
<file path=[Content_Types].xml><?xml version="1.0" encoding="utf-8"?>
<Types xmlns="http://schemas.openxmlformats.org/package/2006/content-types">
  <Default Extension="gif" ContentType="image/gif"/>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media/image148.jpg" ContentType="image/jpg"/>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ppt/notesSlides/notesSlide204.xml" ContentType="application/vnd.openxmlformats-officedocument.presentationml.notesSlide+xml"/>
  <Override PartName="/ppt/notesSlides/notesSlide205.xml" ContentType="application/vnd.openxmlformats-officedocument.presentationml.notesSlide+xml"/>
  <Override PartName="/ppt/notesSlides/notesSlide206.xml" ContentType="application/vnd.openxmlformats-officedocument.presentationml.notesSlide+xml"/>
  <Override PartName="/ppt/notesSlides/notesSlide207.xml" ContentType="application/vnd.openxmlformats-officedocument.presentationml.notesSlide+xml"/>
  <Override PartName="/ppt/notesSlides/notesSlide208.xml" ContentType="application/vnd.openxmlformats-officedocument.presentationml.notesSlide+xml"/>
  <Override PartName="/ppt/notesSlides/notesSlide209.xml" ContentType="application/vnd.openxmlformats-officedocument.presentationml.notesSlide+xml"/>
  <Override PartName="/ppt/notesSlides/notesSlide210.xml" ContentType="application/vnd.openxmlformats-officedocument.presentationml.notesSlide+xml"/>
  <Override PartName="/ppt/notesSlides/notesSlide211.xml" ContentType="application/vnd.openxmlformats-officedocument.presentationml.notesSlide+xml"/>
  <Override PartName="/ppt/notesSlides/notesSlide212.xml" ContentType="application/vnd.openxmlformats-officedocument.presentationml.notesSlide+xml"/>
  <Override PartName="/ppt/notesSlides/notesSlide213.xml" ContentType="application/vnd.openxmlformats-officedocument.presentationml.notesSlide+xml"/>
  <Override PartName="/ppt/notesSlides/notesSlide214.xml" ContentType="application/vnd.openxmlformats-officedocument.presentationml.notesSlide+xml"/>
  <Override PartName="/ppt/notesSlides/notesSlide215.xml" ContentType="application/vnd.openxmlformats-officedocument.presentationml.notesSlide+xml"/>
  <Override PartName="/ppt/notesSlides/notesSlide216.xml" ContentType="application/vnd.openxmlformats-officedocument.presentationml.notesSlide+xml"/>
  <Override PartName="/ppt/notesSlides/notesSlide217.xml" ContentType="application/vnd.openxmlformats-officedocument.presentationml.notesSlide+xml"/>
  <Override PartName="/ppt/notesSlides/notesSlide218.xml" ContentType="application/vnd.openxmlformats-officedocument.presentationml.notesSlide+xml"/>
  <Override PartName="/ppt/notesSlides/notesSlide219.xml" ContentType="application/vnd.openxmlformats-officedocument.presentationml.notesSlide+xml"/>
  <Override PartName="/ppt/notesSlides/notesSlide220.xml" ContentType="application/vnd.openxmlformats-officedocument.presentationml.notesSlide+xml"/>
  <Override PartName="/ppt/notesSlides/notesSlide221.xml" ContentType="application/vnd.openxmlformats-officedocument.presentationml.notesSlide+xml"/>
  <Override PartName="/ppt/notesSlides/notesSlide222.xml" ContentType="application/vnd.openxmlformats-officedocument.presentationml.notesSlide+xml"/>
  <Override PartName="/ppt/notesSlides/notesSlide223.xml" ContentType="application/vnd.openxmlformats-officedocument.presentationml.notesSlide+xml"/>
  <Override PartName="/ppt/notesSlides/notesSlide224.xml" ContentType="application/vnd.openxmlformats-officedocument.presentationml.notesSlide+xml"/>
  <Override PartName="/ppt/notesSlides/notesSlide225.xml" ContentType="application/vnd.openxmlformats-officedocument.presentationml.notesSlide+xml"/>
  <Override PartName="/ppt/notesSlides/notesSlide226.xml" ContentType="application/vnd.openxmlformats-officedocument.presentationml.notesSlide+xml"/>
  <Override PartName="/ppt/notesSlides/notesSlide227.xml" ContentType="application/vnd.openxmlformats-officedocument.presentationml.notesSlide+xml"/>
  <Override PartName="/ppt/notesSlides/notesSlide228.xml" ContentType="application/vnd.openxmlformats-officedocument.presentationml.notesSlide+xml"/>
  <Override PartName="/ppt/notesSlides/notesSlide229.xml" ContentType="application/vnd.openxmlformats-officedocument.presentationml.notesSlide+xml"/>
  <Override PartName="/ppt/notesSlides/notesSlide230.xml" ContentType="application/vnd.openxmlformats-officedocument.presentationml.notesSlide+xml"/>
  <Override PartName="/ppt/notesSlides/notesSlide231.xml" ContentType="application/vnd.openxmlformats-officedocument.presentationml.notesSlide+xml"/>
  <Override PartName="/ppt/notesSlides/notesSlide232.xml" ContentType="application/vnd.openxmlformats-officedocument.presentationml.notesSlide+xml"/>
  <Override PartName="/ppt/notesSlides/notesSlide233.xml" ContentType="application/vnd.openxmlformats-officedocument.presentationml.notesSlide+xml"/>
  <Override PartName="/ppt/notesSlides/notesSlide234.xml" ContentType="application/vnd.openxmlformats-officedocument.presentationml.notesSlide+xml"/>
  <Override PartName="/ppt/notesSlides/notesSlide235.xml" ContentType="application/vnd.openxmlformats-officedocument.presentationml.notesSlide+xml"/>
  <Override PartName="/ppt/notesSlides/notesSlide236.xml" ContentType="application/vnd.openxmlformats-officedocument.presentationml.notesSlide+xml"/>
  <Override PartName="/ppt/notesSlides/notesSlide237.xml" ContentType="application/vnd.openxmlformats-officedocument.presentationml.notesSlide+xml"/>
  <Override PartName="/ppt/notesSlides/notesSlide238.xml" ContentType="application/vnd.openxmlformats-officedocument.presentationml.notesSlide+xml"/>
  <Override PartName="/ppt/notesSlides/notesSlide239.xml" ContentType="application/vnd.openxmlformats-officedocument.presentationml.notesSlide+xml"/>
  <Override PartName="/ppt/notesSlides/notesSlide240.xml" ContentType="application/vnd.openxmlformats-officedocument.presentationml.notesSlide+xml"/>
  <Override PartName="/ppt/notesSlides/notesSlide241.xml" ContentType="application/vnd.openxmlformats-officedocument.presentationml.notesSlide+xml"/>
  <Override PartName="/ppt/notesSlides/notesSlide242.xml" ContentType="application/vnd.openxmlformats-officedocument.presentationml.notesSlide+xml"/>
  <Override PartName="/ppt/notesSlides/notesSlide243.xml" ContentType="application/vnd.openxmlformats-officedocument.presentationml.notesSlide+xml"/>
  <Override PartName="/ppt/notesSlides/notesSlide244.xml" ContentType="application/vnd.openxmlformats-officedocument.presentationml.notesSlide+xml"/>
  <Override PartName="/ppt/notesSlides/notesSlide245.xml" ContentType="application/vnd.openxmlformats-officedocument.presentationml.notesSlide+xml"/>
  <Override PartName="/ppt/notesSlides/notesSlide246.xml" ContentType="application/vnd.openxmlformats-officedocument.presentationml.notesSlide+xml"/>
  <Override PartName="/ppt/notesSlides/notesSlide247.xml" ContentType="application/vnd.openxmlformats-officedocument.presentationml.notesSlide+xml"/>
  <Override PartName="/ppt/notesSlides/notesSlide248.xml" ContentType="application/vnd.openxmlformats-officedocument.presentationml.notesSlide+xml"/>
  <Override PartName="/ppt/notesSlides/notesSlide249.xml" ContentType="application/vnd.openxmlformats-officedocument.presentationml.notesSlide+xml"/>
  <Override PartName="/ppt/notesSlides/notesSlide250.xml" ContentType="application/vnd.openxmlformats-officedocument.presentationml.notesSlide+xml"/>
  <Override PartName="/ppt/notesSlides/notesSlide251.xml" ContentType="application/vnd.openxmlformats-officedocument.presentationml.notesSlide+xml"/>
  <Override PartName="/ppt/notesSlides/notesSlide252.xml" ContentType="application/vnd.openxmlformats-officedocument.presentationml.notesSlide+xml"/>
  <Override PartName="/ppt/media/image210.jpg" ContentType="image/jpg"/>
  <Override PartName="/ppt/media/image211.jpg" ContentType="image/jpg"/>
  <Override PartName="/ppt/media/image212.jpg" ContentType="image/jpg"/>
  <Override PartName="/ppt/media/image213.jpg" ContentType="image/jpg"/>
  <Override PartName="/ppt/media/image214.jpg" ContentType="image/jpg"/>
  <Override PartName="/ppt/media/image215.jpg" ContentType="image/jpg"/>
  <Override PartName="/ppt/media/image216.jpg" ContentType="image/jpg"/>
  <Override PartName="/ppt/media/image217.jpg" ContentType="image/jpg"/>
  <Override PartName="/ppt/media/image218.jpg" ContentType="image/jpg"/>
  <Override PartName="/ppt/media/image219.jpg" ContentType="image/jpg"/>
  <Override PartName="/ppt/media/image220.jpg" ContentType="image/jpg"/>
  <Override PartName="/ppt/media/image221.jpg" ContentType="image/jpg"/>
  <Override PartName="/ppt/media/image222.jpg" ContentType="image/jpg"/>
  <Override PartName="/ppt/media/image224.jpg" ContentType="image/jpg"/>
  <Override PartName="/ppt/media/image225.jpg" ContentType="image/jpg"/>
  <Override PartName="/ppt/media/image226.jpg" ContentType="image/jpg"/>
  <Override PartName="/ppt/media/image227.jpg" ContentType="image/jpg"/>
  <Override PartName="/ppt/media/image228.jpg" ContentType="image/jpg"/>
  <Override PartName="/ppt/media/image229.jpg" ContentType="image/jpg"/>
  <Override PartName="/ppt/media/image230.jpg" ContentType="image/jpg"/>
  <Override PartName="/ppt/media/image231.jpg" ContentType="image/jpg"/>
  <Override PartName="/ppt/media/image232.jpg" ContentType="image/jpg"/>
  <Override PartName="/ppt/media/image233.jpg" ContentType="image/jpg"/>
  <Override PartName="/ppt/media/image234.jpg" ContentType="image/jpg"/>
  <Override PartName="/ppt/media/image235.jpg" ContentType="image/jpg"/>
  <Override PartName="/ppt/media/image236.jpg" ContentType="image/jpg"/>
  <Override PartName="/ppt/media/image237.jpg" ContentType="image/jpg"/>
  <Override PartName="/ppt/media/image238.jpg" ContentType="image/jpg"/>
  <Override PartName="/ppt/media/image239.jpg" ContentType="image/jpg"/>
  <Override PartName="/ppt/media/image240.jpg" ContentType="image/jpg"/>
  <Override PartName="/ppt/media/image241.jpg" ContentType="image/jpg"/>
  <Override PartName="/ppt/media/image242.jpg" ContentType="image/jpg"/>
  <Override PartName="/ppt/media/image243.jpg" ContentType="image/jpg"/>
  <Override PartName="/ppt/media/image244.jpg" ContentType="image/jpg"/>
  <Override PartName="/ppt/media/image245.jpg" ContentType="image/jpg"/>
  <Override PartName="/ppt/media/image246.jpg" ContentType="image/jpg"/>
  <Override PartName="/ppt/media/image247.jpg" ContentType="image/jpg"/>
  <Override PartName="/ppt/media/image248.jpg" ContentType="image/jpg"/>
  <Override PartName="/ppt/media/image249.jpg" ContentType="image/jpg"/>
  <Override PartName="/ppt/media/image250.jpg" ContentType="image/jpg"/>
  <Override PartName="/ppt/media/image251.jpg" ContentType="image/jpg"/>
  <Override PartName="/ppt/media/image252.jpg" ContentType="image/jpg"/>
  <Override PartName="/ppt/media/image253.jpg" ContentType="image/jpg"/>
  <Override PartName="/ppt/media/image254.jpg" ContentType="image/jpg"/>
  <Override PartName="/ppt/media/image255.jpg" ContentType="image/jpg"/>
  <Override PartName="/ppt/media/image256.jpg" ContentType="image/jpg"/>
  <Override PartName="/ppt/media/image257.jpg" ContentType="image/jpg"/>
  <Override PartName="/ppt/media/image258.jpg" ContentType="image/jpg"/>
  <Override PartName="/ppt/media/image259.jpg" ContentType="image/jpg"/>
  <Override PartName="/ppt/media/image260.jpg" ContentType="image/jpg"/>
  <Override PartName="/ppt/media/image261.jpg" ContentType="image/jpg"/>
  <Override PartName="/ppt/media/image262.jpg" ContentType="image/jpg"/>
  <Override PartName="/ppt/media/image263.jpg" ContentType="image/jpg"/>
  <Override PartName="/ppt/media/image264.jpg" ContentType="image/jpg"/>
  <Override PartName="/ppt/media/image265.jpg" ContentType="image/jpg"/>
  <Override PartName="/ppt/media/image266.jpg" ContentType="image/jpg"/>
  <Override PartName="/ppt/media/image267.jpg" ContentType="image/jpg"/>
  <Override PartName="/ppt/media/image268.jpg" ContentType="image/jpg"/>
  <Override PartName="/ppt/media/image269.jpg" ContentType="image/jpg"/>
  <Override PartName="/ppt/media/image270.jpg" ContentType="image/jpg"/>
  <Override PartName="/ppt/media/image271.jpg" ContentType="image/jpg"/>
  <Override PartName="/ppt/media/image272.jpg" ContentType="image/jpg"/>
  <Override PartName="/ppt/media/image273.jpg" ContentType="image/jpg"/>
  <Override PartName="/ppt/media/image274.jpg" ContentType="image/jpg"/>
  <Override PartName="/ppt/media/image275.jpg" ContentType="image/jpg"/>
  <Override PartName="/ppt/media/image276.jpg" ContentType="image/jpg"/>
  <Override PartName="/ppt/media/image277.jpg" ContentType="image/jpg"/>
  <Override PartName="/ppt/media/image278.jpg" ContentType="image/jpg"/>
  <Override PartName="/ppt/media/image279.jpg" ContentType="image/jpg"/>
  <Override PartName="/ppt/media/image280.jpg" ContentType="image/jpg"/>
  <Override PartName="/ppt/media/image281.jpg" ContentType="image/jpg"/>
  <Override PartName="/ppt/media/image282.jpg" ContentType="image/jpg"/>
  <Override PartName="/ppt/media/image283.jpg" ContentType="image/jpg"/>
  <Override PartName="/ppt/media/image284.jpg" ContentType="image/jpg"/>
  <Override PartName="/ppt/media/image285.jpg" ContentType="image/jpg"/>
  <Override PartName="/ppt/media/image286.jpg" ContentType="image/jpg"/>
  <Override PartName="/ppt/media/image287.jpg" ContentType="image/jpg"/>
  <Override PartName="/ppt/media/image288.jpg" ContentType="image/jpg"/>
  <Override PartName="/ppt/media/image289.jpg" ContentType="image/jpg"/>
  <Override PartName="/ppt/media/image290.jpg" ContentType="image/jpg"/>
  <Override PartName="/ppt/media/image291.jpg" ContentType="image/jpg"/>
  <Override PartName="/ppt/media/image292.jpg" ContentType="image/jpg"/>
  <Override PartName="/ppt/media/image293.jpg" ContentType="image/jpg"/>
  <Override PartName="/ppt/media/image294.jpg" ContentType="image/jpg"/>
  <Override PartName="/ppt/media/image295.jpg" ContentType="image/jpg"/>
  <Override PartName="/ppt/media/image296.jpg" ContentType="image/jpg"/>
  <Override PartName="/ppt/media/image297.jpg" ContentType="image/jpg"/>
  <Override PartName="/ppt/media/image298.jpg" ContentType="image/jpg"/>
  <Override PartName="/ppt/media/image299.jpg" ContentType="image/jpg"/>
  <Override PartName="/ppt/media/image302.jpg" ContentType="image/jpg"/>
  <Override PartName="/ppt/media/image303.jpg" ContentType="image/jpg"/>
  <Override PartName="/ppt/media/image304.jpg" ContentType="image/jpg"/>
  <Override PartName="/ppt/media/image305.jpg" ContentType="image/jpg"/>
  <Override PartName="/ppt/media/image306.jpg" ContentType="image/jpg"/>
  <Override PartName="/ppt/media/image307.jpg" ContentType="image/jpg"/>
  <Override PartName="/ppt/media/image308.jpg" ContentType="image/jpg"/>
  <Override PartName="/ppt/media/image309.jpg" ContentType="image/jpg"/>
  <Override PartName="/ppt/media/image310.jpg" ContentType="image/jpg"/>
  <Override PartName="/ppt/media/image311.jpg" ContentType="image/jpg"/>
  <Override PartName="/ppt/media/image312.jpg" ContentType="image/jpg"/>
  <Override PartName="/ppt/media/image313.jpg" ContentType="image/jpg"/>
  <Override PartName="/ppt/media/image314.jpg" ContentType="image/jpg"/>
  <Override PartName="/ppt/media/image315.jpg" ContentType="image/jpg"/>
  <Override PartName="/ppt/media/image316.jpg" ContentType="image/jpg"/>
  <Override PartName="/ppt/media/image317.jpg" ContentType="image/jpg"/>
  <Override PartName="/ppt/media/image318.jpg" ContentType="image/jpg"/>
  <Override PartName="/ppt/media/image319.jpg" ContentType="image/jpg"/>
  <Override PartName="/ppt/media/image320.jpg" ContentType="image/jpg"/>
  <Override PartName="/ppt/media/image321.jpg" ContentType="image/jpg"/>
  <Override PartName="/ppt/media/image322.jpg" ContentType="image/jpg"/>
  <Override PartName="/ppt/media/image323.jpg" ContentType="image/jpg"/>
  <Override PartName="/ppt/media/image324.jpg" ContentType="image/jpg"/>
  <Override PartName="/ppt/media/image325.jpg" ContentType="image/jpg"/>
  <Override PartName="/ppt/media/image326.jpg" ContentType="image/jpg"/>
  <Override PartName="/ppt/media/image327.jpg" ContentType="image/jpg"/>
  <Override PartName="/ppt/media/image328.jpg" ContentType="image/jpg"/>
  <Override PartName="/ppt/media/image330.jpg" ContentType="image/jpg"/>
  <Override PartName="/ppt/media/image331.jpg" ContentType="image/jpg"/>
  <Override PartName="/ppt/media/image332.jpg" ContentType="image/jpg"/>
  <Override PartName="/ppt/media/image333.jpg" ContentType="image/jpg"/>
  <Override PartName="/ppt/media/image334.jpg" ContentType="image/jpg"/>
  <Override PartName="/ppt/media/image335.jpg" ContentType="image/jpg"/>
  <Override PartName="/ppt/media/image336.jpg" ContentType="image/jpg"/>
  <Override PartName="/ppt/media/image337.jpg" ContentType="image/jpg"/>
  <Override PartName="/ppt/media/image338.jpg" ContentType="image/jpg"/>
  <Override PartName="/ppt/media/image339.jpg" ContentType="image/jpg"/>
  <Override PartName="/ppt/notesSlides/notesSlide253.xml" ContentType="application/vnd.openxmlformats-officedocument.presentationml.notesSlide+xml"/>
  <Override PartName="/ppt/notesSlides/notesSlide254.xml" ContentType="application/vnd.openxmlformats-officedocument.presentationml.notesSlide+xml"/>
  <Override PartName="/ppt/notesSlides/notesSlide255.xml" ContentType="application/vnd.openxmlformats-officedocument.presentationml.notesSlide+xml"/>
  <Override PartName="/ppt/notesSlides/notesSlide256.xml" ContentType="application/vnd.openxmlformats-officedocument.presentationml.notesSlide+xml"/>
  <Override PartName="/ppt/notesSlides/notesSlide257.xml" ContentType="application/vnd.openxmlformats-officedocument.presentationml.notesSlide+xml"/>
  <Override PartName="/ppt/notesSlides/notesSlide258.xml" ContentType="application/vnd.openxmlformats-officedocument.presentationml.notesSlide+xml"/>
  <Override PartName="/ppt/notesSlides/notesSlide259.xml" ContentType="application/vnd.openxmlformats-officedocument.presentationml.notesSlide+xml"/>
  <Override PartName="/ppt/notesSlides/notesSlide260.xml" ContentType="application/vnd.openxmlformats-officedocument.presentationml.notesSlide+xml"/>
  <Override PartName="/ppt/notesSlides/notesSlide261.xml" ContentType="application/vnd.openxmlformats-officedocument.presentationml.notesSlide+xml"/>
  <Override PartName="/ppt/notesSlides/notesSlide262.xml" ContentType="application/vnd.openxmlformats-officedocument.presentationml.notesSlide+xml"/>
  <Override PartName="/ppt/notesSlides/notesSlide263.xml" ContentType="application/vnd.openxmlformats-officedocument.presentationml.notesSlide+xml"/>
  <Override PartName="/ppt/notesSlides/notesSlide264.xml" ContentType="application/vnd.openxmlformats-officedocument.presentationml.notesSlide+xml"/>
  <Override PartName="/ppt/notesSlides/notesSlide265.xml" ContentType="application/vnd.openxmlformats-officedocument.presentationml.notesSlide+xml"/>
  <Override PartName="/ppt/notesSlides/notesSlide266.xml" ContentType="application/vnd.openxmlformats-officedocument.presentationml.notesSlide+xml"/>
  <Override PartName="/ppt/notesSlides/notesSlide26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595"/>
  </p:notesMasterIdLst>
  <p:sldIdLst>
    <p:sldId id="347" r:id="rId2"/>
    <p:sldId id="256" r:id="rId3"/>
    <p:sldId id="257" r:id="rId4"/>
    <p:sldId id="258"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8" r:id="rId21"/>
    <p:sldId id="277"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 id="295" r:id="rId39"/>
    <p:sldId id="296" r:id="rId40"/>
    <p:sldId id="297" r:id="rId41"/>
    <p:sldId id="298" r:id="rId42"/>
    <p:sldId id="299" r:id="rId43"/>
    <p:sldId id="300" r:id="rId44"/>
    <p:sldId id="301" r:id="rId45"/>
    <p:sldId id="302" r:id="rId46"/>
    <p:sldId id="303" r:id="rId47"/>
    <p:sldId id="304" r:id="rId48"/>
    <p:sldId id="305" r:id="rId49"/>
    <p:sldId id="306" r:id="rId50"/>
    <p:sldId id="307" r:id="rId51"/>
    <p:sldId id="308" r:id="rId52"/>
    <p:sldId id="309" r:id="rId53"/>
    <p:sldId id="310" r:id="rId54"/>
    <p:sldId id="311" r:id="rId55"/>
    <p:sldId id="312" r:id="rId56"/>
    <p:sldId id="313" r:id="rId57"/>
    <p:sldId id="314" r:id="rId58"/>
    <p:sldId id="315" r:id="rId59"/>
    <p:sldId id="316" r:id="rId60"/>
    <p:sldId id="317" r:id="rId61"/>
    <p:sldId id="318" r:id="rId62"/>
    <p:sldId id="319" r:id="rId63"/>
    <p:sldId id="320" r:id="rId64"/>
    <p:sldId id="321" r:id="rId65"/>
    <p:sldId id="322" r:id="rId66"/>
    <p:sldId id="323" r:id="rId67"/>
    <p:sldId id="324" r:id="rId68"/>
    <p:sldId id="325" r:id="rId69"/>
    <p:sldId id="326" r:id="rId70"/>
    <p:sldId id="327" r:id="rId71"/>
    <p:sldId id="328" r:id="rId72"/>
    <p:sldId id="329" r:id="rId73"/>
    <p:sldId id="330" r:id="rId74"/>
    <p:sldId id="331" r:id="rId75"/>
    <p:sldId id="332" r:id="rId76"/>
    <p:sldId id="333" r:id="rId77"/>
    <p:sldId id="334" r:id="rId78"/>
    <p:sldId id="335" r:id="rId79"/>
    <p:sldId id="336" r:id="rId80"/>
    <p:sldId id="337" r:id="rId81"/>
    <p:sldId id="338" r:id="rId82"/>
    <p:sldId id="339" r:id="rId83"/>
    <p:sldId id="340" r:id="rId84"/>
    <p:sldId id="341" r:id="rId85"/>
    <p:sldId id="342" r:id="rId86"/>
    <p:sldId id="343" r:id="rId87"/>
    <p:sldId id="344" r:id="rId88"/>
    <p:sldId id="345" r:id="rId89"/>
    <p:sldId id="346" r:id="rId90"/>
    <p:sldId id="348" r:id="rId91"/>
    <p:sldId id="349" r:id="rId92"/>
    <p:sldId id="350" r:id="rId93"/>
    <p:sldId id="351" r:id="rId94"/>
    <p:sldId id="352" r:id="rId95"/>
    <p:sldId id="353" r:id="rId96"/>
    <p:sldId id="354" r:id="rId97"/>
    <p:sldId id="355" r:id="rId98"/>
    <p:sldId id="356" r:id="rId99"/>
    <p:sldId id="357" r:id="rId100"/>
    <p:sldId id="358" r:id="rId101"/>
    <p:sldId id="359" r:id="rId102"/>
    <p:sldId id="360" r:id="rId103"/>
    <p:sldId id="361" r:id="rId104"/>
    <p:sldId id="362" r:id="rId105"/>
    <p:sldId id="363" r:id="rId106"/>
    <p:sldId id="364" r:id="rId107"/>
    <p:sldId id="365" r:id="rId108"/>
    <p:sldId id="366" r:id="rId109"/>
    <p:sldId id="367" r:id="rId110"/>
    <p:sldId id="368" r:id="rId111"/>
    <p:sldId id="369" r:id="rId112"/>
    <p:sldId id="370" r:id="rId113"/>
    <p:sldId id="371" r:id="rId114"/>
    <p:sldId id="372" r:id="rId115"/>
    <p:sldId id="373" r:id="rId116"/>
    <p:sldId id="374" r:id="rId117"/>
    <p:sldId id="375" r:id="rId118"/>
    <p:sldId id="376" r:id="rId119"/>
    <p:sldId id="377" r:id="rId120"/>
    <p:sldId id="378" r:id="rId121"/>
    <p:sldId id="379" r:id="rId122"/>
    <p:sldId id="380" r:id="rId123"/>
    <p:sldId id="381" r:id="rId124"/>
    <p:sldId id="382" r:id="rId125"/>
    <p:sldId id="383" r:id="rId126"/>
    <p:sldId id="384" r:id="rId127"/>
    <p:sldId id="385" r:id="rId128"/>
    <p:sldId id="386" r:id="rId129"/>
    <p:sldId id="276" r:id="rId130"/>
    <p:sldId id="387" r:id="rId131"/>
    <p:sldId id="388" r:id="rId132"/>
    <p:sldId id="390" r:id="rId133"/>
    <p:sldId id="391" r:id="rId134"/>
    <p:sldId id="393" r:id="rId135"/>
    <p:sldId id="394" r:id="rId136"/>
    <p:sldId id="395" r:id="rId137"/>
    <p:sldId id="396" r:id="rId138"/>
    <p:sldId id="397" r:id="rId139"/>
    <p:sldId id="398" r:id="rId140"/>
    <p:sldId id="399" r:id="rId141"/>
    <p:sldId id="400" r:id="rId142"/>
    <p:sldId id="401" r:id="rId143"/>
    <p:sldId id="402" r:id="rId144"/>
    <p:sldId id="403" r:id="rId145"/>
    <p:sldId id="404" r:id="rId146"/>
    <p:sldId id="405" r:id="rId147"/>
    <p:sldId id="406" r:id="rId148"/>
    <p:sldId id="407" r:id="rId149"/>
    <p:sldId id="408" r:id="rId150"/>
    <p:sldId id="409" r:id="rId151"/>
    <p:sldId id="410" r:id="rId152"/>
    <p:sldId id="411" r:id="rId153"/>
    <p:sldId id="412" r:id="rId154"/>
    <p:sldId id="413" r:id="rId155"/>
    <p:sldId id="414" r:id="rId156"/>
    <p:sldId id="415" r:id="rId157"/>
    <p:sldId id="416" r:id="rId158"/>
    <p:sldId id="417" r:id="rId159"/>
    <p:sldId id="418" r:id="rId160"/>
    <p:sldId id="419" r:id="rId161"/>
    <p:sldId id="420" r:id="rId162"/>
    <p:sldId id="421" r:id="rId163"/>
    <p:sldId id="422" r:id="rId164"/>
    <p:sldId id="423" r:id="rId165"/>
    <p:sldId id="424" r:id="rId166"/>
    <p:sldId id="425" r:id="rId167"/>
    <p:sldId id="426" r:id="rId168"/>
    <p:sldId id="427" r:id="rId169"/>
    <p:sldId id="428" r:id="rId170"/>
    <p:sldId id="429" r:id="rId171"/>
    <p:sldId id="430" r:id="rId172"/>
    <p:sldId id="431" r:id="rId173"/>
    <p:sldId id="259" r:id="rId174"/>
    <p:sldId id="432" r:id="rId175"/>
    <p:sldId id="433" r:id="rId176"/>
    <p:sldId id="434" r:id="rId177"/>
    <p:sldId id="435" r:id="rId178"/>
    <p:sldId id="436" r:id="rId179"/>
    <p:sldId id="437" r:id="rId180"/>
    <p:sldId id="438" r:id="rId181"/>
    <p:sldId id="439" r:id="rId182"/>
    <p:sldId id="440" r:id="rId183"/>
    <p:sldId id="441" r:id="rId184"/>
    <p:sldId id="442" r:id="rId185"/>
    <p:sldId id="443" r:id="rId186"/>
    <p:sldId id="444" r:id="rId187"/>
    <p:sldId id="445" r:id="rId188"/>
    <p:sldId id="446" r:id="rId189"/>
    <p:sldId id="447" r:id="rId190"/>
    <p:sldId id="448" r:id="rId191"/>
    <p:sldId id="449" r:id="rId192"/>
    <p:sldId id="450" r:id="rId193"/>
    <p:sldId id="451" r:id="rId194"/>
    <p:sldId id="452" r:id="rId195"/>
    <p:sldId id="453" r:id="rId196"/>
    <p:sldId id="454" r:id="rId197"/>
    <p:sldId id="455" r:id="rId198"/>
    <p:sldId id="456" r:id="rId199"/>
    <p:sldId id="457" r:id="rId200"/>
    <p:sldId id="458" r:id="rId201"/>
    <p:sldId id="459" r:id="rId202"/>
    <p:sldId id="460" r:id="rId203"/>
    <p:sldId id="461" r:id="rId204"/>
    <p:sldId id="462" r:id="rId205"/>
    <p:sldId id="463" r:id="rId206"/>
    <p:sldId id="464" r:id="rId207"/>
    <p:sldId id="465" r:id="rId208"/>
    <p:sldId id="466" r:id="rId209"/>
    <p:sldId id="467" r:id="rId210"/>
    <p:sldId id="468" r:id="rId211"/>
    <p:sldId id="469" r:id="rId212"/>
    <p:sldId id="470" r:id="rId213"/>
    <p:sldId id="471" r:id="rId214"/>
    <p:sldId id="472" r:id="rId215"/>
    <p:sldId id="473" r:id="rId216"/>
    <p:sldId id="474" r:id="rId217"/>
    <p:sldId id="475" r:id="rId218"/>
    <p:sldId id="476" r:id="rId219"/>
    <p:sldId id="477" r:id="rId220"/>
    <p:sldId id="478" r:id="rId221"/>
    <p:sldId id="479" r:id="rId222"/>
    <p:sldId id="480" r:id="rId223"/>
    <p:sldId id="481" r:id="rId224"/>
    <p:sldId id="482" r:id="rId225"/>
    <p:sldId id="483" r:id="rId226"/>
    <p:sldId id="484" r:id="rId227"/>
    <p:sldId id="486" r:id="rId228"/>
    <p:sldId id="487" r:id="rId229"/>
    <p:sldId id="488" r:id="rId230"/>
    <p:sldId id="489" r:id="rId231"/>
    <p:sldId id="490" r:id="rId232"/>
    <p:sldId id="491" r:id="rId233"/>
    <p:sldId id="492" r:id="rId234"/>
    <p:sldId id="493" r:id="rId235"/>
    <p:sldId id="494" r:id="rId236"/>
    <p:sldId id="495" r:id="rId237"/>
    <p:sldId id="496" r:id="rId238"/>
    <p:sldId id="497" r:id="rId239"/>
    <p:sldId id="498" r:id="rId240"/>
    <p:sldId id="499" r:id="rId241"/>
    <p:sldId id="500" r:id="rId242"/>
    <p:sldId id="501" r:id="rId243"/>
    <p:sldId id="502" r:id="rId244"/>
    <p:sldId id="503" r:id="rId245"/>
    <p:sldId id="504" r:id="rId246"/>
    <p:sldId id="505" r:id="rId247"/>
    <p:sldId id="506" r:id="rId248"/>
    <p:sldId id="507" r:id="rId249"/>
    <p:sldId id="508" r:id="rId250"/>
    <p:sldId id="509" r:id="rId251"/>
    <p:sldId id="510" r:id="rId252"/>
    <p:sldId id="511" r:id="rId253"/>
    <p:sldId id="512" r:id="rId254"/>
    <p:sldId id="513" r:id="rId255"/>
    <p:sldId id="514" r:id="rId256"/>
    <p:sldId id="515" r:id="rId257"/>
    <p:sldId id="516" r:id="rId258"/>
    <p:sldId id="517" r:id="rId259"/>
    <p:sldId id="518" r:id="rId260"/>
    <p:sldId id="519" r:id="rId261"/>
    <p:sldId id="520" r:id="rId262"/>
    <p:sldId id="521" r:id="rId263"/>
    <p:sldId id="522" r:id="rId264"/>
    <p:sldId id="523" r:id="rId265"/>
    <p:sldId id="524" r:id="rId266"/>
    <p:sldId id="525" r:id="rId267"/>
    <p:sldId id="526" r:id="rId268"/>
    <p:sldId id="527" r:id="rId269"/>
    <p:sldId id="528" r:id="rId270"/>
    <p:sldId id="529" r:id="rId271"/>
    <p:sldId id="530" r:id="rId272"/>
    <p:sldId id="531" r:id="rId273"/>
    <p:sldId id="532" r:id="rId274"/>
    <p:sldId id="533" r:id="rId275"/>
    <p:sldId id="534" r:id="rId276"/>
    <p:sldId id="535" r:id="rId277"/>
    <p:sldId id="536" r:id="rId278"/>
    <p:sldId id="537" r:id="rId279"/>
    <p:sldId id="538" r:id="rId280"/>
    <p:sldId id="539" r:id="rId281"/>
    <p:sldId id="540" r:id="rId282"/>
    <p:sldId id="541" r:id="rId283"/>
    <p:sldId id="542" r:id="rId284"/>
    <p:sldId id="543" r:id="rId285"/>
    <p:sldId id="544" r:id="rId286"/>
    <p:sldId id="545" r:id="rId287"/>
    <p:sldId id="546" r:id="rId288"/>
    <p:sldId id="547" r:id="rId289"/>
    <p:sldId id="548" r:id="rId290"/>
    <p:sldId id="260" r:id="rId291"/>
    <p:sldId id="549" r:id="rId292"/>
    <p:sldId id="550" r:id="rId293"/>
    <p:sldId id="551" r:id="rId294"/>
    <p:sldId id="552" r:id="rId295"/>
    <p:sldId id="553" r:id="rId296"/>
    <p:sldId id="554" r:id="rId297"/>
    <p:sldId id="555" r:id="rId298"/>
    <p:sldId id="556" r:id="rId299"/>
    <p:sldId id="557" r:id="rId300"/>
    <p:sldId id="558" r:id="rId301"/>
    <p:sldId id="559" r:id="rId302"/>
    <p:sldId id="560" r:id="rId303"/>
    <p:sldId id="561" r:id="rId304"/>
    <p:sldId id="562" r:id="rId305"/>
    <p:sldId id="563" r:id="rId306"/>
    <p:sldId id="564" r:id="rId307"/>
    <p:sldId id="565" r:id="rId308"/>
    <p:sldId id="566" r:id="rId309"/>
    <p:sldId id="567" r:id="rId310"/>
    <p:sldId id="568" r:id="rId311"/>
    <p:sldId id="569" r:id="rId312"/>
    <p:sldId id="570" r:id="rId313"/>
    <p:sldId id="571" r:id="rId314"/>
    <p:sldId id="572" r:id="rId315"/>
    <p:sldId id="573" r:id="rId316"/>
    <p:sldId id="574" r:id="rId317"/>
    <p:sldId id="575" r:id="rId318"/>
    <p:sldId id="576" r:id="rId319"/>
    <p:sldId id="577" r:id="rId320"/>
    <p:sldId id="578" r:id="rId321"/>
    <p:sldId id="579" r:id="rId322"/>
    <p:sldId id="580" r:id="rId323"/>
    <p:sldId id="581" r:id="rId324"/>
    <p:sldId id="582" r:id="rId325"/>
    <p:sldId id="583" r:id="rId326"/>
    <p:sldId id="584" r:id="rId327"/>
    <p:sldId id="585" r:id="rId328"/>
    <p:sldId id="586" r:id="rId329"/>
    <p:sldId id="587" r:id="rId330"/>
    <p:sldId id="588" r:id="rId331"/>
    <p:sldId id="589" r:id="rId332"/>
    <p:sldId id="590" r:id="rId333"/>
    <p:sldId id="591" r:id="rId334"/>
    <p:sldId id="592" r:id="rId335"/>
    <p:sldId id="593" r:id="rId336"/>
    <p:sldId id="594" r:id="rId337"/>
    <p:sldId id="595" r:id="rId338"/>
    <p:sldId id="596" r:id="rId339"/>
    <p:sldId id="597" r:id="rId340"/>
    <p:sldId id="598" r:id="rId341"/>
    <p:sldId id="599" r:id="rId342"/>
    <p:sldId id="600" r:id="rId343"/>
    <p:sldId id="601" r:id="rId344"/>
    <p:sldId id="602" r:id="rId345"/>
    <p:sldId id="603" r:id="rId346"/>
    <p:sldId id="604" r:id="rId347"/>
    <p:sldId id="605" r:id="rId348"/>
    <p:sldId id="606" r:id="rId349"/>
    <p:sldId id="607" r:id="rId350"/>
    <p:sldId id="608" r:id="rId351"/>
    <p:sldId id="609" r:id="rId352"/>
    <p:sldId id="610" r:id="rId353"/>
    <p:sldId id="611" r:id="rId354"/>
    <p:sldId id="612" r:id="rId355"/>
    <p:sldId id="613" r:id="rId356"/>
    <p:sldId id="614" r:id="rId357"/>
    <p:sldId id="615" r:id="rId358"/>
    <p:sldId id="616" r:id="rId359"/>
    <p:sldId id="617" r:id="rId360"/>
    <p:sldId id="618" r:id="rId361"/>
    <p:sldId id="619" r:id="rId362"/>
    <p:sldId id="620" r:id="rId363"/>
    <p:sldId id="621" r:id="rId364"/>
    <p:sldId id="622" r:id="rId365"/>
    <p:sldId id="623" r:id="rId366"/>
    <p:sldId id="624" r:id="rId367"/>
    <p:sldId id="625" r:id="rId368"/>
    <p:sldId id="626" r:id="rId369"/>
    <p:sldId id="627" r:id="rId370"/>
    <p:sldId id="628" r:id="rId371"/>
    <p:sldId id="629" r:id="rId372"/>
    <p:sldId id="630" r:id="rId373"/>
    <p:sldId id="631" r:id="rId374"/>
    <p:sldId id="632" r:id="rId375"/>
    <p:sldId id="633" r:id="rId376"/>
    <p:sldId id="634" r:id="rId377"/>
    <p:sldId id="635" r:id="rId378"/>
    <p:sldId id="636" r:id="rId379"/>
    <p:sldId id="637" r:id="rId380"/>
    <p:sldId id="638" r:id="rId381"/>
    <p:sldId id="639" r:id="rId382"/>
    <p:sldId id="640" r:id="rId383"/>
    <p:sldId id="641" r:id="rId384"/>
    <p:sldId id="642" r:id="rId385"/>
    <p:sldId id="643" r:id="rId386"/>
    <p:sldId id="644" r:id="rId387"/>
    <p:sldId id="645" r:id="rId388"/>
    <p:sldId id="646" r:id="rId389"/>
    <p:sldId id="647" r:id="rId390"/>
    <p:sldId id="648" r:id="rId391"/>
    <p:sldId id="649" r:id="rId392"/>
    <p:sldId id="650" r:id="rId393"/>
    <p:sldId id="651" r:id="rId394"/>
    <p:sldId id="652" r:id="rId395"/>
    <p:sldId id="653" r:id="rId396"/>
    <p:sldId id="654" r:id="rId397"/>
    <p:sldId id="655" r:id="rId398"/>
    <p:sldId id="656" r:id="rId399"/>
    <p:sldId id="657" r:id="rId400"/>
    <p:sldId id="658" r:id="rId401"/>
    <p:sldId id="659" r:id="rId402"/>
    <p:sldId id="660" r:id="rId403"/>
    <p:sldId id="661" r:id="rId404"/>
    <p:sldId id="662" r:id="rId405"/>
    <p:sldId id="663" r:id="rId406"/>
    <p:sldId id="664" r:id="rId407"/>
    <p:sldId id="665" r:id="rId408"/>
    <p:sldId id="666" r:id="rId409"/>
    <p:sldId id="667" r:id="rId410"/>
    <p:sldId id="668" r:id="rId411"/>
    <p:sldId id="669" r:id="rId412"/>
    <p:sldId id="670" r:id="rId413"/>
    <p:sldId id="671" r:id="rId414"/>
    <p:sldId id="672" r:id="rId415"/>
    <p:sldId id="673" r:id="rId416"/>
    <p:sldId id="674" r:id="rId417"/>
    <p:sldId id="675" r:id="rId418"/>
    <p:sldId id="676" r:id="rId419"/>
    <p:sldId id="677" r:id="rId420"/>
    <p:sldId id="678" r:id="rId421"/>
    <p:sldId id="679" r:id="rId422"/>
    <p:sldId id="680" r:id="rId423"/>
    <p:sldId id="681" r:id="rId424"/>
    <p:sldId id="682" r:id="rId425"/>
    <p:sldId id="683" r:id="rId426"/>
    <p:sldId id="684" r:id="rId427"/>
    <p:sldId id="685" r:id="rId428"/>
    <p:sldId id="686" r:id="rId429"/>
    <p:sldId id="687" r:id="rId430"/>
    <p:sldId id="688" r:id="rId431"/>
    <p:sldId id="689" r:id="rId432"/>
    <p:sldId id="690" r:id="rId433"/>
    <p:sldId id="691" r:id="rId434"/>
    <p:sldId id="692" r:id="rId435"/>
    <p:sldId id="693" r:id="rId436"/>
    <p:sldId id="694" r:id="rId437"/>
    <p:sldId id="695" r:id="rId438"/>
    <p:sldId id="696" r:id="rId439"/>
    <p:sldId id="697" r:id="rId440"/>
    <p:sldId id="698" r:id="rId441"/>
    <p:sldId id="699" r:id="rId442"/>
    <p:sldId id="700" r:id="rId443"/>
    <p:sldId id="701" r:id="rId444"/>
    <p:sldId id="702" r:id="rId445"/>
    <p:sldId id="703" r:id="rId446"/>
    <p:sldId id="704" r:id="rId447"/>
    <p:sldId id="705" r:id="rId448"/>
    <p:sldId id="706" r:id="rId449"/>
    <p:sldId id="707" r:id="rId450"/>
    <p:sldId id="708" r:id="rId451"/>
    <p:sldId id="709" r:id="rId452"/>
    <p:sldId id="710" r:id="rId453"/>
    <p:sldId id="711" r:id="rId454"/>
    <p:sldId id="712" r:id="rId455"/>
    <p:sldId id="713" r:id="rId456"/>
    <p:sldId id="714" r:id="rId457"/>
    <p:sldId id="715" r:id="rId458"/>
    <p:sldId id="716" r:id="rId459"/>
    <p:sldId id="717" r:id="rId460"/>
    <p:sldId id="718" r:id="rId461"/>
    <p:sldId id="719" r:id="rId462"/>
    <p:sldId id="720" r:id="rId463"/>
    <p:sldId id="721" r:id="rId464"/>
    <p:sldId id="722" r:id="rId465"/>
    <p:sldId id="723" r:id="rId466"/>
    <p:sldId id="724" r:id="rId467"/>
    <p:sldId id="725" r:id="rId468"/>
    <p:sldId id="726" r:id="rId469"/>
    <p:sldId id="727" r:id="rId470"/>
    <p:sldId id="728" r:id="rId471"/>
    <p:sldId id="729" r:id="rId472"/>
    <p:sldId id="730" r:id="rId473"/>
    <p:sldId id="731" r:id="rId474"/>
    <p:sldId id="732" r:id="rId475"/>
    <p:sldId id="733" r:id="rId476"/>
    <p:sldId id="734" r:id="rId477"/>
    <p:sldId id="735" r:id="rId478"/>
    <p:sldId id="736" r:id="rId479"/>
    <p:sldId id="737" r:id="rId480"/>
    <p:sldId id="738" r:id="rId481"/>
    <p:sldId id="739" r:id="rId482"/>
    <p:sldId id="740" r:id="rId483"/>
    <p:sldId id="741" r:id="rId484"/>
    <p:sldId id="742" r:id="rId485"/>
    <p:sldId id="743" r:id="rId486"/>
    <p:sldId id="744" r:id="rId487"/>
    <p:sldId id="745" r:id="rId488"/>
    <p:sldId id="746" r:id="rId489"/>
    <p:sldId id="747" r:id="rId490"/>
    <p:sldId id="748" r:id="rId491"/>
    <p:sldId id="749" r:id="rId492"/>
    <p:sldId id="750" r:id="rId493"/>
    <p:sldId id="751" r:id="rId494"/>
    <p:sldId id="752" r:id="rId495"/>
    <p:sldId id="753" r:id="rId496"/>
    <p:sldId id="754" r:id="rId497"/>
    <p:sldId id="755" r:id="rId498"/>
    <p:sldId id="756" r:id="rId499"/>
    <p:sldId id="757" r:id="rId500"/>
    <p:sldId id="758" r:id="rId501"/>
    <p:sldId id="759" r:id="rId502"/>
    <p:sldId id="760" r:id="rId503"/>
    <p:sldId id="761" r:id="rId504"/>
    <p:sldId id="762" r:id="rId505"/>
    <p:sldId id="763" r:id="rId506"/>
    <p:sldId id="764" r:id="rId507"/>
    <p:sldId id="765" r:id="rId508"/>
    <p:sldId id="766" r:id="rId509"/>
    <p:sldId id="767" r:id="rId510"/>
    <p:sldId id="768" r:id="rId511"/>
    <p:sldId id="769" r:id="rId512"/>
    <p:sldId id="770" r:id="rId513"/>
    <p:sldId id="771" r:id="rId514"/>
    <p:sldId id="772" r:id="rId515"/>
    <p:sldId id="773" r:id="rId516"/>
    <p:sldId id="774" r:id="rId517"/>
    <p:sldId id="775" r:id="rId518"/>
    <p:sldId id="776" r:id="rId519"/>
    <p:sldId id="777" r:id="rId520"/>
    <p:sldId id="778" r:id="rId521"/>
    <p:sldId id="779" r:id="rId522"/>
    <p:sldId id="780" r:id="rId523"/>
    <p:sldId id="781" r:id="rId524"/>
    <p:sldId id="782" r:id="rId525"/>
    <p:sldId id="783" r:id="rId526"/>
    <p:sldId id="784" r:id="rId527"/>
    <p:sldId id="785" r:id="rId528"/>
    <p:sldId id="786" r:id="rId529"/>
    <p:sldId id="787" r:id="rId530"/>
    <p:sldId id="788" r:id="rId531"/>
    <p:sldId id="789" r:id="rId532"/>
    <p:sldId id="790" r:id="rId533"/>
    <p:sldId id="791" r:id="rId534"/>
    <p:sldId id="792" r:id="rId535"/>
    <p:sldId id="793" r:id="rId536"/>
    <p:sldId id="794" r:id="rId537"/>
    <p:sldId id="795" r:id="rId538"/>
    <p:sldId id="796" r:id="rId539"/>
    <p:sldId id="797" r:id="rId540"/>
    <p:sldId id="798" r:id="rId541"/>
    <p:sldId id="799" r:id="rId542"/>
    <p:sldId id="800" r:id="rId543"/>
    <p:sldId id="801" r:id="rId544"/>
    <p:sldId id="802" r:id="rId545"/>
    <p:sldId id="803" r:id="rId546"/>
    <p:sldId id="804" r:id="rId547"/>
    <p:sldId id="805" r:id="rId548"/>
    <p:sldId id="806" r:id="rId549"/>
    <p:sldId id="807" r:id="rId550"/>
    <p:sldId id="808" r:id="rId551"/>
    <p:sldId id="809" r:id="rId552"/>
    <p:sldId id="810" r:id="rId553"/>
    <p:sldId id="811" r:id="rId554"/>
    <p:sldId id="812" r:id="rId555"/>
    <p:sldId id="813" r:id="rId556"/>
    <p:sldId id="814" r:id="rId557"/>
    <p:sldId id="815" r:id="rId558"/>
    <p:sldId id="816" r:id="rId559"/>
    <p:sldId id="817" r:id="rId560"/>
    <p:sldId id="818" r:id="rId561"/>
    <p:sldId id="819" r:id="rId562"/>
    <p:sldId id="820" r:id="rId563"/>
    <p:sldId id="821" r:id="rId564"/>
    <p:sldId id="822" r:id="rId565"/>
    <p:sldId id="823" r:id="rId566"/>
    <p:sldId id="824" r:id="rId567"/>
    <p:sldId id="825" r:id="rId568"/>
    <p:sldId id="826" r:id="rId569"/>
    <p:sldId id="827" r:id="rId570"/>
    <p:sldId id="828" r:id="rId571"/>
    <p:sldId id="829" r:id="rId572"/>
    <p:sldId id="830" r:id="rId573"/>
    <p:sldId id="831" r:id="rId574"/>
    <p:sldId id="832" r:id="rId575"/>
    <p:sldId id="833" r:id="rId576"/>
    <p:sldId id="834" r:id="rId577"/>
    <p:sldId id="835" r:id="rId578"/>
    <p:sldId id="836" r:id="rId579"/>
    <p:sldId id="837" r:id="rId580"/>
    <p:sldId id="838" r:id="rId581"/>
    <p:sldId id="839" r:id="rId582"/>
    <p:sldId id="840" r:id="rId583"/>
    <p:sldId id="841" r:id="rId584"/>
    <p:sldId id="842" r:id="rId585"/>
    <p:sldId id="843" r:id="rId586"/>
    <p:sldId id="844" r:id="rId587"/>
    <p:sldId id="845" r:id="rId588"/>
    <p:sldId id="846" r:id="rId589"/>
    <p:sldId id="847" r:id="rId590"/>
    <p:sldId id="848" r:id="rId591"/>
    <p:sldId id="849" r:id="rId592"/>
    <p:sldId id="850" r:id="rId593"/>
    <p:sldId id="851" r:id="rId59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BCE0437-DD75-4A46-BC35-1062D9C2BC62}" v="2" dt="2022-11-29T06:23:59.2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346" autoAdjust="0"/>
    <p:restoredTop sz="94660"/>
  </p:normalViewPr>
  <p:slideViewPr>
    <p:cSldViewPr snapToGrid="0">
      <p:cViewPr varScale="1">
        <p:scale>
          <a:sx n="88" d="100"/>
          <a:sy n="88" d="100"/>
        </p:scale>
        <p:origin x="592"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324" Type="http://schemas.openxmlformats.org/officeDocument/2006/relationships/slide" Target="slides/slide323.xml"/><Relationship Id="rId531" Type="http://schemas.openxmlformats.org/officeDocument/2006/relationships/slide" Target="slides/slide530.xml"/><Relationship Id="rId170" Type="http://schemas.openxmlformats.org/officeDocument/2006/relationships/slide" Target="slides/slide169.xml"/><Relationship Id="rId268" Type="http://schemas.openxmlformats.org/officeDocument/2006/relationships/slide" Target="slides/slide267.xml"/><Relationship Id="rId475" Type="http://schemas.openxmlformats.org/officeDocument/2006/relationships/slide" Target="slides/slide474.xml"/><Relationship Id="rId32" Type="http://schemas.openxmlformats.org/officeDocument/2006/relationships/slide" Target="slides/slide31.xml"/><Relationship Id="rId128" Type="http://schemas.openxmlformats.org/officeDocument/2006/relationships/slide" Target="slides/slide127.xml"/><Relationship Id="rId335" Type="http://schemas.openxmlformats.org/officeDocument/2006/relationships/slide" Target="slides/slide334.xml"/><Relationship Id="rId542" Type="http://schemas.openxmlformats.org/officeDocument/2006/relationships/slide" Target="slides/slide541.xml"/><Relationship Id="rId181" Type="http://schemas.openxmlformats.org/officeDocument/2006/relationships/slide" Target="slides/slide180.xml"/><Relationship Id="rId402" Type="http://schemas.openxmlformats.org/officeDocument/2006/relationships/slide" Target="slides/slide401.xml"/><Relationship Id="rId279" Type="http://schemas.openxmlformats.org/officeDocument/2006/relationships/slide" Target="slides/slide278.xml"/><Relationship Id="rId486" Type="http://schemas.openxmlformats.org/officeDocument/2006/relationships/slide" Target="slides/slide485.xml"/><Relationship Id="rId43" Type="http://schemas.openxmlformats.org/officeDocument/2006/relationships/slide" Target="slides/slide42.xml"/><Relationship Id="rId139" Type="http://schemas.openxmlformats.org/officeDocument/2006/relationships/slide" Target="slides/slide138.xml"/><Relationship Id="rId346" Type="http://schemas.openxmlformats.org/officeDocument/2006/relationships/slide" Target="slides/slide345.xml"/><Relationship Id="rId553" Type="http://schemas.openxmlformats.org/officeDocument/2006/relationships/slide" Target="slides/slide552.xml"/><Relationship Id="rId192" Type="http://schemas.openxmlformats.org/officeDocument/2006/relationships/slide" Target="slides/slide191.xml"/><Relationship Id="rId206" Type="http://schemas.openxmlformats.org/officeDocument/2006/relationships/slide" Target="slides/slide205.xml"/><Relationship Id="rId413" Type="http://schemas.openxmlformats.org/officeDocument/2006/relationships/slide" Target="slides/slide412.xml"/><Relationship Id="rId497" Type="http://schemas.openxmlformats.org/officeDocument/2006/relationships/slide" Target="slides/slide496.xml"/><Relationship Id="rId357" Type="http://schemas.openxmlformats.org/officeDocument/2006/relationships/slide" Target="slides/slide356.xml"/><Relationship Id="rId54" Type="http://schemas.openxmlformats.org/officeDocument/2006/relationships/slide" Target="slides/slide53.xml"/><Relationship Id="rId217" Type="http://schemas.openxmlformats.org/officeDocument/2006/relationships/slide" Target="slides/slide216.xml"/><Relationship Id="rId564" Type="http://schemas.openxmlformats.org/officeDocument/2006/relationships/slide" Target="slides/slide563.xml"/><Relationship Id="rId424" Type="http://schemas.openxmlformats.org/officeDocument/2006/relationships/slide" Target="slides/slide423.xml"/><Relationship Id="rId270" Type="http://schemas.openxmlformats.org/officeDocument/2006/relationships/slide" Target="slides/slide269.xml"/><Relationship Id="rId65" Type="http://schemas.openxmlformats.org/officeDocument/2006/relationships/slide" Target="slides/slide64.xml"/><Relationship Id="rId130" Type="http://schemas.openxmlformats.org/officeDocument/2006/relationships/slide" Target="slides/slide129.xml"/><Relationship Id="rId368" Type="http://schemas.openxmlformats.org/officeDocument/2006/relationships/slide" Target="slides/slide367.xml"/><Relationship Id="rId575" Type="http://schemas.openxmlformats.org/officeDocument/2006/relationships/slide" Target="slides/slide574.xml"/><Relationship Id="rId228" Type="http://schemas.openxmlformats.org/officeDocument/2006/relationships/slide" Target="slides/slide227.xml"/><Relationship Id="rId435" Type="http://schemas.openxmlformats.org/officeDocument/2006/relationships/slide" Target="slides/slide434.xml"/><Relationship Id="rId281" Type="http://schemas.openxmlformats.org/officeDocument/2006/relationships/slide" Target="slides/slide280.xml"/><Relationship Id="rId502" Type="http://schemas.openxmlformats.org/officeDocument/2006/relationships/slide" Target="slides/slide501.xml"/><Relationship Id="rId76" Type="http://schemas.openxmlformats.org/officeDocument/2006/relationships/slide" Target="slides/slide75.xml"/><Relationship Id="rId141" Type="http://schemas.openxmlformats.org/officeDocument/2006/relationships/slide" Target="slides/slide140.xml"/><Relationship Id="rId379" Type="http://schemas.openxmlformats.org/officeDocument/2006/relationships/slide" Target="slides/slide378.xml"/><Relationship Id="rId586" Type="http://schemas.openxmlformats.org/officeDocument/2006/relationships/slide" Target="slides/slide585.xml"/><Relationship Id="rId7" Type="http://schemas.openxmlformats.org/officeDocument/2006/relationships/slide" Target="slides/slide6.xml"/><Relationship Id="rId239" Type="http://schemas.openxmlformats.org/officeDocument/2006/relationships/slide" Target="slides/slide238.xml"/><Relationship Id="rId446" Type="http://schemas.openxmlformats.org/officeDocument/2006/relationships/slide" Target="slides/slide445.xml"/><Relationship Id="rId292" Type="http://schemas.openxmlformats.org/officeDocument/2006/relationships/slide" Target="slides/slide291.xml"/><Relationship Id="rId306" Type="http://schemas.openxmlformats.org/officeDocument/2006/relationships/slide" Target="slides/slide305.xml"/><Relationship Id="rId87" Type="http://schemas.openxmlformats.org/officeDocument/2006/relationships/slide" Target="slides/slide86.xml"/><Relationship Id="rId513" Type="http://schemas.openxmlformats.org/officeDocument/2006/relationships/slide" Target="slides/slide512.xml"/><Relationship Id="rId597" Type="http://schemas.openxmlformats.org/officeDocument/2006/relationships/viewProps" Target="viewProps.xml"/><Relationship Id="rId152" Type="http://schemas.openxmlformats.org/officeDocument/2006/relationships/slide" Target="slides/slide151.xml"/><Relationship Id="rId457" Type="http://schemas.openxmlformats.org/officeDocument/2006/relationships/slide" Target="slides/slide456.xml"/><Relationship Id="rId14" Type="http://schemas.openxmlformats.org/officeDocument/2006/relationships/slide" Target="slides/slide13.xml"/><Relationship Id="rId56" Type="http://schemas.openxmlformats.org/officeDocument/2006/relationships/slide" Target="slides/slide55.xml"/><Relationship Id="rId317" Type="http://schemas.openxmlformats.org/officeDocument/2006/relationships/slide" Target="slides/slide316.xml"/><Relationship Id="rId359" Type="http://schemas.openxmlformats.org/officeDocument/2006/relationships/slide" Target="slides/slide358.xml"/><Relationship Id="rId524" Type="http://schemas.openxmlformats.org/officeDocument/2006/relationships/slide" Target="slides/slide523.xml"/><Relationship Id="rId566" Type="http://schemas.openxmlformats.org/officeDocument/2006/relationships/slide" Target="slides/slide565.xml"/><Relationship Id="rId98" Type="http://schemas.openxmlformats.org/officeDocument/2006/relationships/slide" Target="slides/slide97.xml"/><Relationship Id="rId121" Type="http://schemas.openxmlformats.org/officeDocument/2006/relationships/slide" Target="slides/slide120.xml"/><Relationship Id="rId163" Type="http://schemas.openxmlformats.org/officeDocument/2006/relationships/slide" Target="slides/slide162.xml"/><Relationship Id="rId219" Type="http://schemas.openxmlformats.org/officeDocument/2006/relationships/slide" Target="slides/slide218.xml"/><Relationship Id="rId370" Type="http://schemas.openxmlformats.org/officeDocument/2006/relationships/slide" Target="slides/slide369.xml"/><Relationship Id="rId426" Type="http://schemas.openxmlformats.org/officeDocument/2006/relationships/slide" Target="slides/slide425.xml"/><Relationship Id="rId230" Type="http://schemas.openxmlformats.org/officeDocument/2006/relationships/slide" Target="slides/slide229.xml"/><Relationship Id="rId468" Type="http://schemas.openxmlformats.org/officeDocument/2006/relationships/slide" Target="slides/slide467.xml"/><Relationship Id="rId25" Type="http://schemas.openxmlformats.org/officeDocument/2006/relationships/slide" Target="slides/slide24.xml"/><Relationship Id="rId67" Type="http://schemas.openxmlformats.org/officeDocument/2006/relationships/slide" Target="slides/slide66.xml"/><Relationship Id="rId272" Type="http://schemas.openxmlformats.org/officeDocument/2006/relationships/slide" Target="slides/slide271.xml"/><Relationship Id="rId328" Type="http://schemas.openxmlformats.org/officeDocument/2006/relationships/slide" Target="slides/slide327.xml"/><Relationship Id="rId535" Type="http://schemas.openxmlformats.org/officeDocument/2006/relationships/slide" Target="slides/slide534.xml"/><Relationship Id="rId577" Type="http://schemas.openxmlformats.org/officeDocument/2006/relationships/slide" Target="slides/slide576.xml"/><Relationship Id="rId132" Type="http://schemas.openxmlformats.org/officeDocument/2006/relationships/slide" Target="slides/slide131.xml"/><Relationship Id="rId174" Type="http://schemas.openxmlformats.org/officeDocument/2006/relationships/slide" Target="slides/slide173.xml"/><Relationship Id="rId381" Type="http://schemas.openxmlformats.org/officeDocument/2006/relationships/slide" Target="slides/slide380.xml"/><Relationship Id="rId241" Type="http://schemas.openxmlformats.org/officeDocument/2006/relationships/slide" Target="slides/slide240.xml"/><Relationship Id="rId437" Type="http://schemas.openxmlformats.org/officeDocument/2006/relationships/slide" Target="slides/slide436.xml"/><Relationship Id="rId479" Type="http://schemas.openxmlformats.org/officeDocument/2006/relationships/slide" Target="slides/slide478.xml"/><Relationship Id="rId36" Type="http://schemas.openxmlformats.org/officeDocument/2006/relationships/slide" Target="slides/slide35.xml"/><Relationship Id="rId283" Type="http://schemas.openxmlformats.org/officeDocument/2006/relationships/slide" Target="slides/slide282.xml"/><Relationship Id="rId339" Type="http://schemas.openxmlformats.org/officeDocument/2006/relationships/slide" Target="slides/slide338.xml"/><Relationship Id="rId490" Type="http://schemas.openxmlformats.org/officeDocument/2006/relationships/slide" Target="slides/slide489.xml"/><Relationship Id="rId504" Type="http://schemas.openxmlformats.org/officeDocument/2006/relationships/slide" Target="slides/slide503.xml"/><Relationship Id="rId546" Type="http://schemas.openxmlformats.org/officeDocument/2006/relationships/slide" Target="slides/slide545.xml"/><Relationship Id="rId78" Type="http://schemas.openxmlformats.org/officeDocument/2006/relationships/slide" Target="slides/slide77.xml"/><Relationship Id="rId101" Type="http://schemas.openxmlformats.org/officeDocument/2006/relationships/slide" Target="slides/slide100.xml"/><Relationship Id="rId143" Type="http://schemas.openxmlformats.org/officeDocument/2006/relationships/slide" Target="slides/slide142.xml"/><Relationship Id="rId185" Type="http://schemas.openxmlformats.org/officeDocument/2006/relationships/slide" Target="slides/slide184.xml"/><Relationship Id="rId350" Type="http://schemas.openxmlformats.org/officeDocument/2006/relationships/slide" Target="slides/slide349.xml"/><Relationship Id="rId406" Type="http://schemas.openxmlformats.org/officeDocument/2006/relationships/slide" Target="slides/slide405.xml"/><Relationship Id="rId588" Type="http://schemas.openxmlformats.org/officeDocument/2006/relationships/slide" Target="slides/slide587.xml"/><Relationship Id="rId9" Type="http://schemas.openxmlformats.org/officeDocument/2006/relationships/slide" Target="slides/slide8.xml"/><Relationship Id="rId210" Type="http://schemas.openxmlformats.org/officeDocument/2006/relationships/slide" Target="slides/slide209.xml"/><Relationship Id="rId392" Type="http://schemas.openxmlformats.org/officeDocument/2006/relationships/slide" Target="slides/slide391.xml"/><Relationship Id="rId448" Type="http://schemas.openxmlformats.org/officeDocument/2006/relationships/slide" Target="slides/slide447.xml"/><Relationship Id="rId252" Type="http://schemas.openxmlformats.org/officeDocument/2006/relationships/slide" Target="slides/slide251.xml"/><Relationship Id="rId294" Type="http://schemas.openxmlformats.org/officeDocument/2006/relationships/slide" Target="slides/slide293.xml"/><Relationship Id="rId308" Type="http://schemas.openxmlformats.org/officeDocument/2006/relationships/slide" Target="slides/slide307.xml"/><Relationship Id="rId515" Type="http://schemas.openxmlformats.org/officeDocument/2006/relationships/slide" Target="slides/slide514.xml"/><Relationship Id="rId47" Type="http://schemas.openxmlformats.org/officeDocument/2006/relationships/slide" Target="slides/slide46.xml"/><Relationship Id="rId89" Type="http://schemas.openxmlformats.org/officeDocument/2006/relationships/slide" Target="slides/slide88.xml"/><Relationship Id="rId112" Type="http://schemas.openxmlformats.org/officeDocument/2006/relationships/slide" Target="slides/slide111.xml"/><Relationship Id="rId154" Type="http://schemas.openxmlformats.org/officeDocument/2006/relationships/slide" Target="slides/slide153.xml"/><Relationship Id="rId361" Type="http://schemas.openxmlformats.org/officeDocument/2006/relationships/slide" Target="slides/slide360.xml"/><Relationship Id="rId557" Type="http://schemas.openxmlformats.org/officeDocument/2006/relationships/slide" Target="slides/slide556.xml"/><Relationship Id="rId599" Type="http://schemas.openxmlformats.org/officeDocument/2006/relationships/tableStyles" Target="tableStyles.xml"/><Relationship Id="rId196" Type="http://schemas.openxmlformats.org/officeDocument/2006/relationships/slide" Target="slides/slide195.xml"/><Relationship Id="rId417" Type="http://schemas.openxmlformats.org/officeDocument/2006/relationships/slide" Target="slides/slide416.xml"/><Relationship Id="rId459" Type="http://schemas.openxmlformats.org/officeDocument/2006/relationships/slide" Target="slides/slide458.xml"/><Relationship Id="rId16" Type="http://schemas.openxmlformats.org/officeDocument/2006/relationships/slide" Target="slides/slide15.xml"/><Relationship Id="rId221" Type="http://schemas.openxmlformats.org/officeDocument/2006/relationships/slide" Target="slides/slide220.xml"/><Relationship Id="rId263" Type="http://schemas.openxmlformats.org/officeDocument/2006/relationships/slide" Target="slides/slide262.xml"/><Relationship Id="rId319" Type="http://schemas.openxmlformats.org/officeDocument/2006/relationships/slide" Target="slides/slide318.xml"/><Relationship Id="rId470" Type="http://schemas.openxmlformats.org/officeDocument/2006/relationships/slide" Target="slides/slide469.xml"/><Relationship Id="rId526" Type="http://schemas.openxmlformats.org/officeDocument/2006/relationships/slide" Target="slides/slide525.xml"/><Relationship Id="rId58" Type="http://schemas.openxmlformats.org/officeDocument/2006/relationships/slide" Target="slides/slide57.xml"/><Relationship Id="rId123" Type="http://schemas.openxmlformats.org/officeDocument/2006/relationships/slide" Target="slides/slide122.xml"/><Relationship Id="rId330" Type="http://schemas.openxmlformats.org/officeDocument/2006/relationships/slide" Target="slides/slide329.xml"/><Relationship Id="rId568" Type="http://schemas.openxmlformats.org/officeDocument/2006/relationships/slide" Target="slides/slide567.xml"/><Relationship Id="rId165" Type="http://schemas.openxmlformats.org/officeDocument/2006/relationships/slide" Target="slides/slide164.xml"/><Relationship Id="rId372" Type="http://schemas.openxmlformats.org/officeDocument/2006/relationships/slide" Target="slides/slide371.xml"/><Relationship Id="rId428" Type="http://schemas.openxmlformats.org/officeDocument/2006/relationships/slide" Target="slides/slide427.xml"/><Relationship Id="rId232" Type="http://schemas.openxmlformats.org/officeDocument/2006/relationships/slide" Target="slides/slide231.xml"/><Relationship Id="rId274" Type="http://schemas.openxmlformats.org/officeDocument/2006/relationships/slide" Target="slides/slide273.xml"/><Relationship Id="rId481" Type="http://schemas.openxmlformats.org/officeDocument/2006/relationships/slide" Target="slides/slide480.xml"/><Relationship Id="rId27" Type="http://schemas.openxmlformats.org/officeDocument/2006/relationships/slide" Target="slides/slide26.xml"/><Relationship Id="rId69" Type="http://schemas.openxmlformats.org/officeDocument/2006/relationships/slide" Target="slides/slide68.xml"/><Relationship Id="rId134" Type="http://schemas.openxmlformats.org/officeDocument/2006/relationships/slide" Target="slides/slide133.xml"/><Relationship Id="rId537" Type="http://schemas.openxmlformats.org/officeDocument/2006/relationships/slide" Target="slides/slide536.xml"/><Relationship Id="rId579" Type="http://schemas.openxmlformats.org/officeDocument/2006/relationships/slide" Target="slides/slide578.xml"/><Relationship Id="rId80" Type="http://schemas.openxmlformats.org/officeDocument/2006/relationships/slide" Target="slides/slide79.xml"/><Relationship Id="rId176" Type="http://schemas.openxmlformats.org/officeDocument/2006/relationships/slide" Target="slides/slide175.xml"/><Relationship Id="rId341" Type="http://schemas.openxmlformats.org/officeDocument/2006/relationships/slide" Target="slides/slide340.xml"/><Relationship Id="rId383" Type="http://schemas.openxmlformats.org/officeDocument/2006/relationships/slide" Target="slides/slide382.xml"/><Relationship Id="rId439" Type="http://schemas.openxmlformats.org/officeDocument/2006/relationships/slide" Target="slides/slide438.xml"/><Relationship Id="rId590" Type="http://schemas.openxmlformats.org/officeDocument/2006/relationships/slide" Target="slides/slide589.xml"/><Relationship Id="rId201" Type="http://schemas.openxmlformats.org/officeDocument/2006/relationships/slide" Target="slides/slide200.xml"/><Relationship Id="rId243" Type="http://schemas.openxmlformats.org/officeDocument/2006/relationships/slide" Target="slides/slide242.xml"/><Relationship Id="rId285" Type="http://schemas.openxmlformats.org/officeDocument/2006/relationships/slide" Target="slides/slide284.xml"/><Relationship Id="rId450" Type="http://schemas.openxmlformats.org/officeDocument/2006/relationships/slide" Target="slides/slide449.xml"/><Relationship Id="rId506" Type="http://schemas.openxmlformats.org/officeDocument/2006/relationships/slide" Target="slides/slide505.xml"/><Relationship Id="rId38" Type="http://schemas.openxmlformats.org/officeDocument/2006/relationships/slide" Target="slides/slide37.xml"/><Relationship Id="rId103" Type="http://schemas.openxmlformats.org/officeDocument/2006/relationships/slide" Target="slides/slide102.xml"/><Relationship Id="rId310" Type="http://schemas.openxmlformats.org/officeDocument/2006/relationships/slide" Target="slides/slide309.xml"/><Relationship Id="rId492" Type="http://schemas.openxmlformats.org/officeDocument/2006/relationships/slide" Target="slides/slide491.xml"/><Relationship Id="rId548" Type="http://schemas.openxmlformats.org/officeDocument/2006/relationships/slide" Target="slides/slide547.xml"/><Relationship Id="rId91" Type="http://schemas.openxmlformats.org/officeDocument/2006/relationships/slide" Target="slides/slide90.xml"/><Relationship Id="rId145" Type="http://schemas.openxmlformats.org/officeDocument/2006/relationships/slide" Target="slides/slide144.xml"/><Relationship Id="rId187" Type="http://schemas.openxmlformats.org/officeDocument/2006/relationships/slide" Target="slides/slide186.xml"/><Relationship Id="rId352" Type="http://schemas.openxmlformats.org/officeDocument/2006/relationships/slide" Target="slides/slide351.xml"/><Relationship Id="rId394" Type="http://schemas.openxmlformats.org/officeDocument/2006/relationships/slide" Target="slides/slide393.xml"/><Relationship Id="rId408" Type="http://schemas.openxmlformats.org/officeDocument/2006/relationships/slide" Target="slides/slide407.xml"/><Relationship Id="rId212" Type="http://schemas.openxmlformats.org/officeDocument/2006/relationships/slide" Target="slides/slide211.xml"/><Relationship Id="rId254" Type="http://schemas.openxmlformats.org/officeDocument/2006/relationships/slide" Target="slides/slide253.xml"/><Relationship Id="rId49" Type="http://schemas.openxmlformats.org/officeDocument/2006/relationships/slide" Target="slides/slide48.xml"/><Relationship Id="rId114" Type="http://schemas.openxmlformats.org/officeDocument/2006/relationships/slide" Target="slides/slide113.xml"/><Relationship Id="rId296" Type="http://schemas.openxmlformats.org/officeDocument/2006/relationships/slide" Target="slides/slide295.xml"/><Relationship Id="rId461" Type="http://schemas.openxmlformats.org/officeDocument/2006/relationships/slide" Target="slides/slide460.xml"/><Relationship Id="rId517" Type="http://schemas.openxmlformats.org/officeDocument/2006/relationships/slide" Target="slides/slide516.xml"/><Relationship Id="rId559" Type="http://schemas.openxmlformats.org/officeDocument/2006/relationships/slide" Target="slides/slide558.xml"/><Relationship Id="rId60" Type="http://schemas.openxmlformats.org/officeDocument/2006/relationships/slide" Target="slides/slide59.xml"/><Relationship Id="rId156" Type="http://schemas.openxmlformats.org/officeDocument/2006/relationships/slide" Target="slides/slide155.xml"/><Relationship Id="rId198" Type="http://schemas.openxmlformats.org/officeDocument/2006/relationships/slide" Target="slides/slide197.xml"/><Relationship Id="rId321" Type="http://schemas.openxmlformats.org/officeDocument/2006/relationships/slide" Target="slides/slide320.xml"/><Relationship Id="rId363" Type="http://schemas.openxmlformats.org/officeDocument/2006/relationships/slide" Target="slides/slide362.xml"/><Relationship Id="rId419" Type="http://schemas.openxmlformats.org/officeDocument/2006/relationships/slide" Target="slides/slide418.xml"/><Relationship Id="rId570" Type="http://schemas.openxmlformats.org/officeDocument/2006/relationships/slide" Target="slides/slide569.xml"/><Relationship Id="rId223" Type="http://schemas.openxmlformats.org/officeDocument/2006/relationships/slide" Target="slides/slide222.xml"/><Relationship Id="rId430" Type="http://schemas.openxmlformats.org/officeDocument/2006/relationships/slide" Target="slides/slide429.xml"/><Relationship Id="rId18" Type="http://schemas.openxmlformats.org/officeDocument/2006/relationships/slide" Target="slides/slide17.xml"/><Relationship Id="rId265" Type="http://schemas.openxmlformats.org/officeDocument/2006/relationships/slide" Target="slides/slide264.xml"/><Relationship Id="rId472" Type="http://schemas.openxmlformats.org/officeDocument/2006/relationships/slide" Target="slides/slide471.xml"/><Relationship Id="rId528" Type="http://schemas.openxmlformats.org/officeDocument/2006/relationships/slide" Target="slides/slide527.xml"/><Relationship Id="rId125" Type="http://schemas.openxmlformats.org/officeDocument/2006/relationships/slide" Target="slides/slide124.xml"/><Relationship Id="rId167" Type="http://schemas.openxmlformats.org/officeDocument/2006/relationships/slide" Target="slides/slide166.xml"/><Relationship Id="rId332" Type="http://schemas.openxmlformats.org/officeDocument/2006/relationships/slide" Target="slides/slide331.xml"/><Relationship Id="rId374" Type="http://schemas.openxmlformats.org/officeDocument/2006/relationships/slide" Target="slides/slide373.xml"/><Relationship Id="rId581" Type="http://schemas.openxmlformats.org/officeDocument/2006/relationships/slide" Target="slides/slide580.xml"/><Relationship Id="rId71" Type="http://schemas.openxmlformats.org/officeDocument/2006/relationships/slide" Target="slides/slide70.xml"/><Relationship Id="rId234" Type="http://schemas.openxmlformats.org/officeDocument/2006/relationships/slide" Target="slides/slide233.xml"/><Relationship Id="rId2" Type="http://schemas.openxmlformats.org/officeDocument/2006/relationships/slide" Target="slides/slide1.xml"/><Relationship Id="rId29" Type="http://schemas.openxmlformats.org/officeDocument/2006/relationships/slide" Target="slides/slide28.xml"/><Relationship Id="rId276" Type="http://schemas.openxmlformats.org/officeDocument/2006/relationships/slide" Target="slides/slide275.xml"/><Relationship Id="rId441" Type="http://schemas.openxmlformats.org/officeDocument/2006/relationships/slide" Target="slides/slide440.xml"/><Relationship Id="rId483" Type="http://schemas.openxmlformats.org/officeDocument/2006/relationships/slide" Target="slides/slide482.xml"/><Relationship Id="rId539" Type="http://schemas.openxmlformats.org/officeDocument/2006/relationships/slide" Target="slides/slide538.xml"/><Relationship Id="rId40" Type="http://schemas.openxmlformats.org/officeDocument/2006/relationships/slide" Target="slides/slide39.xml"/><Relationship Id="rId136" Type="http://schemas.openxmlformats.org/officeDocument/2006/relationships/slide" Target="slides/slide135.xml"/><Relationship Id="rId178" Type="http://schemas.openxmlformats.org/officeDocument/2006/relationships/slide" Target="slides/slide177.xml"/><Relationship Id="rId301" Type="http://schemas.openxmlformats.org/officeDocument/2006/relationships/slide" Target="slides/slide300.xml"/><Relationship Id="rId343" Type="http://schemas.openxmlformats.org/officeDocument/2006/relationships/slide" Target="slides/slide342.xml"/><Relationship Id="rId550" Type="http://schemas.openxmlformats.org/officeDocument/2006/relationships/slide" Target="slides/slide549.xml"/><Relationship Id="rId82" Type="http://schemas.openxmlformats.org/officeDocument/2006/relationships/slide" Target="slides/slide81.xml"/><Relationship Id="rId203" Type="http://schemas.openxmlformats.org/officeDocument/2006/relationships/slide" Target="slides/slide202.xml"/><Relationship Id="rId385" Type="http://schemas.openxmlformats.org/officeDocument/2006/relationships/slide" Target="slides/slide384.xml"/><Relationship Id="rId592" Type="http://schemas.openxmlformats.org/officeDocument/2006/relationships/slide" Target="slides/slide591.xml"/><Relationship Id="rId245" Type="http://schemas.openxmlformats.org/officeDocument/2006/relationships/slide" Target="slides/slide244.xml"/><Relationship Id="rId287" Type="http://schemas.openxmlformats.org/officeDocument/2006/relationships/slide" Target="slides/slide286.xml"/><Relationship Id="rId410" Type="http://schemas.openxmlformats.org/officeDocument/2006/relationships/slide" Target="slides/slide409.xml"/><Relationship Id="rId452" Type="http://schemas.openxmlformats.org/officeDocument/2006/relationships/slide" Target="slides/slide451.xml"/><Relationship Id="rId494" Type="http://schemas.openxmlformats.org/officeDocument/2006/relationships/slide" Target="slides/slide493.xml"/><Relationship Id="rId508" Type="http://schemas.openxmlformats.org/officeDocument/2006/relationships/slide" Target="slides/slide507.xml"/><Relationship Id="rId105" Type="http://schemas.openxmlformats.org/officeDocument/2006/relationships/slide" Target="slides/slide104.xml"/><Relationship Id="rId147" Type="http://schemas.openxmlformats.org/officeDocument/2006/relationships/slide" Target="slides/slide146.xml"/><Relationship Id="rId312" Type="http://schemas.openxmlformats.org/officeDocument/2006/relationships/slide" Target="slides/slide311.xml"/><Relationship Id="rId354" Type="http://schemas.openxmlformats.org/officeDocument/2006/relationships/slide" Target="slides/slide353.xml"/><Relationship Id="rId51" Type="http://schemas.openxmlformats.org/officeDocument/2006/relationships/slide" Target="slides/slide50.xml"/><Relationship Id="rId93" Type="http://schemas.openxmlformats.org/officeDocument/2006/relationships/slide" Target="slides/slide92.xml"/><Relationship Id="rId189" Type="http://schemas.openxmlformats.org/officeDocument/2006/relationships/slide" Target="slides/slide188.xml"/><Relationship Id="rId396" Type="http://schemas.openxmlformats.org/officeDocument/2006/relationships/slide" Target="slides/slide395.xml"/><Relationship Id="rId561" Type="http://schemas.openxmlformats.org/officeDocument/2006/relationships/slide" Target="slides/slide560.xml"/><Relationship Id="rId214" Type="http://schemas.openxmlformats.org/officeDocument/2006/relationships/slide" Target="slides/slide213.xml"/><Relationship Id="rId256" Type="http://schemas.openxmlformats.org/officeDocument/2006/relationships/slide" Target="slides/slide255.xml"/><Relationship Id="rId298" Type="http://schemas.openxmlformats.org/officeDocument/2006/relationships/slide" Target="slides/slide297.xml"/><Relationship Id="rId421" Type="http://schemas.openxmlformats.org/officeDocument/2006/relationships/slide" Target="slides/slide420.xml"/><Relationship Id="rId463" Type="http://schemas.openxmlformats.org/officeDocument/2006/relationships/slide" Target="slides/slide462.xml"/><Relationship Id="rId519" Type="http://schemas.openxmlformats.org/officeDocument/2006/relationships/slide" Target="slides/slide518.xml"/><Relationship Id="rId116" Type="http://schemas.openxmlformats.org/officeDocument/2006/relationships/slide" Target="slides/slide115.xml"/><Relationship Id="rId158" Type="http://schemas.openxmlformats.org/officeDocument/2006/relationships/slide" Target="slides/slide157.xml"/><Relationship Id="rId323" Type="http://schemas.openxmlformats.org/officeDocument/2006/relationships/slide" Target="slides/slide322.xml"/><Relationship Id="rId530" Type="http://schemas.openxmlformats.org/officeDocument/2006/relationships/slide" Target="slides/slide529.xml"/><Relationship Id="rId20" Type="http://schemas.openxmlformats.org/officeDocument/2006/relationships/slide" Target="slides/slide19.xml"/><Relationship Id="rId62" Type="http://schemas.openxmlformats.org/officeDocument/2006/relationships/slide" Target="slides/slide61.xml"/><Relationship Id="rId365" Type="http://schemas.openxmlformats.org/officeDocument/2006/relationships/slide" Target="slides/slide364.xml"/><Relationship Id="rId572" Type="http://schemas.openxmlformats.org/officeDocument/2006/relationships/slide" Target="slides/slide571.xml"/><Relationship Id="rId225" Type="http://schemas.openxmlformats.org/officeDocument/2006/relationships/slide" Target="slides/slide224.xml"/><Relationship Id="rId267" Type="http://schemas.openxmlformats.org/officeDocument/2006/relationships/slide" Target="slides/slide266.xml"/><Relationship Id="rId432" Type="http://schemas.openxmlformats.org/officeDocument/2006/relationships/slide" Target="slides/slide431.xml"/><Relationship Id="rId474" Type="http://schemas.openxmlformats.org/officeDocument/2006/relationships/slide" Target="slides/slide473.xml"/><Relationship Id="rId127" Type="http://schemas.openxmlformats.org/officeDocument/2006/relationships/slide" Target="slides/slide126.xml"/><Relationship Id="rId31" Type="http://schemas.openxmlformats.org/officeDocument/2006/relationships/slide" Target="slides/slide30.xml"/><Relationship Id="rId73" Type="http://schemas.openxmlformats.org/officeDocument/2006/relationships/slide" Target="slides/slide72.xml"/><Relationship Id="rId169" Type="http://schemas.openxmlformats.org/officeDocument/2006/relationships/slide" Target="slides/slide168.xml"/><Relationship Id="rId334" Type="http://schemas.openxmlformats.org/officeDocument/2006/relationships/slide" Target="slides/slide333.xml"/><Relationship Id="rId376" Type="http://schemas.openxmlformats.org/officeDocument/2006/relationships/slide" Target="slides/slide375.xml"/><Relationship Id="rId541" Type="http://schemas.openxmlformats.org/officeDocument/2006/relationships/slide" Target="slides/slide540.xml"/><Relationship Id="rId583" Type="http://schemas.openxmlformats.org/officeDocument/2006/relationships/slide" Target="slides/slide582.xml"/><Relationship Id="rId4" Type="http://schemas.openxmlformats.org/officeDocument/2006/relationships/slide" Target="slides/slide3.xml"/><Relationship Id="rId180" Type="http://schemas.openxmlformats.org/officeDocument/2006/relationships/slide" Target="slides/slide179.xml"/><Relationship Id="rId236" Type="http://schemas.openxmlformats.org/officeDocument/2006/relationships/slide" Target="slides/slide235.xml"/><Relationship Id="rId278" Type="http://schemas.openxmlformats.org/officeDocument/2006/relationships/slide" Target="slides/slide277.xml"/><Relationship Id="rId401" Type="http://schemas.openxmlformats.org/officeDocument/2006/relationships/slide" Target="slides/slide400.xml"/><Relationship Id="rId443" Type="http://schemas.openxmlformats.org/officeDocument/2006/relationships/slide" Target="slides/slide442.xml"/><Relationship Id="rId303" Type="http://schemas.openxmlformats.org/officeDocument/2006/relationships/slide" Target="slides/slide302.xml"/><Relationship Id="rId485" Type="http://schemas.openxmlformats.org/officeDocument/2006/relationships/slide" Target="slides/slide484.xml"/><Relationship Id="rId42" Type="http://schemas.openxmlformats.org/officeDocument/2006/relationships/slide" Target="slides/slide41.xml"/><Relationship Id="rId84" Type="http://schemas.openxmlformats.org/officeDocument/2006/relationships/slide" Target="slides/slide83.xml"/><Relationship Id="rId138" Type="http://schemas.openxmlformats.org/officeDocument/2006/relationships/slide" Target="slides/slide137.xml"/><Relationship Id="rId345" Type="http://schemas.openxmlformats.org/officeDocument/2006/relationships/slide" Target="slides/slide344.xml"/><Relationship Id="rId387" Type="http://schemas.openxmlformats.org/officeDocument/2006/relationships/slide" Target="slides/slide386.xml"/><Relationship Id="rId510" Type="http://schemas.openxmlformats.org/officeDocument/2006/relationships/slide" Target="slides/slide509.xml"/><Relationship Id="rId552" Type="http://schemas.openxmlformats.org/officeDocument/2006/relationships/slide" Target="slides/slide551.xml"/><Relationship Id="rId594" Type="http://schemas.openxmlformats.org/officeDocument/2006/relationships/slide" Target="slides/slide593.xml"/><Relationship Id="rId191" Type="http://schemas.openxmlformats.org/officeDocument/2006/relationships/slide" Target="slides/slide190.xml"/><Relationship Id="rId205" Type="http://schemas.openxmlformats.org/officeDocument/2006/relationships/slide" Target="slides/slide204.xml"/><Relationship Id="rId247" Type="http://schemas.openxmlformats.org/officeDocument/2006/relationships/slide" Target="slides/slide246.xml"/><Relationship Id="rId412" Type="http://schemas.openxmlformats.org/officeDocument/2006/relationships/slide" Target="slides/slide411.xml"/><Relationship Id="rId107" Type="http://schemas.openxmlformats.org/officeDocument/2006/relationships/slide" Target="slides/slide106.xml"/><Relationship Id="rId289" Type="http://schemas.openxmlformats.org/officeDocument/2006/relationships/slide" Target="slides/slide288.xml"/><Relationship Id="rId454" Type="http://schemas.openxmlformats.org/officeDocument/2006/relationships/slide" Target="slides/slide453.xml"/><Relationship Id="rId496" Type="http://schemas.openxmlformats.org/officeDocument/2006/relationships/slide" Target="slides/slide495.xml"/><Relationship Id="rId11" Type="http://schemas.openxmlformats.org/officeDocument/2006/relationships/slide" Target="slides/slide10.xml"/><Relationship Id="rId53" Type="http://schemas.openxmlformats.org/officeDocument/2006/relationships/slide" Target="slides/slide52.xml"/><Relationship Id="rId149" Type="http://schemas.openxmlformats.org/officeDocument/2006/relationships/slide" Target="slides/slide148.xml"/><Relationship Id="rId314" Type="http://schemas.openxmlformats.org/officeDocument/2006/relationships/slide" Target="slides/slide313.xml"/><Relationship Id="rId356" Type="http://schemas.openxmlformats.org/officeDocument/2006/relationships/slide" Target="slides/slide355.xml"/><Relationship Id="rId398" Type="http://schemas.openxmlformats.org/officeDocument/2006/relationships/slide" Target="slides/slide397.xml"/><Relationship Id="rId521" Type="http://schemas.openxmlformats.org/officeDocument/2006/relationships/slide" Target="slides/slide520.xml"/><Relationship Id="rId563" Type="http://schemas.openxmlformats.org/officeDocument/2006/relationships/slide" Target="slides/slide562.xml"/><Relationship Id="rId95" Type="http://schemas.openxmlformats.org/officeDocument/2006/relationships/slide" Target="slides/slide94.xml"/><Relationship Id="rId160" Type="http://schemas.openxmlformats.org/officeDocument/2006/relationships/slide" Target="slides/slide159.xml"/><Relationship Id="rId216" Type="http://schemas.openxmlformats.org/officeDocument/2006/relationships/slide" Target="slides/slide215.xml"/><Relationship Id="rId423" Type="http://schemas.openxmlformats.org/officeDocument/2006/relationships/slide" Target="slides/slide422.xml"/><Relationship Id="rId258" Type="http://schemas.openxmlformats.org/officeDocument/2006/relationships/slide" Target="slides/slide257.xml"/><Relationship Id="rId465" Type="http://schemas.openxmlformats.org/officeDocument/2006/relationships/slide" Target="slides/slide464.xml"/><Relationship Id="rId22" Type="http://schemas.openxmlformats.org/officeDocument/2006/relationships/slide" Target="slides/slide21.xml"/><Relationship Id="rId64" Type="http://schemas.openxmlformats.org/officeDocument/2006/relationships/slide" Target="slides/slide63.xml"/><Relationship Id="rId118" Type="http://schemas.openxmlformats.org/officeDocument/2006/relationships/slide" Target="slides/slide117.xml"/><Relationship Id="rId325" Type="http://schemas.openxmlformats.org/officeDocument/2006/relationships/slide" Target="slides/slide324.xml"/><Relationship Id="rId367" Type="http://schemas.openxmlformats.org/officeDocument/2006/relationships/slide" Target="slides/slide366.xml"/><Relationship Id="rId532" Type="http://schemas.openxmlformats.org/officeDocument/2006/relationships/slide" Target="slides/slide531.xml"/><Relationship Id="rId574" Type="http://schemas.openxmlformats.org/officeDocument/2006/relationships/slide" Target="slides/slide573.xml"/><Relationship Id="rId171" Type="http://schemas.openxmlformats.org/officeDocument/2006/relationships/slide" Target="slides/slide170.xml"/><Relationship Id="rId227" Type="http://schemas.openxmlformats.org/officeDocument/2006/relationships/slide" Target="slides/slide226.xml"/><Relationship Id="rId269" Type="http://schemas.openxmlformats.org/officeDocument/2006/relationships/slide" Target="slides/slide268.xml"/><Relationship Id="rId434" Type="http://schemas.openxmlformats.org/officeDocument/2006/relationships/slide" Target="slides/slide433.xml"/><Relationship Id="rId476" Type="http://schemas.openxmlformats.org/officeDocument/2006/relationships/slide" Target="slides/slide475.xml"/><Relationship Id="rId33" Type="http://schemas.openxmlformats.org/officeDocument/2006/relationships/slide" Target="slides/slide32.xml"/><Relationship Id="rId129" Type="http://schemas.openxmlformats.org/officeDocument/2006/relationships/slide" Target="slides/slide128.xml"/><Relationship Id="rId280" Type="http://schemas.openxmlformats.org/officeDocument/2006/relationships/slide" Target="slides/slide279.xml"/><Relationship Id="rId336" Type="http://schemas.openxmlformats.org/officeDocument/2006/relationships/slide" Target="slides/slide335.xml"/><Relationship Id="rId501" Type="http://schemas.openxmlformats.org/officeDocument/2006/relationships/slide" Target="slides/slide500.xml"/><Relationship Id="rId543" Type="http://schemas.openxmlformats.org/officeDocument/2006/relationships/slide" Target="slides/slide542.xml"/><Relationship Id="rId75" Type="http://schemas.openxmlformats.org/officeDocument/2006/relationships/slide" Target="slides/slide74.xml"/><Relationship Id="rId140" Type="http://schemas.openxmlformats.org/officeDocument/2006/relationships/slide" Target="slides/slide139.xml"/><Relationship Id="rId182" Type="http://schemas.openxmlformats.org/officeDocument/2006/relationships/slide" Target="slides/slide181.xml"/><Relationship Id="rId378" Type="http://schemas.openxmlformats.org/officeDocument/2006/relationships/slide" Target="slides/slide377.xml"/><Relationship Id="rId403" Type="http://schemas.openxmlformats.org/officeDocument/2006/relationships/slide" Target="slides/slide402.xml"/><Relationship Id="rId585" Type="http://schemas.openxmlformats.org/officeDocument/2006/relationships/slide" Target="slides/slide584.xml"/><Relationship Id="rId6" Type="http://schemas.openxmlformats.org/officeDocument/2006/relationships/slide" Target="slides/slide5.xml"/><Relationship Id="rId238" Type="http://schemas.openxmlformats.org/officeDocument/2006/relationships/slide" Target="slides/slide237.xml"/><Relationship Id="rId445" Type="http://schemas.openxmlformats.org/officeDocument/2006/relationships/slide" Target="slides/slide444.xml"/><Relationship Id="rId487" Type="http://schemas.openxmlformats.org/officeDocument/2006/relationships/slide" Target="slides/slide486.xml"/><Relationship Id="rId291" Type="http://schemas.openxmlformats.org/officeDocument/2006/relationships/slide" Target="slides/slide290.xml"/><Relationship Id="rId305" Type="http://schemas.openxmlformats.org/officeDocument/2006/relationships/slide" Target="slides/slide304.xml"/><Relationship Id="rId347" Type="http://schemas.openxmlformats.org/officeDocument/2006/relationships/slide" Target="slides/slide346.xml"/><Relationship Id="rId512" Type="http://schemas.openxmlformats.org/officeDocument/2006/relationships/slide" Target="slides/slide511.xml"/><Relationship Id="rId44" Type="http://schemas.openxmlformats.org/officeDocument/2006/relationships/slide" Target="slides/slide43.xml"/><Relationship Id="rId86" Type="http://schemas.openxmlformats.org/officeDocument/2006/relationships/slide" Target="slides/slide85.xml"/><Relationship Id="rId151" Type="http://schemas.openxmlformats.org/officeDocument/2006/relationships/slide" Target="slides/slide150.xml"/><Relationship Id="rId389" Type="http://schemas.openxmlformats.org/officeDocument/2006/relationships/slide" Target="slides/slide388.xml"/><Relationship Id="rId554" Type="http://schemas.openxmlformats.org/officeDocument/2006/relationships/slide" Target="slides/slide553.xml"/><Relationship Id="rId596" Type="http://schemas.openxmlformats.org/officeDocument/2006/relationships/presProps" Target="presProps.xml"/><Relationship Id="rId193" Type="http://schemas.openxmlformats.org/officeDocument/2006/relationships/slide" Target="slides/slide192.xml"/><Relationship Id="rId207" Type="http://schemas.openxmlformats.org/officeDocument/2006/relationships/slide" Target="slides/slide206.xml"/><Relationship Id="rId249" Type="http://schemas.openxmlformats.org/officeDocument/2006/relationships/slide" Target="slides/slide248.xml"/><Relationship Id="rId414" Type="http://schemas.openxmlformats.org/officeDocument/2006/relationships/slide" Target="slides/slide413.xml"/><Relationship Id="rId456" Type="http://schemas.openxmlformats.org/officeDocument/2006/relationships/slide" Target="slides/slide455.xml"/><Relationship Id="rId498" Type="http://schemas.openxmlformats.org/officeDocument/2006/relationships/slide" Target="slides/slide497.xml"/><Relationship Id="rId13" Type="http://schemas.openxmlformats.org/officeDocument/2006/relationships/slide" Target="slides/slide12.xml"/><Relationship Id="rId109" Type="http://schemas.openxmlformats.org/officeDocument/2006/relationships/slide" Target="slides/slide108.xml"/><Relationship Id="rId260" Type="http://schemas.openxmlformats.org/officeDocument/2006/relationships/slide" Target="slides/slide259.xml"/><Relationship Id="rId316" Type="http://schemas.openxmlformats.org/officeDocument/2006/relationships/slide" Target="slides/slide315.xml"/><Relationship Id="rId523" Type="http://schemas.openxmlformats.org/officeDocument/2006/relationships/slide" Target="slides/slide522.xml"/><Relationship Id="rId55" Type="http://schemas.openxmlformats.org/officeDocument/2006/relationships/slide" Target="slides/slide54.xml"/><Relationship Id="rId97" Type="http://schemas.openxmlformats.org/officeDocument/2006/relationships/slide" Target="slides/slide96.xml"/><Relationship Id="rId120" Type="http://schemas.openxmlformats.org/officeDocument/2006/relationships/slide" Target="slides/slide119.xml"/><Relationship Id="rId358" Type="http://schemas.openxmlformats.org/officeDocument/2006/relationships/slide" Target="slides/slide357.xml"/><Relationship Id="rId565" Type="http://schemas.openxmlformats.org/officeDocument/2006/relationships/slide" Target="slides/slide564.xml"/><Relationship Id="rId162" Type="http://schemas.openxmlformats.org/officeDocument/2006/relationships/slide" Target="slides/slide161.xml"/><Relationship Id="rId218" Type="http://schemas.openxmlformats.org/officeDocument/2006/relationships/slide" Target="slides/slide217.xml"/><Relationship Id="rId425" Type="http://schemas.openxmlformats.org/officeDocument/2006/relationships/slide" Target="slides/slide424.xml"/><Relationship Id="rId467" Type="http://schemas.openxmlformats.org/officeDocument/2006/relationships/slide" Target="slides/slide466.xml"/><Relationship Id="rId271" Type="http://schemas.openxmlformats.org/officeDocument/2006/relationships/slide" Target="slides/slide270.xml"/><Relationship Id="rId24" Type="http://schemas.openxmlformats.org/officeDocument/2006/relationships/slide" Target="slides/slide23.xml"/><Relationship Id="rId66" Type="http://schemas.openxmlformats.org/officeDocument/2006/relationships/slide" Target="slides/slide65.xml"/><Relationship Id="rId131" Type="http://schemas.openxmlformats.org/officeDocument/2006/relationships/slide" Target="slides/slide130.xml"/><Relationship Id="rId327" Type="http://schemas.openxmlformats.org/officeDocument/2006/relationships/slide" Target="slides/slide326.xml"/><Relationship Id="rId369" Type="http://schemas.openxmlformats.org/officeDocument/2006/relationships/slide" Target="slides/slide368.xml"/><Relationship Id="rId534" Type="http://schemas.openxmlformats.org/officeDocument/2006/relationships/slide" Target="slides/slide533.xml"/><Relationship Id="rId576" Type="http://schemas.openxmlformats.org/officeDocument/2006/relationships/slide" Target="slides/slide575.xml"/><Relationship Id="rId173" Type="http://schemas.openxmlformats.org/officeDocument/2006/relationships/slide" Target="slides/slide172.xml"/><Relationship Id="rId229" Type="http://schemas.openxmlformats.org/officeDocument/2006/relationships/slide" Target="slides/slide228.xml"/><Relationship Id="rId380" Type="http://schemas.openxmlformats.org/officeDocument/2006/relationships/slide" Target="slides/slide379.xml"/><Relationship Id="rId436" Type="http://schemas.openxmlformats.org/officeDocument/2006/relationships/slide" Target="slides/slide435.xml"/><Relationship Id="rId601" Type="http://schemas.microsoft.com/office/2015/10/relationships/revisionInfo" Target="revisionInfo.xml"/><Relationship Id="rId240" Type="http://schemas.openxmlformats.org/officeDocument/2006/relationships/slide" Target="slides/slide239.xml"/><Relationship Id="rId478" Type="http://schemas.openxmlformats.org/officeDocument/2006/relationships/slide" Target="slides/slide477.xml"/><Relationship Id="rId35" Type="http://schemas.openxmlformats.org/officeDocument/2006/relationships/slide" Target="slides/slide34.xml"/><Relationship Id="rId77" Type="http://schemas.openxmlformats.org/officeDocument/2006/relationships/slide" Target="slides/slide76.xml"/><Relationship Id="rId100" Type="http://schemas.openxmlformats.org/officeDocument/2006/relationships/slide" Target="slides/slide99.xml"/><Relationship Id="rId282" Type="http://schemas.openxmlformats.org/officeDocument/2006/relationships/slide" Target="slides/slide281.xml"/><Relationship Id="rId338" Type="http://schemas.openxmlformats.org/officeDocument/2006/relationships/slide" Target="slides/slide337.xml"/><Relationship Id="rId503" Type="http://schemas.openxmlformats.org/officeDocument/2006/relationships/slide" Target="slides/slide502.xml"/><Relationship Id="rId545" Type="http://schemas.openxmlformats.org/officeDocument/2006/relationships/slide" Target="slides/slide544.xml"/><Relationship Id="rId587" Type="http://schemas.openxmlformats.org/officeDocument/2006/relationships/slide" Target="slides/slide586.xml"/><Relationship Id="rId8" Type="http://schemas.openxmlformats.org/officeDocument/2006/relationships/slide" Target="slides/slide7.xml"/><Relationship Id="rId142" Type="http://schemas.openxmlformats.org/officeDocument/2006/relationships/slide" Target="slides/slide141.xml"/><Relationship Id="rId184" Type="http://schemas.openxmlformats.org/officeDocument/2006/relationships/slide" Target="slides/slide183.xml"/><Relationship Id="rId391" Type="http://schemas.openxmlformats.org/officeDocument/2006/relationships/slide" Target="slides/slide390.xml"/><Relationship Id="rId405" Type="http://schemas.openxmlformats.org/officeDocument/2006/relationships/slide" Target="slides/slide404.xml"/><Relationship Id="rId447" Type="http://schemas.openxmlformats.org/officeDocument/2006/relationships/slide" Target="slides/slide446.xml"/><Relationship Id="rId251" Type="http://schemas.openxmlformats.org/officeDocument/2006/relationships/slide" Target="slides/slide250.xml"/><Relationship Id="rId489" Type="http://schemas.openxmlformats.org/officeDocument/2006/relationships/slide" Target="slides/slide488.xml"/><Relationship Id="rId46" Type="http://schemas.openxmlformats.org/officeDocument/2006/relationships/slide" Target="slides/slide45.xml"/><Relationship Id="rId293" Type="http://schemas.openxmlformats.org/officeDocument/2006/relationships/slide" Target="slides/slide292.xml"/><Relationship Id="rId307" Type="http://schemas.openxmlformats.org/officeDocument/2006/relationships/slide" Target="slides/slide306.xml"/><Relationship Id="rId349" Type="http://schemas.openxmlformats.org/officeDocument/2006/relationships/slide" Target="slides/slide348.xml"/><Relationship Id="rId514" Type="http://schemas.openxmlformats.org/officeDocument/2006/relationships/slide" Target="slides/slide513.xml"/><Relationship Id="rId556" Type="http://schemas.openxmlformats.org/officeDocument/2006/relationships/slide" Target="slides/slide555.xml"/><Relationship Id="rId88" Type="http://schemas.openxmlformats.org/officeDocument/2006/relationships/slide" Target="slides/slide87.xml"/><Relationship Id="rId111" Type="http://schemas.openxmlformats.org/officeDocument/2006/relationships/slide" Target="slides/slide110.xml"/><Relationship Id="rId153" Type="http://schemas.openxmlformats.org/officeDocument/2006/relationships/slide" Target="slides/slide152.xml"/><Relationship Id="rId195" Type="http://schemas.openxmlformats.org/officeDocument/2006/relationships/slide" Target="slides/slide194.xml"/><Relationship Id="rId209" Type="http://schemas.openxmlformats.org/officeDocument/2006/relationships/slide" Target="slides/slide208.xml"/><Relationship Id="rId360" Type="http://schemas.openxmlformats.org/officeDocument/2006/relationships/slide" Target="slides/slide359.xml"/><Relationship Id="rId416" Type="http://schemas.openxmlformats.org/officeDocument/2006/relationships/slide" Target="slides/slide415.xml"/><Relationship Id="rId598" Type="http://schemas.openxmlformats.org/officeDocument/2006/relationships/theme" Target="theme/theme1.xml"/><Relationship Id="rId220" Type="http://schemas.openxmlformats.org/officeDocument/2006/relationships/slide" Target="slides/slide219.xml"/><Relationship Id="rId458" Type="http://schemas.openxmlformats.org/officeDocument/2006/relationships/slide" Target="slides/slide457.xml"/><Relationship Id="rId15" Type="http://schemas.openxmlformats.org/officeDocument/2006/relationships/slide" Target="slides/slide14.xml"/><Relationship Id="rId57" Type="http://schemas.openxmlformats.org/officeDocument/2006/relationships/slide" Target="slides/slide56.xml"/><Relationship Id="rId262" Type="http://schemas.openxmlformats.org/officeDocument/2006/relationships/slide" Target="slides/slide261.xml"/><Relationship Id="rId318" Type="http://schemas.openxmlformats.org/officeDocument/2006/relationships/slide" Target="slides/slide317.xml"/><Relationship Id="rId525" Type="http://schemas.openxmlformats.org/officeDocument/2006/relationships/slide" Target="slides/slide524.xml"/><Relationship Id="rId567" Type="http://schemas.openxmlformats.org/officeDocument/2006/relationships/slide" Target="slides/slide566.xml"/><Relationship Id="rId99" Type="http://schemas.openxmlformats.org/officeDocument/2006/relationships/slide" Target="slides/slide98.xml"/><Relationship Id="rId122" Type="http://schemas.openxmlformats.org/officeDocument/2006/relationships/slide" Target="slides/slide121.xml"/><Relationship Id="rId164" Type="http://schemas.openxmlformats.org/officeDocument/2006/relationships/slide" Target="slides/slide163.xml"/><Relationship Id="rId371" Type="http://schemas.openxmlformats.org/officeDocument/2006/relationships/slide" Target="slides/slide370.xml"/><Relationship Id="rId427" Type="http://schemas.openxmlformats.org/officeDocument/2006/relationships/slide" Target="slides/slide426.xml"/><Relationship Id="rId469" Type="http://schemas.openxmlformats.org/officeDocument/2006/relationships/slide" Target="slides/slide468.xml"/><Relationship Id="rId26" Type="http://schemas.openxmlformats.org/officeDocument/2006/relationships/slide" Target="slides/slide25.xml"/><Relationship Id="rId231" Type="http://schemas.openxmlformats.org/officeDocument/2006/relationships/slide" Target="slides/slide230.xml"/><Relationship Id="rId273" Type="http://schemas.openxmlformats.org/officeDocument/2006/relationships/slide" Target="slides/slide272.xml"/><Relationship Id="rId329" Type="http://schemas.openxmlformats.org/officeDocument/2006/relationships/slide" Target="slides/slide328.xml"/><Relationship Id="rId480" Type="http://schemas.openxmlformats.org/officeDocument/2006/relationships/slide" Target="slides/slide479.xml"/><Relationship Id="rId536" Type="http://schemas.openxmlformats.org/officeDocument/2006/relationships/slide" Target="slides/slide535.xml"/><Relationship Id="rId68" Type="http://schemas.openxmlformats.org/officeDocument/2006/relationships/slide" Target="slides/slide67.xml"/><Relationship Id="rId133" Type="http://schemas.openxmlformats.org/officeDocument/2006/relationships/slide" Target="slides/slide132.xml"/><Relationship Id="rId175" Type="http://schemas.openxmlformats.org/officeDocument/2006/relationships/slide" Target="slides/slide174.xml"/><Relationship Id="rId340" Type="http://schemas.openxmlformats.org/officeDocument/2006/relationships/slide" Target="slides/slide339.xml"/><Relationship Id="rId578" Type="http://schemas.openxmlformats.org/officeDocument/2006/relationships/slide" Target="slides/slide577.xml"/><Relationship Id="rId200" Type="http://schemas.openxmlformats.org/officeDocument/2006/relationships/slide" Target="slides/slide199.xml"/><Relationship Id="rId382" Type="http://schemas.openxmlformats.org/officeDocument/2006/relationships/slide" Target="slides/slide381.xml"/><Relationship Id="rId438" Type="http://schemas.openxmlformats.org/officeDocument/2006/relationships/slide" Target="slides/slide437.xml"/><Relationship Id="rId242" Type="http://schemas.openxmlformats.org/officeDocument/2006/relationships/slide" Target="slides/slide241.xml"/><Relationship Id="rId284" Type="http://schemas.openxmlformats.org/officeDocument/2006/relationships/slide" Target="slides/slide283.xml"/><Relationship Id="rId491" Type="http://schemas.openxmlformats.org/officeDocument/2006/relationships/slide" Target="slides/slide490.xml"/><Relationship Id="rId505" Type="http://schemas.openxmlformats.org/officeDocument/2006/relationships/slide" Target="slides/slide504.xml"/><Relationship Id="rId37" Type="http://schemas.openxmlformats.org/officeDocument/2006/relationships/slide" Target="slides/slide36.xml"/><Relationship Id="rId79" Type="http://schemas.openxmlformats.org/officeDocument/2006/relationships/slide" Target="slides/slide78.xml"/><Relationship Id="rId102" Type="http://schemas.openxmlformats.org/officeDocument/2006/relationships/slide" Target="slides/slide101.xml"/><Relationship Id="rId144" Type="http://schemas.openxmlformats.org/officeDocument/2006/relationships/slide" Target="slides/slide143.xml"/><Relationship Id="rId547" Type="http://schemas.openxmlformats.org/officeDocument/2006/relationships/slide" Target="slides/slide546.xml"/><Relationship Id="rId589" Type="http://schemas.openxmlformats.org/officeDocument/2006/relationships/slide" Target="slides/slide588.xml"/><Relationship Id="rId90" Type="http://schemas.openxmlformats.org/officeDocument/2006/relationships/slide" Target="slides/slide89.xml"/><Relationship Id="rId186" Type="http://schemas.openxmlformats.org/officeDocument/2006/relationships/slide" Target="slides/slide185.xml"/><Relationship Id="rId351" Type="http://schemas.openxmlformats.org/officeDocument/2006/relationships/slide" Target="slides/slide350.xml"/><Relationship Id="rId393" Type="http://schemas.openxmlformats.org/officeDocument/2006/relationships/slide" Target="slides/slide392.xml"/><Relationship Id="rId407" Type="http://schemas.openxmlformats.org/officeDocument/2006/relationships/slide" Target="slides/slide406.xml"/><Relationship Id="rId449" Type="http://schemas.openxmlformats.org/officeDocument/2006/relationships/slide" Target="slides/slide448.xml"/><Relationship Id="rId211" Type="http://schemas.openxmlformats.org/officeDocument/2006/relationships/slide" Target="slides/slide210.xml"/><Relationship Id="rId253" Type="http://schemas.openxmlformats.org/officeDocument/2006/relationships/slide" Target="slides/slide252.xml"/><Relationship Id="rId295" Type="http://schemas.openxmlformats.org/officeDocument/2006/relationships/slide" Target="slides/slide294.xml"/><Relationship Id="rId309" Type="http://schemas.openxmlformats.org/officeDocument/2006/relationships/slide" Target="slides/slide308.xml"/><Relationship Id="rId460" Type="http://schemas.openxmlformats.org/officeDocument/2006/relationships/slide" Target="slides/slide459.xml"/><Relationship Id="rId516" Type="http://schemas.openxmlformats.org/officeDocument/2006/relationships/slide" Target="slides/slide515.xml"/><Relationship Id="rId48" Type="http://schemas.openxmlformats.org/officeDocument/2006/relationships/slide" Target="slides/slide47.xml"/><Relationship Id="rId113" Type="http://schemas.openxmlformats.org/officeDocument/2006/relationships/slide" Target="slides/slide112.xml"/><Relationship Id="rId320" Type="http://schemas.openxmlformats.org/officeDocument/2006/relationships/slide" Target="slides/slide319.xml"/><Relationship Id="rId558" Type="http://schemas.openxmlformats.org/officeDocument/2006/relationships/slide" Target="slides/slide557.xml"/><Relationship Id="rId155" Type="http://schemas.openxmlformats.org/officeDocument/2006/relationships/slide" Target="slides/slide154.xml"/><Relationship Id="rId197" Type="http://schemas.openxmlformats.org/officeDocument/2006/relationships/slide" Target="slides/slide196.xml"/><Relationship Id="rId362" Type="http://schemas.openxmlformats.org/officeDocument/2006/relationships/slide" Target="slides/slide361.xml"/><Relationship Id="rId418" Type="http://schemas.openxmlformats.org/officeDocument/2006/relationships/slide" Target="slides/slide417.xml"/><Relationship Id="rId222" Type="http://schemas.openxmlformats.org/officeDocument/2006/relationships/slide" Target="slides/slide221.xml"/><Relationship Id="rId264" Type="http://schemas.openxmlformats.org/officeDocument/2006/relationships/slide" Target="slides/slide263.xml"/><Relationship Id="rId471" Type="http://schemas.openxmlformats.org/officeDocument/2006/relationships/slide" Target="slides/slide470.xml"/><Relationship Id="rId17" Type="http://schemas.openxmlformats.org/officeDocument/2006/relationships/slide" Target="slides/slide16.xml"/><Relationship Id="rId59" Type="http://schemas.openxmlformats.org/officeDocument/2006/relationships/slide" Target="slides/slide58.xml"/><Relationship Id="rId124" Type="http://schemas.openxmlformats.org/officeDocument/2006/relationships/slide" Target="slides/slide123.xml"/><Relationship Id="rId527" Type="http://schemas.openxmlformats.org/officeDocument/2006/relationships/slide" Target="slides/slide526.xml"/><Relationship Id="rId569" Type="http://schemas.openxmlformats.org/officeDocument/2006/relationships/slide" Target="slides/slide568.xml"/><Relationship Id="rId70" Type="http://schemas.openxmlformats.org/officeDocument/2006/relationships/slide" Target="slides/slide69.xml"/><Relationship Id="rId166" Type="http://schemas.openxmlformats.org/officeDocument/2006/relationships/slide" Target="slides/slide165.xml"/><Relationship Id="rId331" Type="http://schemas.openxmlformats.org/officeDocument/2006/relationships/slide" Target="slides/slide330.xml"/><Relationship Id="rId373" Type="http://schemas.openxmlformats.org/officeDocument/2006/relationships/slide" Target="slides/slide372.xml"/><Relationship Id="rId429" Type="http://schemas.openxmlformats.org/officeDocument/2006/relationships/slide" Target="slides/slide428.xml"/><Relationship Id="rId580" Type="http://schemas.openxmlformats.org/officeDocument/2006/relationships/slide" Target="slides/slide579.xml"/><Relationship Id="rId1" Type="http://schemas.openxmlformats.org/officeDocument/2006/relationships/slideMaster" Target="slideMasters/slideMaster1.xml"/><Relationship Id="rId233" Type="http://schemas.openxmlformats.org/officeDocument/2006/relationships/slide" Target="slides/slide232.xml"/><Relationship Id="rId440" Type="http://schemas.openxmlformats.org/officeDocument/2006/relationships/slide" Target="slides/slide439.xml"/><Relationship Id="rId28" Type="http://schemas.openxmlformats.org/officeDocument/2006/relationships/slide" Target="slides/slide27.xml"/><Relationship Id="rId275" Type="http://schemas.openxmlformats.org/officeDocument/2006/relationships/slide" Target="slides/slide274.xml"/><Relationship Id="rId300" Type="http://schemas.openxmlformats.org/officeDocument/2006/relationships/slide" Target="slides/slide299.xml"/><Relationship Id="rId482" Type="http://schemas.openxmlformats.org/officeDocument/2006/relationships/slide" Target="slides/slide481.xml"/><Relationship Id="rId538" Type="http://schemas.openxmlformats.org/officeDocument/2006/relationships/slide" Target="slides/slide537.xml"/><Relationship Id="rId81" Type="http://schemas.openxmlformats.org/officeDocument/2006/relationships/slide" Target="slides/slide80.xml"/><Relationship Id="rId135" Type="http://schemas.openxmlformats.org/officeDocument/2006/relationships/slide" Target="slides/slide134.xml"/><Relationship Id="rId177" Type="http://schemas.openxmlformats.org/officeDocument/2006/relationships/slide" Target="slides/slide176.xml"/><Relationship Id="rId342" Type="http://schemas.openxmlformats.org/officeDocument/2006/relationships/slide" Target="slides/slide341.xml"/><Relationship Id="rId384" Type="http://schemas.openxmlformats.org/officeDocument/2006/relationships/slide" Target="slides/slide383.xml"/><Relationship Id="rId591" Type="http://schemas.openxmlformats.org/officeDocument/2006/relationships/slide" Target="slides/slide590.xml"/><Relationship Id="rId202" Type="http://schemas.openxmlformats.org/officeDocument/2006/relationships/slide" Target="slides/slide201.xml"/><Relationship Id="rId244" Type="http://schemas.openxmlformats.org/officeDocument/2006/relationships/slide" Target="slides/slide243.xml"/><Relationship Id="rId39" Type="http://schemas.openxmlformats.org/officeDocument/2006/relationships/slide" Target="slides/slide38.xml"/><Relationship Id="rId286" Type="http://schemas.openxmlformats.org/officeDocument/2006/relationships/slide" Target="slides/slide285.xml"/><Relationship Id="rId451" Type="http://schemas.openxmlformats.org/officeDocument/2006/relationships/slide" Target="slides/slide450.xml"/><Relationship Id="rId493" Type="http://schemas.openxmlformats.org/officeDocument/2006/relationships/slide" Target="slides/slide492.xml"/><Relationship Id="rId507" Type="http://schemas.openxmlformats.org/officeDocument/2006/relationships/slide" Target="slides/slide506.xml"/><Relationship Id="rId549" Type="http://schemas.openxmlformats.org/officeDocument/2006/relationships/slide" Target="slides/slide548.xml"/><Relationship Id="rId50" Type="http://schemas.openxmlformats.org/officeDocument/2006/relationships/slide" Target="slides/slide49.xml"/><Relationship Id="rId104" Type="http://schemas.openxmlformats.org/officeDocument/2006/relationships/slide" Target="slides/slide103.xml"/><Relationship Id="rId146" Type="http://schemas.openxmlformats.org/officeDocument/2006/relationships/slide" Target="slides/slide145.xml"/><Relationship Id="rId188" Type="http://schemas.openxmlformats.org/officeDocument/2006/relationships/slide" Target="slides/slide187.xml"/><Relationship Id="rId311" Type="http://schemas.openxmlformats.org/officeDocument/2006/relationships/slide" Target="slides/slide310.xml"/><Relationship Id="rId353" Type="http://schemas.openxmlformats.org/officeDocument/2006/relationships/slide" Target="slides/slide352.xml"/><Relationship Id="rId395" Type="http://schemas.openxmlformats.org/officeDocument/2006/relationships/slide" Target="slides/slide394.xml"/><Relationship Id="rId409" Type="http://schemas.openxmlformats.org/officeDocument/2006/relationships/slide" Target="slides/slide408.xml"/><Relationship Id="rId560" Type="http://schemas.openxmlformats.org/officeDocument/2006/relationships/slide" Target="slides/slide559.xml"/><Relationship Id="rId92" Type="http://schemas.openxmlformats.org/officeDocument/2006/relationships/slide" Target="slides/slide91.xml"/><Relationship Id="rId213" Type="http://schemas.openxmlformats.org/officeDocument/2006/relationships/slide" Target="slides/slide212.xml"/><Relationship Id="rId420" Type="http://schemas.openxmlformats.org/officeDocument/2006/relationships/slide" Target="slides/slide419.xml"/><Relationship Id="rId255" Type="http://schemas.openxmlformats.org/officeDocument/2006/relationships/slide" Target="slides/slide254.xml"/><Relationship Id="rId297" Type="http://schemas.openxmlformats.org/officeDocument/2006/relationships/slide" Target="slides/slide296.xml"/><Relationship Id="rId462" Type="http://schemas.openxmlformats.org/officeDocument/2006/relationships/slide" Target="slides/slide461.xml"/><Relationship Id="rId518" Type="http://schemas.openxmlformats.org/officeDocument/2006/relationships/slide" Target="slides/slide517.xml"/><Relationship Id="rId115" Type="http://schemas.openxmlformats.org/officeDocument/2006/relationships/slide" Target="slides/slide114.xml"/><Relationship Id="rId157" Type="http://schemas.openxmlformats.org/officeDocument/2006/relationships/slide" Target="slides/slide156.xml"/><Relationship Id="rId322" Type="http://schemas.openxmlformats.org/officeDocument/2006/relationships/slide" Target="slides/slide321.xml"/><Relationship Id="rId364" Type="http://schemas.openxmlformats.org/officeDocument/2006/relationships/slide" Target="slides/slide363.xml"/><Relationship Id="rId61" Type="http://schemas.openxmlformats.org/officeDocument/2006/relationships/slide" Target="slides/slide60.xml"/><Relationship Id="rId199" Type="http://schemas.openxmlformats.org/officeDocument/2006/relationships/slide" Target="slides/slide198.xml"/><Relationship Id="rId571" Type="http://schemas.openxmlformats.org/officeDocument/2006/relationships/slide" Target="slides/slide570.xml"/><Relationship Id="rId19" Type="http://schemas.openxmlformats.org/officeDocument/2006/relationships/slide" Target="slides/slide18.xml"/><Relationship Id="rId224" Type="http://schemas.openxmlformats.org/officeDocument/2006/relationships/slide" Target="slides/slide223.xml"/><Relationship Id="rId266" Type="http://schemas.openxmlformats.org/officeDocument/2006/relationships/slide" Target="slides/slide265.xml"/><Relationship Id="rId431" Type="http://schemas.openxmlformats.org/officeDocument/2006/relationships/slide" Target="slides/slide430.xml"/><Relationship Id="rId473" Type="http://schemas.openxmlformats.org/officeDocument/2006/relationships/slide" Target="slides/slide472.xml"/><Relationship Id="rId529" Type="http://schemas.openxmlformats.org/officeDocument/2006/relationships/slide" Target="slides/slide528.xml"/><Relationship Id="rId30" Type="http://schemas.openxmlformats.org/officeDocument/2006/relationships/slide" Target="slides/slide29.xml"/><Relationship Id="rId126" Type="http://schemas.openxmlformats.org/officeDocument/2006/relationships/slide" Target="slides/slide125.xml"/><Relationship Id="rId168" Type="http://schemas.openxmlformats.org/officeDocument/2006/relationships/slide" Target="slides/slide167.xml"/><Relationship Id="rId333" Type="http://schemas.openxmlformats.org/officeDocument/2006/relationships/slide" Target="slides/slide332.xml"/><Relationship Id="rId540" Type="http://schemas.openxmlformats.org/officeDocument/2006/relationships/slide" Target="slides/slide539.xml"/><Relationship Id="rId72" Type="http://schemas.openxmlformats.org/officeDocument/2006/relationships/slide" Target="slides/slide71.xml"/><Relationship Id="rId375" Type="http://schemas.openxmlformats.org/officeDocument/2006/relationships/slide" Target="slides/slide374.xml"/><Relationship Id="rId582" Type="http://schemas.openxmlformats.org/officeDocument/2006/relationships/slide" Target="slides/slide581.xml"/><Relationship Id="rId3" Type="http://schemas.openxmlformats.org/officeDocument/2006/relationships/slide" Target="slides/slide2.xml"/><Relationship Id="rId235" Type="http://schemas.openxmlformats.org/officeDocument/2006/relationships/slide" Target="slides/slide234.xml"/><Relationship Id="rId277" Type="http://schemas.openxmlformats.org/officeDocument/2006/relationships/slide" Target="slides/slide276.xml"/><Relationship Id="rId400" Type="http://schemas.openxmlformats.org/officeDocument/2006/relationships/slide" Target="slides/slide399.xml"/><Relationship Id="rId442" Type="http://schemas.openxmlformats.org/officeDocument/2006/relationships/slide" Target="slides/slide441.xml"/><Relationship Id="rId484" Type="http://schemas.openxmlformats.org/officeDocument/2006/relationships/slide" Target="slides/slide483.xml"/><Relationship Id="rId137" Type="http://schemas.openxmlformats.org/officeDocument/2006/relationships/slide" Target="slides/slide136.xml"/><Relationship Id="rId302" Type="http://schemas.openxmlformats.org/officeDocument/2006/relationships/slide" Target="slides/slide301.xml"/><Relationship Id="rId344" Type="http://schemas.openxmlformats.org/officeDocument/2006/relationships/slide" Target="slides/slide343.xml"/><Relationship Id="rId41" Type="http://schemas.openxmlformats.org/officeDocument/2006/relationships/slide" Target="slides/slide40.xml"/><Relationship Id="rId83" Type="http://schemas.openxmlformats.org/officeDocument/2006/relationships/slide" Target="slides/slide82.xml"/><Relationship Id="rId179" Type="http://schemas.openxmlformats.org/officeDocument/2006/relationships/slide" Target="slides/slide178.xml"/><Relationship Id="rId386" Type="http://schemas.openxmlformats.org/officeDocument/2006/relationships/slide" Target="slides/slide385.xml"/><Relationship Id="rId551" Type="http://schemas.openxmlformats.org/officeDocument/2006/relationships/slide" Target="slides/slide550.xml"/><Relationship Id="rId593" Type="http://schemas.openxmlformats.org/officeDocument/2006/relationships/slide" Target="slides/slide592.xml"/><Relationship Id="rId190" Type="http://schemas.openxmlformats.org/officeDocument/2006/relationships/slide" Target="slides/slide189.xml"/><Relationship Id="rId204" Type="http://schemas.openxmlformats.org/officeDocument/2006/relationships/slide" Target="slides/slide203.xml"/><Relationship Id="rId246" Type="http://schemas.openxmlformats.org/officeDocument/2006/relationships/slide" Target="slides/slide245.xml"/><Relationship Id="rId288" Type="http://schemas.openxmlformats.org/officeDocument/2006/relationships/slide" Target="slides/slide287.xml"/><Relationship Id="rId411" Type="http://schemas.openxmlformats.org/officeDocument/2006/relationships/slide" Target="slides/slide410.xml"/><Relationship Id="rId453" Type="http://schemas.openxmlformats.org/officeDocument/2006/relationships/slide" Target="slides/slide452.xml"/><Relationship Id="rId509" Type="http://schemas.openxmlformats.org/officeDocument/2006/relationships/slide" Target="slides/slide508.xml"/><Relationship Id="rId106" Type="http://schemas.openxmlformats.org/officeDocument/2006/relationships/slide" Target="slides/slide105.xml"/><Relationship Id="rId313" Type="http://schemas.openxmlformats.org/officeDocument/2006/relationships/slide" Target="slides/slide312.xml"/><Relationship Id="rId495" Type="http://schemas.openxmlformats.org/officeDocument/2006/relationships/slide" Target="slides/slide494.xml"/><Relationship Id="rId10" Type="http://schemas.openxmlformats.org/officeDocument/2006/relationships/slide" Target="slides/slide9.xml"/><Relationship Id="rId52" Type="http://schemas.openxmlformats.org/officeDocument/2006/relationships/slide" Target="slides/slide51.xml"/><Relationship Id="rId94" Type="http://schemas.openxmlformats.org/officeDocument/2006/relationships/slide" Target="slides/slide93.xml"/><Relationship Id="rId148" Type="http://schemas.openxmlformats.org/officeDocument/2006/relationships/slide" Target="slides/slide147.xml"/><Relationship Id="rId355" Type="http://schemas.openxmlformats.org/officeDocument/2006/relationships/slide" Target="slides/slide354.xml"/><Relationship Id="rId397" Type="http://schemas.openxmlformats.org/officeDocument/2006/relationships/slide" Target="slides/slide396.xml"/><Relationship Id="rId520" Type="http://schemas.openxmlformats.org/officeDocument/2006/relationships/slide" Target="slides/slide519.xml"/><Relationship Id="rId562" Type="http://schemas.openxmlformats.org/officeDocument/2006/relationships/slide" Target="slides/slide561.xml"/><Relationship Id="rId215" Type="http://schemas.openxmlformats.org/officeDocument/2006/relationships/slide" Target="slides/slide214.xml"/><Relationship Id="rId257" Type="http://schemas.openxmlformats.org/officeDocument/2006/relationships/slide" Target="slides/slide256.xml"/><Relationship Id="rId422" Type="http://schemas.openxmlformats.org/officeDocument/2006/relationships/slide" Target="slides/slide421.xml"/><Relationship Id="rId464" Type="http://schemas.openxmlformats.org/officeDocument/2006/relationships/slide" Target="slides/slide463.xml"/><Relationship Id="rId299" Type="http://schemas.openxmlformats.org/officeDocument/2006/relationships/slide" Target="slides/slide298.xml"/><Relationship Id="rId63" Type="http://schemas.openxmlformats.org/officeDocument/2006/relationships/slide" Target="slides/slide62.xml"/><Relationship Id="rId159" Type="http://schemas.openxmlformats.org/officeDocument/2006/relationships/slide" Target="slides/slide158.xml"/><Relationship Id="rId366" Type="http://schemas.openxmlformats.org/officeDocument/2006/relationships/slide" Target="slides/slide365.xml"/><Relationship Id="rId573" Type="http://schemas.openxmlformats.org/officeDocument/2006/relationships/slide" Target="slides/slide572.xml"/><Relationship Id="rId226" Type="http://schemas.openxmlformats.org/officeDocument/2006/relationships/slide" Target="slides/slide225.xml"/><Relationship Id="rId433" Type="http://schemas.openxmlformats.org/officeDocument/2006/relationships/slide" Target="slides/slide432.xml"/><Relationship Id="rId74" Type="http://schemas.openxmlformats.org/officeDocument/2006/relationships/slide" Target="slides/slide73.xml"/><Relationship Id="rId377" Type="http://schemas.openxmlformats.org/officeDocument/2006/relationships/slide" Target="slides/slide376.xml"/><Relationship Id="rId500" Type="http://schemas.openxmlformats.org/officeDocument/2006/relationships/slide" Target="slides/slide499.xml"/><Relationship Id="rId584" Type="http://schemas.openxmlformats.org/officeDocument/2006/relationships/slide" Target="slides/slide583.xml"/><Relationship Id="rId5" Type="http://schemas.openxmlformats.org/officeDocument/2006/relationships/slide" Target="slides/slide4.xml"/><Relationship Id="rId237" Type="http://schemas.openxmlformats.org/officeDocument/2006/relationships/slide" Target="slides/slide236.xml"/><Relationship Id="rId444" Type="http://schemas.openxmlformats.org/officeDocument/2006/relationships/slide" Target="slides/slide443.xml"/><Relationship Id="rId290" Type="http://schemas.openxmlformats.org/officeDocument/2006/relationships/slide" Target="slides/slide289.xml"/><Relationship Id="rId304" Type="http://schemas.openxmlformats.org/officeDocument/2006/relationships/slide" Target="slides/slide303.xml"/><Relationship Id="rId388" Type="http://schemas.openxmlformats.org/officeDocument/2006/relationships/slide" Target="slides/slide387.xml"/><Relationship Id="rId511" Type="http://schemas.openxmlformats.org/officeDocument/2006/relationships/slide" Target="slides/slide510.xml"/><Relationship Id="rId85" Type="http://schemas.openxmlformats.org/officeDocument/2006/relationships/slide" Target="slides/slide84.xml"/><Relationship Id="rId150" Type="http://schemas.openxmlformats.org/officeDocument/2006/relationships/slide" Target="slides/slide149.xml"/><Relationship Id="rId595" Type="http://schemas.openxmlformats.org/officeDocument/2006/relationships/notesMaster" Target="notesMasters/notesMaster1.xml"/><Relationship Id="rId248" Type="http://schemas.openxmlformats.org/officeDocument/2006/relationships/slide" Target="slides/slide247.xml"/><Relationship Id="rId455" Type="http://schemas.openxmlformats.org/officeDocument/2006/relationships/slide" Target="slides/slide454.xml"/><Relationship Id="rId12" Type="http://schemas.openxmlformats.org/officeDocument/2006/relationships/slide" Target="slides/slide11.xml"/><Relationship Id="rId108" Type="http://schemas.openxmlformats.org/officeDocument/2006/relationships/slide" Target="slides/slide107.xml"/><Relationship Id="rId315" Type="http://schemas.openxmlformats.org/officeDocument/2006/relationships/slide" Target="slides/slide314.xml"/><Relationship Id="rId522" Type="http://schemas.openxmlformats.org/officeDocument/2006/relationships/slide" Target="slides/slide521.xml"/><Relationship Id="rId96" Type="http://schemas.openxmlformats.org/officeDocument/2006/relationships/slide" Target="slides/slide95.xml"/><Relationship Id="rId161" Type="http://schemas.openxmlformats.org/officeDocument/2006/relationships/slide" Target="slides/slide160.xml"/><Relationship Id="rId399" Type="http://schemas.openxmlformats.org/officeDocument/2006/relationships/slide" Target="slides/slide398.xml"/><Relationship Id="rId259" Type="http://schemas.openxmlformats.org/officeDocument/2006/relationships/slide" Target="slides/slide258.xml"/><Relationship Id="rId466" Type="http://schemas.openxmlformats.org/officeDocument/2006/relationships/slide" Target="slides/slide465.xml"/><Relationship Id="rId23" Type="http://schemas.openxmlformats.org/officeDocument/2006/relationships/slide" Target="slides/slide22.xml"/><Relationship Id="rId119" Type="http://schemas.openxmlformats.org/officeDocument/2006/relationships/slide" Target="slides/slide118.xml"/><Relationship Id="rId326" Type="http://schemas.openxmlformats.org/officeDocument/2006/relationships/slide" Target="slides/slide325.xml"/><Relationship Id="rId533" Type="http://schemas.openxmlformats.org/officeDocument/2006/relationships/slide" Target="slides/slide532.xml"/><Relationship Id="rId172" Type="http://schemas.openxmlformats.org/officeDocument/2006/relationships/slide" Target="slides/slide171.xml"/><Relationship Id="rId477" Type="http://schemas.openxmlformats.org/officeDocument/2006/relationships/slide" Target="slides/slide476.xml"/><Relationship Id="rId600" Type="http://schemas.microsoft.com/office/2016/11/relationships/changesInfo" Target="changesInfos/changesInfo1.xml"/><Relationship Id="rId337" Type="http://schemas.openxmlformats.org/officeDocument/2006/relationships/slide" Target="slides/slide336.xml"/><Relationship Id="rId34" Type="http://schemas.openxmlformats.org/officeDocument/2006/relationships/slide" Target="slides/slide33.xml"/><Relationship Id="rId544" Type="http://schemas.openxmlformats.org/officeDocument/2006/relationships/slide" Target="slides/slide543.xml"/><Relationship Id="rId183" Type="http://schemas.openxmlformats.org/officeDocument/2006/relationships/slide" Target="slides/slide182.xml"/><Relationship Id="rId390" Type="http://schemas.openxmlformats.org/officeDocument/2006/relationships/slide" Target="slides/slide389.xml"/><Relationship Id="rId404" Type="http://schemas.openxmlformats.org/officeDocument/2006/relationships/slide" Target="slides/slide403.xml"/><Relationship Id="rId250" Type="http://schemas.openxmlformats.org/officeDocument/2006/relationships/slide" Target="slides/slide249.xml"/><Relationship Id="rId488" Type="http://schemas.openxmlformats.org/officeDocument/2006/relationships/slide" Target="slides/slide487.xml"/><Relationship Id="rId45" Type="http://schemas.openxmlformats.org/officeDocument/2006/relationships/slide" Target="slides/slide44.xml"/><Relationship Id="rId110" Type="http://schemas.openxmlformats.org/officeDocument/2006/relationships/slide" Target="slides/slide109.xml"/><Relationship Id="rId348" Type="http://schemas.openxmlformats.org/officeDocument/2006/relationships/slide" Target="slides/slide347.xml"/><Relationship Id="rId555" Type="http://schemas.openxmlformats.org/officeDocument/2006/relationships/slide" Target="slides/slide554.xml"/><Relationship Id="rId194" Type="http://schemas.openxmlformats.org/officeDocument/2006/relationships/slide" Target="slides/slide193.xml"/><Relationship Id="rId208" Type="http://schemas.openxmlformats.org/officeDocument/2006/relationships/slide" Target="slides/slide207.xml"/><Relationship Id="rId415" Type="http://schemas.openxmlformats.org/officeDocument/2006/relationships/slide" Target="slides/slide414.xml"/><Relationship Id="rId261" Type="http://schemas.openxmlformats.org/officeDocument/2006/relationships/slide" Target="slides/slide260.xml"/><Relationship Id="rId499" Type="http://schemas.openxmlformats.org/officeDocument/2006/relationships/slide" Target="slides/slide49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epika Singh" userId="S::deepika@edunetfoundation.org::f0f56065-e271-45de-8d64-7e8bb4020470" providerId="AD" clId="Web-{5BCE0437-DD75-4A46-BC35-1062D9C2BC62}"/>
    <pc:docChg chg="modSld">
      <pc:chgData name="Deepika Singh" userId="S::deepika@edunetfoundation.org::f0f56065-e271-45de-8d64-7e8bb4020470" providerId="AD" clId="Web-{5BCE0437-DD75-4A46-BC35-1062D9C2BC62}" dt="2022-11-29T06:23:59.201" v="1" actId="20577"/>
      <pc:docMkLst>
        <pc:docMk/>
      </pc:docMkLst>
      <pc:sldChg chg="modSp">
        <pc:chgData name="Deepika Singh" userId="S::deepika@edunetfoundation.org::f0f56065-e271-45de-8d64-7e8bb4020470" providerId="AD" clId="Web-{5BCE0437-DD75-4A46-BC35-1062D9C2BC62}" dt="2022-11-29T06:23:59.201" v="1" actId="20577"/>
        <pc:sldMkLst>
          <pc:docMk/>
          <pc:sldMk cId="440644962" sldId="849"/>
        </pc:sldMkLst>
        <pc:spChg chg="mod">
          <ac:chgData name="Deepika Singh" userId="S::deepika@edunetfoundation.org::f0f56065-e271-45de-8d64-7e8bb4020470" providerId="AD" clId="Web-{5BCE0437-DD75-4A46-BC35-1062D9C2BC62}" dt="2022-11-29T06:23:59.201" v="1" actId="20577"/>
          <ac:spMkLst>
            <pc:docMk/>
            <pc:sldMk cId="440644962" sldId="849"/>
            <ac:spMk id="75"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0327EF1-F786-4341-B813-6B8039383FB6}"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IN"/>
        </a:p>
      </dgm:t>
    </dgm:pt>
    <dgm:pt modelId="{82444198-DA35-43D8-A18E-A35EC4B24981}">
      <dgm:prSet/>
      <dgm:spPr/>
      <dgm:t>
        <a:bodyPr/>
        <a:lstStyle/>
        <a:p>
          <a:pPr algn="ctr"/>
          <a:r>
            <a:rPr lang="en-US" b="0" i="0" dirty="0"/>
            <a:t>Core Module-2</a:t>
          </a:r>
          <a:endParaRPr lang="en-IN" dirty="0"/>
        </a:p>
      </dgm:t>
    </dgm:pt>
    <dgm:pt modelId="{BE5FD5A1-A476-429F-9CF6-AEFE4AB775B7}" type="parTrans" cxnId="{90D38472-4648-4F16-BD29-6493E89AF4F6}">
      <dgm:prSet/>
      <dgm:spPr/>
      <dgm:t>
        <a:bodyPr/>
        <a:lstStyle/>
        <a:p>
          <a:endParaRPr lang="en-IN"/>
        </a:p>
      </dgm:t>
    </dgm:pt>
    <dgm:pt modelId="{90C8CB80-1D40-4005-90DD-C54DAB4467D1}" type="sibTrans" cxnId="{90D38472-4648-4F16-BD29-6493E89AF4F6}">
      <dgm:prSet/>
      <dgm:spPr/>
      <dgm:t>
        <a:bodyPr/>
        <a:lstStyle/>
        <a:p>
          <a:endParaRPr lang="en-IN"/>
        </a:p>
      </dgm:t>
    </dgm:pt>
    <dgm:pt modelId="{B71EC8E0-F507-479A-AAEC-9A6EB00B57E4}" type="pres">
      <dgm:prSet presAssocID="{F0327EF1-F786-4341-B813-6B8039383FB6}" presName="linear" presStyleCnt="0">
        <dgm:presLayoutVars>
          <dgm:animLvl val="lvl"/>
          <dgm:resizeHandles val="exact"/>
        </dgm:presLayoutVars>
      </dgm:prSet>
      <dgm:spPr/>
    </dgm:pt>
    <dgm:pt modelId="{EB973F70-0F88-4D78-B9F5-AB964EF15632}" type="pres">
      <dgm:prSet presAssocID="{82444198-DA35-43D8-A18E-A35EC4B24981}" presName="parentText" presStyleLbl="node1" presStyleIdx="0" presStyleCnt="1">
        <dgm:presLayoutVars>
          <dgm:chMax val="0"/>
          <dgm:bulletEnabled val="1"/>
        </dgm:presLayoutVars>
      </dgm:prSet>
      <dgm:spPr/>
    </dgm:pt>
  </dgm:ptLst>
  <dgm:cxnLst>
    <dgm:cxn modelId="{F1F4AD45-D011-4023-A027-AF5771700BEE}" type="presOf" srcId="{82444198-DA35-43D8-A18E-A35EC4B24981}" destId="{EB973F70-0F88-4D78-B9F5-AB964EF15632}" srcOrd="0" destOrd="0" presId="urn:microsoft.com/office/officeart/2005/8/layout/vList2"/>
    <dgm:cxn modelId="{90D38472-4648-4F16-BD29-6493E89AF4F6}" srcId="{F0327EF1-F786-4341-B813-6B8039383FB6}" destId="{82444198-DA35-43D8-A18E-A35EC4B24981}" srcOrd="0" destOrd="0" parTransId="{BE5FD5A1-A476-429F-9CF6-AEFE4AB775B7}" sibTransId="{90C8CB80-1D40-4005-90DD-C54DAB4467D1}"/>
    <dgm:cxn modelId="{DFFB36C9-6658-47B1-9F9E-DB93A9A59EC4}" type="presOf" srcId="{F0327EF1-F786-4341-B813-6B8039383FB6}" destId="{B71EC8E0-F507-479A-AAEC-9A6EB00B57E4}" srcOrd="0" destOrd="0" presId="urn:microsoft.com/office/officeart/2005/8/layout/vList2"/>
    <dgm:cxn modelId="{CAA25482-4B2A-4F89-8EA9-020DB77493C3}" type="presParOf" srcId="{B71EC8E0-F507-479A-AAEC-9A6EB00B57E4}" destId="{EB973F70-0F88-4D78-B9F5-AB964EF15632}"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973F70-0F88-4D78-B9F5-AB964EF15632}">
      <dsp:nvSpPr>
        <dsp:cNvPr id="0" name=""/>
        <dsp:cNvSpPr/>
      </dsp:nvSpPr>
      <dsp:spPr>
        <a:xfrm>
          <a:off x="0" y="265800"/>
          <a:ext cx="8520600" cy="1521000"/>
        </a:xfrm>
        <a:prstGeom prst="round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US" sz="6500" b="0" i="0" kern="1200" dirty="0"/>
            <a:t>Core Module-2</a:t>
          </a:r>
          <a:endParaRPr lang="en-IN" sz="6500" kern="1200" dirty="0"/>
        </a:p>
      </dsp:txBody>
      <dsp:txXfrm>
        <a:off x="74249" y="340049"/>
        <a:ext cx="8372102" cy="137250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00.png>
</file>

<file path=ppt/media/image101.png>
</file>

<file path=ppt/media/image102.png>
</file>

<file path=ppt/media/image103.png>
</file>

<file path=ppt/media/image104.png>
</file>

<file path=ppt/media/image105.png>
</file>

<file path=ppt/media/image106.png>
</file>

<file path=ppt/media/image107.jpg>
</file>

<file path=ppt/media/image108.jpg>
</file>

<file path=ppt/media/image109.jpg>
</file>

<file path=ppt/media/image11.jpeg>
</file>

<file path=ppt/media/image110.jpg>
</file>

<file path=ppt/media/image111.png>
</file>

<file path=ppt/media/image112.gif>
</file>

<file path=ppt/media/image113.jpg>
</file>

<file path=ppt/media/image114.jpg>
</file>

<file path=ppt/media/image115.png>
</file>

<file path=ppt/media/image116.png>
</file>

<file path=ppt/media/image117.png>
</file>

<file path=ppt/media/image118.png>
</file>

<file path=ppt/media/image119.png>
</file>

<file path=ppt/media/image12.jpeg>
</file>

<file path=ppt/media/image120.png>
</file>

<file path=ppt/media/image121.png>
</file>

<file path=ppt/media/image122.gif>
</file>

<file path=ppt/media/image123.png>
</file>

<file path=ppt/media/image124.png>
</file>

<file path=ppt/media/image125.png>
</file>

<file path=ppt/media/image126.png>
</file>

<file path=ppt/media/image127.png>
</file>

<file path=ppt/media/image128.png>
</file>

<file path=ppt/media/image129.png>
</file>

<file path=ppt/media/image13.jpe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jpeg>
</file>

<file path=ppt/media/image14.jpeg>
</file>

<file path=ppt/media/image140.jpeg>
</file>

<file path=ppt/media/image141.png>
</file>

<file path=ppt/media/image142.png>
</file>

<file path=ppt/media/image143.png>
</file>

<file path=ppt/media/image144.jpeg>
</file>

<file path=ppt/media/image145.png>
</file>

<file path=ppt/media/image146.jpeg>
</file>

<file path=ppt/media/image147.png>
</file>

<file path=ppt/media/image148.jpg>
</file>

<file path=ppt/media/image149.png>
</file>

<file path=ppt/media/image15.jpeg>
</file>

<file path=ppt/media/image150.jpeg>
</file>

<file path=ppt/media/image151.png>
</file>

<file path=ppt/media/image152.jpeg>
</file>

<file path=ppt/media/image153.png>
</file>

<file path=ppt/media/image154.png>
</file>

<file path=ppt/media/image155.png>
</file>

<file path=ppt/media/image156.png>
</file>

<file path=ppt/media/image157.jpg>
</file>

<file path=ppt/media/image158.jpg>
</file>

<file path=ppt/media/image159.png>
</file>

<file path=ppt/media/image16.jpeg>
</file>

<file path=ppt/media/image160.png>
</file>

<file path=ppt/media/image161.jpg>
</file>

<file path=ppt/media/image162.png>
</file>

<file path=ppt/media/image163.png>
</file>

<file path=ppt/media/image164.png>
</file>

<file path=ppt/media/image165.jpg>
</file>

<file path=ppt/media/image166.png>
</file>

<file path=ppt/media/image167.jpg>
</file>

<file path=ppt/media/image168.png>
</file>

<file path=ppt/media/image169.png>
</file>

<file path=ppt/media/image17.jpeg>
</file>

<file path=ppt/media/image170.png>
</file>

<file path=ppt/media/image171.jpg>
</file>

<file path=ppt/media/image172.jpg>
</file>

<file path=ppt/media/image173.jpg>
</file>

<file path=ppt/media/image174.png>
</file>

<file path=ppt/media/image175.png>
</file>

<file path=ppt/media/image176.jpg>
</file>

<file path=ppt/media/image177.jpg>
</file>

<file path=ppt/media/image178.jpeg>
</file>

<file path=ppt/media/image179.png>
</file>

<file path=ppt/media/image18.jpeg>
</file>

<file path=ppt/media/image180.png>
</file>

<file path=ppt/media/image181.jp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jpeg>
</file>

<file path=ppt/media/image190.gif>
</file>

<file path=ppt/media/image191.jpeg>
</file>

<file path=ppt/media/image192.png>
</file>

<file path=ppt/media/image193.png>
</file>

<file path=ppt/media/image194.jpeg>
</file>

<file path=ppt/media/image195.jpeg>
</file>

<file path=ppt/media/image196.jpeg>
</file>

<file path=ppt/media/image197.png>
</file>

<file path=ppt/media/image198.jpeg>
</file>

<file path=ppt/media/image199.png>
</file>

<file path=ppt/media/image2.png>
</file>

<file path=ppt/media/image20.jpeg>
</file>

<file path=ppt/media/image200.png>
</file>

<file path=ppt/media/image201.png>
</file>

<file path=ppt/media/image202.gif>
</file>

<file path=ppt/media/image203.png>
</file>

<file path=ppt/media/image204.jpeg>
</file>

<file path=ppt/media/image205.png>
</file>

<file path=ppt/media/image206.png>
</file>

<file path=ppt/media/image207.png>
</file>

<file path=ppt/media/image208.png>
</file>

<file path=ppt/media/image209.png>
</file>

<file path=ppt/media/image21.jpeg>
</file>

<file path=ppt/media/image210.jpg>
</file>

<file path=ppt/media/image211.jpg>
</file>

<file path=ppt/media/image212.jpg>
</file>

<file path=ppt/media/image213.jpg>
</file>

<file path=ppt/media/image214.jpg>
</file>

<file path=ppt/media/image215.jpg>
</file>

<file path=ppt/media/image216.jpg>
</file>

<file path=ppt/media/image217.jpg>
</file>

<file path=ppt/media/image218.jpg>
</file>

<file path=ppt/media/image219.jpg>
</file>

<file path=ppt/media/image22.png>
</file>

<file path=ppt/media/image220.jpg>
</file>

<file path=ppt/media/image221.jpg>
</file>

<file path=ppt/media/image222.jpg>
</file>

<file path=ppt/media/image223.png>
</file>

<file path=ppt/media/image224.jpg>
</file>

<file path=ppt/media/image225.jpg>
</file>

<file path=ppt/media/image226.jpg>
</file>

<file path=ppt/media/image227.jpg>
</file>

<file path=ppt/media/image228.jpg>
</file>

<file path=ppt/media/image229.jpg>
</file>

<file path=ppt/media/image23.png>
</file>

<file path=ppt/media/image230.jpg>
</file>

<file path=ppt/media/image231.jpg>
</file>

<file path=ppt/media/image232.jpg>
</file>

<file path=ppt/media/image233.jpg>
</file>

<file path=ppt/media/image234.jpg>
</file>

<file path=ppt/media/image235.jpg>
</file>

<file path=ppt/media/image236.jpg>
</file>

<file path=ppt/media/image237.jpg>
</file>

<file path=ppt/media/image238.jpg>
</file>

<file path=ppt/media/image239.jpg>
</file>

<file path=ppt/media/image24.jpeg>
</file>

<file path=ppt/media/image240.jpg>
</file>

<file path=ppt/media/image241.jpg>
</file>

<file path=ppt/media/image242.jpg>
</file>

<file path=ppt/media/image243.jpg>
</file>

<file path=ppt/media/image244.jpg>
</file>

<file path=ppt/media/image245.jpg>
</file>

<file path=ppt/media/image246.jpg>
</file>

<file path=ppt/media/image247.jpg>
</file>

<file path=ppt/media/image248.jpg>
</file>

<file path=ppt/media/image249.jpg>
</file>

<file path=ppt/media/image25.jpeg>
</file>

<file path=ppt/media/image250.jpg>
</file>

<file path=ppt/media/image251.jpg>
</file>

<file path=ppt/media/image252.jpg>
</file>

<file path=ppt/media/image253.jpg>
</file>

<file path=ppt/media/image254.jpg>
</file>

<file path=ppt/media/image255.jpg>
</file>

<file path=ppt/media/image256.jpg>
</file>

<file path=ppt/media/image257.jpg>
</file>

<file path=ppt/media/image258.jpg>
</file>

<file path=ppt/media/image259.jpg>
</file>

<file path=ppt/media/image26.jpeg>
</file>

<file path=ppt/media/image260.jpg>
</file>

<file path=ppt/media/image261.jpg>
</file>

<file path=ppt/media/image262.jpg>
</file>

<file path=ppt/media/image263.jpg>
</file>

<file path=ppt/media/image264.jpg>
</file>

<file path=ppt/media/image265.jpg>
</file>

<file path=ppt/media/image266.jpg>
</file>

<file path=ppt/media/image267.jpg>
</file>

<file path=ppt/media/image268.jpg>
</file>

<file path=ppt/media/image269.jpg>
</file>

<file path=ppt/media/image27.jpeg>
</file>

<file path=ppt/media/image270.jpg>
</file>

<file path=ppt/media/image271.jpg>
</file>

<file path=ppt/media/image272.jpg>
</file>

<file path=ppt/media/image273.jpg>
</file>

<file path=ppt/media/image274.jpg>
</file>

<file path=ppt/media/image275.jpg>
</file>

<file path=ppt/media/image276.jpg>
</file>

<file path=ppt/media/image277.jpg>
</file>

<file path=ppt/media/image278.jpg>
</file>

<file path=ppt/media/image279.jpg>
</file>

<file path=ppt/media/image28.jpeg>
</file>

<file path=ppt/media/image280.jpg>
</file>

<file path=ppt/media/image281.jpg>
</file>

<file path=ppt/media/image282.jpg>
</file>

<file path=ppt/media/image283.jpg>
</file>

<file path=ppt/media/image284.jpg>
</file>

<file path=ppt/media/image285.jpg>
</file>

<file path=ppt/media/image286.jpg>
</file>

<file path=ppt/media/image287.jpg>
</file>

<file path=ppt/media/image288.jpg>
</file>

<file path=ppt/media/image289.jpg>
</file>

<file path=ppt/media/image29.jpeg>
</file>

<file path=ppt/media/image290.jpg>
</file>

<file path=ppt/media/image291.jpg>
</file>

<file path=ppt/media/image292.jpg>
</file>

<file path=ppt/media/image293.jpg>
</file>

<file path=ppt/media/image294.jpg>
</file>

<file path=ppt/media/image295.jpg>
</file>

<file path=ppt/media/image296.jpg>
</file>

<file path=ppt/media/image297.jpg>
</file>

<file path=ppt/media/image298.jpg>
</file>

<file path=ppt/media/image299.jpg>
</file>

<file path=ppt/media/image3.png>
</file>

<file path=ppt/media/image30.jpeg>
</file>

<file path=ppt/media/image300.png>
</file>

<file path=ppt/media/image301.png>
</file>

<file path=ppt/media/image302.jpg>
</file>

<file path=ppt/media/image303.jpg>
</file>

<file path=ppt/media/image304.jpg>
</file>

<file path=ppt/media/image305.jpg>
</file>

<file path=ppt/media/image306.jpg>
</file>

<file path=ppt/media/image307.jpg>
</file>

<file path=ppt/media/image308.jpg>
</file>

<file path=ppt/media/image309.jpg>
</file>

<file path=ppt/media/image31.jpeg>
</file>

<file path=ppt/media/image310.jpg>
</file>

<file path=ppt/media/image311.jpg>
</file>

<file path=ppt/media/image312.jpg>
</file>

<file path=ppt/media/image313.jpg>
</file>

<file path=ppt/media/image314.jpg>
</file>

<file path=ppt/media/image315.jpg>
</file>

<file path=ppt/media/image316.jpg>
</file>

<file path=ppt/media/image317.jpg>
</file>

<file path=ppt/media/image318.jpg>
</file>

<file path=ppt/media/image319.jpg>
</file>

<file path=ppt/media/image32.jpeg>
</file>

<file path=ppt/media/image320.jpg>
</file>

<file path=ppt/media/image321.jpg>
</file>

<file path=ppt/media/image322.jpg>
</file>

<file path=ppt/media/image323.jpg>
</file>

<file path=ppt/media/image324.jpg>
</file>

<file path=ppt/media/image325.jpg>
</file>

<file path=ppt/media/image326.jpg>
</file>

<file path=ppt/media/image327.jpg>
</file>

<file path=ppt/media/image328.jpg>
</file>

<file path=ppt/media/image329.png>
</file>

<file path=ppt/media/image33.jpeg>
</file>

<file path=ppt/media/image330.jpg>
</file>

<file path=ppt/media/image331.jpg>
</file>

<file path=ppt/media/image332.jpg>
</file>

<file path=ppt/media/image333.jpg>
</file>

<file path=ppt/media/image334.jpg>
</file>

<file path=ppt/media/image335.jpg>
</file>

<file path=ppt/media/image336.jpg>
</file>

<file path=ppt/media/image337.jpg>
</file>

<file path=ppt/media/image338.jpg>
</file>

<file path=ppt/media/image339.jpg>
</file>

<file path=ppt/media/image34.jpeg>
</file>

<file path=ppt/media/image340.jpeg>
</file>

<file path=ppt/media/image341.png>
</file>

<file path=ppt/media/image342.png>
</file>

<file path=ppt/media/image343.png>
</file>

<file path=ppt/media/image344.jpeg>
</file>

<file path=ppt/media/image345.jpeg>
</file>

<file path=ppt/media/image346.png>
</file>

<file path=ppt/media/image347.jpeg>
</file>

<file path=ppt/media/image348.jpeg>
</file>

<file path=ppt/media/image349.png>
</file>

<file path=ppt/media/image35.jpeg>
</file>

<file path=ppt/media/image350.jpeg>
</file>

<file path=ppt/media/image351.png>
</file>

<file path=ppt/media/image352.png>
</file>

<file path=ppt/media/image36.jpeg>
</file>

<file path=ppt/media/image37.jpeg>
</file>

<file path=ppt/media/image38.png>
</file>

<file path=ppt/media/image39.jpeg>
</file>

<file path=ppt/media/image4.png>
</file>

<file path=ppt/media/image40.jpeg>
</file>

<file path=ppt/media/image41.png>
</file>

<file path=ppt/media/image42.jpeg>
</file>

<file path=ppt/media/image43.jpeg>
</file>

<file path=ppt/media/image44.png>
</file>

<file path=ppt/media/image45.jpeg>
</file>

<file path=ppt/media/image46.jpeg>
</file>

<file path=ppt/media/image47.jpeg>
</file>

<file path=ppt/media/image48.jpeg>
</file>

<file path=ppt/media/image49.jpeg>
</file>

<file path=ppt/media/image5.jpeg>
</file>

<file path=ppt/media/image50.jpeg>
</file>

<file path=ppt/media/image51.jpeg>
</file>

<file path=ppt/media/image52.png>
</file>

<file path=ppt/media/image53.jpeg>
</file>

<file path=ppt/media/image54.jpeg>
</file>

<file path=ppt/media/image55.jpeg>
</file>

<file path=ppt/media/image56.jpeg>
</file>

<file path=ppt/media/image57.jpeg>
</file>

<file path=ppt/media/image58.jpeg>
</file>

<file path=ppt/media/image59.jpeg>
</file>

<file path=ppt/media/image6.jpeg>
</file>

<file path=ppt/media/image60.jpeg>
</file>

<file path=ppt/media/image61.jpeg>
</file>

<file path=ppt/media/image62.jpeg>
</file>

<file path=ppt/media/image63.jpeg>
</file>

<file path=ppt/media/image64.jpeg>
</file>

<file path=ppt/media/image65.jpeg>
</file>

<file path=ppt/media/image66.jpeg>
</file>

<file path=ppt/media/image67.jpeg>
</file>

<file path=ppt/media/image68.jpeg>
</file>

<file path=ppt/media/image69.jpeg>
</file>

<file path=ppt/media/image7.png>
</file>

<file path=ppt/media/image70.png>
</file>

<file path=ppt/media/image71.png>
</file>

<file path=ppt/media/image72.jpeg>
</file>

<file path=ppt/media/image73.jpeg>
</file>

<file path=ppt/media/image74.jpeg>
</file>

<file path=ppt/media/image75.png>
</file>

<file path=ppt/media/image76.jpeg>
</file>

<file path=ppt/media/image77.png>
</file>

<file path=ppt/media/image78.png>
</file>

<file path=ppt/media/image79.png>
</file>

<file path=ppt/media/image8.jpeg>
</file>

<file path=ppt/media/image80.JPG>
</file>

<file path=ppt/media/image81.JPG>
</file>

<file path=ppt/media/image82.JPG>
</file>

<file path=ppt/media/image83.JPG>
</file>

<file path=ppt/media/image84.jpeg>
</file>

<file path=ppt/media/image85.jpeg>
</file>

<file path=ppt/media/image86.png>
</file>

<file path=ppt/media/image87.png>
</file>

<file path=ppt/media/image88.png>
</file>

<file path=ppt/media/image89.jfif>
</file>

<file path=ppt/media/image9.jpeg>
</file>

<file path=ppt/media/image90.png>
</file>

<file path=ppt/media/image91.jpg>
</file>

<file path=ppt/media/image92.png>
</file>

<file path=ppt/media/image93.png>
</file>

<file path=ppt/media/image94.png>
</file>

<file path=ppt/media/image95.jpe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38696952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94.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96.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98.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99.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00.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01.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02.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03.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04.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05.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06.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0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08.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09.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10.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11.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12.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13.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14.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15.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16.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18.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19.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20.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21.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22.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23.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24.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25.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26.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2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228.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29.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230.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231.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232.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233.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234.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235.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236.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23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238.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239.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240.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241.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242.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243.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244.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245.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246.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24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248.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249.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250.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251.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252.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253.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254.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255.xml"/><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2" Type="http://schemas.openxmlformats.org/officeDocument/2006/relationships/slide" Target="../slides/slide256.xml"/><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2" Type="http://schemas.openxmlformats.org/officeDocument/2006/relationships/slide" Target="../slides/slide25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2" Type="http://schemas.openxmlformats.org/officeDocument/2006/relationships/slide" Target="../slides/slide258.xml"/><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2" Type="http://schemas.openxmlformats.org/officeDocument/2006/relationships/slide" Target="../slides/slide259.xml"/><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2" Type="http://schemas.openxmlformats.org/officeDocument/2006/relationships/slide" Target="../slides/slide260.xml"/><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2" Type="http://schemas.openxmlformats.org/officeDocument/2006/relationships/slide" Target="../slides/slide261.xml"/><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2" Type="http://schemas.openxmlformats.org/officeDocument/2006/relationships/slide" Target="../slides/slide262.xml"/><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2" Type="http://schemas.openxmlformats.org/officeDocument/2006/relationships/slide" Target="../slides/slide263.xml"/><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2" Type="http://schemas.openxmlformats.org/officeDocument/2006/relationships/slide" Target="../slides/slide264.xml"/><Relationship Id="rId1" Type="http://schemas.openxmlformats.org/officeDocument/2006/relationships/notesMaster" Target="../notesMasters/notesMaster1.xml"/></Relationships>
</file>

<file path=ppt/notesSlides/_rels/notesSlide207.xml.rels><?xml version="1.0" encoding="UTF-8" standalone="yes"?>
<Relationships xmlns="http://schemas.openxmlformats.org/package/2006/relationships"><Relationship Id="rId2" Type="http://schemas.openxmlformats.org/officeDocument/2006/relationships/slide" Target="../slides/slide265.xml"/><Relationship Id="rId1" Type="http://schemas.openxmlformats.org/officeDocument/2006/relationships/notesMaster" Target="../notesMasters/notesMaster1.xml"/></Relationships>
</file>

<file path=ppt/notesSlides/_rels/notesSlide208.xml.rels><?xml version="1.0" encoding="UTF-8" standalone="yes"?>
<Relationships xmlns="http://schemas.openxmlformats.org/package/2006/relationships"><Relationship Id="rId2" Type="http://schemas.openxmlformats.org/officeDocument/2006/relationships/slide" Target="../slides/slide266.xml"/><Relationship Id="rId1" Type="http://schemas.openxmlformats.org/officeDocument/2006/relationships/notesMaster" Target="../notesMasters/notesMaster1.xml"/></Relationships>
</file>

<file path=ppt/notesSlides/_rels/notesSlide209.xml.rels><?xml version="1.0" encoding="UTF-8" standalone="yes"?>
<Relationships xmlns="http://schemas.openxmlformats.org/package/2006/relationships"><Relationship Id="rId2" Type="http://schemas.openxmlformats.org/officeDocument/2006/relationships/slide" Target="../slides/slide26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0.xml.rels><?xml version="1.0" encoding="UTF-8" standalone="yes"?>
<Relationships xmlns="http://schemas.openxmlformats.org/package/2006/relationships"><Relationship Id="rId2" Type="http://schemas.openxmlformats.org/officeDocument/2006/relationships/slide" Target="../slides/slide268.xml"/><Relationship Id="rId1" Type="http://schemas.openxmlformats.org/officeDocument/2006/relationships/notesMaster" Target="../notesMasters/notesMaster1.xml"/></Relationships>
</file>

<file path=ppt/notesSlides/_rels/notesSlide211.xml.rels><?xml version="1.0" encoding="UTF-8" standalone="yes"?>
<Relationships xmlns="http://schemas.openxmlformats.org/package/2006/relationships"><Relationship Id="rId2" Type="http://schemas.openxmlformats.org/officeDocument/2006/relationships/slide" Target="../slides/slide269.xml"/><Relationship Id="rId1" Type="http://schemas.openxmlformats.org/officeDocument/2006/relationships/notesMaster" Target="../notesMasters/notesMaster1.xml"/></Relationships>
</file>

<file path=ppt/notesSlides/_rels/notesSlide212.xml.rels><?xml version="1.0" encoding="UTF-8" standalone="yes"?>
<Relationships xmlns="http://schemas.openxmlformats.org/package/2006/relationships"><Relationship Id="rId2" Type="http://schemas.openxmlformats.org/officeDocument/2006/relationships/slide" Target="../slides/slide270.xml"/><Relationship Id="rId1" Type="http://schemas.openxmlformats.org/officeDocument/2006/relationships/notesMaster" Target="../notesMasters/notesMaster1.xml"/></Relationships>
</file>

<file path=ppt/notesSlides/_rels/notesSlide213.xml.rels><?xml version="1.0" encoding="UTF-8" standalone="yes"?>
<Relationships xmlns="http://schemas.openxmlformats.org/package/2006/relationships"><Relationship Id="rId2" Type="http://schemas.openxmlformats.org/officeDocument/2006/relationships/slide" Target="../slides/slide271.xml"/><Relationship Id="rId1" Type="http://schemas.openxmlformats.org/officeDocument/2006/relationships/notesMaster" Target="../notesMasters/notesMaster1.xml"/></Relationships>
</file>

<file path=ppt/notesSlides/_rels/notesSlide214.xml.rels><?xml version="1.0" encoding="UTF-8" standalone="yes"?>
<Relationships xmlns="http://schemas.openxmlformats.org/package/2006/relationships"><Relationship Id="rId2" Type="http://schemas.openxmlformats.org/officeDocument/2006/relationships/slide" Target="../slides/slide272.xml"/><Relationship Id="rId1" Type="http://schemas.openxmlformats.org/officeDocument/2006/relationships/notesMaster" Target="../notesMasters/notesMaster1.xml"/></Relationships>
</file>

<file path=ppt/notesSlides/_rels/notesSlide215.xml.rels><?xml version="1.0" encoding="UTF-8" standalone="yes"?>
<Relationships xmlns="http://schemas.openxmlformats.org/package/2006/relationships"><Relationship Id="rId2" Type="http://schemas.openxmlformats.org/officeDocument/2006/relationships/slide" Target="../slides/slide273.xml"/><Relationship Id="rId1" Type="http://schemas.openxmlformats.org/officeDocument/2006/relationships/notesMaster" Target="../notesMasters/notesMaster1.xml"/></Relationships>
</file>

<file path=ppt/notesSlides/_rels/notesSlide216.xml.rels><?xml version="1.0" encoding="UTF-8" standalone="yes"?>
<Relationships xmlns="http://schemas.openxmlformats.org/package/2006/relationships"><Relationship Id="rId2" Type="http://schemas.openxmlformats.org/officeDocument/2006/relationships/slide" Target="../slides/slide274.xml"/><Relationship Id="rId1" Type="http://schemas.openxmlformats.org/officeDocument/2006/relationships/notesMaster" Target="../notesMasters/notesMaster1.xml"/></Relationships>
</file>

<file path=ppt/notesSlides/_rels/notesSlide217.xml.rels><?xml version="1.0" encoding="UTF-8" standalone="yes"?>
<Relationships xmlns="http://schemas.openxmlformats.org/package/2006/relationships"><Relationship Id="rId2" Type="http://schemas.openxmlformats.org/officeDocument/2006/relationships/slide" Target="../slides/slide275.xml"/><Relationship Id="rId1" Type="http://schemas.openxmlformats.org/officeDocument/2006/relationships/notesMaster" Target="../notesMasters/notesMaster1.xml"/></Relationships>
</file>

<file path=ppt/notesSlides/_rels/notesSlide218.xml.rels><?xml version="1.0" encoding="UTF-8" standalone="yes"?>
<Relationships xmlns="http://schemas.openxmlformats.org/package/2006/relationships"><Relationship Id="rId2" Type="http://schemas.openxmlformats.org/officeDocument/2006/relationships/slide" Target="../slides/slide276.xml"/><Relationship Id="rId1" Type="http://schemas.openxmlformats.org/officeDocument/2006/relationships/notesMaster" Target="../notesMasters/notesMaster1.xml"/></Relationships>
</file>

<file path=ppt/notesSlides/_rels/notesSlide219.xml.rels><?xml version="1.0" encoding="UTF-8" standalone="yes"?>
<Relationships xmlns="http://schemas.openxmlformats.org/package/2006/relationships"><Relationship Id="rId2" Type="http://schemas.openxmlformats.org/officeDocument/2006/relationships/slide" Target="../slides/slide27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0.xml.rels><?xml version="1.0" encoding="UTF-8" standalone="yes"?>
<Relationships xmlns="http://schemas.openxmlformats.org/package/2006/relationships"><Relationship Id="rId2" Type="http://schemas.openxmlformats.org/officeDocument/2006/relationships/slide" Target="../slides/slide278.xml"/><Relationship Id="rId1" Type="http://schemas.openxmlformats.org/officeDocument/2006/relationships/notesMaster" Target="../notesMasters/notesMaster1.xml"/></Relationships>
</file>

<file path=ppt/notesSlides/_rels/notesSlide221.xml.rels><?xml version="1.0" encoding="UTF-8" standalone="yes"?>
<Relationships xmlns="http://schemas.openxmlformats.org/package/2006/relationships"><Relationship Id="rId2" Type="http://schemas.openxmlformats.org/officeDocument/2006/relationships/slide" Target="../slides/slide279.xml"/><Relationship Id="rId1" Type="http://schemas.openxmlformats.org/officeDocument/2006/relationships/notesMaster" Target="../notesMasters/notesMaster1.xml"/></Relationships>
</file>

<file path=ppt/notesSlides/_rels/notesSlide222.xml.rels><?xml version="1.0" encoding="UTF-8" standalone="yes"?>
<Relationships xmlns="http://schemas.openxmlformats.org/package/2006/relationships"><Relationship Id="rId2" Type="http://schemas.openxmlformats.org/officeDocument/2006/relationships/slide" Target="../slides/slide280.xml"/><Relationship Id="rId1" Type="http://schemas.openxmlformats.org/officeDocument/2006/relationships/notesMaster" Target="../notesMasters/notesMaster1.xml"/></Relationships>
</file>

<file path=ppt/notesSlides/_rels/notesSlide223.xml.rels><?xml version="1.0" encoding="UTF-8" standalone="yes"?>
<Relationships xmlns="http://schemas.openxmlformats.org/package/2006/relationships"><Relationship Id="rId2" Type="http://schemas.openxmlformats.org/officeDocument/2006/relationships/slide" Target="../slides/slide281.xml"/><Relationship Id="rId1" Type="http://schemas.openxmlformats.org/officeDocument/2006/relationships/notesMaster" Target="../notesMasters/notesMaster1.xml"/></Relationships>
</file>

<file path=ppt/notesSlides/_rels/notesSlide224.xml.rels><?xml version="1.0" encoding="UTF-8" standalone="yes"?>
<Relationships xmlns="http://schemas.openxmlformats.org/package/2006/relationships"><Relationship Id="rId2" Type="http://schemas.openxmlformats.org/officeDocument/2006/relationships/slide" Target="../slides/slide282.xml"/><Relationship Id="rId1" Type="http://schemas.openxmlformats.org/officeDocument/2006/relationships/notesMaster" Target="../notesMasters/notesMaster1.xml"/></Relationships>
</file>

<file path=ppt/notesSlides/_rels/notesSlide225.xml.rels><?xml version="1.0" encoding="UTF-8" standalone="yes"?>
<Relationships xmlns="http://schemas.openxmlformats.org/package/2006/relationships"><Relationship Id="rId2" Type="http://schemas.openxmlformats.org/officeDocument/2006/relationships/slide" Target="../slides/slide283.xml"/><Relationship Id="rId1" Type="http://schemas.openxmlformats.org/officeDocument/2006/relationships/notesMaster" Target="../notesMasters/notesMaster1.xml"/></Relationships>
</file>

<file path=ppt/notesSlides/_rels/notesSlide226.xml.rels><?xml version="1.0" encoding="UTF-8" standalone="yes"?>
<Relationships xmlns="http://schemas.openxmlformats.org/package/2006/relationships"><Relationship Id="rId2" Type="http://schemas.openxmlformats.org/officeDocument/2006/relationships/slide" Target="../slides/slide284.xml"/><Relationship Id="rId1" Type="http://schemas.openxmlformats.org/officeDocument/2006/relationships/notesMaster" Target="../notesMasters/notesMaster1.xml"/></Relationships>
</file>

<file path=ppt/notesSlides/_rels/notesSlide227.xml.rels><?xml version="1.0" encoding="UTF-8" standalone="yes"?>
<Relationships xmlns="http://schemas.openxmlformats.org/package/2006/relationships"><Relationship Id="rId2" Type="http://schemas.openxmlformats.org/officeDocument/2006/relationships/slide" Target="../slides/slide285.xml"/><Relationship Id="rId1" Type="http://schemas.openxmlformats.org/officeDocument/2006/relationships/notesMaster" Target="../notesMasters/notesMaster1.xml"/></Relationships>
</file>

<file path=ppt/notesSlides/_rels/notesSlide228.xml.rels><?xml version="1.0" encoding="UTF-8" standalone="yes"?>
<Relationships xmlns="http://schemas.openxmlformats.org/package/2006/relationships"><Relationship Id="rId2" Type="http://schemas.openxmlformats.org/officeDocument/2006/relationships/slide" Target="../slides/slide286.xml"/><Relationship Id="rId1" Type="http://schemas.openxmlformats.org/officeDocument/2006/relationships/notesMaster" Target="../notesMasters/notesMaster1.xml"/></Relationships>
</file>

<file path=ppt/notesSlides/_rels/notesSlide229.xml.rels><?xml version="1.0" encoding="UTF-8" standalone="yes"?>
<Relationships xmlns="http://schemas.openxmlformats.org/package/2006/relationships"><Relationship Id="rId2" Type="http://schemas.openxmlformats.org/officeDocument/2006/relationships/slide" Target="../slides/slide28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0.xml.rels><?xml version="1.0" encoding="UTF-8" standalone="yes"?>
<Relationships xmlns="http://schemas.openxmlformats.org/package/2006/relationships"><Relationship Id="rId2" Type="http://schemas.openxmlformats.org/officeDocument/2006/relationships/slide" Target="../slides/slide288.xml"/><Relationship Id="rId1" Type="http://schemas.openxmlformats.org/officeDocument/2006/relationships/notesMaster" Target="../notesMasters/notesMaster1.xml"/></Relationships>
</file>

<file path=ppt/notesSlides/_rels/notesSlide231.xml.rels><?xml version="1.0" encoding="UTF-8" standalone="yes"?>
<Relationships xmlns="http://schemas.openxmlformats.org/package/2006/relationships"><Relationship Id="rId2" Type="http://schemas.openxmlformats.org/officeDocument/2006/relationships/slide" Target="../slides/slide289.xml"/><Relationship Id="rId1" Type="http://schemas.openxmlformats.org/officeDocument/2006/relationships/notesMaster" Target="../notesMasters/notesMaster1.xml"/></Relationships>
</file>

<file path=ppt/notesSlides/_rels/notesSlide232.xml.rels><?xml version="1.0" encoding="UTF-8" standalone="yes"?>
<Relationships xmlns="http://schemas.openxmlformats.org/package/2006/relationships"><Relationship Id="rId2" Type="http://schemas.openxmlformats.org/officeDocument/2006/relationships/slide" Target="../slides/slide290.xml"/><Relationship Id="rId1" Type="http://schemas.openxmlformats.org/officeDocument/2006/relationships/notesMaster" Target="../notesMasters/notesMaster1.xml"/></Relationships>
</file>

<file path=ppt/notesSlides/_rels/notesSlide233.xml.rels><?xml version="1.0" encoding="UTF-8" standalone="yes"?>
<Relationships xmlns="http://schemas.openxmlformats.org/package/2006/relationships"><Relationship Id="rId2" Type="http://schemas.openxmlformats.org/officeDocument/2006/relationships/slide" Target="../slides/slide291.xml"/><Relationship Id="rId1" Type="http://schemas.openxmlformats.org/officeDocument/2006/relationships/notesMaster" Target="../notesMasters/notesMaster1.xml"/></Relationships>
</file>

<file path=ppt/notesSlides/_rels/notesSlide234.xml.rels><?xml version="1.0" encoding="UTF-8" standalone="yes"?>
<Relationships xmlns="http://schemas.openxmlformats.org/package/2006/relationships"><Relationship Id="rId2" Type="http://schemas.openxmlformats.org/officeDocument/2006/relationships/slide" Target="../slides/slide292.xml"/><Relationship Id="rId1" Type="http://schemas.openxmlformats.org/officeDocument/2006/relationships/notesMaster" Target="../notesMasters/notesMaster1.xml"/></Relationships>
</file>

<file path=ppt/notesSlides/_rels/notesSlide235.xml.rels><?xml version="1.0" encoding="UTF-8" standalone="yes"?>
<Relationships xmlns="http://schemas.openxmlformats.org/package/2006/relationships"><Relationship Id="rId2" Type="http://schemas.openxmlformats.org/officeDocument/2006/relationships/slide" Target="../slides/slide293.xml"/><Relationship Id="rId1" Type="http://schemas.openxmlformats.org/officeDocument/2006/relationships/notesMaster" Target="../notesMasters/notesMaster1.xml"/></Relationships>
</file>

<file path=ppt/notesSlides/_rels/notesSlide236.xml.rels><?xml version="1.0" encoding="UTF-8" standalone="yes"?>
<Relationships xmlns="http://schemas.openxmlformats.org/package/2006/relationships"><Relationship Id="rId2" Type="http://schemas.openxmlformats.org/officeDocument/2006/relationships/slide" Target="../slides/slide294.xml"/><Relationship Id="rId1" Type="http://schemas.openxmlformats.org/officeDocument/2006/relationships/notesMaster" Target="../notesMasters/notesMaster1.xml"/></Relationships>
</file>

<file path=ppt/notesSlides/_rels/notesSlide237.xml.rels><?xml version="1.0" encoding="UTF-8" standalone="yes"?>
<Relationships xmlns="http://schemas.openxmlformats.org/package/2006/relationships"><Relationship Id="rId2" Type="http://schemas.openxmlformats.org/officeDocument/2006/relationships/slide" Target="../slides/slide295.xml"/><Relationship Id="rId1" Type="http://schemas.openxmlformats.org/officeDocument/2006/relationships/notesMaster" Target="../notesMasters/notesMaster1.xml"/></Relationships>
</file>

<file path=ppt/notesSlides/_rels/notesSlide238.xml.rels><?xml version="1.0" encoding="UTF-8" standalone="yes"?>
<Relationships xmlns="http://schemas.openxmlformats.org/package/2006/relationships"><Relationship Id="rId2" Type="http://schemas.openxmlformats.org/officeDocument/2006/relationships/slide" Target="../slides/slide296.xml"/><Relationship Id="rId1" Type="http://schemas.openxmlformats.org/officeDocument/2006/relationships/notesMaster" Target="../notesMasters/notesMaster1.xml"/></Relationships>
</file>

<file path=ppt/notesSlides/_rels/notesSlide239.xml.rels><?xml version="1.0" encoding="UTF-8" standalone="yes"?>
<Relationships xmlns="http://schemas.openxmlformats.org/package/2006/relationships"><Relationship Id="rId2" Type="http://schemas.openxmlformats.org/officeDocument/2006/relationships/slide" Target="../slides/slide29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0.xml.rels><?xml version="1.0" encoding="UTF-8" standalone="yes"?>
<Relationships xmlns="http://schemas.openxmlformats.org/package/2006/relationships"><Relationship Id="rId2" Type="http://schemas.openxmlformats.org/officeDocument/2006/relationships/slide" Target="../slides/slide298.xml"/><Relationship Id="rId1" Type="http://schemas.openxmlformats.org/officeDocument/2006/relationships/notesMaster" Target="../notesMasters/notesMaster1.xml"/></Relationships>
</file>

<file path=ppt/notesSlides/_rels/notesSlide241.xml.rels><?xml version="1.0" encoding="UTF-8" standalone="yes"?>
<Relationships xmlns="http://schemas.openxmlformats.org/package/2006/relationships"><Relationship Id="rId2" Type="http://schemas.openxmlformats.org/officeDocument/2006/relationships/slide" Target="../slides/slide299.xml"/><Relationship Id="rId1" Type="http://schemas.openxmlformats.org/officeDocument/2006/relationships/notesMaster" Target="../notesMasters/notesMaster1.xml"/></Relationships>
</file>

<file path=ppt/notesSlides/_rels/notesSlide242.xml.rels><?xml version="1.0" encoding="UTF-8" standalone="yes"?>
<Relationships xmlns="http://schemas.openxmlformats.org/package/2006/relationships"><Relationship Id="rId2" Type="http://schemas.openxmlformats.org/officeDocument/2006/relationships/slide" Target="../slides/slide300.xml"/><Relationship Id="rId1" Type="http://schemas.openxmlformats.org/officeDocument/2006/relationships/notesMaster" Target="../notesMasters/notesMaster1.xml"/></Relationships>
</file>

<file path=ppt/notesSlides/_rels/notesSlide243.xml.rels><?xml version="1.0" encoding="UTF-8" standalone="yes"?>
<Relationships xmlns="http://schemas.openxmlformats.org/package/2006/relationships"><Relationship Id="rId2" Type="http://schemas.openxmlformats.org/officeDocument/2006/relationships/slide" Target="../slides/slide301.xml"/><Relationship Id="rId1" Type="http://schemas.openxmlformats.org/officeDocument/2006/relationships/notesMaster" Target="../notesMasters/notesMaster1.xml"/></Relationships>
</file>

<file path=ppt/notesSlides/_rels/notesSlide244.xml.rels><?xml version="1.0" encoding="UTF-8" standalone="yes"?>
<Relationships xmlns="http://schemas.openxmlformats.org/package/2006/relationships"><Relationship Id="rId2" Type="http://schemas.openxmlformats.org/officeDocument/2006/relationships/slide" Target="../slides/slide302.xml"/><Relationship Id="rId1" Type="http://schemas.openxmlformats.org/officeDocument/2006/relationships/notesMaster" Target="../notesMasters/notesMaster1.xml"/></Relationships>
</file>

<file path=ppt/notesSlides/_rels/notesSlide245.xml.rels><?xml version="1.0" encoding="UTF-8" standalone="yes"?>
<Relationships xmlns="http://schemas.openxmlformats.org/package/2006/relationships"><Relationship Id="rId2" Type="http://schemas.openxmlformats.org/officeDocument/2006/relationships/slide" Target="../slides/slide303.xml"/><Relationship Id="rId1" Type="http://schemas.openxmlformats.org/officeDocument/2006/relationships/notesMaster" Target="../notesMasters/notesMaster1.xml"/></Relationships>
</file>

<file path=ppt/notesSlides/_rels/notesSlide246.xml.rels><?xml version="1.0" encoding="UTF-8" standalone="yes"?>
<Relationships xmlns="http://schemas.openxmlformats.org/package/2006/relationships"><Relationship Id="rId2" Type="http://schemas.openxmlformats.org/officeDocument/2006/relationships/slide" Target="../slides/slide304.xml"/><Relationship Id="rId1" Type="http://schemas.openxmlformats.org/officeDocument/2006/relationships/notesMaster" Target="../notesMasters/notesMaster1.xml"/></Relationships>
</file>

<file path=ppt/notesSlides/_rels/notesSlide247.xml.rels><?xml version="1.0" encoding="UTF-8" standalone="yes"?>
<Relationships xmlns="http://schemas.openxmlformats.org/package/2006/relationships"><Relationship Id="rId2" Type="http://schemas.openxmlformats.org/officeDocument/2006/relationships/slide" Target="../slides/slide305.xml"/><Relationship Id="rId1" Type="http://schemas.openxmlformats.org/officeDocument/2006/relationships/notesMaster" Target="../notesMasters/notesMaster1.xml"/></Relationships>
</file>

<file path=ppt/notesSlides/_rels/notesSlide248.xml.rels><?xml version="1.0" encoding="UTF-8" standalone="yes"?>
<Relationships xmlns="http://schemas.openxmlformats.org/package/2006/relationships"><Relationship Id="rId2" Type="http://schemas.openxmlformats.org/officeDocument/2006/relationships/slide" Target="../slides/slide306.xml"/><Relationship Id="rId1" Type="http://schemas.openxmlformats.org/officeDocument/2006/relationships/notesMaster" Target="../notesMasters/notesMaster1.xml"/></Relationships>
</file>

<file path=ppt/notesSlides/_rels/notesSlide249.xml.rels><?xml version="1.0" encoding="UTF-8" standalone="yes"?>
<Relationships xmlns="http://schemas.openxmlformats.org/package/2006/relationships"><Relationship Id="rId2" Type="http://schemas.openxmlformats.org/officeDocument/2006/relationships/slide" Target="../slides/slide30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0.xml.rels><?xml version="1.0" encoding="UTF-8" standalone="yes"?>
<Relationships xmlns="http://schemas.openxmlformats.org/package/2006/relationships"><Relationship Id="rId2" Type="http://schemas.openxmlformats.org/officeDocument/2006/relationships/slide" Target="../slides/slide308.xml"/><Relationship Id="rId1" Type="http://schemas.openxmlformats.org/officeDocument/2006/relationships/notesMaster" Target="../notesMasters/notesMaster1.xml"/></Relationships>
</file>

<file path=ppt/notesSlides/_rels/notesSlide251.xml.rels><?xml version="1.0" encoding="UTF-8" standalone="yes"?>
<Relationships xmlns="http://schemas.openxmlformats.org/package/2006/relationships"><Relationship Id="rId2" Type="http://schemas.openxmlformats.org/officeDocument/2006/relationships/slide" Target="../slides/slide309.xml"/><Relationship Id="rId1" Type="http://schemas.openxmlformats.org/officeDocument/2006/relationships/notesMaster" Target="../notesMasters/notesMaster1.xml"/></Relationships>
</file>

<file path=ppt/notesSlides/_rels/notesSlide252.xml.rels><?xml version="1.0" encoding="UTF-8" standalone="yes"?>
<Relationships xmlns="http://schemas.openxmlformats.org/package/2006/relationships"><Relationship Id="rId2" Type="http://schemas.openxmlformats.org/officeDocument/2006/relationships/slide" Target="../slides/slide310.xml"/><Relationship Id="rId1" Type="http://schemas.openxmlformats.org/officeDocument/2006/relationships/notesMaster" Target="../notesMasters/notesMaster1.xml"/></Relationships>
</file>

<file path=ppt/notesSlides/_rels/notesSlide253.xml.rels><?xml version="1.0" encoding="UTF-8" standalone="yes"?>
<Relationships xmlns="http://schemas.openxmlformats.org/package/2006/relationships"><Relationship Id="rId2" Type="http://schemas.openxmlformats.org/officeDocument/2006/relationships/slide" Target="../slides/slide579.xml"/><Relationship Id="rId1" Type="http://schemas.openxmlformats.org/officeDocument/2006/relationships/notesMaster" Target="../notesMasters/notesMaster1.xml"/></Relationships>
</file>

<file path=ppt/notesSlides/_rels/notesSlide254.xml.rels><?xml version="1.0" encoding="UTF-8" standalone="yes"?>
<Relationships xmlns="http://schemas.openxmlformats.org/package/2006/relationships"><Relationship Id="rId2" Type="http://schemas.openxmlformats.org/officeDocument/2006/relationships/slide" Target="../slides/slide580.xml"/><Relationship Id="rId1" Type="http://schemas.openxmlformats.org/officeDocument/2006/relationships/notesMaster" Target="../notesMasters/notesMaster1.xml"/></Relationships>
</file>

<file path=ppt/notesSlides/_rels/notesSlide255.xml.rels><?xml version="1.0" encoding="UTF-8" standalone="yes"?>
<Relationships xmlns="http://schemas.openxmlformats.org/package/2006/relationships"><Relationship Id="rId3" Type="http://schemas.openxmlformats.org/officeDocument/2006/relationships/hyperlink" Target="https://commons.wikimedia.org/wiki/File:SDLC_-_Software_Development_Life_Cycle.jpg" TargetMode="External"/><Relationship Id="rId2" Type="http://schemas.openxmlformats.org/officeDocument/2006/relationships/slide" Target="../slides/slide581.xml"/><Relationship Id="rId1" Type="http://schemas.openxmlformats.org/officeDocument/2006/relationships/notesMaster" Target="../notesMasters/notesMaster1.xml"/></Relationships>
</file>

<file path=ppt/notesSlides/_rels/notesSlide256.xml.rels><?xml version="1.0" encoding="UTF-8" standalone="yes"?>
<Relationships xmlns="http://schemas.openxmlformats.org/package/2006/relationships"><Relationship Id="rId3" Type="http://schemas.openxmlformats.org/officeDocument/2006/relationships/hyperlink" Target="https://clarusway.com/what-is-software-development-life-cycle/" TargetMode="External"/><Relationship Id="rId2" Type="http://schemas.openxmlformats.org/officeDocument/2006/relationships/slide" Target="../slides/slide582.xml"/><Relationship Id="rId1" Type="http://schemas.openxmlformats.org/officeDocument/2006/relationships/notesMaster" Target="../notesMasters/notesMaster1.xml"/></Relationships>
</file>

<file path=ppt/notesSlides/_rels/notesSlide257.xml.rels><?xml version="1.0" encoding="UTF-8" standalone="yes"?>
<Relationships xmlns="http://schemas.openxmlformats.org/package/2006/relationships"><Relationship Id="rId3" Type="http://schemas.openxmlformats.org/officeDocument/2006/relationships/hyperlink" Target="https://www.sitesbay.com/software-engineering/se-phases-of-sdlc" TargetMode="External"/><Relationship Id="rId2" Type="http://schemas.openxmlformats.org/officeDocument/2006/relationships/slide" Target="../slides/slide583.xml"/><Relationship Id="rId1" Type="http://schemas.openxmlformats.org/officeDocument/2006/relationships/notesMaster" Target="../notesMasters/notesMaster1.xml"/></Relationships>
</file>

<file path=ppt/notesSlides/_rels/notesSlide258.xml.rels><?xml version="1.0" encoding="UTF-8" standalone="yes"?>
<Relationships xmlns="http://schemas.openxmlformats.org/package/2006/relationships"><Relationship Id="rId3" Type="http://schemas.openxmlformats.org/officeDocument/2006/relationships/hyperlink" Target="https://www.sitesbay.com/software-engineering/se-what-is-sdlc-model" TargetMode="External"/><Relationship Id="rId2" Type="http://schemas.openxmlformats.org/officeDocument/2006/relationships/slide" Target="../slides/slide584.xml"/><Relationship Id="rId1" Type="http://schemas.openxmlformats.org/officeDocument/2006/relationships/notesMaster" Target="../notesMasters/notesMaster1.xml"/></Relationships>
</file>

<file path=ppt/notesSlides/_rels/notesSlide259.xml.rels><?xml version="1.0" encoding="UTF-8" standalone="yes"?>
<Relationships xmlns="http://schemas.openxmlformats.org/package/2006/relationships"><Relationship Id="rId3" Type="http://schemas.openxmlformats.org/officeDocument/2006/relationships/hyperlink" Target="https://gearheart.io/articles/7-phases-software-development-life-cycle-sdlc/" TargetMode="External"/><Relationship Id="rId2" Type="http://schemas.openxmlformats.org/officeDocument/2006/relationships/slide" Target="../slides/slide58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0.xml.rels><?xml version="1.0" encoding="UTF-8" standalone="yes"?>
<Relationships xmlns="http://schemas.openxmlformats.org/package/2006/relationships"><Relationship Id="rId3" Type="http://schemas.openxmlformats.org/officeDocument/2006/relationships/hyperlink" Target="https://www.researchgate.net/figure/SDLC-Iterative-Model-2_fig4_338710620" TargetMode="External"/><Relationship Id="rId2" Type="http://schemas.openxmlformats.org/officeDocument/2006/relationships/slide" Target="../slides/slide586.xml"/><Relationship Id="rId1" Type="http://schemas.openxmlformats.org/officeDocument/2006/relationships/notesMaster" Target="../notesMasters/notesMaster1.xml"/></Relationships>
</file>

<file path=ppt/notesSlides/_rels/notesSlide261.xml.rels><?xml version="1.0" encoding="UTF-8" standalone="yes"?>
<Relationships xmlns="http://schemas.openxmlformats.org/package/2006/relationships"><Relationship Id="rId3" Type="http://schemas.openxmlformats.org/officeDocument/2006/relationships/hyperlink" Target="https://www.geeksforgeeks.org/software-engineering-sdlc-v-model/" TargetMode="External"/><Relationship Id="rId2" Type="http://schemas.openxmlformats.org/officeDocument/2006/relationships/slide" Target="../slides/slide587.xml"/><Relationship Id="rId1" Type="http://schemas.openxmlformats.org/officeDocument/2006/relationships/notesMaster" Target="../notesMasters/notesMaster1.xml"/></Relationships>
</file>

<file path=ppt/notesSlides/_rels/notesSlide262.xml.rels><?xml version="1.0" encoding="UTF-8" standalone="yes"?>
<Relationships xmlns="http://schemas.openxmlformats.org/package/2006/relationships"><Relationship Id="rId3" Type="http://schemas.openxmlformats.org/officeDocument/2006/relationships/hyperlink" Target="https://eternalsunshineoftheismind.files.wordpress.com/2013/02/i-s-spiral.jpg" TargetMode="External"/><Relationship Id="rId2" Type="http://schemas.openxmlformats.org/officeDocument/2006/relationships/slide" Target="../slides/slide588.xml"/><Relationship Id="rId1" Type="http://schemas.openxmlformats.org/officeDocument/2006/relationships/notesMaster" Target="../notesMasters/notesMaster1.xml"/></Relationships>
</file>

<file path=ppt/notesSlides/_rels/notesSlide263.xml.rels><?xml version="1.0" encoding="UTF-8" standalone="yes"?>
<Relationships xmlns="http://schemas.openxmlformats.org/package/2006/relationships"><Relationship Id="rId3" Type="http://schemas.openxmlformats.org/officeDocument/2006/relationships/hyperlink" Target="https://gearheart.io/articles/7-phases-software-development-life-cycle-sdlc/" TargetMode="External"/><Relationship Id="rId2" Type="http://schemas.openxmlformats.org/officeDocument/2006/relationships/slide" Target="../slides/slide589.xml"/><Relationship Id="rId1" Type="http://schemas.openxmlformats.org/officeDocument/2006/relationships/notesMaster" Target="../notesMasters/notesMaster1.xml"/></Relationships>
</file>

<file path=ppt/notesSlides/_rels/notesSlide264.xml.rels><?xml version="1.0" encoding="UTF-8" standalone="yes"?>
<Relationships xmlns="http://schemas.openxmlformats.org/package/2006/relationships"><Relationship Id="rId3" Type="http://schemas.openxmlformats.org/officeDocument/2006/relationships/hyperlink" Target="https://www.professionalqa.com/big-bang-sdlc-model" TargetMode="External"/><Relationship Id="rId2" Type="http://schemas.openxmlformats.org/officeDocument/2006/relationships/slide" Target="../slides/slide590.xml"/><Relationship Id="rId1" Type="http://schemas.openxmlformats.org/officeDocument/2006/relationships/notesMaster" Target="../notesMasters/notesMaster1.xml"/></Relationships>
</file>

<file path=ppt/notesSlides/_rels/notesSlide265.xml.rels><?xml version="1.0" encoding="UTF-8" standalone="yes"?>
<Relationships xmlns="http://schemas.openxmlformats.org/package/2006/relationships"><Relationship Id="rId3" Type="http://schemas.openxmlformats.org/officeDocument/2006/relationships/hyperlink" Target="https://www.inwizards.com/blog/software-testing-type-testing-introduction-basics-importance/" TargetMode="External"/><Relationship Id="rId2" Type="http://schemas.openxmlformats.org/officeDocument/2006/relationships/slide" Target="../slides/slide591.xml"/><Relationship Id="rId1" Type="http://schemas.openxmlformats.org/officeDocument/2006/relationships/notesMaster" Target="../notesMasters/notesMaster1.xml"/></Relationships>
</file>

<file path=ppt/notesSlides/_rels/notesSlide266.xml.rels><?xml version="1.0" encoding="UTF-8" standalone="yes"?>
<Relationships xmlns="http://schemas.openxmlformats.org/package/2006/relationships"><Relationship Id="rId3" Type="http://schemas.openxmlformats.org/officeDocument/2006/relationships/hyperlink" Target="https://www.javatpoint.com/software-testing-tutorial" TargetMode="External"/><Relationship Id="rId2" Type="http://schemas.openxmlformats.org/officeDocument/2006/relationships/slide" Target="../slides/slide592.xml"/><Relationship Id="rId1" Type="http://schemas.openxmlformats.org/officeDocument/2006/relationships/notesMaster" Target="../notesMasters/notesMaster1.xml"/></Relationships>
</file>

<file path=ppt/notesSlides/_rels/notesSlide267.xml.rels><?xml version="1.0" encoding="UTF-8" standalone="yes"?>
<Relationships xmlns="http://schemas.openxmlformats.org/package/2006/relationships"><Relationship Id="rId3" Type="http://schemas.openxmlformats.org/officeDocument/2006/relationships/hyperlink" Target="https://www.javatpoint.com/levels-of-testing" TargetMode="External"/><Relationship Id="rId2" Type="http://schemas.openxmlformats.org/officeDocument/2006/relationships/slide" Target="../slides/slide59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encryptedbn0.gstatic.com/images?q=tbn:ANd9GcRrQ6UjtIs5YsI5AKDLxCDPh0KQP10DgI9Tnw&amp;usqp=CAU" TargetMode="External"/><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miro.medium.com/max/2768/1*7V_zawxy3_kZbHs2d6NT9w.png" TargetMode="External"/><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3" Type="http://schemas.openxmlformats.org/officeDocument/2006/relationships/hyperlink" Target="https://blog.devmountain.com/what-is-css-and-why-use-it/" TargetMode="External"/><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3" Type="http://schemas.openxmlformats.org/officeDocument/2006/relationships/hyperlink" Target="https://i0.wp.com/www.mocamboo.com/wpcontent/uploads/2021/10/163342618048plc.jpg?fit=300%2C300&amp;ssl=1" TargetMode="External"/><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3" Type="http://schemas.openxmlformats.org/officeDocument/2006/relationships/hyperlink" Target="https://d8it4huxumps7.cloudfront.net/bites/wp-content/banners/2021/10/616ffee11ce1e_advantages_and_disadvantages_of_css.png" TargetMode="External"/><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3" Type="http://schemas.openxmlformats.org/officeDocument/2006/relationships/hyperlink" Target="https://codebrainer.azureedge.net/images/what-is-css-declaration.jpg" TargetMode="External"/><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3" Type="http://schemas.openxmlformats.org/officeDocument/2006/relationships/hyperlink" Target="https://www.freezenet.ca/wp-content/uploads/2019/03/CSS_9_1.png" TargetMode="External"/><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3" Type="http://schemas.openxmlformats.org/officeDocument/2006/relationships/hyperlink" Target="https://i0.wp.com/css-tricks.com/wp-content/uploads/2011/09/pre.png?resize=290%2C97" TargetMode="External"/><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3" Type="http://schemas.openxmlformats.org/officeDocument/2006/relationships/hyperlink" Target="https://www.bitdegree.org/learn/inline-css" TargetMode="External"/><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3" Type="http://schemas.openxmlformats.org/officeDocument/2006/relationships/hyperlink" Target="https://images.slideplayer.com/24/6963284/slides" TargetMode="External"/><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3" Type="http://schemas.openxmlformats.org/officeDocument/2006/relationships/hyperlink" Target="https://images.slideplayer.com/24/6963284/slides" TargetMode="External"/><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3" Type="http://schemas.openxmlformats.org/officeDocument/2006/relationships/hyperlink" Target="https://www.w3schools.com/cssref/css_colors_legal.asp" TargetMode="External"/><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In this section we will able to use basic hand tools which usually use in computer hardware and networking</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428501546"/>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301971404"/>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997247004"/>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3490301323"/>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1854337770"/>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3491747565"/>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2715773724"/>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2177605110"/>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3228030431"/>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1547866103"/>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22279830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4176163776"/>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4023954611"/>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Title - The learning outcome</a:t>
            </a:r>
            <a:endParaRPr/>
          </a:p>
          <a:p>
            <a:pPr marL="0" lvl="0" indent="0" algn="l" rtl="0">
              <a:spcBef>
                <a:spcPts val="0"/>
              </a:spcBef>
              <a:spcAft>
                <a:spcPts val="0"/>
              </a:spcAft>
              <a:buNone/>
            </a:pPr>
            <a:r>
              <a:rPr lang="en"/>
              <a:t>Subtitle - Duration</a:t>
            </a: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72821f090c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72821f090c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Mention the parent topics one by one. This particular learning outcome has 4 parent topics.</a:t>
            </a:r>
            <a:endParaRPr/>
          </a:p>
          <a:p>
            <a:pPr marL="0" lvl="0" indent="0" algn="l" rtl="0">
              <a:spcBef>
                <a:spcPts val="0"/>
              </a:spcBef>
              <a:spcAft>
                <a:spcPts val="0"/>
              </a:spcAft>
              <a:buNone/>
            </a:pP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461236398"/>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3839813696"/>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3300092781"/>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939122788"/>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3368823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73997609"/>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3621429945"/>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3939472779"/>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3351668095"/>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819395909"/>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57277106"/>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028664372"/>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569262532"/>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889873790"/>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021265750"/>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6194652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650464581"/>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844763100"/>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036437852"/>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711828305"/>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54661701"/>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753163068"/>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683098922"/>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35498088"/>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045910712"/>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512216897"/>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8813234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1122152279"/>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948639186"/>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47184842"/>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3033347879"/>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75392904"/>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282514480"/>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3208021477"/>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3073518671"/>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4160657372"/>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846025259"/>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5562969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2942248523"/>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187229663"/>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364922366"/>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676850353"/>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32719694"/>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3887873199"/>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537318575"/>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471882693"/>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804121398"/>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356279384"/>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2394483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2922454418"/>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243473537"/>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601427203"/>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4114183161"/>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613234780"/>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736349620"/>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75490238"/>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3171740661"/>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839731651"/>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151025138"/>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Title - The learning outcome</a:t>
            </a:r>
            <a:endParaRPr/>
          </a:p>
          <a:p>
            <a:pPr marL="0" lvl="0" indent="0" algn="l" rtl="0">
              <a:spcBef>
                <a:spcPts val="0"/>
              </a:spcBef>
              <a:spcAft>
                <a:spcPts val="0"/>
              </a:spcAft>
              <a:buNone/>
            </a:pPr>
            <a:r>
              <a:rPr lang="en"/>
              <a:t>Subtitle - Duration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819146830"/>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72821f090c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72821f090c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Mention the parent topics one by one. This particular learning outcome has 4 parent topics.</a:t>
            </a:r>
            <a:endParaRPr/>
          </a:p>
          <a:p>
            <a:pPr marL="0" lvl="0" indent="0" algn="l" rtl="0">
              <a:spcBef>
                <a:spcPts val="0"/>
              </a:spcBef>
              <a:spcAft>
                <a:spcPts val="0"/>
              </a:spcAft>
              <a:buNone/>
            </a:pPr>
            <a:endParaRPr/>
          </a:p>
        </p:txBody>
      </p:sp>
    </p:spTree>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4212104165"/>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1806050854"/>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2190586165"/>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2338184646"/>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1289168782"/>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1671777007"/>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11120236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3225346914"/>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2940106066"/>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4156139485"/>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2473777499"/>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435859939"/>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2630435347"/>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770933488"/>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2397060334"/>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309431503"/>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1532582562"/>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17725404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2587804806"/>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778188370"/>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2823997488"/>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1403774139"/>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1720518072"/>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4108340022"/>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4072922515"/>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383153920"/>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263365755"/>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956602944"/>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5673686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Title - The learning outcome</a:t>
            </a:r>
            <a:endParaRPr/>
          </a:p>
          <a:p>
            <a:pPr marL="0" lvl="0" indent="0" algn="l" rtl="0">
              <a:spcBef>
                <a:spcPts val="0"/>
              </a:spcBef>
              <a:spcAft>
                <a:spcPts val="0"/>
              </a:spcAft>
              <a:buNone/>
            </a:pPr>
            <a:r>
              <a:rPr lang="en"/>
              <a:t>Subtitle - Duration</a:t>
            </a:r>
            <a:endParaRPr/>
          </a:p>
        </p:txBody>
      </p:sp>
    </p:spTree>
    <p:extLst>
      <p:ext uri="{BB962C8B-B14F-4D97-AF65-F5344CB8AC3E}">
        <p14:creationId xmlns:p14="http://schemas.microsoft.com/office/powerpoint/2010/main" val="8094789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4283526591"/>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942923448"/>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3748561594"/>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2489993986"/>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2091489969"/>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260313539"/>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2986858912"/>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3217947742"/>
      </p:ext>
    </p:extLst>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3823120368"/>
      </p:ext>
    </p:extLst>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462005295"/>
      </p:ext>
    </p:extLst>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36816055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1654191005"/>
      </p:ext>
    </p:extLst>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3275474724"/>
      </p:ext>
    </p:extLst>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2822162165"/>
      </p:ext>
    </p:extLst>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3170556569"/>
      </p:ext>
    </p:extLst>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3314731237"/>
      </p:ext>
    </p:extLst>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3177036442"/>
      </p:ext>
    </p:extLst>
  </p:cSld>
  <p:clrMapOvr>
    <a:masterClrMapping/>
  </p:clrMapOvr>
</p:notes>
</file>

<file path=ppt/notesSlides/notesSlide2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2843926829"/>
      </p:ext>
    </p:extLst>
  </p:cSld>
  <p:clrMapOvr>
    <a:masterClrMapping/>
  </p:clrMapOvr>
</p:notes>
</file>

<file path=ppt/notesSlides/notesSlide2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1817599964"/>
      </p:ext>
    </p:extLst>
  </p:cSld>
  <p:clrMapOvr>
    <a:masterClrMapping/>
  </p:clrMapOvr>
</p:notes>
</file>

<file path=ppt/notesSlides/notesSlide2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3931447245"/>
      </p:ext>
    </p:extLst>
  </p:cSld>
  <p:clrMapOvr>
    <a:masterClrMapping/>
  </p:clrMapOvr>
</p:notes>
</file>

<file path=ppt/notesSlides/notesSlide2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4272273331"/>
      </p:ext>
    </p:extLst>
  </p:cSld>
  <p:clrMapOvr>
    <a:masterClrMapping/>
  </p:clrMapOvr>
</p:notes>
</file>

<file path=ppt/notesSlides/notesSlide2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41174129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118230773"/>
      </p:ext>
    </p:extLst>
  </p:cSld>
  <p:clrMapOvr>
    <a:masterClrMapping/>
  </p:clrMapOvr>
</p:notes>
</file>

<file path=ppt/notesSlides/notesSlide2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3039280693"/>
      </p:ext>
    </p:extLst>
  </p:cSld>
  <p:clrMapOvr>
    <a:masterClrMapping/>
  </p:clrMapOvr>
</p:notes>
</file>

<file path=ppt/notesSlides/notesSlide2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525084713"/>
      </p:ext>
    </p:extLst>
  </p:cSld>
  <p:clrMapOvr>
    <a:masterClrMapping/>
  </p:clrMapOvr>
</p:notes>
</file>

<file path=ppt/notesSlides/notesSlide2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1168458434"/>
      </p:ext>
    </p:extLst>
  </p:cSld>
  <p:clrMapOvr>
    <a:masterClrMapping/>
  </p:clrMapOvr>
</p:notes>
</file>

<file path=ppt/notesSlides/notesSlide2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114728996"/>
      </p:ext>
    </p:extLst>
  </p:cSld>
  <p:clrMapOvr>
    <a:masterClrMapping/>
  </p:clrMapOvr>
</p:notes>
</file>

<file path=ppt/notesSlides/notesSlide2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1150113181"/>
      </p:ext>
    </p:extLst>
  </p:cSld>
  <p:clrMapOvr>
    <a:masterClrMapping/>
  </p:clrMapOvr>
</p:notes>
</file>

<file path=ppt/notesSlides/notesSlide2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3090804327"/>
      </p:ext>
    </p:extLst>
  </p:cSld>
  <p:clrMapOvr>
    <a:masterClrMapping/>
  </p:clrMapOvr>
</p:notes>
</file>

<file path=ppt/notesSlides/notesSlide2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1628901656"/>
      </p:ext>
    </p:extLst>
  </p:cSld>
  <p:clrMapOvr>
    <a:masterClrMapping/>
  </p:clrMapOvr>
</p:notes>
</file>

<file path=ppt/notesSlides/notesSlide2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3453142941"/>
      </p:ext>
    </p:extLst>
  </p:cSld>
  <p:clrMapOvr>
    <a:masterClrMapping/>
  </p:clrMapOvr>
</p:notes>
</file>

<file path=ppt/notesSlides/notesSlide2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extLst>
      <p:ext uri="{BB962C8B-B14F-4D97-AF65-F5344CB8AC3E}">
        <p14:creationId xmlns:p14="http://schemas.microsoft.com/office/powerpoint/2010/main" val="4064796478"/>
      </p:ext>
    </p:extLst>
  </p:cSld>
  <p:clrMapOvr>
    <a:masterClrMapping/>
  </p:clrMapOvr>
</p:notes>
</file>

<file path=ppt/notesSlides/notesSlide2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Title - The learning outcome</a:t>
            </a:r>
            <a:endParaRPr/>
          </a:p>
          <a:p>
            <a:pPr marL="0" lvl="0" indent="0" algn="l" rtl="0">
              <a:spcBef>
                <a:spcPts val="0"/>
              </a:spcBef>
              <a:spcAft>
                <a:spcPts val="0"/>
              </a:spcAft>
              <a:buNone/>
            </a:pPr>
            <a:r>
              <a:rPr lang="en"/>
              <a:t>Subtitle - Duration</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923641978"/>
      </p:ext>
    </p:extLst>
  </p:cSld>
  <p:clrMapOvr>
    <a:masterClrMapping/>
  </p:clrMapOvr>
</p:notes>
</file>

<file path=ppt/notesSlides/notesSlide2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72821f090c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72821f090c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Mention the parent topics one by one. This particular learning outcome has 4 parent topics.</a:t>
            </a:r>
            <a:endParaRPr/>
          </a:p>
          <a:p>
            <a:pPr marL="0" lvl="0" indent="0" algn="l" rtl="0">
              <a:spcBef>
                <a:spcPts val="0"/>
              </a:spcBef>
              <a:spcAft>
                <a:spcPts val="0"/>
              </a:spcAft>
              <a:buNone/>
            </a:pPr>
            <a:endParaRPr/>
          </a:p>
        </p:txBody>
      </p:sp>
    </p:spTree>
  </p:cSld>
  <p:clrMapOvr>
    <a:masterClrMapping/>
  </p:clrMapOvr>
</p:notes>
</file>

<file path=ppt/notesSlides/notesSlide2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2821f090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2821f090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talks about the case if we have to divide a subtopic further.</a:t>
            </a:r>
            <a:endParaRPr/>
          </a:p>
          <a:p>
            <a:pPr marL="0" lvl="0" indent="0" algn="l" rtl="0">
              <a:spcBef>
                <a:spcPts val="0"/>
              </a:spcBef>
              <a:spcAft>
                <a:spcPts val="0"/>
              </a:spcAft>
              <a:buNone/>
            </a:pPr>
            <a:endParaRPr/>
          </a:p>
          <a:p>
            <a:pPr marL="0" lvl="0" indent="0" algn="l" rtl="0">
              <a:spcBef>
                <a:spcPts val="0"/>
              </a:spcBef>
              <a:spcAft>
                <a:spcPts val="0"/>
              </a:spcAft>
              <a:buNone/>
            </a:pPr>
            <a:r>
              <a:rPr lang="en"/>
              <a:t>Title Box - Parent Topic</a:t>
            </a:r>
            <a:endParaRPr/>
          </a:p>
          <a:p>
            <a:pPr marL="0" lvl="0" indent="0" algn="l" rtl="0">
              <a:spcBef>
                <a:spcPts val="0"/>
              </a:spcBef>
              <a:spcAft>
                <a:spcPts val="0"/>
              </a:spcAft>
              <a:buNone/>
            </a:pPr>
            <a:r>
              <a:rPr lang="en"/>
              <a:t>Subtitle box - Sub Topic</a:t>
            </a:r>
            <a:endParaRPr/>
          </a:p>
          <a:p>
            <a:pPr marL="0" lvl="0" indent="0" algn="l" rtl="0">
              <a:spcBef>
                <a:spcPts val="0"/>
              </a:spcBef>
              <a:spcAft>
                <a:spcPts val="0"/>
              </a:spcAft>
              <a:buNone/>
            </a:pPr>
            <a:r>
              <a:rPr lang="en"/>
              <a:t>Body Text - Subtopic divisions (Subtopics of subtopics)</a:t>
            </a:r>
            <a:endParaRPr/>
          </a:p>
        </p:txBody>
      </p:sp>
    </p:spTree>
  </p:cSld>
  <p:clrMapOvr>
    <a:masterClrMapping/>
  </p:clrMapOvr>
</p:notes>
</file>

<file path=ppt/notesSlides/notesSlide2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2d5565e6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2d5565e6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Continuing from the last slide: </a:t>
            </a:r>
            <a:endParaRPr/>
          </a:p>
          <a:p>
            <a:pPr marL="0" lvl="0" indent="0" algn="l" rtl="0">
              <a:spcBef>
                <a:spcPts val="0"/>
              </a:spcBef>
              <a:spcAft>
                <a:spcPts val="0"/>
              </a:spcAft>
              <a:buNone/>
            </a:pPr>
            <a:endParaRPr/>
          </a:p>
          <a:p>
            <a:pPr marL="0" lvl="0" indent="0" algn="l" rtl="0">
              <a:spcBef>
                <a:spcPts val="0"/>
              </a:spcBef>
              <a:spcAft>
                <a:spcPts val="0"/>
              </a:spcAft>
              <a:buNone/>
            </a:pPr>
            <a:r>
              <a:rPr lang="en"/>
              <a:t>Title - Subtopic</a:t>
            </a:r>
            <a:endParaRPr/>
          </a:p>
          <a:p>
            <a:pPr marL="0" lvl="0" indent="0" algn="l" rtl="0">
              <a:spcBef>
                <a:spcPts val="0"/>
              </a:spcBef>
              <a:spcAft>
                <a:spcPts val="0"/>
              </a:spcAft>
              <a:buNone/>
            </a:pPr>
            <a:r>
              <a:rPr lang="en"/>
              <a:t>Subtitle - Subtopic of Subtopic </a:t>
            </a:r>
            <a:endParaRPr/>
          </a:p>
          <a:p>
            <a:pPr marL="0" lvl="0" indent="0" algn="l" rtl="0">
              <a:spcBef>
                <a:spcPts val="0"/>
              </a:spcBef>
              <a:spcAft>
                <a:spcPts val="0"/>
              </a:spcAft>
              <a:buNone/>
            </a:pPr>
            <a:r>
              <a:rPr lang="en"/>
              <a:t>Body - Description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2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2d5565e6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2d5565e6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Continuing from the last slide: </a:t>
            </a:r>
            <a:endParaRPr/>
          </a:p>
          <a:p>
            <a:pPr marL="0" lvl="0" indent="0" algn="l" rtl="0">
              <a:spcBef>
                <a:spcPts val="0"/>
              </a:spcBef>
              <a:spcAft>
                <a:spcPts val="0"/>
              </a:spcAft>
              <a:buNone/>
            </a:pPr>
            <a:endParaRPr/>
          </a:p>
          <a:p>
            <a:pPr marL="0" lvl="0" indent="0" algn="l" rtl="0">
              <a:spcBef>
                <a:spcPts val="0"/>
              </a:spcBef>
              <a:spcAft>
                <a:spcPts val="0"/>
              </a:spcAft>
              <a:buNone/>
            </a:pPr>
            <a:r>
              <a:rPr lang="en"/>
              <a:t>Title - Subtopic</a:t>
            </a:r>
            <a:endParaRPr/>
          </a:p>
          <a:p>
            <a:pPr marL="0" lvl="0" indent="0" algn="l" rtl="0">
              <a:spcBef>
                <a:spcPts val="0"/>
              </a:spcBef>
              <a:spcAft>
                <a:spcPts val="0"/>
              </a:spcAft>
              <a:buNone/>
            </a:pPr>
            <a:r>
              <a:rPr lang="en"/>
              <a:t>Subtitle - Subtopic of Subtopic </a:t>
            </a:r>
            <a:endParaRPr/>
          </a:p>
          <a:p>
            <a:pPr marL="0" lvl="0" indent="0" algn="l" rtl="0">
              <a:spcBef>
                <a:spcPts val="0"/>
              </a:spcBef>
              <a:spcAft>
                <a:spcPts val="0"/>
              </a:spcAft>
              <a:buNone/>
            </a:pPr>
            <a:r>
              <a:rPr lang="en"/>
              <a:t>Body - Description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002493328"/>
      </p:ext>
    </p:extLst>
  </p:cSld>
  <p:clrMapOvr>
    <a:masterClrMapping/>
  </p:clrMapOvr>
</p:notes>
</file>

<file path=ppt/notesSlides/notesSlide2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2d5565e6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2d5565e6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Continuing from the last slide: </a:t>
            </a:r>
            <a:endParaRPr/>
          </a:p>
          <a:p>
            <a:pPr marL="0" lvl="0" indent="0" algn="l" rtl="0">
              <a:spcBef>
                <a:spcPts val="0"/>
              </a:spcBef>
              <a:spcAft>
                <a:spcPts val="0"/>
              </a:spcAft>
              <a:buNone/>
            </a:pPr>
            <a:endParaRPr/>
          </a:p>
          <a:p>
            <a:pPr marL="0" lvl="0" indent="0" algn="l" rtl="0">
              <a:spcBef>
                <a:spcPts val="0"/>
              </a:spcBef>
              <a:spcAft>
                <a:spcPts val="0"/>
              </a:spcAft>
              <a:buNone/>
            </a:pPr>
            <a:r>
              <a:rPr lang="en"/>
              <a:t>Title - Subtopic</a:t>
            </a:r>
            <a:endParaRPr/>
          </a:p>
          <a:p>
            <a:pPr marL="0" lvl="0" indent="0" algn="l" rtl="0">
              <a:spcBef>
                <a:spcPts val="0"/>
              </a:spcBef>
              <a:spcAft>
                <a:spcPts val="0"/>
              </a:spcAft>
              <a:buNone/>
            </a:pPr>
            <a:r>
              <a:rPr lang="en"/>
              <a:t>Subtitle - Subtopic of Subtopic </a:t>
            </a:r>
            <a:endParaRPr/>
          </a:p>
          <a:p>
            <a:pPr marL="0" lvl="0" indent="0" algn="l" rtl="0">
              <a:spcBef>
                <a:spcPts val="0"/>
              </a:spcBef>
              <a:spcAft>
                <a:spcPts val="0"/>
              </a:spcAft>
              <a:buNone/>
            </a:pPr>
            <a:r>
              <a:rPr lang="en"/>
              <a:t>Body - Description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407190290"/>
      </p:ext>
    </p:extLst>
  </p:cSld>
  <p:clrMapOvr>
    <a:masterClrMapping/>
  </p:clrMapOvr>
</p:notes>
</file>

<file path=ppt/notesSlides/notesSlide2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2d5565e6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2d5565e6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Continuing from the last slide: </a:t>
            </a:r>
            <a:endParaRPr/>
          </a:p>
          <a:p>
            <a:pPr marL="0" lvl="0" indent="0" algn="l" rtl="0">
              <a:spcBef>
                <a:spcPts val="0"/>
              </a:spcBef>
              <a:spcAft>
                <a:spcPts val="0"/>
              </a:spcAft>
              <a:buNone/>
            </a:pPr>
            <a:endParaRPr/>
          </a:p>
          <a:p>
            <a:pPr marL="0" lvl="0" indent="0" algn="l" rtl="0">
              <a:spcBef>
                <a:spcPts val="0"/>
              </a:spcBef>
              <a:spcAft>
                <a:spcPts val="0"/>
              </a:spcAft>
              <a:buNone/>
            </a:pPr>
            <a:r>
              <a:rPr lang="en"/>
              <a:t>Title - Subtopic</a:t>
            </a:r>
            <a:endParaRPr/>
          </a:p>
          <a:p>
            <a:pPr marL="0" lvl="0" indent="0" algn="l" rtl="0">
              <a:spcBef>
                <a:spcPts val="0"/>
              </a:spcBef>
              <a:spcAft>
                <a:spcPts val="0"/>
              </a:spcAft>
              <a:buNone/>
            </a:pPr>
            <a:r>
              <a:rPr lang="en"/>
              <a:t>Subtitle - Subtopic of Subtopic </a:t>
            </a:r>
            <a:endParaRPr/>
          </a:p>
          <a:p>
            <a:pPr marL="0" lvl="0" indent="0" algn="l" rtl="0">
              <a:spcBef>
                <a:spcPts val="0"/>
              </a:spcBef>
              <a:spcAft>
                <a:spcPts val="0"/>
              </a:spcAft>
              <a:buNone/>
            </a:pPr>
            <a:r>
              <a:rPr lang="en"/>
              <a:t>Body - Description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570703417"/>
      </p:ext>
    </p:extLst>
  </p:cSld>
  <p:clrMapOvr>
    <a:masterClrMapping/>
  </p:clrMapOvr>
</p:notes>
</file>

<file path=ppt/notesSlides/notesSlide2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2d5565e6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2d5565e6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Continuing from the last slide: </a:t>
            </a:r>
            <a:endParaRPr/>
          </a:p>
          <a:p>
            <a:pPr marL="0" lvl="0" indent="0" algn="l" rtl="0">
              <a:spcBef>
                <a:spcPts val="0"/>
              </a:spcBef>
              <a:spcAft>
                <a:spcPts val="0"/>
              </a:spcAft>
              <a:buNone/>
            </a:pPr>
            <a:endParaRPr/>
          </a:p>
          <a:p>
            <a:pPr marL="0" lvl="0" indent="0" algn="l" rtl="0">
              <a:spcBef>
                <a:spcPts val="0"/>
              </a:spcBef>
              <a:spcAft>
                <a:spcPts val="0"/>
              </a:spcAft>
              <a:buNone/>
            </a:pPr>
            <a:r>
              <a:rPr lang="en"/>
              <a:t>Title - Subtopic</a:t>
            </a:r>
            <a:endParaRPr/>
          </a:p>
          <a:p>
            <a:pPr marL="0" lvl="0" indent="0" algn="l" rtl="0">
              <a:spcBef>
                <a:spcPts val="0"/>
              </a:spcBef>
              <a:spcAft>
                <a:spcPts val="0"/>
              </a:spcAft>
              <a:buNone/>
            </a:pPr>
            <a:r>
              <a:rPr lang="en"/>
              <a:t>Subtitle - Subtopic of Subtopic </a:t>
            </a:r>
            <a:endParaRPr/>
          </a:p>
          <a:p>
            <a:pPr marL="0" lvl="0" indent="0" algn="l" rtl="0">
              <a:spcBef>
                <a:spcPts val="0"/>
              </a:spcBef>
              <a:spcAft>
                <a:spcPts val="0"/>
              </a:spcAft>
              <a:buNone/>
            </a:pPr>
            <a:r>
              <a:rPr lang="en"/>
              <a:t>Body - Description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781969056"/>
      </p:ext>
    </p:extLst>
  </p:cSld>
  <p:clrMapOvr>
    <a:masterClrMapping/>
  </p:clrMapOvr>
</p:notes>
</file>

<file path=ppt/notesSlides/notesSlide2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2d5565e6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2d5565e6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Continuing from the last slide: </a:t>
            </a:r>
            <a:endParaRPr/>
          </a:p>
          <a:p>
            <a:pPr marL="0" lvl="0" indent="0" algn="l" rtl="0">
              <a:spcBef>
                <a:spcPts val="0"/>
              </a:spcBef>
              <a:spcAft>
                <a:spcPts val="0"/>
              </a:spcAft>
              <a:buNone/>
            </a:pPr>
            <a:endParaRPr/>
          </a:p>
          <a:p>
            <a:pPr marL="0" lvl="0" indent="0" algn="l" rtl="0">
              <a:spcBef>
                <a:spcPts val="0"/>
              </a:spcBef>
              <a:spcAft>
                <a:spcPts val="0"/>
              </a:spcAft>
              <a:buNone/>
            </a:pPr>
            <a:r>
              <a:rPr lang="en"/>
              <a:t>Title - Subtopic</a:t>
            </a:r>
            <a:endParaRPr/>
          </a:p>
          <a:p>
            <a:pPr marL="0" lvl="0" indent="0" algn="l" rtl="0">
              <a:spcBef>
                <a:spcPts val="0"/>
              </a:spcBef>
              <a:spcAft>
                <a:spcPts val="0"/>
              </a:spcAft>
              <a:buNone/>
            </a:pPr>
            <a:r>
              <a:rPr lang="en"/>
              <a:t>Subtitle - Subtopic of Subtopic </a:t>
            </a:r>
            <a:endParaRPr/>
          </a:p>
          <a:p>
            <a:pPr marL="0" lvl="0" indent="0" algn="l" rtl="0">
              <a:spcBef>
                <a:spcPts val="0"/>
              </a:spcBef>
              <a:spcAft>
                <a:spcPts val="0"/>
              </a:spcAft>
              <a:buNone/>
            </a:pPr>
            <a:r>
              <a:rPr lang="en"/>
              <a:t>Body - Description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054714101"/>
      </p:ext>
    </p:extLst>
  </p:cSld>
  <p:clrMapOvr>
    <a:masterClrMapping/>
  </p:clrMapOvr>
</p:notes>
</file>

<file path=ppt/notesSlides/notesSlide2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2d5565e6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2d5565e6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Continuing from the last slide: </a:t>
            </a:r>
            <a:endParaRPr/>
          </a:p>
          <a:p>
            <a:pPr marL="0" lvl="0" indent="0" algn="l" rtl="0">
              <a:spcBef>
                <a:spcPts val="0"/>
              </a:spcBef>
              <a:spcAft>
                <a:spcPts val="0"/>
              </a:spcAft>
              <a:buNone/>
            </a:pPr>
            <a:endParaRPr/>
          </a:p>
          <a:p>
            <a:pPr marL="0" lvl="0" indent="0" algn="l" rtl="0">
              <a:spcBef>
                <a:spcPts val="0"/>
              </a:spcBef>
              <a:spcAft>
                <a:spcPts val="0"/>
              </a:spcAft>
              <a:buNone/>
            </a:pPr>
            <a:r>
              <a:rPr lang="en"/>
              <a:t>Title - Subtopic</a:t>
            </a:r>
            <a:endParaRPr/>
          </a:p>
          <a:p>
            <a:pPr marL="0" lvl="0" indent="0" algn="l" rtl="0">
              <a:spcBef>
                <a:spcPts val="0"/>
              </a:spcBef>
              <a:spcAft>
                <a:spcPts val="0"/>
              </a:spcAft>
              <a:buNone/>
            </a:pPr>
            <a:r>
              <a:rPr lang="en"/>
              <a:t>Subtitle - Subtopic of Subtopic </a:t>
            </a:r>
            <a:endParaRPr/>
          </a:p>
          <a:p>
            <a:pPr marL="0" lvl="0" indent="0" algn="l" rtl="0">
              <a:spcBef>
                <a:spcPts val="0"/>
              </a:spcBef>
              <a:spcAft>
                <a:spcPts val="0"/>
              </a:spcAft>
              <a:buNone/>
            </a:pPr>
            <a:r>
              <a:rPr lang="en"/>
              <a:t>Body - Description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460210385"/>
      </p:ext>
    </p:extLst>
  </p:cSld>
  <p:clrMapOvr>
    <a:masterClrMapping/>
  </p:clrMapOvr>
</p:notes>
</file>

<file path=ppt/notesSlides/notesSlide2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2d5565e6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2d5565e6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Continuing from the last slide: </a:t>
            </a:r>
            <a:endParaRPr/>
          </a:p>
          <a:p>
            <a:pPr marL="0" lvl="0" indent="0" algn="l" rtl="0">
              <a:spcBef>
                <a:spcPts val="0"/>
              </a:spcBef>
              <a:spcAft>
                <a:spcPts val="0"/>
              </a:spcAft>
              <a:buNone/>
            </a:pPr>
            <a:endParaRPr/>
          </a:p>
          <a:p>
            <a:pPr marL="0" lvl="0" indent="0" algn="l" rtl="0">
              <a:spcBef>
                <a:spcPts val="0"/>
              </a:spcBef>
              <a:spcAft>
                <a:spcPts val="0"/>
              </a:spcAft>
              <a:buNone/>
            </a:pPr>
            <a:r>
              <a:rPr lang="en"/>
              <a:t>Title - Subtopic</a:t>
            </a:r>
            <a:endParaRPr/>
          </a:p>
          <a:p>
            <a:pPr marL="0" lvl="0" indent="0" algn="l" rtl="0">
              <a:spcBef>
                <a:spcPts val="0"/>
              </a:spcBef>
              <a:spcAft>
                <a:spcPts val="0"/>
              </a:spcAft>
              <a:buNone/>
            </a:pPr>
            <a:r>
              <a:rPr lang="en"/>
              <a:t>Subtitle - Subtopic of Subtopic </a:t>
            </a:r>
            <a:endParaRPr/>
          </a:p>
          <a:p>
            <a:pPr marL="0" lvl="0" indent="0" algn="l" rtl="0">
              <a:spcBef>
                <a:spcPts val="0"/>
              </a:spcBef>
              <a:spcAft>
                <a:spcPts val="0"/>
              </a:spcAft>
              <a:buNone/>
            </a:pPr>
            <a:r>
              <a:rPr lang="en"/>
              <a:t>Body - Description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2580144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1183959791"/>
      </p:ext>
    </p:extLst>
  </p:cSld>
  <p:clrMapOvr>
    <a:masterClrMapping/>
  </p:clrMapOvr>
</p:notes>
</file>

<file path=ppt/notesSlides/notesSlide2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2d5565e6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2d5565e6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Continuing from the last slide: </a:t>
            </a:r>
            <a:endParaRPr/>
          </a:p>
          <a:p>
            <a:pPr marL="0" lvl="0" indent="0" algn="l" rtl="0">
              <a:spcBef>
                <a:spcPts val="0"/>
              </a:spcBef>
              <a:spcAft>
                <a:spcPts val="0"/>
              </a:spcAft>
              <a:buNone/>
            </a:pPr>
            <a:endParaRPr/>
          </a:p>
          <a:p>
            <a:pPr marL="0" lvl="0" indent="0" algn="l" rtl="0">
              <a:spcBef>
                <a:spcPts val="0"/>
              </a:spcBef>
              <a:spcAft>
                <a:spcPts val="0"/>
              </a:spcAft>
              <a:buNone/>
            </a:pPr>
            <a:r>
              <a:rPr lang="en"/>
              <a:t>Title - Subtopic</a:t>
            </a:r>
            <a:endParaRPr/>
          </a:p>
          <a:p>
            <a:pPr marL="0" lvl="0" indent="0" algn="l" rtl="0">
              <a:spcBef>
                <a:spcPts val="0"/>
              </a:spcBef>
              <a:spcAft>
                <a:spcPts val="0"/>
              </a:spcAft>
              <a:buNone/>
            </a:pPr>
            <a:r>
              <a:rPr lang="en"/>
              <a:t>Subtitle - Subtopic of Subtopic </a:t>
            </a:r>
            <a:endParaRPr/>
          </a:p>
          <a:p>
            <a:pPr marL="0" lvl="0" indent="0" algn="l" rtl="0">
              <a:spcBef>
                <a:spcPts val="0"/>
              </a:spcBef>
              <a:spcAft>
                <a:spcPts val="0"/>
              </a:spcAft>
              <a:buNone/>
            </a:pPr>
            <a:r>
              <a:rPr lang="en"/>
              <a:t>Body - Description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579965381"/>
      </p:ext>
    </p:extLst>
  </p:cSld>
  <p:clrMapOvr>
    <a:masterClrMapping/>
  </p:clrMapOvr>
</p:notes>
</file>

<file path=ppt/notesSlides/notesSlide2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2d5565e6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2d5565e6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Continuing from the last slide: </a:t>
            </a:r>
            <a:endParaRPr/>
          </a:p>
          <a:p>
            <a:pPr marL="0" lvl="0" indent="0" algn="l" rtl="0">
              <a:spcBef>
                <a:spcPts val="0"/>
              </a:spcBef>
              <a:spcAft>
                <a:spcPts val="0"/>
              </a:spcAft>
              <a:buNone/>
            </a:pPr>
            <a:endParaRPr/>
          </a:p>
          <a:p>
            <a:pPr marL="0" lvl="0" indent="0" algn="l" rtl="0">
              <a:spcBef>
                <a:spcPts val="0"/>
              </a:spcBef>
              <a:spcAft>
                <a:spcPts val="0"/>
              </a:spcAft>
              <a:buNone/>
            </a:pPr>
            <a:r>
              <a:rPr lang="en"/>
              <a:t>Title - Subtopic</a:t>
            </a:r>
            <a:endParaRPr/>
          </a:p>
          <a:p>
            <a:pPr marL="0" lvl="0" indent="0" algn="l" rtl="0">
              <a:spcBef>
                <a:spcPts val="0"/>
              </a:spcBef>
              <a:spcAft>
                <a:spcPts val="0"/>
              </a:spcAft>
              <a:buNone/>
            </a:pPr>
            <a:r>
              <a:rPr lang="en"/>
              <a:t>Subtitle - Subtopic of Subtopic </a:t>
            </a:r>
            <a:endParaRPr/>
          </a:p>
          <a:p>
            <a:pPr marL="0" lvl="0" indent="0" algn="l" rtl="0">
              <a:spcBef>
                <a:spcPts val="0"/>
              </a:spcBef>
              <a:spcAft>
                <a:spcPts val="0"/>
              </a:spcAft>
              <a:buNone/>
            </a:pPr>
            <a:r>
              <a:rPr lang="en"/>
              <a:t>Body - Description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330580218"/>
      </p:ext>
    </p:extLst>
  </p:cSld>
  <p:clrMapOvr>
    <a:masterClrMapping/>
  </p:clrMapOvr>
</p:notes>
</file>

<file path=ppt/notesSlides/notesSlide2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2d5565e6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2d5565e6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Continuing from the last slide: </a:t>
            </a:r>
            <a:endParaRPr/>
          </a:p>
          <a:p>
            <a:pPr marL="0" lvl="0" indent="0" algn="l" rtl="0">
              <a:spcBef>
                <a:spcPts val="0"/>
              </a:spcBef>
              <a:spcAft>
                <a:spcPts val="0"/>
              </a:spcAft>
              <a:buNone/>
            </a:pPr>
            <a:endParaRPr/>
          </a:p>
          <a:p>
            <a:pPr marL="0" lvl="0" indent="0" algn="l" rtl="0">
              <a:spcBef>
                <a:spcPts val="0"/>
              </a:spcBef>
              <a:spcAft>
                <a:spcPts val="0"/>
              </a:spcAft>
              <a:buNone/>
            </a:pPr>
            <a:r>
              <a:rPr lang="en"/>
              <a:t>Title - Subtopic</a:t>
            </a:r>
            <a:endParaRPr/>
          </a:p>
          <a:p>
            <a:pPr marL="0" lvl="0" indent="0" algn="l" rtl="0">
              <a:spcBef>
                <a:spcPts val="0"/>
              </a:spcBef>
              <a:spcAft>
                <a:spcPts val="0"/>
              </a:spcAft>
              <a:buNone/>
            </a:pPr>
            <a:r>
              <a:rPr lang="en"/>
              <a:t>Subtitle - Subtopic of Subtopic </a:t>
            </a:r>
            <a:endParaRPr/>
          </a:p>
          <a:p>
            <a:pPr marL="0" lvl="0" indent="0" algn="l" rtl="0">
              <a:spcBef>
                <a:spcPts val="0"/>
              </a:spcBef>
              <a:spcAft>
                <a:spcPts val="0"/>
              </a:spcAft>
              <a:buNone/>
            </a:pPr>
            <a:r>
              <a:rPr lang="en"/>
              <a:t>Body - Description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077484803"/>
      </p:ext>
    </p:extLst>
  </p:cSld>
  <p:clrMapOvr>
    <a:masterClrMapping/>
  </p:clrMapOvr>
</p:notes>
</file>

<file path=ppt/notesSlides/notesSlide2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2d5565e6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2d5565e6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Continuing from the last slide: </a:t>
            </a:r>
            <a:endParaRPr/>
          </a:p>
          <a:p>
            <a:pPr marL="0" lvl="0" indent="0" algn="l" rtl="0">
              <a:spcBef>
                <a:spcPts val="0"/>
              </a:spcBef>
              <a:spcAft>
                <a:spcPts val="0"/>
              </a:spcAft>
              <a:buNone/>
            </a:pPr>
            <a:endParaRPr/>
          </a:p>
          <a:p>
            <a:pPr marL="0" lvl="0" indent="0" algn="l" rtl="0">
              <a:spcBef>
                <a:spcPts val="0"/>
              </a:spcBef>
              <a:spcAft>
                <a:spcPts val="0"/>
              </a:spcAft>
              <a:buNone/>
            </a:pPr>
            <a:r>
              <a:rPr lang="en"/>
              <a:t>Title - Subtopic</a:t>
            </a:r>
            <a:endParaRPr/>
          </a:p>
          <a:p>
            <a:pPr marL="0" lvl="0" indent="0" algn="l" rtl="0">
              <a:spcBef>
                <a:spcPts val="0"/>
              </a:spcBef>
              <a:spcAft>
                <a:spcPts val="0"/>
              </a:spcAft>
              <a:buNone/>
            </a:pPr>
            <a:r>
              <a:rPr lang="en"/>
              <a:t>Subtitle - Subtopic of Subtopic </a:t>
            </a:r>
            <a:endParaRPr/>
          </a:p>
          <a:p>
            <a:pPr marL="0" lvl="0" indent="0" algn="l" rtl="0">
              <a:spcBef>
                <a:spcPts val="0"/>
              </a:spcBef>
              <a:spcAft>
                <a:spcPts val="0"/>
              </a:spcAft>
              <a:buNone/>
            </a:pPr>
            <a:r>
              <a:rPr lang="en"/>
              <a:t>Body - Description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878734761"/>
      </p:ext>
    </p:extLst>
  </p:cSld>
  <p:clrMapOvr>
    <a:masterClrMapping/>
  </p:clrMapOvr>
</p:notes>
</file>

<file path=ppt/notesSlides/notesSlide2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2d5565e6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2d5565e6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Continuing from the last slide: </a:t>
            </a:r>
            <a:endParaRPr/>
          </a:p>
          <a:p>
            <a:pPr marL="0" lvl="0" indent="0" algn="l" rtl="0">
              <a:spcBef>
                <a:spcPts val="0"/>
              </a:spcBef>
              <a:spcAft>
                <a:spcPts val="0"/>
              </a:spcAft>
              <a:buNone/>
            </a:pPr>
            <a:endParaRPr/>
          </a:p>
          <a:p>
            <a:pPr marL="0" lvl="0" indent="0" algn="l" rtl="0">
              <a:spcBef>
                <a:spcPts val="0"/>
              </a:spcBef>
              <a:spcAft>
                <a:spcPts val="0"/>
              </a:spcAft>
              <a:buNone/>
            </a:pPr>
            <a:r>
              <a:rPr lang="en"/>
              <a:t>Title - Subtopic</a:t>
            </a:r>
            <a:endParaRPr/>
          </a:p>
          <a:p>
            <a:pPr marL="0" lvl="0" indent="0" algn="l" rtl="0">
              <a:spcBef>
                <a:spcPts val="0"/>
              </a:spcBef>
              <a:spcAft>
                <a:spcPts val="0"/>
              </a:spcAft>
              <a:buNone/>
            </a:pPr>
            <a:r>
              <a:rPr lang="en"/>
              <a:t>Subtitle - Subtopic of Subtopic </a:t>
            </a:r>
            <a:endParaRPr/>
          </a:p>
          <a:p>
            <a:pPr marL="0" lvl="0" indent="0" algn="l" rtl="0">
              <a:spcBef>
                <a:spcPts val="0"/>
              </a:spcBef>
              <a:spcAft>
                <a:spcPts val="0"/>
              </a:spcAft>
              <a:buNone/>
            </a:pPr>
            <a:r>
              <a:rPr lang="en"/>
              <a:t>Body - Description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335730921"/>
      </p:ext>
    </p:extLst>
  </p:cSld>
  <p:clrMapOvr>
    <a:masterClrMapping/>
  </p:clrMapOvr>
</p:notes>
</file>

<file path=ppt/notesSlides/notesSlide2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2d5565e6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2d5565e6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Continuing from the last slide: </a:t>
            </a:r>
            <a:endParaRPr/>
          </a:p>
          <a:p>
            <a:pPr marL="0" lvl="0" indent="0" algn="l" rtl="0">
              <a:spcBef>
                <a:spcPts val="0"/>
              </a:spcBef>
              <a:spcAft>
                <a:spcPts val="0"/>
              </a:spcAft>
              <a:buNone/>
            </a:pPr>
            <a:endParaRPr/>
          </a:p>
          <a:p>
            <a:pPr marL="0" lvl="0" indent="0" algn="l" rtl="0">
              <a:spcBef>
                <a:spcPts val="0"/>
              </a:spcBef>
              <a:spcAft>
                <a:spcPts val="0"/>
              </a:spcAft>
              <a:buNone/>
            </a:pPr>
            <a:r>
              <a:rPr lang="en"/>
              <a:t>Title - Subtopic</a:t>
            </a:r>
            <a:endParaRPr/>
          </a:p>
          <a:p>
            <a:pPr marL="0" lvl="0" indent="0" algn="l" rtl="0">
              <a:spcBef>
                <a:spcPts val="0"/>
              </a:spcBef>
              <a:spcAft>
                <a:spcPts val="0"/>
              </a:spcAft>
              <a:buNone/>
            </a:pPr>
            <a:r>
              <a:rPr lang="en"/>
              <a:t>Subtitle - Subtopic of Subtopic </a:t>
            </a:r>
            <a:endParaRPr/>
          </a:p>
          <a:p>
            <a:pPr marL="0" lvl="0" indent="0" algn="l" rtl="0">
              <a:spcBef>
                <a:spcPts val="0"/>
              </a:spcBef>
              <a:spcAft>
                <a:spcPts val="0"/>
              </a:spcAft>
              <a:buNone/>
            </a:pPr>
            <a:r>
              <a:rPr lang="en"/>
              <a:t>Body - Description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420460814"/>
      </p:ext>
    </p:extLst>
  </p:cSld>
  <p:clrMapOvr>
    <a:masterClrMapping/>
  </p:clrMapOvr>
</p:notes>
</file>

<file path=ppt/notesSlides/notesSlide2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2d5565e6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2d5565e6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Continuing from the last slide: </a:t>
            </a:r>
            <a:endParaRPr/>
          </a:p>
          <a:p>
            <a:pPr marL="0" lvl="0" indent="0" algn="l" rtl="0">
              <a:spcBef>
                <a:spcPts val="0"/>
              </a:spcBef>
              <a:spcAft>
                <a:spcPts val="0"/>
              </a:spcAft>
              <a:buNone/>
            </a:pPr>
            <a:endParaRPr/>
          </a:p>
          <a:p>
            <a:pPr marL="0" lvl="0" indent="0" algn="l" rtl="0">
              <a:spcBef>
                <a:spcPts val="0"/>
              </a:spcBef>
              <a:spcAft>
                <a:spcPts val="0"/>
              </a:spcAft>
              <a:buNone/>
            </a:pPr>
            <a:r>
              <a:rPr lang="en"/>
              <a:t>Title - Subtopic</a:t>
            </a:r>
            <a:endParaRPr/>
          </a:p>
          <a:p>
            <a:pPr marL="0" lvl="0" indent="0" algn="l" rtl="0">
              <a:spcBef>
                <a:spcPts val="0"/>
              </a:spcBef>
              <a:spcAft>
                <a:spcPts val="0"/>
              </a:spcAft>
              <a:buNone/>
            </a:pPr>
            <a:r>
              <a:rPr lang="en"/>
              <a:t>Subtitle - Subtopic of Subtopic </a:t>
            </a:r>
            <a:endParaRPr/>
          </a:p>
          <a:p>
            <a:pPr marL="0" lvl="0" indent="0" algn="l" rtl="0">
              <a:spcBef>
                <a:spcPts val="0"/>
              </a:spcBef>
              <a:spcAft>
                <a:spcPts val="0"/>
              </a:spcAft>
              <a:buNone/>
            </a:pPr>
            <a:r>
              <a:rPr lang="en"/>
              <a:t>Body - Description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624261181"/>
      </p:ext>
    </p:extLst>
  </p:cSld>
  <p:clrMapOvr>
    <a:masterClrMapping/>
  </p:clrMapOvr>
</p:notes>
</file>

<file path=ppt/notesSlides/notesSlide2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2d5565e6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2d5565e6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Continuing from the last slide: </a:t>
            </a:r>
            <a:endParaRPr/>
          </a:p>
          <a:p>
            <a:pPr marL="0" lvl="0" indent="0" algn="l" rtl="0">
              <a:spcBef>
                <a:spcPts val="0"/>
              </a:spcBef>
              <a:spcAft>
                <a:spcPts val="0"/>
              </a:spcAft>
              <a:buNone/>
            </a:pPr>
            <a:endParaRPr/>
          </a:p>
          <a:p>
            <a:pPr marL="0" lvl="0" indent="0" algn="l" rtl="0">
              <a:spcBef>
                <a:spcPts val="0"/>
              </a:spcBef>
              <a:spcAft>
                <a:spcPts val="0"/>
              </a:spcAft>
              <a:buNone/>
            </a:pPr>
            <a:r>
              <a:rPr lang="en"/>
              <a:t>Title - Subtopic</a:t>
            </a:r>
            <a:endParaRPr/>
          </a:p>
          <a:p>
            <a:pPr marL="0" lvl="0" indent="0" algn="l" rtl="0">
              <a:spcBef>
                <a:spcPts val="0"/>
              </a:spcBef>
              <a:spcAft>
                <a:spcPts val="0"/>
              </a:spcAft>
              <a:buNone/>
            </a:pPr>
            <a:r>
              <a:rPr lang="en"/>
              <a:t>Subtitle - Subtopic of Subtopic </a:t>
            </a:r>
            <a:endParaRPr/>
          </a:p>
          <a:p>
            <a:pPr marL="0" lvl="0" indent="0" algn="l" rtl="0">
              <a:spcBef>
                <a:spcPts val="0"/>
              </a:spcBef>
              <a:spcAft>
                <a:spcPts val="0"/>
              </a:spcAft>
              <a:buNone/>
            </a:pPr>
            <a:r>
              <a:rPr lang="en"/>
              <a:t>Body - Description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915985932"/>
      </p:ext>
    </p:extLst>
  </p:cSld>
  <p:clrMapOvr>
    <a:masterClrMapping/>
  </p:clrMapOvr>
</p:notes>
</file>

<file path=ppt/notesSlides/notesSlide2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2d5565e6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2d5565e6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Continuing from the last slide: </a:t>
            </a:r>
            <a:endParaRPr/>
          </a:p>
          <a:p>
            <a:pPr marL="0" lvl="0" indent="0" algn="l" rtl="0">
              <a:spcBef>
                <a:spcPts val="0"/>
              </a:spcBef>
              <a:spcAft>
                <a:spcPts val="0"/>
              </a:spcAft>
              <a:buNone/>
            </a:pPr>
            <a:endParaRPr/>
          </a:p>
          <a:p>
            <a:pPr marL="0" lvl="0" indent="0" algn="l" rtl="0">
              <a:spcBef>
                <a:spcPts val="0"/>
              </a:spcBef>
              <a:spcAft>
                <a:spcPts val="0"/>
              </a:spcAft>
              <a:buNone/>
            </a:pPr>
            <a:r>
              <a:rPr lang="en"/>
              <a:t>Title - Subtopic</a:t>
            </a:r>
            <a:endParaRPr/>
          </a:p>
          <a:p>
            <a:pPr marL="0" lvl="0" indent="0" algn="l" rtl="0">
              <a:spcBef>
                <a:spcPts val="0"/>
              </a:spcBef>
              <a:spcAft>
                <a:spcPts val="0"/>
              </a:spcAft>
              <a:buNone/>
            </a:pPr>
            <a:r>
              <a:rPr lang="en"/>
              <a:t>Subtitle - Subtopic of Subtopic </a:t>
            </a:r>
            <a:endParaRPr/>
          </a:p>
          <a:p>
            <a:pPr marL="0" lvl="0" indent="0" algn="l" rtl="0">
              <a:spcBef>
                <a:spcPts val="0"/>
              </a:spcBef>
              <a:spcAft>
                <a:spcPts val="0"/>
              </a:spcAft>
              <a:buNone/>
            </a:pPr>
            <a:r>
              <a:rPr lang="en"/>
              <a:t>Body - Description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206366984"/>
      </p:ext>
    </p:extLst>
  </p:cSld>
  <p:clrMapOvr>
    <a:masterClrMapping/>
  </p:clrMapOvr>
</p:notes>
</file>

<file path=ppt/notesSlides/notesSlide2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2d5565e6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2d5565e6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Continuing from the last slide: </a:t>
            </a:r>
            <a:endParaRPr/>
          </a:p>
          <a:p>
            <a:pPr marL="0" lvl="0" indent="0" algn="l" rtl="0">
              <a:spcBef>
                <a:spcPts val="0"/>
              </a:spcBef>
              <a:spcAft>
                <a:spcPts val="0"/>
              </a:spcAft>
              <a:buNone/>
            </a:pPr>
            <a:endParaRPr/>
          </a:p>
          <a:p>
            <a:pPr marL="0" lvl="0" indent="0" algn="l" rtl="0">
              <a:spcBef>
                <a:spcPts val="0"/>
              </a:spcBef>
              <a:spcAft>
                <a:spcPts val="0"/>
              </a:spcAft>
              <a:buNone/>
            </a:pPr>
            <a:r>
              <a:rPr lang="en"/>
              <a:t>Title - Subtopic</a:t>
            </a:r>
            <a:endParaRPr/>
          </a:p>
          <a:p>
            <a:pPr marL="0" lvl="0" indent="0" algn="l" rtl="0">
              <a:spcBef>
                <a:spcPts val="0"/>
              </a:spcBef>
              <a:spcAft>
                <a:spcPts val="0"/>
              </a:spcAft>
              <a:buNone/>
            </a:pPr>
            <a:r>
              <a:rPr lang="en"/>
              <a:t>Subtitle - Subtopic of Subtopic </a:t>
            </a:r>
            <a:endParaRPr/>
          </a:p>
          <a:p>
            <a:pPr marL="0" lvl="0" indent="0" algn="l" rtl="0">
              <a:spcBef>
                <a:spcPts val="0"/>
              </a:spcBef>
              <a:spcAft>
                <a:spcPts val="0"/>
              </a:spcAft>
              <a:buNone/>
            </a:pPr>
            <a:r>
              <a:rPr lang="en"/>
              <a:t>Body - Description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4381553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3060568410"/>
      </p:ext>
    </p:extLst>
  </p:cSld>
  <p:clrMapOvr>
    <a:masterClrMapping/>
  </p:clrMapOvr>
</p:notes>
</file>

<file path=ppt/notesSlides/notesSlide2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2d5565e6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2d5565e6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Continuing from the last slide: </a:t>
            </a:r>
            <a:endParaRPr/>
          </a:p>
          <a:p>
            <a:pPr marL="0" lvl="0" indent="0" algn="l" rtl="0">
              <a:spcBef>
                <a:spcPts val="0"/>
              </a:spcBef>
              <a:spcAft>
                <a:spcPts val="0"/>
              </a:spcAft>
              <a:buNone/>
            </a:pPr>
            <a:endParaRPr/>
          </a:p>
          <a:p>
            <a:pPr marL="0" lvl="0" indent="0" algn="l" rtl="0">
              <a:spcBef>
                <a:spcPts val="0"/>
              </a:spcBef>
              <a:spcAft>
                <a:spcPts val="0"/>
              </a:spcAft>
              <a:buNone/>
            </a:pPr>
            <a:r>
              <a:rPr lang="en"/>
              <a:t>Title - Subtopic</a:t>
            </a:r>
            <a:endParaRPr/>
          </a:p>
          <a:p>
            <a:pPr marL="0" lvl="0" indent="0" algn="l" rtl="0">
              <a:spcBef>
                <a:spcPts val="0"/>
              </a:spcBef>
              <a:spcAft>
                <a:spcPts val="0"/>
              </a:spcAft>
              <a:buNone/>
            </a:pPr>
            <a:r>
              <a:rPr lang="en"/>
              <a:t>Subtitle - Subtopic of Subtopic </a:t>
            </a:r>
            <a:endParaRPr/>
          </a:p>
          <a:p>
            <a:pPr marL="0" lvl="0" indent="0" algn="l" rtl="0">
              <a:spcBef>
                <a:spcPts val="0"/>
              </a:spcBef>
              <a:spcAft>
                <a:spcPts val="0"/>
              </a:spcAft>
              <a:buNone/>
            </a:pPr>
            <a:r>
              <a:rPr lang="en"/>
              <a:t>Body - Description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4192476668"/>
      </p:ext>
    </p:extLst>
  </p:cSld>
  <p:clrMapOvr>
    <a:masterClrMapping/>
  </p:clrMapOvr>
</p:notes>
</file>

<file path=ppt/notesSlides/notesSlide2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2d5565e6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2d5565e6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Continuing from the last slide: </a:t>
            </a:r>
            <a:endParaRPr/>
          </a:p>
          <a:p>
            <a:pPr marL="0" lvl="0" indent="0" algn="l" rtl="0">
              <a:spcBef>
                <a:spcPts val="0"/>
              </a:spcBef>
              <a:spcAft>
                <a:spcPts val="0"/>
              </a:spcAft>
              <a:buNone/>
            </a:pPr>
            <a:endParaRPr/>
          </a:p>
          <a:p>
            <a:pPr marL="0" lvl="0" indent="0" algn="l" rtl="0">
              <a:spcBef>
                <a:spcPts val="0"/>
              </a:spcBef>
              <a:spcAft>
                <a:spcPts val="0"/>
              </a:spcAft>
              <a:buNone/>
            </a:pPr>
            <a:r>
              <a:rPr lang="en"/>
              <a:t>Title - Subtopic</a:t>
            </a:r>
            <a:endParaRPr/>
          </a:p>
          <a:p>
            <a:pPr marL="0" lvl="0" indent="0" algn="l" rtl="0">
              <a:spcBef>
                <a:spcPts val="0"/>
              </a:spcBef>
              <a:spcAft>
                <a:spcPts val="0"/>
              </a:spcAft>
              <a:buNone/>
            </a:pPr>
            <a:r>
              <a:rPr lang="en"/>
              <a:t>Subtitle - Subtopic of Subtopic </a:t>
            </a:r>
            <a:endParaRPr/>
          </a:p>
          <a:p>
            <a:pPr marL="0" lvl="0" indent="0" algn="l" rtl="0">
              <a:spcBef>
                <a:spcPts val="0"/>
              </a:spcBef>
              <a:spcAft>
                <a:spcPts val="0"/>
              </a:spcAft>
              <a:buNone/>
            </a:pPr>
            <a:r>
              <a:rPr lang="en"/>
              <a:t>Body - Description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480755622"/>
      </p:ext>
    </p:extLst>
  </p:cSld>
  <p:clrMapOvr>
    <a:masterClrMapping/>
  </p:clrMapOvr>
</p:notes>
</file>

<file path=ppt/notesSlides/notesSlide2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2d5565e6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2d5565e6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Continuing from the last slide: </a:t>
            </a:r>
            <a:endParaRPr/>
          </a:p>
          <a:p>
            <a:pPr marL="0" lvl="0" indent="0" algn="l" rtl="0">
              <a:spcBef>
                <a:spcPts val="0"/>
              </a:spcBef>
              <a:spcAft>
                <a:spcPts val="0"/>
              </a:spcAft>
              <a:buNone/>
            </a:pPr>
            <a:endParaRPr/>
          </a:p>
          <a:p>
            <a:pPr marL="0" lvl="0" indent="0" algn="l" rtl="0">
              <a:spcBef>
                <a:spcPts val="0"/>
              </a:spcBef>
              <a:spcAft>
                <a:spcPts val="0"/>
              </a:spcAft>
              <a:buNone/>
            </a:pPr>
            <a:r>
              <a:rPr lang="en"/>
              <a:t>Title - Subtopic</a:t>
            </a:r>
            <a:endParaRPr/>
          </a:p>
          <a:p>
            <a:pPr marL="0" lvl="0" indent="0" algn="l" rtl="0">
              <a:spcBef>
                <a:spcPts val="0"/>
              </a:spcBef>
              <a:spcAft>
                <a:spcPts val="0"/>
              </a:spcAft>
              <a:buNone/>
            </a:pPr>
            <a:r>
              <a:rPr lang="en"/>
              <a:t>Subtitle - Subtopic of Subtopic </a:t>
            </a:r>
            <a:endParaRPr/>
          </a:p>
          <a:p>
            <a:pPr marL="0" lvl="0" indent="0" algn="l" rtl="0">
              <a:spcBef>
                <a:spcPts val="0"/>
              </a:spcBef>
              <a:spcAft>
                <a:spcPts val="0"/>
              </a:spcAft>
              <a:buNone/>
            </a:pPr>
            <a:r>
              <a:rPr lang="en"/>
              <a:t>Body - Description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595833076"/>
      </p:ext>
    </p:extLst>
  </p:cSld>
  <p:clrMapOvr>
    <a:masterClrMapping/>
  </p:clrMapOvr>
</p:notes>
</file>

<file path=ppt/notesSlides/notesSlide2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Title - The learning outcome</a:t>
            </a:r>
            <a:endParaRPr dirty="0"/>
          </a:p>
          <a:p>
            <a:pPr marL="0" lvl="0" indent="0" algn="l" rtl="0">
              <a:spcBef>
                <a:spcPts val="0"/>
              </a:spcBef>
              <a:spcAft>
                <a:spcPts val="0"/>
              </a:spcAft>
              <a:buNone/>
            </a:pPr>
            <a:r>
              <a:rPr lang="en" dirty="0"/>
              <a:t>Subtitle - Duration</a:t>
            </a:r>
            <a:endParaRPr dirty="0"/>
          </a:p>
        </p:txBody>
      </p:sp>
    </p:spTree>
    <p:extLst>
      <p:ext uri="{BB962C8B-B14F-4D97-AF65-F5344CB8AC3E}">
        <p14:creationId xmlns:p14="http://schemas.microsoft.com/office/powerpoint/2010/main" val="1857716813"/>
      </p:ext>
    </p:extLst>
  </p:cSld>
  <p:clrMapOvr>
    <a:masterClrMapping/>
  </p:clrMapOvr>
</p:notes>
</file>

<file path=ppt/notesSlides/notesSlide2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72821f090c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72821f090c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Mention the parent topics one by one. This particular learning outcome has 4 parent topics.</a:t>
            </a:r>
            <a:endParaRPr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436892377"/>
      </p:ext>
    </p:extLst>
  </p:cSld>
  <p:clrMapOvr>
    <a:masterClrMapping/>
  </p:clrMapOvr>
</p:notes>
</file>

<file path=ppt/notesSlides/notesSlide2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IN" b="0" i="0" dirty="0">
                <a:solidFill>
                  <a:srgbClr val="4D5156"/>
                </a:solidFill>
                <a:effectLst/>
                <a:latin typeface="arial" panose="020B0604020202020204" pitchFamily="34" charset="0"/>
              </a:rPr>
              <a:t>Software Development Life Cycle (SDLC) is a process used by the software industry to design, develop and test high quality softwares. The SDLC aims to produce a high-quality software that meets or exceeds customer expectations, reaches completion within times and cost estimates.</a:t>
            </a:r>
          </a:p>
          <a:p>
            <a:pPr marL="171450" lvl="0" indent="-171450" algn="l" rtl="0">
              <a:spcBef>
                <a:spcPts val="0"/>
              </a:spcBef>
              <a:spcAft>
                <a:spcPts val="0"/>
              </a:spcAft>
            </a:pPr>
            <a:endParaRPr lang="en-IN" b="0" i="0" dirty="0">
              <a:solidFill>
                <a:srgbClr val="4D5156"/>
              </a:solidFill>
              <a:effectLst/>
              <a:latin typeface="arial" panose="020B0604020202020204" pitchFamily="34" charset="0"/>
            </a:endParaRPr>
          </a:p>
          <a:p>
            <a:pPr marL="171450" lvl="0" indent="-171450" algn="l" rtl="0">
              <a:spcBef>
                <a:spcPts val="0"/>
              </a:spcBef>
              <a:spcAft>
                <a:spcPts val="0"/>
              </a:spcAft>
            </a:pPr>
            <a:r>
              <a:rPr lang="en-IN" b="0" i="0" dirty="0">
                <a:solidFill>
                  <a:srgbClr val="4D5156"/>
                </a:solidFill>
                <a:effectLst/>
                <a:latin typeface="arial" panose="020B0604020202020204" pitchFamily="34" charset="0"/>
              </a:rPr>
              <a:t>SDLC is the acronym of Software Development Life Cycle.</a:t>
            </a:r>
          </a:p>
          <a:p>
            <a:pPr marL="171450" lvl="0" indent="-171450" algn="l" rtl="0">
              <a:spcBef>
                <a:spcPts val="0"/>
              </a:spcBef>
              <a:spcAft>
                <a:spcPts val="0"/>
              </a:spcAft>
            </a:pPr>
            <a:r>
              <a:rPr lang="en-IN" b="0" i="0" dirty="0">
                <a:solidFill>
                  <a:srgbClr val="4D5156"/>
                </a:solidFill>
                <a:effectLst/>
                <a:latin typeface="arial" panose="020B0604020202020204" pitchFamily="34" charset="0"/>
              </a:rPr>
              <a:t>It is also called as Software Development Process.</a:t>
            </a:r>
          </a:p>
          <a:p>
            <a:pPr marL="171450" lvl="0" indent="-171450" algn="l" rtl="0">
              <a:spcBef>
                <a:spcPts val="0"/>
              </a:spcBef>
              <a:spcAft>
                <a:spcPts val="0"/>
              </a:spcAft>
            </a:pPr>
            <a:r>
              <a:rPr lang="en-IN" b="0" i="0" dirty="0">
                <a:solidFill>
                  <a:srgbClr val="4D5156"/>
                </a:solidFill>
                <a:effectLst/>
                <a:latin typeface="arial" panose="020B0604020202020204" pitchFamily="34" charset="0"/>
              </a:rPr>
              <a:t>SDLC is a framework defining tasks performed at each step in the software development process.</a:t>
            </a:r>
          </a:p>
          <a:p>
            <a:pPr marL="171450" lvl="0" indent="-171450" algn="l" rtl="0">
              <a:spcBef>
                <a:spcPts val="0"/>
              </a:spcBef>
              <a:spcAft>
                <a:spcPts val="0"/>
              </a:spcAft>
            </a:pPr>
            <a:r>
              <a:rPr lang="en-IN" b="0" i="0" dirty="0">
                <a:solidFill>
                  <a:srgbClr val="4D5156"/>
                </a:solidFill>
                <a:effectLst/>
                <a:latin typeface="arial" panose="020B0604020202020204" pitchFamily="34" charset="0"/>
              </a:rPr>
              <a:t>ISO/IEC 12207 is an international standard for software life-cycle processes. It aims to be the standard that defines all the tasks required for developing and maintaining software.</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 dirty="0"/>
              <a:t>Reference: </a:t>
            </a:r>
            <a:endParaRPr dirty="0"/>
          </a:p>
          <a:p>
            <a:pPr marL="0" indent="0">
              <a:buNone/>
            </a:pPr>
            <a:r>
              <a:rPr lang="en-IN" dirty="0">
                <a:hlinkClick r:id="rId3"/>
              </a:rPr>
              <a:t>https://commons.wikimedia.org/wiki/File:SDLC_-_Software_Development_Life_Cycle.jpg</a:t>
            </a:r>
            <a:endParaRPr lang="en-IN" dirty="0"/>
          </a:p>
        </p:txBody>
      </p:sp>
    </p:spTree>
    <p:extLst>
      <p:ext uri="{BB962C8B-B14F-4D97-AF65-F5344CB8AC3E}">
        <p14:creationId xmlns:p14="http://schemas.microsoft.com/office/powerpoint/2010/main" val="1081267157"/>
      </p:ext>
    </p:extLst>
  </p:cSld>
  <p:clrMapOvr>
    <a:masterClrMapping/>
  </p:clrMapOvr>
</p:notes>
</file>

<file path=ppt/notesSlides/notesSlide2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This slide talks about the case if we have to divide a subtopic further.</a:t>
            </a:r>
            <a:endParaRPr lang="en" dirty="0"/>
          </a:p>
          <a:p>
            <a:pPr marL="0" lvl="0" indent="0" algn="l" rtl="0">
              <a:spcBef>
                <a:spcPts val="0"/>
              </a:spcBef>
              <a:spcAft>
                <a:spcPts val="0"/>
              </a:spcAft>
              <a:buNone/>
            </a:pPr>
            <a:endParaRPr lang="en" dirty="0"/>
          </a:p>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2</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171450" lvl="0" indent="-171450" algn="l" rtl="0">
              <a:spcBef>
                <a:spcPts val="0"/>
              </a:spcBef>
              <a:spcAft>
                <a:spcPts val="0"/>
              </a:spcAft>
            </a:pPr>
            <a:r>
              <a:rPr lang="en-IN" b="0" i="0" dirty="0">
                <a:solidFill>
                  <a:srgbClr val="4D5156"/>
                </a:solidFill>
                <a:effectLst/>
                <a:latin typeface="arial" panose="020B0604020202020204" pitchFamily="34" charset="0"/>
              </a:rPr>
              <a:t>It offers a basis for project planning, scheduling, and estimating</a:t>
            </a:r>
          </a:p>
          <a:p>
            <a:pPr marL="171450" lvl="0" indent="-171450" algn="l" rtl="0">
              <a:spcBef>
                <a:spcPts val="0"/>
              </a:spcBef>
              <a:spcAft>
                <a:spcPts val="0"/>
              </a:spcAft>
            </a:pPr>
            <a:r>
              <a:rPr lang="en-IN" b="0" i="0" dirty="0">
                <a:solidFill>
                  <a:srgbClr val="4D5156"/>
                </a:solidFill>
                <a:effectLst/>
                <a:latin typeface="arial" panose="020B0604020202020204" pitchFamily="34" charset="0"/>
              </a:rPr>
              <a:t>Provides a framework for a standard set of activities and deliverables</a:t>
            </a:r>
          </a:p>
          <a:p>
            <a:pPr marL="171450" lvl="0" indent="-171450" algn="l" rtl="0">
              <a:spcBef>
                <a:spcPts val="0"/>
              </a:spcBef>
              <a:spcAft>
                <a:spcPts val="0"/>
              </a:spcAft>
            </a:pPr>
            <a:r>
              <a:rPr lang="en-IN" b="0" i="0" dirty="0">
                <a:solidFill>
                  <a:srgbClr val="4D5156"/>
                </a:solidFill>
                <a:effectLst/>
                <a:latin typeface="arial" panose="020B0604020202020204" pitchFamily="34" charset="0"/>
              </a:rPr>
              <a:t>It is a mechanism for project tracking and control</a:t>
            </a:r>
          </a:p>
          <a:p>
            <a:pPr marL="171450" lvl="0" indent="-171450" algn="l" rtl="0">
              <a:spcBef>
                <a:spcPts val="0"/>
              </a:spcBef>
              <a:spcAft>
                <a:spcPts val="0"/>
              </a:spcAft>
            </a:pPr>
            <a:r>
              <a:rPr lang="en-IN" b="0" i="0" dirty="0">
                <a:solidFill>
                  <a:srgbClr val="4D5156"/>
                </a:solidFill>
                <a:effectLst/>
                <a:latin typeface="arial" panose="020B0604020202020204" pitchFamily="34" charset="0"/>
              </a:rPr>
              <a:t>Increases visibility of project planning to all involved stakeholders of the development process</a:t>
            </a:r>
          </a:p>
          <a:p>
            <a:pPr marL="171450" lvl="0" indent="-171450" algn="l" rtl="0">
              <a:spcBef>
                <a:spcPts val="0"/>
              </a:spcBef>
              <a:spcAft>
                <a:spcPts val="0"/>
              </a:spcAft>
            </a:pPr>
            <a:r>
              <a:rPr lang="en-IN" b="0" i="0" dirty="0">
                <a:solidFill>
                  <a:srgbClr val="4D5156"/>
                </a:solidFill>
                <a:effectLst/>
                <a:latin typeface="arial" panose="020B0604020202020204" pitchFamily="34" charset="0"/>
              </a:rPr>
              <a:t>Increased and enhance development speed</a:t>
            </a:r>
          </a:p>
          <a:p>
            <a:pPr marL="171450" lvl="0" indent="-171450" algn="l" rtl="0">
              <a:spcBef>
                <a:spcPts val="0"/>
              </a:spcBef>
              <a:spcAft>
                <a:spcPts val="0"/>
              </a:spcAft>
            </a:pPr>
            <a:r>
              <a:rPr lang="en-IN" b="0" i="0" dirty="0">
                <a:solidFill>
                  <a:srgbClr val="4D5156"/>
                </a:solidFill>
                <a:effectLst/>
                <a:latin typeface="arial" panose="020B0604020202020204" pitchFamily="34" charset="0"/>
              </a:rPr>
              <a:t>Improved client relations</a:t>
            </a:r>
          </a:p>
          <a:p>
            <a:pPr marL="171450" lvl="0" indent="-171450" algn="l" rtl="0">
              <a:spcBef>
                <a:spcPts val="0"/>
              </a:spcBef>
              <a:spcAft>
                <a:spcPts val="0"/>
              </a:spcAft>
            </a:pPr>
            <a:r>
              <a:rPr lang="en-IN" b="0" i="0" dirty="0">
                <a:solidFill>
                  <a:srgbClr val="4D5156"/>
                </a:solidFill>
                <a:effectLst/>
                <a:latin typeface="arial" panose="020B0604020202020204" pitchFamily="34" charset="0"/>
              </a:rPr>
              <a:t>Helps you to decrease project risk and project management plan overhead</a:t>
            </a:r>
          </a:p>
          <a:p>
            <a:pPr marL="171450" lvl="0" indent="-171450" algn="l" rtl="0">
              <a:spcBef>
                <a:spcPts val="0"/>
              </a:spcBef>
              <a:spcAft>
                <a:spcPts val="0"/>
              </a:spcAft>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 dirty="0"/>
              <a:t>Reference: </a:t>
            </a:r>
            <a:endParaRPr dirty="0"/>
          </a:p>
          <a:p>
            <a:pPr marL="0" indent="0">
              <a:buNone/>
            </a:pPr>
            <a:r>
              <a:rPr lang="en-IN" dirty="0">
                <a:hlinkClick r:id="rId3"/>
              </a:rPr>
              <a:t>https://clarusway.com/what-is-software-development-life-cycle/</a:t>
            </a:r>
            <a:endParaRPr lang="en-IN" dirty="0"/>
          </a:p>
        </p:txBody>
      </p:sp>
    </p:spTree>
    <p:extLst>
      <p:ext uri="{BB962C8B-B14F-4D97-AF65-F5344CB8AC3E}">
        <p14:creationId xmlns:p14="http://schemas.microsoft.com/office/powerpoint/2010/main" val="2456904702"/>
      </p:ext>
    </p:extLst>
  </p:cSld>
  <p:clrMapOvr>
    <a:masterClrMapping/>
  </p:clrMapOvr>
</p:notes>
</file>

<file path=ppt/notesSlides/notesSlide2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p>
          <a:p>
            <a:pPr marL="0" lvl="0" indent="0" algn="l" rtl="0">
              <a:spcBef>
                <a:spcPts val="0"/>
              </a:spcBef>
              <a:spcAft>
                <a:spcPts val="0"/>
              </a:spcAft>
              <a:buNone/>
            </a:pPr>
            <a:endParaRPr lang="en" dirty="0"/>
          </a:p>
          <a:p>
            <a:pPr marL="0" lvl="0" indent="0" algn="l" rtl="0">
              <a:spcBef>
                <a:spcPts val="0"/>
              </a:spcBef>
              <a:spcAft>
                <a:spcPts val="0"/>
              </a:spcAft>
              <a:buNone/>
            </a:pPr>
            <a:r>
              <a:rPr lang="en-IN" b="1" dirty="0"/>
              <a:t>Phases of SDLC:</a:t>
            </a:r>
            <a:endParaRPr b="1" dirty="0"/>
          </a:p>
          <a:p>
            <a:pPr marL="0" lvl="0" indent="0" algn="l" rtl="0">
              <a:spcBef>
                <a:spcPts val="0"/>
              </a:spcBef>
              <a:spcAft>
                <a:spcPts val="0"/>
              </a:spcAft>
              <a:buNone/>
            </a:pPr>
            <a:endParaRPr dirty="0"/>
          </a:p>
          <a:p>
            <a:pPr marL="0" lvl="0" indent="0" algn="l" rtl="0">
              <a:spcBef>
                <a:spcPts val="0"/>
              </a:spcBef>
              <a:spcAft>
                <a:spcPts val="0"/>
              </a:spcAft>
              <a:buNone/>
            </a:pPr>
            <a:r>
              <a:rPr lang="en-IN" b="1" i="0" dirty="0">
                <a:solidFill>
                  <a:srgbClr val="4D5156"/>
                </a:solidFill>
                <a:effectLst/>
                <a:latin typeface="arial" panose="020B0604020202020204" pitchFamily="34" charset="0"/>
              </a:rPr>
              <a:t>Stage1: Planning and requirement analysis</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0" i="0" dirty="0">
                <a:solidFill>
                  <a:srgbClr val="4D5156"/>
                </a:solidFill>
                <a:effectLst/>
                <a:latin typeface="arial" panose="020B0604020202020204" pitchFamily="34" charset="0"/>
              </a:rPr>
              <a:t>Requirement Analysis is the most important and necessary stage in SDLC.</a:t>
            </a:r>
          </a:p>
          <a:p>
            <a:pPr marL="0" lvl="0" indent="0" algn="l" rtl="0">
              <a:spcBef>
                <a:spcPts val="0"/>
              </a:spcBef>
              <a:spcAft>
                <a:spcPts val="0"/>
              </a:spcAft>
              <a:buNone/>
            </a:pPr>
            <a:r>
              <a:rPr lang="en-IN" b="0" i="0" dirty="0">
                <a:solidFill>
                  <a:srgbClr val="4D5156"/>
                </a:solidFill>
                <a:effectLst/>
                <a:latin typeface="arial" panose="020B0604020202020204" pitchFamily="34" charset="0"/>
              </a:rPr>
              <a:t>The senior members of the team perform it with inputs from all the stakeholders and domain experts or SMEs in the industry.</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0" i="0" dirty="0">
                <a:solidFill>
                  <a:srgbClr val="4D5156"/>
                </a:solidFill>
                <a:effectLst/>
                <a:latin typeface="arial" panose="020B0604020202020204" pitchFamily="34" charset="0"/>
              </a:rPr>
              <a:t>Planning for the quality assurance requirements and identifications of the risks associated with the projects is also done at this stage.</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0" i="0" dirty="0">
                <a:solidFill>
                  <a:srgbClr val="4D5156"/>
                </a:solidFill>
                <a:effectLst/>
                <a:latin typeface="arial" panose="020B0604020202020204" pitchFamily="34" charset="0"/>
              </a:rPr>
              <a:t>Business analyst and Project organizer set up a meeting with the client to gather all the data like what the customer wants to build, who will be the end user, what is the objective of the product. Before creating a product, a core understanding or knowledge of the product is very necessary.</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0" i="0" dirty="0">
                <a:solidFill>
                  <a:srgbClr val="4D5156"/>
                </a:solidFill>
                <a:effectLst/>
                <a:latin typeface="arial" panose="020B0604020202020204" pitchFamily="34" charset="0"/>
              </a:rPr>
              <a:t>For Example, A client wants to have an application which concerns money transactions. In this method, the requirement has to be precise like what kind of operations will be done, how it will be done, in which currency it will be done, etc.</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0" i="0" dirty="0">
                <a:solidFill>
                  <a:srgbClr val="4D5156"/>
                </a:solidFill>
                <a:effectLst/>
                <a:latin typeface="arial" panose="020B0604020202020204" pitchFamily="34" charset="0"/>
              </a:rPr>
              <a:t>Once the required function is done, an analysis is complete with auditing the feasibility of the growth of a product. In case of any ambiguity, a signal is set up for further discussion.</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0" i="0" dirty="0">
                <a:solidFill>
                  <a:srgbClr val="4D5156"/>
                </a:solidFill>
                <a:effectLst/>
                <a:latin typeface="arial" panose="020B0604020202020204" pitchFamily="34" charset="0"/>
              </a:rPr>
              <a:t>Once the requirement is understood, the SRS (Software Requirement Specification) document is created. The developers should thoroughly follow this document and also should be reviewed by the customer for future reference.</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1" i="0" dirty="0">
                <a:solidFill>
                  <a:srgbClr val="4D5156"/>
                </a:solidFill>
                <a:effectLst/>
                <a:latin typeface="arial" panose="020B0604020202020204" pitchFamily="34" charset="0"/>
              </a:rPr>
              <a:t>Stage2: Defining Requirements</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0" i="0" dirty="0">
                <a:solidFill>
                  <a:srgbClr val="4D5156"/>
                </a:solidFill>
                <a:effectLst/>
                <a:latin typeface="arial" panose="020B0604020202020204" pitchFamily="34" charset="0"/>
              </a:rPr>
              <a:t>Once the requirement analysis is done, the next stage is to certainly represent and document the software requirements and get them accepted from the project stakeholders.</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0" i="0" dirty="0">
                <a:solidFill>
                  <a:srgbClr val="4D5156"/>
                </a:solidFill>
                <a:effectLst/>
                <a:latin typeface="arial" panose="020B0604020202020204" pitchFamily="34" charset="0"/>
              </a:rPr>
              <a:t>This is accomplished through "SRS"- Software Requirement Specification document which contains all the product requirements to be constructed and developed during the project life cycle.</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1" i="0" dirty="0">
                <a:solidFill>
                  <a:srgbClr val="4D5156"/>
                </a:solidFill>
                <a:effectLst/>
                <a:latin typeface="arial" panose="020B0604020202020204" pitchFamily="34" charset="0"/>
              </a:rPr>
              <a:t>Stage3: Designing the Software</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0" i="0" dirty="0">
                <a:solidFill>
                  <a:srgbClr val="4D5156"/>
                </a:solidFill>
                <a:effectLst/>
                <a:latin typeface="arial" panose="020B0604020202020204" pitchFamily="34" charset="0"/>
              </a:rPr>
              <a:t>The next phase is about to bring down all the knowledge of requirements, analysis, and design of the software project. This phase is the product of the last two, like inputs from the customer and requirement gathering.</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1" i="0" dirty="0">
                <a:solidFill>
                  <a:srgbClr val="4D5156"/>
                </a:solidFill>
                <a:effectLst/>
                <a:latin typeface="arial" panose="020B0604020202020204" pitchFamily="34" charset="0"/>
              </a:rPr>
              <a:t>Stage4: Developing the project</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0" i="0" dirty="0">
                <a:solidFill>
                  <a:srgbClr val="4D5156"/>
                </a:solidFill>
                <a:effectLst/>
                <a:latin typeface="arial" panose="020B0604020202020204" pitchFamily="34" charset="0"/>
              </a:rPr>
              <a:t>In this phase of SDLC, the actual development begins, and the programming is built. The implementation of design begins concerning writing code. Developers have to follow the coding guidelines described by their management and programming tools like compilers, interpreters, debuggers, etc. are used to develop and implement the code.</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1" i="0" dirty="0">
                <a:solidFill>
                  <a:srgbClr val="4D5156"/>
                </a:solidFill>
                <a:effectLst/>
                <a:latin typeface="arial" panose="020B0604020202020204" pitchFamily="34" charset="0"/>
              </a:rPr>
              <a:t>Stage5: Testing</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0" i="0" dirty="0">
                <a:solidFill>
                  <a:srgbClr val="4D5156"/>
                </a:solidFill>
                <a:effectLst/>
                <a:latin typeface="arial" panose="020B0604020202020204" pitchFamily="34" charset="0"/>
              </a:rPr>
              <a:t>After the code is generated, it is tested against the requirements to make sure that the products are solving the needs addressed and gathered during the requirements stage.</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0" i="0" dirty="0">
                <a:solidFill>
                  <a:srgbClr val="4D5156"/>
                </a:solidFill>
                <a:effectLst/>
                <a:latin typeface="arial" panose="020B0604020202020204" pitchFamily="34" charset="0"/>
              </a:rPr>
              <a:t>During this stage, unit testing, integration testing, system testing, acceptance testing are done.</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1" i="0" dirty="0">
                <a:solidFill>
                  <a:srgbClr val="4D5156"/>
                </a:solidFill>
                <a:effectLst/>
                <a:latin typeface="arial" panose="020B0604020202020204" pitchFamily="34" charset="0"/>
              </a:rPr>
              <a:t>Stage6: Deployment</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0" i="0" dirty="0">
                <a:solidFill>
                  <a:srgbClr val="4D5156"/>
                </a:solidFill>
                <a:effectLst/>
                <a:latin typeface="arial" panose="020B0604020202020204" pitchFamily="34" charset="0"/>
              </a:rPr>
              <a:t>Once the software is certified, and no bugs or errors are stated, then it is deployed.</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0" i="0" dirty="0">
                <a:solidFill>
                  <a:srgbClr val="4D5156"/>
                </a:solidFill>
                <a:effectLst/>
                <a:latin typeface="arial" panose="020B0604020202020204" pitchFamily="34" charset="0"/>
              </a:rPr>
              <a:t>Then based on the assessment, the software may be released as it is or with suggested enhancement in the object segment.</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0" i="0" dirty="0">
                <a:solidFill>
                  <a:srgbClr val="4D5156"/>
                </a:solidFill>
                <a:effectLst/>
                <a:latin typeface="arial" panose="020B0604020202020204" pitchFamily="34" charset="0"/>
              </a:rPr>
              <a:t>After the software is deployed, then its maintenance begins.</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1" i="0" dirty="0">
                <a:solidFill>
                  <a:srgbClr val="4D5156"/>
                </a:solidFill>
                <a:effectLst/>
                <a:latin typeface="arial" panose="020B0604020202020204" pitchFamily="34" charset="0"/>
              </a:rPr>
              <a:t>Stage7: Maintenance</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0" i="0" dirty="0">
                <a:solidFill>
                  <a:srgbClr val="4D5156"/>
                </a:solidFill>
                <a:effectLst/>
                <a:latin typeface="arial" panose="020B0604020202020204" pitchFamily="34" charset="0"/>
              </a:rPr>
              <a:t>Once when the client starts using the developed systems, then the real issues come up and requirements to be solved from time to time.</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b="0" i="0" dirty="0">
                <a:solidFill>
                  <a:srgbClr val="4D5156"/>
                </a:solidFill>
                <a:effectLst/>
                <a:latin typeface="arial" panose="020B0604020202020204" pitchFamily="34" charset="0"/>
              </a:rPr>
              <a:t>This procedure where the care is taken for the developed product is known as maintenance.</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 dirty="0"/>
              <a:t>Reference: </a:t>
            </a:r>
            <a:endParaRPr dirty="0"/>
          </a:p>
          <a:p>
            <a:pPr marL="0" indent="0">
              <a:buNone/>
            </a:pPr>
            <a:r>
              <a:rPr lang="en-IN" dirty="0">
                <a:hlinkClick r:id="rId3"/>
              </a:rPr>
              <a:t>https://www.sitesbay.com/software-engineering/se-phases-of-sdlc</a:t>
            </a:r>
            <a:endParaRPr lang="en-IN" dirty="0"/>
          </a:p>
        </p:txBody>
      </p:sp>
    </p:spTree>
    <p:extLst>
      <p:ext uri="{BB962C8B-B14F-4D97-AF65-F5344CB8AC3E}">
        <p14:creationId xmlns:p14="http://schemas.microsoft.com/office/powerpoint/2010/main" val="1295294184"/>
      </p:ext>
    </p:extLst>
  </p:cSld>
  <p:clrMapOvr>
    <a:masterClrMapping/>
  </p:clrMapOvr>
</p:notes>
</file>

<file path=ppt/notesSlides/notesSlide2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 dirty="0"/>
          </a:p>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p>
          <a:p>
            <a:pPr marL="0" lvl="0" indent="0" algn="l" rtl="0">
              <a:spcBef>
                <a:spcPts val="0"/>
              </a:spcBef>
              <a:spcAft>
                <a:spcPts val="0"/>
              </a:spcAft>
              <a:buNone/>
            </a:pPr>
            <a:endParaRPr lang="en" dirty="0"/>
          </a:p>
          <a:p>
            <a:pPr marL="0" lvl="0" indent="0" algn="l" rtl="0">
              <a:spcBef>
                <a:spcPts val="0"/>
              </a:spcBef>
              <a:spcAft>
                <a:spcPts val="0"/>
              </a:spcAft>
              <a:buNone/>
            </a:pPr>
            <a:r>
              <a:rPr lang="en-IN" b="0" i="0" dirty="0">
                <a:solidFill>
                  <a:srgbClr val="4D5156"/>
                </a:solidFill>
                <a:effectLst/>
                <a:latin typeface="arial" panose="020B0604020202020204" pitchFamily="34" charset="0"/>
              </a:rPr>
              <a:t>There are different software development life cycle models specify and design, which are followed during the software development phase. These models are also called "Software Development Process Models.</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 dirty="0"/>
              <a:t>Reference: </a:t>
            </a:r>
            <a:endParaRPr dirty="0"/>
          </a:p>
          <a:p>
            <a:pPr marL="0" indent="0">
              <a:buNone/>
            </a:pPr>
            <a:r>
              <a:rPr lang="en-IN" dirty="0">
                <a:hlinkClick r:id="rId3"/>
              </a:rPr>
              <a:t>https://www.sitesbay.com/software-engineering/se-what-is-sdlc-model</a:t>
            </a:r>
            <a:endParaRPr lang="en-IN" dirty="0"/>
          </a:p>
        </p:txBody>
      </p:sp>
    </p:spTree>
    <p:extLst>
      <p:ext uri="{BB962C8B-B14F-4D97-AF65-F5344CB8AC3E}">
        <p14:creationId xmlns:p14="http://schemas.microsoft.com/office/powerpoint/2010/main" val="1037469224"/>
      </p:ext>
    </p:extLst>
  </p:cSld>
  <p:clrMapOvr>
    <a:masterClrMapping/>
  </p:clrMapOvr>
</p:notes>
</file>

<file path=ppt/notesSlides/notesSlide2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This slide talks about the case if we have to divide a subtopic further.</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of Subtopic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p>
          <a:p>
            <a:pPr marL="0" lvl="0" indent="0" algn="l" rtl="0">
              <a:spcBef>
                <a:spcPts val="0"/>
              </a:spcBef>
              <a:spcAft>
                <a:spcPts val="0"/>
              </a:spcAft>
              <a:buNone/>
            </a:pPr>
            <a:endParaRPr lang="en" dirty="0"/>
          </a:p>
          <a:p>
            <a:pPr marL="0" lvl="0" indent="0" algn="l" rtl="0">
              <a:spcBef>
                <a:spcPts val="0"/>
              </a:spcBef>
              <a:spcAft>
                <a:spcPts val="0"/>
              </a:spcAft>
              <a:buNone/>
            </a:pPr>
            <a:r>
              <a:rPr lang="en-IN" b="0" i="0" dirty="0">
                <a:solidFill>
                  <a:srgbClr val="4D5156"/>
                </a:solidFill>
                <a:effectLst/>
                <a:latin typeface="arial" panose="020B0604020202020204" pitchFamily="34" charset="0"/>
              </a:rPr>
              <a:t>This model has five phases: Requirements analysis and specification, design, implementation, and unit testing, integration and system testing, and operation and maintenance. The steps always follow in this order and do not overlap. The developer must complete every phase before the next phase begins. This model is named "Waterfall Model", because its diagrammatic representation resembles a cascade of waterfalls.</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IN" dirty="0"/>
              <a:t>Reference: </a:t>
            </a:r>
          </a:p>
          <a:p>
            <a:pPr marL="0" indent="0">
              <a:buNone/>
            </a:pPr>
            <a:r>
              <a:rPr lang="en-IN" dirty="0">
                <a:hlinkClick r:id="rId3"/>
              </a:rPr>
              <a:t>https://gearheart.io/articles/7-phases-software-development-life-cycle-sdlc/</a:t>
            </a:r>
            <a:endParaRPr lang="en-IN" dirty="0"/>
          </a:p>
          <a:p>
            <a:pPr marL="0" indent="0">
              <a:buNone/>
            </a:pPr>
            <a:endParaRPr lang="en-IN" dirty="0"/>
          </a:p>
        </p:txBody>
      </p:sp>
    </p:spTree>
    <p:extLst>
      <p:ext uri="{BB962C8B-B14F-4D97-AF65-F5344CB8AC3E}">
        <p14:creationId xmlns:p14="http://schemas.microsoft.com/office/powerpoint/2010/main" val="18309695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2983489558"/>
      </p:ext>
    </p:extLst>
  </p:cSld>
  <p:clrMapOvr>
    <a:masterClrMapping/>
  </p:clrMapOvr>
</p:notes>
</file>

<file path=ppt/notesSlides/notesSlide2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a:t>
            </a:r>
            <a:r>
              <a:rPr lang="en-IN" dirty="0"/>
              <a:t>Subtopic of Subtopic </a:t>
            </a:r>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p>
          <a:p>
            <a:pPr marL="0" lvl="0" indent="0" algn="l" rtl="0">
              <a:spcBef>
                <a:spcPts val="0"/>
              </a:spcBef>
              <a:spcAft>
                <a:spcPts val="0"/>
              </a:spcAft>
              <a:buNone/>
            </a:pPr>
            <a:endParaRPr lang="en" dirty="0"/>
          </a:p>
          <a:p>
            <a:pPr marL="0" lvl="0" indent="0" algn="l" rtl="0">
              <a:spcBef>
                <a:spcPts val="0"/>
              </a:spcBef>
              <a:spcAft>
                <a:spcPts val="0"/>
              </a:spcAft>
              <a:buNone/>
            </a:pPr>
            <a:endParaRPr lang="en-IN" b="1" dirty="0"/>
          </a:p>
          <a:p>
            <a:pPr marL="0" lvl="0" indent="0" algn="l" rtl="0">
              <a:spcBef>
                <a:spcPts val="0"/>
              </a:spcBef>
              <a:spcAft>
                <a:spcPts val="0"/>
              </a:spcAft>
              <a:buNone/>
            </a:pPr>
            <a:r>
              <a:rPr lang="en-IN" b="0" dirty="0"/>
              <a:t>An iterative life cycle model does not attempt to start with a full specification of requirements. Instead, development begins by specifying and implementing just part of the software, which can then be reviewed in order to identify further requirements. This process is then repeated, producing a new version of the software for each cycle of the model.</a:t>
            </a:r>
          </a:p>
          <a:p>
            <a:pPr marL="0" lvl="0" indent="0" algn="l" rtl="0">
              <a:spcBef>
                <a:spcPts val="0"/>
              </a:spcBef>
              <a:spcAft>
                <a:spcPts val="0"/>
              </a:spcAft>
              <a:buNone/>
            </a:pPr>
            <a:endParaRPr b="1" dirty="0"/>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 dirty="0"/>
              <a:t>Reference: </a:t>
            </a:r>
            <a:endParaRPr dirty="0"/>
          </a:p>
          <a:p>
            <a:pPr marL="0" indent="0">
              <a:buNone/>
            </a:pPr>
            <a:r>
              <a:rPr lang="en-IN" dirty="0">
                <a:hlinkClick r:id="rId3"/>
              </a:rPr>
              <a:t>https://www.researchgate.net/figure/SDLC-Iterative-Model-2_fig4_338710620</a:t>
            </a:r>
            <a:endParaRPr lang="en-IN" dirty="0"/>
          </a:p>
        </p:txBody>
      </p:sp>
    </p:spTree>
    <p:extLst>
      <p:ext uri="{BB962C8B-B14F-4D97-AF65-F5344CB8AC3E}">
        <p14:creationId xmlns:p14="http://schemas.microsoft.com/office/powerpoint/2010/main" val="587204214"/>
      </p:ext>
    </p:extLst>
  </p:cSld>
  <p:clrMapOvr>
    <a:masterClrMapping/>
  </p:clrMapOvr>
</p:notes>
</file>

<file path=ppt/notesSlides/notesSlide2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a:t>
            </a:r>
            <a:r>
              <a:rPr lang="en-IN" dirty="0"/>
              <a:t>Subtopic of Subtopic </a:t>
            </a:r>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p>
          <a:p>
            <a:pPr marL="0" lvl="0" indent="0" algn="l" rtl="0">
              <a:spcBef>
                <a:spcPts val="0"/>
              </a:spcBef>
              <a:spcAft>
                <a:spcPts val="0"/>
              </a:spcAft>
              <a:buNone/>
            </a:pPr>
            <a:endParaRPr lang="en" dirty="0"/>
          </a:p>
          <a:p>
            <a:pPr marL="0" lvl="0" indent="0" algn="l" rtl="0">
              <a:spcBef>
                <a:spcPts val="0"/>
              </a:spcBef>
              <a:spcAft>
                <a:spcPts val="0"/>
              </a:spcAft>
              <a:buNone/>
            </a:pPr>
            <a:endParaRPr lang="en-IN" dirty="0"/>
          </a:p>
          <a:p>
            <a:pPr marL="0" lvl="0" indent="0" algn="l" rtl="0">
              <a:spcBef>
                <a:spcPts val="0"/>
              </a:spcBef>
              <a:spcAft>
                <a:spcPts val="0"/>
              </a:spcAft>
              <a:buNone/>
            </a:pPr>
            <a:r>
              <a:rPr lang="en-IN" dirty="0"/>
              <a:t>V Model is a highly disciplined SDLC model in which there is a testing phase parallel to each development phase. The V model is an extension of the waterfall model in which testing is done on each stage parallel with development in a sequential way. It is known as the Validation or Verification Model.</a:t>
            </a:r>
            <a:endParaRPr lang="en" dirty="0"/>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 dirty="0"/>
              <a:t>Reference: </a:t>
            </a:r>
            <a:endParaRPr dirty="0"/>
          </a:p>
          <a:p>
            <a:pPr marL="0" indent="0">
              <a:buNone/>
            </a:pPr>
            <a:r>
              <a:rPr lang="en-IN" dirty="0">
                <a:hlinkClick r:id="rId3"/>
              </a:rPr>
              <a:t>https://www.geeksforgeeks.org/software-engineering-sdlc-v-model/</a:t>
            </a:r>
            <a:endParaRPr lang="en-IN" dirty="0"/>
          </a:p>
        </p:txBody>
      </p:sp>
    </p:spTree>
    <p:extLst>
      <p:ext uri="{BB962C8B-B14F-4D97-AF65-F5344CB8AC3E}">
        <p14:creationId xmlns:p14="http://schemas.microsoft.com/office/powerpoint/2010/main" val="397274124"/>
      </p:ext>
    </p:extLst>
  </p:cSld>
  <p:clrMapOvr>
    <a:masterClrMapping/>
  </p:clrMapOvr>
</p:notes>
</file>

<file path=ppt/notesSlides/notesSlide2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a:t>
            </a:r>
            <a:r>
              <a:rPr lang="en-IN" dirty="0"/>
              <a:t>Subtopic of Subtopic </a:t>
            </a:r>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p>
          <a:p>
            <a:pPr marL="0" lvl="0" indent="0" algn="l" rtl="0">
              <a:spcBef>
                <a:spcPts val="0"/>
              </a:spcBef>
              <a:spcAft>
                <a:spcPts val="0"/>
              </a:spcAft>
              <a:buNone/>
            </a:pPr>
            <a:endParaRPr lang="en" dirty="0"/>
          </a:p>
          <a:p>
            <a:pPr marL="0" lvl="0" indent="0" algn="l" rtl="0">
              <a:spcBef>
                <a:spcPts val="0"/>
              </a:spcBef>
              <a:spcAft>
                <a:spcPts val="0"/>
              </a:spcAft>
              <a:buNone/>
            </a:pPr>
            <a:r>
              <a:rPr lang="en-IN" b="0" i="0" dirty="0">
                <a:solidFill>
                  <a:srgbClr val="4D5156"/>
                </a:solidFill>
                <a:effectLst/>
                <a:latin typeface="arial" panose="020B0604020202020204" pitchFamily="34" charset="0"/>
              </a:rPr>
              <a:t>Spiral model is one of the most important Software Development Life Cycle models, which provides support for Risk Handling. In its diagrammatic representation, it looks like a spiral with many loops. The exact number of loops of the spiral is unknown and can vary from project to project. Each loop of the spiral is called a Phase of the software development process.</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 dirty="0"/>
              <a:t>Reference: </a:t>
            </a:r>
            <a:endParaRPr dirty="0"/>
          </a:p>
          <a:p>
            <a:pPr marL="0" indent="0">
              <a:buNone/>
            </a:pPr>
            <a:r>
              <a:rPr lang="en-IN" dirty="0">
                <a:hlinkClick r:id="rId3"/>
              </a:rPr>
              <a:t>https://eternalsunshineoftheismind.files.wordpress.com/2013/02/i-s-spiral.jpg</a:t>
            </a:r>
            <a:endParaRPr lang="en-IN" dirty="0"/>
          </a:p>
          <a:p>
            <a:pPr marL="0" indent="0">
              <a:buNone/>
            </a:pPr>
            <a:endParaRPr lang="en-IN" dirty="0"/>
          </a:p>
        </p:txBody>
      </p:sp>
    </p:spTree>
    <p:extLst>
      <p:ext uri="{BB962C8B-B14F-4D97-AF65-F5344CB8AC3E}">
        <p14:creationId xmlns:p14="http://schemas.microsoft.com/office/powerpoint/2010/main" val="1514464879"/>
      </p:ext>
    </p:extLst>
  </p:cSld>
  <p:clrMapOvr>
    <a:masterClrMapping/>
  </p:clrMapOvr>
</p:notes>
</file>

<file path=ppt/notesSlides/notesSlide2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a:t>
            </a:r>
            <a:r>
              <a:rPr lang="en-IN" dirty="0"/>
              <a:t>Subtopic of Subtopic </a:t>
            </a:r>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p>
          <a:p>
            <a:pPr marL="0" lvl="0" indent="0" algn="l" rtl="0">
              <a:spcBef>
                <a:spcPts val="0"/>
              </a:spcBef>
              <a:spcAft>
                <a:spcPts val="0"/>
              </a:spcAft>
              <a:buNone/>
            </a:pPr>
            <a:endParaRPr lang="en" dirty="0"/>
          </a:p>
          <a:p>
            <a:pPr marL="0" lvl="0" indent="0" algn="l" rtl="0">
              <a:spcBef>
                <a:spcPts val="0"/>
              </a:spcBef>
              <a:spcAft>
                <a:spcPts val="0"/>
              </a:spcAft>
              <a:buNone/>
            </a:pPr>
            <a:r>
              <a:rPr lang="en-IN" b="0" i="0" dirty="0">
                <a:solidFill>
                  <a:srgbClr val="4D5156"/>
                </a:solidFill>
                <a:effectLst/>
                <a:latin typeface="arial" panose="020B0604020202020204" pitchFamily="34" charset="0"/>
              </a:rPr>
              <a:t>Agile development model is also a type of Incremental model. Software is developed in incremental, rapid cycles. This results in small incremental releases with each release building on previous functionality. Each release is thoroughly tested to ensure software quality is maintained. It is used for time critical applications.</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 dirty="0"/>
              <a:t>Reference: </a:t>
            </a:r>
            <a:endParaRPr dirty="0"/>
          </a:p>
          <a:p>
            <a:pPr marL="0" indent="0">
              <a:buNone/>
            </a:pPr>
            <a:r>
              <a:rPr lang="en-IN" dirty="0">
                <a:hlinkClick r:id="rId3"/>
              </a:rPr>
              <a:t>https://gearheart.io/articles/7-phases-software-development-life-cycle-sdlc/</a:t>
            </a:r>
            <a:endParaRPr lang="en-IN" dirty="0"/>
          </a:p>
          <a:p>
            <a:pPr marL="0" indent="0">
              <a:buNone/>
            </a:pPr>
            <a:endParaRPr lang="en-IN" dirty="0"/>
          </a:p>
        </p:txBody>
      </p:sp>
    </p:spTree>
    <p:extLst>
      <p:ext uri="{BB962C8B-B14F-4D97-AF65-F5344CB8AC3E}">
        <p14:creationId xmlns:p14="http://schemas.microsoft.com/office/powerpoint/2010/main" val="776489664"/>
      </p:ext>
    </p:extLst>
  </p:cSld>
  <p:clrMapOvr>
    <a:masterClrMapping/>
  </p:clrMapOvr>
</p:notes>
</file>

<file path=ppt/notesSlides/notesSlide2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a:t>
            </a:r>
            <a:r>
              <a:rPr lang="en-IN" dirty="0"/>
              <a:t>Subtopic of Subtopic </a:t>
            </a:r>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p>
          <a:p>
            <a:pPr marL="0" lvl="0" indent="0" algn="l" rtl="0">
              <a:spcBef>
                <a:spcPts val="0"/>
              </a:spcBef>
              <a:spcAft>
                <a:spcPts val="0"/>
              </a:spcAft>
              <a:buNone/>
            </a:pPr>
            <a:endParaRPr lang="en" dirty="0"/>
          </a:p>
          <a:p>
            <a:pPr marL="0" lvl="0" indent="0" algn="l" rtl="0">
              <a:spcBef>
                <a:spcPts val="0"/>
              </a:spcBef>
              <a:spcAft>
                <a:spcPts val="0"/>
              </a:spcAft>
              <a:buNone/>
            </a:pPr>
            <a:r>
              <a:rPr lang="en-IN" dirty="0"/>
              <a:t>The Big Bang Model is popular in situations or adopted when the project's stakeholders or customers are not certain regarding their wants and requirements. They have also haven't </a:t>
            </a:r>
            <a:r>
              <a:rPr lang="en-IN" dirty="0" err="1"/>
              <a:t>analyzed</a:t>
            </a:r>
            <a:r>
              <a:rPr lang="en-IN" dirty="0"/>
              <a:t> all the essential features and characteristics that they plan to incorporate into their system. In this model, all or most of the requirements are understood and put into practice as they begin developing the prototype.</a:t>
            </a:r>
            <a:endParaRPr lang="en" dirty="0"/>
          </a:p>
          <a:p>
            <a:pPr marL="0" lvl="0" indent="0" algn="l" rtl="0">
              <a:spcBef>
                <a:spcPts val="0"/>
              </a:spcBef>
              <a:spcAft>
                <a:spcPts val="0"/>
              </a:spcAft>
              <a:buNone/>
            </a:pPr>
            <a:endParaRPr lang="en" dirty="0"/>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 dirty="0"/>
              <a:t>Reference: </a:t>
            </a:r>
            <a:endParaRPr dirty="0"/>
          </a:p>
          <a:p>
            <a:pPr marL="0" indent="0">
              <a:buNone/>
            </a:pPr>
            <a:r>
              <a:rPr lang="en-IN" dirty="0">
                <a:hlinkClick r:id="rId3"/>
              </a:rPr>
              <a:t>https://www.professionalqa.com/big-bang-sdlc-model</a:t>
            </a:r>
            <a:endParaRPr lang="en-IN" dirty="0"/>
          </a:p>
        </p:txBody>
      </p:sp>
    </p:spTree>
    <p:extLst>
      <p:ext uri="{BB962C8B-B14F-4D97-AF65-F5344CB8AC3E}">
        <p14:creationId xmlns:p14="http://schemas.microsoft.com/office/powerpoint/2010/main" val="2869628873"/>
      </p:ext>
    </p:extLst>
  </p:cSld>
  <p:clrMapOvr>
    <a:masterClrMapping/>
  </p:clrMapOvr>
</p:notes>
</file>

<file path=ppt/notesSlides/notesSlide2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p>
          <a:p>
            <a:pPr marL="0" lvl="0" indent="0" algn="l" rtl="0">
              <a:spcBef>
                <a:spcPts val="0"/>
              </a:spcBef>
              <a:spcAft>
                <a:spcPts val="0"/>
              </a:spcAft>
              <a:buNone/>
            </a:pPr>
            <a:endParaRPr lang="en" dirty="0"/>
          </a:p>
          <a:p>
            <a:pPr marL="0" lvl="0" indent="0" algn="l" rtl="0">
              <a:spcBef>
                <a:spcPts val="0"/>
              </a:spcBef>
              <a:spcAft>
                <a:spcPts val="0"/>
              </a:spcAft>
              <a:buNone/>
            </a:pPr>
            <a:endParaRPr lang="en" dirty="0"/>
          </a:p>
          <a:p>
            <a:pPr marL="0" lvl="0" indent="0" algn="l" rtl="0">
              <a:spcBef>
                <a:spcPts val="0"/>
              </a:spcBef>
              <a:spcAft>
                <a:spcPts val="0"/>
              </a:spcAft>
              <a:buNone/>
            </a:pPr>
            <a:r>
              <a:rPr lang="en-IN" dirty="0"/>
              <a:t>Software testing is a process of identifying the correctness of software by considering its all attributes (Reliability, Scalability, Portability, Re-usability, Usability) and evaluating the execution of software components to find the software bugs or errors or defects.</a:t>
            </a:r>
            <a:endParaRPr lang="en" dirty="0"/>
          </a:p>
          <a:p>
            <a:pPr marL="0" lvl="0" indent="0" algn="l" rtl="0">
              <a:spcBef>
                <a:spcPts val="0"/>
              </a:spcBef>
              <a:spcAft>
                <a:spcPts val="0"/>
              </a:spcAft>
              <a:buNone/>
            </a:pPr>
            <a:endParaRPr lang="en" dirty="0"/>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 dirty="0"/>
              <a:t>Reference: </a:t>
            </a:r>
            <a:endParaRPr dirty="0"/>
          </a:p>
          <a:p>
            <a:pPr marL="0" indent="0">
              <a:buNone/>
            </a:pPr>
            <a:r>
              <a:rPr lang="en-IN" dirty="0">
                <a:hlinkClick r:id="rId3"/>
              </a:rPr>
              <a:t>https://www.inwizards.com/blog/software-testing-type-testing-introduction-basics-importance/</a:t>
            </a:r>
            <a:endParaRPr lang="en-IN" dirty="0"/>
          </a:p>
        </p:txBody>
      </p:sp>
    </p:spTree>
    <p:extLst>
      <p:ext uri="{BB962C8B-B14F-4D97-AF65-F5344CB8AC3E}">
        <p14:creationId xmlns:p14="http://schemas.microsoft.com/office/powerpoint/2010/main" val="2713732500"/>
      </p:ext>
    </p:extLst>
  </p:cSld>
  <p:clrMapOvr>
    <a:masterClrMapping/>
  </p:clrMapOvr>
</p:notes>
</file>

<file path=ppt/notesSlides/notesSlide2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2</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p>
          <a:p>
            <a:pPr marL="0" lvl="0" indent="0" algn="l" rtl="0">
              <a:spcBef>
                <a:spcPts val="0"/>
              </a:spcBef>
              <a:spcAft>
                <a:spcPts val="0"/>
              </a:spcAft>
              <a:buNone/>
            </a:pPr>
            <a:endParaRPr lang="en" dirty="0"/>
          </a:p>
          <a:p>
            <a:pPr marL="0" lvl="0" indent="0" algn="l" rtl="0">
              <a:spcBef>
                <a:spcPts val="0"/>
              </a:spcBef>
              <a:spcAft>
                <a:spcPts val="0"/>
              </a:spcAft>
              <a:buNone/>
            </a:pPr>
            <a:endParaRPr lang="en" dirty="0"/>
          </a:p>
          <a:p>
            <a:pPr marL="0" lvl="0" indent="0" algn="l" rtl="0">
              <a:spcBef>
                <a:spcPts val="0"/>
              </a:spcBef>
              <a:spcAft>
                <a:spcPts val="0"/>
              </a:spcAft>
              <a:buNone/>
            </a:pPr>
            <a:r>
              <a:rPr lang="en-IN" b="1" dirty="0"/>
              <a:t>Manual Testing:</a:t>
            </a:r>
          </a:p>
          <a:p>
            <a:pPr marL="0" lvl="0" indent="0" algn="l" rtl="0">
              <a:spcBef>
                <a:spcPts val="0"/>
              </a:spcBef>
              <a:spcAft>
                <a:spcPts val="0"/>
              </a:spcAft>
              <a:buNone/>
            </a:pPr>
            <a:r>
              <a:rPr lang="en-IN" dirty="0"/>
              <a:t>Manual testing is the process of testing the software by hand to learn more about it, to find what is and isn’t working.</a:t>
            </a:r>
          </a:p>
          <a:p>
            <a:pPr marL="0" lvl="0" indent="0" algn="l" rtl="0">
              <a:spcBef>
                <a:spcPts val="0"/>
              </a:spcBef>
              <a:spcAft>
                <a:spcPts val="0"/>
              </a:spcAft>
              <a:buNone/>
            </a:pPr>
            <a:endParaRPr lang="en-IN" dirty="0"/>
          </a:p>
          <a:p>
            <a:pPr marL="0" lvl="0" indent="0" algn="l" rtl="0">
              <a:spcBef>
                <a:spcPts val="0"/>
              </a:spcBef>
              <a:spcAft>
                <a:spcPts val="0"/>
              </a:spcAft>
              <a:buNone/>
            </a:pPr>
            <a:r>
              <a:rPr lang="en-IN" b="1" dirty="0"/>
              <a:t>Automation Testing:</a:t>
            </a:r>
          </a:p>
          <a:p>
            <a:pPr marL="0" lvl="0" indent="0" algn="l" rtl="0">
              <a:spcBef>
                <a:spcPts val="0"/>
              </a:spcBef>
              <a:spcAft>
                <a:spcPts val="0"/>
              </a:spcAft>
              <a:buNone/>
            </a:pPr>
            <a:r>
              <a:rPr lang="en-IN" dirty="0"/>
              <a:t>Automation testing is the process of testing the software using an automation tool to find the defects.</a:t>
            </a:r>
            <a:endParaRPr lang="en" dirty="0"/>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 dirty="0"/>
              <a:t>Reference: </a:t>
            </a:r>
            <a:endParaRPr dirty="0"/>
          </a:p>
          <a:p>
            <a:pPr marL="0" indent="0">
              <a:buNone/>
            </a:pPr>
            <a:r>
              <a:rPr lang="en-IN" dirty="0">
                <a:hlinkClick r:id="rId3"/>
              </a:rPr>
              <a:t>https://www.javatpoint.com/software-testing-tutorial</a:t>
            </a:r>
            <a:endParaRPr lang="en-IN" dirty="0"/>
          </a:p>
        </p:txBody>
      </p:sp>
    </p:spTree>
    <p:extLst>
      <p:ext uri="{BB962C8B-B14F-4D97-AF65-F5344CB8AC3E}">
        <p14:creationId xmlns:p14="http://schemas.microsoft.com/office/powerpoint/2010/main" val="416880953"/>
      </p:ext>
    </p:extLst>
  </p:cSld>
  <p:clrMapOvr>
    <a:masterClrMapping/>
  </p:clrMapOvr>
</p:notes>
</file>

<file path=ppt/notesSlides/notesSlide2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a:t>
            </a:r>
            <a:r>
              <a:rPr lang="en"/>
              <a:t>Subtopic 3</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p>
          <a:p>
            <a:pPr marL="0" lvl="0" indent="0" algn="l" rtl="0">
              <a:spcBef>
                <a:spcPts val="0"/>
              </a:spcBef>
              <a:spcAft>
                <a:spcPts val="0"/>
              </a:spcAft>
              <a:buNone/>
            </a:pPr>
            <a:endParaRPr lang="en" dirty="0"/>
          </a:p>
          <a:p>
            <a:pPr marL="0" lvl="0" indent="0" algn="l" rtl="0">
              <a:spcBef>
                <a:spcPts val="0"/>
              </a:spcBef>
              <a:spcAft>
                <a:spcPts val="0"/>
              </a:spcAft>
              <a:buNone/>
            </a:pPr>
            <a:endParaRPr lang="en-IN" dirty="0"/>
          </a:p>
          <a:p>
            <a:pPr marL="0" lvl="0" indent="0" algn="l" rtl="0">
              <a:spcBef>
                <a:spcPts val="0"/>
              </a:spcBef>
              <a:spcAft>
                <a:spcPts val="0"/>
              </a:spcAft>
              <a:buNone/>
            </a:pPr>
            <a:r>
              <a:rPr lang="en-IN" b="1" dirty="0"/>
              <a:t>Unit Testing</a:t>
            </a:r>
            <a:r>
              <a:rPr lang="en-IN" dirty="0"/>
              <a:t>: checks if software components are fulfilling functionalities or not.</a:t>
            </a:r>
          </a:p>
          <a:p>
            <a:pPr marL="0" lvl="0" indent="0" algn="l" rtl="0">
              <a:spcBef>
                <a:spcPts val="0"/>
              </a:spcBef>
              <a:spcAft>
                <a:spcPts val="0"/>
              </a:spcAft>
              <a:buNone/>
            </a:pPr>
            <a:r>
              <a:rPr lang="en-IN" b="1" dirty="0"/>
              <a:t>Integration Testing</a:t>
            </a:r>
            <a:r>
              <a:rPr lang="en-IN" dirty="0"/>
              <a:t>: checks the data flow from one module to other modules.</a:t>
            </a:r>
          </a:p>
          <a:p>
            <a:pPr marL="0" lvl="0" indent="0" algn="l" rtl="0">
              <a:spcBef>
                <a:spcPts val="0"/>
              </a:spcBef>
              <a:spcAft>
                <a:spcPts val="0"/>
              </a:spcAft>
              <a:buNone/>
            </a:pPr>
            <a:r>
              <a:rPr lang="en-IN" b="1" dirty="0"/>
              <a:t>System Testing</a:t>
            </a:r>
            <a:r>
              <a:rPr lang="en-IN" dirty="0"/>
              <a:t>: evaluates both functional and non-functional needs for the testing.</a:t>
            </a:r>
          </a:p>
          <a:p>
            <a:pPr marL="0" lvl="0" indent="0" algn="l" rtl="0">
              <a:spcBef>
                <a:spcPts val="0"/>
              </a:spcBef>
              <a:spcAft>
                <a:spcPts val="0"/>
              </a:spcAft>
              <a:buNone/>
            </a:pPr>
            <a:r>
              <a:rPr lang="en-IN" b="1" dirty="0"/>
              <a:t>Acceptance Testing</a:t>
            </a:r>
            <a:r>
              <a:rPr lang="en-IN" dirty="0"/>
              <a:t>: checks the requirements of a specification or contract are met as per its delivery</a:t>
            </a:r>
            <a:endParaRPr lang="en" dirty="0"/>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 dirty="0"/>
              <a:t>Reference: </a:t>
            </a:r>
            <a:endParaRPr dirty="0"/>
          </a:p>
          <a:p>
            <a:pPr marL="0" indent="0">
              <a:buNone/>
            </a:pPr>
            <a:r>
              <a:rPr lang="en-IN" dirty="0">
                <a:hlinkClick r:id="rId3"/>
              </a:rPr>
              <a:t>https://www.javatpoint.com/levels-of-testing</a:t>
            </a:r>
            <a:endParaRPr lang="en-IN" dirty="0"/>
          </a:p>
        </p:txBody>
      </p:sp>
    </p:spTree>
    <p:extLst>
      <p:ext uri="{BB962C8B-B14F-4D97-AF65-F5344CB8AC3E}">
        <p14:creationId xmlns:p14="http://schemas.microsoft.com/office/powerpoint/2010/main" val="18552406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278795036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34449795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3840023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72821f090c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72821f090c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Mention the parent topics one by one. This particular learning outcome has 4 parent topics.</a:t>
            </a: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2059505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421402704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300475754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Title - The learning outcome</a:t>
            </a:r>
            <a:endParaRPr dirty="0"/>
          </a:p>
          <a:p>
            <a:pPr marL="0" lvl="0" indent="0" algn="l" rtl="0">
              <a:spcBef>
                <a:spcPts val="0"/>
              </a:spcBef>
              <a:spcAft>
                <a:spcPts val="0"/>
              </a:spcAft>
              <a:buNone/>
            </a:pPr>
            <a:r>
              <a:rPr lang="en" dirty="0"/>
              <a:t>Subtitle - Duration</a:t>
            </a:r>
            <a:endParaRPr dirty="0"/>
          </a:p>
        </p:txBody>
      </p:sp>
    </p:spTree>
    <p:extLst>
      <p:ext uri="{BB962C8B-B14F-4D97-AF65-F5344CB8AC3E}">
        <p14:creationId xmlns:p14="http://schemas.microsoft.com/office/powerpoint/2010/main" val="15986463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72821f090c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72821f090c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Mention the parent topics one by one. This particular learning outcome has 6 parent topics.</a:t>
            </a:r>
            <a:endParaRPr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90412258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IN" b="0" i="0" dirty="0">
                <a:solidFill>
                  <a:srgbClr val="4D5156"/>
                </a:solidFill>
                <a:effectLst/>
                <a:latin typeface="arial" panose="020B0604020202020204" pitchFamily="34" charset="0"/>
              </a:rPr>
              <a:t>Cascading Style Sheets is a style sheet language used for describing the presentation of a document written in a markup language such as HTML.</a:t>
            </a:r>
          </a:p>
          <a:p>
            <a:pPr marL="0" lvl="0" indent="0" algn="l" rtl="0">
              <a:spcBef>
                <a:spcPts val="0"/>
              </a:spcBef>
              <a:spcAft>
                <a:spcPts val="0"/>
              </a:spcAft>
              <a:buNone/>
            </a:pPr>
            <a:endParaRPr lang="en-IN" b="0" i="0" dirty="0">
              <a:solidFill>
                <a:srgbClr val="4D5156"/>
              </a:solidFill>
              <a:effectLst/>
              <a:latin typeface="arial" panose="020B0604020202020204" pitchFamily="34" charset="0"/>
            </a:endParaRPr>
          </a:p>
          <a:p>
            <a:pPr marL="0" lvl="0" indent="0" algn="l" rtl="0">
              <a:spcBef>
                <a:spcPts val="0"/>
              </a:spcBef>
              <a:spcAft>
                <a:spcPts val="0"/>
              </a:spcAft>
              <a:buNone/>
            </a:pPr>
            <a:r>
              <a:rPr lang="en" dirty="0"/>
              <a:t>Reference: </a:t>
            </a:r>
            <a:endParaRPr dirty="0"/>
          </a:p>
          <a:p>
            <a:pPr marL="0" indent="0">
              <a:buNone/>
            </a:pPr>
            <a:r>
              <a:rPr lang="en-IN" dirty="0">
                <a:hlinkClick r:id="rId3"/>
              </a:rPr>
              <a:t>https://encryptedbn0.gstatic.com/images?q=tbn:ANd9GcRrQ6UjtIs5YsI5AKDLxCDPh0KQP10DgI9Tnw&amp;usqp=CAU</a:t>
            </a:r>
            <a:endParaRPr lang="en-IN" dirty="0"/>
          </a:p>
        </p:txBody>
      </p:sp>
    </p:spTree>
    <p:extLst>
      <p:ext uri="{BB962C8B-B14F-4D97-AF65-F5344CB8AC3E}">
        <p14:creationId xmlns:p14="http://schemas.microsoft.com/office/powerpoint/2010/main" val="108834423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This slide talks about the case if we have to divide a subtopic further.</a:t>
            </a:r>
          </a:p>
          <a:p>
            <a:pPr marL="0" lvl="0" indent="0" algn="l" rtl="0">
              <a:spcBef>
                <a:spcPts val="0"/>
              </a:spcBef>
              <a:spcAft>
                <a:spcPts val="0"/>
              </a:spcAft>
              <a:buNone/>
            </a:pPr>
            <a:endParaRPr lang="en" dirty="0"/>
          </a:p>
          <a:p>
            <a:pPr marL="0" lvl="0" indent="0" algn="l" rtl="0">
              <a:spcBef>
                <a:spcPts val="0"/>
              </a:spcBef>
              <a:spcAft>
                <a:spcPts val="0"/>
              </a:spcAft>
              <a:buNone/>
            </a:pPr>
            <a:r>
              <a:rPr lang="en-IN" dirty="0"/>
              <a:t>Left (White Color space):</a:t>
            </a:r>
          </a:p>
          <a:p>
            <a:pPr marL="0" lvl="0" indent="0" algn="l" rtl="0">
              <a:spcBef>
                <a:spcPts val="0"/>
              </a:spcBef>
              <a:spcAft>
                <a:spcPts val="0"/>
              </a:spcAft>
              <a:buNone/>
            </a:pPr>
            <a:r>
              <a:rPr lang="en-IN" dirty="0"/>
              <a:t>Title - Parent Topic</a:t>
            </a:r>
          </a:p>
          <a:p>
            <a:pPr marL="0" lvl="0" indent="0" algn="l" rtl="0">
              <a:spcBef>
                <a:spcPts val="0"/>
              </a:spcBef>
              <a:spcAft>
                <a:spcPts val="0"/>
              </a:spcAft>
              <a:buNone/>
            </a:pPr>
            <a:r>
              <a:rPr lang="en-IN" dirty="0"/>
              <a:t>Subtitle - Subtopic 2</a:t>
            </a:r>
          </a:p>
          <a:p>
            <a:pPr marL="0" lvl="0" indent="0" algn="l" rtl="0">
              <a:spcBef>
                <a:spcPts val="0"/>
              </a:spcBef>
              <a:spcAft>
                <a:spcPts val="0"/>
              </a:spcAft>
              <a:buNone/>
            </a:pPr>
            <a:r>
              <a:rPr lang="en-IN" dirty="0"/>
              <a:t>Body Text - Description in bullets</a:t>
            </a:r>
          </a:p>
          <a:p>
            <a:pPr marL="0" lvl="0" indent="0" algn="l" rtl="0">
              <a:spcBef>
                <a:spcPts val="0"/>
              </a:spcBef>
              <a:spcAft>
                <a:spcPts val="0"/>
              </a:spcAft>
              <a:buNone/>
            </a:pPr>
            <a:endParaRPr lang="en-IN" dirty="0"/>
          </a:p>
          <a:p>
            <a:pPr marL="0" lvl="0" indent="0" algn="l" rtl="0">
              <a:spcBef>
                <a:spcPts val="0"/>
              </a:spcBef>
              <a:spcAft>
                <a:spcPts val="0"/>
              </a:spcAft>
              <a:buNone/>
            </a:pPr>
            <a:endParaRPr dirty="0"/>
          </a:p>
          <a:p>
            <a:pPr marL="0" lvl="0" indent="0" algn="l" rtl="0">
              <a:spcBef>
                <a:spcPts val="0"/>
              </a:spcBef>
              <a:spcAft>
                <a:spcPts val="0"/>
              </a:spcAft>
              <a:buNone/>
            </a:pPr>
            <a:r>
              <a:rPr lang="en" b="1" dirty="0"/>
              <a:t>Right (Grey Color Space):</a:t>
            </a:r>
            <a:endParaRPr b="1" dirty="0"/>
          </a:p>
          <a:p>
            <a:pPr marL="0" lvl="0" indent="0" algn="l" rtl="0">
              <a:spcBef>
                <a:spcPts val="0"/>
              </a:spcBef>
              <a:spcAft>
                <a:spcPts val="0"/>
              </a:spcAft>
              <a:buNone/>
            </a:pPr>
            <a:r>
              <a:rPr lang="en" dirty="0"/>
              <a:t>Body Text - Relevant image (with source)/code snippet</a:t>
            </a:r>
          </a:p>
          <a:p>
            <a:pPr marL="0" lvl="0" indent="0" algn="l" rtl="0">
              <a:spcBef>
                <a:spcPts val="0"/>
              </a:spcBef>
              <a:spcAft>
                <a:spcPts val="0"/>
              </a:spcAft>
              <a:buNone/>
            </a:pPr>
            <a:endParaRPr lang="en" dirty="0"/>
          </a:p>
          <a:p>
            <a:pPr marL="0" lvl="0" indent="0" algn="l" rtl="0">
              <a:spcBef>
                <a:spcPts val="0"/>
              </a:spcBef>
              <a:spcAft>
                <a:spcPts val="0"/>
              </a:spcAft>
              <a:buNone/>
            </a:pPr>
            <a:endParaRPr lang="en-IN" dirty="0"/>
          </a:p>
          <a:p>
            <a:pPr marL="171450" marR="0" lvl="0" indent="-171450" algn="l" rtl="0">
              <a:lnSpc>
                <a:spcPct val="100000"/>
              </a:lnSpc>
              <a:spcBef>
                <a:spcPts val="0"/>
              </a:spcBef>
              <a:spcAft>
                <a:spcPts val="0"/>
              </a:spcAft>
              <a:buClr>
                <a:srgbClr val="000000"/>
              </a:buClr>
              <a:buSzPts val="1100"/>
            </a:pPr>
            <a:r>
              <a:rPr lang="en-IN" sz="1100" b="0" i="0" u="none" strike="noStrike" cap="none" dirty="0">
                <a:solidFill>
                  <a:srgbClr val="4D5156"/>
                </a:solidFill>
                <a:effectLst/>
                <a:latin typeface="arial" panose="020B0604020202020204" pitchFamily="34" charset="0"/>
                <a:cs typeface="Arial"/>
                <a:sym typeface="Arial"/>
              </a:rPr>
              <a:t>CSS (1996) allows the user to select font style and size and change the colour of the text and background. </a:t>
            </a:r>
          </a:p>
          <a:p>
            <a:pPr marL="171450" marR="0" lvl="0" indent="-171450" algn="l" rtl="0">
              <a:lnSpc>
                <a:spcPct val="100000"/>
              </a:lnSpc>
              <a:spcBef>
                <a:spcPts val="0"/>
              </a:spcBef>
              <a:spcAft>
                <a:spcPts val="0"/>
              </a:spcAft>
              <a:buClr>
                <a:srgbClr val="000000"/>
              </a:buClr>
              <a:buSzPts val="1100"/>
            </a:pPr>
            <a:r>
              <a:rPr lang="en-IN" sz="1100" b="0" i="0" u="none" strike="noStrike" cap="none" dirty="0">
                <a:solidFill>
                  <a:srgbClr val="4D5156"/>
                </a:solidFill>
                <a:effectLst/>
                <a:latin typeface="arial" panose="020B0604020202020204" pitchFamily="34" charset="0"/>
                <a:cs typeface="Arial"/>
                <a:sym typeface="Arial"/>
              </a:rPr>
              <a:t>CSS2 (1998) has capabilities that allows the user to design page layout. </a:t>
            </a:r>
          </a:p>
          <a:p>
            <a:pPr marL="171450" marR="0" lvl="0" indent="-171450" algn="l" rtl="0">
              <a:lnSpc>
                <a:spcPct val="100000"/>
              </a:lnSpc>
              <a:spcBef>
                <a:spcPts val="0"/>
              </a:spcBef>
              <a:spcAft>
                <a:spcPts val="0"/>
              </a:spcAft>
              <a:buClr>
                <a:srgbClr val="000000"/>
              </a:buClr>
              <a:buSzPts val="1100"/>
            </a:pPr>
            <a:r>
              <a:rPr lang="en-IN" sz="1100" b="0" i="0" u="none" strike="noStrike" cap="none" dirty="0">
                <a:solidFill>
                  <a:srgbClr val="4D5156"/>
                </a:solidFill>
                <a:effectLst/>
                <a:latin typeface="arial" panose="020B0604020202020204" pitchFamily="34" charset="0"/>
                <a:cs typeface="Arial"/>
                <a:sym typeface="Arial"/>
              </a:rPr>
              <a:t>CSS3 (1999) allows the user to create presentations from documents and to select from a wider range of fonts including those from Google and Typecast. Uniquely, CSS3 allows the user to incorporate rounded borders and use multiple columns. CSS3 is considered to be easier to use (when compared to CSS2) because it has different modules </a:t>
            </a:r>
          </a:p>
          <a:p>
            <a:pPr marL="171450" marR="0" lvl="0" indent="-171450" algn="l" rtl="0">
              <a:lnSpc>
                <a:spcPct val="100000"/>
              </a:lnSpc>
              <a:spcBef>
                <a:spcPts val="0"/>
              </a:spcBef>
              <a:spcAft>
                <a:spcPts val="0"/>
              </a:spcAft>
              <a:buClr>
                <a:srgbClr val="000000"/>
              </a:buClr>
              <a:buSzPts val="1100"/>
            </a:pPr>
            <a:endParaRPr lang="en-IN" sz="1100" b="0" i="0" u="none" strike="noStrike" cap="none" dirty="0">
              <a:solidFill>
                <a:srgbClr val="4D5156"/>
              </a:solidFill>
              <a:effectLst/>
              <a:latin typeface="arial" panose="020B0604020202020204" pitchFamily="34" charset="0"/>
              <a:cs typeface="Arial"/>
              <a:sym typeface="Arial"/>
            </a:endParaRPr>
          </a:p>
          <a:p>
            <a:pPr marL="0" lvl="0" indent="0" algn="l" rtl="0">
              <a:spcBef>
                <a:spcPts val="0"/>
              </a:spcBef>
              <a:spcAft>
                <a:spcPts val="0"/>
              </a:spcAft>
              <a:buNone/>
            </a:pPr>
            <a:endParaRPr lang="en-IN"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lang="en-IN" dirty="0"/>
          </a:p>
          <a:p>
            <a:pPr marL="0" indent="0">
              <a:buNone/>
            </a:pPr>
            <a:r>
              <a:rPr lang="en-US" dirty="0">
                <a:latin typeface="Arial"/>
                <a:ea typeface="+mn-lt"/>
                <a:cs typeface="+mn-lt"/>
                <a:hlinkClick r:id="rId3"/>
              </a:rPr>
              <a:t>https://miro.medium.com/max/2768/1*7V_zawxy3_kZbHs2d6NT9w.png</a:t>
            </a:r>
            <a:endParaRPr lang="en-US" dirty="0">
              <a:latin typeface="Arial"/>
              <a:ea typeface="+mn-lt"/>
              <a:cs typeface="+mn-lt"/>
            </a:endParaRPr>
          </a:p>
          <a:p>
            <a:pPr marL="0" indent="0">
              <a:buNone/>
            </a:pPr>
            <a:endParaRPr lang="en-US" dirty="0">
              <a:latin typeface="Arial"/>
              <a:ea typeface="+mn-lt"/>
              <a:cs typeface="+mn-lt"/>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IN" sz="1100" b="0" i="0" u="none" strike="noStrike" cap="none" dirty="0">
              <a:solidFill>
                <a:srgbClr val="000000"/>
              </a:solidFill>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latin typeface="Arial"/>
              <a:ea typeface="+mn-lt"/>
              <a:cs typeface="+mn-lt"/>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i="0" u="none" strike="noStrike" cap="none" dirty="0">
              <a:solidFill>
                <a:srgbClr val="000000"/>
              </a:solidFill>
              <a:latin typeface="Arial"/>
              <a:ea typeface="+mn-lt"/>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i="0" u="none" strike="noStrike" cap="none" dirty="0">
              <a:solidFill>
                <a:srgbClr val="000000"/>
              </a:solidFill>
              <a:latin typeface="Arial"/>
              <a:ea typeface="+mn-lt"/>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latin typeface="Arial"/>
              <a:ea typeface="+mn-lt"/>
              <a:cs typeface="+mn-lt"/>
            </a:endParaRPr>
          </a:p>
          <a:p>
            <a:pPr marL="0" indent="0">
              <a:buNone/>
            </a:pPr>
            <a:endParaRPr lang="en-IN" dirty="0"/>
          </a:p>
        </p:txBody>
      </p:sp>
    </p:spTree>
    <p:extLst>
      <p:ext uri="{BB962C8B-B14F-4D97-AF65-F5344CB8AC3E}">
        <p14:creationId xmlns:p14="http://schemas.microsoft.com/office/powerpoint/2010/main" val="64219002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Left (White Color space):</a:t>
            </a:r>
          </a:p>
          <a:p>
            <a:pPr marL="0" lvl="0" indent="0" algn="l" rtl="0">
              <a:spcBef>
                <a:spcPts val="0"/>
              </a:spcBef>
              <a:spcAft>
                <a:spcPts val="0"/>
              </a:spcAft>
              <a:buNone/>
            </a:pPr>
            <a:r>
              <a:rPr lang="en-IN" dirty="0"/>
              <a:t>Title - Parent Topic</a:t>
            </a:r>
          </a:p>
          <a:p>
            <a:pPr marL="0" lvl="0" indent="0" algn="l" rtl="0">
              <a:spcBef>
                <a:spcPts val="0"/>
              </a:spcBef>
              <a:spcAft>
                <a:spcPts val="0"/>
              </a:spcAft>
              <a:buNone/>
            </a:pPr>
            <a:r>
              <a:rPr lang="en-IN" dirty="0"/>
              <a:t>Subtitle - Subtopic 3</a:t>
            </a:r>
          </a:p>
          <a:p>
            <a:pPr marL="0" lvl="0" indent="0" algn="l" rtl="0">
              <a:spcBef>
                <a:spcPts val="0"/>
              </a:spcBef>
              <a:spcAft>
                <a:spcPts val="0"/>
              </a:spcAft>
              <a:buNone/>
            </a:pPr>
            <a:r>
              <a:rPr lang="en-I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lang="en-IN" dirty="0"/>
          </a:p>
          <a:p>
            <a:pPr marL="0" lvl="0" indent="0" algn="l" rtl="0">
              <a:spcBef>
                <a:spcPts val="0"/>
              </a:spcBef>
              <a:spcAft>
                <a:spcPts val="0"/>
              </a:spcAft>
              <a:buNone/>
            </a:pPr>
            <a:endParaRPr lang="en-IN" dirty="0"/>
          </a:p>
          <a:p>
            <a:pPr marL="158750" indent="0">
              <a:buNone/>
            </a:pPr>
            <a:r>
              <a:rPr lang="en-US" b="1" dirty="0"/>
              <a:t>CSS saves time </a:t>
            </a:r>
            <a:r>
              <a:rPr lang="en-US" dirty="0"/>
              <a:t>: You can write CSS once and reuse same sheet in multiple HTML pages.</a:t>
            </a:r>
            <a:endParaRPr lang="en-US" dirty="0">
              <a:cs typeface="Calibri"/>
            </a:endParaRPr>
          </a:p>
          <a:p>
            <a:pPr marL="158750" indent="0">
              <a:buNone/>
            </a:pPr>
            <a:r>
              <a:rPr lang="en-US" dirty="0"/>
              <a:t> </a:t>
            </a:r>
            <a:endParaRPr lang="en-US" dirty="0">
              <a:cs typeface="Calibri"/>
            </a:endParaRPr>
          </a:p>
          <a:p>
            <a:pPr marL="158750" indent="0">
              <a:buNone/>
            </a:pPr>
            <a:r>
              <a:rPr lang="en-US" b="1" dirty="0"/>
              <a:t>Easy Maintenance </a:t>
            </a:r>
            <a:r>
              <a:rPr lang="en-US" dirty="0"/>
              <a:t>: To make a global change simply change the style, and all elements in all the webpages will be updated automatically.</a:t>
            </a:r>
            <a:endParaRPr lang="en-US" dirty="0">
              <a:cs typeface="Calibri"/>
            </a:endParaRPr>
          </a:p>
          <a:p>
            <a:pPr marL="158750" indent="0">
              <a:buNone/>
            </a:pPr>
            <a:r>
              <a:rPr lang="en-US" dirty="0"/>
              <a:t> </a:t>
            </a:r>
            <a:endParaRPr lang="en-US" dirty="0">
              <a:cs typeface="Calibri"/>
            </a:endParaRPr>
          </a:p>
          <a:p>
            <a:pPr marL="158750" indent="0">
              <a:buNone/>
            </a:pPr>
            <a:r>
              <a:rPr lang="en-US" b="1" dirty="0"/>
              <a:t>Search Engines</a:t>
            </a:r>
            <a:r>
              <a:rPr lang="en-US" dirty="0"/>
              <a:t> : CSS is considered as clean coding technique, which means search engines won’t have to struggle to “read” its content.</a:t>
            </a:r>
            <a:endParaRPr lang="en-GB" dirty="0"/>
          </a:p>
          <a:p>
            <a:pPr marL="158750" indent="0">
              <a:buNone/>
            </a:pPr>
            <a:r>
              <a:rPr lang="en-US" dirty="0"/>
              <a:t> </a:t>
            </a:r>
            <a:endParaRPr lang="en-GB" dirty="0"/>
          </a:p>
          <a:p>
            <a:pPr marL="158750" indent="0">
              <a:buNone/>
            </a:pPr>
            <a:r>
              <a:rPr lang="en-US" b="1" dirty="0"/>
              <a:t>Superior styles to HTML </a:t>
            </a:r>
            <a:r>
              <a:rPr lang="en-US" dirty="0"/>
              <a:t>: CSS has a much wider array of attributes than HTML, so you can give a far better look to your HTML page in comparison to HTML attributes.</a:t>
            </a:r>
            <a:endParaRPr lang="en-US" dirty="0">
              <a:cs typeface="Calibri"/>
            </a:endParaRPr>
          </a:p>
          <a:p>
            <a:pPr marL="158750" indent="0">
              <a:buNone/>
            </a:pPr>
            <a:r>
              <a:rPr lang="en-US" dirty="0"/>
              <a:t> </a:t>
            </a:r>
            <a:endParaRPr lang="en-US" dirty="0">
              <a:cs typeface="Calibri"/>
            </a:endParaRPr>
          </a:p>
          <a:p>
            <a:pPr marL="158750" indent="0">
              <a:buNone/>
            </a:pPr>
            <a:r>
              <a:rPr lang="en-US" b="1" dirty="0"/>
              <a:t>Offline Browsing</a:t>
            </a:r>
            <a:r>
              <a:rPr lang="en-US" dirty="0"/>
              <a:t> : CSS can store web applications locally with the help of offline cache. Using of this we can view offline websites.</a:t>
            </a:r>
            <a:endParaRPr lang="en-GB" dirty="0"/>
          </a:p>
          <a:p>
            <a:pPr marL="0" lvl="0" indent="0" algn="l" rtl="0">
              <a:spcBef>
                <a:spcPts val="0"/>
              </a:spcBef>
              <a:spcAft>
                <a:spcPts val="0"/>
              </a:spcAft>
              <a:buNone/>
            </a:pPr>
            <a:endParaRPr lang="en-IN" dirty="0"/>
          </a:p>
          <a:p>
            <a:pPr marL="0" lvl="0" indent="0" algn="l" rtl="0">
              <a:spcBef>
                <a:spcPts val="0"/>
              </a:spcBef>
              <a:spcAft>
                <a:spcPts val="0"/>
              </a:spcAft>
              <a:buNone/>
            </a:pPr>
            <a:endParaRPr lang="en-IN" dirty="0"/>
          </a:p>
          <a:p>
            <a:pPr marL="0" lvl="0" indent="0" algn="l" rtl="0">
              <a:spcBef>
                <a:spcPts val="0"/>
              </a:spcBef>
              <a:spcAft>
                <a:spcPts val="0"/>
              </a:spcAft>
              <a:buNone/>
            </a:pPr>
            <a:endParaRPr lang="en-IN" dirty="0"/>
          </a:p>
          <a:p>
            <a:pPr marL="0" lvl="0" indent="0" algn="l" rtl="0">
              <a:spcBef>
                <a:spcPts val="0"/>
              </a:spcBef>
              <a:spcAft>
                <a:spcPts val="0"/>
              </a:spcAft>
              <a:buNone/>
            </a:pPr>
            <a:r>
              <a:rPr lang="en" dirty="0"/>
              <a:t>Reference: </a:t>
            </a:r>
            <a:endParaRPr dirty="0"/>
          </a:p>
          <a:p>
            <a:pPr marL="0" indent="0">
              <a:buNone/>
            </a:pPr>
            <a:r>
              <a:rPr lang="en-IN" dirty="0">
                <a:hlinkClick r:id="rId3"/>
              </a:rPr>
              <a:t>https://blog.devmountain.com/what-is-css-and-why-use-it/</a:t>
            </a:r>
            <a:endParaRPr lang="en-IN" dirty="0"/>
          </a:p>
        </p:txBody>
      </p:sp>
    </p:spTree>
    <p:extLst>
      <p:ext uri="{BB962C8B-B14F-4D97-AF65-F5344CB8AC3E}">
        <p14:creationId xmlns:p14="http://schemas.microsoft.com/office/powerpoint/2010/main" val="29904227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 dirty="0"/>
          </a:p>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IN" dirty="0"/>
              <a:t>Title - Parent Topic</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Subtopic</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Description in bullets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171450" lvl="0" indent="-171450" algn="l" rtl="0">
              <a:spcBef>
                <a:spcPts val="0"/>
              </a:spcBef>
              <a:spcAft>
                <a:spcPts val="0"/>
              </a:spcAft>
            </a:pPr>
            <a:r>
              <a:rPr lang="en-IN" dirty="0"/>
              <a:t>CSS cannot perform any logical operations like if/else or for/while or +/-.</a:t>
            </a:r>
          </a:p>
          <a:p>
            <a:pPr marL="171450" lvl="0" indent="-171450" algn="l" rtl="0">
              <a:spcBef>
                <a:spcPts val="0"/>
              </a:spcBef>
              <a:spcAft>
                <a:spcPts val="0"/>
              </a:spcAft>
            </a:pPr>
            <a:r>
              <a:rPr lang="en-IN" dirty="0"/>
              <a:t>We can not read any files using CSS.</a:t>
            </a:r>
          </a:p>
          <a:p>
            <a:pPr marL="171450" lvl="0" indent="-171450" algn="l" rtl="0">
              <a:spcBef>
                <a:spcPts val="0"/>
              </a:spcBef>
              <a:spcAft>
                <a:spcPts val="0"/>
              </a:spcAft>
            </a:pPr>
            <a:r>
              <a:rPr lang="en-IN" dirty="0"/>
              <a:t>It can not interact with databases.</a:t>
            </a:r>
          </a:p>
          <a:p>
            <a:pPr marL="171450" lvl="0" indent="-171450" algn="l" rtl="0">
              <a:spcBef>
                <a:spcPts val="0"/>
              </a:spcBef>
              <a:spcAft>
                <a:spcPts val="0"/>
              </a:spcAft>
            </a:pPr>
            <a:r>
              <a:rPr lang="en-IN" dirty="0"/>
              <a:t>CSS can not request a web page.</a:t>
            </a:r>
          </a:p>
          <a:p>
            <a:pPr marL="0" lvl="0" indent="0" algn="l" rtl="0">
              <a:spcBef>
                <a:spcPts val="0"/>
              </a:spcBef>
              <a:spcAft>
                <a:spcPts val="0"/>
              </a:spcAft>
              <a:buNone/>
            </a:pPr>
            <a:endParaRPr lang="en-IN"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indent="0">
              <a:buNone/>
            </a:pPr>
            <a:r>
              <a:rPr lang="en-IN" dirty="0">
                <a:hlinkClick r:id="rId3"/>
              </a:rPr>
              <a:t>https://i0.wp.com/www.mocamboo.com/wpcontent/uploads/2021/10/163342618048plc.jpg?fit=300%2C300&amp;ssl=1</a:t>
            </a:r>
            <a:endParaRPr lang="en-IN"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8349535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Left (White Color space):</a:t>
            </a:r>
          </a:p>
          <a:p>
            <a:pPr marL="0" lvl="0" indent="0" algn="l" rtl="0">
              <a:spcBef>
                <a:spcPts val="0"/>
              </a:spcBef>
              <a:spcAft>
                <a:spcPts val="0"/>
              </a:spcAft>
              <a:buNone/>
            </a:pPr>
            <a:r>
              <a:rPr lang="en-IN" dirty="0"/>
              <a:t>Title - Parent Topic</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Subtopic</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Description in bullets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IN"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lang="en-IN" dirty="0"/>
          </a:p>
          <a:p>
            <a:pPr marL="171450" lvl="0" indent="-171450" algn="l" rtl="0">
              <a:spcBef>
                <a:spcPts val="0"/>
              </a:spcBef>
              <a:spcAft>
                <a:spcPts val="0"/>
              </a:spcAft>
            </a:pPr>
            <a:r>
              <a:rPr lang="en-IN" b="0" dirty="0"/>
              <a:t>CSS saves a lot of time.</a:t>
            </a:r>
          </a:p>
          <a:p>
            <a:pPr marL="171450" lvl="0" indent="-171450" algn="l" rtl="0">
              <a:spcBef>
                <a:spcPts val="0"/>
              </a:spcBef>
              <a:spcAft>
                <a:spcPts val="0"/>
              </a:spcAft>
            </a:pPr>
            <a:r>
              <a:rPr lang="en-IN" b="0" dirty="0"/>
              <a:t>It helps to make consistent and spontaneous changes.</a:t>
            </a:r>
          </a:p>
          <a:p>
            <a:pPr marL="171450" lvl="0" indent="-171450" algn="l" rtl="0">
              <a:spcBef>
                <a:spcPts val="0"/>
              </a:spcBef>
              <a:spcAft>
                <a:spcPts val="0"/>
              </a:spcAft>
            </a:pPr>
            <a:r>
              <a:rPr lang="en-IN" b="0" dirty="0"/>
              <a:t>It improves the loading speed of the page.</a:t>
            </a:r>
          </a:p>
          <a:p>
            <a:pPr marL="171450" lvl="0" indent="-171450" algn="l" rtl="0">
              <a:spcBef>
                <a:spcPts val="0"/>
              </a:spcBef>
              <a:spcAft>
                <a:spcPts val="0"/>
              </a:spcAft>
            </a:pPr>
            <a:r>
              <a:rPr lang="en-IN" b="0" dirty="0"/>
              <a:t>CSS has the ability to re-position.</a:t>
            </a:r>
          </a:p>
          <a:p>
            <a:pPr marL="171450" lvl="0" indent="-171450" algn="l" rtl="0">
              <a:spcBef>
                <a:spcPts val="0"/>
              </a:spcBef>
              <a:spcAft>
                <a:spcPts val="0"/>
              </a:spcAft>
            </a:pPr>
            <a:r>
              <a:rPr lang="en-IN" b="0" dirty="0"/>
              <a:t>It has better device compatibility.</a:t>
            </a:r>
          </a:p>
          <a:p>
            <a:pPr marL="0" lvl="0" indent="0" algn="l" rtl="0">
              <a:spcBef>
                <a:spcPts val="0"/>
              </a:spcBef>
              <a:spcAft>
                <a:spcPts val="0"/>
              </a:spcAft>
              <a:buNone/>
            </a:pPr>
            <a:endParaRPr lang="en-IN" b="1" dirty="0"/>
          </a:p>
          <a:p>
            <a:pPr marL="0" lvl="0" indent="0" algn="l" rtl="0">
              <a:spcBef>
                <a:spcPts val="0"/>
              </a:spcBef>
              <a:spcAft>
                <a:spcPts val="0"/>
              </a:spcAft>
              <a:buNone/>
            </a:pPr>
            <a:endParaRPr lang="en-IN" b="1" dirty="0"/>
          </a:p>
          <a:p>
            <a:pPr marL="0" lvl="0" indent="0" algn="l" rtl="0">
              <a:spcBef>
                <a:spcPts val="0"/>
              </a:spcBef>
              <a:spcAft>
                <a:spcPts val="0"/>
              </a:spcAft>
              <a:buNone/>
            </a:pPr>
            <a:r>
              <a:rPr lang="en" dirty="0"/>
              <a:t>Reference: </a:t>
            </a:r>
            <a:endParaRPr dirty="0"/>
          </a:p>
          <a:p>
            <a:pPr marL="0" indent="0">
              <a:buNone/>
            </a:pPr>
            <a:r>
              <a:rPr lang="en-IN" dirty="0">
                <a:hlinkClick r:id="rId3"/>
              </a:rPr>
              <a:t>https://d8it4huxumps7.cloudfront.net/bites/wp-content/banners/2021/10/616ffee11ce1e_advantages_and_disadvantages_of_css.png</a:t>
            </a:r>
            <a:endParaRPr lang="en-IN" dirty="0"/>
          </a:p>
          <a:p>
            <a:pPr marL="0" indent="0">
              <a:buNone/>
            </a:pPr>
            <a:endParaRPr lang="en-IN" dirty="0"/>
          </a:p>
          <a:p>
            <a:pPr marL="0" indent="0">
              <a:buNone/>
            </a:pPr>
            <a:endParaRPr lang="en-IN"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56203496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IN" dirty="0"/>
              <a:t>Title - Parent Topic</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Subtopic 1</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Description in bullets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lang="en-IN" b="1" dirty="0"/>
          </a:p>
          <a:p>
            <a:pPr marL="0" lvl="0" indent="0" algn="l" rtl="0">
              <a:spcBef>
                <a:spcPts val="0"/>
              </a:spcBef>
              <a:spcAft>
                <a:spcPts val="0"/>
              </a:spcAft>
              <a:buNone/>
            </a:pPr>
            <a:endParaRPr lang="en" dirty="0"/>
          </a:p>
          <a:p>
            <a:pPr marL="0" lvl="0" indent="0" algn="l" rtl="0">
              <a:spcBef>
                <a:spcPts val="0"/>
              </a:spcBef>
              <a:spcAft>
                <a:spcPts val="0"/>
              </a:spcAft>
              <a:buNone/>
            </a:pPr>
            <a:r>
              <a:rPr lang="en-IN" b="1" dirty="0"/>
              <a:t>Selector:</a:t>
            </a:r>
            <a:r>
              <a:rPr lang="en-IN" dirty="0"/>
              <a:t> selects the element you want to target</a:t>
            </a:r>
          </a:p>
          <a:p>
            <a:pPr marL="0" lvl="0" indent="0" algn="l" rtl="0">
              <a:spcBef>
                <a:spcPts val="0"/>
              </a:spcBef>
              <a:spcAft>
                <a:spcPts val="0"/>
              </a:spcAft>
              <a:buNone/>
            </a:pPr>
            <a:r>
              <a:rPr lang="en-IN" b="1" dirty="0"/>
              <a:t>Keys</a:t>
            </a:r>
            <a:r>
              <a:rPr lang="en-IN" dirty="0"/>
              <a:t>: properties(attributes) like </a:t>
            </a:r>
            <a:r>
              <a:rPr lang="en-IN" dirty="0" err="1"/>
              <a:t>color</a:t>
            </a:r>
            <a:r>
              <a:rPr lang="en-IN" dirty="0"/>
              <a:t>, font-size, background, width, height, etc</a:t>
            </a:r>
          </a:p>
          <a:p>
            <a:pPr marL="0" lvl="0" indent="0" algn="l" rtl="0">
              <a:spcBef>
                <a:spcPts val="0"/>
              </a:spcBef>
              <a:spcAft>
                <a:spcPts val="0"/>
              </a:spcAft>
              <a:buNone/>
            </a:pPr>
            <a:r>
              <a:rPr lang="en-IN" b="1" dirty="0"/>
              <a:t>Value</a:t>
            </a:r>
            <a:r>
              <a:rPr lang="en-IN" dirty="0"/>
              <a:t>: values associated with these properties</a:t>
            </a:r>
          </a:p>
          <a:p>
            <a:pPr marL="0" lvl="0" indent="0" algn="l" rtl="0">
              <a:spcBef>
                <a:spcPts val="0"/>
              </a:spcBef>
              <a:spcAft>
                <a:spcPts val="0"/>
              </a:spcAft>
              <a:buNone/>
            </a:pPr>
            <a:r>
              <a:rPr lang="en-IN" dirty="0"/>
              <a:t>There are few basic selectors like tags, id’s, and classes</a:t>
            </a:r>
          </a:p>
          <a:p>
            <a:pPr marL="0" lvl="0" indent="0" algn="l" rtl="0">
              <a:spcBef>
                <a:spcPts val="0"/>
              </a:spcBef>
              <a:spcAft>
                <a:spcPts val="0"/>
              </a:spcAft>
              <a:buNone/>
            </a:pPr>
            <a:r>
              <a:rPr lang="en-IN" dirty="0"/>
              <a:t>All forms this key-value pair</a:t>
            </a:r>
            <a:endParaRPr lang="en" dirty="0"/>
          </a:p>
          <a:p>
            <a:pPr marL="0" lvl="0" indent="0" algn="l" rtl="0">
              <a:spcBef>
                <a:spcPts val="0"/>
              </a:spcBef>
              <a:spcAft>
                <a:spcPts val="0"/>
              </a:spcAft>
              <a:buNone/>
            </a:pPr>
            <a:endParaRPr lang="en" dirty="0"/>
          </a:p>
          <a:p>
            <a:pPr marL="0" lvl="0" indent="0" algn="l" rtl="0">
              <a:spcBef>
                <a:spcPts val="0"/>
              </a:spcBef>
              <a:spcAft>
                <a:spcPts val="0"/>
              </a:spcAft>
              <a:buNone/>
            </a:pPr>
            <a:endParaRPr lang="en" dirty="0"/>
          </a:p>
          <a:p>
            <a:pPr marL="0" lvl="0" indent="0" algn="l" rtl="0">
              <a:spcBef>
                <a:spcPts val="0"/>
              </a:spcBef>
              <a:spcAft>
                <a:spcPts val="0"/>
              </a:spcAft>
              <a:buNone/>
            </a:pPr>
            <a:r>
              <a:rPr lang="en" dirty="0"/>
              <a:t>Reference: </a:t>
            </a:r>
            <a:endParaRPr dirty="0"/>
          </a:p>
          <a:p>
            <a:pPr marL="0" indent="0">
              <a:buNone/>
            </a:pPr>
            <a:r>
              <a:rPr lang="en-IN" dirty="0">
                <a:hlinkClick r:id="rId3"/>
              </a:rPr>
              <a:t>https://codebrainer.azureedge.net/images/what-is-css-declaration.jpg</a:t>
            </a:r>
            <a:endParaRPr lang="en-IN" dirty="0"/>
          </a:p>
        </p:txBody>
      </p:sp>
    </p:spTree>
    <p:extLst>
      <p:ext uri="{BB962C8B-B14F-4D97-AF65-F5344CB8AC3E}">
        <p14:creationId xmlns:p14="http://schemas.microsoft.com/office/powerpoint/2010/main" val="11326816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19503152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This slide talks about the case if we have to divide a subtopic further.</a:t>
            </a:r>
          </a:p>
          <a:p>
            <a:pPr marL="0" lvl="0" indent="0" algn="l" rtl="0">
              <a:spcBef>
                <a:spcPts val="0"/>
              </a:spcBef>
              <a:spcAft>
                <a:spcPts val="0"/>
              </a:spcAft>
              <a:buNone/>
            </a:pPr>
            <a:endParaRPr lang="en-IN" dirty="0"/>
          </a:p>
          <a:p>
            <a:pPr marL="0" lvl="0" indent="0" algn="l" rtl="0">
              <a:spcBef>
                <a:spcPts val="0"/>
              </a:spcBef>
              <a:spcAft>
                <a:spcPts val="0"/>
              </a:spcAft>
              <a:buNone/>
            </a:pPr>
            <a:r>
              <a:rPr lang="en-IN" dirty="0"/>
              <a:t>Left (White Color space):</a:t>
            </a:r>
          </a:p>
          <a:p>
            <a:pPr marL="0" lvl="0" indent="0" algn="l" rtl="0">
              <a:spcBef>
                <a:spcPts val="0"/>
              </a:spcBef>
              <a:spcAft>
                <a:spcPts val="0"/>
              </a:spcAft>
              <a:buNone/>
            </a:pPr>
            <a:r>
              <a:rPr lang="en-IN" dirty="0"/>
              <a:t>Title - Parent Topic</a:t>
            </a:r>
          </a:p>
          <a:p>
            <a:pPr marL="0" lvl="0" indent="0" algn="l" rtl="0">
              <a:spcBef>
                <a:spcPts val="0"/>
              </a:spcBef>
              <a:spcAft>
                <a:spcPts val="0"/>
              </a:spcAft>
              <a:buNone/>
            </a:pPr>
            <a:r>
              <a:rPr lang="en-IN" dirty="0"/>
              <a:t>Subtitle - Subtopic 2</a:t>
            </a:r>
          </a:p>
          <a:p>
            <a:pPr marL="0" lvl="0" indent="0" algn="l" rtl="0">
              <a:spcBef>
                <a:spcPts val="0"/>
              </a:spcBef>
              <a:spcAft>
                <a:spcPts val="0"/>
              </a:spcAft>
              <a:buNone/>
            </a:pPr>
            <a:r>
              <a:rPr lang="en-IN" dirty="0"/>
              <a:t>Body Text - Description in bullets</a:t>
            </a:r>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lang="en-IN" b="1" dirty="0"/>
          </a:p>
          <a:p>
            <a:pPr marL="0" lvl="0" indent="0" algn="l" rtl="0">
              <a:spcBef>
                <a:spcPts val="0"/>
              </a:spcBef>
              <a:spcAft>
                <a:spcPts val="0"/>
              </a:spcAft>
              <a:buNone/>
            </a:pPr>
            <a:endParaRPr lang="en" dirty="0"/>
          </a:p>
          <a:p>
            <a:pPr marL="0" lvl="0" indent="0" algn="l" rtl="0">
              <a:spcBef>
                <a:spcPts val="0"/>
              </a:spcBef>
              <a:spcAft>
                <a:spcPts val="0"/>
              </a:spcAft>
              <a:buNone/>
            </a:pPr>
            <a:r>
              <a:rPr lang="en-IN" dirty="0"/>
              <a:t>A CSS comment is used to add explanatory notes to the code or to prevent the browser from interpreting specific parts of the style sheet. By design, comments have no effect on the layout of a document</a:t>
            </a:r>
            <a:endParaRPr lang="en" dirty="0"/>
          </a:p>
          <a:p>
            <a:pPr marL="0" lvl="0" indent="0" algn="l" rtl="0">
              <a:spcBef>
                <a:spcPts val="0"/>
              </a:spcBef>
              <a:spcAft>
                <a:spcPts val="0"/>
              </a:spcAft>
              <a:buNone/>
            </a:pPr>
            <a:endParaRPr lang="en" dirty="0"/>
          </a:p>
          <a:p>
            <a:pPr marL="0" lvl="0" indent="0" algn="l" rtl="0">
              <a:spcBef>
                <a:spcPts val="0"/>
              </a:spcBef>
              <a:spcAft>
                <a:spcPts val="0"/>
              </a:spcAft>
              <a:buNone/>
            </a:pPr>
            <a:r>
              <a:rPr lang="en" dirty="0"/>
              <a:t>Reference: </a:t>
            </a:r>
            <a:endParaRPr dirty="0"/>
          </a:p>
          <a:p>
            <a:pPr marL="0" indent="0">
              <a:buNone/>
            </a:pPr>
            <a:r>
              <a:rPr lang="en-IN" dirty="0">
                <a:hlinkClick r:id="rId3"/>
              </a:rPr>
              <a:t>https://www.freezenet.ca/wp-content/uploads/2019/03/CSS_9_1.png</a:t>
            </a:r>
            <a:endParaRPr lang="en-IN" dirty="0"/>
          </a:p>
        </p:txBody>
      </p:sp>
    </p:spTree>
    <p:extLst>
      <p:ext uri="{BB962C8B-B14F-4D97-AF65-F5344CB8AC3E}">
        <p14:creationId xmlns:p14="http://schemas.microsoft.com/office/powerpoint/2010/main" val="200849369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Left (White Color space):</a:t>
            </a:r>
          </a:p>
          <a:p>
            <a:pPr marL="0" lvl="0" indent="0" algn="l" rtl="0">
              <a:spcBef>
                <a:spcPts val="0"/>
              </a:spcBef>
              <a:spcAft>
                <a:spcPts val="0"/>
              </a:spcAft>
              <a:buNone/>
            </a:pPr>
            <a:r>
              <a:rPr lang="en-IN" dirty="0"/>
              <a:t>Title - Parent Topic</a:t>
            </a:r>
          </a:p>
          <a:p>
            <a:pPr marL="0" lvl="0" indent="0" algn="l" rtl="0">
              <a:spcBef>
                <a:spcPts val="0"/>
              </a:spcBef>
              <a:spcAft>
                <a:spcPts val="0"/>
              </a:spcAft>
              <a:buNone/>
            </a:pPr>
            <a:r>
              <a:rPr lang="en-IN" dirty="0"/>
              <a:t>Subtitle - Subtopic 3</a:t>
            </a:r>
          </a:p>
          <a:p>
            <a:pPr marL="0" lvl="0" indent="0" algn="l" rtl="0">
              <a:spcBef>
                <a:spcPts val="0"/>
              </a:spcBef>
              <a:spcAft>
                <a:spcPts val="0"/>
              </a:spcAft>
              <a:buNone/>
            </a:pPr>
            <a:r>
              <a:rPr lang="en-IN" dirty="0"/>
              <a:t>Body Text - Description in bullets</a:t>
            </a:r>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lang="en-IN" b="0" dirty="0"/>
          </a:p>
          <a:p>
            <a:pPr marL="0" lvl="0" indent="0" algn="l" rtl="0">
              <a:spcBef>
                <a:spcPts val="0"/>
              </a:spcBef>
              <a:spcAft>
                <a:spcPts val="0"/>
              </a:spcAft>
              <a:buNone/>
            </a:pPr>
            <a:r>
              <a:rPr lang="en-IN" b="0" dirty="0"/>
              <a:t>white-space is a CSS property that helps control how whitespace and line breaks within an element's text are treated</a:t>
            </a:r>
          </a:p>
          <a:p>
            <a:pPr marL="0" lvl="0" indent="0" algn="l" rtl="0">
              <a:spcBef>
                <a:spcPts val="0"/>
              </a:spcBef>
              <a:spcAft>
                <a:spcPts val="0"/>
              </a:spcAft>
              <a:buNone/>
            </a:pPr>
            <a:endParaRPr lang="en-IN" b="1" dirty="0"/>
          </a:p>
          <a:p>
            <a:pPr marL="0" lvl="0" indent="0" algn="l" rtl="0">
              <a:spcBef>
                <a:spcPts val="0"/>
              </a:spcBef>
              <a:spcAft>
                <a:spcPts val="0"/>
              </a:spcAft>
              <a:buNone/>
            </a:pPr>
            <a:r>
              <a:rPr lang="en" dirty="0"/>
              <a:t>Reference: </a:t>
            </a:r>
            <a:endParaRPr dirty="0"/>
          </a:p>
          <a:p>
            <a:pPr marL="0" indent="0">
              <a:buNone/>
            </a:pPr>
            <a:r>
              <a:rPr lang="en-IN" dirty="0">
                <a:hlinkClick r:id="rId3"/>
              </a:rPr>
              <a:t>https://i0.wp.com/css-tricks.com/wp-content/uploads/2011/09/pre.png?resize=290%2C97</a:t>
            </a:r>
            <a:endParaRPr lang="en-IN" dirty="0"/>
          </a:p>
        </p:txBody>
      </p:sp>
    </p:spTree>
    <p:extLst>
      <p:ext uri="{BB962C8B-B14F-4D97-AF65-F5344CB8AC3E}">
        <p14:creationId xmlns:p14="http://schemas.microsoft.com/office/powerpoint/2010/main" val="293093600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IN" dirty="0"/>
              <a:t>Title - Parent Topic</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Subtopic 1</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Description in bullets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p>
          <a:p>
            <a:pPr marL="0" lvl="0" indent="0" algn="l" rtl="0">
              <a:spcBef>
                <a:spcPts val="0"/>
              </a:spcBef>
              <a:spcAft>
                <a:spcPts val="0"/>
              </a:spcAft>
              <a:buNone/>
            </a:pPr>
            <a:endParaRPr lang="en" dirty="0"/>
          </a:p>
          <a:p>
            <a:pPr marL="171450" lvl="0" indent="-171450" algn="l" rtl="0">
              <a:spcBef>
                <a:spcPts val="0"/>
              </a:spcBef>
              <a:spcAft>
                <a:spcPts val="0"/>
              </a:spcAft>
            </a:pPr>
            <a:r>
              <a:rPr lang="en-IN" dirty="0"/>
              <a:t>Internal - Placed right on the page whose interface it will affect.</a:t>
            </a:r>
          </a:p>
          <a:p>
            <a:pPr marL="171450" lvl="0" indent="-171450" algn="l" rtl="0">
              <a:spcBef>
                <a:spcPts val="0"/>
              </a:spcBef>
              <a:spcAft>
                <a:spcPts val="0"/>
              </a:spcAft>
            </a:pPr>
            <a:r>
              <a:rPr lang="en-IN" dirty="0"/>
              <a:t>External - Placed in a separate file.</a:t>
            </a:r>
          </a:p>
          <a:p>
            <a:pPr marL="171450" lvl="0" indent="-171450" algn="l" rtl="0">
              <a:spcBef>
                <a:spcPts val="0"/>
              </a:spcBef>
              <a:spcAft>
                <a:spcPts val="0"/>
              </a:spcAft>
            </a:pPr>
            <a:r>
              <a:rPr lang="en-IN" dirty="0"/>
              <a:t>Inline - Placed inside a tag it will affect.</a:t>
            </a:r>
            <a:endParaRPr dirty="0"/>
          </a:p>
          <a:p>
            <a:pPr marL="0" lvl="0" indent="0" algn="l" rtl="0">
              <a:spcBef>
                <a:spcPts val="0"/>
              </a:spcBef>
              <a:spcAft>
                <a:spcPts val="0"/>
              </a:spcAft>
              <a:buNone/>
            </a:pPr>
            <a:endParaRPr lang="en-IN" b="1" dirty="0"/>
          </a:p>
          <a:p>
            <a:pPr marL="158750" indent="0">
              <a:buNone/>
            </a:pPr>
            <a:endParaRPr lang="en-US" dirty="0"/>
          </a:p>
          <a:p>
            <a:pPr marL="0" lvl="0" indent="0" algn="l" rtl="0">
              <a:spcBef>
                <a:spcPts val="0"/>
              </a:spcBef>
              <a:spcAft>
                <a:spcPts val="0"/>
              </a:spcAft>
              <a:buNone/>
            </a:pPr>
            <a:endParaRPr lang="en" dirty="0"/>
          </a:p>
          <a:p>
            <a:pPr marL="0" lvl="0" indent="0" algn="l" rtl="0">
              <a:spcBef>
                <a:spcPts val="0"/>
              </a:spcBef>
              <a:spcAft>
                <a:spcPts val="0"/>
              </a:spcAft>
              <a:buNone/>
            </a:pPr>
            <a:endParaRPr lang="en" dirty="0"/>
          </a:p>
          <a:p>
            <a:pPr marL="0" lvl="0" indent="0" algn="l" rtl="0">
              <a:spcBef>
                <a:spcPts val="0"/>
              </a:spcBef>
              <a:spcAft>
                <a:spcPts val="0"/>
              </a:spcAft>
              <a:buNone/>
            </a:pPr>
            <a:r>
              <a:rPr lang="en" dirty="0"/>
              <a:t>Reference: </a:t>
            </a:r>
            <a:endParaRPr lang="en-IN" dirty="0"/>
          </a:p>
          <a:p>
            <a:pPr marL="0" indent="0">
              <a:buNone/>
            </a:pPr>
            <a:r>
              <a:rPr lang="en-IN" dirty="0">
                <a:hlinkClick r:id="rId3"/>
              </a:rPr>
              <a:t>https://www.bitdegree.org/learn/inline-css</a:t>
            </a:r>
            <a:endParaRPr lang="en-IN" dirty="0"/>
          </a:p>
        </p:txBody>
      </p:sp>
    </p:spTree>
    <p:extLst>
      <p:ext uri="{BB962C8B-B14F-4D97-AF65-F5344CB8AC3E}">
        <p14:creationId xmlns:p14="http://schemas.microsoft.com/office/powerpoint/2010/main" val="51769977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This slide talks about the case if we have to divide a subtopic further.</a:t>
            </a:r>
          </a:p>
          <a:p>
            <a:pPr marL="0" lvl="0" indent="0" algn="l" rtl="0">
              <a:spcBef>
                <a:spcPts val="0"/>
              </a:spcBef>
              <a:spcAft>
                <a:spcPts val="0"/>
              </a:spcAft>
              <a:buNone/>
            </a:pPr>
            <a:endParaRPr lang="en-IN" dirty="0"/>
          </a:p>
          <a:p>
            <a:pPr marL="0" lvl="0" indent="0" algn="l" rtl="0">
              <a:spcBef>
                <a:spcPts val="0"/>
              </a:spcBef>
              <a:spcAft>
                <a:spcPts val="0"/>
              </a:spcAft>
              <a:buNone/>
            </a:pPr>
            <a:endParaRPr lang="en" dirty="0"/>
          </a:p>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IN" dirty="0"/>
              <a:t>Title - Parent Topic</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a:t>
            </a:r>
            <a:r>
              <a:rPr lang="en" dirty="0"/>
              <a:t>Subtopic of Subtopic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Description in bullets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lang="en-IN" b="1" dirty="0"/>
          </a:p>
          <a:p>
            <a:pPr marL="158750" indent="0">
              <a:buNone/>
            </a:pPr>
            <a:r>
              <a:rPr lang="en-US" b="1" dirty="0"/>
              <a:t>Inline Styles Sheet</a:t>
            </a:r>
            <a:endParaRPr lang="en-US" b="1" dirty="0">
              <a:cs typeface="Calibri"/>
            </a:endParaRPr>
          </a:p>
          <a:p>
            <a:pPr marL="158750" indent="0">
              <a:buNone/>
            </a:pPr>
            <a:r>
              <a:rPr lang="en-US" dirty="0"/>
              <a:t>Inline CSS is use with any elements of HTML where it is used on page. Here we use inline css for paragraph,</a:t>
            </a:r>
            <a:endParaRPr lang="en-US" dirty="0">
              <a:cs typeface="Calibri"/>
            </a:endParaRPr>
          </a:p>
          <a:p>
            <a:pPr marL="158750" indent="0">
              <a:buNone/>
            </a:pPr>
            <a:r>
              <a:rPr lang="en-US" dirty="0"/>
              <a:t> </a:t>
            </a:r>
            <a:endParaRPr lang="en-US" dirty="0">
              <a:cs typeface="Calibri"/>
            </a:endParaRPr>
          </a:p>
          <a:p>
            <a:pPr marL="158750" indent="0">
              <a:buNone/>
            </a:pPr>
            <a:r>
              <a:rPr lang="en-US" dirty="0"/>
              <a:t>&lt;p style="color:sienna;margin-left:20px"&gt;This is a paragraph.&lt;/p&gt;</a:t>
            </a:r>
            <a:endParaRPr lang="en-US" dirty="0">
              <a:cs typeface="Calibri"/>
            </a:endParaRPr>
          </a:p>
          <a:p>
            <a:pPr marL="158750" indent="0">
              <a:buNone/>
            </a:pPr>
            <a:r>
              <a:rPr lang="en-US" dirty="0"/>
              <a:t> </a:t>
            </a:r>
            <a:endParaRPr lang="en-US" dirty="0">
              <a:cs typeface="Calibri"/>
            </a:endParaRPr>
          </a:p>
          <a:p>
            <a:pPr marL="158750" indent="0">
              <a:buNone/>
            </a:pPr>
            <a:endParaRPr lang="en-US" dirty="0"/>
          </a:p>
          <a:p>
            <a:pPr marL="0" lvl="0" indent="0" algn="l" rtl="0">
              <a:spcBef>
                <a:spcPts val="0"/>
              </a:spcBef>
              <a:spcAft>
                <a:spcPts val="0"/>
              </a:spcAft>
              <a:buNone/>
            </a:pPr>
            <a:endParaRPr lang="en" dirty="0"/>
          </a:p>
          <a:p>
            <a:pPr marL="0" lvl="0" indent="0" algn="l" rtl="0">
              <a:spcBef>
                <a:spcPts val="0"/>
              </a:spcBef>
              <a:spcAft>
                <a:spcPts val="0"/>
              </a:spcAft>
              <a:buNone/>
            </a:pPr>
            <a:r>
              <a:rPr lang="en" dirty="0"/>
              <a:t>Reference: </a:t>
            </a:r>
            <a:endParaRPr lang="en-IN" dirty="0"/>
          </a:p>
        </p:txBody>
      </p:sp>
    </p:spTree>
    <p:extLst>
      <p:ext uri="{BB962C8B-B14F-4D97-AF65-F5344CB8AC3E}">
        <p14:creationId xmlns:p14="http://schemas.microsoft.com/office/powerpoint/2010/main" val="124354593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IN" dirty="0"/>
              <a:t>Title - Parent Topic</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a:t>
            </a:r>
            <a:r>
              <a:rPr lang="en" dirty="0"/>
              <a:t>Subtopic of Subtopic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Description in bullets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lang="en-IN" b="1" dirty="0"/>
          </a:p>
          <a:p>
            <a:pPr marL="158750" indent="0">
              <a:buNone/>
            </a:pPr>
            <a:r>
              <a:rPr lang="en-US" dirty="0"/>
              <a:t> </a:t>
            </a:r>
            <a:endParaRPr lang="en-US" dirty="0">
              <a:cs typeface="Calibri"/>
            </a:endParaRPr>
          </a:p>
          <a:p>
            <a:pPr marL="158750" indent="0">
              <a:buNone/>
            </a:pPr>
            <a:endParaRPr lang="en-US" dirty="0"/>
          </a:p>
          <a:p>
            <a:pPr marL="158750" indent="0">
              <a:buNone/>
            </a:pPr>
            <a:r>
              <a:rPr lang="en-US" b="1" dirty="0"/>
              <a:t>Internal Style Sheet</a:t>
            </a:r>
            <a:endParaRPr lang="en-US" b="1" dirty="0">
              <a:cs typeface="Calibri"/>
            </a:endParaRPr>
          </a:p>
          <a:p>
            <a:pPr marL="158750" indent="0">
              <a:buNone/>
            </a:pPr>
            <a:r>
              <a:rPr lang="en-US" dirty="0"/>
              <a:t>An internal style sheet should be used when a single document has a unique style. Internal styles sheet is defined in the head section of an HTML page, by using the &lt;style&gt; tag</a:t>
            </a:r>
            <a:endParaRPr lang="en-US" dirty="0">
              <a:cs typeface="Calibri"/>
            </a:endParaRPr>
          </a:p>
          <a:p>
            <a:pPr marL="158750" indent="0">
              <a:buNone/>
            </a:pPr>
            <a:r>
              <a:rPr lang="en-US" dirty="0"/>
              <a:t> </a:t>
            </a:r>
            <a:endParaRPr lang="en-US" dirty="0">
              <a:cs typeface="Calibri"/>
            </a:endParaRPr>
          </a:p>
          <a:p>
            <a:pPr marL="158750" indent="0">
              <a:buNone/>
            </a:pPr>
            <a:r>
              <a:rPr lang="en-US" dirty="0"/>
              <a:t>&lt;style&gt;</a:t>
            </a:r>
            <a:endParaRPr lang="en-US" dirty="0">
              <a:cs typeface="Calibri"/>
            </a:endParaRPr>
          </a:p>
          <a:p>
            <a:pPr marL="158750" indent="0">
              <a:buNone/>
            </a:pPr>
            <a:r>
              <a:rPr lang="en-US" dirty="0" err="1"/>
              <a:t>hr</a:t>
            </a:r>
            <a:r>
              <a:rPr lang="en-US" dirty="0"/>
              <a:t> {</a:t>
            </a:r>
            <a:endParaRPr lang="en-GB" dirty="0"/>
          </a:p>
          <a:p>
            <a:pPr marL="158750" indent="0">
              <a:buNone/>
            </a:pPr>
            <a:r>
              <a:rPr lang="en-US" dirty="0" err="1"/>
              <a:t>color:red</a:t>
            </a:r>
            <a:r>
              <a:rPr lang="en-US" dirty="0"/>
              <a:t>;</a:t>
            </a:r>
            <a:endParaRPr lang="en-US" dirty="0">
              <a:cs typeface="Calibri"/>
            </a:endParaRPr>
          </a:p>
          <a:p>
            <a:pPr marL="158750" indent="0">
              <a:buNone/>
            </a:pPr>
            <a:r>
              <a:rPr lang="en-US" dirty="0"/>
              <a:t>}</a:t>
            </a:r>
            <a:endParaRPr lang="en-US" dirty="0">
              <a:cs typeface="Calibri"/>
            </a:endParaRPr>
          </a:p>
          <a:p>
            <a:pPr marL="158750" indent="0">
              <a:buNone/>
            </a:pPr>
            <a:r>
              <a:rPr lang="en-US" dirty="0"/>
              <a:t>p {</a:t>
            </a:r>
            <a:endParaRPr lang="en-US" dirty="0">
              <a:cs typeface="Calibri"/>
            </a:endParaRPr>
          </a:p>
          <a:p>
            <a:pPr marL="158750" indent="0">
              <a:buNone/>
            </a:pPr>
            <a:r>
              <a:rPr lang="en-US" dirty="0"/>
              <a:t>margin-left:20px;</a:t>
            </a:r>
            <a:endParaRPr lang="en-US" dirty="0">
              <a:cs typeface="Calibri"/>
            </a:endParaRPr>
          </a:p>
          <a:p>
            <a:pPr marL="158750" indent="0">
              <a:buNone/>
            </a:pPr>
            <a:r>
              <a:rPr lang="en-US" dirty="0"/>
              <a:t>}</a:t>
            </a:r>
            <a:endParaRPr lang="en-US" dirty="0">
              <a:cs typeface="Calibri"/>
            </a:endParaRPr>
          </a:p>
          <a:p>
            <a:pPr marL="158750" indent="0">
              <a:buNone/>
            </a:pPr>
            <a:r>
              <a:rPr lang="en-US" dirty="0"/>
              <a:t>&lt;/style&gt;</a:t>
            </a:r>
            <a:endParaRPr lang="en-US" dirty="0">
              <a:cs typeface="Calibri"/>
            </a:endParaRPr>
          </a:p>
          <a:p>
            <a:pPr marL="158750" indent="0">
              <a:buNone/>
            </a:pPr>
            <a:r>
              <a:rPr lang="en-US" dirty="0"/>
              <a:t> </a:t>
            </a:r>
            <a:endParaRPr lang="en-US" dirty="0">
              <a:cs typeface="Calibri"/>
            </a:endParaRPr>
          </a:p>
          <a:p>
            <a:pPr marL="0" lvl="0" indent="0" algn="l" rtl="0">
              <a:spcBef>
                <a:spcPts val="0"/>
              </a:spcBef>
              <a:spcAft>
                <a:spcPts val="0"/>
              </a:spcAft>
              <a:buNone/>
            </a:pPr>
            <a:endParaRPr lang="en" dirty="0"/>
          </a:p>
          <a:p>
            <a:pPr marL="0" lvl="0" indent="0" algn="l" rtl="0">
              <a:spcBef>
                <a:spcPts val="0"/>
              </a:spcBef>
              <a:spcAft>
                <a:spcPts val="0"/>
              </a:spcAft>
              <a:buNone/>
            </a:pPr>
            <a:endParaRPr lang="en" dirty="0"/>
          </a:p>
          <a:p>
            <a:pPr marL="0" lvl="0" indent="0" algn="l" rtl="0">
              <a:spcBef>
                <a:spcPts val="0"/>
              </a:spcBef>
              <a:spcAft>
                <a:spcPts val="0"/>
              </a:spcAft>
              <a:buNone/>
            </a:pPr>
            <a:r>
              <a:rPr lang="en" dirty="0"/>
              <a:t>Reference: </a:t>
            </a:r>
            <a:endParaRPr lang="en-IN" dirty="0"/>
          </a:p>
        </p:txBody>
      </p:sp>
    </p:spTree>
    <p:extLst>
      <p:ext uri="{BB962C8B-B14F-4D97-AF65-F5344CB8AC3E}">
        <p14:creationId xmlns:p14="http://schemas.microsoft.com/office/powerpoint/2010/main" val="320243590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IN" dirty="0"/>
              <a:t>Title - Parent Topic</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a:t>
            </a:r>
            <a:r>
              <a:rPr lang="en" dirty="0"/>
              <a:t>Subtopic of Subtopic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Description in bullets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lang="en-IN" b="1" dirty="0"/>
          </a:p>
          <a:p>
            <a:pPr marL="158750" indent="0">
              <a:buNone/>
            </a:pPr>
            <a:r>
              <a:rPr lang="en-IN" dirty="0">
                <a:cs typeface="Calibri"/>
              </a:rPr>
              <a:t>An external style sheet is a separate CSS file that can be accessed by creating a link within the head section of the webpage. </a:t>
            </a:r>
          </a:p>
          <a:p>
            <a:pPr marL="158750" indent="0">
              <a:buNone/>
            </a:pPr>
            <a:r>
              <a:rPr lang="en-IN" dirty="0">
                <a:cs typeface="Calibri"/>
              </a:rPr>
              <a:t>Multiple webpages can use the same link to access the stylesheet. </a:t>
            </a:r>
          </a:p>
          <a:p>
            <a:pPr marL="158750" indent="0">
              <a:buNone/>
            </a:pPr>
            <a:r>
              <a:rPr lang="en-IN" dirty="0">
                <a:cs typeface="Calibri"/>
              </a:rPr>
              <a:t>The link to an external style sheet is placed within the head section of the page.</a:t>
            </a:r>
            <a:endParaRPr lang="en-US" dirty="0">
              <a:cs typeface="Calibri"/>
            </a:endParaRPr>
          </a:p>
          <a:p>
            <a:pPr marL="158750" indent="0">
              <a:buNone/>
            </a:pPr>
            <a:r>
              <a:rPr lang="en-US" dirty="0"/>
              <a:t> </a:t>
            </a:r>
            <a:endParaRPr lang="en-US" dirty="0">
              <a:cs typeface="Calibri"/>
            </a:endParaRPr>
          </a:p>
          <a:p>
            <a:pPr marL="158750" indent="0">
              <a:buNone/>
            </a:pPr>
            <a:r>
              <a:rPr lang="en-US" b="1" dirty="0"/>
              <a:t>External Style Sheet</a:t>
            </a:r>
            <a:endParaRPr lang="en-US" b="1" dirty="0">
              <a:cs typeface="Calibri"/>
            </a:endParaRPr>
          </a:p>
          <a:p>
            <a:pPr marL="158750" indent="0">
              <a:buNone/>
            </a:pPr>
            <a:r>
              <a:rPr lang="en-US" dirty="0"/>
              <a:t>An external style sheet is ideal when the style is applied to many pages. With an external style sheet, we can change the look of an entire Web site by changing one file. Each page must link to the style sheet using the tag. </a:t>
            </a:r>
            <a:endParaRPr lang="en-US" dirty="0">
              <a:cs typeface="Calibri"/>
            </a:endParaRPr>
          </a:p>
          <a:p>
            <a:pPr marL="158750" indent="0">
              <a:buNone/>
            </a:pPr>
            <a:r>
              <a:rPr lang="en-US" dirty="0"/>
              <a:t> </a:t>
            </a:r>
            <a:endParaRPr lang="en-US" dirty="0">
              <a:cs typeface="Calibri"/>
            </a:endParaRPr>
          </a:p>
          <a:p>
            <a:pPr marL="158750" indent="0">
              <a:buNone/>
            </a:pPr>
            <a:r>
              <a:rPr lang="en-US" dirty="0"/>
              <a:t>&lt;head&gt;</a:t>
            </a:r>
            <a:endParaRPr lang="en-US" dirty="0">
              <a:cs typeface="Calibri"/>
            </a:endParaRPr>
          </a:p>
          <a:p>
            <a:pPr marL="158750" indent="0">
              <a:buNone/>
            </a:pPr>
            <a:r>
              <a:rPr lang="en-US" dirty="0"/>
              <a:t>&lt;link </a:t>
            </a:r>
            <a:r>
              <a:rPr lang="en-US" dirty="0" err="1"/>
              <a:t>rel</a:t>
            </a:r>
            <a:r>
              <a:rPr lang="en-US" dirty="0"/>
              <a:t>="stylesheet" type="text/css" </a:t>
            </a:r>
            <a:r>
              <a:rPr lang="en-US" dirty="0" err="1"/>
              <a:t>href</a:t>
            </a:r>
            <a:r>
              <a:rPr lang="en-US" dirty="0"/>
              <a:t>="name of the Css file"&gt;</a:t>
            </a:r>
            <a:endParaRPr lang="en-US" dirty="0">
              <a:cs typeface="Calibri"/>
            </a:endParaRPr>
          </a:p>
          <a:p>
            <a:pPr marL="158750" indent="0">
              <a:buNone/>
            </a:pPr>
            <a:r>
              <a:rPr lang="en-US" dirty="0"/>
              <a:t>&lt;/head&gt;</a:t>
            </a:r>
            <a:endParaRPr lang="en-US" dirty="0">
              <a:cs typeface="Calibri"/>
            </a:endParaRPr>
          </a:p>
          <a:p>
            <a:pPr marL="158750" indent="0">
              <a:buNone/>
            </a:pPr>
            <a:r>
              <a:rPr lang="en-US" dirty="0"/>
              <a:t>            p{</a:t>
            </a:r>
            <a:endParaRPr lang="en-US" dirty="0">
              <a:cs typeface="Calibri"/>
            </a:endParaRPr>
          </a:p>
          <a:p>
            <a:pPr marL="158750" indent="0">
              <a:buNone/>
            </a:pPr>
            <a:r>
              <a:rPr lang="en-US" dirty="0"/>
              <a:t>                     </a:t>
            </a:r>
            <a:r>
              <a:rPr lang="en-US" dirty="0" err="1"/>
              <a:t>color:red</a:t>
            </a:r>
            <a:r>
              <a:rPr lang="en-US" dirty="0"/>
              <a:t>;         //.css file</a:t>
            </a:r>
            <a:endParaRPr lang="en-US" dirty="0">
              <a:cs typeface="Calibri"/>
            </a:endParaRPr>
          </a:p>
          <a:p>
            <a:pPr marL="158750" indent="0">
              <a:buNone/>
            </a:pPr>
            <a:r>
              <a:rPr lang="en-US" dirty="0"/>
              <a:t>                 }</a:t>
            </a:r>
            <a:endParaRPr lang="en" dirty="0"/>
          </a:p>
          <a:p>
            <a:pPr marL="0" lvl="0" indent="0" algn="l" rtl="0">
              <a:spcBef>
                <a:spcPts val="0"/>
              </a:spcBef>
              <a:spcAft>
                <a:spcPts val="0"/>
              </a:spcAft>
              <a:buNone/>
            </a:pPr>
            <a:endParaRPr lang="en" dirty="0"/>
          </a:p>
          <a:p>
            <a:pPr marL="0" lvl="0" indent="0" algn="l" rtl="0">
              <a:spcBef>
                <a:spcPts val="0"/>
              </a:spcBef>
              <a:spcAft>
                <a:spcPts val="0"/>
              </a:spcAft>
              <a:buNone/>
            </a:pPr>
            <a:endParaRPr lang="en" dirty="0"/>
          </a:p>
          <a:p>
            <a:pPr marL="0" lvl="0" indent="0" algn="l" rtl="0">
              <a:spcBef>
                <a:spcPts val="0"/>
              </a:spcBef>
              <a:spcAft>
                <a:spcPts val="0"/>
              </a:spcAft>
              <a:buNone/>
            </a:pPr>
            <a:r>
              <a:rPr lang="en" dirty="0"/>
              <a:t>Reference: </a:t>
            </a:r>
            <a:endParaRPr lang="en-IN" dirty="0"/>
          </a:p>
        </p:txBody>
      </p:sp>
    </p:spTree>
    <p:extLst>
      <p:ext uri="{BB962C8B-B14F-4D97-AF65-F5344CB8AC3E}">
        <p14:creationId xmlns:p14="http://schemas.microsoft.com/office/powerpoint/2010/main" val="173356469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Left (White Color space):</a:t>
            </a:r>
          </a:p>
          <a:p>
            <a:pPr marL="0" lvl="0" indent="0" algn="l" rtl="0">
              <a:spcBef>
                <a:spcPts val="0"/>
              </a:spcBef>
              <a:spcAft>
                <a:spcPts val="0"/>
              </a:spcAft>
              <a:buNone/>
            </a:pPr>
            <a:r>
              <a:rPr lang="en-IN" dirty="0"/>
              <a:t>Title - Parent Topic</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Subtopic 1</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Description in bullets</a:t>
            </a:r>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lang="en-IN" b="1" dirty="0"/>
          </a:p>
          <a:p>
            <a:pPr marL="0" lvl="0" indent="0" algn="l" rtl="0">
              <a:spcBef>
                <a:spcPts val="0"/>
              </a:spcBef>
              <a:spcAft>
                <a:spcPts val="0"/>
              </a:spcAft>
              <a:buNone/>
            </a:pPr>
            <a:r>
              <a:rPr lang="en-IN" b="1" dirty="0"/>
              <a:t>External Style Sheet</a:t>
            </a:r>
          </a:p>
          <a:p>
            <a:pPr marL="0" lvl="0" indent="0" algn="l" rtl="0">
              <a:spcBef>
                <a:spcPts val="0"/>
              </a:spcBef>
              <a:spcAft>
                <a:spcPts val="0"/>
              </a:spcAft>
              <a:buNone/>
            </a:pPr>
            <a:r>
              <a:rPr lang="en-IN" b="1" dirty="0"/>
              <a:t>Merits</a:t>
            </a:r>
          </a:p>
          <a:p>
            <a:pPr marL="171450" lvl="0" indent="-171450" algn="l" rtl="0">
              <a:spcBef>
                <a:spcPts val="0"/>
              </a:spcBef>
              <a:spcAft>
                <a:spcPts val="0"/>
              </a:spcAft>
            </a:pPr>
            <a:r>
              <a:rPr lang="en-IN" dirty="0"/>
              <a:t>one change to the style sheet will change all linked pages</a:t>
            </a:r>
          </a:p>
          <a:p>
            <a:pPr marL="171450" lvl="0" indent="-171450" algn="l" rtl="0">
              <a:spcBef>
                <a:spcPts val="0"/>
              </a:spcBef>
              <a:spcAft>
                <a:spcPts val="0"/>
              </a:spcAft>
            </a:pPr>
            <a:r>
              <a:rPr lang="en-IN" dirty="0"/>
              <a:t>you can create classes of styles that can then be used on many different HTML elements</a:t>
            </a:r>
          </a:p>
          <a:p>
            <a:pPr marL="171450" lvl="0" indent="-171450" algn="l" rtl="0">
              <a:spcBef>
                <a:spcPts val="0"/>
              </a:spcBef>
              <a:spcAft>
                <a:spcPts val="0"/>
              </a:spcAft>
            </a:pPr>
            <a:r>
              <a:rPr lang="en-IN" dirty="0"/>
              <a:t>consistent look and feel across multiple web pages</a:t>
            </a:r>
          </a:p>
          <a:p>
            <a:pPr marL="0" lvl="0" indent="0" algn="l" rtl="0">
              <a:spcBef>
                <a:spcPts val="0"/>
              </a:spcBef>
              <a:spcAft>
                <a:spcPts val="0"/>
              </a:spcAft>
              <a:buNone/>
            </a:pPr>
            <a:endParaRPr lang="en-IN" b="1" dirty="0"/>
          </a:p>
          <a:p>
            <a:pPr marL="0" lvl="0" indent="0" algn="l" rtl="0">
              <a:spcBef>
                <a:spcPts val="0"/>
              </a:spcBef>
              <a:spcAft>
                <a:spcPts val="0"/>
              </a:spcAft>
              <a:buNone/>
            </a:pPr>
            <a:r>
              <a:rPr lang="en-IN" b="1" dirty="0"/>
              <a:t>Demerits</a:t>
            </a:r>
          </a:p>
          <a:p>
            <a:pPr marL="171450" lvl="0" indent="-171450" algn="l" rtl="0">
              <a:spcBef>
                <a:spcPts val="0"/>
              </a:spcBef>
              <a:spcAft>
                <a:spcPts val="0"/>
              </a:spcAft>
            </a:pPr>
            <a:r>
              <a:rPr lang="en-IN" dirty="0"/>
              <a:t>Extra download is needed to import documents having style information.</a:t>
            </a:r>
          </a:p>
          <a:p>
            <a:pPr marL="171450" lvl="0" indent="-171450" algn="l" rtl="0">
              <a:spcBef>
                <a:spcPts val="0"/>
              </a:spcBef>
              <a:spcAft>
                <a:spcPts val="0"/>
              </a:spcAft>
            </a:pPr>
            <a:r>
              <a:rPr lang="en-IN" dirty="0"/>
              <a:t>To render the document, the external style sheet should be loaded.</a:t>
            </a:r>
          </a:p>
          <a:p>
            <a:pPr marL="0" lvl="0" indent="0" algn="l" rtl="0">
              <a:spcBef>
                <a:spcPts val="0"/>
              </a:spcBef>
              <a:spcAft>
                <a:spcPts val="0"/>
              </a:spcAft>
              <a:buNone/>
            </a:pPr>
            <a:endParaRPr lang="en" dirty="0"/>
          </a:p>
          <a:p>
            <a:pPr marL="0" lvl="0" indent="0" algn="l" rtl="0">
              <a:spcBef>
                <a:spcPts val="0"/>
              </a:spcBef>
              <a:spcAft>
                <a:spcPts val="0"/>
              </a:spcAft>
              <a:buNone/>
            </a:pPr>
            <a:endParaRPr lang="en" dirty="0"/>
          </a:p>
          <a:p>
            <a:pPr marL="0" lvl="0" indent="0" algn="l" rtl="0">
              <a:spcBef>
                <a:spcPts val="0"/>
              </a:spcBef>
              <a:spcAft>
                <a:spcPts val="0"/>
              </a:spcAft>
              <a:buNone/>
            </a:pPr>
            <a:endParaRPr lang="en" dirty="0"/>
          </a:p>
          <a:p>
            <a:pPr marL="0" lvl="0" indent="0" algn="l" rtl="0">
              <a:spcBef>
                <a:spcPts val="0"/>
              </a:spcBef>
              <a:spcAft>
                <a:spcPts val="0"/>
              </a:spcAft>
              <a:buNone/>
            </a:pPr>
            <a:r>
              <a:rPr lang="en" dirty="0"/>
              <a:t>Reference: </a:t>
            </a:r>
            <a:endParaRPr dirty="0"/>
          </a:p>
          <a:p>
            <a:pPr marL="0" indent="0">
              <a:buNone/>
            </a:pPr>
            <a:r>
              <a:rPr lang="en-IN" dirty="0">
                <a:hlinkClick r:id="rId3"/>
              </a:rPr>
              <a:t>https://images.slideplayer.com/24/6963284/slides</a:t>
            </a:r>
            <a:endParaRPr lang="en-IN" dirty="0"/>
          </a:p>
          <a:p>
            <a:pPr marL="0" indent="0">
              <a:buNone/>
            </a:pPr>
            <a:endParaRPr lang="en-IN" dirty="0"/>
          </a:p>
        </p:txBody>
      </p:sp>
    </p:spTree>
    <p:extLst>
      <p:ext uri="{BB962C8B-B14F-4D97-AF65-F5344CB8AC3E}">
        <p14:creationId xmlns:p14="http://schemas.microsoft.com/office/powerpoint/2010/main" val="95569385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Left (White Color space):</a:t>
            </a:r>
          </a:p>
          <a:p>
            <a:pPr marL="0" lvl="0" indent="0" algn="l" rtl="0">
              <a:spcBef>
                <a:spcPts val="0"/>
              </a:spcBef>
              <a:spcAft>
                <a:spcPts val="0"/>
              </a:spcAft>
              <a:buNone/>
            </a:pPr>
            <a:r>
              <a:rPr lang="en-IN" dirty="0"/>
              <a:t>Title - Parent Topic</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Subtopic 2</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Description in bullets</a:t>
            </a:r>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lang="en-IN" b="1" dirty="0"/>
          </a:p>
          <a:p>
            <a:pPr marL="0" lvl="0" indent="0" algn="l" rtl="0">
              <a:spcBef>
                <a:spcPts val="0"/>
              </a:spcBef>
              <a:spcAft>
                <a:spcPts val="0"/>
              </a:spcAft>
              <a:buNone/>
            </a:pPr>
            <a:r>
              <a:rPr lang="en-IN" b="1" dirty="0"/>
              <a:t>Embedded/Internal Style Sheet</a:t>
            </a:r>
          </a:p>
          <a:p>
            <a:pPr marL="0" lvl="0" indent="0" algn="l" rtl="0">
              <a:spcBef>
                <a:spcPts val="0"/>
              </a:spcBef>
              <a:spcAft>
                <a:spcPts val="0"/>
              </a:spcAft>
              <a:buNone/>
            </a:pPr>
            <a:r>
              <a:rPr lang="en-IN" b="1" dirty="0"/>
              <a:t>Merits</a:t>
            </a:r>
          </a:p>
          <a:p>
            <a:pPr marL="171450" lvl="0" indent="-171450" algn="l" rtl="0">
              <a:spcBef>
                <a:spcPts val="0"/>
              </a:spcBef>
              <a:spcAft>
                <a:spcPts val="0"/>
              </a:spcAft>
            </a:pPr>
            <a:r>
              <a:rPr lang="en-IN" dirty="0"/>
              <a:t>Multiple tag types can be created in a single document.</a:t>
            </a:r>
          </a:p>
          <a:p>
            <a:pPr marL="171450" lvl="0" indent="-171450" algn="l" rtl="0">
              <a:spcBef>
                <a:spcPts val="0"/>
              </a:spcBef>
              <a:spcAft>
                <a:spcPts val="0"/>
              </a:spcAft>
            </a:pPr>
            <a:r>
              <a:rPr lang="en-IN" dirty="0"/>
              <a:t>Styles, in complex situations, can be applied by using Selector and Grouping methods.</a:t>
            </a:r>
          </a:p>
          <a:p>
            <a:pPr marL="171450" lvl="0" indent="-171450" algn="l" rtl="0">
              <a:spcBef>
                <a:spcPts val="0"/>
              </a:spcBef>
              <a:spcAft>
                <a:spcPts val="0"/>
              </a:spcAft>
            </a:pPr>
            <a:r>
              <a:rPr lang="en-IN" dirty="0"/>
              <a:t>Extra download is unnecessary.</a:t>
            </a:r>
          </a:p>
          <a:p>
            <a:pPr marL="0" lvl="0" indent="0" algn="l" rtl="0">
              <a:spcBef>
                <a:spcPts val="0"/>
              </a:spcBef>
              <a:spcAft>
                <a:spcPts val="0"/>
              </a:spcAft>
              <a:buNone/>
            </a:pPr>
            <a:endParaRPr lang="en-IN" b="1" dirty="0"/>
          </a:p>
          <a:p>
            <a:pPr marL="0" lvl="0" indent="0" algn="l" rtl="0">
              <a:spcBef>
                <a:spcPts val="0"/>
              </a:spcBef>
              <a:spcAft>
                <a:spcPts val="0"/>
              </a:spcAft>
              <a:buNone/>
            </a:pPr>
            <a:r>
              <a:rPr lang="en-IN" b="1" dirty="0"/>
              <a:t>Demerits</a:t>
            </a:r>
          </a:p>
          <a:p>
            <a:pPr marL="171450" lvl="0" indent="-171450" algn="l" rtl="0">
              <a:spcBef>
                <a:spcPts val="0"/>
              </a:spcBef>
              <a:spcAft>
                <a:spcPts val="0"/>
              </a:spcAft>
            </a:pPr>
            <a:r>
              <a:rPr lang="en-IN" dirty="0"/>
              <a:t>Multiple documents cannot be controlled.</a:t>
            </a:r>
            <a:endParaRPr lang="en" dirty="0"/>
          </a:p>
          <a:p>
            <a:pPr marL="171450" lvl="0" indent="-171450" algn="l" rtl="0">
              <a:spcBef>
                <a:spcPts val="0"/>
              </a:spcBef>
              <a:spcAft>
                <a:spcPts val="0"/>
              </a:spcAft>
            </a:pPr>
            <a:endParaRPr lang="en" dirty="0"/>
          </a:p>
          <a:p>
            <a:pPr marL="0" lvl="0" indent="0" algn="l" rtl="0">
              <a:spcBef>
                <a:spcPts val="0"/>
              </a:spcBef>
              <a:spcAft>
                <a:spcPts val="0"/>
              </a:spcAft>
              <a:buNone/>
            </a:pPr>
            <a:r>
              <a:rPr lang="en" dirty="0"/>
              <a:t>Reference: </a:t>
            </a:r>
            <a:endParaRPr dirty="0"/>
          </a:p>
          <a:p>
            <a:pPr marL="0" indent="0">
              <a:buNone/>
            </a:pPr>
            <a:r>
              <a:rPr lang="en-IN" dirty="0">
                <a:hlinkClick r:id="rId3"/>
              </a:rPr>
              <a:t>https://images.slideplayer.com/24/6963284/slides</a:t>
            </a:r>
            <a:endParaRPr lang="en-IN" dirty="0"/>
          </a:p>
        </p:txBody>
      </p:sp>
    </p:spTree>
    <p:extLst>
      <p:ext uri="{BB962C8B-B14F-4D97-AF65-F5344CB8AC3E}">
        <p14:creationId xmlns:p14="http://schemas.microsoft.com/office/powerpoint/2010/main" val="52476277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IN" dirty="0"/>
              <a:t>Title - Parent Topic</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a:t>
            </a:r>
            <a:r>
              <a:rPr lang="en" dirty="0"/>
              <a:t>Subtopic of Subtopic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Description in bullets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lang="en" sz="1100" b="0" i="0" u="none" strike="noStrike" cap="none" dirty="0">
              <a:solidFill>
                <a:srgbClr val="000000"/>
              </a:solidFill>
              <a:effectLst/>
              <a:latin typeface="Arial"/>
              <a:cs typeface="Arial"/>
              <a:sym typeface="Arial"/>
            </a:endParaRPr>
          </a:p>
          <a:p>
            <a:pPr marL="0" lvl="0" indent="0" algn="l" rtl="0">
              <a:spcBef>
                <a:spcPts val="0"/>
              </a:spcBef>
              <a:spcAft>
                <a:spcPts val="0"/>
              </a:spcAft>
              <a:buNone/>
            </a:pPr>
            <a:endParaRPr lang="en-IN" sz="1100" b="1"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IN" sz="1100" b="1" i="0" u="none" strike="noStrike" cap="none" dirty="0">
                <a:solidFill>
                  <a:srgbClr val="000000"/>
                </a:solidFill>
                <a:effectLst/>
                <a:latin typeface="Arial"/>
                <a:ea typeface="Arial"/>
                <a:cs typeface="Arial"/>
                <a:sym typeface="Arial"/>
              </a:rPr>
              <a:t>CSS Units and Values</a:t>
            </a:r>
          </a:p>
          <a:p>
            <a:pPr marL="0" lvl="0" indent="0" algn="l" rtl="0">
              <a:spcBef>
                <a:spcPts val="0"/>
              </a:spcBef>
              <a:spcAft>
                <a:spcPts val="0"/>
              </a:spcAft>
              <a:buNone/>
            </a:pPr>
            <a:endParaRPr lang="en-IN" sz="1100" b="1"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IN" sz="1100" b="0" i="0" u="none" strike="noStrike" cap="none" dirty="0">
                <a:solidFill>
                  <a:srgbClr val="000000"/>
                </a:solidFill>
                <a:effectLst/>
                <a:latin typeface="Arial"/>
                <a:ea typeface="Arial"/>
                <a:cs typeface="Arial"/>
                <a:sym typeface="Arial"/>
              </a:rPr>
              <a:t>CSS has several different units for expressing a length. Many CSS properties take "length" values, such as width, margin, padding, font-size, etc.</a:t>
            </a:r>
          </a:p>
          <a:p>
            <a:pPr marL="0" lvl="0" indent="0" algn="l" rtl="0">
              <a:spcBef>
                <a:spcPts val="0"/>
              </a:spcBef>
              <a:spcAft>
                <a:spcPts val="0"/>
              </a:spcAft>
              <a:buNone/>
            </a:pPr>
            <a:r>
              <a:rPr lang="en-IN" sz="1100" b="1" i="0" u="none" strike="noStrike" cap="none" dirty="0">
                <a:solidFill>
                  <a:srgbClr val="000000"/>
                </a:solidFill>
                <a:effectLst/>
                <a:latin typeface="Arial"/>
                <a:ea typeface="Arial"/>
                <a:cs typeface="Arial"/>
                <a:sym typeface="Arial"/>
              </a:rPr>
              <a:t>Length</a:t>
            </a:r>
            <a:r>
              <a:rPr lang="en-IN" sz="1100" b="0" i="0" u="none" strike="noStrike" cap="none" dirty="0">
                <a:solidFill>
                  <a:srgbClr val="000000"/>
                </a:solidFill>
                <a:effectLst/>
                <a:latin typeface="Arial"/>
                <a:ea typeface="Arial"/>
                <a:cs typeface="Arial"/>
                <a:sym typeface="Arial"/>
              </a:rPr>
              <a:t> is a number followed by a length unit, such as 10px, 2em, etc.</a:t>
            </a:r>
          </a:p>
          <a:p>
            <a:pPr marL="0" lvl="0" indent="0" algn="l" rtl="0">
              <a:spcBef>
                <a:spcPts val="0"/>
              </a:spcBef>
              <a:spcAft>
                <a:spcPts val="0"/>
              </a:spcAft>
              <a:buNone/>
            </a:pPr>
            <a:endParaRPr lang="en-IN"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IN" sz="1100" b="1" i="0" u="none" strike="noStrike" cap="none" dirty="0">
                <a:solidFill>
                  <a:srgbClr val="000000"/>
                </a:solidFill>
                <a:effectLst/>
                <a:latin typeface="Arial"/>
                <a:ea typeface="Arial"/>
                <a:cs typeface="Arial"/>
                <a:sym typeface="Arial"/>
              </a:rPr>
              <a:t>Example</a:t>
            </a:r>
            <a:endParaRPr lang="en-IN" sz="1100" b="0" i="0" u="none" strike="noStrike" cap="none" dirty="0">
              <a:solidFill>
                <a:srgbClr val="000000"/>
              </a:solidFill>
              <a:effectLst/>
              <a:latin typeface="Arial"/>
              <a:ea typeface="Arial"/>
              <a:cs typeface="Arial"/>
              <a:sym typeface="Arial"/>
            </a:endParaRPr>
          </a:p>
          <a:p>
            <a:pPr marL="158750" indent="0">
              <a:buNone/>
            </a:pPr>
            <a:endParaRPr lang="en-IN" sz="1100" b="0" i="0" u="none" strike="noStrike" cap="none" dirty="0">
              <a:solidFill>
                <a:srgbClr val="000000"/>
              </a:solidFill>
              <a:effectLst/>
              <a:latin typeface="Arial"/>
              <a:ea typeface="Arial"/>
              <a:cs typeface="Arial"/>
              <a:sym typeface="Arial"/>
            </a:endParaRPr>
          </a:p>
          <a:p>
            <a:pPr marL="158750" indent="0">
              <a:buNone/>
            </a:pPr>
            <a:r>
              <a:rPr lang="en-IN" sz="1100" b="0" i="0" u="none" strike="noStrike" cap="none" dirty="0">
                <a:solidFill>
                  <a:srgbClr val="000000"/>
                </a:solidFill>
                <a:effectLst/>
                <a:latin typeface="Arial"/>
                <a:ea typeface="Arial"/>
                <a:cs typeface="Arial"/>
                <a:sym typeface="Arial"/>
              </a:rPr>
              <a:t>Set different length values, using px (pixels):</a:t>
            </a:r>
          </a:p>
          <a:p>
            <a:pPr marL="158750" indent="0">
              <a:buNone/>
            </a:pPr>
            <a:r>
              <a:rPr lang="en-IN" sz="1100" b="0" i="0" u="none" strike="noStrike" cap="none" dirty="0">
                <a:solidFill>
                  <a:srgbClr val="000000"/>
                </a:solidFill>
                <a:effectLst/>
                <a:latin typeface="Arial"/>
                <a:ea typeface="Arial"/>
                <a:cs typeface="Arial"/>
                <a:sym typeface="Arial"/>
              </a:rPr>
              <a:t>h1 {</a:t>
            </a: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  font-size: 60px;</a:t>
            </a: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a:t>
            </a:r>
            <a:br>
              <a:rPr lang="en-IN" sz="1100" b="0" i="0" u="none" strike="noStrike" cap="none" dirty="0">
                <a:solidFill>
                  <a:srgbClr val="000000"/>
                </a:solidFill>
                <a:effectLst/>
                <a:latin typeface="Arial"/>
                <a:ea typeface="Arial"/>
                <a:cs typeface="Arial"/>
                <a:sym typeface="Arial"/>
              </a:rPr>
            </a:b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p {</a:t>
            </a: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  font-size: 25px;</a:t>
            </a: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  line-height: 50px;</a:t>
            </a: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a:t>
            </a:r>
          </a:p>
          <a:p>
            <a:pPr marL="158750" indent="0">
              <a:buNone/>
            </a:pPr>
            <a:endParaRPr lang="en-IN" sz="1100" b="0" i="0" u="none" strike="noStrike" cap="none" dirty="0">
              <a:solidFill>
                <a:srgbClr val="000000"/>
              </a:solidFill>
              <a:effectLst/>
              <a:latin typeface="Arial"/>
              <a:ea typeface="Arial"/>
              <a:cs typeface="Arial"/>
              <a:sym typeface="Arial"/>
            </a:endParaRPr>
          </a:p>
          <a:p>
            <a:pPr marL="158750" indent="0">
              <a:buNone/>
            </a:pPr>
            <a:r>
              <a:rPr lang="en-IN" sz="1100" b="0" i="0" u="none" strike="noStrike" cap="none" dirty="0">
                <a:solidFill>
                  <a:srgbClr val="000000"/>
                </a:solidFill>
                <a:effectLst/>
                <a:latin typeface="Arial"/>
                <a:ea typeface="Arial"/>
                <a:cs typeface="Arial"/>
                <a:sym typeface="Arial"/>
              </a:rPr>
              <a:t>There are two types of length units: </a:t>
            </a:r>
          </a:p>
          <a:p>
            <a:pPr marL="158750" lvl="0" indent="0">
              <a:buNone/>
            </a:pPr>
            <a:endParaRPr lang="en-IN" sz="1100" b="1" i="0" u="none" strike="noStrike" cap="none" dirty="0">
              <a:solidFill>
                <a:srgbClr val="000000"/>
              </a:solidFill>
              <a:effectLst/>
              <a:latin typeface="Arial"/>
              <a:ea typeface="Arial"/>
              <a:cs typeface="Arial"/>
              <a:sym typeface="Arial"/>
            </a:endParaRPr>
          </a:p>
          <a:p>
            <a:pPr marL="457200" lvl="0" indent="-298450"/>
            <a:r>
              <a:rPr lang="en-IN" sz="1100" b="1" i="0" u="none" strike="noStrike" cap="none" dirty="0">
                <a:solidFill>
                  <a:srgbClr val="000000"/>
                </a:solidFill>
                <a:effectLst/>
                <a:latin typeface="Arial"/>
                <a:ea typeface="Arial"/>
                <a:cs typeface="Arial"/>
                <a:sym typeface="Arial"/>
              </a:rPr>
              <a:t>absolute </a:t>
            </a:r>
            <a:endParaRPr lang="en-IN" sz="1100" b="0" i="0" u="none" strike="noStrike" cap="none" dirty="0">
              <a:solidFill>
                <a:srgbClr val="000000"/>
              </a:solidFill>
              <a:effectLst/>
              <a:latin typeface="Arial"/>
              <a:ea typeface="Arial"/>
              <a:cs typeface="Arial"/>
              <a:sym typeface="Arial"/>
            </a:endParaRPr>
          </a:p>
          <a:p>
            <a:pPr marL="457200" lvl="0" indent="-298450"/>
            <a:r>
              <a:rPr lang="en-IN" sz="1100" b="1" i="0" u="none" strike="noStrike" cap="none" dirty="0">
                <a:solidFill>
                  <a:srgbClr val="000000"/>
                </a:solidFill>
                <a:effectLst/>
                <a:latin typeface="Arial"/>
                <a:ea typeface="Arial"/>
                <a:cs typeface="Arial"/>
                <a:sym typeface="Arial"/>
              </a:rPr>
              <a:t>relative</a:t>
            </a:r>
            <a:endParaRPr lang="en-IN"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lang="en-IN" b="1" dirty="0"/>
          </a:p>
        </p:txBody>
      </p:sp>
    </p:spTree>
    <p:extLst>
      <p:ext uri="{BB962C8B-B14F-4D97-AF65-F5344CB8AC3E}">
        <p14:creationId xmlns:p14="http://schemas.microsoft.com/office/powerpoint/2010/main" val="26296253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IN" dirty="0"/>
              <a:t>Title - Parent Topic</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a:t>
            </a:r>
            <a:r>
              <a:rPr lang="en" dirty="0"/>
              <a:t>Subtopic of Subtopic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Description in bullets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p>
          <a:p>
            <a:pPr marL="0" lvl="0" indent="0" algn="l" rtl="0">
              <a:spcBef>
                <a:spcPts val="0"/>
              </a:spcBef>
              <a:spcAft>
                <a:spcPts val="0"/>
              </a:spcAft>
              <a:buNone/>
            </a:pPr>
            <a:endParaRPr lang="en-IN" sz="1100" b="1"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IN" sz="1100" b="1" i="0" u="none" strike="noStrike" cap="none" dirty="0">
                <a:solidFill>
                  <a:srgbClr val="000000"/>
                </a:solidFill>
                <a:effectLst/>
                <a:latin typeface="Arial"/>
                <a:ea typeface="Arial"/>
                <a:cs typeface="Arial"/>
                <a:sym typeface="Arial"/>
              </a:rPr>
              <a:t>Absolute Lengths</a:t>
            </a:r>
          </a:p>
          <a:p>
            <a:pPr marL="0" lvl="0" indent="0" algn="l" rtl="0">
              <a:spcBef>
                <a:spcPts val="0"/>
              </a:spcBef>
              <a:spcAft>
                <a:spcPts val="0"/>
              </a:spcAft>
              <a:buNone/>
            </a:pPr>
            <a:endParaRPr lang="en-IN" sz="1100" b="1" i="0" u="none" strike="noStrike" cap="none" dirty="0">
              <a:solidFill>
                <a:srgbClr val="000000"/>
              </a:solidFill>
              <a:effectLst/>
              <a:latin typeface="Arial"/>
              <a:ea typeface="Arial"/>
              <a:cs typeface="Arial"/>
              <a:sym typeface="Arial"/>
            </a:endParaRPr>
          </a:p>
          <a:p>
            <a:r>
              <a:rPr lang="en-IN" sz="1100" b="0" i="0" u="none" strike="noStrike" cap="none" dirty="0">
                <a:solidFill>
                  <a:srgbClr val="000000"/>
                </a:solidFill>
                <a:effectLst/>
                <a:latin typeface="Arial"/>
                <a:ea typeface="Arial"/>
                <a:cs typeface="Arial"/>
                <a:sym typeface="Arial"/>
              </a:rPr>
              <a:t>The absolute length units are fixed and a length expressed in any of these will appear as exactly that size.</a:t>
            </a:r>
          </a:p>
          <a:p>
            <a:r>
              <a:rPr lang="en-IN" sz="1100" b="0" i="0" u="none" strike="noStrike" cap="none" dirty="0">
                <a:solidFill>
                  <a:srgbClr val="000000"/>
                </a:solidFill>
                <a:effectLst/>
                <a:latin typeface="Arial"/>
                <a:ea typeface="Arial"/>
                <a:cs typeface="Arial"/>
                <a:sym typeface="Arial"/>
              </a:rPr>
              <a:t>Absolute length units are not recommended for use on screen, because screen sizes vary so much. However, they can be used if the output medium is known, such as for print layout.</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100" b="0" i="0" u="none" strike="noStrike" cap="none" dirty="0">
                <a:solidFill>
                  <a:srgbClr val="000000"/>
                </a:solidFill>
                <a:effectLst/>
                <a:latin typeface="Arial"/>
                <a:ea typeface="Arial"/>
                <a:cs typeface="Arial"/>
                <a:sym typeface="Arial"/>
              </a:rPr>
              <a:t>* Pixels (px) are relative to the viewing device. For low-dpi devices, 1px is one device pixel (dot) of the display. For printers and high-resolution screens 1px implies multiple device pixels.</a:t>
            </a:r>
          </a:p>
          <a:p>
            <a:endParaRPr lang="en-IN"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3179473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81536227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IN" dirty="0"/>
              <a:t>Title - Parent Topic</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a:t>
            </a:r>
            <a:r>
              <a:rPr lang="en" dirty="0"/>
              <a:t>Subtopic of Subtopic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Description in bullets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lang="en" sz="1100" b="0" i="0" u="none" strike="noStrike" cap="none" dirty="0">
              <a:solidFill>
                <a:srgbClr val="000000"/>
              </a:solidFill>
              <a:effectLst/>
              <a:latin typeface="Arial"/>
              <a:cs typeface="Arial"/>
              <a:sym typeface="Arial"/>
            </a:endParaRPr>
          </a:p>
          <a:p>
            <a:pPr marL="0" lvl="0" indent="0" algn="l" rtl="0">
              <a:spcBef>
                <a:spcPts val="0"/>
              </a:spcBef>
              <a:spcAft>
                <a:spcPts val="0"/>
              </a:spcAft>
              <a:buNone/>
            </a:pPr>
            <a:endParaRPr lang="en-IN" sz="1100" b="1"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IN" sz="1100" b="1" i="0" u="none" strike="noStrike" cap="none" dirty="0">
                <a:solidFill>
                  <a:srgbClr val="000000"/>
                </a:solidFill>
                <a:effectLst/>
                <a:latin typeface="Arial"/>
                <a:ea typeface="Arial"/>
                <a:cs typeface="Arial"/>
                <a:sym typeface="Arial"/>
              </a:rPr>
              <a:t>Relative Lengths</a:t>
            </a:r>
          </a:p>
          <a:p>
            <a:pPr marL="0" lvl="0" indent="0" algn="l" rtl="0">
              <a:spcBef>
                <a:spcPts val="0"/>
              </a:spcBef>
              <a:spcAft>
                <a:spcPts val="0"/>
              </a:spcAft>
              <a:buNone/>
            </a:pPr>
            <a:endParaRPr lang="en-IN" sz="1100" b="1" i="0" u="none" strike="noStrike" cap="none" dirty="0">
              <a:solidFill>
                <a:srgbClr val="000000"/>
              </a:solidFill>
              <a:effectLst/>
              <a:latin typeface="Arial"/>
              <a:ea typeface="Arial"/>
              <a:cs typeface="Arial"/>
              <a:sym typeface="Arial"/>
            </a:endParaRPr>
          </a:p>
          <a:p>
            <a:r>
              <a:rPr lang="en-IN" sz="1100" b="0" i="0" u="none" strike="noStrike" cap="none" dirty="0">
                <a:solidFill>
                  <a:srgbClr val="000000"/>
                </a:solidFill>
                <a:effectLst/>
                <a:latin typeface="Arial"/>
                <a:ea typeface="Arial"/>
                <a:cs typeface="Arial"/>
                <a:sym typeface="Arial"/>
              </a:rPr>
              <a:t>Relative length units specify a length relative to another length property. Relative length units scale better between different rendering medium.</a:t>
            </a:r>
          </a:p>
          <a:p>
            <a:pPr marL="0" lvl="0" indent="0" algn="l" rtl="0">
              <a:spcBef>
                <a:spcPts val="0"/>
              </a:spcBef>
              <a:spcAft>
                <a:spcPts val="0"/>
              </a:spcAft>
              <a:buNone/>
            </a:pPr>
            <a:endParaRPr lang="en-IN" b="1" dirty="0"/>
          </a:p>
        </p:txBody>
      </p:sp>
    </p:spTree>
    <p:extLst>
      <p:ext uri="{BB962C8B-B14F-4D97-AF65-F5344CB8AC3E}">
        <p14:creationId xmlns:p14="http://schemas.microsoft.com/office/powerpoint/2010/main" val="113927621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Left (White Color space):</a:t>
            </a:r>
          </a:p>
          <a:p>
            <a:pPr marL="0" lvl="0" indent="0" algn="l" rtl="0">
              <a:spcBef>
                <a:spcPts val="0"/>
              </a:spcBef>
              <a:spcAft>
                <a:spcPts val="0"/>
              </a:spcAft>
              <a:buNone/>
            </a:pPr>
            <a:r>
              <a:rPr lang="en-IN" dirty="0"/>
              <a:t>Title - Parent Topic</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Subtopic 2</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Description in bullets</a:t>
            </a:r>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lang="en-IN" b="1" dirty="0"/>
          </a:p>
          <a:p>
            <a:pPr marL="158750" indent="0">
              <a:buNone/>
            </a:pPr>
            <a:r>
              <a:rPr lang="en-IN" sz="1100" b="1" i="0" u="none" strike="noStrike" cap="none" dirty="0">
                <a:solidFill>
                  <a:srgbClr val="000000"/>
                </a:solidFill>
                <a:effectLst/>
                <a:latin typeface="Arial"/>
                <a:ea typeface="Arial"/>
                <a:cs typeface="Arial"/>
                <a:sym typeface="Arial"/>
              </a:rPr>
              <a:t>CSS Styling Text</a:t>
            </a:r>
          </a:p>
          <a:p>
            <a:pPr marL="158750" indent="0">
              <a:buNone/>
            </a:pPr>
            <a:endParaRPr lang="en-IN" sz="1100" b="1"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CSS has a lot of properties for formatting text.</a:t>
            </a:r>
          </a:p>
          <a:p>
            <a:pPr marL="158750" indent="0">
              <a:buNone/>
            </a:pPr>
            <a:endParaRPr lang="en-IN" sz="1100" b="0" i="0" u="none" strike="noStrike" cap="none" dirty="0">
              <a:solidFill>
                <a:srgbClr val="000000"/>
              </a:solidFill>
              <a:effectLst/>
              <a:latin typeface="Arial"/>
              <a:ea typeface="Arial"/>
              <a:cs typeface="Arial"/>
              <a:sym typeface="Arial"/>
            </a:endParaRPr>
          </a:p>
          <a:p>
            <a:pPr marL="158750" indent="0">
              <a:buNone/>
            </a:pPr>
            <a:r>
              <a:rPr lang="en-IN" sz="1100" b="1" i="0" u="none" strike="noStrike" cap="none" dirty="0">
                <a:solidFill>
                  <a:srgbClr val="000000"/>
                </a:solidFill>
                <a:effectLst/>
                <a:latin typeface="Arial"/>
                <a:ea typeface="Arial"/>
                <a:cs typeface="Arial"/>
                <a:sym typeface="Arial"/>
              </a:rPr>
              <a:t>Text Formatting</a:t>
            </a:r>
          </a:p>
          <a:p>
            <a:pPr marL="158750" indent="0">
              <a:buNone/>
            </a:pPr>
            <a:endParaRPr lang="en-IN" sz="1100" b="0" i="0" u="none" strike="noStrike" cap="none" dirty="0">
              <a:solidFill>
                <a:srgbClr val="000000"/>
              </a:solidFill>
              <a:effectLst/>
              <a:latin typeface="Arial"/>
              <a:ea typeface="Arial"/>
              <a:cs typeface="Arial"/>
              <a:sym typeface="Arial"/>
            </a:endParaRPr>
          </a:p>
          <a:p>
            <a:pPr marL="158750" indent="0">
              <a:buNone/>
            </a:pPr>
            <a:r>
              <a:rPr lang="en-IN" sz="1100" b="0" i="0" u="none" strike="noStrike" cap="none" dirty="0">
                <a:solidFill>
                  <a:srgbClr val="000000"/>
                </a:solidFill>
                <a:effectLst/>
                <a:latin typeface="Arial"/>
                <a:ea typeface="Arial"/>
                <a:cs typeface="Arial"/>
                <a:sym typeface="Arial"/>
              </a:rPr>
              <a:t>This text is styled with some of the text formatting properties. The heading uses the text-align, text-transform, and </a:t>
            </a:r>
            <a:r>
              <a:rPr lang="en-IN" sz="1100" b="0" i="0" u="none" strike="noStrike" cap="none" dirty="0" err="1">
                <a:solidFill>
                  <a:srgbClr val="000000"/>
                </a:solidFill>
                <a:effectLst/>
                <a:latin typeface="Arial"/>
                <a:ea typeface="Arial"/>
                <a:cs typeface="Arial"/>
                <a:sym typeface="Arial"/>
              </a:rPr>
              <a:t>color</a:t>
            </a:r>
            <a:r>
              <a:rPr lang="en-IN" sz="1100" b="0" i="0" u="none" strike="noStrike" cap="none" dirty="0">
                <a:solidFill>
                  <a:srgbClr val="000000"/>
                </a:solidFill>
                <a:effectLst/>
                <a:latin typeface="Arial"/>
                <a:ea typeface="Arial"/>
                <a:cs typeface="Arial"/>
                <a:sym typeface="Arial"/>
              </a:rPr>
              <a:t> properties. The paragraph is indented, aligned, and the space between characters is specified. </a:t>
            </a:r>
          </a:p>
          <a:p>
            <a:pPr marL="158750" indent="0">
              <a:buNone/>
            </a:pPr>
            <a:r>
              <a:rPr lang="en-IN" sz="1100" b="0" i="0" u="none" strike="noStrike" cap="none" dirty="0">
                <a:solidFill>
                  <a:srgbClr val="000000"/>
                </a:solidFill>
                <a:effectLst/>
                <a:latin typeface="Arial"/>
                <a:ea typeface="Arial"/>
                <a:cs typeface="Arial"/>
                <a:sym typeface="Arial"/>
              </a:rPr>
              <a:t> </a:t>
            </a:r>
          </a:p>
          <a:p>
            <a:pPr marL="158750" indent="0">
              <a:buNone/>
            </a:pPr>
            <a:r>
              <a:rPr lang="en-IN" sz="1100" b="1" i="0" u="none" strike="noStrike" cap="none" dirty="0">
                <a:solidFill>
                  <a:srgbClr val="000000"/>
                </a:solidFill>
                <a:effectLst/>
                <a:latin typeface="Arial"/>
                <a:ea typeface="Arial"/>
                <a:cs typeface="Arial"/>
                <a:sym typeface="Arial"/>
              </a:rPr>
              <a:t>Text </a:t>
            </a:r>
            <a:r>
              <a:rPr lang="en-IN" sz="1100" b="1" i="0" u="none" strike="noStrike" cap="none" dirty="0" err="1">
                <a:solidFill>
                  <a:srgbClr val="000000"/>
                </a:solidFill>
                <a:effectLst/>
                <a:latin typeface="Arial"/>
                <a:ea typeface="Arial"/>
                <a:cs typeface="Arial"/>
                <a:sym typeface="Arial"/>
              </a:rPr>
              <a:t>Color</a:t>
            </a:r>
            <a:endParaRPr lang="en-IN" sz="1100" b="1" i="0" u="none" strike="noStrike" cap="none" dirty="0">
              <a:solidFill>
                <a:srgbClr val="000000"/>
              </a:solidFill>
              <a:effectLst/>
              <a:latin typeface="Arial"/>
              <a:ea typeface="Arial"/>
              <a:cs typeface="Arial"/>
              <a:sym typeface="Arial"/>
            </a:endParaRPr>
          </a:p>
          <a:p>
            <a:pPr marL="158750" indent="0">
              <a:buNone/>
            </a:pPr>
            <a:endParaRPr lang="en-IN" sz="1100" b="0" i="0" u="none" strike="noStrike" cap="none" dirty="0">
              <a:solidFill>
                <a:srgbClr val="000000"/>
              </a:solidFill>
              <a:effectLst/>
              <a:latin typeface="Arial"/>
              <a:ea typeface="Arial"/>
              <a:cs typeface="Arial"/>
              <a:sym typeface="Arial"/>
            </a:endParaRPr>
          </a:p>
          <a:p>
            <a:pPr marL="158750" indent="0">
              <a:buNone/>
            </a:pPr>
            <a:r>
              <a:rPr lang="en-IN" sz="1100" b="0" i="0" u="none" strike="noStrike" cap="none" dirty="0">
                <a:solidFill>
                  <a:srgbClr val="000000"/>
                </a:solidFill>
                <a:effectLst/>
                <a:latin typeface="Arial"/>
                <a:ea typeface="Arial"/>
                <a:cs typeface="Arial"/>
                <a:sym typeface="Arial"/>
              </a:rPr>
              <a:t>The </a:t>
            </a:r>
            <a:r>
              <a:rPr lang="en-IN" sz="1100" b="0" i="0" u="none" strike="noStrike" cap="none" dirty="0" err="1">
                <a:solidFill>
                  <a:srgbClr val="000000"/>
                </a:solidFill>
                <a:effectLst/>
                <a:latin typeface="Arial"/>
                <a:ea typeface="Arial"/>
                <a:cs typeface="Arial"/>
                <a:sym typeface="Arial"/>
              </a:rPr>
              <a:t>color</a:t>
            </a:r>
            <a:r>
              <a:rPr lang="en-IN" sz="1100" b="0" i="0" u="none" strike="noStrike" cap="none" dirty="0">
                <a:solidFill>
                  <a:srgbClr val="000000"/>
                </a:solidFill>
                <a:effectLst/>
                <a:latin typeface="Arial"/>
                <a:ea typeface="Arial"/>
                <a:cs typeface="Arial"/>
                <a:sym typeface="Arial"/>
              </a:rPr>
              <a:t> property is used to set the </a:t>
            </a:r>
            <a:r>
              <a:rPr lang="en-IN" sz="1100" b="0" i="0" u="none" strike="noStrike" cap="none" dirty="0" err="1">
                <a:solidFill>
                  <a:srgbClr val="000000"/>
                </a:solidFill>
                <a:effectLst/>
                <a:latin typeface="Arial"/>
                <a:ea typeface="Arial"/>
                <a:cs typeface="Arial"/>
                <a:sym typeface="Arial"/>
              </a:rPr>
              <a:t>color</a:t>
            </a:r>
            <a:r>
              <a:rPr lang="en-IN" sz="1100" b="0" i="0" u="none" strike="noStrike" cap="none" dirty="0">
                <a:solidFill>
                  <a:srgbClr val="000000"/>
                </a:solidFill>
                <a:effectLst/>
                <a:latin typeface="Arial"/>
                <a:ea typeface="Arial"/>
                <a:cs typeface="Arial"/>
                <a:sym typeface="Arial"/>
              </a:rPr>
              <a:t> of the text. </a:t>
            </a:r>
          </a:p>
          <a:p>
            <a:pPr marL="158750" indent="0">
              <a:buNone/>
            </a:pPr>
            <a:r>
              <a:rPr lang="en-IN" sz="1100" b="0" i="0" u="none" strike="noStrike" cap="none" dirty="0">
                <a:solidFill>
                  <a:srgbClr val="000000"/>
                </a:solidFill>
                <a:effectLst/>
                <a:latin typeface="Arial"/>
                <a:ea typeface="Arial"/>
                <a:cs typeface="Arial"/>
                <a:sym typeface="Arial"/>
              </a:rPr>
              <a:t>The </a:t>
            </a:r>
            <a:r>
              <a:rPr lang="en-IN" sz="1100" b="0" i="0" u="none" strike="noStrike" cap="none" dirty="0" err="1">
                <a:solidFill>
                  <a:srgbClr val="000000"/>
                </a:solidFill>
                <a:effectLst/>
                <a:latin typeface="Arial"/>
                <a:ea typeface="Arial"/>
                <a:cs typeface="Arial"/>
                <a:sym typeface="Arial"/>
              </a:rPr>
              <a:t>color</a:t>
            </a:r>
            <a:r>
              <a:rPr lang="en-IN" sz="1100" b="0" i="0" u="none" strike="noStrike" cap="none" dirty="0">
                <a:solidFill>
                  <a:srgbClr val="000000"/>
                </a:solidFill>
                <a:effectLst/>
                <a:latin typeface="Arial"/>
                <a:ea typeface="Arial"/>
                <a:cs typeface="Arial"/>
                <a:sym typeface="Arial"/>
              </a:rPr>
              <a:t> is specified by:</a:t>
            </a:r>
          </a:p>
          <a:p>
            <a:pPr marL="158750" lvl="0" indent="0">
              <a:buNone/>
            </a:pPr>
            <a:r>
              <a:rPr lang="en-IN" sz="1100" b="0" i="0" u="none" strike="noStrike" cap="none" dirty="0">
                <a:solidFill>
                  <a:srgbClr val="000000"/>
                </a:solidFill>
                <a:effectLst/>
                <a:latin typeface="Arial"/>
                <a:ea typeface="Arial"/>
                <a:cs typeface="Arial"/>
                <a:sym typeface="Arial"/>
              </a:rPr>
              <a:t>a </a:t>
            </a:r>
            <a:r>
              <a:rPr lang="en-IN" sz="1100" b="0" i="0" u="none" strike="noStrike" cap="none" dirty="0" err="1">
                <a:solidFill>
                  <a:srgbClr val="000000"/>
                </a:solidFill>
                <a:effectLst/>
                <a:latin typeface="Arial"/>
                <a:ea typeface="Arial"/>
                <a:cs typeface="Arial"/>
                <a:sym typeface="Arial"/>
              </a:rPr>
              <a:t>color</a:t>
            </a:r>
            <a:r>
              <a:rPr lang="en-IN" sz="1100" b="0" i="0" u="none" strike="noStrike" cap="none" dirty="0">
                <a:solidFill>
                  <a:srgbClr val="000000"/>
                </a:solidFill>
                <a:effectLst/>
                <a:latin typeface="Arial"/>
                <a:ea typeface="Arial"/>
                <a:cs typeface="Arial"/>
                <a:sym typeface="Arial"/>
              </a:rPr>
              <a:t> name - like "red"</a:t>
            </a:r>
          </a:p>
          <a:p>
            <a:pPr marL="158750" lvl="0" indent="0">
              <a:buNone/>
            </a:pPr>
            <a:r>
              <a:rPr lang="en-IN" sz="1100" b="0" i="0" u="none" strike="noStrike" cap="none" dirty="0">
                <a:solidFill>
                  <a:srgbClr val="000000"/>
                </a:solidFill>
                <a:effectLst/>
                <a:latin typeface="Arial"/>
                <a:ea typeface="Arial"/>
                <a:cs typeface="Arial"/>
                <a:sym typeface="Arial"/>
              </a:rPr>
              <a:t>a HEX value - like "#ff0000"</a:t>
            </a:r>
          </a:p>
          <a:p>
            <a:pPr marL="158750" lvl="0" indent="0">
              <a:buNone/>
            </a:pPr>
            <a:r>
              <a:rPr lang="en-IN" sz="1100" b="0" i="0" u="none" strike="noStrike" cap="none" dirty="0">
                <a:solidFill>
                  <a:srgbClr val="000000"/>
                </a:solidFill>
                <a:effectLst/>
                <a:latin typeface="Arial"/>
                <a:ea typeface="Arial"/>
                <a:cs typeface="Arial"/>
                <a:sym typeface="Arial"/>
              </a:rPr>
              <a:t>an RGB value - like "</a:t>
            </a:r>
            <a:r>
              <a:rPr lang="en-IN" sz="1100" b="0" i="0" u="none" strike="noStrike" cap="none" dirty="0" err="1">
                <a:solidFill>
                  <a:srgbClr val="000000"/>
                </a:solidFill>
                <a:effectLst/>
                <a:latin typeface="Arial"/>
                <a:ea typeface="Arial"/>
                <a:cs typeface="Arial"/>
                <a:sym typeface="Arial"/>
              </a:rPr>
              <a:t>rgb</a:t>
            </a:r>
            <a:r>
              <a:rPr lang="en-IN" sz="1100" b="0" i="0" u="none" strike="noStrike" cap="none" dirty="0">
                <a:solidFill>
                  <a:srgbClr val="000000"/>
                </a:solidFill>
                <a:effectLst/>
                <a:latin typeface="Arial"/>
                <a:ea typeface="Arial"/>
                <a:cs typeface="Arial"/>
                <a:sym typeface="Arial"/>
              </a:rPr>
              <a:t>(255,0,0)"</a:t>
            </a:r>
          </a:p>
          <a:p>
            <a:pPr marL="158750" indent="0">
              <a:buNone/>
            </a:pPr>
            <a:r>
              <a:rPr lang="en-IN" sz="1100" b="0" i="0" u="none" strike="noStrike" cap="none" dirty="0">
                <a:solidFill>
                  <a:srgbClr val="000000"/>
                </a:solidFill>
                <a:effectLst/>
                <a:latin typeface="Arial"/>
                <a:ea typeface="Arial"/>
                <a:cs typeface="Arial"/>
                <a:sym typeface="Arial"/>
              </a:rPr>
              <a:t>Look at </a:t>
            </a:r>
            <a:r>
              <a:rPr lang="en-IN" sz="1100" b="0" i="0" u="sng" strike="noStrike" cap="none" dirty="0">
                <a:solidFill>
                  <a:srgbClr val="000000"/>
                </a:solidFill>
                <a:effectLst/>
                <a:latin typeface="Arial"/>
                <a:ea typeface="Arial"/>
                <a:cs typeface="Arial"/>
                <a:sym typeface="Arial"/>
                <a:hlinkClick r:id="rId3"/>
              </a:rPr>
              <a:t>CSS Color Values</a:t>
            </a:r>
            <a:r>
              <a:rPr lang="en-IN" sz="1100" b="0" i="0" u="none" strike="noStrike" cap="none" dirty="0">
                <a:solidFill>
                  <a:srgbClr val="000000"/>
                </a:solidFill>
                <a:effectLst/>
                <a:latin typeface="Arial"/>
                <a:ea typeface="Arial"/>
                <a:cs typeface="Arial"/>
                <a:sym typeface="Arial"/>
              </a:rPr>
              <a:t> for a complete list of possible </a:t>
            </a:r>
            <a:r>
              <a:rPr lang="en-IN" sz="1100" b="0" i="0" u="none" strike="noStrike" cap="none" dirty="0" err="1">
                <a:solidFill>
                  <a:srgbClr val="000000"/>
                </a:solidFill>
                <a:effectLst/>
                <a:latin typeface="Arial"/>
                <a:ea typeface="Arial"/>
                <a:cs typeface="Arial"/>
                <a:sym typeface="Arial"/>
              </a:rPr>
              <a:t>color</a:t>
            </a:r>
            <a:r>
              <a:rPr lang="en-IN" sz="1100" b="0" i="0" u="none" strike="noStrike" cap="none" dirty="0">
                <a:solidFill>
                  <a:srgbClr val="000000"/>
                </a:solidFill>
                <a:effectLst/>
                <a:latin typeface="Arial"/>
                <a:ea typeface="Arial"/>
                <a:cs typeface="Arial"/>
                <a:sym typeface="Arial"/>
              </a:rPr>
              <a:t> values.</a:t>
            </a:r>
          </a:p>
          <a:p>
            <a:pPr marL="158750" indent="0">
              <a:buNone/>
            </a:pPr>
            <a:r>
              <a:rPr lang="en-IN" sz="1100" b="0" i="0" u="none" strike="noStrike" cap="none" dirty="0">
                <a:solidFill>
                  <a:srgbClr val="000000"/>
                </a:solidFill>
                <a:effectLst/>
                <a:latin typeface="Arial"/>
                <a:ea typeface="Arial"/>
                <a:cs typeface="Arial"/>
                <a:sym typeface="Arial"/>
              </a:rPr>
              <a:t>The default text </a:t>
            </a:r>
            <a:r>
              <a:rPr lang="en-IN" sz="1100" b="0" i="0" u="none" strike="noStrike" cap="none" dirty="0" err="1">
                <a:solidFill>
                  <a:srgbClr val="000000"/>
                </a:solidFill>
                <a:effectLst/>
                <a:latin typeface="Arial"/>
                <a:ea typeface="Arial"/>
                <a:cs typeface="Arial"/>
                <a:sym typeface="Arial"/>
              </a:rPr>
              <a:t>color</a:t>
            </a:r>
            <a:r>
              <a:rPr lang="en-IN" sz="1100" b="0" i="0" u="none" strike="noStrike" cap="none" dirty="0">
                <a:solidFill>
                  <a:srgbClr val="000000"/>
                </a:solidFill>
                <a:effectLst/>
                <a:latin typeface="Arial"/>
                <a:ea typeface="Arial"/>
                <a:cs typeface="Arial"/>
                <a:sym typeface="Arial"/>
              </a:rPr>
              <a:t> for a page is defined in the body selector.</a:t>
            </a:r>
          </a:p>
          <a:p>
            <a:pPr marL="158750" indent="0">
              <a:buNone/>
            </a:pPr>
            <a:endParaRPr lang="en-IN" sz="1100" b="0" i="0" u="none" strike="noStrike" cap="none" dirty="0">
              <a:solidFill>
                <a:srgbClr val="000000"/>
              </a:solidFill>
              <a:effectLst/>
              <a:latin typeface="Arial"/>
              <a:ea typeface="Arial"/>
              <a:cs typeface="Arial"/>
              <a:sym typeface="Arial"/>
            </a:endParaRPr>
          </a:p>
          <a:p>
            <a:pPr marL="158750" indent="0">
              <a:buNone/>
            </a:pPr>
            <a:r>
              <a:rPr lang="en-IN" sz="1100" b="1" i="0" u="none" strike="noStrike" cap="none" dirty="0">
                <a:solidFill>
                  <a:srgbClr val="000000"/>
                </a:solidFill>
                <a:effectLst/>
                <a:latin typeface="Arial"/>
                <a:ea typeface="Arial"/>
                <a:cs typeface="Arial"/>
                <a:sym typeface="Arial"/>
              </a:rPr>
              <a:t>Example</a:t>
            </a:r>
          </a:p>
          <a:p>
            <a:pPr marL="158750" indent="0">
              <a:buNone/>
            </a:pPr>
            <a:endParaRPr lang="en-IN" sz="1100" b="0" i="0" u="none" strike="noStrike" cap="none" dirty="0">
              <a:solidFill>
                <a:srgbClr val="000000"/>
              </a:solidFill>
              <a:effectLst/>
              <a:latin typeface="Arial"/>
              <a:ea typeface="Arial"/>
              <a:cs typeface="Arial"/>
              <a:sym typeface="Arial"/>
            </a:endParaRPr>
          </a:p>
          <a:p>
            <a:pPr marL="158750" indent="0">
              <a:buNone/>
            </a:pPr>
            <a:r>
              <a:rPr lang="en-IN" sz="1100" b="0" i="0" u="none" strike="noStrike" cap="none" dirty="0">
                <a:solidFill>
                  <a:srgbClr val="000000"/>
                </a:solidFill>
                <a:effectLst/>
                <a:latin typeface="Arial"/>
                <a:ea typeface="Arial"/>
                <a:cs typeface="Arial"/>
                <a:sym typeface="Arial"/>
              </a:rPr>
              <a:t>body {</a:t>
            </a: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  </a:t>
            </a:r>
            <a:r>
              <a:rPr lang="en-IN" sz="1100" b="0" i="0" u="none" strike="noStrike" cap="none" dirty="0" err="1">
                <a:solidFill>
                  <a:srgbClr val="000000"/>
                </a:solidFill>
                <a:effectLst/>
                <a:latin typeface="Arial"/>
                <a:ea typeface="Arial"/>
                <a:cs typeface="Arial"/>
                <a:sym typeface="Arial"/>
              </a:rPr>
              <a:t>color</a:t>
            </a:r>
            <a:r>
              <a:rPr lang="en-IN" sz="1100" b="0" i="0" u="none" strike="noStrike" cap="none" dirty="0">
                <a:solidFill>
                  <a:srgbClr val="000000"/>
                </a:solidFill>
                <a:effectLst/>
                <a:latin typeface="Arial"/>
                <a:ea typeface="Arial"/>
                <a:cs typeface="Arial"/>
                <a:sym typeface="Arial"/>
              </a:rPr>
              <a:t>: blue;</a:t>
            </a: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a:t>
            </a:r>
            <a:br>
              <a:rPr lang="en-IN" sz="1100" b="0" i="0" u="none" strike="noStrike" cap="none" dirty="0">
                <a:solidFill>
                  <a:srgbClr val="000000"/>
                </a:solidFill>
                <a:effectLst/>
                <a:latin typeface="Arial"/>
                <a:ea typeface="Arial"/>
                <a:cs typeface="Arial"/>
                <a:sym typeface="Arial"/>
              </a:rPr>
            </a:b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h1 {</a:t>
            </a: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  </a:t>
            </a:r>
            <a:r>
              <a:rPr lang="en-IN" sz="1100" b="0" i="0" u="none" strike="noStrike" cap="none" dirty="0" err="1">
                <a:solidFill>
                  <a:srgbClr val="000000"/>
                </a:solidFill>
                <a:effectLst/>
                <a:latin typeface="Arial"/>
                <a:ea typeface="Arial"/>
                <a:cs typeface="Arial"/>
                <a:sym typeface="Arial"/>
              </a:rPr>
              <a:t>color</a:t>
            </a:r>
            <a:r>
              <a:rPr lang="en-IN" sz="1100" b="0" i="0" u="none" strike="noStrike" cap="none" dirty="0">
                <a:solidFill>
                  <a:srgbClr val="000000"/>
                </a:solidFill>
                <a:effectLst/>
                <a:latin typeface="Arial"/>
                <a:ea typeface="Arial"/>
                <a:cs typeface="Arial"/>
                <a:sym typeface="Arial"/>
              </a:rPr>
              <a:t>: green;</a:t>
            </a: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a:t>
            </a:r>
          </a:p>
          <a:p>
            <a:pPr marL="158750" indent="0">
              <a:buNone/>
            </a:pPr>
            <a:endParaRPr lang="en-IN" sz="1100" b="0" i="0" u="none" strike="noStrike" cap="none" dirty="0">
              <a:solidFill>
                <a:srgbClr val="000000"/>
              </a:solidFill>
              <a:effectLst/>
              <a:latin typeface="Arial"/>
              <a:ea typeface="Arial"/>
              <a:cs typeface="Arial"/>
              <a:sym typeface="Arial"/>
            </a:endParaRPr>
          </a:p>
          <a:p>
            <a:pPr marL="158750" indent="0">
              <a:buNone/>
            </a:pPr>
            <a:r>
              <a:rPr lang="en-IN" sz="1100" b="1" i="0" u="none" strike="noStrike" cap="none" dirty="0">
                <a:solidFill>
                  <a:srgbClr val="000000"/>
                </a:solidFill>
                <a:effectLst/>
                <a:latin typeface="Arial"/>
                <a:ea typeface="Arial"/>
                <a:cs typeface="Arial"/>
                <a:sym typeface="Arial"/>
              </a:rPr>
              <a:t>Text </a:t>
            </a:r>
            <a:r>
              <a:rPr lang="en-IN" sz="1100" b="1" i="0" u="none" strike="noStrike" cap="none" dirty="0" err="1">
                <a:solidFill>
                  <a:srgbClr val="000000"/>
                </a:solidFill>
                <a:effectLst/>
                <a:latin typeface="Arial"/>
                <a:ea typeface="Arial"/>
                <a:cs typeface="Arial"/>
                <a:sym typeface="Arial"/>
              </a:rPr>
              <a:t>Color</a:t>
            </a:r>
            <a:r>
              <a:rPr lang="en-IN" sz="1100" b="1" i="0" u="none" strike="noStrike" cap="none" dirty="0">
                <a:solidFill>
                  <a:srgbClr val="000000"/>
                </a:solidFill>
                <a:effectLst/>
                <a:latin typeface="Arial"/>
                <a:ea typeface="Arial"/>
                <a:cs typeface="Arial"/>
                <a:sym typeface="Arial"/>
              </a:rPr>
              <a:t> and Background </a:t>
            </a:r>
            <a:r>
              <a:rPr lang="en-IN" sz="1100" b="1" i="0" u="none" strike="noStrike" cap="none" dirty="0" err="1">
                <a:solidFill>
                  <a:srgbClr val="000000"/>
                </a:solidFill>
                <a:effectLst/>
                <a:latin typeface="Arial"/>
                <a:ea typeface="Arial"/>
                <a:cs typeface="Arial"/>
                <a:sym typeface="Arial"/>
              </a:rPr>
              <a:t>Color</a:t>
            </a:r>
            <a:endParaRPr lang="en-IN" sz="1100" b="1" i="0" u="none" strike="noStrike" cap="none" dirty="0">
              <a:solidFill>
                <a:srgbClr val="000000"/>
              </a:solidFill>
              <a:effectLst/>
              <a:latin typeface="Arial"/>
              <a:ea typeface="Arial"/>
              <a:cs typeface="Arial"/>
              <a:sym typeface="Arial"/>
            </a:endParaRPr>
          </a:p>
          <a:p>
            <a:pPr marL="158750" indent="0">
              <a:buNone/>
            </a:pPr>
            <a:endParaRPr lang="en-IN"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In this example, we define both the background-color property and the color property:</a:t>
            </a:r>
          </a:p>
          <a:p>
            <a:pPr marL="158750" indent="0">
              <a:buNone/>
            </a:pPr>
            <a:endParaRPr lang="en-IN" sz="1100" b="0" i="0" u="none" strike="noStrike" cap="none" dirty="0">
              <a:solidFill>
                <a:srgbClr val="000000"/>
              </a:solidFill>
              <a:effectLst/>
              <a:latin typeface="Arial"/>
              <a:ea typeface="Arial"/>
              <a:cs typeface="Arial"/>
              <a:sym typeface="Arial"/>
            </a:endParaRPr>
          </a:p>
          <a:p>
            <a:pPr marL="158750" indent="0">
              <a:buNone/>
            </a:pPr>
            <a:r>
              <a:rPr lang="en-US" sz="1100" b="1" i="0" u="none" strike="noStrike" cap="none" dirty="0">
                <a:solidFill>
                  <a:srgbClr val="000000"/>
                </a:solidFill>
                <a:effectLst/>
                <a:latin typeface="Arial"/>
                <a:ea typeface="Arial"/>
                <a:cs typeface="Arial"/>
                <a:sym typeface="Arial"/>
              </a:rPr>
              <a:t>Example</a:t>
            </a:r>
          </a:p>
          <a:p>
            <a:pPr marL="158750" indent="0">
              <a:buNone/>
            </a:pPr>
            <a:endParaRPr lang="en-IN"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body {</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  background-color: </a:t>
            </a:r>
            <a:r>
              <a:rPr lang="en-US" sz="1100" b="0" i="0" u="none" strike="noStrike" cap="none" dirty="0" err="1">
                <a:solidFill>
                  <a:srgbClr val="000000"/>
                </a:solidFill>
                <a:effectLst/>
                <a:latin typeface="Arial"/>
                <a:ea typeface="Arial"/>
                <a:cs typeface="Arial"/>
                <a:sym typeface="Arial"/>
              </a:rPr>
              <a:t>lightgrey</a:t>
            </a:r>
            <a:r>
              <a:rPr lang="en-US" sz="1100" b="0" i="0" u="none" strike="noStrike" cap="none" dirty="0">
                <a:solidFill>
                  <a:srgbClr val="000000"/>
                </a:solidFill>
                <a:effectLst/>
                <a:latin typeface="Arial"/>
                <a:ea typeface="Arial"/>
                <a:cs typeface="Arial"/>
                <a:sym typeface="Arial"/>
              </a:rPr>
              <a:t>;</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  color: blue;</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h1 {</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  background-color: black;</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  color: white;</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div {  background-color: blue; color: white;}</a:t>
            </a:r>
          </a:p>
          <a:p>
            <a:pPr marL="158750" indent="0">
              <a:buNone/>
            </a:pPr>
            <a:endParaRPr lang="en-IN" sz="1100" b="0" i="0" u="none" strike="noStrike" cap="none" dirty="0">
              <a:solidFill>
                <a:srgbClr val="000000"/>
              </a:solidFill>
              <a:effectLst/>
              <a:latin typeface="Arial"/>
              <a:ea typeface="Arial"/>
              <a:cs typeface="Arial"/>
              <a:sym typeface="Arial"/>
            </a:endParaRPr>
          </a:p>
          <a:p>
            <a:pPr marL="158750" indent="0">
              <a:buNone/>
            </a:pPr>
            <a:r>
              <a:rPr lang="en-IN" sz="1100" b="1" i="0" u="none" strike="noStrike" cap="none" dirty="0">
                <a:solidFill>
                  <a:srgbClr val="000000"/>
                </a:solidFill>
                <a:effectLst/>
                <a:latin typeface="Arial"/>
                <a:ea typeface="Arial"/>
                <a:cs typeface="Arial"/>
                <a:sym typeface="Arial"/>
              </a:rPr>
              <a:t>The CSS Text </a:t>
            </a:r>
            <a:r>
              <a:rPr lang="en-IN" sz="1100" b="1" i="0" u="none" strike="noStrike" cap="none" dirty="0" err="1">
                <a:solidFill>
                  <a:srgbClr val="000000"/>
                </a:solidFill>
                <a:effectLst/>
                <a:latin typeface="Arial"/>
                <a:ea typeface="Arial"/>
                <a:cs typeface="Arial"/>
                <a:sym typeface="Arial"/>
              </a:rPr>
              <a:t>Color</a:t>
            </a:r>
            <a:r>
              <a:rPr lang="en-IN" sz="1100" b="1" i="0" u="none" strike="noStrike" cap="none" dirty="0">
                <a:solidFill>
                  <a:srgbClr val="000000"/>
                </a:solidFill>
                <a:effectLst/>
                <a:latin typeface="Arial"/>
                <a:ea typeface="Arial"/>
                <a:cs typeface="Arial"/>
                <a:sym typeface="Arial"/>
              </a:rPr>
              <a:t> Property</a:t>
            </a:r>
          </a:p>
          <a:p>
            <a:pPr marL="158750" indent="0">
              <a:buNone/>
            </a:pPr>
            <a:endParaRPr lang="en-IN" sz="1100" b="0" i="0" u="none" strike="noStrike" cap="none" dirty="0">
              <a:solidFill>
                <a:srgbClr val="000000"/>
              </a:solidFill>
              <a:effectLst/>
              <a:latin typeface="Arial"/>
              <a:ea typeface="Arial"/>
              <a:cs typeface="Arial"/>
              <a:sym typeface="Arial"/>
            </a:endParaRPr>
          </a:p>
          <a:p>
            <a:pPr marL="158750" indent="0">
              <a:buNone/>
            </a:pPr>
            <a:r>
              <a:rPr lang="en-IN" sz="1100" b="1" i="0" u="none" strike="noStrike" cap="none" dirty="0">
                <a:solidFill>
                  <a:srgbClr val="000000"/>
                </a:solidFill>
                <a:effectLst/>
                <a:latin typeface="Arial"/>
                <a:ea typeface="Arial"/>
                <a:cs typeface="Arial"/>
                <a:sym typeface="Arial"/>
              </a:rPr>
              <a:t>Property</a:t>
            </a:r>
          </a:p>
          <a:p>
            <a:pPr marL="158750" indent="0">
              <a:buNone/>
            </a:pPr>
            <a:endParaRPr lang="en-IN" sz="1100" b="0" i="0" u="none" strike="noStrike" cap="none" dirty="0">
              <a:solidFill>
                <a:srgbClr val="000000"/>
              </a:solidFill>
              <a:effectLst/>
              <a:latin typeface="Arial"/>
              <a:ea typeface="Arial"/>
              <a:cs typeface="Arial"/>
              <a:sym typeface="Arial"/>
            </a:endParaRPr>
          </a:p>
          <a:p>
            <a:pPr marL="158750" indent="0">
              <a:buNone/>
            </a:pPr>
            <a:r>
              <a:rPr lang="en-IN" sz="1100" b="1" i="0" u="none" strike="noStrike" cap="none" dirty="0">
                <a:solidFill>
                  <a:srgbClr val="000000"/>
                </a:solidFill>
                <a:effectLst/>
                <a:latin typeface="Arial"/>
                <a:ea typeface="Arial"/>
                <a:cs typeface="Arial"/>
                <a:sym typeface="Arial"/>
              </a:rPr>
              <a:t>Description</a:t>
            </a:r>
          </a:p>
          <a:p>
            <a:pPr marL="158750" indent="0">
              <a:buNone/>
            </a:pPr>
            <a:endParaRPr lang="en-IN" sz="1100" b="0" i="0" u="none" strike="noStrike" cap="none" dirty="0">
              <a:solidFill>
                <a:srgbClr val="000000"/>
              </a:solidFill>
              <a:effectLst/>
              <a:latin typeface="Arial"/>
              <a:ea typeface="Arial"/>
              <a:cs typeface="Arial"/>
              <a:sym typeface="Arial"/>
            </a:endParaRPr>
          </a:p>
          <a:p>
            <a:pPr marL="158750" indent="0">
              <a:buNone/>
            </a:pPr>
            <a:r>
              <a:rPr lang="en-IN" sz="1100" b="0" i="0" u="none" strike="noStrike" cap="none" dirty="0">
                <a:solidFill>
                  <a:srgbClr val="000000"/>
                </a:solidFill>
                <a:effectLst/>
                <a:latin typeface="Arial"/>
                <a:ea typeface="Arial"/>
                <a:cs typeface="Arial"/>
                <a:sym typeface="Arial"/>
              </a:rPr>
              <a:t>Specifies the </a:t>
            </a:r>
            <a:r>
              <a:rPr lang="en-IN" sz="1100" b="0" i="0" u="none" strike="noStrike" cap="none" dirty="0" err="1">
                <a:solidFill>
                  <a:srgbClr val="000000"/>
                </a:solidFill>
                <a:effectLst/>
                <a:latin typeface="Arial"/>
                <a:ea typeface="Arial"/>
                <a:cs typeface="Arial"/>
                <a:sym typeface="Arial"/>
              </a:rPr>
              <a:t>color</a:t>
            </a:r>
            <a:r>
              <a:rPr lang="en-IN" sz="1100" b="0" i="0" u="none" strike="noStrike" cap="none" dirty="0">
                <a:solidFill>
                  <a:srgbClr val="000000"/>
                </a:solidFill>
                <a:effectLst/>
                <a:latin typeface="Arial"/>
                <a:ea typeface="Arial"/>
                <a:cs typeface="Arial"/>
                <a:sym typeface="Arial"/>
              </a:rPr>
              <a:t> of text</a:t>
            </a:r>
          </a:p>
          <a:p>
            <a:pPr marL="158750" indent="0">
              <a:buNone/>
            </a:pPr>
            <a:r>
              <a:rPr lang="en-US" sz="1100" b="0" i="0" u="none" strike="noStrike" cap="none" dirty="0">
                <a:solidFill>
                  <a:srgbClr val="000000"/>
                </a:solidFill>
                <a:effectLst/>
                <a:latin typeface="Arial"/>
                <a:ea typeface="Arial"/>
                <a:cs typeface="Arial"/>
                <a:sym typeface="Arial"/>
              </a:rPr>
              <a:t> </a:t>
            </a:r>
            <a:endParaRPr lang="en-IN" sz="1100" b="0" i="0" u="none" strike="noStrike" cap="none" dirty="0">
              <a:solidFill>
                <a:srgbClr val="000000"/>
              </a:solidFill>
              <a:effectLst/>
              <a:latin typeface="Arial"/>
              <a:ea typeface="Arial"/>
              <a:cs typeface="Arial"/>
              <a:sym typeface="Arial"/>
            </a:endParaRPr>
          </a:p>
          <a:p>
            <a:pPr marL="158750" indent="0">
              <a:buNone/>
            </a:pPr>
            <a:r>
              <a:rPr lang="en-IN" sz="1100" b="1" i="0" u="none" strike="noStrike" cap="none" dirty="0">
                <a:solidFill>
                  <a:srgbClr val="000000"/>
                </a:solidFill>
                <a:effectLst/>
                <a:latin typeface="Arial"/>
                <a:ea typeface="Arial"/>
                <a:cs typeface="Arial"/>
                <a:sym typeface="Arial"/>
              </a:rPr>
              <a:t>CSS Text Alignment and Text Direction</a:t>
            </a:r>
          </a:p>
          <a:p>
            <a:pPr marL="158750" indent="0">
              <a:buNone/>
            </a:pPr>
            <a:endParaRPr lang="en-IN"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In this chapter you will learn about the following properties:</a:t>
            </a:r>
            <a:endParaRPr lang="en-IN" sz="1100" b="0" i="0" u="none" strike="noStrike" cap="none" dirty="0">
              <a:solidFill>
                <a:srgbClr val="000000"/>
              </a:solidFill>
              <a:effectLst/>
              <a:latin typeface="Arial"/>
              <a:ea typeface="Arial"/>
              <a:cs typeface="Arial"/>
              <a:sym typeface="Arial"/>
            </a:endParaRPr>
          </a:p>
          <a:p>
            <a:pPr marL="158750" lvl="0" indent="0">
              <a:buNone/>
            </a:pPr>
            <a:r>
              <a:rPr lang="en-US" sz="1100" b="0" i="0" u="none" strike="noStrike" cap="none" dirty="0">
                <a:solidFill>
                  <a:srgbClr val="000000"/>
                </a:solidFill>
                <a:effectLst/>
                <a:latin typeface="Arial"/>
                <a:ea typeface="Arial"/>
                <a:cs typeface="Arial"/>
                <a:sym typeface="Arial"/>
              </a:rPr>
              <a:t>text-align</a:t>
            </a:r>
            <a:endParaRPr lang="en-IN" sz="1100" b="0" i="0" u="none" strike="noStrike" cap="none" dirty="0">
              <a:solidFill>
                <a:srgbClr val="000000"/>
              </a:solidFill>
              <a:effectLst/>
              <a:latin typeface="Arial"/>
              <a:ea typeface="Arial"/>
              <a:cs typeface="Arial"/>
              <a:sym typeface="Arial"/>
            </a:endParaRPr>
          </a:p>
          <a:p>
            <a:pPr marL="158750" lvl="0" indent="0">
              <a:buNone/>
            </a:pPr>
            <a:r>
              <a:rPr lang="en-US" sz="1100" b="0" i="0" u="none" strike="noStrike" cap="none" dirty="0">
                <a:solidFill>
                  <a:srgbClr val="000000"/>
                </a:solidFill>
                <a:effectLst/>
                <a:latin typeface="Arial"/>
                <a:ea typeface="Arial"/>
                <a:cs typeface="Arial"/>
                <a:sym typeface="Arial"/>
              </a:rPr>
              <a:t>text-align-last</a:t>
            </a:r>
            <a:endParaRPr lang="en-IN" sz="1100" b="0" i="0" u="none" strike="noStrike" cap="none" dirty="0">
              <a:solidFill>
                <a:srgbClr val="000000"/>
              </a:solidFill>
              <a:effectLst/>
              <a:latin typeface="Arial"/>
              <a:ea typeface="Arial"/>
              <a:cs typeface="Arial"/>
              <a:sym typeface="Arial"/>
            </a:endParaRPr>
          </a:p>
          <a:p>
            <a:pPr marL="158750" lvl="0" indent="0">
              <a:buNone/>
            </a:pPr>
            <a:r>
              <a:rPr lang="en-US" sz="1100" b="0" i="0" u="none" strike="noStrike" cap="none" dirty="0">
                <a:solidFill>
                  <a:srgbClr val="000000"/>
                </a:solidFill>
                <a:effectLst/>
                <a:latin typeface="Arial"/>
                <a:ea typeface="Arial"/>
                <a:cs typeface="Arial"/>
                <a:sym typeface="Arial"/>
              </a:rPr>
              <a:t>direction</a:t>
            </a:r>
            <a:endParaRPr lang="en-IN" sz="1100" b="0" i="0" u="none" strike="noStrike" cap="none" dirty="0">
              <a:solidFill>
                <a:srgbClr val="000000"/>
              </a:solidFill>
              <a:effectLst/>
              <a:latin typeface="Arial"/>
              <a:ea typeface="Arial"/>
              <a:cs typeface="Arial"/>
              <a:sym typeface="Arial"/>
            </a:endParaRPr>
          </a:p>
          <a:p>
            <a:pPr marL="158750" lvl="0" indent="0">
              <a:buNone/>
            </a:pPr>
            <a:r>
              <a:rPr lang="en-US" sz="1100" b="0" i="0" u="none" strike="noStrike" cap="none" dirty="0">
                <a:solidFill>
                  <a:srgbClr val="000000"/>
                </a:solidFill>
                <a:effectLst/>
                <a:latin typeface="Arial"/>
                <a:ea typeface="Arial"/>
                <a:cs typeface="Arial"/>
                <a:sym typeface="Arial"/>
              </a:rPr>
              <a:t>Unicode-bidi</a:t>
            </a:r>
            <a:endParaRPr lang="en-IN" sz="1100" b="0" i="0" u="none" strike="noStrike" cap="none" dirty="0">
              <a:solidFill>
                <a:srgbClr val="000000"/>
              </a:solidFill>
              <a:effectLst/>
              <a:latin typeface="Arial"/>
              <a:ea typeface="Arial"/>
              <a:cs typeface="Arial"/>
              <a:sym typeface="Arial"/>
            </a:endParaRPr>
          </a:p>
          <a:p>
            <a:pPr marL="158750" lvl="0" indent="0">
              <a:buNone/>
            </a:pPr>
            <a:r>
              <a:rPr lang="en-US" sz="1100" b="0" i="0" u="none" strike="noStrike" cap="none" dirty="0">
                <a:solidFill>
                  <a:srgbClr val="000000"/>
                </a:solidFill>
                <a:effectLst/>
                <a:latin typeface="Arial"/>
                <a:ea typeface="Arial"/>
                <a:cs typeface="Arial"/>
                <a:sym typeface="Arial"/>
              </a:rPr>
              <a:t>vertical-align</a:t>
            </a:r>
            <a:endParaRPr lang="en-IN"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 </a:t>
            </a:r>
            <a:endParaRPr lang="en-IN" sz="1100" b="0" i="0" u="none" strike="noStrike" cap="none" dirty="0">
              <a:solidFill>
                <a:srgbClr val="000000"/>
              </a:solidFill>
              <a:effectLst/>
              <a:latin typeface="Arial"/>
              <a:ea typeface="Arial"/>
              <a:cs typeface="Arial"/>
              <a:sym typeface="Arial"/>
            </a:endParaRPr>
          </a:p>
          <a:p>
            <a:pPr marL="158750" indent="0">
              <a:buNone/>
            </a:pPr>
            <a:r>
              <a:rPr lang="en-US" sz="1100" b="1" i="0" u="none" strike="noStrike" cap="none" dirty="0">
                <a:solidFill>
                  <a:srgbClr val="000000"/>
                </a:solidFill>
                <a:effectLst/>
                <a:latin typeface="Arial"/>
                <a:ea typeface="Arial"/>
                <a:cs typeface="Arial"/>
                <a:sym typeface="Arial"/>
              </a:rPr>
              <a:t>Text Alignment</a:t>
            </a:r>
          </a:p>
          <a:p>
            <a:pPr marL="158750" indent="0">
              <a:buNone/>
            </a:pPr>
            <a:endParaRPr lang="en-IN"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The text-align property is used to set the horizontal alignment of a text.</a:t>
            </a:r>
            <a:endParaRPr lang="en-IN"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A text can be left or right aligned, centered, or justified.</a:t>
            </a:r>
            <a:endParaRPr lang="en-IN" sz="1100" b="0" i="0" u="none" strike="noStrike" cap="none" dirty="0">
              <a:solidFill>
                <a:srgbClr val="000000"/>
              </a:solidFill>
              <a:effectLst/>
              <a:latin typeface="Arial"/>
              <a:ea typeface="Arial"/>
              <a:cs typeface="Arial"/>
              <a:sym typeface="Arial"/>
            </a:endParaRPr>
          </a:p>
          <a:p>
            <a:pPr marL="158750" indent="0">
              <a:buNone/>
            </a:pPr>
            <a:r>
              <a:rPr lang="en-IN" sz="1100" b="0" i="0" u="none" strike="noStrike" cap="none" dirty="0">
                <a:solidFill>
                  <a:srgbClr val="000000"/>
                </a:solidFill>
                <a:effectLst/>
                <a:latin typeface="Arial"/>
                <a:ea typeface="Arial"/>
                <a:cs typeface="Arial"/>
                <a:sym typeface="Arial"/>
              </a:rPr>
              <a:t>The following example shows </a:t>
            </a:r>
            <a:r>
              <a:rPr lang="en-IN" sz="1100" b="0" i="0" u="none" strike="noStrike" cap="none" dirty="0" err="1">
                <a:solidFill>
                  <a:srgbClr val="000000"/>
                </a:solidFill>
                <a:effectLst/>
                <a:latin typeface="Arial"/>
                <a:ea typeface="Arial"/>
                <a:cs typeface="Arial"/>
                <a:sym typeface="Arial"/>
              </a:rPr>
              <a:t>center</a:t>
            </a:r>
            <a:r>
              <a:rPr lang="en-IN" sz="1100" b="0" i="0" u="none" strike="noStrike" cap="none" dirty="0">
                <a:solidFill>
                  <a:srgbClr val="000000"/>
                </a:solidFill>
                <a:effectLst/>
                <a:latin typeface="Arial"/>
                <a:ea typeface="Arial"/>
                <a:cs typeface="Arial"/>
                <a:sym typeface="Arial"/>
              </a:rPr>
              <a:t> aligned, and left and right aligned text (left alignment is default if text direction is left-to-right, and right alignment is default if text direction is right-to-left):</a:t>
            </a:r>
          </a:p>
          <a:p>
            <a:pPr marL="158750" indent="0">
              <a:buNone/>
            </a:pPr>
            <a:endParaRPr lang="en-IN" sz="1100" b="0" i="0" u="none" strike="noStrike" cap="none" dirty="0">
              <a:solidFill>
                <a:srgbClr val="000000"/>
              </a:solidFill>
              <a:effectLst/>
              <a:latin typeface="Arial"/>
              <a:ea typeface="Arial"/>
              <a:cs typeface="Arial"/>
              <a:sym typeface="Arial"/>
            </a:endParaRPr>
          </a:p>
          <a:p>
            <a:pPr marL="158750" indent="0">
              <a:buNone/>
            </a:pPr>
            <a:r>
              <a:rPr lang="en-IN" sz="1100" b="1" i="0" u="none" strike="noStrike" cap="none" dirty="0">
                <a:solidFill>
                  <a:srgbClr val="000000"/>
                </a:solidFill>
                <a:effectLst/>
                <a:latin typeface="Arial"/>
                <a:ea typeface="Arial"/>
                <a:cs typeface="Arial"/>
                <a:sym typeface="Arial"/>
              </a:rPr>
              <a:t>Example</a:t>
            </a:r>
          </a:p>
          <a:p>
            <a:pPr marL="158750" indent="0">
              <a:buNone/>
            </a:pPr>
            <a:endParaRPr lang="en-IN" sz="1100" b="0" i="0" u="none" strike="noStrike" cap="none" dirty="0">
              <a:solidFill>
                <a:srgbClr val="000000"/>
              </a:solidFill>
              <a:effectLst/>
              <a:latin typeface="Arial"/>
              <a:ea typeface="Arial"/>
              <a:cs typeface="Arial"/>
              <a:sym typeface="Arial"/>
            </a:endParaRPr>
          </a:p>
          <a:p>
            <a:pPr marL="158750" indent="0">
              <a:buNone/>
            </a:pPr>
            <a:r>
              <a:rPr lang="en-IN" sz="1100" b="0" i="0" u="none" strike="noStrike" cap="none" dirty="0">
                <a:solidFill>
                  <a:srgbClr val="000000"/>
                </a:solidFill>
                <a:effectLst/>
                <a:latin typeface="Arial"/>
                <a:ea typeface="Arial"/>
                <a:cs typeface="Arial"/>
                <a:sym typeface="Arial"/>
              </a:rPr>
              <a:t>h1 {</a:t>
            </a: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  text-align: </a:t>
            </a:r>
            <a:r>
              <a:rPr lang="en-IN" sz="1100" b="0" i="0" u="none" strike="noStrike" cap="none" dirty="0" err="1">
                <a:solidFill>
                  <a:srgbClr val="000000"/>
                </a:solidFill>
                <a:effectLst/>
                <a:latin typeface="Arial"/>
                <a:ea typeface="Arial"/>
                <a:cs typeface="Arial"/>
                <a:sym typeface="Arial"/>
              </a:rPr>
              <a:t>center</a:t>
            </a:r>
            <a:r>
              <a:rPr lang="en-IN" sz="1100" b="0" i="0" u="none" strike="noStrike" cap="none" dirty="0">
                <a:solidFill>
                  <a:srgbClr val="000000"/>
                </a:solidFill>
                <a:effectLst/>
                <a:latin typeface="Arial"/>
                <a:ea typeface="Arial"/>
                <a:cs typeface="Arial"/>
                <a:sym typeface="Arial"/>
              </a:rPr>
              <a:t>;</a:t>
            </a: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a:t>
            </a:r>
            <a:br>
              <a:rPr lang="en-IN" sz="1100" b="0" i="0" u="none" strike="noStrike" cap="none" dirty="0">
                <a:solidFill>
                  <a:srgbClr val="000000"/>
                </a:solidFill>
                <a:effectLst/>
                <a:latin typeface="Arial"/>
                <a:ea typeface="Arial"/>
                <a:cs typeface="Arial"/>
                <a:sym typeface="Arial"/>
              </a:rPr>
            </a:b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h2 {</a:t>
            </a: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  text-align: left;</a:t>
            </a: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a:t>
            </a:r>
            <a:br>
              <a:rPr lang="en-IN" sz="1100" b="0" i="0" u="none" strike="noStrike" cap="none" dirty="0">
                <a:solidFill>
                  <a:srgbClr val="000000"/>
                </a:solidFill>
                <a:effectLst/>
                <a:latin typeface="Arial"/>
                <a:ea typeface="Arial"/>
                <a:cs typeface="Arial"/>
                <a:sym typeface="Arial"/>
              </a:rPr>
            </a:b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h3 {</a:t>
            </a: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  text-align: right;</a:t>
            </a: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a:t>
            </a:r>
          </a:p>
          <a:p>
            <a:pPr marL="158750" indent="0">
              <a:buNone/>
            </a:pPr>
            <a:r>
              <a:rPr lang="en-IN" sz="1100" b="0" i="0" u="none" strike="noStrike" cap="none" dirty="0">
                <a:solidFill>
                  <a:srgbClr val="000000"/>
                </a:solidFill>
                <a:effectLst/>
                <a:latin typeface="Arial"/>
                <a:ea typeface="Arial"/>
                <a:cs typeface="Arial"/>
                <a:sym typeface="Arial"/>
              </a:rPr>
              <a:t>When the text-align, property is set to "justify", each line is stretched so that every line has equal width, and the left and right margins are straight (like in magazines and newspapers):</a:t>
            </a:r>
          </a:p>
          <a:p>
            <a:pPr marL="158750" indent="0">
              <a:buNone/>
            </a:pPr>
            <a:endParaRPr lang="en-IN" sz="1100" b="0" i="0" u="none" strike="noStrike" cap="none" dirty="0">
              <a:solidFill>
                <a:srgbClr val="000000"/>
              </a:solidFill>
              <a:effectLst/>
              <a:latin typeface="Arial"/>
              <a:ea typeface="Arial"/>
              <a:cs typeface="Arial"/>
              <a:sym typeface="Arial"/>
            </a:endParaRPr>
          </a:p>
          <a:p>
            <a:pPr marL="158750" indent="0">
              <a:buNone/>
            </a:pPr>
            <a:r>
              <a:rPr lang="en-IN" sz="1100" b="1" i="0" u="none" strike="noStrike" cap="none" dirty="0">
                <a:solidFill>
                  <a:srgbClr val="000000"/>
                </a:solidFill>
                <a:effectLst/>
                <a:latin typeface="Arial"/>
                <a:ea typeface="Arial"/>
                <a:cs typeface="Arial"/>
                <a:sym typeface="Arial"/>
              </a:rPr>
              <a:t>Example</a:t>
            </a:r>
          </a:p>
          <a:p>
            <a:pPr marL="158750" indent="0">
              <a:buNone/>
            </a:pPr>
            <a:endParaRPr lang="en-IN" sz="1100" b="0" i="0" u="none" strike="noStrike" cap="none" dirty="0">
              <a:solidFill>
                <a:srgbClr val="000000"/>
              </a:solidFill>
              <a:effectLst/>
              <a:latin typeface="Arial"/>
              <a:ea typeface="Arial"/>
              <a:cs typeface="Arial"/>
              <a:sym typeface="Arial"/>
            </a:endParaRPr>
          </a:p>
          <a:p>
            <a:pPr marL="158750" indent="0">
              <a:buNone/>
            </a:pPr>
            <a:r>
              <a:rPr lang="en-IN" sz="1100" b="0" i="0" u="none" strike="noStrike" cap="none" dirty="0">
                <a:solidFill>
                  <a:srgbClr val="000000"/>
                </a:solidFill>
                <a:effectLst/>
                <a:latin typeface="Arial"/>
                <a:ea typeface="Arial"/>
                <a:cs typeface="Arial"/>
                <a:sym typeface="Arial"/>
              </a:rPr>
              <a:t>div {</a:t>
            </a: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  text-align: justify;</a:t>
            </a: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a:t>
            </a:r>
          </a:p>
          <a:p>
            <a:pPr marL="0" lvl="0" indent="0" algn="l" rtl="0">
              <a:spcBef>
                <a:spcPts val="0"/>
              </a:spcBef>
              <a:spcAft>
                <a:spcPts val="0"/>
              </a:spcAft>
              <a:buNone/>
            </a:pPr>
            <a:endParaRPr lang="en-IN" dirty="0"/>
          </a:p>
        </p:txBody>
      </p:sp>
    </p:spTree>
    <p:extLst>
      <p:ext uri="{BB962C8B-B14F-4D97-AF65-F5344CB8AC3E}">
        <p14:creationId xmlns:p14="http://schemas.microsoft.com/office/powerpoint/2010/main" val="205518251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IN" dirty="0"/>
              <a:t>Title - Parent Topic</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a:t>
            </a:r>
            <a:r>
              <a:rPr lang="en" dirty="0"/>
              <a:t>Subtopic of Subtopic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Description in bullets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lang="en" sz="1100" b="0" i="0" u="none" strike="noStrike" cap="none" dirty="0">
              <a:solidFill>
                <a:srgbClr val="000000"/>
              </a:solidFill>
              <a:effectLst/>
              <a:latin typeface="Arial"/>
              <a:cs typeface="Arial"/>
              <a:sym typeface="Arial"/>
            </a:endParaRPr>
          </a:p>
          <a:p>
            <a:pPr marL="0" lvl="0" indent="0" algn="l" rtl="0">
              <a:spcBef>
                <a:spcPts val="0"/>
              </a:spcBef>
              <a:spcAft>
                <a:spcPts val="0"/>
              </a:spcAft>
              <a:buNone/>
            </a:pPr>
            <a:endParaRPr lang="en-IN" sz="1100" b="1" i="0" u="none" strike="noStrike" cap="none" dirty="0">
              <a:solidFill>
                <a:srgbClr val="000000"/>
              </a:solidFill>
              <a:effectLst/>
              <a:latin typeface="Arial"/>
              <a:ea typeface="Arial"/>
              <a:cs typeface="Arial"/>
              <a:sym typeface="Arial"/>
            </a:endParaRPr>
          </a:p>
          <a:p>
            <a:pPr marL="158750" indent="0">
              <a:buNone/>
            </a:pPr>
            <a:r>
              <a:rPr lang="en-IN" sz="1100" b="1" i="0" u="none" strike="noStrike" cap="none" dirty="0">
                <a:solidFill>
                  <a:srgbClr val="000000"/>
                </a:solidFill>
                <a:effectLst/>
                <a:latin typeface="Arial"/>
                <a:ea typeface="Arial"/>
                <a:cs typeface="Arial"/>
                <a:sym typeface="Arial"/>
              </a:rPr>
              <a:t>CSS Box Model</a:t>
            </a:r>
          </a:p>
          <a:p>
            <a:pPr marL="158750" indent="0">
              <a:buNone/>
            </a:pPr>
            <a:endParaRPr lang="en-IN" sz="1100" b="1" i="0" u="none" strike="noStrike" cap="none" dirty="0">
              <a:solidFill>
                <a:srgbClr val="000000"/>
              </a:solidFill>
              <a:effectLst/>
              <a:latin typeface="Arial"/>
              <a:ea typeface="Arial"/>
              <a:cs typeface="Arial"/>
              <a:sym typeface="Arial"/>
            </a:endParaRPr>
          </a:p>
          <a:p>
            <a:pPr marL="158750" indent="0">
              <a:buNone/>
            </a:pPr>
            <a:r>
              <a:rPr lang="en-IN" sz="1100" b="0" i="0" u="none" strike="noStrike" cap="none" dirty="0">
                <a:solidFill>
                  <a:srgbClr val="000000"/>
                </a:solidFill>
                <a:effectLst/>
                <a:latin typeface="Arial"/>
                <a:ea typeface="Arial"/>
                <a:cs typeface="Arial"/>
                <a:sym typeface="Arial"/>
              </a:rPr>
              <a:t>In CSS, the term "box model" is used when talking about design and layout.</a:t>
            </a:r>
          </a:p>
          <a:p>
            <a:pPr marL="158750" indent="0">
              <a:buNone/>
            </a:pPr>
            <a:r>
              <a:rPr lang="en-IN" sz="1100" b="0" i="0" u="none" strike="noStrike" cap="none" dirty="0">
                <a:solidFill>
                  <a:srgbClr val="000000"/>
                </a:solidFill>
                <a:effectLst/>
                <a:latin typeface="Arial"/>
                <a:ea typeface="Arial"/>
                <a:cs typeface="Arial"/>
                <a:sym typeface="Arial"/>
              </a:rPr>
              <a:t>The CSS box model is essentially a box that wraps around every HTML element. It consists of: margins, borders, padding, and the actual content. The image below illustrates the box model:</a:t>
            </a:r>
          </a:p>
          <a:p>
            <a:pPr marL="158750" indent="0">
              <a:buNone/>
            </a:pPr>
            <a:r>
              <a:rPr lang="en-IN" sz="1100" b="0" i="0" u="none" strike="noStrike" cap="none" dirty="0">
                <a:solidFill>
                  <a:srgbClr val="000000"/>
                </a:solidFill>
                <a:effectLst/>
                <a:latin typeface="Arial"/>
                <a:ea typeface="Arial"/>
                <a:cs typeface="Arial"/>
                <a:sym typeface="Arial"/>
              </a:rPr>
              <a:t>Explanation of the different parts:</a:t>
            </a:r>
          </a:p>
          <a:p>
            <a:pPr marL="0" lvl="0" indent="0" algn="l" rtl="0">
              <a:spcBef>
                <a:spcPts val="0"/>
              </a:spcBef>
              <a:spcAft>
                <a:spcPts val="0"/>
              </a:spcAft>
              <a:buNone/>
            </a:pPr>
            <a:endParaRPr lang="en-IN" sz="1100" b="1" i="0" u="none" strike="noStrike" cap="none" dirty="0">
              <a:solidFill>
                <a:srgbClr val="000000"/>
              </a:solidFill>
              <a:effectLst/>
              <a:latin typeface="Arial"/>
              <a:ea typeface="Arial"/>
              <a:cs typeface="Arial"/>
              <a:sym typeface="Arial"/>
            </a:endParaRPr>
          </a:p>
          <a:p>
            <a:pPr marL="158750" lvl="0" indent="0">
              <a:buNone/>
            </a:pPr>
            <a:r>
              <a:rPr lang="en-IN" sz="1100" b="1" i="0" u="none" strike="noStrike" cap="none" dirty="0">
                <a:solidFill>
                  <a:srgbClr val="000000"/>
                </a:solidFill>
                <a:effectLst/>
                <a:latin typeface="Arial"/>
                <a:ea typeface="Arial"/>
                <a:cs typeface="Arial"/>
                <a:sym typeface="Arial"/>
              </a:rPr>
              <a:t>Content -</a:t>
            </a:r>
            <a:r>
              <a:rPr lang="en-IN" sz="1100" b="0" i="0" u="none" strike="noStrike" cap="none" dirty="0">
                <a:solidFill>
                  <a:srgbClr val="000000"/>
                </a:solidFill>
                <a:effectLst/>
                <a:latin typeface="Arial"/>
                <a:ea typeface="Arial"/>
                <a:cs typeface="Arial"/>
                <a:sym typeface="Arial"/>
              </a:rPr>
              <a:t> The content of the box, where text and images appear</a:t>
            </a:r>
          </a:p>
          <a:p>
            <a:pPr marL="158750" lvl="0" indent="0">
              <a:buNone/>
            </a:pPr>
            <a:r>
              <a:rPr lang="en-IN" sz="1100" b="1" i="0" u="none" strike="noStrike" cap="none" dirty="0">
                <a:solidFill>
                  <a:srgbClr val="000000"/>
                </a:solidFill>
                <a:effectLst/>
                <a:latin typeface="Arial"/>
                <a:ea typeface="Arial"/>
                <a:cs typeface="Arial"/>
                <a:sym typeface="Arial"/>
              </a:rPr>
              <a:t>Padding -</a:t>
            </a:r>
            <a:r>
              <a:rPr lang="en-IN" sz="1100" b="0" i="0" u="none" strike="noStrike" cap="none" dirty="0">
                <a:solidFill>
                  <a:srgbClr val="000000"/>
                </a:solidFill>
                <a:effectLst/>
                <a:latin typeface="Arial"/>
                <a:ea typeface="Arial"/>
                <a:cs typeface="Arial"/>
                <a:sym typeface="Arial"/>
              </a:rPr>
              <a:t> Clears an area around the content. The padding is transparent</a:t>
            </a:r>
          </a:p>
          <a:p>
            <a:pPr marL="158750" lvl="0" indent="0">
              <a:buNone/>
            </a:pPr>
            <a:r>
              <a:rPr lang="en-IN" sz="1100" b="1" i="0" u="none" strike="noStrike" cap="none" dirty="0">
                <a:solidFill>
                  <a:srgbClr val="000000"/>
                </a:solidFill>
                <a:effectLst/>
                <a:latin typeface="Arial"/>
                <a:ea typeface="Arial"/>
                <a:cs typeface="Arial"/>
                <a:sym typeface="Arial"/>
              </a:rPr>
              <a:t>Border </a:t>
            </a:r>
            <a:r>
              <a:rPr lang="en-IN" sz="1100" b="0" i="0" u="none" strike="noStrike" cap="none" dirty="0">
                <a:solidFill>
                  <a:srgbClr val="000000"/>
                </a:solidFill>
                <a:effectLst/>
                <a:latin typeface="Arial"/>
                <a:ea typeface="Arial"/>
                <a:cs typeface="Arial"/>
                <a:sym typeface="Arial"/>
              </a:rPr>
              <a:t>- A border that goes around the padding and content</a:t>
            </a:r>
          </a:p>
          <a:p>
            <a:pPr marL="158750" lvl="0" indent="0">
              <a:buNone/>
            </a:pPr>
            <a:r>
              <a:rPr lang="en-IN" sz="1100" b="1" i="0" u="none" strike="noStrike" cap="none" dirty="0">
                <a:solidFill>
                  <a:srgbClr val="000000"/>
                </a:solidFill>
                <a:effectLst/>
                <a:latin typeface="Arial"/>
                <a:ea typeface="Arial"/>
                <a:cs typeface="Arial"/>
                <a:sym typeface="Arial"/>
              </a:rPr>
              <a:t>Margin -</a:t>
            </a:r>
            <a:r>
              <a:rPr lang="en-IN" sz="1100" b="0" i="0" u="none" strike="noStrike" cap="none" dirty="0">
                <a:solidFill>
                  <a:srgbClr val="000000"/>
                </a:solidFill>
                <a:effectLst/>
                <a:latin typeface="Arial"/>
                <a:ea typeface="Arial"/>
                <a:cs typeface="Arial"/>
                <a:sym typeface="Arial"/>
              </a:rPr>
              <a:t> Clears an area outside the border. The margin is transparent</a:t>
            </a:r>
          </a:p>
          <a:p>
            <a:pPr marL="0" lvl="0" indent="0" algn="l" rtl="0">
              <a:spcBef>
                <a:spcPts val="0"/>
              </a:spcBef>
              <a:spcAft>
                <a:spcPts val="0"/>
              </a:spcAft>
              <a:buNone/>
            </a:pPr>
            <a:endParaRPr lang="en-IN" sz="1100" b="1"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12183941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IN" dirty="0"/>
              <a:t>Title - Parent Topic</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a:t>
            </a:r>
            <a:r>
              <a:rPr lang="en" dirty="0"/>
              <a:t>Subtopic of Subtopic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Body Text - Description in bullets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lang="en" sz="1100" b="0" i="0" u="none" strike="noStrike" cap="none" dirty="0">
              <a:solidFill>
                <a:srgbClr val="000000"/>
              </a:solidFill>
              <a:effectLst/>
              <a:latin typeface="Arial"/>
              <a:cs typeface="Arial"/>
              <a:sym typeface="Arial"/>
            </a:endParaRPr>
          </a:p>
          <a:p>
            <a:pPr marL="0" lvl="0" indent="0" algn="l" rtl="0">
              <a:spcBef>
                <a:spcPts val="0"/>
              </a:spcBef>
              <a:spcAft>
                <a:spcPts val="0"/>
              </a:spcAft>
              <a:buNone/>
            </a:pPr>
            <a:endParaRPr lang="en-IN" sz="1100" b="1" i="0" u="none" strike="noStrike" cap="none" dirty="0">
              <a:solidFill>
                <a:srgbClr val="000000"/>
              </a:solidFill>
              <a:effectLst/>
              <a:latin typeface="Arial"/>
              <a:ea typeface="Arial"/>
              <a:cs typeface="Arial"/>
              <a:sym typeface="Arial"/>
            </a:endParaRPr>
          </a:p>
          <a:p>
            <a:pPr marL="158750" indent="0">
              <a:buNone/>
            </a:pPr>
            <a:r>
              <a:rPr lang="en-IN" sz="1100" b="1" i="0" u="none" strike="noStrike" cap="none" dirty="0">
                <a:solidFill>
                  <a:srgbClr val="000000"/>
                </a:solidFill>
                <a:effectLst/>
                <a:latin typeface="Arial"/>
                <a:ea typeface="Arial"/>
                <a:cs typeface="Arial"/>
                <a:sym typeface="Arial"/>
              </a:rPr>
              <a:t>Website Layout</a:t>
            </a:r>
          </a:p>
          <a:p>
            <a:pPr marL="158750" indent="0">
              <a:buNone/>
            </a:pPr>
            <a:endParaRPr lang="en-IN" sz="1100" b="1" i="0" u="none" strike="noStrike" cap="none" dirty="0">
              <a:solidFill>
                <a:srgbClr val="000000"/>
              </a:solidFill>
              <a:effectLst/>
              <a:latin typeface="Arial"/>
              <a:ea typeface="Arial"/>
              <a:cs typeface="Arial"/>
              <a:sym typeface="Arial"/>
            </a:endParaRPr>
          </a:p>
          <a:p>
            <a:pPr marL="158750" indent="0">
              <a:buNone/>
            </a:pPr>
            <a:r>
              <a:rPr lang="en-IN" sz="1100" b="0" i="0" u="none" strike="noStrike" cap="none" dirty="0">
                <a:solidFill>
                  <a:srgbClr val="000000"/>
                </a:solidFill>
                <a:effectLst/>
                <a:latin typeface="Arial"/>
                <a:ea typeface="Arial"/>
                <a:cs typeface="Arial"/>
                <a:sym typeface="Arial"/>
              </a:rPr>
              <a:t>A website can be divided into various sections comprising of header, menus, content and footer based on which there are many different layout designs available for developer. Different layouts can be created by using div tag and use CSS property to style it. </a:t>
            </a: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The most common structure of website layout is given below: </a:t>
            </a:r>
            <a:r>
              <a:rPr lang="en-IN" dirty="0">
                <a:effectLst/>
              </a:rPr>
              <a:t> </a:t>
            </a:r>
          </a:p>
          <a:p>
            <a:pPr marL="158750" indent="0">
              <a:buNone/>
            </a:pPr>
            <a:endParaRPr lang="en-IN" sz="1100" b="1" i="0" u="none" strike="noStrike" cap="none" dirty="0">
              <a:solidFill>
                <a:srgbClr val="000000"/>
              </a:solidFill>
              <a:effectLst/>
              <a:latin typeface="Arial"/>
              <a:ea typeface="Arial"/>
              <a:cs typeface="Arial"/>
              <a:sym typeface="Arial"/>
            </a:endParaRPr>
          </a:p>
          <a:p>
            <a:pPr marL="158750" indent="0">
              <a:buNone/>
            </a:pPr>
            <a:r>
              <a:rPr lang="en-IN" sz="1100" b="0" i="0" u="none" strike="noStrike" cap="none" dirty="0">
                <a:solidFill>
                  <a:srgbClr val="000000"/>
                </a:solidFill>
                <a:effectLst/>
                <a:latin typeface="Arial"/>
                <a:ea typeface="Arial"/>
                <a:cs typeface="Arial"/>
                <a:sym typeface="Arial"/>
              </a:rPr>
              <a:t>Notice: Header section contains a website logo, a search bar and profile of user. The navigation menu contains link to various categories of articles available and content section is divided into 3 parts(columns) with left and right sidebar containing links to other articles and advertisements whereas the main content section is the one containing this article, then at the bottom there is a footer section which contains address, links, contacts etc. </a:t>
            </a:r>
          </a:p>
          <a:p>
            <a:pPr marL="158750" indent="0">
              <a:buNone/>
            </a:pPr>
            <a:br>
              <a:rPr lang="en-IN" sz="1100" b="0" i="0" u="none" strike="noStrike" cap="none" dirty="0">
                <a:solidFill>
                  <a:srgbClr val="000000"/>
                </a:solidFill>
                <a:effectLst/>
                <a:latin typeface="Arial"/>
                <a:ea typeface="Arial"/>
                <a:cs typeface="Arial"/>
                <a:sym typeface="Arial"/>
              </a:rPr>
            </a:br>
            <a:r>
              <a:rPr lang="en-IN" sz="1100" b="1" i="0" u="none" strike="noStrike" cap="none" dirty="0">
                <a:solidFill>
                  <a:srgbClr val="000000"/>
                </a:solidFill>
                <a:effectLst/>
                <a:latin typeface="Arial"/>
                <a:ea typeface="Arial"/>
                <a:cs typeface="Arial"/>
                <a:sym typeface="Arial"/>
              </a:rPr>
              <a:t>Header Section:</a:t>
            </a:r>
            <a:r>
              <a:rPr lang="en-IN" sz="1100" b="0" i="0" u="none" strike="noStrike" cap="none" dirty="0">
                <a:solidFill>
                  <a:srgbClr val="000000"/>
                </a:solidFill>
                <a:effectLst/>
                <a:latin typeface="Arial"/>
                <a:ea typeface="Arial"/>
                <a:cs typeface="Arial"/>
                <a:sym typeface="Arial"/>
              </a:rPr>
              <a:t> The header section is generally placed either at the top of the Website or just below a top navigation menu. It often comprises of the name of the Website or the logo of the Website.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100" b="1" i="0" u="none" strike="noStrike" cap="none" dirty="0">
                <a:solidFill>
                  <a:srgbClr val="000000"/>
                </a:solidFill>
                <a:effectLst/>
                <a:latin typeface="Arial"/>
                <a:ea typeface="Arial"/>
                <a:cs typeface="Arial"/>
                <a:sym typeface="Arial"/>
              </a:rPr>
              <a:t>Navigation Menu:</a:t>
            </a:r>
            <a:r>
              <a:rPr lang="en-IN" sz="1100" b="0" i="0" u="none" strike="noStrike" cap="none" dirty="0">
                <a:solidFill>
                  <a:srgbClr val="000000"/>
                </a:solidFill>
                <a:effectLst/>
                <a:latin typeface="Arial"/>
                <a:ea typeface="Arial"/>
                <a:cs typeface="Arial"/>
                <a:sym typeface="Arial"/>
              </a:rPr>
              <a:t> A Navigation Bar/Menu is basically a list of links that allows visitor to navigate through the website comfortably with easy access.</a:t>
            </a:r>
          </a:p>
          <a:p>
            <a:pPr marL="158750" indent="0">
              <a:buNone/>
            </a:pPr>
            <a:r>
              <a:rPr lang="en-IN" sz="1100" b="1" i="0" u="none" strike="noStrike" cap="none" dirty="0">
                <a:solidFill>
                  <a:srgbClr val="000000"/>
                </a:solidFill>
                <a:effectLst/>
                <a:latin typeface="Arial"/>
                <a:ea typeface="Arial"/>
                <a:cs typeface="Arial"/>
                <a:sym typeface="Arial"/>
              </a:rPr>
              <a:t>Content Section:</a:t>
            </a:r>
            <a:r>
              <a:rPr lang="en-IN" sz="1100" b="0" i="0" u="none" strike="noStrike" cap="none" dirty="0">
                <a:solidFill>
                  <a:srgbClr val="000000"/>
                </a:solidFill>
                <a:effectLst/>
                <a:latin typeface="Arial"/>
                <a:ea typeface="Arial"/>
                <a:cs typeface="Arial"/>
                <a:sym typeface="Arial"/>
              </a:rPr>
              <a:t> The content section is the main body of the website. </a:t>
            </a:r>
          </a:p>
          <a:p>
            <a:pPr marL="158750" indent="0">
              <a:buNone/>
            </a:pPr>
            <a:endParaRPr lang="en-IN" sz="1100" b="0" i="0" u="none" strike="noStrike" cap="none" dirty="0">
              <a:solidFill>
                <a:srgbClr val="000000"/>
              </a:solidFill>
              <a:effectLst/>
              <a:latin typeface="Arial"/>
              <a:ea typeface="Arial"/>
              <a:cs typeface="Arial"/>
              <a:sym typeface="Arial"/>
            </a:endParaRPr>
          </a:p>
          <a:p>
            <a:pPr marL="158750" indent="0">
              <a:buNone/>
            </a:pPr>
            <a:r>
              <a:rPr lang="en-IN" sz="1100" b="0" i="0" u="none" strike="noStrike" cap="none" dirty="0">
                <a:solidFill>
                  <a:srgbClr val="000000"/>
                </a:solidFill>
                <a:effectLst/>
                <a:latin typeface="Arial"/>
                <a:ea typeface="Arial"/>
                <a:cs typeface="Arial"/>
                <a:sym typeface="Arial"/>
              </a:rPr>
              <a:t>The user can divide content section in n-column layout</a:t>
            </a:r>
            <a:r>
              <a:rPr lang="en-IN" sz="1100" b="0" i="0" u="none" strike="noStrike" cap="none">
                <a:solidFill>
                  <a:srgbClr val="000000"/>
                </a:solidFill>
                <a:effectLst/>
                <a:latin typeface="Arial"/>
                <a:ea typeface="Arial"/>
                <a:cs typeface="Arial"/>
                <a:sym typeface="Arial"/>
              </a:rPr>
              <a:t>. </a:t>
            </a:r>
          </a:p>
          <a:p>
            <a:pPr marL="158750" indent="0">
              <a:buNone/>
            </a:pP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The most common layouts are: </a:t>
            </a:r>
            <a:br>
              <a:rPr lang="en-IN" sz="1100" b="0" i="0" u="none" strike="noStrike" cap="none" dirty="0">
                <a:solidFill>
                  <a:srgbClr val="000000"/>
                </a:solidFill>
                <a:effectLst/>
                <a:latin typeface="Arial"/>
                <a:ea typeface="Arial"/>
                <a:cs typeface="Arial"/>
                <a:sym typeface="Arial"/>
              </a:rPr>
            </a:br>
            <a:r>
              <a:rPr lang="en-IN" sz="1100" b="0" i="0" u="none" strike="noStrike" cap="none" dirty="0">
                <a:solidFill>
                  <a:srgbClr val="000000"/>
                </a:solidFill>
                <a:effectLst/>
                <a:latin typeface="Arial"/>
                <a:ea typeface="Arial"/>
                <a:cs typeface="Arial"/>
                <a:sym typeface="Arial"/>
              </a:rPr>
              <a:t> </a:t>
            </a:r>
          </a:p>
          <a:p>
            <a:pPr marL="158750" indent="0">
              <a:buNone/>
            </a:pPr>
            <a:r>
              <a:rPr lang="en-IN" sz="1100" b="1" i="0" u="none" strike="noStrike" cap="none" dirty="0">
                <a:solidFill>
                  <a:srgbClr val="000000"/>
                </a:solidFill>
                <a:effectLst/>
                <a:latin typeface="Arial"/>
                <a:ea typeface="Arial"/>
                <a:cs typeface="Arial"/>
                <a:sym typeface="Arial"/>
              </a:rPr>
              <a:t>1-Column Layout:</a:t>
            </a:r>
            <a:r>
              <a:rPr lang="en-IN" sz="1100" b="0" i="0" u="none" strike="noStrike" cap="none" dirty="0">
                <a:solidFill>
                  <a:srgbClr val="000000"/>
                </a:solidFill>
                <a:effectLst/>
                <a:latin typeface="Arial"/>
                <a:ea typeface="Arial"/>
                <a:cs typeface="Arial"/>
                <a:sym typeface="Arial"/>
              </a:rPr>
              <a:t> It is mostly used for mobile layout. </a:t>
            </a:r>
          </a:p>
          <a:p>
            <a:pPr marL="158750" indent="0">
              <a:buNone/>
            </a:pPr>
            <a:r>
              <a:rPr lang="en-IN" sz="1100" b="1" i="0" u="none" strike="noStrike" cap="none" dirty="0">
                <a:solidFill>
                  <a:srgbClr val="000000"/>
                </a:solidFill>
                <a:effectLst/>
                <a:latin typeface="Arial"/>
                <a:ea typeface="Arial"/>
                <a:cs typeface="Arial"/>
                <a:sym typeface="Arial"/>
              </a:rPr>
              <a:t>2-Column Layout:</a:t>
            </a:r>
            <a:r>
              <a:rPr lang="en-IN" sz="1100" b="0" i="0" u="none" strike="noStrike" cap="none" dirty="0">
                <a:solidFill>
                  <a:srgbClr val="000000"/>
                </a:solidFill>
                <a:effectLst/>
                <a:latin typeface="Arial"/>
                <a:ea typeface="Arial"/>
                <a:cs typeface="Arial"/>
                <a:sym typeface="Arial"/>
              </a:rPr>
              <a:t> This website layout is mostly used for tablets or laptops. </a:t>
            </a:r>
            <a:br>
              <a:rPr lang="en-IN" sz="1100" b="0" i="0" u="none" strike="noStrike" cap="none" dirty="0">
                <a:solidFill>
                  <a:srgbClr val="000000"/>
                </a:solidFill>
                <a:effectLst/>
                <a:latin typeface="Arial"/>
                <a:ea typeface="Arial"/>
                <a:cs typeface="Arial"/>
                <a:sym typeface="Arial"/>
              </a:rPr>
            </a:br>
            <a:r>
              <a:rPr lang="en-IN" sz="1100" b="1" i="0" u="none" strike="noStrike" cap="none" dirty="0">
                <a:solidFill>
                  <a:srgbClr val="000000"/>
                </a:solidFill>
                <a:effectLst/>
                <a:latin typeface="Arial"/>
                <a:ea typeface="Arial"/>
                <a:cs typeface="Arial"/>
                <a:sym typeface="Arial"/>
              </a:rPr>
              <a:t>3-Column Layout:</a:t>
            </a:r>
            <a:r>
              <a:rPr lang="en-IN" sz="1100" b="0" i="0" u="none" strike="noStrike" cap="none" dirty="0">
                <a:solidFill>
                  <a:srgbClr val="000000"/>
                </a:solidFill>
                <a:effectLst/>
                <a:latin typeface="Arial"/>
                <a:ea typeface="Arial"/>
                <a:cs typeface="Arial"/>
                <a:sym typeface="Arial"/>
              </a:rPr>
              <a:t> This website layout is mostly used for desktops. </a:t>
            </a:r>
            <a:r>
              <a:rPr lang="en-IN" dirty="0">
                <a:effectLst/>
              </a:rPr>
              <a:t> </a:t>
            </a:r>
            <a:endParaRPr lang="en-IN" sz="1100" b="1"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9326488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Title - The learning outcome</a:t>
            </a:r>
            <a:endParaRPr/>
          </a:p>
          <a:p>
            <a:pPr marL="0" lvl="0" indent="0" algn="l" rtl="0">
              <a:spcBef>
                <a:spcPts val="0"/>
              </a:spcBef>
              <a:spcAft>
                <a:spcPts val="0"/>
              </a:spcAft>
              <a:buNone/>
            </a:pPr>
            <a:r>
              <a:rPr lang="en"/>
              <a:t>Subtitle - Duration</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72821f090c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72821f090c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Mention the parent topics one by one. This particular learning outcome has 4 parent topics.</a:t>
            </a:r>
            <a:endParaRPr dirty="0"/>
          </a:p>
          <a:p>
            <a:pPr marL="0" lvl="0" indent="0" algn="l" rtl="0">
              <a:spcBef>
                <a:spcPts val="0"/>
              </a:spcBef>
              <a:spcAft>
                <a:spcPts val="0"/>
              </a:spcAft>
              <a:buNone/>
            </a:pPr>
            <a:endParaRPr dirty="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53506074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45952427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572982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18834398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90194359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Left (White Color space):</a:t>
            </a:r>
            <a:endParaRPr dirty="0"/>
          </a:p>
          <a:p>
            <a:pPr marL="0" lvl="0" indent="0" algn="l" rtl="0">
              <a:spcBef>
                <a:spcPts val="0"/>
              </a:spcBef>
              <a:spcAft>
                <a:spcPts val="0"/>
              </a:spcAft>
              <a:buNone/>
            </a:pPr>
            <a:r>
              <a:rPr lang="en" dirty="0"/>
              <a:t>Title - Parent Topic</a:t>
            </a:r>
            <a:endParaRPr dirty="0"/>
          </a:p>
          <a:p>
            <a:pPr marL="0" lvl="0" indent="0" algn="l" rtl="0">
              <a:spcBef>
                <a:spcPts val="0"/>
              </a:spcBef>
              <a:spcAft>
                <a:spcPts val="0"/>
              </a:spcAft>
              <a:buNone/>
            </a:pPr>
            <a:r>
              <a:rPr lang="en" dirty="0"/>
              <a:t>Subtitle - Subtopic 1 </a:t>
            </a:r>
            <a:endParaRPr dirty="0"/>
          </a:p>
          <a:p>
            <a:pPr marL="0" lvl="0" indent="0" algn="l" rtl="0">
              <a:spcBef>
                <a:spcPts val="0"/>
              </a:spcBef>
              <a:spcAft>
                <a:spcPts val="0"/>
              </a:spcAft>
              <a:buNone/>
            </a:pPr>
            <a:r>
              <a:rPr lang="en" dirty="0"/>
              <a:t>Body Text - Description in bullets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Right (Grey Color Space):</a:t>
            </a:r>
            <a:endParaRPr dirty="0"/>
          </a:p>
          <a:p>
            <a:pPr marL="0" lvl="0" indent="0" algn="l" rtl="0">
              <a:spcBef>
                <a:spcPts val="0"/>
              </a:spcBef>
              <a:spcAft>
                <a:spcPts val="0"/>
              </a:spcAft>
              <a:buNone/>
            </a:pPr>
            <a:r>
              <a:rPr lang="en" dirty="0"/>
              <a:t>Body Text - Relevant image (with source)/code snippet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reference links in Speaker Notes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 </a:t>
            </a:r>
            <a:endParaRPr dirty="0"/>
          </a:p>
          <a:p>
            <a:pPr marL="0" lvl="0" indent="0" algn="l" rtl="0">
              <a:spcBef>
                <a:spcPts val="0"/>
              </a:spcBef>
              <a:spcAft>
                <a:spcPts val="0"/>
              </a:spcAft>
              <a:buNone/>
            </a:pPr>
            <a:r>
              <a:rPr lang="en" u="sng" dirty="0">
                <a:solidFill>
                  <a:schemeClr val="hlink"/>
                </a:solidFill>
                <a:hlinkClick r:id="rId3"/>
              </a:rPr>
              <a:t>https://www.tutorialspoint.com/internet_technologies/internet_overview.htm/</a:t>
            </a:r>
            <a:endParaRPr dirty="0"/>
          </a:p>
        </p:txBody>
      </p:sp>
    </p:spTree>
    <p:extLst>
      <p:ext uri="{BB962C8B-B14F-4D97-AF65-F5344CB8AC3E}">
        <p14:creationId xmlns:p14="http://schemas.microsoft.com/office/powerpoint/2010/main" val="253142146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390917414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70008610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369624809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87868459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326815068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410352246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57841741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4515189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56143564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176266639"/>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3487849523"/>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540264397"/>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66699581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0827094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50132297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4159865113"/>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10101399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161176212"/>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2954537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3866602494"/>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3792581386"/>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049435843"/>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64485838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797046109"/>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399565706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21039428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926858876"/>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3449137727"/>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00557810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7108782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453743937"/>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494479180"/>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558348330"/>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56332583"/>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3921732821"/>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629116781"/>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2352417531"/>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867275852"/>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3206630157"/>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855559336"/>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2821f090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2821f090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Left (White Color space):</a:t>
            </a:r>
            <a:endParaRPr/>
          </a:p>
          <a:p>
            <a:pPr marL="0" lvl="0" indent="0" algn="l" rtl="0">
              <a:spcBef>
                <a:spcPts val="0"/>
              </a:spcBef>
              <a:spcAft>
                <a:spcPts val="0"/>
              </a:spcAft>
              <a:buNone/>
            </a:pPr>
            <a:r>
              <a:rPr lang="en"/>
              <a:t>Title - Parent Topic</a:t>
            </a:r>
            <a:endParaRPr/>
          </a:p>
          <a:p>
            <a:pPr marL="0" lvl="0" indent="0" algn="l" rtl="0">
              <a:spcBef>
                <a:spcPts val="0"/>
              </a:spcBef>
              <a:spcAft>
                <a:spcPts val="0"/>
              </a:spcAft>
              <a:buNone/>
            </a:pPr>
            <a:r>
              <a:rPr lang="en"/>
              <a:t>Subtitle - Subtopic 1 </a:t>
            </a:r>
            <a:endParaRPr/>
          </a:p>
          <a:p>
            <a:pPr marL="0" lvl="0" indent="0" algn="l" rtl="0">
              <a:spcBef>
                <a:spcPts val="0"/>
              </a:spcBef>
              <a:spcAft>
                <a:spcPts val="0"/>
              </a:spcAft>
              <a:buNone/>
            </a:pPr>
            <a:r>
              <a:rPr lang="en"/>
              <a:t>Body Text - Description in bullets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Right (Grey Color Space):</a:t>
            </a:r>
            <a:endParaRPr/>
          </a:p>
          <a:p>
            <a:pPr marL="0" lvl="0" indent="0" algn="l" rtl="0">
              <a:spcBef>
                <a:spcPts val="0"/>
              </a:spcBef>
              <a:spcAft>
                <a:spcPts val="0"/>
              </a:spcAft>
              <a:buNone/>
            </a:pPr>
            <a:r>
              <a:rPr lang="en"/>
              <a:t>Body Text - Relevant image (with source)/code snippet</a:t>
            </a:r>
            <a:endParaRPr/>
          </a:p>
          <a:p>
            <a:pPr marL="0" lvl="0" indent="0" algn="l" rtl="0">
              <a:spcBef>
                <a:spcPts val="0"/>
              </a:spcBef>
              <a:spcAft>
                <a:spcPts val="0"/>
              </a:spcAft>
              <a:buNone/>
            </a:pPr>
            <a:endParaRPr/>
          </a:p>
          <a:p>
            <a:pPr marL="0" lvl="0" indent="0" algn="l" rtl="0">
              <a:spcBef>
                <a:spcPts val="0"/>
              </a:spcBef>
              <a:spcAft>
                <a:spcPts val="0"/>
              </a:spcAft>
              <a:buNone/>
            </a:pPr>
            <a:r>
              <a:rPr lang="en"/>
              <a:t>Put reference links in Speaker Notes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 </a:t>
            </a:r>
            <a:endParaRPr/>
          </a:p>
          <a:p>
            <a:pPr marL="0" lvl="0" indent="0" algn="l" rtl="0">
              <a:spcBef>
                <a:spcPts val="0"/>
              </a:spcBef>
              <a:spcAft>
                <a:spcPts val="0"/>
              </a:spcAft>
              <a:buNone/>
            </a:pPr>
            <a:r>
              <a:rPr lang="en" u="sng">
                <a:solidFill>
                  <a:schemeClr val="hlink"/>
                </a:solidFill>
                <a:hlinkClick r:id="rId3"/>
              </a:rPr>
              <a:t>https://www.tutorialspoint.com/internet_technologies/internet_overview.htm/</a:t>
            </a:r>
            <a:endParaRPr/>
          </a:p>
        </p:txBody>
      </p:sp>
    </p:spTree>
    <p:extLst>
      <p:ext uri="{BB962C8B-B14F-4D97-AF65-F5344CB8AC3E}">
        <p14:creationId xmlns:p14="http://schemas.microsoft.com/office/powerpoint/2010/main" val="166067602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pic>
        <p:nvPicPr>
          <p:cNvPr id="13" name="Google Shape;13;p2"/>
          <p:cNvPicPr preferRelativeResize="0"/>
          <p:nvPr/>
        </p:nvPicPr>
        <p:blipFill>
          <a:blip r:embed="rId2">
            <a:alphaModFix/>
          </a:blip>
          <a:stretch>
            <a:fillRect/>
          </a:stretch>
        </p:blipFill>
        <p:spPr>
          <a:xfrm>
            <a:off x="143975" y="161800"/>
            <a:ext cx="774075" cy="311225"/>
          </a:xfrm>
          <a:prstGeom prst="rect">
            <a:avLst/>
          </a:prstGeom>
          <a:noFill/>
          <a:ln>
            <a:noFill/>
          </a:ln>
        </p:spPr>
      </p:pic>
      <p:pic>
        <p:nvPicPr>
          <p:cNvPr id="14" name="Google Shape;14;p2"/>
          <p:cNvPicPr preferRelativeResize="0"/>
          <p:nvPr/>
        </p:nvPicPr>
        <p:blipFill>
          <a:blip r:embed="rId3">
            <a:alphaModFix/>
          </a:blip>
          <a:stretch>
            <a:fillRect/>
          </a:stretch>
        </p:blipFill>
        <p:spPr>
          <a:xfrm>
            <a:off x="8229556" y="161800"/>
            <a:ext cx="791594" cy="31122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3" name="Google Shape;53;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4" name="Google Shape;54;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
        <p:nvSpPr>
          <p:cNvPr id="56" name="Google Shape;56;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a:xfrm>
            <a:off x="628650" y="4767263"/>
            <a:ext cx="2057400" cy="273844"/>
          </a:xfrm>
          <a:prstGeom prst="rect">
            <a:avLst/>
          </a:prstGeom>
        </p:spPr>
        <p:txBody>
          <a:bodyPr/>
          <a:lstStyle/>
          <a:p>
            <a:fld id="{FDB4F1EC-729A-4419-A9BA-19CB67B29CB4}" type="datetimeFigureOut">
              <a:rPr lang="en-IN" smtClean="0"/>
              <a:pPr/>
              <a:t>17-01-2023</a:t>
            </a:fld>
            <a:endParaRPr lang="en-IN"/>
          </a:p>
        </p:txBody>
      </p:sp>
      <p:sp>
        <p:nvSpPr>
          <p:cNvPr id="5" name="Footer Placeholder 4"/>
          <p:cNvSpPr>
            <a:spLocks noGrp="1"/>
          </p:cNvSpPr>
          <p:nvPr>
            <p:ph type="ftr" sz="quarter" idx="11"/>
          </p:nvPr>
        </p:nvSpPr>
        <p:spPr>
          <a:xfrm>
            <a:off x="3028950" y="4767263"/>
            <a:ext cx="3086100" cy="273844"/>
          </a:xfrm>
          <a:prstGeom prst="rect">
            <a:avLst/>
          </a:prstGeom>
        </p:spPr>
        <p:txBody>
          <a:bodyPr/>
          <a:lstStyle/>
          <a:p>
            <a:endParaRPr lang="en-IN"/>
          </a:p>
        </p:txBody>
      </p:sp>
      <p:sp>
        <p:nvSpPr>
          <p:cNvPr id="6" name="Slide Number Placeholder 5"/>
          <p:cNvSpPr>
            <a:spLocks noGrp="1"/>
          </p:cNvSpPr>
          <p:nvPr>
            <p:ph type="sldNum" sz="quarter" idx="12"/>
          </p:nvPr>
        </p:nvSpPr>
        <p:spPr/>
        <p:txBody>
          <a:bodyPr/>
          <a:lstStyle/>
          <a:p>
            <a:fld id="{072C7E1D-860A-47D7-B056-AB2A428C1803}" type="slidenum">
              <a:rPr lang="en-IN" smtClean="0"/>
              <a:pPr/>
              <a:t>‹#›</a:t>
            </a:fld>
            <a:endParaRPr lang="en-IN"/>
          </a:p>
        </p:txBody>
      </p:sp>
    </p:spTree>
    <p:extLst>
      <p:ext uri="{BB962C8B-B14F-4D97-AF65-F5344CB8AC3E}">
        <p14:creationId xmlns:p14="http://schemas.microsoft.com/office/powerpoint/2010/main" val="1071481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a:xfrm>
            <a:off x="628650" y="4767263"/>
            <a:ext cx="2057400" cy="273844"/>
          </a:xfrm>
          <a:prstGeom prst="rect">
            <a:avLst/>
          </a:prstGeom>
        </p:spPr>
        <p:txBody>
          <a:bodyPr/>
          <a:lstStyle/>
          <a:p>
            <a:fld id="{FDB4F1EC-729A-4419-A9BA-19CB67B29CB4}" type="datetimeFigureOut">
              <a:rPr lang="en-IN" smtClean="0"/>
              <a:pPr/>
              <a:t>17-01-2023</a:t>
            </a:fld>
            <a:endParaRPr lang="en-IN"/>
          </a:p>
        </p:txBody>
      </p:sp>
      <p:sp>
        <p:nvSpPr>
          <p:cNvPr id="6" name="Footer Placeholder 5"/>
          <p:cNvSpPr>
            <a:spLocks noGrp="1"/>
          </p:cNvSpPr>
          <p:nvPr>
            <p:ph type="ftr" sz="quarter" idx="11"/>
          </p:nvPr>
        </p:nvSpPr>
        <p:spPr>
          <a:xfrm>
            <a:off x="3028950" y="4767263"/>
            <a:ext cx="3086100" cy="273844"/>
          </a:xfrm>
          <a:prstGeom prst="rect">
            <a:avLst/>
          </a:prstGeom>
        </p:spPr>
        <p:txBody>
          <a:bodyPr/>
          <a:lstStyle/>
          <a:p>
            <a:endParaRPr lang="en-IN"/>
          </a:p>
        </p:txBody>
      </p:sp>
      <p:sp>
        <p:nvSpPr>
          <p:cNvPr id="7" name="Slide Number Placeholder 6"/>
          <p:cNvSpPr>
            <a:spLocks noGrp="1"/>
          </p:cNvSpPr>
          <p:nvPr>
            <p:ph type="sldNum" sz="quarter" idx="12"/>
          </p:nvPr>
        </p:nvSpPr>
        <p:spPr/>
        <p:txBody>
          <a:bodyPr/>
          <a:lstStyle/>
          <a:p>
            <a:fld id="{072C7E1D-860A-47D7-B056-AB2A428C1803}" type="slidenum">
              <a:rPr lang="en-IN" smtClean="0"/>
              <a:pPr/>
              <a:t>‹#›</a:t>
            </a:fld>
            <a:endParaRPr lang="en-IN"/>
          </a:p>
        </p:txBody>
      </p:sp>
    </p:spTree>
    <p:extLst>
      <p:ext uri="{BB962C8B-B14F-4D97-AF65-F5344CB8AC3E}">
        <p14:creationId xmlns:p14="http://schemas.microsoft.com/office/powerpoint/2010/main" val="13600178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obj">
  <p:cSld name="1_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17" name="bg object 17"/>
          <p:cNvPicPr/>
          <p:nvPr/>
        </p:nvPicPr>
        <p:blipFill>
          <a:blip r:embed="rId2" cstate="print"/>
          <a:stretch>
            <a:fillRect/>
          </a:stretch>
        </p:blipFill>
        <p:spPr>
          <a:xfrm>
            <a:off x="8228965" y="161290"/>
            <a:ext cx="791845" cy="311785"/>
          </a:xfrm>
          <a:prstGeom prst="rect">
            <a:avLst/>
          </a:prstGeom>
        </p:spPr>
      </p:pic>
      <p:sp>
        <p:nvSpPr>
          <p:cNvPr id="2" name="Holder 2"/>
          <p:cNvSpPr>
            <a:spLocks noGrp="1"/>
          </p:cNvSpPr>
          <p:nvPr>
            <p:ph type="ftr" sz="quarter" idx="5"/>
          </p:nvPr>
        </p:nvSpPr>
        <p:spPr/>
        <p:txBody>
          <a:bodyPr lIns="0" tIns="0" rIns="0" bIns="0"/>
          <a:lstStyle>
            <a:lvl1pPr>
              <a:defRPr sz="800" b="0" i="0">
                <a:solidFill>
                  <a:schemeClr val="tx1"/>
                </a:solidFill>
                <a:latin typeface="Arial"/>
                <a:cs typeface="Arial"/>
              </a:defRPr>
            </a:lvl1pPr>
          </a:lstStyle>
          <a:p>
            <a:pPr marL="12700">
              <a:lnSpc>
                <a:spcPct val="100000"/>
              </a:lnSpc>
              <a:spcBef>
                <a:spcPts val="25"/>
              </a:spcBef>
            </a:pPr>
            <a:endParaRPr dirty="0"/>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1/17/2023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10052718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obj">
  <p:cSld name="1_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17" name="bg object 17"/>
          <p:cNvPicPr/>
          <p:nvPr/>
        </p:nvPicPr>
        <p:blipFill>
          <a:blip r:embed="rId2" cstate="print"/>
          <a:stretch>
            <a:fillRect/>
          </a:stretch>
        </p:blipFill>
        <p:spPr>
          <a:xfrm>
            <a:off x="8228965" y="161290"/>
            <a:ext cx="791845" cy="311785"/>
          </a:xfrm>
          <a:prstGeom prst="rect">
            <a:avLst/>
          </a:prstGeom>
        </p:spPr>
      </p:pic>
      <p:sp>
        <p:nvSpPr>
          <p:cNvPr id="2" name="Holder 2"/>
          <p:cNvSpPr>
            <a:spLocks noGrp="1"/>
          </p:cNvSpPr>
          <p:nvPr>
            <p:ph type="title"/>
          </p:nvPr>
        </p:nvSpPr>
        <p:spPr/>
        <p:txBody>
          <a:bodyPr lIns="0" tIns="0" rIns="0" bIns="0"/>
          <a:lstStyle>
            <a:lvl1pPr>
              <a:defRPr sz="2400" b="0" i="0">
                <a:solidFill>
                  <a:schemeClr val="tx1"/>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defRPr sz="800" b="0" i="0">
                <a:solidFill>
                  <a:schemeClr val="tx1"/>
                </a:solidFill>
                <a:latin typeface="Arial"/>
                <a:cs typeface="Arial"/>
              </a:defRPr>
            </a:lvl1pPr>
          </a:lstStyle>
          <a:p>
            <a:pPr marL="12700">
              <a:lnSpc>
                <a:spcPct val="100000"/>
              </a:lnSpc>
              <a:spcBef>
                <a:spcPts val="25"/>
              </a:spcBef>
            </a:pPr>
            <a:endParaRPr dirty="0"/>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1/17/2023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9716918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1_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77087" y="644397"/>
            <a:ext cx="7989824" cy="752475"/>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1371600" y="2880360"/>
            <a:ext cx="6400800" cy="128587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a:cs typeface="Arial"/>
              </a:defRPr>
            </a:lvl1pPr>
          </a:lstStyle>
          <a:p>
            <a:pPr marL="12700">
              <a:lnSpc>
                <a:spcPct val="100000"/>
              </a:lnSpc>
              <a:spcBef>
                <a:spcPts val="25"/>
              </a:spcBef>
            </a:pPr>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1/17/2023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5381397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1_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a:cs typeface="Arial"/>
              </a:defRPr>
            </a:lvl1pPr>
          </a:lstStyle>
          <a:p>
            <a:endParaRPr/>
          </a:p>
        </p:txBody>
      </p:sp>
      <p:sp>
        <p:nvSpPr>
          <p:cNvPr id="3" name="Holder 3"/>
          <p:cNvSpPr>
            <a:spLocks noGrp="1"/>
          </p:cNvSpPr>
          <p:nvPr>
            <p:ph sz="half" idx="2"/>
          </p:nvPr>
        </p:nvSpPr>
        <p:spPr>
          <a:xfrm>
            <a:off x="654812" y="1719198"/>
            <a:ext cx="3471545" cy="3390900"/>
          </a:xfrm>
          <a:prstGeom prst="rect">
            <a:avLst/>
          </a:prstGeom>
        </p:spPr>
        <p:txBody>
          <a:bodyPr wrap="square" lIns="0" tIns="0" rIns="0" bIns="0">
            <a:spAutoFit/>
          </a:bodyPr>
          <a:lstStyle>
            <a:lvl1pPr>
              <a:defRPr sz="1800" b="0" i="0">
                <a:solidFill>
                  <a:srgbClr val="585858"/>
                </a:solidFill>
                <a:latin typeface="Arial"/>
                <a:cs typeface="Arial"/>
              </a:defRPr>
            </a:lvl1pPr>
          </a:lstStyle>
          <a:p>
            <a:endParaRPr/>
          </a:p>
        </p:txBody>
      </p:sp>
      <p:sp>
        <p:nvSpPr>
          <p:cNvPr id="4" name="Holder 4"/>
          <p:cNvSpPr>
            <a:spLocks noGrp="1"/>
          </p:cNvSpPr>
          <p:nvPr>
            <p:ph sz="half" idx="3"/>
          </p:nvPr>
        </p:nvSpPr>
        <p:spPr>
          <a:xfrm>
            <a:off x="4709160" y="1183005"/>
            <a:ext cx="3977640" cy="339471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800" b="0" i="0">
                <a:solidFill>
                  <a:schemeClr val="tx1"/>
                </a:solidFill>
                <a:latin typeface="Arial"/>
                <a:cs typeface="Arial"/>
              </a:defRPr>
            </a:lvl1pPr>
          </a:lstStyle>
          <a:p>
            <a:pPr marL="12700">
              <a:lnSpc>
                <a:spcPct val="100000"/>
              </a:lnSpc>
              <a:spcBef>
                <a:spcPts val="25"/>
              </a:spcBef>
            </a:pPr>
            <a:endParaRPr dirty="0"/>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1/17/2023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0314102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0" name="Google Shape;20;p4"/>
          <p:cNvSpPr txBox="1">
            <a:spLocks noGrp="1"/>
          </p:cNvSpPr>
          <p:nvPr>
            <p:ph type="body" idx="1"/>
          </p:nvPr>
        </p:nvSpPr>
        <p:spPr>
          <a:xfrm>
            <a:off x="143975" y="1186200"/>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pic>
        <p:nvPicPr>
          <p:cNvPr id="22" name="Google Shape;22;p4"/>
          <p:cNvPicPr preferRelativeResize="0"/>
          <p:nvPr/>
        </p:nvPicPr>
        <p:blipFill>
          <a:blip r:embed="rId2">
            <a:alphaModFix/>
          </a:blip>
          <a:stretch>
            <a:fillRect/>
          </a:stretch>
        </p:blipFill>
        <p:spPr>
          <a:xfrm>
            <a:off x="143975" y="161800"/>
            <a:ext cx="774075" cy="311225"/>
          </a:xfrm>
          <a:prstGeom prst="rect">
            <a:avLst/>
          </a:prstGeom>
          <a:noFill/>
          <a:ln>
            <a:noFill/>
          </a:ln>
        </p:spPr>
      </p:pic>
      <p:pic>
        <p:nvPicPr>
          <p:cNvPr id="23" name="Google Shape;23;p4"/>
          <p:cNvPicPr preferRelativeResize="0"/>
          <p:nvPr/>
        </p:nvPicPr>
        <p:blipFill>
          <a:blip r:embed="rId3">
            <a:alphaModFix/>
          </a:blip>
          <a:stretch>
            <a:fillRect/>
          </a:stretch>
        </p:blipFill>
        <p:spPr>
          <a:xfrm>
            <a:off x="8229556" y="161800"/>
            <a:ext cx="791594" cy="31122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1" name="Google Shape;3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8" name="Google Shape;3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9"/>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Clr>
                <a:srgbClr val="000000"/>
              </a:buClr>
              <a:buSzPts val="1400"/>
              <a:buChar char="●"/>
              <a:defRPr sz="1400">
                <a:solidFill>
                  <a:srgbClr val="000000"/>
                </a:solidFill>
              </a:defRPr>
            </a:lvl1pPr>
            <a:lvl2pPr marL="914400" lvl="1" indent="-317500">
              <a:spcBef>
                <a:spcPts val="1600"/>
              </a:spcBef>
              <a:spcAft>
                <a:spcPts val="0"/>
              </a:spcAft>
              <a:buClr>
                <a:srgbClr val="000000"/>
              </a:buClr>
              <a:buSzPts val="1400"/>
              <a:buChar char="○"/>
              <a:defRPr>
                <a:solidFill>
                  <a:srgbClr val="000000"/>
                </a:solidFill>
              </a:defRPr>
            </a:lvl2pPr>
            <a:lvl3pPr marL="1371600" lvl="2" indent="-317500">
              <a:spcBef>
                <a:spcPts val="1600"/>
              </a:spcBef>
              <a:spcAft>
                <a:spcPts val="0"/>
              </a:spcAft>
              <a:buClr>
                <a:srgbClr val="000000"/>
              </a:buClr>
              <a:buSzPts val="1400"/>
              <a:buChar char="■"/>
              <a:defRPr>
                <a:solidFill>
                  <a:srgbClr val="000000"/>
                </a:solidFill>
              </a:defRPr>
            </a:lvl3pPr>
            <a:lvl4pPr marL="1828800" lvl="3" indent="-317500">
              <a:spcBef>
                <a:spcPts val="1600"/>
              </a:spcBef>
              <a:spcAft>
                <a:spcPts val="0"/>
              </a:spcAft>
              <a:buClr>
                <a:srgbClr val="000000"/>
              </a:buClr>
              <a:buSzPts val="1400"/>
              <a:buChar char="●"/>
              <a:defRPr>
                <a:solidFill>
                  <a:srgbClr val="000000"/>
                </a:solidFill>
              </a:defRPr>
            </a:lvl4pPr>
            <a:lvl5pPr marL="2286000" lvl="4" indent="-317500">
              <a:spcBef>
                <a:spcPts val="1600"/>
              </a:spcBef>
              <a:spcAft>
                <a:spcPts val="0"/>
              </a:spcAft>
              <a:buClr>
                <a:srgbClr val="000000"/>
              </a:buClr>
              <a:buSzPts val="1400"/>
              <a:buChar char="○"/>
              <a:defRPr>
                <a:solidFill>
                  <a:srgbClr val="000000"/>
                </a:solidFill>
              </a:defRPr>
            </a:lvl5pPr>
            <a:lvl6pPr marL="2743200" lvl="5" indent="-317500">
              <a:spcBef>
                <a:spcPts val="1600"/>
              </a:spcBef>
              <a:spcAft>
                <a:spcPts val="0"/>
              </a:spcAft>
              <a:buClr>
                <a:srgbClr val="000000"/>
              </a:buClr>
              <a:buSzPts val="1400"/>
              <a:buChar char="■"/>
              <a:defRPr>
                <a:solidFill>
                  <a:srgbClr val="000000"/>
                </a:solidFill>
              </a:defRPr>
            </a:lvl6pPr>
            <a:lvl7pPr marL="3200400" lvl="6" indent="-317500">
              <a:spcBef>
                <a:spcPts val="1600"/>
              </a:spcBef>
              <a:spcAft>
                <a:spcPts val="0"/>
              </a:spcAft>
              <a:buClr>
                <a:srgbClr val="000000"/>
              </a:buClr>
              <a:buSzPts val="1400"/>
              <a:buChar char="●"/>
              <a:defRPr>
                <a:solidFill>
                  <a:srgbClr val="000000"/>
                </a:solidFill>
              </a:defRPr>
            </a:lvl7pPr>
            <a:lvl8pPr marL="3657600" lvl="7" indent="-317500">
              <a:spcBef>
                <a:spcPts val="1600"/>
              </a:spcBef>
              <a:spcAft>
                <a:spcPts val="0"/>
              </a:spcAft>
              <a:buClr>
                <a:srgbClr val="000000"/>
              </a:buClr>
              <a:buSzPts val="1400"/>
              <a:buChar char="○"/>
              <a:defRPr>
                <a:solidFill>
                  <a:srgbClr val="000000"/>
                </a:solidFill>
              </a:defRPr>
            </a:lvl8pPr>
            <a:lvl9pPr marL="4114800" lvl="8" indent="-317500">
              <a:spcBef>
                <a:spcPts val="1600"/>
              </a:spcBef>
              <a:spcAft>
                <a:spcPts val="1600"/>
              </a:spcAft>
              <a:buClr>
                <a:srgbClr val="000000"/>
              </a:buClr>
              <a:buSzPts val="1400"/>
              <a:buChar char="■"/>
              <a:defRPr>
                <a:solidFill>
                  <a:srgbClr val="000000"/>
                </a:solidFill>
              </a:defRPr>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pic>
        <p:nvPicPr>
          <p:cNvPr id="45" name="Google Shape;45;p9"/>
          <p:cNvPicPr preferRelativeResize="0"/>
          <p:nvPr/>
        </p:nvPicPr>
        <p:blipFill>
          <a:blip r:embed="rId2">
            <a:alphaModFix/>
          </a:blip>
          <a:stretch>
            <a:fillRect/>
          </a:stretch>
        </p:blipFill>
        <p:spPr>
          <a:xfrm>
            <a:off x="143975" y="161800"/>
            <a:ext cx="774075" cy="311225"/>
          </a:xfrm>
          <a:prstGeom prst="rect">
            <a:avLst/>
          </a:prstGeom>
          <a:noFill/>
          <a:ln>
            <a:noFill/>
          </a:ln>
        </p:spPr>
      </p:pic>
      <p:pic>
        <p:nvPicPr>
          <p:cNvPr id="46" name="Google Shape;46;p9"/>
          <p:cNvPicPr preferRelativeResize="0"/>
          <p:nvPr/>
        </p:nvPicPr>
        <p:blipFill>
          <a:blip r:embed="rId3">
            <a:alphaModFix/>
          </a:blip>
          <a:stretch>
            <a:fillRect/>
          </a:stretch>
        </p:blipFill>
        <p:spPr>
          <a:xfrm>
            <a:off x="8229556" y="161800"/>
            <a:ext cx="791594" cy="311225"/>
          </a:xfrm>
          <a:prstGeom prst="rect">
            <a:avLst/>
          </a:prstGeom>
          <a:noFill/>
          <a:ln>
            <a:noFill/>
          </a:ln>
        </p:spPr>
      </p:pic>
      <p:sp>
        <p:nvSpPr>
          <p:cNvPr id="47" name="Google Shape;47;p9"/>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lvl1pPr marL="457200" lvl="0" indent="-273050">
              <a:spcBef>
                <a:spcPts val="0"/>
              </a:spcBef>
              <a:spcAft>
                <a:spcPts val="0"/>
              </a:spcAft>
              <a:buSzPts val="700"/>
              <a:buChar char="●"/>
              <a:defRPr sz="700"/>
            </a:lvl1pPr>
            <a:lvl2pPr marL="914400" lvl="1" indent="-273050">
              <a:spcBef>
                <a:spcPts val="1600"/>
              </a:spcBef>
              <a:spcAft>
                <a:spcPts val="0"/>
              </a:spcAft>
              <a:buSzPts val="700"/>
              <a:buChar char="○"/>
              <a:defRPr sz="700"/>
            </a:lvl2pPr>
            <a:lvl3pPr marL="1371600" lvl="2" indent="-273050">
              <a:spcBef>
                <a:spcPts val="1600"/>
              </a:spcBef>
              <a:spcAft>
                <a:spcPts val="0"/>
              </a:spcAft>
              <a:buSzPts val="700"/>
              <a:buChar char="■"/>
              <a:defRPr sz="700"/>
            </a:lvl3pPr>
            <a:lvl4pPr marL="1828800" lvl="3" indent="-273050">
              <a:spcBef>
                <a:spcPts val="1600"/>
              </a:spcBef>
              <a:spcAft>
                <a:spcPts val="0"/>
              </a:spcAft>
              <a:buSzPts val="700"/>
              <a:buChar char="●"/>
              <a:defRPr sz="700"/>
            </a:lvl4pPr>
            <a:lvl5pPr marL="2286000" lvl="4" indent="-273050">
              <a:spcBef>
                <a:spcPts val="1600"/>
              </a:spcBef>
              <a:spcAft>
                <a:spcPts val="0"/>
              </a:spcAft>
              <a:buSzPts val="700"/>
              <a:buChar char="○"/>
              <a:defRPr sz="700"/>
            </a:lvl5pPr>
            <a:lvl6pPr marL="2743200" lvl="5" indent="-273050">
              <a:spcBef>
                <a:spcPts val="1600"/>
              </a:spcBef>
              <a:spcAft>
                <a:spcPts val="0"/>
              </a:spcAft>
              <a:buSzPts val="700"/>
              <a:buChar char="■"/>
              <a:defRPr sz="700"/>
            </a:lvl6pPr>
            <a:lvl7pPr marL="3200400" lvl="6" indent="-273050">
              <a:spcBef>
                <a:spcPts val="1600"/>
              </a:spcBef>
              <a:spcAft>
                <a:spcPts val="0"/>
              </a:spcAft>
              <a:buSzPts val="700"/>
              <a:buChar char="●"/>
              <a:defRPr sz="700"/>
            </a:lvl7pPr>
            <a:lvl8pPr marL="3657600" lvl="7" indent="-273050">
              <a:spcBef>
                <a:spcPts val="1600"/>
              </a:spcBef>
              <a:spcAft>
                <a:spcPts val="0"/>
              </a:spcAft>
              <a:buSzPts val="700"/>
              <a:buChar char="○"/>
              <a:defRPr sz="700"/>
            </a:lvl8pPr>
            <a:lvl9pPr marL="4114800" lvl="8" indent="-273050">
              <a:spcBef>
                <a:spcPts val="1600"/>
              </a:spcBef>
              <a:spcAft>
                <a:spcPts val="1600"/>
              </a:spcAft>
              <a:buSzPts val="700"/>
              <a:buChar char="■"/>
              <a:defRPr sz="7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dirty="0"/>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cdn.kastatic.org/googleusercontent/DVpBV1WYaAsfuAxR7GQncLGPIt4rbzCh0EmgvCtt8RVtqKPU_yc15ZA1auIn8li_2nR2e8d8YW9tOv96Du7sqcvU" TargetMode="External"/><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0.jpeg"/></Relationships>
</file>

<file path=ppt/slides/_rels/slide100.xml.rels><?xml version="1.0" encoding="UTF-8" standalone="yes"?>
<Relationships xmlns="http://schemas.openxmlformats.org/package/2006/relationships"><Relationship Id="rId3" Type="http://schemas.openxmlformats.org/officeDocument/2006/relationships/hyperlink" Target="https://www.bitdegree.org/learn/inline-css" TargetMode="External"/><Relationship Id="rId2" Type="http://schemas.openxmlformats.org/officeDocument/2006/relationships/notesSlide" Target="../notesSlides/notesSlide42.xml"/><Relationship Id="rId1" Type="http://schemas.openxmlformats.org/officeDocument/2006/relationships/slideLayout" Target="../slideLayouts/slideLayout8.xml"/><Relationship Id="rId4" Type="http://schemas.openxmlformats.org/officeDocument/2006/relationships/image" Target="../media/image79.png"/></Relationships>
</file>

<file path=ppt/slides/_rels/slide101.xml.rels><?xml version="1.0" encoding="UTF-8" standalone="yes"?>
<Relationships xmlns="http://schemas.openxmlformats.org/package/2006/relationships"><Relationship Id="rId3" Type="http://schemas.openxmlformats.org/officeDocument/2006/relationships/image" Target="../media/image80.JPG"/><Relationship Id="rId2" Type="http://schemas.openxmlformats.org/officeDocument/2006/relationships/notesSlide" Target="../notesSlides/notesSlide43.xml"/><Relationship Id="rId1" Type="http://schemas.openxmlformats.org/officeDocument/2006/relationships/slideLayout" Target="../slideLayouts/slideLayout8.xml"/></Relationships>
</file>

<file path=ppt/slides/_rels/slide102.xml.rels><?xml version="1.0" encoding="UTF-8" standalone="yes"?>
<Relationships xmlns="http://schemas.openxmlformats.org/package/2006/relationships"><Relationship Id="rId3" Type="http://schemas.openxmlformats.org/officeDocument/2006/relationships/image" Target="../media/image81.JPG"/><Relationship Id="rId2" Type="http://schemas.openxmlformats.org/officeDocument/2006/relationships/notesSlide" Target="../notesSlides/notesSlide44.xml"/><Relationship Id="rId1" Type="http://schemas.openxmlformats.org/officeDocument/2006/relationships/slideLayout" Target="../slideLayouts/slideLayout8.xml"/></Relationships>
</file>

<file path=ppt/slides/_rels/slide103.xml.rels><?xml version="1.0" encoding="UTF-8" standalone="yes"?>
<Relationships xmlns="http://schemas.openxmlformats.org/package/2006/relationships"><Relationship Id="rId3" Type="http://schemas.openxmlformats.org/officeDocument/2006/relationships/image" Target="../media/image82.JPG"/><Relationship Id="rId2" Type="http://schemas.openxmlformats.org/officeDocument/2006/relationships/notesSlide" Target="../notesSlides/notesSlide45.xml"/><Relationship Id="rId1" Type="http://schemas.openxmlformats.org/officeDocument/2006/relationships/slideLayout" Target="../slideLayouts/slideLayout8.xml"/><Relationship Id="rId4" Type="http://schemas.openxmlformats.org/officeDocument/2006/relationships/image" Target="../media/image83.JPG"/></Relationships>
</file>

<file path=ppt/slides/_rels/slide104.xml.rels><?xml version="1.0" encoding="UTF-8" standalone="yes"?>
<Relationships xmlns="http://schemas.openxmlformats.org/package/2006/relationships"><Relationship Id="rId3" Type="http://schemas.openxmlformats.org/officeDocument/2006/relationships/hyperlink" Target="https://images.slideplayer.com/24/6963284/slides" TargetMode="External"/><Relationship Id="rId2" Type="http://schemas.openxmlformats.org/officeDocument/2006/relationships/notesSlide" Target="../notesSlides/notesSlide46.xml"/><Relationship Id="rId1" Type="http://schemas.openxmlformats.org/officeDocument/2006/relationships/slideLayout" Target="../slideLayouts/slideLayout8.xml"/><Relationship Id="rId4" Type="http://schemas.openxmlformats.org/officeDocument/2006/relationships/image" Target="../media/image84.jpeg"/></Relationships>
</file>

<file path=ppt/slides/_rels/slide105.xml.rels><?xml version="1.0" encoding="UTF-8" standalone="yes"?>
<Relationships xmlns="http://schemas.openxmlformats.org/package/2006/relationships"><Relationship Id="rId3" Type="http://schemas.openxmlformats.org/officeDocument/2006/relationships/hyperlink" Target="https://images.slideplayer.com/24/6963284/slides" TargetMode="External"/><Relationship Id="rId2" Type="http://schemas.openxmlformats.org/officeDocument/2006/relationships/notesSlide" Target="../notesSlides/notesSlide47.xml"/><Relationship Id="rId1" Type="http://schemas.openxmlformats.org/officeDocument/2006/relationships/slideLayout" Target="../slideLayouts/slideLayout8.xml"/><Relationship Id="rId4" Type="http://schemas.openxmlformats.org/officeDocument/2006/relationships/image" Target="../media/image85.jpeg"/></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8.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8.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8.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hyperlink" Target="http://walkwidnetwork.blogspot.com/2013/04/application-layer-internet-protocol.html" TargetMode="External"/><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1.jpeg"/></Relationships>
</file>

<file path=ppt/slides/_rels/slide110.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52.xml"/><Relationship Id="rId1" Type="http://schemas.openxmlformats.org/officeDocument/2006/relationships/slideLayout" Target="../slideLayouts/slideLayout8.xml"/></Relationships>
</file>

<file path=ppt/slides/_rels/slide111.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53.xml"/><Relationship Id="rId1" Type="http://schemas.openxmlformats.org/officeDocument/2006/relationships/slideLayout" Target="../slideLayouts/slideLayout8.xml"/><Relationship Id="rId4" Type="http://schemas.openxmlformats.org/officeDocument/2006/relationships/image" Target="https://media.geeksforgeeks.org/wp-content/uploads/website_layout-300x268.png" TargetMode="Externa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114.xml.rels><?xml version="1.0" encoding="UTF-8" standalone="yes"?>
<Relationships xmlns="http://schemas.openxmlformats.org/package/2006/relationships"><Relationship Id="rId3" Type="http://schemas.openxmlformats.org/officeDocument/2006/relationships/hyperlink" Target="https://www.guru99.com/images/JavaScript/javascript1_1.png" TargetMode="External"/><Relationship Id="rId2" Type="http://schemas.openxmlformats.org/officeDocument/2006/relationships/notesSlide" Target="../notesSlides/notesSlide56.xml"/><Relationship Id="rId1" Type="http://schemas.openxmlformats.org/officeDocument/2006/relationships/slideLayout" Target="../slideLayouts/slideLayout8.xml"/><Relationship Id="rId4" Type="http://schemas.openxmlformats.org/officeDocument/2006/relationships/image" Target="../media/image88.png"/></Relationships>
</file>

<file path=ppt/slides/_rels/slide115.xml.rels><?xml version="1.0" encoding="UTF-8" standalone="yes"?>
<Relationships xmlns="http://schemas.openxmlformats.org/package/2006/relationships"><Relationship Id="rId3" Type="http://schemas.openxmlformats.org/officeDocument/2006/relationships/hyperlink" Target="https://www.guru99.com/images/JavaScript/javascript1_1.png" TargetMode="External"/><Relationship Id="rId2" Type="http://schemas.openxmlformats.org/officeDocument/2006/relationships/notesSlide" Target="../notesSlides/notesSlide57.xml"/><Relationship Id="rId1" Type="http://schemas.openxmlformats.org/officeDocument/2006/relationships/slideLayout" Target="../slideLayouts/slideLayout8.xml"/><Relationship Id="rId4" Type="http://schemas.openxmlformats.org/officeDocument/2006/relationships/image" Target="../media/image88.png"/></Relationships>
</file>

<file path=ppt/slides/_rels/slide116.xml.rels><?xml version="1.0" encoding="UTF-8" standalone="yes"?>
<Relationships xmlns="http://schemas.openxmlformats.org/package/2006/relationships"><Relationship Id="rId3" Type="http://schemas.openxmlformats.org/officeDocument/2006/relationships/hyperlink" Target="https://www.simplilearn.com/ice9/free_resources_article_thumb/js-app.JPG" TargetMode="External"/><Relationship Id="rId2" Type="http://schemas.openxmlformats.org/officeDocument/2006/relationships/notesSlide" Target="../notesSlides/notesSlide58.xml"/><Relationship Id="rId1" Type="http://schemas.openxmlformats.org/officeDocument/2006/relationships/slideLayout" Target="../slideLayouts/slideLayout8.xml"/><Relationship Id="rId4" Type="http://schemas.openxmlformats.org/officeDocument/2006/relationships/image" Target="../media/image89.jfif"/></Relationships>
</file>

<file path=ppt/slides/_rels/slide117.xml.rels><?xml version="1.0" encoding="UTF-8" standalone="yes"?>
<Relationships xmlns="http://schemas.openxmlformats.org/package/2006/relationships"><Relationship Id="rId3" Type="http://schemas.openxmlformats.org/officeDocument/2006/relationships/hyperlink" Target="https://tuannguyen.tech/wp-content/uploads/2019/08/javascript-features.png" TargetMode="External"/><Relationship Id="rId2" Type="http://schemas.openxmlformats.org/officeDocument/2006/relationships/notesSlide" Target="../notesSlides/notesSlide59.xml"/><Relationship Id="rId1" Type="http://schemas.openxmlformats.org/officeDocument/2006/relationships/slideLayout" Target="../slideLayouts/slideLayout8.xml"/><Relationship Id="rId4" Type="http://schemas.openxmlformats.org/officeDocument/2006/relationships/image" Target="../media/image90.png"/></Relationships>
</file>

<file path=ppt/slides/_rels/slide118.xml.rels><?xml version="1.0" encoding="UTF-8" standalone="yes"?>
<Relationships xmlns="http://schemas.openxmlformats.org/package/2006/relationships"><Relationship Id="rId3" Type="http://schemas.openxmlformats.org/officeDocument/2006/relationships/hyperlink" Target="https://data-flair.training/blogs/wp-content/uploads/sites/2/2019/02/JavaScript-Applications.jpg" TargetMode="External"/><Relationship Id="rId2" Type="http://schemas.openxmlformats.org/officeDocument/2006/relationships/notesSlide" Target="../notesSlides/notesSlide60.xml"/><Relationship Id="rId1" Type="http://schemas.openxmlformats.org/officeDocument/2006/relationships/slideLayout" Target="../slideLayouts/slideLayout8.xml"/><Relationship Id="rId4" Type="http://schemas.openxmlformats.org/officeDocument/2006/relationships/image" Target="../media/image91.jpg"/></Relationships>
</file>

<file path=ppt/slides/_rels/slide119.xml.rels><?xml version="1.0" encoding="UTF-8" standalone="yes"?>
<Relationships xmlns="http://schemas.openxmlformats.org/package/2006/relationships"><Relationship Id="rId3" Type="http://schemas.openxmlformats.org/officeDocument/2006/relationships/hyperlink" Target="https://media.geeksforgeeks.org/wp-content/cdn-uploads/20211001052647/JavaScriptEx-min.png" TargetMode="External"/><Relationship Id="rId2" Type="http://schemas.openxmlformats.org/officeDocument/2006/relationships/notesSlide" Target="../notesSlides/notesSlide61.xml"/><Relationship Id="rId1" Type="http://schemas.openxmlformats.org/officeDocument/2006/relationships/slideLayout" Target="../slideLayouts/slideLayout8.xml"/><Relationship Id="rId4" Type="http://schemas.openxmlformats.org/officeDocument/2006/relationships/image" Target="../media/image92.png"/></Relationships>
</file>

<file path=ppt/slides/_rels/slide12.xml.rels><?xml version="1.0" encoding="UTF-8" standalone="yes"?>
<Relationships xmlns="http://schemas.openxmlformats.org/package/2006/relationships"><Relationship Id="rId3" Type="http://schemas.openxmlformats.org/officeDocument/2006/relationships/hyperlink" Target="http://walkwidnetwork.blogspot.com/2013/04/application-layer-internet-protocol.html" TargetMode="External"/><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12.jpeg"/></Relationships>
</file>

<file path=ppt/slides/_rels/slide120.xml.rels><?xml version="1.0" encoding="UTF-8" standalone="yes"?>
<Relationships xmlns="http://schemas.openxmlformats.org/package/2006/relationships"><Relationship Id="rId3" Type="http://schemas.openxmlformats.org/officeDocument/2006/relationships/hyperlink" Target="https://sharplesson.com/wp-content/uploads/2019/10/javascript-syntax.png" TargetMode="External"/><Relationship Id="rId2" Type="http://schemas.openxmlformats.org/officeDocument/2006/relationships/notesSlide" Target="../notesSlides/notesSlide62.xml"/><Relationship Id="rId1" Type="http://schemas.openxmlformats.org/officeDocument/2006/relationships/slideLayout" Target="../slideLayouts/slideLayout8.xml"/><Relationship Id="rId4" Type="http://schemas.openxmlformats.org/officeDocument/2006/relationships/image" Target="../media/image93.png"/></Relationships>
</file>

<file path=ppt/slides/_rels/slide121.xml.rels><?xml version="1.0" encoding="UTF-8" standalone="yes"?>
<Relationships xmlns="http://schemas.openxmlformats.org/package/2006/relationships"><Relationship Id="rId3" Type="http://schemas.openxmlformats.org/officeDocument/2006/relationships/hyperlink" Target="https://lh3.googleusercontent.com/-YXC3gtpMlko/X3HA5DHH6MI/AAAAAAAAB3Q/VYM81zAFldY-cItuj7GMYA0Xy7Fy0GWBgCLcBGAsYHQ/image.png" TargetMode="External"/><Relationship Id="rId2" Type="http://schemas.openxmlformats.org/officeDocument/2006/relationships/notesSlide" Target="../notesSlides/notesSlide63.xml"/><Relationship Id="rId1" Type="http://schemas.openxmlformats.org/officeDocument/2006/relationships/slideLayout" Target="../slideLayouts/slideLayout8.xml"/><Relationship Id="rId4" Type="http://schemas.openxmlformats.org/officeDocument/2006/relationships/image" Target="../media/image94.png"/></Relationships>
</file>

<file path=ppt/slides/_rels/slide122.xml.rels><?xml version="1.0" encoding="UTF-8" standalone="yes"?>
<Relationships xmlns="http://schemas.openxmlformats.org/package/2006/relationships"><Relationship Id="rId3" Type="http://schemas.openxmlformats.org/officeDocument/2006/relationships/hyperlink" Target="https://miro.medium.com/max/600/1*o960btjPmdMY5468NIcaGA.jpeg" TargetMode="External"/><Relationship Id="rId2" Type="http://schemas.openxmlformats.org/officeDocument/2006/relationships/notesSlide" Target="../notesSlides/notesSlide64.xml"/><Relationship Id="rId1" Type="http://schemas.openxmlformats.org/officeDocument/2006/relationships/slideLayout" Target="../slideLayouts/slideLayout8.xml"/><Relationship Id="rId4" Type="http://schemas.openxmlformats.org/officeDocument/2006/relationships/image" Target="../media/image95.jpeg"/></Relationships>
</file>

<file path=ppt/slides/_rels/slide123.xml.rels><?xml version="1.0" encoding="UTF-8" standalone="yes"?>
<Relationships xmlns="http://schemas.openxmlformats.org/package/2006/relationships"><Relationship Id="rId3" Type="http://schemas.openxmlformats.org/officeDocument/2006/relationships/hyperlink" Target="https://miro.medium.com/max/600/1*o960btjPmdMY5468NIcaGA.jpeg" TargetMode="External"/><Relationship Id="rId2" Type="http://schemas.openxmlformats.org/officeDocument/2006/relationships/notesSlide" Target="../notesSlides/notesSlide65.xml"/><Relationship Id="rId1" Type="http://schemas.openxmlformats.org/officeDocument/2006/relationships/slideLayout" Target="../slideLayouts/slideLayout8.xml"/><Relationship Id="rId4" Type="http://schemas.openxmlformats.org/officeDocument/2006/relationships/image" Target="../media/image95.jpeg"/></Relationships>
</file>

<file path=ppt/slides/_rels/slide124.xml.rels><?xml version="1.0" encoding="UTF-8" standalone="yes"?>
<Relationships xmlns="http://schemas.openxmlformats.org/package/2006/relationships"><Relationship Id="rId3" Type="http://schemas.openxmlformats.org/officeDocument/2006/relationships/hyperlink" Target="https://images.techopedia.com/definition/term-image/3929/javascript-js" TargetMode="External"/><Relationship Id="rId2" Type="http://schemas.openxmlformats.org/officeDocument/2006/relationships/notesSlide" Target="../notesSlides/notesSlide66.xml"/><Relationship Id="rId1" Type="http://schemas.openxmlformats.org/officeDocument/2006/relationships/slideLayout" Target="../slideLayouts/slideLayout8.xml"/><Relationship Id="rId4" Type="http://schemas.openxmlformats.org/officeDocument/2006/relationships/image" Target="../media/image96.png"/></Relationships>
</file>

<file path=ppt/slides/_rels/slide125.xml.rels><?xml version="1.0" encoding="UTF-8" standalone="yes"?>
<Relationships xmlns="http://schemas.openxmlformats.org/package/2006/relationships"><Relationship Id="rId3" Type="http://schemas.openxmlformats.org/officeDocument/2006/relationships/hyperlink" Target="https://miro.medium.com/max/839/1*EJVSM8Mtm6kPmPYMTP5gug.png" TargetMode="External"/><Relationship Id="rId2" Type="http://schemas.openxmlformats.org/officeDocument/2006/relationships/notesSlide" Target="../notesSlides/notesSlide67.xml"/><Relationship Id="rId1" Type="http://schemas.openxmlformats.org/officeDocument/2006/relationships/slideLayout" Target="../slideLayouts/slideLayout8.xml"/><Relationship Id="rId4" Type="http://schemas.openxmlformats.org/officeDocument/2006/relationships/image" Target="../media/image97.png"/></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8.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8.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8.xml"/></Relationships>
</file>

<file path=ppt/slides/_rels/slide129.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71.xml"/><Relationship Id="rId1" Type="http://schemas.openxmlformats.org/officeDocument/2006/relationships/slideLayout" Target="../slideLayouts/slideLayout8.xml"/><Relationship Id="rId4" Type="http://schemas.openxmlformats.org/officeDocument/2006/relationships/hyperlink" Target="https://www.bookofnetwork.com/images/javascript-images/JS_Type-of-Operators_17Sep16_1822.png"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i.ytimg.com/vi/mc6Uy368Um8/maxresdefault.jpg" TargetMode="External"/><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image" Target="../media/image13.jpeg"/></Relationships>
</file>

<file path=ppt/slides/_rels/slide130.xml.rels><?xml version="1.0" encoding="UTF-8" standalone="yes"?>
<Relationships xmlns="http://schemas.openxmlformats.org/package/2006/relationships"><Relationship Id="rId3" Type="http://schemas.openxmlformats.org/officeDocument/2006/relationships/hyperlink" Target="https://www.bookofnetwork.com/images/javascript-images/JS_Type-of-Operators_17Sep16_1822.png" TargetMode="External"/><Relationship Id="rId2" Type="http://schemas.openxmlformats.org/officeDocument/2006/relationships/notesSlide" Target="../notesSlides/notesSlide72.xml"/><Relationship Id="rId1" Type="http://schemas.openxmlformats.org/officeDocument/2006/relationships/slideLayout" Target="../slideLayouts/slideLayout8.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8.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8.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8.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8.xml"/></Relationships>
</file>

<file path=ppt/slides/_rels/slide135.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77.xml"/><Relationship Id="rId1" Type="http://schemas.openxmlformats.org/officeDocument/2006/relationships/slideLayout" Target="../slideLayouts/slideLayout8.xml"/><Relationship Id="rId4" Type="http://schemas.openxmlformats.org/officeDocument/2006/relationships/hyperlink" Target="https://media.geeksforgeeks.org/wp-content/uploads/if.png" TargetMode="External"/></Relationships>
</file>

<file path=ppt/slides/_rels/slide136.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78.xml"/><Relationship Id="rId1" Type="http://schemas.openxmlformats.org/officeDocument/2006/relationships/slideLayout" Target="../slideLayouts/slideLayout8.xml"/><Relationship Id="rId4" Type="http://schemas.openxmlformats.org/officeDocument/2006/relationships/hyperlink" Target="https://media.geeksforgeeks.org/wp-content/uploads/if.png" TargetMode="External"/></Relationships>
</file>

<file path=ppt/slides/_rels/slide137.xml.rels><?xml version="1.0" encoding="UTF-8" standalone="yes"?>
<Relationships xmlns="http://schemas.openxmlformats.org/package/2006/relationships"><Relationship Id="rId3" Type="http://schemas.openxmlformats.org/officeDocument/2006/relationships/hyperlink" Target="https://media.geeksforgeeks.org/wp-content/uploads/if-else.png" TargetMode="External"/><Relationship Id="rId2" Type="http://schemas.openxmlformats.org/officeDocument/2006/relationships/notesSlide" Target="../notesSlides/notesSlide79.xml"/><Relationship Id="rId1" Type="http://schemas.openxmlformats.org/officeDocument/2006/relationships/slideLayout" Target="../slideLayouts/slideLayout8.xml"/><Relationship Id="rId4" Type="http://schemas.openxmlformats.org/officeDocument/2006/relationships/image" Target="../media/image100.png"/></Relationships>
</file>

<file path=ppt/slides/_rels/slide138.xml.rels><?xml version="1.0" encoding="UTF-8" standalone="yes"?>
<Relationships xmlns="http://schemas.openxmlformats.org/package/2006/relationships"><Relationship Id="rId3" Type="http://schemas.openxmlformats.org/officeDocument/2006/relationships/hyperlink" Target="https://media.geeksforgeeks.org/wp-content/uploads/if-else.png" TargetMode="External"/><Relationship Id="rId2" Type="http://schemas.openxmlformats.org/officeDocument/2006/relationships/notesSlide" Target="../notesSlides/notesSlide80.xml"/><Relationship Id="rId1" Type="http://schemas.openxmlformats.org/officeDocument/2006/relationships/slideLayout" Target="../slideLayouts/slideLayout8.xml"/><Relationship Id="rId4" Type="http://schemas.openxmlformats.org/officeDocument/2006/relationships/image" Target="../media/image100.png"/></Relationships>
</file>

<file path=ppt/slides/_rels/slide139.xml.rels><?xml version="1.0" encoding="UTF-8" standalone="yes"?>
<Relationships xmlns="http://schemas.openxmlformats.org/package/2006/relationships"><Relationship Id="rId3" Type="http://schemas.openxmlformats.org/officeDocument/2006/relationships/hyperlink" Target="https://media.geeksforgeeks.org/wp-content/uploads/if-elseif.png" TargetMode="External"/><Relationship Id="rId2" Type="http://schemas.openxmlformats.org/officeDocument/2006/relationships/notesSlide" Target="../notesSlides/notesSlide81.xml"/><Relationship Id="rId1" Type="http://schemas.openxmlformats.org/officeDocument/2006/relationships/slideLayout" Target="../slideLayouts/slideLayout8.xml"/><Relationship Id="rId4" Type="http://schemas.openxmlformats.org/officeDocument/2006/relationships/image" Target="../media/image101.png"/></Relationships>
</file>

<file path=ppt/slides/_rels/slide14.xml.rels><?xml version="1.0" encoding="UTF-8" standalone="yes"?>
<Relationships xmlns="http://schemas.openxmlformats.org/package/2006/relationships"><Relationship Id="rId3" Type="http://schemas.openxmlformats.org/officeDocument/2006/relationships/hyperlink" Target="https://cdn4.explainthatstuff.com/www-conceptual-representation.png" TargetMode="External"/><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14.jpeg"/></Relationships>
</file>

<file path=ppt/slides/_rels/slide140.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82.xml"/><Relationship Id="rId1" Type="http://schemas.openxmlformats.org/officeDocument/2006/relationships/slideLayout" Target="../slideLayouts/slideLayout8.xml"/><Relationship Id="rId4" Type="http://schemas.openxmlformats.org/officeDocument/2006/relationships/hyperlink" Target="https://media.geeksforgeeks.org/wp-content/uploads/if-elseif.png" TargetMode="External"/></Relationships>
</file>

<file path=ppt/slides/_rels/slide141.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83.xml"/><Relationship Id="rId1" Type="http://schemas.openxmlformats.org/officeDocument/2006/relationships/slideLayout" Target="../slideLayouts/slideLayout8.xml"/><Relationship Id="rId4" Type="http://schemas.openxmlformats.org/officeDocument/2006/relationships/hyperlink" Target="https://media.geeksforgeeks.org/wp-content/uploads/if-elseif.png" TargetMode="External"/></Relationships>
</file>

<file path=ppt/slides/_rels/slide142.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84.xml"/><Relationship Id="rId1" Type="http://schemas.openxmlformats.org/officeDocument/2006/relationships/slideLayout" Target="../slideLayouts/slideLayout8.xml"/><Relationship Id="rId4" Type="http://schemas.openxmlformats.org/officeDocument/2006/relationships/hyperlink" Target="https://media.geeksforgeeks.org/wp-content/uploads/if-elseif.png" TargetMode="External"/></Relationships>
</file>

<file path=ppt/slides/_rels/slide143.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85.xml"/><Relationship Id="rId1" Type="http://schemas.openxmlformats.org/officeDocument/2006/relationships/slideLayout" Target="../slideLayouts/slideLayout8.xml"/><Relationship Id="rId4" Type="http://schemas.openxmlformats.org/officeDocument/2006/relationships/hyperlink" Target="https://media.geeksforgeeks.org/wp-content/uploads/if-elseif.png" TargetMode="External"/></Relationships>
</file>

<file path=ppt/slides/_rels/slide144.xml.rels><?xml version="1.0" encoding="UTF-8" standalone="yes"?>
<Relationships xmlns="http://schemas.openxmlformats.org/package/2006/relationships"><Relationship Id="rId3" Type="http://schemas.openxmlformats.org/officeDocument/2006/relationships/hyperlink" Target="https://media.geeksforgeeks.org/wp-content/uploads/switch.png" TargetMode="External"/><Relationship Id="rId2" Type="http://schemas.openxmlformats.org/officeDocument/2006/relationships/notesSlide" Target="../notesSlides/notesSlide86.xml"/><Relationship Id="rId1" Type="http://schemas.openxmlformats.org/officeDocument/2006/relationships/slideLayout" Target="../slideLayouts/slideLayout8.xml"/><Relationship Id="rId4" Type="http://schemas.openxmlformats.org/officeDocument/2006/relationships/image" Target="../media/image102.png"/></Relationships>
</file>

<file path=ppt/slides/_rels/slide145.xml.rels><?xml version="1.0" encoding="UTF-8" standalone="yes"?>
<Relationships xmlns="http://schemas.openxmlformats.org/package/2006/relationships"><Relationship Id="rId3" Type="http://schemas.openxmlformats.org/officeDocument/2006/relationships/hyperlink" Target="https://media.geeksforgeeks.org/wp-content/uploads/switch.png" TargetMode="External"/><Relationship Id="rId2" Type="http://schemas.openxmlformats.org/officeDocument/2006/relationships/notesSlide" Target="../notesSlides/notesSlide87.xml"/><Relationship Id="rId1" Type="http://schemas.openxmlformats.org/officeDocument/2006/relationships/slideLayout" Target="../slideLayouts/slideLayout8.xml"/><Relationship Id="rId4" Type="http://schemas.openxmlformats.org/officeDocument/2006/relationships/image" Target="../media/image102.png"/></Relationships>
</file>

<file path=ppt/slides/_rels/slide146.xml.rels><?xml version="1.0" encoding="UTF-8" standalone="yes"?>
<Relationships xmlns="http://schemas.openxmlformats.org/package/2006/relationships"><Relationship Id="rId3" Type="http://schemas.openxmlformats.org/officeDocument/2006/relationships/hyperlink" Target="https://media.geeksforgeeks.org/wp-content/uploads/switch.png" TargetMode="External"/><Relationship Id="rId2" Type="http://schemas.openxmlformats.org/officeDocument/2006/relationships/notesSlide" Target="../notesSlides/notesSlide88.xml"/><Relationship Id="rId1" Type="http://schemas.openxmlformats.org/officeDocument/2006/relationships/slideLayout" Target="../slideLayouts/slideLayout8.xml"/><Relationship Id="rId4" Type="http://schemas.openxmlformats.org/officeDocument/2006/relationships/image" Target="../media/image102.png"/></Relationships>
</file>

<file path=ppt/slides/_rels/slide147.xml.rels><?xml version="1.0" encoding="UTF-8" standalone="yes"?>
<Relationships xmlns="http://schemas.openxmlformats.org/package/2006/relationships"><Relationship Id="rId3" Type="http://schemas.openxmlformats.org/officeDocument/2006/relationships/hyperlink" Target="https://media.geeksforgeeks.org/wp-content/uploads/switch.png" TargetMode="External"/><Relationship Id="rId2" Type="http://schemas.openxmlformats.org/officeDocument/2006/relationships/notesSlide" Target="../notesSlides/notesSlide89.xml"/><Relationship Id="rId1" Type="http://schemas.openxmlformats.org/officeDocument/2006/relationships/slideLayout" Target="../slideLayouts/slideLayout8.xml"/><Relationship Id="rId4" Type="http://schemas.openxmlformats.org/officeDocument/2006/relationships/image" Target="../media/image102.png"/></Relationships>
</file>

<file path=ppt/slides/_rels/slide148.xml.rels><?xml version="1.0" encoding="UTF-8" standalone="yes"?>
<Relationships xmlns="http://schemas.openxmlformats.org/package/2006/relationships"><Relationship Id="rId3" Type="http://schemas.openxmlformats.org/officeDocument/2006/relationships/hyperlink" Target="https://media.geeksforgeeks.org/wp-content/uploads/switch.png" TargetMode="External"/><Relationship Id="rId2" Type="http://schemas.openxmlformats.org/officeDocument/2006/relationships/notesSlide" Target="../notesSlides/notesSlide90.xml"/><Relationship Id="rId1" Type="http://schemas.openxmlformats.org/officeDocument/2006/relationships/slideLayout" Target="../slideLayouts/slideLayout8.xml"/><Relationship Id="rId4" Type="http://schemas.openxmlformats.org/officeDocument/2006/relationships/image" Target="../media/image102.png"/></Relationships>
</file>

<file path=ppt/slides/_rels/slide149.xml.rels><?xml version="1.0" encoding="UTF-8" standalone="yes"?>
<Relationships xmlns="http://schemas.openxmlformats.org/package/2006/relationships"><Relationship Id="rId3" Type="http://schemas.openxmlformats.org/officeDocument/2006/relationships/hyperlink" Target="https://media.geeksforgeeks.org/wp-content/uploads/Loop1.png" TargetMode="External"/><Relationship Id="rId2" Type="http://schemas.openxmlformats.org/officeDocument/2006/relationships/notesSlide" Target="../notesSlides/notesSlide91.xml"/><Relationship Id="rId1" Type="http://schemas.openxmlformats.org/officeDocument/2006/relationships/slideLayout" Target="../slideLayouts/slideLayout8.xml"/><Relationship Id="rId4" Type="http://schemas.openxmlformats.org/officeDocument/2006/relationships/image" Target="../media/image103.png"/></Relationships>
</file>

<file path=ppt/slides/_rels/slide15.xml.rels><?xml version="1.0" encoding="UTF-8" standalone="yes"?>
<Relationships xmlns="http://schemas.openxmlformats.org/package/2006/relationships"><Relationship Id="rId3" Type="http://schemas.openxmlformats.org/officeDocument/2006/relationships/hyperlink" Target="https://cdn4.explainthatstuff.com/www-conceptual-representation.png" TargetMode="External"/><Relationship Id="rId2" Type="http://schemas.openxmlformats.org/officeDocument/2006/relationships/notesSlide" Target="../notesSlides/notesSlide15.xml"/><Relationship Id="rId1" Type="http://schemas.openxmlformats.org/officeDocument/2006/relationships/slideLayout" Target="../slideLayouts/slideLayout8.xml"/><Relationship Id="rId4" Type="http://schemas.openxmlformats.org/officeDocument/2006/relationships/image" Target="../media/image15.jpeg"/></Relationships>
</file>

<file path=ppt/slides/_rels/slide150.xml.rels><?xml version="1.0" encoding="UTF-8" standalone="yes"?>
<Relationships xmlns="http://schemas.openxmlformats.org/package/2006/relationships"><Relationship Id="rId3" Type="http://schemas.openxmlformats.org/officeDocument/2006/relationships/hyperlink" Target="https://media.geeksforgeeks.org/wp-content/uploads/loop2.png" TargetMode="External"/><Relationship Id="rId2" Type="http://schemas.openxmlformats.org/officeDocument/2006/relationships/notesSlide" Target="../notesSlides/notesSlide92.xml"/><Relationship Id="rId1" Type="http://schemas.openxmlformats.org/officeDocument/2006/relationships/slideLayout" Target="../slideLayouts/slideLayout8.xml"/><Relationship Id="rId4" Type="http://schemas.openxmlformats.org/officeDocument/2006/relationships/image" Target="../media/image104.png"/></Relationships>
</file>

<file path=ppt/slides/_rels/slide151.xml.rels><?xml version="1.0" encoding="UTF-8" standalone="yes"?>
<Relationships xmlns="http://schemas.openxmlformats.org/package/2006/relationships"><Relationship Id="rId3" Type="http://schemas.openxmlformats.org/officeDocument/2006/relationships/hyperlink" Target="https://media.geeksforgeeks.org/wp-content/uploads/Loop1.png" TargetMode="External"/><Relationship Id="rId2" Type="http://schemas.openxmlformats.org/officeDocument/2006/relationships/notesSlide" Target="../notesSlides/notesSlide93.xml"/><Relationship Id="rId1" Type="http://schemas.openxmlformats.org/officeDocument/2006/relationships/slideLayout" Target="../slideLayouts/slideLayout8.xml"/><Relationship Id="rId4" Type="http://schemas.openxmlformats.org/officeDocument/2006/relationships/image" Target="../media/image103.png"/></Relationships>
</file>

<file path=ppt/slides/_rels/slide152.xml.rels><?xml version="1.0" encoding="UTF-8" standalone="yes"?>
<Relationships xmlns="http://schemas.openxmlformats.org/package/2006/relationships"><Relationship Id="rId3" Type="http://schemas.openxmlformats.org/officeDocument/2006/relationships/hyperlink" Target="https://media.geeksforgeeks.org/wp-content/uploads/loop3.png" TargetMode="External"/><Relationship Id="rId2" Type="http://schemas.openxmlformats.org/officeDocument/2006/relationships/notesSlide" Target="../notesSlides/notesSlide94.xml"/><Relationship Id="rId1" Type="http://schemas.openxmlformats.org/officeDocument/2006/relationships/slideLayout" Target="../slideLayouts/slideLayout8.xml"/><Relationship Id="rId4" Type="http://schemas.openxmlformats.org/officeDocument/2006/relationships/image" Target="../media/image105.png"/></Relationships>
</file>

<file path=ppt/slides/_rels/slide153.xml.rels><?xml version="1.0" encoding="UTF-8" standalone="yes"?>
<Relationships xmlns="http://schemas.openxmlformats.org/package/2006/relationships"><Relationship Id="rId3" Type="http://schemas.openxmlformats.org/officeDocument/2006/relationships/hyperlink" Target="https://media.geeksforgeeks.org/wp-content/uploads/loop2.png" TargetMode="External"/><Relationship Id="rId2" Type="http://schemas.openxmlformats.org/officeDocument/2006/relationships/notesSlide" Target="../notesSlides/notesSlide95.xml"/><Relationship Id="rId1" Type="http://schemas.openxmlformats.org/officeDocument/2006/relationships/slideLayout" Target="../slideLayouts/slideLayout8.xml"/><Relationship Id="rId4" Type="http://schemas.openxmlformats.org/officeDocument/2006/relationships/image" Target="../media/image104.png"/></Relationships>
</file>

<file path=ppt/slides/_rels/slide154.xml.rels><?xml version="1.0" encoding="UTF-8" standalone="yes"?>
<Relationships xmlns="http://schemas.openxmlformats.org/package/2006/relationships"><Relationship Id="rId3" Type="http://schemas.openxmlformats.org/officeDocument/2006/relationships/hyperlink" Target="https://cdn.educba.com/academy/wp-content/uploads/2019/09/Arrays-in-JavaScript.png" TargetMode="External"/><Relationship Id="rId2" Type="http://schemas.openxmlformats.org/officeDocument/2006/relationships/notesSlide" Target="../notesSlides/notesSlide96.xml"/><Relationship Id="rId1" Type="http://schemas.openxmlformats.org/officeDocument/2006/relationships/slideLayout" Target="../slideLayouts/slideLayout8.xml"/><Relationship Id="rId4" Type="http://schemas.openxmlformats.org/officeDocument/2006/relationships/image" Target="../media/image106.png"/></Relationships>
</file>

<file path=ppt/slides/_rels/slide155.xml.rels><?xml version="1.0" encoding="UTF-8" standalone="yes"?>
<Relationships xmlns="http://schemas.openxmlformats.org/package/2006/relationships"><Relationship Id="rId3" Type="http://schemas.openxmlformats.org/officeDocument/2006/relationships/hyperlink" Target="https://cdn.educba.com/academy/wp-content/uploads/2019/09/Arrays-in-JavaScript.png" TargetMode="External"/><Relationship Id="rId2" Type="http://schemas.openxmlformats.org/officeDocument/2006/relationships/notesSlide" Target="../notesSlides/notesSlide97.xml"/><Relationship Id="rId1" Type="http://schemas.openxmlformats.org/officeDocument/2006/relationships/slideLayout" Target="../slideLayouts/slideLayout8.xml"/><Relationship Id="rId4" Type="http://schemas.openxmlformats.org/officeDocument/2006/relationships/image" Target="../media/image106.png"/></Relationships>
</file>

<file path=ppt/slides/_rels/slide156.xml.rels><?xml version="1.0" encoding="UTF-8" standalone="yes"?>
<Relationships xmlns="http://schemas.openxmlformats.org/package/2006/relationships"><Relationship Id="rId3" Type="http://schemas.openxmlformats.org/officeDocument/2006/relationships/hyperlink" Target="https://cdn.educba.com/academy/wp-content/uploads/2019/09/Arrays-in-JavaScript.png" TargetMode="External"/><Relationship Id="rId2" Type="http://schemas.openxmlformats.org/officeDocument/2006/relationships/notesSlide" Target="../notesSlides/notesSlide98.xml"/><Relationship Id="rId1" Type="http://schemas.openxmlformats.org/officeDocument/2006/relationships/slideLayout" Target="../slideLayouts/slideLayout8.xml"/><Relationship Id="rId4" Type="http://schemas.openxmlformats.org/officeDocument/2006/relationships/image" Target="../media/image106.png"/></Relationships>
</file>

<file path=ppt/slides/_rels/slide157.xml.rels><?xml version="1.0" encoding="UTF-8" standalone="yes"?>
<Relationships xmlns="http://schemas.openxmlformats.org/package/2006/relationships"><Relationship Id="rId3" Type="http://schemas.openxmlformats.org/officeDocument/2006/relationships/hyperlink" Target="https://cdn.educba.com/academy/wp-content/uploads/2019/09/Arrays-in-JavaScript.png" TargetMode="External"/><Relationship Id="rId2" Type="http://schemas.openxmlformats.org/officeDocument/2006/relationships/notesSlide" Target="../notesSlides/notesSlide99.xml"/><Relationship Id="rId1" Type="http://schemas.openxmlformats.org/officeDocument/2006/relationships/slideLayout" Target="../slideLayouts/slideLayout8.xml"/><Relationship Id="rId4" Type="http://schemas.openxmlformats.org/officeDocument/2006/relationships/image" Target="../media/image106.png"/></Relationships>
</file>

<file path=ppt/slides/_rels/slide158.xml.rels><?xml version="1.0" encoding="UTF-8" standalone="yes"?>
<Relationships xmlns="http://schemas.openxmlformats.org/package/2006/relationships"><Relationship Id="rId3" Type="http://schemas.openxmlformats.org/officeDocument/2006/relationships/image" Target="../media/image107.jpg"/><Relationship Id="rId2" Type="http://schemas.openxmlformats.org/officeDocument/2006/relationships/notesSlide" Target="../notesSlides/notesSlide100.xml"/><Relationship Id="rId1" Type="http://schemas.openxmlformats.org/officeDocument/2006/relationships/slideLayout" Target="../slideLayouts/slideLayout8.xml"/><Relationship Id="rId4" Type="http://schemas.openxmlformats.org/officeDocument/2006/relationships/hyperlink" Target="https://i.imgur.com/ZJT26qb.jpg" TargetMode="External"/></Relationships>
</file>

<file path=ppt/slides/_rels/slide159.xml.rels><?xml version="1.0" encoding="UTF-8" standalone="yes"?>
<Relationships xmlns="http://schemas.openxmlformats.org/package/2006/relationships"><Relationship Id="rId3" Type="http://schemas.openxmlformats.org/officeDocument/2006/relationships/image" Target="../media/image108.jpg"/><Relationship Id="rId2" Type="http://schemas.openxmlformats.org/officeDocument/2006/relationships/notesSlide" Target="../notesSlides/notesSlide101.xml"/><Relationship Id="rId1" Type="http://schemas.openxmlformats.org/officeDocument/2006/relationships/slideLayout" Target="../slideLayouts/slideLayout8.xml"/><Relationship Id="rId4" Type="http://schemas.openxmlformats.org/officeDocument/2006/relationships/hyperlink" Target="https://cdn.educba.com/academy/wp-content/uploads/2020/05/Object-in-JavaScript.jpg"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img.brainkart.com/imagebk37/ug2DqoF.jpg" TargetMode="External"/><Relationship Id="rId2" Type="http://schemas.openxmlformats.org/officeDocument/2006/relationships/notesSlide" Target="../notesSlides/notesSlide16.xml"/><Relationship Id="rId1" Type="http://schemas.openxmlformats.org/officeDocument/2006/relationships/slideLayout" Target="../slideLayouts/slideLayout8.xml"/><Relationship Id="rId4" Type="http://schemas.openxmlformats.org/officeDocument/2006/relationships/image" Target="../media/image16.jpeg"/></Relationships>
</file>

<file path=ppt/slides/_rels/slide160.xml.rels><?xml version="1.0" encoding="UTF-8" standalone="yes"?>
<Relationships xmlns="http://schemas.openxmlformats.org/package/2006/relationships"><Relationship Id="rId3" Type="http://schemas.openxmlformats.org/officeDocument/2006/relationships/hyperlink" Target="https://data-flair.training/blogs/wp-content/uploads/sites/2/2019/07/How-to-Create-JavaScript-Objects.jpg" TargetMode="External"/><Relationship Id="rId2" Type="http://schemas.openxmlformats.org/officeDocument/2006/relationships/notesSlide" Target="../notesSlides/notesSlide102.xml"/><Relationship Id="rId1" Type="http://schemas.openxmlformats.org/officeDocument/2006/relationships/slideLayout" Target="../slideLayouts/slideLayout8.xml"/><Relationship Id="rId4" Type="http://schemas.openxmlformats.org/officeDocument/2006/relationships/image" Target="../media/image109.jpg"/></Relationships>
</file>

<file path=ppt/slides/_rels/slide161.xml.rels><?xml version="1.0" encoding="UTF-8" standalone="yes"?>
<Relationships xmlns="http://schemas.openxmlformats.org/package/2006/relationships"><Relationship Id="rId3" Type="http://schemas.openxmlformats.org/officeDocument/2006/relationships/hyperlink" Target="https://cdn.educba.com/academy/wp-content/uploads/2020/05/Object-in-JavaScript.jpg" TargetMode="External"/><Relationship Id="rId2" Type="http://schemas.openxmlformats.org/officeDocument/2006/relationships/notesSlide" Target="../notesSlides/notesSlide103.xml"/><Relationship Id="rId1" Type="http://schemas.openxmlformats.org/officeDocument/2006/relationships/slideLayout" Target="../slideLayouts/slideLayout8.xml"/><Relationship Id="rId4" Type="http://schemas.openxmlformats.org/officeDocument/2006/relationships/image" Target="../media/image108.jpg"/></Relationships>
</file>

<file path=ppt/slides/_rels/slide162.xml.rels><?xml version="1.0" encoding="UTF-8" standalone="yes"?>
<Relationships xmlns="http://schemas.openxmlformats.org/package/2006/relationships"><Relationship Id="rId3" Type="http://schemas.openxmlformats.org/officeDocument/2006/relationships/hyperlink" Target="https://i0.wp.com/blog.alexdevero.com/wp-content/uploads/2020/01/javascript-functions-all-you-need-to-know-pt.1.jpg?fit=1024%2C635&amp;ssl=1&amp;resize=350%2C200" TargetMode="External"/><Relationship Id="rId2" Type="http://schemas.openxmlformats.org/officeDocument/2006/relationships/notesSlide" Target="../notesSlides/notesSlide104.xml"/><Relationship Id="rId1" Type="http://schemas.openxmlformats.org/officeDocument/2006/relationships/slideLayout" Target="../slideLayouts/slideLayout8.xml"/><Relationship Id="rId4" Type="http://schemas.openxmlformats.org/officeDocument/2006/relationships/image" Target="../media/image110.jpg"/></Relationships>
</file>

<file path=ppt/slides/_rels/slide163.xml.rels><?xml version="1.0" encoding="UTF-8" standalone="yes"?>
<Relationships xmlns="http://schemas.openxmlformats.org/package/2006/relationships"><Relationship Id="rId3" Type="http://schemas.openxmlformats.org/officeDocument/2006/relationships/hyperlink" Target="https://raddevon.com/wp-content/uploads/2019/07/function-declaration-diagram-1024x282.png" TargetMode="External"/><Relationship Id="rId2" Type="http://schemas.openxmlformats.org/officeDocument/2006/relationships/notesSlide" Target="../notesSlides/notesSlide105.xml"/><Relationship Id="rId1" Type="http://schemas.openxmlformats.org/officeDocument/2006/relationships/slideLayout" Target="../slideLayouts/slideLayout8.xml"/><Relationship Id="rId4" Type="http://schemas.openxmlformats.org/officeDocument/2006/relationships/image" Target="../media/image111.png"/></Relationships>
</file>

<file path=ppt/slides/_rels/slide164.xml.rels><?xml version="1.0" encoding="UTF-8" standalone="yes"?>
<Relationships xmlns="http://schemas.openxmlformats.org/package/2006/relationships"><Relationship Id="rId3" Type="http://schemas.openxmlformats.org/officeDocument/2006/relationships/hyperlink" Target="https://cdn.programiz.com/cdn/farfuture/NdxxeWlRfoHMPgdcWPkeVy1wN9MwAgoqoYqZkFQDMFQ/mtime:1591592059/sites/tutorial2program/files/javascript-function-example1.png" TargetMode="External"/><Relationship Id="rId2" Type="http://schemas.openxmlformats.org/officeDocument/2006/relationships/notesSlide" Target="../notesSlides/notesSlide106.xml"/><Relationship Id="rId1" Type="http://schemas.openxmlformats.org/officeDocument/2006/relationships/slideLayout" Target="../slideLayouts/slideLayout8.xml"/><Relationship Id="rId4" Type="http://schemas.openxmlformats.org/officeDocument/2006/relationships/image" Target="../media/image112.gif"/></Relationships>
</file>

<file path=ppt/slides/_rels/slide165.xml.rels><?xml version="1.0" encoding="UTF-8" standalone="yes"?>
<Relationships xmlns="http://schemas.openxmlformats.org/package/2006/relationships"><Relationship Id="rId3" Type="http://schemas.openxmlformats.org/officeDocument/2006/relationships/hyperlink" Target="https://cdn.programiz.com/cdn/farfuture/oAZVf3IqOKOYj_aJ-IoYQvbJ2CB-B3y4HXSLXBUmYcY/mtime:1591592163/sites/tutorial2program/files/javascript-function-with-parameter.png" TargetMode="External"/><Relationship Id="rId2" Type="http://schemas.openxmlformats.org/officeDocument/2006/relationships/notesSlide" Target="../notesSlides/notesSlide107.xml"/><Relationship Id="rId1" Type="http://schemas.openxmlformats.org/officeDocument/2006/relationships/slideLayout" Target="../slideLayouts/slideLayout8.xml"/><Relationship Id="rId4" Type="http://schemas.openxmlformats.org/officeDocument/2006/relationships/image" Target="../media/image113.jpg"/></Relationships>
</file>

<file path=ppt/slides/_rels/slide166.xml.rels><?xml version="1.0" encoding="UTF-8" standalone="yes"?>
<Relationships xmlns="http://schemas.openxmlformats.org/package/2006/relationships"><Relationship Id="rId3" Type="http://schemas.openxmlformats.org/officeDocument/2006/relationships/hyperlink" Target="https://cdn.programiz.com/cdn/farfuture/b4h4Zo5ZYxj-EyfQyao-J5TqbKEefFgqqusPGLWPFS0/mtime:1591786573/sites/tutorial2program/files/javascript-return-statement.png" TargetMode="External"/><Relationship Id="rId2" Type="http://schemas.openxmlformats.org/officeDocument/2006/relationships/notesSlide" Target="../notesSlides/notesSlide108.xml"/><Relationship Id="rId1" Type="http://schemas.openxmlformats.org/officeDocument/2006/relationships/slideLayout" Target="../slideLayouts/slideLayout8.xml"/><Relationship Id="rId4" Type="http://schemas.openxmlformats.org/officeDocument/2006/relationships/image" Target="../media/image114.jpg"/></Relationships>
</file>

<file path=ppt/slides/_rels/slide167.xml.rels><?xml version="1.0" encoding="UTF-8" standalone="yes"?>
<Relationships xmlns="http://schemas.openxmlformats.org/package/2006/relationships"><Relationship Id="rId3" Type="http://schemas.openxmlformats.org/officeDocument/2006/relationships/hyperlink" Target="https://i0.wp.com/blog.alexdevero.com/wp-content/uploads/2020/01/javascript-functions-all-you-need-to-know-pt.1.jpg?fit=1024%2C635&amp;ssl=1&amp;resize=350%2C200" TargetMode="External"/><Relationship Id="rId2" Type="http://schemas.openxmlformats.org/officeDocument/2006/relationships/notesSlide" Target="../notesSlides/notesSlide109.xml"/><Relationship Id="rId1" Type="http://schemas.openxmlformats.org/officeDocument/2006/relationships/slideLayout" Target="../slideLayouts/slideLayout8.xml"/><Relationship Id="rId4" Type="http://schemas.openxmlformats.org/officeDocument/2006/relationships/image" Target="../media/image110.jpg"/></Relationships>
</file>

<file path=ppt/slides/_rels/slide168.xml.rels><?xml version="1.0" encoding="UTF-8" standalone="yes"?>
<Relationships xmlns="http://schemas.openxmlformats.org/package/2006/relationships"><Relationship Id="rId3" Type="http://schemas.openxmlformats.org/officeDocument/2006/relationships/hyperlink" Target="source:%20https://i0.wp.com/blog.alexdevero.com/wp-content/uploads/2020/01/javascript-functions-all-you-need-to-know-pt.1.jpg?fit=1024%2C635&amp;ssl=1&amp;resize=350%2C200" TargetMode="External"/><Relationship Id="rId2" Type="http://schemas.openxmlformats.org/officeDocument/2006/relationships/notesSlide" Target="../notesSlides/notesSlide110.xml"/><Relationship Id="rId1" Type="http://schemas.openxmlformats.org/officeDocument/2006/relationships/slideLayout" Target="../slideLayouts/slideLayout8.xml"/><Relationship Id="rId4" Type="http://schemas.openxmlformats.org/officeDocument/2006/relationships/image" Target="../media/image110.jpg"/></Relationships>
</file>

<file path=ppt/slides/_rels/slide169.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img.brainkart.com/imagebk37/ug2DqoF.jpg" TargetMode="External"/><Relationship Id="rId2" Type="http://schemas.openxmlformats.org/officeDocument/2006/relationships/notesSlide" Target="../notesSlides/notesSlide17.xml"/><Relationship Id="rId1" Type="http://schemas.openxmlformats.org/officeDocument/2006/relationships/slideLayout" Target="../slideLayouts/slideLayout8.xml"/><Relationship Id="rId4" Type="http://schemas.openxmlformats.org/officeDocument/2006/relationships/image" Target="../media/image16.jpeg"/></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3.xml"/></Relationships>
</file>

<file path=ppt/slides/_rels/slide171.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notesSlide" Target="../notesSlides/notesSlide113.xml"/><Relationship Id="rId1" Type="http://schemas.openxmlformats.org/officeDocument/2006/relationships/slideLayout" Target="../slideLayouts/slideLayout8.xml"/></Relationships>
</file>

<file path=ppt/slides/_rels/slide172.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notesSlide" Target="../notesSlides/notesSlide114.xml"/><Relationship Id="rId1" Type="http://schemas.openxmlformats.org/officeDocument/2006/relationships/slideLayout" Target="../slideLayouts/slideLayout8.xml"/></Relationships>
</file>

<file path=ppt/slides/_rels/slide173.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8.xml"/></Relationships>
</file>

<file path=ppt/slides/_rels/slide174.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8.xml"/></Relationships>
</file>

<file path=ppt/slides/_rels/slide175.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notesSlide" Target="../notesSlides/notesSlide117.xml"/><Relationship Id="rId1" Type="http://schemas.openxmlformats.org/officeDocument/2006/relationships/slideLayout" Target="../slideLayouts/slideLayout8.xml"/></Relationships>
</file>

<file path=ppt/slides/_rels/slide176.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notesSlide" Target="../notesSlides/notesSlide118.xml"/><Relationship Id="rId1" Type="http://schemas.openxmlformats.org/officeDocument/2006/relationships/slideLayout" Target="../slideLayouts/slideLayout8.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8.xml"/></Relationships>
</file>

<file path=ppt/slides/_rels/slide178.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8.xml"/></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hyperlink" Target="https://www.google.com/search?q=programming+in+c&amp;source" TargetMode="External"/><Relationship Id="rId2" Type="http://schemas.openxmlformats.org/officeDocument/2006/relationships/notesSlide" Target="../notesSlides/notesSlide18.xml"/><Relationship Id="rId1" Type="http://schemas.openxmlformats.org/officeDocument/2006/relationships/slideLayout" Target="../slideLayouts/slideLayout8.xml"/><Relationship Id="rId4" Type="http://schemas.openxmlformats.org/officeDocument/2006/relationships/image" Target="../media/image17.jpeg"/></Relationships>
</file>

<file path=ppt/slides/_rels/slide180.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8.xml"/></Relationships>
</file>

<file path=ppt/slides/_rels/slide181.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8.xml"/></Relationships>
</file>

<file path=ppt/slides/_rels/slide182.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8.xml"/></Relationships>
</file>

<file path=ppt/slides/_rels/slide183.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8.xml"/></Relationships>
</file>

<file path=ppt/slides/_rels/slide184.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8.xml"/></Relationships>
</file>

<file path=ppt/slides/_rels/slide185.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8.xml"/></Relationships>
</file>

<file path=ppt/slides/_rels/slide186.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8.xml"/></Relationships>
</file>

<file path=ppt/slides/_rels/slide187.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8.xml"/></Relationships>
</file>

<file path=ppt/slides/_rels/slide188.xml.rels><?xml version="1.0" encoding="UTF-8" standalone="yes"?>
<Relationships xmlns="http://schemas.openxmlformats.org/package/2006/relationships"><Relationship Id="rId3" Type="http://schemas.openxmlformats.org/officeDocument/2006/relationships/image" Target="../media/image118.png"/><Relationship Id="rId2" Type="http://schemas.openxmlformats.org/officeDocument/2006/relationships/notesSlide" Target="../notesSlides/notesSlide130.xml"/><Relationship Id="rId1" Type="http://schemas.openxmlformats.org/officeDocument/2006/relationships/slideLayout" Target="../slideLayouts/slideLayout8.xml"/></Relationships>
</file>

<file path=ppt/slides/_rels/slide189.xml.rels><?xml version="1.0" encoding="UTF-8" standalone="yes"?>
<Relationships xmlns="http://schemas.openxmlformats.org/package/2006/relationships"><Relationship Id="rId3" Type="http://schemas.openxmlformats.org/officeDocument/2006/relationships/image" Target="../media/image119.png"/><Relationship Id="rId2" Type="http://schemas.openxmlformats.org/officeDocument/2006/relationships/notesSlide" Target="../notesSlides/notesSlide131.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hyperlink" Target="https://www.tutorialspoint.com/computer_concepts/computer_concepts_accessing_web_browser.htm" TargetMode="External"/><Relationship Id="rId2" Type="http://schemas.openxmlformats.org/officeDocument/2006/relationships/notesSlide" Target="../notesSlides/notesSlide19.xml"/><Relationship Id="rId1" Type="http://schemas.openxmlformats.org/officeDocument/2006/relationships/slideLayout" Target="../slideLayouts/slideLayout8.xml"/><Relationship Id="rId4" Type="http://schemas.openxmlformats.org/officeDocument/2006/relationships/image" Target="../media/image18.jpeg"/></Relationships>
</file>

<file path=ppt/slides/_rels/slide190.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132.xml"/><Relationship Id="rId1" Type="http://schemas.openxmlformats.org/officeDocument/2006/relationships/slideLayout" Target="../slideLayouts/slideLayout8.xml"/></Relationships>
</file>

<file path=ppt/slides/_rels/slide191.xml.rels><?xml version="1.0" encoding="UTF-8" standalone="yes"?>
<Relationships xmlns="http://schemas.openxmlformats.org/package/2006/relationships"><Relationship Id="rId3" Type="http://schemas.openxmlformats.org/officeDocument/2006/relationships/image" Target="../media/image121.png"/><Relationship Id="rId2" Type="http://schemas.openxmlformats.org/officeDocument/2006/relationships/notesSlide" Target="../notesSlides/notesSlide133.xml"/><Relationship Id="rId1" Type="http://schemas.openxmlformats.org/officeDocument/2006/relationships/slideLayout" Target="../slideLayouts/slideLayout8.xml"/></Relationships>
</file>

<file path=ppt/slides/_rels/slide192.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8.xml"/></Relationships>
</file>

<file path=ppt/slides/_rels/slide193.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8.xml"/></Relationships>
</file>

<file path=ppt/slides/_rels/slide194.xml.rels><?xml version="1.0" encoding="UTF-8" standalone="yes"?>
<Relationships xmlns="http://schemas.openxmlformats.org/package/2006/relationships"><Relationship Id="rId3" Type="http://schemas.openxmlformats.org/officeDocument/2006/relationships/image" Target="../media/image122.gif"/><Relationship Id="rId2" Type="http://schemas.openxmlformats.org/officeDocument/2006/relationships/notesSlide" Target="../notesSlides/notesSlide136.xml"/><Relationship Id="rId1" Type="http://schemas.openxmlformats.org/officeDocument/2006/relationships/slideLayout" Target="../slideLayouts/slideLayout8.xml"/></Relationships>
</file>

<file path=ppt/slides/_rels/slide195.xml.rels><?xml version="1.0" encoding="UTF-8" standalone="yes"?>
<Relationships xmlns="http://schemas.openxmlformats.org/package/2006/relationships"><Relationship Id="rId3" Type="http://schemas.openxmlformats.org/officeDocument/2006/relationships/image" Target="../media/image122.gif"/><Relationship Id="rId2" Type="http://schemas.openxmlformats.org/officeDocument/2006/relationships/notesSlide" Target="../notesSlides/notesSlide137.xml"/><Relationship Id="rId1" Type="http://schemas.openxmlformats.org/officeDocument/2006/relationships/slideLayout" Target="../slideLayouts/slideLayout8.xml"/></Relationships>
</file>

<file path=ppt/slides/_rels/slide196.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notesSlide" Target="../notesSlides/notesSlide138.xml"/><Relationship Id="rId1" Type="http://schemas.openxmlformats.org/officeDocument/2006/relationships/slideLayout" Target="../slideLayouts/slideLayout8.xml"/></Relationships>
</file>

<file path=ppt/slides/_rels/slide197.xml.rels><?xml version="1.0" encoding="UTF-8" standalone="yes"?>
<Relationships xmlns="http://schemas.openxmlformats.org/package/2006/relationships"><Relationship Id="rId3" Type="http://schemas.openxmlformats.org/officeDocument/2006/relationships/image" Target="../media/image124.png"/><Relationship Id="rId2" Type="http://schemas.openxmlformats.org/officeDocument/2006/relationships/notesSlide" Target="../notesSlides/notesSlide139.xml"/><Relationship Id="rId1" Type="http://schemas.openxmlformats.org/officeDocument/2006/relationships/slideLayout" Target="../slideLayouts/slideLayout8.xml"/></Relationships>
</file>

<file path=ppt/slides/_rels/slide198.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8.xml"/></Relationships>
</file>

<file path=ppt/slides/_rels/slide199.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www.tutorialspoint.com/computer_concepts/computer_concepts_accessing_web_browser.htm" TargetMode="External"/><Relationship Id="rId2" Type="http://schemas.openxmlformats.org/officeDocument/2006/relationships/notesSlide" Target="../notesSlides/notesSlide20.xml"/><Relationship Id="rId1" Type="http://schemas.openxmlformats.org/officeDocument/2006/relationships/slideLayout" Target="../slideLayouts/slideLayout8.xml"/><Relationship Id="rId4" Type="http://schemas.openxmlformats.org/officeDocument/2006/relationships/image" Target="../media/image19.jpeg"/></Relationships>
</file>

<file path=ppt/slides/_rels/slide200.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8.xml"/></Relationships>
</file>

<file path=ppt/slides/_rels/slide201.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8.xml"/></Relationships>
</file>

<file path=ppt/slides/_rels/slide202.xml.rels><?xml version="1.0" encoding="UTF-8" standalone="yes"?>
<Relationships xmlns="http://schemas.openxmlformats.org/package/2006/relationships"><Relationship Id="rId3" Type="http://schemas.openxmlformats.org/officeDocument/2006/relationships/image" Target="../media/image125.png"/><Relationship Id="rId2" Type="http://schemas.openxmlformats.org/officeDocument/2006/relationships/notesSlide" Target="../notesSlides/notesSlide144.xml"/><Relationship Id="rId1" Type="http://schemas.openxmlformats.org/officeDocument/2006/relationships/slideLayout" Target="../slideLayouts/slideLayout8.xml"/></Relationships>
</file>

<file path=ppt/slides/_rels/slide203.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8.xml"/></Relationships>
</file>

<file path=ppt/slides/_rels/slide204.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8.xml"/></Relationships>
</file>

<file path=ppt/slides/_rels/slide205.xml.rels><?xml version="1.0" encoding="UTF-8" standalone="yes"?>
<Relationships xmlns="http://schemas.openxmlformats.org/package/2006/relationships"><Relationship Id="rId3" Type="http://schemas.openxmlformats.org/officeDocument/2006/relationships/image" Target="../media/image126.png"/><Relationship Id="rId2" Type="http://schemas.openxmlformats.org/officeDocument/2006/relationships/notesSlide" Target="../notesSlides/notesSlide147.xml"/><Relationship Id="rId1" Type="http://schemas.openxmlformats.org/officeDocument/2006/relationships/slideLayout" Target="../slideLayouts/slideLayout8.xml"/></Relationships>
</file>

<file path=ppt/slides/_rels/slide206.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8.xml"/></Relationships>
</file>

<file path=ppt/slides/_rels/slide207.xml.rels><?xml version="1.0" encoding="UTF-8" standalone="yes"?>
<Relationships xmlns="http://schemas.openxmlformats.org/package/2006/relationships"><Relationship Id="rId3" Type="http://schemas.openxmlformats.org/officeDocument/2006/relationships/image" Target="../media/image127.png"/><Relationship Id="rId2" Type="http://schemas.openxmlformats.org/officeDocument/2006/relationships/notesSlide" Target="../notesSlides/notesSlide149.xml"/><Relationship Id="rId1" Type="http://schemas.openxmlformats.org/officeDocument/2006/relationships/slideLayout" Target="../slideLayouts/slideLayout8.xml"/></Relationships>
</file>

<file path=ppt/slides/_rels/slide208.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8.xml"/></Relationships>
</file>

<file path=ppt/slides/_rels/slide209.xml.rels><?xml version="1.0" encoding="UTF-8" standalone="yes"?>
<Relationships xmlns="http://schemas.openxmlformats.org/package/2006/relationships"><Relationship Id="rId3" Type="http://schemas.openxmlformats.org/officeDocument/2006/relationships/image" Target="../media/image128.png"/><Relationship Id="rId2" Type="http://schemas.openxmlformats.org/officeDocument/2006/relationships/notesSlide" Target="../notesSlides/notesSlide151.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hyperlink" Target="https://www.tutorialspoint.com/computer_concepts/computer_concepts_accessing_web_browser.htm" TargetMode="External"/><Relationship Id="rId2" Type="http://schemas.openxmlformats.org/officeDocument/2006/relationships/notesSlide" Target="../notesSlides/notesSlide21.xml"/><Relationship Id="rId1" Type="http://schemas.openxmlformats.org/officeDocument/2006/relationships/slideLayout" Target="../slideLayouts/slideLayout8.xml"/><Relationship Id="rId4" Type="http://schemas.openxmlformats.org/officeDocument/2006/relationships/image" Target="../media/image20.jpeg"/></Relationships>
</file>

<file path=ppt/slides/_rels/slide210.xml.rels><?xml version="1.0" encoding="UTF-8" standalone="yes"?>
<Relationships xmlns="http://schemas.openxmlformats.org/package/2006/relationships"><Relationship Id="rId3" Type="http://schemas.openxmlformats.org/officeDocument/2006/relationships/image" Target="../media/image128.png"/><Relationship Id="rId2" Type="http://schemas.openxmlformats.org/officeDocument/2006/relationships/notesSlide" Target="../notesSlides/notesSlide152.xml"/><Relationship Id="rId1" Type="http://schemas.openxmlformats.org/officeDocument/2006/relationships/slideLayout" Target="../slideLayouts/slideLayout8.xml"/></Relationships>
</file>

<file path=ppt/slides/_rels/slide211.xml.rels><?xml version="1.0" encoding="UTF-8" standalone="yes"?>
<Relationships xmlns="http://schemas.openxmlformats.org/package/2006/relationships"><Relationship Id="rId3" Type="http://schemas.openxmlformats.org/officeDocument/2006/relationships/image" Target="../media/image129.png"/><Relationship Id="rId2" Type="http://schemas.openxmlformats.org/officeDocument/2006/relationships/notesSlide" Target="../notesSlides/notesSlide153.xml"/><Relationship Id="rId1" Type="http://schemas.openxmlformats.org/officeDocument/2006/relationships/slideLayout" Target="../slideLayouts/slideLayout8.xml"/></Relationships>
</file>

<file path=ppt/slides/_rels/slide212.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notesSlide" Target="../notesSlides/notesSlide154.xml"/><Relationship Id="rId1" Type="http://schemas.openxmlformats.org/officeDocument/2006/relationships/slideLayout" Target="../slideLayouts/slideLayout8.xml"/></Relationships>
</file>

<file path=ppt/slides/_rels/slide213.xml.rels><?xml version="1.0" encoding="UTF-8" standalone="yes"?>
<Relationships xmlns="http://schemas.openxmlformats.org/package/2006/relationships"><Relationship Id="rId3" Type="http://schemas.openxmlformats.org/officeDocument/2006/relationships/image" Target="../media/image131.png"/><Relationship Id="rId2" Type="http://schemas.openxmlformats.org/officeDocument/2006/relationships/notesSlide" Target="../notesSlides/notesSlide155.xml"/><Relationship Id="rId1" Type="http://schemas.openxmlformats.org/officeDocument/2006/relationships/slideLayout" Target="../slideLayouts/slideLayout8.xml"/></Relationships>
</file>

<file path=ppt/slides/_rels/slide214.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8.xml"/></Relationships>
</file>

<file path=ppt/slides/_rels/slide215.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8.xml"/></Relationships>
</file>

<file path=ppt/slides/_rels/slide216.xml.rels><?xml version="1.0" encoding="UTF-8" standalone="yes"?>
<Relationships xmlns="http://schemas.openxmlformats.org/package/2006/relationships"><Relationship Id="rId3" Type="http://schemas.openxmlformats.org/officeDocument/2006/relationships/image" Target="../media/image132.png"/><Relationship Id="rId2" Type="http://schemas.openxmlformats.org/officeDocument/2006/relationships/notesSlide" Target="../notesSlides/notesSlide158.xml"/><Relationship Id="rId1" Type="http://schemas.openxmlformats.org/officeDocument/2006/relationships/slideLayout" Target="../slideLayouts/slideLayout8.xml"/></Relationships>
</file>

<file path=ppt/slides/_rels/slide217.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8.xml"/></Relationships>
</file>

<file path=ppt/slides/_rels/slide218.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8.xml"/></Relationships>
</file>

<file path=ppt/slides/_rels/slide219.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hyperlink" Target="https://i.pinimg.com/originals/61/e7/86/61e786d68b16b668f06a7e5191e6c3ed.jpg" TargetMode="External"/><Relationship Id="rId2" Type="http://schemas.openxmlformats.org/officeDocument/2006/relationships/notesSlide" Target="../notesSlides/notesSlide22.xml"/><Relationship Id="rId1" Type="http://schemas.openxmlformats.org/officeDocument/2006/relationships/slideLayout" Target="../slideLayouts/slideLayout8.xml"/><Relationship Id="rId4" Type="http://schemas.openxmlformats.org/officeDocument/2006/relationships/image" Target="../media/image21.jpeg"/></Relationships>
</file>

<file path=ppt/slides/_rels/slide220.xml.rels><?xml version="1.0" encoding="UTF-8" standalone="yes"?>
<Relationships xmlns="http://schemas.openxmlformats.org/package/2006/relationships"><Relationship Id="rId3" Type="http://schemas.openxmlformats.org/officeDocument/2006/relationships/image" Target="../media/image133.png"/><Relationship Id="rId2" Type="http://schemas.openxmlformats.org/officeDocument/2006/relationships/notesSlide" Target="../notesSlides/notesSlide162.xml"/><Relationship Id="rId1" Type="http://schemas.openxmlformats.org/officeDocument/2006/relationships/slideLayout" Target="../slideLayouts/slideLayout8.xml"/></Relationships>
</file>

<file path=ppt/slides/_rels/slide221.xml.rels><?xml version="1.0" encoding="UTF-8" standalone="yes"?>
<Relationships xmlns="http://schemas.openxmlformats.org/package/2006/relationships"><Relationship Id="rId3" Type="http://schemas.openxmlformats.org/officeDocument/2006/relationships/image" Target="../media/image134.png"/><Relationship Id="rId2" Type="http://schemas.openxmlformats.org/officeDocument/2006/relationships/notesSlide" Target="../notesSlides/notesSlide163.xml"/><Relationship Id="rId1" Type="http://schemas.openxmlformats.org/officeDocument/2006/relationships/slideLayout" Target="../slideLayouts/slideLayout8.xml"/></Relationships>
</file>

<file path=ppt/slides/_rels/slide222.xml.rels><?xml version="1.0" encoding="UTF-8" standalone="yes"?>
<Relationships xmlns="http://schemas.openxmlformats.org/package/2006/relationships"><Relationship Id="rId3" Type="http://schemas.openxmlformats.org/officeDocument/2006/relationships/image" Target="../media/image135.png"/><Relationship Id="rId2" Type="http://schemas.openxmlformats.org/officeDocument/2006/relationships/notesSlide" Target="../notesSlides/notesSlide164.xml"/><Relationship Id="rId1" Type="http://schemas.openxmlformats.org/officeDocument/2006/relationships/slideLayout" Target="../slideLayouts/slideLayout8.xml"/></Relationships>
</file>

<file path=ppt/slides/_rels/slide223.xml.rels><?xml version="1.0" encoding="UTF-8" standalone="yes"?>
<Relationships xmlns="http://schemas.openxmlformats.org/package/2006/relationships"><Relationship Id="rId3" Type="http://schemas.openxmlformats.org/officeDocument/2006/relationships/image" Target="../media/image136.png"/><Relationship Id="rId2" Type="http://schemas.openxmlformats.org/officeDocument/2006/relationships/notesSlide" Target="../notesSlides/notesSlide165.xml"/><Relationship Id="rId1" Type="http://schemas.openxmlformats.org/officeDocument/2006/relationships/slideLayout" Target="../slideLayouts/slideLayout8.xml"/></Relationships>
</file>

<file path=ppt/slides/_rels/slide224.xml.rels><?xml version="1.0" encoding="UTF-8" standalone="yes"?>
<Relationships xmlns="http://schemas.openxmlformats.org/package/2006/relationships"><Relationship Id="rId3" Type="http://schemas.openxmlformats.org/officeDocument/2006/relationships/image" Target="../media/image136.png"/><Relationship Id="rId2" Type="http://schemas.openxmlformats.org/officeDocument/2006/relationships/notesSlide" Target="../notesSlides/notesSlide166.xml"/><Relationship Id="rId1" Type="http://schemas.openxmlformats.org/officeDocument/2006/relationships/slideLayout" Target="../slideLayouts/slideLayout8.xml"/></Relationships>
</file>

<file path=ppt/slides/_rels/slide225.xml.rels><?xml version="1.0" encoding="UTF-8" standalone="yes"?>
<Relationships xmlns="http://schemas.openxmlformats.org/package/2006/relationships"><Relationship Id="rId3" Type="http://schemas.openxmlformats.org/officeDocument/2006/relationships/image" Target="../media/image136.png"/><Relationship Id="rId2" Type="http://schemas.openxmlformats.org/officeDocument/2006/relationships/notesSlide" Target="../notesSlides/notesSlide167.xml"/><Relationship Id="rId1" Type="http://schemas.openxmlformats.org/officeDocument/2006/relationships/slideLayout" Target="../slideLayouts/slideLayout8.xml"/></Relationships>
</file>

<file path=ppt/slides/_rels/slide226.xml.rels><?xml version="1.0" encoding="UTF-8" standalone="yes"?>
<Relationships xmlns="http://schemas.openxmlformats.org/package/2006/relationships"><Relationship Id="rId3" Type="http://schemas.openxmlformats.org/officeDocument/2006/relationships/image" Target="../media/image137.png"/><Relationship Id="rId2" Type="http://schemas.openxmlformats.org/officeDocument/2006/relationships/notesSlide" Target="../notesSlides/notesSlide168.xml"/><Relationship Id="rId1" Type="http://schemas.openxmlformats.org/officeDocument/2006/relationships/slideLayout" Target="../slideLayouts/slideLayout8.xml"/></Relationships>
</file>

<file path=ppt/slides/_rels/slide227.xml.rels><?xml version="1.0" encoding="UTF-8" standalone="yes"?>
<Relationships xmlns="http://schemas.openxmlformats.org/package/2006/relationships"><Relationship Id="rId2" Type="http://schemas.openxmlformats.org/officeDocument/2006/relationships/notesSlide" Target="../notesSlides/notesSlide169.xml"/><Relationship Id="rId1" Type="http://schemas.openxmlformats.org/officeDocument/2006/relationships/slideLayout" Target="../slideLayouts/slideLayout1.xml"/></Relationships>
</file>

<file path=ppt/slides/_rels/slide228.xml.rels><?xml version="1.0" encoding="UTF-8" standalone="yes"?>
<Relationships xmlns="http://schemas.openxmlformats.org/package/2006/relationships"><Relationship Id="rId2" Type="http://schemas.openxmlformats.org/officeDocument/2006/relationships/notesSlide" Target="../notesSlides/notesSlide170.xml"/><Relationship Id="rId1" Type="http://schemas.openxmlformats.org/officeDocument/2006/relationships/slideLayout" Target="../slideLayouts/slideLayout3.xml"/></Relationships>
</file>

<file path=ppt/slides/_rels/slide229.xml.rels><?xml version="1.0" encoding="UTF-8" standalone="yes"?>
<Relationships xmlns="http://schemas.openxmlformats.org/package/2006/relationships"><Relationship Id="rId3" Type="http://schemas.openxmlformats.org/officeDocument/2006/relationships/hyperlink" Target="https://www.drupal.org/files/project-images/bootstrap-stack.png" TargetMode="External"/><Relationship Id="rId2" Type="http://schemas.openxmlformats.org/officeDocument/2006/relationships/notesSlide" Target="../notesSlides/notesSlide171.xml"/><Relationship Id="rId1" Type="http://schemas.openxmlformats.org/officeDocument/2006/relationships/slideLayout" Target="../slideLayouts/slideLayout8.xml"/><Relationship Id="rId4" Type="http://schemas.openxmlformats.org/officeDocument/2006/relationships/image" Target="../media/image138.png"/></Relationships>
</file>

<file path=ppt/slides/_rels/slide23.xml.rels><?xml version="1.0" encoding="UTF-8" standalone="yes"?>
<Relationships xmlns="http://schemas.openxmlformats.org/package/2006/relationships"><Relationship Id="rId3" Type="http://schemas.openxmlformats.org/officeDocument/2006/relationships/hyperlink" Target="https://www.brainkart.com/article/Services-Available-on-the-Internet_36837/" TargetMode="External"/><Relationship Id="rId2" Type="http://schemas.openxmlformats.org/officeDocument/2006/relationships/notesSlide" Target="../notesSlides/notesSlide23.xml"/><Relationship Id="rId1" Type="http://schemas.openxmlformats.org/officeDocument/2006/relationships/slideLayout" Target="../slideLayouts/slideLayout8.xml"/><Relationship Id="rId4" Type="http://schemas.openxmlformats.org/officeDocument/2006/relationships/image" Target="../media/image22.png"/></Relationships>
</file>

<file path=ppt/slides/_rels/slide230.xml.rels><?xml version="1.0" encoding="UTF-8" standalone="yes"?>
<Relationships xmlns="http://schemas.openxmlformats.org/package/2006/relationships"><Relationship Id="rId3" Type="http://schemas.openxmlformats.org/officeDocument/2006/relationships/hyperlink" Target="https://image.slidesharecdn.com/introducebootstrap3todevelopresponsivedesignapplication-141202141108-conversion-gate01/95/introduce-bootstrap-3-to-develop-responsive-design-application-21-638.jpg?cb=1417611004" TargetMode="External"/><Relationship Id="rId2" Type="http://schemas.openxmlformats.org/officeDocument/2006/relationships/notesSlide" Target="../notesSlides/notesSlide172.xml"/><Relationship Id="rId1" Type="http://schemas.openxmlformats.org/officeDocument/2006/relationships/slideLayout" Target="../slideLayouts/slideLayout8.xml"/><Relationship Id="rId4" Type="http://schemas.openxmlformats.org/officeDocument/2006/relationships/image" Target="../media/image139.jpeg"/></Relationships>
</file>

<file path=ppt/slides/_rels/slide231.xml.rels><?xml version="1.0" encoding="UTF-8" standalone="yes"?>
<Relationships xmlns="http://schemas.openxmlformats.org/package/2006/relationships"><Relationship Id="rId3" Type="http://schemas.openxmlformats.org/officeDocument/2006/relationships/hyperlink" Target="https://www.bootstrapdash.com/wp-content/uploads/2017/06/why-should-you-use-bootstrap.png" TargetMode="External"/><Relationship Id="rId2" Type="http://schemas.openxmlformats.org/officeDocument/2006/relationships/notesSlide" Target="../notesSlides/notesSlide173.xml"/><Relationship Id="rId1" Type="http://schemas.openxmlformats.org/officeDocument/2006/relationships/slideLayout" Target="../slideLayouts/slideLayout8.xml"/><Relationship Id="rId4" Type="http://schemas.openxmlformats.org/officeDocument/2006/relationships/image" Target="../media/image140.jpeg"/></Relationships>
</file>

<file path=ppt/slides/_rels/slide232.xml.rels><?xml version="1.0" encoding="UTF-8" standalone="yes"?>
<Relationships xmlns="http://schemas.openxmlformats.org/package/2006/relationships"><Relationship Id="rId3" Type="http://schemas.openxmlformats.org/officeDocument/2006/relationships/hyperlink" Target="https://pbs.twimg.com/media/EonHh_wUwAEcsP2?format=png&amp;name=large" TargetMode="External"/><Relationship Id="rId2" Type="http://schemas.openxmlformats.org/officeDocument/2006/relationships/notesSlide" Target="../notesSlides/notesSlide174.xml"/><Relationship Id="rId1" Type="http://schemas.openxmlformats.org/officeDocument/2006/relationships/slideLayout" Target="../slideLayouts/slideLayout8.xml"/><Relationship Id="rId4" Type="http://schemas.openxmlformats.org/officeDocument/2006/relationships/image" Target="../media/image141.png"/></Relationships>
</file>

<file path=ppt/slides/_rels/slide233.xml.rels><?xml version="1.0" encoding="UTF-8" standalone="yes"?>
<Relationships xmlns="http://schemas.openxmlformats.org/package/2006/relationships"><Relationship Id="rId3" Type="http://schemas.openxmlformats.org/officeDocument/2006/relationships/hyperlink" Target="https://www.jquery-az.com/wp-content/uploads/2016/11/12.1-Bootstrap-container.png" TargetMode="External"/><Relationship Id="rId2" Type="http://schemas.openxmlformats.org/officeDocument/2006/relationships/notesSlide" Target="../notesSlides/notesSlide175.xml"/><Relationship Id="rId1" Type="http://schemas.openxmlformats.org/officeDocument/2006/relationships/slideLayout" Target="../slideLayouts/slideLayout8.xml"/><Relationship Id="rId4" Type="http://schemas.openxmlformats.org/officeDocument/2006/relationships/image" Target="../media/image142.png"/></Relationships>
</file>

<file path=ppt/slides/_rels/slide234.xml.rels><?xml version="1.0" encoding="UTF-8" standalone="yes"?>
<Relationships xmlns="http://schemas.openxmlformats.org/package/2006/relationships"><Relationship Id="rId3" Type="http://schemas.openxmlformats.org/officeDocument/2006/relationships/hyperlink" Target="https://www.tutorialandexample.com/wp-content/uploads/2020/04/Bootstrap-4-Layout-1.png" TargetMode="External"/><Relationship Id="rId2" Type="http://schemas.openxmlformats.org/officeDocument/2006/relationships/notesSlide" Target="../notesSlides/notesSlide176.xml"/><Relationship Id="rId1" Type="http://schemas.openxmlformats.org/officeDocument/2006/relationships/slideLayout" Target="../slideLayouts/slideLayout8.xml"/><Relationship Id="rId4" Type="http://schemas.openxmlformats.org/officeDocument/2006/relationships/image" Target="../media/image143.png"/></Relationships>
</file>

<file path=ppt/slides/_rels/slide235.xml.rels><?xml version="1.0" encoding="UTF-8" standalone="yes"?>
<Relationships xmlns="http://schemas.openxmlformats.org/package/2006/relationships"><Relationship Id="rId3" Type="http://schemas.openxmlformats.org/officeDocument/2006/relationships/hyperlink" Target="https://i.ytimg.com/vi/fPdJ3I-jemc/maxresdefault.jpg" TargetMode="External"/><Relationship Id="rId2" Type="http://schemas.openxmlformats.org/officeDocument/2006/relationships/notesSlide" Target="../notesSlides/notesSlide177.xml"/><Relationship Id="rId1" Type="http://schemas.openxmlformats.org/officeDocument/2006/relationships/slideLayout" Target="../slideLayouts/slideLayout8.xml"/><Relationship Id="rId4" Type="http://schemas.openxmlformats.org/officeDocument/2006/relationships/image" Target="../media/image144.jpeg"/></Relationships>
</file>

<file path=ppt/slides/_rels/slide236.xml.rels><?xml version="1.0" encoding="UTF-8" standalone="yes"?>
<Relationships xmlns="http://schemas.openxmlformats.org/package/2006/relationships"><Relationship Id="rId3" Type="http://schemas.openxmlformats.org/officeDocument/2006/relationships/image" Target="../media/image145.png"/><Relationship Id="rId2" Type="http://schemas.openxmlformats.org/officeDocument/2006/relationships/notesSlide" Target="../notesSlides/notesSlide178.xml"/><Relationship Id="rId1" Type="http://schemas.openxmlformats.org/officeDocument/2006/relationships/slideLayout" Target="../slideLayouts/slideLayout8.xml"/></Relationships>
</file>

<file path=ppt/slides/_rels/slide237.xml.rels><?xml version="1.0" encoding="UTF-8" standalone="yes"?>
<Relationships xmlns="http://schemas.openxmlformats.org/package/2006/relationships"><Relationship Id="rId3" Type="http://schemas.openxmlformats.org/officeDocument/2006/relationships/image" Target="../media/image146.jpeg"/><Relationship Id="rId2" Type="http://schemas.openxmlformats.org/officeDocument/2006/relationships/notesSlide" Target="../notesSlides/notesSlide179.xml"/><Relationship Id="rId1" Type="http://schemas.openxmlformats.org/officeDocument/2006/relationships/slideLayout" Target="../slideLayouts/slideLayout8.xml"/></Relationships>
</file>

<file path=ppt/slides/_rels/slide238.xml.rels><?xml version="1.0" encoding="UTF-8" standalone="yes"?>
<Relationships xmlns="http://schemas.openxmlformats.org/package/2006/relationships"><Relationship Id="rId3" Type="http://schemas.openxmlformats.org/officeDocument/2006/relationships/image" Target="../media/image146.jpeg"/><Relationship Id="rId2" Type="http://schemas.openxmlformats.org/officeDocument/2006/relationships/notesSlide" Target="../notesSlides/notesSlide180.xml"/><Relationship Id="rId1" Type="http://schemas.openxmlformats.org/officeDocument/2006/relationships/slideLayout" Target="../slideLayouts/slideLayout8.xml"/></Relationships>
</file>

<file path=ppt/slides/_rels/slide239.xml.rels><?xml version="1.0" encoding="UTF-8" standalone="yes"?>
<Relationships xmlns="http://schemas.openxmlformats.org/package/2006/relationships"><Relationship Id="rId3" Type="http://schemas.openxmlformats.org/officeDocument/2006/relationships/image" Target="../media/image147.png"/><Relationship Id="rId2" Type="http://schemas.openxmlformats.org/officeDocument/2006/relationships/notesSlide" Target="../notesSlides/notesSlide181.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hyperlink" Target="https://wildstonesolution.com/top-search-engines" TargetMode="External"/><Relationship Id="rId2" Type="http://schemas.openxmlformats.org/officeDocument/2006/relationships/notesSlide" Target="../notesSlides/notesSlide24.xml"/><Relationship Id="rId1" Type="http://schemas.openxmlformats.org/officeDocument/2006/relationships/slideLayout" Target="../slideLayouts/slideLayout8.xml"/><Relationship Id="rId4" Type="http://schemas.openxmlformats.org/officeDocument/2006/relationships/image" Target="../media/image23.png"/></Relationships>
</file>

<file path=ppt/slides/_rels/slide240.xml.rels><?xml version="1.0" encoding="UTF-8" standalone="yes"?>
<Relationships xmlns="http://schemas.openxmlformats.org/package/2006/relationships"><Relationship Id="rId3" Type="http://schemas.openxmlformats.org/officeDocument/2006/relationships/image" Target="../media/image148.jpg"/><Relationship Id="rId2" Type="http://schemas.openxmlformats.org/officeDocument/2006/relationships/notesSlide" Target="../notesSlides/notesSlide182.xml"/><Relationship Id="rId1" Type="http://schemas.openxmlformats.org/officeDocument/2006/relationships/slideLayout" Target="../slideLayouts/slideLayout8.xml"/></Relationships>
</file>

<file path=ppt/slides/_rels/slide241.xml.rels><?xml version="1.0" encoding="UTF-8" standalone="yes"?>
<Relationships xmlns="http://schemas.openxmlformats.org/package/2006/relationships"><Relationship Id="rId3" Type="http://schemas.openxmlformats.org/officeDocument/2006/relationships/image" Target="../media/image149.png"/><Relationship Id="rId2" Type="http://schemas.openxmlformats.org/officeDocument/2006/relationships/notesSlide" Target="../notesSlides/notesSlide183.xml"/><Relationship Id="rId1" Type="http://schemas.openxmlformats.org/officeDocument/2006/relationships/slideLayout" Target="../slideLayouts/slideLayout8.xml"/></Relationships>
</file>

<file path=ppt/slides/_rels/slide242.xml.rels><?xml version="1.0" encoding="UTF-8" standalone="yes"?>
<Relationships xmlns="http://schemas.openxmlformats.org/package/2006/relationships"><Relationship Id="rId3" Type="http://schemas.openxmlformats.org/officeDocument/2006/relationships/image" Target="../media/image150.jpeg"/><Relationship Id="rId2" Type="http://schemas.openxmlformats.org/officeDocument/2006/relationships/notesSlide" Target="../notesSlides/notesSlide184.xml"/><Relationship Id="rId1" Type="http://schemas.openxmlformats.org/officeDocument/2006/relationships/slideLayout" Target="../slideLayouts/slideLayout8.xml"/></Relationships>
</file>

<file path=ppt/slides/_rels/slide243.xml.rels><?xml version="1.0" encoding="UTF-8" standalone="yes"?>
<Relationships xmlns="http://schemas.openxmlformats.org/package/2006/relationships"><Relationship Id="rId3" Type="http://schemas.openxmlformats.org/officeDocument/2006/relationships/image" Target="../media/image151.png"/><Relationship Id="rId2" Type="http://schemas.openxmlformats.org/officeDocument/2006/relationships/notesSlide" Target="../notesSlides/notesSlide185.xml"/><Relationship Id="rId1" Type="http://schemas.openxmlformats.org/officeDocument/2006/relationships/slideLayout" Target="../slideLayouts/slideLayout8.xml"/></Relationships>
</file>

<file path=ppt/slides/_rels/slide244.xml.rels><?xml version="1.0" encoding="UTF-8" standalone="yes"?>
<Relationships xmlns="http://schemas.openxmlformats.org/package/2006/relationships"><Relationship Id="rId3" Type="http://schemas.openxmlformats.org/officeDocument/2006/relationships/image" Target="../media/image151.png"/><Relationship Id="rId2" Type="http://schemas.openxmlformats.org/officeDocument/2006/relationships/notesSlide" Target="../notesSlides/notesSlide186.xml"/><Relationship Id="rId1" Type="http://schemas.openxmlformats.org/officeDocument/2006/relationships/slideLayout" Target="../slideLayouts/slideLayout8.xml"/></Relationships>
</file>

<file path=ppt/slides/_rels/slide245.xml.rels><?xml version="1.0" encoding="UTF-8" standalone="yes"?>
<Relationships xmlns="http://schemas.openxmlformats.org/package/2006/relationships"><Relationship Id="rId3" Type="http://schemas.openxmlformats.org/officeDocument/2006/relationships/image" Target="../media/image152.jpeg"/><Relationship Id="rId2" Type="http://schemas.openxmlformats.org/officeDocument/2006/relationships/notesSlide" Target="../notesSlides/notesSlide187.xml"/><Relationship Id="rId1" Type="http://schemas.openxmlformats.org/officeDocument/2006/relationships/slideLayout" Target="../slideLayouts/slideLayout8.xml"/></Relationships>
</file>

<file path=ppt/slides/_rels/slide246.xml.rels><?xml version="1.0" encoding="UTF-8" standalone="yes"?>
<Relationships xmlns="http://schemas.openxmlformats.org/package/2006/relationships"><Relationship Id="rId3" Type="http://schemas.openxmlformats.org/officeDocument/2006/relationships/image" Target="../media/image152.jpeg"/><Relationship Id="rId2" Type="http://schemas.openxmlformats.org/officeDocument/2006/relationships/notesSlide" Target="../notesSlides/notesSlide188.xml"/><Relationship Id="rId1" Type="http://schemas.openxmlformats.org/officeDocument/2006/relationships/slideLayout" Target="../slideLayouts/slideLayout8.xml"/></Relationships>
</file>

<file path=ppt/slides/_rels/slide247.xml.rels><?xml version="1.0" encoding="UTF-8" standalone="yes"?>
<Relationships xmlns="http://schemas.openxmlformats.org/package/2006/relationships"><Relationship Id="rId3" Type="http://schemas.openxmlformats.org/officeDocument/2006/relationships/image" Target="../media/image152.jpeg"/><Relationship Id="rId2" Type="http://schemas.openxmlformats.org/officeDocument/2006/relationships/notesSlide" Target="../notesSlides/notesSlide189.xml"/><Relationship Id="rId1" Type="http://schemas.openxmlformats.org/officeDocument/2006/relationships/slideLayout" Target="../slideLayouts/slideLayout8.xml"/></Relationships>
</file>

<file path=ppt/slides/_rels/slide248.xml.rels><?xml version="1.0" encoding="UTF-8" standalone="yes"?>
<Relationships xmlns="http://schemas.openxmlformats.org/package/2006/relationships"><Relationship Id="rId3" Type="http://schemas.openxmlformats.org/officeDocument/2006/relationships/image" Target="../media/image153.png"/><Relationship Id="rId2" Type="http://schemas.openxmlformats.org/officeDocument/2006/relationships/notesSlide" Target="../notesSlides/notesSlide190.xml"/><Relationship Id="rId1" Type="http://schemas.openxmlformats.org/officeDocument/2006/relationships/slideLayout" Target="../slideLayouts/slideLayout8.xml"/></Relationships>
</file>

<file path=ppt/slides/_rels/slide249.xml.rels><?xml version="1.0" encoding="UTF-8" standalone="yes"?>
<Relationships xmlns="http://schemas.openxmlformats.org/package/2006/relationships"><Relationship Id="rId3" Type="http://schemas.openxmlformats.org/officeDocument/2006/relationships/image" Target="../media/image153.png"/><Relationship Id="rId2" Type="http://schemas.openxmlformats.org/officeDocument/2006/relationships/notesSlide" Target="../notesSlides/notesSlide191.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hyperlink" Target="https://www.tutorialspoint.com/internet_technologies/internet_overview.htm/" TargetMode="External"/><Relationship Id="rId2" Type="http://schemas.openxmlformats.org/officeDocument/2006/relationships/notesSlide" Target="../notesSlides/notesSlide25.xml"/><Relationship Id="rId1" Type="http://schemas.openxmlformats.org/officeDocument/2006/relationships/slideLayout" Target="../slideLayouts/slideLayout8.xml"/><Relationship Id="rId4" Type="http://schemas.openxmlformats.org/officeDocument/2006/relationships/image" Target="../media/image24.jpeg"/></Relationships>
</file>

<file path=ppt/slides/_rels/slide250.xml.rels><?xml version="1.0" encoding="UTF-8" standalone="yes"?>
<Relationships xmlns="http://schemas.openxmlformats.org/package/2006/relationships"><Relationship Id="rId3" Type="http://schemas.openxmlformats.org/officeDocument/2006/relationships/image" Target="../media/image154.png"/><Relationship Id="rId2" Type="http://schemas.openxmlformats.org/officeDocument/2006/relationships/notesSlide" Target="../notesSlides/notesSlide192.xml"/><Relationship Id="rId1" Type="http://schemas.openxmlformats.org/officeDocument/2006/relationships/slideLayout" Target="../slideLayouts/slideLayout8.xml"/></Relationships>
</file>

<file path=ppt/slides/_rels/slide251.xml.rels><?xml version="1.0" encoding="UTF-8" standalone="yes"?>
<Relationships xmlns="http://schemas.openxmlformats.org/package/2006/relationships"><Relationship Id="rId3" Type="http://schemas.openxmlformats.org/officeDocument/2006/relationships/image" Target="../media/image155.png"/><Relationship Id="rId2" Type="http://schemas.openxmlformats.org/officeDocument/2006/relationships/notesSlide" Target="../notesSlides/notesSlide193.xml"/><Relationship Id="rId1" Type="http://schemas.openxmlformats.org/officeDocument/2006/relationships/slideLayout" Target="../slideLayouts/slideLayout8.xml"/></Relationships>
</file>

<file path=ppt/slides/_rels/slide252.xml.rels><?xml version="1.0" encoding="UTF-8" standalone="yes"?>
<Relationships xmlns="http://schemas.openxmlformats.org/package/2006/relationships"><Relationship Id="rId3" Type="http://schemas.openxmlformats.org/officeDocument/2006/relationships/image" Target="../media/image156.png"/><Relationship Id="rId2" Type="http://schemas.openxmlformats.org/officeDocument/2006/relationships/notesSlide" Target="../notesSlides/notesSlide194.xml"/><Relationship Id="rId1" Type="http://schemas.openxmlformats.org/officeDocument/2006/relationships/slideLayout" Target="../slideLayouts/slideLayout8.xml"/></Relationships>
</file>

<file path=ppt/slides/_rels/slide253.xml.rels><?xml version="1.0" encoding="UTF-8" standalone="yes"?>
<Relationships xmlns="http://schemas.openxmlformats.org/package/2006/relationships"><Relationship Id="rId3" Type="http://schemas.openxmlformats.org/officeDocument/2006/relationships/image" Target="../media/image157.jpg"/><Relationship Id="rId2" Type="http://schemas.openxmlformats.org/officeDocument/2006/relationships/notesSlide" Target="../notesSlides/notesSlide195.xml"/><Relationship Id="rId1" Type="http://schemas.openxmlformats.org/officeDocument/2006/relationships/slideLayout" Target="../slideLayouts/slideLayout8.xml"/></Relationships>
</file>

<file path=ppt/slides/_rels/slide254.xml.rels><?xml version="1.0" encoding="UTF-8" standalone="yes"?>
<Relationships xmlns="http://schemas.openxmlformats.org/package/2006/relationships"><Relationship Id="rId3" Type="http://schemas.openxmlformats.org/officeDocument/2006/relationships/image" Target="../media/image158.jpg"/><Relationship Id="rId2" Type="http://schemas.openxmlformats.org/officeDocument/2006/relationships/notesSlide" Target="../notesSlides/notesSlide196.xml"/><Relationship Id="rId1" Type="http://schemas.openxmlformats.org/officeDocument/2006/relationships/slideLayout" Target="../slideLayouts/slideLayout8.xml"/></Relationships>
</file>

<file path=ppt/slides/_rels/slide255.xml.rels><?xml version="1.0" encoding="UTF-8" standalone="yes"?>
<Relationships xmlns="http://schemas.openxmlformats.org/package/2006/relationships"><Relationship Id="rId3" Type="http://schemas.openxmlformats.org/officeDocument/2006/relationships/image" Target="../media/image159.png"/><Relationship Id="rId2" Type="http://schemas.openxmlformats.org/officeDocument/2006/relationships/notesSlide" Target="../notesSlides/notesSlide197.xml"/><Relationship Id="rId1" Type="http://schemas.openxmlformats.org/officeDocument/2006/relationships/slideLayout" Target="../slideLayouts/slideLayout8.xml"/></Relationships>
</file>

<file path=ppt/slides/_rels/slide256.xml.rels><?xml version="1.0" encoding="UTF-8" standalone="yes"?>
<Relationships xmlns="http://schemas.openxmlformats.org/package/2006/relationships"><Relationship Id="rId3" Type="http://schemas.openxmlformats.org/officeDocument/2006/relationships/image" Target="../media/image160.png"/><Relationship Id="rId2" Type="http://schemas.openxmlformats.org/officeDocument/2006/relationships/notesSlide" Target="../notesSlides/notesSlide198.xml"/><Relationship Id="rId1" Type="http://schemas.openxmlformats.org/officeDocument/2006/relationships/slideLayout" Target="../slideLayouts/slideLayout8.xml"/></Relationships>
</file>

<file path=ppt/slides/_rels/slide257.xml.rels><?xml version="1.0" encoding="UTF-8" standalone="yes"?>
<Relationships xmlns="http://schemas.openxmlformats.org/package/2006/relationships"><Relationship Id="rId3" Type="http://schemas.openxmlformats.org/officeDocument/2006/relationships/image" Target="../media/image161.jpg"/><Relationship Id="rId2" Type="http://schemas.openxmlformats.org/officeDocument/2006/relationships/notesSlide" Target="../notesSlides/notesSlide199.xml"/><Relationship Id="rId1" Type="http://schemas.openxmlformats.org/officeDocument/2006/relationships/slideLayout" Target="../slideLayouts/slideLayout8.xml"/></Relationships>
</file>

<file path=ppt/slides/_rels/slide258.xml.rels><?xml version="1.0" encoding="UTF-8" standalone="yes"?>
<Relationships xmlns="http://schemas.openxmlformats.org/package/2006/relationships"><Relationship Id="rId3" Type="http://schemas.openxmlformats.org/officeDocument/2006/relationships/image" Target="../media/image162.png"/><Relationship Id="rId2" Type="http://schemas.openxmlformats.org/officeDocument/2006/relationships/notesSlide" Target="../notesSlides/notesSlide200.xml"/><Relationship Id="rId1" Type="http://schemas.openxmlformats.org/officeDocument/2006/relationships/slideLayout" Target="../slideLayouts/slideLayout8.xml"/></Relationships>
</file>

<file path=ppt/slides/_rels/slide259.xml.rels><?xml version="1.0" encoding="UTF-8" standalone="yes"?>
<Relationships xmlns="http://schemas.openxmlformats.org/package/2006/relationships"><Relationship Id="rId3" Type="http://schemas.openxmlformats.org/officeDocument/2006/relationships/image" Target="../media/image163.png"/><Relationship Id="rId2" Type="http://schemas.openxmlformats.org/officeDocument/2006/relationships/notesSlide" Target="../notesSlides/notesSlide201.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hyperlink" Target="http://www.brainkart.com/article/Structure-and-Working-of-E-Mail_36840" TargetMode="External"/><Relationship Id="rId2" Type="http://schemas.openxmlformats.org/officeDocument/2006/relationships/notesSlide" Target="../notesSlides/notesSlide26.xml"/><Relationship Id="rId1" Type="http://schemas.openxmlformats.org/officeDocument/2006/relationships/slideLayout" Target="../slideLayouts/slideLayout8.xml"/><Relationship Id="rId4" Type="http://schemas.openxmlformats.org/officeDocument/2006/relationships/image" Target="../media/image25.jpeg"/></Relationships>
</file>

<file path=ppt/slides/_rels/slide260.xml.rels><?xml version="1.0" encoding="UTF-8" standalone="yes"?>
<Relationships xmlns="http://schemas.openxmlformats.org/package/2006/relationships"><Relationship Id="rId3" Type="http://schemas.openxmlformats.org/officeDocument/2006/relationships/image" Target="../media/image164.png"/><Relationship Id="rId2" Type="http://schemas.openxmlformats.org/officeDocument/2006/relationships/notesSlide" Target="../notesSlides/notesSlide202.xml"/><Relationship Id="rId1" Type="http://schemas.openxmlformats.org/officeDocument/2006/relationships/slideLayout" Target="../slideLayouts/slideLayout8.xml"/></Relationships>
</file>

<file path=ppt/slides/_rels/slide261.xml.rels><?xml version="1.0" encoding="UTF-8" standalone="yes"?>
<Relationships xmlns="http://schemas.openxmlformats.org/package/2006/relationships"><Relationship Id="rId3" Type="http://schemas.openxmlformats.org/officeDocument/2006/relationships/image" Target="../media/image165.jpg"/><Relationship Id="rId2" Type="http://schemas.openxmlformats.org/officeDocument/2006/relationships/notesSlide" Target="../notesSlides/notesSlide203.xml"/><Relationship Id="rId1" Type="http://schemas.openxmlformats.org/officeDocument/2006/relationships/slideLayout" Target="../slideLayouts/slideLayout8.xml"/></Relationships>
</file>

<file path=ppt/slides/_rels/slide262.xml.rels><?xml version="1.0" encoding="UTF-8" standalone="yes"?>
<Relationships xmlns="http://schemas.openxmlformats.org/package/2006/relationships"><Relationship Id="rId3" Type="http://schemas.openxmlformats.org/officeDocument/2006/relationships/image" Target="../media/image166.png"/><Relationship Id="rId2" Type="http://schemas.openxmlformats.org/officeDocument/2006/relationships/notesSlide" Target="../notesSlides/notesSlide204.xml"/><Relationship Id="rId1" Type="http://schemas.openxmlformats.org/officeDocument/2006/relationships/slideLayout" Target="../slideLayouts/slideLayout8.xml"/></Relationships>
</file>

<file path=ppt/slides/_rels/slide263.xml.rels><?xml version="1.0" encoding="UTF-8" standalone="yes"?>
<Relationships xmlns="http://schemas.openxmlformats.org/package/2006/relationships"><Relationship Id="rId3" Type="http://schemas.openxmlformats.org/officeDocument/2006/relationships/image" Target="../media/image167.jpg"/><Relationship Id="rId2" Type="http://schemas.openxmlformats.org/officeDocument/2006/relationships/notesSlide" Target="../notesSlides/notesSlide205.xml"/><Relationship Id="rId1" Type="http://schemas.openxmlformats.org/officeDocument/2006/relationships/slideLayout" Target="../slideLayouts/slideLayout8.xml"/></Relationships>
</file>

<file path=ppt/slides/_rels/slide264.xml.rels><?xml version="1.0" encoding="UTF-8" standalone="yes"?>
<Relationships xmlns="http://schemas.openxmlformats.org/package/2006/relationships"><Relationship Id="rId3" Type="http://schemas.openxmlformats.org/officeDocument/2006/relationships/image" Target="../media/image168.png"/><Relationship Id="rId2" Type="http://schemas.openxmlformats.org/officeDocument/2006/relationships/notesSlide" Target="../notesSlides/notesSlide206.xml"/><Relationship Id="rId1" Type="http://schemas.openxmlformats.org/officeDocument/2006/relationships/slideLayout" Target="../slideLayouts/slideLayout8.xml"/></Relationships>
</file>

<file path=ppt/slides/_rels/slide265.xml.rels><?xml version="1.0" encoding="UTF-8" standalone="yes"?>
<Relationships xmlns="http://schemas.openxmlformats.org/package/2006/relationships"><Relationship Id="rId3" Type="http://schemas.openxmlformats.org/officeDocument/2006/relationships/image" Target="../media/image169.png"/><Relationship Id="rId2" Type="http://schemas.openxmlformats.org/officeDocument/2006/relationships/notesSlide" Target="../notesSlides/notesSlide207.xml"/><Relationship Id="rId1" Type="http://schemas.openxmlformats.org/officeDocument/2006/relationships/slideLayout" Target="../slideLayouts/slideLayout8.xml"/></Relationships>
</file>

<file path=ppt/slides/_rels/slide266.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notesSlide" Target="../notesSlides/notesSlide208.xml"/><Relationship Id="rId1" Type="http://schemas.openxmlformats.org/officeDocument/2006/relationships/slideLayout" Target="../slideLayouts/slideLayout8.xml"/></Relationships>
</file>

<file path=ppt/slides/_rels/slide267.xml.rels><?xml version="1.0" encoding="UTF-8" standalone="yes"?>
<Relationships xmlns="http://schemas.openxmlformats.org/package/2006/relationships"><Relationship Id="rId3" Type="http://schemas.openxmlformats.org/officeDocument/2006/relationships/image" Target="../media/image171.jpg"/><Relationship Id="rId2" Type="http://schemas.openxmlformats.org/officeDocument/2006/relationships/notesSlide" Target="../notesSlides/notesSlide209.xml"/><Relationship Id="rId1" Type="http://schemas.openxmlformats.org/officeDocument/2006/relationships/slideLayout" Target="../slideLayouts/slideLayout8.xml"/></Relationships>
</file>

<file path=ppt/slides/_rels/slide268.xml.rels><?xml version="1.0" encoding="UTF-8" standalone="yes"?>
<Relationships xmlns="http://schemas.openxmlformats.org/package/2006/relationships"><Relationship Id="rId3" Type="http://schemas.openxmlformats.org/officeDocument/2006/relationships/image" Target="../media/image172.jpg"/><Relationship Id="rId2" Type="http://schemas.openxmlformats.org/officeDocument/2006/relationships/notesSlide" Target="../notesSlides/notesSlide210.xml"/><Relationship Id="rId1" Type="http://schemas.openxmlformats.org/officeDocument/2006/relationships/slideLayout" Target="../slideLayouts/slideLayout8.xml"/></Relationships>
</file>

<file path=ppt/slides/_rels/slide269.xml.rels><?xml version="1.0" encoding="UTF-8" standalone="yes"?>
<Relationships xmlns="http://schemas.openxmlformats.org/package/2006/relationships"><Relationship Id="rId3" Type="http://schemas.openxmlformats.org/officeDocument/2006/relationships/image" Target="../media/image173.jpg"/><Relationship Id="rId2" Type="http://schemas.openxmlformats.org/officeDocument/2006/relationships/notesSlide" Target="../notesSlides/notesSlide211.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hyperlink" Target="https://courses.lumenlearning.com/zeliite115/chapter/reading" TargetMode="External"/><Relationship Id="rId2" Type="http://schemas.openxmlformats.org/officeDocument/2006/relationships/notesSlide" Target="../notesSlides/notesSlide27.xml"/><Relationship Id="rId1" Type="http://schemas.openxmlformats.org/officeDocument/2006/relationships/slideLayout" Target="../slideLayouts/slideLayout8.xml"/><Relationship Id="rId4" Type="http://schemas.openxmlformats.org/officeDocument/2006/relationships/image" Target="../media/image26.jpeg"/></Relationships>
</file>

<file path=ppt/slides/_rels/slide270.xml.rels><?xml version="1.0" encoding="UTF-8" standalone="yes"?>
<Relationships xmlns="http://schemas.openxmlformats.org/package/2006/relationships"><Relationship Id="rId3" Type="http://schemas.openxmlformats.org/officeDocument/2006/relationships/image" Target="../media/image174.png"/><Relationship Id="rId2" Type="http://schemas.openxmlformats.org/officeDocument/2006/relationships/notesSlide" Target="../notesSlides/notesSlide212.xml"/><Relationship Id="rId1" Type="http://schemas.openxmlformats.org/officeDocument/2006/relationships/slideLayout" Target="../slideLayouts/slideLayout8.xml"/></Relationships>
</file>

<file path=ppt/slides/_rels/slide271.xml.rels><?xml version="1.0" encoding="UTF-8" standalone="yes"?>
<Relationships xmlns="http://schemas.openxmlformats.org/package/2006/relationships"><Relationship Id="rId3" Type="http://schemas.openxmlformats.org/officeDocument/2006/relationships/image" Target="../media/image175.png"/><Relationship Id="rId2" Type="http://schemas.openxmlformats.org/officeDocument/2006/relationships/notesSlide" Target="../notesSlides/notesSlide213.xml"/><Relationship Id="rId1" Type="http://schemas.openxmlformats.org/officeDocument/2006/relationships/slideLayout" Target="../slideLayouts/slideLayout8.xml"/></Relationships>
</file>

<file path=ppt/slides/_rels/slide272.xml.rels><?xml version="1.0" encoding="UTF-8" standalone="yes"?>
<Relationships xmlns="http://schemas.openxmlformats.org/package/2006/relationships"><Relationship Id="rId3" Type="http://schemas.openxmlformats.org/officeDocument/2006/relationships/image" Target="../media/image176.jpg"/><Relationship Id="rId2" Type="http://schemas.openxmlformats.org/officeDocument/2006/relationships/notesSlide" Target="../notesSlides/notesSlide214.xml"/><Relationship Id="rId1" Type="http://schemas.openxmlformats.org/officeDocument/2006/relationships/slideLayout" Target="../slideLayouts/slideLayout8.xml"/></Relationships>
</file>

<file path=ppt/slides/_rels/slide273.xml.rels><?xml version="1.0" encoding="UTF-8" standalone="yes"?>
<Relationships xmlns="http://schemas.openxmlformats.org/package/2006/relationships"><Relationship Id="rId3" Type="http://schemas.openxmlformats.org/officeDocument/2006/relationships/image" Target="../media/image177.jpg"/><Relationship Id="rId2" Type="http://schemas.openxmlformats.org/officeDocument/2006/relationships/notesSlide" Target="../notesSlides/notesSlide215.xml"/><Relationship Id="rId1" Type="http://schemas.openxmlformats.org/officeDocument/2006/relationships/slideLayout" Target="../slideLayouts/slideLayout8.xml"/></Relationships>
</file>

<file path=ppt/slides/_rels/slide274.xml.rels><?xml version="1.0" encoding="UTF-8" standalone="yes"?>
<Relationships xmlns="http://schemas.openxmlformats.org/package/2006/relationships"><Relationship Id="rId3" Type="http://schemas.openxmlformats.org/officeDocument/2006/relationships/image" Target="../media/image178.jpeg"/><Relationship Id="rId2" Type="http://schemas.openxmlformats.org/officeDocument/2006/relationships/notesSlide" Target="../notesSlides/notesSlide216.xml"/><Relationship Id="rId1" Type="http://schemas.openxmlformats.org/officeDocument/2006/relationships/slideLayout" Target="../slideLayouts/slideLayout8.xml"/></Relationships>
</file>

<file path=ppt/slides/_rels/slide275.xml.rels><?xml version="1.0" encoding="UTF-8" standalone="yes"?>
<Relationships xmlns="http://schemas.openxmlformats.org/package/2006/relationships"><Relationship Id="rId3" Type="http://schemas.openxmlformats.org/officeDocument/2006/relationships/image" Target="../media/image179.png"/><Relationship Id="rId2" Type="http://schemas.openxmlformats.org/officeDocument/2006/relationships/notesSlide" Target="../notesSlides/notesSlide217.xml"/><Relationship Id="rId1" Type="http://schemas.openxmlformats.org/officeDocument/2006/relationships/slideLayout" Target="../slideLayouts/slideLayout8.xml"/></Relationships>
</file>

<file path=ppt/slides/_rels/slide276.xml.rels><?xml version="1.0" encoding="UTF-8" standalone="yes"?>
<Relationships xmlns="http://schemas.openxmlformats.org/package/2006/relationships"><Relationship Id="rId3" Type="http://schemas.openxmlformats.org/officeDocument/2006/relationships/image" Target="../media/image180.png"/><Relationship Id="rId2" Type="http://schemas.openxmlformats.org/officeDocument/2006/relationships/notesSlide" Target="../notesSlides/notesSlide218.xml"/><Relationship Id="rId1" Type="http://schemas.openxmlformats.org/officeDocument/2006/relationships/slideLayout" Target="../slideLayouts/slideLayout8.xml"/></Relationships>
</file>

<file path=ppt/slides/_rels/slide277.xml.rels><?xml version="1.0" encoding="UTF-8" standalone="yes"?>
<Relationships xmlns="http://schemas.openxmlformats.org/package/2006/relationships"><Relationship Id="rId3" Type="http://schemas.openxmlformats.org/officeDocument/2006/relationships/image" Target="../media/image181.jpg"/><Relationship Id="rId2" Type="http://schemas.openxmlformats.org/officeDocument/2006/relationships/notesSlide" Target="../notesSlides/notesSlide219.xml"/><Relationship Id="rId1" Type="http://schemas.openxmlformats.org/officeDocument/2006/relationships/slideLayout" Target="../slideLayouts/slideLayout8.xml"/></Relationships>
</file>

<file path=ppt/slides/_rels/slide278.xml.rels><?xml version="1.0" encoding="UTF-8" standalone="yes"?>
<Relationships xmlns="http://schemas.openxmlformats.org/package/2006/relationships"><Relationship Id="rId3" Type="http://schemas.openxmlformats.org/officeDocument/2006/relationships/image" Target="../media/image182.png"/><Relationship Id="rId2" Type="http://schemas.openxmlformats.org/officeDocument/2006/relationships/notesSlide" Target="../notesSlides/notesSlide220.xml"/><Relationship Id="rId1" Type="http://schemas.openxmlformats.org/officeDocument/2006/relationships/slideLayout" Target="../slideLayouts/slideLayout8.xml"/></Relationships>
</file>

<file path=ppt/slides/_rels/slide279.xml.rels><?xml version="1.0" encoding="UTF-8" standalone="yes"?>
<Relationships xmlns="http://schemas.openxmlformats.org/package/2006/relationships"><Relationship Id="rId3" Type="http://schemas.openxmlformats.org/officeDocument/2006/relationships/image" Target="../media/image183.png"/><Relationship Id="rId2" Type="http://schemas.openxmlformats.org/officeDocument/2006/relationships/notesSlide" Target="../notesSlides/notesSlide221.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hyperlink" Target="http://www.brainkart.com/article/Structure-and-Working-of-E-Mail_36840/" TargetMode="External"/><Relationship Id="rId2" Type="http://schemas.openxmlformats.org/officeDocument/2006/relationships/notesSlide" Target="../notesSlides/notesSlide28.xml"/><Relationship Id="rId1" Type="http://schemas.openxmlformats.org/officeDocument/2006/relationships/slideLayout" Target="../slideLayouts/slideLayout8.xml"/><Relationship Id="rId4" Type="http://schemas.openxmlformats.org/officeDocument/2006/relationships/image" Target="../media/image27.jpeg"/></Relationships>
</file>

<file path=ppt/slides/_rels/slide280.xml.rels><?xml version="1.0" encoding="UTF-8" standalone="yes"?>
<Relationships xmlns="http://schemas.openxmlformats.org/package/2006/relationships"><Relationship Id="rId3" Type="http://schemas.openxmlformats.org/officeDocument/2006/relationships/image" Target="../media/image184.png"/><Relationship Id="rId2" Type="http://schemas.openxmlformats.org/officeDocument/2006/relationships/notesSlide" Target="../notesSlides/notesSlide222.xml"/><Relationship Id="rId1" Type="http://schemas.openxmlformats.org/officeDocument/2006/relationships/slideLayout" Target="../slideLayouts/slideLayout8.xml"/></Relationships>
</file>

<file path=ppt/slides/_rels/slide281.xml.rels><?xml version="1.0" encoding="UTF-8" standalone="yes"?>
<Relationships xmlns="http://schemas.openxmlformats.org/package/2006/relationships"><Relationship Id="rId3" Type="http://schemas.openxmlformats.org/officeDocument/2006/relationships/image" Target="../media/image185.png"/><Relationship Id="rId2" Type="http://schemas.openxmlformats.org/officeDocument/2006/relationships/notesSlide" Target="../notesSlides/notesSlide223.xml"/><Relationship Id="rId1" Type="http://schemas.openxmlformats.org/officeDocument/2006/relationships/slideLayout" Target="../slideLayouts/slideLayout8.xml"/></Relationships>
</file>

<file path=ppt/slides/_rels/slide282.xml.rels><?xml version="1.0" encoding="UTF-8" standalone="yes"?>
<Relationships xmlns="http://schemas.openxmlformats.org/package/2006/relationships"><Relationship Id="rId3" Type="http://schemas.openxmlformats.org/officeDocument/2006/relationships/image" Target="../media/image186.png"/><Relationship Id="rId2" Type="http://schemas.openxmlformats.org/officeDocument/2006/relationships/notesSlide" Target="../notesSlides/notesSlide224.xml"/><Relationship Id="rId1" Type="http://schemas.openxmlformats.org/officeDocument/2006/relationships/slideLayout" Target="../slideLayouts/slideLayout8.xml"/></Relationships>
</file>

<file path=ppt/slides/_rels/slide283.xml.rels><?xml version="1.0" encoding="UTF-8" standalone="yes"?>
<Relationships xmlns="http://schemas.openxmlformats.org/package/2006/relationships"><Relationship Id="rId3" Type="http://schemas.openxmlformats.org/officeDocument/2006/relationships/image" Target="../media/image187.png"/><Relationship Id="rId2" Type="http://schemas.openxmlformats.org/officeDocument/2006/relationships/notesSlide" Target="../notesSlides/notesSlide225.xml"/><Relationship Id="rId1" Type="http://schemas.openxmlformats.org/officeDocument/2006/relationships/slideLayout" Target="../slideLayouts/slideLayout8.xml"/></Relationships>
</file>

<file path=ppt/slides/_rels/slide284.xml.rels><?xml version="1.0" encoding="UTF-8" standalone="yes"?>
<Relationships xmlns="http://schemas.openxmlformats.org/package/2006/relationships"><Relationship Id="rId3" Type="http://schemas.openxmlformats.org/officeDocument/2006/relationships/image" Target="../media/image188.png"/><Relationship Id="rId2" Type="http://schemas.openxmlformats.org/officeDocument/2006/relationships/notesSlide" Target="../notesSlides/notesSlide226.xml"/><Relationship Id="rId1" Type="http://schemas.openxmlformats.org/officeDocument/2006/relationships/slideLayout" Target="../slideLayouts/slideLayout8.xml"/></Relationships>
</file>

<file path=ppt/slides/_rels/slide285.xml.rels><?xml version="1.0" encoding="UTF-8" standalone="yes"?>
<Relationships xmlns="http://schemas.openxmlformats.org/package/2006/relationships"><Relationship Id="rId3" Type="http://schemas.openxmlformats.org/officeDocument/2006/relationships/image" Target="../media/image189.png"/><Relationship Id="rId2" Type="http://schemas.openxmlformats.org/officeDocument/2006/relationships/notesSlide" Target="../notesSlides/notesSlide227.xml"/><Relationship Id="rId1" Type="http://schemas.openxmlformats.org/officeDocument/2006/relationships/slideLayout" Target="../slideLayouts/slideLayout8.xml"/></Relationships>
</file>

<file path=ppt/slides/_rels/slide286.xml.rels><?xml version="1.0" encoding="UTF-8" standalone="yes"?>
<Relationships xmlns="http://schemas.openxmlformats.org/package/2006/relationships"><Relationship Id="rId3" Type="http://schemas.openxmlformats.org/officeDocument/2006/relationships/image" Target="../media/image190.gif"/><Relationship Id="rId2" Type="http://schemas.openxmlformats.org/officeDocument/2006/relationships/notesSlide" Target="../notesSlides/notesSlide228.xml"/><Relationship Id="rId1" Type="http://schemas.openxmlformats.org/officeDocument/2006/relationships/slideLayout" Target="../slideLayouts/slideLayout8.xml"/></Relationships>
</file>

<file path=ppt/slides/_rels/slide287.xml.rels><?xml version="1.0" encoding="UTF-8" standalone="yes"?>
<Relationships xmlns="http://schemas.openxmlformats.org/package/2006/relationships"><Relationship Id="rId2" Type="http://schemas.openxmlformats.org/officeDocument/2006/relationships/notesSlide" Target="../notesSlides/notesSlide229.xml"/><Relationship Id="rId1" Type="http://schemas.openxmlformats.org/officeDocument/2006/relationships/slideLayout" Target="../slideLayouts/slideLayout1.xml"/></Relationships>
</file>

<file path=ppt/slides/_rels/slide288.xml.rels><?xml version="1.0" encoding="UTF-8" standalone="yes"?>
<Relationships xmlns="http://schemas.openxmlformats.org/package/2006/relationships"><Relationship Id="rId2" Type="http://schemas.openxmlformats.org/officeDocument/2006/relationships/notesSlide" Target="../notesSlides/notesSlide230.xml"/><Relationship Id="rId1" Type="http://schemas.openxmlformats.org/officeDocument/2006/relationships/slideLayout" Target="../slideLayouts/slideLayout3.xml"/></Relationships>
</file>

<file path=ppt/slides/_rels/slide289.xml.rels><?xml version="1.0" encoding="UTF-8" standalone="yes"?>
<Relationships xmlns="http://schemas.openxmlformats.org/package/2006/relationships"><Relationship Id="rId3" Type="http://schemas.openxmlformats.org/officeDocument/2006/relationships/image" Target="../media/image191.jpeg"/><Relationship Id="rId2" Type="http://schemas.openxmlformats.org/officeDocument/2006/relationships/notesSlide" Target="../notesSlides/notesSlide231.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hyperlink" Target="https://it.toolbox.com/blogs/alenibric/setting-up-your-e-mail-imap-or-pop-what-to-choose-062719" TargetMode="External"/><Relationship Id="rId2" Type="http://schemas.openxmlformats.org/officeDocument/2006/relationships/notesSlide" Target="../notesSlides/notesSlide29.xml"/><Relationship Id="rId1" Type="http://schemas.openxmlformats.org/officeDocument/2006/relationships/slideLayout" Target="../slideLayouts/slideLayout8.xml"/><Relationship Id="rId4" Type="http://schemas.openxmlformats.org/officeDocument/2006/relationships/image" Target="../media/image28.jpeg"/></Relationships>
</file>

<file path=ppt/slides/_rels/slide290.xml.rels><?xml version="1.0" encoding="UTF-8" standalone="yes"?>
<Relationships xmlns="http://schemas.openxmlformats.org/package/2006/relationships"><Relationship Id="rId3" Type="http://schemas.openxmlformats.org/officeDocument/2006/relationships/image" Target="../media/image192.png"/><Relationship Id="rId2" Type="http://schemas.openxmlformats.org/officeDocument/2006/relationships/notesSlide" Target="../notesSlides/notesSlide232.xml"/><Relationship Id="rId1" Type="http://schemas.openxmlformats.org/officeDocument/2006/relationships/slideLayout" Target="../slideLayouts/slideLayout8.xml"/></Relationships>
</file>

<file path=ppt/slides/_rels/slide291.xml.rels><?xml version="1.0" encoding="UTF-8" standalone="yes"?>
<Relationships xmlns="http://schemas.openxmlformats.org/package/2006/relationships"><Relationship Id="rId3" Type="http://schemas.openxmlformats.org/officeDocument/2006/relationships/image" Target="../media/image193.png"/><Relationship Id="rId2" Type="http://schemas.openxmlformats.org/officeDocument/2006/relationships/notesSlide" Target="../notesSlides/notesSlide233.xml"/><Relationship Id="rId1" Type="http://schemas.openxmlformats.org/officeDocument/2006/relationships/slideLayout" Target="../slideLayouts/slideLayout8.xml"/></Relationships>
</file>

<file path=ppt/slides/_rels/slide292.xml.rels><?xml version="1.0" encoding="UTF-8" standalone="yes"?>
<Relationships xmlns="http://schemas.openxmlformats.org/package/2006/relationships"><Relationship Id="rId3" Type="http://schemas.openxmlformats.org/officeDocument/2006/relationships/image" Target="../media/image194.jpeg"/><Relationship Id="rId2" Type="http://schemas.openxmlformats.org/officeDocument/2006/relationships/notesSlide" Target="../notesSlides/notesSlide234.xml"/><Relationship Id="rId1" Type="http://schemas.openxmlformats.org/officeDocument/2006/relationships/slideLayout" Target="../slideLayouts/slideLayout8.xml"/></Relationships>
</file>

<file path=ppt/slides/_rels/slide293.xml.rels><?xml version="1.0" encoding="UTF-8" standalone="yes"?>
<Relationships xmlns="http://schemas.openxmlformats.org/package/2006/relationships"><Relationship Id="rId3" Type="http://schemas.openxmlformats.org/officeDocument/2006/relationships/image" Target="../media/image195.jpeg"/><Relationship Id="rId2" Type="http://schemas.openxmlformats.org/officeDocument/2006/relationships/notesSlide" Target="../notesSlides/notesSlide235.xml"/><Relationship Id="rId1" Type="http://schemas.openxmlformats.org/officeDocument/2006/relationships/slideLayout" Target="../slideLayouts/slideLayout8.xml"/></Relationships>
</file>

<file path=ppt/slides/_rels/slide294.xml.rels><?xml version="1.0" encoding="UTF-8" standalone="yes"?>
<Relationships xmlns="http://schemas.openxmlformats.org/package/2006/relationships"><Relationship Id="rId3" Type="http://schemas.openxmlformats.org/officeDocument/2006/relationships/image" Target="../media/image196.jpeg"/><Relationship Id="rId2" Type="http://schemas.openxmlformats.org/officeDocument/2006/relationships/notesSlide" Target="../notesSlides/notesSlide236.xml"/><Relationship Id="rId1" Type="http://schemas.openxmlformats.org/officeDocument/2006/relationships/slideLayout" Target="../slideLayouts/slideLayout8.xml"/></Relationships>
</file>

<file path=ppt/slides/_rels/slide295.xml.rels><?xml version="1.0" encoding="UTF-8" standalone="yes"?>
<Relationships xmlns="http://schemas.openxmlformats.org/package/2006/relationships"><Relationship Id="rId3" Type="http://schemas.openxmlformats.org/officeDocument/2006/relationships/image" Target="../media/image197.png"/><Relationship Id="rId2" Type="http://schemas.openxmlformats.org/officeDocument/2006/relationships/notesSlide" Target="../notesSlides/notesSlide237.xml"/><Relationship Id="rId1" Type="http://schemas.openxmlformats.org/officeDocument/2006/relationships/slideLayout" Target="../slideLayouts/slideLayout8.xml"/></Relationships>
</file>

<file path=ppt/slides/_rels/slide296.xml.rels><?xml version="1.0" encoding="UTF-8" standalone="yes"?>
<Relationships xmlns="http://schemas.openxmlformats.org/package/2006/relationships"><Relationship Id="rId3" Type="http://schemas.openxmlformats.org/officeDocument/2006/relationships/image" Target="../media/image198.jpeg"/><Relationship Id="rId2" Type="http://schemas.openxmlformats.org/officeDocument/2006/relationships/notesSlide" Target="../notesSlides/notesSlide238.xml"/><Relationship Id="rId1" Type="http://schemas.openxmlformats.org/officeDocument/2006/relationships/slideLayout" Target="../slideLayouts/slideLayout8.xml"/></Relationships>
</file>

<file path=ppt/slides/_rels/slide297.xml.rels><?xml version="1.0" encoding="UTF-8" standalone="yes"?>
<Relationships xmlns="http://schemas.openxmlformats.org/package/2006/relationships"><Relationship Id="rId3" Type="http://schemas.openxmlformats.org/officeDocument/2006/relationships/image" Target="../media/image198.jpeg"/><Relationship Id="rId2" Type="http://schemas.openxmlformats.org/officeDocument/2006/relationships/notesSlide" Target="../notesSlides/notesSlide239.xml"/><Relationship Id="rId1" Type="http://schemas.openxmlformats.org/officeDocument/2006/relationships/slideLayout" Target="../slideLayouts/slideLayout8.xml"/></Relationships>
</file>

<file path=ppt/slides/_rels/slide298.xml.rels><?xml version="1.0" encoding="UTF-8" standalone="yes"?>
<Relationships xmlns="http://schemas.openxmlformats.org/package/2006/relationships"><Relationship Id="rId3" Type="http://schemas.openxmlformats.org/officeDocument/2006/relationships/image" Target="../media/image198.jpeg"/><Relationship Id="rId2" Type="http://schemas.openxmlformats.org/officeDocument/2006/relationships/notesSlide" Target="../notesSlides/notesSlide240.xml"/><Relationship Id="rId1" Type="http://schemas.openxmlformats.org/officeDocument/2006/relationships/slideLayout" Target="../slideLayouts/slideLayout8.xml"/></Relationships>
</file>

<file path=ppt/slides/_rels/slide299.xml.rels><?xml version="1.0" encoding="UTF-8" standalone="yes"?>
<Relationships xmlns="http://schemas.openxmlformats.org/package/2006/relationships"><Relationship Id="rId3" Type="http://schemas.openxmlformats.org/officeDocument/2006/relationships/image" Target="../media/image199.png"/><Relationship Id="rId2" Type="http://schemas.openxmlformats.org/officeDocument/2006/relationships/notesSlide" Target="../notesSlides/notesSlide241.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hyperlink" Target="https://www.techmadeplain.com/2014/email-essentials/" TargetMode="External"/><Relationship Id="rId2" Type="http://schemas.openxmlformats.org/officeDocument/2006/relationships/notesSlide" Target="../notesSlides/notesSlide30.xml"/><Relationship Id="rId1" Type="http://schemas.openxmlformats.org/officeDocument/2006/relationships/slideLayout" Target="../slideLayouts/slideLayout8.xml"/><Relationship Id="rId4" Type="http://schemas.openxmlformats.org/officeDocument/2006/relationships/image" Target="../media/image29.jpeg"/></Relationships>
</file>

<file path=ppt/slides/_rels/slide300.xml.rels><?xml version="1.0" encoding="UTF-8" standalone="yes"?>
<Relationships xmlns="http://schemas.openxmlformats.org/package/2006/relationships"><Relationship Id="rId3" Type="http://schemas.openxmlformats.org/officeDocument/2006/relationships/image" Target="../media/image200.png"/><Relationship Id="rId2" Type="http://schemas.openxmlformats.org/officeDocument/2006/relationships/notesSlide" Target="../notesSlides/notesSlide242.xml"/><Relationship Id="rId1" Type="http://schemas.openxmlformats.org/officeDocument/2006/relationships/slideLayout" Target="../slideLayouts/slideLayout8.xml"/></Relationships>
</file>

<file path=ppt/slides/_rels/slide301.xml.rels><?xml version="1.0" encoding="UTF-8" standalone="yes"?>
<Relationships xmlns="http://schemas.openxmlformats.org/package/2006/relationships"><Relationship Id="rId3" Type="http://schemas.openxmlformats.org/officeDocument/2006/relationships/image" Target="../media/image201.png"/><Relationship Id="rId2" Type="http://schemas.openxmlformats.org/officeDocument/2006/relationships/notesSlide" Target="../notesSlides/notesSlide243.xml"/><Relationship Id="rId1" Type="http://schemas.openxmlformats.org/officeDocument/2006/relationships/slideLayout" Target="../slideLayouts/slideLayout8.xml"/></Relationships>
</file>

<file path=ppt/slides/_rels/slide302.xml.rels><?xml version="1.0" encoding="UTF-8" standalone="yes"?>
<Relationships xmlns="http://schemas.openxmlformats.org/package/2006/relationships"><Relationship Id="rId3" Type="http://schemas.openxmlformats.org/officeDocument/2006/relationships/image" Target="../media/image202.gif"/><Relationship Id="rId2" Type="http://schemas.openxmlformats.org/officeDocument/2006/relationships/notesSlide" Target="../notesSlides/notesSlide244.xml"/><Relationship Id="rId1" Type="http://schemas.openxmlformats.org/officeDocument/2006/relationships/slideLayout" Target="../slideLayouts/slideLayout8.xml"/></Relationships>
</file>

<file path=ppt/slides/_rels/slide303.xml.rels><?xml version="1.0" encoding="UTF-8" standalone="yes"?>
<Relationships xmlns="http://schemas.openxmlformats.org/package/2006/relationships"><Relationship Id="rId3" Type="http://schemas.openxmlformats.org/officeDocument/2006/relationships/image" Target="../media/image203.png"/><Relationship Id="rId2" Type="http://schemas.openxmlformats.org/officeDocument/2006/relationships/notesSlide" Target="../notesSlides/notesSlide245.xml"/><Relationship Id="rId1" Type="http://schemas.openxmlformats.org/officeDocument/2006/relationships/slideLayout" Target="../slideLayouts/slideLayout8.xml"/></Relationships>
</file>

<file path=ppt/slides/_rels/slide304.xml.rels><?xml version="1.0" encoding="UTF-8" standalone="yes"?>
<Relationships xmlns="http://schemas.openxmlformats.org/package/2006/relationships"><Relationship Id="rId3" Type="http://schemas.openxmlformats.org/officeDocument/2006/relationships/image" Target="../media/image204.jpeg"/><Relationship Id="rId2" Type="http://schemas.openxmlformats.org/officeDocument/2006/relationships/notesSlide" Target="../notesSlides/notesSlide246.xml"/><Relationship Id="rId1" Type="http://schemas.openxmlformats.org/officeDocument/2006/relationships/slideLayout" Target="../slideLayouts/slideLayout8.xml"/></Relationships>
</file>

<file path=ppt/slides/_rels/slide305.xml.rels><?xml version="1.0" encoding="UTF-8" standalone="yes"?>
<Relationships xmlns="http://schemas.openxmlformats.org/package/2006/relationships"><Relationship Id="rId3" Type="http://schemas.openxmlformats.org/officeDocument/2006/relationships/image" Target="../media/image204.jpeg"/><Relationship Id="rId2" Type="http://schemas.openxmlformats.org/officeDocument/2006/relationships/notesSlide" Target="../notesSlides/notesSlide247.xml"/><Relationship Id="rId1" Type="http://schemas.openxmlformats.org/officeDocument/2006/relationships/slideLayout" Target="../slideLayouts/slideLayout8.xml"/></Relationships>
</file>

<file path=ppt/slides/_rels/slide306.xml.rels><?xml version="1.0" encoding="UTF-8" standalone="yes"?>
<Relationships xmlns="http://schemas.openxmlformats.org/package/2006/relationships"><Relationship Id="rId3" Type="http://schemas.openxmlformats.org/officeDocument/2006/relationships/image" Target="../media/image205.png"/><Relationship Id="rId2" Type="http://schemas.openxmlformats.org/officeDocument/2006/relationships/notesSlide" Target="../notesSlides/notesSlide248.xml"/><Relationship Id="rId1" Type="http://schemas.openxmlformats.org/officeDocument/2006/relationships/slideLayout" Target="../slideLayouts/slideLayout8.xml"/></Relationships>
</file>

<file path=ppt/slides/_rels/slide307.xml.rels><?xml version="1.0" encoding="UTF-8" standalone="yes"?>
<Relationships xmlns="http://schemas.openxmlformats.org/package/2006/relationships"><Relationship Id="rId3" Type="http://schemas.openxmlformats.org/officeDocument/2006/relationships/image" Target="../media/image205.png"/><Relationship Id="rId2" Type="http://schemas.openxmlformats.org/officeDocument/2006/relationships/notesSlide" Target="../notesSlides/notesSlide249.xml"/><Relationship Id="rId1" Type="http://schemas.openxmlformats.org/officeDocument/2006/relationships/slideLayout" Target="../slideLayouts/slideLayout8.xml"/></Relationships>
</file>

<file path=ppt/slides/_rels/slide308.xml.rels><?xml version="1.0" encoding="UTF-8" standalone="yes"?>
<Relationships xmlns="http://schemas.openxmlformats.org/package/2006/relationships"><Relationship Id="rId3" Type="http://schemas.openxmlformats.org/officeDocument/2006/relationships/image" Target="../media/image206.png"/><Relationship Id="rId2" Type="http://schemas.openxmlformats.org/officeDocument/2006/relationships/notesSlide" Target="../notesSlides/notesSlide250.xml"/><Relationship Id="rId1" Type="http://schemas.openxmlformats.org/officeDocument/2006/relationships/slideLayout" Target="../slideLayouts/slideLayout8.xml"/></Relationships>
</file>

<file path=ppt/slides/_rels/slide309.xml.rels><?xml version="1.0" encoding="UTF-8" standalone="yes"?>
<Relationships xmlns="http://schemas.openxmlformats.org/package/2006/relationships"><Relationship Id="rId3" Type="http://schemas.openxmlformats.org/officeDocument/2006/relationships/image" Target="../media/image206.png"/><Relationship Id="rId2" Type="http://schemas.openxmlformats.org/officeDocument/2006/relationships/notesSlide" Target="../notesSlides/notesSlide251.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31.xml"/><Relationship Id="rId1" Type="http://schemas.openxmlformats.org/officeDocument/2006/relationships/slideLayout" Target="../slideLayouts/slideLayout8.xml"/><Relationship Id="rId4" Type="http://schemas.openxmlformats.org/officeDocument/2006/relationships/hyperlink" Target="https://am7s.com/advantages-of-email/" TargetMode="External"/></Relationships>
</file>

<file path=ppt/slides/_rels/slide310.xml.rels><?xml version="1.0" encoding="UTF-8" standalone="yes"?>
<Relationships xmlns="http://schemas.openxmlformats.org/package/2006/relationships"><Relationship Id="rId3" Type="http://schemas.openxmlformats.org/officeDocument/2006/relationships/image" Target="../media/image207.png"/><Relationship Id="rId2" Type="http://schemas.openxmlformats.org/officeDocument/2006/relationships/notesSlide" Target="../notesSlides/notesSlide252.xml"/><Relationship Id="rId1" Type="http://schemas.openxmlformats.org/officeDocument/2006/relationships/slideLayout" Target="../slideLayouts/slideLayout8.xml"/></Relationships>
</file>

<file path=ppt/slides/_rels/slide311.xml.rels><?xml version="1.0" encoding="UTF-8" standalone="yes"?>
<Relationships xmlns="http://schemas.openxmlformats.org/package/2006/relationships"><Relationship Id="rId3" Type="http://schemas.openxmlformats.org/officeDocument/2006/relationships/image" Target="../media/image209.png"/><Relationship Id="rId2" Type="http://schemas.openxmlformats.org/officeDocument/2006/relationships/image" Target="../media/image208.png"/><Relationship Id="rId1" Type="http://schemas.openxmlformats.org/officeDocument/2006/relationships/slideLayout" Target="../slideLayouts/slideLayout12.xml"/></Relationships>
</file>

<file path=ppt/slides/_rels/slide312.xml.rels><?xml version="1.0" encoding="UTF-8" standalone="yes"?>
<Relationships xmlns="http://schemas.openxmlformats.org/package/2006/relationships"><Relationship Id="rId3" Type="http://schemas.openxmlformats.org/officeDocument/2006/relationships/image" Target="../media/image208.png"/><Relationship Id="rId2" Type="http://schemas.openxmlformats.org/officeDocument/2006/relationships/image" Target="../media/image209.png"/><Relationship Id="rId1" Type="http://schemas.openxmlformats.org/officeDocument/2006/relationships/slideLayout" Target="../slideLayouts/slideLayout12.xml"/></Relationships>
</file>

<file path=ppt/slides/_rels/slide313.xml.rels><?xml version="1.0" encoding="UTF-8" standalone="yes"?>
<Relationships xmlns="http://schemas.openxmlformats.org/package/2006/relationships"><Relationship Id="rId3" Type="http://schemas.openxmlformats.org/officeDocument/2006/relationships/image" Target="../media/image208.png"/><Relationship Id="rId2" Type="http://schemas.openxmlformats.org/officeDocument/2006/relationships/image" Target="../media/image209.png"/><Relationship Id="rId1" Type="http://schemas.openxmlformats.org/officeDocument/2006/relationships/slideLayout" Target="../slideLayouts/slideLayout12.xml"/></Relationships>
</file>

<file path=ppt/slides/_rels/slide314.xml.rels><?xml version="1.0" encoding="UTF-8" standalone="yes"?>
<Relationships xmlns="http://schemas.openxmlformats.org/package/2006/relationships"><Relationship Id="rId3" Type="http://schemas.openxmlformats.org/officeDocument/2006/relationships/image" Target="../media/image209.png"/><Relationship Id="rId2" Type="http://schemas.openxmlformats.org/officeDocument/2006/relationships/image" Target="../media/image210.jpg"/><Relationship Id="rId1" Type="http://schemas.openxmlformats.org/officeDocument/2006/relationships/slideLayout" Target="../slideLayouts/slideLayout12.xml"/></Relationships>
</file>

<file path=ppt/slides/_rels/slide315.xml.rels><?xml version="1.0" encoding="UTF-8" standalone="yes"?>
<Relationships xmlns="http://schemas.openxmlformats.org/package/2006/relationships"><Relationship Id="rId3" Type="http://schemas.openxmlformats.org/officeDocument/2006/relationships/hyperlink" Target="http://www.google.com/url?sa=i&amp;source=imgres&amp;cd&amp;cad=rja&amp;uact=8&amp;ved=2ahUKEwjKg9PLw9PoAhXD"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11.jpg"/><Relationship Id="rId4" Type="http://schemas.openxmlformats.org/officeDocument/2006/relationships/image" Target="../media/image210.jpg"/></Relationships>
</file>

<file path=ppt/slides/_rels/slide316.xml.rels><?xml version="1.0" encoding="UTF-8" standalone="yes"?>
<Relationships xmlns="http://schemas.openxmlformats.org/package/2006/relationships"><Relationship Id="rId3" Type="http://schemas.openxmlformats.org/officeDocument/2006/relationships/hyperlink" Target="http://www.google.com/url?sa=i&amp;source=imgres&amp;cd&amp;cad=rja&amp;uact=8&amp;ved=2ahUKEwjKg9PLw9PoAhXD"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11.jpg"/><Relationship Id="rId4" Type="http://schemas.openxmlformats.org/officeDocument/2006/relationships/image" Target="../media/image210.jpg"/></Relationships>
</file>

<file path=ppt/slides/_rels/slide317.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2.jpg"/></Relationships>
</file>

<file path=ppt/slides/_rels/slide318.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2.jpg"/></Relationships>
</file>

<file path=ppt/slides/_rels/slide319.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3.jpg"/></Relationships>
</file>

<file path=ppt/slides/_rels/slide32.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hyperlink" Target="https://techspirited.com/advantages-disadvantages-of-email" TargetMode="External"/><Relationship Id="rId1" Type="http://schemas.openxmlformats.org/officeDocument/2006/relationships/slideLayout" Target="../slideLayouts/slideLayout8.xml"/></Relationships>
</file>

<file path=ppt/slides/_rels/slide320.xml.rels><?xml version="1.0" encoding="UTF-8" standalone="yes"?>
<Relationships xmlns="http://schemas.openxmlformats.org/package/2006/relationships"><Relationship Id="rId3" Type="http://schemas.openxmlformats.org/officeDocument/2006/relationships/hyperlink" Target="http://minigranth.com/wp-content/uploads/2018/04/Types-of-DBMSRDBMS.jpeg"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14.jpg"/><Relationship Id="rId4" Type="http://schemas.openxmlformats.org/officeDocument/2006/relationships/image" Target="../media/image210.jpg"/></Relationships>
</file>

<file path=ppt/slides/_rels/slide321.xml.rels><?xml version="1.0" encoding="UTF-8" standalone="yes"?>
<Relationships xmlns="http://schemas.openxmlformats.org/package/2006/relationships"><Relationship Id="rId3" Type="http://schemas.openxmlformats.org/officeDocument/2006/relationships/hyperlink" Target="http://www.minigranth.com/wp-content/u"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15.jpg"/><Relationship Id="rId4" Type="http://schemas.openxmlformats.org/officeDocument/2006/relationships/image" Target="../media/image210.jpg"/></Relationships>
</file>

<file path=ppt/slides/_rels/slide322.xml.rels><?xml version="1.0" encoding="UTF-8" standalone="yes"?>
<Relationships xmlns="http://schemas.openxmlformats.org/package/2006/relationships"><Relationship Id="rId3" Type="http://schemas.openxmlformats.org/officeDocument/2006/relationships/hyperlink" Target="http://www.minigranth.com/wp-content/uploads/2018/04/HDBMS.jpeg"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16.jpg"/><Relationship Id="rId4" Type="http://schemas.openxmlformats.org/officeDocument/2006/relationships/image" Target="../media/image210.jpg"/></Relationships>
</file>

<file path=ppt/slides/_rels/slide323.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7.jpg"/></Relationships>
</file>

<file path=ppt/slides/_rels/slide324.xml.rels><?xml version="1.0" encoding="UTF-8" standalone="yes"?>
<Relationships xmlns="http://schemas.openxmlformats.org/package/2006/relationships"><Relationship Id="rId3" Type="http://schemas.openxmlformats.org/officeDocument/2006/relationships/hyperlink" Target="http://www.sqlservercentral.com/wp-content/uploads/legacy/80e826a794a00213816"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18.jpg"/><Relationship Id="rId4" Type="http://schemas.openxmlformats.org/officeDocument/2006/relationships/image" Target="../media/image210.jpg"/></Relationships>
</file>

<file path=ppt/slides/_rels/slide325.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9.jpg"/></Relationships>
</file>

<file path=ppt/slides/_rels/slide326.xml.rels><?xml version="1.0" encoding="UTF-8" standalone="yes"?>
<Relationships xmlns="http://schemas.openxmlformats.org/package/2006/relationships"><Relationship Id="rId3" Type="http://schemas.openxmlformats.org/officeDocument/2006/relationships/image" Target="../media/image22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327.xml.rels><?xml version="1.0" encoding="UTF-8" standalone="yes"?>
<Relationships xmlns="http://schemas.openxmlformats.org/package/2006/relationships"><Relationship Id="rId3" Type="http://schemas.openxmlformats.org/officeDocument/2006/relationships/image" Target="../media/image22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328.xml.rels><?xml version="1.0" encoding="UTF-8" standalone="yes"?>
<Relationships xmlns="http://schemas.openxmlformats.org/package/2006/relationships"><Relationship Id="rId3" Type="http://schemas.openxmlformats.org/officeDocument/2006/relationships/image" Target="../media/image22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329.xml.rels><?xml version="1.0" encoding="UTF-8" standalone="yes"?>
<Relationships xmlns="http://schemas.openxmlformats.org/package/2006/relationships"><Relationship Id="rId3" Type="http://schemas.openxmlformats.org/officeDocument/2006/relationships/hyperlink" Target="http://www.myreadingroom.co.in/images/stories/docs/dbms/summary%20of%20dba"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21.jpg"/><Relationship Id="rId4" Type="http://schemas.openxmlformats.org/officeDocument/2006/relationships/image" Target="../media/image210.jpg"/></Relationships>
</file>

<file path=ppt/slides/_rels/slide33.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hyperlink" Target="https://www.educba.com/what-is-internet-application/" TargetMode="External"/><Relationship Id="rId1" Type="http://schemas.openxmlformats.org/officeDocument/2006/relationships/slideLayout" Target="../slideLayouts/slideLayout8.xml"/></Relationships>
</file>

<file path=ppt/slides/_rels/slide330.xml.rels><?xml version="1.0" encoding="UTF-8" standalone="yes"?>
<Relationships xmlns="http://schemas.openxmlformats.org/package/2006/relationships"><Relationship Id="rId3" Type="http://schemas.openxmlformats.org/officeDocument/2006/relationships/hyperlink" Target="https://lh5.googleusercontent.com/proxy/z36HD9v_To7vjP1x-I-T9x_tjYK9xhqE-tlNenp55ykn5%20%204dGzLSCdsCPAvkis_h8njDRFqcnFw3GZpS9QbQU91qRCbA--A87zcVaK-8tZljQrlfTeIY1rcfse%20%209qEvlMu"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22.jpg"/><Relationship Id="rId4" Type="http://schemas.openxmlformats.org/officeDocument/2006/relationships/image" Target="../media/image210.jpg"/></Relationships>
</file>

<file path=ppt/slides/_rels/slide331.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23.png"/></Relationships>
</file>

<file path=ppt/slides/_rels/slide332.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24.jpg"/></Relationships>
</file>

<file path=ppt/slides/_rels/slide333.xml.rels><?xml version="1.0" encoding="UTF-8" standalone="yes"?>
<Relationships xmlns="http://schemas.openxmlformats.org/package/2006/relationships"><Relationship Id="rId3" Type="http://schemas.openxmlformats.org/officeDocument/2006/relationships/image" Target="../media/image225.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334.xml.rels><?xml version="1.0" encoding="UTF-8" standalone="yes"?>
<Relationships xmlns="http://schemas.openxmlformats.org/package/2006/relationships"><Relationship Id="rId3" Type="http://schemas.openxmlformats.org/officeDocument/2006/relationships/image" Target="../media/image225.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335.xml.rels><?xml version="1.0" encoding="UTF-8" standalone="yes"?>
<Relationships xmlns="http://schemas.openxmlformats.org/package/2006/relationships"><Relationship Id="rId3" Type="http://schemas.openxmlformats.org/officeDocument/2006/relationships/image" Target="../media/image225.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336.xml.rels><?xml version="1.0" encoding="UTF-8" standalone="yes"?>
<Relationships xmlns="http://schemas.openxmlformats.org/package/2006/relationships"><Relationship Id="rId3" Type="http://schemas.openxmlformats.org/officeDocument/2006/relationships/image" Target="../media/image225.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337.xml.rels><?xml version="1.0" encoding="UTF-8" standalone="yes"?>
<Relationships xmlns="http://schemas.openxmlformats.org/package/2006/relationships"><Relationship Id="rId3" Type="http://schemas.openxmlformats.org/officeDocument/2006/relationships/image" Target="../media/image226.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338.xml.rels><?xml version="1.0" encoding="UTF-8" standalone="yes"?>
<Relationships xmlns="http://schemas.openxmlformats.org/package/2006/relationships"><Relationship Id="rId3" Type="http://schemas.openxmlformats.org/officeDocument/2006/relationships/image" Target="../media/image226.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339.xml.rels><?xml version="1.0" encoding="UTF-8" standalone="yes"?>
<Relationships xmlns="http://schemas.openxmlformats.org/package/2006/relationships"><Relationship Id="rId3" Type="http://schemas.openxmlformats.org/officeDocument/2006/relationships/image" Target="../media/image226.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34.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hyperlink" Target="https://www.computerhope.com/jargon/h/html-head.htm" TargetMode="External"/><Relationship Id="rId1" Type="http://schemas.openxmlformats.org/officeDocument/2006/relationships/slideLayout" Target="../slideLayouts/slideLayout8.xml"/></Relationships>
</file>

<file path=ppt/slides/_rels/slide340.xml.rels><?xml version="1.0" encoding="UTF-8" standalone="yes"?>
<Relationships xmlns="http://schemas.openxmlformats.org/package/2006/relationships"><Relationship Id="rId3" Type="http://schemas.openxmlformats.org/officeDocument/2006/relationships/image" Target="../media/image226.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341.xml.rels><?xml version="1.0" encoding="UTF-8" standalone="yes"?>
<Relationships xmlns="http://schemas.openxmlformats.org/package/2006/relationships"><Relationship Id="rId3" Type="http://schemas.openxmlformats.org/officeDocument/2006/relationships/image" Target="../media/image227.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assignmenthelp.net/assignment_help/images/database-models.png" TargetMode="External"/><Relationship Id="rId4" Type="http://schemas.openxmlformats.org/officeDocument/2006/relationships/image" Target="../media/image210.jpg"/></Relationships>
</file>

<file path=ppt/slides/_rels/slide342.xml.rels><?xml version="1.0" encoding="UTF-8" standalone="yes"?>
<Relationships xmlns="http://schemas.openxmlformats.org/package/2006/relationships"><Relationship Id="rId3" Type="http://schemas.openxmlformats.org/officeDocument/2006/relationships/image" Target="../media/image228.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assignmenthelp.net/assignment_help/images/database-models.png" TargetMode="External"/><Relationship Id="rId4" Type="http://schemas.openxmlformats.org/officeDocument/2006/relationships/image" Target="../media/image210.jpg"/></Relationships>
</file>

<file path=ppt/slides/_rels/slide343.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assignmenthelp.net/assignment_help/images/database-models.png" TargetMode="External"/><Relationship Id="rId4" Type="http://schemas.openxmlformats.org/officeDocument/2006/relationships/image" Target="../media/image229.jpg"/></Relationships>
</file>

<file path=ppt/slides/_rels/slide344.xml.rels><?xml version="1.0" encoding="UTF-8" standalone="yes"?>
<Relationships xmlns="http://schemas.openxmlformats.org/package/2006/relationships"><Relationship Id="rId3" Type="http://schemas.openxmlformats.org/officeDocument/2006/relationships/hyperlink" Target="http://www.tutorialcup.com/images/dbms/record-based-data-models/Relational-Data"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30.jpg"/><Relationship Id="rId4" Type="http://schemas.openxmlformats.org/officeDocument/2006/relationships/image" Target="../media/image210.jpg"/></Relationships>
</file>

<file path=ppt/slides/_rels/slide345.xml.rels><?xml version="1.0" encoding="UTF-8" standalone="yes"?>
<Relationships xmlns="http://schemas.openxmlformats.org/package/2006/relationships"><Relationship Id="rId3" Type="http://schemas.openxmlformats.org/officeDocument/2006/relationships/hyperlink" Target="http://www.assignmenthelp.net/assignment_help/images/database-models.png"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31.jpg"/><Relationship Id="rId4" Type="http://schemas.openxmlformats.org/officeDocument/2006/relationships/image" Target="../media/image210.jpg"/></Relationships>
</file>

<file path=ppt/slides/_rels/slide346.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1keydata.com/datawarehousing/logical-data-model.jpg" TargetMode="External"/><Relationship Id="rId4" Type="http://schemas.openxmlformats.org/officeDocument/2006/relationships/image" Target="../media/image232.jpg"/></Relationships>
</file>

<file path=ppt/slides/_rels/slide347.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1keydata.com/datawarehousing/logical-data-model.jpg" TargetMode="External"/><Relationship Id="rId4" Type="http://schemas.openxmlformats.org/officeDocument/2006/relationships/image" Target="../media/image232.jpg"/></Relationships>
</file>

<file path=ppt/slides/_rels/slide348.xml.rels><?xml version="1.0" encoding="UTF-8" standalone="yes"?>
<Relationships xmlns="http://schemas.openxmlformats.org/package/2006/relationships"><Relationship Id="rId3" Type="http://schemas.openxmlformats.org/officeDocument/2006/relationships/hyperlink" Target="http://www.guru99.com/images/1/100518_0621_ERDiagramTu2.png"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33.jpg"/><Relationship Id="rId4" Type="http://schemas.openxmlformats.org/officeDocument/2006/relationships/image" Target="../media/image210.jpg"/></Relationships>
</file>

<file path=ppt/slides/_rels/slide349.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34.jpg"/></Relationships>
</file>

<file path=ppt/slides/_rels/slide35.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hyperlink" Target="https://www.computerhope.com/jargon/h/html-head.htm" TargetMode="External"/><Relationship Id="rId1" Type="http://schemas.openxmlformats.org/officeDocument/2006/relationships/slideLayout" Target="../slideLayouts/slideLayout8.xml"/></Relationships>
</file>

<file path=ppt/slides/_rels/slide350.xml.rels><?xml version="1.0" encoding="UTF-8" standalone="yes"?>
<Relationships xmlns="http://schemas.openxmlformats.org/package/2006/relationships"><Relationship Id="rId3" Type="http://schemas.openxmlformats.org/officeDocument/2006/relationships/image" Target="../media/image235.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atevidyalay.com/wp-content/uploads/2018/05/Strong-Entity-Set-Exampl" TargetMode="External"/><Relationship Id="rId4" Type="http://schemas.openxmlformats.org/officeDocument/2006/relationships/image" Target="../media/image210.jpg"/></Relationships>
</file>

<file path=ppt/slides/_rels/slide351.xml.rels><?xml version="1.0" encoding="UTF-8" standalone="yes"?>
<Relationships xmlns="http://schemas.openxmlformats.org/package/2006/relationships"><Relationship Id="rId3" Type="http://schemas.openxmlformats.org/officeDocument/2006/relationships/image" Target="../media/image235.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atevidyalay.com/wp-content/uploads/2018/05/Strong-Entity-Set-Exampl" TargetMode="External"/><Relationship Id="rId4" Type="http://schemas.openxmlformats.org/officeDocument/2006/relationships/image" Target="../media/image210.jpg"/></Relationships>
</file>

<file path=ppt/slides/_rels/slide352.xml.rels><?xml version="1.0" encoding="UTF-8" standalone="yes"?>
<Relationships xmlns="http://schemas.openxmlformats.org/package/2006/relationships"><Relationship Id="rId3" Type="http://schemas.openxmlformats.org/officeDocument/2006/relationships/image" Target="../media/image236.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atevidyalay.com/wp-content/uploads/2018/05/Strong-Entity-Set-Exampl" TargetMode="External"/><Relationship Id="rId4" Type="http://schemas.openxmlformats.org/officeDocument/2006/relationships/image" Target="../media/image210.jpg"/></Relationships>
</file>

<file path=ppt/slides/_rels/slide353.xml.rels><?xml version="1.0" encoding="UTF-8" standalone="yes"?>
<Relationships xmlns="http://schemas.openxmlformats.org/package/2006/relationships"><Relationship Id="rId3" Type="http://schemas.openxmlformats.org/officeDocument/2006/relationships/image" Target="../media/image235.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atevidyalay.com/wp-content/uploads/2018/05/Strong-Entity-Set-Exampl" TargetMode="External"/><Relationship Id="rId4" Type="http://schemas.openxmlformats.org/officeDocument/2006/relationships/image" Target="../media/image210.jpg"/></Relationships>
</file>

<file path=ppt/slides/_rels/slide354.xml.rels><?xml version="1.0" encoding="UTF-8" standalone="yes"?>
<Relationships xmlns="http://schemas.openxmlformats.org/package/2006/relationships"><Relationship Id="rId3" Type="http://schemas.openxmlformats.org/officeDocument/2006/relationships/image" Target="../media/image237.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atevidyalay.com/wp-content/uploads/2018/05/Strong-Entity-Set-Exampl" TargetMode="External"/><Relationship Id="rId4" Type="http://schemas.openxmlformats.org/officeDocument/2006/relationships/image" Target="../media/image210.jpg"/></Relationships>
</file>

<file path=ppt/slides/_rels/slide355.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38.jpg"/></Relationships>
</file>

<file path=ppt/slides/_rels/slide356.xml.rels><?xml version="1.0" encoding="UTF-8" standalone="yes"?>
<Relationships xmlns="http://schemas.openxmlformats.org/package/2006/relationships"><Relationship Id="rId3" Type="http://schemas.openxmlformats.org/officeDocument/2006/relationships/hyperlink" Target="http://www.gatevidyalay.com/wp-content/uploads/2018/05/Set-Representation-of-ER"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39.jpg"/><Relationship Id="rId4" Type="http://schemas.openxmlformats.org/officeDocument/2006/relationships/image" Target="../media/image210.jpg"/></Relationships>
</file>

<file path=ppt/slides/_rels/slide357.xml.rels><?xml version="1.0" encoding="UTF-8" standalone="yes"?>
<Relationships xmlns="http://schemas.openxmlformats.org/package/2006/relationships"><Relationship Id="rId3" Type="http://schemas.openxmlformats.org/officeDocument/2006/relationships/image" Target="../media/image24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358.xml.rels><?xml version="1.0" encoding="UTF-8" standalone="yes"?>
<Relationships xmlns="http://schemas.openxmlformats.org/package/2006/relationships"><Relationship Id="rId3" Type="http://schemas.openxmlformats.org/officeDocument/2006/relationships/image" Target="../media/image24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359.xml.rels><?xml version="1.0" encoding="UTF-8" standalone="yes"?>
<Relationships xmlns="http://schemas.openxmlformats.org/package/2006/relationships"><Relationship Id="rId3" Type="http://schemas.openxmlformats.org/officeDocument/2006/relationships/image" Target="../media/image241.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36.xml.rels><?xml version="1.0" encoding="UTF-8" standalone="yes"?>
<Relationships xmlns="http://schemas.openxmlformats.org/package/2006/relationships"><Relationship Id="rId3" Type="http://schemas.openxmlformats.org/officeDocument/2006/relationships/hyperlink" Target="https://www.dreamstime.com/illustration/html.html" TargetMode="External"/><Relationship Id="rId2" Type="http://schemas.openxmlformats.org/officeDocument/2006/relationships/image" Target="../media/image34.jpeg"/><Relationship Id="rId1" Type="http://schemas.openxmlformats.org/officeDocument/2006/relationships/slideLayout" Target="../slideLayouts/slideLayout8.xml"/></Relationships>
</file>

<file path=ppt/slides/_rels/slide360.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61.xml.rels><?xml version="1.0" encoding="UTF-8" standalone="yes"?>
<Relationships xmlns="http://schemas.openxmlformats.org/package/2006/relationships"><Relationship Id="rId3" Type="http://schemas.openxmlformats.org/officeDocument/2006/relationships/image" Target="../media/image242.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10.jpg"/><Relationship Id="rId4" Type="http://schemas.openxmlformats.org/officeDocument/2006/relationships/image" Target="../media/image243.jpg"/></Relationships>
</file>

<file path=ppt/slides/_rels/slide362.xml.rels><?xml version="1.0" encoding="UTF-8" standalone="yes"?>
<Relationships xmlns="http://schemas.openxmlformats.org/package/2006/relationships"><Relationship Id="rId3" Type="http://schemas.openxmlformats.org/officeDocument/2006/relationships/image" Target="../media/image242.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10.jpg"/><Relationship Id="rId4" Type="http://schemas.openxmlformats.org/officeDocument/2006/relationships/image" Target="../media/image243.jpg"/></Relationships>
</file>

<file path=ppt/slides/_rels/slide363.xml.rels><?xml version="1.0" encoding="UTF-8" standalone="yes"?>
<Relationships xmlns="http://schemas.openxmlformats.org/package/2006/relationships"><Relationship Id="rId3" Type="http://schemas.openxmlformats.org/officeDocument/2006/relationships/image" Target="../media/image244.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10.jpg"/><Relationship Id="rId4" Type="http://schemas.openxmlformats.org/officeDocument/2006/relationships/image" Target="../media/image245.jpg"/></Relationships>
</file>

<file path=ppt/slides/_rels/slide364.xml.rels><?xml version="1.0" encoding="UTF-8" standalone="yes"?>
<Relationships xmlns="http://schemas.openxmlformats.org/package/2006/relationships"><Relationship Id="rId3" Type="http://schemas.openxmlformats.org/officeDocument/2006/relationships/image" Target="../media/image246.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10.jpg"/><Relationship Id="rId4" Type="http://schemas.openxmlformats.org/officeDocument/2006/relationships/image" Target="../media/image247.jpg"/></Relationships>
</file>

<file path=ppt/slides/_rels/slide365.xml.rels><?xml version="1.0" encoding="UTF-8" standalone="yes"?>
<Relationships xmlns="http://schemas.openxmlformats.org/package/2006/relationships"><Relationship Id="rId2" Type="http://schemas.openxmlformats.org/officeDocument/2006/relationships/image" Target="../media/image210.jpg"/><Relationship Id="rId1" Type="http://schemas.openxmlformats.org/officeDocument/2006/relationships/slideLayout" Target="../slideLayouts/slideLayout14.xml"/></Relationships>
</file>

<file path=ppt/slides/_rels/slide366.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67.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68.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69.xml.rels><?xml version="1.0" encoding="UTF-8" standalone="yes"?>
<Relationships xmlns="http://schemas.openxmlformats.org/package/2006/relationships"><Relationship Id="rId3" Type="http://schemas.openxmlformats.org/officeDocument/2006/relationships/hyperlink" Target="http://www.gatevidyalay.com/wp-content/uploads/2018/06/Attributes-in-DBMS-Types.png"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48.jpg"/><Relationship Id="rId4" Type="http://schemas.openxmlformats.org/officeDocument/2006/relationships/image" Target="../media/image210.jpg"/></Relationships>
</file>

<file path=ppt/slides/_rels/slide37.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hyperlink" Target="https://openlab.citytech.cuny.edu/clarkeadv2450/html/" TargetMode="External"/><Relationship Id="rId1" Type="http://schemas.openxmlformats.org/officeDocument/2006/relationships/slideLayout" Target="../slideLayouts/slideLayout8.xml"/></Relationships>
</file>

<file path=ppt/slides/_rels/slide370.xml.rels><?xml version="1.0" encoding="UTF-8" standalone="yes"?>
<Relationships xmlns="http://schemas.openxmlformats.org/package/2006/relationships"><Relationship Id="rId3" Type="http://schemas.openxmlformats.org/officeDocument/2006/relationships/image" Target="../media/image249.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atevidyalay.com/wp-content/uploads/2018/06/Key-Attributes-Example.png" TargetMode="External"/><Relationship Id="rId4" Type="http://schemas.openxmlformats.org/officeDocument/2006/relationships/image" Target="../media/image210.jpg"/></Relationships>
</file>

<file path=ppt/slides/_rels/slide371.xml.rels><?xml version="1.0" encoding="UTF-8" standalone="yes"?>
<Relationships xmlns="http://schemas.openxmlformats.org/package/2006/relationships"><Relationship Id="rId3" Type="http://schemas.openxmlformats.org/officeDocument/2006/relationships/image" Target="../media/image250.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atevidyalay.com/wp-content/uploads/2018/06/Composite-Attributes-Example.png" TargetMode="External"/><Relationship Id="rId4" Type="http://schemas.openxmlformats.org/officeDocument/2006/relationships/image" Target="../media/image210.jpg"/></Relationships>
</file>

<file path=ppt/slides/_rels/slide372.xml.rels><?xml version="1.0" encoding="UTF-8" standalone="yes"?>
<Relationships xmlns="http://schemas.openxmlformats.org/package/2006/relationships"><Relationship Id="rId3" Type="http://schemas.openxmlformats.org/officeDocument/2006/relationships/image" Target="../media/image251.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atevidyalay.com/wp-content/uploads/2018/06/Single-Valued-Attributes-Example.png" TargetMode="External"/><Relationship Id="rId4" Type="http://schemas.openxmlformats.org/officeDocument/2006/relationships/image" Target="../media/image210.jpg"/></Relationships>
</file>

<file path=ppt/slides/_rels/slide373.xml.rels><?xml version="1.0" encoding="UTF-8" standalone="yes"?>
<Relationships xmlns="http://schemas.openxmlformats.org/package/2006/relationships"><Relationship Id="rId3" Type="http://schemas.openxmlformats.org/officeDocument/2006/relationships/image" Target="../media/image249.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atevidyalay.com/wp-content/uploads/2018/06/Key-Attributes-Example.png" TargetMode="External"/><Relationship Id="rId4" Type="http://schemas.openxmlformats.org/officeDocument/2006/relationships/image" Target="../media/image210.jpg"/></Relationships>
</file>

<file path=ppt/slides/_rels/slide374.xml.rels><?xml version="1.0" encoding="UTF-8" standalone="yes"?>
<Relationships xmlns="http://schemas.openxmlformats.org/package/2006/relationships"><Relationship Id="rId3" Type="http://schemas.openxmlformats.org/officeDocument/2006/relationships/image" Target="../media/image252.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atevidyalay.com/wp-content/uploads/2018/06/Derived-Attributes-Example.png" TargetMode="External"/><Relationship Id="rId4" Type="http://schemas.openxmlformats.org/officeDocument/2006/relationships/image" Target="../media/image210.jpg"/></Relationships>
</file>

<file path=ppt/slides/_rels/slide375.xml.rels><?xml version="1.0" encoding="UTF-8" standalone="yes"?>
<Relationships xmlns="http://schemas.openxmlformats.org/package/2006/relationships"><Relationship Id="rId3" Type="http://schemas.openxmlformats.org/officeDocument/2006/relationships/image" Target="../media/image253.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atevidyalay.com/wp-content/uploads/2018/06/Multi-Valued-Attributes-Example.png" TargetMode="External"/><Relationship Id="rId4" Type="http://schemas.openxmlformats.org/officeDocument/2006/relationships/image" Target="../media/image210.jpg"/></Relationships>
</file>

<file path=ppt/slides/_rels/slide376.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254.jpg"/><Relationship Id="rId1" Type="http://schemas.openxmlformats.org/officeDocument/2006/relationships/slideLayout" Target="../slideLayouts/slideLayout15.xml"/><Relationship Id="rId4" Type="http://schemas.openxmlformats.org/officeDocument/2006/relationships/hyperlink" Target="http://www.csetutor.com/wp-content/uploads/2018/09/ER-Diagram-in-DBMS-Example.png" TargetMode="External"/></Relationships>
</file>

<file path=ppt/slides/_rels/slide377.xml.rels><?xml version="1.0" encoding="UTF-8" standalone="yes"?>
<Relationships xmlns="http://schemas.openxmlformats.org/package/2006/relationships"><Relationship Id="rId3" Type="http://schemas.openxmlformats.org/officeDocument/2006/relationships/image" Target="../media/image255.jpg"/><Relationship Id="rId2" Type="http://schemas.openxmlformats.org/officeDocument/2006/relationships/image" Target="../media/image210.jpg"/><Relationship Id="rId1" Type="http://schemas.openxmlformats.org/officeDocument/2006/relationships/slideLayout" Target="../slideLayouts/slideLayout15.xml"/></Relationships>
</file>

<file path=ppt/slides/_rels/slide378.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4.xml"/><Relationship Id="rId4" Type="http://schemas.openxmlformats.org/officeDocument/2006/relationships/image" Target="../media/image256.jpg"/></Relationships>
</file>

<file path=ppt/slides/_rels/slide379.xml.rels><?xml version="1.0" encoding="UTF-8" standalone="yes"?>
<Relationships xmlns="http://schemas.openxmlformats.org/package/2006/relationships"><Relationship Id="rId3" Type="http://schemas.openxmlformats.org/officeDocument/2006/relationships/image" Target="../media/image257.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uru99.com/images/1/100518_0621_ERDiagramTu4.png" TargetMode="External"/><Relationship Id="rId4" Type="http://schemas.openxmlformats.org/officeDocument/2006/relationships/image" Target="../media/image210.jpg"/></Relationships>
</file>

<file path=ppt/slides/_rels/slide38.xml.rels><?xml version="1.0" encoding="UTF-8" standalone="yes"?>
<Relationships xmlns="http://schemas.openxmlformats.org/package/2006/relationships"><Relationship Id="rId3" Type="http://schemas.openxmlformats.org/officeDocument/2006/relationships/hyperlink" Target="https://www.phptpoint.com/html-tags/" TargetMode="External"/><Relationship Id="rId2" Type="http://schemas.openxmlformats.org/officeDocument/2006/relationships/image" Target="../media/image36.jpeg"/><Relationship Id="rId1" Type="http://schemas.openxmlformats.org/officeDocument/2006/relationships/slideLayout" Target="../slideLayouts/slideLayout8.xml"/></Relationships>
</file>

<file path=ppt/slides/_rels/slide380.xml.rels><?xml version="1.0" encoding="UTF-8" standalone="yes"?>
<Relationships xmlns="http://schemas.openxmlformats.org/package/2006/relationships"><Relationship Id="rId3" Type="http://schemas.openxmlformats.org/officeDocument/2006/relationships/hyperlink" Target="http://www.guru99.com/images/1/100518_0621_ERDiagramTu5.png"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58.jpg"/><Relationship Id="rId4" Type="http://schemas.openxmlformats.org/officeDocument/2006/relationships/image" Target="../media/image210.jpg"/></Relationships>
</file>

<file path=ppt/slides/_rels/slide381.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82.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hyperlink" Target="mailto:mno@yahoo.com" TargetMode="External"/><Relationship Id="rId5" Type="http://schemas.openxmlformats.org/officeDocument/2006/relationships/hyperlink" Target="mailto:xyz@gmail.com" TargetMode="External"/><Relationship Id="rId4" Type="http://schemas.openxmlformats.org/officeDocument/2006/relationships/hyperlink" Target="mailto:abc@gmail.com" TargetMode="External"/></Relationships>
</file>

<file path=ppt/slides/_rels/slide383.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hyperlink" Target="mailto:mno@yahoo.com" TargetMode="External"/><Relationship Id="rId5" Type="http://schemas.openxmlformats.org/officeDocument/2006/relationships/hyperlink" Target="mailto:xyz@gmail.com" TargetMode="External"/><Relationship Id="rId4" Type="http://schemas.openxmlformats.org/officeDocument/2006/relationships/hyperlink" Target="mailto:abc@gmail.com" TargetMode="External"/></Relationships>
</file>

<file path=ppt/slides/_rels/slide384.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85.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86.xml.rels><?xml version="1.0" encoding="UTF-8" standalone="yes"?>
<Relationships xmlns="http://schemas.openxmlformats.org/package/2006/relationships"><Relationship Id="rId3" Type="http://schemas.openxmlformats.org/officeDocument/2006/relationships/image" Target="../media/image259.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387.xml.rels><?xml version="1.0" encoding="UTF-8" standalone="yes"?>
<Relationships xmlns="http://schemas.openxmlformats.org/package/2006/relationships"><Relationship Id="rId3" Type="http://schemas.openxmlformats.org/officeDocument/2006/relationships/image" Target="../media/image260.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uru99.com/images/1/100518_0517_DBMSKeysPri1.png" TargetMode="External"/><Relationship Id="rId4" Type="http://schemas.openxmlformats.org/officeDocument/2006/relationships/image" Target="../media/image210.jpg"/></Relationships>
</file>

<file path=ppt/slides/_rels/slide388.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89.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jpeg"/><Relationship Id="rId1" Type="http://schemas.openxmlformats.org/officeDocument/2006/relationships/slideLayout" Target="../slideLayouts/slideLayout8.xml"/><Relationship Id="rId4" Type="http://schemas.openxmlformats.org/officeDocument/2006/relationships/hyperlink" Target="mailto:info@w3docs.com" TargetMode="External"/></Relationships>
</file>

<file path=ppt/slides/_rels/slide390.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91.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92.xml.rels><?xml version="1.0" encoding="UTF-8" standalone="yes"?>
<Relationships xmlns="http://schemas.openxmlformats.org/package/2006/relationships"><Relationship Id="rId3" Type="http://schemas.openxmlformats.org/officeDocument/2006/relationships/image" Target="../media/image261.jpg"/><Relationship Id="rId2" Type="http://schemas.openxmlformats.org/officeDocument/2006/relationships/image" Target="../media/image210.jpg"/><Relationship Id="rId1" Type="http://schemas.openxmlformats.org/officeDocument/2006/relationships/slideLayout" Target="../slideLayouts/slideLayout14.xml"/></Relationships>
</file>

<file path=ppt/slides/_rels/slide393.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61.jpg"/></Relationships>
</file>

<file path=ppt/slides/_rels/slide394.xml.rels><?xml version="1.0" encoding="UTF-8" standalone="yes"?>
<Relationships xmlns="http://schemas.openxmlformats.org/package/2006/relationships"><Relationship Id="rId3" Type="http://schemas.openxmlformats.org/officeDocument/2006/relationships/image" Target="../media/image262.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395.xml.rels><?xml version="1.0" encoding="UTF-8" standalone="yes"?>
<Relationships xmlns="http://schemas.openxmlformats.org/package/2006/relationships"><Relationship Id="rId3" Type="http://schemas.openxmlformats.org/officeDocument/2006/relationships/image" Target="../media/image263.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396.xml.rels><?xml version="1.0" encoding="UTF-8" standalone="yes"?>
<Relationships xmlns="http://schemas.openxmlformats.org/package/2006/relationships"><Relationship Id="rId3" Type="http://schemas.openxmlformats.org/officeDocument/2006/relationships/image" Target="../media/image264.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studytonight.com/dbms/images/one-to-one-example.jpg" TargetMode="External"/><Relationship Id="rId4" Type="http://schemas.openxmlformats.org/officeDocument/2006/relationships/image" Target="../media/image210.jpg"/></Relationships>
</file>

<file path=ppt/slides/_rels/slide397.xml.rels><?xml version="1.0" encoding="UTF-8" standalone="yes"?>
<Relationships xmlns="http://schemas.openxmlformats.org/package/2006/relationships"><Relationship Id="rId3" Type="http://schemas.openxmlformats.org/officeDocument/2006/relationships/image" Target="../media/image265.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398.xml.rels><?xml version="1.0" encoding="UTF-8" standalone="yes"?>
<Relationships xmlns="http://schemas.openxmlformats.org/package/2006/relationships"><Relationship Id="rId3" Type="http://schemas.openxmlformats.org/officeDocument/2006/relationships/image" Target="../media/image266.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399.xml.rels><?xml version="1.0" encoding="UTF-8" standalone="yes"?>
<Relationships xmlns="http://schemas.openxmlformats.org/package/2006/relationships"><Relationship Id="rId3" Type="http://schemas.openxmlformats.org/officeDocument/2006/relationships/image" Target="../media/image267.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hyperlink" Target="https://www.tutorialspoint.com/internet_technologies/internet_overview.htm/"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jpeg"/><Relationship Id="rId1" Type="http://schemas.openxmlformats.org/officeDocument/2006/relationships/slideLayout" Target="../slideLayouts/slideLayout8.xml"/></Relationships>
</file>

<file path=ppt/slides/_rels/slide400.xml.rels><?xml version="1.0" encoding="UTF-8" standalone="yes"?>
<Relationships xmlns="http://schemas.openxmlformats.org/package/2006/relationships"><Relationship Id="rId3" Type="http://schemas.openxmlformats.org/officeDocument/2006/relationships/image" Target="../media/image268.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01.xml.rels><?xml version="1.0" encoding="UTF-8" standalone="yes"?>
<Relationships xmlns="http://schemas.openxmlformats.org/package/2006/relationships"><Relationship Id="rId3" Type="http://schemas.openxmlformats.org/officeDocument/2006/relationships/image" Target="../media/image261.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02.xml.rels><?xml version="1.0" encoding="UTF-8" standalone="yes"?>
<Relationships xmlns="http://schemas.openxmlformats.org/package/2006/relationships"><Relationship Id="rId3" Type="http://schemas.openxmlformats.org/officeDocument/2006/relationships/hyperlink" Target="http://www.studytonight.com/dbms/images/many-to-many-example.jpg"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69.jpg"/><Relationship Id="rId4" Type="http://schemas.openxmlformats.org/officeDocument/2006/relationships/image" Target="../media/image210.jpg"/></Relationships>
</file>

<file path=ppt/slides/_rels/slide403.xml.rels><?xml version="1.0" encoding="UTF-8" standalone="yes"?>
<Relationships xmlns="http://schemas.openxmlformats.org/package/2006/relationships"><Relationship Id="rId3" Type="http://schemas.openxmlformats.org/officeDocument/2006/relationships/hyperlink" Target="http://pld.cs.luc.edu/database/images/fig7.2.png" TargetMode="External"/><Relationship Id="rId2" Type="http://schemas.openxmlformats.org/officeDocument/2006/relationships/image" Target="../media/image3.png"/><Relationship Id="rId1" Type="http://schemas.openxmlformats.org/officeDocument/2006/relationships/slideLayout" Target="../slideLayouts/slideLayout14.xml"/><Relationship Id="rId5" Type="http://schemas.openxmlformats.org/officeDocument/2006/relationships/image" Target="../media/image270.jpg"/><Relationship Id="rId4" Type="http://schemas.openxmlformats.org/officeDocument/2006/relationships/image" Target="../media/image210.jpg"/></Relationships>
</file>

<file path=ppt/slides/_rels/slide404.xml.rels><?xml version="1.0" encoding="UTF-8" standalone="yes"?>
<Relationships xmlns="http://schemas.openxmlformats.org/package/2006/relationships"><Relationship Id="rId3" Type="http://schemas.openxmlformats.org/officeDocument/2006/relationships/image" Target="../media/image271.jpg"/><Relationship Id="rId2" Type="http://schemas.openxmlformats.org/officeDocument/2006/relationships/image" Target="../media/image210.jpg"/><Relationship Id="rId1" Type="http://schemas.openxmlformats.org/officeDocument/2006/relationships/slideLayout" Target="../slideLayouts/slideLayout15.xml"/></Relationships>
</file>

<file path=ppt/slides/_rels/slide405.xml.rels><?xml version="1.0" encoding="UTF-8" standalone="yes"?>
<Relationships xmlns="http://schemas.openxmlformats.org/package/2006/relationships"><Relationship Id="rId3" Type="http://schemas.openxmlformats.org/officeDocument/2006/relationships/image" Target="../media/image272.jpg"/><Relationship Id="rId2" Type="http://schemas.openxmlformats.org/officeDocument/2006/relationships/image" Target="../media/image210.jpg"/><Relationship Id="rId1" Type="http://schemas.openxmlformats.org/officeDocument/2006/relationships/slideLayout" Target="../slideLayouts/slideLayout14.xml"/></Relationships>
</file>

<file path=ppt/slides/_rels/slide406.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72.jpg"/></Relationships>
</file>

<file path=ppt/slides/_rels/slide407.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73.jpg"/></Relationships>
</file>

<file path=ppt/slides/_rels/slide408.xml.rels><?xml version="1.0" encoding="UTF-8" standalone="yes"?>
<Relationships xmlns="http://schemas.openxmlformats.org/package/2006/relationships"><Relationship Id="rId3" Type="http://schemas.openxmlformats.org/officeDocument/2006/relationships/image" Target="../media/image274.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qsstudy.com/wp-content/uploads/2018/10/Database-Management-System-3.jpg" TargetMode="External"/><Relationship Id="rId4" Type="http://schemas.openxmlformats.org/officeDocument/2006/relationships/image" Target="../media/image210.jpg"/></Relationships>
</file>

<file path=ppt/slides/_rels/slide409.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6.xml"/><Relationship Id="rId4" Type="http://schemas.openxmlformats.org/officeDocument/2006/relationships/image" Target="../media/image275.jpg"/></Relationships>
</file>

<file path=ppt/slides/_rels/slide41.xml.rels><?xml version="1.0" encoding="UTF-8" standalone="yes"?>
<Relationships xmlns="http://schemas.openxmlformats.org/package/2006/relationships"><Relationship Id="rId3" Type="http://schemas.openxmlformats.org/officeDocument/2006/relationships/hyperlink" Target="https://medium.com/@quadrishah846/the-forgotten-formatting-elements-of-html-4a43048eb0b9" TargetMode="External"/><Relationship Id="rId2" Type="http://schemas.openxmlformats.org/officeDocument/2006/relationships/image" Target="../media/image39.jpeg"/><Relationship Id="rId1" Type="http://schemas.openxmlformats.org/officeDocument/2006/relationships/slideLayout" Target="../slideLayouts/slideLayout8.xml"/></Relationships>
</file>

<file path=ppt/slides/_rels/slide410.xml.rels><?xml version="1.0" encoding="UTF-8" standalone="yes"?>
<Relationships xmlns="http://schemas.openxmlformats.org/package/2006/relationships"><Relationship Id="rId3" Type="http://schemas.openxmlformats.org/officeDocument/2006/relationships/hyperlink" Target="http://1.bp.blogspot.com/-GmlmEbglhWk/Vc12mfuuTYI/AAAAAAAABak/jYO7eiIdprw/s1600/Structure_of_D" TargetMode="External"/><Relationship Id="rId2" Type="http://schemas.openxmlformats.org/officeDocument/2006/relationships/image" Target="../media/image3.png"/><Relationship Id="rId1" Type="http://schemas.openxmlformats.org/officeDocument/2006/relationships/slideLayout" Target="../slideLayouts/slideLayout16.xml"/><Relationship Id="rId5" Type="http://schemas.openxmlformats.org/officeDocument/2006/relationships/image" Target="../media/image276.jpg"/><Relationship Id="rId4" Type="http://schemas.openxmlformats.org/officeDocument/2006/relationships/image" Target="../media/image210.jpg"/></Relationships>
</file>

<file path=ppt/slides/_rels/slide411.xml.rels><?xml version="1.0" encoding="UTF-8" standalone="yes"?>
<Relationships xmlns="http://schemas.openxmlformats.org/package/2006/relationships"><Relationship Id="rId3" Type="http://schemas.openxmlformats.org/officeDocument/2006/relationships/hyperlink" Target="http://www.learncomputerscienceonline.com/wp-content/uploads/2019/08/What-Is-RDBMS.jpg"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77.jpg"/><Relationship Id="rId4" Type="http://schemas.openxmlformats.org/officeDocument/2006/relationships/image" Target="../media/image210.jpg"/></Relationships>
</file>

<file path=ppt/slides/_rels/slide412.xml.rels><?xml version="1.0" encoding="UTF-8" standalone="yes"?>
<Relationships xmlns="http://schemas.openxmlformats.org/package/2006/relationships"><Relationship Id="rId3" Type="http://schemas.openxmlformats.org/officeDocument/2006/relationships/hyperlink" Target="http://www.guru99.com/images/1/042919_0417_DataIndepen1.png"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78.jpg"/><Relationship Id="rId4" Type="http://schemas.openxmlformats.org/officeDocument/2006/relationships/image" Target="../media/image210.jpg"/></Relationships>
</file>

<file path=ppt/slides/_rels/slide413.xml.rels><?xml version="1.0" encoding="UTF-8" standalone="yes"?>
<Relationships xmlns="http://schemas.openxmlformats.org/package/2006/relationships"><Relationship Id="rId3" Type="http://schemas.openxmlformats.org/officeDocument/2006/relationships/image" Target="../media/image279.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14.xml.rels><?xml version="1.0" encoding="UTF-8" standalone="yes"?>
<Relationships xmlns="http://schemas.openxmlformats.org/package/2006/relationships"><Relationship Id="rId3" Type="http://schemas.openxmlformats.org/officeDocument/2006/relationships/image" Target="../media/image28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15.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hyperlink" Target="http://www.guru99.com/images/1/091318_0803_RelationalD1.png" TargetMode="External"/><Relationship Id="rId1" Type="http://schemas.openxmlformats.org/officeDocument/2006/relationships/slideLayout" Target="../slideLayouts/slideLayout14.xml"/><Relationship Id="rId4" Type="http://schemas.openxmlformats.org/officeDocument/2006/relationships/image" Target="../media/image281.jpg"/></Relationships>
</file>

<file path=ppt/slides/_rels/slide416.xml.rels><?xml version="1.0" encoding="UTF-8" standalone="yes"?>
<Relationships xmlns="http://schemas.openxmlformats.org/package/2006/relationships"><Relationship Id="rId3" Type="http://schemas.openxmlformats.org/officeDocument/2006/relationships/image" Target="../media/image281.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uru99.com/images/1/091318_0803_RelationalD1.png" TargetMode="External"/><Relationship Id="rId4" Type="http://schemas.openxmlformats.org/officeDocument/2006/relationships/image" Target="../media/image210.jpg"/></Relationships>
</file>

<file path=ppt/slides/_rels/slide417.xml.rels><?xml version="1.0" encoding="UTF-8" standalone="yes"?>
<Relationships xmlns="http://schemas.openxmlformats.org/package/2006/relationships"><Relationship Id="rId3" Type="http://schemas.openxmlformats.org/officeDocument/2006/relationships/image" Target="../media/image281.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uru99.com/images/1/091318_0803_RelationalD1.png" TargetMode="External"/><Relationship Id="rId4" Type="http://schemas.openxmlformats.org/officeDocument/2006/relationships/image" Target="../media/image210.jpg"/></Relationships>
</file>

<file path=ppt/slides/_rels/slide418.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7.xml"/><Relationship Id="rId4" Type="http://schemas.openxmlformats.org/officeDocument/2006/relationships/hyperlink" Target="http://www.guru99.com/images/1/091318_0803_RelationalD1.png" TargetMode="External"/></Relationships>
</file>

<file path=ppt/slides/_rels/slide419.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hyperlink" Target="http://www.guru99.com/images/1/091318_0803_RelationalD1.png" TargetMode="External"/></Relationships>
</file>

<file path=ppt/slides/_rels/slide4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jpeg"/><Relationship Id="rId1" Type="http://schemas.openxmlformats.org/officeDocument/2006/relationships/slideLayout" Target="../slideLayouts/slideLayout8.xml"/></Relationships>
</file>

<file path=ppt/slides/_rels/slide420.xml.rels><?xml version="1.0" encoding="UTF-8" standalone="yes"?>
<Relationships xmlns="http://schemas.openxmlformats.org/package/2006/relationships"><Relationship Id="rId3" Type="http://schemas.openxmlformats.org/officeDocument/2006/relationships/image" Target="../media/image282.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uru99.com/images/1/091318_0803_RelationalD2.png" TargetMode="External"/><Relationship Id="rId4" Type="http://schemas.openxmlformats.org/officeDocument/2006/relationships/image" Target="../media/image210.jpg"/></Relationships>
</file>

<file path=ppt/slides/_rels/slide421.xml.rels><?xml version="1.0" encoding="UTF-8" standalone="yes"?>
<Relationships xmlns="http://schemas.openxmlformats.org/package/2006/relationships"><Relationship Id="rId3" Type="http://schemas.openxmlformats.org/officeDocument/2006/relationships/image" Target="../media/image282.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uru99.com/images/1/091318_0803_RelationalD2.png" TargetMode="External"/><Relationship Id="rId4" Type="http://schemas.openxmlformats.org/officeDocument/2006/relationships/image" Target="../media/image210.jpg"/></Relationships>
</file>

<file path=ppt/slides/_rels/slide422.xml.rels><?xml version="1.0" encoding="UTF-8" standalone="yes"?>
<Relationships xmlns="http://schemas.openxmlformats.org/package/2006/relationships"><Relationship Id="rId3" Type="http://schemas.openxmlformats.org/officeDocument/2006/relationships/image" Target="../media/image282.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uru99.com/images/1/091318_0803_RelationalD2.png" TargetMode="External"/><Relationship Id="rId4" Type="http://schemas.openxmlformats.org/officeDocument/2006/relationships/image" Target="../media/image210.jpg"/></Relationships>
</file>

<file path=ppt/slides/_rels/slide423.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hyperlink" Target="http://www.tutorialspoint.com/assets/questions/images/154411-1532346635.jpg" TargetMode="External"/><Relationship Id="rId1" Type="http://schemas.openxmlformats.org/officeDocument/2006/relationships/slideLayout" Target="../slideLayouts/slideLayout14.xml"/><Relationship Id="rId4" Type="http://schemas.openxmlformats.org/officeDocument/2006/relationships/image" Target="../media/image283.jpg"/></Relationships>
</file>

<file path=ppt/slides/_rels/slide424.xml.rels><?xml version="1.0" encoding="UTF-8" standalone="yes"?>
<Relationships xmlns="http://schemas.openxmlformats.org/package/2006/relationships"><Relationship Id="rId3" Type="http://schemas.openxmlformats.org/officeDocument/2006/relationships/hyperlink" Target="http://www.tutorialspoint.com/assets/questions/images/154411-1532346635.jpg"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83.jpg"/><Relationship Id="rId4" Type="http://schemas.openxmlformats.org/officeDocument/2006/relationships/image" Target="../media/image210.jpg"/></Relationships>
</file>

<file path=ppt/slides/_rels/slide425.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6.xml"/><Relationship Id="rId5" Type="http://schemas.openxmlformats.org/officeDocument/2006/relationships/hyperlink" Target="http://www.tutorialspoint.com/assets/questions/images/149006-1532346966.jpg" TargetMode="External"/><Relationship Id="rId4" Type="http://schemas.openxmlformats.org/officeDocument/2006/relationships/image" Target="../media/image284.jpg"/></Relationships>
</file>

<file path=ppt/slides/_rels/slide426.xml.rels><?xml version="1.0" encoding="UTF-8" standalone="yes"?>
<Relationships xmlns="http://schemas.openxmlformats.org/package/2006/relationships"><Relationship Id="rId3" Type="http://schemas.openxmlformats.org/officeDocument/2006/relationships/image" Target="../media/image284.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tutorialspoint.com/assets/questions/images/154411-1532346635.jpg" TargetMode="External"/><Relationship Id="rId4" Type="http://schemas.openxmlformats.org/officeDocument/2006/relationships/image" Target="../media/image210.jpg"/></Relationships>
</file>

<file path=ppt/slides/_rels/slide427.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6.xml"/><Relationship Id="rId5" Type="http://schemas.openxmlformats.org/officeDocument/2006/relationships/hyperlink" Target="http://www.studytonight.com/dbms/images/hierarchical-dbms-model.png" TargetMode="External"/><Relationship Id="rId4" Type="http://schemas.openxmlformats.org/officeDocument/2006/relationships/image" Target="../media/image285.jpg"/></Relationships>
</file>

<file path=ppt/slides/_rels/slide428.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tutorialspoint.com/assets/questions/images/154411-1532346635.jpg" TargetMode="External"/><Relationship Id="rId4" Type="http://schemas.openxmlformats.org/officeDocument/2006/relationships/image" Target="../media/image285.jpg"/></Relationships>
</file>

<file path=ppt/slides/_rels/slide429.xml.rels><?xml version="1.0" encoding="UTF-8" standalone="yes"?>
<Relationships xmlns="http://schemas.openxmlformats.org/package/2006/relationships"><Relationship Id="rId3" Type="http://schemas.openxmlformats.org/officeDocument/2006/relationships/image" Target="../media/image286.jpg"/><Relationship Id="rId2" Type="http://schemas.openxmlformats.org/officeDocument/2006/relationships/image" Target="../media/image3.png"/><Relationship Id="rId1" Type="http://schemas.openxmlformats.org/officeDocument/2006/relationships/slideLayout" Target="../slideLayouts/slideLayout15.xml"/><Relationship Id="rId5" Type="http://schemas.openxmlformats.org/officeDocument/2006/relationships/hyperlink" Target="http://www.tutorialspoint.com/assets/questions/images/120543-1532343127.jpg" TargetMode="External"/><Relationship Id="rId4" Type="http://schemas.openxmlformats.org/officeDocument/2006/relationships/image" Target="../media/image210.jpg"/></Relationships>
</file>

<file path=ppt/slides/_rels/slide4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jpeg"/><Relationship Id="rId1" Type="http://schemas.openxmlformats.org/officeDocument/2006/relationships/slideLayout" Target="../slideLayouts/slideLayout8.xml"/></Relationships>
</file>

<file path=ppt/slides/_rels/slide430.xml.rels><?xml version="1.0" encoding="UTF-8" standalone="yes"?>
<Relationships xmlns="http://schemas.openxmlformats.org/package/2006/relationships"><Relationship Id="rId3" Type="http://schemas.openxmlformats.org/officeDocument/2006/relationships/image" Target="../media/image286.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tutorialspoint.com/assets/questions/images/120543-1532343127.jpg" TargetMode="External"/><Relationship Id="rId4" Type="http://schemas.openxmlformats.org/officeDocument/2006/relationships/image" Target="../media/image210.jpg"/></Relationships>
</file>

<file path=ppt/slides/_rels/slide431.xml.rels><?xml version="1.0" encoding="UTF-8" standalone="yes"?>
<Relationships xmlns="http://schemas.openxmlformats.org/package/2006/relationships"><Relationship Id="rId3" Type="http://schemas.openxmlformats.org/officeDocument/2006/relationships/hyperlink" Target="http://www.tutorialspoint.com/assets/questions/images/120543-1532343127"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86.jpg"/><Relationship Id="rId4" Type="http://schemas.openxmlformats.org/officeDocument/2006/relationships/image" Target="../media/image210.jpg"/></Relationships>
</file>

<file path=ppt/slides/_rels/slide432.xml.rels><?xml version="1.0" encoding="UTF-8" standalone="yes"?>
<Relationships xmlns="http://schemas.openxmlformats.org/package/2006/relationships"><Relationship Id="rId3" Type="http://schemas.openxmlformats.org/officeDocument/2006/relationships/image" Target="../media/image286.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tutorialspoint.com/assets/questions/images/120543-1532343127.jpg" TargetMode="External"/><Relationship Id="rId4" Type="http://schemas.openxmlformats.org/officeDocument/2006/relationships/image" Target="../media/image210.jpg"/></Relationships>
</file>

<file path=ppt/slides/_rels/slide433.xml.rels><?xml version="1.0" encoding="UTF-8" standalone="yes"?>
<Relationships xmlns="http://schemas.openxmlformats.org/package/2006/relationships"><Relationship Id="rId3" Type="http://schemas.openxmlformats.org/officeDocument/2006/relationships/image" Target="../media/image286.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tutorialspoint.com/assets/questions/images/120543-1532343127.jpg" TargetMode="External"/><Relationship Id="rId4" Type="http://schemas.openxmlformats.org/officeDocument/2006/relationships/image" Target="../media/image210.jpg"/></Relationships>
</file>

<file path=ppt/slides/_rels/slide434.xml.rels><?xml version="1.0" encoding="UTF-8" standalone="yes"?>
<Relationships xmlns="http://schemas.openxmlformats.org/package/2006/relationships"><Relationship Id="rId3" Type="http://schemas.openxmlformats.org/officeDocument/2006/relationships/image" Target="../media/image286.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tutorialspoint.com/assets/questions/images/120543-1532343127.jpg" TargetMode="External"/><Relationship Id="rId4" Type="http://schemas.openxmlformats.org/officeDocument/2006/relationships/image" Target="../media/image210.jpg"/></Relationships>
</file>

<file path=ppt/slides/_rels/slide435.xml.rels><?xml version="1.0" encoding="UTF-8" standalone="yes"?>
<Relationships xmlns="http://schemas.openxmlformats.org/package/2006/relationships"><Relationship Id="rId3" Type="http://schemas.openxmlformats.org/officeDocument/2006/relationships/hyperlink" Target="http://www.dbmsinternals.com/wp-content/uploads/2016/11/download.png" TargetMode="External"/><Relationship Id="rId2" Type="http://schemas.openxmlformats.org/officeDocument/2006/relationships/image" Target="../media/image3.png"/><Relationship Id="rId1" Type="http://schemas.openxmlformats.org/officeDocument/2006/relationships/slideLayout" Target="../slideLayouts/slideLayout16.xml"/><Relationship Id="rId5" Type="http://schemas.openxmlformats.org/officeDocument/2006/relationships/image" Target="../media/image287.jpg"/><Relationship Id="rId4" Type="http://schemas.openxmlformats.org/officeDocument/2006/relationships/image" Target="../media/image210.jpg"/></Relationships>
</file>

<file path=ppt/slides/_rels/slide436.xml.rels><?xml version="1.0" encoding="UTF-8" standalone="yes"?>
<Relationships xmlns="http://schemas.openxmlformats.org/package/2006/relationships"><Relationship Id="rId3" Type="http://schemas.openxmlformats.org/officeDocument/2006/relationships/image" Target="../media/image272.jpg"/><Relationship Id="rId2" Type="http://schemas.openxmlformats.org/officeDocument/2006/relationships/image" Target="../media/image210.jpg"/><Relationship Id="rId1" Type="http://schemas.openxmlformats.org/officeDocument/2006/relationships/slideLayout" Target="../slideLayouts/slideLayout14.xml"/></Relationships>
</file>

<file path=ppt/slides/_rels/slide437.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72.jpg"/></Relationships>
</file>

<file path=ppt/slides/_rels/slide438.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88.jpg"/></Relationships>
</file>

<file path=ppt/slides/_rels/slide439.xml.rels><?xml version="1.0" encoding="UTF-8" standalone="yes"?>
<Relationships xmlns="http://schemas.openxmlformats.org/package/2006/relationships"><Relationship Id="rId3" Type="http://schemas.openxmlformats.org/officeDocument/2006/relationships/image" Target="../media/image274.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qsstudy.com/wp-content/uploads/2018/10/Database-Management-System-3.jpg" TargetMode="External"/><Relationship Id="rId4" Type="http://schemas.openxmlformats.org/officeDocument/2006/relationships/image" Target="../media/image210.jpg"/></Relationships>
</file>

<file path=ppt/slides/_rels/slide4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jpeg"/><Relationship Id="rId1" Type="http://schemas.openxmlformats.org/officeDocument/2006/relationships/slideLayout" Target="../slideLayouts/slideLayout8.xml"/></Relationships>
</file>

<file path=ppt/slides/_rels/slide440.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6.xml"/><Relationship Id="rId4" Type="http://schemas.openxmlformats.org/officeDocument/2006/relationships/image" Target="../media/image275.jpg"/></Relationships>
</file>

<file path=ppt/slides/_rels/slide441.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6.xml"/><Relationship Id="rId5" Type="http://schemas.openxmlformats.org/officeDocument/2006/relationships/hyperlink" Target="http://1.bp.blogspot.com/-GmlmEbglhWk/Vc12mfuuTYI/AAAAAAAABak/jYO7eiIdprw/s1600/Structure_of_D" TargetMode="External"/><Relationship Id="rId4" Type="http://schemas.openxmlformats.org/officeDocument/2006/relationships/image" Target="../media/image276.jpg"/></Relationships>
</file>

<file path=ppt/slides/_rels/slide442.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443.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44.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hyperlink" Target="http://www.learncomputerscienceonline.com/wp-content/uploads/2019/08/What-I" TargetMode="External"/><Relationship Id="rId1" Type="http://schemas.openxmlformats.org/officeDocument/2006/relationships/slideLayout" Target="../slideLayouts/slideLayout14.xml"/><Relationship Id="rId4" Type="http://schemas.openxmlformats.org/officeDocument/2006/relationships/image" Target="../media/image277.jpg"/></Relationships>
</file>

<file path=ppt/slides/_rels/slide445.xml.rels><?xml version="1.0" encoding="UTF-8" standalone="yes"?>
<Relationships xmlns="http://schemas.openxmlformats.org/package/2006/relationships"><Relationship Id="rId3" Type="http://schemas.openxmlformats.org/officeDocument/2006/relationships/hyperlink" Target="http://www.learncomputerscienceonline.com/wp-content/uploads/2019/08/What-Is-RDBMS.jpg"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77.jpg"/><Relationship Id="rId4" Type="http://schemas.openxmlformats.org/officeDocument/2006/relationships/image" Target="../media/image210.jpg"/></Relationships>
</file>

<file path=ppt/slides/_rels/slide446.xml.rels><?xml version="1.0" encoding="UTF-8" standalone="yes"?>
<Relationships xmlns="http://schemas.openxmlformats.org/package/2006/relationships"><Relationship Id="rId3" Type="http://schemas.openxmlformats.org/officeDocument/2006/relationships/hyperlink" Target="http://www.guru99.com/images/1/042919_0417_DataIndepen1.png"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78.jpg"/><Relationship Id="rId4" Type="http://schemas.openxmlformats.org/officeDocument/2006/relationships/image" Target="../media/image210.jpg"/></Relationships>
</file>

<file path=ppt/slides/_rels/slide447.xml.rels><?xml version="1.0" encoding="UTF-8" standalone="yes"?>
<Relationships xmlns="http://schemas.openxmlformats.org/package/2006/relationships"><Relationship Id="rId3" Type="http://schemas.openxmlformats.org/officeDocument/2006/relationships/image" Target="../media/image279.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48.xml.rels><?xml version="1.0" encoding="UTF-8" standalone="yes"?>
<Relationships xmlns="http://schemas.openxmlformats.org/package/2006/relationships"><Relationship Id="rId3" Type="http://schemas.openxmlformats.org/officeDocument/2006/relationships/image" Target="../media/image28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49.xml.rels><?xml version="1.0" encoding="UTF-8" standalone="yes"?>
<Relationships xmlns="http://schemas.openxmlformats.org/package/2006/relationships"><Relationship Id="rId3" Type="http://schemas.openxmlformats.org/officeDocument/2006/relationships/image" Target="../media/image289.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5.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hyperlink" Target="http://www.corelangs.com/html/links/internal-links.html" TargetMode="External"/><Relationship Id="rId1" Type="http://schemas.openxmlformats.org/officeDocument/2006/relationships/slideLayout" Target="../slideLayouts/slideLayout8.xml"/></Relationships>
</file>

<file path=ppt/slides/_rels/slide450.xml.rels><?xml version="1.0" encoding="UTF-8" standalone="yes"?>
<Relationships xmlns="http://schemas.openxmlformats.org/package/2006/relationships"><Relationship Id="rId3" Type="http://schemas.openxmlformats.org/officeDocument/2006/relationships/image" Target="../media/image289.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51.xml.rels><?xml version="1.0" encoding="UTF-8" standalone="yes"?>
<Relationships xmlns="http://schemas.openxmlformats.org/package/2006/relationships"><Relationship Id="rId3" Type="http://schemas.openxmlformats.org/officeDocument/2006/relationships/image" Target="../media/image289.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52.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89.jpg"/></Relationships>
</file>

<file path=ppt/slides/_rels/slide453.xml.rels><?xml version="1.0" encoding="UTF-8" standalone="yes"?>
<Relationships xmlns="http://schemas.openxmlformats.org/package/2006/relationships"><Relationship Id="rId3" Type="http://schemas.openxmlformats.org/officeDocument/2006/relationships/image" Target="../media/image290.jpg"/><Relationship Id="rId2" Type="http://schemas.openxmlformats.org/officeDocument/2006/relationships/image" Target="../media/image210.jpg"/><Relationship Id="rId1" Type="http://schemas.openxmlformats.org/officeDocument/2006/relationships/slideLayout" Target="../slideLayouts/slideLayout14.xml"/></Relationships>
</file>

<file path=ppt/slides/_rels/slide454.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90.jpg"/></Relationships>
</file>

<file path=ppt/slides/_rels/slide455.xml.rels><?xml version="1.0" encoding="UTF-8" standalone="yes"?>
<Relationships xmlns="http://schemas.openxmlformats.org/package/2006/relationships"><Relationship Id="rId3" Type="http://schemas.openxmlformats.org/officeDocument/2006/relationships/hyperlink" Target="http://www.gatevidyalay.com/wp-content/uploads/2018/08/Relational-Algebra-Operators.png" TargetMode="External"/><Relationship Id="rId2" Type="http://schemas.openxmlformats.org/officeDocument/2006/relationships/image" Target="../media/image3.png"/><Relationship Id="rId1" Type="http://schemas.openxmlformats.org/officeDocument/2006/relationships/slideLayout" Target="../slideLayouts/slideLayout16.xml"/><Relationship Id="rId5" Type="http://schemas.openxmlformats.org/officeDocument/2006/relationships/image" Target="../media/image291.jpg"/><Relationship Id="rId4" Type="http://schemas.openxmlformats.org/officeDocument/2006/relationships/image" Target="../media/image210.jpg"/></Relationships>
</file>

<file path=ppt/slides/_rels/slide456.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92.jpg"/></Relationships>
</file>

<file path=ppt/slides/_rels/slide457.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58.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59.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3" Type="http://schemas.openxmlformats.org/officeDocument/2006/relationships/hyperlink" Target="https://www.orbitmedia.com/blog/internal-linking/" TargetMode="External"/><Relationship Id="rId2" Type="http://schemas.openxmlformats.org/officeDocument/2006/relationships/hyperlink" Target="http://google.com/" TargetMode="External"/><Relationship Id="rId1" Type="http://schemas.openxmlformats.org/officeDocument/2006/relationships/slideLayout" Target="../slideLayouts/slideLayout8.xml"/><Relationship Id="rId4" Type="http://schemas.openxmlformats.org/officeDocument/2006/relationships/image" Target="../media/image41.png"/></Relationships>
</file>

<file path=ppt/slides/_rels/slide460.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61.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62.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63.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6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10.jpg"/><Relationship Id="rId1" Type="http://schemas.openxmlformats.org/officeDocument/2006/relationships/slideLayout" Target="../slideLayouts/slideLayout12.xml"/></Relationships>
</file>

<file path=ppt/slides/_rels/slide465.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466.xml.rels><?xml version="1.0" encoding="UTF-8" standalone="yes"?>
<Relationships xmlns="http://schemas.openxmlformats.org/package/2006/relationships"><Relationship Id="rId3" Type="http://schemas.openxmlformats.org/officeDocument/2006/relationships/hyperlink" Target="http://www.javatpoint.com/dbms-join-operation"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93.jpg"/><Relationship Id="rId4" Type="http://schemas.openxmlformats.org/officeDocument/2006/relationships/image" Target="../media/image210.jpg"/></Relationships>
</file>

<file path=ppt/slides/_rels/slide467.xml.rels><?xml version="1.0" encoding="UTF-8" standalone="yes"?>
<Relationships xmlns="http://schemas.openxmlformats.org/package/2006/relationships"><Relationship Id="rId3" Type="http://schemas.openxmlformats.org/officeDocument/2006/relationships/image" Target="../media/image294.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68.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69.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3" Type="http://schemas.openxmlformats.org/officeDocument/2006/relationships/hyperlink" Target="https://www.javatpoint.com/html-table" TargetMode="External"/><Relationship Id="rId2" Type="http://schemas.openxmlformats.org/officeDocument/2006/relationships/image" Target="../media/image42.jpeg"/><Relationship Id="rId1" Type="http://schemas.openxmlformats.org/officeDocument/2006/relationships/slideLayout" Target="../slideLayouts/slideLayout8.xml"/></Relationships>
</file>

<file path=ppt/slides/_rels/slide470.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7.xml"/><Relationship Id="rId5" Type="http://schemas.openxmlformats.org/officeDocument/2006/relationships/hyperlink" Target="http://www.guru99.com/images/1/100518_0535_RelationalA6.png" TargetMode="External"/><Relationship Id="rId4" Type="http://schemas.openxmlformats.org/officeDocument/2006/relationships/image" Target="../media/image295.jpg"/></Relationships>
</file>

<file path=ppt/slides/_rels/slide471.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7.xml"/><Relationship Id="rId5" Type="http://schemas.openxmlformats.org/officeDocument/2006/relationships/hyperlink" Target="http://www.guru99.com/images/1/100518_0535_RelationalA8.png" TargetMode="External"/><Relationship Id="rId4" Type="http://schemas.openxmlformats.org/officeDocument/2006/relationships/image" Target="../media/image296.jpg"/></Relationships>
</file>

<file path=ppt/slides/_rels/slide472.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473.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474.xml.rels><?xml version="1.0" encoding="UTF-8" standalone="yes"?>
<Relationships xmlns="http://schemas.openxmlformats.org/package/2006/relationships"><Relationship Id="rId3" Type="http://schemas.openxmlformats.org/officeDocument/2006/relationships/image" Target="../media/image297.jpg"/><Relationship Id="rId2" Type="http://schemas.openxmlformats.org/officeDocument/2006/relationships/image" Target="../media/image210.jpg"/><Relationship Id="rId1" Type="http://schemas.openxmlformats.org/officeDocument/2006/relationships/slideLayout" Target="../slideLayouts/slideLayout14.xml"/></Relationships>
</file>

<file path=ppt/slides/_rels/slide475.xml.rels><?xml version="1.0" encoding="UTF-8" standalone="yes"?>
<Relationships xmlns="http://schemas.openxmlformats.org/package/2006/relationships"><Relationship Id="rId3" Type="http://schemas.openxmlformats.org/officeDocument/2006/relationships/image" Target="../media/image297.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76.xml.rels><?xml version="1.0" encoding="UTF-8" standalone="yes"?>
<Relationships xmlns="http://schemas.openxmlformats.org/package/2006/relationships"><Relationship Id="rId3" Type="http://schemas.openxmlformats.org/officeDocument/2006/relationships/image" Target="../media/image297.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77.xml.rels><?xml version="1.0" encoding="UTF-8" standalone="yes"?>
<Relationships xmlns="http://schemas.openxmlformats.org/package/2006/relationships"><Relationship Id="rId3" Type="http://schemas.openxmlformats.org/officeDocument/2006/relationships/image" Target="../media/image297.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78.xml.rels><?xml version="1.0" encoding="UTF-8" standalone="yes"?>
<Relationships xmlns="http://schemas.openxmlformats.org/package/2006/relationships"><Relationship Id="rId3" Type="http://schemas.openxmlformats.org/officeDocument/2006/relationships/image" Target="../media/image297.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79.xml.rels><?xml version="1.0" encoding="UTF-8" standalone="yes"?>
<Relationships xmlns="http://schemas.openxmlformats.org/package/2006/relationships"><Relationship Id="rId3" Type="http://schemas.openxmlformats.org/officeDocument/2006/relationships/image" Target="../media/image297.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jpeg"/><Relationship Id="rId1" Type="http://schemas.openxmlformats.org/officeDocument/2006/relationships/slideLayout" Target="../slideLayouts/slideLayout8.xml"/></Relationships>
</file>

<file path=ppt/slides/_rels/slide480.xml.rels><?xml version="1.0" encoding="UTF-8" standalone="yes"?>
<Relationships xmlns="http://schemas.openxmlformats.org/package/2006/relationships"><Relationship Id="rId3" Type="http://schemas.openxmlformats.org/officeDocument/2006/relationships/image" Target="../media/image297.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81.xml.rels><?xml version="1.0" encoding="UTF-8" standalone="yes"?>
<Relationships xmlns="http://schemas.openxmlformats.org/package/2006/relationships"><Relationship Id="rId3" Type="http://schemas.openxmlformats.org/officeDocument/2006/relationships/image" Target="../media/image297.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82.xml.rels><?xml version="1.0" encoding="UTF-8" standalone="yes"?>
<Relationships xmlns="http://schemas.openxmlformats.org/package/2006/relationships"><Relationship Id="rId3" Type="http://schemas.openxmlformats.org/officeDocument/2006/relationships/image" Target="../media/image297.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83.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97.jpg"/></Relationships>
</file>

<file path=ppt/slides/_rels/slide484.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97.jpg"/></Relationships>
</file>

<file path=ppt/slides/_rels/slide485.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97.jpg"/></Relationships>
</file>

<file path=ppt/slides/_rels/slide486.xml.rels><?xml version="1.0" encoding="UTF-8" standalone="yes"?>
<Relationships xmlns="http://schemas.openxmlformats.org/package/2006/relationships"><Relationship Id="rId3" Type="http://schemas.openxmlformats.org/officeDocument/2006/relationships/image" Target="../media/image297.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87.xml.rels><?xml version="1.0" encoding="UTF-8" standalone="yes"?>
<Relationships xmlns="http://schemas.openxmlformats.org/package/2006/relationships"><Relationship Id="rId3" Type="http://schemas.openxmlformats.org/officeDocument/2006/relationships/image" Target="../media/image297.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88.xml.rels><?xml version="1.0" encoding="UTF-8" standalone="yes"?>
<Relationships xmlns="http://schemas.openxmlformats.org/package/2006/relationships"><Relationship Id="rId3" Type="http://schemas.openxmlformats.org/officeDocument/2006/relationships/image" Target="../media/image297.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89.xml.rels><?xml version="1.0" encoding="UTF-8" standalone="yes"?>
<Relationships xmlns="http://schemas.openxmlformats.org/package/2006/relationships"><Relationship Id="rId3" Type="http://schemas.openxmlformats.org/officeDocument/2006/relationships/image" Target="../media/image297.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4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jpeg"/><Relationship Id="rId1" Type="http://schemas.openxmlformats.org/officeDocument/2006/relationships/slideLayout" Target="../slideLayouts/slideLayout8.xml"/></Relationships>
</file>

<file path=ppt/slides/_rels/slide490.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hyperlink" Target="http://www.datanami.com/2013/12/12/rdbms_the_hot_new_technology_of_2014" TargetMode="External"/><Relationship Id="rId1" Type="http://schemas.openxmlformats.org/officeDocument/2006/relationships/slideLayout" Target="../slideLayouts/slideLayout14.xml"/><Relationship Id="rId4" Type="http://schemas.openxmlformats.org/officeDocument/2006/relationships/image" Target="../media/image298.jpg"/></Relationships>
</file>

<file path=ppt/slides/_rels/slide491.xml.rels><?xml version="1.0" encoding="UTF-8" standalone="yes"?>
<Relationships xmlns="http://schemas.openxmlformats.org/package/2006/relationships"><Relationship Id="rId3" Type="http://schemas.openxmlformats.org/officeDocument/2006/relationships/hyperlink" Target="http://www.baaer.eu/wp-content/uploads/2018/07/Slide1.jpg"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99.jpg"/><Relationship Id="rId4" Type="http://schemas.openxmlformats.org/officeDocument/2006/relationships/image" Target="../media/image210.jpg"/></Relationships>
</file>

<file path=ppt/slides/_rels/slide492.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300.png"/></Relationships>
</file>

<file path=ppt/slides/_rels/slide493.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301.png"/></Relationships>
</file>

<file path=ppt/slides/_rels/slide494.xml.rels><?xml version="1.0" encoding="UTF-8" standalone="yes"?>
<Relationships xmlns="http://schemas.openxmlformats.org/package/2006/relationships"><Relationship Id="rId3" Type="http://schemas.openxmlformats.org/officeDocument/2006/relationships/hyperlink" Target="http://www.openshift.com/hs-fs/hubfs/Imported_Blog_Media/sql-server-2019.png?width=800&amp;height=390"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302.jpg"/><Relationship Id="rId4" Type="http://schemas.openxmlformats.org/officeDocument/2006/relationships/image" Target="../media/image210.jpg"/></Relationships>
</file>

<file path=ppt/slides/_rels/slide495.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hyperlink" Target="http://www.learncomputerscienceonline.com/" TargetMode="External"/><Relationship Id="rId1" Type="http://schemas.openxmlformats.org/officeDocument/2006/relationships/slideLayout" Target="../slideLayouts/slideLayout14.xml"/><Relationship Id="rId4" Type="http://schemas.openxmlformats.org/officeDocument/2006/relationships/image" Target="../media/image303.jpg"/></Relationships>
</file>

<file path=ppt/slides/_rels/slide496.xml.rels><?xml version="1.0" encoding="UTF-8" standalone="yes"?>
<Relationships xmlns="http://schemas.openxmlformats.org/package/2006/relationships"><Relationship Id="rId3" Type="http://schemas.openxmlformats.org/officeDocument/2006/relationships/hyperlink" Target="http://www.learncomputerscienceonline.com/"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303.jpg"/><Relationship Id="rId4" Type="http://schemas.openxmlformats.org/officeDocument/2006/relationships/image" Target="../media/image210.jpg"/></Relationships>
</file>

<file path=ppt/slides/_rels/slide497.xml.rels><?xml version="1.0" encoding="UTF-8" standalone="yes"?>
<Relationships xmlns="http://schemas.openxmlformats.org/package/2006/relationships"><Relationship Id="rId3" Type="http://schemas.openxmlformats.org/officeDocument/2006/relationships/image" Target="../media/image304.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slideshare.net/kumar_vic/4-the-relational-data-model-and-relational-database-constraints" TargetMode="External"/><Relationship Id="rId4" Type="http://schemas.openxmlformats.org/officeDocument/2006/relationships/image" Target="../media/image210.jpg"/></Relationships>
</file>

<file path=ppt/slides/_rels/slide498.xml.rels><?xml version="1.0" encoding="UTF-8" standalone="yes"?>
<Relationships xmlns="http://schemas.openxmlformats.org/package/2006/relationships"><Relationship Id="rId3" Type="http://schemas.openxmlformats.org/officeDocument/2006/relationships/image" Target="../media/image304.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slideshare.net/kumar_vic/4-the-relational-data-model-and-relational-database-constraints" TargetMode="External"/><Relationship Id="rId4" Type="http://schemas.openxmlformats.org/officeDocument/2006/relationships/image" Target="../media/image210.jpg"/></Relationships>
</file>

<file path=ppt/slides/_rels/slide499.xml.rels><?xml version="1.0" encoding="UTF-8" standalone="yes"?>
<Relationships xmlns="http://schemas.openxmlformats.org/package/2006/relationships"><Relationship Id="rId3" Type="http://schemas.openxmlformats.org/officeDocument/2006/relationships/image" Target="../media/image304.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slideshare.net/kumar_vic/4-the-relational-data-model-and-relational-database-constraints" TargetMode="External"/><Relationship Id="rId4" Type="http://schemas.openxmlformats.org/officeDocument/2006/relationships/image" Target="../media/image210.jpg"/></Relationships>
</file>

<file path=ppt/slides/_rels/slide5.xml.rels><?xml version="1.0" encoding="UTF-8" standalone="yes"?>
<Relationships xmlns="http://schemas.openxmlformats.org/package/2006/relationships"><Relationship Id="rId3" Type="http://schemas.openxmlformats.org/officeDocument/2006/relationships/hyperlink" Target="https://ediacademy.com/blog/ip-address"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5.jpeg"/></Relationships>
</file>

<file path=ppt/slides/_rels/slide5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jpeg"/><Relationship Id="rId1" Type="http://schemas.openxmlformats.org/officeDocument/2006/relationships/slideLayout" Target="../slideLayouts/slideLayout8.xml"/></Relationships>
</file>

<file path=ppt/slides/_rels/slide500.xml.rels><?xml version="1.0" encoding="UTF-8" standalone="yes"?>
<Relationships xmlns="http://schemas.openxmlformats.org/package/2006/relationships"><Relationship Id="rId3" Type="http://schemas.openxmlformats.org/officeDocument/2006/relationships/image" Target="../media/image305.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slideshare.net/kumar_vic/4-the-relational-data-model-and-relational-database-constraints" TargetMode="External"/><Relationship Id="rId4" Type="http://schemas.openxmlformats.org/officeDocument/2006/relationships/image" Target="../media/image210.jpg"/></Relationships>
</file>

<file path=ppt/slides/_rels/slide501.xml.rels><?xml version="1.0" encoding="UTF-8" standalone="yes"?>
<Relationships xmlns="http://schemas.openxmlformats.org/package/2006/relationships"><Relationship Id="rId3" Type="http://schemas.openxmlformats.org/officeDocument/2006/relationships/image" Target="../media/image306.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slideshare.net/kumar_vic/4-the-relational-data-model-and-relational-database-constraints" TargetMode="External"/><Relationship Id="rId4" Type="http://schemas.openxmlformats.org/officeDocument/2006/relationships/image" Target="../media/image210.jpg"/></Relationships>
</file>

<file path=ppt/slides/_rels/slide502.xml.rels><?xml version="1.0" encoding="UTF-8" standalone="yes"?>
<Relationships xmlns="http://schemas.openxmlformats.org/package/2006/relationships"><Relationship Id="rId3" Type="http://schemas.openxmlformats.org/officeDocument/2006/relationships/image" Target="../media/image307.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slideshare.net/RohanByanjankar/concept-of-relational-database-and-integrity-constraints-differ" TargetMode="External"/><Relationship Id="rId4" Type="http://schemas.openxmlformats.org/officeDocument/2006/relationships/image" Target="../media/image210.jpg"/></Relationships>
</file>

<file path=ppt/slides/_rels/slide503.xml.rels><?xml version="1.0" encoding="UTF-8" standalone="yes"?>
<Relationships xmlns="http://schemas.openxmlformats.org/package/2006/relationships"><Relationship Id="rId3" Type="http://schemas.openxmlformats.org/officeDocument/2006/relationships/image" Target="../media/image308.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slideshare.net/RohanByanjankar/concept-of-relational-database-and-integrity-constraints-differ" TargetMode="External"/><Relationship Id="rId4" Type="http://schemas.openxmlformats.org/officeDocument/2006/relationships/image" Target="../media/image210.jpg"/></Relationships>
</file>

<file path=ppt/slides/_rels/slide504.xml.rels><?xml version="1.0" encoding="UTF-8" standalone="yes"?>
<Relationships xmlns="http://schemas.openxmlformats.org/package/2006/relationships"><Relationship Id="rId3" Type="http://schemas.openxmlformats.org/officeDocument/2006/relationships/image" Target="../media/image303.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learncomputerscienceonline.com/" TargetMode="External"/><Relationship Id="rId4" Type="http://schemas.openxmlformats.org/officeDocument/2006/relationships/image" Target="../media/image210.jpg"/></Relationships>
</file>

<file path=ppt/slides/_rels/slide505.xml.rels><?xml version="1.0" encoding="UTF-8" standalone="yes"?>
<Relationships xmlns="http://schemas.openxmlformats.org/package/2006/relationships"><Relationship Id="rId3" Type="http://schemas.openxmlformats.org/officeDocument/2006/relationships/image" Target="../media/image303.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learncomputerscienceonline.com/" TargetMode="External"/><Relationship Id="rId4" Type="http://schemas.openxmlformats.org/officeDocument/2006/relationships/image" Target="../media/image210.jpg"/></Relationships>
</file>

<file path=ppt/slides/_rels/slide506.xml.rels><?xml version="1.0" encoding="UTF-8" standalone="yes"?>
<Relationships xmlns="http://schemas.openxmlformats.org/package/2006/relationships"><Relationship Id="rId3" Type="http://schemas.openxmlformats.org/officeDocument/2006/relationships/image" Target="../media/image303.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learncomputerscienceonline.com/" TargetMode="External"/><Relationship Id="rId4" Type="http://schemas.openxmlformats.org/officeDocument/2006/relationships/image" Target="../media/image210.jpg"/></Relationships>
</file>

<file path=ppt/slides/_rels/slide507.xml.rels><?xml version="1.0" encoding="UTF-8" standalone="yes"?>
<Relationships xmlns="http://schemas.openxmlformats.org/package/2006/relationships"><Relationship Id="rId3" Type="http://schemas.openxmlformats.org/officeDocument/2006/relationships/image" Target="../media/image303.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learncomputerscienceonline.com/" TargetMode="External"/><Relationship Id="rId4" Type="http://schemas.openxmlformats.org/officeDocument/2006/relationships/image" Target="../media/image210.jpg"/></Relationships>
</file>

<file path=ppt/slides/_rels/slide508.xml.rels><?xml version="1.0" encoding="UTF-8" standalone="yes"?>
<Relationships xmlns="http://schemas.openxmlformats.org/package/2006/relationships"><Relationship Id="rId3" Type="http://schemas.openxmlformats.org/officeDocument/2006/relationships/image" Target="../media/image303.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learncomputerscienceonline.com/" TargetMode="External"/><Relationship Id="rId4" Type="http://schemas.openxmlformats.org/officeDocument/2006/relationships/image" Target="../media/image210.jpg"/></Relationships>
</file>

<file path=ppt/slides/_rels/slide509.xml.rels><?xml version="1.0" encoding="UTF-8" standalone="yes"?>
<Relationships xmlns="http://schemas.openxmlformats.org/package/2006/relationships"><Relationship Id="rId3" Type="http://schemas.openxmlformats.org/officeDocument/2006/relationships/hyperlink" Target="http://www.guru99.com/dbms-keys.html" TargetMode="External"/><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5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jpeg"/><Relationship Id="rId1" Type="http://schemas.openxmlformats.org/officeDocument/2006/relationships/slideLayout" Target="../slideLayouts/slideLayout8.xml"/></Relationships>
</file>

<file path=ppt/slides/_rels/slide510.xml.rels><?xml version="1.0" encoding="UTF-8" standalone="yes"?>
<Relationships xmlns="http://schemas.openxmlformats.org/package/2006/relationships"><Relationship Id="rId3" Type="http://schemas.openxmlformats.org/officeDocument/2006/relationships/hyperlink" Target="http://www.guru99.com/dbms-keys.html" TargetMode="External"/><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10.jpg"/></Relationships>
</file>

<file path=ppt/slides/_rels/slide511.xml.rels><?xml version="1.0" encoding="UTF-8" standalone="yes"?>
<Relationships xmlns="http://schemas.openxmlformats.org/package/2006/relationships"><Relationship Id="rId3" Type="http://schemas.openxmlformats.org/officeDocument/2006/relationships/hyperlink" Target="http://www.slideshare.net/TechtudNetwork/relation-between-super-key-candidate-key-and-primary"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309.jpg"/><Relationship Id="rId4" Type="http://schemas.openxmlformats.org/officeDocument/2006/relationships/image" Target="../media/image210.jpg"/></Relationships>
</file>

<file path=ppt/slides/_rels/slide512.xml.rels><?xml version="1.0" encoding="UTF-8" standalone="yes"?>
<Relationships xmlns="http://schemas.openxmlformats.org/package/2006/relationships"><Relationship Id="rId3" Type="http://schemas.openxmlformats.org/officeDocument/2006/relationships/image" Target="../media/image260.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uru99.com/dbms-keys.html" TargetMode="External"/><Relationship Id="rId4" Type="http://schemas.openxmlformats.org/officeDocument/2006/relationships/image" Target="../media/image210.jpg"/></Relationships>
</file>

<file path=ppt/slides/_rels/slide513.xml.rels><?xml version="1.0" encoding="UTF-8" standalone="yes"?>
<Relationships xmlns="http://schemas.openxmlformats.org/package/2006/relationships"><Relationship Id="rId3" Type="http://schemas.openxmlformats.org/officeDocument/2006/relationships/image" Target="../media/image260.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uru99.com/dbms-keys.html" TargetMode="External"/><Relationship Id="rId4" Type="http://schemas.openxmlformats.org/officeDocument/2006/relationships/image" Target="../media/image210.jpg"/></Relationships>
</file>

<file path=ppt/slides/_rels/slide514.xml.rels><?xml version="1.0" encoding="UTF-8" standalone="yes"?>
<Relationships xmlns="http://schemas.openxmlformats.org/package/2006/relationships"><Relationship Id="rId3" Type="http://schemas.openxmlformats.org/officeDocument/2006/relationships/hyperlink" Target="http://www.guru99.com/dbms-keys.html"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60.jpg"/><Relationship Id="rId4" Type="http://schemas.openxmlformats.org/officeDocument/2006/relationships/image" Target="../media/image210.jpg"/></Relationships>
</file>

<file path=ppt/slides/_rels/slide515.xml.rels><?xml version="1.0" encoding="UTF-8" standalone="yes"?>
<Relationships xmlns="http://schemas.openxmlformats.org/package/2006/relationships"><Relationship Id="rId3" Type="http://schemas.openxmlformats.org/officeDocument/2006/relationships/hyperlink" Target="http://etutorials.org/SQL/Database%2Bdesign%2Bfor%2Bmere%2Bmortals/Part%2BI%2BRelational%2BDatabase%2BDesign/Chapte"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310.jpg"/><Relationship Id="rId4" Type="http://schemas.openxmlformats.org/officeDocument/2006/relationships/image" Target="../media/image210.jpg"/></Relationships>
</file>

<file path=ppt/slides/_rels/slide516.xml.rels><?xml version="1.0" encoding="UTF-8" standalone="yes"?>
<Relationships xmlns="http://schemas.openxmlformats.org/package/2006/relationships"><Relationship Id="rId3" Type="http://schemas.openxmlformats.org/officeDocument/2006/relationships/hyperlink" Target="http://www.slideshare.net/cunniman/database-keys"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311.jpg"/><Relationship Id="rId4" Type="http://schemas.openxmlformats.org/officeDocument/2006/relationships/image" Target="../media/image210.jpg"/></Relationships>
</file>

<file path=ppt/slides/_rels/slide517.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312.jpg"/></Relationships>
</file>

<file path=ppt/slides/_rels/slide518.xml.rels><?xml version="1.0" encoding="UTF-8" standalone="yes"?>
<Relationships xmlns="http://schemas.openxmlformats.org/package/2006/relationships"><Relationship Id="rId3" Type="http://schemas.openxmlformats.org/officeDocument/2006/relationships/hyperlink" Target="http://www.geeksforgeeks.org/types-of-keys-in-relational-model-candidate-super-primary-alternate-and-for"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312.jpg"/><Relationship Id="rId4" Type="http://schemas.openxmlformats.org/officeDocument/2006/relationships/image" Target="../media/image210.jpg"/></Relationships>
</file>

<file path=ppt/slides/_rels/slide519.xml.rels><?xml version="1.0" encoding="UTF-8" standalone="yes"?>
<Relationships xmlns="http://schemas.openxmlformats.org/package/2006/relationships"><Relationship Id="rId3" Type="http://schemas.openxmlformats.org/officeDocument/2006/relationships/hyperlink" Target="http://www.studytonight.com/dbms/database-key.php"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313.jpg"/><Relationship Id="rId4" Type="http://schemas.openxmlformats.org/officeDocument/2006/relationships/image" Target="../media/image210.jpg"/></Relationships>
</file>

<file path=ppt/slides/_rels/slide5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jpeg"/><Relationship Id="rId1" Type="http://schemas.openxmlformats.org/officeDocument/2006/relationships/slideLayout" Target="../slideLayouts/slideLayout8.xml"/></Relationships>
</file>

<file path=ppt/slides/_rels/slide520.xml.rels><?xml version="1.0" encoding="UTF-8" standalone="yes"?>
<Relationships xmlns="http://schemas.openxmlformats.org/package/2006/relationships"><Relationship Id="rId3" Type="http://schemas.openxmlformats.org/officeDocument/2006/relationships/image" Target="../media/image314.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studytonight.com/dbms/database-key.php" TargetMode="External"/><Relationship Id="rId4" Type="http://schemas.openxmlformats.org/officeDocument/2006/relationships/image" Target="../media/image210.jpg"/></Relationships>
</file>

<file path=ppt/slides/_rels/slide521.xml.rels><?xml version="1.0" encoding="UTF-8" standalone="yes"?>
<Relationships xmlns="http://schemas.openxmlformats.org/package/2006/relationships"><Relationship Id="rId3" Type="http://schemas.openxmlformats.org/officeDocument/2006/relationships/image" Target="../media/image314.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studytonight.com/dbms/database-key.php" TargetMode="External"/><Relationship Id="rId4" Type="http://schemas.openxmlformats.org/officeDocument/2006/relationships/image" Target="../media/image210.jpg"/></Relationships>
</file>

<file path=ppt/slides/_rels/slide522.xml.rels><?xml version="1.0" encoding="UTF-8" standalone="yes"?>
<Relationships xmlns="http://schemas.openxmlformats.org/package/2006/relationships"><Relationship Id="rId3" Type="http://schemas.openxmlformats.org/officeDocument/2006/relationships/image" Target="../media/image314.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studytonight.com/dbms/database-key.php" TargetMode="External"/><Relationship Id="rId4" Type="http://schemas.openxmlformats.org/officeDocument/2006/relationships/image" Target="../media/image210.jpg"/></Relationships>
</file>

<file path=ppt/slides/_rels/slide523.xml.rels><?xml version="1.0" encoding="UTF-8" standalone="yes"?>
<Relationships xmlns="http://schemas.openxmlformats.org/package/2006/relationships"><Relationship Id="rId3" Type="http://schemas.openxmlformats.org/officeDocument/2006/relationships/image" Target="../media/image314.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studytonight.com/dbms/database-key.php" TargetMode="External"/><Relationship Id="rId4" Type="http://schemas.openxmlformats.org/officeDocument/2006/relationships/image" Target="../media/image210.jpg"/></Relationships>
</file>

<file path=ppt/slides/_rels/slide524.xml.rels><?xml version="1.0" encoding="UTF-8" standalone="yes"?>
<Relationships xmlns="http://schemas.openxmlformats.org/package/2006/relationships"><Relationship Id="rId3" Type="http://schemas.openxmlformats.org/officeDocument/2006/relationships/image" Target="../media/image315.jpg"/><Relationship Id="rId2" Type="http://schemas.openxmlformats.org/officeDocument/2006/relationships/image" Target="../media/image210.jpg"/><Relationship Id="rId1" Type="http://schemas.openxmlformats.org/officeDocument/2006/relationships/slideLayout" Target="../slideLayouts/slideLayout14.xml"/><Relationship Id="rId4" Type="http://schemas.openxmlformats.org/officeDocument/2006/relationships/hyperlink" Target="http://www.minigranth.com/dbms-tutorial/relational-algebra/" TargetMode="External"/></Relationships>
</file>

<file path=ppt/slides/_rels/slide525.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minigranth.com/dbms-tutorial/relational-algebra/" TargetMode="External"/><Relationship Id="rId4" Type="http://schemas.openxmlformats.org/officeDocument/2006/relationships/image" Target="../media/image315.jpg"/></Relationships>
</file>

<file path=ppt/slides/_rels/slide526.xml.rels><?xml version="1.0" encoding="UTF-8" standalone="yes"?>
<Relationships xmlns="http://schemas.openxmlformats.org/package/2006/relationships"><Relationship Id="rId3" Type="http://schemas.openxmlformats.org/officeDocument/2006/relationships/image" Target="../media/image316.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uru99.com/relational-algebra-dbms.html" TargetMode="External"/><Relationship Id="rId4" Type="http://schemas.openxmlformats.org/officeDocument/2006/relationships/image" Target="../media/image210.jpg"/></Relationships>
</file>

<file path=ppt/slides/_rels/slide527.xml.rels><?xml version="1.0" encoding="UTF-8" standalone="yes"?>
<Relationships xmlns="http://schemas.openxmlformats.org/package/2006/relationships"><Relationship Id="rId3" Type="http://schemas.openxmlformats.org/officeDocument/2006/relationships/hyperlink" Target="http://www.guru99.com/relational-algebra-dbms.html"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317.jpg"/><Relationship Id="rId4" Type="http://schemas.openxmlformats.org/officeDocument/2006/relationships/image" Target="../media/image210.jpg"/></Relationships>
</file>

<file path=ppt/slides/_rels/slide528.xml.rels><?xml version="1.0" encoding="UTF-8" standalone="yes"?>
<Relationships xmlns="http://schemas.openxmlformats.org/package/2006/relationships"><Relationship Id="rId3" Type="http://schemas.openxmlformats.org/officeDocument/2006/relationships/hyperlink" Target="http://lh6.ggpht.com/-2zQZcGShhlM/VRGe3vIaHZI/AAAAAAABf2s/rE7zyvRXJUo/s1600-h/image%25255B"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318.jpg"/><Relationship Id="rId4" Type="http://schemas.openxmlformats.org/officeDocument/2006/relationships/image" Target="../media/image210.jpg"/></Relationships>
</file>

<file path=ppt/slides/_rels/slide529.xml.rels><?xml version="1.0" encoding="UTF-8" standalone="yes"?>
<Relationships xmlns="http://schemas.openxmlformats.org/package/2006/relationships"><Relationship Id="rId3" Type="http://schemas.openxmlformats.org/officeDocument/2006/relationships/hyperlink" Target="http://www.codeproject.com/articles/1172312/just-enough-set-theory-when-sets-collide-part-of"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319.jpg"/><Relationship Id="rId4" Type="http://schemas.openxmlformats.org/officeDocument/2006/relationships/image" Target="../media/image210.jpg"/></Relationships>
</file>

<file path=ppt/slides/_rels/slide5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jpeg"/><Relationship Id="rId1" Type="http://schemas.openxmlformats.org/officeDocument/2006/relationships/slideLayout" Target="../slideLayouts/slideLayout8.xml"/></Relationships>
</file>

<file path=ppt/slides/_rels/slide530.xml.rels><?xml version="1.0" encoding="UTF-8" standalone="yes"?>
<Relationships xmlns="http://schemas.openxmlformats.org/package/2006/relationships"><Relationship Id="rId3" Type="http://schemas.openxmlformats.org/officeDocument/2006/relationships/hyperlink" Target="http://www.guru99.com/relational-algebra-dbms.html"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320.jpg"/><Relationship Id="rId4" Type="http://schemas.openxmlformats.org/officeDocument/2006/relationships/image" Target="../media/image210.jpg"/></Relationships>
</file>

<file path=ppt/slides/_rels/slide531.xml.rels><?xml version="1.0" encoding="UTF-8" standalone="yes"?>
<Relationships xmlns="http://schemas.openxmlformats.org/package/2006/relationships"><Relationship Id="rId3" Type="http://schemas.openxmlformats.org/officeDocument/2006/relationships/hyperlink" Target="https://www.guru99.com/relational-algebra-dbms.html"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321.jpg"/><Relationship Id="rId4" Type="http://schemas.openxmlformats.org/officeDocument/2006/relationships/image" Target="../media/image210.jpg"/></Relationships>
</file>

<file path=ppt/slides/_rels/slide532.xml.rels><?xml version="1.0" encoding="UTF-8" standalone="yes"?>
<Relationships xmlns="http://schemas.openxmlformats.org/package/2006/relationships"><Relationship Id="rId3" Type="http://schemas.openxmlformats.org/officeDocument/2006/relationships/hyperlink" Target="http://www.minigranth.com/dbms-tutorial/relational-algebra/"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10.jpg"/><Relationship Id="rId4" Type="http://schemas.openxmlformats.org/officeDocument/2006/relationships/image" Target="../media/image322.jpg"/></Relationships>
</file>

<file path=ppt/slides/_rels/slide533.xml.rels><?xml version="1.0" encoding="UTF-8" standalone="yes"?>
<Relationships xmlns="http://schemas.openxmlformats.org/package/2006/relationships"><Relationship Id="rId3" Type="http://schemas.openxmlformats.org/officeDocument/2006/relationships/image" Target="../media/image323.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tutorialspoint.com/dbms/database_joins.htm" TargetMode="External"/><Relationship Id="rId4" Type="http://schemas.openxmlformats.org/officeDocument/2006/relationships/image" Target="../media/image210.jpg"/></Relationships>
</file>

<file path=ppt/slides/_rels/slide534.xml.rels><?xml version="1.0" encoding="UTF-8" standalone="yes"?>
<Relationships xmlns="http://schemas.openxmlformats.org/package/2006/relationships"><Relationship Id="rId3" Type="http://schemas.openxmlformats.org/officeDocument/2006/relationships/hyperlink" Target="https://www.guru99.com/relational-algebra-dbms.html"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323.jpg"/><Relationship Id="rId4" Type="http://schemas.openxmlformats.org/officeDocument/2006/relationships/image" Target="../media/image210.jpg"/></Relationships>
</file>

<file path=ppt/slides/_rels/slide535.xml.rels><?xml version="1.0" encoding="UTF-8" standalone="yes"?>
<Relationships xmlns="http://schemas.openxmlformats.org/package/2006/relationships"><Relationship Id="rId3" Type="http://schemas.openxmlformats.org/officeDocument/2006/relationships/hyperlink" Target="https://www.tutorialspoint.com/dbms/database_joins.htm"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324.jpg"/><Relationship Id="rId4" Type="http://schemas.openxmlformats.org/officeDocument/2006/relationships/image" Target="../media/image210.jpg"/></Relationships>
</file>

<file path=ppt/slides/_rels/slide536.xml.rels><?xml version="1.0" encoding="UTF-8" standalone="yes"?>
<Relationships xmlns="http://schemas.openxmlformats.org/package/2006/relationships"><Relationship Id="rId3" Type="http://schemas.openxmlformats.org/officeDocument/2006/relationships/hyperlink" Target="http://www.tutorialspoint.com/dbms/database_joins.htm"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324.jpg"/><Relationship Id="rId4" Type="http://schemas.openxmlformats.org/officeDocument/2006/relationships/image" Target="../media/image210.jpg"/></Relationships>
</file>

<file path=ppt/slides/_rels/slide537.xml.rels><?xml version="1.0" encoding="UTF-8" standalone="yes"?>
<Relationships xmlns="http://schemas.openxmlformats.org/package/2006/relationships"><Relationship Id="rId3" Type="http://schemas.openxmlformats.org/officeDocument/2006/relationships/image" Target="../media/image325.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tutorialspoint.com/dbms/database_joins.htm" TargetMode="External"/><Relationship Id="rId4" Type="http://schemas.openxmlformats.org/officeDocument/2006/relationships/image" Target="../media/image210.jpg"/></Relationships>
</file>

<file path=ppt/slides/_rels/slide538.xml.rels><?xml version="1.0" encoding="UTF-8" standalone="yes"?>
<Relationships xmlns="http://schemas.openxmlformats.org/package/2006/relationships"><Relationship Id="rId3" Type="http://schemas.openxmlformats.org/officeDocument/2006/relationships/image" Target="../media/image325.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tutorialspoint.com/dbms/database_joins.htm" TargetMode="External"/><Relationship Id="rId4" Type="http://schemas.openxmlformats.org/officeDocument/2006/relationships/image" Target="../media/image210.jpg"/></Relationships>
</file>

<file path=ppt/slides/_rels/slide539.xml.rels><?xml version="1.0" encoding="UTF-8" standalone="yes"?>
<Relationships xmlns="http://schemas.openxmlformats.org/package/2006/relationships"><Relationship Id="rId3" Type="http://schemas.openxmlformats.org/officeDocument/2006/relationships/hyperlink" Target="http://www.guru99.com/relational-algebra-dbms.html" TargetMode="External"/><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image" Target="../media/image326.jpg"/><Relationship Id="rId5" Type="http://schemas.openxmlformats.org/officeDocument/2006/relationships/image" Target="../media/image295.jpg"/><Relationship Id="rId4" Type="http://schemas.openxmlformats.org/officeDocument/2006/relationships/image" Target="../media/image210.jp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40.xml.rels><?xml version="1.0" encoding="UTF-8" standalone="yes"?>
<Relationships xmlns="http://schemas.openxmlformats.org/package/2006/relationships"><Relationship Id="rId3" Type="http://schemas.openxmlformats.org/officeDocument/2006/relationships/hyperlink" Target="http://www.guru99.com/relational-algebra-dbms.html" TargetMode="External"/><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image" Target="../media/image328.jpg"/><Relationship Id="rId5" Type="http://schemas.openxmlformats.org/officeDocument/2006/relationships/image" Target="../media/image327.jpg"/><Relationship Id="rId4" Type="http://schemas.openxmlformats.org/officeDocument/2006/relationships/image" Target="../media/image210.jpg"/></Relationships>
</file>

<file path=ppt/slides/_rels/slide541.xml.rels><?xml version="1.0" encoding="UTF-8" standalone="yes"?>
<Relationships xmlns="http://schemas.openxmlformats.org/package/2006/relationships"><Relationship Id="rId3" Type="http://schemas.openxmlformats.org/officeDocument/2006/relationships/hyperlink" Target="http://www.tutorialspoint.com/dbms/database_joins.htm" TargetMode="External"/><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image" Target="../media/image330.jpg"/><Relationship Id="rId5" Type="http://schemas.openxmlformats.org/officeDocument/2006/relationships/image" Target="../media/image329.png"/><Relationship Id="rId4" Type="http://schemas.openxmlformats.org/officeDocument/2006/relationships/image" Target="../media/image210.jpg"/></Relationships>
</file>

<file path=ppt/slides/_rels/slide542.xml.rels><?xml version="1.0" encoding="UTF-8" standalone="yes"?>
<Relationships xmlns="http://schemas.openxmlformats.org/package/2006/relationships"><Relationship Id="rId3" Type="http://schemas.openxmlformats.org/officeDocument/2006/relationships/image" Target="../media/image331.jpg"/><Relationship Id="rId2" Type="http://schemas.openxmlformats.org/officeDocument/2006/relationships/image" Target="../media/image3.png"/><Relationship Id="rId1" Type="http://schemas.openxmlformats.org/officeDocument/2006/relationships/slideLayout" Target="../slideLayouts/slideLayout15.xml"/><Relationship Id="rId5" Type="http://schemas.openxmlformats.org/officeDocument/2006/relationships/hyperlink" Target="http://www.studytonight.com/dbms/set-operation-in-sql.php" TargetMode="External"/><Relationship Id="rId4" Type="http://schemas.openxmlformats.org/officeDocument/2006/relationships/image" Target="../media/image210.jpg"/></Relationships>
</file>

<file path=ppt/slides/_rels/slide543.xml.rels><?xml version="1.0" encoding="UTF-8" standalone="yes"?>
<Relationships xmlns="http://schemas.openxmlformats.org/package/2006/relationships"><Relationship Id="rId3" Type="http://schemas.openxmlformats.org/officeDocument/2006/relationships/image" Target="../media/image331.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studytonight.com/dbms/set-operation-in-sql.php" TargetMode="External"/><Relationship Id="rId4" Type="http://schemas.openxmlformats.org/officeDocument/2006/relationships/image" Target="../media/image210.jpg"/></Relationships>
</file>

<file path=ppt/slides/_rels/slide544.xml.rels><?xml version="1.0" encoding="UTF-8" standalone="yes"?>
<Relationships xmlns="http://schemas.openxmlformats.org/package/2006/relationships"><Relationship Id="rId3" Type="http://schemas.openxmlformats.org/officeDocument/2006/relationships/image" Target="../media/image332.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studytonight.com/dbms/set-operation-in-sql.php" TargetMode="External"/><Relationship Id="rId4" Type="http://schemas.openxmlformats.org/officeDocument/2006/relationships/image" Target="../media/image210.jpg"/></Relationships>
</file>

<file path=ppt/slides/_rels/slide545.xml.rels><?xml version="1.0" encoding="UTF-8" standalone="yes"?>
<Relationships xmlns="http://schemas.openxmlformats.org/package/2006/relationships"><Relationship Id="rId3" Type="http://schemas.openxmlformats.org/officeDocument/2006/relationships/image" Target="../media/image333.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studytonight.com/dbms/set-operation-in-sql.php" TargetMode="External"/><Relationship Id="rId4" Type="http://schemas.openxmlformats.org/officeDocument/2006/relationships/image" Target="../media/image210.jpg"/></Relationships>
</file>

<file path=ppt/slides/_rels/slide546.xml.rels><?xml version="1.0" encoding="UTF-8" standalone="yes"?>
<Relationships xmlns="http://schemas.openxmlformats.org/package/2006/relationships"><Relationship Id="rId3" Type="http://schemas.openxmlformats.org/officeDocument/2006/relationships/image" Target="../media/image334.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studytonight.com/dbms/set-operation-in-sql.php" TargetMode="External"/><Relationship Id="rId4" Type="http://schemas.openxmlformats.org/officeDocument/2006/relationships/image" Target="../media/image210.jpg"/></Relationships>
</file>

<file path=ppt/slides/_rels/slide547.xml.rels><?xml version="1.0" encoding="UTF-8" standalone="yes"?>
<Relationships xmlns="http://schemas.openxmlformats.org/package/2006/relationships"><Relationship Id="rId3" Type="http://schemas.openxmlformats.org/officeDocument/2006/relationships/image" Target="../media/image335.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studytonight.com/dbms/set-operation-in-sql.php" TargetMode="External"/><Relationship Id="rId4" Type="http://schemas.openxmlformats.org/officeDocument/2006/relationships/image" Target="../media/image210.jpg"/></Relationships>
</file>

<file path=ppt/slides/_rels/slide548.xml.rels><?xml version="1.0" encoding="UTF-8" standalone="yes"?>
<Relationships xmlns="http://schemas.openxmlformats.org/package/2006/relationships"><Relationship Id="rId3" Type="http://schemas.openxmlformats.org/officeDocument/2006/relationships/image" Target="../media/image316.jpg"/><Relationship Id="rId2" Type="http://schemas.openxmlformats.org/officeDocument/2006/relationships/image" Target="../media/image210.jpg"/><Relationship Id="rId1" Type="http://schemas.openxmlformats.org/officeDocument/2006/relationships/slideLayout" Target="../slideLayouts/slideLayout14.xml"/><Relationship Id="rId4" Type="http://schemas.openxmlformats.org/officeDocument/2006/relationships/hyperlink" Target="http://www.guru99.com/relational-algebra-dbms.html" TargetMode="External"/></Relationships>
</file>

<file path=ppt/slides/_rels/slide549.xml.rels><?xml version="1.0" encoding="UTF-8" standalone="yes"?>
<Relationships xmlns="http://schemas.openxmlformats.org/package/2006/relationships"><Relationship Id="rId3" Type="http://schemas.openxmlformats.org/officeDocument/2006/relationships/hyperlink" Target="http://www.guru99.com/relational-algebra-dbms.html"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316.jpg"/><Relationship Id="rId4" Type="http://schemas.openxmlformats.org/officeDocument/2006/relationships/image" Target="../media/image210.jpg"/></Relationships>
</file>

<file path=ppt/slides/_rels/slide55.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hyperlink" Target="https://support.modernretail.com/hc/en-us/articles/201127998-W3C-Markup-Validation-Service" TargetMode="External"/><Relationship Id="rId1" Type="http://schemas.openxmlformats.org/officeDocument/2006/relationships/slideLayout" Target="../slideLayouts/slideLayout8.xml"/></Relationships>
</file>

<file path=ppt/slides/_rels/slide550.xml.rels><?xml version="1.0" encoding="UTF-8" standalone="yes"?>
<Relationships xmlns="http://schemas.openxmlformats.org/package/2006/relationships"><Relationship Id="rId3" Type="http://schemas.openxmlformats.org/officeDocument/2006/relationships/hyperlink" Target="http://www.guru99.com/relational-algebra-dbms.html"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317.jpg"/><Relationship Id="rId4" Type="http://schemas.openxmlformats.org/officeDocument/2006/relationships/image" Target="../media/image210.jpg"/></Relationships>
</file>

<file path=ppt/slides/_rels/slide551.xml.rels><?xml version="1.0" encoding="UTF-8" standalone="yes"?>
<Relationships xmlns="http://schemas.openxmlformats.org/package/2006/relationships"><Relationship Id="rId3" Type="http://schemas.openxmlformats.org/officeDocument/2006/relationships/hyperlink" Target="http://www.minigranth.com/dbms-tutorial/relational-algebra/"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10.jpg"/><Relationship Id="rId4" Type="http://schemas.openxmlformats.org/officeDocument/2006/relationships/image" Target="../media/image322.jpg"/></Relationships>
</file>

<file path=ppt/slides/_rels/slide552.xml.rels><?xml version="1.0" encoding="UTF-8" standalone="yes"?>
<Relationships xmlns="http://schemas.openxmlformats.org/package/2006/relationships"><Relationship Id="rId3" Type="http://schemas.openxmlformats.org/officeDocument/2006/relationships/image" Target="../media/image319.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uru99.com/relational-algebra-dbms.html" TargetMode="External"/><Relationship Id="rId4" Type="http://schemas.openxmlformats.org/officeDocument/2006/relationships/image" Target="../media/image210.jpg"/></Relationships>
</file>

<file path=ppt/slides/_rels/slide553.xml.rels><?xml version="1.0" encoding="UTF-8" standalone="yes"?>
<Relationships xmlns="http://schemas.openxmlformats.org/package/2006/relationships"><Relationship Id="rId3" Type="http://schemas.openxmlformats.org/officeDocument/2006/relationships/image" Target="../media/image334.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studytonight.com/dbms/set-operation-in-sql.php" TargetMode="External"/><Relationship Id="rId4" Type="http://schemas.openxmlformats.org/officeDocument/2006/relationships/image" Target="../media/image210.jpg"/></Relationships>
</file>

<file path=ppt/slides/_rels/slide554.xml.rels><?xml version="1.0" encoding="UTF-8" standalone="yes"?>
<Relationships xmlns="http://schemas.openxmlformats.org/package/2006/relationships"><Relationship Id="rId3" Type="http://schemas.openxmlformats.org/officeDocument/2006/relationships/image" Target="../media/image297.jpg"/><Relationship Id="rId2" Type="http://schemas.openxmlformats.org/officeDocument/2006/relationships/image" Target="../media/image210.jpg"/><Relationship Id="rId1" Type="http://schemas.openxmlformats.org/officeDocument/2006/relationships/slideLayout" Target="../slideLayouts/slideLayout15.xml"/><Relationship Id="rId4" Type="http://schemas.openxmlformats.org/officeDocument/2006/relationships/hyperlink" Target="http://www.javatpoint.com/dbms-relational-calculus" TargetMode="External"/></Relationships>
</file>

<file path=ppt/slides/_rels/slide555.xml.rels><?xml version="1.0" encoding="UTF-8" standalone="yes"?>
<Relationships xmlns="http://schemas.openxmlformats.org/package/2006/relationships"><Relationship Id="rId3" Type="http://schemas.openxmlformats.org/officeDocument/2006/relationships/image" Target="../media/image297.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s://www.javatpoint.com/dbms-relational-calculus" TargetMode="External"/><Relationship Id="rId4" Type="http://schemas.openxmlformats.org/officeDocument/2006/relationships/image" Target="../media/image210.jpg"/></Relationships>
</file>

<file path=ppt/slides/_rels/slide556.xml.rels><?xml version="1.0" encoding="UTF-8" standalone="yes"?>
<Relationships xmlns="http://schemas.openxmlformats.org/package/2006/relationships"><Relationship Id="rId3" Type="http://schemas.openxmlformats.org/officeDocument/2006/relationships/hyperlink" Target="https://www.tutorialspoint.com/dbms/relational_algebra.htm"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97.jpg"/><Relationship Id="rId4" Type="http://schemas.openxmlformats.org/officeDocument/2006/relationships/image" Target="../media/image210.jpg"/></Relationships>
</file>

<file path=ppt/slides/_rels/slide557.xml.rels><?xml version="1.0" encoding="UTF-8" standalone="yes"?>
<Relationships xmlns="http://schemas.openxmlformats.org/package/2006/relationships"><Relationship Id="rId3" Type="http://schemas.openxmlformats.org/officeDocument/2006/relationships/hyperlink" Target="http://www.javatpoint.com/dbms-relational-calculus"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97.jpg"/><Relationship Id="rId4" Type="http://schemas.openxmlformats.org/officeDocument/2006/relationships/image" Target="../media/image210.jpg"/></Relationships>
</file>

<file path=ppt/slides/_rels/slide558.xml.rels><?xml version="1.0" encoding="UTF-8" standalone="yes"?>
<Relationships xmlns="http://schemas.openxmlformats.org/package/2006/relationships"><Relationship Id="rId3" Type="http://schemas.openxmlformats.org/officeDocument/2006/relationships/image" Target="../media/image297.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javatpoint.com/dbms-relational-calculus" TargetMode="External"/><Relationship Id="rId4" Type="http://schemas.openxmlformats.org/officeDocument/2006/relationships/image" Target="../media/image210.jpg"/></Relationships>
</file>

<file path=ppt/slides/_rels/slide559.xml.rels><?xml version="1.0" encoding="UTF-8" standalone="yes"?>
<Relationships xmlns="http://schemas.openxmlformats.org/package/2006/relationships"><Relationship Id="rId3" Type="http://schemas.openxmlformats.org/officeDocument/2006/relationships/image" Target="../media/image297.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javatpoint.com/dbms-relational-calculus" TargetMode="External"/><Relationship Id="rId4" Type="http://schemas.openxmlformats.org/officeDocument/2006/relationships/image" Target="../media/image210.jpg"/></Relationships>
</file>

<file path=ppt/slides/_rels/slide56.xml.rels><?xml version="1.0" encoding="UTF-8" standalone="yes"?>
<Relationships xmlns="http://schemas.openxmlformats.org/package/2006/relationships"><Relationship Id="rId3" Type="http://schemas.openxmlformats.org/officeDocument/2006/relationships/hyperlink" Target="https://www.markupbox.com/blog/wp-content/uploads/2017/02/html-benefits1.png" TargetMode="External"/><Relationship Id="rId2" Type="http://schemas.openxmlformats.org/officeDocument/2006/relationships/image" Target="../media/image44.png"/><Relationship Id="rId1" Type="http://schemas.openxmlformats.org/officeDocument/2006/relationships/slideLayout" Target="../slideLayouts/slideLayout8.xml"/></Relationships>
</file>

<file path=ppt/slides/_rels/slide560.xml.rels><?xml version="1.0" encoding="UTF-8" standalone="yes"?>
<Relationships xmlns="http://schemas.openxmlformats.org/package/2006/relationships"><Relationship Id="rId3" Type="http://schemas.openxmlformats.org/officeDocument/2006/relationships/image" Target="../media/image297.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javatpoint.com/dbms-relational-calculus" TargetMode="External"/><Relationship Id="rId4" Type="http://schemas.openxmlformats.org/officeDocument/2006/relationships/image" Target="../media/image210.jpg"/></Relationships>
</file>

<file path=ppt/slides/_rels/slide561.xml.rels><?xml version="1.0" encoding="UTF-8" standalone="yes"?>
<Relationships xmlns="http://schemas.openxmlformats.org/package/2006/relationships"><Relationship Id="rId3" Type="http://schemas.openxmlformats.org/officeDocument/2006/relationships/image" Target="../media/image336.jpg"/><Relationship Id="rId2" Type="http://schemas.openxmlformats.org/officeDocument/2006/relationships/image" Target="../media/image210.jpg"/><Relationship Id="rId1" Type="http://schemas.openxmlformats.org/officeDocument/2006/relationships/slideLayout" Target="../slideLayouts/slideLayout15.xml"/><Relationship Id="rId4" Type="http://schemas.openxmlformats.org/officeDocument/2006/relationships/hyperlink" Target="http://www.geeksforgeeks.org/sql-ddl-dql-dml-dcl-tcl-commands/" TargetMode="External"/></Relationships>
</file>

<file path=ppt/slides/_rels/slide562.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eeksforgeeks.org/sql-ddl-dql-dml-dcl-tcl-commands/" TargetMode="External"/><Relationship Id="rId4" Type="http://schemas.openxmlformats.org/officeDocument/2006/relationships/image" Target="../media/image336.jpg"/></Relationships>
</file>

<file path=ppt/slides/_rels/slide563.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eeksforgeeks.org/sql-ddl-dql-dml-dcl-tcl-commands/" TargetMode="External"/><Relationship Id="rId4" Type="http://schemas.openxmlformats.org/officeDocument/2006/relationships/image" Target="../media/image336.jpg"/></Relationships>
</file>

<file path=ppt/slides/_rels/slide564.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eeksforgeeks.org/sql-ddl-dql-dml-dcl-tcl-commands/" TargetMode="External"/><Relationship Id="rId4" Type="http://schemas.openxmlformats.org/officeDocument/2006/relationships/image" Target="../media/image336.jpg"/></Relationships>
</file>

<file path=ppt/slides/_rels/slide565.xml.rels><?xml version="1.0" encoding="UTF-8" standalone="yes"?>
<Relationships xmlns="http://schemas.openxmlformats.org/package/2006/relationships"><Relationship Id="rId3" Type="http://schemas.openxmlformats.org/officeDocument/2006/relationships/image" Target="../media/image316.jpg"/><Relationship Id="rId2" Type="http://schemas.openxmlformats.org/officeDocument/2006/relationships/image" Target="../media/image210.jpg"/><Relationship Id="rId1" Type="http://schemas.openxmlformats.org/officeDocument/2006/relationships/slideLayout" Target="../slideLayouts/slideLayout14.xml"/><Relationship Id="rId4" Type="http://schemas.openxmlformats.org/officeDocument/2006/relationships/hyperlink" Target="https://www.guru99.com/relational-algebra-dbms.html" TargetMode="External"/></Relationships>
</file>

<file path=ppt/slides/_rels/slide566.xml.rels><?xml version="1.0" encoding="UTF-8" standalone="yes"?>
<Relationships xmlns="http://schemas.openxmlformats.org/package/2006/relationships"><Relationship Id="rId3" Type="http://schemas.openxmlformats.org/officeDocument/2006/relationships/hyperlink" Target="https://www.guru99.com/relational-algebra-dbms.html"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316.jpg"/><Relationship Id="rId4" Type="http://schemas.openxmlformats.org/officeDocument/2006/relationships/image" Target="../media/image210.jpg"/></Relationships>
</file>

<file path=ppt/slides/_rels/slide567.xml.rels><?xml version="1.0" encoding="UTF-8" standalone="yes"?>
<Relationships xmlns="http://schemas.openxmlformats.org/package/2006/relationships"><Relationship Id="rId3" Type="http://schemas.openxmlformats.org/officeDocument/2006/relationships/hyperlink" Target="https://www.guru99.com/relational-algebra-dbms.html" TargetMode="External"/><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317.jpg"/><Relationship Id="rId4" Type="http://schemas.openxmlformats.org/officeDocument/2006/relationships/image" Target="../media/image210.jpg"/></Relationships>
</file>

<file path=ppt/slides/_rels/slide568.xml.rels><?xml version="1.0" encoding="UTF-8" standalone="yes"?>
<Relationships xmlns="http://schemas.openxmlformats.org/package/2006/relationships"><Relationship Id="rId3" Type="http://schemas.openxmlformats.org/officeDocument/2006/relationships/image" Target="../media/image323.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uru99.com/relational-algebra-dbms.html" TargetMode="External"/><Relationship Id="rId4" Type="http://schemas.openxmlformats.org/officeDocument/2006/relationships/image" Target="../media/image210.jpg"/></Relationships>
</file>

<file path=ppt/slides/_rels/slide569.xml.rels><?xml version="1.0" encoding="UTF-8" standalone="yes"?>
<Relationships xmlns="http://schemas.openxmlformats.org/package/2006/relationships"><Relationship Id="rId3" Type="http://schemas.openxmlformats.org/officeDocument/2006/relationships/image" Target="../media/image323.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uru99.com/relational-algebra-dbms.html" TargetMode="External"/><Relationship Id="rId4" Type="http://schemas.openxmlformats.org/officeDocument/2006/relationships/image" Target="../media/image210.jpg"/></Relationships>
</file>

<file path=ppt/slides/_rels/slide57.xml.rels><?xml version="1.0" encoding="UTF-8" standalone="yes"?>
<Relationships xmlns="http://schemas.openxmlformats.org/package/2006/relationships"><Relationship Id="rId3" Type="http://schemas.openxmlformats.org/officeDocument/2006/relationships/hyperlink" Target="https://www.markupbox.com/blog/wp-content/uploads/2017/02/html-benefits1.png" TargetMode="External"/><Relationship Id="rId2" Type="http://schemas.openxmlformats.org/officeDocument/2006/relationships/image" Target="../media/image44.png"/><Relationship Id="rId1" Type="http://schemas.openxmlformats.org/officeDocument/2006/relationships/slideLayout" Target="../slideLayouts/slideLayout8.xml"/></Relationships>
</file>

<file path=ppt/slides/_rels/slide570.xml.rels><?xml version="1.0" encoding="UTF-8" standalone="yes"?>
<Relationships xmlns="http://schemas.openxmlformats.org/package/2006/relationships"><Relationship Id="rId3" Type="http://schemas.openxmlformats.org/officeDocument/2006/relationships/image" Target="../media/image337.jpg"/><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hyperlink" Target="http://www.guru99.com/relational-algebra-dbms.html" TargetMode="External"/><Relationship Id="rId5" Type="http://schemas.openxmlformats.org/officeDocument/2006/relationships/image" Target="../media/image338.jpg"/><Relationship Id="rId4" Type="http://schemas.openxmlformats.org/officeDocument/2006/relationships/image" Target="../media/image210.jpg"/></Relationships>
</file>

<file path=ppt/slides/_rels/slide571.xml.rels><?xml version="1.0" encoding="UTF-8" standalone="yes"?>
<Relationships xmlns="http://schemas.openxmlformats.org/package/2006/relationships"><Relationship Id="rId3" Type="http://schemas.openxmlformats.org/officeDocument/2006/relationships/image" Target="../media/image337.jpg"/><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hyperlink" Target="http://www.guru99.com/relational-algebra-dbms.html" TargetMode="External"/><Relationship Id="rId5" Type="http://schemas.openxmlformats.org/officeDocument/2006/relationships/image" Target="../media/image338.jpg"/><Relationship Id="rId4" Type="http://schemas.openxmlformats.org/officeDocument/2006/relationships/image" Target="../media/image210.jpg"/></Relationships>
</file>

<file path=ppt/slides/_rels/slide572.xml.rels><?xml version="1.0" encoding="UTF-8" standalone="yes"?>
<Relationships xmlns="http://schemas.openxmlformats.org/package/2006/relationships"><Relationship Id="rId3" Type="http://schemas.openxmlformats.org/officeDocument/2006/relationships/image" Target="../media/image339.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uru99.com/relational-algebra-dbms.html" TargetMode="External"/><Relationship Id="rId4" Type="http://schemas.openxmlformats.org/officeDocument/2006/relationships/image" Target="../media/image210.jpg"/></Relationships>
</file>

<file path=ppt/slides/_rels/slide573.xml.rels><?xml version="1.0" encoding="UTF-8" standalone="yes"?>
<Relationships xmlns="http://schemas.openxmlformats.org/package/2006/relationships"><Relationship Id="rId3" Type="http://schemas.openxmlformats.org/officeDocument/2006/relationships/image" Target="../media/image339.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uru99.com/relational-algebra-dbms.html" TargetMode="External"/><Relationship Id="rId4" Type="http://schemas.openxmlformats.org/officeDocument/2006/relationships/image" Target="../media/image210.jpg"/></Relationships>
</file>

<file path=ppt/slides/_rels/slide574.xml.rels><?xml version="1.0" encoding="UTF-8" standalone="yes"?>
<Relationships xmlns="http://schemas.openxmlformats.org/package/2006/relationships"><Relationship Id="rId3" Type="http://schemas.openxmlformats.org/officeDocument/2006/relationships/image" Target="../media/image295.jpg"/><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hyperlink" Target="http://www.guru99.com/relational-algebra-dbms.html" TargetMode="External"/><Relationship Id="rId5" Type="http://schemas.openxmlformats.org/officeDocument/2006/relationships/image" Target="../media/image210.jpg"/><Relationship Id="rId4" Type="http://schemas.openxmlformats.org/officeDocument/2006/relationships/image" Target="../media/image326.jpg"/></Relationships>
</file>

<file path=ppt/slides/_rels/slide575.xml.rels><?xml version="1.0" encoding="UTF-8" standalone="yes"?>
<Relationships xmlns="http://schemas.openxmlformats.org/package/2006/relationships"><Relationship Id="rId3" Type="http://schemas.openxmlformats.org/officeDocument/2006/relationships/image" Target="../media/image327.jpg"/><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hyperlink" Target="http://www.guru99.com/relational-algebra-dbms.html" TargetMode="External"/><Relationship Id="rId5" Type="http://schemas.openxmlformats.org/officeDocument/2006/relationships/image" Target="../media/image210.jpg"/><Relationship Id="rId4" Type="http://schemas.openxmlformats.org/officeDocument/2006/relationships/image" Target="../media/image328.jpg"/></Relationships>
</file>

<file path=ppt/slides/_rels/slide576.xml.rels><?xml version="1.0" encoding="UTF-8" standalone="yes"?>
<Relationships xmlns="http://schemas.openxmlformats.org/package/2006/relationships"><Relationship Id="rId3" Type="http://schemas.openxmlformats.org/officeDocument/2006/relationships/image" Target="../media/image330.jpg"/><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hyperlink" Target="http://www.guru99.com/relational-algebra-dbms.html" TargetMode="External"/><Relationship Id="rId5" Type="http://schemas.openxmlformats.org/officeDocument/2006/relationships/image" Target="../media/image210.jpg"/><Relationship Id="rId4" Type="http://schemas.openxmlformats.org/officeDocument/2006/relationships/image" Target="../media/image329.png"/></Relationships>
</file>

<file path=ppt/slides/_rels/slide577.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www.guru99.com/relational-algebra-dbms.html" TargetMode="External"/><Relationship Id="rId4" Type="http://schemas.openxmlformats.org/officeDocument/2006/relationships/image" Target="../media/image318.jpg"/></Relationships>
</file>

<file path=ppt/slides/_rels/slide578.xml.rels><?xml version="1.0" encoding="UTF-8" standalone="yes"?>
<Relationships xmlns="http://schemas.openxmlformats.org/package/2006/relationships"><Relationship Id="rId3" Type="http://schemas.openxmlformats.org/officeDocument/2006/relationships/image" Target="../media/image210.jp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hyperlink" Target="https://www.guru99.com/relational-algebra-dbms.html" TargetMode="External"/><Relationship Id="rId4" Type="http://schemas.openxmlformats.org/officeDocument/2006/relationships/image" Target="../media/image321.jpg"/></Relationships>
</file>

<file path=ppt/slides/_rels/slide579.xml.rels><?xml version="1.0" encoding="UTF-8" standalone="yes"?>
<Relationships xmlns="http://schemas.openxmlformats.org/package/2006/relationships"><Relationship Id="rId2" Type="http://schemas.openxmlformats.org/officeDocument/2006/relationships/notesSlide" Target="../notesSlides/notesSlide253.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hyperlink" Target="https://www.bitdegree.org/learn/html5-semantic-tags" TargetMode="External"/><Relationship Id="rId1" Type="http://schemas.openxmlformats.org/officeDocument/2006/relationships/slideLayout" Target="../slideLayouts/slideLayout8.xml"/></Relationships>
</file>

<file path=ppt/slides/_rels/slide580.xml.rels><?xml version="1.0" encoding="UTF-8" standalone="yes"?>
<Relationships xmlns="http://schemas.openxmlformats.org/package/2006/relationships"><Relationship Id="rId2" Type="http://schemas.openxmlformats.org/officeDocument/2006/relationships/notesSlide" Target="../notesSlides/notesSlide254.xml"/><Relationship Id="rId1" Type="http://schemas.openxmlformats.org/officeDocument/2006/relationships/slideLayout" Target="../slideLayouts/slideLayout3.xml"/></Relationships>
</file>

<file path=ppt/slides/_rels/slide581.xml.rels><?xml version="1.0" encoding="UTF-8" standalone="yes"?>
<Relationships xmlns="http://schemas.openxmlformats.org/package/2006/relationships"><Relationship Id="rId3" Type="http://schemas.openxmlformats.org/officeDocument/2006/relationships/hyperlink" Target="https://commons.wikimedia.org/wiki/File:SDLC_-_Software_Development_Life_Cycle.jpg" TargetMode="External"/><Relationship Id="rId2" Type="http://schemas.openxmlformats.org/officeDocument/2006/relationships/notesSlide" Target="../notesSlides/notesSlide255.xml"/><Relationship Id="rId1" Type="http://schemas.openxmlformats.org/officeDocument/2006/relationships/slideLayout" Target="../slideLayouts/slideLayout8.xml"/><Relationship Id="rId4" Type="http://schemas.openxmlformats.org/officeDocument/2006/relationships/image" Target="../media/image340.jpeg"/></Relationships>
</file>

<file path=ppt/slides/_rels/slide582.xml.rels><?xml version="1.0" encoding="UTF-8" standalone="yes"?>
<Relationships xmlns="http://schemas.openxmlformats.org/package/2006/relationships"><Relationship Id="rId3" Type="http://schemas.openxmlformats.org/officeDocument/2006/relationships/hyperlink" Target="https://clarusway.com/what-is-software-development-life-cycle/" TargetMode="External"/><Relationship Id="rId2" Type="http://schemas.openxmlformats.org/officeDocument/2006/relationships/notesSlide" Target="../notesSlides/notesSlide256.xml"/><Relationship Id="rId1" Type="http://schemas.openxmlformats.org/officeDocument/2006/relationships/slideLayout" Target="../slideLayouts/slideLayout8.xml"/><Relationship Id="rId4" Type="http://schemas.openxmlformats.org/officeDocument/2006/relationships/image" Target="../media/image341.png"/></Relationships>
</file>

<file path=ppt/slides/_rels/slide583.xml.rels><?xml version="1.0" encoding="UTF-8" standalone="yes"?>
<Relationships xmlns="http://schemas.openxmlformats.org/package/2006/relationships"><Relationship Id="rId3" Type="http://schemas.openxmlformats.org/officeDocument/2006/relationships/hyperlink" Target="https://www.sitesbay.com/software-engineering/se-phases-of-sdlc" TargetMode="External"/><Relationship Id="rId2" Type="http://schemas.openxmlformats.org/officeDocument/2006/relationships/notesSlide" Target="../notesSlides/notesSlide257.xml"/><Relationship Id="rId1" Type="http://schemas.openxmlformats.org/officeDocument/2006/relationships/slideLayout" Target="../slideLayouts/slideLayout8.xml"/><Relationship Id="rId4" Type="http://schemas.openxmlformats.org/officeDocument/2006/relationships/image" Target="../media/image342.png"/></Relationships>
</file>

<file path=ppt/slides/_rels/slide584.xml.rels><?xml version="1.0" encoding="UTF-8" standalone="yes"?>
<Relationships xmlns="http://schemas.openxmlformats.org/package/2006/relationships"><Relationship Id="rId3" Type="http://schemas.openxmlformats.org/officeDocument/2006/relationships/hyperlink" Target="https://www.sitesbay.com/software-engineering/se-what-is-sdlc-model" TargetMode="External"/><Relationship Id="rId2" Type="http://schemas.openxmlformats.org/officeDocument/2006/relationships/notesSlide" Target="../notesSlides/notesSlide258.xml"/><Relationship Id="rId1" Type="http://schemas.openxmlformats.org/officeDocument/2006/relationships/slideLayout" Target="../slideLayouts/slideLayout8.xml"/><Relationship Id="rId4" Type="http://schemas.openxmlformats.org/officeDocument/2006/relationships/image" Target="../media/image343.png"/></Relationships>
</file>

<file path=ppt/slides/_rels/slide585.xml.rels><?xml version="1.0" encoding="UTF-8" standalone="yes"?>
<Relationships xmlns="http://schemas.openxmlformats.org/package/2006/relationships"><Relationship Id="rId3" Type="http://schemas.openxmlformats.org/officeDocument/2006/relationships/hyperlink" Target="https://gearheart.io/articles/7-phases-software-development-life-cycle-sdlc/" TargetMode="External"/><Relationship Id="rId2" Type="http://schemas.openxmlformats.org/officeDocument/2006/relationships/notesSlide" Target="../notesSlides/notesSlide259.xml"/><Relationship Id="rId1" Type="http://schemas.openxmlformats.org/officeDocument/2006/relationships/slideLayout" Target="../slideLayouts/slideLayout8.xml"/><Relationship Id="rId4" Type="http://schemas.openxmlformats.org/officeDocument/2006/relationships/image" Target="../media/image344.jpeg"/></Relationships>
</file>

<file path=ppt/slides/_rels/slide586.xml.rels><?xml version="1.0" encoding="UTF-8" standalone="yes"?>
<Relationships xmlns="http://schemas.openxmlformats.org/package/2006/relationships"><Relationship Id="rId3" Type="http://schemas.openxmlformats.org/officeDocument/2006/relationships/hyperlink" Target="https://www.researchgate.net/figure/SDLC-Iterative-Model-2_fig4_338710620" TargetMode="External"/><Relationship Id="rId2" Type="http://schemas.openxmlformats.org/officeDocument/2006/relationships/notesSlide" Target="../notesSlides/notesSlide260.xml"/><Relationship Id="rId1" Type="http://schemas.openxmlformats.org/officeDocument/2006/relationships/slideLayout" Target="../slideLayouts/slideLayout8.xml"/><Relationship Id="rId4" Type="http://schemas.openxmlformats.org/officeDocument/2006/relationships/image" Target="../media/image345.jpeg"/></Relationships>
</file>

<file path=ppt/slides/_rels/slide587.xml.rels><?xml version="1.0" encoding="UTF-8" standalone="yes"?>
<Relationships xmlns="http://schemas.openxmlformats.org/package/2006/relationships"><Relationship Id="rId3" Type="http://schemas.openxmlformats.org/officeDocument/2006/relationships/hyperlink" Target="https://www.geeksforgeeks.org/software-engineering-sdlc-v-model/" TargetMode="External"/><Relationship Id="rId2" Type="http://schemas.openxmlformats.org/officeDocument/2006/relationships/notesSlide" Target="../notesSlides/notesSlide261.xml"/><Relationship Id="rId1" Type="http://schemas.openxmlformats.org/officeDocument/2006/relationships/slideLayout" Target="../slideLayouts/slideLayout8.xml"/><Relationship Id="rId4" Type="http://schemas.openxmlformats.org/officeDocument/2006/relationships/image" Target="../media/image346.png"/></Relationships>
</file>

<file path=ppt/slides/_rels/slide588.xml.rels><?xml version="1.0" encoding="UTF-8" standalone="yes"?>
<Relationships xmlns="http://schemas.openxmlformats.org/package/2006/relationships"><Relationship Id="rId3" Type="http://schemas.openxmlformats.org/officeDocument/2006/relationships/hyperlink" Target="https://eternalsunshineoftheismind.files.wordpress.com/2013/02/i-s-spiral.jpg" TargetMode="External"/><Relationship Id="rId2" Type="http://schemas.openxmlformats.org/officeDocument/2006/relationships/notesSlide" Target="../notesSlides/notesSlide262.xml"/><Relationship Id="rId1" Type="http://schemas.openxmlformats.org/officeDocument/2006/relationships/slideLayout" Target="../slideLayouts/slideLayout8.xml"/><Relationship Id="rId4" Type="http://schemas.openxmlformats.org/officeDocument/2006/relationships/image" Target="../media/image347.jpeg"/></Relationships>
</file>

<file path=ppt/slides/_rels/slide589.xml.rels><?xml version="1.0" encoding="UTF-8" standalone="yes"?>
<Relationships xmlns="http://schemas.openxmlformats.org/package/2006/relationships"><Relationship Id="rId3" Type="http://schemas.openxmlformats.org/officeDocument/2006/relationships/hyperlink" Target="https://gearheart.io/articles/7-phases-software-development-life-cycle-sdlc/" TargetMode="External"/><Relationship Id="rId2" Type="http://schemas.openxmlformats.org/officeDocument/2006/relationships/notesSlide" Target="../notesSlides/notesSlide263.xml"/><Relationship Id="rId1" Type="http://schemas.openxmlformats.org/officeDocument/2006/relationships/slideLayout" Target="../slideLayouts/slideLayout8.xml"/><Relationship Id="rId4" Type="http://schemas.openxmlformats.org/officeDocument/2006/relationships/image" Target="../media/image348.jpeg"/></Relationships>
</file>

<file path=ppt/slides/_rels/slide5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jpeg"/><Relationship Id="rId1" Type="http://schemas.openxmlformats.org/officeDocument/2006/relationships/slideLayout" Target="../slideLayouts/slideLayout8.xml"/></Relationships>
</file>

<file path=ppt/slides/_rels/slide590.xml.rels><?xml version="1.0" encoding="UTF-8" standalone="yes"?>
<Relationships xmlns="http://schemas.openxmlformats.org/package/2006/relationships"><Relationship Id="rId3" Type="http://schemas.openxmlformats.org/officeDocument/2006/relationships/hyperlink" Target="https://www.professionalqa.com/big-bang-sdlc-model" TargetMode="External"/><Relationship Id="rId2" Type="http://schemas.openxmlformats.org/officeDocument/2006/relationships/notesSlide" Target="../notesSlides/notesSlide264.xml"/><Relationship Id="rId1" Type="http://schemas.openxmlformats.org/officeDocument/2006/relationships/slideLayout" Target="../slideLayouts/slideLayout8.xml"/><Relationship Id="rId4" Type="http://schemas.openxmlformats.org/officeDocument/2006/relationships/image" Target="../media/image349.png"/></Relationships>
</file>

<file path=ppt/slides/_rels/slide591.xml.rels><?xml version="1.0" encoding="UTF-8" standalone="yes"?>
<Relationships xmlns="http://schemas.openxmlformats.org/package/2006/relationships"><Relationship Id="rId3" Type="http://schemas.openxmlformats.org/officeDocument/2006/relationships/hyperlink" Target="https://www.inwizards.com/blog/software-testing-type-testing-introduction-basics-importance/" TargetMode="External"/><Relationship Id="rId2" Type="http://schemas.openxmlformats.org/officeDocument/2006/relationships/notesSlide" Target="../notesSlides/notesSlide265.xml"/><Relationship Id="rId1" Type="http://schemas.openxmlformats.org/officeDocument/2006/relationships/slideLayout" Target="../slideLayouts/slideLayout8.xml"/><Relationship Id="rId4" Type="http://schemas.openxmlformats.org/officeDocument/2006/relationships/image" Target="../media/image350.jpeg"/></Relationships>
</file>

<file path=ppt/slides/_rels/slide592.xml.rels><?xml version="1.0" encoding="UTF-8" standalone="yes"?>
<Relationships xmlns="http://schemas.openxmlformats.org/package/2006/relationships"><Relationship Id="rId3" Type="http://schemas.openxmlformats.org/officeDocument/2006/relationships/hyperlink" Target="https://www.javatpoint.com/software-testing-tutorial" TargetMode="External"/><Relationship Id="rId2" Type="http://schemas.openxmlformats.org/officeDocument/2006/relationships/notesSlide" Target="../notesSlides/notesSlide266.xml"/><Relationship Id="rId1" Type="http://schemas.openxmlformats.org/officeDocument/2006/relationships/slideLayout" Target="../slideLayouts/slideLayout8.xml"/><Relationship Id="rId4" Type="http://schemas.openxmlformats.org/officeDocument/2006/relationships/image" Target="../media/image351.png"/></Relationships>
</file>

<file path=ppt/slides/_rels/slide593.xml.rels><?xml version="1.0" encoding="UTF-8" standalone="yes"?>
<Relationships xmlns="http://schemas.openxmlformats.org/package/2006/relationships"><Relationship Id="rId3" Type="http://schemas.openxmlformats.org/officeDocument/2006/relationships/hyperlink" Target="https://www.javatpoint.com/levels-of-testing" TargetMode="External"/><Relationship Id="rId2" Type="http://schemas.openxmlformats.org/officeDocument/2006/relationships/notesSlide" Target="../notesSlides/notesSlide267.xml"/><Relationship Id="rId1" Type="http://schemas.openxmlformats.org/officeDocument/2006/relationships/slideLayout" Target="../slideLayouts/slideLayout8.xml"/><Relationship Id="rId4" Type="http://schemas.openxmlformats.org/officeDocument/2006/relationships/image" Target="../media/image352.png"/></Relationships>
</file>

<file path=ppt/slides/_rels/slide6.xml.rels><?xml version="1.0" encoding="UTF-8" standalone="yes"?>
<Relationships xmlns="http://schemas.openxmlformats.org/package/2006/relationships"><Relationship Id="rId3" Type="http://schemas.openxmlformats.org/officeDocument/2006/relationships/hyperlink" Target="https://www.quora.com/What-is-a-DNS-server"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6.jpeg"/></Relationships>
</file>

<file path=ppt/slides/_rels/slide60.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hyperlink" Target="https://www.pngbarn.com/png-image-ldidf" TargetMode="External"/><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jpeg"/><Relationship Id="rId1" Type="http://schemas.openxmlformats.org/officeDocument/2006/relationships/slideLayout" Target="../slideLayouts/slideLayout8.xml"/></Relationships>
</file>

<file path=ppt/slides/_rels/slide6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jpeg"/><Relationship Id="rId1" Type="http://schemas.openxmlformats.org/officeDocument/2006/relationships/slideLayout" Target="../slideLayouts/slideLayout8.xml"/></Relationships>
</file>

<file path=ppt/slides/_rels/slide6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jpeg"/><Relationship Id="rId1" Type="http://schemas.openxmlformats.org/officeDocument/2006/relationships/slideLayout" Target="../slideLayouts/slideLayout8.xml"/><Relationship Id="rId4" Type="http://schemas.openxmlformats.org/officeDocument/2006/relationships/hyperlink" Target="https://www.youtube.com/embed/tgbNymZ7vqY" TargetMode="External"/></Relationships>
</file>

<file path=ppt/slides/_rels/slide65.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hyperlink" Target="http://schoolsofweb.com/html-editors/" TargetMode="External"/><Relationship Id="rId1" Type="http://schemas.openxmlformats.org/officeDocument/2006/relationships/slideLayout" Target="../slideLayouts/slideLayout8.xml"/></Relationships>
</file>

<file path=ppt/slides/_rels/slide66.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hyperlink" Target="http://schoolsofweb.com/html-editors/" TargetMode="External"/><Relationship Id="rId1" Type="http://schemas.openxmlformats.org/officeDocument/2006/relationships/slideLayout" Target="../slideLayouts/slideLayout8.xml"/></Relationships>
</file>

<file path=ppt/slides/_rels/slide67.xml.rels><?xml version="1.0" encoding="UTF-8" standalone="yes"?>
<Relationships xmlns="http://schemas.openxmlformats.org/package/2006/relationships"><Relationship Id="rId3" Type="http://schemas.openxmlformats.org/officeDocument/2006/relationships/hyperlink" Target="https://www.goodfirms.co/blog/best-free-open-source-html-editors-software" TargetMode="External"/><Relationship Id="rId2" Type="http://schemas.openxmlformats.org/officeDocument/2006/relationships/image" Target="../media/image48.jpeg"/><Relationship Id="rId1" Type="http://schemas.openxmlformats.org/officeDocument/2006/relationships/slideLayout" Target="../slideLayouts/slideLayout8.xml"/></Relationships>
</file>

<file path=ppt/slides/_rels/slide68.xml.rels><?xml version="1.0" encoding="UTF-8" standalone="yes"?>
<Relationships xmlns="http://schemas.openxmlformats.org/package/2006/relationships"><Relationship Id="rId3" Type="http://schemas.openxmlformats.org/officeDocument/2006/relationships/hyperlink" Target="https://www.webjaankaari.com/2019/07/10-best-html-editors-list-windows-linux.html" TargetMode="External"/><Relationship Id="rId2" Type="http://schemas.openxmlformats.org/officeDocument/2006/relationships/image" Target="../media/image49.jpeg"/><Relationship Id="rId1" Type="http://schemas.openxmlformats.org/officeDocument/2006/relationships/slideLayout" Target="../slideLayouts/slideLayout8.xml"/></Relationships>
</file>

<file path=ppt/slides/_rels/slide69.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hyperlink" Target="https://www.w3schools.com/html/html_editors.asp" TargetMode="Externa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hyperlink" Target="https://www.researchgate.net/"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70.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hyperlink" Target="https://www.thapatechnical.com/2018/09/html-css-autocomplete-plugin-in-sublime-Text-3.html" TargetMode="External"/><Relationship Id="rId1" Type="http://schemas.openxmlformats.org/officeDocument/2006/relationships/slideLayout" Target="../slideLayouts/slideLayout8.xml"/></Relationships>
</file>

<file path=ppt/slides/_rels/slide7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hyperlink" Target="https://www.tutorialbrain.com/text_editor/brackets_live_preview/" TargetMode="External"/><Relationship Id="rId1" Type="http://schemas.openxmlformats.org/officeDocument/2006/relationships/slideLayout" Target="../slideLayouts/slideLayout8.xml"/></Relationships>
</file>

<file path=ppt/slides/_rels/slide72.xml.rels><?xml version="1.0" encoding="UTF-8" standalone="yes"?>
<Relationships xmlns="http://schemas.openxmlformats.org/package/2006/relationships"><Relationship Id="rId3" Type="http://schemas.openxmlformats.org/officeDocument/2006/relationships/hyperlink" Target="https://geek-university.com/linux/gedit-text-editor/" TargetMode="External"/><Relationship Id="rId2" Type="http://schemas.openxmlformats.org/officeDocument/2006/relationships/image" Target="../media/image53.jpeg"/><Relationship Id="rId1" Type="http://schemas.openxmlformats.org/officeDocument/2006/relationships/slideLayout" Target="../slideLayouts/slideLayout8.xml"/></Relationships>
</file>

<file path=ppt/slides/_rels/slide73.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hyperlink" Target="https://www.sublimetext.com/3" TargetMode="External"/><Relationship Id="rId1" Type="http://schemas.openxmlformats.org/officeDocument/2006/relationships/slideLayout" Target="../slideLayouts/slideLayout8.xml"/><Relationship Id="rId4" Type="http://schemas.openxmlformats.org/officeDocument/2006/relationships/hyperlink" Target="https://www.tutorialspoint.com/sublime_text/sublime_text_installation.htm" TargetMode="External"/></Relationships>
</file>

<file path=ppt/slides/_rels/slide74.xml.rels><?xml version="1.0" encoding="UTF-8" standalone="yes"?>
<Relationships xmlns="http://schemas.openxmlformats.org/package/2006/relationships"><Relationship Id="rId3" Type="http://schemas.openxmlformats.org/officeDocument/2006/relationships/hyperlink" Target="https://www.tutorialspoint.com/sublime_text/sublime_text_installation.htm" TargetMode="External"/><Relationship Id="rId2" Type="http://schemas.openxmlformats.org/officeDocument/2006/relationships/image" Target="../media/image55.jpeg"/><Relationship Id="rId1" Type="http://schemas.openxmlformats.org/officeDocument/2006/relationships/slideLayout" Target="../slideLayouts/slideLayout8.xml"/></Relationships>
</file>

<file path=ppt/slides/_rels/slide75.xml.rels><?xml version="1.0" encoding="UTF-8" standalone="yes"?>
<Relationships xmlns="http://schemas.openxmlformats.org/package/2006/relationships"><Relationship Id="rId3" Type="http://schemas.openxmlformats.org/officeDocument/2006/relationships/hyperlink" Target="https://www.tutorialspoint.com/sublime_text/sublime_text_installation.htm" TargetMode="External"/><Relationship Id="rId2" Type="http://schemas.openxmlformats.org/officeDocument/2006/relationships/image" Target="../media/image56.jpeg"/><Relationship Id="rId1" Type="http://schemas.openxmlformats.org/officeDocument/2006/relationships/slideLayout" Target="../slideLayouts/slideLayout8.xml"/></Relationships>
</file>

<file path=ppt/slides/_rels/slide76.xml.rels><?xml version="1.0" encoding="UTF-8" standalone="yes"?>
<Relationships xmlns="http://schemas.openxmlformats.org/package/2006/relationships"><Relationship Id="rId3" Type="http://schemas.openxmlformats.org/officeDocument/2006/relationships/hyperlink" Target="https://blog.education-ecosystem.com/10-best-text-editors-programming-2016/" TargetMode="External"/><Relationship Id="rId2" Type="http://schemas.openxmlformats.org/officeDocument/2006/relationships/image" Target="../media/image57.jpeg"/><Relationship Id="rId1" Type="http://schemas.openxmlformats.org/officeDocument/2006/relationships/slideLayout" Target="../slideLayouts/slideLayout8.xml"/></Relationships>
</file>

<file path=ppt/slides/_rels/slide77.xml.rels><?xml version="1.0" encoding="UTF-8" standalone="yes"?>
<Relationships xmlns="http://schemas.openxmlformats.org/package/2006/relationships"><Relationship Id="rId3" Type="http://schemas.openxmlformats.org/officeDocument/2006/relationships/hyperlink" Target="https://blog.education-ecosystem.com/10-best-text-editors-programming-2016/" TargetMode="External"/><Relationship Id="rId2" Type="http://schemas.openxmlformats.org/officeDocument/2006/relationships/image" Target="../media/image58.jpeg"/><Relationship Id="rId1" Type="http://schemas.openxmlformats.org/officeDocument/2006/relationships/slideLayout" Target="../slideLayouts/slideLayout8.xml"/></Relationships>
</file>

<file path=ppt/slides/_rels/slide78.xml.rels><?xml version="1.0" encoding="UTF-8" standalone="yes"?>
<Relationships xmlns="http://schemas.openxmlformats.org/package/2006/relationships"><Relationship Id="rId3" Type="http://schemas.openxmlformats.org/officeDocument/2006/relationships/hyperlink" Target="https://blog.education-ecosystem.com/10-best-text-editors-programming-2016/" TargetMode="External"/><Relationship Id="rId2" Type="http://schemas.openxmlformats.org/officeDocument/2006/relationships/image" Target="../media/image59.jpeg"/><Relationship Id="rId1" Type="http://schemas.openxmlformats.org/officeDocument/2006/relationships/slideLayout" Target="../slideLayouts/slideLayout8.xml"/></Relationships>
</file>

<file path=ppt/slides/_rels/slide79.xml.rels><?xml version="1.0" encoding="UTF-8" standalone="yes"?>
<Relationships xmlns="http://schemas.openxmlformats.org/package/2006/relationships"><Relationship Id="rId3" Type="http://schemas.openxmlformats.org/officeDocument/2006/relationships/hyperlink" Target="https://blog.education-ecosystem.com/10-best-text-editors-programming-2016/" TargetMode="External"/><Relationship Id="rId2" Type="http://schemas.openxmlformats.org/officeDocument/2006/relationships/image" Target="../media/image60.jpe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hyperlink" Target="https://www.tutorialspoint.com/computer_concepts/computer_concepts_internet.htm" TargetMode="External"/><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8.jpeg"/></Relationships>
</file>

<file path=ppt/slides/_rels/slide80.xml.rels><?xml version="1.0" encoding="UTF-8" standalone="yes"?>
<Relationships xmlns="http://schemas.openxmlformats.org/package/2006/relationships"><Relationship Id="rId3" Type="http://schemas.openxmlformats.org/officeDocument/2006/relationships/hyperlink" Target="https://blog.education-ecosystem.com/10-best-text-editors-programming-2016/" TargetMode="External"/><Relationship Id="rId2" Type="http://schemas.openxmlformats.org/officeDocument/2006/relationships/image" Target="../media/image61.jpeg"/><Relationship Id="rId1" Type="http://schemas.openxmlformats.org/officeDocument/2006/relationships/slideLayout" Target="../slideLayouts/slideLayout8.xml"/></Relationships>
</file>

<file path=ppt/slides/_rels/slide81.xml.rels><?xml version="1.0" encoding="UTF-8" standalone="yes"?>
<Relationships xmlns="http://schemas.openxmlformats.org/package/2006/relationships"><Relationship Id="rId3" Type="http://schemas.openxmlformats.org/officeDocument/2006/relationships/hyperlink" Target="https://blog.capterra.com/best-free-html-editors/" TargetMode="External"/><Relationship Id="rId2" Type="http://schemas.openxmlformats.org/officeDocument/2006/relationships/image" Target="../media/image62.jpeg"/><Relationship Id="rId1" Type="http://schemas.openxmlformats.org/officeDocument/2006/relationships/slideLayout" Target="../slideLayouts/slideLayout8.xml"/></Relationships>
</file>

<file path=ppt/slides/_rels/slide82.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hyperlink" Target="https://support.modernretail.com/hc/en-us/articles/201127998-W3C-Markup-Validation-Service" TargetMode="External"/><Relationship Id="rId1" Type="http://schemas.openxmlformats.org/officeDocument/2006/relationships/slideLayout" Target="../slideLayouts/slideLayout8.xml"/></Relationships>
</file>

<file path=ppt/slides/_rels/slide83.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hyperlink" Target="https://support.modernretail.com/hc/en-us/articles/201127998-W3C-Markup-Validation-Service" TargetMode="External"/><Relationship Id="rId1" Type="http://schemas.openxmlformats.org/officeDocument/2006/relationships/slideLayout" Target="../slideLayouts/slideLayout8.xml"/></Relationships>
</file>

<file path=ppt/slides/_rels/slide84.xml.rels><?xml version="1.0" encoding="UTF-8" standalone="yes"?>
<Relationships xmlns="http://schemas.openxmlformats.org/package/2006/relationships"><Relationship Id="rId3" Type="http://schemas.openxmlformats.org/officeDocument/2006/relationships/hyperlink" Target="https://themeforest.net/item/industry-minimal-factory-industry-html-template/20142043" TargetMode="External"/><Relationship Id="rId2" Type="http://schemas.openxmlformats.org/officeDocument/2006/relationships/image" Target="../media/image64.jpeg"/><Relationship Id="rId1" Type="http://schemas.openxmlformats.org/officeDocument/2006/relationships/slideLayout" Target="../slideLayouts/slideLayout8.xml"/></Relationships>
</file>

<file path=ppt/slides/_rels/slide85.xml.rels><?xml version="1.0" encoding="UTF-8" standalone="yes"?>
<Relationships xmlns="http://schemas.openxmlformats.org/package/2006/relationships"><Relationship Id="rId3" Type="http://schemas.openxmlformats.org/officeDocument/2006/relationships/hyperlink" Target="https://www.javatpoint.com/website-static-vs-dynamic" TargetMode="External"/><Relationship Id="rId2" Type="http://schemas.openxmlformats.org/officeDocument/2006/relationships/image" Target="../media/image65.jpeg"/><Relationship Id="rId1" Type="http://schemas.openxmlformats.org/officeDocument/2006/relationships/slideLayout" Target="../slideLayouts/slideLayout8.xml"/></Relationships>
</file>

<file path=ppt/slides/_rels/slide86.xml.rels><?xml version="1.0" encoding="UTF-8" standalone="yes"?>
<Relationships xmlns="http://schemas.openxmlformats.org/package/2006/relationships"><Relationship Id="rId3" Type="http://schemas.openxmlformats.org/officeDocument/2006/relationships/hyperlink" Target="https://www.javatpoint.com/website-static-vs-dynamic" TargetMode="External"/><Relationship Id="rId2" Type="http://schemas.openxmlformats.org/officeDocument/2006/relationships/image" Target="../media/image66.jpeg"/><Relationship Id="rId1" Type="http://schemas.openxmlformats.org/officeDocument/2006/relationships/slideLayout" Target="../slideLayouts/slideLayout8.xml"/></Relationships>
</file>

<file path=ppt/slides/_rels/slide87.xml.rels><?xml version="1.0" encoding="UTF-8" standalone="yes"?>
<Relationships xmlns="http://schemas.openxmlformats.org/package/2006/relationships"><Relationship Id="rId3" Type="http://schemas.openxmlformats.org/officeDocument/2006/relationships/hyperlink" Target="https://www.graphheneinfotech.com/blog/static-website-vs-dynamic-website/" TargetMode="External"/><Relationship Id="rId2" Type="http://schemas.openxmlformats.org/officeDocument/2006/relationships/image" Target="../media/image67.jpeg"/><Relationship Id="rId1" Type="http://schemas.openxmlformats.org/officeDocument/2006/relationships/slideLayout" Target="../slideLayouts/slideLayout8.xml"/></Relationships>
</file>

<file path=ppt/slides/_rels/slide88.xml.rels><?xml version="1.0" encoding="UTF-8" standalone="yes"?>
<Relationships xmlns="http://schemas.openxmlformats.org/package/2006/relationships"><Relationship Id="rId3" Type="http://schemas.openxmlformats.org/officeDocument/2006/relationships/hyperlink" Target="http://www.mcm-plus.com/en/document-creation.html" TargetMode="External"/><Relationship Id="rId2" Type="http://schemas.openxmlformats.org/officeDocument/2006/relationships/image" Target="../media/image68.jpeg"/><Relationship Id="rId1" Type="http://schemas.openxmlformats.org/officeDocument/2006/relationships/slideLayout" Target="../slideLayouts/slideLayout8.xml"/></Relationships>
</file>

<file path=ppt/slides/_rels/slide89.xml.rels><?xml version="1.0" encoding="UTF-8" standalone="yes"?>
<Relationships xmlns="http://schemas.openxmlformats.org/package/2006/relationships"><Relationship Id="rId3" Type="http://schemas.openxmlformats.org/officeDocument/2006/relationships/hyperlink" Target="https://www.inventivestudio.co.uk/html5/" TargetMode="External"/><Relationship Id="rId2" Type="http://schemas.openxmlformats.org/officeDocument/2006/relationships/image" Target="../media/image69.jpe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hyperlink" Target="https://www.softwaretestinghelp.com/wp-content/qa/uploads/2019/02/internet-protocol-suite-11-638.jpg" TargetMode="External"/><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9.jpeg"/></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3" Type="http://schemas.openxmlformats.org/officeDocument/2006/relationships/hyperlink" Target="https://encryptedbn0.gstatic.com/images?q=tbn:ANd9GcRrQ6UjtIs5YsI5AKDLxCDPh0KQP10DgI9Tnw&amp;usqp=CAU" TargetMode="External"/><Relationship Id="rId2" Type="http://schemas.openxmlformats.org/officeDocument/2006/relationships/notesSlide" Target="../notesSlides/notesSlide34.xml"/><Relationship Id="rId1" Type="http://schemas.openxmlformats.org/officeDocument/2006/relationships/slideLayout" Target="../slideLayouts/slideLayout8.xml"/><Relationship Id="rId4" Type="http://schemas.openxmlformats.org/officeDocument/2006/relationships/image" Target="../media/image70.png"/></Relationships>
</file>

<file path=ppt/slides/_rels/slide93.xml.rels><?xml version="1.0" encoding="UTF-8" standalone="yes"?>
<Relationships xmlns="http://schemas.openxmlformats.org/package/2006/relationships"><Relationship Id="rId3" Type="http://schemas.openxmlformats.org/officeDocument/2006/relationships/hyperlink" Target="https://miro.medium.com/max/2768/1*7V_zawxy3_kZbHs2d6NT9w.png" TargetMode="External"/><Relationship Id="rId2" Type="http://schemas.openxmlformats.org/officeDocument/2006/relationships/notesSlide" Target="../notesSlides/notesSlide35.xml"/><Relationship Id="rId1" Type="http://schemas.openxmlformats.org/officeDocument/2006/relationships/slideLayout" Target="../slideLayouts/slideLayout8.xml"/><Relationship Id="rId4" Type="http://schemas.openxmlformats.org/officeDocument/2006/relationships/image" Target="../media/image71.png"/></Relationships>
</file>

<file path=ppt/slides/_rels/slide94.xml.rels><?xml version="1.0" encoding="UTF-8" standalone="yes"?>
<Relationships xmlns="http://schemas.openxmlformats.org/package/2006/relationships"><Relationship Id="rId3" Type="http://schemas.openxmlformats.org/officeDocument/2006/relationships/hyperlink" Target="https://blog.devmountain.com/what-is-css-and-why-use-it/" TargetMode="External"/><Relationship Id="rId2" Type="http://schemas.openxmlformats.org/officeDocument/2006/relationships/notesSlide" Target="../notesSlides/notesSlide36.xml"/><Relationship Id="rId1" Type="http://schemas.openxmlformats.org/officeDocument/2006/relationships/slideLayout" Target="../slideLayouts/slideLayout8.xml"/><Relationship Id="rId5" Type="http://schemas.openxmlformats.org/officeDocument/2006/relationships/image" Target="../media/image73.jpeg"/><Relationship Id="rId4" Type="http://schemas.openxmlformats.org/officeDocument/2006/relationships/image" Target="../media/image72.jpeg"/></Relationships>
</file>

<file path=ppt/slides/_rels/slide95.xml.rels><?xml version="1.0" encoding="UTF-8" standalone="yes"?>
<Relationships xmlns="http://schemas.openxmlformats.org/package/2006/relationships"><Relationship Id="rId3" Type="http://schemas.openxmlformats.org/officeDocument/2006/relationships/hyperlink" Target="https://i0.wp.com/www.mocamboo.com/wpcontent/uploads/2021/10/163342618048plc.jpg?fit=300%2C300&amp;ssl=1" TargetMode="External"/><Relationship Id="rId2" Type="http://schemas.openxmlformats.org/officeDocument/2006/relationships/notesSlide" Target="../notesSlides/notesSlide37.xml"/><Relationship Id="rId1" Type="http://schemas.openxmlformats.org/officeDocument/2006/relationships/slideLayout" Target="../slideLayouts/slideLayout8.xml"/><Relationship Id="rId4" Type="http://schemas.openxmlformats.org/officeDocument/2006/relationships/image" Target="../media/image74.jpeg"/></Relationships>
</file>

<file path=ppt/slides/_rels/slide96.xml.rels><?xml version="1.0" encoding="UTF-8" standalone="yes"?>
<Relationships xmlns="http://schemas.openxmlformats.org/package/2006/relationships"><Relationship Id="rId3" Type="http://schemas.openxmlformats.org/officeDocument/2006/relationships/hyperlink" Target="https://d8it4huxumps7.cloudfront.net/bites/wp-content/banners/2021/10/616ffee11ce1e_advantages_and_disadvantages_of_css.png" TargetMode="External"/><Relationship Id="rId2" Type="http://schemas.openxmlformats.org/officeDocument/2006/relationships/notesSlide" Target="../notesSlides/notesSlide38.xml"/><Relationship Id="rId1" Type="http://schemas.openxmlformats.org/officeDocument/2006/relationships/slideLayout" Target="../slideLayouts/slideLayout8.xml"/><Relationship Id="rId4" Type="http://schemas.openxmlformats.org/officeDocument/2006/relationships/image" Target="../media/image75.png"/></Relationships>
</file>

<file path=ppt/slides/_rels/slide97.xml.rels><?xml version="1.0" encoding="UTF-8" standalone="yes"?>
<Relationships xmlns="http://schemas.openxmlformats.org/package/2006/relationships"><Relationship Id="rId3" Type="http://schemas.openxmlformats.org/officeDocument/2006/relationships/hyperlink" Target="https://codebrainer.azureedge.net/images/what-is-css-declaration.jpg" TargetMode="External"/><Relationship Id="rId2" Type="http://schemas.openxmlformats.org/officeDocument/2006/relationships/notesSlide" Target="../notesSlides/notesSlide39.xml"/><Relationship Id="rId1" Type="http://schemas.openxmlformats.org/officeDocument/2006/relationships/slideLayout" Target="../slideLayouts/slideLayout8.xml"/><Relationship Id="rId4" Type="http://schemas.openxmlformats.org/officeDocument/2006/relationships/image" Target="../media/image76.jpeg"/></Relationships>
</file>

<file path=ppt/slides/_rels/slide98.xml.rels><?xml version="1.0" encoding="UTF-8" standalone="yes"?>
<Relationships xmlns="http://schemas.openxmlformats.org/package/2006/relationships"><Relationship Id="rId3" Type="http://schemas.openxmlformats.org/officeDocument/2006/relationships/hyperlink" Target="https://www.freezenet.ca/wp-content/uploads/2019/03/CSS_9_1.png" TargetMode="External"/><Relationship Id="rId2" Type="http://schemas.openxmlformats.org/officeDocument/2006/relationships/notesSlide" Target="../notesSlides/notesSlide40.xml"/><Relationship Id="rId1" Type="http://schemas.openxmlformats.org/officeDocument/2006/relationships/slideLayout" Target="../slideLayouts/slideLayout8.xml"/><Relationship Id="rId4" Type="http://schemas.openxmlformats.org/officeDocument/2006/relationships/image" Target="../media/image77.png"/></Relationships>
</file>

<file path=ppt/slides/_rels/slide99.xml.rels><?xml version="1.0" encoding="UTF-8" standalone="yes"?>
<Relationships xmlns="http://schemas.openxmlformats.org/package/2006/relationships"><Relationship Id="rId3" Type="http://schemas.openxmlformats.org/officeDocument/2006/relationships/hyperlink" Target="https://i0.wp.com/css-tricks.com/wp-content/uploads/2011/09/pre.png?resize=290%2C97" TargetMode="External"/><Relationship Id="rId2" Type="http://schemas.openxmlformats.org/officeDocument/2006/relationships/notesSlide" Target="../notesSlides/notesSlide41.xml"/><Relationship Id="rId1" Type="http://schemas.openxmlformats.org/officeDocument/2006/relationships/slideLayout" Target="../slideLayouts/slideLayout8.xml"/><Relationship Id="rId4" Type="http://schemas.openxmlformats.org/officeDocument/2006/relationships/image" Target="../media/image7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EE6AC14D-CBCE-48AB-A1B7-172BBB58230C}"/>
              </a:ext>
            </a:extLst>
          </p:cNvPr>
          <p:cNvGraphicFramePr/>
          <p:nvPr>
            <p:extLst>
              <p:ext uri="{D42A27DB-BD31-4B8C-83A1-F6EECF244321}">
                <p14:modId xmlns:p14="http://schemas.microsoft.com/office/powerpoint/2010/main" val="2798348633"/>
              </p:ext>
            </p:extLst>
          </p:nvPr>
        </p:nvGraphicFramePr>
        <p:xfrm>
          <a:off x="311708" y="744575"/>
          <a:ext cx="8520600" cy="2052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2" name="Google Shape;62;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(120 hours)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Internet, Browsing, and Emailing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r>
              <a:rPr lang="en-IN" dirty="0"/>
              <a:t>Transmission Control Protocol</a:t>
            </a:r>
          </a:p>
        </p:txBody>
      </p:sp>
      <p:sp>
        <p:nvSpPr>
          <p:cNvPr id="75" name="Google Shape;75;p15"/>
          <p:cNvSpPr txBox="1">
            <a:spLocks noGrp="1"/>
          </p:cNvSpPr>
          <p:nvPr>
            <p:ph type="body" idx="2"/>
          </p:nvPr>
        </p:nvSpPr>
        <p:spPr>
          <a:xfrm>
            <a:off x="462275" y="2775861"/>
            <a:ext cx="3837000" cy="1965591"/>
          </a:xfrm>
          <a:prstGeom prst="rect">
            <a:avLst/>
          </a:prstGeom>
        </p:spPr>
        <p:txBody>
          <a:bodyPr spcFirstLastPara="1" wrap="square" lIns="91425" tIns="91425" rIns="91425" bIns="91425" anchor="ctr" anchorCtr="0">
            <a:noAutofit/>
          </a:bodyPr>
          <a:lstStyle/>
          <a:p>
            <a:pPr lvl="0" algn="just"/>
            <a:r>
              <a:rPr lang="en-US" dirty="0"/>
              <a:t>It provides end to end transmission of  data.</a:t>
            </a:r>
          </a:p>
          <a:p>
            <a:pPr lvl="0" algn="just"/>
            <a:r>
              <a:rPr lang="en-US" dirty="0"/>
              <a:t>It is a very complex protocol as it  supports recovery of lost packets.</a:t>
            </a:r>
          </a:p>
        </p:txBody>
      </p:sp>
      <p:sp>
        <p:nvSpPr>
          <p:cNvPr id="77" name="Google Shape;77;p15"/>
          <p:cNvSpPr txBox="1">
            <a:spLocks noGrp="1"/>
          </p:cNvSpPr>
          <p:nvPr>
            <p:ph type="body" idx="3"/>
          </p:nvPr>
        </p:nvSpPr>
        <p:spPr>
          <a:xfrm>
            <a:off x="4879129" y="4335407"/>
            <a:ext cx="3981842" cy="519621"/>
          </a:xfrm>
          <a:prstGeom prst="rect">
            <a:avLst/>
          </a:prstGeom>
        </p:spPr>
        <p:txBody>
          <a:bodyPr spcFirstLastPara="1" wrap="square" lIns="91425" tIns="91425" rIns="91425" bIns="91425" anchor="t" anchorCtr="0">
            <a:noAutofit/>
          </a:bodyPr>
          <a:lstStyle/>
          <a:p>
            <a:pPr marL="0" lvl="0" indent="0">
              <a:spcAft>
                <a:spcPts val="1600"/>
              </a:spcAft>
              <a:buNone/>
            </a:pPr>
            <a:r>
              <a:rPr lang="en-IN" dirty="0"/>
              <a:t>Image Source: </a:t>
            </a:r>
            <a:r>
              <a:rPr lang="en-IN" dirty="0">
                <a:hlinkClick r:id="rId3"/>
              </a:rPr>
              <a:t>https://cdn.kastatic.org/googleusercontent/DVpBV1WYaAsfuAxR7GQncLGPIt4rbzCh0EmgvCtt8RVtqKPU_yc15ZA1auIn8li_2nR2e8d8YW9tOv96Du7sqcvU </a:t>
            </a:r>
            <a:endParaRPr dirty="0"/>
          </a:p>
        </p:txBody>
      </p:sp>
      <p:pic>
        <p:nvPicPr>
          <p:cNvPr id="8" name="object 6"/>
          <p:cNvPicPr/>
          <p:nvPr/>
        </p:nvPicPr>
        <p:blipFill>
          <a:blip r:embed="rId4" cstate="print"/>
          <a:stretch>
            <a:fillRect/>
          </a:stretch>
        </p:blipFill>
        <p:spPr>
          <a:xfrm>
            <a:off x="4572000" y="873491"/>
            <a:ext cx="4567850" cy="3124644"/>
          </a:xfrm>
          <a:prstGeom prst="rect">
            <a:avLst/>
          </a:prstGeom>
        </p:spPr>
      </p:pic>
    </p:spTree>
    <p:extLst>
      <p:ext uri="{BB962C8B-B14F-4D97-AF65-F5344CB8AC3E}">
        <p14:creationId xmlns:p14="http://schemas.microsoft.com/office/powerpoint/2010/main" val="1331578050"/>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Three ways to integrate CSS</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600"/>
              </a:spcBef>
              <a:spcAft>
                <a:spcPts val="400"/>
              </a:spcAft>
            </a:pPr>
            <a:endParaRPr lang="en-IN" b="1" dirty="0">
              <a:solidFill>
                <a:srgbClr val="434343"/>
              </a:solidFill>
              <a:latin typeface="Times New Roman" panose="02020603050405020304" pitchFamily="18" charset="0"/>
            </a:endParaRPr>
          </a:p>
          <a:p>
            <a:pPr>
              <a:lnSpc>
                <a:spcPct val="115000"/>
              </a:lnSpc>
              <a:spcBef>
                <a:spcPts val="1000"/>
              </a:spcBef>
              <a:spcAft>
                <a:spcPts val="1000"/>
              </a:spcAft>
            </a:pPr>
            <a:r>
              <a:rPr lang="en-IN" dirty="0"/>
              <a:t>Types of CSS</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6" y="2208775"/>
            <a:ext cx="3602730" cy="2387775"/>
          </a:xfrm>
          <a:prstGeom prst="rect">
            <a:avLst/>
          </a:prstGeom>
        </p:spPr>
        <p:txBody>
          <a:bodyPr spcFirstLastPara="1" wrap="square" lIns="91425" tIns="91425" rIns="91425" bIns="91425" anchor="ctr" anchorCtr="0">
            <a:noAutofit/>
          </a:bodyPr>
          <a:lstStyle/>
          <a:p>
            <a:pPr marL="139700" lvl="0" indent="0">
              <a:buNone/>
            </a:pPr>
            <a:endParaRPr lang="en-IN" dirty="0"/>
          </a:p>
          <a:p>
            <a:r>
              <a:rPr lang="en-IN" dirty="0"/>
              <a:t>Inline style sheet</a:t>
            </a:r>
          </a:p>
          <a:p>
            <a:r>
              <a:rPr lang="en-IN" dirty="0"/>
              <a:t>Internal style sheet</a:t>
            </a:r>
          </a:p>
          <a:p>
            <a:r>
              <a:rPr lang="en-IN" dirty="0"/>
              <a:t>External style sheet</a:t>
            </a:r>
          </a:p>
          <a:p>
            <a:endParaRPr lang="en-IN" dirty="0"/>
          </a:p>
          <a:p>
            <a:pPr marL="139700" indent="0">
              <a:buNone/>
            </a:pPr>
            <a:endParaRPr lang="en-IN" dirty="0"/>
          </a:p>
          <a:p>
            <a:endParaRPr lang="en-IN" dirty="0"/>
          </a:p>
          <a:p>
            <a:pPr marL="139700" indent="0">
              <a:buNone/>
            </a:pPr>
            <a:endParaRPr lang="en-IN" dirty="0"/>
          </a:p>
          <a:p>
            <a:pPr marL="139700" indent="0">
              <a:buNone/>
            </a:pPr>
            <a:endParaRPr lang="en-IN" dirty="0"/>
          </a:p>
          <a:p>
            <a:pPr marL="139700" indent="0">
              <a:buNone/>
            </a:pPr>
            <a:endParaRPr lang="en-IN" dirty="0"/>
          </a:p>
        </p:txBody>
      </p:sp>
      <p:sp>
        <p:nvSpPr>
          <p:cNvPr id="9" name="Google Shape;77;p15">
            <a:extLst>
              <a:ext uri="{FF2B5EF4-FFF2-40B4-BE49-F238E27FC236}">
                <a16:creationId xmlns:a16="http://schemas.microsoft.com/office/drawing/2014/main" id="{2991E55E-D2E9-4369-805E-473E12E9A0F4}"/>
              </a:ext>
            </a:extLst>
          </p:cNvPr>
          <p:cNvSpPr txBox="1">
            <a:spLocks noGrp="1"/>
          </p:cNvSpPr>
          <p:nvPr>
            <p:ph type="body" idx="3"/>
          </p:nvPr>
        </p:nvSpPr>
        <p:spPr>
          <a:xfrm>
            <a:off x="4939500" y="4596550"/>
            <a:ext cx="3836999" cy="470750"/>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https://www.bitdegree.org/learn/inline-css</a:t>
            </a: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7" name="Picture 6" descr="Graphical user interface, text, application&#10;&#10;Description automatically generated">
            <a:extLst>
              <a:ext uri="{FF2B5EF4-FFF2-40B4-BE49-F238E27FC236}">
                <a16:creationId xmlns:a16="http://schemas.microsoft.com/office/drawing/2014/main" id="{C05F7EE3-5C4A-451B-A7D5-3D83DF2C87C4}"/>
              </a:ext>
            </a:extLst>
          </p:cNvPr>
          <p:cNvPicPr>
            <a:picLocks noChangeAspect="1"/>
          </p:cNvPicPr>
          <p:nvPr/>
        </p:nvPicPr>
        <p:blipFill>
          <a:blip r:embed="rId4"/>
          <a:stretch>
            <a:fillRect/>
          </a:stretch>
        </p:blipFill>
        <p:spPr>
          <a:xfrm>
            <a:off x="4572000" y="760978"/>
            <a:ext cx="4572000" cy="3658358"/>
          </a:xfrm>
          <a:prstGeom prst="rect">
            <a:avLst/>
          </a:prstGeom>
        </p:spPr>
      </p:pic>
    </p:spTree>
    <p:extLst>
      <p:ext uri="{BB962C8B-B14F-4D97-AF65-F5344CB8AC3E}">
        <p14:creationId xmlns:p14="http://schemas.microsoft.com/office/powerpoint/2010/main" val="174179694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Types of CSS</a:t>
            </a:r>
            <a:br>
              <a:rPr lang="en-IN" dirty="0"/>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600"/>
              </a:spcBef>
              <a:spcAft>
                <a:spcPts val="400"/>
              </a:spcAft>
            </a:pPr>
            <a:endParaRPr lang="en-IN" b="1" dirty="0">
              <a:solidFill>
                <a:srgbClr val="434343"/>
              </a:solidFill>
              <a:latin typeface="Times New Roman" panose="02020603050405020304" pitchFamily="18" charset="0"/>
            </a:endParaRPr>
          </a:p>
          <a:p>
            <a:pPr>
              <a:lnSpc>
                <a:spcPct val="115000"/>
              </a:lnSpc>
              <a:spcBef>
                <a:spcPts val="1000"/>
              </a:spcBef>
              <a:spcAft>
                <a:spcPts val="1000"/>
              </a:spcAft>
            </a:pPr>
            <a:r>
              <a:rPr lang="en-IN" dirty="0"/>
              <a:t>Inline Style</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6" y="2208775"/>
            <a:ext cx="3602730" cy="2387775"/>
          </a:xfrm>
          <a:prstGeom prst="rect">
            <a:avLst/>
          </a:prstGeom>
        </p:spPr>
        <p:txBody>
          <a:bodyPr spcFirstLastPara="1" wrap="square" lIns="91425" tIns="91425" rIns="91425" bIns="91425" anchor="ctr" anchorCtr="0">
            <a:noAutofit/>
          </a:bodyPr>
          <a:lstStyle/>
          <a:p>
            <a:pPr marL="139700" lvl="0" indent="0">
              <a:buNone/>
            </a:pPr>
            <a:endParaRPr lang="en-IN" dirty="0"/>
          </a:p>
          <a:p>
            <a:r>
              <a:rPr lang="en-IN" dirty="0"/>
              <a:t>Inline styles are placed within an HTML element in the code.</a:t>
            </a:r>
          </a:p>
          <a:p>
            <a:r>
              <a:rPr lang="en-IN" dirty="0"/>
              <a:t>Inline styles do not have selectors because its written inside the html element.</a:t>
            </a:r>
          </a:p>
          <a:p>
            <a:endParaRPr lang="en-IN" dirty="0"/>
          </a:p>
          <a:p>
            <a:pPr marL="139700" indent="0">
              <a:buNone/>
            </a:pPr>
            <a:endParaRPr lang="en-IN" dirty="0"/>
          </a:p>
          <a:p>
            <a:pPr marL="139700" indent="0">
              <a:buNone/>
            </a:pPr>
            <a:endParaRPr lang="en-IN" dirty="0"/>
          </a:p>
          <a:p>
            <a:pPr marL="139700" indent="0">
              <a:buNone/>
            </a:pPr>
            <a:endParaRPr lang="en-IN" dirty="0"/>
          </a:p>
        </p:txBody>
      </p:sp>
      <p:sp>
        <p:nvSpPr>
          <p:cNvPr id="9" name="Google Shape;77;p15">
            <a:extLst>
              <a:ext uri="{FF2B5EF4-FFF2-40B4-BE49-F238E27FC236}">
                <a16:creationId xmlns:a16="http://schemas.microsoft.com/office/drawing/2014/main" id="{2991E55E-D2E9-4369-805E-473E12E9A0F4}"/>
              </a:ext>
            </a:extLst>
          </p:cNvPr>
          <p:cNvSpPr txBox="1">
            <a:spLocks noGrp="1"/>
          </p:cNvSpPr>
          <p:nvPr>
            <p:ph type="body" idx="3"/>
          </p:nvPr>
        </p:nvSpPr>
        <p:spPr>
          <a:xfrm>
            <a:off x="4939500" y="4596550"/>
            <a:ext cx="3836999" cy="470750"/>
          </a:xfrm>
          <a:prstGeom prst="rect">
            <a:avLst/>
          </a:prstGeom>
        </p:spPr>
        <p:txBody>
          <a:bodyPr spcFirstLastPara="1" wrap="square" lIns="91425" tIns="91425" rIns="91425" bIns="91425" anchor="t" anchorCtr="0">
            <a:noAutofit/>
          </a:bodyPr>
          <a:lstStyle/>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3" name="Picture 2">
            <a:extLst>
              <a:ext uri="{FF2B5EF4-FFF2-40B4-BE49-F238E27FC236}">
                <a16:creationId xmlns:a16="http://schemas.microsoft.com/office/drawing/2014/main" id="{176E14E1-FA7E-47D9-9FDC-D1D2DD061B7B}"/>
              </a:ext>
            </a:extLst>
          </p:cNvPr>
          <p:cNvPicPr>
            <a:picLocks noChangeAspect="1"/>
          </p:cNvPicPr>
          <p:nvPr/>
        </p:nvPicPr>
        <p:blipFill>
          <a:blip r:embed="rId3"/>
          <a:stretch>
            <a:fillRect/>
          </a:stretch>
        </p:blipFill>
        <p:spPr>
          <a:xfrm>
            <a:off x="4572000" y="1593795"/>
            <a:ext cx="4572000" cy="2315265"/>
          </a:xfrm>
          <a:prstGeom prst="rect">
            <a:avLst/>
          </a:prstGeom>
        </p:spPr>
      </p:pic>
    </p:spTree>
    <p:extLst>
      <p:ext uri="{BB962C8B-B14F-4D97-AF65-F5344CB8AC3E}">
        <p14:creationId xmlns:p14="http://schemas.microsoft.com/office/powerpoint/2010/main" val="194050700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Types of CSS</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600"/>
              </a:spcBef>
              <a:spcAft>
                <a:spcPts val="400"/>
              </a:spcAft>
            </a:pPr>
            <a:endParaRPr lang="en-IN" b="1" dirty="0">
              <a:solidFill>
                <a:srgbClr val="434343"/>
              </a:solidFill>
              <a:latin typeface="Times New Roman" panose="02020603050405020304" pitchFamily="18" charset="0"/>
            </a:endParaRPr>
          </a:p>
          <a:p>
            <a:pPr>
              <a:lnSpc>
                <a:spcPct val="115000"/>
              </a:lnSpc>
              <a:spcBef>
                <a:spcPts val="1000"/>
              </a:spcBef>
              <a:spcAft>
                <a:spcPts val="1000"/>
              </a:spcAft>
            </a:pPr>
            <a:r>
              <a:rPr lang="en-IN" dirty="0"/>
              <a:t>Internal Style</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6" y="2208775"/>
            <a:ext cx="3602730" cy="2387775"/>
          </a:xfrm>
          <a:prstGeom prst="rect">
            <a:avLst/>
          </a:prstGeom>
        </p:spPr>
        <p:txBody>
          <a:bodyPr spcFirstLastPara="1" wrap="square" lIns="91425" tIns="91425" rIns="91425" bIns="91425" anchor="ctr" anchorCtr="0">
            <a:noAutofit/>
          </a:bodyPr>
          <a:lstStyle/>
          <a:p>
            <a:pPr marL="139700" lvl="0" indent="0">
              <a:buNone/>
            </a:pPr>
            <a:endParaRPr lang="en-IN" dirty="0"/>
          </a:p>
          <a:p>
            <a:endParaRPr lang="en-IN" dirty="0"/>
          </a:p>
          <a:p>
            <a:r>
              <a:rPr lang="en-IN" dirty="0"/>
              <a:t>An internal CSS is used to define a style for a single HTML page. </a:t>
            </a:r>
          </a:p>
          <a:p>
            <a:r>
              <a:rPr lang="en-IN" dirty="0"/>
              <a:t>An internal CSS is defined in the &lt;head&gt; section of an HTML page, within a &lt;style&gt; element.</a:t>
            </a:r>
          </a:p>
          <a:p>
            <a:endParaRPr lang="en-IN" dirty="0"/>
          </a:p>
          <a:p>
            <a:pPr marL="139700" indent="0">
              <a:buNone/>
            </a:pPr>
            <a:endParaRPr lang="en-IN" dirty="0"/>
          </a:p>
          <a:p>
            <a:pPr marL="139700" indent="0">
              <a:buNone/>
            </a:pPr>
            <a:endParaRPr lang="en-IN" dirty="0"/>
          </a:p>
          <a:p>
            <a:pPr marL="139700" indent="0">
              <a:buNone/>
            </a:pPr>
            <a:endParaRPr lang="en-IN" dirty="0"/>
          </a:p>
        </p:txBody>
      </p:sp>
      <p:sp>
        <p:nvSpPr>
          <p:cNvPr id="9" name="Google Shape;77;p15">
            <a:extLst>
              <a:ext uri="{FF2B5EF4-FFF2-40B4-BE49-F238E27FC236}">
                <a16:creationId xmlns:a16="http://schemas.microsoft.com/office/drawing/2014/main" id="{2991E55E-D2E9-4369-805E-473E12E9A0F4}"/>
              </a:ext>
            </a:extLst>
          </p:cNvPr>
          <p:cNvSpPr txBox="1">
            <a:spLocks noGrp="1"/>
          </p:cNvSpPr>
          <p:nvPr>
            <p:ph type="body" idx="3"/>
          </p:nvPr>
        </p:nvSpPr>
        <p:spPr>
          <a:xfrm>
            <a:off x="4939500" y="4596550"/>
            <a:ext cx="3836999" cy="470750"/>
          </a:xfrm>
          <a:prstGeom prst="rect">
            <a:avLst/>
          </a:prstGeom>
        </p:spPr>
        <p:txBody>
          <a:bodyPr spcFirstLastPara="1" wrap="square" lIns="91425" tIns="91425" rIns="91425" bIns="91425" anchor="t" anchorCtr="0">
            <a:noAutofit/>
          </a:bodyPr>
          <a:lstStyle/>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3" name="Picture 2">
            <a:extLst>
              <a:ext uri="{FF2B5EF4-FFF2-40B4-BE49-F238E27FC236}">
                <a16:creationId xmlns:a16="http://schemas.microsoft.com/office/drawing/2014/main" id="{693E80B1-805E-4D93-B8C2-2EEB9062F0E4}"/>
              </a:ext>
            </a:extLst>
          </p:cNvPr>
          <p:cNvPicPr>
            <a:picLocks noChangeAspect="1"/>
          </p:cNvPicPr>
          <p:nvPr/>
        </p:nvPicPr>
        <p:blipFill>
          <a:blip r:embed="rId3"/>
          <a:stretch>
            <a:fillRect/>
          </a:stretch>
        </p:blipFill>
        <p:spPr>
          <a:xfrm>
            <a:off x="4555286" y="1241290"/>
            <a:ext cx="4588714" cy="2825306"/>
          </a:xfrm>
          <a:prstGeom prst="rect">
            <a:avLst/>
          </a:prstGeom>
        </p:spPr>
      </p:pic>
    </p:spTree>
    <p:extLst>
      <p:ext uri="{BB962C8B-B14F-4D97-AF65-F5344CB8AC3E}">
        <p14:creationId xmlns:p14="http://schemas.microsoft.com/office/powerpoint/2010/main" val="3801724404"/>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Types of CSS</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600"/>
              </a:spcBef>
              <a:spcAft>
                <a:spcPts val="400"/>
              </a:spcAft>
            </a:pPr>
            <a:endParaRPr lang="en-IN" b="1" dirty="0">
              <a:solidFill>
                <a:srgbClr val="434343"/>
              </a:solidFill>
              <a:latin typeface="Times New Roman" panose="02020603050405020304" pitchFamily="18" charset="0"/>
            </a:endParaRPr>
          </a:p>
          <a:p>
            <a:pPr>
              <a:lnSpc>
                <a:spcPct val="115000"/>
              </a:lnSpc>
              <a:spcBef>
                <a:spcPts val="1000"/>
              </a:spcBef>
              <a:spcAft>
                <a:spcPts val="1000"/>
              </a:spcAft>
            </a:pPr>
            <a:r>
              <a:rPr lang="en-IN" dirty="0"/>
              <a:t>External Style</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6" y="2208775"/>
            <a:ext cx="3602730" cy="2387775"/>
          </a:xfrm>
          <a:prstGeom prst="rect">
            <a:avLst/>
          </a:prstGeom>
        </p:spPr>
        <p:txBody>
          <a:bodyPr spcFirstLastPara="1" wrap="square" lIns="91425" tIns="91425" rIns="91425" bIns="91425" anchor="ctr" anchorCtr="0">
            <a:noAutofit/>
          </a:bodyPr>
          <a:lstStyle/>
          <a:p>
            <a:pPr marL="139700" lvl="0" indent="0">
              <a:buNone/>
            </a:pPr>
            <a:endParaRPr lang="en-IN" dirty="0"/>
          </a:p>
          <a:p>
            <a:endParaRPr lang="en-IN" dirty="0"/>
          </a:p>
          <a:p>
            <a:r>
              <a:rPr lang="en-IN" dirty="0"/>
              <a:t>External Styles can be reused to apply on more than one page by only linking the style sheet to the web page.</a:t>
            </a:r>
          </a:p>
          <a:p>
            <a:pPr marL="139700" indent="0">
              <a:buNone/>
            </a:pPr>
            <a:endParaRPr lang="en-IN" dirty="0"/>
          </a:p>
          <a:p>
            <a:pPr marL="139700" indent="0">
              <a:buNone/>
            </a:pPr>
            <a:endParaRPr lang="en-IN" dirty="0"/>
          </a:p>
          <a:p>
            <a:pPr marL="139700" indent="0">
              <a:buNone/>
            </a:pPr>
            <a:endParaRPr lang="en-IN" dirty="0"/>
          </a:p>
          <a:p>
            <a:pPr marL="139700" indent="0">
              <a:buNone/>
            </a:pPr>
            <a:endParaRPr lang="en-IN" dirty="0"/>
          </a:p>
          <a:p>
            <a:pPr marL="139700" indent="0">
              <a:buNone/>
            </a:pPr>
            <a:endParaRPr lang="en-IN" dirty="0"/>
          </a:p>
        </p:txBody>
      </p:sp>
      <p:sp>
        <p:nvSpPr>
          <p:cNvPr id="9" name="Google Shape;77;p15">
            <a:extLst>
              <a:ext uri="{FF2B5EF4-FFF2-40B4-BE49-F238E27FC236}">
                <a16:creationId xmlns:a16="http://schemas.microsoft.com/office/drawing/2014/main" id="{2991E55E-D2E9-4369-805E-473E12E9A0F4}"/>
              </a:ext>
            </a:extLst>
          </p:cNvPr>
          <p:cNvSpPr txBox="1">
            <a:spLocks noGrp="1"/>
          </p:cNvSpPr>
          <p:nvPr>
            <p:ph type="body" idx="3"/>
          </p:nvPr>
        </p:nvSpPr>
        <p:spPr>
          <a:xfrm>
            <a:off x="4939500" y="4596550"/>
            <a:ext cx="3836999" cy="470750"/>
          </a:xfrm>
          <a:prstGeom prst="rect">
            <a:avLst/>
          </a:prstGeom>
        </p:spPr>
        <p:txBody>
          <a:bodyPr spcFirstLastPara="1" wrap="square" lIns="91425" tIns="91425" rIns="91425" bIns="91425" anchor="t" anchorCtr="0">
            <a:noAutofit/>
          </a:bodyPr>
          <a:lstStyle/>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3" name="Picture 2">
            <a:extLst>
              <a:ext uri="{FF2B5EF4-FFF2-40B4-BE49-F238E27FC236}">
                <a16:creationId xmlns:a16="http://schemas.microsoft.com/office/drawing/2014/main" id="{3FFAABEF-E642-488F-861C-83B738FDEEEE}"/>
              </a:ext>
            </a:extLst>
          </p:cNvPr>
          <p:cNvPicPr>
            <a:picLocks noChangeAspect="1"/>
          </p:cNvPicPr>
          <p:nvPr/>
        </p:nvPicPr>
        <p:blipFill>
          <a:blip r:embed="rId3"/>
          <a:stretch>
            <a:fillRect/>
          </a:stretch>
        </p:blipFill>
        <p:spPr>
          <a:xfrm>
            <a:off x="4572000" y="2986429"/>
            <a:ext cx="4572000" cy="1698587"/>
          </a:xfrm>
          <a:prstGeom prst="rect">
            <a:avLst/>
          </a:prstGeom>
        </p:spPr>
      </p:pic>
      <p:pic>
        <p:nvPicPr>
          <p:cNvPr id="5" name="Picture 4">
            <a:extLst>
              <a:ext uri="{FF2B5EF4-FFF2-40B4-BE49-F238E27FC236}">
                <a16:creationId xmlns:a16="http://schemas.microsoft.com/office/drawing/2014/main" id="{0FD77BF0-6FA5-44F5-BB55-0D8760CB8B61}"/>
              </a:ext>
            </a:extLst>
          </p:cNvPr>
          <p:cNvPicPr>
            <a:picLocks noChangeAspect="1"/>
          </p:cNvPicPr>
          <p:nvPr/>
        </p:nvPicPr>
        <p:blipFill>
          <a:blip r:embed="rId4"/>
          <a:stretch>
            <a:fillRect/>
          </a:stretch>
        </p:blipFill>
        <p:spPr>
          <a:xfrm>
            <a:off x="4572000" y="805839"/>
            <a:ext cx="4572000" cy="2180590"/>
          </a:xfrm>
          <a:prstGeom prst="rect">
            <a:avLst/>
          </a:prstGeom>
        </p:spPr>
      </p:pic>
    </p:spTree>
    <p:extLst>
      <p:ext uri="{BB962C8B-B14F-4D97-AF65-F5344CB8AC3E}">
        <p14:creationId xmlns:p14="http://schemas.microsoft.com/office/powerpoint/2010/main" val="3183785437"/>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dirty="0"/>
            </a:br>
            <a:r>
              <a:rPr lang="en-IN" dirty="0"/>
              <a:t>Merits and demerits of - external Style Sheets, Embedded Style Sheets</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xfrm>
            <a:off x="254075" y="1888075"/>
            <a:ext cx="4045200" cy="641400"/>
          </a:xfrm>
          <a:prstGeom prst="rect">
            <a:avLst/>
          </a:prstGeom>
        </p:spPr>
        <p:txBody>
          <a:bodyPr spcFirstLastPara="1" wrap="square" lIns="91425" tIns="91425" rIns="91425" bIns="91425" anchor="ctr" anchorCtr="0">
            <a:noAutofit/>
          </a:bodyPr>
          <a:lstStyle/>
          <a:p>
            <a:pPr>
              <a:lnSpc>
                <a:spcPct val="115000"/>
              </a:lnSpc>
              <a:spcBef>
                <a:spcPts val="1600"/>
              </a:spcBef>
              <a:spcAft>
                <a:spcPts val="400"/>
              </a:spcAft>
            </a:pPr>
            <a:endParaRPr lang="en-IN" b="1" dirty="0">
              <a:solidFill>
                <a:srgbClr val="434343"/>
              </a:solidFill>
              <a:latin typeface="Times New Roman" panose="02020603050405020304" pitchFamily="18" charset="0"/>
            </a:endParaRPr>
          </a:p>
          <a:p>
            <a:pPr>
              <a:lnSpc>
                <a:spcPct val="115000"/>
              </a:lnSpc>
              <a:spcBef>
                <a:spcPts val="1000"/>
              </a:spcBef>
              <a:spcAft>
                <a:spcPts val="1000"/>
              </a:spcAft>
            </a:pPr>
            <a:r>
              <a:rPr lang="en-IN" dirty="0"/>
              <a:t>External Style Sheet</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6" y="2529475"/>
            <a:ext cx="3602730" cy="2323182"/>
          </a:xfrm>
          <a:prstGeom prst="rect">
            <a:avLst/>
          </a:prstGeom>
        </p:spPr>
        <p:txBody>
          <a:bodyPr spcFirstLastPara="1" wrap="square" lIns="91425" tIns="91425" rIns="91425" bIns="91425" anchor="ctr" anchorCtr="0">
            <a:noAutofit/>
          </a:bodyPr>
          <a:lstStyle/>
          <a:p>
            <a:pPr marL="139700" lvl="0" indent="0">
              <a:buNone/>
            </a:pPr>
            <a:endParaRPr lang="en-IN" dirty="0"/>
          </a:p>
          <a:p>
            <a:pPr marL="139700" indent="0">
              <a:buNone/>
            </a:pPr>
            <a:r>
              <a:rPr lang="en-IN" dirty="0"/>
              <a:t>Merits</a:t>
            </a:r>
          </a:p>
          <a:p>
            <a:r>
              <a:rPr lang="en-IN" dirty="0"/>
              <a:t>one change to the style sheet will change all linked pages</a:t>
            </a:r>
          </a:p>
          <a:p>
            <a:r>
              <a:rPr lang="en-IN" dirty="0"/>
              <a:t>consistent look and feel across multiple web pages</a:t>
            </a:r>
          </a:p>
          <a:p>
            <a:pPr marL="139700" indent="0">
              <a:buNone/>
            </a:pPr>
            <a:r>
              <a:rPr lang="en-IN" dirty="0"/>
              <a:t>Demerits</a:t>
            </a:r>
          </a:p>
          <a:p>
            <a:r>
              <a:rPr lang="en-IN" dirty="0"/>
              <a:t>To render the document, the external style sheet should be loaded.</a:t>
            </a:r>
          </a:p>
          <a:p>
            <a:pPr marL="139700" indent="0">
              <a:buNone/>
            </a:pPr>
            <a:endParaRPr lang="en-IN" dirty="0"/>
          </a:p>
          <a:p>
            <a:pPr marL="139700" indent="0">
              <a:buNone/>
            </a:pPr>
            <a:endParaRPr lang="en-IN" dirty="0"/>
          </a:p>
        </p:txBody>
      </p:sp>
      <p:sp>
        <p:nvSpPr>
          <p:cNvPr id="9" name="Google Shape;77;p15">
            <a:extLst>
              <a:ext uri="{FF2B5EF4-FFF2-40B4-BE49-F238E27FC236}">
                <a16:creationId xmlns:a16="http://schemas.microsoft.com/office/drawing/2014/main" id="{2991E55E-D2E9-4369-805E-473E12E9A0F4}"/>
              </a:ext>
            </a:extLst>
          </p:cNvPr>
          <p:cNvSpPr txBox="1">
            <a:spLocks noGrp="1"/>
          </p:cNvSpPr>
          <p:nvPr>
            <p:ph type="body" idx="3"/>
          </p:nvPr>
        </p:nvSpPr>
        <p:spPr>
          <a:xfrm>
            <a:off x="4939500" y="4596550"/>
            <a:ext cx="3836999" cy="470750"/>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https://images.slideplayer.com/24/6963284/slides</a:t>
            </a: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5122" name="Picture 2">
            <a:extLst>
              <a:ext uri="{FF2B5EF4-FFF2-40B4-BE49-F238E27FC236}">
                <a16:creationId xmlns:a16="http://schemas.microsoft.com/office/drawing/2014/main" id="{67DD9552-1E80-40DC-91E2-553FEC2F384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9775" t="35380" r="24396" b="12145"/>
          <a:stretch/>
        </p:blipFill>
        <p:spPr bwMode="auto">
          <a:xfrm>
            <a:off x="4572000" y="1106998"/>
            <a:ext cx="4572000" cy="26990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7377731"/>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dirty="0"/>
            </a:br>
            <a:r>
              <a:rPr lang="en-IN" dirty="0"/>
              <a:t>Merits and demerits of - external Style Sheets, Embedded Style Sheets</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xfrm>
            <a:off x="254075" y="1888075"/>
            <a:ext cx="4045200" cy="641400"/>
          </a:xfrm>
          <a:prstGeom prst="rect">
            <a:avLst/>
          </a:prstGeom>
        </p:spPr>
        <p:txBody>
          <a:bodyPr spcFirstLastPara="1" wrap="square" lIns="91425" tIns="91425" rIns="91425" bIns="91425" anchor="ctr" anchorCtr="0">
            <a:noAutofit/>
          </a:bodyPr>
          <a:lstStyle/>
          <a:p>
            <a:pPr>
              <a:lnSpc>
                <a:spcPct val="115000"/>
              </a:lnSpc>
              <a:spcBef>
                <a:spcPts val="1600"/>
              </a:spcBef>
              <a:spcAft>
                <a:spcPts val="400"/>
              </a:spcAft>
            </a:pPr>
            <a:endParaRPr lang="en-IN" b="1" dirty="0">
              <a:solidFill>
                <a:srgbClr val="434343"/>
              </a:solidFill>
              <a:latin typeface="Times New Roman" panose="02020603050405020304" pitchFamily="18" charset="0"/>
            </a:endParaRPr>
          </a:p>
          <a:p>
            <a:pPr>
              <a:lnSpc>
                <a:spcPct val="115000"/>
              </a:lnSpc>
              <a:spcBef>
                <a:spcPts val="1000"/>
              </a:spcBef>
              <a:spcAft>
                <a:spcPts val="1000"/>
              </a:spcAft>
            </a:pPr>
            <a:r>
              <a:rPr lang="en-IN" dirty="0"/>
              <a:t>Embedded Style Sheets</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6" y="2529475"/>
            <a:ext cx="3602730" cy="2067075"/>
          </a:xfrm>
          <a:prstGeom prst="rect">
            <a:avLst/>
          </a:prstGeom>
        </p:spPr>
        <p:txBody>
          <a:bodyPr spcFirstLastPara="1" wrap="square" lIns="91425" tIns="91425" rIns="91425" bIns="91425" anchor="ctr" anchorCtr="0">
            <a:noAutofit/>
          </a:bodyPr>
          <a:lstStyle/>
          <a:p>
            <a:pPr marL="139700" lvl="0" indent="0">
              <a:buNone/>
            </a:pPr>
            <a:endParaRPr lang="en-IN" dirty="0"/>
          </a:p>
          <a:p>
            <a:pPr marL="139700" indent="0">
              <a:buNone/>
            </a:pPr>
            <a:r>
              <a:rPr lang="en-IN" dirty="0"/>
              <a:t>Merits</a:t>
            </a:r>
          </a:p>
          <a:p>
            <a:r>
              <a:rPr lang="en-IN" dirty="0"/>
              <a:t>Multiple tag types can be created in a single document. </a:t>
            </a:r>
          </a:p>
          <a:p>
            <a:r>
              <a:rPr lang="en-IN" dirty="0"/>
              <a:t>Extra download is unnecessary.</a:t>
            </a:r>
          </a:p>
          <a:p>
            <a:pPr marL="139700" indent="0">
              <a:buNone/>
            </a:pPr>
            <a:r>
              <a:rPr lang="en-IN" dirty="0"/>
              <a:t> Demerits</a:t>
            </a:r>
          </a:p>
          <a:p>
            <a:r>
              <a:rPr lang="en-IN" dirty="0"/>
              <a:t>Multiple documents cannot be controlled.</a:t>
            </a:r>
          </a:p>
        </p:txBody>
      </p:sp>
      <p:sp>
        <p:nvSpPr>
          <p:cNvPr id="9" name="Google Shape;77;p15">
            <a:extLst>
              <a:ext uri="{FF2B5EF4-FFF2-40B4-BE49-F238E27FC236}">
                <a16:creationId xmlns:a16="http://schemas.microsoft.com/office/drawing/2014/main" id="{2991E55E-D2E9-4369-805E-473E12E9A0F4}"/>
              </a:ext>
            </a:extLst>
          </p:cNvPr>
          <p:cNvSpPr txBox="1">
            <a:spLocks noGrp="1"/>
          </p:cNvSpPr>
          <p:nvPr>
            <p:ph type="body" idx="3"/>
          </p:nvPr>
        </p:nvSpPr>
        <p:spPr>
          <a:xfrm>
            <a:off x="4939500" y="4596550"/>
            <a:ext cx="3836999" cy="470750"/>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https://images.slideplayer.com/24/6963284/slides</a:t>
            </a: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6146" name="Picture 2">
            <a:extLst>
              <a:ext uri="{FF2B5EF4-FFF2-40B4-BE49-F238E27FC236}">
                <a16:creationId xmlns:a16="http://schemas.microsoft.com/office/drawing/2014/main" id="{6DEB3D75-B32A-4876-912D-CA1E4846FC6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349" t="12275" r="13024" b="41083"/>
          <a:stretch/>
        </p:blipFill>
        <p:spPr bwMode="auto">
          <a:xfrm>
            <a:off x="4571999" y="1445837"/>
            <a:ext cx="4572000" cy="24575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7415806"/>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41041" y="1076510"/>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CSS Values and Units</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5" name="Google Shape;75;p15"/>
          <p:cNvSpPr txBox="1">
            <a:spLocks noGrp="1"/>
          </p:cNvSpPr>
          <p:nvPr>
            <p:ph type="body" idx="2"/>
          </p:nvPr>
        </p:nvSpPr>
        <p:spPr>
          <a:xfrm>
            <a:off x="462276" y="2208775"/>
            <a:ext cx="3602730" cy="2387775"/>
          </a:xfrm>
          <a:prstGeom prst="rect">
            <a:avLst/>
          </a:prstGeom>
        </p:spPr>
        <p:txBody>
          <a:bodyPr spcFirstLastPara="1" wrap="square" lIns="91425" tIns="91425" rIns="91425" bIns="91425" anchor="ctr" anchorCtr="0">
            <a:noAutofit/>
          </a:bodyPr>
          <a:lstStyle/>
          <a:p>
            <a:pPr marL="139700" lvl="0" indent="0">
              <a:buNone/>
            </a:pPr>
            <a:endParaRPr lang="en-IN" dirty="0"/>
          </a:p>
          <a:p>
            <a:endParaRPr lang="en-IN" dirty="0"/>
          </a:p>
          <a:p>
            <a:r>
              <a:rPr lang="en-IN" dirty="0"/>
              <a:t>CSS has several different units for expressing a length. Many CSS properties take "length" values, such as width, margin, padding, font-size, etc.</a:t>
            </a:r>
          </a:p>
          <a:p>
            <a:r>
              <a:rPr lang="en-IN" dirty="0"/>
              <a:t>Length is a number followed by a length unit, such as 10px, 2em, etc.</a:t>
            </a:r>
          </a:p>
          <a:p>
            <a:pPr marL="139700" indent="0">
              <a:buNone/>
            </a:pPr>
            <a:endParaRPr lang="en-IN" dirty="0"/>
          </a:p>
          <a:p>
            <a:pPr marL="139700" indent="0">
              <a:buNone/>
            </a:pPr>
            <a:endParaRPr lang="en-IN" dirty="0"/>
          </a:p>
          <a:p>
            <a:pPr marL="139700" indent="0">
              <a:buNone/>
            </a:pPr>
            <a:endParaRPr lang="en-IN" dirty="0"/>
          </a:p>
          <a:p>
            <a:pPr marL="139700" indent="0">
              <a:buNone/>
            </a:pPr>
            <a:endParaRPr lang="en-IN" dirty="0"/>
          </a:p>
        </p:txBody>
      </p:sp>
      <p:sp>
        <p:nvSpPr>
          <p:cNvPr id="9" name="Google Shape;77;p15">
            <a:extLst>
              <a:ext uri="{FF2B5EF4-FFF2-40B4-BE49-F238E27FC236}">
                <a16:creationId xmlns:a16="http://schemas.microsoft.com/office/drawing/2014/main" id="{2991E55E-D2E9-4369-805E-473E12E9A0F4}"/>
              </a:ext>
            </a:extLst>
          </p:cNvPr>
          <p:cNvSpPr txBox="1">
            <a:spLocks noGrp="1"/>
          </p:cNvSpPr>
          <p:nvPr>
            <p:ph type="body" idx="3"/>
          </p:nvPr>
        </p:nvSpPr>
        <p:spPr>
          <a:xfrm>
            <a:off x="4939500" y="4596550"/>
            <a:ext cx="3836999" cy="470750"/>
          </a:xfrm>
          <a:prstGeom prst="rect">
            <a:avLst/>
          </a:prstGeom>
        </p:spPr>
        <p:txBody>
          <a:bodyPr spcFirstLastPara="1" wrap="square" lIns="91425" tIns="91425" rIns="91425" bIns="91425" anchor="t" anchorCtr="0">
            <a:noAutofit/>
          </a:bodyPr>
          <a:lstStyle/>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sp>
        <p:nvSpPr>
          <p:cNvPr id="8" name="TextBox 7">
            <a:extLst>
              <a:ext uri="{FF2B5EF4-FFF2-40B4-BE49-F238E27FC236}">
                <a16:creationId xmlns:a16="http://schemas.microsoft.com/office/drawing/2014/main" id="{B28415D8-D622-924F-BDA8-57B17E24FC20}"/>
              </a:ext>
            </a:extLst>
          </p:cNvPr>
          <p:cNvSpPr txBox="1"/>
          <p:nvPr/>
        </p:nvSpPr>
        <p:spPr>
          <a:xfrm>
            <a:off x="4571999" y="1441615"/>
            <a:ext cx="4572000" cy="2462213"/>
          </a:xfrm>
          <a:prstGeom prst="rect">
            <a:avLst/>
          </a:prstGeom>
          <a:solidFill>
            <a:schemeClr val="bg1"/>
          </a:solidFill>
        </p:spPr>
        <p:txBody>
          <a:bodyPr wrap="square" rtlCol="0">
            <a:spAutoFit/>
          </a:bodyPr>
          <a:lstStyle/>
          <a:p>
            <a:r>
              <a:rPr lang="en-IN" b="1" dirty="0"/>
              <a:t>Example :</a:t>
            </a:r>
          </a:p>
          <a:p>
            <a:endParaRPr lang="en-IN" dirty="0"/>
          </a:p>
          <a:p>
            <a:r>
              <a:rPr lang="en-IN" dirty="0"/>
              <a:t>h1 {</a:t>
            </a:r>
            <a:br>
              <a:rPr lang="en-IN" dirty="0"/>
            </a:br>
            <a:r>
              <a:rPr lang="en-IN" dirty="0"/>
              <a:t>  font-size: 60px;</a:t>
            </a:r>
            <a:br>
              <a:rPr lang="en-IN" dirty="0"/>
            </a:br>
            <a:r>
              <a:rPr lang="en-IN" dirty="0"/>
              <a:t>}</a:t>
            </a:r>
            <a:br>
              <a:rPr lang="en-IN" dirty="0"/>
            </a:br>
            <a:br>
              <a:rPr lang="en-IN" dirty="0"/>
            </a:br>
            <a:r>
              <a:rPr lang="en-IN" dirty="0"/>
              <a:t>p {</a:t>
            </a:r>
            <a:br>
              <a:rPr lang="en-IN" dirty="0"/>
            </a:br>
            <a:r>
              <a:rPr lang="en-IN" dirty="0"/>
              <a:t>  font-size: 25px;</a:t>
            </a:r>
            <a:br>
              <a:rPr lang="en-IN" dirty="0"/>
            </a:br>
            <a:r>
              <a:rPr lang="en-IN" dirty="0"/>
              <a:t>  line-height: 50px;</a:t>
            </a:r>
            <a:br>
              <a:rPr lang="en-IN" dirty="0"/>
            </a:br>
            <a:r>
              <a:rPr lang="en-IN" dirty="0"/>
              <a:t>}</a:t>
            </a:r>
          </a:p>
          <a:p>
            <a:endParaRPr lang="en-US" dirty="0"/>
          </a:p>
        </p:txBody>
      </p:sp>
    </p:spTree>
    <p:extLst>
      <p:ext uri="{BB962C8B-B14F-4D97-AF65-F5344CB8AC3E}">
        <p14:creationId xmlns:p14="http://schemas.microsoft.com/office/powerpoint/2010/main" val="2074070298"/>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41041" y="1076510"/>
            <a:ext cx="4045200" cy="730211"/>
          </a:xfrm>
          <a:prstGeom prst="rect">
            <a:avLst/>
          </a:prstGeom>
        </p:spPr>
        <p:txBody>
          <a:bodyPr spcFirstLastPara="1" wrap="square" lIns="91425" tIns="91425" rIns="91425" bIns="91425" anchor="ctr" anchorCtr="0">
            <a:noAutofit/>
          </a:bodyPr>
          <a:lstStyle/>
          <a:p>
            <a:r>
              <a:rPr lang="en-IN" b="1" dirty="0">
                <a:latin typeface="Times New Roman" panose="02020603050405020304" pitchFamily="18" charset="0"/>
              </a:rPr>
              <a:t>Absolute Lengths</a:t>
            </a:r>
            <a:endParaRPr dirty="0"/>
          </a:p>
        </p:txBody>
      </p:sp>
      <p:sp>
        <p:nvSpPr>
          <p:cNvPr id="75" name="Google Shape;75;p15"/>
          <p:cNvSpPr txBox="1">
            <a:spLocks noGrp="1"/>
          </p:cNvSpPr>
          <p:nvPr>
            <p:ph type="body" idx="2"/>
          </p:nvPr>
        </p:nvSpPr>
        <p:spPr>
          <a:xfrm>
            <a:off x="462276" y="2208775"/>
            <a:ext cx="3602730" cy="2387775"/>
          </a:xfrm>
          <a:prstGeom prst="rect">
            <a:avLst/>
          </a:prstGeom>
        </p:spPr>
        <p:txBody>
          <a:bodyPr spcFirstLastPara="1" wrap="square" lIns="91425" tIns="91425" rIns="91425" bIns="91425" anchor="ctr" anchorCtr="0">
            <a:noAutofit/>
          </a:bodyPr>
          <a:lstStyle/>
          <a:p>
            <a:pPr marL="139700" lvl="0" indent="0">
              <a:buNone/>
            </a:pPr>
            <a:endParaRPr lang="en-IN" dirty="0"/>
          </a:p>
          <a:p>
            <a:endParaRPr lang="en-IN" dirty="0"/>
          </a:p>
          <a:p>
            <a:r>
              <a:rPr lang="en-IN" dirty="0"/>
              <a:t>The absolute length units are fixed and a length expressed in any of these will appear as exactly that size.</a:t>
            </a:r>
          </a:p>
          <a:p>
            <a:endParaRPr lang="en-IN" dirty="0"/>
          </a:p>
          <a:p>
            <a:r>
              <a:rPr lang="en-IN" dirty="0"/>
              <a:t>Absolute length units are not recommended for use on screen, because screen sizes vary so much. However, they can be used if the output medium is known, such as for print layout.</a:t>
            </a:r>
          </a:p>
          <a:p>
            <a:endParaRPr lang="en-IN" dirty="0"/>
          </a:p>
          <a:p>
            <a:pPr marL="139700" indent="0">
              <a:buNone/>
            </a:pPr>
            <a:endParaRPr lang="en-IN" dirty="0"/>
          </a:p>
          <a:p>
            <a:pPr marL="139700" indent="0">
              <a:buNone/>
            </a:pPr>
            <a:endParaRPr lang="en-IN" dirty="0"/>
          </a:p>
          <a:p>
            <a:pPr marL="139700" indent="0">
              <a:buNone/>
            </a:pPr>
            <a:endParaRPr lang="en-IN" dirty="0"/>
          </a:p>
          <a:p>
            <a:pPr marL="139700" indent="0">
              <a:buNone/>
            </a:pPr>
            <a:endParaRPr lang="en-IN" dirty="0"/>
          </a:p>
        </p:txBody>
      </p:sp>
      <p:sp>
        <p:nvSpPr>
          <p:cNvPr id="9" name="Google Shape;77;p15">
            <a:extLst>
              <a:ext uri="{FF2B5EF4-FFF2-40B4-BE49-F238E27FC236}">
                <a16:creationId xmlns:a16="http://schemas.microsoft.com/office/drawing/2014/main" id="{2991E55E-D2E9-4369-805E-473E12E9A0F4}"/>
              </a:ext>
            </a:extLst>
          </p:cNvPr>
          <p:cNvSpPr txBox="1">
            <a:spLocks noGrp="1"/>
          </p:cNvSpPr>
          <p:nvPr>
            <p:ph type="body" idx="3"/>
          </p:nvPr>
        </p:nvSpPr>
        <p:spPr>
          <a:xfrm>
            <a:off x="4939500" y="4596550"/>
            <a:ext cx="3836999" cy="470750"/>
          </a:xfrm>
          <a:prstGeom prst="rect">
            <a:avLst/>
          </a:prstGeom>
        </p:spPr>
        <p:txBody>
          <a:bodyPr spcFirstLastPara="1" wrap="square" lIns="91425" tIns="91425" rIns="91425" bIns="91425" anchor="t" anchorCtr="0">
            <a:noAutofit/>
          </a:bodyPr>
          <a:lstStyle/>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graphicFrame>
        <p:nvGraphicFramePr>
          <p:cNvPr id="2" name="Table 1">
            <a:extLst>
              <a:ext uri="{FF2B5EF4-FFF2-40B4-BE49-F238E27FC236}">
                <a16:creationId xmlns:a16="http://schemas.microsoft.com/office/drawing/2014/main" id="{018455BA-9E9C-D348-A495-AAC1ACA4B917}"/>
              </a:ext>
            </a:extLst>
          </p:cNvPr>
          <p:cNvGraphicFramePr>
            <a:graphicFrameLocks noGrp="1"/>
          </p:cNvGraphicFramePr>
          <p:nvPr>
            <p:extLst>
              <p:ext uri="{D42A27DB-BD31-4B8C-83A1-F6EECF244321}">
                <p14:modId xmlns:p14="http://schemas.microsoft.com/office/powerpoint/2010/main" val="1949507895"/>
              </p:ext>
            </p:extLst>
          </p:nvPr>
        </p:nvGraphicFramePr>
        <p:xfrm>
          <a:off x="5078996" y="962824"/>
          <a:ext cx="3602730" cy="3531937"/>
        </p:xfrm>
        <a:graphic>
          <a:graphicData uri="http://schemas.openxmlformats.org/drawingml/2006/table">
            <a:tbl>
              <a:tblPr firstRow="1" firstCol="1" bandRow="1">
                <a:tableStyleId>{5C22544A-7EE6-4342-B048-85BDC9FD1C3A}</a:tableStyleId>
              </a:tblPr>
              <a:tblGrid>
                <a:gridCol w="431567">
                  <a:extLst>
                    <a:ext uri="{9D8B030D-6E8A-4147-A177-3AD203B41FA5}">
                      <a16:colId xmlns:a16="http://schemas.microsoft.com/office/drawing/2014/main" val="2801241310"/>
                    </a:ext>
                  </a:extLst>
                </a:gridCol>
                <a:gridCol w="3171163">
                  <a:extLst>
                    <a:ext uri="{9D8B030D-6E8A-4147-A177-3AD203B41FA5}">
                      <a16:colId xmlns:a16="http://schemas.microsoft.com/office/drawing/2014/main" val="473697200"/>
                    </a:ext>
                  </a:extLst>
                </a:gridCol>
              </a:tblGrid>
              <a:tr h="299085">
                <a:tc>
                  <a:txBody>
                    <a:bodyPr/>
                    <a:lstStyle/>
                    <a:p>
                      <a:pPr>
                        <a:lnSpc>
                          <a:spcPct val="200000"/>
                        </a:lnSpc>
                      </a:pPr>
                      <a:r>
                        <a:rPr lang="en-US" sz="1200">
                          <a:effectLst/>
                        </a:rPr>
                        <a:t>Unit</a:t>
                      </a:r>
                      <a:endParaRPr lang="en-IN" sz="1100">
                        <a:effectLst/>
                        <a:latin typeface="Cambria" panose="02040503050406030204" pitchFamily="18" charset="0"/>
                        <a:ea typeface="Times New Roman" panose="02020603050405020304" pitchFamily="18" charset="0"/>
                        <a:cs typeface="Gautami" panose="020B0502040204020203" pitchFamily="34" charset="0"/>
                      </a:endParaRPr>
                    </a:p>
                  </a:txBody>
                  <a:tcPr marL="152400" marR="76200" marT="76200" marB="76200"/>
                </a:tc>
                <a:tc>
                  <a:txBody>
                    <a:bodyPr/>
                    <a:lstStyle/>
                    <a:p>
                      <a:pPr>
                        <a:lnSpc>
                          <a:spcPct val="200000"/>
                        </a:lnSpc>
                      </a:pPr>
                      <a:r>
                        <a:rPr lang="en-US" sz="1200">
                          <a:effectLst/>
                        </a:rPr>
                        <a:t>Description</a:t>
                      </a:r>
                      <a:endParaRPr lang="en-IN" sz="1100">
                        <a:effectLst/>
                        <a:latin typeface="Cambria" panose="02040503050406030204" pitchFamily="18" charset="0"/>
                        <a:ea typeface="Times New Roman" panose="02020603050405020304" pitchFamily="18" charset="0"/>
                        <a:cs typeface="Gautami" panose="020B0502040204020203" pitchFamily="34" charset="0"/>
                      </a:endParaRPr>
                    </a:p>
                  </a:txBody>
                  <a:tcPr marL="76200" marR="76200" marT="76200" marB="76200"/>
                </a:tc>
                <a:extLst>
                  <a:ext uri="{0D108BD9-81ED-4DB2-BD59-A6C34878D82A}">
                    <a16:rowId xmlns:a16="http://schemas.microsoft.com/office/drawing/2014/main" val="1124500866"/>
                  </a:ext>
                </a:extLst>
              </a:tr>
              <a:tr h="311785">
                <a:tc>
                  <a:txBody>
                    <a:bodyPr/>
                    <a:lstStyle/>
                    <a:p>
                      <a:pPr>
                        <a:lnSpc>
                          <a:spcPct val="115000"/>
                        </a:lnSpc>
                        <a:spcBef>
                          <a:spcPts val="1000"/>
                        </a:spcBef>
                        <a:spcAft>
                          <a:spcPts val="1000"/>
                        </a:spcAft>
                      </a:pPr>
                      <a:r>
                        <a:rPr lang="en-IN" sz="1200">
                          <a:effectLst/>
                        </a:rPr>
                        <a:t>cm</a:t>
                      </a:r>
                      <a:endParaRPr lang="en-IN" sz="1200">
                        <a:effectLst/>
                        <a:latin typeface="Times New Roman" panose="02020603050405020304" pitchFamily="18" charset="0"/>
                        <a:ea typeface="Times New Roman" panose="02020603050405020304" pitchFamily="18" charset="0"/>
                      </a:endParaRPr>
                    </a:p>
                  </a:txBody>
                  <a:tcPr marL="152400" marR="76200" marT="76200" marB="76200"/>
                </a:tc>
                <a:tc>
                  <a:txBody>
                    <a:bodyPr/>
                    <a:lstStyle/>
                    <a:p>
                      <a:pPr>
                        <a:lnSpc>
                          <a:spcPct val="115000"/>
                        </a:lnSpc>
                        <a:spcBef>
                          <a:spcPts val="1000"/>
                        </a:spcBef>
                        <a:spcAft>
                          <a:spcPts val="1000"/>
                        </a:spcAft>
                      </a:pPr>
                      <a:r>
                        <a:rPr lang="en-IN" sz="1200">
                          <a:effectLst/>
                        </a:rPr>
                        <a:t>centimeters </a:t>
                      </a:r>
                      <a:endParaRPr lang="en-IN" sz="1200">
                        <a:effectLst/>
                        <a:latin typeface="Times New Roman" panose="02020603050405020304" pitchFamily="18" charset="0"/>
                        <a:ea typeface="Times New Roman" panose="02020603050405020304" pitchFamily="18" charset="0"/>
                      </a:endParaRPr>
                    </a:p>
                  </a:txBody>
                  <a:tcPr marL="76200" marR="76200" marT="76200" marB="76200"/>
                </a:tc>
                <a:extLst>
                  <a:ext uri="{0D108BD9-81ED-4DB2-BD59-A6C34878D82A}">
                    <a16:rowId xmlns:a16="http://schemas.microsoft.com/office/drawing/2014/main" val="3185976158"/>
                  </a:ext>
                </a:extLst>
              </a:tr>
              <a:tr h="299085">
                <a:tc>
                  <a:txBody>
                    <a:bodyPr/>
                    <a:lstStyle/>
                    <a:p>
                      <a:pPr>
                        <a:lnSpc>
                          <a:spcPct val="115000"/>
                        </a:lnSpc>
                        <a:spcBef>
                          <a:spcPts val="1000"/>
                        </a:spcBef>
                        <a:spcAft>
                          <a:spcPts val="1000"/>
                        </a:spcAft>
                      </a:pPr>
                      <a:r>
                        <a:rPr lang="en-IN" sz="1200">
                          <a:effectLst/>
                        </a:rPr>
                        <a:t>mm</a:t>
                      </a:r>
                      <a:endParaRPr lang="en-IN" sz="1200">
                        <a:effectLst/>
                        <a:latin typeface="Times New Roman" panose="02020603050405020304" pitchFamily="18" charset="0"/>
                        <a:ea typeface="Times New Roman" panose="02020603050405020304" pitchFamily="18" charset="0"/>
                      </a:endParaRPr>
                    </a:p>
                  </a:txBody>
                  <a:tcPr marL="152400" marR="76200" marT="76200" marB="76200"/>
                </a:tc>
                <a:tc>
                  <a:txBody>
                    <a:bodyPr/>
                    <a:lstStyle/>
                    <a:p>
                      <a:pPr>
                        <a:lnSpc>
                          <a:spcPct val="115000"/>
                        </a:lnSpc>
                        <a:spcBef>
                          <a:spcPts val="1000"/>
                        </a:spcBef>
                        <a:spcAft>
                          <a:spcPts val="1000"/>
                        </a:spcAft>
                      </a:pPr>
                      <a:r>
                        <a:rPr lang="en-IN" sz="1200" dirty="0" err="1">
                          <a:effectLst/>
                        </a:rPr>
                        <a:t>millimeters</a:t>
                      </a:r>
                      <a:r>
                        <a:rPr lang="en-IN" sz="1200" dirty="0">
                          <a:effectLst/>
                        </a:rPr>
                        <a:t> </a:t>
                      </a:r>
                      <a:endParaRPr lang="en-IN" sz="1200" dirty="0">
                        <a:effectLst/>
                        <a:latin typeface="Times New Roman" panose="02020603050405020304" pitchFamily="18" charset="0"/>
                        <a:ea typeface="Times New Roman" panose="02020603050405020304" pitchFamily="18" charset="0"/>
                      </a:endParaRPr>
                    </a:p>
                  </a:txBody>
                  <a:tcPr marL="76200" marR="76200" marT="76200" marB="76200"/>
                </a:tc>
                <a:extLst>
                  <a:ext uri="{0D108BD9-81ED-4DB2-BD59-A6C34878D82A}">
                    <a16:rowId xmlns:a16="http://schemas.microsoft.com/office/drawing/2014/main" val="2514874285"/>
                  </a:ext>
                </a:extLst>
              </a:tr>
              <a:tr h="311785">
                <a:tc>
                  <a:txBody>
                    <a:bodyPr/>
                    <a:lstStyle/>
                    <a:p>
                      <a:pPr>
                        <a:lnSpc>
                          <a:spcPct val="115000"/>
                        </a:lnSpc>
                        <a:spcBef>
                          <a:spcPts val="1000"/>
                        </a:spcBef>
                        <a:spcAft>
                          <a:spcPts val="1000"/>
                        </a:spcAft>
                      </a:pPr>
                      <a:r>
                        <a:rPr lang="en-IN" sz="1200">
                          <a:effectLst/>
                        </a:rPr>
                        <a:t>in</a:t>
                      </a:r>
                      <a:endParaRPr lang="en-IN" sz="1200">
                        <a:effectLst/>
                        <a:latin typeface="Times New Roman" panose="02020603050405020304" pitchFamily="18" charset="0"/>
                        <a:ea typeface="Times New Roman" panose="02020603050405020304" pitchFamily="18" charset="0"/>
                      </a:endParaRPr>
                    </a:p>
                  </a:txBody>
                  <a:tcPr marL="152400" marR="76200" marT="76200" marB="76200"/>
                </a:tc>
                <a:tc>
                  <a:txBody>
                    <a:bodyPr/>
                    <a:lstStyle/>
                    <a:p>
                      <a:pPr>
                        <a:lnSpc>
                          <a:spcPct val="115000"/>
                        </a:lnSpc>
                        <a:spcBef>
                          <a:spcPts val="1000"/>
                        </a:spcBef>
                        <a:spcAft>
                          <a:spcPts val="1000"/>
                        </a:spcAft>
                      </a:pPr>
                      <a:r>
                        <a:rPr lang="en-IN" sz="1200">
                          <a:effectLst/>
                        </a:rPr>
                        <a:t>inches (1in = 96px = 2.54cm) </a:t>
                      </a:r>
                      <a:endParaRPr lang="en-IN" sz="1200">
                        <a:effectLst/>
                        <a:latin typeface="Times New Roman" panose="02020603050405020304" pitchFamily="18" charset="0"/>
                        <a:ea typeface="Times New Roman" panose="02020603050405020304" pitchFamily="18" charset="0"/>
                      </a:endParaRPr>
                    </a:p>
                  </a:txBody>
                  <a:tcPr marL="76200" marR="76200" marT="76200" marB="76200"/>
                </a:tc>
                <a:extLst>
                  <a:ext uri="{0D108BD9-81ED-4DB2-BD59-A6C34878D82A}">
                    <a16:rowId xmlns:a16="http://schemas.microsoft.com/office/drawing/2014/main" val="1580111243"/>
                  </a:ext>
                </a:extLst>
              </a:tr>
              <a:tr h="311785">
                <a:tc>
                  <a:txBody>
                    <a:bodyPr/>
                    <a:lstStyle/>
                    <a:p>
                      <a:pPr>
                        <a:lnSpc>
                          <a:spcPct val="115000"/>
                        </a:lnSpc>
                        <a:spcBef>
                          <a:spcPts val="1000"/>
                        </a:spcBef>
                        <a:spcAft>
                          <a:spcPts val="1000"/>
                        </a:spcAft>
                      </a:pPr>
                      <a:r>
                        <a:rPr lang="en-IN" sz="1200">
                          <a:effectLst/>
                        </a:rPr>
                        <a:t>px *</a:t>
                      </a:r>
                      <a:endParaRPr lang="en-IN" sz="1200">
                        <a:effectLst/>
                        <a:latin typeface="Times New Roman" panose="02020603050405020304" pitchFamily="18" charset="0"/>
                        <a:ea typeface="Times New Roman" panose="02020603050405020304" pitchFamily="18" charset="0"/>
                      </a:endParaRPr>
                    </a:p>
                  </a:txBody>
                  <a:tcPr marL="152400" marR="76200" marT="76200" marB="76200"/>
                </a:tc>
                <a:tc>
                  <a:txBody>
                    <a:bodyPr/>
                    <a:lstStyle/>
                    <a:p>
                      <a:pPr>
                        <a:lnSpc>
                          <a:spcPct val="115000"/>
                        </a:lnSpc>
                        <a:spcBef>
                          <a:spcPts val="1000"/>
                        </a:spcBef>
                        <a:spcAft>
                          <a:spcPts val="1000"/>
                        </a:spcAft>
                      </a:pPr>
                      <a:r>
                        <a:rPr lang="en-IN" sz="1200">
                          <a:effectLst/>
                        </a:rPr>
                        <a:t>pixels (1px = 1/96th of 1in) </a:t>
                      </a:r>
                      <a:endParaRPr lang="en-IN" sz="1200">
                        <a:effectLst/>
                        <a:latin typeface="Times New Roman" panose="02020603050405020304" pitchFamily="18" charset="0"/>
                        <a:ea typeface="Times New Roman" panose="02020603050405020304" pitchFamily="18" charset="0"/>
                      </a:endParaRPr>
                    </a:p>
                  </a:txBody>
                  <a:tcPr marL="76200" marR="76200" marT="76200" marB="76200"/>
                </a:tc>
                <a:extLst>
                  <a:ext uri="{0D108BD9-81ED-4DB2-BD59-A6C34878D82A}">
                    <a16:rowId xmlns:a16="http://schemas.microsoft.com/office/drawing/2014/main" val="2764040501"/>
                  </a:ext>
                </a:extLst>
              </a:tr>
              <a:tr h="299085">
                <a:tc>
                  <a:txBody>
                    <a:bodyPr/>
                    <a:lstStyle/>
                    <a:p>
                      <a:pPr>
                        <a:lnSpc>
                          <a:spcPct val="115000"/>
                        </a:lnSpc>
                        <a:spcBef>
                          <a:spcPts val="1000"/>
                        </a:spcBef>
                        <a:spcAft>
                          <a:spcPts val="1000"/>
                        </a:spcAft>
                      </a:pPr>
                      <a:r>
                        <a:rPr lang="en-IN" sz="1200">
                          <a:effectLst/>
                        </a:rPr>
                        <a:t>pt</a:t>
                      </a:r>
                      <a:endParaRPr lang="en-IN" sz="1200">
                        <a:effectLst/>
                        <a:latin typeface="Times New Roman" panose="02020603050405020304" pitchFamily="18" charset="0"/>
                        <a:ea typeface="Times New Roman" panose="02020603050405020304" pitchFamily="18" charset="0"/>
                      </a:endParaRPr>
                    </a:p>
                  </a:txBody>
                  <a:tcPr marL="152400" marR="76200" marT="76200" marB="76200"/>
                </a:tc>
                <a:tc>
                  <a:txBody>
                    <a:bodyPr/>
                    <a:lstStyle/>
                    <a:p>
                      <a:pPr>
                        <a:lnSpc>
                          <a:spcPct val="115000"/>
                        </a:lnSpc>
                        <a:spcBef>
                          <a:spcPts val="1000"/>
                        </a:spcBef>
                        <a:spcAft>
                          <a:spcPts val="1000"/>
                        </a:spcAft>
                      </a:pPr>
                      <a:r>
                        <a:rPr lang="en-IN" sz="1200">
                          <a:effectLst/>
                        </a:rPr>
                        <a:t>points (1pt = 1/72 of 1in) </a:t>
                      </a:r>
                      <a:endParaRPr lang="en-IN" sz="1200">
                        <a:effectLst/>
                        <a:latin typeface="Times New Roman" panose="02020603050405020304" pitchFamily="18" charset="0"/>
                        <a:ea typeface="Times New Roman" panose="02020603050405020304" pitchFamily="18" charset="0"/>
                      </a:endParaRPr>
                    </a:p>
                  </a:txBody>
                  <a:tcPr marL="76200" marR="76200" marT="76200" marB="76200"/>
                </a:tc>
                <a:extLst>
                  <a:ext uri="{0D108BD9-81ED-4DB2-BD59-A6C34878D82A}">
                    <a16:rowId xmlns:a16="http://schemas.microsoft.com/office/drawing/2014/main" val="3285571820"/>
                  </a:ext>
                </a:extLst>
              </a:tr>
              <a:tr h="299085">
                <a:tc>
                  <a:txBody>
                    <a:bodyPr/>
                    <a:lstStyle/>
                    <a:p>
                      <a:pPr>
                        <a:lnSpc>
                          <a:spcPct val="115000"/>
                        </a:lnSpc>
                        <a:spcBef>
                          <a:spcPts val="1000"/>
                        </a:spcBef>
                        <a:spcAft>
                          <a:spcPts val="1000"/>
                        </a:spcAft>
                      </a:pPr>
                      <a:r>
                        <a:rPr lang="en-IN" sz="1200">
                          <a:effectLst/>
                        </a:rPr>
                        <a:t>pc</a:t>
                      </a:r>
                      <a:endParaRPr lang="en-IN" sz="1200">
                        <a:effectLst/>
                        <a:latin typeface="Times New Roman" panose="02020603050405020304" pitchFamily="18" charset="0"/>
                        <a:ea typeface="Times New Roman" panose="02020603050405020304" pitchFamily="18" charset="0"/>
                      </a:endParaRPr>
                    </a:p>
                  </a:txBody>
                  <a:tcPr marL="152400" marR="76200" marT="76200" marB="76200"/>
                </a:tc>
                <a:tc>
                  <a:txBody>
                    <a:bodyPr/>
                    <a:lstStyle/>
                    <a:p>
                      <a:pPr>
                        <a:lnSpc>
                          <a:spcPct val="115000"/>
                        </a:lnSpc>
                        <a:spcBef>
                          <a:spcPts val="1000"/>
                        </a:spcBef>
                        <a:spcAft>
                          <a:spcPts val="1000"/>
                        </a:spcAft>
                      </a:pPr>
                      <a:r>
                        <a:rPr lang="en-IN" sz="1200" dirty="0">
                          <a:effectLst/>
                        </a:rPr>
                        <a:t>picas (1pc = 12 </a:t>
                      </a:r>
                      <a:r>
                        <a:rPr lang="en-IN" sz="1200" dirty="0" err="1">
                          <a:effectLst/>
                        </a:rPr>
                        <a:t>pt</a:t>
                      </a:r>
                      <a:r>
                        <a:rPr lang="en-IN" sz="1200" dirty="0">
                          <a:effectLst/>
                        </a:rPr>
                        <a:t>) </a:t>
                      </a:r>
                      <a:endParaRPr lang="en-IN" sz="1200" dirty="0">
                        <a:effectLst/>
                        <a:latin typeface="Times New Roman" panose="02020603050405020304" pitchFamily="18" charset="0"/>
                        <a:ea typeface="Times New Roman" panose="02020603050405020304" pitchFamily="18" charset="0"/>
                      </a:endParaRPr>
                    </a:p>
                  </a:txBody>
                  <a:tcPr marL="76200" marR="76200" marT="76200" marB="76200"/>
                </a:tc>
                <a:extLst>
                  <a:ext uri="{0D108BD9-81ED-4DB2-BD59-A6C34878D82A}">
                    <a16:rowId xmlns:a16="http://schemas.microsoft.com/office/drawing/2014/main" val="3621364539"/>
                  </a:ext>
                </a:extLst>
              </a:tr>
            </a:tbl>
          </a:graphicData>
        </a:graphic>
      </p:graphicFrame>
    </p:spTree>
    <p:extLst>
      <p:ext uri="{BB962C8B-B14F-4D97-AF65-F5344CB8AC3E}">
        <p14:creationId xmlns:p14="http://schemas.microsoft.com/office/powerpoint/2010/main" val="4084098065"/>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41041" y="1076510"/>
            <a:ext cx="4045200" cy="730211"/>
          </a:xfrm>
          <a:prstGeom prst="rect">
            <a:avLst/>
          </a:prstGeom>
        </p:spPr>
        <p:txBody>
          <a:bodyPr spcFirstLastPara="1" wrap="square" lIns="91425" tIns="91425" rIns="91425" bIns="91425" anchor="ctr" anchorCtr="0">
            <a:noAutofit/>
          </a:bodyPr>
          <a:lstStyle/>
          <a:p>
            <a:r>
              <a:rPr lang="en-IN" sz="1800" b="1" dirty="0">
                <a:latin typeface="Times New Roman" panose="02020603050405020304" pitchFamily="18" charset="0"/>
              </a:rPr>
              <a:t>Relative </a:t>
            </a:r>
            <a:r>
              <a:rPr lang="en-IN" b="1" dirty="0">
                <a:latin typeface="Times New Roman" panose="02020603050405020304" pitchFamily="18" charset="0"/>
              </a:rPr>
              <a:t>Lengths</a:t>
            </a:r>
            <a:endParaRPr dirty="0"/>
          </a:p>
        </p:txBody>
      </p:sp>
      <p:sp>
        <p:nvSpPr>
          <p:cNvPr id="75" name="Google Shape;75;p15"/>
          <p:cNvSpPr txBox="1">
            <a:spLocks noGrp="1"/>
          </p:cNvSpPr>
          <p:nvPr>
            <p:ph type="body" idx="2"/>
          </p:nvPr>
        </p:nvSpPr>
        <p:spPr>
          <a:xfrm>
            <a:off x="462276" y="1806721"/>
            <a:ext cx="3602730" cy="2387775"/>
          </a:xfrm>
          <a:prstGeom prst="rect">
            <a:avLst/>
          </a:prstGeom>
        </p:spPr>
        <p:txBody>
          <a:bodyPr spcFirstLastPara="1" wrap="square" lIns="91425" tIns="91425" rIns="91425" bIns="91425" anchor="ctr" anchorCtr="0">
            <a:noAutofit/>
          </a:bodyPr>
          <a:lstStyle/>
          <a:p>
            <a:pPr marL="139700" lvl="0" indent="0">
              <a:buNone/>
            </a:pPr>
            <a:r>
              <a:rPr lang="en-IN" dirty="0"/>
              <a:t>Relative length units specify a length relative to another length property. Relative length units scale better between different rendering medium.</a:t>
            </a:r>
          </a:p>
        </p:txBody>
      </p:sp>
      <p:sp>
        <p:nvSpPr>
          <p:cNvPr id="9" name="Google Shape;77;p15">
            <a:extLst>
              <a:ext uri="{FF2B5EF4-FFF2-40B4-BE49-F238E27FC236}">
                <a16:creationId xmlns:a16="http://schemas.microsoft.com/office/drawing/2014/main" id="{2991E55E-D2E9-4369-805E-473E12E9A0F4}"/>
              </a:ext>
            </a:extLst>
          </p:cNvPr>
          <p:cNvSpPr txBox="1">
            <a:spLocks noGrp="1"/>
          </p:cNvSpPr>
          <p:nvPr>
            <p:ph type="body" idx="3"/>
          </p:nvPr>
        </p:nvSpPr>
        <p:spPr>
          <a:xfrm>
            <a:off x="4939500" y="4596550"/>
            <a:ext cx="3836999" cy="470750"/>
          </a:xfrm>
          <a:prstGeom prst="rect">
            <a:avLst/>
          </a:prstGeom>
        </p:spPr>
        <p:txBody>
          <a:bodyPr spcFirstLastPara="1" wrap="square" lIns="91425" tIns="91425" rIns="91425" bIns="91425" anchor="t" anchorCtr="0">
            <a:noAutofit/>
          </a:bodyPr>
          <a:lstStyle/>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graphicFrame>
        <p:nvGraphicFramePr>
          <p:cNvPr id="3" name="Table 2">
            <a:extLst>
              <a:ext uri="{FF2B5EF4-FFF2-40B4-BE49-F238E27FC236}">
                <a16:creationId xmlns:a16="http://schemas.microsoft.com/office/drawing/2014/main" id="{2B6F5B44-818D-8E47-9DB0-E30D521F952E}"/>
              </a:ext>
            </a:extLst>
          </p:cNvPr>
          <p:cNvGraphicFramePr>
            <a:graphicFrameLocks noGrp="1"/>
          </p:cNvGraphicFramePr>
          <p:nvPr>
            <p:extLst>
              <p:ext uri="{D42A27DB-BD31-4B8C-83A1-F6EECF244321}">
                <p14:modId xmlns:p14="http://schemas.microsoft.com/office/powerpoint/2010/main" val="1075623522"/>
              </p:ext>
            </p:extLst>
          </p:nvPr>
        </p:nvGraphicFramePr>
        <p:xfrm>
          <a:off x="4857761" y="943361"/>
          <a:ext cx="4045198" cy="3831477"/>
        </p:xfrm>
        <a:graphic>
          <a:graphicData uri="http://schemas.openxmlformats.org/drawingml/2006/table">
            <a:tbl>
              <a:tblPr firstRow="1" firstCol="1" bandRow="1">
                <a:tableStyleId>{5C22544A-7EE6-4342-B048-85BDC9FD1C3A}</a:tableStyleId>
              </a:tblPr>
              <a:tblGrid>
                <a:gridCol w="523319">
                  <a:extLst>
                    <a:ext uri="{9D8B030D-6E8A-4147-A177-3AD203B41FA5}">
                      <a16:colId xmlns:a16="http://schemas.microsoft.com/office/drawing/2014/main" val="3817461700"/>
                    </a:ext>
                  </a:extLst>
                </a:gridCol>
                <a:gridCol w="3521879">
                  <a:extLst>
                    <a:ext uri="{9D8B030D-6E8A-4147-A177-3AD203B41FA5}">
                      <a16:colId xmlns:a16="http://schemas.microsoft.com/office/drawing/2014/main" val="3436076254"/>
                    </a:ext>
                  </a:extLst>
                </a:gridCol>
              </a:tblGrid>
              <a:tr h="417138">
                <a:tc>
                  <a:txBody>
                    <a:bodyPr/>
                    <a:lstStyle/>
                    <a:p>
                      <a:pPr>
                        <a:lnSpc>
                          <a:spcPct val="200000"/>
                        </a:lnSpc>
                      </a:pPr>
                      <a:r>
                        <a:rPr lang="en-US" sz="1100">
                          <a:effectLst/>
                        </a:rPr>
                        <a:t>Unit</a:t>
                      </a:r>
                      <a:endParaRPr lang="en-IN" sz="1000">
                        <a:effectLst/>
                        <a:latin typeface="Cambria" panose="02040503050406030204" pitchFamily="18" charset="0"/>
                        <a:ea typeface="Times New Roman" panose="02020603050405020304" pitchFamily="18" charset="0"/>
                        <a:cs typeface="Gautami" panose="020B0502040204020203" pitchFamily="34" charset="0"/>
                      </a:endParaRPr>
                    </a:p>
                  </a:txBody>
                  <a:tcPr marL="137537" marR="68768" marT="68768" marB="68768"/>
                </a:tc>
                <a:tc>
                  <a:txBody>
                    <a:bodyPr/>
                    <a:lstStyle/>
                    <a:p>
                      <a:pPr>
                        <a:lnSpc>
                          <a:spcPct val="200000"/>
                        </a:lnSpc>
                      </a:pPr>
                      <a:r>
                        <a:rPr lang="en-US" sz="1100">
                          <a:effectLst/>
                        </a:rPr>
                        <a:t>Description</a:t>
                      </a:r>
                      <a:endParaRPr lang="en-IN" sz="1000">
                        <a:effectLst/>
                        <a:latin typeface="Cambria" panose="02040503050406030204" pitchFamily="18" charset="0"/>
                        <a:ea typeface="Times New Roman" panose="02020603050405020304" pitchFamily="18" charset="0"/>
                        <a:cs typeface="Gautami" panose="020B0502040204020203" pitchFamily="34" charset="0"/>
                      </a:endParaRPr>
                    </a:p>
                  </a:txBody>
                  <a:tcPr marL="68768" marR="68768" marT="68768" marB="68768"/>
                </a:tc>
                <a:extLst>
                  <a:ext uri="{0D108BD9-81ED-4DB2-BD59-A6C34878D82A}">
                    <a16:rowId xmlns:a16="http://schemas.microsoft.com/office/drawing/2014/main" val="4067862758"/>
                  </a:ext>
                </a:extLst>
              </a:tr>
              <a:tr h="501952">
                <a:tc>
                  <a:txBody>
                    <a:bodyPr/>
                    <a:lstStyle/>
                    <a:p>
                      <a:pPr>
                        <a:lnSpc>
                          <a:spcPct val="115000"/>
                        </a:lnSpc>
                        <a:spcBef>
                          <a:spcPts val="1000"/>
                        </a:spcBef>
                        <a:spcAft>
                          <a:spcPts val="1000"/>
                        </a:spcAft>
                      </a:pPr>
                      <a:r>
                        <a:rPr lang="en-IN" sz="1100">
                          <a:effectLst/>
                        </a:rPr>
                        <a:t>em</a:t>
                      </a:r>
                      <a:endParaRPr lang="en-IN" sz="1100">
                        <a:effectLst/>
                        <a:latin typeface="Times New Roman" panose="02020603050405020304" pitchFamily="18" charset="0"/>
                        <a:ea typeface="Times New Roman" panose="02020603050405020304" pitchFamily="18" charset="0"/>
                      </a:endParaRPr>
                    </a:p>
                  </a:txBody>
                  <a:tcPr marL="137537" marR="68768" marT="68768" marB="68768"/>
                </a:tc>
                <a:tc>
                  <a:txBody>
                    <a:bodyPr/>
                    <a:lstStyle/>
                    <a:p>
                      <a:pPr>
                        <a:lnSpc>
                          <a:spcPct val="115000"/>
                        </a:lnSpc>
                        <a:spcBef>
                          <a:spcPts val="1000"/>
                        </a:spcBef>
                        <a:spcAft>
                          <a:spcPts val="1000"/>
                        </a:spcAft>
                      </a:pPr>
                      <a:r>
                        <a:rPr lang="en-IN" sz="1100">
                          <a:effectLst/>
                        </a:rPr>
                        <a:t>Relative to the font-size of the element (2em means 2 times the size of the current font)</a:t>
                      </a:r>
                      <a:endParaRPr lang="en-IN" sz="1100">
                        <a:effectLst/>
                        <a:latin typeface="Times New Roman" panose="02020603050405020304" pitchFamily="18" charset="0"/>
                        <a:ea typeface="Times New Roman" panose="02020603050405020304" pitchFamily="18" charset="0"/>
                      </a:endParaRPr>
                    </a:p>
                  </a:txBody>
                  <a:tcPr marL="68768" marR="68768" marT="68768" marB="68768"/>
                </a:tc>
                <a:extLst>
                  <a:ext uri="{0D108BD9-81ED-4DB2-BD59-A6C34878D82A}">
                    <a16:rowId xmlns:a16="http://schemas.microsoft.com/office/drawing/2014/main" val="3878958546"/>
                  </a:ext>
                </a:extLst>
              </a:tr>
              <a:tr h="312151">
                <a:tc>
                  <a:txBody>
                    <a:bodyPr/>
                    <a:lstStyle/>
                    <a:p>
                      <a:pPr>
                        <a:lnSpc>
                          <a:spcPct val="115000"/>
                        </a:lnSpc>
                        <a:spcBef>
                          <a:spcPts val="1000"/>
                        </a:spcBef>
                        <a:spcAft>
                          <a:spcPts val="1000"/>
                        </a:spcAft>
                      </a:pPr>
                      <a:r>
                        <a:rPr lang="en-IN" sz="1100">
                          <a:effectLst/>
                        </a:rPr>
                        <a:t>ex</a:t>
                      </a:r>
                      <a:endParaRPr lang="en-IN" sz="1100">
                        <a:effectLst/>
                        <a:latin typeface="Times New Roman" panose="02020603050405020304" pitchFamily="18" charset="0"/>
                        <a:ea typeface="Times New Roman" panose="02020603050405020304" pitchFamily="18" charset="0"/>
                      </a:endParaRPr>
                    </a:p>
                  </a:txBody>
                  <a:tcPr marL="137537" marR="68768" marT="68768" marB="68768"/>
                </a:tc>
                <a:tc>
                  <a:txBody>
                    <a:bodyPr/>
                    <a:lstStyle/>
                    <a:p>
                      <a:pPr>
                        <a:lnSpc>
                          <a:spcPct val="115000"/>
                        </a:lnSpc>
                        <a:spcBef>
                          <a:spcPts val="1000"/>
                        </a:spcBef>
                        <a:spcAft>
                          <a:spcPts val="1000"/>
                        </a:spcAft>
                      </a:pPr>
                      <a:r>
                        <a:rPr lang="en-IN" sz="1100">
                          <a:effectLst/>
                        </a:rPr>
                        <a:t>Relative to the x-height of the current font (rarely used)</a:t>
                      </a:r>
                      <a:endParaRPr lang="en-IN" sz="1100">
                        <a:effectLst/>
                        <a:latin typeface="Times New Roman" panose="02020603050405020304" pitchFamily="18" charset="0"/>
                        <a:ea typeface="Times New Roman" panose="02020603050405020304" pitchFamily="18" charset="0"/>
                      </a:endParaRPr>
                    </a:p>
                  </a:txBody>
                  <a:tcPr marL="68768" marR="68768" marT="68768" marB="68768"/>
                </a:tc>
                <a:extLst>
                  <a:ext uri="{0D108BD9-81ED-4DB2-BD59-A6C34878D82A}">
                    <a16:rowId xmlns:a16="http://schemas.microsoft.com/office/drawing/2014/main" val="4196147366"/>
                  </a:ext>
                </a:extLst>
              </a:tr>
              <a:tr h="312151">
                <a:tc>
                  <a:txBody>
                    <a:bodyPr/>
                    <a:lstStyle/>
                    <a:p>
                      <a:pPr>
                        <a:lnSpc>
                          <a:spcPct val="115000"/>
                        </a:lnSpc>
                        <a:spcBef>
                          <a:spcPts val="1000"/>
                        </a:spcBef>
                        <a:spcAft>
                          <a:spcPts val="1000"/>
                        </a:spcAft>
                      </a:pPr>
                      <a:r>
                        <a:rPr lang="en-IN" sz="1100">
                          <a:effectLst/>
                        </a:rPr>
                        <a:t>ch</a:t>
                      </a:r>
                      <a:endParaRPr lang="en-IN" sz="1100">
                        <a:effectLst/>
                        <a:latin typeface="Times New Roman" panose="02020603050405020304" pitchFamily="18" charset="0"/>
                        <a:ea typeface="Times New Roman" panose="02020603050405020304" pitchFamily="18" charset="0"/>
                      </a:endParaRPr>
                    </a:p>
                  </a:txBody>
                  <a:tcPr marL="137537" marR="68768" marT="68768" marB="68768"/>
                </a:tc>
                <a:tc>
                  <a:txBody>
                    <a:bodyPr/>
                    <a:lstStyle/>
                    <a:p>
                      <a:pPr>
                        <a:lnSpc>
                          <a:spcPct val="115000"/>
                        </a:lnSpc>
                        <a:spcBef>
                          <a:spcPts val="1000"/>
                        </a:spcBef>
                        <a:spcAft>
                          <a:spcPts val="1000"/>
                        </a:spcAft>
                      </a:pPr>
                      <a:r>
                        <a:rPr lang="en-IN" sz="1100">
                          <a:effectLst/>
                        </a:rPr>
                        <a:t>Relative to the width of the "0" (zero)</a:t>
                      </a:r>
                      <a:endParaRPr lang="en-IN" sz="1100">
                        <a:effectLst/>
                        <a:latin typeface="Times New Roman" panose="02020603050405020304" pitchFamily="18" charset="0"/>
                        <a:ea typeface="Times New Roman" panose="02020603050405020304" pitchFamily="18" charset="0"/>
                      </a:endParaRPr>
                    </a:p>
                  </a:txBody>
                  <a:tcPr marL="68768" marR="68768" marT="68768" marB="68768"/>
                </a:tc>
                <a:extLst>
                  <a:ext uri="{0D108BD9-81ED-4DB2-BD59-A6C34878D82A}">
                    <a16:rowId xmlns:a16="http://schemas.microsoft.com/office/drawing/2014/main" val="2694264697"/>
                  </a:ext>
                </a:extLst>
              </a:tr>
              <a:tr h="312151">
                <a:tc>
                  <a:txBody>
                    <a:bodyPr/>
                    <a:lstStyle/>
                    <a:p>
                      <a:pPr>
                        <a:lnSpc>
                          <a:spcPct val="115000"/>
                        </a:lnSpc>
                        <a:spcBef>
                          <a:spcPts val="1000"/>
                        </a:spcBef>
                        <a:spcAft>
                          <a:spcPts val="1000"/>
                        </a:spcAft>
                      </a:pPr>
                      <a:r>
                        <a:rPr lang="en-IN" sz="1100">
                          <a:effectLst/>
                        </a:rPr>
                        <a:t>rem</a:t>
                      </a:r>
                      <a:endParaRPr lang="en-IN" sz="1100">
                        <a:effectLst/>
                        <a:latin typeface="Times New Roman" panose="02020603050405020304" pitchFamily="18" charset="0"/>
                        <a:ea typeface="Times New Roman" panose="02020603050405020304" pitchFamily="18" charset="0"/>
                      </a:endParaRPr>
                    </a:p>
                  </a:txBody>
                  <a:tcPr marL="137537" marR="68768" marT="68768" marB="68768"/>
                </a:tc>
                <a:tc>
                  <a:txBody>
                    <a:bodyPr/>
                    <a:lstStyle/>
                    <a:p>
                      <a:pPr>
                        <a:lnSpc>
                          <a:spcPct val="115000"/>
                        </a:lnSpc>
                        <a:spcBef>
                          <a:spcPts val="1000"/>
                        </a:spcBef>
                        <a:spcAft>
                          <a:spcPts val="1000"/>
                        </a:spcAft>
                      </a:pPr>
                      <a:r>
                        <a:rPr lang="en-IN" sz="1100">
                          <a:effectLst/>
                        </a:rPr>
                        <a:t>Relative to font-size of the root element</a:t>
                      </a:r>
                      <a:endParaRPr lang="en-IN" sz="1100">
                        <a:effectLst/>
                        <a:latin typeface="Times New Roman" panose="02020603050405020304" pitchFamily="18" charset="0"/>
                        <a:ea typeface="Times New Roman" panose="02020603050405020304" pitchFamily="18" charset="0"/>
                      </a:endParaRPr>
                    </a:p>
                  </a:txBody>
                  <a:tcPr marL="68768" marR="68768" marT="68768" marB="68768"/>
                </a:tc>
                <a:extLst>
                  <a:ext uri="{0D108BD9-81ED-4DB2-BD59-A6C34878D82A}">
                    <a16:rowId xmlns:a16="http://schemas.microsoft.com/office/drawing/2014/main" val="2512405334"/>
                  </a:ext>
                </a:extLst>
              </a:tr>
              <a:tr h="312151">
                <a:tc>
                  <a:txBody>
                    <a:bodyPr/>
                    <a:lstStyle/>
                    <a:p>
                      <a:pPr>
                        <a:lnSpc>
                          <a:spcPct val="115000"/>
                        </a:lnSpc>
                        <a:spcBef>
                          <a:spcPts val="1000"/>
                        </a:spcBef>
                        <a:spcAft>
                          <a:spcPts val="1000"/>
                        </a:spcAft>
                      </a:pPr>
                      <a:r>
                        <a:rPr lang="en-IN" sz="1100">
                          <a:effectLst/>
                        </a:rPr>
                        <a:t>vw</a:t>
                      </a:r>
                      <a:endParaRPr lang="en-IN" sz="1100">
                        <a:effectLst/>
                        <a:latin typeface="Times New Roman" panose="02020603050405020304" pitchFamily="18" charset="0"/>
                        <a:ea typeface="Times New Roman" panose="02020603050405020304" pitchFamily="18" charset="0"/>
                      </a:endParaRPr>
                    </a:p>
                  </a:txBody>
                  <a:tcPr marL="137537" marR="68768" marT="68768" marB="68768"/>
                </a:tc>
                <a:tc>
                  <a:txBody>
                    <a:bodyPr/>
                    <a:lstStyle/>
                    <a:p>
                      <a:pPr>
                        <a:lnSpc>
                          <a:spcPct val="115000"/>
                        </a:lnSpc>
                        <a:spcBef>
                          <a:spcPts val="1000"/>
                        </a:spcBef>
                        <a:spcAft>
                          <a:spcPts val="1000"/>
                        </a:spcAft>
                      </a:pPr>
                      <a:r>
                        <a:rPr lang="en-IN" sz="1100">
                          <a:effectLst/>
                        </a:rPr>
                        <a:t>Relative to 1% of the width of the viewport*</a:t>
                      </a:r>
                      <a:endParaRPr lang="en-IN" sz="1100">
                        <a:effectLst/>
                        <a:latin typeface="Times New Roman" panose="02020603050405020304" pitchFamily="18" charset="0"/>
                        <a:ea typeface="Times New Roman" panose="02020603050405020304" pitchFamily="18" charset="0"/>
                      </a:endParaRPr>
                    </a:p>
                  </a:txBody>
                  <a:tcPr marL="68768" marR="68768" marT="68768" marB="68768"/>
                </a:tc>
                <a:extLst>
                  <a:ext uri="{0D108BD9-81ED-4DB2-BD59-A6C34878D82A}">
                    <a16:rowId xmlns:a16="http://schemas.microsoft.com/office/drawing/2014/main" val="2520858981"/>
                  </a:ext>
                </a:extLst>
              </a:tr>
              <a:tr h="312151">
                <a:tc>
                  <a:txBody>
                    <a:bodyPr/>
                    <a:lstStyle/>
                    <a:p>
                      <a:pPr>
                        <a:lnSpc>
                          <a:spcPct val="115000"/>
                        </a:lnSpc>
                        <a:spcBef>
                          <a:spcPts val="1000"/>
                        </a:spcBef>
                        <a:spcAft>
                          <a:spcPts val="1000"/>
                        </a:spcAft>
                      </a:pPr>
                      <a:r>
                        <a:rPr lang="en-IN" sz="1100">
                          <a:effectLst/>
                        </a:rPr>
                        <a:t>vh</a:t>
                      </a:r>
                      <a:endParaRPr lang="en-IN" sz="1100">
                        <a:effectLst/>
                        <a:latin typeface="Times New Roman" panose="02020603050405020304" pitchFamily="18" charset="0"/>
                        <a:ea typeface="Times New Roman" panose="02020603050405020304" pitchFamily="18" charset="0"/>
                      </a:endParaRPr>
                    </a:p>
                  </a:txBody>
                  <a:tcPr marL="137537" marR="68768" marT="68768" marB="68768"/>
                </a:tc>
                <a:tc>
                  <a:txBody>
                    <a:bodyPr/>
                    <a:lstStyle/>
                    <a:p>
                      <a:pPr>
                        <a:lnSpc>
                          <a:spcPct val="115000"/>
                        </a:lnSpc>
                        <a:spcBef>
                          <a:spcPts val="1000"/>
                        </a:spcBef>
                        <a:spcAft>
                          <a:spcPts val="1000"/>
                        </a:spcAft>
                      </a:pPr>
                      <a:r>
                        <a:rPr lang="en-IN" sz="1100">
                          <a:effectLst/>
                        </a:rPr>
                        <a:t>Relative to 1% of the height of the viewport*</a:t>
                      </a:r>
                      <a:endParaRPr lang="en-IN" sz="1100">
                        <a:effectLst/>
                        <a:latin typeface="Times New Roman" panose="02020603050405020304" pitchFamily="18" charset="0"/>
                        <a:ea typeface="Times New Roman" panose="02020603050405020304" pitchFamily="18" charset="0"/>
                      </a:endParaRPr>
                    </a:p>
                  </a:txBody>
                  <a:tcPr marL="68768" marR="68768" marT="68768" marB="68768"/>
                </a:tc>
                <a:extLst>
                  <a:ext uri="{0D108BD9-81ED-4DB2-BD59-A6C34878D82A}">
                    <a16:rowId xmlns:a16="http://schemas.microsoft.com/office/drawing/2014/main" val="811036155"/>
                  </a:ext>
                </a:extLst>
              </a:tr>
              <a:tr h="312151">
                <a:tc>
                  <a:txBody>
                    <a:bodyPr/>
                    <a:lstStyle/>
                    <a:p>
                      <a:pPr>
                        <a:lnSpc>
                          <a:spcPct val="115000"/>
                        </a:lnSpc>
                        <a:spcBef>
                          <a:spcPts val="1000"/>
                        </a:spcBef>
                        <a:spcAft>
                          <a:spcPts val="1000"/>
                        </a:spcAft>
                      </a:pPr>
                      <a:r>
                        <a:rPr lang="en-IN" sz="1100">
                          <a:effectLst/>
                        </a:rPr>
                        <a:t>vmin</a:t>
                      </a:r>
                      <a:endParaRPr lang="en-IN" sz="1100">
                        <a:effectLst/>
                        <a:latin typeface="Times New Roman" panose="02020603050405020304" pitchFamily="18" charset="0"/>
                        <a:ea typeface="Times New Roman" panose="02020603050405020304" pitchFamily="18" charset="0"/>
                      </a:endParaRPr>
                    </a:p>
                  </a:txBody>
                  <a:tcPr marL="137537" marR="68768" marT="68768" marB="68768"/>
                </a:tc>
                <a:tc>
                  <a:txBody>
                    <a:bodyPr/>
                    <a:lstStyle/>
                    <a:p>
                      <a:pPr>
                        <a:lnSpc>
                          <a:spcPct val="115000"/>
                        </a:lnSpc>
                        <a:spcBef>
                          <a:spcPts val="1000"/>
                        </a:spcBef>
                        <a:spcAft>
                          <a:spcPts val="1000"/>
                        </a:spcAft>
                      </a:pPr>
                      <a:r>
                        <a:rPr lang="en-IN" sz="1100">
                          <a:effectLst/>
                        </a:rPr>
                        <a:t>Relative to 1% of viewport's* smaller dimension</a:t>
                      </a:r>
                      <a:endParaRPr lang="en-IN" sz="1100">
                        <a:effectLst/>
                        <a:latin typeface="Times New Roman" panose="02020603050405020304" pitchFamily="18" charset="0"/>
                        <a:ea typeface="Times New Roman" panose="02020603050405020304" pitchFamily="18" charset="0"/>
                      </a:endParaRPr>
                    </a:p>
                  </a:txBody>
                  <a:tcPr marL="68768" marR="68768" marT="68768" marB="68768"/>
                </a:tc>
                <a:extLst>
                  <a:ext uri="{0D108BD9-81ED-4DB2-BD59-A6C34878D82A}">
                    <a16:rowId xmlns:a16="http://schemas.microsoft.com/office/drawing/2014/main" val="2939413477"/>
                  </a:ext>
                </a:extLst>
              </a:tr>
              <a:tr h="312151">
                <a:tc>
                  <a:txBody>
                    <a:bodyPr/>
                    <a:lstStyle/>
                    <a:p>
                      <a:pPr>
                        <a:lnSpc>
                          <a:spcPct val="115000"/>
                        </a:lnSpc>
                        <a:spcBef>
                          <a:spcPts val="1000"/>
                        </a:spcBef>
                        <a:spcAft>
                          <a:spcPts val="1000"/>
                        </a:spcAft>
                      </a:pPr>
                      <a:r>
                        <a:rPr lang="en-IN" sz="1100">
                          <a:effectLst/>
                        </a:rPr>
                        <a:t>vmax</a:t>
                      </a:r>
                      <a:endParaRPr lang="en-IN" sz="1100">
                        <a:effectLst/>
                        <a:latin typeface="Times New Roman" panose="02020603050405020304" pitchFamily="18" charset="0"/>
                        <a:ea typeface="Times New Roman" panose="02020603050405020304" pitchFamily="18" charset="0"/>
                      </a:endParaRPr>
                    </a:p>
                  </a:txBody>
                  <a:tcPr marL="137537" marR="68768" marT="68768" marB="68768"/>
                </a:tc>
                <a:tc>
                  <a:txBody>
                    <a:bodyPr/>
                    <a:lstStyle/>
                    <a:p>
                      <a:pPr>
                        <a:lnSpc>
                          <a:spcPct val="115000"/>
                        </a:lnSpc>
                        <a:spcBef>
                          <a:spcPts val="1000"/>
                        </a:spcBef>
                        <a:spcAft>
                          <a:spcPts val="1000"/>
                        </a:spcAft>
                      </a:pPr>
                      <a:r>
                        <a:rPr lang="en-IN" sz="1100">
                          <a:effectLst/>
                        </a:rPr>
                        <a:t>Relative to 1% of viewport's* larger dimension</a:t>
                      </a:r>
                      <a:endParaRPr lang="en-IN" sz="1100">
                        <a:effectLst/>
                        <a:latin typeface="Times New Roman" panose="02020603050405020304" pitchFamily="18" charset="0"/>
                        <a:ea typeface="Times New Roman" panose="02020603050405020304" pitchFamily="18" charset="0"/>
                      </a:endParaRPr>
                    </a:p>
                  </a:txBody>
                  <a:tcPr marL="68768" marR="68768" marT="68768" marB="68768"/>
                </a:tc>
                <a:extLst>
                  <a:ext uri="{0D108BD9-81ED-4DB2-BD59-A6C34878D82A}">
                    <a16:rowId xmlns:a16="http://schemas.microsoft.com/office/drawing/2014/main" val="1069318971"/>
                  </a:ext>
                </a:extLst>
              </a:tr>
              <a:tr h="312151">
                <a:tc>
                  <a:txBody>
                    <a:bodyPr/>
                    <a:lstStyle/>
                    <a:p>
                      <a:pPr>
                        <a:lnSpc>
                          <a:spcPct val="115000"/>
                        </a:lnSpc>
                        <a:spcBef>
                          <a:spcPts val="1000"/>
                        </a:spcBef>
                        <a:spcAft>
                          <a:spcPts val="1000"/>
                        </a:spcAft>
                      </a:pPr>
                      <a:r>
                        <a:rPr lang="en-IN" sz="1100">
                          <a:effectLst/>
                        </a:rPr>
                        <a:t>%</a:t>
                      </a:r>
                      <a:endParaRPr lang="en-IN" sz="1100">
                        <a:effectLst/>
                        <a:latin typeface="Times New Roman" panose="02020603050405020304" pitchFamily="18" charset="0"/>
                        <a:ea typeface="Times New Roman" panose="02020603050405020304" pitchFamily="18" charset="0"/>
                      </a:endParaRPr>
                    </a:p>
                  </a:txBody>
                  <a:tcPr marL="137537" marR="68768" marT="68768" marB="68768"/>
                </a:tc>
                <a:tc>
                  <a:txBody>
                    <a:bodyPr/>
                    <a:lstStyle/>
                    <a:p>
                      <a:pPr>
                        <a:lnSpc>
                          <a:spcPct val="115000"/>
                        </a:lnSpc>
                        <a:spcBef>
                          <a:spcPts val="1000"/>
                        </a:spcBef>
                        <a:spcAft>
                          <a:spcPts val="1000"/>
                        </a:spcAft>
                      </a:pPr>
                      <a:r>
                        <a:rPr lang="en-IN" sz="1100" dirty="0">
                          <a:effectLst/>
                        </a:rPr>
                        <a:t>Relative to the parent element</a:t>
                      </a:r>
                      <a:endParaRPr lang="en-IN" sz="1100" dirty="0">
                        <a:effectLst/>
                        <a:latin typeface="Times New Roman" panose="02020603050405020304" pitchFamily="18" charset="0"/>
                        <a:ea typeface="Times New Roman" panose="02020603050405020304" pitchFamily="18" charset="0"/>
                      </a:endParaRPr>
                    </a:p>
                  </a:txBody>
                  <a:tcPr marL="68768" marR="68768" marT="68768" marB="68768"/>
                </a:tc>
                <a:extLst>
                  <a:ext uri="{0D108BD9-81ED-4DB2-BD59-A6C34878D82A}">
                    <a16:rowId xmlns:a16="http://schemas.microsoft.com/office/drawing/2014/main" val="4236809329"/>
                  </a:ext>
                </a:extLst>
              </a:tr>
            </a:tbl>
          </a:graphicData>
        </a:graphic>
      </p:graphicFrame>
    </p:spTree>
    <p:extLst>
      <p:ext uri="{BB962C8B-B14F-4D97-AF65-F5344CB8AC3E}">
        <p14:creationId xmlns:p14="http://schemas.microsoft.com/office/powerpoint/2010/main" val="2760782293"/>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r>
              <a:rPr lang="en-IN" b="1" dirty="0">
                <a:latin typeface="+mj-lt"/>
              </a:rPr>
              <a:t>CSS Styling Text</a:t>
            </a:r>
            <a:endParaRPr dirty="0">
              <a:latin typeface="+mj-lt"/>
            </a:endParaRPr>
          </a:p>
        </p:txBody>
      </p:sp>
      <p:sp>
        <p:nvSpPr>
          <p:cNvPr id="74" name="Google Shape;74;p15"/>
          <p:cNvSpPr txBox="1">
            <a:spLocks noGrp="1"/>
          </p:cNvSpPr>
          <p:nvPr>
            <p:ph type="subTitle" idx="1"/>
          </p:nvPr>
        </p:nvSpPr>
        <p:spPr>
          <a:xfrm>
            <a:off x="241041" y="1621487"/>
            <a:ext cx="4045200" cy="641400"/>
          </a:xfrm>
          <a:prstGeom prst="rect">
            <a:avLst/>
          </a:prstGeom>
        </p:spPr>
        <p:txBody>
          <a:bodyPr spcFirstLastPara="1" wrap="square" lIns="91425" tIns="91425" rIns="91425" bIns="91425" anchor="ctr" anchorCtr="0">
            <a:noAutofit/>
          </a:bodyPr>
          <a:lstStyle/>
          <a:p>
            <a:pPr>
              <a:lnSpc>
                <a:spcPct val="115000"/>
              </a:lnSpc>
              <a:spcBef>
                <a:spcPts val="1600"/>
              </a:spcBef>
              <a:spcAft>
                <a:spcPts val="400"/>
              </a:spcAft>
            </a:pPr>
            <a:r>
              <a:rPr lang="en-IN" b="1" dirty="0">
                <a:solidFill>
                  <a:srgbClr val="434343"/>
                </a:solidFill>
                <a:latin typeface="+mj-lt"/>
              </a:rPr>
              <a:t>Text Formatting</a:t>
            </a:r>
            <a:endParaRPr lang="en-IN" dirty="0">
              <a:latin typeface="+mj-lt"/>
            </a:endParaRPr>
          </a:p>
        </p:txBody>
      </p:sp>
      <p:sp>
        <p:nvSpPr>
          <p:cNvPr id="75" name="Google Shape;75;p15"/>
          <p:cNvSpPr txBox="1">
            <a:spLocks noGrp="1"/>
          </p:cNvSpPr>
          <p:nvPr>
            <p:ph type="body" idx="2"/>
          </p:nvPr>
        </p:nvSpPr>
        <p:spPr>
          <a:xfrm>
            <a:off x="462276" y="2529475"/>
            <a:ext cx="3602730" cy="2067075"/>
          </a:xfrm>
          <a:prstGeom prst="rect">
            <a:avLst/>
          </a:prstGeom>
        </p:spPr>
        <p:txBody>
          <a:bodyPr spcFirstLastPara="1" wrap="square" lIns="91425" tIns="91425" rIns="91425" bIns="91425" anchor="ctr" anchorCtr="0">
            <a:noAutofit/>
          </a:bodyPr>
          <a:lstStyle/>
          <a:p>
            <a:pPr marL="139700" lvl="0" indent="0">
              <a:buNone/>
            </a:pPr>
            <a:r>
              <a:rPr lang="en-IN" dirty="0"/>
              <a:t>This text is styled with some of the text formatting properties. The heading uses the text-align, text-transform, and </a:t>
            </a:r>
            <a:r>
              <a:rPr lang="en-IN" dirty="0" err="1"/>
              <a:t>color</a:t>
            </a:r>
            <a:r>
              <a:rPr lang="en-IN" dirty="0"/>
              <a:t> properties. The paragraph is indented, aligned, and the space between characters is specified</a:t>
            </a:r>
          </a:p>
        </p:txBody>
      </p:sp>
      <p:sp>
        <p:nvSpPr>
          <p:cNvPr id="4" name="TextBox 3">
            <a:extLst>
              <a:ext uri="{FF2B5EF4-FFF2-40B4-BE49-F238E27FC236}">
                <a16:creationId xmlns:a16="http://schemas.microsoft.com/office/drawing/2014/main" id="{667BBB6B-100B-E546-8345-69065991FE11}"/>
              </a:ext>
            </a:extLst>
          </p:cNvPr>
          <p:cNvSpPr txBox="1"/>
          <p:nvPr/>
        </p:nvSpPr>
        <p:spPr>
          <a:xfrm>
            <a:off x="4572001" y="923887"/>
            <a:ext cx="4571999" cy="3607206"/>
          </a:xfrm>
          <a:prstGeom prst="rect">
            <a:avLst/>
          </a:prstGeom>
          <a:solidFill>
            <a:schemeClr val="bg1"/>
          </a:solidFill>
        </p:spPr>
        <p:txBody>
          <a:bodyPr wrap="square" rtlCol="0">
            <a:spAutoFit/>
          </a:bodyPr>
          <a:lstStyle/>
          <a:p>
            <a:pPr marL="285750" indent="-285750">
              <a:lnSpc>
                <a:spcPct val="150000"/>
              </a:lnSpc>
              <a:buFont typeface="Arial" panose="020B0604020202020204" pitchFamily="34" charset="0"/>
              <a:buChar char="•"/>
            </a:pPr>
            <a:r>
              <a:rPr lang="en-IN" dirty="0">
                <a:latin typeface="+mn-lt"/>
                <a:cs typeface="Times New Roman" panose="02020603050405020304" pitchFamily="18" charset="0"/>
              </a:rPr>
              <a:t>Text </a:t>
            </a:r>
            <a:r>
              <a:rPr lang="en-IN" dirty="0" err="1">
                <a:latin typeface="+mn-lt"/>
                <a:cs typeface="Times New Roman" panose="02020603050405020304" pitchFamily="18" charset="0"/>
              </a:rPr>
              <a:t>Color</a:t>
            </a:r>
            <a:endParaRPr lang="en-IN" dirty="0">
              <a:latin typeface="+mn-lt"/>
              <a:cs typeface="Times New Roman" panose="02020603050405020304" pitchFamily="18" charset="0"/>
            </a:endParaRPr>
          </a:p>
          <a:p>
            <a:pPr marL="285750" indent="-285750">
              <a:lnSpc>
                <a:spcPct val="150000"/>
              </a:lnSpc>
              <a:buFont typeface="Arial" panose="020B0604020202020204" pitchFamily="34" charset="0"/>
              <a:buChar char="•"/>
            </a:pPr>
            <a:r>
              <a:rPr lang="en-IN" dirty="0">
                <a:latin typeface="+mn-lt"/>
                <a:cs typeface="Times New Roman" panose="02020603050405020304" pitchFamily="18" charset="0"/>
              </a:rPr>
              <a:t>Text </a:t>
            </a:r>
            <a:r>
              <a:rPr lang="en-IN" dirty="0" err="1">
                <a:latin typeface="+mn-lt"/>
                <a:cs typeface="Times New Roman" panose="02020603050405020304" pitchFamily="18" charset="0"/>
              </a:rPr>
              <a:t>Color</a:t>
            </a:r>
            <a:r>
              <a:rPr lang="en-IN" dirty="0">
                <a:latin typeface="+mn-lt"/>
                <a:cs typeface="Times New Roman" panose="02020603050405020304" pitchFamily="18" charset="0"/>
              </a:rPr>
              <a:t> and Background </a:t>
            </a:r>
            <a:r>
              <a:rPr lang="en-IN" dirty="0" err="1">
                <a:latin typeface="+mn-lt"/>
                <a:cs typeface="Times New Roman" panose="02020603050405020304" pitchFamily="18" charset="0"/>
              </a:rPr>
              <a:t>Color</a:t>
            </a:r>
            <a:r>
              <a:rPr lang="en-IN" dirty="0">
                <a:latin typeface="+mn-lt"/>
                <a:cs typeface="Times New Roman" panose="02020603050405020304" pitchFamily="18" charset="0"/>
              </a:rPr>
              <a:t> </a:t>
            </a:r>
          </a:p>
          <a:p>
            <a:pPr marL="285750" indent="-285750">
              <a:lnSpc>
                <a:spcPct val="150000"/>
              </a:lnSpc>
              <a:buFont typeface="Arial" panose="020B0604020202020204" pitchFamily="34" charset="0"/>
              <a:buChar char="•"/>
            </a:pPr>
            <a:r>
              <a:rPr lang="en-IN" dirty="0">
                <a:latin typeface="+mn-lt"/>
                <a:cs typeface="Times New Roman" panose="02020603050405020304" pitchFamily="18" charset="0"/>
              </a:rPr>
              <a:t>CSS Text Alignment and Text Direction</a:t>
            </a:r>
          </a:p>
          <a:p>
            <a:pPr marL="285750" indent="-285750">
              <a:lnSpc>
                <a:spcPct val="150000"/>
              </a:lnSpc>
              <a:buFont typeface="Arial" panose="020B0604020202020204" pitchFamily="34" charset="0"/>
              <a:buChar char="•"/>
            </a:pPr>
            <a:r>
              <a:rPr lang="en-US" dirty="0">
                <a:latin typeface="+mn-lt"/>
                <a:cs typeface="Times New Roman" panose="02020603050405020304" pitchFamily="18" charset="0"/>
              </a:rPr>
              <a:t>Text Alignment</a:t>
            </a:r>
            <a:endParaRPr lang="en-IN" dirty="0">
              <a:latin typeface="+mn-lt"/>
              <a:cs typeface="Times New Roman" panose="02020603050405020304" pitchFamily="18" charset="0"/>
            </a:endParaRPr>
          </a:p>
          <a:p>
            <a:pPr marL="285750" indent="-285750">
              <a:lnSpc>
                <a:spcPct val="150000"/>
              </a:lnSpc>
              <a:buFont typeface="Arial" panose="020B0604020202020204" pitchFamily="34" charset="0"/>
              <a:buChar char="•"/>
            </a:pPr>
            <a:r>
              <a:rPr lang="en-IN" dirty="0">
                <a:latin typeface="+mn-lt"/>
                <a:cs typeface="Times New Roman" panose="02020603050405020304" pitchFamily="18" charset="0"/>
              </a:rPr>
              <a:t>Text Direction </a:t>
            </a:r>
          </a:p>
          <a:p>
            <a:pPr marL="285750" indent="-285750">
              <a:lnSpc>
                <a:spcPct val="150000"/>
              </a:lnSpc>
              <a:buFont typeface="Arial" panose="020B0604020202020204" pitchFamily="34" charset="0"/>
              <a:buChar char="•"/>
            </a:pPr>
            <a:r>
              <a:rPr lang="en-IN" dirty="0">
                <a:latin typeface="+mn-lt"/>
                <a:cs typeface="Times New Roman" panose="02020603050405020304" pitchFamily="18" charset="0"/>
              </a:rPr>
              <a:t>Text Transformation</a:t>
            </a:r>
          </a:p>
          <a:p>
            <a:pPr marL="285750" indent="-285750">
              <a:lnSpc>
                <a:spcPct val="150000"/>
              </a:lnSpc>
              <a:buFont typeface="Arial" panose="020B0604020202020204" pitchFamily="34" charset="0"/>
              <a:buChar char="•"/>
            </a:pPr>
            <a:r>
              <a:rPr lang="en-IN" dirty="0">
                <a:latin typeface="+mn-lt"/>
                <a:cs typeface="Times New Roman" panose="02020603050405020304" pitchFamily="18" charset="0"/>
              </a:rPr>
              <a:t>CSS Text Indentation, </a:t>
            </a:r>
          </a:p>
          <a:p>
            <a:pPr marL="285750" indent="-285750">
              <a:lnSpc>
                <a:spcPct val="150000"/>
              </a:lnSpc>
              <a:buFont typeface="Arial" panose="020B0604020202020204" pitchFamily="34" charset="0"/>
              <a:buChar char="•"/>
            </a:pPr>
            <a:r>
              <a:rPr lang="en-IN" dirty="0">
                <a:latin typeface="+mn-lt"/>
                <a:cs typeface="Times New Roman" panose="02020603050405020304" pitchFamily="18" charset="0"/>
              </a:rPr>
              <a:t>Letter Spacing, </a:t>
            </a:r>
          </a:p>
          <a:p>
            <a:pPr marL="285750" indent="-285750">
              <a:lnSpc>
                <a:spcPct val="150000"/>
              </a:lnSpc>
              <a:buFont typeface="Arial" panose="020B0604020202020204" pitchFamily="34" charset="0"/>
              <a:buChar char="•"/>
            </a:pPr>
            <a:r>
              <a:rPr lang="en-IN" dirty="0">
                <a:latin typeface="+mn-lt"/>
                <a:cs typeface="Times New Roman" panose="02020603050405020304" pitchFamily="18" charset="0"/>
              </a:rPr>
              <a:t>Line Height, </a:t>
            </a:r>
          </a:p>
          <a:p>
            <a:pPr marL="285750" indent="-285750">
              <a:lnSpc>
                <a:spcPct val="150000"/>
              </a:lnSpc>
              <a:buFont typeface="Arial" panose="020B0604020202020204" pitchFamily="34" charset="0"/>
              <a:buChar char="•"/>
            </a:pPr>
            <a:r>
              <a:rPr lang="en-IN" dirty="0">
                <a:latin typeface="+mn-lt"/>
                <a:cs typeface="Times New Roman" panose="02020603050405020304" pitchFamily="18" charset="0"/>
              </a:rPr>
              <a:t>Word Spacing, and White Space</a:t>
            </a:r>
          </a:p>
          <a:p>
            <a:pPr marL="285750" indent="-285750">
              <a:lnSpc>
                <a:spcPct val="150000"/>
              </a:lnSpc>
              <a:buFont typeface="Arial" panose="020B0604020202020204" pitchFamily="34" charset="0"/>
              <a:buChar char="•"/>
            </a:pPr>
            <a:r>
              <a:rPr lang="en-IN" dirty="0">
                <a:latin typeface="+mn-lt"/>
                <a:cs typeface="Times New Roman" panose="02020603050405020304" pitchFamily="18" charset="0"/>
              </a:rPr>
              <a:t>Text Shadow</a:t>
            </a:r>
          </a:p>
        </p:txBody>
      </p:sp>
    </p:spTree>
    <p:extLst>
      <p:ext uri="{BB962C8B-B14F-4D97-AF65-F5344CB8AC3E}">
        <p14:creationId xmlns:p14="http://schemas.microsoft.com/office/powerpoint/2010/main" val="28269173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Internet, Browsing, and Emailing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r>
              <a:rPr lang="en-IN" dirty="0"/>
              <a:t>Application Protocol</a:t>
            </a:r>
          </a:p>
        </p:txBody>
      </p:sp>
      <p:sp>
        <p:nvSpPr>
          <p:cNvPr id="75" name="Google Shape;75;p15"/>
          <p:cNvSpPr txBox="1">
            <a:spLocks noGrp="1"/>
          </p:cNvSpPr>
          <p:nvPr>
            <p:ph type="body" idx="2"/>
          </p:nvPr>
        </p:nvSpPr>
        <p:spPr>
          <a:xfrm>
            <a:off x="462275" y="2775861"/>
            <a:ext cx="3837000" cy="1965591"/>
          </a:xfrm>
          <a:prstGeom prst="rect">
            <a:avLst/>
          </a:prstGeom>
        </p:spPr>
        <p:txBody>
          <a:bodyPr spcFirstLastPara="1" wrap="square" lIns="91425" tIns="91425" rIns="91425" bIns="91425" anchor="ctr" anchorCtr="0">
            <a:noAutofit/>
          </a:bodyPr>
          <a:lstStyle/>
          <a:p>
            <a:pPr lvl="0" algn="just"/>
            <a:r>
              <a:rPr lang="en-US" dirty="0"/>
              <a:t>Third layer in internet architecture is the  application layer which has different  protocols on which the internet services  are built.</a:t>
            </a:r>
          </a:p>
          <a:p>
            <a:pPr lvl="0" algn="just"/>
            <a:r>
              <a:rPr lang="en-US" dirty="0"/>
              <a:t>Some of the examples of internet  services include email (SMTP facilitates  email feature), file transfer (FTP  facilitates file transfer feature), etc.</a:t>
            </a:r>
          </a:p>
        </p:txBody>
      </p:sp>
      <p:sp>
        <p:nvSpPr>
          <p:cNvPr id="77" name="Google Shape;77;p15"/>
          <p:cNvSpPr txBox="1">
            <a:spLocks noGrp="1"/>
          </p:cNvSpPr>
          <p:nvPr>
            <p:ph type="body" idx="3"/>
          </p:nvPr>
        </p:nvSpPr>
        <p:spPr>
          <a:xfrm>
            <a:off x="4778229" y="4675942"/>
            <a:ext cx="4264871" cy="293349"/>
          </a:xfrm>
          <a:prstGeom prst="rect">
            <a:avLst/>
          </a:prstGeom>
        </p:spPr>
        <p:txBody>
          <a:bodyPr spcFirstLastPara="1" wrap="square" lIns="91425" tIns="91425" rIns="91425" bIns="91425" anchor="t" anchorCtr="0">
            <a:noAutofit/>
          </a:bodyPr>
          <a:lstStyle/>
          <a:p>
            <a:pPr marL="0" lvl="0" indent="0" algn="ctr">
              <a:spcAft>
                <a:spcPts val="1600"/>
              </a:spcAft>
              <a:buNone/>
            </a:pPr>
            <a:r>
              <a:rPr lang="en-IN" dirty="0"/>
              <a:t>Image Source:  </a:t>
            </a:r>
            <a:r>
              <a:rPr lang="en-IN" dirty="0">
                <a:hlinkClick r:id="rId3"/>
              </a:rPr>
              <a:t>http://walkwidnetwork.blogspot.com/2013/04/application-layer-internet-protocol.html</a:t>
            </a:r>
            <a:endParaRPr lang="en-IN" dirty="0"/>
          </a:p>
        </p:txBody>
      </p:sp>
      <p:pic>
        <p:nvPicPr>
          <p:cNvPr id="7" name="object 6"/>
          <p:cNvPicPr/>
          <p:nvPr/>
        </p:nvPicPr>
        <p:blipFill>
          <a:blip r:embed="rId4" cstate="print"/>
          <a:stretch>
            <a:fillRect/>
          </a:stretch>
        </p:blipFill>
        <p:spPr>
          <a:xfrm>
            <a:off x="4576150" y="990737"/>
            <a:ext cx="4567850" cy="3162026"/>
          </a:xfrm>
          <a:prstGeom prst="rect">
            <a:avLst/>
          </a:prstGeom>
        </p:spPr>
      </p:pic>
    </p:spTree>
    <p:extLst>
      <p:ext uri="{BB962C8B-B14F-4D97-AF65-F5344CB8AC3E}">
        <p14:creationId xmlns:p14="http://schemas.microsoft.com/office/powerpoint/2010/main" val="3145829917"/>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41041" y="1076510"/>
            <a:ext cx="4045200" cy="730211"/>
          </a:xfrm>
          <a:prstGeom prst="rect">
            <a:avLst/>
          </a:prstGeom>
        </p:spPr>
        <p:txBody>
          <a:bodyPr spcFirstLastPara="1" wrap="square" lIns="91425" tIns="91425" rIns="91425" bIns="91425" anchor="ctr" anchorCtr="0">
            <a:noAutofit/>
          </a:bodyPr>
          <a:lstStyle/>
          <a:p>
            <a:r>
              <a:rPr lang="en-IN" b="1" dirty="0">
                <a:latin typeface="+mj-lt"/>
              </a:rPr>
              <a:t>CSS Box Model</a:t>
            </a:r>
            <a:endParaRPr dirty="0">
              <a:latin typeface="+mj-lt"/>
            </a:endParaRPr>
          </a:p>
        </p:txBody>
      </p:sp>
      <p:sp>
        <p:nvSpPr>
          <p:cNvPr id="75" name="Google Shape;75;p15"/>
          <p:cNvSpPr txBox="1">
            <a:spLocks noGrp="1"/>
          </p:cNvSpPr>
          <p:nvPr>
            <p:ph type="body" idx="2"/>
          </p:nvPr>
        </p:nvSpPr>
        <p:spPr>
          <a:xfrm>
            <a:off x="462276" y="1806721"/>
            <a:ext cx="3602730" cy="2387775"/>
          </a:xfrm>
          <a:prstGeom prst="rect">
            <a:avLst/>
          </a:prstGeom>
        </p:spPr>
        <p:txBody>
          <a:bodyPr spcFirstLastPara="1" wrap="square" lIns="91425" tIns="91425" rIns="91425" bIns="91425" anchor="ctr" anchorCtr="0">
            <a:noAutofit/>
          </a:bodyPr>
          <a:lstStyle/>
          <a:p>
            <a:pPr marL="139700" lvl="0" indent="0">
              <a:buNone/>
            </a:pPr>
            <a:r>
              <a:rPr lang="en-IN" dirty="0"/>
              <a:t>The CSS box model is essentially a box that wraps around every HTML element. It consists of: margins, borders, padding, and the actual content. </a:t>
            </a:r>
          </a:p>
        </p:txBody>
      </p:sp>
      <p:sp>
        <p:nvSpPr>
          <p:cNvPr id="9" name="Google Shape;77;p15">
            <a:extLst>
              <a:ext uri="{FF2B5EF4-FFF2-40B4-BE49-F238E27FC236}">
                <a16:creationId xmlns:a16="http://schemas.microsoft.com/office/drawing/2014/main" id="{2991E55E-D2E9-4369-805E-473E12E9A0F4}"/>
              </a:ext>
            </a:extLst>
          </p:cNvPr>
          <p:cNvSpPr txBox="1">
            <a:spLocks noGrp="1"/>
          </p:cNvSpPr>
          <p:nvPr>
            <p:ph type="body" idx="3"/>
          </p:nvPr>
        </p:nvSpPr>
        <p:spPr>
          <a:xfrm>
            <a:off x="4939500" y="4596550"/>
            <a:ext cx="3836999" cy="470750"/>
          </a:xfrm>
          <a:prstGeom prst="rect">
            <a:avLst/>
          </a:prstGeom>
        </p:spPr>
        <p:txBody>
          <a:bodyPr spcFirstLastPara="1" wrap="square" lIns="91425" tIns="91425" rIns="91425" bIns="91425" anchor="t" anchorCtr="0">
            <a:noAutofit/>
          </a:bodyPr>
          <a:lstStyle/>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6" name="Picture 5" descr="Graphical user interface&#10;&#10;Description automatically generated">
            <a:extLst>
              <a:ext uri="{FF2B5EF4-FFF2-40B4-BE49-F238E27FC236}">
                <a16:creationId xmlns:a16="http://schemas.microsoft.com/office/drawing/2014/main" id="{42886C39-1815-7742-B44D-42BC2FE87830}"/>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4572000" y="1076510"/>
            <a:ext cx="4572000" cy="3117986"/>
          </a:xfrm>
          <a:prstGeom prst="rect">
            <a:avLst/>
          </a:prstGeom>
        </p:spPr>
      </p:pic>
    </p:spTree>
    <p:extLst>
      <p:ext uri="{BB962C8B-B14F-4D97-AF65-F5344CB8AC3E}">
        <p14:creationId xmlns:p14="http://schemas.microsoft.com/office/powerpoint/2010/main" val="2649186453"/>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41041" y="1076510"/>
            <a:ext cx="4045200" cy="730211"/>
          </a:xfrm>
          <a:prstGeom prst="rect">
            <a:avLst/>
          </a:prstGeom>
        </p:spPr>
        <p:txBody>
          <a:bodyPr spcFirstLastPara="1" wrap="square" lIns="91425" tIns="91425" rIns="91425" bIns="91425" anchor="ctr" anchorCtr="0">
            <a:noAutofit/>
          </a:bodyPr>
          <a:lstStyle/>
          <a:p>
            <a:r>
              <a:rPr lang="en-IN" b="1" dirty="0">
                <a:latin typeface="+mj-lt"/>
              </a:rPr>
              <a:t>Website Layout</a:t>
            </a:r>
            <a:endParaRPr dirty="0">
              <a:latin typeface="+mj-lt"/>
            </a:endParaRPr>
          </a:p>
        </p:txBody>
      </p:sp>
      <p:sp>
        <p:nvSpPr>
          <p:cNvPr id="75" name="Google Shape;75;p15"/>
          <p:cNvSpPr txBox="1">
            <a:spLocks noGrp="1"/>
          </p:cNvSpPr>
          <p:nvPr>
            <p:ph type="body" idx="2"/>
          </p:nvPr>
        </p:nvSpPr>
        <p:spPr>
          <a:xfrm>
            <a:off x="462276" y="1806721"/>
            <a:ext cx="3602730" cy="2387775"/>
          </a:xfrm>
          <a:prstGeom prst="rect">
            <a:avLst/>
          </a:prstGeom>
        </p:spPr>
        <p:txBody>
          <a:bodyPr spcFirstLastPara="1" wrap="square" lIns="91425" tIns="91425" rIns="91425" bIns="91425" anchor="ctr" anchorCtr="0">
            <a:noAutofit/>
          </a:bodyPr>
          <a:lstStyle/>
          <a:p>
            <a:pPr marL="139700" lvl="0" indent="0">
              <a:buNone/>
            </a:pPr>
            <a:r>
              <a:rPr lang="en-IN" dirty="0"/>
              <a:t>A website can be divided into various sections comprising of header, menus, content and footer based on which there are many different layout designs available for developer. Different layouts can be created by using div tag and use CSS property to style it. </a:t>
            </a:r>
          </a:p>
        </p:txBody>
      </p:sp>
      <p:sp>
        <p:nvSpPr>
          <p:cNvPr id="9" name="Google Shape;77;p15">
            <a:extLst>
              <a:ext uri="{FF2B5EF4-FFF2-40B4-BE49-F238E27FC236}">
                <a16:creationId xmlns:a16="http://schemas.microsoft.com/office/drawing/2014/main" id="{2991E55E-D2E9-4369-805E-473E12E9A0F4}"/>
              </a:ext>
            </a:extLst>
          </p:cNvPr>
          <p:cNvSpPr txBox="1">
            <a:spLocks noGrp="1"/>
          </p:cNvSpPr>
          <p:nvPr>
            <p:ph type="body" idx="3"/>
          </p:nvPr>
        </p:nvSpPr>
        <p:spPr>
          <a:xfrm>
            <a:off x="4939500" y="4596550"/>
            <a:ext cx="3836999" cy="470750"/>
          </a:xfrm>
          <a:prstGeom prst="rect">
            <a:avLst/>
          </a:prstGeom>
        </p:spPr>
        <p:txBody>
          <a:bodyPr spcFirstLastPara="1" wrap="square" lIns="91425" tIns="91425" rIns="91425" bIns="91425" anchor="t" anchorCtr="0">
            <a:noAutofit/>
          </a:bodyPr>
          <a:lstStyle/>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sp>
        <p:nvSpPr>
          <p:cNvPr id="2" name="Rectangle 2">
            <a:extLst>
              <a:ext uri="{FF2B5EF4-FFF2-40B4-BE49-F238E27FC236}">
                <a16:creationId xmlns:a16="http://schemas.microsoft.com/office/drawing/2014/main" id="{B9F4F0CF-78FD-C843-9B6C-6B6D536915BD}"/>
              </a:ext>
            </a:extLst>
          </p:cNvPr>
          <p:cNvSpPr>
            <a:spLocks noChangeArrowheads="1"/>
          </p:cNvSpPr>
          <p:nvPr/>
        </p:nvSpPr>
        <p:spPr bwMode="auto">
          <a:xfrm>
            <a:off x="4572000" y="677731"/>
            <a:ext cx="11674383" cy="465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7169" name="Picture 59" descr="Diagram&#10;&#10;Description automatically generated with medium confidence">
            <a:extLst>
              <a:ext uri="{FF2B5EF4-FFF2-40B4-BE49-F238E27FC236}">
                <a16:creationId xmlns:a16="http://schemas.microsoft.com/office/drawing/2014/main" id="{742AAAFB-CCFD-6D4D-898D-1D050C745264}"/>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4572000" y="677731"/>
            <a:ext cx="4572000" cy="40448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563196"/>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JavaScript</a:t>
            </a:r>
            <a:endParaRPr dirty="0"/>
          </a:p>
        </p:txBody>
      </p:sp>
      <p:sp>
        <p:nvSpPr>
          <p:cNvPr id="62" name="Google Shape;62;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(30 hours)</a:t>
            </a:r>
            <a:endParaRPr dirty="0"/>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this section, we will discuss:</a:t>
            </a:r>
            <a:endParaRPr/>
          </a:p>
        </p:txBody>
      </p:sp>
      <p:sp>
        <p:nvSpPr>
          <p:cNvPr id="68" name="Google Shape;68;p14"/>
          <p:cNvSpPr txBox="1">
            <a:spLocks noGrp="1"/>
          </p:cNvSpPr>
          <p:nvPr>
            <p:ph type="body" idx="1"/>
          </p:nvPr>
        </p:nvSpPr>
        <p:spPr>
          <a:xfrm>
            <a:off x="143975" y="1186200"/>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IN" dirty="0"/>
              <a:t>Introduction to JavaScript</a:t>
            </a:r>
          </a:p>
          <a:p>
            <a:pPr marL="457200" lvl="0" indent="-342900" algn="l" rtl="0">
              <a:spcBef>
                <a:spcPts val="0"/>
              </a:spcBef>
              <a:spcAft>
                <a:spcPts val="0"/>
              </a:spcAft>
              <a:buSzPts val="1800"/>
              <a:buChar char="●"/>
            </a:pPr>
            <a:r>
              <a:rPr lang="en-IN" dirty="0"/>
              <a:t>Javascript Datatype </a:t>
            </a:r>
          </a:p>
          <a:p>
            <a:pPr marL="457200" lvl="0" indent="-342900" algn="l" rtl="0">
              <a:spcBef>
                <a:spcPts val="0"/>
              </a:spcBef>
              <a:spcAft>
                <a:spcPts val="0"/>
              </a:spcAft>
              <a:buSzPts val="1800"/>
              <a:buChar char="●"/>
            </a:pPr>
            <a:r>
              <a:rPr lang="en-IN" dirty="0"/>
              <a:t>Javascript Condition </a:t>
            </a:r>
          </a:p>
          <a:p>
            <a:pPr marL="457200" lvl="0" indent="-342900" algn="l" rtl="0">
              <a:spcBef>
                <a:spcPts val="0"/>
              </a:spcBef>
              <a:spcAft>
                <a:spcPts val="0"/>
              </a:spcAft>
              <a:buSzPts val="1800"/>
              <a:buChar char="●"/>
            </a:pPr>
            <a:r>
              <a:rPr lang="en-IN" dirty="0"/>
              <a:t>JavaScript Array</a:t>
            </a:r>
          </a:p>
          <a:p>
            <a:pPr marL="457200" lvl="0" indent="-342900" algn="l" rtl="0">
              <a:spcBef>
                <a:spcPts val="0"/>
              </a:spcBef>
              <a:spcAft>
                <a:spcPts val="0"/>
              </a:spcAft>
              <a:buSzPts val="1800"/>
              <a:buChar char="●"/>
            </a:pPr>
            <a:r>
              <a:rPr lang="en-IN" dirty="0"/>
              <a:t>JavaScript Function</a:t>
            </a:r>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Introduction to JavaScript</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What is JavaScript</a:t>
            </a:r>
            <a:endParaRPr dirty="0"/>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JavaScript is a very powerful client-side scripting language. </a:t>
            </a:r>
          </a:p>
          <a:p>
            <a:pPr marL="457200" lvl="0" indent="-317500" algn="l" rtl="0">
              <a:spcBef>
                <a:spcPts val="0"/>
              </a:spcBef>
              <a:spcAft>
                <a:spcPts val="0"/>
              </a:spcAft>
              <a:buSzPts val="1400"/>
              <a:buChar char="●"/>
            </a:pPr>
            <a:r>
              <a:rPr lang="en-US" dirty="0"/>
              <a:t>JavaScript is used mainly for enhancing the interaction of a user with the webpage.</a:t>
            </a:r>
            <a:endParaRPr dirty="0"/>
          </a:p>
        </p:txBody>
      </p:sp>
      <p:sp>
        <p:nvSpPr>
          <p:cNvPr id="77" name="Google Shape;77;p15"/>
          <p:cNvSpPr txBox="1">
            <a:spLocks noGrp="1"/>
          </p:cNvSpPr>
          <p:nvPr>
            <p:ph type="body" idx="3"/>
          </p:nvPr>
        </p:nvSpPr>
        <p:spPr>
          <a:xfrm>
            <a:off x="5074950" y="4772274"/>
            <a:ext cx="3397500" cy="37122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https://www.guru99.com/images/JavaScript/javascript1_1.png</a:t>
            </a:r>
            <a:endParaRPr dirty="0"/>
          </a:p>
        </p:txBody>
      </p:sp>
      <p:pic>
        <p:nvPicPr>
          <p:cNvPr id="7" name="Picture 6">
            <a:extLst>
              <a:ext uri="{FF2B5EF4-FFF2-40B4-BE49-F238E27FC236}">
                <a16:creationId xmlns:a16="http://schemas.microsoft.com/office/drawing/2014/main" id="{FBCEDDC3-40E3-4C54-A23A-78DB03FE6F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0" y="1473517"/>
            <a:ext cx="4572000" cy="2399406"/>
          </a:xfrm>
          <a:prstGeom prst="rect">
            <a:avLst/>
          </a:prstGeom>
        </p:spPr>
      </p:pic>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Introduction to JavaScript</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Why JavaScript</a:t>
            </a:r>
            <a:endParaRPr dirty="0"/>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JavaScript offers lots of flexibility.</a:t>
            </a:r>
          </a:p>
          <a:p>
            <a:pPr marL="457200" lvl="0" indent="-317500" algn="l" rtl="0">
              <a:spcBef>
                <a:spcPts val="0"/>
              </a:spcBef>
              <a:spcAft>
                <a:spcPts val="0"/>
              </a:spcAft>
              <a:buSzPts val="1400"/>
              <a:buChar char="●"/>
            </a:pPr>
            <a:r>
              <a:rPr lang="en-IN" dirty="0"/>
              <a:t>Mobile app development, </a:t>
            </a:r>
            <a:r>
              <a:rPr lang="en-US" dirty="0"/>
              <a:t>desktop app development, and game development.</a:t>
            </a:r>
          </a:p>
          <a:p>
            <a:pPr marL="457200" lvl="0" indent="-317500" algn="l" rtl="0">
              <a:spcBef>
                <a:spcPts val="0"/>
              </a:spcBef>
              <a:spcAft>
                <a:spcPts val="0"/>
              </a:spcAft>
              <a:buSzPts val="1400"/>
              <a:buChar char="●"/>
            </a:pPr>
            <a:r>
              <a:rPr lang="en-US" dirty="0"/>
              <a:t>With javascript you can find tons of frameworks and libraries already developed, which can be used directly in web development. </a:t>
            </a:r>
            <a:endParaRPr dirty="0"/>
          </a:p>
        </p:txBody>
      </p:sp>
      <p:sp>
        <p:nvSpPr>
          <p:cNvPr id="77" name="Google Shape;77;p15"/>
          <p:cNvSpPr txBox="1">
            <a:spLocks noGrp="1"/>
          </p:cNvSpPr>
          <p:nvPr>
            <p:ph type="body" idx="3"/>
          </p:nvPr>
        </p:nvSpPr>
        <p:spPr>
          <a:xfrm>
            <a:off x="5074950" y="4772274"/>
            <a:ext cx="3397500" cy="37122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https://www.guru99.com/images/JavaScript/javascript1_1.png</a:t>
            </a:r>
            <a:endParaRPr dirty="0"/>
          </a:p>
        </p:txBody>
      </p:sp>
      <p:pic>
        <p:nvPicPr>
          <p:cNvPr id="7" name="Picture 6">
            <a:extLst>
              <a:ext uri="{FF2B5EF4-FFF2-40B4-BE49-F238E27FC236}">
                <a16:creationId xmlns:a16="http://schemas.microsoft.com/office/drawing/2014/main" id="{FBCEDDC3-40E3-4C54-A23A-78DB03FE6F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0" y="1468892"/>
            <a:ext cx="4569813" cy="2398258"/>
          </a:xfrm>
          <a:prstGeom prst="rect">
            <a:avLst/>
          </a:prstGeom>
        </p:spPr>
      </p:pic>
    </p:spTree>
    <p:extLst>
      <p:ext uri="{BB962C8B-B14F-4D97-AF65-F5344CB8AC3E}">
        <p14:creationId xmlns:p14="http://schemas.microsoft.com/office/powerpoint/2010/main" val="836415182"/>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Introduction to JavaScript</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What is JavaScript Used For</a:t>
            </a:r>
            <a:endParaRPr dirty="0"/>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pPr marL="139700" lvl="0" indent="0" algn="l" rtl="0">
              <a:spcBef>
                <a:spcPts val="0"/>
              </a:spcBef>
              <a:spcAft>
                <a:spcPts val="0"/>
              </a:spcAft>
              <a:buSzPts val="1400"/>
              <a:buNone/>
            </a:pPr>
            <a:r>
              <a:rPr lang="en-US" dirty="0"/>
              <a:t>JavaScript is used in various fields from the web to servers:</a:t>
            </a:r>
          </a:p>
          <a:p>
            <a:r>
              <a:rPr lang="en-IN" dirty="0"/>
              <a:t>Web Applications</a:t>
            </a:r>
          </a:p>
          <a:p>
            <a:r>
              <a:rPr lang="en-IN" dirty="0"/>
              <a:t>Mobile Applications</a:t>
            </a:r>
          </a:p>
          <a:p>
            <a:r>
              <a:rPr lang="en-IN" dirty="0"/>
              <a:t>Web-based Games</a:t>
            </a:r>
          </a:p>
          <a:p>
            <a:r>
              <a:rPr lang="en-IN" dirty="0"/>
              <a:t>Back-end Web Development</a:t>
            </a:r>
            <a:endParaRPr dirty="0"/>
          </a:p>
        </p:txBody>
      </p:sp>
      <p:sp>
        <p:nvSpPr>
          <p:cNvPr id="77" name="Google Shape;77;p15"/>
          <p:cNvSpPr txBox="1">
            <a:spLocks noGrp="1"/>
          </p:cNvSpPr>
          <p:nvPr>
            <p:ph type="body" idx="3"/>
          </p:nvPr>
        </p:nvSpPr>
        <p:spPr>
          <a:xfrm>
            <a:off x="4775200" y="4600824"/>
            <a:ext cx="4222750" cy="269626"/>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Image Source: </a:t>
            </a:r>
            <a:r>
              <a:rPr lang="en-IN" dirty="0">
                <a:hlinkClick r:id="rId3"/>
              </a:rPr>
              <a:t>https://www.simplilearn.com/ice9/free_resources_article_thumb/js-app.JPG</a:t>
            </a:r>
            <a:endParaRPr dirty="0"/>
          </a:p>
        </p:txBody>
      </p:sp>
      <p:pic>
        <p:nvPicPr>
          <p:cNvPr id="8" name="Picture 7">
            <a:extLst>
              <a:ext uri="{FF2B5EF4-FFF2-40B4-BE49-F238E27FC236}">
                <a16:creationId xmlns:a16="http://schemas.microsoft.com/office/drawing/2014/main" id="{102EB84E-A702-48DF-9FFA-7F5D7B24C0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00616" y="1501378"/>
            <a:ext cx="2738484" cy="2140744"/>
          </a:xfrm>
          <a:prstGeom prst="rect">
            <a:avLst/>
          </a:prstGeom>
        </p:spPr>
      </p:pic>
    </p:spTree>
    <p:extLst>
      <p:ext uri="{BB962C8B-B14F-4D97-AF65-F5344CB8AC3E}">
        <p14:creationId xmlns:p14="http://schemas.microsoft.com/office/powerpoint/2010/main" val="2082234755"/>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Introduction to JavaScript</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Features of JavaScript</a:t>
            </a:r>
            <a:endParaRPr dirty="0"/>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pPr marL="139700" lvl="0" indent="0" algn="l" rtl="0">
              <a:spcBef>
                <a:spcPts val="0"/>
              </a:spcBef>
              <a:spcAft>
                <a:spcPts val="0"/>
              </a:spcAft>
              <a:buSzPts val="1400"/>
              <a:buNone/>
            </a:pPr>
            <a:r>
              <a:rPr lang="en-IN" dirty="0"/>
              <a:t>There are various features </a:t>
            </a:r>
            <a:r>
              <a:rPr lang="en-IN"/>
              <a:t>of javascript: </a:t>
            </a:r>
            <a:endParaRPr dirty="0"/>
          </a:p>
        </p:txBody>
      </p:sp>
      <p:sp>
        <p:nvSpPr>
          <p:cNvPr id="77" name="Google Shape;77;p15"/>
          <p:cNvSpPr txBox="1">
            <a:spLocks noGrp="1"/>
          </p:cNvSpPr>
          <p:nvPr>
            <p:ph type="body" idx="3"/>
          </p:nvPr>
        </p:nvSpPr>
        <p:spPr>
          <a:xfrm>
            <a:off x="4806950" y="4772275"/>
            <a:ext cx="4191000" cy="26327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https://tuannguyen.tech/wp-content/uploads/2019/08/javascript-features.png</a:t>
            </a:r>
            <a:endParaRPr dirty="0"/>
          </a:p>
        </p:txBody>
      </p:sp>
      <p:pic>
        <p:nvPicPr>
          <p:cNvPr id="7" name="Picture 6">
            <a:extLst>
              <a:ext uri="{FF2B5EF4-FFF2-40B4-BE49-F238E27FC236}">
                <a16:creationId xmlns:a16="http://schemas.microsoft.com/office/drawing/2014/main" id="{CA76386F-E06F-4AF5-97F2-5035C96670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0" y="969327"/>
            <a:ext cx="4572000" cy="3124486"/>
          </a:xfrm>
          <a:prstGeom prst="rect">
            <a:avLst/>
          </a:prstGeom>
        </p:spPr>
      </p:pic>
    </p:spTree>
    <p:extLst>
      <p:ext uri="{BB962C8B-B14F-4D97-AF65-F5344CB8AC3E}">
        <p14:creationId xmlns:p14="http://schemas.microsoft.com/office/powerpoint/2010/main" val="1773975795"/>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Introduction to JavaScript</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Application of JavaScript</a:t>
            </a:r>
            <a:endParaRPr dirty="0"/>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pPr marL="139700" lvl="0" indent="0" algn="l" rtl="0">
              <a:spcBef>
                <a:spcPts val="0"/>
              </a:spcBef>
              <a:spcAft>
                <a:spcPts val="0"/>
              </a:spcAft>
              <a:buSzPts val="1400"/>
              <a:buNone/>
            </a:pPr>
            <a:r>
              <a:rPr lang="en-IN" dirty="0"/>
              <a:t>JavaScript is used to create interactive websites. It is mainly used for:</a:t>
            </a:r>
          </a:p>
          <a:p>
            <a:r>
              <a:rPr lang="en-IN" dirty="0"/>
              <a:t>Client-side validation,</a:t>
            </a:r>
          </a:p>
          <a:p>
            <a:r>
              <a:rPr lang="en-IN" dirty="0"/>
              <a:t>Dynamic drop-down menus,</a:t>
            </a:r>
          </a:p>
          <a:p>
            <a:r>
              <a:rPr lang="en-IN" dirty="0"/>
              <a:t>Displaying date and time,</a:t>
            </a:r>
          </a:p>
          <a:p>
            <a:r>
              <a:rPr lang="en-IN" dirty="0"/>
              <a:t>Displaying pop-up windows and dialog boxes.</a:t>
            </a:r>
          </a:p>
          <a:p>
            <a:r>
              <a:rPr lang="en-IN" dirty="0"/>
              <a:t>Displaying clocks etc.</a:t>
            </a:r>
          </a:p>
          <a:p>
            <a:pPr marL="139700" lvl="0" indent="0" algn="l" rtl="0">
              <a:spcBef>
                <a:spcPts val="0"/>
              </a:spcBef>
              <a:spcAft>
                <a:spcPts val="0"/>
              </a:spcAft>
              <a:buSzPts val="1400"/>
              <a:buNone/>
            </a:pPr>
            <a:endParaRPr dirty="0"/>
          </a:p>
        </p:txBody>
      </p:sp>
      <p:sp>
        <p:nvSpPr>
          <p:cNvPr id="77" name="Google Shape;77;p15"/>
          <p:cNvSpPr txBox="1">
            <a:spLocks noGrp="1"/>
          </p:cNvSpPr>
          <p:nvPr>
            <p:ph type="body" idx="3"/>
          </p:nvPr>
        </p:nvSpPr>
        <p:spPr>
          <a:xfrm>
            <a:off x="4660900" y="4663225"/>
            <a:ext cx="4311650" cy="32677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https://data-flair.training/blogs/wp-content/uploads/sites/2/2019/02/JavaScript-Applications.jpg</a:t>
            </a:r>
            <a:endParaRPr dirty="0"/>
          </a:p>
        </p:txBody>
      </p:sp>
      <p:pic>
        <p:nvPicPr>
          <p:cNvPr id="5" name="Picture 4">
            <a:extLst>
              <a:ext uri="{FF2B5EF4-FFF2-40B4-BE49-F238E27FC236}">
                <a16:creationId xmlns:a16="http://schemas.microsoft.com/office/drawing/2014/main" id="{C97F1FC1-D491-4D19-BBAB-DE4A87E355A2}"/>
              </a:ext>
            </a:extLst>
          </p:cNvPr>
          <p:cNvPicPr>
            <a:picLocks noChangeAspect="1"/>
          </p:cNvPicPr>
          <p:nvPr/>
        </p:nvPicPr>
        <p:blipFill>
          <a:blip r:embed="rId4"/>
          <a:stretch>
            <a:fillRect/>
          </a:stretch>
        </p:blipFill>
        <p:spPr>
          <a:xfrm>
            <a:off x="4572000" y="1472246"/>
            <a:ext cx="4564114" cy="2388553"/>
          </a:xfrm>
          <a:prstGeom prst="rect">
            <a:avLst/>
          </a:prstGeom>
        </p:spPr>
      </p:pic>
    </p:spTree>
    <p:extLst>
      <p:ext uri="{BB962C8B-B14F-4D97-AF65-F5344CB8AC3E}">
        <p14:creationId xmlns:p14="http://schemas.microsoft.com/office/powerpoint/2010/main" val="3983019224"/>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Introduction to JavaScript</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Example</a:t>
            </a:r>
            <a:endParaRPr dirty="0"/>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pPr marL="139700" lvl="0" indent="0" algn="l" rtl="0">
              <a:spcBef>
                <a:spcPts val="0"/>
              </a:spcBef>
              <a:spcAft>
                <a:spcPts val="0"/>
              </a:spcAft>
              <a:buSzPts val="1400"/>
              <a:buNone/>
            </a:pPr>
            <a:r>
              <a:rPr lang="en-IN" dirty="0"/>
              <a:t>&lt;script type="text/javascript"&gt;  </a:t>
            </a:r>
          </a:p>
          <a:p>
            <a:pPr marL="139700" lvl="0" indent="0" algn="l" rtl="0">
              <a:spcBef>
                <a:spcPts val="0"/>
              </a:spcBef>
              <a:spcAft>
                <a:spcPts val="0"/>
              </a:spcAft>
              <a:buSzPts val="1400"/>
              <a:buNone/>
            </a:pPr>
            <a:r>
              <a:rPr lang="en-IN" dirty="0"/>
              <a:t>document.write("JavaScript is a simple language for javatpoint learners");  </a:t>
            </a:r>
          </a:p>
          <a:p>
            <a:pPr marL="139700" lvl="0" indent="0" algn="l" rtl="0">
              <a:spcBef>
                <a:spcPts val="0"/>
              </a:spcBef>
              <a:spcAft>
                <a:spcPts val="0"/>
              </a:spcAft>
              <a:buSzPts val="1400"/>
              <a:buNone/>
            </a:pPr>
            <a:r>
              <a:rPr lang="en-IN" dirty="0"/>
              <a:t>&lt;/script&gt; </a:t>
            </a:r>
          </a:p>
          <a:p>
            <a:pPr marL="139700" indent="0">
              <a:buNone/>
            </a:pPr>
            <a:r>
              <a:rPr lang="en-US" dirty="0"/>
              <a:t>JavaScript provides 3 places to put the JavaScript code: </a:t>
            </a:r>
          </a:p>
          <a:p>
            <a:r>
              <a:rPr lang="en-US" dirty="0"/>
              <a:t>within body tag, </a:t>
            </a:r>
          </a:p>
          <a:p>
            <a:r>
              <a:rPr lang="en-US" dirty="0"/>
              <a:t>within head tag and </a:t>
            </a:r>
          </a:p>
          <a:p>
            <a:r>
              <a:rPr lang="en-US" dirty="0"/>
              <a:t>external JavaScript file.</a:t>
            </a:r>
            <a:endParaRPr lang="en-IN" dirty="0"/>
          </a:p>
        </p:txBody>
      </p:sp>
      <p:sp>
        <p:nvSpPr>
          <p:cNvPr id="77" name="Google Shape;77;p15"/>
          <p:cNvSpPr txBox="1">
            <a:spLocks noGrp="1"/>
          </p:cNvSpPr>
          <p:nvPr>
            <p:ph type="body" idx="3"/>
          </p:nvPr>
        </p:nvSpPr>
        <p:spPr>
          <a:xfrm>
            <a:off x="4635500" y="4772274"/>
            <a:ext cx="4387850" cy="37122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https://media.geeksforgeeks.org/wp-content/cdn-uploads/20211001052647/JavaScriptEx-min.png</a:t>
            </a:r>
            <a:endParaRPr dirty="0"/>
          </a:p>
        </p:txBody>
      </p:sp>
      <p:pic>
        <p:nvPicPr>
          <p:cNvPr id="3" name="Picture 2">
            <a:extLst>
              <a:ext uri="{FF2B5EF4-FFF2-40B4-BE49-F238E27FC236}">
                <a16:creationId xmlns:a16="http://schemas.microsoft.com/office/drawing/2014/main" id="{9A597657-BF14-4511-BE15-A42B4DB0959D}"/>
              </a:ext>
            </a:extLst>
          </p:cNvPr>
          <p:cNvPicPr>
            <a:picLocks noChangeAspect="1"/>
          </p:cNvPicPr>
          <p:nvPr/>
        </p:nvPicPr>
        <p:blipFill>
          <a:blip r:embed="rId4"/>
          <a:stretch>
            <a:fillRect/>
          </a:stretch>
        </p:blipFill>
        <p:spPr>
          <a:xfrm>
            <a:off x="4571999" y="1522834"/>
            <a:ext cx="4585431" cy="2230015"/>
          </a:xfrm>
          <a:prstGeom prst="rect">
            <a:avLst/>
          </a:prstGeom>
        </p:spPr>
      </p:pic>
    </p:spTree>
    <p:extLst>
      <p:ext uri="{BB962C8B-B14F-4D97-AF65-F5344CB8AC3E}">
        <p14:creationId xmlns:p14="http://schemas.microsoft.com/office/powerpoint/2010/main" val="13123930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Internet, Browsing, and Emailing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r>
              <a:rPr lang="en-IN" dirty="0"/>
              <a:t>Services on Internet</a:t>
            </a:r>
          </a:p>
        </p:txBody>
      </p:sp>
      <p:sp>
        <p:nvSpPr>
          <p:cNvPr id="75" name="Google Shape;75;p15"/>
          <p:cNvSpPr txBox="1">
            <a:spLocks noGrp="1"/>
          </p:cNvSpPr>
          <p:nvPr>
            <p:ph type="body" idx="2"/>
          </p:nvPr>
        </p:nvSpPr>
        <p:spPr>
          <a:xfrm>
            <a:off x="462275" y="2775861"/>
            <a:ext cx="3837000" cy="1965591"/>
          </a:xfrm>
          <a:prstGeom prst="rect">
            <a:avLst/>
          </a:prstGeom>
        </p:spPr>
        <p:txBody>
          <a:bodyPr spcFirstLastPara="1" wrap="square" lIns="91425" tIns="91425" rIns="91425" bIns="91425" anchor="ctr" anchorCtr="0">
            <a:noAutofit/>
          </a:bodyPr>
          <a:lstStyle/>
          <a:p>
            <a:pPr lvl="0" algn="just"/>
            <a:r>
              <a:rPr lang="en-US" dirty="0"/>
              <a:t>World Wide Web</a:t>
            </a:r>
          </a:p>
          <a:p>
            <a:pPr lvl="0" algn="just"/>
            <a:r>
              <a:rPr lang="en-US" dirty="0"/>
              <a:t>Websites</a:t>
            </a:r>
          </a:p>
        </p:txBody>
      </p:sp>
      <p:sp>
        <p:nvSpPr>
          <p:cNvPr id="77" name="Google Shape;77;p15"/>
          <p:cNvSpPr txBox="1">
            <a:spLocks noGrp="1"/>
          </p:cNvSpPr>
          <p:nvPr>
            <p:ph type="body" idx="3"/>
          </p:nvPr>
        </p:nvSpPr>
        <p:spPr>
          <a:xfrm>
            <a:off x="4973723" y="4481641"/>
            <a:ext cx="3981842" cy="519621"/>
          </a:xfrm>
          <a:prstGeom prst="rect">
            <a:avLst/>
          </a:prstGeom>
        </p:spPr>
        <p:txBody>
          <a:bodyPr spcFirstLastPara="1" wrap="square" lIns="91425" tIns="91425" rIns="91425" bIns="91425" anchor="t" anchorCtr="0">
            <a:noAutofit/>
          </a:bodyPr>
          <a:lstStyle/>
          <a:p>
            <a:pPr marL="0" lvl="0" indent="0" algn="ctr">
              <a:spcAft>
                <a:spcPts val="1600"/>
              </a:spcAft>
              <a:buNone/>
            </a:pPr>
            <a:r>
              <a:rPr lang="en-IN" dirty="0"/>
              <a:t>Image Source:  </a:t>
            </a:r>
            <a:r>
              <a:rPr lang="en-IN" dirty="0">
                <a:hlinkClick r:id="rId3"/>
              </a:rPr>
              <a:t>https://i0.wp.com/informationq.com/wp-content/uploads/2017/11/InterNet-and-World-Wide-Web.jpg?fit=2196%2C1476&amp;ssl=1</a:t>
            </a:r>
            <a:endParaRPr lang="en-IN" dirty="0"/>
          </a:p>
        </p:txBody>
      </p:sp>
      <p:pic>
        <p:nvPicPr>
          <p:cNvPr id="8" name="object 5"/>
          <p:cNvPicPr/>
          <p:nvPr/>
        </p:nvPicPr>
        <p:blipFill>
          <a:blip r:embed="rId4" cstate="print"/>
          <a:stretch>
            <a:fillRect/>
          </a:stretch>
        </p:blipFill>
        <p:spPr>
          <a:xfrm>
            <a:off x="4572000" y="1085566"/>
            <a:ext cx="4572000" cy="3128400"/>
          </a:xfrm>
          <a:prstGeom prst="rect">
            <a:avLst/>
          </a:prstGeom>
        </p:spPr>
      </p:pic>
    </p:spTree>
    <p:extLst>
      <p:ext uri="{BB962C8B-B14F-4D97-AF65-F5344CB8AC3E}">
        <p14:creationId xmlns:p14="http://schemas.microsoft.com/office/powerpoint/2010/main" val="894196841"/>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Introduction to JavaScript</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Syntax</a:t>
            </a:r>
            <a:endParaRPr dirty="0"/>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pPr marL="139700" indent="0">
              <a:buNone/>
            </a:pPr>
            <a:r>
              <a:rPr lang="en-US" dirty="0"/>
              <a:t>JavaScript provides 3 places to put the JavaScript code: </a:t>
            </a:r>
          </a:p>
          <a:p>
            <a:r>
              <a:rPr lang="en-US" dirty="0"/>
              <a:t>within body tag, </a:t>
            </a:r>
          </a:p>
          <a:p>
            <a:r>
              <a:rPr lang="en-US" dirty="0"/>
              <a:t>within head tag and </a:t>
            </a:r>
          </a:p>
          <a:p>
            <a:r>
              <a:rPr lang="en-US" dirty="0"/>
              <a:t>external JavaScript file.</a:t>
            </a:r>
            <a:endParaRPr lang="en-IN" dirty="0"/>
          </a:p>
        </p:txBody>
      </p:sp>
      <p:sp>
        <p:nvSpPr>
          <p:cNvPr id="77" name="Google Shape;77;p15"/>
          <p:cNvSpPr txBox="1">
            <a:spLocks noGrp="1"/>
          </p:cNvSpPr>
          <p:nvPr>
            <p:ph type="body" idx="3"/>
          </p:nvPr>
        </p:nvSpPr>
        <p:spPr>
          <a:xfrm>
            <a:off x="4852700" y="4765925"/>
            <a:ext cx="3802350" cy="24422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https://sharplesson.com/wp-content/uploads/2019/10/javascript-syntax.png</a:t>
            </a:r>
            <a:endParaRPr dirty="0"/>
          </a:p>
        </p:txBody>
      </p:sp>
      <p:pic>
        <p:nvPicPr>
          <p:cNvPr id="3" name="Picture 2">
            <a:extLst>
              <a:ext uri="{FF2B5EF4-FFF2-40B4-BE49-F238E27FC236}">
                <a16:creationId xmlns:a16="http://schemas.microsoft.com/office/drawing/2014/main" id="{9DA1ED53-5E62-49A7-99A4-F3D4A75F4072}"/>
              </a:ext>
            </a:extLst>
          </p:cNvPr>
          <p:cNvPicPr>
            <a:picLocks noChangeAspect="1"/>
          </p:cNvPicPr>
          <p:nvPr/>
        </p:nvPicPr>
        <p:blipFill rotWithShape="1">
          <a:blip r:embed="rId4"/>
          <a:srcRect b="6390"/>
          <a:stretch/>
        </p:blipFill>
        <p:spPr>
          <a:xfrm>
            <a:off x="4572000" y="1222538"/>
            <a:ext cx="4572000" cy="2886803"/>
          </a:xfrm>
          <a:prstGeom prst="rect">
            <a:avLst/>
          </a:prstGeom>
        </p:spPr>
      </p:pic>
    </p:spTree>
    <p:extLst>
      <p:ext uri="{BB962C8B-B14F-4D97-AF65-F5344CB8AC3E}">
        <p14:creationId xmlns:p14="http://schemas.microsoft.com/office/powerpoint/2010/main" val="144772576"/>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Variables</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What is Variable?</a:t>
            </a:r>
            <a:endParaRPr dirty="0"/>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endParaRPr lang="en-US" dirty="0"/>
          </a:p>
          <a:p>
            <a:pPr marL="139700" indent="0">
              <a:buNone/>
            </a:pPr>
            <a:r>
              <a:rPr lang="en-US" dirty="0"/>
              <a:t>Variables are used to store data, like string of text, numbers, etc. The data or value stored in the variables can be set, updated, and retrieved whenever needed. </a:t>
            </a:r>
          </a:p>
          <a:p>
            <a:pPr marL="139700" indent="0">
              <a:buNone/>
            </a:pPr>
            <a:r>
              <a:rPr lang="en-IN" dirty="0"/>
              <a:t>Example:</a:t>
            </a:r>
          </a:p>
          <a:p>
            <a:pPr marL="457200" lvl="2" indent="0">
              <a:lnSpc>
                <a:spcPct val="100000"/>
              </a:lnSpc>
              <a:spcBef>
                <a:spcPts val="0"/>
              </a:spcBef>
              <a:buNone/>
            </a:pPr>
            <a:r>
              <a:rPr lang="en-IN" dirty="0"/>
              <a:t>var name = "Peter Parker";</a:t>
            </a:r>
          </a:p>
          <a:p>
            <a:pPr marL="457200" lvl="2" indent="0">
              <a:lnSpc>
                <a:spcPct val="100000"/>
              </a:lnSpc>
              <a:spcBef>
                <a:spcPts val="0"/>
              </a:spcBef>
              <a:buNone/>
            </a:pPr>
            <a:r>
              <a:rPr lang="en-IN" dirty="0"/>
              <a:t>var age = 21;</a:t>
            </a:r>
          </a:p>
          <a:p>
            <a:pPr marL="457200" lvl="2" indent="0">
              <a:lnSpc>
                <a:spcPct val="100000"/>
              </a:lnSpc>
              <a:spcBef>
                <a:spcPts val="0"/>
              </a:spcBef>
              <a:buNone/>
            </a:pPr>
            <a:r>
              <a:rPr lang="en-IN" dirty="0"/>
              <a:t>var isMarried = false;</a:t>
            </a:r>
          </a:p>
          <a:p>
            <a:endParaRPr lang="en-IN" dirty="0"/>
          </a:p>
        </p:txBody>
      </p:sp>
      <p:sp>
        <p:nvSpPr>
          <p:cNvPr id="77" name="Google Shape;77;p15"/>
          <p:cNvSpPr txBox="1">
            <a:spLocks noGrp="1"/>
          </p:cNvSpPr>
          <p:nvPr>
            <p:ph type="body" idx="3"/>
          </p:nvPr>
        </p:nvSpPr>
        <p:spPr>
          <a:xfrm>
            <a:off x="4762500" y="4548926"/>
            <a:ext cx="3988593" cy="480274"/>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https://lh3.googleusercontent.com/-YXC3gtpMlko/X3HA5DHH6MI/AAAAAAAAB3Q/VYM81zAFldY-cItuj7GMYA0Xy7Fy0GWBgCLcBGAsYHQ/image.png</a:t>
            </a:r>
            <a:endParaRPr dirty="0"/>
          </a:p>
        </p:txBody>
      </p:sp>
      <p:pic>
        <p:nvPicPr>
          <p:cNvPr id="4" name="Picture 3">
            <a:extLst>
              <a:ext uri="{FF2B5EF4-FFF2-40B4-BE49-F238E27FC236}">
                <a16:creationId xmlns:a16="http://schemas.microsoft.com/office/drawing/2014/main" id="{DDA6775D-B4BF-4661-A79C-FA1B6C940196}"/>
              </a:ext>
            </a:extLst>
          </p:cNvPr>
          <p:cNvPicPr>
            <a:picLocks noChangeAspect="1"/>
          </p:cNvPicPr>
          <p:nvPr/>
        </p:nvPicPr>
        <p:blipFill>
          <a:blip r:embed="rId4"/>
          <a:stretch>
            <a:fillRect/>
          </a:stretch>
        </p:blipFill>
        <p:spPr>
          <a:xfrm>
            <a:off x="4572000" y="1354900"/>
            <a:ext cx="4566443" cy="2274178"/>
          </a:xfrm>
          <a:prstGeom prst="rect">
            <a:avLst/>
          </a:prstGeom>
        </p:spPr>
      </p:pic>
    </p:spTree>
    <p:extLst>
      <p:ext uri="{BB962C8B-B14F-4D97-AF65-F5344CB8AC3E}">
        <p14:creationId xmlns:p14="http://schemas.microsoft.com/office/powerpoint/2010/main" val="1550598048"/>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Variables</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Declaring Multiple Variables at Once</a:t>
            </a:r>
            <a:endParaRPr dirty="0"/>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pPr marL="139700" indent="0">
              <a:buNone/>
            </a:pPr>
            <a:r>
              <a:rPr lang="en-US" dirty="0"/>
              <a:t>These are the following rules for naming a JavaScript variable:</a:t>
            </a:r>
          </a:p>
          <a:p>
            <a:r>
              <a:rPr lang="en-US" dirty="0"/>
              <a:t>A variable name must start with a letter, underscore (_), or dollar sign ($).</a:t>
            </a:r>
          </a:p>
          <a:p>
            <a:r>
              <a:rPr lang="en-US" dirty="0"/>
              <a:t>A variable name cannot start with a number.</a:t>
            </a:r>
          </a:p>
        </p:txBody>
      </p:sp>
      <p:sp>
        <p:nvSpPr>
          <p:cNvPr id="77" name="Google Shape;77;p15"/>
          <p:cNvSpPr txBox="1">
            <a:spLocks noGrp="1"/>
          </p:cNvSpPr>
          <p:nvPr>
            <p:ph type="body" idx="3"/>
          </p:nvPr>
        </p:nvSpPr>
        <p:spPr>
          <a:xfrm>
            <a:off x="4996675" y="4574326"/>
            <a:ext cx="3722650" cy="315174"/>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Image Source: </a:t>
            </a:r>
            <a:r>
              <a:rPr lang="en-IN" dirty="0">
                <a:hlinkClick r:id="rId3"/>
              </a:rPr>
              <a:t>https://miro.medium.com/max/600/1*o960btjPmdMY5468NIcaGA.jpeg</a:t>
            </a:r>
            <a:endParaRPr dirty="0"/>
          </a:p>
        </p:txBody>
      </p:sp>
      <p:pic>
        <p:nvPicPr>
          <p:cNvPr id="6" name="Picture 5">
            <a:extLst>
              <a:ext uri="{FF2B5EF4-FFF2-40B4-BE49-F238E27FC236}">
                <a16:creationId xmlns:a16="http://schemas.microsoft.com/office/drawing/2014/main" id="{7E65EA59-AAEE-4E88-8A25-A27D5D7F97A6}"/>
              </a:ext>
            </a:extLst>
          </p:cNvPr>
          <p:cNvPicPr>
            <a:picLocks noChangeAspect="1"/>
          </p:cNvPicPr>
          <p:nvPr/>
        </p:nvPicPr>
        <p:blipFill>
          <a:blip r:embed="rId4"/>
          <a:stretch>
            <a:fillRect/>
          </a:stretch>
        </p:blipFill>
        <p:spPr>
          <a:xfrm>
            <a:off x="4572000" y="857250"/>
            <a:ext cx="4572000" cy="3429000"/>
          </a:xfrm>
          <a:prstGeom prst="rect">
            <a:avLst/>
          </a:prstGeom>
        </p:spPr>
      </p:pic>
    </p:spTree>
    <p:extLst>
      <p:ext uri="{BB962C8B-B14F-4D97-AF65-F5344CB8AC3E}">
        <p14:creationId xmlns:p14="http://schemas.microsoft.com/office/powerpoint/2010/main" val="2187866471"/>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Variables</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Declaring Multiple Variables at Once</a:t>
            </a:r>
            <a:endParaRPr dirty="0"/>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r>
              <a:rPr lang="en-US" dirty="0"/>
              <a:t>A variable name can only contain alpha-numeric characters (A-z, 0-9) and underscores.</a:t>
            </a:r>
          </a:p>
          <a:p>
            <a:r>
              <a:rPr lang="en-US" dirty="0"/>
              <a:t>A variable name cannot contain spaces.</a:t>
            </a:r>
          </a:p>
          <a:p>
            <a:r>
              <a:rPr lang="en-US" dirty="0"/>
              <a:t>A variable name cannot be a JavaScript keyword or a JavaScript reserved word.</a:t>
            </a:r>
          </a:p>
        </p:txBody>
      </p:sp>
      <p:sp>
        <p:nvSpPr>
          <p:cNvPr id="77" name="Google Shape;77;p15"/>
          <p:cNvSpPr txBox="1">
            <a:spLocks noGrp="1"/>
          </p:cNvSpPr>
          <p:nvPr>
            <p:ph type="body" idx="3"/>
          </p:nvPr>
        </p:nvSpPr>
        <p:spPr>
          <a:xfrm>
            <a:off x="5074950" y="4663226"/>
            <a:ext cx="3732500" cy="283424"/>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Image Source: </a:t>
            </a:r>
            <a:r>
              <a:rPr lang="en-IN" dirty="0">
                <a:hlinkClick r:id="rId3"/>
              </a:rPr>
              <a:t>https://miro.medium.com/max/600/1*o960btjPmdMY5468NIcaGA.jpeg</a:t>
            </a:r>
            <a:endParaRPr dirty="0"/>
          </a:p>
        </p:txBody>
      </p:sp>
      <p:pic>
        <p:nvPicPr>
          <p:cNvPr id="6" name="Picture 5">
            <a:extLst>
              <a:ext uri="{FF2B5EF4-FFF2-40B4-BE49-F238E27FC236}">
                <a16:creationId xmlns:a16="http://schemas.microsoft.com/office/drawing/2014/main" id="{7E65EA59-AAEE-4E88-8A25-A27D5D7F97A6}"/>
              </a:ext>
            </a:extLst>
          </p:cNvPr>
          <p:cNvPicPr>
            <a:picLocks noChangeAspect="1"/>
          </p:cNvPicPr>
          <p:nvPr/>
        </p:nvPicPr>
        <p:blipFill>
          <a:blip r:embed="rId4"/>
          <a:stretch>
            <a:fillRect/>
          </a:stretch>
        </p:blipFill>
        <p:spPr>
          <a:xfrm>
            <a:off x="4514850" y="889699"/>
            <a:ext cx="4629150" cy="3471863"/>
          </a:xfrm>
          <a:prstGeom prst="rect">
            <a:avLst/>
          </a:prstGeom>
        </p:spPr>
      </p:pic>
    </p:spTree>
    <p:extLst>
      <p:ext uri="{BB962C8B-B14F-4D97-AF65-F5344CB8AC3E}">
        <p14:creationId xmlns:p14="http://schemas.microsoft.com/office/powerpoint/2010/main" val="2641440763"/>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Datatype </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Definition</a:t>
            </a:r>
            <a:endParaRPr dirty="0"/>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r>
              <a:rPr lang="en-US" dirty="0"/>
              <a:t>JavaScript is dynamic and loosely typed language. It means you don't require to specify a type of a variable. A variable in JavaScript can be assigned any type of value, as shown in the following </a:t>
            </a:r>
          </a:p>
        </p:txBody>
      </p:sp>
      <p:sp>
        <p:nvSpPr>
          <p:cNvPr id="77" name="Google Shape;77;p15"/>
          <p:cNvSpPr txBox="1">
            <a:spLocks noGrp="1"/>
          </p:cNvSpPr>
          <p:nvPr>
            <p:ph type="body" idx="3"/>
          </p:nvPr>
        </p:nvSpPr>
        <p:spPr>
          <a:xfrm>
            <a:off x="5105400" y="4646500"/>
            <a:ext cx="3684550" cy="296124"/>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Image Source: </a:t>
            </a:r>
            <a:r>
              <a:rPr lang="en-IN" dirty="0">
                <a:hlinkClick r:id="rId3"/>
              </a:rPr>
              <a:t>https://images.techopedia.com/definition/term-image/3929/javascript-js</a:t>
            </a:r>
            <a:endParaRPr dirty="0"/>
          </a:p>
        </p:txBody>
      </p:sp>
      <p:pic>
        <p:nvPicPr>
          <p:cNvPr id="3" name="Picture 2">
            <a:extLst>
              <a:ext uri="{FF2B5EF4-FFF2-40B4-BE49-F238E27FC236}">
                <a16:creationId xmlns:a16="http://schemas.microsoft.com/office/drawing/2014/main" id="{10834A0F-C23E-40F7-9007-82343597C8A5}"/>
              </a:ext>
            </a:extLst>
          </p:cNvPr>
          <p:cNvPicPr>
            <a:picLocks noChangeAspect="1"/>
          </p:cNvPicPr>
          <p:nvPr/>
        </p:nvPicPr>
        <p:blipFill rotWithShape="1">
          <a:blip r:embed="rId4"/>
          <a:srcRect t="9048" r="7344" b="31269"/>
          <a:stretch/>
        </p:blipFill>
        <p:spPr>
          <a:xfrm>
            <a:off x="4572000" y="1567375"/>
            <a:ext cx="4581664" cy="1980562"/>
          </a:xfrm>
          <a:prstGeom prst="rect">
            <a:avLst/>
          </a:prstGeom>
        </p:spPr>
      </p:pic>
    </p:spTree>
    <p:extLst>
      <p:ext uri="{BB962C8B-B14F-4D97-AF65-F5344CB8AC3E}">
        <p14:creationId xmlns:p14="http://schemas.microsoft.com/office/powerpoint/2010/main" val="3759810287"/>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Datatype </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Types of Datatype</a:t>
            </a:r>
            <a:endParaRPr dirty="0"/>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r>
              <a:rPr lang="en-US" dirty="0"/>
              <a:t>Primitive Data Types</a:t>
            </a:r>
          </a:p>
          <a:p>
            <a:r>
              <a:rPr lang="en-US" dirty="0"/>
              <a:t>Non-Primitive Data Types</a:t>
            </a:r>
          </a:p>
          <a:p>
            <a:endParaRPr lang="en-US" dirty="0"/>
          </a:p>
        </p:txBody>
      </p:sp>
      <p:sp>
        <p:nvSpPr>
          <p:cNvPr id="77" name="Google Shape;77;p15"/>
          <p:cNvSpPr txBox="1">
            <a:spLocks noGrp="1"/>
          </p:cNvSpPr>
          <p:nvPr>
            <p:ph type="body" idx="3"/>
          </p:nvPr>
        </p:nvSpPr>
        <p:spPr>
          <a:xfrm>
            <a:off x="4895850" y="4663226"/>
            <a:ext cx="3937000" cy="258024"/>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Image Source: </a:t>
            </a:r>
            <a:r>
              <a:rPr lang="en-IN" dirty="0">
                <a:hlinkClick r:id="rId3"/>
              </a:rPr>
              <a:t>https://miro.medium.com/max/839/1*EJVSM8Mtm6kPmPYMTP5gug.png</a:t>
            </a:r>
            <a:endParaRPr lang="en-IN" dirty="0"/>
          </a:p>
          <a:p>
            <a:pPr marL="0" lvl="0" indent="0" algn="ctr" rtl="0">
              <a:spcBef>
                <a:spcPts val="0"/>
              </a:spcBef>
              <a:spcAft>
                <a:spcPts val="1600"/>
              </a:spcAft>
              <a:buNone/>
            </a:pPr>
            <a:endParaRPr dirty="0"/>
          </a:p>
        </p:txBody>
      </p:sp>
      <p:pic>
        <p:nvPicPr>
          <p:cNvPr id="7" name="Picture 6">
            <a:extLst>
              <a:ext uri="{FF2B5EF4-FFF2-40B4-BE49-F238E27FC236}">
                <a16:creationId xmlns:a16="http://schemas.microsoft.com/office/drawing/2014/main" id="{89C9C8AF-E343-47B3-A6BB-B84731EBA369}"/>
              </a:ext>
            </a:extLst>
          </p:cNvPr>
          <p:cNvPicPr>
            <a:picLocks noChangeAspect="1"/>
          </p:cNvPicPr>
          <p:nvPr/>
        </p:nvPicPr>
        <p:blipFill rotWithShape="1">
          <a:blip r:embed="rId4">
            <a:extLst>
              <a:ext uri="{28A0092B-C50C-407E-A947-70E740481C1C}">
                <a14:useLocalDpi xmlns:a14="http://schemas.microsoft.com/office/drawing/2010/main" val="0"/>
              </a:ext>
            </a:extLst>
          </a:blip>
          <a:srcRect t="2411" b="7834"/>
          <a:stretch/>
        </p:blipFill>
        <p:spPr bwMode="auto">
          <a:xfrm>
            <a:off x="4572000" y="1164179"/>
            <a:ext cx="4572000" cy="281514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152852717"/>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Types of Datatype</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Primitive Datatypes </a:t>
            </a:r>
            <a:endParaRPr dirty="0"/>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r>
              <a:rPr lang="en-US" dirty="0"/>
              <a:t>The primitive data types are the lowest level of the data value in JavaScript. The typeof operator can be used with primitive data types to know the type of a value.</a:t>
            </a:r>
          </a:p>
        </p:txBody>
      </p:sp>
      <p:graphicFrame>
        <p:nvGraphicFramePr>
          <p:cNvPr id="2" name="Table 1">
            <a:extLst>
              <a:ext uri="{FF2B5EF4-FFF2-40B4-BE49-F238E27FC236}">
                <a16:creationId xmlns:a16="http://schemas.microsoft.com/office/drawing/2014/main" id="{94D89744-B0E0-4D8C-891B-FB07CD31B4A9}"/>
              </a:ext>
            </a:extLst>
          </p:cNvPr>
          <p:cNvGraphicFramePr>
            <a:graphicFrameLocks noGrp="1"/>
          </p:cNvGraphicFramePr>
          <p:nvPr/>
        </p:nvGraphicFramePr>
        <p:xfrm>
          <a:off x="4714875" y="826926"/>
          <a:ext cx="4264820" cy="3653419"/>
        </p:xfrm>
        <a:graphic>
          <a:graphicData uri="http://schemas.openxmlformats.org/drawingml/2006/table">
            <a:tbl>
              <a:tblPr firstRow="1" firstCol="1" bandRow="1">
                <a:tableStyleId>{5A111915-BE36-4E01-A7E5-04B1672EAD32}</a:tableStyleId>
              </a:tblPr>
              <a:tblGrid>
                <a:gridCol w="1014413">
                  <a:extLst>
                    <a:ext uri="{9D8B030D-6E8A-4147-A177-3AD203B41FA5}">
                      <a16:colId xmlns:a16="http://schemas.microsoft.com/office/drawing/2014/main" val="1279350996"/>
                    </a:ext>
                  </a:extLst>
                </a:gridCol>
                <a:gridCol w="3250407">
                  <a:extLst>
                    <a:ext uri="{9D8B030D-6E8A-4147-A177-3AD203B41FA5}">
                      <a16:colId xmlns:a16="http://schemas.microsoft.com/office/drawing/2014/main" val="4197668447"/>
                    </a:ext>
                  </a:extLst>
                </a:gridCol>
              </a:tblGrid>
              <a:tr h="259477">
                <a:tc>
                  <a:txBody>
                    <a:bodyPr/>
                    <a:lstStyle/>
                    <a:p>
                      <a:pPr>
                        <a:lnSpc>
                          <a:spcPct val="100000"/>
                        </a:lnSpc>
                        <a:spcBef>
                          <a:spcPts val="0"/>
                        </a:spcBef>
                        <a:spcAft>
                          <a:spcPts val="0"/>
                        </a:spcAft>
                      </a:pPr>
                      <a:r>
                        <a:rPr lang="en-IN" sz="1200" dirty="0">
                          <a:effectLst/>
                        </a:rPr>
                        <a:t>Data Type</a:t>
                      </a:r>
                      <a:endParaRPr lang="en-IN" sz="1200" dirty="0">
                        <a:effectLst/>
                        <a:latin typeface="Times New Roman" panose="02020603050405020304" pitchFamily="18" charset="0"/>
                        <a:ea typeface="Times New Roman" panose="02020603050405020304" pitchFamily="18" charset="0"/>
                      </a:endParaRPr>
                    </a:p>
                  </a:txBody>
                  <a:tcPr marL="35348" marR="35348" marT="0" marB="0"/>
                </a:tc>
                <a:tc>
                  <a:txBody>
                    <a:bodyPr/>
                    <a:lstStyle/>
                    <a:p>
                      <a:pPr>
                        <a:lnSpc>
                          <a:spcPct val="100000"/>
                        </a:lnSpc>
                        <a:spcBef>
                          <a:spcPts val="0"/>
                        </a:spcBef>
                        <a:spcAft>
                          <a:spcPts val="0"/>
                        </a:spcAft>
                      </a:pPr>
                      <a:r>
                        <a:rPr lang="en-IN" sz="1200">
                          <a:effectLst/>
                        </a:rPr>
                        <a:t>Description</a:t>
                      </a:r>
                      <a:endParaRPr lang="en-IN" sz="1200">
                        <a:effectLst/>
                        <a:latin typeface="Times New Roman" panose="02020603050405020304" pitchFamily="18" charset="0"/>
                        <a:ea typeface="Times New Roman" panose="02020603050405020304" pitchFamily="18" charset="0"/>
                      </a:endParaRPr>
                    </a:p>
                  </a:txBody>
                  <a:tcPr marL="35348" marR="35348" marT="0" marB="0"/>
                </a:tc>
                <a:extLst>
                  <a:ext uri="{0D108BD9-81ED-4DB2-BD59-A6C34878D82A}">
                    <a16:rowId xmlns:a16="http://schemas.microsoft.com/office/drawing/2014/main" val="408358631"/>
                  </a:ext>
                </a:extLst>
              </a:tr>
              <a:tr h="423178">
                <a:tc>
                  <a:txBody>
                    <a:bodyPr/>
                    <a:lstStyle/>
                    <a:p>
                      <a:pPr>
                        <a:lnSpc>
                          <a:spcPct val="100000"/>
                        </a:lnSpc>
                        <a:spcBef>
                          <a:spcPts val="0"/>
                        </a:spcBef>
                        <a:spcAft>
                          <a:spcPts val="0"/>
                        </a:spcAft>
                      </a:pPr>
                      <a:r>
                        <a:rPr lang="en-IN" sz="1200" dirty="0">
                          <a:effectLst/>
                        </a:rPr>
                        <a:t>String</a:t>
                      </a:r>
                      <a:endParaRPr lang="en-IN" sz="1200" dirty="0">
                        <a:effectLst/>
                        <a:latin typeface="Times New Roman" panose="02020603050405020304" pitchFamily="18" charset="0"/>
                        <a:ea typeface="Times New Roman" panose="02020603050405020304" pitchFamily="18" charset="0"/>
                      </a:endParaRPr>
                    </a:p>
                  </a:txBody>
                  <a:tcPr marL="35348" marR="35348" marT="0" marB="0"/>
                </a:tc>
                <a:tc>
                  <a:txBody>
                    <a:bodyPr/>
                    <a:lstStyle/>
                    <a:p>
                      <a:pPr>
                        <a:lnSpc>
                          <a:spcPct val="100000"/>
                        </a:lnSpc>
                        <a:spcBef>
                          <a:spcPts val="0"/>
                        </a:spcBef>
                        <a:spcAft>
                          <a:spcPts val="0"/>
                        </a:spcAft>
                      </a:pPr>
                      <a:r>
                        <a:rPr lang="en-IN" sz="1200" dirty="0">
                          <a:effectLst/>
                        </a:rPr>
                        <a:t>String is a textual content wrapped inside ' ' or " " or ` ` (tick sign).</a:t>
                      </a:r>
                    </a:p>
                    <a:p>
                      <a:pPr>
                        <a:lnSpc>
                          <a:spcPct val="100000"/>
                        </a:lnSpc>
                        <a:spcBef>
                          <a:spcPts val="0"/>
                        </a:spcBef>
                        <a:spcAft>
                          <a:spcPts val="0"/>
                        </a:spcAft>
                      </a:pPr>
                      <a:r>
                        <a:rPr lang="en-IN" sz="1200" dirty="0">
                          <a:effectLst/>
                        </a:rPr>
                        <a:t>Example: 'Hello World!', "This is a string", etc.</a:t>
                      </a:r>
                      <a:endParaRPr lang="en-IN" sz="1200" dirty="0">
                        <a:effectLst/>
                        <a:latin typeface="Times New Roman" panose="02020603050405020304" pitchFamily="18" charset="0"/>
                        <a:ea typeface="Times New Roman" panose="02020603050405020304" pitchFamily="18" charset="0"/>
                      </a:endParaRPr>
                    </a:p>
                  </a:txBody>
                  <a:tcPr marL="35348" marR="35348" marT="0" marB="0"/>
                </a:tc>
                <a:extLst>
                  <a:ext uri="{0D108BD9-81ED-4DB2-BD59-A6C34878D82A}">
                    <a16:rowId xmlns:a16="http://schemas.microsoft.com/office/drawing/2014/main" val="1034277343"/>
                  </a:ext>
                </a:extLst>
              </a:tr>
              <a:tr h="410444">
                <a:tc>
                  <a:txBody>
                    <a:bodyPr/>
                    <a:lstStyle/>
                    <a:p>
                      <a:pPr>
                        <a:lnSpc>
                          <a:spcPct val="100000"/>
                        </a:lnSpc>
                        <a:spcBef>
                          <a:spcPts val="0"/>
                        </a:spcBef>
                        <a:spcAft>
                          <a:spcPts val="0"/>
                        </a:spcAft>
                      </a:pPr>
                      <a:r>
                        <a:rPr lang="en-IN" sz="1200" dirty="0">
                          <a:effectLst/>
                        </a:rPr>
                        <a:t>Number</a:t>
                      </a:r>
                      <a:endParaRPr lang="en-IN" sz="1200" dirty="0">
                        <a:effectLst/>
                        <a:latin typeface="Times New Roman" panose="02020603050405020304" pitchFamily="18" charset="0"/>
                        <a:ea typeface="Times New Roman" panose="02020603050405020304" pitchFamily="18" charset="0"/>
                      </a:endParaRPr>
                    </a:p>
                  </a:txBody>
                  <a:tcPr marL="35348" marR="35348" marT="0" marB="0"/>
                </a:tc>
                <a:tc>
                  <a:txBody>
                    <a:bodyPr/>
                    <a:lstStyle/>
                    <a:p>
                      <a:pPr>
                        <a:lnSpc>
                          <a:spcPct val="100000"/>
                        </a:lnSpc>
                        <a:spcBef>
                          <a:spcPts val="0"/>
                        </a:spcBef>
                        <a:spcAft>
                          <a:spcPts val="0"/>
                        </a:spcAft>
                      </a:pPr>
                      <a:r>
                        <a:rPr lang="en-IN" sz="1200" dirty="0">
                          <a:effectLst/>
                        </a:rPr>
                        <a:t>Number is a numeric value.</a:t>
                      </a:r>
                    </a:p>
                    <a:p>
                      <a:pPr>
                        <a:lnSpc>
                          <a:spcPct val="100000"/>
                        </a:lnSpc>
                        <a:spcBef>
                          <a:spcPts val="0"/>
                        </a:spcBef>
                        <a:spcAft>
                          <a:spcPts val="0"/>
                        </a:spcAft>
                      </a:pPr>
                      <a:r>
                        <a:rPr lang="en-IN" sz="1200" dirty="0">
                          <a:effectLst/>
                        </a:rPr>
                        <a:t> Example: 100, 4521983, etc.</a:t>
                      </a:r>
                      <a:endParaRPr lang="en-IN" sz="1200" dirty="0">
                        <a:effectLst/>
                        <a:latin typeface="Times New Roman" panose="02020603050405020304" pitchFamily="18" charset="0"/>
                        <a:ea typeface="Times New Roman" panose="02020603050405020304" pitchFamily="18" charset="0"/>
                      </a:endParaRPr>
                    </a:p>
                  </a:txBody>
                  <a:tcPr marL="35348" marR="35348" marT="0" marB="0"/>
                </a:tc>
                <a:extLst>
                  <a:ext uri="{0D108BD9-81ED-4DB2-BD59-A6C34878D82A}">
                    <a16:rowId xmlns:a16="http://schemas.microsoft.com/office/drawing/2014/main" val="1784854540"/>
                  </a:ext>
                </a:extLst>
              </a:tr>
              <a:tr h="423178">
                <a:tc>
                  <a:txBody>
                    <a:bodyPr/>
                    <a:lstStyle/>
                    <a:p>
                      <a:pPr>
                        <a:lnSpc>
                          <a:spcPct val="100000"/>
                        </a:lnSpc>
                        <a:spcBef>
                          <a:spcPts val="0"/>
                        </a:spcBef>
                        <a:spcAft>
                          <a:spcPts val="0"/>
                        </a:spcAft>
                      </a:pPr>
                      <a:r>
                        <a:rPr lang="en-IN" sz="1200">
                          <a:effectLst/>
                        </a:rPr>
                        <a:t>BigInt</a:t>
                      </a:r>
                      <a:endParaRPr lang="en-IN" sz="1200">
                        <a:effectLst/>
                        <a:latin typeface="Times New Roman" panose="02020603050405020304" pitchFamily="18" charset="0"/>
                        <a:ea typeface="Times New Roman" panose="02020603050405020304" pitchFamily="18" charset="0"/>
                      </a:endParaRPr>
                    </a:p>
                  </a:txBody>
                  <a:tcPr marL="35348" marR="35348" marT="0" marB="0"/>
                </a:tc>
                <a:tc>
                  <a:txBody>
                    <a:bodyPr/>
                    <a:lstStyle/>
                    <a:p>
                      <a:pPr>
                        <a:lnSpc>
                          <a:spcPct val="100000"/>
                        </a:lnSpc>
                        <a:spcBef>
                          <a:spcPts val="0"/>
                        </a:spcBef>
                        <a:spcAft>
                          <a:spcPts val="0"/>
                        </a:spcAft>
                      </a:pPr>
                      <a:r>
                        <a:rPr lang="en-IN" sz="1200" dirty="0">
                          <a:effectLst/>
                        </a:rPr>
                        <a:t>BigInt is a numeric value in the arbitrary precision format.</a:t>
                      </a:r>
                    </a:p>
                    <a:p>
                      <a:pPr>
                        <a:lnSpc>
                          <a:spcPct val="100000"/>
                        </a:lnSpc>
                        <a:spcBef>
                          <a:spcPts val="0"/>
                        </a:spcBef>
                        <a:spcAft>
                          <a:spcPts val="0"/>
                        </a:spcAft>
                      </a:pPr>
                      <a:r>
                        <a:rPr lang="en-IN" sz="1200" dirty="0">
                          <a:effectLst/>
                        </a:rPr>
                        <a:t> Example: 453889879865131n, 200n, etc.</a:t>
                      </a:r>
                      <a:endParaRPr lang="en-IN" sz="1200" dirty="0">
                        <a:effectLst/>
                        <a:latin typeface="Times New Roman" panose="02020603050405020304" pitchFamily="18" charset="0"/>
                        <a:ea typeface="Times New Roman" panose="02020603050405020304" pitchFamily="18" charset="0"/>
                      </a:endParaRPr>
                    </a:p>
                  </a:txBody>
                  <a:tcPr marL="35348" marR="35348" marT="0" marB="0"/>
                </a:tc>
                <a:extLst>
                  <a:ext uri="{0D108BD9-81ED-4DB2-BD59-A6C34878D82A}">
                    <a16:rowId xmlns:a16="http://schemas.microsoft.com/office/drawing/2014/main" val="692699261"/>
                  </a:ext>
                </a:extLst>
              </a:tr>
              <a:tr h="358647">
                <a:tc>
                  <a:txBody>
                    <a:bodyPr/>
                    <a:lstStyle/>
                    <a:p>
                      <a:pPr>
                        <a:lnSpc>
                          <a:spcPct val="100000"/>
                        </a:lnSpc>
                        <a:spcBef>
                          <a:spcPts val="0"/>
                        </a:spcBef>
                        <a:spcAft>
                          <a:spcPts val="0"/>
                        </a:spcAft>
                      </a:pPr>
                      <a:r>
                        <a:rPr lang="en-IN" sz="1200">
                          <a:effectLst/>
                        </a:rPr>
                        <a:t>Boolean</a:t>
                      </a:r>
                      <a:endParaRPr lang="en-IN" sz="1200">
                        <a:effectLst/>
                        <a:latin typeface="Times New Roman" panose="02020603050405020304" pitchFamily="18" charset="0"/>
                        <a:ea typeface="Times New Roman" panose="02020603050405020304" pitchFamily="18" charset="0"/>
                      </a:endParaRPr>
                    </a:p>
                  </a:txBody>
                  <a:tcPr marL="35348" marR="35348" marT="0" marB="0"/>
                </a:tc>
                <a:tc>
                  <a:txBody>
                    <a:bodyPr/>
                    <a:lstStyle/>
                    <a:p>
                      <a:pPr>
                        <a:lnSpc>
                          <a:spcPct val="100000"/>
                        </a:lnSpc>
                        <a:spcBef>
                          <a:spcPts val="0"/>
                        </a:spcBef>
                        <a:spcAft>
                          <a:spcPts val="0"/>
                        </a:spcAft>
                      </a:pPr>
                      <a:r>
                        <a:rPr lang="en-IN" sz="1200" dirty="0">
                          <a:effectLst/>
                        </a:rPr>
                        <a:t>Boolean is a logical data type that has only two values, true or false.</a:t>
                      </a:r>
                      <a:endParaRPr lang="en-IN" sz="1200" dirty="0">
                        <a:effectLst/>
                        <a:latin typeface="Times New Roman" panose="02020603050405020304" pitchFamily="18" charset="0"/>
                        <a:ea typeface="Times New Roman" panose="02020603050405020304" pitchFamily="18" charset="0"/>
                      </a:endParaRPr>
                    </a:p>
                  </a:txBody>
                  <a:tcPr marL="35348" marR="35348" marT="0" marB="0"/>
                </a:tc>
                <a:extLst>
                  <a:ext uri="{0D108BD9-81ED-4DB2-BD59-A6C34878D82A}">
                    <a16:rowId xmlns:a16="http://schemas.microsoft.com/office/drawing/2014/main" val="3182023411"/>
                  </a:ext>
                </a:extLst>
              </a:tr>
              <a:tr h="423178">
                <a:tc>
                  <a:txBody>
                    <a:bodyPr/>
                    <a:lstStyle/>
                    <a:p>
                      <a:pPr>
                        <a:lnSpc>
                          <a:spcPct val="100000"/>
                        </a:lnSpc>
                        <a:spcBef>
                          <a:spcPts val="0"/>
                        </a:spcBef>
                        <a:spcAft>
                          <a:spcPts val="0"/>
                        </a:spcAft>
                      </a:pPr>
                      <a:r>
                        <a:rPr lang="en-IN" sz="1200">
                          <a:effectLst/>
                        </a:rPr>
                        <a:t>Null</a:t>
                      </a:r>
                      <a:endParaRPr lang="en-IN" sz="1200">
                        <a:effectLst/>
                        <a:latin typeface="Times New Roman" panose="02020603050405020304" pitchFamily="18" charset="0"/>
                        <a:ea typeface="Times New Roman" panose="02020603050405020304" pitchFamily="18" charset="0"/>
                      </a:endParaRPr>
                    </a:p>
                  </a:txBody>
                  <a:tcPr marL="35348" marR="35348" marT="0" marB="0"/>
                </a:tc>
                <a:tc>
                  <a:txBody>
                    <a:bodyPr/>
                    <a:lstStyle/>
                    <a:p>
                      <a:pPr>
                        <a:lnSpc>
                          <a:spcPct val="100000"/>
                        </a:lnSpc>
                        <a:spcBef>
                          <a:spcPts val="0"/>
                        </a:spcBef>
                        <a:spcAft>
                          <a:spcPts val="0"/>
                        </a:spcAft>
                      </a:pPr>
                      <a:r>
                        <a:rPr lang="en-IN" sz="1200" dirty="0">
                          <a:effectLst/>
                        </a:rPr>
                        <a:t>A null value denotes an absence of value.</a:t>
                      </a:r>
                    </a:p>
                    <a:p>
                      <a:pPr>
                        <a:lnSpc>
                          <a:spcPct val="100000"/>
                        </a:lnSpc>
                        <a:spcBef>
                          <a:spcPts val="0"/>
                        </a:spcBef>
                        <a:spcAft>
                          <a:spcPts val="0"/>
                        </a:spcAft>
                      </a:pPr>
                      <a:r>
                        <a:rPr lang="en-IN" sz="1200" dirty="0">
                          <a:effectLst/>
                        </a:rPr>
                        <a:t> Example: var str = null;</a:t>
                      </a:r>
                      <a:endParaRPr lang="en-IN" sz="1200" dirty="0">
                        <a:effectLst/>
                        <a:latin typeface="Times New Roman" panose="02020603050405020304" pitchFamily="18" charset="0"/>
                        <a:ea typeface="Times New Roman" panose="02020603050405020304" pitchFamily="18" charset="0"/>
                      </a:endParaRPr>
                    </a:p>
                  </a:txBody>
                  <a:tcPr marL="35348" marR="35348" marT="0" marB="0"/>
                </a:tc>
                <a:extLst>
                  <a:ext uri="{0D108BD9-81ED-4DB2-BD59-A6C34878D82A}">
                    <a16:rowId xmlns:a16="http://schemas.microsoft.com/office/drawing/2014/main" val="900293369"/>
                  </a:ext>
                </a:extLst>
              </a:tr>
              <a:tr h="855868">
                <a:tc>
                  <a:txBody>
                    <a:bodyPr/>
                    <a:lstStyle/>
                    <a:p>
                      <a:pPr>
                        <a:lnSpc>
                          <a:spcPct val="100000"/>
                        </a:lnSpc>
                        <a:spcBef>
                          <a:spcPts val="0"/>
                        </a:spcBef>
                        <a:spcAft>
                          <a:spcPts val="0"/>
                        </a:spcAft>
                      </a:pPr>
                      <a:r>
                        <a:rPr lang="en-IN" sz="1200">
                          <a:effectLst/>
                        </a:rPr>
                        <a:t>Undefined</a:t>
                      </a:r>
                      <a:endParaRPr lang="en-IN" sz="1200">
                        <a:effectLst/>
                        <a:latin typeface="Times New Roman" panose="02020603050405020304" pitchFamily="18" charset="0"/>
                        <a:ea typeface="Times New Roman" panose="02020603050405020304" pitchFamily="18" charset="0"/>
                      </a:endParaRPr>
                    </a:p>
                  </a:txBody>
                  <a:tcPr marL="35348" marR="35348" marT="0" marB="0"/>
                </a:tc>
                <a:tc>
                  <a:txBody>
                    <a:bodyPr/>
                    <a:lstStyle/>
                    <a:p>
                      <a:pPr>
                        <a:lnSpc>
                          <a:spcPct val="100000"/>
                        </a:lnSpc>
                        <a:spcBef>
                          <a:spcPts val="0"/>
                        </a:spcBef>
                        <a:spcAft>
                          <a:spcPts val="0"/>
                        </a:spcAft>
                      </a:pPr>
                      <a:r>
                        <a:rPr lang="en-IN" sz="1200" dirty="0">
                          <a:effectLst/>
                        </a:rPr>
                        <a:t>undefined is the default value of a variable that has not been assigned any value.</a:t>
                      </a:r>
                    </a:p>
                    <a:p>
                      <a:pPr>
                        <a:lnSpc>
                          <a:spcPct val="100000"/>
                        </a:lnSpc>
                        <a:spcBef>
                          <a:spcPts val="0"/>
                        </a:spcBef>
                        <a:spcAft>
                          <a:spcPts val="0"/>
                        </a:spcAft>
                      </a:pPr>
                      <a:r>
                        <a:rPr lang="en-IN" sz="1200" dirty="0">
                          <a:effectLst/>
                        </a:rPr>
                        <a:t>Example: In the variable declaration, var str;, there is no value assigned to str. So, the type of str can be check using typeof(str) which will return undefined.</a:t>
                      </a:r>
                      <a:endParaRPr lang="en-IN" sz="1200" dirty="0">
                        <a:effectLst/>
                        <a:latin typeface="Times New Roman" panose="02020603050405020304" pitchFamily="18" charset="0"/>
                        <a:ea typeface="Times New Roman" panose="02020603050405020304" pitchFamily="18" charset="0"/>
                      </a:endParaRPr>
                    </a:p>
                  </a:txBody>
                  <a:tcPr marL="35348" marR="35348" marT="0" marB="0"/>
                </a:tc>
                <a:extLst>
                  <a:ext uri="{0D108BD9-81ED-4DB2-BD59-A6C34878D82A}">
                    <a16:rowId xmlns:a16="http://schemas.microsoft.com/office/drawing/2014/main" val="489120871"/>
                  </a:ext>
                </a:extLst>
              </a:tr>
            </a:tbl>
          </a:graphicData>
        </a:graphic>
      </p:graphicFrame>
    </p:spTree>
    <p:extLst>
      <p:ext uri="{BB962C8B-B14F-4D97-AF65-F5344CB8AC3E}">
        <p14:creationId xmlns:p14="http://schemas.microsoft.com/office/powerpoint/2010/main" val="2662382704"/>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Types of Datatype</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Non-Primitive Datatypes </a:t>
            </a:r>
            <a:endParaRPr dirty="0"/>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r>
              <a:rPr lang="en-US" dirty="0"/>
              <a:t>The non-primitive data types contain some kind of structure with primitive data.</a:t>
            </a:r>
          </a:p>
        </p:txBody>
      </p:sp>
      <p:graphicFrame>
        <p:nvGraphicFramePr>
          <p:cNvPr id="3" name="Table 2">
            <a:extLst>
              <a:ext uri="{FF2B5EF4-FFF2-40B4-BE49-F238E27FC236}">
                <a16:creationId xmlns:a16="http://schemas.microsoft.com/office/drawing/2014/main" id="{47C8AB0A-C171-4880-AED2-3E9B5731F260}"/>
              </a:ext>
            </a:extLst>
          </p:cNvPr>
          <p:cNvGraphicFramePr>
            <a:graphicFrameLocks noGrp="1"/>
          </p:cNvGraphicFramePr>
          <p:nvPr>
            <p:extLst>
              <p:ext uri="{D42A27DB-BD31-4B8C-83A1-F6EECF244321}">
                <p14:modId xmlns:p14="http://schemas.microsoft.com/office/powerpoint/2010/main" val="474638015"/>
              </p:ext>
            </p:extLst>
          </p:nvPr>
        </p:nvGraphicFramePr>
        <p:xfrm>
          <a:off x="4771603" y="1034200"/>
          <a:ext cx="4175472" cy="3398138"/>
        </p:xfrm>
        <a:graphic>
          <a:graphicData uri="http://schemas.openxmlformats.org/drawingml/2006/table">
            <a:tbl>
              <a:tblPr firstRow="1" firstCol="1" bandRow="1">
                <a:tableStyleId>{5A111915-BE36-4E01-A7E5-04B1672EAD32}</a:tableStyleId>
              </a:tblPr>
              <a:tblGrid>
                <a:gridCol w="1028379">
                  <a:extLst>
                    <a:ext uri="{9D8B030D-6E8A-4147-A177-3AD203B41FA5}">
                      <a16:colId xmlns:a16="http://schemas.microsoft.com/office/drawing/2014/main" val="2817405471"/>
                    </a:ext>
                  </a:extLst>
                </a:gridCol>
                <a:gridCol w="3147093">
                  <a:extLst>
                    <a:ext uri="{9D8B030D-6E8A-4147-A177-3AD203B41FA5}">
                      <a16:colId xmlns:a16="http://schemas.microsoft.com/office/drawing/2014/main" val="812603869"/>
                    </a:ext>
                  </a:extLst>
                </a:gridCol>
              </a:tblGrid>
              <a:tr h="85235">
                <a:tc>
                  <a:txBody>
                    <a:bodyPr/>
                    <a:lstStyle/>
                    <a:p>
                      <a:pPr>
                        <a:lnSpc>
                          <a:spcPct val="100000"/>
                        </a:lnSpc>
                        <a:spcBef>
                          <a:spcPts val="0"/>
                        </a:spcBef>
                        <a:spcAft>
                          <a:spcPts val="0"/>
                        </a:spcAft>
                      </a:pPr>
                      <a:r>
                        <a:rPr lang="en-IN" sz="1200">
                          <a:effectLst/>
                        </a:rPr>
                        <a:t>Data Type	</a:t>
                      </a:r>
                      <a:endParaRPr lang="en-IN" sz="1200">
                        <a:effectLst/>
                        <a:latin typeface="Times New Roman" panose="02020603050405020304" pitchFamily="18" charset="0"/>
                        <a:ea typeface="Times New Roman" panose="02020603050405020304" pitchFamily="18" charset="0"/>
                      </a:endParaRPr>
                    </a:p>
                  </a:txBody>
                  <a:tcPr marL="38462" marR="38462" marT="0" marB="0"/>
                </a:tc>
                <a:tc>
                  <a:txBody>
                    <a:bodyPr/>
                    <a:lstStyle/>
                    <a:p>
                      <a:pPr>
                        <a:lnSpc>
                          <a:spcPct val="100000"/>
                        </a:lnSpc>
                        <a:spcBef>
                          <a:spcPts val="0"/>
                        </a:spcBef>
                        <a:spcAft>
                          <a:spcPts val="0"/>
                        </a:spcAft>
                      </a:pPr>
                      <a:r>
                        <a:rPr lang="en-IN" sz="1200">
                          <a:effectLst/>
                        </a:rPr>
                        <a:t>Description</a:t>
                      </a:r>
                      <a:endParaRPr lang="en-IN" sz="1200">
                        <a:effectLst/>
                        <a:latin typeface="Times New Roman" panose="02020603050405020304" pitchFamily="18" charset="0"/>
                        <a:ea typeface="Times New Roman" panose="02020603050405020304" pitchFamily="18" charset="0"/>
                      </a:endParaRPr>
                    </a:p>
                  </a:txBody>
                  <a:tcPr marL="38462" marR="38462" marT="0" marB="0"/>
                </a:tc>
                <a:extLst>
                  <a:ext uri="{0D108BD9-81ED-4DB2-BD59-A6C34878D82A}">
                    <a16:rowId xmlns:a16="http://schemas.microsoft.com/office/drawing/2014/main" val="1716828288"/>
                  </a:ext>
                </a:extLst>
              </a:tr>
              <a:tr h="966526">
                <a:tc>
                  <a:txBody>
                    <a:bodyPr/>
                    <a:lstStyle/>
                    <a:p>
                      <a:pPr>
                        <a:lnSpc>
                          <a:spcPct val="100000"/>
                        </a:lnSpc>
                        <a:spcBef>
                          <a:spcPts val="0"/>
                        </a:spcBef>
                        <a:spcAft>
                          <a:spcPts val="0"/>
                        </a:spcAft>
                      </a:pPr>
                      <a:r>
                        <a:rPr lang="en-IN" sz="1200" dirty="0">
                          <a:effectLst/>
                        </a:rPr>
                        <a:t>Object</a:t>
                      </a:r>
                      <a:endParaRPr lang="en-IN" sz="1200" dirty="0">
                        <a:effectLst/>
                        <a:latin typeface="Times New Roman" panose="02020603050405020304" pitchFamily="18" charset="0"/>
                        <a:ea typeface="Times New Roman" panose="02020603050405020304" pitchFamily="18" charset="0"/>
                      </a:endParaRPr>
                    </a:p>
                  </a:txBody>
                  <a:tcPr marL="38462" marR="38462" marT="0" marB="0"/>
                </a:tc>
                <a:tc>
                  <a:txBody>
                    <a:bodyPr/>
                    <a:lstStyle/>
                    <a:p>
                      <a:pPr>
                        <a:lnSpc>
                          <a:spcPct val="100000"/>
                        </a:lnSpc>
                        <a:spcBef>
                          <a:spcPts val="0"/>
                        </a:spcBef>
                        <a:spcAft>
                          <a:spcPts val="0"/>
                        </a:spcAft>
                      </a:pPr>
                      <a:r>
                        <a:rPr lang="en-IN" sz="1200" dirty="0">
                          <a:effectLst/>
                        </a:rPr>
                        <a:t>An object holds multiple values in terms of properties and methods.</a:t>
                      </a:r>
                    </a:p>
                    <a:p>
                      <a:pPr>
                        <a:lnSpc>
                          <a:spcPct val="100000"/>
                        </a:lnSpc>
                        <a:spcBef>
                          <a:spcPts val="0"/>
                        </a:spcBef>
                        <a:spcAft>
                          <a:spcPts val="0"/>
                        </a:spcAft>
                      </a:pPr>
                      <a:r>
                        <a:rPr lang="en-IN" sz="1200" dirty="0">
                          <a:effectLst/>
                        </a:rPr>
                        <a:t> </a:t>
                      </a:r>
                    </a:p>
                    <a:p>
                      <a:pPr>
                        <a:lnSpc>
                          <a:spcPct val="100000"/>
                        </a:lnSpc>
                        <a:spcBef>
                          <a:spcPts val="0"/>
                        </a:spcBef>
                        <a:spcAft>
                          <a:spcPts val="0"/>
                        </a:spcAft>
                      </a:pPr>
                      <a:r>
                        <a:rPr lang="en-IN" sz="1200" dirty="0">
                          <a:effectLst/>
                        </a:rPr>
                        <a:t>Example:</a:t>
                      </a:r>
                    </a:p>
                    <a:p>
                      <a:pPr>
                        <a:lnSpc>
                          <a:spcPct val="100000"/>
                        </a:lnSpc>
                        <a:spcBef>
                          <a:spcPts val="0"/>
                        </a:spcBef>
                        <a:spcAft>
                          <a:spcPts val="0"/>
                        </a:spcAft>
                      </a:pPr>
                      <a:r>
                        <a:rPr lang="en-IN" sz="1200" dirty="0">
                          <a:effectLst/>
                        </a:rPr>
                        <a:t>var person = { </a:t>
                      </a:r>
                    </a:p>
                    <a:p>
                      <a:pPr>
                        <a:lnSpc>
                          <a:spcPct val="100000"/>
                        </a:lnSpc>
                        <a:spcBef>
                          <a:spcPts val="0"/>
                        </a:spcBef>
                        <a:spcAft>
                          <a:spcPts val="0"/>
                        </a:spcAft>
                      </a:pPr>
                      <a:r>
                        <a:rPr lang="en-IN" sz="1200" dirty="0">
                          <a:effectLst/>
                        </a:rPr>
                        <a:t>                firstName: "James", </a:t>
                      </a:r>
                    </a:p>
                    <a:p>
                      <a:pPr>
                        <a:lnSpc>
                          <a:spcPct val="100000"/>
                        </a:lnSpc>
                        <a:spcBef>
                          <a:spcPts val="0"/>
                        </a:spcBef>
                        <a:spcAft>
                          <a:spcPts val="0"/>
                        </a:spcAft>
                      </a:pPr>
                      <a:r>
                        <a:rPr lang="en-IN" sz="1200" dirty="0">
                          <a:effectLst/>
                        </a:rPr>
                        <a:t>                lastName: "Bond", </a:t>
                      </a:r>
                    </a:p>
                    <a:p>
                      <a:pPr>
                        <a:lnSpc>
                          <a:spcPct val="100000"/>
                        </a:lnSpc>
                        <a:spcBef>
                          <a:spcPts val="0"/>
                        </a:spcBef>
                        <a:spcAft>
                          <a:spcPts val="0"/>
                        </a:spcAft>
                      </a:pPr>
                      <a:r>
                        <a:rPr lang="en-IN" sz="1200" dirty="0">
                          <a:effectLst/>
                        </a:rPr>
                        <a:t>                age: 15</a:t>
                      </a:r>
                    </a:p>
                    <a:p>
                      <a:pPr>
                        <a:lnSpc>
                          <a:spcPct val="100000"/>
                        </a:lnSpc>
                        <a:spcBef>
                          <a:spcPts val="0"/>
                        </a:spcBef>
                        <a:spcAft>
                          <a:spcPts val="0"/>
                        </a:spcAft>
                      </a:pPr>
                      <a:r>
                        <a:rPr lang="en-IN" sz="1200" dirty="0">
                          <a:effectLst/>
                        </a:rPr>
                        <a:t>            };</a:t>
                      </a:r>
                      <a:endParaRPr lang="en-IN" sz="1200" dirty="0">
                        <a:effectLst/>
                        <a:latin typeface="Times New Roman" panose="02020603050405020304" pitchFamily="18" charset="0"/>
                        <a:ea typeface="Times New Roman" panose="02020603050405020304" pitchFamily="18" charset="0"/>
                      </a:endParaRPr>
                    </a:p>
                  </a:txBody>
                  <a:tcPr marL="38462" marR="38462" marT="0" marB="0"/>
                </a:tc>
                <a:extLst>
                  <a:ext uri="{0D108BD9-81ED-4DB2-BD59-A6C34878D82A}">
                    <a16:rowId xmlns:a16="http://schemas.microsoft.com/office/drawing/2014/main" val="1475020555"/>
                  </a:ext>
                </a:extLst>
              </a:tr>
              <a:tr h="747712">
                <a:tc>
                  <a:txBody>
                    <a:bodyPr/>
                    <a:lstStyle/>
                    <a:p>
                      <a:pPr>
                        <a:lnSpc>
                          <a:spcPct val="100000"/>
                        </a:lnSpc>
                        <a:spcBef>
                          <a:spcPts val="0"/>
                        </a:spcBef>
                        <a:spcAft>
                          <a:spcPts val="0"/>
                        </a:spcAft>
                      </a:pPr>
                      <a:r>
                        <a:rPr lang="en-IN" sz="1200">
                          <a:effectLst/>
                        </a:rPr>
                        <a:t>Date</a:t>
                      </a:r>
                      <a:endParaRPr lang="en-IN" sz="1200">
                        <a:effectLst/>
                        <a:latin typeface="Times New Roman" panose="02020603050405020304" pitchFamily="18" charset="0"/>
                        <a:ea typeface="Times New Roman" panose="02020603050405020304" pitchFamily="18" charset="0"/>
                      </a:endParaRPr>
                    </a:p>
                  </a:txBody>
                  <a:tcPr marL="38462" marR="38462" marT="0" marB="0"/>
                </a:tc>
                <a:tc>
                  <a:txBody>
                    <a:bodyPr/>
                    <a:lstStyle/>
                    <a:p>
                      <a:pPr>
                        <a:lnSpc>
                          <a:spcPct val="100000"/>
                        </a:lnSpc>
                        <a:spcBef>
                          <a:spcPts val="0"/>
                        </a:spcBef>
                        <a:spcAft>
                          <a:spcPts val="0"/>
                        </a:spcAft>
                      </a:pPr>
                      <a:r>
                        <a:rPr lang="en-IN" sz="1200" dirty="0">
                          <a:effectLst/>
                        </a:rPr>
                        <a:t>Date object represents date &amp; time including days, months, years, hours, minutes, seconds and milliseconds.</a:t>
                      </a:r>
                    </a:p>
                    <a:p>
                      <a:pPr>
                        <a:lnSpc>
                          <a:spcPct val="100000"/>
                        </a:lnSpc>
                        <a:spcBef>
                          <a:spcPts val="0"/>
                        </a:spcBef>
                        <a:spcAft>
                          <a:spcPts val="0"/>
                        </a:spcAft>
                      </a:pPr>
                      <a:r>
                        <a:rPr lang="en-IN" sz="1200" dirty="0">
                          <a:effectLst/>
                        </a:rPr>
                        <a:t>Example: var today = new Date("25 July 2021");</a:t>
                      </a:r>
                      <a:endParaRPr lang="en-IN" sz="1200" dirty="0">
                        <a:effectLst/>
                        <a:latin typeface="Times New Roman" panose="02020603050405020304" pitchFamily="18" charset="0"/>
                        <a:ea typeface="Times New Roman" panose="02020603050405020304" pitchFamily="18" charset="0"/>
                      </a:endParaRPr>
                    </a:p>
                  </a:txBody>
                  <a:tcPr marL="38462" marR="38462" marT="0" marB="0"/>
                </a:tc>
                <a:extLst>
                  <a:ext uri="{0D108BD9-81ED-4DB2-BD59-A6C34878D82A}">
                    <a16:rowId xmlns:a16="http://schemas.microsoft.com/office/drawing/2014/main" val="3543787564"/>
                  </a:ext>
                </a:extLst>
              </a:tr>
              <a:tr h="654938">
                <a:tc>
                  <a:txBody>
                    <a:bodyPr/>
                    <a:lstStyle/>
                    <a:p>
                      <a:pPr>
                        <a:lnSpc>
                          <a:spcPct val="100000"/>
                        </a:lnSpc>
                        <a:spcBef>
                          <a:spcPts val="0"/>
                        </a:spcBef>
                        <a:spcAft>
                          <a:spcPts val="0"/>
                        </a:spcAft>
                      </a:pPr>
                      <a:r>
                        <a:rPr lang="en-IN" sz="1200">
                          <a:effectLst/>
                        </a:rPr>
                        <a:t>Array</a:t>
                      </a:r>
                      <a:endParaRPr lang="en-IN" sz="1200">
                        <a:effectLst/>
                        <a:latin typeface="Times New Roman" panose="02020603050405020304" pitchFamily="18" charset="0"/>
                        <a:ea typeface="Times New Roman" panose="02020603050405020304" pitchFamily="18" charset="0"/>
                      </a:endParaRPr>
                    </a:p>
                  </a:txBody>
                  <a:tcPr marL="38462" marR="38462" marT="0" marB="0"/>
                </a:tc>
                <a:tc>
                  <a:txBody>
                    <a:bodyPr/>
                    <a:lstStyle/>
                    <a:p>
                      <a:pPr>
                        <a:lnSpc>
                          <a:spcPct val="100000"/>
                        </a:lnSpc>
                        <a:spcBef>
                          <a:spcPts val="0"/>
                        </a:spcBef>
                        <a:spcAft>
                          <a:spcPts val="0"/>
                        </a:spcAft>
                      </a:pPr>
                      <a:r>
                        <a:rPr lang="en-IN" sz="1200" dirty="0">
                          <a:effectLst/>
                        </a:rPr>
                        <a:t>An array stores multiple values using special syntax.</a:t>
                      </a:r>
                    </a:p>
                    <a:p>
                      <a:pPr>
                        <a:lnSpc>
                          <a:spcPct val="100000"/>
                        </a:lnSpc>
                        <a:spcBef>
                          <a:spcPts val="0"/>
                        </a:spcBef>
                        <a:spcAft>
                          <a:spcPts val="0"/>
                        </a:spcAft>
                      </a:pPr>
                      <a:r>
                        <a:rPr lang="en-IN" sz="1200" dirty="0">
                          <a:effectLst/>
                        </a:rPr>
                        <a:t> Example: var </a:t>
                      </a:r>
                      <a:r>
                        <a:rPr lang="en-IN" sz="1200" dirty="0" err="1">
                          <a:effectLst/>
                        </a:rPr>
                        <a:t>nums</a:t>
                      </a:r>
                      <a:r>
                        <a:rPr lang="en-IN" sz="1200" dirty="0">
                          <a:effectLst/>
                        </a:rPr>
                        <a:t> = [1, 2, 3, 4];</a:t>
                      </a:r>
                      <a:endParaRPr lang="en-IN" sz="1200" dirty="0">
                        <a:effectLst/>
                        <a:latin typeface="Times New Roman" panose="02020603050405020304" pitchFamily="18" charset="0"/>
                        <a:ea typeface="Times New Roman" panose="02020603050405020304" pitchFamily="18" charset="0"/>
                      </a:endParaRPr>
                    </a:p>
                  </a:txBody>
                  <a:tcPr marL="38462" marR="38462" marT="0" marB="0"/>
                </a:tc>
                <a:extLst>
                  <a:ext uri="{0D108BD9-81ED-4DB2-BD59-A6C34878D82A}">
                    <a16:rowId xmlns:a16="http://schemas.microsoft.com/office/drawing/2014/main" val="3052156986"/>
                  </a:ext>
                </a:extLst>
              </a:tr>
            </a:tbl>
          </a:graphicData>
        </a:graphic>
      </p:graphicFrame>
    </p:spTree>
    <p:extLst>
      <p:ext uri="{BB962C8B-B14F-4D97-AF65-F5344CB8AC3E}">
        <p14:creationId xmlns:p14="http://schemas.microsoft.com/office/powerpoint/2010/main" val="4105321140"/>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Types of Datatype</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Non-Primitive Datatypes </a:t>
            </a:r>
            <a:endParaRPr dirty="0"/>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r>
              <a:rPr lang="en-US" dirty="0"/>
              <a:t>The non-primitive data types contain some kind of structure with primitive data.</a:t>
            </a:r>
          </a:p>
        </p:txBody>
      </p:sp>
      <p:graphicFrame>
        <p:nvGraphicFramePr>
          <p:cNvPr id="3" name="Table 2">
            <a:extLst>
              <a:ext uri="{FF2B5EF4-FFF2-40B4-BE49-F238E27FC236}">
                <a16:creationId xmlns:a16="http://schemas.microsoft.com/office/drawing/2014/main" id="{47C8AB0A-C171-4880-AED2-3E9B5731F260}"/>
              </a:ext>
            </a:extLst>
          </p:cNvPr>
          <p:cNvGraphicFramePr>
            <a:graphicFrameLocks noGrp="1"/>
          </p:cNvGraphicFramePr>
          <p:nvPr>
            <p:extLst>
              <p:ext uri="{D42A27DB-BD31-4B8C-83A1-F6EECF244321}">
                <p14:modId xmlns:p14="http://schemas.microsoft.com/office/powerpoint/2010/main" val="428894797"/>
              </p:ext>
            </p:extLst>
          </p:nvPr>
        </p:nvGraphicFramePr>
        <p:xfrm>
          <a:off x="4797003" y="941237"/>
          <a:ext cx="4175472" cy="3398138"/>
        </p:xfrm>
        <a:graphic>
          <a:graphicData uri="http://schemas.openxmlformats.org/drawingml/2006/table">
            <a:tbl>
              <a:tblPr firstRow="1" firstCol="1" bandRow="1">
                <a:tableStyleId>{5A111915-BE36-4E01-A7E5-04B1672EAD32}</a:tableStyleId>
              </a:tblPr>
              <a:tblGrid>
                <a:gridCol w="1028379">
                  <a:extLst>
                    <a:ext uri="{9D8B030D-6E8A-4147-A177-3AD203B41FA5}">
                      <a16:colId xmlns:a16="http://schemas.microsoft.com/office/drawing/2014/main" val="2817405471"/>
                    </a:ext>
                  </a:extLst>
                </a:gridCol>
                <a:gridCol w="3147093">
                  <a:extLst>
                    <a:ext uri="{9D8B030D-6E8A-4147-A177-3AD203B41FA5}">
                      <a16:colId xmlns:a16="http://schemas.microsoft.com/office/drawing/2014/main" val="812603869"/>
                    </a:ext>
                  </a:extLst>
                </a:gridCol>
              </a:tblGrid>
              <a:tr h="85235">
                <a:tc>
                  <a:txBody>
                    <a:bodyPr/>
                    <a:lstStyle/>
                    <a:p>
                      <a:pPr>
                        <a:lnSpc>
                          <a:spcPct val="100000"/>
                        </a:lnSpc>
                        <a:spcBef>
                          <a:spcPts val="0"/>
                        </a:spcBef>
                        <a:spcAft>
                          <a:spcPts val="0"/>
                        </a:spcAft>
                      </a:pPr>
                      <a:r>
                        <a:rPr lang="en-IN" sz="1200">
                          <a:effectLst/>
                        </a:rPr>
                        <a:t>Data Type	</a:t>
                      </a:r>
                      <a:endParaRPr lang="en-IN" sz="1200">
                        <a:effectLst/>
                        <a:latin typeface="Times New Roman" panose="02020603050405020304" pitchFamily="18" charset="0"/>
                        <a:ea typeface="Times New Roman" panose="02020603050405020304" pitchFamily="18" charset="0"/>
                      </a:endParaRPr>
                    </a:p>
                  </a:txBody>
                  <a:tcPr marL="38462" marR="38462" marT="0" marB="0"/>
                </a:tc>
                <a:tc>
                  <a:txBody>
                    <a:bodyPr/>
                    <a:lstStyle/>
                    <a:p>
                      <a:pPr>
                        <a:lnSpc>
                          <a:spcPct val="100000"/>
                        </a:lnSpc>
                        <a:spcBef>
                          <a:spcPts val="0"/>
                        </a:spcBef>
                        <a:spcAft>
                          <a:spcPts val="0"/>
                        </a:spcAft>
                      </a:pPr>
                      <a:r>
                        <a:rPr lang="en-IN" sz="1200">
                          <a:effectLst/>
                        </a:rPr>
                        <a:t>Description</a:t>
                      </a:r>
                      <a:endParaRPr lang="en-IN" sz="1200">
                        <a:effectLst/>
                        <a:latin typeface="Times New Roman" panose="02020603050405020304" pitchFamily="18" charset="0"/>
                        <a:ea typeface="Times New Roman" panose="02020603050405020304" pitchFamily="18" charset="0"/>
                      </a:endParaRPr>
                    </a:p>
                  </a:txBody>
                  <a:tcPr marL="38462" marR="38462" marT="0" marB="0"/>
                </a:tc>
                <a:extLst>
                  <a:ext uri="{0D108BD9-81ED-4DB2-BD59-A6C34878D82A}">
                    <a16:rowId xmlns:a16="http://schemas.microsoft.com/office/drawing/2014/main" val="1716828288"/>
                  </a:ext>
                </a:extLst>
              </a:tr>
              <a:tr h="966526">
                <a:tc>
                  <a:txBody>
                    <a:bodyPr/>
                    <a:lstStyle/>
                    <a:p>
                      <a:pPr>
                        <a:lnSpc>
                          <a:spcPct val="100000"/>
                        </a:lnSpc>
                        <a:spcBef>
                          <a:spcPts val="0"/>
                        </a:spcBef>
                        <a:spcAft>
                          <a:spcPts val="0"/>
                        </a:spcAft>
                      </a:pPr>
                      <a:r>
                        <a:rPr lang="en-IN" sz="1200" dirty="0">
                          <a:effectLst/>
                        </a:rPr>
                        <a:t>Object</a:t>
                      </a:r>
                      <a:endParaRPr lang="en-IN" sz="1200" dirty="0">
                        <a:effectLst/>
                        <a:latin typeface="Times New Roman" panose="02020603050405020304" pitchFamily="18" charset="0"/>
                        <a:ea typeface="Times New Roman" panose="02020603050405020304" pitchFamily="18" charset="0"/>
                      </a:endParaRPr>
                    </a:p>
                  </a:txBody>
                  <a:tcPr marL="38462" marR="38462" marT="0" marB="0"/>
                </a:tc>
                <a:tc>
                  <a:txBody>
                    <a:bodyPr/>
                    <a:lstStyle/>
                    <a:p>
                      <a:pPr>
                        <a:lnSpc>
                          <a:spcPct val="100000"/>
                        </a:lnSpc>
                        <a:spcBef>
                          <a:spcPts val="0"/>
                        </a:spcBef>
                        <a:spcAft>
                          <a:spcPts val="0"/>
                        </a:spcAft>
                      </a:pPr>
                      <a:r>
                        <a:rPr lang="en-IN" sz="1200" dirty="0">
                          <a:effectLst/>
                        </a:rPr>
                        <a:t>An object holds multiple values in terms of properties and methods.</a:t>
                      </a:r>
                    </a:p>
                    <a:p>
                      <a:pPr>
                        <a:lnSpc>
                          <a:spcPct val="100000"/>
                        </a:lnSpc>
                        <a:spcBef>
                          <a:spcPts val="0"/>
                        </a:spcBef>
                        <a:spcAft>
                          <a:spcPts val="0"/>
                        </a:spcAft>
                      </a:pPr>
                      <a:r>
                        <a:rPr lang="en-IN" sz="1200" dirty="0">
                          <a:effectLst/>
                        </a:rPr>
                        <a:t> </a:t>
                      </a:r>
                    </a:p>
                    <a:p>
                      <a:pPr>
                        <a:lnSpc>
                          <a:spcPct val="100000"/>
                        </a:lnSpc>
                        <a:spcBef>
                          <a:spcPts val="0"/>
                        </a:spcBef>
                        <a:spcAft>
                          <a:spcPts val="0"/>
                        </a:spcAft>
                      </a:pPr>
                      <a:r>
                        <a:rPr lang="en-IN" sz="1200" dirty="0">
                          <a:effectLst/>
                        </a:rPr>
                        <a:t>Example:</a:t>
                      </a:r>
                    </a:p>
                    <a:p>
                      <a:pPr>
                        <a:lnSpc>
                          <a:spcPct val="100000"/>
                        </a:lnSpc>
                        <a:spcBef>
                          <a:spcPts val="0"/>
                        </a:spcBef>
                        <a:spcAft>
                          <a:spcPts val="0"/>
                        </a:spcAft>
                      </a:pPr>
                      <a:r>
                        <a:rPr lang="en-IN" sz="1200" dirty="0">
                          <a:effectLst/>
                        </a:rPr>
                        <a:t>var person = { </a:t>
                      </a:r>
                    </a:p>
                    <a:p>
                      <a:pPr>
                        <a:lnSpc>
                          <a:spcPct val="100000"/>
                        </a:lnSpc>
                        <a:spcBef>
                          <a:spcPts val="0"/>
                        </a:spcBef>
                        <a:spcAft>
                          <a:spcPts val="0"/>
                        </a:spcAft>
                      </a:pPr>
                      <a:r>
                        <a:rPr lang="en-IN" sz="1200" dirty="0">
                          <a:effectLst/>
                        </a:rPr>
                        <a:t>                firstName: "James", </a:t>
                      </a:r>
                    </a:p>
                    <a:p>
                      <a:pPr>
                        <a:lnSpc>
                          <a:spcPct val="100000"/>
                        </a:lnSpc>
                        <a:spcBef>
                          <a:spcPts val="0"/>
                        </a:spcBef>
                        <a:spcAft>
                          <a:spcPts val="0"/>
                        </a:spcAft>
                      </a:pPr>
                      <a:r>
                        <a:rPr lang="en-IN" sz="1200" dirty="0">
                          <a:effectLst/>
                        </a:rPr>
                        <a:t>                lastName: "Bond", </a:t>
                      </a:r>
                    </a:p>
                    <a:p>
                      <a:pPr>
                        <a:lnSpc>
                          <a:spcPct val="100000"/>
                        </a:lnSpc>
                        <a:spcBef>
                          <a:spcPts val="0"/>
                        </a:spcBef>
                        <a:spcAft>
                          <a:spcPts val="0"/>
                        </a:spcAft>
                      </a:pPr>
                      <a:r>
                        <a:rPr lang="en-IN" sz="1200" dirty="0">
                          <a:effectLst/>
                        </a:rPr>
                        <a:t>                age: 15</a:t>
                      </a:r>
                    </a:p>
                    <a:p>
                      <a:pPr>
                        <a:lnSpc>
                          <a:spcPct val="100000"/>
                        </a:lnSpc>
                        <a:spcBef>
                          <a:spcPts val="0"/>
                        </a:spcBef>
                        <a:spcAft>
                          <a:spcPts val="0"/>
                        </a:spcAft>
                      </a:pPr>
                      <a:r>
                        <a:rPr lang="en-IN" sz="1200" dirty="0">
                          <a:effectLst/>
                        </a:rPr>
                        <a:t>            };</a:t>
                      </a:r>
                      <a:endParaRPr lang="en-IN" sz="1200" dirty="0">
                        <a:effectLst/>
                        <a:latin typeface="Times New Roman" panose="02020603050405020304" pitchFamily="18" charset="0"/>
                        <a:ea typeface="Times New Roman" panose="02020603050405020304" pitchFamily="18" charset="0"/>
                      </a:endParaRPr>
                    </a:p>
                  </a:txBody>
                  <a:tcPr marL="38462" marR="38462" marT="0" marB="0"/>
                </a:tc>
                <a:extLst>
                  <a:ext uri="{0D108BD9-81ED-4DB2-BD59-A6C34878D82A}">
                    <a16:rowId xmlns:a16="http://schemas.microsoft.com/office/drawing/2014/main" val="1475020555"/>
                  </a:ext>
                </a:extLst>
              </a:tr>
              <a:tr h="747712">
                <a:tc>
                  <a:txBody>
                    <a:bodyPr/>
                    <a:lstStyle/>
                    <a:p>
                      <a:pPr>
                        <a:lnSpc>
                          <a:spcPct val="100000"/>
                        </a:lnSpc>
                        <a:spcBef>
                          <a:spcPts val="0"/>
                        </a:spcBef>
                        <a:spcAft>
                          <a:spcPts val="0"/>
                        </a:spcAft>
                      </a:pPr>
                      <a:r>
                        <a:rPr lang="en-IN" sz="1200">
                          <a:effectLst/>
                        </a:rPr>
                        <a:t>Date</a:t>
                      </a:r>
                      <a:endParaRPr lang="en-IN" sz="1200">
                        <a:effectLst/>
                        <a:latin typeface="Times New Roman" panose="02020603050405020304" pitchFamily="18" charset="0"/>
                        <a:ea typeface="Times New Roman" panose="02020603050405020304" pitchFamily="18" charset="0"/>
                      </a:endParaRPr>
                    </a:p>
                  </a:txBody>
                  <a:tcPr marL="38462" marR="38462" marT="0" marB="0"/>
                </a:tc>
                <a:tc>
                  <a:txBody>
                    <a:bodyPr/>
                    <a:lstStyle/>
                    <a:p>
                      <a:pPr>
                        <a:lnSpc>
                          <a:spcPct val="100000"/>
                        </a:lnSpc>
                        <a:spcBef>
                          <a:spcPts val="0"/>
                        </a:spcBef>
                        <a:spcAft>
                          <a:spcPts val="0"/>
                        </a:spcAft>
                      </a:pPr>
                      <a:r>
                        <a:rPr lang="en-IN" sz="1200" dirty="0">
                          <a:effectLst/>
                        </a:rPr>
                        <a:t>Date object represents date &amp; time including days, months, years, hours, minutes, seconds and milliseconds.</a:t>
                      </a:r>
                    </a:p>
                    <a:p>
                      <a:pPr>
                        <a:lnSpc>
                          <a:spcPct val="100000"/>
                        </a:lnSpc>
                        <a:spcBef>
                          <a:spcPts val="0"/>
                        </a:spcBef>
                        <a:spcAft>
                          <a:spcPts val="0"/>
                        </a:spcAft>
                      </a:pPr>
                      <a:r>
                        <a:rPr lang="en-IN" sz="1200" dirty="0">
                          <a:effectLst/>
                        </a:rPr>
                        <a:t>Example: var today = new Date("25 July 2021");</a:t>
                      </a:r>
                      <a:endParaRPr lang="en-IN" sz="1200" dirty="0">
                        <a:effectLst/>
                        <a:latin typeface="Times New Roman" panose="02020603050405020304" pitchFamily="18" charset="0"/>
                        <a:ea typeface="Times New Roman" panose="02020603050405020304" pitchFamily="18" charset="0"/>
                      </a:endParaRPr>
                    </a:p>
                  </a:txBody>
                  <a:tcPr marL="38462" marR="38462" marT="0" marB="0"/>
                </a:tc>
                <a:extLst>
                  <a:ext uri="{0D108BD9-81ED-4DB2-BD59-A6C34878D82A}">
                    <a16:rowId xmlns:a16="http://schemas.microsoft.com/office/drawing/2014/main" val="3543787564"/>
                  </a:ext>
                </a:extLst>
              </a:tr>
              <a:tr h="654938">
                <a:tc>
                  <a:txBody>
                    <a:bodyPr/>
                    <a:lstStyle/>
                    <a:p>
                      <a:pPr>
                        <a:lnSpc>
                          <a:spcPct val="100000"/>
                        </a:lnSpc>
                        <a:spcBef>
                          <a:spcPts val="0"/>
                        </a:spcBef>
                        <a:spcAft>
                          <a:spcPts val="0"/>
                        </a:spcAft>
                      </a:pPr>
                      <a:r>
                        <a:rPr lang="en-IN" sz="1200">
                          <a:effectLst/>
                        </a:rPr>
                        <a:t>Array</a:t>
                      </a:r>
                      <a:endParaRPr lang="en-IN" sz="1200">
                        <a:effectLst/>
                        <a:latin typeface="Times New Roman" panose="02020603050405020304" pitchFamily="18" charset="0"/>
                        <a:ea typeface="Times New Roman" panose="02020603050405020304" pitchFamily="18" charset="0"/>
                      </a:endParaRPr>
                    </a:p>
                  </a:txBody>
                  <a:tcPr marL="38462" marR="38462" marT="0" marB="0"/>
                </a:tc>
                <a:tc>
                  <a:txBody>
                    <a:bodyPr/>
                    <a:lstStyle/>
                    <a:p>
                      <a:pPr>
                        <a:lnSpc>
                          <a:spcPct val="100000"/>
                        </a:lnSpc>
                        <a:spcBef>
                          <a:spcPts val="0"/>
                        </a:spcBef>
                        <a:spcAft>
                          <a:spcPts val="0"/>
                        </a:spcAft>
                      </a:pPr>
                      <a:r>
                        <a:rPr lang="en-IN" sz="1200" dirty="0">
                          <a:effectLst/>
                        </a:rPr>
                        <a:t>An array stores multiple values using special syntax.</a:t>
                      </a:r>
                    </a:p>
                    <a:p>
                      <a:pPr>
                        <a:lnSpc>
                          <a:spcPct val="100000"/>
                        </a:lnSpc>
                        <a:spcBef>
                          <a:spcPts val="0"/>
                        </a:spcBef>
                        <a:spcAft>
                          <a:spcPts val="0"/>
                        </a:spcAft>
                      </a:pPr>
                      <a:r>
                        <a:rPr lang="en-IN" sz="1200" dirty="0">
                          <a:effectLst/>
                        </a:rPr>
                        <a:t> Example: var </a:t>
                      </a:r>
                      <a:r>
                        <a:rPr lang="en-IN" sz="1200" dirty="0" err="1">
                          <a:effectLst/>
                        </a:rPr>
                        <a:t>nums</a:t>
                      </a:r>
                      <a:r>
                        <a:rPr lang="en-IN" sz="1200" dirty="0">
                          <a:effectLst/>
                        </a:rPr>
                        <a:t> = [1, 2, 3, 4];</a:t>
                      </a:r>
                      <a:endParaRPr lang="en-IN" sz="1200" dirty="0">
                        <a:effectLst/>
                        <a:latin typeface="Times New Roman" panose="02020603050405020304" pitchFamily="18" charset="0"/>
                        <a:ea typeface="Times New Roman" panose="02020603050405020304" pitchFamily="18" charset="0"/>
                      </a:endParaRPr>
                    </a:p>
                  </a:txBody>
                  <a:tcPr marL="38462" marR="38462" marT="0" marB="0"/>
                </a:tc>
                <a:extLst>
                  <a:ext uri="{0D108BD9-81ED-4DB2-BD59-A6C34878D82A}">
                    <a16:rowId xmlns:a16="http://schemas.microsoft.com/office/drawing/2014/main" val="3052156986"/>
                  </a:ext>
                </a:extLst>
              </a:tr>
            </a:tbl>
          </a:graphicData>
        </a:graphic>
      </p:graphicFrame>
    </p:spTree>
    <p:extLst>
      <p:ext uri="{BB962C8B-B14F-4D97-AF65-F5344CB8AC3E}">
        <p14:creationId xmlns:p14="http://schemas.microsoft.com/office/powerpoint/2010/main" val="550634974"/>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Operators</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What is JavaScript Operator</a:t>
            </a:r>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r>
              <a:rPr lang="en-US" dirty="0"/>
              <a:t>An operator performs some operation on single or multiple operands (data value) and produces a result. </a:t>
            </a:r>
          </a:p>
          <a:p>
            <a:r>
              <a:rPr lang="en-US" dirty="0"/>
              <a:t>Syntax:</a:t>
            </a:r>
          </a:p>
          <a:p>
            <a:pPr marL="139700" indent="0">
              <a:buNone/>
            </a:pPr>
            <a:r>
              <a:rPr lang="en-US" dirty="0"/>
              <a:t>&lt;Left operand&gt; operator &lt;right operand&gt;</a:t>
            </a:r>
          </a:p>
          <a:p>
            <a:pPr marL="139700" indent="0">
              <a:buNone/>
            </a:pPr>
            <a:r>
              <a:rPr lang="en-US" dirty="0"/>
              <a:t>&lt;Left operand&gt; operator</a:t>
            </a:r>
          </a:p>
          <a:p>
            <a:endParaRPr lang="en-US" dirty="0"/>
          </a:p>
        </p:txBody>
      </p:sp>
      <p:pic>
        <p:nvPicPr>
          <p:cNvPr id="9" name="Picture 8">
            <a:extLst>
              <a:ext uri="{FF2B5EF4-FFF2-40B4-BE49-F238E27FC236}">
                <a16:creationId xmlns:a16="http://schemas.microsoft.com/office/drawing/2014/main" id="{894190DE-4C53-416A-84DF-34DCEC5F0D44}"/>
              </a:ext>
            </a:extLst>
          </p:cNvPr>
          <p:cNvPicPr>
            <a:picLocks noChangeAspect="1"/>
          </p:cNvPicPr>
          <p:nvPr/>
        </p:nvPicPr>
        <p:blipFill>
          <a:blip r:embed="rId3"/>
          <a:stretch>
            <a:fillRect/>
          </a:stretch>
        </p:blipFill>
        <p:spPr>
          <a:xfrm>
            <a:off x="4572000" y="1723232"/>
            <a:ext cx="4576532" cy="1381918"/>
          </a:xfrm>
          <a:prstGeom prst="rect">
            <a:avLst/>
          </a:prstGeom>
        </p:spPr>
      </p:pic>
      <p:sp>
        <p:nvSpPr>
          <p:cNvPr id="13" name="Google Shape;77;p15">
            <a:extLst>
              <a:ext uri="{FF2B5EF4-FFF2-40B4-BE49-F238E27FC236}">
                <a16:creationId xmlns:a16="http://schemas.microsoft.com/office/drawing/2014/main" id="{578A1393-36D0-454B-8C35-41B0BE7DAA2B}"/>
              </a:ext>
            </a:extLst>
          </p:cNvPr>
          <p:cNvSpPr txBox="1">
            <a:spLocks noGrp="1"/>
          </p:cNvSpPr>
          <p:nvPr>
            <p:ph type="body" idx="3"/>
          </p:nvPr>
        </p:nvSpPr>
        <p:spPr>
          <a:xfrm>
            <a:off x="4743450" y="4514850"/>
            <a:ext cx="4203700" cy="442912"/>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4"/>
              </a:rPr>
              <a:t>https://www.bookofnetwork.com/images/javascript-images/JS_Type-of-Operators_17Sep16_1822.png</a:t>
            </a:r>
            <a:endParaRPr lang="en-IN" dirty="0"/>
          </a:p>
          <a:p>
            <a:pPr marL="0" lvl="0" indent="0" algn="l" rtl="0">
              <a:spcBef>
                <a:spcPts val="0"/>
              </a:spcBef>
              <a:spcAft>
                <a:spcPts val="1600"/>
              </a:spcAft>
              <a:buNone/>
            </a:pPr>
            <a:endParaRPr dirty="0"/>
          </a:p>
        </p:txBody>
      </p:sp>
    </p:spTree>
    <p:extLst>
      <p:ext uri="{BB962C8B-B14F-4D97-AF65-F5344CB8AC3E}">
        <p14:creationId xmlns:p14="http://schemas.microsoft.com/office/powerpoint/2010/main" val="31122313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Internet, Browsing, and Emailing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r>
              <a:rPr lang="en-IN" dirty="0"/>
              <a:t>World Wide Web</a:t>
            </a:r>
          </a:p>
        </p:txBody>
      </p:sp>
      <p:sp>
        <p:nvSpPr>
          <p:cNvPr id="75" name="Google Shape;75;p15"/>
          <p:cNvSpPr txBox="1">
            <a:spLocks noGrp="1"/>
          </p:cNvSpPr>
          <p:nvPr>
            <p:ph type="body" idx="2"/>
          </p:nvPr>
        </p:nvSpPr>
        <p:spPr>
          <a:xfrm>
            <a:off x="462275" y="2775861"/>
            <a:ext cx="3837000" cy="1965591"/>
          </a:xfrm>
          <a:prstGeom prst="rect">
            <a:avLst/>
          </a:prstGeom>
        </p:spPr>
        <p:txBody>
          <a:bodyPr spcFirstLastPara="1" wrap="square" lIns="91425" tIns="91425" rIns="91425" bIns="91425" anchor="ctr" anchorCtr="0">
            <a:noAutofit/>
          </a:bodyPr>
          <a:lstStyle/>
          <a:p>
            <a:pPr lvl="0" algn="just"/>
            <a:r>
              <a:rPr lang="en-US" dirty="0"/>
              <a:t>Web documents can be linked together,  and are called "Hypertext".</a:t>
            </a:r>
          </a:p>
          <a:p>
            <a:pPr lvl="0" algn="just"/>
            <a:r>
              <a:rPr lang="en-US" dirty="0"/>
              <a:t>It is a way of exchanging information  between computers on the Internet,  tying them together into a vast collection  of interactive multimedia resources.</a:t>
            </a:r>
          </a:p>
          <a:p>
            <a:pPr lvl="0" algn="just"/>
            <a:r>
              <a:rPr lang="en-US" dirty="0"/>
              <a:t>Tim Berners Lee invented the WWW in  1989.</a:t>
            </a:r>
          </a:p>
        </p:txBody>
      </p:sp>
      <p:sp>
        <p:nvSpPr>
          <p:cNvPr id="77" name="Google Shape;77;p15"/>
          <p:cNvSpPr txBox="1">
            <a:spLocks noGrp="1"/>
          </p:cNvSpPr>
          <p:nvPr>
            <p:ph type="body" idx="3"/>
          </p:nvPr>
        </p:nvSpPr>
        <p:spPr>
          <a:xfrm>
            <a:off x="4950449" y="4741452"/>
            <a:ext cx="3981842" cy="312578"/>
          </a:xfrm>
          <a:prstGeom prst="rect">
            <a:avLst/>
          </a:prstGeom>
        </p:spPr>
        <p:txBody>
          <a:bodyPr spcFirstLastPara="1" wrap="square" lIns="91425" tIns="91425" rIns="91425" bIns="91425" anchor="t" anchorCtr="0">
            <a:noAutofit/>
          </a:bodyPr>
          <a:lstStyle/>
          <a:p>
            <a:pPr marL="0" lvl="0" indent="0" algn="ctr">
              <a:spcAft>
                <a:spcPts val="1600"/>
              </a:spcAft>
              <a:buNone/>
            </a:pPr>
            <a:r>
              <a:rPr lang="en-IN" dirty="0"/>
              <a:t>Image Source:  </a:t>
            </a:r>
            <a:r>
              <a:rPr lang="en-IN" dirty="0">
                <a:hlinkClick r:id="rId3"/>
              </a:rPr>
              <a:t>https://i.ytimg.com/vi/mc6Uy368Um8/maxresdefault.jpg</a:t>
            </a:r>
            <a:endParaRPr lang="en-IN" dirty="0"/>
          </a:p>
        </p:txBody>
      </p:sp>
      <p:pic>
        <p:nvPicPr>
          <p:cNvPr id="2050" name="Picture 2" descr="The difference between the internet and world wide web - YouTub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1354900"/>
            <a:ext cx="4572000" cy="2553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7631930"/>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Types of Javascript Operators</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Arithmetic Operators</a:t>
            </a:r>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r>
              <a:rPr lang="en-US" dirty="0"/>
              <a:t>Arithmetic operators are used to perform arithmetic operations on the operands. </a:t>
            </a:r>
          </a:p>
        </p:txBody>
      </p:sp>
      <p:sp>
        <p:nvSpPr>
          <p:cNvPr id="13" name="Google Shape;77;p15">
            <a:extLst>
              <a:ext uri="{FF2B5EF4-FFF2-40B4-BE49-F238E27FC236}">
                <a16:creationId xmlns:a16="http://schemas.microsoft.com/office/drawing/2014/main" id="{578A1393-36D0-454B-8C35-41B0BE7DAA2B}"/>
              </a:ext>
            </a:extLst>
          </p:cNvPr>
          <p:cNvSpPr txBox="1">
            <a:spLocks noGrp="1"/>
          </p:cNvSpPr>
          <p:nvPr>
            <p:ph type="body" idx="3"/>
          </p:nvPr>
        </p:nvSpPr>
        <p:spPr>
          <a:xfrm>
            <a:off x="4889500" y="4514850"/>
            <a:ext cx="3892549" cy="442912"/>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https://www.bookofnetwork.com/images/javascript-images/JS_Type-of-Operators_17Sep16_1822.png</a:t>
            </a:r>
            <a:endParaRPr lang="en-IN" dirty="0"/>
          </a:p>
          <a:p>
            <a:pPr marL="0" lvl="0" indent="0" algn="l" rtl="0">
              <a:spcBef>
                <a:spcPts val="0"/>
              </a:spcBef>
              <a:spcAft>
                <a:spcPts val="1600"/>
              </a:spcAft>
              <a:buNone/>
            </a:pPr>
            <a:endParaRPr dirty="0"/>
          </a:p>
        </p:txBody>
      </p:sp>
      <p:graphicFrame>
        <p:nvGraphicFramePr>
          <p:cNvPr id="10" name="Table 9">
            <a:extLst>
              <a:ext uri="{FF2B5EF4-FFF2-40B4-BE49-F238E27FC236}">
                <a16:creationId xmlns:a16="http://schemas.microsoft.com/office/drawing/2014/main" id="{E7C0779B-EDA4-44AF-A884-12F7793F041D}"/>
              </a:ext>
            </a:extLst>
          </p:cNvPr>
          <p:cNvGraphicFramePr>
            <a:graphicFrameLocks noGrp="1"/>
          </p:cNvGraphicFramePr>
          <p:nvPr/>
        </p:nvGraphicFramePr>
        <p:xfrm>
          <a:off x="4689476" y="1223262"/>
          <a:ext cx="4311650" cy="1973076"/>
        </p:xfrm>
        <a:graphic>
          <a:graphicData uri="http://schemas.openxmlformats.org/drawingml/2006/table">
            <a:tbl>
              <a:tblPr firstRow="1" firstCol="1" bandRow="1">
                <a:tableStyleId>{5A111915-BE36-4E01-A7E5-04B1672EAD32}</a:tableStyleId>
              </a:tblPr>
              <a:tblGrid>
                <a:gridCol w="1048896">
                  <a:extLst>
                    <a:ext uri="{9D8B030D-6E8A-4147-A177-3AD203B41FA5}">
                      <a16:colId xmlns:a16="http://schemas.microsoft.com/office/drawing/2014/main" val="4179518340"/>
                    </a:ext>
                  </a:extLst>
                </a:gridCol>
                <a:gridCol w="1205353">
                  <a:extLst>
                    <a:ext uri="{9D8B030D-6E8A-4147-A177-3AD203B41FA5}">
                      <a16:colId xmlns:a16="http://schemas.microsoft.com/office/drawing/2014/main" val="2899230819"/>
                    </a:ext>
                  </a:extLst>
                </a:gridCol>
                <a:gridCol w="2057401">
                  <a:extLst>
                    <a:ext uri="{9D8B030D-6E8A-4147-A177-3AD203B41FA5}">
                      <a16:colId xmlns:a16="http://schemas.microsoft.com/office/drawing/2014/main" val="1955762780"/>
                    </a:ext>
                  </a:extLst>
                </a:gridCol>
              </a:tblGrid>
              <a:tr h="39783">
                <a:tc>
                  <a:txBody>
                    <a:bodyPr/>
                    <a:lstStyle/>
                    <a:p>
                      <a:pPr marL="0" lvl="2" algn="l">
                        <a:lnSpc>
                          <a:spcPts val="1875"/>
                        </a:lnSpc>
                        <a:spcBef>
                          <a:spcPts val="300"/>
                        </a:spcBef>
                      </a:pPr>
                      <a:r>
                        <a:rPr lang="en-IN" sz="1200" dirty="0">
                          <a:effectLst/>
                        </a:rPr>
                        <a:t>Operator</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l">
                        <a:lnSpc>
                          <a:spcPts val="1875"/>
                        </a:lnSpc>
                        <a:spcBef>
                          <a:spcPts val="300"/>
                        </a:spcBef>
                      </a:pPr>
                      <a:r>
                        <a:rPr lang="en-IN" sz="1200" dirty="0">
                          <a:effectLst/>
                        </a:rPr>
                        <a:t>Description</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l">
                        <a:lnSpc>
                          <a:spcPts val="1875"/>
                        </a:lnSpc>
                        <a:spcBef>
                          <a:spcPts val="300"/>
                        </a:spcBef>
                        <a:spcAft>
                          <a:spcPts val="1000"/>
                        </a:spcAft>
                      </a:pPr>
                      <a:r>
                        <a:rPr lang="en-IN" sz="1200" dirty="0">
                          <a:effectLst/>
                        </a:rPr>
                        <a:t>Example</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993901217"/>
                  </a:ext>
                </a:extLst>
              </a:tr>
              <a:tr h="0">
                <a:tc>
                  <a:txBody>
                    <a:bodyPr/>
                    <a:lstStyle/>
                    <a:p>
                      <a:pPr marL="457200" algn="l">
                        <a:lnSpc>
                          <a:spcPts val="1875"/>
                        </a:lnSpc>
                        <a:spcBef>
                          <a:spcPts val="300"/>
                        </a:spcBef>
                      </a:pPr>
                      <a:r>
                        <a:rPr lang="en-IN" sz="1200" dirty="0">
                          <a:effectLst/>
                        </a:rPr>
                        <a: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l">
                        <a:lnSpc>
                          <a:spcPts val="1875"/>
                        </a:lnSpc>
                        <a:spcBef>
                          <a:spcPts val="300"/>
                        </a:spcBef>
                      </a:pPr>
                      <a:r>
                        <a:rPr lang="en-IN" sz="1200" dirty="0">
                          <a:effectLst/>
                        </a:rPr>
                        <a:t>Addition</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l">
                        <a:lnSpc>
                          <a:spcPts val="1875"/>
                        </a:lnSpc>
                        <a:spcBef>
                          <a:spcPts val="300"/>
                        </a:spcBef>
                        <a:spcAft>
                          <a:spcPts val="1000"/>
                        </a:spcAft>
                      </a:pPr>
                      <a:r>
                        <a:rPr lang="en-IN" sz="1200" dirty="0">
                          <a:effectLst/>
                        </a:rPr>
                        <a:t>10+20 = 30</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617345475"/>
                  </a:ext>
                </a:extLst>
              </a:tr>
              <a:tr h="0">
                <a:tc>
                  <a:txBody>
                    <a:bodyPr/>
                    <a:lstStyle/>
                    <a:p>
                      <a:pPr marL="457200" algn="l">
                        <a:lnSpc>
                          <a:spcPts val="1875"/>
                        </a:lnSpc>
                        <a:spcBef>
                          <a:spcPts val="300"/>
                        </a:spcBef>
                      </a:pPr>
                      <a:r>
                        <a:rPr lang="en-IN" sz="1200" dirty="0">
                          <a:effectLst/>
                        </a:rPr>
                        <a: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l">
                        <a:lnSpc>
                          <a:spcPts val="1875"/>
                        </a:lnSpc>
                        <a:spcBef>
                          <a:spcPts val="300"/>
                        </a:spcBef>
                      </a:pPr>
                      <a:r>
                        <a:rPr lang="en-IN" sz="1200" dirty="0">
                          <a:effectLst/>
                        </a:rPr>
                        <a:t>Subtraction</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l">
                        <a:lnSpc>
                          <a:spcPts val="1875"/>
                        </a:lnSpc>
                        <a:spcBef>
                          <a:spcPts val="300"/>
                        </a:spcBef>
                        <a:spcAft>
                          <a:spcPts val="1000"/>
                        </a:spcAft>
                      </a:pPr>
                      <a:r>
                        <a:rPr lang="en-IN" sz="1200" dirty="0">
                          <a:effectLst/>
                        </a:rPr>
                        <a:t>20-10 = 10</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090641355"/>
                  </a:ext>
                </a:extLst>
              </a:tr>
              <a:tr h="0">
                <a:tc>
                  <a:txBody>
                    <a:bodyPr/>
                    <a:lstStyle/>
                    <a:p>
                      <a:pPr marL="457200" algn="l">
                        <a:lnSpc>
                          <a:spcPts val="1875"/>
                        </a:lnSpc>
                        <a:spcBef>
                          <a:spcPts val="300"/>
                        </a:spcBef>
                      </a:pPr>
                      <a:r>
                        <a:rPr lang="en-IN" sz="1200" dirty="0">
                          <a:effectLst/>
                        </a:rPr>
                        <a: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l">
                        <a:lnSpc>
                          <a:spcPts val="1875"/>
                        </a:lnSpc>
                        <a:spcBef>
                          <a:spcPts val="300"/>
                        </a:spcBef>
                      </a:pPr>
                      <a:r>
                        <a:rPr lang="en-IN" sz="1200" dirty="0">
                          <a:effectLst/>
                        </a:rPr>
                        <a:t>Multiplication</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l">
                        <a:lnSpc>
                          <a:spcPts val="1875"/>
                        </a:lnSpc>
                        <a:spcBef>
                          <a:spcPts val="300"/>
                        </a:spcBef>
                        <a:spcAft>
                          <a:spcPts val="1000"/>
                        </a:spcAft>
                      </a:pPr>
                      <a:r>
                        <a:rPr lang="en-IN" sz="1200" dirty="0">
                          <a:effectLst/>
                        </a:rPr>
                        <a:t>10*20 = 200</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908717067"/>
                  </a:ext>
                </a:extLst>
              </a:tr>
              <a:tr h="0">
                <a:tc>
                  <a:txBody>
                    <a:bodyPr/>
                    <a:lstStyle/>
                    <a:p>
                      <a:pPr marL="457200" algn="l">
                        <a:lnSpc>
                          <a:spcPts val="1875"/>
                        </a:lnSpc>
                        <a:spcBef>
                          <a:spcPts val="300"/>
                        </a:spcBef>
                      </a:pPr>
                      <a:r>
                        <a:rPr lang="en-IN" sz="1200" dirty="0">
                          <a:effectLst/>
                        </a:rPr>
                        <a: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l">
                        <a:lnSpc>
                          <a:spcPts val="1875"/>
                        </a:lnSpc>
                        <a:spcBef>
                          <a:spcPts val="300"/>
                        </a:spcBef>
                      </a:pPr>
                      <a:r>
                        <a:rPr lang="en-IN" sz="1200" dirty="0">
                          <a:effectLst/>
                        </a:rPr>
                        <a:t>Division</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l">
                        <a:lnSpc>
                          <a:spcPts val="1875"/>
                        </a:lnSpc>
                        <a:spcBef>
                          <a:spcPts val="300"/>
                        </a:spcBef>
                        <a:spcAft>
                          <a:spcPts val="1000"/>
                        </a:spcAft>
                      </a:pPr>
                      <a:r>
                        <a:rPr lang="en-IN" sz="1200" dirty="0">
                          <a:effectLst/>
                        </a:rPr>
                        <a:t>20/10 = 2</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973808888"/>
                  </a:ext>
                </a:extLst>
              </a:tr>
              <a:tr h="0">
                <a:tc>
                  <a:txBody>
                    <a:bodyPr/>
                    <a:lstStyle/>
                    <a:p>
                      <a:pPr marL="457200" algn="l">
                        <a:lnSpc>
                          <a:spcPts val="1875"/>
                        </a:lnSpc>
                        <a:spcBef>
                          <a:spcPts val="300"/>
                        </a:spcBef>
                      </a:pPr>
                      <a:r>
                        <a:rPr lang="en-IN" sz="1200" dirty="0">
                          <a:effectLst/>
                        </a:rPr>
                        <a: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l">
                        <a:lnSpc>
                          <a:spcPts val="1875"/>
                        </a:lnSpc>
                        <a:spcBef>
                          <a:spcPts val="300"/>
                        </a:spcBef>
                      </a:pPr>
                      <a:r>
                        <a:rPr lang="en-IN" sz="1200" dirty="0">
                          <a:effectLst/>
                        </a:rPr>
                        <a:t>Modulus (Remainder)</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l">
                        <a:lnSpc>
                          <a:spcPts val="1875"/>
                        </a:lnSpc>
                        <a:spcBef>
                          <a:spcPts val="300"/>
                        </a:spcBef>
                        <a:spcAft>
                          <a:spcPts val="1000"/>
                        </a:spcAft>
                      </a:pPr>
                      <a:r>
                        <a:rPr lang="en-IN" sz="1200" dirty="0">
                          <a:effectLst/>
                        </a:rPr>
                        <a:t>20%10 = 0</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271706811"/>
                  </a:ext>
                </a:extLst>
              </a:tr>
              <a:tr h="0">
                <a:tc>
                  <a:txBody>
                    <a:bodyPr/>
                    <a:lstStyle/>
                    <a:p>
                      <a:pPr marL="457200" algn="l">
                        <a:lnSpc>
                          <a:spcPts val="1875"/>
                        </a:lnSpc>
                        <a:spcBef>
                          <a:spcPts val="300"/>
                        </a:spcBef>
                      </a:pPr>
                      <a:r>
                        <a:rPr lang="en-IN" sz="1200" dirty="0">
                          <a:effectLst/>
                        </a:rPr>
                        <a: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l">
                        <a:lnSpc>
                          <a:spcPts val="1875"/>
                        </a:lnSpc>
                        <a:spcBef>
                          <a:spcPts val="300"/>
                        </a:spcBef>
                      </a:pPr>
                      <a:r>
                        <a:rPr lang="en-IN" sz="1200" dirty="0">
                          <a:effectLst/>
                        </a:rPr>
                        <a:t>Increment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l">
                        <a:lnSpc>
                          <a:spcPts val="1875"/>
                        </a:lnSpc>
                        <a:spcBef>
                          <a:spcPts val="300"/>
                        </a:spcBef>
                        <a:spcAft>
                          <a:spcPts val="1000"/>
                        </a:spcAft>
                      </a:pPr>
                      <a:r>
                        <a:rPr lang="en-IN" sz="1200" dirty="0">
                          <a:effectLst/>
                        </a:rPr>
                        <a:t>var a=10; a++; Now a = 11</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641463551"/>
                  </a:ext>
                </a:extLst>
              </a:tr>
              <a:tr h="0">
                <a:tc>
                  <a:txBody>
                    <a:bodyPr/>
                    <a:lstStyle/>
                    <a:p>
                      <a:pPr marL="457200" algn="l">
                        <a:lnSpc>
                          <a:spcPts val="1875"/>
                        </a:lnSpc>
                        <a:spcBef>
                          <a:spcPts val="300"/>
                        </a:spcBef>
                      </a:pPr>
                      <a:r>
                        <a:rPr lang="en-IN" sz="1200" dirty="0">
                          <a:effectLst/>
                        </a:rPr>
                        <a: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l">
                        <a:lnSpc>
                          <a:spcPts val="1875"/>
                        </a:lnSpc>
                        <a:spcBef>
                          <a:spcPts val="300"/>
                        </a:spcBef>
                      </a:pPr>
                      <a:r>
                        <a:rPr lang="en-IN" sz="1200" dirty="0">
                          <a:effectLst/>
                        </a:rPr>
                        <a:t>Decrement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l">
                        <a:lnSpc>
                          <a:spcPts val="1875"/>
                        </a:lnSpc>
                        <a:spcBef>
                          <a:spcPts val="300"/>
                        </a:spcBef>
                        <a:spcAft>
                          <a:spcPts val="1000"/>
                        </a:spcAft>
                      </a:pPr>
                      <a:r>
                        <a:rPr lang="en-IN" sz="1200" dirty="0">
                          <a:effectLst/>
                        </a:rPr>
                        <a:t>var a=10; a--; Now a = 9</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39885599"/>
                  </a:ext>
                </a:extLst>
              </a:tr>
            </a:tbl>
          </a:graphicData>
        </a:graphic>
      </p:graphicFrame>
    </p:spTree>
    <p:extLst>
      <p:ext uri="{BB962C8B-B14F-4D97-AF65-F5344CB8AC3E}">
        <p14:creationId xmlns:p14="http://schemas.microsoft.com/office/powerpoint/2010/main" val="3211410908"/>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Types of Javascript Operators</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Comparison Operators</a:t>
            </a:r>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r>
              <a:rPr lang="en-US" dirty="0"/>
              <a:t>The JavaScript comparison operator compares the two operands. </a:t>
            </a:r>
          </a:p>
        </p:txBody>
      </p:sp>
      <p:graphicFrame>
        <p:nvGraphicFramePr>
          <p:cNvPr id="2" name="Table 1">
            <a:extLst>
              <a:ext uri="{FF2B5EF4-FFF2-40B4-BE49-F238E27FC236}">
                <a16:creationId xmlns:a16="http://schemas.microsoft.com/office/drawing/2014/main" id="{EA97686D-3357-4FC0-A25F-0A7B33B2939E}"/>
              </a:ext>
            </a:extLst>
          </p:cNvPr>
          <p:cNvGraphicFramePr>
            <a:graphicFrameLocks noGrp="1"/>
          </p:cNvGraphicFramePr>
          <p:nvPr>
            <p:extLst>
              <p:ext uri="{D42A27DB-BD31-4B8C-83A1-F6EECF244321}">
                <p14:modId xmlns:p14="http://schemas.microsoft.com/office/powerpoint/2010/main" val="1214921142"/>
              </p:ext>
            </p:extLst>
          </p:nvPr>
        </p:nvGraphicFramePr>
        <p:xfrm>
          <a:off x="5047169" y="1354900"/>
          <a:ext cx="3704430" cy="2672148"/>
        </p:xfrm>
        <a:graphic>
          <a:graphicData uri="http://schemas.openxmlformats.org/drawingml/2006/table">
            <a:tbl>
              <a:tblPr firstRow="1" firstCol="1" bandRow="1">
                <a:tableStyleId>{5A111915-BE36-4E01-A7E5-04B1672EAD32}</a:tableStyleId>
              </a:tblPr>
              <a:tblGrid>
                <a:gridCol w="754350">
                  <a:extLst>
                    <a:ext uri="{9D8B030D-6E8A-4147-A177-3AD203B41FA5}">
                      <a16:colId xmlns:a16="http://schemas.microsoft.com/office/drawing/2014/main" val="1437140886"/>
                    </a:ext>
                  </a:extLst>
                </a:gridCol>
                <a:gridCol w="1764506">
                  <a:extLst>
                    <a:ext uri="{9D8B030D-6E8A-4147-A177-3AD203B41FA5}">
                      <a16:colId xmlns:a16="http://schemas.microsoft.com/office/drawing/2014/main" val="3276303241"/>
                    </a:ext>
                  </a:extLst>
                </a:gridCol>
                <a:gridCol w="1185574">
                  <a:extLst>
                    <a:ext uri="{9D8B030D-6E8A-4147-A177-3AD203B41FA5}">
                      <a16:colId xmlns:a16="http://schemas.microsoft.com/office/drawing/2014/main" val="3366509145"/>
                    </a:ext>
                  </a:extLst>
                </a:gridCol>
              </a:tblGrid>
              <a:tr h="0">
                <a:tc>
                  <a:txBody>
                    <a:bodyPr/>
                    <a:lstStyle/>
                    <a:p>
                      <a:pPr marL="0" algn="just">
                        <a:lnSpc>
                          <a:spcPts val="1875"/>
                        </a:lnSpc>
                        <a:spcBef>
                          <a:spcPts val="300"/>
                        </a:spcBef>
                      </a:pPr>
                      <a:r>
                        <a:rPr lang="en-IN" sz="1200" dirty="0">
                          <a:effectLst/>
                        </a:rPr>
                        <a:t>Operator</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just">
                        <a:lnSpc>
                          <a:spcPts val="1875"/>
                        </a:lnSpc>
                        <a:spcBef>
                          <a:spcPts val="300"/>
                        </a:spcBef>
                      </a:pPr>
                      <a:r>
                        <a:rPr lang="en-IN" sz="1200" dirty="0">
                          <a:effectLst/>
                        </a:rPr>
                        <a:t>Description</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just">
                        <a:lnSpc>
                          <a:spcPts val="1875"/>
                        </a:lnSpc>
                        <a:spcBef>
                          <a:spcPts val="300"/>
                        </a:spcBef>
                        <a:spcAft>
                          <a:spcPts val="1000"/>
                        </a:spcAft>
                      </a:pPr>
                      <a:r>
                        <a:rPr lang="en-IN" sz="1200" dirty="0">
                          <a:effectLst/>
                        </a:rPr>
                        <a:t>Example</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999009323"/>
                  </a:ext>
                </a:extLst>
              </a:tr>
              <a:tr h="0">
                <a:tc>
                  <a:txBody>
                    <a:bodyPr/>
                    <a:lstStyle/>
                    <a:p>
                      <a:pPr marL="0" algn="just">
                        <a:lnSpc>
                          <a:spcPts val="1875"/>
                        </a:lnSpc>
                        <a:spcBef>
                          <a:spcPts val="300"/>
                        </a:spcBef>
                      </a:pPr>
                      <a:r>
                        <a:rPr lang="en-IN" sz="1200" dirty="0">
                          <a:effectLst/>
                        </a:rPr>
                        <a: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just">
                        <a:lnSpc>
                          <a:spcPts val="1875"/>
                        </a:lnSpc>
                        <a:spcBef>
                          <a:spcPts val="300"/>
                        </a:spcBef>
                      </a:pPr>
                      <a:r>
                        <a:rPr lang="en-IN" sz="1200" dirty="0">
                          <a:effectLst/>
                        </a:rPr>
                        <a:t>Is equal to</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just">
                        <a:lnSpc>
                          <a:spcPts val="1875"/>
                        </a:lnSpc>
                        <a:spcBef>
                          <a:spcPts val="300"/>
                        </a:spcBef>
                        <a:spcAft>
                          <a:spcPts val="1000"/>
                        </a:spcAft>
                      </a:pPr>
                      <a:r>
                        <a:rPr lang="en-IN" sz="1200" dirty="0">
                          <a:effectLst/>
                        </a:rPr>
                        <a:t>10==20 = false</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408543205"/>
                  </a:ext>
                </a:extLst>
              </a:tr>
              <a:tr h="0">
                <a:tc>
                  <a:txBody>
                    <a:bodyPr/>
                    <a:lstStyle/>
                    <a:p>
                      <a:pPr marL="0" algn="just">
                        <a:lnSpc>
                          <a:spcPts val="1875"/>
                        </a:lnSpc>
                        <a:spcBef>
                          <a:spcPts val="300"/>
                        </a:spcBef>
                      </a:pPr>
                      <a:r>
                        <a:rPr lang="en-IN" sz="1200" dirty="0">
                          <a:effectLst/>
                        </a:rPr>
                        <a: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just">
                        <a:lnSpc>
                          <a:spcPts val="1875"/>
                        </a:lnSpc>
                        <a:spcBef>
                          <a:spcPts val="300"/>
                        </a:spcBef>
                      </a:pPr>
                      <a:r>
                        <a:rPr lang="en-IN" sz="1200" dirty="0">
                          <a:effectLst/>
                        </a:rPr>
                        <a:t>Identical (equal and of same type)</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just">
                        <a:lnSpc>
                          <a:spcPts val="1875"/>
                        </a:lnSpc>
                        <a:spcBef>
                          <a:spcPts val="300"/>
                        </a:spcBef>
                        <a:spcAft>
                          <a:spcPts val="1000"/>
                        </a:spcAft>
                      </a:pPr>
                      <a:r>
                        <a:rPr lang="en-IN" sz="1200" dirty="0">
                          <a:effectLst/>
                        </a:rPr>
                        <a:t>10==20 = false</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735391437"/>
                  </a:ext>
                </a:extLst>
              </a:tr>
              <a:tr h="0">
                <a:tc>
                  <a:txBody>
                    <a:bodyPr/>
                    <a:lstStyle/>
                    <a:p>
                      <a:pPr marL="0" algn="just">
                        <a:lnSpc>
                          <a:spcPts val="1875"/>
                        </a:lnSpc>
                        <a:spcBef>
                          <a:spcPts val="300"/>
                        </a:spcBef>
                      </a:pPr>
                      <a:r>
                        <a:rPr lang="en-IN" sz="1200" dirty="0">
                          <a:effectLst/>
                        </a:rPr>
                        <a: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just">
                        <a:lnSpc>
                          <a:spcPts val="1875"/>
                        </a:lnSpc>
                        <a:spcBef>
                          <a:spcPts val="300"/>
                        </a:spcBef>
                      </a:pPr>
                      <a:r>
                        <a:rPr lang="en-IN" sz="1200" dirty="0">
                          <a:effectLst/>
                        </a:rPr>
                        <a:t>Not equal to</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just">
                        <a:lnSpc>
                          <a:spcPts val="1875"/>
                        </a:lnSpc>
                        <a:spcBef>
                          <a:spcPts val="300"/>
                        </a:spcBef>
                        <a:spcAft>
                          <a:spcPts val="1000"/>
                        </a:spcAft>
                      </a:pPr>
                      <a:r>
                        <a:rPr lang="en-IN" sz="1200" dirty="0">
                          <a:effectLst/>
                        </a:rPr>
                        <a:t>10!=20 = true</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755928205"/>
                  </a:ext>
                </a:extLst>
              </a:tr>
              <a:tr h="0">
                <a:tc>
                  <a:txBody>
                    <a:bodyPr/>
                    <a:lstStyle/>
                    <a:p>
                      <a:pPr marL="0" algn="just">
                        <a:lnSpc>
                          <a:spcPts val="1875"/>
                        </a:lnSpc>
                        <a:spcBef>
                          <a:spcPts val="300"/>
                        </a:spcBef>
                      </a:pPr>
                      <a:r>
                        <a:rPr lang="en-IN" sz="1200" dirty="0">
                          <a:effectLst/>
                        </a:rPr>
                        <a: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just">
                        <a:lnSpc>
                          <a:spcPts val="1875"/>
                        </a:lnSpc>
                        <a:spcBef>
                          <a:spcPts val="300"/>
                        </a:spcBef>
                      </a:pPr>
                      <a:r>
                        <a:rPr lang="en-IN" sz="1200" dirty="0">
                          <a:effectLst/>
                        </a:rPr>
                        <a:t>Not Identical</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just">
                        <a:lnSpc>
                          <a:spcPts val="1875"/>
                        </a:lnSpc>
                        <a:spcBef>
                          <a:spcPts val="300"/>
                        </a:spcBef>
                        <a:spcAft>
                          <a:spcPts val="1000"/>
                        </a:spcAft>
                      </a:pPr>
                      <a:r>
                        <a:rPr lang="en-IN" sz="1200" dirty="0">
                          <a:effectLst/>
                        </a:rPr>
                        <a:t>20!==20 = false</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516585205"/>
                  </a:ext>
                </a:extLst>
              </a:tr>
              <a:tr h="0">
                <a:tc>
                  <a:txBody>
                    <a:bodyPr/>
                    <a:lstStyle/>
                    <a:p>
                      <a:pPr marL="0" algn="just">
                        <a:lnSpc>
                          <a:spcPts val="1875"/>
                        </a:lnSpc>
                        <a:spcBef>
                          <a:spcPts val="300"/>
                        </a:spcBef>
                      </a:pPr>
                      <a:r>
                        <a:rPr lang="en-IN" sz="1200" dirty="0">
                          <a:effectLst/>
                        </a:rPr>
                        <a:t>&gt; </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just">
                        <a:lnSpc>
                          <a:spcPts val="1875"/>
                        </a:lnSpc>
                        <a:spcBef>
                          <a:spcPts val="300"/>
                        </a:spcBef>
                      </a:pPr>
                      <a:r>
                        <a:rPr lang="en-IN" sz="1200" dirty="0">
                          <a:effectLst/>
                        </a:rPr>
                        <a:t>Greater than</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just">
                        <a:lnSpc>
                          <a:spcPts val="1875"/>
                        </a:lnSpc>
                        <a:spcBef>
                          <a:spcPts val="300"/>
                        </a:spcBef>
                        <a:spcAft>
                          <a:spcPts val="1000"/>
                        </a:spcAft>
                      </a:pPr>
                      <a:r>
                        <a:rPr lang="en-IN" sz="1200" dirty="0">
                          <a:effectLst/>
                        </a:rPr>
                        <a:t>20&gt;10 = true</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12024734"/>
                  </a:ext>
                </a:extLst>
              </a:tr>
              <a:tr h="0">
                <a:tc>
                  <a:txBody>
                    <a:bodyPr/>
                    <a:lstStyle/>
                    <a:p>
                      <a:pPr marL="0" algn="just">
                        <a:lnSpc>
                          <a:spcPts val="1875"/>
                        </a:lnSpc>
                        <a:spcBef>
                          <a:spcPts val="300"/>
                        </a:spcBef>
                      </a:pPr>
                      <a:r>
                        <a:rPr lang="en-IN" sz="1200" dirty="0">
                          <a:effectLst/>
                        </a:rPr>
                        <a:t>&gt;=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just">
                        <a:lnSpc>
                          <a:spcPts val="1875"/>
                        </a:lnSpc>
                        <a:spcBef>
                          <a:spcPts val="300"/>
                        </a:spcBef>
                      </a:pPr>
                      <a:r>
                        <a:rPr lang="en-IN" sz="1200" dirty="0">
                          <a:effectLst/>
                        </a:rPr>
                        <a:t>Greater than or equal to</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just">
                        <a:lnSpc>
                          <a:spcPts val="1875"/>
                        </a:lnSpc>
                        <a:spcBef>
                          <a:spcPts val="300"/>
                        </a:spcBef>
                        <a:spcAft>
                          <a:spcPts val="1000"/>
                        </a:spcAft>
                      </a:pPr>
                      <a:r>
                        <a:rPr lang="en-IN" sz="1200" dirty="0">
                          <a:effectLst/>
                        </a:rPr>
                        <a:t>20&gt;=10 = true</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525385569"/>
                  </a:ext>
                </a:extLst>
              </a:tr>
              <a:tr h="0">
                <a:tc>
                  <a:txBody>
                    <a:bodyPr/>
                    <a:lstStyle/>
                    <a:p>
                      <a:pPr marL="0" algn="just">
                        <a:lnSpc>
                          <a:spcPts val="1875"/>
                        </a:lnSpc>
                        <a:spcBef>
                          <a:spcPts val="300"/>
                        </a:spcBef>
                      </a:pPr>
                      <a:r>
                        <a:rPr lang="en-IN" sz="1200" dirty="0">
                          <a:effectLst/>
                        </a:rPr>
                        <a:t>&lt; </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just">
                        <a:lnSpc>
                          <a:spcPts val="1875"/>
                        </a:lnSpc>
                        <a:spcBef>
                          <a:spcPts val="300"/>
                        </a:spcBef>
                      </a:pPr>
                      <a:r>
                        <a:rPr lang="en-IN" sz="1200" dirty="0">
                          <a:effectLst/>
                        </a:rPr>
                        <a:t>Less than</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just">
                        <a:lnSpc>
                          <a:spcPts val="1875"/>
                        </a:lnSpc>
                        <a:spcBef>
                          <a:spcPts val="300"/>
                        </a:spcBef>
                        <a:spcAft>
                          <a:spcPts val="1000"/>
                        </a:spcAft>
                      </a:pPr>
                      <a:r>
                        <a:rPr lang="en-IN" sz="1200" dirty="0">
                          <a:effectLst/>
                        </a:rPr>
                        <a:t>20&lt;10 = false</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4024313963"/>
                  </a:ext>
                </a:extLst>
              </a:tr>
              <a:tr h="0">
                <a:tc>
                  <a:txBody>
                    <a:bodyPr/>
                    <a:lstStyle/>
                    <a:p>
                      <a:pPr marL="0" algn="l">
                        <a:lnSpc>
                          <a:spcPts val="1875"/>
                        </a:lnSpc>
                        <a:spcBef>
                          <a:spcPts val="300"/>
                        </a:spcBef>
                      </a:pPr>
                      <a:r>
                        <a:rPr lang="en-IN" sz="1200" dirty="0">
                          <a:effectLst/>
                        </a:rPr>
                        <a:t>&lt;=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just">
                        <a:lnSpc>
                          <a:spcPts val="1875"/>
                        </a:lnSpc>
                        <a:spcBef>
                          <a:spcPts val="300"/>
                        </a:spcBef>
                      </a:pPr>
                      <a:r>
                        <a:rPr lang="en-IN" sz="1200" dirty="0">
                          <a:effectLst/>
                        </a:rPr>
                        <a:t>Less than or equal to</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gn="just">
                        <a:lnSpc>
                          <a:spcPts val="1875"/>
                        </a:lnSpc>
                        <a:spcBef>
                          <a:spcPts val="300"/>
                        </a:spcBef>
                        <a:spcAft>
                          <a:spcPts val="1000"/>
                        </a:spcAft>
                      </a:pPr>
                      <a:r>
                        <a:rPr lang="en-IN" sz="1200" dirty="0">
                          <a:effectLst/>
                        </a:rPr>
                        <a:t>20&lt;=10 = false</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204134486"/>
                  </a:ext>
                </a:extLst>
              </a:tr>
            </a:tbl>
          </a:graphicData>
        </a:graphic>
      </p:graphicFrame>
    </p:spTree>
    <p:extLst>
      <p:ext uri="{BB962C8B-B14F-4D97-AF65-F5344CB8AC3E}">
        <p14:creationId xmlns:p14="http://schemas.microsoft.com/office/powerpoint/2010/main" val="2457988037"/>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Types of Javascript Operators</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Logical Operators</a:t>
            </a:r>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r>
              <a:rPr lang="en-US" dirty="0"/>
              <a:t>The following operators are known as JavaScript logical operators.</a:t>
            </a:r>
          </a:p>
        </p:txBody>
      </p:sp>
      <p:graphicFrame>
        <p:nvGraphicFramePr>
          <p:cNvPr id="2" name="Table 1">
            <a:extLst>
              <a:ext uri="{FF2B5EF4-FFF2-40B4-BE49-F238E27FC236}">
                <a16:creationId xmlns:a16="http://schemas.microsoft.com/office/drawing/2014/main" id="{087D99E5-67E4-439E-BA20-96D67C1D040C}"/>
              </a:ext>
            </a:extLst>
          </p:cNvPr>
          <p:cNvGraphicFramePr>
            <a:graphicFrameLocks noGrp="1"/>
          </p:cNvGraphicFramePr>
          <p:nvPr/>
        </p:nvGraphicFramePr>
        <p:xfrm>
          <a:off x="4972209" y="1630720"/>
          <a:ext cx="3837000" cy="1319648"/>
        </p:xfrm>
        <a:graphic>
          <a:graphicData uri="http://schemas.openxmlformats.org/drawingml/2006/table">
            <a:tbl>
              <a:tblPr firstRow="1" firstCol="1" bandRow="1">
                <a:tableStyleId>{5A111915-BE36-4E01-A7E5-04B1672EAD32}</a:tableStyleId>
              </a:tblPr>
              <a:tblGrid>
                <a:gridCol w="1017755">
                  <a:extLst>
                    <a:ext uri="{9D8B030D-6E8A-4147-A177-3AD203B41FA5}">
                      <a16:colId xmlns:a16="http://schemas.microsoft.com/office/drawing/2014/main" val="3674857917"/>
                    </a:ext>
                  </a:extLst>
                </a:gridCol>
                <a:gridCol w="1319908">
                  <a:extLst>
                    <a:ext uri="{9D8B030D-6E8A-4147-A177-3AD203B41FA5}">
                      <a16:colId xmlns:a16="http://schemas.microsoft.com/office/drawing/2014/main" val="1649587748"/>
                    </a:ext>
                  </a:extLst>
                </a:gridCol>
                <a:gridCol w="1499337">
                  <a:extLst>
                    <a:ext uri="{9D8B030D-6E8A-4147-A177-3AD203B41FA5}">
                      <a16:colId xmlns:a16="http://schemas.microsoft.com/office/drawing/2014/main" val="753475129"/>
                    </a:ext>
                  </a:extLst>
                </a:gridCol>
              </a:tblGrid>
              <a:tr h="213646">
                <a:tc>
                  <a:txBody>
                    <a:bodyPr/>
                    <a:lstStyle/>
                    <a:p>
                      <a:pPr marL="0">
                        <a:lnSpc>
                          <a:spcPct val="115000"/>
                        </a:lnSpc>
                        <a:spcBef>
                          <a:spcPts val="1000"/>
                        </a:spcBef>
                      </a:pPr>
                      <a:r>
                        <a:rPr lang="en-IN" sz="1200" dirty="0">
                          <a:effectLst/>
                        </a:rPr>
                        <a:t>Operator</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pPr>
                      <a:r>
                        <a:rPr lang="en-IN" sz="1200" dirty="0">
                          <a:effectLst/>
                        </a:rPr>
                        <a:t>Description</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spcAft>
                          <a:spcPts val="1000"/>
                        </a:spcAft>
                      </a:pPr>
                      <a:r>
                        <a:rPr lang="en-IN" sz="1200" dirty="0">
                          <a:effectLst/>
                        </a:rPr>
                        <a:t>Example</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971444224"/>
                  </a:ext>
                </a:extLst>
              </a:tr>
              <a:tr h="446178">
                <a:tc>
                  <a:txBody>
                    <a:bodyPr/>
                    <a:lstStyle/>
                    <a:p>
                      <a:pPr marL="0">
                        <a:lnSpc>
                          <a:spcPct val="115000"/>
                        </a:lnSpc>
                        <a:spcBef>
                          <a:spcPts val="1000"/>
                        </a:spcBef>
                      </a:pPr>
                      <a:r>
                        <a:rPr lang="en-IN" sz="1200" dirty="0">
                          <a:effectLst/>
                        </a:rPr>
                        <a:t>&amp;&amp;</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pPr>
                      <a:r>
                        <a:rPr lang="en-IN" sz="1200" dirty="0">
                          <a:effectLst/>
                        </a:rPr>
                        <a:t>Logical AND</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spcAft>
                          <a:spcPts val="1000"/>
                        </a:spcAft>
                      </a:pPr>
                      <a:r>
                        <a:rPr lang="en-IN" sz="1200" dirty="0">
                          <a:effectLst/>
                        </a:rPr>
                        <a:t>(10==20 &amp;&amp; 20==33) = false</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270601988"/>
                  </a:ext>
                </a:extLst>
              </a:tr>
              <a:tr h="446178">
                <a:tc>
                  <a:txBody>
                    <a:bodyPr/>
                    <a:lstStyle/>
                    <a:p>
                      <a:pPr marL="0">
                        <a:lnSpc>
                          <a:spcPct val="115000"/>
                        </a:lnSpc>
                        <a:spcBef>
                          <a:spcPts val="1000"/>
                        </a:spcBef>
                      </a:pPr>
                      <a:r>
                        <a:rPr lang="en-IN" sz="1200" dirty="0">
                          <a:effectLst/>
                        </a:rPr>
                        <a: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pPr>
                      <a:r>
                        <a:rPr lang="en-IN" sz="1200" dirty="0">
                          <a:effectLst/>
                        </a:rPr>
                        <a:t>Logical OR</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spcAft>
                          <a:spcPts val="1000"/>
                        </a:spcAft>
                      </a:pPr>
                      <a:r>
                        <a:rPr lang="en-IN" sz="1200" dirty="0">
                          <a:effectLst/>
                        </a:rPr>
                        <a:t>(10==20 || 20==33) = false</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448758494"/>
                  </a:ext>
                </a:extLst>
              </a:tr>
              <a:tr h="213646">
                <a:tc>
                  <a:txBody>
                    <a:bodyPr/>
                    <a:lstStyle/>
                    <a:p>
                      <a:pPr marL="0">
                        <a:lnSpc>
                          <a:spcPct val="115000"/>
                        </a:lnSpc>
                        <a:spcBef>
                          <a:spcPts val="1000"/>
                        </a:spcBef>
                      </a:pPr>
                      <a:r>
                        <a:rPr lang="en-IN" sz="1200" dirty="0">
                          <a:effectLst/>
                        </a:rPr>
                        <a: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pPr>
                      <a:r>
                        <a:rPr lang="en-IN" sz="1200" dirty="0">
                          <a:effectLst/>
                        </a:rPr>
                        <a:t>Logical Not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spcAft>
                          <a:spcPts val="1000"/>
                        </a:spcAft>
                      </a:pPr>
                      <a:r>
                        <a:rPr lang="en-IN" sz="1200" dirty="0">
                          <a:effectLst/>
                        </a:rPr>
                        <a:t>!(10==20) = true</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809536316"/>
                  </a:ext>
                </a:extLst>
              </a:tr>
            </a:tbl>
          </a:graphicData>
        </a:graphic>
      </p:graphicFrame>
    </p:spTree>
    <p:extLst>
      <p:ext uri="{BB962C8B-B14F-4D97-AF65-F5344CB8AC3E}">
        <p14:creationId xmlns:p14="http://schemas.microsoft.com/office/powerpoint/2010/main" val="730722806"/>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Types of Javascript Operators</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Assignment Operators</a:t>
            </a:r>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r>
              <a:rPr lang="en-US" dirty="0"/>
              <a:t>The following operators are known as JavaScript assignment operators.</a:t>
            </a:r>
          </a:p>
        </p:txBody>
      </p:sp>
      <p:graphicFrame>
        <p:nvGraphicFramePr>
          <p:cNvPr id="3" name="Table 2">
            <a:extLst>
              <a:ext uri="{FF2B5EF4-FFF2-40B4-BE49-F238E27FC236}">
                <a16:creationId xmlns:a16="http://schemas.microsoft.com/office/drawing/2014/main" id="{FDABA9B3-BD1B-4686-9956-3678F6D19CF1}"/>
              </a:ext>
            </a:extLst>
          </p:cNvPr>
          <p:cNvGraphicFramePr>
            <a:graphicFrameLocks noGrp="1"/>
          </p:cNvGraphicFramePr>
          <p:nvPr/>
        </p:nvGraphicFramePr>
        <p:xfrm>
          <a:off x="4844727" y="1564962"/>
          <a:ext cx="4045201" cy="2404177"/>
        </p:xfrm>
        <a:graphic>
          <a:graphicData uri="http://schemas.openxmlformats.org/drawingml/2006/table">
            <a:tbl>
              <a:tblPr firstRow="1" firstCol="1" bandRow="1">
                <a:tableStyleId>{5A111915-BE36-4E01-A7E5-04B1672EAD32}</a:tableStyleId>
              </a:tblPr>
              <a:tblGrid>
                <a:gridCol w="1279711">
                  <a:extLst>
                    <a:ext uri="{9D8B030D-6E8A-4147-A177-3AD203B41FA5}">
                      <a16:colId xmlns:a16="http://schemas.microsoft.com/office/drawing/2014/main" val="2495047196"/>
                    </a:ext>
                  </a:extLst>
                </a:gridCol>
                <a:gridCol w="1079355">
                  <a:extLst>
                    <a:ext uri="{9D8B030D-6E8A-4147-A177-3AD203B41FA5}">
                      <a16:colId xmlns:a16="http://schemas.microsoft.com/office/drawing/2014/main" val="128844697"/>
                    </a:ext>
                  </a:extLst>
                </a:gridCol>
                <a:gridCol w="1686135">
                  <a:extLst>
                    <a:ext uri="{9D8B030D-6E8A-4147-A177-3AD203B41FA5}">
                      <a16:colId xmlns:a16="http://schemas.microsoft.com/office/drawing/2014/main" val="4078082114"/>
                    </a:ext>
                  </a:extLst>
                </a:gridCol>
              </a:tblGrid>
              <a:tr h="0">
                <a:tc>
                  <a:txBody>
                    <a:bodyPr/>
                    <a:lstStyle/>
                    <a:p>
                      <a:pPr marL="0">
                        <a:lnSpc>
                          <a:spcPct val="115000"/>
                        </a:lnSpc>
                        <a:spcBef>
                          <a:spcPts val="1000"/>
                        </a:spcBef>
                      </a:pPr>
                      <a:r>
                        <a:rPr lang="en-IN" sz="1200" dirty="0">
                          <a:effectLst/>
                        </a:rPr>
                        <a:t>Operator</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pPr>
                      <a:r>
                        <a:rPr lang="en-IN" sz="1200" dirty="0">
                          <a:effectLst/>
                        </a:rPr>
                        <a:t>Description</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spcAft>
                          <a:spcPts val="1000"/>
                        </a:spcAft>
                      </a:pPr>
                      <a:r>
                        <a:rPr lang="en-IN" sz="1200" dirty="0">
                          <a:effectLst/>
                        </a:rPr>
                        <a:t>Example</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658572866"/>
                  </a:ext>
                </a:extLst>
              </a:tr>
              <a:tr h="0">
                <a:tc>
                  <a:txBody>
                    <a:bodyPr/>
                    <a:lstStyle/>
                    <a:p>
                      <a:pPr marL="0">
                        <a:lnSpc>
                          <a:spcPct val="115000"/>
                        </a:lnSpc>
                        <a:spcBef>
                          <a:spcPts val="1000"/>
                        </a:spcBef>
                      </a:pPr>
                      <a:r>
                        <a:rPr lang="en-IN" sz="1200" dirty="0">
                          <a:effectLst/>
                        </a:rPr>
                        <a: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pPr>
                      <a:r>
                        <a:rPr lang="en-IN" sz="1200" dirty="0">
                          <a:effectLst/>
                        </a:rPr>
                        <a:t>Assign</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spcAft>
                          <a:spcPts val="1000"/>
                        </a:spcAft>
                      </a:pPr>
                      <a:r>
                        <a:rPr lang="en-IN" sz="1200" dirty="0">
                          <a:effectLst/>
                        </a:rPr>
                        <a:t>10+10 = 20</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808211012"/>
                  </a:ext>
                </a:extLst>
              </a:tr>
              <a:tr h="0">
                <a:tc>
                  <a:txBody>
                    <a:bodyPr/>
                    <a:lstStyle/>
                    <a:p>
                      <a:pPr marL="0">
                        <a:lnSpc>
                          <a:spcPct val="115000"/>
                        </a:lnSpc>
                        <a:spcBef>
                          <a:spcPts val="1000"/>
                        </a:spcBef>
                      </a:pPr>
                      <a:r>
                        <a:rPr lang="en-IN" sz="1200" dirty="0">
                          <a:effectLst/>
                        </a:rPr>
                        <a: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pPr>
                      <a:r>
                        <a:rPr lang="en-IN" sz="1200" dirty="0">
                          <a:effectLst/>
                        </a:rPr>
                        <a:t>Add and assign</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spcAft>
                          <a:spcPts val="1000"/>
                        </a:spcAft>
                      </a:pPr>
                      <a:r>
                        <a:rPr lang="en-IN" sz="1200" dirty="0">
                          <a:effectLst/>
                        </a:rPr>
                        <a:t>var a=10; a+=20; Now a = 30</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164947099"/>
                  </a:ext>
                </a:extLst>
              </a:tr>
              <a:tr h="0">
                <a:tc>
                  <a:txBody>
                    <a:bodyPr/>
                    <a:lstStyle/>
                    <a:p>
                      <a:pPr marL="0">
                        <a:lnSpc>
                          <a:spcPct val="115000"/>
                        </a:lnSpc>
                        <a:spcBef>
                          <a:spcPts val="1000"/>
                        </a:spcBef>
                      </a:pPr>
                      <a:r>
                        <a:rPr lang="en-IN" sz="1200" dirty="0">
                          <a:effectLst/>
                        </a:rPr>
                        <a: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pPr>
                      <a:r>
                        <a:rPr lang="en-IN" sz="1200" dirty="0">
                          <a:effectLst/>
                        </a:rPr>
                        <a:t>Subtract and assign</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spcAft>
                          <a:spcPts val="1000"/>
                        </a:spcAft>
                      </a:pPr>
                      <a:r>
                        <a:rPr lang="en-IN" sz="1200" dirty="0">
                          <a:effectLst/>
                        </a:rPr>
                        <a:t>var a=20; a-=10; Now a = 10</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046557577"/>
                  </a:ext>
                </a:extLst>
              </a:tr>
              <a:tr h="0">
                <a:tc>
                  <a:txBody>
                    <a:bodyPr/>
                    <a:lstStyle/>
                    <a:p>
                      <a:pPr marL="0">
                        <a:lnSpc>
                          <a:spcPct val="115000"/>
                        </a:lnSpc>
                        <a:spcBef>
                          <a:spcPts val="1000"/>
                        </a:spcBef>
                      </a:pPr>
                      <a:r>
                        <a:rPr lang="en-IN" sz="1200" dirty="0">
                          <a:effectLst/>
                        </a:rPr>
                        <a: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pPr>
                      <a:r>
                        <a:rPr lang="en-IN" sz="1200" dirty="0">
                          <a:effectLst/>
                        </a:rPr>
                        <a:t>Multiply and assign</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spcAft>
                          <a:spcPts val="1000"/>
                        </a:spcAft>
                      </a:pPr>
                      <a:r>
                        <a:rPr lang="en-IN" sz="1200" dirty="0">
                          <a:effectLst/>
                        </a:rPr>
                        <a:t>var a=10; a*=20; Now a = 200</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94618622"/>
                  </a:ext>
                </a:extLst>
              </a:tr>
              <a:tr h="0">
                <a:tc>
                  <a:txBody>
                    <a:bodyPr/>
                    <a:lstStyle/>
                    <a:p>
                      <a:pPr marL="0">
                        <a:lnSpc>
                          <a:spcPct val="115000"/>
                        </a:lnSpc>
                        <a:spcBef>
                          <a:spcPts val="1000"/>
                        </a:spcBef>
                      </a:pPr>
                      <a:r>
                        <a:rPr lang="en-IN" sz="1200" dirty="0">
                          <a:effectLst/>
                        </a:rPr>
                        <a: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pPr>
                      <a:r>
                        <a:rPr lang="en-IN" sz="1200" dirty="0">
                          <a:effectLst/>
                        </a:rPr>
                        <a:t>Divide and assign</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spcAft>
                          <a:spcPts val="1000"/>
                        </a:spcAft>
                      </a:pPr>
                      <a:r>
                        <a:rPr lang="en-IN" sz="1200" dirty="0">
                          <a:effectLst/>
                        </a:rPr>
                        <a:t>var a=10; a/=2; Now a = 5</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566753572"/>
                  </a:ext>
                </a:extLst>
              </a:tr>
              <a:tr h="0">
                <a:tc>
                  <a:txBody>
                    <a:bodyPr/>
                    <a:lstStyle/>
                    <a:p>
                      <a:pPr marL="0">
                        <a:lnSpc>
                          <a:spcPct val="115000"/>
                        </a:lnSpc>
                        <a:spcBef>
                          <a:spcPts val="1000"/>
                        </a:spcBef>
                      </a:pPr>
                      <a:r>
                        <a:rPr lang="en-IN" sz="1200" dirty="0">
                          <a:effectLst/>
                        </a:rPr>
                        <a:t>%=</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pPr>
                      <a:r>
                        <a:rPr lang="en-IN" sz="1200" dirty="0">
                          <a:effectLst/>
                        </a:rPr>
                        <a:t>Modulus and assign</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spcAft>
                          <a:spcPts val="1000"/>
                        </a:spcAft>
                      </a:pPr>
                      <a:r>
                        <a:rPr lang="en-IN" sz="1200" dirty="0">
                          <a:effectLst/>
                        </a:rPr>
                        <a:t>var a=10; a%=2; Now a = 0</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05009891"/>
                  </a:ext>
                </a:extLst>
              </a:tr>
            </a:tbl>
          </a:graphicData>
        </a:graphic>
      </p:graphicFrame>
    </p:spTree>
    <p:extLst>
      <p:ext uri="{BB962C8B-B14F-4D97-AF65-F5344CB8AC3E}">
        <p14:creationId xmlns:p14="http://schemas.microsoft.com/office/powerpoint/2010/main" val="802995315"/>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Condition </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JavaScript If-else</a:t>
            </a:r>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r>
              <a:rPr lang="en-US" dirty="0"/>
              <a:t>The JavaScript if-else statement is used to execute the code whether condition is true or false. There are three forms of if statement in JavaScript.</a:t>
            </a:r>
          </a:p>
          <a:p>
            <a:pPr marL="539750" indent="-400050">
              <a:buFont typeface="+mj-lt"/>
              <a:buAutoNum type="romanLcPeriod"/>
            </a:pPr>
            <a:r>
              <a:rPr lang="en-US" dirty="0"/>
              <a:t>If Statement</a:t>
            </a:r>
          </a:p>
          <a:p>
            <a:pPr marL="539750" indent="-400050">
              <a:buFont typeface="+mj-lt"/>
              <a:buAutoNum type="romanLcPeriod"/>
            </a:pPr>
            <a:r>
              <a:rPr lang="en-US" dirty="0"/>
              <a:t>If else statement</a:t>
            </a:r>
          </a:p>
          <a:p>
            <a:pPr marL="539750" indent="-400050">
              <a:buFont typeface="+mj-lt"/>
              <a:buAutoNum type="romanLcPeriod"/>
            </a:pPr>
            <a:r>
              <a:rPr lang="en-US" dirty="0"/>
              <a:t>if else if statement</a:t>
            </a:r>
          </a:p>
        </p:txBody>
      </p:sp>
      <p:graphicFrame>
        <p:nvGraphicFramePr>
          <p:cNvPr id="2" name="Table 1">
            <a:extLst>
              <a:ext uri="{FF2B5EF4-FFF2-40B4-BE49-F238E27FC236}">
                <a16:creationId xmlns:a16="http://schemas.microsoft.com/office/drawing/2014/main" id="{6FB88B1A-1EA0-40FC-AD81-C0E9E07A39A7}"/>
              </a:ext>
            </a:extLst>
          </p:cNvPr>
          <p:cNvGraphicFramePr>
            <a:graphicFrameLocks noGrp="1"/>
          </p:cNvGraphicFramePr>
          <p:nvPr>
            <p:extLst>
              <p:ext uri="{D42A27DB-BD31-4B8C-83A1-F6EECF244321}">
                <p14:modId xmlns:p14="http://schemas.microsoft.com/office/powerpoint/2010/main" val="2586325911"/>
              </p:ext>
            </p:extLst>
          </p:nvPr>
        </p:nvGraphicFramePr>
        <p:xfrm>
          <a:off x="4744402" y="1034200"/>
          <a:ext cx="4228941" cy="3404494"/>
        </p:xfrm>
        <a:graphic>
          <a:graphicData uri="http://schemas.openxmlformats.org/drawingml/2006/table">
            <a:tbl>
              <a:tblPr firstRow="1" firstCol="1" bandRow="1">
                <a:tableStyleId>{5A111915-BE36-4E01-A7E5-04B1672EAD32}</a:tableStyleId>
              </a:tblPr>
              <a:tblGrid>
                <a:gridCol w="1187946">
                  <a:extLst>
                    <a:ext uri="{9D8B030D-6E8A-4147-A177-3AD203B41FA5}">
                      <a16:colId xmlns:a16="http://schemas.microsoft.com/office/drawing/2014/main" val="307722735"/>
                    </a:ext>
                  </a:extLst>
                </a:gridCol>
                <a:gridCol w="3040995">
                  <a:extLst>
                    <a:ext uri="{9D8B030D-6E8A-4147-A177-3AD203B41FA5}">
                      <a16:colId xmlns:a16="http://schemas.microsoft.com/office/drawing/2014/main" val="2880485377"/>
                    </a:ext>
                  </a:extLst>
                </a:gridCol>
              </a:tblGrid>
              <a:tr h="0">
                <a:tc>
                  <a:txBody>
                    <a:bodyPr/>
                    <a:lstStyle/>
                    <a:p>
                      <a:pPr marL="0">
                        <a:lnSpc>
                          <a:spcPct val="115000"/>
                        </a:lnSpc>
                        <a:spcBef>
                          <a:spcPts val="1000"/>
                        </a:spcBef>
                      </a:pPr>
                      <a:r>
                        <a:rPr lang="en-IN" sz="1200">
                          <a:effectLst/>
                        </a:rPr>
                        <a:t>Operator</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spcAft>
                          <a:spcPts val="1000"/>
                        </a:spcAft>
                      </a:pPr>
                      <a:r>
                        <a:rPr lang="en-IN" sz="1200">
                          <a:effectLst/>
                        </a:rPr>
                        <a:t>Description</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700407239"/>
                  </a:ext>
                </a:extLst>
              </a:tr>
              <a:tr h="0">
                <a:tc>
                  <a:txBody>
                    <a:bodyPr/>
                    <a:lstStyle/>
                    <a:p>
                      <a:pPr marL="0">
                        <a:lnSpc>
                          <a:spcPct val="115000"/>
                        </a:lnSpc>
                        <a:spcBef>
                          <a:spcPts val="1000"/>
                        </a:spcBef>
                      </a:pPr>
                      <a:r>
                        <a:rPr lang="en-IN" sz="1200">
                          <a:effectLst/>
                        </a:rPr>
                        <a:t>(?:)</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spcAft>
                          <a:spcPts val="1000"/>
                        </a:spcAft>
                      </a:pPr>
                      <a:r>
                        <a:rPr lang="en-IN" sz="1200">
                          <a:effectLst/>
                        </a:rPr>
                        <a:t>Conditional Operator returns value based on the condition. It is like if-else.</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4083132252"/>
                  </a:ext>
                </a:extLst>
              </a:tr>
              <a:tr h="0">
                <a:tc>
                  <a:txBody>
                    <a:bodyPr/>
                    <a:lstStyle/>
                    <a:p>
                      <a:pPr marL="0">
                        <a:lnSpc>
                          <a:spcPct val="115000"/>
                        </a:lnSpc>
                        <a:spcBef>
                          <a:spcPts val="1000"/>
                        </a:spcBef>
                      </a:pPr>
                      <a:r>
                        <a:rPr lang="en-IN" sz="1200">
                          <a:effectLst/>
                        </a:rPr>
                        <a:t>,</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spcAft>
                          <a:spcPts val="1000"/>
                        </a:spcAft>
                      </a:pPr>
                      <a:r>
                        <a:rPr lang="en-IN" sz="1200">
                          <a:effectLst/>
                        </a:rPr>
                        <a:t>Comma Operator allows multiple expressions to be evaluated as single statement.</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179575437"/>
                  </a:ext>
                </a:extLst>
              </a:tr>
              <a:tr h="0">
                <a:tc>
                  <a:txBody>
                    <a:bodyPr/>
                    <a:lstStyle/>
                    <a:p>
                      <a:pPr marL="0">
                        <a:lnSpc>
                          <a:spcPct val="115000"/>
                        </a:lnSpc>
                        <a:spcBef>
                          <a:spcPts val="1000"/>
                        </a:spcBef>
                      </a:pPr>
                      <a:r>
                        <a:rPr lang="en-IN" sz="1200">
                          <a:effectLst/>
                        </a:rPr>
                        <a:t>delete</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spcAft>
                          <a:spcPts val="1000"/>
                        </a:spcAft>
                      </a:pPr>
                      <a:r>
                        <a:rPr lang="en-IN" sz="1200">
                          <a:effectLst/>
                        </a:rPr>
                        <a:t>Delete Operator deletes a property from the object.</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874053605"/>
                  </a:ext>
                </a:extLst>
              </a:tr>
              <a:tr h="0">
                <a:tc>
                  <a:txBody>
                    <a:bodyPr/>
                    <a:lstStyle/>
                    <a:p>
                      <a:pPr marL="0">
                        <a:lnSpc>
                          <a:spcPct val="115000"/>
                        </a:lnSpc>
                        <a:spcBef>
                          <a:spcPts val="1000"/>
                        </a:spcBef>
                      </a:pPr>
                      <a:r>
                        <a:rPr lang="en-IN" sz="1200">
                          <a:effectLst/>
                        </a:rPr>
                        <a:t>in</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spcAft>
                          <a:spcPts val="1000"/>
                        </a:spcAft>
                      </a:pPr>
                      <a:r>
                        <a:rPr lang="en-IN" sz="1200">
                          <a:effectLst/>
                        </a:rPr>
                        <a:t>In Operator checks if object has the given property</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877252396"/>
                  </a:ext>
                </a:extLst>
              </a:tr>
              <a:tr h="0">
                <a:tc>
                  <a:txBody>
                    <a:bodyPr/>
                    <a:lstStyle/>
                    <a:p>
                      <a:pPr marL="0">
                        <a:lnSpc>
                          <a:spcPct val="115000"/>
                        </a:lnSpc>
                        <a:spcBef>
                          <a:spcPts val="1000"/>
                        </a:spcBef>
                      </a:pPr>
                      <a:r>
                        <a:rPr lang="en-IN" sz="1200">
                          <a:effectLst/>
                        </a:rPr>
                        <a:t>instanceof</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spcAft>
                          <a:spcPts val="1000"/>
                        </a:spcAft>
                      </a:pPr>
                      <a:r>
                        <a:rPr lang="en-IN" sz="1200">
                          <a:effectLst/>
                        </a:rPr>
                        <a:t>checks if the object is an instance of given type</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51972932"/>
                  </a:ext>
                </a:extLst>
              </a:tr>
              <a:tr h="0">
                <a:tc>
                  <a:txBody>
                    <a:bodyPr/>
                    <a:lstStyle/>
                    <a:p>
                      <a:pPr marL="0">
                        <a:lnSpc>
                          <a:spcPct val="115000"/>
                        </a:lnSpc>
                        <a:spcBef>
                          <a:spcPts val="1000"/>
                        </a:spcBef>
                      </a:pPr>
                      <a:r>
                        <a:rPr lang="en-IN" sz="1200">
                          <a:effectLst/>
                        </a:rPr>
                        <a:t>new</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spcAft>
                          <a:spcPts val="1000"/>
                        </a:spcAft>
                      </a:pPr>
                      <a:r>
                        <a:rPr lang="en-IN" sz="1200">
                          <a:effectLst/>
                        </a:rPr>
                        <a:t>creates an instance (object)</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176697737"/>
                  </a:ext>
                </a:extLst>
              </a:tr>
              <a:tr h="0">
                <a:tc>
                  <a:txBody>
                    <a:bodyPr/>
                    <a:lstStyle/>
                    <a:p>
                      <a:pPr marL="0">
                        <a:lnSpc>
                          <a:spcPct val="115000"/>
                        </a:lnSpc>
                        <a:spcBef>
                          <a:spcPts val="1000"/>
                        </a:spcBef>
                      </a:pPr>
                      <a:r>
                        <a:rPr lang="en-IN" sz="1200">
                          <a:effectLst/>
                        </a:rPr>
                        <a:t>typeof</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spcAft>
                          <a:spcPts val="1000"/>
                        </a:spcAft>
                      </a:pPr>
                      <a:r>
                        <a:rPr lang="en-IN" sz="1200">
                          <a:effectLst/>
                        </a:rPr>
                        <a:t>checks the type of object.</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423931578"/>
                  </a:ext>
                </a:extLst>
              </a:tr>
              <a:tr h="0">
                <a:tc>
                  <a:txBody>
                    <a:bodyPr/>
                    <a:lstStyle/>
                    <a:p>
                      <a:pPr marL="0">
                        <a:lnSpc>
                          <a:spcPct val="115000"/>
                        </a:lnSpc>
                        <a:spcBef>
                          <a:spcPts val="1000"/>
                        </a:spcBef>
                      </a:pPr>
                      <a:r>
                        <a:rPr lang="en-IN" sz="1200">
                          <a:effectLst/>
                        </a:rPr>
                        <a:t>void</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spcAft>
                          <a:spcPts val="1000"/>
                        </a:spcAft>
                      </a:pPr>
                      <a:r>
                        <a:rPr lang="en-IN" sz="1200">
                          <a:effectLst/>
                        </a:rPr>
                        <a:t>it discards the expression's return value.</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268790750"/>
                  </a:ext>
                </a:extLst>
              </a:tr>
              <a:tr h="0">
                <a:tc>
                  <a:txBody>
                    <a:bodyPr/>
                    <a:lstStyle/>
                    <a:p>
                      <a:pPr marL="0">
                        <a:lnSpc>
                          <a:spcPct val="115000"/>
                        </a:lnSpc>
                        <a:spcBef>
                          <a:spcPts val="1000"/>
                        </a:spcBef>
                      </a:pPr>
                      <a:r>
                        <a:rPr lang="en-IN" sz="1200">
                          <a:effectLst/>
                        </a:rPr>
                        <a:t>yield</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a:lnSpc>
                          <a:spcPct val="115000"/>
                        </a:lnSpc>
                        <a:spcBef>
                          <a:spcPts val="1000"/>
                        </a:spcBef>
                        <a:spcAft>
                          <a:spcPts val="1000"/>
                        </a:spcAft>
                      </a:pPr>
                      <a:r>
                        <a:rPr lang="en-IN" sz="1200" dirty="0">
                          <a:effectLst/>
                        </a:rPr>
                        <a:t>checks what is returned in a generator by the generator's iterator.</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321539257"/>
                  </a:ext>
                </a:extLst>
              </a:tr>
            </a:tbl>
          </a:graphicData>
        </a:graphic>
      </p:graphicFrame>
    </p:spTree>
    <p:extLst>
      <p:ext uri="{BB962C8B-B14F-4D97-AF65-F5344CB8AC3E}">
        <p14:creationId xmlns:p14="http://schemas.microsoft.com/office/powerpoint/2010/main" val="2797075312"/>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If-else</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If statement</a:t>
            </a:r>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pPr marL="139700" indent="0">
              <a:buNone/>
            </a:pPr>
            <a:r>
              <a:rPr lang="en-US" dirty="0"/>
              <a:t>It evaluates the content only if expression is true. </a:t>
            </a:r>
          </a:p>
          <a:p>
            <a:pPr marL="139700" indent="0">
              <a:buNone/>
            </a:pPr>
            <a:r>
              <a:rPr lang="en-US" dirty="0"/>
              <a:t>Syntax:</a:t>
            </a:r>
          </a:p>
          <a:p>
            <a:pPr marL="596900" lvl="1" indent="0">
              <a:spcBef>
                <a:spcPts val="0"/>
              </a:spcBef>
              <a:buNone/>
            </a:pPr>
            <a:r>
              <a:rPr lang="en-US" dirty="0"/>
              <a:t>if(expression)</a:t>
            </a:r>
          </a:p>
          <a:p>
            <a:pPr marL="596900" lvl="1" indent="0">
              <a:spcBef>
                <a:spcPts val="0"/>
              </a:spcBef>
              <a:buNone/>
            </a:pPr>
            <a:r>
              <a:rPr lang="en-US" dirty="0"/>
              <a:t>{  </a:t>
            </a:r>
          </a:p>
          <a:p>
            <a:pPr marL="596900" lvl="1" indent="0">
              <a:spcBef>
                <a:spcPts val="0"/>
              </a:spcBef>
              <a:buNone/>
            </a:pPr>
            <a:r>
              <a:rPr lang="en-US" dirty="0"/>
              <a:t>//content to be evaluated  </a:t>
            </a:r>
          </a:p>
          <a:p>
            <a:pPr marL="596900" lvl="1" indent="0">
              <a:spcBef>
                <a:spcPts val="0"/>
              </a:spcBef>
              <a:buNone/>
            </a:pPr>
            <a:r>
              <a:rPr lang="en-US" dirty="0"/>
              <a:t>} </a:t>
            </a:r>
          </a:p>
        </p:txBody>
      </p:sp>
      <p:pic>
        <p:nvPicPr>
          <p:cNvPr id="6" name="Picture 5">
            <a:extLst>
              <a:ext uri="{FF2B5EF4-FFF2-40B4-BE49-F238E27FC236}">
                <a16:creationId xmlns:a16="http://schemas.microsoft.com/office/drawing/2014/main" id="{9DC9E9A3-D9D6-40BD-A7ED-A19DF14000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29714" y="715419"/>
            <a:ext cx="3185160" cy="3591560"/>
          </a:xfrm>
          <a:prstGeom prst="rect">
            <a:avLst/>
          </a:prstGeom>
        </p:spPr>
      </p:pic>
      <p:sp>
        <p:nvSpPr>
          <p:cNvPr id="7" name="Google Shape;77;p15">
            <a:extLst>
              <a:ext uri="{FF2B5EF4-FFF2-40B4-BE49-F238E27FC236}">
                <a16:creationId xmlns:a16="http://schemas.microsoft.com/office/drawing/2014/main" id="{FBB4D774-68F1-489E-A00A-E6E4978C3FD1}"/>
              </a:ext>
            </a:extLst>
          </p:cNvPr>
          <p:cNvSpPr txBox="1">
            <a:spLocks noGrp="1"/>
          </p:cNvSpPr>
          <p:nvPr>
            <p:ph type="body" idx="3"/>
          </p:nvPr>
        </p:nvSpPr>
        <p:spPr>
          <a:xfrm>
            <a:off x="5117374" y="4730750"/>
            <a:ext cx="3397500" cy="2730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Image Source: </a:t>
            </a:r>
            <a:r>
              <a:rPr lang="en-IN" dirty="0">
                <a:hlinkClick r:id="rId4"/>
              </a:rPr>
              <a:t>https://media.geeksforgeeks.org/wp-content/uploads/if.png</a:t>
            </a:r>
            <a:endParaRPr dirty="0"/>
          </a:p>
        </p:txBody>
      </p:sp>
    </p:spTree>
    <p:extLst>
      <p:ext uri="{BB962C8B-B14F-4D97-AF65-F5344CB8AC3E}">
        <p14:creationId xmlns:p14="http://schemas.microsoft.com/office/powerpoint/2010/main" val="1705730714"/>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If-else</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If statement</a:t>
            </a:r>
          </a:p>
        </p:txBody>
      </p:sp>
      <p:sp>
        <p:nvSpPr>
          <p:cNvPr id="75" name="Google Shape;75;p15"/>
          <p:cNvSpPr txBox="1">
            <a:spLocks noGrp="1"/>
          </p:cNvSpPr>
          <p:nvPr>
            <p:ph type="body" idx="2"/>
          </p:nvPr>
        </p:nvSpPr>
        <p:spPr>
          <a:xfrm>
            <a:off x="462275" y="2793206"/>
            <a:ext cx="3837000" cy="1870019"/>
          </a:xfrm>
          <a:prstGeom prst="rect">
            <a:avLst/>
          </a:prstGeom>
        </p:spPr>
        <p:txBody>
          <a:bodyPr spcFirstLastPara="1" wrap="square" lIns="91425" tIns="91425" rIns="91425" bIns="91425" anchor="ctr" anchorCtr="0">
            <a:noAutofit/>
          </a:bodyPr>
          <a:lstStyle/>
          <a:p>
            <a:pPr marL="139700" indent="0">
              <a:buNone/>
            </a:pPr>
            <a:r>
              <a:rPr lang="en-US" dirty="0"/>
              <a:t>&lt;script&gt;  </a:t>
            </a:r>
          </a:p>
          <a:p>
            <a:pPr marL="139700" indent="0">
              <a:buNone/>
            </a:pPr>
            <a:r>
              <a:rPr lang="en-US" dirty="0"/>
              <a:t>var a=20;  </a:t>
            </a:r>
          </a:p>
          <a:p>
            <a:pPr marL="139700" indent="0">
              <a:buNone/>
            </a:pPr>
            <a:r>
              <a:rPr lang="en-US" dirty="0"/>
              <a:t>if(a&gt;10){  </a:t>
            </a:r>
          </a:p>
          <a:p>
            <a:pPr marL="139700" indent="0">
              <a:buNone/>
            </a:pPr>
            <a:r>
              <a:rPr lang="en-US" dirty="0"/>
              <a:t>document.write("value of a is greater than 10");  </a:t>
            </a:r>
          </a:p>
          <a:p>
            <a:pPr marL="139700" indent="0">
              <a:buNone/>
            </a:pPr>
            <a:r>
              <a:rPr lang="en-US" dirty="0"/>
              <a:t>}  </a:t>
            </a:r>
          </a:p>
          <a:p>
            <a:pPr marL="139700" indent="0">
              <a:buNone/>
            </a:pPr>
            <a:r>
              <a:rPr lang="en-US" dirty="0"/>
              <a:t>&lt;/script&gt;  </a:t>
            </a:r>
          </a:p>
          <a:p>
            <a:pPr marL="139700" indent="0">
              <a:buNone/>
            </a:pPr>
            <a:r>
              <a:rPr lang="en-US" dirty="0"/>
              <a:t>Output :</a:t>
            </a:r>
          </a:p>
          <a:p>
            <a:pPr marL="139700" indent="0">
              <a:buNone/>
            </a:pPr>
            <a:r>
              <a:rPr lang="en-US" dirty="0"/>
              <a:t>value of a is greater than 10</a:t>
            </a:r>
          </a:p>
        </p:txBody>
      </p:sp>
      <p:pic>
        <p:nvPicPr>
          <p:cNvPr id="6" name="Picture 5">
            <a:extLst>
              <a:ext uri="{FF2B5EF4-FFF2-40B4-BE49-F238E27FC236}">
                <a16:creationId xmlns:a16="http://schemas.microsoft.com/office/drawing/2014/main" id="{9DC9E9A3-D9D6-40BD-A7ED-A19DF14000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29714" y="715419"/>
            <a:ext cx="3185160" cy="3591560"/>
          </a:xfrm>
          <a:prstGeom prst="rect">
            <a:avLst/>
          </a:prstGeom>
        </p:spPr>
      </p:pic>
      <p:sp>
        <p:nvSpPr>
          <p:cNvPr id="7" name="Google Shape;77;p15">
            <a:extLst>
              <a:ext uri="{FF2B5EF4-FFF2-40B4-BE49-F238E27FC236}">
                <a16:creationId xmlns:a16="http://schemas.microsoft.com/office/drawing/2014/main" id="{FBB4D774-68F1-489E-A00A-E6E4978C3FD1}"/>
              </a:ext>
            </a:extLst>
          </p:cNvPr>
          <p:cNvSpPr txBox="1">
            <a:spLocks noGrp="1"/>
          </p:cNvSpPr>
          <p:nvPr>
            <p:ph type="body" idx="3"/>
          </p:nvPr>
        </p:nvSpPr>
        <p:spPr>
          <a:xfrm>
            <a:off x="5167819" y="4663225"/>
            <a:ext cx="3397500" cy="2603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Image Source: </a:t>
            </a:r>
            <a:r>
              <a:rPr lang="en-IN" dirty="0">
                <a:hlinkClick r:id="rId4"/>
              </a:rPr>
              <a:t>https://media.geeksforgeeks.org/wp-content/uploads/if.png</a:t>
            </a:r>
            <a:endParaRPr dirty="0"/>
          </a:p>
        </p:txBody>
      </p:sp>
    </p:spTree>
    <p:extLst>
      <p:ext uri="{BB962C8B-B14F-4D97-AF65-F5344CB8AC3E}">
        <p14:creationId xmlns:p14="http://schemas.microsoft.com/office/powerpoint/2010/main" val="23731776"/>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If-else</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If...else Statement</a:t>
            </a:r>
          </a:p>
        </p:txBody>
      </p:sp>
      <p:sp>
        <p:nvSpPr>
          <p:cNvPr id="75" name="Google Shape;75;p15"/>
          <p:cNvSpPr txBox="1">
            <a:spLocks noGrp="1"/>
          </p:cNvSpPr>
          <p:nvPr>
            <p:ph type="body" idx="2"/>
          </p:nvPr>
        </p:nvSpPr>
        <p:spPr>
          <a:xfrm>
            <a:off x="462275" y="2793206"/>
            <a:ext cx="3837000" cy="1870019"/>
          </a:xfrm>
          <a:prstGeom prst="rect">
            <a:avLst/>
          </a:prstGeom>
        </p:spPr>
        <p:txBody>
          <a:bodyPr spcFirstLastPara="1" wrap="square" lIns="91425" tIns="91425" rIns="91425" bIns="91425" anchor="ctr" anchorCtr="0">
            <a:noAutofit/>
          </a:bodyPr>
          <a:lstStyle/>
          <a:p>
            <a:pPr marL="139700" indent="0">
              <a:buNone/>
            </a:pPr>
            <a:r>
              <a:rPr lang="en-US" dirty="0"/>
              <a:t>It evaluates the content whether condition is true of false. </a:t>
            </a:r>
          </a:p>
          <a:p>
            <a:pPr marL="139700" indent="0">
              <a:buNone/>
            </a:pPr>
            <a:r>
              <a:rPr lang="en-US" b="1" dirty="0"/>
              <a:t>Syntax</a:t>
            </a:r>
          </a:p>
          <a:p>
            <a:pPr marL="139700" indent="0">
              <a:buNone/>
            </a:pPr>
            <a:r>
              <a:rPr lang="en-US" dirty="0"/>
              <a:t>if(expression){  </a:t>
            </a:r>
          </a:p>
          <a:p>
            <a:pPr marL="139700" indent="0">
              <a:buNone/>
            </a:pPr>
            <a:r>
              <a:rPr lang="en-US" dirty="0"/>
              <a:t>//content to be evaluated if condition is true  </a:t>
            </a:r>
          </a:p>
          <a:p>
            <a:pPr marL="139700" indent="0">
              <a:buNone/>
            </a:pPr>
            <a:r>
              <a:rPr lang="en-US" dirty="0"/>
              <a:t>}  </a:t>
            </a:r>
          </a:p>
          <a:p>
            <a:pPr marL="139700" indent="0">
              <a:buNone/>
            </a:pPr>
            <a:r>
              <a:rPr lang="en-US" dirty="0"/>
              <a:t>else{  </a:t>
            </a:r>
          </a:p>
          <a:p>
            <a:pPr marL="139700" indent="0">
              <a:buNone/>
            </a:pPr>
            <a:r>
              <a:rPr lang="en-US" dirty="0"/>
              <a:t>//content to be evaluated if condition is false  </a:t>
            </a:r>
          </a:p>
          <a:p>
            <a:pPr marL="139700" indent="0">
              <a:buNone/>
            </a:pPr>
            <a:r>
              <a:rPr lang="en-US" dirty="0"/>
              <a:t>} </a:t>
            </a:r>
          </a:p>
        </p:txBody>
      </p:sp>
      <p:sp>
        <p:nvSpPr>
          <p:cNvPr id="7" name="Google Shape;77;p15">
            <a:extLst>
              <a:ext uri="{FF2B5EF4-FFF2-40B4-BE49-F238E27FC236}">
                <a16:creationId xmlns:a16="http://schemas.microsoft.com/office/drawing/2014/main" id="{FBB4D774-68F1-489E-A00A-E6E4978C3FD1}"/>
              </a:ext>
            </a:extLst>
          </p:cNvPr>
          <p:cNvSpPr txBox="1">
            <a:spLocks noGrp="1"/>
          </p:cNvSpPr>
          <p:nvPr>
            <p:ph type="body" idx="3"/>
          </p:nvPr>
        </p:nvSpPr>
        <p:spPr>
          <a:xfrm>
            <a:off x="4996369" y="4514850"/>
            <a:ext cx="3397500" cy="442912"/>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Image Source: </a:t>
            </a:r>
            <a:r>
              <a:rPr lang="en-IN" dirty="0">
                <a:hlinkClick r:id="rId3"/>
              </a:rPr>
              <a:t>https://media.geeksforgeeks.org/wp-content/uploads/if-else.png</a:t>
            </a:r>
            <a:endParaRPr dirty="0"/>
          </a:p>
        </p:txBody>
      </p:sp>
      <p:pic>
        <p:nvPicPr>
          <p:cNvPr id="8" name="Picture 7">
            <a:extLst>
              <a:ext uri="{FF2B5EF4-FFF2-40B4-BE49-F238E27FC236}">
                <a16:creationId xmlns:a16="http://schemas.microsoft.com/office/drawing/2014/main" id="{219CB857-C12B-429D-9858-D321551F774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96369" y="659606"/>
            <a:ext cx="3581400" cy="3524250"/>
          </a:xfrm>
          <a:prstGeom prst="rect">
            <a:avLst/>
          </a:prstGeom>
        </p:spPr>
      </p:pic>
    </p:spTree>
    <p:extLst>
      <p:ext uri="{BB962C8B-B14F-4D97-AF65-F5344CB8AC3E}">
        <p14:creationId xmlns:p14="http://schemas.microsoft.com/office/powerpoint/2010/main" val="1162641472"/>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If-else</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If...else Statement</a:t>
            </a:r>
          </a:p>
        </p:txBody>
      </p:sp>
      <p:sp>
        <p:nvSpPr>
          <p:cNvPr id="75" name="Google Shape;75;p15"/>
          <p:cNvSpPr txBox="1">
            <a:spLocks noGrp="1"/>
          </p:cNvSpPr>
          <p:nvPr>
            <p:ph type="body" idx="2"/>
          </p:nvPr>
        </p:nvSpPr>
        <p:spPr>
          <a:xfrm>
            <a:off x="462275" y="2793206"/>
            <a:ext cx="3837000" cy="1870019"/>
          </a:xfrm>
          <a:prstGeom prst="rect">
            <a:avLst/>
          </a:prstGeom>
        </p:spPr>
        <p:txBody>
          <a:bodyPr spcFirstLastPara="1" wrap="square" lIns="91425" tIns="91425" rIns="91425" bIns="91425" anchor="ctr" anchorCtr="0">
            <a:noAutofit/>
          </a:bodyPr>
          <a:lstStyle/>
          <a:p>
            <a:pPr marL="139700" indent="0">
              <a:buNone/>
            </a:pPr>
            <a:r>
              <a:rPr lang="en-US" dirty="0"/>
              <a:t>&lt;script&gt;  </a:t>
            </a:r>
          </a:p>
          <a:p>
            <a:pPr marL="139700" indent="0">
              <a:buNone/>
            </a:pPr>
            <a:r>
              <a:rPr lang="en-US" dirty="0"/>
              <a:t>var a=20;  </a:t>
            </a:r>
          </a:p>
          <a:p>
            <a:pPr marL="139700" indent="0">
              <a:buNone/>
            </a:pPr>
            <a:r>
              <a:rPr lang="en-US" dirty="0"/>
              <a:t>if(a%2==0){  </a:t>
            </a:r>
          </a:p>
          <a:p>
            <a:pPr marL="139700" indent="0">
              <a:buNone/>
            </a:pPr>
            <a:r>
              <a:rPr lang="en-US" dirty="0"/>
              <a:t>document.write("a is even number");  }  </a:t>
            </a:r>
          </a:p>
          <a:p>
            <a:pPr marL="139700" indent="0">
              <a:buNone/>
            </a:pPr>
            <a:r>
              <a:rPr lang="en-US" dirty="0"/>
              <a:t>else{  </a:t>
            </a:r>
          </a:p>
          <a:p>
            <a:pPr marL="139700" indent="0">
              <a:buNone/>
            </a:pPr>
            <a:r>
              <a:rPr lang="en-US" dirty="0"/>
              <a:t>document.write("a is odd number");  }  </a:t>
            </a:r>
          </a:p>
          <a:p>
            <a:pPr marL="139700" indent="0">
              <a:buNone/>
            </a:pPr>
            <a:r>
              <a:rPr lang="en-US" dirty="0"/>
              <a:t>&lt;/script&gt;  </a:t>
            </a:r>
          </a:p>
          <a:p>
            <a:pPr marL="139700" indent="0">
              <a:buNone/>
            </a:pPr>
            <a:r>
              <a:rPr lang="en-US" dirty="0"/>
              <a:t>Output :</a:t>
            </a:r>
          </a:p>
          <a:p>
            <a:pPr marL="139700" indent="0">
              <a:buNone/>
            </a:pPr>
            <a:r>
              <a:rPr lang="en-US" dirty="0"/>
              <a:t>a is even number</a:t>
            </a:r>
          </a:p>
        </p:txBody>
      </p:sp>
      <p:sp>
        <p:nvSpPr>
          <p:cNvPr id="7" name="Google Shape;77;p15">
            <a:extLst>
              <a:ext uri="{FF2B5EF4-FFF2-40B4-BE49-F238E27FC236}">
                <a16:creationId xmlns:a16="http://schemas.microsoft.com/office/drawing/2014/main" id="{FBB4D774-68F1-489E-A00A-E6E4978C3FD1}"/>
              </a:ext>
            </a:extLst>
          </p:cNvPr>
          <p:cNvSpPr txBox="1">
            <a:spLocks noGrp="1"/>
          </p:cNvSpPr>
          <p:nvPr>
            <p:ph type="body" idx="3"/>
          </p:nvPr>
        </p:nvSpPr>
        <p:spPr>
          <a:xfrm>
            <a:off x="5256719" y="4743450"/>
            <a:ext cx="3397500" cy="279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Image Source: </a:t>
            </a:r>
            <a:r>
              <a:rPr lang="en-IN" dirty="0">
                <a:hlinkClick r:id="rId3"/>
              </a:rPr>
              <a:t>https://media.geeksforgeeks.org/wp-content/uploads/if-else.png</a:t>
            </a:r>
            <a:endParaRPr dirty="0"/>
          </a:p>
        </p:txBody>
      </p:sp>
      <p:pic>
        <p:nvPicPr>
          <p:cNvPr id="8" name="Picture 7">
            <a:extLst>
              <a:ext uri="{FF2B5EF4-FFF2-40B4-BE49-F238E27FC236}">
                <a16:creationId xmlns:a16="http://schemas.microsoft.com/office/drawing/2014/main" id="{219CB857-C12B-429D-9858-D321551F774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96369" y="659606"/>
            <a:ext cx="3581400" cy="3524250"/>
          </a:xfrm>
          <a:prstGeom prst="rect">
            <a:avLst/>
          </a:prstGeom>
        </p:spPr>
      </p:pic>
    </p:spTree>
    <p:extLst>
      <p:ext uri="{BB962C8B-B14F-4D97-AF65-F5344CB8AC3E}">
        <p14:creationId xmlns:p14="http://schemas.microsoft.com/office/powerpoint/2010/main" val="1480430080"/>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If-else</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If...else if statement</a:t>
            </a:r>
          </a:p>
        </p:txBody>
      </p:sp>
      <p:sp>
        <p:nvSpPr>
          <p:cNvPr id="75" name="Google Shape;75;p15"/>
          <p:cNvSpPr txBox="1">
            <a:spLocks noGrp="1"/>
          </p:cNvSpPr>
          <p:nvPr>
            <p:ph type="body" idx="2"/>
          </p:nvPr>
        </p:nvSpPr>
        <p:spPr>
          <a:xfrm>
            <a:off x="462275" y="2793206"/>
            <a:ext cx="3837000" cy="1870019"/>
          </a:xfrm>
          <a:prstGeom prst="rect">
            <a:avLst/>
          </a:prstGeom>
        </p:spPr>
        <p:txBody>
          <a:bodyPr spcFirstLastPara="1" wrap="square" lIns="91425" tIns="91425" rIns="91425" bIns="91425" anchor="ctr" anchorCtr="0">
            <a:noAutofit/>
          </a:bodyPr>
          <a:lstStyle/>
          <a:p>
            <a:pPr marL="139700" indent="0">
              <a:buNone/>
            </a:pPr>
            <a:r>
              <a:rPr lang="en-US" dirty="0"/>
              <a:t>It evaluates the content only if expression is true from several expressions. </a:t>
            </a:r>
          </a:p>
          <a:p>
            <a:pPr marL="139700" indent="0">
              <a:buNone/>
            </a:pPr>
            <a:endParaRPr lang="en-US" dirty="0"/>
          </a:p>
        </p:txBody>
      </p:sp>
      <p:sp>
        <p:nvSpPr>
          <p:cNvPr id="7" name="Google Shape;77;p15">
            <a:extLst>
              <a:ext uri="{FF2B5EF4-FFF2-40B4-BE49-F238E27FC236}">
                <a16:creationId xmlns:a16="http://schemas.microsoft.com/office/drawing/2014/main" id="{FBB4D774-68F1-489E-A00A-E6E4978C3FD1}"/>
              </a:ext>
            </a:extLst>
          </p:cNvPr>
          <p:cNvSpPr txBox="1">
            <a:spLocks noGrp="1"/>
          </p:cNvSpPr>
          <p:nvPr>
            <p:ph type="body" idx="3"/>
          </p:nvPr>
        </p:nvSpPr>
        <p:spPr>
          <a:xfrm>
            <a:off x="5097969" y="4724400"/>
            <a:ext cx="3397500" cy="292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https://media.geeksforgeeks.org/wp-content/uploads/if-elseif.png</a:t>
            </a:r>
            <a:endParaRPr dirty="0"/>
          </a:p>
        </p:txBody>
      </p:sp>
      <p:pic>
        <p:nvPicPr>
          <p:cNvPr id="9" name="Picture 8">
            <a:extLst>
              <a:ext uri="{FF2B5EF4-FFF2-40B4-BE49-F238E27FC236}">
                <a16:creationId xmlns:a16="http://schemas.microsoft.com/office/drawing/2014/main" id="{55903D9B-82C1-47EE-9BEF-741BD564876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94769" y="785812"/>
            <a:ext cx="3924300" cy="3571875"/>
          </a:xfrm>
          <a:prstGeom prst="rect">
            <a:avLst/>
          </a:prstGeom>
        </p:spPr>
      </p:pic>
    </p:spTree>
    <p:extLst>
      <p:ext uri="{BB962C8B-B14F-4D97-AF65-F5344CB8AC3E}">
        <p14:creationId xmlns:p14="http://schemas.microsoft.com/office/powerpoint/2010/main" val="41867502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Internet, Browsing, and Emailing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r>
              <a:rPr lang="en-IN" dirty="0"/>
              <a:t>World Wide Web (continued)</a:t>
            </a:r>
          </a:p>
        </p:txBody>
      </p:sp>
      <p:sp>
        <p:nvSpPr>
          <p:cNvPr id="75" name="Google Shape;75;p15"/>
          <p:cNvSpPr txBox="1">
            <a:spLocks noGrp="1"/>
          </p:cNvSpPr>
          <p:nvPr>
            <p:ph type="body" idx="2"/>
          </p:nvPr>
        </p:nvSpPr>
        <p:spPr>
          <a:xfrm>
            <a:off x="462275" y="2775861"/>
            <a:ext cx="3837000" cy="1965591"/>
          </a:xfrm>
          <a:prstGeom prst="rect">
            <a:avLst/>
          </a:prstGeom>
        </p:spPr>
        <p:txBody>
          <a:bodyPr spcFirstLastPara="1" wrap="square" lIns="91425" tIns="91425" rIns="91425" bIns="91425" anchor="ctr" anchorCtr="0">
            <a:noAutofit/>
          </a:bodyPr>
          <a:lstStyle/>
          <a:p>
            <a:pPr lvl="0" algn="just"/>
            <a:r>
              <a:rPr lang="en-US" dirty="0"/>
              <a:t>To support hypertext documents, web  uses a protocol called "Hypertext  Transfer Protocol" (HTTP).</a:t>
            </a:r>
          </a:p>
          <a:p>
            <a:pPr lvl="0" algn="just"/>
            <a:r>
              <a:rPr lang="en-US" dirty="0"/>
              <a:t>HTTP and Links are foundation for  WWW.</a:t>
            </a:r>
          </a:p>
        </p:txBody>
      </p:sp>
      <p:sp>
        <p:nvSpPr>
          <p:cNvPr id="77" name="Google Shape;77;p15"/>
          <p:cNvSpPr txBox="1">
            <a:spLocks noGrp="1"/>
          </p:cNvSpPr>
          <p:nvPr>
            <p:ph type="body" idx="3"/>
          </p:nvPr>
        </p:nvSpPr>
        <p:spPr>
          <a:xfrm>
            <a:off x="4865004" y="4700126"/>
            <a:ext cx="3981842" cy="293743"/>
          </a:xfrm>
          <a:prstGeom prst="rect">
            <a:avLst/>
          </a:prstGeom>
        </p:spPr>
        <p:txBody>
          <a:bodyPr spcFirstLastPara="1" wrap="square" lIns="91425" tIns="91425" rIns="91425" bIns="91425" anchor="t" anchorCtr="0">
            <a:noAutofit/>
          </a:bodyPr>
          <a:lstStyle/>
          <a:p>
            <a:pPr marL="0" lvl="0" indent="0" algn="ctr">
              <a:spcAft>
                <a:spcPts val="1600"/>
              </a:spcAft>
              <a:buNone/>
            </a:pPr>
            <a:r>
              <a:rPr lang="en-IN" dirty="0"/>
              <a:t>Image Source:  </a:t>
            </a:r>
            <a:r>
              <a:rPr lang="en-IN" dirty="0">
                <a:hlinkClick r:id="rId3"/>
              </a:rPr>
              <a:t>https://cdn4.explainthatstuff.com/www-conceptual-representation.png</a:t>
            </a:r>
            <a:endParaRPr lang="en-IN" dirty="0"/>
          </a:p>
        </p:txBody>
      </p:sp>
      <p:pic>
        <p:nvPicPr>
          <p:cNvPr id="7" name="object 4"/>
          <p:cNvPicPr/>
          <p:nvPr/>
        </p:nvPicPr>
        <p:blipFill>
          <a:blip r:embed="rId4" cstate="print"/>
          <a:stretch>
            <a:fillRect/>
          </a:stretch>
        </p:blipFill>
        <p:spPr>
          <a:xfrm>
            <a:off x="4572000" y="1034200"/>
            <a:ext cx="4567850" cy="3128400"/>
          </a:xfrm>
          <a:prstGeom prst="rect">
            <a:avLst/>
          </a:prstGeom>
        </p:spPr>
      </p:pic>
    </p:spTree>
    <p:extLst>
      <p:ext uri="{BB962C8B-B14F-4D97-AF65-F5344CB8AC3E}">
        <p14:creationId xmlns:p14="http://schemas.microsoft.com/office/powerpoint/2010/main" val="3323479544"/>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If-else</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If...else if statement</a:t>
            </a:r>
          </a:p>
        </p:txBody>
      </p:sp>
      <p:sp>
        <p:nvSpPr>
          <p:cNvPr id="75" name="Google Shape;75;p15"/>
          <p:cNvSpPr txBox="1">
            <a:spLocks noGrp="1"/>
          </p:cNvSpPr>
          <p:nvPr>
            <p:ph type="body" idx="2"/>
          </p:nvPr>
        </p:nvSpPr>
        <p:spPr>
          <a:xfrm>
            <a:off x="462275" y="2793206"/>
            <a:ext cx="3837000" cy="1870019"/>
          </a:xfrm>
          <a:prstGeom prst="rect">
            <a:avLst/>
          </a:prstGeom>
        </p:spPr>
        <p:txBody>
          <a:bodyPr spcFirstLastPara="1" wrap="square" lIns="91425" tIns="91425" rIns="91425" bIns="91425" anchor="ctr" anchorCtr="0">
            <a:noAutofit/>
          </a:bodyPr>
          <a:lstStyle/>
          <a:p>
            <a:pPr marL="139700" indent="0">
              <a:buNone/>
            </a:pPr>
            <a:r>
              <a:rPr lang="en-US" dirty="0"/>
              <a:t>if(expression1){  </a:t>
            </a:r>
          </a:p>
          <a:p>
            <a:pPr marL="139700" indent="0">
              <a:buNone/>
            </a:pPr>
            <a:r>
              <a:rPr lang="en-US" dirty="0"/>
              <a:t>//content to be evaluated if expression1 is true  }  </a:t>
            </a:r>
          </a:p>
          <a:p>
            <a:pPr marL="139700" indent="0">
              <a:buNone/>
            </a:pPr>
            <a:r>
              <a:rPr lang="en-US" dirty="0"/>
              <a:t>else if(expression2)</a:t>
            </a:r>
          </a:p>
          <a:p>
            <a:pPr marL="139700" indent="0">
              <a:buNone/>
            </a:pPr>
            <a:r>
              <a:rPr lang="en-US" dirty="0"/>
              <a:t>{  //content to be evaluated if expression2 is true  }  </a:t>
            </a:r>
          </a:p>
          <a:p>
            <a:pPr marL="139700" indent="0">
              <a:buNone/>
            </a:pPr>
            <a:r>
              <a:rPr lang="en-US" dirty="0"/>
              <a:t>else if(expression3)</a:t>
            </a:r>
          </a:p>
          <a:p>
            <a:pPr marL="139700" indent="0">
              <a:buNone/>
            </a:pPr>
            <a:r>
              <a:rPr lang="en-US" dirty="0"/>
              <a:t>{  //content to be evaluated if expression3 is true  }  </a:t>
            </a:r>
          </a:p>
          <a:p>
            <a:pPr marL="139700" indent="0">
              <a:buNone/>
            </a:pPr>
            <a:r>
              <a:rPr lang="en-US" dirty="0"/>
              <a:t>else{   //content to be evaluated if no expression is true  } </a:t>
            </a:r>
          </a:p>
        </p:txBody>
      </p:sp>
      <p:pic>
        <p:nvPicPr>
          <p:cNvPr id="9" name="Picture 8">
            <a:extLst>
              <a:ext uri="{FF2B5EF4-FFF2-40B4-BE49-F238E27FC236}">
                <a16:creationId xmlns:a16="http://schemas.microsoft.com/office/drawing/2014/main" id="{6CDDE53C-4271-4D13-BC1A-94AB5E1545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5625" y="785812"/>
            <a:ext cx="3924300" cy="3571875"/>
          </a:xfrm>
          <a:prstGeom prst="rect">
            <a:avLst/>
          </a:prstGeom>
        </p:spPr>
      </p:pic>
      <p:sp>
        <p:nvSpPr>
          <p:cNvPr id="11" name="Google Shape;77;p15">
            <a:extLst>
              <a:ext uri="{FF2B5EF4-FFF2-40B4-BE49-F238E27FC236}">
                <a16:creationId xmlns:a16="http://schemas.microsoft.com/office/drawing/2014/main" id="{90412E10-F384-46C2-B8DB-1538CB8C9CD5}"/>
              </a:ext>
            </a:extLst>
          </p:cNvPr>
          <p:cNvSpPr txBox="1">
            <a:spLocks noGrp="1"/>
          </p:cNvSpPr>
          <p:nvPr>
            <p:ph type="body" idx="3"/>
          </p:nvPr>
        </p:nvSpPr>
        <p:spPr>
          <a:xfrm>
            <a:off x="5229025" y="4724400"/>
            <a:ext cx="3397500" cy="279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Image Source: </a:t>
            </a:r>
            <a:r>
              <a:rPr lang="en-IN" dirty="0">
                <a:hlinkClick r:id="rId4"/>
              </a:rPr>
              <a:t>https://media.geeksforgeeks.org/wp-content/uploads/if-elseif.png</a:t>
            </a:r>
            <a:endParaRPr dirty="0"/>
          </a:p>
        </p:txBody>
      </p:sp>
    </p:spTree>
    <p:extLst>
      <p:ext uri="{BB962C8B-B14F-4D97-AF65-F5344CB8AC3E}">
        <p14:creationId xmlns:p14="http://schemas.microsoft.com/office/powerpoint/2010/main" val="684063290"/>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If-else</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If...else if statement</a:t>
            </a:r>
          </a:p>
        </p:txBody>
      </p:sp>
      <p:sp>
        <p:nvSpPr>
          <p:cNvPr id="75" name="Google Shape;75;p15"/>
          <p:cNvSpPr txBox="1">
            <a:spLocks noGrp="1"/>
          </p:cNvSpPr>
          <p:nvPr>
            <p:ph type="body" idx="2"/>
          </p:nvPr>
        </p:nvSpPr>
        <p:spPr>
          <a:xfrm>
            <a:off x="462275" y="2793206"/>
            <a:ext cx="3837000" cy="1870019"/>
          </a:xfrm>
          <a:prstGeom prst="rect">
            <a:avLst/>
          </a:prstGeom>
        </p:spPr>
        <p:txBody>
          <a:bodyPr spcFirstLastPara="1" wrap="square" lIns="91425" tIns="91425" rIns="91425" bIns="91425" anchor="ctr" anchorCtr="0">
            <a:noAutofit/>
          </a:bodyPr>
          <a:lstStyle/>
          <a:p>
            <a:pPr marL="139700" indent="0">
              <a:buNone/>
            </a:pPr>
            <a:r>
              <a:rPr lang="en-US" dirty="0"/>
              <a:t>&lt;script&gt;  </a:t>
            </a:r>
          </a:p>
          <a:p>
            <a:pPr marL="139700" indent="0">
              <a:buNone/>
            </a:pPr>
            <a:r>
              <a:rPr lang="en-US" dirty="0"/>
              <a:t>var a=20;  </a:t>
            </a:r>
          </a:p>
          <a:p>
            <a:pPr marL="139700" indent="0">
              <a:buNone/>
            </a:pPr>
            <a:r>
              <a:rPr lang="en-US" dirty="0"/>
              <a:t>if(a==10){  </a:t>
            </a:r>
          </a:p>
          <a:p>
            <a:pPr marL="139700" indent="0">
              <a:buNone/>
            </a:pPr>
            <a:r>
              <a:rPr lang="en-US" dirty="0"/>
              <a:t>document.write("a is equal to 10");  </a:t>
            </a:r>
          </a:p>
          <a:p>
            <a:pPr marL="139700" indent="0">
              <a:buNone/>
            </a:pPr>
            <a:r>
              <a:rPr lang="en-US" dirty="0"/>
              <a:t>}  </a:t>
            </a:r>
          </a:p>
          <a:p>
            <a:pPr marL="139700" indent="0">
              <a:buNone/>
            </a:pPr>
            <a:r>
              <a:rPr lang="en-US" dirty="0"/>
              <a:t>else if(a==15){  </a:t>
            </a:r>
          </a:p>
          <a:p>
            <a:pPr marL="139700" indent="0">
              <a:buNone/>
            </a:pPr>
            <a:r>
              <a:rPr lang="en-US" dirty="0"/>
              <a:t>document.write("a is equal to 15");  </a:t>
            </a:r>
          </a:p>
          <a:p>
            <a:pPr marL="139700" indent="0">
              <a:buNone/>
            </a:pPr>
            <a:r>
              <a:rPr lang="en-US" dirty="0"/>
              <a:t>}  </a:t>
            </a:r>
          </a:p>
          <a:p>
            <a:pPr marL="139700" indent="0">
              <a:buNone/>
            </a:pPr>
            <a:endParaRPr lang="en-US" dirty="0"/>
          </a:p>
        </p:txBody>
      </p:sp>
      <p:pic>
        <p:nvPicPr>
          <p:cNvPr id="9" name="Picture 8">
            <a:extLst>
              <a:ext uri="{FF2B5EF4-FFF2-40B4-BE49-F238E27FC236}">
                <a16:creationId xmlns:a16="http://schemas.microsoft.com/office/drawing/2014/main" id="{6CDDE53C-4271-4D13-BC1A-94AB5E1545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6369" y="785812"/>
            <a:ext cx="3924300" cy="3571875"/>
          </a:xfrm>
          <a:prstGeom prst="rect">
            <a:avLst/>
          </a:prstGeom>
        </p:spPr>
      </p:pic>
      <p:sp>
        <p:nvSpPr>
          <p:cNvPr id="11" name="Google Shape;77;p15">
            <a:extLst>
              <a:ext uri="{FF2B5EF4-FFF2-40B4-BE49-F238E27FC236}">
                <a16:creationId xmlns:a16="http://schemas.microsoft.com/office/drawing/2014/main" id="{90412E10-F384-46C2-B8DB-1538CB8C9CD5}"/>
              </a:ext>
            </a:extLst>
          </p:cNvPr>
          <p:cNvSpPr txBox="1">
            <a:spLocks noGrp="1"/>
          </p:cNvSpPr>
          <p:nvPr>
            <p:ph type="body" idx="3"/>
          </p:nvPr>
        </p:nvSpPr>
        <p:spPr>
          <a:xfrm>
            <a:off x="5186869" y="4749800"/>
            <a:ext cx="3397500" cy="254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4"/>
              </a:rPr>
              <a:t>https://media.geeksforgeeks.org/wp-content/uploads/if-elseif.png</a:t>
            </a:r>
            <a:endParaRPr dirty="0"/>
          </a:p>
        </p:txBody>
      </p:sp>
    </p:spTree>
    <p:extLst>
      <p:ext uri="{BB962C8B-B14F-4D97-AF65-F5344CB8AC3E}">
        <p14:creationId xmlns:p14="http://schemas.microsoft.com/office/powerpoint/2010/main" val="3162245325"/>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If-else</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If...else if statement</a:t>
            </a:r>
          </a:p>
        </p:txBody>
      </p:sp>
      <p:sp>
        <p:nvSpPr>
          <p:cNvPr id="75" name="Google Shape;75;p15"/>
          <p:cNvSpPr txBox="1">
            <a:spLocks noGrp="1"/>
          </p:cNvSpPr>
          <p:nvPr>
            <p:ph type="body" idx="2"/>
          </p:nvPr>
        </p:nvSpPr>
        <p:spPr>
          <a:xfrm>
            <a:off x="462275" y="2793206"/>
            <a:ext cx="3837000" cy="1870019"/>
          </a:xfrm>
          <a:prstGeom prst="rect">
            <a:avLst/>
          </a:prstGeom>
        </p:spPr>
        <p:txBody>
          <a:bodyPr spcFirstLastPara="1" wrap="square" lIns="91425" tIns="91425" rIns="91425" bIns="91425" anchor="ctr" anchorCtr="0">
            <a:noAutofit/>
          </a:bodyPr>
          <a:lstStyle/>
          <a:p>
            <a:pPr marL="139700" indent="0">
              <a:buNone/>
            </a:pPr>
            <a:r>
              <a:rPr lang="en-US" dirty="0"/>
              <a:t>else if(a==20){  </a:t>
            </a:r>
          </a:p>
          <a:p>
            <a:pPr marL="139700" indent="0">
              <a:buNone/>
            </a:pPr>
            <a:r>
              <a:rPr lang="en-US" dirty="0"/>
              <a:t>document.write("a is equal to 20");  </a:t>
            </a:r>
          </a:p>
          <a:p>
            <a:pPr marL="139700" indent="0">
              <a:buNone/>
            </a:pPr>
            <a:r>
              <a:rPr lang="en-US" dirty="0"/>
              <a:t>}  </a:t>
            </a:r>
          </a:p>
          <a:p>
            <a:pPr marL="139700" indent="0">
              <a:buNone/>
            </a:pPr>
            <a:r>
              <a:rPr lang="en-US" dirty="0"/>
              <a:t>else{  </a:t>
            </a:r>
          </a:p>
          <a:p>
            <a:pPr marL="139700" indent="0">
              <a:buNone/>
            </a:pPr>
            <a:r>
              <a:rPr lang="en-US" dirty="0"/>
              <a:t>document.write("a is not equal to 10, 15 or 20");  </a:t>
            </a:r>
          </a:p>
          <a:p>
            <a:pPr marL="139700" indent="0">
              <a:buNone/>
            </a:pPr>
            <a:r>
              <a:rPr lang="en-US" dirty="0"/>
              <a:t>}  </a:t>
            </a:r>
          </a:p>
          <a:p>
            <a:pPr marL="139700" indent="0">
              <a:buNone/>
            </a:pPr>
            <a:r>
              <a:rPr lang="en-US" dirty="0"/>
              <a:t>&lt;/script&gt;  </a:t>
            </a:r>
          </a:p>
          <a:p>
            <a:pPr marL="139700" indent="0">
              <a:buNone/>
            </a:pPr>
            <a:r>
              <a:rPr lang="en-US" dirty="0"/>
              <a:t>Output of the above example</a:t>
            </a:r>
          </a:p>
          <a:p>
            <a:pPr marL="139700" indent="0">
              <a:buNone/>
            </a:pPr>
            <a:r>
              <a:rPr lang="en-US" dirty="0"/>
              <a:t>a is equal to 20</a:t>
            </a:r>
          </a:p>
        </p:txBody>
      </p:sp>
      <p:pic>
        <p:nvPicPr>
          <p:cNvPr id="9" name="Picture 8">
            <a:extLst>
              <a:ext uri="{FF2B5EF4-FFF2-40B4-BE49-F238E27FC236}">
                <a16:creationId xmlns:a16="http://schemas.microsoft.com/office/drawing/2014/main" id="{6CDDE53C-4271-4D13-BC1A-94AB5E1545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01119" y="942975"/>
            <a:ext cx="3924300" cy="3571875"/>
          </a:xfrm>
          <a:prstGeom prst="rect">
            <a:avLst/>
          </a:prstGeom>
        </p:spPr>
      </p:pic>
      <p:sp>
        <p:nvSpPr>
          <p:cNvPr id="11" name="Google Shape;77;p15">
            <a:extLst>
              <a:ext uri="{FF2B5EF4-FFF2-40B4-BE49-F238E27FC236}">
                <a16:creationId xmlns:a16="http://schemas.microsoft.com/office/drawing/2014/main" id="{90412E10-F384-46C2-B8DB-1538CB8C9CD5}"/>
              </a:ext>
            </a:extLst>
          </p:cNvPr>
          <p:cNvSpPr txBox="1">
            <a:spLocks noGrp="1"/>
          </p:cNvSpPr>
          <p:nvPr>
            <p:ph type="body" idx="3"/>
          </p:nvPr>
        </p:nvSpPr>
        <p:spPr>
          <a:xfrm>
            <a:off x="5164519" y="4756150"/>
            <a:ext cx="3397500" cy="27305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4"/>
              </a:rPr>
              <a:t>https://media.geeksforgeeks.org/wp-content/uploads/if-elseif.png</a:t>
            </a:r>
            <a:endParaRPr dirty="0"/>
          </a:p>
        </p:txBody>
      </p:sp>
    </p:spTree>
    <p:extLst>
      <p:ext uri="{BB962C8B-B14F-4D97-AF65-F5344CB8AC3E}">
        <p14:creationId xmlns:p14="http://schemas.microsoft.com/office/powerpoint/2010/main" val="1308580504"/>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If-else</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If...else if statement</a:t>
            </a:r>
          </a:p>
        </p:txBody>
      </p:sp>
      <p:sp>
        <p:nvSpPr>
          <p:cNvPr id="75" name="Google Shape;75;p15"/>
          <p:cNvSpPr txBox="1">
            <a:spLocks noGrp="1"/>
          </p:cNvSpPr>
          <p:nvPr>
            <p:ph type="body" idx="2"/>
          </p:nvPr>
        </p:nvSpPr>
        <p:spPr>
          <a:xfrm>
            <a:off x="462275" y="2793206"/>
            <a:ext cx="3837000" cy="1870019"/>
          </a:xfrm>
          <a:prstGeom prst="rect">
            <a:avLst/>
          </a:prstGeom>
        </p:spPr>
        <p:txBody>
          <a:bodyPr spcFirstLastPara="1" wrap="square" lIns="91425" tIns="91425" rIns="91425" bIns="91425" anchor="ctr" anchorCtr="0">
            <a:noAutofit/>
          </a:bodyPr>
          <a:lstStyle/>
          <a:p>
            <a:pPr marL="139700" indent="0">
              <a:buNone/>
            </a:pPr>
            <a:r>
              <a:rPr lang="en-US" dirty="0"/>
              <a:t>else if(a==20){  </a:t>
            </a:r>
          </a:p>
          <a:p>
            <a:pPr marL="139700" indent="0">
              <a:buNone/>
            </a:pPr>
            <a:r>
              <a:rPr lang="en-US" dirty="0"/>
              <a:t>document.write("a is equal to 20");  </a:t>
            </a:r>
          </a:p>
          <a:p>
            <a:pPr marL="139700" indent="0">
              <a:buNone/>
            </a:pPr>
            <a:r>
              <a:rPr lang="en-US" dirty="0"/>
              <a:t>}  </a:t>
            </a:r>
          </a:p>
          <a:p>
            <a:pPr marL="139700" indent="0">
              <a:buNone/>
            </a:pPr>
            <a:r>
              <a:rPr lang="en-US" dirty="0"/>
              <a:t>else{  </a:t>
            </a:r>
          </a:p>
          <a:p>
            <a:pPr marL="139700" indent="0">
              <a:buNone/>
            </a:pPr>
            <a:r>
              <a:rPr lang="en-US" dirty="0"/>
              <a:t>document.write("a is not equal to 10, 15 or 20");  </a:t>
            </a:r>
          </a:p>
          <a:p>
            <a:pPr marL="139700" indent="0">
              <a:buNone/>
            </a:pPr>
            <a:r>
              <a:rPr lang="en-US" dirty="0"/>
              <a:t>}  </a:t>
            </a:r>
          </a:p>
          <a:p>
            <a:pPr marL="139700" indent="0">
              <a:buNone/>
            </a:pPr>
            <a:r>
              <a:rPr lang="en-US" dirty="0"/>
              <a:t>&lt;/script&gt;  </a:t>
            </a:r>
          </a:p>
          <a:p>
            <a:pPr marL="139700" indent="0">
              <a:buNone/>
            </a:pPr>
            <a:r>
              <a:rPr lang="en-US" dirty="0"/>
              <a:t>Output :</a:t>
            </a:r>
          </a:p>
          <a:p>
            <a:pPr marL="139700" indent="0">
              <a:buNone/>
            </a:pPr>
            <a:r>
              <a:rPr lang="en-US" dirty="0"/>
              <a:t>a is equal to 20</a:t>
            </a:r>
          </a:p>
        </p:txBody>
      </p:sp>
      <p:pic>
        <p:nvPicPr>
          <p:cNvPr id="9" name="Picture 8">
            <a:extLst>
              <a:ext uri="{FF2B5EF4-FFF2-40B4-BE49-F238E27FC236}">
                <a16:creationId xmlns:a16="http://schemas.microsoft.com/office/drawing/2014/main" id="{6CDDE53C-4271-4D13-BC1A-94AB5E1545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6369" y="785812"/>
            <a:ext cx="3924300" cy="3571875"/>
          </a:xfrm>
          <a:prstGeom prst="rect">
            <a:avLst/>
          </a:prstGeom>
        </p:spPr>
      </p:pic>
      <p:sp>
        <p:nvSpPr>
          <p:cNvPr id="11" name="Google Shape;77;p15">
            <a:extLst>
              <a:ext uri="{FF2B5EF4-FFF2-40B4-BE49-F238E27FC236}">
                <a16:creationId xmlns:a16="http://schemas.microsoft.com/office/drawing/2014/main" id="{90412E10-F384-46C2-B8DB-1538CB8C9CD5}"/>
              </a:ext>
            </a:extLst>
          </p:cNvPr>
          <p:cNvSpPr txBox="1">
            <a:spLocks noGrp="1"/>
          </p:cNvSpPr>
          <p:nvPr>
            <p:ph type="body" idx="3"/>
          </p:nvPr>
        </p:nvSpPr>
        <p:spPr>
          <a:xfrm>
            <a:off x="5047169" y="4663225"/>
            <a:ext cx="3397500" cy="304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Image Source: </a:t>
            </a:r>
            <a:r>
              <a:rPr lang="en-IN" dirty="0">
                <a:hlinkClick r:id="rId4"/>
              </a:rPr>
              <a:t>https://media.geeksforgeeks.org/wp-content/uploads/if-elseif.png</a:t>
            </a:r>
            <a:endParaRPr dirty="0"/>
          </a:p>
        </p:txBody>
      </p:sp>
    </p:spTree>
    <p:extLst>
      <p:ext uri="{BB962C8B-B14F-4D97-AF65-F5344CB8AC3E}">
        <p14:creationId xmlns:p14="http://schemas.microsoft.com/office/powerpoint/2010/main" val="2447653084"/>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Condition </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JavaScript Switch</a:t>
            </a:r>
          </a:p>
        </p:txBody>
      </p:sp>
      <p:sp>
        <p:nvSpPr>
          <p:cNvPr id="75" name="Google Shape;75;p15"/>
          <p:cNvSpPr txBox="1">
            <a:spLocks noGrp="1"/>
          </p:cNvSpPr>
          <p:nvPr>
            <p:ph type="body" idx="2"/>
          </p:nvPr>
        </p:nvSpPr>
        <p:spPr>
          <a:xfrm>
            <a:off x="462275" y="2793206"/>
            <a:ext cx="3837000" cy="1870019"/>
          </a:xfrm>
          <a:prstGeom prst="rect">
            <a:avLst/>
          </a:prstGeom>
        </p:spPr>
        <p:txBody>
          <a:bodyPr spcFirstLastPara="1" wrap="square" lIns="91425" tIns="91425" rIns="91425" bIns="91425" anchor="ctr" anchorCtr="0">
            <a:noAutofit/>
          </a:bodyPr>
          <a:lstStyle/>
          <a:p>
            <a:r>
              <a:rPr lang="en-US" dirty="0"/>
              <a:t>The JavaScript switch statement is used to execute one code from multiple expressions. </a:t>
            </a:r>
          </a:p>
          <a:p>
            <a:r>
              <a:rPr lang="en-US" dirty="0"/>
              <a:t>It is just like else if statement that we have learned in previous page. But it is convenient than if..else..if because it can be used with numbers, characters etc.</a:t>
            </a:r>
          </a:p>
        </p:txBody>
      </p:sp>
      <p:sp>
        <p:nvSpPr>
          <p:cNvPr id="11" name="Google Shape;77;p15">
            <a:extLst>
              <a:ext uri="{FF2B5EF4-FFF2-40B4-BE49-F238E27FC236}">
                <a16:creationId xmlns:a16="http://schemas.microsoft.com/office/drawing/2014/main" id="{90412E10-F384-46C2-B8DB-1538CB8C9CD5}"/>
              </a:ext>
            </a:extLst>
          </p:cNvPr>
          <p:cNvSpPr txBox="1">
            <a:spLocks noGrp="1"/>
          </p:cNvSpPr>
          <p:nvPr>
            <p:ph type="body" idx="3"/>
          </p:nvPr>
        </p:nvSpPr>
        <p:spPr>
          <a:xfrm>
            <a:off x="5237669" y="4663225"/>
            <a:ext cx="3397500" cy="33655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https://media.geeksforgeeks.org/wp-content/uploads/switch.png</a:t>
            </a:r>
            <a:endParaRPr dirty="0"/>
          </a:p>
        </p:txBody>
      </p:sp>
      <p:pic>
        <p:nvPicPr>
          <p:cNvPr id="7" name="Picture 6">
            <a:extLst>
              <a:ext uri="{FF2B5EF4-FFF2-40B4-BE49-F238E27FC236}">
                <a16:creationId xmlns:a16="http://schemas.microsoft.com/office/drawing/2014/main" id="{781C9305-7AF8-48C4-BBEA-BF72C7D518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16891" y="809186"/>
            <a:ext cx="2548415" cy="3525128"/>
          </a:xfrm>
          <a:prstGeom prst="rect">
            <a:avLst/>
          </a:prstGeom>
        </p:spPr>
      </p:pic>
    </p:spTree>
    <p:extLst>
      <p:ext uri="{BB962C8B-B14F-4D97-AF65-F5344CB8AC3E}">
        <p14:creationId xmlns:p14="http://schemas.microsoft.com/office/powerpoint/2010/main" val="3121330063"/>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Condition </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JavaScript Switch</a:t>
            </a:r>
          </a:p>
        </p:txBody>
      </p:sp>
      <p:sp>
        <p:nvSpPr>
          <p:cNvPr id="75" name="Google Shape;75;p15"/>
          <p:cNvSpPr txBox="1">
            <a:spLocks noGrp="1"/>
          </p:cNvSpPr>
          <p:nvPr>
            <p:ph type="body" idx="2"/>
          </p:nvPr>
        </p:nvSpPr>
        <p:spPr>
          <a:xfrm>
            <a:off x="462275" y="2793206"/>
            <a:ext cx="3837000" cy="1870019"/>
          </a:xfrm>
          <a:prstGeom prst="rect">
            <a:avLst/>
          </a:prstGeom>
        </p:spPr>
        <p:txBody>
          <a:bodyPr spcFirstLastPara="1" wrap="square" lIns="91425" tIns="91425" rIns="91425" bIns="91425" anchor="ctr" anchorCtr="0">
            <a:noAutofit/>
          </a:bodyPr>
          <a:lstStyle/>
          <a:p>
            <a:pPr marL="139700" indent="0">
              <a:buNone/>
            </a:pPr>
            <a:r>
              <a:rPr lang="en-US" b="1" dirty="0"/>
              <a:t>Syntax:</a:t>
            </a:r>
          </a:p>
          <a:p>
            <a:pPr marL="596900" lvl="1" indent="0">
              <a:lnSpc>
                <a:spcPct val="100000"/>
              </a:lnSpc>
              <a:spcBef>
                <a:spcPts val="0"/>
              </a:spcBef>
              <a:buNone/>
            </a:pPr>
            <a:r>
              <a:rPr lang="en-US" dirty="0"/>
              <a:t>switch(expression){  </a:t>
            </a:r>
          </a:p>
          <a:p>
            <a:pPr marL="596900" lvl="1" indent="0">
              <a:lnSpc>
                <a:spcPct val="100000"/>
              </a:lnSpc>
              <a:spcBef>
                <a:spcPts val="0"/>
              </a:spcBef>
              <a:buNone/>
            </a:pPr>
            <a:r>
              <a:rPr lang="en-US" dirty="0"/>
              <a:t>case value1:  </a:t>
            </a:r>
          </a:p>
          <a:p>
            <a:pPr marL="596900" lvl="1" indent="0">
              <a:lnSpc>
                <a:spcPct val="100000"/>
              </a:lnSpc>
              <a:spcBef>
                <a:spcPts val="0"/>
              </a:spcBef>
              <a:buNone/>
            </a:pPr>
            <a:r>
              <a:rPr lang="en-US" dirty="0"/>
              <a:t> code to be executed;  </a:t>
            </a:r>
          </a:p>
          <a:p>
            <a:pPr marL="596900" lvl="1" indent="0">
              <a:lnSpc>
                <a:spcPct val="100000"/>
              </a:lnSpc>
              <a:spcBef>
                <a:spcPts val="0"/>
              </a:spcBef>
              <a:buNone/>
            </a:pPr>
            <a:r>
              <a:rPr lang="en-US" dirty="0"/>
              <a:t> break;  </a:t>
            </a:r>
          </a:p>
          <a:p>
            <a:pPr marL="596900" lvl="1" indent="0">
              <a:lnSpc>
                <a:spcPct val="100000"/>
              </a:lnSpc>
              <a:spcBef>
                <a:spcPts val="0"/>
              </a:spcBef>
              <a:buNone/>
            </a:pPr>
            <a:r>
              <a:rPr lang="en-US" dirty="0"/>
              <a:t>case value2:  </a:t>
            </a:r>
          </a:p>
          <a:p>
            <a:pPr marL="596900" lvl="1" indent="0">
              <a:lnSpc>
                <a:spcPct val="100000"/>
              </a:lnSpc>
              <a:spcBef>
                <a:spcPts val="0"/>
              </a:spcBef>
              <a:buNone/>
            </a:pPr>
            <a:r>
              <a:rPr lang="en-US" dirty="0"/>
              <a:t> code to be executed;  </a:t>
            </a:r>
          </a:p>
          <a:p>
            <a:pPr marL="596900" lvl="1" indent="0">
              <a:lnSpc>
                <a:spcPct val="100000"/>
              </a:lnSpc>
              <a:spcBef>
                <a:spcPts val="0"/>
              </a:spcBef>
              <a:buNone/>
            </a:pPr>
            <a:r>
              <a:rPr lang="en-US" dirty="0"/>
              <a:t> break;  </a:t>
            </a:r>
          </a:p>
          <a:p>
            <a:pPr marL="596900" lvl="1" indent="0">
              <a:lnSpc>
                <a:spcPct val="100000"/>
              </a:lnSpc>
              <a:spcBef>
                <a:spcPts val="0"/>
              </a:spcBef>
              <a:buNone/>
            </a:pPr>
            <a:r>
              <a:rPr lang="en-US" dirty="0"/>
              <a:t>......    </a:t>
            </a:r>
          </a:p>
          <a:p>
            <a:pPr marL="596900" lvl="1" indent="0">
              <a:lnSpc>
                <a:spcPct val="100000"/>
              </a:lnSpc>
              <a:spcBef>
                <a:spcPts val="0"/>
              </a:spcBef>
              <a:buNone/>
            </a:pPr>
            <a:r>
              <a:rPr lang="en-US" dirty="0"/>
              <a:t>default: </a:t>
            </a:r>
          </a:p>
        </p:txBody>
      </p:sp>
      <p:sp>
        <p:nvSpPr>
          <p:cNvPr id="11" name="Google Shape;77;p15">
            <a:extLst>
              <a:ext uri="{FF2B5EF4-FFF2-40B4-BE49-F238E27FC236}">
                <a16:creationId xmlns:a16="http://schemas.microsoft.com/office/drawing/2014/main" id="{90412E10-F384-46C2-B8DB-1538CB8C9CD5}"/>
              </a:ext>
            </a:extLst>
          </p:cNvPr>
          <p:cNvSpPr txBox="1">
            <a:spLocks noGrp="1"/>
          </p:cNvSpPr>
          <p:nvPr>
            <p:ph type="body" idx="3"/>
          </p:nvPr>
        </p:nvSpPr>
        <p:spPr>
          <a:xfrm>
            <a:off x="5192348" y="4663225"/>
            <a:ext cx="3397500" cy="29845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https://media.geeksforgeeks.org/wp-content/uploads/switch.png</a:t>
            </a:r>
            <a:endParaRPr dirty="0"/>
          </a:p>
        </p:txBody>
      </p:sp>
      <p:pic>
        <p:nvPicPr>
          <p:cNvPr id="7" name="Picture 6">
            <a:extLst>
              <a:ext uri="{FF2B5EF4-FFF2-40B4-BE49-F238E27FC236}">
                <a16:creationId xmlns:a16="http://schemas.microsoft.com/office/drawing/2014/main" id="{781C9305-7AF8-48C4-BBEA-BF72C7D518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16891" y="809186"/>
            <a:ext cx="2548415" cy="3525128"/>
          </a:xfrm>
          <a:prstGeom prst="rect">
            <a:avLst/>
          </a:prstGeom>
        </p:spPr>
      </p:pic>
    </p:spTree>
    <p:extLst>
      <p:ext uri="{BB962C8B-B14F-4D97-AF65-F5344CB8AC3E}">
        <p14:creationId xmlns:p14="http://schemas.microsoft.com/office/powerpoint/2010/main" val="2716053597"/>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Condition </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JavaScript Switch</a:t>
            </a:r>
          </a:p>
        </p:txBody>
      </p:sp>
      <p:sp>
        <p:nvSpPr>
          <p:cNvPr id="75" name="Google Shape;75;p15"/>
          <p:cNvSpPr txBox="1">
            <a:spLocks noGrp="1"/>
          </p:cNvSpPr>
          <p:nvPr>
            <p:ph type="body" idx="2"/>
          </p:nvPr>
        </p:nvSpPr>
        <p:spPr>
          <a:xfrm>
            <a:off x="462275" y="2793206"/>
            <a:ext cx="3837000" cy="1870019"/>
          </a:xfrm>
          <a:prstGeom prst="rect">
            <a:avLst/>
          </a:prstGeom>
        </p:spPr>
        <p:txBody>
          <a:bodyPr spcFirstLastPara="1" wrap="square" lIns="91425" tIns="91425" rIns="91425" bIns="91425" anchor="ctr" anchorCtr="0">
            <a:noAutofit/>
          </a:bodyPr>
          <a:lstStyle/>
          <a:p>
            <a:pPr marL="139700" indent="0">
              <a:buNone/>
            </a:pPr>
            <a:r>
              <a:rPr lang="en-US" b="1" dirty="0"/>
              <a:t>Syntax:</a:t>
            </a:r>
          </a:p>
          <a:p>
            <a:pPr marL="596900" lvl="1" indent="0">
              <a:lnSpc>
                <a:spcPct val="100000"/>
              </a:lnSpc>
              <a:spcBef>
                <a:spcPts val="0"/>
              </a:spcBef>
              <a:buNone/>
            </a:pPr>
            <a:r>
              <a:rPr lang="en-US" dirty="0"/>
              <a:t>switch(expression){  </a:t>
            </a:r>
          </a:p>
          <a:p>
            <a:pPr marL="596900" lvl="1" indent="0">
              <a:lnSpc>
                <a:spcPct val="100000"/>
              </a:lnSpc>
              <a:spcBef>
                <a:spcPts val="0"/>
              </a:spcBef>
              <a:buNone/>
            </a:pPr>
            <a:r>
              <a:rPr lang="en-US" dirty="0"/>
              <a:t>case value1:  </a:t>
            </a:r>
          </a:p>
          <a:p>
            <a:pPr marL="596900" lvl="1" indent="0">
              <a:lnSpc>
                <a:spcPct val="100000"/>
              </a:lnSpc>
              <a:spcBef>
                <a:spcPts val="0"/>
              </a:spcBef>
              <a:buNone/>
            </a:pPr>
            <a:r>
              <a:rPr lang="en-US" dirty="0"/>
              <a:t> code to be executed;  </a:t>
            </a:r>
          </a:p>
          <a:p>
            <a:pPr marL="596900" lvl="1" indent="0">
              <a:lnSpc>
                <a:spcPct val="100000"/>
              </a:lnSpc>
              <a:spcBef>
                <a:spcPts val="0"/>
              </a:spcBef>
              <a:buNone/>
            </a:pPr>
            <a:r>
              <a:rPr lang="en-US" dirty="0"/>
              <a:t> break;  </a:t>
            </a:r>
          </a:p>
          <a:p>
            <a:pPr marL="596900" lvl="1" indent="0">
              <a:lnSpc>
                <a:spcPct val="100000"/>
              </a:lnSpc>
              <a:spcBef>
                <a:spcPts val="0"/>
              </a:spcBef>
              <a:buNone/>
            </a:pPr>
            <a:r>
              <a:rPr lang="en-US" dirty="0"/>
              <a:t>case value2:  </a:t>
            </a:r>
          </a:p>
          <a:p>
            <a:pPr marL="596900" lvl="1" indent="0">
              <a:lnSpc>
                <a:spcPct val="100000"/>
              </a:lnSpc>
              <a:spcBef>
                <a:spcPts val="0"/>
              </a:spcBef>
              <a:buNone/>
            </a:pPr>
            <a:r>
              <a:rPr lang="en-US" dirty="0"/>
              <a:t> code to be executed;  </a:t>
            </a:r>
          </a:p>
          <a:p>
            <a:pPr marL="596900" lvl="1" indent="0">
              <a:lnSpc>
                <a:spcPct val="100000"/>
              </a:lnSpc>
              <a:spcBef>
                <a:spcPts val="0"/>
              </a:spcBef>
              <a:buNone/>
            </a:pPr>
            <a:r>
              <a:rPr lang="en-US" dirty="0"/>
              <a:t> break;  </a:t>
            </a:r>
          </a:p>
          <a:p>
            <a:pPr marL="596900" lvl="1" indent="0">
              <a:lnSpc>
                <a:spcPct val="100000"/>
              </a:lnSpc>
              <a:spcBef>
                <a:spcPts val="0"/>
              </a:spcBef>
              <a:buNone/>
            </a:pPr>
            <a:r>
              <a:rPr lang="en-US" dirty="0"/>
              <a:t>......    </a:t>
            </a:r>
          </a:p>
          <a:p>
            <a:pPr marL="596900" lvl="1" indent="0">
              <a:lnSpc>
                <a:spcPct val="100000"/>
              </a:lnSpc>
              <a:spcBef>
                <a:spcPts val="0"/>
              </a:spcBef>
              <a:buNone/>
            </a:pPr>
            <a:r>
              <a:rPr lang="en-US" dirty="0"/>
              <a:t>default: </a:t>
            </a:r>
          </a:p>
        </p:txBody>
      </p:sp>
      <p:sp>
        <p:nvSpPr>
          <p:cNvPr id="11" name="Google Shape;77;p15">
            <a:extLst>
              <a:ext uri="{FF2B5EF4-FFF2-40B4-BE49-F238E27FC236}">
                <a16:creationId xmlns:a16="http://schemas.microsoft.com/office/drawing/2014/main" id="{90412E10-F384-46C2-B8DB-1538CB8C9CD5}"/>
              </a:ext>
            </a:extLst>
          </p:cNvPr>
          <p:cNvSpPr txBox="1">
            <a:spLocks noGrp="1"/>
          </p:cNvSpPr>
          <p:nvPr>
            <p:ph type="body" idx="3"/>
          </p:nvPr>
        </p:nvSpPr>
        <p:spPr>
          <a:xfrm>
            <a:off x="5237669" y="4730750"/>
            <a:ext cx="3397500" cy="254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Image Source: </a:t>
            </a:r>
            <a:r>
              <a:rPr lang="en-IN" dirty="0">
                <a:hlinkClick r:id="rId3"/>
              </a:rPr>
              <a:t>https://media.geeksforgeeks.org/wp-content/uploads/switch.png</a:t>
            </a:r>
            <a:endParaRPr dirty="0"/>
          </a:p>
        </p:txBody>
      </p:sp>
      <p:pic>
        <p:nvPicPr>
          <p:cNvPr id="7" name="Picture 6">
            <a:extLst>
              <a:ext uri="{FF2B5EF4-FFF2-40B4-BE49-F238E27FC236}">
                <a16:creationId xmlns:a16="http://schemas.microsoft.com/office/drawing/2014/main" id="{781C9305-7AF8-48C4-BBEA-BF72C7D518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16891" y="809186"/>
            <a:ext cx="2548415" cy="3525128"/>
          </a:xfrm>
          <a:prstGeom prst="rect">
            <a:avLst/>
          </a:prstGeom>
        </p:spPr>
      </p:pic>
    </p:spTree>
    <p:extLst>
      <p:ext uri="{BB962C8B-B14F-4D97-AF65-F5344CB8AC3E}">
        <p14:creationId xmlns:p14="http://schemas.microsoft.com/office/powerpoint/2010/main" val="2061316806"/>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Condition </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JavaScript Switch</a:t>
            </a:r>
          </a:p>
        </p:txBody>
      </p:sp>
      <p:sp>
        <p:nvSpPr>
          <p:cNvPr id="75" name="Google Shape;75;p15"/>
          <p:cNvSpPr txBox="1">
            <a:spLocks noGrp="1"/>
          </p:cNvSpPr>
          <p:nvPr>
            <p:ph type="body" idx="2"/>
          </p:nvPr>
        </p:nvSpPr>
        <p:spPr>
          <a:xfrm>
            <a:off x="462275" y="2793206"/>
            <a:ext cx="3837000" cy="1870019"/>
          </a:xfrm>
          <a:prstGeom prst="rect">
            <a:avLst/>
          </a:prstGeom>
        </p:spPr>
        <p:txBody>
          <a:bodyPr spcFirstLastPara="1" wrap="square" lIns="91425" tIns="91425" rIns="91425" bIns="91425" anchor="ctr" anchorCtr="0">
            <a:noAutofit/>
          </a:bodyPr>
          <a:lstStyle/>
          <a:p>
            <a:pPr marL="139700" indent="0">
              <a:buNone/>
            </a:pPr>
            <a:r>
              <a:rPr lang="en-US" b="1" dirty="0"/>
              <a:t>Example:</a:t>
            </a:r>
          </a:p>
          <a:p>
            <a:pPr marL="596900" lvl="1" indent="0">
              <a:lnSpc>
                <a:spcPct val="100000"/>
              </a:lnSpc>
              <a:spcBef>
                <a:spcPts val="0"/>
              </a:spcBef>
              <a:buNone/>
            </a:pPr>
            <a:r>
              <a:rPr lang="en-US" dirty="0"/>
              <a:t>&lt;script&gt;  </a:t>
            </a:r>
          </a:p>
          <a:p>
            <a:pPr marL="596900" lvl="1" indent="0">
              <a:lnSpc>
                <a:spcPct val="100000"/>
              </a:lnSpc>
              <a:spcBef>
                <a:spcPts val="0"/>
              </a:spcBef>
              <a:buNone/>
            </a:pPr>
            <a:r>
              <a:rPr lang="en-US" dirty="0"/>
              <a:t>var grade='B';  </a:t>
            </a:r>
          </a:p>
          <a:p>
            <a:pPr marL="596900" lvl="1" indent="0">
              <a:lnSpc>
                <a:spcPct val="100000"/>
              </a:lnSpc>
              <a:spcBef>
                <a:spcPts val="0"/>
              </a:spcBef>
              <a:buNone/>
            </a:pPr>
            <a:r>
              <a:rPr lang="en-US" dirty="0"/>
              <a:t>var result;  </a:t>
            </a:r>
          </a:p>
          <a:p>
            <a:pPr marL="596900" lvl="1" indent="0">
              <a:lnSpc>
                <a:spcPct val="100000"/>
              </a:lnSpc>
              <a:spcBef>
                <a:spcPts val="0"/>
              </a:spcBef>
              <a:buNone/>
            </a:pPr>
            <a:r>
              <a:rPr lang="en-US" dirty="0"/>
              <a:t>switch(grade){  </a:t>
            </a:r>
          </a:p>
          <a:p>
            <a:pPr marL="596900" lvl="1" indent="0">
              <a:lnSpc>
                <a:spcPct val="100000"/>
              </a:lnSpc>
              <a:spcBef>
                <a:spcPts val="0"/>
              </a:spcBef>
              <a:buNone/>
            </a:pPr>
            <a:r>
              <a:rPr lang="en-US" dirty="0"/>
              <a:t>case 'A':  </a:t>
            </a:r>
          </a:p>
          <a:p>
            <a:pPr marL="596900" lvl="1" indent="0">
              <a:lnSpc>
                <a:spcPct val="100000"/>
              </a:lnSpc>
              <a:spcBef>
                <a:spcPts val="0"/>
              </a:spcBef>
              <a:buNone/>
            </a:pPr>
            <a:r>
              <a:rPr lang="en-US" dirty="0"/>
              <a:t>result+=" A Grade";  </a:t>
            </a:r>
          </a:p>
          <a:p>
            <a:pPr marL="596900" lvl="1" indent="0">
              <a:lnSpc>
                <a:spcPct val="100000"/>
              </a:lnSpc>
              <a:spcBef>
                <a:spcPts val="0"/>
              </a:spcBef>
              <a:buNone/>
            </a:pPr>
            <a:r>
              <a:rPr lang="en-US" dirty="0"/>
              <a:t>case 'B':  </a:t>
            </a:r>
          </a:p>
          <a:p>
            <a:pPr marL="596900" lvl="1" indent="0">
              <a:lnSpc>
                <a:spcPct val="100000"/>
              </a:lnSpc>
              <a:spcBef>
                <a:spcPts val="0"/>
              </a:spcBef>
              <a:buNone/>
            </a:pPr>
            <a:r>
              <a:rPr lang="en-US" dirty="0"/>
              <a:t>result+=" B Grade";  </a:t>
            </a:r>
          </a:p>
          <a:p>
            <a:pPr marL="596900" lvl="1" indent="0">
              <a:lnSpc>
                <a:spcPct val="100000"/>
              </a:lnSpc>
              <a:spcBef>
                <a:spcPts val="0"/>
              </a:spcBef>
              <a:buNone/>
            </a:pPr>
            <a:r>
              <a:rPr lang="en-US" dirty="0"/>
              <a:t>case 'C':  </a:t>
            </a:r>
          </a:p>
          <a:p>
            <a:pPr marL="596900" lvl="1" indent="0">
              <a:lnSpc>
                <a:spcPct val="100000"/>
              </a:lnSpc>
              <a:spcBef>
                <a:spcPts val="0"/>
              </a:spcBef>
              <a:buNone/>
            </a:pPr>
            <a:endParaRPr lang="en-US" dirty="0"/>
          </a:p>
        </p:txBody>
      </p:sp>
      <p:sp>
        <p:nvSpPr>
          <p:cNvPr id="11" name="Google Shape;77;p15">
            <a:extLst>
              <a:ext uri="{FF2B5EF4-FFF2-40B4-BE49-F238E27FC236}">
                <a16:creationId xmlns:a16="http://schemas.microsoft.com/office/drawing/2014/main" id="{90412E10-F384-46C2-B8DB-1538CB8C9CD5}"/>
              </a:ext>
            </a:extLst>
          </p:cNvPr>
          <p:cNvSpPr txBox="1">
            <a:spLocks noGrp="1"/>
          </p:cNvSpPr>
          <p:nvPr>
            <p:ph type="body" idx="3"/>
          </p:nvPr>
        </p:nvSpPr>
        <p:spPr>
          <a:xfrm>
            <a:off x="5284225" y="4663225"/>
            <a:ext cx="3397500" cy="2984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Image Source: </a:t>
            </a:r>
            <a:r>
              <a:rPr lang="en-IN" dirty="0">
                <a:hlinkClick r:id="rId3"/>
              </a:rPr>
              <a:t>https://media.geeksforgeeks.org/wp-content/uploads/switch.png</a:t>
            </a:r>
            <a:endParaRPr dirty="0"/>
          </a:p>
        </p:txBody>
      </p:sp>
      <p:pic>
        <p:nvPicPr>
          <p:cNvPr id="7" name="Picture 6">
            <a:extLst>
              <a:ext uri="{FF2B5EF4-FFF2-40B4-BE49-F238E27FC236}">
                <a16:creationId xmlns:a16="http://schemas.microsoft.com/office/drawing/2014/main" id="{781C9305-7AF8-48C4-BBEA-BF72C7D518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16891" y="809186"/>
            <a:ext cx="2548415" cy="3525128"/>
          </a:xfrm>
          <a:prstGeom prst="rect">
            <a:avLst/>
          </a:prstGeom>
        </p:spPr>
      </p:pic>
    </p:spTree>
    <p:extLst>
      <p:ext uri="{BB962C8B-B14F-4D97-AF65-F5344CB8AC3E}">
        <p14:creationId xmlns:p14="http://schemas.microsoft.com/office/powerpoint/2010/main" val="3406796469"/>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Condition </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JavaScript Switch</a:t>
            </a:r>
          </a:p>
        </p:txBody>
      </p:sp>
      <p:sp>
        <p:nvSpPr>
          <p:cNvPr id="75" name="Google Shape;75;p15"/>
          <p:cNvSpPr txBox="1">
            <a:spLocks noGrp="1"/>
          </p:cNvSpPr>
          <p:nvPr>
            <p:ph type="body" idx="2"/>
          </p:nvPr>
        </p:nvSpPr>
        <p:spPr>
          <a:xfrm>
            <a:off x="462275" y="2778919"/>
            <a:ext cx="3837000" cy="1870019"/>
          </a:xfrm>
          <a:prstGeom prst="rect">
            <a:avLst/>
          </a:prstGeom>
        </p:spPr>
        <p:txBody>
          <a:bodyPr spcFirstLastPara="1" wrap="square" lIns="91425" tIns="91425" rIns="91425" bIns="91425" anchor="ctr" anchorCtr="0">
            <a:noAutofit/>
          </a:bodyPr>
          <a:lstStyle/>
          <a:p>
            <a:pPr marL="139700" indent="0">
              <a:buNone/>
            </a:pPr>
            <a:r>
              <a:rPr lang="en-US" dirty="0"/>
              <a:t>result+=" C Grade";  </a:t>
            </a:r>
          </a:p>
          <a:p>
            <a:pPr marL="139700" indent="0">
              <a:buNone/>
            </a:pPr>
            <a:r>
              <a:rPr lang="en-US" dirty="0"/>
              <a:t>default:  </a:t>
            </a:r>
          </a:p>
          <a:p>
            <a:pPr marL="139700" indent="0">
              <a:buNone/>
            </a:pPr>
            <a:r>
              <a:rPr lang="en-US" dirty="0"/>
              <a:t>result+=" No Grade";  </a:t>
            </a:r>
          </a:p>
          <a:p>
            <a:pPr marL="139700" indent="0">
              <a:buNone/>
            </a:pPr>
            <a:r>
              <a:rPr lang="en-US" dirty="0"/>
              <a:t>}  </a:t>
            </a:r>
          </a:p>
          <a:p>
            <a:pPr marL="139700" indent="0">
              <a:buNone/>
            </a:pPr>
            <a:r>
              <a:rPr lang="en-US" dirty="0"/>
              <a:t>document.write(result);  </a:t>
            </a:r>
          </a:p>
          <a:p>
            <a:pPr marL="139700" indent="0">
              <a:buNone/>
            </a:pPr>
            <a:r>
              <a:rPr lang="en-US" dirty="0"/>
              <a:t>&lt;/script&gt;  </a:t>
            </a:r>
          </a:p>
          <a:p>
            <a:pPr marL="139700" indent="0">
              <a:buNone/>
            </a:pPr>
            <a:r>
              <a:rPr lang="en-US" b="1" dirty="0"/>
              <a:t>Output:</a:t>
            </a:r>
          </a:p>
          <a:p>
            <a:pPr marL="139700" indent="0">
              <a:buNone/>
            </a:pPr>
            <a:r>
              <a:rPr lang="en-US" dirty="0"/>
              <a:t>undefined B Grade C Grade No Grade</a:t>
            </a:r>
          </a:p>
          <a:p>
            <a:pPr marL="596900" lvl="1" indent="0">
              <a:lnSpc>
                <a:spcPct val="100000"/>
              </a:lnSpc>
              <a:spcBef>
                <a:spcPts val="0"/>
              </a:spcBef>
              <a:buNone/>
            </a:pPr>
            <a:endParaRPr lang="en-US" dirty="0"/>
          </a:p>
        </p:txBody>
      </p:sp>
      <p:sp>
        <p:nvSpPr>
          <p:cNvPr id="11" name="Google Shape;77;p15">
            <a:extLst>
              <a:ext uri="{FF2B5EF4-FFF2-40B4-BE49-F238E27FC236}">
                <a16:creationId xmlns:a16="http://schemas.microsoft.com/office/drawing/2014/main" id="{90412E10-F384-46C2-B8DB-1538CB8C9CD5}"/>
              </a:ext>
            </a:extLst>
          </p:cNvPr>
          <p:cNvSpPr txBox="1">
            <a:spLocks noGrp="1"/>
          </p:cNvSpPr>
          <p:nvPr>
            <p:ph type="body" idx="3"/>
          </p:nvPr>
        </p:nvSpPr>
        <p:spPr>
          <a:xfrm>
            <a:off x="5192348" y="4540250"/>
            <a:ext cx="3397500" cy="442912"/>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Image Source: </a:t>
            </a:r>
            <a:r>
              <a:rPr lang="en-IN" dirty="0">
                <a:hlinkClick r:id="rId3"/>
              </a:rPr>
              <a:t>https://media.geeksforgeeks.org/wp-content/uploads/switch.png</a:t>
            </a:r>
            <a:endParaRPr dirty="0"/>
          </a:p>
        </p:txBody>
      </p:sp>
      <p:pic>
        <p:nvPicPr>
          <p:cNvPr id="7" name="Picture 6">
            <a:extLst>
              <a:ext uri="{FF2B5EF4-FFF2-40B4-BE49-F238E27FC236}">
                <a16:creationId xmlns:a16="http://schemas.microsoft.com/office/drawing/2014/main" id="{781C9305-7AF8-48C4-BBEA-BF72C7D518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16891" y="809186"/>
            <a:ext cx="2548415" cy="3525128"/>
          </a:xfrm>
          <a:prstGeom prst="rect">
            <a:avLst/>
          </a:prstGeom>
        </p:spPr>
      </p:pic>
    </p:spTree>
    <p:extLst>
      <p:ext uri="{BB962C8B-B14F-4D97-AF65-F5344CB8AC3E}">
        <p14:creationId xmlns:p14="http://schemas.microsoft.com/office/powerpoint/2010/main" val="4205400228"/>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Loop Control statement</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JavaScript Types of Loop</a:t>
            </a:r>
          </a:p>
        </p:txBody>
      </p:sp>
      <p:sp>
        <p:nvSpPr>
          <p:cNvPr id="75" name="Google Shape;75;p15"/>
          <p:cNvSpPr txBox="1">
            <a:spLocks noGrp="1"/>
          </p:cNvSpPr>
          <p:nvPr>
            <p:ph type="body" idx="2"/>
          </p:nvPr>
        </p:nvSpPr>
        <p:spPr>
          <a:xfrm>
            <a:off x="462275" y="2778919"/>
            <a:ext cx="3837000" cy="1870019"/>
          </a:xfrm>
          <a:prstGeom prst="rect">
            <a:avLst/>
          </a:prstGeom>
        </p:spPr>
        <p:txBody>
          <a:bodyPr spcFirstLastPara="1" wrap="square" lIns="91425" tIns="91425" rIns="91425" bIns="91425" anchor="ctr" anchorCtr="0">
            <a:noAutofit/>
          </a:bodyPr>
          <a:lstStyle/>
          <a:p>
            <a:r>
              <a:rPr lang="en-US" dirty="0"/>
              <a:t>The JavaScript loops are used to iterate the piece of code using for, while, do while or for-in loops. </a:t>
            </a:r>
          </a:p>
          <a:p>
            <a:r>
              <a:rPr lang="en-US" dirty="0"/>
              <a:t>There are four types of loops in JavaScript.</a:t>
            </a:r>
          </a:p>
          <a:p>
            <a:pPr marL="996950" lvl="1" indent="-400050">
              <a:spcBef>
                <a:spcPts val="0"/>
              </a:spcBef>
              <a:buFont typeface="+mj-lt"/>
              <a:buAutoNum type="romanLcPeriod"/>
            </a:pPr>
            <a:r>
              <a:rPr lang="en-US" dirty="0"/>
              <a:t>for loop</a:t>
            </a:r>
          </a:p>
          <a:p>
            <a:pPr marL="996950" lvl="1" indent="-400050">
              <a:spcBef>
                <a:spcPts val="0"/>
              </a:spcBef>
              <a:buFont typeface="+mj-lt"/>
              <a:buAutoNum type="romanLcPeriod"/>
            </a:pPr>
            <a:r>
              <a:rPr lang="en-US" dirty="0"/>
              <a:t>while loop</a:t>
            </a:r>
          </a:p>
          <a:p>
            <a:pPr marL="996950" lvl="1" indent="-400050">
              <a:spcBef>
                <a:spcPts val="0"/>
              </a:spcBef>
              <a:buFont typeface="+mj-lt"/>
              <a:buAutoNum type="romanLcPeriod"/>
            </a:pPr>
            <a:r>
              <a:rPr lang="en-US" dirty="0"/>
              <a:t>do-while loop</a:t>
            </a:r>
          </a:p>
          <a:p>
            <a:pPr marL="996950" lvl="1" indent="-400050">
              <a:spcBef>
                <a:spcPts val="0"/>
              </a:spcBef>
              <a:buFont typeface="+mj-lt"/>
              <a:buAutoNum type="romanLcPeriod"/>
            </a:pPr>
            <a:r>
              <a:rPr lang="en-US" dirty="0"/>
              <a:t>for-in loop</a:t>
            </a:r>
          </a:p>
        </p:txBody>
      </p:sp>
      <p:sp>
        <p:nvSpPr>
          <p:cNvPr id="11" name="Google Shape;77;p15">
            <a:extLst>
              <a:ext uri="{FF2B5EF4-FFF2-40B4-BE49-F238E27FC236}">
                <a16:creationId xmlns:a16="http://schemas.microsoft.com/office/drawing/2014/main" id="{90412E10-F384-46C2-B8DB-1538CB8C9CD5}"/>
              </a:ext>
            </a:extLst>
          </p:cNvPr>
          <p:cNvSpPr txBox="1">
            <a:spLocks noGrp="1"/>
          </p:cNvSpPr>
          <p:nvPr>
            <p:ph type="body" idx="3"/>
          </p:nvPr>
        </p:nvSpPr>
        <p:spPr>
          <a:xfrm>
            <a:off x="5284225" y="4648938"/>
            <a:ext cx="3397500" cy="292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https://media.geeksforgeeks.org/wp-content/uploads/Loop1.png</a:t>
            </a:r>
            <a:endParaRPr dirty="0"/>
          </a:p>
        </p:txBody>
      </p:sp>
      <p:pic>
        <p:nvPicPr>
          <p:cNvPr id="5" name="Picture 4">
            <a:extLst>
              <a:ext uri="{FF2B5EF4-FFF2-40B4-BE49-F238E27FC236}">
                <a16:creationId xmlns:a16="http://schemas.microsoft.com/office/drawing/2014/main" id="{977DCA67-7F08-40B3-90CC-30B955484227}"/>
              </a:ext>
            </a:extLst>
          </p:cNvPr>
          <p:cNvPicPr>
            <a:picLocks noChangeAspect="1"/>
          </p:cNvPicPr>
          <p:nvPr/>
        </p:nvPicPr>
        <p:blipFill>
          <a:blip r:embed="rId4"/>
          <a:stretch>
            <a:fillRect/>
          </a:stretch>
        </p:blipFill>
        <p:spPr>
          <a:xfrm>
            <a:off x="4787577" y="1454913"/>
            <a:ext cx="4160175" cy="1924081"/>
          </a:xfrm>
          <a:prstGeom prst="rect">
            <a:avLst/>
          </a:prstGeom>
        </p:spPr>
      </p:pic>
    </p:spTree>
    <p:extLst>
      <p:ext uri="{BB962C8B-B14F-4D97-AF65-F5344CB8AC3E}">
        <p14:creationId xmlns:p14="http://schemas.microsoft.com/office/powerpoint/2010/main" val="31593543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Internet, Browsing, and Emailing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r>
              <a:rPr lang="en-IN" dirty="0"/>
              <a:t>Websites</a:t>
            </a:r>
          </a:p>
        </p:txBody>
      </p:sp>
      <p:sp>
        <p:nvSpPr>
          <p:cNvPr id="75" name="Google Shape;75;p15"/>
          <p:cNvSpPr txBox="1">
            <a:spLocks noGrp="1"/>
          </p:cNvSpPr>
          <p:nvPr>
            <p:ph type="body" idx="2"/>
          </p:nvPr>
        </p:nvSpPr>
        <p:spPr>
          <a:xfrm>
            <a:off x="462275" y="2629626"/>
            <a:ext cx="3837000" cy="1965591"/>
          </a:xfrm>
          <a:prstGeom prst="rect">
            <a:avLst/>
          </a:prstGeom>
        </p:spPr>
        <p:txBody>
          <a:bodyPr spcFirstLastPara="1" wrap="square" lIns="91425" tIns="91425" rIns="91425" bIns="91425" anchor="ctr" anchorCtr="0">
            <a:noAutofit/>
          </a:bodyPr>
          <a:lstStyle/>
          <a:p>
            <a:pPr lvl="0" algn="just"/>
            <a:r>
              <a:rPr lang="en-US" dirty="0"/>
              <a:t>A collection of associated web pages is  called "Website".</a:t>
            </a:r>
          </a:p>
          <a:p>
            <a:pPr lvl="0" algn="just"/>
            <a:r>
              <a:rPr lang="en-US" dirty="0"/>
              <a:t>Websites are housed on the web  servers.</a:t>
            </a:r>
          </a:p>
          <a:p>
            <a:pPr lvl="0" algn="just"/>
            <a:r>
              <a:rPr lang="en-US" dirty="0"/>
              <a:t>Copying a page onto a server is called  "publishing" the page, which is also  called "posting or uploading".</a:t>
            </a:r>
          </a:p>
        </p:txBody>
      </p:sp>
      <p:sp>
        <p:nvSpPr>
          <p:cNvPr id="77" name="Google Shape;77;p15"/>
          <p:cNvSpPr txBox="1">
            <a:spLocks noGrp="1"/>
          </p:cNvSpPr>
          <p:nvPr>
            <p:ph type="body" idx="3"/>
          </p:nvPr>
        </p:nvSpPr>
        <p:spPr>
          <a:xfrm>
            <a:off x="4869154" y="4741806"/>
            <a:ext cx="3981842" cy="259811"/>
          </a:xfrm>
          <a:prstGeom prst="rect">
            <a:avLst/>
          </a:prstGeom>
        </p:spPr>
        <p:txBody>
          <a:bodyPr spcFirstLastPara="1" wrap="square" lIns="91425" tIns="91425" rIns="91425" bIns="91425" anchor="t" anchorCtr="0">
            <a:noAutofit/>
          </a:bodyPr>
          <a:lstStyle/>
          <a:p>
            <a:pPr marL="0" lvl="0" indent="0" algn="ctr">
              <a:spcAft>
                <a:spcPts val="1600"/>
              </a:spcAft>
              <a:buNone/>
            </a:pPr>
            <a:r>
              <a:rPr lang="en-IN" dirty="0"/>
              <a:t>Image Source: </a:t>
            </a:r>
            <a:r>
              <a:rPr lang="en-IN" dirty="0">
                <a:hlinkClick r:id="rId3"/>
              </a:rPr>
              <a:t>https://miro.medium.com/max/600/0*npRqA-IodJWs4jae.jpg</a:t>
            </a:r>
            <a:endParaRPr lang="en-IN" dirty="0"/>
          </a:p>
        </p:txBody>
      </p:sp>
      <p:pic>
        <p:nvPicPr>
          <p:cNvPr id="3074" name="Picture 2" descr="Website vs Web App: What&amp;#39;s the Difference? | by Essential Designs | Medium"/>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6150" y="1419065"/>
            <a:ext cx="4567850" cy="24211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5938592"/>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Loop Control statement</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For loop</a:t>
            </a:r>
          </a:p>
        </p:txBody>
      </p:sp>
      <p:sp>
        <p:nvSpPr>
          <p:cNvPr id="75" name="Google Shape;75;p15"/>
          <p:cNvSpPr txBox="1">
            <a:spLocks noGrp="1"/>
          </p:cNvSpPr>
          <p:nvPr>
            <p:ph type="body" idx="2"/>
          </p:nvPr>
        </p:nvSpPr>
        <p:spPr>
          <a:xfrm>
            <a:off x="462275" y="2778919"/>
            <a:ext cx="3837000" cy="1870019"/>
          </a:xfrm>
          <a:prstGeom prst="rect">
            <a:avLst/>
          </a:prstGeom>
        </p:spPr>
        <p:txBody>
          <a:bodyPr spcFirstLastPara="1" wrap="square" lIns="91425" tIns="91425" rIns="91425" bIns="91425" anchor="ctr" anchorCtr="0">
            <a:noAutofit/>
          </a:bodyPr>
          <a:lstStyle/>
          <a:p>
            <a:pPr marL="139700" indent="0">
              <a:buNone/>
            </a:pPr>
            <a:r>
              <a:rPr lang="en-US" dirty="0"/>
              <a:t>The JavaScript for loop iterates the elements for the fixed number of times. It should be used if number of iterations is known. </a:t>
            </a:r>
          </a:p>
          <a:p>
            <a:pPr marL="139700" indent="0">
              <a:buNone/>
            </a:pPr>
            <a:r>
              <a:rPr lang="en-US" b="1" dirty="0"/>
              <a:t>Syntax:</a:t>
            </a:r>
          </a:p>
          <a:p>
            <a:pPr marL="139700" indent="0">
              <a:buNone/>
            </a:pPr>
            <a:r>
              <a:rPr lang="en-US" dirty="0"/>
              <a:t>for (initialization; condition; increment)  </a:t>
            </a:r>
          </a:p>
          <a:p>
            <a:pPr marL="139700" indent="0">
              <a:buNone/>
            </a:pPr>
            <a:r>
              <a:rPr lang="en-US" dirty="0"/>
              <a:t>{  </a:t>
            </a:r>
          </a:p>
          <a:p>
            <a:pPr marL="139700" indent="0">
              <a:buNone/>
            </a:pPr>
            <a:r>
              <a:rPr lang="en-US" dirty="0"/>
              <a:t>   	code to be executed  </a:t>
            </a:r>
          </a:p>
          <a:p>
            <a:pPr marL="139700" indent="0">
              <a:buNone/>
            </a:pPr>
            <a:r>
              <a:rPr lang="en-US" dirty="0"/>
              <a:t>} </a:t>
            </a:r>
          </a:p>
        </p:txBody>
      </p:sp>
      <p:sp>
        <p:nvSpPr>
          <p:cNvPr id="11" name="Google Shape;77;p15">
            <a:extLst>
              <a:ext uri="{FF2B5EF4-FFF2-40B4-BE49-F238E27FC236}">
                <a16:creationId xmlns:a16="http://schemas.microsoft.com/office/drawing/2014/main" id="{90412E10-F384-46C2-B8DB-1538CB8C9CD5}"/>
              </a:ext>
            </a:extLst>
          </p:cNvPr>
          <p:cNvSpPr txBox="1">
            <a:spLocks noGrp="1"/>
          </p:cNvSpPr>
          <p:nvPr>
            <p:ph type="body" idx="3"/>
          </p:nvPr>
        </p:nvSpPr>
        <p:spPr>
          <a:xfrm>
            <a:off x="5256719" y="4737100"/>
            <a:ext cx="3397500" cy="266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Image Source: </a:t>
            </a:r>
            <a:r>
              <a:rPr lang="en-IN" dirty="0">
                <a:hlinkClick r:id="rId3"/>
              </a:rPr>
              <a:t>https://media.geeksforgeeks.org/wp-content/uploads/loop2.png</a:t>
            </a:r>
            <a:endParaRPr dirty="0"/>
          </a:p>
        </p:txBody>
      </p:sp>
      <p:pic>
        <p:nvPicPr>
          <p:cNvPr id="3" name="Picture 2">
            <a:extLst>
              <a:ext uri="{FF2B5EF4-FFF2-40B4-BE49-F238E27FC236}">
                <a16:creationId xmlns:a16="http://schemas.microsoft.com/office/drawing/2014/main" id="{8E37AD07-3E69-43C3-8A09-E8AA1387AFAC}"/>
              </a:ext>
            </a:extLst>
          </p:cNvPr>
          <p:cNvPicPr>
            <a:picLocks noChangeAspect="1"/>
          </p:cNvPicPr>
          <p:nvPr/>
        </p:nvPicPr>
        <p:blipFill>
          <a:blip r:embed="rId4"/>
          <a:stretch>
            <a:fillRect/>
          </a:stretch>
        </p:blipFill>
        <p:spPr>
          <a:xfrm>
            <a:off x="4779375" y="1354900"/>
            <a:ext cx="4110550" cy="2459863"/>
          </a:xfrm>
          <a:prstGeom prst="rect">
            <a:avLst/>
          </a:prstGeom>
        </p:spPr>
      </p:pic>
    </p:spTree>
    <p:extLst>
      <p:ext uri="{BB962C8B-B14F-4D97-AF65-F5344CB8AC3E}">
        <p14:creationId xmlns:p14="http://schemas.microsoft.com/office/powerpoint/2010/main" val="1025236201"/>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Loop Control statement</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While loop</a:t>
            </a:r>
          </a:p>
        </p:txBody>
      </p:sp>
      <p:sp>
        <p:nvSpPr>
          <p:cNvPr id="75" name="Google Shape;75;p15"/>
          <p:cNvSpPr txBox="1">
            <a:spLocks noGrp="1"/>
          </p:cNvSpPr>
          <p:nvPr>
            <p:ph type="body" idx="2"/>
          </p:nvPr>
        </p:nvSpPr>
        <p:spPr>
          <a:xfrm>
            <a:off x="462275" y="2778919"/>
            <a:ext cx="3837000" cy="1870019"/>
          </a:xfrm>
          <a:prstGeom prst="rect">
            <a:avLst/>
          </a:prstGeom>
        </p:spPr>
        <p:txBody>
          <a:bodyPr spcFirstLastPara="1" wrap="square" lIns="91425" tIns="91425" rIns="91425" bIns="91425" anchor="ctr" anchorCtr="0">
            <a:noAutofit/>
          </a:bodyPr>
          <a:lstStyle/>
          <a:p>
            <a:pPr marL="139700" indent="0">
              <a:buNone/>
            </a:pPr>
            <a:r>
              <a:rPr lang="en-US" dirty="0"/>
              <a:t>The JavaScript while loop iterates the elements for the infinite number of times. It should be used if number of iteration is not known. </a:t>
            </a:r>
          </a:p>
          <a:p>
            <a:pPr marL="139700" indent="0">
              <a:buNone/>
            </a:pPr>
            <a:r>
              <a:rPr lang="en-US" b="1" dirty="0"/>
              <a:t>Syntax:</a:t>
            </a:r>
          </a:p>
          <a:p>
            <a:pPr marL="139700" indent="0">
              <a:buNone/>
            </a:pPr>
            <a:r>
              <a:rPr lang="en-US" dirty="0"/>
              <a:t>while (condition)  </a:t>
            </a:r>
          </a:p>
          <a:p>
            <a:pPr marL="139700" indent="0">
              <a:buNone/>
            </a:pPr>
            <a:r>
              <a:rPr lang="en-US" dirty="0"/>
              <a:t>{  </a:t>
            </a:r>
          </a:p>
          <a:p>
            <a:pPr marL="139700" indent="0">
              <a:buNone/>
            </a:pPr>
            <a:r>
              <a:rPr lang="en-US" dirty="0"/>
              <a:t>    code to be executed  </a:t>
            </a:r>
          </a:p>
          <a:p>
            <a:pPr marL="139700" indent="0">
              <a:buNone/>
            </a:pPr>
            <a:r>
              <a:rPr lang="en-US" dirty="0"/>
              <a:t>} </a:t>
            </a:r>
          </a:p>
        </p:txBody>
      </p:sp>
      <p:sp>
        <p:nvSpPr>
          <p:cNvPr id="11" name="Google Shape;77;p15">
            <a:extLst>
              <a:ext uri="{FF2B5EF4-FFF2-40B4-BE49-F238E27FC236}">
                <a16:creationId xmlns:a16="http://schemas.microsoft.com/office/drawing/2014/main" id="{90412E10-F384-46C2-B8DB-1538CB8C9CD5}"/>
              </a:ext>
            </a:extLst>
          </p:cNvPr>
          <p:cNvSpPr txBox="1">
            <a:spLocks noGrp="1"/>
          </p:cNvSpPr>
          <p:nvPr>
            <p:ph type="body" idx="3"/>
          </p:nvPr>
        </p:nvSpPr>
        <p:spPr>
          <a:xfrm>
            <a:off x="5284225" y="4578350"/>
            <a:ext cx="3397500" cy="292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Image Source: </a:t>
            </a:r>
            <a:r>
              <a:rPr lang="en-IN" dirty="0">
                <a:hlinkClick r:id="rId3"/>
              </a:rPr>
              <a:t>https://media.geeksforgeeks.org/wp-content/uploads/Loop1.png</a:t>
            </a:r>
            <a:endParaRPr dirty="0"/>
          </a:p>
        </p:txBody>
      </p:sp>
      <p:pic>
        <p:nvPicPr>
          <p:cNvPr id="7" name="Picture 6">
            <a:extLst>
              <a:ext uri="{FF2B5EF4-FFF2-40B4-BE49-F238E27FC236}">
                <a16:creationId xmlns:a16="http://schemas.microsoft.com/office/drawing/2014/main" id="{0C88D45B-74E3-4B15-BFA6-0EEF92AC2251}"/>
              </a:ext>
            </a:extLst>
          </p:cNvPr>
          <p:cNvPicPr>
            <a:picLocks noChangeAspect="1"/>
          </p:cNvPicPr>
          <p:nvPr/>
        </p:nvPicPr>
        <p:blipFill>
          <a:blip r:embed="rId4"/>
          <a:stretch>
            <a:fillRect/>
          </a:stretch>
        </p:blipFill>
        <p:spPr>
          <a:xfrm>
            <a:off x="4800277" y="1677163"/>
            <a:ext cx="4160175" cy="1924081"/>
          </a:xfrm>
          <a:prstGeom prst="rect">
            <a:avLst/>
          </a:prstGeom>
        </p:spPr>
      </p:pic>
    </p:spTree>
    <p:extLst>
      <p:ext uri="{BB962C8B-B14F-4D97-AF65-F5344CB8AC3E}">
        <p14:creationId xmlns:p14="http://schemas.microsoft.com/office/powerpoint/2010/main" val="1393036293"/>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Loop Control statement</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do while loop</a:t>
            </a:r>
          </a:p>
        </p:txBody>
      </p:sp>
      <p:sp>
        <p:nvSpPr>
          <p:cNvPr id="75" name="Google Shape;75;p15"/>
          <p:cNvSpPr txBox="1">
            <a:spLocks noGrp="1"/>
          </p:cNvSpPr>
          <p:nvPr>
            <p:ph type="body" idx="2"/>
          </p:nvPr>
        </p:nvSpPr>
        <p:spPr>
          <a:xfrm>
            <a:off x="462275" y="2778919"/>
            <a:ext cx="3837000" cy="1870019"/>
          </a:xfrm>
          <a:prstGeom prst="rect">
            <a:avLst/>
          </a:prstGeom>
        </p:spPr>
        <p:txBody>
          <a:bodyPr spcFirstLastPara="1" wrap="square" lIns="91425" tIns="91425" rIns="91425" bIns="91425" anchor="ctr" anchorCtr="0">
            <a:noAutofit/>
          </a:bodyPr>
          <a:lstStyle/>
          <a:p>
            <a:pPr marL="139700" indent="0">
              <a:buNone/>
            </a:pPr>
            <a:r>
              <a:rPr lang="en-US" dirty="0"/>
              <a:t>The JavaScript do while loop iterates the elements for the infinite number of times like while loop. but, code is executed at least once whether condition is true or false. </a:t>
            </a:r>
            <a:r>
              <a:rPr lang="en-US" b="1" dirty="0"/>
              <a:t>Syntax:</a:t>
            </a:r>
          </a:p>
          <a:p>
            <a:pPr marL="139700" indent="0">
              <a:buNone/>
            </a:pPr>
            <a:r>
              <a:rPr lang="en-US" dirty="0"/>
              <a:t>do{  </a:t>
            </a:r>
          </a:p>
          <a:p>
            <a:pPr marL="139700" indent="0">
              <a:buNone/>
            </a:pPr>
            <a:r>
              <a:rPr lang="en-US" dirty="0"/>
              <a:t>    code to be executed  </a:t>
            </a:r>
          </a:p>
          <a:p>
            <a:pPr marL="139700" indent="0">
              <a:buNone/>
            </a:pPr>
            <a:r>
              <a:rPr lang="en-US" dirty="0"/>
              <a:t>}while (condition); </a:t>
            </a:r>
          </a:p>
        </p:txBody>
      </p:sp>
      <p:sp>
        <p:nvSpPr>
          <p:cNvPr id="11" name="Google Shape;77;p15">
            <a:extLst>
              <a:ext uri="{FF2B5EF4-FFF2-40B4-BE49-F238E27FC236}">
                <a16:creationId xmlns:a16="http://schemas.microsoft.com/office/drawing/2014/main" id="{90412E10-F384-46C2-B8DB-1538CB8C9CD5}"/>
              </a:ext>
            </a:extLst>
          </p:cNvPr>
          <p:cNvSpPr txBox="1">
            <a:spLocks noGrp="1"/>
          </p:cNvSpPr>
          <p:nvPr>
            <p:ph type="body" idx="3"/>
          </p:nvPr>
        </p:nvSpPr>
        <p:spPr>
          <a:xfrm>
            <a:off x="5049134" y="4699000"/>
            <a:ext cx="3766631" cy="317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Image Source: </a:t>
            </a:r>
            <a:r>
              <a:rPr lang="en-IN" dirty="0">
                <a:hlinkClick r:id="rId3"/>
              </a:rPr>
              <a:t>https://media.geeksforgeeks.org/wp-content/uploads/loop3.png</a:t>
            </a:r>
            <a:endParaRPr dirty="0"/>
          </a:p>
        </p:txBody>
      </p:sp>
      <p:pic>
        <p:nvPicPr>
          <p:cNvPr id="3" name="Picture 2">
            <a:extLst>
              <a:ext uri="{FF2B5EF4-FFF2-40B4-BE49-F238E27FC236}">
                <a16:creationId xmlns:a16="http://schemas.microsoft.com/office/drawing/2014/main" id="{6E2C31EC-7014-4BED-8170-5AD2A1C413E1}"/>
              </a:ext>
            </a:extLst>
          </p:cNvPr>
          <p:cNvPicPr>
            <a:picLocks noChangeAspect="1"/>
          </p:cNvPicPr>
          <p:nvPr/>
        </p:nvPicPr>
        <p:blipFill>
          <a:blip r:embed="rId4"/>
          <a:stretch>
            <a:fillRect/>
          </a:stretch>
        </p:blipFill>
        <p:spPr>
          <a:xfrm>
            <a:off x="4943603" y="1354900"/>
            <a:ext cx="3872162" cy="2162376"/>
          </a:xfrm>
          <a:prstGeom prst="rect">
            <a:avLst/>
          </a:prstGeom>
        </p:spPr>
      </p:pic>
    </p:spTree>
    <p:extLst>
      <p:ext uri="{BB962C8B-B14F-4D97-AF65-F5344CB8AC3E}">
        <p14:creationId xmlns:p14="http://schemas.microsoft.com/office/powerpoint/2010/main" val="2299209955"/>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Loop Control statement</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for-in loop</a:t>
            </a:r>
          </a:p>
        </p:txBody>
      </p:sp>
      <p:sp>
        <p:nvSpPr>
          <p:cNvPr id="75" name="Google Shape;75;p15"/>
          <p:cNvSpPr txBox="1">
            <a:spLocks noGrp="1"/>
          </p:cNvSpPr>
          <p:nvPr>
            <p:ph type="body" idx="2"/>
          </p:nvPr>
        </p:nvSpPr>
        <p:spPr>
          <a:xfrm>
            <a:off x="462275" y="2778919"/>
            <a:ext cx="3837000" cy="1870019"/>
          </a:xfrm>
          <a:prstGeom prst="rect">
            <a:avLst/>
          </a:prstGeom>
        </p:spPr>
        <p:txBody>
          <a:bodyPr spcFirstLastPara="1" wrap="square" lIns="91425" tIns="91425" rIns="91425" bIns="91425" anchor="ctr" anchorCtr="0">
            <a:noAutofit/>
          </a:bodyPr>
          <a:lstStyle/>
          <a:p>
            <a:pPr marL="139700" indent="0">
              <a:buNone/>
            </a:pPr>
            <a:r>
              <a:rPr lang="en-US" dirty="0"/>
              <a:t>The for..in loop provides a simpler way to iterate through the properties of an object. </a:t>
            </a:r>
            <a:r>
              <a:rPr lang="en-US" b="1" dirty="0"/>
              <a:t>Syntax:</a:t>
            </a:r>
          </a:p>
          <a:p>
            <a:pPr marL="139700" indent="0">
              <a:buNone/>
            </a:pPr>
            <a:r>
              <a:rPr lang="en-US" dirty="0"/>
              <a:t>for (variableName in Object)</a:t>
            </a:r>
          </a:p>
          <a:p>
            <a:pPr marL="139700" indent="0">
              <a:buNone/>
            </a:pPr>
            <a:r>
              <a:rPr lang="en-US" dirty="0"/>
              <a:t>{</a:t>
            </a:r>
          </a:p>
          <a:p>
            <a:pPr marL="139700" indent="0">
              <a:buNone/>
            </a:pPr>
            <a:r>
              <a:rPr lang="en-US" dirty="0"/>
              <a:t>    statement(s)</a:t>
            </a:r>
          </a:p>
          <a:p>
            <a:pPr marL="139700" indent="0">
              <a:buNone/>
            </a:pPr>
            <a:r>
              <a:rPr lang="en-US" dirty="0"/>
              <a:t>}(condition); </a:t>
            </a:r>
          </a:p>
        </p:txBody>
      </p:sp>
      <p:sp>
        <p:nvSpPr>
          <p:cNvPr id="11" name="Google Shape;77;p15">
            <a:extLst>
              <a:ext uri="{FF2B5EF4-FFF2-40B4-BE49-F238E27FC236}">
                <a16:creationId xmlns:a16="http://schemas.microsoft.com/office/drawing/2014/main" id="{90412E10-F384-46C2-B8DB-1538CB8C9CD5}"/>
              </a:ext>
            </a:extLst>
          </p:cNvPr>
          <p:cNvSpPr txBox="1">
            <a:spLocks noGrp="1"/>
          </p:cNvSpPr>
          <p:nvPr>
            <p:ph type="body" idx="3"/>
          </p:nvPr>
        </p:nvSpPr>
        <p:spPr>
          <a:xfrm>
            <a:off x="4996367" y="4724400"/>
            <a:ext cx="3779331" cy="3111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Image Source: </a:t>
            </a:r>
            <a:r>
              <a:rPr lang="en-IN" dirty="0">
                <a:hlinkClick r:id="rId3"/>
              </a:rPr>
              <a:t>https://media.geeksforgeeks.org/wp-content/uploads/loop2.png</a:t>
            </a:r>
            <a:endParaRPr dirty="0"/>
          </a:p>
        </p:txBody>
      </p:sp>
      <p:pic>
        <p:nvPicPr>
          <p:cNvPr id="7" name="Picture 6">
            <a:extLst>
              <a:ext uri="{FF2B5EF4-FFF2-40B4-BE49-F238E27FC236}">
                <a16:creationId xmlns:a16="http://schemas.microsoft.com/office/drawing/2014/main" id="{E0459937-9C44-4F07-9C7C-3ACD6D96D73F}"/>
              </a:ext>
            </a:extLst>
          </p:cNvPr>
          <p:cNvPicPr>
            <a:picLocks noChangeAspect="1"/>
          </p:cNvPicPr>
          <p:nvPr/>
        </p:nvPicPr>
        <p:blipFill>
          <a:blip r:embed="rId4"/>
          <a:stretch>
            <a:fillRect/>
          </a:stretch>
        </p:blipFill>
        <p:spPr>
          <a:xfrm>
            <a:off x="4830758" y="1341818"/>
            <a:ext cx="4110550" cy="2459863"/>
          </a:xfrm>
          <a:prstGeom prst="rect">
            <a:avLst/>
          </a:prstGeom>
        </p:spPr>
      </p:pic>
    </p:spTree>
    <p:extLst>
      <p:ext uri="{BB962C8B-B14F-4D97-AF65-F5344CB8AC3E}">
        <p14:creationId xmlns:p14="http://schemas.microsoft.com/office/powerpoint/2010/main" val="1049062487"/>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Array</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What is Arrays</a:t>
            </a:r>
          </a:p>
        </p:txBody>
      </p:sp>
      <p:sp>
        <p:nvSpPr>
          <p:cNvPr id="75" name="Google Shape;75;p15"/>
          <p:cNvSpPr txBox="1">
            <a:spLocks noGrp="1"/>
          </p:cNvSpPr>
          <p:nvPr>
            <p:ph type="body" idx="2"/>
          </p:nvPr>
        </p:nvSpPr>
        <p:spPr>
          <a:xfrm>
            <a:off x="462275" y="2778919"/>
            <a:ext cx="3837000" cy="1870019"/>
          </a:xfrm>
          <a:prstGeom prst="rect">
            <a:avLst/>
          </a:prstGeom>
        </p:spPr>
        <p:txBody>
          <a:bodyPr spcFirstLastPara="1" wrap="square" lIns="91425" tIns="91425" rIns="91425" bIns="91425" anchor="ctr" anchorCtr="0">
            <a:noAutofit/>
          </a:bodyPr>
          <a:lstStyle/>
          <a:p>
            <a:pPr marL="139700" indent="0">
              <a:buNone/>
            </a:pPr>
            <a:r>
              <a:rPr lang="en-US" dirty="0"/>
              <a:t>JavaScript array is an object that represents a collection of similar type of elements.</a:t>
            </a:r>
          </a:p>
          <a:p>
            <a:pPr marL="139700" indent="0">
              <a:buNone/>
            </a:pPr>
            <a:r>
              <a:rPr lang="en-US" dirty="0"/>
              <a:t>There are 3 ways to construct array in JavaScript</a:t>
            </a:r>
          </a:p>
          <a:p>
            <a:pPr marL="139700" indent="0">
              <a:buNone/>
            </a:pPr>
            <a:r>
              <a:rPr lang="en-US" dirty="0" err="1"/>
              <a:t>i</a:t>
            </a:r>
            <a:r>
              <a:rPr lang="en-US" dirty="0"/>
              <a:t>.	By array literal</a:t>
            </a:r>
          </a:p>
          <a:p>
            <a:pPr marL="139700" indent="0">
              <a:buNone/>
            </a:pPr>
            <a:r>
              <a:rPr lang="en-US" dirty="0"/>
              <a:t>ii.	By creating instance of Array directly (using new keyword)</a:t>
            </a:r>
          </a:p>
          <a:p>
            <a:pPr marL="139700" indent="0">
              <a:buNone/>
            </a:pPr>
            <a:r>
              <a:rPr lang="en-US" dirty="0"/>
              <a:t>iii.	By using an Array constructor (using new keyword)</a:t>
            </a:r>
          </a:p>
        </p:txBody>
      </p:sp>
      <p:sp>
        <p:nvSpPr>
          <p:cNvPr id="11" name="Google Shape;77;p15">
            <a:extLst>
              <a:ext uri="{FF2B5EF4-FFF2-40B4-BE49-F238E27FC236}">
                <a16:creationId xmlns:a16="http://schemas.microsoft.com/office/drawing/2014/main" id="{90412E10-F384-46C2-B8DB-1538CB8C9CD5}"/>
              </a:ext>
            </a:extLst>
          </p:cNvPr>
          <p:cNvSpPr txBox="1">
            <a:spLocks noGrp="1"/>
          </p:cNvSpPr>
          <p:nvPr>
            <p:ph type="body" idx="3"/>
          </p:nvPr>
        </p:nvSpPr>
        <p:spPr>
          <a:xfrm>
            <a:off x="4996368" y="4514850"/>
            <a:ext cx="3887281" cy="442912"/>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https://cdn.educba.com/academy/wp-content/uploads/2019/09/Arrays-in-JavaScript.png</a:t>
            </a:r>
            <a:endParaRPr dirty="0"/>
          </a:p>
        </p:txBody>
      </p:sp>
      <p:pic>
        <p:nvPicPr>
          <p:cNvPr id="3" name="Picture 2">
            <a:extLst>
              <a:ext uri="{FF2B5EF4-FFF2-40B4-BE49-F238E27FC236}">
                <a16:creationId xmlns:a16="http://schemas.microsoft.com/office/drawing/2014/main" id="{6F485FDD-9AF8-4DA1-93AB-049EEC39A8D2}"/>
              </a:ext>
            </a:extLst>
          </p:cNvPr>
          <p:cNvPicPr>
            <a:picLocks noChangeAspect="1"/>
          </p:cNvPicPr>
          <p:nvPr/>
        </p:nvPicPr>
        <p:blipFill rotWithShape="1">
          <a:blip r:embed="rId4"/>
          <a:srcRect l="9061" r="7785" b="14897"/>
          <a:stretch/>
        </p:blipFill>
        <p:spPr>
          <a:xfrm>
            <a:off x="4772025" y="1454945"/>
            <a:ext cx="4223349" cy="2374106"/>
          </a:xfrm>
          <a:prstGeom prst="rect">
            <a:avLst/>
          </a:prstGeom>
        </p:spPr>
      </p:pic>
    </p:spTree>
    <p:extLst>
      <p:ext uri="{BB962C8B-B14F-4D97-AF65-F5344CB8AC3E}">
        <p14:creationId xmlns:p14="http://schemas.microsoft.com/office/powerpoint/2010/main" val="2016144239"/>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Array</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JavaScript array literal</a:t>
            </a:r>
          </a:p>
        </p:txBody>
      </p:sp>
      <p:sp>
        <p:nvSpPr>
          <p:cNvPr id="75" name="Google Shape;75;p15"/>
          <p:cNvSpPr txBox="1">
            <a:spLocks noGrp="1"/>
          </p:cNvSpPr>
          <p:nvPr>
            <p:ph type="body" idx="2"/>
          </p:nvPr>
        </p:nvSpPr>
        <p:spPr>
          <a:xfrm>
            <a:off x="462275" y="2778919"/>
            <a:ext cx="3837000" cy="1870019"/>
          </a:xfrm>
          <a:prstGeom prst="rect">
            <a:avLst/>
          </a:prstGeom>
        </p:spPr>
        <p:txBody>
          <a:bodyPr spcFirstLastPara="1" wrap="square" lIns="91425" tIns="91425" rIns="91425" bIns="91425" anchor="ctr" anchorCtr="0">
            <a:noAutofit/>
          </a:bodyPr>
          <a:lstStyle/>
          <a:p>
            <a:pPr marL="139700" indent="0">
              <a:buNone/>
            </a:pPr>
            <a:r>
              <a:rPr lang="en-US" dirty="0"/>
              <a:t>Syntax:</a:t>
            </a:r>
          </a:p>
          <a:p>
            <a:pPr marL="139700" indent="0">
              <a:buNone/>
            </a:pPr>
            <a:r>
              <a:rPr lang="en-US" dirty="0"/>
              <a:t>var arrayname=[value1,value2.....valueN]; </a:t>
            </a:r>
          </a:p>
        </p:txBody>
      </p:sp>
      <p:sp>
        <p:nvSpPr>
          <p:cNvPr id="11" name="Google Shape;77;p15">
            <a:extLst>
              <a:ext uri="{FF2B5EF4-FFF2-40B4-BE49-F238E27FC236}">
                <a16:creationId xmlns:a16="http://schemas.microsoft.com/office/drawing/2014/main" id="{90412E10-F384-46C2-B8DB-1538CB8C9CD5}"/>
              </a:ext>
            </a:extLst>
          </p:cNvPr>
          <p:cNvSpPr txBox="1">
            <a:spLocks noGrp="1"/>
          </p:cNvSpPr>
          <p:nvPr>
            <p:ph type="body" idx="3"/>
          </p:nvPr>
        </p:nvSpPr>
        <p:spPr>
          <a:xfrm>
            <a:off x="4996368" y="4514850"/>
            <a:ext cx="3836999" cy="442912"/>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https://cdn.educba.com/academy/wp-content/uploads/2019/09/Arrays-in-JavaScript.png</a:t>
            </a:r>
            <a:endParaRPr dirty="0"/>
          </a:p>
        </p:txBody>
      </p:sp>
      <p:pic>
        <p:nvPicPr>
          <p:cNvPr id="3" name="Picture 2">
            <a:extLst>
              <a:ext uri="{FF2B5EF4-FFF2-40B4-BE49-F238E27FC236}">
                <a16:creationId xmlns:a16="http://schemas.microsoft.com/office/drawing/2014/main" id="{6F485FDD-9AF8-4DA1-93AB-049EEC39A8D2}"/>
              </a:ext>
            </a:extLst>
          </p:cNvPr>
          <p:cNvPicPr>
            <a:picLocks noChangeAspect="1"/>
          </p:cNvPicPr>
          <p:nvPr/>
        </p:nvPicPr>
        <p:blipFill rotWithShape="1">
          <a:blip r:embed="rId4"/>
          <a:srcRect l="9061" r="7785" b="14897"/>
          <a:stretch/>
        </p:blipFill>
        <p:spPr>
          <a:xfrm>
            <a:off x="4772025" y="1454945"/>
            <a:ext cx="4223349" cy="2374106"/>
          </a:xfrm>
          <a:prstGeom prst="rect">
            <a:avLst/>
          </a:prstGeom>
        </p:spPr>
      </p:pic>
    </p:spTree>
    <p:extLst>
      <p:ext uri="{BB962C8B-B14F-4D97-AF65-F5344CB8AC3E}">
        <p14:creationId xmlns:p14="http://schemas.microsoft.com/office/powerpoint/2010/main" val="1615663713"/>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Array</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JavaScript Array directly</a:t>
            </a:r>
          </a:p>
        </p:txBody>
      </p:sp>
      <p:sp>
        <p:nvSpPr>
          <p:cNvPr id="75" name="Google Shape;75;p15"/>
          <p:cNvSpPr txBox="1">
            <a:spLocks noGrp="1"/>
          </p:cNvSpPr>
          <p:nvPr>
            <p:ph type="body" idx="2"/>
          </p:nvPr>
        </p:nvSpPr>
        <p:spPr>
          <a:xfrm>
            <a:off x="462275" y="2778919"/>
            <a:ext cx="3837000" cy="1870019"/>
          </a:xfrm>
          <a:prstGeom prst="rect">
            <a:avLst/>
          </a:prstGeom>
        </p:spPr>
        <p:txBody>
          <a:bodyPr spcFirstLastPara="1" wrap="square" lIns="91425" tIns="91425" rIns="91425" bIns="91425" anchor="ctr" anchorCtr="0">
            <a:noAutofit/>
          </a:bodyPr>
          <a:lstStyle/>
          <a:p>
            <a:pPr marL="139700" indent="0">
              <a:buNone/>
            </a:pPr>
            <a:r>
              <a:rPr lang="en-US" dirty="0"/>
              <a:t>Syntax:</a:t>
            </a:r>
          </a:p>
          <a:p>
            <a:pPr marL="139700" indent="0">
              <a:buNone/>
            </a:pPr>
            <a:r>
              <a:rPr lang="en-US" dirty="0"/>
              <a:t>var arrayname=new Array(); </a:t>
            </a:r>
          </a:p>
        </p:txBody>
      </p:sp>
      <p:sp>
        <p:nvSpPr>
          <p:cNvPr id="11" name="Google Shape;77;p15">
            <a:extLst>
              <a:ext uri="{FF2B5EF4-FFF2-40B4-BE49-F238E27FC236}">
                <a16:creationId xmlns:a16="http://schemas.microsoft.com/office/drawing/2014/main" id="{90412E10-F384-46C2-B8DB-1538CB8C9CD5}"/>
              </a:ext>
            </a:extLst>
          </p:cNvPr>
          <p:cNvSpPr txBox="1">
            <a:spLocks noGrp="1"/>
          </p:cNvSpPr>
          <p:nvPr>
            <p:ph type="body" idx="3"/>
          </p:nvPr>
        </p:nvSpPr>
        <p:spPr>
          <a:xfrm>
            <a:off x="4844728" y="4514850"/>
            <a:ext cx="4038922" cy="442912"/>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https://cdn.educba.com/academy/wp-content/uploads/2019/09/Arrays-in-JavaScript.png</a:t>
            </a:r>
            <a:endParaRPr dirty="0"/>
          </a:p>
        </p:txBody>
      </p:sp>
      <p:pic>
        <p:nvPicPr>
          <p:cNvPr id="3" name="Picture 2">
            <a:extLst>
              <a:ext uri="{FF2B5EF4-FFF2-40B4-BE49-F238E27FC236}">
                <a16:creationId xmlns:a16="http://schemas.microsoft.com/office/drawing/2014/main" id="{6F485FDD-9AF8-4DA1-93AB-049EEC39A8D2}"/>
              </a:ext>
            </a:extLst>
          </p:cNvPr>
          <p:cNvPicPr>
            <a:picLocks noChangeAspect="1"/>
          </p:cNvPicPr>
          <p:nvPr/>
        </p:nvPicPr>
        <p:blipFill rotWithShape="1">
          <a:blip r:embed="rId4"/>
          <a:srcRect l="9061" r="7785" b="14897"/>
          <a:stretch/>
        </p:blipFill>
        <p:spPr>
          <a:xfrm>
            <a:off x="4772025" y="1454945"/>
            <a:ext cx="4223349" cy="2374106"/>
          </a:xfrm>
          <a:prstGeom prst="rect">
            <a:avLst/>
          </a:prstGeom>
        </p:spPr>
      </p:pic>
    </p:spTree>
    <p:extLst>
      <p:ext uri="{BB962C8B-B14F-4D97-AF65-F5344CB8AC3E}">
        <p14:creationId xmlns:p14="http://schemas.microsoft.com/office/powerpoint/2010/main" val="2120879368"/>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Array</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JavaScript array constructor</a:t>
            </a:r>
          </a:p>
        </p:txBody>
      </p:sp>
      <p:sp>
        <p:nvSpPr>
          <p:cNvPr id="75" name="Google Shape;75;p15"/>
          <p:cNvSpPr txBox="1">
            <a:spLocks noGrp="1"/>
          </p:cNvSpPr>
          <p:nvPr>
            <p:ph type="body" idx="2"/>
          </p:nvPr>
        </p:nvSpPr>
        <p:spPr>
          <a:xfrm>
            <a:off x="462275" y="2778919"/>
            <a:ext cx="3837000" cy="1870019"/>
          </a:xfrm>
          <a:prstGeom prst="rect">
            <a:avLst/>
          </a:prstGeom>
        </p:spPr>
        <p:txBody>
          <a:bodyPr spcFirstLastPara="1" wrap="square" lIns="91425" tIns="91425" rIns="91425" bIns="91425" anchor="ctr" anchorCtr="0">
            <a:noAutofit/>
          </a:bodyPr>
          <a:lstStyle/>
          <a:p>
            <a:pPr marL="139700" indent="0">
              <a:buNone/>
            </a:pPr>
            <a:r>
              <a:rPr lang="en-US" dirty="0"/>
              <a:t>Here, you need to create instance of array by passing arguments in constructor so that we don't have to provide value explicitly.</a:t>
            </a:r>
          </a:p>
          <a:p>
            <a:pPr marL="139700" indent="0">
              <a:buNone/>
            </a:pPr>
            <a:r>
              <a:rPr lang="en-US" dirty="0"/>
              <a:t>Example:</a:t>
            </a:r>
          </a:p>
          <a:p>
            <a:pPr marL="139700" indent="0">
              <a:buNone/>
            </a:pPr>
            <a:r>
              <a:rPr lang="en-US" dirty="0"/>
              <a:t>&lt;script&gt;  </a:t>
            </a:r>
          </a:p>
          <a:p>
            <a:pPr marL="139700" indent="0">
              <a:buNone/>
            </a:pPr>
            <a:r>
              <a:rPr lang="en-US" dirty="0"/>
              <a:t>var emp=new Array("</a:t>
            </a:r>
            <a:r>
              <a:rPr lang="en-US" dirty="0" err="1"/>
              <a:t>Jai","Vijay","Smith</a:t>
            </a:r>
            <a:r>
              <a:rPr lang="en-US" dirty="0"/>
              <a:t>");  </a:t>
            </a:r>
          </a:p>
          <a:p>
            <a:pPr marL="139700" indent="0">
              <a:buNone/>
            </a:pPr>
            <a:r>
              <a:rPr lang="en-US" dirty="0"/>
              <a:t>for (</a:t>
            </a:r>
            <a:r>
              <a:rPr lang="en-US" dirty="0" err="1"/>
              <a:t>i</a:t>
            </a:r>
            <a:r>
              <a:rPr lang="en-US" dirty="0"/>
              <a:t>=0;i&lt;emp.length;i++){  </a:t>
            </a:r>
          </a:p>
          <a:p>
            <a:pPr marL="139700" indent="0">
              <a:buNone/>
            </a:pPr>
            <a:r>
              <a:rPr lang="en-US" dirty="0"/>
              <a:t>document.write(emp[</a:t>
            </a:r>
            <a:r>
              <a:rPr lang="en-US" dirty="0" err="1"/>
              <a:t>i</a:t>
            </a:r>
            <a:r>
              <a:rPr lang="en-US" dirty="0"/>
              <a:t>] + "&lt;br&gt;");  </a:t>
            </a:r>
          </a:p>
          <a:p>
            <a:pPr marL="139700" indent="0">
              <a:buNone/>
            </a:pPr>
            <a:r>
              <a:rPr lang="en-US" dirty="0"/>
              <a:t>}  </a:t>
            </a:r>
          </a:p>
          <a:p>
            <a:pPr marL="139700" indent="0">
              <a:buNone/>
            </a:pPr>
            <a:r>
              <a:rPr lang="en-US" dirty="0"/>
              <a:t>&lt;/script&gt; </a:t>
            </a:r>
          </a:p>
        </p:txBody>
      </p:sp>
      <p:sp>
        <p:nvSpPr>
          <p:cNvPr id="11" name="Google Shape;77;p15">
            <a:extLst>
              <a:ext uri="{FF2B5EF4-FFF2-40B4-BE49-F238E27FC236}">
                <a16:creationId xmlns:a16="http://schemas.microsoft.com/office/drawing/2014/main" id="{90412E10-F384-46C2-B8DB-1538CB8C9CD5}"/>
              </a:ext>
            </a:extLst>
          </p:cNvPr>
          <p:cNvSpPr txBox="1">
            <a:spLocks noGrp="1"/>
          </p:cNvSpPr>
          <p:nvPr>
            <p:ph type="body" idx="3"/>
          </p:nvPr>
        </p:nvSpPr>
        <p:spPr>
          <a:xfrm>
            <a:off x="4938700" y="4514850"/>
            <a:ext cx="3837000" cy="442912"/>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https://cdn.educba.com/academy/wp-content/uploads/2019/09/Arrays-in-JavaScript.png</a:t>
            </a:r>
            <a:endParaRPr dirty="0"/>
          </a:p>
        </p:txBody>
      </p:sp>
      <p:pic>
        <p:nvPicPr>
          <p:cNvPr id="3" name="Picture 2">
            <a:extLst>
              <a:ext uri="{FF2B5EF4-FFF2-40B4-BE49-F238E27FC236}">
                <a16:creationId xmlns:a16="http://schemas.microsoft.com/office/drawing/2014/main" id="{6F485FDD-9AF8-4DA1-93AB-049EEC39A8D2}"/>
              </a:ext>
            </a:extLst>
          </p:cNvPr>
          <p:cNvPicPr>
            <a:picLocks noChangeAspect="1"/>
          </p:cNvPicPr>
          <p:nvPr/>
        </p:nvPicPr>
        <p:blipFill rotWithShape="1">
          <a:blip r:embed="rId4"/>
          <a:srcRect l="9061" r="7785" b="14897"/>
          <a:stretch/>
        </p:blipFill>
        <p:spPr>
          <a:xfrm>
            <a:off x="4772025" y="1454945"/>
            <a:ext cx="4223349" cy="2374106"/>
          </a:xfrm>
          <a:prstGeom prst="rect">
            <a:avLst/>
          </a:prstGeom>
        </p:spPr>
      </p:pic>
    </p:spTree>
    <p:extLst>
      <p:ext uri="{BB962C8B-B14F-4D97-AF65-F5344CB8AC3E}">
        <p14:creationId xmlns:p14="http://schemas.microsoft.com/office/powerpoint/2010/main" val="745730840"/>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Array</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JavaScript Array Methods</a:t>
            </a:r>
          </a:p>
        </p:txBody>
      </p:sp>
      <p:sp>
        <p:nvSpPr>
          <p:cNvPr id="75" name="Google Shape;75;p15"/>
          <p:cNvSpPr txBox="1">
            <a:spLocks noGrp="1"/>
          </p:cNvSpPr>
          <p:nvPr>
            <p:ph type="body" idx="2"/>
          </p:nvPr>
        </p:nvSpPr>
        <p:spPr>
          <a:xfrm>
            <a:off x="462275" y="2778919"/>
            <a:ext cx="3837000" cy="1870019"/>
          </a:xfrm>
          <a:prstGeom prst="rect">
            <a:avLst/>
          </a:prstGeom>
        </p:spPr>
        <p:txBody>
          <a:bodyPr spcFirstLastPara="1" wrap="square" lIns="91425" tIns="91425" rIns="91425" bIns="91425" anchor="ctr" anchorCtr="0">
            <a:noAutofit/>
          </a:bodyPr>
          <a:lstStyle/>
          <a:p>
            <a:pPr marL="139700" indent="0">
              <a:buNone/>
            </a:pPr>
            <a:r>
              <a:rPr lang="en-US" dirty="0"/>
              <a:t>Let's see the list of JavaScript array methods.</a:t>
            </a:r>
          </a:p>
        </p:txBody>
      </p:sp>
      <p:pic>
        <p:nvPicPr>
          <p:cNvPr id="9" name="Picture 8">
            <a:extLst>
              <a:ext uri="{FF2B5EF4-FFF2-40B4-BE49-F238E27FC236}">
                <a16:creationId xmlns:a16="http://schemas.microsoft.com/office/drawing/2014/main" id="{AFEA85AF-4CC8-440E-884E-E99C3257DBDF}"/>
              </a:ext>
            </a:extLst>
          </p:cNvPr>
          <p:cNvPicPr>
            <a:picLocks noChangeAspect="1"/>
          </p:cNvPicPr>
          <p:nvPr/>
        </p:nvPicPr>
        <p:blipFill>
          <a:blip r:embed="rId3"/>
          <a:stretch>
            <a:fillRect/>
          </a:stretch>
        </p:blipFill>
        <p:spPr>
          <a:xfrm>
            <a:off x="4844727" y="1354900"/>
            <a:ext cx="3924300" cy="2207419"/>
          </a:xfrm>
          <a:prstGeom prst="rect">
            <a:avLst/>
          </a:prstGeom>
        </p:spPr>
      </p:pic>
      <p:sp>
        <p:nvSpPr>
          <p:cNvPr id="15" name="Google Shape;77;p15">
            <a:extLst>
              <a:ext uri="{FF2B5EF4-FFF2-40B4-BE49-F238E27FC236}">
                <a16:creationId xmlns:a16="http://schemas.microsoft.com/office/drawing/2014/main" id="{0E480177-679A-4F82-975B-36F2145A5250}"/>
              </a:ext>
            </a:extLst>
          </p:cNvPr>
          <p:cNvSpPr txBox="1">
            <a:spLocks noGrp="1"/>
          </p:cNvSpPr>
          <p:nvPr>
            <p:ph type="body" idx="3"/>
          </p:nvPr>
        </p:nvSpPr>
        <p:spPr>
          <a:xfrm>
            <a:off x="4996369" y="4514850"/>
            <a:ext cx="3397500" cy="442912"/>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Image Source: </a:t>
            </a:r>
            <a:r>
              <a:rPr lang="en-IN" dirty="0">
                <a:hlinkClick r:id="rId4"/>
              </a:rPr>
              <a:t>https://i.imgur.com/ZJT26qb.jpg</a:t>
            </a:r>
            <a:endParaRPr dirty="0"/>
          </a:p>
        </p:txBody>
      </p:sp>
    </p:spTree>
    <p:extLst>
      <p:ext uri="{BB962C8B-B14F-4D97-AF65-F5344CB8AC3E}">
        <p14:creationId xmlns:p14="http://schemas.microsoft.com/office/powerpoint/2010/main" val="2595205846"/>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Object</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What is Javascript Object</a:t>
            </a:r>
          </a:p>
        </p:txBody>
      </p:sp>
      <p:sp>
        <p:nvSpPr>
          <p:cNvPr id="75" name="Google Shape;75;p15"/>
          <p:cNvSpPr txBox="1">
            <a:spLocks noGrp="1"/>
          </p:cNvSpPr>
          <p:nvPr>
            <p:ph type="body" idx="2"/>
          </p:nvPr>
        </p:nvSpPr>
        <p:spPr>
          <a:xfrm>
            <a:off x="462275" y="2778919"/>
            <a:ext cx="3837000" cy="1870019"/>
          </a:xfrm>
          <a:prstGeom prst="rect">
            <a:avLst/>
          </a:prstGeom>
        </p:spPr>
        <p:txBody>
          <a:bodyPr spcFirstLastPara="1" wrap="square" lIns="91425" tIns="91425" rIns="91425" bIns="91425" anchor="ctr" anchorCtr="0">
            <a:noAutofit/>
          </a:bodyPr>
          <a:lstStyle/>
          <a:p>
            <a:r>
              <a:rPr lang="en-US" dirty="0"/>
              <a:t>A javaScript object is an entity having state and behavior. For example: car, pen, bike, chair, glass, keyboard, monitor etc.</a:t>
            </a:r>
          </a:p>
          <a:p>
            <a:r>
              <a:rPr lang="en-US" dirty="0"/>
              <a:t>JavaScript is an object-based language. Everything is an object in JavaScript.</a:t>
            </a:r>
          </a:p>
          <a:p>
            <a:r>
              <a:rPr lang="en-US" dirty="0"/>
              <a:t>JavaScript is template based not class based. </a:t>
            </a:r>
          </a:p>
        </p:txBody>
      </p:sp>
      <p:pic>
        <p:nvPicPr>
          <p:cNvPr id="4" name="Picture 3">
            <a:extLst>
              <a:ext uri="{FF2B5EF4-FFF2-40B4-BE49-F238E27FC236}">
                <a16:creationId xmlns:a16="http://schemas.microsoft.com/office/drawing/2014/main" id="{129E9BE3-2801-44DA-A9BF-73871DE34B9E}"/>
              </a:ext>
            </a:extLst>
          </p:cNvPr>
          <p:cNvPicPr>
            <a:picLocks noChangeAspect="1"/>
          </p:cNvPicPr>
          <p:nvPr/>
        </p:nvPicPr>
        <p:blipFill rotWithShape="1">
          <a:blip r:embed="rId3"/>
          <a:srcRect b="4550"/>
          <a:stretch/>
        </p:blipFill>
        <p:spPr>
          <a:xfrm>
            <a:off x="4844727" y="1513284"/>
            <a:ext cx="3992117" cy="2116931"/>
          </a:xfrm>
          <a:prstGeom prst="rect">
            <a:avLst/>
          </a:prstGeom>
        </p:spPr>
      </p:pic>
      <p:sp>
        <p:nvSpPr>
          <p:cNvPr id="9" name="Google Shape;77;p15">
            <a:extLst>
              <a:ext uri="{FF2B5EF4-FFF2-40B4-BE49-F238E27FC236}">
                <a16:creationId xmlns:a16="http://schemas.microsoft.com/office/drawing/2014/main" id="{F6E1464E-1B7A-46DE-B59F-8AD30B7D0C85}"/>
              </a:ext>
            </a:extLst>
          </p:cNvPr>
          <p:cNvSpPr txBox="1">
            <a:spLocks noGrp="1"/>
          </p:cNvSpPr>
          <p:nvPr>
            <p:ph type="body" idx="3"/>
          </p:nvPr>
        </p:nvSpPr>
        <p:spPr>
          <a:xfrm>
            <a:off x="4844728" y="4514850"/>
            <a:ext cx="4064322" cy="442912"/>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4"/>
              </a:rPr>
              <a:t>https://cdn.educba.com/academy/wp-content/uploads/2020/05/Object-in-JavaScript.jpg</a:t>
            </a:r>
            <a:endParaRPr lang="en-IN" dirty="0"/>
          </a:p>
          <a:p>
            <a:pPr marL="0" lvl="0" indent="0" algn="l" rtl="0">
              <a:spcBef>
                <a:spcPts val="0"/>
              </a:spcBef>
              <a:spcAft>
                <a:spcPts val="1600"/>
              </a:spcAft>
              <a:buNone/>
            </a:pPr>
            <a:endParaRPr dirty="0"/>
          </a:p>
        </p:txBody>
      </p:sp>
    </p:spTree>
    <p:extLst>
      <p:ext uri="{BB962C8B-B14F-4D97-AF65-F5344CB8AC3E}">
        <p14:creationId xmlns:p14="http://schemas.microsoft.com/office/powerpoint/2010/main" val="28966131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Internet, Browsing, and Emailing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r>
              <a:rPr lang="en-IN" dirty="0"/>
              <a:t>Accessing Web Browser</a:t>
            </a:r>
          </a:p>
        </p:txBody>
      </p:sp>
      <p:sp>
        <p:nvSpPr>
          <p:cNvPr id="75" name="Google Shape;75;p15"/>
          <p:cNvSpPr txBox="1">
            <a:spLocks noGrp="1"/>
          </p:cNvSpPr>
          <p:nvPr>
            <p:ph type="body" idx="2"/>
          </p:nvPr>
        </p:nvSpPr>
        <p:spPr>
          <a:xfrm>
            <a:off x="462275" y="2629626"/>
            <a:ext cx="3837000" cy="1965591"/>
          </a:xfrm>
          <a:prstGeom prst="rect">
            <a:avLst/>
          </a:prstGeom>
        </p:spPr>
        <p:txBody>
          <a:bodyPr spcFirstLastPara="1" wrap="square" lIns="91425" tIns="91425" rIns="91425" bIns="91425" anchor="ctr" anchorCtr="0">
            <a:noAutofit/>
          </a:bodyPr>
          <a:lstStyle/>
          <a:p>
            <a:pPr lvl="0" algn="just"/>
            <a:r>
              <a:rPr lang="en-US" dirty="0"/>
              <a:t>A web browser is a software application  which enables a user to display and  interact with text, images, videos, music,  and other information that could be on a  website.</a:t>
            </a:r>
          </a:p>
          <a:p>
            <a:pPr lvl="0" algn="just"/>
            <a:r>
              <a:rPr lang="en-US" dirty="0"/>
              <a:t>"World Wide Web" or simple "Web" is  the name given to all the resources of  internet.</a:t>
            </a:r>
          </a:p>
        </p:txBody>
      </p:sp>
      <p:sp>
        <p:nvSpPr>
          <p:cNvPr id="77" name="Google Shape;77;p15"/>
          <p:cNvSpPr txBox="1">
            <a:spLocks noGrp="1"/>
          </p:cNvSpPr>
          <p:nvPr>
            <p:ph type="body" idx="3"/>
          </p:nvPr>
        </p:nvSpPr>
        <p:spPr>
          <a:xfrm>
            <a:off x="4927277" y="4722757"/>
            <a:ext cx="3981842" cy="287394"/>
          </a:xfrm>
          <a:prstGeom prst="rect">
            <a:avLst/>
          </a:prstGeom>
        </p:spPr>
        <p:txBody>
          <a:bodyPr spcFirstLastPara="1" wrap="square" lIns="91425" tIns="91425" rIns="91425" bIns="91425" anchor="t" anchorCtr="0">
            <a:noAutofit/>
          </a:bodyPr>
          <a:lstStyle/>
          <a:p>
            <a:pPr marL="0" lvl="0" indent="0" algn="ctr">
              <a:spcAft>
                <a:spcPts val="1600"/>
              </a:spcAft>
              <a:buNone/>
            </a:pPr>
            <a:r>
              <a:rPr lang="en-IN" dirty="0"/>
              <a:t>Image Source: </a:t>
            </a:r>
            <a:r>
              <a:rPr lang="en-IN" dirty="0">
                <a:hlinkClick r:id="rId3"/>
              </a:rPr>
              <a:t>https://img.brainkart.com/imagebk37/ug2DqoF.jpg</a:t>
            </a:r>
            <a:endParaRPr lang="en-IN" dirty="0"/>
          </a:p>
        </p:txBody>
      </p:sp>
      <p:pic>
        <p:nvPicPr>
          <p:cNvPr id="7" name="object 5"/>
          <p:cNvPicPr/>
          <p:nvPr/>
        </p:nvPicPr>
        <p:blipFill>
          <a:blip r:embed="rId4" cstate="print"/>
          <a:stretch>
            <a:fillRect/>
          </a:stretch>
        </p:blipFill>
        <p:spPr>
          <a:xfrm>
            <a:off x="4576150" y="1065426"/>
            <a:ext cx="4567850" cy="3128400"/>
          </a:xfrm>
          <a:prstGeom prst="rect">
            <a:avLst/>
          </a:prstGeom>
        </p:spPr>
      </p:pic>
    </p:spTree>
    <p:extLst>
      <p:ext uri="{BB962C8B-B14F-4D97-AF65-F5344CB8AC3E}">
        <p14:creationId xmlns:p14="http://schemas.microsoft.com/office/powerpoint/2010/main" val="2420535958"/>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Object</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Creating Objects in JavaScript</a:t>
            </a:r>
          </a:p>
        </p:txBody>
      </p:sp>
      <p:sp>
        <p:nvSpPr>
          <p:cNvPr id="75" name="Google Shape;75;p15"/>
          <p:cNvSpPr txBox="1">
            <a:spLocks noGrp="1"/>
          </p:cNvSpPr>
          <p:nvPr>
            <p:ph type="body" idx="2"/>
          </p:nvPr>
        </p:nvSpPr>
        <p:spPr>
          <a:xfrm>
            <a:off x="462275" y="2778919"/>
            <a:ext cx="3837000" cy="1870019"/>
          </a:xfrm>
          <a:prstGeom prst="rect">
            <a:avLst/>
          </a:prstGeom>
        </p:spPr>
        <p:txBody>
          <a:bodyPr spcFirstLastPara="1" wrap="square" lIns="91425" tIns="91425" rIns="91425" bIns="91425" anchor="ctr" anchorCtr="0">
            <a:noAutofit/>
          </a:bodyPr>
          <a:lstStyle/>
          <a:p>
            <a:pPr marL="139700" indent="0">
              <a:buNone/>
            </a:pPr>
            <a:r>
              <a:rPr lang="en-US" dirty="0"/>
              <a:t>There are 3 ways to create objects.</a:t>
            </a:r>
          </a:p>
          <a:p>
            <a:pPr marL="539750" indent="-400050">
              <a:buFont typeface="+mj-lt"/>
              <a:buAutoNum type="romanLcPeriod"/>
            </a:pPr>
            <a:r>
              <a:rPr lang="en-US" dirty="0"/>
              <a:t>By object literal</a:t>
            </a:r>
          </a:p>
          <a:p>
            <a:pPr marL="539750" indent="-400050">
              <a:buAutoNum type="romanLcPeriod" startAt="2"/>
            </a:pPr>
            <a:r>
              <a:rPr lang="en-US" dirty="0"/>
              <a:t>By creating instance of Object directly </a:t>
            </a:r>
          </a:p>
          <a:p>
            <a:pPr marL="539750" indent="-400050">
              <a:buAutoNum type="romanLcPeriod" startAt="2"/>
            </a:pPr>
            <a:r>
              <a:rPr lang="en-US" dirty="0"/>
              <a:t>By using an object constructor</a:t>
            </a:r>
          </a:p>
        </p:txBody>
      </p:sp>
      <p:sp>
        <p:nvSpPr>
          <p:cNvPr id="9" name="Google Shape;77;p15">
            <a:extLst>
              <a:ext uri="{FF2B5EF4-FFF2-40B4-BE49-F238E27FC236}">
                <a16:creationId xmlns:a16="http://schemas.microsoft.com/office/drawing/2014/main" id="{F6E1464E-1B7A-46DE-B59F-8AD30B7D0C85}"/>
              </a:ext>
            </a:extLst>
          </p:cNvPr>
          <p:cNvSpPr txBox="1">
            <a:spLocks noGrp="1"/>
          </p:cNvSpPr>
          <p:nvPr>
            <p:ph type="body" idx="3"/>
          </p:nvPr>
        </p:nvSpPr>
        <p:spPr>
          <a:xfrm>
            <a:off x="4996369" y="4514850"/>
            <a:ext cx="3397500" cy="442912"/>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https://data-flair.training/blogs/wp-content/uploads/sites/2/2019/07/How-to-Create-JavaScript-Objects.jpg</a:t>
            </a:r>
            <a:endParaRPr dirty="0"/>
          </a:p>
        </p:txBody>
      </p:sp>
      <p:pic>
        <p:nvPicPr>
          <p:cNvPr id="3" name="Picture 2">
            <a:extLst>
              <a:ext uri="{FF2B5EF4-FFF2-40B4-BE49-F238E27FC236}">
                <a16:creationId xmlns:a16="http://schemas.microsoft.com/office/drawing/2014/main" id="{79CDDEEB-266B-44EB-8641-929000F449D6}"/>
              </a:ext>
            </a:extLst>
          </p:cNvPr>
          <p:cNvPicPr>
            <a:picLocks noChangeAspect="1"/>
          </p:cNvPicPr>
          <p:nvPr/>
        </p:nvPicPr>
        <p:blipFill rotWithShape="1">
          <a:blip r:embed="rId4"/>
          <a:srcRect l="7422" t="30905" r="10859"/>
          <a:stretch/>
        </p:blipFill>
        <p:spPr>
          <a:xfrm>
            <a:off x="4762177" y="1933294"/>
            <a:ext cx="4223230" cy="1870019"/>
          </a:xfrm>
          <a:prstGeom prst="rect">
            <a:avLst/>
          </a:prstGeom>
        </p:spPr>
      </p:pic>
    </p:spTree>
    <p:extLst>
      <p:ext uri="{BB962C8B-B14F-4D97-AF65-F5344CB8AC3E}">
        <p14:creationId xmlns:p14="http://schemas.microsoft.com/office/powerpoint/2010/main" val="2900570381"/>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Object</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Defining method in JavaScript Object</a:t>
            </a:r>
          </a:p>
        </p:txBody>
      </p:sp>
      <p:sp>
        <p:nvSpPr>
          <p:cNvPr id="75" name="Google Shape;75;p15"/>
          <p:cNvSpPr txBox="1">
            <a:spLocks noGrp="1"/>
          </p:cNvSpPr>
          <p:nvPr>
            <p:ph type="body" idx="2"/>
          </p:nvPr>
        </p:nvSpPr>
        <p:spPr>
          <a:xfrm>
            <a:off x="462275" y="2778919"/>
            <a:ext cx="3837000" cy="1870019"/>
          </a:xfrm>
          <a:prstGeom prst="rect">
            <a:avLst/>
          </a:prstGeom>
        </p:spPr>
        <p:txBody>
          <a:bodyPr spcFirstLastPara="1" wrap="square" lIns="91425" tIns="91425" rIns="91425" bIns="91425" anchor="ctr" anchorCtr="0">
            <a:noAutofit/>
          </a:bodyPr>
          <a:lstStyle/>
          <a:p>
            <a:r>
              <a:rPr lang="en-US" dirty="0"/>
              <a:t>We can define method in JavaScript object. But before defining method, we need to add property in the function with same name as method.</a:t>
            </a:r>
          </a:p>
        </p:txBody>
      </p:sp>
      <p:sp>
        <p:nvSpPr>
          <p:cNvPr id="9" name="Google Shape;77;p15">
            <a:extLst>
              <a:ext uri="{FF2B5EF4-FFF2-40B4-BE49-F238E27FC236}">
                <a16:creationId xmlns:a16="http://schemas.microsoft.com/office/drawing/2014/main" id="{F6E1464E-1B7A-46DE-B59F-8AD30B7D0C85}"/>
              </a:ext>
            </a:extLst>
          </p:cNvPr>
          <p:cNvSpPr txBox="1">
            <a:spLocks noGrp="1"/>
          </p:cNvSpPr>
          <p:nvPr>
            <p:ph type="body" idx="3"/>
          </p:nvPr>
        </p:nvSpPr>
        <p:spPr>
          <a:xfrm>
            <a:off x="4996369" y="4514850"/>
            <a:ext cx="3397500" cy="442912"/>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https://cdn.educba.com/academy/wp-content/uploads/2020/05/Object-in-JavaScript.jpg</a:t>
            </a:r>
            <a:endParaRPr lang="en-IN" dirty="0"/>
          </a:p>
          <a:p>
            <a:pPr marL="0" lvl="0" indent="0" algn="l" rtl="0">
              <a:spcBef>
                <a:spcPts val="0"/>
              </a:spcBef>
              <a:spcAft>
                <a:spcPts val="1600"/>
              </a:spcAft>
              <a:buNone/>
            </a:pPr>
            <a:endParaRPr dirty="0"/>
          </a:p>
        </p:txBody>
      </p:sp>
      <p:pic>
        <p:nvPicPr>
          <p:cNvPr id="7" name="Picture 6">
            <a:extLst>
              <a:ext uri="{FF2B5EF4-FFF2-40B4-BE49-F238E27FC236}">
                <a16:creationId xmlns:a16="http://schemas.microsoft.com/office/drawing/2014/main" id="{BF078DA1-204E-4FBB-85C0-BF581A07189C}"/>
              </a:ext>
            </a:extLst>
          </p:cNvPr>
          <p:cNvPicPr>
            <a:picLocks noChangeAspect="1"/>
          </p:cNvPicPr>
          <p:nvPr/>
        </p:nvPicPr>
        <p:blipFill rotWithShape="1">
          <a:blip r:embed="rId4"/>
          <a:srcRect b="4550"/>
          <a:stretch/>
        </p:blipFill>
        <p:spPr>
          <a:xfrm>
            <a:off x="4844727" y="1513284"/>
            <a:ext cx="3992117" cy="2116931"/>
          </a:xfrm>
          <a:prstGeom prst="rect">
            <a:avLst/>
          </a:prstGeom>
        </p:spPr>
      </p:pic>
    </p:spTree>
    <p:extLst>
      <p:ext uri="{BB962C8B-B14F-4D97-AF65-F5344CB8AC3E}">
        <p14:creationId xmlns:p14="http://schemas.microsoft.com/office/powerpoint/2010/main" val="3041936587"/>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Function</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What is Javascript Function</a:t>
            </a:r>
          </a:p>
        </p:txBody>
      </p:sp>
      <p:sp>
        <p:nvSpPr>
          <p:cNvPr id="75" name="Google Shape;75;p15"/>
          <p:cNvSpPr txBox="1">
            <a:spLocks noGrp="1"/>
          </p:cNvSpPr>
          <p:nvPr>
            <p:ph type="body" idx="2"/>
          </p:nvPr>
        </p:nvSpPr>
        <p:spPr>
          <a:xfrm>
            <a:off x="462275" y="2778919"/>
            <a:ext cx="3837000" cy="1870019"/>
          </a:xfrm>
          <a:prstGeom prst="rect">
            <a:avLst/>
          </a:prstGeom>
        </p:spPr>
        <p:txBody>
          <a:bodyPr spcFirstLastPara="1" wrap="square" lIns="91425" tIns="91425" rIns="91425" bIns="91425" anchor="ctr" anchorCtr="0">
            <a:noAutofit/>
          </a:bodyPr>
          <a:lstStyle/>
          <a:p>
            <a:r>
              <a:rPr lang="en-US" dirty="0"/>
              <a:t>A function is a block of code that performs a specific task.</a:t>
            </a:r>
          </a:p>
          <a:p>
            <a:r>
              <a:rPr lang="en-US" dirty="0"/>
              <a:t>Suppose you need to create a program to create a circle and color it. You can create two functions to solve this problem:</a:t>
            </a:r>
          </a:p>
          <a:p>
            <a:pPr>
              <a:buFont typeface="Wingdings" panose="05000000000000000000" pitchFamily="2" charset="2"/>
              <a:buChar char="§"/>
            </a:pPr>
            <a:r>
              <a:rPr lang="en-US" dirty="0"/>
              <a:t>a function to draw the circle</a:t>
            </a:r>
          </a:p>
          <a:p>
            <a:pPr>
              <a:buFont typeface="Wingdings" panose="05000000000000000000" pitchFamily="2" charset="2"/>
              <a:buChar char="§"/>
            </a:pPr>
            <a:r>
              <a:rPr lang="en-US" dirty="0"/>
              <a:t>a function to color the circle</a:t>
            </a:r>
          </a:p>
          <a:p>
            <a:endParaRPr lang="en-US" dirty="0"/>
          </a:p>
        </p:txBody>
      </p:sp>
      <p:sp>
        <p:nvSpPr>
          <p:cNvPr id="9" name="Google Shape;77;p15">
            <a:extLst>
              <a:ext uri="{FF2B5EF4-FFF2-40B4-BE49-F238E27FC236}">
                <a16:creationId xmlns:a16="http://schemas.microsoft.com/office/drawing/2014/main" id="{F6E1464E-1B7A-46DE-B59F-8AD30B7D0C85}"/>
              </a:ext>
            </a:extLst>
          </p:cNvPr>
          <p:cNvSpPr txBox="1">
            <a:spLocks noGrp="1"/>
          </p:cNvSpPr>
          <p:nvPr>
            <p:ph type="body" idx="3"/>
          </p:nvPr>
        </p:nvSpPr>
        <p:spPr>
          <a:xfrm>
            <a:off x="4996369" y="4514850"/>
            <a:ext cx="3397500" cy="442912"/>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https://i0.wp.com/blog.alexdevero.com/wp-content/uploads/2020/01/javascript-functions-all-you-need-to-know-pt.1.jpg?fit=1024%2C635&amp;ssl=1&amp;resize=350%2C200</a:t>
            </a:r>
            <a:endParaRPr dirty="0"/>
          </a:p>
        </p:txBody>
      </p:sp>
      <p:pic>
        <p:nvPicPr>
          <p:cNvPr id="3" name="Picture 2">
            <a:extLst>
              <a:ext uri="{FF2B5EF4-FFF2-40B4-BE49-F238E27FC236}">
                <a16:creationId xmlns:a16="http://schemas.microsoft.com/office/drawing/2014/main" id="{BFCBF849-DF20-4E57-A11F-7DDAF97CA038}"/>
              </a:ext>
            </a:extLst>
          </p:cNvPr>
          <p:cNvPicPr>
            <a:picLocks noChangeAspect="1"/>
          </p:cNvPicPr>
          <p:nvPr/>
        </p:nvPicPr>
        <p:blipFill>
          <a:blip r:embed="rId4"/>
          <a:stretch>
            <a:fillRect/>
          </a:stretch>
        </p:blipFill>
        <p:spPr>
          <a:xfrm>
            <a:off x="5060118" y="1476375"/>
            <a:ext cx="3679627" cy="2102644"/>
          </a:xfrm>
          <a:prstGeom prst="rect">
            <a:avLst/>
          </a:prstGeom>
        </p:spPr>
      </p:pic>
    </p:spTree>
    <p:extLst>
      <p:ext uri="{BB962C8B-B14F-4D97-AF65-F5344CB8AC3E}">
        <p14:creationId xmlns:p14="http://schemas.microsoft.com/office/powerpoint/2010/main" val="1614183197"/>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Function</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Declaring a Function</a:t>
            </a:r>
          </a:p>
        </p:txBody>
      </p:sp>
      <p:sp>
        <p:nvSpPr>
          <p:cNvPr id="75" name="Google Shape;75;p15"/>
          <p:cNvSpPr txBox="1">
            <a:spLocks noGrp="1"/>
          </p:cNvSpPr>
          <p:nvPr>
            <p:ph type="body" idx="2"/>
          </p:nvPr>
        </p:nvSpPr>
        <p:spPr>
          <a:xfrm>
            <a:off x="462275" y="2778919"/>
            <a:ext cx="3837000" cy="1870019"/>
          </a:xfrm>
          <a:prstGeom prst="rect">
            <a:avLst/>
          </a:prstGeom>
        </p:spPr>
        <p:txBody>
          <a:bodyPr spcFirstLastPara="1" wrap="square" lIns="91425" tIns="91425" rIns="91425" bIns="91425" anchor="ctr" anchorCtr="0">
            <a:noAutofit/>
          </a:bodyPr>
          <a:lstStyle/>
          <a:p>
            <a:r>
              <a:rPr lang="en-US" dirty="0"/>
              <a:t>A function is declared using the function keyword.</a:t>
            </a:r>
          </a:p>
          <a:p>
            <a:r>
              <a:rPr lang="en-US" dirty="0"/>
              <a:t>The basic rules of naming a function are similar to naming a variable. </a:t>
            </a:r>
          </a:p>
          <a:p>
            <a:r>
              <a:rPr lang="en-US" dirty="0"/>
              <a:t>The body of function is written within {}.</a:t>
            </a:r>
          </a:p>
          <a:p>
            <a:pPr marL="139700" indent="0">
              <a:buNone/>
            </a:pPr>
            <a:r>
              <a:rPr lang="en-US" b="1" dirty="0"/>
              <a:t>Syntax:</a:t>
            </a:r>
          </a:p>
          <a:p>
            <a:pPr marL="612000" lvl="1" indent="0">
              <a:spcBef>
                <a:spcPts val="600"/>
              </a:spcBef>
              <a:buNone/>
            </a:pPr>
            <a:r>
              <a:rPr lang="en-US" dirty="0"/>
              <a:t>function nameOfFunction () {</a:t>
            </a:r>
          </a:p>
          <a:p>
            <a:pPr marL="612000" lvl="1" indent="0">
              <a:spcBef>
                <a:spcPts val="600"/>
              </a:spcBef>
              <a:buNone/>
            </a:pPr>
            <a:r>
              <a:rPr lang="en-US" dirty="0"/>
              <a:t>    // function body   </a:t>
            </a:r>
          </a:p>
          <a:p>
            <a:pPr marL="612000" lvl="1" indent="0">
              <a:spcBef>
                <a:spcPts val="600"/>
              </a:spcBef>
              <a:buNone/>
            </a:pPr>
            <a:r>
              <a:rPr lang="en-US" dirty="0"/>
              <a:t>}</a:t>
            </a:r>
          </a:p>
        </p:txBody>
      </p:sp>
      <p:sp>
        <p:nvSpPr>
          <p:cNvPr id="9" name="Google Shape;77;p15">
            <a:extLst>
              <a:ext uri="{FF2B5EF4-FFF2-40B4-BE49-F238E27FC236}">
                <a16:creationId xmlns:a16="http://schemas.microsoft.com/office/drawing/2014/main" id="{F6E1464E-1B7A-46DE-B59F-8AD30B7D0C85}"/>
              </a:ext>
            </a:extLst>
          </p:cNvPr>
          <p:cNvSpPr txBox="1">
            <a:spLocks noGrp="1"/>
          </p:cNvSpPr>
          <p:nvPr>
            <p:ph type="body" idx="3"/>
          </p:nvPr>
        </p:nvSpPr>
        <p:spPr>
          <a:xfrm>
            <a:off x="4996369" y="4514850"/>
            <a:ext cx="3397500" cy="442912"/>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https://raddevon.com/wp-content/uploads/2019/07/function-declaration-diagram-1024x282.png</a:t>
            </a:r>
            <a:endParaRPr dirty="0"/>
          </a:p>
        </p:txBody>
      </p:sp>
      <p:pic>
        <p:nvPicPr>
          <p:cNvPr id="4" name="Picture 3">
            <a:extLst>
              <a:ext uri="{FF2B5EF4-FFF2-40B4-BE49-F238E27FC236}">
                <a16:creationId xmlns:a16="http://schemas.microsoft.com/office/drawing/2014/main" id="{C372B9D9-4773-4F02-9087-39C5B665C833}"/>
              </a:ext>
            </a:extLst>
          </p:cNvPr>
          <p:cNvPicPr>
            <a:picLocks noChangeAspect="1"/>
          </p:cNvPicPr>
          <p:nvPr/>
        </p:nvPicPr>
        <p:blipFill>
          <a:blip r:embed="rId4"/>
          <a:stretch>
            <a:fillRect/>
          </a:stretch>
        </p:blipFill>
        <p:spPr>
          <a:xfrm>
            <a:off x="5093494" y="1567375"/>
            <a:ext cx="3414713" cy="1701999"/>
          </a:xfrm>
          <a:prstGeom prst="rect">
            <a:avLst/>
          </a:prstGeom>
        </p:spPr>
      </p:pic>
    </p:spTree>
    <p:extLst>
      <p:ext uri="{BB962C8B-B14F-4D97-AF65-F5344CB8AC3E}">
        <p14:creationId xmlns:p14="http://schemas.microsoft.com/office/powerpoint/2010/main" val="672961767"/>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Function</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Calling a Function</a:t>
            </a:r>
          </a:p>
        </p:txBody>
      </p:sp>
      <p:sp>
        <p:nvSpPr>
          <p:cNvPr id="75" name="Google Shape;75;p15"/>
          <p:cNvSpPr txBox="1">
            <a:spLocks noGrp="1"/>
          </p:cNvSpPr>
          <p:nvPr>
            <p:ph type="body" idx="2"/>
          </p:nvPr>
        </p:nvSpPr>
        <p:spPr>
          <a:xfrm>
            <a:off x="462275" y="2778919"/>
            <a:ext cx="3837000" cy="1870019"/>
          </a:xfrm>
          <a:prstGeom prst="rect">
            <a:avLst/>
          </a:prstGeom>
        </p:spPr>
        <p:txBody>
          <a:bodyPr spcFirstLastPara="1" wrap="square" lIns="91425" tIns="91425" rIns="91425" bIns="91425" anchor="ctr" anchorCtr="0">
            <a:noAutofit/>
          </a:bodyPr>
          <a:lstStyle/>
          <a:p>
            <a:r>
              <a:rPr lang="en-US" dirty="0"/>
              <a:t>A function is declared using the function keyword.</a:t>
            </a:r>
          </a:p>
          <a:p>
            <a:r>
              <a:rPr lang="en-US" dirty="0"/>
              <a:t>The basic rules of naming a function are similar to naming a variable. </a:t>
            </a:r>
          </a:p>
          <a:p>
            <a:r>
              <a:rPr lang="en-US" dirty="0"/>
              <a:t>The body of function is written within {}.</a:t>
            </a:r>
          </a:p>
          <a:p>
            <a:pPr marL="139700" indent="0">
              <a:buNone/>
            </a:pPr>
            <a:r>
              <a:rPr lang="en-US" b="1" dirty="0"/>
              <a:t>Syntax:</a:t>
            </a:r>
          </a:p>
          <a:p>
            <a:pPr marL="612000" lvl="1" indent="0">
              <a:spcBef>
                <a:spcPts val="600"/>
              </a:spcBef>
              <a:buNone/>
            </a:pPr>
            <a:r>
              <a:rPr lang="en-US" dirty="0"/>
              <a:t>function nameOfFunction () {</a:t>
            </a:r>
          </a:p>
          <a:p>
            <a:pPr marL="612000" lvl="1" indent="0">
              <a:spcBef>
                <a:spcPts val="600"/>
              </a:spcBef>
              <a:buNone/>
            </a:pPr>
            <a:r>
              <a:rPr lang="en-US" dirty="0"/>
              <a:t>    // function body   </a:t>
            </a:r>
          </a:p>
          <a:p>
            <a:pPr marL="612000" lvl="1" indent="0">
              <a:spcBef>
                <a:spcPts val="600"/>
              </a:spcBef>
              <a:buNone/>
            </a:pPr>
            <a:r>
              <a:rPr lang="en-US" dirty="0"/>
              <a:t>}</a:t>
            </a:r>
          </a:p>
        </p:txBody>
      </p:sp>
      <p:sp>
        <p:nvSpPr>
          <p:cNvPr id="9" name="Google Shape;77;p15">
            <a:extLst>
              <a:ext uri="{FF2B5EF4-FFF2-40B4-BE49-F238E27FC236}">
                <a16:creationId xmlns:a16="http://schemas.microsoft.com/office/drawing/2014/main" id="{F6E1464E-1B7A-46DE-B59F-8AD30B7D0C85}"/>
              </a:ext>
            </a:extLst>
          </p:cNvPr>
          <p:cNvSpPr txBox="1">
            <a:spLocks noGrp="1"/>
          </p:cNvSpPr>
          <p:nvPr>
            <p:ph type="body" idx="3"/>
          </p:nvPr>
        </p:nvSpPr>
        <p:spPr>
          <a:xfrm>
            <a:off x="4996369" y="4371975"/>
            <a:ext cx="3397500" cy="585787"/>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https://cdn.programiz.com/cdn/farfuture/NdxxeWlRfoHMPgdcWPkeVy1wN9MwAgoqoYqZkFQDMFQ/mtime:1591592059/sites/tutorial2program/files/javascript-function-example1.png</a:t>
            </a:r>
            <a:endParaRPr lang="en-IN" dirty="0"/>
          </a:p>
          <a:p>
            <a:pPr marL="0" lvl="0" indent="0" algn="l" rtl="0">
              <a:spcBef>
                <a:spcPts val="0"/>
              </a:spcBef>
              <a:spcAft>
                <a:spcPts val="1600"/>
              </a:spcAft>
              <a:buNone/>
            </a:pPr>
            <a:endParaRPr lang="en-IN" dirty="0"/>
          </a:p>
          <a:p>
            <a:pPr marL="0" lvl="0" indent="0" algn="l" rtl="0">
              <a:spcBef>
                <a:spcPts val="0"/>
              </a:spcBef>
              <a:spcAft>
                <a:spcPts val="1600"/>
              </a:spcAft>
              <a:buNone/>
            </a:pPr>
            <a:endParaRPr dirty="0"/>
          </a:p>
        </p:txBody>
      </p:sp>
      <p:pic>
        <p:nvPicPr>
          <p:cNvPr id="8" name="Picture 7">
            <a:extLst>
              <a:ext uri="{FF2B5EF4-FFF2-40B4-BE49-F238E27FC236}">
                <a16:creationId xmlns:a16="http://schemas.microsoft.com/office/drawing/2014/main" id="{96E9FBAE-2877-4DA7-A374-B90CE3AAC560}"/>
              </a:ext>
            </a:extLst>
          </p:cNvPr>
          <p:cNvPicPr>
            <a:picLocks noChangeAspect="1"/>
          </p:cNvPicPr>
          <p:nvPr/>
        </p:nvPicPr>
        <p:blipFill rotWithShape="1">
          <a:blip r:embed="rId4">
            <a:extLst>
              <a:ext uri="{28A0092B-C50C-407E-A947-70E740481C1C}">
                <a14:useLocalDpi xmlns:a14="http://schemas.microsoft.com/office/drawing/2010/main" val="0"/>
              </a:ext>
            </a:extLst>
          </a:blip>
          <a:srcRect l="4231" r="3719"/>
          <a:stretch/>
        </p:blipFill>
        <p:spPr bwMode="auto">
          <a:xfrm>
            <a:off x="5016828" y="1636740"/>
            <a:ext cx="3873097" cy="187001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95903205"/>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Function</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Function Parameters</a:t>
            </a:r>
          </a:p>
        </p:txBody>
      </p:sp>
      <p:sp>
        <p:nvSpPr>
          <p:cNvPr id="75" name="Google Shape;75;p15"/>
          <p:cNvSpPr txBox="1">
            <a:spLocks noGrp="1"/>
          </p:cNvSpPr>
          <p:nvPr>
            <p:ph type="body" idx="2"/>
          </p:nvPr>
        </p:nvSpPr>
        <p:spPr>
          <a:xfrm>
            <a:off x="462275" y="2778919"/>
            <a:ext cx="3837000" cy="1870019"/>
          </a:xfrm>
          <a:prstGeom prst="rect">
            <a:avLst/>
          </a:prstGeom>
        </p:spPr>
        <p:txBody>
          <a:bodyPr spcFirstLastPara="1" wrap="square" lIns="91425" tIns="91425" rIns="91425" bIns="91425" anchor="ctr" anchorCtr="0">
            <a:noAutofit/>
          </a:bodyPr>
          <a:lstStyle/>
          <a:p>
            <a:r>
              <a:rPr lang="en-US" dirty="0"/>
              <a:t>A function can also be declared with parameters. A parameter is a value that is passed when declaring a function</a:t>
            </a:r>
          </a:p>
        </p:txBody>
      </p:sp>
      <p:sp>
        <p:nvSpPr>
          <p:cNvPr id="9" name="Google Shape;77;p15">
            <a:extLst>
              <a:ext uri="{FF2B5EF4-FFF2-40B4-BE49-F238E27FC236}">
                <a16:creationId xmlns:a16="http://schemas.microsoft.com/office/drawing/2014/main" id="{F6E1464E-1B7A-46DE-B59F-8AD30B7D0C85}"/>
              </a:ext>
            </a:extLst>
          </p:cNvPr>
          <p:cNvSpPr txBox="1">
            <a:spLocks noGrp="1"/>
          </p:cNvSpPr>
          <p:nvPr>
            <p:ph type="body" idx="3"/>
          </p:nvPr>
        </p:nvSpPr>
        <p:spPr>
          <a:xfrm>
            <a:off x="4996369" y="4371975"/>
            <a:ext cx="3397500" cy="585787"/>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https://cdn.programiz.com/cdn/farfuture/oAZVf3IqOKOYj_aJ-IoYQvbJ2CB-B3y4HXSLXBUmYcY/mtime:1591592163/sites/tutorial2program/files/javascript-function-with-parameter.png</a:t>
            </a:r>
            <a:endParaRPr lang="en-IN" dirty="0"/>
          </a:p>
          <a:p>
            <a:pPr marL="0" lvl="0" indent="0" algn="l" rtl="0">
              <a:spcBef>
                <a:spcPts val="0"/>
              </a:spcBef>
              <a:spcAft>
                <a:spcPts val="1600"/>
              </a:spcAft>
              <a:buNone/>
            </a:pPr>
            <a:endParaRPr dirty="0"/>
          </a:p>
        </p:txBody>
      </p:sp>
      <p:pic>
        <p:nvPicPr>
          <p:cNvPr id="7" name="Picture 6">
            <a:extLst>
              <a:ext uri="{FF2B5EF4-FFF2-40B4-BE49-F238E27FC236}">
                <a16:creationId xmlns:a16="http://schemas.microsoft.com/office/drawing/2014/main" id="{5BA1045C-C09E-4973-8BEE-3B0FAA0DB6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44727" y="1507490"/>
            <a:ext cx="4084198" cy="1678623"/>
          </a:xfrm>
          <a:prstGeom prst="rect">
            <a:avLst/>
          </a:prstGeom>
        </p:spPr>
      </p:pic>
    </p:spTree>
    <p:extLst>
      <p:ext uri="{BB962C8B-B14F-4D97-AF65-F5344CB8AC3E}">
        <p14:creationId xmlns:p14="http://schemas.microsoft.com/office/powerpoint/2010/main" val="3505625527"/>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Function</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Function Return</a:t>
            </a:r>
          </a:p>
        </p:txBody>
      </p:sp>
      <p:sp>
        <p:nvSpPr>
          <p:cNvPr id="75" name="Google Shape;75;p15"/>
          <p:cNvSpPr txBox="1">
            <a:spLocks noGrp="1"/>
          </p:cNvSpPr>
          <p:nvPr>
            <p:ph type="body" idx="2"/>
          </p:nvPr>
        </p:nvSpPr>
        <p:spPr>
          <a:xfrm>
            <a:off x="462275" y="2778919"/>
            <a:ext cx="3837000" cy="1870019"/>
          </a:xfrm>
          <a:prstGeom prst="rect">
            <a:avLst/>
          </a:prstGeom>
        </p:spPr>
        <p:txBody>
          <a:bodyPr spcFirstLastPara="1" wrap="square" lIns="91425" tIns="91425" rIns="91425" bIns="91425" anchor="ctr" anchorCtr="0">
            <a:noAutofit/>
          </a:bodyPr>
          <a:lstStyle/>
          <a:p>
            <a:r>
              <a:rPr lang="en-US" dirty="0"/>
              <a:t>The return statement can be used to return the value to a function call.</a:t>
            </a:r>
          </a:p>
          <a:p>
            <a:r>
              <a:rPr lang="en-US" dirty="0"/>
              <a:t>The return statement denotes that the function has ended. Any code after return is not executed.</a:t>
            </a:r>
          </a:p>
          <a:p>
            <a:r>
              <a:rPr lang="en-US" dirty="0"/>
              <a:t>If nothing is returned, the function returns an undefined value.</a:t>
            </a:r>
          </a:p>
        </p:txBody>
      </p:sp>
      <p:sp>
        <p:nvSpPr>
          <p:cNvPr id="9" name="Google Shape;77;p15">
            <a:extLst>
              <a:ext uri="{FF2B5EF4-FFF2-40B4-BE49-F238E27FC236}">
                <a16:creationId xmlns:a16="http://schemas.microsoft.com/office/drawing/2014/main" id="{F6E1464E-1B7A-46DE-B59F-8AD30B7D0C85}"/>
              </a:ext>
            </a:extLst>
          </p:cNvPr>
          <p:cNvSpPr txBox="1">
            <a:spLocks noGrp="1"/>
          </p:cNvSpPr>
          <p:nvPr>
            <p:ph type="body" idx="3"/>
          </p:nvPr>
        </p:nvSpPr>
        <p:spPr>
          <a:xfrm>
            <a:off x="4996369" y="4371975"/>
            <a:ext cx="3397500" cy="585787"/>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https://cdn.programiz.com/cdn/farfuture/b4h4Zo5ZYxj-EyfQyao-J5TqbKEefFgqqusPGLWPFS0/mtime:1591786573/sites/tutorial2program/files/javascript-return-statement.png</a:t>
            </a:r>
            <a:endParaRPr lang="en-IN" dirty="0"/>
          </a:p>
          <a:p>
            <a:pPr marL="0" lvl="0" indent="0" algn="l" rtl="0">
              <a:spcBef>
                <a:spcPts val="0"/>
              </a:spcBef>
              <a:spcAft>
                <a:spcPts val="1600"/>
              </a:spcAft>
              <a:buNone/>
            </a:pPr>
            <a:endParaRPr lang="en-IN" dirty="0"/>
          </a:p>
          <a:p>
            <a:pPr marL="0" lvl="0" indent="0" algn="l" rtl="0">
              <a:spcBef>
                <a:spcPts val="0"/>
              </a:spcBef>
              <a:spcAft>
                <a:spcPts val="1600"/>
              </a:spcAft>
              <a:buNone/>
            </a:pPr>
            <a:endParaRPr dirty="0"/>
          </a:p>
        </p:txBody>
      </p:sp>
      <p:pic>
        <p:nvPicPr>
          <p:cNvPr id="8" name="Picture 7">
            <a:extLst>
              <a:ext uri="{FF2B5EF4-FFF2-40B4-BE49-F238E27FC236}">
                <a16:creationId xmlns:a16="http://schemas.microsoft.com/office/drawing/2014/main" id="{B51D3B16-70D1-464C-9F08-2C8A13A661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31641" y="1445260"/>
            <a:ext cx="4058284" cy="1870019"/>
          </a:xfrm>
          <a:prstGeom prst="rect">
            <a:avLst/>
          </a:prstGeom>
        </p:spPr>
      </p:pic>
    </p:spTree>
    <p:extLst>
      <p:ext uri="{BB962C8B-B14F-4D97-AF65-F5344CB8AC3E}">
        <p14:creationId xmlns:p14="http://schemas.microsoft.com/office/powerpoint/2010/main" val="1269020381"/>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Function</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Benefits of Using a Function</a:t>
            </a:r>
          </a:p>
        </p:txBody>
      </p:sp>
      <p:sp>
        <p:nvSpPr>
          <p:cNvPr id="75" name="Google Shape;75;p15"/>
          <p:cNvSpPr txBox="1">
            <a:spLocks noGrp="1"/>
          </p:cNvSpPr>
          <p:nvPr>
            <p:ph type="body" idx="2"/>
          </p:nvPr>
        </p:nvSpPr>
        <p:spPr>
          <a:xfrm>
            <a:off x="462275" y="2778919"/>
            <a:ext cx="3837000" cy="1870019"/>
          </a:xfrm>
          <a:prstGeom prst="rect">
            <a:avLst/>
          </a:prstGeom>
        </p:spPr>
        <p:txBody>
          <a:bodyPr spcFirstLastPara="1" wrap="square" lIns="91425" tIns="91425" rIns="91425" bIns="91425" anchor="ctr" anchorCtr="0">
            <a:noAutofit/>
          </a:bodyPr>
          <a:lstStyle/>
          <a:p>
            <a:r>
              <a:rPr lang="en-US" dirty="0"/>
              <a:t>Function makes the code reusable. You can declare it once and use it multiple times.</a:t>
            </a:r>
          </a:p>
          <a:p>
            <a:r>
              <a:rPr lang="en-US" dirty="0"/>
              <a:t>Function makes the program easier as each small task is divided into a function.</a:t>
            </a:r>
          </a:p>
          <a:p>
            <a:r>
              <a:rPr lang="en-US" dirty="0"/>
              <a:t>Function increases readability.</a:t>
            </a:r>
          </a:p>
        </p:txBody>
      </p:sp>
      <p:sp>
        <p:nvSpPr>
          <p:cNvPr id="9" name="Google Shape;77;p15">
            <a:extLst>
              <a:ext uri="{FF2B5EF4-FFF2-40B4-BE49-F238E27FC236}">
                <a16:creationId xmlns:a16="http://schemas.microsoft.com/office/drawing/2014/main" id="{F6E1464E-1B7A-46DE-B59F-8AD30B7D0C85}"/>
              </a:ext>
            </a:extLst>
          </p:cNvPr>
          <p:cNvSpPr txBox="1">
            <a:spLocks noGrp="1"/>
          </p:cNvSpPr>
          <p:nvPr>
            <p:ph type="body" idx="3"/>
          </p:nvPr>
        </p:nvSpPr>
        <p:spPr>
          <a:xfrm>
            <a:off x="4996369" y="4371975"/>
            <a:ext cx="3397500" cy="585787"/>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hlinkClick r:id="rId3"/>
              </a:rPr>
              <a:t>https://i0.wp.com/blog.alexdevero.com/wp-content/uploads/2020/01/javascript-functions-all-you-need-to-know-pt.1.jpg?fit=1024%2C635&amp;ssl=1&amp;resize=350%2C200</a:t>
            </a:r>
            <a:endParaRPr lang="en-IN" dirty="0"/>
          </a:p>
          <a:p>
            <a:pPr marL="0" lvl="0" indent="0" algn="l" rtl="0">
              <a:spcBef>
                <a:spcPts val="0"/>
              </a:spcBef>
              <a:spcAft>
                <a:spcPts val="1600"/>
              </a:spcAft>
              <a:buNone/>
            </a:pPr>
            <a:endParaRPr lang="en-IN" dirty="0"/>
          </a:p>
          <a:p>
            <a:pPr marL="0" lvl="0" indent="0" algn="l" rtl="0">
              <a:spcBef>
                <a:spcPts val="0"/>
              </a:spcBef>
              <a:spcAft>
                <a:spcPts val="1600"/>
              </a:spcAft>
              <a:buNone/>
            </a:pPr>
            <a:endParaRPr dirty="0"/>
          </a:p>
        </p:txBody>
      </p:sp>
      <p:pic>
        <p:nvPicPr>
          <p:cNvPr id="7" name="Picture 6">
            <a:extLst>
              <a:ext uri="{FF2B5EF4-FFF2-40B4-BE49-F238E27FC236}">
                <a16:creationId xmlns:a16="http://schemas.microsoft.com/office/drawing/2014/main" id="{1D1B5D70-26CD-45A7-A620-8590AE32D1D8}"/>
              </a:ext>
            </a:extLst>
          </p:cNvPr>
          <p:cNvPicPr>
            <a:picLocks noChangeAspect="1"/>
          </p:cNvPicPr>
          <p:nvPr/>
        </p:nvPicPr>
        <p:blipFill>
          <a:blip r:embed="rId4"/>
          <a:stretch>
            <a:fillRect/>
          </a:stretch>
        </p:blipFill>
        <p:spPr>
          <a:xfrm>
            <a:off x="5060118" y="1476375"/>
            <a:ext cx="3679627" cy="2102644"/>
          </a:xfrm>
          <a:prstGeom prst="rect">
            <a:avLst/>
          </a:prstGeom>
        </p:spPr>
      </p:pic>
    </p:spTree>
    <p:extLst>
      <p:ext uri="{BB962C8B-B14F-4D97-AF65-F5344CB8AC3E}">
        <p14:creationId xmlns:p14="http://schemas.microsoft.com/office/powerpoint/2010/main" val="1034614500"/>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JavaScript Function</a:t>
            </a:r>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Function Expressions</a:t>
            </a:r>
          </a:p>
        </p:txBody>
      </p:sp>
      <p:sp>
        <p:nvSpPr>
          <p:cNvPr id="75" name="Google Shape;75;p15"/>
          <p:cNvSpPr txBox="1">
            <a:spLocks noGrp="1"/>
          </p:cNvSpPr>
          <p:nvPr>
            <p:ph type="body" idx="2"/>
          </p:nvPr>
        </p:nvSpPr>
        <p:spPr>
          <a:xfrm>
            <a:off x="462275" y="2778919"/>
            <a:ext cx="3837000" cy="1870019"/>
          </a:xfrm>
          <a:prstGeom prst="rect">
            <a:avLst/>
          </a:prstGeom>
        </p:spPr>
        <p:txBody>
          <a:bodyPr spcFirstLastPara="1" wrap="square" lIns="91425" tIns="91425" rIns="91425" bIns="91425" anchor="ctr" anchorCtr="0">
            <a:noAutofit/>
          </a:bodyPr>
          <a:lstStyle/>
          <a:p>
            <a:pPr marL="139700" indent="0">
              <a:buNone/>
            </a:pPr>
            <a:r>
              <a:rPr lang="en-US" dirty="0"/>
              <a:t>In Javascript, functions can also be defined as expressions. </a:t>
            </a:r>
          </a:p>
          <a:p>
            <a:pPr marL="139700" indent="0">
              <a:buNone/>
            </a:pPr>
            <a:r>
              <a:rPr lang="en-US" dirty="0"/>
              <a:t>// program to find the square of a number</a:t>
            </a:r>
          </a:p>
          <a:p>
            <a:pPr marL="139700" indent="0">
              <a:buNone/>
            </a:pPr>
            <a:r>
              <a:rPr lang="en-US" dirty="0"/>
              <a:t>let x = function (num) { return num * num };</a:t>
            </a:r>
          </a:p>
          <a:p>
            <a:pPr marL="139700" indent="0">
              <a:buNone/>
            </a:pPr>
            <a:r>
              <a:rPr lang="en-US" dirty="0"/>
              <a:t>console.log(x(4));</a:t>
            </a:r>
          </a:p>
          <a:p>
            <a:pPr marL="139700" indent="0">
              <a:buNone/>
            </a:pPr>
            <a:r>
              <a:rPr lang="en-US" dirty="0"/>
              <a:t>// can be used as variable value for other variables</a:t>
            </a:r>
          </a:p>
          <a:p>
            <a:pPr marL="139700" indent="0">
              <a:buNone/>
            </a:pPr>
            <a:r>
              <a:rPr lang="en-US" dirty="0"/>
              <a:t>let y = x(3);</a:t>
            </a:r>
          </a:p>
          <a:p>
            <a:pPr marL="139700" indent="0">
              <a:buNone/>
            </a:pPr>
            <a:r>
              <a:rPr lang="en-US" dirty="0"/>
              <a:t>console.log(y);</a:t>
            </a:r>
          </a:p>
          <a:p>
            <a:pPr marL="139700" indent="0">
              <a:buNone/>
            </a:pPr>
            <a:r>
              <a:rPr lang="en-US" b="1" dirty="0"/>
              <a:t>Output</a:t>
            </a:r>
          </a:p>
          <a:p>
            <a:pPr marL="139700" indent="0">
              <a:buNone/>
            </a:pPr>
            <a:r>
              <a:rPr lang="en-US" dirty="0"/>
              <a:t>16</a:t>
            </a:r>
          </a:p>
          <a:p>
            <a:pPr marL="139700" indent="0">
              <a:buNone/>
            </a:pPr>
            <a:r>
              <a:rPr lang="en-US" dirty="0"/>
              <a:t>9</a:t>
            </a:r>
          </a:p>
          <a:p>
            <a:pPr marL="139700" indent="0">
              <a:buNone/>
            </a:pPr>
            <a:endParaRPr lang="en-US" dirty="0"/>
          </a:p>
        </p:txBody>
      </p:sp>
      <p:sp>
        <p:nvSpPr>
          <p:cNvPr id="9" name="Google Shape;77;p15">
            <a:extLst>
              <a:ext uri="{FF2B5EF4-FFF2-40B4-BE49-F238E27FC236}">
                <a16:creationId xmlns:a16="http://schemas.microsoft.com/office/drawing/2014/main" id="{F6E1464E-1B7A-46DE-B59F-8AD30B7D0C85}"/>
              </a:ext>
            </a:extLst>
          </p:cNvPr>
          <p:cNvSpPr txBox="1">
            <a:spLocks noGrp="1"/>
          </p:cNvSpPr>
          <p:nvPr>
            <p:ph type="body" idx="3"/>
          </p:nvPr>
        </p:nvSpPr>
        <p:spPr>
          <a:xfrm>
            <a:off x="4996369" y="4371975"/>
            <a:ext cx="3397500" cy="585787"/>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 dirty="0">
                <a:hlinkClick r:id="rId3"/>
              </a:rPr>
              <a:t>Source: </a:t>
            </a:r>
            <a:r>
              <a:rPr lang="en-IN" dirty="0">
                <a:hlinkClick r:id="rId3"/>
              </a:rPr>
              <a:t>https://i0.wp.com/blog.alexdevero.com/wp-content/uploads/2020/01/javascript-functions-all-you-need-to-know-pt.1.jpg?fit=1024%2C635&amp;ssl=1&amp;resize=350%2C200</a:t>
            </a:r>
            <a:endParaRPr lang="en-IN" dirty="0"/>
          </a:p>
          <a:p>
            <a:pPr marL="0" lvl="0" indent="0" algn="l" rtl="0">
              <a:spcBef>
                <a:spcPts val="0"/>
              </a:spcBef>
              <a:spcAft>
                <a:spcPts val="1600"/>
              </a:spcAft>
              <a:buNone/>
            </a:pPr>
            <a:endParaRPr lang="en-IN" dirty="0"/>
          </a:p>
          <a:p>
            <a:pPr marL="0" lvl="0" indent="0" algn="l" rtl="0">
              <a:spcBef>
                <a:spcPts val="0"/>
              </a:spcBef>
              <a:spcAft>
                <a:spcPts val="1600"/>
              </a:spcAft>
              <a:buNone/>
            </a:pPr>
            <a:endParaRPr dirty="0"/>
          </a:p>
        </p:txBody>
      </p:sp>
      <p:pic>
        <p:nvPicPr>
          <p:cNvPr id="8" name="Picture 7">
            <a:extLst>
              <a:ext uri="{FF2B5EF4-FFF2-40B4-BE49-F238E27FC236}">
                <a16:creationId xmlns:a16="http://schemas.microsoft.com/office/drawing/2014/main" id="{77E7184E-C7BC-4E65-80D5-49AF21E20E0A}"/>
              </a:ext>
            </a:extLst>
          </p:cNvPr>
          <p:cNvPicPr>
            <a:picLocks noChangeAspect="1"/>
          </p:cNvPicPr>
          <p:nvPr/>
        </p:nvPicPr>
        <p:blipFill>
          <a:blip r:embed="rId4"/>
          <a:stretch>
            <a:fillRect/>
          </a:stretch>
        </p:blipFill>
        <p:spPr>
          <a:xfrm>
            <a:off x="5060118" y="1476375"/>
            <a:ext cx="3679627" cy="2102644"/>
          </a:xfrm>
          <a:prstGeom prst="rect">
            <a:avLst/>
          </a:prstGeom>
        </p:spPr>
      </p:pic>
    </p:spTree>
    <p:extLst>
      <p:ext uri="{BB962C8B-B14F-4D97-AF65-F5344CB8AC3E}">
        <p14:creationId xmlns:p14="http://schemas.microsoft.com/office/powerpoint/2010/main" val="967838935"/>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Advance JavaScript</a:t>
            </a:r>
            <a:endParaRPr dirty="0"/>
          </a:p>
        </p:txBody>
      </p:sp>
      <p:sp>
        <p:nvSpPr>
          <p:cNvPr id="62" name="Google Shape;62;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Internet, Browsing, and Emailing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r>
              <a:rPr lang="en-IN" dirty="0"/>
              <a:t>Accessing Web Browser (continued)</a:t>
            </a:r>
          </a:p>
        </p:txBody>
      </p:sp>
      <p:sp>
        <p:nvSpPr>
          <p:cNvPr id="75" name="Google Shape;75;p15"/>
          <p:cNvSpPr txBox="1">
            <a:spLocks noGrp="1"/>
          </p:cNvSpPr>
          <p:nvPr>
            <p:ph type="body" idx="2"/>
          </p:nvPr>
        </p:nvSpPr>
        <p:spPr>
          <a:xfrm>
            <a:off x="462275" y="2629626"/>
            <a:ext cx="3837000" cy="1965591"/>
          </a:xfrm>
          <a:prstGeom prst="rect">
            <a:avLst/>
          </a:prstGeom>
        </p:spPr>
        <p:txBody>
          <a:bodyPr spcFirstLastPara="1" wrap="square" lIns="91425" tIns="91425" rIns="91425" bIns="91425" anchor="ctr" anchorCtr="0">
            <a:noAutofit/>
          </a:bodyPr>
          <a:lstStyle/>
          <a:p>
            <a:pPr lvl="0" algn="just"/>
            <a:r>
              <a:rPr lang="en-US" dirty="0"/>
              <a:t>Installation</a:t>
            </a:r>
          </a:p>
          <a:p>
            <a:pPr lvl="0" algn="just"/>
            <a:r>
              <a:rPr lang="en-US" dirty="0"/>
              <a:t>Launching a Web Browser</a:t>
            </a:r>
          </a:p>
          <a:p>
            <a:pPr lvl="0" algn="just"/>
            <a:r>
              <a:rPr lang="en-US" dirty="0"/>
              <a:t>Opening a webpage</a:t>
            </a:r>
          </a:p>
          <a:p>
            <a:pPr lvl="0" algn="just"/>
            <a:r>
              <a:rPr lang="en-US" dirty="0"/>
              <a:t>Popular Web browsing software</a:t>
            </a:r>
          </a:p>
        </p:txBody>
      </p:sp>
      <p:sp>
        <p:nvSpPr>
          <p:cNvPr id="77" name="Google Shape;77;p15"/>
          <p:cNvSpPr txBox="1">
            <a:spLocks noGrp="1"/>
          </p:cNvSpPr>
          <p:nvPr>
            <p:ph type="body" idx="3"/>
          </p:nvPr>
        </p:nvSpPr>
        <p:spPr>
          <a:xfrm>
            <a:off x="4879129" y="4754507"/>
            <a:ext cx="3981842" cy="274694"/>
          </a:xfrm>
          <a:prstGeom prst="rect">
            <a:avLst/>
          </a:prstGeom>
        </p:spPr>
        <p:txBody>
          <a:bodyPr spcFirstLastPara="1" wrap="square" lIns="91425" tIns="91425" rIns="91425" bIns="91425" anchor="t" anchorCtr="0">
            <a:noAutofit/>
          </a:bodyPr>
          <a:lstStyle/>
          <a:p>
            <a:pPr marL="0" lvl="0" indent="0" algn="ctr">
              <a:spcAft>
                <a:spcPts val="1600"/>
              </a:spcAft>
              <a:buNone/>
            </a:pPr>
            <a:r>
              <a:rPr lang="en-IN" dirty="0"/>
              <a:t>Image Source: </a:t>
            </a:r>
            <a:r>
              <a:rPr lang="en-IN" dirty="0">
                <a:hlinkClick r:id="rId3"/>
              </a:rPr>
              <a:t>https://img.brainkart.com/imagebk37/ug2DqoF.jpg</a:t>
            </a:r>
            <a:endParaRPr lang="en-IN" dirty="0"/>
          </a:p>
        </p:txBody>
      </p:sp>
      <p:pic>
        <p:nvPicPr>
          <p:cNvPr id="7" name="object 5"/>
          <p:cNvPicPr/>
          <p:nvPr/>
        </p:nvPicPr>
        <p:blipFill>
          <a:blip r:embed="rId4" cstate="print"/>
          <a:stretch>
            <a:fillRect/>
          </a:stretch>
        </p:blipFill>
        <p:spPr>
          <a:xfrm>
            <a:off x="4572000" y="1065426"/>
            <a:ext cx="4572000" cy="3128400"/>
          </a:xfrm>
          <a:prstGeom prst="rect">
            <a:avLst/>
          </a:prstGeom>
        </p:spPr>
      </p:pic>
    </p:spTree>
    <p:extLst>
      <p:ext uri="{BB962C8B-B14F-4D97-AF65-F5344CB8AC3E}">
        <p14:creationId xmlns:p14="http://schemas.microsoft.com/office/powerpoint/2010/main" val="429500506"/>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this section, we will discuss:</a:t>
            </a:r>
            <a:endParaRPr/>
          </a:p>
        </p:txBody>
      </p:sp>
      <p:sp>
        <p:nvSpPr>
          <p:cNvPr id="68" name="Google Shape;68;p14"/>
          <p:cNvSpPr txBox="1">
            <a:spLocks noGrp="1"/>
          </p:cNvSpPr>
          <p:nvPr>
            <p:ph type="body" idx="1"/>
          </p:nvPr>
        </p:nvSpPr>
        <p:spPr>
          <a:xfrm>
            <a:off x="143975" y="1186200"/>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Introduction to events.</a:t>
            </a:r>
            <a:endParaRPr dirty="0"/>
          </a:p>
          <a:p>
            <a:pPr marL="457200" lvl="0" indent="-342900" algn="l" rtl="0">
              <a:spcBef>
                <a:spcPts val="0"/>
              </a:spcBef>
              <a:spcAft>
                <a:spcPts val="0"/>
              </a:spcAft>
              <a:buSzPts val="1800"/>
              <a:buChar char="●"/>
            </a:pPr>
            <a:r>
              <a:rPr lang="en" dirty="0"/>
              <a:t>Introduction to exceptional handling.</a:t>
            </a:r>
          </a:p>
          <a:p>
            <a:pPr marL="457200" lvl="0" indent="-342900" algn="l" rtl="0">
              <a:spcBef>
                <a:spcPts val="0"/>
              </a:spcBef>
              <a:spcAft>
                <a:spcPts val="0"/>
              </a:spcAft>
              <a:buSzPts val="1800"/>
              <a:buChar char="●"/>
            </a:pPr>
            <a:r>
              <a:rPr lang="en" dirty="0"/>
              <a:t>BOM poperty and methods</a:t>
            </a:r>
          </a:p>
          <a:p>
            <a:pPr marL="457200" lvl="0" indent="-342900" algn="l" rtl="0">
              <a:spcBef>
                <a:spcPts val="0"/>
              </a:spcBef>
              <a:spcAft>
                <a:spcPts val="0"/>
              </a:spcAft>
              <a:buSzPts val="1800"/>
              <a:buChar char="●"/>
            </a:pPr>
            <a:r>
              <a:rPr lang="en" dirty="0"/>
              <a:t>setTimeout(), setInterval() method</a:t>
            </a:r>
            <a:endParaRPr dirty="0"/>
          </a:p>
          <a:p>
            <a:pPr marL="457200" lvl="0" indent="-342900" algn="l" rtl="0">
              <a:spcBef>
                <a:spcPts val="0"/>
              </a:spcBef>
              <a:spcAft>
                <a:spcPts val="0"/>
              </a:spcAft>
              <a:buSzPts val="1800"/>
              <a:buChar char="●"/>
            </a:pPr>
            <a:r>
              <a:rPr lang="en-US" dirty="0"/>
              <a:t>Date methods</a:t>
            </a:r>
            <a:endParaRPr dirty="0"/>
          </a:p>
          <a:p>
            <a:pPr marL="457200" lvl="0" indent="-342900" algn="l" rtl="0">
              <a:spcBef>
                <a:spcPts val="0"/>
              </a:spcBef>
              <a:spcAft>
                <a:spcPts val="0"/>
              </a:spcAft>
              <a:buSzPts val="1800"/>
              <a:buChar char="●"/>
            </a:pPr>
            <a:r>
              <a:rPr lang="en" dirty="0"/>
              <a:t>Introduction to Ajax</a:t>
            </a:r>
          </a:p>
          <a:p>
            <a:pPr marL="457200" lvl="0" indent="-342900" algn="l" rtl="0">
              <a:spcBef>
                <a:spcPts val="0"/>
              </a:spcBef>
              <a:spcAft>
                <a:spcPts val="0"/>
              </a:spcAft>
              <a:buSzPts val="1800"/>
              <a:buChar char="●"/>
            </a:pPr>
            <a:r>
              <a:rPr lang="en" dirty="0"/>
              <a:t>Intdoduction to JSON , JSON methods</a:t>
            </a:r>
            <a:endParaRPr dirty="0"/>
          </a:p>
        </p:txBody>
      </p:sp>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Events, Events Handling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Events</a:t>
            </a:r>
            <a:endParaRPr dirty="0"/>
          </a:p>
        </p:txBody>
      </p:sp>
      <p:sp>
        <p:nvSpPr>
          <p:cNvPr id="75" name="Google Shape;75;p15"/>
          <p:cNvSpPr txBox="1">
            <a:spLocks noGrp="1"/>
          </p:cNvSpPr>
          <p:nvPr>
            <p:ph type="body" idx="2"/>
          </p:nvPr>
        </p:nvSpPr>
        <p:spPr>
          <a:xfrm>
            <a:off x="462275" y="2421250"/>
            <a:ext cx="3837000" cy="17538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JavaScript’s interaction with HTML is handled through events that occur when the user or the browser manipulates a page.</a:t>
            </a:r>
          </a:p>
          <a:p>
            <a:pPr marL="457200" lvl="0" indent="-317500" algn="l" rtl="0">
              <a:spcBef>
                <a:spcPts val="0"/>
              </a:spcBef>
              <a:spcAft>
                <a:spcPts val="0"/>
              </a:spcAft>
              <a:buSzPts val="1400"/>
              <a:buChar char="●"/>
            </a:pPr>
            <a:r>
              <a:rPr lang="en-US" dirty="0"/>
              <a:t>When the page loads, it is called an event.</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7" name="Picture 6">
            <a:extLst>
              <a:ext uri="{FF2B5EF4-FFF2-40B4-BE49-F238E27FC236}">
                <a16:creationId xmlns:a16="http://schemas.microsoft.com/office/drawing/2014/main" id="{F92DFF5C-769E-4F4E-B325-F3D4C628098C}"/>
              </a:ext>
            </a:extLst>
          </p:cNvPr>
          <p:cNvPicPr>
            <a:picLocks noChangeAspect="1"/>
          </p:cNvPicPr>
          <p:nvPr/>
        </p:nvPicPr>
        <p:blipFill>
          <a:blip r:embed="rId3"/>
          <a:stretch>
            <a:fillRect/>
          </a:stretch>
        </p:blipFill>
        <p:spPr>
          <a:xfrm>
            <a:off x="4572000" y="1562912"/>
            <a:ext cx="4550513" cy="2350190"/>
          </a:xfrm>
          <a:prstGeom prst="rect">
            <a:avLst/>
          </a:prstGeom>
        </p:spPr>
      </p:pic>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Events, Events Handling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Events continued..</a:t>
            </a:r>
            <a:endParaRPr dirty="0"/>
          </a:p>
        </p:txBody>
      </p:sp>
      <p:sp>
        <p:nvSpPr>
          <p:cNvPr id="75" name="Google Shape;75;p15"/>
          <p:cNvSpPr txBox="1">
            <a:spLocks noGrp="1"/>
          </p:cNvSpPr>
          <p:nvPr>
            <p:ph type="body" idx="2"/>
          </p:nvPr>
        </p:nvSpPr>
        <p:spPr>
          <a:xfrm>
            <a:off x="462275" y="2467002"/>
            <a:ext cx="3837000" cy="17538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Event-driven programming is when parts of the programming are executed in an unpredictable sequence in response to specific events. </a:t>
            </a:r>
          </a:p>
          <a:p>
            <a:pPr marL="457200" lvl="0" indent="-317500" algn="l" rtl="0">
              <a:spcBef>
                <a:spcPts val="0"/>
              </a:spcBef>
              <a:spcAft>
                <a:spcPts val="0"/>
              </a:spcAft>
              <a:buSzPts val="1400"/>
              <a:buChar char="●"/>
            </a:pPr>
            <a:r>
              <a:rPr lang="en-US" dirty="0"/>
              <a:t>Events are objects in JavaScript with case-sensitive names, all of which are lower-case.</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7" name="Picture 6">
            <a:extLst>
              <a:ext uri="{FF2B5EF4-FFF2-40B4-BE49-F238E27FC236}">
                <a16:creationId xmlns:a16="http://schemas.microsoft.com/office/drawing/2014/main" id="{F92DFF5C-769E-4F4E-B325-F3D4C628098C}"/>
              </a:ext>
            </a:extLst>
          </p:cNvPr>
          <p:cNvPicPr>
            <a:picLocks noChangeAspect="1"/>
          </p:cNvPicPr>
          <p:nvPr/>
        </p:nvPicPr>
        <p:blipFill>
          <a:blip r:embed="rId3"/>
          <a:stretch>
            <a:fillRect/>
          </a:stretch>
        </p:blipFill>
        <p:spPr>
          <a:xfrm>
            <a:off x="4572000" y="1562912"/>
            <a:ext cx="4550513" cy="2350190"/>
          </a:xfrm>
          <a:prstGeom prst="rect">
            <a:avLst/>
          </a:prstGeom>
        </p:spPr>
      </p:pic>
    </p:spTree>
    <p:extLst>
      <p:ext uri="{BB962C8B-B14F-4D97-AF65-F5344CB8AC3E}">
        <p14:creationId xmlns:p14="http://schemas.microsoft.com/office/powerpoint/2010/main" val="1288932818"/>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Events, Events Handling</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Event Handling</a:t>
            </a:r>
            <a:endParaRPr dirty="0"/>
          </a:p>
        </p:txBody>
      </p:sp>
      <p:sp>
        <p:nvSpPr>
          <p:cNvPr id="84" name="Google Shape;84;p16"/>
          <p:cNvSpPr txBox="1">
            <a:spLocks noGrp="1"/>
          </p:cNvSpPr>
          <p:nvPr>
            <p:ph type="body" idx="2"/>
          </p:nvPr>
        </p:nvSpPr>
        <p:spPr>
          <a:xfrm>
            <a:off x="358175" y="2304650"/>
            <a:ext cx="3837000" cy="212535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a:t>Event Handling is the mechanism that controls the event and decides what should happen if an event occurs. </a:t>
            </a:r>
          </a:p>
          <a:p>
            <a:pPr marL="457200" lvl="0" indent="-317500" algn="l" rtl="0">
              <a:spcBef>
                <a:spcPts val="1600"/>
              </a:spcBef>
              <a:spcAft>
                <a:spcPts val="0"/>
              </a:spcAft>
              <a:buSzPts val="1400"/>
              <a:buChar char="●"/>
            </a:pPr>
            <a:r>
              <a:rPr lang="en-US" dirty="0"/>
              <a:t>This mechanism has the code which is known as event handler that is executed when an event occurs. </a:t>
            </a:r>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Events, Events Handling</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Event Handling</a:t>
            </a:r>
            <a:endParaRPr dirty="0"/>
          </a:p>
        </p:txBody>
      </p:sp>
      <p:sp>
        <p:nvSpPr>
          <p:cNvPr id="84" name="Google Shape;84;p16"/>
          <p:cNvSpPr txBox="1">
            <a:spLocks noGrp="1"/>
          </p:cNvSpPr>
          <p:nvPr>
            <p:ph type="body" idx="2"/>
          </p:nvPr>
        </p:nvSpPr>
        <p:spPr>
          <a:xfrm>
            <a:off x="358175" y="2208775"/>
            <a:ext cx="3837000" cy="273899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a:t>Source - The source is an object on which event occurs. Source is responsible for providing information of the occurred event to its handler. Java provides classes for source object.</a:t>
            </a:r>
          </a:p>
          <a:p>
            <a:pPr marL="457200" lvl="0" indent="-317500" algn="l" rtl="0">
              <a:spcBef>
                <a:spcPts val="1600"/>
              </a:spcBef>
              <a:spcAft>
                <a:spcPts val="0"/>
              </a:spcAft>
              <a:buSzPts val="1400"/>
              <a:buChar char="●"/>
            </a:pPr>
            <a:r>
              <a:rPr lang="en-US" dirty="0"/>
              <a:t>Listener - It is also known as event handler. An event handler is a script that is implicitly executed in response to an event happening.</a:t>
            </a:r>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extLst>
      <p:ext uri="{BB962C8B-B14F-4D97-AF65-F5344CB8AC3E}">
        <p14:creationId xmlns:p14="http://schemas.microsoft.com/office/powerpoint/2010/main" val="110069857"/>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Events, Events Handling</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Functions of Event Handling</a:t>
            </a:r>
            <a:endParaRPr dirty="0"/>
          </a:p>
        </p:txBody>
      </p:sp>
      <p:sp>
        <p:nvSpPr>
          <p:cNvPr id="84" name="Google Shape;84;p16"/>
          <p:cNvSpPr txBox="1">
            <a:spLocks noGrp="1"/>
          </p:cNvSpPr>
          <p:nvPr>
            <p:ph type="body" idx="2"/>
          </p:nvPr>
        </p:nvSpPr>
        <p:spPr>
          <a:xfrm>
            <a:off x="358175" y="2208775"/>
            <a:ext cx="3837000" cy="2738999"/>
          </a:xfrm>
          <a:prstGeom prst="rect">
            <a:avLst/>
          </a:prstGeom>
        </p:spPr>
        <p:txBody>
          <a:bodyPr spcFirstLastPara="1" wrap="square" lIns="91425" tIns="91425" rIns="91425" bIns="91425" anchor="ctr" anchorCtr="0">
            <a:noAutofit/>
          </a:bodyPr>
          <a:lstStyle/>
          <a:p>
            <a:r>
              <a:rPr lang="en-US" dirty="0"/>
              <a:t>Event Handling identifies where an event should be forwarded.</a:t>
            </a:r>
          </a:p>
          <a:p>
            <a:r>
              <a:rPr lang="en-US" dirty="0"/>
              <a:t>It makes the forward event.</a:t>
            </a:r>
          </a:p>
          <a:p>
            <a:r>
              <a:rPr lang="en-US" dirty="0"/>
              <a:t>It receives the forwarded event.</a:t>
            </a:r>
          </a:p>
          <a:p>
            <a:r>
              <a:rPr lang="en-US" dirty="0"/>
              <a:t>It takes some kind of appropriate action in response, such as writing to a log, sending an error or recovery routine or sending a message.</a:t>
            </a:r>
          </a:p>
          <a:p>
            <a:r>
              <a:rPr lang="en-US" dirty="0"/>
              <a:t>The event handler may ultimately forward the event to an event consumer.</a:t>
            </a:r>
          </a:p>
          <a:p>
            <a:pPr marL="0" lvl="0" indent="0" algn="l" rtl="0">
              <a:spcBef>
                <a:spcPts val="0"/>
              </a:spcBef>
              <a:spcAft>
                <a:spcPts val="0"/>
              </a:spcAft>
              <a:buNone/>
            </a:pP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6" name="Picture 5">
            <a:extLst>
              <a:ext uri="{FF2B5EF4-FFF2-40B4-BE49-F238E27FC236}">
                <a16:creationId xmlns:a16="http://schemas.microsoft.com/office/drawing/2014/main" id="{59F70BCE-CD7F-4035-8DAC-F098E9983B8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72000" y="994713"/>
            <a:ext cx="4572000" cy="3083549"/>
          </a:xfrm>
          <a:prstGeom prst="rect">
            <a:avLst/>
          </a:prstGeom>
        </p:spPr>
      </p:pic>
    </p:spTree>
    <p:extLst>
      <p:ext uri="{BB962C8B-B14F-4D97-AF65-F5344CB8AC3E}">
        <p14:creationId xmlns:p14="http://schemas.microsoft.com/office/powerpoint/2010/main" val="433545046"/>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Events, Events Handling</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Javascript Events</a:t>
            </a:r>
            <a:endParaRPr dirty="0"/>
          </a:p>
        </p:txBody>
      </p:sp>
      <p:sp>
        <p:nvSpPr>
          <p:cNvPr id="84" name="Google Shape;84;p16"/>
          <p:cNvSpPr txBox="1">
            <a:spLocks noGrp="1"/>
          </p:cNvSpPr>
          <p:nvPr>
            <p:ph type="body" idx="2"/>
          </p:nvPr>
        </p:nvSpPr>
        <p:spPr>
          <a:xfrm>
            <a:off x="358175" y="2208775"/>
            <a:ext cx="3837000" cy="2738999"/>
          </a:xfrm>
          <a:prstGeom prst="rect">
            <a:avLst/>
          </a:prstGeom>
        </p:spPr>
        <p:txBody>
          <a:bodyPr spcFirstLastPara="1" wrap="square" lIns="91425" tIns="91425" rIns="91425" bIns="91425" anchor="ctr" anchorCtr="0">
            <a:noAutofit/>
          </a:bodyPr>
          <a:lstStyle/>
          <a:p>
            <a:r>
              <a:rPr lang="en-US" dirty="0"/>
              <a:t>onclick - Occurs when the user clicks on a link or form element</a:t>
            </a:r>
          </a:p>
          <a:p>
            <a:r>
              <a:rPr lang="en-US" dirty="0"/>
              <a:t>onload - Occurs when a page is loaded into the browser (i.e., opened)</a:t>
            </a:r>
          </a:p>
          <a:p>
            <a:r>
              <a:rPr lang="en-US" dirty="0"/>
              <a:t>onsubmit - Occurs when a form's Submit button is clicked</a:t>
            </a:r>
          </a:p>
          <a:p>
            <a:r>
              <a:rPr lang="en-US" dirty="0"/>
              <a:t>onfocus - Occurs when a user gives input or focus to a form element</a:t>
            </a: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Onload event</a:t>
            </a:r>
            <a:endParaRPr dirty="0"/>
          </a:p>
        </p:txBody>
      </p:sp>
      <p:pic>
        <p:nvPicPr>
          <p:cNvPr id="3" name="Picture 2">
            <a:extLst>
              <a:ext uri="{FF2B5EF4-FFF2-40B4-BE49-F238E27FC236}">
                <a16:creationId xmlns:a16="http://schemas.microsoft.com/office/drawing/2014/main" id="{84EEA2D6-6BA5-4B65-B9F0-087D0425B358}"/>
              </a:ext>
            </a:extLst>
          </p:cNvPr>
          <p:cNvPicPr>
            <a:picLocks noChangeAspect="1"/>
          </p:cNvPicPr>
          <p:nvPr/>
        </p:nvPicPr>
        <p:blipFill>
          <a:blip r:embed="rId3"/>
          <a:stretch>
            <a:fillRect/>
          </a:stretch>
        </p:blipFill>
        <p:spPr>
          <a:xfrm>
            <a:off x="4572000" y="930810"/>
            <a:ext cx="4572000" cy="3420491"/>
          </a:xfrm>
          <a:prstGeom prst="rect">
            <a:avLst/>
          </a:prstGeom>
        </p:spPr>
      </p:pic>
    </p:spTree>
    <p:extLst>
      <p:ext uri="{BB962C8B-B14F-4D97-AF65-F5344CB8AC3E}">
        <p14:creationId xmlns:p14="http://schemas.microsoft.com/office/powerpoint/2010/main" val="3610910786"/>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Exceptional Handling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Exceptional handling, Errors</a:t>
            </a:r>
            <a:endParaRPr dirty="0"/>
          </a:p>
        </p:txBody>
      </p:sp>
      <p:sp>
        <p:nvSpPr>
          <p:cNvPr id="75" name="Google Shape;75;p15"/>
          <p:cNvSpPr txBox="1">
            <a:spLocks noGrp="1"/>
          </p:cNvSpPr>
          <p:nvPr>
            <p:ph type="body" idx="2"/>
          </p:nvPr>
        </p:nvSpPr>
        <p:spPr>
          <a:xfrm>
            <a:off x="462275" y="2421250"/>
            <a:ext cx="3837000" cy="2241975"/>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Exception handling is one of the powerful JavaScript features to handle errors and maintain a regular JavaScript code/program flow.</a:t>
            </a:r>
          </a:p>
          <a:p>
            <a:pPr marL="457200" lvl="0" indent="-317500" algn="l" rtl="0">
              <a:spcBef>
                <a:spcPts val="0"/>
              </a:spcBef>
              <a:spcAft>
                <a:spcPts val="0"/>
              </a:spcAft>
              <a:buSzPts val="1400"/>
              <a:buChar char="●"/>
            </a:pPr>
            <a:r>
              <a:rPr lang="en-US" dirty="0"/>
              <a:t>Errors occur due to mistakes made by developers, wrong input, or unforeseeable things.</a:t>
            </a:r>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2916048233"/>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Exceptional Handling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Reasons why exception occurs</a:t>
            </a:r>
            <a:endParaRPr dirty="0"/>
          </a:p>
        </p:txBody>
      </p:sp>
      <p:sp>
        <p:nvSpPr>
          <p:cNvPr id="75" name="Google Shape;75;p15"/>
          <p:cNvSpPr txBox="1">
            <a:spLocks noGrp="1"/>
          </p:cNvSpPr>
          <p:nvPr>
            <p:ph type="body" idx="2"/>
          </p:nvPr>
        </p:nvSpPr>
        <p:spPr>
          <a:xfrm>
            <a:off x="462275" y="2421250"/>
            <a:ext cx="3837000" cy="2241975"/>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Dividing a number by zero: This results in infinity, thus throwing an exception.</a:t>
            </a:r>
          </a:p>
          <a:p>
            <a:pPr marL="457200" lvl="0" indent="-317500" algn="l" rtl="0">
              <a:spcBef>
                <a:spcPts val="0"/>
              </a:spcBef>
              <a:spcAft>
                <a:spcPts val="0"/>
              </a:spcAft>
              <a:buSzPts val="1400"/>
              <a:buChar char="●"/>
            </a:pPr>
            <a:r>
              <a:rPr lang="en-US" dirty="0"/>
              <a:t>When a requested file does not exist in the system.</a:t>
            </a:r>
          </a:p>
          <a:p>
            <a:pPr marL="457200" lvl="0" indent="-317500" algn="l" rtl="0">
              <a:spcBef>
                <a:spcPts val="0"/>
              </a:spcBef>
              <a:spcAft>
                <a:spcPts val="0"/>
              </a:spcAft>
              <a:buSzPts val="1400"/>
              <a:buChar char="●"/>
            </a:pPr>
            <a:r>
              <a:rPr lang="en-US" dirty="0"/>
              <a:t>When the user provides the wrong input.</a:t>
            </a:r>
          </a:p>
          <a:p>
            <a:pPr marL="457200" lvl="0" indent="-317500" algn="l" rtl="0">
              <a:spcBef>
                <a:spcPts val="0"/>
              </a:spcBef>
              <a:spcAft>
                <a:spcPts val="0"/>
              </a:spcAft>
              <a:buSzPts val="1400"/>
              <a:buChar char="●"/>
            </a:pPr>
            <a:r>
              <a:rPr lang="en-US" dirty="0"/>
              <a:t>When the network drops during communication.</a:t>
            </a:r>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437367275"/>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Exceptional Handling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Error types</a:t>
            </a:r>
            <a:endParaRPr dirty="0"/>
          </a:p>
        </p:txBody>
      </p:sp>
      <p:sp>
        <p:nvSpPr>
          <p:cNvPr id="75" name="Google Shape;75;p15"/>
          <p:cNvSpPr txBox="1">
            <a:spLocks noGrp="1"/>
          </p:cNvSpPr>
          <p:nvPr>
            <p:ph type="body" idx="2"/>
          </p:nvPr>
        </p:nvSpPr>
        <p:spPr>
          <a:xfrm>
            <a:off x="462275" y="2421250"/>
            <a:ext cx="3837000" cy="2241975"/>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Syntax errors</a:t>
            </a:r>
          </a:p>
          <a:p>
            <a:pPr marL="457200" lvl="0" indent="-317500" algn="l" rtl="0">
              <a:spcBef>
                <a:spcPts val="0"/>
              </a:spcBef>
              <a:spcAft>
                <a:spcPts val="0"/>
              </a:spcAft>
              <a:buSzPts val="1400"/>
              <a:buChar char="●"/>
            </a:pPr>
            <a:r>
              <a:rPr lang="en-US" dirty="0"/>
              <a:t>Runtime errors</a:t>
            </a:r>
          </a:p>
          <a:p>
            <a:pPr marL="457200" lvl="0" indent="-317500" algn="l" rtl="0">
              <a:spcBef>
                <a:spcPts val="0"/>
              </a:spcBef>
              <a:spcAft>
                <a:spcPts val="0"/>
              </a:spcAft>
              <a:buSzPts val="1400"/>
              <a:buChar char="●"/>
            </a:pPr>
            <a:r>
              <a:rPr lang="en-US" dirty="0"/>
              <a:t>Logical errors</a:t>
            </a:r>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38471404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lvl="0"/>
            <a:r>
              <a:rPr lang="en-IN" dirty="0"/>
              <a:t>Accessing Web Browser</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r>
              <a:rPr lang="en-IN" dirty="0"/>
              <a:t>Installation</a:t>
            </a:r>
          </a:p>
        </p:txBody>
      </p:sp>
      <p:sp>
        <p:nvSpPr>
          <p:cNvPr id="75" name="Google Shape;75;p15"/>
          <p:cNvSpPr txBox="1">
            <a:spLocks noGrp="1"/>
          </p:cNvSpPr>
          <p:nvPr>
            <p:ph type="body" idx="2"/>
          </p:nvPr>
        </p:nvSpPr>
        <p:spPr>
          <a:xfrm>
            <a:off x="462275" y="2629626"/>
            <a:ext cx="3837000" cy="1965591"/>
          </a:xfrm>
          <a:prstGeom prst="rect">
            <a:avLst/>
          </a:prstGeom>
        </p:spPr>
        <p:txBody>
          <a:bodyPr spcFirstLastPara="1" wrap="square" lIns="91425" tIns="91425" rIns="91425" bIns="91425" anchor="ctr" anchorCtr="0">
            <a:noAutofit/>
          </a:bodyPr>
          <a:lstStyle/>
          <a:p>
            <a:pPr lvl="0" algn="just"/>
            <a:r>
              <a:rPr lang="en-US" dirty="0"/>
              <a:t>Download the browser installer. Click  on the blue “Download Chrome” button  to begin downloading the browser. ...</a:t>
            </a:r>
          </a:p>
          <a:p>
            <a:pPr lvl="0" algn="just"/>
            <a:r>
              <a:rPr lang="en-US" dirty="0"/>
              <a:t>Run the installer. The downloaded file  should then appear in the bottom of your  browser. ...</a:t>
            </a:r>
          </a:p>
          <a:p>
            <a:pPr lvl="0" algn="just"/>
            <a:r>
              <a:rPr lang="en-US" dirty="0"/>
              <a:t>Install Google Chrome. ...</a:t>
            </a:r>
          </a:p>
          <a:p>
            <a:pPr lvl="0" algn="just"/>
            <a:r>
              <a:rPr lang="en-US" dirty="0"/>
              <a:t>Finalize the installation.</a:t>
            </a:r>
          </a:p>
        </p:txBody>
      </p:sp>
      <p:sp>
        <p:nvSpPr>
          <p:cNvPr id="77" name="Google Shape;77;p15"/>
          <p:cNvSpPr txBox="1">
            <a:spLocks noGrp="1"/>
          </p:cNvSpPr>
          <p:nvPr>
            <p:ph type="body" idx="3"/>
          </p:nvPr>
        </p:nvSpPr>
        <p:spPr>
          <a:xfrm>
            <a:off x="4867079" y="4703707"/>
            <a:ext cx="3981842" cy="306444"/>
          </a:xfrm>
          <a:prstGeom prst="rect">
            <a:avLst/>
          </a:prstGeom>
        </p:spPr>
        <p:txBody>
          <a:bodyPr spcFirstLastPara="1" wrap="square" lIns="91425" tIns="91425" rIns="91425" bIns="91425" anchor="t" anchorCtr="0">
            <a:noAutofit/>
          </a:bodyPr>
          <a:lstStyle/>
          <a:p>
            <a:pPr marL="0" lvl="0" indent="0" algn="ctr">
              <a:spcAft>
                <a:spcPts val="1600"/>
              </a:spcAft>
              <a:buNone/>
            </a:pPr>
            <a:r>
              <a:rPr lang="en-IN" dirty="0"/>
              <a:t>Image Source: </a:t>
            </a:r>
            <a:r>
              <a:rPr lang="en-IN" dirty="0">
                <a:hlinkClick r:id="rId3"/>
              </a:rPr>
              <a:t>https://www.google.com/search?q=programming+in+c&amp;source </a:t>
            </a:r>
            <a:endParaRPr lang="en-IN" dirty="0"/>
          </a:p>
        </p:txBody>
      </p:sp>
      <p:pic>
        <p:nvPicPr>
          <p:cNvPr id="8" name="object 6"/>
          <p:cNvPicPr/>
          <p:nvPr/>
        </p:nvPicPr>
        <p:blipFill>
          <a:blip r:embed="rId4" cstate="print"/>
          <a:stretch>
            <a:fillRect/>
          </a:stretch>
        </p:blipFill>
        <p:spPr>
          <a:xfrm>
            <a:off x="4572000" y="937372"/>
            <a:ext cx="4572000" cy="3128400"/>
          </a:xfrm>
          <a:prstGeom prst="rect">
            <a:avLst/>
          </a:prstGeom>
        </p:spPr>
      </p:pic>
    </p:spTree>
    <p:extLst>
      <p:ext uri="{BB962C8B-B14F-4D97-AF65-F5344CB8AC3E}">
        <p14:creationId xmlns:p14="http://schemas.microsoft.com/office/powerpoint/2010/main" val="5041667"/>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Exceptional Handling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Error types</a:t>
            </a:r>
            <a:endParaRPr dirty="0"/>
          </a:p>
        </p:txBody>
      </p:sp>
      <p:sp>
        <p:nvSpPr>
          <p:cNvPr id="75" name="Google Shape;75;p15"/>
          <p:cNvSpPr txBox="1">
            <a:spLocks noGrp="1"/>
          </p:cNvSpPr>
          <p:nvPr>
            <p:ph type="body" idx="2"/>
          </p:nvPr>
        </p:nvSpPr>
        <p:spPr>
          <a:xfrm>
            <a:off x="254075" y="2208774"/>
            <a:ext cx="4045200" cy="2934725"/>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Syntax errors - These are errors that cannot be interpreted by the computer. These errors stop the program from working. These errors are:</a:t>
            </a:r>
          </a:p>
          <a:p>
            <a:pPr marL="457200" lvl="0" indent="-317500" algn="l" rtl="0">
              <a:spcBef>
                <a:spcPts val="0"/>
              </a:spcBef>
              <a:spcAft>
                <a:spcPts val="0"/>
              </a:spcAft>
              <a:buSzPts val="1400"/>
              <a:buChar char="●"/>
            </a:pPr>
            <a:r>
              <a:rPr lang="en-US" dirty="0"/>
              <a:t>Spelling errors (wrong spelling such as fiction instead of function).</a:t>
            </a:r>
          </a:p>
          <a:p>
            <a:pPr marL="457200" lvl="0" indent="-317500" algn="l" rtl="0">
              <a:spcBef>
                <a:spcPts val="0"/>
              </a:spcBef>
              <a:spcAft>
                <a:spcPts val="0"/>
              </a:spcAft>
              <a:buSzPts val="1400"/>
              <a:buChar char="●"/>
            </a:pPr>
            <a:r>
              <a:rPr lang="en-US" dirty="0"/>
              <a:t>The omission of important characters, such as not using a semicolon to end a statement.</a:t>
            </a:r>
          </a:p>
          <a:p>
            <a:pPr marL="457200" lvl="0" indent="-317500" algn="l" rtl="0">
              <a:spcBef>
                <a:spcPts val="0"/>
              </a:spcBef>
              <a:spcAft>
                <a:spcPts val="0"/>
              </a:spcAft>
              <a:buSzPts val="1400"/>
              <a:buChar char="●"/>
            </a:pPr>
            <a:r>
              <a:rPr lang="en-US" dirty="0"/>
              <a:t>Use of the wrong indentation.</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305569235"/>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Exceptional Handling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Error types</a:t>
            </a:r>
            <a:endParaRPr dirty="0"/>
          </a:p>
        </p:txBody>
      </p:sp>
      <p:sp>
        <p:nvSpPr>
          <p:cNvPr id="75" name="Google Shape;75;p15"/>
          <p:cNvSpPr txBox="1">
            <a:spLocks noGrp="1"/>
          </p:cNvSpPr>
          <p:nvPr>
            <p:ph type="body" idx="2"/>
          </p:nvPr>
        </p:nvSpPr>
        <p:spPr>
          <a:xfrm>
            <a:off x="462275" y="2421250"/>
            <a:ext cx="3837000" cy="2241975"/>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Runtime errors - These errors take place during execution. </a:t>
            </a:r>
          </a:p>
          <a:p>
            <a:pPr marL="457200" lvl="0" indent="-317500" algn="l" rtl="0">
              <a:spcBef>
                <a:spcPts val="0"/>
              </a:spcBef>
              <a:spcAft>
                <a:spcPts val="0"/>
              </a:spcAft>
              <a:buSzPts val="1400"/>
              <a:buChar char="●"/>
            </a:pPr>
            <a:r>
              <a:rPr lang="en-US" dirty="0"/>
              <a:t>The errors get detected when your program runs.</a:t>
            </a:r>
          </a:p>
          <a:p>
            <a:pPr marL="457200" lvl="0" indent="-317500" algn="l" rtl="0">
              <a:spcBef>
                <a:spcPts val="0"/>
              </a:spcBef>
              <a:spcAft>
                <a:spcPts val="0"/>
              </a:spcAft>
              <a:buSzPts val="1400"/>
              <a:buChar char="●"/>
            </a:pPr>
            <a:r>
              <a:rPr lang="en-US" dirty="0"/>
              <a:t>It crashes or raises an exception. Thus, exception handlers handle exception errors.</a:t>
            </a:r>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4057678996"/>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Exceptional Handling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Error types</a:t>
            </a:r>
            <a:endParaRPr dirty="0"/>
          </a:p>
        </p:txBody>
      </p:sp>
      <p:sp>
        <p:nvSpPr>
          <p:cNvPr id="75" name="Google Shape;75;p15"/>
          <p:cNvSpPr txBox="1">
            <a:spLocks noGrp="1"/>
          </p:cNvSpPr>
          <p:nvPr>
            <p:ph type="body" idx="2"/>
          </p:nvPr>
        </p:nvSpPr>
        <p:spPr>
          <a:xfrm>
            <a:off x="462275" y="2421250"/>
            <a:ext cx="3837000" cy="2241975"/>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Runtime errors - These errors are often caused by:</a:t>
            </a:r>
          </a:p>
          <a:p>
            <a:pPr marL="457200" lvl="0" indent="-317500" algn="l" rtl="0">
              <a:spcBef>
                <a:spcPts val="0"/>
              </a:spcBef>
              <a:spcAft>
                <a:spcPts val="0"/>
              </a:spcAft>
              <a:buSzPts val="1400"/>
              <a:buChar char="●"/>
            </a:pPr>
            <a:r>
              <a:rPr lang="en-US" dirty="0"/>
              <a:t>The program not being able to find data because it does not exist.</a:t>
            </a:r>
          </a:p>
          <a:p>
            <a:pPr marL="457200" lvl="0" indent="-317500" algn="l" rtl="0">
              <a:spcBef>
                <a:spcPts val="0"/>
              </a:spcBef>
              <a:spcAft>
                <a:spcPts val="0"/>
              </a:spcAft>
              <a:buSzPts val="1400"/>
              <a:buChar char="●"/>
            </a:pPr>
            <a:r>
              <a:rPr lang="en-US" dirty="0"/>
              <a:t>The data being an invalid type of data.</a:t>
            </a:r>
          </a:p>
          <a:p>
            <a:pPr marL="457200" lvl="0" indent="-317500" algn="l" rtl="0">
              <a:spcBef>
                <a:spcPts val="0"/>
              </a:spcBef>
              <a:spcAft>
                <a:spcPts val="0"/>
              </a:spcAft>
              <a:buSzPts val="1400"/>
              <a:buChar char="●"/>
            </a:pPr>
            <a:endParaRPr lang="en-US" dirty="0"/>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434868858"/>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Exceptional Handling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Error types</a:t>
            </a:r>
            <a:endParaRPr dirty="0"/>
          </a:p>
        </p:txBody>
      </p:sp>
      <p:sp>
        <p:nvSpPr>
          <p:cNvPr id="75" name="Google Shape;75;p15"/>
          <p:cNvSpPr txBox="1">
            <a:spLocks noGrp="1"/>
          </p:cNvSpPr>
          <p:nvPr>
            <p:ph type="body" idx="2"/>
          </p:nvPr>
        </p:nvSpPr>
        <p:spPr>
          <a:xfrm>
            <a:off x="462275" y="2421250"/>
            <a:ext cx="3837000" cy="2241975"/>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Logical Errors - These types of errors do not throw an error or an exception at all.</a:t>
            </a:r>
          </a:p>
          <a:p>
            <a:pPr marL="457200" lvl="0" indent="-317500" algn="l" rtl="0">
              <a:spcBef>
                <a:spcPts val="0"/>
              </a:spcBef>
              <a:spcAft>
                <a:spcPts val="0"/>
              </a:spcAft>
              <a:buSzPts val="1400"/>
              <a:buChar char="●"/>
            </a:pPr>
            <a:r>
              <a:rPr lang="en-US" dirty="0"/>
              <a:t>This is because they result from the code not doing what the developer intends it to. </a:t>
            </a:r>
          </a:p>
          <a:p>
            <a:pPr marL="457200" lvl="0" indent="-317500" algn="l" rtl="0">
              <a:spcBef>
                <a:spcPts val="0"/>
              </a:spcBef>
              <a:spcAft>
                <a:spcPts val="0"/>
              </a:spcAft>
              <a:buSzPts val="1400"/>
              <a:buChar char="●"/>
            </a:pPr>
            <a:r>
              <a:rPr lang="en-US" dirty="0"/>
              <a:t>It’s challenging to find logical errors. </a:t>
            </a:r>
          </a:p>
          <a:p>
            <a:pPr marL="457200" lvl="0" indent="-317500" algn="l" rtl="0">
              <a:spcBef>
                <a:spcPts val="0"/>
              </a:spcBef>
              <a:spcAft>
                <a:spcPts val="0"/>
              </a:spcAft>
              <a:buSzPts val="1400"/>
              <a:buChar char="●"/>
            </a:pPr>
            <a:r>
              <a:rPr lang="en-US" dirty="0"/>
              <a:t>They can only be found through thorough testing.</a:t>
            </a:r>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4148172246"/>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Exceptional Handling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Error Objects </a:t>
            </a:r>
            <a:endParaRPr dirty="0"/>
          </a:p>
        </p:txBody>
      </p:sp>
      <p:sp>
        <p:nvSpPr>
          <p:cNvPr id="75" name="Google Shape;75;p15"/>
          <p:cNvSpPr txBox="1">
            <a:spLocks noGrp="1"/>
          </p:cNvSpPr>
          <p:nvPr>
            <p:ph type="body" idx="2"/>
          </p:nvPr>
        </p:nvSpPr>
        <p:spPr>
          <a:xfrm>
            <a:off x="462275" y="2421250"/>
            <a:ext cx="3837000" cy="2241975"/>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When a runtime error occurs, it stops the code and raises an error object.</a:t>
            </a:r>
          </a:p>
          <a:p>
            <a:pPr marL="457200" lvl="0" indent="-317500" algn="l" rtl="0">
              <a:spcBef>
                <a:spcPts val="0"/>
              </a:spcBef>
              <a:spcAft>
                <a:spcPts val="0"/>
              </a:spcAft>
              <a:buSzPts val="1400"/>
              <a:buChar char="●"/>
            </a:pPr>
            <a:r>
              <a:rPr lang="en-US" dirty="0"/>
              <a:t>The error object has two properties:</a:t>
            </a:r>
          </a:p>
          <a:p>
            <a:pPr marL="457200" lvl="0" indent="-317500" algn="l" rtl="0">
              <a:spcBef>
                <a:spcPts val="0"/>
              </a:spcBef>
              <a:spcAft>
                <a:spcPts val="0"/>
              </a:spcAft>
              <a:buSzPts val="1400"/>
              <a:buChar char="●"/>
            </a:pPr>
            <a:r>
              <a:rPr lang="en-US" dirty="0"/>
              <a:t>Name: It gives the error name.</a:t>
            </a:r>
          </a:p>
          <a:p>
            <a:pPr marL="457200" lvl="0" indent="-317500" algn="l" rtl="0">
              <a:spcBef>
                <a:spcPts val="0"/>
              </a:spcBef>
              <a:spcAft>
                <a:spcPts val="0"/>
              </a:spcAft>
              <a:buSzPts val="1400"/>
              <a:buChar char="●"/>
            </a:pPr>
            <a:r>
              <a:rPr lang="en-US" dirty="0"/>
              <a:t>Message: It sets or returns the error message in the form of a string.</a:t>
            </a:r>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3285646384"/>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Exceptional Handling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Six types of Error Objects </a:t>
            </a:r>
            <a:endParaRPr dirty="0"/>
          </a:p>
        </p:txBody>
      </p:sp>
      <p:sp>
        <p:nvSpPr>
          <p:cNvPr id="75" name="Google Shape;75;p15"/>
          <p:cNvSpPr txBox="1">
            <a:spLocks noGrp="1"/>
          </p:cNvSpPr>
          <p:nvPr>
            <p:ph type="body" idx="2"/>
          </p:nvPr>
        </p:nvSpPr>
        <p:spPr>
          <a:xfrm>
            <a:off x="462275" y="2421250"/>
            <a:ext cx="3837000" cy="2241975"/>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err="1"/>
              <a:t>EvalError</a:t>
            </a:r>
            <a:r>
              <a:rPr lang="en-US" dirty="0"/>
              <a:t>: The </a:t>
            </a:r>
            <a:r>
              <a:rPr lang="en-US" dirty="0" err="1"/>
              <a:t>EvalError</a:t>
            </a:r>
            <a:r>
              <a:rPr lang="en-US" dirty="0"/>
              <a:t> function indicates the error that occurred in the eval() function. </a:t>
            </a:r>
          </a:p>
          <a:p>
            <a:pPr marL="457200" lvl="0" indent="-317500" algn="l" rtl="0">
              <a:spcBef>
                <a:spcPts val="0"/>
              </a:spcBef>
              <a:spcAft>
                <a:spcPts val="0"/>
              </a:spcAft>
              <a:buSzPts val="1400"/>
              <a:buChar char="●"/>
            </a:pPr>
            <a:r>
              <a:rPr lang="en-US" dirty="0"/>
              <a:t>It’s a global function that evaluates the JavaScript string. </a:t>
            </a:r>
          </a:p>
          <a:p>
            <a:pPr marL="457200" lvl="0" indent="-317500" algn="l" rtl="0">
              <a:spcBef>
                <a:spcPts val="0"/>
              </a:spcBef>
              <a:spcAft>
                <a:spcPts val="0"/>
              </a:spcAft>
              <a:buSzPts val="1400"/>
              <a:buChar char="●"/>
            </a:pPr>
            <a:r>
              <a:rPr lang="en-US" dirty="0" err="1"/>
              <a:t>RangeError</a:t>
            </a:r>
            <a:r>
              <a:rPr lang="en-US" dirty="0"/>
              <a:t>: </a:t>
            </a:r>
            <a:r>
              <a:rPr lang="en-US" dirty="0" err="1"/>
              <a:t>RangeError</a:t>
            </a:r>
            <a:r>
              <a:rPr lang="en-US" dirty="0"/>
              <a:t> exceptions occur when a numeric value is outside the specified range.</a:t>
            </a:r>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3996150833"/>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Exceptional Handling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Six types of Error Objects </a:t>
            </a:r>
            <a:endParaRPr dirty="0"/>
          </a:p>
        </p:txBody>
      </p:sp>
      <p:sp>
        <p:nvSpPr>
          <p:cNvPr id="75" name="Google Shape;75;p15"/>
          <p:cNvSpPr txBox="1">
            <a:spLocks noGrp="1"/>
          </p:cNvSpPr>
          <p:nvPr>
            <p:ph type="body" idx="2"/>
          </p:nvPr>
        </p:nvSpPr>
        <p:spPr>
          <a:xfrm>
            <a:off x="462275" y="2421250"/>
            <a:ext cx="3837000" cy="2241975"/>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err="1"/>
              <a:t>ReferenceError</a:t>
            </a:r>
            <a:r>
              <a:rPr lang="en-US" dirty="0"/>
              <a:t>: A </a:t>
            </a:r>
            <a:r>
              <a:rPr lang="en-US" dirty="0" err="1"/>
              <a:t>ReferenceError</a:t>
            </a:r>
            <a:r>
              <a:rPr lang="en-US" dirty="0"/>
              <a:t> exception occurs when undeclared variables are used. </a:t>
            </a:r>
          </a:p>
          <a:p>
            <a:pPr marL="457200" lvl="0" indent="-317500" algn="l" rtl="0">
              <a:spcBef>
                <a:spcPts val="0"/>
              </a:spcBef>
              <a:spcAft>
                <a:spcPts val="0"/>
              </a:spcAft>
              <a:buSzPts val="1400"/>
              <a:buChar char="●"/>
            </a:pPr>
            <a:r>
              <a:rPr lang="en-US" dirty="0"/>
              <a:t>These exceptions commonly occur due to spelling errors on variables.</a:t>
            </a:r>
          </a:p>
          <a:p>
            <a:pPr marL="457200" lvl="0" indent="-317500" algn="l" rtl="0">
              <a:spcBef>
                <a:spcPts val="0"/>
              </a:spcBef>
              <a:spcAft>
                <a:spcPts val="0"/>
              </a:spcAft>
              <a:buSzPts val="1400"/>
              <a:buChar char="●"/>
            </a:pPr>
            <a:r>
              <a:rPr lang="en-US" dirty="0"/>
              <a:t>Syntax Error: A Syntax Error exception occurs when JavaScript language rules get broken.</a:t>
            </a:r>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2263202801"/>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Exceptional Handling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Six types of Error Objects </a:t>
            </a:r>
            <a:endParaRPr dirty="0"/>
          </a:p>
        </p:txBody>
      </p:sp>
      <p:sp>
        <p:nvSpPr>
          <p:cNvPr id="75" name="Google Shape;75;p15"/>
          <p:cNvSpPr txBox="1">
            <a:spLocks noGrp="1"/>
          </p:cNvSpPr>
          <p:nvPr>
            <p:ph type="body" idx="2"/>
          </p:nvPr>
        </p:nvSpPr>
        <p:spPr>
          <a:xfrm>
            <a:off x="462275" y="2421250"/>
            <a:ext cx="3837000" cy="2241975"/>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err="1"/>
              <a:t>TypeError</a:t>
            </a:r>
            <a:r>
              <a:rPr lang="en-US" dirty="0"/>
              <a:t>: A </a:t>
            </a:r>
            <a:r>
              <a:rPr lang="en-US" dirty="0" err="1"/>
              <a:t>TypeError</a:t>
            </a:r>
            <a:r>
              <a:rPr lang="en-US" dirty="0"/>
              <a:t> exception occurs when a value is different from the one expected.</a:t>
            </a:r>
          </a:p>
          <a:p>
            <a:pPr marL="457200" lvl="0" indent="-317500" algn="l" rtl="0">
              <a:spcBef>
                <a:spcPts val="0"/>
              </a:spcBef>
              <a:spcAft>
                <a:spcPts val="0"/>
              </a:spcAft>
              <a:buSzPts val="1400"/>
              <a:buChar char="●"/>
            </a:pPr>
            <a:r>
              <a:rPr lang="en-US" dirty="0" err="1"/>
              <a:t>URIError</a:t>
            </a:r>
            <a:r>
              <a:rPr lang="en-US" dirty="0"/>
              <a:t>: A </a:t>
            </a:r>
            <a:r>
              <a:rPr lang="en-US" dirty="0" err="1"/>
              <a:t>URIError</a:t>
            </a:r>
            <a:r>
              <a:rPr lang="en-US" dirty="0"/>
              <a:t> exception is raised by </a:t>
            </a:r>
            <a:r>
              <a:rPr lang="en-US" dirty="0" err="1"/>
              <a:t>encodeURI</a:t>
            </a:r>
            <a:r>
              <a:rPr lang="en-US" dirty="0"/>
              <a:t>() and </a:t>
            </a:r>
            <a:r>
              <a:rPr lang="en-US" dirty="0" err="1"/>
              <a:t>decodeURI</a:t>
            </a:r>
            <a:r>
              <a:rPr lang="en-US" dirty="0"/>
              <a:t>() methods.</a:t>
            </a:r>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1778546152"/>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Exceptional Handling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Exceptional Handling</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endParaRPr lang="en-US" dirty="0"/>
          </a:p>
          <a:p>
            <a:pPr marL="457200" lvl="0" indent="-317500" algn="l" rtl="0">
              <a:spcBef>
                <a:spcPts val="0"/>
              </a:spcBef>
              <a:spcAft>
                <a:spcPts val="0"/>
              </a:spcAft>
              <a:buSzPts val="1400"/>
              <a:buChar char="●"/>
            </a:pPr>
            <a:endParaRPr lang="en-US" dirty="0"/>
          </a:p>
          <a:p>
            <a:pPr marL="457200" lvl="0" indent="-317500" algn="l" rtl="0">
              <a:spcBef>
                <a:spcPts val="0"/>
              </a:spcBef>
              <a:spcAft>
                <a:spcPts val="0"/>
              </a:spcAft>
              <a:buSzPts val="1400"/>
              <a:buChar char="●"/>
            </a:pPr>
            <a:r>
              <a:rPr lang="en-US" dirty="0"/>
              <a:t>A try-catch-finally statement is a code or program that handles exceptions.</a:t>
            </a:r>
          </a:p>
          <a:p>
            <a:pPr marL="457200" lvl="0" indent="-317500" algn="l" rtl="0">
              <a:spcBef>
                <a:spcPts val="0"/>
              </a:spcBef>
              <a:spcAft>
                <a:spcPts val="0"/>
              </a:spcAft>
              <a:buSzPts val="1400"/>
              <a:buChar char="●"/>
            </a:pPr>
            <a:r>
              <a:rPr lang="en-US" dirty="0"/>
              <a:t>The try clause runs the code that generates exceptions.</a:t>
            </a:r>
          </a:p>
          <a:p>
            <a:pPr marL="457200" lvl="0" indent="-317500" algn="l" rtl="0">
              <a:spcBef>
                <a:spcPts val="0"/>
              </a:spcBef>
              <a:spcAft>
                <a:spcPts val="0"/>
              </a:spcAft>
              <a:buSzPts val="1400"/>
              <a:buChar char="●"/>
            </a:pPr>
            <a:r>
              <a:rPr lang="en-US" dirty="0"/>
              <a:t>The catch clause catches exceptions that are thrown.</a:t>
            </a:r>
          </a:p>
          <a:p>
            <a:pPr marL="457200" lvl="0" indent="-317500" algn="l" rtl="0">
              <a:spcBef>
                <a:spcPts val="0"/>
              </a:spcBef>
              <a:spcAft>
                <a:spcPts val="0"/>
              </a:spcAft>
              <a:buSzPts val="1400"/>
              <a:buChar char="●"/>
            </a:pPr>
            <a:r>
              <a:rPr lang="en-US" dirty="0"/>
              <a:t>A finally clause always gets executed.</a:t>
            </a:r>
          </a:p>
          <a:p>
            <a:pPr marL="457200" lvl="0" indent="-317500" algn="l" rtl="0">
              <a:spcBef>
                <a:spcPts val="0"/>
              </a:spcBef>
              <a:spcAft>
                <a:spcPts val="0"/>
              </a:spcAft>
              <a:buSzPts val="1400"/>
              <a:buChar char="●"/>
            </a:pPr>
            <a:r>
              <a:rPr lang="en-US" dirty="0"/>
              <a:t>The throw statement generates exceptions. </a:t>
            </a:r>
          </a:p>
          <a:p>
            <a:pPr marL="457200" lvl="0" indent="-317500" algn="l" rtl="0">
              <a:spcBef>
                <a:spcPts val="0"/>
              </a:spcBef>
              <a:spcAft>
                <a:spcPts val="0"/>
              </a:spcAft>
              <a:buSzPts val="1400"/>
              <a:buChar char="●"/>
            </a:pPr>
            <a:endParaRPr lang="en-US" dirty="0"/>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2" name="Picture 1">
            <a:extLst>
              <a:ext uri="{FF2B5EF4-FFF2-40B4-BE49-F238E27FC236}">
                <a16:creationId xmlns:a16="http://schemas.microsoft.com/office/drawing/2014/main" id="{8F7DF131-A432-4F32-9927-8435207009B8}"/>
              </a:ext>
            </a:extLst>
          </p:cNvPr>
          <p:cNvPicPr>
            <a:picLocks noChangeAspect="1"/>
          </p:cNvPicPr>
          <p:nvPr/>
        </p:nvPicPr>
        <p:blipFill>
          <a:blip r:embed="rId3"/>
          <a:stretch>
            <a:fillRect/>
          </a:stretch>
        </p:blipFill>
        <p:spPr>
          <a:xfrm>
            <a:off x="4572000" y="727550"/>
            <a:ext cx="4565927" cy="3653950"/>
          </a:xfrm>
          <a:prstGeom prst="rect">
            <a:avLst/>
          </a:prstGeom>
        </p:spPr>
      </p:pic>
    </p:spTree>
    <p:extLst>
      <p:ext uri="{BB962C8B-B14F-4D97-AF65-F5344CB8AC3E}">
        <p14:creationId xmlns:p14="http://schemas.microsoft.com/office/powerpoint/2010/main" val="3116334267"/>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Exceptional Handling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Exceptional Handling</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Throw statements - The throw statement is to raise your built-in exceptions.</a:t>
            </a:r>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4" name="Picture 3">
            <a:extLst>
              <a:ext uri="{FF2B5EF4-FFF2-40B4-BE49-F238E27FC236}">
                <a16:creationId xmlns:a16="http://schemas.microsoft.com/office/drawing/2014/main" id="{2A852D3E-50D4-458E-8BB5-01259C43FE29}"/>
              </a:ext>
            </a:extLst>
          </p:cNvPr>
          <p:cNvPicPr>
            <a:picLocks noChangeAspect="1"/>
          </p:cNvPicPr>
          <p:nvPr/>
        </p:nvPicPr>
        <p:blipFill>
          <a:blip r:embed="rId3"/>
          <a:stretch>
            <a:fillRect/>
          </a:stretch>
        </p:blipFill>
        <p:spPr>
          <a:xfrm>
            <a:off x="4572000" y="1202250"/>
            <a:ext cx="4572000" cy="2738999"/>
          </a:xfrm>
          <a:prstGeom prst="rect">
            <a:avLst/>
          </a:prstGeom>
        </p:spPr>
      </p:pic>
    </p:spTree>
    <p:extLst>
      <p:ext uri="{BB962C8B-B14F-4D97-AF65-F5344CB8AC3E}">
        <p14:creationId xmlns:p14="http://schemas.microsoft.com/office/powerpoint/2010/main" val="37029610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lvl="0"/>
            <a:r>
              <a:rPr lang="en-IN" dirty="0"/>
              <a:t>Accessing Web Browser</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r>
              <a:rPr lang="en-IN" dirty="0"/>
              <a:t>Launching a Web Browser</a:t>
            </a:r>
          </a:p>
        </p:txBody>
      </p:sp>
      <p:sp>
        <p:nvSpPr>
          <p:cNvPr id="75" name="Google Shape;75;p15"/>
          <p:cNvSpPr txBox="1">
            <a:spLocks noGrp="1"/>
          </p:cNvSpPr>
          <p:nvPr>
            <p:ph type="body" idx="2"/>
          </p:nvPr>
        </p:nvSpPr>
        <p:spPr>
          <a:xfrm>
            <a:off x="462275" y="2629626"/>
            <a:ext cx="3837000" cy="1965591"/>
          </a:xfrm>
          <a:prstGeom prst="rect">
            <a:avLst/>
          </a:prstGeom>
        </p:spPr>
        <p:txBody>
          <a:bodyPr spcFirstLastPara="1" wrap="square" lIns="91425" tIns="91425" rIns="91425" bIns="91425" anchor="ctr" anchorCtr="0">
            <a:noAutofit/>
          </a:bodyPr>
          <a:lstStyle/>
          <a:p>
            <a:pPr lvl="0" algn="just"/>
            <a:r>
              <a:rPr lang="en-US" dirty="0"/>
              <a:t>Web browser is an application that is  located on a computer’s disk. Once you  have an internet connection, you can  launch a web browser using the  following methods</a:t>
            </a:r>
          </a:p>
          <a:p>
            <a:pPr lvl="0" algn="just"/>
            <a:r>
              <a:rPr lang="en-US" dirty="0"/>
              <a:t>Step 1 − Go to "Start Menu".</a:t>
            </a:r>
          </a:p>
          <a:p>
            <a:pPr lvl="0" algn="just"/>
            <a:r>
              <a:rPr lang="en-US" dirty="0"/>
              <a:t>Step 2 − From the menu opened, click  on the web browser Chrome</a:t>
            </a:r>
          </a:p>
        </p:txBody>
      </p:sp>
      <p:sp>
        <p:nvSpPr>
          <p:cNvPr id="77" name="Google Shape;77;p15"/>
          <p:cNvSpPr txBox="1">
            <a:spLocks noGrp="1"/>
          </p:cNvSpPr>
          <p:nvPr>
            <p:ph type="body" idx="3"/>
          </p:nvPr>
        </p:nvSpPr>
        <p:spPr>
          <a:xfrm>
            <a:off x="4688561" y="4641849"/>
            <a:ext cx="4338877" cy="381001"/>
          </a:xfrm>
          <a:prstGeom prst="rect">
            <a:avLst/>
          </a:prstGeom>
        </p:spPr>
        <p:txBody>
          <a:bodyPr spcFirstLastPara="1" wrap="square" lIns="91425" tIns="91425" rIns="91425" bIns="91425" anchor="t" anchorCtr="0">
            <a:noAutofit/>
          </a:bodyPr>
          <a:lstStyle/>
          <a:p>
            <a:pPr marL="0" lvl="0" indent="0">
              <a:spcAft>
                <a:spcPts val="1600"/>
              </a:spcAft>
              <a:buNone/>
            </a:pPr>
            <a:r>
              <a:rPr lang="en-IN" dirty="0"/>
              <a:t>Image Source : </a:t>
            </a:r>
            <a:r>
              <a:rPr lang="en-IN" dirty="0">
                <a:hlinkClick r:id="rId3"/>
              </a:rPr>
              <a:t>https://www.tutorialspoint.com/computer_concepts/computer_concepts_accessing_web_browser.htm</a:t>
            </a:r>
            <a:endParaRPr lang="en-IN" dirty="0"/>
          </a:p>
          <a:p>
            <a:pPr marL="0" lvl="0" indent="0">
              <a:spcAft>
                <a:spcPts val="1600"/>
              </a:spcAft>
              <a:buNone/>
            </a:pPr>
            <a:endParaRPr lang="en-IN" dirty="0"/>
          </a:p>
        </p:txBody>
      </p:sp>
      <p:pic>
        <p:nvPicPr>
          <p:cNvPr id="9" name="object 5"/>
          <p:cNvPicPr/>
          <p:nvPr/>
        </p:nvPicPr>
        <p:blipFill>
          <a:blip r:embed="rId4" cstate="print"/>
          <a:stretch>
            <a:fillRect/>
          </a:stretch>
        </p:blipFill>
        <p:spPr>
          <a:xfrm>
            <a:off x="4572000" y="1034200"/>
            <a:ext cx="4572000" cy="3128400"/>
          </a:xfrm>
          <a:prstGeom prst="rect">
            <a:avLst/>
          </a:prstGeom>
        </p:spPr>
      </p:pic>
    </p:spTree>
    <p:extLst>
      <p:ext uri="{BB962C8B-B14F-4D97-AF65-F5344CB8AC3E}">
        <p14:creationId xmlns:p14="http://schemas.microsoft.com/office/powerpoint/2010/main" val="3887232390"/>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Exceptional Handling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Exceptional Handling</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Try catch statements - The try clause has the main code that may generate exceptions. </a:t>
            </a:r>
          </a:p>
          <a:p>
            <a:pPr marL="457200" lvl="0" indent="-317500" algn="l" rtl="0">
              <a:spcBef>
                <a:spcPts val="0"/>
              </a:spcBef>
              <a:spcAft>
                <a:spcPts val="0"/>
              </a:spcAft>
              <a:buSzPts val="1400"/>
              <a:buChar char="●"/>
            </a:pPr>
            <a:r>
              <a:rPr lang="en-US" dirty="0"/>
              <a:t>If an exception is raised, the catch clause gets executed.</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3" name="Picture 2">
            <a:extLst>
              <a:ext uri="{FF2B5EF4-FFF2-40B4-BE49-F238E27FC236}">
                <a16:creationId xmlns:a16="http://schemas.microsoft.com/office/drawing/2014/main" id="{D1998851-3D38-40DA-AEF2-58F26456BDD8}"/>
              </a:ext>
            </a:extLst>
          </p:cNvPr>
          <p:cNvPicPr>
            <a:picLocks noChangeAspect="1"/>
          </p:cNvPicPr>
          <p:nvPr/>
        </p:nvPicPr>
        <p:blipFill>
          <a:blip r:embed="rId3"/>
          <a:stretch>
            <a:fillRect/>
          </a:stretch>
        </p:blipFill>
        <p:spPr>
          <a:xfrm>
            <a:off x="4555137" y="1567375"/>
            <a:ext cx="4588863" cy="2223847"/>
          </a:xfrm>
          <a:prstGeom prst="rect">
            <a:avLst/>
          </a:prstGeom>
        </p:spPr>
      </p:pic>
    </p:spTree>
    <p:extLst>
      <p:ext uri="{BB962C8B-B14F-4D97-AF65-F5344CB8AC3E}">
        <p14:creationId xmlns:p14="http://schemas.microsoft.com/office/powerpoint/2010/main" val="2815266208"/>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Exceptional Handling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Exceptional Handling</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Try catch finally statements - The finally statement is the last block to be executed. </a:t>
            </a:r>
          </a:p>
          <a:p>
            <a:pPr marL="457200" lvl="0" indent="-317500" algn="l" rtl="0">
              <a:spcBef>
                <a:spcPts val="0"/>
              </a:spcBef>
              <a:spcAft>
                <a:spcPts val="0"/>
              </a:spcAft>
              <a:buSzPts val="1400"/>
              <a:buChar char="●"/>
            </a:pPr>
            <a:r>
              <a:rPr lang="en-US" dirty="0"/>
              <a:t>It executes after try and catch clauses.</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4" name="Picture 3">
            <a:extLst>
              <a:ext uri="{FF2B5EF4-FFF2-40B4-BE49-F238E27FC236}">
                <a16:creationId xmlns:a16="http://schemas.microsoft.com/office/drawing/2014/main" id="{546BAFA0-4ED7-4A41-953E-4F2F9FAE3CF9}"/>
              </a:ext>
            </a:extLst>
          </p:cNvPr>
          <p:cNvPicPr>
            <a:picLocks noChangeAspect="1"/>
          </p:cNvPicPr>
          <p:nvPr/>
        </p:nvPicPr>
        <p:blipFill>
          <a:blip r:embed="rId3"/>
          <a:stretch>
            <a:fillRect/>
          </a:stretch>
        </p:blipFill>
        <p:spPr>
          <a:xfrm>
            <a:off x="4538902" y="1510225"/>
            <a:ext cx="4621025" cy="2414075"/>
          </a:xfrm>
          <a:prstGeom prst="rect">
            <a:avLst/>
          </a:prstGeom>
        </p:spPr>
      </p:pic>
    </p:spTree>
    <p:extLst>
      <p:ext uri="{BB962C8B-B14F-4D97-AF65-F5344CB8AC3E}">
        <p14:creationId xmlns:p14="http://schemas.microsoft.com/office/powerpoint/2010/main" val="3698497700"/>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Browser Object Model</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Browser Object Model</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The browser object model (BOM) is a hierarchy of browser objects that are used to manipulate methods and properties associated with the Web browser itself.</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3588257441"/>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Browser Object Model</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Browser Object Model</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The Document Object consists of objects that are used to manipulate methods and properties of the document or Web page loaded in the browser window. </a:t>
            </a:r>
          </a:p>
          <a:p>
            <a:pPr marL="457200" lvl="0" indent="-317500" algn="l" rtl="0">
              <a:spcBef>
                <a:spcPts val="0"/>
              </a:spcBef>
              <a:spcAft>
                <a:spcPts val="0"/>
              </a:spcAft>
              <a:buSzPts val="1400"/>
              <a:buChar char="●"/>
            </a:pPr>
            <a:r>
              <a:rPr lang="en-US" dirty="0"/>
              <a:t>The document object represents the Web page currently loaded in the browser window. </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907907898"/>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Browser Object Model</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The BOM Hierarchy </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The top-level object in the BOM is the window object. </a:t>
            </a:r>
          </a:p>
          <a:p>
            <a:pPr marL="457200" lvl="0" indent="-317500" algn="l" rtl="0">
              <a:spcBef>
                <a:spcPts val="0"/>
              </a:spcBef>
              <a:spcAft>
                <a:spcPts val="0"/>
              </a:spcAft>
              <a:buSzPts val="1400"/>
              <a:buChar char="●"/>
            </a:pPr>
            <a:r>
              <a:rPr lang="en-US" dirty="0"/>
              <a:t>The window object represents the browser window. </a:t>
            </a:r>
          </a:p>
          <a:p>
            <a:pPr marL="457200" lvl="0" indent="-317500" algn="l" rtl="0">
              <a:spcBef>
                <a:spcPts val="0"/>
              </a:spcBef>
              <a:spcAft>
                <a:spcPts val="0"/>
              </a:spcAft>
              <a:buSzPts val="1400"/>
              <a:buChar char="●"/>
            </a:pPr>
            <a:r>
              <a:rPr lang="en-US" dirty="0"/>
              <a:t>The window object includes a number of properties and methods that can be used to control the Web browser. </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6" name="Picture 5" descr="BOM Hierarchy">
            <a:extLst>
              <a:ext uri="{FF2B5EF4-FFF2-40B4-BE49-F238E27FC236}">
                <a16:creationId xmlns:a16="http://schemas.microsoft.com/office/drawing/2014/main" id="{BD1202DB-B2AE-410C-9379-B06CC904D1F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90275" y="770600"/>
            <a:ext cx="4592593" cy="3769600"/>
          </a:xfrm>
          <a:prstGeom prst="rect">
            <a:avLst/>
          </a:prstGeom>
          <a:noFill/>
          <a:ln>
            <a:noFill/>
          </a:ln>
        </p:spPr>
      </p:pic>
    </p:spTree>
    <p:extLst>
      <p:ext uri="{BB962C8B-B14F-4D97-AF65-F5344CB8AC3E}">
        <p14:creationId xmlns:p14="http://schemas.microsoft.com/office/powerpoint/2010/main" val="391306939"/>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Browser Object Model</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The BOM Hierarchy </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The screen object, that contains information about the visitor's screen.</a:t>
            </a:r>
          </a:p>
          <a:p>
            <a:pPr marL="457200" lvl="0" indent="-317500" algn="l" rtl="0">
              <a:spcBef>
                <a:spcPts val="0"/>
              </a:spcBef>
              <a:spcAft>
                <a:spcPts val="0"/>
              </a:spcAft>
              <a:buSzPts val="1400"/>
              <a:buChar char="●"/>
            </a:pPr>
            <a:r>
              <a:rPr lang="en-US" dirty="0"/>
              <a:t>The history object, that is part of the window object and contains the URLs that have been visited by the user.</a:t>
            </a:r>
          </a:p>
          <a:p>
            <a:pPr marL="457200" lvl="0" indent="-317500" algn="l" rtl="0">
              <a:spcBef>
                <a:spcPts val="0"/>
              </a:spcBef>
              <a:spcAft>
                <a:spcPts val="0"/>
              </a:spcAft>
              <a:buSzPts val="1400"/>
              <a:buChar char="●"/>
            </a:pPr>
            <a:r>
              <a:rPr lang="en-US" dirty="0"/>
              <a:t>The location object that contains information about the current URL.</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6" name="Picture 5" descr="BOM Hierarchy">
            <a:extLst>
              <a:ext uri="{FF2B5EF4-FFF2-40B4-BE49-F238E27FC236}">
                <a16:creationId xmlns:a16="http://schemas.microsoft.com/office/drawing/2014/main" id="{BD1202DB-B2AE-410C-9379-B06CC904D1F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90275" y="770600"/>
            <a:ext cx="4592593" cy="3769600"/>
          </a:xfrm>
          <a:prstGeom prst="rect">
            <a:avLst/>
          </a:prstGeom>
          <a:noFill/>
          <a:ln>
            <a:noFill/>
          </a:ln>
        </p:spPr>
      </p:pic>
    </p:spTree>
    <p:extLst>
      <p:ext uri="{BB962C8B-B14F-4D97-AF65-F5344CB8AC3E}">
        <p14:creationId xmlns:p14="http://schemas.microsoft.com/office/powerpoint/2010/main" val="1401437163"/>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Browser Object Model</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Window Object Method</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err="1"/>
              <a:t>window.alert</a:t>
            </a:r>
            <a:r>
              <a:rPr lang="en-US" dirty="0"/>
              <a:t>() - Creates dialog box with message and an OK button</a:t>
            </a:r>
          </a:p>
          <a:p>
            <a:pPr marL="457200" lvl="0" indent="-317500" algn="l" rtl="0">
              <a:spcBef>
                <a:spcPts val="0"/>
              </a:spcBef>
              <a:spcAft>
                <a:spcPts val="0"/>
              </a:spcAft>
              <a:buSzPts val="1400"/>
              <a:buChar char="●"/>
            </a:pPr>
            <a:r>
              <a:rPr lang="en-US" dirty="0" err="1"/>
              <a:t>window.blur</a:t>
            </a:r>
            <a:r>
              <a:rPr lang="en-US" dirty="0"/>
              <a:t>() - Remove focus from window</a:t>
            </a:r>
          </a:p>
          <a:p>
            <a:pPr marL="457200" lvl="0" indent="-317500" algn="l" rtl="0">
              <a:spcBef>
                <a:spcPts val="0"/>
              </a:spcBef>
              <a:spcAft>
                <a:spcPts val="0"/>
              </a:spcAft>
              <a:buSzPts val="1400"/>
              <a:buChar char="●"/>
            </a:pPr>
            <a:r>
              <a:rPr lang="en-US" dirty="0" err="1"/>
              <a:t>window.close</a:t>
            </a:r>
            <a:r>
              <a:rPr lang="en-US" dirty="0"/>
              <a:t>() - Closes a browser window</a:t>
            </a:r>
          </a:p>
          <a:p>
            <a:pPr marL="457200" lvl="0" indent="-317500" algn="l" rtl="0">
              <a:spcBef>
                <a:spcPts val="0"/>
              </a:spcBef>
              <a:spcAft>
                <a:spcPts val="0"/>
              </a:spcAft>
              <a:buSzPts val="1400"/>
              <a:buChar char="●"/>
            </a:pPr>
            <a:r>
              <a:rPr lang="en-US" dirty="0" err="1"/>
              <a:t>window.confirm</a:t>
            </a:r>
            <a:r>
              <a:rPr lang="en-US" dirty="0"/>
              <a:t>()	- Creates dialog box with message, an OK button and a cancel button</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5" name="Picture 4">
            <a:extLst>
              <a:ext uri="{FF2B5EF4-FFF2-40B4-BE49-F238E27FC236}">
                <a16:creationId xmlns:a16="http://schemas.microsoft.com/office/drawing/2014/main" id="{1A96ED1B-5860-49CC-95BD-F97354A20AB7}"/>
              </a:ext>
            </a:extLst>
          </p:cNvPr>
          <p:cNvPicPr>
            <a:picLocks noChangeAspect="1"/>
          </p:cNvPicPr>
          <p:nvPr/>
        </p:nvPicPr>
        <p:blipFill>
          <a:blip r:embed="rId3"/>
          <a:stretch>
            <a:fillRect/>
          </a:stretch>
        </p:blipFill>
        <p:spPr>
          <a:xfrm>
            <a:off x="4605404" y="1758608"/>
            <a:ext cx="4538596" cy="2127591"/>
          </a:xfrm>
          <a:prstGeom prst="rect">
            <a:avLst/>
          </a:prstGeom>
        </p:spPr>
      </p:pic>
    </p:spTree>
    <p:extLst>
      <p:ext uri="{BB962C8B-B14F-4D97-AF65-F5344CB8AC3E}">
        <p14:creationId xmlns:p14="http://schemas.microsoft.com/office/powerpoint/2010/main" val="238021976"/>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Browser Object Model</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Window Object Method</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err="1"/>
              <a:t>window.prompt</a:t>
            </a:r>
            <a:r>
              <a:rPr lang="en-US" dirty="0"/>
              <a:t>() - Creates dialog box for retrieving user input</a:t>
            </a:r>
          </a:p>
          <a:p>
            <a:pPr marL="457200" lvl="0" indent="-317500" algn="l" rtl="0">
              <a:spcBef>
                <a:spcPts val="0"/>
              </a:spcBef>
              <a:spcAft>
                <a:spcPts val="0"/>
              </a:spcAft>
              <a:buSzPts val="1400"/>
              <a:buChar char="●"/>
            </a:pPr>
            <a:r>
              <a:rPr lang="en-US" dirty="0" err="1"/>
              <a:t>window.setInterval</a:t>
            </a:r>
            <a:r>
              <a:rPr lang="en-US" dirty="0"/>
              <a:t>() - Do something repeatedly at specified intervals</a:t>
            </a:r>
          </a:p>
          <a:p>
            <a:pPr marL="457200" lvl="0" indent="-317500" algn="l" rtl="0">
              <a:spcBef>
                <a:spcPts val="0"/>
              </a:spcBef>
              <a:spcAft>
                <a:spcPts val="0"/>
              </a:spcAft>
              <a:buSzPts val="1400"/>
              <a:buChar char="●"/>
            </a:pPr>
            <a:r>
              <a:rPr lang="en-US" dirty="0" err="1"/>
              <a:t>window.setTimeout</a:t>
            </a:r>
            <a:r>
              <a:rPr lang="en-US" dirty="0"/>
              <a:t>() - Do something after a specified amount of time</a:t>
            </a:r>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3" name="Picture 2">
            <a:extLst>
              <a:ext uri="{FF2B5EF4-FFF2-40B4-BE49-F238E27FC236}">
                <a16:creationId xmlns:a16="http://schemas.microsoft.com/office/drawing/2014/main" id="{CDFDEE25-56BC-4BB6-972B-7E30F9461F41}"/>
              </a:ext>
            </a:extLst>
          </p:cNvPr>
          <p:cNvPicPr>
            <a:picLocks noChangeAspect="1"/>
          </p:cNvPicPr>
          <p:nvPr/>
        </p:nvPicPr>
        <p:blipFill>
          <a:blip r:embed="rId3"/>
          <a:stretch>
            <a:fillRect/>
          </a:stretch>
        </p:blipFill>
        <p:spPr>
          <a:xfrm>
            <a:off x="4572000" y="1687450"/>
            <a:ext cx="4572000" cy="2109849"/>
          </a:xfrm>
          <a:prstGeom prst="rect">
            <a:avLst/>
          </a:prstGeom>
        </p:spPr>
      </p:pic>
    </p:spTree>
    <p:extLst>
      <p:ext uri="{BB962C8B-B14F-4D97-AF65-F5344CB8AC3E}">
        <p14:creationId xmlns:p14="http://schemas.microsoft.com/office/powerpoint/2010/main" val="2060924598"/>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Browser Object Model</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Window Object Property</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err="1"/>
              <a:t>window.closed</a:t>
            </a:r>
            <a:r>
              <a:rPr lang="en-US" dirty="0"/>
              <a:t> - Whether the window has been closed</a:t>
            </a:r>
          </a:p>
          <a:p>
            <a:pPr marL="457200" lvl="0" indent="-317500" algn="l" rtl="0">
              <a:spcBef>
                <a:spcPts val="0"/>
              </a:spcBef>
              <a:spcAft>
                <a:spcPts val="0"/>
              </a:spcAft>
              <a:buSzPts val="1400"/>
              <a:buChar char="●"/>
            </a:pPr>
            <a:r>
              <a:rPr lang="en-US" dirty="0" err="1"/>
              <a:t>window.length</a:t>
            </a:r>
            <a:r>
              <a:rPr lang="en-US" dirty="0"/>
              <a:t> - Number of &lt;iframe&gt; elements in window</a:t>
            </a:r>
          </a:p>
          <a:p>
            <a:pPr marL="457200" lvl="0" indent="-317500" algn="l" rtl="0">
              <a:spcBef>
                <a:spcPts val="0"/>
              </a:spcBef>
              <a:spcAft>
                <a:spcPts val="0"/>
              </a:spcAft>
              <a:buSzPts val="1400"/>
              <a:buChar char="●"/>
            </a:pPr>
            <a:r>
              <a:rPr lang="en-US" dirty="0"/>
              <a:t>window.name - Gets or sets the name of the window</a:t>
            </a:r>
          </a:p>
          <a:p>
            <a:pPr marL="457200" lvl="0" indent="-317500" algn="l" rtl="0">
              <a:spcBef>
                <a:spcPts val="0"/>
              </a:spcBef>
              <a:spcAft>
                <a:spcPts val="0"/>
              </a:spcAft>
              <a:buSzPts val="1400"/>
              <a:buChar char="●"/>
            </a:pPr>
            <a:r>
              <a:rPr lang="en-US" dirty="0" err="1"/>
              <a:t>window.innerHeight</a:t>
            </a:r>
            <a:r>
              <a:rPr lang="en-US" dirty="0"/>
              <a:t> - Height of window</a:t>
            </a:r>
          </a:p>
          <a:p>
            <a:pPr marL="457200" lvl="0" indent="-317500" algn="l" rtl="0">
              <a:spcBef>
                <a:spcPts val="0"/>
              </a:spcBef>
              <a:spcAft>
                <a:spcPts val="0"/>
              </a:spcAft>
              <a:buSzPts val="1400"/>
              <a:buChar char="●"/>
            </a:pPr>
            <a:r>
              <a:rPr lang="en-US" dirty="0" err="1"/>
              <a:t>window.innerWidth</a:t>
            </a:r>
            <a:r>
              <a:rPr lang="en-US" dirty="0"/>
              <a:t> - Width of window</a:t>
            </a:r>
          </a:p>
          <a:p>
            <a:pPr marL="457200" lvl="0" indent="-317500" algn="l" rtl="0">
              <a:spcBef>
                <a:spcPts val="0"/>
              </a:spcBef>
              <a:spcAft>
                <a:spcPts val="0"/>
              </a:spcAft>
              <a:buSzPts val="1400"/>
              <a:buChar char="●"/>
            </a:pPr>
            <a:endParaRPr lang="en-US" dirty="0"/>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4137366734"/>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Browser Object Model</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Window Object Property</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endParaRPr lang="en-US" dirty="0"/>
          </a:p>
          <a:p>
            <a:pPr marL="457200" lvl="0" indent="-317500" algn="l" rtl="0">
              <a:spcBef>
                <a:spcPts val="0"/>
              </a:spcBef>
              <a:spcAft>
                <a:spcPts val="0"/>
              </a:spcAft>
              <a:buSzPts val="1400"/>
              <a:buChar char="●"/>
            </a:pPr>
            <a:r>
              <a:rPr lang="en-US" dirty="0" err="1"/>
              <a:t>window.screen</a:t>
            </a:r>
            <a:r>
              <a:rPr lang="en-US" dirty="0"/>
              <a:t> – X - coordinate of pointer, relative to top left corner of screen</a:t>
            </a:r>
          </a:p>
          <a:p>
            <a:pPr marL="457200" lvl="0" indent="-317500" algn="l" rtl="0">
              <a:spcBef>
                <a:spcPts val="0"/>
              </a:spcBef>
              <a:spcAft>
                <a:spcPts val="0"/>
              </a:spcAft>
              <a:buSzPts val="1400"/>
              <a:buChar char="●"/>
            </a:pPr>
            <a:r>
              <a:rPr lang="en-US" dirty="0" err="1"/>
              <a:t>window.screen</a:t>
            </a:r>
            <a:r>
              <a:rPr lang="en-US" dirty="0"/>
              <a:t> – Y - coordinate of pointer, relative to top left corner of screen</a:t>
            </a:r>
          </a:p>
          <a:p>
            <a:pPr marL="457200" lvl="0" indent="-317500" algn="l" rtl="0">
              <a:spcBef>
                <a:spcPts val="0"/>
              </a:spcBef>
              <a:spcAft>
                <a:spcPts val="0"/>
              </a:spcAft>
              <a:buSzPts val="1400"/>
              <a:buChar char="●"/>
            </a:pPr>
            <a:r>
              <a:rPr lang="en-US" dirty="0" err="1"/>
              <a:t>window.location</a:t>
            </a:r>
            <a:r>
              <a:rPr lang="en-US" dirty="0"/>
              <a:t> - Current URL of window object (or local file path)</a:t>
            </a:r>
          </a:p>
          <a:p>
            <a:pPr marL="457200" lvl="0" indent="-317500" algn="l" rtl="0">
              <a:spcBef>
                <a:spcPts val="0"/>
              </a:spcBef>
              <a:spcAft>
                <a:spcPts val="0"/>
              </a:spcAft>
              <a:buSzPts val="1400"/>
              <a:buChar char="●"/>
            </a:pPr>
            <a:r>
              <a:rPr lang="en-US" dirty="0" err="1"/>
              <a:t>window.history</a:t>
            </a:r>
            <a:r>
              <a:rPr lang="en-US" dirty="0"/>
              <a:t> - Reference to history object for browser window or tab.</a:t>
            </a:r>
          </a:p>
          <a:p>
            <a:pPr marL="139700" lvl="0" indent="0" algn="l" rtl="0">
              <a:spcBef>
                <a:spcPts val="0"/>
              </a:spcBef>
              <a:spcAft>
                <a:spcPts val="0"/>
              </a:spcAft>
              <a:buSzPts val="1400"/>
              <a:buNone/>
            </a:pPr>
            <a:endParaRPr lang="en-US" dirty="0"/>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3636640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3"/>
          <p:cNvSpPr txBox="1">
            <a:spLocks noGrp="1"/>
          </p:cNvSpPr>
          <p:nvPr>
            <p:ph type="ctrTitle"/>
          </p:nvPr>
        </p:nvSpPr>
        <p:spPr>
          <a:xfrm>
            <a:off x="369765" y="1136461"/>
            <a:ext cx="8543534" cy="2052600"/>
          </a:xfrm>
          <a:prstGeom prst="rect">
            <a:avLst/>
          </a:prstGeom>
        </p:spPr>
        <p:txBody>
          <a:bodyPr spcFirstLastPara="1" wrap="square" lIns="91425" tIns="91425" rIns="91425" bIns="91425" anchor="b" anchorCtr="0">
            <a:noAutofit/>
          </a:bodyPr>
          <a:lstStyle/>
          <a:p>
            <a:pPr lvl="0"/>
            <a:r>
              <a:rPr lang="en-US" dirty="0"/>
              <a:t>Hyper Text Markup Language (HTML)</a:t>
            </a:r>
            <a:endParaRPr lang="e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lvl="0"/>
            <a:r>
              <a:rPr lang="en-IN" dirty="0"/>
              <a:t>Accessing Web Browser</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r>
              <a:rPr lang="en-IN" dirty="0"/>
              <a:t>Launching a Web Browser (continued)</a:t>
            </a:r>
          </a:p>
        </p:txBody>
      </p:sp>
      <p:sp>
        <p:nvSpPr>
          <p:cNvPr id="75" name="Google Shape;75;p15"/>
          <p:cNvSpPr txBox="1">
            <a:spLocks noGrp="1"/>
          </p:cNvSpPr>
          <p:nvPr>
            <p:ph type="body" idx="2"/>
          </p:nvPr>
        </p:nvSpPr>
        <p:spPr>
          <a:xfrm>
            <a:off x="462275" y="2629626"/>
            <a:ext cx="3837000" cy="1965591"/>
          </a:xfrm>
          <a:prstGeom prst="rect">
            <a:avLst/>
          </a:prstGeom>
        </p:spPr>
        <p:txBody>
          <a:bodyPr spcFirstLastPara="1" wrap="square" lIns="91425" tIns="91425" rIns="91425" bIns="91425" anchor="ctr" anchorCtr="0">
            <a:noAutofit/>
          </a:bodyPr>
          <a:lstStyle/>
          <a:p>
            <a:pPr lvl="0" algn="just"/>
            <a:r>
              <a:rPr lang="en-US" dirty="0"/>
              <a:t>Method 2 − Alternate way is to click the  shortcut icon on the taskbar or desktop</a:t>
            </a:r>
          </a:p>
        </p:txBody>
      </p:sp>
      <p:sp>
        <p:nvSpPr>
          <p:cNvPr id="77" name="Google Shape;77;p15"/>
          <p:cNvSpPr txBox="1">
            <a:spLocks noGrp="1"/>
          </p:cNvSpPr>
          <p:nvPr>
            <p:ph type="body" idx="3"/>
          </p:nvPr>
        </p:nvSpPr>
        <p:spPr>
          <a:xfrm>
            <a:off x="4704761" y="4513206"/>
            <a:ext cx="4338877" cy="519621"/>
          </a:xfrm>
          <a:prstGeom prst="rect">
            <a:avLst/>
          </a:prstGeom>
        </p:spPr>
        <p:txBody>
          <a:bodyPr spcFirstLastPara="1" wrap="square" lIns="91425" tIns="91425" rIns="91425" bIns="91425" anchor="t" anchorCtr="0">
            <a:noAutofit/>
          </a:bodyPr>
          <a:lstStyle/>
          <a:p>
            <a:pPr marL="0" lvl="0" indent="0">
              <a:spcAft>
                <a:spcPts val="1600"/>
              </a:spcAft>
              <a:buNone/>
            </a:pPr>
            <a:r>
              <a:rPr lang="en-IN" dirty="0"/>
              <a:t>Image Source : </a:t>
            </a:r>
            <a:r>
              <a:rPr lang="en-IN" dirty="0">
                <a:hlinkClick r:id="rId3"/>
              </a:rPr>
              <a:t>https://www.tutorialspoint.com/computer_concepts/computer_concepts_accessing_web_browser.htm</a:t>
            </a:r>
            <a:endParaRPr lang="en-IN" dirty="0"/>
          </a:p>
          <a:p>
            <a:pPr marL="0" lvl="0" indent="0">
              <a:spcAft>
                <a:spcPts val="1600"/>
              </a:spcAft>
              <a:buNone/>
            </a:pPr>
            <a:endParaRPr lang="en-IN" dirty="0"/>
          </a:p>
        </p:txBody>
      </p:sp>
      <p:pic>
        <p:nvPicPr>
          <p:cNvPr id="7" name="object 3"/>
          <p:cNvPicPr/>
          <p:nvPr/>
        </p:nvPicPr>
        <p:blipFill>
          <a:blip r:embed="rId4" cstate="print"/>
          <a:stretch>
            <a:fillRect/>
          </a:stretch>
        </p:blipFill>
        <p:spPr>
          <a:xfrm>
            <a:off x="4572000" y="1034200"/>
            <a:ext cx="4572000" cy="3128400"/>
          </a:xfrm>
          <a:prstGeom prst="rect">
            <a:avLst/>
          </a:prstGeom>
        </p:spPr>
      </p:pic>
    </p:spTree>
    <p:extLst>
      <p:ext uri="{BB962C8B-B14F-4D97-AF65-F5344CB8AC3E}">
        <p14:creationId xmlns:p14="http://schemas.microsoft.com/office/powerpoint/2010/main" val="3093331315"/>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Browser Object Model</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Window Object Property</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endParaRPr lang="en-US" dirty="0"/>
          </a:p>
          <a:p>
            <a:r>
              <a:rPr lang="en-US" dirty="0" err="1"/>
              <a:t>window.screen</a:t>
            </a:r>
            <a:r>
              <a:rPr lang="en-US" dirty="0"/>
              <a:t> - Reference to screen object</a:t>
            </a:r>
          </a:p>
          <a:p>
            <a:r>
              <a:rPr lang="en-US" dirty="0" err="1"/>
              <a:t>window.pageXOffset</a:t>
            </a:r>
            <a:r>
              <a:rPr lang="en-US" dirty="0"/>
              <a:t> - Distance document has been scrolled horizontally</a:t>
            </a:r>
          </a:p>
          <a:p>
            <a:r>
              <a:rPr lang="en-US" dirty="0" err="1"/>
              <a:t>window.pageYOffset</a:t>
            </a:r>
            <a:r>
              <a:rPr lang="en-US" dirty="0"/>
              <a:t> - Distance document has been scrolled vertically</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3697906104"/>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Browser Object Model</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Navigator Object</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The JavaScript navigator object is used for browser detection. </a:t>
            </a:r>
          </a:p>
          <a:p>
            <a:pPr marL="457200" lvl="0" indent="-317500" algn="l" rtl="0">
              <a:spcBef>
                <a:spcPts val="0"/>
              </a:spcBef>
              <a:spcAft>
                <a:spcPts val="0"/>
              </a:spcAft>
              <a:buSzPts val="1400"/>
              <a:buChar char="●"/>
            </a:pPr>
            <a:r>
              <a:rPr lang="en-US" dirty="0"/>
              <a:t>The navigator object is the window property, so it can be accessed by: </a:t>
            </a:r>
            <a:r>
              <a:rPr lang="en-US" dirty="0" err="1"/>
              <a:t>window.navigator</a:t>
            </a:r>
            <a:r>
              <a:rPr lang="en-US" dirty="0"/>
              <a:t>  Or, navigator </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1856730820"/>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Browser Object Model</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Navigator Object Method</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err="1"/>
              <a:t>javaEnabled</a:t>
            </a:r>
            <a:r>
              <a:rPr lang="en-US" dirty="0"/>
              <a:t>() - checks if java is enabled.</a:t>
            </a:r>
          </a:p>
          <a:p>
            <a:pPr marL="457200" lvl="0" indent="-317500" algn="l" rtl="0">
              <a:spcBef>
                <a:spcPts val="0"/>
              </a:spcBef>
              <a:spcAft>
                <a:spcPts val="0"/>
              </a:spcAft>
              <a:buSzPts val="1400"/>
              <a:buChar char="●"/>
            </a:pPr>
            <a:r>
              <a:rPr lang="en-US" dirty="0" err="1"/>
              <a:t>taintEnabled</a:t>
            </a:r>
            <a:r>
              <a:rPr lang="en-US" dirty="0"/>
              <a:t>() - checks if taint is enabled. It is deprecated since JavaScript 1.2.</a:t>
            </a:r>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3" name="Picture 2">
            <a:extLst>
              <a:ext uri="{FF2B5EF4-FFF2-40B4-BE49-F238E27FC236}">
                <a16:creationId xmlns:a16="http://schemas.microsoft.com/office/drawing/2014/main" id="{97405B81-33D2-438D-A9F8-FABFB89119A8}"/>
              </a:ext>
            </a:extLst>
          </p:cNvPr>
          <p:cNvPicPr>
            <a:picLocks noChangeAspect="1"/>
          </p:cNvPicPr>
          <p:nvPr/>
        </p:nvPicPr>
        <p:blipFill>
          <a:blip r:embed="rId3"/>
          <a:stretch>
            <a:fillRect/>
          </a:stretch>
        </p:blipFill>
        <p:spPr>
          <a:xfrm>
            <a:off x="4572000" y="1748374"/>
            <a:ext cx="4535666" cy="2188625"/>
          </a:xfrm>
          <a:prstGeom prst="rect">
            <a:avLst/>
          </a:prstGeom>
        </p:spPr>
      </p:pic>
    </p:spTree>
    <p:extLst>
      <p:ext uri="{BB962C8B-B14F-4D97-AF65-F5344CB8AC3E}">
        <p14:creationId xmlns:p14="http://schemas.microsoft.com/office/powerpoint/2010/main" val="4168936639"/>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Browser Object Model</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Navigator Object Property</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err="1"/>
              <a:t>appName</a:t>
            </a:r>
            <a:r>
              <a:rPr lang="en-US" dirty="0"/>
              <a:t> - returns the name</a:t>
            </a:r>
          </a:p>
          <a:p>
            <a:pPr marL="457200" lvl="0" indent="-317500" algn="l" rtl="0">
              <a:spcBef>
                <a:spcPts val="0"/>
              </a:spcBef>
              <a:spcAft>
                <a:spcPts val="0"/>
              </a:spcAft>
              <a:buSzPts val="1400"/>
              <a:buChar char="●"/>
            </a:pPr>
            <a:r>
              <a:rPr lang="en-US" dirty="0" err="1"/>
              <a:t>appVersion</a:t>
            </a:r>
            <a:r>
              <a:rPr lang="en-US" dirty="0"/>
              <a:t> - returns the version</a:t>
            </a:r>
          </a:p>
          <a:p>
            <a:pPr marL="457200" lvl="0" indent="-317500" algn="l" rtl="0">
              <a:spcBef>
                <a:spcPts val="0"/>
              </a:spcBef>
              <a:spcAft>
                <a:spcPts val="0"/>
              </a:spcAft>
              <a:buSzPts val="1400"/>
              <a:buChar char="●"/>
            </a:pPr>
            <a:r>
              <a:rPr lang="en-US" dirty="0" err="1"/>
              <a:t>appCodeName</a:t>
            </a:r>
            <a:r>
              <a:rPr lang="en-US" dirty="0"/>
              <a:t> - returns the code name</a:t>
            </a:r>
          </a:p>
          <a:p>
            <a:pPr marL="457200" lvl="0" indent="-317500" algn="l" rtl="0">
              <a:spcBef>
                <a:spcPts val="0"/>
              </a:spcBef>
              <a:spcAft>
                <a:spcPts val="0"/>
              </a:spcAft>
              <a:buSzPts val="1400"/>
              <a:buChar char="●"/>
            </a:pPr>
            <a:r>
              <a:rPr lang="en-US" dirty="0" err="1"/>
              <a:t>cookieEnabled</a:t>
            </a:r>
            <a:r>
              <a:rPr lang="en-US" dirty="0"/>
              <a:t> - returns true if cookie is enabled otherwise false</a:t>
            </a:r>
          </a:p>
          <a:p>
            <a:pPr marL="457200" lvl="0" indent="-317500" algn="l" rtl="0">
              <a:spcBef>
                <a:spcPts val="0"/>
              </a:spcBef>
              <a:spcAft>
                <a:spcPts val="0"/>
              </a:spcAft>
              <a:buSzPts val="1400"/>
              <a:buChar char="●"/>
            </a:pPr>
            <a:r>
              <a:rPr lang="en-US" dirty="0" err="1"/>
              <a:t>userAgent</a:t>
            </a:r>
            <a:r>
              <a:rPr lang="en-US" dirty="0"/>
              <a:t> - returns the user agent</a:t>
            </a:r>
          </a:p>
          <a:p>
            <a:pPr marL="457200" lvl="0" indent="-317500" algn="l" rtl="0">
              <a:spcBef>
                <a:spcPts val="0"/>
              </a:spcBef>
              <a:spcAft>
                <a:spcPts val="0"/>
              </a:spcAft>
              <a:buSzPts val="1400"/>
              <a:buChar char="●"/>
            </a:pPr>
            <a:r>
              <a:rPr lang="en-US" dirty="0"/>
              <a:t>Language - returns the language. It is supported in Netscape and Firefox only.</a:t>
            </a:r>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2598403421"/>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Browser Object Model</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Screen Object</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The Screen object provides the attributes of the screen on which the current window is being rendered.</a:t>
            </a:r>
          </a:p>
          <a:p>
            <a:pPr marL="457200" lvl="0" indent="-317500" algn="l" rtl="0">
              <a:spcBef>
                <a:spcPts val="0"/>
              </a:spcBef>
              <a:spcAft>
                <a:spcPts val="0"/>
              </a:spcAft>
              <a:buSzPts val="1400"/>
              <a:buChar char="●"/>
            </a:pPr>
            <a:r>
              <a:rPr lang="en-US" dirty="0"/>
              <a:t>The Screen object is typically used by the web analytic software like Google Analytics to collect information of the client device on which the web browsers are running.</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1064949028"/>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Browser Object Model</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Screen Object Property</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Width - returns the width of the screen</a:t>
            </a:r>
          </a:p>
          <a:p>
            <a:pPr marL="457200" lvl="0" indent="-317500" algn="l" rtl="0">
              <a:spcBef>
                <a:spcPts val="0"/>
              </a:spcBef>
              <a:spcAft>
                <a:spcPts val="0"/>
              </a:spcAft>
              <a:buSzPts val="1400"/>
              <a:buChar char="●"/>
            </a:pPr>
            <a:r>
              <a:rPr lang="en-US" dirty="0"/>
              <a:t>Height - returns the height of the screen</a:t>
            </a:r>
          </a:p>
          <a:p>
            <a:pPr marL="457200" lvl="0" indent="-317500" algn="l" rtl="0">
              <a:spcBef>
                <a:spcPts val="0"/>
              </a:spcBef>
              <a:spcAft>
                <a:spcPts val="0"/>
              </a:spcAft>
              <a:buSzPts val="1400"/>
              <a:buChar char="●"/>
            </a:pPr>
            <a:r>
              <a:rPr lang="en-US" dirty="0" err="1"/>
              <a:t>availWidth</a:t>
            </a:r>
            <a:r>
              <a:rPr lang="en-US" dirty="0"/>
              <a:t> - returns the available width</a:t>
            </a:r>
          </a:p>
          <a:p>
            <a:pPr marL="457200" lvl="0" indent="-317500" algn="l" rtl="0">
              <a:spcBef>
                <a:spcPts val="0"/>
              </a:spcBef>
              <a:spcAft>
                <a:spcPts val="0"/>
              </a:spcAft>
              <a:buSzPts val="1400"/>
              <a:buChar char="●"/>
            </a:pPr>
            <a:r>
              <a:rPr lang="en-US" dirty="0" err="1"/>
              <a:t>availHeight</a:t>
            </a:r>
            <a:r>
              <a:rPr lang="en-US" dirty="0"/>
              <a:t> - returns the available height</a:t>
            </a:r>
          </a:p>
          <a:p>
            <a:pPr marL="457200" lvl="0" indent="-317500" algn="l" rtl="0">
              <a:spcBef>
                <a:spcPts val="0"/>
              </a:spcBef>
              <a:spcAft>
                <a:spcPts val="0"/>
              </a:spcAft>
              <a:buSzPts val="1400"/>
              <a:buChar char="●"/>
            </a:pPr>
            <a:r>
              <a:rPr lang="en-US" dirty="0" err="1"/>
              <a:t>colorDepth</a:t>
            </a:r>
            <a:r>
              <a:rPr lang="en-US" dirty="0"/>
              <a:t> - returns the color depth</a:t>
            </a:r>
          </a:p>
          <a:p>
            <a:pPr marL="457200" lvl="0" indent="-317500" algn="l" rtl="0">
              <a:spcBef>
                <a:spcPts val="0"/>
              </a:spcBef>
              <a:spcAft>
                <a:spcPts val="0"/>
              </a:spcAft>
              <a:buSzPts val="1400"/>
              <a:buChar char="●"/>
            </a:pPr>
            <a:r>
              <a:rPr lang="en-US" dirty="0" err="1"/>
              <a:t>pixelDepth</a:t>
            </a:r>
            <a:r>
              <a:rPr lang="en-US" dirty="0"/>
              <a:t> - returns the pixel depth.</a:t>
            </a:r>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3" name="Picture 2">
            <a:extLst>
              <a:ext uri="{FF2B5EF4-FFF2-40B4-BE49-F238E27FC236}">
                <a16:creationId xmlns:a16="http://schemas.microsoft.com/office/drawing/2014/main" id="{2F56FFBB-0547-4E99-B030-F75FB478501E}"/>
              </a:ext>
            </a:extLst>
          </p:cNvPr>
          <p:cNvPicPr>
            <a:picLocks noChangeAspect="1"/>
          </p:cNvPicPr>
          <p:nvPr/>
        </p:nvPicPr>
        <p:blipFill>
          <a:blip r:embed="rId3"/>
          <a:stretch>
            <a:fillRect/>
          </a:stretch>
        </p:blipFill>
        <p:spPr>
          <a:xfrm>
            <a:off x="4572000" y="1961599"/>
            <a:ext cx="4552024" cy="1823001"/>
          </a:xfrm>
          <a:prstGeom prst="rect">
            <a:avLst/>
          </a:prstGeom>
        </p:spPr>
      </p:pic>
    </p:spTree>
    <p:extLst>
      <p:ext uri="{BB962C8B-B14F-4D97-AF65-F5344CB8AC3E}">
        <p14:creationId xmlns:p14="http://schemas.microsoft.com/office/powerpoint/2010/main" val="1816341670"/>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Browser Object Model</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t>setTimeout</a:t>
            </a:r>
            <a:r>
              <a:rPr lang="en-US" dirty="0"/>
              <a:t>() method</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The </a:t>
            </a:r>
            <a:r>
              <a:rPr lang="en-US" dirty="0" err="1"/>
              <a:t>setTimeout</a:t>
            </a:r>
            <a:r>
              <a:rPr lang="en-US" dirty="0"/>
              <a:t>() method in JavaScript is used to execute a function after waiting for the specified time interval.</a:t>
            </a:r>
          </a:p>
          <a:p>
            <a:pPr marL="457200" lvl="0" indent="-317500" algn="l" rtl="0">
              <a:spcBef>
                <a:spcPts val="0"/>
              </a:spcBef>
              <a:spcAft>
                <a:spcPts val="0"/>
              </a:spcAft>
              <a:buSzPts val="1400"/>
              <a:buChar char="●"/>
            </a:pPr>
            <a:r>
              <a:rPr lang="en-US" dirty="0"/>
              <a:t>This method returns a numeric value that represents the ID value of the timer.</a:t>
            </a:r>
          </a:p>
          <a:p>
            <a:pPr marL="457200" lvl="0" indent="-317500" algn="l" rtl="0">
              <a:spcBef>
                <a:spcPts val="0"/>
              </a:spcBef>
              <a:spcAft>
                <a:spcPts val="0"/>
              </a:spcAft>
              <a:buSzPts val="1400"/>
              <a:buChar char="●"/>
            </a:pPr>
            <a:r>
              <a:rPr lang="en-US" dirty="0"/>
              <a:t>The </a:t>
            </a:r>
            <a:r>
              <a:rPr lang="en-US" dirty="0" err="1"/>
              <a:t>setTimeout</a:t>
            </a:r>
            <a:r>
              <a:rPr lang="en-US" dirty="0"/>
              <a:t>() method executes the function only once. This method can be written with or without the window prefix.</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286362628"/>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Browser Object Model</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t>setTimeout</a:t>
            </a:r>
            <a:r>
              <a:rPr lang="en-US" dirty="0"/>
              <a:t>() method</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Syntax- </a:t>
            </a:r>
            <a:r>
              <a:rPr lang="en-US" dirty="0" err="1"/>
              <a:t>window.setTimeout</a:t>
            </a:r>
            <a:r>
              <a:rPr lang="en-US" dirty="0"/>
              <a:t>(function, milliseconds); </a:t>
            </a:r>
          </a:p>
          <a:p>
            <a:pPr marL="457200" lvl="0" indent="-317500" algn="l" rtl="0">
              <a:spcBef>
                <a:spcPts val="0"/>
              </a:spcBef>
              <a:spcAft>
                <a:spcPts val="0"/>
              </a:spcAft>
              <a:buSzPts val="1400"/>
              <a:buChar char="●"/>
            </a:pPr>
            <a:r>
              <a:rPr lang="en-US" dirty="0"/>
              <a:t>function: It is the function containing the block of code that will be executed.</a:t>
            </a:r>
          </a:p>
          <a:p>
            <a:pPr marL="457200" lvl="0" indent="-317500" algn="l" rtl="0">
              <a:spcBef>
                <a:spcPts val="0"/>
              </a:spcBef>
              <a:spcAft>
                <a:spcPts val="0"/>
              </a:spcAft>
              <a:buSzPts val="1400"/>
              <a:buChar char="●"/>
            </a:pPr>
            <a:r>
              <a:rPr lang="en-US" dirty="0"/>
              <a:t>milliseconds: This parameter represents the time-interval after which the execution of the function takes place. </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3" name="Picture 2">
            <a:extLst>
              <a:ext uri="{FF2B5EF4-FFF2-40B4-BE49-F238E27FC236}">
                <a16:creationId xmlns:a16="http://schemas.microsoft.com/office/drawing/2014/main" id="{53B321A1-8535-40B0-9DAC-7A4816B88D45}"/>
              </a:ext>
            </a:extLst>
          </p:cNvPr>
          <p:cNvPicPr>
            <a:picLocks noChangeAspect="1"/>
          </p:cNvPicPr>
          <p:nvPr/>
        </p:nvPicPr>
        <p:blipFill>
          <a:blip r:embed="rId3"/>
          <a:stretch>
            <a:fillRect/>
          </a:stretch>
        </p:blipFill>
        <p:spPr>
          <a:xfrm>
            <a:off x="4591318" y="961433"/>
            <a:ext cx="4552682" cy="3252668"/>
          </a:xfrm>
          <a:prstGeom prst="rect">
            <a:avLst/>
          </a:prstGeom>
        </p:spPr>
      </p:pic>
    </p:spTree>
    <p:extLst>
      <p:ext uri="{BB962C8B-B14F-4D97-AF65-F5344CB8AC3E}">
        <p14:creationId xmlns:p14="http://schemas.microsoft.com/office/powerpoint/2010/main" val="1249434664"/>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Browser Object Model</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t>setInterval</a:t>
            </a:r>
            <a:r>
              <a:rPr lang="en-US" dirty="0"/>
              <a:t>() method</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The </a:t>
            </a:r>
            <a:r>
              <a:rPr lang="en-US" dirty="0" err="1"/>
              <a:t>setInterval</a:t>
            </a:r>
            <a:r>
              <a:rPr lang="en-US" dirty="0"/>
              <a:t>() method in JavaScript is used to repeat a specified function at every given time-interval.</a:t>
            </a:r>
          </a:p>
          <a:p>
            <a:pPr marL="457200" lvl="0" indent="-317500" algn="l" rtl="0">
              <a:spcBef>
                <a:spcPts val="0"/>
              </a:spcBef>
              <a:spcAft>
                <a:spcPts val="0"/>
              </a:spcAft>
              <a:buSzPts val="1400"/>
              <a:buChar char="●"/>
            </a:pPr>
            <a:r>
              <a:rPr lang="en-US" dirty="0"/>
              <a:t>The </a:t>
            </a:r>
            <a:r>
              <a:rPr lang="en-US" dirty="0" err="1"/>
              <a:t>setInterval</a:t>
            </a:r>
            <a:r>
              <a:rPr lang="en-US" dirty="0"/>
              <a:t>() method in JavaScript is used to repeat a specified function at every given time-interval.</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1550752957"/>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Browser Object Model</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t>setInterval</a:t>
            </a:r>
            <a:r>
              <a:rPr lang="en-US" dirty="0"/>
              <a:t>() method</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Syntax - </a:t>
            </a:r>
            <a:r>
              <a:rPr lang="en-US" dirty="0" err="1"/>
              <a:t>window.setInterval</a:t>
            </a:r>
            <a:r>
              <a:rPr lang="en-US" dirty="0"/>
              <a:t>(function, milliseconds); </a:t>
            </a:r>
          </a:p>
          <a:p>
            <a:pPr marL="457200" lvl="0" indent="-317500" algn="l" rtl="0">
              <a:spcBef>
                <a:spcPts val="0"/>
              </a:spcBef>
              <a:spcAft>
                <a:spcPts val="0"/>
              </a:spcAft>
              <a:buSzPts val="1400"/>
              <a:buChar char="●"/>
            </a:pPr>
            <a:r>
              <a:rPr lang="en-US" dirty="0"/>
              <a:t>function: It is the function containing the block of code that will be executed.</a:t>
            </a:r>
          </a:p>
          <a:p>
            <a:pPr marL="457200" lvl="0" indent="-317500" algn="l" rtl="0">
              <a:spcBef>
                <a:spcPts val="0"/>
              </a:spcBef>
              <a:spcAft>
                <a:spcPts val="0"/>
              </a:spcAft>
              <a:buSzPts val="1400"/>
              <a:buChar char="●"/>
            </a:pPr>
            <a:r>
              <a:rPr lang="en-US" dirty="0"/>
              <a:t>milliseconds: This parameter represents the length of the time interval between each execution </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4" name="Picture 3">
            <a:extLst>
              <a:ext uri="{FF2B5EF4-FFF2-40B4-BE49-F238E27FC236}">
                <a16:creationId xmlns:a16="http://schemas.microsoft.com/office/drawing/2014/main" id="{6023556D-DB28-41E6-B3AB-7C355A8AB20C}"/>
              </a:ext>
            </a:extLst>
          </p:cNvPr>
          <p:cNvPicPr>
            <a:picLocks noChangeAspect="1"/>
          </p:cNvPicPr>
          <p:nvPr/>
        </p:nvPicPr>
        <p:blipFill>
          <a:blip r:embed="rId3"/>
          <a:stretch>
            <a:fillRect/>
          </a:stretch>
        </p:blipFill>
        <p:spPr>
          <a:xfrm>
            <a:off x="4572000" y="922705"/>
            <a:ext cx="4583339" cy="3490799"/>
          </a:xfrm>
          <a:prstGeom prst="rect">
            <a:avLst/>
          </a:prstGeom>
        </p:spPr>
      </p:pic>
    </p:spTree>
    <p:extLst>
      <p:ext uri="{BB962C8B-B14F-4D97-AF65-F5344CB8AC3E}">
        <p14:creationId xmlns:p14="http://schemas.microsoft.com/office/powerpoint/2010/main" val="20498432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lvl="0"/>
            <a:r>
              <a:rPr lang="en-IN" dirty="0"/>
              <a:t>Accessing Web Browser</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r>
              <a:rPr lang="en-IN" dirty="0"/>
              <a:t>Opening a webpage</a:t>
            </a:r>
          </a:p>
        </p:txBody>
      </p:sp>
      <p:sp>
        <p:nvSpPr>
          <p:cNvPr id="75" name="Google Shape;75;p15"/>
          <p:cNvSpPr txBox="1">
            <a:spLocks noGrp="1"/>
          </p:cNvSpPr>
          <p:nvPr>
            <p:ph type="body" idx="2"/>
          </p:nvPr>
        </p:nvSpPr>
        <p:spPr>
          <a:xfrm>
            <a:off x="462275" y="2629626"/>
            <a:ext cx="3837000" cy="1965591"/>
          </a:xfrm>
          <a:prstGeom prst="rect">
            <a:avLst/>
          </a:prstGeom>
        </p:spPr>
        <p:txBody>
          <a:bodyPr spcFirstLastPara="1" wrap="square" lIns="91425" tIns="91425" rIns="91425" bIns="91425" anchor="ctr" anchorCtr="0">
            <a:noAutofit/>
          </a:bodyPr>
          <a:lstStyle/>
          <a:p>
            <a:pPr lvl="0" algn="just"/>
            <a:r>
              <a:rPr lang="en-US" dirty="0"/>
              <a:t>There are several ways to access a web  page like using URLs, hyperlinks, using  navigating tools, search engine, etc.</a:t>
            </a:r>
          </a:p>
        </p:txBody>
      </p:sp>
      <p:sp>
        <p:nvSpPr>
          <p:cNvPr id="77" name="Google Shape;77;p15"/>
          <p:cNvSpPr txBox="1">
            <a:spLocks noGrp="1"/>
          </p:cNvSpPr>
          <p:nvPr>
            <p:ph type="body" idx="3"/>
          </p:nvPr>
        </p:nvSpPr>
        <p:spPr>
          <a:xfrm>
            <a:off x="4704761" y="4538606"/>
            <a:ext cx="4338877" cy="519621"/>
          </a:xfrm>
          <a:prstGeom prst="rect">
            <a:avLst/>
          </a:prstGeom>
        </p:spPr>
        <p:txBody>
          <a:bodyPr spcFirstLastPara="1" wrap="square" lIns="91425" tIns="91425" rIns="91425" bIns="91425" anchor="t" anchorCtr="0">
            <a:noAutofit/>
          </a:bodyPr>
          <a:lstStyle/>
          <a:p>
            <a:pPr marL="0" lvl="0" indent="0">
              <a:spcAft>
                <a:spcPts val="1600"/>
              </a:spcAft>
              <a:buNone/>
            </a:pPr>
            <a:r>
              <a:rPr lang="en-IN" dirty="0"/>
              <a:t>Image Source : </a:t>
            </a:r>
            <a:r>
              <a:rPr lang="en-IN" dirty="0">
                <a:hlinkClick r:id="rId3"/>
              </a:rPr>
              <a:t>https://www.tutorialspoint.com/computer_concepts/computer_concepts_accessing_web_browser.htm</a:t>
            </a:r>
            <a:endParaRPr lang="en-IN" dirty="0"/>
          </a:p>
          <a:p>
            <a:pPr marL="0" lvl="0" indent="0">
              <a:spcAft>
                <a:spcPts val="1600"/>
              </a:spcAft>
              <a:buNone/>
            </a:pPr>
            <a:endParaRPr lang="en-IN" dirty="0"/>
          </a:p>
        </p:txBody>
      </p:sp>
      <p:pic>
        <p:nvPicPr>
          <p:cNvPr id="8" name="object 5"/>
          <p:cNvPicPr/>
          <p:nvPr/>
        </p:nvPicPr>
        <p:blipFill>
          <a:blip r:embed="rId4" cstate="print"/>
          <a:stretch>
            <a:fillRect/>
          </a:stretch>
        </p:blipFill>
        <p:spPr>
          <a:xfrm>
            <a:off x="4572000" y="1065426"/>
            <a:ext cx="4572000" cy="3128400"/>
          </a:xfrm>
          <a:prstGeom prst="rect">
            <a:avLst/>
          </a:prstGeom>
        </p:spPr>
      </p:pic>
    </p:spTree>
    <p:extLst>
      <p:ext uri="{BB962C8B-B14F-4D97-AF65-F5344CB8AC3E}">
        <p14:creationId xmlns:p14="http://schemas.microsoft.com/office/powerpoint/2010/main" val="3207194908"/>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Browser Object Model</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t>setInterval</a:t>
            </a:r>
            <a:r>
              <a:rPr lang="en-US" dirty="0"/>
              <a:t>() method</a:t>
            </a:r>
            <a:endParaRPr dirty="0"/>
          </a:p>
        </p:txBody>
      </p:sp>
      <p:sp>
        <p:nvSpPr>
          <p:cNvPr id="75" name="Google Shape;75;p15"/>
          <p:cNvSpPr txBox="1">
            <a:spLocks noGrp="1"/>
          </p:cNvSpPr>
          <p:nvPr>
            <p:ph type="body" idx="2"/>
          </p:nvPr>
        </p:nvSpPr>
        <p:spPr>
          <a:xfrm>
            <a:off x="462275" y="2208775"/>
            <a:ext cx="3837000" cy="2738999"/>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Syntax - </a:t>
            </a:r>
            <a:r>
              <a:rPr lang="en-US" dirty="0" err="1"/>
              <a:t>window.setInterval</a:t>
            </a:r>
            <a:r>
              <a:rPr lang="en-US" dirty="0"/>
              <a:t>(function, milliseconds); </a:t>
            </a:r>
          </a:p>
          <a:p>
            <a:pPr marL="457200" lvl="0" indent="-317500" algn="l" rtl="0">
              <a:spcBef>
                <a:spcPts val="0"/>
              </a:spcBef>
              <a:spcAft>
                <a:spcPts val="0"/>
              </a:spcAft>
              <a:buSzPts val="1400"/>
              <a:buChar char="●"/>
            </a:pPr>
            <a:r>
              <a:rPr lang="en-US" dirty="0"/>
              <a:t>function: It is the function containing the block of code that will be executed.</a:t>
            </a:r>
          </a:p>
          <a:p>
            <a:pPr marL="457200" lvl="0" indent="-317500" algn="l" rtl="0">
              <a:spcBef>
                <a:spcPts val="0"/>
              </a:spcBef>
              <a:spcAft>
                <a:spcPts val="0"/>
              </a:spcAft>
              <a:buSzPts val="1400"/>
              <a:buChar char="●"/>
            </a:pPr>
            <a:r>
              <a:rPr lang="en-US" dirty="0"/>
              <a:t>milliseconds: This parameter represents the length of the time interval between each execution </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4" name="Picture 3">
            <a:extLst>
              <a:ext uri="{FF2B5EF4-FFF2-40B4-BE49-F238E27FC236}">
                <a16:creationId xmlns:a16="http://schemas.microsoft.com/office/drawing/2014/main" id="{6023556D-DB28-41E6-B3AB-7C355A8AB20C}"/>
              </a:ext>
            </a:extLst>
          </p:cNvPr>
          <p:cNvPicPr>
            <a:picLocks noChangeAspect="1"/>
          </p:cNvPicPr>
          <p:nvPr/>
        </p:nvPicPr>
        <p:blipFill>
          <a:blip r:embed="rId3"/>
          <a:stretch>
            <a:fillRect/>
          </a:stretch>
        </p:blipFill>
        <p:spPr>
          <a:xfrm>
            <a:off x="4572000" y="922705"/>
            <a:ext cx="4583339" cy="3490799"/>
          </a:xfrm>
          <a:prstGeom prst="rect">
            <a:avLst/>
          </a:prstGeom>
        </p:spPr>
      </p:pic>
    </p:spTree>
    <p:extLst>
      <p:ext uri="{BB962C8B-B14F-4D97-AF65-F5344CB8AC3E}">
        <p14:creationId xmlns:p14="http://schemas.microsoft.com/office/powerpoint/2010/main" val="439811440"/>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JavaScript Date </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Date</a:t>
            </a:r>
            <a:endParaRPr dirty="0"/>
          </a:p>
        </p:txBody>
      </p:sp>
      <p:sp>
        <p:nvSpPr>
          <p:cNvPr id="75" name="Google Shape;75;p15"/>
          <p:cNvSpPr txBox="1">
            <a:spLocks noGrp="1"/>
          </p:cNvSpPr>
          <p:nvPr>
            <p:ph type="body" idx="2"/>
          </p:nvPr>
        </p:nvSpPr>
        <p:spPr>
          <a:xfrm>
            <a:off x="462275" y="2421250"/>
            <a:ext cx="3837000" cy="2376024"/>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The JavaScript date object can be used to get year, month and day. </a:t>
            </a:r>
          </a:p>
          <a:p>
            <a:pPr marL="457200" lvl="0" indent="-317500" algn="l" rtl="0">
              <a:spcBef>
                <a:spcPts val="0"/>
              </a:spcBef>
              <a:spcAft>
                <a:spcPts val="0"/>
              </a:spcAft>
              <a:buSzPts val="1400"/>
              <a:buChar char="●"/>
            </a:pPr>
            <a:r>
              <a:rPr lang="en-US" dirty="0"/>
              <a:t>You can display a timer on the webpage by the help of JavaScript date object.</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3" name="Picture 2">
            <a:extLst>
              <a:ext uri="{FF2B5EF4-FFF2-40B4-BE49-F238E27FC236}">
                <a16:creationId xmlns:a16="http://schemas.microsoft.com/office/drawing/2014/main" id="{83707388-E99E-4E98-9D82-C900B893E004}"/>
              </a:ext>
            </a:extLst>
          </p:cNvPr>
          <p:cNvPicPr>
            <a:picLocks noChangeAspect="1"/>
          </p:cNvPicPr>
          <p:nvPr/>
        </p:nvPicPr>
        <p:blipFill>
          <a:blip r:embed="rId3"/>
          <a:stretch>
            <a:fillRect/>
          </a:stretch>
        </p:blipFill>
        <p:spPr>
          <a:xfrm>
            <a:off x="4572000" y="1888075"/>
            <a:ext cx="4584721" cy="1562261"/>
          </a:xfrm>
          <a:prstGeom prst="rect">
            <a:avLst/>
          </a:prstGeom>
        </p:spPr>
      </p:pic>
    </p:spTree>
    <p:extLst>
      <p:ext uri="{BB962C8B-B14F-4D97-AF65-F5344CB8AC3E}">
        <p14:creationId xmlns:p14="http://schemas.microsoft.com/office/powerpoint/2010/main" val="1348874356"/>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JavaScript Date </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Date Methods</a:t>
            </a:r>
            <a:endParaRPr dirty="0"/>
          </a:p>
        </p:txBody>
      </p:sp>
      <p:sp>
        <p:nvSpPr>
          <p:cNvPr id="75" name="Google Shape;75;p15"/>
          <p:cNvSpPr txBox="1">
            <a:spLocks noGrp="1"/>
          </p:cNvSpPr>
          <p:nvPr>
            <p:ph type="body" idx="2"/>
          </p:nvPr>
        </p:nvSpPr>
        <p:spPr>
          <a:xfrm>
            <a:off x="462275" y="2097024"/>
            <a:ext cx="3837000" cy="2870976"/>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endParaRPr lang="en-US" dirty="0"/>
          </a:p>
          <a:p>
            <a:pPr marL="457200" lvl="0" indent="-317500" algn="l" rtl="0">
              <a:spcBef>
                <a:spcPts val="0"/>
              </a:spcBef>
              <a:spcAft>
                <a:spcPts val="0"/>
              </a:spcAft>
              <a:buSzPts val="1400"/>
              <a:buChar char="●"/>
            </a:pPr>
            <a:r>
              <a:rPr lang="en-US" dirty="0" err="1"/>
              <a:t>getDate</a:t>
            </a:r>
            <a:r>
              <a:rPr lang="en-US" dirty="0"/>
              <a:t>() - It returns the integer value between 1 and 31 that represents the day for the specified date on the basis of local time.</a:t>
            </a:r>
          </a:p>
          <a:p>
            <a:pPr marL="457200" lvl="0" indent="-317500" algn="l" rtl="0">
              <a:spcBef>
                <a:spcPts val="0"/>
              </a:spcBef>
              <a:spcAft>
                <a:spcPts val="0"/>
              </a:spcAft>
              <a:buSzPts val="1400"/>
              <a:buChar char="●"/>
            </a:pPr>
            <a:r>
              <a:rPr lang="en-US" dirty="0" err="1"/>
              <a:t>getDay</a:t>
            </a:r>
            <a:r>
              <a:rPr lang="en-US" dirty="0"/>
              <a:t>() - It returns the integer value between 0 and 6 that represents the day of the week on the basis of local time.</a:t>
            </a:r>
          </a:p>
          <a:p>
            <a:pPr marL="457200" lvl="0" indent="-317500" algn="l" rtl="0">
              <a:spcBef>
                <a:spcPts val="0"/>
              </a:spcBef>
              <a:spcAft>
                <a:spcPts val="0"/>
              </a:spcAft>
              <a:buSzPts val="1400"/>
              <a:buChar char="●"/>
            </a:pPr>
            <a:r>
              <a:rPr lang="en-US" dirty="0" err="1"/>
              <a:t>setDate</a:t>
            </a:r>
            <a:r>
              <a:rPr lang="en-US" dirty="0"/>
              <a:t>() - It sets the day value for the specified date on the basis of local time.</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7" name="Picture 6">
            <a:extLst>
              <a:ext uri="{FF2B5EF4-FFF2-40B4-BE49-F238E27FC236}">
                <a16:creationId xmlns:a16="http://schemas.microsoft.com/office/drawing/2014/main" id="{A572EE61-7EE0-464B-8F9E-0C986B6E5CB8}"/>
              </a:ext>
            </a:extLst>
          </p:cNvPr>
          <p:cNvPicPr>
            <a:picLocks noChangeAspect="1"/>
          </p:cNvPicPr>
          <p:nvPr/>
        </p:nvPicPr>
        <p:blipFill>
          <a:blip r:embed="rId3"/>
          <a:stretch>
            <a:fillRect/>
          </a:stretch>
        </p:blipFill>
        <p:spPr>
          <a:xfrm>
            <a:off x="4572000" y="1888075"/>
            <a:ext cx="4572000" cy="1771135"/>
          </a:xfrm>
          <a:prstGeom prst="rect">
            <a:avLst/>
          </a:prstGeom>
        </p:spPr>
      </p:pic>
    </p:spTree>
    <p:extLst>
      <p:ext uri="{BB962C8B-B14F-4D97-AF65-F5344CB8AC3E}">
        <p14:creationId xmlns:p14="http://schemas.microsoft.com/office/powerpoint/2010/main" val="1635852416"/>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JavaScript Date </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Date Methods</a:t>
            </a:r>
            <a:endParaRPr dirty="0"/>
          </a:p>
        </p:txBody>
      </p:sp>
      <p:sp>
        <p:nvSpPr>
          <p:cNvPr id="75" name="Google Shape;75;p15"/>
          <p:cNvSpPr txBox="1">
            <a:spLocks noGrp="1"/>
          </p:cNvSpPr>
          <p:nvPr>
            <p:ph type="body" idx="2"/>
          </p:nvPr>
        </p:nvSpPr>
        <p:spPr>
          <a:xfrm>
            <a:off x="462275" y="2097024"/>
            <a:ext cx="3837000" cy="2870976"/>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err="1"/>
              <a:t>toJSON</a:t>
            </a:r>
            <a:r>
              <a:rPr lang="en-US" dirty="0"/>
              <a:t>() - It returns a string representing the Date object. It also serializes the Date object during JSON serialization.</a:t>
            </a:r>
          </a:p>
          <a:p>
            <a:pPr marL="457200" lvl="0" indent="-317500" algn="l" rtl="0">
              <a:spcBef>
                <a:spcPts val="0"/>
              </a:spcBef>
              <a:spcAft>
                <a:spcPts val="0"/>
              </a:spcAft>
              <a:buSzPts val="1400"/>
              <a:buChar char="●"/>
            </a:pPr>
            <a:r>
              <a:rPr lang="en-US" dirty="0" err="1"/>
              <a:t>toString</a:t>
            </a:r>
            <a:r>
              <a:rPr lang="en-US" dirty="0"/>
              <a:t>() - It returns the date in the form of string.</a:t>
            </a:r>
          </a:p>
          <a:p>
            <a:pPr marL="457200" lvl="0" indent="-317500" algn="l" rtl="0">
              <a:spcBef>
                <a:spcPts val="0"/>
              </a:spcBef>
              <a:spcAft>
                <a:spcPts val="0"/>
              </a:spcAft>
              <a:buSzPts val="1400"/>
              <a:buChar char="●"/>
            </a:pPr>
            <a:r>
              <a:rPr lang="en-US" dirty="0" err="1"/>
              <a:t>toTimeString</a:t>
            </a:r>
            <a:r>
              <a:rPr lang="en-US" dirty="0"/>
              <a:t>() - It returns the time portion of a Date object.</a:t>
            </a:r>
          </a:p>
          <a:p>
            <a:pPr marL="457200" lvl="0" indent="-317500" algn="l" rtl="0">
              <a:spcBef>
                <a:spcPts val="0"/>
              </a:spcBef>
              <a:spcAft>
                <a:spcPts val="0"/>
              </a:spcAft>
              <a:buSzPts val="1400"/>
              <a:buChar char="●"/>
            </a:pPr>
            <a:r>
              <a:rPr lang="en-US" dirty="0" err="1"/>
              <a:t>valueOf</a:t>
            </a:r>
            <a:r>
              <a:rPr lang="en-US" dirty="0"/>
              <a:t>() - It returns the primitive value of a Date object.</a:t>
            </a:r>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5" name="Picture 4">
            <a:extLst>
              <a:ext uri="{FF2B5EF4-FFF2-40B4-BE49-F238E27FC236}">
                <a16:creationId xmlns:a16="http://schemas.microsoft.com/office/drawing/2014/main" id="{A98C2484-5CC8-4BC9-9CD6-25A126D2A73A}"/>
              </a:ext>
            </a:extLst>
          </p:cNvPr>
          <p:cNvPicPr>
            <a:picLocks noChangeAspect="1"/>
          </p:cNvPicPr>
          <p:nvPr/>
        </p:nvPicPr>
        <p:blipFill>
          <a:blip r:embed="rId3"/>
          <a:stretch>
            <a:fillRect/>
          </a:stretch>
        </p:blipFill>
        <p:spPr>
          <a:xfrm>
            <a:off x="4572000" y="1817863"/>
            <a:ext cx="4572000" cy="2152092"/>
          </a:xfrm>
          <a:prstGeom prst="rect">
            <a:avLst/>
          </a:prstGeom>
        </p:spPr>
      </p:pic>
    </p:spTree>
    <p:extLst>
      <p:ext uri="{BB962C8B-B14F-4D97-AF65-F5344CB8AC3E}">
        <p14:creationId xmlns:p14="http://schemas.microsoft.com/office/powerpoint/2010/main" val="2592225072"/>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Ajax</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Ajax</a:t>
            </a:r>
            <a:endParaRPr dirty="0"/>
          </a:p>
        </p:txBody>
      </p:sp>
      <p:sp>
        <p:nvSpPr>
          <p:cNvPr id="75" name="Google Shape;75;p15"/>
          <p:cNvSpPr txBox="1">
            <a:spLocks noGrp="1"/>
          </p:cNvSpPr>
          <p:nvPr>
            <p:ph type="body" idx="2"/>
          </p:nvPr>
        </p:nvSpPr>
        <p:spPr>
          <a:xfrm>
            <a:off x="462275" y="2421250"/>
            <a:ext cx="3837000" cy="254675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Ajax stands for Asynchronous JavaScript And Xml. </a:t>
            </a:r>
          </a:p>
          <a:p>
            <a:pPr marL="457200" lvl="0" indent="-317500" algn="l" rtl="0">
              <a:spcBef>
                <a:spcPts val="0"/>
              </a:spcBef>
              <a:spcAft>
                <a:spcPts val="0"/>
              </a:spcAft>
              <a:buSzPts val="1400"/>
              <a:buChar char="●"/>
            </a:pPr>
            <a:r>
              <a:rPr lang="en-US" dirty="0"/>
              <a:t>Ajax is just a means of loading data from the server and selectively updating parts of a web page without reloading the whole page.</a:t>
            </a:r>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1561185420"/>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Ajax</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Ajax Applications Example</a:t>
            </a:r>
            <a:endParaRPr dirty="0"/>
          </a:p>
        </p:txBody>
      </p:sp>
      <p:sp>
        <p:nvSpPr>
          <p:cNvPr id="75" name="Google Shape;75;p15"/>
          <p:cNvSpPr txBox="1">
            <a:spLocks noGrp="1"/>
          </p:cNvSpPr>
          <p:nvPr>
            <p:ph type="body" idx="2"/>
          </p:nvPr>
        </p:nvSpPr>
        <p:spPr>
          <a:xfrm>
            <a:off x="462275" y="2421250"/>
            <a:ext cx="3837000" cy="254675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Example of some large-scale Ajax-driven online applications are: Gmail, Google Maps, Google Docs, YouTube, Facebook, Flickr, and so many other applications.</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4034271714"/>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Ajax</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How Ajax Works</a:t>
            </a:r>
            <a:endParaRPr dirty="0"/>
          </a:p>
        </p:txBody>
      </p:sp>
      <p:sp>
        <p:nvSpPr>
          <p:cNvPr id="75" name="Google Shape;75;p15"/>
          <p:cNvSpPr txBox="1">
            <a:spLocks noGrp="1"/>
          </p:cNvSpPr>
          <p:nvPr>
            <p:ph type="body" idx="2"/>
          </p:nvPr>
        </p:nvSpPr>
        <p:spPr>
          <a:xfrm>
            <a:off x="462275" y="2421250"/>
            <a:ext cx="3837000" cy="254675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To perform Ajax communication JavaScript uses a special object built into the browser—an </a:t>
            </a:r>
            <a:r>
              <a:rPr lang="en-US" dirty="0" err="1"/>
              <a:t>XMLHttpRequest</a:t>
            </a:r>
            <a:r>
              <a:rPr lang="en-US" dirty="0"/>
              <a:t> (XHR) object—to make HTTP requests to the server and receive data in response.</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6" name="Picture 5" descr="Ajax Illustration">
            <a:extLst>
              <a:ext uri="{FF2B5EF4-FFF2-40B4-BE49-F238E27FC236}">
                <a16:creationId xmlns:a16="http://schemas.microsoft.com/office/drawing/2014/main" id="{C857FF63-9F24-4C8B-AA7B-150355EE175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567375"/>
            <a:ext cx="4569252" cy="2297489"/>
          </a:xfrm>
          <a:prstGeom prst="rect">
            <a:avLst/>
          </a:prstGeom>
          <a:noFill/>
          <a:ln>
            <a:noFill/>
          </a:ln>
        </p:spPr>
      </p:pic>
    </p:spTree>
    <p:extLst>
      <p:ext uri="{BB962C8B-B14F-4D97-AF65-F5344CB8AC3E}">
        <p14:creationId xmlns:p14="http://schemas.microsoft.com/office/powerpoint/2010/main" val="3944657015"/>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Ajax</a:t>
            </a:r>
            <a:endParaRPr dirty="0"/>
          </a:p>
        </p:txBody>
      </p:sp>
      <p:sp>
        <p:nvSpPr>
          <p:cNvPr id="74" name="Google Shape;74;p15"/>
          <p:cNvSpPr txBox="1">
            <a:spLocks noGrp="1"/>
          </p:cNvSpPr>
          <p:nvPr>
            <p:ph type="subTitle" idx="1"/>
          </p:nvPr>
        </p:nvSpPr>
        <p:spPr>
          <a:xfrm>
            <a:off x="254075" y="168929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Sending Request and Retrieving the Response</a:t>
            </a:r>
          </a:p>
          <a:p>
            <a:pPr marL="0" lvl="0" indent="0" algn="ctr" rtl="0">
              <a:spcBef>
                <a:spcPts val="0"/>
              </a:spcBef>
              <a:spcAft>
                <a:spcPts val="0"/>
              </a:spcAft>
              <a:buNone/>
            </a:pPr>
            <a:endParaRPr dirty="0"/>
          </a:p>
        </p:txBody>
      </p:sp>
      <p:sp>
        <p:nvSpPr>
          <p:cNvPr id="75" name="Google Shape;75;p15"/>
          <p:cNvSpPr txBox="1">
            <a:spLocks noGrp="1"/>
          </p:cNvSpPr>
          <p:nvPr>
            <p:ph type="body" idx="2"/>
          </p:nvPr>
        </p:nvSpPr>
        <p:spPr>
          <a:xfrm>
            <a:off x="462275" y="2421250"/>
            <a:ext cx="3837000" cy="2187326"/>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endParaRPr lang="en-US" dirty="0"/>
          </a:p>
          <a:p>
            <a:pPr marL="457200" lvl="0" indent="-317500" algn="l" rtl="0">
              <a:spcBef>
                <a:spcPts val="0"/>
              </a:spcBef>
              <a:spcAft>
                <a:spcPts val="0"/>
              </a:spcAft>
              <a:buSzPts val="1400"/>
              <a:buChar char="●"/>
            </a:pPr>
            <a:r>
              <a:rPr lang="en-US" dirty="0"/>
              <a:t>The first thing you must do is to instantiate an </a:t>
            </a:r>
            <a:r>
              <a:rPr lang="en-US" dirty="0" err="1"/>
              <a:t>XMLHttpRequest</a:t>
            </a:r>
            <a:r>
              <a:rPr lang="en-US" dirty="0"/>
              <a:t> object, as shown below:</a:t>
            </a:r>
          </a:p>
          <a:p>
            <a:pPr marL="457200" lvl="0" indent="-317500" algn="l" rtl="0">
              <a:spcBef>
                <a:spcPts val="0"/>
              </a:spcBef>
              <a:spcAft>
                <a:spcPts val="0"/>
              </a:spcAft>
              <a:buSzPts val="1400"/>
              <a:buChar char="●"/>
            </a:pPr>
            <a:r>
              <a:rPr lang="en-US" dirty="0"/>
              <a:t>var request = new </a:t>
            </a:r>
            <a:r>
              <a:rPr lang="en-US" dirty="0" err="1"/>
              <a:t>XMLHttpRequest</a:t>
            </a:r>
            <a:r>
              <a:rPr lang="en-US" dirty="0"/>
              <a:t>();</a:t>
            </a:r>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1401108375"/>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Ajax</a:t>
            </a:r>
            <a:endParaRPr dirty="0"/>
          </a:p>
        </p:txBody>
      </p:sp>
      <p:sp>
        <p:nvSpPr>
          <p:cNvPr id="74" name="Google Shape;74;p15"/>
          <p:cNvSpPr txBox="1">
            <a:spLocks noGrp="1"/>
          </p:cNvSpPr>
          <p:nvPr>
            <p:ph type="subTitle" idx="1"/>
          </p:nvPr>
        </p:nvSpPr>
        <p:spPr>
          <a:xfrm>
            <a:off x="254075" y="1774457"/>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Sending Request and Retrieving the Response</a:t>
            </a:r>
          </a:p>
          <a:p>
            <a:pPr marL="0" lvl="0" indent="0" algn="ctr" rtl="0">
              <a:spcBef>
                <a:spcPts val="0"/>
              </a:spcBef>
              <a:spcAft>
                <a:spcPts val="0"/>
              </a:spcAft>
              <a:buNone/>
            </a:pPr>
            <a:endParaRPr dirty="0"/>
          </a:p>
        </p:txBody>
      </p:sp>
      <p:sp>
        <p:nvSpPr>
          <p:cNvPr id="75" name="Google Shape;75;p15"/>
          <p:cNvSpPr txBox="1">
            <a:spLocks noGrp="1"/>
          </p:cNvSpPr>
          <p:nvPr>
            <p:ph type="body" idx="2"/>
          </p:nvPr>
        </p:nvSpPr>
        <p:spPr>
          <a:xfrm>
            <a:off x="462275" y="2421250"/>
            <a:ext cx="3837000" cy="2114174"/>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endParaRPr lang="en-US" dirty="0"/>
          </a:p>
          <a:p>
            <a:pPr marL="457200" lvl="0" indent="-317500" algn="l" rtl="0">
              <a:spcBef>
                <a:spcPts val="0"/>
              </a:spcBef>
              <a:spcAft>
                <a:spcPts val="0"/>
              </a:spcAft>
              <a:buSzPts val="1400"/>
              <a:buChar char="●"/>
            </a:pPr>
            <a:r>
              <a:rPr lang="en-US" dirty="0"/>
              <a:t>The next step in sending the request to the server is to instantiating the newly-created request object using the open() method of the </a:t>
            </a:r>
            <a:r>
              <a:rPr lang="en-US" dirty="0" err="1"/>
              <a:t>XMLHttpRequest</a:t>
            </a:r>
            <a:r>
              <a:rPr lang="en-US" dirty="0"/>
              <a:t> object.</a:t>
            </a:r>
          </a:p>
          <a:p>
            <a:pPr marL="457200" lvl="0" indent="-317500" algn="l" rtl="0">
              <a:spcBef>
                <a:spcPts val="0"/>
              </a:spcBef>
              <a:spcAft>
                <a:spcPts val="0"/>
              </a:spcAft>
              <a:buSzPts val="1400"/>
              <a:buChar char="●"/>
            </a:pPr>
            <a:r>
              <a:rPr lang="en-US" dirty="0" err="1"/>
              <a:t>request.open</a:t>
            </a:r>
            <a:r>
              <a:rPr lang="en-US" dirty="0"/>
              <a:t>("GET", "info.txt"); -Or- </a:t>
            </a:r>
            <a:r>
              <a:rPr lang="en-US" dirty="0" err="1"/>
              <a:t>request.open</a:t>
            </a:r>
            <a:r>
              <a:rPr lang="en-US" dirty="0"/>
              <a:t>("POST", "add-</a:t>
            </a:r>
            <a:r>
              <a:rPr lang="en-US" dirty="0" err="1"/>
              <a:t>user.php</a:t>
            </a:r>
            <a:r>
              <a:rPr lang="en-US" dirty="0"/>
              <a:t>");</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3919255055"/>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Ajax</a:t>
            </a:r>
            <a:endParaRPr dirty="0"/>
          </a:p>
        </p:txBody>
      </p:sp>
      <p:sp>
        <p:nvSpPr>
          <p:cNvPr id="74" name="Google Shape;74;p15"/>
          <p:cNvSpPr txBox="1">
            <a:spLocks noGrp="1"/>
          </p:cNvSpPr>
          <p:nvPr>
            <p:ph type="subTitle" idx="1"/>
          </p:nvPr>
        </p:nvSpPr>
        <p:spPr>
          <a:xfrm>
            <a:off x="254075" y="1811033"/>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Sending Request and Retrieving the Response</a:t>
            </a:r>
          </a:p>
          <a:p>
            <a:pPr marL="0" lvl="0" indent="0" algn="ctr" rtl="0">
              <a:spcBef>
                <a:spcPts val="0"/>
              </a:spcBef>
              <a:spcAft>
                <a:spcPts val="0"/>
              </a:spcAft>
              <a:buNone/>
            </a:pPr>
            <a:endParaRPr dirty="0"/>
          </a:p>
        </p:txBody>
      </p:sp>
      <p:sp>
        <p:nvSpPr>
          <p:cNvPr id="75" name="Google Shape;75;p15"/>
          <p:cNvSpPr txBox="1">
            <a:spLocks noGrp="1"/>
          </p:cNvSpPr>
          <p:nvPr>
            <p:ph type="body" idx="2"/>
          </p:nvPr>
        </p:nvSpPr>
        <p:spPr>
          <a:xfrm>
            <a:off x="462275" y="2421250"/>
            <a:ext cx="3837000" cy="1919102"/>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Finally send the request to the server using the send() method of the </a:t>
            </a:r>
            <a:r>
              <a:rPr lang="en-US" dirty="0" err="1"/>
              <a:t>XMLHttpRequest</a:t>
            </a:r>
            <a:r>
              <a:rPr lang="en-US" dirty="0"/>
              <a:t> object.</a:t>
            </a:r>
          </a:p>
          <a:p>
            <a:pPr marL="457200" lvl="0" indent="-317500" algn="l" rtl="0">
              <a:spcBef>
                <a:spcPts val="0"/>
              </a:spcBef>
              <a:spcAft>
                <a:spcPts val="0"/>
              </a:spcAft>
              <a:buSzPts val="1400"/>
              <a:buChar char="●"/>
            </a:pPr>
            <a:r>
              <a:rPr lang="en-US" dirty="0" err="1"/>
              <a:t>request.send</a:t>
            </a:r>
            <a:r>
              <a:rPr lang="en-US" dirty="0"/>
              <a:t>(); -Or- </a:t>
            </a:r>
            <a:r>
              <a:rPr lang="en-US" dirty="0" err="1"/>
              <a:t>request.send</a:t>
            </a:r>
            <a:r>
              <a:rPr lang="en-US" dirty="0"/>
              <a:t>(body);</a:t>
            </a:r>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spTree>
    <p:extLst>
      <p:ext uri="{BB962C8B-B14F-4D97-AF65-F5344CB8AC3E}">
        <p14:creationId xmlns:p14="http://schemas.microsoft.com/office/powerpoint/2010/main" val="17484242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lvl="0"/>
            <a:r>
              <a:rPr lang="en-IN" dirty="0"/>
              <a:t>Accessing Web Browser</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r>
              <a:rPr lang="en-IN" dirty="0"/>
              <a:t>Popular Web Browsing Software</a:t>
            </a:r>
          </a:p>
        </p:txBody>
      </p:sp>
      <p:sp>
        <p:nvSpPr>
          <p:cNvPr id="75" name="Google Shape;75;p15"/>
          <p:cNvSpPr txBox="1">
            <a:spLocks noGrp="1"/>
          </p:cNvSpPr>
          <p:nvPr>
            <p:ph type="body" idx="2"/>
          </p:nvPr>
        </p:nvSpPr>
        <p:spPr>
          <a:xfrm>
            <a:off x="462275" y="2629626"/>
            <a:ext cx="3837000" cy="1965591"/>
          </a:xfrm>
          <a:prstGeom prst="rect">
            <a:avLst/>
          </a:prstGeom>
        </p:spPr>
        <p:txBody>
          <a:bodyPr spcFirstLastPara="1" wrap="square" lIns="91425" tIns="91425" rIns="91425" bIns="91425" anchor="ctr" anchorCtr="0">
            <a:noAutofit/>
          </a:bodyPr>
          <a:lstStyle/>
          <a:p>
            <a:pPr lvl="0" algn="just"/>
            <a:r>
              <a:rPr lang="en-US" dirty="0"/>
              <a:t>Google Chrome</a:t>
            </a:r>
          </a:p>
          <a:p>
            <a:pPr lvl="0" algn="just"/>
            <a:r>
              <a:rPr lang="en-US" dirty="0"/>
              <a:t>Mozilla Firefox</a:t>
            </a:r>
          </a:p>
          <a:p>
            <a:pPr lvl="0" algn="just"/>
            <a:r>
              <a:rPr lang="en-US" dirty="0"/>
              <a:t>Opera</a:t>
            </a:r>
          </a:p>
          <a:p>
            <a:pPr lvl="0" algn="just"/>
            <a:r>
              <a:rPr lang="en-US" dirty="0"/>
              <a:t>Internet Explorer</a:t>
            </a:r>
          </a:p>
        </p:txBody>
      </p:sp>
      <p:sp>
        <p:nvSpPr>
          <p:cNvPr id="77" name="Google Shape;77;p15"/>
          <p:cNvSpPr txBox="1">
            <a:spLocks noGrp="1"/>
          </p:cNvSpPr>
          <p:nvPr>
            <p:ph type="body" idx="3"/>
          </p:nvPr>
        </p:nvSpPr>
        <p:spPr>
          <a:xfrm>
            <a:off x="4688561" y="4710057"/>
            <a:ext cx="4338877" cy="300094"/>
          </a:xfrm>
          <a:prstGeom prst="rect">
            <a:avLst/>
          </a:prstGeom>
        </p:spPr>
        <p:txBody>
          <a:bodyPr spcFirstLastPara="1" wrap="square" lIns="91425" tIns="91425" rIns="91425" bIns="91425" anchor="t" anchorCtr="0">
            <a:noAutofit/>
          </a:bodyPr>
          <a:lstStyle/>
          <a:p>
            <a:pPr marL="0" lvl="0" indent="0" algn="ctr">
              <a:spcAft>
                <a:spcPts val="1600"/>
              </a:spcAft>
              <a:buNone/>
            </a:pPr>
            <a:r>
              <a:rPr lang="en-IN" dirty="0"/>
              <a:t>Image Source : </a:t>
            </a:r>
            <a:r>
              <a:rPr lang="en-IN" dirty="0">
                <a:hlinkClick r:id="rId3"/>
              </a:rPr>
              <a:t>https://i.pinimg.com/originals/61/e7/86/61e786d68b16b668f06a7e5191e6c3ed.jpg</a:t>
            </a:r>
            <a:endParaRPr lang="en-IN" dirty="0"/>
          </a:p>
          <a:p>
            <a:pPr marL="0" lvl="0" indent="0" algn="ctr">
              <a:spcAft>
                <a:spcPts val="1600"/>
              </a:spcAft>
              <a:buNone/>
            </a:pPr>
            <a:endParaRPr lang="en-IN" dirty="0"/>
          </a:p>
        </p:txBody>
      </p:sp>
      <p:pic>
        <p:nvPicPr>
          <p:cNvPr id="7" name="object 6"/>
          <p:cNvPicPr/>
          <p:nvPr/>
        </p:nvPicPr>
        <p:blipFill>
          <a:blip r:embed="rId4" cstate="print"/>
          <a:stretch>
            <a:fillRect/>
          </a:stretch>
        </p:blipFill>
        <p:spPr>
          <a:xfrm>
            <a:off x="4572000" y="843643"/>
            <a:ext cx="4572000" cy="3128400"/>
          </a:xfrm>
          <a:prstGeom prst="rect">
            <a:avLst/>
          </a:prstGeom>
        </p:spPr>
      </p:pic>
    </p:spTree>
    <p:extLst>
      <p:ext uri="{BB962C8B-B14F-4D97-AF65-F5344CB8AC3E}">
        <p14:creationId xmlns:p14="http://schemas.microsoft.com/office/powerpoint/2010/main" val="3230470878"/>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Ajax</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Performing an Ajax GET Request</a:t>
            </a:r>
            <a:endParaRPr dirty="0"/>
          </a:p>
        </p:txBody>
      </p:sp>
      <p:sp>
        <p:nvSpPr>
          <p:cNvPr id="75" name="Google Shape;75;p15"/>
          <p:cNvSpPr txBox="1">
            <a:spLocks noGrp="1"/>
          </p:cNvSpPr>
          <p:nvPr>
            <p:ph type="body" idx="2"/>
          </p:nvPr>
        </p:nvSpPr>
        <p:spPr>
          <a:xfrm>
            <a:off x="462275" y="2421250"/>
            <a:ext cx="3837000" cy="2126366"/>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The GET request is typically used to get or retrieve some kind of information from the server that doesn't require any manipulation or change in database</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3" name="Picture 2">
            <a:extLst>
              <a:ext uri="{FF2B5EF4-FFF2-40B4-BE49-F238E27FC236}">
                <a16:creationId xmlns:a16="http://schemas.microsoft.com/office/drawing/2014/main" id="{F4E9584A-ABE0-4C67-B1F8-EAB37911C891}"/>
              </a:ext>
            </a:extLst>
          </p:cNvPr>
          <p:cNvPicPr>
            <a:picLocks noChangeAspect="1"/>
          </p:cNvPicPr>
          <p:nvPr/>
        </p:nvPicPr>
        <p:blipFill>
          <a:blip r:embed="rId3"/>
          <a:stretch>
            <a:fillRect/>
          </a:stretch>
        </p:blipFill>
        <p:spPr>
          <a:xfrm>
            <a:off x="4572000" y="732926"/>
            <a:ext cx="4572000" cy="3910590"/>
          </a:xfrm>
          <a:prstGeom prst="rect">
            <a:avLst/>
          </a:prstGeom>
        </p:spPr>
      </p:pic>
    </p:spTree>
    <p:extLst>
      <p:ext uri="{BB962C8B-B14F-4D97-AF65-F5344CB8AC3E}">
        <p14:creationId xmlns:p14="http://schemas.microsoft.com/office/powerpoint/2010/main" val="2184504317"/>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Ajax</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Performing an Ajax POST Request</a:t>
            </a:r>
            <a:endParaRPr dirty="0"/>
          </a:p>
        </p:txBody>
      </p:sp>
      <p:sp>
        <p:nvSpPr>
          <p:cNvPr id="75" name="Google Shape;75;p15"/>
          <p:cNvSpPr txBox="1">
            <a:spLocks noGrp="1"/>
          </p:cNvSpPr>
          <p:nvPr>
            <p:ph type="body" idx="2"/>
          </p:nvPr>
        </p:nvSpPr>
        <p:spPr>
          <a:xfrm>
            <a:off x="462275" y="2421250"/>
            <a:ext cx="3837000" cy="2126366"/>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The POST method is mainly used to submit a form data to the web server.</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4" name="Picture 3">
            <a:extLst>
              <a:ext uri="{FF2B5EF4-FFF2-40B4-BE49-F238E27FC236}">
                <a16:creationId xmlns:a16="http://schemas.microsoft.com/office/drawing/2014/main" id="{F690ECE2-4B8B-44C5-9ED2-BEA25346CE72}"/>
              </a:ext>
            </a:extLst>
          </p:cNvPr>
          <p:cNvPicPr>
            <a:picLocks noChangeAspect="1"/>
          </p:cNvPicPr>
          <p:nvPr/>
        </p:nvPicPr>
        <p:blipFill>
          <a:blip r:embed="rId3"/>
          <a:stretch>
            <a:fillRect/>
          </a:stretch>
        </p:blipFill>
        <p:spPr>
          <a:xfrm>
            <a:off x="4546900" y="1003082"/>
            <a:ext cx="4597100" cy="3137336"/>
          </a:xfrm>
          <a:prstGeom prst="rect">
            <a:avLst/>
          </a:prstGeom>
        </p:spPr>
      </p:pic>
    </p:spTree>
    <p:extLst>
      <p:ext uri="{BB962C8B-B14F-4D97-AF65-F5344CB8AC3E}">
        <p14:creationId xmlns:p14="http://schemas.microsoft.com/office/powerpoint/2010/main" val="3794234237"/>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Ajax</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Performing an Ajax POST Request</a:t>
            </a:r>
            <a:endParaRPr dirty="0"/>
          </a:p>
        </p:txBody>
      </p:sp>
      <p:sp>
        <p:nvSpPr>
          <p:cNvPr id="75" name="Google Shape;75;p15"/>
          <p:cNvSpPr txBox="1">
            <a:spLocks noGrp="1"/>
          </p:cNvSpPr>
          <p:nvPr>
            <p:ph type="body" idx="2"/>
          </p:nvPr>
        </p:nvSpPr>
        <p:spPr>
          <a:xfrm>
            <a:off x="462275" y="2208775"/>
            <a:ext cx="3837000" cy="27390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Explicitly set the request header using </a:t>
            </a:r>
            <a:r>
              <a:rPr lang="en-US" dirty="0" err="1"/>
              <a:t>setRequestHeader</a:t>
            </a:r>
            <a:r>
              <a:rPr lang="en-US" dirty="0"/>
              <a:t>() method</a:t>
            </a:r>
          </a:p>
          <a:p>
            <a:pPr marL="457200" lvl="0" indent="-317500" algn="l" rtl="0">
              <a:spcBef>
                <a:spcPts val="0"/>
              </a:spcBef>
              <a:spcAft>
                <a:spcPts val="0"/>
              </a:spcAft>
              <a:buSzPts val="1400"/>
              <a:buChar char="●"/>
            </a:pPr>
            <a:r>
              <a:rPr lang="en-US" dirty="0" err="1"/>
              <a:t>request.setRequestHeader</a:t>
            </a:r>
            <a:r>
              <a:rPr lang="en-US" dirty="0"/>
              <a:t>("Content-type", "application/x-www-form-</a:t>
            </a:r>
            <a:r>
              <a:rPr lang="en-US" dirty="0" err="1"/>
              <a:t>urlencoded</a:t>
            </a:r>
            <a:r>
              <a:rPr lang="en-US" dirty="0"/>
              <a:t>");</a:t>
            </a:r>
          </a:p>
          <a:p>
            <a:pPr marL="457200" lvl="0" indent="-317500" algn="l" rtl="0">
              <a:spcBef>
                <a:spcPts val="0"/>
              </a:spcBef>
              <a:spcAft>
                <a:spcPts val="0"/>
              </a:spcAft>
              <a:buSzPts val="1400"/>
              <a:buChar char="●"/>
            </a:pPr>
            <a:r>
              <a:rPr lang="en-US" dirty="0"/>
              <a:t>The </a:t>
            </a:r>
            <a:r>
              <a:rPr lang="en-US" dirty="0" err="1"/>
              <a:t>setRequestHeader</a:t>
            </a:r>
            <a:r>
              <a:rPr lang="en-US" dirty="0"/>
              <a:t>() method, must be called after calling open(), but before calling send().</a:t>
            </a:r>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3" name="Picture 2">
            <a:extLst>
              <a:ext uri="{FF2B5EF4-FFF2-40B4-BE49-F238E27FC236}">
                <a16:creationId xmlns:a16="http://schemas.microsoft.com/office/drawing/2014/main" id="{FB432C6C-846C-411A-A116-CCC25F25934F}"/>
              </a:ext>
            </a:extLst>
          </p:cNvPr>
          <p:cNvPicPr>
            <a:picLocks noChangeAspect="1"/>
          </p:cNvPicPr>
          <p:nvPr/>
        </p:nvPicPr>
        <p:blipFill>
          <a:blip r:embed="rId3"/>
          <a:stretch>
            <a:fillRect/>
          </a:stretch>
        </p:blipFill>
        <p:spPr>
          <a:xfrm>
            <a:off x="4577234" y="1354900"/>
            <a:ext cx="4566766" cy="2887916"/>
          </a:xfrm>
          <a:prstGeom prst="rect">
            <a:avLst/>
          </a:prstGeom>
        </p:spPr>
      </p:pic>
    </p:spTree>
    <p:extLst>
      <p:ext uri="{BB962C8B-B14F-4D97-AF65-F5344CB8AC3E}">
        <p14:creationId xmlns:p14="http://schemas.microsoft.com/office/powerpoint/2010/main" val="4052832054"/>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JSON</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JSON</a:t>
            </a:r>
            <a:endParaRPr dirty="0"/>
          </a:p>
        </p:txBody>
      </p:sp>
      <p:sp>
        <p:nvSpPr>
          <p:cNvPr id="75" name="Google Shape;75;p15"/>
          <p:cNvSpPr txBox="1">
            <a:spLocks noGrp="1"/>
          </p:cNvSpPr>
          <p:nvPr>
            <p:ph type="body" idx="2"/>
          </p:nvPr>
        </p:nvSpPr>
        <p:spPr>
          <a:xfrm>
            <a:off x="462275" y="2208775"/>
            <a:ext cx="3837000" cy="27390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JSON stands for JavaScript Object Notation.</a:t>
            </a:r>
          </a:p>
          <a:p>
            <a:pPr marL="457200" lvl="0" indent="-317500" algn="l" rtl="0">
              <a:spcBef>
                <a:spcPts val="0"/>
              </a:spcBef>
              <a:spcAft>
                <a:spcPts val="0"/>
              </a:spcAft>
              <a:buSzPts val="1400"/>
              <a:buChar char="●"/>
            </a:pPr>
            <a:r>
              <a:rPr lang="en-US" dirty="0"/>
              <a:t>JSON is extremely lightweight data-interchange format for data exchange between server and client.</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4" name="Picture 3">
            <a:extLst>
              <a:ext uri="{FF2B5EF4-FFF2-40B4-BE49-F238E27FC236}">
                <a16:creationId xmlns:a16="http://schemas.microsoft.com/office/drawing/2014/main" id="{A59C8E47-0E09-48C0-9580-CEC5FBBA6846}"/>
              </a:ext>
            </a:extLst>
          </p:cNvPr>
          <p:cNvPicPr>
            <a:picLocks noChangeAspect="1"/>
          </p:cNvPicPr>
          <p:nvPr/>
        </p:nvPicPr>
        <p:blipFill>
          <a:blip r:embed="rId3"/>
          <a:stretch>
            <a:fillRect/>
          </a:stretch>
        </p:blipFill>
        <p:spPr>
          <a:xfrm>
            <a:off x="4572000" y="1671735"/>
            <a:ext cx="4537524" cy="2046825"/>
          </a:xfrm>
          <a:prstGeom prst="rect">
            <a:avLst/>
          </a:prstGeom>
        </p:spPr>
      </p:pic>
    </p:spTree>
    <p:extLst>
      <p:ext uri="{BB962C8B-B14F-4D97-AF65-F5344CB8AC3E}">
        <p14:creationId xmlns:p14="http://schemas.microsoft.com/office/powerpoint/2010/main" val="163363772"/>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JSON</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JSON</a:t>
            </a:r>
            <a:endParaRPr dirty="0"/>
          </a:p>
        </p:txBody>
      </p:sp>
      <p:sp>
        <p:nvSpPr>
          <p:cNvPr id="75" name="Google Shape;75;p15"/>
          <p:cNvSpPr txBox="1">
            <a:spLocks noGrp="1"/>
          </p:cNvSpPr>
          <p:nvPr>
            <p:ph type="body" idx="2"/>
          </p:nvPr>
        </p:nvSpPr>
        <p:spPr>
          <a:xfrm>
            <a:off x="462275" y="2208775"/>
            <a:ext cx="3837000" cy="27390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JSON is based on two basic structures:</a:t>
            </a:r>
          </a:p>
          <a:p>
            <a:pPr marL="457200" lvl="0" indent="-317500" algn="l" rtl="0">
              <a:spcBef>
                <a:spcPts val="0"/>
              </a:spcBef>
              <a:spcAft>
                <a:spcPts val="0"/>
              </a:spcAft>
              <a:buSzPts val="1400"/>
              <a:buChar char="●"/>
            </a:pPr>
            <a:r>
              <a:rPr lang="en-US" dirty="0"/>
              <a:t>Object: This is defined as an unordered collection of key/value pairs (i.e. </a:t>
            </a:r>
            <a:r>
              <a:rPr lang="en-US" dirty="0" err="1"/>
              <a:t>key:value</a:t>
            </a:r>
            <a:r>
              <a:rPr lang="en-US" dirty="0"/>
              <a:t>). </a:t>
            </a:r>
          </a:p>
          <a:p>
            <a:pPr marL="457200" lvl="0" indent="-317500" algn="l" rtl="0">
              <a:spcBef>
                <a:spcPts val="0"/>
              </a:spcBef>
              <a:spcAft>
                <a:spcPts val="0"/>
              </a:spcAft>
              <a:buSzPts val="1400"/>
              <a:buChar char="●"/>
            </a:pPr>
            <a:r>
              <a:rPr lang="en-US" dirty="0"/>
              <a:t>Each object begins with a left curly bracket { and ends with a right curly bracket }. </a:t>
            </a:r>
          </a:p>
          <a:p>
            <a:pPr marL="457200" lvl="0" indent="-317500" algn="l" rtl="0">
              <a:spcBef>
                <a:spcPts val="0"/>
              </a:spcBef>
              <a:spcAft>
                <a:spcPts val="0"/>
              </a:spcAft>
              <a:buSzPts val="1400"/>
              <a:buChar char="●"/>
            </a:pPr>
            <a:r>
              <a:rPr lang="en-US" dirty="0"/>
              <a:t>Multiple key/value pairs are separated by a comma ,.</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4" name="Picture 3">
            <a:extLst>
              <a:ext uri="{FF2B5EF4-FFF2-40B4-BE49-F238E27FC236}">
                <a16:creationId xmlns:a16="http://schemas.microsoft.com/office/drawing/2014/main" id="{A59C8E47-0E09-48C0-9580-CEC5FBBA6846}"/>
              </a:ext>
            </a:extLst>
          </p:cNvPr>
          <p:cNvPicPr>
            <a:picLocks noChangeAspect="1"/>
          </p:cNvPicPr>
          <p:nvPr/>
        </p:nvPicPr>
        <p:blipFill>
          <a:blip r:embed="rId3"/>
          <a:stretch>
            <a:fillRect/>
          </a:stretch>
        </p:blipFill>
        <p:spPr>
          <a:xfrm>
            <a:off x="4572000" y="1671735"/>
            <a:ext cx="4537524" cy="2046825"/>
          </a:xfrm>
          <a:prstGeom prst="rect">
            <a:avLst/>
          </a:prstGeom>
        </p:spPr>
      </p:pic>
    </p:spTree>
    <p:extLst>
      <p:ext uri="{BB962C8B-B14F-4D97-AF65-F5344CB8AC3E}">
        <p14:creationId xmlns:p14="http://schemas.microsoft.com/office/powerpoint/2010/main" val="3817064370"/>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JSON</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JSON</a:t>
            </a:r>
            <a:endParaRPr dirty="0"/>
          </a:p>
        </p:txBody>
      </p:sp>
      <p:sp>
        <p:nvSpPr>
          <p:cNvPr id="75" name="Google Shape;75;p15"/>
          <p:cNvSpPr txBox="1">
            <a:spLocks noGrp="1"/>
          </p:cNvSpPr>
          <p:nvPr>
            <p:ph type="body" idx="2"/>
          </p:nvPr>
        </p:nvSpPr>
        <p:spPr>
          <a:xfrm>
            <a:off x="462275" y="2208775"/>
            <a:ext cx="3837000" cy="27390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Array: This is defined as an ordered list of values. </a:t>
            </a:r>
          </a:p>
          <a:p>
            <a:pPr marL="457200" lvl="0" indent="-317500" algn="l" rtl="0">
              <a:spcBef>
                <a:spcPts val="0"/>
              </a:spcBef>
              <a:spcAft>
                <a:spcPts val="0"/>
              </a:spcAft>
              <a:buSzPts val="1400"/>
              <a:buChar char="●"/>
            </a:pPr>
            <a:r>
              <a:rPr lang="en-US" dirty="0"/>
              <a:t>An array begins with a left bracket [ and ends with a right bracket ]. </a:t>
            </a:r>
          </a:p>
          <a:p>
            <a:pPr marL="457200" lvl="0" indent="-317500" algn="l" rtl="0">
              <a:spcBef>
                <a:spcPts val="0"/>
              </a:spcBef>
              <a:spcAft>
                <a:spcPts val="0"/>
              </a:spcAft>
              <a:buSzPts val="1400"/>
              <a:buChar char="●"/>
            </a:pPr>
            <a:r>
              <a:rPr lang="en-US" dirty="0"/>
              <a:t>Values are separated by a comma ,.</a:t>
            </a:r>
          </a:p>
          <a:p>
            <a:pPr marL="457200" lvl="0" indent="-317500" algn="l" rtl="0">
              <a:spcBef>
                <a:spcPts val="0"/>
              </a:spcBef>
              <a:spcAft>
                <a:spcPts val="0"/>
              </a:spcAft>
              <a:buSzPts val="1400"/>
              <a:buChar char="●"/>
            </a:pPr>
            <a:endParaRPr lang="en-US"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4" name="Picture 3">
            <a:extLst>
              <a:ext uri="{FF2B5EF4-FFF2-40B4-BE49-F238E27FC236}">
                <a16:creationId xmlns:a16="http://schemas.microsoft.com/office/drawing/2014/main" id="{A59C8E47-0E09-48C0-9580-CEC5FBBA6846}"/>
              </a:ext>
            </a:extLst>
          </p:cNvPr>
          <p:cNvPicPr>
            <a:picLocks noChangeAspect="1"/>
          </p:cNvPicPr>
          <p:nvPr/>
        </p:nvPicPr>
        <p:blipFill>
          <a:blip r:embed="rId3"/>
          <a:stretch>
            <a:fillRect/>
          </a:stretch>
        </p:blipFill>
        <p:spPr>
          <a:xfrm>
            <a:off x="4572000" y="1671735"/>
            <a:ext cx="4537524" cy="2046825"/>
          </a:xfrm>
          <a:prstGeom prst="rect">
            <a:avLst/>
          </a:prstGeom>
        </p:spPr>
      </p:pic>
    </p:spTree>
    <p:extLst>
      <p:ext uri="{BB962C8B-B14F-4D97-AF65-F5344CB8AC3E}">
        <p14:creationId xmlns:p14="http://schemas.microsoft.com/office/powerpoint/2010/main" val="1115329407"/>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JSON</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JSON Methods</a:t>
            </a:r>
            <a:endParaRPr dirty="0"/>
          </a:p>
        </p:txBody>
      </p:sp>
      <p:sp>
        <p:nvSpPr>
          <p:cNvPr id="75" name="Google Shape;75;p15"/>
          <p:cNvSpPr txBox="1">
            <a:spLocks noGrp="1"/>
          </p:cNvSpPr>
          <p:nvPr>
            <p:ph type="body" idx="2"/>
          </p:nvPr>
        </p:nvSpPr>
        <p:spPr>
          <a:xfrm>
            <a:off x="462275" y="2208775"/>
            <a:ext cx="3837000" cy="27390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err="1"/>
              <a:t>JSON.parse</a:t>
            </a:r>
            <a:r>
              <a:rPr lang="en-US" dirty="0"/>
              <a:t>() - This method takes a JSON string and transforms it into a JavaScript object.</a:t>
            </a:r>
          </a:p>
          <a:p>
            <a:pPr marL="457200" lvl="0" indent="-317500" algn="l" rtl="0">
              <a:spcBef>
                <a:spcPts val="0"/>
              </a:spcBef>
              <a:spcAft>
                <a:spcPts val="0"/>
              </a:spcAft>
              <a:buSzPts val="1400"/>
              <a:buChar char="●"/>
            </a:pPr>
            <a:r>
              <a:rPr lang="en-US" dirty="0" err="1"/>
              <a:t>JSON.stringify</a:t>
            </a:r>
            <a:r>
              <a:rPr lang="en-US" dirty="0"/>
              <a:t>() - This method converts a JavaScript value (JSON object) to a JSON string representation.</a:t>
            </a:r>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a:t>
            </a:r>
            <a:endParaRPr dirty="0"/>
          </a:p>
        </p:txBody>
      </p:sp>
      <p:pic>
        <p:nvPicPr>
          <p:cNvPr id="3" name="Picture 2">
            <a:extLst>
              <a:ext uri="{FF2B5EF4-FFF2-40B4-BE49-F238E27FC236}">
                <a16:creationId xmlns:a16="http://schemas.microsoft.com/office/drawing/2014/main" id="{CF7EFA69-D5AA-4B75-9F6B-39159CB9EA22}"/>
              </a:ext>
            </a:extLst>
          </p:cNvPr>
          <p:cNvPicPr>
            <a:picLocks noChangeAspect="1"/>
          </p:cNvPicPr>
          <p:nvPr/>
        </p:nvPicPr>
        <p:blipFill>
          <a:blip r:embed="rId3"/>
          <a:stretch>
            <a:fillRect/>
          </a:stretch>
        </p:blipFill>
        <p:spPr>
          <a:xfrm>
            <a:off x="4572000" y="1567375"/>
            <a:ext cx="4575433" cy="2382973"/>
          </a:xfrm>
          <a:prstGeom prst="rect">
            <a:avLst/>
          </a:prstGeom>
        </p:spPr>
      </p:pic>
    </p:spTree>
    <p:extLst>
      <p:ext uri="{BB962C8B-B14F-4D97-AF65-F5344CB8AC3E}">
        <p14:creationId xmlns:p14="http://schemas.microsoft.com/office/powerpoint/2010/main" val="1194068340"/>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Bootstrap</a:t>
            </a:r>
            <a:endParaRPr dirty="0"/>
          </a:p>
        </p:txBody>
      </p:sp>
      <p:sp>
        <p:nvSpPr>
          <p:cNvPr id="62" name="Google Shape;62;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(6 hours)</a:t>
            </a:r>
            <a:endParaRPr/>
          </a:p>
        </p:txBody>
      </p:sp>
    </p:spTree>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this section, we will discuss:</a:t>
            </a:r>
            <a:endParaRPr/>
          </a:p>
        </p:txBody>
      </p:sp>
      <p:sp>
        <p:nvSpPr>
          <p:cNvPr id="68" name="Google Shape;68;p14"/>
          <p:cNvSpPr txBox="1">
            <a:spLocks noGrp="1"/>
          </p:cNvSpPr>
          <p:nvPr>
            <p:ph type="body" idx="1"/>
          </p:nvPr>
        </p:nvSpPr>
        <p:spPr>
          <a:xfrm>
            <a:off x="143975" y="1186200"/>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IN" dirty="0"/>
              <a:t>Overview of Bootstrap</a:t>
            </a:r>
            <a:endParaRPr dirty="0"/>
          </a:p>
          <a:p>
            <a:pPr marL="457200" lvl="0" indent="-342900" algn="l" rtl="0">
              <a:spcBef>
                <a:spcPts val="0"/>
              </a:spcBef>
              <a:spcAft>
                <a:spcPts val="0"/>
              </a:spcAft>
              <a:buSzPts val="1800"/>
              <a:buChar char="●"/>
            </a:pPr>
            <a:r>
              <a:rPr lang="en-IN" dirty="0"/>
              <a:t>Bootstrap Container</a:t>
            </a:r>
          </a:p>
          <a:p>
            <a:pPr marL="457200" lvl="0" indent="-342900" algn="l" rtl="0">
              <a:spcBef>
                <a:spcPts val="0"/>
              </a:spcBef>
              <a:spcAft>
                <a:spcPts val="0"/>
              </a:spcAft>
              <a:buSzPts val="1800"/>
              <a:buChar char="●"/>
            </a:pPr>
            <a:r>
              <a:rPr lang="en-IN" dirty="0"/>
              <a:t>Bootstrap Components</a:t>
            </a:r>
          </a:p>
          <a:p>
            <a:pPr marL="457200" lvl="0" indent="-342900" algn="l" rtl="0">
              <a:spcBef>
                <a:spcPts val="0"/>
              </a:spcBef>
              <a:spcAft>
                <a:spcPts val="0"/>
              </a:spcAft>
              <a:buSzPts val="1800"/>
              <a:buChar char="●"/>
            </a:pPr>
            <a:r>
              <a:rPr lang="en-IN" dirty="0"/>
              <a:t>Advance Bootstrap Components</a:t>
            </a:r>
          </a:p>
          <a:p>
            <a:pPr marL="457200" lvl="0" indent="-342900" algn="l" rtl="0">
              <a:spcBef>
                <a:spcPts val="0"/>
              </a:spcBef>
              <a:spcAft>
                <a:spcPts val="0"/>
              </a:spcAft>
              <a:buSzPts val="1800"/>
              <a:buChar char="●"/>
            </a:pPr>
            <a:r>
              <a:rPr lang="en-IN" dirty="0"/>
              <a:t>Bootstrap 5 Utilities</a:t>
            </a:r>
            <a:endParaRPr dirty="0"/>
          </a:p>
        </p:txBody>
      </p:sp>
    </p:spTree>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 of Bootstrap</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Bootstrap</a:t>
            </a:r>
            <a:endParaRPr dirty="0"/>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US" dirty="0"/>
              <a:t>Bootstrap is a free front-end framework.</a:t>
            </a:r>
          </a:p>
          <a:p>
            <a:pPr marL="457200" lvl="0" indent="-317500" algn="l" rtl="0">
              <a:spcBef>
                <a:spcPts val="0"/>
              </a:spcBef>
              <a:spcAft>
                <a:spcPts val="0"/>
              </a:spcAft>
              <a:buSzPts val="1400"/>
              <a:buChar char="●"/>
            </a:pPr>
            <a:r>
              <a:rPr lang="en-US" dirty="0"/>
              <a:t>Bootstrap include HTML and CSS based design templates.</a:t>
            </a:r>
          </a:p>
          <a:p>
            <a:pPr marL="457200" lvl="0" indent="-317500" algn="l" rtl="0">
              <a:spcBef>
                <a:spcPts val="0"/>
              </a:spcBef>
              <a:spcAft>
                <a:spcPts val="0"/>
              </a:spcAft>
              <a:buSzPts val="1400"/>
              <a:buChar char="●"/>
            </a:pPr>
            <a:r>
              <a:rPr lang="en-US" dirty="0"/>
              <a:t>It’s also free!</a:t>
            </a:r>
          </a:p>
          <a:p>
            <a:pPr marL="457200" lvl="0" indent="-317500" algn="l" rtl="0">
              <a:spcBef>
                <a:spcPts val="0"/>
              </a:spcBef>
              <a:spcAft>
                <a:spcPts val="0"/>
              </a:spcAft>
              <a:buSzPts val="1400"/>
              <a:buChar char="●"/>
            </a:pPr>
            <a:r>
              <a:rPr lang="en-US" dirty="0"/>
              <a:t>Bootstrap also gives you the ability to easily create responsive designs. </a:t>
            </a:r>
          </a:p>
          <a:p>
            <a:pPr marL="0" lvl="0" indent="0" algn="l" rtl="0">
              <a:spcBef>
                <a:spcPts val="1600"/>
              </a:spcBef>
              <a:spcAft>
                <a:spcPts val="1600"/>
              </a:spcAft>
              <a:buNone/>
            </a:pPr>
            <a:endParaRPr dirty="0"/>
          </a:p>
        </p:txBody>
      </p:sp>
      <p:sp>
        <p:nvSpPr>
          <p:cNvPr id="77" name="Google Shape;77;p15"/>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hlinkClick r:id="rId3"/>
              </a:rPr>
              <a:t>Image Source: </a:t>
            </a:r>
            <a:r>
              <a:rPr lang="en-IN" dirty="0">
                <a:hlinkClick r:id="rId3"/>
              </a:rPr>
              <a:t>https://www.drupal.org/files/project-images/bootstrap-stack.png</a:t>
            </a:r>
          </a:p>
          <a:p>
            <a:pPr marL="0" lvl="0" indent="0" algn="l" rtl="0">
              <a:spcBef>
                <a:spcPts val="0"/>
              </a:spcBef>
              <a:spcAft>
                <a:spcPts val="1600"/>
              </a:spcAft>
              <a:buNone/>
            </a:pPr>
            <a:endParaRPr dirty="0">
              <a:hlinkClick r:id="rId3"/>
            </a:endParaRPr>
          </a:p>
        </p:txBody>
      </p:sp>
      <p:pic>
        <p:nvPicPr>
          <p:cNvPr id="7" name="Picture 2" descr="Views Bootstrap | Drupal.org">
            <a:extLst>
              <a:ext uri="{FF2B5EF4-FFF2-40B4-BE49-F238E27FC236}">
                <a16:creationId xmlns:a16="http://schemas.microsoft.com/office/drawing/2014/main" id="{4E984DF0-EF99-4561-993E-278975B7475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11485" y="1048730"/>
            <a:ext cx="4334523" cy="313008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lvl="0"/>
            <a:r>
              <a:rPr lang="en-US" dirty="0"/>
              <a:t>Introduction to Internet,  Browsing, and Emailing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r>
              <a:rPr lang="en-IN" dirty="0"/>
              <a:t>Services Available on the Internet</a:t>
            </a:r>
          </a:p>
        </p:txBody>
      </p:sp>
      <p:sp>
        <p:nvSpPr>
          <p:cNvPr id="75" name="Google Shape;75;p15"/>
          <p:cNvSpPr txBox="1">
            <a:spLocks noGrp="1"/>
          </p:cNvSpPr>
          <p:nvPr>
            <p:ph type="body" idx="2"/>
          </p:nvPr>
        </p:nvSpPr>
        <p:spPr>
          <a:xfrm>
            <a:off x="462275" y="2629626"/>
            <a:ext cx="3837000" cy="1965591"/>
          </a:xfrm>
          <a:prstGeom prst="rect">
            <a:avLst/>
          </a:prstGeom>
        </p:spPr>
        <p:txBody>
          <a:bodyPr spcFirstLastPara="1" wrap="square" lIns="91425" tIns="91425" rIns="91425" bIns="91425" anchor="ctr" anchorCtr="0">
            <a:noAutofit/>
          </a:bodyPr>
          <a:lstStyle/>
          <a:p>
            <a:pPr lvl="0" algn="just"/>
            <a:r>
              <a:rPr lang="en-US" dirty="0"/>
              <a:t>Data Transfer</a:t>
            </a:r>
          </a:p>
          <a:p>
            <a:pPr lvl="0" algn="just"/>
            <a:r>
              <a:rPr lang="en-US" dirty="0"/>
              <a:t>Internet banking</a:t>
            </a:r>
          </a:p>
          <a:p>
            <a:pPr lvl="0" algn="just"/>
            <a:r>
              <a:rPr lang="en-US" dirty="0"/>
              <a:t>E-commerce</a:t>
            </a:r>
          </a:p>
          <a:p>
            <a:pPr lvl="0" algn="just"/>
            <a:r>
              <a:rPr lang="en-US" dirty="0"/>
              <a:t>E-Learning</a:t>
            </a:r>
          </a:p>
          <a:p>
            <a:pPr lvl="0" algn="just"/>
            <a:r>
              <a:rPr lang="en-US" dirty="0"/>
              <a:t>E-Governance</a:t>
            </a:r>
          </a:p>
          <a:p>
            <a:pPr lvl="0" algn="just"/>
            <a:r>
              <a:rPr lang="en-US" dirty="0"/>
              <a:t>Browsing and Chatting</a:t>
            </a:r>
          </a:p>
          <a:p>
            <a:pPr lvl="0" algn="just"/>
            <a:r>
              <a:rPr lang="en-US" dirty="0"/>
              <a:t>E-Mail</a:t>
            </a:r>
          </a:p>
        </p:txBody>
      </p:sp>
      <p:sp>
        <p:nvSpPr>
          <p:cNvPr id="77" name="Google Shape;77;p15"/>
          <p:cNvSpPr txBox="1">
            <a:spLocks noGrp="1"/>
          </p:cNvSpPr>
          <p:nvPr>
            <p:ph type="body" idx="3"/>
          </p:nvPr>
        </p:nvSpPr>
        <p:spPr>
          <a:xfrm>
            <a:off x="4704761" y="4805306"/>
            <a:ext cx="4338877" cy="259811"/>
          </a:xfrm>
          <a:prstGeom prst="rect">
            <a:avLst/>
          </a:prstGeom>
        </p:spPr>
        <p:txBody>
          <a:bodyPr spcFirstLastPara="1" wrap="square" lIns="91425" tIns="91425" rIns="91425" bIns="91425" anchor="t" anchorCtr="0">
            <a:noAutofit/>
          </a:bodyPr>
          <a:lstStyle/>
          <a:p>
            <a:pPr marL="0" lvl="0" indent="0" algn="ctr">
              <a:spcAft>
                <a:spcPts val="1600"/>
              </a:spcAft>
              <a:buNone/>
            </a:pPr>
            <a:r>
              <a:rPr lang="en-IN" dirty="0"/>
              <a:t>Image Source : </a:t>
            </a:r>
            <a:r>
              <a:rPr lang="en-IN" dirty="0">
                <a:hlinkClick r:id="rId3"/>
              </a:rPr>
              <a:t>https://www.brainkart.com/article/Services-Available-on-the-Internet_36837/</a:t>
            </a:r>
            <a:endParaRPr lang="en-IN" dirty="0"/>
          </a:p>
        </p:txBody>
      </p:sp>
      <p:pic>
        <p:nvPicPr>
          <p:cNvPr id="5122" name="Picture 9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1159329"/>
            <a:ext cx="4572000" cy="3113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00640120"/>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 of Bootstrap</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History of Bootstrap</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lang="en-IN" dirty="0"/>
          </a:p>
          <a:p>
            <a:r>
              <a:rPr lang="en-US" dirty="0"/>
              <a:t>Bootstrap was developed by Mark Otto and Jacob Thornton at Twitter. It was released as an open source product in August 2011 on GitHub.</a:t>
            </a:r>
          </a:p>
          <a:p>
            <a:r>
              <a:rPr lang="en-US" dirty="0"/>
              <a:t>In June 2014 Bootstrap was the No.1 project on GitHub.</a:t>
            </a:r>
          </a:p>
        </p:txBody>
      </p:sp>
      <p:sp>
        <p:nvSpPr>
          <p:cNvPr id="85" name="Google Shape;85;p16"/>
          <p:cNvSpPr txBox="1">
            <a:spLocks noGrp="1"/>
          </p:cNvSpPr>
          <p:nvPr>
            <p:ph type="body" idx="3"/>
          </p:nvPr>
        </p:nvSpPr>
        <p:spPr>
          <a:xfrm>
            <a:off x="4943214" y="4563048"/>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a:t>
            </a:r>
            <a:r>
              <a:rPr lang="en-IN" dirty="0">
                <a:hlinkClick r:id="rId3"/>
              </a:rPr>
              <a:t>https://image.slidesharecdn.com/introducebootstrap3todevelopresponsivedesignapplication-141202141108-conversion-gate01/95/introduce-bootstrap-3-to-develop-responsive-design-application-21-638.jpg?cb=1417611004</a:t>
            </a:r>
            <a:endParaRPr lang="en-IN" dirty="0"/>
          </a:p>
          <a:p>
            <a:pPr marL="0" lvl="0" indent="0" algn="l" rtl="0">
              <a:spcBef>
                <a:spcPts val="0"/>
              </a:spcBef>
              <a:spcAft>
                <a:spcPts val="1600"/>
              </a:spcAft>
              <a:buNone/>
            </a:pPr>
            <a:r>
              <a:rPr lang="en-IN" dirty="0"/>
              <a:t> </a:t>
            </a:r>
            <a:endParaRPr dirty="0"/>
          </a:p>
        </p:txBody>
      </p:sp>
      <p:pic>
        <p:nvPicPr>
          <p:cNvPr id="6" name="Picture 2" descr="The Bootstrap history Copyright 2014">
            <a:extLst>
              <a:ext uri="{FF2B5EF4-FFF2-40B4-BE49-F238E27FC236}">
                <a16:creationId xmlns:a16="http://schemas.microsoft.com/office/drawing/2014/main" id="{F2C908C4-C36E-4835-A959-DCA5D8856A1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976243"/>
            <a:ext cx="4609032" cy="3419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8260154"/>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 of Bootstrap</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Why use Bootstrap</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0"/>
              </a:spcBef>
              <a:spcAft>
                <a:spcPts val="0"/>
              </a:spcAft>
              <a:buSzPts val="1400"/>
              <a:buChar char="●"/>
            </a:pPr>
            <a:r>
              <a:rPr lang="en-US" dirty="0"/>
              <a:t>Mobile first approach</a:t>
            </a:r>
          </a:p>
          <a:p>
            <a:pPr marL="457200" lvl="0" indent="-317500" algn="l" rtl="0">
              <a:spcBef>
                <a:spcPts val="0"/>
              </a:spcBef>
              <a:spcAft>
                <a:spcPts val="0"/>
              </a:spcAft>
              <a:buSzPts val="1400"/>
              <a:buChar char="●"/>
            </a:pPr>
            <a:r>
              <a:rPr lang="en-US" dirty="0"/>
              <a:t>Browser support</a:t>
            </a:r>
          </a:p>
          <a:p>
            <a:pPr marL="457200" lvl="0" indent="-317500" algn="l" rtl="0">
              <a:spcBef>
                <a:spcPts val="0"/>
              </a:spcBef>
              <a:spcAft>
                <a:spcPts val="0"/>
              </a:spcAft>
              <a:buSzPts val="1400"/>
              <a:buChar char="●"/>
            </a:pPr>
            <a:r>
              <a:rPr lang="en-US" dirty="0"/>
              <a:t>Easy to get started</a:t>
            </a:r>
          </a:p>
          <a:p>
            <a:pPr marL="457200" lvl="0" indent="-317500" algn="l" rtl="0">
              <a:spcBef>
                <a:spcPts val="0"/>
              </a:spcBef>
              <a:spcAft>
                <a:spcPts val="0"/>
              </a:spcAft>
              <a:buSzPts val="1400"/>
              <a:buChar char="●"/>
            </a:pPr>
            <a:r>
              <a:rPr lang="en-US" dirty="0"/>
              <a:t>Responsive design</a:t>
            </a:r>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a:t>
            </a:r>
            <a:r>
              <a:rPr lang="en-IN" dirty="0">
                <a:hlinkClick r:id="rId3"/>
              </a:rPr>
              <a:t>https://www.bootstrapdash.com/wp-content/uploads/2017/06/why-should-you-use-bootstrap.png </a:t>
            </a:r>
            <a:endParaRPr lang="en-IN" dirty="0"/>
          </a:p>
          <a:p>
            <a:pPr marL="0" lvl="0" indent="0" algn="l" rtl="0">
              <a:spcBef>
                <a:spcPts val="0"/>
              </a:spcBef>
              <a:spcAft>
                <a:spcPts val="1600"/>
              </a:spcAft>
              <a:buNone/>
            </a:pPr>
            <a:r>
              <a:rPr lang="en-IN" dirty="0"/>
              <a:t> </a:t>
            </a:r>
            <a:endParaRPr dirty="0"/>
          </a:p>
        </p:txBody>
      </p:sp>
      <p:pic>
        <p:nvPicPr>
          <p:cNvPr id="6" name="Picture 2" descr="Why Should You Use Bootstrap | Bootstrapdash">
            <a:extLst>
              <a:ext uri="{FF2B5EF4-FFF2-40B4-BE49-F238E27FC236}">
                <a16:creationId xmlns:a16="http://schemas.microsoft.com/office/drawing/2014/main" id="{7FCCE72D-4A7A-468A-B70D-1B55C93810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44727" y="658572"/>
            <a:ext cx="4161688" cy="369517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 of Bootstrap</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Advantages of Bootstrap</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lang="en-IN" dirty="0"/>
          </a:p>
          <a:p>
            <a:r>
              <a:rPr lang="en-US" dirty="0"/>
              <a:t>Saving time</a:t>
            </a:r>
          </a:p>
          <a:p>
            <a:r>
              <a:rPr lang="en-US" dirty="0"/>
              <a:t>Easy to use</a:t>
            </a:r>
          </a:p>
          <a:p>
            <a:r>
              <a:rPr lang="en-US" dirty="0"/>
              <a:t>Responsive Design</a:t>
            </a:r>
          </a:p>
          <a:p>
            <a:r>
              <a:rPr lang="en-US" dirty="0"/>
              <a:t>Cross Browser Compatibility</a:t>
            </a:r>
          </a:p>
          <a:p>
            <a:r>
              <a:rPr lang="en-US" dirty="0"/>
              <a:t>Open Source</a:t>
            </a:r>
          </a:p>
          <a:p>
            <a:r>
              <a:rPr lang="en-US" dirty="0"/>
              <a:t>Customization</a:t>
            </a:r>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a:t>
            </a:r>
            <a:r>
              <a:rPr lang="en-IN" dirty="0">
                <a:hlinkClick r:id="rId3"/>
              </a:rPr>
              <a:t>https://pbs.twimg.com/media/EonHh_wUwAEcsP2?format=png&amp;name=large</a:t>
            </a:r>
            <a:r>
              <a:rPr lang="en-IN" dirty="0"/>
              <a:t>: </a:t>
            </a:r>
            <a:endParaRPr dirty="0"/>
          </a:p>
        </p:txBody>
      </p:sp>
      <p:pic>
        <p:nvPicPr>
          <p:cNvPr id="1028" name="Picture 4" descr="Alea IT Solutions on Twitter: &amp;quot;Advantages of Bootstrap..... @AleaIT  #bootstrap4 #bootstrap5 #css3 #cssgrid #webdesiging #css #security #cloud  #devops #cloudsecurity #kubernetes #cloudcomputing #cloudcomputing  #cybersecurity #microsoft #infosec ...">
            <a:extLst>
              <a:ext uri="{FF2B5EF4-FFF2-40B4-BE49-F238E27FC236}">
                <a16:creationId xmlns:a16="http://schemas.microsoft.com/office/drawing/2014/main" id="{98A630C0-87B7-4175-BB58-2AC7CB1930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1247614"/>
            <a:ext cx="4572000" cy="29274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4578354"/>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 of Bootstrap</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Container</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indent="0">
              <a:buNone/>
            </a:pPr>
            <a:endParaRPr lang="en-IN" dirty="0"/>
          </a:p>
          <a:p>
            <a:r>
              <a:rPr lang="en-US" dirty="0"/>
              <a:t>Fixed Container</a:t>
            </a:r>
          </a:p>
          <a:p>
            <a:r>
              <a:rPr lang="en-US" dirty="0"/>
              <a:t>Fluid Container</a:t>
            </a:r>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a:t>
            </a:r>
            <a:r>
              <a:rPr lang="en-IN" dirty="0">
                <a:hlinkClick r:id="rId3"/>
              </a:rPr>
              <a:t>https://www.jquery-az.com/wp-content/uploads/2016/11/12.1-Bootstrap-container.png</a:t>
            </a:r>
            <a:endParaRPr dirty="0"/>
          </a:p>
        </p:txBody>
      </p:sp>
      <p:pic>
        <p:nvPicPr>
          <p:cNvPr id="2050" name="Picture 2" descr="Bootstrap container and container-fluid: what is the difference?">
            <a:extLst>
              <a:ext uri="{FF2B5EF4-FFF2-40B4-BE49-F238E27FC236}">
                <a16:creationId xmlns:a16="http://schemas.microsoft.com/office/drawing/2014/main" id="{0F3AE0C7-8B8A-47BE-ACA2-78C6CD24DC8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1" y="1233003"/>
            <a:ext cx="4565722" cy="2847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223928"/>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Container</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Fixed Container</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a:t>The .container class provides a responsive fixed width container.</a:t>
            </a:r>
            <a:endParaRPr dirty="0"/>
          </a:p>
        </p:txBody>
      </p:sp>
      <p:sp>
        <p:nvSpPr>
          <p:cNvPr id="85" name="Google Shape;85;p16"/>
          <p:cNvSpPr txBox="1">
            <a:spLocks noGrp="1"/>
          </p:cNvSpPr>
          <p:nvPr>
            <p:ph type="body" idx="3"/>
          </p:nvPr>
        </p:nvSpPr>
        <p:spPr>
          <a:xfrm>
            <a:off x="5056032" y="4671376"/>
            <a:ext cx="3646534" cy="37122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a:t>
            </a:r>
            <a:r>
              <a:rPr lang="en-IN" dirty="0">
                <a:hlinkClick r:id="rId3"/>
              </a:rPr>
              <a:t>https://www.tutorialandexample.com/wp-content/uploads/2020/04/Bootstrap-4-Layout-1.png </a:t>
            </a:r>
            <a:endParaRPr dirty="0"/>
          </a:p>
        </p:txBody>
      </p:sp>
      <p:pic>
        <p:nvPicPr>
          <p:cNvPr id="3074" name="Picture 2" descr="Bootstrap 4 Layout - Tutorial And Example">
            <a:extLst>
              <a:ext uri="{FF2B5EF4-FFF2-40B4-BE49-F238E27FC236}">
                <a16:creationId xmlns:a16="http://schemas.microsoft.com/office/drawing/2014/main" id="{D26F9667-5393-4924-8E97-04C0EE62C73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1402919"/>
            <a:ext cx="4572000" cy="24564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1820701"/>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Container</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Fluid Container</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The .container-fluid class provides a full-width container which spans the entire width of the viewport.</a:t>
            </a:r>
          </a:p>
          <a:p>
            <a:r>
              <a:rPr lang="en-US" dirty="0"/>
              <a:t>In the below example, the div with class “container-fluid” will take-up the complete width of the viewport and will expand or shrink when ever the viewport is resized. </a:t>
            </a: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dirty="0"/>
              <a:t>Image: </a:t>
            </a:r>
            <a:r>
              <a:rPr lang="en-IN" dirty="0">
                <a:hlinkClick r:id="rId3"/>
              </a:rPr>
              <a:t>https://i.ytimg.com/vi/fPdJ3I-jemc/maxresdefault.jpg </a:t>
            </a:r>
            <a:endParaRPr dirty="0"/>
          </a:p>
        </p:txBody>
      </p:sp>
      <p:pic>
        <p:nvPicPr>
          <p:cNvPr id="4098" name="Picture 2" descr="Container And Container-Fluid In HTML CSS | Difference between Container &amp;amp;  Container-Fluid - YouTube">
            <a:extLst>
              <a:ext uri="{FF2B5EF4-FFF2-40B4-BE49-F238E27FC236}">
                <a16:creationId xmlns:a16="http://schemas.microsoft.com/office/drawing/2014/main" id="{A3A95680-A174-4C58-A585-34676AAC68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1126532"/>
            <a:ext cx="4572000" cy="28904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7880770"/>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 of Bootstrap</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How to use Bootstrap</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139700" indent="0">
              <a:buNone/>
            </a:pPr>
            <a:r>
              <a:rPr lang="en-US" dirty="0"/>
              <a:t>There are two ways to include Bootstrap on the website. </a:t>
            </a:r>
          </a:p>
          <a:p>
            <a:r>
              <a:rPr lang="en-US" dirty="0"/>
              <a:t>Include Bootstrap from the CDN link.</a:t>
            </a:r>
          </a:p>
          <a:p>
            <a:r>
              <a:rPr lang="en-US" dirty="0"/>
              <a:t>Download Bootstrap from getbootstrap.com and use it.</a:t>
            </a:r>
          </a:p>
          <a:p>
            <a:pPr marL="457200" lvl="0" indent="-317500" algn="l" rtl="0">
              <a:spcBef>
                <a:spcPts val="1600"/>
              </a:spcBef>
              <a:spcAft>
                <a:spcPts val="0"/>
              </a:spcAft>
              <a:buSzPts val="1400"/>
              <a:buChar char="●"/>
            </a:pP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https://www.yogihosting.com/wp-content/uploads/2016/12/how-to-use-bootstrap.png </a:t>
            </a:r>
            <a:endParaRPr dirty="0"/>
          </a:p>
        </p:txBody>
      </p:sp>
      <p:pic>
        <p:nvPicPr>
          <p:cNvPr id="5122" name="Picture 2" descr="How to Use Bootstrap to Create Responsive Design">
            <a:extLst>
              <a:ext uri="{FF2B5EF4-FFF2-40B4-BE49-F238E27FC236}">
                <a16:creationId xmlns:a16="http://schemas.microsoft.com/office/drawing/2014/main" id="{59A39C7A-03C0-4294-9921-F0C51FE180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094935"/>
            <a:ext cx="4572000" cy="29536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3999636"/>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 of Bootstrap</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Grid</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Bootstrap's grid system allows up to 12 columns  across the page</a:t>
            </a:r>
          </a:p>
          <a:p>
            <a:r>
              <a:rPr lang="en-US" dirty="0"/>
              <a:t>You can divide the container in rows and each row  in columns with space multiple of the 12</a:t>
            </a:r>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://img.glyphs.co/</a:t>
            </a:r>
            <a:r>
              <a:rPr lang="en-IN" dirty="0" err="1"/>
              <a:t>img?q</a:t>
            </a:r>
            <a:r>
              <a:rPr lang="en-IN" dirty="0"/>
              <a:t>=85&amp;w=900&amp;src=aHR0cDovL3MzLm1lZGlhbG9vdC5jb20vYmxvZy1pbWFnZXMvZ3JpZC1sYXlvdXRzLTEuanBn</a:t>
            </a:r>
          </a:p>
          <a:p>
            <a:pPr marL="0" lvl="0" indent="0" algn="l" rtl="0">
              <a:spcBef>
                <a:spcPts val="0"/>
              </a:spcBef>
              <a:spcAft>
                <a:spcPts val="1600"/>
              </a:spcAft>
              <a:buNone/>
            </a:pPr>
            <a:endParaRPr dirty="0"/>
          </a:p>
        </p:txBody>
      </p:sp>
      <p:pic>
        <p:nvPicPr>
          <p:cNvPr id="7" name="Picture 2" descr="How to Use Grid Layouts with WordPress and Bootstrap 3.0 — Medialoot">
            <a:extLst>
              <a:ext uri="{FF2B5EF4-FFF2-40B4-BE49-F238E27FC236}">
                <a16:creationId xmlns:a16="http://schemas.microsoft.com/office/drawing/2014/main" id="{C4D3911F-ABF7-4D26-9E67-7705B071A8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426625"/>
            <a:ext cx="4572000" cy="2405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7906530"/>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 of Bootstrap</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Grid</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In this example, we divide the space inside  the container in 1 row and this row in 3 columns with  the same side. 4+4+4 = 12</a:t>
            </a:r>
          </a:p>
          <a:p>
            <a:r>
              <a:rPr lang="en-US" dirty="0"/>
              <a:t>You can use any combination that the sum be equal  to 12.</a:t>
            </a:r>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://img.glyphs.co/</a:t>
            </a:r>
            <a:r>
              <a:rPr lang="en-IN" dirty="0" err="1"/>
              <a:t>img?q</a:t>
            </a:r>
            <a:r>
              <a:rPr lang="en-IN" dirty="0"/>
              <a:t>=85&amp;w=900&amp;src=aHR0cDovL3MzLm1lZGlhbG9vdC5jb20vYmxvZy1pbWFnZXMvZ3JpZC1sYXlvdXRzLTEuanBn</a:t>
            </a:r>
          </a:p>
          <a:p>
            <a:pPr marL="0" lvl="0" indent="0" algn="l" rtl="0">
              <a:spcBef>
                <a:spcPts val="0"/>
              </a:spcBef>
              <a:spcAft>
                <a:spcPts val="1600"/>
              </a:spcAft>
              <a:buNone/>
            </a:pPr>
            <a:endParaRPr dirty="0"/>
          </a:p>
        </p:txBody>
      </p:sp>
      <p:pic>
        <p:nvPicPr>
          <p:cNvPr id="7" name="Picture 2" descr="How to Use Grid Layouts with WordPress and Bootstrap 3.0 — Medialoot">
            <a:extLst>
              <a:ext uri="{FF2B5EF4-FFF2-40B4-BE49-F238E27FC236}">
                <a16:creationId xmlns:a16="http://schemas.microsoft.com/office/drawing/2014/main" id="{C4D3911F-ABF7-4D26-9E67-7705B071A8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172625"/>
            <a:ext cx="4572000" cy="2405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2129692"/>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 of Bootstrap</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Tables</a:t>
            </a:r>
            <a:endParaRPr dirty="0"/>
          </a:p>
        </p:txBody>
      </p:sp>
      <p:sp>
        <p:nvSpPr>
          <p:cNvPr id="84" name="Google Shape;84;p16"/>
          <p:cNvSpPr txBox="1">
            <a:spLocks noGrp="1"/>
          </p:cNvSpPr>
          <p:nvPr>
            <p:ph type="body" idx="2"/>
          </p:nvPr>
        </p:nvSpPr>
        <p:spPr>
          <a:xfrm>
            <a:off x="358175" y="2972287"/>
            <a:ext cx="3837000" cy="1753800"/>
          </a:xfrm>
          <a:prstGeom prst="rect">
            <a:avLst/>
          </a:prstGeom>
        </p:spPr>
        <p:txBody>
          <a:bodyPr spcFirstLastPara="1" wrap="square" lIns="91425" tIns="91425" rIns="91425" bIns="91425" anchor="ctr" anchorCtr="0">
            <a:noAutofit/>
          </a:bodyPr>
          <a:lstStyle/>
          <a:p>
            <a:pPr marL="285750" indent="-285750"/>
            <a:r>
              <a:rPr lang="en-US" dirty="0"/>
              <a:t>4 main classes:</a:t>
            </a:r>
          </a:p>
          <a:p>
            <a:pPr marL="0" indent="0">
              <a:buNone/>
            </a:pPr>
            <a:r>
              <a:rPr lang="en-US" dirty="0"/>
              <a:t>	.table</a:t>
            </a:r>
          </a:p>
          <a:p>
            <a:pPr marL="0" indent="0">
              <a:buNone/>
            </a:pPr>
            <a:r>
              <a:rPr lang="en-US" dirty="0"/>
              <a:t>	.table-striped</a:t>
            </a:r>
          </a:p>
          <a:p>
            <a:pPr marL="0" indent="0">
              <a:buNone/>
            </a:pPr>
            <a:r>
              <a:rPr lang="en-US" dirty="0"/>
              <a:t>	.table-bordered</a:t>
            </a:r>
          </a:p>
          <a:p>
            <a:pPr marL="0" indent="0">
              <a:buNone/>
            </a:pPr>
            <a:r>
              <a:rPr lang="en-US" dirty="0"/>
              <a:t>	.table-hover</a:t>
            </a:r>
          </a:p>
          <a:p>
            <a:pPr marL="285750" indent="-285750"/>
            <a:r>
              <a:rPr lang="en-US" dirty="0"/>
              <a:t>5 contextual classes:</a:t>
            </a:r>
          </a:p>
          <a:p>
            <a:pPr marL="0" indent="0">
              <a:buNone/>
            </a:pPr>
            <a:r>
              <a:rPr lang="en-US" dirty="0"/>
              <a:t>	.active</a:t>
            </a:r>
          </a:p>
          <a:p>
            <a:pPr marL="0" indent="0">
              <a:buNone/>
            </a:pPr>
            <a:r>
              <a:rPr lang="en-US" dirty="0"/>
              <a:t>	.success</a:t>
            </a:r>
          </a:p>
          <a:p>
            <a:pPr marL="0" indent="0">
              <a:buNone/>
            </a:pPr>
            <a:r>
              <a:rPr lang="en-US" dirty="0"/>
              <a:t>	.info</a:t>
            </a:r>
          </a:p>
          <a:p>
            <a:pPr marL="0" indent="0">
              <a:buNone/>
            </a:pPr>
            <a:r>
              <a:rPr lang="en-US" dirty="0"/>
              <a:t>	.warning</a:t>
            </a:r>
          </a:p>
          <a:p>
            <a:pPr marL="0" indent="0">
              <a:buNone/>
            </a:pPr>
            <a:r>
              <a:rPr lang="en-US" dirty="0"/>
              <a:t>	.danger</a:t>
            </a:r>
          </a:p>
          <a:p>
            <a:pPr marL="285750" indent="-285750"/>
            <a:endParaRPr lang="en-IN"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sp>
        <p:nvSpPr>
          <p:cNvPr id="8" name="object 6">
            <a:extLst>
              <a:ext uri="{FF2B5EF4-FFF2-40B4-BE49-F238E27FC236}">
                <a16:creationId xmlns:a16="http://schemas.microsoft.com/office/drawing/2014/main" id="{400BA9F1-21E4-47B0-B4D3-AAA4B9595AE2}"/>
              </a:ext>
            </a:extLst>
          </p:cNvPr>
          <p:cNvSpPr/>
          <p:nvPr/>
        </p:nvSpPr>
        <p:spPr>
          <a:xfrm>
            <a:off x="4573300" y="1183899"/>
            <a:ext cx="4572000" cy="2603916"/>
          </a:xfrm>
          <a:prstGeom prst="rect">
            <a:avLst/>
          </a:prstGeom>
          <a:blipFill>
            <a:blip r:embed="rId3" cstate="print"/>
            <a:srcRect/>
            <a:stretch>
              <a:fillRect t="-25250"/>
            </a:stretch>
          </a:blipFill>
        </p:spPr>
        <p:txBody>
          <a:bodyPr wrap="square" lIns="0" tIns="0" rIns="0" bIns="0" rtlCol="0"/>
          <a:lstStyle/>
          <a:p>
            <a:endParaRPr dirty="0"/>
          </a:p>
        </p:txBody>
      </p:sp>
    </p:spTree>
    <p:extLst>
      <p:ext uri="{BB962C8B-B14F-4D97-AF65-F5344CB8AC3E}">
        <p14:creationId xmlns:p14="http://schemas.microsoft.com/office/powerpoint/2010/main" val="1909976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lvl="0"/>
            <a:r>
              <a:rPr lang="en-US" dirty="0"/>
              <a:t>Introduction to Internet,  Browsing, and Emailing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16933">
              <a:spcBef>
                <a:spcPts val="133"/>
              </a:spcBef>
            </a:pPr>
            <a:r>
              <a:rPr lang="en-IN" spc="-7" dirty="0">
                <a:solidFill>
                  <a:srgbClr val="595959"/>
                </a:solidFill>
                <a:latin typeface="Arial MT"/>
                <a:cs typeface="Arial MT"/>
              </a:rPr>
              <a:t>Search</a:t>
            </a:r>
            <a:r>
              <a:rPr lang="en-IN" spc="-113" dirty="0">
                <a:solidFill>
                  <a:srgbClr val="595959"/>
                </a:solidFill>
                <a:latin typeface="Arial MT"/>
                <a:cs typeface="Arial MT"/>
              </a:rPr>
              <a:t> </a:t>
            </a:r>
            <a:r>
              <a:rPr lang="en-IN" spc="-7" dirty="0">
                <a:solidFill>
                  <a:srgbClr val="595959"/>
                </a:solidFill>
                <a:latin typeface="Arial MT"/>
                <a:cs typeface="Arial MT"/>
              </a:rPr>
              <a:t>Engines</a:t>
            </a:r>
            <a:endParaRPr lang="en-IN" dirty="0">
              <a:latin typeface="Arial MT"/>
              <a:cs typeface="Arial MT"/>
            </a:endParaRPr>
          </a:p>
        </p:txBody>
      </p:sp>
      <p:sp>
        <p:nvSpPr>
          <p:cNvPr id="75" name="Google Shape;75;p15"/>
          <p:cNvSpPr txBox="1">
            <a:spLocks noGrp="1"/>
          </p:cNvSpPr>
          <p:nvPr>
            <p:ph type="body" idx="2"/>
          </p:nvPr>
        </p:nvSpPr>
        <p:spPr>
          <a:xfrm>
            <a:off x="462275" y="2421250"/>
            <a:ext cx="3837000" cy="2314036"/>
          </a:xfrm>
          <a:prstGeom prst="rect">
            <a:avLst/>
          </a:prstGeom>
        </p:spPr>
        <p:txBody>
          <a:bodyPr spcFirstLastPara="1" wrap="square" lIns="91425" tIns="91425" rIns="91425" bIns="91425" anchor="ctr" anchorCtr="0">
            <a:noAutofit/>
          </a:bodyPr>
          <a:lstStyle/>
          <a:p>
            <a:pPr lvl="0" algn="just"/>
            <a:r>
              <a:rPr lang="en-US" dirty="0"/>
              <a:t>Search Engine is an application that  allows you to search for content on the  web.</a:t>
            </a:r>
          </a:p>
          <a:p>
            <a:pPr marL="139700" lvl="0" indent="0" algn="just">
              <a:buNone/>
            </a:pPr>
            <a:r>
              <a:rPr lang="en-US" dirty="0"/>
              <a:t>Most popular search engines</a:t>
            </a:r>
          </a:p>
          <a:p>
            <a:pPr lvl="0" algn="just"/>
            <a:r>
              <a:rPr lang="en-US" dirty="0"/>
              <a:t>Google</a:t>
            </a:r>
          </a:p>
          <a:p>
            <a:pPr lvl="0" algn="just"/>
            <a:r>
              <a:rPr lang="en-US" dirty="0"/>
              <a:t>Bing</a:t>
            </a:r>
          </a:p>
          <a:p>
            <a:pPr lvl="0" algn="just"/>
            <a:r>
              <a:rPr lang="en-US" dirty="0"/>
              <a:t>Yahoo</a:t>
            </a:r>
          </a:p>
          <a:p>
            <a:pPr lvl="0" algn="just"/>
            <a:r>
              <a:rPr lang="en-US" dirty="0"/>
              <a:t>Ask</a:t>
            </a:r>
          </a:p>
          <a:p>
            <a:pPr lvl="0" algn="just"/>
            <a:r>
              <a:rPr lang="en-US" dirty="0"/>
              <a:t>AOL</a:t>
            </a:r>
          </a:p>
        </p:txBody>
      </p:sp>
      <p:sp>
        <p:nvSpPr>
          <p:cNvPr id="77" name="Google Shape;77;p15"/>
          <p:cNvSpPr txBox="1">
            <a:spLocks noGrp="1"/>
          </p:cNvSpPr>
          <p:nvPr>
            <p:ph type="body" idx="3"/>
          </p:nvPr>
        </p:nvSpPr>
        <p:spPr>
          <a:xfrm>
            <a:off x="4688561" y="4735286"/>
            <a:ext cx="4338877" cy="280135"/>
          </a:xfrm>
          <a:prstGeom prst="rect">
            <a:avLst/>
          </a:prstGeom>
        </p:spPr>
        <p:txBody>
          <a:bodyPr spcFirstLastPara="1" wrap="square" lIns="91425" tIns="91425" rIns="91425" bIns="91425" anchor="t" anchorCtr="0">
            <a:noAutofit/>
          </a:bodyPr>
          <a:lstStyle/>
          <a:p>
            <a:pPr marL="0" lvl="0" indent="0" algn="ctr">
              <a:spcAft>
                <a:spcPts val="1600"/>
              </a:spcAft>
              <a:buNone/>
            </a:pPr>
            <a:r>
              <a:rPr lang="en-IN" dirty="0"/>
              <a:t>Image Source : </a:t>
            </a:r>
            <a:r>
              <a:rPr lang="en-IN" dirty="0">
                <a:hlinkClick r:id="rId3"/>
              </a:rPr>
              <a:t>https://wildstonesolution.com/top-search-engines </a:t>
            </a:r>
            <a:endParaRPr lang="en-IN" dirty="0"/>
          </a:p>
        </p:txBody>
      </p:sp>
      <p:pic>
        <p:nvPicPr>
          <p:cNvPr id="6146" name="Picture 9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1095052"/>
            <a:ext cx="4572000" cy="3074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97044630"/>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 of Bootstrap</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Images</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rtl="0"/>
            <a:r>
              <a:rPr lang="en-US" sz="1400" i="0" u="none" strike="noStrike" kern="1200" baseline="0" dirty="0">
                <a:solidFill>
                  <a:schemeClr val="tx1"/>
                </a:solidFill>
                <a:latin typeface="Arial" panose="020B0604020202020204" pitchFamily="34" charset="0"/>
              </a:rPr>
              <a:t>Three main classes:</a:t>
            </a:r>
          </a:p>
          <a:p>
            <a:pPr marL="139700" indent="0" rtl="0">
              <a:buSzPts val="3200"/>
              <a:buNone/>
            </a:pPr>
            <a:r>
              <a:rPr lang="en-US" sz="1400" i="0" u="none" strike="noStrike" kern="1200" baseline="0" dirty="0">
                <a:solidFill>
                  <a:schemeClr val="tx1"/>
                </a:solidFill>
                <a:latin typeface="Arial" panose="020B0604020202020204" pitchFamily="34" charset="0"/>
              </a:rPr>
              <a:t>	. </a:t>
            </a:r>
            <a:r>
              <a:rPr lang="en-US" sz="1400" i="0" u="none" strike="noStrike" kern="1200" baseline="0" dirty="0" err="1">
                <a:solidFill>
                  <a:schemeClr val="tx1"/>
                </a:solidFill>
                <a:latin typeface="Arial" panose="020B0604020202020204" pitchFamily="34" charset="0"/>
              </a:rPr>
              <a:t>img</a:t>
            </a:r>
            <a:r>
              <a:rPr lang="en-US" sz="1400" i="0" u="none" strike="noStrike" kern="1200" baseline="0" dirty="0">
                <a:solidFill>
                  <a:schemeClr val="tx1"/>
                </a:solidFill>
                <a:latin typeface="Arial" panose="020B0604020202020204" pitchFamily="34" charset="0"/>
              </a:rPr>
              <a:t>-rounded</a:t>
            </a:r>
          </a:p>
          <a:p>
            <a:pPr marL="139700" indent="0" rtl="0">
              <a:buSzPts val="3200"/>
              <a:buNone/>
            </a:pPr>
            <a:r>
              <a:rPr lang="en-US" sz="1400" i="0" u="none" strike="noStrike" kern="1200" baseline="0" dirty="0">
                <a:solidFill>
                  <a:schemeClr val="tx1"/>
                </a:solidFill>
                <a:latin typeface="Arial" panose="020B0604020202020204" pitchFamily="34" charset="0"/>
              </a:rPr>
              <a:t>	. </a:t>
            </a:r>
            <a:r>
              <a:rPr lang="en-US" sz="1400" i="0" u="none" strike="noStrike" kern="1200" baseline="0" dirty="0" err="1">
                <a:solidFill>
                  <a:schemeClr val="tx1"/>
                </a:solidFill>
                <a:latin typeface="Arial" panose="020B0604020202020204" pitchFamily="34" charset="0"/>
              </a:rPr>
              <a:t>img</a:t>
            </a:r>
            <a:r>
              <a:rPr lang="en-US" sz="1400" i="0" u="none" strike="noStrike" kern="1200" baseline="0" dirty="0">
                <a:solidFill>
                  <a:schemeClr val="tx1"/>
                </a:solidFill>
                <a:latin typeface="Arial" panose="020B0604020202020204" pitchFamily="34" charset="0"/>
              </a:rPr>
              <a:t>-circle</a:t>
            </a:r>
          </a:p>
          <a:p>
            <a:pPr marL="139700" indent="0" rtl="0">
              <a:buSzPts val="3200"/>
              <a:buNone/>
            </a:pPr>
            <a:r>
              <a:rPr lang="en-US" sz="1400" i="0" u="none" strike="noStrike" kern="1200" baseline="0" dirty="0">
                <a:solidFill>
                  <a:schemeClr val="tx1"/>
                </a:solidFill>
                <a:latin typeface="Arial" panose="020B0604020202020204" pitchFamily="34" charset="0"/>
              </a:rPr>
              <a:t>	. </a:t>
            </a:r>
            <a:r>
              <a:rPr lang="en-US" sz="1400" i="0" u="none" strike="noStrike" kern="1200" baseline="0" dirty="0" err="1">
                <a:solidFill>
                  <a:schemeClr val="tx1"/>
                </a:solidFill>
                <a:latin typeface="Arial" panose="020B0604020202020204" pitchFamily="34" charset="0"/>
              </a:rPr>
              <a:t>img</a:t>
            </a:r>
            <a:r>
              <a:rPr lang="en-US" sz="1400" i="0" u="none" strike="noStrike" kern="1200" baseline="0" dirty="0">
                <a:solidFill>
                  <a:schemeClr val="tx1"/>
                </a:solidFill>
                <a:latin typeface="Arial" panose="020B0604020202020204" pitchFamily="34" charset="0"/>
              </a:rPr>
              <a:t>-thumbnail</a:t>
            </a:r>
          </a:p>
        </p:txBody>
      </p:sp>
      <p:sp>
        <p:nvSpPr>
          <p:cNvPr id="8" name="object 3">
            <a:extLst>
              <a:ext uri="{FF2B5EF4-FFF2-40B4-BE49-F238E27FC236}">
                <a16:creationId xmlns:a16="http://schemas.microsoft.com/office/drawing/2014/main" id="{FBCF9B2D-4536-45DB-816D-783CF8AA5FF1}"/>
              </a:ext>
            </a:extLst>
          </p:cNvPr>
          <p:cNvSpPr/>
          <p:nvPr/>
        </p:nvSpPr>
        <p:spPr>
          <a:xfrm>
            <a:off x="4572001" y="1452488"/>
            <a:ext cx="4572000" cy="2560823"/>
          </a:xfrm>
          <a:prstGeom prst="rect">
            <a:avLst/>
          </a:prstGeom>
          <a:blipFill>
            <a:blip r:embed="rId3" cstate="print"/>
            <a:srcRect/>
            <a:stretch>
              <a:fillRect t="-10974" b="-1"/>
            </a:stretch>
          </a:blipFill>
        </p:spPr>
        <p:txBody>
          <a:bodyPr wrap="square" lIns="0" tIns="0" rIns="0" bIns="0" rtlCol="0"/>
          <a:lstStyle/>
          <a:p>
            <a:endParaRPr/>
          </a:p>
        </p:txBody>
      </p:sp>
    </p:spTree>
    <p:extLst>
      <p:ext uri="{BB962C8B-B14F-4D97-AF65-F5344CB8AC3E}">
        <p14:creationId xmlns:p14="http://schemas.microsoft.com/office/powerpoint/2010/main" val="1980558722"/>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 of Bootstrap</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Alerts</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rtl="0"/>
            <a:r>
              <a:rPr lang="en-US" sz="1400" i="0" u="none" strike="noStrike" kern="1200" baseline="0" dirty="0">
                <a:solidFill>
                  <a:schemeClr val="tx1"/>
                </a:solidFill>
                <a:latin typeface="Arial" panose="020B0604020202020204" pitchFamily="34" charset="0"/>
              </a:rPr>
              <a:t>Bootstrap provides an easy way to create  predefined alert messages</a:t>
            </a:r>
          </a:p>
          <a:p>
            <a:pPr rtl="0"/>
            <a:r>
              <a:rPr lang="en-US" sz="1400" i="0" u="none" strike="noStrike" kern="1200" baseline="0" dirty="0">
                <a:solidFill>
                  <a:schemeClr val="tx1"/>
                </a:solidFill>
                <a:latin typeface="Arial" panose="020B0604020202020204" pitchFamily="34" charset="0"/>
              </a:rPr>
              <a:t>Alerts are created with the .alert class, followed by  one of the four contextual classes</a:t>
            </a:r>
          </a:p>
          <a:p>
            <a:pPr marL="139700" indent="0" rtl="0">
              <a:buNone/>
            </a:pPr>
            <a:r>
              <a:rPr lang="en-US" kern="1200" dirty="0">
                <a:solidFill>
                  <a:schemeClr val="tx1"/>
                </a:solidFill>
                <a:latin typeface="Arial" panose="020B0604020202020204" pitchFamily="34" charset="0"/>
              </a:rPr>
              <a:t>	</a:t>
            </a:r>
            <a:r>
              <a:rPr lang="en-US" i="0" u="none" strike="noStrike" kern="1200" baseline="0" dirty="0">
                <a:solidFill>
                  <a:schemeClr val="tx1"/>
                </a:solidFill>
                <a:latin typeface="Arial" panose="020B0604020202020204" pitchFamily="34" charset="0"/>
              </a:rPr>
              <a:t>.alert-success</a:t>
            </a:r>
          </a:p>
          <a:p>
            <a:pPr marL="139700" indent="0" rtl="0">
              <a:buNone/>
            </a:pPr>
            <a:r>
              <a:rPr lang="en-US" sz="1400" i="0" u="none" strike="noStrike" kern="1200" baseline="0" dirty="0">
                <a:solidFill>
                  <a:schemeClr val="tx1"/>
                </a:solidFill>
                <a:latin typeface="Arial" panose="020B0604020202020204" pitchFamily="34" charset="0"/>
              </a:rPr>
              <a:t>	.alert-info</a:t>
            </a:r>
          </a:p>
          <a:p>
            <a:pPr marL="139700" indent="0" rtl="0">
              <a:buNone/>
            </a:pPr>
            <a:r>
              <a:rPr lang="en-US" sz="1400" i="0" u="none" strike="noStrike" kern="1200" baseline="0" dirty="0">
                <a:solidFill>
                  <a:schemeClr val="tx1"/>
                </a:solidFill>
                <a:latin typeface="Arial" panose="020B0604020202020204" pitchFamily="34" charset="0"/>
              </a:rPr>
              <a:t>	.alert-warning</a:t>
            </a:r>
          </a:p>
          <a:p>
            <a:pPr marL="139700" indent="0" rtl="0">
              <a:buNone/>
            </a:pPr>
            <a:r>
              <a:rPr lang="en-US" sz="1400" i="0" u="none" strike="noStrike" kern="1200" baseline="0" dirty="0">
                <a:solidFill>
                  <a:schemeClr val="tx1"/>
                </a:solidFill>
                <a:latin typeface="Arial" panose="020B0604020202020204" pitchFamily="34" charset="0"/>
              </a:rPr>
              <a:t>	.alert-danger</a:t>
            </a:r>
          </a:p>
        </p:txBody>
      </p:sp>
      <p:pic>
        <p:nvPicPr>
          <p:cNvPr id="10242" name="Picture 2" descr="Bootstrap alert with 5 online demos">
            <a:extLst>
              <a:ext uri="{FF2B5EF4-FFF2-40B4-BE49-F238E27FC236}">
                <a16:creationId xmlns:a16="http://schemas.microsoft.com/office/drawing/2014/main" id="{95498B8B-872F-427B-B227-B0994F01B0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230178"/>
            <a:ext cx="4596754" cy="3086100"/>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85;p16">
            <a:extLst>
              <a:ext uri="{FF2B5EF4-FFF2-40B4-BE49-F238E27FC236}">
                <a16:creationId xmlns:a16="http://schemas.microsoft.com/office/drawing/2014/main" id="{55D86242-7A22-4417-ACA2-AB2328BFE7EC}"/>
              </a:ext>
            </a:extLst>
          </p:cNvPr>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://www.jquery-az.com/wp-content/uploads/2015/12/16.0_1-Bootstrap-alerts-simple.png </a:t>
            </a:r>
            <a:endParaRPr dirty="0"/>
          </a:p>
        </p:txBody>
      </p:sp>
    </p:spTree>
    <p:extLst>
      <p:ext uri="{BB962C8B-B14F-4D97-AF65-F5344CB8AC3E}">
        <p14:creationId xmlns:p14="http://schemas.microsoft.com/office/powerpoint/2010/main" val="3083623173"/>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 of Bootstrap</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Buttons</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tx1"/>
              </a:solidFill>
            </a:endParaRPr>
          </a:p>
          <a:p>
            <a:pPr rtl="0"/>
            <a:r>
              <a:rPr lang="en-US" sz="1400" i="0" u="none" strike="noStrike" kern="1200" baseline="0" dirty="0">
                <a:solidFill>
                  <a:schemeClr val="tx1"/>
                </a:solidFill>
                <a:latin typeface="Arial" panose="020B0604020202020204" pitchFamily="34" charset="0"/>
              </a:rPr>
              <a:t>Bootstrap provides seven styles of buttons:</a:t>
            </a:r>
          </a:p>
          <a:p>
            <a:pPr rtl="0"/>
            <a:r>
              <a:rPr lang="en-US" sz="1400" i="0" u="none" strike="noStrike" kern="1200" baseline="0" dirty="0">
                <a:solidFill>
                  <a:schemeClr val="tx1"/>
                </a:solidFill>
                <a:latin typeface="Arial" panose="020B0604020202020204" pitchFamily="34" charset="0"/>
              </a:rPr>
              <a:t>To achieve the button styles, Bootstrap has the following contextual classes:</a:t>
            </a:r>
          </a:p>
          <a:p>
            <a:pPr marL="139700" indent="0" rtl="0">
              <a:buNone/>
            </a:pPr>
            <a:r>
              <a:rPr lang="en-US" i="0" u="none" strike="noStrike" kern="1200" baseline="0" dirty="0">
                <a:solidFill>
                  <a:schemeClr val="tx1"/>
                </a:solidFill>
                <a:latin typeface="Arial" panose="020B0604020202020204" pitchFamily="34" charset="0"/>
              </a:rPr>
              <a:t>	.</a:t>
            </a:r>
            <a:r>
              <a:rPr lang="en-US" i="0" u="none" strike="noStrike" kern="1200" baseline="0" dirty="0" err="1">
                <a:solidFill>
                  <a:schemeClr val="tx1"/>
                </a:solidFill>
                <a:latin typeface="Arial" panose="020B0604020202020204" pitchFamily="34" charset="0"/>
              </a:rPr>
              <a:t>btn</a:t>
            </a:r>
            <a:r>
              <a:rPr lang="en-US" i="0" u="none" strike="noStrike" kern="1200" baseline="0" dirty="0">
                <a:solidFill>
                  <a:schemeClr val="tx1"/>
                </a:solidFill>
                <a:latin typeface="Arial" panose="020B0604020202020204" pitchFamily="34" charset="0"/>
              </a:rPr>
              <a:t>-default</a:t>
            </a:r>
          </a:p>
          <a:p>
            <a:pPr marL="139700" indent="0" rtl="0">
              <a:buNone/>
            </a:pPr>
            <a:r>
              <a:rPr lang="en-US" i="0" u="none" strike="noStrike" kern="1200" baseline="0" dirty="0">
                <a:solidFill>
                  <a:schemeClr val="tx1"/>
                </a:solidFill>
                <a:latin typeface="Arial" panose="020B0604020202020204" pitchFamily="34" charset="0"/>
              </a:rPr>
              <a:t>	.</a:t>
            </a:r>
            <a:r>
              <a:rPr lang="en-US" i="0" u="none" strike="noStrike" kern="1200" baseline="0" dirty="0" err="1">
                <a:solidFill>
                  <a:schemeClr val="tx1"/>
                </a:solidFill>
                <a:latin typeface="Arial" panose="020B0604020202020204" pitchFamily="34" charset="0"/>
              </a:rPr>
              <a:t>btn</a:t>
            </a:r>
            <a:r>
              <a:rPr lang="en-US" i="0" u="none" strike="noStrike" kern="1200" baseline="0" dirty="0">
                <a:solidFill>
                  <a:schemeClr val="tx1"/>
                </a:solidFill>
                <a:latin typeface="Arial" panose="020B0604020202020204" pitchFamily="34" charset="0"/>
              </a:rPr>
              <a:t>-primary</a:t>
            </a:r>
          </a:p>
          <a:p>
            <a:pPr marL="139700" indent="0" rtl="0">
              <a:buNone/>
            </a:pPr>
            <a:r>
              <a:rPr lang="en-US" i="0" u="none" strike="noStrike" kern="1200" baseline="0" dirty="0">
                <a:solidFill>
                  <a:schemeClr val="tx1"/>
                </a:solidFill>
                <a:latin typeface="Arial" panose="020B0604020202020204" pitchFamily="34" charset="0"/>
              </a:rPr>
              <a:t>	.</a:t>
            </a:r>
            <a:r>
              <a:rPr lang="en-US" i="0" u="none" strike="noStrike" kern="1200" baseline="0" dirty="0" err="1">
                <a:solidFill>
                  <a:schemeClr val="tx1"/>
                </a:solidFill>
                <a:latin typeface="Arial" panose="020B0604020202020204" pitchFamily="34" charset="0"/>
              </a:rPr>
              <a:t>btn</a:t>
            </a:r>
            <a:r>
              <a:rPr lang="en-US" i="0" u="none" strike="noStrike" kern="1200" baseline="0" dirty="0">
                <a:solidFill>
                  <a:schemeClr val="tx1"/>
                </a:solidFill>
                <a:latin typeface="Arial" panose="020B0604020202020204" pitchFamily="34" charset="0"/>
              </a:rPr>
              <a:t>-success</a:t>
            </a:r>
          </a:p>
          <a:p>
            <a:pPr marL="139700" indent="0" rtl="0">
              <a:buNone/>
            </a:pPr>
            <a:r>
              <a:rPr lang="en-US" i="0" u="none" strike="noStrike" kern="1200" baseline="0" dirty="0">
                <a:solidFill>
                  <a:schemeClr val="tx1"/>
                </a:solidFill>
                <a:latin typeface="Arial" panose="020B0604020202020204" pitchFamily="34" charset="0"/>
              </a:rPr>
              <a:t>	.</a:t>
            </a:r>
            <a:r>
              <a:rPr lang="en-US" i="0" u="none" strike="noStrike" kern="1200" baseline="0" dirty="0" err="1">
                <a:solidFill>
                  <a:schemeClr val="tx1"/>
                </a:solidFill>
                <a:latin typeface="Arial" panose="020B0604020202020204" pitchFamily="34" charset="0"/>
              </a:rPr>
              <a:t>btn</a:t>
            </a:r>
            <a:r>
              <a:rPr lang="en-US" i="0" u="none" strike="noStrike" kern="1200" baseline="0" dirty="0">
                <a:solidFill>
                  <a:schemeClr val="tx1"/>
                </a:solidFill>
                <a:latin typeface="Arial" panose="020B0604020202020204" pitchFamily="34" charset="0"/>
              </a:rPr>
              <a:t>-info</a:t>
            </a:r>
          </a:p>
          <a:p>
            <a:pPr marL="139700" indent="0" rtl="0">
              <a:buNone/>
            </a:pPr>
            <a:r>
              <a:rPr lang="en-US" i="0" u="none" strike="noStrike" kern="1200" baseline="0" dirty="0">
                <a:solidFill>
                  <a:schemeClr val="tx1"/>
                </a:solidFill>
                <a:latin typeface="Arial" panose="020B0604020202020204" pitchFamily="34" charset="0"/>
              </a:rPr>
              <a:t>	.</a:t>
            </a:r>
            <a:r>
              <a:rPr lang="en-US" i="0" u="none" strike="noStrike" kern="1200" baseline="0" dirty="0" err="1">
                <a:solidFill>
                  <a:schemeClr val="tx1"/>
                </a:solidFill>
                <a:latin typeface="Arial" panose="020B0604020202020204" pitchFamily="34" charset="0"/>
              </a:rPr>
              <a:t>btn</a:t>
            </a:r>
            <a:r>
              <a:rPr lang="en-US" i="0" u="none" strike="noStrike" kern="1200" baseline="0" dirty="0">
                <a:solidFill>
                  <a:schemeClr val="tx1"/>
                </a:solidFill>
                <a:latin typeface="Arial" panose="020B0604020202020204" pitchFamily="34" charset="0"/>
              </a:rPr>
              <a:t>-warning</a:t>
            </a:r>
          </a:p>
          <a:p>
            <a:pPr marL="139700" indent="0" rtl="0">
              <a:buNone/>
            </a:pPr>
            <a:r>
              <a:rPr lang="en-US" i="0" u="none" strike="noStrike" kern="1200" baseline="0" dirty="0">
                <a:solidFill>
                  <a:schemeClr val="tx1"/>
                </a:solidFill>
                <a:latin typeface="Arial" panose="020B0604020202020204" pitchFamily="34" charset="0"/>
              </a:rPr>
              <a:t>	.</a:t>
            </a:r>
            <a:r>
              <a:rPr lang="en-US" i="0" u="none" strike="noStrike" kern="1200" baseline="0" dirty="0" err="1">
                <a:solidFill>
                  <a:schemeClr val="tx1"/>
                </a:solidFill>
                <a:latin typeface="Arial" panose="020B0604020202020204" pitchFamily="34" charset="0"/>
              </a:rPr>
              <a:t>btn</a:t>
            </a:r>
            <a:r>
              <a:rPr lang="en-US" i="0" u="none" strike="noStrike" kern="1200" baseline="0" dirty="0">
                <a:solidFill>
                  <a:schemeClr val="tx1"/>
                </a:solidFill>
                <a:latin typeface="Arial" panose="020B0604020202020204" pitchFamily="34" charset="0"/>
              </a:rPr>
              <a:t>-danger</a:t>
            </a:r>
          </a:p>
          <a:p>
            <a:pPr marL="139700" indent="0" rtl="0">
              <a:buNone/>
            </a:pPr>
            <a:r>
              <a:rPr lang="en-US" i="0" u="none" strike="noStrike" kern="1200" baseline="0" dirty="0">
                <a:solidFill>
                  <a:schemeClr val="tx1"/>
                </a:solidFill>
                <a:latin typeface="Arial" panose="020B0604020202020204" pitchFamily="34" charset="0"/>
              </a:rPr>
              <a:t>	.</a:t>
            </a:r>
            <a:r>
              <a:rPr lang="en-US" i="0" u="none" strike="noStrike" kern="1200" baseline="0" dirty="0" err="1">
                <a:solidFill>
                  <a:schemeClr val="tx1"/>
                </a:solidFill>
                <a:latin typeface="Arial" panose="020B0604020202020204" pitchFamily="34" charset="0"/>
              </a:rPr>
              <a:t>btn</a:t>
            </a:r>
            <a:r>
              <a:rPr lang="en-US" i="0" u="none" strike="noStrike" kern="1200" baseline="0" dirty="0">
                <a:solidFill>
                  <a:schemeClr val="tx1"/>
                </a:solidFill>
                <a:latin typeface="Arial" panose="020B0604020202020204" pitchFamily="34" charset="0"/>
              </a:rPr>
              <a:t>-link</a:t>
            </a:r>
          </a:p>
        </p:txBody>
      </p:sp>
      <p:pic>
        <p:nvPicPr>
          <p:cNvPr id="9218" name="Picture 2" descr="Angular Buttons - Bootstrap 4 &amp;amp; Material Design. Examples &amp;amp; tutorial. -  Material Design for Bootstrap">
            <a:extLst>
              <a:ext uri="{FF2B5EF4-FFF2-40B4-BE49-F238E27FC236}">
                <a16:creationId xmlns:a16="http://schemas.microsoft.com/office/drawing/2014/main" id="{9F8CBB35-ACF2-4645-96AC-16A352BED0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371599"/>
            <a:ext cx="4572000" cy="3022169"/>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85;p16">
            <a:extLst>
              <a:ext uri="{FF2B5EF4-FFF2-40B4-BE49-F238E27FC236}">
                <a16:creationId xmlns:a16="http://schemas.microsoft.com/office/drawing/2014/main" id="{6A27DE2C-A4B4-4727-9D03-253B37E22023}"/>
              </a:ext>
            </a:extLst>
          </p:cNvPr>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://mdbcdn.b-cdn.net/</a:t>
            </a:r>
            <a:r>
              <a:rPr lang="en-IN" dirty="0" err="1"/>
              <a:t>wp</a:t>
            </a:r>
            <a:r>
              <a:rPr lang="en-IN" dirty="0"/>
              <a:t>-content/uploads/2015/08/buttons1.jpg </a:t>
            </a:r>
            <a:endParaRPr dirty="0"/>
          </a:p>
        </p:txBody>
      </p:sp>
    </p:spTree>
    <p:extLst>
      <p:ext uri="{BB962C8B-B14F-4D97-AF65-F5344CB8AC3E}">
        <p14:creationId xmlns:p14="http://schemas.microsoft.com/office/powerpoint/2010/main" val="4212780276"/>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 of Bootstrap</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Labels</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Labels are used to provide information about  something.</a:t>
            </a:r>
          </a:p>
          <a:p>
            <a:r>
              <a:rPr lang="en-US" dirty="0"/>
              <a:t>Bootstrap create labels with colorful backgrounds to  highlight the text inside the label.</a:t>
            </a:r>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://dyclassroom.com/image/topic/bootstrap/labels-badges/labels.png</a:t>
            </a:r>
          </a:p>
          <a:p>
            <a:pPr marL="0" lvl="0" indent="0" algn="l" rtl="0">
              <a:spcBef>
                <a:spcPts val="0"/>
              </a:spcBef>
              <a:spcAft>
                <a:spcPts val="1600"/>
              </a:spcAft>
              <a:buNone/>
            </a:pPr>
            <a:r>
              <a:rPr lang="en-IN" dirty="0"/>
              <a:t> </a:t>
            </a:r>
            <a:endParaRPr dirty="0"/>
          </a:p>
        </p:txBody>
      </p:sp>
      <p:pic>
        <p:nvPicPr>
          <p:cNvPr id="6" name="Picture 2" descr="Bootstrap - Labels and Badges - Bootstrap - DYclassroom | Have fun learning  :-)">
            <a:extLst>
              <a:ext uri="{FF2B5EF4-FFF2-40B4-BE49-F238E27FC236}">
                <a16:creationId xmlns:a16="http://schemas.microsoft.com/office/drawing/2014/main" id="{F864878D-B134-4B01-8519-A31366AE04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84950" y="1152686"/>
            <a:ext cx="4659050" cy="3142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4987949"/>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 of Bootstrap</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Labels</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Use the .label class, followed by one of the six  contextual classes</a:t>
            </a:r>
          </a:p>
          <a:p>
            <a:pPr marL="139700" indent="0">
              <a:buNone/>
            </a:pPr>
            <a:r>
              <a:rPr lang="en-US" dirty="0"/>
              <a:t>	.label-default</a:t>
            </a:r>
          </a:p>
          <a:p>
            <a:pPr marL="139700" indent="0">
              <a:buNone/>
            </a:pPr>
            <a:r>
              <a:rPr lang="en-US" dirty="0"/>
              <a:t>	.label-primary</a:t>
            </a:r>
          </a:p>
          <a:p>
            <a:pPr marL="139700" indent="0">
              <a:buNone/>
            </a:pPr>
            <a:r>
              <a:rPr lang="en-US" dirty="0"/>
              <a:t>	.label-success</a:t>
            </a:r>
          </a:p>
          <a:p>
            <a:pPr marL="139700" indent="0">
              <a:buNone/>
            </a:pPr>
            <a:r>
              <a:rPr lang="en-US" dirty="0"/>
              <a:t>	.label-info</a:t>
            </a:r>
          </a:p>
          <a:p>
            <a:pPr marL="139700" indent="0">
              <a:buNone/>
            </a:pPr>
            <a:r>
              <a:rPr lang="en-US" dirty="0"/>
              <a:t>	.label-warning </a:t>
            </a:r>
          </a:p>
          <a:p>
            <a:pPr marL="139700" indent="0">
              <a:buNone/>
            </a:pPr>
            <a:r>
              <a:rPr lang="en-US" dirty="0"/>
              <a:t>	.label-danger</a:t>
            </a:r>
          </a:p>
        </p:txBody>
      </p:sp>
      <p:sp>
        <p:nvSpPr>
          <p:cNvPr id="8" name="Google Shape;85;p16">
            <a:extLst>
              <a:ext uri="{FF2B5EF4-FFF2-40B4-BE49-F238E27FC236}">
                <a16:creationId xmlns:a16="http://schemas.microsoft.com/office/drawing/2014/main" id="{8E12FBEE-D86E-4E81-8F27-D51F3BED7D96}"/>
              </a:ext>
            </a:extLst>
          </p:cNvPr>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://dyclassroom.com/image/topic/bootstrap/labels-badges/labels.png</a:t>
            </a:r>
          </a:p>
          <a:p>
            <a:pPr marL="0" lvl="0" indent="0" algn="l" rtl="0">
              <a:spcBef>
                <a:spcPts val="0"/>
              </a:spcBef>
              <a:spcAft>
                <a:spcPts val="1600"/>
              </a:spcAft>
              <a:buNone/>
            </a:pPr>
            <a:r>
              <a:rPr lang="en-IN" dirty="0"/>
              <a:t> </a:t>
            </a:r>
            <a:endParaRPr dirty="0"/>
          </a:p>
        </p:txBody>
      </p:sp>
      <p:pic>
        <p:nvPicPr>
          <p:cNvPr id="9" name="Picture 2" descr="Bootstrap - Labels and Badges - Bootstrap - DYclassroom | Have fun learning  :-)">
            <a:extLst>
              <a:ext uri="{FF2B5EF4-FFF2-40B4-BE49-F238E27FC236}">
                <a16:creationId xmlns:a16="http://schemas.microsoft.com/office/drawing/2014/main" id="{50398B72-F3DF-4380-A364-DD84BCE385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84950" y="1101886"/>
            <a:ext cx="4659050" cy="3142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3667780"/>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 of Bootstrap</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Components</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Bootstrap provides a variety of customizable and reusable components which makes the development faster and easier. </a:t>
            </a:r>
          </a:p>
          <a:p>
            <a:r>
              <a:rPr lang="en-US" dirty="0"/>
              <a:t>They are heavily based on the base modifier nomenclature i.e. the base class has many groups of shared properties together while the modifier class has a group of individual styles.</a:t>
            </a: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a:t>
            </a:r>
            <a:endParaRPr dirty="0"/>
          </a:p>
        </p:txBody>
      </p:sp>
      <p:sp>
        <p:nvSpPr>
          <p:cNvPr id="6" name="Google Shape;85;p16">
            <a:extLst>
              <a:ext uri="{FF2B5EF4-FFF2-40B4-BE49-F238E27FC236}">
                <a16:creationId xmlns:a16="http://schemas.microsoft.com/office/drawing/2014/main" id="{D6F0E849-B7A1-4633-B82B-0EDCB65CDD8D}"/>
              </a:ext>
            </a:extLst>
          </p:cNvPr>
          <p:cNvSpPr txBox="1">
            <a:spLocks/>
          </p:cNvSpPr>
          <p:nvPr/>
        </p:nvSpPr>
        <p:spPr>
          <a:xfrm>
            <a:off x="5074950" y="4772275"/>
            <a:ext cx="3397500" cy="17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3050" algn="l" rtl="0">
              <a:lnSpc>
                <a:spcPct val="115000"/>
              </a:lnSpc>
              <a:spcBef>
                <a:spcPts val="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1pPr>
            <a:lvl2pPr marL="914400" marR="0" lvl="1"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2pPr>
            <a:lvl3pPr marL="1371600" marR="0" lvl="2"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3pPr>
            <a:lvl4pPr marL="1828800" marR="0" lvl="3"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4pPr>
            <a:lvl5pPr marL="2286000" marR="0" lvl="4"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5pPr>
            <a:lvl6pPr marL="2743200" marR="0" lvl="5"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6pPr>
            <a:lvl7pPr marL="3200400" marR="0" lvl="6"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7pPr>
            <a:lvl8pPr marL="3657600" marR="0" lvl="7"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8pPr>
            <a:lvl9pPr marL="4114800" marR="0" lvl="8" indent="-273050" algn="l" rtl="0">
              <a:lnSpc>
                <a:spcPct val="115000"/>
              </a:lnSpc>
              <a:spcBef>
                <a:spcPts val="1600"/>
              </a:spcBef>
              <a:spcAft>
                <a:spcPts val="1600"/>
              </a:spcAft>
              <a:buClr>
                <a:schemeClr val="dk2"/>
              </a:buClr>
              <a:buSzPts val="700"/>
              <a:buFont typeface="Arial"/>
              <a:buChar char="■"/>
              <a:defRPr sz="700" b="0" i="0" u="none" strike="noStrike" cap="none">
                <a:solidFill>
                  <a:schemeClr val="dk2"/>
                </a:solidFill>
                <a:latin typeface="Arial"/>
                <a:ea typeface="Arial"/>
                <a:cs typeface="Arial"/>
                <a:sym typeface="Arial"/>
              </a:defRPr>
            </a:lvl9pPr>
          </a:lstStyle>
          <a:p>
            <a:pPr marL="0" indent="0">
              <a:spcAft>
                <a:spcPts val="1600"/>
              </a:spcAft>
              <a:buFont typeface="Arial"/>
              <a:buNone/>
            </a:pPr>
            <a:r>
              <a:rPr lang="fr-FR"/>
              <a:t>Image: https://media.geeksforgeeks.org/wp-content/uploads/20210819203105/202108199-660x372.jpg </a:t>
            </a:r>
            <a:endParaRPr lang="fr-FR" dirty="0"/>
          </a:p>
        </p:txBody>
      </p:sp>
      <p:pic>
        <p:nvPicPr>
          <p:cNvPr id="7" name="Picture 6" descr="Explain the components of Bootstrap - GeeksforGeeks">
            <a:extLst>
              <a:ext uri="{FF2B5EF4-FFF2-40B4-BE49-F238E27FC236}">
                <a16:creationId xmlns:a16="http://schemas.microsoft.com/office/drawing/2014/main" id="{B84928F0-A089-444D-A686-4E8D55DF3EA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586425"/>
            <a:ext cx="4553262" cy="2524825"/>
          </a:xfrm>
          <a:prstGeom prst="rect">
            <a:avLst/>
          </a:prstGeom>
          <a:noFill/>
          <a:ln>
            <a:noFill/>
          </a:ln>
        </p:spPr>
      </p:pic>
    </p:spTree>
    <p:extLst>
      <p:ext uri="{BB962C8B-B14F-4D97-AF65-F5344CB8AC3E}">
        <p14:creationId xmlns:p14="http://schemas.microsoft.com/office/powerpoint/2010/main" val="2623461519"/>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List of Components</a:t>
            </a:r>
            <a:endParaRPr dirty="0"/>
          </a:p>
        </p:txBody>
      </p:sp>
      <p:sp>
        <p:nvSpPr>
          <p:cNvPr id="84" name="Google Shape;84;p16"/>
          <p:cNvSpPr txBox="1">
            <a:spLocks noGrp="1"/>
          </p:cNvSpPr>
          <p:nvPr>
            <p:ph type="body" idx="2"/>
          </p:nvPr>
        </p:nvSpPr>
        <p:spPr>
          <a:xfrm>
            <a:off x="358175" y="2792438"/>
            <a:ext cx="3837000" cy="1753800"/>
          </a:xfrm>
          <a:prstGeom prst="rect">
            <a:avLst/>
          </a:prstGeom>
        </p:spPr>
        <p:txBody>
          <a:bodyPr spcFirstLastPara="1" wrap="square" lIns="91425" tIns="91425" rIns="91425" bIns="91425" anchor="ctr" anchorCtr="0">
            <a:noAutofit/>
          </a:bodyPr>
          <a:lstStyle/>
          <a:p>
            <a:pPr marL="0" indent="0">
              <a:buNone/>
            </a:pPr>
            <a:endParaRPr lang="en-IN" dirty="0"/>
          </a:p>
          <a:p>
            <a:r>
              <a:rPr lang="en-US" dirty="0"/>
              <a:t>Jumbotron </a:t>
            </a:r>
          </a:p>
          <a:p>
            <a:r>
              <a:rPr lang="en-US" dirty="0"/>
              <a:t>Alerts</a:t>
            </a:r>
          </a:p>
          <a:p>
            <a:r>
              <a:rPr lang="en-US" dirty="0"/>
              <a:t>Buttons</a:t>
            </a:r>
          </a:p>
          <a:p>
            <a:r>
              <a:rPr lang="en-US" dirty="0"/>
              <a:t>Button group</a:t>
            </a:r>
          </a:p>
          <a:p>
            <a:r>
              <a:rPr lang="en-US" dirty="0"/>
              <a:t>Badge</a:t>
            </a:r>
          </a:p>
          <a:p>
            <a:r>
              <a:rPr lang="en-US" dirty="0"/>
              <a:t>Progress Bar</a:t>
            </a:r>
          </a:p>
          <a:p>
            <a:r>
              <a:rPr lang="en-US" dirty="0"/>
              <a:t>Spinner</a:t>
            </a:r>
          </a:p>
          <a:p>
            <a:r>
              <a:rPr lang="en-US" dirty="0" err="1"/>
              <a:t>Scrollspy</a:t>
            </a:r>
            <a:endParaRPr lang="en-US" dirty="0"/>
          </a:p>
          <a:p>
            <a:r>
              <a:rPr lang="en-US" dirty="0"/>
              <a:t>List group</a:t>
            </a:r>
          </a:p>
          <a:p>
            <a:r>
              <a:rPr lang="en-US" dirty="0"/>
              <a:t>Card</a:t>
            </a:r>
          </a:p>
          <a:p>
            <a:r>
              <a:rPr lang="en-US" dirty="0"/>
              <a:t>Dropdown</a:t>
            </a:r>
          </a:p>
          <a:p>
            <a:pPr marL="139700" indent="0">
              <a:buNone/>
            </a:pPr>
            <a:endParaRPr lang="en-US"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https://media.geeksforgeeks.org/wp-content/uploads/20210819203105/202108199-660x372.jpg </a:t>
            </a:r>
            <a:endParaRPr dirty="0"/>
          </a:p>
        </p:txBody>
      </p:sp>
      <p:pic>
        <p:nvPicPr>
          <p:cNvPr id="6" name="Picture 5" descr="Explain the components of Bootstrap - GeeksforGeeks">
            <a:extLst>
              <a:ext uri="{FF2B5EF4-FFF2-40B4-BE49-F238E27FC236}">
                <a16:creationId xmlns:a16="http://schemas.microsoft.com/office/drawing/2014/main" id="{88F7EB92-8B6A-4CB0-B9FE-25B4D646E7D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567375"/>
            <a:ext cx="4553262" cy="2524825"/>
          </a:xfrm>
          <a:prstGeom prst="rect">
            <a:avLst/>
          </a:prstGeom>
          <a:noFill/>
          <a:ln>
            <a:noFill/>
          </a:ln>
        </p:spPr>
      </p:pic>
    </p:spTree>
    <p:extLst>
      <p:ext uri="{BB962C8B-B14F-4D97-AF65-F5344CB8AC3E}">
        <p14:creationId xmlns:p14="http://schemas.microsoft.com/office/powerpoint/2010/main" val="3048248590"/>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List of Components</a:t>
            </a:r>
            <a:endParaRPr dirty="0"/>
          </a:p>
        </p:txBody>
      </p:sp>
      <p:sp>
        <p:nvSpPr>
          <p:cNvPr id="84" name="Google Shape;84;p16"/>
          <p:cNvSpPr txBox="1">
            <a:spLocks noGrp="1"/>
          </p:cNvSpPr>
          <p:nvPr>
            <p:ph type="body" idx="2"/>
          </p:nvPr>
        </p:nvSpPr>
        <p:spPr>
          <a:xfrm>
            <a:off x="358175" y="2808708"/>
            <a:ext cx="3837000" cy="1753800"/>
          </a:xfrm>
          <a:prstGeom prst="rect">
            <a:avLst/>
          </a:prstGeom>
        </p:spPr>
        <p:txBody>
          <a:bodyPr spcFirstLastPara="1" wrap="square" lIns="91425" tIns="91425" rIns="91425" bIns="91425" anchor="ctr" anchorCtr="0">
            <a:noAutofit/>
          </a:bodyPr>
          <a:lstStyle/>
          <a:p>
            <a:r>
              <a:rPr lang="en-US" dirty="0" err="1"/>
              <a:t>Navs</a:t>
            </a:r>
            <a:endParaRPr lang="en-US" dirty="0"/>
          </a:p>
          <a:p>
            <a:r>
              <a:rPr lang="en-US" dirty="0"/>
              <a:t>Navbar</a:t>
            </a:r>
          </a:p>
          <a:p>
            <a:r>
              <a:rPr lang="en-US" dirty="0"/>
              <a:t>Forms</a:t>
            </a:r>
          </a:p>
          <a:p>
            <a:r>
              <a:rPr lang="en-US" dirty="0"/>
              <a:t>Input groups</a:t>
            </a:r>
          </a:p>
          <a:p>
            <a:r>
              <a:rPr lang="en-US" dirty="0"/>
              <a:t>Toast</a:t>
            </a:r>
          </a:p>
          <a:p>
            <a:r>
              <a:rPr lang="en-US" dirty="0"/>
              <a:t>Tooltip</a:t>
            </a:r>
          </a:p>
          <a:p>
            <a:r>
              <a:rPr lang="en-US" dirty="0"/>
              <a:t>Popovers</a:t>
            </a:r>
          </a:p>
          <a:p>
            <a:r>
              <a:rPr lang="en-US" dirty="0"/>
              <a:t>Collapse</a:t>
            </a:r>
          </a:p>
          <a:p>
            <a:r>
              <a:rPr lang="en-US" dirty="0"/>
              <a:t>Modal</a:t>
            </a:r>
          </a:p>
          <a:p>
            <a:r>
              <a:rPr lang="en-US" dirty="0"/>
              <a:t>Pagination</a:t>
            </a:r>
          </a:p>
          <a:p>
            <a:r>
              <a:rPr lang="en-US" dirty="0"/>
              <a:t>Media object</a:t>
            </a:r>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a:t>
            </a:r>
            <a:endParaRPr dirty="0"/>
          </a:p>
        </p:txBody>
      </p:sp>
      <p:sp>
        <p:nvSpPr>
          <p:cNvPr id="6" name="Google Shape;85;p16">
            <a:extLst>
              <a:ext uri="{FF2B5EF4-FFF2-40B4-BE49-F238E27FC236}">
                <a16:creationId xmlns:a16="http://schemas.microsoft.com/office/drawing/2014/main" id="{2944B360-73FD-4D3F-9A96-951CB4BB1D9A}"/>
              </a:ext>
            </a:extLst>
          </p:cNvPr>
          <p:cNvSpPr txBox="1">
            <a:spLocks/>
          </p:cNvSpPr>
          <p:nvPr/>
        </p:nvSpPr>
        <p:spPr>
          <a:xfrm>
            <a:off x="5074950" y="4772275"/>
            <a:ext cx="3397500" cy="17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3050" algn="l" rtl="0">
              <a:lnSpc>
                <a:spcPct val="115000"/>
              </a:lnSpc>
              <a:spcBef>
                <a:spcPts val="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1pPr>
            <a:lvl2pPr marL="914400" marR="0" lvl="1"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2pPr>
            <a:lvl3pPr marL="1371600" marR="0" lvl="2"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3pPr>
            <a:lvl4pPr marL="1828800" marR="0" lvl="3"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4pPr>
            <a:lvl5pPr marL="2286000" marR="0" lvl="4"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5pPr>
            <a:lvl6pPr marL="2743200" marR="0" lvl="5"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6pPr>
            <a:lvl7pPr marL="3200400" marR="0" lvl="6"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7pPr>
            <a:lvl8pPr marL="3657600" marR="0" lvl="7"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8pPr>
            <a:lvl9pPr marL="4114800" marR="0" lvl="8" indent="-273050" algn="l" rtl="0">
              <a:lnSpc>
                <a:spcPct val="115000"/>
              </a:lnSpc>
              <a:spcBef>
                <a:spcPts val="1600"/>
              </a:spcBef>
              <a:spcAft>
                <a:spcPts val="1600"/>
              </a:spcAft>
              <a:buClr>
                <a:schemeClr val="dk2"/>
              </a:buClr>
              <a:buSzPts val="700"/>
              <a:buFont typeface="Arial"/>
              <a:buChar char="■"/>
              <a:defRPr sz="700" b="0" i="0" u="none" strike="noStrike" cap="none">
                <a:solidFill>
                  <a:schemeClr val="dk2"/>
                </a:solidFill>
                <a:latin typeface="Arial"/>
                <a:ea typeface="Arial"/>
                <a:cs typeface="Arial"/>
                <a:sym typeface="Arial"/>
              </a:defRPr>
            </a:lvl9pPr>
          </a:lstStyle>
          <a:p>
            <a:pPr marL="0" indent="0">
              <a:spcAft>
                <a:spcPts val="1600"/>
              </a:spcAft>
              <a:buFont typeface="Arial"/>
              <a:buNone/>
            </a:pPr>
            <a:r>
              <a:rPr lang="fr-FR" dirty="0"/>
              <a:t>Image: https://media.geeksforgeeks.org/wp-content/uploads/20210819203105/202108199-660x372.jpg </a:t>
            </a:r>
          </a:p>
        </p:txBody>
      </p:sp>
      <p:pic>
        <p:nvPicPr>
          <p:cNvPr id="7" name="Picture 6" descr="Explain the components of Bootstrap - GeeksforGeeks">
            <a:extLst>
              <a:ext uri="{FF2B5EF4-FFF2-40B4-BE49-F238E27FC236}">
                <a16:creationId xmlns:a16="http://schemas.microsoft.com/office/drawing/2014/main" id="{75D95F61-094F-4DA4-9920-7CA25B777EB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546295"/>
            <a:ext cx="4553262" cy="2524825"/>
          </a:xfrm>
          <a:prstGeom prst="rect">
            <a:avLst/>
          </a:prstGeom>
          <a:noFill/>
          <a:ln>
            <a:noFill/>
          </a:ln>
        </p:spPr>
      </p:pic>
    </p:spTree>
    <p:extLst>
      <p:ext uri="{BB962C8B-B14F-4D97-AF65-F5344CB8AC3E}">
        <p14:creationId xmlns:p14="http://schemas.microsoft.com/office/powerpoint/2010/main" val="742921911"/>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4" name="Google Shape;84;p16"/>
          <p:cNvSpPr txBox="1">
            <a:spLocks noGrp="1"/>
          </p:cNvSpPr>
          <p:nvPr>
            <p:ph type="body" idx="2"/>
          </p:nvPr>
        </p:nvSpPr>
        <p:spPr>
          <a:xfrm>
            <a:off x="254075" y="2676200"/>
            <a:ext cx="3837000" cy="1753800"/>
          </a:xfrm>
          <a:prstGeom prst="rect">
            <a:avLst/>
          </a:prstGeom>
        </p:spPr>
        <p:txBody>
          <a:bodyPr spcFirstLastPara="1" wrap="square" lIns="91425" tIns="91425" rIns="91425" bIns="91425" anchor="ctr" anchorCtr="0">
            <a:noAutofit/>
          </a:bodyPr>
          <a:lstStyle/>
          <a:p>
            <a:pPr marL="0" indent="0">
              <a:buNone/>
            </a:pPr>
            <a:endParaRPr dirty="0"/>
          </a:p>
          <a:p>
            <a:r>
              <a:rPr lang="en" dirty="0"/>
              <a:t>Accessibility</a:t>
            </a:r>
          </a:p>
          <a:p>
            <a:r>
              <a:rPr lang="en" dirty="0"/>
              <a:t>Breadcrumbs</a:t>
            </a:r>
          </a:p>
          <a:p>
            <a:r>
              <a:rPr lang="en" dirty="0"/>
              <a:t>Calendar</a:t>
            </a:r>
          </a:p>
          <a:p>
            <a:r>
              <a:rPr lang="en" dirty="0"/>
              <a:t>Carousel</a:t>
            </a:r>
          </a:p>
          <a:p>
            <a:r>
              <a:rPr lang="en" dirty="0"/>
              <a:t>Checkbox</a:t>
            </a:r>
          </a:p>
          <a:p>
            <a:r>
              <a:rPr lang="en" dirty="0"/>
              <a:t>Color Picker</a:t>
            </a:r>
          </a:p>
          <a:p>
            <a:r>
              <a:rPr lang="en" dirty="0"/>
              <a:t>Combobox</a:t>
            </a:r>
          </a:p>
          <a:p>
            <a:r>
              <a:rPr lang="en" dirty="0"/>
              <a:t>Contact Form</a:t>
            </a:r>
          </a:p>
          <a:p>
            <a:r>
              <a:rPr lang="en" dirty="0"/>
              <a:t>Datepicker</a:t>
            </a:r>
          </a:p>
          <a:p>
            <a:r>
              <a:rPr lang="en" dirty="0"/>
              <a:t>Dialogue boxes &amp; alerts</a:t>
            </a:r>
          </a:p>
          <a:p>
            <a:r>
              <a:rPr lang="en" dirty="0"/>
              <a:t>File upload</a:t>
            </a:r>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://cdn.educba.com/academy/</a:t>
            </a:r>
            <a:r>
              <a:rPr lang="en-IN" dirty="0" err="1"/>
              <a:t>wp</a:t>
            </a:r>
            <a:r>
              <a:rPr lang="en-IN" dirty="0"/>
              <a:t>-content/uploads/2019/07/Bootstrap-Components.png </a:t>
            </a:r>
            <a:endParaRPr dirty="0"/>
          </a:p>
        </p:txBody>
      </p:sp>
      <p:pic>
        <p:nvPicPr>
          <p:cNvPr id="15362" name="Picture 2" descr="Bootstrap Components | Know Top 11 Useful Components of Bootstrap">
            <a:extLst>
              <a:ext uri="{FF2B5EF4-FFF2-40B4-BE49-F238E27FC236}">
                <a16:creationId xmlns:a16="http://schemas.microsoft.com/office/drawing/2014/main" id="{53BB3E7C-9425-409A-852B-C2144CC45D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458200"/>
            <a:ext cx="4572000" cy="260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6317991"/>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4" name="Google Shape;84;p16"/>
          <p:cNvSpPr txBox="1">
            <a:spLocks noGrp="1"/>
          </p:cNvSpPr>
          <p:nvPr>
            <p:ph type="body" idx="2"/>
          </p:nvPr>
        </p:nvSpPr>
        <p:spPr>
          <a:xfrm>
            <a:off x="358175" y="2855203"/>
            <a:ext cx="3837000" cy="1753800"/>
          </a:xfrm>
          <a:prstGeom prst="rect">
            <a:avLst/>
          </a:prstGeom>
        </p:spPr>
        <p:txBody>
          <a:bodyPr spcFirstLastPara="1" wrap="square" lIns="91425" tIns="91425" rIns="91425" bIns="91425" anchor="ctr" anchorCtr="0">
            <a:noAutofit/>
          </a:bodyPr>
          <a:lstStyle/>
          <a:p>
            <a:pPr marL="0" indent="0">
              <a:buNone/>
            </a:pPr>
            <a:endParaRPr dirty="0"/>
          </a:p>
          <a:p>
            <a:r>
              <a:rPr lang="en" dirty="0"/>
              <a:t>Form validation</a:t>
            </a:r>
          </a:p>
          <a:p>
            <a:r>
              <a:rPr lang="en" dirty="0"/>
              <a:t>Image gallery</a:t>
            </a:r>
          </a:p>
          <a:p>
            <a:r>
              <a:rPr lang="en" dirty="0"/>
              <a:t>In-place editing</a:t>
            </a:r>
          </a:p>
          <a:p>
            <a:r>
              <a:rPr lang="en" dirty="0"/>
              <a:t>Layout Grid</a:t>
            </a:r>
          </a:p>
          <a:p>
            <a:r>
              <a:rPr lang="en" dirty="0"/>
              <a:t>Magnify</a:t>
            </a:r>
          </a:p>
          <a:p>
            <a:r>
              <a:rPr lang="en" dirty="0"/>
              <a:t>Modal windows</a:t>
            </a:r>
          </a:p>
          <a:p>
            <a:r>
              <a:rPr lang="en" dirty="0"/>
              <a:t>Navigation</a:t>
            </a:r>
          </a:p>
          <a:p>
            <a:r>
              <a:rPr lang="en" dirty="0"/>
              <a:t>Pagination</a:t>
            </a:r>
          </a:p>
          <a:p>
            <a:r>
              <a:rPr lang="en" dirty="0"/>
              <a:t>Progress bars</a:t>
            </a:r>
          </a:p>
          <a:p>
            <a:r>
              <a:rPr lang="en" dirty="0"/>
              <a:t>Ratings</a:t>
            </a:r>
          </a:p>
          <a:p>
            <a:r>
              <a:rPr lang="en-IN" dirty="0"/>
              <a:t>S</a:t>
            </a:r>
            <a:r>
              <a:rPr lang="en" dirty="0"/>
              <a:t>ocial Buttons</a:t>
            </a:r>
          </a:p>
          <a:p>
            <a:r>
              <a:rPr lang="en" dirty="0"/>
              <a:t>Tabs</a:t>
            </a:r>
          </a:p>
          <a:p>
            <a:pPr marL="457200" lvl="0" indent="-317500" algn="l" rtl="0">
              <a:spcBef>
                <a:spcPts val="1600"/>
              </a:spcBef>
              <a:spcAft>
                <a:spcPts val="0"/>
              </a:spcAft>
              <a:buSzPts val="1400"/>
              <a:buChar char="●"/>
            </a:pP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a:t>
            </a:r>
            <a:endParaRPr dirty="0"/>
          </a:p>
        </p:txBody>
      </p:sp>
      <p:sp>
        <p:nvSpPr>
          <p:cNvPr id="6" name="Google Shape;85;p16">
            <a:extLst>
              <a:ext uri="{FF2B5EF4-FFF2-40B4-BE49-F238E27FC236}">
                <a16:creationId xmlns:a16="http://schemas.microsoft.com/office/drawing/2014/main" id="{BA696E9E-2731-4586-966D-3C92E5E328A1}"/>
              </a:ext>
            </a:extLst>
          </p:cNvPr>
          <p:cNvSpPr txBox="1">
            <a:spLocks/>
          </p:cNvSpPr>
          <p:nvPr/>
        </p:nvSpPr>
        <p:spPr>
          <a:xfrm>
            <a:off x="5074950" y="4772275"/>
            <a:ext cx="3397500" cy="17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3050" algn="l" rtl="0">
              <a:lnSpc>
                <a:spcPct val="115000"/>
              </a:lnSpc>
              <a:spcBef>
                <a:spcPts val="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1pPr>
            <a:lvl2pPr marL="914400" marR="0" lvl="1"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2pPr>
            <a:lvl3pPr marL="1371600" marR="0" lvl="2"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3pPr>
            <a:lvl4pPr marL="1828800" marR="0" lvl="3"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4pPr>
            <a:lvl5pPr marL="2286000" marR="0" lvl="4"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5pPr>
            <a:lvl6pPr marL="2743200" marR="0" lvl="5"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6pPr>
            <a:lvl7pPr marL="3200400" marR="0" lvl="6"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7pPr>
            <a:lvl8pPr marL="3657600" marR="0" lvl="7"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8pPr>
            <a:lvl9pPr marL="4114800" marR="0" lvl="8" indent="-273050" algn="l" rtl="0">
              <a:lnSpc>
                <a:spcPct val="115000"/>
              </a:lnSpc>
              <a:spcBef>
                <a:spcPts val="1600"/>
              </a:spcBef>
              <a:spcAft>
                <a:spcPts val="1600"/>
              </a:spcAft>
              <a:buClr>
                <a:schemeClr val="dk2"/>
              </a:buClr>
              <a:buSzPts val="700"/>
              <a:buFont typeface="Arial"/>
              <a:buChar char="■"/>
              <a:defRPr sz="700" b="0" i="0" u="none" strike="noStrike" cap="none">
                <a:solidFill>
                  <a:schemeClr val="dk2"/>
                </a:solidFill>
                <a:latin typeface="Arial"/>
                <a:ea typeface="Arial"/>
                <a:cs typeface="Arial"/>
                <a:sym typeface="Arial"/>
              </a:defRPr>
            </a:lvl9pPr>
          </a:lstStyle>
          <a:p>
            <a:pPr marL="0" indent="0">
              <a:spcAft>
                <a:spcPts val="1600"/>
              </a:spcAft>
              <a:buFont typeface="Arial"/>
              <a:buNone/>
            </a:pPr>
            <a:r>
              <a:rPr lang="en-IN"/>
              <a:t>Image:https://cdn.educba.com/academy/wp-content/uploads/2019/07/Bootstrap-Components.png </a:t>
            </a:r>
            <a:endParaRPr lang="en-IN" dirty="0"/>
          </a:p>
        </p:txBody>
      </p:sp>
      <p:pic>
        <p:nvPicPr>
          <p:cNvPr id="7" name="Picture 2" descr="Bootstrap Components | Know Top 11 Useful Components of Bootstrap">
            <a:extLst>
              <a:ext uri="{FF2B5EF4-FFF2-40B4-BE49-F238E27FC236}">
                <a16:creationId xmlns:a16="http://schemas.microsoft.com/office/drawing/2014/main" id="{D24E9555-7F77-4A64-827E-296147E196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270000"/>
            <a:ext cx="4572000" cy="260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75985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lvl="0"/>
            <a:r>
              <a:rPr lang="en-US" dirty="0"/>
              <a:t>Introduction to Internet,  Browsing, and Emailing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16933">
              <a:spcBef>
                <a:spcPts val="133"/>
              </a:spcBef>
            </a:pPr>
            <a:r>
              <a:rPr lang="en-IN" spc="-7" dirty="0">
                <a:solidFill>
                  <a:srgbClr val="595959"/>
                </a:solidFill>
                <a:latin typeface="Arial MT"/>
                <a:cs typeface="Arial MT"/>
              </a:rPr>
              <a:t>Advantages of Internet</a:t>
            </a:r>
          </a:p>
        </p:txBody>
      </p:sp>
      <p:sp>
        <p:nvSpPr>
          <p:cNvPr id="75" name="Google Shape;75;p15"/>
          <p:cNvSpPr txBox="1">
            <a:spLocks noGrp="1"/>
          </p:cNvSpPr>
          <p:nvPr>
            <p:ph type="body" idx="2"/>
          </p:nvPr>
        </p:nvSpPr>
        <p:spPr>
          <a:xfrm>
            <a:off x="462275" y="2421250"/>
            <a:ext cx="3837000" cy="2314036"/>
          </a:xfrm>
          <a:prstGeom prst="rect">
            <a:avLst/>
          </a:prstGeom>
        </p:spPr>
        <p:txBody>
          <a:bodyPr spcFirstLastPara="1" wrap="square" lIns="91425" tIns="91425" rIns="91425" bIns="91425" anchor="ctr" anchorCtr="0">
            <a:noAutofit/>
          </a:bodyPr>
          <a:lstStyle/>
          <a:p>
            <a:pPr lvl="0" algn="just"/>
            <a:r>
              <a:rPr lang="en-US" dirty="0"/>
              <a:t>Information, knowledge, and learning</a:t>
            </a:r>
          </a:p>
          <a:p>
            <a:pPr lvl="0" algn="just"/>
            <a:r>
              <a:rPr lang="en-US" dirty="0"/>
              <a:t>Connectivity, communication, and  sharing</a:t>
            </a:r>
          </a:p>
          <a:p>
            <a:pPr lvl="0" algn="just"/>
            <a:r>
              <a:rPr lang="en-US" dirty="0"/>
              <a:t>Address, mapping, and contact  information</a:t>
            </a:r>
          </a:p>
          <a:p>
            <a:pPr lvl="0" algn="just"/>
            <a:r>
              <a:rPr lang="en-US" dirty="0"/>
              <a:t>Banking, bills, and shopping</a:t>
            </a:r>
          </a:p>
          <a:p>
            <a:pPr lvl="0" algn="just"/>
            <a:r>
              <a:rPr lang="en-US" dirty="0"/>
              <a:t>Selling and making money</a:t>
            </a:r>
          </a:p>
          <a:p>
            <a:pPr lvl="0" algn="just"/>
            <a:r>
              <a:rPr lang="en-US" dirty="0"/>
              <a:t>Entertainment</a:t>
            </a:r>
          </a:p>
        </p:txBody>
      </p:sp>
      <p:sp>
        <p:nvSpPr>
          <p:cNvPr id="77" name="Google Shape;77;p15"/>
          <p:cNvSpPr txBox="1">
            <a:spLocks noGrp="1"/>
          </p:cNvSpPr>
          <p:nvPr>
            <p:ph type="body" idx="3"/>
          </p:nvPr>
        </p:nvSpPr>
        <p:spPr>
          <a:xfrm>
            <a:off x="4688561" y="4735286"/>
            <a:ext cx="4338877" cy="271972"/>
          </a:xfrm>
          <a:prstGeom prst="rect">
            <a:avLst/>
          </a:prstGeom>
        </p:spPr>
        <p:txBody>
          <a:bodyPr spcFirstLastPara="1" wrap="square" lIns="91425" tIns="91425" rIns="91425" bIns="91425" anchor="t" anchorCtr="0">
            <a:noAutofit/>
          </a:bodyPr>
          <a:lstStyle/>
          <a:p>
            <a:pPr marL="0" lvl="0" indent="0" algn="ctr">
              <a:spcAft>
                <a:spcPts val="1600"/>
              </a:spcAft>
              <a:buNone/>
            </a:pPr>
            <a:r>
              <a:rPr lang="en-IN" dirty="0"/>
              <a:t>Image Source : </a:t>
            </a:r>
            <a:r>
              <a:rPr lang="en-IN" dirty="0">
                <a:hlinkClick r:id="rId3"/>
              </a:rPr>
              <a:t>https://www.tutorialspoint.com/internet_technologies/internet_overview.htm</a:t>
            </a:r>
            <a:endParaRPr lang="en-IN" dirty="0"/>
          </a:p>
        </p:txBody>
      </p:sp>
      <p:pic>
        <p:nvPicPr>
          <p:cNvPr id="7" name="object 4"/>
          <p:cNvPicPr/>
          <p:nvPr/>
        </p:nvPicPr>
        <p:blipFill>
          <a:blip r:embed="rId4" cstate="print"/>
          <a:stretch>
            <a:fillRect/>
          </a:stretch>
        </p:blipFill>
        <p:spPr>
          <a:xfrm>
            <a:off x="4572000" y="1034200"/>
            <a:ext cx="4572000" cy="3128400"/>
          </a:xfrm>
          <a:prstGeom prst="rect">
            <a:avLst/>
          </a:prstGeom>
        </p:spPr>
      </p:pic>
    </p:spTree>
    <p:extLst>
      <p:ext uri="{BB962C8B-B14F-4D97-AF65-F5344CB8AC3E}">
        <p14:creationId xmlns:p14="http://schemas.microsoft.com/office/powerpoint/2010/main" val="2047298092"/>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Accessibility</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IN" dirty="0"/>
              <a:t>This plugin adds accessibility mark-up to the default components of Bootstrap. Components include: Alert, Tooltip, Popover, Modal Dialog, Dropdown Menu, Tab Panel, Collapse and Carousel.</a:t>
            </a:r>
            <a:endParaRPr dirty="0"/>
          </a:p>
        </p:txBody>
      </p:sp>
      <p:sp>
        <p:nvSpPr>
          <p:cNvPr id="85" name="Google Shape;85;p16"/>
          <p:cNvSpPr txBox="1">
            <a:spLocks noGrp="1"/>
          </p:cNvSpPr>
          <p:nvPr>
            <p:ph type="body" idx="3"/>
          </p:nvPr>
        </p:nvSpPr>
        <p:spPr>
          <a:xfrm>
            <a:off x="4981960" y="4563048"/>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://bs-uploads.toptal.io/blackfish-uploads/components/</a:t>
            </a:r>
            <a:r>
              <a:rPr lang="en-IN" dirty="0" err="1"/>
              <a:t>seo</a:t>
            </a:r>
            <a:r>
              <a:rPr lang="en-IN" dirty="0"/>
              <a:t>/content/</a:t>
            </a:r>
            <a:r>
              <a:rPr lang="en-IN" dirty="0" err="1"/>
              <a:t>og_image_file</a:t>
            </a:r>
            <a:r>
              <a:rPr lang="en-IN" dirty="0"/>
              <a:t>/</a:t>
            </a:r>
            <a:r>
              <a:rPr lang="en-IN" dirty="0" err="1"/>
              <a:t>og_image</a:t>
            </a:r>
            <a:r>
              <a:rPr lang="en-IN" dirty="0"/>
              <a:t>/906545/REDESIGN-Speeding-up-Application-Development-with-Bootstrap-Luke_Social-3b49f4c2abf94e39b2f311ed9f0c3785.png </a:t>
            </a:r>
            <a:endParaRPr dirty="0"/>
          </a:p>
        </p:txBody>
      </p:sp>
      <p:pic>
        <p:nvPicPr>
          <p:cNvPr id="6146" name="Picture 2" descr="Application Development Best Practices with Bootstrap | Toptal">
            <a:extLst>
              <a:ext uri="{FF2B5EF4-FFF2-40B4-BE49-F238E27FC236}">
                <a16:creationId xmlns:a16="http://schemas.microsoft.com/office/drawing/2014/main" id="{171BA7CF-06C9-40AE-B1E0-94DB11F35A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142031"/>
            <a:ext cx="4572000" cy="28594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504167"/>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Breadcrumbs</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a:t>A Bootstrap JavaScript plugin that allows you to programmatically manipulate breadcrumb navigation.</a:t>
            </a: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https://www.jquery-az.com/wp-content/uploads/2018/01/21-2-Bootstrap-4-breadcrumb-styles.png </a:t>
            </a:r>
            <a:endParaRPr dirty="0"/>
          </a:p>
        </p:txBody>
      </p:sp>
      <p:pic>
        <p:nvPicPr>
          <p:cNvPr id="7170" name="Picture 2" descr="Bootstrap 4 Breadcrumbs: 5 different styles">
            <a:extLst>
              <a:ext uri="{FF2B5EF4-FFF2-40B4-BE49-F238E27FC236}">
                <a16:creationId xmlns:a16="http://schemas.microsoft.com/office/drawing/2014/main" id="{40CE7F78-41F1-4279-9C2F-DF9E1634BF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354900"/>
            <a:ext cx="4572000" cy="2524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6239022"/>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Calendar</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a:t>A Full view calendar based on Bootstrap.</a:t>
            </a: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https://www.drupal.org/files/project-images/Twitter Bootstrap jQuery Calendar.png</a:t>
            </a:r>
            <a:endParaRPr dirty="0"/>
          </a:p>
        </p:txBody>
      </p:sp>
      <p:pic>
        <p:nvPicPr>
          <p:cNvPr id="6" name="Picture 5" descr="Bootstrap Calendar | Drupal.org">
            <a:extLst>
              <a:ext uri="{FF2B5EF4-FFF2-40B4-BE49-F238E27FC236}">
                <a16:creationId xmlns:a16="http://schemas.microsoft.com/office/drawing/2014/main" id="{7091EC39-0475-4DA3-A47B-B06B5448A7B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95247" y="1274413"/>
            <a:ext cx="4548753" cy="2462487"/>
          </a:xfrm>
          <a:prstGeom prst="rect">
            <a:avLst/>
          </a:prstGeom>
          <a:noFill/>
          <a:ln>
            <a:noFill/>
          </a:ln>
        </p:spPr>
      </p:pic>
    </p:spTree>
    <p:extLst>
      <p:ext uri="{BB962C8B-B14F-4D97-AF65-F5344CB8AC3E}">
        <p14:creationId xmlns:p14="http://schemas.microsoft.com/office/powerpoint/2010/main" val="2407980921"/>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Carousel</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a:t>A collection of plugins for displaying a carousel in </a:t>
            </a:r>
            <a:r>
              <a:rPr lang="en-US" dirty="0" err="1"/>
              <a:t>fullscreen</a:t>
            </a:r>
            <a:r>
              <a:rPr lang="en-US" dirty="0"/>
              <a:t> modal window.</a:t>
            </a: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https://mdbcdn.b-cdn.net/wp-content/uploads/2017/12/carousel.jpg </a:t>
            </a:r>
            <a:endParaRPr dirty="0"/>
          </a:p>
        </p:txBody>
      </p:sp>
      <p:pic>
        <p:nvPicPr>
          <p:cNvPr id="6" name="Picture 5" descr="Bootstrap 4 Carousel - examples, tutorial &amp;amp; advanced usage - Material  Design for Bootstrap">
            <a:extLst>
              <a:ext uri="{FF2B5EF4-FFF2-40B4-BE49-F238E27FC236}">
                <a16:creationId xmlns:a16="http://schemas.microsoft.com/office/drawing/2014/main" id="{A3F3FDDF-2244-4096-AF2C-0ED84F9626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238250"/>
            <a:ext cx="4572000" cy="2667000"/>
          </a:xfrm>
          <a:prstGeom prst="rect">
            <a:avLst/>
          </a:prstGeom>
        </p:spPr>
      </p:pic>
    </p:spTree>
    <p:extLst>
      <p:ext uri="{BB962C8B-B14F-4D97-AF65-F5344CB8AC3E}">
        <p14:creationId xmlns:p14="http://schemas.microsoft.com/office/powerpoint/2010/main" val="2004231901"/>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Checkbox</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a:t>A jQuery plugin for replacing the default checkboxes and radio inputs.</a:t>
            </a: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https://mdbcdn.b-cdn.net/wp-content/uploads/2017/07/bootstrap-checkbox.jpg </a:t>
            </a:r>
            <a:endParaRPr dirty="0"/>
          </a:p>
        </p:txBody>
      </p:sp>
      <p:pic>
        <p:nvPicPr>
          <p:cNvPr id="6" name="Picture 5" descr="Bootstrap 4 Checkbox - examples &amp;amp; tutorial. Basic &amp;amp; advanced usage -  Material Design for Bootstrap">
            <a:extLst>
              <a:ext uri="{FF2B5EF4-FFF2-40B4-BE49-F238E27FC236}">
                <a16:creationId xmlns:a16="http://schemas.microsoft.com/office/drawing/2014/main" id="{AFB9FBA5-6C7B-4DD1-8E4C-9DD4D2661F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421325"/>
            <a:ext cx="4590094" cy="2432050"/>
          </a:xfrm>
          <a:prstGeom prst="rect">
            <a:avLst/>
          </a:prstGeom>
        </p:spPr>
      </p:pic>
    </p:spTree>
    <p:extLst>
      <p:ext uri="{BB962C8B-B14F-4D97-AF65-F5344CB8AC3E}">
        <p14:creationId xmlns:p14="http://schemas.microsoft.com/office/powerpoint/2010/main" val="3371619116"/>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Color Picker</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a:t>A very simple and lightweight (200 lines of JavaScript and 100 lines of CSS) jQuery color picker for Bootstrap.</a:t>
            </a: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https://freefrontend.com/assets/img/jquery-color-picker-plugins/jquery-simplecolorpicker.png </a:t>
            </a:r>
            <a:endParaRPr dirty="0"/>
          </a:p>
        </p:txBody>
      </p:sp>
      <p:pic>
        <p:nvPicPr>
          <p:cNvPr id="6" name="Picture 5" descr="TOP 19 jQuery Color Picker Plugins - Gpkumar.com">
            <a:extLst>
              <a:ext uri="{FF2B5EF4-FFF2-40B4-BE49-F238E27FC236}">
                <a16:creationId xmlns:a16="http://schemas.microsoft.com/office/drawing/2014/main" id="{E47F2062-5877-40BC-833A-358E0B7412D2}"/>
              </a:ext>
            </a:extLst>
          </p:cNvPr>
          <p:cNvPicPr>
            <a:picLocks noChangeAspect="1"/>
          </p:cNvPicPr>
          <p:nvPr/>
        </p:nvPicPr>
        <p:blipFill rotWithShape="1">
          <a:blip r:embed="rId3">
            <a:extLst>
              <a:ext uri="{28A0092B-C50C-407E-A947-70E740481C1C}">
                <a14:useLocalDpi xmlns:a14="http://schemas.microsoft.com/office/drawing/2010/main" val="0"/>
              </a:ext>
            </a:extLst>
          </a:blip>
          <a:srcRect l="21795" t="26772" r="12393" b="26659"/>
          <a:stretch/>
        </p:blipFill>
        <p:spPr bwMode="auto">
          <a:xfrm>
            <a:off x="4572000" y="1354900"/>
            <a:ext cx="4572000" cy="231177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288578657"/>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Combobox</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a:t>A </a:t>
            </a:r>
            <a:r>
              <a:rPr lang="en-US" dirty="0" err="1"/>
              <a:t>combobox</a:t>
            </a:r>
            <a:r>
              <a:rPr lang="en-US" dirty="0"/>
              <a:t> plugin that integrates well with Bootstrap.</a:t>
            </a: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https://jquery-plugins.net/image/plugin/bootstrap-combobox.png </a:t>
            </a:r>
            <a:endParaRPr dirty="0"/>
          </a:p>
        </p:txBody>
      </p:sp>
      <p:pic>
        <p:nvPicPr>
          <p:cNvPr id="6" name="Picture 5" descr="Bootstrap Combobox | jQuery Plugins">
            <a:extLst>
              <a:ext uri="{FF2B5EF4-FFF2-40B4-BE49-F238E27FC236}">
                <a16:creationId xmlns:a16="http://schemas.microsoft.com/office/drawing/2014/main" id="{8717A813-588D-45F3-8627-58022FC11AA8}"/>
              </a:ext>
            </a:extLst>
          </p:cNvPr>
          <p:cNvPicPr>
            <a:picLocks noChangeAspect="1"/>
          </p:cNvPicPr>
          <p:nvPr/>
        </p:nvPicPr>
        <p:blipFill rotWithShape="1">
          <a:blip r:embed="rId3">
            <a:extLst>
              <a:ext uri="{28A0092B-C50C-407E-A947-70E740481C1C}">
                <a14:useLocalDpi xmlns:a14="http://schemas.microsoft.com/office/drawing/2010/main" val="0"/>
              </a:ext>
            </a:extLst>
          </a:blip>
          <a:srcRect b="7708"/>
          <a:stretch/>
        </p:blipFill>
        <p:spPr bwMode="auto">
          <a:xfrm>
            <a:off x="4572000" y="1165225"/>
            <a:ext cx="4528389" cy="281305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740373292"/>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Contact Form</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IN" dirty="0"/>
              <a:t>Bootstrap-Contact – A simple PHP contact form using Bootstrap and the jQuery validation plugin.</a:t>
            </a:r>
          </a:p>
          <a:p>
            <a:pPr marL="457200" lvl="0" indent="-317500" algn="l" rtl="0">
              <a:spcBef>
                <a:spcPts val="1600"/>
              </a:spcBef>
              <a:spcAft>
                <a:spcPts val="0"/>
              </a:spcAft>
              <a:buSzPts val="1400"/>
              <a:buChar char="●"/>
            </a:pPr>
            <a:r>
              <a:rPr lang="en-IN" dirty="0"/>
              <a:t>jQuery </a:t>
            </a:r>
            <a:r>
              <a:rPr lang="en-IN" dirty="0" err="1"/>
              <a:t>Gridform</a:t>
            </a:r>
            <a:r>
              <a:rPr lang="en-IN" dirty="0"/>
              <a:t> – A jQuery plugin for creating complex table-based forms with Bootstrap.</a:t>
            </a:r>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://www.htmllion.com/img/jquery-plugins/jQuery-gridly.jpg </a:t>
            </a:r>
            <a:endParaRPr dirty="0"/>
          </a:p>
        </p:txBody>
      </p:sp>
      <p:pic>
        <p:nvPicPr>
          <p:cNvPr id="6" name="Picture 5" descr="Best jQuery Grid Plugins - HTML Lion">
            <a:extLst>
              <a:ext uri="{FF2B5EF4-FFF2-40B4-BE49-F238E27FC236}">
                <a16:creationId xmlns:a16="http://schemas.microsoft.com/office/drawing/2014/main" id="{E150EF56-DA1E-4FB8-974F-D64D78ABF0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977125"/>
            <a:ext cx="4572000" cy="3048000"/>
          </a:xfrm>
          <a:prstGeom prst="rect">
            <a:avLst/>
          </a:prstGeom>
        </p:spPr>
      </p:pic>
    </p:spTree>
    <p:extLst>
      <p:ext uri="{BB962C8B-B14F-4D97-AF65-F5344CB8AC3E}">
        <p14:creationId xmlns:p14="http://schemas.microsoft.com/office/powerpoint/2010/main" val="3991742961"/>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Datepicker</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a:t>A plugin for adding a </a:t>
            </a:r>
            <a:r>
              <a:rPr lang="en-US" dirty="0" err="1"/>
              <a:t>datepicker</a:t>
            </a:r>
            <a:r>
              <a:rPr lang="en-US" dirty="0"/>
              <a:t> field to any element.</a:t>
            </a: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://formden.com/static/assets/</a:t>
            </a:r>
            <a:r>
              <a:rPr lang="en-IN" dirty="0" err="1"/>
              <a:t>img</a:t>
            </a:r>
            <a:r>
              <a:rPr lang="en-IN" dirty="0"/>
              <a:t>/posts/date-picker/example_date.png </a:t>
            </a:r>
            <a:endParaRPr dirty="0"/>
          </a:p>
        </p:txBody>
      </p:sp>
      <p:pic>
        <p:nvPicPr>
          <p:cNvPr id="6" name="Picture 5" descr="Tutorial: Add a Date Picker to a Bootstrap Form | Formden.com">
            <a:extLst>
              <a:ext uri="{FF2B5EF4-FFF2-40B4-BE49-F238E27FC236}">
                <a16:creationId xmlns:a16="http://schemas.microsoft.com/office/drawing/2014/main" id="{C994A683-2771-4E56-88FC-E4415FDA26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214750"/>
            <a:ext cx="4539615" cy="2413000"/>
          </a:xfrm>
          <a:prstGeom prst="rect">
            <a:avLst/>
          </a:prstGeom>
        </p:spPr>
      </p:pic>
    </p:spTree>
    <p:extLst>
      <p:ext uri="{BB962C8B-B14F-4D97-AF65-F5344CB8AC3E}">
        <p14:creationId xmlns:p14="http://schemas.microsoft.com/office/powerpoint/2010/main" val="306967072"/>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Date Range Picker</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a:t>This date range picker component creates a drop-down from which you can select a range of dates.</a:t>
            </a:r>
            <a:endParaRPr dirty="0"/>
          </a:p>
        </p:txBody>
      </p:sp>
      <p:sp>
        <p:nvSpPr>
          <p:cNvPr id="85" name="Google Shape;85;p16"/>
          <p:cNvSpPr txBox="1">
            <a:spLocks noGrp="1"/>
          </p:cNvSpPr>
          <p:nvPr>
            <p:ph type="body" idx="3"/>
          </p:nvPr>
        </p:nvSpPr>
        <p:spPr>
          <a:xfrm>
            <a:off x="4943215" y="4563048"/>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https://camo.githubusercontent.com/d7265660ea14a97c52ab3f6ce8684294b1df30892fcbd596f2c961ca8d1bfce2/68747470733a2f2f692e696d6775722e636f6d2f5554526c6161722e706e67 </a:t>
            </a:r>
            <a:endParaRPr dirty="0"/>
          </a:p>
        </p:txBody>
      </p:sp>
      <p:pic>
        <p:nvPicPr>
          <p:cNvPr id="6" name="Picture 5" descr="GitHub - dangrossman/daterangepicker: JavaScript Date Range, Date and Time  Picker Component">
            <a:extLst>
              <a:ext uri="{FF2B5EF4-FFF2-40B4-BE49-F238E27FC236}">
                <a16:creationId xmlns:a16="http://schemas.microsoft.com/office/drawing/2014/main" id="{94C2CF43-F9FB-4D07-BF52-7391B71923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177925"/>
            <a:ext cx="4572000" cy="2787649"/>
          </a:xfrm>
          <a:prstGeom prst="rect">
            <a:avLst/>
          </a:prstGeom>
        </p:spPr>
      </p:pic>
    </p:spTree>
    <p:extLst>
      <p:ext uri="{BB962C8B-B14F-4D97-AF65-F5344CB8AC3E}">
        <p14:creationId xmlns:p14="http://schemas.microsoft.com/office/powerpoint/2010/main" val="586493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lvl="0"/>
            <a:r>
              <a:rPr lang="en-US" dirty="0"/>
              <a:t>Introduction to Internet,  Browsing, and Emailing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16933">
              <a:spcBef>
                <a:spcPts val="133"/>
              </a:spcBef>
            </a:pPr>
            <a:r>
              <a:rPr lang="en-US" spc="-7" dirty="0">
                <a:solidFill>
                  <a:srgbClr val="595959"/>
                </a:solidFill>
                <a:latin typeface="Arial MT"/>
                <a:cs typeface="Arial MT"/>
              </a:rPr>
              <a:t>Structure and Working of E-Mail</a:t>
            </a:r>
          </a:p>
        </p:txBody>
      </p:sp>
      <p:sp>
        <p:nvSpPr>
          <p:cNvPr id="75" name="Google Shape;75;p15"/>
          <p:cNvSpPr txBox="1">
            <a:spLocks noGrp="1"/>
          </p:cNvSpPr>
          <p:nvPr>
            <p:ph type="body" idx="2"/>
          </p:nvPr>
        </p:nvSpPr>
        <p:spPr>
          <a:xfrm>
            <a:off x="462275" y="2421250"/>
            <a:ext cx="3837000" cy="2314036"/>
          </a:xfrm>
          <a:prstGeom prst="rect">
            <a:avLst/>
          </a:prstGeom>
        </p:spPr>
        <p:txBody>
          <a:bodyPr spcFirstLastPara="1" wrap="square" lIns="91425" tIns="91425" rIns="91425" bIns="91425" anchor="ctr" anchorCtr="0">
            <a:noAutofit/>
          </a:bodyPr>
          <a:lstStyle/>
          <a:p>
            <a:pPr lvl="0" algn="just"/>
            <a:r>
              <a:rPr lang="en-US" dirty="0"/>
              <a:t>Electronic Mail (email or e-mail) is a  method of exchanging messages  between people using electronic  devices.</a:t>
            </a:r>
          </a:p>
          <a:p>
            <a:pPr lvl="0" algn="just"/>
            <a:r>
              <a:rPr lang="en-US" dirty="0"/>
              <a:t>Email operates across computer  networks, which is primarily called as  Internet.</a:t>
            </a:r>
          </a:p>
          <a:p>
            <a:pPr lvl="0" algn="just"/>
            <a:r>
              <a:rPr lang="en-US" dirty="0"/>
              <a:t>The structure of the E-mail address is  </a:t>
            </a:r>
            <a:r>
              <a:rPr lang="en-US" dirty="0" err="1"/>
              <a:t>username@domain</a:t>
            </a:r>
            <a:r>
              <a:rPr lang="en-US" dirty="0"/>
              <a:t> name</a:t>
            </a:r>
          </a:p>
        </p:txBody>
      </p:sp>
      <p:sp>
        <p:nvSpPr>
          <p:cNvPr id="77" name="Google Shape;77;p15"/>
          <p:cNvSpPr txBox="1">
            <a:spLocks noGrp="1"/>
          </p:cNvSpPr>
          <p:nvPr>
            <p:ph type="body" idx="3"/>
          </p:nvPr>
        </p:nvSpPr>
        <p:spPr>
          <a:xfrm>
            <a:off x="4688561" y="4687379"/>
            <a:ext cx="4338877" cy="265622"/>
          </a:xfrm>
          <a:prstGeom prst="rect">
            <a:avLst/>
          </a:prstGeom>
        </p:spPr>
        <p:txBody>
          <a:bodyPr spcFirstLastPara="1" wrap="square" lIns="91425" tIns="91425" rIns="91425" bIns="91425" anchor="t" anchorCtr="0">
            <a:noAutofit/>
          </a:bodyPr>
          <a:lstStyle/>
          <a:p>
            <a:pPr marL="0" lvl="0" indent="0" algn="ctr">
              <a:spcAft>
                <a:spcPts val="1600"/>
              </a:spcAft>
              <a:buNone/>
            </a:pPr>
            <a:r>
              <a:rPr lang="en-IN" dirty="0"/>
              <a:t>Image Source : </a:t>
            </a:r>
            <a:r>
              <a:rPr lang="en-IN" dirty="0">
                <a:hlinkClick r:id="rId3"/>
              </a:rPr>
              <a:t>http://www.brainkart.com/article/Structure-and-Working-of-E-Mail_36840</a:t>
            </a:r>
            <a:endParaRPr lang="en-IN" dirty="0"/>
          </a:p>
        </p:txBody>
      </p:sp>
      <p:pic>
        <p:nvPicPr>
          <p:cNvPr id="8" name="object 4"/>
          <p:cNvPicPr/>
          <p:nvPr/>
        </p:nvPicPr>
        <p:blipFill>
          <a:blip r:embed="rId4" cstate="print"/>
          <a:stretch>
            <a:fillRect/>
          </a:stretch>
        </p:blipFill>
        <p:spPr>
          <a:xfrm>
            <a:off x="4572000" y="1034200"/>
            <a:ext cx="4572000" cy="3128400"/>
          </a:xfrm>
          <a:prstGeom prst="rect">
            <a:avLst/>
          </a:prstGeom>
        </p:spPr>
      </p:pic>
    </p:spTree>
    <p:extLst>
      <p:ext uri="{BB962C8B-B14F-4D97-AF65-F5344CB8AC3E}">
        <p14:creationId xmlns:p14="http://schemas.microsoft.com/office/powerpoint/2010/main" val="1470678658"/>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Dialogue Boxes &amp; alerts</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a:t>Bootstrap Confirmation – A plugin that replaces popovers with confirmation dialogs.</a:t>
            </a: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https://i.stack.imgur.com/cut2D.png</a:t>
            </a:r>
            <a:endParaRPr dirty="0"/>
          </a:p>
        </p:txBody>
      </p:sp>
      <p:pic>
        <p:nvPicPr>
          <p:cNvPr id="6" name="Picture 5" descr="jquery - Twitter BootStrap Confirmation not working for dynamically  generated elements - Stack Overflow">
            <a:extLst>
              <a:ext uri="{FF2B5EF4-FFF2-40B4-BE49-F238E27FC236}">
                <a16:creationId xmlns:a16="http://schemas.microsoft.com/office/drawing/2014/main" id="{9BEB0959-FF5F-40CB-86DB-34D9F3112BDF}"/>
              </a:ext>
            </a:extLst>
          </p:cNvPr>
          <p:cNvPicPr>
            <a:picLocks noChangeAspect="1"/>
          </p:cNvPicPr>
          <p:nvPr/>
        </p:nvPicPr>
        <p:blipFill rotWithShape="1">
          <a:blip r:embed="rId3">
            <a:extLst>
              <a:ext uri="{28A0092B-C50C-407E-A947-70E740481C1C}">
                <a14:useLocalDpi xmlns:a14="http://schemas.microsoft.com/office/drawing/2010/main" val="0"/>
              </a:ext>
            </a:extLst>
          </a:blip>
          <a:srcRect t="4250" b="2251"/>
          <a:stretch/>
        </p:blipFill>
        <p:spPr bwMode="auto">
          <a:xfrm>
            <a:off x="4572000" y="1354900"/>
            <a:ext cx="4572000" cy="2721007"/>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032329459"/>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File Upload</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a:t>jQuery File Upload – A file upload widget which features multiple file selection, drag &amp; drop, progress bars, validation and preview images.</a:t>
            </a: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://www.drupal.org/files/project-images/jquery_file_upload.jpg </a:t>
            </a:r>
            <a:endParaRPr dirty="0"/>
          </a:p>
        </p:txBody>
      </p:sp>
      <p:pic>
        <p:nvPicPr>
          <p:cNvPr id="6" name="Picture 5" descr="jQuery File Upload | Drupal.org">
            <a:extLst>
              <a:ext uri="{FF2B5EF4-FFF2-40B4-BE49-F238E27FC236}">
                <a16:creationId xmlns:a16="http://schemas.microsoft.com/office/drawing/2014/main" id="{85AAC2EA-420E-403B-8C73-27DBF41883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184200"/>
            <a:ext cx="4550775" cy="2673350"/>
          </a:xfrm>
          <a:prstGeom prst="rect">
            <a:avLst/>
          </a:prstGeom>
        </p:spPr>
      </p:pic>
    </p:spTree>
    <p:extLst>
      <p:ext uri="{BB962C8B-B14F-4D97-AF65-F5344CB8AC3E}">
        <p14:creationId xmlns:p14="http://schemas.microsoft.com/office/powerpoint/2010/main" val="415317087"/>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Form Validation</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err="1"/>
              <a:t>BootstrapValidator</a:t>
            </a:r>
            <a:r>
              <a:rPr lang="en-US" dirty="0"/>
              <a:t> – A jQuery plugin for </a:t>
            </a:r>
            <a:r>
              <a:rPr lang="en-US" dirty="0" err="1"/>
              <a:t>vaildating</a:t>
            </a:r>
            <a:r>
              <a:rPr lang="en-US" dirty="0"/>
              <a:t> forms within Bootstrap.</a:t>
            </a:r>
            <a:endParaRPr dirty="0"/>
          </a:p>
        </p:txBody>
      </p:sp>
      <p:sp>
        <p:nvSpPr>
          <p:cNvPr id="85" name="Google Shape;85;p16"/>
          <p:cNvSpPr txBox="1">
            <a:spLocks noGrp="1"/>
          </p:cNvSpPr>
          <p:nvPr>
            <p:ph type="body" idx="3"/>
          </p:nvPr>
        </p:nvSpPr>
        <p:spPr>
          <a:xfrm>
            <a:off x="5074950" y="4687034"/>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://i0.wp.com/www.cssscript.com/wp-content/uploads/2021/02/Bootstrap-Form-Validation-Library-Without-jQuery-Native-Validator.png?fit=602%2C448&amp;ssl=1 </a:t>
            </a:r>
            <a:endParaRPr dirty="0"/>
          </a:p>
        </p:txBody>
      </p:sp>
      <p:pic>
        <p:nvPicPr>
          <p:cNvPr id="6" name="Picture 5" descr="Bootstrap Form Validation Library Without jQuery - Native Validator | CSS  Script">
            <a:extLst>
              <a:ext uri="{FF2B5EF4-FFF2-40B4-BE49-F238E27FC236}">
                <a16:creationId xmlns:a16="http://schemas.microsoft.com/office/drawing/2014/main" id="{892A24B6-5B25-4BD1-80FC-6984729CA3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176418"/>
            <a:ext cx="4572000" cy="2645636"/>
          </a:xfrm>
          <a:prstGeom prst="rect">
            <a:avLst/>
          </a:prstGeom>
        </p:spPr>
      </p:pic>
    </p:spTree>
    <p:extLst>
      <p:ext uri="{BB962C8B-B14F-4D97-AF65-F5344CB8AC3E}">
        <p14:creationId xmlns:p14="http://schemas.microsoft.com/office/powerpoint/2010/main" val="3559272356"/>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Image Gallery</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This plugin shows images and videos in the modal dialog of the Bootstrap. </a:t>
            </a:r>
          </a:p>
          <a:p>
            <a:r>
              <a:rPr lang="en-US" dirty="0"/>
              <a:t>It features swipe, mouse &amp; keyboard navigation, transition effects, Fullscreen support and on-demand content loading.</a:t>
            </a: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https://mdbcdn.b-cdn.net/wp-content/uploads/2017/09/gallery-fb.jpg</a:t>
            </a:r>
            <a:endParaRPr dirty="0"/>
          </a:p>
        </p:txBody>
      </p:sp>
      <p:pic>
        <p:nvPicPr>
          <p:cNvPr id="6" name="Picture 5" descr="Bootstrap 4 Gallery - examples &amp;amp; tutorial. Basic &amp;amp; advanced usage -  Material Design for Bootstrap">
            <a:extLst>
              <a:ext uri="{FF2B5EF4-FFF2-40B4-BE49-F238E27FC236}">
                <a16:creationId xmlns:a16="http://schemas.microsoft.com/office/drawing/2014/main" id="{1B589FFF-A946-4603-8889-3663DBEEB2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177925"/>
            <a:ext cx="4572000" cy="2787650"/>
          </a:xfrm>
          <a:prstGeom prst="rect">
            <a:avLst/>
          </a:prstGeom>
        </p:spPr>
      </p:pic>
    </p:spTree>
    <p:extLst>
      <p:ext uri="{BB962C8B-B14F-4D97-AF65-F5344CB8AC3E}">
        <p14:creationId xmlns:p14="http://schemas.microsoft.com/office/powerpoint/2010/main" val="4040989255"/>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In-Place Editing</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a:t>X-editable – A library that allows you to create editable elements on your Bootstrap page.</a:t>
            </a: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http://www.webappers.com/img/2012/12/editable-fields.png </a:t>
            </a:r>
            <a:endParaRPr dirty="0"/>
          </a:p>
        </p:txBody>
      </p:sp>
      <p:pic>
        <p:nvPicPr>
          <p:cNvPr id="6" name="Picture 5" descr="In-Place Editing with Twitter Bootstrap and jQuery | Web Resources |  WebAppers">
            <a:extLst>
              <a:ext uri="{FF2B5EF4-FFF2-40B4-BE49-F238E27FC236}">
                <a16:creationId xmlns:a16="http://schemas.microsoft.com/office/drawing/2014/main" id="{D5299550-DB10-42F7-AF13-3B4CA73145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325159"/>
            <a:ext cx="4530373" cy="2493181"/>
          </a:xfrm>
          <a:prstGeom prst="rect">
            <a:avLst/>
          </a:prstGeom>
        </p:spPr>
      </p:pic>
    </p:spTree>
    <p:extLst>
      <p:ext uri="{BB962C8B-B14F-4D97-AF65-F5344CB8AC3E}">
        <p14:creationId xmlns:p14="http://schemas.microsoft.com/office/powerpoint/2010/main" val="473066495"/>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Layout Grid</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err="1"/>
              <a:t>jQDrawBootstrapGrid</a:t>
            </a:r>
            <a:r>
              <a:rPr lang="en-US" dirty="0"/>
              <a:t> – A simple jQuery plugin that draws grid columns to a Bootstrap enabled layout.</a:t>
            </a: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https://www.webwash.net/wp-content/uploads/2018/01/d8-bootstrap-layouts-feature.png</a:t>
            </a:r>
            <a:endParaRPr dirty="0"/>
          </a:p>
        </p:txBody>
      </p:sp>
      <p:pic>
        <p:nvPicPr>
          <p:cNvPr id="6" name="Picture 5" descr="How to Implement Layouts using Bootstrap Layouts in Drupal 8 - WebWash">
            <a:extLst>
              <a:ext uri="{FF2B5EF4-FFF2-40B4-BE49-F238E27FC236}">
                <a16:creationId xmlns:a16="http://schemas.microsoft.com/office/drawing/2014/main" id="{BDB6C232-32AB-499B-8340-501E5C38E2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361250"/>
            <a:ext cx="4572000" cy="2625187"/>
          </a:xfrm>
          <a:prstGeom prst="rect">
            <a:avLst/>
          </a:prstGeom>
        </p:spPr>
      </p:pic>
    </p:spTree>
    <p:extLst>
      <p:ext uri="{BB962C8B-B14F-4D97-AF65-F5344CB8AC3E}">
        <p14:creationId xmlns:p14="http://schemas.microsoft.com/office/powerpoint/2010/main" val="1761656439"/>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Magnify</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a:t>A JS plugin for adding a magnifying glass to images on mouseover.</a:t>
            </a:r>
            <a:endParaRPr dirty="0"/>
          </a:p>
        </p:txBody>
      </p:sp>
      <p:sp>
        <p:nvSpPr>
          <p:cNvPr id="85" name="Google Shape;85;p16"/>
          <p:cNvSpPr txBox="1">
            <a:spLocks noGrp="1"/>
          </p:cNvSpPr>
          <p:nvPr>
            <p:ph type="body" idx="3"/>
          </p:nvPr>
        </p:nvSpPr>
        <p:spPr>
          <a:xfrm>
            <a:off x="4888971" y="4400316"/>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https://camo.githubusercontent.com/9dca757e32e3a73c530bae322463bda634071a20d75e4e4e4307181f922cfb57/68747470733a2f2f7261772e6769746875622e636f6d2f6d617263617562652f626f6f7473747261702d6d61676e6966792f6d61737465722f6578616d706c652f73637265656e73686f742e706e67</a:t>
            </a:r>
            <a:endParaRPr dirty="0"/>
          </a:p>
        </p:txBody>
      </p:sp>
      <p:pic>
        <p:nvPicPr>
          <p:cNvPr id="6" name="Picture 5" descr="GitHub - marcaube/bootstrap-magnify: Small bootstrap js plugin to enhance  porte-folios and image galleries.">
            <a:extLst>
              <a:ext uri="{FF2B5EF4-FFF2-40B4-BE49-F238E27FC236}">
                <a16:creationId xmlns:a16="http://schemas.microsoft.com/office/drawing/2014/main" id="{8701D825-821F-4579-967C-732D2F3F77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133475"/>
            <a:ext cx="4572000" cy="2876550"/>
          </a:xfrm>
          <a:prstGeom prst="rect">
            <a:avLst/>
          </a:prstGeom>
        </p:spPr>
      </p:pic>
    </p:spTree>
    <p:extLst>
      <p:ext uri="{BB962C8B-B14F-4D97-AF65-F5344CB8AC3E}">
        <p14:creationId xmlns:p14="http://schemas.microsoft.com/office/powerpoint/2010/main" val="4079856867"/>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Maodal Window</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a:t>This plugin extends Bootstrap’s native modals to provide additional functionality (responsive, stackable, Ajax…).</a:t>
            </a: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://mdbcdn.b-cdn.net/</a:t>
            </a:r>
            <a:r>
              <a:rPr lang="en-IN" dirty="0" err="1"/>
              <a:t>wp</a:t>
            </a:r>
            <a:r>
              <a:rPr lang="en-IN" dirty="0"/>
              <a:t>-content/uploads/2018/02/modal-examples.jpg </a:t>
            </a:r>
            <a:endParaRPr dirty="0"/>
          </a:p>
        </p:txBody>
      </p:sp>
      <p:pic>
        <p:nvPicPr>
          <p:cNvPr id="6" name="Picture 5" descr="Bootstrap 4 Modal examples &amp;amp; templates - Material Design for Bootstrap">
            <a:extLst>
              <a:ext uri="{FF2B5EF4-FFF2-40B4-BE49-F238E27FC236}">
                <a16:creationId xmlns:a16="http://schemas.microsoft.com/office/drawing/2014/main" id="{F4DD80B5-C750-4143-8B1E-D424595442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237175"/>
            <a:ext cx="4572000" cy="2768600"/>
          </a:xfrm>
          <a:prstGeom prst="rect">
            <a:avLst/>
          </a:prstGeom>
        </p:spPr>
      </p:pic>
    </p:spTree>
    <p:extLst>
      <p:ext uri="{BB962C8B-B14F-4D97-AF65-F5344CB8AC3E}">
        <p14:creationId xmlns:p14="http://schemas.microsoft.com/office/powerpoint/2010/main" val="2083754192"/>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Navigation</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Contextmenu</a:t>
            </a:r>
            <a:r>
              <a:rPr lang="en-US" dirty="0"/>
              <a:t> – A context menu plugin for Bootstrap.</a:t>
            </a:r>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://www.codehim.com/wp-content/uploads/2019/08/context-menu-bootstrap.jpg </a:t>
            </a:r>
            <a:endParaRPr dirty="0"/>
          </a:p>
        </p:txBody>
      </p:sp>
      <p:pic>
        <p:nvPicPr>
          <p:cNvPr id="6" name="Picture 5" descr="Bootstrap Context Menu with Submenu on Right Click — CodeHim">
            <a:extLst>
              <a:ext uri="{FF2B5EF4-FFF2-40B4-BE49-F238E27FC236}">
                <a16:creationId xmlns:a16="http://schemas.microsoft.com/office/drawing/2014/main" id="{51A7FF1C-72A1-479A-9127-867F7647FB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480894"/>
            <a:ext cx="4572000" cy="2357605"/>
          </a:xfrm>
          <a:prstGeom prst="rect">
            <a:avLst/>
          </a:prstGeom>
        </p:spPr>
      </p:pic>
    </p:spTree>
    <p:extLst>
      <p:ext uri="{BB962C8B-B14F-4D97-AF65-F5344CB8AC3E}">
        <p14:creationId xmlns:p14="http://schemas.microsoft.com/office/powerpoint/2010/main" val="2238788163"/>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Pagination</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err="1"/>
              <a:t>bootpag</a:t>
            </a:r>
            <a:r>
              <a:rPr lang="en-US" dirty="0"/>
              <a:t> – A jQuery plugin helps you create dynamic pagination with Bootstrap.</a:t>
            </a: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://mdbcdn.b-cdn.net/</a:t>
            </a:r>
            <a:r>
              <a:rPr lang="en-IN" dirty="0" err="1"/>
              <a:t>wp</a:t>
            </a:r>
            <a:r>
              <a:rPr lang="en-IN" dirty="0"/>
              <a:t>-content/uploads/2016/08/pagination.jpg </a:t>
            </a:r>
            <a:endParaRPr dirty="0"/>
          </a:p>
        </p:txBody>
      </p:sp>
      <p:pic>
        <p:nvPicPr>
          <p:cNvPr id="6" name="Picture 5" descr="Bootstrap 4 Pagination - examples &amp;amp; tutorial. Basic &amp;amp; advanced usage -  Material Design for Bootstrap">
            <a:extLst>
              <a:ext uri="{FF2B5EF4-FFF2-40B4-BE49-F238E27FC236}">
                <a16:creationId xmlns:a16="http://schemas.microsoft.com/office/drawing/2014/main" id="{7AFD2ED0-0559-43A2-A36A-7ADEDBD74C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225550"/>
            <a:ext cx="4572000" cy="3036484"/>
          </a:xfrm>
          <a:prstGeom prst="rect">
            <a:avLst/>
          </a:prstGeom>
        </p:spPr>
      </p:pic>
    </p:spTree>
    <p:extLst>
      <p:ext uri="{BB962C8B-B14F-4D97-AF65-F5344CB8AC3E}">
        <p14:creationId xmlns:p14="http://schemas.microsoft.com/office/powerpoint/2010/main" val="38095747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lvl="0"/>
            <a:r>
              <a:rPr lang="en-US" dirty="0"/>
              <a:t>Introduction to Internet,  Browsing, and Emailing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16933">
              <a:spcBef>
                <a:spcPts val="133"/>
              </a:spcBef>
            </a:pPr>
            <a:r>
              <a:rPr lang="en-US" spc="-7" dirty="0">
                <a:solidFill>
                  <a:srgbClr val="595959"/>
                </a:solidFill>
                <a:latin typeface="Arial MT"/>
                <a:cs typeface="Arial MT"/>
              </a:rPr>
              <a:t>Structure and Working of E-Mail (continued)</a:t>
            </a:r>
          </a:p>
        </p:txBody>
      </p:sp>
      <p:sp>
        <p:nvSpPr>
          <p:cNvPr id="75" name="Google Shape;75;p15"/>
          <p:cNvSpPr txBox="1">
            <a:spLocks noGrp="1"/>
          </p:cNvSpPr>
          <p:nvPr>
            <p:ph type="body" idx="2"/>
          </p:nvPr>
        </p:nvSpPr>
        <p:spPr>
          <a:xfrm>
            <a:off x="462275" y="2421250"/>
            <a:ext cx="3837000" cy="2314036"/>
          </a:xfrm>
          <a:prstGeom prst="rect">
            <a:avLst/>
          </a:prstGeom>
        </p:spPr>
        <p:txBody>
          <a:bodyPr spcFirstLastPara="1" wrap="square" lIns="91425" tIns="91425" rIns="91425" bIns="91425" anchor="ctr" anchorCtr="0">
            <a:noAutofit/>
          </a:bodyPr>
          <a:lstStyle/>
          <a:p>
            <a:pPr lvl="0" algn="just"/>
            <a:r>
              <a:rPr lang="en-US" dirty="0"/>
              <a:t>An example of E-mail address  is raman@gmail.com</a:t>
            </a:r>
          </a:p>
          <a:p>
            <a:pPr lvl="0" algn="just"/>
            <a:r>
              <a:rPr lang="en-US" dirty="0"/>
              <a:t>An E-mail address consists of two parts  separated by @ symbol. The first part  Raman is the user name that identifies  the address and the second part  gmail.com is the domain name of the</a:t>
            </a:r>
          </a:p>
          <a:p>
            <a:pPr lvl="0" algn="just"/>
            <a:r>
              <a:rPr lang="en-US" dirty="0"/>
              <a:t>E-mail server.</a:t>
            </a:r>
          </a:p>
        </p:txBody>
      </p:sp>
      <p:sp>
        <p:nvSpPr>
          <p:cNvPr id="77" name="Google Shape;77;p15"/>
          <p:cNvSpPr txBox="1">
            <a:spLocks noGrp="1"/>
          </p:cNvSpPr>
          <p:nvPr>
            <p:ph type="body" idx="3"/>
          </p:nvPr>
        </p:nvSpPr>
        <p:spPr>
          <a:xfrm>
            <a:off x="4688561" y="4735286"/>
            <a:ext cx="4338877" cy="261086"/>
          </a:xfrm>
          <a:prstGeom prst="rect">
            <a:avLst/>
          </a:prstGeom>
        </p:spPr>
        <p:txBody>
          <a:bodyPr spcFirstLastPara="1" wrap="square" lIns="91425" tIns="91425" rIns="91425" bIns="91425" anchor="t" anchorCtr="0">
            <a:noAutofit/>
          </a:bodyPr>
          <a:lstStyle/>
          <a:p>
            <a:pPr marL="0" lvl="0" indent="0" algn="ctr">
              <a:spcAft>
                <a:spcPts val="1600"/>
              </a:spcAft>
              <a:buNone/>
            </a:pPr>
            <a:r>
              <a:rPr lang="en-IN" dirty="0"/>
              <a:t>Image Source : </a:t>
            </a:r>
            <a:r>
              <a:rPr lang="en-IN" dirty="0">
                <a:hlinkClick r:id="rId3"/>
              </a:rPr>
              <a:t>https://courses.lumenlearning.com/zeliite115/chapter/reading</a:t>
            </a:r>
            <a:endParaRPr lang="en-IN" dirty="0"/>
          </a:p>
        </p:txBody>
      </p:sp>
      <p:pic>
        <p:nvPicPr>
          <p:cNvPr id="7" name="object 4"/>
          <p:cNvPicPr/>
          <p:nvPr/>
        </p:nvPicPr>
        <p:blipFill>
          <a:blip r:embed="rId4" cstate="print"/>
          <a:stretch>
            <a:fillRect/>
          </a:stretch>
        </p:blipFill>
        <p:spPr>
          <a:xfrm>
            <a:off x="4572000" y="1034200"/>
            <a:ext cx="4572000" cy="3128400"/>
          </a:xfrm>
          <a:prstGeom prst="rect">
            <a:avLst/>
          </a:prstGeom>
        </p:spPr>
      </p:pic>
    </p:spTree>
    <p:extLst>
      <p:ext uri="{BB962C8B-B14F-4D97-AF65-F5344CB8AC3E}">
        <p14:creationId xmlns:p14="http://schemas.microsoft.com/office/powerpoint/2010/main" val="3548266991"/>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Progress Bar</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IN" dirty="0"/>
              <a:t>Bootstrap </a:t>
            </a:r>
            <a:r>
              <a:rPr lang="en-IN" dirty="0" err="1"/>
              <a:t>Progressbar</a:t>
            </a:r>
            <a:r>
              <a:rPr lang="en-IN" dirty="0"/>
              <a:t> – A multi-</a:t>
            </a:r>
            <a:r>
              <a:rPr lang="en-IN" dirty="0" err="1"/>
              <a:t>color</a:t>
            </a:r>
            <a:r>
              <a:rPr lang="en-IN" dirty="0"/>
              <a:t> progress bar component for Bootstrap.</a:t>
            </a: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://www.jquery-az.com/wp-content/uploads/2018/01/19-2-Bootstra-4p-progress-colors.png </a:t>
            </a:r>
            <a:endParaRPr dirty="0"/>
          </a:p>
        </p:txBody>
      </p:sp>
      <p:pic>
        <p:nvPicPr>
          <p:cNvPr id="6" name="Picture 5" descr="Bootstrap 4 Progress bar (With 6 Examples)">
            <a:extLst>
              <a:ext uri="{FF2B5EF4-FFF2-40B4-BE49-F238E27FC236}">
                <a16:creationId xmlns:a16="http://schemas.microsoft.com/office/drawing/2014/main" id="{EA7D7291-753B-4157-88FA-C6EB69BC34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567375"/>
            <a:ext cx="4572000" cy="2482850"/>
          </a:xfrm>
          <a:prstGeom prst="rect">
            <a:avLst/>
          </a:prstGeom>
        </p:spPr>
      </p:pic>
    </p:spTree>
    <p:extLst>
      <p:ext uri="{BB962C8B-B14F-4D97-AF65-F5344CB8AC3E}">
        <p14:creationId xmlns:p14="http://schemas.microsoft.com/office/powerpoint/2010/main" val="425792387"/>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Ratings</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a:t>Bootstrap Star Rating – A jQuery star rating plugin for Bootstrap that supports fractional star fill and RTL input support.</a:t>
            </a: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://www.itsolutionstuff.com/upload/bootstrap-rating.png </a:t>
            </a:r>
            <a:endParaRPr dirty="0"/>
          </a:p>
        </p:txBody>
      </p:sp>
      <p:pic>
        <p:nvPicPr>
          <p:cNvPr id="6" name="Picture 5" descr="Bootstrap star rating example using bootstrap-star-rating plugin -  ItSolutionStuff.com">
            <a:extLst>
              <a:ext uri="{FF2B5EF4-FFF2-40B4-BE49-F238E27FC236}">
                <a16:creationId xmlns:a16="http://schemas.microsoft.com/office/drawing/2014/main" id="{8BAA4D16-B21B-483E-8D85-98DCF8A9DD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519911"/>
            <a:ext cx="4445000" cy="2520950"/>
          </a:xfrm>
          <a:prstGeom prst="rect">
            <a:avLst/>
          </a:prstGeom>
        </p:spPr>
      </p:pic>
    </p:spTree>
    <p:extLst>
      <p:ext uri="{BB962C8B-B14F-4D97-AF65-F5344CB8AC3E}">
        <p14:creationId xmlns:p14="http://schemas.microsoft.com/office/powerpoint/2010/main" val="3789583400"/>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Social buttons</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a:t>Social Buttons for Bootstrap – A pure CSS social sign-in button library.</a:t>
            </a:r>
            <a:endParaRPr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://designmodo.com/</a:t>
            </a:r>
            <a:r>
              <a:rPr lang="en-IN" dirty="0" err="1"/>
              <a:t>wp</a:t>
            </a:r>
            <a:r>
              <a:rPr lang="en-IN" dirty="0"/>
              <a:t>-content/uploads/2019/08/6-Social-Buttons-for-Bootstrap.jpg </a:t>
            </a:r>
            <a:endParaRPr dirty="0"/>
          </a:p>
        </p:txBody>
      </p:sp>
      <p:pic>
        <p:nvPicPr>
          <p:cNvPr id="6" name="Picture 5" descr="Bootstrap Buttons Guide: Examples and Tutorials - Designmodo">
            <a:extLst>
              <a:ext uri="{FF2B5EF4-FFF2-40B4-BE49-F238E27FC236}">
                <a16:creationId xmlns:a16="http://schemas.microsoft.com/office/drawing/2014/main" id="{642CDC1E-B65C-471F-BC38-6B8DB59111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249875"/>
            <a:ext cx="4572000" cy="2795398"/>
          </a:xfrm>
          <a:prstGeom prst="rect">
            <a:avLst/>
          </a:prstGeom>
        </p:spPr>
      </p:pic>
    </p:spTree>
    <p:extLst>
      <p:ext uri="{BB962C8B-B14F-4D97-AF65-F5344CB8AC3E}">
        <p14:creationId xmlns:p14="http://schemas.microsoft.com/office/powerpoint/2010/main" val="1887117999"/>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 Bootstrap Components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Tabs</a:t>
            </a:r>
            <a:endParaRPr dirty="0"/>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a:t>Tabcordion.js – A simple jQuery plugin that transforms a set of Bootstrap tabs into a Bootstrap accordion.</a:t>
            </a:r>
            <a:endParaRPr dirty="0"/>
          </a:p>
        </p:txBody>
      </p:sp>
      <p:sp>
        <p:nvSpPr>
          <p:cNvPr id="85" name="Google Shape;85;p16"/>
          <p:cNvSpPr txBox="1">
            <a:spLocks noGrp="1"/>
          </p:cNvSpPr>
          <p:nvPr>
            <p:ph type="body" idx="3"/>
          </p:nvPr>
        </p:nvSpPr>
        <p:spPr>
          <a:xfrm>
            <a:off x="5005207" y="467928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://images.saymedia-content.com/.image/</a:t>
            </a:r>
            <a:r>
              <a:rPr lang="en-IN" dirty="0" err="1"/>
              <a:t>t_share</a:t>
            </a:r>
            <a:r>
              <a:rPr lang="en-IN" dirty="0"/>
              <a:t>/MTc0Mjk3NDI1Njk4MzY2OTcy/apply-custom-styles-to-bootastrap-tabs-step-by-step.jpg </a:t>
            </a:r>
            <a:endParaRPr dirty="0"/>
          </a:p>
        </p:txBody>
      </p:sp>
      <p:pic>
        <p:nvPicPr>
          <p:cNvPr id="6" name="Picture 5" descr="How to Style Bootstrap Tabs Step-by-Step - TurboFuture">
            <a:extLst>
              <a:ext uri="{FF2B5EF4-FFF2-40B4-BE49-F238E27FC236}">
                <a16:creationId xmlns:a16="http://schemas.microsoft.com/office/drawing/2014/main" id="{900A0F06-EF05-45FC-8049-6076438C7C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262017"/>
            <a:ext cx="4572000" cy="2619466"/>
          </a:xfrm>
          <a:prstGeom prst="rect">
            <a:avLst/>
          </a:prstGeom>
        </p:spPr>
      </p:pic>
    </p:spTree>
    <p:extLst>
      <p:ext uri="{BB962C8B-B14F-4D97-AF65-F5344CB8AC3E}">
        <p14:creationId xmlns:p14="http://schemas.microsoft.com/office/powerpoint/2010/main" val="1919822469"/>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 of Bootstrap</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5 Utilities</a:t>
            </a:r>
            <a:endParaRPr dirty="0"/>
          </a:p>
        </p:txBody>
      </p:sp>
      <p:sp>
        <p:nvSpPr>
          <p:cNvPr id="84" name="Google Shape;84;p16"/>
          <p:cNvSpPr txBox="1">
            <a:spLocks noGrp="1"/>
          </p:cNvSpPr>
          <p:nvPr>
            <p:ph type="body" idx="2"/>
          </p:nvPr>
        </p:nvSpPr>
        <p:spPr>
          <a:xfrm>
            <a:off x="358175" y="267620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 dirty="0"/>
              <a:t>Background</a:t>
            </a:r>
          </a:p>
          <a:p>
            <a:r>
              <a:rPr lang="en" dirty="0"/>
              <a:t>Borders</a:t>
            </a:r>
          </a:p>
          <a:p>
            <a:r>
              <a:rPr lang="en-IN" dirty="0"/>
              <a:t>C</a:t>
            </a:r>
            <a:r>
              <a:rPr lang="en" dirty="0"/>
              <a:t>olor</a:t>
            </a:r>
          </a:p>
          <a:p>
            <a:r>
              <a:rPr lang="en" dirty="0"/>
              <a:t>Display</a:t>
            </a:r>
          </a:p>
          <a:p>
            <a:r>
              <a:rPr lang="en" dirty="0"/>
              <a:t>Flex</a:t>
            </a:r>
          </a:p>
          <a:p>
            <a:r>
              <a:rPr lang="en" dirty="0"/>
              <a:t>Interactions</a:t>
            </a:r>
          </a:p>
          <a:p>
            <a:r>
              <a:rPr lang="en" dirty="0"/>
              <a:t>Overflow</a:t>
            </a:r>
          </a:p>
          <a:p>
            <a:r>
              <a:rPr lang="en" dirty="0"/>
              <a:t>Position</a:t>
            </a:r>
          </a:p>
          <a:p>
            <a:r>
              <a:rPr lang="en" dirty="0"/>
              <a:t>Box shadow</a:t>
            </a:r>
          </a:p>
          <a:p>
            <a:r>
              <a:rPr lang="en" dirty="0"/>
              <a:t>Sizing</a:t>
            </a:r>
          </a:p>
          <a:p>
            <a:r>
              <a:rPr lang="en" dirty="0"/>
              <a:t>Text</a:t>
            </a:r>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://i.ytimg.com/vi/8scGjrkLkNI/maxresdefault.jpg </a:t>
            </a:r>
            <a:endParaRPr dirty="0"/>
          </a:p>
        </p:txBody>
      </p:sp>
      <p:pic>
        <p:nvPicPr>
          <p:cNvPr id="8194" name="Picture 2" descr="Getting Started with Bootstrap 5: Part 3, Utility Classes - YouTube">
            <a:extLst>
              <a:ext uri="{FF2B5EF4-FFF2-40B4-BE49-F238E27FC236}">
                <a16:creationId xmlns:a16="http://schemas.microsoft.com/office/drawing/2014/main" id="{A8D7FFA5-4CE3-4846-B19F-8435CCD8B0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354900"/>
            <a:ext cx="4572000" cy="2571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2224915"/>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5 Utilities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Background</a:t>
            </a:r>
            <a:endParaRPr dirty="0"/>
          </a:p>
        </p:txBody>
      </p:sp>
      <p:sp>
        <p:nvSpPr>
          <p:cNvPr id="84" name="Google Shape;84;p16"/>
          <p:cNvSpPr txBox="1">
            <a:spLocks noGrp="1"/>
          </p:cNvSpPr>
          <p:nvPr>
            <p:ph type="body" idx="2"/>
          </p:nvPr>
        </p:nvSpPr>
        <p:spPr>
          <a:xfrm>
            <a:off x="358175" y="267620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With bootstrap, it’s easy to add some background-color CSS rule in an element to convey a specific connotation using its predefined contextual background color classes which follow its built-in theme colors. </a:t>
            </a:r>
          </a:p>
          <a:p>
            <a:r>
              <a:rPr lang="en-US" dirty="0"/>
              <a:t>These are composed of a subset of color palettes for generating color schemes.</a:t>
            </a:r>
            <a:endParaRPr lang="en"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://designmodo.com/</a:t>
            </a:r>
            <a:r>
              <a:rPr lang="en-IN" dirty="0" err="1"/>
              <a:t>wp</a:t>
            </a:r>
            <a:r>
              <a:rPr lang="en-IN" dirty="0"/>
              <a:t>-content/uploads/2021/04/1.png </a:t>
            </a:r>
            <a:endParaRPr dirty="0"/>
          </a:p>
        </p:txBody>
      </p:sp>
      <p:pic>
        <p:nvPicPr>
          <p:cNvPr id="6" name="Picture 5" descr="A Beginner&amp;#39;s Guide to the Latest Bootstrap 5 Utilities - Designmodo">
            <a:extLst>
              <a:ext uri="{FF2B5EF4-FFF2-40B4-BE49-F238E27FC236}">
                <a16:creationId xmlns:a16="http://schemas.microsoft.com/office/drawing/2014/main" id="{023B43CE-5739-4886-ABCD-F0ACB8BB26C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511084"/>
            <a:ext cx="4572000" cy="2918915"/>
          </a:xfrm>
          <a:prstGeom prst="rect">
            <a:avLst/>
          </a:prstGeom>
          <a:noFill/>
          <a:ln>
            <a:noFill/>
          </a:ln>
        </p:spPr>
      </p:pic>
    </p:spTree>
    <p:extLst>
      <p:ext uri="{BB962C8B-B14F-4D97-AF65-F5344CB8AC3E}">
        <p14:creationId xmlns:p14="http://schemas.microsoft.com/office/powerpoint/2010/main" val="2800501408"/>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5 Utilities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Borders</a:t>
            </a:r>
            <a:endParaRPr dirty="0"/>
          </a:p>
        </p:txBody>
      </p:sp>
      <p:sp>
        <p:nvSpPr>
          <p:cNvPr id="84" name="Google Shape;84;p16"/>
          <p:cNvSpPr txBox="1">
            <a:spLocks noGrp="1"/>
          </p:cNvSpPr>
          <p:nvPr>
            <p:ph type="body" idx="2"/>
          </p:nvPr>
        </p:nvSpPr>
        <p:spPr>
          <a:xfrm>
            <a:off x="358175" y="267620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Another CSS style that is regularly used in any layout design is border. The border properties allow you to define the style, width, and color of an element’s border. </a:t>
            </a:r>
          </a:p>
          <a:p>
            <a:r>
              <a:rPr lang="en-US" dirty="0"/>
              <a:t>With bootstrap, you can quickly style the border and border-radius of an element by using the predefined border utility classes.</a:t>
            </a:r>
            <a:endParaRPr lang="en"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https://designmodo.com/wp-content/uploads/2021/04/4.png</a:t>
            </a:r>
            <a:endParaRPr dirty="0"/>
          </a:p>
        </p:txBody>
      </p:sp>
      <p:pic>
        <p:nvPicPr>
          <p:cNvPr id="6" name="Picture 5" descr="A Beginner&amp;#39;s Guide to the Latest Bootstrap 5 Utilities - Designmodo">
            <a:extLst>
              <a:ext uri="{FF2B5EF4-FFF2-40B4-BE49-F238E27FC236}">
                <a16:creationId xmlns:a16="http://schemas.microsoft.com/office/drawing/2014/main" id="{6DE2A667-C5B2-45D9-A434-A8AC970081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567375"/>
            <a:ext cx="4542480" cy="2667000"/>
          </a:xfrm>
          <a:prstGeom prst="rect">
            <a:avLst/>
          </a:prstGeom>
        </p:spPr>
      </p:pic>
    </p:spTree>
    <p:extLst>
      <p:ext uri="{BB962C8B-B14F-4D97-AF65-F5344CB8AC3E}">
        <p14:creationId xmlns:p14="http://schemas.microsoft.com/office/powerpoint/2010/main" val="965841835"/>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5 Utilities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Color</a:t>
            </a:r>
            <a:endParaRPr dirty="0"/>
          </a:p>
        </p:txBody>
      </p:sp>
      <p:sp>
        <p:nvSpPr>
          <p:cNvPr id="84" name="Google Shape;84;p16"/>
          <p:cNvSpPr txBox="1">
            <a:spLocks noGrp="1"/>
          </p:cNvSpPr>
          <p:nvPr>
            <p:ph type="body" idx="2"/>
          </p:nvPr>
        </p:nvSpPr>
        <p:spPr>
          <a:xfrm>
            <a:off x="358175" y="267620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You can also apply the same contextual colors that we used for the background and border color to every text element through bootstrap text color utility classes. </a:t>
            </a:r>
          </a:p>
          <a:p>
            <a:r>
              <a:rPr lang="en-US" dirty="0"/>
              <a:t>These are frequently used for conveying meaning for a particular action or situation on your website or app.</a:t>
            </a:r>
            <a:endParaRPr lang="en"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https://www.bitdegree.org/learn/storage/media/images/7383b588-563f-4117-82bd-4c866b5490bd.jpg </a:t>
            </a:r>
            <a:endParaRPr dirty="0"/>
          </a:p>
        </p:txBody>
      </p:sp>
      <p:pic>
        <p:nvPicPr>
          <p:cNvPr id="6" name="Picture 5" descr="Bootstrap Colors: Learn to Change Bootstrap Background Color">
            <a:extLst>
              <a:ext uri="{FF2B5EF4-FFF2-40B4-BE49-F238E27FC236}">
                <a16:creationId xmlns:a16="http://schemas.microsoft.com/office/drawing/2014/main" id="{616709E5-8A46-4A41-873F-C6AB036C01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567375"/>
            <a:ext cx="4595247" cy="2559050"/>
          </a:xfrm>
          <a:prstGeom prst="rect">
            <a:avLst/>
          </a:prstGeom>
        </p:spPr>
      </p:pic>
    </p:spTree>
    <p:extLst>
      <p:ext uri="{BB962C8B-B14F-4D97-AF65-F5344CB8AC3E}">
        <p14:creationId xmlns:p14="http://schemas.microsoft.com/office/powerpoint/2010/main" val="2451245761"/>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5 Utilities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Display</a:t>
            </a:r>
            <a:endParaRPr dirty="0"/>
          </a:p>
        </p:txBody>
      </p:sp>
      <p:sp>
        <p:nvSpPr>
          <p:cNvPr id="84" name="Google Shape;84;p16"/>
          <p:cNvSpPr txBox="1">
            <a:spLocks noGrp="1"/>
          </p:cNvSpPr>
          <p:nvPr>
            <p:ph type="body" idx="2"/>
          </p:nvPr>
        </p:nvSpPr>
        <p:spPr>
          <a:xfrm>
            <a:off x="358175" y="267620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Another helpful set of bootstrap utility classes that lets you easily and responsively toggle display value of a specific element in a specific breakpoint or viewport are the display utility classes.</a:t>
            </a:r>
          </a:p>
          <a:p>
            <a:pPr marL="139700" indent="0">
              <a:buNone/>
            </a:pPr>
            <a:endParaRPr lang="en"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://designmodo.com/</a:t>
            </a:r>
            <a:r>
              <a:rPr lang="en-IN" dirty="0" err="1"/>
              <a:t>wp</a:t>
            </a:r>
            <a:r>
              <a:rPr lang="en-IN" dirty="0"/>
              <a:t>-content/uploads/2021/04/10.png </a:t>
            </a:r>
            <a:endParaRPr dirty="0"/>
          </a:p>
        </p:txBody>
      </p:sp>
      <p:pic>
        <p:nvPicPr>
          <p:cNvPr id="6" name="Picture 5" descr="A Beginner&amp;#39;s Guide to the Latest Bootstrap 5 Utilities - Designmodo">
            <a:extLst>
              <a:ext uri="{FF2B5EF4-FFF2-40B4-BE49-F238E27FC236}">
                <a16:creationId xmlns:a16="http://schemas.microsoft.com/office/drawing/2014/main" id="{1484AD53-EDE8-40EE-95E4-4E8AB23903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354900"/>
            <a:ext cx="4572000" cy="2917190"/>
          </a:xfrm>
          <a:prstGeom prst="rect">
            <a:avLst/>
          </a:prstGeom>
        </p:spPr>
      </p:pic>
    </p:spTree>
    <p:extLst>
      <p:ext uri="{BB962C8B-B14F-4D97-AF65-F5344CB8AC3E}">
        <p14:creationId xmlns:p14="http://schemas.microsoft.com/office/powerpoint/2010/main" val="3045606235"/>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5 Utilities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Flex</a:t>
            </a:r>
            <a:endParaRPr dirty="0"/>
          </a:p>
        </p:txBody>
      </p:sp>
      <p:sp>
        <p:nvSpPr>
          <p:cNvPr id="84" name="Google Shape;84;p16"/>
          <p:cNvSpPr txBox="1">
            <a:spLocks noGrp="1"/>
          </p:cNvSpPr>
          <p:nvPr>
            <p:ph type="body" idx="2"/>
          </p:nvPr>
        </p:nvSpPr>
        <p:spPr>
          <a:xfrm>
            <a:off x="358175" y="267620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Flexbox offers a better way to organize elements in a web page in a predictable manner. </a:t>
            </a:r>
          </a:p>
          <a:p>
            <a:r>
              <a:rPr lang="en-US" dirty="0"/>
              <a:t>While it sometimes performs like a float, it offers a lot more than that such as reordering elements and avoiding known issues of float.</a:t>
            </a:r>
            <a:endParaRPr lang="en"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://s1.o7planning.com/</a:t>
            </a:r>
            <a:r>
              <a:rPr lang="en-IN" dirty="0" err="1"/>
              <a:t>en</a:t>
            </a:r>
            <a:r>
              <a:rPr lang="en-IN" dirty="0"/>
              <a:t>/12023/images/22980304.png </a:t>
            </a:r>
            <a:endParaRPr dirty="0"/>
          </a:p>
        </p:txBody>
      </p:sp>
      <p:pic>
        <p:nvPicPr>
          <p:cNvPr id="6" name="Picture 5" descr="Bootstrap Flex">
            <a:extLst>
              <a:ext uri="{FF2B5EF4-FFF2-40B4-BE49-F238E27FC236}">
                <a16:creationId xmlns:a16="http://schemas.microsoft.com/office/drawing/2014/main" id="{1A947365-9FD0-4B16-9AA4-CCAAFD589F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17756" y="1034200"/>
            <a:ext cx="4626244" cy="3075100"/>
          </a:xfrm>
          <a:prstGeom prst="rect">
            <a:avLst/>
          </a:prstGeom>
        </p:spPr>
      </p:pic>
    </p:spTree>
    <p:extLst>
      <p:ext uri="{BB962C8B-B14F-4D97-AF65-F5344CB8AC3E}">
        <p14:creationId xmlns:p14="http://schemas.microsoft.com/office/powerpoint/2010/main" val="27091583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lvl="0"/>
            <a:r>
              <a:rPr lang="en-US" dirty="0"/>
              <a:t>Introduction to Internet,  Browsing, and Emailing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16933">
              <a:spcBef>
                <a:spcPts val="133"/>
              </a:spcBef>
            </a:pPr>
            <a:r>
              <a:rPr lang="en-US" spc="-7" dirty="0">
                <a:solidFill>
                  <a:srgbClr val="595959"/>
                </a:solidFill>
                <a:latin typeface="Arial MT"/>
                <a:cs typeface="Arial MT"/>
              </a:rPr>
              <a:t>How Email works on the Internet ?</a:t>
            </a:r>
          </a:p>
        </p:txBody>
      </p:sp>
      <p:sp>
        <p:nvSpPr>
          <p:cNvPr id="75" name="Google Shape;75;p15"/>
          <p:cNvSpPr txBox="1">
            <a:spLocks noGrp="1"/>
          </p:cNvSpPr>
          <p:nvPr>
            <p:ph type="body" idx="2"/>
          </p:nvPr>
        </p:nvSpPr>
        <p:spPr>
          <a:xfrm>
            <a:off x="462275" y="2421250"/>
            <a:ext cx="3837000" cy="2314036"/>
          </a:xfrm>
          <a:prstGeom prst="rect">
            <a:avLst/>
          </a:prstGeom>
        </p:spPr>
        <p:txBody>
          <a:bodyPr spcFirstLastPara="1" wrap="square" lIns="91425" tIns="91425" rIns="91425" bIns="91425" anchor="ctr" anchorCtr="0">
            <a:noAutofit/>
          </a:bodyPr>
          <a:lstStyle/>
          <a:p>
            <a:pPr lvl="0" algn="just"/>
            <a:r>
              <a:rPr lang="en-US" dirty="0"/>
              <a:t>To send Internet e-mail, requires an  Internet connection and access to a mail  server. The standard protocol used for  sending Internet e-mail is called</a:t>
            </a:r>
          </a:p>
          <a:p>
            <a:pPr lvl="0" algn="just"/>
            <a:r>
              <a:rPr lang="en-US" dirty="0"/>
              <a:t>SMTP (Simple Mail  Transfer Protocol).</a:t>
            </a:r>
          </a:p>
          <a:p>
            <a:pPr lvl="0" algn="just"/>
            <a:r>
              <a:rPr lang="en-US" dirty="0"/>
              <a:t>The SMTP protocol is used to both send  and receive email messages over</a:t>
            </a:r>
          </a:p>
          <a:p>
            <a:pPr lvl="0" algn="just"/>
            <a:r>
              <a:rPr lang="en-US" dirty="0"/>
              <a:t>the Internet.</a:t>
            </a:r>
          </a:p>
        </p:txBody>
      </p:sp>
      <p:sp>
        <p:nvSpPr>
          <p:cNvPr id="77" name="Google Shape;77;p15"/>
          <p:cNvSpPr txBox="1">
            <a:spLocks noGrp="1"/>
          </p:cNvSpPr>
          <p:nvPr>
            <p:ph type="body" idx="3"/>
          </p:nvPr>
        </p:nvSpPr>
        <p:spPr>
          <a:xfrm>
            <a:off x="4688561" y="4735286"/>
            <a:ext cx="4338877" cy="276507"/>
          </a:xfrm>
          <a:prstGeom prst="rect">
            <a:avLst/>
          </a:prstGeom>
        </p:spPr>
        <p:txBody>
          <a:bodyPr spcFirstLastPara="1" wrap="square" lIns="91425" tIns="91425" rIns="91425" bIns="91425" anchor="t" anchorCtr="0">
            <a:noAutofit/>
          </a:bodyPr>
          <a:lstStyle/>
          <a:p>
            <a:pPr marL="0" lvl="0" indent="0" algn="ctr">
              <a:spcAft>
                <a:spcPts val="1600"/>
              </a:spcAft>
              <a:buNone/>
            </a:pPr>
            <a:r>
              <a:rPr lang="en-IN" dirty="0"/>
              <a:t>Image Source : </a:t>
            </a:r>
            <a:r>
              <a:rPr lang="en-IN" dirty="0">
                <a:hlinkClick r:id="rId3"/>
              </a:rPr>
              <a:t>http://www.brainkart.com/article/Structure-and-Working-of-E-Mail_36840/</a:t>
            </a:r>
            <a:endParaRPr lang="en-IN" dirty="0"/>
          </a:p>
        </p:txBody>
      </p:sp>
      <p:pic>
        <p:nvPicPr>
          <p:cNvPr id="8" name="object 6"/>
          <p:cNvPicPr/>
          <p:nvPr/>
        </p:nvPicPr>
        <p:blipFill>
          <a:blip r:embed="rId4" cstate="print"/>
          <a:stretch>
            <a:fillRect/>
          </a:stretch>
        </p:blipFill>
        <p:spPr>
          <a:xfrm>
            <a:off x="4572000" y="1007550"/>
            <a:ext cx="4572000" cy="3128400"/>
          </a:xfrm>
          <a:prstGeom prst="rect">
            <a:avLst/>
          </a:prstGeom>
        </p:spPr>
      </p:pic>
    </p:spTree>
    <p:extLst>
      <p:ext uri="{BB962C8B-B14F-4D97-AF65-F5344CB8AC3E}">
        <p14:creationId xmlns:p14="http://schemas.microsoft.com/office/powerpoint/2010/main" val="665517973"/>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5 Utilities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Interactions</a:t>
            </a:r>
            <a:endParaRPr dirty="0"/>
          </a:p>
        </p:txBody>
      </p:sp>
      <p:sp>
        <p:nvSpPr>
          <p:cNvPr id="84" name="Google Shape;84;p16"/>
          <p:cNvSpPr txBox="1">
            <a:spLocks noGrp="1"/>
          </p:cNvSpPr>
          <p:nvPr>
            <p:ph type="body" idx="2"/>
          </p:nvPr>
        </p:nvSpPr>
        <p:spPr>
          <a:xfrm>
            <a:off x="358175" y="267620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R="0" algn="l" rtl="0"/>
            <a:r>
              <a:rPr lang="en-US" sz="1400" b="0" i="0" u="none" strike="noStrike" baseline="0" dirty="0">
                <a:latin typeface="Times New Roman" panose="02020603050405020304" pitchFamily="18" charset="0"/>
              </a:rPr>
              <a:t>Bootstrap 5 also provides CSS property controls that allow users to interact with content. </a:t>
            </a:r>
          </a:p>
          <a:p>
            <a:pPr marR="0" algn="l" rtl="0"/>
            <a:r>
              <a:rPr lang="en-US" sz="1400" b="0" i="0" u="none" strike="noStrike" baseline="0" dirty="0">
                <a:latin typeface="Times New Roman" panose="02020603050405020304" pitchFamily="18" charset="0"/>
              </a:rPr>
              <a:t>This determines whether the user can select text or not and if a specific pointer event is active in a text element. </a:t>
            </a:r>
          </a:p>
          <a:p>
            <a:pPr marR="0" algn="l" rtl="0"/>
            <a:r>
              <a:rPr lang="en-US" sz="1400" b="0" i="0" u="none" strike="noStrike" baseline="0" dirty="0">
                <a:latin typeface="Times New Roman" panose="02020603050405020304" pitchFamily="18" charset="0"/>
              </a:rPr>
              <a:t>This doesn’t have any effect on content loaded as part of a browser’s user interface except in textboxes.</a:t>
            </a:r>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https://designmodo.com/wp-content/uploads/2021/04/14.png</a:t>
            </a:r>
            <a:endParaRPr dirty="0"/>
          </a:p>
        </p:txBody>
      </p:sp>
      <p:pic>
        <p:nvPicPr>
          <p:cNvPr id="6" name="Picture 5" descr="A Beginner&amp;#39;s Guide to the Latest Bootstrap 5 Utilities - Designmodo">
            <a:extLst>
              <a:ext uri="{FF2B5EF4-FFF2-40B4-BE49-F238E27FC236}">
                <a16:creationId xmlns:a16="http://schemas.microsoft.com/office/drawing/2014/main" id="{7262B392-9276-46C1-857A-6D448F3C70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354900"/>
            <a:ext cx="4572000" cy="2425768"/>
          </a:xfrm>
          <a:prstGeom prst="rect">
            <a:avLst/>
          </a:prstGeom>
        </p:spPr>
      </p:pic>
    </p:spTree>
    <p:extLst>
      <p:ext uri="{BB962C8B-B14F-4D97-AF65-F5344CB8AC3E}">
        <p14:creationId xmlns:p14="http://schemas.microsoft.com/office/powerpoint/2010/main" val="1892063800"/>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5 Utilities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Overflow</a:t>
            </a:r>
            <a:endParaRPr dirty="0"/>
          </a:p>
        </p:txBody>
      </p:sp>
      <p:sp>
        <p:nvSpPr>
          <p:cNvPr id="84" name="Google Shape;84;p16"/>
          <p:cNvSpPr txBox="1">
            <a:spLocks noGrp="1"/>
          </p:cNvSpPr>
          <p:nvPr>
            <p:ph type="body" idx="2"/>
          </p:nvPr>
        </p:nvSpPr>
        <p:spPr>
          <a:xfrm>
            <a:off x="358175" y="267620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With bootstrap, it’s also easy to set your preferred behavior for an element’s overflow using the overflow utility classes. For instance, when an element’s content is too big to fit in its container context, you can specify whether to clip content in both directions or add a scrollbar on it.</a:t>
            </a:r>
            <a:endParaRPr lang="en"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://designmodo.com/</a:t>
            </a:r>
            <a:r>
              <a:rPr lang="en-IN" dirty="0" err="1"/>
              <a:t>wp</a:t>
            </a:r>
            <a:r>
              <a:rPr lang="en-IN" dirty="0"/>
              <a:t>-content/uploads/2021/04/16.png </a:t>
            </a:r>
            <a:endParaRPr dirty="0"/>
          </a:p>
        </p:txBody>
      </p:sp>
      <p:pic>
        <p:nvPicPr>
          <p:cNvPr id="6" name="Picture 5" descr="A Beginner&amp;#39;s Guide to the Latest Bootstrap 5 Utilities - Designmodo">
            <a:extLst>
              <a:ext uri="{FF2B5EF4-FFF2-40B4-BE49-F238E27FC236}">
                <a16:creationId xmlns:a16="http://schemas.microsoft.com/office/drawing/2014/main" id="{8EC68477-6E7F-49FD-B82C-E0F3BF9EDF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197250"/>
            <a:ext cx="4572000" cy="2489800"/>
          </a:xfrm>
          <a:prstGeom prst="rect">
            <a:avLst/>
          </a:prstGeom>
        </p:spPr>
      </p:pic>
    </p:spTree>
    <p:extLst>
      <p:ext uri="{BB962C8B-B14F-4D97-AF65-F5344CB8AC3E}">
        <p14:creationId xmlns:p14="http://schemas.microsoft.com/office/powerpoint/2010/main" val="2924943150"/>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5 Utilities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Position</a:t>
            </a:r>
            <a:endParaRPr dirty="0"/>
          </a:p>
        </p:txBody>
      </p:sp>
      <p:sp>
        <p:nvSpPr>
          <p:cNvPr id="84" name="Google Shape;84;p16"/>
          <p:cNvSpPr txBox="1">
            <a:spLocks noGrp="1"/>
          </p:cNvSpPr>
          <p:nvPr>
            <p:ph type="body" idx="2"/>
          </p:nvPr>
        </p:nvSpPr>
        <p:spPr>
          <a:xfrm>
            <a:off x="358175" y="267620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Another useful set of bootstrap utility classes are the position utilities. </a:t>
            </a:r>
          </a:p>
          <a:p>
            <a:r>
              <a:rPr lang="en-US" dirty="0"/>
              <a:t>These classes allow you to define the type of positioning method and final location you want an element to behave in a web page.</a:t>
            </a:r>
            <a:endParaRPr lang="en"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://designmodo.com/</a:t>
            </a:r>
            <a:r>
              <a:rPr lang="en-IN" dirty="0" err="1"/>
              <a:t>wp</a:t>
            </a:r>
            <a:r>
              <a:rPr lang="en-IN" dirty="0"/>
              <a:t>-content/uploads/2021/04/18.png </a:t>
            </a:r>
            <a:endParaRPr dirty="0"/>
          </a:p>
        </p:txBody>
      </p:sp>
      <p:pic>
        <p:nvPicPr>
          <p:cNvPr id="6" name="Picture 5" descr="A Beginner&amp;#39;s Guide to the Latest Bootstrap 5 Utilities - Designmodo">
            <a:extLst>
              <a:ext uri="{FF2B5EF4-FFF2-40B4-BE49-F238E27FC236}">
                <a16:creationId xmlns:a16="http://schemas.microsoft.com/office/drawing/2014/main" id="{9B544218-6E00-4122-BDD9-E39129C241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1999" y="704782"/>
            <a:ext cx="4572001" cy="3725218"/>
          </a:xfrm>
          <a:prstGeom prst="rect">
            <a:avLst/>
          </a:prstGeom>
        </p:spPr>
      </p:pic>
    </p:spTree>
    <p:extLst>
      <p:ext uri="{BB962C8B-B14F-4D97-AF65-F5344CB8AC3E}">
        <p14:creationId xmlns:p14="http://schemas.microsoft.com/office/powerpoint/2010/main" val="1715103832"/>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5 Utilities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Box Shadow</a:t>
            </a:r>
            <a:endParaRPr dirty="0"/>
          </a:p>
        </p:txBody>
      </p:sp>
      <p:sp>
        <p:nvSpPr>
          <p:cNvPr id="84" name="Google Shape;84;p16"/>
          <p:cNvSpPr txBox="1">
            <a:spLocks noGrp="1"/>
          </p:cNvSpPr>
          <p:nvPr>
            <p:ph type="body" idx="2"/>
          </p:nvPr>
        </p:nvSpPr>
        <p:spPr>
          <a:xfrm>
            <a:off x="358175" y="267620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With the box-shadow CSS property, you can cast shadow effects around an element’s frame which is determined by X and Y offsets. </a:t>
            </a:r>
          </a:p>
          <a:p>
            <a:r>
              <a:rPr lang="en-US" dirty="0"/>
              <a:t>Bootstrap 5 also has its own out-of-the-box utility classes to quickly add box shadows to your elements.</a:t>
            </a:r>
            <a:endParaRPr lang="en"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err="1"/>
              <a:t>Image:https</a:t>
            </a:r>
            <a:r>
              <a:rPr lang="en-IN" dirty="0"/>
              <a:t>://designmodo.com/</a:t>
            </a:r>
            <a:r>
              <a:rPr lang="en-IN" dirty="0" err="1"/>
              <a:t>wp</a:t>
            </a:r>
            <a:r>
              <a:rPr lang="en-IN" dirty="0"/>
              <a:t>-content/uploads/2021/04/20.png </a:t>
            </a:r>
            <a:endParaRPr dirty="0"/>
          </a:p>
        </p:txBody>
      </p:sp>
      <p:pic>
        <p:nvPicPr>
          <p:cNvPr id="6" name="Picture 5" descr="A Beginner&amp;#39;s Guide to the Latest Bootstrap 5 Utilities - Designmodo">
            <a:extLst>
              <a:ext uri="{FF2B5EF4-FFF2-40B4-BE49-F238E27FC236}">
                <a16:creationId xmlns:a16="http://schemas.microsoft.com/office/drawing/2014/main" id="{A1FA6B23-246A-4F6D-95F6-07B3C6597F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440847"/>
            <a:ext cx="4572000" cy="2470706"/>
          </a:xfrm>
          <a:prstGeom prst="rect">
            <a:avLst/>
          </a:prstGeom>
        </p:spPr>
      </p:pic>
    </p:spTree>
    <p:extLst>
      <p:ext uri="{BB962C8B-B14F-4D97-AF65-F5344CB8AC3E}">
        <p14:creationId xmlns:p14="http://schemas.microsoft.com/office/powerpoint/2010/main" val="3490315589"/>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5 Utilities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Sizing</a:t>
            </a:r>
            <a:endParaRPr dirty="0"/>
          </a:p>
        </p:txBody>
      </p:sp>
      <p:sp>
        <p:nvSpPr>
          <p:cNvPr id="84" name="Google Shape;84;p16"/>
          <p:cNvSpPr txBox="1">
            <a:spLocks noGrp="1"/>
          </p:cNvSpPr>
          <p:nvPr>
            <p:ph type="body" idx="2"/>
          </p:nvPr>
        </p:nvSpPr>
        <p:spPr>
          <a:xfrm>
            <a:off x="358175" y="267620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One of the important factors in web design is the responsive sizes of each element that can span or shrink in size across different screen resolutions or viewport widths.</a:t>
            </a:r>
          </a:p>
          <a:p>
            <a:endParaRPr lang="en"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https://designmodo.com/wp-content/uploads/2021/04/22.png</a:t>
            </a:r>
            <a:endParaRPr dirty="0"/>
          </a:p>
        </p:txBody>
      </p:sp>
      <p:pic>
        <p:nvPicPr>
          <p:cNvPr id="6" name="Picture 5" descr="A Beginner&amp;#39;s Guide to the Latest Bootstrap 5 Utilities - Designmodo">
            <a:extLst>
              <a:ext uri="{FF2B5EF4-FFF2-40B4-BE49-F238E27FC236}">
                <a16:creationId xmlns:a16="http://schemas.microsoft.com/office/drawing/2014/main" id="{E14231D2-2731-47E4-946E-B8E841F3AF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691884"/>
            <a:ext cx="4572000" cy="3965357"/>
          </a:xfrm>
          <a:prstGeom prst="rect">
            <a:avLst/>
          </a:prstGeom>
        </p:spPr>
      </p:pic>
    </p:spTree>
    <p:extLst>
      <p:ext uri="{BB962C8B-B14F-4D97-AF65-F5344CB8AC3E}">
        <p14:creationId xmlns:p14="http://schemas.microsoft.com/office/powerpoint/2010/main" val="3668163339"/>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5 Utilities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Spacing</a:t>
            </a:r>
            <a:endParaRPr dirty="0"/>
          </a:p>
        </p:txBody>
      </p:sp>
      <p:sp>
        <p:nvSpPr>
          <p:cNvPr id="84" name="Google Shape;84;p16"/>
          <p:cNvSpPr txBox="1">
            <a:spLocks noGrp="1"/>
          </p:cNvSpPr>
          <p:nvPr>
            <p:ph type="body" idx="2"/>
          </p:nvPr>
        </p:nvSpPr>
        <p:spPr>
          <a:xfrm>
            <a:off x="358175" y="267620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Bootstrap offers a variety of shorthand responsive margin, padding, and gap utility classes to modify an element position or appearance. </a:t>
            </a:r>
          </a:p>
          <a:p>
            <a:r>
              <a:rPr lang="en-US" dirty="0"/>
              <a:t>The standard measurement for each margin, padding and gap classes are ranging from .25rem to 3rem.</a:t>
            </a:r>
            <a:endParaRPr lang="en"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https://designmodo.com/wp-content/uploads/2021/04/24.png</a:t>
            </a:r>
            <a:endParaRPr dirty="0"/>
          </a:p>
        </p:txBody>
      </p:sp>
      <p:pic>
        <p:nvPicPr>
          <p:cNvPr id="6" name="Picture 5" descr="A Beginner&amp;#39;s Guide to the Latest Bootstrap 5 Utilities - Designmodo">
            <a:extLst>
              <a:ext uri="{FF2B5EF4-FFF2-40B4-BE49-F238E27FC236}">
                <a16:creationId xmlns:a16="http://schemas.microsoft.com/office/drawing/2014/main" id="{A867ECCC-3235-4A4E-85CD-848EDCCCCE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1" y="548199"/>
            <a:ext cx="4643432" cy="4093543"/>
          </a:xfrm>
          <a:prstGeom prst="rect">
            <a:avLst/>
          </a:prstGeom>
        </p:spPr>
      </p:pic>
    </p:spTree>
    <p:extLst>
      <p:ext uri="{BB962C8B-B14F-4D97-AF65-F5344CB8AC3E}">
        <p14:creationId xmlns:p14="http://schemas.microsoft.com/office/powerpoint/2010/main" val="2828408153"/>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 5 Utilities</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Text</a:t>
            </a:r>
            <a:endParaRPr dirty="0"/>
          </a:p>
        </p:txBody>
      </p:sp>
      <p:sp>
        <p:nvSpPr>
          <p:cNvPr id="84" name="Google Shape;84;p16"/>
          <p:cNvSpPr txBox="1">
            <a:spLocks noGrp="1"/>
          </p:cNvSpPr>
          <p:nvPr>
            <p:ph type="body" idx="2"/>
          </p:nvPr>
        </p:nvSpPr>
        <p:spPr>
          <a:xfrm>
            <a:off x="358175" y="267620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Bootstrap 5 also added a few new extra utility classes for common text or link control. </a:t>
            </a:r>
          </a:p>
          <a:p>
            <a:r>
              <a:rPr lang="en-US" dirty="0"/>
              <a:t>With these classes, you can easily realign text to components, wrap text, modify the font size or weight, transform case and more.</a:t>
            </a:r>
            <a:endParaRPr lang="en" dirty="0"/>
          </a:p>
        </p:txBody>
      </p:sp>
      <p:sp>
        <p:nvSpPr>
          <p:cNvPr id="85" name="Google Shape;85;p16"/>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Image: https://s1.o7planning.com/en/12071/images/24027841.gif </a:t>
            </a:r>
            <a:endParaRPr dirty="0"/>
          </a:p>
        </p:txBody>
      </p:sp>
      <p:pic>
        <p:nvPicPr>
          <p:cNvPr id="6" name="Picture 5" descr="Bootstrap Text">
            <a:extLst>
              <a:ext uri="{FF2B5EF4-FFF2-40B4-BE49-F238E27FC236}">
                <a16:creationId xmlns:a16="http://schemas.microsoft.com/office/drawing/2014/main" id="{0CF57B78-27D9-4518-8E6C-43CF60AD48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9241" y="1399850"/>
            <a:ext cx="4476750" cy="2552700"/>
          </a:xfrm>
          <a:prstGeom prst="rect">
            <a:avLst/>
          </a:prstGeom>
        </p:spPr>
      </p:pic>
    </p:spTree>
    <p:extLst>
      <p:ext uri="{BB962C8B-B14F-4D97-AF65-F5344CB8AC3E}">
        <p14:creationId xmlns:p14="http://schemas.microsoft.com/office/powerpoint/2010/main" val="3214364987"/>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jQuery</a:t>
            </a:r>
            <a:endParaRPr dirty="0"/>
          </a:p>
        </p:txBody>
      </p:sp>
      <p:sp>
        <p:nvSpPr>
          <p:cNvPr id="62" name="Google Shape;62;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(6 hours)</a:t>
            </a:r>
            <a:endParaRPr/>
          </a:p>
        </p:txBody>
      </p:sp>
    </p:spTree>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this section, we will discuss:</a:t>
            </a:r>
            <a:endParaRPr/>
          </a:p>
        </p:txBody>
      </p:sp>
      <p:sp>
        <p:nvSpPr>
          <p:cNvPr id="68" name="Google Shape;68;p14"/>
          <p:cNvSpPr txBox="1">
            <a:spLocks noGrp="1"/>
          </p:cNvSpPr>
          <p:nvPr>
            <p:ph type="body" idx="1"/>
          </p:nvPr>
        </p:nvSpPr>
        <p:spPr>
          <a:xfrm>
            <a:off x="143975" y="1186200"/>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Introduction to jQuery</a:t>
            </a:r>
            <a:endParaRPr dirty="0"/>
          </a:p>
          <a:p>
            <a:pPr marL="457200" lvl="0" indent="-342900" algn="l" rtl="0">
              <a:spcBef>
                <a:spcPts val="0"/>
              </a:spcBef>
              <a:spcAft>
                <a:spcPts val="0"/>
              </a:spcAft>
              <a:buSzPts val="1800"/>
              <a:buChar char="●"/>
            </a:pPr>
            <a:r>
              <a:rPr lang="en-IN" dirty="0"/>
              <a:t>H</a:t>
            </a:r>
            <a:r>
              <a:rPr lang="en" dirty="0"/>
              <a:t>ow to add jQuery to web pages </a:t>
            </a:r>
            <a:endParaRPr dirty="0"/>
          </a:p>
          <a:p>
            <a:pPr marL="457200" lvl="0" indent="-342900" algn="l" rtl="0">
              <a:spcBef>
                <a:spcPts val="0"/>
              </a:spcBef>
              <a:spcAft>
                <a:spcPts val="0"/>
              </a:spcAft>
              <a:buSzPts val="1800"/>
              <a:buChar char="●"/>
            </a:pPr>
            <a:r>
              <a:rPr lang="en-US" dirty="0"/>
              <a:t>jQuery Syntax</a:t>
            </a:r>
          </a:p>
          <a:p>
            <a:pPr marL="457200" lvl="0" indent="-342900" algn="l" rtl="0">
              <a:spcBef>
                <a:spcPts val="0"/>
              </a:spcBef>
              <a:spcAft>
                <a:spcPts val="0"/>
              </a:spcAft>
              <a:buSzPts val="1800"/>
              <a:buChar char="●"/>
            </a:pPr>
            <a:r>
              <a:rPr lang="en-US" dirty="0"/>
              <a:t>jQuery Selectors</a:t>
            </a:r>
          </a:p>
          <a:p>
            <a:pPr marL="457200" lvl="0" indent="-342900" algn="l" rtl="0">
              <a:spcBef>
                <a:spcPts val="0"/>
              </a:spcBef>
              <a:spcAft>
                <a:spcPts val="0"/>
              </a:spcAft>
              <a:buSzPts val="1800"/>
              <a:buChar char="●"/>
            </a:pPr>
            <a:r>
              <a:rPr lang="en-US" dirty="0"/>
              <a:t>jQuery Attributes</a:t>
            </a:r>
          </a:p>
          <a:p>
            <a:pPr marL="457200" lvl="0" indent="-342900" algn="l" rtl="0">
              <a:spcBef>
                <a:spcPts val="0"/>
              </a:spcBef>
              <a:spcAft>
                <a:spcPts val="0"/>
              </a:spcAft>
              <a:buSzPts val="1800"/>
              <a:buChar char="●"/>
            </a:pPr>
            <a:r>
              <a:rPr lang="en-US" dirty="0"/>
              <a:t>jQuery- Dom Traversing</a:t>
            </a:r>
          </a:p>
          <a:p>
            <a:pPr marL="457200" lvl="0" indent="-342900" algn="l" rtl="0">
              <a:spcBef>
                <a:spcPts val="0"/>
              </a:spcBef>
              <a:spcAft>
                <a:spcPts val="0"/>
              </a:spcAft>
              <a:buSzPts val="1800"/>
              <a:buChar char="●"/>
            </a:pPr>
            <a:r>
              <a:rPr lang="en-US" dirty="0"/>
              <a:t>jQuery- CSS selectors methods</a:t>
            </a:r>
          </a:p>
          <a:p>
            <a:pPr marL="457200" lvl="0" indent="-342900" algn="l" rtl="0">
              <a:spcBef>
                <a:spcPts val="0"/>
              </a:spcBef>
              <a:spcAft>
                <a:spcPts val="0"/>
              </a:spcAft>
              <a:buSzPts val="1800"/>
              <a:buChar char="●"/>
            </a:pPr>
            <a:r>
              <a:rPr lang="en-US" dirty="0"/>
              <a:t>jQuery Effect</a:t>
            </a:r>
          </a:p>
          <a:p>
            <a:pPr marL="457200" lvl="0" indent="-342900" algn="l" rtl="0">
              <a:spcBef>
                <a:spcPts val="0"/>
              </a:spcBef>
              <a:spcAft>
                <a:spcPts val="0"/>
              </a:spcAft>
              <a:buSzPts val="1800"/>
              <a:buChar char="●"/>
            </a:pPr>
            <a:r>
              <a:rPr lang="en-US" dirty="0"/>
              <a:t>jQuery Animations</a:t>
            </a:r>
            <a:endParaRPr dirty="0"/>
          </a:p>
        </p:txBody>
      </p:sp>
    </p:spTree>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jQuery</a:t>
            </a:r>
            <a:endParaRPr dirty="0"/>
          </a:p>
        </p:txBody>
      </p:sp>
      <p:sp>
        <p:nvSpPr>
          <p:cNvPr id="83" name="Google Shape;83;p16"/>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What is jQuery</a:t>
            </a:r>
          </a:p>
        </p:txBody>
      </p:sp>
      <p:sp>
        <p:nvSpPr>
          <p:cNvPr id="84" name="Google Shape;84;p16"/>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jQuery is a lightweight, "write less, do more", JavaScript library. The purpose of jQuery is to make it much easier to use JavaScript on your website.</a:t>
            </a:r>
          </a:p>
          <a:p>
            <a:r>
              <a:rPr lang="en-US" dirty="0"/>
              <a:t>jQuery also simplifies a lot of the complicated things from JavaScript, like AJAX calls and DOM manipulation.</a:t>
            </a:r>
            <a:endParaRPr dirty="0"/>
          </a:p>
        </p:txBody>
      </p:sp>
      <p:sp>
        <p:nvSpPr>
          <p:cNvPr id="8" name="Google Shape;77;p15">
            <a:extLst>
              <a:ext uri="{FF2B5EF4-FFF2-40B4-BE49-F238E27FC236}">
                <a16:creationId xmlns:a16="http://schemas.microsoft.com/office/drawing/2014/main" id="{08FFD9E1-F896-49F2-AA5E-FC06769F7FC5}"/>
              </a:ext>
            </a:extLst>
          </p:cNvPr>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 Source: </a:t>
            </a:r>
            <a:r>
              <a:rPr lang="en-IN" dirty="0"/>
              <a:t>https://www.cloudsigma.com/wp-content/uploads/An-Introduction-to-jQuery.jpg</a:t>
            </a:r>
            <a:endParaRPr dirty="0"/>
          </a:p>
        </p:txBody>
      </p:sp>
      <p:pic>
        <p:nvPicPr>
          <p:cNvPr id="1026" name="Picture 2" descr="What is jQuery and How Can You Use It? • CloudSigma">
            <a:extLst>
              <a:ext uri="{FF2B5EF4-FFF2-40B4-BE49-F238E27FC236}">
                <a16:creationId xmlns:a16="http://schemas.microsoft.com/office/drawing/2014/main" id="{2A8BCCF3-6F2E-4454-83A2-007E70D067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1" y="1567375"/>
            <a:ext cx="4572000" cy="266366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lvl="0"/>
            <a:r>
              <a:rPr lang="en-US" dirty="0"/>
              <a:t>Introduction to Internet,  Browsing, and Emailing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16933">
              <a:spcBef>
                <a:spcPts val="133"/>
              </a:spcBef>
            </a:pPr>
            <a:r>
              <a:rPr lang="en-US" spc="-7" dirty="0">
                <a:solidFill>
                  <a:srgbClr val="595959"/>
                </a:solidFill>
                <a:latin typeface="Arial MT"/>
                <a:cs typeface="Arial MT"/>
              </a:rPr>
              <a:t>How Email works on the Internet ? (continued)</a:t>
            </a:r>
          </a:p>
        </p:txBody>
      </p:sp>
      <p:sp>
        <p:nvSpPr>
          <p:cNvPr id="75" name="Google Shape;75;p15"/>
          <p:cNvSpPr txBox="1">
            <a:spLocks noGrp="1"/>
          </p:cNvSpPr>
          <p:nvPr>
            <p:ph type="body" idx="2"/>
          </p:nvPr>
        </p:nvSpPr>
        <p:spPr>
          <a:xfrm>
            <a:off x="462275" y="2421250"/>
            <a:ext cx="3837000" cy="2314036"/>
          </a:xfrm>
          <a:prstGeom prst="rect">
            <a:avLst/>
          </a:prstGeom>
        </p:spPr>
        <p:txBody>
          <a:bodyPr spcFirstLastPara="1" wrap="square" lIns="91425" tIns="91425" rIns="91425" bIns="91425" anchor="ctr" anchorCtr="0">
            <a:noAutofit/>
          </a:bodyPr>
          <a:lstStyle/>
          <a:p>
            <a:pPr lvl="0" algn="just"/>
            <a:r>
              <a:rPr lang="en-US" dirty="0"/>
              <a:t>When a message is sent, the email  client sends the message to the SMTP  server. If the recipient of the email is  local the message is kept on the server  for accessing by the POP, IMAP or other  mail services for later retrieval.</a:t>
            </a:r>
          </a:p>
        </p:txBody>
      </p:sp>
      <p:sp>
        <p:nvSpPr>
          <p:cNvPr id="77" name="Google Shape;77;p15"/>
          <p:cNvSpPr txBox="1">
            <a:spLocks noGrp="1"/>
          </p:cNvSpPr>
          <p:nvPr>
            <p:ph type="body" idx="3"/>
          </p:nvPr>
        </p:nvSpPr>
        <p:spPr>
          <a:xfrm>
            <a:off x="4572000" y="4633857"/>
            <a:ext cx="4571999" cy="399879"/>
          </a:xfrm>
          <a:prstGeom prst="rect">
            <a:avLst/>
          </a:prstGeom>
        </p:spPr>
        <p:txBody>
          <a:bodyPr spcFirstLastPara="1" wrap="square" lIns="91425" tIns="91425" rIns="91425" bIns="91425" anchor="t" anchorCtr="0">
            <a:noAutofit/>
          </a:bodyPr>
          <a:lstStyle/>
          <a:p>
            <a:pPr marL="0" lvl="0" indent="0">
              <a:spcAft>
                <a:spcPts val="1600"/>
              </a:spcAft>
              <a:buNone/>
            </a:pPr>
            <a:r>
              <a:rPr lang="en-IN" dirty="0"/>
              <a:t>Image Source : </a:t>
            </a:r>
            <a:r>
              <a:rPr lang="en-IN" dirty="0">
                <a:hlinkClick r:id="rId3"/>
              </a:rPr>
              <a:t>https://it.toolbox.com/blogs/alenibric/setting-up-your-e-mail-imap-or-pop-what-to-choose-062719</a:t>
            </a:r>
            <a:endParaRPr lang="en-IN" dirty="0"/>
          </a:p>
          <a:p>
            <a:pPr marL="0" lvl="0" indent="0">
              <a:spcAft>
                <a:spcPts val="1600"/>
              </a:spcAft>
              <a:buNone/>
            </a:pPr>
            <a:endParaRPr lang="en-IN" dirty="0"/>
          </a:p>
        </p:txBody>
      </p:sp>
      <p:pic>
        <p:nvPicPr>
          <p:cNvPr id="7" name="object 6"/>
          <p:cNvPicPr/>
          <p:nvPr/>
        </p:nvPicPr>
        <p:blipFill>
          <a:blip r:embed="rId4" cstate="print"/>
          <a:stretch>
            <a:fillRect/>
          </a:stretch>
        </p:blipFill>
        <p:spPr>
          <a:xfrm>
            <a:off x="4572000" y="1034200"/>
            <a:ext cx="4572000" cy="3128400"/>
          </a:xfrm>
          <a:prstGeom prst="rect">
            <a:avLst/>
          </a:prstGeom>
        </p:spPr>
      </p:pic>
    </p:spTree>
    <p:extLst>
      <p:ext uri="{BB962C8B-B14F-4D97-AF65-F5344CB8AC3E}">
        <p14:creationId xmlns:p14="http://schemas.microsoft.com/office/powerpoint/2010/main" val="3440171044"/>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jQuery</a:t>
            </a:r>
            <a:endParaRPr dirty="0"/>
          </a:p>
        </p:txBody>
      </p:sp>
      <p:sp>
        <p:nvSpPr>
          <p:cNvPr id="91" name="Google Shape;91;p17"/>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What is jQuery</a:t>
            </a:r>
          </a:p>
        </p:txBody>
      </p:sp>
      <p:sp>
        <p:nvSpPr>
          <p:cNvPr id="92" name="Google Shape;92;p17"/>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139700" lvl="0" indent="0" algn="l" rtl="0">
              <a:spcBef>
                <a:spcPts val="1600"/>
              </a:spcBef>
              <a:spcAft>
                <a:spcPts val="0"/>
              </a:spcAft>
              <a:buSzPts val="1400"/>
              <a:buNone/>
            </a:pPr>
            <a:r>
              <a:rPr lang="en-US" dirty="0"/>
              <a:t>The jQuery library contains the following features:</a:t>
            </a:r>
          </a:p>
          <a:p>
            <a:r>
              <a:rPr lang="en-US" dirty="0"/>
              <a:t>HTML/DOM manipulation</a:t>
            </a:r>
          </a:p>
          <a:p>
            <a:r>
              <a:rPr lang="en-US" dirty="0"/>
              <a:t>CSS manipulation</a:t>
            </a:r>
          </a:p>
          <a:p>
            <a:r>
              <a:rPr lang="en-US" dirty="0"/>
              <a:t>HTML event methods</a:t>
            </a:r>
          </a:p>
          <a:p>
            <a:r>
              <a:rPr lang="en-US" dirty="0"/>
              <a:t>Effects and animations</a:t>
            </a:r>
          </a:p>
          <a:p>
            <a:r>
              <a:rPr lang="en-US" dirty="0"/>
              <a:t>AJAX</a:t>
            </a:r>
          </a:p>
          <a:p>
            <a:r>
              <a:rPr lang="en-US" dirty="0"/>
              <a:t>Utilities</a:t>
            </a:r>
          </a:p>
          <a:p>
            <a:pPr marL="457200" lvl="0" indent="-317500" algn="l" rtl="0">
              <a:spcBef>
                <a:spcPts val="0"/>
              </a:spcBef>
              <a:spcAft>
                <a:spcPts val="0"/>
              </a:spcAft>
              <a:buSzPts val="1400"/>
              <a:buChar char="●"/>
            </a:pPr>
            <a:endParaRPr dirty="0"/>
          </a:p>
        </p:txBody>
      </p:sp>
      <p:sp>
        <p:nvSpPr>
          <p:cNvPr id="93" name="Google Shape;93;p17"/>
          <p:cNvSpPr txBox="1">
            <a:spLocks noGrp="1"/>
          </p:cNvSpPr>
          <p:nvPr>
            <p:ph type="body" idx="3"/>
          </p:nvPr>
        </p:nvSpPr>
        <p:spPr>
          <a:xfrm>
            <a:off x="5074950" y="4772275"/>
            <a:ext cx="3397500" cy="1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Image Source: </a:t>
            </a:r>
            <a:endParaRPr dirty="0"/>
          </a:p>
        </p:txBody>
      </p:sp>
      <p:pic>
        <p:nvPicPr>
          <p:cNvPr id="2050" name="Picture 2" descr="Features of Jquery">
            <a:extLst>
              <a:ext uri="{FF2B5EF4-FFF2-40B4-BE49-F238E27FC236}">
                <a16:creationId xmlns:a16="http://schemas.microsoft.com/office/drawing/2014/main" id="{692A7BAB-519B-43D9-8099-914AAD4BCF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1999" y="888363"/>
            <a:ext cx="4572001" cy="354163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jQuery</a:t>
            </a:r>
            <a:endParaRPr dirty="0"/>
          </a:p>
        </p:txBody>
      </p:sp>
      <p:sp>
        <p:nvSpPr>
          <p:cNvPr id="91" name="Google Shape;91;p17"/>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Why jQuery</a:t>
            </a:r>
          </a:p>
        </p:txBody>
      </p:sp>
      <p:sp>
        <p:nvSpPr>
          <p:cNvPr id="92" name="Google Shape;92;p17"/>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A $ sign is to define/access jQuery</a:t>
            </a:r>
          </a:p>
          <a:p>
            <a:r>
              <a:rPr lang="en-US" dirty="0"/>
              <a:t>A (selector) is to “query (or find)” HTML elements in html page</a:t>
            </a:r>
          </a:p>
          <a:p>
            <a:r>
              <a:rPr lang="en-US" dirty="0"/>
              <a:t>A jQuery action() is the action to be performed on the selected element(s)</a:t>
            </a:r>
          </a:p>
          <a:p>
            <a:pPr marL="457200" lvl="0" indent="-317500" algn="l" rtl="0">
              <a:spcBef>
                <a:spcPts val="0"/>
              </a:spcBef>
              <a:spcAft>
                <a:spcPts val="0"/>
              </a:spcAft>
              <a:buSzPts val="1400"/>
              <a:buChar char="●"/>
            </a:pPr>
            <a:endParaRPr dirty="0"/>
          </a:p>
        </p:txBody>
      </p:sp>
      <p:sp>
        <p:nvSpPr>
          <p:cNvPr id="7" name="Google Shape;93;p17">
            <a:extLst>
              <a:ext uri="{FF2B5EF4-FFF2-40B4-BE49-F238E27FC236}">
                <a16:creationId xmlns:a16="http://schemas.microsoft.com/office/drawing/2014/main" id="{F8C0580A-2DAA-4D5A-BA8F-FC93BAB1921D}"/>
              </a:ext>
            </a:extLst>
          </p:cNvPr>
          <p:cNvSpPr txBox="1">
            <a:spLocks/>
          </p:cNvSpPr>
          <p:nvPr/>
        </p:nvSpPr>
        <p:spPr>
          <a:xfrm>
            <a:off x="5103363" y="4769692"/>
            <a:ext cx="3397500" cy="17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3050" algn="l" rtl="0">
              <a:lnSpc>
                <a:spcPct val="115000"/>
              </a:lnSpc>
              <a:spcBef>
                <a:spcPts val="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1pPr>
            <a:lvl2pPr marL="914400" marR="0" lvl="1"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2pPr>
            <a:lvl3pPr marL="1371600" marR="0" lvl="2"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3pPr>
            <a:lvl4pPr marL="1828800" marR="0" lvl="3"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4pPr>
            <a:lvl5pPr marL="2286000" marR="0" lvl="4"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5pPr>
            <a:lvl6pPr marL="2743200" marR="0" lvl="5"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6pPr>
            <a:lvl7pPr marL="3200400" marR="0" lvl="6"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7pPr>
            <a:lvl8pPr marL="3657600" marR="0" lvl="7"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8pPr>
            <a:lvl9pPr marL="4114800" marR="0" lvl="8" indent="-273050" algn="l" rtl="0">
              <a:lnSpc>
                <a:spcPct val="115000"/>
              </a:lnSpc>
              <a:spcBef>
                <a:spcPts val="1600"/>
              </a:spcBef>
              <a:spcAft>
                <a:spcPts val="1600"/>
              </a:spcAft>
              <a:buClr>
                <a:schemeClr val="dk2"/>
              </a:buClr>
              <a:buSzPts val="700"/>
              <a:buFont typeface="Arial"/>
              <a:buChar char="■"/>
              <a:defRPr sz="700" b="0" i="0" u="none" strike="noStrike" cap="none">
                <a:solidFill>
                  <a:schemeClr val="dk2"/>
                </a:solidFill>
                <a:latin typeface="Arial"/>
                <a:ea typeface="Arial"/>
                <a:cs typeface="Arial"/>
                <a:sym typeface="Arial"/>
              </a:defRPr>
            </a:lvl9pPr>
          </a:lstStyle>
          <a:p>
            <a:pPr marL="0" indent="0">
              <a:spcAft>
                <a:spcPts val="1600"/>
              </a:spcAft>
              <a:buFont typeface="Arial"/>
              <a:buNone/>
            </a:pPr>
            <a:r>
              <a:rPr lang="en-US" dirty="0"/>
              <a:t>Image </a:t>
            </a:r>
            <a:r>
              <a:rPr lang="en-US" dirty="0" err="1"/>
              <a:t>Source:https</a:t>
            </a:r>
            <a:r>
              <a:rPr lang="en-US" dirty="0"/>
              <a:t>://www.devopsschool.com/blog/wp-content/uploads/2020/08/logic-syntax.png </a:t>
            </a:r>
          </a:p>
        </p:txBody>
      </p:sp>
      <p:pic>
        <p:nvPicPr>
          <p:cNvPr id="3076" name="Picture 4" descr="jQuery Basic Syntax: An jQuery for Beginners - DevOpsSchool.com">
            <a:extLst>
              <a:ext uri="{FF2B5EF4-FFF2-40B4-BE49-F238E27FC236}">
                <a16:creationId xmlns:a16="http://schemas.microsoft.com/office/drawing/2014/main" id="{CC8DAA8E-B46C-4037-8C45-8838810D05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418095"/>
            <a:ext cx="4572000" cy="29243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7662820"/>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jQuery</a:t>
            </a:r>
            <a:endParaRPr dirty="0"/>
          </a:p>
        </p:txBody>
      </p:sp>
      <p:sp>
        <p:nvSpPr>
          <p:cNvPr id="91" name="Google Shape;91;p17"/>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Advantages of jQuery</a:t>
            </a:r>
          </a:p>
        </p:txBody>
      </p:sp>
      <p:sp>
        <p:nvSpPr>
          <p:cNvPr id="92" name="Google Shape;92;p17"/>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Wide range of plug-ins. jQuery allows developers to create plug-ins on top of the JavaScript library.</a:t>
            </a:r>
          </a:p>
          <a:p>
            <a:r>
              <a:rPr lang="en-US" dirty="0"/>
              <a:t>Large development community</a:t>
            </a:r>
          </a:p>
          <a:p>
            <a:r>
              <a:rPr lang="en-US" dirty="0"/>
              <a:t>It has a good and comprehensive documentation</a:t>
            </a:r>
          </a:p>
          <a:p>
            <a:r>
              <a:rPr lang="en-US" dirty="0"/>
              <a:t>It is a lot more easy to use compared to standard </a:t>
            </a:r>
            <a:r>
              <a:rPr lang="en-US" dirty="0" err="1"/>
              <a:t>javascript</a:t>
            </a:r>
            <a:r>
              <a:rPr lang="en-US" dirty="0"/>
              <a:t> and other </a:t>
            </a:r>
            <a:r>
              <a:rPr lang="en-US" dirty="0" err="1"/>
              <a:t>javascript</a:t>
            </a:r>
            <a:r>
              <a:rPr lang="en-US" dirty="0"/>
              <a:t> libraries.</a:t>
            </a:r>
          </a:p>
        </p:txBody>
      </p:sp>
      <p:sp>
        <p:nvSpPr>
          <p:cNvPr id="7" name="Google Shape;93;p17">
            <a:extLst>
              <a:ext uri="{FF2B5EF4-FFF2-40B4-BE49-F238E27FC236}">
                <a16:creationId xmlns:a16="http://schemas.microsoft.com/office/drawing/2014/main" id="{F8C0580A-2DAA-4D5A-BA8F-FC93BAB1921D}"/>
              </a:ext>
            </a:extLst>
          </p:cNvPr>
          <p:cNvSpPr txBox="1">
            <a:spLocks/>
          </p:cNvSpPr>
          <p:nvPr/>
        </p:nvSpPr>
        <p:spPr>
          <a:xfrm>
            <a:off x="5211852" y="4769692"/>
            <a:ext cx="3397500" cy="17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3050" algn="l" rtl="0">
              <a:lnSpc>
                <a:spcPct val="115000"/>
              </a:lnSpc>
              <a:spcBef>
                <a:spcPts val="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1pPr>
            <a:lvl2pPr marL="914400" marR="0" lvl="1"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2pPr>
            <a:lvl3pPr marL="1371600" marR="0" lvl="2"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3pPr>
            <a:lvl4pPr marL="1828800" marR="0" lvl="3"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4pPr>
            <a:lvl5pPr marL="2286000" marR="0" lvl="4"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5pPr>
            <a:lvl6pPr marL="2743200" marR="0" lvl="5"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6pPr>
            <a:lvl7pPr marL="3200400" marR="0" lvl="6"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7pPr>
            <a:lvl8pPr marL="3657600" marR="0" lvl="7"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8pPr>
            <a:lvl9pPr marL="4114800" marR="0" lvl="8" indent="-273050" algn="l" rtl="0">
              <a:lnSpc>
                <a:spcPct val="115000"/>
              </a:lnSpc>
              <a:spcBef>
                <a:spcPts val="1600"/>
              </a:spcBef>
              <a:spcAft>
                <a:spcPts val="1600"/>
              </a:spcAft>
              <a:buClr>
                <a:schemeClr val="dk2"/>
              </a:buClr>
              <a:buSzPts val="700"/>
              <a:buFont typeface="Arial"/>
              <a:buChar char="■"/>
              <a:defRPr sz="700" b="0" i="0" u="none" strike="noStrike" cap="none">
                <a:solidFill>
                  <a:schemeClr val="dk2"/>
                </a:solidFill>
                <a:latin typeface="Arial"/>
                <a:ea typeface="Arial"/>
                <a:cs typeface="Arial"/>
                <a:sym typeface="Arial"/>
              </a:defRPr>
            </a:lvl9pPr>
          </a:lstStyle>
          <a:p>
            <a:pPr marL="0" indent="0">
              <a:spcAft>
                <a:spcPts val="1600"/>
              </a:spcAft>
              <a:buFont typeface="Arial"/>
              <a:buNone/>
            </a:pPr>
            <a:r>
              <a:rPr lang="en-US" dirty="0"/>
              <a:t>Image Source: https://image.slidesharecdn.com/jqueryforwebdevelopment-170112092612/95/jquery-for-web-development-4-638.jpg?cb=1484213953 </a:t>
            </a:r>
          </a:p>
        </p:txBody>
      </p:sp>
      <p:pic>
        <p:nvPicPr>
          <p:cNvPr id="13314" name="Picture 2" descr="jQuery for web development">
            <a:extLst>
              <a:ext uri="{FF2B5EF4-FFF2-40B4-BE49-F238E27FC236}">
                <a16:creationId xmlns:a16="http://schemas.microsoft.com/office/drawing/2014/main" id="{51A82FC7-9BA7-4370-B3A4-0D9B2F540FF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20284"/>
          <a:stretch/>
        </p:blipFill>
        <p:spPr bwMode="auto">
          <a:xfrm>
            <a:off x="4572000" y="1315186"/>
            <a:ext cx="4572000" cy="2923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7447766"/>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jQuery</a:t>
            </a:r>
            <a:endParaRPr dirty="0"/>
          </a:p>
        </p:txBody>
      </p:sp>
      <p:sp>
        <p:nvSpPr>
          <p:cNvPr id="91" name="Google Shape;91;p17"/>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Disadvantages of jQuery</a:t>
            </a:r>
          </a:p>
        </p:txBody>
      </p:sp>
      <p:sp>
        <p:nvSpPr>
          <p:cNvPr id="92" name="Google Shape;92;p17"/>
          <p:cNvSpPr txBox="1">
            <a:spLocks noGrp="1"/>
          </p:cNvSpPr>
          <p:nvPr>
            <p:ph type="body" idx="2"/>
          </p:nvPr>
        </p:nvSpPr>
        <p:spPr>
          <a:xfrm>
            <a:off x="358175" y="25717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While </a:t>
            </a:r>
            <a:r>
              <a:rPr lang="en-US" dirty="0" err="1"/>
              <a:t>JQuery</a:t>
            </a:r>
            <a:r>
              <a:rPr lang="en-US" dirty="0"/>
              <a:t> has an impressive library in terms of quantity, depending on how much customization you require on your website, the functionality may be limited thus using raw </a:t>
            </a:r>
            <a:r>
              <a:rPr lang="en-US" dirty="0" err="1"/>
              <a:t>javascript</a:t>
            </a:r>
            <a:r>
              <a:rPr lang="en-US" dirty="0"/>
              <a:t> may be inevitable in some cases.</a:t>
            </a:r>
          </a:p>
          <a:p>
            <a:r>
              <a:rPr lang="en-US" dirty="0"/>
              <a:t>The </a:t>
            </a:r>
            <a:r>
              <a:rPr lang="en-US" dirty="0" err="1"/>
              <a:t>JQuery</a:t>
            </a:r>
            <a:r>
              <a:rPr lang="en-US" dirty="0"/>
              <a:t> </a:t>
            </a:r>
            <a:r>
              <a:rPr lang="en-US" dirty="0" err="1"/>
              <a:t>javascript</a:t>
            </a:r>
            <a:r>
              <a:rPr lang="en-US" dirty="0"/>
              <a:t> file is required to run </a:t>
            </a:r>
            <a:r>
              <a:rPr lang="en-US" dirty="0" err="1"/>
              <a:t>JQuery</a:t>
            </a:r>
            <a:r>
              <a:rPr lang="en-US" dirty="0"/>
              <a:t> commands, while the size of this file is relatively small (25-100KB depending on the server.</a:t>
            </a:r>
          </a:p>
        </p:txBody>
      </p:sp>
      <p:sp>
        <p:nvSpPr>
          <p:cNvPr id="7" name="Google Shape;93;p17">
            <a:extLst>
              <a:ext uri="{FF2B5EF4-FFF2-40B4-BE49-F238E27FC236}">
                <a16:creationId xmlns:a16="http://schemas.microsoft.com/office/drawing/2014/main" id="{F8C0580A-2DAA-4D5A-BA8F-FC93BAB1921D}"/>
              </a:ext>
            </a:extLst>
          </p:cNvPr>
          <p:cNvSpPr txBox="1">
            <a:spLocks/>
          </p:cNvSpPr>
          <p:nvPr/>
        </p:nvSpPr>
        <p:spPr>
          <a:xfrm>
            <a:off x="5087865" y="4672738"/>
            <a:ext cx="3397500" cy="17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3050" algn="l" rtl="0">
              <a:lnSpc>
                <a:spcPct val="115000"/>
              </a:lnSpc>
              <a:spcBef>
                <a:spcPts val="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1pPr>
            <a:lvl2pPr marL="914400" marR="0" lvl="1"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2pPr>
            <a:lvl3pPr marL="1371600" marR="0" lvl="2"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3pPr>
            <a:lvl4pPr marL="1828800" marR="0" lvl="3"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4pPr>
            <a:lvl5pPr marL="2286000" marR="0" lvl="4"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5pPr>
            <a:lvl6pPr marL="2743200" marR="0" lvl="5"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6pPr>
            <a:lvl7pPr marL="3200400" marR="0" lvl="6"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7pPr>
            <a:lvl8pPr marL="3657600" marR="0" lvl="7"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8pPr>
            <a:lvl9pPr marL="4114800" marR="0" lvl="8" indent="-273050" algn="l" rtl="0">
              <a:lnSpc>
                <a:spcPct val="115000"/>
              </a:lnSpc>
              <a:spcBef>
                <a:spcPts val="1600"/>
              </a:spcBef>
              <a:spcAft>
                <a:spcPts val="1600"/>
              </a:spcAft>
              <a:buClr>
                <a:schemeClr val="dk2"/>
              </a:buClr>
              <a:buSzPts val="700"/>
              <a:buFont typeface="Arial"/>
              <a:buChar char="■"/>
              <a:defRPr sz="700" b="0" i="0" u="none" strike="noStrike" cap="none">
                <a:solidFill>
                  <a:schemeClr val="dk2"/>
                </a:solidFill>
                <a:latin typeface="Arial"/>
                <a:ea typeface="Arial"/>
                <a:cs typeface="Arial"/>
                <a:sym typeface="Arial"/>
              </a:defRPr>
            </a:lvl9pPr>
          </a:lstStyle>
          <a:p>
            <a:pPr marL="0" indent="0">
              <a:spcAft>
                <a:spcPts val="1600"/>
              </a:spcAft>
              <a:buFont typeface="Arial"/>
              <a:buNone/>
            </a:pPr>
            <a:r>
              <a:rPr lang="en-US" dirty="0"/>
              <a:t>Image Source: https://slideplayer.com/slide/13798726/85/images/8/jQuery+Limitations+Disadvantages+include%3A.jpg</a:t>
            </a:r>
          </a:p>
        </p:txBody>
      </p:sp>
      <p:pic>
        <p:nvPicPr>
          <p:cNvPr id="12290" name="Picture 2" descr="Introduction to jQuery - ppt download">
            <a:extLst>
              <a:ext uri="{FF2B5EF4-FFF2-40B4-BE49-F238E27FC236}">
                <a16:creationId xmlns:a16="http://schemas.microsoft.com/office/drawing/2014/main" id="{F9BDF383-530D-4118-A82C-B0E73A422C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912830"/>
            <a:ext cx="4572000" cy="33178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8874187"/>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jQuery</a:t>
            </a:r>
            <a:endParaRPr dirty="0"/>
          </a:p>
        </p:txBody>
      </p:sp>
      <p:sp>
        <p:nvSpPr>
          <p:cNvPr id="91" name="Google Shape;91;p17"/>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How to add jQuery to web pages</a:t>
            </a:r>
          </a:p>
        </p:txBody>
      </p:sp>
      <p:sp>
        <p:nvSpPr>
          <p:cNvPr id="92" name="Google Shape;92;p17"/>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0"/>
              </a:spcBef>
              <a:spcAft>
                <a:spcPts val="0"/>
              </a:spcAft>
              <a:buSzPts val="1400"/>
              <a:buChar char="●"/>
            </a:pPr>
            <a:r>
              <a:rPr lang="en-US" dirty="0"/>
              <a:t>There are several ways to start using jQuery on your web site. You can:</a:t>
            </a:r>
          </a:p>
          <a:p>
            <a:pPr lvl="1"/>
            <a:r>
              <a:rPr lang="en-US" dirty="0"/>
              <a:t>Download the jQuery library from jQuery.com</a:t>
            </a:r>
          </a:p>
          <a:p>
            <a:pPr lvl="1"/>
            <a:r>
              <a:rPr lang="en-US" dirty="0"/>
              <a:t>Include jQuery from a CDN, like Google</a:t>
            </a:r>
          </a:p>
          <a:p>
            <a:pPr marL="457200" lvl="0" indent="-317500" algn="l" rtl="0">
              <a:spcBef>
                <a:spcPts val="0"/>
              </a:spcBef>
              <a:spcAft>
                <a:spcPts val="0"/>
              </a:spcAft>
              <a:buSzPts val="1400"/>
              <a:buChar char="●"/>
            </a:pPr>
            <a:endParaRPr dirty="0"/>
          </a:p>
        </p:txBody>
      </p:sp>
      <p:sp>
        <p:nvSpPr>
          <p:cNvPr id="7" name="Google Shape;93;p17">
            <a:extLst>
              <a:ext uri="{FF2B5EF4-FFF2-40B4-BE49-F238E27FC236}">
                <a16:creationId xmlns:a16="http://schemas.microsoft.com/office/drawing/2014/main" id="{F8C0580A-2DAA-4D5A-BA8F-FC93BAB1921D}"/>
              </a:ext>
            </a:extLst>
          </p:cNvPr>
          <p:cNvSpPr txBox="1">
            <a:spLocks/>
          </p:cNvSpPr>
          <p:nvPr/>
        </p:nvSpPr>
        <p:spPr>
          <a:xfrm>
            <a:off x="5227350" y="4924675"/>
            <a:ext cx="3397500" cy="17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3050" algn="l" rtl="0">
              <a:lnSpc>
                <a:spcPct val="115000"/>
              </a:lnSpc>
              <a:spcBef>
                <a:spcPts val="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1pPr>
            <a:lvl2pPr marL="914400" marR="0" lvl="1"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2pPr>
            <a:lvl3pPr marL="1371600" marR="0" lvl="2"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3pPr>
            <a:lvl4pPr marL="1828800" marR="0" lvl="3"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4pPr>
            <a:lvl5pPr marL="2286000" marR="0" lvl="4"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5pPr>
            <a:lvl6pPr marL="2743200" marR="0" lvl="5"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6pPr>
            <a:lvl7pPr marL="3200400" marR="0" lvl="6"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7pPr>
            <a:lvl8pPr marL="3657600" marR="0" lvl="7"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8pPr>
            <a:lvl9pPr marL="4114800" marR="0" lvl="8" indent="-273050" algn="l" rtl="0">
              <a:lnSpc>
                <a:spcPct val="115000"/>
              </a:lnSpc>
              <a:spcBef>
                <a:spcPts val="1600"/>
              </a:spcBef>
              <a:spcAft>
                <a:spcPts val="1600"/>
              </a:spcAft>
              <a:buClr>
                <a:schemeClr val="dk2"/>
              </a:buClr>
              <a:buSzPts val="700"/>
              <a:buFont typeface="Arial"/>
              <a:buChar char="■"/>
              <a:defRPr sz="700" b="0" i="0" u="none" strike="noStrike" cap="none">
                <a:solidFill>
                  <a:schemeClr val="dk2"/>
                </a:solidFill>
                <a:latin typeface="Arial"/>
                <a:ea typeface="Arial"/>
                <a:cs typeface="Arial"/>
                <a:sym typeface="Arial"/>
              </a:defRPr>
            </a:lvl9pPr>
          </a:lstStyle>
          <a:p>
            <a:pPr marL="0" indent="0">
              <a:spcAft>
                <a:spcPts val="1600"/>
              </a:spcAft>
              <a:buFont typeface="Arial"/>
              <a:buNone/>
            </a:pPr>
            <a:r>
              <a:rPr lang="en-US" dirty="0"/>
              <a:t>Image </a:t>
            </a:r>
            <a:r>
              <a:rPr lang="en-US" dirty="0" err="1"/>
              <a:t>Source:https</a:t>
            </a:r>
            <a:r>
              <a:rPr lang="en-US" dirty="0"/>
              <a:t>://images.slideplayer.com/32/9842034/slides/slide_5.jpg </a:t>
            </a:r>
          </a:p>
        </p:txBody>
      </p:sp>
      <p:pic>
        <p:nvPicPr>
          <p:cNvPr id="11266" name="Picture 2" descr="Introduction to JQuery COGS 187A – Fall JQuery jQuery is a JavaScript  library, and allows us to manipulate HTML and CSS after the page has been.  - ppt download">
            <a:extLst>
              <a:ext uri="{FF2B5EF4-FFF2-40B4-BE49-F238E27FC236}">
                <a16:creationId xmlns:a16="http://schemas.microsoft.com/office/drawing/2014/main" id="{41571FD9-DA27-4996-AB6B-928707C75D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034200"/>
            <a:ext cx="4572000" cy="32081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9490998"/>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jQuery</a:t>
            </a:r>
            <a:endParaRPr dirty="0"/>
          </a:p>
        </p:txBody>
      </p:sp>
      <p:sp>
        <p:nvSpPr>
          <p:cNvPr id="91" name="Google Shape;91;p17"/>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jQuery Selectors</a:t>
            </a:r>
          </a:p>
        </p:txBody>
      </p:sp>
      <p:sp>
        <p:nvSpPr>
          <p:cNvPr id="92" name="Google Shape;92;p17"/>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jQuery selectors allow you to select and manipulate HTML element(s).</a:t>
            </a:r>
          </a:p>
          <a:p>
            <a:r>
              <a:rPr lang="en-US" dirty="0"/>
              <a:t>All selectors in jQuery start with the dollar sign and parentheses: $().</a:t>
            </a:r>
            <a:endParaRPr dirty="0"/>
          </a:p>
        </p:txBody>
      </p:sp>
      <p:sp>
        <p:nvSpPr>
          <p:cNvPr id="7" name="Google Shape;93;p17">
            <a:extLst>
              <a:ext uri="{FF2B5EF4-FFF2-40B4-BE49-F238E27FC236}">
                <a16:creationId xmlns:a16="http://schemas.microsoft.com/office/drawing/2014/main" id="{F8C0580A-2DAA-4D5A-BA8F-FC93BAB1921D}"/>
              </a:ext>
            </a:extLst>
          </p:cNvPr>
          <p:cNvSpPr txBox="1">
            <a:spLocks/>
          </p:cNvSpPr>
          <p:nvPr/>
        </p:nvSpPr>
        <p:spPr>
          <a:xfrm>
            <a:off x="5118862" y="4800689"/>
            <a:ext cx="3397500" cy="17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3050" algn="l" rtl="0">
              <a:lnSpc>
                <a:spcPct val="115000"/>
              </a:lnSpc>
              <a:spcBef>
                <a:spcPts val="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1pPr>
            <a:lvl2pPr marL="914400" marR="0" lvl="1"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2pPr>
            <a:lvl3pPr marL="1371600" marR="0" lvl="2"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3pPr>
            <a:lvl4pPr marL="1828800" marR="0" lvl="3"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4pPr>
            <a:lvl5pPr marL="2286000" marR="0" lvl="4"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5pPr>
            <a:lvl6pPr marL="2743200" marR="0" lvl="5"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6pPr>
            <a:lvl7pPr marL="3200400" marR="0" lvl="6"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7pPr>
            <a:lvl8pPr marL="3657600" marR="0" lvl="7"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8pPr>
            <a:lvl9pPr marL="4114800" marR="0" lvl="8" indent="-273050" algn="l" rtl="0">
              <a:lnSpc>
                <a:spcPct val="115000"/>
              </a:lnSpc>
              <a:spcBef>
                <a:spcPts val="1600"/>
              </a:spcBef>
              <a:spcAft>
                <a:spcPts val="1600"/>
              </a:spcAft>
              <a:buClr>
                <a:schemeClr val="dk2"/>
              </a:buClr>
              <a:buSzPts val="700"/>
              <a:buFont typeface="Arial"/>
              <a:buChar char="■"/>
              <a:defRPr sz="700" b="0" i="0" u="none" strike="noStrike" cap="none">
                <a:solidFill>
                  <a:schemeClr val="dk2"/>
                </a:solidFill>
                <a:latin typeface="Arial"/>
                <a:ea typeface="Arial"/>
                <a:cs typeface="Arial"/>
                <a:sym typeface="Arial"/>
              </a:defRPr>
            </a:lvl9pPr>
          </a:lstStyle>
          <a:p>
            <a:pPr marL="0" indent="0">
              <a:spcAft>
                <a:spcPts val="1600"/>
              </a:spcAft>
              <a:buFont typeface="Arial"/>
              <a:buNone/>
            </a:pPr>
            <a:r>
              <a:rPr lang="en-US" dirty="0"/>
              <a:t>Image </a:t>
            </a:r>
            <a:r>
              <a:rPr lang="en-US" dirty="0" err="1"/>
              <a:t>Source:https</a:t>
            </a:r>
            <a:r>
              <a:rPr lang="en-US" dirty="0"/>
              <a:t>://www.journaldev.com/wp-content/uploads/2014/09/jQuery-selector.png </a:t>
            </a:r>
          </a:p>
        </p:txBody>
      </p:sp>
      <p:pic>
        <p:nvPicPr>
          <p:cNvPr id="10242" name="Picture 2" descr="jQuery selector - JournalDev">
            <a:extLst>
              <a:ext uri="{FF2B5EF4-FFF2-40B4-BE49-F238E27FC236}">
                <a16:creationId xmlns:a16="http://schemas.microsoft.com/office/drawing/2014/main" id="{4B20C54B-4D51-4611-8137-3619208E27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267912"/>
            <a:ext cx="4572000" cy="2607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4831450"/>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jQuery Selectors</a:t>
            </a:r>
            <a:endParaRPr dirty="0"/>
          </a:p>
        </p:txBody>
      </p:sp>
      <p:sp>
        <p:nvSpPr>
          <p:cNvPr id="91" name="Google Shape;91;p17"/>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Element Selector</a:t>
            </a:r>
          </a:p>
        </p:txBody>
      </p:sp>
      <p:sp>
        <p:nvSpPr>
          <p:cNvPr id="92" name="Google Shape;92;p17"/>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The jQuery element selector selects elements based on the element name.</a:t>
            </a:r>
          </a:p>
          <a:p>
            <a:r>
              <a:rPr lang="en-US" dirty="0"/>
              <a:t>Selects all elements with the given tag name.</a:t>
            </a:r>
          </a:p>
        </p:txBody>
      </p:sp>
      <p:sp>
        <p:nvSpPr>
          <p:cNvPr id="7" name="Google Shape;93;p17">
            <a:extLst>
              <a:ext uri="{FF2B5EF4-FFF2-40B4-BE49-F238E27FC236}">
                <a16:creationId xmlns:a16="http://schemas.microsoft.com/office/drawing/2014/main" id="{F8C0580A-2DAA-4D5A-BA8F-FC93BAB1921D}"/>
              </a:ext>
            </a:extLst>
          </p:cNvPr>
          <p:cNvSpPr txBox="1">
            <a:spLocks/>
          </p:cNvSpPr>
          <p:nvPr/>
        </p:nvSpPr>
        <p:spPr>
          <a:xfrm>
            <a:off x="5227350" y="4924675"/>
            <a:ext cx="3397500" cy="17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3050" algn="l" rtl="0">
              <a:lnSpc>
                <a:spcPct val="115000"/>
              </a:lnSpc>
              <a:spcBef>
                <a:spcPts val="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1pPr>
            <a:lvl2pPr marL="914400" marR="0" lvl="1"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2pPr>
            <a:lvl3pPr marL="1371600" marR="0" lvl="2"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3pPr>
            <a:lvl4pPr marL="1828800" marR="0" lvl="3"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4pPr>
            <a:lvl5pPr marL="2286000" marR="0" lvl="4"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5pPr>
            <a:lvl6pPr marL="2743200" marR="0" lvl="5"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6pPr>
            <a:lvl7pPr marL="3200400" marR="0" lvl="6"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7pPr>
            <a:lvl8pPr marL="3657600" marR="0" lvl="7"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8pPr>
            <a:lvl9pPr marL="4114800" marR="0" lvl="8" indent="-273050" algn="l" rtl="0">
              <a:lnSpc>
                <a:spcPct val="115000"/>
              </a:lnSpc>
              <a:spcBef>
                <a:spcPts val="1600"/>
              </a:spcBef>
              <a:spcAft>
                <a:spcPts val="1600"/>
              </a:spcAft>
              <a:buClr>
                <a:schemeClr val="dk2"/>
              </a:buClr>
              <a:buSzPts val="700"/>
              <a:buFont typeface="Arial"/>
              <a:buChar char="■"/>
              <a:defRPr sz="700" b="0" i="0" u="none" strike="noStrike" cap="none">
                <a:solidFill>
                  <a:schemeClr val="dk2"/>
                </a:solidFill>
                <a:latin typeface="Arial"/>
                <a:ea typeface="Arial"/>
                <a:cs typeface="Arial"/>
                <a:sym typeface="Arial"/>
              </a:defRPr>
            </a:lvl9pPr>
          </a:lstStyle>
          <a:p>
            <a:pPr marL="0" indent="0">
              <a:spcAft>
                <a:spcPts val="1600"/>
              </a:spcAft>
              <a:buFont typeface="Arial"/>
              <a:buNone/>
            </a:pPr>
            <a:r>
              <a:rPr lang="en-US" dirty="0"/>
              <a:t>Image </a:t>
            </a:r>
            <a:r>
              <a:rPr lang="en-US" dirty="0" err="1"/>
              <a:t>Source:https</a:t>
            </a:r>
            <a:r>
              <a:rPr lang="en-US" dirty="0"/>
              <a:t>://www.myprograming.com/wp-content/uploads/2021/07/jqueryselector.jpg </a:t>
            </a:r>
          </a:p>
        </p:txBody>
      </p:sp>
      <p:pic>
        <p:nvPicPr>
          <p:cNvPr id="9218" name="Picture 2" descr="jQuery Selectors - myprograming">
            <a:extLst>
              <a:ext uri="{FF2B5EF4-FFF2-40B4-BE49-F238E27FC236}">
                <a16:creationId xmlns:a16="http://schemas.microsoft.com/office/drawing/2014/main" id="{85FCD32F-5550-4BF2-BEC7-6546E37A01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463703"/>
            <a:ext cx="4571999" cy="25701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0906157"/>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jQuery Selectors</a:t>
            </a:r>
            <a:endParaRPr dirty="0"/>
          </a:p>
        </p:txBody>
      </p:sp>
      <p:sp>
        <p:nvSpPr>
          <p:cNvPr id="91" name="Google Shape;91;p17"/>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#id Selector</a:t>
            </a:r>
          </a:p>
        </p:txBody>
      </p:sp>
      <p:sp>
        <p:nvSpPr>
          <p:cNvPr id="92" name="Google Shape;92;p17"/>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The jQuery #id selector uses the id attribute of an HTML tag to find the specific element.</a:t>
            </a:r>
          </a:p>
          <a:p>
            <a:r>
              <a:rPr lang="en-US" dirty="0"/>
              <a:t>An id should be unique within a page, so you should use the #id selector when you want to find a single, unique element.</a:t>
            </a:r>
          </a:p>
        </p:txBody>
      </p:sp>
      <p:sp>
        <p:nvSpPr>
          <p:cNvPr id="7" name="Google Shape;93;p17">
            <a:extLst>
              <a:ext uri="{FF2B5EF4-FFF2-40B4-BE49-F238E27FC236}">
                <a16:creationId xmlns:a16="http://schemas.microsoft.com/office/drawing/2014/main" id="{F8C0580A-2DAA-4D5A-BA8F-FC93BAB1921D}"/>
              </a:ext>
            </a:extLst>
          </p:cNvPr>
          <p:cNvSpPr txBox="1">
            <a:spLocks/>
          </p:cNvSpPr>
          <p:nvPr/>
        </p:nvSpPr>
        <p:spPr>
          <a:xfrm>
            <a:off x="5227350" y="4924675"/>
            <a:ext cx="3397500" cy="17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3050" algn="l" rtl="0">
              <a:lnSpc>
                <a:spcPct val="115000"/>
              </a:lnSpc>
              <a:spcBef>
                <a:spcPts val="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1pPr>
            <a:lvl2pPr marL="914400" marR="0" lvl="1"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2pPr>
            <a:lvl3pPr marL="1371600" marR="0" lvl="2"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3pPr>
            <a:lvl4pPr marL="1828800" marR="0" lvl="3"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4pPr>
            <a:lvl5pPr marL="2286000" marR="0" lvl="4"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5pPr>
            <a:lvl6pPr marL="2743200" marR="0" lvl="5"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6pPr>
            <a:lvl7pPr marL="3200400" marR="0" lvl="6"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7pPr>
            <a:lvl8pPr marL="3657600" marR="0" lvl="7"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8pPr>
            <a:lvl9pPr marL="4114800" marR="0" lvl="8" indent="-273050" algn="l" rtl="0">
              <a:lnSpc>
                <a:spcPct val="115000"/>
              </a:lnSpc>
              <a:spcBef>
                <a:spcPts val="1600"/>
              </a:spcBef>
              <a:spcAft>
                <a:spcPts val="1600"/>
              </a:spcAft>
              <a:buClr>
                <a:schemeClr val="dk2"/>
              </a:buClr>
              <a:buSzPts val="700"/>
              <a:buFont typeface="Arial"/>
              <a:buChar char="■"/>
              <a:defRPr sz="700" b="0" i="0" u="none" strike="noStrike" cap="none">
                <a:solidFill>
                  <a:schemeClr val="dk2"/>
                </a:solidFill>
                <a:latin typeface="Arial"/>
                <a:ea typeface="Arial"/>
                <a:cs typeface="Arial"/>
                <a:sym typeface="Arial"/>
              </a:defRPr>
            </a:lvl9pPr>
          </a:lstStyle>
          <a:p>
            <a:pPr marL="0" indent="0">
              <a:spcAft>
                <a:spcPts val="1600"/>
              </a:spcAft>
              <a:buFont typeface="Arial"/>
              <a:buNone/>
            </a:pPr>
            <a:r>
              <a:rPr lang="en-US" dirty="0"/>
              <a:t>Image </a:t>
            </a:r>
            <a:r>
              <a:rPr lang="en-US" dirty="0" err="1"/>
              <a:t>Source:https</a:t>
            </a:r>
            <a:r>
              <a:rPr lang="en-US" dirty="0"/>
              <a:t>://www.myprograming.com/wp-content/uploads/2021/07/jqueryselector.jpg </a:t>
            </a:r>
          </a:p>
        </p:txBody>
      </p:sp>
      <p:pic>
        <p:nvPicPr>
          <p:cNvPr id="9218" name="Picture 2" descr="jQuery Selectors - myprograming">
            <a:extLst>
              <a:ext uri="{FF2B5EF4-FFF2-40B4-BE49-F238E27FC236}">
                <a16:creationId xmlns:a16="http://schemas.microsoft.com/office/drawing/2014/main" id="{85FCD32F-5550-4BF2-BEC7-6546E37A01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286669"/>
            <a:ext cx="4571999" cy="25701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3259568"/>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jQuery Selectors</a:t>
            </a:r>
            <a:endParaRPr dirty="0"/>
          </a:p>
        </p:txBody>
      </p:sp>
      <p:sp>
        <p:nvSpPr>
          <p:cNvPr id="91" name="Google Shape;91;p17"/>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.class Selector</a:t>
            </a:r>
          </a:p>
        </p:txBody>
      </p:sp>
      <p:sp>
        <p:nvSpPr>
          <p:cNvPr id="92" name="Google Shape;92;p17"/>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The jQuery .class selector finds elements with a specific class.</a:t>
            </a:r>
          </a:p>
          <a:p>
            <a:r>
              <a:rPr lang="en-US" dirty="0"/>
              <a:t> To find elements with a specific class, write a period character, followed by the name of the class:</a:t>
            </a:r>
          </a:p>
        </p:txBody>
      </p:sp>
      <p:sp>
        <p:nvSpPr>
          <p:cNvPr id="7" name="Google Shape;93;p17">
            <a:extLst>
              <a:ext uri="{FF2B5EF4-FFF2-40B4-BE49-F238E27FC236}">
                <a16:creationId xmlns:a16="http://schemas.microsoft.com/office/drawing/2014/main" id="{F8C0580A-2DAA-4D5A-BA8F-FC93BAB1921D}"/>
              </a:ext>
            </a:extLst>
          </p:cNvPr>
          <p:cNvSpPr txBox="1">
            <a:spLocks/>
          </p:cNvSpPr>
          <p:nvPr/>
        </p:nvSpPr>
        <p:spPr>
          <a:xfrm>
            <a:off x="5227350" y="4924675"/>
            <a:ext cx="3397500" cy="17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3050" algn="l" rtl="0">
              <a:lnSpc>
                <a:spcPct val="115000"/>
              </a:lnSpc>
              <a:spcBef>
                <a:spcPts val="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1pPr>
            <a:lvl2pPr marL="914400" marR="0" lvl="1"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2pPr>
            <a:lvl3pPr marL="1371600" marR="0" lvl="2"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3pPr>
            <a:lvl4pPr marL="1828800" marR="0" lvl="3"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4pPr>
            <a:lvl5pPr marL="2286000" marR="0" lvl="4"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5pPr>
            <a:lvl6pPr marL="2743200" marR="0" lvl="5"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6pPr>
            <a:lvl7pPr marL="3200400" marR="0" lvl="6"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7pPr>
            <a:lvl8pPr marL="3657600" marR="0" lvl="7"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8pPr>
            <a:lvl9pPr marL="4114800" marR="0" lvl="8" indent="-273050" algn="l" rtl="0">
              <a:lnSpc>
                <a:spcPct val="115000"/>
              </a:lnSpc>
              <a:spcBef>
                <a:spcPts val="1600"/>
              </a:spcBef>
              <a:spcAft>
                <a:spcPts val="1600"/>
              </a:spcAft>
              <a:buClr>
                <a:schemeClr val="dk2"/>
              </a:buClr>
              <a:buSzPts val="700"/>
              <a:buFont typeface="Arial"/>
              <a:buChar char="■"/>
              <a:defRPr sz="700" b="0" i="0" u="none" strike="noStrike" cap="none">
                <a:solidFill>
                  <a:schemeClr val="dk2"/>
                </a:solidFill>
                <a:latin typeface="Arial"/>
                <a:ea typeface="Arial"/>
                <a:cs typeface="Arial"/>
                <a:sym typeface="Arial"/>
              </a:defRPr>
            </a:lvl9pPr>
          </a:lstStyle>
          <a:p>
            <a:pPr marL="0" indent="0">
              <a:spcAft>
                <a:spcPts val="1600"/>
              </a:spcAft>
              <a:buFont typeface="Arial"/>
              <a:buNone/>
            </a:pPr>
            <a:r>
              <a:rPr lang="en-US" dirty="0"/>
              <a:t>Image </a:t>
            </a:r>
            <a:r>
              <a:rPr lang="en-US" dirty="0" err="1"/>
              <a:t>Source:https</a:t>
            </a:r>
            <a:r>
              <a:rPr lang="en-US" dirty="0"/>
              <a:t>://www.myprograming.com/wp-content/uploads/2021/07/jqueryselector.jpg </a:t>
            </a:r>
          </a:p>
        </p:txBody>
      </p:sp>
      <p:pic>
        <p:nvPicPr>
          <p:cNvPr id="9218" name="Picture 2" descr="jQuery Selectors - myprograming">
            <a:extLst>
              <a:ext uri="{FF2B5EF4-FFF2-40B4-BE49-F238E27FC236}">
                <a16:creationId xmlns:a16="http://schemas.microsoft.com/office/drawing/2014/main" id="{85FCD32F-5550-4BF2-BEC7-6546E37A01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184303"/>
            <a:ext cx="4571999" cy="25701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1421755"/>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1" name="Google Shape;91;p17"/>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jQuery Attributes</a:t>
            </a:r>
          </a:p>
        </p:txBody>
      </p:sp>
      <p:sp>
        <p:nvSpPr>
          <p:cNvPr id="92" name="Google Shape;92;p17"/>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R="0" algn="l" rtl="0"/>
            <a:r>
              <a:rPr lang="en-US" sz="1400" b="0" i="0" u="none" strike="noStrike" baseline="0" dirty="0">
                <a:latin typeface="Times New Roman" panose="02020603050405020304" pitchFamily="18" charset="0"/>
              </a:rPr>
              <a:t>Some of the most basic components we can manipulate when it comes to DOM elements are the properties and attributes assigned to those elements.</a:t>
            </a:r>
          </a:p>
        </p:txBody>
      </p:sp>
      <p:sp>
        <p:nvSpPr>
          <p:cNvPr id="7" name="Google Shape;93;p17">
            <a:extLst>
              <a:ext uri="{FF2B5EF4-FFF2-40B4-BE49-F238E27FC236}">
                <a16:creationId xmlns:a16="http://schemas.microsoft.com/office/drawing/2014/main" id="{F8C0580A-2DAA-4D5A-BA8F-FC93BAB1921D}"/>
              </a:ext>
            </a:extLst>
          </p:cNvPr>
          <p:cNvSpPr txBox="1">
            <a:spLocks/>
          </p:cNvSpPr>
          <p:nvPr/>
        </p:nvSpPr>
        <p:spPr>
          <a:xfrm>
            <a:off x="5227350" y="4785190"/>
            <a:ext cx="3397500" cy="17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3050" algn="l" rtl="0">
              <a:lnSpc>
                <a:spcPct val="115000"/>
              </a:lnSpc>
              <a:spcBef>
                <a:spcPts val="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1pPr>
            <a:lvl2pPr marL="914400" marR="0" lvl="1"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2pPr>
            <a:lvl3pPr marL="1371600" marR="0" lvl="2"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3pPr>
            <a:lvl4pPr marL="1828800" marR="0" lvl="3"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4pPr>
            <a:lvl5pPr marL="2286000" marR="0" lvl="4"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5pPr>
            <a:lvl6pPr marL="2743200" marR="0" lvl="5"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6pPr>
            <a:lvl7pPr marL="3200400" marR="0" lvl="6"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7pPr>
            <a:lvl8pPr marL="3657600" marR="0" lvl="7"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8pPr>
            <a:lvl9pPr marL="4114800" marR="0" lvl="8" indent="-273050" algn="l" rtl="0">
              <a:lnSpc>
                <a:spcPct val="115000"/>
              </a:lnSpc>
              <a:spcBef>
                <a:spcPts val="1600"/>
              </a:spcBef>
              <a:spcAft>
                <a:spcPts val="1600"/>
              </a:spcAft>
              <a:buClr>
                <a:schemeClr val="dk2"/>
              </a:buClr>
              <a:buSzPts val="700"/>
              <a:buFont typeface="Arial"/>
              <a:buChar char="■"/>
              <a:defRPr sz="700" b="0" i="0" u="none" strike="noStrike" cap="none">
                <a:solidFill>
                  <a:schemeClr val="dk2"/>
                </a:solidFill>
                <a:latin typeface="Arial"/>
                <a:ea typeface="Arial"/>
                <a:cs typeface="Arial"/>
                <a:sym typeface="Arial"/>
              </a:defRPr>
            </a:lvl9pPr>
          </a:lstStyle>
          <a:p>
            <a:pPr marL="0" indent="0">
              <a:spcAft>
                <a:spcPts val="1600"/>
              </a:spcAft>
              <a:buFont typeface="Arial"/>
              <a:buNone/>
            </a:pPr>
            <a:r>
              <a:rPr lang="en-US" dirty="0"/>
              <a:t>Image </a:t>
            </a:r>
            <a:r>
              <a:rPr lang="en-US" dirty="0" err="1"/>
              <a:t>Source:https</a:t>
            </a:r>
            <a:r>
              <a:rPr lang="en-US" dirty="0"/>
              <a:t>://cdn.educba.com/academy/wp-content/uploads/2019/09/jQuery-Attributes.png </a:t>
            </a:r>
          </a:p>
        </p:txBody>
      </p:sp>
      <p:sp>
        <p:nvSpPr>
          <p:cNvPr id="8" name="Google Shape;90;p17">
            <a:extLst>
              <a:ext uri="{FF2B5EF4-FFF2-40B4-BE49-F238E27FC236}">
                <a16:creationId xmlns:a16="http://schemas.microsoft.com/office/drawing/2014/main" id="{55067796-798C-405B-94BC-1C2389D8CC9B}"/>
              </a:ext>
            </a:extLst>
          </p:cNvPr>
          <p:cNvSpPr txBox="1">
            <a:spLocks/>
          </p:cNvSpPr>
          <p:nvPr/>
        </p:nvSpPr>
        <p:spPr>
          <a:xfrm>
            <a:off x="406475" y="865900"/>
            <a:ext cx="4045200" cy="64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9pPr>
          </a:lstStyle>
          <a:p>
            <a:r>
              <a:rPr lang="en-IN"/>
              <a:t>Introduction to jQuery</a:t>
            </a:r>
            <a:endParaRPr lang="en-IN" dirty="0"/>
          </a:p>
        </p:txBody>
      </p:sp>
      <p:pic>
        <p:nvPicPr>
          <p:cNvPr id="8194" name="Picture 2" descr="jQuery Attributes | Learn How to Run jQuery Codes &amp;amp; Attribute Methods">
            <a:extLst>
              <a:ext uri="{FF2B5EF4-FFF2-40B4-BE49-F238E27FC236}">
                <a16:creationId xmlns:a16="http://schemas.microsoft.com/office/drawing/2014/main" id="{2FF96B7E-119C-4D5E-A1AD-6BC69BE581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64403" y="1246689"/>
            <a:ext cx="4579597" cy="26501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53396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this section, we will discuss:</a:t>
            </a:r>
            <a:endParaRPr/>
          </a:p>
        </p:txBody>
      </p:sp>
      <p:sp>
        <p:nvSpPr>
          <p:cNvPr id="68" name="Google Shape;68;p14"/>
          <p:cNvSpPr txBox="1">
            <a:spLocks noGrp="1"/>
          </p:cNvSpPr>
          <p:nvPr>
            <p:ph type="body" idx="1"/>
          </p:nvPr>
        </p:nvSpPr>
        <p:spPr>
          <a:xfrm>
            <a:off x="143975" y="1186200"/>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Introduction to internet, browsing, and emailing.</a:t>
            </a:r>
            <a:endParaRPr/>
          </a:p>
          <a:p>
            <a:pPr marL="457200" lvl="0" indent="-342900" algn="l" rtl="0">
              <a:spcBef>
                <a:spcPts val="0"/>
              </a:spcBef>
              <a:spcAft>
                <a:spcPts val="0"/>
              </a:spcAft>
              <a:buSzPts val="1800"/>
              <a:buChar char="●"/>
            </a:pPr>
            <a:r>
              <a:rPr lang="en" dirty="0"/>
              <a:t>Introduction to HTML. </a:t>
            </a:r>
            <a:endParaRPr/>
          </a:p>
          <a:p>
            <a:pPr marL="457200" lvl="0" indent="-342900" algn="l" rtl="0">
              <a:spcBef>
                <a:spcPts val="0"/>
              </a:spcBef>
              <a:spcAft>
                <a:spcPts val="0"/>
              </a:spcAft>
              <a:buSzPts val="1800"/>
              <a:buChar char="●"/>
            </a:pPr>
            <a:r>
              <a:rPr lang="en" dirty="0"/>
              <a:t>Different editors used for webpage development</a:t>
            </a:r>
            <a:endParaRPr/>
          </a:p>
          <a:p>
            <a:pPr marL="457200" lvl="0" indent="-342900" algn="l" rtl="0">
              <a:spcBef>
                <a:spcPts val="0"/>
              </a:spcBef>
              <a:spcAft>
                <a:spcPts val="0"/>
              </a:spcAft>
              <a:buSzPts val="1800"/>
              <a:buChar char="●"/>
            </a:pPr>
            <a:r>
              <a:rPr lang="en" dirty="0"/>
              <a:t>Applications of HTML</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27940" rIns="0" bIns="0" rtlCol="0" anchor="ctr" anchorCtr="0">
            <a:spAutoFit/>
          </a:bodyPr>
          <a:lstStyle/>
          <a:p>
            <a:pPr marL="1263619" marR="5080" indent="-1251554" algn="ctr">
              <a:lnSpc>
                <a:spcPts val="2850"/>
              </a:lnSpc>
              <a:spcBef>
                <a:spcPts val="220"/>
              </a:spcBef>
            </a:pPr>
            <a:r>
              <a:rPr sz="2400" dirty="0"/>
              <a:t>Structure and Working of  E-Mail</a:t>
            </a:r>
          </a:p>
        </p:txBody>
      </p:sp>
      <p:sp>
        <p:nvSpPr>
          <p:cNvPr id="3" name="object 3"/>
          <p:cNvSpPr txBox="1"/>
          <p:nvPr/>
        </p:nvSpPr>
        <p:spPr>
          <a:xfrm>
            <a:off x="701169" y="1728118"/>
            <a:ext cx="3143885"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Structure</a:t>
            </a:r>
            <a:r>
              <a:rPr sz="1800" spc="-30" dirty="0">
                <a:solidFill>
                  <a:srgbClr val="595959"/>
                </a:solidFill>
                <a:latin typeface="Arial MT"/>
                <a:cs typeface="Arial MT"/>
              </a:rPr>
              <a:t> </a:t>
            </a:r>
            <a:r>
              <a:rPr sz="1800" spc="-5" dirty="0">
                <a:solidFill>
                  <a:srgbClr val="595959"/>
                </a:solidFill>
                <a:latin typeface="Arial MT"/>
                <a:cs typeface="Arial MT"/>
              </a:rPr>
              <a:t>of</a:t>
            </a:r>
            <a:r>
              <a:rPr sz="1800" spc="-25" dirty="0">
                <a:solidFill>
                  <a:srgbClr val="595959"/>
                </a:solidFill>
                <a:latin typeface="Arial MT"/>
                <a:cs typeface="Arial MT"/>
              </a:rPr>
              <a:t> </a:t>
            </a:r>
            <a:r>
              <a:rPr sz="1800" spc="-5" dirty="0">
                <a:solidFill>
                  <a:srgbClr val="595959"/>
                </a:solidFill>
                <a:latin typeface="Arial MT"/>
                <a:cs typeface="Arial MT"/>
              </a:rPr>
              <a:t>an</a:t>
            </a:r>
            <a:r>
              <a:rPr sz="1800" spc="-25" dirty="0">
                <a:solidFill>
                  <a:srgbClr val="595959"/>
                </a:solidFill>
                <a:latin typeface="Arial MT"/>
                <a:cs typeface="Arial MT"/>
              </a:rPr>
              <a:t> </a:t>
            </a:r>
            <a:r>
              <a:rPr sz="1800" spc="-5" dirty="0">
                <a:solidFill>
                  <a:srgbClr val="595959"/>
                </a:solidFill>
                <a:latin typeface="Arial MT"/>
                <a:cs typeface="Arial MT"/>
              </a:rPr>
              <a:t>Email</a:t>
            </a:r>
            <a:r>
              <a:rPr sz="1800" spc="-25" dirty="0">
                <a:solidFill>
                  <a:srgbClr val="595959"/>
                </a:solidFill>
                <a:latin typeface="Arial MT"/>
                <a:cs typeface="Arial MT"/>
              </a:rPr>
              <a:t> </a:t>
            </a:r>
            <a:r>
              <a:rPr sz="1800" dirty="0">
                <a:solidFill>
                  <a:srgbClr val="595959"/>
                </a:solidFill>
                <a:latin typeface="Arial MT"/>
                <a:cs typeface="Arial MT"/>
              </a:rPr>
              <a:t>message</a:t>
            </a:r>
            <a:endParaRPr sz="1800" dirty="0">
              <a:latin typeface="Arial MT"/>
              <a:cs typeface="Arial MT"/>
            </a:endParaRPr>
          </a:p>
        </p:txBody>
      </p:sp>
      <p:sp>
        <p:nvSpPr>
          <p:cNvPr id="4" name="object 4"/>
          <p:cNvSpPr txBox="1"/>
          <p:nvPr/>
        </p:nvSpPr>
        <p:spPr>
          <a:xfrm>
            <a:off x="5321300" y="4845372"/>
            <a:ext cx="3271018" cy="120546"/>
          </a:xfrm>
          <a:prstGeom prst="rect">
            <a:avLst/>
          </a:prstGeom>
        </p:spPr>
        <p:txBody>
          <a:bodyPr vert="horz" wrap="square" lIns="0" tIns="12700" rIns="0" bIns="0" rtlCol="0">
            <a:spAutoFit/>
          </a:bodyPr>
          <a:lstStyle/>
          <a:p>
            <a:pPr marL="12700" algn="ctr">
              <a:spcBef>
                <a:spcPts val="100"/>
              </a:spcBef>
            </a:pPr>
            <a:r>
              <a:rPr sz="700" spc="-5" dirty="0">
                <a:solidFill>
                  <a:srgbClr val="595959"/>
                </a:solidFill>
                <a:latin typeface="Arial MT"/>
                <a:cs typeface="Arial MT"/>
              </a:rPr>
              <a:t>Image</a:t>
            </a:r>
            <a:r>
              <a:rPr sz="700" spc="35" dirty="0">
                <a:solidFill>
                  <a:srgbClr val="595959"/>
                </a:solidFill>
                <a:latin typeface="Arial MT"/>
                <a:cs typeface="Arial MT"/>
              </a:rPr>
              <a:t> </a:t>
            </a:r>
            <a:r>
              <a:rPr sz="700" spc="-5" dirty="0">
                <a:solidFill>
                  <a:srgbClr val="595959"/>
                </a:solidFill>
                <a:latin typeface="Arial MT"/>
                <a:cs typeface="Arial MT"/>
              </a:rPr>
              <a:t>Source:</a:t>
            </a:r>
            <a:r>
              <a:rPr sz="700" spc="35" dirty="0">
                <a:solidFill>
                  <a:srgbClr val="595959"/>
                </a:solidFill>
                <a:latin typeface="Arial MT"/>
                <a:cs typeface="Arial MT"/>
              </a:rPr>
              <a:t> </a:t>
            </a:r>
            <a:r>
              <a:rPr sz="700" spc="-10" dirty="0">
                <a:solidFill>
                  <a:srgbClr val="595959"/>
                </a:solidFill>
                <a:latin typeface="Arial MT"/>
                <a:cs typeface="Arial MT"/>
                <a:hlinkClick r:id="rId3"/>
              </a:rPr>
              <a:t>https://www.techmadeplain.com/2014/email-essentials/</a:t>
            </a:r>
            <a:endParaRPr sz="700" dirty="0">
              <a:latin typeface="Arial MT"/>
              <a:cs typeface="Arial MT"/>
            </a:endParaRPr>
          </a:p>
        </p:txBody>
      </p:sp>
      <p:sp>
        <p:nvSpPr>
          <p:cNvPr id="5" name="object 5"/>
          <p:cNvSpPr txBox="1"/>
          <p:nvPr/>
        </p:nvSpPr>
        <p:spPr>
          <a:xfrm>
            <a:off x="1407683" y="2335594"/>
            <a:ext cx="1259205" cy="1786386"/>
          </a:xfrm>
          <a:prstGeom prst="rect">
            <a:avLst/>
          </a:prstGeom>
        </p:spPr>
        <p:txBody>
          <a:bodyPr vert="horz" wrap="square" lIns="0" tIns="46990" rIns="0" bIns="0" rtlCol="0">
            <a:spAutoFit/>
          </a:bodyPr>
          <a:lstStyle/>
          <a:p>
            <a:pPr marL="348606" indent="-336542">
              <a:spcBef>
                <a:spcPts val="370"/>
              </a:spcBef>
              <a:buChar char="●"/>
              <a:tabLst>
                <a:tab pos="347972" algn="l"/>
                <a:tab pos="349241" algn="l"/>
              </a:tabLst>
            </a:pPr>
            <a:r>
              <a:rPr spc="-80" dirty="0">
                <a:latin typeface="Arial MT"/>
                <a:cs typeface="Arial MT"/>
              </a:rPr>
              <a:t>To</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CC</a:t>
            </a:r>
            <a:endParaRPr dirty="0">
              <a:latin typeface="Arial MT"/>
              <a:cs typeface="Arial MT"/>
            </a:endParaRPr>
          </a:p>
          <a:p>
            <a:pPr marL="348606" indent="-336542">
              <a:spcBef>
                <a:spcPts val="270"/>
              </a:spcBef>
              <a:buChar char="●"/>
              <a:tabLst>
                <a:tab pos="347972" algn="l"/>
                <a:tab pos="349241" algn="l"/>
              </a:tabLst>
            </a:pPr>
            <a:r>
              <a:rPr spc="-5" dirty="0">
                <a:latin typeface="Arial MT"/>
                <a:cs typeface="Arial MT"/>
              </a:rPr>
              <a:t>BCC</a:t>
            </a:r>
            <a:endParaRPr dirty="0">
              <a:latin typeface="Arial MT"/>
              <a:cs typeface="Arial MT"/>
            </a:endParaRPr>
          </a:p>
          <a:p>
            <a:pPr marL="348606" indent="-336542">
              <a:spcBef>
                <a:spcPts val="270"/>
              </a:spcBef>
              <a:buChar char="●"/>
              <a:tabLst>
                <a:tab pos="347972" algn="l"/>
                <a:tab pos="349241" algn="l"/>
              </a:tabLst>
            </a:pPr>
            <a:r>
              <a:rPr spc="-5" dirty="0">
                <a:latin typeface="Arial MT"/>
                <a:cs typeface="Arial MT"/>
              </a:rPr>
              <a:t>Subject</a:t>
            </a:r>
            <a:endParaRPr dirty="0">
              <a:latin typeface="Arial MT"/>
              <a:cs typeface="Arial MT"/>
            </a:endParaRPr>
          </a:p>
          <a:p>
            <a:pPr marL="348606" indent="-336542">
              <a:spcBef>
                <a:spcPts val="270"/>
              </a:spcBef>
              <a:buChar char="●"/>
              <a:tabLst>
                <a:tab pos="347972" algn="l"/>
                <a:tab pos="349241" algn="l"/>
              </a:tabLst>
            </a:pPr>
            <a:r>
              <a:rPr spc="-5" dirty="0">
                <a:latin typeface="Arial MT"/>
                <a:cs typeface="Arial MT"/>
              </a:rPr>
              <a:t>Attachment</a:t>
            </a:r>
            <a:endParaRPr dirty="0">
              <a:latin typeface="Arial MT"/>
              <a:cs typeface="Arial MT"/>
            </a:endParaRPr>
          </a:p>
          <a:p>
            <a:pPr marL="348606" indent="-336542">
              <a:spcBef>
                <a:spcPts val="270"/>
              </a:spcBef>
              <a:buChar char="●"/>
              <a:tabLst>
                <a:tab pos="347972" algn="l"/>
                <a:tab pos="349241" algn="l"/>
              </a:tabLst>
            </a:pPr>
            <a:r>
              <a:rPr spc="-5" dirty="0">
                <a:latin typeface="Arial MT"/>
                <a:cs typeface="Arial MT"/>
              </a:rPr>
              <a:t>Body</a:t>
            </a:r>
            <a:endParaRPr dirty="0">
              <a:latin typeface="Arial MT"/>
              <a:cs typeface="Arial MT"/>
            </a:endParaRPr>
          </a:p>
          <a:p>
            <a:pPr marL="348606" indent="-336542">
              <a:spcBef>
                <a:spcPts val="270"/>
              </a:spcBef>
              <a:buChar char="●"/>
              <a:tabLst>
                <a:tab pos="347972" algn="l"/>
                <a:tab pos="349241" algn="l"/>
              </a:tabLst>
            </a:pPr>
            <a:r>
              <a:rPr spc="-5" dirty="0">
                <a:latin typeface="Arial MT"/>
                <a:cs typeface="Arial MT"/>
              </a:rPr>
              <a:t>Signature</a:t>
            </a:r>
            <a:endParaRPr dirty="0">
              <a:latin typeface="Arial MT"/>
              <a:cs typeface="Arial MT"/>
            </a:endParaRPr>
          </a:p>
        </p:txBody>
      </p:sp>
      <p:pic>
        <p:nvPicPr>
          <p:cNvPr id="6" name="object 6"/>
          <p:cNvPicPr/>
          <p:nvPr/>
        </p:nvPicPr>
        <p:blipFill>
          <a:blip r:embed="rId4" cstate="print"/>
          <a:stretch>
            <a:fillRect/>
          </a:stretch>
        </p:blipFill>
        <p:spPr>
          <a:xfrm>
            <a:off x="4572001" y="1567376"/>
            <a:ext cx="4571999" cy="2520099"/>
          </a:xfrm>
          <a:prstGeom prst="rect">
            <a:avLst/>
          </a:prstGeom>
        </p:spPr>
      </p:pic>
    </p:spTree>
    <p:extLst>
      <p:ext uri="{BB962C8B-B14F-4D97-AF65-F5344CB8AC3E}">
        <p14:creationId xmlns:p14="http://schemas.microsoft.com/office/powerpoint/2010/main" val="665982507"/>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jQuery</a:t>
            </a:r>
            <a:endParaRPr dirty="0"/>
          </a:p>
        </p:txBody>
      </p:sp>
      <p:sp>
        <p:nvSpPr>
          <p:cNvPr id="91" name="Google Shape;91;p17"/>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jQuery Attributes</a:t>
            </a:r>
          </a:p>
        </p:txBody>
      </p:sp>
      <p:sp>
        <p:nvSpPr>
          <p:cNvPr id="92" name="Google Shape;92;p17"/>
          <p:cNvSpPr txBox="1">
            <a:spLocks noGrp="1"/>
          </p:cNvSpPr>
          <p:nvPr>
            <p:ph type="body" idx="2"/>
          </p:nvPr>
        </p:nvSpPr>
        <p:spPr>
          <a:xfrm>
            <a:off x="358175" y="25717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139700" lvl="0" indent="0" algn="l" rtl="0">
              <a:spcBef>
                <a:spcPts val="1600"/>
              </a:spcBef>
              <a:spcAft>
                <a:spcPts val="0"/>
              </a:spcAft>
              <a:buSzPts val="1400"/>
              <a:buNone/>
            </a:pPr>
            <a:r>
              <a:rPr lang="en-US" dirty="0"/>
              <a:t>Most of these attributes are available through JavaScript as DOM node properties. Some of the more common properties are −</a:t>
            </a:r>
          </a:p>
          <a:p>
            <a:r>
              <a:rPr lang="en-US" dirty="0" err="1"/>
              <a:t>className</a:t>
            </a:r>
            <a:endParaRPr lang="en-US" dirty="0"/>
          </a:p>
          <a:p>
            <a:r>
              <a:rPr lang="en-US" dirty="0" err="1"/>
              <a:t>tagName</a:t>
            </a:r>
            <a:endParaRPr lang="en-US" dirty="0"/>
          </a:p>
          <a:p>
            <a:r>
              <a:rPr lang="en-US" dirty="0"/>
              <a:t>id</a:t>
            </a:r>
          </a:p>
          <a:p>
            <a:r>
              <a:rPr lang="en-US" dirty="0" err="1"/>
              <a:t>href</a:t>
            </a:r>
            <a:endParaRPr lang="en-US" dirty="0"/>
          </a:p>
          <a:p>
            <a:r>
              <a:rPr lang="en-US" dirty="0"/>
              <a:t>title</a:t>
            </a:r>
          </a:p>
          <a:p>
            <a:r>
              <a:rPr lang="en-US" dirty="0" err="1"/>
              <a:t>rel</a:t>
            </a:r>
            <a:endParaRPr lang="en-US" dirty="0"/>
          </a:p>
          <a:p>
            <a:r>
              <a:rPr lang="en-US" dirty="0" err="1"/>
              <a:t>src</a:t>
            </a:r>
            <a:endParaRPr dirty="0"/>
          </a:p>
        </p:txBody>
      </p:sp>
      <p:sp>
        <p:nvSpPr>
          <p:cNvPr id="7" name="Google Shape;93;p17">
            <a:extLst>
              <a:ext uri="{FF2B5EF4-FFF2-40B4-BE49-F238E27FC236}">
                <a16:creationId xmlns:a16="http://schemas.microsoft.com/office/drawing/2014/main" id="{F8C0580A-2DAA-4D5A-BA8F-FC93BAB1921D}"/>
              </a:ext>
            </a:extLst>
          </p:cNvPr>
          <p:cNvSpPr txBox="1">
            <a:spLocks/>
          </p:cNvSpPr>
          <p:nvPr/>
        </p:nvSpPr>
        <p:spPr>
          <a:xfrm>
            <a:off x="5227350" y="4924675"/>
            <a:ext cx="3397500" cy="17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3050" algn="l" rtl="0">
              <a:lnSpc>
                <a:spcPct val="115000"/>
              </a:lnSpc>
              <a:spcBef>
                <a:spcPts val="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1pPr>
            <a:lvl2pPr marL="914400" marR="0" lvl="1"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2pPr>
            <a:lvl3pPr marL="1371600" marR="0" lvl="2"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3pPr>
            <a:lvl4pPr marL="1828800" marR="0" lvl="3"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4pPr>
            <a:lvl5pPr marL="2286000" marR="0" lvl="4"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5pPr>
            <a:lvl6pPr marL="2743200" marR="0" lvl="5"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6pPr>
            <a:lvl7pPr marL="3200400" marR="0" lvl="6"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7pPr>
            <a:lvl8pPr marL="3657600" marR="0" lvl="7"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8pPr>
            <a:lvl9pPr marL="4114800" marR="0" lvl="8" indent="-273050" algn="l" rtl="0">
              <a:lnSpc>
                <a:spcPct val="115000"/>
              </a:lnSpc>
              <a:spcBef>
                <a:spcPts val="1600"/>
              </a:spcBef>
              <a:spcAft>
                <a:spcPts val="1600"/>
              </a:spcAft>
              <a:buClr>
                <a:schemeClr val="dk2"/>
              </a:buClr>
              <a:buSzPts val="700"/>
              <a:buFont typeface="Arial"/>
              <a:buChar char="■"/>
              <a:defRPr sz="700" b="0" i="0" u="none" strike="noStrike" cap="none">
                <a:solidFill>
                  <a:schemeClr val="dk2"/>
                </a:solidFill>
                <a:latin typeface="Arial"/>
                <a:ea typeface="Arial"/>
                <a:cs typeface="Arial"/>
                <a:sym typeface="Arial"/>
              </a:defRPr>
            </a:lvl9pPr>
          </a:lstStyle>
          <a:p>
            <a:pPr marL="0" indent="0">
              <a:spcAft>
                <a:spcPts val="1600"/>
              </a:spcAft>
              <a:buFont typeface="Arial"/>
              <a:buNone/>
            </a:pPr>
            <a:r>
              <a:rPr lang="en-US" dirty="0"/>
              <a:t>Image </a:t>
            </a:r>
            <a:r>
              <a:rPr lang="en-US" dirty="0" err="1"/>
              <a:t>Source:https</a:t>
            </a:r>
            <a:r>
              <a:rPr lang="en-US" dirty="0"/>
              <a:t>://i.stack.imgur.com/ocR0a.png </a:t>
            </a:r>
          </a:p>
        </p:txBody>
      </p:sp>
      <p:pic>
        <p:nvPicPr>
          <p:cNvPr id="7170" name="Picture 2" descr="dom - What is a node in Javascript? - Stack Overflow">
            <a:extLst>
              <a:ext uri="{FF2B5EF4-FFF2-40B4-BE49-F238E27FC236}">
                <a16:creationId xmlns:a16="http://schemas.microsoft.com/office/drawing/2014/main" id="{DCC64A2E-C842-4F12-B86F-6161A4AAB4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28804" y="1163497"/>
            <a:ext cx="4615196" cy="28165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3648046"/>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jQuery Attributes</a:t>
            </a:r>
          </a:p>
        </p:txBody>
      </p:sp>
      <p:sp>
        <p:nvSpPr>
          <p:cNvPr id="91" name="Google Shape;91;p17"/>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Get Attribute Value</a:t>
            </a:r>
          </a:p>
        </p:txBody>
      </p:sp>
      <p:sp>
        <p:nvSpPr>
          <p:cNvPr id="92" name="Google Shape;92;p17"/>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a:t>The </a:t>
            </a:r>
            <a:r>
              <a:rPr lang="en-US" dirty="0" err="1"/>
              <a:t>attr</a:t>
            </a:r>
            <a:r>
              <a:rPr lang="en-US" dirty="0"/>
              <a:t>() method can be used to either fetch the value of an attribute from the first element in the matched set or set attribute values onto all matched elements.</a:t>
            </a:r>
            <a:endParaRPr dirty="0"/>
          </a:p>
        </p:txBody>
      </p:sp>
      <p:sp>
        <p:nvSpPr>
          <p:cNvPr id="7" name="Google Shape;93;p17">
            <a:extLst>
              <a:ext uri="{FF2B5EF4-FFF2-40B4-BE49-F238E27FC236}">
                <a16:creationId xmlns:a16="http://schemas.microsoft.com/office/drawing/2014/main" id="{F8C0580A-2DAA-4D5A-BA8F-FC93BAB1921D}"/>
              </a:ext>
            </a:extLst>
          </p:cNvPr>
          <p:cNvSpPr txBox="1">
            <a:spLocks/>
          </p:cNvSpPr>
          <p:nvPr/>
        </p:nvSpPr>
        <p:spPr>
          <a:xfrm>
            <a:off x="5180855" y="4769692"/>
            <a:ext cx="3397500" cy="17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3050" algn="l" rtl="0">
              <a:lnSpc>
                <a:spcPct val="115000"/>
              </a:lnSpc>
              <a:spcBef>
                <a:spcPts val="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1pPr>
            <a:lvl2pPr marL="914400" marR="0" lvl="1"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2pPr>
            <a:lvl3pPr marL="1371600" marR="0" lvl="2"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3pPr>
            <a:lvl4pPr marL="1828800" marR="0" lvl="3"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4pPr>
            <a:lvl5pPr marL="2286000" marR="0" lvl="4"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5pPr>
            <a:lvl6pPr marL="2743200" marR="0" lvl="5"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6pPr>
            <a:lvl7pPr marL="3200400" marR="0" lvl="6"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7pPr>
            <a:lvl8pPr marL="3657600" marR="0" lvl="7"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8pPr>
            <a:lvl9pPr marL="4114800" marR="0" lvl="8" indent="-273050" algn="l" rtl="0">
              <a:lnSpc>
                <a:spcPct val="115000"/>
              </a:lnSpc>
              <a:spcBef>
                <a:spcPts val="1600"/>
              </a:spcBef>
              <a:spcAft>
                <a:spcPts val="1600"/>
              </a:spcAft>
              <a:buClr>
                <a:schemeClr val="dk2"/>
              </a:buClr>
              <a:buSzPts val="700"/>
              <a:buFont typeface="Arial"/>
              <a:buChar char="■"/>
              <a:defRPr sz="700" b="0" i="0" u="none" strike="noStrike" cap="none">
                <a:solidFill>
                  <a:schemeClr val="dk2"/>
                </a:solidFill>
                <a:latin typeface="Arial"/>
                <a:ea typeface="Arial"/>
                <a:cs typeface="Arial"/>
                <a:sym typeface="Arial"/>
              </a:defRPr>
            </a:lvl9pPr>
          </a:lstStyle>
          <a:p>
            <a:pPr marL="0" indent="0">
              <a:spcAft>
                <a:spcPts val="1600"/>
              </a:spcAft>
              <a:buFont typeface="Arial"/>
              <a:buNone/>
            </a:pPr>
            <a:r>
              <a:rPr lang="en-US" dirty="0"/>
              <a:t>Image </a:t>
            </a:r>
            <a:r>
              <a:rPr lang="en-US" dirty="0" err="1"/>
              <a:t>Source:https</a:t>
            </a:r>
            <a:r>
              <a:rPr lang="en-US" dirty="0"/>
              <a:t>://www.codegrepper.com/codeimages/jquery-get-data-attribute-value.png </a:t>
            </a:r>
          </a:p>
        </p:txBody>
      </p:sp>
      <p:pic>
        <p:nvPicPr>
          <p:cNvPr id="6146" name="Picture 2" descr="jquery get data attribute value Code Example">
            <a:extLst>
              <a:ext uri="{FF2B5EF4-FFF2-40B4-BE49-F238E27FC236}">
                <a16:creationId xmlns:a16="http://schemas.microsoft.com/office/drawing/2014/main" id="{73221D13-B9EF-4F7A-BC06-5DF9029477D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729"/>
          <a:stretch/>
        </p:blipFill>
        <p:spPr bwMode="auto">
          <a:xfrm>
            <a:off x="4572000" y="1354900"/>
            <a:ext cx="4571999" cy="221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3508581"/>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jQuery Attributes</a:t>
            </a:r>
            <a:endParaRPr dirty="0"/>
          </a:p>
        </p:txBody>
      </p:sp>
      <p:sp>
        <p:nvSpPr>
          <p:cNvPr id="91" name="Google Shape;91;p17"/>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Set Attribute Value</a:t>
            </a:r>
          </a:p>
        </p:txBody>
      </p:sp>
      <p:sp>
        <p:nvSpPr>
          <p:cNvPr id="92" name="Google Shape;92;p17"/>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US" dirty="0"/>
              <a:t>The </a:t>
            </a:r>
            <a:r>
              <a:rPr lang="en-US" dirty="0" err="1"/>
              <a:t>attr</a:t>
            </a:r>
            <a:r>
              <a:rPr lang="en-US" dirty="0"/>
              <a:t>(name, value) method can be used to set the named attribute onto all elements in the wrapped set using the passed value.</a:t>
            </a:r>
            <a:endParaRPr dirty="0"/>
          </a:p>
        </p:txBody>
      </p:sp>
      <p:sp>
        <p:nvSpPr>
          <p:cNvPr id="7" name="Google Shape;93;p17">
            <a:extLst>
              <a:ext uri="{FF2B5EF4-FFF2-40B4-BE49-F238E27FC236}">
                <a16:creationId xmlns:a16="http://schemas.microsoft.com/office/drawing/2014/main" id="{F8C0580A-2DAA-4D5A-BA8F-FC93BAB1921D}"/>
              </a:ext>
            </a:extLst>
          </p:cNvPr>
          <p:cNvSpPr txBox="1">
            <a:spLocks/>
          </p:cNvSpPr>
          <p:nvPr/>
        </p:nvSpPr>
        <p:spPr>
          <a:xfrm>
            <a:off x="5018123" y="4622458"/>
            <a:ext cx="3397500" cy="17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3050" algn="l" rtl="0">
              <a:lnSpc>
                <a:spcPct val="115000"/>
              </a:lnSpc>
              <a:spcBef>
                <a:spcPts val="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1pPr>
            <a:lvl2pPr marL="914400" marR="0" lvl="1"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2pPr>
            <a:lvl3pPr marL="1371600" marR="0" lvl="2"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3pPr>
            <a:lvl4pPr marL="1828800" marR="0" lvl="3"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4pPr>
            <a:lvl5pPr marL="2286000" marR="0" lvl="4"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5pPr>
            <a:lvl6pPr marL="2743200" marR="0" lvl="5"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6pPr>
            <a:lvl7pPr marL="3200400" marR="0" lvl="6"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7pPr>
            <a:lvl8pPr marL="3657600" marR="0" lvl="7"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8pPr>
            <a:lvl9pPr marL="4114800" marR="0" lvl="8" indent="-273050" algn="l" rtl="0">
              <a:lnSpc>
                <a:spcPct val="115000"/>
              </a:lnSpc>
              <a:spcBef>
                <a:spcPts val="1600"/>
              </a:spcBef>
              <a:spcAft>
                <a:spcPts val="1600"/>
              </a:spcAft>
              <a:buClr>
                <a:schemeClr val="dk2"/>
              </a:buClr>
              <a:buSzPts val="700"/>
              <a:buFont typeface="Arial"/>
              <a:buChar char="■"/>
              <a:defRPr sz="700" b="0" i="0" u="none" strike="noStrike" cap="none">
                <a:solidFill>
                  <a:schemeClr val="dk2"/>
                </a:solidFill>
                <a:latin typeface="Arial"/>
                <a:ea typeface="Arial"/>
                <a:cs typeface="Arial"/>
                <a:sym typeface="Arial"/>
              </a:defRPr>
            </a:lvl9pPr>
          </a:lstStyle>
          <a:p>
            <a:pPr marL="0" indent="0">
              <a:spcAft>
                <a:spcPts val="1600"/>
              </a:spcAft>
              <a:buFont typeface="Arial"/>
              <a:buNone/>
            </a:pPr>
            <a:r>
              <a:rPr lang="en-US" dirty="0"/>
              <a:t>Image Source:  https://media.geeksforgeeks.org/wp-content/uploads/20191218175639/propActiveBold.gif</a:t>
            </a:r>
          </a:p>
        </p:txBody>
      </p:sp>
      <p:pic>
        <p:nvPicPr>
          <p:cNvPr id="5122" name="Picture 2" descr="How to set attribute without value using jQuery ? - GeeksforGeeks">
            <a:extLst>
              <a:ext uri="{FF2B5EF4-FFF2-40B4-BE49-F238E27FC236}">
                <a16:creationId xmlns:a16="http://schemas.microsoft.com/office/drawing/2014/main" id="{26A7568C-8487-4334-9448-B272E8DD995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1471"/>
          <a:stretch/>
        </p:blipFill>
        <p:spPr bwMode="auto">
          <a:xfrm>
            <a:off x="4572000" y="1448123"/>
            <a:ext cx="4547600" cy="22472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6441683"/>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jQuery Attributes</a:t>
            </a:r>
            <a:endParaRPr dirty="0"/>
          </a:p>
        </p:txBody>
      </p:sp>
      <p:sp>
        <p:nvSpPr>
          <p:cNvPr id="91" name="Google Shape;91;p17"/>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Applying Styles</a:t>
            </a:r>
          </a:p>
        </p:txBody>
      </p:sp>
      <p:sp>
        <p:nvSpPr>
          <p:cNvPr id="92" name="Google Shape;92;p17"/>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The </a:t>
            </a:r>
            <a:r>
              <a:rPr lang="en-US" dirty="0" err="1"/>
              <a:t>addClass</a:t>
            </a:r>
            <a:r>
              <a:rPr lang="en-US" dirty="0"/>
              <a:t>( classes ) method can be used to apply defined style sheets onto all the matched elements. </a:t>
            </a:r>
          </a:p>
          <a:p>
            <a:r>
              <a:rPr lang="en-US" dirty="0"/>
              <a:t>You can specify multiple classes separated by space.</a:t>
            </a:r>
            <a:endParaRPr dirty="0"/>
          </a:p>
        </p:txBody>
      </p:sp>
      <p:pic>
        <p:nvPicPr>
          <p:cNvPr id="3" name="Picture 2">
            <a:extLst>
              <a:ext uri="{FF2B5EF4-FFF2-40B4-BE49-F238E27FC236}">
                <a16:creationId xmlns:a16="http://schemas.microsoft.com/office/drawing/2014/main" id="{A4425F5A-D8AB-47B0-953E-7924A817223D}"/>
              </a:ext>
            </a:extLst>
          </p:cNvPr>
          <p:cNvPicPr>
            <a:picLocks noChangeAspect="1"/>
          </p:cNvPicPr>
          <p:nvPr/>
        </p:nvPicPr>
        <p:blipFill rotWithShape="1">
          <a:blip r:embed="rId3"/>
          <a:srcRect l="35673" t="36923" r="8173" b="44957"/>
          <a:stretch/>
        </p:blipFill>
        <p:spPr>
          <a:xfrm>
            <a:off x="4572000" y="1354900"/>
            <a:ext cx="4545425" cy="2286975"/>
          </a:xfrm>
          <a:prstGeom prst="rect">
            <a:avLst/>
          </a:prstGeom>
        </p:spPr>
      </p:pic>
    </p:spTree>
    <p:extLst>
      <p:ext uri="{BB962C8B-B14F-4D97-AF65-F5344CB8AC3E}">
        <p14:creationId xmlns:p14="http://schemas.microsoft.com/office/powerpoint/2010/main" val="1254611114"/>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jQuery</a:t>
            </a:r>
            <a:endParaRPr dirty="0"/>
          </a:p>
        </p:txBody>
      </p:sp>
      <p:sp>
        <p:nvSpPr>
          <p:cNvPr id="91" name="Google Shape;91;p17"/>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jQuery- DOM Traversing</a:t>
            </a:r>
          </a:p>
        </p:txBody>
      </p:sp>
      <p:sp>
        <p:nvSpPr>
          <p:cNvPr id="92" name="Google Shape;92;p17"/>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r>
              <a:rPr lang="en-US" dirty="0"/>
              <a:t>jQuery is a very powerful tool which provides a variety of DOM traversal methods to help us select elements in a document randomly as well as in sequential method. </a:t>
            </a:r>
          </a:p>
          <a:p>
            <a:r>
              <a:rPr lang="en-US" dirty="0"/>
              <a:t>Most of the DOM Traversal Methods do not modify the jQuery object and they are used to filter out elements from a document based on given conditions.</a:t>
            </a:r>
          </a:p>
        </p:txBody>
      </p:sp>
      <p:sp>
        <p:nvSpPr>
          <p:cNvPr id="7" name="Google Shape;93;p17">
            <a:extLst>
              <a:ext uri="{FF2B5EF4-FFF2-40B4-BE49-F238E27FC236}">
                <a16:creationId xmlns:a16="http://schemas.microsoft.com/office/drawing/2014/main" id="{F8C0580A-2DAA-4D5A-BA8F-FC93BAB1921D}"/>
              </a:ext>
            </a:extLst>
          </p:cNvPr>
          <p:cNvSpPr txBox="1">
            <a:spLocks/>
          </p:cNvSpPr>
          <p:nvPr/>
        </p:nvSpPr>
        <p:spPr>
          <a:xfrm>
            <a:off x="5080116" y="4730946"/>
            <a:ext cx="3397500" cy="17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3050" algn="l" rtl="0">
              <a:lnSpc>
                <a:spcPct val="115000"/>
              </a:lnSpc>
              <a:spcBef>
                <a:spcPts val="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1pPr>
            <a:lvl2pPr marL="914400" marR="0" lvl="1"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2pPr>
            <a:lvl3pPr marL="1371600" marR="0" lvl="2"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3pPr>
            <a:lvl4pPr marL="1828800" marR="0" lvl="3"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4pPr>
            <a:lvl5pPr marL="2286000" marR="0" lvl="4"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5pPr>
            <a:lvl6pPr marL="2743200" marR="0" lvl="5"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6pPr>
            <a:lvl7pPr marL="3200400" marR="0" lvl="6"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7pPr>
            <a:lvl8pPr marL="3657600" marR="0" lvl="7"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8pPr>
            <a:lvl9pPr marL="4114800" marR="0" lvl="8" indent="-273050" algn="l" rtl="0">
              <a:lnSpc>
                <a:spcPct val="115000"/>
              </a:lnSpc>
              <a:spcBef>
                <a:spcPts val="1600"/>
              </a:spcBef>
              <a:spcAft>
                <a:spcPts val="1600"/>
              </a:spcAft>
              <a:buClr>
                <a:schemeClr val="dk2"/>
              </a:buClr>
              <a:buSzPts val="700"/>
              <a:buFont typeface="Arial"/>
              <a:buChar char="■"/>
              <a:defRPr sz="700" b="0" i="0" u="none" strike="noStrike" cap="none">
                <a:solidFill>
                  <a:schemeClr val="dk2"/>
                </a:solidFill>
                <a:latin typeface="Arial"/>
                <a:ea typeface="Arial"/>
                <a:cs typeface="Arial"/>
                <a:sym typeface="Arial"/>
              </a:defRPr>
            </a:lvl9pPr>
          </a:lstStyle>
          <a:p>
            <a:pPr marL="0" indent="0">
              <a:spcAft>
                <a:spcPts val="1600"/>
              </a:spcAft>
              <a:buFont typeface="Arial"/>
              <a:buNone/>
            </a:pPr>
            <a:r>
              <a:rPr lang="en-US" dirty="0"/>
              <a:t>Image </a:t>
            </a:r>
            <a:r>
              <a:rPr lang="en-US" dirty="0" err="1"/>
              <a:t>Source:https</a:t>
            </a:r>
            <a:r>
              <a:rPr lang="en-US" dirty="0"/>
              <a:t>://i.pinimg.com/originals/3d/</a:t>
            </a:r>
            <a:r>
              <a:rPr lang="en-US" dirty="0" err="1"/>
              <a:t>bc</a:t>
            </a:r>
            <a:r>
              <a:rPr lang="en-US" dirty="0"/>
              <a:t>/74/3dbc744d2b864e6d8780aad1ec9f4d58.jpg</a:t>
            </a:r>
          </a:p>
        </p:txBody>
      </p:sp>
      <p:pic>
        <p:nvPicPr>
          <p:cNvPr id="16386" name="Picture 2" descr="jQuery Traversing - Tutorials4Me | Jquery, Tutorial sites, Good tutorials">
            <a:extLst>
              <a:ext uri="{FF2B5EF4-FFF2-40B4-BE49-F238E27FC236}">
                <a16:creationId xmlns:a16="http://schemas.microsoft.com/office/drawing/2014/main" id="{FD3EF04B-E580-4AB4-9B3B-BCF9E89EC8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147359"/>
            <a:ext cx="4572000" cy="3143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8842033"/>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jQuery</a:t>
            </a:r>
            <a:endParaRPr dirty="0"/>
          </a:p>
        </p:txBody>
      </p:sp>
      <p:sp>
        <p:nvSpPr>
          <p:cNvPr id="91" name="Google Shape;91;p17"/>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jQuery- DOM Traversing</a:t>
            </a:r>
          </a:p>
        </p:txBody>
      </p:sp>
      <p:sp>
        <p:nvSpPr>
          <p:cNvPr id="92" name="Google Shape;92;p17"/>
          <p:cNvSpPr txBox="1">
            <a:spLocks noGrp="1"/>
          </p:cNvSpPr>
          <p:nvPr>
            <p:ph type="body" idx="2"/>
          </p:nvPr>
        </p:nvSpPr>
        <p:spPr>
          <a:xfrm>
            <a:off x="358175" y="2718984"/>
            <a:ext cx="3837000" cy="17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Most of the DOM Traversal Methods do not modify the jQuery object and they are used to filter out elements from a document based on given conditions.</a:t>
            </a:r>
            <a:endParaRPr lang="en-IN" dirty="0"/>
          </a:p>
          <a:p>
            <a:r>
              <a:rPr lang="en-US" dirty="0"/>
              <a:t>Find elements by index</a:t>
            </a:r>
          </a:p>
          <a:p>
            <a:r>
              <a:rPr lang="en-US" dirty="0"/>
              <a:t>Filtering out element</a:t>
            </a:r>
          </a:p>
          <a:p>
            <a:r>
              <a:rPr lang="en-US" dirty="0"/>
              <a:t>Locating descendent element</a:t>
            </a:r>
          </a:p>
          <a:p>
            <a:r>
              <a:rPr lang="en-US" dirty="0"/>
              <a:t>jQuery DOM filter method</a:t>
            </a:r>
          </a:p>
          <a:p>
            <a:r>
              <a:rPr lang="en-US" dirty="0"/>
              <a:t>jQuery DOM traversing </a:t>
            </a:r>
            <a:r>
              <a:rPr lang="en-US" dirty="0" err="1"/>
              <a:t>mentod</a:t>
            </a:r>
            <a:endParaRPr lang="en-US" dirty="0"/>
          </a:p>
        </p:txBody>
      </p:sp>
      <p:sp>
        <p:nvSpPr>
          <p:cNvPr id="7" name="Google Shape;93;p17">
            <a:extLst>
              <a:ext uri="{FF2B5EF4-FFF2-40B4-BE49-F238E27FC236}">
                <a16:creationId xmlns:a16="http://schemas.microsoft.com/office/drawing/2014/main" id="{F8C0580A-2DAA-4D5A-BA8F-FC93BAB1921D}"/>
              </a:ext>
            </a:extLst>
          </p:cNvPr>
          <p:cNvSpPr txBox="1">
            <a:spLocks/>
          </p:cNvSpPr>
          <p:nvPr/>
        </p:nvSpPr>
        <p:spPr>
          <a:xfrm>
            <a:off x="5080116" y="4730946"/>
            <a:ext cx="3397500" cy="17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3050" algn="l" rtl="0">
              <a:lnSpc>
                <a:spcPct val="115000"/>
              </a:lnSpc>
              <a:spcBef>
                <a:spcPts val="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1pPr>
            <a:lvl2pPr marL="914400" marR="0" lvl="1"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2pPr>
            <a:lvl3pPr marL="1371600" marR="0" lvl="2"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3pPr>
            <a:lvl4pPr marL="1828800" marR="0" lvl="3"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4pPr>
            <a:lvl5pPr marL="2286000" marR="0" lvl="4"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5pPr>
            <a:lvl6pPr marL="2743200" marR="0" lvl="5"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6pPr>
            <a:lvl7pPr marL="3200400" marR="0" lvl="6"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7pPr>
            <a:lvl8pPr marL="3657600" marR="0" lvl="7"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8pPr>
            <a:lvl9pPr marL="4114800" marR="0" lvl="8" indent="-273050" algn="l" rtl="0">
              <a:lnSpc>
                <a:spcPct val="115000"/>
              </a:lnSpc>
              <a:spcBef>
                <a:spcPts val="1600"/>
              </a:spcBef>
              <a:spcAft>
                <a:spcPts val="1600"/>
              </a:spcAft>
              <a:buClr>
                <a:schemeClr val="dk2"/>
              </a:buClr>
              <a:buSzPts val="700"/>
              <a:buFont typeface="Arial"/>
              <a:buChar char="■"/>
              <a:defRPr sz="700" b="0" i="0" u="none" strike="noStrike" cap="none">
                <a:solidFill>
                  <a:schemeClr val="dk2"/>
                </a:solidFill>
                <a:latin typeface="Arial"/>
                <a:ea typeface="Arial"/>
                <a:cs typeface="Arial"/>
                <a:sym typeface="Arial"/>
              </a:defRPr>
            </a:lvl9pPr>
          </a:lstStyle>
          <a:p>
            <a:pPr marL="0" indent="0">
              <a:spcAft>
                <a:spcPts val="1600"/>
              </a:spcAft>
              <a:buFont typeface="Arial"/>
              <a:buNone/>
            </a:pPr>
            <a:r>
              <a:rPr lang="en-US" dirty="0"/>
              <a:t>Image </a:t>
            </a:r>
            <a:r>
              <a:rPr lang="en-US" dirty="0" err="1"/>
              <a:t>Source:https</a:t>
            </a:r>
            <a:r>
              <a:rPr lang="en-US" dirty="0"/>
              <a:t>://i.pinimg.com/originals/3d/</a:t>
            </a:r>
            <a:r>
              <a:rPr lang="en-US" dirty="0" err="1"/>
              <a:t>bc</a:t>
            </a:r>
            <a:r>
              <a:rPr lang="en-US" dirty="0"/>
              <a:t>/74/3dbc744d2b864e6d8780aad1ec9f4d58.jpg</a:t>
            </a:r>
          </a:p>
        </p:txBody>
      </p:sp>
      <p:pic>
        <p:nvPicPr>
          <p:cNvPr id="16386" name="Picture 2" descr="jQuery Traversing - Tutorials4Me | Jquery, Tutorial sites, Good tutorials">
            <a:extLst>
              <a:ext uri="{FF2B5EF4-FFF2-40B4-BE49-F238E27FC236}">
                <a16:creationId xmlns:a16="http://schemas.microsoft.com/office/drawing/2014/main" id="{FD3EF04B-E580-4AB4-9B3B-BCF9E89EC8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147359"/>
            <a:ext cx="4572000" cy="3143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9865619"/>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jQuery</a:t>
            </a:r>
            <a:endParaRPr dirty="0"/>
          </a:p>
        </p:txBody>
      </p:sp>
      <p:sp>
        <p:nvSpPr>
          <p:cNvPr id="91" name="Google Shape;91;p17"/>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jQuery- CSS Selector</a:t>
            </a:r>
          </a:p>
        </p:txBody>
      </p:sp>
      <p:sp>
        <p:nvSpPr>
          <p:cNvPr id="92" name="Google Shape;92;p17"/>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285750" indent="-285750"/>
            <a:r>
              <a:rPr lang="en-US" dirty="0"/>
              <a:t>The jQuery library supports nearly all of the selectors included in Cascading Style Sheet (CSS) specifications 1 through 3, as outlined on the World Wide Web Consortium's site.</a:t>
            </a:r>
          </a:p>
        </p:txBody>
      </p:sp>
      <p:sp>
        <p:nvSpPr>
          <p:cNvPr id="7" name="Google Shape;93;p17">
            <a:extLst>
              <a:ext uri="{FF2B5EF4-FFF2-40B4-BE49-F238E27FC236}">
                <a16:creationId xmlns:a16="http://schemas.microsoft.com/office/drawing/2014/main" id="{F8C0580A-2DAA-4D5A-BA8F-FC93BAB1921D}"/>
              </a:ext>
            </a:extLst>
          </p:cNvPr>
          <p:cNvSpPr txBox="1">
            <a:spLocks/>
          </p:cNvSpPr>
          <p:nvPr/>
        </p:nvSpPr>
        <p:spPr>
          <a:xfrm>
            <a:off x="5080116" y="4730946"/>
            <a:ext cx="3397500" cy="17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3050" algn="l" rtl="0">
              <a:lnSpc>
                <a:spcPct val="115000"/>
              </a:lnSpc>
              <a:spcBef>
                <a:spcPts val="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1pPr>
            <a:lvl2pPr marL="914400" marR="0" lvl="1"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2pPr>
            <a:lvl3pPr marL="1371600" marR="0" lvl="2"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3pPr>
            <a:lvl4pPr marL="1828800" marR="0" lvl="3"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4pPr>
            <a:lvl5pPr marL="2286000" marR="0" lvl="4"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5pPr>
            <a:lvl6pPr marL="2743200" marR="0" lvl="5"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6pPr>
            <a:lvl7pPr marL="3200400" marR="0" lvl="6"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7pPr>
            <a:lvl8pPr marL="3657600" marR="0" lvl="7"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8pPr>
            <a:lvl9pPr marL="4114800" marR="0" lvl="8" indent="-273050" algn="l" rtl="0">
              <a:lnSpc>
                <a:spcPct val="115000"/>
              </a:lnSpc>
              <a:spcBef>
                <a:spcPts val="1600"/>
              </a:spcBef>
              <a:spcAft>
                <a:spcPts val="1600"/>
              </a:spcAft>
              <a:buClr>
                <a:schemeClr val="dk2"/>
              </a:buClr>
              <a:buSzPts val="700"/>
              <a:buFont typeface="Arial"/>
              <a:buChar char="■"/>
              <a:defRPr sz="700" b="0" i="0" u="none" strike="noStrike" cap="none">
                <a:solidFill>
                  <a:schemeClr val="dk2"/>
                </a:solidFill>
                <a:latin typeface="Arial"/>
                <a:ea typeface="Arial"/>
                <a:cs typeface="Arial"/>
                <a:sym typeface="Arial"/>
              </a:defRPr>
            </a:lvl9pPr>
          </a:lstStyle>
          <a:p>
            <a:pPr marL="0" indent="0">
              <a:spcAft>
                <a:spcPts val="1600"/>
              </a:spcAft>
              <a:buFont typeface="Arial"/>
              <a:buNone/>
            </a:pPr>
            <a:r>
              <a:rPr lang="en-US" dirty="0"/>
              <a:t>Image Source: https://www.tutorialsteacher.com/Content/images/jquery/jq-element-selector.png</a:t>
            </a:r>
          </a:p>
        </p:txBody>
      </p:sp>
      <p:pic>
        <p:nvPicPr>
          <p:cNvPr id="1026" name="Picture 2" descr="jQuery Selectors">
            <a:extLst>
              <a:ext uri="{FF2B5EF4-FFF2-40B4-BE49-F238E27FC236}">
                <a16:creationId xmlns:a16="http://schemas.microsoft.com/office/drawing/2014/main" id="{BCA11FA2-AFF5-428F-A3EF-6D25EFA4B5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637412"/>
            <a:ext cx="4572000" cy="2333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9323481"/>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jQuery</a:t>
            </a:r>
            <a:endParaRPr dirty="0"/>
          </a:p>
        </p:txBody>
      </p:sp>
      <p:sp>
        <p:nvSpPr>
          <p:cNvPr id="91" name="Google Shape;91;p17"/>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jQuery- CSS Selector</a:t>
            </a:r>
          </a:p>
        </p:txBody>
      </p:sp>
      <p:sp>
        <p:nvSpPr>
          <p:cNvPr id="92" name="Google Shape;92;p17"/>
          <p:cNvSpPr txBox="1">
            <a:spLocks noGrp="1"/>
          </p:cNvSpPr>
          <p:nvPr>
            <p:ph type="body" idx="2"/>
          </p:nvPr>
        </p:nvSpPr>
        <p:spPr>
          <a:xfrm>
            <a:off x="358175" y="2816457"/>
            <a:ext cx="3837000" cy="1753800"/>
          </a:xfrm>
          <a:prstGeom prst="rect">
            <a:avLst/>
          </a:prstGeom>
        </p:spPr>
        <p:txBody>
          <a:bodyPr spcFirstLastPara="1" wrap="square" lIns="91425" tIns="91425" rIns="91425" bIns="91425" anchor="ctr" anchorCtr="0">
            <a:noAutofit/>
          </a:bodyPr>
          <a:lstStyle/>
          <a:p>
            <a:pPr marL="0" indent="0">
              <a:buNone/>
            </a:pPr>
            <a:r>
              <a:rPr lang="en-US" dirty="0"/>
              <a:t>Most of the </a:t>
            </a:r>
            <a:r>
              <a:rPr lang="en-US" dirty="0" err="1"/>
              <a:t>JQuery</a:t>
            </a:r>
            <a:r>
              <a:rPr lang="en-US" dirty="0"/>
              <a:t> CSS Methods do not modify the content of the jQuery object and they are used to apply CSS properties on DOM elements.</a:t>
            </a:r>
          </a:p>
          <a:p>
            <a:pPr marL="285750" indent="-285750"/>
            <a:r>
              <a:rPr lang="en-US" dirty="0"/>
              <a:t>Apply CSS Properties</a:t>
            </a:r>
          </a:p>
          <a:p>
            <a:pPr marL="285750" indent="-285750"/>
            <a:r>
              <a:rPr lang="en-US" dirty="0"/>
              <a:t>Apply multiple CSS Properties</a:t>
            </a:r>
          </a:p>
          <a:p>
            <a:pPr marL="285750" indent="-285750"/>
            <a:r>
              <a:rPr lang="en-US" dirty="0"/>
              <a:t>Setting Element width &amp; height</a:t>
            </a:r>
          </a:p>
          <a:p>
            <a:pPr marL="285750" indent="-285750"/>
            <a:r>
              <a:rPr lang="en-US" dirty="0"/>
              <a:t>jQuery CSS method</a:t>
            </a:r>
          </a:p>
        </p:txBody>
      </p:sp>
      <p:sp>
        <p:nvSpPr>
          <p:cNvPr id="8" name="Google Shape;93;p17">
            <a:extLst>
              <a:ext uri="{FF2B5EF4-FFF2-40B4-BE49-F238E27FC236}">
                <a16:creationId xmlns:a16="http://schemas.microsoft.com/office/drawing/2014/main" id="{58235FAA-41A1-45A0-95A1-3713BAF3FBDB}"/>
              </a:ext>
            </a:extLst>
          </p:cNvPr>
          <p:cNvSpPr txBox="1">
            <a:spLocks/>
          </p:cNvSpPr>
          <p:nvPr/>
        </p:nvSpPr>
        <p:spPr>
          <a:xfrm>
            <a:off x="5080116" y="4730946"/>
            <a:ext cx="3397500" cy="17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3050" algn="l" rtl="0">
              <a:lnSpc>
                <a:spcPct val="115000"/>
              </a:lnSpc>
              <a:spcBef>
                <a:spcPts val="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1pPr>
            <a:lvl2pPr marL="914400" marR="0" lvl="1"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2pPr>
            <a:lvl3pPr marL="1371600" marR="0" lvl="2"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3pPr>
            <a:lvl4pPr marL="1828800" marR="0" lvl="3"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4pPr>
            <a:lvl5pPr marL="2286000" marR="0" lvl="4"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5pPr>
            <a:lvl6pPr marL="2743200" marR="0" lvl="5"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6pPr>
            <a:lvl7pPr marL="3200400" marR="0" lvl="6"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7pPr>
            <a:lvl8pPr marL="3657600" marR="0" lvl="7"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8pPr>
            <a:lvl9pPr marL="4114800" marR="0" lvl="8" indent="-273050" algn="l" rtl="0">
              <a:lnSpc>
                <a:spcPct val="115000"/>
              </a:lnSpc>
              <a:spcBef>
                <a:spcPts val="1600"/>
              </a:spcBef>
              <a:spcAft>
                <a:spcPts val="1600"/>
              </a:spcAft>
              <a:buClr>
                <a:schemeClr val="dk2"/>
              </a:buClr>
              <a:buSzPts val="700"/>
              <a:buFont typeface="Arial"/>
              <a:buChar char="■"/>
              <a:defRPr sz="700" b="0" i="0" u="none" strike="noStrike" cap="none">
                <a:solidFill>
                  <a:schemeClr val="dk2"/>
                </a:solidFill>
                <a:latin typeface="Arial"/>
                <a:ea typeface="Arial"/>
                <a:cs typeface="Arial"/>
                <a:sym typeface="Arial"/>
              </a:defRPr>
            </a:lvl9pPr>
          </a:lstStyle>
          <a:p>
            <a:pPr marL="0" indent="0">
              <a:spcAft>
                <a:spcPts val="1600"/>
              </a:spcAft>
              <a:buFont typeface="Arial"/>
              <a:buNone/>
            </a:pPr>
            <a:r>
              <a:rPr lang="en-US" dirty="0"/>
              <a:t>Image Source: https://www.tutorialsteacher.com/Content/images/jquery/jq-element-selector.png</a:t>
            </a:r>
          </a:p>
        </p:txBody>
      </p:sp>
      <p:pic>
        <p:nvPicPr>
          <p:cNvPr id="9" name="Picture 2" descr="jQuery Selectors">
            <a:extLst>
              <a:ext uri="{FF2B5EF4-FFF2-40B4-BE49-F238E27FC236}">
                <a16:creationId xmlns:a16="http://schemas.microsoft.com/office/drawing/2014/main" id="{8664E7A0-A00C-46EC-8033-D43B7E7BDA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637412"/>
            <a:ext cx="4572000" cy="2333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2674029"/>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jQuery</a:t>
            </a:r>
            <a:endParaRPr dirty="0"/>
          </a:p>
        </p:txBody>
      </p:sp>
      <p:sp>
        <p:nvSpPr>
          <p:cNvPr id="91" name="Google Shape;91;p17"/>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jQuery- Effect</a:t>
            </a:r>
          </a:p>
        </p:txBody>
      </p:sp>
      <p:sp>
        <p:nvSpPr>
          <p:cNvPr id="92" name="Google Shape;92;p17"/>
          <p:cNvSpPr txBox="1">
            <a:spLocks noGrp="1"/>
          </p:cNvSpPr>
          <p:nvPr>
            <p:ph type="body" idx="2"/>
          </p:nvPr>
        </p:nvSpPr>
        <p:spPr>
          <a:xfrm>
            <a:off x="358175" y="2421250"/>
            <a:ext cx="3837000" cy="1753800"/>
          </a:xfrm>
          <a:prstGeom prst="rect">
            <a:avLst/>
          </a:prstGeom>
        </p:spPr>
        <p:txBody>
          <a:bodyPr spcFirstLastPara="1" wrap="square" lIns="91425" tIns="91425" rIns="91425" bIns="91425" anchor="ctr" anchorCtr="0">
            <a:noAutofit/>
          </a:bodyPr>
          <a:lstStyle/>
          <a:p>
            <a:pPr marL="285750" indent="-285750"/>
            <a:r>
              <a:rPr lang="en-US" dirty="0"/>
              <a:t>jQuery provides a trivially simple interface for doing various kind of amazing effects. </a:t>
            </a:r>
          </a:p>
          <a:p>
            <a:pPr marL="285750" indent="-285750"/>
            <a:r>
              <a:rPr lang="en-US" dirty="0"/>
              <a:t>jQuery methods allow us to quickly apply commonly used effects with a minimum configuration. </a:t>
            </a:r>
            <a:endParaRPr dirty="0"/>
          </a:p>
        </p:txBody>
      </p:sp>
      <p:sp>
        <p:nvSpPr>
          <p:cNvPr id="7" name="Google Shape;93;p17">
            <a:extLst>
              <a:ext uri="{FF2B5EF4-FFF2-40B4-BE49-F238E27FC236}">
                <a16:creationId xmlns:a16="http://schemas.microsoft.com/office/drawing/2014/main" id="{F8C0580A-2DAA-4D5A-BA8F-FC93BAB1921D}"/>
              </a:ext>
            </a:extLst>
          </p:cNvPr>
          <p:cNvSpPr txBox="1">
            <a:spLocks/>
          </p:cNvSpPr>
          <p:nvPr/>
        </p:nvSpPr>
        <p:spPr>
          <a:xfrm>
            <a:off x="5080116" y="4730946"/>
            <a:ext cx="3397500" cy="17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3050" algn="l" rtl="0">
              <a:lnSpc>
                <a:spcPct val="115000"/>
              </a:lnSpc>
              <a:spcBef>
                <a:spcPts val="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1pPr>
            <a:lvl2pPr marL="914400" marR="0" lvl="1"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2pPr>
            <a:lvl3pPr marL="1371600" marR="0" lvl="2"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3pPr>
            <a:lvl4pPr marL="1828800" marR="0" lvl="3"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4pPr>
            <a:lvl5pPr marL="2286000" marR="0" lvl="4"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5pPr>
            <a:lvl6pPr marL="2743200" marR="0" lvl="5"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6pPr>
            <a:lvl7pPr marL="3200400" marR="0" lvl="6"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7pPr>
            <a:lvl8pPr marL="3657600" marR="0" lvl="7"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8pPr>
            <a:lvl9pPr marL="4114800" marR="0" lvl="8" indent="-273050" algn="l" rtl="0">
              <a:lnSpc>
                <a:spcPct val="115000"/>
              </a:lnSpc>
              <a:spcBef>
                <a:spcPts val="1600"/>
              </a:spcBef>
              <a:spcAft>
                <a:spcPts val="1600"/>
              </a:spcAft>
              <a:buClr>
                <a:schemeClr val="dk2"/>
              </a:buClr>
              <a:buSzPts val="700"/>
              <a:buFont typeface="Arial"/>
              <a:buChar char="■"/>
              <a:defRPr sz="700" b="0" i="0" u="none" strike="noStrike" cap="none">
                <a:solidFill>
                  <a:schemeClr val="dk2"/>
                </a:solidFill>
                <a:latin typeface="Arial"/>
                <a:ea typeface="Arial"/>
                <a:cs typeface="Arial"/>
                <a:sym typeface="Arial"/>
              </a:defRPr>
            </a:lvl9pPr>
          </a:lstStyle>
          <a:p>
            <a:pPr marL="0" indent="0">
              <a:spcAft>
                <a:spcPts val="1600"/>
              </a:spcAft>
              <a:buFont typeface="Arial"/>
              <a:buNone/>
            </a:pPr>
            <a:r>
              <a:rPr lang="en-US" dirty="0"/>
              <a:t>Image Source: https://cdn.educba.com/academy/wp-content/uploads/2019/09/jquery-effects.png</a:t>
            </a:r>
          </a:p>
        </p:txBody>
      </p:sp>
      <p:pic>
        <p:nvPicPr>
          <p:cNvPr id="2050" name="Picture 2" descr="jQuery Effects | Know Top12 Different jQuery Effects Methods">
            <a:extLst>
              <a:ext uri="{FF2B5EF4-FFF2-40B4-BE49-F238E27FC236}">
                <a16:creationId xmlns:a16="http://schemas.microsoft.com/office/drawing/2014/main" id="{11478EA2-B398-409B-818E-1BA40C2359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567375"/>
            <a:ext cx="4572000" cy="26869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8367230"/>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jQuery</a:t>
            </a:r>
            <a:endParaRPr dirty="0"/>
          </a:p>
        </p:txBody>
      </p:sp>
      <p:sp>
        <p:nvSpPr>
          <p:cNvPr id="91" name="Google Shape;91;p17"/>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jQuery- Effect</a:t>
            </a:r>
          </a:p>
        </p:txBody>
      </p:sp>
      <p:sp>
        <p:nvSpPr>
          <p:cNvPr id="92" name="Google Shape;92;p17"/>
          <p:cNvSpPr txBox="1">
            <a:spLocks noGrp="1"/>
          </p:cNvSpPr>
          <p:nvPr>
            <p:ph type="body" idx="2"/>
          </p:nvPr>
        </p:nvSpPr>
        <p:spPr>
          <a:xfrm>
            <a:off x="358175" y="2676200"/>
            <a:ext cx="3837000" cy="1753800"/>
          </a:xfrm>
          <a:prstGeom prst="rect">
            <a:avLst/>
          </a:prstGeom>
        </p:spPr>
        <p:txBody>
          <a:bodyPr spcFirstLastPara="1" wrap="square" lIns="91425" tIns="91425" rIns="91425" bIns="91425" anchor="ctr" anchorCtr="0">
            <a:noAutofit/>
          </a:bodyPr>
          <a:lstStyle/>
          <a:p>
            <a:pPr marL="0" indent="0">
              <a:buNone/>
            </a:pPr>
            <a:r>
              <a:rPr lang="en-US" dirty="0"/>
              <a:t>This content covers all the important jQuery methods to create visual effects.</a:t>
            </a:r>
          </a:p>
          <a:p>
            <a:pPr marL="285750" indent="-285750"/>
            <a:r>
              <a:rPr lang="en-US" dirty="0"/>
              <a:t>jQuery hide() and show()</a:t>
            </a:r>
          </a:p>
          <a:p>
            <a:pPr marL="285750" indent="-285750"/>
            <a:r>
              <a:rPr lang="en-US" dirty="0"/>
              <a:t>jQuery toggle</a:t>
            </a:r>
          </a:p>
          <a:p>
            <a:pPr marL="285750" indent="-285750"/>
            <a:r>
              <a:rPr lang="en-US" dirty="0"/>
              <a:t>jQuery fade</a:t>
            </a:r>
          </a:p>
          <a:p>
            <a:pPr marL="285750" indent="-285750"/>
            <a:r>
              <a:rPr lang="en-US" dirty="0"/>
              <a:t>jQuery slide</a:t>
            </a:r>
          </a:p>
        </p:txBody>
      </p:sp>
      <p:sp>
        <p:nvSpPr>
          <p:cNvPr id="8" name="Google Shape;93;p17">
            <a:extLst>
              <a:ext uri="{FF2B5EF4-FFF2-40B4-BE49-F238E27FC236}">
                <a16:creationId xmlns:a16="http://schemas.microsoft.com/office/drawing/2014/main" id="{0E6EB571-98D3-4229-B650-003FB72135E2}"/>
              </a:ext>
            </a:extLst>
          </p:cNvPr>
          <p:cNvSpPr txBox="1">
            <a:spLocks/>
          </p:cNvSpPr>
          <p:nvPr/>
        </p:nvSpPr>
        <p:spPr>
          <a:xfrm>
            <a:off x="5080116" y="4730946"/>
            <a:ext cx="3397500" cy="17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3050" algn="l" rtl="0">
              <a:lnSpc>
                <a:spcPct val="115000"/>
              </a:lnSpc>
              <a:spcBef>
                <a:spcPts val="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1pPr>
            <a:lvl2pPr marL="914400" marR="0" lvl="1"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2pPr>
            <a:lvl3pPr marL="1371600" marR="0" lvl="2"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3pPr>
            <a:lvl4pPr marL="1828800" marR="0" lvl="3"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4pPr>
            <a:lvl5pPr marL="2286000" marR="0" lvl="4"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5pPr>
            <a:lvl6pPr marL="2743200" marR="0" lvl="5"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6pPr>
            <a:lvl7pPr marL="3200400" marR="0" lvl="6"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7pPr>
            <a:lvl8pPr marL="3657600" marR="0" lvl="7"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8pPr>
            <a:lvl9pPr marL="4114800" marR="0" lvl="8" indent="-273050" algn="l" rtl="0">
              <a:lnSpc>
                <a:spcPct val="115000"/>
              </a:lnSpc>
              <a:spcBef>
                <a:spcPts val="1600"/>
              </a:spcBef>
              <a:spcAft>
                <a:spcPts val="1600"/>
              </a:spcAft>
              <a:buClr>
                <a:schemeClr val="dk2"/>
              </a:buClr>
              <a:buSzPts val="700"/>
              <a:buFont typeface="Arial"/>
              <a:buChar char="■"/>
              <a:defRPr sz="700" b="0" i="0" u="none" strike="noStrike" cap="none">
                <a:solidFill>
                  <a:schemeClr val="dk2"/>
                </a:solidFill>
                <a:latin typeface="Arial"/>
                <a:ea typeface="Arial"/>
                <a:cs typeface="Arial"/>
                <a:sym typeface="Arial"/>
              </a:defRPr>
            </a:lvl9pPr>
          </a:lstStyle>
          <a:p>
            <a:pPr marL="0" indent="0">
              <a:spcAft>
                <a:spcPts val="1600"/>
              </a:spcAft>
              <a:buFont typeface="Arial"/>
              <a:buNone/>
            </a:pPr>
            <a:r>
              <a:rPr lang="en-US" dirty="0"/>
              <a:t>Image Source: https://cdn.educba.com/academy/wp-content/uploads/2019/09/jquery-effects.png</a:t>
            </a:r>
          </a:p>
        </p:txBody>
      </p:sp>
      <p:pic>
        <p:nvPicPr>
          <p:cNvPr id="9" name="Picture 2" descr="jQuery Effects | Know Top12 Different jQuery Effects Methods">
            <a:extLst>
              <a:ext uri="{FF2B5EF4-FFF2-40B4-BE49-F238E27FC236}">
                <a16:creationId xmlns:a16="http://schemas.microsoft.com/office/drawing/2014/main" id="{63279CD6-85EC-4920-ADDA-4B6C2CFF96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567375"/>
            <a:ext cx="4572000" cy="26869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64886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4075" y="631135"/>
            <a:ext cx="4045200" cy="797654"/>
          </a:xfrm>
          <a:prstGeom prst="rect">
            <a:avLst/>
          </a:prstGeom>
        </p:spPr>
        <p:txBody>
          <a:bodyPr spcFirstLastPara="1" vert="horz" wrap="square" lIns="0" tIns="27940" rIns="0" bIns="0" rtlCol="0" anchor="ctr" anchorCtr="0">
            <a:spAutoFit/>
          </a:bodyPr>
          <a:lstStyle/>
          <a:p>
            <a:pPr marL="1263619" marR="5080" indent="-1251554">
              <a:lnSpc>
                <a:spcPts val="2850"/>
              </a:lnSpc>
              <a:spcBef>
                <a:spcPts val="220"/>
              </a:spcBef>
            </a:pPr>
            <a:r>
              <a:rPr sz="2400" dirty="0"/>
              <a:t>Structure and Working of</a:t>
            </a:r>
            <a:r>
              <a:rPr lang="en-US" sz="2400" dirty="0"/>
              <a:t> </a:t>
            </a:r>
            <a:br>
              <a:rPr lang="en-US" sz="2400" dirty="0"/>
            </a:br>
            <a:r>
              <a:rPr sz="2400" dirty="0"/>
              <a:t>E-Mail</a:t>
            </a:r>
          </a:p>
        </p:txBody>
      </p:sp>
      <p:sp>
        <p:nvSpPr>
          <p:cNvPr id="3" name="object 3"/>
          <p:cNvSpPr txBox="1"/>
          <p:nvPr/>
        </p:nvSpPr>
        <p:spPr>
          <a:xfrm>
            <a:off x="1660272" y="1728118"/>
            <a:ext cx="1230630"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Advantages</a:t>
            </a:r>
            <a:endParaRPr sz="1800" dirty="0">
              <a:latin typeface="Arial MT"/>
              <a:cs typeface="Arial MT"/>
            </a:endParaRPr>
          </a:p>
        </p:txBody>
      </p:sp>
      <p:sp>
        <p:nvSpPr>
          <p:cNvPr id="4" name="object 4"/>
          <p:cNvSpPr txBox="1"/>
          <p:nvPr/>
        </p:nvSpPr>
        <p:spPr>
          <a:xfrm>
            <a:off x="1015797" y="2799092"/>
            <a:ext cx="1708150" cy="770724"/>
          </a:xfrm>
          <a:prstGeom prst="rect">
            <a:avLst/>
          </a:prstGeom>
        </p:spPr>
        <p:txBody>
          <a:bodyPr vert="horz" wrap="square" lIns="0" tIns="46990" rIns="0" bIns="0" rtlCol="0">
            <a:spAutoFit/>
          </a:bodyPr>
          <a:lstStyle/>
          <a:p>
            <a:pPr marL="348606" indent="-336542">
              <a:spcBef>
                <a:spcPts val="370"/>
              </a:spcBef>
              <a:buChar char="●"/>
              <a:tabLst>
                <a:tab pos="347972" algn="l"/>
                <a:tab pos="349241" algn="l"/>
              </a:tabLst>
            </a:pPr>
            <a:r>
              <a:rPr spc="-5" dirty="0">
                <a:latin typeface="Arial MT"/>
                <a:cs typeface="Arial MT"/>
              </a:rPr>
              <a:t>Reliable</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Speed</a:t>
            </a:r>
            <a:endParaRPr dirty="0">
              <a:latin typeface="Arial MT"/>
              <a:cs typeface="Arial MT"/>
            </a:endParaRPr>
          </a:p>
          <a:p>
            <a:pPr marL="348606" indent="-336542">
              <a:spcBef>
                <a:spcPts val="270"/>
              </a:spcBef>
              <a:buChar char="●"/>
              <a:tabLst>
                <a:tab pos="347972" algn="l"/>
                <a:tab pos="349241" algn="l"/>
              </a:tabLst>
            </a:pPr>
            <a:r>
              <a:rPr spc="-5" dirty="0">
                <a:latin typeface="Arial MT"/>
                <a:cs typeface="Arial MT"/>
              </a:rPr>
              <a:t>Inexpensive</a:t>
            </a:r>
            <a:endParaRPr dirty="0">
              <a:latin typeface="Arial MT"/>
              <a:cs typeface="Arial MT"/>
            </a:endParaRPr>
          </a:p>
        </p:txBody>
      </p:sp>
      <p:pic>
        <p:nvPicPr>
          <p:cNvPr id="5" name="object 5"/>
          <p:cNvPicPr/>
          <p:nvPr/>
        </p:nvPicPr>
        <p:blipFill>
          <a:blip r:embed="rId3" cstate="print"/>
          <a:stretch>
            <a:fillRect/>
          </a:stretch>
        </p:blipFill>
        <p:spPr>
          <a:xfrm>
            <a:off x="4572001" y="1424550"/>
            <a:ext cx="4571999" cy="2451424"/>
          </a:xfrm>
          <a:prstGeom prst="rect">
            <a:avLst/>
          </a:prstGeom>
        </p:spPr>
      </p:pic>
      <p:sp>
        <p:nvSpPr>
          <p:cNvPr id="6" name="object 6"/>
          <p:cNvSpPr txBox="1"/>
          <p:nvPr/>
        </p:nvSpPr>
        <p:spPr>
          <a:xfrm>
            <a:off x="4895850" y="4885544"/>
            <a:ext cx="3956050" cy="111569"/>
          </a:xfrm>
          <a:prstGeom prst="rect">
            <a:avLst/>
          </a:prstGeom>
        </p:spPr>
        <p:txBody>
          <a:bodyPr vert="horz" wrap="square" lIns="0" tIns="3810" rIns="0" bIns="0" rtlCol="0">
            <a:spAutoFit/>
          </a:bodyPr>
          <a:lstStyle/>
          <a:p>
            <a:pPr marL="1087728">
              <a:spcBef>
                <a:spcPts val="30"/>
              </a:spcBef>
            </a:pPr>
            <a:r>
              <a:rPr sz="700" spc="-5" dirty="0">
                <a:solidFill>
                  <a:srgbClr val="595959"/>
                </a:solidFill>
                <a:latin typeface="Arial MT"/>
                <a:cs typeface="Arial MT"/>
              </a:rPr>
              <a:t>Imag</a:t>
            </a:r>
            <a:r>
              <a:rPr sz="700" dirty="0">
                <a:solidFill>
                  <a:srgbClr val="595959"/>
                </a:solidFill>
                <a:latin typeface="Arial MT"/>
                <a:cs typeface="Arial MT"/>
              </a:rPr>
              <a:t>e</a:t>
            </a:r>
            <a:r>
              <a:rPr sz="700" spc="-5" dirty="0">
                <a:solidFill>
                  <a:srgbClr val="595959"/>
                </a:solidFill>
                <a:latin typeface="Arial MT"/>
                <a:cs typeface="Arial MT"/>
              </a:rPr>
              <a:t> Source:</a:t>
            </a:r>
            <a:r>
              <a:rPr sz="700" spc="-5" dirty="0">
                <a:solidFill>
                  <a:srgbClr val="595959"/>
                </a:solidFill>
                <a:latin typeface="Arial MT"/>
                <a:cs typeface="Arial MT"/>
                <a:hlinkClick r:id="rId4"/>
              </a:rPr>
              <a:t>https://am7s.com/advantages-of-email/</a:t>
            </a:r>
            <a:endParaRPr sz="700" dirty="0">
              <a:latin typeface="Arial MT"/>
              <a:cs typeface="Arial MT"/>
            </a:endParaRPr>
          </a:p>
        </p:txBody>
      </p:sp>
    </p:spTree>
    <p:extLst>
      <p:ext uri="{BB962C8B-B14F-4D97-AF65-F5344CB8AC3E}">
        <p14:creationId xmlns:p14="http://schemas.microsoft.com/office/powerpoint/2010/main" val="2128492429"/>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jQuery</a:t>
            </a:r>
            <a:endParaRPr dirty="0"/>
          </a:p>
        </p:txBody>
      </p:sp>
      <p:sp>
        <p:nvSpPr>
          <p:cNvPr id="91" name="Google Shape;91;p17"/>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jQuery- Animation</a:t>
            </a:r>
          </a:p>
        </p:txBody>
      </p:sp>
      <p:sp>
        <p:nvSpPr>
          <p:cNvPr id="92" name="Google Shape;92;p17"/>
          <p:cNvSpPr txBox="1">
            <a:spLocks noGrp="1"/>
          </p:cNvSpPr>
          <p:nvPr>
            <p:ph type="body" idx="2"/>
          </p:nvPr>
        </p:nvSpPr>
        <p:spPr>
          <a:xfrm>
            <a:off x="358175" y="2676200"/>
            <a:ext cx="3837000" cy="1753800"/>
          </a:xfrm>
          <a:prstGeom prst="rect">
            <a:avLst/>
          </a:prstGeom>
        </p:spPr>
        <p:txBody>
          <a:bodyPr spcFirstLastPara="1" wrap="square" lIns="91425" tIns="91425" rIns="91425" bIns="91425" anchor="ctr" anchorCtr="0">
            <a:noAutofit/>
          </a:bodyPr>
          <a:lstStyle/>
          <a:p>
            <a:pPr marL="285750" indent="-285750"/>
            <a:r>
              <a:rPr lang="en-US" dirty="0"/>
              <a:t>The jQuery animate() method performs custom animation using element's style properties. </a:t>
            </a:r>
          </a:p>
          <a:p>
            <a:pPr marL="285750" indent="-285750"/>
            <a:r>
              <a:rPr lang="en-US" dirty="0"/>
              <a:t>The animate() method changes existing style properties to the specified properties with motion.</a:t>
            </a:r>
          </a:p>
        </p:txBody>
      </p:sp>
      <p:sp>
        <p:nvSpPr>
          <p:cNvPr id="7" name="Google Shape;93;p17">
            <a:extLst>
              <a:ext uri="{FF2B5EF4-FFF2-40B4-BE49-F238E27FC236}">
                <a16:creationId xmlns:a16="http://schemas.microsoft.com/office/drawing/2014/main" id="{F8C0580A-2DAA-4D5A-BA8F-FC93BAB1921D}"/>
              </a:ext>
            </a:extLst>
          </p:cNvPr>
          <p:cNvSpPr txBox="1">
            <a:spLocks/>
          </p:cNvSpPr>
          <p:nvPr/>
        </p:nvSpPr>
        <p:spPr>
          <a:xfrm>
            <a:off x="5080116" y="4730946"/>
            <a:ext cx="3397500" cy="17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3050" algn="l" rtl="0">
              <a:lnSpc>
                <a:spcPct val="115000"/>
              </a:lnSpc>
              <a:spcBef>
                <a:spcPts val="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1pPr>
            <a:lvl2pPr marL="914400" marR="0" lvl="1"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2pPr>
            <a:lvl3pPr marL="1371600" marR="0" lvl="2"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3pPr>
            <a:lvl4pPr marL="1828800" marR="0" lvl="3"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4pPr>
            <a:lvl5pPr marL="2286000" marR="0" lvl="4"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5pPr>
            <a:lvl6pPr marL="2743200" marR="0" lvl="5"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6pPr>
            <a:lvl7pPr marL="3200400" marR="0" lvl="6"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7pPr>
            <a:lvl8pPr marL="3657600" marR="0" lvl="7" indent="-273050" algn="l" rtl="0">
              <a:lnSpc>
                <a:spcPct val="115000"/>
              </a:lnSpc>
              <a:spcBef>
                <a:spcPts val="1600"/>
              </a:spcBef>
              <a:spcAft>
                <a:spcPts val="0"/>
              </a:spcAft>
              <a:buClr>
                <a:schemeClr val="dk2"/>
              </a:buClr>
              <a:buSzPts val="700"/>
              <a:buFont typeface="Arial"/>
              <a:buChar char="○"/>
              <a:defRPr sz="700" b="0" i="0" u="none" strike="noStrike" cap="none">
                <a:solidFill>
                  <a:schemeClr val="dk2"/>
                </a:solidFill>
                <a:latin typeface="Arial"/>
                <a:ea typeface="Arial"/>
                <a:cs typeface="Arial"/>
                <a:sym typeface="Arial"/>
              </a:defRPr>
            </a:lvl8pPr>
            <a:lvl9pPr marL="4114800" marR="0" lvl="8" indent="-273050" algn="l" rtl="0">
              <a:lnSpc>
                <a:spcPct val="115000"/>
              </a:lnSpc>
              <a:spcBef>
                <a:spcPts val="1600"/>
              </a:spcBef>
              <a:spcAft>
                <a:spcPts val="1600"/>
              </a:spcAft>
              <a:buClr>
                <a:schemeClr val="dk2"/>
              </a:buClr>
              <a:buSzPts val="700"/>
              <a:buFont typeface="Arial"/>
              <a:buChar char="■"/>
              <a:defRPr sz="700" b="0" i="0" u="none" strike="noStrike" cap="none">
                <a:solidFill>
                  <a:schemeClr val="dk2"/>
                </a:solidFill>
                <a:latin typeface="Arial"/>
                <a:ea typeface="Arial"/>
                <a:cs typeface="Arial"/>
                <a:sym typeface="Arial"/>
              </a:defRPr>
            </a:lvl9pPr>
          </a:lstStyle>
          <a:p>
            <a:pPr marL="0" indent="0">
              <a:spcAft>
                <a:spcPts val="1600"/>
              </a:spcAft>
              <a:buFont typeface="Arial"/>
              <a:buNone/>
            </a:pPr>
            <a:r>
              <a:rPr lang="en-US" dirty="0"/>
              <a:t>Image Source: https://www.yogihosting.com/wp-content/uploads/2017/11/jquery-animate.png</a:t>
            </a:r>
          </a:p>
        </p:txBody>
      </p:sp>
      <p:pic>
        <p:nvPicPr>
          <p:cNvPr id="4098" name="Picture 2" descr="How to do Animations with jQuery Animate Method">
            <a:extLst>
              <a:ext uri="{FF2B5EF4-FFF2-40B4-BE49-F238E27FC236}">
                <a16:creationId xmlns:a16="http://schemas.microsoft.com/office/drawing/2014/main" id="{1794A8D5-9DA0-4943-86DD-902CCC71C8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52077" y="1354900"/>
            <a:ext cx="4591923" cy="29105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8052975"/>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43510" y="161289"/>
            <a:ext cx="773887" cy="311150"/>
          </a:xfrm>
          <a:prstGeom prst="rect">
            <a:avLst/>
          </a:prstGeom>
        </p:spPr>
      </p:pic>
      <p:pic>
        <p:nvPicPr>
          <p:cNvPr id="3" name="object 3"/>
          <p:cNvPicPr/>
          <p:nvPr/>
        </p:nvPicPr>
        <p:blipFill>
          <a:blip r:embed="rId3" cstate="print"/>
          <a:stretch>
            <a:fillRect/>
          </a:stretch>
        </p:blipFill>
        <p:spPr>
          <a:xfrm>
            <a:off x="8239108" y="202715"/>
            <a:ext cx="760778" cy="238489"/>
          </a:xfrm>
          <a:prstGeom prst="rect">
            <a:avLst/>
          </a:prstGeom>
        </p:spPr>
      </p:pic>
      <p:sp>
        <p:nvSpPr>
          <p:cNvPr id="4" name="object 4"/>
          <p:cNvSpPr txBox="1">
            <a:spLocks noGrp="1"/>
          </p:cNvSpPr>
          <p:nvPr>
            <p:ph type="title"/>
          </p:nvPr>
        </p:nvSpPr>
        <p:spPr>
          <a:xfrm>
            <a:off x="917397" y="1962150"/>
            <a:ext cx="7438390" cy="817880"/>
          </a:xfrm>
          <a:prstGeom prst="rect">
            <a:avLst/>
          </a:prstGeom>
        </p:spPr>
        <p:txBody>
          <a:bodyPr vert="horz" wrap="square" lIns="0" tIns="12065" rIns="0" bIns="0" rtlCol="0">
            <a:spAutoFit/>
          </a:bodyPr>
          <a:lstStyle/>
          <a:p>
            <a:pPr marL="12700">
              <a:lnSpc>
                <a:spcPct val="100000"/>
              </a:lnSpc>
              <a:spcBef>
                <a:spcPts val="95"/>
              </a:spcBef>
            </a:pPr>
            <a:r>
              <a:rPr sz="5200" spc="-5" dirty="0"/>
              <a:t>Basic</a:t>
            </a:r>
            <a:r>
              <a:rPr sz="5200" spc="-20" dirty="0"/>
              <a:t> </a:t>
            </a:r>
            <a:r>
              <a:rPr sz="5200" dirty="0"/>
              <a:t>Concepts</a:t>
            </a:r>
            <a:r>
              <a:rPr sz="5200" spc="-20" dirty="0"/>
              <a:t> </a:t>
            </a:r>
            <a:r>
              <a:rPr sz="5200" spc="-5" dirty="0"/>
              <a:t>of</a:t>
            </a:r>
            <a:r>
              <a:rPr sz="5200" spc="-20" dirty="0"/>
              <a:t> </a:t>
            </a:r>
            <a:r>
              <a:rPr sz="5200" spc="-5" dirty="0"/>
              <a:t>DBMS</a:t>
            </a:r>
            <a:endParaRPr sz="5200" dirty="0"/>
          </a:p>
        </p:txBody>
      </p:sp>
    </p:spTree>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8239108" y="202715"/>
            <a:ext cx="760778" cy="238489"/>
          </a:xfrm>
          <a:prstGeom prst="rect">
            <a:avLst/>
          </a:prstGeom>
        </p:spPr>
      </p:pic>
      <p:sp>
        <p:nvSpPr>
          <p:cNvPr id="3" name="object 3"/>
          <p:cNvSpPr txBox="1">
            <a:spLocks noGrp="1"/>
          </p:cNvSpPr>
          <p:nvPr>
            <p:ph type="title"/>
          </p:nvPr>
        </p:nvSpPr>
        <p:spPr>
          <a:xfrm>
            <a:off x="385063" y="504190"/>
            <a:ext cx="6174487" cy="456535"/>
          </a:xfrm>
          <a:prstGeom prst="rect">
            <a:avLst/>
          </a:prstGeom>
        </p:spPr>
        <p:txBody>
          <a:bodyPr vert="horz" wrap="square" lIns="0" tIns="12700" rIns="0" bIns="0" rtlCol="0">
            <a:spAutoFit/>
          </a:bodyPr>
          <a:lstStyle/>
          <a:p>
            <a:pPr marL="12700">
              <a:lnSpc>
                <a:spcPct val="100000"/>
              </a:lnSpc>
              <a:spcBef>
                <a:spcPts val="100"/>
              </a:spcBef>
            </a:pPr>
            <a:r>
              <a:rPr dirty="0"/>
              <a:t>In</a:t>
            </a:r>
            <a:r>
              <a:rPr spc="-45" dirty="0"/>
              <a:t> </a:t>
            </a:r>
            <a:r>
              <a:rPr spc="-5" dirty="0"/>
              <a:t>this</a:t>
            </a:r>
            <a:r>
              <a:rPr spc="-25" dirty="0"/>
              <a:t> </a:t>
            </a:r>
            <a:r>
              <a:rPr dirty="0"/>
              <a:t>section,</a:t>
            </a:r>
            <a:r>
              <a:rPr spc="-30" dirty="0"/>
              <a:t> </a:t>
            </a:r>
            <a:r>
              <a:rPr spc="-5" dirty="0"/>
              <a:t>we</a:t>
            </a:r>
            <a:r>
              <a:rPr spc="-25" dirty="0"/>
              <a:t> </a:t>
            </a:r>
            <a:r>
              <a:rPr spc="-5" dirty="0"/>
              <a:t>will</a:t>
            </a:r>
            <a:r>
              <a:rPr spc="-20" dirty="0"/>
              <a:t> </a:t>
            </a:r>
            <a:r>
              <a:rPr spc="-5" dirty="0"/>
              <a:t>discuss:</a:t>
            </a:r>
          </a:p>
        </p:txBody>
      </p:sp>
      <p:pic>
        <p:nvPicPr>
          <p:cNvPr id="4" name="object 4"/>
          <p:cNvPicPr/>
          <p:nvPr/>
        </p:nvPicPr>
        <p:blipFill>
          <a:blip r:embed="rId3" cstate="print"/>
          <a:stretch>
            <a:fillRect/>
          </a:stretch>
        </p:blipFill>
        <p:spPr>
          <a:xfrm>
            <a:off x="143510" y="161289"/>
            <a:ext cx="773887" cy="311150"/>
          </a:xfrm>
          <a:prstGeom prst="rect">
            <a:avLst/>
          </a:prstGeom>
        </p:spPr>
      </p:pic>
      <p:sp>
        <p:nvSpPr>
          <p:cNvPr id="5" name="object 5"/>
          <p:cNvSpPr txBox="1"/>
          <p:nvPr/>
        </p:nvSpPr>
        <p:spPr>
          <a:xfrm>
            <a:off x="307340" y="1197229"/>
            <a:ext cx="7529195" cy="3796029"/>
          </a:xfrm>
          <a:prstGeom prst="rect">
            <a:avLst/>
          </a:prstGeom>
        </p:spPr>
        <p:txBody>
          <a:bodyPr vert="horz" wrap="square" lIns="0" tIns="52704" rIns="0" bIns="0" rtlCol="0">
            <a:spAutoFit/>
          </a:bodyPr>
          <a:lstStyle/>
          <a:p>
            <a:pPr marL="378460" indent="-365760">
              <a:lnSpc>
                <a:spcPct val="100000"/>
              </a:lnSpc>
              <a:spcBef>
                <a:spcPts val="414"/>
              </a:spcBef>
              <a:buChar char="●"/>
              <a:tabLst>
                <a:tab pos="377825" algn="l"/>
                <a:tab pos="378460" algn="l"/>
              </a:tabLst>
            </a:pPr>
            <a:r>
              <a:rPr sz="1800" spc="-5" dirty="0">
                <a:solidFill>
                  <a:srgbClr val="585858"/>
                </a:solidFill>
                <a:latin typeface="Arial"/>
                <a:cs typeface="Arial"/>
              </a:rPr>
              <a:t>Purpose</a:t>
            </a:r>
            <a:r>
              <a:rPr sz="1800" spc="-45" dirty="0">
                <a:solidFill>
                  <a:srgbClr val="585858"/>
                </a:solidFill>
                <a:latin typeface="Arial"/>
                <a:cs typeface="Arial"/>
              </a:rPr>
              <a:t> </a:t>
            </a:r>
            <a:r>
              <a:rPr sz="1800" spc="-5" dirty="0">
                <a:solidFill>
                  <a:srgbClr val="585858"/>
                </a:solidFill>
                <a:latin typeface="Arial"/>
                <a:cs typeface="Arial"/>
              </a:rPr>
              <a:t>of</a:t>
            </a:r>
            <a:r>
              <a:rPr sz="1800" spc="-30" dirty="0">
                <a:solidFill>
                  <a:srgbClr val="585858"/>
                </a:solidFill>
                <a:latin typeface="Arial"/>
                <a:cs typeface="Arial"/>
              </a:rPr>
              <a:t> </a:t>
            </a:r>
            <a:r>
              <a:rPr sz="1800" dirty="0">
                <a:solidFill>
                  <a:srgbClr val="585858"/>
                </a:solidFill>
                <a:latin typeface="Arial"/>
                <a:cs typeface="Arial"/>
              </a:rPr>
              <a:t>database</a:t>
            </a:r>
            <a:r>
              <a:rPr sz="1800" spc="-30" dirty="0">
                <a:solidFill>
                  <a:srgbClr val="585858"/>
                </a:solidFill>
                <a:latin typeface="Arial"/>
                <a:cs typeface="Arial"/>
              </a:rPr>
              <a:t> </a:t>
            </a:r>
            <a:r>
              <a:rPr sz="1800" spc="-5" dirty="0">
                <a:solidFill>
                  <a:srgbClr val="585858"/>
                </a:solidFill>
                <a:latin typeface="Arial"/>
                <a:cs typeface="Arial"/>
              </a:rPr>
              <a:t>systems</a:t>
            </a:r>
            <a:endParaRPr sz="1800">
              <a:latin typeface="Arial"/>
              <a:cs typeface="Arial"/>
            </a:endParaRPr>
          </a:p>
          <a:p>
            <a:pPr marL="378460" indent="-365760">
              <a:lnSpc>
                <a:spcPct val="100000"/>
              </a:lnSpc>
              <a:spcBef>
                <a:spcPts val="315"/>
              </a:spcBef>
              <a:buChar char="●"/>
              <a:tabLst>
                <a:tab pos="377825" algn="l"/>
                <a:tab pos="378460" algn="l"/>
              </a:tabLst>
            </a:pPr>
            <a:r>
              <a:rPr sz="1800" spc="-5" dirty="0">
                <a:solidFill>
                  <a:srgbClr val="585858"/>
                </a:solidFill>
                <a:latin typeface="Arial"/>
                <a:cs typeface="Arial"/>
              </a:rPr>
              <a:t>Data</a:t>
            </a:r>
            <a:r>
              <a:rPr sz="1800" spc="-110" dirty="0">
                <a:solidFill>
                  <a:srgbClr val="585858"/>
                </a:solidFill>
                <a:latin typeface="Arial"/>
                <a:cs typeface="Arial"/>
              </a:rPr>
              <a:t> </a:t>
            </a:r>
            <a:r>
              <a:rPr sz="1800" spc="-5" dirty="0">
                <a:solidFill>
                  <a:srgbClr val="585858"/>
                </a:solidFill>
                <a:latin typeface="Arial"/>
                <a:cs typeface="Arial"/>
              </a:rPr>
              <a:t>abstraction</a:t>
            </a:r>
            <a:endParaRPr sz="1800">
              <a:latin typeface="Arial"/>
              <a:cs typeface="Arial"/>
            </a:endParaRPr>
          </a:p>
          <a:p>
            <a:pPr marL="378460" indent="-365760">
              <a:lnSpc>
                <a:spcPct val="100000"/>
              </a:lnSpc>
              <a:spcBef>
                <a:spcPts val="310"/>
              </a:spcBef>
              <a:buChar char="●"/>
              <a:tabLst>
                <a:tab pos="377825" algn="l"/>
                <a:tab pos="378460" algn="l"/>
              </a:tabLst>
            </a:pPr>
            <a:r>
              <a:rPr sz="1800" spc="-5" dirty="0">
                <a:solidFill>
                  <a:srgbClr val="585858"/>
                </a:solidFill>
                <a:latin typeface="Arial"/>
                <a:cs typeface="Arial"/>
              </a:rPr>
              <a:t>Database</a:t>
            </a:r>
            <a:r>
              <a:rPr sz="1800" spc="-114" dirty="0">
                <a:solidFill>
                  <a:srgbClr val="585858"/>
                </a:solidFill>
                <a:latin typeface="Arial"/>
                <a:cs typeface="Arial"/>
              </a:rPr>
              <a:t> </a:t>
            </a:r>
            <a:r>
              <a:rPr sz="1800" spc="-5" dirty="0">
                <a:solidFill>
                  <a:srgbClr val="585858"/>
                </a:solidFill>
                <a:latin typeface="Arial"/>
                <a:cs typeface="Arial"/>
              </a:rPr>
              <a:t>Users</a:t>
            </a:r>
            <a:endParaRPr sz="1800">
              <a:latin typeface="Arial"/>
              <a:cs typeface="Arial"/>
            </a:endParaRPr>
          </a:p>
          <a:p>
            <a:pPr marL="378460" indent="-365760">
              <a:lnSpc>
                <a:spcPct val="100000"/>
              </a:lnSpc>
              <a:spcBef>
                <a:spcPts val="310"/>
              </a:spcBef>
              <a:buChar char="●"/>
              <a:tabLst>
                <a:tab pos="377825" algn="l"/>
                <a:tab pos="378460" algn="l"/>
              </a:tabLst>
            </a:pPr>
            <a:r>
              <a:rPr sz="1800" spc="-5" dirty="0">
                <a:solidFill>
                  <a:srgbClr val="585858"/>
                </a:solidFill>
                <a:latin typeface="Arial"/>
                <a:cs typeface="Arial"/>
              </a:rPr>
              <a:t>Data</a:t>
            </a:r>
            <a:r>
              <a:rPr sz="1800" spc="-30" dirty="0">
                <a:solidFill>
                  <a:srgbClr val="585858"/>
                </a:solidFill>
                <a:latin typeface="Arial"/>
                <a:cs typeface="Arial"/>
              </a:rPr>
              <a:t> </a:t>
            </a:r>
            <a:r>
              <a:rPr sz="1800" spc="-5" dirty="0">
                <a:solidFill>
                  <a:srgbClr val="585858"/>
                </a:solidFill>
                <a:latin typeface="Arial"/>
                <a:cs typeface="Arial"/>
              </a:rPr>
              <a:t>Independence</a:t>
            </a:r>
            <a:r>
              <a:rPr sz="1800" spc="-20" dirty="0">
                <a:solidFill>
                  <a:srgbClr val="585858"/>
                </a:solidFill>
                <a:latin typeface="Arial"/>
                <a:cs typeface="Arial"/>
              </a:rPr>
              <a:t> </a:t>
            </a:r>
            <a:r>
              <a:rPr sz="1800" spc="-5" dirty="0">
                <a:solidFill>
                  <a:srgbClr val="585858"/>
                </a:solidFill>
                <a:latin typeface="Arial"/>
                <a:cs typeface="Arial"/>
              </a:rPr>
              <a:t>(Logical</a:t>
            </a:r>
            <a:r>
              <a:rPr sz="1800" spc="-20" dirty="0">
                <a:solidFill>
                  <a:srgbClr val="585858"/>
                </a:solidFill>
                <a:latin typeface="Arial"/>
                <a:cs typeface="Arial"/>
              </a:rPr>
              <a:t> </a:t>
            </a:r>
            <a:r>
              <a:rPr sz="1800" dirty="0">
                <a:solidFill>
                  <a:srgbClr val="585858"/>
                </a:solidFill>
                <a:latin typeface="Arial"/>
                <a:cs typeface="Arial"/>
              </a:rPr>
              <a:t>&amp;</a:t>
            </a:r>
            <a:r>
              <a:rPr sz="1800" spc="-25" dirty="0">
                <a:solidFill>
                  <a:srgbClr val="585858"/>
                </a:solidFill>
                <a:latin typeface="Arial"/>
                <a:cs typeface="Arial"/>
              </a:rPr>
              <a:t> </a:t>
            </a:r>
            <a:r>
              <a:rPr sz="1800" spc="-5" dirty="0">
                <a:solidFill>
                  <a:srgbClr val="585858"/>
                </a:solidFill>
                <a:latin typeface="Arial"/>
                <a:cs typeface="Arial"/>
              </a:rPr>
              <a:t>Physical)</a:t>
            </a:r>
            <a:endParaRPr sz="1800">
              <a:latin typeface="Arial"/>
              <a:cs typeface="Arial"/>
            </a:endParaRPr>
          </a:p>
          <a:p>
            <a:pPr marL="378460" indent="-365760">
              <a:lnSpc>
                <a:spcPct val="100000"/>
              </a:lnSpc>
              <a:spcBef>
                <a:spcPts val="315"/>
              </a:spcBef>
              <a:buChar char="●"/>
              <a:tabLst>
                <a:tab pos="377825" algn="l"/>
                <a:tab pos="378460" algn="l"/>
              </a:tabLst>
            </a:pPr>
            <a:r>
              <a:rPr sz="1800" spc="-5" dirty="0">
                <a:solidFill>
                  <a:srgbClr val="585858"/>
                </a:solidFill>
                <a:latin typeface="Arial"/>
                <a:cs typeface="Arial"/>
              </a:rPr>
              <a:t>Instance</a:t>
            </a:r>
            <a:r>
              <a:rPr sz="1800" spc="-50" dirty="0">
                <a:solidFill>
                  <a:srgbClr val="585858"/>
                </a:solidFill>
                <a:latin typeface="Arial"/>
                <a:cs typeface="Arial"/>
              </a:rPr>
              <a:t> </a:t>
            </a:r>
            <a:r>
              <a:rPr sz="1800" dirty="0">
                <a:solidFill>
                  <a:srgbClr val="585858"/>
                </a:solidFill>
                <a:latin typeface="Arial"/>
                <a:cs typeface="Arial"/>
              </a:rPr>
              <a:t>&amp;</a:t>
            </a:r>
            <a:r>
              <a:rPr sz="1800" spc="-35" dirty="0">
                <a:solidFill>
                  <a:srgbClr val="585858"/>
                </a:solidFill>
                <a:latin typeface="Arial"/>
                <a:cs typeface="Arial"/>
              </a:rPr>
              <a:t> </a:t>
            </a:r>
            <a:r>
              <a:rPr sz="1800" spc="-5" dirty="0">
                <a:solidFill>
                  <a:srgbClr val="585858"/>
                </a:solidFill>
                <a:latin typeface="Arial"/>
                <a:cs typeface="Arial"/>
              </a:rPr>
              <a:t>Schemes</a:t>
            </a:r>
            <a:endParaRPr sz="1800">
              <a:latin typeface="Arial"/>
              <a:cs typeface="Arial"/>
            </a:endParaRPr>
          </a:p>
          <a:p>
            <a:pPr marL="378460" indent="-365760">
              <a:lnSpc>
                <a:spcPct val="100000"/>
              </a:lnSpc>
              <a:spcBef>
                <a:spcPts val="325"/>
              </a:spcBef>
              <a:buChar char="●"/>
              <a:tabLst>
                <a:tab pos="377825" algn="l"/>
                <a:tab pos="378460" algn="l"/>
              </a:tabLst>
            </a:pPr>
            <a:r>
              <a:rPr sz="1800" spc="-5" dirty="0">
                <a:solidFill>
                  <a:srgbClr val="585858"/>
                </a:solidFill>
                <a:latin typeface="Arial"/>
                <a:cs typeface="Arial"/>
              </a:rPr>
              <a:t>Three</a:t>
            </a:r>
            <a:r>
              <a:rPr sz="1800" spc="-45" dirty="0">
                <a:solidFill>
                  <a:srgbClr val="585858"/>
                </a:solidFill>
                <a:latin typeface="Arial"/>
                <a:cs typeface="Arial"/>
              </a:rPr>
              <a:t> </a:t>
            </a:r>
            <a:r>
              <a:rPr sz="1800" spc="-5" dirty="0">
                <a:solidFill>
                  <a:srgbClr val="585858"/>
                </a:solidFill>
                <a:latin typeface="Arial"/>
                <a:cs typeface="Arial"/>
              </a:rPr>
              <a:t>layered</a:t>
            </a:r>
            <a:r>
              <a:rPr sz="1800" spc="-114" dirty="0">
                <a:solidFill>
                  <a:srgbClr val="585858"/>
                </a:solidFill>
                <a:latin typeface="Arial"/>
                <a:cs typeface="Arial"/>
              </a:rPr>
              <a:t> </a:t>
            </a:r>
            <a:r>
              <a:rPr sz="1800" spc="-5" dirty="0">
                <a:solidFill>
                  <a:srgbClr val="585858"/>
                </a:solidFill>
                <a:latin typeface="Arial"/>
                <a:cs typeface="Arial"/>
              </a:rPr>
              <a:t>Architecture</a:t>
            </a:r>
            <a:r>
              <a:rPr sz="1800" spc="-25" dirty="0">
                <a:solidFill>
                  <a:srgbClr val="585858"/>
                </a:solidFill>
                <a:latin typeface="Arial"/>
                <a:cs typeface="Arial"/>
              </a:rPr>
              <a:t> </a:t>
            </a:r>
            <a:r>
              <a:rPr sz="1800" spc="-5" dirty="0">
                <a:solidFill>
                  <a:srgbClr val="585858"/>
                </a:solidFill>
                <a:latin typeface="Arial"/>
                <a:cs typeface="Arial"/>
              </a:rPr>
              <a:t>of</a:t>
            </a:r>
            <a:r>
              <a:rPr sz="1800" spc="-20" dirty="0">
                <a:solidFill>
                  <a:srgbClr val="585858"/>
                </a:solidFill>
                <a:latin typeface="Arial"/>
                <a:cs typeface="Arial"/>
              </a:rPr>
              <a:t> </a:t>
            </a:r>
            <a:r>
              <a:rPr sz="1800" dirty="0">
                <a:solidFill>
                  <a:srgbClr val="585858"/>
                </a:solidFill>
                <a:latin typeface="Arial"/>
                <a:cs typeface="Arial"/>
              </a:rPr>
              <a:t>DBMS</a:t>
            </a:r>
            <a:endParaRPr sz="1800">
              <a:latin typeface="Arial"/>
              <a:cs typeface="Arial"/>
            </a:endParaRPr>
          </a:p>
          <a:p>
            <a:pPr marL="378460" indent="-365760">
              <a:lnSpc>
                <a:spcPct val="100000"/>
              </a:lnSpc>
              <a:spcBef>
                <a:spcPts val="310"/>
              </a:spcBef>
              <a:buChar char="●"/>
              <a:tabLst>
                <a:tab pos="377825" algn="l"/>
                <a:tab pos="378460" algn="l"/>
              </a:tabLst>
            </a:pPr>
            <a:r>
              <a:rPr sz="1800" spc="-10" dirty="0">
                <a:solidFill>
                  <a:srgbClr val="585858"/>
                </a:solidFill>
                <a:latin typeface="Arial"/>
                <a:cs typeface="Arial"/>
              </a:rPr>
              <a:t>Different</a:t>
            </a:r>
            <a:r>
              <a:rPr sz="1800" spc="-30" dirty="0">
                <a:solidFill>
                  <a:srgbClr val="585858"/>
                </a:solidFill>
                <a:latin typeface="Arial"/>
                <a:cs typeface="Arial"/>
              </a:rPr>
              <a:t> </a:t>
            </a:r>
            <a:r>
              <a:rPr sz="1800" spc="-10" dirty="0">
                <a:solidFill>
                  <a:srgbClr val="585858"/>
                </a:solidFill>
                <a:latin typeface="Arial"/>
                <a:cs typeface="Arial"/>
              </a:rPr>
              <a:t>Levels</a:t>
            </a:r>
            <a:r>
              <a:rPr sz="1800" spc="-20" dirty="0">
                <a:solidFill>
                  <a:srgbClr val="585858"/>
                </a:solidFill>
                <a:latin typeface="Arial"/>
                <a:cs typeface="Arial"/>
              </a:rPr>
              <a:t> </a:t>
            </a:r>
            <a:r>
              <a:rPr sz="1800" spc="-5" dirty="0">
                <a:solidFill>
                  <a:srgbClr val="585858"/>
                </a:solidFill>
                <a:latin typeface="Arial"/>
                <a:cs typeface="Arial"/>
              </a:rPr>
              <a:t>of</a:t>
            </a:r>
            <a:r>
              <a:rPr sz="1800" spc="-114" dirty="0">
                <a:solidFill>
                  <a:srgbClr val="585858"/>
                </a:solidFill>
                <a:latin typeface="Arial"/>
                <a:cs typeface="Arial"/>
              </a:rPr>
              <a:t> </a:t>
            </a:r>
            <a:r>
              <a:rPr sz="1800" spc="-5" dirty="0">
                <a:solidFill>
                  <a:srgbClr val="585858"/>
                </a:solidFill>
                <a:latin typeface="Arial"/>
                <a:cs typeface="Arial"/>
              </a:rPr>
              <a:t>Abstraction.</a:t>
            </a:r>
            <a:endParaRPr sz="1800">
              <a:latin typeface="Arial"/>
              <a:cs typeface="Arial"/>
            </a:endParaRPr>
          </a:p>
          <a:p>
            <a:pPr marL="378460" indent="-365760">
              <a:lnSpc>
                <a:spcPct val="100000"/>
              </a:lnSpc>
              <a:spcBef>
                <a:spcPts val="315"/>
              </a:spcBef>
              <a:buChar char="●"/>
              <a:tabLst>
                <a:tab pos="377825" algn="l"/>
                <a:tab pos="378460" algn="l"/>
              </a:tabLst>
            </a:pPr>
            <a:r>
              <a:rPr sz="1800" spc="-5" dirty="0">
                <a:solidFill>
                  <a:srgbClr val="585858"/>
                </a:solidFill>
                <a:latin typeface="Arial"/>
                <a:cs typeface="Arial"/>
              </a:rPr>
              <a:t>Data</a:t>
            </a:r>
            <a:r>
              <a:rPr sz="1800" spc="-40" dirty="0">
                <a:solidFill>
                  <a:srgbClr val="585858"/>
                </a:solidFill>
                <a:latin typeface="Arial"/>
                <a:cs typeface="Arial"/>
              </a:rPr>
              <a:t> </a:t>
            </a:r>
            <a:r>
              <a:rPr sz="1800" spc="-5" dirty="0">
                <a:solidFill>
                  <a:srgbClr val="585858"/>
                </a:solidFill>
                <a:latin typeface="Arial"/>
                <a:cs typeface="Arial"/>
              </a:rPr>
              <a:t>Modeling</a:t>
            </a:r>
            <a:endParaRPr sz="1800">
              <a:latin typeface="Arial"/>
              <a:cs typeface="Arial"/>
            </a:endParaRPr>
          </a:p>
          <a:p>
            <a:pPr marL="378460" indent="-365760">
              <a:lnSpc>
                <a:spcPct val="100000"/>
              </a:lnSpc>
              <a:spcBef>
                <a:spcPts val="315"/>
              </a:spcBef>
              <a:buChar char="●"/>
              <a:tabLst>
                <a:tab pos="377825" algn="l"/>
                <a:tab pos="378460" algn="l"/>
              </a:tabLst>
            </a:pPr>
            <a:r>
              <a:rPr sz="1800" spc="-5" dirty="0">
                <a:solidFill>
                  <a:srgbClr val="585858"/>
                </a:solidFill>
                <a:latin typeface="Arial"/>
                <a:cs typeface="Arial"/>
              </a:rPr>
              <a:t>E-R</a:t>
            </a:r>
            <a:r>
              <a:rPr sz="1800" spc="-40" dirty="0">
                <a:solidFill>
                  <a:srgbClr val="585858"/>
                </a:solidFill>
                <a:latin typeface="Arial"/>
                <a:cs typeface="Arial"/>
              </a:rPr>
              <a:t> </a:t>
            </a:r>
            <a:r>
              <a:rPr sz="1800" spc="-5" dirty="0">
                <a:solidFill>
                  <a:srgbClr val="585858"/>
                </a:solidFill>
                <a:latin typeface="Arial"/>
                <a:cs typeface="Arial"/>
              </a:rPr>
              <a:t>Modeling</a:t>
            </a:r>
            <a:endParaRPr sz="1800">
              <a:latin typeface="Arial"/>
              <a:cs typeface="Arial"/>
            </a:endParaRPr>
          </a:p>
          <a:p>
            <a:pPr marL="378460" marR="5080" indent="-365760">
              <a:lnSpc>
                <a:spcPct val="114599"/>
              </a:lnSpc>
              <a:spcBef>
                <a:spcPts val="20"/>
              </a:spcBef>
              <a:buChar char="●"/>
              <a:tabLst>
                <a:tab pos="377825" algn="l"/>
                <a:tab pos="378460" algn="l"/>
              </a:tabLst>
            </a:pPr>
            <a:r>
              <a:rPr sz="1800" spc="-5" dirty="0">
                <a:solidFill>
                  <a:srgbClr val="585858"/>
                </a:solidFill>
                <a:latin typeface="Arial"/>
                <a:cs typeface="Arial"/>
              </a:rPr>
              <a:t>Logical</a:t>
            </a:r>
            <a:r>
              <a:rPr sz="1800" spc="-20" dirty="0">
                <a:solidFill>
                  <a:srgbClr val="585858"/>
                </a:solidFill>
                <a:latin typeface="Arial"/>
                <a:cs typeface="Arial"/>
              </a:rPr>
              <a:t> </a:t>
            </a:r>
            <a:r>
              <a:rPr sz="1800" dirty="0">
                <a:solidFill>
                  <a:srgbClr val="585858"/>
                </a:solidFill>
                <a:latin typeface="Arial"/>
                <a:cs typeface="Arial"/>
              </a:rPr>
              <a:t>Model:</a:t>
            </a:r>
            <a:r>
              <a:rPr sz="1800" spc="-15" dirty="0">
                <a:solidFill>
                  <a:srgbClr val="585858"/>
                </a:solidFill>
                <a:latin typeface="Arial"/>
                <a:cs typeface="Arial"/>
              </a:rPr>
              <a:t> </a:t>
            </a:r>
            <a:r>
              <a:rPr sz="1800" spc="-5" dirty="0">
                <a:solidFill>
                  <a:srgbClr val="585858"/>
                </a:solidFill>
                <a:latin typeface="Arial"/>
                <a:cs typeface="Arial"/>
              </a:rPr>
              <a:t>Object</a:t>
            </a:r>
            <a:r>
              <a:rPr sz="1800" spc="-10" dirty="0">
                <a:solidFill>
                  <a:srgbClr val="585858"/>
                </a:solidFill>
                <a:latin typeface="Arial"/>
                <a:cs typeface="Arial"/>
              </a:rPr>
              <a:t> </a:t>
            </a:r>
            <a:r>
              <a:rPr sz="1800" dirty="0">
                <a:solidFill>
                  <a:srgbClr val="585858"/>
                </a:solidFill>
                <a:latin typeface="Arial"/>
                <a:cs typeface="Arial"/>
              </a:rPr>
              <a:t>&amp;</a:t>
            </a:r>
            <a:r>
              <a:rPr sz="1800" spc="-20" dirty="0">
                <a:solidFill>
                  <a:srgbClr val="585858"/>
                </a:solidFill>
                <a:latin typeface="Arial"/>
                <a:cs typeface="Arial"/>
              </a:rPr>
              <a:t> </a:t>
            </a:r>
            <a:r>
              <a:rPr sz="1800" spc="-5" dirty="0">
                <a:solidFill>
                  <a:srgbClr val="585858"/>
                </a:solidFill>
                <a:latin typeface="Arial"/>
                <a:cs typeface="Arial"/>
              </a:rPr>
              <a:t>Record</a:t>
            </a:r>
            <a:r>
              <a:rPr sz="1800" spc="-20" dirty="0">
                <a:solidFill>
                  <a:srgbClr val="585858"/>
                </a:solidFill>
                <a:latin typeface="Arial"/>
                <a:cs typeface="Arial"/>
              </a:rPr>
              <a:t> </a:t>
            </a:r>
            <a:r>
              <a:rPr sz="1800" spc="-5" dirty="0">
                <a:solidFill>
                  <a:srgbClr val="585858"/>
                </a:solidFill>
                <a:latin typeface="Arial"/>
                <a:cs typeface="Arial"/>
              </a:rPr>
              <a:t>based</a:t>
            </a:r>
            <a:r>
              <a:rPr sz="1800" spc="-25" dirty="0">
                <a:solidFill>
                  <a:srgbClr val="585858"/>
                </a:solidFill>
                <a:latin typeface="Arial"/>
                <a:cs typeface="Arial"/>
              </a:rPr>
              <a:t> </a:t>
            </a:r>
            <a:r>
              <a:rPr sz="1800" dirty="0">
                <a:solidFill>
                  <a:srgbClr val="585858"/>
                </a:solidFill>
                <a:latin typeface="Arial"/>
                <a:cs typeface="Arial"/>
              </a:rPr>
              <a:t>–</a:t>
            </a:r>
            <a:r>
              <a:rPr sz="1800" spc="-25" dirty="0">
                <a:solidFill>
                  <a:srgbClr val="585858"/>
                </a:solidFill>
                <a:latin typeface="Arial"/>
                <a:cs typeface="Arial"/>
              </a:rPr>
              <a:t> </a:t>
            </a:r>
            <a:r>
              <a:rPr sz="1800" dirty="0">
                <a:solidFill>
                  <a:srgbClr val="585858"/>
                </a:solidFill>
                <a:latin typeface="Arial"/>
                <a:cs typeface="Arial"/>
              </a:rPr>
              <a:t>Object</a:t>
            </a:r>
            <a:r>
              <a:rPr sz="1800" spc="-10" dirty="0">
                <a:solidFill>
                  <a:srgbClr val="585858"/>
                </a:solidFill>
                <a:latin typeface="Arial"/>
                <a:cs typeface="Arial"/>
              </a:rPr>
              <a:t> </a:t>
            </a:r>
            <a:r>
              <a:rPr sz="1800" spc="-5" dirty="0">
                <a:solidFill>
                  <a:srgbClr val="585858"/>
                </a:solidFill>
                <a:latin typeface="Arial"/>
                <a:cs typeface="Arial"/>
              </a:rPr>
              <a:t>oriented</a:t>
            </a:r>
            <a:r>
              <a:rPr sz="1800" spc="-20" dirty="0">
                <a:solidFill>
                  <a:srgbClr val="585858"/>
                </a:solidFill>
                <a:latin typeface="Arial"/>
                <a:cs typeface="Arial"/>
              </a:rPr>
              <a:t> </a:t>
            </a:r>
            <a:r>
              <a:rPr sz="1800" spc="-5" dirty="0">
                <a:solidFill>
                  <a:srgbClr val="585858"/>
                </a:solidFill>
                <a:latin typeface="Arial"/>
                <a:cs typeface="Arial"/>
              </a:rPr>
              <a:t>model</a:t>
            </a:r>
            <a:r>
              <a:rPr sz="1800" spc="-15" dirty="0">
                <a:solidFill>
                  <a:srgbClr val="585858"/>
                </a:solidFill>
                <a:latin typeface="Arial"/>
                <a:cs typeface="Arial"/>
              </a:rPr>
              <a:t> </a:t>
            </a:r>
            <a:r>
              <a:rPr sz="1800" dirty="0">
                <a:solidFill>
                  <a:srgbClr val="585858"/>
                </a:solidFill>
                <a:latin typeface="Arial"/>
                <a:cs typeface="Arial"/>
              </a:rPr>
              <a:t>-</a:t>
            </a:r>
            <a:r>
              <a:rPr sz="1800" spc="-15" dirty="0">
                <a:solidFill>
                  <a:srgbClr val="585858"/>
                </a:solidFill>
                <a:latin typeface="Arial"/>
                <a:cs typeface="Arial"/>
              </a:rPr>
              <a:t> </a:t>
            </a:r>
            <a:r>
              <a:rPr sz="1800" dirty="0">
                <a:solidFill>
                  <a:srgbClr val="585858"/>
                </a:solidFill>
                <a:latin typeface="Arial"/>
                <a:cs typeface="Arial"/>
              </a:rPr>
              <a:t>Entity </a:t>
            </a:r>
            <a:r>
              <a:rPr sz="1800" spc="-484" dirty="0">
                <a:solidFill>
                  <a:srgbClr val="585858"/>
                </a:solidFill>
                <a:latin typeface="Arial"/>
                <a:cs typeface="Arial"/>
              </a:rPr>
              <a:t> </a:t>
            </a:r>
            <a:r>
              <a:rPr sz="1800" spc="-5" dirty="0">
                <a:solidFill>
                  <a:srgbClr val="585858"/>
                </a:solidFill>
                <a:latin typeface="Arial"/>
                <a:cs typeface="Arial"/>
              </a:rPr>
              <a:t>relationship</a:t>
            </a:r>
            <a:r>
              <a:rPr sz="1800" spc="-10" dirty="0">
                <a:solidFill>
                  <a:srgbClr val="585858"/>
                </a:solidFill>
                <a:latin typeface="Arial"/>
                <a:cs typeface="Arial"/>
              </a:rPr>
              <a:t> </a:t>
            </a:r>
            <a:r>
              <a:rPr sz="1800" spc="-5" dirty="0">
                <a:solidFill>
                  <a:srgbClr val="585858"/>
                </a:solidFill>
                <a:latin typeface="Arial"/>
                <a:cs typeface="Arial"/>
              </a:rPr>
              <a:t>models</a:t>
            </a:r>
            <a:endParaRPr sz="1800">
              <a:latin typeface="Arial"/>
              <a:cs typeface="Arial"/>
            </a:endParaRPr>
          </a:p>
          <a:p>
            <a:pPr marL="378460" indent="-365760">
              <a:lnSpc>
                <a:spcPct val="100000"/>
              </a:lnSpc>
              <a:spcBef>
                <a:spcPts val="290"/>
              </a:spcBef>
              <a:buChar char="●"/>
              <a:tabLst>
                <a:tab pos="377825" algn="l"/>
                <a:tab pos="378460" algn="l"/>
              </a:tabLst>
            </a:pPr>
            <a:r>
              <a:rPr sz="1800" dirty="0">
                <a:solidFill>
                  <a:srgbClr val="585858"/>
                </a:solidFill>
                <a:latin typeface="Arial"/>
                <a:cs typeface="Arial"/>
              </a:rPr>
              <a:t>Entity</a:t>
            </a:r>
            <a:r>
              <a:rPr sz="1800" spc="-40" dirty="0">
                <a:solidFill>
                  <a:srgbClr val="585858"/>
                </a:solidFill>
                <a:latin typeface="Arial"/>
                <a:cs typeface="Arial"/>
              </a:rPr>
              <a:t> </a:t>
            </a:r>
            <a:r>
              <a:rPr sz="1800" dirty="0">
                <a:solidFill>
                  <a:srgbClr val="585858"/>
                </a:solidFill>
                <a:latin typeface="Arial"/>
                <a:cs typeface="Arial"/>
              </a:rPr>
              <a:t>sets</a:t>
            </a:r>
            <a:r>
              <a:rPr sz="1800" spc="-20" dirty="0">
                <a:solidFill>
                  <a:srgbClr val="585858"/>
                </a:solidFill>
                <a:latin typeface="Arial"/>
                <a:cs typeface="Arial"/>
              </a:rPr>
              <a:t> </a:t>
            </a:r>
            <a:r>
              <a:rPr sz="1800" dirty="0">
                <a:solidFill>
                  <a:srgbClr val="585858"/>
                </a:solidFill>
                <a:latin typeface="Arial"/>
                <a:cs typeface="Arial"/>
              </a:rPr>
              <a:t>&amp;</a:t>
            </a:r>
            <a:r>
              <a:rPr sz="1800" spc="-20" dirty="0">
                <a:solidFill>
                  <a:srgbClr val="585858"/>
                </a:solidFill>
                <a:latin typeface="Arial"/>
                <a:cs typeface="Arial"/>
              </a:rPr>
              <a:t> </a:t>
            </a:r>
            <a:r>
              <a:rPr sz="1800" spc="-5" dirty="0">
                <a:solidFill>
                  <a:srgbClr val="585858"/>
                </a:solidFill>
                <a:latin typeface="Arial"/>
                <a:cs typeface="Arial"/>
              </a:rPr>
              <a:t>relationships</a:t>
            </a:r>
            <a:r>
              <a:rPr sz="1800" spc="-20" dirty="0">
                <a:solidFill>
                  <a:srgbClr val="585858"/>
                </a:solidFill>
                <a:latin typeface="Arial"/>
                <a:cs typeface="Arial"/>
              </a:rPr>
              <a:t> </a:t>
            </a:r>
            <a:r>
              <a:rPr sz="1800" dirty="0">
                <a:solidFill>
                  <a:srgbClr val="585858"/>
                </a:solidFill>
                <a:latin typeface="Arial"/>
                <a:cs typeface="Arial"/>
              </a:rPr>
              <a:t>sets</a:t>
            </a:r>
            <a:endParaRPr sz="1800">
              <a:latin typeface="Arial"/>
              <a:cs typeface="Arial"/>
            </a:endParaRPr>
          </a:p>
        </p:txBody>
      </p:sp>
      <p:sp>
        <p:nvSpPr>
          <p:cNvPr id="6" name="object 6"/>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8239108" y="202715"/>
            <a:ext cx="760778" cy="238489"/>
          </a:xfrm>
          <a:prstGeom prst="rect">
            <a:avLst/>
          </a:prstGeom>
        </p:spPr>
      </p:pic>
      <p:sp>
        <p:nvSpPr>
          <p:cNvPr id="3" name="object 3"/>
          <p:cNvSpPr txBox="1">
            <a:spLocks noGrp="1"/>
          </p:cNvSpPr>
          <p:nvPr>
            <p:ph type="title"/>
          </p:nvPr>
        </p:nvSpPr>
        <p:spPr>
          <a:xfrm>
            <a:off x="385063" y="504190"/>
            <a:ext cx="5969000" cy="456535"/>
          </a:xfrm>
          <a:prstGeom prst="rect">
            <a:avLst/>
          </a:prstGeom>
        </p:spPr>
        <p:txBody>
          <a:bodyPr vert="horz" wrap="square" lIns="0" tIns="12700" rIns="0" bIns="0" rtlCol="0">
            <a:spAutoFit/>
          </a:bodyPr>
          <a:lstStyle/>
          <a:p>
            <a:pPr marL="12700">
              <a:lnSpc>
                <a:spcPct val="100000"/>
              </a:lnSpc>
              <a:spcBef>
                <a:spcPts val="100"/>
              </a:spcBef>
            </a:pPr>
            <a:r>
              <a:rPr dirty="0"/>
              <a:t>In</a:t>
            </a:r>
            <a:r>
              <a:rPr spc="-45" dirty="0"/>
              <a:t> </a:t>
            </a:r>
            <a:r>
              <a:rPr spc="-5" dirty="0"/>
              <a:t>this</a:t>
            </a:r>
            <a:r>
              <a:rPr spc="-25" dirty="0"/>
              <a:t> </a:t>
            </a:r>
            <a:r>
              <a:rPr dirty="0"/>
              <a:t>section,</a:t>
            </a:r>
            <a:r>
              <a:rPr spc="-30" dirty="0"/>
              <a:t> </a:t>
            </a:r>
            <a:r>
              <a:rPr spc="-5" dirty="0"/>
              <a:t>we</a:t>
            </a:r>
            <a:r>
              <a:rPr spc="-25" dirty="0"/>
              <a:t> </a:t>
            </a:r>
            <a:r>
              <a:rPr spc="-5" dirty="0"/>
              <a:t>will</a:t>
            </a:r>
            <a:r>
              <a:rPr spc="-20" dirty="0"/>
              <a:t> </a:t>
            </a:r>
            <a:r>
              <a:rPr spc="-5" dirty="0"/>
              <a:t>discuss:</a:t>
            </a:r>
          </a:p>
        </p:txBody>
      </p:sp>
      <p:pic>
        <p:nvPicPr>
          <p:cNvPr id="4" name="object 4"/>
          <p:cNvPicPr/>
          <p:nvPr/>
        </p:nvPicPr>
        <p:blipFill>
          <a:blip r:embed="rId3" cstate="print"/>
          <a:stretch>
            <a:fillRect/>
          </a:stretch>
        </p:blipFill>
        <p:spPr>
          <a:xfrm>
            <a:off x="143510" y="161289"/>
            <a:ext cx="773887" cy="311150"/>
          </a:xfrm>
          <a:prstGeom prst="rect">
            <a:avLst/>
          </a:prstGeom>
        </p:spPr>
      </p:pic>
      <p:sp>
        <p:nvSpPr>
          <p:cNvPr id="5" name="object 5"/>
          <p:cNvSpPr txBox="1"/>
          <p:nvPr/>
        </p:nvSpPr>
        <p:spPr>
          <a:xfrm>
            <a:off x="307340" y="1197229"/>
            <a:ext cx="5969000" cy="3169285"/>
          </a:xfrm>
          <a:prstGeom prst="rect">
            <a:avLst/>
          </a:prstGeom>
        </p:spPr>
        <p:txBody>
          <a:bodyPr vert="horz" wrap="square" lIns="0" tIns="52704" rIns="0" bIns="0" rtlCol="0">
            <a:spAutoFit/>
          </a:bodyPr>
          <a:lstStyle/>
          <a:p>
            <a:pPr marL="378460" indent="-365760">
              <a:lnSpc>
                <a:spcPct val="100000"/>
              </a:lnSpc>
              <a:spcBef>
                <a:spcPts val="414"/>
              </a:spcBef>
              <a:buChar char="●"/>
              <a:tabLst>
                <a:tab pos="377825" algn="l"/>
                <a:tab pos="378460" algn="l"/>
              </a:tabLst>
            </a:pPr>
            <a:r>
              <a:rPr sz="1800" spc="-5" dirty="0">
                <a:solidFill>
                  <a:srgbClr val="585858"/>
                </a:solidFill>
                <a:latin typeface="Arial"/>
                <a:cs typeface="Arial"/>
              </a:rPr>
              <a:t>Concept</a:t>
            </a:r>
            <a:r>
              <a:rPr sz="1800" spc="-10" dirty="0">
                <a:solidFill>
                  <a:srgbClr val="585858"/>
                </a:solidFill>
                <a:latin typeface="Arial"/>
                <a:cs typeface="Arial"/>
              </a:rPr>
              <a:t> </a:t>
            </a:r>
            <a:r>
              <a:rPr sz="1800" spc="-5" dirty="0">
                <a:solidFill>
                  <a:srgbClr val="585858"/>
                </a:solidFill>
                <a:latin typeface="Arial"/>
                <a:cs typeface="Arial"/>
              </a:rPr>
              <a:t>of</a:t>
            </a:r>
            <a:r>
              <a:rPr sz="1800" spc="-15" dirty="0">
                <a:solidFill>
                  <a:srgbClr val="585858"/>
                </a:solidFill>
                <a:latin typeface="Arial"/>
                <a:cs typeface="Arial"/>
              </a:rPr>
              <a:t> </a:t>
            </a:r>
            <a:r>
              <a:rPr sz="1800" spc="-5" dirty="0">
                <a:solidFill>
                  <a:srgbClr val="585858"/>
                </a:solidFill>
                <a:latin typeface="Arial"/>
                <a:cs typeface="Arial"/>
              </a:rPr>
              <a:t>attributes</a:t>
            </a:r>
            <a:r>
              <a:rPr sz="1800" spc="-10" dirty="0">
                <a:solidFill>
                  <a:srgbClr val="585858"/>
                </a:solidFill>
                <a:latin typeface="Arial"/>
                <a:cs typeface="Arial"/>
              </a:rPr>
              <a:t> </a:t>
            </a:r>
            <a:r>
              <a:rPr sz="1800" spc="-5" dirty="0">
                <a:solidFill>
                  <a:srgbClr val="585858"/>
                </a:solidFill>
                <a:latin typeface="Arial"/>
                <a:cs typeface="Arial"/>
              </a:rPr>
              <a:t>and</a:t>
            </a:r>
            <a:r>
              <a:rPr sz="1800" spc="-20" dirty="0">
                <a:solidFill>
                  <a:srgbClr val="585858"/>
                </a:solidFill>
                <a:latin typeface="Arial"/>
                <a:cs typeface="Arial"/>
              </a:rPr>
              <a:t> </a:t>
            </a:r>
            <a:r>
              <a:rPr sz="1800" spc="-5" dirty="0">
                <a:solidFill>
                  <a:srgbClr val="585858"/>
                </a:solidFill>
                <a:latin typeface="Arial"/>
                <a:cs typeface="Arial"/>
              </a:rPr>
              <a:t>relationships</a:t>
            </a:r>
            <a:endParaRPr sz="1800">
              <a:latin typeface="Arial"/>
              <a:cs typeface="Arial"/>
            </a:endParaRPr>
          </a:p>
          <a:p>
            <a:pPr marL="378460" indent="-365760">
              <a:lnSpc>
                <a:spcPct val="100000"/>
              </a:lnSpc>
              <a:spcBef>
                <a:spcPts val="315"/>
              </a:spcBef>
              <a:buChar char="●"/>
              <a:tabLst>
                <a:tab pos="377825" algn="l"/>
                <a:tab pos="378460" algn="l"/>
              </a:tabLst>
            </a:pPr>
            <a:r>
              <a:rPr sz="1800" spc="-5" dirty="0">
                <a:solidFill>
                  <a:srgbClr val="585858"/>
                </a:solidFill>
                <a:latin typeface="Arial"/>
                <a:cs typeface="Arial"/>
              </a:rPr>
              <a:t>Introduction</a:t>
            </a:r>
            <a:r>
              <a:rPr sz="1800" spc="-30" dirty="0">
                <a:solidFill>
                  <a:srgbClr val="585858"/>
                </a:solidFill>
                <a:latin typeface="Arial"/>
                <a:cs typeface="Arial"/>
              </a:rPr>
              <a:t> </a:t>
            </a:r>
            <a:r>
              <a:rPr sz="1800" dirty="0">
                <a:solidFill>
                  <a:srgbClr val="585858"/>
                </a:solidFill>
                <a:latin typeface="Arial"/>
                <a:cs typeface="Arial"/>
              </a:rPr>
              <a:t>to</a:t>
            </a:r>
            <a:r>
              <a:rPr sz="1800" spc="-25" dirty="0">
                <a:solidFill>
                  <a:srgbClr val="585858"/>
                </a:solidFill>
                <a:latin typeface="Arial"/>
                <a:cs typeface="Arial"/>
              </a:rPr>
              <a:t> </a:t>
            </a:r>
            <a:r>
              <a:rPr sz="1800" spc="-5" dirty="0">
                <a:solidFill>
                  <a:srgbClr val="585858"/>
                </a:solidFill>
                <a:latin typeface="Arial"/>
                <a:cs typeface="Arial"/>
              </a:rPr>
              <a:t>mapping</a:t>
            </a:r>
            <a:r>
              <a:rPr sz="1800" spc="-25" dirty="0">
                <a:solidFill>
                  <a:srgbClr val="585858"/>
                </a:solidFill>
                <a:latin typeface="Arial"/>
                <a:cs typeface="Arial"/>
              </a:rPr>
              <a:t> </a:t>
            </a:r>
            <a:r>
              <a:rPr sz="1800" dirty="0">
                <a:solidFill>
                  <a:srgbClr val="585858"/>
                </a:solidFill>
                <a:latin typeface="Arial"/>
                <a:cs typeface="Arial"/>
              </a:rPr>
              <a:t>constraints.</a:t>
            </a:r>
            <a:endParaRPr sz="1800">
              <a:latin typeface="Arial"/>
              <a:cs typeface="Arial"/>
            </a:endParaRPr>
          </a:p>
          <a:p>
            <a:pPr marL="378460" indent="-365760">
              <a:lnSpc>
                <a:spcPct val="100000"/>
              </a:lnSpc>
              <a:spcBef>
                <a:spcPts val="310"/>
              </a:spcBef>
              <a:buChar char="●"/>
              <a:tabLst>
                <a:tab pos="377825" algn="l"/>
                <a:tab pos="378460" algn="l"/>
              </a:tabLst>
            </a:pPr>
            <a:r>
              <a:rPr sz="1800" spc="-5" dirty="0">
                <a:solidFill>
                  <a:srgbClr val="585858"/>
                </a:solidFill>
                <a:latin typeface="Arial"/>
                <a:cs typeface="Arial"/>
              </a:rPr>
              <a:t>Basic</a:t>
            </a:r>
            <a:r>
              <a:rPr sz="1800" spc="-30" dirty="0">
                <a:solidFill>
                  <a:srgbClr val="585858"/>
                </a:solidFill>
                <a:latin typeface="Arial"/>
                <a:cs typeface="Arial"/>
              </a:rPr>
              <a:t> </a:t>
            </a:r>
            <a:r>
              <a:rPr sz="1800" spc="-5" dirty="0">
                <a:solidFill>
                  <a:srgbClr val="585858"/>
                </a:solidFill>
                <a:latin typeface="Arial"/>
                <a:cs typeface="Arial"/>
              </a:rPr>
              <a:t>Concepts</a:t>
            </a:r>
            <a:r>
              <a:rPr sz="1800" spc="-15" dirty="0">
                <a:solidFill>
                  <a:srgbClr val="585858"/>
                </a:solidFill>
                <a:latin typeface="Arial"/>
                <a:cs typeface="Arial"/>
              </a:rPr>
              <a:t> </a:t>
            </a:r>
            <a:r>
              <a:rPr sz="1800" spc="-5" dirty="0">
                <a:solidFill>
                  <a:srgbClr val="585858"/>
                </a:solidFill>
                <a:latin typeface="Arial"/>
                <a:cs typeface="Arial"/>
              </a:rPr>
              <a:t>of</a:t>
            </a:r>
            <a:r>
              <a:rPr sz="1800" spc="-20" dirty="0">
                <a:solidFill>
                  <a:srgbClr val="585858"/>
                </a:solidFill>
                <a:latin typeface="Arial"/>
                <a:cs typeface="Arial"/>
              </a:rPr>
              <a:t> </a:t>
            </a:r>
            <a:r>
              <a:rPr sz="1800" spc="-5" dirty="0">
                <a:solidFill>
                  <a:srgbClr val="585858"/>
                </a:solidFill>
                <a:latin typeface="Arial"/>
                <a:cs typeface="Arial"/>
              </a:rPr>
              <a:t>ER</a:t>
            </a:r>
            <a:r>
              <a:rPr sz="1800" spc="-30" dirty="0">
                <a:solidFill>
                  <a:srgbClr val="585858"/>
                </a:solidFill>
                <a:latin typeface="Arial"/>
                <a:cs typeface="Arial"/>
              </a:rPr>
              <a:t> </a:t>
            </a:r>
            <a:r>
              <a:rPr sz="1800" spc="-5" dirty="0">
                <a:solidFill>
                  <a:srgbClr val="585858"/>
                </a:solidFill>
                <a:latin typeface="Arial"/>
                <a:cs typeface="Arial"/>
              </a:rPr>
              <a:t>Model</a:t>
            </a:r>
            <a:r>
              <a:rPr sz="1800" spc="-25" dirty="0">
                <a:solidFill>
                  <a:srgbClr val="585858"/>
                </a:solidFill>
                <a:latin typeface="Arial"/>
                <a:cs typeface="Arial"/>
              </a:rPr>
              <a:t> </a:t>
            </a:r>
            <a:r>
              <a:rPr sz="1800" dirty="0">
                <a:solidFill>
                  <a:srgbClr val="585858"/>
                </a:solidFill>
                <a:latin typeface="Arial"/>
                <a:cs typeface="Arial"/>
              </a:rPr>
              <a:t>in</a:t>
            </a:r>
            <a:r>
              <a:rPr sz="1800" spc="-20" dirty="0">
                <a:solidFill>
                  <a:srgbClr val="585858"/>
                </a:solidFill>
                <a:latin typeface="Arial"/>
                <a:cs typeface="Arial"/>
              </a:rPr>
              <a:t> </a:t>
            </a:r>
            <a:r>
              <a:rPr sz="1800" dirty="0">
                <a:solidFill>
                  <a:srgbClr val="585858"/>
                </a:solidFill>
                <a:latin typeface="Arial"/>
                <a:cs typeface="Arial"/>
              </a:rPr>
              <a:t>DBMS</a:t>
            </a:r>
            <a:endParaRPr sz="1800">
              <a:latin typeface="Arial"/>
              <a:cs typeface="Arial"/>
            </a:endParaRPr>
          </a:p>
          <a:p>
            <a:pPr marL="378460" indent="-365760">
              <a:lnSpc>
                <a:spcPct val="100000"/>
              </a:lnSpc>
              <a:spcBef>
                <a:spcPts val="310"/>
              </a:spcBef>
              <a:buChar char="●"/>
              <a:tabLst>
                <a:tab pos="377825" algn="l"/>
                <a:tab pos="378460" algn="l"/>
              </a:tabLst>
            </a:pPr>
            <a:r>
              <a:rPr sz="1800" spc="-5" dirty="0">
                <a:solidFill>
                  <a:srgbClr val="585858"/>
                </a:solidFill>
                <a:latin typeface="Arial"/>
                <a:cs typeface="Arial"/>
              </a:rPr>
              <a:t>Introduction</a:t>
            </a:r>
            <a:r>
              <a:rPr sz="1800" spc="-55" dirty="0">
                <a:solidFill>
                  <a:srgbClr val="585858"/>
                </a:solidFill>
                <a:latin typeface="Arial"/>
                <a:cs typeface="Arial"/>
              </a:rPr>
              <a:t> </a:t>
            </a:r>
            <a:r>
              <a:rPr sz="1800" dirty="0">
                <a:solidFill>
                  <a:srgbClr val="585858"/>
                </a:solidFill>
                <a:latin typeface="Arial"/>
                <a:cs typeface="Arial"/>
              </a:rPr>
              <a:t>to</a:t>
            </a:r>
            <a:r>
              <a:rPr sz="1800" spc="-40" dirty="0">
                <a:solidFill>
                  <a:srgbClr val="585858"/>
                </a:solidFill>
                <a:latin typeface="Arial"/>
                <a:cs typeface="Arial"/>
              </a:rPr>
              <a:t> </a:t>
            </a:r>
            <a:r>
              <a:rPr sz="1800" dirty="0">
                <a:solidFill>
                  <a:srgbClr val="585858"/>
                </a:solidFill>
                <a:latin typeface="Arial"/>
                <a:cs typeface="Arial"/>
              </a:rPr>
              <a:t>DBMS</a:t>
            </a:r>
            <a:endParaRPr sz="1800">
              <a:latin typeface="Arial"/>
              <a:cs typeface="Arial"/>
            </a:endParaRPr>
          </a:p>
          <a:p>
            <a:pPr marL="378460" indent="-365760">
              <a:lnSpc>
                <a:spcPct val="100000"/>
              </a:lnSpc>
              <a:spcBef>
                <a:spcPts val="315"/>
              </a:spcBef>
              <a:buChar char="●"/>
              <a:tabLst>
                <a:tab pos="377825" algn="l"/>
                <a:tab pos="378460" algn="l"/>
              </a:tabLst>
            </a:pPr>
            <a:r>
              <a:rPr sz="1800" dirty="0">
                <a:solidFill>
                  <a:srgbClr val="585858"/>
                </a:solidFill>
                <a:latin typeface="Arial"/>
                <a:cs typeface="Arial"/>
              </a:rPr>
              <a:t>Structure</a:t>
            </a:r>
            <a:r>
              <a:rPr sz="1800" spc="-70" dirty="0">
                <a:solidFill>
                  <a:srgbClr val="585858"/>
                </a:solidFill>
                <a:latin typeface="Arial"/>
                <a:cs typeface="Arial"/>
              </a:rPr>
              <a:t> </a:t>
            </a:r>
            <a:r>
              <a:rPr sz="1800" spc="-5" dirty="0">
                <a:solidFill>
                  <a:srgbClr val="585858"/>
                </a:solidFill>
                <a:latin typeface="Arial"/>
                <a:cs typeface="Arial"/>
              </a:rPr>
              <a:t>of</a:t>
            </a:r>
            <a:r>
              <a:rPr sz="1800" spc="-50" dirty="0">
                <a:solidFill>
                  <a:srgbClr val="585858"/>
                </a:solidFill>
                <a:latin typeface="Arial"/>
                <a:cs typeface="Arial"/>
              </a:rPr>
              <a:t> </a:t>
            </a:r>
            <a:r>
              <a:rPr sz="1800" dirty="0">
                <a:solidFill>
                  <a:srgbClr val="585858"/>
                </a:solidFill>
                <a:latin typeface="Arial"/>
                <a:cs typeface="Arial"/>
              </a:rPr>
              <a:t>DBMS</a:t>
            </a:r>
            <a:endParaRPr sz="1800">
              <a:latin typeface="Arial"/>
              <a:cs typeface="Arial"/>
            </a:endParaRPr>
          </a:p>
          <a:p>
            <a:pPr marL="378460" indent="-365760">
              <a:lnSpc>
                <a:spcPct val="100000"/>
              </a:lnSpc>
              <a:spcBef>
                <a:spcPts val="325"/>
              </a:spcBef>
              <a:buChar char="●"/>
              <a:tabLst>
                <a:tab pos="377825" algn="l"/>
                <a:tab pos="378460" algn="l"/>
              </a:tabLst>
            </a:pPr>
            <a:r>
              <a:rPr sz="1800" spc="-5" dirty="0">
                <a:solidFill>
                  <a:srgbClr val="585858"/>
                </a:solidFill>
                <a:latin typeface="Arial"/>
                <a:cs typeface="Arial"/>
              </a:rPr>
              <a:t>Relational</a:t>
            </a:r>
            <a:r>
              <a:rPr sz="1800" spc="-55" dirty="0">
                <a:solidFill>
                  <a:srgbClr val="585858"/>
                </a:solidFill>
                <a:latin typeface="Arial"/>
                <a:cs typeface="Arial"/>
              </a:rPr>
              <a:t> </a:t>
            </a:r>
            <a:r>
              <a:rPr sz="1800" spc="-5" dirty="0">
                <a:solidFill>
                  <a:srgbClr val="585858"/>
                </a:solidFill>
                <a:latin typeface="Arial"/>
                <a:cs typeface="Arial"/>
              </a:rPr>
              <a:t>Models</a:t>
            </a:r>
            <a:endParaRPr sz="1800">
              <a:latin typeface="Arial"/>
              <a:cs typeface="Arial"/>
            </a:endParaRPr>
          </a:p>
          <a:p>
            <a:pPr marL="378460" indent="-365760">
              <a:lnSpc>
                <a:spcPct val="100000"/>
              </a:lnSpc>
              <a:spcBef>
                <a:spcPts val="310"/>
              </a:spcBef>
              <a:buChar char="●"/>
              <a:tabLst>
                <a:tab pos="377825" algn="l"/>
                <a:tab pos="378460" algn="l"/>
              </a:tabLst>
            </a:pPr>
            <a:r>
              <a:rPr sz="1800" spc="-5" dirty="0">
                <a:solidFill>
                  <a:srgbClr val="585858"/>
                </a:solidFill>
                <a:latin typeface="Arial"/>
                <a:cs typeface="Arial"/>
              </a:rPr>
              <a:t>Introduction</a:t>
            </a:r>
            <a:r>
              <a:rPr sz="1800" spc="-30" dirty="0">
                <a:solidFill>
                  <a:srgbClr val="585858"/>
                </a:solidFill>
                <a:latin typeface="Arial"/>
                <a:cs typeface="Arial"/>
              </a:rPr>
              <a:t> </a:t>
            </a:r>
            <a:r>
              <a:rPr sz="1800" dirty="0">
                <a:solidFill>
                  <a:srgbClr val="585858"/>
                </a:solidFill>
                <a:latin typeface="Arial"/>
                <a:cs typeface="Arial"/>
              </a:rPr>
              <a:t>to</a:t>
            </a:r>
            <a:r>
              <a:rPr sz="1800" spc="-10" dirty="0">
                <a:solidFill>
                  <a:srgbClr val="585858"/>
                </a:solidFill>
                <a:latin typeface="Arial"/>
                <a:cs typeface="Arial"/>
              </a:rPr>
              <a:t> </a:t>
            </a:r>
            <a:r>
              <a:rPr sz="1800" spc="-5" dirty="0">
                <a:solidFill>
                  <a:srgbClr val="585858"/>
                </a:solidFill>
                <a:latin typeface="Arial"/>
                <a:cs typeface="Arial"/>
              </a:rPr>
              <a:t>Hierarchical</a:t>
            </a:r>
            <a:r>
              <a:rPr sz="1800" spc="-15" dirty="0">
                <a:solidFill>
                  <a:srgbClr val="585858"/>
                </a:solidFill>
                <a:latin typeface="Arial"/>
                <a:cs typeface="Arial"/>
              </a:rPr>
              <a:t> </a:t>
            </a:r>
            <a:r>
              <a:rPr sz="1800" dirty="0">
                <a:solidFill>
                  <a:srgbClr val="585858"/>
                </a:solidFill>
                <a:latin typeface="Arial"/>
                <a:cs typeface="Arial"/>
              </a:rPr>
              <a:t>Model</a:t>
            </a:r>
            <a:r>
              <a:rPr sz="1800" spc="-30" dirty="0">
                <a:solidFill>
                  <a:srgbClr val="585858"/>
                </a:solidFill>
                <a:latin typeface="Arial"/>
                <a:cs typeface="Arial"/>
              </a:rPr>
              <a:t> </a:t>
            </a:r>
            <a:r>
              <a:rPr sz="1800" dirty="0">
                <a:solidFill>
                  <a:srgbClr val="585858"/>
                </a:solidFill>
                <a:latin typeface="Arial"/>
                <a:cs typeface="Arial"/>
              </a:rPr>
              <a:t>and</a:t>
            </a:r>
            <a:r>
              <a:rPr sz="1800" spc="-20" dirty="0">
                <a:solidFill>
                  <a:srgbClr val="585858"/>
                </a:solidFill>
                <a:latin typeface="Arial"/>
                <a:cs typeface="Arial"/>
              </a:rPr>
              <a:t> </a:t>
            </a:r>
            <a:r>
              <a:rPr sz="1800" spc="-5" dirty="0">
                <a:solidFill>
                  <a:srgbClr val="585858"/>
                </a:solidFill>
                <a:latin typeface="Arial"/>
                <a:cs typeface="Arial"/>
              </a:rPr>
              <a:t>Network</a:t>
            </a:r>
            <a:r>
              <a:rPr sz="1800" spc="-15" dirty="0">
                <a:solidFill>
                  <a:srgbClr val="585858"/>
                </a:solidFill>
                <a:latin typeface="Arial"/>
                <a:cs typeface="Arial"/>
              </a:rPr>
              <a:t> </a:t>
            </a:r>
            <a:r>
              <a:rPr sz="1800" spc="-5" dirty="0">
                <a:solidFill>
                  <a:srgbClr val="585858"/>
                </a:solidFill>
                <a:latin typeface="Arial"/>
                <a:cs typeface="Arial"/>
              </a:rPr>
              <a:t>Model</a:t>
            </a:r>
            <a:endParaRPr sz="1800">
              <a:latin typeface="Arial"/>
              <a:cs typeface="Arial"/>
            </a:endParaRPr>
          </a:p>
          <a:p>
            <a:pPr marL="378460" indent="-365760">
              <a:lnSpc>
                <a:spcPct val="100000"/>
              </a:lnSpc>
              <a:spcBef>
                <a:spcPts val="315"/>
              </a:spcBef>
              <a:buChar char="●"/>
              <a:tabLst>
                <a:tab pos="377825" algn="l"/>
                <a:tab pos="378460" algn="l"/>
              </a:tabLst>
            </a:pPr>
            <a:r>
              <a:rPr sz="1800" spc="-5" dirty="0">
                <a:solidFill>
                  <a:srgbClr val="585858"/>
                </a:solidFill>
                <a:latin typeface="Arial"/>
                <a:cs typeface="Arial"/>
              </a:rPr>
              <a:t>Introduction</a:t>
            </a:r>
            <a:r>
              <a:rPr sz="1800" spc="-35" dirty="0">
                <a:solidFill>
                  <a:srgbClr val="585858"/>
                </a:solidFill>
                <a:latin typeface="Arial"/>
                <a:cs typeface="Arial"/>
              </a:rPr>
              <a:t> </a:t>
            </a:r>
            <a:r>
              <a:rPr sz="1800" dirty="0">
                <a:solidFill>
                  <a:srgbClr val="585858"/>
                </a:solidFill>
                <a:latin typeface="Arial"/>
                <a:cs typeface="Arial"/>
              </a:rPr>
              <a:t>to</a:t>
            </a:r>
            <a:r>
              <a:rPr sz="1800" spc="-15" dirty="0">
                <a:solidFill>
                  <a:srgbClr val="585858"/>
                </a:solidFill>
                <a:latin typeface="Arial"/>
                <a:cs typeface="Arial"/>
              </a:rPr>
              <a:t> </a:t>
            </a:r>
            <a:r>
              <a:rPr sz="1800" spc="-5" dirty="0">
                <a:solidFill>
                  <a:srgbClr val="585858"/>
                </a:solidFill>
                <a:latin typeface="Arial"/>
                <a:cs typeface="Arial"/>
              </a:rPr>
              <a:t>RDBMS</a:t>
            </a:r>
            <a:r>
              <a:rPr sz="1800" spc="-25" dirty="0">
                <a:solidFill>
                  <a:srgbClr val="585858"/>
                </a:solidFill>
                <a:latin typeface="Arial"/>
                <a:cs typeface="Arial"/>
              </a:rPr>
              <a:t> </a:t>
            </a:r>
            <a:r>
              <a:rPr sz="1800" dirty="0">
                <a:solidFill>
                  <a:srgbClr val="585858"/>
                </a:solidFill>
                <a:latin typeface="Arial"/>
                <a:cs typeface="Arial"/>
              </a:rPr>
              <a:t>and</a:t>
            </a:r>
            <a:r>
              <a:rPr sz="1800" spc="-30" dirty="0">
                <a:solidFill>
                  <a:srgbClr val="585858"/>
                </a:solidFill>
                <a:latin typeface="Arial"/>
                <a:cs typeface="Arial"/>
              </a:rPr>
              <a:t> </a:t>
            </a:r>
            <a:r>
              <a:rPr sz="1800" spc="-5" dirty="0">
                <a:solidFill>
                  <a:srgbClr val="585858"/>
                </a:solidFill>
                <a:latin typeface="Arial"/>
                <a:cs typeface="Arial"/>
              </a:rPr>
              <a:t>Relational</a:t>
            </a:r>
            <a:r>
              <a:rPr sz="1800" spc="-15" dirty="0">
                <a:solidFill>
                  <a:srgbClr val="585858"/>
                </a:solidFill>
                <a:latin typeface="Arial"/>
                <a:cs typeface="Arial"/>
              </a:rPr>
              <a:t> </a:t>
            </a:r>
            <a:r>
              <a:rPr sz="1800" dirty="0">
                <a:solidFill>
                  <a:srgbClr val="585858"/>
                </a:solidFill>
                <a:latin typeface="Arial"/>
                <a:cs typeface="Arial"/>
              </a:rPr>
              <a:t>Models</a:t>
            </a:r>
            <a:endParaRPr sz="1800">
              <a:latin typeface="Arial"/>
              <a:cs typeface="Arial"/>
            </a:endParaRPr>
          </a:p>
          <a:p>
            <a:pPr marL="378460" indent="-365760">
              <a:lnSpc>
                <a:spcPct val="100000"/>
              </a:lnSpc>
              <a:spcBef>
                <a:spcPts val="315"/>
              </a:spcBef>
              <a:buChar char="●"/>
              <a:tabLst>
                <a:tab pos="377825" algn="l"/>
                <a:tab pos="378460" algn="l"/>
              </a:tabLst>
            </a:pPr>
            <a:r>
              <a:rPr sz="1800" spc="-5" dirty="0">
                <a:solidFill>
                  <a:srgbClr val="585858"/>
                </a:solidFill>
                <a:latin typeface="Arial"/>
                <a:cs typeface="Arial"/>
              </a:rPr>
              <a:t>Introduction</a:t>
            </a:r>
            <a:r>
              <a:rPr sz="1800" spc="-10" dirty="0">
                <a:solidFill>
                  <a:srgbClr val="585858"/>
                </a:solidFill>
                <a:latin typeface="Arial"/>
                <a:cs typeface="Arial"/>
              </a:rPr>
              <a:t> </a:t>
            </a:r>
            <a:r>
              <a:rPr sz="1800" dirty="0">
                <a:solidFill>
                  <a:srgbClr val="585858"/>
                </a:solidFill>
                <a:latin typeface="Arial"/>
                <a:cs typeface="Arial"/>
              </a:rPr>
              <a:t>to </a:t>
            </a:r>
            <a:r>
              <a:rPr sz="1800" spc="-5" dirty="0">
                <a:solidFill>
                  <a:srgbClr val="585858"/>
                </a:solidFill>
                <a:latin typeface="Arial"/>
                <a:cs typeface="Arial"/>
              </a:rPr>
              <a:t>relational </a:t>
            </a:r>
            <a:r>
              <a:rPr sz="1800" dirty="0">
                <a:solidFill>
                  <a:srgbClr val="585858"/>
                </a:solidFill>
                <a:latin typeface="Arial"/>
                <a:cs typeface="Arial"/>
              </a:rPr>
              <a:t>algebra</a:t>
            </a:r>
            <a:r>
              <a:rPr sz="1800" spc="-10" dirty="0">
                <a:solidFill>
                  <a:srgbClr val="585858"/>
                </a:solidFill>
                <a:latin typeface="Arial"/>
                <a:cs typeface="Arial"/>
              </a:rPr>
              <a:t> </a:t>
            </a:r>
            <a:r>
              <a:rPr sz="1800" spc="-5" dirty="0">
                <a:solidFill>
                  <a:srgbClr val="585858"/>
                </a:solidFill>
                <a:latin typeface="Arial"/>
                <a:cs typeface="Arial"/>
              </a:rPr>
              <a:t>and</a:t>
            </a:r>
            <a:r>
              <a:rPr sz="1800" dirty="0">
                <a:solidFill>
                  <a:srgbClr val="585858"/>
                </a:solidFill>
                <a:latin typeface="Arial"/>
                <a:cs typeface="Arial"/>
              </a:rPr>
              <a:t> </a:t>
            </a:r>
            <a:r>
              <a:rPr sz="1800" spc="-5" dirty="0">
                <a:solidFill>
                  <a:srgbClr val="585858"/>
                </a:solidFill>
                <a:latin typeface="Arial"/>
                <a:cs typeface="Arial"/>
              </a:rPr>
              <a:t>relational</a:t>
            </a:r>
            <a:r>
              <a:rPr sz="1800" spc="-10" dirty="0">
                <a:solidFill>
                  <a:srgbClr val="585858"/>
                </a:solidFill>
                <a:latin typeface="Arial"/>
                <a:cs typeface="Arial"/>
              </a:rPr>
              <a:t> </a:t>
            </a:r>
            <a:r>
              <a:rPr sz="1800" spc="-5" dirty="0">
                <a:solidFill>
                  <a:srgbClr val="585858"/>
                </a:solidFill>
                <a:latin typeface="Arial"/>
                <a:cs typeface="Arial"/>
              </a:rPr>
              <a:t>calculus</a:t>
            </a:r>
            <a:endParaRPr sz="1800">
              <a:latin typeface="Arial"/>
              <a:cs typeface="Arial"/>
            </a:endParaRPr>
          </a:p>
          <a:p>
            <a:pPr marL="378460" indent="-365760">
              <a:lnSpc>
                <a:spcPct val="100000"/>
              </a:lnSpc>
              <a:spcBef>
                <a:spcPts val="325"/>
              </a:spcBef>
              <a:buChar char="●"/>
              <a:tabLst>
                <a:tab pos="377825" algn="l"/>
                <a:tab pos="378460" algn="l"/>
              </a:tabLst>
            </a:pPr>
            <a:r>
              <a:rPr sz="1800" spc="-5" dirty="0">
                <a:solidFill>
                  <a:srgbClr val="585858"/>
                </a:solidFill>
                <a:latin typeface="Arial"/>
                <a:cs typeface="Arial"/>
              </a:rPr>
              <a:t>Understanding</a:t>
            </a:r>
            <a:r>
              <a:rPr sz="1800" spc="-40" dirty="0">
                <a:solidFill>
                  <a:srgbClr val="585858"/>
                </a:solidFill>
                <a:latin typeface="Arial"/>
                <a:cs typeface="Arial"/>
              </a:rPr>
              <a:t> </a:t>
            </a:r>
            <a:r>
              <a:rPr sz="1800" spc="-5" dirty="0">
                <a:solidFill>
                  <a:srgbClr val="585858"/>
                </a:solidFill>
                <a:latin typeface="Arial"/>
                <a:cs typeface="Arial"/>
              </a:rPr>
              <a:t>database</a:t>
            </a:r>
            <a:r>
              <a:rPr sz="1800" spc="-60" dirty="0">
                <a:solidFill>
                  <a:srgbClr val="585858"/>
                </a:solidFill>
                <a:latin typeface="Arial"/>
                <a:cs typeface="Arial"/>
              </a:rPr>
              <a:t> </a:t>
            </a:r>
            <a:r>
              <a:rPr sz="1800" spc="-5" dirty="0">
                <a:solidFill>
                  <a:srgbClr val="585858"/>
                </a:solidFill>
                <a:latin typeface="Arial"/>
                <a:cs typeface="Arial"/>
              </a:rPr>
              <a:t>technologies</a:t>
            </a:r>
            <a:endParaRPr sz="1800">
              <a:latin typeface="Arial"/>
              <a:cs typeface="Arial"/>
            </a:endParaRPr>
          </a:p>
        </p:txBody>
      </p:sp>
      <p:sp>
        <p:nvSpPr>
          <p:cNvPr id="6" name="object 6"/>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43510" y="161289"/>
            <a:ext cx="773887" cy="311150"/>
          </a:xfrm>
          <a:prstGeom prst="rect">
            <a:avLst/>
          </a:prstGeom>
        </p:spPr>
      </p:pic>
      <p:pic>
        <p:nvPicPr>
          <p:cNvPr id="3" name="object 3"/>
          <p:cNvPicPr/>
          <p:nvPr/>
        </p:nvPicPr>
        <p:blipFill>
          <a:blip r:embed="rId3" cstate="print"/>
          <a:stretch>
            <a:fillRect/>
          </a:stretch>
        </p:blipFill>
        <p:spPr>
          <a:xfrm>
            <a:off x="8239108" y="202715"/>
            <a:ext cx="760778" cy="238489"/>
          </a:xfrm>
          <a:prstGeom prst="rect">
            <a:avLst/>
          </a:prstGeom>
        </p:spPr>
      </p:pic>
      <p:sp>
        <p:nvSpPr>
          <p:cNvPr id="4" name="object 4"/>
          <p:cNvSpPr txBox="1">
            <a:spLocks noGrp="1"/>
          </p:cNvSpPr>
          <p:nvPr>
            <p:ph type="title"/>
          </p:nvPr>
        </p:nvSpPr>
        <p:spPr>
          <a:xfrm>
            <a:off x="385063" y="504190"/>
            <a:ext cx="5787137" cy="456535"/>
          </a:xfrm>
          <a:prstGeom prst="rect">
            <a:avLst/>
          </a:prstGeom>
        </p:spPr>
        <p:txBody>
          <a:bodyPr vert="horz" wrap="square" lIns="0" tIns="12700" rIns="0" bIns="0" rtlCol="0">
            <a:spAutoFit/>
          </a:bodyPr>
          <a:lstStyle/>
          <a:p>
            <a:pPr marL="12700">
              <a:lnSpc>
                <a:spcPct val="100000"/>
              </a:lnSpc>
              <a:spcBef>
                <a:spcPts val="100"/>
              </a:spcBef>
            </a:pPr>
            <a:r>
              <a:rPr dirty="0"/>
              <a:t>In</a:t>
            </a:r>
            <a:r>
              <a:rPr spc="-45" dirty="0"/>
              <a:t> </a:t>
            </a:r>
            <a:r>
              <a:rPr spc="-5" dirty="0"/>
              <a:t>this</a:t>
            </a:r>
            <a:r>
              <a:rPr spc="-25" dirty="0"/>
              <a:t> </a:t>
            </a:r>
            <a:r>
              <a:rPr dirty="0"/>
              <a:t>section,</a:t>
            </a:r>
            <a:r>
              <a:rPr spc="-30" dirty="0"/>
              <a:t> </a:t>
            </a:r>
            <a:r>
              <a:rPr spc="-5" dirty="0"/>
              <a:t>we</a:t>
            </a:r>
            <a:r>
              <a:rPr spc="-25" dirty="0"/>
              <a:t> </a:t>
            </a:r>
            <a:r>
              <a:rPr spc="-5" dirty="0"/>
              <a:t>will</a:t>
            </a:r>
            <a:r>
              <a:rPr spc="-20" dirty="0"/>
              <a:t> </a:t>
            </a:r>
            <a:r>
              <a:rPr spc="-5" dirty="0"/>
              <a:t>discuss:</a:t>
            </a:r>
          </a:p>
        </p:txBody>
      </p:sp>
      <p:sp>
        <p:nvSpPr>
          <p:cNvPr id="5" name="object 5"/>
          <p:cNvSpPr txBox="1"/>
          <p:nvPr/>
        </p:nvSpPr>
        <p:spPr>
          <a:xfrm>
            <a:off x="307340" y="1197229"/>
            <a:ext cx="4747260" cy="2854325"/>
          </a:xfrm>
          <a:prstGeom prst="rect">
            <a:avLst/>
          </a:prstGeom>
        </p:spPr>
        <p:txBody>
          <a:bodyPr vert="horz" wrap="square" lIns="0" tIns="52704" rIns="0" bIns="0" rtlCol="0">
            <a:spAutoFit/>
          </a:bodyPr>
          <a:lstStyle/>
          <a:p>
            <a:pPr marL="378460" indent="-365760">
              <a:lnSpc>
                <a:spcPct val="100000"/>
              </a:lnSpc>
              <a:spcBef>
                <a:spcPts val="414"/>
              </a:spcBef>
              <a:buChar char="●"/>
              <a:tabLst>
                <a:tab pos="377825" algn="l"/>
                <a:tab pos="378460" algn="l"/>
              </a:tabLst>
            </a:pPr>
            <a:r>
              <a:rPr sz="1800" spc="-5" dirty="0">
                <a:solidFill>
                  <a:srgbClr val="585858"/>
                </a:solidFill>
                <a:latin typeface="Arial"/>
                <a:cs typeface="Arial"/>
              </a:rPr>
              <a:t>Relational</a:t>
            </a:r>
            <a:r>
              <a:rPr sz="1800" spc="-60" dirty="0">
                <a:solidFill>
                  <a:srgbClr val="585858"/>
                </a:solidFill>
                <a:latin typeface="Arial"/>
                <a:cs typeface="Arial"/>
              </a:rPr>
              <a:t> </a:t>
            </a:r>
            <a:r>
              <a:rPr sz="1800" spc="-5" dirty="0">
                <a:solidFill>
                  <a:srgbClr val="585858"/>
                </a:solidFill>
                <a:latin typeface="Arial"/>
                <a:cs typeface="Arial"/>
              </a:rPr>
              <a:t>Data</a:t>
            </a:r>
            <a:r>
              <a:rPr sz="1800" spc="-40" dirty="0">
                <a:solidFill>
                  <a:srgbClr val="585858"/>
                </a:solidFill>
                <a:latin typeface="Arial"/>
                <a:cs typeface="Arial"/>
              </a:rPr>
              <a:t> </a:t>
            </a:r>
            <a:r>
              <a:rPr sz="1800" dirty="0">
                <a:solidFill>
                  <a:srgbClr val="585858"/>
                </a:solidFill>
                <a:latin typeface="Arial"/>
                <a:cs typeface="Arial"/>
              </a:rPr>
              <a:t>Structure</a:t>
            </a:r>
            <a:endParaRPr sz="1800">
              <a:latin typeface="Arial"/>
              <a:cs typeface="Arial"/>
            </a:endParaRPr>
          </a:p>
          <a:p>
            <a:pPr marL="378460" indent="-365760">
              <a:lnSpc>
                <a:spcPct val="100000"/>
              </a:lnSpc>
              <a:spcBef>
                <a:spcPts val="315"/>
              </a:spcBef>
              <a:buChar char="●"/>
              <a:tabLst>
                <a:tab pos="377825" algn="l"/>
                <a:tab pos="378460" algn="l"/>
              </a:tabLst>
            </a:pPr>
            <a:r>
              <a:rPr sz="1800" spc="-10" dirty="0">
                <a:solidFill>
                  <a:srgbClr val="585858"/>
                </a:solidFill>
                <a:latin typeface="Arial"/>
                <a:cs typeface="Arial"/>
              </a:rPr>
              <a:t>Keys</a:t>
            </a:r>
            <a:r>
              <a:rPr sz="1800" spc="-20" dirty="0">
                <a:solidFill>
                  <a:srgbClr val="585858"/>
                </a:solidFill>
                <a:latin typeface="Arial"/>
                <a:cs typeface="Arial"/>
              </a:rPr>
              <a:t> </a:t>
            </a:r>
            <a:r>
              <a:rPr sz="1800" dirty="0">
                <a:solidFill>
                  <a:srgbClr val="585858"/>
                </a:solidFill>
                <a:latin typeface="Arial"/>
                <a:cs typeface="Arial"/>
              </a:rPr>
              <a:t>and</a:t>
            </a:r>
            <a:r>
              <a:rPr sz="1800" spc="-25" dirty="0">
                <a:solidFill>
                  <a:srgbClr val="585858"/>
                </a:solidFill>
                <a:latin typeface="Arial"/>
                <a:cs typeface="Arial"/>
              </a:rPr>
              <a:t> </a:t>
            </a:r>
            <a:r>
              <a:rPr sz="1800" spc="-5" dirty="0">
                <a:solidFill>
                  <a:srgbClr val="585858"/>
                </a:solidFill>
                <a:latin typeface="Arial"/>
                <a:cs typeface="Arial"/>
              </a:rPr>
              <a:t>Relational</a:t>
            </a:r>
            <a:r>
              <a:rPr sz="1800" spc="-20" dirty="0">
                <a:solidFill>
                  <a:srgbClr val="585858"/>
                </a:solidFill>
                <a:latin typeface="Arial"/>
                <a:cs typeface="Arial"/>
              </a:rPr>
              <a:t> </a:t>
            </a:r>
            <a:r>
              <a:rPr sz="1800" dirty="0">
                <a:solidFill>
                  <a:srgbClr val="585858"/>
                </a:solidFill>
                <a:latin typeface="Arial"/>
                <a:cs typeface="Arial"/>
              </a:rPr>
              <a:t>Data</a:t>
            </a:r>
            <a:r>
              <a:rPr sz="1800" spc="-20" dirty="0">
                <a:solidFill>
                  <a:srgbClr val="585858"/>
                </a:solidFill>
                <a:latin typeface="Arial"/>
                <a:cs typeface="Arial"/>
              </a:rPr>
              <a:t> </a:t>
            </a:r>
            <a:r>
              <a:rPr sz="1800" spc="-5" dirty="0">
                <a:solidFill>
                  <a:srgbClr val="585858"/>
                </a:solidFill>
                <a:latin typeface="Arial"/>
                <a:cs typeface="Arial"/>
              </a:rPr>
              <a:t>Manipulation</a:t>
            </a:r>
            <a:endParaRPr sz="1800">
              <a:latin typeface="Arial"/>
              <a:cs typeface="Arial"/>
            </a:endParaRPr>
          </a:p>
          <a:p>
            <a:pPr marL="378460" indent="-365760">
              <a:lnSpc>
                <a:spcPct val="100000"/>
              </a:lnSpc>
              <a:spcBef>
                <a:spcPts val="310"/>
              </a:spcBef>
              <a:buChar char="●"/>
              <a:tabLst>
                <a:tab pos="377825" algn="l"/>
                <a:tab pos="378460" algn="l"/>
              </a:tabLst>
            </a:pPr>
            <a:r>
              <a:rPr sz="1800" spc="-5" dirty="0">
                <a:solidFill>
                  <a:srgbClr val="585858"/>
                </a:solidFill>
                <a:latin typeface="Arial"/>
                <a:cs typeface="Arial"/>
              </a:rPr>
              <a:t>R</a:t>
            </a:r>
            <a:r>
              <a:rPr sz="1800" spc="-15" dirty="0">
                <a:solidFill>
                  <a:srgbClr val="585858"/>
                </a:solidFill>
                <a:latin typeface="Arial"/>
                <a:cs typeface="Arial"/>
              </a:rPr>
              <a:t>e</a:t>
            </a:r>
            <a:r>
              <a:rPr sz="1800" spc="-5" dirty="0">
                <a:solidFill>
                  <a:srgbClr val="585858"/>
                </a:solidFill>
                <a:latin typeface="Arial"/>
                <a:cs typeface="Arial"/>
              </a:rPr>
              <a:t>l</a:t>
            </a:r>
            <a:r>
              <a:rPr sz="1800" spc="-15" dirty="0">
                <a:solidFill>
                  <a:srgbClr val="585858"/>
                </a:solidFill>
                <a:latin typeface="Arial"/>
                <a:cs typeface="Arial"/>
              </a:rPr>
              <a:t>a</a:t>
            </a:r>
            <a:r>
              <a:rPr sz="1800" spc="-5" dirty="0">
                <a:solidFill>
                  <a:srgbClr val="585858"/>
                </a:solidFill>
                <a:latin typeface="Arial"/>
                <a:cs typeface="Arial"/>
              </a:rPr>
              <a:t>tio</a:t>
            </a:r>
            <a:r>
              <a:rPr sz="1800" spc="-15" dirty="0">
                <a:solidFill>
                  <a:srgbClr val="585858"/>
                </a:solidFill>
                <a:latin typeface="Arial"/>
                <a:cs typeface="Arial"/>
              </a:rPr>
              <a:t>n</a:t>
            </a:r>
            <a:r>
              <a:rPr sz="1800" spc="-5" dirty="0">
                <a:solidFill>
                  <a:srgbClr val="585858"/>
                </a:solidFill>
                <a:latin typeface="Arial"/>
                <a:cs typeface="Arial"/>
              </a:rPr>
              <a:t>al</a:t>
            </a:r>
            <a:r>
              <a:rPr sz="1800" spc="-125" dirty="0">
                <a:solidFill>
                  <a:srgbClr val="585858"/>
                </a:solidFill>
                <a:latin typeface="Arial"/>
                <a:cs typeface="Arial"/>
              </a:rPr>
              <a:t> </a:t>
            </a:r>
            <a:r>
              <a:rPr sz="1800" spc="-5" dirty="0">
                <a:solidFill>
                  <a:srgbClr val="585858"/>
                </a:solidFill>
                <a:latin typeface="Arial"/>
                <a:cs typeface="Arial"/>
              </a:rPr>
              <a:t>Al</a:t>
            </a:r>
            <a:r>
              <a:rPr sz="1800" spc="-15" dirty="0">
                <a:solidFill>
                  <a:srgbClr val="585858"/>
                </a:solidFill>
                <a:latin typeface="Arial"/>
                <a:cs typeface="Arial"/>
              </a:rPr>
              <a:t>g</a:t>
            </a:r>
            <a:r>
              <a:rPr sz="1800" spc="-5" dirty="0">
                <a:solidFill>
                  <a:srgbClr val="585858"/>
                </a:solidFill>
                <a:latin typeface="Arial"/>
                <a:cs typeface="Arial"/>
              </a:rPr>
              <a:t>e</a:t>
            </a:r>
            <a:r>
              <a:rPr sz="1800" spc="-15" dirty="0">
                <a:solidFill>
                  <a:srgbClr val="585858"/>
                </a:solidFill>
                <a:latin typeface="Arial"/>
                <a:cs typeface="Arial"/>
              </a:rPr>
              <a:t>b</a:t>
            </a:r>
            <a:r>
              <a:rPr sz="1800" spc="-5" dirty="0">
                <a:solidFill>
                  <a:srgbClr val="585858"/>
                </a:solidFill>
                <a:latin typeface="Arial"/>
                <a:cs typeface="Arial"/>
              </a:rPr>
              <a:t>ra</a:t>
            </a:r>
            <a:endParaRPr sz="1800">
              <a:latin typeface="Arial"/>
              <a:cs typeface="Arial"/>
            </a:endParaRPr>
          </a:p>
          <a:p>
            <a:pPr marL="378460" indent="-365760">
              <a:lnSpc>
                <a:spcPct val="100000"/>
              </a:lnSpc>
              <a:spcBef>
                <a:spcPts val="310"/>
              </a:spcBef>
              <a:buChar char="●"/>
              <a:tabLst>
                <a:tab pos="377825" algn="l"/>
                <a:tab pos="378460" algn="l"/>
              </a:tabLst>
            </a:pPr>
            <a:r>
              <a:rPr sz="1800" spc="-5" dirty="0">
                <a:solidFill>
                  <a:srgbClr val="585858"/>
                </a:solidFill>
                <a:latin typeface="Arial"/>
                <a:cs typeface="Arial"/>
              </a:rPr>
              <a:t>R</a:t>
            </a:r>
            <a:r>
              <a:rPr sz="1800" spc="-15" dirty="0">
                <a:solidFill>
                  <a:srgbClr val="585858"/>
                </a:solidFill>
                <a:latin typeface="Arial"/>
                <a:cs typeface="Arial"/>
              </a:rPr>
              <a:t>e</a:t>
            </a:r>
            <a:r>
              <a:rPr sz="1800" spc="-5" dirty="0">
                <a:solidFill>
                  <a:srgbClr val="585858"/>
                </a:solidFill>
                <a:latin typeface="Arial"/>
                <a:cs typeface="Arial"/>
              </a:rPr>
              <a:t>l</a:t>
            </a:r>
            <a:r>
              <a:rPr sz="1800" spc="-15" dirty="0">
                <a:solidFill>
                  <a:srgbClr val="585858"/>
                </a:solidFill>
                <a:latin typeface="Arial"/>
                <a:cs typeface="Arial"/>
              </a:rPr>
              <a:t>a</a:t>
            </a:r>
            <a:r>
              <a:rPr sz="1800" spc="-5" dirty="0">
                <a:solidFill>
                  <a:srgbClr val="585858"/>
                </a:solidFill>
                <a:latin typeface="Arial"/>
                <a:cs typeface="Arial"/>
              </a:rPr>
              <a:t>tio</a:t>
            </a:r>
            <a:r>
              <a:rPr sz="1800" spc="-15" dirty="0">
                <a:solidFill>
                  <a:srgbClr val="585858"/>
                </a:solidFill>
                <a:latin typeface="Arial"/>
                <a:cs typeface="Arial"/>
              </a:rPr>
              <a:t>n</a:t>
            </a:r>
            <a:r>
              <a:rPr sz="1800" spc="-5" dirty="0">
                <a:solidFill>
                  <a:srgbClr val="585858"/>
                </a:solidFill>
                <a:latin typeface="Arial"/>
                <a:cs typeface="Arial"/>
              </a:rPr>
              <a:t>al</a:t>
            </a:r>
            <a:r>
              <a:rPr sz="1800" spc="-135" dirty="0">
                <a:solidFill>
                  <a:srgbClr val="585858"/>
                </a:solidFill>
                <a:latin typeface="Arial"/>
                <a:cs typeface="Arial"/>
              </a:rPr>
              <a:t> </a:t>
            </a:r>
            <a:r>
              <a:rPr sz="1800" spc="-5" dirty="0">
                <a:solidFill>
                  <a:srgbClr val="585858"/>
                </a:solidFill>
                <a:latin typeface="Arial"/>
                <a:cs typeface="Arial"/>
              </a:rPr>
              <a:t>Al</a:t>
            </a:r>
            <a:r>
              <a:rPr sz="1800" spc="-15" dirty="0">
                <a:solidFill>
                  <a:srgbClr val="585858"/>
                </a:solidFill>
                <a:latin typeface="Arial"/>
                <a:cs typeface="Arial"/>
              </a:rPr>
              <a:t>g</a:t>
            </a:r>
            <a:r>
              <a:rPr sz="1800" spc="-25" dirty="0">
                <a:solidFill>
                  <a:srgbClr val="585858"/>
                </a:solidFill>
                <a:latin typeface="Arial"/>
                <a:cs typeface="Arial"/>
              </a:rPr>
              <a:t>e</a:t>
            </a:r>
            <a:r>
              <a:rPr sz="1800" spc="-5" dirty="0">
                <a:solidFill>
                  <a:srgbClr val="585858"/>
                </a:solidFill>
                <a:latin typeface="Arial"/>
                <a:cs typeface="Arial"/>
              </a:rPr>
              <a:t>br</a:t>
            </a:r>
            <a:r>
              <a:rPr sz="1800" spc="-15" dirty="0">
                <a:solidFill>
                  <a:srgbClr val="585858"/>
                </a:solidFill>
                <a:latin typeface="Arial"/>
                <a:cs typeface="Arial"/>
              </a:rPr>
              <a:t>a</a:t>
            </a:r>
            <a:r>
              <a:rPr sz="1800" spc="-5" dirty="0">
                <a:solidFill>
                  <a:srgbClr val="585858"/>
                </a:solidFill>
                <a:latin typeface="Arial"/>
                <a:cs typeface="Arial"/>
              </a:rPr>
              <a:t>ic</a:t>
            </a:r>
            <a:r>
              <a:rPr sz="1800" spc="-25" dirty="0">
                <a:solidFill>
                  <a:srgbClr val="585858"/>
                </a:solidFill>
                <a:latin typeface="Arial"/>
                <a:cs typeface="Arial"/>
              </a:rPr>
              <a:t> </a:t>
            </a:r>
            <a:r>
              <a:rPr sz="1800" dirty="0">
                <a:solidFill>
                  <a:srgbClr val="585858"/>
                </a:solidFill>
                <a:latin typeface="Arial"/>
                <a:cs typeface="Arial"/>
              </a:rPr>
              <a:t>Op</a:t>
            </a:r>
            <a:r>
              <a:rPr sz="1800" spc="-10" dirty="0">
                <a:solidFill>
                  <a:srgbClr val="585858"/>
                </a:solidFill>
                <a:latin typeface="Arial"/>
                <a:cs typeface="Arial"/>
              </a:rPr>
              <a:t>e</a:t>
            </a:r>
            <a:r>
              <a:rPr sz="1800" spc="-5" dirty="0">
                <a:solidFill>
                  <a:srgbClr val="585858"/>
                </a:solidFill>
                <a:latin typeface="Arial"/>
                <a:cs typeface="Arial"/>
              </a:rPr>
              <a:t>rati</a:t>
            </a:r>
            <a:r>
              <a:rPr sz="1800" spc="-15" dirty="0">
                <a:solidFill>
                  <a:srgbClr val="585858"/>
                </a:solidFill>
                <a:latin typeface="Arial"/>
                <a:cs typeface="Arial"/>
              </a:rPr>
              <a:t>o</a:t>
            </a:r>
            <a:r>
              <a:rPr sz="1800" dirty="0">
                <a:solidFill>
                  <a:srgbClr val="585858"/>
                </a:solidFill>
                <a:latin typeface="Arial"/>
                <a:cs typeface="Arial"/>
              </a:rPr>
              <a:t>ns</a:t>
            </a:r>
            <a:endParaRPr sz="1800">
              <a:latin typeface="Arial"/>
              <a:cs typeface="Arial"/>
            </a:endParaRPr>
          </a:p>
          <a:p>
            <a:pPr marL="378460" indent="-365760">
              <a:lnSpc>
                <a:spcPct val="100000"/>
              </a:lnSpc>
              <a:spcBef>
                <a:spcPts val="315"/>
              </a:spcBef>
              <a:buChar char="●"/>
              <a:tabLst>
                <a:tab pos="377825" algn="l"/>
                <a:tab pos="378460" algn="l"/>
              </a:tabLst>
            </a:pPr>
            <a:r>
              <a:rPr sz="1800" spc="-5" dirty="0">
                <a:solidFill>
                  <a:srgbClr val="585858"/>
                </a:solidFill>
                <a:latin typeface="Arial"/>
                <a:cs typeface="Arial"/>
              </a:rPr>
              <a:t>Set</a:t>
            </a:r>
            <a:r>
              <a:rPr sz="1800" spc="-60" dirty="0">
                <a:solidFill>
                  <a:srgbClr val="585858"/>
                </a:solidFill>
                <a:latin typeface="Arial"/>
                <a:cs typeface="Arial"/>
              </a:rPr>
              <a:t> </a:t>
            </a:r>
            <a:r>
              <a:rPr sz="1800" spc="-5" dirty="0">
                <a:solidFill>
                  <a:srgbClr val="585858"/>
                </a:solidFill>
                <a:latin typeface="Arial"/>
                <a:cs typeface="Arial"/>
              </a:rPr>
              <a:t>Operations</a:t>
            </a:r>
            <a:endParaRPr sz="1800">
              <a:latin typeface="Arial"/>
              <a:cs typeface="Arial"/>
            </a:endParaRPr>
          </a:p>
          <a:p>
            <a:pPr marL="378460" indent="-365760">
              <a:lnSpc>
                <a:spcPct val="100000"/>
              </a:lnSpc>
              <a:spcBef>
                <a:spcPts val="325"/>
              </a:spcBef>
              <a:buChar char="●"/>
              <a:tabLst>
                <a:tab pos="377825" algn="l"/>
                <a:tab pos="378460" algn="l"/>
              </a:tabLst>
            </a:pPr>
            <a:r>
              <a:rPr sz="1800" spc="-5" dirty="0">
                <a:solidFill>
                  <a:srgbClr val="585858"/>
                </a:solidFill>
                <a:latin typeface="Arial"/>
                <a:cs typeface="Arial"/>
              </a:rPr>
              <a:t>Fundamental</a:t>
            </a:r>
            <a:r>
              <a:rPr sz="1800" spc="-55" dirty="0">
                <a:solidFill>
                  <a:srgbClr val="585858"/>
                </a:solidFill>
                <a:latin typeface="Arial"/>
                <a:cs typeface="Arial"/>
              </a:rPr>
              <a:t> </a:t>
            </a:r>
            <a:r>
              <a:rPr sz="1800" spc="-5" dirty="0">
                <a:solidFill>
                  <a:srgbClr val="585858"/>
                </a:solidFill>
                <a:latin typeface="Arial"/>
                <a:cs typeface="Arial"/>
              </a:rPr>
              <a:t>Operations</a:t>
            </a:r>
            <a:endParaRPr sz="1800">
              <a:latin typeface="Arial"/>
              <a:cs typeface="Arial"/>
            </a:endParaRPr>
          </a:p>
          <a:p>
            <a:pPr marL="378460" indent="-365760">
              <a:lnSpc>
                <a:spcPct val="100000"/>
              </a:lnSpc>
              <a:spcBef>
                <a:spcPts val="310"/>
              </a:spcBef>
              <a:buChar char="●"/>
              <a:tabLst>
                <a:tab pos="377825" algn="l"/>
                <a:tab pos="378460" algn="l"/>
              </a:tabLst>
            </a:pPr>
            <a:r>
              <a:rPr sz="1800" spc="-5" dirty="0">
                <a:solidFill>
                  <a:srgbClr val="585858"/>
                </a:solidFill>
                <a:latin typeface="Arial"/>
                <a:cs typeface="Arial"/>
              </a:rPr>
              <a:t>Relational</a:t>
            </a:r>
            <a:r>
              <a:rPr sz="1800" spc="-65" dirty="0">
                <a:solidFill>
                  <a:srgbClr val="585858"/>
                </a:solidFill>
                <a:latin typeface="Arial"/>
                <a:cs typeface="Arial"/>
              </a:rPr>
              <a:t> </a:t>
            </a:r>
            <a:r>
              <a:rPr sz="1800" spc="-5" dirty="0">
                <a:solidFill>
                  <a:srgbClr val="585858"/>
                </a:solidFill>
                <a:latin typeface="Arial"/>
                <a:cs typeface="Arial"/>
              </a:rPr>
              <a:t>Calculus</a:t>
            </a:r>
            <a:endParaRPr sz="1800">
              <a:latin typeface="Arial"/>
              <a:cs typeface="Arial"/>
            </a:endParaRPr>
          </a:p>
          <a:p>
            <a:pPr marL="378460" indent="-365760">
              <a:lnSpc>
                <a:spcPct val="100000"/>
              </a:lnSpc>
              <a:spcBef>
                <a:spcPts val="315"/>
              </a:spcBef>
              <a:buChar char="●"/>
              <a:tabLst>
                <a:tab pos="377825" algn="l"/>
                <a:tab pos="378460" algn="l"/>
              </a:tabLst>
            </a:pPr>
            <a:r>
              <a:rPr sz="1800" spc="-5" dirty="0">
                <a:solidFill>
                  <a:srgbClr val="585858"/>
                </a:solidFill>
                <a:latin typeface="Arial"/>
                <a:cs typeface="Arial"/>
              </a:rPr>
              <a:t>Data</a:t>
            </a:r>
            <a:r>
              <a:rPr sz="1800" spc="-45" dirty="0">
                <a:solidFill>
                  <a:srgbClr val="585858"/>
                </a:solidFill>
                <a:latin typeface="Arial"/>
                <a:cs typeface="Arial"/>
              </a:rPr>
              <a:t> </a:t>
            </a:r>
            <a:r>
              <a:rPr sz="1800" spc="-5" dirty="0">
                <a:solidFill>
                  <a:srgbClr val="585858"/>
                </a:solidFill>
                <a:latin typeface="Arial"/>
                <a:cs typeface="Arial"/>
              </a:rPr>
              <a:t>Definition</a:t>
            </a:r>
            <a:r>
              <a:rPr sz="1800" spc="-40" dirty="0">
                <a:solidFill>
                  <a:srgbClr val="585858"/>
                </a:solidFill>
                <a:latin typeface="Arial"/>
                <a:cs typeface="Arial"/>
              </a:rPr>
              <a:t> </a:t>
            </a:r>
            <a:r>
              <a:rPr sz="1800" spc="-5" dirty="0">
                <a:solidFill>
                  <a:srgbClr val="585858"/>
                </a:solidFill>
                <a:latin typeface="Arial"/>
                <a:cs typeface="Arial"/>
              </a:rPr>
              <a:t>Language</a:t>
            </a:r>
            <a:endParaRPr sz="1800">
              <a:latin typeface="Arial"/>
              <a:cs typeface="Arial"/>
            </a:endParaRPr>
          </a:p>
          <a:p>
            <a:pPr marL="378460" indent="-365760">
              <a:lnSpc>
                <a:spcPct val="100000"/>
              </a:lnSpc>
              <a:spcBef>
                <a:spcPts val="315"/>
              </a:spcBef>
              <a:buChar char="●"/>
              <a:tabLst>
                <a:tab pos="377825" algn="l"/>
                <a:tab pos="378460" algn="l"/>
              </a:tabLst>
            </a:pPr>
            <a:r>
              <a:rPr sz="1800" spc="-5" dirty="0">
                <a:solidFill>
                  <a:srgbClr val="585858"/>
                </a:solidFill>
                <a:latin typeface="Arial"/>
                <a:cs typeface="Arial"/>
              </a:rPr>
              <a:t>Operators:</a:t>
            </a:r>
            <a:r>
              <a:rPr sz="1800" spc="-15" dirty="0">
                <a:solidFill>
                  <a:srgbClr val="585858"/>
                </a:solidFill>
                <a:latin typeface="Arial"/>
                <a:cs typeface="Arial"/>
              </a:rPr>
              <a:t> </a:t>
            </a:r>
            <a:r>
              <a:rPr sz="1800" spc="-5" dirty="0">
                <a:solidFill>
                  <a:srgbClr val="585858"/>
                </a:solidFill>
                <a:latin typeface="Arial"/>
                <a:cs typeface="Arial"/>
              </a:rPr>
              <a:t>select,</a:t>
            </a:r>
            <a:r>
              <a:rPr sz="1800" spc="-15" dirty="0">
                <a:solidFill>
                  <a:srgbClr val="585858"/>
                </a:solidFill>
                <a:latin typeface="Arial"/>
                <a:cs typeface="Arial"/>
              </a:rPr>
              <a:t> </a:t>
            </a:r>
            <a:r>
              <a:rPr sz="1800" spc="-5" dirty="0">
                <a:solidFill>
                  <a:srgbClr val="585858"/>
                </a:solidFill>
                <a:latin typeface="Arial"/>
                <a:cs typeface="Arial"/>
              </a:rPr>
              <a:t>project,</a:t>
            </a:r>
            <a:r>
              <a:rPr sz="1800" spc="-10" dirty="0">
                <a:solidFill>
                  <a:srgbClr val="585858"/>
                </a:solidFill>
                <a:latin typeface="Arial"/>
                <a:cs typeface="Arial"/>
              </a:rPr>
              <a:t> </a:t>
            </a:r>
            <a:r>
              <a:rPr sz="1800" spc="-5" dirty="0">
                <a:solidFill>
                  <a:srgbClr val="585858"/>
                </a:solidFill>
                <a:latin typeface="Arial"/>
                <a:cs typeface="Arial"/>
              </a:rPr>
              <a:t>join,</a:t>
            </a:r>
            <a:r>
              <a:rPr sz="1800" dirty="0">
                <a:solidFill>
                  <a:srgbClr val="585858"/>
                </a:solidFill>
                <a:latin typeface="Arial"/>
                <a:cs typeface="Arial"/>
              </a:rPr>
              <a:t> </a:t>
            </a:r>
            <a:r>
              <a:rPr sz="1800" spc="-5" dirty="0">
                <a:solidFill>
                  <a:srgbClr val="585858"/>
                </a:solidFill>
                <a:latin typeface="Arial"/>
                <a:cs typeface="Arial"/>
              </a:rPr>
              <a:t>rename</a:t>
            </a:r>
            <a:r>
              <a:rPr sz="1800" spc="-25" dirty="0">
                <a:solidFill>
                  <a:srgbClr val="585858"/>
                </a:solidFill>
                <a:latin typeface="Arial"/>
                <a:cs typeface="Arial"/>
              </a:rPr>
              <a:t> </a:t>
            </a:r>
            <a:r>
              <a:rPr sz="1800" dirty="0">
                <a:solidFill>
                  <a:srgbClr val="585858"/>
                </a:solidFill>
                <a:latin typeface="Arial"/>
                <a:cs typeface="Arial"/>
              </a:rPr>
              <a:t>etc.</a:t>
            </a:r>
            <a:endParaRPr sz="1800">
              <a:latin typeface="Arial"/>
              <a:cs typeface="Arial"/>
            </a:endParaRPr>
          </a:p>
        </p:txBody>
      </p:sp>
    </p:spTree>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678" y="463041"/>
            <a:ext cx="3884623" cy="773930"/>
          </a:xfrm>
          <a:prstGeom prst="rect">
            <a:avLst/>
          </a:prstGeom>
        </p:spPr>
        <p:txBody>
          <a:bodyPr vert="horz" wrap="square" lIns="0" tIns="29845" rIns="0" bIns="0" rtlCol="0">
            <a:spAutoFit/>
          </a:bodyPr>
          <a:lstStyle/>
          <a:p>
            <a:pPr marL="12065" marR="5080" algn="ctr">
              <a:lnSpc>
                <a:spcPts val="2830"/>
              </a:lnSpc>
              <a:spcBef>
                <a:spcPts val="235"/>
              </a:spcBef>
            </a:pPr>
            <a:r>
              <a:rPr spc="-5" dirty="0"/>
              <a:t>Purpose</a:t>
            </a:r>
            <a:r>
              <a:rPr spc="-65" dirty="0"/>
              <a:t> </a:t>
            </a:r>
            <a:r>
              <a:rPr spc="-5" dirty="0"/>
              <a:t>of</a:t>
            </a:r>
            <a:r>
              <a:rPr spc="-55" dirty="0"/>
              <a:t> </a:t>
            </a:r>
            <a:r>
              <a:rPr spc="-5" dirty="0"/>
              <a:t>database </a:t>
            </a:r>
            <a:r>
              <a:rPr spc="-650" dirty="0"/>
              <a:t> </a:t>
            </a:r>
            <a:r>
              <a:rPr dirty="0"/>
              <a:t>systems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505523" y="2135829"/>
            <a:ext cx="3597910" cy="1431161"/>
          </a:xfrm>
          <a:prstGeom prst="rect">
            <a:avLst/>
          </a:prstGeom>
        </p:spPr>
        <p:txBody>
          <a:bodyPr vert="horz" wrap="square" lIns="0" tIns="12700" rIns="0" bIns="0" rtlCol="0">
            <a:spAutoFit/>
          </a:bodyPr>
          <a:lstStyle/>
          <a:p>
            <a:pPr algn="ctr">
              <a:spcBef>
                <a:spcPts val="100"/>
              </a:spcBef>
            </a:pPr>
            <a:r>
              <a:rPr lang="en-US" sz="1800" spc="-5" dirty="0">
                <a:latin typeface="Trebuchet MS"/>
                <a:cs typeface="Trebuchet MS"/>
              </a:rPr>
              <a:t>What</a:t>
            </a:r>
            <a:r>
              <a:rPr lang="en-US" sz="1800" spc="-95" dirty="0">
                <a:latin typeface="Trebuchet MS"/>
                <a:cs typeface="Trebuchet MS"/>
              </a:rPr>
              <a:t> </a:t>
            </a:r>
            <a:r>
              <a:rPr lang="en-US" sz="1800" dirty="0">
                <a:latin typeface="Trebuchet MS"/>
                <a:cs typeface="Trebuchet MS"/>
              </a:rPr>
              <a:t>is</a:t>
            </a:r>
            <a:r>
              <a:rPr lang="en-US" sz="1800" spc="-85" dirty="0">
                <a:latin typeface="Trebuchet MS"/>
                <a:cs typeface="Trebuchet MS"/>
              </a:rPr>
              <a:t> </a:t>
            </a:r>
            <a:r>
              <a:rPr lang="en-US" sz="1800" spc="-5" dirty="0">
                <a:latin typeface="Trebuchet MS"/>
                <a:cs typeface="Trebuchet MS"/>
              </a:rPr>
              <a:t>Database?</a:t>
            </a:r>
          </a:p>
          <a:p>
            <a:pPr algn="ctr">
              <a:spcBef>
                <a:spcPts val="100"/>
              </a:spcBef>
            </a:pPr>
            <a:endParaRPr lang="en-US" sz="1800" spc="-5" dirty="0">
              <a:latin typeface="Trebuchet MS"/>
              <a:cs typeface="Trebuchet MS"/>
            </a:endParaRPr>
          </a:p>
          <a:p>
            <a:pPr algn="ctr">
              <a:spcBef>
                <a:spcPts val="100"/>
              </a:spcBef>
            </a:pPr>
            <a:r>
              <a:rPr lang="en-US" sz="1800" spc="-5" dirty="0">
                <a:latin typeface="Trebuchet MS"/>
                <a:cs typeface="Trebuchet MS"/>
              </a:rPr>
              <a:t>W</a:t>
            </a:r>
            <a:r>
              <a:rPr sz="1800" spc="45" dirty="0">
                <a:latin typeface="Trebuchet MS"/>
                <a:cs typeface="Trebuchet MS"/>
              </a:rPr>
              <a:t>hat</a:t>
            </a:r>
            <a:r>
              <a:rPr sz="1800" spc="-45" dirty="0">
                <a:latin typeface="Trebuchet MS"/>
                <a:cs typeface="Trebuchet MS"/>
              </a:rPr>
              <a:t> </a:t>
            </a:r>
            <a:r>
              <a:rPr sz="1800" spc="25" dirty="0">
                <a:latin typeface="Trebuchet MS"/>
                <a:cs typeface="Trebuchet MS"/>
              </a:rPr>
              <a:t>is</a:t>
            </a:r>
            <a:r>
              <a:rPr sz="1800" spc="-50" dirty="0">
                <a:latin typeface="Trebuchet MS"/>
                <a:cs typeface="Trebuchet MS"/>
              </a:rPr>
              <a:t> </a:t>
            </a:r>
            <a:r>
              <a:rPr sz="1800" spc="45" dirty="0">
                <a:latin typeface="Trebuchet MS"/>
                <a:cs typeface="Trebuchet MS"/>
              </a:rPr>
              <a:t>DBMS</a:t>
            </a:r>
            <a:r>
              <a:rPr sz="1800" spc="-35" dirty="0">
                <a:latin typeface="Trebuchet MS"/>
                <a:cs typeface="Trebuchet MS"/>
              </a:rPr>
              <a:t> </a:t>
            </a:r>
            <a:r>
              <a:rPr sz="1800" spc="35" dirty="0">
                <a:latin typeface="Trebuchet MS"/>
                <a:cs typeface="Trebuchet MS"/>
              </a:rPr>
              <a:t>and</a:t>
            </a:r>
            <a:r>
              <a:rPr sz="1800" spc="-45" dirty="0">
                <a:latin typeface="Trebuchet MS"/>
                <a:cs typeface="Trebuchet MS"/>
              </a:rPr>
              <a:t> </a:t>
            </a:r>
            <a:r>
              <a:rPr sz="1800" spc="35" dirty="0">
                <a:latin typeface="Trebuchet MS"/>
                <a:cs typeface="Trebuchet MS"/>
              </a:rPr>
              <a:t>types</a:t>
            </a:r>
            <a:r>
              <a:rPr sz="1800" spc="-40" dirty="0">
                <a:latin typeface="Trebuchet MS"/>
                <a:cs typeface="Trebuchet MS"/>
              </a:rPr>
              <a:t> </a:t>
            </a:r>
            <a:r>
              <a:rPr sz="1800" spc="30" dirty="0">
                <a:latin typeface="Trebuchet MS"/>
                <a:cs typeface="Trebuchet MS"/>
              </a:rPr>
              <a:t>of</a:t>
            </a:r>
            <a:r>
              <a:rPr sz="1800" spc="-45" dirty="0">
                <a:latin typeface="Trebuchet MS"/>
                <a:cs typeface="Trebuchet MS"/>
              </a:rPr>
              <a:t> </a:t>
            </a:r>
            <a:r>
              <a:rPr sz="1800" spc="50" dirty="0">
                <a:latin typeface="Trebuchet MS"/>
                <a:cs typeface="Trebuchet MS"/>
              </a:rPr>
              <a:t>DBMS</a:t>
            </a:r>
            <a:r>
              <a:rPr sz="1800" spc="-45" dirty="0">
                <a:latin typeface="Trebuchet MS"/>
                <a:cs typeface="Trebuchet MS"/>
              </a:rPr>
              <a:t> </a:t>
            </a:r>
            <a:r>
              <a:rPr sz="1800" spc="25" dirty="0">
                <a:latin typeface="Trebuchet MS"/>
                <a:cs typeface="Trebuchet MS"/>
              </a:rPr>
              <a:t>?</a:t>
            </a:r>
            <a:endParaRPr sz="1800" dirty="0">
              <a:latin typeface="Trebuchet MS"/>
              <a:cs typeface="Trebuchet MS"/>
            </a:endParaRPr>
          </a:p>
          <a:p>
            <a:pPr>
              <a:lnSpc>
                <a:spcPct val="100000"/>
              </a:lnSpc>
              <a:spcBef>
                <a:spcPts val="35"/>
              </a:spcBef>
            </a:pPr>
            <a:endParaRPr sz="1850" dirty="0">
              <a:latin typeface="Trebuchet MS"/>
              <a:cs typeface="Trebuchet MS"/>
            </a:endParaRPr>
          </a:p>
          <a:p>
            <a:pPr algn="ctr">
              <a:lnSpc>
                <a:spcPct val="100000"/>
              </a:lnSpc>
            </a:pPr>
            <a:r>
              <a:rPr sz="1800" spc="40" dirty="0">
                <a:latin typeface="Trebuchet MS"/>
                <a:cs typeface="Trebuchet MS"/>
              </a:rPr>
              <a:t>DBMS</a:t>
            </a:r>
            <a:r>
              <a:rPr sz="1800" spc="-135" dirty="0">
                <a:latin typeface="Trebuchet MS"/>
                <a:cs typeface="Trebuchet MS"/>
              </a:rPr>
              <a:t> </a:t>
            </a:r>
            <a:r>
              <a:rPr sz="1800" spc="35" dirty="0">
                <a:latin typeface="Trebuchet MS"/>
                <a:cs typeface="Trebuchet MS"/>
              </a:rPr>
              <a:t>vs</a:t>
            </a:r>
            <a:r>
              <a:rPr sz="1800" spc="-114" dirty="0">
                <a:latin typeface="Trebuchet MS"/>
                <a:cs typeface="Trebuchet MS"/>
              </a:rPr>
              <a:t> </a:t>
            </a:r>
            <a:r>
              <a:rPr sz="1800" spc="30" dirty="0">
                <a:latin typeface="Trebuchet MS"/>
                <a:cs typeface="Trebuchet MS"/>
              </a:rPr>
              <a:t>Flat</a:t>
            </a:r>
            <a:r>
              <a:rPr sz="1800" spc="-114" dirty="0">
                <a:latin typeface="Trebuchet MS"/>
                <a:cs typeface="Trebuchet MS"/>
              </a:rPr>
              <a:t> </a:t>
            </a:r>
            <a:r>
              <a:rPr sz="1800" spc="30" dirty="0">
                <a:latin typeface="Trebuchet MS"/>
                <a:cs typeface="Trebuchet MS"/>
              </a:rPr>
              <a:t>File</a:t>
            </a:r>
            <a:r>
              <a:rPr sz="1800" spc="-125" dirty="0">
                <a:latin typeface="Trebuchet MS"/>
                <a:cs typeface="Trebuchet MS"/>
              </a:rPr>
              <a:t> </a:t>
            </a:r>
            <a:r>
              <a:rPr sz="1800" spc="40" dirty="0">
                <a:latin typeface="Trebuchet MS"/>
                <a:cs typeface="Trebuchet MS"/>
              </a:rPr>
              <a:t>System</a:t>
            </a:r>
            <a:endParaRPr sz="1800" dirty="0">
              <a:latin typeface="Trebuchet MS"/>
              <a:cs typeface="Trebuchet MS"/>
            </a:endParaRPr>
          </a:p>
        </p:txBody>
      </p:sp>
      <p:sp>
        <p:nvSpPr>
          <p:cNvPr id="7" name="object 7"/>
          <p:cNvSpPr txBox="1"/>
          <p:nvPr/>
        </p:nvSpPr>
        <p:spPr>
          <a:xfrm>
            <a:off x="4708016" y="4814722"/>
            <a:ext cx="4173854" cy="272415"/>
          </a:xfrm>
          <a:prstGeom prst="rect">
            <a:avLst/>
          </a:prstGeom>
        </p:spPr>
        <p:txBody>
          <a:bodyPr vert="horz" wrap="square" lIns="0" tIns="12700" rIns="0" bIns="0" rtlCol="0">
            <a:spAutoFit/>
          </a:bodyPr>
          <a:lstStyle/>
          <a:p>
            <a:pPr marL="12700" marR="5080">
              <a:lnSpc>
                <a:spcPct val="115700"/>
              </a:lnSpc>
              <a:spcBef>
                <a:spcPts val="100"/>
              </a:spcBef>
            </a:pPr>
            <a:r>
              <a:rPr sz="700" spc="-5" dirty="0">
                <a:solidFill>
                  <a:srgbClr val="585858"/>
                </a:solidFill>
                <a:latin typeface="Arial"/>
                <a:cs typeface="Arial"/>
              </a:rPr>
              <a:t>Image Source: </a:t>
            </a:r>
            <a:r>
              <a:rPr sz="700" dirty="0">
                <a:solidFill>
                  <a:srgbClr val="585858"/>
                </a:solidFill>
                <a:latin typeface="Arial"/>
                <a:cs typeface="Arial"/>
              </a:rPr>
              <a:t> </a:t>
            </a:r>
            <a:r>
              <a:rPr sz="700" spc="-10" dirty="0">
                <a:solidFill>
                  <a:srgbClr val="585858"/>
                </a:solidFill>
                <a:latin typeface="Arial"/>
                <a:cs typeface="Arial"/>
                <a:hlinkClick r:id="rId3"/>
              </a:rPr>
              <a:t>https://www.google.com/url?sa=i&amp;source=imgres&amp;cd=&amp;cad=rja&amp;uact=8&amp;ved=2ahUKEwjKg9PLw9PoAhXD</a:t>
            </a:r>
            <a:endParaRPr sz="700">
              <a:latin typeface="Arial"/>
              <a:cs typeface="Arial"/>
            </a:endParaRPr>
          </a:p>
        </p:txBody>
      </p:sp>
      <p:pic>
        <p:nvPicPr>
          <p:cNvPr id="8" name="object 8"/>
          <p:cNvPicPr/>
          <p:nvPr/>
        </p:nvPicPr>
        <p:blipFill>
          <a:blip r:embed="rId4" cstate="print"/>
          <a:stretch>
            <a:fillRect/>
          </a:stretch>
        </p:blipFill>
        <p:spPr>
          <a:xfrm>
            <a:off x="143510" y="161289"/>
            <a:ext cx="773887" cy="311150"/>
          </a:xfrm>
          <a:prstGeom prst="rect">
            <a:avLst/>
          </a:prstGeom>
        </p:spPr>
      </p:pic>
      <p:pic>
        <p:nvPicPr>
          <p:cNvPr id="9" name="object 9"/>
          <p:cNvPicPr/>
          <p:nvPr/>
        </p:nvPicPr>
        <p:blipFill>
          <a:blip r:embed="rId5" cstate="print"/>
          <a:stretch>
            <a:fillRect/>
          </a:stretch>
        </p:blipFill>
        <p:spPr>
          <a:xfrm>
            <a:off x="5159375" y="521969"/>
            <a:ext cx="3400679" cy="3694429"/>
          </a:xfrm>
          <a:prstGeom prst="rect">
            <a:avLst/>
          </a:prstGeom>
        </p:spPr>
      </p:pic>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3851" y="533135"/>
            <a:ext cx="3998136" cy="773930"/>
          </a:xfrm>
          <a:prstGeom prst="rect">
            <a:avLst/>
          </a:prstGeom>
        </p:spPr>
        <p:txBody>
          <a:bodyPr vert="horz" wrap="square" lIns="0" tIns="29845" rIns="0" bIns="0" rtlCol="0">
            <a:spAutoFit/>
          </a:bodyPr>
          <a:lstStyle/>
          <a:p>
            <a:pPr marL="859790" marR="5080" indent="-847725">
              <a:lnSpc>
                <a:spcPts val="2830"/>
              </a:lnSpc>
              <a:spcBef>
                <a:spcPts val="235"/>
              </a:spcBef>
            </a:pPr>
            <a:r>
              <a:rPr spc="-5" dirty="0"/>
              <a:t>Purpose</a:t>
            </a:r>
            <a:r>
              <a:rPr spc="-65" dirty="0"/>
              <a:t> </a:t>
            </a:r>
            <a:r>
              <a:rPr spc="-5" dirty="0"/>
              <a:t>of</a:t>
            </a:r>
            <a:r>
              <a:rPr spc="-55" dirty="0"/>
              <a:t> </a:t>
            </a:r>
            <a:r>
              <a:rPr spc="-5" dirty="0"/>
              <a:t>database </a:t>
            </a:r>
            <a:r>
              <a:rPr spc="-650" dirty="0"/>
              <a:t> </a:t>
            </a:r>
            <a:r>
              <a:rPr dirty="0"/>
              <a:t>systems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298194" y="1722247"/>
            <a:ext cx="194945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What</a:t>
            </a:r>
            <a:r>
              <a:rPr sz="1800" spc="-65" dirty="0">
                <a:solidFill>
                  <a:srgbClr val="585858"/>
                </a:solidFill>
                <a:latin typeface="Arial"/>
                <a:cs typeface="Arial"/>
              </a:rPr>
              <a:t> </a:t>
            </a:r>
            <a:r>
              <a:rPr sz="1800" spc="-5" dirty="0">
                <a:solidFill>
                  <a:srgbClr val="585858"/>
                </a:solidFill>
                <a:latin typeface="Arial"/>
                <a:cs typeface="Arial"/>
              </a:rPr>
              <a:t>is</a:t>
            </a:r>
            <a:r>
              <a:rPr sz="1800" spc="-50" dirty="0">
                <a:solidFill>
                  <a:srgbClr val="585858"/>
                </a:solidFill>
                <a:latin typeface="Arial"/>
                <a:cs typeface="Arial"/>
              </a:rPr>
              <a:t> </a:t>
            </a:r>
            <a:r>
              <a:rPr sz="1800" spc="-5" dirty="0">
                <a:solidFill>
                  <a:srgbClr val="585858"/>
                </a:solidFill>
                <a:latin typeface="Arial"/>
                <a:cs typeface="Arial"/>
              </a:rPr>
              <a:t>Database?</a:t>
            </a:r>
            <a:endParaRPr sz="1800" dirty="0">
              <a:latin typeface="Arial"/>
              <a:cs typeface="Arial"/>
            </a:endParaRPr>
          </a:p>
        </p:txBody>
      </p:sp>
      <p:sp>
        <p:nvSpPr>
          <p:cNvPr id="7" name="object 7"/>
          <p:cNvSpPr txBox="1"/>
          <p:nvPr/>
        </p:nvSpPr>
        <p:spPr>
          <a:xfrm>
            <a:off x="635894" y="2215806"/>
            <a:ext cx="3545840" cy="2741930"/>
          </a:xfrm>
          <a:prstGeom prst="rect">
            <a:avLst/>
          </a:prstGeom>
        </p:spPr>
        <p:txBody>
          <a:bodyPr vert="horz" wrap="square" lIns="0" tIns="12700" rIns="0" bIns="0" rtlCol="0">
            <a:spAutoFit/>
          </a:bodyPr>
          <a:lstStyle/>
          <a:p>
            <a:pPr marL="349250" marR="501650" indent="-337185">
              <a:lnSpc>
                <a:spcPct val="114999"/>
              </a:lnSpc>
              <a:spcBef>
                <a:spcPts val="100"/>
              </a:spcBef>
              <a:buChar char="●"/>
              <a:tabLst>
                <a:tab pos="349250" algn="l"/>
                <a:tab pos="349885" algn="l"/>
              </a:tabLst>
            </a:pPr>
            <a:r>
              <a:rPr sz="1400" dirty="0">
                <a:latin typeface="Arial"/>
                <a:cs typeface="Arial"/>
              </a:rPr>
              <a:t>A</a:t>
            </a:r>
            <a:r>
              <a:rPr sz="1400" spc="-100" dirty="0">
                <a:latin typeface="Arial"/>
                <a:cs typeface="Arial"/>
              </a:rPr>
              <a:t> </a:t>
            </a:r>
            <a:r>
              <a:rPr sz="1400" dirty="0">
                <a:latin typeface="Arial"/>
                <a:cs typeface="Arial"/>
              </a:rPr>
              <a:t>database</a:t>
            </a:r>
            <a:r>
              <a:rPr sz="1400" spc="-20" dirty="0">
                <a:latin typeface="Arial"/>
                <a:cs typeface="Arial"/>
              </a:rPr>
              <a:t> </a:t>
            </a:r>
            <a:r>
              <a:rPr sz="1400" spc="-10" dirty="0">
                <a:latin typeface="Arial"/>
                <a:cs typeface="Arial"/>
              </a:rPr>
              <a:t>is</a:t>
            </a:r>
            <a:r>
              <a:rPr sz="1400" spc="-20" dirty="0">
                <a:latin typeface="Arial"/>
                <a:cs typeface="Arial"/>
              </a:rPr>
              <a:t> </a:t>
            </a:r>
            <a:r>
              <a:rPr sz="1400" dirty="0">
                <a:latin typeface="Arial"/>
                <a:cs typeface="Arial"/>
              </a:rPr>
              <a:t>a</a:t>
            </a:r>
            <a:r>
              <a:rPr sz="1400" spc="-25" dirty="0">
                <a:latin typeface="Arial"/>
                <a:cs typeface="Arial"/>
              </a:rPr>
              <a:t> </a:t>
            </a:r>
            <a:r>
              <a:rPr sz="1400" spc="-5" dirty="0">
                <a:latin typeface="Arial"/>
                <a:cs typeface="Arial"/>
              </a:rPr>
              <a:t>data</a:t>
            </a:r>
            <a:r>
              <a:rPr sz="1400" spc="-30" dirty="0">
                <a:latin typeface="Arial"/>
                <a:cs typeface="Arial"/>
              </a:rPr>
              <a:t> </a:t>
            </a:r>
            <a:r>
              <a:rPr sz="1400" spc="-5" dirty="0">
                <a:latin typeface="Arial"/>
                <a:cs typeface="Arial"/>
              </a:rPr>
              <a:t>structure</a:t>
            </a:r>
            <a:r>
              <a:rPr sz="1400" spc="-30" dirty="0">
                <a:latin typeface="Arial"/>
                <a:cs typeface="Arial"/>
              </a:rPr>
              <a:t> </a:t>
            </a:r>
            <a:r>
              <a:rPr sz="1400" spc="-5" dirty="0">
                <a:latin typeface="Arial"/>
                <a:cs typeface="Arial"/>
              </a:rPr>
              <a:t>that </a:t>
            </a:r>
            <a:r>
              <a:rPr sz="1400" spc="-375" dirty="0">
                <a:latin typeface="Arial"/>
                <a:cs typeface="Arial"/>
              </a:rPr>
              <a:t> </a:t>
            </a:r>
            <a:r>
              <a:rPr sz="1400" spc="-5" dirty="0">
                <a:latin typeface="Arial"/>
                <a:cs typeface="Arial"/>
              </a:rPr>
              <a:t>stores</a:t>
            </a:r>
            <a:r>
              <a:rPr sz="1400" spc="-10" dirty="0">
                <a:latin typeface="Arial"/>
                <a:cs typeface="Arial"/>
              </a:rPr>
              <a:t> </a:t>
            </a:r>
            <a:r>
              <a:rPr sz="1400" spc="-5" dirty="0">
                <a:latin typeface="Arial"/>
                <a:cs typeface="Arial"/>
              </a:rPr>
              <a:t>organized</a:t>
            </a:r>
            <a:r>
              <a:rPr sz="1400" spc="-20" dirty="0">
                <a:latin typeface="Arial"/>
                <a:cs typeface="Arial"/>
              </a:rPr>
              <a:t> </a:t>
            </a:r>
            <a:r>
              <a:rPr sz="1400" spc="-5" dirty="0">
                <a:latin typeface="Arial"/>
                <a:cs typeface="Arial"/>
              </a:rPr>
              <a:t>information.</a:t>
            </a:r>
            <a:endParaRPr sz="1400" dirty="0">
              <a:latin typeface="Arial"/>
              <a:cs typeface="Arial"/>
            </a:endParaRPr>
          </a:p>
          <a:p>
            <a:pPr marL="349250" marR="5080" indent="-337185">
              <a:lnSpc>
                <a:spcPct val="115700"/>
              </a:lnSpc>
              <a:buChar char="●"/>
              <a:tabLst>
                <a:tab pos="349250" algn="l"/>
                <a:tab pos="349885" algn="l"/>
              </a:tabLst>
            </a:pPr>
            <a:r>
              <a:rPr sz="1400" spc="-5" dirty="0">
                <a:latin typeface="Arial"/>
                <a:cs typeface="Arial"/>
              </a:rPr>
              <a:t>Databases</a:t>
            </a:r>
            <a:r>
              <a:rPr sz="1400" spc="375" dirty="0">
                <a:latin typeface="Arial"/>
                <a:cs typeface="Arial"/>
              </a:rPr>
              <a:t> </a:t>
            </a:r>
            <a:r>
              <a:rPr sz="1400" spc="-5" dirty="0">
                <a:latin typeface="Arial"/>
                <a:cs typeface="Arial"/>
              </a:rPr>
              <a:t>contain </a:t>
            </a:r>
            <a:r>
              <a:rPr sz="1400" dirty="0">
                <a:latin typeface="Arial"/>
                <a:cs typeface="Arial"/>
              </a:rPr>
              <a:t>multiple </a:t>
            </a:r>
            <a:r>
              <a:rPr sz="1400" spc="-5" dirty="0">
                <a:latin typeface="Arial"/>
                <a:cs typeface="Arial"/>
              </a:rPr>
              <a:t>tables, </a:t>
            </a:r>
            <a:r>
              <a:rPr sz="1400" dirty="0">
                <a:latin typeface="Arial"/>
                <a:cs typeface="Arial"/>
              </a:rPr>
              <a:t> </a:t>
            </a:r>
            <a:r>
              <a:rPr sz="1400" spc="-5" dirty="0">
                <a:latin typeface="Arial"/>
                <a:cs typeface="Arial"/>
              </a:rPr>
              <a:t>which</a:t>
            </a:r>
            <a:r>
              <a:rPr sz="1400" spc="-35" dirty="0">
                <a:latin typeface="Arial"/>
                <a:cs typeface="Arial"/>
              </a:rPr>
              <a:t> </a:t>
            </a:r>
            <a:r>
              <a:rPr sz="1400" spc="-5" dirty="0">
                <a:latin typeface="Arial"/>
                <a:cs typeface="Arial"/>
              </a:rPr>
              <a:t>may</a:t>
            </a:r>
            <a:r>
              <a:rPr sz="1400" spc="-50" dirty="0">
                <a:latin typeface="Arial"/>
                <a:cs typeface="Arial"/>
              </a:rPr>
              <a:t> </a:t>
            </a:r>
            <a:r>
              <a:rPr sz="1400" dirty="0">
                <a:latin typeface="Arial"/>
                <a:cs typeface="Arial"/>
              </a:rPr>
              <a:t>each</a:t>
            </a:r>
            <a:r>
              <a:rPr sz="1400" spc="-30" dirty="0">
                <a:latin typeface="Arial"/>
                <a:cs typeface="Arial"/>
              </a:rPr>
              <a:t> </a:t>
            </a:r>
            <a:r>
              <a:rPr sz="1400" dirty="0">
                <a:latin typeface="Arial"/>
                <a:cs typeface="Arial"/>
              </a:rPr>
              <a:t>include</a:t>
            </a:r>
            <a:r>
              <a:rPr sz="1400" spc="-30" dirty="0">
                <a:latin typeface="Arial"/>
                <a:cs typeface="Arial"/>
              </a:rPr>
              <a:t> </a:t>
            </a:r>
            <a:r>
              <a:rPr sz="1400" spc="-5" dirty="0">
                <a:latin typeface="Arial"/>
                <a:cs typeface="Arial"/>
              </a:rPr>
              <a:t>several</a:t>
            </a:r>
            <a:r>
              <a:rPr sz="1400" spc="-30" dirty="0">
                <a:latin typeface="Arial"/>
                <a:cs typeface="Arial"/>
              </a:rPr>
              <a:t> </a:t>
            </a:r>
            <a:r>
              <a:rPr sz="1400" spc="-5" dirty="0">
                <a:latin typeface="Arial"/>
                <a:cs typeface="Arial"/>
              </a:rPr>
              <a:t>different</a:t>
            </a:r>
            <a:endParaRPr sz="1400" dirty="0">
              <a:latin typeface="Arial"/>
              <a:cs typeface="Arial"/>
            </a:endParaRPr>
          </a:p>
          <a:p>
            <a:pPr marL="349250">
              <a:lnSpc>
                <a:spcPct val="100000"/>
              </a:lnSpc>
              <a:spcBef>
                <a:spcPts val="265"/>
              </a:spcBef>
            </a:pPr>
            <a:r>
              <a:rPr sz="1400" spc="-5" dirty="0">
                <a:latin typeface="Arial"/>
                <a:cs typeface="Arial"/>
              </a:rPr>
              <a:t>fields.</a:t>
            </a:r>
            <a:endParaRPr sz="1400" dirty="0">
              <a:latin typeface="Arial"/>
              <a:cs typeface="Arial"/>
            </a:endParaRPr>
          </a:p>
          <a:p>
            <a:pPr marL="349250" marR="77470" indent="-337185">
              <a:lnSpc>
                <a:spcPct val="115900"/>
              </a:lnSpc>
              <a:spcBef>
                <a:spcPts val="10"/>
              </a:spcBef>
              <a:buChar char="●"/>
              <a:tabLst>
                <a:tab pos="349250" algn="l"/>
                <a:tab pos="349885" algn="l"/>
              </a:tabLst>
            </a:pPr>
            <a:r>
              <a:rPr sz="1400" spc="-5" dirty="0">
                <a:latin typeface="Arial"/>
                <a:cs typeface="Arial"/>
              </a:rPr>
              <a:t>For</a:t>
            </a:r>
            <a:r>
              <a:rPr sz="1400" spc="-25" dirty="0">
                <a:latin typeface="Arial"/>
                <a:cs typeface="Arial"/>
              </a:rPr>
              <a:t> </a:t>
            </a:r>
            <a:r>
              <a:rPr sz="1400" spc="-5" dirty="0">
                <a:latin typeface="Arial"/>
                <a:cs typeface="Arial"/>
              </a:rPr>
              <a:t>example,</a:t>
            </a:r>
            <a:r>
              <a:rPr sz="1400" spc="-20" dirty="0">
                <a:latin typeface="Arial"/>
                <a:cs typeface="Arial"/>
              </a:rPr>
              <a:t> </a:t>
            </a:r>
            <a:r>
              <a:rPr sz="1400" dirty="0">
                <a:latin typeface="Arial"/>
                <a:cs typeface="Arial"/>
              </a:rPr>
              <a:t>a</a:t>
            </a:r>
            <a:r>
              <a:rPr sz="1400" spc="-35" dirty="0">
                <a:latin typeface="Arial"/>
                <a:cs typeface="Arial"/>
              </a:rPr>
              <a:t> </a:t>
            </a:r>
            <a:r>
              <a:rPr sz="1400" spc="-5" dirty="0">
                <a:latin typeface="Arial"/>
                <a:cs typeface="Arial"/>
              </a:rPr>
              <a:t>company</a:t>
            </a:r>
            <a:r>
              <a:rPr sz="1400" spc="-35" dirty="0">
                <a:latin typeface="Arial"/>
                <a:cs typeface="Arial"/>
              </a:rPr>
              <a:t> </a:t>
            </a:r>
            <a:r>
              <a:rPr sz="1400" dirty="0">
                <a:latin typeface="Arial"/>
                <a:cs typeface="Arial"/>
              </a:rPr>
              <a:t>database</a:t>
            </a:r>
            <a:r>
              <a:rPr sz="1400" spc="-20" dirty="0">
                <a:latin typeface="Arial"/>
                <a:cs typeface="Arial"/>
              </a:rPr>
              <a:t> </a:t>
            </a:r>
            <a:r>
              <a:rPr sz="1400" spc="-5" dirty="0">
                <a:latin typeface="Arial"/>
                <a:cs typeface="Arial"/>
              </a:rPr>
              <a:t>may </a:t>
            </a:r>
            <a:r>
              <a:rPr sz="1400" spc="-375" dirty="0">
                <a:latin typeface="Arial"/>
                <a:cs typeface="Arial"/>
              </a:rPr>
              <a:t> </a:t>
            </a:r>
            <a:r>
              <a:rPr sz="1400" dirty="0">
                <a:latin typeface="Arial"/>
                <a:cs typeface="Arial"/>
              </a:rPr>
              <a:t>include </a:t>
            </a:r>
            <a:r>
              <a:rPr sz="1400" spc="-5" dirty="0">
                <a:latin typeface="Arial"/>
                <a:cs typeface="Arial"/>
              </a:rPr>
              <a:t>tables </a:t>
            </a:r>
            <a:r>
              <a:rPr sz="1400" dirty="0">
                <a:latin typeface="Arial"/>
                <a:cs typeface="Arial"/>
              </a:rPr>
              <a:t>for </a:t>
            </a:r>
            <a:r>
              <a:rPr sz="1400" spc="-5" dirty="0">
                <a:latin typeface="Arial"/>
                <a:cs typeface="Arial"/>
              </a:rPr>
              <a:t>products, employees, </a:t>
            </a:r>
            <a:r>
              <a:rPr sz="1400" spc="-375" dirty="0">
                <a:latin typeface="Arial"/>
                <a:cs typeface="Arial"/>
              </a:rPr>
              <a:t> </a:t>
            </a:r>
            <a:r>
              <a:rPr sz="1400" dirty="0">
                <a:latin typeface="Arial"/>
                <a:cs typeface="Arial"/>
              </a:rPr>
              <a:t>and </a:t>
            </a:r>
            <a:r>
              <a:rPr sz="1400" spc="-5" dirty="0">
                <a:latin typeface="Arial"/>
                <a:cs typeface="Arial"/>
              </a:rPr>
              <a:t>financial records. Each </a:t>
            </a:r>
            <a:r>
              <a:rPr sz="1400" dirty="0">
                <a:latin typeface="Arial"/>
                <a:cs typeface="Arial"/>
              </a:rPr>
              <a:t>of </a:t>
            </a:r>
            <a:r>
              <a:rPr sz="1400" spc="-5" dirty="0">
                <a:latin typeface="Arial"/>
                <a:cs typeface="Arial"/>
              </a:rPr>
              <a:t>these </a:t>
            </a:r>
            <a:r>
              <a:rPr sz="1400" dirty="0">
                <a:latin typeface="Arial"/>
                <a:cs typeface="Arial"/>
              </a:rPr>
              <a:t> </a:t>
            </a:r>
            <a:r>
              <a:rPr sz="1400" spc="-5" dirty="0">
                <a:latin typeface="Arial"/>
                <a:cs typeface="Arial"/>
              </a:rPr>
              <a:t>tables</a:t>
            </a:r>
            <a:r>
              <a:rPr sz="1400" spc="5" dirty="0">
                <a:latin typeface="Arial"/>
                <a:cs typeface="Arial"/>
              </a:rPr>
              <a:t> </a:t>
            </a:r>
            <a:r>
              <a:rPr sz="1400" spc="-5" dirty="0">
                <a:latin typeface="Arial"/>
                <a:cs typeface="Arial"/>
              </a:rPr>
              <a:t>would</a:t>
            </a:r>
            <a:r>
              <a:rPr sz="1400" spc="5" dirty="0">
                <a:latin typeface="Arial"/>
                <a:cs typeface="Arial"/>
              </a:rPr>
              <a:t> </a:t>
            </a:r>
            <a:r>
              <a:rPr sz="1400" spc="-5" dirty="0">
                <a:latin typeface="Arial"/>
                <a:cs typeface="Arial"/>
              </a:rPr>
              <a:t>have</a:t>
            </a:r>
            <a:r>
              <a:rPr sz="1400" spc="-10" dirty="0">
                <a:latin typeface="Arial"/>
                <a:cs typeface="Arial"/>
              </a:rPr>
              <a:t> </a:t>
            </a:r>
            <a:r>
              <a:rPr sz="1400" spc="-5" dirty="0">
                <a:latin typeface="Arial"/>
                <a:cs typeface="Arial"/>
              </a:rPr>
              <a:t>different</a:t>
            </a:r>
            <a:r>
              <a:rPr sz="1400" spc="-10" dirty="0">
                <a:latin typeface="Arial"/>
                <a:cs typeface="Arial"/>
              </a:rPr>
              <a:t> </a:t>
            </a:r>
            <a:r>
              <a:rPr sz="1400" spc="-5" dirty="0">
                <a:latin typeface="Arial"/>
                <a:cs typeface="Arial"/>
              </a:rPr>
              <a:t>fields</a:t>
            </a:r>
            <a:r>
              <a:rPr sz="1400" dirty="0">
                <a:latin typeface="Arial"/>
                <a:cs typeface="Arial"/>
              </a:rPr>
              <a:t> </a:t>
            </a:r>
            <a:r>
              <a:rPr sz="1400" spc="-5" dirty="0">
                <a:latin typeface="Arial"/>
                <a:cs typeface="Arial"/>
              </a:rPr>
              <a:t>that </a:t>
            </a:r>
            <a:r>
              <a:rPr sz="1400" dirty="0">
                <a:latin typeface="Arial"/>
                <a:cs typeface="Arial"/>
              </a:rPr>
              <a:t> are </a:t>
            </a:r>
            <a:r>
              <a:rPr sz="1400" spc="-5" dirty="0">
                <a:latin typeface="Arial"/>
                <a:cs typeface="Arial"/>
              </a:rPr>
              <a:t>relevant </a:t>
            </a:r>
            <a:r>
              <a:rPr sz="1400" dirty="0">
                <a:latin typeface="Arial"/>
                <a:cs typeface="Arial"/>
              </a:rPr>
              <a:t>to the </a:t>
            </a:r>
            <a:r>
              <a:rPr sz="1400" spc="-5" dirty="0">
                <a:latin typeface="Arial"/>
                <a:cs typeface="Arial"/>
              </a:rPr>
              <a:t>information stored </a:t>
            </a:r>
            <a:r>
              <a:rPr sz="1400" spc="-15" dirty="0">
                <a:latin typeface="Arial"/>
                <a:cs typeface="Arial"/>
              </a:rPr>
              <a:t>in </a:t>
            </a:r>
            <a:r>
              <a:rPr sz="1400" spc="-375" dirty="0">
                <a:latin typeface="Arial"/>
                <a:cs typeface="Arial"/>
              </a:rPr>
              <a:t> </a:t>
            </a:r>
            <a:r>
              <a:rPr sz="1400" dirty="0">
                <a:latin typeface="Arial"/>
                <a:cs typeface="Arial"/>
              </a:rPr>
              <a:t>the</a:t>
            </a:r>
            <a:r>
              <a:rPr sz="1400" spc="-35" dirty="0">
                <a:latin typeface="Arial"/>
                <a:cs typeface="Arial"/>
              </a:rPr>
              <a:t> </a:t>
            </a:r>
            <a:r>
              <a:rPr sz="1400" spc="-5" dirty="0">
                <a:latin typeface="Arial"/>
                <a:cs typeface="Arial"/>
              </a:rPr>
              <a:t>table.</a:t>
            </a:r>
            <a:endParaRPr sz="1400" dirty="0">
              <a:latin typeface="Arial"/>
              <a:cs typeface="Arial"/>
            </a:endParaRPr>
          </a:p>
        </p:txBody>
      </p:sp>
      <p:sp>
        <p:nvSpPr>
          <p:cNvPr id="8" name="object 8"/>
          <p:cNvSpPr txBox="1"/>
          <p:nvPr/>
        </p:nvSpPr>
        <p:spPr>
          <a:xfrm>
            <a:off x="4709540" y="4823866"/>
            <a:ext cx="4173854" cy="266700"/>
          </a:xfrm>
          <a:prstGeom prst="rect">
            <a:avLst/>
          </a:prstGeom>
        </p:spPr>
        <p:txBody>
          <a:bodyPr vert="horz" wrap="square" lIns="0" tIns="12700" rIns="0" bIns="0" rtlCol="0">
            <a:spAutoFit/>
          </a:bodyPr>
          <a:lstStyle/>
          <a:p>
            <a:pPr marL="12700" marR="5080">
              <a:lnSpc>
                <a:spcPct val="112900"/>
              </a:lnSpc>
              <a:spcBef>
                <a:spcPts val="100"/>
              </a:spcBef>
            </a:pPr>
            <a:r>
              <a:rPr sz="700" spc="-5" dirty="0">
                <a:solidFill>
                  <a:srgbClr val="585858"/>
                </a:solidFill>
                <a:latin typeface="Arial"/>
                <a:cs typeface="Arial"/>
              </a:rPr>
              <a:t>Image Source: </a:t>
            </a:r>
            <a:r>
              <a:rPr sz="700" dirty="0">
                <a:solidFill>
                  <a:srgbClr val="585858"/>
                </a:solidFill>
                <a:latin typeface="Arial"/>
                <a:cs typeface="Arial"/>
              </a:rPr>
              <a:t> </a:t>
            </a:r>
            <a:r>
              <a:rPr sz="700" spc="-10" dirty="0">
                <a:solidFill>
                  <a:srgbClr val="585858"/>
                </a:solidFill>
                <a:latin typeface="Arial"/>
                <a:cs typeface="Arial"/>
                <a:hlinkClick r:id="rId3"/>
              </a:rPr>
              <a:t>https://www.google.com/url?sa=i&amp;source=imgres&amp;cd=&amp;cad=rja&amp;uact=8&amp;ved=2ahUKEwjKg9PLw9PoAhXD</a:t>
            </a:r>
            <a:endParaRPr sz="7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5159375" y="521969"/>
            <a:ext cx="3400679" cy="3694429"/>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6072" y="557761"/>
            <a:ext cx="3998135" cy="773930"/>
          </a:xfrm>
          <a:prstGeom prst="rect">
            <a:avLst/>
          </a:prstGeom>
        </p:spPr>
        <p:txBody>
          <a:bodyPr vert="horz" wrap="square" lIns="0" tIns="29845" rIns="0" bIns="0" rtlCol="0">
            <a:spAutoFit/>
          </a:bodyPr>
          <a:lstStyle/>
          <a:p>
            <a:pPr marL="859790" marR="5080" indent="-847725">
              <a:lnSpc>
                <a:spcPts val="2830"/>
              </a:lnSpc>
              <a:spcBef>
                <a:spcPts val="235"/>
              </a:spcBef>
            </a:pPr>
            <a:r>
              <a:rPr spc="-5" dirty="0"/>
              <a:t>Purpose</a:t>
            </a:r>
            <a:r>
              <a:rPr spc="-65" dirty="0"/>
              <a:t> </a:t>
            </a:r>
            <a:r>
              <a:rPr spc="-5" dirty="0"/>
              <a:t>of</a:t>
            </a:r>
            <a:r>
              <a:rPr spc="-55" dirty="0"/>
              <a:t> </a:t>
            </a:r>
            <a:r>
              <a:rPr spc="-5" dirty="0"/>
              <a:t>database </a:t>
            </a:r>
            <a:r>
              <a:rPr spc="-650" dirty="0"/>
              <a:t> </a:t>
            </a:r>
            <a:r>
              <a:rPr dirty="0"/>
              <a:t>systems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458213" y="1722247"/>
            <a:ext cx="163385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What</a:t>
            </a:r>
            <a:r>
              <a:rPr sz="1800" spc="-70" dirty="0">
                <a:solidFill>
                  <a:srgbClr val="585858"/>
                </a:solidFill>
                <a:latin typeface="Arial"/>
                <a:cs typeface="Arial"/>
              </a:rPr>
              <a:t> </a:t>
            </a:r>
            <a:r>
              <a:rPr sz="1800" spc="-5" dirty="0">
                <a:solidFill>
                  <a:srgbClr val="585858"/>
                </a:solidFill>
                <a:latin typeface="Arial"/>
                <a:cs typeface="Arial"/>
              </a:rPr>
              <a:t>is</a:t>
            </a:r>
            <a:r>
              <a:rPr sz="1800" spc="-65" dirty="0">
                <a:solidFill>
                  <a:srgbClr val="585858"/>
                </a:solidFill>
                <a:latin typeface="Arial"/>
                <a:cs typeface="Arial"/>
              </a:rPr>
              <a:t> </a:t>
            </a:r>
            <a:r>
              <a:rPr sz="1800" dirty="0">
                <a:solidFill>
                  <a:srgbClr val="585858"/>
                </a:solidFill>
                <a:latin typeface="Arial"/>
                <a:cs typeface="Arial"/>
              </a:rPr>
              <a:t>DBMS?</a:t>
            </a:r>
            <a:endParaRPr sz="1800">
              <a:latin typeface="Arial"/>
              <a:cs typeface="Arial"/>
            </a:endParaRPr>
          </a:p>
        </p:txBody>
      </p:sp>
      <p:sp>
        <p:nvSpPr>
          <p:cNvPr id="7" name="object 7"/>
          <p:cNvSpPr txBox="1"/>
          <p:nvPr/>
        </p:nvSpPr>
        <p:spPr>
          <a:xfrm>
            <a:off x="654812" y="2494254"/>
            <a:ext cx="3518535" cy="2493645"/>
          </a:xfrm>
          <a:prstGeom prst="rect">
            <a:avLst/>
          </a:prstGeom>
        </p:spPr>
        <p:txBody>
          <a:bodyPr vert="horz" wrap="square" lIns="0" tIns="12700" rIns="0" bIns="0" rtlCol="0">
            <a:spAutoFit/>
          </a:bodyPr>
          <a:lstStyle/>
          <a:p>
            <a:pPr marL="349250" marR="5080" indent="-337185">
              <a:lnSpc>
                <a:spcPct val="114999"/>
              </a:lnSpc>
              <a:spcBef>
                <a:spcPts val="100"/>
              </a:spcBef>
              <a:buChar char="●"/>
              <a:tabLst>
                <a:tab pos="349250" algn="l"/>
                <a:tab pos="349885" algn="l"/>
              </a:tabLst>
            </a:pPr>
            <a:r>
              <a:rPr sz="1400" spc="-5" dirty="0">
                <a:latin typeface="Arial"/>
                <a:cs typeface="Arial"/>
              </a:rPr>
              <a:t>DBMS</a:t>
            </a:r>
            <a:r>
              <a:rPr sz="1400" dirty="0">
                <a:latin typeface="Arial"/>
                <a:cs typeface="Arial"/>
              </a:rPr>
              <a:t> or</a:t>
            </a:r>
            <a:r>
              <a:rPr sz="1400" spc="5" dirty="0">
                <a:latin typeface="Arial"/>
                <a:cs typeface="Arial"/>
              </a:rPr>
              <a:t> </a:t>
            </a:r>
            <a:r>
              <a:rPr sz="1400" spc="-5" dirty="0">
                <a:latin typeface="Arial"/>
                <a:cs typeface="Arial"/>
              </a:rPr>
              <a:t>Database</a:t>
            </a:r>
            <a:r>
              <a:rPr sz="1400" spc="-15" dirty="0">
                <a:latin typeface="Arial"/>
                <a:cs typeface="Arial"/>
              </a:rPr>
              <a:t> </a:t>
            </a:r>
            <a:r>
              <a:rPr sz="1400" spc="-5" dirty="0">
                <a:latin typeface="Arial"/>
                <a:cs typeface="Arial"/>
              </a:rPr>
              <a:t>Management </a:t>
            </a:r>
            <a:r>
              <a:rPr sz="1400" dirty="0">
                <a:latin typeface="Arial"/>
                <a:cs typeface="Arial"/>
              </a:rPr>
              <a:t> </a:t>
            </a:r>
            <a:r>
              <a:rPr sz="1400" spc="-5" dirty="0">
                <a:latin typeface="Arial"/>
                <a:cs typeface="Arial"/>
              </a:rPr>
              <a:t>System</a:t>
            </a:r>
            <a:r>
              <a:rPr sz="1400" spc="-25" dirty="0">
                <a:latin typeface="Arial"/>
                <a:cs typeface="Arial"/>
              </a:rPr>
              <a:t> </a:t>
            </a:r>
            <a:r>
              <a:rPr sz="1400" dirty="0">
                <a:latin typeface="Arial"/>
                <a:cs typeface="Arial"/>
              </a:rPr>
              <a:t>is</a:t>
            </a:r>
            <a:r>
              <a:rPr sz="1400" spc="-25" dirty="0">
                <a:latin typeface="Arial"/>
                <a:cs typeface="Arial"/>
              </a:rPr>
              <a:t> </a:t>
            </a:r>
            <a:r>
              <a:rPr sz="1400" dirty="0">
                <a:latin typeface="Arial"/>
                <a:cs typeface="Arial"/>
              </a:rPr>
              <a:t>a</a:t>
            </a:r>
            <a:r>
              <a:rPr sz="1400" spc="-25" dirty="0">
                <a:latin typeface="Arial"/>
                <a:cs typeface="Arial"/>
              </a:rPr>
              <a:t> </a:t>
            </a:r>
            <a:r>
              <a:rPr sz="1400" spc="-5" dirty="0">
                <a:latin typeface="Arial"/>
                <a:cs typeface="Arial"/>
              </a:rPr>
              <a:t>software</a:t>
            </a:r>
            <a:r>
              <a:rPr sz="1400" spc="-15" dirty="0">
                <a:latin typeface="Arial"/>
                <a:cs typeface="Arial"/>
              </a:rPr>
              <a:t> </a:t>
            </a:r>
            <a:r>
              <a:rPr sz="1400" spc="-5" dirty="0">
                <a:latin typeface="Arial"/>
                <a:cs typeface="Arial"/>
              </a:rPr>
              <a:t>application</a:t>
            </a:r>
            <a:r>
              <a:rPr sz="1400" spc="-15" dirty="0">
                <a:latin typeface="Arial"/>
                <a:cs typeface="Arial"/>
              </a:rPr>
              <a:t> </a:t>
            </a:r>
            <a:r>
              <a:rPr sz="1400" spc="-5" dirty="0">
                <a:latin typeface="Arial"/>
                <a:cs typeface="Arial"/>
              </a:rPr>
              <a:t>used</a:t>
            </a:r>
            <a:r>
              <a:rPr sz="1400" spc="-25" dirty="0">
                <a:latin typeface="Arial"/>
                <a:cs typeface="Arial"/>
              </a:rPr>
              <a:t> </a:t>
            </a:r>
            <a:r>
              <a:rPr sz="1400" spc="-10" dirty="0">
                <a:latin typeface="Arial"/>
                <a:cs typeface="Arial"/>
              </a:rPr>
              <a:t>to </a:t>
            </a:r>
            <a:r>
              <a:rPr sz="1400" spc="-375" dirty="0">
                <a:latin typeface="Arial"/>
                <a:cs typeface="Arial"/>
              </a:rPr>
              <a:t> </a:t>
            </a:r>
            <a:r>
              <a:rPr sz="1400" spc="-5" dirty="0">
                <a:latin typeface="Arial"/>
                <a:cs typeface="Arial"/>
              </a:rPr>
              <a:t>access,</a:t>
            </a:r>
            <a:r>
              <a:rPr sz="1400" spc="-35" dirty="0">
                <a:latin typeface="Arial"/>
                <a:cs typeface="Arial"/>
              </a:rPr>
              <a:t> </a:t>
            </a:r>
            <a:r>
              <a:rPr sz="1400" spc="-5" dirty="0">
                <a:latin typeface="Arial"/>
                <a:cs typeface="Arial"/>
              </a:rPr>
              <a:t>create,</a:t>
            </a:r>
            <a:r>
              <a:rPr sz="1400" spc="-20" dirty="0">
                <a:latin typeface="Arial"/>
                <a:cs typeface="Arial"/>
              </a:rPr>
              <a:t> </a:t>
            </a:r>
            <a:r>
              <a:rPr sz="1400" spc="-5" dirty="0">
                <a:latin typeface="Arial"/>
                <a:cs typeface="Arial"/>
              </a:rPr>
              <a:t>and</a:t>
            </a:r>
            <a:r>
              <a:rPr sz="1400" spc="-30" dirty="0">
                <a:latin typeface="Arial"/>
                <a:cs typeface="Arial"/>
              </a:rPr>
              <a:t> </a:t>
            </a:r>
            <a:r>
              <a:rPr sz="1400" dirty="0">
                <a:latin typeface="Arial"/>
                <a:cs typeface="Arial"/>
              </a:rPr>
              <a:t>manage</a:t>
            </a:r>
            <a:r>
              <a:rPr sz="1400" spc="-25" dirty="0">
                <a:latin typeface="Arial"/>
                <a:cs typeface="Arial"/>
              </a:rPr>
              <a:t> </a:t>
            </a:r>
            <a:r>
              <a:rPr sz="1400" spc="-5" dirty="0">
                <a:latin typeface="Arial"/>
                <a:cs typeface="Arial"/>
              </a:rPr>
              <a:t>databases.</a:t>
            </a:r>
            <a:endParaRPr sz="1400">
              <a:latin typeface="Arial"/>
              <a:cs typeface="Arial"/>
            </a:endParaRPr>
          </a:p>
          <a:p>
            <a:pPr marL="349250" marR="151130" indent="-337185">
              <a:lnSpc>
                <a:spcPct val="115799"/>
              </a:lnSpc>
              <a:spcBef>
                <a:spcPts val="20"/>
              </a:spcBef>
              <a:buChar char="●"/>
              <a:tabLst>
                <a:tab pos="349250" algn="l"/>
                <a:tab pos="349885" algn="l"/>
              </a:tabLst>
            </a:pPr>
            <a:r>
              <a:rPr sz="1400" spc="-5" dirty="0">
                <a:latin typeface="Arial"/>
                <a:cs typeface="Arial"/>
              </a:rPr>
              <a:t>With</a:t>
            </a:r>
            <a:r>
              <a:rPr sz="1400" spc="-25" dirty="0">
                <a:latin typeface="Arial"/>
                <a:cs typeface="Arial"/>
              </a:rPr>
              <a:t> </a:t>
            </a:r>
            <a:r>
              <a:rPr sz="1400" spc="-5" dirty="0">
                <a:latin typeface="Arial"/>
                <a:cs typeface="Arial"/>
              </a:rPr>
              <a:t>the</a:t>
            </a:r>
            <a:r>
              <a:rPr sz="1400" spc="-20" dirty="0">
                <a:latin typeface="Arial"/>
                <a:cs typeface="Arial"/>
              </a:rPr>
              <a:t> </a:t>
            </a:r>
            <a:r>
              <a:rPr sz="1400" spc="-5" dirty="0">
                <a:latin typeface="Arial"/>
                <a:cs typeface="Arial"/>
              </a:rPr>
              <a:t>help</a:t>
            </a:r>
            <a:r>
              <a:rPr sz="1400" spc="-25" dirty="0">
                <a:latin typeface="Arial"/>
                <a:cs typeface="Arial"/>
              </a:rPr>
              <a:t> </a:t>
            </a:r>
            <a:r>
              <a:rPr sz="1400" spc="-10" dirty="0">
                <a:latin typeface="Arial"/>
                <a:cs typeface="Arial"/>
              </a:rPr>
              <a:t>of</a:t>
            </a:r>
            <a:r>
              <a:rPr sz="1400" spc="-15" dirty="0">
                <a:latin typeface="Arial"/>
                <a:cs typeface="Arial"/>
              </a:rPr>
              <a:t> </a:t>
            </a:r>
            <a:r>
              <a:rPr sz="1400" spc="-5" dirty="0">
                <a:latin typeface="Arial"/>
                <a:cs typeface="Arial"/>
              </a:rPr>
              <a:t>DBMS,</a:t>
            </a:r>
            <a:r>
              <a:rPr sz="1400" spc="-15" dirty="0">
                <a:latin typeface="Arial"/>
                <a:cs typeface="Arial"/>
              </a:rPr>
              <a:t> </a:t>
            </a:r>
            <a:r>
              <a:rPr sz="1400" spc="-5" dirty="0">
                <a:latin typeface="Arial"/>
                <a:cs typeface="Arial"/>
              </a:rPr>
              <a:t>you</a:t>
            </a:r>
            <a:r>
              <a:rPr sz="1400" spc="-10" dirty="0">
                <a:latin typeface="Arial"/>
                <a:cs typeface="Arial"/>
              </a:rPr>
              <a:t> </a:t>
            </a:r>
            <a:r>
              <a:rPr sz="1400" dirty="0">
                <a:latin typeface="Arial"/>
                <a:cs typeface="Arial"/>
              </a:rPr>
              <a:t>can</a:t>
            </a:r>
            <a:r>
              <a:rPr sz="1400" spc="-35" dirty="0">
                <a:latin typeface="Arial"/>
                <a:cs typeface="Arial"/>
              </a:rPr>
              <a:t> </a:t>
            </a:r>
            <a:r>
              <a:rPr sz="1400" spc="-5" dirty="0">
                <a:latin typeface="Arial"/>
                <a:cs typeface="Arial"/>
              </a:rPr>
              <a:t>easily </a:t>
            </a:r>
            <a:r>
              <a:rPr sz="1400" spc="-375" dirty="0">
                <a:latin typeface="Arial"/>
                <a:cs typeface="Arial"/>
              </a:rPr>
              <a:t> </a:t>
            </a:r>
            <a:r>
              <a:rPr sz="1400" spc="-5" dirty="0">
                <a:latin typeface="Arial"/>
                <a:cs typeface="Arial"/>
              </a:rPr>
              <a:t>create,</a:t>
            </a:r>
            <a:r>
              <a:rPr sz="1400" spc="-10" dirty="0">
                <a:latin typeface="Arial"/>
                <a:cs typeface="Arial"/>
              </a:rPr>
              <a:t> </a:t>
            </a:r>
            <a:r>
              <a:rPr sz="1400" spc="-5" dirty="0">
                <a:latin typeface="Arial"/>
                <a:cs typeface="Arial"/>
              </a:rPr>
              <a:t>retrieve</a:t>
            </a:r>
            <a:r>
              <a:rPr sz="1400" spc="5" dirty="0">
                <a:latin typeface="Arial"/>
                <a:cs typeface="Arial"/>
              </a:rPr>
              <a:t> </a:t>
            </a:r>
            <a:r>
              <a:rPr sz="1400" dirty="0">
                <a:latin typeface="Arial"/>
                <a:cs typeface="Arial"/>
              </a:rPr>
              <a:t>and</a:t>
            </a:r>
            <a:r>
              <a:rPr sz="1400" spc="-10" dirty="0">
                <a:latin typeface="Arial"/>
                <a:cs typeface="Arial"/>
              </a:rPr>
              <a:t> </a:t>
            </a:r>
            <a:r>
              <a:rPr sz="1400" spc="-5" dirty="0">
                <a:latin typeface="Arial"/>
                <a:cs typeface="Arial"/>
              </a:rPr>
              <a:t>update</a:t>
            </a:r>
            <a:r>
              <a:rPr sz="1400" spc="5" dirty="0">
                <a:latin typeface="Arial"/>
                <a:cs typeface="Arial"/>
              </a:rPr>
              <a:t> </a:t>
            </a:r>
            <a:r>
              <a:rPr sz="1400" spc="-5" dirty="0">
                <a:latin typeface="Arial"/>
                <a:cs typeface="Arial"/>
              </a:rPr>
              <a:t>data</a:t>
            </a:r>
            <a:r>
              <a:rPr sz="1400" spc="-10" dirty="0">
                <a:latin typeface="Arial"/>
                <a:cs typeface="Arial"/>
              </a:rPr>
              <a:t> </a:t>
            </a:r>
            <a:r>
              <a:rPr sz="1400" dirty="0">
                <a:latin typeface="Arial"/>
                <a:cs typeface="Arial"/>
              </a:rPr>
              <a:t>in </a:t>
            </a:r>
            <a:r>
              <a:rPr sz="1400" spc="5" dirty="0">
                <a:latin typeface="Arial"/>
                <a:cs typeface="Arial"/>
              </a:rPr>
              <a:t> </a:t>
            </a:r>
            <a:r>
              <a:rPr sz="1400" spc="-5" dirty="0">
                <a:latin typeface="Arial"/>
                <a:cs typeface="Arial"/>
              </a:rPr>
              <a:t>databases.</a:t>
            </a:r>
            <a:endParaRPr sz="1400">
              <a:latin typeface="Arial"/>
              <a:cs typeface="Arial"/>
            </a:endParaRPr>
          </a:p>
          <a:p>
            <a:pPr marL="349250" marR="103505" indent="-337185">
              <a:lnSpc>
                <a:spcPct val="115500"/>
              </a:lnSpc>
              <a:spcBef>
                <a:spcPts val="15"/>
              </a:spcBef>
              <a:buFont typeface="Arial"/>
              <a:buChar char="●"/>
              <a:tabLst>
                <a:tab pos="389255" algn="l"/>
                <a:tab pos="389890" algn="l"/>
              </a:tabLst>
            </a:pPr>
            <a:r>
              <a:rPr dirty="0"/>
              <a:t>	</a:t>
            </a:r>
            <a:r>
              <a:rPr sz="1400" dirty="0">
                <a:latin typeface="Arial"/>
                <a:cs typeface="Arial"/>
              </a:rPr>
              <a:t>A </a:t>
            </a:r>
            <a:r>
              <a:rPr sz="1400" spc="-5" dirty="0">
                <a:latin typeface="Arial"/>
                <a:cs typeface="Arial"/>
              </a:rPr>
              <a:t>DBMS consists </a:t>
            </a:r>
            <a:r>
              <a:rPr sz="1400" spc="-10" dirty="0">
                <a:latin typeface="Arial"/>
                <a:cs typeface="Arial"/>
              </a:rPr>
              <a:t>of </a:t>
            </a:r>
            <a:r>
              <a:rPr sz="1400" dirty="0">
                <a:latin typeface="Arial"/>
                <a:cs typeface="Arial"/>
              </a:rPr>
              <a:t>a group </a:t>
            </a:r>
            <a:r>
              <a:rPr sz="1400" spc="-10" dirty="0">
                <a:latin typeface="Arial"/>
                <a:cs typeface="Arial"/>
              </a:rPr>
              <a:t>of </a:t>
            </a:r>
            <a:r>
              <a:rPr sz="1400" spc="-5" dirty="0">
                <a:latin typeface="Arial"/>
                <a:cs typeface="Arial"/>
              </a:rPr>
              <a:t> commands</a:t>
            </a:r>
            <a:r>
              <a:rPr sz="1400" spc="-20" dirty="0">
                <a:latin typeface="Arial"/>
                <a:cs typeface="Arial"/>
              </a:rPr>
              <a:t> </a:t>
            </a:r>
            <a:r>
              <a:rPr sz="1400" dirty="0">
                <a:latin typeface="Arial"/>
                <a:cs typeface="Arial"/>
              </a:rPr>
              <a:t>to</a:t>
            </a:r>
            <a:r>
              <a:rPr sz="1400" spc="-25" dirty="0">
                <a:latin typeface="Arial"/>
                <a:cs typeface="Arial"/>
              </a:rPr>
              <a:t> </a:t>
            </a:r>
            <a:r>
              <a:rPr sz="1400" spc="-5" dirty="0">
                <a:latin typeface="Arial"/>
                <a:cs typeface="Arial"/>
              </a:rPr>
              <a:t>manipulate</a:t>
            </a:r>
            <a:r>
              <a:rPr sz="1400" spc="-15" dirty="0">
                <a:latin typeface="Arial"/>
                <a:cs typeface="Arial"/>
              </a:rPr>
              <a:t> </a:t>
            </a:r>
            <a:r>
              <a:rPr sz="1400" dirty="0">
                <a:latin typeface="Arial"/>
                <a:cs typeface="Arial"/>
              </a:rPr>
              <a:t>the</a:t>
            </a:r>
            <a:r>
              <a:rPr sz="1400" spc="-15" dirty="0">
                <a:latin typeface="Arial"/>
                <a:cs typeface="Arial"/>
              </a:rPr>
              <a:t> </a:t>
            </a:r>
            <a:r>
              <a:rPr sz="1400" spc="-5" dirty="0">
                <a:latin typeface="Arial"/>
                <a:cs typeface="Arial"/>
              </a:rPr>
              <a:t>database </a:t>
            </a:r>
            <a:r>
              <a:rPr sz="1400" spc="-370" dirty="0">
                <a:latin typeface="Arial"/>
                <a:cs typeface="Arial"/>
              </a:rPr>
              <a:t> </a:t>
            </a:r>
            <a:r>
              <a:rPr sz="1400" spc="-5" dirty="0">
                <a:latin typeface="Arial"/>
                <a:cs typeface="Arial"/>
              </a:rPr>
              <a:t>and acts as an interface between </a:t>
            </a:r>
            <a:r>
              <a:rPr sz="1400" dirty="0">
                <a:latin typeface="Arial"/>
                <a:cs typeface="Arial"/>
              </a:rPr>
              <a:t>the </a:t>
            </a:r>
            <a:r>
              <a:rPr sz="1400" spc="5" dirty="0">
                <a:latin typeface="Arial"/>
                <a:cs typeface="Arial"/>
              </a:rPr>
              <a:t> </a:t>
            </a:r>
            <a:r>
              <a:rPr sz="1400" spc="-5" dirty="0">
                <a:latin typeface="Arial"/>
                <a:cs typeface="Arial"/>
              </a:rPr>
              <a:t>end-users</a:t>
            </a:r>
            <a:r>
              <a:rPr sz="1400" spc="-30" dirty="0">
                <a:latin typeface="Arial"/>
                <a:cs typeface="Arial"/>
              </a:rPr>
              <a:t> </a:t>
            </a:r>
            <a:r>
              <a:rPr sz="1400" spc="-5" dirty="0">
                <a:latin typeface="Arial"/>
                <a:cs typeface="Arial"/>
              </a:rPr>
              <a:t>and</a:t>
            </a:r>
            <a:r>
              <a:rPr sz="1400" spc="-30" dirty="0">
                <a:latin typeface="Arial"/>
                <a:cs typeface="Arial"/>
              </a:rPr>
              <a:t> </a:t>
            </a:r>
            <a:r>
              <a:rPr sz="1400" spc="-5" dirty="0">
                <a:latin typeface="Arial"/>
                <a:cs typeface="Arial"/>
              </a:rPr>
              <a:t>the</a:t>
            </a:r>
            <a:r>
              <a:rPr sz="1400" spc="-40" dirty="0">
                <a:latin typeface="Arial"/>
                <a:cs typeface="Arial"/>
              </a:rPr>
              <a:t> </a:t>
            </a:r>
            <a:r>
              <a:rPr sz="1400" dirty="0">
                <a:latin typeface="Arial"/>
                <a:cs typeface="Arial"/>
              </a:rPr>
              <a:t>database.</a:t>
            </a:r>
            <a:endParaRPr sz="1400">
              <a:latin typeface="Arial"/>
              <a:cs typeface="Arial"/>
            </a:endParaRPr>
          </a:p>
        </p:txBody>
      </p:sp>
      <p:sp>
        <p:nvSpPr>
          <p:cNvPr id="8" name="object 8"/>
          <p:cNvSpPr txBox="1"/>
          <p:nvPr/>
        </p:nvSpPr>
        <p:spPr>
          <a:xfrm>
            <a:off x="4708016" y="4832096"/>
            <a:ext cx="624840" cy="132080"/>
          </a:xfrm>
          <a:prstGeom prst="rect">
            <a:avLst/>
          </a:prstGeom>
        </p:spPr>
        <p:txBody>
          <a:bodyPr vert="horz" wrap="square" lIns="0" tIns="12065" rIns="0" bIns="0" rtlCol="0">
            <a:spAutoFit/>
          </a:bodyPr>
          <a:lstStyle/>
          <a:p>
            <a:pPr marL="12700">
              <a:lnSpc>
                <a:spcPct val="100000"/>
              </a:lnSpc>
              <a:spcBef>
                <a:spcPts val="95"/>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ou</a:t>
            </a:r>
            <a:r>
              <a:rPr sz="70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p:txBody>
      </p:sp>
      <p:pic>
        <p:nvPicPr>
          <p:cNvPr id="9" name="object 9"/>
          <p:cNvPicPr/>
          <p:nvPr/>
        </p:nvPicPr>
        <p:blipFill>
          <a:blip r:embed="rId3" cstate="print"/>
          <a:stretch>
            <a:fillRect/>
          </a:stretch>
        </p:blipFill>
        <p:spPr>
          <a:xfrm>
            <a:off x="143510" y="161289"/>
            <a:ext cx="773887" cy="311150"/>
          </a:xfrm>
          <a:prstGeom prst="rect">
            <a:avLst/>
          </a:prstGeom>
        </p:spPr>
      </p:pic>
      <p:pic>
        <p:nvPicPr>
          <p:cNvPr id="10" name="object 10"/>
          <p:cNvPicPr/>
          <p:nvPr/>
        </p:nvPicPr>
        <p:blipFill>
          <a:blip r:embed="rId4" cstate="print"/>
          <a:stretch>
            <a:fillRect/>
          </a:stretch>
        </p:blipFill>
        <p:spPr>
          <a:xfrm>
            <a:off x="4699634" y="741680"/>
            <a:ext cx="4351909" cy="2856865"/>
          </a:xfrm>
          <a:prstGeom prst="rect">
            <a:avLst/>
          </a:prstGeom>
        </p:spPr>
      </p:pic>
      <p:sp>
        <p:nvSpPr>
          <p:cNvPr id="11" name="object 11"/>
          <p:cNvSpPr txBox="1"/>
          <p:nvPr/>
        </p:nvSpPr>
        <p:spPr>
          <a:xfrm>
            <a:off x="4708016" y="4968485"/>
            <a:ext cx="3894454" cy="124460"/>
          </a:xfrm>
          <a:prstGeom prst="rect">
            <a:avLst/>
          </a:prstGeom>
        </p:spPr>
        <p:txBody>
          <a:bodyPr vert="horz" wrap="square" lIns="0" tIns="3810" rIns="0" bIns="0" rtlCol="0">
            <a:spAutoFit/>
          </a:bodyPr>
          <a:lstStyle/>
          <a:p>
            <a:pPr marL="12700">
              <a:lnSpc>
                <a:spcPct val="100000"/>
              </a:lnSpc>
              <a:spcBef>
                <a:spcPts val="30"/>
              </a:spcBef>
            </a:pPr>
            <a:r>
              <a:rPr sz="700" spc="-5" dirty="0">
                <a:solidFill>
                  <a:srgbClr val="585858"/>
                </a:solidFill>
                <a:latin typeface="Arial"/>
                <a:cs typeface="Arial"/>
              </a:rPr>
              <a:t>https://d1jnx9ba8s6j9r.cloudfront.net/blog/wp-content/uploads/2019/10/DATABASES-457x300.png</a:t>
            </a:r>
            <a:endParaRPr sz="700">
              <a:latin typeface="Arial"/>
              <a:cs typeface="Arial"/>
            </a:endParaRPr>
          </a:p>
        </p:txBody>
      </p:sp>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67115" y="618421"/>
            <a:ext cx="3916154" cy="773930"/>
          </a:xfrm>
          <a:prstGeom prst="rect">
            <a:avLst/>
          </a:prstGeom>
        </p:spPr>
        <p:txBody>
          <a:bodyPr vert="horz" wrap="square" lIns="0" tIns="29845" rIns="0" bIns="0" rtlCol="0">
            <a:spAutoFit/>
          </a:bodyPr>
          <a:lstStyle/>
          <a:p>
            <a:pPr marL="859790" marR="5080" indent="-847725">
              <a:lnSpc>
                <a:spcPts val="2830"/>
              </a:lnSpc>
              <a:spcBef>
                <a:spcPts val="235"/>
              </a:spcBef>
            </a:pPr>
            <a:r>
              <a:rPr spc="-5" dirty="0"/>
              <a:t>Purpose</a:t>
            </a:r>
            <a:r>
              <a:rPr spc="-65" dirty="0"/>
              <a:t> </a:t>
            </a:r>
            <a:r>
              <a:rPr spc="-5" dirty="0"/>
              <a:t>of</a:t>
            </a:r>
            <a:r>
              <a:rPr spc="-55" dirty="0"/>
              <a:t> </a:t>
            </a:r>
            <a:r>
              <a:rPr spc="-5" dirty="0"/>
              <a:t>database </a:t>
            </a:r>
            <a:r>
              <a:rPr spc="-650" dirty="0"/>
              <a:t> </a:t>
            </a:r>
            <a:r>
              <a:rPr dirty="0"/>
              <a:t>systems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468882" y="1722247"/>
            <a:ext cx="161417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Types</a:t>
            </a:r>
            <a:r>
              <a:rPr sz="1800" spc="-85" dirty="0">
                <a:solidFill>
                  <a:srgbClr val="585858"/>
                </a:solidFill>
                <a:latin typeface="Arial"/>
                <a:cs typeface="Arial"/>
              </a:rPr>
              <a:t> </a:t>
            </a:r>
            <a:r>
              <a:rPr sz="1800" spc="-5" dirty="0">
                <a:solidFill>
                  <a:srgbClr val="585858"/>
                </a:solidFill>
                <a:latin typeface="Arial"/>
                <a:cs typeface="Arial"/>
              </a:rPr>
              <a:t>of</a:t>
            </a:r>
            <a:r>
              <a:rPr sz="1800" spc="-85" dirty="0">
                <a:solidFill>
                  <a:srgbClr val="585858"/>
                </a:solidFill>
                <a:latin typeface="Arial"/>
                <a:cs typeface="Arial"/>
              </a:rPr>
              <a:t> </a:t>
            </a:r>
            <a:r>
              <a:rPr sz="1800" dirty="0">
                <a:solidFill>
                  <a:srgbClr val="585858"/>
                </a:solidFill>
                <a:latin typeface="Arial"/>
                <a:cs typeface="Arial"/>
              </a:rPr>
              <a:t>DBMS</a:t>
            </a:r>
            <a:endParaRPr sz="1800">
              <a:latin typeface="Arial"/>
              <a:cs typeface="Arial"/>
            </a:endParaRPr>
          </a:p>
        </p:txBody>
      </p:sp>
      <p:sp>
        <p:nvSpPr>
          <p:cNvPr id="7" name="object 7"/>
          <p:cNvSpPr txBox="1"/>
          <p:nvPr/>
        </p:nvSpPr>
        <p:spPr>
          <a:xfrm>
            <a:off x="654812" y="2619222"/>
            <a:ext cx="3540760" cy="2245360"/>
          </a:xfrm>
          <a:prstGeom prst="rect">
            <a:avLst/>
          </a:prstGeom>
        </p:spPr>
        <p:txBody>
          <a:bodyPr vert="horz" wrap="square" lIns="0" tIns="43180" rIns="0" bIns="0" rtlCol="0">
            <a:spAutoFit/>
          </a:bodyPr>
          <a:lstStyle/>
          <a:p>
            <a:pPr marL="349250" indent="-335915">
              <a:lnSpc>
                <a:spcPct val="100000"/>
              </a:lnSpc>
              <a:spcBef>
                <a:spcPts val="340"/>
              </a:spcBef>
              <a:buChar char="●"/>
              <a:tabLst>
                <a:tab pos="349250" algn="l"/>
                <a:tab pos="349885" algn="l"/>
              </a:tabLst>
            </a:pPr>
            <a:r>
              <a:rPr sz="1400" spc="-5" dirty="0">
                <a:latin typeface="Arial"/>
                <a:cs typeface="Arial"/>
              </a:rPr>
              <a:t>File</a:t>
            </a:r>
            <a:r>
              <a:rPr sz="1400" spc="-40" dirty="0">
                <a:latin typeface="Arial"/>
                <a:cs typeface="Arial"/>
              </a:rPr>
              <a:t> </a:t>
            </a:r>
            <a:r>
              <a:rPr sz="1400" spc="-5" dirty="0">
                <a:latin typeface="Arial"/>
                <a:cs typeface="Arial"/>
              </a:rPr>
              <a:t>Processing</a:t>
            </a:r>
            <a:r>
              <a:rPr sz="1400" spc="-45" dirty="0">
                <a:latin typeface="Arial"/>
                <a:cs typeface="Arial"/>
              </a:rPr>
              <a:t> </a:t>
            </a:r>
            <a:r>
              <a:rPr sz="1400" spc="-5" dirty="0">
                <a:latin typeface="Arial"/>
                <a:cs typeface="Arial"/>
              </a:rPr>
              <a:t>System</a:t>
            </a:r>
            <a:endParaRPr sz="1400">
              <a:latin typeface="Arial"/>
              <a:cs typeface="Arial"/>
            </a:endParaRPr>
          </a:p>
          <a:p>
            <a:pPr marL="349250" marR="504190" indent="-337185">
              <a:lnSpc>
                <a:spcPts val="1960"/>
              </a:lnSpc>
              <a:spcBef>
                <a:spcPts val="70"/>
              </a:spcBef>
              <a:buChar char="●"/>
              <a:tabLst>
                <a:tab pos="349250" algn="l"/>
                <a:tab pos="349885" algn="l"/>
              </a:tabLst>
            </a:pPr>
            <a:r>
              <a:rPr sz="1400" dirty="0">
                <a:latin typeface="Arial"/>
                <a:cs typeface="Arial"/>
              </a:rPr>
              <a:t>Relational</a:t>
            </a:r>
            <a:r>
              <a:rPr sz="1400" spc="-70" dirty="0">
                <a:latin typeface="Arial"/>
                <a:cs typeface="Arial"/>
              </a:rPr>
              <a:t> </a:t>
            </a:r>
            <a:r>
              <a:rPr sz="1400" spc="-5" dirty="0">
                <a:latin typeface="Arial"/>
                <a:cs typeface="Arial"/>
              </a:rPr>
              <a:t>Database</a:t>
            </a:r>
            <a:r>
              <a:rPr sz="1400" spc="-55" dirty="0">
                <a:latin typeface="Arial"/>
                <a:cs typeface="Arial"/>
              </a:rPr>
              <a:t> </a:t>
            </a:r>
            <a:r>
              <a:rPr sz="1400" spc="-5" dirty="0">
                <a:latin typeface="Arial"/>
                <a:cs typeface="Arial"/>
              </a:rPr>
              <a:t>Management </a:t>
            </a:r>
            <a:r>
              <a:rPr sz="1400" spc="-375" dirty="0">
                <a:latin typeface="Arial"/>
                <a:cs typeface="Arial"/>
              </a:rPr>
              <a:t> </a:t>
            </a:r>
            <a:r>
              <a:rPr sz="1400" spc="-5" dirty="0">
                <a:latin typeface="Arial"/>
                <a:cs typeface="Arial"/>
              </a:rPr>
              <a:t>System</a:t>
            </a:r>
            <a:r>
              <a:rPr sz="1400" spc="-15" dirty="0">
                <a:latin typeface="Arial"/>
                <a:cs typeface="Arial"/>
              </a:rPr>
              <a:t> </a:t>
            </a:r>
            <a:r>
              <a:rPr sz="1400" spc="-5" dirty="0">
                <a:latin typeface="Arial"/>
                <a:cs typeface="Arial"/>
              </a:rPr>
              <a:t>(RDBMS)</a:t>
            </a:r>
            <a:endParaRPr sz="1400">
              <a:latin typeface="Arial"/>
              <a:cs typeface="Arial"/>
            </a:endParaRPr>
          </a:p>
          <a:p>
            <a:pPr marL="349250" indent="-337185">
              <a:lnSpc>
                <a:spcPct val="100000"/>
              </a:lnSpc>
              <a:spcBef>
                <a:spcPts val="150"/>
              </a:spcBef>
              <a:buChar char="●"/>
              <a:tabLst>
                <a:tab pos="349250" algn="l"/>
                <a:tab pos="349885" algn="l"/>
              </a:tabLst>
            </a:pPr>
            <a:r>
              <a:rPr sz="1400" spc="-5" dirty="0">
                <a:latin typeface="Arial"/>
                <a:cs typeface="Arial"/>
              </a:rPr>
              <a:t>Network</a:t>
            </a:r>
            <a:r>
              <a:rPr sz="1400" spc="-40" dirty="0">
                <a:latin typeface="Arial"/>
                <a:cs typeface="Arial"/>
              </a:rPr>
              <a:t> </a:t>
            </a:r>
            <a:r>
              <a:rPr sz="1400" spc="-5" dirty="0">
                <a:latin typeface="Arial"/>
                <a:cs typeface="Arial"/>
              </a:rPr>
              <a:t>Database</a:t>
            </a:r>
            <a:r>
              <a:rPr sz="1400" spc="-65" dirty="0">
                <a:latin typeface="Arial"/>
                <a:cs typeface="Arial"/>
              </a:rPr>
              <a:t> </a:t>
            </a:r>
            <a:r>
              <a:rPr sz="1400" dirty="0">
                <a:latin typeface="Arial"/>
                <a:cs typeface="Arial"/>
              </a:rPr>
              <a:t>Management</a:t>
            </a:r>
            <a:r>
              <a:rPr sz="1400" spc="-45" dirty="0">
                <a:latin typeface="Arial"/>
                <a:cs typeface="Arial"/>
              </a:rPr>
              <a:t> </a:t>
            </a:r>
            <a:r>
              <a:rPr sz="1400" spc="-5" dirty="0">
                <a:latin typeface="Arial"/>
                <a:cs typeface="Arial"/>
              </a:rPr>
              <a:t>System</a:t>
            </a:r>
            <a:endParaRPr sz="1400">
              <a:latin typeface="Arial"/>
              <a:cs typeface="Arial"/>
            </a:endParaRPr>
          </a:p>
          <a:p>
            <a:pPr marL="349250">
              <a:lnSpc>
                <a:spcPct val="100000"/>
              </a:lnSpc>
              <a:spcBef>
                <a:spcPts val="265"/>
              </a:spcBef>
            </a:pPr>
            <a:r>
              <a:rPr sz="1400" spc="-5" dirty="0">
                <a:latin typeface="Arial"/>
                <a:cs typeface="Arial"/>
              </a:rPr>
              <a:t>(NDBMS)</a:t>
            </a:r>
            <a:endParaRPr sz="1400">
              <a:latin typeface="Arial"/>
              <a:cs typeface="Arial"/>
            </a:endParaRPr>
          </a:p>
          <a:p>
            <a:pPr marL="349250" marR="356870" indent="-337185">
              <a:lnSpc>
                <a:spcPct val="115700"/>
              </a:lnSpc>
              <a:spcBef>
                <a:spcPts val="10"/>
              </a:spcBef>
              <a:buChar char="●"/>
              <a:tabLst>
                <a:tab pos="349250" algn="l"/>
                <a:tab pos="349885" algn="l"/>
              </a:tabLst>
            </a:pPr>
            <a:r>
              <a:rPr sz="1400" spc="-5" dirty="0">
                <a:latin typeface="Arial"/>
                <a:cs typeface="Arial"/>
              </a:rPr>
              <a:t>Hierarchical</a:t>
            </a:r>
            <a:r>
              <a:rPr sz="1400" spc="-40" dirty="0">
                <a:latin typeface="Arial"/>
                <a:cs typeface="Arial"/>
              </a:rPr>
              <a:t> </a:t>
            </a:r>
            <a:r>
              <a:rPr sz="1400" spc="-5" dirty="0">
                <a:latin typeface="Arial"/>
                <a:cs typeface="Arial"/>
              </a:rPr>
              <a:t>Database</a:t>
            </a:r>
            <a:r>
              <a:rPr sz="1400" spc="-35" dirty="0">
                <a:latin typeface="Arial"/>
                <a:cs typeface="Arial"/>
              </a:rPr>
              <a:t> </a:t>
            </a:r>
            <a:r>
              <a:rPr sz="1400" spc="-5" dirty="0">
                <a:latin typeface="Arial"/>
                <a:cs typeface="Arial"/>
              </a:rPr>
              <a:t>Management </a:t>
            </a:r>
            <a:r>
              <a:rPr sz="1400" spc="-375" dirty="0">
                <a:latin typeface="Arial"/>
                <a:cs typeface="Arial"/>
              </a:rPr>
              <a:t> </a:t>
            </a:r>
            <a:r>
              <a:rPr sz="1400" spc="-5" dirty="0">
                <a:latin typeface="Arial"/>
                <a:cs typeface="Arial"/>
              </a:rPr>
              <a:t>System(HDBMS)</a:t>
            </a:r>
            <a:endParaRPr sz="1400">
              <a:latin typeface="Arial"/>
              <a:cs typeface="Arial"/>
            </a:endParaRPr>
          </a:p>
          <a:p>
            <a:pPr marL="349250" marR="41910" indent="-337185">
              <a:lnSpc>
                <a:spcPct val="115100"/>
              </a:lnSpc>
              <a:spcBef>
                <a:spcPts val="25"/>
              </a:spcBef>
              <a:buChar char="●"/>
              <a:tabLst>
                <a:tab pos="349250" algn="l"/>
                <a:tab pos="349885" algn="l"/>
              </a:tabLst>
            </a:pPr>
            <a:r>
              <a:rPr sz="1400" dirty="0">
                <a:latin typeface="Arial"/>
                <a:cs typeface="Arial"/>
              </a:rPr>
              <a:t>Object-Oriented</a:t>
            </a:r>
            <a:r>
              <a:rPr sz="1400" spc="-85" dirty="0">
                <a:latin typeface="Arial"/>
                <a:cs typeface="Arial"/>
              </a:rPr>
              <a:t> </a:t>
            </a:r>
            <a:r>
              <a:rPr sz="1400" spc="-5" dirty="0">
                <a:latin typeface="Arial"/>
                <a:cs typeface="Arial"/>
              </a:rPr>
              <a:t>Database</a:t>
            </a:r>
            <a:r>
              <a:rPr sz="1400" spc="-60" dirty="0">
                <a:latin typeface="Arial"/>
                <a:cs typeface="Arial"/>
              </a:rPr>
              <a:t> </a:t>
            </a:r>
            <a:r>
              <a:rPr sz="1400" spc="-5" dirty="0">
                <a:latin typeface="Arial"/>
                <a:cs typeface="Arial"/>
              </a:rPr>
              <a:t>Management </a:t>
            </a:r>
            <a:r>
              <a:rPr sz="1400" spc="-375" dirty="0">
                <a:latin typeface="Arial"/>
                <a:cs typeface="Arial"/>
              </a:rPr>
              <a:t> </a:t>
            </a:r>
            <a:r>
              <a:rPr sz="1400" spc="-5" dirty="0">
                <a:latin typeface="Arial"/>
                <a:cs typeface="Arial"/>
              </a:rPr>
              <a:t>System(OODBMS)</a:t>
            </a:r>
            <a:endParaRPr sz="1400">
              <a:latin typeface="Arial"/>
              <a:cs typeface="Arial"/>
            </a:endParaRPr>
          </a:p>
        </p:txBody>
      </p:sp>
      <p:sp>
        <p:nvSpPr>
          <p:cNvPr id="8" name="object 8"/>
          <p:cNvSpPr txBox="1"/>
          <p:nvPr/>
        </p:nvSpPr>
        <p:spPr>
          <a:xfrm>
            <a:off x="4709540" y="4838191"/>
            <a:ext cx="622935" cy="132080"/>
          </a:xfrm>
          <a:prstGeom prst="rect">
            <a:avLst/>
          </a:prstGeom>
        </p:spPr>
        <p:txBody>
          <a:bodyPr vert="horz" wrap="square" lIns="0" tIns="12065" rIns="0" bIns="0" rtlCol="0">
            <a:spAutoFit/>
          </a:bodyPr>
          <a:lstStyle/>
          <a:p>
            <a:pPr marL="12700">
              <a:lnSpc>
                <a:spcPct val="100000"/>
              </a:lnSpc>
              <a:spcBef>
                <a:spcPts val="95"/>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p:txBody>
      </p:sp>
      <p:pic>
        <p:nvPicPr>
          <p:cNvPr id="9" name="object 9"/>
          <p:cNvPicPr/>
          <p:nvPr/>
        </p:nvPicPr>
        <p:blipFill>
          <a:blip r:embed="rId3" cstate="print"/>
          <a:stretch>
            <a:fillRect/>
          </a:stretch>
        </p:blipFill>
        <p:spPr>
          <a:xfrm>
            <a:off x="143510" y="161289"/>
            <a:ext cx="773887" cy="311150"/>
          </a:xfrm>
          <a:prstGeom prst="rect">
            <a:avLst/>
          </a:prstGeom>
        </p:spPr>
      </p:pic>
      <p:pic>
        <p:nvPicPr>
          <p:cNvPr id="10" name="object 10"/>
          <p:cNvPicPr/>
          <p:nvPr/>
        </p:nvPicPr>
        <p:blipFill>
          <a:blip r:embed="rId4" cstate="print"/>
          <a:stretch>
            <a:fillRect/>
          </a:stretch>
        </p:blipFill>
        <p:spPr>
          <a:xfrm>
            <a:off x="4699634" y="741680"/>
            <a:ext cx="4351909" cy="2856865"/>
          </a:xfrm>
          <a:prstGeom prst="rect">
            <a:avLst/>
          </a:prstGeom>
        </p:spPr>
      </p:pic>
      <p:sp>
        <p:nvSpPr>
          <p:cNvPr id="11" name="object 11"/>
          <p:cNvSpPr txBox="1"/>
          <p:nvPr/>
        </p:nvSpPr>
        <p:spPr>
          <a:xfrm>
            <a:off x="4708016" y="4968485"/>
            <a:ext cx="3894454" cy="124460"/>
          </a:xfrm>
          <a:prstGeom prst="rect">
            <a:avLst/>
          </a:prstGeom>
        </p:spPr>
        <p:txBody>
          <a:bodyPr vert="horz" wrap="square" lIns="0" tIns="3810" rIns="0" bIns="0" rtlCol="0">
            <a:spAutoFit/>
          </a:bodyPr>
          <a:lstStyle/>
          <a:p>
            <a:pPr marL="12700">
              <a:lnSpc>
                <a:spcPct val="100000"/>
              </a:lnSpc>
              <a:spcBef>
                <a:spcPts val="30"/>
              </a:spcBef>
            </a:pPr>
            <a:r>
              <a:rPr sz="700" spc="-5" dirty="0">
                <a:solidFill>
                  <a:srgbClr val="585858"/>
                </a:solidFill>
                <a:latin typeface="Arial"/>
                <a:cs typeface="Arial"/>
              </a:rPr>
              <a:t>https://d1jnx9ba8s6j9r.cloudfront.net/blog/wp-content/uploads/2019/10/DATABASES-457x300.png</a:t>
            </a:r>
            <a:endParaRPr sz="700">
              <a:latin typeface="Arial"/>
              <a:cs typeface="Arial"/>
            </a:endParaRPr>
          </a:p>
        </p:txBody>
      </p:sp>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11505" y="827278"/>
            <a:ext cx="3361405" cy="456535"/>
          </a:xfrm>
          <a:prstGeom prst="rect">
            <a:avLst/>
          </a:prstGeom>
        </p:spPr>
        <p:txBody>
          <a:bodyPr vert="horz" wrap="square" lIns="0" tIns="12700" rIns="0" bIns="0" rtlCol="0">
            <a:spAutoFit/>
          </a:bodyPr>
          <a:lstStyle/>
          <a:p>
            <a:pPr marL="12700">
              <a:lnSpc>
                <a:spcPct val="100000"/>
              </a:lnSpc>
              <a:spcBef>
                <a:spcPts val="100"/>
              </a:spcBef>
            </a:pPr>
            <a:r>
              <a:rPr spc="-5" dirty="0"/>
              <a:t>Types</a:t>
            </a:r>
            <a:r>
              <a:rPr spc="-110" dirty="0"/>
              <a:t> </a:t>
            </a:r>
            <a:r>
              <a:rPr spc="-5" dirty="0"/>
              <a:t>of</a:t>
            </a:r>
            <a:r>
              <a:rPr spc="-105" dirty="0"/>
              <a:t> </a:t>
            </a:r>
            <a:r>
              <a:rPr spc="-5" dirty="0"/>
              <a:t>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069644" y="1722247"/>
            <a:ext cx="240474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File</a:t>
            </a:r>
            <a:r>
              <a:rPr sz="1800" spc="-55" dirty="0">
                <a:solidFill>
                  <a:srgbClr val="585858"/>
                </a:solidFill>
                <a:latin typeface="Arial"/>
                <a:cs typeface="Arial"/>
              </a:rPr>
              <a:t> </a:t>
            </a:r>
            <a:r>
              <a:rPr sz="1800" spc="-5" dirty="0">
                <a:solidFill>
                  <a:srgbClr val="585858"/>
                </a:solidFill>
                <a:latin typeface="Arial"/>
                <a:cs typeface="Arial"/>
              </a:rPr>
              <a:t>Processing</a:t>
            </a:r>
            <a:r>
              <a:rPr sz="1800" spc="-35" dirty="0">
                <a:solidFill>
                  <a:srgbClr val="585858"/>
                </a:solidFill>
                <a:latin typeface="Arial"/>
                <a:cs typeface="Arial"/>
              </a:rPr>
              <a:t> </a:t>
            </a:r>
            <a:r>
              <a:rPr sz="1800" spc="-5" dirty="0">
                <a:solidFill>
                  <a:srgbClr val="585858"/>
                </a:solidFill>
                <a:latin typeface="Arial"/>
                <a:cs typeface="Arial"/>
              </a:rPr>
              <a:t>System</a:t>
            </a:r>
            <a:endParaRPr sz="1800">
              <a:latin typeface="Arial"/>
              <a:cs typeface="Arial"/>
            </a:endParaRPr>
          </a:p>
        </p:txBody>
      </p:sp>
      <p:sp>
        <p:nvSpPr>
          <p:cNvPr id="7" name="object 7"/>
          <p:cNvSpPr txBox="1"/>
          <p:nvPr/>
        </p:nvSpPr>
        <p:spPr>
          <a:xfrm>
            <a:off x="671576" y="2972180"/>
            <a:ext cx="3542029" cy="749935"/>
          </a:xfrm>
          <a:prstGeom prst="rect">
            <a:avLst/>
          </a:prstGeom>
        </p:spPr>
        <p:txBody>
          <a:bodyPr vert="horz" wrap="square" lIns="0" tIns="20320" rIns="0" bIns="0" rtlCol="0">
            <a:spAutoFit/>
          </a:bodyPr>
          <a:lstStyle/>
          <a:p>
            <a:pPr marL="332740" marR="5080" indent="-320675">
              <a:lnSpc>
                <a:spcPts val="1420"/>
              </a:lnSpc>
              <a:spcBef>
                <a:spcPts val="160"/>
              </a:spcBef>
              <a:buChar char="●"/>
              <a:tabLst>
                <a:tab pos="332740" algn="l"/>
                <a:tab pos="333375" algn="l"/>
                <a:tab pos="745490" algn="l"/>
                <a:tab pos="1666239" algn="l"/>
                <a:tab pos="2341880" algn="l"/>
                <a:tab pos="2620645" algn="l"/>
                <a:tab pos="2873375" algn="l"/>
              </a:tabLst>
            </a:pPr>
            <a:r>
              <a:rPr sz="1200" dirty="0">
                <a:latin typeface="Arial"/>
                <a:cs typeface="Arial"/>
              </a:rPr>
              <a:t>F</a:t>
            </a:r>
            <a:r>
              <a:rPr sz="1200" spc="-5" dirty="0">
                <a:latin typeface="Arial"/>
                <a:cs typeface="Arial"/>
              </a:rPr>
              <a:t>ile</a:t>
            </a:r>
            <a:r>
              <a:rPr sz="1200" dirty="0">
                <a:latin typeface="Arial"/>
                <a:cs typeface="Arial"/>
              </a:rPr>
              <a:t>	P</a:t>
            </a:r>
            <a:r>
              <a:rPr sz="1200" spc="-5" dirty="0">
                <a:latin typeface="Arial"/>
                <a:cs typeface="Arial"/>
              </a:rPr>
              <a:t>rocessing</a:t>
            </a:r>
            <a:r>
              <a:rPr sz="1200" dirty="0">
                <a:latin typeface="Arial"/>
                <a:cs typeface="Arial"/>
              </a:rPr>
              <a:t>	S</a:t>
            </a:r>
            <a:r>
              <a:rPr sz="1200" spc="-15" dirty="0">
                <a:latin typeface="Arial"/>
                <a:cs typeface="Arial"/>
              </a:rPr>
              <a:t>y</a:t>
            </a:r>
            <a:r>
              <a:rPr sz="1200" dirty="0">
                <a:latin typeface="Arial"/>
                <a:cs typeface="Arial"/>
              </a:rPr>
              <a:t>st</a:t>
            </a:r>
            <a:r>
              <a:rPr sz="1200" spc="5" dirty="0">
                <a:latin typeface="Arial"/>
                <a:cs typeface="Arial"/>
              </a:rPr>
              <a:t>e</a:t>
            </a:r>
            <a:r>
              <a:rPr sz="1200" dirty="0">
                <a:latin typeface="Arial"/>
                <a:cs typeface="Arial"/>
              </a:rPr>
              <a:t>m	</a:t>
            </a:r>
            <a:r>
              <a:rPr sz="1200" spc="-10" dirty="0">
                <a:latin typeface="Arial"/>
                <a:cs typeface="Arial"/>
              </a:rPr>
              <a:t>i</a:t>
            </a:r>
            <a:r>
              <a:rPr sz="1200" spc="-5" dirty="0">
                <a:latin typeface="Arial"/>
                <a:cs typeface="Arial"/>
              </a:rPr>
              <a:t>s</a:t>
            </a:r>
            <a:r>
              <a:rPr sz="1200" dirty="0">
                <a:latin typeface="Arial"/>
                <a:cs typeface="Arial"/>
              </a:rPr>
              <a:t>	</a:t>
            </a:r>
            <a:r>
              <a:rPr sz="1200" spc="-5" dirty="0">
                <a:latin typeface="Arial"/>
                <a:cs typeface="Arial"/>
              </a:rPr>
              <a:t>a</a:t>
            </a:r>
            <a:r>
              <a:rPr sz="1200" dirty="0">
                <a:latin typeface="Arial"/>
                <a:cs typeface="Arial"/>
              </a:rPr>
              <a:t>	t</a:t>
            </a:r>
            <a:r>
              <a:rPr sz="1200" spc="-15" dirty="0">
                <a:latin typeface="Arial"/>
                <a:cs typeface="Arial"/>
              </a:rPr>
              <a:t>r</a:t>
            </a:r>
            <a:r>
              <a:rPr sz="1200" spc="-5" dirty="0">
                <a:latin typeface="Arial"/>
                <a:cs typeface="Arial"/>
              </a:rPr>
              <a:t>a</a:t>
            </a:r>
            <a:r>
              <a:rPr sz="1200" spc="-15" dirty="0">
                <a:latin typeface="Arial"/>
                <a:cs typeface="Arial"/>
              </a:rPr>
              <a:t>d</a:t>
            </a:r>
            <a:r>
              <a:rPr sz="1200" spc="-5" dirty="0">
                <a:latin typeface="Arial"/>
                <a:cs typeface="Arial"/>
              </a:rPr>
              <a:t>it</a:t>
            </a:r>
            <a:r>
              <a:rPr sz="1200" spc="-20" dirty="0">
                <a:latin typeface="Arial"/>
                <a:cs typeface="Arial"/>
              </a:rPr>
              <a:t>i</a:t>
            </a:r>
            <a:r>
              <a:rPr sz="1200" spc="-15" dirty="0">
                <a:latin typeface="Arial"/>
                <a:cs typeface="Arial"/>
              </a:rPr>
              <a:t>on</a:t>
            </a:r>
            <a:r>
              <a:rPr sz="1200" spc="-5" dirty="0">
                <a:latin typeface="Arial"/>
                <a:cs typeface="Arial"/>
              </a:rPr>
              <a:t>al  approach</a:t>
            </a:r>
            <a:r>
              <a:rPr sz="1200" spc="-10" dirty="0">
                <a:latin typeface="Arial"/>
                <a:cs typeface="Arial"/>
              </a:rPr>
              <a:t> </a:t>
            </a:r>
            <a:r>
              <a:rPr sz="1200" spc="-5" dirty="0">
                <a:latin typeface="Arial"/>
                <a:cs typeface="Arial"/>
              </a:rPr>
              <a:t>of</a:t>
            </a:r>
            <a:r>
              <a:rPr sz="1200" spc="-10" dirty="0">
                <a:latin typeface="Arial"/>
                <a:cs typeface="Arial"/>
              </a:rPr>
              <a:t> </a:t>
            </a:r>
            <a:r>
              <a:rPr sz="1200" spc="-5" dirty="0">
                <a:latin typeface="Arial"/>
                <a:cs typeface="Arial"/>
              </a:rPr>
              <a:t>storing</a:t>
            </a:r>
            <a:r>
              <a:rPr sz="1200" spc="-15" dirty="0">
                <a:latin typeface="Arial"/>
                <a:cs typeface="Arial"/>
              </a:rPr>
              <a:t> </a:t>
            </a:r>
            <a:r>
              <a:rPr sz="1200" spc="-5" dirty="0">
                <a:latin typeface="Arial"/>
                <a:cs typeface="Arial"/>
              </a:rPr>
              <a:t>and managing</a:t>
            </a:r>
            <a:r>
              <a:rPr sz="1200" spc="-10" dirty="0">
                <a:latin typeface="Arial"/>
                <a:cs typeface="Arial"/>
              </a:rPr>
              <a:t> </a:t>
            </a:r>
            <a:r>
              <a:rPr sz="1200" spc="-5" dirty="0">
                <a:latin typeface="Arial"/>
                <a:cs typeface="Arial"/>
              </a:rPr>
              <a:t>data.</a:t>
            </a:r>
            <a:endParaRPr sz="1200">
              <a:latin typeface="Arial"/>
              <a:cs typeface="Arial"/>
            </a:endParaRPr>
          </a:p>
          <a:p>
            <a:pPr marL="332740" marR="10160" indent="-320675">
              <a:lnSpc>
                <a:spcPts val="1410"/>
              </a:lnSpc>
              <a:spcBef>
                <a:spcPts val="25"/>
              </a:spcBef>
              <a:buChar char="●"/>
              <a:tabLst>
                <a:tab pos="332740" algn="l"/>
                <a:tab pos="333375" algn="l"/>
              </a:tabLst>
            </a:pPr>
            <a:r>
              <a:rPr sz="1200" dirty="0">
                <a:latin typeface="Arial"/>
                <a:cs typeface="Arial"/>
              </a:rPr>
              <a:t>Data</a:t>
            </a:r>
            <a:r>
              <a:rPr sz="1200" spc="254" dirty="0">
                <a:latin typeface="Arial"/>
                <a:cs typeface="Arial"/>
              </a:rPr>
              <a:t> </a:t>
            </a:r>
            <a:r>
              <a:rPr sz="1200" spc="-5" dirty="0">
                <a:latin typeface="Arial"/>
                <a:cs typeface="Arial"/>
              </a:rPr>
              <a:t>Storage</a:t>
            </a:r>
            <a:r>
              <a:rPr sz="1200" spc="260" dirty="0">
                <a:latin typeface="Arial"/>
                <a:cs typeface="Arial"/>
              </a:rPr>
              <a:t> </a:t>
            </a:r>
            <a:r>
              <a:rPr sz="1200" spc="-10" dirty="0">
                <a:latin typeface="Arial"/>
                <a:cs typeface="Arial"/>
              </a:rPr>
              <a:t>was</a:t>
            </a:r>
            <a:r>
              <a:rPr sz="1200" spc="254" dirty="0">
                <a:latin typeface="Arial"/>
                <a:cs typeface="Arial"/>
              </a:rPr>
              <a:t> </a:t>
            </a:r>
            <a:r>
              <a:rPr sz="1200" spc="-5" dirty="0">
                <a:latin typeface="Arial"/>
                <a:cs typeface="Arial"/>
              </a:rPr>
              <a:t>being</a:t>
            </a:r>
            <a:r>
              <a:rPr sz="1200" spc="250" dirty="0">
                <a:latin typeface="Arial"/>
                <a:cs typeface="Arial"/>
              </a:rPr>
              <a:t> </a:t>
            </a:r>
            <a:r>
              <a:rPr sz="1200" spc="-5" dirty="0">
                <a:latin typeface="Arial"/>
                <a:cs typeface="Arial"/>
              </a:rPr>
              <a:t>done</a:t>
            </a:r>
            <a:r>
              <a:rPr sz="1200" spc="250" dirty="0">
                <a:latin typeface="Arial"/>
                <a:cs typeface="Arial"/>
              </a:rPr>
              <a:t> </a:t>
            </a:r>
            <a:r>
              <a:rPr sz="1200" spc="-5" dirty="0">
                <a:latin typeface="Arial"/>
                <a:cs typeface="Arial"/>
              </a:rPr>
              <a:t>by</a:t>
            </a:r>
            <a:r>
              <a:rPr sz="1200" spc="240" dirty="0">
                <a:latin typeface="Arial"/>
                <a:cs typeface="Arial"/>
              </a:rPr>
              <a:t> </a:t>
            </a:r>
            <a:r>
              <a:rPr sz="1200" spc="-5" dirty="0">
                <a:latin typeface="Arial"/>
                <a:cs typeface="Arial"/>
              </a:rPr>
              <a:t>storing</a:t>
            </a:r>
            <a:r>
              <a:rPr sz="1200" spc="250" dirty="0">
                <a:latin typeface="Arial"/>
                <a:cs typeface="Arial"/>
              </a:rPr>
              <a:t> </a:t>
            </a:r>
            <a:r>
              <a:rPr sz="1200" dirty="0">
                <a:latin typeface="Arial"/>
                <a:cs typeface="Arial"/>
              </a:rPr>
              <a:t>the </a:t>
            </a:r>
            <a:r>
              <a:rPr sz="1200" spc="-320" dirty="0">
                <a:latin typeface="Arial"/>
                <a:cs typeface="Arial"/>
              </a:rPr>
              <a:t> </a:t>
            </a:r>
            <a:r>
              <a:rPr sz="1200" spc="-5" dirty="0">
                <a:latin typeface="Arial"/>
                <a:cs typeface="Arial"/>
              </a:rPr>
              <a:t>information</a:t>
            </a:r>
            <a:r>
              <a:rPr sz="1200" spc="-20" dirty="0">
                <a:latin typeface="Arial"/>
                <a:cs typeface="Arial"/>
              </a:rPr>
              <a:t> </a:t>
            </a:r>
            <a:r>
              <a:rPr sz="1200" spc="-5" dirty="0">
                <a:latin typeface="Arial"/>
                <a:cs typeface="Arial"/>
              </a:rPr>
              <a:t>in</a:t>
            </a:r>
            <a:r>
              <a:rPr sz="1200" spc="-30" dirty="0">
                <a:latin typeface="Arial"/>
                <a:cs typeface="Arial"/>
              </a:rPr>
              <a:t> </a:t>
            </a:r>
            <a:r>
              <a:rPr sz="1200" dirty="0">
                <a:latin typeface="Arial"/>
                <a:cs typeface="Arial"/>
              </a:rPr>
              <a:t>files</a:t>
            </a:r>
            <a:r>
              <a:rPr sz="1200" spc="-35" dirty="0">
                <a:latin typeface="Arial"/>
                <a:cs typeface="Arial"/>
              </a:rPr>
              <a:t> </a:t>
            </a:r>
            <a:r>
              <a:rPr sz="1200" spc="-5" dirty="0">
                <a:latin typeface="Arial"/>
                <a:cs typeface="Arial"/>
              </a:rPr>
              <a:t>present</a:t>
            </a:r>
            <a:r>
              <a:rPr sz="1200" spc="-20" dirty="0">
                <a:latin typeface="Arial"/>
                <a:cs typeface="Arial"/>
              </a:rPr>
              <a:t> </a:t>
            </a:r>
            <a:r>
              <a:rPr sz="1200" spc="-5" dirty="0">
                <a:latin typeface="Arial"/>
                <a:cs typeface="Arial"/>
              </a:rPr>
              <a:t>in</a:t>
            </a:r>
            <a:r>
              <a:rPr sz="1200" spc="-15" dirty="0">
                <a:latin typeface="Arial"/>
                <a:cs typeface="Arial"/>
              </a:rPr>
              <a:t> </a:t>
            </a:r>
            <a:r>
              <a:rPr sz="1200" dirty="0">
                <a:latin typeface="Arial"/>
                <a:cs typeface="Arial"/>
              </a:rPr>
              <a:t>the</a:t>
            </a:r>
            <a:r>
              <a:rPr sz="1200" spc="-20" dirty="0">
                <a:latin typeface="Arial"/>
                <a:cs typeface="Arial"/>
              </a:rPr>
              <a:t> </a:t>
            </a:r>
            <a:r>
              <a:rPr sz="1200" spc="-5" dirty="0">
                <a:latin typeface="Arial"/>
                <a:cs typeface="Arial"/>
              </a:rPr>
              <a:t>computer.</a:t>
            </a:r>
            <a:endParaRPr sz="1200">
              <a:latin typeface="Arial"/>
              <a:cs typeface="Arial"/>
            </a:endParaRPr>
          </a:p>
        </p:txBody>
      </p:sp>
      <p:sp>
        <p:nvSpPr>
          <p:cNvPr id="8" name="object 8"/>
          <p:cNvSpPr txBox="1"/>
          <p:nvPr/>
        </p:nvSpPr>
        <p:spPr>
          <a:xfrm>
            <a:off x="5511165" y="4079849"/>
            <a:ext cx="1666239" cy="396240"/>
          </a:xfrm>
          <a:prstGeom prst="rect">
            <a:avLst/>
          </a:prstGeom>
        </p:spPr>
        <p:txBody>
          <a:bodyPr vert="horz" wrap="square" lIns="0" tIns="12700" rIns="0" bIns="0" rtlCol="0">
            <a:spAutoFit/>
          </a:bodyPr>
          <a:lstStyle/>
          <a:p>
            <a:pPr marL="12700" marR="5080">
              <a:lnSpc>
                <a:spcPct val="115700"/>
              </a:lnSpc>
              <a:spcBef>
                <a:spcPts val="100"/>
              </a:spcBef>
            </a:pPr>
            <a:r>
              <a:rPr sz="700" spc="-10" dirty="0">
                <a:solidFill>
                  <a:srgbClr val="585858"/>
                </a:solidFill>
                <a:latin typeface="Arial"/>
                <a:cs typeface="Arial"/>
              </a:rPr>
              <a:t>Ima </a:t>
            </a:r>
            <a:r>
              <a:rPr sz="700" spc="-5" dirty="0">
                <a:solidFill>
                  <a:srgbClr val="585858"/>
                </a:solidFill>
                <a:latin typeface="Arial"/>
                <a:cs typeface="Arial"/>
              </a:rPr>
              <a:t>Source:: </a:t>
            </a:r>
            <a:r>
              <a:rPr sz="700" dirty="0">
                <a:solidFill>
                  <a:srgbClr val="585858"/>
                </a:solidFill>
                <a:latin typeface="Arial"/>
                <a:cs typeface="Arial"/>
              </a:rPr>
              <a:t> </a:t>
            </a:r>
            <a:r>
              <a:rPr sz="700" spc="-10" dirty="0">
                <a:solidFill>
                  <a:srgbClr val="585858"/>
                </a:solidFill>
                <a:latin typeface="Arial"/>
                <a:cs typeface="Arial"/>
              </a:rPr>
              <a:t>https://image.slideserve.com/1272110/file- </a:t>
            </a:r>
            <a:r>
              <a:rPr sz="700" spc="-180" dirty="0">
                <a:solidFill>
                  <a:srgbClr val="585858"/>
                </a:solidFill>
                <a:latin typeface="Arial"/>
                <a:cs typeface="Arial"/>
              </a:rPr>
              <a:t> </a:t>
            </a:r>
            <a:r>
              <a:rPr sz="700" spc="-5" dirty="0">
                <a:solidFill>
                  <a:srgbClr val="585858"/>
                </a:solidFill>
                <a:latin typeface="Arial"/>
                <a:cs typeface="Arial"/>
              </a:rPr>
              <a:t>processing-systems-n.jpg</a:t>
            </a:r>
            <a:endParaRPr sz="700">
              <a:latin typeface="Arial"/>
              <a:cs typeface="Arial"/>
            </a:endParaRPr>
          </a:p>
        </p:txBody>
      </p:sp>
      <p:pic>
        <p:nvPicPr>
          <p:cNvPr id="9" name="object 9"/>
          <p:cNvPicPr/>
          <p:nvPr/>
        </p:nvPicPr>
        <p:blipFill>
          <a:blip r:embed="rId3" cstate="print"/>
          <a:stretch>
            <a:fillRect/>
          </a:stretch>
        </p:blipFill>
        <p:spPr>
          <a:xfrm>
            <a:off x="143510" y="161289"/>
            <a:ext cx="773887" cy="311150"/>
          </a:xfrm>
          <a:prstGeom prst="rect">
            <a:avLst/>
          </a:prstGeom>
        </p:spPr>
      </p:pic>
      <p:pic>
        <p:nvPicPr>
          <p:cNvPr id="10" name="object 10"/>
          <p:cNvPicPr/>
          <p:nvPr/>
        </p:nvPicPr>
        <p:blipFill>
          <a:blip r:embed="rId4" cstate="print"/>
          <a:stretch>
            <a:fillRect/>
          </a:stretch>
        </p:blipFill>
        <p:spPr>
          <a:xfrm>
            <a:off x="5100954" y="716280"/>
            <a:ext cx="3512820" cy="3017139"/>
          </a:xfrm>
          <a:prstGeom prst="rect">
            <a:avLst/>
          </a:prstGeom>
        </p:spPr>
      </p:pic>
      <p:sp>
        <p:nvSpPr>
          <p:cNvPr id="11" name="object 11"/>
          <p:cNvSpPr txBox="1"/>
          <p:nvPr/>
        </p:nvSpPr>
        <p:spPr>
          <a:xfrm>
            <a:off x="535940" y="4077411"/>
            <a:ext cx="75565" cy="239395"/>
          </a:xfrm>
          <a:prstGeom prst="rect">
            <a:avLst/>
          </a:prstGeom>
        </p:spPr>
        <p:txBody>
          <a:bodyPr vert="horz" wrap="square" lIns="0" tIns="12700" rIns="0" bIns="0" rtlCol="0">
            <a:spAutoFit/>
          </a:bodyPr>
          <a:lstStyle/>
          <a:p>
            <a:pPr marL="12700">
              <a:lnSpc>
                <a:spcPct val="100000"/>
              </a:lnSpc>
              <a:spcBef>
                <a:spcPts val="100"/>
              </a:spcBef>
            </a:pPr>
            <a:r>
              <a:rPr sz="1400" dirty="0">
                <a:latin typeface="Arial"/>
                <a:cs typeface="Arial"/>
              </a:rPr>
              <a:t>.</a:t>
            </a:r>
            <a:endParaRPr sz="1400">
              <a:latin typeface="Arial"/>
              <a:cs typeface="Arial"/>
            </a:endParaRPr>
          </a:p>
        </p:txBody>
      </p:sp>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27940" rIns="0" bIns="0" rtlCol="0" anchor="ctr" anchorCtr="0">
            <a:spAutoFit/>
          </a:bodyPr>
          <a:lstStyle/>
          <a:p>
            <a:pPr marL="1263619" marR="5080" indent="-1251554" algn="ctr">
              <a:lnSpc>
                <a:spcPts val="2850"/>
              </a:lnSpc>
              <a:spcBef>
                <a:spcPts val="220"/>
              </a:spcBef>
            </a:pPr>
            <a:r>
              <a:rPr sz="2400" dirty="0"/>
              <a:t>Structure and Working of  E-Mail</a:t>
            </a:r>
          </a:p>
        </p:txBody>
      </p:sp>
      <p:sp>
        <p:nvSpPr>
          <p:cNvPr id="3" name="object 3"/>
          <p:cNvSpPr txBox="1"/>
          <p:nvPr/>
        </p:nvSpPr>
        <p:spPr>
          <a:xfrm>
            <a:off x="1507853" y="1728118"/>
            <a:ext cx="1537335"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Disadvantages</a:t>
            </a:r>
            <a:endParaRPr sz="1800" dirty="0">
              <a:latin typeface="Arial MT"/>
              <a:cs typeface="Arial MT"/>
            </a:endParaRPr>
          </a:p>
        </p:txBody>
      </p:sp>
      <p:sp>
        <p:nvSpPr>
          <p:cNvPr id="4" name="object 4"/>
          <p:cNvSpPr txBox="1"/>
          <p:nvPr/>
        </p:nvSpPr>
        <p:spPr>
          <a:xfrm>
            <a:off x="5390512" y="4798201"/>
            <a:ext cx="2944495" cy="120546"/>
          </a:xfrm>
          <a:prstGeom prst="rect">
            <a:avLst/>
          </a:prstGeom>
        </p:spPr>
        <p:txBody>
          <a:bodyPr vert="horz" wrap="square" lIns="0" tIns="12700" rIns="0" bIns="0" rtlCol="0">
            <a:spAutoFit/>
          </a:bodyPr>
          <a:lstStyle/>
          <a:p>
            <a:pPr marL="12700">
              <a:spcBef>
                <a:spcPts val="100"/>
              </a:spcBef>
            </a:pPr>
            <a:r>
              <a:rPr sz="700" spc="-5" dirty="0">
                <a:solidFill>
                  <a:srgbClr val="595959"/>
                </a:solidFill>
                <a:latin typeface="Arial MT"/>
                <a:cs typeface="Arial MT"/>
              </a:rPr>
              <a:t>Imag</a:t>
            </a:r>
            <a:r>
              <a:rPr sz="700" dirty="0">
                <a:solidFill>
                  <a:srgbClr val="595959"/>
                </a:solidFill>
                <a:latin typeface="Arial MT"/>
                <a:cs typeface="Arial MT"/>
              </a:rPr>
              <a:t>e</a:t>
            </a:r>
            <a:r>
              <a:rPr sz="700" spc="-5" dirty="0">
                <a:solidFill>
                  <a:srgbClr val="595959"/>
                </a:solidFill>
                <a:latin typeface="Arial MT"/>
                <a:cs typeface="Arial MT"/>
              </a:rPr>
              <a:t> Source:</a:t>
            </a:r>
            <a:r>
              <a:rPr sz="700" spc="-5" dirty="0">
                <a:solidFill>
                  <a:srgbClr val="595959"/>
                </a:solidFill>
                <a:latin typeface="Arial MT"/>
                <a:cs typeface="Arial MT"/>
                <a:hlinkClick r:id="rId2"/>
              </a:rPr>
              <a:t>https://techspirited.com/advantages-disadvantages-of-email</a:t>
            </a:r>
            <a:endParaRPr sz="700" dirty="0">
              <a:latin typeface="Arial MT"/>
              <a:cs typeface="Arial MT"/>
            </a:endParaRPr>
          </a:p>
        </p:txBody>
      </p:sp>
      <p:sp>
        <p:nvSpPr>
          <p:cNvPr id="5" name="object 5"/>
          <p:cNvSpPr txBox="1"/>
          <p:nvPr/>
        </p:nvSpPr>
        <p:spPr>
          <a:xfrm>
            <a:off x="841625" y="2660299"/>
            <a:ext cx="1082040" cy="516808"/>
          </a:xfrm>
          <a:prstGeom prst="rect">
            <a:avLst/>
          </a:prstGeom>
        </p:spPr>
        <p:txBody>
          <a:bodyPr vert="horz" wrap="square" lIns="0" tIns="46990" rIns="0" bIns="0" rtlCol="0">
            <a:spAutoFit/>
          </a:bodyPr>
          <a:lstStyle/>
          <a:p>
            <a:pPr marL="297814" indent="-285750" algn="just">
              <a:spcBef>
                <a:spcPts val="270"/>
              </a:spcBef>
              <a:buFont typeface="Arial" panose="020B0604020202020204" pitchFamily="34" charset="0"/>
              <a:buChar char="•"/>
              <a:tabLst>
                <a:tab pos="347972" algn="l"/>
                <a:tab pos="349241" algn="l"/>
              </a:tabLst>
            </a:pPr>
            <a:r>
              <a:rPr spc="-5" dirty="0">
                <a:latin typeface="Arial MT"/>
                <a:cs typeface="Arial MT"/>
              </a:rPr>
              <a:t>Overload</a:t>
            </a:r>
            <a:endParaRPr lang="en-IN" dirty="0">
              <a:latin typeface="Arial MT"/>
              <a:cs typeface="Arial MT"/>
            </a:endParaRPr>
          </a:p>
          <a:p>
            <a:pPr marL="297814" indent="-285750" algn="just">
              <a:spcBef>
                <a:spcPts val="270"/>
              </a:spcBef>
              <a:buFont typeface="Arial" panose="020B0604020202020204" pitchFamily="34" charset="0"/>
              <a:buChar char="•"/>
              <a:tabLst>
                <a:tab pos="347972" algn="l"/>
                <a:tab pos="349241" algn="l"/>
              </a:tabLst>
            </a:pPr>
            <a:r>
              <a:rPr dirty="0">
                <a:latin typeface="Arial MT"/>
                <a:cs typeface="Arial MT"/>
              </a:rPr>
              <a:t>Junk</a:t>
            </a:r>
          </a:p>
        </p:txBody>
      </p:sp>
      <p:pic>
        <p:nvPicPr>
          <p:cNvPr id="6" name="object 6"/>
          <p:cNvPicPr/>
          <p:nvPr/>
        </p:nvPicPr>
        <p:blipFill>
          <a:blip r:embed="rId3" cstate="print"/>
          <a:stretch>
            <a:fillRect/>
          </a:stretch>
        </p:blipFill>
        <p:spPr>
          <a:xfrm>
            <a:off x="4572000" y="1034200"/>
            <a:ext cx="4562474" cy="3238498"/>
          </a:xfrm>
          <a:prstGeom prst="rect">
            <a:avLst/>
          </a:prstGeom>
        </p:spPr>
      </p:pic>
    </p:spTree>
    <p:extLst>
      <p:ext uri="{BB962C8B-B14F-4D97-AF65-F5344CB8AC3E}">
        <p14:creationId xmlns:p14="http://schemas.microsoft.com/office/powerpoint/2010/main" val="2071579636"/>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09981" y="827278"/>
            <a:ext cx="3374009" cy="456535"/>
          </a:xfrm>
          <a:prstGeom prst="rect">
            <a:avLst/>
          </a:prstGeom>
        </p:spPr>
        <p:txBody>
          <a:bodyPr vert="horz" wrap="square" lIns="0" tIns="12700" rIns="0" bIns="0" rtlCol="0">
            <a:spAutoFit/>
          </a:bodyPr>
          <a:lstStyle/>
          <a:p>
            <a:pPr marL="12700">
              <a:lnSpc>
                <a:spcPct val="100000"/>
              </a:lnSpc>
              <a:spcBef>
                <a:spcPts val="100"/>
              </a:spcBef>
            </a:pPr>
            <a:r>
              <a:rPr spc="-5" dirty="0"/>
              <a:t>Types</a:t>
            </a:r>
            <a:r>
              <a:rPr spc="-110" dirty="0"/>
              <a:t> </a:t>
            </a:r>
            <a:r>
              <a:rPr spc="-5" dirty="0"/>
              <a:t>of</a:t>
            </a:r>
            <a:r>
              <a:rPr spc="-105" dirty="0"/>
              <a:t> </a:t>
            </a:r>
            <a:r>
              <a:rPr spc="-5" dirty="0"/>
              <a:t>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535940" y="1583563"/>
            <a:ext cx="3470910" cy="575945"/>
          </a:xfrm>
          <a:prstGeom prst="rect">
            <a:avLst/>
          </a:prstGeom>
        </p:spPr>
        <p:txBody>
          <a:bodyPr vert="horz" wrap="square" lIns="0" tIns="10795" rIns="0" bIns="0" rtlCol="0">
            <a:spAutoFit/>
          </a:bodyPr>
          <a:lstStyle/>
          <a:p>
            <a:pPr marL="838835" marR="5080" indent="-826769">
              <a:lnSpc>
                <a:spcPct val="100600"/>
              </a:lnSpc>
              <a:spcBef>
                <a:spcPts val="85"/>
              </a:spcBef>
            </a:pPr>
            <a:r>
              <a:rPr sz="1800" spc="-5" dirty="0">
                <a:solidFill>
                  <a:srgbClr val="585858"/>
                </a:solidFill>
                <a:latin typeface="Arial"/>
                <a:cs typeface="Arial"/>
              </a:rPr>
              <a:t>Relational</a:t>
            </a:r>
            <a:r>
              <a:rPr sz="1800" spc="-45" dirty="0">
                <a:solidFill>
                  <a:srgbClr val="585858"/>
                </a:solidFill>
                <a:latin typeface="Arial"/>
                <a:cs typeface="Arial"/>
              </a:rPr>
              <a:t> </a:t>
            </a:r>
            <a:r>
              <a:rPr sz="1800" spc="-5" dirty="0">
                <a:solidFill>
                  <a:srgbClr val="585858"/>
                </a:solidFill>
                <a:latin typeface="Arial"/>
                <a:cs typeface="Arial"/>
              </a:rPr>
              <a:t>Database</a:t>
            </a:r>
            <a:r>
              <a:rPr sz="1800" spc="-30" dirty="0">
                <a:solidFill>
                  <a:srgbClr val="585858"/>
                </a:solidFill>
                <a:latin typeface="Arial"/>
                <a:cs typeface="Arial"/>
              </a:rPr>
              <a:t> </a:t>
            </a:r>
            <a:r>
              <a:rPr sz="1800" spc="-5" dirty="0">
                <a:solidFill>
                  <a:srgbClr val="585858"/>
                </a:solidFill>
                <a:latin typeface="Arial"/>
                <a:cs typeface="Arial"/>
              </a:rPr>
              <a:t>Management </a:t>
            </a:r>
            <a:r>
              <a:rPr sz="1800" spc="-484" dirty="0">
                <a:solidFill>
                  <a:srgbClr val="585858"/>
                </a:solidFill>
                <a:latin typeface="Arial"/>
                <a:cs typeface="Arial"/>
              </a:rPr>
              <a:t> </a:t>
            </a:r>
            <a:r>
              <a:rPr sz="1800" spc="-5" dirty="0">
                <a:solidFill>
                  <a:srgbClr val="585858"/>
                </a:solidFill>
                <a:latin typeface="Arial"/>
                <a:cs typeface="Arial"/>
              </a:rPr>
              <a:t>System</a:t>
            </a:r>
            <a:r>
              <a:rPr sz="1800" spc="-15" dirty="0">
                <a:solidFill>
                  <a:srgbClr val="585858"/>
                </a:solidFill>
                <a:latin typeface="Arial"/>
                <a:cs typeface="Arial"/>
              </a:rPr>
              <a:t> </a:t>
            </a:r>
            <a:r>
              <a:rPr sz="1800" spc="-5" dirty="0">
                <a:solidFill>
                  <a:srgbClr val="585858"/>
                </a:solidFill>
                <a:latin typeface="Arial"/>
                <a:cs typeface="Arial"/>
              </a:rPr>
              <a:t>(RDBMS)</a:t>
            </a:r>
            <a:endParaRPr sz="1800">
              <a:latin typeface="Arial"/>
              <a:cs typeface="Arial"/>
            </a:endParaRPr>
          </a:p>
        </p:txBody>
      </p:sp>
      <p:sp>
        <p:nvSpPr>
          <p:cNvPr id="7" name="object 7"/>
          <p:cNvSpPr txBox="1"/>
          <p:nvPr/>
        </p:nvSpPr>
        <p:spPr>
          <a:xfrm>
            <a:off x="671576" y="2702432"/>
            <a:ext cx="3550285" cy="931544"/>
          </a:xfrm>
          <a:prstGeom prst="rect">
            <a:avLst/>
          </a:prstGeom>
        </p:spPr>
        <p:txBody>
          <a:bodyPr vert="horz" wrap="square" lIns="0" tIns="15875" rIns="0" bIns="0" rtlCol="0">
            <a:spAutoFit/>
          </a:bodyPr>
          <a:lstStyle/>
          <a:p>
            <a:pPr marL="332740" marR="5080" indent="-320675" algn="just">
              <a:lnSpc>
                <a:spcPct val="98300"/>
              </a:lnSpc>
              <a:spcBef>
                <a:spcPts val="125"/>
              </a:spcBef>
              <a:buChar char="●"/>
              <a:tabLst>
                <a:tab pos="333375" algn="l"/>
              </a:tabLst>
            </a:pPr>
            <a:r>
              <a:rPr sz="1200" dirty="0">
                <a:latin typeface="Arial"/>
                <a:cs typeface="Arial"/>
              </a:rPr>
              <a:t>In </a:t>
            </a:r>
            <a:r>
              <a:rPr sz="1200" spc="-5" dirty="0">
                <a:latin typeface="Arial"/>
                <a:cs typeface="Arial"/>
              </a:rPr>
              <a:t>Relational Database Management Systems, </a:t>
            </a:r>
            <a:r>
              <a:rPr sz="1200" dirty="0">
                <a:latin typeface="Arial"/>
                <a:cs typeface="Arial"/>
              </a:rPr>
              <a:t> </a:t>
            </a:r>
            <a:r>
              <a:rPr sz="1200" spc="-5" dirty="0">
                <a:latin typeface="Arial"/>
                <a:cs typeface="Arial"/>
              </a:rPr>
              <a:t>unlike </a:t>
            </a:r>
            <a:r>
              <a:rPr sz="1200" dirty="0">
                <a:latin typeface="Arial"/>
                <a:cs typeface="Arial"/>
              </a:rPr>
              <a:t>file </a:t>
            </a:r>
            <a:r>
              <a:rPr sz="1200" spc="-5" dirty="0">
                <a:latin typeface="Arial"/>
                <a:cs typeface="Arial"/>
              </a:rPr>
              <a:t>processing system </a:t>
            </a:r>
            <a:r>
              <a:rPr sz="1200" dirty="0">
                <a:latin typeface="Arial"/>
                <a:cs typeface="Arial"/>
              </a:rPr>
              <a:t>the </a:t>
            </a:r>
            <a:r>
              <a:rPr sz="1200" spc="-5" dirty="0">
                <a:latin typeface="Arial"/>
                <a:cs typeface="Arial"/>
              </a:rPr>
              <a:t>data is stored </a:t>
            </a:r>
            <a:r>
              <a:rPr sz="1200" dirty="0">
                <a:latin typeface="Arial"/>
                <a:cs typeface="Arial"/>
              </a:rPr>
              <a:t> </a:t>
            </a:r>
            <a:r>
              <a:rPr sz="1200" spc="-5" dirty="0">
                <a:latin typeface="Arial"/>
                <a:cs typeface="Arial"/>
              </a:rPr>
              <a:t>in </a:t>
            </a:r>
            <a:r>
              <a:rPr sz="1200" dirty="0">
                <a:latin typeface="Arial"/>
                <a:cs typeface="Arial"/>
              </a:rPr>
              <a:t>the</a:t>
            </a:r>
            <a:r>
              <a:rPr sz="1200" spc="-5" dirty="0">
                <a:latin typeface="Arial"/>
                <a:cs typeface="Arial"/>
              </a:rPr>
              <a:t> tables(having</a:t>
            </a:r>
            <a:r>
              <a:rPr sz="1200" spc="-15" dirty="0">
                <a:latin typeface="Arial"/>
                <a:cs typeface="Arial"/>
              </a:rPr>
              <a:t> </a:t>
            </a:r>
            <a:r>
              <a:rPr sz="1200" spc="-5" dirty="0">
                <a:latin typeface="Arial"/>
                <a:cs typeface="Arial"/>
              </a:rPr>
              <a:t>rows</a:t>
            </a:r>
            <a:r>
              <a:rPr sz="1200" spc="-10" dirty="0">
                <a:latin typeface="Arial"/>
                <a:cs typeface="Arial"/>
              </a:rPr>
              <a:t> </a:t>
            </a:r>
            <a:r>
              <a:rPr sz="1200" spc="-5" dirty="0">
                <a:latin typeface="Arial"/>
                <a:cs typeface="Arial"/>
              </a:rPr>
              <a:t>and columns)</a:t>
            </a:r>
            <a:endParaRPr sz="1200">
              <a:latin typeface="Arial"/>
              <a:cs typeface="Arial"/>
            </a:endParaRPr>
          </a:p>
          <a:p>
            <a:pPr marL="332740" marR="8255" indent="-320675" algn="just">
              <a:lnSpc>
                <a:spcPts val="1420"/>
              </a:lnSpc>
              <a:spcBef>
                <a:spcPts val="60"/>
              </a:spcBef>
              <a:buChar char="●"/>
              <a:tabLst>
                <a:tab pos="333375" algn="l"/>
              </a:tabLst>
            </a:pPr>
            <a:r>
              <a:rPr sz="1200" spc="-5" dirty="0">
                <a:latin typeface="Arial"/>
                <a:cs typeface="Arial"/>
              </a:rPr>
              <a:t>Any </a:t>
            </a:r>
            <a:r>
              <a:rPr sz="1200" dirty="0">
                <a:latin typeface="Arial"/>
                <a:cs typeface="Arial"/>
              </a:rPr>
              <a:t>table </a:t>
            </a:r>
            <a:r>
              <a:rPr sz="1200" spc="-10" dirty="0">
                <a:latin typeface="Arial"/>
                <a:cs typeface="Arial"/>
              </a:rPr>
              <a:t>can </a:t>
            </a:r>
            <a:r>
              <a:rPr sz="1200" spc="-5" dirty="0">
                <a:latin typeface="Arial"/>
                <a:cs typeface="Arial"/>
              </a:rPr>
              <a:t>be related or linked to any other </a:t>
            </a:r>
            <a:r>
              <a:rPr sz="1200" dirty="0">
                <a:latin typeface="Arial"/>
                <a:cs typeface="Arial"/>
              </a:rPr>
              <a:t> table</a:t>
            </a:r>
            <a:r>
              <a:rPr sz="1200" spc="-25" dirty="0">
                <a:latin typeface="Arial"/>
                <a:cs typeface="Arial"/>
              </a:rPr>
              <a:t> </a:t>
            </a:r>
            <a:r>
              <a:rPr sz="1200" spc="-5" dirty="0">
                <a:latin typeface="Arial"/>
                <a:cs typeface="Arial"/>
              </a:rPr>
              <a:t>using certain</a:t>
            </a:r>
            <a:r>
              <a:rPr sz="1200" spc="5" dirty="0">
                <a:latin typeface="Arial"/>
                <a:cs typeface="Arial"/>
              </a:rPr>
              <a:t> </a:t>
            </a:r>
            <a:r>
              <a:rPr sz="1200" spc="-5" dirty="0">
                <a:latin typeface="Arial"/>
                <a:cs typeface="Arial"/>
              </a:rPr>
              <a:t>concepts.</a:t>
            </a:r>
            <a:endParaRPr sz="1200">
              <a:latin typeface="Arial"/>
              <a:cs typeface="Arial"/>
            </a:endParaRPr>
          </a:p>
        </p:txBody>
      </p:sp>
      <p:sp>
        <p:nvSpPr>
          <p:cNvPr id="8" name="object 8"/>
          <p:cNvSpPr txBox="1"/>
          <p:nvPr/>
        </p:nvSpPr>
        <p:spPr>
          <a:xfrm>
            <a:off x="534416" y="4377639"/>
            <a:ext cx="75565" cy="239395"/>
          </a:xfrm>
          <a:prstGeom prst="rect">
            <a:avLst/>
          </a:prstGeom>
        </p:spPr>
        <p:txBody>
          <a:bodyPr vert="horz" wrap="square" lIns="0" tIns="12700" rIns="0" bIns="0" rtlCol="0">
            <a:spAutoFit/>
          </a:bodyPr>
          <a:lstStyle/>
          <a:p>
            <a:pPr marL="12700">
              <a:lnSpc>
                <a:spcPct val="100000"/>
              </a:lnSpc>
              <a:spcBef>
                <a:spcPts val="100"/>
              </a:spcBef>
            </a:pPr>
            <a:r>
              <a:rPr sz="1400" dirty="0">
                <a:latin typeface="Arial"/>
                <a:cs typeface="Arial"/>
              </a:rPr>
              <a:t>.</a:t>
            </a:r>
            <a:endParaRPr sz="1400">
              <a:latin typeface="Arial"/>
              <a:cs typeface="Arial"/>
            </a:endParaRPr>
          </a:p>
        </p:txBody>
      </p:sp>
      <p:sp>
        <p:nvSpPr>
          <p:cNvPr id="9" name="object 9"/>
          <p:cNvSpPr txBox="1"/>
          <p:nvPr/>
        </p:nvSpPr>
        <p:spPr>
          <a:xfrm>
            <a:off x="4708016" y="4838191"/>
            <a:ext cx="3747770"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65" dirty="0">
                <a:solidFill>
                  <a:srgbClr val="585858"/>
                </a:solidFill>
                <a:latin typeface="Arial"/>
                <a:cs typeface="Arial"/>
              </a:rPr>
              <a:t> </a:t>
            </a:r>
            <a:r>
              <a:rPr sz="700" spc="-5" dirty="0">
                <a:solidFill>
                  <a:srgbClr val="585858"/>
                </a:solidFill>
                <a:latin typeface="Arial"/>
                <a:cs typeface="Arial"/>
              </a:rPr>
              <a:t>Source::</a:t>
            </a:r>
            <a:r>
              <a:rPr sz="700" spc="65" dirty="0">
                <a:solidFill>
                  <a:srgbClr val="585858"/>
                </a:solidFill>
                <a:latin typeface="Arial"/>
                <a:cs typeface="Arial"/>
              </a:rPr>
              <a:t> </a:t>
            </a:r>
            <a:r>
              <a:rPr sz="700" spc="-10" dirty="0">
                <a:solidFill>
                  <a:srgbClr val="585858"/>
                </a:solidFill>
                <a:latin typeface="Arial"/>
                <a:cs typeface="Arial"/>
                <a:hlinkClick r:id="rId3"/>
              </a:rPr>
              <a:t>http://minigranth.com/wp-content/uploads/2018/04/Types-of-DBMSRDBMS.jpeg</a:t>
            </a:r>
            <a:endParaRPr sz="700">
              <a:latin typeface="Arial"/>
              <a:cs typeface="Arial"/>
            </a:endParaRPr>
          </a:p>
        </p:txBody>
      </p:sp>
      <p:pic>
        <p:nvPicPr>
          <p:cNvPr id="10" name="object 10"/>
          <p:cNvPicPr/>
          <p:nvPr/>
        </p:nvPicPr>
        <p:blipFill>
          <a:blip r:embed="rId4" cstate="print"/>
          <a:stretch>
            <a:fillRect/>
          </a:stretch>
        </p:blipFill>
        <p:spPr>
          <a:xfrm>
            <a:off x="143510" y="161289"/>
            <a:ext cx="773887" cy="311150"/>
          </a:xfrm>
          <a:prstGeom prst="rect">
            <a:avLst/>
          </a:prstGeom>
        </p:spPr>
      </p:pic>
      <p:pic>
        <p:nvPicPr>
          <p:cNvPr id="11" name="object 11"/>
          <p:cNvPicPr/>
          <p:nvPr/>
        </p:nvPicPr>
        <p:blipFill>
          <a:blip r:embed="rId5" cstate="print"/>
          <a:stretch>
            <a:fillRect/>
          </a:stretch>
        </p:blipFill>
        <p:spPr>
          <a:xfrm>
            <a:off x="5289550" y="951864"/>
            <a:ext cx="3266440" cy="2653030"/>
          </a:xfrm>
          <a:prstGeom prst="rect">
            <a:avLst/>
          </a:prstGeom>
        </p:spPr>
      </p:pic>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71575" y="827278"/>
            <a:ext cx="3329813" cy="456535"/>
          </a:xfrm>
          <a:prstGeom prst="rect">
            <a:avLst/>
          </a:prstGeom>
        </p:spPr>
        <p:txBody>
          <a:bodyPr vert="horz" wrap="square" lIns="0" tIns="12700" rIns="0" bIns="0" rtlCol="0">
            <a:spAutoFit/>
          </a:bodyPr>
          <a:lstStyle/>
          <a:p>
            <a:pPr marL="12700" algn="ctr">
              <a:lnSpc>
                <a:spcPct val="100000"/>
              </a:lnSpc>
              <a:spcBef>
                <a:spcPts val="100"/>
              </a:spcBef>
            </a:pPr>
            <a:r>
              <a:rPr spc="-5" dirty="0"/>
              <a:t>Types</a:t>
            </a:r>
            <a:r>
              <a:rPr spc="-110" dirty="0"/>
              <a:t> </a:t>
            </a:r>
            <a:r>
              <a:rPr spc="-5" dirty="0"/>
              <a:t>of</a:t>
            </a:r>
            <a:r>
              <a:rPr spc="-105" dirty="0"/>
              <a:t> </a:t>
            </a:r>
            <a:r>
              <a:rPr spc="-5" dirty="0"/>
              <a:t>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624331" y="1583563"/>
            <a:ext cx="3292475" cy="575945"/>
          </a:xfrm>
          <a:prstGeom prst="rect">
            <a:avLst/>
          </a:prstGeom>
        </p:spPr>
        <p:txBody>
          <a:bodyPr vert="horz" wrap="square" lIns="0" tIns="10795" rIns="0" bIns="0" rtlCol="0">
            <a:spAutoFit/>
          </a:bodyPr>
          <a:lstStyle/>
          <a:p>
            <a:pPr marL="782320" marR="5080" indent="-770255">
              <a:lnSpc>
                <a:spcPct val="100600"/>
              </a:lnSpc>
              <a:spcBef>
                <a:spcPts val="85"/>
              </a:spcBef>
            </a:pPr>
            <a:r>
              <a:rPr sz="1800" spc="-5" dirty="0">
                <a:solidFill>
                  <a:srgbClr val="585858"/>
                </a:solidFill>
                <a:latin typeface="Arial"/>
                <a:cs typeface="Arial"/>
              </a:rPr>
              <a:t>Network</a:t>
            </a:r>
            <a:r>
              <a:rPr sz="1800" spc="-40" dirty="0">
                <a:solidFill>
                  <a:srgbClr val="585858"/>
                </a:solidFill>
                <a:latin typeface="Arial"/>
                <a:cs typeface="Arial"/>
              </a:rPr>
              <a:t> </a:t>
            </a:r>
            <a:r>
              <a:rPr sz="1800" spc="-5" dirty="0">
                <a:solidFill>
                  <a:srgbClr val="585858"/>
                </a:solidFill>
                <a:latin typeface="Arial"/>
                <a:cs typeface="Arial"/>
              </a:rPr>
              <a:t>Database</a:t>
            </a:r>
            <a:r>
              <a:rPr sz="1800" spc="-45" dirty="0">
                <a:solidFill>
                  <a:srgbClr val="585858"/>
                </a:solidFill>
                <a:latin typeface="Arial"/>
                <a:cs typeface="Arial"/>
              </a:rPr>
              <a:t> </a:t>
            </a:r>
            <a:r>
              <a:rPr sz="1800" spc="-5" dirty="0">
                <a:solidFill>
                  <a:srgbClr val="585858"/>
                </a:solidFill>
                <a:latin typeface="Arial"/>
                <a:cs typeface="Arial"/>
              </a:rPr>
              <a:t>Management </a:t>
            </a:r>
            <a:r>
              <a:rPr sz="1800" spc="-484" dirty="0">
                <a:solidFill>
                  <a:srgbClr val="585858"/>
                </a:solidFill>
                <a:latin typeface="Arial"/>
                <a:cs typeface="Arial"/>
              </a:rPr>
              <a:t> </a:t>
            </a:r>
            <a:r>
              <a:rPr sz="1800" spc="-5" dirty="0">
                <a:solidFill>
                  <a:srgbClr val="585858"/>
                </a:solidFill>
                <a:latin typeface="Arial"/>
                <a:cs typeface="Arial"/>
              </a:rPr>
              <a:t>System(NDBMS)</a:t>
            </a:r>
            <a:endParaRPr sz="1800">
              <a:latin typeface="Arial"/>
              <a:cs typeface="Arial"/>
            </a:endParaRPr>
          </a:p>
        </p:txBody>
      </p:sp>
      <p:sp>
        <p:nvSpPr>
          <p:cNvPr id="7" name="object 7"/>
          <p:cNvSpPr txBox="1"/>
          <p:nvPr/>
        </p:nvSpPr>
        <p:spPr>
          <a:xfrm>
            <a:off x="671576" y="2911220"/>
            <a:ext cx="3553460" cy="1111250"/>
          </a:xfrm>
          <a:prstGeom prst="rect">
            <a:avLst/>
          </a:prstGeom>
        </p:spPr>
        <p:txBody>
          <a:bodyPr vert="horz" wrap="square" lIns="0" tIns="20320" rIns="0" bIns="0" rtlCol="0">
            <a:spAutoFit/>
          </a:bodyPr>
          <a:lstStyle/>
          <a:p>
            <a:pPr marL="332740" marR="5080" indent="-320675" algn="just">
              <a:lnSpc>
                <a:spcPts val="1420"/>
              </a:lnSpc>
              <a:spcBef>
                <a:spcPts val="160"/>
              </a:spcBef>
              <a:buChar char="●"/>
              <a:tabLst>
                <a:tab pos="333375" algn="l"/>
              </a:tabLst>
            </a:pPr>
            <a:r>
              <a:rPr sz="1200" spc="-5" dirty="0">
                <a:latin typeface="Arial"/>
                <a:cs typeface="Arial"/>
              </a:rPr>
              <a:t>Network</a:t>
            </a:r>
            <a:r>
              <a:rPr sz="1200" dirty="0">
                <a:latin typeface="Arial"/>
                <a:cs typeface="Arial"/>
              </a:rPr>
              <a:t> </a:t>
            </a:r>
            <a:r>
              <a:rPr sz="1200" spc="-5" dirty="0">
                <a:latin typeface="Arial"/>
                <a:cs typeface="Arial"/>
              </a:rPr>
              <a:t>Database</a:t>
            </a:r>
            <a:r>
              <a:rPr sz="1200" dirty="0">
                <a:latin typeface="Arial"/>
                <a:cs typeface="Arial"/>
              </a:rPr>
              <a:t> </a:t>
            </a:r>
            <a:r>
              <a:rPr sz="1200" spc="-5" dirty="0">
                <a:latin typeface="Arial"/>
                <a:cs typeface="Arial"/>
              </a:rPr>
              <a:t>Management</a:t>
            </a:r>
            <a:r>
              <a:rPr sz="1200" dirty="0">
                <a:latin typeface="Arial"/>
                <a:cs typeface="Arial"/>
              </a:rPr>
              <a:t> </a:t>
            </a:r>
            <a:r>
              <a:rPr sz="1200" spc="-5" dirty="0">
                <a:latin typeface="Arial"/>
                <a:cs typeface="Arial"/>
              </a:rPr>
              <a:t>System</a:t>
            </a:r>
            <a:r>
              <a:rPr sz="1200" dirty="0">
                <a:latin typeface="Arial"/>
                <a:cs typeface="Arial"/>
              </a:rPr>
              <a:t> </a:t>
            </a:r>
            <a:r>
              <a:rPr sz="1200" spc="-10" dirty="0">
                <a:latin typeface="Arial"/>
                <a:cs typeface="Arial"/>
              </a:rPr>
              <a:t>is </a:t>
            </a:r>
            <a:r>
              <a:rPr sz="1200" spc="-5" dirty="0">
                <a:latin typeface="Arial"/>
                <a:cs typeface="Arial"/>
              </a:rPr>
              <a:t> another type which </a:t>
            </a:r>
            <a:r>
              <a:rPr sz="1200" spc="-10" dirty="0">
                <a:latin typeface="Arial"/>
                <a:cs typeface="Arial"/>
              </a:rPr>
              <a:t>was </a:t>
            </a:r>
            <a:r>
              <a:rPr sz="1200" spc="-5" dirty="0">
                <a:latin typeface="Arial"/>
                <a:cs typeface="Arial"/>
              </a:rPr>
              <a:t>very popular in </a:t>
            </a:r>
            <a:r>
              <a:rPr sz="1200" dirty="0">
                <a:latin typeface="Arial"/>
                <a:cs typeface="Arial"/>
              </a:rPr>
              <a:t>the </a:t>
            </a:r>
            <a:r>
              <a:rPr sz="1200" spc="-5" dirty="0">
                <a:latin typeface="Arial"/>
                <a:cs typeface="Arial"/>
              </a:rPr>
              <a:t>late </a:t>
            </a:r>
            <a:r>
              <a:rPr sz="1200" dirty="0">
                <a:latin typeface="Arial"/>
                <a:cs typeface="Arial"/>
              </a:rPr>
              <a:t> </a:t>
            </a:r>
            <a:r>
              <a:rPr sz="1200" spc="-5" dirty="0">
                <a:latin typeface="Arial"/>
                <a:cs typeface="Arial"/>
              </a:rPr>
              <a:t>1970’s.</a:t>
            </a:r>
            <a:endParaRPr sz="1200">
              <a:latin typeface="Arial"/>
              <a:cs typeface="Arial"/>
            </a:endParaRPr>
          </a:p>
          <a:p>
            <a:pPr marL="332740" marR="5080" indent="-320675" algn="just">
              <a:lnSpc>
                <a:spcPts val="1420"/>
              </a:lnSpc>
              <a:spcBef>
                <a:spcPts val="20"/>
              </a:spcBef>
              <a:buChar char="●"/>
              <a:tabLst>
                <a:tab pos="333375" algn="l"/>
              </a:tabLst>
            </a:pPr>
            <a:r>
              <a:rPr sz="1200" spc="-5" dirty="0">
                <a:latin typeface="Arial"/>
                <a:cs typeface="Arial"/>
              </a:rPr>
              <a:t>These</a:t>
            </a:r>
            <a:r>
              <a:rPr sz="1200" dirty="0">
                <a:latin typeface="Arial"/>
                <a:cs typeface="Arial"/>
              </a:rPr>
              <a:t> </a:t>
            </a:r>
            <a:r>
              <a:rPr sz="1200" spc="-5" dirty="0">
                <a:latin typeface="Arial"/>
                <a:cs typeface="Arial"/>
              </a:rPr>
              <a:t>databases</a:t>
            </a:r>
            <a:r>
              <a:rPr sz="1200" dirty="0">
                <a:latin typeface="Arial"/>
                <a:cs typeface="Arial"/>
              </a:rPr>
              <a:t> </a:t>
            </a:r>
            <a:r>
              <a:rPr sz="1200" spc="-5" dirty="0">
                <a:latin typeface="Arial"/>
                <a:cs typeface="Arial"/>
              </a:rPr>
              <a:t>were</a:t>
            </a:r>
            <a:r>
              <a:rPr sz="1200" dirty="0">
                <a:latin typeface="Arial"/>
                <a:cs typeface="Arial"/>
              </a:rPr>
              <a:t> </a:t>
            </a:r>
            <a:r>
              <a:rPr sz="1200" spc="-5" dirty="0">
                <a:latin typeface="Arial"/>
                <a:cs typeface="Arial"/>
              </a:rPr>
              <a:t>known</a:t>
            </a:r>
            <a:r>
              <a:rPr sz="1200" dirty="0">
                <a:latin typeface="Arial"/>
                <a:cs typeface="Arial"/>
              </a:rPr>
              <a:t> to</a:t>
            </a:r>
            <a:r>
              <a:rPr sz="1200" spc="5" dirty="0">
                <a:latin typeface="Arial"/>
                <a:cs typeface="Arial"/>
              </a:rPr>
              <a:t> </a:t>
            </a:r>
            <a:r>
              <a:rPr sz="1200" spc="-5" dirty="0">
                <a:latin typeface="Arial"/>
                <a:cs typeface="Arial"/>
              </a:rPr>
              <a:t>be</a:t>
            </a:r>
            <a:r>
              <a:rPr sz="1200" dirty="0">
                <a:latin typeface="Arial"/>
                <a:cs typeface="Arial"/>
              </a:rPr>
              <a:t> </a:t>
            </a:r>
            <a:r>
              <a:rPr sz="1200" spc="-5" dirty="0">
                <a:latin typeface="Arial"/>
                <a:cs typeface="Arial"/>
              </a:rPr>
              <a:t>very </a:t>
            </a:r>
            <a:r>
              <a:rPr sz="1200" dirty="0">
                <a:latin typeface="Arial"/>
                <a:cs typeface="Arial"/>
              </a:rPr>
              <a:t> </a:t>
            </a:r>
            <a:r>
              <a:rPr sz="1200" spc="-5" dirty="0">
                <a:latin typeface="Arial"/>
                <a:cs typeface="Arial"/>
              </a:rPr>
              <a:t>adaptable and flexible in </a:t>
            </a:r>
            <a:r>
              <a:rPr sz="1200" dirty="0">
                <a:latin typeface="Arial"/>
                <a:cs typeface="Arial"/>
              </a:rPr>
              <a:t>terms </a:t>
            </a:r>
            <a:r>
              <a:rPr sz="1200" spc="-5" dirty="0">
                <a:latin typeface="Arial"/>
                <a:cs typeface="Arial"/>
              </a:rPr>
              <a:t>of data </a:t>
            </a:r>
            <a:r>
              <a:rPr sz="1200" spc="-10" dirty="0">
                <a:latin typeface="Arial"/>
                <a:cs typeface="Arial"/>
              </a:rPr>
              <a:t>storage </a:t>
            </a:r>
            <a:r>
              <a:rPr sz="1200" spc="-5" dirty="0">
                <a:latin typeface="Arial"/>
                <a:cs typeface="Arial"/>
              </a:rPr>
              <a:t> because</a:t>
            </a:r>
            <a:r>
              <a:rPr sz="1200" spc="-20" dirty="0">
                <a:latin typeface="Arial"/>
                <a:cs typeface="Arial"/>
              </a:rPr>
              <a:t> </a:t>
            </a:r>
            <a:r>
              <a:rPr sz="1200" spc="-5" dirty="0">
                <a:latin typeface="Arial"/>
                <a:cs typeface="Arial"/>
              </a:rPr>
              <a:t>of</a:t>
            </a:r>
            <a:r>
              <a:rPr sz="1200" spc="-10" dirty="0">
                <a:latin typeface="Arial"/>
                <a:cs typeface="Arial"/>
              </a:rPr>
              <a:t> </a:t>
            </a:r>
            <a:r>
              <a:rPr sz="1200" dirty="0">
                <a:latin typeface="Arial"/>
                <a:cs typeface="Arial"/>
              </a:rPr>
              <a:t>their</a:t>
            </a:r>
            <a:r>
              <a:rPr sz="1200" spc="-25" dirty="0">
                <a:latin typeface="Arial"/>
                <a:cs typeface="Arial"/>
              </a:rPr>
              <a:t> </a:t>
            </a:r>
            <a:r>
              <a:rPr sz="1200" spc="-5" dirty="0">
                <a:latin typeface="Arial"/>
                <a:cs typeface="Arial"/>
              </a:rPr>
              <a:t>data storage architecture.</a:t>
            </a:r>
            <a:endParaRPr sz="1200">
              <a:latin typeface="Arial"/>
              <a:cs typeface="Arial"/>
            </a:endParaRPr>
          </a:p>
        </p:txBody>
      </p:sp>
      <p:sp>
        <p:nvSpPr>
          <p:cNvPr id="8" name="object 8"/>
          <p:cNvSpPr txBox="1"/>
          <p:nvPr/>
        </p:nvSpPr>
        <p:spPr>
          <a:xfrm>
            <a:off x="5997321" y="4273397"/>
            <a:ext cx="1651000" cy="441959"/>
          </a:xfrm>
          <a:prstGeom prst="rect">
            <a:avLst/>
          </a:prstGeom>
        </p:spPr>
        <p:txBody>
          <a:bodyPr vert="horz" wrap="square" lIns="0" tIns="53975" rIns="0" bIns="0" rtlCol="0">
            <a:spAutoFit/>
          </a:bodyPr>
          <a:lstStyle/>
          <a:p>
            <a:pPr marL="12700">
              <a:lnSpc>
                <a:spcPct val="100000"/>
              </a:lnSpc>
              <a:spcBef>
                <a:spcPts val="425"/>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marR="5080">
              <a:lnSpc>
                <a:spcPct val="113100"/>
              </a:lnSpc>
              <a:spcBef>
                <a:spcPts val="210"/>
              </a:spcBef>
            </a:pPr>
            <a:r>
              <a:rPr sz="700" spc="-5" dirty="0">
                <a:solidFill>
                  <a:srgbClr val="585858"/>
                </a:solidFill>
                <a:latin typeface="Arial"/>
                <a:cs typeface="Arial"/>
                <a:hlinkClick r:id="rId3"/>
              </a:rPr>
              <a:t>https://www.minigranth.com/wp-content/u </a:t>
            </a:r>
            <a:r>
              <a:rPr sz="700" spc="-180" dirty="0">
                <a:solidFill>
                  <a:srgbClr val="585858"/>
                </a:solidFill>
                <a:latin typeface="Arial"/>
                <a:cs typeface="Arial"/>
              </a:rPr>
              <a:t> </a:t>
            </a:r>
            <a:r>
              <a:rPr sz="700" spc="-5" dirty="0">
                <a:solidFill>
                  <a:srgbClr val="585858"/>
                </a:solidFill>
                <a:latin typeface="Arial"/>
                <a:cs typeface="Arial"/>
              </a:rPr>
              <a:t>ploads/2018/04/NDBMS.jpeg</a:t>
            </a:r>
            <a:endParaRPr sz="700">
              <a:latin typeface="Arial"/>
              <a:cs typeface="Arial"/>
            </a:endParaRPr>
          </a:p>
        </p:txBody>
      </p:sp>
      <p:sp>
        <p:nvSpPr>
          <p:cNvPr id="9" name="object 9"/>
          <p:cNvSpPr txBox="1"/>
          <p:nvPr/>
        </p:nvSpPr>
        <p:spPr>
          <a:xfrm>
            <a:off x="534416" y="4379163"/>
            <a:ext cx="75565" cy="239395"/>
          </a:xfrm>
          <a:prstGeom prst="rect">
            <a:avLst/>
          </a:prstGeom>
        </p:spPr>
        <p:txBody>
          <a:bodyPr vert="horz" wrap="square" lIns="0" tIns="12700" rIns="0" bIns="0" rtlCol="0">
            <a:spAutoFit/>
          </a:bodyPr>
          <a:lstStyle/>
          <a:p>
            <a:pPr marL="12700">
              <a:lnSpc>
                <a:spcPct val="100000"/>
              </a:lnSpc>
              <a:spcBef>
                <a:spcPts val="100"/>
              </a:spcBef>
            </a:pPr>
            <a:r>
              <a:rPr sz="1400" dirty="0">
                <a:latin typeface="Arial"/>
                <a:cs typeface="Arial"/>
              </a:rPr>
              <a:t>.</a:t>
            </a:r>
            <a:endParaRPr sz="1400">
              <a:latin typeface="Arial"/>
              <a:cs typeface="Arial"/>
            </a:endParaRPr>
          </a:p>
        </p:txBody>
      </p:sp>
      <p:pic>
        <p:nvPicPr>
          <p:cNvPr id="10" name="object 10"/>
          <p:cNvPicPr/>
          <p:nvPr/>
        </p:nvPicPr>
        <p:blipFill>
          <a:blip r:embed="rId4" cstate="print"/>
          <a:stretch>
            <a:fillRect/>
          </a:stretch>
        </p:blipFill>
        <p:spPr>
          <a:xfrm>
            <a:off x="143510" y="161289"/>
            <a:ext cx="773887" cy="311150"/>
          </a:xfrm>
          <a:prstGeom prst="rect">
            <a:avLst/>
          </a:prstGeom>
        </p:spPr>
      </p:pic>
      <p:pic>
        <p:nvPicPr>
          <p:cNvPr id="11" name="object 11"/>
          <p:cNvPicPr/>
          <p:nvPr/>
        </p:nvPicPr>
        <p:blipFill>
          <a:blip r:embed="rId5" cstate="print"/>
          <a:stretch>
            <a:fillRect/>
          </a:stretch>
        </p:blipFill>
        <p:spPr>
          <a:xfrm>
            <a:off x="5119370" y="703580"/>
            <a:ext cx="3454019" cy="3444240"/>
          </a:xfrm>
          <a:prstGeom prst="rect">
            <a:avLst/>
          </a:prstGeom>
        </p:spPr>
      </p:pic>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4416" y="827278"/>
            <a:ext cx="3501556" cy="456535"/>
          </a:xfrm>
          <a:prstGeom prst="rect">
            <a:avLst/>
          </a:prstGeom>
        </p:spPr>
        <p:txBody>
          <a:bodyPr vert="horz" wrap="square" lIns="0" tIns="12700" rIns="0" bIns="0" rtlCol="0">
            <a:spAutoFit/>
          </a:bodyPr>
          <a:lstStyle/>
          <a:p>
            <a:pPr marL="12700" algn="ctr">
              <a:lnSpc>
                <a:spcPct val="100000"/>
              </a:lnSpc>
              <a:spcBef>
                <a:spcPts val="100"/>
              </a:spcBef>
            </a:pPr>
            <a:r>
              <a:rPr spc="-5" dirty="0"/>
              <a:t>Types</a:t>
            </a:r>
            <a:r>
              <a:rPr spc="-110" dirty="0"/>
              <a:t> </a:t>
            </a:r>
            <a:r>
              <a:rPr spc="-5" dirty="0"/>
              <a:t>of</a:t>
            </a:r>
            <a:r>
              <a:rPr spc="-105" dirty="0"/>
              <a:t> </a:t>
            </a:r>
            <a:r>
              <a:rPr spc="-5" dirty="0"/>
              <a:t>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439927" y="1583563"/>
            <a:ext cx="3658235" cy="575945"/>
          </a:xfrm>
          <a:prstGeom prst="rect">
            <a:avLst/>
          </a:prstGeom>
        </p:spPr>
        <p:txBody>
          <a:bodyPr vert="horz" wrap="square" lIns="0" tIns="10795" rIns="0" bIns="0" rtlCol="0">
            <a:spAutoFit/>
          </a:bodyPr>
          <a:lstStyle/>
          <a:p>
            <a:pPr marL="966469" marR="5080" indent="-954405">
              <a:lnSpc>
                <a:spcPct val="100600"/>
              </a:lnSpc>
              <a:spcBef>
                <a:spcPts val="85"/>
              </a:spcBef>
            </a:pPr>
            <a:r>
              <a:rPr sz="1800" spc="-5" dirty="0">
                <a:solidFill>
                  <a:srgbClr val="585858"/>
                </a:solidFill>
                <a:latin typeface="Arial"/>
                <a:cs typeface="Arial"/>
              </a:rPr>
              <a:t>Hierarchical</a:t>
            </a:r>
            <a:r>
              <a:rPr sz="1800" spc="-40" dirty="0">
                <a:solidFill>
                  <a:srgbClr val="585858"/>
                </a:solidFill>
                <a:latin typeface="Arial"/>
                <a:cs typeface="Arial"/>
              </a:rPr>
              <a:t> </a:t>
            </a:r>
            <a:r>
              <a:rPr sz="1800" spc="-5" dirty="0">
                <a:solidFill>
                  <a:srgbClr val="585858"/>
                </a:solidFill>
                <a:latin typeface="Arial"/>
                <a:cs typeface="Arial"/>
              </a:rPr>
              <a:t>Database</a:t>
            </a:r>
            <a:r>
              <a:rPr sz="1800" spc="-40" dirty="0">
                <a:solidFill>
                  <a:srgbClr val="585858"/>
                </a:solidFill>
                <a:latin typeface="Arial"/>
                <a:cs typeface="Arial"/>
              </a:rPr>
              <a:t> </a:t>
            </a:r>
            <a:r>
              <a:rPr sz="1800" spc="-5" dirty="0">
                <a:solidFill>
                  <a:srgbClr val="585858"/>
                </a:solidFill>
                <a:latin typeface="Arial"/>
                <a:cs typeface="Arial"/>
              </a:rPr>
              <a:t>Management </a:t>
            </a:r>
            <a:r>
              <a:rPr sz="1800" spc="-484" dirty="0">
                <a:solidFill>
                  <a:srgbClr val="585858"/>
                </a:solidFill>
                <a:latin typeface="Arial"/>
                <a:cs typeface="Arial"/>
              </a:rPr>
              <a:t> </a:t>
            </a:r>
            <a:r>
              <a:rPr sz="1800" spc="-5" dirty="0">
                <a:solidFill>
                  <a:srgbClr val="585858"/>
                </a:solidFill>
                <a:latin typeface="Arial"/>
                <a:cs typeface="Arial"/>
              </a:rPr>
              <a:t>System(HDBMS)</a:t>
            </a:r>
            <a:endParaRPr sz="1800" dirty="0">
              <a:latin typeface="Arial"/>
              <a:cs typeface="Arial"/>
            </a:endParaRPr>
          </a:p>
        </p:txBody>
      </p:sp>
      <p:sp>
        <p:nvSpPr>
          <p:cNvPr id="7" name="object 7"/>
          <p:cNvSpPr txBox="1"/>
          <p:nvPr/>
        </p:nvSpPr>
        <p:spPr>
          <a:xfrm>
            <a:off x="439927" y="2415105"/>
            <a:ext cx="3693160" cy="2361565"/>
          </a:xfrm>
          <a:prstGeom prst="rect">
            <a:avLst/>
          </a:prstGeom>
        </p:spPr>
        <p:txBody>
          <a:bodyPr vert="horz" wrap="square" lIns="0" tIns="12700" rIns="0" bIns="0" rtlCol="0">
            <a:spAutoFit/>
          </a:bodyPr>
          <a:lstStyle/>
          <a:p>
            <a:pPr marL="469900" marR="5715" indent="-337185" algn="just">
              <a:lnSpc>
                <a:spcPct val="115100"/>
              </a:lnSpc>
              <a:spcBef>
                <a:spcPts val="100"/>
              </a:spcBef>
              <a:buSzPct val="116666"/>
              <a:buFont typeface="Arial"/>
              <a:buChar char="●"/>
              <a:tabLst>
                <a:tab pos="470534" algn="l"/>
              </a:tabLst>
            </a:pPr>
            <a:r>
              <a:rPr sz="1200" spc="-5" dirty="0">
                <a:latin typeface="Arial"/>
                <a:cs typeface="Arial"/>
              </a:rPr>
              <a:t>The</a:t>
            </a:r>
            <a:r>
              <a:rPr sz="1200" dirty="0">
                <a:latin typeface="Arial"/>
                <a:cs typeface="Arial"/>
              </a:rPr>
              <a:t> </a:t>
            </a:r>
            <a:r>
              <a:rPr sz="1200" spc="-5" dirty="0">
                <a:latin typeface="Arial"/>
                <a:cs typeface="Arial"/>
              </a:rPr>
              <a:t>Hierarchical</a:t>
            </a:r>
            <a:r>
              <a:rPr sz="1200" dirty="0">
                <a:latin typeface="Arial"/>
                <a:cs typeface="Arial"/>
              </a:rPr>
              <a:t> </a:t>
            </a:r>
            <a:r>
              <a:rPr sz="1200" spc="-5" dirty="0">
                <a:latin typeface="Arial"/>
                <a:cs typeface="Arial"/>
              </a:rPr>
              <a:t>Database</a:t>
            </a:r>
            <a:r>
              <a:rPr sz="1200" dirty="0">
                <a:latin typeface="Arial"/>
                <a:cs typeface="Arial"/>
              </a:rPr>
              <a:t> </a:t>
            </a:r>
            <a:r>
              <a:rPr sz="1200" spc="-5" dirty="0">
                <a:latin typeface="Arial"/>
                <a:cs typeface="Arial"/>
              </a:rPr>
              <a:t>Management </a:t>
            </a:r>
            <a:r>
              <a:rPr sz="1200" dirty="0">
                <a:latin typeface="Arial"/>
                <a:cs typeface="Arial"/>
              </a:rPr>
              <a:t> </a:t>
            </a:r>
            <a:r>
              <a:rPr sz="1200" spc="-5" dirty="0">
                <a:latin typeface="Arial"/>
                <a:cs typeface="Arial"/>
              </a:rPr>
              <a:t>System works on </a:t>
            </a:r>
            <a:r>
              <a:rPr sz="1200" dirty="0">
                <a:latin typeface="Arial"/>
                <a:cs typeface="Arial"/>
              </a:rPr>
              <a:t>the </a:t>
            </a:r>
            <a:r>
              <a:rPr sz="1200" spc="-5" dirty="0">
                <a:latin typeface="Arial"/>
                <a:cs typeface="Arial"/>
              </a:rPr>
              <a:t>concept similar to that of </a:t>
            </a:r>
            <a:r>
              <a:rPr sz="1200" dirty="0">
                <a:latin typeface="Arial"/>
                <a:cs typeface="Arial"/>
              </a:rPr>
              <a:t> </a:t>
            </a:r>
            <a:r>
              <a:rPr sz="1200" spc="-5" dirty="0">
                <a:latin typeface="Arial"/>
                <a:cs typeface="Arial"/>
              </a:rPr>
              <a:t>“Concept</a:t>
            </a:r>
            <a:r>
              <a:rPr sz="1200" spc="-10" dirty="0">
                <a:latin typeface="Arial"/>
                <a:cs typeface="Arial"/>
              </a:rPr>
              <a:t> </a:t>
            </a:r>
            <a:r>
              <a:rPr sz="1200" spc="-5" dirty="0">
                <a:latin typeface="Arial"/>
                <a:cs typeface="Arial"/>
              </a:rPr>
              <a:t>Hierarchy” </a:t>
            </a:r>
            <a:r>
              <a:rPr sz="1200" dirty="0">
                <a:latin typeface="Arial"/>
                <a:cs typeface="Arial"/>
              </a:rPr>
              <a:t>.</a:t>
            </a:r>
          </a:p>
          <a:p>
            <a:pPr marL="469900" marR="5080" indent="-337185" algn="just">
              <a:lnSpc>
                <a:spcPct val="115100"/>
              </a:lnSpc>
              <a:spcBef>
                <a:spcPts val="190"/>
              </a:spcBef>
              <a:buSzPct val="116666"/>
              <a:buFont typeface="Arial"/>
              <a:buChar char="●"/>
              <a:tabLst>
                <a:tab pos="470534" algn="l"/>
              </a:tabLst>
            </a:pPr>
            <a:r>
              <a:rPr sz="1200" spc="-5" dirty="0">
                <a:latin typeface="Arial"/>
                <a:cs typeface="Arial"/>
              </a:rPr>
              <a:t>The</a:t>
            </a:r>
            <a:r>
              <a:rPr sz="1200" dirty="0">
                <a:latin typeface="Arial"/>
                <a:cs typeface="Arial"/>
              </a:rPr>
              <a:t> </a:t>
            </a:r>
            <a:r>
              <a:rPr sz="1200" spc="-5" dirty="0">
                <a:latin typeface="Arial"/>
                <a:cs typeface="Arial"/>
              </a:rPr>
              <a:t>whole</a:t>
            </a:r>
            <a:r>
              <a:rPr sz="1200" dirty="0">
                <a:latin typeface="Arial"/>
                <a:cs typeface="Arial"/>
              </a:rPr>
              <a:t> </a:t>
            </a:r>
            <a:r>
              <a:rPr sz="1200" spc="-5" dirty="0">
                <a:latin typeface="Arial"/>
                <a:cs typeface="Arial"/>
              </a:rPr>
              <a:t>database</a:t>
            </a:r>
            <a:r>
              <a:rPr sz="1200" dirty="0">
                <a:latin typeface="Arial"/>
                <a:cs typeface="Arial"/>
              </a:rPr>
              <a:t> </a:t>
            </a:r>
            <a:r>
              <a:rPr sz="1200" spc="-5" dirty="0">
                <a:latin typeface="Arial"/>
                <a:cs typeface="Arial"/>
              </a:rPr>
              <a:t>is</a:t>
            </a:r>
            <a:r>
              <a:rPr sz="1200" dirty="0">
                <a:latin typeface="Arial"/>
                <a:cs typeface="Arial"/>
              </a:rPr>
              <a:t> structured</a:t>
            </a:r>
            <a:r>
              <a:rPr sz="1200" spc="5" dirty="0">
                <a:latin typeface="Arial"/>
                <a:cs typeface="Arial"/>
              </a:rPr>
              <a:t> </a:t>
            </a:r>
            <a:r>
              <a:rPr sz="1200" spc="-5" dirty="0">
                <a:latin typeface="Arial"/>
                <a:cs typeface="Arial"/>
              </a:rPr>
              <a:t>and </a:t>
            </a:r>
            <a:r>
              <a:rPr sz="1200" dirty="0">
                <a:latin typeface="Arial"/>
                <a:cs typeface="Arial"/>
              </a:rPr>
              <a:t> architecture</a:t>
            </a:r>
            <a:r>
              <a:rPr sz="1200" spc="110" dirty="0">
                <a:latin typeface="Arial"/>
                <a:cs typeface="Arial"/>
              </a:rPr>
              <a:t> </a:t>
            </a:r>
            <a:r>
              <a:rPr sz="1200" spc="-5" dirty="0">
                <a:latin typeface="Arial"/>
                <a:cs typeface="Arial"/>
              </a:rPr>
              <a:t>in</a:t>
            </a:r>
            <a:r>
              <a:rPr sz="1200" spc="120" dirty="0">
                <a:latin typeface="Arial"/>
                <a:cs typeface="Arial"/>
              </a:rPr>
              <a:t> </a:t>
            </a:r>
            <a:r>
              <a:rPr sz="1200" spc="-5" dirty="0">
                <a:latin typeface="Arial"/>
                <a:cs typeface="Arial"/>
              </a:rPr>
              <a:t>the</a:t>
            </a:r>
            <a:r>
              <a:rPr sz="1200" spc="110" dirty="0">
                <a:latin typeface="Arial"/>
                <a:cs typeface="Arial"/>
              </a:rPr>
              <a:t> </a:t>
            </a:r>
            <a:r>
              <a:rPr sz="1200" spc="-5" dirty="0">
                <a:latin typeface="Arial"/>
                <a:cs typeface="Arial"/>
              </a:rPr>
              <a:t>form</a:t>
            </a:r>
            <a:r>
              <a:rPr sz="1200" spc="125" dirty="0">
                <a:latin typeface="Arial"/>
                <a:cs typeface="Arial"/>
              </a:rPr>
              <a:t> </a:t>
            </a:r>
            <a:r>
              <a:rPr sz="1200" spc="-5" dirty="0">
                <a:latin typeface="Arial"/>
                <a:cs typeface="Arial"/>
              </a:rPr>
              <a:t>similar</a:t>
            </a:r>
            <a:r>
              <a:rPr sz="1200" spc="120" dirty="0">
                <a:latin typeface="Arial"/>
                <a:cs typeface="Arial"/>
              </a:rPr>
              <a:t> </a:t>
            </a:r>
            <a:r>
              <a:rPr sz="1200" spc="-5" dirty="0">
                <a:latin typeface="Arial"/>
                <a:cs typeface="Arial"/>
              </a:rPr>
              <a:t>to</a:t>
            </a:r>
            <a:r>
              <a:rPr sz="1200" spc="125" dirty="0">
                <a:latin typeface="Arial"/>
                <a:cs typeface="Arial"/>
              </a:rPr>
              <a:t> </a:t>
            </a:r>
            <a:r>
              <a:rPr sz="1200" spc="-5" dirty="0">
                <a:latin typeface="Arial"/>
                <a:cs typeface="Arial"/>
              </a:rPr>
              <a:t>the</a:t>
            </a:r>
            <a:r>
              <a:rPr sz="1200" spc="125" dirty="0">
                <a:latin typeface="Arial"/>
                <a:cs typeface="Arial"/>
              </a:rPr>
              <a:t> </a:t>
            </a:r>
            <a:r>
              <a:rPr sz="1200" spc="-5" dirty="0">
                <a:latin typeface="Arial"/>
                <a:cs typeface="Arial"/>
              </a:rPr>
              <a:t>structure </a:t>
            </a:r>
            <a:r>
              <a:rPr sz="1200" spc="-320" dirty="0">
                <a:latin typeface="Arial"/>
                <a:cs typeface="Arial"/>
              </a:rPr>
              <a:t> </a:t>
            </a:r>
            <a:r>
              <a:rPr sz="1200" spc="-5" dirty="0">
                <a:latin typeface="Arial"/>
                <a:cs typeface="Arial"/>
              </a:rPr>
              <a:t>of</a:t>
            </a:r>
            <a:r>
              <a:rPr sz="1200" dirty="0">
                <a:latin typeface="Arial"/>
                <a:cs typeface="Arial"/>
              </a:rPr>
              <a:t> tree,</a:t>
            </a:r>
            <a:r>
              <a:rPr sz="1200" spc="5" dirty="0">
                <a:latin typeface="Arial"/>
                <a:cs typeface="Arial"/>
              </a:rPr>
              <a:t> </a:t>
            </a:r>
            <a:r>
              <a:rPr sz="1200" spc="-5" dirty="0">
                <a:latin typeface="Arial"/>
                <a:cs typeface="Arial"/>
              </a:rPr>
              <a:t>making</a:t>
            </a:r>
            <a:r>
              <a:rPr sz="1200" dirty="0">
                <a:latin typeface="Arial"/>
                <a:cs typeface="Arial"/>
              </a:rPr>
              <a:t> </a:t>
            </a:r>
            <a:r>
              <a:rPr sz="1200" spc="-5" dirty="0">
                <a:latin typeface="Arial"/>
                <a:cs typeface="Arial"/>
              </a:rPr>
              <a:t>it</a:t>
            </a:r>
            <a:r>
              <a:rPr sz="1200" dirty="0">
                <a:latin typeface="Arial"/>
                <a:cs typeface="Arial"/>
              </a:rPr>
              <a:t> </a:t>
            </a:r>
            <a:r>
              <a:rPr sz="1200" spc="-5" dirty="0">
                <a:latin typeface="Arial"/>
                <a:cs typeface="Arial"/>
              </a:rPr>
              <a:t>one</a:t>
            </a:r>
            <a:r>
              <a:rPr sz="1200" dirty="0">
                <a:latin typeface="Arial"/>
                <a:cs typeface="Arial"/>
              </a:rPr>
              <a:t> </a:t>
            </a:r>
            <a:r>
              <a:rPr sz="1200" spc="-5" dirty="0">
                <a:latin typeface="Arial"/>
                <a:cs typeface="Arial"/>
              </a:rPr>
              <a:t>of</a:t>
            </a:r>
            <a:r>
              <a:rPr sz="1200" dirty="0">
                <a:latin typeface="Arial"/>
                <a:cs typeface="Arial"/>
              </a:rPr>
              <a:t> </a:t>
            </a:r>
            <a:r>
              <a:rPr sz="1200" spc="-5" dirty="0">
                <a:latin typeface="Arial"/>
                <a:cs typeface="Arial"/>
              </a:rPr>
              <a:t>the</a:t>
            </a:r>
            <a:r>
              <a:rPr sz="1200" dirty="0">
                <a:latin typeface="Arial"/>
                <a:cs typeface="Arial"/>
              </a:rPr>
              <a:t> </a:t>
            </a:r>
            <a:r>
              <a:rPr sz="1200" spc="-5" dirty="0">
                <a:latin typeface="Arial"/>
                <a:cs typeface="Arial"/>
              </a:rPr>
              <a:t>simplest</a:t>
            </a:r>
            <a:r>
              <a:rPr sz="1200" spc="320" dirty="0">
                <a:latin typeface="Arial"/>
                <a:cs typeface="Arial"/>
              </a:rPr>
              <a:t> </a:t>
            </a:r>
            <a:r>
              <a:rPr sz="1200" spc="-5" dirty="0">
                <a:latin typeface="Arial"/>
                <a:cs typeface="Arial"/>
              </a:rPr>
              <a:t>and </a:t>
            </a:r>
            <a:r>
              <a:rPr sz="1200" dirty="0">
                <a:latin typeface="Arial"/>
                <a:cs typeface="Arial"/>
              </a:rPr>
              <a:t> fastest</a:t>
            </a:r>
            <a:r>
              <a:rPr sz="1200" spc="-25" dirty="0">
                <a:latin typeface="Arial"/>
                <a:cs typeface="Arial"/>
              </a:rPr>
              <a:t> </a:t>
            </a:r>
            <a:r>
              <a:rPr sz="1200" spc="-5" dirty="0">
                <a:latin typeface="Arial"/>
                <a:cs typeface="Arial"/>
              </a:rPr>
              <a:t>database</a:t>
            </a:r>
            <a:r>
              <a:rPr sz="1200" spc="-15" dirty="0">
                <a:latin typeface="Arial"/>
                <a:cs typeface="Arial"/>
              </a:rPr>
              <a:t> </a:t>
            </a:r>
            <a:r>
              <a:rPr sz="1200" spc="-5" dirty="0">
                <a:latin typeface="Arial"/>
                <a:cs typeface="Arial"/>
              </a:rPr>
              <a:t>present out there.</a:t>
            </a:r>
            <a:endParaRPr sz="1200" dirty="0">
              <a:latin typeface="Arial"/>
              <a:cs typeface="Arial"/>
            </a:endParaRPr>
          </a:p>
          <a:p>
            <a:pPr marL="152400">
              <a:lnSpc>
                <a:spcPct val="100000"/>
              </a:lnSpc>
              <a:spcBef>
                <a:spcPts val="204"/>
              </a:spcBef>
            </a:pPr>
            <a:r>
              <a:rPr sz="1200" dirty="0">
                <a:latin typeface="Arial"/>
                <a:cs typeface="Arial"/>
              </a:rPr>
              <a:t>.</a:t>
            </a:r>
          </a:p>
          <a:p>
            <a:pPr>
              <a:lnSpc>
                <a:spcPct val="100000"/>
              </a:lnSpc>
            </a:pPr>
            <a:endParaRPr sz="1300" dirty="0">
              <a:latin typeface="Arial"/>
              <a:cs typeface="Arial"/>
            </a:endParaRPr>
          </a:p>
          <a:p>
            <a:pPr>
              <a:lnSpc>
                <a:spcPct val="100000"/>
              </a:lnSpc>
              <a:spcBef>
                <a:spcPts val="5"/>
              </a:spcBef>
            </a:pPr>
            <a:endParaRPr sz="1750" dirty="0">
              <a:latin typeface="Arial"/>
              <a:cs typeface="Arial"/>
            </a:endParaRPr>
          </a:p>
          <a:p>
            <a:pPr marL="12700">
              <a:lnSpc>
                <a:spcPct val="100000"/>
              </a:lnSpc>
            </a:pPr>
            <a:r>
              <a:rPr sz="1200" dirty="0">
                <a:latin typeface="Arial"/>
                <a:cs typeface="Arial"/>
              </a:rPr>
              <a:t>.</a:t>
            </a:r>
          </a:p>
        </p:txBody>
      </p:sp>
      <p:sp>
        <p:nvSpPr>
          <p:cNvPr id="8" name="object 8"/>
          <p:cNvSpPr txBox="1"/>
          <p:nvPr/>
        </p:nvSpPr>
        <p:spPr>
          <a:xfrm>
            <a:off x="5462396" y="4674514"/>
            <a:ext cx="2796540" cy="257175"/>
          </a:xfrm>
          <a:prstGeom prst="rect">
            <a:avLst/>
          </a:prstGeom>
        </p:spPr>
        <p:txBody>
          <a:bodyPr vert="horz" wrap="square" lIns="0" tIns="21590" rIns="0" bIns="0" rtlCol="0">
            <a:spAutoFit/>
          </a:bodyPr>
          <a:lstStyle/>
          <a:p>
            <a:pPr marL="12700">
              <a:lnSpc>
                <a:spcPct val="100000"/>
              </a:lnSpc>
              <a:spcBef>
                <a:spcPts val="17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a:lnSpc>
                <a:spcPct val="100000"/>
              </a:lnSpc>
              <a:spcBef>
                <a:spcPts val="75"/>
              </a:spcBef>
            </a:pPr>
            <a:r>
              <a:rPr sz="700" spc="-5" dirty="0">
                <a:solidFill>
                  <a:srgbClr val="585858"/>
                </a:solidFill>
                <a:latin typeface="Arial"/>
                <a:cs typeface="Arial"/>
                <a:hlinkClick r:id="rId3"/>
              </a:rPr>
              <a:t>https://www.minigranth.com/wp-content/uploads/2018/04/HDBMS.jpeg</a:t>
            </a:r>
            <a:endParaRPr sz="7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735829" y="823594"/>
            <a:ext cx="4188460" cy="2982467"/>
          </a:xfrm>
          <a:prstGeom prst="rect">
            <a:avLst/>
          </a:prstGeom>
        </p:spPr>
      </p:pic>
      <p:sp>
        <p:nvSpPr>
          <p:cNvPr id="11" name="object 11"/>
          <p:cNvSpPr txBox="1"/>
          <p:nvPr/>
        </p:nvSpPr>
        <p:spPr>
          <a:xfrm>
            <a:off x="535940" y="4919090"/>
            <a:ext cx="75565" cy="224790"/>
          </a:xfrm>
          <a:prstGeom prst="rect">
            <a:avLst/>
          </a:prstGeom>
        </p:spPr>
        <p:txBody>
          <a:bodyPr vert="horz" wrap="square" lIns="0" tIns="0" rIns="0" bIns="0" rtlCol="0">
            <a:spAutoFit/>
          </a:bodyPr>
          <a:lstStyle/>
          <a:p>
            <a:pPr marL="12700">
              <a:lnSpc>
                <a:spcPts val="1650"/>
              </a:lnSpc>
            </a:pPr>
            <a:r>
              <a:rPr sz="1400" dirty="0">
                <a:latin typeface="Arial"/>
                <a:cs typeface="Arial"/>
              </a:rPr>
              <a:t>.</a:t>
            </a:r>
            <a:endParaRPr sz="1400">
              <a:latin typeface="Arial"/>
              <a:cs typeface="Arial"/>
            </a:endParaRPr>
          </a:p>
        </p:txBody>
      </p:sp>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10031" y="827278"/>
            <a:ext cx="3518535" cy="456535"/>
          </a:xfrm>
          <a:prstGeom prst="rect">
            <a:avLst/>
          </a:prstGeom>
        </p:spPr>
        <p:txBody>
          <a:bodyPr vert="horz" wrap="square" lIns="0" tIns="12700" rIns="0" bIns="0" rtlCol="0">
            <a:spAutoFit/>
          </a:bodyPr>
          <a:lstStyle/>
          <a:p>
            <a:pPr marL="12700" algn="ctr">
              <a:lnSpc>
                <a:spcPct val="100000"/>
              </a:lnSpc>
              <a:spcBef>
                <a:spcPts val="100"/>
              </a:spcBef>
            </a:pPr>
            <a:r>
              <a:rPr spc="-5" dirty="0"/>
              <a:t>Types</a:t>
            </a:r>
            <a:r>
              <a:rPr spc="-110" dirty="0"/>
              <a:t> </a:t>
            </a:r>
            <a:r>
              <a:rPr spc="-5" dirty="0"/>
              <a:t>of</a:t>
            </a:r>
            <a:r>
              <a:rPr spc="-105" dirty="0"/>
              <a:t> </a:t>
            </a:r>
            <a:r>
              <a:rPr spc="-5" dirty="0"/>
              <a:t>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510031" y="1583563"/>
            <a:ext cx="3518535" cy="575945"/>
          </a:xfrm>
          <a:prstGeom prst="rect">
            <a:avLst/>
          </a:prstGeom>
        </p:spPr>
        <p:txBody>
          <a:bodyPr vert="horz" wrap="square" lIns="0" tIns="10795" rIns="0" bIns="0" rtlCol="0">
            <a:spAutoFit/>
          </a:bodyPr>
          <a:lstStyle/>
          <a:p>
            <a:pPr marL="12700" marR="5080" indent="425450">
              <a:lnSpc>
                <a:spcPct val="100600"/>
              </a:lnSpc>
              <a:spcBef>
                <a:spcPts val="85"/>
              </a:spcBef>
            </a:pPr>
            <a:r>
              <a:rPr sz="1800" spc="-5" dirty="0">
                <a:solidFill>
                  <a:srgbClr val="585858"/>
                </a:solidFill>
                <a:latin typeface="Arial"/>
                <a:cs typeface="Arial"/>
              </a:rPr>
              <a:t>Object-Oriented Database </a:t>
            </a:r>
            <a:r>
              <a:rPr sz="1800" dirty="0">
                <a:solidFill>
                  <a:srgbClr val="585858"/>
                </a:solidFill>
                <a:latin typeface="Arial"/>
                <a:cs typeface="Arial"/>
              </a:rPr>
              <a:t> </a:t>
            </a:r>
            <a:r>
              <a:rPr sz="1800" spc="-5" dirty="0">
                <a:solidFill>
                  <a:srgbClr val="585858"/>
                </a:solidFill>
                <a:latin typeface="Arial"/>
                <a:cs typeface="Arial"/>
              </a:rPr>
              <a:t>Management</a:t>
            </a:r>
            <a:r>
              <a:rPr sz="1800" spc="-60" dirty="0">
                <a:solidFill>
                  <a:srgbClr val="585858"/>
                </a:solidFill>
                <a:latin typeface="Arial"/>
                <a:cs typeface="Arial"/>
              </a:rPr>
              <a:t> </a:t>
            </a:r>
            <a:r>
              <a:rPr sz="1800" spc="-5" dirty="0">
                <a:solidFill>
                  <a:srgbClr val="585858"/>
                </a:solidFill>
                <a:latin typeface="Arial"/>
                <a:cs typeface="Arial"/>
              </a:rPr>
              <a:t>Systems</a:t>
            </a:r>
            <a:r>
              <a:rPr sz="1800" spc="-70" dirty="0">
                <a:solidFill>
                  <a:srgbClr val="585858"/>
                </a:solidFill>
                <a:latin typeface="Arial"/>
                <a:cs typeface="Arial"/>
              </a:rPr>
              <a:t> </a:t>
            </a:r>
            <a:r>
              <a:rPr sz="1800" dirty="0">
                <a:solidFill>
                  <a:srgbClr val="585858"/>
                </a:solidFill>
                <a:latin typeface="Arial"/>
                <a:cs typeface="Arial"/>
              </a:rPr>
              <a:t>(OODBMS)</a:t>
            </a:r>
            <a:endParaRPr sz="1800">
              <a:latin typeface="Arial"/>
              <a:cs typeface="Arial"/>
            </a:endParaRPr>
          </a:p>
        </p:txBody>
      </p:sp>
      <p:sp>
        <p:nvSpPr>
          <p:cNvPr id="7" name="object 7"/>
          <p:cNvSpPr txBox="1"/>
          <p:nvPr/>
        </p:nvSpPr>
        <p:spPr>
          <a:xfrm>
            <a:off x="534416" y="2378537"/>
            <a:ext cx="3691890" cy="2169795"/>
          </a:xfrm>
          <a:prstGeom prst="rect">
            <a:avLst/>
          </a:prstGeom>
        </p:spPr>
        <p:txBody>
          <a:bodyPr vert="horz" wrap="square" lIns="0" tIns="34925" rIns="0" bIns="0" rtlCol="0">
            <a:spAutoFit/>
          </a:bodyPr>
          <a:lstStyle/>
          <a:p>
            <a:pPr marL="152400">
              <a:lnSpc>
                <a:spcPct val="100000"/>
              </a:lnSpc>
              <a:spcBef>
                <a:spcPts val="275"/>
              </a:spcBef>
            </a:pPr>
            <a:r>
              <a:rPr sz="1200" dirty="0">
                <a:latin typeface="Arial"/>
                <a:cs typeface="Arial"/>
              </a:rPr>
              <a:t>.</a:t>
            </a:r>
            <a:endParaRPr sz="1200">
              <a:latin typeface="Arial"/>
              <a:cs typeface="Arial"/>
            </a:endParaRPr>
          </a:p>
          <a:p>
            <a:pPr marL="469900" marR="5080" indent="-337185" algn="just">
              <a:lnSpc>
                <a:spcPct val="114999"/>
              </a:lnSpc>
              <a:spcBef>
                <a:spcPts val="190"/>
              </a:spcBef>
              <a:buSzPct val="116666"/>
              <a:buFont typeface="Arial"/>
              <a:buChar char="●"/>
              <a:tabLst>
                <a:tab pos="470534" algn="l"/>
              </a:tabLst>
            </a:pPr>
            <a:r>
              <a:rPr sz="1200" spc="-5" dirty="0">
                <a:latin typeface="Arial"/>
                <a:cs typeface="Arial"/>
              </a:rPr>
              <a:t>They</a:t>
            </a:r>
            <a:r>
              <a:rPr sz="1200" dirty="0">
                <a:latin typeface="Arial"/>
                <a:cs typeface="Arial"/>
              </a:rPr>
              <a:t> </a:t>
            </a:r>
            <a:r>
              <a:rPr sz="1200" spc="-5" dirty="0">
                <a:latin typeface="Arial"/>
                <a:cs typeface="Arial"/>
              </a:rPr>
              <a:t>are</a:t>
            </a:r>
            <a:r>
              <a:rPr sz="1200" dirty="0">
                <a:latin typeface="Arial"/>
                <a:cs typeface="Arial"/>
              </a:rPr>
              <a:t> different</a:t>
            </a:r>
            <a:r>
              <a:rPr sz="1200" spc="5" dirty="0">
                <a:latin typeface="Arial"/>
                <a:cs typeface="Arial"/>
              </a:rPr>
              <a:t> </a:t>
            </a:r>
            <a:r>
              <a:rPr sz="1200" spc="-5" dirty="0">
                <a:latin typeface="Arial"/>
                <a:cs typeface="Arial"/>
              </a:rPr>
              <a:t>from</a:t>
            </a:r>
            <a:r>
              <a:rPr sz="1200" dirty="0">
                <a:latin typeface="Arial"/>
                <a:cs typeface="Arial"/>
              </a:rPr>
              <a:t> </a:t>
            </a:r>
            <a:r>
              <a:rPr sz="1200" spc="-5" dirty="0">
                <a:latin typeface="Arial"/>
                <a:cs typeface="Arial"/>
              </a:rPr>
              <a:t>other</a:t>
            </a:r>
            <a:r>
              <a:rPr sz="1200" dirty="0">
                <a:latin typeface="Arial"/>
                <a:cs typeface="Arial"/>
              </a:rPr>
              <a:t> </a:t>
            </a:r>
            <a:r>
              <a:rPr sz="1200" spc="-5" dirty="0">
                <a:latin typeface="Arial"/>
                <a:cs typeface="Arial"/>
              </a:rPr>
              <a:t>databases</a:t>
            </a:r>
            <a:r>
              <a:rPr sz="1200" dirty="0">
                <a:latin typeface="Arial"/>
                <a:cs typeface="Arial"/>
              </a:rPr>
              <a:t> </a:t>
            </a:r>
            <a:r>
              <a:rPr sz="1200" spc="-5" dirty="0">
                <a:latin typeface="Arial"/>
                <a:cs typeface="Arial"/>
              </a:rPr>
              <a:t>as </a:t>
            </a:r>
            <a:r>
              <a:rPr sz="1200" dirty="0">
                <a:latin typeface="Arial"/>
                <a:cs typeface="Arial"/>
              </a:rPr>
              <a:t> </a:t>
            </a:r>
            <a:r>
              <a:rPr sz="1200" spc="-5" dirty="0">
                <a:latin typeface="Arial"/>
                <a:cs typeface="Arial"/>
              </a:rPr>
              <a:t>Object-Oriented</a:t>
            </a:r>
            <a:r>
              <a:rPr sz="1200" dirty="0">
                <a:latin typeface="Arial"/>
                <a:cs typeface="Arial"/>
              </a:rPr>
              <a:t> </a:t>
            </a:r>
            <a:r>
              <a:rPr sz="1200" spc="-5" dirty="0">
                <a:latin typeface="Arial"/>
                <a:cs typeface="Arial"/>
              </a:rPr>
              <a:t>Database</a:t>
            </a:r>
            <a:r>
              <a:rPr sz="1200" dirty="0">
                <a:latin typeface="Arial"/>
                <a:cs typeface="Arial"/>
              </a:rPr>
              <a:t> </a:t>
            </a:r>
            <a:r>
              <a:rPr sz="1200" spc="-5" dirty="0">
                <a:latin typeface="Arial"/>
                <a:cs typeface="Arial"/>
              </a:rPr>
              <a:t>Management </a:t>
            </a:r>
            <a:r>
              <a:rPr sz="1200" spc="-320" dirty="0">
                <a:latin typeface="Arial"/>
                <a:cs typeface="Arial"/>
              </a:rPr>
              <a:t> </a:t>
            </a:r>
            <a:r>
              <a:rPr sz="1200" spc="-5" dirty="0">
                <a:latin typeface="Arial"/>
                <a:cs typeface="Arial"/>
              </a:rPr>
              <a:t>Systems</a:t>
            </a:r>
            <a:r>
              <a:rPr sz="1200" dirty="0">
                <a:latin typeface="Arial"/>
                <a:cs typeface="Arial"/>
              </a:rPr>
              <a:t> </a:t>
            </a:r>
            <a:r>
              <a:rPr sz="1200" spc="-5" dirty="0">
                <a:latin typeface="Arial"/>
                <a:cs typeface="Arial"/>
              </a:rPr>
              <a:t>revolves</a:t>
            </a:r>
            <a:r>
              <a:rPr sz="1200" dirty="0">
                <a:latin typeface="Arial"/>
                <a:cs typeface="Arial"/>
              </a:rPr>
              <a:t> </a:t>
            </a:r>
            <a:r>
              <a:rPr sz="1200" spc="-5" dirty="0">
                <a:latin typeface="Arial"/>
                <a:cs typeface="Arial"/>
              </a:rPr>
              <a:t>around</a:t>
            </a:r>
            <a:r>
              <a:rPr sz="1200" dirty="0">
                <a:latin typeface="Arial"/>
                <a:cs typeface="Arial"/>
              </a:rPr>
              <a:t> </a:t>
            </a:r>
            <a:r>
              <a:rPr sz="1200" spc="-5" dirty="0">
                <a:latin typeface="Arial"/>
                <a:cs typeface="Arial"/>
              </a:rPr>
              <a:t>“Object”(An</a:t>
            </a:r>
            <a:r>
              <a:rPr sz="1200" dirty="0">
                <a:latin typeface="Arial"/>
                <a:cs typeface="Arial"/>
              </a:rPr>
              <a:t> </a:t>
            </a:r>
            <a:r>
              <a:rPr sz="1200" spc="-5" dirty="0">
                <a:latin typeface="Arial"/>
                <a:cs typeface="Arial"/>
              </a:rPr>
              <a:t>object </a:t>
            </a:r>
            <a:r>
              <a:rPr sz="1200" dirty="0">
                <a:latin typeface="Arial"/>
                <a:cs typeface="Arial"/>
              </a:rPr>
              <a:t> </a:t>
            </a:r>
            <a:r>
              <a:rPr sz="1200" spc="-5" dirty="0">
                <a:latin typeface="Arial"/>
                <a:cs typeface="Arial"/>
              </a:rPr>
              <a:t>here</a:t>
            </a:r>
            <a:r>
              <a:rPr sz="1200" spc="-10" dirty="0">
                <a:latin typeface="Arial"/>
                <a:cs typeface="Arial"/>
              </a:rPr>
              <a:t> </a:t>
            </a:r>
            <a:r>
              <a:rPr sz="1200" spc="-5" dirty="0">
                <a:latin typeface="Arial"/>
                <a:cs typeface="Arial"/>
              </a:rPr>
              <a:t>referred </a:t>
            </a:r>
            <a:r>
              <a:rPr sz="1200" dirty="0">
                <a:latin typeface="Arial"/>
                <a:cs typeface="Arial"/>
              </a:rPr>
              <a:t>to</a:t>
            </a:r>
            <a:r>
              <a:rPr sz="1200" spc="-20" dirty="0">
                <a:latin typeface="Arial"/>
                <a:cs typeface="Arial"/>
              </a:rPr>
              <a:t> </a:t>
            </a:r>
            <a:r>
              <a:rPr sz="1200" spc="-5" dirty="0">
                <a:latin typeface="Arial"/>
                <a:cs typeface="Arial"/>
              </a:rPr>
              <a:t>any</a:t>
            </a:r>
            <a:r>
              <a:rPr sz="1200" spc="-10" dirty="0">
                <a:latin typeface="Arial"/>
                <a:cs typeface="Arial"/>
              </a:rPr>
              <a:t> </a:t>
            </a:r>
            <a:r>
              <a:rPr sz="1200" spc="-5" dirty="0">
                <a:latin typeface="Arial"/>
                <a:cs typeface="Arial"/>
              </a:rPr>
              <a:t>real</a:t>
            </a:r>
            <a:r>
              <a:rPr sz="1200" spc="-15" dirty="0">
                <a:latin typeface="Arial"/>
                <a:cs typeface="Arial"/>
              </a:rPr>
              <a:t> </a:t>
            </a:r>
            <a:r>
              <a:rPr sz="1200" spc="-10" dirty="0">
                <a:latin typeface="Arial"/>
                <a:cs typeface="Arial"/>
              </a:rPr>
              <a:t>world</a:t>
            </a:r>
            <a:r>
              <a:rPr sz="1200" spc="-5" dirty="0">
                <a:latin typeface="Arial"/>
                <a:cs typeface="Arial"/>
              </a:rPr>
              <a:t> entity)</a:t>
            </a:r>
            <a:endParaRPr sz="1200">
              <a:latin typeface="Arial"/>
              <a:cs typeface="Arial"/>
            </a:endParaRPr>
          </a:p>
          <a:p>
            <a:pPr marL="469900" marR="11430" indent="-337185" algn="just">
              <a:lnSpc>
                <a:spcPct val="114999"/>
              </a:lnSpc>
              <a:spcBef>
                <a:spcPts val="195"/>
              </a:spcBef>
              <a:buSzPct val="116666"/>
              <a:buFont typeface="Arial"/>
              <a:buChar char="●"/>
              <a:tabLst>
                <a:tab pos="470534" algn="l"/>
              </a:tabLst>
            </a:pPr>
            <a:r>
              <a:rPr sz="1200" dirty="0">
                <a:latin typeface="Arial"/>
                <a:cs typeface="Arial"/>
              </a:rPr>
              <a:t>It </a:t>
            </a:r>
            <a:r>
              <a:rPr sz="1200" spc="-5" dirty="0">
                <a:latin typeface="Arial"/>
                <a:cs typeface="Arial"/>
              </a:rPr>
              <a:t>is based </a:t>
            </a:r>
            <a:r>
              <a:rPr sz="1200" spc="-10" dirty="0">
                <a:latin typeface="Arial"/>
                <a:cs typeface="Arial"/>
              </a:rPr>
              <a:t>upon </a:t>
            </a:r>
            <a:r>
              <a:rPr sz="1200" spc="-5" dirty="0">
                <a:latin typeface="Arial"/>
                <a:cs typeface="Arial"/>
              </a:rPr>
              <a:t>the concept of various object </a:t>
            </a:r>
            <a:r>
              <a:rPr sz="1200" dirty="0">
                <a:latin typeface="Arial"/>
                <a:cs typeface="Arial"/>
              </a:rPr>
              <a:t> </a:t>
            </a:r>
            <a:r>
              <a:rPr sz="1200" spc="-5" dirty="0">
                <a:latin typeface="Arial"/>
                <a:cs typeface="Arial"/>
              </a:rPr>
              <a:t>oriented</a:t>
            </a:r>
            <a:r>
              <a:rPr sz="1200" spc="-10" dirty="0">
                <a:latin typeface="Arial"/>
                <a:cs typeface="Arial"/>
              </a:rPr>
              <a:t> </a:t>
            </a:r>
            <a:r>
              <a:rPr sz="1200" spc="-5" dirty="0">
                <a:latin typeface="Arial"/>
                <a:cs typeface="Arial"/>
              </a:rPr>
              <a:t>languages such</a:t>
            </a:r>
            <a:r>
              <a:rPr sz="1200" spc="-10" dirty="0">
                <a:latin typeface="Arial"/>
                <a:cs typeface="Arial"/>
              </a:rPr>
              <a:t> </a:t>
            </a:r>
            <a:r>
              <a:rPr sz="1200" spc="-5" dirty="0">
                <a:latin typeface="Arial"/>
                <a:cs typeface="Arial"/>
              </a:rPr>
              <a:t>as</a:t>
            </a:r>
            <a:r>
              <a:rPr sz="1200" spc="-10" dirty="0">
                <a:latin typeface="Arial"/>
                <a:cs typeface="Arial"/>
              </a:rPr>
              <a:t> </a:t>
            </a:r>
            <a:r>
              <a:rPr sz="1200" spc="-5" dirty="0">
                <a:latin typeface="Arial"/>
                <a:cs typeface="Arial"/>
              </a:rPr>
              <a:t>“C++,</a:t>
            </a:r>
            <a:r>
              <a:rPr sz="1200" spc="-15" dirty="0">
                <a:latin typeface="Arial"/>
                <a:cs typeface="Arial"/>
              </a:rPr>
              <a:t> </a:t>
            </a:r>
            <a:r>
              <a:rPr sz="1200" spc="-5" dirty="0">
                <a:latin typeface="Arial"/>
                <a:cs typeface="Arial"/>
              </a:rPr>
              <a:t>Java”</a:t>
            </a:r>
            <a:r>
              <a:rPr sz="1200" spc="-15" dirty="0">
                <a:latin typeface="Arial"/>
                <a:cs typeface="Arial"/>
              </a:rPr>
              <a:t> </a:t>
            </a:r>
            <a:r>
              <a:rPr sz="1200" dirty="0">
                <a:latin typeface="Arial"/>
                <a:cs typeface="Arial"/>
              </a:rPr>
              <a:t>etc.</a:t>
            </a:r>
            <a:endParaRPr sz="1200">
              <a:latin typeface="Arial"/>
              <a:cs typeface="Arial"/>
            </a:endParaRPr>
          </a:p>
          <a:p>
            <a:pPr>
              <a:lnSpc>
                <a:spcPct val="100000"/>
              </a:lnSpc>
            </a:pPr>
            <a:endParaRPr sz="1300">
              <a:latin typeface="Arial"/>
              <a:cs typeface="Arial"/>
            </a:endParaRPr>
          </a:p>
          <a:p>
            <a:pPr>
              <a:lnSpc>
                <a:spcPct val="100000"/>
              </a:lnSpc>
              <a:spcBef>
                <a:spcPts val="55"/>
              </a:spcBef>
            </a:pPr>
            <a:endParaRPr sz="1700">
              <a:latin typeface="Arial"/>
              <a:cs typeface="Arial"/>
            </a:endParaRPr>
          </a:p>
          <a:p>
            <a:pPr marL="12700">
              <a:lnSpc>
                <a:spcPct val="100000"/>
              </a:lnSpc>
            </a:pPr>
            <a:r>
              <a:rPr sz="1200" dirty="0">
                <a:latin typeface="Arial"/>
                <a:cs typeface="Arial"/>
              </a:rPr>
              <a:t>.</a:t>
            </a:r>
            <a:endParaRPr sz="1200">
              <a:latin typeface="Arial"/>
              <a:cs typeface="Arial"/>
            </a:endParaRPr>
          </a:p>
        </p:txBody>
      </p:sp>
      <p:sp>
        <p:nvSpPr>
          <p:cNvPr id="8" name="object 8"/>
          <p:cNvSpPr txBox="1"/>
          <p:nvPr/>
        </p:nvSpPr>
        <p:spPr>
          <a:xfrm>
            <a:off x="5462396" y="4668418"/>
            <a:ext cx="2845435" cy="269240"/>
          </a:xfrm>
          <a:prstGeom prst="rect">
            <a:avLst/>
          </a:prstGeom>
        </p:spPr>
        <p:txBody>
          <a:bodyPr vert="horz" wrap="square" lIns="0" tIns="12700" rIns="0" bIns="0" rtlCol="0">
            <a:spAutoFit/>
          </a:bodyPr>
          <a:lstStyle/>
          <a:p>
            <a:pPr marL="12700" marR="5080">
              <a:lnSpc>
                <a:spcPct val="114300"/>
              </a:lnSpc>
              <a:spcBef>
                <a:spcPts val="100"/>
              </a:spcBef>
            </a:pPr>
            <a:r>
              <a:rPr sz="700" spc="-5" dirty="0">
                <a:solidFill>
                  <a:srgbClr val="585858"/>
                </a:solidFill>
                <a:latin typeface="Arial"/>
                <a:cs typeface="Arial"/>
              </a:rPr>
              <a:t>Image Source:: </a:t>
            </a:r>
            <a:r>
              <a:rPr sz="700" dirty="0">
                <a:solidFill>
                  <a:srgbClr val="585858"/>
                </a:solidFill>
                <a:latin typeface="Arial"/>
                <a:cs typeface="Arial"/>
              </a:rPr>
              <a:t> </a:t>
            </a:r>
            <a:r>
              <a:rPr sz="700" spc="-10" dirty="0">
                <a:solidFill>
                  <a:srgbClr val="585858"/>
                </a:solidFill>
                <a:latin typeface="Arial"/>
                <a:cs typeface="Arial"/>
              </a:rPr>
              <a:t>https://miro.medium.com/max/2988/1*C3XqvO_wmVzxBcZngRCjPg.png</a:t>
            </a:r>
            <a:endParaRPr sz="700">
              <a:latin typeface="Arial"/>
              <a:cs typeface="Arial"/>
            </a:endParaRPr>
          </a:p>
        </p:txBody>
      </p:sp>
      <p:pic>
        <p:nvPicPr>
          <p:cNvPr id="9" name="object 9"/>
          <p:cNvPicPr/>
          <p:nvPr/>
        </p:nvPicPr>
        <p:blipFill>
          <a:blip r:embed="rId3" cstate="print"/>
          <a:stretch>
            <a:fillRect/>
          </a:stretch>
        </p:blipFill>
        <p:spPr>
          <a:xfrm>
            <a:off x="143510" y="161289"/>
            <a:ext cx="773887" cy="311150"/>
          </a:xfrm>
          <a:prstGeom prst="rect">
            <a:avLst/>
          </a:prstGeom>
        </p:spPr>
      </p:pic>
      <p:pic>
        <p:nvPicPr>
          <p:cNvPr id="10" name="object 10"/>
          <p:cNvPicPr/>
          <p:nvPr/>
        </p:nvPicPr>
        <p:blipFill>
          <a:blip r:embed="rId4" cstate="print"/>
          <a:stretch>
            <a:fillRect/>
          </a:stretch>
        </p:blipFill>
        <p:spPr>
          <a:xfrm>
            <a:off x="4735195" y="1289303"/>
            <a:ext cx="4281805" cy="2556510"/>
          </a:xfrm>
          <a:prstGeom prst="rect">
            <a:avLst/>
          </a:prstGeom>
        </p:spPr>
      </p:pic>
      <p:sp>
        <p:nvSpPr>
          <p:cNvPr id="11" name="object 11"/>
          <p:cNvSpPr txBox="1"/>
          <p:nvPr/>
        </p:nvSpPr>
        <p:spPr>
          <a:xfrm>
            <a:off x="535940" y="4919090"/>
            <a:ext cx="75565" cy="224790"/>
          </a:xfrm>
          <a:prstGeom prst="rect">
            <a:avLst/>
          </a:prstGeom>
        </p:spPr>
        <p:txBody>
          <a:bodyPr vert="horz" wrap="square" lIns="0" tIns="0" rIns="0" bIns="0" rtlCol="0">
            <a:spAutoFit/>
          </a:bodyPr>
          <a:lstStyle/>
          <a:p>
            <a:pPr marL="12700">
              <a:lnSpc>
                <a:spcPts val="1650"/>
              </a:lnSpc>
            </a:pPr>
            <a:r>
              <a:rPr sz="1400" dirty="0">
                <a:latin typeface="Arial"/>
                <a:cs typeface="Arial"/>
              </a:rPr>
              <a:t>.</a:t>
            </a:r>
            <a:endParaRPr sz="1400">
              <a:latin typeface="Arial"/>
              <a:cs typeface="Arial"/>
            </a:endParaRPr>
          </a:p>
        </p:txBody>
      </p:sp>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49756" y="1761173"/>
            <a:ext cx="2635250" cy="255904"/>
          </a:xfrm>
          <a:prstGeom prst="rect">
            <a:avLst/>
          </a:prstGeom>
        </p:spPr>
        <p:txBody>
          <a:bodyPr vert="horz" wrap="square" lIns="0" tIns="0" rIns="0" bIns="0" rtlCol="0">
            <a:spAutoFit/>
          </a:bodyPr>
          <a:lstStyle/>
          <a:p>
            <a:pPr>
              <a:lnSpc>
                <a:spcPts val="1989"/>
              </a:lnSpc>
            </a:pPr>
            <a:r>
              <a:rPr sz="1800" spc="-5" dirty="0">
                <a:solidFill>
                  <a:srgbClr val="585858"/>
                </a:solidFill>
                <a:latin typeface="Arial"/>
                <a:cs typeface="Arial"/>
              </a:rPr>
              <a:t>DBMS</a:t>
            </a:r>
            <a:r>
              <a:rPr sz="1800" spc="-55" dirty="0">
                <a:solidFill>
                  <a:srgbClr val="585858"/>
                </a:solidFill>
                <a:latin typeface="Arial"/>
                <a:cs typeface="Arial"/>
              </a:rPr>
              <a:t> </a:t>
            </a:r>
            <a:r>
              <a:rPr sz="1800" spc="-5" dirty="0">
                <a:solidFill>
                  <a:srgbClr val="585858"/>
                </a:solidFill>
                <a:latin typeface="Arial"/>
                <a:cs typeface="Arial"/>
              </a:rPr>
              <a:t>vs</a:t>
            </a:r>
            <a:r>
              <a:rPr sz="1800" spc="-50" dirty="0">
                <a:solidFill>
                  <a:srgbClr val="585858"/>
                </a:solidFill>
                <a:latin typeface="Arial"/>
                <a:cs typeface="Arial"/>
              </a:rPr>
              <a:t> </a:t>
            </a:r>
            <a:r>
              <a:rPr sz="1800" spc="15" dirty="0">
                <a:solidFill>
                  <a:srgbClr val="585858"/>
                </a:solidFill>
                <a:latin typeface="Arial"/>
                <a:cs typeface="Arial"/>
              </a:rPr>
              <a:t>Flat</a:t>
            </a:r>
            <a:r>
              <a:rPr sz="1800" spc="-60" dirty="0">
                <a:solidFill>
                  <a:srgbClr val="585858"/>
                </a:solidFill>
                <a:latin typeface="Arial"/>
                <a:cs typeface="Arial"/>
              </a:rPr>
              <a:t> </a:t>
            </a:r>
            <a:r>
              <a:rPr sz="1800" spc="-5" dirty="0">
                <a:solidFill>
                  <a:srgbClr val="585858"/>
                </a:solidFill>
                <a:latin typeface="Arial"/>
                <a:cs typeface="Arial"/>
              </a:rPr>
              <a:t>File</a:t>
            </a:r>
            <a:r>
              <a:rPr sz="1800" spc="-70" dirty="0">
                <a:solidFill>
                  <a:srgbClr val="585858"/>
                </a:solidFill>
                <a:latin typeface="Arial"/>
                <a:cs typeface="Arial"/>
              </a:rPr>
              <a:t> </a:t>
            </a:r>
            <a:r>
              <a:rPr sz="1800" spc="-5" dirty="0">
                <a:solidFill>
                  <a:srgbClr val="585858"/>
                </a:solidFill>
                <a:latin typeface="Arial"/>
                <a:cs typeface="Arial"/>
              </a:rPr>
              <a:t>System</a:t>
            </a:r>
            <a:endParaRPr sz="1800">
              <a:latin typeface="Arial"/>
              <a:cs typeface="Arial"/>
            </a:endParaRPr>
          </a:p>
        </p:txBody>
      </p:sp>
      <p:sp>
        <p:nvSpPr>
          <p:cNvPr id="3" name="object 3"/>
          <p:cNvSpPr txBox="1"/>
          <p:nvPr/>
        </p:nvSpPr>
        <p:spPr>
          <a:xfrm>
            <a:off x="548640" y="3499570"/>
            <a:ext cx="50165" cy="764540"/>
          </a:xfrm>
          <a:prstGeom prst="rect">
            <a:avLst/>
          </a:prstGeom>
        </p:spPr>
        <p:txBody>
          <a:bodyPr vert="horz" wrap="square" lIns="0" tIns="0" rIns="0" bIns="0" rtlCol="0">
            <a:spAutoFit/>
          </a:bodyPr>
          <a:lstStyle/>
          <a:p>
            <a:pPr>
              <a:lnSpc>
                <a:spcPts val="1325"/>
              </a:lnSpc>
            </a:pPr>
            <a:r>
              <a:rPr sz="1200" dirty="0">
                <a:latin typeface="Arial"/>
                <a:cs typeface="Arial"/>
              </a:rPr>
              <a:t>.</a:t>
            </a:r>
            <a:endParaRPr sz="1200">
              <a:latin typeface="Arial"/>
              <a:cs typeface="Arial"/>
            </a:endParaRPr>
          </a:p>
          <a:p>
            <a:pPr>
              <a:lnSpc>
                <a:spcPct val="100000"/>
              </a:lnSpc>
            </a:pPr>
            <a:endParaRPr sz="1300">
              <a:latin typeface="Arial"/>
              <a:cs typeface="Arial"/>
            </a:endParaRPr>
          </a:p>
          <a:p>
            <a:pPr>
              <a:lnSpc>
                <a:spcPct val="100000"/>
              </a:lnSpc>
            </a:pPr>
            <a:endParaRPr sz="1300">
              <a:latin typeface="Arial"/>
              <a:cs typeface="Arial"/>
            </a:endParaRPr>
          </a:p>
          <a:p>
            <a:pPr>
              <a:lnSpc>
                <a:spcPct val="100000"/>
              </a:lnSpc>
            </a:pPr>
            <a:r>
              <a:rPr sz="1400" dirty="0">
                <a:latin typeface="Arial"/>
                <a:cs typeface="Arial"/>
              </a:rPr>
              <a:t>.</a:t>
            </a:r>
            <a:endParaRPr sz="1400">
              <a:latin typeface="Arial"/>
              <a:cs typeface="Arial"/>
            </a:endParaRPr>
          </a:p>
        </p:txBody>
      </p:sp>
      <p:grpSp>
        <p:nvGrpSpPr>
          <p:cNvPr id="4" name="object 4"/>
          <p:cNvGrpSpPr/>
          <p:nvPr/>
        </p:nvGrpSpPr>
        <p:grpSpPr>
          <a:xfrm>
            <a:off x="4572000" y="0"/>
            <a:ext cx="4572000" cy="5143500"/>
            <a:chOff x="4572000" y="0"/>
            <a:chExt cx="4572000" cy="5143500"/>
          </a:xfrm>
        </p:grpSpPr>
        <p:sp>
          <p:nvSpPr>
            <p:cNvPr id="5" name="object 5"/>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6" name="object 6"/>
            <p:cNvPicPr/>
            <p:nvPr/>
          </p:nvPicPr>
          <p:blipFill>
            <a:blip r:embed="rId2" cstate="print"/>
            <a:stretch>
              <a:fillRect/>
            </a:stretch>
          </p:blipFill>
          <p:spPr>
            <a:xfrm>
              <a:off x="8228965" y="161290"/>
              <a:ext cx="791845" cy="311785"/>
            </a:xfrm>
            <a:prstGeom prst="rect">
              <a:avLst/>
            </a:prstGeom>
          </p:spPr>
        </p:pic>
      </p:grpSp>
      <p:sp>
        <p:nvSpPr>
          <p:cNvPr id="7" name="object 7"/>
          <p:cNvSpPr/>
          <p:nvPr/>
        </p:nvSpPr>
        <p:spPr>
          <a:xfrm>
            <a:off x="52705" y="1117599"/>
            <a:ext cx="4528820" cy="3178810"/>
          </a:xfrm>
          <a:custGeom>
            <a:avLst/>
            <a:gdLst/>
            <a:ahLst/>
            <a:cxnLst/>
            <a:rect l="l" t="t" r="r" b="b"/>
            <a:pathLst>
              <a:path w="4528820" h="3178810">
                <a:moveTo>
                  <a:pt x="4528820" y="0"/>
                </a:moveTo>
                <a:lnTo>
                  <a:pt x="0" y="0"/>
                </a:lnTo>
                <a:lnTo>
                  <a:pt x="0" y="1761490"/>
                </a:lnTo>
                <a:lnTo>
                  <a:pt x="0" y="3178810"/>
                </a:lnTo>
                <a:lnTo>
                  <a:pt x="1950720" y="3178810"/>
                </a:lnTo>
                <a:lnTo>
                  <a:pt x="1950720" y="1761490"/>
                </a:lnTo>
                <a:lnTo>
                  <a:pt x="4528820" y="1761490"/>
                </a:lnTo>
                <a:lnTo>
                  <a:pt x="4528820" y="0"/>
                </a:lnTo>
                <a:close/>
              </a:path>
            </a:pathLst>
          </a:custGeom>
          <a:solidFill>
            <a:srgbClr val="FFFFFF"/>
          </a:solidFill>
        </p:spPr>
        <p:txBody>
          <a:bodyPr wrap="square" lIns="0" tIns="0" rIns="0" bIns="0" rtlCol="0"/>
          <a:lstStyle/>
          <a:p>
            <a:endParaRPr/>
          </a:p>
        </p:txBody>
      </p:sp>
      <p:sp>
        <p:nvSpPr>
          <p:cNvPr id="8" name="object 8"/>
          <p:cNvSpPr txBox="1">
            <a:spLocks noGrp="1"/>
          </p:cNvSpPr>
          <p:nvPr>
            <p:ph type="title"/>
          </p:nvPr>
        </p:nvSpPr>
        <p:spPr>
          <a:xfrm>
            <a:off x="323015" y="493066"/>
            <a:ext cx="3988199" cy="772647"/>
          </a:xfrm>
          <a:prstGeom prst="rect">
            <a:avLst/>
          </a:prstGeom>
        </p:spPr>
        <p:txBody>
          <a:bodyPr vert="horz" wrap="square" lIns="0" tIns="28575" rIns="0" bIns="0" rtlCol="0">
            <a:spAutoFit/>
          </a:bodyPr>
          <a:lstStyle/>
          <a:p>
            <a:pPr marL="859790" marR="5080" indent="-847725">
              <a:lnSpc>
                <a:spcPts val="2840"/>
              </a:lnSpc>
              <a:spcBef>
                <a:spcPts val="225"/>
              </a:spcBef>
            </a:pPr>
            <a:r>
              <a:rPr spc="-5" dirty="0"/>
              <a:t>Purpose</a:t>
            </a:r>
            <a:r>
              <a:rPr spc="-65" dirty="0"/>
              <a:t> </a:t>
            </a:r>
            <a:r>
              <a:rPr spc="-5" dirty="0"/>
              <a:t>of</a:t>
            </a:r>
            <a:r>
              <a:rPr spc="-55" dirty="0"/>
              <a:t> </a:t>
            </a:r>
            <a:r>
              <a:rPr spc="-5" dirty="0"/>
              <a:t>database </a:t>
            </a:r>
            <a:r>
              <a:rPr spc="-650" dirty="0"/>
              <a:t> </a:t>
            </a:r>
            <a:r>
              <a:rPr dirty="0"/>
              <a:t>systems</a:t>
            </a:r>
          </a:p>
        </p:txBody>
      </p:sp>
      <p:sp>
        <p:nvSpPr>
          <p:cNvPr id="9" name="object 9"/>
          <p:cNvSpPr txBox="1"/>
          <p:nvPr/>
        </p:nvSpPr>
        <p:spPr>
          <a:xfrm>
            <a:off x="5108828" y="4692802"/>
            <a:ext cx="3322954" cy="396240"/>
          </a:xfrm>
          <a:prstGeom prst="rect">
            <a:avLst/>
          </a:prstGeom>
        </p:spPr>
        <p:txBody>
          <a:bodyPr vert="horz" wrap="square" lIns="0" tIns="29209" rIns="0" bIns="0" rtlCol="0">
            <a:spAutoFit/>
          </a:bodyPr>
          <a:lstStyle/>
          <a:p>
            <a:pPr marL="12700">
              <a:lnSpc>
                <a:spcPct val="100000"/>
              </a:lnSpc>
              <a:spcBef>
                <a:spcPts val="229"/>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marR="5080">
              <a:lnSpc>
                <a:spcPct val="115700"/>
              </a:lnSpc>
            </a:pPr>
            <a:r>
              <a:rPr sz="700" spc="-10" dirty="0">
                <a:solidFill>
                  <a:srgbClr val="585858"/>
                </a:solidFill>
                <a:latin typeface="Arial"/>
                <a:cs typeface="Arial"/>
                <a:hlinkClick r:id="rId3"/>
              </a:rPr>
              <a:t>https://www.sqlservercentral.com/wp-content/uploads/legacy/80e826a794a00213816 </a:t>
            </a:r>
            <a:r>
              <a:rPr sz="700" spc="-5" dirty="0">
                <a:solidFill>
                  <a:srgbClr val="585858"/>
                </a:solidFill>
                <a:latin typeface="Arial"/>
                <a:cs typeface="Arial"/>
              </a:rPr>
              <a:t> dc63e042e0a6c527670d0/DBMS_vs_FMS.jpg</a:t>
            </a:r>
            <a:endParaRPr sz="700">
              <a:latin typeface="Arial"/>
              <a:cs typeface="Arial"/>
            </a:endParaRPr>
          </a:p>
        </p:txBody>
      </p:sp>
      <p:pic>
        <p:nvPicPr>
          <p:cNvPr id="10" name="object 10"/>
          <p:cNvPicPr/>
          <p:nvPr/>
        </p:nvPicPr>
        <p:blipFill>
          <a:blip r:embed="rId4" cstate="print"/>
          <a:stretch>
            <a:fillRect/>
          </a:stretch>
        </p:blipFill>
        <p:spPr>
          <a:xfrm>
            <a:off x="143510" y="163068"/>
            <a:ext cx="767080" cy="307848"/>
          </a:xfrm>
          <a:prstGeom prst="rect">
            <a:avLst/>
          </a:prstGeom>
        </p:spPr>
      </p:pic>
      <p:pic>
        <p:nvPicPr>
          <p:cNvPr id="11" name="object 11"/>
          <p:cNvPicPr/>
          <p:nvPr/>
        </p:nvPicPr>
        <p:blipFill>
          <a:blip r:embed="rId5" cstate="print"/>
          <a:stretch>
            <a:fillRect/>
          </a:stretch>
        </p:blipFill>
        <p:spPr>
          <a:xfrm>
            <a:off x="4772025" y="1232535"/>
            <a:ext cx="4229608" cy="2347595"/>
          </a:xfrm>
          <a:prstGeom prst="rect">
            <a:avLst/>
          </a:prstGeom>
        </p:spPr>
      </p:pic>
      <p:graphicFrame>
        <p:nvGraphicFramePr>
          <p:cNvPr id="12" name="object 12"/>
          <p:cNvGraphicFramePr>
            <a:graphicFrameLocks noGrp="1"/>
          </p:cNvGraphicFramePr>
          <p:nvPr>
            <p:extLst>
              <p:ext uri="{D42A27DB-BD31-4B8C-83A1-F6EECF244321}">
                <p14:modId xmlns:p14="http://schemas.microsoft.com/office/powerpoint/2010/main" val="2092398796"/>
              </p:ext>
            </p:extLst>
          </p:nvPr>
        </p:nvGraphicFramePr>
        <p:xfrm>
          <a:off x="44196" y="1538709"/>
          <a:ext cx="4528184" cy="3540272"/>
        </p:xfrm>
        <a:graphic>
          <a:graphicData uri="http://schemas.openxmlformats.org/drawingml/2006/table">
            <a:tbl>
              <a:tblPr firstRow="1" bandRow="1">
                <a:tableStyleId>{2D5ABB26-0587-4C30-8999-92F81FD0307C}</a:tableStyleId>
              </a:tblPr>
              <a:tblGrid>
                <a:gridCol w="1950720">
                  <a:extLst>
                    <a:ext uri="{9D8B030D-6E8A-4147-A177-3AD203B41FA5}">
                      <a16:colId xmlns:a16="http://schemas.microsoft.com/office/drawing/2014/main" val="20000"/>
                    </a:ext>
                  </a:extLst>
                </a:gridCol>
                <a:gridCol w="2577464">
                  <a:extLst>
                    <a:ext uri="{9D8B030D-6E8A-4147-A177-3AD203B41FA5}">
                      <a16:colId xmlns:a16="http://schemas.microsoft.com/office/drawing/2014/main" val="20001"/>
                    </a:ext>
                  </a:extLst>
                </a:gridCol>
              </a:tblGrid>
              <a:tr h="543000">
                <a:tc>
                  <a:txBody>
                    <a:bodyPr/>
                    <a:lstStyle/>
                    <a:p>
                      <a:pPr marL="706755" marR="349885" indent="-347980">
                        <a:lnSpc>
                          <a:spcPts val="1420"/>
                        </a:lnSpc>
                        <a:spcBef>
                          <a:spcPts val="975"/>
                        </a:spcBef>
                      </a:pPr>
                      <a:r>
                        <a:rPr sz="1200" b="1" dirty="0">
                          <a:latin typeface="Arial"/>
                          <a:cs typeface="Arial"/>
                        </a:rPr>
                        <a:t>File</a:t>
                      </a:r>
                      <a:r>
                        <a:rPr sz="1200" b="1" spc="-80" dirty="0">
                          <a:latin typeface="Arial"/>
                          <a:cs typeface="Arial"/>
                        </a:rPr>
                        <a:t> </a:t>
                      </a:r>
                      <a:r>
                        <a:rPr sz="1200" b="1" spc="-5" dirty="0">
                          <a:latin typeface="Arial"/>
                          <a:cs typeface="Arial"/>
                        </a:rPr>
                        <a:t>Management </a:t>
                      </a:r>
                      <a:r>
                        <a:rPr sz="1200" b="1" spc="-320" dirty="0">
                          <a:latin typeface="Arial"/>
                          <a:cs typeface="Arial"/>
                        </a:rPr>
                        <a:t> </a:t>
                      </a:r>
                      <a:r>
                        <a:rPr sz="1200" b="1" spc="-5" dirty="0">
                          <a:latin typeface="Arial"/>
                          <a:cs typeface="Arial"/>
                        </a:rPr>
                        <a:t>System</a:t>
                      </a:r>
                      <a:endParaRPr sz="1200">
                        <a:latin typeface="Arial"/>
                        <a:cs typeface="Arial"/>
                      </a:endParaRPr>
                    </a:p>
                  </a:txBody>
                  <a:tcPr marL="0" marR="0" marT="123825" marB="0">
                    <a:lnL w="9525">
                      <a:solidFill>
                        <a:srgbClr val="C1C1C1"/>
                      </a:solidFill>
                      <a:prstDash val="solid"/>
                    </a:lnL>
                    <a:lnR w="9525">
                      <a:solidFill>
                        <a:srgbClr val="C1C1C1"/>
                      </a:solidFill>
                      <a:prstDash val="solid"/>
                    </a:lnR>
                    <a:lnT w="9525">
                      <a:solidFill>
                        <a:srgbClr val="C1C1C1"/>
                      </a:solidFill>
                      <a:prstDash val="solid"/>
                    </a:lnT>
                    <a:lnB w="9525">
                      <a:solidFill>
                        <a:srgbClr val="C1C1C1"/>
                      </a:solidFill>
                      <a:prstDash val="solid"/>
                    </a:lnB>
                  </a:tcPr>
                </a:tc>
                <a:tc>
                  <a:txBody>
                    <a:bodyPr/>
                    <a:lstStyle/>
                    <a:p>
                      <a:pPr>
                        <a:lnSpc>
                          <a:spcPct val="100000"/>
                        </a:lnSpc>
                        <a:spcBef>
                          <a:spcPts val="10"/>
                        </a:spcBef>
                      </a:pPr>
                      <a:endParaRPr sz="1400">
                        <a:latin typeface="Times New Roman"/>
                        <a:cs typeface="Times New Roman"/>
                      </a:endParaRPr>
                    </a:p>
                    <a:p>
                      <a:pPr marL="173355">
                        <a:lnSpc>
                          <a:spcPct val="100000"/>
                        </a:lnSpc>
                      </a:pPr>
                      <a:r>
                        <a:rPr sz="1200" b="1" spc="-5" dirty="0">
                          <a:latin typeface="Arial"/>
                          <a:cs typeface="Arial"/>
                        </a:rPr>
                        <a:t>Database</a:t>
                      </a:r>
                      <a:r>
                        <a:rPr sz="1200" b="1" spc="-40" dirty="0">
                          <a:latin typeface="Arial"/>
                          <a:cs typeface="Arial"/>
                        </a:rPr>
                        <a:t> </a:t>
                      </a:r>
                      <a:r>
                        <a:rPr sz="1200" b="1" spc="-5" dirty="0">
                          <a:latin typeface="Arial"/>
                          <a:cs typeface="Arial"/>
                        </a:rPr>
                        <a:t>Management</a:t>
                      </a:r>
                      <a:r>
                        <a:rPr sz="1200" b="1" spc="-35" dirty="0">
                          <a:latin typeface="Arial"/>
                          <a:cs typeface="Arial"/>
                        </a:rPr>
                        <a:t> </a:t>
                      </a:r>
                      <a:r>
                        <a:rPr sz="1200" b="1" spc="-5" dirty="0">
                          <a:latin typeface="Arial"/>
                          <a:cs typeface="Arial"/>
                        </a:rPr>
                        <a:t>System</a:t>
                      </a:r>
                      <a:endParaRPr sz="1200">
                        <a:latin typeface="Arial"/>
                        <a:cs typeface="Arial"/>
                      </a:endParaRPr>
                    </a:p>
                  </a:txBody>
                  <a:tcPr marL="0" marR="0" marT="1270" marB="0">
                    <a:lnL w="9525">
                      <a:solidFill>
                        <a:srgbClr val="C1C1C1"/>
                      </a:solidFill>
                      <a:prstDash val="solid"/>
                    </a:lnL>
                    <a:lnR w="9525">
                      <a:solidFill>
                        <a:srgbClr val="C1C1C1"/>
                      </a:solidFill>
                      <a:prstDash val="solid"/>
                    </a:lnR>
                    <a:lnT w="9525">
                      <a:solidFill>
                        <a:srgbClr val="C1C1C1"/>
                      </a:solidFill>
                      <a:prstDash val="solid"/>
                    </a:lnT>
                    <a:lnB w="9525">
                      <a:solidFill>
                        <a:srgbClr val="C1C1C1"/>
                      </a:solidFill>
                      <a:prstDash val="solid"/>
                    </a:lnB>
                  </a:tcPr>
                </a:tc>
                <a:extLst>
                  <a:ext uri="{0D108BD9-81ED-4DB2-BD59-A6C34878D82A}">
                    <a16:rowId xmlns:a16="http://schemas.microsoft.com/office/drawing/2014/main" val="10000"/>
                  </a:ext>
                </a:extLst>
              </a:tr>
              <a:tr h="1028187">
                <a:tc>
                  <a:txBody>
                    <a:bodyPr/>
                    <a:lstStyle/>
                    <a:p>
                      <a:pPr marL="116839" marR="169545">
                        <a:lnSpc>
                          <a:spcPct val="98800"/>
                        </a:lnSpc>
                        <a:spcBef>
                          <a:spcPts val="930"/>
                        </a:spcBef>
                      </a:pPr>
                      <a:r>
                        <a:rPr sz="1200" spc="-5" dirty="0">
                          <a:latin typeface="Arial"/>
                          <a:cs typeface="Arial"/>
                        </a:rPr>
                        <a:t>File</a:t>
                      </a:r>
                      <a:r>
                        <a:rPr sz="1200" spc="-35" dirty="0">
                          <a:latin typeface="Arial"/>
                          <a:cs typeface="Arial"/>
                        </a:rPr>
                        <a:t> </a:t>
                      </a:r>
                      <a:r>
                        <a:rPr sz="1200" spc="-5" dirty="0">
                          <a:latin typeface="Arial"/>
                          <a:cs typeface="Arial"/>
                        </a:rPr>
                        <a:t>System</a:t>
                      </a:r>
                      <a:r>
                        <a:rPr sz="1200" spc="-20" dirty="0">
                          <a:latin typeface="Arial"/>
                          <a:cs typeface="Arial"/>
                        </a:rPr>
                        <a:t> </a:t>
                      </a:r>
                      <a:r>
                        <a:rPr sz="1200" spc="-5" dirty="0">
                          <a:latin typeface="Arial"/>
                          <a:cs typeface="Arial"/>
                        </a:rPr>
                        <a:t>is</a:t>
                      </a:r>
                      <a:r>
                        <a:rPr sz="1200" spc="-35" dirty="0">
                          <a:latin typeface="Arial"/>
                          <a:cs typeface="Arial"/>
                        </a:rPr>
                        <a:t> </a:t>
                      </a:r>
                      <a:r>
                        <a:rPr sz="1200" spc="-5" dirty="0">
                          <a:latin typeface="Arial"/>
                          <a:cs typeface="Arial"/>
                        </a:rPr>
                        <a:t>a</a:t>
                      </a:r>
                      <a:r>
                        <a:rPr sz="1200" spc="-40" dirty="0">
                          <a:latin typeface="Arial"/>
                          <a:cs typeface="Arial"/>
                        </a:rPr>
                        <a:t> </a:t>
                      </a:r>
                      <a:r>
                        <a:rPr sz="1200" spc="-5" dirty="0">
                          <a:latin typeface="Arial"/>
                          <a:cs typeface="Arial"/>
                        </a:rPr>
                        <a:t>general, </a:t>
                      </a:r>
                      <a:r>
                        <a:rPr sz="1200" spc="-320" dirty="0">
                          <a:latin typeface="Arial"/>
                          <a:cs typeface="Arial"/>
                        </a:rPr>
                        <a:t> </a:t>
                      </a:r>
                      <a:r>
                        <a:rPr sz="1200" spc="-5" dirty="0">
                          <a:latin typeface="Arial"/>
                          <a:cs typeface="Arial"/>
                        </a:rPr>
                        <a:t>easy-to-use</a:t>
                      </a:r>
                      <a:r>
                        <a:rPr sz="1200" spc="-10" dirty="0">
                          <a:latin typeface="Arial"/>
                          <a:cs typeface="Arial"/>
                        </a:rPr>
                        <a:t> </a:t>
                      </a:r>
                      <a:r>
                        <a:rPr sz="1200" spc="-5" dirty="0">
                          <a:latin typeface="Arial"/>
                          <a:cs typeface="Arial"/>
                        </a:rPr>
                        <a:t>system</a:t>
                      </a:r>
                      <a:r>
                        <a:rPr sz="1200" dirty="0">
                          <a:latin typeface="Arial"/>
                          <a:cs typeface="Arial"/>
                        </a:rPr>
                        <a:t> </a:t>
                      </a:r>
                      <a:r>
                        <a:rPr sz="1200" spc="-5" dirty="0">
                          <a:latin typeface="Arial"/>
                          <a:cs typeface="Arial"/>
                        </a:rPr>
                        <a:t>to </a:t>
                      </a:r>
                      <a:r>
                        <a:rPr sz="1200" dirty="0">
                          <a:latin typeface="Arial"/>
                          <a:cs typeface="Arial"/>
                        </a:rPr>
                        <a:t> store </a:t>
                      </a:r>
                      <a:r>
                        <a:rPr sz="1200" spc="-5" dirty="0">
                          <a:latin typeface="Arial"/>
                          <a:cs typeface="Arial"/>
                        </a:rPr>
                        <a:t>general files which </a:t>
                      </a:r>
                      <a:r>
                        <a:rPr sz="1200" spc="-320" dirty="0">
                          <a:latin typeface="Arial"/>
                          <a:cs typeface="Arial"/>
                        </a:rPr>
                        <a:t> </a:t>
                      </a:r>
                      <a:r>
                        <a:rPr sz="1200" spc="-5" dirty="0">
                          <a:latin typeface="Arial"/>
                          <a:cs typeface="Arial"/>
                        </a:rPr>
                        <a:t>require less security </a:t>
                      </a:r>
                      <a:r>
                        <a:rPr sz="1200" dirty="0">
                          <a:latin typeface="Arial"/>
                          <a:cs typeface="Arial"/>
                        </a:rPr>
                        <a:t>and </a:t>
                      </a:r>
                      <a:r>
                        <a:rPr sz="1200" spc="-320" dirty="0">
                          <a:latin typeface="Arial"/>
                          <a:cs typeface="Arial"/>
                        </a:rPr>
                        <a:t> </a:t>
                      </a:r>
                      <a:r>
                        <a:rPr sz="1200" spc="-5" dirty="0">
                          <a:latin typeface="Arial"/>
                          <a:cs typeface="Arial"/>
                        </a:rPr>
                        <a:t>constraints.</a:t>
                      </a:r>
                      <a:endParaRPr sz="1200">
                        <a:latin typeface="Arial"/>
                        <a:cs typeface="Arial"/>
                      </a:endParaRPr>
                    </a:p>
                  </a:txBody>
                  <a:tcPr marL="0" marR="0" marT="118110" marB="0">
                    <a:lnL w="9525">
                      <a:solidFill>
                        <a:srgbClr val="C1C1C1"/>
                      </a:solidFill>
                      <a:prstDash val="solid"/>
                    </a:lnL>
                    <a:lnR w="9525">
                      <a:solidFill>
                        <a:srgbClr val="C1C1C1"/>
                      </a:solidFill>
                      <a:prstDash val="solid"/>
                    </a:lnR>
                    <a:lnT w="9525">
                      <a:solidFill>
                        <a:srgbClr val="C1C1C1"/>
                      </a:solidFill>
                      <a:prstDash val="solid"/>
                    </a:lnT>
                    <a:lnB w="9525">
                      <a:solidFill>
                        <a:srgbClr val="C1C1C1"/>
                      </a:solidFill>
                      <a:prstDash val="solid"/>
                    </a:lnB>
                  </a:tcPr>
                </a:tc>
                <a:tc>
                  <a:txBody>
                    <a:bodyPr/>
                    <a:lstStyle/>
                    <a:p>
                      <a:pPr>
                        <a:lnSpc>
                          <a:spcPct val="100000"/>
                        </a:lnSpc>
                      </a:pPr>
                      <a:endParaRPr sz="1300" dirty="0">
                        <a:latin typeface="Times New Roman"/>
                        <a:cs typeface="Times New Roman"/>
                      </a:endParaRPr>
                    </a:p>
                    <a:p>
                      <a:pPr marL="116839" marR="113030">
                        <a:lnSpc>
                          <a:spcPts val="1420"/>
                        </a:lnSpc>
                        <a:spcBef>
                          <a:spcPts val="919"/>
                        </a:spcBef>
                      </a:pPr>
                      <a:r>
                        <a:rPr sz="1200" spc="-5" dirty="0">
                          <a:latin typeface="Arial"/>
                          <a:cs typeface="Arial"/>
                        </a:rPr>
                        <a:t>Database management system is </a:t>
                      </a:r>
                      <a:r>
                        <a:rPr sz="1200" dirty="0">
                          <a:latin typeface="Arial"/>
                          <a:cs typeface="Arial"/>
                        </a:rPr>
                        <a:t> </a:t>
                      </a:r>
                      <a:r>
                        <a:rPr sz="1200" spc="-5" dirty="0">
                          <a:latin typeface="Arial"/>
                          <a:cs typeface="Arial"/>
                        </a:rPr>
                        <a:t>used when security constraints are </a:t>
                      </a:r>
                      <a:r>
                        <a:rPr sz="1200" spc="-320" dirty="0">
                          <a:latin typeface="Arial"/>
                          <a:cs typeface="Arial"/>
                        </a:rPr>
                        <a:t> </a:t>
                      </a:r>
                      <a:r>
                        <a:rPr sz="1200" spc="-5" dirty="0">
                          <a:latin typeface="Arial"/>
                          <a:cs typeface="Arial"/>
                        </a:rPr>
                        <a:t>high.</a:t>
                      </a:r>
                      <a:endParaRPr sz="1200" dirty="0">
                        <a:latin typeface="Arial"/>
                        <a:cs typeface="Arial"/>
                      </a:endParaRPr>
                    </a:p>
                  </a:txBody>
                  <a:tcPr marL="0" marR="0" marT="0" marB="0">
                    <a:lnL w="9525">
                      <a:solidFill>
                        <a:srgbClr val="C1C1C1"/>
                      </a:solidFill>
                      <a:prstDash val="solid"/>
                    </a:lnL>
                    <a:lnR w="9525">
                      <a:solidFill>
                        <a:srgbClr val="C1C1C1"/>
                      </a:solidFill>
                      <a:prstDash val="solid"/>
                    </a:lnR>
                    <a:lnT w="9525">
                      <a:solidFill>
                        <a:srgbClr val="C1C1C1"/>
                      </a:solidFill>
                      <a:prstDash val="solid"/>
                    </a:lnT>
                    <a:lnB w="9525">
                      <a:solidFill>
                        <a:srgbClr val="C1C1C1"/>
                      </a:solidFill>
                      <a:prstDash val="solid"/>
                    </a:lnB>
                  </a:tcPr>
                </a:tc>
                <a:extLst>
                  <a:ext uri="{0D108BD9-81ED-4DB2-BD59-A6C34878D82A}">
                    <a16:rowId xmlns:a16="http://schemas.microsoft.com/office/drawing/2014/main" val="10001"/>
                  </a:ext>
                </a:extLst>
              </a:tr>
              <a:tr h="704540">
                <a:tc>
                  <a:txBody>
                    <a:bodyPr/>
                    <a:lstStyle/>
                    <a:p>
                      <a:pPr marL="116839" marR="161290">
                        <a:lnSpc>
                          <a:spcPct val="98800"/>
                        </a:lnSpc>
                        <a:spcBef>
                          <a:spcPts val="930"/>
                        </a:spcBef>
                      </a:pPr>
                      <a:r>
                        <a:rPr sz="1200" spc="-5" dirty="0">
                          <a:latin typeface="Arial"/>
                          <a:cs typeface="Arial"/>
                        </a:rPr>
                        <a:t>Data Redundancy is </a:t>
                      </a:r>
                      <a:r>
                        <a:rPr sz="1200" dirty="0">
                          <a:latin typeface="Arial"/>
                          <a:cs typeface="Arial"/>
                        </a:rPr>
                        <a:t> more</a:t>
                      </a:r>
                      <a:r>
                        <a:rPr sz="1200" spc="-55" dirty="0">
                          <a:latin typeface="Arial"/>
                          <a:cs typeface="Arial"/>
                        </a:rPr>
                        <a:t> </a:t>
                      </a:r>
                      <a:r>
                        <a:rPr sz="1200" spc="-5" dirty="0">
                          <a:latin typeface="Arial"/>
                          <a:cs typeface="Arial"/>
                        </a:rPr>
                        <a:t>in</a:t>
                      </a:r>
                      <a:r>
                        <a:rPr sz="1200" spc="-65" dirty="0">
                          <a:latin typeface="Arial"/>
                          <a:cs typeface="Arial"/>
                        </a:rPr>
                        <a:t> </a:t>
                      </a:r>
                      <a:r>
                        <a:rPr sz="1200" dirty="0">
                          <a:latin typeface="Arial"/>
                          <a:cs typeface="Arial"/>
                        </a:rPr>
                        <a:t>file</a:t>
                      </a:r>
                      <a:r>
                        <a:rPr sz="1200" spc="-60" dirty="0">
                          <a:latin typeface="Arial"/>
                          <a:cs typeface="Arial"/>
                        </a:rPr>
                        <a:t> </a:t>
                      </a:r>
                      <a:r>
                        <a:rPr sz="1200" spc="-5" dirty="0">
                          <a:latin typeface="Arial"/>
                          <a:cs typeface="Arial"/>
                        </a:rPr>
                        <a:t>management </a:t>
                      </a:r>
                      <a:r>
                        <a:rPr sz="1200" spc="-320" dirty="0">
                          <a:latin typeface="Arial"/>
                          <a:cs typeface="Arial"/>
                        </a:rPr>
                        <a:t> </a:t>
                      </a:r>
                      <a:r>
                        <a:rPr sz="1200" spc="-5" dirty="0">
                          <a:latin typeface="Arial"/>
                          <a:cs typeface="Arial"/>
                        </a:rPr>
                        <a:t>system.</a:t>
                      </a:r>
                      <a:endParaRPr sz="1200">
                        <a:latin typeface="Arial"/>
                        <a:cs typeface="Arial"/>
                      </a:endParaRPr>
                    </a:p>
                  </a:txBody>
                  <a:tcPr marL="0" marR="0" marT="118110" marB="0">
                    <a:lnL w="9525">
                      <a:solidFill>
                        <a:srgbClr val="C1C1C1"/>
                      </a:solidFill>
                      <a:prstDash val="solid"/>
                    </a:lnL>
                    <a:lnR w="9525">
                      <a:solidFill>
                        <a:srgbClr val="C1C1C1"/>
                      </a:solidFill>
                      <a:prstDash val="solid"/>
                    </a:lnR>
                    <a:lnT w="9525">
                      <a:solidFill>
                        <a:srgbClr val="C1C1C1"/>
                      </a:solidFill>
                      <a:prstDash val="solid"/>
                    </a:lnT>
                    <a:lnB w="9525">
                      <a:solidFill>
                        <a:srgbClr val="C1C1C1"/>
                      </a:solidFill>
                      <a:prstDash val="solid"/>
                    </a:lnB>
                  </a:tcPr>
                </a:tc>
                <a:tc>
                  <a:txBody>
                    <a:bodyPr/>
                    <a:lstStyle/>
                    <a:p>
                      <a:pPr>
                        <a:lnSpc>
                          <a:spcPct val="100000"/>
                        </a:lnSpc>
                        <a:spcBef>
                          <a:spcPts val="25"/>
                        </a:spcBef>
                      </a:pPr>
                      <a:endParaRPr sz="1450">
                        <a:latin typeface="Times New Roman"/>
                        <a:cs typeface="Times New Roman"/>
                      </a:endParaRPr>
                    </a:p>
                    <a:p>
                      <a:pPr marL="116839" marR="330835">
                        <a:lnSpc>
                          <a:spcPts val="1420"/>
                        </a:lnSpc>
                      </a:pPr>
                      <a:r>
                        <a:rPr sz="1200" spc="-5" dirty="0">
                          <a:latin typeface="Arial"/>
                          <a:cs typeface="Arial"/>
                        </a:rPr>
                        <a:t>Data Redundancy is less in </a:t>
                      </a:r>
                      <a:r>
                        <a:rPr sz="1200" dirty="0">
                          <a:latin typeface="Arial"/>
                          <a:cs typeface="Arial"/>
                        </a:rPr>
                        <a:t> </a:t>
                      </a:r>
                      <a:r>
                        <a:rPr sz="1200" spc="-5" dirty="0">
                          <a:latin typeface="Arial"/>
                          <a:cs typeface="Arial"/>
                        </a:rPr>
                        <a:t>database</a:t>
                      </a:r>
                      <a:r>
                        <a:rPr sz="1200" spc="-35" dirty="0">
                          <a:latin typeface="Arial"/>
                          <a:cs typeface="Arial"/>
                        </a:rPr>
                        <a:t> </a:t>
                      </a:r>
                      <a:r>
                        <a:rPr sz="1200" spc="-5" dirty="0">
                          <a:latin typeface="Arial"/>
                          <a:cs typeface="Arial"/>
                        </a:rPr>
                        <a:t>management</a:t>
                      </a:r>
                      <a:r>
                        <a:rPr sz="1200" spc="-35" dirty="0">
                          <a:latin typeface="Arial"/>
                          <a:cs typeface="Arial"/>
                        </a:rPr>
                        <a:t> </a:t>
                      </a:r>
                      <a:r>
                        <a:rPr sz="1200" spc="-5" dirty="0">
                          <a:latin typeface="Arial"/>
                          <a:cs typeface="Arial"/>
                        </a:rPr>
                        <a:t>system.</a:t>
                      </a:r>
                      <a:endParaRPr sz="1200">
                        <a:latin typeface="Arial"/>
                        <a:cs typeface="Arial"/>
                      </a:endParaRPr>
                    </a:p>
                  </a:txBody>
                  <a:tcPr marL="0" marR="0" marT="3175" marB="0">
                    <a:lnL w="9525">
                      <a:solidFill>
                        <a:srgbClr val="C1C1C1"/>
                      </a:solidFill>
                      <a:prstDash val="solid"/>
                    </a:lnL>
                    <a:lnR w="9525">
                      <a:solidFill>
                        <a:srgbClr val="C1C1C1"/>
                      </a:solidFill>
                      <a:prstDash val="solid"/>
                    </a:lnR>
                    <a:lnT w="9525">
                      <a:solidFill>
                        <a:srgbClr val="C1C1C1"/>
                      </a:solidFill>
                      <a:prstDash val="solid"/>
                    </a:lnT>
                    <a:lnB w="9525">
                      <a:solidFill>
                        <a:srgbClr val="C1C1C1"/>
                      </a:solidFill>
                      <a:prstDash val="solid"/>
                    </a:lnB>
                  </a:tcPr>
                </a:tc>
                <a:extLst>
                  <a:ext uri="{0D108BD9-81ED-4DB2-BD59-A6C34878D82A}">
                    <a16:rowId xmlns:a16="http://schemas.microsoft.com/office/drawing/2014/main" val="10002"/>
                  </a:ext>
                </a:extLst>
              </a:tr>
              <a:tr h="560005">
                <a:tc>
                  <a:txBody>
                    <a:bodyPr/>
                    <a:lstStyle/>
                    <a:p>
                      <a:pPr marL="116839" marR="397510">
                        <a:lnSpc>
                          <a:spcPts val="1420"/>
                        </a:lnSpc>
                        <a:spcBef>
                          <a:spcPts val="1060"/>
                        </a:spcBef>
                      </a:pPr>
                      <a:r>
                        <a:rPr sz="1200" spc="-5" dirty="0">
                          <a:latin typeface="Arial"/>
                          <a:cs typeface="Arial"/>
                        </a:rPr>
                        <a:t>Data</a:t>
                      </a:r>
                      <a:r>
                        <a:rPr sz="1200" spc="-55" dirty="0">
                          <a:latin typeface="Arial"/>
                          <a:cs typeface="Arial"/>
                        </a:rPr>
                        <a:t> </a:t>
                      </a:r>
                      <a:r>
                        <a:rPr sz="1200" spc="-5" dirty="0">
                          <a:latin typeface="Arial"/>
                          <a:cs typeface="Arial"/>
                        </a:rPr>
                        <a:t>Inconsistency</a:t>
                      </a:r>
                      <a:r>
                        <a:rPr sz="1200" spc="-65" dirty="0">
                          <a:latin typeface="Arial"/>
                          <a:cs typeface="Arial"/>
                        </a:rPr>
                        <a:t> </a:t>
                      </a:r>
                      <a:r>
                        <a:rPr sz="1200" spc="-10" dirty="0">
                          <a:latin typeface="Arial"/>
                          <a:cs typeface="Arial"/>
                        </a:rPr>
                        <a:t>is </a:t>
                      </a:r>
                      <a:r>
                        <a:rPr sz="1200" spc="-320" dirty="0">
                          <a:latin typeface="Arial"/>
                          <a:cs typeface="Arial"/>
                        </a:rPr>
                        <a:t> </a:t>
                      </a:r>
                      <a:r>
                        <a:rPr sz="1200" dirty="0">
                          <a:latin typeface="Arial"/>
                          <a:cs typeface="Arial"/>
                        </a:rPr>
                        <a:t>more</a:t>
                      </a:r>
                      <a:r>
                        <a:rPr sz="1200" spc="-25" dirty="0">
                          <a:latin typeface="Arial"/>
                          <a:cs typeface="Arial"/>
                        </a:rPr>
                        <a:t> </a:t>
                      </a:r>
                      <a:r>
                        <a:rPr sz="1200" spc="-5" dirty="0">
                          <a:latin typeface="Arial"/>
                          <a:cs typeface="Arial"/>
                        </a:rPr>
                        <a:t>in</a:t>
                      </a:r>
                      <a:r>
                        <a:rPr sz="1200" spc="-25" dirty="0">
                          <a:latin typeface="Arial"/>
                          <a:cs typeface="Arial"/>
                        </a:rPr>
                        <a:t> </a:t>
                      </a:r>
                      <a:r>
                        <a:rPr sz="1200" spc="-5" dirty="0">
                          <a:latin typeface="Arial"/>
                          <a:cs typeface="Arial"/>
                        </a:rPr>
                        <a:t>file system.</a:t>
                      </a:r>
                      <a:endParaRPr sz="1200">
                        <a:latin typeface="Arial"/>
                        <a:cs typeface="Arial"/>
                      </a:endParaRPr>
                    </a:p>
                  </a:txBody>
                  <a:tcPr marL="0" marR="0" marT="134620" marB="0">
                    <a:lnL w="9525">
                      <a:solidFill>
                        <a:srgbClr val="C1C1C1"/>
                      </a:solidFill>
                      <a:prstDash val="solid"/>
                    </a:lnL>
                    <a:lnR w="9525">
                      <a:solidFill>
                        <a:srgbClr val="C1C1C1"/>
                      </a:solidFill>
                      <a:prstDash val="solid"/>
                    </a:lnR>
                    <a:lnT w="9525">
                      <a:solidFill>
                        <a:srgbClr val="C1C1C1"/>
                      </a:solidFill>
                      <a:prstDash val="solid"/>
                    </a:lnT>
                    <a:lnB w="9525">
                      <a:solidFill>
                        <a:srgbClr val="C1C1C1"/>
                      </a:solidFill>
                      <a:prstDash val="solid"/>
                    </a:lnB>
                  </a:tcPr>
                </a:tc>
                <a:tc>
                  <a:txBody>
                    <a:bodyPr/>
                    <a:lstStyle/>
                    <a:p>
                      <a:pPr marL="116839" marR="330835">
                        <a:lnSpc>
                          <a:spcPts val="1420"/>
                        </a:lnSpc>
                        <a:spcBef>
                          <a:spcPts val="1060"/>
                        </a:spcBef>
                      </a:pPr>
                      <a:r>
                        <a:rPr sz="1200" spc="-5" dirty="0">
                          <a:latin typeface="Arial"/>
                          <a:cs typeface="Arial"/>
                        </a:rPr>
                        <a:t>Data Inconsistency</a:t>
                      </a:r>
                      <a:r>
                        <a:rPr sz="1200" spc="-15" dirty="0">
                          <a:latin typeface="Arial"/>
                          <a:cs typeface="Arial"/>
                        </a:rPr>
                        <a:t> </a:t>
                      </a:r>
                      <a:r>
                        <a:rPr sz="1200" spc="-5" dirty="0">
                          <a:latin typeface="Arial"/>
                          <a:cs typeface="Arial"/>
                        </a:rPr>
                        <a:t>is</a:t>
                      </a:r>
                      <a:r>
                        <a:rPr sz="1200" dirty="0">
                          <a:latin typeface="Arial"/>
                          <a:cs typeface="Arial"/>
                        </a:rPr>
                        <a:t> </a:t>
                      </a:r>
                      <a:r>
                        <a:rPr sz="1200" spc="-5" dirty="0">
                          <a:latin typeface="Arial"/>
                          <a:cs typeface="Arial"/>
                        </a:rPr>
                        <a:t>less</a:t>
                      </a:r>
                      <a:r>
                        <a:rPr sz="1200" dirty="0">
                          <a:latin typeface="Arial"/>
                          <a:cs typeface="Arial"/>
                        </a:rPr>
                        <a:t> </a:t>
                      </a:r>
                      <a:r>
                        <a:rPr sz="1200" spc="-5" dirty="0">
                          <a:latin typeface="Arial"/>
                          <a:cs typeface="Arial"/>
                        </a:rPr>
                        <a:t>in </a:t>
                      </a:r>
                      <a:r>
                        <a:rPr sz="1200" dirty="0">
                          <a:latin typeface="Arial"/>
                          <a:cs typeface="Arial"/>
                        </a:rPr>
                        <a:t> </a:t>
                      </a:r>
                      <a:r>
                        <a:rPr sz="1200" spc="-5" dirty="0">
                          <a:latin typeface="Arial"/>
                          <a:cs typeface="Arial"/>
                        </a:rPr>
                        <a:t>database</a:t>
                      </a:r>
                      <a:r>
                        <a:rPr sz="1200" spc="-35" dirty="0">
                          <a:latin typeface="Arial"/>
                          <a:cs typeface="Arial"/>
                        </a:rPr>
                        <a:t> </a:t>
                      </a:r>
                      <a:r>
                        <a:rPr sz="1200" spc="-5" dirty="0">
                          <a:latin typeface="Arial"/>
                          <a:cs typeface="Arial"/>
                        </a:rPr>
                        <a:t>management</a:t>
                      </a:r>
                      <a:r>
                        <a:rPr sz="1200" spc="-35" dirty="0">
                          <a:latin typeface="Arial"/>
                          <a:cs typeface="Arial"/>
                        </a:rPr>
                        <a:t> </a:t>
                      </a:r>
                      <a:r>
                        <a:rPr sz="1200" spc="-5" dirty="0">
                          <a:latin typeface="Arial"/>
                          <a:cs typeface="Arial"/>
                        </a:rPr>
                        <a:t>system.</a:t>
                      </a:r>
                      <a:endParaRPr sz="1200">
                        <a:latin typeface="Arial"/>
                        <a:cs typeface="Arial"/>
                      </a:endParaRPr>
                    </a:p>
                  </a:txBody>
                  <a:tcPr marL="0" marR="0" marT="134620" marB="0">
                    <a:lnL w="9525">
                      <a:solidFill>
                        <a:srgbClr val="C1C1C1"/>
                      </a:solidFill>
                      <a:prstDash val="solid"/>
                    </a:lnL>
                    <a:lnR w="9525">
                      <a:solidFill>
                        <a:srgbClr val="C1C1C1"/>
                      </a:solidFill>
                      <a:prstDash val="solid"/>
                    </a:lnR>
                    <a:lnT w="9525">
                      <a:solidFill>
                        <a:srgbClr val="C1C1C1"/>
                      </a:solidFill>
                      <a:prstDash val="solid"/>
                    </a:lnT>
                    <a:lnB w="9525">
                      <a:solidFill>
                        <a:srgbClr val="C1C1C1"/>
                      </a:solidFill>
                      <a:prstDash val="solid"/>
                    </a:lnB>
                  </a:tcPr>
                </a:tc>
                <a:extLst>
                  <a:ext uri="{0D108BD9-81ED-4DB2-BD59-A6C34878D82A}">
                    <a16:rowId xmlns:a16="http://schemas.microsoft.com/office/drawing/2014/main" val="10003"/>
                  </a:ext>
                </a:extLst>
              </a:tr>
              <a:tr h="704540">
                <a:tc>
                  <a:txBody>
                    <a:bodyPr/>
                    <a:lstStyle/>
                    <a:p>
                      <a:pPr marL="116839" marR="149225">
                        <a:lnSpc>
                          <a:spcPct val="98800"/>
                        </a:lnSpc>
                        <a:spcBef>
                          <a:spcPts val="930"/>
                        </a:spcBef>
                      </a:pPr>
                      <a:r>
                        <a:rPr sz="1200" spc="-5" dirty="0">
                          <a:latin typeface="Arial"/>
                          <a:cs typeface="Arial"/>
                        </a:rPr>
                        <a:t>Centralisation is hard to </a:t>
                      </a:r>
                      <a:r>
                        <a:rPr sz="1200" dirty="0">
                          <a:latin typeface="Arial"/>
                          <a:cs typeface="Arial"/>
                        </a:rPr>
                        <a:t> </a:t>
                      </a:r>
                      <a:r>
                        <a:rPr sz="1200" spc="-5" dirty="0">
                          <a:latin typeface="Arial"/>
                          <a:cs typeface="Arial"/>
                        </a:rPr>
                        <a:t>get</a:t>
                      </a:r>
                      <a:r>
                        <a:rPr sz="1200" spc="-30" dirty="0">
                          <a:latin typeface="Arial"/>
                          <a:cs typeface="Arial"/>
                        </a:rPr>
                        <a:t> </a:t>
                      </a:r>
                      <a:r>
                        <a:rPr sz="1200" spc="-5" dirty="0">
                          <a:latin typeface="Arial"/>
                          <a:cs typeface="Arial"/>
                        </a:rPr>
                        <a:t>when</a:t>
                      </a:r>
                      <a:r>
                        <a:rPr sz="1200" spc="-15" dirty="0">
                          <a:latin typeface="Arial"/>
                          <a:cs typeface="Arial"/>
                        </a:rPr>
                        <a:t> </a:t>
                      </a:r>
                      <a:r>
                        <a:rPr sz="1200" spc="-5" dirty="0">
                          <a:latin typeface="Arial"/>
                          <a:cs typeface="Arial"/>
                        </a:rPr>
                        <a:t>it</a:t>
                      </a:r>
                      <a:r>
                        <a:rPr sz="1200" spc="-25" dirty="0">
                          <a:latin typeface="Arial"/>
                          <a:cs typeface="Arial"/>
                        </a:rPr>
                        <a:t> </a:t>
                      </a:r>
                      <a:r>
                        <a:rPr sz="1200" spc="-5" dirty="0">
                          <a:latin typeface="Arial"/>
                          <a:cs typeface="Arial"/>
                        </a:rPr>
                        <a:t>comes</a:t>
                      </a:r>
                      <a:r>
                        <a:rPr sz="1200" spc="-25" dirty="0">
                          <a:latin typeface="Arial"/>
                          <a:cs typeface="Arial"/>
                        </a:rPr>
                        <a:t> </a:t>
                      </a:r>
                      <a:r>
                        <a:rPr sz="1200" dirty="0">
                          <a:latin typeface="Arial"/>
                          <a:cs typeface="Arial"/>
                        </a:rPr>
                        <a:t>to</a:t>
                      </a:r>
                      <a:r>
                        <a:rPr sz="1200" spc="-30" dirty="0">
                          <a:latin typeface="Arial"/>
                          <a:cs typeface="Arial"/>
                        </a:rPr>
                        <a:t> </a:t>
                      </a:r>
                      <a:r>
                        <a:rPr sz="1200" spc="-5" dirty="0">
                          <a:latin typeface="Arial"/>
                          <a:cs typeface="Arial"/>
                        </a:rPr>
                        <a:t>File </a:t>
                      </a:r>
                      <a:r>
                        <a:rPr sz="1200" spc="-320" dirty="0">
                          <a:latin typeface="Arial"/>
                          <a:cs typeface="Arial"/>
                        </a:rPr>
                        <a:t> </a:t>
                      </a:r>
                      <a:r>
                        <a:rPr sz="1200" spc="-5" dirty="0">
                          <a:latin typeface="Arial"/>
                          <a:cs typeface="Arial"/>
                        </a:rPr>
                        <a:t>Management</a:t>
                      </a:r>
                      <a:r>
                        <a:rPr sz="1200" spc="-20" dirty="0">
                          <a:latin typeface="Arial"/>
                          <a:cs typeface="Arial"/>
                        </a:rPr>
                        <a:t> </a:t>
                      </a:r>
                      <a:r>
                        <a:rPr sz="1200" spc="-5" dirty="0">
                          <a:latin typeface="Arial"/>
                          <a:cs typeface="Arial"/>
                        </a:rPr>
                        <a:t>System.</a:t>
                      </a:r>
                      <a:endParaRPr sz="1200">
                        <a:latin typeface="Arial"/>
                        <a:cs typeface="Arial"/>
                      </a:endParaRPr>
                    </a:p>
                  </a:txBody>
                  <a:tcPr marL="0" marR="0" marT="118110" marB="0">
                    <a:lnL w="9525">
                      <a:solidFill>
                        <a:srgbClr val="C1C1C1"/>
                      </a:solidFill>
                      <a:prstDash val="solid"/>
                    </a:lnL>
                    <a:lnR w="9525">
                      <a:solidFill>
                        <a:srgbClr val="C1C1C1"/>
                      </a:solidFill>
                      <a:prstDash val="solid"/>
                    </a:lnR>
                    <a:lnT w="9525">
                      <a:solidFill>
                        <a:srgbClr val="C1C1C1"/>
                      </a:solidFill>
                      <a:prstDash val="solid"/>
                    </a:lnT>
                    <a:lnB w="9525">
                      <a:solidFill>
                        <a:srgbClr val="C1C1C1"/>
                      </a:solidFill>
                      <a:prstDash val="solid"/>
                    </a:lnB>
                  </a:tcPr>
                </a:tc>
                <a:tc>
                  <a:txBody>
                    <a:bodyPr/>
                    <a:lstStyle/>
                    <a:p>
                      <a:pPr>
                        <a:lnSpc>
                          <a:spcPct val="100000"/>
                        </a:lnSpc>
                        <a:spcBef>
                          <a:spcPts val="10"/>
                        </a:spcBef>
                      </a:pPr>
                      <a:endParaRPr sz="1450" dirty="0">
                        <a:latin typeface="Times New Roman"/>
                        <a:cs typeface="Times New Roman"/>
                      </a:endParaRPr>
                    </a:p>
                    <a:p>
                      <a:pPr marL="116839" marR="282575">
                        <a:lnSpc>
                          <a:spcPts val="1430"/>
                        </a:lnSpc>
                      </a:pPr>
                      <a:r>
                        <a:rPr sz="1200" spc="-5" dirty="0">
                          <a:latin typeface="Arial"/>
                          <a:cs typeface="Arial"/>
                        </a:rPr>
                        <a:t>Centralisation is</a:t>
                      </a:r>
                      <a:r>
                        <a:rPr sz="1200" dirty="0">
                          <a:latin typeface="Arial"/>
                          <a:cs typeface="Arial"/>
                        </a:rPr>
                        <a:t> </a:t>
                      </a:r>
                      <a:r>
                        <a:rPr sz="1200" spc="-5" dirty="0">
                          <a:latin typeface="Arial"/>
                          <a:cs typeface="Arial"/>
                        </a:rPr>
                        <a:t>achieved in </a:t>
                      </a:r>
                      <a:r>
                        <a:rPr sz="1200" dirty="0">
                          <a:latin typeface="Arial"/>
                          <a:cs typeface="Arial"/>
                        </a:rPr>
                        <a:t> </a:t>
                      </a:r>
                      <a:r>
                        <a:rPr sz="1200" spc="-5" dirty="0">
                          <a:latin typeface="Arial"/>
                          <a:cs typeface="Arial"/>
                        </a:rPr>
                        <a:t>Database</a:t>
                      </a:r>
                      <a:r>
                        <a:rPr sz="1200" spc="-45" dirty="0">
                          <a:latin typeface="Arial"/>
                          <a:cs typeface="Arial"/>
                        </a:rPr>
                        <a:t> </a:t>
                      </a:r>
                      <a:r>
                        <a:rPr sz="1200" spc="-5" dirty="0">
                          <a:latin typeface="Arial"/>
                          <a:cs typeface="Arial"/>
                        </a:rPr>
                        <a:t>Management</a:t>
                      </a:r>
                      <a:r>
                        <a:rPr sz="1200" spc="-40" dirty="0">
                          <a:latin typeface="Arial"/>
                          <a:cs typeface="Arial"/>
                        </a:rPr>
                        <a:t> </a:t>
                      </a:r>
                      <a:r>
                        <a:rPr sz="1200" spc="-5" dirty="0">
                          <a:latin typeface="Arial"/>
                          <a:cs typeface="Arial"/>
                        </a:rPr>
                        <a:t>System.</a:t>
                      </a:r>
                      <a:endParaRPr sz="1200" dirty="0">
                        <a:latin typeface="Arial"/>
                        <a:cs typeface="Arial"/>
                      </a:endParaRPr>
                    </a:p>
                  </a:txBody>
                  <a:tcPr marL="0" marR="0" marT="1270" marB="0">
                    <a:lnL w="9525">
                      <a:solidFill>
                        <a:srgbClr val="C1C1C1"/>
                      </a:solidFill>
                      <a:prstDash val="solid"/>
                    </a:lnL>
                    <a:lnR w="9525">
                      <a:solidFill>
                        <a:srgbClr val="C1C1C1"/>
                      </a:solidFill>
                      <a:prstDash val="solid"/>
                    </a:lnR>
                    <a:lnT w="9525">
                      <a:solidFill>
                        <a:srgbClr val="C1C1C1"/>
                      </a:solidFill>
                      <a:prstDash val="solid"/>
                    </a:lnT>
                    <a:lnB w="9525">
                      <a:solidFill>
                        <a:srgbClr val="C1C1C1"/>
                      </a:solidFill>
                      <a:prstDash val="solid"/>
                    </a:lnB>
                  </a:tcPr>
                </a:tc>
                <a:extLst>
                  <a:ext uri="{0D108BD9-81ED-4DB2-BD59-A6C34878D82A}">
                    <a16:rowId xmlns:a16="http://schemas.microsoft.com/office/drawing/2014/main" val="10004"/>
                  </a:ext>
                </a:extLst>
              </a:tr>
            </a:tbl>
          </a:graphicData>
        </a:graphic>
      </p:graphicFrame>
      <p:sp>
        <p:nvSpPr>
          <p:cNvPr id="13" name="object 13"/>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09981" y="827278"/>
            <a:ext cx="3375660" cy="456535"/>
          </a:xfrm>
          <a:prstGeom prst="rect">
            <a:avLst/>
          </a:prstGeom>
        </p:spPr>
        <p:txBody>
          <a:bodyPr vert="horz" wrap="square" lIns="0" tIns="12700" rIns="0" bIns="0" rtlCol="0">
            <a:spAutoFit/>
          </a:bodyPr>
          <a:lstStyle/>
          <a:p>
            <a:pPr marL="12700" algn="ctr">
              <a:lnSpc>
                <a:spcPct val="100000"/>
              </a:lnSpc>
              <a:spcBef>
                <a:spcPts val="100"/>
              </a:spcBef>
            </a:pPr>
            <a:r>
              <a:rPr spc="-5" dirty="0"/>
              <a:t>Data</a:t>
            </a:r>
            <a:r>
              <a:rPr spc="-95" dirty="0"/>
              <a:t> </a:t>
            </a:r>
            <a:r>
              <a:rPr spc="-5" dirty="0"/>
              <a:t>abstraction</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011732" y="1722247"/>
            <a:ext cx="251650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What</a:t>
            </a:r>
            <a:r>
              <a:rPr sz="1800" spc="-35" dirty="0">
                <a:solidFill>
                  <a:srgbClr val="585858"/>
                </a:solidFill>
                <a:latin typeface="Arial"/>
                <a:cs typeface="Arial"/>
              </a:rPr>
              <a:t> </a:t>
            </a:r>
            <a:r>
              <a:rPr sz="1800" spc="-10" dirty="0">
                <a:solidFill>
                  <a:srgbClr val="585858"/>
                </a:solidFill>
                <a:latin typeface="Arial"/>
                <a:cs typeface="Arial"/>
              </a:rPr>
              <a:t>i</a:t>
            </a:r>
            <a:r>
              <a:rPr sz="1800" spc="-5" dirty="0">
                <a:solidFill>
                  <a:srgbClr val="585858"/>
                </a:solidFill>
                <a:latin typeface="Arial"/>
                <a:cs typeface="Arial"/>
              </a:rPr>
              <a:t>s</a:t>
            </a:r>
            <a:r>
              <a:rPr sz="1800" spc="-25" dirty="0">
                <a:solidFill>
                  <a:srgbClr val="585858"/>
                </a:solidFill>
                <a:latin typeface="Arial"/>
                <a:cs typeface="Arial"/>
              </a:rPr>
              <a:t> </a:t>
            </a:r>
            <a:r>
              <a:rPr sz="1800" spc="-5" dirty="0">
                <a:solidFill>
                  <a:srgbClr val="585858"/>
                </a:solidFill>
                <a:latin typeface="Arial"/>
                <a:cs typeface="Arial"/>
              </a:rPr>
              <a:t>D</a:t>
            </a:r>
            <a:r>
              <a:rPr sz="1800" spc="-15" dirty="0">
                <a:solidFill>
                  <a:srgbClr val="585858"/>
                </a:solidFill>
                <a:latin typeface="Arial"/>
                <a:cs typeface="Arial"/>
              </a:rPr>
              <a:t>a</a:t>
            </a:r>
            <a:r>
              <a:rPr sz="1800" dirty="0">
                <a:solidFill>
                  <a:srgbClr val="585858"/>
                </a:solidFill>
                <a:latin typeface="Arial"/>
                <a:cs typeface="Arial"/>
              </a:rPr>
              <a:t>ta</a:t>
            </a:r>
            <a:r>
              <a:rPr sz="1800" spc="-120" dirty="0">
                <a:solidFill>
                  <a:srgbClr val="585858"/>
                </a:solidFill>
                <a:latin typeface="Arial"/>
                <a:cs typeface="Arial"/>
              </a:rPr>
              <a:t> </a:t>
            </a:r>
            <a:r>
              <a:rPr sz="1800" spc="-5" dirty="0">
                <a:solidFill>
                  <a:srgbClr val="585858"/>
                </a:solidFill>
                <a:latin typeface="Arial"/>
                <a:cs typeface="Arial"/>
              </a:rPr>
              <a:t>A</a:t>
            </a:r>
            <a:r>
              <a:rPr sz="1800" spc="-15" dirty="0">
                <a:solidFill>
                  <a:srgbClr val="585858"/>
                </a:solidFill>
                <a:latin typeface="Arial"/>
                <a:cs typeface="Arial"/>
              </a:rPr>
              <a:t>b</a:t>
            </a:r>
            <a:r>
              <a:rPr sz="1800" spc="-5" dirty="0">
                <a:solidFill>
                  <a:srgbClr val="585858"/>
                </a:solidFill>
                <a:latin typeface="Arial"/>
                <a:cs typeface="Arial"/>
              </a:rPr>
              <a:t>stracti</a:t>
            </a:r>
            <a:r>
              <a:rPr sz="1800" spc="-15" dirty="0">
                <a:solidFill>
                  <a:srgbClr val="585858"/>
                </a:solidFill>
                <a:latin typeface="Arial"/>
                <a:cs typeface="Arial"/>
              </a:rPr>
              <a:t>o</a:t>
            </a:r>
            <a:r>
              <a:rPr sz="1800" spc="-5" dirty="0">
                <a:solidFill>
                  <a:srgbClr val="585858"/>
                </a:solidFill>
                <a:latin typeface="Arial"/>
                <a:cs typeface="Arial"/>
              </a:rPr>
              <a:t>n</a:t>
            </a:r>
            <a:endParaRPr sz="1800" dirty="0">
              <a:latin typeface="Arial"/>
              <a:cs typeface="Arial"/>
            </a:endParaRPr>
          </a:p>
        </p:txBody>
      </p:sp>
      <p:sp>
        <p:nvSpPr>
          <p:cNvPr id="7" name="object 7"/>
          <p:cNvSpPr txBox="1"/>
          <p:nvPr/>
        </p:nvSpPr>
        <p:spPr>
          <a:xfrm>
            <a:off x="394642" y="2553488"/>
            <a:ext cx="3590999" cy="1428596"/>
          </a:xfrm>
          <a:prstGeom prst="rect">
            <a:avLst/>
          </a:prstGeom>
        </p:spPr>
        <p:txBody>
          <a:bodyPr vert="horz" wrap="square" lIns="0" tIns="43180" rIns="0" bIns="0" rtlCol="0">
            <a:spAutoFit/>
          </a:bodyPr>
          <a:lstStyle/>
          <a:p>
            <a:pPr marL="12700">
              <a:spcBef>
                <a:spcPts val="340"/>
              </a:spcBef>
            </a:pPr>
            <a:r>
              <a:rPr sz="1300" spc="-5" dirty="0">
                <a:latin typeface="Arial"/>
                <a:cs typeface="Arial"/>
              </a:rPr>
              <a:t>●</a:t>
            </a:r>
            <a:r>
              <a:rPr lang="en-US" sz="1300" spc="-5" dirty="0">
                <a:latin typeface="Arial"/>
                <a:cs typeface="Arial"/>
              </a:rPr>
              <a:t> </a:t>
            </a:r>
            <a:r>
              <a:rPr lang="en-US" sz="1200" spc="-5" dirty="0">
                <a:latin typeface="+mn-lt"/>
                <a:cs typeface="Times New Roman"/>
              </a:rPr>
              <a:t>Data</a:t>
            </a:r>
            <a:r>
              <a:rPr lang="en-US" sz="1200" spc="-30" dirty="0">
                <a:latin typeface="+mn-lt"/>
                <a:cs typeface="Times New Roman"/>
              </a:rPr>
              <a:t> </a:t>
            </a:r>
            <a:r>
              <a:rPr lang="en-US" sz="1200" dirty="0">
                <a:latin typeface="+mn-lt"/>
                <a:cs typeface="Times New Roman"/>
              </a:rPr>
              <a:t>system</a:t>
            </a:r>
            <a:r>
              <a:rPr lang="en-US" sz="1200" spc="-40" dirty="0">
                <a:latin typeface="+mn-lt"/>
                <a:cs typeface="Times New Roman"/>
              </a:rPr>
              <a:t> </a:t>
            </a:r>
            <a:r>
              <a:rPr lang="en-US" sz="1200" dirty="0">
                <a:latin typeface="+mn-lt"/>
                <a:cs typeface="Times New Roman"/>
              </a:rPr>
              <a:t>are</a:t>
            </a:r>
            <a:r>
              <a:rPr lang="en-US" sz="1200" spc="-20" dirty="0">
                <a:latin typeface="+mn-lt"/>
                <a:cs typeface="Times New Roman"/>
              </a:rPr>
              <a:t> </a:t>
            </a:r>
            <a:r>
              <a:rPr lang="en-US" sz="1200" spc="-5" dirty="0">
                <a:latin typeface="+mn-lt"/>
                <a:cs typeface="Times New Roman"/>
              </a:rPr>
              <a:t>made</a:t>
            </a:r>
            <a:r>
              <a:rPr lang="en-US" sz="1200" spc="-20" dirty="0">
                <a:latin typeface="+mn-lt"/>
                <a:cs typeface="Times New Roman"/>
              </a:rPr>
              <a:t> </a:t>
            </a:r>
            <a:r>
              <a:rPr lang="en-US" sz="1200" spc="-5" dirty="0">
                <a:latin typeface="+mn-lt"/>
                <a:cs typeface="Times New Roman"/>
              </a:rPr>
              <a:t>up</a:t>
            </a:r>
            <a:r>
              <a:rPr lang="en-US" sz="1200" spc="-20" dirty="0">
                <a:latin typeface="+mn-lt"/>
                <a:cs typeface="Times New Roman"/>
              </a:rPr>
              <a:t> </a:t>
            </a:r>
            <a:r>
              <a:rPr lang="en-US" sz="1200" spc="-5" dirty="0">
                <a:latin typeface="+mn-lt"/>
                <a:cs typeface="Times New Roman"/>
              </a:rPr>
              <a:t>of complex</a:t>
            </a:r>
            <a:r>
              <a:rPr lang="en-US" sz="1200" spc="-15" dirty="0">
                <a:latin typeface="+mn-lt"/>
                <a:cs typeface="Times New Roman"/>
              </a:rPr>
              <a:t> </a:t>
            </a:r>
            <a:r>
              <a:rPr lang="en-US" sz="1200" spc="-5" dirty="0">
                <a:latin typeface="+mn-lt"/>
                <a:cs typeface="Times New Roman"/>
              </a:rPr>
              <a:t>data</a:t>
            </a:r>
            <a:r>
              <a:rPr lang="en-US" sz="1200" spc="-20" dirty="0">
                <a:latin typeface="+mn-lt"/>
                <a:cs typeface="Times New Roman"/>
              </a:rPr>
              <a:t> </a:t>
            </a:r>
            <a:r>
              <a:rPr lang="en-US" sz="1200" dirty="0">
                <a:latin typeface="+mn-lt"/>
                <a:cs typeface="Times New Roman"/>
              </a:rPr>
              <a:t>structure</a:t>
            </a:r>
          </a:p>
          <a:p>
            <a:pPr marL="13970">
              <a:lnSpc>
                <a:spcPct val="100000"/>
              </a:lnSpc>
              <a:spcBef>
                <a:spcPts val="240"/>
              </a:spcBef>
            </a:pPr>
            <a:r>
              <a:rPr sz="1200" spc="-5" dirty="0">
                <a:latin typeface="Arial"/>
                <a:cs typeface="Arial"/>
              </a:rPr>
              <a:t>●</a:t>
            </a:r>
            <a:r>
              <a:rPr lang="en-US" sz="1200" spc="-5" dirty="0">
                <a:latin typeface="Arial"/>
                <a:cs typeface="Arial"/>
              </a:rPr>
              <a:t> The use</a:t>
            </a:r>
            <a:r>
              <a:rPr lang="en-US" sz="1200" spc="-5" dirty="0"/>
              <a:t> </a:t>
            </a:r>
            <a:r>
              <a:rPr lang="en-US" sz="1200" spc="-5" dirty="0">
                <a:latin typeface="Arial"/>
                <a:cs typeface="Arial"/>
              </a:rPr>
              <a:t>of</a:t>
            </a:r>
            <a:r>
              <a:rPr lang="en-US" sz="1200" spc="-5" dirty="0"/>
              <a:t> </a:t>
            </a:r>
            <a:r>
              <a:rPr lang="en-US" sz="1200" spc="-5" dirty="0">
                <a:latin typeface="Arial"/>
                <a:cs typeface="Arial"/>
              </a:rPr>
              <a:t>data</a:t>
            </a:r>
            <a:r>
              <a:rPr lang="en-US" sz="1200" spc="-5" dirty="0"/>
              <a:t> </a:t>
            </a:r>
            <a:r>
              <a:rPr lang="en-US" sz="1200" spc="-5" dirty="0">
                <a:latin typeface="Arial"/>
                <a:cs typeface="Arial"/>
              </a:rPr>
              <a:t>abstraction</a:t>
            </a:r>
            <a:r>
              <a:rPr lang="en-US" sz="1200" spc="-5" dirty="0"/>
              <a:t> </a:t>
            </a:r>
            <a:r>
              <a:rPr lang="en-US" sz="1200" spc="-5" dirty="0">
                <a:latin typeface="Arial"/>
                <a:cs typeface="Arial"/>
              </a:rPr>
              <a:t>relates	to the</a:t>
            </a:r>
            <a:r>
              <a:rPr lang="en-US" sz="1200" spc="-5" dirty="0"/>
              <a:t> </a:t>
            </a:r>
            <a:r>
              <a:rPr lang="en-US" sz="1200" spc="-5" dirty="0">
                <a:latin typeface="Arial"/>
                <a:cs typeface="Arial"/>
              </a:rPr>
              <a:t>user interaction with database</a:t>
            </a:r>
          </a:p>
          <a:p>
            <a:pPr marL="13970">
              <a:lnSpc>
                <a:spcPct val="100000"/>
              </a:lnSpc>
              <a:spcBef>
                <a:spcPts val="240"/>
              </a:spcBef>
            </a:pPr>
            <a:r>
              <a:rPr lang="en-US" sz="1200" spc="-5" dirty="0">
                <a:latin typeface="Arial"/>
                <a:cs typeface="Arial"/>
              </a:rPr>
              <a:t>● The developer hide internal detail from the users.</a:t>
            </a:r>
          </a:p>
          <a:p>
            <a:pPr marL="13970">
              <a:lnSpc>
                <a:spcPct val="100000"/>
              </a:lnSpc>
              <a:spcBef>
                <a:spcPts val="240"/>
              </a:spcBef>
            </a:pPr>
            <a:r>
              <a:rPr lang="en-US" sz="1200" spc="-5" dirty="0">
                <a:latin typeface="Arial"/>
                <a:cs typeface="Arial"/>
              </a:rPr>
              <a:t>● The process of hiding irrelevant detail from user is called data abstraction.</a:t>
            </a:r>
            <a:endParaRPr sz="1200" dirty="0">
              <a:latin typeface="Arial"/>
              <a:cs typeface="Arial"/>
            </a:endParaRPr>
          </a:p>
        </p:txBody>
      </p:sp>
      <p:sp>
        <p:nvSpPr>
          <p:cNvPr id="16" name="object 16"/>
          <p:cNvSpPr txBox="1"/>
          <p:nvPr/>
        </p:nvSpPr>
        <p:spPr>
          <a:xfrm>
            <a:off x="5107304" y="4525162"/>
            <a:ext cx="3163570" cy="275590"/>
          </a:xfrm>
          <a:prstGeom prst="rect">
            <a:avLst/>
          </a:prstGeom>
        </p:spPr>
        <p:txBody>
          <a:bodyPr vert="horz" wrap="square" lIns="0" tIns="31114" rIns="0" bIns="0" rtlCol="0">
            <a:spAutoFit/>
          </a:bodyPr>
          <a:lstStyle/>
          <a:p>
            <a:pPr marL="12700">
              <a:lnSpc>
                <a:spcPct val="100000"/>
              </a:lnSpc>
              <a:spcBef>
                <a:spcPts val="244"/>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a:lnSpc>
                <a:spcPct val="100000"/>
              </a:lnSpc>
              <a:spcBef>
                <a:spcPts val="140"/>
              </a:spcBef>
            </a:pPr>
            <a:r>
              <a:rPr sz="700" spc="-5" dirty="0">
                <a:solidFill>
                  <a:srgbClr val="585858"/>
                </a:solidFill>
                <a:latin typeface="Arial"/>
                <a:cs typeface="Arial"/>
              </a:rPr>
              <a:t>https://blog.oureducation.in/data-abstraction-and-encapsulation/#!prettyPhoto/0/</a:t>
            </a:r>
            <a:endParaRPr sz="700">
              <a:latin typeface="Arial"/>
              <a:cs typeface="Arial"/>
            </a:endParaRPr>
          </a:p>
        </p:txBody>
      </p:sp>
      <p:pic>
        <p:nvPicPr>
          <p:cNvPr id="17" name="object 17"/>
          <p:cNvPicPr/>
          <p:nvPr/>
        </p:nvPicPr>
        <p:blipFill>
          <a:blip r:embed="rId3" cstate="print"/>
          <a:stretch>
            <a:fillRect/>
          </a:stretch>
        </p:blipFill>
        <p:spPr>
          <a:xfrm>
            <a:off x="143510" y="161289"/>
            <a:ext cx="773887" cy="311150"/>
          </a:xfrm>
          <a:prstGeom prst="rect">
            <a:avLst/>
          </a:prstGeom>
        </p:spPr>
      </p:pic>
      <p:pic>
        <p:nvPicPr>
          <p:cNvPr id="18" name="object 18"/>
          <p:cNvPicPr/>
          <p:nvPr/>
        </p:nvPicPr>
        <p:blipFill>
          <a:blip r:embed="rId4" cstate="print"/>
          <a:stretch>
            <a:fillRect/>
          </a:stretch>
        </p:blipFill>
        <p:spPr>
          <a:xfrm>
            <a:off x="4599304" y="935989"/>
            <a:ext cx="4543171" cy="3046095"/>
          </a:xfrm>
          <a:prstGeom prst="rect">
            <a:avLst/>
          </a:prstGeom>
        </p:spPr>
      </p:pic>
      <p:sp>
        <p:nvSpPr>
          <p:cNvPr id="19" name="object 19"/>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92783" y="827278"/>
            <a:ext cx="3436883" cy="456535"/>
          </a:xfrm>
          <a:prstGeom prst="rect">
            <a:avLst/>
          </a:prstGeom>
        </p:spPr>
        <p:txBody>
          <a:bodyPr vert="horz" wrap="square" lIns="0" tIns="12700" rIns="0" bIns="0" rtlCol="0">
            <a:spAutoFit/>
          </a:bodyPr>
          <a:lstStyle/>
          <a:p>
            <a:pPr marL="12700" algn="ctr">
              <a:lnSpc>
                <a:spcPct val="100000"/>
              </a:lnSpc>
              <a:spcBef>
                <a:spcPts val="100"/>
              </a:spcBef>
            </a:pPr>
            <a:r>
              <a:rPr spc="-5" dirty="0"/>
              <a:t>Data</a:t>
            </a:r>
            <a:r>
              <a:rPr spc="-95" dirty="0"/>
              <a:t> </a:t>
            </a:r>
            <a:r>
              <a:rPr spc="-5" dirty="0"/>
              <a:t>abstraction</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916804" y="589330"/>
              <a:ext cx="3825239" cy="3487293"/>
            </a:xfrm>
            <a:prstGeom prst="rect">
              <a:avLst/>
            </a:prstGeom>
          </p:spPr>
        </p:pic>
      </p:grpSp>
      <p:sp>
        <p:nvSpPr>
          <p:cNvPr id="7" name="object 7"/>
          <p:cNvSpPr txBox="1"/>
          <p:nvPr/>
        </p:nvSpPr>
        <p:spPr>
          <a:xfrm>
            <a:off x="292419" y="2265139"/>
            <a:ext cx="4107179" cy="2287293"/>
          </a:xfrm>
          <a:prstGeom prst="rect">
            <a:avLst/>
          </a:prstGeom>
        </p:spPr>
        <p:txBody>
          <a:bodyPr vert="horz" wrap="square" lIns="0" tIns="12700" rIns="0" bIns="0" rtlCol="0">
            <a:spAutoFit/>
          </a:bodyPr>
          <a:lstStyle/>
          <a:p>
            <a:pPr>
              <a:lnSpc>
                <a:spcPct val="100000"/>
              </a:lnSpc>
            </a:pPr>
            <a:endParaRPr sz="2000" dirty="0">
              <a:latin typeface="Arial"/>
              <a:cs typeface="Arial"/>
            </a:endParaRPr>
          </a:p>
          <a:p>
            <a:pPr marL="403860" marR="81280" indent="-327660">
              <a:lnSpc>
                <a:spcPct val="114599"/>
              </a:lnSpc>
              <a:spcBef>
                <a:spcPts val="1175"/>
              </a:spcBef>
              <a:buChar char="●"/>
              <a:tabLst>
                <a:tab pos="403225" algn="l"/>
                <a:tab pos="403860" algn="l"/>
              </a:tabLst>
            </a:pPr>
            <a:r>
              <a:rPr sz="1300" spc="-10" dirty="0">
                <a:solidFill>
                  <a:srgbClr val="212325"/>
                </a:solidFill>
                <a:latin typeface="Arial"/>
                <a:cs typeface="Arial"/>
              </a:rPr>
              <a:t>Let’s</a:t>
            </a:r>
            <a:r>
              <a:rPr sz="1300" spc="-25" dirty="0">
                <a:solidFill>
                  <a:srgbClr val="212325"/>
                </a:solidFill>
                <a:latin typeface="Arial"/>
                <a:cs typeface="Arial"/>
              </a:rPr>
              <a:t> </a:t>
            </a:r>
            <a:r>
              <a:rPr sz="1300" dirty="0">
                <a:solidFill>
                  <a:srgbClr val="212325"/>
                </a:solidFill>
                <a:latin typeface="Arial"/>
                <a:cs typeface="Arial"/>
              </a:rPr>
              <a:t>say</a:t>
            </a:r>
            <a:r>
              <a:rPr sz="1300" spc="-25" dirty="0">
                <a:solidFill>
                  <a:srgbClr val="212325"/>
                </a:solidFill>
                <a:latin typeface="Arial"/>
                <a:cs typeface="Arial"/>
              </a:rPr>
              <a:t> </a:t>
            </a:r>
            <a:r>
              <a:rPr sz="1300" spc="-5" dirty="0">
                <a:solidFill>
                  <a:srgbClr val="212325"/>
                </a:solidFill>
                <a:latin typeface="Arial"/>
                <a:cs typeface="Arial"/>
              </a:rPr>
              <a:t>we</a:t>
            </a:r>
            <a:r>
              <a:rPr sz="1300" spc="-10" dirty="0">
                <a:solidFill>
                  <a:srgbClr val="212325"/>
                </a:solidFill>
                <a:latin typeface="Arial"/>
                <a:cs typeface="Arial"/>
              </a:rPr>
              <a:t> </a:t>
            </a:r>
            <a:r>
              <a:rPr sz="1300" spc="-5" dirty="0">
                <a:solidFill>
                  <a:srgbClr val="212325"/>
                </a:solidFill>
                <a:latin typeface="Arial"/>
                <a:cs typeface="Arial"/>
              </a:rPr>
              <a:t>are</a:t>
            </a:r>
            <a:r>
              <a:rPr sz="1300" spc="-10" dirty="0">
                <a:solidFill>
                  <a:srgbClr val="212325"/>
                </a:solidFill>
                <a:latin typeface="Arial"/>
                <a:cs typeface="Arial"/>
              </a:rPr>
              <a:t> </a:t>
            </a:r>
            <a:r>
              <a:rPr sz="1300" spc="-5" dirty="0">
                <a:solidFill>
                  <a:srgbClr val="212325"/>
                </a:solidFill>
                <a:latin typeface="Arial"/>
                <a:cs typeface="Arial"/>
              </a:rPr>
              <a:t>storing</a:t>
            </a:r>
            <a:r>
              <a:rPr sz="1300" spc="-25" dirty="0">
                <a:solidFill>
                  <a:srgbClr val="212325"/>
                </a:solidFill>
                <a:latin typeface="Arial"/>
                <a:cs typeface="Arial"/>
              </a:rPr>
              <a:t> </a:t>
            </a:r>
            <a:r>
              <a:rPr sz="1300" spc="-5" dirty="0">
                <a:solidFill>
                  <a:srgbClr val="212325"/>
                </a:solidFill>
                <a:latin typeface="Arial"/>
                <a:cs typeface="Arial"/>
              </a:rPr>
              <a:t>customer </a:t>
            </a:r>
            <a:r>
              <a:rPr sz="1300" dirty="0">
                <a:solidFill>
                  <a:srgbClr val="212325"/>
                </a:solidFill>
                <a:latin typeface="Arial"/>
                <a:cs typeface="Arial"/>
              </a:rPr>
              <a:t>information</a:t>
            </a:r>
            <a:r>
              <a:rPr sz="1300" spc="-20" dirty="0">
                <a:solidFill>
                  <a:srgbClr val="212325"/>
                </a:solidFill>
                <a:latin typeface="Arial"/>
                <a:cs typeface="Arial"/>
              </a:rPr>
              <a:t> </a:t>
            </a:r>
            <a:r>
              <a:rPr sz="1300" spc="-5" dirty="0">
                <a:solidFill>
                  <a:srgbClr val="212325"/>
                </a:solidFill>
                <a:latin typeface="Arial"/>
                <a:cs typeface="Arial"/>
              </a:rPr>
              <a:t>in</a:t>
            </a:r>
            <a:r>
              <a:rPr sz="1300" spc="-10" dirty="0">
                <a:solidFill>
                  <a:srgbClr val="212325"/>
                </a:solidFill>
                <a:latin typeface="Arial"/>
                <a:cs typeface="Arial"/>
              </a:rPr>
              <a:t> </a:t>
            </a:r>
            <a:r>
              <a:rPr sz="1300" spc="-5" dirty="0">
                <a:solidFill>
                  <a:srgbClr val="212325"/>
                </a:solidFill>
                <a:latin typeface="Arial"/>
                <a:cs typeface="Arial"/>
              </a:rPr>
              <a:t>a </a:t>
            </a:r>
            <a:r>
              <a:rPr sz="1300" spc="-345" dirty="0">
                <a:solidFill>
                  <a:srgbClr val="212325"/>
                </a:solidFill>
                <a:latin typeface="Arial"/>
                <a:cs typeface="Arial"/>
              </a:rPr>
              <a:t> </a:t>
            </a:r>
            <a:r>
              <a:rPr sz="1300" spc="-5" dirty="0">
                <a:solidFill>
                  <a:srgbClr val="212325"/>
                </a:solidFill>
                <a:latin typeface="Arial"/>
                <a:cs typeface="Arial"/>
              </a:rPr>
              <a:t>customer</a:t>
            </a:r>
            <a:r>
              <a:rPr sz="1300" spc="-15" dirty="0">
                <a:solidFill>
                  <a:srgbClr val="212325"/>
                </a:solidFill>
                <a:latin typeface="Arial"/>
                <a:cs typeface="Arial"/>
              </a:rPr>
              <a:t> </a:t>
            </a:r>
            <a:r>
              <a:rPr sz="1300" spc="-5" dirty="0">
                <a:solidFill>
                  <a:srgbClr val="212325"/>
                </a:solidFill>
                <a:latin typeface="Arial"/>
                <a:cs typeface="Arial"/>
              </a:rPr>
              <a:t>table.</a:t>
            </a:r>
            <a:endParaRPr sz="1300" dirty="0">
              <a:latin typeface="Arial"/>
              <a:cs typeface="Arial"/>
            </a:endParaRPr>
          </a:p>
          <a:p>
            <a:pPr marL="403860" marR="88900" indent="-327660">
              <a:lnSpc>
                <a:spcPct val="115399"/>
              </a:lnSpc>
              <a:buChar char="●"/>
              <a:tabLst>
                <a:tab pos="403225" algn="l"/>
                <a:tab pos="403860" algn="l"/>
              </a:tabLst>
            </a:pPr>
            <a:r>
              <a:rPr sz="1300" spc="-5" dirty="0">
                <a:solidFill>
                  <a:srgbClr val="212325"/>
                </a:solidFill>
                <a:latin typeface="Arial"/>
                <a:cs typeface="Arial"/>
              </a:rPr>
              <a:t>At</a:t>
            </a:r>
            <a:r>
              <a:rPr sz="1300" spc="-25" dirty="0">
                <a:solidFill>
                  <a:srgbClr val="212325"/>
                </a:solidFill>
                <a:latin typeface="Arial"/>
                <a:cs typeface="Arial"/>
              </a:rPr>
              <a:t> </a:t>
            </a:r>
            <a:r>
              <a:rPr sz="1300" b="1" spc="-5" dirty="0">
                <a:solidFill>
                  <a:srgbClr val="212325"/>
                </a:solidFill>
                <a:latin typeface="Arial"/>
                <a:cs typeface="Arial"/>
              </a:rPr>
              <a:t>physical</a:t>
            </a:r>
            <a:r>
              <a:rPr sz="1300" b="1" spc="-20" dirty="0">
                <a:solidFill>
                  <a:srgbClr val="212325"/>
                </a:solidFill>
                <a:latin typeface="Arial"/>
                <a:cs typeface="Arial"/>
              </a:rPr>
              <a:t> </a:t>
            </a:r>
            <a:r>
              <a:rPr sz="1300" b="1" spc="-5" dirty="0">
                <a:solidFill>
                  <a:srgbClr val="212325"/>
                </a:solidFill>
                <a:latin typeface="Arial"/>
                <a:cs typeface="Arial"/>
              </a:rPr>
              <a:t>level</a:t>
            </a:r>
            <a:r>
              <a:rPr sz="1300" b="1" spc="15" dirty="0">
                <a:solidFill>
                  <a:srgbClr val="212325"/>
                </a:solidFill>
                <a:latin typeface="Arial"/>
                <a:cs typeface="Arial"/>
              </a:rPr>
              <a:t> </a:t>
            </a:r>
            <a:r>
              <a:rPr sz="1300" spc="-5" dirty="0">
                <a:solidFill>
                  <a:srgbClr val="212325"/>
                </a:solidFill>
                <a:latin typeface="Arial"/>
                <a:cs typeface="Arial"/>
              </a:rPr>
              <a:t>these</a:t>
            </a:r>
            <a:r>
              <a:rPr sz="1300" spc="-20" dirty="0">
                <a:solidFill>
                  <a:srgbClr val="212325"/>
                </a:solidFill>
                <a:latin typeface="Arial"/>
                <a:cs typeface="Arial"/>
              </a:rPr>
              <a:t> </a:t>
            </a:r>
            <a:r>
              <a:rPr sz="1300" spc="-5" dirty="0">
                <a:solidFill>
                  <a:srgbClr val="212325"/>
                </a:solidFill>
                <a:latin typeface="Arial"/>
                <a:cs typeface="Arial"/>
              </a:rPr>
              <a:t>records</a:t>
            </a:r>
            <a:r>
              <a:rPr sz="1300" spc="-20" dirty="0">
                <a:solidFill>
                  <a:srgbClr val="212325"/>
                </a:solidFill>
                <a:latin typeface="Arial"/>
                <a:cs typeface="Arial"/>
              </a:rPr>
              <a:t> </a:t>
            </a:r>
            <a:r>
              <a:rPr sz="1300" dirty="0">
                <a:solidFill>
                  <a:srgbClr val="212325"/>
                </a:solidFill>
                <a:latin typeface="Arial"/>
                <a:cs typeface="Arial"/>
              </a:rPr>
              <a:t>can</a:t>
            </a:r>
            <a:r>
              <a:rPr sz="1300" spc="-20" dirty="0">
                <a:solidFill>
                  <a:srgbClr val="212325"/>
                </a:solidFill>
                <a:latin typeface="Arial"/>
                <a:cs typeface="Arial"/>
              </a:rPr>
              <a:t> </a:t>
            </a:r>
            <a:r>
              <a:rPr sz="1300" spc="-5" dirty="0">
                <a:solidFill>
                  <a:srgbClr val="212325"/>
                </a:solidFill>
                <a:latin typeface="Arial"/>
                <a:cs typeface="Arial"/>
              </a:rPr>
              <a:t>be</a:t>
            </a:r>
            <a:r>
              <a:rPr sz="1300" spc="-10" dirty="0">
                <a:solidFill>
                  <a:srgbClr val="212325"/>
                </a:solidFill>
                <a:latin typeface="Arial"/>
                <a:cs typeface="Arial"/>
              </a:rPr>
              <a:t> </a:t>
            </a:r>
            <a:r>
              <a:rPr sz="1300" spc="-5" dirty="0">
                <a:solidFill>
                  <a:srgbClr val="212325"/>
                </a:solidFill>
                <a:latin typeface="Arial"/>
                <a:cs typeface="Arial"/>
              </a:rPr>
              <a:t>described </a:t>
            </a:r>
            <a:r>
              <a:rPr sz="1300" spc="-350" dirty="0">
                <a:solidFill>
                  <a:srgbClr val="212325"/>
                </a:solidFill>
                <a:latin typeface="Arial"/>
                <a:cs typeface="Arial"/>
              </a:rPr>
              <a:t> </a:t>
            </a:r>
            <a:r>
              <a:rPr sz="1300" spc="-5" dirty="0">
                <a:solidFill>
                  <a:srgbClr val="212325"/>
                </a:solidFill>
                <a:latin typeface="Arial"/>
                <a:cs typeface="Arial"/>
              </a:rPr>
              <a:t>as</a:t>
            </a:r>
            <a:r>
              <a:rPr sz="1300" spc="-30" dirty="0">
                <a:solidFill>
                  <a:srgbClr val="212325"/>
                </a:solidFill>
                <a:latin typeface="Arial"/>
                <a:cs typeface="Arial"/>
              </a:rPr>
              <a:t> </a:t>
            </a:r>
            <a:r>
              <a:rPr sz="1300" spc="-5" dirty="0">
                <a:solidFill>
                  <a:srgbClr val="212325"/>
                </a:solidFill>
                <a:latin typeface="Arial"/>
                <a:cs typeface="Arial"/>
              </a:rPr>
              <a:t>blocks</a:t>
            </a:r>
            <a:r>
              <a:rPr sz="1300" spc="-10" dirty="0">
                <a:solidFill>
                  <a:srgbClr val="212325"/>
                </a:solidFill>
                <a:latin typeface="Arial"/>
                <a:cs typeface="Arial"/>
              </a:rPr>
              <a:t> </a:t>
            </a:r>
            <a:r>
              <a:rPr sz="1300" spc="-5" dirty="0">
                <a:solidFill>
                  <a:srgbClr val="212325"/>
                </a:solidFill>
                <a:latin typeface="Arial"/>
                <a:cs typeface="Arial"/>
              </a:rPr>
              <a:t>of</a:t>
            </a:r>
            <a:r>
              <a:rPr sz="1300" spc="-30" dirty="0">
                <a:solidFill>
                  <a:srgbClr val="212325"/>
                </a:solidFill>
                <a:latin typeface="Arial"/>
                <a:cs typeface="Arial"/>
              </a:rPr>
              <a:t> </a:t>
            </a:r>
            <a:r>
              <a:rPr sz="1300" dirty="0">
                <a:solidFill>
                  <a:srgbClr val="212325"/>
                </a:solidFill>
                <a:latin typeface="Arial"/>
                <a:cs typeface="Arial"/>
              </a:rPr>
              <a:t>storage</a:t>
            </a:r>
            <a:r>
              <a:rPr sz="1300" spc="-20" dirty="0">
                <a:solidFill>
                  <a:srgbClr val="212325"/>
                </a:solidFill>
                <a:latin typeface="Arial"/>
                <a:cs typeface="Arial"/>
              </a:rPr>
              <a:t> </a:t>
            </a:r>
            <a:r>
              <a:rPr sz="1300" spc="-5" dirty="0">
                <a:solidFill>
                  <a:srgbClr val="212325"/>
                </a:solidFill>
                <a:latin typeface="Arial"/>
                <a:cs typeface="Arial"/>
              </a:rPr>
              <a:t>(bytes,</a:t>
            </a:r>
            <a:r>
              <a:rPr sz="1300" spc="-15" dirty="0">
                <a:solidFill>
                  <a:srgbClr val="212325"/>
                </a:solidFill>
                <a:latin typeface="Arial"/>
                <a:cs typeface="Arial"/>
              </a:rPr>
              <a:t> </a:t>
            </a:r>
            <a:r>
              <a:rPr sz="1300" spc="-5" dirty="0">
                <a:solidFill>
                  <a:srgbClr val="212325"/>
                </a:solidFill>
                <a:latin typeface="Arial"/>
                <a:cs typeface="Arial"/>
              </a:rPr>
              <a:t>gigabytes, terabytes</a:t>
            </a:r>
            <a:endParaRPr sz="1300" dirty="0">
              <a:latin typeface="Arial"/>
              <a:cs typeface="Arial"/>
            </a:endParaRPr>
          </a:p>
          <a:p>
            <a:pPr marL="314960">
              <a:lnSpc>
                <a:spcPct val="100000"/>
              </a:lnSpc>
              <a:spcBef>
                <a:spcPts val="240"/>
              </a:spcBef>
            </a:pPr>
            <a:r>
              <a:rPr sz="1800" baseline="-25462" dirty="0">
                <a:latin typeface="Arial"/>
                <a:cs typeface="Arial"/>
              </a:rPr>
              <a:t>.</a:t>
            </a:r>
            <a:r>
              <a:rPr sz="1800" spc="-37" baseline="-25462" dirty="0">
                <a:latin typeface="Arial"/>
                <a:cs typeface="Arial"/>
              </a:rPr>
              <a:t> </a:t>
            </a:r>
            <a:r>
              <a:rPr sz="1300" spc="-10" dirty="0">
                <a:solidFill>
                  <a:srgbClr val="212325"/>
                </a:solidFill>
                <a:latin typeface="Arial"/>
                <a:cs typeface="Arial"/>
              </a:rPr>
              <a:t>etc.)</a:t>
            </a:r>
            <a:r>
              <a:rPr sz="1300" spc="-45" dirty="0">
                <a:solidFill>
                  <a:srgbClr val="212325"/>
                </a:solidFill>
                <a:latin typeface="Arial"/>
                <a:cs typeface="Arial"/>
              </a:rPr>
              <a:t> </a:t>
            </a:r>
            <a:r>
              <a:rPr sz="1300" spc="-5" dirty="0">
                <a:solidFill>
                  <a:srgbClr val="212325"/>
                </a:solidFill>
                <a:latin typeface="Arial"/>
                <a:cs typeface="Arial"/>
              </a:rPr>
              <a:t>in</a:t>
            </a:r>
            <a:r>
              <a:rPr sz="1300" spc="-50" dirty="0">
                <a:solidFill>
                  <a:srgbClr val="212325"/>
                </a:solidFill>
                <a:latin typeface="Arial"/>
                <a:cs typeface="Arial"/>
              </a:rPr>
              <a:t> </a:t>
            </a:r>
            <a:r>
              <a:rPr sz="1300" spc="-5" dirty="0">
                <a:solidFill>
                  <a:srgbClr val="212325"/>
                </a:solidFill>
                <a:latin typeface="Arial"/>
                <a:cs typeface="Arial"/>
              </a:rPr>
              <a:t>memory.</a:t>
            </a:r>
            <a:endParaRPr sz="1300" dirty="0">
              <a:latin typeface="Arial"/>
              <a:cs typeface="Arial"/>
            </a:endParaRPr>
          </a:p>
          <a:p>
            <a:pPr marL="403860" marR="841375" indent="-329565">
              <a:lnSpc>
                <a:spcPts val="1789"/>
              </a:lnSpc>
              <a:spcBef>
                <a:spcPts val="75"/>
              </a:spcBef>
              <a:buChar char="●"/>
              <a:tabLst>
                <a:tab pos="403225" algn="l"/>
                <a:tab pos="403860" algn="l"/>
              </a:tabLst>
            </a:pPr>
            <a:r>
              <a:rPr sz="1300" spc="-5" dirty="0">
                <a:solidFill>
                  <a:srgbClr val="212325"/>
                </a:solidFill>
                <a:latin typeface="Arial"/>
                <a:cs typeface="Arial"/>
              </a:rPr>
              <a:t>These</a:t>
            </a:r>
            <a:r>
              <a:rPr sz="1300" spc="-25" dirty="0">
                <a:solidFill>
                  <a:srgbClr val="212325"/>
                </a:solidFill>
                <a:latin typeface="Arial"/>
                <a:cs typeface="Arial"/>
              </a:rPr>
              <a:t> </a:t>
            </a:r>
            <a:r>
              <a:rPr sz="1300" spc="-10" dirty="0">
                <a:solidFill>
                  <a:srgbClr val="212325"/>
                </a:solidFill>
                <a:latin typeface="Arial"/>
                <a:cs typeface="Arial"/>
              </a:rPr>
              <a:t>details</a:t>
            </a:r>
            <a:r>
              <a:rPr sz="1300" spc="-15" dirty="0">
                <a:solidFill>
                  <a:srgbClr val="212325"/>
                </a:solidFill>
                <a:latin typeface="Arial"/>
                <a:cs typeface="Arial"/>
              </a:rPr>
              <a:t> </a:t>
            </a:r>
            <a:r>
              <a:rPr sz="1300" spc="-5" dirty="0">
                <a:solidFill>
                  <a:srgbClr val="212325"/>
                </a:solidFill>
                <a:latin typeface="Arial"/>
                <a:cs typeface="Arial"/>
              </a:rPr>
              <a:t>are</a:t>
            </a:r>
            <a:r>
              <a:rPr sz="1300" spc="-25" dirty="0">
                <a:solidFill>
                  <a:srgbClr val="212325"/>
                </a:solidFill>
                <a:latin typeface="Arial"/>
                <a:cs typeface="Arial"/>
              </a:rPr>
              <a:t> </a:t>
            </a:r>
            <a:r>
              <a:rPr sz="1300" spc="-5" dirty="0">
                <a:solidFill>
                  <a:srgbClr val="212325"/>
                </a:solidFill>
                <a:latin typeface="Arial"/>
                <a:cs typeface="Arial"/>
              </a:rPr>
              <a:t>often</a:t>
            </a:r>
            <a:r>
              <a:rPr sz="1300" spc="-25" dirty="0">
                <a:solidFill>
                  <a:srgbClr val="212325"/>
                </a:solidFill>
                <a:latin typeface="Arial"/>
                <a:cs typeface="Arial"/>
              </a:rPr>
              <a:t> </a:t>
            </a:r>
            <a:r>
              <a:rPr sz="1300" spc="-5" dirty="0">
                <a:solidFill>
                  <a:srgbClr val="212325"/>
                </a:solidFill>
                <a:latin typeface="Arial"/>
                <a:cs typeface="Arial"/>
              </a:rPr>
              <a:t>hidden</a:t>
            </a:r>
            <a:r>
              <a:rPr sz="1300" spc="-20" dirty="0">
                <a:solidFill>
                  <a:srgbClr val="212325"/>
                </a:solidFill>
                <a:latin typeface="Arial"/>
                <a:cs typeface="Arial"/>
              </a:rPr>
              <a:t> </a:t>
            </a:r>
            <a:r>
              <a:rPr sz="1300" dirty="0">
                <a:solidFill>
                  <a:srgbClr val="212325"/>
                </a:solidFill>
                <a:latin typeface="Arial"/>
                <a:cs typeface="Arial"/>
              </a:rPr>
              <a:t>from</a:t>
            </a:r>
            <a:r>
              <a:rPr sz="1300" spc="-25" dirty="0">
                <a:solidFill>
                  <a:srgbClr val="212325"/>
                </a:solidFill>
                <a:latin typeface="Arial"/>
                <a:cs typeface="Arial"/>
              </a:rPr>
              <a:t> </a:t>
            </a:r>
            <a:r>
              <a:rPr sz="1300" dirty="0">
                <a:solidFill>
                  <a:srgbClr val="212325"/>
                </a:solidFill>
                <a:latin typeface="Arial"/>
                <a:cs typeface="Arial"/>
              </a:rPr>
              <a:t>the </a:t>
            </a:r>
            <a:r>
              <a:rPr sz="1300" spc="-345" dirty="0">
                <a:solidFill>
                  <a:srgbClr val="212325"/>
                </a:solidFill>
                <a:latin typeface="Arial"/>
                <a:cs typeface="Arial"/>
              </a:rPr>
              <a:t> </a:t>
            </a:r>
            <a:r>
              <a:rPr sz="1300" spc="-5" dirty="0">
                <a:solidFill>
                  <a:srgbClr val="212325"/>
                </a:solidFill>
                <a:latin typeface="Arial"/>
                <a:cs typeface="Arial"/>
              </a:rPr>
              <a:t>programmers.</a:t>
            </a:r>
            <a:endParaRPr sz="1300" dirty="0">
              <a:latin typeface="Arial"/>
              <a:cs typeface="Arial"/>
            </a:endParaRPr>
          </a:p>
          <a:p>
            <a:pPr marL="314960">
              <a:lnSpc>
                <a:spcPts val="1530"/>
              </a:lnSpc>
            </a:pPr>
            <a:r>
              <a:rPr sz="1400" dirty="0">
                <a:latin typeface="Arial"/>
                <a:cs typeface="Arial"/>
              </a:rPr>
              <a:t>.</a:t>
            </a:r>
          </a:p>
        </p:txBody>
      </p:sp>
      <p:pic>
        <p:nvPicPr>
          <p:cNvPr id="8" name="object 8"/>
          <p:cNvPicPr/>
          <p:nvPr/>
        </p:nvPicPr>
        <p:blipFill>
          <a:blip r:embed="rId4" cstate="print"/>
          <a:stretch>
            <a:fillRect/>
          </a:stretch>
        </p:blipFill>
        <p:spPr>
          <a:xfrm>
            <a:off x="143510" y="161289"/>
            <a:ext cx="773887" cy="311150"/>
          </a:xfrm>
          <a:prstGeom prst="rect">
            <a:avLst/>
          </a:prstGeom>
        </p:spPr>
      </p:pic>
      <p:sp>
        <p:nvSpPr>
          <p:cNvPr id="9" name="object 9"/>
          <p:cNvSpPr txBox="1"/>
          <p:nvPr/>
        </p:nvSpPr>
        <p:spPr>
          <a:xfrm>
            <a:off x="5107304" y="4552432"/>
            <a:ext cx="3339465" cy="372745"/>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marR="5080">
              <a:lnSpc>
                <a:spcPct val="115700"/>
              </a:lnSpc>
              <a:spcBef>
                <a:spcPts val="10"/>
              </a:spcBef>
            </a:pPr>
            <a:r>
              <a:rPr sz="700" spc="-10" dirty="0">
                <a:solidFill>
                  <a:srgbClr val="585858"/>
                </a:solidFill>
                <a:latin typeface="Arial"/>
                <a:cs typeface="Arial"/>
              </a:rPr>
              <a:t>https://binaryterms.com/wp-content/uploads/2019/11/View-of-data-three-schema-arch </a:t>
            </a:r>
            <a:r>
              <a:rPr sz="700" spc="-5" dirty="0">
                <a:solidFill>
                  <a:srgbClr val="585858"/>
                </a:solidFill>
                <a:latin typeface="Arial"/>
                <a:cs typeface="Arial"/>
              </a:rPr>
              <a:t> itecture.jpg</a:t>
            </a:r>
            <a:endParaRPr sz="700">
              <a:latin typeface="Arial"/>
              <a:cs typeface="Arial"/>
            </a:endParaRPr>
          </a:p>
        </p:txBody>
      </p:sp>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
        <p:nvSpPr>
          <p:cNvPr id="12" name="TextBox 11">
            <a:extLst>
              <a:ext uri="{FF2B5EF4-FFF2-40B4-BE49-F238E27FC236}">
                <a16:creationId xmlns:a16="http://schemas.microsoft.com/office/drawing/2014/main" id="{C128C611-B835-E428-EDA1-52AE450D0A99}"/>
              </a:ext>
            </a:extLst>
          </p:cNvPr>
          <p:cNvSpPr txBox="1"/>
          <p:nvPr/>
        </p:nvSpPr>
        <p:spPr>
          <a:xfrm>
            <a:off x="60008" y="1957362"/>
            <a:ext cx="4572000" cy="369332"/>
          </a:xfrm>
          <a:prstGeom prst="rect">
            <a:avLst/>
          </a:prstGeom>
          <a:noFill/>
        </p:spPr>
        <p:txBody>
          <a:bodyPr wrap="square">
            <a:spAutoFit/>
          </a:bodyPr>
          <a:lstStyle/>
          <a:p>
            <a:pPr marR="21590" algn="ctr">
              <a:lnSpc>
                <a:spcPct val="100000"/>
              </a:lnSpc>
              <a:spcBef>
                <a:spcPts val="100"/>
              </a:spcBef>
            </a:pPr>
            <a:r>
              <a:rPr lang="en-US" sz="1800" dirty="0">
                <a:solidFill>
                  <a:srgbClr val="585858"/>
                </a:solidFill>
                <a:latin typeface="Arial"/>
                <a:cs typeface="Arial"/>
              </a:rPr>
              <a:t>E</a:t>
            </a:r>
            <a:r>
              <a:rPr lang="en-US" sz="1800" spc="-15" dirty="0">
                <a:solidFill>
                  <a:srgbClr val="585858"/>
                </a:solidFill>
                <a:latin typeface="Arial"/>
                <a:cs typeface="Arial"/>
              </a:rPr>
              <a:t>x</a:t>
            </a:r>
            <a:r>
              <a:rPr lang="en-US" sz="1800" spc="-5" dirty="0">
                <a:solidFill>
                  <a:srgbClr val="585858"/>
                </a:solidFill>
                <a:latin typeface="Arial"/>
                <a:cs typeface="Arial"/>
              </a:rPr>
              <a:t>a</a:t>
            </a:r>
            <a:r>
              <a:rPr lang="en-US" sz="1800" dirty="0">
                <a:solidFill>
                  <a:srgbClr val="585858"/>
                </a:solidFill>
                <a:latin typeface="Arial"/>
                <a:cs typeface="Arial"/>
              </a:rPr>
              <a:t>m</a:t>
            </a:r>
            <a:r>
              <a:rPr lang="en-US" sz="1800" spc="-5" dirty="0">
                <a:solidFill>
                  <a:srgbClr val="585858"/>
                </a:solidFill>
                <a:latin typeface="Arial"/>
                <a:cs typeface="Arial"/>
              </a:rPr>
              <a:t>ple</a:t>
            </a:r>
            <a:r>
              <a:rPr lang="en-US" sz="1800" spc="-30" dirty="0">
                <a:solidFill>
                  <a:srgbClr val="585858"/>
                </a:solidFill>
                <a:latin typeface="Arial"/>
                <a:cs typeface="Arial"/>
              </a:rPr>
              <a:t> </a:t>
            </a:r>
            <a:r>
              <a:rPr lang="en-US" sz="1800" spc="-5" dirty="0">
                <a:solidFill>
                  <a:srgbClr val="585858"/>
                </a:solidFill>
                <a:latin typeface="Arial"/>
                <a:cs typeface="Arial"/>
              </a:rPr>
              <a:t>o</a:t>
            </a:r>
            <a:r>
              <a:rPr lang="en-US" sz="1800" dirty="0">
                <a:solidFill>
                  <a:srgbClr val="585858"/>
                </a:solidFill>
                <a:latin typeface="Arial"/>
                <a:cs typeface="Arial"/>
              </a:rPr>
              <a:t>f </a:t>
            </a:r>
            <a:r>
              <a:rPr lang="en-US" sz="1800" spc="-40" dirty="0">
                <a:solidFill>
                  <a:srgbClr val="585858"/>
                </a:solidFill>
                <a:latin typeface="Arial"/>
                <a:cs typeface="Arial"/>
              </a:rPr>
              <a:t> </a:t>
            </a:r>
            <a:r>
              <a:rPr lang="en-US" sz="1800" dirty="0">
                <a:solidFill>
                  <a:srgbClr val="585858"/>
                </a:solidFill>
                <a:latin typeface="Arial"/>
                <a:cs typeface="Arial"/>
              </a:rPr>
              <a:t>Da</a:t>
            </a:r>
            <a:r>
              <a:rPr lang="en-US" sz="1800" spc="5" dirty="0">
                <a:solidFill>
                  <a:srgbClr val="585858"/>
                </a:solidFill>
                <a:latin typeface="Arial"/>
                <a:cs typeface="Arial"/>
              </a:rPr>
              <a:t>t</a:t>
            </a:r>
            <a:r>
              <a:rPr lang="en-US" sz="1800" spc="-5" dirty="0">
                <a:solidFill>
                  <a:srgbClr val="585858"/>
                </a:solidFill>
                <a:latin typeface="Arial"/>
                <a:cs typeface="Arial"/>
              </a:rPr>
              <a:t>a</a:t>
            </a:r>
            <a:r>
              <a:rPr lang="en-US" sz="1800" spc="-120" dirty="0">
                <a:solidFill>
                  <a:srgbClr val="585858"/>
                </a:solidFill>
                <a:latin typeface="Arial"/>
                <a:cs typeface="Arial"/>
              </a:rPr>
              <a:t> </a:t>
            </a:r>
            <a:r>
              <a:rPr lang="en-US" sz="1800" spc="-5" dirty="0">
                <a:solidFill>
                  <a:srgbClr val="585858"/>
                </a:solidFill>
                <a:latin typeface="Arial"/>
                <a:cs typeface="Arial"/>
              </a:rPr>
              <a:t>A</a:t>
            </a:r>
            <a:r>
              <a:rPr lang="en-US" sz="1800" spc="-15" dirty="0">
                <a:solidFill>
                  <a:srgbClr val="585858"/>
                </a:solidFill>
                <a:latin typeface="Arial"/>
                <a:cs typeface="Arial"/>
              </a:rPr>
              <a:t>b</a:t>
            </a:r>
            <a:r>
              <a:rPr lang="en-US" sz="1800" spc="-5" dirty="0">
                <a:solidFill>
                  <a:srgbClr val="585858"/>
                </a:solidFill>
                <a:latin typeface="Arial"/>
                <a:cs typeface="Arial"/>
              </a:rPr>
              <a:t>stracti</a:t>
            </a:r>
            <a:r>
              <a:rPr lang="en-US" sz="1800" spc="-15" dirty="0">
                <a:solidFill>
                  <a:srgbClr val="585858"/>
                </a:solidFill>
                <a:latin typeface="Arial"/>
                <a:cs typeface="Arial"/>
              </a:rPr>
              <a:t>o</a:t>
            </a:r>
            <a:r>
              <a:rPr lang="en-US" sz="1800" spc="-5" dirty="0">
                <a:solidFill>
                  <a:srgbClr val="585858"/>
                </a:solidFill>
                <a:latin typeface="Arial"/>
                <a:cs typeface="Arial"/>
              </a:rPr>
              <a:t>n</a:t>
            </a:r>
            <a:endParaRPr lang="en-US" sz="1800" dirty="0">
              <a:latin typeface="Arial"/>
              <a:cs typeface="Arial"/>
            </a:endParaRPr>
          </a:p>
        </p:txBody>
      </p:sp>
    </p:spTree>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48640" y="827278"/>
            <a:ext cx="3642232" cy="456535"/>
          </a:xfrm>
          <a:prstGeom prst="rect">
            <a:avLst/>
          </a:prstGeom>
        </p:spPr>
        <p:txBody>
          <a:bodyPr vert="horz" wrap="square" lIns="0" tIns="12700" rIns="0" bIns="0" rtlCol="0">
            <a:spAutoFit/>
          </a:bodyPr>
          <a:lstStyle/>
          <a:p>
            <a:pPr marL="12700" algn="ctr">
              <a:lnSpc>
                <a:spcPct val="100000"/>
              </a:lnSpc>
              <a:spcBef>
                <a:spcPts val="100"/>
              </a:spcBef>
            </a:pPr>
            <a:r>
              <a:rPr spc="-5" dirty="0"/>
              <a:t>Data</a:t>
            </a:r>
            <a:r>
              <a:rPr spc="-95" dirty="0"/>
              <a:t> </a:t>
            </a:r>
            <a:r>
              <a:rPr spc="-5" dirty="0"/>
              <a:t>abstraction</a:t>
            </a:r>
          </a:p>
        </p:txBody>
      </p:sp>
      <p:sp>
        <p:nvSpPr>
          <p:cNvPr id="3" name="object 3"/>
          <p:cNvSpPr txBox="1"/>
          <p:nvPr/>
        </p:nvSpPr>
        <p:spPr>
          <a:xfrm>
            <a:off x="548640" y="3494998"/>
            <a:ext cx="42545" cy="170815"/>
          </a:xfrm>
          <a:prstGeom prst="rect">
            <a:avLst/>
          </a:prstGeom>
        </p:spPr>
        <p:txBody>
          <a:bodyPr vert="horz" wrap="square" lIns="0" tIns="0" rIns="0" bIns="0" rtlCol="0">
            <a:spAutoFit/>
          </a:bodyPr>
          <a:lstStyle/>
          <a:p>
            <a:pPr>
              <a:lnSpc>
                <a:spcPts val="1325"/>
              </a:lnSpc>
            </a:pPr>
            <a:r>
              <a:rPr sz="1200" dirty="0">
                <a:latin typeface="Arial"/>
                <a:cs typeface="Arial"/>
              </a:rPr>
              <a:t>.</a:t>
            </a:r>
            <a:endParaRPr sz="1200">
              <a:latin typeface="Arial"/>
              <a:cs typeface="Arial"/>
            </a:endParaRPr>
          </a:p>
        </p:txBody>
      </p:sp>
      <p:grpSp>
        <p:nvGrpSpPr>
          <p:cNvPr id="4" name="object 4"/>
          <p:cNvGrpSpPr/>
          <p:nvPr/>
        </p:nvGrpSpPr>
        <p:grpSpPr>
          <a:xfrm>
            <a:off x="4572000" y="0"/>
            <a:ext cx="4572000" cy="5143500"/>
            <a:chOff x="4572000" y="0"/>
            <a:chExt cx="4572000" cy="5143500"/>
          </a:xfrm>
        </p:grpSpPr>
        <p:sp>
          <p:nvSpPr>
            <p:cNvPr id="5" name="object 5"/>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6" name="object 6"/>
            <p:cNvPicPr/>
            <p:nvPr/>
          </p:nvPicPr>
          <p:blipFill>
            <a:blip r:embed="rId2" cstate="print"/>
            <a:stretch>
              <a:fillRect/>
            </a:stretch>
          </p:blipFill>
          <p:spPr>
            <a:xfrm>
              <a:off x="8228965" y="161290"/>
              <a:ext cx="791845" cy="311785"/>
            </a:xfrm>
            <a:prstGeom prst="rect">
              <a:avLst/>
            </a:prstGeom>
          </p:spPr>
        </p:pic>
        <p:pic>
          <p:nvPicPr>
            <p:cNvPr id="7" name="object 7"/>
            <p:cNvPicPr/>
            <p:nvPr/>
          </p:nvPicPr>
          <p:blipFill>
            <a:blip r:embed="rId3" cstate="print"/>
            <a:stretch>
              <a:fillRect/>
            </a:stretch>
          </p:blipFill>
          <p:spPr>
            <a:xfrm>
              <a:off x="4916804" y="589330"/>
              <a:ext cx="3825239" cy="3487293"/>
            </a:xfrm>
            <a:prstGeom prst="rect">
              <a:avLst/>
            </a:prstGeom>
          </p:spPr>
        </p:pic>
      </p:grpSp>
      <p:sp>
        <p:nvSpPr>
          <p:cNvPr id="8" name="object 8"/>
          <p:cNvSpPr/>
          <p:nvPr/>
        </p:nvSpPr>
        <p:spPr>
          <a:xfrm>
            <a:off x="307975" y="3399790"/>
            <a:ext cx="3621404" cy="198120"/>
          </a:xfrm>
          <a:custGeom>
            <a:avLst/>
            <a:gdLst/>
            <a:ahLst/>
            <a:cxnLst/>
            <a:rect l="l" t="t" r="r" b="b"/>
            <a:pathLst>
              <a:path w="3621404" h="198120">
                <a:moveTo>
                  <a:pt x="3621404" y="0"/>
                </a:moveTo>
                <a:lnTo>
                  <a:pt x="0" y="0"/>
                </a:lnTo>
                <a:lnTo>
                  <a:pt x="0" y="198120"/>
                </a:lnTo>
                <a:lnTo>
                  <a:pt x="3621404" y="198120"/>
                </a:lnTo>
                <a:lnTo>
                  <a:pt x="3621404" y="0"/>
                </a:lnTo>
                <a:close/>
              </a:path>
            </a:pathLst>
          </a:custGeom>
          <a:solidFill>
            <a:srgbClr val="FFFFFF"/>
          </a:solidFill>
        </p:spPr>
        <p:txBody>
          <a:bodyPr wrap="square" lIns="0" tIns="0" rIns="0" bIns="0" rtlCol="0"/>
          <a:lstStyle/>
          <a:p>
            <a:endParaRPr/>
          </a:p>
        </p:txBody>
      </p:sp>
      <p:sp>
        <p:nvSpPr>
          <p:cNvPr id="9" name="object 9"/>
          <p:cNvSpPr txBox="1"/>
          <p:nvPr/>
        </p:nvSpPr>
        <p:spPr>
          <a:xfrm>
            <a:off x="354964" y="2449903"/>
            <a:ext cx="3895725" cy="2296013"/>
          </a:xfrm>
          <a:prstGeom prst="rect">
            <a:avLst/>
          </a:prstGeom>
        </p:spPr>
        <p:txBody>
          <a:bodyPr vert="horz" wrap="square" lIns="0" tIns="12700" rIns="0" bIns="0" rtlCol="0">
            <a:spAutoFit/>
          </a:bodyPr>
          <a:lstStyle/>
          <a:p>
            <a:pPr>
              <a:lnSpc>
                <a:spcPct val="100000"/>
              </a:lnSpc>
            </a:pPr>
            <a:endParaRPr sz="2000" dirty="0">
              <a:latin typeface="Arial"/>
              <a:cs typeface="Arial"/>
            </a:endParaRPr>
          </a:p>
          <a:p>
            <a:pPr marL="340360" marR="5080" indent="-327660">
              <a:lnSpc>
                <a:spcPct val="115100"/>
              </a:lnSpc>
              <a:spcBef>
                <a:spcPts val="1155"/>
              </a:spcBef>
              <a:buChar char="●"/>
              <a:tabLst>
                <a:tab pos="339725" algn="l"/>
                <a:tab pos="340360" algn="l"/>
              </a:tabLst>
            </a:pPr>
            <a:r>
              <a:rPr sz="1300" spc="-5" dirty="0">
                <a:solidFill>
                  <a:srgbClr val="212325"/>
                </a:solidFill>
                <a:latin typeface="Arial"/>
                <a:cs typeface="Arial"/>
              </a:rPr>
              <a:t>At</a:t>
            </a:r>
            <a:r>
              <a:rPr sz="1300" spc="-10" dirty="0">
                <a:solidFill>
                  <a:srgbClr val="212325"/>
                </a:solidFill>
                <a:latin typeface="Arial"/>
                <a:cs typeface="Arial"/>
              </a:rPr>
              <a:t> the</a:t>
            </a:r>
            <a:r>
              <a:rPr sz="1300" dirty="0">
                <a:solidFill>
                  <a:srgbClr val="212325"/>
                </a:solidFill>
                <a:latin typeface="Arial"/>
                <a:cs typeface="Arial"/>
              </a:rPr>
              <a:t> </a:t>
            </a:r>
            <a:r>
              <a:rPr sz="1300" b="1" spc="-5" dirty="0">
                <a:solidFill>
                  <a:srgbClr val="212325"/>
                </a:solidFill>
                <a:latin typeface="Arial"/>
                <a:cs typeface="Arial"/>
              </a:rPr>
              <a:t>logical</a:t>
            </a:r>
            <a:r>
              <a:rPr sz="1300" b="1" spc="5" dirty="0">
                <a:solidFill>
                  <a:srgbClr val="212325"/>
                </a:solidFill>
                <a:latin typeface="Arial"/>
                <a:cs typeface="Arial"/>
              </a:rPr>
              <a:t> </a:t>
            </a:r>
            <a:r>
              <a:rPr sz="1300" b="1" spc="-5" dirty="0">
                <a:solidFill>
                  <a:srgbClr val="212325"/>
                </a:solidFill>
                <a:latin typeface="Arial"/>
                <a:cs typeface="Arial"/>
              </a:rPr>
              <a:t>level</a:t>
            </a:r>
            <a:r>
              <a:rPr sz="1300" b="1" spc="10" dirty="0">
                <a:solidFill>
                  <a:srgbClr val="212325"/>
                </a:solidFill>
                <a:latin typeface="Arial"/>
                <a:cs typeface="Arial"/>
              </a:rPr>
              <a:t> </a:t>
            </a:r>
            <a:r>
              <a:rPr sz="1300" dirty="0">
                <a:solidFill>
                  <a:srgbClr val="212325"/>
                </a:solidFill>
                <a:latin typeface="Arial"/>
                <a:cs typeface="Arial"/>
              </a:rPr>
              <a:t>these</a:t>
            </a:r>
            <a:r>
              <a:rPr sz="1300" spc="-5" dirty="0">
                <a:solidFill>
                  <a:srgbClr val="212325"/>
                </a:solidFill>
                <a:latin typeface="Arial"/>
                <a:cs typeface="Arial"/>
              </a:rPr>
              <a:t> records</a:t>
            </a:r>
            <a:r>
              <a:rPr sz="1300" spc="5" dirty="0">
                <a:solidFill>
                  <a:srgbClr val="212325"/>
                </a:solidFill>
                <a:latin typeface="Arial"/>
                <a:cs typeface="Arial"/>
              </a:rPr>
              <a:t> </a:t>
            </a:r>
            <a:r>
              <a:rPr sz="1300" spc="-5" dirty="0">
                <a:solidFill>
                  <a:srgbClr val="212325"/>
                </a:solidFill>
                <a:latin typeface="Arial"/>
                <a:cs typeface="Arial"/>
              </a:rPr>
              <a:t>can </a:t>
            </a:r>
            <a:r>
              <a:rPr sz="1300" dirty="0">
                <a:solidFill>
                  <a:srgbClr val="212325"/>
                </a:solidFill>
                <a:latin typeface="Arial"/>
                <a:cs typeface="Arial"/>
              </a:rPr>
              <a:t>be </a:t>
            </a:r>
            <a:r>
              <a:rPr sz="1300" spc="5" dirty="0">
                <a:solidFill>
                  <a:srgbClr val="212325"/>
                </a:solidFill>
                <a:latin typeface="Arial"/>
                <a:cs typeface="Arial"/>
              </a:rPr>
              <a:t> </a:t>
            </a:r>
            <a:r>
              <a:rPr sz="1300" spc="-5" dirty="0">
                <a:solidFill>
                  <a:srgbClr val="212325"/>
                </a:solidFill>
                <a:latin typeface="Arial"/>
                <a:cs typeface="Arial"/>
              </a:rPr>
              <a:t>described</a:t>
            </a:r>
            <a:r>
              <a:rPr sz="1300" spc="-25" dirty="0">
                <a:solidFill>
                  <a:srgbClr val="212325"/>
                </a:solidFill>
                <a:latin typeface="Arial"/>
                <a:cs typeface="Arial"/>
              </a:rPr>
              <a:t> </a:t>
            </a:r>
            <a:r>
              <a:rPr sz="1300" spc="-5" dirty="0">
                <a:solidFill>
                  <a:srgbClr val="212325"/>
                </a:solidFill>
                <a:latin typeface="Arial"/>
                <a:cs typeface="Arial"/>
              </a:rPr>
              <a:t>as</a:t>
            </a:r>
            <a:r>
              <a:rPr sz="1300" spc="-40" dirty="0">
                <a:solidFill>
                  <a:srgbClr val="212325"/>
                </a:solidFill>
                <a:latin typeface="Arial"/>
                <a:cs typeface="Arial"/>
              </a:rPr>
              <a:t> </a:t>
            </a:r>
            <a:r>
              <a:rPr sz="1300" dirty="0">
                <a:solidFill>
                  <a:srgbClr val="212325"/>
                </a:solidFill>
                <a:latin typeface="Arial"/>
                <a:cs typeface="Arial"/>
              </a:rPr>
              <a:t>fields</a:t>
            </a:r>
            <a:r>
              <a:rPr sz="1300" spc="-25" dirty="0">
                <a:solidFill>
                  <a:srgbClr val="212325"/>
                </a:solidFill>
                <a:latin typeface="Arial"/>
                <a:cs typeface="Arial"/>
              </a:rPr>
              <a:t> </a:t>
            </a:r>
            <a:r>
              <a:rPr sz="1300" dirty="0">
                <a:solidFill>
                  <a:srgbClr val="212325"/>
                </a:solidFill>
                <a:latin typeface="Arial"/>
                <a:cs typeface="Arial"/>
              </a:rPr>
              <a:t>and</a:t>
            </a:r>
            <a:r>
              <a:rPr sz="1300" spc="-35" dirty="0">
                <a:solidFill>
                  <a:srgbClr val="212325"/>
                </a:solidFill>
                <a:latin typeface="Arial"/>
                <a:cs typeface="Arial"/>
              </a:rPr>
              <a:t> </a:t>
            </a:r>
            <a:r>
              <a:rPr sz="1300" spc="-5" dirty="0">
                <a:solidFill>
                  <a:srgbClr val="212325"/>
                </a:solidFill>
                <a:latin typeface="Arial"/>
                <a:cs typeface="Arial"/>
              </a:rPr>
              <a:t>attributes</a:t>
            </a:r>
            <a:r>
              <a:rPr sz="1300" spc="-25" dirty="0">
                <a:solidFill>
                  <a:srgbClr val="212325"/>
                </a:solidFill>
                <a:latin typeface="Arial"/>
                <a:cs typeface="Arial"/>
              </a:rPr>
              <a:t> </a:t>
            </a:r>
            <a:r>
              <a:rPr sz="1300" spc="-10" dirty="0">
                <a:solidFill>
                  <a:srgbClr val="212325"/>
                </a:solidFill>
                <a:latin typeface="Arial"/>
                <a:cs typeface="Arial"/>
              </a:rPr>
              <a:t>along</a:t>
            </a:r>
            <a:r>
              <a:rPr sz="1300" spc="-15" dirty="0">
                <a:solidFill>
                  <a:srgbClr val="212325"/>
                </a:solidFill>
                <a:latin typeface="Arial"/>
                <a:cs typeface="Arial"/>
              </a:rPr>
              <a:t> </a:t>
            </a:r>
            <a:r>
              <a:rPr sz="1300" spc="-5" dirty="0">
                <a:solidFill>
                  <a:srgbClr val="212325"/>
                </a:solidFill>
                <a:latin typeface="Arial"/>
                <a:cs typeface="Arial"/>
              </a:rPr>
              <a:t>with</a:t>
            </a:r>
            <a:r>
              <a:rPr sz="1300" spc="-35" dirty="0">
                <a:solidFill>
                  <a:srgbClr val="212325"/>
                </a:solidFill>
                <a:latin typeface="Arial"/>
                <a:cs typeface="Arial"/>
              </a:rPr>
              <a:t> </a:t>
            </a:r>
            <a:r>
              <a:rPr sz="1300" dirty="0">
                <a:solidFill>
                  <a:srgbClr val="212325"/>
                </a:solidFill>
                <a:latin typeface="Arial"/>
                <a:cs typeface="Arial"/>
              </a:rPr>
              <a:t>their </a:t>
            </a:r>
            <a:r>
              <a:rPr sz="1300" spc="-350" dirty="0">
                <a:solidFill>
                  <a:srgbClr val="212325"/>
                </a:solidFill>
                <a:latin typeface="Arial"/>
                <a:cs typeface="Arial"/>
              </a:rPr>
              <a:t> </a:t>
            </a:r>
            <a:r>
              <a:rPr sz="1300" spc="-5" dirty="0">
                <a:solidFill>
                  <a:srgbClr val="212325"/>
                </a:solidFill>
                <a:latin typeface="Arial"/>
                <a:cs typeface="Arial"/>
              </a:rPr>
              <a:t>data</a:t>
            </a:r>
            <a:r>
              <a:rPr sz="1300" dirty="0">
                <a:solidFill>
                  <a:srgbClr val="212325"/>
                </a:solidFill>
                <a:latin typeface="Arial"/>
                <a:cs typeface="Arial"/>
              </a:rPr>
              <a:t> </a:t>
            </a:r>
            <a:r>
              <a:rPr sz="1300" spc="-5" dirty="0">
                <a:solidFill>
                  <a:srgbClr val="212325"/>
                </a:solidFill>
                <a:latin typeface="Arial"/>
                <a:cs typeface="Arial"/>
              </a:rPr>
              <a:t>types,</a:t>
            </a:r>
            <a:r>
              <a:rPr sz="1300" dirty="0">
                <a:solidFill>
                  <a:srgbClr val="212325"/>
                </a:solidFill>
                <a:latin typeface="Arial"/>
                <a:cs typeface="Arial"/>
              </a:rPr>
              <a:t> </a:t>
            </a:r>
            <a:r>
              <a:rPr sz="1300" spc="-5" dirty="0">
                <a:solidFill>
                  <a:srgbClr val="212325"/>
                </a:solidFill>
                <a:latin typeface="Arial"/>
                <a:cs typeface="Arial"/>
              </a:rPr>
              <a:t>their</a:t>
            </a:r>
            <a:r>
              <a:rPr sz="1300" spc="5" dirty="0">
                <a:solidFill>
                  <a:srgbClr val="212325"/>
                </a:solidFill>
                <a:latin typeface="Arial"/>
                <a:cs typeface="Arial"/>
              </a:rPr>
              <a:t> </a:t>
            </a:r>
            <a:r>
              <a:rPr sz="1300" spc="-5" dirty="0">
                <a:solidFill>
                  <a:srgbClr val="212325"/>
                </a:solidFill>
                <a:latin typeface="Arial"/>
                <a:cs typeface="Arial"/>
              </a:rPr>
              <a:t>relationship</a:t>
            </a:r>
            <a:r>
              <a:rPr sz="1300" spc="10" dirty="0">
                <a:solidFill>
                  <a:srgbClr val="212325"/>
                </a:solidFill>
                <a:latin typeface="Arial"/>
                <a:cs typeface="Arial"/>
              </a:rPr>
              <a:t> </a:t>
            </a:r>
            <a:r>
              <a:rPr sz="1300" spc="-5" dirty="0">
                <a:solidFill>
                  <a:srgbClr val="212325"/>
                </a:solidFill>
                <a:latin typeface="Arial"/>
                <a:cs typeface="Arial"/>
              </a:rPr>
              <a:t>among</a:t>
            </a:r>
            <a:r>
              <a:rPr sz="1300" spc="5" dirty="0">
                <a:solidFill>
                  <a:srgbClr val="212325"/>
                </a:solidFill>
                <a:latin typeface="Arial"/>
                <a:cs typeface="Arial"/>
              </a:rPr>
              <a:t> </a:t>
            </a:r>
            <a:r>
              <a:rPr sz="1300" spc="-5" dirty="0">
                <a:solidFill>
                  <a:srgbClr val="212325"/>
                </a:solidFill>
                <a:latin typeface="Arial"/>
                <a:cs typeface="Arial"/>
              </a:rPr>
              <a:t>each</a:t>
            </a:r>
            <a:r>
              <a:rPr sz="1300" spc="10" dirty="0">
                <a:solidFill>
                  <a:srgbClr val="212325"/>
                </a:solidFill>
                <a:latin typeface="Arial"/>
                <a:cs typeface="Arial"/>
              </a:rPr>
              <a:t> </a:t>
            </a:r>
            <a:r>
              <a:rPr sz="1300" spc="-5" dirty="0">
                <a:solidFill>
                  <a:srgbClr val="212325"/>
                </a:solidFill>
                <a:latin typeface="Arial"/>
                <a:cs typeface="Arial"/>
              </a:rPr>
              <a:t>other </a:t>
            </a:r>
            <a:r>
              <a:rPr sz="1300" dirty="0">
                <a:solidFill>
                  <a:srgbClr val="212325"/>
                </a:solidFill>
                <a:latin typeface="Arial"/>
                <a:cs typeface="Arial"/>
              </a:rPr>
              <a:t> </a:t>
            </a:r>
            <a:r>
              <a:rPr sz="1300" spc="-5" dirty="0">
                <a:solidFill>
                  <a:srgbClr val="212325"/>
                </a:solidFill>
                <a:latin typeface="Arial"/>
                <a:cs typeface="Arial"/>
              </a:rPr>
              <a:t>can</a:t>
            </a:r>
            <a:r>
              <a:rPr sz="1300" spc="-20" dirty="0">
                <a:solidFill>
                  <a:srgbClr val="212325"/>
                </a:solidFill>
                <a:latin typeface="Arial"/>
                <a:cs typeface="Arial"/>
              </a:rPr>
              <a:t> </a:t>
            </a:r>
            <a:r>
              <a:rPr sz="1300" spc="-5" dirty="0">
                <a:solidFill>
                  <a:srgbClr val="212325"/>
                </a:solidFill>
                <a:latin typeface="Arial"/>
                <a:cs typeface="Arial"/>
              </a:rPr>
              <a:t>be </a:t>
            </a:r>
            <a:r>
              <a:rPr sz="1300" dirty="0">
                <a:solidFill>
                  <a:srgbClr val="212325"/>
                </a:solidFill>
                <a:latin typeface="Arial"/>
                <a:cs typeface="Arial"/>
              </a:rPr>
              <a:t>logically</a:t>
            </a:r>
            <a:r>
              <a:rPr sz="1300" spc="-15" dirty="0">
                <a:solidFill>
                  <a:srgbClr val="212325"/>
                </a:solidFill>
                <a:latin typeface="Arial"/>
                <a:cs typeface="Arial"/>
              </a:rPr>
              <a:t> </a:t>
            </a:r>
            <a:r>
              <a:rPr sz="1300" spc="-5" dirty="0">
                <a:solidFill>
                  <a:srgbClr val="212325"/>
                </a:solidFill>
                <a:latin typeface="Arial"/>
                <a:cs typeface="Arial"/>
              </a:rPr>
              <a:t>implemented.</a:t>
            </a:r>
            <a:endParaRPr sz="1300" dirty="0">
              <a:latin typeface="Arial"/>
              <a:cs typeface="Arial"/>
            </a:endParaRPr>
          </a:p>
          <a:p>
            <a:pPr marL="340360" indent="-327660">
              <a:lnSpc>
                <a:spcPct val="100000"/>
              </a:lnSpc>
              <a:spcBef>
                <a:spcPts val="229"/>
              </a:spcBef>
              <a:buChar char="●"/>
              <a:tabLst>
                <a:tab pos="339725" algn="l"/>
                <a:tab pos="340360" algn="l"/>
              </a:tabLst>
            </a:pPr>
            <a:r>
              <a:rPr sz="1300" dirty="0">
                <a:solidFill>
                  <a:srgbClr val="212325"/>
                </a:solidFill>
                <a:latin typeface="Arial"/>
                <a:cs typeface="Arial"/>
              </a:rPr>
              <a:t>The</a:t>
            </a:r>
            <a:r>
              <a:rPr sz="1300" spc="-10" dirty="0">
                <a:solidFill>
                  <a:srgbClr val="212325"/>
                </a:solidFill>
                <a:latin typeface="Arial"/>
                <a:cs typeface="Arial"/>
              </a:rPr>
              <a:t> </a:t>
            </a:r>
            <a:r>
              <a:rPr sz="1300" spc="-5" dirty="0">
                <a:solidFill>
                  <a:srgbClr val="212325"/>
                </a:solidFill>
                <a:latin typeface="Arial"/>
                <a:cs typeface="Arial"/>
              </a:rPr>
              <a:t>programmers</a:t>
            </a:r>
            <a:r>
              <a:rPr sz="1300" spc="5" dirty="0">
                <a:solidFill>
                  <a:srgbClr val="212325"/>
                </a:solidFill>
                <a:latin typeface="Arial"/>
                <a:cs typeface="Arial"/>
              </a:rPr>
              <a:t> </a:t>
            </a:r>
            <a:r>
              <a:rPr sz="1300" spc="-5" dirty="0">
                <a:solidFill>
                  <a:srgbClr val="212325"/>
                </a:solidFill>
                <a:latin typeface="Arial"/>
                <a:cs typeface="Arial"/>
              </a:rPr>
              <a:t>generally</a:t>
            </a:r>
            <a:r>
              <a:rPr sz="1300" spc="5" dirty="0">
                <a:solidFill>
                  <a:srgbClr val="212325"/>
                </a:solidFill>
                <a:latin typeface="Arial"/>
                <a:cs typeface="Arial"/>
              </a:rPr>
              <a:t> </a:t>
            </a:r>
            <a:r>
              <a:rPr sz="1300" spc="-5" dirty="0">
                <a:solidFill>
                  <a:srgbClr val="212325"/>
                </a:solidFill>
                <a:latin typeface="Arial"/>
                <a:cs typeface="Arial"/>
              </a:rPr>
              <a:t>work</a:t>
            </a:r>
            <a:r>
              <a:rPr sz="1300" spc="10" dirty="0">
                <a:solidFill>
                  <a:srgbClr val="212325"/>
                </a:solidFill>
                <a:latin typeface="Arial"/>
                <a:cs typeface="Arial"/>
              </a:rPr>
              <a:t> </a:t>
            </a:r>
            <a:r>
              <a:rPr sz="1300" spc="-5" dirty="0">
                <a:solidFill>
                  <a:srgbClr val="212325"/>
                </a:solidFill>
                <a:latin typeface="Arial"/>
                <a:cs typeface="Arial"/>
              </a:rPr>
              <a:t>at</a:t>
            </a:r>
            <a:r>
              <a:rPr sz="1300" dirty="0">
                <a:solidFill>
                  <a:srgbClr val="212325"/>
                </a:solidFill>
                <a:latin typeface="Arial"/>
                <a:cs typeface="Arial"/>
              </a:rPr>
              <a:t> </a:t>
            </a:r>
            <a:r>
              <a:rPr sz="1300" spc="-10" dirty="0">
                <a:solidFill>
                  <a:srgbClr val="212325"/>
                </a:solidFill>
                <a:latin typeface="Arial"/>
                <a:cs typeface="Arial"/>
              </a:rPr>
              <a:t>this</a:t>
            </a:r>
            <a:r>
              <a:rPr sz="1300" dirty="0">
                <a:solidFill>
                  <a:srgbClr val="212325"/>
                </a:solidFill>
                <a:latin typeface="Arial"/>
                <a:cs typeface="Arial"/>
              </a:rPr>
              <a:t> </a:t>
            </a:r>
            <a:r>
              <a:rPr sz="1300" spc="-5" dirty="0">
                <a:solidFill>
                  <a:srgbClr val="212325"/>
                </a:solidFill>
                <a:latin typeface="Arial"/>
                <a:cs typeface="Arial"/>
              </a:rPr>
              <a:t>level</a:t>
            </a:r>
            <a:endParaRPr sz="1300" dirty="0">
              <a:latin typeface="Arial"/>
              <a:cs typeface="Arial"/>
            </a:endParaRPr>
          </a:p>
          <a:p>
            <a:pPr marL="340360" marR="258445">
              <a:lnSpc>
                <a:spcPct val="114599"/>
              </a:lnSpc>
              <a:spcBef>
                <a:spcPts val="15"/>
              </a:spcBef>
            </a:pPr>
            <a:r>
              <a:rPr sz="1300" spc="-5" dirty="0">
                <a:solidFill>
                  <a:srgbClr val="212325"/>
                </a:solidFill>
                <a:latin typeface="Arial"/>
                <a:cs typeface="Arial"/>
              </a:rPr>
              <a:t>because</a:t>
            </a:r>
            <a:r>
              <a:rPr sz="1300" spc="5" dirty="0">
                <a:solidFill>
                  <a:srgbClr val="212325"/>
                </a:solidFill>
                <a:latin typeface="Arial"/>
                <a:cs typeface="Arial"/>
              </a:rPr>
              <a:t> </a:t>
            </a:r>
            <a:r>
              <a:rPr sz="1300" spc="-5" dirty="0">
                <a:solidFill>
                  <a:srgbClr val="212325"/>
                </a:solidFill>
                <a:latin typeface="Arial"/>
                <a:cs typeface="Arial"/>
              </a:rPr>
              <a:t>they</a:t>
            </a:r>
            <a:r>
              <a:rPr sz="1300" dirty="0">
                <a:solidFill>
                  <a:srgbClr val="212325"/>
                </a:solidFill>
                <a:latin typeface="Arial"/>
                <a:cs typeface="Arial"/>
              </a:rPr>
              <a:t> </a:t>
            </a:r>
            <a:r>
              <a:rPr sz="1300" spc="-5" dirty="0">
                <a:solidFill>
                  <a:srgbClr val="212325"/>
                </a:solidFill>
                <a:latin typeface="Arial"/>
                <a:cs typeface="Arial"/>
              </a:rPr>
              <a:t>are</a:t>
            </a:r>
            <a:r>
              <a:rPr sz="1300" spc="10" dirty="0">
                <a:solidFill>
                  <a:srgbClr val="212325"/>
                </a:solidFill>
                <a:latin typeface="Arial"/>
                <a:cs typeface="Arial"/>
              </a:rPr>
              <a:t> </a:t>
            </a:r>
            <a:r>
              <a:rPr sz="1300" spc="-5" dirty="0">
                <a:solidFill>
                  <a:srgbClr val="212325"/>
                </a:solidFill>
                <a:latin typeface="Arial"/>
                <a:cs typeface="Arial"/>
              </a:rPr>
              <a:t>aware</a:t>
            </a:r>
            <a:r>
              <a:rPr sz="1300" spc="10" dirty="0">
                <a:solidFill>
                  <a:srgbClr val="212325"/>
                </a:solidFill>
                <a:latin typeface="Arial"/>
                <a:cs typeface="Arial"/>
              </a:rPr>
              <a:t> </a:t>
            </a:r>
            <a:r>
              <a:rPr sz="1300" spc="-5" dirty="0">
                <a:solidFill>
                  <a:srgbClr val="212325"/>
                </a:solidFill>
                <a:latin typeface="Arial"/>
                <a:cs typeface="Arial"/>
              </a:rPr>
              <a:t>of</a:t>
            </a:r>
            <a:r>
              <a:rPr sz="1300" spc="10" dirty="0">
                <a:solidFill>
                  <a:srgbClr val="212325"/>
                </a:solidFill>
                <a:latin typeface="Arial"/>
                <a:cs typeface="Arial"/>
              </a:rPr>
              <a:t> </a:t>
            </a:r>
            <a:r>
              <a:rPr sz="1300" spc="-5" dirty="0">
                <a:solidFill>
                  <a:srgbClr val="212325"/>
                </a:solidFill>
                <a:latin typeface="Arial"/>
                <a:cs typeface="Arial"/>
              </a:rPr>
              <a:t>such</a:t>
            </a:r>
            <a:r>
              <a:rPr sz="1300" spc="10" dirty="0">
                <a:solidFill>
                  <a:srgbClr val="212325"/>
                </a:solidFill>
                <a:latin typeface="Arial"/>
                <a:cs typeface="Arial"/>
              </a:rPr>
              <a:t> </a:t>
            </a:r>
            <a:r>
              <a:rPr sz="1300" spc="-5" dirty="0">
                <a:solidFill>
                  <a:srgbClr val="212325"/>
                </a:solidFill>
                <a:latin typeface="Arial"/>
                <a:cs typeface="Arial"/>
              </a:rPr>
              <a:t>things</a:t>
            </a:r>
            <a:r>
              <a:rPr sz="1300" spc="10" dirty="0">
                <a:solidFill>
                  <a:srgbClr val="212325"/>
                </a:solidFill>
                <a:latin typeface="Arial"/>
                <a:cs typeface="Arial"/>
              </a:rPr>
              <a:t> </a:t>
            </a:r>
            <a:r>
              <a:rPr sz="1300" spc="-5" dirty="0">
                <a:solidFill>
                  <a:srgbClr val="212325"/>
                </a:solidFill>
                <a:latin typeface="Arial"/>
                <a:cs typeface="Arial"/>
              </a:rPr>
              <a:t>about </a:t>
            </a:r>
            <a:r>
              <a:rPr sz="1300" spc="-345" dirty="0">
                <a:solidFill>
                  <a:srgbClr val="212325"/>
                </a:solidFill>
                <a:latin typeface="Arial"/>
                <a:cs typeface="Arial"/>
              </a:rPr>
              <a:t> </a:t>
            </a:r>
            <a:r>
              <a:rPr sz="1300" spc="-5" dirty="0">
                <a:solidFill>
                  <a:srgbClr val="212325"/>
                </a:solidFill>
                <a:latin typeface="Arial"/>
                <a:cs typeface="Arial"/>
              </a:rPr>
              <a:t>database</a:t>
            </a:r>
            <a:r>
              <a:rPr sz="1300" spc="-20" dirty="0">
                <a:solidFill>
                  <a:srgbClr val="212325"/>
                </a:solidFill>
                <a:latin typeface="Arial"/>
                <a:cs typeface="Arial"/>
              </a:rPr>
              <a:t> </a:t>
            </a:r>
            <a:r>
              <a:rPr sz="1300" spc="-5" dirty="0">
                <a:solidFill>
                  <a:srgbClr val="212325"/>
                </a:solidFill>
                <a:latin typeface="Arial"/>
                <a:cs typeface="Arial"/>
              </a:rPr>
              <a:t>systems.</a:t>
            </a:r>
            <a:endParaRPr sz="1300" dirty="0">
              <a:latin typeface="Arial"/>
              <a:cs typeface="Arial"/>
            </a:endParaRPr>
          </a:p>
          <a:p>
            <a:pPr marL="251460">
              <a:lnSpc>
                <a:spcPct val="100000"/>
              </a:lnSpc>
              <a:spcBef>
                <a:spcPts val="45"/>
              </a:spcBef>
            </a:pPr>
            <a:r>
              <a:rPr sz="1400" dirty="0">
                <a:latin typeface="Arial"/>
                <a:cs typeface="Arial"/>
              </a:rPr>
              <a:t>.</a:t>
            </a:r>
          </a:p>
        </p:txBody>
      </p:sp>
      <p:pic>
        <p:nvPicPr>
          <p:cNvPr id="10" name="object 10"/>
          <p:cNvPicPr/>
          <p:nvPr/>
        </p:nvPicPr>
        <p:blipFill>
          <a:blip r:embed="rId4" cstate="print"/>
          <a:stretch>
            <a:fillRect/>
          </a:stretch>
        </p:blipFill>
        <p:spPr>
          <a:xfrm>
            <a:off x="143510" y="161289"/>
            <a:ext cx="773887" cy="311150"/>
          </a:xfrm>
          <a:prstGeom prst="rect">
            <a:avLst/>
          </a:prstGeom>
        </p:spPr>
      </p:pic>
      <p:sp>
        <p:nvSpPr>
          <p:cNvPr id="11" name="object 11"/>
          <p:cNvSpPr txBox="1"/>
          <p:nvPr/>
        </p:nvSpPr>
        <p:spPr>
          <a:xfrm>
            <a:off x="5107304" y="4552432"/>
            <a:ext cx="3339465" cy="372745"/>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marR="5080">
              <a:lnSpc>
                <a:spcPct val="115700"/>
              </a:lnSpc>
              <a:spcBef>
                <a:spcPts val="10"/>
              </a:spcBef>
            </a:pPr>
            <a:r>
              <a:rPr sz="700" spc="-10" dirty="0">
                <a:solidFill>
                  <a:srgbClr val="585858"/>
                </a:solidFill>
                <a:latin typeface="Arial"/>
                <a:cs typeface="Arial"/>
              </a:rPr>
              <a:t>https://binaryterms.com/wp-content/uploads/2019/11/View-of-data-three-schema-arch </a:t>
            </a:r>
            <a:r>
              <a:rPr sz="700" spc="-5" dirty="0">
                <a:solidFill>
                  <a:srgbClr val="585858"/>
                </a:solidFill>
                <a:latin typeface="Arial"/>
                <a:cs typeface="Arial"/>
              </a:rPr>
              <a:t> itecture.jpg</a:t>
            </a:r>
            <a:endParaRPr sz="700">
              <a:latin typeface="Arial"/>
              <a:cs typeface="Arial"/>
            </a:endParaRPr>
          </a:p>
        </p:txBody>
      </p:sp>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
        <p:nvSpPr>
          <p:cNvPr id="14" name="TextBox 13">
            <a:extLst>
              <a:ext uri="{FF2B5EF4-FFF2-40B4-BE49-F238E27FC236}">
                <a16:creationId xmlns:a16="http://schemas.microsoft.com/office/drawing/2014/main" id="{18080D94-49C9-807D-0F1E-58A2CC5C0A2C}"/>
              </a:ext>
            </a:extLst>
          </p:cNvPr>
          <p:cNvSpPr txBox="1"/>
          <p:nvPr/>
        </p:nvSpPr>
        <p:spPr>
          <a:xfrm>
            <a:off x="-57153" y="1712969"/>
            <a:ext cx="4572000" cy="369332"/>
          </a:xfrm>
          <a:prstGeom prst="rect">
            <a:avLst/>
          </a:prstGeom>
          <a:noFill/>
        </p:spPr>
        <p:txBody>
          <a:bodyPr wrap="square">
            <a:spAutoFit/>
          </a:bodyPr>
          <a:lstStyle/>
          <a:p>
            <a:pPr marL="54610" algn="ctr">
              <a:lnSpc>
                <a:spcPct val="100000"/>
              </a:lnSpc>
              <a:spcBef>
                <a:spcPts val="100"/>
              </a:spcBef>
            </a:pPr>
            <a:r>
              <a:rPr lang="en-US" sz="1800" dirty="0">
                <a:solidFill>
                  <a:srgbClr val="585858"/>
                </a:solidFill>
                <a:latin typeface="Arial"/>
                <a:cs typeface="Arial"/>
              </a:rPr>
              <a:t>E</a:t>
            </a:r>
            <a:r>
              <a:rPr lang="en-US" sz="1800" spc="-15" dirty="0">
                <a:solidFill>
                  <a:srgbClr val="585858"/>
                </a:solidFill>
                <a:latin typeface="Arial"/>
                <a:cs typeface="Arial"/>
              </a:rPr>
              <a:t>x</a:t>
            </a:r>
            <a:r>
              <a:rPr lang="en-US" sz="1800" spc="-5" dirty="0">
                <a:solidFill>
                  <a:srgbClr val="585858"/>
                </a:solidFill>
                <a:latin typeface="Arial"/>
                <a:cs typeface="Arial"/>
              </a:rPr>
              <a:t>a</a:t>
            </a:r>
            <a:r>
              <a:rPr lang="en-US" sz="1800" dirty="0">
                <a:solidFill>
                  <a:srgbClr val="585858"/>
                </a:solidFill>
                <a:latin typeface="Arial"/>
                <a:cs typeface="Arial"/>
              </a:rPr>
              <a:t>m</a:t>
            </a:r>
            <a:r>
              <a:rPr lang="en-US" sz="1800" spc="-5" dirty="0">
                <a:solidFill>
                  <a:srgbClr val="585858"/>
                </a:solidFill>
                <a:latin typeface="Arial"/>
                <a:cs typeface="Arial"/>
              </a:rPr>
              <a:t>ple</a:t>
            </a:r>
            <a:r>
              <a:rPr lang="en-US" sz="1800" spc="-30" dirty="0">
                <a:solidFill>
                  <a:srgbClr val="585858"/>
                </a:solidFill>
                <a:latin typeface="Arial"/>
                <a:cs typeface="Arial"/>
              </a:rPr>
              <a:t> </a:t>
            </a:r>
            <a:r>
              <a:rPr lang="en-US" sz="1800" spc="-5" dirty="0">
                <a:solidFill>
                  <a:srgbClr val="585858"/>
                </a:solidFill>
                <a:latin typeface="Arial"/>
                <a:cs typeface="Arial"/>
              </a:rPr>
              <a:t>o</a:t>
            </a:r>
            <a:r>
              <a:rPr lang="en-US" sz="1800" dirty="0">
                <a:solidFill>
                  <a:srgbClr val="585858"/>
                </a:solidFill>
                <a:latin typeface="Arial"/>
                <a:cs typeface="Arial"/>
              </a:rPr>
              <a:t>f </a:t>
            </a:r>
            <a:r>
              <a:rPr lang="en-US" sz="1800" spc="-40" dirty="0">
                <a:solidFill>
                  <a:srgbClr val="585858"/>
                </a:solidFill>
                <a:latin typeface="Arial"/>
                <a:cs typeface="Arial"/>
              </a:rPr>
              <a:t> </a:t>
            </a:r>
            <a:r>
              <a:rPr lang="en-US" sz="1800" dirty="0">
                <a:solidFill>
                  <a:srgbClr val="585858"/>
                </a:solidFill>
                <a:latin typeface="Arial"/>
                <a:cs typeface="Arial"/>
              </a:rPr>
              <a:t>Da</a:t>
            </a:r>
            <a:r>
              <a:rPr lang="en-US" sz="1800" spc="5" dirty="0">
                <a:solidFill>
                  <a:srgbClr val="585858"/>
                </a:solidFill>
                <a:latin typeface="Arial"/>
                <a:cs typeface="Arial"/>
              </a:rPr>
              <a:t>t</a:t>
            </a:r>
            <a:r>
              <a:rPr lang="en-US" sz="1800" spc="-5" dirty="0">
                <a:solidFill>
                  <a:srgbClr val="585858"/>
                </a:solidFill>
                <a:latin typeface="Arial"/>
                <a:cs typeface="Arial"/>
              </a:rPr>
              <a:t>a</a:t>
            </a:r>
            <a:r>
              <a:rPr lang="en-US" sz="1800" spc="-120" dirty="0">
                <a:solidFill>
                  <a:srgbClr val="585858"/>
                </a:solidFill>
                <a:latin typeface="Arial"/>
                <a:cs typeface="Arial"/>
              </a:rPr>
              <a:t> </a:t>
            </a:r>
            <a:r>
              <a:rPr lang="en-US" sz="1800" spc="-5" dirty="0">
                <a:solidFill>
                  <a:srgbClr val="585858"/>
                </a:solidFill>
                <a:latin typeface="Arial"/>
                <a:cs typeface="Arial"/>
              </a:rPr>
              <a:t>A</a:t>
            </a:r>
            <a:r>
              <a:rPr lang="en-US" sz="1800" spc="-15" dirty="0">
                <a:solidFill>
                  <a:srgbClr val="585858"/>
                </a:solidFill>
                <a:latin typeface="Arial"/>
                <a:cs typeface="Arial"/>
              </a:rPr>
              <a:t>b</a:t>
            </a:r>
            <a:r>
              <a:rPr lang="en-US" sz="1800" spc="-5" dirty="0">
                <a:solidFill>
                  <a:srgbClr val="585858"/>
                </a:solidFill>
                <a:latin typeface="Arial"/>
                <a:cs typeface="Arial"/>
              </a:rPr>
              <a:t>stracti</a:t>
            </a:r>
            <a:r>
              <a:rPr lang="en-US" sz="1800" spc="-15" dirty="0">
                <a:solidFill>
                  <a:srgbClr val="585858"/>
                </a:solidFill>
                <a:latin typeface="Arial"/>
                <a:cs typeface="Arial"/>
              </a:rPr>
              <a:t>o</a:t>
            </a:r>
            <a:r>
              <a:rPr lang="en-US" sz="1800" spc="-5" dirty="0">
                <a:solidFill>
                  <a:srgbClr val="585858"/>
                </a:solidFill>
                <a:latin typeface="Arial"/>
                <a:cs typeface="Arial"/>
              </a:rPr>
              <a:t>n</a:t>
            </a:r>
            <a:endParaRPr lang="en-US" sz="1800" dirty="0">
              <a:latin typeface="Arial"/>
              <a:cs typeface="Arial"/>
            </a:endParaRPr>
          </a:p>
        </p:txBody>
      </p:sp>
    </p:spTree>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29721" y="827278"/>
            <a:ext cx="3474720" cy="456535"/>
          </a:xfrm>
          <a:prstGeom prst="rect">
            <a:avLst/>
          </a:prstGeom>
        </p:spPr>
        <p:txBody>
          <a:bodyPr vert="horz" wrap="square" lIns="0" tIns="12700" rIns="0" bIns="0" rtlCol="0">
            <a:spAutoFit/>
          </a:bodyPr>
          <a:lstStyle/>
          <a:p>
            <a:pPr marL="12700" algn="ctr">
              <a:lnSpc>
                <a:spcPct val="100000"/>
              </a:lnSpc>
              <a:spcBef>
                <a:spcPts val="100"/>
              </a:spcBef>
            </a:pPr>
            <a:r>
              <a:rPr spc="-5" dirty="0"/>
              <a:t>Data</a:t>
            </a:r>
            <a:r>
              <a:rPr spc="-95" dirty="0"/>
              <a:t> </a:t>
            </a:r>
            <a:r>
              <a:rPr spc="-5" dirty="0"/>
              <a:t>abstraction</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916804" y="589330"/>
              <a:ext cx="3825239" cy="3487293"/>
            </a:xfrm>
            <a:prstGeom prst="rect">
              <a:avLst/>
            </a:prstGeom>
          </p:spPr>
        </p:pic>
      </p:grpSp>
      <p:sp>
        <p:nvSpPr>
          <p:cNvPr id="7" name="object 7"/>
          <p:cNvSpPr txBox="1"/>
          <p:nvPr/>
        </p:nvSpPr>
        <p:spPr>
          <a:xfrm>
            <a:off x="790448" y="1722247"/>
            <a:ext cx="296037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E</a:t>
            </a:r>
            <a:r>
              <a:rPr sz="1800" spc="-15" dirty="0">
                <a:solidFill>
                  <a:srgbClr val="585858"/>
                </a:solidFill>
                <a:latin typeface="Arial"/>
                <a:cs typeface="Arial"/>
              </a:rPr>
              <a:t>x</a:t>
            </a:r>
            <a:r>
              <a:rPr sz="1800" spc="-5" dirty="0">
                <a:solidFill>
                  <a:srgbClr val="585858"/>
                </a:solidFill>
                <a:latin typeface="Arial"/>
                <a:cs typeface="Arial"/>
              </a:rPr>
              <a:t>a</a:t>
            </a:r>
            <a:r>
              <a:rPr sz="1800" dirty="0">
                <a:solidFill>
                  <a:srgbClr val="585858"/>
                </a:solidFill>
                <a:latin typeface="Arial"/>
                <a:cs typeface="Arial"/>
              </a:rPr>
              <a:t>m</a:t>
            </a:r>
            <a:r>
              <a:rPr sz="1800" spc="-5" dirty="0">
                <a:solidFill>
                  <a:srgbClr val="585858"/>
                </a:solidFill>
                <a:latin typeface="Arial"/>
                <a:cs typeface="Arial"/>
              </a:rPr>
              <a:t>ple</a:t>
            </a:r>
            <a:r>
              <a:rPr sz="1800" spc="-30" dirty="0">
                <a:solidFill>
                  <a:srgbClr val="585858"/>
                </a:solidFill>
                <a:latin typeface="Arial"/>
                <a:cs typeface="Arial"/>
              </a:rPr>
              <a:t> </a:t>
            </a:r>
            <a:r>
              <a:rPr sz="1800" spc="-5" dirty="0">
                <a:solidFill>
                  <a:srgbClr val="585858"/>
                </a:solidFill>
                <a:latin typeface="Arial"/>
                <a:cs typeface="Arial"/>
              </a:rPr>
              <a:t>o</a:t>
            </a:r>
            <a:r>
              <a:rPr sz="1800" dirty="0">
                <a:solidFill>
                  <a:srgbClr val="585858"/>
                </a:solidFill>
                <a:latin typeface="Arial"/>
                <a:cs typeface="Arial"/>
              </a:rPr>
              <a:t>f </a:t>
            </a:r>
            <a:r>
              <a:rPr sz="1800" spc="-40" dirty="0">
                <a:solidFill>
                  <a:srgbClr val="585858"/>
                </a:solidFill>
                <a:latin typeface="Arial"/>
                <a:cs typeface="Arial"/>
              </a:rPr>
              <a:t> </a:t>
            </a:r>
            <a:r>
              <a:rPr sz="1800" dirty="0">
                <a:solidFill>
                  <a:srgbClr val="585858"/>
                </a:solidFill>
                <a:latin typeface="Arial"/>
                <a:cs typeface="Arial"/>
              </a:rPr>
              <a:t>Da</a:t>
            </a:r>
            <a:r>
              <a:rPr sz="1800" spc="5" dirty="0">
                <a:solidFill>
                  <a:srgbClr val="585858"/>
                </a:solidFill>
                <a:latin typeface="Arial"/>
                <a:cs typeface="Arial"/>
              </a:rPr>
              <a:t>t</a:t>
            </a:r>
            <a:r>
              <a:rPr sz="1800" spc="-5" dirty="0">
                <a:solidFill>
                  <a:srgbClr val="585858"/>
                </a:solidFill>
                <a:latin typeface="Arial"/>
                <a:cs typeface="Arial"/>
              </a:rPr>
              <a:t>a</a:t>
            </a:r>
            <a:r>
              <a:rPr sz="1800" spc="-120" dirty="0">
                <a:solidFill>
                  <a:srgbClr val="585858"/>
                </a:solidFill>
                <a:latin typeface="Arial"/>
                <a:cs typeface="Arial"/>
              </a:rPr>
              <a:t> </a:t>
            </a:r>
            <a:r>
              <a:rPr sz="1800" spc="-5" dirty="0">
                <a:solidFill>
                  <a:srgbClr val="585858"/>
                </a:solidFill>
                <a:latin typeface="Arial"/>
                <a:cs typeface="Arial"/>
              </a:rPr>
              <a:t>A</a:t>
            </a:r>
            <a:r>
              <a:rPr sz="1800" spc="-15" dirty="0">
                <a:solidFill>
                  <a:srgbClr val="585858"/>
                </a:solidFill>
                <a:latin typeface="Arial"/>
                <a:cs typeface="Arial"/>
              </a:rPr>
              <a:t>b</a:t>
            </a:r>
            <a:r>
              <a:rPr sz="1800" spc="-5" dirty="0">
                <a:solidFill>
                  <a:srgbClr val="585858"/>
                </a:solidFill>
                <a:latin typeface="Arial"/>
                <a:cs typeface="Arial"/>
              </a:rPr>
              <a:t>stracti</a:t>
            </a:r>
            <a:r>
              <a:rPr sz="1800" spc="-15" dirty="0">
                <a:solidFill>
                  <a:srgbClr val="585858"/>
                </a:solidFill>
                <a:latin typeface="Arial"/>
                <a:cs typeface="Arial"/>
              </a:rPr>
              <a:t>o</a:t>
            </a:r>
            <a:r>
              <a:rPr sz="1800" spc="-5" dirty="0">
                <a:solidFill>
                  <a:srgbClr val="585858"/>
                </a:solidFill>
                <a:latin typeface="Arial"/>
                <a:cs typeface="Arial"/>
              </a:rPr>
              <a:t>n</a:t>
            </a:r>
            <a:endParaRPr sz="1800">
              <a:latin typeface="Arial"/>
              <a:cs typeface="Arial"/>
            </a:endParaRPr>
          </a:p>
        </p:txBody>
      </p:sp>
      <p:sp>
        <p:nvSpPr>
          <p:cNvPr id="8" name="object 8"/>
          <p:cNvSpPr txBox="1"/>
          <p:nvPr/>
        </p:nvSpPr>
        <p:spPr>
          <a:xfrm>
            <a:off x="257047" y="2549423"/>
            <a:ext cx="4105910" cy="1720214"/>
          </a:xfrm>
          <a:prstGeom prst="rect">
            <a:avLst/>
          </a:prstGeom>
        </p:spPr>
        <p:txBody>
          <a:bodyPr vert="horz" wrap="square" lIns="0" tIns="12700" rIns="0" bIns="0" rtlCol="0">
            <a:spAutoFit/>
          </a:bodyPr>
          <a:lstStyle/>
          <a:p>
            <a:pPr marL="378460" marR="43180" indent="-327660">
              <a:lnSpc>
                <a:spcPct val="115399"/>
              </a:lnSpc>
              <a:spcBef>
                <a:spcPts val="100"/>
              </a:spcBef>
              <a:buChar char="●"/>
              <a:tabLst>
                <a:tab pos="377825" algn="l"/>
                <a:tab pos="378460" algn="l"/>
              </a:tabLst>
            </a:pPr>
            <a:r>
              <a:rPr sz="1300" spc="-5" dirty="0">
                <a:solidFill>
                  <a:srgbClr val="212325"/>
                </a:solidFill>
                <a:latin typeface="Arial"/>
                <a:cs typeface="Arial"/>
              </a:rPr>
              <a:t>At</a:t>
            </a:r>
            <a:r>
              <a:rPr sz="1300" spc="10" dirty="0">
                <a:solidFill>
                  <a:srgbClr val="212325"/>
                </a:solidFill>
                <a:latin typeface="Arial"/>
                <a:cs typeface="Arial"/>
              </a:rPr>
              <a:t> </a:t>
            </a:r>
            <a:r>
              <a:rPr sz="1300" b="1" spc="-10" dirty="0">
                <a:solidFill>
                  <a:srgbClr val="212325"/>
                </a:solidFill>
                <a:latin typeface="Arial"/>
                <a:cs typeface="Arial"/>
              </a:rPr>
              <a:t>view</a:t>
            </a:r>
            <a:r>
              <a:rPr sz="1300" b="1" spc="20" dirty="0">
                <a:solidFill>
                  <a:srgbClr val="212325"/>
                </a:solidFill>
                <a:latin typeface="Arial"/>
                <a:cs typeface="Arial"/>
              </a:rPr>
              <a:t> </a:t>
            </a:r>
            <a:r>
              <a:rPr sz="1300" b="1" spc="-5" dirty="0">
                <a:solidFill>
                  <a:srgbClr val="212325"/>
                </a:solidFill>
                <a:latin typeface="Arial"/>
                <a:cs typeface="Arial"/>
              </a:rPr>
              <a:t>level</a:t>
            </a:r>
            <a:r>
              <a:rPr sz="1300" spc="-5" dirty="0">
                <a:solidFill>
                  <a:srgbClr val="212325"/>
                </a:solidFill>
                <a:latin typeface="Arial"/>
                <a:cs typeface="Arial"/>
              </a:rPr>
              <a:t>,</a:t>
            </a:r>
            <a:r>
              <a:rPr sz="1300" dirty="0">
                <a:solidFill>
                  <a:srgbClr val="212325"/>
                </a:solidFill>
                <a:latin typeface="Arial"/>
                <a:cs typeface="Arial"/>
              </a:rPr>
              <a:t> </a:t>
            </a:r>
            <a:r>
              <a:rPr sz="1300" spc="-5" dirty="0">
                <a:solidFill>
                  <a:srgbClr val="212325"/>
                </a:solidFill>
                <a:latin typeface="Arial"/>
                <a:cs typeface="Arial"/>
              </a:rPr>
              <a:t>user</a:t>
            </a:r>
            <a:r>
              <a:rPr sz="1300" spc="5" dirty="0">
                <a:solidFill>
                  <a:srgbClr val="212325"/>
                </a:solidFill>
                <a:latin typeface="Arial"/>
                <a:cs typeface="Arial"/>
              </a:rPr>
              <a:t> </a:t>
            </a:r>
            <a:r>
              <a:rPr sz="1300" dirty="0">
                <a:solidFill>
                  <a:srgbClr val="212325"/>
                </a:solidFill>
                <a:latin typeface="Arial"/>
                <a:cs typeface="Arial"/>
              </a:rPr>
              <a:t>just </a:t>
            </a:r>
            <a:r>
              <a:rPr sz="1300" spc="-5" dirty="0">
                <a:solidFill>
                  <a:srgbClr val="212325"/>
                </a:solidFill>
                <a:latin typeface="Arial"/>
                <a:cs typeface="Arial"/>
              </a:rPr>
              <a:t>interact</a:t>
            </a:r>
            <a:r>
              <a:rPr sz="1300" spc="5" dirty="0">
                <a:solidFill>
                  <a:srgbClr val="212325"/>
                </a:solidFill>
                <a:latin typeface="Arial"/>
                <a:cs typeface="Arial"/>
              </a:rPr>
              <a:t> </a:t>
            </a:r>
            <a:r>
              <a:rPr sz="1300" spc="-5" dirty="0">
                <a:solidFill>
                  <a:srgbClr val="212325"/>
                </a:solidFill>
                <a:latin typeface="Arial"/>
                <a:cs typeface="Arial"/>
              </a:rPr>
              <a:t>with</a:t>
            </a:r>
            <a:r>
              <a:rPr sz="1300" dirty="0">
                <a:solidFill>
                  <a:srgbClr val="212325"/>
                </a:solidFill>
                <a:latin typeface="Arial"/>
                <a:cs typeface="Arial"/>
              </a:rPr>
              <a:t> </a:t>
            </a:r>
            <a:r>
              <a:rPr sz="1300" spc="-5" dirty="0">
                <a:solidFill>
                  <a:srgbClr val="212325"/>
                </a:solidFill>
                <a:latin typeface="Arial"/>
                <a:cs typeface="Arial"/>
              </a:rPr>
              <a:t>system</a:t>
            </a:r>
            <a:r>
              <a:rPr sz="1300" spc="5" dirty="0">
                <a:solidFill>
                  <a:srgbClr val="212325"/>
                </a:solidFill>
                <a:latin typeface="Arial"/>
                <a:cs typeface="Arial"/>
              </a:rPr>
              <a:t> </a:t>
            </a:r>
            <a:r>
              <a:rPr sz="1300" spc="-10" dirty="0">
                <a:solidFill>
                  <a:srgbClr val="212325"/>
                </a:solidFill>
                <a:latin typeface="Arial"/>
                <a:cs typeface="Arial"/>
              </a:rPr>
              <a:t>with </a:t>
            </a:r>
            <a:r>
              <a:rPr sz="1300" spc="-5" dirty="0">
                <a:solidFill>
                  <a:srgbClr val="212325"/>
                </a:solidFill>
                <a:latin typeface="Arial"/>
                <a:cs typeface="Arial"/>
              </a:rPr>
              <a:t> </a:t>
            </a:r>
            <a:r>
              <a:rPr sz="1300" spc="-10" dirty="0">
                <a:solidFill>
                  <a:srgbClr val="212325"/>
                </a:solidFill>
                <a:latin typeface="Arial"/>
                <a:cs typeface="Arial"/>
              </a:rPr>
              <a:t>the</a:t>
            </a:r>
            <a:r>
              <a:rPr sz="1300" spc="-30" dirty="0">
                <a:solidFill>
                  <a:srgbClr val="212325"/>
                </a:solidFill>
                <a:latin typeface="Arial"/>
                <a:cs typeface="Arial"/>
              </a:rPr>
              <a:t> </a:t>
            </a:r>
            <a:r>
              <a:rPr sz="1300" dirty="0">
                <a:solidFill>
                  <a:srgbClr val="212325"/>
                </a:solidFill>
                <a:latin typeface="Arial"/>
                <a:cs typeface="Arial"/>
              </a:rPr>
              <a:t>help</a:t>
            </a:r>
            <a:r>
              <a:rPr sz="1300" spc="-10" dirty="0">
                <a:solidFill>
                  <a:srgbClr val="212325"/>
                </a:solidFill>
                <a:latin typeface="Arial"/>
                <a:cs typeface="Arial"/>
              </a:rPr>
              <a:t> </a:t>
            </a:r>
            <a:r>
              <a:rPr sz="1300" spc="-5" dirty="0">
                <a:solidFill>
                  <a:srgbClr val="212325"/>
                </a:solidFill>
                <a:latin typeface="Arial"/>
                <a:cs typeface="Arial"/>
              </a:rPr>
              <a:t>of</a:t>
            </a:r>
            <a:r>
              <a:rPr sz="1300" spc="-15" dirty="0">
                <a:solidFill>
                  <a:srgbClr val="212325"/>
                </a:solidFill>
                <a:latin typeface="Arial"/>
                <a:cs typeface="Arial"/>
              </a:rPr>
              <a:t> </a:t>
            </a:r>
            <a:r>
              <a:rPr sz="1300" spc="-10" dirty="0">
                <a:solidFill>
                  <a:srgbClr val="212325"/>
                </a:solidFill>
                <a:latin typeface="Arial"/>
                <a:cs typeface="Arial"/>
              </a:rPr>
              <a:t>GUI </a:t>
            </a:r>
            <a:r>
              <a:rPr sz="1300" spc="-5" dirty="0">
                <a:solidFill>
                  <a:srgbClr val="212325"/>
                </a:solidFill>
                <a:latin typeface="Arial"/>
                <a:cs typeface="Arial"/>
              </a:rPr>
              <a:t>and</a:t>
            </a:r>
            <a:r>
              <a:rPr sz="1300" spc="-15" dirty="0">
                <a:solidFill>
                  <a:srgbClr val="212325"/>
                </a:solidFill>
                <a:latin typeface="Arial"/>
                <a:cs typeface="Arial"/>
              </a:rPr>
              <a:t> </a:t>
            </a:r>
            <a:r>
              <a:rPr sz="1300" dirty="0">
                <a:solidFill>
                  <a:srgbClr val="212325"/>
                </a:solidFill>
                <a:latin typeface="Arial"/>
                <a:cs typeface="Arial"/>
              </a:rPr>
              <a:t>enter</a:t>
            </a:r>
            <a:r>
              <a:rPr sz="1300" spc="-25" dirty="0">
                <a:solidFill>
                  <a:srgbClr val="212325"/>
                </a:solidFill>
                <a:latin typeface="Arial"/>
                <a:cs typeface="Arial"/>
              </a:rPr>
              <a:t> </a:t>
            </a:r>
            <a:r>
              <a:rPr sz="1300" dirty="0">
                <a:solidFill>
                  <a:srgbClr val="212325"/>
                </a:solidFill>
                <a:latin typeface="Arial"/>
                <a:cs typeface="Arial"/>
              </a:rPr>
              <a:t>the</a:t>
            </a:r>
            <a:r>
              <a:rPr sz="1300" spc="-15" dirty="0">
                <a:solidFill>
                  <a:srgbClr val="212325"/>
                </a:solidFill>
                <a:latin typeface="Arial"/>
                <a:cs typeface="Arial"/>
              </a:rPr>
              <a:t> </a:t>
            </a:r>
            <a:r>
              <a:rPr sz="1300" spc="-5" dirty="0">
                <a:solidFill>
                  <a:srgbClr val="212325"/>
                </a:solidFill>
                <a:latin typeface="Arial"/>
                <a:cs typeface="Arial"/>
              </a:rPr>
              <a:t>details</a:t>
            </a:r>
            <a:r>
              <a:rPr sz="1300" spc="-20" dirty="0">
                <a:solidFill>
                  <a:srgbClr val="212325"/>
                </a:solidFill>
                <a:latin typeface="Arial"/>
                <a:cs typeface="Arial"/>
              </a:rPr>
              <a:t> </a:t>
            </a:r>
            <a:r>
              <a:rPr sz="1300" dirty="0">
                <a:solidFill>
                  <a:srgbClr val="212325"/>
                </a:solidFill>
                <a:latin typeface="Arial"/>
                <a:cs typeface="Arial"/>
              </a:rPr>
              <a:t>at</a:t>
            </a:r>
            <a:r>
              <a:rPr sz="1300" spc="-10" dirty="0">
                <a:solidFill>
                  <a:srgbClr val="212325"/>
                </a:solidFill>
                <a:latin typeface="Arial"/>
                <a:cs typeface="Arial"/>
              </a:rPr>
              <a:t> the</a:t>
            </a:r>
            <a:r>
              <a:rPr sz="1300" spc="-15" dirty="0">
                <a:solidFill>
                  <a:srgbClr val="212325"/>
                </a:solidFill>
                <a:latin typeface="Arial"/>
                <a:cs typeface="Arial"/>
              </a:rPr>
              <a:t> </a:t>
            </a:r>
            <a:r>
              <a:rPr sz="1300" spc="-5" dirty="0">
                <a:solidFill>
                  <a:srgbClr val="212325"/>
                </a:solidFill>
                <a:latin typeface="Arial"/>
                <a:cs typeface="Arial"/>
              </a:rPr>
              <a:t>screen.</a:t>
            </a:r>
            <a:endParaRPr sz="1300">
              <a:latin typeface="Arial"/>
              <a:cs typeface="Arial"/>
            </a:endParaRPr>
          </a:p>
          <a:p>
            <a:pPr marL="378460" marR="153035" indent="-327660">
              <a:lnSpc>
                <a:spcPct val="114599"/>
              </a:lnSpc>
              <a:spcBef>
                <a:spcPts val="25"/>
              </a:spcBef>
              <a:buChar char="●"/>
              <a:tabLst>
                <a:tab pos="377825" algn="l"/>
                <a:tab pos="378460" algn="l"/>
              </a:tabLst>
            </a:pPr>
            <a:r>
              <a:rPr sz="1300" dirty="0">
                <a:solidFill>
                  <a:srgbClr val="212325"/>
                </a:solidFill>
                <a:latin typeface="Arial"/>
                <a:cs typeface="Arial"/>
              </a:rPr>
              <a:t>They</a:t>
            </a:r>
            <a:r>
              <a:rPr sz="1300" spc="-25" dirty="0">
                <a:solidFill>
                  <a:srgbClr val="212325"/>
                </a:solidFill>
                <a:latin typeface="Arial"/>
                <a:cs typeface="Arial"/>
              </a:rPr>
              <a:t> </a:t>
            </a:r>
            <a:r>
              <a:rPr sz="1300" spc="-5" dirty="0">
                <a:solidFill>
                  <a:srgbClr val="212325"/>
                </a:solidFill>
                <a:latin typeface="Arial"/>
                <a:cs typeface="Arial"/>
              </a:rPr>
              <a:t>are</a:t>
            </a:r>
            <a:r>
              <a:rPr sz="1300" spc="-10" dirty="0">
                <a:solidFill>
                  <a:srgbClr val="212325"/>
                </a:solidFill>
                <a:latin typeface="Arial"/>
                <a:cs typeface="Arial"/>
              </a:rPr>
              <a:t> not </a:t>
            </a:r>
            <a:r>
              <a:rPr sz="1300" spc="-5" dirty="0">
                <a:solidFill>
                  <a:srgbClr val="212325"/>
                </a:solidFill>
                <a:latin typeface="Arial"/>
                <a:cs typeface="Arial"/>
              </a:rPr>
              <a:t>aware</a:t>
            </a:r>
            <a:r>
              <a:rPr sz="1300" spc="-15" dirty="0">
                <a:solidFill>
                  <a:srgbClr val="212325"/>
                </a:solidFill>
                <a:latin typeface="Arial"/>
                <a:cs typeface="Arial"/>
              </a:rPr>
              <a:t> </a:t>
            </a:r>
            <a:r>
              <a:rPr sz="1300" dirty="0">
                <a:solidFill>
                  <a:srgbClr val="212325"/>
                </a:solidFill>
                <a:latin typeface="Arial"/>
                <a:cs typeface="Arial"/>
              </a:rPr>
              <a:t>of</a:t>
            </a:r>
            <a:r>
              <a:rPr sz="1300" spc="-25" dirty="0">
                <a:solidFill>
                  <a:srgbClr val="212325"/>
                </a:solidFill>
                <a:latin typeface="Arial"/>
                <a:cs typeface="Arial"/>
              </a:rPr>
              <a:t> </a:t>
            </a:r>
            <a:r>
              <a:rPr sz="1300" spc="-5" dirty="0">
                <a:solidFill>
                  <a:srgbClr val="212325"/>
                </a:solidFill>
                <a:latin typeface="Arial"/>
                <a:cs typeface="Arial"/>
              </a:rPr>
              <a:t>how</a:t>
            </a:r>
            <a:r>
              <a:rPr sz="1300" spc="-20" dirty="0">
                <a:solidFill>
                  <a:srgbClr val="212325"/>
                </a:solidFill>
                <a:latin typeface="Arial"/>
                <a:cs typeface="Arial"/>
              </a:rPr>
              <a:t> </a:t>
            </a:r>
            <a:r>
              <a:rPr sz="1300" dirty="0">
                <a:solidFill>
                  <a:srgbClr val="212325"/>
                </a:solidFill>
                <a:latin typeface="Arial"/>
                <a:cs typeface="Arial"/>
              </a:rPr>
              <a:t>the</a:t>
            </a:r>
            <a:r>
              <a:rPr sz="1300" spc="-10" dirty="0">
                <a:solidFill>
                  <a:srgbClr val="212325"/>
                </a:solidFill>
                <a:latin typeface="Arial"/>
                <a:cs typeface="Arial"/>
              </a:rPr>
              <a:t> data </a:t>
            </a:r>
            <a:r>
              <a:rPr sz="1300" dirty="0">
                <a:solidFill>
                  <a:srgbClr val="212325"/>
                </a:solidFill>
                <a:latin typeface="Arial"/>
                <a:cs typeface="Arial"/>
              </a:rPr>
              <a:t>is</a:t>
            </a:r>
            <a:r>
              <a:rPr sz="1300" spc="-10" dirty="0">
                <a:solidFill>
                  <a:srgbClr val="212325"/>
                </a:solidFill>
                <a:latin typeface="Arial"/>
                <a:cs typeface="Arial"/>
              </a:rPr>
              <a:t> </a:t>
            </a:r>
            <a:r>
              <a:rPr sz="1300" spc="-5" dirty="0">
                <a:solidFill>
                  <a:srgbClr val="212325"/>
                </a:solidFill>
                <a:latin typeface="Arial"/>
                <a:cs typeface="Arial"/>
              </a:rPr>
              <a:t>stored</a:t>
            </a:r>
            <a:r>
              <a:rPr sz="1300" spc="-30" dirty="0">
                <a:solidFill>
                  <a:srgbClr val="212325"/>
                </a:solidFill>
                <a:latin typeface="Arial"/>
                <a:cs typeface="Arial"/>
              </a:rPr>
              <a:t> </a:t>
            </a:r>
            <a:r>
              <a:rPr sz="1300" spc="-5" dirty="0">
                <a:solidFill>
                  <a:srgbClr val="212325"/>
                </a:solidFill>
                <a:latin typeface="Arial"/>
                <a:cs typeface="Arial"/>
              </a:rPr>
              <a:t>and </a:t>
            </a:r>
            <a:r>
              <a:rPr sz="1300" spc="-345" dirty="0">
                <a:solidFill>
                  <a:srgbClr val="212325"/>
                </a:solidFill>
                <a:latin typeface="Arial"/>
                <a:cs typeface="Arial"/>
              </a:rPr>
              <a:t> </a:t>
            </a:r>
            <a:r>
              <a:rPr sz="1300" spc="-5" dirty="0">
                <a:solidFill>
                  <a:srgbClr val="212325"/>
                </a:solidFill>
                <a:latin typeface="Arial"/>
                <a:cs typeface="Arial"/>
              </a:rPr>
              <a:t>what</a:t>
            </a:r>
            <a:r>
              <a:rPr sz="1300" spc="-15" dirty="0">
                <a:solidFill>
                  <a:srgbClr val="212325"/>
                </a:solidFill>
                <a:latin typeface="Arial"/>
                <a:cs typeface="Arial"/>
              </a:rPr>
              <a:t> </a:t>
            </a:r>
            <a:r>
              <a:rPr sz="1300" spc="-10" dirty="0">
                <a:solidFill>
                  <a:srgbClr val="212325"/>
                </a:solidFill>
                <a:latin typeface="Arial"/>
                <a:cs typeface="Arial"/>
              </a:rPr>
              <a:t>data</a:t>
            </a:r>
            <a:r>
              <a:rPr sz="1300" spc="-15" dirty="0">
                <a:solidFill>
                  <a:srgbClr val="212325"/>
                </a:solidFill>
                <a:latin typeface="Arial"/>
                <a:cs typeface="Arial"/>
              </a:rPr>
              <a:t> </a:t>
            </a:r>
            <a:r>
              <a:rPr sz="1300" spc="-5" dirty="0">
                <a:solidFill>
                  <a:srgbClr val="212325"/>
                </a:solidFill>
                <a:latin typeface="Arial"/>
                <a:cs typeface="Arial"/>
              </a:rPr>
              <a:t>is</a:t>
            </a:r>
            <a:r>
              <a:rPr sz="1300" spc="-15" dirty="0">
                <a:solidFill>
                  <a:srgbClr val="212325"/>
                </a:solidFill>
                <a:latin typeface="Arial"/>
                <a:cs typeface="Arial"/>
              </a:rPr>
              <a:t> </a:t>
            </a:r>
            <a:r>
              <a:rPr sz="1300" spc="-5" dirty="0">
                <a:solidFill>
                  <a:srgbClr val="212325"/>
                </a:solidFill>
                <a:latin typeface="Arial"/>
                <a:cs typeface="Arial"/>
              </a:rPr>
              <a:t>stored;</a:t>
            </a:r>
            <a:r>
              <a:rPr sz="1300" spc="-25" dirty="0">
                <a:solidFill>
                  <a:srgbClr val="212325"/>
                </a:solidFill>
                <a:latin typeface="Arial"/>
                <a:cs typeface="Arial"/>
              </a:rPr>
              <a:t> </a:t>
            </a:r>
            <a:r>
              <a:rPr sz="1300" dirty="0">
                <a:solidFill>
                  <a:srgbClr val="212325"/>
                </a:solidFill>
                <a:latin typeface="Arial"/>
                <a:cs typeface="Arial"/>
              </a:rPr>
              <a:t>such</a:t>
            </a:r>
            <a:r>
              <a:rPr sz="1300" spc="-25" dirty="0">
                <a:solidFill>
                  <a:srgbClr val="212325"/>
                </a:solidFill>
                <a:latin typeface="Arial"/>
                <a:cs typeface="Arial"/>
              </a:rPr>
              <a:t> </a:t>
            </a:r>
            <a:r>
              <a:rPr sz="1300" spc="-5" dirty="0">
                <a:solidFill>
                  <a:srgbClr val="212325"/>
                </a:solidFill>
                <a:latin typeface="Arial"/>
                <a:cs typeface="Arial"/>
              </a:rPr>
              <a:t>details</a:t>
            </a:r>
            <a:r>
              <a:rPr sz="1300" spc="-10" dirty="0">
                <a:solidFill>
                  <a:srgbClr val="212325"/>
                </a:solidFill>
                <a:latin typeface="Arial"/>
                <a:cs typeface="Arial"/>
              </a:rPr>
              <a:t> </a:t>
            </a:r>
            <a:r>
              <a:rPr sz="1300" dirty="0">
                <a:solidFill>
                  <a:srgbClr val="212325"/>
                </a:solidFill>
                <a:latin typeface="Arial"/>
                <a:cs typeface="Arial"/>
              </a:rPr>
              <a:t>are</a:t>
            </a:r>
            <a:r>
              <a:rPr sz="1300" spc="-20" dirty="0">
                <a:solidFill>
                  <a:srgbClr val="212325"/>
                </a:solidFill>
                <a:latin typeface="Arial"/>
                <a:cs typeface="Arial"/>
              </a:rPr>
              <a:t> </a:t>
            </a:r>
            <a:r>
              <a:rPr sz="1300" dirty="0">
                <a:solidFill>
                  <a:srgbClr val="212325"/>
                </a:solidFill>
                <a:latin typeface="Arial"/>
                <a:cs typeface="Arial"/>
              </a:rPr>
              <a:t>hidden</a:t>
            </a:r>
            <a:r>
              <a:rPr sz="1300" spc="-15" dirty="0">
                <a:solidFill>
                  <a:srgbClr val="212325"/>
                </a:solidFill>
                <a:latin typeface="Arial"/>
                <a:cs typeface="Arial"/>
              </a:rPr>
              <a:t> </a:t>
            </a:r>
            <a:r>
              <a:rPr sz="1300" spc="-10" dirty="0">
                <a:solidFill>
                  <a:srgbClr val="212325"/>
                </a:solidFill>
                <a:latin typeface="Arial"/>
                <a:cs typeface="Arial"/>
              </a:rPr>
              <a:t>from</a:t>
            </a:r>
            <a:endParaRPr sz="1300">
              <a:latin typeface="Arial"/>
              <a:cs typeface="Arial"/>
            </a:endParaRPr>
          </a:p>
          <a:p>
            <a:pPr marL="289560">
              <a:lnSpc>
                <a:spcPct val="100000"/>
              </a:lnSpc>
              <a:spcBef>
                <a:spcPts val="215"/>
              </a:spcBef>
            </a:pPr>
            <a:r>
              <a:rPr sz="1800" baseline="13888" dirty="0">
                <a:latin typeface="Arial"/>
                <a:cs typeface="Arial"/>
              </a:rPr>
              <a:t>.</a:t>
            </a:r>
            <a:r>
              <a:rPr sz="1800" spc="-37" baseline="13888" dirty="0">
                <a:latin typeface="Arial"/>
                <a:cs typeface="Arial"/>
              </a:rPr>
              <a:t> </a:t>
            </a:r>
            <a:r>
              <a:rPr sz="1300" spc="-10" dirty="0">
                <a:solidFill>
                  <a:srgbClr val="212325"/>
                </a:solidFill>
                <a:latin typeface="Arial"/>
                <a:cs typeface="Arial"/>
              </a:rPr>
              <a:t>them.</a:t>
            </a:r>
            <a:endParaRPr sz="1300">
              <a:latin typeface="Arial"/>
              <a:cs typeface="Arial"/>
            </a:endParaRPr>
          </a:p>
          <a:p>
            <a:pPr>
              <a:lnSpc>
                <a:spcPct val="100000"/>
              </a:lnSpc>
              <a:spcBef>
                <a:spcPts val="40"/>
              </a:spcBef>
            </a:pPr>
            <a:endParaRPr sz="2300">
              <a:latin typeface="Arial"/>
              <a:cs typeface="Arial"/>
            </a:endParaRPr>
          </a:p>
          <a:p>
            <a:pPr marL="289560">
              <a:lnSpc>
                <a:spcPct val="100000"/>
              </a:lnSpc>
            </a:pPr>
            <a:r>
              <a:rPr sz="1400" dirty="0">
                <a:latin typeface="Arial"/>
                <a:cs typeface="Arial"/>
              </a:rPr>
              <a:t>.</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5107304" y="4552432"/>
            <a:ext cx="3339465" cy="372745"/>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marR="5080">
              <a:lnSpc>
                <a:spcPct val="115700"/>
              </a:lnSpc>
              <a:spcBef>
                <a:spcPts val="10"/>
              </a:spcBef>
            </a:pPr>
            <a:r>
              <a:rPr sz="700" spc="-10" dirty="0">
                <a:solidFill>
                  <a:srgbClr val="585858"/>
                </a:solidFill>
                <a:latin typeface="Arial"/>
                <a:cs typeface="Arial"/>
              </a:rPr>
              <a:t>https://binaryterms.com/wp-content/uploads/2019/11/View-of-data-three-schema-arch </a:t>
            </a:r>
            <a:r>
              <a:rPr sz="700" spc="-5" dirty="0">
                <a:solidFill>
                  <a:srgbClr val="585858"/>
                </a:solidFill>
                <a:latin typeface="Arial"/>
                <a:cs typeface="Arial"/>
              </a:rPr>
              <a:t> itecture.jpg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54812" y="827278"/>
            <a:ext cx="3305486" cy="456535"/>
          </a:xfrm>
          <a:prstGeom prst="rect">
            <a:avLst/>
          </a:prstGeom>
        </p:spPr>
        <p:txBody>
          <a:bodyPr vert="horz" wrap="square" lIns="0" tIns="12700" rIns="0" bIns="0" rtlCol="0">
            <a:spAutoFit/>
          </a:bodyPr>
          <a:lstStyle/>
          <a:p>
            <a:pPr marL="12700" algn="ctr">
              <a:lnSpc>
                <a:spcPct val="100000"/>
              </a:lnSpc>
              <a:spcBef>
                <a:spcPts val="100"/>
              </a:spcBef>
            </a:pPr>
            <a:r>
              <a:rPr spc="-5" dirty="0"/>
              <a:t>Database</a:t>
            </a:r>
            <a:r>
              <a:rPr spc="-95" dirty="0"/>
              <a:t> </a:t>
            </a:r>
            <a:r>
              <a:rPr spc="-5" dirty="0"/>
              <a:t>Users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552702" y="1722247"/>
            <a:ext cx="144399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What</a:t>
            </a:r>
            <a:r>
              <a:rPr sz="1800" spc="-60" dirty="0">
                <a:solidFill>
                  <a:srgbClr val="585858"/>
                </a:solidFill>
                <a:latin typeface="Arial"/>
                <a:cs typeface="Arial"/>
              </a:rPr>
              <a:t> </a:t>
            </a:r>
            <a:r>
              <a:rPr sz="1800" spc="-5" dirty="0">
                <a:solidFill>
                  <a:srgbClr val="585858"/>
                </a:solidFill>
                <a:latin typeface="Arial"/>
                <a:cs typeface="Arial"/>
              </a:rPr>
              <a:t>is</a:t>
            </a:r>
            <a:r>
              <a:rPr sz="1800" spc="-45" dirty="0">
                <a:solidFill>
                  <a:srgbClr val="585858"/>
                </a:solidFill>
                <a:latin typeface="Arial"/>
                <a:cs typeface="Arial"/>
              </a:rPr>
              <a:t> </a:t>
            </a:r>
            <a:r>
              <a:rPr sz="1800" spc="-5" dirty="0">
                <a:solidFill>
                  <a:srgbClr val="585858"/>
                </a:solidFill>
                <a:latin typeface="Arial"/>
                <a:cs typeface="Arial"/>
              </a:rPr>
              <a:t>DBA?</a:t>
            </a:r>
            <a:endParaRPr sz="1800">
              <a:latin typeface="Arial"/>
              <a:cs typeface="Arial"/>
            </a:endParaRPr>
          </a:p>
        </p:txBody>
      </p:sp>
      <p:sp>
        <p:nvSpPr>
          <p:cNvPr id="7" name="object 7"/>
          <p:cNvSpPr txBox="1"/>
          <p:nvPr/>
        </p:nvSpPr>
        <p:spPr>
          <a:xfrm>
            <a:off x="654812" y="2883788"/>
            <a:ext cx="3575685" cy="1076325"/>
          </a:xfrm>
          <a:prstGeom prst="rect">
            <a:avLst/>
          </a:prstGeom>
        </p:spPr>
        <p:txBody>
          <a:bodyPr vert="horz" wrap="square" lIns="0" tIns="12065" rIns="0" bIns="0" rtlCol="0">
            <a:spAutoFit/>
          </a:bodyPr>
          <a:lstStyle/>
          <a:p>
            <a:pPr marL="349250" marR="5080" indent="-337185" algn="just">
              <a:lnSpc>
                <a:spcPct val="115100"/>
              </a:lnSpc>
              <a:spcBef>
                <a:spcPts val="95"/>
              </a:spcBef>
              <a:buSzPct val="116666"/>
              <a:buChar char="●"/>
              <a:tabLst>
                <a:tab pos="349885" algn="l"/>
                <a:tab pos="3474085" algn="l"/>
              </a:tabLst>
            </a:pPr>
            <a:r>
              <a:rPr sz="1200" dirty="0">
                <a:latin typeface="Arial"/>
                <a:cs typeface="Arial"/>
              </a:rPr>
              <a:t>A</a:t>
            </a:r>
            <a:r>
              <a:rPr sz="1200" spc="5" dirty="0">
                <a:latin typeface="Arial"/>
                <a:cs typeface="Arial"/>
              </a:rPr>
              <a:t> </a:t>
            </a:r>
            <a:r>
              <a:rPr sz="1200" spc="-5" dirty="0">
                <a:latin typeface="Arial"/>
                <a:cs typeface="Arial"/>
              </a:rPr>
              <a:t>database</a:t>
            </a:r>
            <a:r>
              <a:rPr sz="1200" dirty="0">
                <a:latin typeface="Arial"/>
                <a:cs typeface="Arial"/>
              </a:rPr>
              <a:t> </a:t>
            </a:r>
            <a:r>
              <a:rPr sz="1200" spc="-5" dirty="0">
                <a:latin typeface="Arial"/>
                <a:cs typeface="Arial"/>
              </a:rPr>
              <a:t>administrator</a:t>
            </a:r>
            <a:r>
              <a:rPr sz="1200" dirty="0">
                <a:latin typeface="Arial"/>
                <a:cs typeface="Arial"/>
              </a:rPr>
              <a:t> </a:t>
            </a:r>
            <a:r>
              <a:rPr sz="1200" spc="-5" dirty="0">
                <a:latin typeface="Arial"/>
                <a:cs typeface="Arial"/>
              </a:rPr>
              <a:t>(DBA)</a:t>
            </a:r>
            <a:r>
              <a:rPr sz="1200" dirty="0">
                <a:latin typeface="Arial"/>
                <a:cs typeface="Arial"/>
              </a:rPr>
              <a:t> </a:t>
            </a:r>
            <a:r>
              <a:rPr sz="1200" spc="-5" dirty="0">
                <a:latin typeface="Arial"/>
                <a:cs typeface="Arial"/>
              </a:rPr>
              <a:t>is</a:t>
            </a:r>
            <a:r>
              <a:rPr sz="1200" dirty="0">
                <a:latin typeface="Arial"/>
                <a:cs typeface="Arial"/>
              </a:rPr>
              <a:t> the </a:t>
            </a:r>
            <a:r>
              <a:rPr sz="1200" spc="-320" dirty="0">
                <a:latin typeface="Arial"/>
                <a:cs typeface="Arial"/>
              </a:rPr>
              <a:t> </a:t>
            </a:r>
            <a:r>
              <a:rPr sz="1200" spc="-5" dirty="0">
                <a:latin typeface="Arial"/>
                <a:cs typeface="Arial"/>
              </a:rPr>
              <a:t>information technician responsible </a:t>
            </a:r>
            <a:r>
              <a:rPr sz="1200" dirty="0">
                <a:latin typeface="Arial"/>
                <a:cs typeface="Arial"/>
              </a:rPr>
              <a:t>for </a:t>
            </a:r>
            <a:r>
              <a:rPr sz="1200" spc="-5" dirty="0">
                <a:latin typeface="Arial"/>
                <a:cs typeface="Arial"/>
              </a:rPr>
              <a:t>directing </a:t>
            </a:r>
            <a:r>
              <a:rPr sz="1200" dirty="0">
                <a:latin typeface="Arial"/>
                <a:cs typeface="Arial"/>
              </a:rPr>
              <a:t> </a:t>
            </a:r>
            <a:r>
              <a:rPr sz="1200" spc="-5" dirty="0">
                <a:latin typeface="Arial"/>
                <a:cs typeface="Arial"/>
              </a:rPr>
              <a:t>or</a:t>
            </a:r>
            <a:r>
              <a:rPr sz="1200" dirty="0">
                <a:latin typeface="Arial"/>
                <a:cs typeface="Arial"/>
              </a:rPr>
              <a:t> </a:t>
            </a:r>
            <a:r>
              <a:rPr sz="1200" spc="-5" dirty="0">
                <a:latin typeface="Arial"/>
                <a:cs typeface="Arial"/>
              </a:rPr>
              <a:t>performing</a:t>
            </a:r>
            <a:r>
              <a:rPr sz="1200" dirty="0">
                <a:latin typeface="Arial"/>
                <a:cs typeface="Arial"/>
              </a:rPr>
              <a:t> </a:t>
            </a:r>
            <a:r>
              <a:rPr sz="1200" spc="-5" dirty="0">
                <a:latin typeface="Arial"/>
                <a:cs typeface="Arial"/>
              </a:rPr>
              <a:t>all</a:t>
            </a:r>
            <a:r>
              <a:rPr sz="1200" dirty="0">
                <a:latin typeface="Arial"/>
                <a:cs typeface="Arial"/>
              </a:rPr>
              <a:t> </a:t>
            </a:r>
            <a:r>
              <a:rPr sz="1200" spc="-5" dirty="0">
                <a:latin typeface="Arial"/>
                <a:cs typeface="Arial"/>
              </a:rPr>
              <a:t>activities</a:t>
            </a:r>
            <a:r>
              <a:rPr sz="1200" spc="325" dirty="0">
                <a:latin typeface="Arial"/>
                <a:cs typeface="Arial"/>
              </a:rPr>
              <a:t> </a:t>
            </a:r>
            <a:r>
              <a:rPr sz="1200" dirty="0">
                <a:latin typeface="Arial"/>
                <a:cs typeface="Arial"/>
              </a:rPr>
              <a:t>related</a:t>
            </a:r>
            <a:r>
              <a:rPr sz="1200" spc="335" dirty="0">
                <a:latin typeface="Arial"/>
                <a:cs typeface="Arial"/>
              </a:rPr>
              <a:t> </a:t>
            </a:r>
            <a:r>
              <a:rPr sz="1200" dirty="0">
                <a:latin typeface="Arial"/>
                <a:cs typeface="Arial"/>
              </a:rPr>
              <a:t>to </a:t>
            </a:r>
            <a:r>
              <a:rPr sz="1200" spc="5" dirty="0">
                <a:latin typeface="Arial"/>
                <a:cs typeface="Arial"/>
              </a:rPr>
              <a:t> m</a:t>
            </a:r>
            <a:r>
              <a:rPr sz="1200" spc="-5" dirty="0">
                <a:latin typeface="Arial"/>
                <a:cs typeface="Arial"/>
              </a:rPr>
              <a:t>ain</a:t>
            </a:r>
            <a:r>
              <a:rPr sz="1200" spc="-10" dirty="0">
                <a:latin typeface="Arial"/>
                <a:cs typeface="Arial"/>
              </a:rPr>
              <a:t>t</a:t>
            </a:r>
            <a:r>
              <a:rPr sz="1200" spc="-5" dirty="0">
                <a:latin typeface="Arial"/>
                <a:cs typeface="Arial"/>
              </a:rPr>
              <a:t>aining</a:t>
            </a:r>
            <a:r>
              <a:rPr sz="1200" dirty="0">
                <a:latin typeface="Arial"/>
                <a:cs typeface="Arial"/>
              </a:rPr>
              <a:t>	</a:t>
            </a:r>
            <a:r>
              <a:rPr sz="1200" spc="-5" dirty="0">
                <a:latin typeface="Arial"/>
                <a:cs typeface="Arial"/>
              </a:rPr>
              <a:t>a</a:t>
            </a:r>
            <a:endParaRPr sz="1200" dirty="0">
              <a:latin typeface="Arial"/>
              <a:cs typeface="Arial"/>
            </a:endParaRPr>
          </a:p>
          <a:p>
            <a:pPr marL="349250" algn="just">
              <a:lnSpc>
                <a:spcPct val="100000"/>
              </a:lnSpc>
              <a:spcBef>
                <a:spcPts val="204"/>
              </a:spcBef>
            </a:pPr>
            <a:r>
              <a:rPr sz="1200" spc="-5" dirty="0">
                <a:latin typeface="Arial"/>
                <a:cs typeface="Arial"/>
              </a:rPr>
              <a:t>successful</a:t>
            </a:r>
            <a:r>
              <a:rPr sz="1200" spc="-40" dirty="0">
                <a:latin typeface="Arial"/>
                <a:cs typeface="Arial"/>
              </a:rPr>
              <a:t> </a:t>
            </a:r>
            <a:r>
              <a:rPr sz="1200" u="heavy" spc="-5" dirty="0">
                <a:uFill>
                  <a:solidFill>
                    <a:srgbClr val="000000"/>
                  </a:solidFill>
                </a:uFill>
                <a:latin typeface="Arial"/>
                <a:cs typeface="Arial"/>
              </a:rPr>
              <a:t>database</a:t>
            </a:r>
            <a:r>
              <a:rPr sz="1200" spc="-25" dirty="0">
                <a:latin typeface="Arial"/>
                <a:cs typeface="Arial"/>
              </a:rPr>
              <a:t> </a:t>
            </a:r>
            <a:r>
              <a:rPr sz="1200" spc="-5" dirty="0">
                <a:latin typeface="Arial"/>
                <a:cs typeface="Arial"/>
              </a:rPr>
              <a:t>environment.</a:t>
            </a:r>
            <a:endParaRPr sz="1200" dirty="0">
              <a:latin typeface="Arial"/>
              <a:cs typeface="Arial"/>
            </a:endParaRPr>
          </a:p>
        </p:txBody>
      </p:sp>
      <p:sp>
        <p:nvSpPr>
          <p:cNvPr id="8" name="object 8"/>
          <p:cNvSpPr txBox="1"/>
          <p:nvPr/>
        </p:nvSpPr>
        <p:spPr>
          <a:xfrm>
            <a:off x="654812" y="3961587"/>
            <a:ext cx="3566160" cy="653415"/>
          </a:xfrm>
          <a:prstGeom prst="rect">
            <a:avLst/>
          </a:prstGeom>
        </p:spPr>
        <p:txBody>
          <a:bodyPr vert="horz" wrap="square" lIns="0" tIns="11430" rIns="0" bIns="0" rtlCol="0">
            <a:spAutoFit/>
          </a:bodyPr>
          <a:lstStyle/>
          <a:p>
            <a:pPr marL="349250" marR="5080" indent="-337185" algn="just">
              <a:lnSpc>
                <a:spcPct val="114599"/>
              </a:lnSpc>
              <a:spcBef>
                <a:spcPts val="90"/>
              </a:spcBef>
              <a:buSzPct val="116666"/>
              <a:buChar char="●"/>
              <a:tabLst>
                <a:tab pos="349885" algn="l"/>
              </a:tabLst>
            </a:pPr>
            <a:r>
              <a:rPr sz="1200" dirty="0">
                <a:latin typeface="Arial"/>
                <a:cs typeface="Arial"/>
              </a:rPr>
              <a:t>A DBA </a:t>
            </a:r>
            <a:r>
              <a:rPr sz="1200" spc="-5" dirty="0">
                <a:latin typeface="Arial"/>
                <a:cs typeface="Arial"/>
              </a:rPr>
              <a:t>makes sure an organization's database </a:t>
            </a:r>
            <a:r>
              <a:rPr sz="1200" dirty="0">
                <a:latin typeface="Arial"/>
                <a:cs typeface="Arial"/>
              </a:rPr>
              <a:t> </a:t>
            </a:r>
            <a:r>
              <a:rPr sz="1200" spc="-5" dirty="0">
                <a:latin typeface="Arial"/>
                <a:cs typeface="Arial"/>
              </a:rPr>
              <a:t>and </a:t>
            </a:r>
            <a:r>
              <a:rPr sz="1200" dirty="0">
                <a:latin typeface="Arial"/>
                <a:cs typeface="Arial"/>
              </a:rPr>
              <a:t>its </a:t>
            </a:r>
            <a:r>
              <a:rPr sz="1200" spc="-5" dirty="0">
                <a:latin typeface="Arial"/>
                <a:cs typeface="Arial"/>
              </a:rPr>
              <a:t>related applications operate functionally </a:t>
            </a:r>
            <a:r>
              <a:rPr sz="1200" dirty="0">
                <a:latin typeface="Arial"/>
                <a:cs typeface="Arial"/>
              </a:rPr>
              <a:t> </a:t>
            </a:r>
            <a:r>
              <a:rPr sz="1200" spc="-5" dirty="0">
                <a:latin typeface="Arial"/>
                <a:cs typeface="Arial"/>
              </a:rPr>
              <a:t>and</a:t>
            </a:r>
            <a:r>
              <a:rPr sz="1200" spc="-25" dirty="0">
                <a:latin typeface="Arial"/>
                <a:cs typeface="Arial"/>
              </a:rPr>
              <a:t> </a:t>
            </a:r>
            <a:r>
              <a:rPr sz="1200" spc="-5" dirty="0">
                <a:latin typeface="Arial"/>
                <a:cs typeface="Arial"/>
              </a:rPr>
              <a:t>efficiently.</a:t>
            </a:r>
            <a:endParaRPr sz="1200" dirty="0">
              <a:latin typeface="Arial"/>
              <a:cs typeface="Arial"/>
            </a:endParaRPr>
          </a:p>
        </p:txBody>
      </p:sp>
      <p:sp>
        <p:nvSpPr>
          <p:cNvPr id="9" name="object 9"/>
          <p:cNvSpPr txBox="1"/>
          <p:nvPr/>
        </p:nvSpPr>
        <p:spPr>
          <a:xfrm>
            <a:off x="5107304" y="4525162"/>
            <a:ext cx="3313429" cy="275590"/>
          </a:xfrm>
          <a:prstGeom prst="rect">
            <a:avLst/>
          </a:prstGeom>
        </p:spPr>
        <p:txBody>
          <a:bodyPr vert="horz" wrap="square" lIns="0" tIns="12700" rIns="0" bIns="0" rtlCol="0">
            <a:spAutoFit/>
          </a:bodyPr>
          <a:lstStyle/>
          <a:p>
            <a:pPr marL="12700" marR="5080">
              <a:lnSpc>
                <a:spcPct val="117100"/>
              </a:lnSpc>
              <a:spcBef>
                <a:spcPts val="100"/>
              </a:spcBef>
            </a:pPr>
            <a:r>
              <a:rPr sz="700" spc="-5" dirty="0">
                <a:solidFill>
                  <a:srgbClr val="585858"/>
                </a:solidFill>
                <a:latin typeface="Arial"/>
                <a:cs typeface="Arial"/>
              </a:rPr>
              <a:t>Image Source:: </a:t>
            </a:r>
            <a:r>
              <a:rPr sz="700" dirty="0">
                <a:solidFill>
                  <a:srgbClr val="585858"/>
                </a:solidFill>
                <a:latin typeface="Arial"/>
                <a:cs typeface="Arial"/>
              </a:rPr>
              <a:t> </a:t>
            </a:r>
            <a:r>
              <a:rPr sz="700" spc="-10" dirty="0">
                <a:solidFill>
                  <a:srgbClr val="585858"/>
                </a:solidFill>
                <a:latin typeface="Arial"/>
                <a:cs typeface="Arial"/>
                <a:hlinkClick r:id="rId3"/>
              </a:rPr>
              <a:t>https://www.myreadingroom.co.in/images/stories/docs/dbms/summary%20of%20dba</a:t>
            </a:r>
            <a:endParaRPr sz="700">
              <a:latin typeface="Arial"/>
              <a:cs typeface="Arial"/>
            </a:endParaRPr>
          </a:p>
        </p:txBody>
      </p:sp>
      <p:pic>
        <p:nvPicPr>
          <p:cNvPr id="10" name="object 10"/>
          <p:cNvPicPr/>
          <p:nvPr/>
        </p:nvPicPr>
        <p:blipFill>
          <a:blip r:embed="rId4" cstate="print"/>
          <a:stretch>
            <a:fillRect/>
          </a:stretch>
        </p:blipFill>
        <p:spPr>
          <a:xfrm>
            <a:off x="143510" y="161289"/>
            <a:ext cx="773887" cy="311150"/>
          </a:xfrm>
          <a:prstGeom prst="rect">
            <a:avLst/>
          </a:prstGeom>
        </p:spPr>
      </p:pic>
      <p:pic>
        <p:nvPicPr>
          <p:cNvPr id="11" name="object 11"/>
          <p:cNvPicPr/>
          <p:nvPr/>
        </p:nvPicPr>
        <p:blipFill>
          <a:blip r:embed="rId5" cstate="print"/>
          <a:stretch>
            <a:fillRect/>
          </a:stretch>
        </p:blipFill>
        <p:spPr>
          <a:xfrm>
            <a:off x="4627879" y="892175"/>
            <a:ext cx="4404614" cy="3152140"/>
          </a:xfrm>
          <a:prstGeom prst="rect">
            <a:avLst/>
          </a:prstGeom>
        </p:spPr>
      </p:pic>
      <p:sp>
        <p:nvSpPr>
          <p:cNvPr id="12" name="object 12"/>
          <p:cNvSpPr txBox="1"/>
          <p:nvPr/>
        </p:nvSpPr>
        <p:spPr>
          <a:xfrm>
            <a:off x="5107304" y="4800844"/>
            <a:ext cx="740410" cy="124460"/>
          </a:xfrm>
          <a:prstGeom prst="rect">
            <a:avLst/>
          </a:prstGeom>
        </p:spPr>
        <p:txBody>
          <a:bodyPr vert="horz" wrap="square" lIns="0" tIns="3810" rIns="0" bIns="0" rtlCol="0">
            <a:spAutoFit/>
          </a:bodyPr>
          <a:lstStyle/>
          <a:p>
            <a:pPr marL="12700">
              <a:lnSpc>
                <a:spcPct val="100000"/>
              </a:lnSpc>
              <a:spcBef>
                <a:spcPts val="30"/>
              </a:spcBef>
            </a:pPr>
            <a:r>
              <a:rPr sz="700" spc="-5" dirty="0">
                <a:solidFill>
                  <a:srgbClr val="585858"/>
                </a:solidFill>
                <a:latin typeface="Arial"/>
                <a:cs typeface="Arial"/>
              </a:rPr>
              <a:t>%20activities.JPG</a:t>
            </a:r>
            <a:endParaRPr sz="700">
              <a:latin typeface="Arial"/>
              <a:cs typeface="Arial"/>
            </a:endParaRPr>
          </a:p>
        </p:txBody>
      </p:sp>
      <p:sp>
        <p:nvSpPr>
          <p:cNvPr id="13" name="object 13"/>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27940" rIns="0" bIns="0" rtlCol="0" anchor="ctr" anchorCtr="0">
            <a:spAutoFit/>
          </a:bodyPr>
          <a:lstStyle/>
          <a:p>
            <a:pPr marL="12700" marR="5080" indent="24764" algn="ctr">
              <a:lnSpc>
                <a:spcPts val="2850"/>
              </a:lnSpc>
              <a:spcBef>
                <a:spcPts val="220"/>
              </a:spcBef>
            </a:pPr>
            <a:r>
              <a:rPr sz="2400" dirty="0"/>
              <a:t>Introduction to Internet,  Browsing, and Emailing</a:t>
            </a:r>
          </a:p>
        </p:txBody>
      </p:sp>
      <p:sp>
        <p:nvSpPr>
          <p:cNvPr id="3" name="object 3"/>
          <p:cNvSpPr txBox="1"/>
          <p:nvPr/>
        </p:nvSpPr>
        <p:spPr>
          <a:xfrm>
            <a:off x="1234606" y="1728118"/>
            <a:ext cx="2078355"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Interne</a:t>
            </a:r>
            <a:r>
              <a:rPr sz="1800" dirty="0">
                <a:solidFill>
                  <a:srgbClr val="595959"/>
                </a:solidFill>
                <a:latin typeface="Arial MT"/>
                <a:cs typeface="Arial MT"/>
              </a:rPr>
              <a:t>t</a:t>
            </a:r>
            <a:r>
              <a:rPr sz="1800" spc="-105" dirty="0">
                <a:solidFill>
                  <a:srgbClr val="595959"/>
                </a:solidFill>
                <a:latin typeface="Arial MT"/>
                <a:cs typeface="Arial MT"/>
              </a:rPr>
              <a:t> </a:t>
            </a:r>
            <a:r>
              <a:rPr sz="1800" spc="-5" dirty="0">
                <a:solidFill>
                  <a:srgbClr val="595959"/>
                </a:solidFill>
                <a:latin typeface="Arial MT"/>
                <a:cs typeface="Arial MT"/>
              </a:rPr>
              <a:t>Applications</a:t>
            </a:r>
            <a:endParaRPr sz="1800" dirty="0">
              <a:latin typeface="Arial MT"/>
              <a:cs typeface="Arial MT"/>
            </a:endParaRPr>
          </a:p>
        </p:txBody>
      </p:sp>
      <p:sp>
        <p:nvSpPr>
          <p:cNvPr id="4" name="object 4"/>
          <p:cNvSpPr txBox="1"/>
          <p:nvPr/>
        </p:nvSpPr>
        <p:spPr>
          <a:xfrm>
            <a:off x="5508625" y="4732887"/>
            <a:ext cx="2698750" cy="120546"/>
          </a:xfrm>
          <a:prstGeom prst="rect">
            <a:avLst/>
          </a:prstGeom>
        </p:spPr>
        <p:txBody>
          <a:bodyPr vert="horz" wrap="square" lIns="0" tIns="12700" rIns="0" bIns="0" rtlCol="0">
            <a:spAutoFit/>
          </a:bodyPr>
          <a:lstStyle/>
          <a:p>
            <a:pPr marL="12700">
              <a:spcBef>
                <a:spcPts val="100"/>
              </a:spcBef>
            </a:pPr>
            <a:r>
              <a:rPr sz="700" spc="-5" dirty="0">
                <a:solidFill>
                  <a:srgbClr val="595959"/>
                </a:solidFill>
                <a:latin typeface="Arial MT"/>
                <a:cs typeface="Arial MT"/>
              </a:rPr>
              <a:t>Image</a:t>
            </a:r>
            <a:r>
              <a:rPr sz="700" spc="35" dirty="0">
                <a:solidFill>
                  <a:srgbClr val="595959"/>
                </a:solidFill>
                <a:latin typeface="Arial MT"/>
                <a:cs typeface="Arial MT"/>
              </a:rPr>
              <a:t> </a:t>
            </a:r>
            <a:r>
              <a:rPr sz="700" spc="-5" dirty="0">
                <a:solidFill>
                  <a:srgbClr val="595959"/>
                </a:solidFill>
                <a:latin typeface="Arial MT"/>
                <a:cs typeface="Arial MT"/>
              </a:rPr>
              <a:t>Source:</a:t>
            </a:r>
            <a:r>
              <a:rPr sz="700" spc="35" dirty="0">
                <a:solidFill>
                  <a:srgbClr val="595959"/>
                </a:solidFill>
                <a:latin typeface="Arial MT"/>
                <a:cs typeface="Arial MT"/>
              </a:rPr>
              <a:t> </a:t>
            </a:r>
            <a:r>
              <a:rPr sz="700" spc="-10" dirty="0">
                <a:solidFill>
                  <a:srgbClr val="595959"/>
                </a:solidFill>
                <a:latin typeface="Arial MT"/>
                <a:cs typeface="Arial MT"/>
                <a:hlinkClick r:id="rId2"/>
              </a:rPr>
              <a:t>https://www.educba.com/what-is-internet-application/</a:t>
            </a:r>
            <a:endParaRPr sz="700" dirty="0">
              <a:latin typeface="Arial MT"/>
              <a:cs typeface="Arial MT"/>
            </a:endParaRPr>
          </a:p>
        </p:txBody>
      </p:sp>
      <p:sp>
        <p:nvSpPr>
          <p:cNvPr id="5" name="object 5"/>
          <p:cNvSpPr txBox="1"/>
          <p:nvPr/>
        </p:nvSpPr>
        <p:spPr>
          <a:xfrm>
            <a:off x="677155" y="2342487"/>
            <a:ext cx="3196590" cy="2286267"/>
          </a:xfrm>
          <a:prstGeom prst="rect">
            <a:avLst/>
          </a:prstGeom>
        </p:spPr>
        <p:txBody>
          <a:bodyPr vert="horz" wrap="square" lIns="0" tIns="46990" rIns="0" bIns="0" rtlCol="0">
            <a:spAutoFit/>
          </a:bodyPr>
          <a:lstStyle/>
          <a:p>
            <a:pPr marL="348606" indent="-336542">
              <a:spcBef>
                <a:spcPts val="370"/>
              </a:spcBef>
              <a:buChar char="●"/>
              <a:tabLst>
                <a:tab pos="347972" algn="l"/>
                <a:tab pos="349241" algn="l"/>
              </a:tabLst>
            </a:pPr>
            <a:r>
              <a:rPr spc="-5" dirty="0">
                <a:latin typeface="Arial MT"/>
                <a:cs typeface="Arial MT"/>
              </a:rPr>
              <a:t>Sending</a:t>
            </a:r>
            <a:r>
              <a:rPr spc="-30" dirty="0">
                <a:latin typeface="Arial MT"/>
                <a:cs typeface="Arial MT"/>
              </a:rPr>
              <a:t> </a:t>
            </a:r>
            <a:r>
              <a:rPr spc="-5" dirty="0">
                <a:latin typeface="Arial MT"/>
                <a:cs typeface="Arial MT"/>
              </a:rPr>
              <a:t>and</a:t>
            </a:r>
            <a:r>
              <a:rPr spc="-25" dirty="0">
                <a:latin typeface="Arial MT"/>
                <a:cs typeface="Arial MT"/>
              </a:rPr>
              <a:t> </a:t>
            </a:r>
            <a:r>
              <a:rPr dirty="0">
                <a:latin typeface="Arial MT"/>
                <a:cs typeface="Arial MT"/>
              </a:rPr>
              <a:t>receiving</a:t>
            </a:r>
            <a:r>
              <a:rPr spc="-25" dirty="0">
                <a:latin typeface="Arial MT"/>
                <a:cs typeface="Arial MT"/>
              </a:rPr>
              <a:t> </a:t>
            </a:r>
            <a:r>
              <a:rPr spc="-5" dirty="0">
                <a:latin typeface="Arial MT"/>
                <a:cs typeface="Arial MT"/>
              </a:rPr>
              <a:t>email.</a:t>
            </a:r>
            <a:endParaRPr dirty="0">
              <a:latin typeface="Arial MT"/>
              <a:cs typeface="Arial MT"/>
            </a:endParaRPr>
          </a:p>
          <a:p>
            <a:pPr marL="348606" indent="-336542">
              <a:spcBef>
                <a:spcPts val="270"/>
              </a:spcBef>
              <a:buChar char="●"/>
              <a:tabLst>
                <a:tab pos="347972" algn="l"/>
                <a:tab pos="349241" algn="l"/>
              </a:tabLst>
            </a:pPr>
            <a:r>
              <a:rPr spc="-5" dirty="0">
                <a:latin typeface="Arial MT"/>
                <a:cs typeface="Arial MT"/>
              </a:rPr>
              <a:t>Searching</a:t>
            </a:r>
            <a:r>
              <a:rPr spc="-35" dirty="0">
                <a:latin typeface="Arial MT"/>
                <a:cs typeface="Arial MT"/>
              </a:rPr>
              <a:t> </a:t>
            </a:r>
            <a:r>
              <a:rPr spc="-5" dirty="0">
                <a:latin typeface="Arial MT"/>
                <a:cs typeface="Arial MT"/>
              </a:rPr>
              <a:t>and</a:t>
            </a:r>
            <a:r>
              <a:rPr spc="-35" dirty="0">
                <a:latin typeface="Arial MT"/>
                <a:cs typeface="Arial MT"/>
              </a:rPr>
              <a:t> </a:t>
            </a:r>
            <a:r>
              <a:rPr spc="-5" dirty="0">
                <a:latin typeface="Arial MT"/>
                <a:cs typeface="Arial MT"/>
              </a:rPr>
              <a:t>browsing</a:t>
            </a:r>
            <a:r>
              <a:rPr spc="-30" dirty="0">
                <a:latin typeface="Arial MT"/>
                <a:cs typeface="Arial MT"/>
              </a:rPr>
              <a:t> </a:t>
            </a:r>
            <a:r>
              <a:rPr spc="-5" dirty="0">
                <a:latin typeface="Arial MT"/>
                <a:cs typeface="Arial MT"/>
              </a:rPr>
              <a:t>information</a:t>
            </a:r>
            <a:endParaRPr dirty="0">
              <a:latin typeface="Arial MT"/>
              <a:cs typeface="Arial MT"/>
            </a:endParaRPr>
          </a:p>
          <a:p>
            <a:pPr marL="348606" indent="-336542">
              <a:spcBef>
                <a:spcPts val="270"/>
              </a:spcBef>
              <a:buChar char="●"/>
              <a:tabLst>
                <a:tab pos="347972" algn="l"/>
                <a:tab pos="349241" algn="l"/>
              </a:tabLst>
            </a:pPr>
            <a:r>
              <a:rPr spc="-5" dirty="0">
                <a:latin typeface="Arial MT"/>
                <a:cs typeface="Arial MT"/>
              </a:rPr>
              <a:t>Copying</a:t>
            </a:r>
            <a:r>
              <a:rPr spc="-35" dirty="0">
                <a:latin typeface="Arial MT"/>
                <a:cs typeface="Arial MT"/>
              </a:rPr>
              <a:t> </a:t>
            </a:r>
            <a:r>
              <a:rPr spc="-5" dirty="0">
                <a:latin typeface="Arial MT"/>
                <a:cs typeface="Arial MT"/>
              </a:rPr>
              <a:t>files</a:t>
            </a:r>
            <a:r>
              <a:rPr spc="-35" dirty="0">
                <a:latin typeface="Arial MT"/>
                <a:cs typeface="Arial MT"/>
              </a:rPr>
              <a:t> </a:t>
            </a:r>
            <a:r>
              <a:rPr spc="-5" dirty="0">
                <a:latin typeface="Arial MT"/>
                <a:cs typeface="Arial MT"/>
              </a:rPr>
              <a:t>between</a:t>
            </a:r>
            <a:r>
              <a:rPr spc="-30" dirty="0">
                <a:latin typeface="Arial MT"/>
                <a:cs typeface="Arial MT"/>
              </a:rPr>
              <a:t> </a:t>
            </a:r>
            <a:r>
              <a:rPr dirty="0">
                <a:latin typeface="Arial MT"/>
                <a:cs typeface="Arial MT"/>
              </a:rPr>
              <a:t>computers.</a:t>
            </a:r>
          </a:p>
          <a:p>
            <a:pPr marL="348606" indent="-336542">
              <a:spcBef>
                <a:spcPts val="270"/>
              </a:spcBef>
              <a:buChar char="●"/>
              <a:tabLst>
                <a:tab pos="347972" algn="l"/>
                <a:tab pos="349241" algn="l"/>
              </a:tabLst>
            </a:pPr>
            <a:r>
              <a:rPr spc="-5" dirty="0">
                <a:latin typeface="Arial MT"/>
                <a:cs typeface="Arial MT"/>
              </a:rPr>
              <a:t>Conducting</a:t>
            </a:r>
            <a:r>
              <a:rPr spc="-35" dirty="0">
                <a:latin typeface="Arial MT"/>
                <a:cs typeface="Arial MT"/>
              </a:rPr>
              <a:t> </a:t>
            </a:r>
            <a:r>
              <a:rPr spc="-5" dirty="0">
                <a:latin typeface="Arial MT"/>
                <a:cs typeface="Arial MT"/>
              </a:rPr>
              <a:t>financial</a:t>
            </a:r>
            <a:r>
              <a:rPr spc="-35" dirty="0">
                <a:latin typeface="Arial MT"/>
                <a:cs typeface="Arial MT"/>
              </a:rPr>
              <a:t> </a:t>
            </a:r>
            <a:r>
              <a:rPr spc="-5" dirty="0">
                <a:latin typeface="Arial MT"/>
                <a:cs typeface="Arial MT"/>
              </a:rPr>
              <a:t>transactions.</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Navigating</a:t>
            </a:r>
            <a:endParaRPr dirty="0">
              <a:latin typeface="Arial MT"/>
              <a:cs typeface="Arial MT"/>
            </a:endParaRPr>
          </a:p>
          <a:p>
            <a:pPr marL="348606" indent="-336542">
              <a:spcBef>
                <a:spcPts val="270"/>
              </a:spcBef>
              <a:buChar char="●"/>
              <a:tabLst>
                <a:tab pos="347972" algn="l"/>
                <a:tab pos="349241" algn="l"/>
              </a:tabLst>
            </a:pPr>
            <a:r>
              <a:rPr spc="-5" dirty="0">
                <a:latin typeface="Arial MT"/>
                <a:cs typeface="Arial MT"/>
              </a:rPr>
              <a:t>Playing</a:t>
            </a:r>
            <a:r>
              <a:rPr spc="-35" dirty="0">
                <a:latin typeface="Arial MT"/>
                <a:cs typeface="Arial MT"/>
              </a:rPr>
              <a:t> </a:t>
            </a:r>
            <a:r>
              <a:rPr spc="-5" dirty="0">
                <a:latin typeface="Arial MT"/>
                <a:cs typeface="Arial MT"/>
              </a:rPr>
              <a:t>interactive</a:t>
            </a:r>
            <a:r>
              <a:rPr spc="-35" dirty="0">
                <a:latin typeface="Arial MT"/>
                <a:cs typeface="Arial MT"/>
              </a:rPr>
              <a:t> </a:t>
            </a:r>
            <a:r>
              <a:rPr spc="-5" dirty="0">
                <a:latin typeface="Arial MT"/>
                <a:cs typeface="Arial MT"/>
              </a:rPr>
              <a:t>games.</a:t>
            </a:r>
            <a:endParaRPr dirty="0">
              <a:latin typeface="Arial MT"/>
              <a:cs typeface="Arial MT"/>
            </a:endParaRPr>
          </a:p>
          <a:p>
            <a:pPr marL="348606" indent="-336542">
              <a:spcBef>
                <a:spcPts val="270"/>
              </a:spcBef>
              <a:buChar char="●"/>
              <a:tabLst>
                <a:tab pos="347972" algn="l"/>
                <a:tab pos="349241" algn="l"/>
              </a:tabLst>
            </a:pPr>
            <a:r>
              <a:rPr spc="-10" dirty="0">
                <a:latin typeface="Arial MT"/>
                <a:cs typeface="Arial MT"/>
              </a:rPr>
              <a:t>Video</a:t>
            </a:r>
            <a:r>
              <a:rPr spc="-30" dirty="0">
                <a:latin typeface="Arial MT"/>
                <a:cs typeface="Arial MT"/>
              </a:rPr>
              <a:t> </a:t>
            </a:r>
            <a:r>
              <a:rPr spc="-5" dirty="0">
                <a:latin typeface="Arial MT"/>
                <a:cs typeface="Arial MT"/>
              </a:rPr>
              <a:t>and</a:t>
            </a:r>
            <a:r>
              <a:rPr spc="-25" dirty="0">
                <a:latin typeface="Arial MT"/>
                <a:cs typeface="Arial MT"/>
              </a:rPr>
              <a:t> </a:t>
            </a:r>
            <a:r>
              <a:rPr dirty="0">
                <a:latin typeface="Arial MT"/>
                <a:cs typeface="Arial MT"/>
              </a:rPr>
              <a:t>music</a:t>
            </a:r>
            <a:r>
              <a:rPr spc="-25" dirty="0">
                <a:latin typeface="Arial MT"/>
                <a:cs typeface="Arial MT"/>
              </a:rPr>
              <a:t> </a:t>
            </a:r>
            <a:r>
              <a:rPr dirty="0">
                <a:latin typeface="Arial MT"/>
                <a:cs typeface="Arial MT"/>
              </a:rPr>
              <a:t>streaming.</a:t>
            </a:r>
          </a:p>
          <a:p>
            <a:pPr marL="348606" marR="5080" indent="-336542">
              <a:lnSpc>
                <a:spcPct val="116100"/>
              </a:lnSpc>
              <a:buChar char="●"/>
              <a:tabLst>
                <a:tab pos="347972" algn="l"/>
                <a:tab pos="349241" algn="l"/>
              </a:tabLst>
            </a:pPr>
            <a:r>
              <a:rPr spc="-5" dirty="0">
                <a:latin typeface="Arial MT"/>
                <a:cs typeface="Arial MT"/>
              </a:rPr>
              <a:t>Chat</a:t>
            </a:r>
            <a:r>
              <a:rPr spc="-30" dirty="0">
                <a:latin typeface="Arial MT"/>
                <a:cs typeface="Arial MT"/>
              </a:rPr>
              <a:t> </a:t>
            </a:r>
            <a:r>
              <a:rPr spc="-5" dirty="0">
                <a:latin typeface="Arial MT"/>
                <a:cs typeface="Arial MT"/>
              </a:rPr>
              <a:t>or</a:t>
            </a:r>
            <a:r>
              <a:rPr spc="-25" dirty="0">
                <a:latin typeface="Arial MT"/>
                <a:cs typeface="Arial MT"/>
              </a:rPr>
              <a:t> </a:t>
            </a:r>
            <a:r>
              <a:rPr dirty="0">
                <a:latin typeface="Arial MT"/>
                <a:cs typeface="Arial MT"/>
              </a:rPr>
              <a:t>voice</a:t>
            </a:r>
            <a:r>
              <a:rPr spc="-30" dirty="0">
                <a:latin typeface="Arial MT"/>
                <a:cs typeface="Arial MT"/>
              </a:rPr>
              <a:t> </a:t>
            </a:r>
            <a:r>
              <a:rPr dirty="0">
                <a:latin typeface="Arial MT"/>
                <a:cs typeface="Arial MT"/>
              </a:rPr>
              <a:t>communication</a:t>
            </a:r>
            <a:r>
              <a:rPr spc="-25" dirty="0">
                <a:latin typeface="Arial MT"/>
                <a:cs typeface="Arial MT"/>
              </a:rPr>
              <a:t> </a:t>
            </a:r>
            <a:r>
              <a:rPr dirty="0">
                <a:latin typeface="Arial MT"/>
                <a:cs typeface="Arial MT"/>
              </a:rPr>
              <a:t>(direct </a:t>
            </a:r>
            <a:r>
              <a:rPr spc="-375" dirty="0">
                <a:latin typeface="Arial MT"/>
                <a:cs typeface="Arial MT"/>
              </a:rPr>
              <a:t> </a:t>
            </a:r>
            <a:r>
              <a:rPr dirty="0">
                <a:latin typeface="Arial MT"/>
                <a:cs typeface="Arial MT"/>
              </a:rPr>
              <a:t>messaging,</a:t>
            </a:r>
            <a:r>
              <a:rPr spc="-20" dirty="0">
                <a:latin typeface="Arial MT"/>
                <a:cs typeface="Arial MT"/>
              </a:rPr>
              <a:t> </a:t>
            </a:r>
            <a:r>
              <a:rPr dirty="0">
                <a:latin typeface="Arial MT"/>
                <a:cs typeface="Arial MT"/>
              </a:rPr>
              <a:t>video</a:t>
            </a:r>
            <a:r>
              <a:rPr spc="-15" dirty="0">
                <a:latin typeface="Arial MT"/>
                <a:cs typeface="Arial MT"/>
              </a:rPr>
              <a:t> </a:t>
            </a:r>
            <a:r>
              <a:rPr dirty="0">
                <a:latin typeface="Arial MT"/>
                <a:cs typeface="Arial MT"/>
              </a:rPr>
              <a:t>conferencing)</a:t>
            </a:r>
          </a:p>
        </p:txBody>
      </p:sp>
      <p:pic>
        <p:nvPicPr>
          <p:cNvPr id="6" name="object 6"/>
          <p:cNvPicPr/>
          <p:nvPr/>
        </p:nvPicPr>
        <p:blipFill>
          <a:blip r:embed="rId3" cstate="print"/>
          <a:stretch>
            <a:fillRect/>
          </a:stretch>
        </p:blipFill>
        <p:spPr>
          <a:xfrm>
            <a:off x="4572001" y="1354900"/>
            <a:ext cx="4571999" cy="2867774"/>
          </a:xfrm>
          <a:prstGeom prst="rect">
            <a:avLst/>
          </a:prstGeom>
        </p:spPr>
      </p:pic>
    </p:spTree>
    <p:extLst>
      <p:ext uri="{BB962C8B-B14F-4D97-AF65-F5344CB8AC3E}">
        <p14:creationId xmlns:p14="http://schemas.microsoft.com/office/powerpoint/2010/main" val="3825723018"/>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40535" y="827278"/>
            <a:ext cx="3862655" cy="456535"/>
          </a:xfrm>
          <a:prstGeom prst="rect">
            <a:avLst/>
          </a:prstGeom>
        </p:spPr>
        <p:txBody>
          <a:bodyPr vert="horz" wrap="square" lIns="0" tIns="12700" rIns="0" bIns="0" rtlCol="0">
            <a:spAutoFit/>
          </a:bodyPr>
          <a:lstStyle/>
          <a:p>
            <a:pPr marL="12700" algn="ctr">
              <a:lnSpc>
                <a:spcPct val="100000"/>
              </a:lnSpc>
              <a:spcBef>
                <a:spcPts val="100"/>
              </a:spcBef>
            </a:pPr>
            <a:r>
              <a:rPr spc="-5" dirty="0"/>
              <a:t>Data</a:t>
            </a:r>
            <a:r>
              <a:rPr spc="-105" dirty="0"/>
              <a:t> </a:t>
            </a:r>
            <a:r>
              <a:rPr spc="-5" dirty="0"/>
              <a:t>Independence</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418845" y="1475430"/>
            <a:ext cx="380746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What</a:t>
            </a:r>
            <a:r>
              <a:rPr sz="1800" spc="-50" dirty="0">
                <a:solidFill>
                  <a:srgbClr val="585858"/>
                </a:solidFill>
                <a:latin typeface="Arial"/>
                <a:cs typeface="Arial"/>
              </a:rPr>
              <a:t> </a:t>
            </a:r>
            <a:r>
              <a:rPr sz="1800" spc="-5" dirty="0">
                <a:solidFill>
                  <a:srgbClr val="585858"/>
                </a:solidFill>
                <a:latin typeface="Arial"/>
                <a:cs typeface="Arial"/>
              </a:rPr>
              <a:t>is</a:t>
            </a:r>
            <a:r>
              <a:rPr sz="1800" spc="-35" dirty="0">
                <a:solidFill>
                  <a:srgbClr val="585858"/>
                </a:solidFill>
                <a:latin typeface="Arial"/>
                <a:cs typeface="Arial"/>
              </a:rPr>
              <a:t> </a:t>
            </a:r>
            <a:r>
              <a:rPr sz="1800" spc="-5" dirty="0">
                <a:solidFill>
                  <a:srgbClr val="585858"/>
                </a:solidFill>
                <a:latin typeface="Arial"/>
                <a:cs typeface="Arial"/>
              </a:rPr>
              <a:t>Conceptual/Logical</a:t>
            </a:r>
            <a:r>
              <a:rPr sz="1800" spc="-45" dirty="0">
                <a:solidFill>
                  <a:srgbClr val="585858"/>
                </a:solidFill>
                <a:latin typeface="Arial"/>
                <a:cs typeface="Arial"/>
              </a:rPr>
              <a:t> </a:t>
            </a:r>
            <a:r>
              <a:rPr sz="1800" spc="-5" dirty="0">
                <a:solidFill>
                  <a:srgbClr val="585858"/>
                </a:solidFill>
                <a:latin typeface="Arial"/>
                <a:cs typeface="Arial"/>
              </a:rPr>
              <a:t>Schema?</a:t>
            </a:r>
            <a:endParaRPr sz="1800" dirty="0">
              <a:latin typeface="Arial"/>
              <a:cs typeface="Arial"/>
            </a:endParaRPr>
          </a:p>
        </p:txBody>
      </p:sp>
      <p:sp>
        <p:nvSpPr>
          <p:cNvPr id="7" name="object 7"/>
          <p:cNvSpPr txBox="1"/>
          <p:nvPr/>
        </p:nvSpPr>
        <p:spPr>
          <a:xfrm>
            <a:off x="494497" y="2033600"/>
            <a:ext cx="3554729" cy="3267433"/>
          </a:xfrm>
          <a:prstGeom prst="rect">
            <a:avLst/>
          </a:prstGeom>
        </p:spPr>
        <p:txBody>
          <a:bodyPr vert="horz" wrap="square" lIns="0" tIns="12065" rIns="0" bIns="0" rtlCol="0">
            <a:spAutoFit/>
          </a:bodyPr>
          <a:lstStyle/>
          <a:p>
            <a:pPr marL="332740" marR="5080" indent="-320675" algn="just">
              <a:lnSpc>
                <a:spcPct val="115100"/>
              </a:lnSpc>
              <a:spcBef>
                <a:spcPts val="95"/>
              </a:spcBef>
              <a:buChar char="●"/>
              <a:tabLst>
                <a:tab pos="333375" algn="l"/>
              </a:tabLst>
            </a:pPr>
            <a:r>
              <a:rPr sz="1200" dirty="0">
                <a:latin typeface="Arial"/>
                <a:cs typeface="Arial"/>
              </a:rPr>
              <a:t>A</a:t>
            </a:r>
            <a:r>
              <a:rPr sz="1200" spc="5" dirty="0">
                <a:latin typeface="Arial"/>
                <a:cs typeface="Arial"/>
              </a:rPr>
              <a:t> </a:t>
            </a:r>
            <a:r>
              <a:rPr sz="1200" b="1" spc="-5" dirty="0">
                <a:latin typeface="Arial"/>
                <a:cs typeface="Arial"/>
              </a:rPr>
              <a:t>conceptual</a:t>
            </a:r>
            <a:r>
              <a:rPr sz="1200" b="1" dirty="0">
                <a:latin typeface="Arial"/>
                <a:cs typeface="Arial"/>
              </a:rPr>
              <a:t> </a:t>
            </a:r>
            <a:r>
              <a:rPr sz="1200" b="1" spc="-5" dirty="0">
                <a:latin typeface="Arial"/>
                <a:cs typeface="Arial"/>
              </a:rPr>
              <a:t>schema</a:t>
            </a:r>
            <a:r>
              <a:rPr sz="1200" b="1" dirty="0">
                <a:latin typeface="Arial"/>
                <a:cs typeface="Arial"/>
              </a:rPr>
              <a:t> </a:t>
            </a:r>
            <a:r>
              <a:rPr sz="1200" spc="-5" dirty="0">
                <a:latin typeface="Arial"/>
                <a:cs typeface="Arial"/>
              </a:rPr>
              <a:t>is</a:t>
            </a:r>
            <a:r>
              <a:rPr sz="1200" dirty="0">
                <a:latin typeface="Arial"/>
                <a:cs typeface="Arial"/>
              </a:rPr>
              <a:t> </a:t>
            </a:r>
            <a:r>
              <a:rPr sz="1200" spc="-5" dirty="0">
                <a:latin typeface="Arial"/>
                <a:cs typeface="Arial"/>
              </a:rPr>
              <a:t>a</a:t>
            </a:r>
            <a:r>
              <a:rPr sz="1200" dirty="0">
                <a:latin typeface="Arial"/>
                <a:cs typeface="Arial"/>
              </a:rPr>
              <a:t> </a:t>
            </a:r>
            <a:r>
              <a:rPr sz="1200" spc="-5" dirty="0">
                <a:latin typeface="Arial"/>
                <a:cs typeface="Arial"/>
              </a:rPr>
              <a:t>high-level </a:t>
            </a:r>
            <a:r>
              <a:rPr sz="1200" dirty="0">
                <a:latin typeface="Arial"/>
                <a:cs typeface="Arial"/>
              </a:rPr>
              <a:t> </a:t>
            </a:r>
            <a:r>
              <a:rPr sz="1200" spc="-5" dirty="0">
                <a:latin typeface="Arial"/>
                <a:cs typeface="Arial"/>
              </a:rPr>
              <a:t>description</a:t>
            </a:r>
            <a:r>
              <a:rPr sz="1200" dirty="0">
                <a:latin typeface="Arial"/>
                <a:cs typeface="Arial"/>
              </a:rPr>
              <a:t> </a:t>
            </a:r>
            <a:r>
              <a:rPr sz="1200" spc="-5" dirty="0">
                <a:latin typeface="Arial"/>
                <a:cs typeface="Arial"/>
              </a:rPr>
              <a:t>of</a:t>
            </a:r>
            <a:r>
              <a:rPr sz="1200" dirty="0">
                <a:latin typeface="Arial"/>
                <a:cs typeface="Arial"/>
              </a:rPr>
              <a:t> </a:t>
            </a:r>
            <a:r>
              <a:rPr sz="1200" spc="-5" dirty="0">
                <a:latin typeface="Arial"/>
                <a:cs typeface="Arial"/>
              </a:rPr>
              <a:t>informational</a:t>
            </a:r>
            <a:r>
              <a:rPr sz="1200" dirty="0">
                <a:latin typeface="Arial"/>
                <a:cs typeface="Arial"/>
              </a:rPr>
              <a:t> </a:t>
            </a:r>
            <a:r>
              <a:rPr sz="1200" spc="-5" dirty="0">
                <a:latin typeface="Arial"/>
                <a:cs typeface="Arial"/>
              </a:rPr>
              <a:t>needs</a:t>
            </a:r>
            <a:r>
              <a:rPr sz="1200" spc="320" dirty="0">
                <a:latin typeface="Arial"/>
                <a:cs typeface="Arial"/>
              </a:rPr>
              <a:t> </a:t>
            </a:r>
            <a:r>
              <a:rPr sz="1200" spc="-5" dirty="0">
                <a:latin typeface="Arial"/>
                <a:cs typeface="Arial"/>
              </a:rPr>
              <a:t>underlying </a:t>
            </a:r>
            <a:r>
              <a:rPr sz="1200" spc="-320" dirty="0">
                <a:latin typeface="Arial"/>
                <a:cs typeface="Arial"/>
              </a:rPr>
              <a:t> </a:t>
            </a:r>
            <a:r>
              <a:rPr sz="1200" dirty="0">
                <a:latin typeface="Arial"/>
                <a:cs typeface="Arial"/>
              </a:rPr>
              <a:t>the</a:t>
            </a:r>
            <a:r>
              <a:rPr sz="1200" spc="-10" dirty="0">
                <a:latin typeface="Arial"/>
                <a:cs typeface="Arial"/>
              </a:rPr>
              <a:t> </a:t>
            </a:r>
            <a:r>
              <a:rPr sz="1200" spc="-5" dirty="0">
                <a:latin typeface="Arial"/>
                <a:cs typeface="Arial"/>
              </a:rPr>
              <a:t>design</a:t>
            </a:r>
            <a:r>
              <a:rPr sz="1200" spc="5" dirty="0">
                <a:latin typeface="Arial"/>
                <a:cs typeface="Arial"/>
              </a:rPr>
              <a:t> </a:t>
            </a:r>
            <a:r>
              <a:rPr sz="1200" spc="-5" dirty="0">
                <a:latin typeface="Arial"/>
                <a:cs typeface="Arial"/>
              </a:rPr>
              <a:t>of</a:t>
            </a:r>
            <a:r>
              <a:rPr sz="1200" spc="-10" dirty="0">
                <a:latin typeface="Arial"/>
                <a:cs typeface="Arial"/>
              </a:rPr>
              <a:t> </a:t>
            </a:r>
            <a:r>
              <a:rPr sz="1200" spc="-5" dirty="0">
                <a:latin typeface="Arial"/>
                <a:cs typeface="Arial"/>
              </a:rPr>
              <a:t>a</a:t>
            </a:r>
            <a:r>
              <a:rPr sz="1200" spc="-10" dirty="0">
                <a:latin typeface="Arial"/>
                <a:cs typeface="Arial"/>
              </a:rPr>
              <a:t> </a:t>
            </a:r>
            <a:r>
              <a:rPr sz="1200" spc="-5" dirty="0">
                <a:latin typeface="Arial"/>
                <a:cs typeface="Arial"/>
              </a:rPr>
              <a:t>database.</a:t>
            </a:r>
            <a:endParaRPr sz="1200" dirty="0">
              <a:latin typeface="Arial"/>
              <a:cs typeface="Arial"/>
            </a:endParaRPr>
          </a:p>
          <a:p>
            <a:pPr marL="332740" marR="10795" indent="-320675" algn="just">
              <a:lnSpc>
                <a:spcPct val="114999"/>
              </a:lnSpc>
              <a:buChar char="●"/>
              <a:tabLst>
                <a:tab pos="333375" algn="l"/>
              </a:tabLst>
            </a:pPr>
            <a:r>
              <a:rPr sz="1200" dirty="0">
                <a:latin typeface="Arial"/>
                <a:cs typeface="Arial"/>
              </a:rPr>
              <a:t>It </a:t>
            </a:r>
            <a:r>
              <a:rPr sz="1200" spc="-5" dirty="0">
                <a:latin typeface="Arial"/>
                <a:cs typeface="Arial"/>
              </a:rPr>
              <a:t>typically includes only </a:t>
            </a:r>
            <a:r>
              <a:rPr sz="1200" dirty="0">
                <a:latin typeface="Arial"/>
                <a:cs typeface="Arial"/>
              </a:rPr>
              <a:t>the main </a:t>
            </a:r>
            <a:r>
              <a:rPr sz="1200" spc="-5" dirty="0">
                <a:latin typeface="Arial"/>
                <a:cs typeface="Arial"/>
              </a:rPr>
              <a:t>concepts and </a:t>
            </a:r>
            <a:r>
              <a:rPr sz="1200" dirty="0">
                <a:latin typeface="Arial"/>
                <a:cs typeface="Arial"/>
              </a:rPr>
              <a:t> the</a:t>
            </a:r>
            <a:r>
              <a:rPr sz="1200" spc="-25" dirty="0">
                <a:latin typeface="Arial"/>
                <a:cs typeface="Arial"/>
              </a:rPr>
              <a:t> </a:t>
            </a:r>
            <a:r>
              <a:rPr sz="1200" dirty="0">
                <a:latin typeface="Arial"/>
                <a:cs typeface="Arial"/>
              </a:rPr>
              <a:t>main</a:t>
            </a:r>
            <a:r>
              <a:rPr sz="1200" spc="-5" dirty="0">
                <a:latin typeface="Arial"/>
                <a:cs typeface="Arial"/>
              </a:rPr>
              <a:t> relationships</a:t>
            </a:r>
            <a:r>
              <a:rPr sz="1200" spc="-15" dirty="0">
                <a:latin typeface="Arial"/>
                <a:cs typeface="Arial"/>
              </a:rPr>
              <a:t> </a:t>
            </a:r>
            <a:r>
              <a:rPr sz="1200" spc="-5" dirty="0">
                <a:latin typeface="Arial"/>
                <a:cs typeface="Arial"/>
              </a:rPr>
              <a:t>among</a:t>
            </a:r>
            <a:r>
              <a:rPr sz="1200" dirty="0">
                <a:latin typeface="Arial"/>
                <a:cs typeface="Arial"/>
              </a:rPr>
              <a:t> </a:t>
            </a:r>
            <a:r>
              <a:rPr sz="1200" spc="-5" dirty="0">
                <a:latin typeface="Arial"/>
                <a:cs typeface="Arial"/>
              </a:rPr>
              <a:t>them.</a:t>
            </a:r>
            <a:endParaRPr sz="1200" dirty="0">
              <a:latin typeface="Arial"/>
              <a:cs typeface="Arial"/>
            </a:endParaRPr>
          </a:p>
          <a:p>
            <a:pPr marL="332740" marR="6985" indent="-320675" algn="just">
              <a:lnSpc>
                <a:spcPct val="114999"/>
              </a:lnSpc>
              <a:buChar char="●"/>
              <a:tabLst>
                <a:tab pos="333375" algn="l"/>
              </a:tabLst>
            </a:pPr>
            <a:r>
              <a:rPr sz="1200" spc="-5" dirty="0">
                <a:latin typeface="Arial"/>
                <a:cs typeface="Arial"/>
              </a:rPr>
              <a:t>Typically</a:t>
            </a:r>
            <a:r>
              <a:rPr sz="1200" dirty="0">
                <a:latin typeface="Arial"/>
                <a:cs typeface="Arial"/>
              </a:rPr>
              <a:t> this</a:t>
            </a:r>
            <a:r>
              <a:rPr sz="1200" spc="5" dirty="0">
                <a:latin typeface="Arial"/>
                <a:cs typeface="Arial"/>
              </a:rPr>
              <a:t> </a:t>
            </a:r>
            <a:r>
              <a:rPr sz="1200" spc="-5" dirty="0">
                <a:latin typeface="Arial"/>
                <a:cs typeface="Arial"/>
              </a:rPr>
              <a:t>is</a:t>
            </a:r>
            <a:r>
              <a:rPr sz="1200" dirty="0">
                <a:latin typeface="Arial"/>
                <a:cs typeface="Arial"/>
              </a:rPr>
              <a:t> </a:t>
            </a:r>
            <a:r>
              <a:rPr sz="1200" spc="-5" dirty="0">
                <a:latin typeface="Arial"/>
                <a:cs typeface="Arial"/>
              </a:rPr>
              <a:t>a</a:t>
            </a:r>
            <a:r>
              <a:rPr sz="1200" dirty="0">
                <a:latin typeface="Arial"/>
                <a:cs typeface="Arial"/>
              </a:rPr>
              <a:t> first-cut</a:t>
            </a:r>
            <a:r>
              <a:rPr sz="1200" spc="5" dirty="0">
                <a:latin typeface="Arial"/>
                <a:cs typeface="Arial"/>
              </a:rPr>
              <a:t> </a:t>
            </a:r>
            <a:r>
              <a:rPr sz="1200" spc="-5" dirty="0">
                <a:latin typeface="Arial"/>
                <a:cs typeface="Arial"/>
              </a:rPr>
              <a:t>model,</a:t>
            </a:r>
            <a:r>
              <a:rPr sz="1200" spc="325" dirty="0">
                <a:latin typeface="Arial"/>
                <a:cs typeface="Arial"/>
              </a:rPr>
              <a:t> </a:t>
            </a:r>
            <a:r>
              <a:rPr sz="1200" spc="-5" dirty="0">
                <a:latin typeface="Arial"/>
                <a:cs typeface="Arial"/>
              </a:rPr>
              <a:t>with </a:t>
            </a:r>
            <a:r>
              <a:rPr sz="1200" dirty="0">
                <a:latin typeface="Arial"/>
                <a:cs typeface="Arial"/>
              </a:rPr>
              <a:t> </a:t>
            </a:r>
            <a:r>
              <a:rPr sz="1200" spc="-5" dirty="0">
                <a:latin typeface="Arial"/>
                <a:cs typeface="Arial"/>
              </a:rPr>
              <a:t>insufficient</a:t>
            </a:r>
            <a:r>
              <a:rPr sz="1200" spc="229" dirty="0">
                <a:latin typeface="Arial"/>
                <a:cs typeface="Arial"/>
              </a:rPr>
              <a:t> </a:t>
            </a:r>
            <a:r>
              <a:rPr sz="1200" spc="-5" dirty="0">
                <a:latin typeface="Arial"/>
                <a:cs typeface="Arial"/>
              </a:rPr>
              <a:t>detail</a:t>
            </a:r>
            <a:r>
              <a:rPr sz="1200" spc="229" dirty="0">
                <a:latin typeface="Arial"/>
                <a:cs typeface="Arial"/>
              </a:rPr>
              <a:t> </a:t>
            </a:r>
            <a:r>
              <a:rPr sz="1200" spc="-5" dirty="0">
                <a:latin typeface="Arial"/>
                <a:cs typeface="Arial"/>
              </a:rPr>
              <a:t>to</a:t>
            </a:r>
            <a:r>
              <a:rPr sz="1200" spc="235" dirty="0">
                <a:latin typeface="Arial"/>
                <a:cs typeface="Arial"/>
              </a:rPr>
              <a:t> </a:t>
            </a:r>
            <a:r>
              <a:rPr sz="1200" spc="-5" dirty="0">
                <a:latin typeface="Arial"/>
                <a:cs typeface="Arial"/>
              </a:rPr>
              <a:t>build</a:t>
            </a:r>
            <a:r>
              <a:rPr sz="1200" spc="235" dirty="0">
                <a:latin typeface="Arial"/>
                <a:cs typeface="Arial"/>
              </a:rPr>
              <a:t> </a:t>
            </a:r>
            <a:r>
              <a:rPr sz="1200" spc="-5" dirty="0">
                <a:latin typeface="Arial"/>
                <a:cs typeface="Arial"/>
              </a:rPr>
              <a:t>an</a:t>
            </a:r>
            <a:r>
              <a:rPr sz="1200" spc="225" dirty="0">
                <a:latin typeface="Arial"/>
                <a:cs typeface="Arial"/>
              </a:rPr>
              <a:t> </a:t>
            </a:r>
            <a:r>
              <a:rPr sz="1200" spc="-5" dirty="0">
                <a:latin typeface="Arial"/>
                <a:cs typeface="Arial"/>
              </a:rPr>
              <a:t>actual</a:t>
            </a:r>
            <a:r>
              <a:rPr sz="1200" spc="229" dirty="0">
                <a:latin typeface="Arial"/>
                <a:cs typeface="Arial"/>
              </a:rPr>
              <a:t> </a:t>
            </a:r>
            <a:r>
              <a:rPr sz="1200" spc="-5" dirty="0">
                <a:latin typeface="Arial"/>
                <a:cs typeface="Arial"/>
              </a:rPr>
              <a:t>database.</a:t>
            </a:r>
            <a:endParaRPr sz="1200" dirty="0">
              <a:latin typeface="Arial"/>
              <a:cs typeface="Arial"/>
            </a:endParaRPr>
          </a:p>
          <a:p>
            <a:pPr marL="332740" marR="8890" algn="just">
              <a:lnSpc>
                <a:spcPct val="114999"/>
              </a:lnSpc>
              <a:spcBef>
                <a:spcPts val="5"/>
              </a:spcBef>
            </a:pPr>
            <a:r>
              <a:rPr sz="1200" dirty="0">
                <a:latin typeface="Arial"/>
                <a:cs typeface="Arial"/>
              </a:rPr>
              <a:t>This </a:t>
            </a:r>
            <a:r>
              <a:rPr sz="1200" spc="-5" dirty="0">
                <a:latin typeface="Arial"/>
                <a:cs typeface="Arial"/>
              </a:rPr>
              <a:t>level describes the structure of </a:t>
            </a:r>
            <a:r>
              <a:rPr sz="1200" dirty="0">
                <a:latin typeface="Arial"/>
                <a:cs typeface="Arial"/>
              </a:rPr>
              <a:t>the </a:t>
            </a:r>
            <a:r>
              <a:rPr sz="1200" spc="-5" dirty="0">
                <a:latin typeface="Arial"/>
                <a:cs typeface="Arial"/>
              </a:rPr>
              <a:t>whole </a:t>
            </a:r>
            <a:r>
              <a:rPr sz="1200" dirty="0">
                <a:latin typeface="Arial"/>
                <a:cs typeface="Arial"/>
              </a:rPr>
              <a:t> </a:t>
            </a:r>
            <a:r>
              <a:rPr sz="1200" spc="-5" dirty="0">
                <a:latin typeface="Arial"/>
                <a:cs typeface="Arial"/>
              </a:rPr>
              <a:t>database</a:t>
            </a:r>
            <a:r>
              <a:rPr sz="1200" spc="-30" dirty="0">
                <a:latin typeface="Arial"/>
                <a:cs typeface="Arial"/>
              </a:rPr>
              <a:t> </a:t>
            </a:r>
            <a:r>
              <a:rPr sz="1200" dirty="0">
                <a:latin typeface="Arial"/>
                <a:cs typeface="Arial"/>
              </a:rPr>
              <a:t>for</a:t>
            </a:r>
            <a:r>
              <a:rPr sz="1200" spc="-15" dirty="0">
                <a:latin typeface="Arial"/>
                <a:cs typeface="Arial"/>
              </a:rPr>
              <a:t> </a:t>
            </a:r>
            <a:r>
              <a:rPr sz="1200" spc="-5" dirty="0">
                <a:latin typeface="Arial"/>
                <a:cs typeface="Arial"/>
              </a:rPr>
              <a:t>a group</a:t>
            </a:r>
            <a:r>
              <a:rPr sz="1200" spc="-20" dirty="0">
                <a:latin typeface="Arial"/>
                <a:cs typeface="Arial"/>
              </a:rPr>
              <a:t> </a:t>
            </a:r>
            <a:r>
              <a:rPr sz="1200" spc="-5" dirty="0">
                <a:latin typeface="Arial"/>
                <a:cs typeface="Arial"/>
              </a:rPr>
              <a:t>of</a:t>
            </a:r>
            <a:r>
              <a:rPr sz="1200" spc="5" dirty="0">
                <a:latin typeface="Arial"/>
                <a:cs typeface="Arial"/>
              </a:rPr>
              <a:t> </a:t>
            </a:r>
            <a:r>
              <a:rPr sz="1200" spc="-5" dirty="0">
                <a:latin typeface="Arial"/>
                <a:cs typeface="Arial"/>
              </a:rPr>
              <a:t>users.</a:t>
            </a:r>
            <a:endParaRPr sz="1200" dirty="0">
              <a:latin typeface="Arial"/>
              <a:cs typeface="Arial"/>
            </a:endParaRPr>
          </a:p>
          <a:p>
            <a:pPr marL="332740" indent="-320675" algn="just">
              <a:spcBef>
                <a:spcPts val="215"/>
              </a:spcBef>
              <a:buFont typeface="Arial"/>
              <a:buChar char="●"/>
              <a:tabLst>
                <a:tab pos="333375" algn="l"/>
              </a:tabLst>
            </a:pPr>
            <a:r>
              <a:rPr sz="1200" spc="-5" dirty="0">
                <a:latin typeface="Arial"/>
                <a:cs typeface="Arial"/>
              </a:rPr>
              <a:t>The</a:t>
            </a:r>
            <a:r>
              <a:rPr sz="1200" spc="395" dirty="0">
                <a:latin typeface="Arial"/>
                <a:cs typeface="Arial"/>
              </a:rPr>
              <a:t> </a:t>
            </a:r>
            <a:r>
              <a:rPr sz="1200" spc="-5" dirty="0">
                <a:latin typeface="Arial"/>
                <a:cs typeface="Arial"/>
              </a:rPr>
              <a:t>conceptual</a:t>
            </a:r>
            <a:r>
              <a:rPr sz="1200" spc="390" dirty="0">
                <a:latin typeface="Arial"/>
                <a:cs typeface="Arial"/>
              </a:rPr>
              <a:t> </a:t>
            </a:r>
            <a:r>
              <a:rPr sz="1200" spc="-5" dirty="0">
                <a:latin typeface="Arial"/>
                <a:cs typeface="Arial"/>
              </a:rPr>
              <a:t>model</a:t>
            </a:r>
            <a:r>
              <a:rPr sz="1200" spc="400" dirty="0">
                <a:latin typeface="Arial"/>
                <a:cs typeface="Arial"/>
              </a:rPr>
              <a:t> </a:t>
            </a:r>
            <a:r>
              <a:rPr sz="1200" spc="-5" dirty="0">
                <a:latin typeface="Arial"/>
                <a:cs typeface="Arial"/>
              </a:rPr>
              <a:t>is</a:t>
            </a:r>
            <a:r>
              <a:rPr sz="1200" spc="395" dirty="0">
                <a:latin typeface="Arial"/>
                <a:cs typeface="Arial"/>
              </a:rPr>
              <a:t> </a:t>
            </a:r>
            <a:r>
              <a:rPr sz="1200" spc="-5" dirty="0">
                <a:latin typeface="Arial"/>
                <a:cs typeface="Arial"/>
              </a:rPr>
              <a:t>also</a:t>
            </a:r>
            <a:r>
              <a:rPr sz="1200" spc="509" dirty="0">
                <a:latin typeface="Arial"/>
                <a:cs typeface="Arial"/>
              </a:rPr>
              <a:t>  </a:t>
            </a:r>
            <a:r>
              <a:rPr sz="1200" spc="-5" dirty="0">
                <a:latin typeface="Arial"/>
                <a:cs typeface="Arial"/>
              </a:rPr>
              <a:t>known</a:t>
            </a:r>
            <a:r>
              <a:rPr sz="1200" spc="509" dirty="0">
                <a:latin typeface="Arial"/>
                <a:cs typeface="Arial"/>
              </a:rPr>
              <a:t> </a:t>
            </a:r>
            <a:r>
              <a:rPr sz="1200" spc="515" dirty="0">
                <a:latin typeface="Arial"/>
                <a:cs typeface="Arial"/>
              </a:rPr>
              <a:t> </a:t>
            </a:r>
            <a:r>
              <a:rPr sz="1200" spc="-5" dirty="0">
                <a:latin typeface="Arial"/>
                <a:cs typeface="Arial"/>
              </a:rPr>
              <a:t>as</a:t>
            </a:r>
            <a:r>
              <a:rPr lang="en-US" sz="1200" spc="-5" dirty="0">
                <a:latin typeface="Arial"/>
                <a:cs typeface="Arial"/>
              </a:rPr>
              <a:t> </a:t>
            </a:r>
            <a:r>
              <a:rPr lang="en-US" sz="1200" dirty="0">
                <a:latin typeface="Arial"/>
                <a:cs typeface="Arial"/>
              </a:rPr>
              <a:t>the </a:t>
            </a:r>
            <a:r>
              <a:rPr lang="en-US" sz="1200" spc="-5" dirty="0">
                <a:latin typeface="Arial"/>
                <a:cs typeface="Arial"/>
              </a:rPr>
              <a:t>data model that </a:t>
            </a:r>
            <a:r>
              <a:rPr lang="en-US" sz="1200" spc="-10" dirty="0">
                <a:latin typeface="Arial"/>
                <a:cs typeface="Arial"/>
              </a:rPr>
              <a:t>can</a:t>
            </a:r>
            <a:r>
              <a:rPr lang="en-US" sz="1200" spc="310" dirty="0">
                <a:latin typeface="Arial"/>
                <a:cs typeface="Arial"/>
              </a:rPr>
              <a:t> </a:t>
            </a:r>
            <a:r>
              <a:rPr lang="en-US" sz="1200" spc="-10" dirty="0">
                <a:latin typeface="Arial"/>
                <a:cs typeface="Arial"/>
              </a:rPr>
              <a:t>be</a:t>
            </a:r>
            <a:r>
              <a:rPr lang="en-US" sz="1200" spc="315" dirty="0">
                <a:latin typeface="Arial"/>
                <a:cs typeface="Arial"/>
              </a:rPr>
              <a:t> </a:t>
            </a:r>
            <a:r>
              <a:rPr lang="en-US" sz="1200" spc="-5" dirty="0">
                <a:latin typeface="Arial"/>
                <a:cs typeface="Arial"/>
              </a:rPr>
              <a:t>used to </a:t>
            </a:r>
            <a:r>
              <a:rPr lang="en-US" sz="1200" spc="-15" dirty="0">
                <a:latin typeface="Arial"/>
                <a:cs typeface="Arial"/>
              </a:rPr>
              <a:t>describe </a:t>
            </a:r>
            <a:r>
              <a:rPr lang="en-US" sz="1200" spc="-10" dirty="0">
                <a:latin typeface="Arial"/>
                <a:cs typeface="Arial"/>
              </a:rPr>
              <a:t> </a:t>
            </a:r>
            <a:r>
              <a:rPr lang="en-US" sz="1200" dirty="0">
                <a:latin typeface="Arial"/>
                <a:cs typeface="Arial"/>
              </a:rPr>
              <a:t>the</a:t>
            </a:r>
            <a:r>
              <a:rPr lang="en-US" sz="1200" spc="5" dirty="0">
                <a:latin typeface="Arial"/>
                <a:cs typeface="Arial"/>
              </a:rPr>
              <a:t> </a:t>
            </a:r>
            <a:r>
              <a:rPr lang="en-US" sz="1200" spc="-5" dirty="0">
                <a:latin typeface="Arial"/>
                <a:cs typeface="Arial"/>
              </a:rPr>
              <a:t>conceptual</a:t>
            </a:r>
            <a:r>
              <a:rPr lang="en-US" sz="1200" dirty="0">
                <a:latin typeface="Arial"/>
                <a:cs typeface="Arial"/>
              </a:rPr>
              <a:t> </a:t>
            </a:r>
            <a:r>
              <a:rPr lang="en-US" sz="1200" spc="-5" dirty="0">
                <a:latin typeface="Arial"/>
                <a:cs typeface="Arial"/>
              </a:rPr>
              <a:t>schema</a:t>
            </a:r>
            <a:r>
              <a:rPr lang="en-US" sz="1200" dirty="0">
                <a:latin typeface="Arial"/>
                <a:cs typeface="Arial"/>
              </a:rPr>
              <a:t> </a:t>
            </a:r>
            <a:r>
              <a:rPr lang="en-US" sz="1200" spc="-5" dirty="0">
                <a:latin typeface="Arial"/>
                <a:cs typeface="Arial"/>
              </a:rPr>
              <a:t>when</a:t>
            </a:r>
            <a:r>
              <a:rPr lang="en-US" sz="1200" dirty="0">
                <a:latin typeface="Arial"/>
                <a:cs typeface="Arial"/>
              </a:rPr>
              <a:t> </a:t>
            </a:r>
            <a:r>
              <a:rPr lang="en-US" sz="1200" spc="-5" dirty="0">
                <a:latin typeface="Arial"/>
                <a:cs typeface="Arial"/>
              </a:rPr>
              <a:t>a</a:t>
            </a:r>
            <a:r>
              <a:rPr lang="en-US" sz="1200" dirty="0">
                <a:latin typeface="Arial"/>
                <a:cs typeface="Arial"/>
              </a:rPr>
              <a:t> </a:t>
            </a:r>
            <a:r>
              <a:rPr lang="en-US" sz="1200" spc="-5" dirty="0">
                <a:latin typeface="Arial"/>
                <a:cs typeface="Arial"/>
              </a:rPr>
              <a:t>database </a:t>
            </a:r>
            <a:r>
              <a:rPr lang="en-US" sz="1200" spc="-320" dirty="0">
                <a:latin typeface="Arial"/>
                <a:cs typeface="Arial"/>
              </a:rPr>
              <a:t> </a:t>
            </a:r>
            <a:r>
              <a:rPr lang="en-US" sz="1200" spc="-5" dirty="0">
                <a:latin typeface="Arial"/>
                <a:cs typeface="Arial"/>
              </a:rPr>
              <a:t>system</a:t>
            </a:r>
            <a:r>
              <a:rPr lang="en-US" sz="1200" dirty="0">
                <a:latin typeface="Arial"/>
                <a:cs typeface="Arial"/>
              </a:rPr>
              <a:t> </a:t>
            </a:r>
            <a:r>
              <a:rPr lang="en-US" sz="1200" spc="-5" dirty="0">
                <a:latin typeface="Arial"/>
                <a:cs typeface="Arial"/>
              </a:rPr>
              <a:t>is</a:t>
            </a:r>
            <a:r>
              <a:rPr lang="en-US" sz="1200" dirty="0">
                <a:latin typeface="Arial"/>
                <a:cs typeface="Arial"/>
              </a:rPr>
              <a:t> </a:t>
            </a:r>
            <a:r>
              <a:rPr lang="en-US" sz="1200" spc="-5" dirty="0">
                <a:latin typeface="Arial"/>
                <a:cs typeface="Arial"/>
              </a:rPr>
              <a:t>implemented</a:t>
            </a:r>
            <a:r>
              <a:rPr lang="en-US" sz="1200" dirty="0">
                <a:latin typeface="Arial"/>
                <a:cs typeface="Arial"/>
              </a:rPr>
              <a:t> </a:t>
            </a:r>
            <a:r>
              <a:rPr lang="en-US" sz="1200" spc="-5" dirty="0">
                <a:latin typeface="Arial"/>
                <a:cs typeface="Arial"/>
              </a:rPr>
              <a:t>It</a:t>
            </a:r>
            <a:r>
              <a:rPr lang="en-US" sz="1200" dirty="0">
                <a:latin typeface="Arial"/>
                <a:cs typeface="Arial"/>
              </a:rPr>
              <a:t> hides</a:t>
            </a:r>
            <a:r>
              <a:rPr lang="en-US" sz="1200" spc="5" dirty="0">
                <a:latin typeface="Arial"/>
                <a:cs typeface="Arial"/>
              </a:rPr>
              <a:t> </a:t>
            </a:r>
            <a:r>
              <a:rPr lang="en-US" sz="1200" dirty="0">
                <a:latin typeface="Arial"/>
                <a:cs typeface="Arial"/>
              </a:rPr>
              <a:t>the</a:t>
            </a:r>
            <a:r>
              <a:rPr lang="en-US" sz="1200" spc="5" dirty="0">
                <a:latin typeface="Arial"/>
                <a:cs typeface="Arial"/>
              </a:rPr>
              <a:t> </a:t>
            </a:r>
            <a:r>
              <a:rPr lang="en-US" sz="1200" spc="-5" dirty="0">
                <a:latin typeface="Arial"/>
                <a:cs typeface="Arial"/>
              </a:rPr>
              <a:t>internal </a:t>
            </a:r>
            <a:r>
              <a:rPr lang="en-US" sz="1200" dirty="0">
                <a:latin typeface="Arial"/>
                <a:cs typeface="Arial"/>
              </a:rPr>
              <a:t> </a:t>
            </a:r>
            <a:r>
              <a:rPr lang="en-US" sz="1200" spc="-5" dirty="0">
                <a:latin typeface="Arial"/>
                <a:cs typeface="Arial"/>
              </a:rPr>
              <a:t>details</a:t>
            </a:r>
            <a:r>
              <a:rPr lang="en-US" sz="1200" spc="220" dirty="0">
                <a:latin typeface="Arial"/>
                <a:cs typeface="Arial"/>
              </a:rPr>
              <a:t> </a:t>
            </a:r>
            <a:r>
              <a:rPr lang="en-US" sz="1200" spc="-5" dirty="0">
                <a:latin typeface="Arial"/>
                <a:cs typeface="Arial"/>
              </a:rPr>
              <a:t>of</a:t>
            </a:r>
            <a:r>
              <a:rPr lang="en-US" sz="1200" spc="220" dirty="0">
                <a:latin typeface="Arial"/>
                <a:cs typeface="Arial"/>
              </a:rPr>
              <a:t> </a:t>
            </a:r>
            <a:r>
              <a:rPr lang="en-US" sz="1200" spc="-5" dirty="0">
                <a:latin typeface="Arial"/>
                <a:cs typeface="Arial"/>
              </a:rPr>
              <a:t>physical</a:t>
            </a:r>
            <a:r>
              <a:rPr lang="en-US" sz="1200" spc="225" dirty="0">
                <a:latin typeface="Arial"/>
                <a:cs typeface="Arial"/>
              </a:rPr>
              <a:t> </a:t>
            </a:r>
            <a:r>
              <a:rPr lang="en-US" sz="1200" spc="-5" dirty="0">
                <a:latin typeface="Arial"/>
                <a:cs typeface="Arial"/>
              </a:rPr>
              <a:t>storage</a:t>
            </a:r>
            <a:r>
              <a:rPr lang="en-US" sz="1200" spc="225" dirty="0">
                <a:latin typeface="Arial"/>
                <a:cs typeface="Arial"/>
              </a:rPr>
              <a:t> </a:t>
            </a:r>
            <a:r>
              <a:rPr lang="en-US" sz="1200" spc="-5" dirty="0">
                <a:latin typeface="Arial"/>
                <a:cs typeface="Arial"/>
              </a:rPr>
              <a:t>and</a:t>
            </a:r>
            <a:r>
              <a:rPr lang="en-US" sz="1200" spc="229" dirty="0">
                <a:latin typeface="Arial"/>
                <a:cs typeface="Arial"/>
              </a:rPr>
              <a:t> </a:t>
            </a:r>
            <a:r>
              <a:rPr lang="en-US" sz="1200" spc="-5" dirty="0">
                <a:latin typeface="Arial"/>
                <a:cs typeface="Arial"/>
              </a:rPr>
              <a:t>targets</a:t>
            </a:r>
            <a:r>
              <a:rPr lang="en-US" sz="1200" spc="225" dirty="0">
                <a:latin typeface="Arial"/>
                <a:cs typeface="Arial"/>
              </a:rPr>
              <a:t> </a:t>
            </a:r>
            <a:r>
              <a:rPr lang="en-US" sz="1200" spc="-15" dirty="0">
                <a:latin typeface="Arial"/>
                <a:cs typeface="Arial"/>
              </a:rPr>
              <a:t>on </a:t>
            </a:r>
            <a:r>
              <a:rPr lang="en-US" sz="1200" spc="-10" dirty="0">
                <a:latin typeface="Arial"/>
                <a:cs typeface="Arial"/>
              </a:rPr>
              <a:t>describing</a:t>
            </a:r>
            <a:r>
              <a:rPr lang="en-US" sz="1200" spc="165" dirty="0"/>
              <a:t> </a:t>
            </a:r>
            <a:r>
              <a:rPr lang="en-US" sz="1200" spc="-5" dirty="0">
                <a:latin typeface="Arial"/>
                <a:cs typeface="Arial"/>
              </a:rPr>
              <a:t>entities,</a:t>
            </a:r>
            <a:r>
              <a:rPr lang="en-US" sz="1200" spc="165" dirty="0">
                <a:latin typeface="Arial"/>
                <a:cs typeface="Arial"/>
              </a:rPr>
              <a:t> </a:t>
            </a:r>
            <a:r>
              <a:rPr lang="en-US" sz="1200" spc="-10" dirty="0">
                <a:latin typeface="Arial"/>
                <a:cs typeface="Arial"/>
              </a:rPr>
              <a:t>datatype,</a:t>
            </a:r>
            <a:r>
              <a:rPr lang="en-US" sz="1200" spc="180" dirty="0">
                <a:latin typeface="Arial"/>
                <a:cs typeface="Arial"/>
              </a:rPr>
              <a:t> </a:t>
            </a:r>
            <a:r>
              <a:rPr lang="en-US" sz="1200" spc="-110" dirty="0">
                <a:latin typeface="Arial"/>
                <a:cs typeface="Arial"/>
              </a:rPr>
              <a:t>relationships.</a:t>
            </a:r>
            <a:endParaRPr lang="en-US" sz="1200" dirty="0">
              <a:latin typeface="Arial"/>
              <a:cs typeface="Arial"/>
            </a:endParaRPr>
          </a:p>
          <a:p>
            <a:pPr marL="332740" indent="-320675" algn="just">
              <a:lnSpc>
                <a:spcPct val="100000"/>
              </a:lnSpc>
              <a:spcBef>
                <a:spcPts val="215"/>
              </a:spcBef>
              <a:buChar char="●"/>
              <a:tabLst>
                <a:tab pos="333375" algn="l"/>
              </a:tabLst>
            </a:pPr>
            <a:endParaRPr sz="1200" dirty="0">
              <a:latin typeface="Arial"/>
              <a:cs typeface="Arial"/>
            </a:endParaRPr>
          </a:p>
        </p:txBody>
      </p:sp>
      <p:sp>
        <p:nvSpPr>
          <p:cNvPr id="9" name="object 9"/>
          <p:cNvSpPr txBox="1"/>
          <p:nvPr/>
        </p:nvSpPr>
        <p:spPr>
          <a:xfrm>
            <a:off x="4778121" y="4528210"/>
            <a:ext cx="3669029" cy="519430"/>
          </a:xfrm>
          <a:prstGeom prst="rect">
            <a:avLst/>
          </a:prstGeom>
        </p:spPr>
        <p:txBody>
          <a:bodyPr vert="horz" wrap="square" lIns="0" tIns="29209" rIns="0" bIns="0" rtlCol="0">
            <a:spAutoFit/>
          </a:bodyPr>
          <a:lstStyle/>
          <a:p>
            <a:pPr marL="12700">
              <a:lnSpc>
                <a:spcPct val="100000"/>
              </a:lnSpc>
              <a:spcBef>
                <a:spcPts val="229"/>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dirty="0">
              <a:latin typeface="Arial"/>
              <a:cs typeface="Arial"/>
            </a:endParaRPr>
          </a:p>
          <a:p>
            <a:pPr marL="12700" marR="5080">
              <a:lnSpc>
                <a:spcPct val="115700"/>
              </a:lnSpc>
            </a:pPr>
            <a:r>
              <a:rPr sz="700" spc="-10" dirty="0">
                <a:solidFill>
                  <a:srgbClr val="585858"/>
                </a:solidFill>
                <a:latin typeface="Arial"/>
                <a:cs typeface="Arial"/>
                <a:hlinkClick r:id="rId3"/>
              </a:rPr>
              <a:t>https://lh5.googleusercontent.com/proxy/z36HD9v_To7vjP1x-I-T9x_tjYK9xhqE-tlNenp55ykn5 </a:t>
            </a:r>
            <a:r>
              <a:rPr sz="700" spc="-5" dirty="0">
                <a:solidFill>
                  <a:srgbClr val="585858"/>
                </a:solidFill>
                <a:latin typeface="Arial"/>
                <a:cs typeface="Arial"/>
                <a:hlinkClick r:id="rId3"/>
              </a:rPr>
              <a:t> </a:t>
            </a:r>
            <a:r>
              <a:rPr sz="700" spc="-10" dirty="0">
                <a:solidFill>
                  <a:srgbClr val="585858"/>
                </a:solidFill>
                <a:latin typeface="Arial"/>
                <a:cs typeface="Arial"/>
                <a:hlinkClick r:id="rId3"/>
              </a:rPr>
              <a:t>4dGzLSCdsCPAvkis_h8njDRFqcnFw3GZpS9QbQU91qRCbA--A87zcVaK-8tZljQrlfTeIY1rcfse </a:t>
            </a:r>
            <a:r>
              <a:rPr sz="700" spc="-5" dirty="0">
                <a:solidFill>
                  <a:srgbClr val="585858"/>
                </a:solidFill>
                <a:latin typeface="Arial"/>
                <a:cs typeface="Arial"/>
                <a:hlinkClick r:id="rId3"/>
              </a:rPr>
              <a:t> 9qEvlMu</a:t>
            </a:r>
            <a:endParaRPr sz="700" dirty="0">
              <a:latin typeface="Arial"/>
              <a:cs typeface="Arial"/>
            </a:endParaRPr>
          </a:p>
        </p:txBody>
      </p:sp>
      <p:pic>
        <p:nvPicPr>
          <p:cNvPr id="10" name="object 10"/>
          <p:cNvPicPr/>
          <p:nvPr/>
        </p:nvPicPr>
        <p:blipFill>
          <a:blip r:embed="rId4" cstate="print"/>
          <a:stretch>
            <a:fillRect/>
          </a:stretch>
        </p:blipFill>
        <p:spPr>
          <a:xfrm>
            <a:off x="143510" y="161289"/>
            <a:ext cx="773887" cy="311150"/>
          </a:xfrm>
          <a:prstGeom prst="rect">
            <a:avLst/>
          </a:prstGeom>
        </p:spPr>
      </p:pic>
      <p:pic>
        <p:nvPicPr>
          <p:cNvPr id="11" name="object 11"/>
          <p:cNvPicPr/>
          <p:nvPr/>
        </p:nvPicPr>
        <p:blipFill>
          <a:blip r:embed="rId5" cstate="print"/>
          <a:stretch>
            <a:fillRect/>
          </a:stretch>
        </p:blipFill>
        <p:spPr>
          <a:xfrm>
            <a:off x="4704079" y="640080"/>
            <a:ext cx="4195064" cy="3474085"/>
          </a:xfrm>
          <a:prstGeom prst="rect">
            <a:avLst/>
          </a:prstGeom>
        </p:spPr>
      </p:pic>
    </p:spTree>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7649" y="827278"/>
            <a:ext cx="4155059" cy="456535"/>
          </a:xfrm>
          <a:prstGeom prst="rect">
            <a:avLst/>
          </a:prstGeom>
        </p:spPr>
        <p:txBody>
          <a:bodyPr vert="horz" wrap="square" lIns="0" tIns="12700" rIns="0" bIns="0" rtlCol="0">
            <a:spAutoFit/>
          </a:bodyPr>
          <a:lstStyle/>
          <a:p>
            <a:pPr marL="12700" algn="ctr">
              <a:lnSpc>
                <a:spcPct val="100000"/>
              </a:lnSpc>
              <a:spcBef>
                <a:spcPts val="100"/>
              </a:spcBef>
            </a:pPr>
            <a:r>
              <a:rPr spc="-5" dirty="0"/>
              <a:t>Instance</a:t>
            </a:r>
            <a:r>
              <a:rPr spc="-70" dirty="0"/>
              <a:t> </a:t>
            </a:r>
            <a:r>
              <a:rPr dirty="0"/>
              <a:t>&amp;</a:t>
            </a:r>
            <a:r>
              <a:rPr spc="-55" dirty="0"/>
              <a:t> </a:t>
            </a:r>
            <a:r>
              <a:rPr spc="-5" dirty="0"/>
              <a:t>Schemes</a:t>
            </a:r>
          </a:p>
        </p:txBody>
      </p:sp>
      <p:sp>
        <p:nvSpPr>
          <p:cNvPr id="3" name="object 3"/>
          <p:cNvSpPr txBox="1"/>
          <p:nvPr/>
        </p:nvSpPr>
        <p:spPr>
          <a:xfrm>
            <a:off x="1248460" y="1744409"/>
            <a:ext cx="2054860" cy="255904"/>
          </a:xfrm>
          <a:prstGeom prst="rect">
            <a:avLst/>
          </a:prstGeom>
        </p:spPr>
        <p:txBody>
          <a:bodyPr vert="horz" wrap="square" lIns="0" tIns="0" rIns="0" bIns="0" rtlCol="0">
            <a:spAutoFit/>
          </a:bodyPr>
          <a:lstStyle/>
          <a:p>
            <a:pPr>
              <a:lnSpc>
                <a:spcPts val="1989"/>
              </a:lnSpc>
            </a:pPr>
            <a:r>
              <a:rPr sz="1800" dirty="0">
                <a:solidFill>
                  <a:srgbClr val="585858"/>
                </a:solidFill>
                <a:latin typeface="Arial"/>
                <a:cs typeface="Arial"/>
              </a:rPr>
              <a:t>I</a:t>
            </a:r>
            <a:r>
              <a:rPr sz="1800" spc="450" dirty="0">
                <a:solidFill>
                  <a:srgbClr val="585858"/>
                </a:solidFill>
                <a:latin typeface="Arial"/>
                <a:cs typeface="Arial"/>
              </a:rPr>
              <a:t> </a:t>
            </a:r>
            <a:r>
              <a:rPr sz="1800" spc="-5" dirty="0">
                <a:solidFill>
                  <a:srgbClr val="585858"/>
                </a:solidFill>
                <a:latin typeface="Arial"/>
                <a:cs typeface="Arial"/>
              </a:rPr>
              <a:t>stance</a:t>
            </a:r>
            <a:r>
              <a:rPr sz="1800" spc="-70" dirty="0">
                <a:solidFill>
                  <a:srgbClr val="585858"/>
                </a:solidFill>
                <a:latin typeface="Arial"/>
                <a:cs typeface="Arial"/>
              </a:rPr>
              <a:t> </a:t>
            </a:r>
            <a:r>
              <a:rPr sz="1800" dirty="0">
                <a:solidFill>
                  <a:srgbClr val="585858"/>
                </a:solidFill>
                <a:latin typeface="Arial"/>
                <a:cs typeface="Arial"/>
              </a:rPr>
              <a:t>vs</a:t>
            </a:r>
            <a:r>
              <a:rPr sz="1800" spc="-70" dirty="0">
                <a:solidFill>
                  <a:srgbClr val="585858"/>
                </a:solidFill>
                <a:latin typeface="Arial"/>
                <a:cs typeface="Arial"/>
              </a:rPr>
              <a:t> </a:t>
            </a:r>
            <a:r>
              <a:rPr sz="1800" spc="15" dirty="0">
                <a:solidFill>
                  <a:srgbClr val="585858"/>
                </a:solidFill>
                <a:latin typeface="Arial"/>
                <a:cs typeface="Arial"/>
              </a:rPr>
              <a:t>Schema</a:t>
            </a:r>
            <a:endParaRPr sz="1800">
              <a:latin typeface="Arial"/>
              <a:cs typeface="Arial"/>
            </a:endParaRPr>
          </a:p>
        </p:txBody>
      </p:sp>
      <p:grpSp>
        <p:nvGrpSpPr>
          <p:cNvPr id="4" name="object 4"/>
          <p:cNvGrpSpPr/>
          <p:nvPr/>
        </p:nvGrpSpPr>
        <p:grpSpPr>
          <a:xfrm>
            <a:off x="4572000" y="0"/>
            <a:ext cx="4572000" cy="5143500"/>
            <a:chOff x="4572000" y="0"/>
            <a:chExt cx="4572000" cy="5143500"/>
          </a:xfrm>
        </p:grpSpPr>
        <p:sp>
          <p:nvSpPr>
            <p:cNvPr id="5" name="object 5"/>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6" name="object 6"/>
            <p:cNvPicPr/>
            <p:nvPr/>
          </p:nvPicPr>
          <p:blipFill>
            <a:blip r:embed="rId2" cstate="print"/>
            <a:stretch>
              <a:fillRect/>
            </a:stretch>
          </p:blipFill>
          <p:spPr>
            <a:xfrm>
              <a:off x="8228965" y="161290"/>
              <a:ext cx="791845" cy="311785"/>
            </a:xfrm>
            <a:prstGeom prst="rect">
              <a:avLst/>
            </a:prstGeom>
          </p:spPr>
        </p:pic>
      </p:grpSp>
      <p:sp>
        <p:nvSpPr>
          <p:cNvPr id="7" name="object 7"/>
          <p:cNvSpPr txBox="1"/>
          <p:nvPr/>
        </p:nvSpPr>
        <p:spPr>
          <a:xfrm>
            <a:off x="132079" y="2261742"/>
            <a:ext cx="398780" cy="208279"/>
          </a:xfrm>
          <a:prstGeom prst="rect">
            <a:avLst/>
          </a:prstGeom>
        </p:spPr>
        <p:txBody>
          <a:bodyPr vert="horz" wrap="square" lIns="0" tIns="12700" rIns="0" bIns="0" rtlCol="0">
            <a:spAutoFit/>
          </a:bodyPr>
          <a:lstStyle/>
          <a:p>
            <a:pPr marL="12700">
              <a:lnSpc>
                <a:spcPct val="100000"/>
              </a:lnSpc>
              <a:spcBef>
                <a:spcPts val="100"/>
              </a:spcBef>
            </a:pPr>
            <a:r>
              <a:rPr sz="1200" dirty="0">
                <a:latin typeface="Arial"/>
                <a:cs typeface="Arial"/>
              </a:rPr>
              <a:t>B</a:t>
            </a:r>
            <a:r>
              <a:rPr sz="1200" spc="-5" dirty="0">
                <a:latin typeface="Arial"/>
                <a:cs typeface="Arial"/>
              </a:rPr>
              <a:t>asic</a:t>
            </a:r>
            <a:endParaRPr sz="1200">
              <a:latin typeface="Arial"/>
              <a:cs typeface="Arial"/>
            </a:endParaRPr>
          </a:p>
        </p:txBody>
      </p:sp>
      <p:sp>
        <p:nvSpPr>
          <p:cNvPr id="8" name="object 8"/>
          <p:cNvSpPr txBox="1"/>
          <p:nvPr/>
        </p:nvSpPr>
        <p:spPr>
          <a:xfrm>
            <a:off x="1433830" y="2261742"/>
            <a:ext cx="1202690" cy="387350"/>
          </a:xfrm>
          <a:prstGeom prst="rect">
            <a:avLst/>
          </a:prstGeom>
        </p:spPr>
        <p:txBody>
          <a:bodyPr vert="horz" wrap="square" lIns="0" tIns="21590" rIns="0" bIns="0" rtlCol="0">
            <a:spAutoFit/>
          </a:bodyPr>
          <a:lstStyle/>
          <a:p>
            <a:pPr marL="12700" marR="5080">
              <a:lnSpc>
                <a:spcPts val="1410"/>
              </a:lnSpc>
              <a:spcBef>
                <a:spcPts val="170"/>
              </a:spcBef>
            </a:pPr>
            <a:r>
              <a:rPr sz="1200" spc="-5" dirty="0">
                <a:latin typeface="Arial"/>
                <a:cs typeface="Arial"/>
              </a:rPr>
              <a:t>Description</a:t>
            </a:r>
            <a:r>
              <a:rPr sz="1200" spc="-60" dirty="0">
                <a:latin typeface="Arial"/>
                <a:cs typeface="Arial"/>
              </a:rPr>
              <a:t> </a:t>
            </a:r>
            <a:r>
              <a:rPr sz="1200" spc="-5" dirty="0">
                <a:latin typeface="Arial"/>
                <a:cs typeface="Arial"/>
              </a:rPr>
              <a:t>of</a:t>
            </a:r>
            <a:r>
              <a:rPr sz="1200" spc="-40" dirty="0">
                <a:latin typeface="Arial"/>
                <a:cs typeface="Arial"/>
              </a:rPr>
              <a:t> </a:t>
            </a:r>
            <a:r>
              <a:rPr sz="1200" spc="-5" dirty="0">
                <a:latin typeface="Arial"/>
                <a:cs typeface="Arial"/>
              </a:rPr>
              <a:t>the </a:t>
            </a:r>
            <a:r>
              <a:rPr sz="1200" spc="-320" dirty="0">
                <a:latin typeface="Arial"/>
                <a:cs typeface="Arial"/>
              </a:rPr>
              <a:t> </a:t>
            </a:r>
            <a:r>
              <a:rPr sz="1200" spc="-5" dirty="0">
                <a:latin typeface="Arial"/>
                <a:cs typeface="Arial"/>
              </a:rPr>
              <a:t>database.</a:t>
            </a:r>
            <a:endParaRPr sz="1200">
              <a:latin typeface="Arial"/>
              <a:cs typeface="Arial"/>
            </a:endParaRPr>
          </a:p>
        </p:txBody>
      </p:sp>
      <p:sp>
        <p:nvSpPr>
          <p:cNvPr id="9" name="object 9"/>
          <p:cNvSpPr txBox="1"/>
          <p:nvPr/>
        </p:nvSpPr>
        <p:spPr>
          <a:xfrm>
            <a:off x="2907919" y="2261742"/>
            <a:ext cx="1494790" cy="568325"/>
          </a:xfrm>
          <a:prstGeom prst="rect">
            <a:avLst/>
          </a:prstGeom>
        </p:spPr>
        <p:txBody>
          <a:bodyPr vert="horz" wrap="square" lIns="0" tIns="15240" rIns="0" bIns="0" rtlCol="0">
            <a:spAutoFit/>
          </a:bodyPr>
          <a:lstStyle/>
          <a:p>
            <a:pPr marL="12700" marR="5080">
              <a:lnSpc>
                <a:spcPct val="98400"/>
              </a:lnSpc>
              <a:spcBef>
                <a:spcPts val="120"/>
              </a:spcBef>
            </a:pPr>
            <a:r>
              <a:rPr sz="1200" spc="-5" dirty="0">
                <a:latin typeface="Arial"/>
                <a:cs typeface="Arial"/>
              </a:rPr>
              <a:t>Snapshot of a </a:t>
            </a:r>
            <a:r>
              <a:rPr sz="1200" dirty="0">
                <a:latin typeface="Arial"/>
                <a:cs typeface="Arial"/>
              </a:rPr>
              <a:t> </a:t>
            </a:r>
            <a:r>
              <a:rPr sz="1200" spc="-5" dirty="0">
                <a:latin typeface="Arial"/>
                <a:cs typeface="Arial"/>
              </a:rPr>
              <a:t>database</a:t>
            </a:r>
            <a:r>
              <a:rPr sz="1200" spc="-35" dirty="0">
                <a:latin typeface="Arial"/>
                <a:cs typeface="Arial"/>
              </a:rPr>
              <a:t> </a:t>
            </a:r>
            <a:r>
              <a:rPr sz="1200" dirty="0">
                <a:latin typeface="Arial"/>
                <a:cs typeface="Arial"/>
              </a:rPr>
              <a:t>at</a:t>
            </a:r>
            <a:r>
              <a:rPr sz="1200" spc="-30" dirty="0">
                <a:latin typeface="Arial"/>
                <a:cs typeface="Arial"/>
              </a:rPr>
              <a:t> </a:t>
            </a:r>
            <a:r>
              <a:rPr sz="1200" spc="-5" dirty="0">
                <a:latin typeface="Arial"/>
                <a:cs typeface="Arial"/>
              </a:rPr>
              <a:t>a</a:t>
            </a:r>
            <a:r>
              <a:rPr sz="1200" spc="-30" dirty="0">
                <a:latin typeface="Arial"/>
                <a:cs typeface="Arial"/>
              </a:rPr>
              <a:t> </a:t>
            </a:r>
            <a:r>
              <a:rPr sz="1200" spc="-5" dirty="0">
                <a:latin typeface="Arial"/>
                <a:cs typeface="Arial"/>
              </a:rPr>
              <a:t>specific </a:t>
            </a:r>
            <a:r>
              <a:rPr sz="1200" spc="-315" dirty="0">
                <a:latin typeface="Arial"/>
                <a:cs typeface="Arial"/>
              </a:rPr>
              <a:t> </a:t>
            </a:r>
            <a:r>
              <a:rPr sz="1200" spc="-5" dirty="0">
                <a:latin typeface="Arial"/>
                <a:cs typeface="Arial"/>
              </a:rPr>
              <a:t>moment.</a:t>
            </a:r>
            <a:endParaRPr sz="1200">
              <a:latin typeface="Arial"/>
              <a:cs typeface="Arial"/>
            </a:endParaRPr>
          </a:p>
        </p:txBody>
      </p:sp>
      <p:sp>
        <p:nvSpPr>
          <p:cNvPr id="10" name="object 10"/>
          <p:cNvSpPr txBox="1"/>
          <p:nvPr/>
        </p:nvSpPr>
        <p:spPr>
          <a:xfrm>
            <a:off x="4778121" y="4514494"/>
            <a:ext cx="3642995" cy="396240"/>
          </a:xfrm>
          <a:prstGeom prst="rect">
            <a:avLst/>
          </a:prstGeom>
        </p:spPr>
        <p:txBody>
          <a:bodyPr vert="horz" wrap="square" lIns="0" tIns="12700" rIns="0" bIns="0" rtlCol="0">
            <a:spAutoFit/>
          </a:bodyPr>
          <a:lstStyle/>
          <a:p>
            <a:pPr marL="12700" marR="5080">
              <a:lnSpc>
                <a:spcPct val="115700"/>
              </a:lnSpc>
              <a:spcBef>
                <a:spcPts val="100"/>
              </a:spcBef>
            </a:pPr>
            <a:r>
              <a:rPr sz="700" spc="-5" dirty="0">
                <a:solidFill>
                  <a:srgbClr val="585858"/>
                </a:solidFill>
                <a:latin typeface="Arial"/>
                <a:cs typeface="Arial"/>
              </a:rPr>
              <a:t>Image Source:: </a:t>
            </a:r>
            <a:r>
              <a:rPr sz="700" dirty="0">
                <a:solidFill>
                  <a:srgbClr val="585858"/>
                </a:solidFill>
                <a:latin typeface="Arial"/>
                <a:cs typeface="Arial"/>
              </a:rPr>
              <a:t> </a:t>
            </a:r>
            <a:r>
              <a:rPr sz="700" spc="-10" dirty="0">
                <a:solidFill>
                  <a:srgbClr val="585858"/>
                </a:solidFill>
                <a:latin typeface="Arial"/>
                <a:cs typeface="Arial"/>
              </a:rPr>
              <a:t>https://lh6.googleusercontent.com/proxy/NmDlYKVTeT5KJ4cViogUgX8dpSmxe0VqqjlLC0RX </a:t>
            </a:r>
            <a:r>
              <a:rPr sz="700" spc="-5" dirty="0">
                <a:solidFill>
                  <a:srgbClr val="585858"/>
                </a:solidFill>
                <a:latin typeface="Arial"/>
                <a:cs typeface="Arial"/>
              </a:rPr>
              <a:t> vd5oBtKoLd9gGvmWHU_088z8K2aKLQl-o6Qn74wprAmY14U6cHpYmaf5-hDK</a:t>
            </a:r>
            <a:endParaRPr sz="700">
              <a:latin typeface="Arial"/>
              <a:cs typeface="Arial"/>
            </a:endParaRPr>
          </a:p>
        </p:txBody>
      </p:sp>
      <p:grpSp>
        <p:nvGrpSpPr>
          <p:cNvPr id="11" name="object 11"/>
          <p:cNvGrpSpPr/>
          <p:nvPr/>
        </p:nvGrpSpPr>
        <p:grpSpPr>
          <a:xfrm>
            <a:off x="64452" y="1701800"/>
            <a:ext cx="4504055" cy="519430"/>
            <a:chOff x="64452" y="1701800"/>
            <a:chExt cx="4504055" cy="519430"/>
          </a:xfrm>
        </p:grpSpPr>
        <p:sp>
          <p:nvSpPr>
            <p:cNvPr id="12" name="object 12"/>
            <p:cNvSpPr/>
            <p:nvPr/>
          </p:nvSpPr>
          <p:spPr>
            <a:xfrm>
              <a:off x="73659" y="1701800"/>
              <a:ext cx="4485005" cy="514350"/>
            </a:xfrm>
            <a:custGeom>
              <a:avLst/>
              <a:gdLst/>
              <a:ahLst/>
              <a:cxnLst/>
              <a:rect l="l" t="t" r="r" b="b"/>
              <a:pathLst>
                <a:path w="4485005" h="514350">
                  <a:moveTo>
                    <a:pt x="4485005" y="0"/>
                  </a:moveTo>
                  <a:lnTo>
                    <a:pt x="0" y="0"/>
                  </a:lnTo>
                  <a:lnTo>
                    <a:pt x="0" y="514350"/>
                  </a:lnTo>
                  <a:lnTo>
                    <a:pt x="4485005" y="514350"/>
                  </a:lnTo>
                  <a:lnTo>
                    <a:pt x="4485005" y="0"/>
                  </a:lnTo>
                  <a:close/>
                </a:path>
              </a:pathLst>
            </a:custGeom>
            <a:solidFill>
              <a:srgbClr val="D9ECF6"/>
            </a:solidFill>
          </p:spPr>
          <p:txBody>
            <a:bodyPr wrap="square" lIns="0" tIns="0" rIns="0" bIns="0" rtlCol="0"/>
            <a:lstStyle/>
            <a:p>
              <a:endParaRPr/>
            </a:p>
          </p:txBody>
        </p:sp>
        <p:sp>
          <p:nvSpPr>
            <p:cNvPr id="13" name="object 13"/>
            <p:cNvSpPr/>
            <p:nvPr/>
          </p:nvSpPr>
          <p:spPr>
            <a:xfrm>
              <a:off x="69214" y="2216150"/>
              <a:ext cx="4494530" cy="0"/>
            </a:xfrm>
            <a:custGeom>
              <a:avLst/>
              <a:gdLst/>
              <a:ahLst/>
              <a:cxnLst/>
              <a:rect l="l" t="t" r="r" b="b"/>
              <a:pathLst>
                <a:path w="4494530">
                  <a:moveTo>
                    <a:pt x="0" y="0"/>
                  </a:moveTo>
                  <a:lnTo>
                    <a:pt x="4494530" y="0"/>
                  </a:lnTo>
                </a:path>
              </a:pathLst>
            </a:custGeom>
            <a:ln w="9525">
              <a:solidFill>
                <a:srgbClr val="DDDDDD"/>
              </a:solidFill>
            </a:ln>
          </p:spPr>
          <p:txBody>
            <a:bodyPr wrap="square" lIns="0" tIns="0" rIns="0" bIns="0" rtlCol="0"/>
            <a:lstStyle/>
            <a:p>
              <a:endParaRPr/>
            </a:p>
          </p:txBody>
        </p:sp>
      </p:grpSp>
      <p:sp>
        <p:nvSpPr>
          <p:cNvPr id="14" name="object 14"/>
          <p:cNvSpPr txBox="1"/>
          <p:nvPr/>
        </p:nvSpPr>
        <p:spPr>
          <a:xfrm>
            <a:off x="193039" y="1763395"/>
            <a:ext cx="1063625" cy="388620"/>
          </a:xfrm>
          <a:prstGeom prst="rect">
            <a:avLst/>
          </a:prstGeom>
        </p:spPr>
        <p:txBody>
          <a:bodyPr vert="horz" wrap="square" lIns="0" tIns="20320" rIns="0" bIns="0" rtlCol="0">
            <a:spAutoFit/>
          </a:bodyPr>
          <a:lstStyle/>
          <a:p>
            <a:pPr marL="12700" marR="5080" indent="103505">
              <a:lnSpc>
                <a:spcPts val="1420"/>
              </a:lnSpc>
              <a:spcBef>
                <a:spcPts val="160"/>
              </a:spcBef>
            </a:pPr>
            <a:r>
              <a:rPr sz="1200" b="1" spc="-5" dirty="0">
                <a:latin typeface="Arial"/>
                <a:cs typeface="Arial"/>
              </a:rPr>
              <a:t>BASIS </a:t>
            </a:r>
            <a:r>
              <a:rPr sz="1200" b="1" dirty="0">
                <a:latin typeface="Arial"/>
                <a:cs typeface="Arial"/>
              </a:rPr>
              <a:t>FOR </a:t>
            </a:r>
            <a:r>
              <a:rPr sz="1200" b="1" spc="5" dirty="0">
                <a:latin typeface="Arial"/>
                <a:cs typeface="Arial"/>
              </a:rPr>
              <a:t> </a:t>
            </a:r>
            <a:r>
              <a:rPr sz="1200" b="1" spc="-20" dirty="0">
                <a:latin typeface="Arial"/>
                <a:cs typeface="Arial"/>
              </a:rPr>
              <a:t>C</a:t>
            </a:r>
            <a:r>
              <a:rPr sz="1200" b="1" spc="-10" dirty="0">
                <a:latin typeface="Arial"/>
                <a:cs typeface="Arial"/>
              </a:rPr>
              <a:t>O</a:t>
            </a:r>
            <a:r>
              <a:rPr sz="1200" b="1" spc="-20" dirty="0">
                <a:latin typeface="Arial"/>
                <a:cs typeface="Arial"/>
              </a:rPr>
              <a:t>M</a:t>
            </a:r>
            <a:r>
              <a:rPr sz="1200" b="1" spc="10" dirty="0">
                <a:latin typeface="Arial"/>
                <a:cs typeface="Arial"/>
              </a:rPr>
              <a:t>P</a:t>
            </a:r>
            <a:r>
              <a:rPr sz="1200" b="1" spc="-45" dirty="0">
                <a:latin typeface="Arial"/>
                <a:cs typeface="Arial"/>
              </a:rPr>
              <a:t>A</a:t>
            </a:r>
            <a:r>
              <a:rPr sz="1200" b="1" spc="-20" dirty="0">
                <a:latin typeface="Arial"/>
                <a:cs typeface="Arial"/>
              </a:rPr>
              <a:t>R</a:t>
            </a:r>
            <a:r>
              <a:rPr sz="1200" b="1" spc="-10" dirty="0">
                <a:latin typeface="Arial"/>
                <a:cs typeface="Arial"/>
              </a:rPr>
              <a:t>IS</a:t>
            </a:r>
            <a:r>
              <a:rPr sz="1200" b="1" dirty="0">
                <a:latin typeface="Arial"/>
                <a:cs typeface="Arial"/>
              </a:rPr>
              <a:t>ON</a:t>
            </a:r>
            <a:endParaRPr sz="1200">
              <a:latin typeface="Arial"/>
              <a:cs typeface="Arial"/>
            </a:endParaRPr>
          </a:p>
        </p:txBody>
      </p:sp>
      <p:sp>
        <p:nvSpPr>
          <p:cNvPr id="16" name="object 16"/>
          <p:cNvSpPr txBox="1"/>
          <p:nvPr/>
        </p:nvSpPr>
        <p:spPr>
          <a:xfrm>
            <a:off x="1769110" y="1848739"/>
            <a:ext cx="687070" cy="208279"/>
          </a:xfrm>
          <a:prstGeom prst="rect">
            <a:avLst/>
          </a:prstGeom>
        </p:spPr>
        <p:txBody>
          <a:bodyPr vert="horz" wrap="square" lIns="0" tIns="12700" rIns="0" bIns="0" rtlCol="0">
            <a:spAutoFit/>
          </a:bodyPr>
          <a:lstStyle/>
          <a:p>
            <a:pPr marL="12700">
              <a:lnSpc>
                <a:spcPct val="100000"/>
              </a:lnSpc>
              <a:spcBef>
                <a:spcPts val="100"/>
              </a:spcBef>
            </a:pPr>
            <a:r>
              <a:rPr sz="1200" b="1" spc="-5" dirty="0">
                <a:latin typeface="Arial"/>
                <a:cs typeface="Arial"/>
              </a:rPr>
              <a:t>SCHEMA</a:t>
            </a:r>
            <a:endParaRPr sz="1200" dirty="0">
              <a:latin typeface="Arial"/>
              <a:cs typeface="Arial"/>
            </a:endParaRPr>
          </a:p>
        </p:txBody>
      </p:sp>
      <p:sp>
        <p:nvSpPr>
          <p:cNvPr id="17" name="object 17"/>
          <p:cNvSpPr txBox="1"/>
          <p:nvPr/>
        </p:nvSpPr>
        <p:spPr>
          <a:xfrm>
            <a:off x="3307207" y="1848739"/>
            <a:ext cx="798830" cy="208279"/>
          </a:xfrm>
          <a:prstGeom prst="rect">
            <a:avLst/>
          </a:prstGeom>
        </p:spPr>
        <p:txBody>
          <a:bodyPr vert="horz" wrap="square" lIns="0" tIns="12700" rIns="0" bIns="0" rtlCol="0">
            <a:spAutoFit/>
          </a:bodyPr>
          <a:lstStyle/>
          <a:p>
            <a:pPr marL="12700">
              <a:lnSpc>
                <a:spcPct val="100000"/>
              </a:lnSpc>
              <a:spcBef>
                <a:spcPts val="100"/>
              </a:spcBef>
            </a:pPr>
            <a:r>
              <a:rPr sz="1200" b="1" dirty="0">
                <a:latin typeface="Arial"/>
                <a:cs typeface="Arial"/>
              </a:rPr>
              <a:t>I</a:t>
            </a:r>
            <a:r>
              <a:rPr sz="1200" b="1" spc="-15" dirty="0">
                <a:latin typeface="Arial"/>
                <a:cs typeface="Arial"/>
              </a:rPr>
              <a:t>N</a:t>
            </a:r>
            <a:r>
              <a:rPr sz="1200" b="1" dirty="0">
                <a:latin typeface="Arial"/>
                <a:cs typeface="Arial"/>
              </a:rPr>
              <a:t>S</a:t>
            </a:r>
            <a:r>
              <a:rPr sz="1200" b="1" spc="5" dirty="0">
                <a:latin typeface="Arial"/>
                <a:cs typeface="Arial"/>
              </a:rPr>
              <a:t>T</a:t>
            </a:r>
            <a:r>
              <a:rPr sz="1200" b="1" spc="-45" dirty="0">
                <a:latin typeface="Arial"/>
                <a:cs typeface="Arial"/>
              </a:rPr>
              <a:t>A</a:t>
            </a:r>
            <a:r>
              <a:rPr sz="1200" b="1" spc="-5" dirty="0">
                <a:latin typeface="Arial"/>
                <a:cs typeface="Arial"/>
              </a:rPr>
              <a:t>N</a:t>
            </a:r>
            <a:r>
              <a:rPr sz="1200" b="1" spc="-10" dirty="0">
                <a:latin typeface="Arial"/>
                <a:cs typeface="Arial"/>
              </a:rPr>
              <a:t>C</a:t>
            </a:r>
            <a:r>
              <a:rPr sz="1200" b="1" dirty="0">
                <a:latin typeface="Arial"/>
                <a:cs typeface="Arial"/>
              </a:rPr>
              <a:t>E</a:t>
            </a:r>
            <a:endParaRPr sz="1200">
              <a:latin typeface="Arial"/>
              <a:cs typeface="Arial"/>
            </a:endParaRPr>
          </a:p>
        </p:txBody>
      </p:sp>
      <p:grpSp>
        <p:nvGrpSpPr>
          <p:cNvPr id="18" name="object 18"/>
          <p:cNvGrpSpPr/>
          <p:nvPr/>
        </p:nvGrpSpPr>
        <p:grpSpPr>
          <a:xfrm>
            <a:off x="58737" y="161289"/>
            <a:ext cx="4504055" cy="3766185"/>
            <a:chOff x="58737" y="161289"/>
            <a:chExt cx="4504055" cy="3766185"/>
          </a:xfrm>
        </p:grpSpPr>
        <p:pic>
          <p:nvPicPr>
            <p:cNvPr id="19" name="object 19"/>
            <p:cNvPicPr/>
            <p:nvPr/>
          </p:nvPicPr>
          <p:blipFill>
            <a:blip r:embed="rId3" cstate="print"/>
            <a:stretch>
              <a:fillRect/>
            </a:stretch>
          </p:blipFill>
          <p:spPr>
            <a:xfrm>
              <a:off x="143510" y="161289"/>
              <a:ext cx="773887" cy="311150"/>
            </a:xfrm>
            <a:prstGeom prst="rect">
              <a:avLst/>
            </a:prstGeom>
          </p:spPr>
        </p:pic>
        <p:sp>
          <p:nvSpPr>
            <p:cNvPr id="20" name="object 20"/>
            <p:cNvSpPr/>
            <p:nvPr/>
          </p:nvSpPr>
          <p:spPr>
            <a:xfrm>
              <a:off x="67945" y="2898775"/>
              <a:ext cx="4485005" cy="514350"/>
            </a:xfrm>
            <a:custGeom>
              <a:avLst/>
              <a:gdLst/>
              <a:ahLst/>
              <a:cxnLst/>
              <a:rect l="l" t="t" r="r" b="b"/>
              <a:pathLst>
                <a:path w="4485005" h="514350">
                  <a:moveTo>
                    <a:pt x="4485005" y="0"/>
                  </a:moveTo>
                  <a:lnTo>
                    <a:pt x="0" y="0"/>
                  </a:lnTo>
                  <a:lnTo>
                    <a:pt x="0" y="514350"/>
                  </a:lnTo>
                  <a:lnTo>
                    <a:pt x="4485005" y="514350"/>
                  </a:lnTo>
                  <a:lnTo>
                    <a:pt x="4485005" y="0"/>
                  </a:lnTo>
                  <a:close/>
                </a:path>
              </a:pathLst>
            </a:custGeom>
            <a:solidFill>
              <a:srgbClr val="F8F8F8"/>
            </a:solidFill>
          </p:spPr>
          <p:txBody>
            <a:bodyPr wrap="square" lIns="0" tIns="0" rIns="0" bIns="0" rtlCol="0"/>
            <a:lstStyle/>
            <a:p>
              <a:endParaRPr/>
            </a:p>
          </p:txBody>
        </p:sp>
        <p:sp>
          <p:nvSpPr>
            <p:cNvPr id="21" name="object 21"/>
            <p:cNvSpPr/>
            <p:nvPr/>
          </p:nvSpPr>
          <p:spPr>
            <a:xfrm>
              <a:off x="67945" y="3413124"/>
              <a:ext cx="4485005" cy="514350"/>
            </a:xfrm>
            <a:custGeom>
              <a:avLst/>
              <a:gdLst/>
              <a:ahLst/>
              <a:cxnLst/>
              <a:rect l="l" t="t" r="r" b="b"/>
              <a:pathLst>
                <a:path w="4485005" h="514350">
                  <a:moveTo>
                    <a:pt x="4485005" y="0"/>
                  </a:moveTo>
                  <a:lnTo>
                    <a:pt x="0" y="0"/>
                  </a:lnTo>
                  <a:lnTo>
                    <a:pt x="0" y="514350"/>
                  </a:lnTo>
                  <a:lnTo>
                    <a:pt x="4485005" y="514350"/>
                  </a:lnTo>
                  <a:lnTo>
                    <a:pt x="4485005" y="0"/>
                  </a:lnTo>
                  <a:close/>
                </a:path>
              </a:pathLst>
            </a:custGeom>
            <a:solidFill>
              <a:srgbClr val="F3F3F3"/>
            </a:solidFill>
          </p:spPr>
          <p:txBody>
            <a:bodyPr wrap="square" lIns="0" tIns="0" rIns="0" bIns="0" rtlCol="0"/>
            <a:lstStyle/>
            <a:p>
              <a:endParaRPr/>
            </a:p>
          </p:txBody>
        </p:sp>
        <p:sp>
          <p:nvSpPr>
            <p:cNvPr id="22" name="object 22"/>
            <p:cNvSpPr/>
            <p:nvPr/>
          </p:nvSpPr>
          <p:spPr>
            <a:xfrm>
              <a:off x="63500" y="2898775"/>
              <a:ext cx="4494530" cy="514350"/>
            </a:xfrm>
            <a:custGeom>
              <a:avLst/>
              <a:gdLst/>
              <a:ahLst/>
              <a:cxnLst/>
              <a:rect l="l" t="t" r="r" b="b"/>
              <a:pathLst>
                <a:path w="4494530" h="514350">
                  <a:moveTo>
                    <a:pt x="0" y="0"/>
                  </a:moveTo>
                  <a:lnTo>
                    <a:pt x="4494530" y="0"/>
                  </a:lnTo>
                </a:path>
                <a:path w="4494530" h="514350">
                  <a:moveTo>
                    <a:pt x="0" y="514350"/>
                  </a:moveTo>
                  <a:lnTo>
                    <a:pt x="4494530" y="514350"/>
                  </a:lnTo>
                </a:path>
              </a:pathLst>
            </a:custGeom>
            <a:ln w="9525">
              <a:solidFill>
                <a:srgbClr val="DDDDDD"/>
              </a:solidFill>
            </a:ln>
          </p:spPr>
          <p:txBody>
            <a:bodyPr wrap="square" lIns="0" tIns="0" rIns="0" bIns="0" rtlCol="0"/>
            <a:lstStyle/>
            <a:p>
              <a:endParaRPr/>
            </a:p>
          </p:txBody>
        </p:sp>
      </p:grpSp>
      <p:sp>
        <p:nvSpPr>
          <p:cNvPr id="23" name="object 23"/>
          <p:cNvSpPr txBox="1"/>
          <p:nvPr/>
        </p:nvSpPr>
        <p:spPr>
          <a:xfrm>
            <a:off x="132079" y="2959989"/>
            <a:ext cx="774700" cy="389890"/>
          </a:xfrm>
          <a:prstGeom prst="rect">
            <a:avLst/>
          </a:prstGeom>
        </p:spPr>
        <p:txBody>
          <a:bodyPr vert="horz" wrap="square" lIns="0" tIns="19685" rIns="0" bIns="0" rtlCol="0">
            <a:spAutoFit/>
          </a:bodyPr>
          <a:lstStyle/>
          <a:p>
            <a:pPr marL="12700" marR="5080">
              <a:lnSpc>
                <a:spcPts val="1430"/>
              </a:lnSpc>
              <a:spcBef>
                <a:spcPts val="155"/>
              </a:spcBef>
            </a:pPr>
            <a:r>
              <a:rPr sz="1200" spc="-5" dirty="0">
                <a:latin typeface="Arial"/>
                <a:cs typeface="Arial"/>
              </a:rPr>
              <a:t>Change </a:t>
            </a:r>
            <a:r>
              <a:rPr sz="1200" dirty="0">
                <a:latin typeface="Arial"/>
                <a:cs typeface="Arial"/>
              </a:rPr>
              <a:t> </a:t>
            </a:r>
            <a:r>
              <a:rPr sz="1200" spc="-5" dirty="0">
                <a:latin typeface="Arial"/>
                <a:cs typeface="Arial"/>
              </a:rPr>
              <a:t>o</a:t>
            </a:r>
            <a:r>
              <a:rPr sz="1200" spc="-15" dirty="0">
                <a:latin typeface="Arial"/>
                <a:cs typeface="Arial"/>
              </a:rPr>
              <a:t>c</a:t>
            </a:r>
            <a:r>
              <a:rPr sz="1200" spc="-5" dirty="0">
                <a:latin typeface="Arial"/>
                <a:cs typeface="Arial"/>
              </a:rPr>
              <a:t>c</a:t>
            </a:r>
            <a:r>
              <a:rPr sz="1200" spc="-15" dirty="0">
                <a:latin typeface="Arial"/>
                <a:cs typeface="Arial"/>
              </a:rPr>
              <a:t>u</a:t>
            </a:r>
            <a:r>
              <a:rPr sz="1200" dirty="0">
                <a:latin typeface="Arial"/>
                <a:cs typeface="Arial"/>
              </a:rPr>
              <a:t>r</a:t>
            </a:r>
            <a:r>
              <a:rPr sz="1200" spc="-10" dirty="0">
                <a:latin typeface="Arial"/>
                <a:cs typeface="Arial"/>
              </a:rPr>
              <a:t>r</a:t>
            </a:r>
            <a:r>
              <a:rPr sz="1200" spc="-15" dirty="0">
                <a:latin typeface="Arial"/>
                <a:cs typeface="Arial"/>
              </a:rPr>
              <a:t>en</a:t>
            </a:r>
            <a:r>
              <a:rPr sz="1200" spc="-5" dirty="0">
                <a:latin typeface="Arial"/>
                <a:cs typeface="Arial"/>
              </a:rPr>
              <a:t>ce</a:t>
            </a:r>
            <a:endParaRPr sz="1200" dirty="0">
              <a:latin typeface="Arial"/>
              <a:cs typeface="Arial"/>
            </a:endParaRPr>
          </a:p>
        </p:txBody>
      </p:sp>
      <p:sp>
        <p:nvSpPr>
          <p:cNvPr id="24" name="object 24"/>
          <p:cNvSpPr txBox="1"/>
          <p:nvPr/>
        </p:nvSpPr>
        <p:spPr>
          <a:xfrm>
            <a:off x="1433830" y="2955417"/>
            <a:ext cx="356235" cy="208279"/>
          </a:xfrm>
          <a:prstGeom prst="rect">
            <a:avLst/>
          </a:prstGeom>
        </p:spPr>
        <p:txBody>
          <a:bodyPr vert="horz" wrap="square" lIns="0" tIns="12700" rIns="0" bIns="0" rtlCol="0">
            <a:spAutoFit/>
          </a:bodyPr>
          <a:lstStyle/>
          <a:p>
            <a:pPr marL="12700">
              <a:lnSpc>
                <a:spcPct val="100000"/>
              </a:lnSpc>
              <a:spcBef>
                <a:spcPts val="100"/>
              </a:spcBef>
            </a:pPr>
            <a:r>
              <a:rPr sz="1200" spc="-5" dirty="0">
                <a:latin typeface="Arial"/>
                <a:cs typeface="Arial"/>
              </a:rPr>
              <a:t>Rare</a:t>
            </a:r>
            <a:endParaRPr sz="1200">
              <a:latin typeface="Arial"/>
              <a:cs typeface="Arial"/>
            </a:endParaRPr>
          </a:p>
        </p:txBody>
      </p:sp>
      <p:sp>
        <p:nvSpPr>
          <p:cNvPr id="25" name="object 25"/>
          <p:cNvSpPr txBox="1"/>
          <p:nvPr/>
        </p:nvSpPr>
        <p:spPr>
          <a:xfrm>
            <a:off x="2906395" y="2955417"/>
            <a:ext cx="635635" cy="208279"/>
          </a:xfrm>
          <a:prstGeom prst="rect">
            <a:avLst/>
          </a:prstGeom>
        </p:spPr>
        <p:txBody>
          <a:bodyPr vert="horz" wrap="square" lIns="0" tIns="12700" rIns="0" bIns="0" rtlCol="0">
            <a:spAutoFit/>
          </a:bodyPr>
          <a:lstStyle/>
          <a:p>
            <a:pPr marL="12700">
              <a:lnSpc>
                <a:spcPct val="100000"/>
              </a:lnSpc>
              <a:spcBef>
                <a:spcPts val="100"/>
              </a:spcBef>
            </a:pPr>
            <a:r>
              <a:rPr sz="1200" spc="-5" dirty="0">
                <a:latin typeface="Arial"/>
                <a:cs typeface="Arial"/>
              </a:rPr>
              <a:t>Frequent</a:t>
            </a:r>
            <a:endParaRPr sz="1200">
              <a:latin typeface="Arial"/>
              <a:cs typeface="Arial"/>
            </a:endParaRPr>
          </a:p>
        </p:txBody>
      </p:sp>
      <p:sp>
        <p:nvSpPr>
          <p:cNvPr id="26" name="object 26"/>
          <p:cNvSpPr txBox="1"/>
          <p:nvPr/>
        </p:nvSpPr>
        <p:spPr>
          <a:xfrm>
            <a:off x="132079" y="3470909"/>
            <a:ext cx="751840" cy="208279"/>
          </a:xfrm>
          <a:prstGeom prst="rect">
            <a:avLst/>
          </a:prstGeom>
        </p:spPr>
        <p:txBody>
          <a:bodyPr vert="horz" wrap="square" lIns="0" tIns="12700" rIns="0" bIns="0" rtlCol="0">
            <a:spAutoFit/>
          </a:bodyPr>
          <a:lstStyle/>
          <a:p>
            <a:pPr marL="12700">
              <a:lnSpc>
                <a:spcPct val="100000"/>
              </a:lnSpc>
              <a:spcBef>
                <a:spcPts val="100"/>
              </a:spcBef>
            </a:pPr>
            <a:r>
              <a:rPr sz="1200" dirty="0">
                <a:latin typeface="Arial"/>
                <a:cs typeface="Arial"/>
              </a:rPr>
              <a:t>I</a:t>
            </a:r>
            <a:r>
              <a:rPr sz="1200" spc="5" dirty="0">
                <a:latin typeface="Arial"/>
                <a:cs typeface="Arial"/>
              </a:rPr>
              <a:t>n</a:t>
            </a:r>
            <a:r>
              <a:rPr sz="1200" spc="-5" dirty="0">
                <a:latin typeface="Arial"/>
                <a:cs typeface="Arial"/>
              </a:rPr>
              <a:t>itial</a:t>
            </a:r>
            <a:r>
              <a:rPr sz="1200" spc="-35" dirty="0">
                <a:latin typeface="Arial"/>
                <a:cs typeface="Arial"/>
              </a:rPr>
              <a:t> </a:t>
            </a:r>
            <a:r>
              <a:rPr sz="1200" dirty="0">
                <a:latin typeface="Arial"/>
                <a:cs typeface="Arial"/>
              </a:rPr>
              <a:t>st</a:t>
            </a:r>
            <a:r>
              <a:rPr sz="1200" spc="5" dirty="0">
                <a:latin typeface="Arial"/>
                <a:cs typeface="Arial"/>
              </a:rPr>
              <a:t>a</a:t>
            </a:r>
            <a:r>
              <a:rPr sz="1200" dirty="0">
                <a:latin typeface="Arial"/>
                <a:cs typeface="Arial"/>
              </a:rPr>
              <a:t>te</a:t>
            </a:r>
            <a:endParaRPr sz="1200">
              <a:latin typeface="Arial"/>
              <a:cs typeface="Arial"/>
            </a:endParaRPr>
          </a:p>
        </p:txBody>
      </p:sp>
      <p:sp>
        <p:nvSpPr>
          <p:cNvPr id="27" name="object 27"/>
          <p:cNvSpPr txBox="1"/>
          <p:nvPr/>
        </p:nvSpPr>
        <p:spPr>
          <a:xfrm>
            <a:off x="1433830" y="3470909"/>
            <a:ext cx="457834" cy="208279"/>
          </a:xfrm>
          <a:prstGeom prst="rect">
            <a:avLst/>
          </a:prstGeom>
        </p:spPr>
        <p:txBody>
          <a:bodyPr vert="horz" wrap="square" lIns="0" tIns="12700" rIns="0" bIns="0" rtlCol="0">
            <a:spAutoFit/>
          </a:bodyPr>
          <a:lstStyle/>
          <a:p>
            <a:pPr marL="12700">
              <a:lnSpc>
                <a:spcPct val="100000"/>
              </a:lnSpc>
              <a:spcBef>
                <a:spcPts val="100"/>
              </a:spcBef>
            </a:pPr>
            <a:r>
              <a:rPr sz="1200" dirty="0">
                <a:latin typeface="Arial"/>
                <a:cs typeface="Arial"/>
              </a:rPr>
              <a:t>E</a:t>
            </a:r>
            <a:r>
              <a:rPr sz="1200" spc="5" dirty="0">
                <a:latin typeface="Arial"/>
                <a:cs typeface="Arial"/>
              </a:rPr>
              <a:t>m</a:t>
            </a:r>
            <a:r>
              <a:rPr sz="1200" spc="-15" dirty="0">
                <a:latin typeface="Arial"/>
                <a:cs typeface="Arial"/>
              </a:rPr>
              <a:t>p</a:t>
            </a:r>
            <a:r>
              <a:rPr sz="1200" dirty="0">
                <a:latin typeface="Arial"/>
                <a:cs typeface="Arial"/>
              </a:rPr>
              <a:t>ty</a:t>
            </a:r>
          </a:p>
        </p:txBody>
      </p:sp>
      <p:sp>
        <p:nvSpPr>
          <p:cNvPr id="28" name="object 28"/>
          <p:cNvSpPr txBox="1"/>
          <p:nvPr/>
        </p:nvSpPr>
        <p:spPr>
          <a:xfrm>
            <a:off x="2906395" y="3475482"/>
            <a:ext cx="1285240" cy="388620"/>
          </a:xfrm>
          <a:prstGeom prst="rect">
            <a:avLst/>
          </a:prstGeom>
        </p:spPr>
        <p:txBody>
          <a:bodyPr vert="horz" wrap="square" lIns="0" tIns="20320" rIns="0" bIns="0" rtlCol="0">
            <a:spAutoFit/>
          </a:bodyPr>
          <a:lstStyle/>
          <a:p>
            <a:pPr marL="12700" marR="5080">
              <a:lnSpc>
                <a:spcPts val="1420"/>
              </a:lnSpc>
              <a:spcBef>
                <a:spcPts val="160"/>
              </a:spcBef>
            </a:pPr>
            <a:r>
              <a:rPr sz="1200" dirty="0">
                <a:latin typeface="Arial"/>
                <a:cs typeface="Arial"/>
              </a:rPr>
              <a:t>A</a:t>
            </a:r>
            <a:r>
              <a:rPr sz="1200" spc="-5" dirty="0">
                <a:latin typeface="Arial"/>
                <a:cs typeface="Arial"/>
              </a:rPr>
              <a:t>l</a:t>
            </a:r>
            <a:r>
              <a:rPr sz="1200" spc="-25" dirty="0">
                <a:latin typeface="Arial"/>
                <a:cs typeface="Arial"/>
              </a:rPr>
              <a:t>w</a:t>
            </a:r>
            <a:r>
              <a:rPr sz="1200" spc="10" dirty="0">
                <a:latin typeface="Arial"/>
                <a:cs typeface="Arial"/>
              </a:rPr>
              <a:t>a</a:t>
            </a:r>
            <a:r>
              <a:rPr sz="1200" spc="-15" dirty="0">
                <a:latin typeface="Arial"/>
                <a:cs typeface="Arial"/>
              </a:rPr>
              <a:t>y</a:t>
            </a:r>
            <a:r>
              <a:rPr sz="1200" dirty="0">
                <a:latin typeface="Arial"/>
                <a:cs typeface="Arial"/>
              </a:rPr>
              <a:t>s</a:t>
            </a:r>
            <a:r>
              <a:rPr sz="1200" spc="-45" dirty="0">
                <a:latin typeface="Arial"/>
                <a:cs typeface="Arial"/>
              </a:rPr>
              <a:t> </a:t>
            </a:r>
            <a:r>
              <a:rPr sz="1200" spc="-5" dirty="0">
                <a:latin typeface="Arial"/>
                <a:cs typeface="Arial"/>
              </a:rPr>
              <a:t>ha</a:t>
            </a:r>
            <a:r>
              <a:rPr sz="1200" spc="-15" dirty="0">
                <a:latin typeface="Arial"/>
                <a:cs typeface="Arial"/>
              </a:rPr>
              <a:t>v</a:t>
            </a:r>
            <a:r>
              <a:rPr sz="1200" spc="-5" dirty="0">
                <a:latin typeface="Arial"/>
                <a:cs typeface="Arial"/>
              </a:rPr>
              <a:t>e</a:t>
            </a:r>
            <a:r>
              <a:rPr sz="1200" spc="-40" dirty="0">
                <a:latin typeface="Arial"/>
                <a:cs typeface="Arial"/>
              </a:rPr>
              <a:t> </a:t>
            </a:r>
            <a:r>
              <a:rPr sz="1200" spc="-5" dirty="0">
                <a:latin typeface="Arial"/>
                <a:cs typeface="Arial"/>
              </a:rPr>
              <a:t>so</a:t>
            </a:r>
            <a:r>
              <a:rPr sz="1200" spc="5" dirty="0">
                <a:latin typeface="Arial"/>
                <a:cs typeface="Arial"/>
              </a:rPr>
              <a:t>m</a:t>
            </a:r>
            <a:r>
              <a:rPr sz="1200" spc="-5" dirty="0">
                <a:latin typeface="Arial"/>
                <a:cs typeface="Arial"/>
              </a:rPr>
              <a:t>e  data.</a:t>
            </a:r>
            <a:endParaRPr sz="1200">
              <a:latin typeface="Arial"/>
              <a:cs typeface="Arial"/>
            </a:endParaRPr>
          </a:p>
        </p:txBody>
      </p:sp>
      <p:pic>
        <p:nvPicPr>
          <p:cNvPr id="29" name="object 29"/>
          <p:cNvPicPr/>
          <p:nvPr/>
        </p:nvPicPr>
        <p:blipFill>
          <a:blip r:embed="rId4" cstate="print"/>
          <a:stretch>
            <a:fillRect/>
          </a:stretch>
        </p:blipFill>
        <p:spPr>
          <a:xfrm>
            <a:off x="4624704" y="1419352"/>
            <a:ext cx="4443983" cy="2379980"/>
          </a:xfrm>
          <a:prstGeom prst="rect">
            <a:avLst/>
          </a:prstGeom>
        </p:spPr>
      </p:pic>
      <p:sp>
        <p:nvSpPr>
          <p:cNvPr id="30" name="object 3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7210" y="827278"/>
            <a:ext cx="3534410" cy="456535"/>
          </a:xfrm>
          <a:prstGeom prst="rect">
            <a:avLst/>
          </a:prstGeom>
        </p:spPr>
        <p:txBody>
          <a:bodyPr vert="horz" wrap="square" lIns="0" tIns="12700" rIns="0" bIns="0" rtlCol="0">
            <a:spAutoFit/>
          </a:bodyPr>
          <a:lstStyle/>
          <a:p>
            <a:pPr marL="12700">
              <a:lnSpc>
                <a:spcPct val="100000"/>
              </a:lnSpc>
              <a:spcBef>
                <a:spcPts val="100"/>
              </a:spcBef>
            </a:pPr>
            <a:r>
              <a:rPr spc="-5" dirty="0"/>
              <a:t>Instance</a:t>
            </a:r>
            <a:r>
              <a:rPr spc="-70" dirty="0"/>
              <a:t> </a:t>
            </a:r>
            <a:r>
              <a:rPr dirty="0"/>
              <a:t>&amp;</a:t>
            </a:r>
            <a:r>
              <a:rPr spc="-55" dirty="0"/>
              <a:t> </a:t>
            </a:r>
            <a:r>
              <a:rPr spc="-5" dirty="0"/>
              <a:t>Schemes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113840" y="1722247"/>
            <a:ext cx="231648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What</a:t>
            </a:r>
            <a:r>
              <a:rPr sz="1800" spc="420" dirty="0">
                <a:solidFill>
                  <a:srgbClr val="585858"/>
                </a:solidFill>
                <a:latin typeface="Arial"/>
                <a:cs typeface="Arial"/>
              </a:rPr>
              <a:t> </a:t>
            </a:r>
            <a:r>
              <a:rPr sz="1800" spc="-5" dirty="0">
                <a:solidFill>
                  <a:srgbClr val="585858"/>
                </a:solidFill>
                <a:latin typeface="Arial"/>
                <a:cs typeface="Arial"/>
              </a:rPr>
              <a:t>is</a:t>
            </a:r>
            <a:r>
              <a:rPr sz="1800" spc="-40" dirty="0">
                <a:solidFill>
                  <a:srgbClr val="585858"/>
                </a:solidFill>
                <a:latin typeface="Arial"/>
                <a:cs typeface="Arial"/>
              </a:rPr>
              <a:t> </a:t>
            </a:r>
            <a:r>
              <a:rPr sz="1800" spc="-5" dirty="0">
                <a:solidFill>
                  <a:srgbClr val="585858"/>
                </a:solidFill>
                <a:latin typeface="Arial"/>
                <a:cs typeface="Arial"/>
              </a:rPr>
              <a:t>Sub-schema?</a:t>
            </a:r>
            <a:endParaRPr sz="1800" dirty="0">
              <a:latin typeface="Arial"/>
              <a:cs typeface="Arial"/>
            </a:endParaRPr>
          </a:p>
        </p:txBody>
      </p:sp>
      <p:sp>
        <p:nvSpPr>
          <p:cNvPr id="7" name="object 7"/>
          <p:cNvSpPr txBox="1"/>
          <p:nvPr/>
        </p:nvSpPr>
        <p:spPr>
          <a:xfrm>
            <a:off x="530453" y="2384466"/>
            <a:ext cx="3534410" cy="1284605"/>
          </a:xfrm>
          <a:prstGeom prst="rect">
            <a:avLst/>
          </a:prstGeom>
        </p:spPr>
        <p:txBody>
          <a:bodyPr vert="horz" wrap="square" lIns="0" tIns="12700" rIns="0" bIns="0" rtlCol="0">
            <a:spAutoFit/>
          </a:bodyPr>
          <a:lstStyle/>
          <a:p>
            <a:pPr marL="332740" marR="17145" indent="-320675">
              <a:lnSpc>
                <a:spcPct val="114199"/>
              </a:lnSpc>
              <a:spcBef>
                <a:spcPts val="100"/>
              </a:spcBef>
              <a:buFont typeface="Arial"/>
              <a:buChar char="●"/>
              <a:tabLst>
                <a:tab pos="332740" algn="l"/>
                <a:tab pos="333375" algn="l"/>
              </a:tabLst>
            </a:pPr>
            <a:r>
              <a:rPr sz="1200" b="1" i="1" spc="-5" dirty="0">
                <a:latin typeface="Arial"/>
                <a:cs typeface="Arial"/>
              </a:rPr>
              <a:t>Subschema</a:t>
            </a:r>
            <a:r>
              <a:rPr sz="1200" b="1" i="1" spc="5" dirty="0">
                <a:latin typeface="Arial"/>
                <a:cs typeface="Arial"/>
              </a:rPr>
              <a:t> </a:t>
            </a:r>
            <a:r>
              <a:rPr sz="1200" spc="-5" dirty="0">
                <a:latin typeface="Arial"/>
                <a:cs typeface="Arial"/>
              </a:rPr>
              <a:t>is</a:t>
            </a:r>
            <a:r>
              <a:rPr sz="1200" spc="310" dirty="0">
                <a:latin typeface="Arial"/>
                <a:cs typeface="Arial"/>
              </a:rPr>
              <a:t> </a:t>
            </a:r>
            <a:r>
              <a:rPr sz="1200" spc="-5" dirty="0">
                <a:latin typeface="Arial"/>
                <a:cs typeface="Arial"/>
              </a:rPr>
              <a:t>a</a:t>
            </a:r>
            <a:r>
              <a:rPr sz="1200" spc="315" dirty="0">
                <a:latin typeface="Arial"/>
                <a:cs typeface="Arial"/>
              </a:rPr>
              <a:t> </a:t>
            </a:r>
            <a:r>
              <a:rPr sz="1200" spc="-10" dirty="0">
                <a:latin typeface="Arial"/>
                <a:cs typeface="Arial"/>
              </a:rPr>
              <a:t>sub</a:t>
            </a:r>
            <a:r>
              <a:rPr sz="1200" spc="305" dirty="0">
                <a:latin typeface="Arial"/>
                <a:cs typeface="Arial"/>
              </a:rPr>
              <a:t> </a:t>
            </a:r>
            <a:r>
              <a:rPr sz="1200" dirty="0">
                <a:latin typeface="Arial"/>
                <a:cs typeface="Arial"/>
              </a:rPr>
              <a:t>part</a:t>
            </a:r>
            <a:r>
              <a:rPr sz="1200" spc="320" dirty="0">
                <a:latin typeface="Arial"/>
                <a:cs typeface="Arial"/>
              </a:rPr>
              <a:t> </a:t>
            </a:r>
            <a:r>
              <a:rPr sz="1200" spc="-5" dirty="0">
                <a:latin typeface="Arial"/>
                <a:cs typeface="Arial"/>
              </a:rPr>
              <a:t>of</a:t>
            </a:r>
            <a:r>
              <a:rPr sz="1200" spc="310" dirty="0">
                <a:latin typeface="Arial"/>
                <a:cs typeface="Arial"/>
              </a:rPr>
              <a:t> </a:t>
            </a:r>
            <a:r>
              <a:rPr sz="1200" spc="-5" dirty="0">
                <a:latin typeface="Arial"/>
                <a:cs typeface="Arial"/>
              </a:rPr>
              <a:t>a</a:t>
            </a:r>
            <a:r>
              <a:rPr sz="1200" spc="315" dirty="0">
                <a:latin typeface="Arial"/>
                <a:cs typeface="Arial"/>
              </a:rPr>
              <a:t> </a:t>
            </a:r>
            <a:r>
              <a:rPr sz="1200" spc="-5" dirty="0">
                <a:latin typeface="Arial"/>
                <a:cs typeface="Arial"/>
              </a:rPr>
              <a:t>schema</a:t>
            </a:r>
            <a:r>
              <a:rPr sz="1200" spc="305" dirty="0">
                <a:latin typeface="Arial"/>
                <a:cs typeface="Arial"/>
              </a:rPr>
              <a:t> </a:t>
            </a:r>
            <a:r>
              <a:rPr sz="1200" spc="-5" dirty="0">
                <a:latin typeface="Arial"/>
                <a:cs typeface="Arial"/>
              </a:rPr>
              <a:t>and </a:t>
            </a:r>
            <a:r>
              <a:rPr sz="1200" spc="-320" dirty="0">
                <a:latin typeface="Arial"/>
                <a:cs typeface="Arial"/>
              </a:rPr>
              <a:t> </a:t>
            </a:r>
            <a:r>
              <a:rPr sz="1200" spc="-5" dirty="0">
                <a:latin typeface="Arial"/>
                <a:cs typeface="Arial"/>
              </a:rPr>
              <a:t>inherits</a:t>
            </a:r>
            <a:r>
              <a:rPr sz="1200" spc="-10" dirty="0">
                <a:latin typeface="Arial"/>
                <a:cs typeface="Arial"/>
              </a:rPr>
              <a:t> </a:t>
            </a:r>
            <a:r>
              <a:rPr sz="1200" spc="-5" dirty="0">
                <a:latin typeface="Arial"/>
                <a:cs typeface="Arial"/>
              </a:rPr>
              <a:t>same</a:t>
            </a:r>
            <a:r>
              <a:rPr sz="1200" spc="-20" dirty="0">
                <a:latin typeface="Arial"/>
                <a:cs typeface="Arial"/>
              </a:rPr>
              <a:t> </a:t>
            </a:r>
            <a:r>
              <a:rPr sz="1200" spc="-5" dirty="0">
                <a:latin typeface="Arial"/>
                <a:cs typeface="Arial"/>
              </a:rPr>
              <a:t>properties</a:t>
            </a:r>
            <a:r>
              <a:rPr sz="1200" spc="-10" dirty="0">
                <a:latin typeface="Arial"/>
                <a:cs typeface="Arial"/>
              </a:rPr>
              <a:t> </a:t>
            </a:r>
            <a:r>
              <a:rPr sz="1200" spc="-5" dirty="0">
                <a:latin typeface="Arial"/>
                <a:cs typeface="Arial"/>
              </a:rPr>
              <a:t>of</a:t>
            </a:r>
            <a:r>
              <a:rPr sz="1200" spc="20" dirty="0">
                <a:latin typeface="Arial"/>
                <a:cs typeface="Arial"/>
              </a:rPr>
              <a:t> </a:t>
            </a:r>
            <a:r>
              <a:rPr sz="1200" spc="-5" dirty="0">
                <a:latin typeface="Arial"/>
                <a:cs typeface="Arial"/>
              </a:rPr>
              <a:t>schema.</a:t>
            </a:r>
            <a:endParaRPr sz="1200" dirty="0">
              <a:latin typeface="Arial"/>
              <a:cs typeface="Arial"/>
            </a:endParaRPr>
          </a:p>
          <a:p>
            <a:pPr marL="332740" marR="218440" indent="-320675">
              <a:lnSpc>
                <a:spcPct val="114999"/>
              </a:lnSpc>
              <a:buChar char="●"/>
              <a:tabLst>
                <a:tab pos="332740" algn="l"/>
                <a:tab pos="333375" algn="l"/>
              </a:tabLst>
            </a:pPr>
            <a:r>
              <a:rPr sz="1200" spc="-5" dirty="0">
                <a:latin typeface="Arial"/>
                <a:cs typeface="Arial"/>
              </a:rPr>
              <a:t>Subschema</a:t>
            </a:r>
            <a:r>
              <a:rPr sz="1200" spc="175" dirty="0">
                <a:latin typeface="Arial"/>
                <a:cs typeface="Arial"/>
              </a:rPr>
              <a:t> </a:t>
            </a:r>
            <a:r>
              <a:rPr sz="1200" spc="-5" dirty="0">
                <a:latin typeface="Arial"/>
                <a:cs typeface="Arial"/>
              </a:rPr>
              <a:t>describes</a:t>
            </a:r>
            <a:r>
              <a:rPr sz="1200" spc="175" dirty="0">
                <a:latin typeface="Arial"/>
                <a:cs typeface="Arial"/>
              </a:rPr>
              <a:t> </a:t>
            </a:r>
            <a:r>
              <a:rPr sz="1200" spc="-5" dirty="0">
                <a:latin typeface="Arial"/>
                <a:cs typeface="Arial"/>
              </a:rPr>
              <a:t>different</a:t>
            </a:r>
            <a:r>
              <a:rPr sz="1200" spc="175" dirty="0">
                <a:latin typeface="Arial"/>
                <a:cs typeface="Arial"/>
              </a:rPr>
              <a:t> </a:t>
            </a:r>
            <a:r>
              <a:rPr sz="1200" spc="-5" dirty="0">
                <a:latin typeface="Arial"/>
                <a:cs typeface="Arial"/>
              </a:rPr>
              <a:t>view</a:t>
            </a:r>
            <a:r>
              <a:rPr sz="1200" spc="170" dirty="0">
                <a:latin typeface="Arial"/>
                <a:cs typeface="Arial"/>
              </a:rPr>
              <a:t> </a:t>
            </a:r>
            <a:r>
              <a:rPr sz="1200" dirty="0">
                <a:latin typeface="Arial"/>
                <a:cs typeface="Arial"/>
              </a:rPr>
              <a:t>of</a:t>
            </a:r>
            <a:r>
              <a:rPr sz="1200" spc="180" dirty="0">
                <a:latin typeface="Arial"/>
                <a:cs typeface="Arial"/>
              </a:rPr>
              <a:t> </a:t>
            </a:r>
            <a:r>
              <a:rPr sz="1200" spc="-5" dirty="0">
                <a:latin typeface="Arial"/>
                <a:cs typeface="Arial"/>
              </a:rPr>
              <a:t>the </a:t>
            </a:r>
            <a:r>
              <a:rPr sz="1200" spc="-315" dirty="0">
                <a:latin typeface="Arial"/>
                <a:cs typeface="Arial"/>
              </a:rPr>
              <a:t> </a:t>
            </a:r>
            <a:r>
              <a:rPr sz="1200" spc="-5" dirty="0">
                <a:latin typeface="Arial"/>
                <a:cs typeface="Arial"/>
              </a:rPr>
              <a:t>database.</a:t>
            </a:r>
            <a:endParaRPr sz="1200" dirty="0">
              <a:latin typeface="Arial"/>
              <a:cs typeface="Arial"/>
            </a:endParaRPr>
          </a:p>
          <a:p>
            <a:pPr marL="332740" marR="5080" indent="-320675">
              <a:lnSpc>
                <a:spcPts val="1660"/>
              </a:lnSpc>
              <a:spcBef>
                <a:spcPts val="85"/>
              </a:spcBef>
              <a:buChar char="●"/>
              <a:tabLst>
                <a:tab pos="332740" algn="l"/>
                <a:tab pos="333375" algn="l"/>
              </a:tabLst>
            </a:pPr>
            <a:r>
              <a:rPr sz="1200" spc="-5" dirty="0">
                <a:latin typeface="Arial"/>
                <a:cs typeface="Arial"/>
              </a:rPr>
              <a:t>Subschema</a:t>
            </a:r>
            <a:r>
              <a:rPr sz="1200" spc="140" dirty="0">
                <a:latin typeface="Arial"/>
                <a:cs typeface="Arial"/>
              </a:rPr>
              <a:t> </a:t>
            </a:r>
            <a:r>
              <a:rPr sz="1200" spc="-5" dirty="0">
                <a:latin typeface="Arial"/>
                <a:cs typeface="Arial"/>
              </a:rPr>
              <a:t>is</a:t>
            </a:r>
            <a:r>
              <a:rPr sz="1200" spc="135" dirty="0">
                <a:latin typeface="Arial"/>
                <a:cs typeface="Arial"/>
              </a:rPr>
              <a:t> </a:t>
            </a:r>
            <a:r>
              <a:rPr sz="1200" spc="-5" dirty="0">
                <a:latin typeface="Arial"/>
                <a:cs typeface="Arial"/>
              </a:rPr>
              <a:t>an</a:t>
            </a:r>
            <a:r>
              <a:rPr sz="1200" spc="140" dirty="0">
                <a:latin typeface="Arial"/>
                <a:cs typeface="Arial"/>
              </a:rPr>
              <a:t> </a:t>
            </a:r>
            <a:r>
              <a:rPr sz="1200" spc="-5" dirty="0">
                <a:latin typeface="Arial"/>
                <a:cs typeface="Arial"/>
              </a:rPr>
              <a:t>application</a:t>
            </a:r>
            <a:r>
              <a:rPr sz="1200" spc="150" dirty="0">
                <a:latin typeface="Arial"/>
                <a:cs typeface="Arial"/>
              </a:rPr>
              <a:t> </a:t>
            </a:r>
            <a:r>
              <a:rPr sz="1200" spc="-5" dirty="0">
                <a:latin typeface="Arial"/>
                <a:cs typeface="Arial"/>
              </a:rPr>
              <a:t>programmer’s</a:t>
            </a:r>
            <a:r>
              <a:rPr sz="1200" spc="130" dirty="0">
                <a:latin typeface="Arial"/>
                <a:cs typeface="Arial"/>
              </a:rPr>
              <a:t> </a:t>
            </a:r>
            <a:r>
              <a:rPr sz="1200" spc="-5" dirty="0">
                <a:latin typeface="Arial"/>
                <a:cs typeface="Arial"/>
              </a:rPr>
              <a:t>or </a:t>
            </a:r>
            <a:r>
              <a:rPr sz="1200" spc="-320" dirty="0">
                <a:latin typeface="Arial"/>
                <a:cs typeface="Arial"/>
              </a:rPr>
              <a:t> </a:t>
            </a:r>
            <a:r>
              <a:rPr sz="1200" spc="-5" dirty="0">
                <a:latin typeface="Arial"/>
                <a:cs typeface="Arial"/>
              </a:rPr>
              <a:t>user</a:t>
            </a:r>
            <a:r>
              <a:rPr sz="1200" spc="-15" dirty="0">
                <a:latin typeface="Arial"/>
                <a:cs typeface="Arial"/>
              </a:rPr>
              <a:t> </a:t>
            </a:r>
            <a:r>
              <a:rPr sz="1200" spc="-5" dirty="0">
                <a:latin typeface="Arial"/>
                <a:cs typeface="Arial"/>
              </a:rPr>
              <a:t>view</a:t>
            </a:r>
            <a:r>
              <a:rPr sz="1200" spc="-25" dirty="0">
                <a:latin typeface="Arial"/>
                <a:cs typeface="Arial"/>
              </a:rPr>
              <a:t> </a:t>
            </a:r>
            <a:r>
              <a:rPr sz="1200" dirty="0">
                <a:latin typeface="Arial"/>
                <a:cs typeface="Arial"/>
              </a:rPr>
              <a:t>of</a:t>
            </a:r>
            <a:r>
              <a:rPr sz="1200" spc="-10" dirty="0">
                <a:latin typeface="Arial"/>
                <a:cs typeface="Arial"/>
              </a:rPr>
              <a:t> </a:t>
            </a:r>
            <a:r>
              <a:rPr sz="1200" spc="-5" dirty="0">
                <a:latin typeface="Arial"/>
                <a:cs typeface="Arial"/>
              </a:rPr>
              <a:t>data item</a:t>
            </a:r>
            <a:r>
              <a:rPr sz="1200" spc="-15" dirty="0">
                <a:latin typeface="Arial"/>
                <a:cs typeface="Arial"/>
              </a:rPr>
              <a:t> </a:t>
            </a:r>
            <a:r>
              <a:rPr sz="1200" spc="-5" dirty="0">
                <a:latin typeface="Arial"/>
                <a:cs typeface="Arial"/>
              </a:rPr>
              <a:t>types and</a:t>
            </a:r>
            <a:r>
              <a:rPr sz="1200" spc="-20" dirty="0">
                <a:latin typeface="Arial"/>
                <a:cs typeface="Arial"/>
              </a:rPr>
              <a:t> </a:t>
            </a:r>
            <a:r>
              <a:rPr sz="1200" spc="-5" dirty="0">
                <a:latin typeface="Arial"/>
                <a:cs typeface="Arial"/>
              </a:rPr>
              <a:t>records</a:t>
            </a:r>
            <a:r>
              <a:rPr sz="1200" spc="-20" dirty="0">
                <a:latin typeface="Arial"/>
                <a:cs typeface="Arial"/>
              </a:rPr>
              <a:t> </a:t>
            </a:r>
            <a:r>
              <a:rPr sz="1200" spc="-5" dirty="0">
                <a:latin typeface="Arial"/>
                <a:cs typeface="Arial"/>
              </a:rPr>
              <a:t>type.</a:t>
            </a:r>
            <a:endParaRPr sz="1200" dirty="0">
              <a:latin typeface="Arial"/>
              <a:cs typeface="Arial"/>
            </a:endParaRPr>
          </a:p>
        </p:txBody>
      </p:sp>
      <p:sp>
        <p:nvSpPr>
          <p:cNvPr id="8" name="object 8"/>
          <p:cNvSpPr txBox="1"/>
          <p:nvPr/>
        </p:nvSpPr>
        <p:spPr>
          <a:xfrm>
            <a:off x="506527" y="3804218"/>
            <a:ext cx="3536950" cy="1080770"/>
          </a:xfrm>
          <a:prstGeom prst="rect">
            <a:avLst/>
          </a:prstGeom>
        </p:spPr>
        <p:txBody>
          <a:bodyPr vert="horz" wrap="square" lIns="0" tIns="13970" rIns="0" bIns="0" rtlCol="0">
            <a:spAutoFit/>
          </a:bodyPr>
          <a:lstStyle/>
          <a:p>
            <a:pPr marL="332740" marR="5080" indent="-320675" algn="just">
              <a:lnSpc>
                <a:spcPct val="115199"/>
              </a:lnSpc>
              <a:spcBef>
                <a:spcPts val="110"/>
              </a:spcBef>
              <a:buFont typeface="Arial"/>
              <a:buChar char="●"/>
              <a:tabLst>
                <a:tab pos="333375" algn="l"/>
              </a:tabLst>
            </a:pPr>
            <a:r>
              <a:rPr sz="1200" i="1" dirty="0">
                <a:latin typeface="Arial"/>
                <a:cs typeface="Arial"/>
              </a:rPr>
              <a:t>For</a:t>
            </a:r>
            <a:r>
              <a:rPr sz="1200" i="1" spc="5" dirty="0">
                <a:latin typeface="Arial"/>
                <a:cs typeface="Arial"/>
              </a:rPr>
              <a:t> </a:t>
            </a:r>
            <a:r>
              <a:rPr sz="1200" i="1" spc="-5" dirty="0">
                <a:latin typeface="Arial"/>
                <a:cs typeface="Arial"/>
              </a:rPr>
              <a:t>example: </a:t>
            </a:r>
            <a:r>
              <a:rPr sz="1200" spc="-5" dirty="0">
                <a:latin typeface="Arial"/>
                <a:cs typeface="Arial"/>
              </a:rPr>
              <a:t>Suppose</a:t>
            </a:r>
            <a:r>
              <a:rPr sz="1200" dirty="0">
                <a:latin typeface="Arial"/>
                <a:cs typeface="Arial"/>
              </a:rPr>
              <a:t> </a:t>
            </a:r>
            <a:r>
              <a:rPr sz="1200" spc="-5" dirty="0">
                <a:latin typeface="Arial"/>
                <a:cs typeface="Arial"/>
              </a:rPr>
              <a:t>a</a:t>
            </a:r>
            <a:r>
              <a:rPr sz="1200" dirty="0">
                <a:latin typeface="Arial"/>
                <a:cs typeface="Arial"/>
              </a:rPr>
              <a:t> table</a:t>
            </a:r>
            <a:r>
              <a:rPr sz="1200" spc="5" dirty="0">
                <a:latin typeface="Arial"/>
                <a:cs typeface="Arial"/>
              </a:rPr>
              <a:t> </a:t>
            </a:r>
            <a:r>
              <a:rPr sz="1200" spc="-5" dirty="0">
                <a:latin typeface="Arial"/>
                <a:cs typeface="Arial"/>
              </a:rPr>
              <a:t>employee, </a:t>
            </a:r>
            <a:r>
              <a:rPr sz="1200" dirty="0">
                <a:latin typeface="Arial"/>
                <a:cs typeface="Arial"/>
              </a:rPr>
              <a:t> </a:t>
            </a:r>
            <a:r>
              <a:rPr sz="1200" spc="-5" dirty="0">
                <a:latin typeface="Arial"/>
                <a:cs typeface="Arial"/>
              </a:rPr>
              <a:t>programmer has access </a:t>
            </a:r>
            <a:r>
              <a:rPr sz="1200" dirty="0">
                <a:latin typeface="Arial"/>
                <a:cs typeface="Arial"/>
              </a:rPr>
              <a:t>of </a:t>
            </a:r>
            <a:r>
              <a:rPr sz="1200" spc="-5" dirty="0">
                <a:latin typeface="Arial"/>
                <a:cs typeface="Arial"/>
              </a:rPr>
              <a:t>all columns of table </a:t>
            </a:r>
            <a:r>
              <a:rPr sz="1200" dirty="0">
                <a:latin typeface="Arial"/>
                <a:cs typeface="Arial"/>
              </a:rPr>
              <a:t> </a:t>
            </a:r>
            <a:r>
              <a:rPr sz="1200" spc="-5" dirty="0">
                <a:latin typeface="Arial"/>
                <a:cs typeface="Arial"/>
              </a:rPr>
              <a:t>employee but user has access of only </a:t>
            </a:r>
            <a:r>
              <a:rPr sz="1200" spc="-10" dirty="0">
                <a:latin typeface="Arial"/>
                <a:cs typeface="Arial"/>
              </a:rPr>
              <a:t>two </a:t>
            </a:r>
            <a:r>
              <a:rPr sz="1200" spc="-5" dirty="0">
                <a:latin typeface="Arial"/>
                <a:cs typeface="Arial"/>
              </a:rPr>
              <a:t>or </a:t>
            </a:r>
            <a:r>
              <a:rPr sz="1200" dirty="0">
                <a:latin typeface="Arial"/>
                <a:cs typeface="Arial"/>
              </a:rPr>
              <a:t> three </a:t>
            </a:r>
            <a:r>
              <a:rPr sz="1200" spc="-5" dirty="0">
                <a:latin typeface="Arial"/>
                <a:cs typeface="Arial"/>
              </a:rPr>
              <a:t>columns of table employee. Subschema </a:t>
            </a:r>
            <a:r>
              <a:rPr sz="1200" dirty="0">
                <a:latin typeface="Arial"/>
                <a:cs typeface="Arial"/>
              </a:rPr>
              <a:t> </a:t>
            </a:r>
            <a:r>
              <a:rPr sz="1200" spc="-5" dirty="0">
                <a:latin typeface="Arial"/>
                <a:cs typeface="Arial"/>
              </a:rPr>
              <a:t>describes</a:t>
            </a:r>
            <a:r>
              <a:rPr sz="1200" spc="-25" dirty="0">
                <a:latin typeface="Arial"/>
                <a:cs typeface="Arial"/>
              </a:rPr>
              <a:t> </a:t>
            </a:r>
            <a:r>
              <a:rPr sz="1200" spc="-5" dirty="0">
                <a:latin typeface="Arial"/>
                <a:cs typeface="Arial"/>
              </a:rPr>
              <a:t>different</a:t>
            </a:r>
            <a:r>
              <a:rPr sz="1200" spc="-15" dirty="0">
                <a:latin typeface="Arial"/>
                <a:cs typeface="Arial"/>
              </a:rPr>
              <a:t> </a:t>
            </a:r>
            <a:r>
              <a:rPr sz="1200" spc="-5" dirty="0">
                <a:latin typeface="Arial"/>
                <a:cs typeface="Arial"/>
              </a:rPr>
              <a:t>view</a:t>
            </a:r>
            <a:r>
              <a:rPr sz="1200" spc="-25" dirty="0">
                <a:latin typeface="Arial"/>
                <a:cs typeface="Arial"/>
              </a:rPr>
              <a:t> </a:t>
            </a:r>
            <a:r>
              <a:rPr sz="1200" dirty="0">
                <a:latin typeface="Arial"/>
                <a:cs typeface="Arial"/>
              </a:rPr>
              <a:t>of</a:t>
            </a:r>
            <a:r>
              <a:rPr sz="1200" spc="-10" dirty="0">
                <a:latin typeface="Arial"/>
                <a:cs typeface="Arial"/>
              </a:rPr>
              <a:t> </a:t>
            </a:r>
            <a:r>
              <a:rPr sz="1200" dirty="0">
                <a:latin typeface="Arial"/>
                <a:cs typeface="Arial"/>
              </a:rPr>
              <a:t>the</a:t>
            </a:r>
            <a:r>
              <a:rPr sz="1200" spc="-15" dirty="0">
                <a:latin typeface="Arial"/>
                <a:cs typeface="Arial"/>
              </a:rPr>
              <a:t> </a:t>
            </a:r>
            <a:r>
              <a:rPr sz="1200" spc="-5" dirty="0">
                <a:latin typeface="Arial"/>
                <a:cs typeface="Arial"/>
              </a:rPr>
              <a:t>database.</a:t>
            </a:r>
            <a:endParaRPr sz="1200" dirty="0">
              <a:latin typeface="Arial"/>
              <a:cs typeface="Arial"/>
            </a:endParaRPr>
          </a:p>
        </p:txBody>
      </p:sp>
      <p:sp>
        <p:nvSpPr>
          <p:cNvPr id="9" name="object 9"/>
          <p:cNvSpPr txBox="1"/>
          <p:nvPr/>
        </p:nvSpPr>
        <p:spPr>
          <a:xfrm>
            <a:off x="4778121" y="4528210"/>
            <a:ext cx="3642995" cy="396240"/>
          </a:xfrm>
          <a:prstGeom prst="rect">
            <a:avLst/>
          </a:prstGeom>
        </p:spPr>
        <p:txBody>
          <a:bodyPr vert="horz" wrap="square" lIns="0" tIns="12700" rIns="0" bIns="0" rtlCol="0">
            <a:spAutoFit/>
          </a:bodyPr>
          <a:lstStyle/>
          <a:p>
            <a:pPr marL="12700" marR="5080">
              <a:lnSpc>
                <a:spcPct val="115700"/>
              </a:lnSpc>
              <a:spcBef>
                <a:spcPts val="100"/>
              </a:spcBef>
            </a:pPr>
            <a:r>
              <a:rPr sz="700" spc="-5" dirty="0">
                <a:solidFill>
                  <a:srgbClr val="585858"/>
                </a:solidFill>
                <a:latin typeface="Arial"/>
                <a:cs typeface="Arial"/>
              </a:rPr>
              <a:t>Image Source:: </a:t>
            </a:r>
            <a:r>
              <a:rPr sz="700" dirty="0">
                <a:solidFill>
                  <a:srgbClr val="585858"/>
                </a:solidFill>
                <a:latin typeface="Arial"/>
                <a:cs typeface="Arial"/>
              </a:rPr>
              <a:t> </a:t>
            </a:r>
            <a:r>
              <a:rPr sz="700" spc="-10" dirty="0">
                <a:solidFill>
                  <a:srgbClr val="585858"/>
                </a:solidFill>
                <a:latin typeface="Arial"/>
                <a:cs typeface="Arial"/>
              </a:rPr>
              <a:t>https://lh6.googleusercontent.com/proxy/NmDlYKVTeT5KJ4cViogUgX8dpSmxe0VqqjlLC0RX </a:t>
            </a:r>
            <a:r>
              <a:rPr sz="700" spc="-5" dirty="0">
                <a:solidFill>
                  <a:srgbClr val="585858"/>
                </a:solidFill>
                <a:latin typeface="Arial"/>
                <a:cs typeface="Arial"/>
              </a:rPr>
              <a:t> vd5oBtKoLd9gGvmWHU_088z8K2aKLQl-o6Qn74wprAmY14U6cHpYmaf5-hDK</a:t>
            </a:r>
            <a:endParaRPr sz="700">
              <a:latin typeface="Arial"/>
              <a:cs typeface="Arial"/>
            </a:endParaRPr>
          </a:p>
        </p:txBody>
      </p:sp>
      <p:pic>
        <p:nvPicPr>
          <p:cNvPr id="10" name="object 10"/>
          <p:cNvPicPr/>
          <p:nvPr/>
        </p:nvPicPr>
        <p:blipFill>
          <a:blip r:embed="rId3" cstate="print"/>
          <a:stretch>
            <a:fillRect/>
          </a:stretch>
        </p:blipFill>
        <p:spPr>
          <a:xfrm>
            <a:off x="143510" y="161289"/>
            <a:ext cx="773887" cy="311150"/>
          </a:xfrm>
          <a:prstGeom prst="rect">
            <a:avLst/>
          </a:prstGeom>
        </p:spPr>
      </p:pic>
      <p:pic>
        <p:nvPicPr>
          <p:cNvPr id="11" name="object 11"/>
          <p:cNvPicPr/>
          <p:nvPr/>
        </p:nvPicPr>
        <p:blipFill>
          <a:blip r:embed="rId4" cstate="print"/>
          <a:stretch>
            <a:fillRect/>
          </a:stretch>
        </p:blipFill>
        <p:spPr>
          <a:xfrm>
            <a:off x="4730115" y="919480"/>
            <a:ext cx="3876675" cy="2616200"/>
          </a:xfrm>
          <a:prstGeom prst="rect">
            <a:avLst/>
          </a:prstGeom>
        </p:spPr>
      </p:pic>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98450" y="644397"/>
            <a:ext cx="3960749" cy="1131720"/>
          </a:xfrm>
          <a:prstGeom prst="rect">
            <a:avLst/>
          </a:prstGeom>
        </p:spPr>
        <p:txBody>
          <a:bodyPr vert="horz" wrap="square" lIns="0" tIns="28575" rIns="0" bIns="0" rtlCol="0">
            <a:spAutoFit/>
          </a:bodyPr>
          <a:lstStyle/>
          <a:p>
            <a:pPr marL="1190625" marR="5080" indent="-1178560">
              <a:lnSpc>
                <a:spcPts val="2840"/>
              </a:lnSpc>
              <a:spcBef>
                <a:spcPts val="225"/>
              </a:spcBef>
            </a:pPr>
            <a:r>
              <a:rPr spc="-5" dirty="0"/>
              <a:t>Thr</a:t>
            </a:r>
            <a:r>
              <a:rPr spc="-20" dirty="0"/>
              <a:t>e</a:t>
            </a:r>
            <a:r>
              <a:rPr spc="-5" dirty="0"/>
              <a:t>e</a:t>
            </a:r>
            <a:r>
              <a:rPr spc="-35" dirty="0"/>
              <a:t> </a:t>
            </a:r>
            <a:r>
              <a:rPr spc="-25" dirty="0"/>
              <a:t>l</a:t>
            </a:r>
            <a:r>
              <a:rPr spc="-5" dirty="0"/>
              <a:t>ay</a:t>
            </a:r>
            <a:r>
              <a:rPr spc="-25" dirty="0"/>
              <a:t>e</a:t>
            </a:r>
            <a:r>
              <a:rPr spc="-5" dirty="0"/>
              <a:t>r</a:t>
            </a:r>
            <a:r>
              <a:rPr spc="-15" dirty="0"/>
              <a:t>e</a:t>
            </a:r>
            <a:r>
              <a:rPr spc="-5" dirty="0"/>
              <a:t>d</a:t>
            </a:r>
            <a:r>
              <a:rPr spc="-155" dirty="0"/>
              <a:t> </a:t>
            </a:r>
            <a:r>
              <a:rPr dirty="0"/>
              <a:t>Architecture  </a:t>
            </a:r>
            <a:r>
              <a:rPr spc="-5" dirty="0"/>
              <a:t>of</a:t>
            </a:r>
            <a:r>
              <a:rPr spc="-15" dirty="0"/>
              <a:t> </a:t>
            </a:r>
            <a:r>
              <a:rPr spc="-5" dirty="0"/>
              <a:t>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5113019" y="541019"/>
              <a:ext cx="3571239" cy="3571240"/>
            </a:xfrm>
            <a:prstGeom prst="rect">
              <a:avLst/>
            </a:prstGeom>
          </p:spPr>
        </p:pic>
      </p:grpSp>
      <p:sp>
        <p:nvSpPr>
          <p:cNvPr id="7" name="object 7"/>
          <p:cNvSpPr txBox="1"/>
          <p:nvPr/>
        </p:nvSpPr>
        <p:spPr>
          <a:xfrm>
            <a:off x="387476" y="1948075"/>
            <a:ext cx="378269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External,</a:t>
            </a:r>
            <a:r>
              <a:rPr sz="1800" spc="-25" dirty="0">
                <a:solidFill>
                  <a:srgbClr val="585858"/>
                </a:solidFill>
                <a:latin typeface="Arial"/>
                <a:cs typeface="Arial"/>
              </a:rPr>
              <a:t> </a:t>
            </a:r>
            <a:r>
              <a:rPr sz="1800" spc="-5" dirty="0">
                <a:solidFill>
                  <a:srgbClr val="585858"/>
                </a:solidFill>
                <a:latin typeface="Arial"/>
                <a:cs typeface="Arial"/>
              </a:rPr>
              <a:t>Conceptual</a:t>
            </a:r>
            <a:r>
              <a:rPr sz="1800" spc="-30" dirty="0">
                <a:solidFill>
                  <a:srgbClr val="585858"/>
                </a:solidFill>
                <a:latin typeface="Arial"/>
                <a:cs typeface="Arial"/>
              </a:rPr>
              <a:t> </a:t>
            </a:r>
            <a:r>
              <a:rPr sz="1800" dirty="0">
                <a:solidFill>
                  <a:srgbClr val="585858"/>
                </a:solidFill>
                <a:latin typeface="Arial"/>
                <a:cs typeface="Arial"/>
              </a:rPr>
              <a:t>&amp;</a:t>
            </a:r>
            <a:r>
              <a:rPr sz="1800" spc="-25" dirty="0">
                <a:solidFill>
                  <a:srgbClr val="585858"/>
                </a:solidFill>
                <a:latin typeface="Arial"/>
                <a:cs typeface="Arial"/>
              </a:rPr>
              <a:t> </a:t>
            </a:r>
            <a:r>
              <a:rPr sz="1800" spc="-5" dirty="0">
                <a:solidFill>
                  <a:srgbClr val="585858"/>
                </a:solidFill>
                <a:latin typeface="Arial"/>
                <a:cs typeface="Arial"/>
              </a:rPr>
              <a:t>Internal</a:t>
            </a:r>
            <a:r>
              <a:rPr sz="1800" spc="-35" dirty="0">
                <a:solidFill>
                  <a:srgbClr val="585858"/>
                </a:solidFill>
                <a:latin typeface="Arial"/>
                <a:cs typeface="Arial"/>
              </a:rPr>
              <a:t> </a:t>
            </a:r>
            <a:r>
              <a:rPr sz="1800" spc="-5" dirty="0">
                <a:solidFill>
                  <a:srgbClr val="585858"/>
                </a:solidFill>
                <a:latin typeface="Arial"/>
                <a:cs typeface="Arial"/>
              </a:rPr>
              <a:t>Level</a:t>
            </a:r>
            <a:endParaRPr sz="1800" dirty="0">
              <a:latin typeface="Arial"/>
              <a:cs typeface="Arial"/>
            </a:endParaRPr>
          </a:p>
        </p:txBody>
      </p:sp>
      <p:sp>
        <p:nvSpPr>
          <p:cNvPr id="8" name="object 8"/>
          <p:cNvSpPr txBox="1"/>
          <p:nvPr/>
        </p:nvSpPr>
        <p:spPr>
          <a:xfrm>
            <a:off x="671576" y="3104768"/>
            <a:ext cx="3360674" cy="862965"/>
          </a:xfrm>
          <a:prstGeom prst="rect">
            <a:avLst/>
          </a:prstGeom>
        </p:spPr>
        <p:txBody>
          <a:bodyPr vert="horz" wrap="square" lIns="0" tIns="38735" rIns="0" bIns="0" rtlCol="0">
            <a:spAutoFit/>
          </a:bodyPr>
          <a:lstStyle/>
          <a:p>
            <a:pPr marL="15240">
              <a:lnSpc>
                <a:spcPct val="100000"/>
              </a:lnSpc>
              <a:spcBef>
                <a:spcPts val="305"/>
              </a:spcBef>
            </a:pPr>
            <a:r>
              <a:rPr sz="1200" dirty="0">
                <a:latin typeface="Arial"/>
                <a:cs typeface="Arial"/>
              </a:rPr>
              <a:t>This</a:t>
            </a:r>
            <a:r>
              <a:rPr sz="1200" spc="-45" dirty="0">
                <a:latin typeface="Arial"/>
                <a:cs typeface="Arial"/>
              </a:rPr>
              <a:t> </a:t>
            </a:r>
            <a:r>
              <a:rPr sz="1200" spc="-5" dirty="0">
                <a:latin typeface="Arial"/>
                <a:cs typeface="Arial"/>
              </a:rPr>
              <a:t>architecture</a:t>
            </a:r>
            <a:r>
              <a:rPr sz="1200" spc="-30" dirty="0">
                <a:latin typeface="Arial"/>
                <a:cs typeface="Arial"/>
              </a:rPr>
              <a:t> </a:t>
            </a:r>
            <a:r>
              <a:rPr sz="1200" spc="-5" dirty="0">
                <a:latin typeface="Arial"/>
                <a:cs typeface="Arial"/>
              </a:rPr>
              <a:t>has</a:t>
            </a:r>
            <a:r>
              <a:rPr sz="1200" spc="-30" dirty="0">
                <a:latin typeface="Arial"/>
                <a:cs typeface="Arial"/>
              </a:rPr>
              <a:t> </a:t>
            </a:r>
            <a:r>
              <a:rPr sz="1200" spc="-5" dirty="0">
                <a:latin typeface="Arial"/>
                <a:cs typeface="Arial"/>
              </a:rPr>
              <a:t>three</a:t>
            </a:r>
            <a:r>
              <a:rPr sz="1200" spc="-30" dirty="0">
                <a:latin typeface="Arial"/>
                <a:cs typeface="Arial"/>
              </a:rPr>
              <a:t> </a:t>
            </a:r>
            <a:r>
              <a:rPr sz="1200" spc="-5" dirty="0">
                <a:latin typeface="Arial"/>
                <a:cs typeface="Arial"/>
              </a:rPr>
              <a:t>levels:</a:t>
            </a:r>
            <a:endParaRPr sz="1200">
              <a:latin typeface="Arial"/>
              <a:cs typeface="Arial"/>
            </a:endParaRPr>
          </a:p>
          <a:p>
            <a:pPr marL="332740" indent="-320675">
              <a:lnSpc>
                <a:spcPct val="100000"/>
              </a:lnSpc>
              <a:spcBef>
                <a:spcPts val="200"/>
              </a:spcBef>
              <a:buChar char="●"/>
              <a:tabLst>
                <a:tab pos="332740" algn="l"/>
                <a:tab pos="333375" algn="l"/>
              </a:tabLst>
            </a:pPr>
            <a:r>
              <a:rPr sz="1200" spc="-5" dirty="0">
                <a:latin typeface="Arial"/>
                <a:cs typeface="Arial"/>
              </a:rPr>
              <a:t>External</a:t>
            </a:r>
            <a:r>
              <a:rPr sz="1200" spc="-60" dirty="0">
                <a:latin typeface="Arial"/>
                <a:cs typeface="Arial"/>
              </a:rPr>
              <a:t> </a:t>
            </a:r>
            <a:r>
              <a:rPr sz="1200" spc="-5" dirty="0">
                <a:latin typeface="Arial"/>
                <a:cs typeface="Arial"/>
              </a:rPr>
              <a:t>level</a:t>
            </a:r>
            <a:endParaRPr sz="1200">
              <a:latin typeface="Arial"/>
              <a:cs typeface="Arial"/>
            </a:endParaRPr>
          </a:p>
          <a:p>
            <a:pPr marL="332740" indent="-320675">
              <a:lnSpc>
                <a:spcPct val="100000"/>
              </a:lnSpc>
              <a:spcBef>
                <a:spcPts val="220"/>
              </a:spcBef>
              <a:buChar char="●"/>
              <a:tabLst>
                <a:tab pos="332740" algn="l"/>
                <a:tab pos="333375" algn="l"/>
              </a:tabLst>
            </a:pPr>
            <a:r>
              <a:rPr sz="1200" spc="-5" dirty="0">
                <a:latin typeface="Arial"/>
                <a:cs typeface="Arial"/>
              </a:rPr>
              <a:t>Conceptual</a:t>
            </a:r>
            <a:r>
              <a:rPr sz="1200" spc="-65" dirty="0">
                <a:latin typeface="Arial"/>
                <a:cs typeface="Arial"/>
              </a:rPr>
              <a:t> </a:t>
            </a:r>
            <a:r>
              <a:rPr sz="1200" spc="-5" dirty="0">
                <a:latin typeface="Arial"/>
                <a:cs typeface="Arial"/>
              </a:rPr>
              <a:t>level</a:t>
            </a:r>
            <a:endParaRPr sz="1200">
              <a:latin typeface="Arial"/>
              <a:cs typeface="Arial"/>
            </a:endParaRPr>
          </a:p>
          <a:p>
            <a:pPr marL="332740" indent="-320675">
              <a:lnSpc>
                <a:spcPct val="100000"/>
              </a:lnSpc>
              <a:spcBef>
                <a:spcPts val="204"/>
              </a:spcBef>
              <a:buChar char="●"/>
              <a:tabLst>
                <a:tab pos="332740" algn="l"/>
                <a:tab pos="333375" algn="l"/>
              </a:tabLst>
            </a:pPr>
            <a:r>
              <a:rPr sz="1200" spc="-5" dirty="0">
                <a:latin typeface="Arial"/>
                <a:cs typeface="Arial"/>
              </a:rPr>
              <a:t>Internal</a:t>
            </a:r>
            <a:r>
              <a:rPr sz="1200" spc="-60" dirty="0">
                <a:latin typeface="Arial"/>
                <a:cs typeface="Arial"/>
              </a:rPr>
              <a:t> </a:t>
            </a:r>
            <a:r>
              <a:rPr sz="1200" spc="-5" dirty="0">
                <a:latin typeface="Arial"/>
                <a:cs typeface="Arial"/>
              </a:rPr>
              <a:t>level</a:t>
            </a:r>
            <a:endParaRPr sz="12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78121" y="4550909"/>
            <a:ext cx="3954145" cy="247650"/>
          </a:xfrm>
          <a:prstGeom prst="rect">
            <a:avLst/>
          </a:prstGeom>
        </p:spPr>
        <p:txBody>
          <a:bodyPr vert="horz" wrap="square" lIns="0" tIns="3810" rIns="0" bIns="0" rtlCol="0">
            <a:spAutoFit/>
          </a:bodyPr>
          <a:lstStyle/>
          <a:p>
            <a:pPr marL="12700">
              <a:lnSpc>
                <a:spcPct val="100000"/>
              </a:lnSpc>
              <a:spcBef>
                <a:spcPts val="30"/>
              </a:spcBef>
            </a:pPr>
            <a:r>
              <a:rPr sz="700" spc="-5" dirty="0">
                <a:solidFill>
                  <a:srgbClr val="585858"/>
                </a:solidFill>
                <a:latin typeface="Arial"/>
                <a:cs typeface="Arial"/>
              </a:rPr>
              <a:t>Image</a:t>
            </a:r>
            <a:endParaRPr sz="700">
              <a:latin typeface="Arial"/>
              <a:cs typeface="Arial"/>
            </a:endParaRPr>
          </a:p>
          <a:p>
            <a:pPr marL="12700">
              <a:lnSpc>
                <a:spcPct val="100000"/>
              </a:lnSpc>
              <a:spcBef>
                <a:spcPts val="130"/>
              </a:spcBef>
            </a:pPr>
            <a:r>
              <a:rPr sz="700" spc="-5" dirty="0">
                <a:solidFill>
                  <a:srgbClr val="585858"/>
                </a:solidFill>
                <a:latin typeface="Arial"/>
                <a:cs typeface="Arial"/>
              </a:rPr>
              <a:t>Source::https://beginnersbook.com/wp-content/uploads/2018/11/dbms_three_level_architecture.png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92100" y="644397"/>
            <a:ext cx="4013200" cy="1131720"/>
          </a:xfrm>
          <a:prstGeom prst="rect">
            <a:avLst/>
          </a:prstGeom>
        </p:spPr>
        <p:txBody>
          <a:bodyPr vert="horz" wrap="square" lIns="0" tIns="28575" rIns="0" bIns="0" rtlCol="0">
            <a:spAutoFit/>
          </a:bodyPr>
          <a:lstStyle/>
          <a:p>
            <a:pPr marL="1190625" marR="5080" indent="-1178560">
              <a:lnSpc>
                <a:spcPts val="2840"/>
              </a:lnSpc>
              <a:spcBef>
                <a:spcPts val="225"/>
              </a:spcBef>
            </a:pPr>
            <a:r>
              <a:rPr lang="en-US" spc="-5" dirty="0"/>
              <a:t>Thr</a:t>
            </a:r>
            <a:r>
              <a:rPr lang="en-US" spc="-20" dirty="0"/>
              <a:t>e</a:t>
            </a:r>
            <a:r>
              <a:rPr lang="en-US" spc="-5" dirty="0"/>
              <a:t>e</a:t>
            </a:r>
            <a:r>
              <a:rPr lang="en-US" spc="-35" dirty="0"/>
              <a:t> </a:t>
            </a:r>
            <a:r>
              <a:rPr lang="en-US" spc="-25" dirty="0"/>
              <a:t>l</a:t>
            </a:r>
            <a:r>
              <a:rPr lang="en-US" spc="-5" dirty="0"/>
              <a:t>ay</a:t>
            </a:r>
            <a:r>
              <a:rPr lang="en-US" spc="-25" dirty="0"/>
              <a:t>e</a:t>
            </a:r>
            <a:r>
              <a:rPr lang="en-US" spc="-5" dirty="0"/>
              <a:t>r</a:t>
            </a:r>
            <a:r>
              <a:rPr lang="en-US" spc="-15" dirty="0"/>
              <a:t>e</a:t>
            </a:r>
            <a:r>
              <a:rPr lang="en-US" spc="-5" dirty="0"/>
              <a:t>d </a:t>
            </a:r>
            <a:r>
              <a:rPr lang="en-US" dirty="0"/>
              <a:t>Architecture  </a:t>
            </a:r>
            <a:r>
              <a:rPr lang="en-US" spc="-5" dirty="0"/>
              <a:t>of</a:t>
            </a:r>
            <a:r>
              <a:rPr lang="en-US" spc="-15" dirty="0"/>
              <a:t> </a:t>
            </a:r>
            <a:r>
              <a:rPr lang="en-US" spc="-5" dirty="0"/>
              <a:t>DBMS</a:t>
            </a:r>
            <a:endParaRPr spc="-5" dirty="0"/>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5113019" y="541019"/>
              <a:ext cx="3571239" cy="3571240"/>
            </a:xfrm>
            <a:prstGeom prst="rect">
              <a:avLst/>
            </a:prstGeom>
          </p:spPr>
        </p:pic>
      </p:grpSp>
      <p:sp>
        <p:nvSpPr>
          <p:cNvPr id="7" name="object 7"/>
          <p:cNvSpPr txBox="1"/>
          <p:nvPr/>
        </p:nvSpPr>
        <p:spPr>
          <a:xfrm>
            <a:off x="1500886" y="1948075"/>
            <a:ext cx="146748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External</a:t>
            </a:r>
            <a:r>
              <a:rPr sz="1800" spc="-90" dirty="0">
                <a:solidFill>
                  <a:srgbClr val="585858"/>
                </a:solidFill>
                <a:latin typeface="Arial"/>
                <a:cs typeface="Arial"/>
              </a:rPr>
              <a:t> </a:t>
            </a:r>
            <a:r>
              <a:rPr sz="1800" spc="-5" dirty="0">
                <a:solidFill>
                  <a:srgbClr val="585858"/>
                </a:solidFill>
                <a:latin typeface="Arial"/>
                <a:cs typeface="Arial"/>
              </a:rPr>
              <a:t>Level</a:t>
            </a:r>
            <a:endParaRPr sz="1800" dirty="0">
              <a:latin typeface="Arial"/>
              <a:cs typeface="Arial"/>
            </a:endParaRPr>
          </a:p>
        </p:txBody>
      </p:sp>
      <p:sp>
        <p:nvSpPr>
          <p:cNvPr id="8" name="object 8"/>
          <p:cNvSpPr txBox="1"/>
          <p:nvPr/>
        </p:nvSpPr>
        <p:spPr>
          <a:xfrm>
            <a:off x="671576" y="2582037"/>
            <a:ext cx="3470275" cy="1495425"/>
          </a:xfrm>
          <a:prstGeom prst="rect">
            <a:avLst/>
          </a:prstGeom>
        </p:spPr>
        <p:txBody>
          <a:bodyPr vert="horz" wrap="square" lIns="0" tIns="38100" rIns="0" bIns="0" rtlCol="0">
            <a:spAutoFit/>
          </a:bodyPr>
          <a:lstStyle/>
          <a:p>
            <a:pPr marL="332740" indent="-320675">
              <a:lnSpc>
                <a:spcPct val="100000"/>
              </a:lnSpc>
              <a:spcBef>
                <a:spcPts val="300"/>
              </a:spcBef>
              <a:buChar char="●"/>
              <a:tabLst>
                <a:tab pos="332740" algn="l"/>
                <a:tab pos="333375" algn="l"/>
              </a:tabLst>
            </a:pPr>
            <a:r>
              <a:rPr sz="1200" dirty="0">
                <a:latin typeface="Arial"/>
                <a:cs typeface="Arial"/>
              </a:rPr>
              <a:t>It</a:t>
            </a:r>
            <a:r>
              <a:rPr sz="1200" spc="-20" dirty="0">
                <a:latin typeface="Arial"/>
                <a:cs typeface="Arial"/>
              </a:rPr>
              <a:t> </a:t>
            </a:r>
            <a:r>
              <a:rPr sz="1200" spc="-5" dirty="0">
                <a:latin typeface="Arial"/>
                <a:cs typeface="Arial"/>
              </a:rPr>
              <a:t>is</a:t>
            </a:r>
            <a:r>
              <a:rPr sz="1200" spc="-30" dirty="0">
                <a:latin typeface="Arial"/>
                <a:cs typeface="Arial"/>
              </a:rPr>
              <a:t> </a:t>
            </a:r>
            <a:r>
              <a:rPr sz="1200" spc="-5" dirty="0">
                <a:latin typeface="Arial"/>
                <a:cs typeface="Arial"/>
              </a:rPr>
              <a:t>also</a:t>
            </a:r>
            <a:r>
              <a:rPr sz="1200" spc="-20" dirty="0">
                <a:latin typeface="Arial"/>
                <a:cs typeface="Arial"/>
              </a:rPr>
              <a:t> </a:t>
            </a:r>
            <a:r>
              <a:rPr sz="1200" spc="-5" dirty="0">
                <a:latin typeface="Arial"/>
                <a:cs typeface="Arial"/>
              </a:rPr>
              <a:t>called</a:t>
            </a:r>
            <a:r>
              <a:rPr sz="1200" dirty="0">
                <a:latin typeface="Arial"/>
                <a:cs typeface="Arial"/>
              </a:rPr>
              <a:t> </a:t>
            </a:r>
            <a:r>
              <a:rPr sz="1200" b="1" spc="-10" dirty="0">
                <a:latin typeface="Arial"/>
                <a:cs typeface="Arial"/>
              </a:rPr>
              <a:t>view</a:t>
            </a:r>
            <a:r>
              <a:rPr sz="1200" b="1" spc="-5" dirty="0">
                <a:latin typeface="Arial"/>
                <a:cs typeface="Arial"/>
              </a:rPr>
              <a:t> level</a:t>
            </a:r>
            <a:r>
              <a:rPr sz="1200" spc="-5" dirty="0">
                <a:latin typeface="Arial"/>
                <a:cs typeface="Arial"/>
              </a:rPr>
              <a:t>.</a:t>
            </a:r>
            <a:endParaRPr sz="1200">
              <a:latin typeface="Arial"/>
              <a:cs typeface="Arial"/>
            </a:endParaRPr>
          </a:p>
          <a:p>
            <a:pPr marL="332740" marR="88265" indent="-320675">
              <a:lnSpc>
                <a:spcPts val="1660"/>
              </a:lnSpc>
              <a:spcBef>
                <a:spcPts val="80"/>
              </a:spcBef>
              <a:buChar char="●"/>
              <a:tabLst>
                <a:tab pos="332740" algn="l"/>
                <a:tab pos="333375" algn="l"/>
              </a:tabLst>
            </a:pPr>
            <a:r>
              <a:rPr sz="1200" spc="-5" dirty="0">
                <a:latin typeface="Arial"/>
                <a:cs typeface="Arial"/>
              </a:rPr>
              <a:t>The reason </a:t>
            </a:r>
            <a:r>
              <a:rPr sz="1200" dirty="0">
                <a:latin typeface="Arial"/>
                <a:cs typeface="Arial"/>
              </a:rPr>
              <a:t>this </a:t>
            </a:r>
            <a:r>
              <a:rPr sz="1200" spc="-5" dirty="0">
                <a:latin typeface="Arial"/>
                <a:cs typeface="Arial"/>
              </a:rPr>
              <a:t>level is called “view” is </a:t>
            </a:r>
            <a:r>
              <a:rPr sz="1200" dirty="0">
                <a:latin typeface="Arial"/>
                <a:cs typeface="Arial"/>
              </a:rPr>
              <a:t> </a:t>
            </a:r>
            <a:r>
              <a:rPr sz="1200" spc="-5" dirty="0">
                <a:latin typeface="Arial"/>
                <a:cs typeface="Arial"/>
              </a:rPr>
              <a:t>because</a:t>
            </a:r>
            <a:r>
              <a:rPr sz="1200" spc="5" dirty="0">
                <a:latin typeface="Arial"/>
                <a:cs typeface="Arial"/>
              </a:rPr>
              <a:t> </a:t>
            </a:r>
            <a:r>
              <a:rPr sz="1200" spc="-5" dirty="0">
                <a:latin typeface="Arial"/>
                <a:cs typeface="Arial"/>
              </a:rPr>
              <a:t>several</a:t>
            </a:r>
            <a:r>
              <a:rPr sz="1200" spc="5" dirty="0">
                <a:latin typeface="Arial"/>
                <a:cs typeface="Arial"/>
              </a:rPr>
              <a:t> </a:t>
            </a:r>
            <a:r>
              <a:rPr sz="1200" spc="-5" dirty="0">
                <a:latin typeface="Arial"/>
                <a:cs typeface="Arial"/>
              </a:rPr>
              <a:t>users</a:t>
            </a:r>
            <a:r>
              <a:rPr sz="1200" spc="5" dirty="0">
                <a:latin typeface="Arial"/>
                <a:cs typeface="Arial"/>
              </a:rPr>
              <a:t> </a:t>
            </a:r>
            <a:r>
              <a:rPr sz="1200" spc="-5" dirty="0">
                <a:latin typeface="Arial"/>
                <a:cs typeface="Arial"/>
              </a:rPr>
              <a:t>can</a:t>
            </a:r>
            <a:r>
              <a:rPr sz="1200" spc="5" dirty="0">
                <a:latin typeface="Arial"/>
                <a:cs typeface="Arial"/>
              </a:rPr>
              <a:t> </a:t>
            </a:r>
            <a:r>
              <a:rPr sz="1200" spc="-5" dirty="0">
                <a:latin typeface="Arial"/>
                <a:cs typeface="Arial"/>
              </a:rPr>
              <a:t>view</a:t>
            </a:r>
            <a:r>
              <a:rPr sz="1200" spc="-10" dirty="0">
                <a:latin typeface="Arial"/>
                <a:cs typeface="Arial"/>
              </a:rPr>
              <a:t> </a:t>
            </a:r>
            <a:r>
              <a:rPr sz="1200" spc="-5" dirty="0">
                <a:latin typeface="Arial"/>
                <a:cs typeface="Arial"/>
              </a:rPr>
              <a:t>their desired </a:t>
            </a:r>
            <a:r>
              <a:rPr sz="1200" spc="-315" dirty="0">
                <a:latin typeface="Arial"/>
                <a:cs typeface="Arial"/>
              </a:rPr>
              <a:t> </a:t>
            </a:r>
            <a:r>
              <a:rPr sz="1200" spc="-5" dirty="0">
                <a:latin typeface="Arial"/>
                <a:cs typeface="Arial"/>
              </a:rPr>
              <a:t>data</a:t>
            </a:r>
            <a:r>
              <a:rPr sz="1200" spc="-35" dirty="0">
                <a:latin typeface="Arial"/>
                <a:cs typeface="Arial"/>
              </a:rPr>
              <a:t> </a:t>
            </a:r>
            <a:r>
              <a:rPr sz="1200" spc="-5" dirty="0">
                <a:latin typeface="Arial"/>
                <a:cs typeface="Arial"/>
              </a:rPr>
              <a:t>from</a:t>
            </a:r>
            <a:r>
              <a:rPr sz="1200" spc="-20" dirty="0">
                <a:latin typeface="Arial"/>
                <a:cs typeface="Arial"/>
              </a:rPr>
              <a:t> </a:t>
            </a:r>
            <a:r>
              <a:rPr sz="1200" dirty="0">
                <a:latin typeface="Arial"/>
                <a:cs typeface="Arial"/>
              </a:rPr>
              <a:t>this</a:t>
            </a:r>
            <a:r>
              <a:rPr sz="1200" spc="-15" dirty="0">
                <a:latin typeface="Arial"/>
                <a:cs typeface="Arial"/>
              </a:rPr>
              <a:t> </a:t>
            </a:r>
            <a:r>
              <a:rPr sz="1200" spc="-10" dirty="0">
                <a:latin typeface="Arial"/>
                <a:cs typeface="Arial"/>
              </a:rPr>
              <a:t>level</a:t>
            </a:r>
            <a:r>
              <a:rPr sz="1200" spc="-15" dirty="0">
                <a:latin typeface="Arial"/>
                <a:cs typeface="Arial"/>
              </a:rPr>
              <a:t> </a:t>
            </a:r>
            <a:r>
              <a:rPr sz="1200" spc="-5" dirty="0">
                <a:latin typeface="Arial"/>
                <a:cs typeface="Arial"/>
              </a:rPr>
              <a:t>which</a:t>
            </a:r>
            <a:r>
              <a:rPr sz="1200" spc="-10" dirty="0">
                <a:latin typeface="Arial"/>
                <a:cs typeface="Arial"/>
              </a:rPr>
              <a:t> </a:t>
            </a:r>
            <a:r>
              <a:rPr sz="1200" spc="-5" dirty="0">
                <a:latin typeface="Arial"/>
                <a:cs typeface="Arial"/>
              </a:rPr>
              <a:t>is</a:t>
            </a:r>
            <a:r>
              <a:rPr sz="1200" spc="-25" dirty="0">
                <a:latin typeface="Arial"/>
                <a:cs typeface="Arial"/>
              </a:rPr>
              <a:t> </a:t>
            </a:r>
            <a:r>
              <a:rPr sz="1200" spc="-5" dirty="0">
                <a:latin typeface="Arial"/>
                <a:cs typeface="Arial"/>
              </a:rPr>
              <a:t>internally</a:t>
            </a:r>
            <a:r>
              <a:rPr sz="1200" spc="-25" dirty="0">
                <a:latin typeface="Arial"/>
                <a:cs typeface="Arial"/>
              </a:rPr>
              <a:t> </a:t>
            </a:r>
            <a:r>
              <a:rPr sz="1200" spc="-5" dirty="0">
                <a:latin typeface="Arial"/>
                <a:cs typeface="Arial"/>
              </a:rPr>
              <a:t>fetched</a:t>
            </a:r>
            <a:endParaRPr sz="1200">
              <a:latin typeface="Arial"/>
              <a:cs typeface="Arial"/>
            </a:endParaRPr>
          </a:p>
          <a:p>
            <a:pPr marL="332740">
              <a:lnSpc>
                <a:spcPct val="100000"/>
              </a:lnSpc>
              <a:spcBef>
                <a:spcPts val="114"/>
              </a:spcBef>
            </a:pPr>
            <a:r>
              <a:rPr sz="1200" spc="-5" dirty="0">
                <a:latin typeface="Arial"/>
                <a:cs typeface="Arial"/>
              </a:rPr>
              <a:t>from</a:t>
            </a:r>
            <a:r>
              <a:rPr sz="1200" spc="-40" dirty="0">
                <a:latin typeface="Arial"/>
                <a:cs typeface="Arial"/>
              </a:rPr>
              <a:t> </a:t>
            </a:r>
            <a:r>
              <a:rPr sz="1200" spc="-5" dirty="0">
                <a:latin typeface="Arial"/>
                <a:cs typeface="Arial"/>
              </a:rPr>
              <a:t>database</a:t>
            </a:r>
            <a:endParaRPr sz="1200">
              <a:latin typeface="Arial"/>
              <a:cs typeface="Arial"/>
            </a:endParaRPr>
          </a:p>
          <a:p>
            <a:pPr marL="332740" marR="5080" indent="-320675">
              <a:lnSpc>
                <a:spcPct val="114999"/>
              </a:lnSpc>
              <a:buChar char="●"/>
              <a:tabLst>
                <a:tab pos="332740" algn="l"/>
                <a:tab pos="333375" algn="l"/>
              </a:tabLst>
            </a:pPr>
            <a:r>
              <a:rPr sz="1200" spc="-5" dirty="0">
                <a:latin typeface="Arial"/>
                <a:cs typeface="Arial"/>
              </a:rPr>
              <a:t>The</a:t>
            </a:r>
            <a:r>
              <a:rPr sz="1200" spc="-25" dirty="0">
                <a:latin typeface="Arial"/>
                <a:cs typeface="Arial"/>
              </a:rPr>
              <a:t> </a:t>
            </a:r>
            <a:r>
              <a:rPr sz="1200" spc="-5" dirty="0">
                <a:latin typeface="Arial"/>
                <a:cs typeface="Arial"/>
              </a:rPr>
              <a:t>data</a:t>
            </a:r>
            <a:r>
              <a:rPr sz="1200" spc="-15" dirty="0">
                <a:latin typeface="Arial"/>
                <a:cs typeface="Arial"/>
              </a:rPr>
              <a:t> </a:t>
            </a:r>
            <a:r>
              <a:rPr sz="1200" spc="-5" dirty="0">
                <a:latin typeface="Arial"/>
                <a:cs typeface="Arial"/>
              </a:rPr>
              <a:t>is</a:t>
            </a:r>
            <a:r>
              <a:rPr sz="1200" spc="-25" dirty="0">
                <a:latin typeface="Arial"/>
                <a:cs typeface="Arial"/>
              </a:rPr>
              <a:t> </a:t>
            </a:r>
            <a:r>
              <a:rPr sz="1200" spc="-5" dirty="0">
                <a:latin typeface="Arial"/>
                <a:cs typeface="Arial"/>
              </a:rPr>
              <a:t>fetched</a:t>
            </a:r>
            <a:r>
              <a:rPr sz="1200" spc="-15" dirty="0">
                <a:latin typeface="Arial"/>
                <a:cs typeface="Arial"/>
              </a:rPr>
              <a:t> </a:t>
            </a:r>
            <a:r>
              <a:rPr sz="1200" spc="-5" dirty="0">
                <a:latin typeface="Arial"/>
                <a:cs typeface="Arial"/>
              </a:rPr>
              <a:t>with</a:t>
            </a:r>
            <a:r>
              <a:rPr sz="1200" spc="-10" dirty="0">
                <a:latin typeface="Arial"/>
                <a:cs typeface="Arial"/>
              </a:rPr>
              <a:t> </a:t>
            </a:r>
            <a:r>
              <a:rPr sz="1200" spc="-5" dirty="0">
                <a:latin typeface="Arial"/>
                <a:cs typeface="Arial"/>
              </a:rPr>
              <a:t>the</a:t>
            </a:r>
            <a:r>
              <a:rPr sz="1200" spc="-15" dirty="0">
                <a:latin typeface="Arial"/>
                <a:cs typeface="Arial"/>
              </a:rPr>
              <a:t> </a:t>
            </a:r>
            <a:r>
              <a:rPr sz="1200" spc="-5" dirty="0">
                <a:latin typeface="Arial"/>
                <a:cs typeface="Arial"/>
              </a:rPr>
              <a:t>help of</a:t>
            </a:r>
            <a:r>
              <a:rPr sz="1200" spc="-20" dirty="0">
                <a:latin typeface="Arial"/>
                <a:cs typeface="Arial"/>
              </a:rPr>
              <a:t> </a:t>
            </a:r>
            <a:r>
              <a:rPr sz="1200" spc="-5" dirty="0">
                <a:latin typeface="Arial"/>
                <a:cs typeface="Arial"/>
              </a:rPr>
              <a:t>conceptual </a:t>
            </a:r>
            <a:r>
              <a:rPr sz="1200" spc="-320" dirty="0">
                <a:latin typeface="Arial"/>
                <a:cs typeface="Arial"/>
              </a:rPr>
              <a:t> </a:t>
            </a:r>
            <a:r>
              <a:rPr sz="1200" spc="-5" dirty="0">
                <a:latin typeface="Arial"/>
                <a:cs typeface="Arial"/>
              </a:rPr>
              <a:t>and</a:t>
            </a:r>
            <a:r>
              <a:rPr sz="1200" spc="-10" dirty="0">
                <a:latin typeface="Arial"/>
                <a:cs typeface="Arial"/>
              </a:rPr>
              <a:t> </a:t>
            </a:r>
            <a:r>
              <a:rPr sz="1200" spc="-5" dirty="0">
                <a:latin typeface="Arial"/>
                <a:cs typeface="Arial"/>
              </a:rPr>
              <a:t>internal</a:t>
            </a:r>
            <a:r>
              <a:rPr sz="1200" spc="-10" dirty="0">
                <a:latin typeface="Arial"/>
                <a:cs typeface="Arial"/>
              </a:rPr>
              <a:t> </a:t>
            </a:r>
            <a:r>
              <a:rPr sz="1200" spc="-5" dirty="0">
                <a:latin typeface="Arial"/>
                <a:cs typeface="Arial"/>
              </a:rPr>
              <a:t>level</a:t>
            </a:r>
            <a:r>
              <a:rPr sz="1200" spc="-15" dirty="0">
                <a:latin typeface="Arial"/>
                <a:cs typeface="Arial"/>
              </a:rPr>
              <a:t> </a:t>
            </a:r>
            <a:r>
              <a:rPr sz="1200" spc="-5" dirty="0">
                <a:latin typeface="Arial"/>
                <a:cs typeface="Arial"/>
              </a:rPr>
              <a:t>mapping.</a:t>
            </a:r>
            <a:endParaRPr sz="12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78121" y="4550909"/>
            <a:ext cx="3954145" cy="247650"/>
          </a:xfrm>
          <a:prstGeom prst="rect">
            <a:avLst/>
          </a:prstGeom>
        </p:spPr>
        <p:txBody>
          <a:bodyPr vert="horz" wrap="square" lIns="0" tIns="3810" rIns="0" bIns="0" rtlCol="0">
            <a:spAutoFit/>
          </a:bodyPr>
          <a:lstStyle/>
          <a:p>
            <a:pPr marL="12700">
              <a:lnSpc>
                <a:spcPct val="100000"/>
              </a:lnSpc>
              <a:spcBef>
                <a:spcPts val="30"/>
              </a:spcBef>
            </a:pPr>
            <a:r>
              <a:rPr sz="700" spc="-5" dirty="0">
                <a:solidFill>
                  <a:srgbClr val="585858"/>
                </a:solidFill>
                <a:latin typeface="Arial"/>
                <a:cs typeface="Arial"/>
              </a:rPr>
              <a:t>Image</a:t>
            </a:r>
            <a:endParaRPr sz="700">
              <a:latin typeface="Arial"/>
              <a:cs typeface="Arial"/>
            </a:endParaRPr>
          </a:p>
          <a:p>
            <a:pPr marL="12700">
              <a:lnSpc>
                <a:spcPct val="100000"/>
              </a:lnSpc>
              <a:spcBef>
                <a:spcPts val="130"/>
              </a:spcBef>
            </a:pPr>
            <a:r>
              <a:rPr sz="700" spc="-5" dirty="0">
                <a:solidFill>
                  <a:srgbClr val="585858"/>
                </a:solidFill>
                <a:latin typeface="Arial"/>
                <a:cs typeface="Arial"/>
              </a:rPr>
              <a:t>Source::https://beginnersbook.com/wp-content/uploads/2018/11/dbms_three_level_architecture.png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8600" y="644397"/>
            <a:ext cx="4133850" cy="1131720"/>
          </a:xfrm>
          <a:prstGeom prst="rect">
            <a:avLst/>
          </a:prstGeom>
        </p:spPr>
        <p:txBody>
          <a:bodyPr vert="horz" wrap="square" lIns="0" tIns="28575" rIns="0" bIns="0" rtlCol="0">
            <a:spAutoFit/>
          </a:bodyPr>
          <a:lstStyle/>
          <a:p>
            <a:pPr marL="1190625" marR="5080" indent="-1178560">
              <a:lnSpc>
                <a:spcPts val="2840"/>
              </a:lnSpc>
              <a:spcBef>
                <a:spcPts val="225"/>
              </a:spcBef>
            </a:pPr>
            <a:r>
              <a:rPr spc="-5" dirty="0"/>
              <a:t>Thr</a:t>
            </a:r>
            <a:r>
              <a:rPr spc="-20" dirty="0"/>
              <a:t>e</a:t>
            </a:r>
            <a:r>
              <a:rPr spc="-5" dirty="0"/>
              <a:t>e</a:t>
            </a:r>
            <a:r>
              <a:rPr spc="-35" dirty="0"/>
              <a:t> </a:t>
            </a:r>
            <a:r>
              <a:rPr spc="-25" dirty="0"/>
              <a:t>l</a:t>
            </a:r>
            <a:r>
              <a:rPr spc="-5" dirty="0"/>
              <a:t>ay</a:t>
            </a:r>
            <a:r>
              <a:rPr spc="-25" dirty="0"/>
              <a:t>e</a:t>
            </a:r>
            <a:r>
              <a:rPr spc="-5" dirty="0"/>
              <a:t>r</a:t>
            </a:r>
            <a:r>
              <a:rPr spc="-15" dirty="0"/>
              <a:t>e</a:t>
            </a:r>
            <a:r>
              <a:rPr spc="-5" dirty="0"/>
              <a:t>d</a:t>
            </a:r>
            <a:r>
              <a:rPr spc="-155" dirty="0"/>
              <a:t> </a:t>
            </a:r>
            <a:r>
              <a:rPr dirty="0"/>
              <a:t>Architecture  </a:t>
            </a:r>
            <a:r>
              <a:rPr spc="-5" dirty="0"/>
              <a:t>of</a:t>
            </a:r>
            <a:r>
              <a:rPr spc="-15" dirty="0"/>
              <a:t> </a:t>
            </a:r>
            <a:r>
              <a:rPr spc="-5" dirty="0"/>
              <a:t>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5113019" y="541019"/>
              <a:ext cx="3571239" cy="3571240"/>
            </a:xfrm>
            <a:prstGeom prst="rect">
              <a:avLst/>
            </a:prstGeom>
          </p:spPr>
        </p:pic>
      </p:grpSp>
      <p:sp>
        <p:nvSpPr>
          <p:cNvPr id="7" name="object 7"/>
          <p:cNvSpPr txBox="1"/>
          <p:nvPr/>
        </p:nvSpPr>
        <p:spPr>
          <a:xfrm>
            <a:off x="1402080" y="1948075"/>
            <a:ext cx="1786889"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Conceptual</a:t>
            </a:r>
            <a:r>
              <a:rPr sz="1800" spc="-75" dirty="0">
                <a:solidFill>
                  <a:srgbClr val="585858"/>
                </a:solidFill>
                <a:latin typeface="Arial"/>
                <a:cs typeface="Arial"/>
              </a:rPr>
              <a:t> </a:t>
            </a:r>
            <a:r>
              <a:rPr sz="1800" spc="-5" dirty="0">
                <a:solidFill>
                  <a:srgbClr val="585858"/>
                </a:solidFill>
                <a:latin typeface="Arial"/>
                <a:cs typeface="Arial"/>
              </a:rPr>
              <a:t>Level</a:t>
            </a:r>
            <a:endParaRPr sz="1800" dirty="0">
              <a:latin typeface="Arial"/>
              <a:cs typeface="Arial"/>
            </a:endParaRPr>
          </a:p>
        </p:txBody>
      </p:sp>
      <p:sp>
        <p:nvSpPr>
          <p:cNvPr id="8" name="object 8"/>
          <p:cNvSpPr txBox="1"/>
          <p:nvPr/>
        </p:nvSpPr>
        <p:spPr>
          <a:xfrm>
            <a:off x="671576" y="2772537"/>
            <a:ext cx="3375660" cy="864235"/>
          </a:xfrm>
          <a:prstGeom prst="rect">
            <a:avLst/>
          </a:prstGeom>
        </p:spPr>
        <p:txBody>
          <a:bodyPr vert="horz" wrap="square" lIns="0" tIns="38100" rIns="0" bIns="0" rtlCol="0">
            <a:spAutoFit/>
          </a:bodyPr>
          <a:lstStyle/>
          <a:p>
            <a:pPr marL="332740" indent="-320675">
              <a:lnSpc>
                <a:spcPct val="100000"/>
              </a:lnSpc>
              <a:spcBef>
                <a:spcPts val="300"/>
              </a:spcBef>
              <a:buChar char="●"/>
              <a:tabLst>
                <a:tab pos="332740" algn="l"/>
                <a:tab pos="333375" algn="l"/>
              </a:tabLst>
            </a:pPr>
            <a:r>
              <a:rPr sz="1200" dirty="0">
                <a:latin typeface="Arial"/>
                <a:cs typeface="Arial"/>
              </a:rPr>
              <a:t>It</a:t>
            </a:r>
            <a:r>
              <a:rPr sz="1200" spc="-15" dirty="0">
                <a:latin typeface="Arial"/>
                <a:cs typeface="Arial"/>
              </a:rPr>
              <a:t> </a:t>
            </a:r>
            <a:r>
              <a:rPr sz="1200" spc="-5" dirty="0">
                <a:latin typeface="Arial"/>
                <a:cs typeface="Arial"/>
              </a:rPr>
              <a:t>is</a:t>
            </a:r>
            <a:r>
              <a:rPr sz="1200" spc="-25" dirty="0">
                <a:latin typeface="Arial"/>
                <a:cs typeface="Arial"/>
              </a:rPr>
              <a:t> </a:t>
            </a:r>
            <a:r>
              <a:rPr sz="1200" spc="-5" dirty="0">
                <a:latin typeface="Arial"/>
                <a:cs typeface="Arial"/>
              </a:rPr>
              <a:t>also</a:t>
            </a:r>
            <a:r>
              <a:rPr sz="1200" spc="-15" dirty="0">
                <a:latin typeface="Arial"/>
                <a:cs typeface="Arial"/>
              </a:rPr>
              <a:t> </a:t>
            </a:r>
            <a:r>
              <a:rPr sz="1200" spc="-5" dirty="0">
                <a:latin typeface="Arial"/>
                <a:cs typeface="Arial"/>
              </a:rPr>
              <a:t>called</a:t>
            </a:r>
            <a:r>
              <a:rPr sz="1200" spc="-10" dirty="0">
                <a:latin typeface="Arial"/>
                <a:cs typeface="Arial"/>
              </a:rPr>
              <a:t> </a:t>
            </a:r>
            <a:r>
              <a:rPr sz="1200" b="1" spc="-5" dirty="0">
                <a:latin typeface="Arial"/>
                <a:cs typeface="Arial"/>
              </a:rPr>
              <a:t>logical</a:t>
            </a:r>
            <a:r>
              <a:rPr sz="1200" b="1" spc="-20" dirty="0">
                <a:latin typeface="Arial"/>
                <a:cs typeface="Arial"/>
              </a:rPr>
              <a:t> </a:t>
            </a:r>
            <a:r>
              <a:rPr sz="1200" b="1" spc="-5" dirty="0">
                <a:latin typeface="Arial"/>
                <a:cs typeface="Arial"/>
              </a:rPr>
              <a:t>level</a:t>
            </a:r>
            <a:r>
              <a:rPr sz="1200" spc="-5" dirty="0">
                <a:latin typeface="Arial"/>
                <a:cs typeface="Arial"/>
              </a:rPr>
              <a:t>.</a:t>
            </a:r>
            <a:endParaRPr sz="1200">
              <a:latin typeface="Arial"/>
              <a:cs typeface="Arial"/>
            </a:endParaRPr>
          </a:p>
          <a:p>
            <a:pPr marL="332740" marR="5080" indent="-320675">
              <a:lnSpc>
                <a:spcPts val="1660"/>
              </a:lnSpc>
              <a:spcBef>
                <a:spcPts val="80"/>
              </a:spcBef>
              <a:buChar char="●"/>
              <a:tabLst>
                <a:tab pos="332740" algn="l"/>
                <a:tab pos="333375" algn="l"/>
              </a:tabLst>
            </a:pPr>
            <a:r>
              <a:rPr sz="1200" spc="-5" dirty="0">
                <a:latin typeface="Arial"/>
                <a:cs typeface="Arial"/>
              </a:rPr>
              <a:t>The whole</a:t>
            </a:r>
            <a:r>
              <a:rPr sz="1200" dirty="0">
                <a:latin typeface="Arial"/>
                <a:cs typeface="Arial"/>
              </a:rPr>
              <a:t> </a:t>
            </a:r>
            <a:r>
              <a:rPr sz="1200" spc="-5" dirty="0">
                <a:latin typeface="Arial"/>
                <a:cs typeface="Arial"/>
              </a:rPr>
              <a:t>design</a:t>
            </a:r>
            <a:r>
              <a:rPr sz="1200" dirty="0">
                <a:latin typeface="Arial"/>
                <a:cs typeface="Arial"/>
              </a:rPr>
              <a:t> </a:t>
            </a:r>
            <a:r>
              <a:rPr sz="1200" spc="-5" dirty="0">
                <a:latin typeface="Arial"/>
                <a:cs typeface="Arial"/>
              </a:rPr>
              <a:t>of</a:t>
            </a:r>
            <a:r>
              <a:rPr sz="1200" spc="10" dirty="0">
                <a:latin typeface="Arial"/>
                <a:cs typeface="Arial"/>
              </a:rPr>
              <a:t> </a:t>
            </a:r>
            <a:r>
              <a:rPr sz="1200" spc="-10" dirty="0">
                <a:latin typeface="Arial"/>
                <a:cs typeface="Arial"/>
              </a:rPr>
              <a:t>the</a:t>
            </a:r>
            <a:r>
              <a:rPr sz="1200" dirty="0">
                <a:latin typeface="Arial"/>
                <a:cs typeface="Arial"/>
              </a:rPr>
              <a:t> </a:t>
            </a:r>
            <a:r>
              <a:rPr sz="1200" spc="-5" dirty="0">
                <a:latin typeface="Arial"/>
                <a:cs typeface="Arial"/>
              </a:rPr>
              <a:t>database</a:t>
            </a:r>
            <a:r>
              <a:rPr sz="1200" dirty="0">
                <a:latin typeface="Arial"/>
                <a:cs typeface="Arial"/>
              </a:rPr>
              <a:t> </a:t>
            </a:r>
            <a:r>
              <a:rPr sz="1200" spc="-5" dirty="0">
                <a:latin typeface="Arial"/>
                <a:cs typeface="Arial"/>
              </a:rPr>
              <a:t>such</a:t>
            </a:r>
            <a:r>
              <a:rPr sz="1200" spc="-15" dirty="0">
                <a:latin typeface="Arial"/>
                <a:cs typeface="Arial"/>
              </a:rPr>
              <a:t> </a:t>
            </a:r>
            <a:r>
              <a:rPr sz="1200" spc="-5" dirty="0">
                <a:latin typeface="Arial"/>
                <a:cs typeface="Arial"/>
              </a:rPr>
              <a:t>as </a:t>
            </a:r>
            <a:r>
              <a:rPr sz="1200" dirty="0">
                <a:latin typeface="Arial"/>
                <a:cs typeface="Arial"/>
              </a:rPr>
              <a:t> </a:t>
            </a:r>
            <a:r>
              <a:rPr sz="1200" spc="-5" dirty="0">
                <a:latin typeface="Arial"/>
                <a:cs typeface="Arial"/>
              </a:rPr>
              <a:t>relationship</a:t>
            </a:r>
            <a:r>
              <a:rPr sz="1200" spc="-15" dirty="0">
                <a:latin typeface="Arial"/>
                <a:cs typeface="Arial"/>
              </a:rPr>
              <a:t> </a:t>
            </a:r>
            <a:r>
              <a:rPr sz="1200" spc="-5" dirty="0">
                <a:latin typeface="Arial"/>
                <a:cs typeface="Arial"/>
              </a:rPr>
              <a:t>among</a:t>
            </a:r>
            <a:r>
              <a:rPr sz="1200" spc="-25" dirty="0">
                <a:latin typeface="Arial"/>
                <a:cs typeface="Arial"/>
              </a:rPr>
              <a:t> </a:t>
            </a:r>
            <a:r>
              <a:rPr sz="1200" spc="-5" dirty="0">
                <a:latin typeface="Arial"/>
                <a:cs typeface="Arial"/>
              </a:rPr>
              <a:t>data,</a:t>
            </a:r>
            <a:r>
              <a:rPr sz="1200" dirty="0">
                <a:latin typeface="Arial"/>
                <a:cs typeface="Arial"/>
              </a:rPr>
              <a:t> </a:t>
            </a:r>
            <a:r>
              <a:rPr sz="1200" spc="-5" dirty="0">
                <a:latin typeface="Arial"/>
                <a:cs typeface="Arial"/>
              </a:rPr>
              <a:t>schema</a:t>
            </a:r>
            <a:r>
              <a:rPr sz="1200" spc="-15" dirty="0">
                <a:latin typeface="Arial"/>
                <a:cs typeface="Arial"/>
              </a:rPr>
              <a:t> </a:t>
            </a:r>
            <a:r>
              <a:rPr sz="1200" spc="-5" dirty="0">
                <a:latin typeface="Arial"/>
                <a:cs typeface="Arial"/>
              </a:rPr>
              <a:t>of</a:t>
            </a:r>
            <a:r>
              <a:rPr sz="1200" spc="-10" dirty="0">
                <a:latin typeface="Arial"/>
                <a:cs typeface="Arial"/>
              </a:rPr>
              <a:t> </a:t>
            </a:r>
            <a:r>
              <a:rPr sz="1200" spc="-5" dirty="0">
                <a:latin typeface="Arial"/>
                <a:cs typeface="Arial"/>
              </a:rPr>
              <a:t>data</a:t>
            </a:r>
            <a:r>
              <a:rPr sz="1200" spc="-10" dirty="0">
                <a:latin typeface="Arial"/>
                <a:cs typeface="Arial"/>
              </a:rPr>
              <a:t> </a:t>
            </a:r>
            <a:r>
              <a:rPr sz="1200" spc="-5" dirty="0">
                <a:latin typeface="Arial"/>
                <a:cs typeface="Arial"/>
              </a:rPr>
              <a:t>etc.</a:t>
            </a:r>
            <a:endParaRPr sz="1200">
              <a:latin typeface="Arial"/>
              <a:cs typeface="Arial"/>
            </a:endParaRPr>
          </a:p>
          <a:p>
            <a:pPr marL="332740">
              <a:lnSpc>
                <a:spcPct val="100000"/>
              </a:lnSpc>
              <a:spcBef>
                <a:spcPts val="120"/>
              </a:spcBef>
            </a:pPr>
            <a:r>
              <a:rPr sz="1200" spc="-5" dirty="0">
                <a:latin typeface="Arial"/>
                <a:cs typeface="Arial"/>
              </a:rPr>
              <a:t>are</a:t>
            </a:r>
            <a:r>
              <a:rPr sz="1200" spc="-20" dirty="0">
                <a:latin typeface="Arial"/>
                <a:cs typeface="Arial"/>
              </a:rPr>
              <a:t> </a:t>
            </a:r>
            <a:r>
              <a:rPr sz="1200" spc="-5" dirty="0">
                <a:latin typeface="Arial"/>
                <a:cs typeface="Arial"/>
              </a:rPr>
              <a:t>described</a:t>
            </a:r>
            <a:r>
              <a:rPr sz="1200" spc="-15" dirty="0">
                <a:latin typeface="Arial"/>
                <a:cs typeface="Arial"/>
              </a:rPr>
              <a:t> </a:t>
            </a:r>
            <a:r>
              <a:rPr sz="1200" spc="-5" dirty="0">
                <a:latin typeface="Arial"/>
                <a:cs typeface="Arial"/>
              </a:rPr>
              <a:t>in</a:t>
            </a:r>
            <a:r>
              <a:rPr sz="1200" spc="-15" dirty="0">
                <a:latin typeface="Arial"/>
                <a:cs typeface="Arial"/>
              </a:rPr>
              <a:t> </a:t>
            </a:r>
            <a:r>
              <a:rPr sz="1200" dirty="0">
                <a:latin typeface="Arial"/>
                <a:cs typeface="Arial"/>
              </a:rPr>
              <a:t>this</a:t>
            </a:r>
            <a:r>
              <a:rPr sz="1200" spc="-25" dirty="0">
                <a:latin typeface="Arial"/>
                <a:cs typeface="Arial"/>
              </a:rPr>
              <a:t> </a:t>
            </a:r>
            <a:r>
              <a:rPr sz="1200" spc="-5" dirty="0">
                <a:latin typeface="Arial"/>
                <a:cs typeface="Arial"/>
              </a:rPr>
              <a:t>level.</a:t>
            </a:r>
            <a:endParaRPr sz="12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78121" y="4550909"/>
            <a:ext cx="3954145" cy="247650"/>
          </a:xfrm>
          <a:prstGeom prst="rect">
            <a:avLst/>
          </a:prstGeom>
        </p:spPr>
        <p:txBody>
          <a:bodyPr vert="horz" wrap="square" lIns="0" tIns="3810" rIns="0" bIns="0" rtlCol="0">
            <a:spAutoFit/>
          </a:bodyPr>
          <a:lstStyle/>
          <a:p>
            <a:pPr marL="12700">
              <a:lnSpc>
                <a:spcPct val="100000"/>
              </a:lnSpc>
              <a:spcBef>
                <a:spcPts val="30"/>
              </a:spcBef>
            </a:pPr>
            <a:r>
              <a:rPr sz="700" spc="-5" dirty="0">
                <a:solidFill>
                  <a:srgbClr val="585858"/>
                </a:solidFill>
                <a:latin typeface="Arial"/>
                <a:cs typeface="Arial"/>
              </a:rPr>
              <a:t>Image</a:t>
            </a:r>
            <a:endParaRPr sz="700">
              <a:latin typeface="Arial"/>
              <a:cs typeface="Arial"/>
            </a:endParaRPr>
          </a:p>
          <a:p>
            <a:pPr marL="12700">
              <a:lnSpc>
                <a:spcPct val="100000"/>
              </a:lnSpc>
              <a:spcBef>
                <a:spcPts val="130"/>
              </a:spcBef>
            </a:pPr>
            <a:r>
              <a:rPr sz="700" spc="-5" dirty="0">
                <a:solidFill>
                  <a:srgbClr val="585858"/>
                </a:solidFill>
                <a:latin typeface="Arial"/>
                <a:cs typeface="Arial"/>
              </a:rPr>
              <a:t>Source::https://beginnersbook.com/wp-content/uploads/2018/11/dbms_three_level_architecture.png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90500" y="644397"/>
            <a:ext cx="4140200" cy="1131720"/>
          </a:xfrm>
          <a:prstGeom prst="rect">
            <a:avLst/>
          </a:prstGeom>
        </p:spPr>
        <p:txBody>
          <a:bodyPr vert="horz" wrap="square" lIns="0" tIns="28575" rIns="0" bIns="0" rtlCol="0">
            <a:spAutoFit/>
          </a:bodyPr>
          <a:lstStyle/>
          <a:p>
            <a:pPr marL="1190625" marR="5080" indent="-1178560">
              <a:lnSpc>
                <a:spcPts val="2840"/>
              </a:lnSpc>
              <a:spcBef>
                <a:spcPts val="225"/>
              </a:spcBef>
            </a:pPr>
            <a:r>
              <a:rPr spc="-5" dirty="0"/>
              <a:t>Thr</a:t>
            </a:r>
            <a:r>
              <a:rPr spc="-20" dirty="0"/>
              <a:t>e</a:t>
            </a:r>
            <a:r>
              <a:rPr spc="-5" dirty="0"/>
              <a:t>e</a:t>
            </a:r>
            <a:r>
              <a:rPr spc="-35" dirty="0"/>
              <a:t> </a:t>
            </a:r>
            <a:r>
              <a:rPr spc="-25" dirty="0"/>
              <a:t>l</a:t>
            </a:r>
            <a:r>
              <a:rPr spc="-5" dirty="0"/>
              <a:t>ay</a:t>
            </a:r>
            <a:r>
              <a:rPr spc="-25" dirty="0"/>
              <a:t>e</a:t>
            </a:r>
            <a:r>
              <a:rPr spc="-5" dirty="0"/>
              <a:t>r</a:t>
            </a:r>
            <a:r>
              <a:rPr spc="-15" dirty="0"/>
              <a:t>e</a:t>
            </a:r>
            <a:r>
              <a:rPr spc="-5" dirty="0"/>
              <a:t>d</a:t>
            </a:r>
            <a:r>
              <a:rPr spc="-155" dirty="0"/>
              <a:t> </a:t>
            </a:r>
            <a:r>
              <a:rPr dirty="0"/>
              <a:t>Architecture  </a:t>
            </a:r>
            <a:r>
              <a:rPr spc="-5" dirty="0"/>
              <a:t>of</a:t>
            </a:r>
            <a:r>
              <a:rPr spc="-15" dirty="0"/>
              <a:t> </a:t>
            </a:r>
            <a:r>
              <a:rPr spc="-5" dirty="0"/>
              <a:t>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5113019" y="541019"/>
              <a:ext cx="3571239" cy="3571240"/>
            </a:xfrm>
            <a:prstGeom prst="rect">
              <a:avLst/>
            </a:prstGeom>
          </p:spPr>
        </p:pic>
      </p:grpSp>
      <p:sp>
        <p:nvSpPr>
          <p:cNvPr id="7" name="object 7"/>
          <p:cNvSpPr txBox="1"/>
          <p:nvPr/>
        </p:nvSpPr>
        <p:spPr>
          <a:xfrm>
            <a:off x="1572831" y="1953894"/>
            <a:ext cx="139319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Internal</a:t>
            </a:r>
            <a:r>
              <a:rPr sz="1800" spc="-75" dirty="0">
                <a:solidFill>
                  <a:srgbClr val="585858"/>
                </a:solidFill>
                <a:latin typeface="Arial"/>
                <a:cs typeface="Arial"/>
              </a:rPr>
              <a:t> </a:t>
            </a:r>
            <a:r>
              <a:rPr sz="1800" spc="-5" dirty="0">
                <a:solidFill>
                  <a:srgbClr val="585858"/>
                </a:solidFill>
                <a:latin typeface="Arial"/>
                <a:cs typeface="Arial"/>
              </a:rPr>
              <a:t>Level</a:t>
            </a:r>
            <a:endParaRPr sz="1800" dirty="0">
              <a:latin typeface="Arial"/>
              <a:cs typeface="Arial"/>
            </a:endParaRPr>
          </a:p>
        </p:txBody>
      </p:sp>
      <p:sp>
        <p:nvSpPr>
          <p:cNvPr id="8" name="object 8"/>
          <p:cNvSpPr txBox="1"/>
          <p:nvPr/>
        </p:nvSpPr>
        <p:spPr>
          <a:xfrm>
            <a:off x="671576" y="2810637"/>
            <a:ext cx="3524885" cy="1284605"/>
          </a:xfrm>
          <a:prstGeom prst="rect">
            <a:avLst/>
          </a:prstGeom>
        </p:spPr>
        <p:txBody>
          <a:bodyPr vert="horz" wrap="square" lIns="0" tIns="38100" rIns="0" bIns="0" rtlCol="0">
            <a:spAutoFit/>
          </a:bodyPr>
          <a:lstStyle/>
          <a:p>
            <a:pPr marL="332740" indent="-320675">
              <a:lnSpc>
                <a:spcPct val="100000"/>
              </a:lnSpc>
              <a:spcBef>
                <a:spcPts val="300"/>
              </a:spcBef>
              <a:buChar char="●"/>
              <a:tabLst>
                <a:tab pos="332740" algn="l"/>
                <a:tab pos="333375" algn="l"/>
              </a:tabLst>
            </a:pPr>
            <a:r>
              <a:rPr sz="1200" dirty="0">
                <a:latin typeface="Arial"/>
                <a:cs typeface="Arial"/>
              </a:rPr>
              <a:t>This</a:t>
            </a:r>
            <a:r>
              <a:rPr sz="1200" spc="-25" dirty="0">
                <a:latin typeface="Arial"/>
                <a:cs typeface="Arial"/>
              </a:rPr>
              <a:t> </a:t>
            </a:r>
            <a:r>
              <a:rPr sz="1200" spc="-10" dirty="0">
                <a:latin typeface="Arial"/>
                <a:cs typeface="Arial"/>
              </a:rPr>
              <a:t>level</a:t>
            </a:r>
            <a:r>
              <a:rPr sz="1200" spc="-20" dirty="0">
                <a:latin typeface="Arial"/>
                <a:cs typeface="Arial"/>
              </a:rPr>
              <a:t> </a:t>
            </a:r>
            <a:r>
              <a:rPr sz="1200" spc="-5" dirty="0">
                <a:latin typeface="Arial"/>
                <a:cs typeface="Arial"/>
              </a:rPr>
              <a:t>is</a:t>
            </a:r>
            <a:r>
              <a:rPr sz="1200" spc="-25" dirty="0">
                <a:latin typeface="Arial"/>
                <a:cs typeface="Arial"/>
              </a:rPr>
              <a:t> </a:t>
            </a:r>
            <a:r>
              <a:rPr sz="1200" spc="-5" dirty="0">
                <a:latin typeface="Arial"/>
                <a:cs typeface="Arial"/>
              </a:rPr>
              <a:t>also</a:t>
            </a:r>
            <a:r>
              <a:rPr sz="1200" spc="-15" dirty="0">
                <a:latin typeface="Arial"/>
                <a:cs typeface="Arial"/>
              </a:rPr>
              <a:t> </a:t>
            </a:r>
            <a:r>
              <a:rPr sz="1200" spc="-5" dirty="0">
                <a:latin typeface="Arial"/>
                <a:cs typeface="Arial"/>
              </a:rPr>
              <a:t>known</a:t>
            </a:r>
            <a:r>
              <a:rPr sz="1200" spc="-15" dirty="0">
                <a:latin typeface="Arial"/>
                <a:cs typeface="Arial"/>
              </a:rPr>
              <a:t> </a:t>
            </a:r>
            <a:r>
              <a:rPr sz="1200" spc="-5" dirty="0">
                <a:latin typeface="Arial"/>
                <a:cs typeface="Arial"/>
              </a:rPr>
              <a:t>as</a:t>
            </a:r>
            <a:r>
              <a:rPr sz="1200" spc="-20" dirty="0">
                <a:latin typeface="Arial"/>
                <a:cs typeface="Arial"/>
              </a:rPr>
              <a:t> </a:t>
            </a:r>
            <a:r>
              <a:rPr sz="1200" spc="-5" dirty="0">
                <a:latin typeface="Arial"/>
                <a:cs typeface="Arial"/>
              </a:rPr>
              <a:t>physical</a:t>
            </a:r>
            <a:r>
              <a:rPr sz="1200" spc="-15" dirty="0">
                <a:latin typeface="Arial"/>
                <a:cs typeface="Arial"/>
              </a:rPr>
              <a:t> </a:t>
            </a:r>
            <a:r>
              <a:rPr sz="1200" spc="-5" dirty="0">
                <a:latin typeface="Arial"/>
                <a:cs typeface="Arial"/>
              </a:rPr>
              <a:t>level.</a:t>
            </a:r>
            <a:endParaRPr sz="1200">
              <a:latin typeface="Arial"/>
              <a:cs typeface="Arial"/>
            </a:endParaRPr>
          </a:p>
          <a:p>
            <a:pPr marL="332740" marR="239395" indent="-320675">
              <a:lnSpc>
                <a:spcPts val="1660"/>
              </a:lnSpc>
              <a:spcBef>
                <a:spcPts val="80"/>
              </a:spcBef>
              <a:buChar char="●"/>
              <a:tabLst>
                <a:tab pos="332740" algn="l"/>
                <a:tab pos="333375" algn="l"/>
              </a:tabLst>
            </a:pPr>
            <a:r>
              <a:rPr sz="1200" dirty="0">
                <a:latin typeface="Arial"/>
                <a:cs typeface="Arial"/>
              </a:rPr>
              <a:t>This</a:t>
            </a:r>
            <a:r>
              <a:rPr sz="1200" spc="-35" dirty="0">
                <a:latin typeface="Arial"/>
                <a:cs typeface="Arial"/>
              </a:rPr>
              <a:t> </a:t>
            </a:r>
            <a:r>
              <a:rPr sz="1200" spc="-5" dirty="0">
                <a:latin typeface="Arial"/>
                <a:cs typeface="Arial"/>
              </a:rPr>
              <a:t>level</a:t>
            </a:r>
            <a:r>
              <a:rPr sz="1200" spc="-25" dirty="0">
                <a:latin typeface="Arial"/>
                <a:cs typeface="Arial"/>
              </a:rPr>
              <a:t> </a:t>
            </a:r>
            <a:r>
              <a:rPr sz="1200" spc="-5" dirty="0">
                <a:latin typeface="Arial"/>
                <a:cs typeface="Arial"/>
              </a:rPr>
              <a:t>describes</a:t>
            </a:r>
            <a:r>
              <a:rPr sz="1200" spc="-30" dirty="0">
                <a:latin typeface="Arial"/>
                <a:cs typeface="Arial"/>
              </a:rPr>
              <a:t> </a:t>
            </a:r>
            <a:r>
              <a:rPr sz="1200" spc="-5" dirty="0">
                <a:latin typeface="Arial"/>
                <a:cs typeface="Arial"/>
              </a:rPr>
              <a:t>how</a:t>
            </a:r>
            <a:r>
              <a:rPr sz="1200" spc="-35" dirty="0">
                <a:latin typeface="Arial"/>
                <a:cs typeface="Arial"/>
              </a:rPr>
              <a:t> </a:t>
            </a:r>
            <a:r>
              <a:rPr sz="1200" dirty="0">
                <a:latin typeface="Arial"/>
                <a:cs typeface="Arial"/>
              </a:rPr>
              <a:t>the</a:t>
            </a:r>
            <a:r>
              <a:rPr sz="1200" spc="-15" dirty="0">
                <a:latin typeface="Arial"/>
                <a:cs typeface="Arial"/>
              </a:rPr>
              <a:t> </a:t>
            </a:r>
            <a:r>
              <a:rPr sz="1200" spc="-5" dirty="0">
                <a:latin typeface="Arial"/>
                <a:cs typeface="Arial"/>
              </a:rPr>
              <a:t>data</a:t>
            </a:r>
            <a:r>
              <a:rPr sz="1200" spc="-15" dirty="0">
                <a:latin typeface="Arial"/>
                <a:cs typeface="Arial"/>
              </a:rPr>
              <a:t> </a:t>
            </a:r>
            <a:r>
              <a:rPr sz="1200" spc="-5" dirty="0">
                <a:latin typeface="Arial"/>
                <a:cs typeface="Arial"/>
              </a:rPr>
              <a:t>is</a:t>
            </a:r>
            <a:r>
              <a:rPr sz="1200" spc="-25" dirty="0">
                <a:latin typeface="Arial"/>
                <a:cs typeface="Arial"/>
              </a:rPr>
              <a:t> </a:t>
            </a:r>
            <a:r>
              <a:rPr sz="1200" spc="-5" dirty="0">
                <a:latin typeface="Arial"/>
                <a:cs typeface="Arial"/>
              </a:rPr>
              <a:t>actually </a:t>
            </a:r>
            <a:r>
              <a:rPr sz="1200" spc="-320" dirty="0">
                <a:latin typeface="Arial"/>
                <a:cs typeface="Arial"/>
              </a:rPr>
              <a:t> </a:t>
            </a:r>
            <a:r>
              <a:rPr sz="1200" dirty="0">
                <a:latin typeface="Arial"/>
                <a:cs typeface="Arial"/>
              </a:rPr>
              <a:t>stored</a:t>
            </a:r>
            <a:r>
              <a:rPr sz="1200" spc="-10" dirty="0">
                <a:latin typeface="Arial"/>
                <a:cs typeface="Arial"/>
              </a:rPr>
              <a:t> </a:t>
            </a:r>
            <a:r>
              <a:rPr sz="1200" spc="-5" dirty="0">
                <a:latin typeface="Arial"/>
                <a:cs typeface="Arial"/>
              </a:rPr>
              <a:t>in the</a:t>
            </a:r>
            <a:r>
              <a:rPr sz="1200" spc="-10" dirty="0">
                <a:latin typeface="Arial"/>
                <a:cs typeface="Arial"/>
              </a:rPr>
              <a:t> </a:t>
            </a:r>
            <a:r>
              <a:rPr sz="1200" spc="-5" dirty="0">
                <a:latin typeface="Arial"/>
                <a:cs typeface="Arial"/>
              </a:rPr>
              <a:t>storage</a:t>
            </a:r>
            <a:r>
              <a:rPr sz="1200" spc="5" dirty="0">
                <a:latin typeface="Arial"/>
                <a:cs typeface="Arial"/>
              </a:rPr>
              <a:t> </a:t>
            </a:r>
            <a:r>
              <a:rPr sz="1200" spc="-5" dirty="0">
                <a:latin typeface="Arial"/>
                <a:cs typeface="Arial"/>
              </a:rPr>
              <a:t>devices.</a:t>
            </a:r>
            <a:endParaRPr sz="1200">
              <a:latin typeface="Arial"/>
              <a:cs typeface="Arial"/>
            </a:endParaRPr>
          </a:p>
          <a:p>
            <a:pPr marL="332740" indent="-320675">
              <a:lnSpc>
                <a:spcPct val="100000"/>
              </a:lnSpc>
              <a:spcBef>
                <a:spcPts val="120"/>
              </a:spcBef>
              <a:buChar char="●"/>
              <a:tabLst>
                <a:tab pos="332740" algn="l"/>
                <a:tab pos="333375" algn="l"/>
              </a:tabLst>
            </a:pPr>
            <a:r>
              <a:rPr sz="1200" dirty="0">
                <a:latin typeface="Arial"/>
                <a:cs typeface="Arial"/>
              </a:rPr>
              <a:t>This</a:t>
            </a:r>
            <a:r>
              <a:rPr sz="1200" spc="5" dirty="0">
                <a:latin typeface="Arial"/>
                <a:cs typeface="Arial"/>
              </a:rPr>
              <a:t> </a:t>
            </a:r>
            <a:r>
              <a:rPr sz="1200" spc="-5" dirty="0">
                <a:latin typeface="Arial"/>
                <a:cs typeface="Arial"/>
              </a:rPr>
              <a:t>level</a:t>
            </a:r>
            <a:r>
              <a:rPr sz="1200" spc="5" dirty="0">
                <a:latin typeface="Arial"/>
                <a:cs typeface="Arial"/>
              </a:rPr>
              <a:t> </a:t>
            </a:r>
            <a:r>
              <a:rPr sz="1200" spc="-5" dirty="0">
                <a:latin typeface="Arial"/>
                <a:cs typeface="Arial"/>
              </a:rPr>
              <a:t>is</a:t>
            </a:r>
            <a:r>
              <a:rPr sz="1200" spc="5" dirty="0">
                <a:latin typeface="Arial"/>
                <a:cs typeface="Arial"/>
              </a:rPr>
              <a:t> </a:t>
            </a:r>
            <a:r>
              <a:rPr sz="1200" spc="-5" dirty="0">
                <a:latin typeface="Arial"/>
                <a:cs typeface="Arial"/>
              </a:rPr>
              <a:t>also responsible </a:t>
            </a:r>
            <a:r>
              <a:rPr sz="1200" dirty="0">
                <a:latin typeface="Arial"/>
                <a:cs typeface="Arial"/>
              </a:rPr>
              <a:t>for</a:t>
            </a:r>
            <a:r>
              <a:rPr sz="1200" spc="5" dirty="0">
                <a:latin typeface="Arial"/>
                <a:cs typeface="Arial"/>
              </a:rPr>
              <a:t> </a:t>
            </a:r>
            <a:r>
              <a:rPr sz="1200" spc="-5" dirty="0">
                <a:latin typeface="Arial"/>
                <a:cs typeface="Arial"/>
              </a:rPr>
              <a:t>allocating</a:t>
            </a:r>
            <a:endParaRPr sz="1200">
              <a:latin typeface="Arial"/>
              <a:cs typeface="Arial"/>
            </a:endParaRPr>
          </a:p>
          <a:p>
            <a:pPr marL="332740" marR="5080">
              <a:lnSpc>
                <a:spcPct val="114999"/>
              </a:lnSpc>
            </a:pPr>
            <a:r>
              <a:rPr sz="1200" spc="-5" dirty="0">
                <a:latin typeface="Arial"/>
                <a:cs typeface="Arial"/>
              </a:rPr>
              <a:t>space</a:t>
            </a:r>
            <a:r>
              <a:rPr sz="1200" spc="-20" dirty="0">
                <a:latin typeface="Arial"/>
                <a:cs typeface="Arial"/>
              </a:rPr>
              <a:t> </a:t>
            </a:r>
            <a:r>
              <a:rPr sz="1200" spc="-5" dirty="0">
                <a:latin typeface="Arial"/>
                <a:cs typeface="Arial"/>
              </a:rPr>
              <a:t>to the</a:t>
            </a:r>
            <a:r>
              <a:rPr sz="1200" spc="-20" dirty="0">
                <a:latin typeface="Arial"/>
                <a:cs typeface="Arial"/>
              </a:rPr>
              <a:t> </a:t>
            </a:r>
            <a:r>
              <a:rPr sz="1200" spc="-5" dirty="0">
                <a:latin typeface="Arial"/>
                <a:cs typeface="Arial"/>
              </a:rPr>
              <a:t>data.</a:t>
            </a:r>
            <a:r>
              <a:rPr sz="1200" spc="-45" dirty="0">
                <a:latin typeface="Arial"/>
                <a:cs typeface="Arial"/>
              </a:rPr>
              <a:t> </a:t>
            </a:r>
            <a:r>
              <a:rPr sz="1200" dirty="0">
                <a:latin typeface="Arial"/>
                <a:cs typeface="Arial"/>
              </a:rPr>
              <a:t>This</a:t>
            </a:r>
            <a:r>
              <a:rPr sz="1200" spc="-40" dirty="0">
                <a:latin typeface="Arial"/>
                <a:cs typeface="Arial"/>
              </a:rPr>
              <a:t> </a:t>
            </a:r>
            <a:r>
              <a:rPr sz="1200" spc="-5" dirty="0">
                <a:latin typeface="Arial"/>
                <a:cs typeface="Arial"/>
              </a:rPr>
              <a:t>is</a:t>
            </a:r>
            <a:r>
              <a:rPr sz="1200" spc="-10" dirty="0">
                <a:latin typeface="Arial"/>
                <a:cs typeface="Arial"/>
              </a:rPr>
              <a:t> </a:t>
            </a:r>
            <a:r>
              <a:rPr sz="1200" dirty="0">
                <a:latin typeface="Arial"/>
                <a:cs typeface="Arial"/>
              </a:rPr>
              <a:t>the</a:t>
            </a:r>
            <a:r>
              <a:rPr sz="1200" spc="-15" dirty="0">
                <a:latin typeface="Arial"/>
                <a:cs typeface="Arial"/>
              </a:rPr>
              <a:t> </a:t>
            </a:r>
            <a:r>
              <a:rPr sz="1200" spc="-5" dirty="0">
                <a:latin typeface="Arial"/>
                <a:cs typeface="Arial"/>
              </a:rPr>
              <a:t>lowest</a:t>
            </a:r>
            <a:r>
              <a:rPr sz="1200" spc="-10" dirty="0">
                <a:latin typeface="Arial"/>
                <a:cs typeface="Arial"/>
              </a:rPr>
              <a:t> </a:t>
            </a:r>
            <a:r>
              <a:rPr sz="1200" spc="-5" dirty="0">
                <a:latin typeface="Arial"/>
                <a:cs typeface="Arial"/>
              </a:rPr>
              <a:t>level</a:t>
            </a:r>
            <a:r>
              <a:rPr sz="1200" spc="-30" dirty="0">
                <a:latin typeface="Arial"/>
                <a:cs typeface="Arial"/>
              </a:rPr>
              <a:t> </a:t>
            </a:r>
            <a:r>
              <a:rPr sz="1200" spc="-5" dirty="0">
                <a:latin typeface="Arial"/>
                <a:cs typeface="Arial"/>
              </a:rPr>
              <a:t>of</a:t>
            </a:r>
            <a:r>
              <a:rPr sz="1200" spc="5" dirty="0">
                <a:latin typeface="Arial"/>
                <a:cs typeface="Arial"/>
              </a:rPr>
              <a:t> </a:t>
            </a:r>
            <a:r>
              <a:rPr sz="1200" spc="-5" dirty="0">
                <a:latin typeface="Arial"/>
                <a:cs typeface="Arial"/>
              </a:rPr>
              <a:t>the </a:t>
            </a:r>
            <a:r>
              <a:rPr sz="1200" spc="-320" dirty="0">
                <a:latin typeface="Arial"/>
                <a:cs typeface="Arial"/>
              </a:rPr>
              <a:t> </a:t>
            </a:r>
            <a:r>
              <a:rPr sz="1200" spc="-5" dirty="0">
                <a:latin typeface="Arial"/>
                <a:cs typeface="Arial"/>
              </a:rPr>
              <a:t>architecture.</a:t>
            </a:r>
            <a:endParaRPr sz="12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78121" y="4550909"/>
            <a:ext cx="3954145" cy="247650"/>
          </a:xfrm>
          <a:prstGeom prst="rect">
            <a:avLst/>
          </a:prstGeom>
        </p:spPr>
        <p:txBody>
          <a:bodyPr vert="horz" wrap="square" lIns="0" tIns="3810" rIns="0" bIns="0" rtlCol="0">
            <a:spAutoFit/>
          </a:bodyPr>
          <a:lstStyle/>
          <a:p>
            <a:pPr marL="12700">
              <a:lnSpc>
                <a:spcPct val="100000"/>
              </a:lnSpc>
              <a:spcBef>
                <a:spcPts val="30"/>
              </a:spcBef>
            </a:pPr>
            <a:r>
              <a:rPr sz="700" spc="-5" dirty="0">
                <a:solidFill>
                  <a:srgbClr val="585858"/>
                </a:solidFill>
                <a:latin typeface="Arial"/>
                <a:cs typeface="Arial"/>
              </a:rPr>
              <a:t>Image</a:t>
            </a:r>
            <a:endParaRPr sz="700">
              <a:latin typeface="Arial"/>
              <a:cs typeface="Arial"/>
            </a:endParaRPr>
          </a:p>
          <a:p>
            <a:pPr marL="12700">
              <a:lnSpc>
                <a:spcPct val="100000"/>
              </a:lnSpc>
              <a:spcBef>
                <a:spcPts val="130"/>
              </a:spcBef>
            </a:pPr>
            <a:r>
              <a:rPr sz="700" spc="-5" dirty="0">
                <a:solidFill>
                  <a:srgbClr val="585858"/>
                </a:solidFill>
                <a:latin typeface="Arial"/>
                <a:cs typeface="Arial"/>
              </a:rPr>
              <a:t>Source::https://beginnersbook.com/wp-content/uploads/2018/11/dbms_three_level_architecture.png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3331" y="827278"/>
            <a:ext cx="4093337" cy="887422"/>
          </a:xfrm>
          <a:prstGeom prst="rect">
            <a:avLst/>
          </a:prstGeom>
        </p:spPr>
        <p:txBody>
          <a:bodyPr vert="horz" wrap="square" lIns="0" tIns="12700" rIns="0" bIns="0" rtlCol="0">
            <a:spAutoFit/>
          </a:bodyPr>
          <a:lstStyle/>
          <a:p>
            <a:pPr marL="12700" algn="ctr">
              <a:lnSpc>
                <a:spcPct val="100000"/>
              </a:lnSpc>
              <a:spcBef>
                <a:spcPts val="100"/>
              </a:spcBef>
            </a:pPr>
            <a:r>
              <a:rPr spc="-5" dirty="0"/>
              <a:t>Different</a:t>
            </a:r>
            <a:r>
              <a:rPr spc="-50" dirty="0"/>
              <a:t> </a:t>
            </a:r>
            <a:r>
              <a:rPr spc="-5" dirty="0"/>
              <a:t>level</a:t>
            </a:r>
            <a:r>
              <a:rPr spc="-60" dirty="0"/>
              <a:t> </a:t>
            </a:r>
            <a:r>
              <a:rPr spc="-5" dirty="0"/>
              <a:t>of</a:t>
            </a:r>
            <a:r>
              <a:rPr spc="-45" dirty="0"/>
              <a:t> </a:t>
            </a:r>
            <a:r>
              <a:rPr spc="-5" dirty="0"/>
              <a:t>abstraction</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943475" y="936625"/>
              <a:ext cx="3965194" cy="2972435"/>
            </a:xfrm>
            <a:prstGeom prst="rect">
              <a:avLst/>
            </a:prstGeom>
          </p:spPr>
        </p:pic>
      </p:grpSp>
      <p:sp>
        <p:nvSpPr>
          <p:cNvPr id="7" name="object 7"/>
          <p:cNvSpPr txBox="1"/>
          <p:nvPr/>
        </p:nvSpPr>
        <p:spPr>
          <a:xfrm>
            <a:off x="780604" y="1880103"/>
            <a:ext cx="301879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Physical,</a:t>
            </a:r>
            <a:r>
              <a:rPr sz="1800" spc="-30" dirty="0">
                <a:solidFill>
                  <a:srgbClr val="585858"/>
                </a:solidFill>
                <a:latin typeface="Arial"/>
                <a:cs typeface="Arial"/>
              </a:rPr>
              <a:t> </a:t>
            </a:r>
            <a:r>
              <a:rPr sz="1800" spc="-5" dirty="0">
                <a:solidFill>
                  <a:srgbClr val="585858"/>
                </a:solidFill>
                <a:latin typeface="Arial"/>
                <a:cs typeface="Arial"/>
              </a:rPr>
              <a:t>Logical</a:t>
            </a:r>
            <a:r>
              <a:rPr sz="1800" spc="-40" dirty="0">
                <a:solidFill>
                  <a:srgbClr val="585858"/>
                </a:solidFill>
                <a:latin typeface="Arial"/>
                <a:cs typeface="Arial"/>
              </a:rPr>
              <a:t> </a:t>
            </a:r>
            <a:r>
              <a:rPr sz="1800" dirty="0">
                <a:solidFill>
                  <a:srgbClr val="585858"/>
                </a:solidFill>
                <a:latin typeface="Arial"/>
                <a:cs typeface="Arial"/>
              </a:rPr>
              <a:t>&amp;</a:t>
            </a:r>
            <a:r>
              <a:rPr sz="1800" spc="-40" dirty="0">
                <a:solidFill>
                  <a:srgbClr val="585858"/>
                </a:solidFill>
                <a:latin typeface="Arial"/>
                <a:cs typeface="Arial"/>
              </a:rPr>
              <a:t> </a:t>
            </a:r>
            <a:r>
              <a:rPr sz="1800" dirty="0">
                <a:solidFill>
                  <a:srgbClr val="585858"/>
                </a:solidFill>
                <a:latin typeface="Arial"/>
                <a:cs typeface="Arial"/>
              </a:rPr>
              <a:t>View</a:t>
            </a:r>
            <a:r>
              <a:rPr sz="1800" spc="-45" dirty="0">
                <a:solidFill>
                  <a:srgbClr val="585858"/>
                </a:solidFill>
                <a:latin typeface="Arial"/>
                <a:cs typeface="Arial"/>
              </a:rPr>
              <a:t> </a:t>
            </a:r>
            <a:r>
              <a:rPr sz="1800" spc="-5" dirty="0">
                <a:solidFill>
                  <a:srgbClr val="585858"/>
                </a:solidFill>
                <a:latin typeface="Arial"/>
                <a:cs typeface="Arial"/>
              </a:rPr>
              <a:t>level</a:t>
            </a:r>
            <a:endParaRPr sz="1800" dirty="0">
              <a:latin typeface="Arial"/>
              <a:cs typeface="Arial"/>
            </a:endParaRPr>
          </a:p>
        </p:txBody>
      </p:sp>
      <p:sp>
        <p:nvSpPr>
          <p:cNvPr id="8" name="object 8"/>
          <p:cNvSpPr txBox="1"/>
          <p:nvPr/>
        </p:nvSpPr>
        <p:spPr>
          <a:xfrm>
            <a:off x="243331" y="2390013"/>
            <a:ext cx="3959225" cy="1171090"/>
          </a:xfrm>
          <a:prstGeom prst="rect">
            <a:avLst/>
          </a:prstGeom>
        </p:spPr>
        <p:txBody>
          <a:bodyPr vert="horz" wrap="square" lIns="0" tIns="12700" rIns="0" bIns="0" rtlCol="0">
            <a:spAutoFit/>
          </a:bodyPr>
          <a:lstStyle/>
          <a:p>
            <a:pPr marL="68580" marR="17780">
              <a:lnSpc>
                <a:spcPct val="114999"/>
              </a:lnSpc>
              <a:spcBef>
                <a:spcPts val="100"/>
              </a:spcBef>
            </a:pPr>
            <a:r>
              <a:rPr sz="1200" spc="-5" dirty="0">
                <a:latin typeface="Arial"/>
                <a:cs typeface="Arial"/>
              </a:rPr>
              <a:t>The</a:t>
            </a:r>
            <a:r>
              <a:rPr sz="1200" spc="-30" dirty="0">
                <a:latin typeface="Arial"/>
                <a:cs typeface="Arial"/>
              </a:rPr>
              <a:t> </a:t>
            </a:r>
            <a:r>
              <a:rPr sz="1200" spc="-5" dirty="0">
                <a:latin typeface="Arial"/>
                <a:cs typeface="Arial"/>
              </a:rPr>
              <a:t>three-schema</a:t>
            </a:r>
            <a:r>
              <a:rPr sz="1200" spc="-30" dirty="0">
                <a:latin typeface="Arial"/>
                <a:cs typeface="Arial"/>
              </a:rPr>
              <a:t> </a:t>
            </a:r>
            <a:r>
              <a:rPr sz="1200" dirty="0">
                <a:latin typeface="Arial"/>
                <a:cs typeface="Arial"/>
              </a:rPr>
              <a:t>architecture</a:t>
            </a:r>
            <a:r>
              <a:rPr sz="1200" spc="-45" dirty="0">
                <a:latin typeface="Arial"/>
                <a:cs typeface="Arial"/>
              </a:rPr>
              <a:t> </a:t>
            </a:r>
            <a:r>
              <a:rPr sz="1200" spc="-5" dirty="0">
                <a:latin typeface="Arial"/>
                <a:cs typeface="Arial"/>
              </a:rPr>
              <a:t>defines</a:t>
            </a:r>
            <a:r>
              <a:rPr sz="1200" spc="-15" dirty="0">
                <a:latin typeface="Arial"/>
                <a:cs typeface="Arial"/>
              </a:rPr>
              <a:t> </a:t>
            </a:r>
            <a:r>
              <a:rPr sz="1200" spc="-5" dirty="0">
                <a:latin typeface="Arial"/>
                <a:cs typeface="Arial"/>
              </a:rPr>
              <a:t>the</a:t>
            </a:r>
            <a:r>
              <a:rPr sz="1200" spc="-30" dirty="0">
                <a:latin typeface="Arial"/>
                <a:cs typeface="Arial"/>
              </a:rPr>
              <a:t> </a:t>
            </a:r>
            <a:r>
              <a:rPr sz="1200" spc="-5" dirty="0">
                <a:latin typeface="Arial"/>
                <a:cs typeface="Arial"/>
              </a:rPr>
              <a:t>view</a:t>
            </a:r>
            <a:r>
              <a:rPr sz="1200" spc="-35" dirty="0">
                <a:latin typeface="Arial"/>
                <a:cs typeface="Arial"/>
              </a:rPr>
              <a:t> </a:t>
            </a:r>
            <a:r>
              <a:rPr sz="1200" dirty="0">
                <a:latin typeface="Arial"/>
                <a:cs typeface="Arial"/>
              </a:rPr>
              <a:t>of</a:t>
            </a:r>
            <a:r>
              <a:rPr sz="1200" spc="-15" dirty="0">
                <a:latin typeface="Arial"/>
                <a:cs typeface="Arial"/>
              </a:rPr>
              <a:t> </a:t>
            </a:r>
            <a:r>
              <a:rPr sz="1200" spc="-5" dirty="0">
                <a:latin typeface="Arial"/>
                <a:cs typeface="Arial"/>
              </a:rPr>
              <a:t>data</a:t>
            </a:r>
            <a:r>
              <a:rPr sz="1200" spc="-25" dirty="0">
                <a:latin typeface="Arial"/>
                <a:cs typeface="Arial"/>
              </a:rPr>
              <a:t> </a:t>
            </a:r>
            <a:r>
              <a:rPr sz="1200" dirty="0">
                <a:latin typeface="Arial"/>
                <a:cs typeface="Arial"/>
              </a:rPr>
              <a:t>at </a:t>
            </a:r>
            <a:r>
              <a:rPr sz="1200" spc="-320" dirty="0">
                <a:latin typeface="Arial"/>
                <a:cs typeface="Arial"/>
              </a:rPr>
              <a:t> </a:t>
            </a:r>
            <a:r>
              <a:rPr sz="1200" dirty="0">
                <a:latin typeface="Arial"/>
                <a:cs typeface="Arial"/>
              </a:rPr>
              <a:t>three</a:t>
            </a:r>
            <a:r>
              <a:rPr sz="1200" spc="-10" dirty="0">
                <a:latin typeface="Arial"/>
                <a:cs typeface="Arial"/>
              </a:rPr>
              <a:t> </a:t>
            </a:r>
            <a:r>
              <a:rPr sz="1200" spc="-5" dirty="0">
                <a:latin typeface="Arial"/>
                <a:cs typeface="Arial"/>
              </a:rPr>
              <a:t>levels:</a:t>
            </a:r>
            <a:endParaRPr sz="1200" dirty="0">
              <a:latin typeface="Arial"/>
              <a:cs typeface="Arial"/>
            </a:endParaRPr>
          </a:p>
          <a:p>
            <a:pPr marL="222250" indent="-171450">
              <a:lnSpc>
                <a:spcPct val="100000"/>
              </a:lnSpc>
              <a:spcBef>
                <a:spcPts val="395"/>
              </a:spcBef>
              <a:buSzPct val="116666"/>
              <a:buFont typeface="Arial" panose="020B0604020202020204" pitchFamily="34" charset="0"/>
              <a:buChar char="•"/>
              <a:tabLst>
                <a:tab pos="385445" algn="l"/>
                <a:tab pos="386080" algn="l"/>
              </a:tabLst>
            </a:pPr>
            <a:r>
              <a:rPr sz="1200" spc="-5" dirty="0">
                <a:latin typeface="Arial"/>
                <a:cs typeface="Arial"/>
              </a:rPr>
              <a:t>Physical</a:t>
            </a:r>
            <a:r>
              <a:rPr sz="1200" spc="-30" dirty="0">
                <a:latin typeface="Arial"/>
                <a:cs typeface="Arial"/>
              </a:rPr>
              <a:t> </a:t>
            </a:r>
            <a:r>
              <a:rPr sz="1200" spc="-5" dirty="0">
                <a:latin typeface="Arial"/>
                <a:cs typeface="Arial"/>
              </a:rPr>
              <a:t>level</a:t>
            </a:r>
            <a:r>
              <a:rPr sz="1200" spc="-25" dirty="0">
                <a:latin typeface="Arial"/>
                <a:cs typeface="Arial"/>
              </a:rPr>
              <a:t> </a:t>
            </a:r>
            <a:r>
              <a:rPr sz="1200" spc="-5" dirty="0">
                <a:latin typeface="Arial"/>
                <a:cs typeface="Arial"/>
              </a:rPr>
              <a:t>(internal</a:t>
            </a:r>
            <a:r>
              <a:rPr sz="1200" spc="-35" dirty="0">
                <a:latin typeface="Arial"/>
                <a:cs typeface="Arial"/>
              </a:rPr>
              <a:t> </a:t>
            </a:r>
            <a:r>
              <a:rPr sz="1200" spc="-5" dirty="0">
                <a:latin typeface="Arial"/>
                <a:cs typeface="Arial"/>
              </a:rPr>
              <a:t>level)</a:t>
            </a:r>
            <a:endParaRPr sz="1200" dirty="0">
              <a:latin typeface="Arial"/>
              <a:cs typeface="Arial"/>
            </a:endParaRPr>
          </a:p>
          <a:p>
            <a:pPr marL="222250" indent="-171450">
              <a:lnSpc>
                <a:spcPct val="100000"/>
              </a:lnSpc>
              <a:spcBef>
                <a:spcPts val="515"/>
              </a:spcBef>
              <a:buSzPct val="116666"/>
              <a:buFont typeface="Arial" panose="020B0604020202020204" pitchFamily="34" charset="0"/>
              <a:buChar char="•"/>
              <a:tabLst>
                <a:tab pos="385445" algn="l"/>
                <a:tab pos="386080" algn="l"/>
              </a:tabLst>
            </a:pPr>
            <a:r>
              <a:rPr sz="1200" spc="-5" dirty="0">
                <a:latin typeface="Arial"/>
                <a:cs typeface="Arial"/>
              </a:rPr>
              <a:t>Logical</a:t>
            </a:r>
            <a:r>
              <a:rPr sz="1200" spc="-25" dirty="0">
                <a:latin typeface="Arial"/>
                <a:cs typeface="Arial"/>
              </a:rPr>
              <a:t> </a:t>
            </a:r>
            <a:r>
              <a:rPr sz="1200" spc="-5" dirty="0">
                <a:latin typeface="Arial"/>
                <a:cs typeface="Arial"/>
              </a:rPr>
              <a:t>level</a:t>
            </a:r>
            <a:r>
              <a:rPr sz="1200" spc="-25" dirty="0">
                <a:latin typeface="Arial"/>
                <a:cs typeface="Arial"/>
              </a:rPr>
              <a:t> </a:t>
            </a:r>
            <a:r>
              <a:rPr sz="1200" spc="-5" dirty="0">
                <a:latin typeface="Arial"/>
                <a:cs typeface="Arial"/>
              </a:rPr>
              <a:t>(conceptual</a:t>
            </a:r>
            <a:r>
              <a:rPr sz="1200" spc="-25" dirty="0">
                <a:latin typeface="Arial"/>
                <a:cs typeface="Arial"/>
              </a:rPr>
              <a:t> </a:t>
            </a:r>
            <a:r>
              <a:rPr sz="1200" spc="-5" dirty="0">
                <a:latin typeface="Arial"/>
                <a:cs typeface="Arial"/>
              </a:rPr>
              <a:t>level)</a:t>
            </a:r>
            <a:endParaRPr lang="en-US" sz="1200" dirty="0"/>
          </a:p>
          <a:p>
            <a:pPr marL="222250" indent="-171450">
              <a:lnSpc>
                <a:spcPct val="100000"/>
              </a:lnSpc>
              <a:spcBef>
                <a:spcPts val="515"/>
              </a:spcBef>
              <a:buSzPct val="116666"/>
              <a:buFont typeface="Arial" panose="020B0604020202020204" pitchFamily="34" charset="0"/>
              <a:buChar char="•"/>
              <a:tabLst>
                <a:tab pos="385445" algn="l"/>
                <a:tab pos="386080" algn="l"/>
              </a:tabLst>
            </a:pPr>
            <a:r>
              <a:rPr sz="1200" spc="-5" dirty="0">
                <a:latin typeface="Arial"/>
                <a:cs typeface="Arial"/>
              </a:rPr>
              <a:t>View</a:t>
            </a:r>
            <a:r>
              <a:rPr sz="1200" spc="-30" dirty="0">
                <a:latin typeface="Arial"/>
                <a:cs typeface="Arial"/>
              </a:rPr>
              <a:t> </a:t>
            </a:r>
            <a:r>
              <a:rPr sz="1200" spc="-5" dirty="0">
                <a:latin typeface="Arial"/>
                <a:cs typeface="Arial"/>
              </a:rPr>
              <a:t>level</a:t>
            </a:r>
            <a:r>
              <a:rPr sz="1200" spc="-25" dirty="0">
                <a:latin typeface="Arial"/>
                <a:cs typeface="Arial"/>
              </a:rPr>
              <a:t> </a:t>
            </a:r>
            <a:r>
              <a:rPr sz="1200" spc="-5" dirty="0">
                <a:latin typeface="Arial"/>
                <a:cs typeface="Arial"/>
              </a:rPr>
              <a:t>(external</a:t>
            </a:r>
            <a:r>
              <a:rPr sz="1200" spc="-25" dirty="0">
                <a:latin typeface="Arial"/>
                <a:cs typeface="Arial"/>
              </a:rPr>
              <a:t> </a:t>
            </a:r>
            <a:r>
              <a:rPr sz="1200" spc="-5" dirty="0">
                <a:latin typeface="Arial"/>
                <a:cs typeface="Arial"/>
              </a:rPr>
              <a:t>level)</a:t>
            </a:r>
            <a:endParaRPr sz="1200" dirty="0">
              <a:latin typeface="Arial"/>
              <a:cs typeface="Arial"/>
            </a:endParaRPr>
          </a:p>
        </p:txBody>
      </p:sp>
      <p:sp>
        <p:nvSpPr>
          <p:cNvPr id="9" name="object 9"/>
          <p:cNvSpPr txBox="1"/>
          <p:nvPr/>
        </p:nvSpPr>
        <p:spPr>
          <a:xfrm>
            <a:off x="534416" y="4019499"/>
            <a:ext cx="75565" cy="239395"/>
          </a:xfrm>
          <a:prstGeom prst="rect">
            <a:avLst/>
          </a:prstGeom>
        </p:spPr>
        <p:txBody>
          <a:bodyPr vert="horz" wrap="square" lIns="0" tIns="12700" rIns="0" bIns="0" rtlCol="0">
            <a:spAutoFit/>
          </a:bodyPr>
          <a:lstStyle/>
          <a:p>
            <a:pPr marL="12700">
              <a:lnSpc>
                <a:spcPct val="100000"/>
              </a:lnSpc>
              <a:spcBef>
                <a:spcPts val="100"/>
              </a:spcBef>
            </a:pPr>
            <a:r>
              <a:rPr sz="1400" dirty="0">
                <a:latin typeface="Arial"/>
                <a:cs typeface="Arial"/>
              </a:rPr>
              <a:t>.</a:t>
            </a:r>
            <a:endParaRPr sz="1400">
              <a:latin typeface="Arial"/>
              <a:cs typeface="Arial"/>
            </a:endParaRPr>
          </a:p>
        </p:txBody>
      </p:sp>
      <p:pic>
        <p:nvPicPr>
          <p:cNvPr id="10" name="object 10"/>
          <p:cNvPicPr/>
          <p:nvPr/>
        </p:nvPicPr>
        <p:blipFill>
          <a:blip r:embed="rId4" cstate="print"/>
          <a:stretch>
            <a:fillRect/>
          </a:stretch>
        </p:blipFill>
        <p:spPr>
          <a:xfrm>
            <a:off x="143510" y="161289"/>
            <a:ext cx="773887" cy="311150"/>
          </a:xfrm>
          <a:prstGeom prst="rect">
            <a:avLst/>
          </a:prstGeom>
        </p:spPr>
      </p:pic>
      <p:sp>
        <p:nvSpPr>
          <p:cNvPr id="11" name="object 11"/>
          <p:cNvSpPr txBox="1"/>
          <p:nvPr/>
        </p:nvSpPr>
        <p:spPr>
          <a:xfrm>
            <a:off x="5107304" y="4552432"/>
            <a:ext cx="3339465" cy="371475"/>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marR="5080">
              <a:lnSpc>
                <a:spcPct val="115700"/>
              </a:lnSpc>
            </a:pPr>
            <a:r>
              <a:rPr sz="700" spc="-10" dirty="0">
                <a:solidFill>
                  <a:srgbClr val="585858"/>
                </a:solidFill>
                <a:latin typeface="Arial"/>
                <a:cs typeface="Arial"/>
              </a:rPr>
              <a:t>https://binaryterms.com/wp-content/uploads/2019/11/View-of-data-three-schema-arch </a:t>
            </a:r>
            <a:r>
              <a:rPr sz="700" spc="-5" dirty="0">
                <a:solidFill>
                  <a:srgbClr val="585858"/>
                </a:solidFill>
                <a:latin typeface="Arial"/>
                <a:cs typeface="Arial"/>
              </a:rPr>
              <a:t> itecture.jpg</a:t>
            </a:r>
            <a:endParaRPr sz="700">
              <a:latin typeface="Arial"/>
              <a:cs typeface="Arial"/>
            </a:endParaRPr>
          </a:p>
        </p:txBody>
      </p:sp>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77443" y="827278"/>
            <a:ext cx="4081779" cy="887422"/>
          </a:xfrm>
          <a:prstGeom prst="rect">
            <a:avLst/>
          </a:prstGeom>
        </p:spPr>
        <p:txBody>
          <a:bodyPr vert="horz" wrap="square" lIns="0" tIns="12700" rIns="0" bIns="0" rtlCol="0">
            <a:spAutoFit/>
          </a:bodyPr>
          <a:lstStyle/>
          <a:p>
            <a:pPr marL="12700" algn="ctr">
              <a:lnSpc>
                <a:spcPct val="100000"/>
              </a:lnSpc>
              <a:spcBef>
                <a:spcPts val="100"/>
              </a:spcBef>
            </a:pPr>
            <a:r>
              <a:rPr spc="-5" dirty="0"/>
              <a:t>Different</a:t>
            </a:r>
            <a:r>
              <a:rPr spc="-50" dirty="0"/>
              <a:t> </a:t>
            </a:r>
            <a:r>
              <a:rPr spc="-5" dirty="0"/>
              <a:t>level</a:t>
            </a:r>
            <a:r>
              <a:rPr spc="-60" dirty="0"/>
              <a:t> </a:t>
            </a:r>
            <a:r>
              <a:rPr spc="-5" dirty="0"/>
              <a:t>of</a:t>
            </a:r>
            <a:r>
              <a:rPr spc="-45" dirty="0"/>
              <a:t> </a:t>
            </a:r>
            <a:r>
              <a:rPr spc="-5" dirty="0"/>
              <a:t>abstraction</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943475" y="936625"/>
              <a:ext cx="3965194" cy="2972435"/>
            </a:xfrm>
            <a:prstGeom prst="rect">
              <a:avLst/>
            </a:prstGeom>
          </p:spPr>
        </p:pic>
      </p:grpSp>
      <p:sp>
        <p:nvSpPr>
          <p:cNvPr id="7" name="object 7"/>
          <p:cNvSpPr txBox="1"/>
          <p:nvPr/>
        </p:nvSpPr>
        <p:spPr>
          <a:xfrm>
            <a:off x="281431" y="1722247"/>
            <a:ext cx="4081779" cy="1350645"/>
          </a:xfrm>
          <a:prstGeom prst="rect">
            <a:avLst/>
          </a:prstGeom>
        </p:spPr>
        <p:txBody>
          <a:bodyPr vert="horz" wrap="square" lIns="0" tIns="12700" rIns="0" bIns="0" rtlCol="0">
            <a:spAutoFit/>
          </a:bodyPr>
          <a:lstStyle/>
          <a:p>
            <a:pPr marR="90170" algn="ctr">
              <a:lnSpc>
                <a:spcPct val="100000"/>
              </a:lnSpc>
              <a:spcBef>
                <a:spcPts val="100"/>
              </a:spcBef>
            </a:pPr>
            <a:r>
              <a:rPr sz="1800" spc="-5" dirty="0">
                <a:solidFill>
                  <a:srgbClr val="585858"/>
                </a:solidFill>
                <a:latin typeface="Arial"/>
                <a:cs typeface="Arial"/>
              </a:rPr>
              <a:t>Physical</a:t>
            </a:r>
            <a:r>
              <a:rPr sz="1800" spc="-60" dirty="0">
                <a:solidFill>
                  <a:srgbClr val="585858"/>
                </a:solidFill>
                <a:latin typeface="Arial"/>
                <a:cs typeface="Arial"/>
              </a:rPr>
              <a:t> </a:t>
            </a:r>
            <a:r>
              <a:rPr sz="1800" spc="-5" dirty="0">
                <a:solidFill>
                  <a:srgbClr val="585858"/>
                </a:solidFill>
                <a:latin typeface="Arial"/>
                <a:cs typeface="Arial"/>
              </a:rPr>
              <a:t>level</a:t>
            </a:r>
            <a:endParaRPr sz="1800" dirty="0">
              <a:latin typeface="Arial"/>
              <a:cs typeface="Arial"/>
            </a:endParaRPr>
          </a:p>
          <a:p>
            <a:pPr>
              <a:lnSpc>
                <a:spcPct val="100000"/>
              </a:lnSpc>
              <a:spcBef>
                <a:spcPts val="20"/>
              </a:spcBef>
            </a:pPr>
            <a:endParaRPr sz="2100" dirty="0">
              <a:latin typeface="Arial"/>
              <a:cs typeface="Arial"/>
            </a:endParaRPr>
          </a:p>
          <a:p>
            <a:pPr marL="347980" marR="5080" indent="-335280" algn="just">
              <a:lnSpc>
                <a:spcPct val="115799"/>
              </a:lnSpc>
              <a:buChar char="●"/>
              <a:tabLst>
                <a:tab pos="347980" algn="l"/>
              </a:tabLst>
            </a:pPr>
            <a:r>
              <a:rPr sz="1400" spc="-5" dirty="0">
                <a:latin typeface="Arial"/>
                <a:cs typeface="Arial"/>
              </a:rPr>
              <a:t>The</a:t>
            </a:r>
            <a:r>
              <a:rPr sz="1400" dirty="0">
                <a:latin typeface="Arial"/>
                <a:cs typeface="Arial"/>
              </a:rPr>
              <a:t> </a:t>
            </a:r>
            <a:r>
              <a:rPr sz="1400" spc="-5" dirty="0">
                <a:latin typeface="Arial"/>
                <a:cs typeface="Arial"/>
              </a:rPr>
              <a:t>physical</a:t>
            </a:r>
            <a:r>
              <a:rPr sz="1400" dirty="0">
                <a:latin typeface="Arial"/>
                <a:cs typeface="Arial"/>
              </a:rPr>
              <a:t> </a:t>
            </a:r>
            <a:r>
              <a:rPr sz="1400" spc="-5" dirty="0">
                <a:latin typeface="Arial"/>
                <a:cs typeface="Arial"/>
              </a:rPr>
              <a:t>or</a:t>
            </a:r>
            <a:r>
              <a:rPr sz="1400" dirty="0">
                <a:latin typeface="Arial"/>
                <a:cs typeface="Arial"/>
              </a:rPr>
              <a:t> </a:t>
            </a:r>
            <a:r>
              <a:rPr sz="1400" spc="-5" dirty="0">
                <a:latin typeface="Arial"/>
                <a:cs typeface="Arial"/>
              </a:rPr>
              <a:t>the</a:t>
            </a:r>
            <a:r>
              <a:rPr sz="1400" dirty="0">
                <a:latin typeface="Arial"/>
                <a:cs typeface="Arial"/>
              </a:rPr>
              <a:t> </a:t>
            </a:r>
            <a:r>
              <a:rPr sz="1400" spc="-5" dirty="0">
                <a:latin typeface="Arial"/>
                <a:cs typeface="Arial"/>
              </a:rPr>
              <a:t>internal</a:t>
            </a:r>
            <a:r>
              <a:rPr sz="1400" dirty="0">
                <a:latin typeface="Arial"/>
                <a:cs typeface="Arial"/>
              </a:rPr>
              <a:t> </a:t>
            </a:r>
            <a:r>
              <a:rPr sz="1400" spc="-5" dirty="0">
                <a:latin typeface="Arial"/>
                <a:cs typeface="Arial"/>
              </a:rPr>
              <a:t>level</a:t>
            </a:r>
            <a:r>
              <a:rPr sz="1400" dirty="0">
                <a:latin typeface="Arial"/>
                <a:cs typeface="Arial"/>
              </a:rPr>
              <a:t> </a:t>
            </a:r>
            <a:r>
              <a:rPr sz="1400" spc="-5" dirty="0">
                <a:latin typeface="Arial"/>
                <a:cs typeface="Arial"/>
              </a:rPr>
              <a:t>schema </a:t>
            </a:r>
            <a:r>
              <a:rPr sz="1400" dirty="0">
                <a:latin typeface="Arial"/>
                <a:cs typeface="Arial"/>
              </a:rPr>
              <a:t> </a:t>
            </a:r>
            <a:r>
              <a:rPr sz="1400" spc="-5" dirty="0">
                <a:latin typeface="Arial"/>
                <a:cs typeface="Arial"/>
              </a:rPr>
              <a:t>describes</a:t>
            </a:r>
            <a:r>
              <a:rPr sz="1400" dirty="0">
                <a:latin typeface="Arial"/>
                <a:cs typeface="Arial"/>
              </a:rPr>
              <a:t> </a:t>
            </a:r>
            <a:r>
              <a:rPr sz="1400" b="1" spc="-10" dirty="0">
                <a:latin typeface="Arial"/>
                <a:cs typeface="Arial"/>
              </a:rPr>
              <a:t>how</a:t>
            </a:r>
            <a:r>
              <a:rPr sz="1400" b="1" spc="-5" dirty="0">
                <a:latin typeface="Arial"/>
                <a:cs typeface="Arial"/>
              </a:rPr>
              <a:t> the</a:t>
            </a:r>
            <a:r>
              <a:rPr sz="1400" b="1" dirty="0">
                <a:latin typeface="Arial"/>
                <a:cs typeface="Arial"/>
              </a:rPr>
              <a:t> </a:t>
            </a:r>
            <a:r>
              <a:rPr sz="1400" b="1" spc="-5" dirty="0">
                <a:latin typeface="Arial"/>
                <a:cs typeface="Arial"/>
              </a:rPr>
              <a:t>data</a:t>
            </a:r>
            <a:r>
              <a:rPr sz="1400" b="1" dirty="0">
                <a:latin typeface="Arial"/>
                <a:cs typeface="Arial"/>
              </a:rPr>
              <a:t> </a:t>
            </a:r>
            <a:r>
              <a:rPr sz="1400" b="1" spc="-5" dirty="0">
                <a:latin typeface="Arial"/>
                <a:cs typeface="Arial"/>
              </a:rPr>
              <a:t>is</a:t>
            </a:r>
            <a:r>
              <a:rPr sz="1400" b="1" dirty="0">
                <a:latin typeface="Arial"/>
                <a:cs typeface="Arial"/>
              </a:rPr>
              <a:t> </a:t>
            </a:r>
            <a:r>
              <a:rPr sz="1400" b="1" spc="-5" dirty="0">
                <a:latin typeface="Arial"/>
                <a:cs typeface="Arial"/>
              </a:rPr>
              <a:t>stored</a:t>
            </a:r>
            <a:r>
              <a:rPr sz="1400" b="1" dirty="0">
                <a:latin typeface="Arial"/>
                <a:cs typeface="Arial"/>
              </a:rPr>
              <a:t> in</a:t>
            </a:r>
            <a:r>
              <a:rPr sz="1400" b="1" spc="5" dirty="0">
                <a:latin typeface="Arial"/>
                <a:cs typeface="Arial"/>
              </a:rPr>
              <a:t> </a:t>
            </a:r>
            <a:r>
              <a:rPr sz="1400" b="1" spc="-5" dirty="0">
                <a:latin typeface="Arial"/>
                <a:cs typeface="Arial"/>
              </a:rPr>
              <a:t>the </a:t>
            </a:r>
            <a:r>
              <a:rPr sz="1400" b="1" dirty="0">
                <a:latin typeface="Arial"/>
                <a:cs typeface="Arial"/>
              </a:rPr>
              <a:t> </a:t>
            </a:r>
            <a:r>
              <a:rPr sz="1400" b="1" spc="-5" dirty="0">
                <a:latin typeface="Arial"/>
                <a:cs typeface="Arial"/>
              </a:rPr>
              <a:t>hardware</a:t>
            </a:r>
            <a:r>
              <a:rPr sz="1400" spc="-5" dirty="0">
                <a:latin typeface="Arial"/>
                <a:cs typeface="Arial"/>
              </a:rPr>
              <a:t>.</a:t>
            </a:r>
            <a:endParaRPr sz="1400" dirty="0">
              <a:latin typeface="Arial"/>
              <a:cs typeface="Arial"/>
            </a:endParaRPr>
          </a:p>
        </p:txBody>
      </p:sp>
      <p:sp>
        <p:nvSpPr>
          <p:cNvPr id="8" name="object 8"/>
          <p:cNvSpPr txBox="1"/>
          <p:nvPr/>
        </p:nvSpPr>
        <p:spPr>
          <a:xfrm>
            <a:off x="281430" y="3081909"/>
            <a:ext cx="1877569" cy="598805"/>
          </a:xfrm>
          <a:prstGeom prst="rect">
            <a:avLst/>
          </a:prstGeom>
        </p:spPr>
        <p:txBody>
          <a:bodyPr vert="horz" wrap="square" lIns="0" tIns="8255" rIns="0" bIns="0" rtlCol="0">
            <a:spAutoFit/>
          </a:bodyPr>
          <a:lstStyle/>
          <a:p>
            <a:pPr marL="347980" marR="5080" indent="-335280">
              <a:lnSpc>
                <a:spcPct val="102099"/>
              </a:lnSpc>
              <a:spcBef>
                <a:spcPts val="65"/>
              </a:spcBef>
              <a:buChar char="●"/>
              <a:tabLst>
                <a:tab pos="347345" algn="l"/>
                <a:tab pos="347980" algn="l"/>
                <a:tab pos="1044575" algn="l"/>
              </a:tabLst>
            </a:pPr>
            <a:r>
              <a:rPr sz="1400" spc="5" dirty="0">
                <a:latin typeface="Arial"/>
                <a:cs typeface="Arial"/>
              </a:rPr>
              <a:t>I</a:t>
            </a:r>
            <a:r>
              <a:rPr sz="1400" dirty="0">
                <a:latin typeface="Arial"/>
                <a:cs typeface="Arial"/>
              </a:rPr>
              <a:t>t </a:t>
            </a:r>
            <a:r>
              <a:rPr sz="1400" spc="90" dirty="0">
                <a:latin typeface="Arial"/>
                <a:cs typeface="Arial"/>
              </a:rPr>
              <a:t> </a:t>
            </a:r>
            <a:r>
              <a:rPr sz="1400" dirty="0">
                <a:latin typeface="Arial"/>
                <a:cs typeface="Arial"/>
              </a:rPr>
              <a:t>a</a:t>
            </a:r>
            <a:r>
              <a:rPr sz="1400" spc="-15" dirty="0">
                <a:latin typeface="Arial"/>
                <a:cs typeface="Arial"/>
              </a:rPr>
              <a:t>l</a:t>
            </a:r>
            <a:r>
              <a:rPr sz="1400" dirty="0">
                <a:latin typeface="Arial"/>
                <a:cs typeface="Arial"/>
              </a:rPr>
              <a:t>so	</a:t>
            </a:r>
            <a:r>
              <a:rPr sz="1400" spc="-15" dirty="0">
                <a:latin typeface="Arial"/>
                <a:cs typeface="Arial"/>
              </a:rPr>
              <a:t>d</a:t>
            </a:r>
            <a:r>
              <a:rPr sz="1400" dirty="0">
                <a:latin typeface="Arial"/>
                <a:cs typeface="Arial"/>
              </a:rPr>
              <a:t>e</a:t>
            </a:r>
            <a:r>
              <a:rPr sz="1400" spc="-10" dirty="0">
                <a:latin typeface="Arial"/>
                <a:cs typeface="Arial"/>
              </a:rPr>
              <a:t>s</a:t>
            </a:r>
            <a:r>
              <a:rPr sz="1400" dirty="0">
                <a:latin typeface="Arial"/>
                <a:cs typeface="Arial"/>
              </a:rPr>
              <a:t>crib</a:t>
            </a:r>
            <a:r>
              <a:rPr sz="1400" spc="-15" dirty="0">
                <a:latin typeface="Arial"/>
                <a:cs typeface="Arial"/>
              </a:rPr>
              <a:t>e</a:t>
            </a:r>
            <a:r>
              <a:rPr sz="1400" dirty="0">
                <a:latin typeface="Arial"/>
                <a:cs typeface="Arial"/>
              </a:rPr>
              <a:t>s  </a:t>
            </a:r>
            <a:r>
              <a:rPr sz="1400" spc="-5" dirty="0">
                <a:latin typeface="Arial"/>
                <a:cs typeface="Arial"/>
              </a:rPr>
              <a:t>accessed.</a:t>
            </a:r>
            <a:endParaRPr sz="1400" dirty="0">
              <a:latin typeface="Arial"/>
              <a:cs typeface="Arial"/>
            </a:endParaRPr>
          </a:p>
          <a:p>
            <a:pPr marL="265430">
              <a:lnSpc>
                <a:spcPts val="1115"/>
              </a:lnSpc>
            </a:pPr>
            <a:r>
              <a:rPr sz="1200" dirty="0">
                <a:latin typeface="Arial"/>
                <a:cs typeface="Arial"/>
              </a:rPr>
              <a:t>.</a:t>
            </a:r>
          </a:p>
        </p:txBody>
      </p:sp>
      <p:sp>
        <p:nvSpPr>
          <p:cNvPr id="9" name="object 9"/>
          <p:cNvSpPr txBox="1"/>
          <p:nvPr/>
        </p:nvSpPr>
        <p:spPr>
          <a:xfrm>
            <a:off x="2232405" y="3081909"/>
            <a:ext cx="2066925" cy="239395"/>
          </a:xfrm>
          <a:prstGeom prst="rect">
            <a:avLst/>
          </a:prstGeom>
        </p:spPr>
        <p:txBody>
          <a:bodyPr vert="horz" wrap="square" lIns="0" tIns="12700" rIns="0" bIns="0" rtlCol="0">
            <a:spAutoFit/>
          </a:bodyPr>
          <a:lstStyle/>
          <a:p>
            <a:pPr marL="12700">
              <a:lnSpc>
                <a:spcPct val="100000"/>
              </a:lnSpc>
              <a:spcBef>
                <a:spcPts val="100"/>
              </a:spcBef>
              <a:tabLst>
                <a:tab pos="497205" algn="l"/>
                <a:tab pos="904240" algn="l"/>
                <a:tab pos="1408430" algn="l"/>
                <a:tab pos="1855470" algn="l"/>
              </a:tabLst>
            </a:pPr>
            <a:r>
              <a:rPr sz="1400" dirty="0">
                <a:latin typeface="Arial"/>
                <a:cs typeface="Arial"/>
              </a:rPr>
              <a:t>how	the	da</a:t>
            </a:r>
            <a:r>
              <a:rPr sz="1400" spc="-10" dirty="0">
                <a:latin typeface="Arial"/>
                <a:cs typeface="Arial"/>
              </a:rPr>
              <a:t>t</a:t>
            </a:r>
            <a:r>
              <a:rPr sz="1400" dirty="0">
                <a:latin typeface="Arial"/>
                <a:cs typeface="Arial"/>
              </a:rPr>
              <a:t>a	</a:t>
            </a:r>
            <a:r>
              <a:rPr sz="1400" spc="-10" dirty="0">
                <a:latin typeface="Arial"/>
                <a:cs typeface="Arial"/>
              </a:rPr>
              <a:t>c</a:t>
            </a:r>
            <a:r>
              <a:rPr sz="1400" dirty="0">
                <a:latin typeface="Arial"/>
                <a:cs typeface="Arial"/>
              </a:rPr>
              <a:t>an	</a:t>
            </a:r>
            <a:r>
              <a:rPr sz="1400" spc="-5" dirty="0">
                <a:latin typeface="Arial"/>
                <a:cs typeface="Arial"/>
              </a:rPr>
              <a:t>be</a:t>
            </a:r>
            <a:endParaRPr sz="1400">
              <a:latin typeface="Arial"/>
              <a:cs typeface="Arial"/>
            </a:endParaRPr>
          </a:p>
        </p:txBody>
      </p:sp>
      <p:sp>
        <p:nvSpPr>
          <p:cNvPr id="10" name="object 10"/>
          <p:cNvSpPr txBox="1"/>
          <p:nvPr/>
        </p:nvSpPr>
        <p:spPr>
          <a:xfrm>
            <a:off x="534416" y="4030167"/>
            <a:ext cx="75565" cy="239395"/>
          </a:xfrm>
          <a:prstGeom prst="rect">
            <a:avLst/>
          </a:prstGeom>
        </p:spPr>
        <p:txBody>
          <a:bodyPr vert="horz" wrap="square" lIns="0" tIns="12700" rIns="0" bIns="0" rtlCol="0">
            <a:spAutoFit/>
          </a:bodyPr>
          <a:lstStyle/>
          <a:p>
            <a:pPr marL="12700">
              <a:lnSpc>
                <a:spcPct val="100000"/>
              </a:lnSpc>
              <a:spcBef>
                <a:spcPts val="100"/>
              </a:spcBef>
            </a:pPr>
            <a:r>
              <a:rPr sz="1400" dirty="0">
                <a:latin typeface="Arial"/>
                <a:cs typeface="Arial"/>
              </a:rPr>
              <a:t>.</a:t>
            </a:r>
            <a:endParaRPr sz="1400">
              <a:latin typeface="Arial"/>
              <a:cs typeface="Arial"/>
            </a:endParaRPr>
          </a:p>
        </p:txBody>
      </p:sp>
      <p:pic>
        <p:nvPicPr>
          <p:cNvPr id="11" name="object 11"/>
          <p:cNvPicPr/>
          <p:nvPr/>
        </p:nvPicPr>
        <p:blipFill>
          <a:blip r:embed="rId4" cstate="print"/>
          <a:stretch>
            <a:fillRect/>
          </a:stretch>
        </p:blipFill>
        <p:spPr>
          <a:xfrm>
            <a:off x="143510" y="161289"/>
            <a:ext cx="773887" cy="311150"/>
          </a:xfrm>
          <a:prstGeom prst="rect">
            <a:avLst/>
          </a:prstGeom>
        </p:spPr>
      </p:pic>
      <p:sp>
        <p:nvSpPr>
          <p:cNvPr id="12" name="object 12"/>
          <p:cNvSpPr txBox="1"/>
          <p:nvPr/>
        </p:nvSpPr>
        <p:spPr>
          <a:xfrm>
            <a:off x="5107304" y="4552432"/>
            <a:ext cx="3339465" cy="371475"/>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marR="5080">
              <a:lnSpc>
                <a:spcPct val="115700"/>
              </a:lnSpc>
            </a:pPr>
            <a:r>
              <a:rPr sz="700" spc="-10" dirty="0">
                <a:solidFill>
                  <a:srgbClr val="585858"/>
                </a:solidFill>
                <a:latin typeface="Arial"/>
                <a:cs typeface="Arial"/>
              </a:rPr>
              <a:t>https://binaryterms.com/wp-content/uploads/2019/11/View-of-data-three-schema-arch </a:t>
            </a:r>
            <a:r>
              <a:rPr sz="700" spc="-5" dirty="0">
                <a:solidFill>
                  <a:srgbClr val="585858"/>
                </a:solidFill>
                <a:latin typeface="Arial"/>
                <a:cs typeface="Arial"/>
              </a:rPr>
              <a:t> itecture.jpg</a:t>
            </a:r>
            <a:endParaRPr sz="700">
              <a:latin typeface="Arial"/>
              <a:cs typeface="Arial"/>
            </a:endParaRPr>
          </a:p>
        </p:txBody>
      </p:sp>
      <p:sp>
        <p:nvSpPr>
          <p:cNvPr id="13" name="object 13"/>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77443" y="827278"/>
            <a:ext cx="3908807" cy="887422"/>
          </a:xfrm>
          <a:prstGeom prst="rect">
            <a:avLst/>
          </a:prstGeom>
        </p:spPr>
        <p:txBody>
          <a:bodyPr vert="horz" wrap="square" lIns="0" tIns="12700" rIns="0" bIns="0" rtlCol="0">
            <a:spAutoFit/>
          </a:bodyPr>
          <a:lstStyle/>
          <a:p>
            <a:pPr marL="12700" algn="ctr">
              <a:lnSpc>
                <a:spcPct val="100000"/>
              </a:lnSpc>
              <a:spcBef>
                <a:spcPts val="100"/>
              </a:spcBef>
            </a:pPr>
            <a:r>
              <a:rPr spc="-5" dirty="0"/>
              <a:t>Different</a:t>
            </a:r>
            <a:r>
              <a:rPr spc="-50" dirty="0"/>
              <a:t> </a:t>
            </a:r>
            <a:r>
              <a:rPr spc="-5" dirty="0"/>
              <a:t>level</a:t>
            </a:r>
            <a:r>
              <a:rPr spc="-60" dirty="0"/>
              <a:t> </a:t>
            </a:r>
            <a:r>
              <a:rPr spc="-5" dirty="0"/>
              <a:t>of</a:t>
            </a:r>
            <a:r>
              <a:rPr spc="-45" dirty="0"/>
              <a:t> </a:t>
            </a:r>
            <a:r>
              <a:rPr spc="-5" dirty="0"/>
              <a:t>abstraction</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943475" y="936625"/>
              <a:ext cx="3965194" cy="2972435"/>
            </a:xfrm>
            <a:prstGeom prst="rect">
              <a:avLst/>
            </a:prstGeom>
          </p:spPr>
        </p:pic>
      </p:grpSp>
      <p:sp>
        <p:nvSpPr>
          <p:cNvPr id="7" name="object 7"/>
          <p:cNvSpPr txBox="1"/>
          <p:nvPr/>
        </p:nvSpPr>
        <p:spPr>
          <a:xfrm>
            <a:off x="217931" y="1722247"/>
            <a:ext cx="4171315" cy="2547620"/>
          </a:xfrm>
          <a:prstGeom prst="rect">
            <a:avLst/>
          </a:prstGeom>
        </p:spPr>
        <p:txBody>
          <a:bodyPr vert="horz" wrap="square" lIns="0" tIns="12700" rIns="0" bIns="0" rtlCol="0">
            <a:spAutoFit/>
          </a:bodyPr>
          <a:lstStyle/>
          <a:p>
            <a:pPr marR="49530" algn="ctr">
              <a:lnSpc>
                <a:spcPct val="100000"/>
              </a:lnSpc>
              <a:spcBef>
                <a:spcPts val="100"/>
              </a:spcBef>
            </a:pPr>
            <a:r>
              <a:rPr sz="1800" spc="-5" dirty="0">
                <a:solidFill>
                  <a:srgbClr val="585858"/>
                </a:solidFill>
                <a:latin typeface="Arial"/>
                <a:cs typeface="Arial"/>
              </a:rPr>
              <a:t>Logical</a:t>
            </a:r>
            <a:r>
              <a:rPr sz="1800" spc="-55" dirty="0">
                <a:solidFill>
                  <a:srgbClr val="585858"/>
                </a:solidFill>
                <a:latin typeface="Arial"/>
                <a:cs typeface="Arial"/>
              </a:rPr>
              <a:t> </a:t>
            </a:r>
            <a:r>
              <a:rPr sz="1800" spc="-5" dirty="0">
                <a:solidFill>
                  <a:srgbClr val="585858"/>
                </a:solidFill>
                <a:latin typeface="Arial"/>
                <a:cs typeface="Arial"/>
              </a:rPr>
              <a:t>level</a:t>
            </a:r>
            <a:endParaRPr sz="1800" dirty="0">
              <a:latin typeface="Arial"/>
              <a:cs typeface="Arial"/>
            </a:endParaRPr>
          </a:p>
          <a:p>
            <a:pPr>
              <a:lnSpc>
                <a:spcPct val="100000"/>
              </a:lnSpc>
              <a:spcBef>
                <a:spcPts val="20"/>
              </a:spcBef>
            </a:pPr>
            <a:endParaRPr sz="2100" dirty="0">
              <a:latin typeface="Arial"/>
              <a:cs typeface="Arial"/>
            </a:endParaRPr>
          </a:p>
          <a:p>
            <a:pPr marL="411480" marR="166370" indent="-335280">
              <a:lnSpc>
                <a:spcPct val="115799"/>
              </a:lnSpc>
              <a:buChar char="●"/>
              <a:tabLst>
                <a:tab pos="410845" algn="l"/>
                <a:tab pos="411480" algn="l"/>
              </a:tabLst>
            </a:pPr>
            <a:r>
              <a:rPr sz="1400" dirty="0">
                <a:latin typeface="Arial"/>
                <a:cs typeface="Arial"/>
              </a:rPr>
              <a:t>It</a:t>
            </a:r>
            <a:r>
              <a:rPr sz="1400" spc="-25" dirty="0">
                <a:latin typeface="Arial"/>
                <a:cs typeface="Arial"/>
              </a:rPr>
              <a:t> </a:t>
            </a:r>
            <a:r>
              <a:rPr sz="1400" spc="-10" dirty="0">
                <a:latin typeface="Arial"/>
                <a:cs typeface="Arial"/>
              </a:rPr>
              <a:t>is </a:t>
            </a:r>
            <a:r>
              <a:rPr sz="1400" dirty="0">
                <a:latin typeface="Arial"/>
                <a:cs typeface="Arial"/>
              </a:rPr>
              <a:t>a</a:t>
            </a:r>
            <a:r>
              <a:rPr sz="1400" spc="-15" dirty="0">
                <a:latin typeface="Arial"/>
                <a:cs typeface="Arial"/>
              </a:rPr>
              <a:t> </a:t>
            </a:r>
            <a:r>
              <a:rPr sz="1400" spc="-5" dirty="0">
                <a:latin typeface="Arial"/>
                <a:cs typeface="Arial"/>
              </a:rPr>
              <a:t>level</a:t>
            </a:r>
            <a:r>
              <a:rPr sz="1400" spc="-20" dirty="0">
                <a:latin typeface="Arial"/>
                <a:cs typeface="Arial"/>
              </a:rPr>
              <a:t> </a:t>
            </a:r>
            <a:r>
              <a:rPr sz="1400" spc="-5" dirty="0">
                <a:latin typeface="Arial"/>
                <a:cs typeface="Arial"/>
              </a:rPr>
              <a:t>above</a:t>
            </a:r>
            <a:r>
              <a:rPr sz="1400" spc="-20" dirty="0">
                <a:latin typeface="Arial"/>
                <a:cs typeface="Arial"/>
              </a:rPr>
              <a:t> </a:t>
            </a:r>
            <a:r>
              <a:rPr sz="1400" spc="-5" dirty="0">
                <a:latin typeface="Arial"/>
                <a:cs typeface="Arial"/>
              </a:rPr>
              <a:t>the</a:t>
            </a:r>
            <a:r>
              <a:rPr sz="1400" spc="-15" dirty="0">
                <a:latin typeface="Arial"/>
                <a:cs typeface="Arial"/>
              </a:rPr>
              <a:t> </a:t>
            </a:r>
            <a:r>
              <a:rPr sz="1400" spc="-5" dirty="0">
                <a:latin typeface="Arial"/>
                <a:cs typeface="Arial"/>
              </a:rPr>
              <a:t>physical</a:t>
            </a:r>
            <a:r>
              <a:rPr sz="1400" spc="-10" dirty="0">
                <a:latin typeface="Arial"/>
                <a:cs typeface="Arial"/>
              </a:rPr>
              <a:t> </a:t>
            </a:r>
            <a:r>
              <a:rPr sz="1400" spc="-5" dirty="0">
                <a:latin typeface="Arial"/>
                <a:cs typeface="Arial"/>
              </a:rPr>
              <a:t>level.</a:t>
            </a:r>
            <a:r>
              <a:rPr sz="1400" spc="-15" dirty="0">
                <a:latin typeface="Arial"/>
                <a:cs typeface="Arial"/>
              </a:rPr>
              <a:t> </a:t>
            </a:r>
            <a:r>
              <a:rPr sz="1400" spc="-5" dirty="0">
                <a:latin typeface="Arial"/>
                <a:cs typeface="Arial"/>
              </a:rPr>
              <a:t>Here,</a:t>
            </a:r>
            <a:r>
              <a:rPr sz="1400" spc="-20" dirty="0">
                <a:latin typeface="Arial"/>
                <a:cs typeface="Arial"/>
              </a:rPr>
              <a:t> </a:t>
            </a:r>
            <a:r>
              <a:rPr sz="1400" dirty="0">
                <a:latin typeface="Arial"/>
                <a:cs typeface="Arial"/>
              </a:rPr>
              <a:t>the </a:t>
            </a:r>
            <a:r>
              <a:rPr sz="1400" spc="-375" dirty="0">
                <a:latin typeface="Arial"/>
                <a:cs typeface="Arial"/>
              </a:rPr>
              <a:t> </a:t>
            </a:r>
            <a:r>
              <a:rPr sz="1400" dirty="0">
                <a:latin typeface="Arial"/>
                <a:cs typeface="Arial"/>
              </a:rPr>
              <a:t>data</a:t>
            </a:r>
            <a:r>
              <a:rPr sz="1400" spc="-10" dirty="0">
                <a:latin typeface="Arial"/>
                <a:cs typeface="Arial"/>
              </a:rPr>
              <a:t> is</a:t>
            </a:r>
            <a:r>
              <a:rPr sz="1400" spc="-15" dirty="0">
                <a:latin typeface="Arial"/>
                <a:cs typeface="Arial"/>
              </a:rPr>
              <a:t> </a:t>
            </a:r>
            <a:r>
              <a:rPr sz="1400" dirty="0">
                <a:latin typeface="Arial"/>
                <a:cs typeface="Arial"/>
              </a:rPr>
              <a:t>stored</a:t>
            </a:r>
            <a:r>
              <a:rPr sz="1400" spc="-25" dirty="0">
                <a:latin typeface="Arial"/>
                <a:cs typeface="Arial"/>
              </a:rPr>
              <a:t> </a:t>
            </a:r>
            <a:r>
              <a:rPr sz="1400" dirty="0">
                <a:latin typeface="Arial"/>
                <a:cs typeface="Arial"/>
              </a:rPr>
              <a:t>in</a:t>
            </a:r>
            <a:r>
              <a:rPr sz="1400" spc="-20" dirty="0">
                <a:latin typeface="Arial"/>
                <a:cs typeface="Arial"/>
              </a:rPr>
              <a:t> </a:t>
            </a:r>
            <a:r>
              <a:rPr sz="1400" dirty="0">
                <a:latin typeface="Arial"/>
                <a:cs typeface="Arial"/>
              </a:rPr>
              <a:t>the</a:t>
            </a:r>
            <a:r>
              <a:rPr sz="1400" spc="-25" dirty="0">
                <a:latin typeface="Arial"/>
                <a:cs typeface="Arial"/>
              </a:rPr>
              <a:t> </a:t>
            </a:r>
            <a:r>
              <a:rPr sz="1400" dirty="0">
                <a:latin typeface="Arial"/>
                <a:cs typeface="Arial"/>
              </a:rPr>
              <a:t>form</a:t>
            </a:r>
            <a:r>
              <a:rPr sz="1400" spc="-25" dirty="0">
                <a:latin typeface="Arial"/>
                <a:cs typeface="Arial"/>
              </a:rPr>
              <a:t> </a:t>
            </a:r>
            <a:r>
              <a:rPr sz="1400" spc="-5" dirty="0">
                <a:latin typeface="Arial"/>
                <a:cs typeface="Arial"/>
              </a:rPr>
              <a:t>of</a:t>
            </a:r>
            <a:r>
              <a:rPr sz="1400" spc="-15" dirty="0">
                <a:latin typeface="Arial"/>
                <a:cs typeface="Arial"/>
              </a:rPr>
              <a:t> </a:t>
            </a:r>
            <a:r>
              <a:rPr sz="1400" dirty="0">
                <a:latin typeface="Arial"/>
                <a:cs typeface="Arial"/>
              </a:rPr>
              <a:t>the</a:t>
            </a:r>
            <a:r>
              <a:rPr sz="1400" spc="5" dirty="0">
                <a:latin typeface="Arial"/>
                <a:cs typeface="Arial"/>
              </a:rPr>
              <a:t> </a:t>
            </a:r>
            <a:r>
              <a:rPr sz="1400" b="1" dirty="0">
                <a:latin typeface="Arial"/>
                <a:cs typeface="Arial"/>
              </a:rPr>
              <a:t>entity</a:t>
            </a:r>
            <a:endParaRPr sz="1400" dirty="0">
              <a:latin typeface="Arial"/>
              <a:cs typeface="Arial"/>
            </a:endParaRPr>
          </a:p>
          <a:p>
            <a:pPr marL="411480">
              <a:lnSpc>
                <a:spcPct val="100000"/>
              </a:lnSpc>
              <a:spcBef>
                <a:spcPts val="265"/>
              </a:spcBef>
            </a:pPr>
            <a:r>
              <a:rPr sz="1400" b="1" spc="-5" dirty="0">
                <a:latin typeface="Arial"/>
                <a:cs typeface="Arial"/>
              </a:rPr>
              <a:t>set</a:t>
            </a:r>
            <a:r>
              <a:rPr sz="1400" spc="-5" dirty="0">
                <a:latin typeface="Arial"/>
                <a:cs typeface="Arial"/>
              </a:rPr>
              <a:t>,</a:t>
            </a:r>
            <a:r>
              <a:rPr sz="1400" spc="-35" dirty="0">
                <a:latin typeface="Arial"/>
                <a:cs typeface="Arial"/>
              </a:rPr>
              <a:t> </a:t>
            </a:r>
            <a:r>
              <a:rPr sz="1400" b="1" spc="-5" dirty="0">
                <a:latin typeface="Arial"/>
                <a:cs typeface="Arial"/>
              </a:rPr>
              <a:t>entities</a:t>
            </a:r>
            <a:r>
              <a:rPr sz="1400" spc="-5" dirty="0">
                <a:latin typeface="Arial"/>
                <a:cs typeface="Arial"/>
              </a:rPr>
              <a:t>,</a:t>
            </a:r>
            <a:r>
              <a:rPr sz="1400" spc="-30" dirty="0">
                <a:latin typeface="Arial"/>
                <a:cs typeface="Arial"/>
              </a:rPr>
              <a:t> </a:t>
            </a:r>
            <a:r>
              <a:rPr sz="1400" dirty="0">
                <a:latin typeface="Arial"/>
                <a:cs typeface="Arial"/>
              </a:rPr>
              <a:t>their</a:t>
            </a:r>
            <a:r>
              <a:rPr sz="1400" spc="-25" dirty="0">
                <a:latin typeface="Arial"/>
                <a:cs typeface="Arial"/>
              </a:rPr>
              <a:t> </a:t>
            </a:r>
            <a:r>
              <a:rPr sz="1400" b="1" spc="-5" dirty="0">
                <a:latin typeface="Arial"/>
                <a:cs typeface="Arial"/>
              </a:rPr>
              <a:t>data</a:t>
            </a:r>
            <a:r>
              <a:rPr sz="1400" b="1" spc="-25" dirty="0">
                <a:latin typeface="Arial"/>
                <a:cs typeface="Arial"/>
              </a:rPr>
              <a:t> </a:t>
            </a:r>
            <a:r>
              <a:rPr sz="1400" b="1" spc="-5" dirty="0">
                <a:latin typeface="Arial"/>
                <a:cs typeface="Arial"/>
              </a:rPr>
              <a:t>types</a:t>
            </a:r>
            <a:r>
              <a:rPr sz="1400" spc="-5" dirty="0">
                <a:latin typeface="Arial"/>
                <a:cs typeface="Arial"/>
              </a:rPr>
              <a:t>.</a:t>
            </a:r>
            <a:endParaRPr sz="1400" dirty="0">
              <a:latin typeface="Arial"/>
              <a:cs typeface="Arial"/>
            </a:endParaRPr>
          </a:p>
          <a:p>
            <a:pPr marL="411480" indent="-335280">
              <a:lnSpc>
                <a:spcPct val="100000"/>
              </a:lnSpc>
              <a:spcBef>
                <a:spcPts val="275"/>
              </a:spcBef>
              <a:buChar char="●"/>
              <a:tabLst>
                <a:tab pos="410845" algn="l"/>
                <a:tab pos="411480" algn="l"/>
              </a:tabLst>
            </a:pPr>
            <a:r>
              <a:rPr sz="1400" spc="-5" dirty="0">
                <a:latin typeface="Arial"/>
                <a:cs typeface="Arial"/>
              </a:rPr>
              <a:t>The</a:t>
            </a:r>
            <a:r>
              <a:rPr sz="1400" spc="5" dirty="0">
                <a:latin typeface="Arial"/>
                <a:cs typeface="Arial"/>
              </a:rPr>
              <a:t> </a:t>
            </a:r>
            <a:r>
              <a:rPr sz="1400" b="1" spc="-5" dirty="0">
                <a:latin typeface="Arial"/>
                <a:cs typeface="Arial"/>
              </a:rPr>
              <a:t>relationship</a:t>
            </a:r>
            <a:r>
              <a:rPr sz="1400" b="1" spc="5" dirty="0">
                <a:latin typeface="Arial"/>
                <a:cs typeface="Arial"/>
              </a:rPr>
              <a:t> </a:t>
            </a:r>
            <a:r>
              <a:rPr sz="1400" spc="-5" dirty="0">
                <a:latin typeface="Arial"/>
                <a:cs typeface="Arial"/>
              </a:rPr>
              <a:t>among</a:t>
            </a:r>
            <a:r>
              <a:rPr sz="1400" dirty="0">
                <a:latin typeface="Arial"/>
                <a:cs typeface="Arial"/>
              </a:rPr>
              <a:t> </a:t>
            </a:r>
            <a:r>
              <a:rPr sz="1400" spc="-5" dirty="0">
                <a:latin typeface="Arial"/>
                <a:cs typeface="Arial"/>
              </a:rPr>
              <a:t>the</a:t>
            </a:r>
            <a:r>
              <a:rPr sz="1400" spc="5" dirty="0">
                <a:latin typeface="Arial"/>
                <a:cs typeface="Arial"/>
              </a:rPr>
              <a:t> </a:t>
            </a:r>
            <a:r>
              <a:rPr sz="1400" spc="-5" dirty="0">
                <a:latin typeface="Arial"/>
                <a:cs typeface="Arial"/>
              </a:rPr>
              <a:t>entity</a:t>
            </a:r>
            <a:r>
              <a:rPr sz="1400" spc="-10" dirty="0">
                <a:latin typeface="Arial"/>
                <a:cs typeface="Arial"/>
              </a:rPr>
              <a:t> </a:t>
            </a:r>
            <a:r>
              <a:rPr sz="1400" spc="-5" dirty="0">
                <a:latin typeface="Arial"/>
                <a:cs typeface="Arial"/>
              </a:rPr>
              <a:t>sets,</a:t>
            </a:r>
            <a:r>
              <a:rPr sz="1400" spc="10" dirty="0">
                <a:latin typeface="Arial"/>
                <a:cs typeface="Arial"/>
              </a:rPr>
              <a:t> </a:t>
            </a:r>
            <a:r>
              <a:rPr sz="1400" b="1" spc="-5" dirty="0">
                <a:latin typeface="Arial"/>
                <a:cs typeface="Arial"/>
              </a:rPr>
              <a:t>user</a:t>
            </a:r>
            <a:endParaRPr sz="1400" dirty="0">
              <a:latin typeface="Arial"/>
              <a:cs typeface="Arial"/>
            </a:endParaRPr>
          </a:p>
          <a:p>
            <a:pPr marL="411480" marR="81280" indent="-82550">
              <a:lnSpc>
                <a:spcPts val="2010"/>
              </a:lnSpc>
              <a:spcBef>
                <a:spcPts val="60"/>
              </a:spcBef>
            </a:pPr>
            <a:r>
              <a:rPr sz="1800" baseline="-37037" dirty="0">
                <a:latin typeface="Arial"/>
                <a:cs typeface="Arial"/>
              </a:rPr>
              <a:t>.</a:t>
            </a:r>
            <a:r>
              <a:rPr sz="1800" spc="-37" baseline="-37037" dirty="0">
                <a:latin typeface="Arial"/>
                <a:cs typeface="Arial"/>
              </a:rPr>
              <a:t> </a:t>
            </a:r>
            <a:r>
              <a:rPr sz="1400" b="1" spc="-5" dirty="0">
                <a:latin typeface="Arial"/>
                <a:cs typeface="Arial"/>
              </a:rPr>
              <a:t>operations</a:t>
            </a:r>
            <a:r>
              <a:rPr sz="1400" b="1" spc="-15" dirty="0">
                <a:latin typeface="Arial"/>
                <a:cs typeface="Arial"/>
              </a:rPr>
              <a:t> </a:t>
            </a:r>
            <a:r>
              <a:rPr sz="1400" spc="-5" dirty="0">
                <a:latin typeface="Arial"/>
                <a:cs typeface="Arial"/>
              </a:rPr>
              <a:t>performed</a:t>
            </a:r>
            <a:r>
              <a:rPr sz="1400" spc="-20" dirty="0">
                <a:latin typeface="Arial"/>
                <a:cs typeface="Arial"/>
              </a:rPr>
              <a:t> </a:t>
            </a:r>
            <a:r>
              <a:rPr sz="1400" dirty="0">
                <a:latin typeface="Arial"/>
                <a:cs typeface="Arial"/>
              </a:rPr>
              <a:t>to</a:t>
            </a:r>
            <a:r>
              <a:rPr sz="1400" spc="-30" dirty="0">
                <a:latin typeface="Arial"/>
                <a:cs typeface="Arial"/>
              </a:rPr>
              <a:t> </a:t>
            </a:r>
            <a:r>
              <a:rPr sz="1400" spc="-5" dirty="0">
                <a:latin typeface="Arial"/>
                <a:cs typeface="Arial"/>
              </a:rPr>
              <a:t>retrieve</a:t>
            </a:r>
            <a:r>
              <a:rPr sz="1400" spc="-15" dirty="0">
                <a:latin typeface="Arial"/>
                <a:cs typeface="Arial"/>
              </a:rPr>
              <a:t> </a:t>
            </a:r>
            <a:r>
              <a:rPr sz="1400" spc="-5" dirty="0">
                <a:latin typeface="Arial"/>
                <a:cs typeface="Arial"/>
              </a:rPr>
              <a:t>or</a:t>
            </a:r>
            <a:r>
              <a:rPr sz="1400" spc="-30" dirty="0">
                <a:latin typeface="Arial"/>
                <a:cs typeface="Arial"/>
              </a:rPr>
              <a:t> </a:t>
            </a:r>
            <a:r>
              <a:rPr sz="1400" dirty="0">
                <a:latin typeface="Arial"/>
                <a:cs typeface="Arial"/>
              </a:rPr>
              <a:t>modify</a:t>
            </a:r>
            <a:r>
              <a:rPr sz="1400" spc="-35" dirty="0">
                <a:latin typeface="Arial"/>
                <a:cs typeface="Arial"/>
              </a:rPr>
              <a:t> </a:t>
            </a:r>
            <a:r>
              <a:rPr sz="1400" dirty="0">
                <a:latin typeface="Arial"/>
                <a:cs typeface="Arial"/>
              </a:rPr>
              <a:t>the </a:t>
            </a:r>
            <a:r>
              <a:rPr sz="1400" spc="-370" dirty="0">
                <a:latin typeface="Arial"/>
                <a:cs typeface="Arial"/>
              </a:rPr>
              <a:t> </a:t>
            </a:r>
            <a:r>
              <a:rPr sz="1400" dirty="0">
                <a:latin typeface="Arial"/>
                <a:cs typeface="Arial"/>
              </a:rPr>
              <a:t>data</a:t>
            </a:r>
            <a:r>
              <a:rPr sz="1400" spc="-15" dirty="0">
                <a:latin typeface="Arial"/>
                <a:cs typeface="Arial"/>
              </a:rPr>
              <a:t> </a:t>
            </a:r>
            <a:r>
              <a:rPr sz="1400" spc="-5" dirty="0">
                <a:latin typeface="Arial"/>
                <a:cs typeface="Arial"/>
              </a:rPr>
              <a:t>and</a:t>
            </a:r>
            <a:r>
              <a:rPr sz="1400" spc="-30" dirty="0">
                <a:latin typeface="Arial"/>
                <a:cs typeface="Arial"/>
              </a:rPr>
              <a:t> </a:t>
            </a:r>
            <a:r>
              <a:rPr sz="1400" spc="-5" dirty="0">
                <a:latin typeface="Arial"/>
                <a:cs typeface="Arial"/>
              </a:rPr>
              <a:t>certain</a:t>
            </a:r>
            <a:r>
              <a:rPr sz="1400" spc="-15" dirty="0">
                <a:latin typeface="Arial"/>
                <a:cs typeface="Arial"/>
              </a:rPr>
              <a:t> </a:t>
            </a:r>
            <a:r>
              <a:rPr sz="1400" b="1" spc="-5" dirty="0">
                <a:latin typeface="Arial"/>
                <a:cs typeface="Arial"/>
              </a:rPr>
              <a:t>constraints</a:t>
            </a:r>
            <a:r>
              <a:rPr sz="1400" b="1" spc="-10" dirty="0">
                <a:latin typeface="Arial"/>
                <a:cs typeface="Arial"/>
              </a:rPr>
              <a:t> </a:t>
            </a:r>
            <a:r>
              <a:rPr sz="1400" b="1" spc="-5" dirty="0">
                <a:latin typeface="Arial"/>
                <a:cs typeface="Arial"/>
              </a:rPr>
              <a:t>on</a:t>
            </a:r>
            <a:r>
              <a:rPr sz="1400" b="1" spc="-25" dirty="0">
                <a:latin typeface="Arial"/>
                <a:cs typeface="Arial"/>
              </a:rPr>
              <a:t> </a:t>
            </a:r>
            <a:r>
              <a:rPr sz="1400" b="1" spc="-5" dirty="0">
                <a:latin typeface="Arial"/>
                <a:cs typeface="Arial"/>
              </a:rPr>
              <a:t>the</a:t>
            </a:r>
            <a:r>
              <a:rPr sz="1400" b="1" spc="-20" dirty="0">
                <a:latin typeface="Arial"/>
                <a:cs typeface="Arial"/>
              </a:rPr>
              <a:t> </a:t>
            </a:r>
            <a:r>
              <a:rPr sz="1400" b="1" spc="-5" dirty="0">
                <a:latin typeface="Arial"/>
                <a:cs typeface="Arial"/>
              </a:rPr>
              <a:t>data</a:t>
            </a:r>
            <a:r>
              <a:rPr sz="1400" spc="-5" dirty="0">
                <a:latin typeface="Arial"/>
                <a:cs typeface="Arial"/>
              </a:rPr>
              <a:t>.</a:t>
            </a:r>
            <a:endParaRPr sz="1400" dirty="0">
              <a:latin typeface="Arial"/>
              <a:cs typeface="Arial"/>
            </a:endParaRPr>
          </a:p>
          <a:p>
            <a:pPr>
              <a:lnSpc>
                <a:spcPct val="100000"/>
              </a:lnSpc>
              <a:spcBef>
                <a:spcPts val="40"/>
              </a:spcBef>
            </a:pPr>
            <a:endParaRPr sz="1450" dirty="0">
              <a:latin typeface="Arial"/>
              <a:cs typeface="Arial"/>
            </a:endParaRPr>
          </a:p>
          <a:p>
            <a:pPr marL="328930">
              <a:lnSpc>
                <a:spcPct val="100000"/>
              </a:lnSpc>
            </a:pPr>
            <a:r>
              <a:rPr sz="1400" dirty="0">
                <a:latin typeface="Arial"/>
                <a:cs typeface="Arial"/>
              </a:rPr>
              <a:t>.</a:t>
            </a:r>
          </a:p>
        </p:txBody>
      </p:sp>
      <p:pic>
        <p:nvPicPr>
          <p:cNvPr id="8" name="object 8"/>
          <p:cNvPicPr/>
          <p:nvPr/>
        </p:nvPicPr>
        <p:blipFill>
          <a:blip r:embed="rId4" cstate="print"/>
          <a:stretch>
            <a:fillRect/>
          </a:stretch>
        </p:blipFill>
        <p:spPr>
          <a:xfrm>
            <a:off x="143510" y="161289"/>
            <a:ext cx="773887" cy="311150"/>
          </a:xfrm>
          <a:prstGeom prst="rect">
            <a:avLst/>
          </a:prstGeom>
        </p:spPr>
      </p:pic>
      <p:sp>
        <p:nvSpPr>
          <p:cNvPr id="9" name="object 9"/>
          <p:cNvSpPr txBox="1"/>
          <p:nvPr/>
        </p:nvSpPr>
        <p:spPr>
          <a:xfrm>
            <a:off x="5107304" y="4552432"/>
            <a:ext cx="3339465" cy="371475"/>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marR="5080">
              <a:lnSpc>
                <a:spcPct val="115700"/>
              </a:lnSpc>
            </a:pPr>
            <a:r>
              <a:rPr sz="700" spc="-10" dirty="0">
                <a:solidFill>
                  <a:srgbClr val="585858"/>
                </a:solidFill>
                <a:latin typeface="Arial"/>
                <a:cs typeface="Arial"/>
              </a:rPr>
              <a:t>https://binaryterms.com/wp-content/uploads/2019/11/View-of-data-three-schema-arch </a:t>
            </a:r>
            <a:r>
              <a:rPr sz="700" spc="-5" dirty="0">
                <a:solidFill>
                  <a:srgbClr val="585858"/>
                </a:solidFill>
                <a:latin typeface="Arial"/>
                <a:cs typeface="Arial"/>
              </a:rPr>
              <a:t> itecture.jpg</a:t>
            </a:r>
            <a:endParaRPr sz="700">
              <a:latin typeface="Arial"/>
              <a:cs typeface="Arial"/>
            </a:endParaRPr>
          </a:p>
        </p:txBody>
      </p:sp>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35930" y="2548733"/>
            <a:ext cx="2863850" cy="382156"/>
          </a:xfrm>
          <a:prstGeom prst="rect">
            <a:avLst/>
          </a:prstGeom>
        </p:spPr>
        <p:txBody>
          <a:bodyPr vert="horz" wrap="square" lIns="0" tIns="12700" rIns="0" bIns="0" rtlCol="0">
            <a:spAutoFit/>
          </a:bodyPr>
          <a:lstStyle/>
          <a:p>
            <a:pPr marL="12700">
              <a:spcBef>
                <a:spcPts val="100"/>
              </a:spcBef>
            </a:pPr>
            <a:r>
              <a:rPr sz="2400" spc="-5" dirty="0">
                <a:latin typeface="Arial MT"/>
                <a:cs typeface="Arial MT"/>
              </a:rPr>
              <a:t>Introduction</a:t>
            </a:r>
            <a:r>
              <a:rPr sz="2400" spc="-55" dirty="0">
                <a:latin typeface="Arial MT"/>
                <a:cs typeface="Arial MT"/>
              </a:rPr>
              <a:t> </a:t>
            </a:r>
            <a:r>
              <a:rPr sz="2400" spc="-5" dirty="0">
                <a:latin typeface="Arial MT"/>
                <a:cs typeface="Arial MT"/>
              </a:rPr>
              <a:t>to</a:t>
            </a:r>
            <a:r>
              <a:rPr sz="2400" spc="-50" dirty="0">
                <a:latin typeface="Arial MT"/>
                <a:cs typeface="Arial MT"/>
              </a:rPr>
              <a:t> </a:t>
            </a:r>
            <a:r>
              <a:rPr sz="2400" spc="-5" dirty="0">
                <a:latin typeface="Arial MT"/>
                <a:cs typeface="Arial MT"/>
              </a:rPr>
              <a:t>HTML</a:t>
            </a:r>
            <a:endParaRPr sz="2400">
              <a:latin typeface="Arial MT"/>
              <a:cs typeface="Arial MT"/>
            </a:endParaRPr>
          </a:p>
        </p:txBody>
      </p:sp>
      <p:sp>
        <p:nvSpPr>
          <p:cNvPr id="3" name="object 3"/>
          <p:cNvSpPr txBox="1"/>
          <p:nvPr/>
        </p:nvSpPr>
        <p:spPr>
          <a:xfrm>
            <a:off x="5590661" y="4824508"/>
            <a:ext cx="2777490" cy="120546"/>
          </a:xfrm>
          <a:prstGeom prst="rect">
            <a:avLst/>
          </a:prstGeom>
        </p:spPr>
        <p:txBody>
          <a:bodyPr vert="horz" wrap="square" lIns="0" tIns="12700" rIns="0" bIns="0" rtlCol="0">
            <a:spAutoFit/>
          </a:bodyPr>
          <a:lstStyle/>
          <a:p>
            <a:pPr marL="12700">
              <a:spcBef>
                <a:spcPts val="100"/>
              </a:spcBef>
            </a:pPr>
            <a:r>
              <a:rPr sz="700" spc="-5" dirty="0">
                <a:solidFill>
                  <a:srgbClr val="595959"/>
                </a:solidFill>
                <a:latin typeface="Arial MT"/>
                <a:cs typeface="Arial MT"/>
              </a:rPr>
              <a:t>Image</a:t>
            </a:r>
            <a:r>
              <a:rPr sz="700" spc="65" dirty="0">
                <a:solidFill>
                  <a:srgbClr val="595959"/>
                </a:solidFill>
                <a:latin typeface="Arial MT"/>
                <a:cs typeface="Arial MT"/>
              </a:rPr>
              <a:t> </a:t>
            </a:r>
            <a:r>
              <a:rPr sz="700" spc="-10" dirty="0">
                <a:solidFill>
                  <a:srgbClr val="595959"/>
                </a:solidFill>
                <a:latin typeface="Arial MT"/>
                <a:cs typeface="Arial MT"/>
              </a:rPr>
              <a:t>Source:</a:t>
            </a:r>
            <a:r>
              <a:rPr sz="700" spc="-10" dirty="0">
                <a:solidFill>
                  <a:srgbClr val="595959"/>
                </a:solidFill>
                <a:latin typeface="Arial MT"/>
                <a:cs typeface="Arial MT"/>
                <a:hlinkClick r:id="rId2"/>
              </a:rPr>
              <a:t>https://www.computerhope.com/jargon/h/html-head.htm</a:t>
            </a:r>
            <a:endParaRPr sz="700" dirty="0">
              <a:latin typeface="Arial MT"/>
              <a:cs typeface="Arial MT"/>
            </a:endParaRPr>
          </a:p>
        </p:txBody>
      </p:sp>
      <p:pic>
        <p:nvPicPr>
          <p:cNvPr id="4" name="object 4"/>
          <p:cNvPicPr/>
          <p:nvPr/>
        </p:nvPicPr>
        <p:blipFill>
          <a:blip r:embed="rId3" cstate="print"/>
          <a:stretch>
            <a:fillRect/>
          </a:stretch>
        </p:blipFill>
        <p:spPr>
          <a:xfrm>
            <a:off x="4572001" y="1354900"/>
            <a:ext cx="4571999" cy="2790824"/>
          </a:xfrm>
          <a:prstGeom prst="rect">
            <a:avLst/>
          </a:prstGeom>
        </p:spPr>
      </p:pic>
    </p:spTree>
    <p:extLst>
      <p:ext uri="{BB962C8B-B14F-4D97-AF65-F5344CB8AC3E}">
        <p14:creationId xmlns:p14="http://schemas.microsoft.com/office/powerpoint/2010/main" val="2690560959"/>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77443" y="827278"/>
            <a:ext cx="3959226" cy="887422"/>
          </a:xfrm>
          <a:prstGeom prst="rect">
            <a:avLst/>
          </a:prstGeom>
        </p:spPr>
        <p:txBody>
          <a:bodyPr vert="horz" wrap="square" lIns="0" tIns="12700" rIns="0" bIns="0" rtlCol="0">
            <a:spAutoFit/>
          </a:bodyPr>
          <a:lstStyle/>
          <a:p>
            <a:pPr marL="12700" algn="ctr">
              <a:lnSpc>
                <a:spcPct val="100000"/>
              </a:lnSpc>
              <a:spcBef>
                <a:spcPts val="100"/>
              </a:spcBef>
            </a:pPr>
            <a:r>
              <a:rPr spc="-5" dirty="0"/>
              <a:t>Different</a:t>
            </a:r>
            <a:r>
              <a:rPr spc="-50" dirty="0"/>
              <a:t> </a:t>
            </a:r>
            <a:r>
              <a:rPr spc="-5" dirty="0"/>
              <a:t>level</a:t>
            </a:r>
            <a:r>
              <a:rPr spc="-60" dirty="0"/>
              <a:t> </a:t>
            </a:r>
            <a:r>
              <a:rPr spc="-5" dirty="0"/>
              <a:t>of</a:t>
            </a:r>
            <a:r>
              <a:rPr spc="-45" dirty="0"/>
              <a:t> </a:t>
            </a:r>
            <a:r>
              <a:rPr spc="-5" dirty="0"/>
              <a:t>abstraction</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943475" y="936625"/>
              <a:ext cx="3965194" cy="2972435"/>
            </a:xfrm>
            <a:prstGeom prst="rect">
              <a:avLst/>
            </a:prstGeom>
          </p:spPr>
        </p:pic>
      </p:grpSp>
      <p:sp>
        <p:nvSpPr>
          <p:cNvPr id="7" name="object 7"/>
          <p:cNvSpPr txBox="1"/>
          <p:nvPr/>
        </p:nvSpPr>
        <p:spPr>
          <a:xfrm>
            <a:off x="1744472" y="1884148"/>
            <a:ext cx="104902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View</a:t>
            </a:r>
            <a:r>
              <a:rPr sz="1800" spc="-114" dirty="0">
                <a:solidFill>
                  <a:srgbClr val="585858"/>
                </a:solidFill>
                <a:latin typeface="Arial"/>
                <a:cs typeface="Arial"/>
              </a:rPr>
              <a:t> </a:t>
            </a:r>
            <a:r>
              <a:rPr sz="1800" spc="-5" dirty="0">
                <a:solidFill>
                  <a:srgbClr val="585858"/>
                </a:solidFill>
                <a:latin typeface="Arial"/>
                <a:cs typeface="Arial"/>
              </a:rPr>
              <a:t>level</a:t>
            </a:r>
            <a:endParaRPr sz="1800" dirty="0">
              <a:latin typeface="Arial"/>
              <a:cs typeface="Arial"/>
            </a:endParaRPr>
          </a:p>
        </p:txBody>
      </p:sp>
      <p:sp>
        <p:nvSpPr>
          <p:cNvPr id="8" name="object 8"/>
          <p:cNvSpPr txBox="1"/>
          <p:nvPr/>
        </p:nvSpPr>
        <p:spPr>
          <a:xfrm>
            <a:off x="230631" y="2378316"/>
            <a:ext cx="3934460" cy="1885314"/>
          </a:xfrm>
          <a:prstGeom prst="rect">
            <a:avLst/>
          </a:prstGeom>
        </p:spPr>
        <p:txBody>
          <a:bodyPr vert="horz" wrap="square" lIns="0" tIns="33655" rIns="0" bIns="0" rtlCol="0">
            <a:spAutoFit/>
          </a:bodyPr>
          <a:lstStyle/>
          <a:p>
            <a:pPr marL="81280">
              <a:lnSpc>
                <a:spcPct val="100000"/>
              </a:lnSpc>
              <a:spcBef>
                <a:spcPts val="265"/>
              </a:spcBef>
            </a:pPr>
            <a:r>
              <a:rPr sz="1200" dirty="0">
                <a:latin typeface="Arial"/>
                <a:cs typeface="Arial"/>
              </a:rPr>
              <a:t>.</a:t>
            </a:r>
            <a:endParaRPr sz="1200">
              <a:latin typeface="Arial"/>
              <a:cs typeface="Arial"/>
            </a:endParaRPr>
          </a:p>
          <a:p>
            <a:pPr marL="398780" marR="81280" indent="-335280">
              <a:lnSpc>
                <a:spcPts val="1939"/>
              </a:lnSpc>
              <a:spcBef>
                <a:spcPts val="40"/>
              </a:spcBef>
              <a:buChar char="●"/>
              <a:tabLst>
                <a:tab pos="398145" algn="l"/>
                <a:tab pos="398780" algn="l"/>
              </a:tabLst>
            </a:pPr>
            <a:r>
              <a:rPr sz="1400" dirty="0">
                <a:latin typeface="Arial"/>
                <a:cs typeface="Arial"/>
              </a:rPr>
              <a:t>It</a:t>
            </a:r>
            <a:r>
              <a:rPr sz="1400" spc="-25" dirty="0">
                <a:latin typeface="Arial"/>
                <a:cs typeface="Arial"/>
              </a:rPr>
              <a:t> </a:t>
            </a:r>
            <a:r>
              <a:rPr sz="1400" spc="-10" dirty="0">
                <a:latin typeface="Arial"/>
                <a:cs typeface="Arial"/>
              </a:rPr>
              <a:t>is</a:t>
            </a:r>
            <a:r>
              <a:rPr sz="1400" spc="-25"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highest</a:t>
            </a:r>
            <a:r>
              <a:rPr sz="1400" spc="-25" dirty="0">
                <a:latin typeface="Arial"/>
                <a:cs typeface="Arial"/>
              </a:rPr>
              <a:t> </a:t>
            </a:r>
            <a:r>
              <a:rPr sz="1400" spc="-5" dirty="0">
                <a:latin typeface="Arial"/>
                <a:cs typeface="Arial"/>
              </a:rPr>
              <a:t>level</a:t>
            </a:r>
            <a:r>
              <a:rPr sz="1400" spc="-20" dirty="0">
                <a:latin typeface="Arial"/>
                <a:cs typeface="Arial"/>
              </a:rPr>
              <a:t> </a:t>
            </a:r>
            <a:r>
              <a:rPr sz="1400" spc="-5" dirty="0">
                <a:latin typeface="Arial"/>
                <a:cs typeface="Arial"/>
              </a:rPr>
              <a:t>of</a:t>
            </a:r>
            <a:r>
              <a:rPr sz="1400" spc="-25" dirty="0">
                <a:latin typeface="Arial"/>
                <a:cs typeface="Arial"/>
              </a:rPr>
              <a:t> </a:t>
            </a:r>
            <a:r>
              <a:rPr sz="1400" spc="-5" dirty="0">
                <a:latin typeface="Arial"/>
                <a:cs typeface="Arial"/>
              </a:rPr>
              <a:t>data</a:t>
            </a:r>
            <a:r>
              <a:rPr sz="1400" spc="-15" dirty="0">
                <a:latin typeface="Arial"/>
                <a:cs typeface="Arial"/>
              </a:rPr>
              <a:t> </a:t>
            </a:r>
            <a:r>
              <a:rPr sz="1400" spc="-5" dirty="0">
                <a:latin typeface="Arial"/>
                <a:cs typeface="Arial"/>
              </a:rPr>
              <a:t>abstraction</a:t>
            </a:r>
            <a:r>
              <a:rPr sz="1400" spc="-25" dirty="0">
                <a:latin typeface="Arial"/>
                <a:cs typeface="Arial"/>
              </a:rPr>
              <a:t> </a:t>
            </a:r>
            <a:r>
              <a:rPr sz="1400" spc="-5" dirty="0">
                <a:latin typeface="Arial"/>
                <a:cs typeface="Arial"/>
              </a:rPr>
              <a:t>and </a:t>
            </a:r>
            <a:r>
              <a:rPr sz="1400" spc="-375" dirty="0">
                <a:latin typeface="Arial"/>
                <a:cs typeface="Arial"/>
              </a:rPr>
              <a:t> </a:t>
            </a:r>
            <a:r>
              <a:rPr sz="1400" spc="-5" dirty="0">
                <a:latin typeface="Arial"/>
                <a:cs typeface="Arial"/>
              </a:rPr>
              <a:t>exhibits</a:t>
            </a:r>
            <a:r>
              <a:rPr sz="1400" spc="-15" dirty="0">
                <a:latin typeface="Arial"/>
                <a:cs typeface="Arial"/>
              </a:rPr>
              <a:t> </a:t>
            </a:r>
            <a:r>
              <a:rPr sz="1400" spc="-5" dirty="0">
                <a:latin typeface="Arial"/>
                <a:cs typeface="Arial"/>
              </a:rPr>
              <a:t>only</a:t>
            </a:r>
            <a:r>
              <a:rPr sz="1400" spc="-35" dirty="0">
                <a:latin typeface="Arial"/>
                <a:cs typeface="Arial"/>
              </a:rPr>
              <a:t> </a:t>
            </a:r>
            <a:r>
              <a:rPr sz="1400" dirty="0">
                <a:latin typeface="Arial"/>
                <a:cs typeface="Arial"/>
              </a:rPr>
              <a:t>a</a:t>
            </a:r>
            <a:r>
              <a:rPr sz="1400" spc="-20" dirty="0">
                <a:latin typeface="Arial"/>
                <a:cs typeface="Arial"/>
              </a:rPr>
              <a:t> </a:t>
            </a:r>
            <a:r>
              <a:rPr sz="1400" dirty="0">
                <a:latin typeface="Arial"/>
                <a:cs typeface="Arial"/>
              </a:rPr>
              <a:t>part</a:t>
            </a:r>
            <a:r>
              <a:rPr sz="1400" spc="-30" dirty="0">
                <a:latin typeface="Arial"/>
                <a:cs typeface="Arial"/>
              </a:rPr>
              <a:t> </a:t>
            </a:r>
            <a:r>
              <a:rPr sz="1400" spc="-5" dirty="0">
                <a:latin typeface="Arial"/>
                <a:cs typeface="Arial"/>
              </a:rPr>
              <a:t>of</a:t>
            </a:r>
            <a:r>
              <a:rPr sz="1400" spc="-15" dirty="0">
                <a:latin typeface="Arial"/>
                <a:cs typeface="Arial"/>
              </a:rPr>
              <a:t> </a:t>
            </a:r>
            <a:r>
              <a:rPr sz="1400" dirty="0">
                <a:latin typeface="Arial"/>
                <a:cs typeface="Arial"/>
              </a:rPr>
              <a:t>the</a:t>
            </a:r>
            <a:r>
              <a:rPr sz="1400" spc="-30" dirty="0">
                <a:latin typeface="Arial"/>
                <a:cs typeface="Arial"/>
              </a:rPr>
              <a:t> </a:t>
            </a:r>
            <a:r>
              <a:rPr sz="1400" spc="-5" dirty="0">
                <a:latin typeface="Arial"/>
                <a:cs typeface="Arial"/>
              </a:rPr>
              <a:t>whole</a:t>
            </a:r>
            <a:r>
              <a:rPr sz="1400" spc="-20" dirty="0">
                <a:latin typeface="Arial"/>
                <a:cs typeface="Arial"/>
              </a:rPr>
              <a:t> </a:t>
            </a:r>
            <a:r>
              <a:rPr sz="1400" dirty="0">
                <a:latin typeface="Arial"/>
                <a:cs typeface="Arial"/>
              </a:rPr>
              <a:t>database.</a:t>
            </a:r>
            <a:endParaRPr sz="1400">
              <a:latin typeface="Arial"/>
              <a:cs typeface="Arial"/>
            </a:endParaRPr>
          </a:p>
          <a:p>
            <a:pPr marL="398780" indent="-335280">
              <a:lnSpc>
                <a:spcPct val="100000"/>
              </a:lnSpc>
              <a:spcBef>
                <a:spcPts val="175"/>
              </a:spcBef>
              <a:buChar char="●"/>
              <a:tabLst>
                <a:tab pos="398145" algn="l"/>
                <a:tab pos="398780" algn="l"/>
              </a:tabLst>
            </a:pPr>
            <a:r>
              <a:rPr sz="1400" dirty="0">
                <a:latin typeface="Arial"/>
                <a:cs typeface="Arial"/>
              </a:rPr>
              <a:t>It</a:t>
            </a:r>
            <a:r>
              <a:rPr sz="1400" spc="-25" dirty="0">
                <a:latin typeface="Arial"/>
                <a:cs typeface="Arial"/>
              </a:rPr>
              <a:t> </a:t>
            </a:r>
            <a:r>
              <a:rPr sz="1400" spc="-5" dirty="0">
                <a:latin typeface="Arial"/>
                <a:cs typeface="Arial"/>
              </a:rPr>
              <a:t>exhibits</a:t>
            </a:r>
            <a:r>
              <a:rPr sz="1400" spc="-25"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data</a:t>
            </a:r>
            <a:r>
              <a:rPr sz="1400" spc="-20" dirty="0">
                <a:latin typeface="Arial"/>
                <a:cs typeface="Arial"/>
              </a:rPr>
              <a:t> </a:t>
            </a:r>
            <a:r>
              <a:rPr sz="1400" spc="-10" dirty="0">
                <a:latin typeface="Arial"/>
                <a:cs typeface="Arial"/>
              </a:rPr>
              <a:t>in</a:t>
            </a:r>
            <a:r>
              <a:rPr sz="1400" spc="-20" dirty="0">
                <a:latin typeface="Arial"/>
                <a:cs typeface="Arial"/>
              </a:rPr>
              <a:t> </a:t>
            </a:r>
            <a:r>
              <a:rPr sz="1400" spc="-5" dirty="0">
                <a:latin typeface="Arial"/>
                <a:cs typeface="Arial"/>
              </a:rPr>
              <a:t>which</a:t>
            </a:r>
            <a:r>
              <a:rPr sz="1400" spc="-20" dirty="0">
                <a:latin typeface="Arial"/>
                <a:cs typeface="Arial"/>
              </a:rPr>
              <a:t> </a:t>
            </a:r>
            <a:r>
              <a:rPr sz="1400" dirty="0">
                <a:latin typeface="Arial"/>
                <a:cs typeface="Arial"/>
              </a:rPr>
              <a:t>the</a:t>
            </a:r>
            <a:r>
              <a:rPr sz="1400" spc="-15" dirty="0">
                <a:latin typeface="Arial"/>
                <a:cs typeface="Arial"/>
              </a:rPr>
              <a:t> </a:t>
            </a:r>
            <a:r>
              <a:rPr sz="1400" spc="-5" dirty="0">
                <a:latin typeface="Arial"/>
                <a:cs typeface="Arial"/>
              </a:rPr>
              <a:t>user</a:t>
            </a:r>
            <a:r>
              <a:rPr sz="1400" spc="-20" dirty="0">
                <a:latin typeface="Arial"/>
                <a:cs typeface="Arial"/>
              </a:rPr>
              <a:t> </a:t>
            </a:r>
            <a:r>
              <a:rPr sz="1400" spc="-15" dirty="0">
                <a:latin typeface="Arial"/>
                <a:cs typeface="Arial"/>
              </a:rPr>
              <a:t>is</a:t>
            </a:r>
            <a:endParaRPr sz="1400">
              <a:latin typeface="Arial"/>
              <a:cs typeface="Arial"/>
            </a:endParaRPr>
          </a:p>
          <a:p>
            <a:pPr marL="316230">
              <a:lnSpc>
                <a:spcPct val="100000"/>
              </a:lnSpc>
              <a:spcBef>
                <a:spcPts val="275"/>
              </a:spcBef>
            </a:pPr>
            <a:r>
              <a:rPr sz="1800" baseline="-30092" dirty="0">
                <a:latin typeface="Arial"/>
                <a:cs typeface="Arial"/>
              </a:rPr>
              <a:t>.</a:t>
            </a:r>
            <a:r>
              <a:rPr sz="1800" spc="-112" baseline="-30092" dirty="0">
                <a:latin typeface="Arial"/>
                <a:cs typeface="Arial"/>
              </a:rPr>
              <a:t> </a:t>
            </a:r>
            <a:r>
              <a:rPr sz="1400" spc="-5" dirty="0">
                <a:latin typeface="Arial"/>
                <a:cs typeface="Arial"/>
              </a:rPr>
              <a:t>interested.</a:t>
            </a:r>
            <a:endParaRPr sz="1400">
              <a:latin typeface="Arial"/>
              <a:cs typeface="Arial"/>
            </a:endParaRPr>
          </a:p>
          <a:p>
            <a:pPr>
              <a:lnSpc>
                <a:spcPct val="100000"/>
              </a:lnSpc>
              <a:spcBef>
                <a:spcPts val="5"/>
              </a:spcBef>
            </a:pPr>
            <a:endParaRPr sz="3150">
              <a:latin typeface="Arial"/>
              <a:cs typeface="Arial"/>
            </a:endParaRPr>
          </a:p>
          <a:p>
            <a:pPr marL="316230">
              <a:lnSpc>
                <a:spcPct val="100000"/>
              </a:lnSpc>
            </a:pPr>
            <a:r>
              <a:rPr sz="1400" dirty="0">
                <a:latin typeface="Arial"/>
                <a:cs typeface="Arial"/>
              </a:rPr>
              <a:t>.</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5107304" y="4552432"/>
            <a:ext cx="3339465" cy="371475"/>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marR="5080">
              <a:lnSpc>
                <a:spcPct val="115700"/>
              </a:lnSpc>
            </a:pPr>
            <a:r>
              <a:rPr sz="700" spc="-10" dirty="0">
                <a:solidFill>
                  <a:srgbClr val="585858"/>
                </a:solidFill>
                <a:latin typeface="Arial"/>
                <a:cs typeface="Arial"/>
              </a:rPr>
              <a:t>https://binaryterms.com/wp-content/uploads/2019/11/View-of-data-three-schema-arch </a:t>
            </a:r>
            <a:r>
              <a:rPr sz="700" spc="-5" dirty="0">
                <a:solidFill>
                  <a:srgbClr val="585858"/>
                </a:solidFill>
                <a:latin typeface="Arial"/>
                <a:cs typeface="Arial"/>
              </a:rPr>
              <a:t> itecture.jpg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22325" y="827278"/>
            <a:ext cx="3044825" cy="456535"/>
          </a:xfrm>
          <a:prstGeom prst="rect">
            <a:avLst/>
          </a:prstGeom>
        </p:spPr>
        <p:txBody>
          <a:bodyPr vert="horz" wrap="square" lIns="0" tIns="12700" rIns="0" bIns="0" rtlCol="0">
            <a:spAutoFit/>
          </a:bodyPr>
          <a:lstStyle/>
          <a:p>
            <a:pPr marL="12700" algn="ctr">
              <a:lnSpc>
                <a:spcPct val="100000"/>
              </a:lnSpc>
              <a:spcBef>
                <a:spcPts val="100"/>
              </a:spcBef>
            </a:pPr>
            <a:r>
              <a:rPr spc="-5" dirty="0"/>
              <a:t>Data</a:t>
            </a:r>
            <a:r>
              <a:rPr spc="-70" dirty="0"/>
              <a:t> </a:t>
            </a:r>
            <a:r>
              <a:rPr spc="-5" dirty="0"/>
              <a:t>Modeling</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678045" y="791209"/>
              <a:ext cx="4247514" cy="2689860"/>
            </a:xfrm>
            <a:prstGeom prst="rect">
              <a:avLst/>
            </a:prstGeom>
          </p:spPr>
        </p:pic>
      </p:grpSp>
      <p:sp>
        <p:nvSpPr>
          <p:cNvPr id="7" name="object 7"/>
          <p:cNvSpPr txBox="1"/>
          <p:nvPr/>
        </p:nvSpPr>
        <p:spPr>
          <a:xfrm>
            <a:off x="1049832" y="1722247"/>
            <a:ext cx="244665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What</a:t>
            </a:r>
            <a:r>
              <a:rPr sz="1800" spc="-30" dirty="0">
                <a:solidFill>
                  <a:srgbClr val="585858"/>
                </a:solidFill>
                <a:latin typeface="Arial"/>
                <a:cs typeface="Arial"/>
              </a:rPr>
              <a:t> </a:t>
            </a:r>
            <a:r>
              <a:rPr sz="1800" spc="-5" dirty="0">
                <a:solidFill>
                  <a:srgbClr val="585858"/>
                </a:solidFill>
                <a:latin typeface="Arial"/>
                <a:cs typeface="Arial"/>
              </a:rPr>
              <a:t>is</a:t>
            </a:r>
            <a:r>
              <a:rPr sz="1800" spc="-25" dirty="0">
                <a:solidFill>
                  <a:srgbClr val="585858"/>
                </a:solidFill>
                <a:latin typeface="Arial"/>
                <a:cs typeface="Arial"/>
              </a:rPr>
              <a:t> </a:t>
            </a:r>
            <a:r>
              <a:rPr sz="1800" spc="-5" dirty="0">
                <a:solidFill>
                  <a:srgbClr val="585858"/>
                </a:solidFill>
                <a:latin typeface="Arial"/>
                <a:cs typeface="Arial"/>
              </a:rPr>
              <a:t>Data</a:t>
            </a:r>
            <a:r>
              <a:rPr sz="1800" spc="-25" dirty="0">
                <a:solidFill>
                  <a:srgbClr val="585858"/>
                </a:solidFill>
                <a:latin typeface="Arial"/>
                <a:cs typeface="Arial"/>
              </a:rPr>
              <a:t> </a:t>
            </a:r>
            <a:r>
              <a:rPr sz="1800" spc="-5" dirty="0">
                <a:solidFill>
                  <a:srgbClr val="585858"/>
                </a:solidFill>
                <a:latin typeface="Arial"/>
                <a:cs typeface="Arial"/>
              </a:rPr>
              <a:t>Modeling?</a:t>
            </a:r>
            <a:endParaRPr sz="1800">
              <a:latin typeface="Arial"/>
              <a:cs typeface="Arial"/>
            </a:endParaRPr>
          </a:p>
        </p:txBody>
      </p:sp>
      <p:sp>
        <p:nvSpPr>
          <p:cNvPr id="8" name="object 8"/>
          <p:cNvSpPr txBox="1"/>
          <p:nvPr/>
        </p:nvSpPr>
        <p:spPr>
          <a:xfrm>
            <a:off x="308863" y="2904210"/>
            <a:ext cx="4041140" cy="1363980"/>
          </a:xfrm>
          <a:prstGeom prst="rect">
            <a:avLst/>
          </a:prstGeom>
        </p:spPr>
        <p:txBody>
          <a:bodyPr vert="horz" wrap="square" lIns="0" tIns="12700" rIns="0" bIns="0" rtlCol="0">
            <a:spAutoFit/>
          </a:bodyPr>
          <a:lstStyle/>
          <a:p>
            <a:pPr marL="349250" marR="5080" indent="-337185">
              <a:lnSpc>
                <a:spcPct val="115700"/>
              </a:lnSpc>
              <a:spcBef>
                <a:spcPts val="100"/>
              </a:spcBef>
              <a:buChar char="●"/>
              <a:tabLst>
                <a:tab pos="349250" algn="l"/>
                <a:tab pos="349885" algn="l"/>
              </a:tabLst>
            </a:pPr>
            <a:r>
              <a:rPr sz="1400" spc="-5" dirty="0">
                <a:latin typeface="Arial"/>
                <a:cs typeface="Arial"/>
              </a:rPr>
              <a:t>Data models define how </a:t>
            </a:r>
            <a:r>
              <a:rPr sz="1400" dirty="0">
                <a:latin typeface="Arial"/>
                <a:cs typeface="Arial"/>
              </a:rPr>
              <a:t>the </a:t>
            </a:r>
            <a:r>
              <a:rPr sz="1400" spc="-5" dirty="0">
                <a:latin typeface="Arial"/>
                <a:cs typeface="Arial"/>
              </a:rPr>
              <a:t>logical structure </a:t>
            </a:r>
            <a:r>
              <a:rPr sz="1400" spc="-15" dirty="0">
                <a:latin typeface="Arial"/>
                <a:cs typeface="Arial"/>
              </a:rPr>
              <a:t>of </a:t>
            </a:r>
            <a:r>
              <a:rPr sz="1400" spc="-380" dirty="0">
                <a:latin typeface="Arial"/>
                <a:cs typeface="Arial"/>
              </a:rPr>
              <a:t> </a:t>
            </a:r>
            <a:r>
              <a:rPr sz="1400" dirty="0">
                <a:latin typeface="Arial"/>
                <a:cs typeface="Arial"/>
              </a:rPr>
              <a:t>a</a:t>
            </a:r>
            <a:r>
              <a:rPr sz="1400" spc="-15" dirty="0">
                <a:latin typeface="Arial"/>
                <a:cs typeface="Arial"/>
              </a:rPr>
              <a:t> </a:t>
            </a:r>
            <a:r>
              <a:rPr sz="1400" dirty="0">
                <a:latin typeface="Arial"/>
                <a:cs typeface="Arial"/>
              </a:rPr>
              <a:t>database</a:t>
            </a:r>
            <a:r>
              <a:rPr sz="1400" spc="-15" dirty="0">
                <a:latin typeface="Arial"/>
                <a:cs typeface="Arial"/>
              </a:rPr>
              <a:t> </a:t>
            </a:r>
            <a:r>
              <a:rPr sz="1400" dirty="0">
                <a:latin typeface="Arial"/>
                <a:cs typeface="Arial"/>
              </a:rPr>
              <a:t>is </a:t>
            </a:r>
            <a:r>
              <a:rPr sz="1400" spc="-5" dirty="0">
                <a:latin typeface="Arial"/>
                <a:cs typeface="Arial"/>
              </a:rPr>
              <a:t>modeled.</a:t>
            </a:r>
            <a:endParaRPr sz="1400">
              <a:latin typeface="Arial"/>
              <a:cs typeface="Arial"/>
            </a:endParaRPr>
          </a:p>
          <a:p>
            <a:pPr marL="240029" marR="554990" indent="-240029">
              <a:lnSpc>
                <a:spcPct val="110700"/>
              </a:lnSpc>
              <a:spcBef>
                <a:spcPts val="170"/>
              </a:spcBef>
              <a:buSzPct val="116666"/>
              <a:buChar char="●"/>
              <a:tabLst>
                <a:tab pos="240029" algn="l"/>
              </a:tabLst>
            </a:pPr>
            <a:r>
              <a:rPr sz="1200" dirty="0">
                <a:latin typeface="Arial"/>
                <a:cs typeface="Arial"/>
              </a:rPr>
              <a:t>.</a:t>
            </a:r>
            <a:r>
              <a:rPr sz="1200" spc="175" dirty="0">
                <a:latin typeface="Arial"/>
                <a:cs typeface="Arial"/>
              </a:rPr>
              <a:t> </a:t>
            </a:r>
            <a:r>
              <a:rPr sz="2100" spc="-7" baseline="1984" dirty="0">
                <a:latin typeface="Arial"/>
                <a:cs typeface="Arial"/>
              </a:rPr>
              <a:t>Data</a:t>
            </a:r>
            <a:r>
              <a:rPr sz="2100" spc="-52" baseline="1984" dirty="0">
                <a:latin typeface="Arial"/>
                <a:cs typeface="Arial"/>
              </a:rPr>
              <a:t> </a:t>
            </a:r>
            <a:r>
              <a:rPr sz="2100" spc="-7" baseline="1984" dirty="0">
                <a:latin typeface="Arial"/>
                <a:cs typeface="Arial"/>
              </a:rPr>
              <a:t>Models</a:t>
            </a:r>
            <a:r>
              <a:rPr sz="2100" spc="-30" baseline="1984" dirty="0">
                <a:latin typeface="Arial"/>
                <a:cs typeface="Arial"/>
              </a:rPr>
              <a:t> </a:t>
            </a:r>
            <a:r>
              <a:rPr sz="2100" spc="-7" baseline="1984" dirty="0">
                <a:latin typeface="Arial"/>
                <a:cs typeface="Arial"/>
              </a:rPr>
              <a:t>are</a:t>
            </a:r>
            <a:r>
              <a:rPr sz="2100" spc="-52" baseline="1984" dirty="0">
                <a:latin typeface="Arial"/>
                <a:cs typeface="Arial"/>
              </a:rPr>
              <a:t> </a:t>
            </a:r>
            <a:r>
              <a:rPr sz="2100" baseline="1984" dirty="0">
                <a:latin typeface="Arial"/>
                <a:cs typeface="Arial"/>
              </a:rPr>
              <a:t>fundamental</a:t>
            </a:r>
            <a:r>
              <a:rPr sz="2100" spc="-44" baseline="1984" dirty="0">
                <a:latin typeface="Arial"/>
                <a:cs typeface="Arial"/>
              </a:rPr>
              <a:t> </a:t>
            </a:r>
            <a:r>
              <a:rPr sz="2100" spc="-7" baseline="1984" dirty="0">
                <a:latin typeface="Arial"/>
                <a:cs typeface="Arial"/>
              </a:rPr>
              <a:t>entities</a:t>
            </a:r>
            <a:r>
              <a:rPr sz="2100" spc="-37" baseline="1984" dirty="0">
                <a:latin typeface="Arial"/>
                <a:cs typeface="Arial"/>
              </a:rPr>
              <a:t> </a:t>
            </a:r>
            <a:r>
              <a:rPr sz="2100" spc="7" baseline="1984" dirty="0">
                <a:latin typeface="Arial"/>
                <a:cs typeface="Arial"/>
              </a:rPr>
              <a:t>to </a:t>
            </a:r>
            <a:r>
              <a:rPr sz="2100" spc="-562" baseline="1984" dirty="0">
                <a:latin typeface="Arial"/>
                <a:cs typeface="Arial"/>
              </a:rPr>
              <a:t> </a:t>
            </a:r>
            <a:r>
              <a:rPr sz="1400" dirty="0">
                <a:latin typeface="Arial"/>
                <a:cs typeface="Arial"/>
              </a:rPr>
              <a:t>introduce</a:t>
            </a:r>
            <a:r>
              <a:rPr sz="1400" spc="-20" dirty="0">
                <a:latin typeface="Arial"/>
                <a:cs typeface="Arial"/>
              </a:rPr>
              <a:t> </a:t>
            </a:r>
            <a:r>
              <a:rPr sz="1400" spc="-5" dirty="0">
                <a:latin typeface="Arial"/>
                <a:cs typeface="Arial"/>
              </a:rPr>
              <a:t>abstraction</a:t>
            </a:r>
            <a:r>
              <a:rPr sz="1400" spc="-10" dirty="0">
                <a:latin typeface="Arial"/>
                <a:cs typeface="Arial"/>
              </a:rPr>
              <a:t> </a:t>
            </a:r>
            <a:r>
              <a:rPr sz="1400" dirty="0">
                <a:latin typeface="Arial"/>
                <a:cs typeface="Arial"/>
              </a:rPr>
              <a:t>in</a:t>
            </a:r>
            <a:r>
              <a:rPr sz="1400" spc="-25" dirty="0">
                <a:latin typeface="Arial"/>
                <a:cs typeface="Arial"/>
              </a:rPr>
              <a:t> </a:t>
            </a:r>
            <a:r>
              <a:rPr sz="1400" dirty="0">
                <a:latin typeface="Arial"/>
                <a:cs typeface="Arial"/>
              </a:rPr>
              <a:t>a</a:t>
            </a:r>
            <a:r>
              <a:rPr sz="1400" spc="-15" dirty="0">
                <a:latin typeface="Arial"/>
                <a:cs typeface="Arial"/>
              </a:rPr>
              <a:t> </a:t>
            </a:r>
            <a:r>
              <a:rPr sz="1400" spc="-5" dirty="0">
                <a:latin typeface="Arial"/>
                <a:cs typeface="Arial"/>
              </a:rPr>
              <a:t>DBMS.</a:t>
            </a:r>
            <a:endParaRPr sz="1400">
              <a:latin typeface="Arial"/>
              <a:cs typeface="Arial"/>
            </a:endParaRPr>
          </a:p>
          <a:p>
            <a:pPr marL="238125">
              <a:lnSpc>
                <a:spcPct val="100000"/>
              </a:lnSpc>
              <a:spcBef>
                <a:spcPts val="1080"/>
              </a:spcBef>
            </a:pPr>
            <a:r>
              <a:rPr sz="1400" dirty="0">
                <a:latin typeface="Arial"/>
                <a:cs typeface="Arial"/>
              </a:rPr>
              <a:t>.</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5107304" y="4558529"/>
            <a:ext cx="3122930" cy="247650"/>
          </a:xfrm>
          <a:prstGeom prst="rect">
            <a:avLst/>
          </a:prstGeom>
        </p:spPr>
        <p:txBody>
          <a:bodyPr vert="horz" wrap="square" lIns="0" tIns="3810" rIns="0" bIns="0" rtlCol="0">
            <a:spAutoFit/>
          </a:bodyPr>
          <a:lstStyle/>
          <a:p>
            <a:pPr marL="12700">
              <a:lnSpc>
                <a:spcPct val="100000"/>
              </a:lnSpc>
              <a:spcBef>
                <a:spcPts val="30"/>
              </a:spcBef>
            </a:pPr>
            <a:r>
              <a:rPr sz="700" spc="-5" dirty="0">
                <a:solidFill>
                  <a:srgbClr val="585858"/>
                </a:solidFill>
                <a:latin typeface="Arial"/>
                <a:cs typeface="Arial"/>
              </a:rPr>
              <a:t>Image</a:t>
            </a:r>
            <a:r>
              <a:rPr sz="700" spc="-35" dirty="0">
                <a:solidFill>
                  <a:srgbClr val="585858"/>
                </a:solidFill>
                <a:latin typeface="Arial"/>
                <a:cs typeface="Arial"/>
              </a:rPr>
              <a:t> </a:t>
            </a:r>
            <a:r>
              <a:rPr sz="700" spc="-5" dirty="0">
                <a:solidFill>
                  <a:srgbClr val="585858"/>
                </a:solidFill>
                <a:latin typeface="Arial"/>
                <a:cs typeface="Arial"/>
              </a:rPr>
              <a:t>Source::</a:t>
            </a:r>
            <a:endParaRPr sz="700">
              <a:latin typeface="Arial"/>
              <a:cs typeface="Arial"/>
            </a:endParaRPr>
          </a:p>
          <a:p>
            <a:pPr marL="12700">
              <a:lnSpc>
                <a:spcPct val="100000"/>
              </a:lnSpc>
              <a:spcBef>
                <a:spcPts val="130"/>
              </a:spcBef>
            </a:pPr>
            <a:r>
              <a:rPr sz="700" spc="-10" dirty="0">
                <a:solidFill>
                  <a:srgbClr val="585858"/>
                </a:solidFill>
                <a:latin typeface="Arial"/>
                <a:cs typeface="Arial"/>
                <a:hlinkClick r:id="rId5"/>
              </a:rPr>
              <a:t>https://www.assignmenthelp.net/assignment_help/images/database-models.png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00100" y="827278"/>
            <a:ext cx="3035300" cy="456535"/>
          </a:xfrm>
          <a:prstGeom prst="rect">
            <a:avLst/>
          </a:prstGeom>
        </p:spPr>
        <p:txBody>
          <a:bodyPr vert="horz" wrap="square" lIns="0" tIns="12700" rIns="0" bIns="0" rtlCol="0">
            <a:spAutoFit/>
          </a:bodyPr>
          <a:lstStyle/>
          <a:p>
            <a:pPr marL="12700" algn="ctr">
              <a:lnSpc>
                <a:spcPct val="100000"/>
              </a:lnSpc>
              <a:spcBef>
                <a:spcPts val="100"/>
              </a:spcBef>
            </a:pPr>
            <a:r>
              <a:rPr spc="-5" dirty="0"/>
              <a:t>Data</a:t>
            </a:r>
            <a:r>
              <a:rPr spc="-70" dirty="0"/>
              <a:t> </a:t>
            </a:r>
            <a:r>
              <a:rPr spc="-5" dirty="0"/>
              <a:t>Modeling</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822190" y="1384300"/>
              <a:ext cx="4015613" cy="1645920"/>
            </a:xfrm>
            <a:prstGeom prst="rect">
              <a:avLst/>
            </a:prstGeom>
          </p:spPr>
        </p:pic>
      </p:grpSp>
      <p:sp>
        <p:nvSpPr>
          <p:cNvPr id="7" name="object 7"/>
          <p:cNvSpPr txBox="1"/>
          <p:nvPr/>
        </p:nvSpPr>
        <p:spPr>
          <a:xfrm>
            <a:off x="1456689" y="1722247"/>
            <a:ext cx="163512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Flat</a:t>
            </a:r>
            <a:r>
              <a:rPr sz="1800" spc="-45" dirty="0">
                <a:solidFill>
                  <a:srgbClr val="585858"/>
                </a:solidFill>
                <a:latin typeface="Arial"/>
                <a:cs typeface="Arial"/>
              </a:rPr>
              <a:t> </a:t>
            </a:r>
            <a:r>
              <a:rPr sz="1800" spc="-5" dirty="0">
                <a:solidFill>
                  <a:srgbClr val="585858"/>
                </a:solidFill>
                <a:latin typeface="Arial"/>
                <a:cs typeface="Arial"/>
              </a:rPr>
              <a:t>Data</a:t>
            </a:r>
            <a:r>
              <a:rPr sz="1800" spc="-40" dirty="0">
                <a:solidFill>
                  <a:srgbClr val="585858"/>
                </a:solidFill>
                <a:latin typeface="Arial"/>
                <a:cs typeface="Arial"/>
              </a:rPr>
              <a:t> </a:t>
            </a:r>
            <a:r>
              <a:rPr sz="1800" spc="-5" dirty="0">
                <a:solidFill>
                  <a:srgbClr val="585858"/>
                </a:solidFill>
                <a:latin typeface="Arial"/>
                <a:cs typeface="Arial"/>
              </a:rPr>
              <a:t>Model</a:t>
            </a:r>
            <a:endParaRPr sz="1800">
              <a:latin typeface="Arial"/>
              <a:cs typeface="Arial"/>
            </a:endParaRPr>
          </a:p>
        </p:txBody>
      </p:sp>
      <p:sp>
        <p:nvSpPr>
          <p:cNvPr id="8" name="object 8"/>
          <p:cNvSpPr txBox="1"/>
          <p:nvPr/>
        </p:nvSpPr>
        <p:spPr>
          <a:xfrm>
            <a:off x="654812" y="3108045"/>
            <a:ext cx="3538220" cy="1262380"/>
          </a:xfrm>
          <a:prstGeom prst="rect">
            <a:avLst/>
          </a:prstGeom>
        </p:spPr>
        <p:txBody>
          <a:bodyPr vert="horz" wrap="square" lIns="0" tIns="12700" rIns="0" bIns="0" rtlCol="0">
            <a:spAutoFit/>
          </a:bodyPr>
          <a:lstStyle/>
          <a:p>
            <a:pPr marL="349250" marR="5080" indent="-337185">
              <a:lnSpc>
                <a:spcPct val="115799"/>
              </a:lnSpc>
              <a:spcBef>
                <a:spcPts val="100"/>
              </a:spcBef>
              <a:buChar char="●"/>
              <a:tabLst>
                <a:tab pos="349250" algn="l"/>
                <a:tab pos="349885" algn="l"/>
              </a:tabLst>
            </a:pPr>
            <a:r>
              <a:rPr sz="1400" spc="-5" dirty="0">
                <a:latin typeface="Arial"/>
                <a:cs typeface="Arial"/>
              </a:rPr>
              <a:t>Flat</a:t>
            </a:r>
            <a:r>
              <a:rPr sz="1400" dirty="0">
                <a:latin typeface="Arial"/>
                <a:cs typeface="Arial"/>
              </a:rPr>
              <a:t> </a:t>
            </a:r>
            <a:r>
              <a:rPr sz="1400" spc="-5" dirty="0">
                <a:latin typeface="Arial"/>
                <a:cs typeface="Arial"/>
              </a:rPr>
              <a:t>data</a:t>
            </a:r>
            <a:r>
              <a:rPr sz="1400" spc="-10" dirty="0">
                <a:latin typeface="Arial"/>
                <a:cs typeface="Arial"/>
              </a:rPr>
              <a:t> </a:t>
            </a:r>
            <a:r>
              <a:rPr sz="1400" dirty="0">
                <a:latin typeface="Arial"/>
                <a:cs typeface="Arial"/>
              </a:rPr>
              <a:t>model </a:t>
            </a:r>
            <a:r>
              <a:rPr sz="1400" spc="-5" dirty="0">
                <a:latin typeface="Arial"/>
                <a:cs typeface="Arial"/>
              </a:rPr>
              <a:t>is the first introduced </a:t>
            </a:r>
            <a:r>
              <a:rPr sz="1400" dirty="0">
                <a:latin typeface="Arial"/>
                <a:cs typeface="Arial"/>
              </a:rPr>
              <a:t> traditional</a:t>
            </a:r>
            <a:r>
              <a:rPr sz="1400" spc="-40" dirty="0">
                <a:latin typeface="Arial"/>
                <a:cs typeface="Arial"/>
              </a:rPr>
              <a:t> </a:t>
            </a:r>
            <a:r>
              <a:rPr sz="1400" spc="-5" dirty="0">
                <a:latin typeface="Arial"/>
                <a:cs typeface="Arial"/>
              </a:rPr>
              <a:t>data</a:t>
            </a:r>
            <a:r>
              <a:rPr sz="1400" spc="-25" dirty="0">
                <a:latin typeface="Arial"/>
                <a:cs typeface="Arial"/>
              </a:rPr>
              <a:t> </a:t>
            </a:r>
            <a:r>
              <a:rPr sz="1400" spc="-5" dirty="0">
                <a:latin typeface="Arial"/>
                <a:cs typeface="Arial"/>
              </a:rPr>
              <a:t>model</a:t>
            </a:r>
            <a:r>
              <a:rPr sz="1400" spc="-25" dirty="0">
                <a:latin typeface="Arial"/>
                <a:cs typeface="Arial"/>
              </a:rPr>
              <a:t> </a:t>
            </a:r>
            <a:r>
              <a:rPr sz="1400" spc="-5" dirty="0">
                <a:latin typeface="Arial"/>
                <a:cs typeface="Arial"/>
              </a:rPr>
              <a:t>where</a:t>
            </a:r>
            <a:r>
              <a:rPr sz="1400" spc="-25" dirty="0">
                <a:latin typeface="Arial"/>
                <a:cs typeface="Arial"/>
              </a:rPr>
              <a:t> </a:t>
            </a:r>
            <a:r>
              <a:rPr sz="1400" dirty="0">
                <a:latin typeface="Arial"/>
                <a:cs typeface="Arial"/>
              </a:rPr>
              <a:t>data</a:t>
            </a:r>
            <a:r>
              <a:rPr sz="1400" spc="-35" dirty="0">
                <a:latin typeface="Arial"/>
                <a:cs typeface="Arial"/>
              </a:rPr>
              <a:t> </a:t>
            </a:r>
            <a:r>
              <a:rPr sz="1400" dirty="0">
                <a:latin typeface="Arial"/>
                <a:cs typeface="Arial"/>
              </a:rPr>
              <a:t>is</a:t>
            </a:r>
            <a:r>
              <a:rPr sz="1400" spc="-40" dirty="0">
                <a:latin typeface="Arial"/>
                <a:cs typeface="Arial"/>
              </a:rPr>
              <a:t> </a:t>
            </a:r>
            <a:r>
              <a:rPr sz="1400" spc="-5" dirty="0">
                <a:latin typeface="Arial"/>
                <a:cs typeface="Arial"/>
              </a:rPr>
              <a:t>kept </a:t>
            </a:r>
            <a:r>
              <a:rPr sz="1400" spc="-375" dirty="0">
                <a:latin typeface="Arial"/>
                <a:cs typeface="Arial"/>
              </a:rPr>
              <a:t> </a:t>
            </a:r>
            <a:r>
              <a:rPr sz="1400" dirty="0">
                <a:latin typeface="Arial"/>
                <a:cs typeface="Arial"/>
              </a:rPr>
              <a:t>in</a:t>
            </a:r>
            <a:r>
              <a:rPr sz="1400" spc="-15"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same plane.</a:t>
            </a:r>
            <a:endParaRPr sz="1400">
              <a:latin typeface="Arial"/>
              <a:cs typeface="Arial"/>
            </a:endParaRPr>
          </a:p>
          <a:p>
            <a:pPr marL="349250" marR="347345" indent="-337185">
              <a:lnSpc>
                <a:spcPct val="115700"/>
              </a:lnSpc>
              <a:spcBef>
                <a:spcPts val="10"/>
              </a:spcBef>
              <a:buChar char="●"/>
              <a:tabLst>
                <a:tab pos="349250" algn="l"/>
                <a:tab pos="349885" algn="l"/>
              </a:tabLst>
            </a:pPr>
            <a:r>
              <a:rPr sz="1400" spc="-5" dirty="0">
                <a:latin typeface="Arial"/>
                <a:cs typeface="Arial"/>
              </a:rPr>
              <a:t>This </a:t>
            </a:r>
            <a:r>
              <a:rPr sz="1400" spc="-10" dirty="0">
                <a:latin typeface="Arial"/>
                <a:cs typeface="Arial"/>
              </a:rPr>
              <a:t>is</a:t>
            </a:r>
            <a:r>
              <a:rPr sz="1400" spc="-20" dirty="0">
                <a:latin typeface="Arial"/>
                <a:cs typeface="Arial"/>
              </a:rPr>
              <a:t> </a:t>
            </a:r>
            <a:r>
              <a:rPr sz="1400" dirty="0">
                <a:latin typeface="Arial"/>
                <a:cs typeface="Arial"/>
              </a:rPr>
              <a:t>a</a:t>
            </a:r>
            <a:r>
              <a:rPr sz="1400" spc="-25" dirty="0">
                <a:latin typeface="Arial"/>
                <a:cs typeface="Arial"/>
              </a:rPr>
              <a:t> </a:t>
            </a:r>
            <a:r>
              <a:rPr sz="1400" spc="-5" dirty="0">
                <a:latin typeface="Arial"/>
                <a:cs typeface="Arial"/>
              </a:rPr>
              <a:t>very</a:t>
            </a:r>
            <a:r>
              <a:rPr sz="1400" spc="-25" dirty="0">
                <a:latin typeface="Arial"/>
                <a:cs typeface="Arial"/>
              </a:rPr>
              <a:t> </a:t>
            </a:r>
            <a:r>
              <a:rPr sz="1400" spc="-5" dirty="0">
                <a:latin typeface="Arial"/>
                <a:cs typeface="Arial"/>
              </a:rPr>
              <a:t>old</a:t>
            </a:r>
            <a:r>
              <a:rPr sz="1400" spc="-10" dirty="0">
                <a:latin typeface="Arial"/>
                <a:cs typeface="Arial"/>
              </a:rPr>
              <a:t> </a:t>
            </a:r>
            <a:r>
              <a:rPr sz="1400" dirty="0">
                <a:latin typeface="Arial"/>
                <a:cs typeface="Arial"/>
              </a:rPr>
              <a:t>model</a:t>
            </a:r>
            <a:r>
              <a:rPr sz="1400" spc="-10" dirty="0">
                <a:latin typeface="Arial"/>
                <a:cs typeface="Arial"/>
              </a:rPr>
              <a:t> </a:t>
            </a:r>
            <a:r>
              <a:rPr sz="1400" spc="-5" dirty="0">
                <a:latin typeface="Arial"/>
                <a:cs typeface="Arial"/>
              </a:rPr>
              <a:t>which </a:t>
            </a:r>
            <a:r>
              <a:rPr sz="1400" spc="-10" dirty="0">
                <a:latin typeface="Arial"/>
                <a:cs typeface="Arial"/>
              </a:rPr>
              <a:t>is</a:t>
            </a:r>
            <a:r>
              <a:rPr sz="1400" spc="-20" dirty="0">
                <a:latin typeface="Arial"/>
                <a:cs typeface="Arial"/>
              </a:rPr>
              <a:t> </a:t>
            </a:r>
            <a:r>
              <a:rPr sz="1400" spc="-5" dirty="0">
                <a:latin typeface="Arial"/>
                <a:cs typeface="Arial"/>
              </a:rPr>
              <a:t>not </a:t>
            </a:r>
            <a:r>
              <a:rPr sz="1400" spc="-375" dirty="0">
                <a:latin typeface="Arial"/>
                <a:cs typeface="Arial"/>
              </a:rPr>
              <a:t> </a:t>
            </a:r>
            <a:r>
              <a:rPr sz="1400" spc="-5" dirty="0">
                <a:latin typeface="Arial"/>
                <a:cs typeface="Arial"/>
              </a:rPr>
              <a:t>much</a:t>
            </a:r>
            <a:r>
              <a:rPr sz="1400" spc="-10" dirty="0">
                <a:latin typeface="Arial"/>
                <a:cs typeface="Arial"/>
              </a:rPr>
              <a:t> </a:t>
            </a:r>
            <a:r>
              <a:rPr sz="1400" spc="-5" dirty="0">
                <a:latin typeface="Arial"/>
                <a:cs typeface="Arial"/>
              </a:rPr>
              <a:t>scientific.</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5107304" y="4558529"/>
            <a:ext cx="3122930" cy="247650"/>
          </a:xfrm>
          <a:prstGeom prst="rect">
            <a:avLst/>
          </a:prstGeom>
        </p:spPr>
        <p:txBody>
          <a:bodyPr vert="horz" wrap="square" lIns="0" tIns="3810" rIns="0" bIns="0" rtlCol="0">
            <a:spAutoFit/>
          </a:bodyPr>
          <a:lstStyle/>
          <a:p>
            <a:pPr marL="12700">
              <a:lnSpc>
                <a:spcPct val="100000"/>
              </a:lnSpc>
              <a:spcBef>
                <a:spcPts val="30"/>
              </a:spcBef>
            </a:pPr>
            <a:r>
              <a:rPr sz="700" spc="-5" dirty="0">
                <a:solidFill>
                  <a:srgbClr val="585858"/>
                </a:solidFill>
                <a:latin typeface="Arial"/>
                <a:cs typeface="Arial"/>
              </a:rPr>
              <a:t>Image</a:t>
            </a:r>
            <a:r>
              <a:rPr sz="700" spc="-35" dirty="0">
                <a:solidFill>
                  <a:srgbClr val="585858"/>
                </a:solidFill>
                <a:latin typeface="Arial"/>
                <a:cs typeface="Arial"/>
              </a:rPr>
              <a:t> </a:t>
            </a:r>
            <a:r>
              <a:rPr sz="700" spc="-5" dirty="0">
                <a:solidFill>
                  <a:srgbClr val="585858"/>
                </a:solidFill>
                <a:latin typeface="Arial"/>
                <a:cs typeface="Arial"/>
              </a:rPr>
              <a:t>Source::</a:t>
            </a:r>
            <a:endParaRPr sz="700">
              <a:latin typeface="Arial"/>
              <a:cs typeface="Arial"/>
            </a:endParaRPr>
          </a:p>
          <a:p>
            <a:pPr marL="12700">
              <a:lnSpc>
                <a:spcPct val="100000"/>
              </a:lnSpc>
              <a:spcBef>
                <a:spcPts val="130"/>
              </a:spcBef>
            </a:pPr>
            <a:r>
              <a:rPr sz="700" spc="-10" dirty="0">
                <a:solidFill>
                  <a:srgbClr val="585858"/>
                </a:solidFill>
                <a:latin typeface="Arial"/>
                <a:cs typeface="Arial"/>
                <a:hlinkClick r:id="rId5"/>
              </a:rPr>
              <a:t>https://www.assignmenthelp.net/assignment_help/images/database-models.png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1281430" y="1371600"/>
            <a:ext cx="226822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rPr>
              <a:t>Relational</a:t>
            </a:r>
            <a:r>
              <a:rPr sz="1800" spc="-45" dirty="0">
                <a:solidFill>
                  <a:srgbClr val="585858"/>
                </a:solidFill>
              </a:rPr>
              <a:t> </a:t>
            </a:r>
            <a:r>
              <a:rPr sz="1800" spc="-5" dirty="0">
                <a:solidFill>
                  <a:srgbClr val="585858"/>
                </a:solidFill>
              </a:rPr>
              <a:t>Data</a:t>
            </a:r>
            <a:r>
              <a:rPr sz="1800" spc="-35" dirty="0">
                <a:solidFill>
                  <a:srgbClr val="585858"/>
                </a:solidFill>
              </a:rPr>
              <a:t> </a:t>
            </a:r>
            <a:r>
              <a:rPr sz="1800" spc="-5" dirty="0">
                <a:solidFill>
                  <a:srgbClr val="585858"/>
                </a:solidFill>
              </a:rPr>
              <a:t>Model</a:t>
            </a:r>
            <a:endParaRPr sz="1800" dirty="0"/>
          </a:p>
        </p:txBody>
      </p:sp>
      <p:sp>
        <p:nvSpPr>
          <p:cNvPr id="6" name="object 6"/>
          <p:cNvSpPr txBox="1"/>
          <p:nvPr/>
        </p:nvSpPr>
        <p:spPr>
          <a:xfrm>
            <a:off x="688023" y="2184202"/>
            <a:ext cx="3397250" cy="2373086"/>
          </a:xfrm>
          <a:prstGeom prst="rect">
            <a:avLst/>
          </a:prstGeom>
        </p:spPr>
        <p:txBody>
          <a:bodyPr vert="horz" wrap="square" lIns="0" tIns="79375" rIns="0" bIns="0" rtlCol="0">
            <a:spAutoFit/>
          </a:bodyPr>
          <a:lstStyle/>
          <a:p>
            <a:pPr marL="209550" marR="378460" indent="-171450" algn="just">
              <a:spcBef>
                <a:spcPts val="625"/>
              </a:spcBef>
              <a:buFont typeface="Arial" panose="020B0604020202020204" pitchFamily="34" charset="0"/>
              <a:buChar char="•"/>
            </a:pPr>
            <a:r>
              <a:rPr sz="1200" spc="-5" dirty="0">
                <a:solidFill>
                  <a:schemeClr val="tx1"/>
                </a:solidFill>
                <a:latin typeface="Arial"/>
                <a:cs typeface="Arial"/>
              </a:rPr>
              <a:t>The</a:t>
            </a:r>
            <a:r>
              <a:rPr sz="1200" spc="-30" dirty="0">
                <a:solidFill>
                  <a:schemeClr val="tx1"/>
                </a:solidFill>
                <a:latin typeface="Arial"/>
                <a:cs typeface="Arial"/>
              </a:rPr>
              <a:t> </a:t>
            </a:r>
            <a:r>
              <a:rPr sz="1200" spc="-5" dirty="0">
                <a:solidFill>
                  <a:schemeClr val="tx1"/>
                </a:solidFill>
                <a:latin typeface="Arial"/>
                <a:cs typeface="Arial"/>
              </a:rPr>
              <a:t>most</a:t>
            </a:r>
            <a:r>
              <a:rPr sz="1200" spc="-20" dirty="0">
                <a:solidFill>
                  <a:schemeClr val="tx1"/>
                </a:solidFill>
                <a:latin typeface="Arial"/>
                <a:cs typeface="Arial"/>
              </a:rPr>
              <a:t> </a:t>
            </a:r>
            <a:r>
              <a:rPr sz="1200" spc="-5" dirty="0">
                <a:solidFill>
                  <a:schemeClr val="tx1"/>
                </a:solidFill>
                <a:latin typeface="Arial"/>
                <a:cs typeface="Arial"/>
              </a:rPr>
              <a:t>popular</a:t>
            </a:r>
            <a:r>
              <a:rPr sz="1200" spc="-25" dirty="0">
                <a:solidFill>
                  <a:schemeClr val="tx1"/>
                </a:solidFill>
                <a:latin typeface="Arial"/>
                <a:cs typeface="Arial"/>
              </a:rPr>
              <a:t> </a:t>
            </a:r>
            <a:r>
              <a:rPr sz="1200" spc="-5" dirty="0">
                <a:solidFill>
                  <a:schemeClr val="tx1"/>
                </a:solidFill>
                <a:latin typeface="Arial"/>
                <a:cs typeface="Arial"/>
              </a:rPr>
              <a:t>and</a:t>
            </a:r>
            <a:r>
              <a:rPr sz="1200" spc="-30" dirty="0">
                <a:solidFill>
                  <a:schemeClr val="tx1"/>
                </a:solidFill>
                <a:latin typeface="Arial"/>
                <a:cs typeface="Arial"/>
              </a:rPr>
              <a:t> </a:t>
            </a:r>
            <a:r>
              <a:rPr sz="1200" spc="-5" dirty="0">
                <a:solidFill>
                  <a:schemeClr val="tx1"/>
                </a:solidFill>
                <a:latin typeface="Arial"/>
                <a:cs typeface="Arial"/>
              </a:rPr>
              <a:t>extensively</a:t>
            </a:r>
            <a:r>
              <a:rPr sz="1200" spc="-25" dirty="0">
                <a:solidFill>
                  <a:schemeClr val="tx1"/>
                </a:solidFill>
                <a:latin typeface="Arial"/>
                <a:cs typeface="Arial"/>
              </a:rPr>
              <a:t> </a:t>
            </a:r>
            <a:r>
              <a:rPr sz="1200" spc="-5" dirty="0">
                <a:solidFill>
                  <a:schemeClr val="tx1"/>
                </a:solidFill>
                <a:latin typeface="Arial"/>
                <a:cs typeface="Arial"/>
              </a:rPr>
              <a:t>used</a:t>
            </a:r>
            <a:r>
              <a:rPr sz="1200" spc="-15" dirty="0">
                <a:solidFill>
                  <a:schemeClr val="tx1"/>
                </a:solidFill>
                <a:latin typeface="Arial"/>
                <a:cs typeface="Arial"/>
              </a:rPr>
              <a:t> </a:t>
            </a:r>
            <a:r>
              <a:rPr sz="1200" spc="-5" dirty="0">
                <a:solidFill>
                  <a:schemeClr val="tx1"/>
                </a:solidFill>
                <a:latin typeface="Arial"/>
                <a:cs typeface="Arial"/>
              </a:rPr>
              <a:t>data </a:t>
            </a:r>
            <a:r>
              <a:rPr sz="1200" spc="-320" dirty="0">
                <a:solidFill>
                  <a:schemeClr val="tx1"/>
                </a:solidFill>
                <a:latin typeface="Arial"/>
                <a:cs typeface="Arial"/>
              </a:rPr>
              <a:t> </a:t>
            </a:r>
            <a:r>
              <a:rPr sz="1200" spc="-5" dirty="0">
                <a:solidFill>
                  <a:schemeClr val="tx1"/>
                </a:solidFill>
                <a:latin typeface="Arial"/>
                <a:cs typeface="Arial"/>
              </a:rPr>
              <a:t>model</a:t>
            </a:r>
            <a:r>
              <a:rPr sz="1200" spc="5" dirty="0">
                <a:solidFill>
                  <a:schemeClr val="tx1"/>
                </a:solidFill>
                <a:latin typeface="Arial"/>
                <a:cs typeface="Arial"/>
              </a:rPr>
              <a:t> </a:t>
            </a:r>
            <a:r>
              <a:rPr lang="en-US" sz="1200" spc="5" dirty="0">
                <a:solidFill>
                  <a:schemeClr val="tx1"/>
                </a:solidFill>
                <a:latin typeface="Arial"/>
                <a:cs typeface="Arial"/>
              </a:rPr>
              <a:t>is the relational data model.</a:t>
            </a:r>
          </a:p>
          <a:p>
            <a:pPr marL="209550" marR="378460" indent="-171450" algn="just">
              <a:spcBef>
                <a:spcPts val="625"/>
              </a:spcBef>
              <a:buFont typeface="Arial" panose="020B0604020202020204" pitchFamily="34" charset="0"/>
              <a:buChar char="•"/>
            </a:pPr>
            <a:r>
              <a:rPr lang="en-US" sz="1200" spc="5" dirty="0">
                <a:solidFill>
                  <a:schemeClr val="tx1"/>
                </a:solidFill>
              </a:rPr>
              <a:t>T</a:t>
            </a:r>
            <a:r>
              <a:rPr sz="1200" spc="-5" dirty="0">
                <a:solidFill>
                  <a:schemeClr val="tx1"/>
                </a:solidFill>
                <a:latin typeface="Arial"/>
                <a:cs typeface="Arial"/>
              </a:rPr>
              <a:t>he</a:t>
            </a:r>
            <a:r>
              <a:rPr sz="1200" spc="-15" dirty="0">
                <a:solidFill>
                  <a:schemeClr val="tx1"/>
                </a:solidFill>
                <a:latin typeface="Arial"/>
                <a:cs typeface="Arial"/>
              </a:rPr>
              <a:t> </a:t>
            </a:r>
            <a:r>
              <a:rPr sz="1200" spc="-5" dirty="0">
                <a:solidFill>
                  <a:schemeClr val="tx1"/>
                </a:solidFill>
                <a:latin typeface="Arial"/>
                <a:cs typeface="Arial"/>
              </a:rPr>
              <a:t>data</a:t>
            </a:r>
            <a:r>
              <a:rPr sz="1200" spc="-25" dirty="0">
                <a:solidFill>
                  <a:schemeClr val="tx1"/>
                </a:solidFill>
                <a:latin typeface="Arial"/>
                <a:cs typeface="Arial"/>
              </a:rPr>
              <a:t> </a:t>
            </a:r>
            <a:r>
              <a:rPr sz="1200" spc="-5" dirty="0">
                <a:solidFill>
                  <a:schemeClr val="tx1"/>
                </a:solidFill>
                <a:latin typeface="Arial"/>
                <a:cs typeface="Arial"/>
              </a:rPr>
              <a:t>model</a:t>
            </a:r>
            <a:r>
              <a:rPr sz="1200" spc="-10" dirty="0">
                <a:solidFill>
                  <a:schemeClr val="tx1"/>
                </a:solidFill>
                <a:latin typeface="Arial"/>
                <a:cs typeface="Arial"/>
              </a:rPr>
              <a:t> </a:t>
            </a:r>
            <a:r>
              <a:rPr sz="1200" spc="-5" dirty="0">
                <a:solidFill>
                  <a:schemeClr val="tx1"/>
                </a:solidFill>
                <a:latin typeface="Arial"/>
                <a:cs typeface="Arial"/>
              </a:rPr>
              <a:t>allows</a:t>
            </a:r>
            <a:r>
              <a:rPr sz="1200" spc="-20" dirty="0">
                <a:solidFill>
                  <a:schemeClr val="tx1"/>
                </a:solidFill>
                <a:latin typeface="Arial"/>
                <a:cs typeface="Arial"/>
              </a:rPr>
              <a:t> </a:t>
            </a:r>
            <a:r>
              <a:rPr sz="1200" dirty="0">
                <a:solidFill>
                  <a:schemeClr val="tx1"/>
                </a:solidFill>
                <a:latin typeface="Arial"/>
                <a:cs typeface="Arial"/>
              </a:rPr>
              <a:t>the</a:t>
            </a:r>
            <a:r>
              <a:rPr sz="1200" spc="-15" dirty="0">
                <a:solidFill>
                  <a:schemeClr val="tx1"/>
                </a:solidFill>
                <a:latin typeface="Arial"/>
                <a:cs typeface="Arial"/>
              </a:rPr>
              <a:t> </a:t>
            </a:r>
            <a:r>
              <a:rPr sz="1200" spc="-5" dirty="0">
                <a:solidFill>
                  <a:schemeClr val="tx1"/>
                </a:solidFill>
                <a:latin typeface="Arial"/>
                <a:cs typeface="Arial"/>
              </a:rPr>
              <a:t>data</a:t>
            </a:r>
            <a:r>
              <a:rPr sz="1200" dirty="0">
                <a:solidFill>
                  <a:schemeClr val="tx1"/>
                </a:solidFill>
                <a:latin typeface="Arial"/>
                <a:cs typeface="Arial"/>
              </a:rPr>
              <a:t> </a:t>
            </a:r>
            <a:r>
              <a:rPr sz="1200" spc="-5" dirty="0">
                <a:solidFill>
                  <a:schemeClr val="tx1"/>
                </a:solidFill>
                <a:latin typeface="Arial"/>
                <a:cs typeface="Arial"/>
              </a:rPr>
              <a:t>to</a:t>
            </a:r>
            <a:r>
              <a:rPr sz="1200" spc="-20" dirty="0">
                <a:solidFill>
                  <a:schemeClr val="tx1"/>
                </a:solidFill>
                <a:latin typeface="Arial"/>
                <a:cs typeface="Arial"/>
              </a:rPr>
              <a:t> </a:t>
            </a:r>
            <a:r>
              <a:rPr sz="1200" spc="-5" dirty="0">
                <a:solidFill>
                  <a:schemeClr val="tx1"/>
                </a:solidFill>
                <a:latin typeface="Arial"/>
                <a:cs typeface="Arial"/>
              </a:rPr>
              <a:t>be stored</a:t>
            </a:r>
            <a:r>
              <a:rPr sz="1200" spc="-15" dirty="0">
                <a:solidFill>
                  <a:schemeClr val="tx1"/>
                </a:solidFill>
                <a:latin typeface="Arial"/>
                <a:cs typeface="Arial"/>
              </a:rPr>
              <a:t> </a:t>
            </a:r>
            <a:r>
              <a:rPr sz="1200" spc="-10" dirty="0">
                <a:solidFill>
                  <a:schemeClr val="tx1"/>
                </a:solidFill>
                <a:latin typeface="Arial"/>
                <a:cs typeface="Arial"/>
              </a:rPr>
              <a:t>in</a:t>
            </a:r>
            <a:r>
              <a:rPr lang="en-US" sz="1200" spc="-10" dirty="0">
                <a:solidFill>
                  <a:schemeClr val="tx1"/>
                </a:solidFill>
              </a:rPr>
              <a:t> </a:t>
            </a:r>
            <a:r>
              <a:rPr sz="1200" dirty="0">
                <a:solidFill>
                  <a:schemeClr val="tx1"/>
                </a:solidFill>
                <a:latin typeface="Arial"/>
                <a:cs typeface="Arial"/>
              </a:rPr>
              <a:t>tables</a:t>
            </a:r>
            <a:r>
              <a:rPr sz="1200" spc="-30" dirty="0">
                <a:solidFill>
                  <a:schemeClr val="tx1"/>
                </a:solidFill>
                <a:latin typeface="Arial"/>
                <a:cs typeface="Arial"/>
              </a:rPr>
              <a:t> </a:t>
            </a:r>
            <a:r>
              <a:rPr sz="1200" spc="-5" dirty="0">
                <a:solidFill>
                  <a:schemeClr val="tx1"/>
                </a:solidFill>
                <a:latin typeface="Arial"/>
                <a:cs typeface="Arial"/>
              </a:rPr>
              <a:t>called</a:t>
            </a:r>
            <a:r>
              <a:rPr sz="1200" spc="-25" dirty="0">
                <a:solidFill>
                  <a:schemeClr val="tx1"/>
                </a:solidFill>
                <a:latin typeface="Arial"/>
                <a:cs typeface="Arial"/>
              </a:rPr>
              <a:t> </a:t>
            </a:r>
            <a:r>
              <a:rPr sz="1200" spc="-5" dirty="0">
                <a:solidFill>
                  <a:schemeClr val="tx1"/>
                </a:solidFill>
                <a:latin typeface="Arial"/>
                <a:cs typeface="Arial"/>
              </a:rPr>
              <a:t>relation.</a:t>
            </a:r>
            <a:endParaRPr sz="1200" dirty="0">
              <a:solidFill>
                <a:schemeClr val="tx1"/>
              </a:solidFill>
              <a:latin typeface="Arial"/>
              <a:cs typeface="Arial"/>
            </a:endParaRPr>
          </a:p>
          <a:p>
            <a:pPr marL="209550" marR="30480" indent="-171450" algn="just">
              <a:spcBef>
                <a:spcPts val="5"/>
              </a:spcBef>
              <a:buFont typeface="Arial" panose="020B0604020202020204" pitchFamily="34" charset="0"/>
              <a:buChar char="•"/>
            </a:pPr>
            <a:r>
              <a:rPr sz="1200" spc="-5" dirty="0">
                <a:solidFill>
                  <a:schemeClr val="tx1"/>
                </a:solidFill>
                <a:latin typeface="Arial"/>
                <a:cs typeface="Arial"/>
              </a:rPr>
              <a:t>The</a:t>
            </a:r>
            <a:r>
              <a:rPr sz="1200" dirty="0">
                <a:solidFill>
                  <a:schemeClr val="tx1"/>
                </a:solidFill>
                <a:latin typeface="Arial"/>
                <a:cs typeface="Arial"/>
              </a:rPr>
              <a:t> </a:t>
            </a:r>
            <a:r>
              <a:rPr sz="1200" spc="-5" dirty="0">
                <a:solidFill>
                  <a:schemeClr val="tx1"/>
                </a:solidFill>
                <a:latin typeface="Arial"/>
                <a:cs typeface="Arial"/>
              </a:rPr>
              <a:t>relations</a:t>
            </a:r>
            <a:r>
              <a:rPr sz="1200" spc="5" dirty="0">
                <a:solidFill>
                  <a:schemeClr val="tx1"/>
                </a:solidFill>
                <a:latin typeface="Arial"/>
                <a:cs typeface="Arial"/>
              </a:rPr>
              <a:t> </a:t>
            </a:r>
            <a:r>
              <a:rPr sz="1200" spc="-10" dirty="0">
                <a:solidFill>
                  <a:schemeClr val="tx1"/>
                </a:solidFill>
                <a:latin typeface="Arial"/>
                <a:cs typeface="Arial"/>
              </a:rPr>
              <a:t>are</a:t>
            </a:r>
            <a:r>
              <a:rPr sz="1200" dirty="0">
                <a:solidFill>
                  <a:schemeClr val="tx1"/>
                </a:solidFill>
                <a:latin typeface="Arial"/>
                <a:cs typeface="Arial"/>
              </a:rPr>
              <a:t> </a:t>
            </a:r>
            <a:r>
              <a:rPr sz="1200" spc="-5" dirty="0">
                <a:solidFill>
                  <a:schemeClr val="tx1"/>
                </a:solidFill>
                <a:latin typeface="Arial"/>
                <a:cs typeface="Arial"/>
              </a:rPr>
              <a:t>normalized</a:t>
            </a:r>
            <a:r>
              <a:rPr sz="1200" spc="5" dirty="0">
                <a:solidFill>
                  <a:schemeClr val="tx1"/>
                </a:solidFill>
                <a:latin typeface="Arial"/>
                <a:cs typeface="Arial"/>
              </a:rPr>
              <a:t> </a:t>
            </a:r>
            <a:r>
              <a:rPr sz="1200" dirty="0">
                <a:solidFill>
                  <a:schemeClr val="tx1"/>
                </a:solidFill>
                <a:latin typeface="Arial"/>
                <a:cs typeface="Arial"/>
              </a:rPr>
              <a:t>and</a:t>
            </a:r>
            <a:r>
              <a:rPr sz="1200" spc="5" dirty="0">
                <a:solidFill>
                  <a:schemeClr val="tx1"/>
                </a:solidFill>
                <a:latin typeface="Arial"/>
                <a:cs typeface="Arial"/>
              </a:rPr>
              <a:t> </a:t>
            </a:r>
            <a:r>
              <a:rPr sz="1200" spc="-5" dirty="0">
                <a:solidFill>
                  <a:schemeClr val="tx1"/>
                </a:solidFill>
                <a:latin typeface="Arial"/>
                <a:cs typeface="Arial"/>
              </a:rPr>
              <a:t>the</a:t>
            </a:r>
            <a:r>
              <a:rPr sz="1200" spc="-10" dirty="0">
                <a:solidFill>
                  <a:schemeClr val="tx1"/>
                </a:solidFill>
                <a:latin typeface="Arial"/>
                <a:cs typeface="Arial"/>
              </a:rPr>
              <a:t> normalized </a:t>
            </a:r>
            <a:r>
              <a:rPr sz="1200" spc="-5" dirty="0">
                <a:solidFill>
                  <a:schemeClr val="tx1"/>
                </a:solidFill>
                <a:latin typeface="Arial"/>
                <a:cs typeface="Arial"/>
              </a:rPr>
              <a:t> relation</a:t>
            </a:r>
            <a:r>
              <a:rPr sz="1200" spc="5" dirty="0">
                <a:solidFill>
                  <a:schemeClr val="tx1"/>
                </a:solidFill>
                <a:latin typeface="Arial"/>
                <a:cs typeface="Arial"/>
              </a:rPr>
              <a:t> </a:t>
            </a:r>
            <a:r>
              <a:rPr sz="1200" spc="-5" dirty="0">
                <a:solidFill>
                  <a:schemeClr val="tx1"/>
                </a:solidFill>
                <a:latin typeface="Arial"/>
                <a:cs typeface="Arial"/>
              </a:rPr>
              <a:t>values</a:t>
            </a:r>
            <a:r>
              <a:rPr sz="1200" dirty="0">
                <a:solidFill>
                  <a:schemeClr val="tx1"/>
                </a:solidFill>
                <a:latin typeface="Arial"/>
                <a:cs typeface="Arial"/>
              </a:rPr>
              <a:t> </a:t>
            </a:r>
            <a:r>
              <a:rPr sz="1200" spc="-5" dirty="0">
                <a:solidFill>
                  <a:schemeClr val="tx1"/>
                </a:solidFill>
                <a:latin typeface="Arial"/>
                <a:cs typeface="Arial"/>
              </a:rPr>
              <a:t>are</a:t>
            </a:r>
            <a:r>
              <a:rPr sz="1200" spc="10" dirty="0">
                <a:solidFill>
                  <a:schemeClr val="tx1"/>
                </a:solidFill>
                <a:latin typeface="Arial"/>
                <a:cs typeface="Arial"/>
              </a:rPr>
              <a:t> </a:t>
            </a:r>
            <a:r>
              <a:rPr sz="1200" spc="-10" dirty="0">
                <a:solidFill>
                  <a:schemeClr val="tx1"/>
                </a:solidFill>
                <a:latin typeface="Arial"/>
                <a:cs typeface="Arial"/>
              </a:rPr>
              <a:t>known</a:t>
            </a:r>
            <a:r>
              <a:rPr sz="1200" spc="5" dirty="0">
                <a:solidFill>
                  <a:schemeClr val="tx1"/>
                </a:solidFill>
                <a:latin typeface="Arial"/>
                <a:cs typeface="Arial"/>
              </a:rPr>
              <a:t> </a:t>
            </a:r>
            <a:r>
              <a:rPr sz="1200" dirty="0">
                <a:solidFill>
                  <a:schemeClr val="tx1"/>
                </a:solidFill>
                <a:latin typeface="Arial"/>
                <a:cs typeface="Arial"/>
              </a:rPr>
              <a:t>as</a:t>
            </a:r>
            <a:r>
              <a:rPr sz="1200" spc="10" dirty="0">
                <a:solidFill>
                  <a:schemeClr val="tx1"/>
                </a:solidFill>
                <a:latin typeface="Arial"/>
                <a:cs typeface="Arial"/>
              </a:rPr>
              <a:t> </a:t>
            </a:r>
            <a:r>
              <a:rPr sz="1200" dirty="0">
                <a:solidFill>
                  <a:schemeClr val="tx1"/>
                </a:solidFill>
                <a:latin typeface="Arial"/>
                <a:cs typeface="Arial"/>
              </a:rPr>
              <a:t>atomic</a:t>
            </a:r>
            <a:r>
              <a:rPr sz="1200" spc="10" dirty="0">
                <a:solidFill>
                  <a:schemeClr val="tx1"/>
                </a:solidFill>
                <a:latin typeface="Arial"/>
                <a:cs typeface="Arial"/>
              </a:rPr>
              <a:t> </a:t>
            </a:r>
            <a:r>
              <a:rPr sz="1200" spc="-5" dirty="0">
                <a:solidFill>
                  <a:schemeClr val="tx1"/>
                </a:solidFill>
                <a:latin typeface="Arial"/>
                <a:cs typeface="Arial"/>
              </a:rPr>
              <a:t>values.</a:t>
            </a:r>
            <a:r>
              <a:rPr sz="1200" spc="5" dirty="0">
                <a:solidFill>
                  <a:schemeClr val="tx1"/>
                </a:solidFill>
                <a:latin typeface="Arial"/>
                <a:cs typeface="Arial"/>
              </a:rPr>
              <a:t> </a:t>
            </a:r>
            <a:r>
              <a:rPr sz="1200" dirty="0">
                <a:solidFill>
                  <a:schemeClr val="tx1"/>
                </a:solidFill>
                <a:latin typeface="Arial"/>
                <a:cs typeface="Arial"/>
              </a:rPr>
              <a:t>E </a:t>
            </a:r>
            <a:r>
              <a:rPr sz="1200" spc="5" dirty="0">
                <a:solidFill>
                  <a:schemeClr val="tx1"/>
                </a:solidFill>
                <a:latin typeface="Arial"/>
                <a:cs typeface="Arial"/>
              </a:rPr>
              <a:t> </a:t>
            </a:r>
            <a:r>
              <a:rPr sz="1200" spc="-5" dirty="0">
                <a:solidFill>
                  <a:schemeClr val="tx1"/>
                </a:solidFill>
                <a:latin typeface="Arial"/>
                <a:cs typeface="Arial"/>
              </a:rPr>
              <a:t>ach of the rows in a relation is called tuples which </a:t>
            </a:r>
            <a:r>
              <a:rPr sz="1200" spc="-320" dirty="0">
                <a:solidFill>
                  <a:schemeClr val="tx1"/>
                </a:solidFill>
                <a:latin typeface="Arial"/>
                <a:cs typeface="Arial"/>
              </a:rPr>
              <a:t> </a:t>
            </a:r>
            <a:r>
              <a:rPr sz="1200" spc="-5" dirty="0">
                <a:solidFill>
                  <a:schemeClr val="tx1"/>
                </a:solidFill>
                <a:latin typeface="Arial"/>
                <a:cs typeface="Arial"/>
              </a:rPr>
              <a:t>contains</a:t>
            </a:r>
            <a:r>
              <a:rPr sz="1200" spc="-10" dirty="0">
                <a:solidFill>
                  <a:schemeClr val="tx1"/>
                </a:solidFill>
                <a:latin typeface="Arial"/>
                <a:cs typeface="Arial"/>
              </a:rPr>
              <a:t> </a:t>
            </a:r>
            <a:r>
              <a:rPr sz="1200" spc="-5" dirty="0">
                <a:solidFill>
                  <a:schemeClr val="tx1"/>
                </a:solidFill>
                <a:latin typeface="Arial"/>
                <a:cs typeface="Arial"/>
              </a:rPr>
              <a:t>the unique</a:t>
            </a:r>
            <a:r>
              <a:rPr sz="1200" spc="10" dirty="0">
                <a:solidFill>
                  <a:schemeClr val="tx1"/>
                </a:solidFill>
                <a:latin typeface="Arial"/>
                <a:cs typeface="Arial"/>
              </a:rPr>
              <a:t> </a:t>
            </a:r>
            <a:r>
              <a:rPr sz="1200" spc="-10" dirty="0">
                <a:solidFill>
                  <a:schemeClr val="tx1"/>
                </a:solidFill>
                <a:latin typeface="Arial"/>
                <a:cs typeface="Arial"/>
              </a:rPr>
              <a:t>value.</a:t>
            </a:r>
            <a:endParaRPr sz="1200" dirty="0">
              <a:solidFill>
                <a:schemeClr val="tx1"/>
              </a:solidFill>
              <a:latin typeface="Arial"/>
              <a:cs typeface="Arial"/>
            </a:endParaRPr>
          </a:p>
          <a:p>
            <a:pPr marL="209550" marR="480059" indent="-171450" algn="just">
              <a:buFont typeface="Arial" panose="020B0604020202020204" pitchFamily="34" charset="0"/>
              <a:buChar char="•"/>
            </a:pPr>
            <a:r>
              <a:rPr sz="1200" spc="-5" dirty="0">
                <a:solidFill>
                  <a:schemeClr val="tx1"/>
                </a:solidFill>
                <a:latin typeface="Arial"/>
                <a:cs typeface="Arial"/>
              </a:rPr>
              <a:t>The</a:t>
            </a:r>
            <a:r>
              <a:rPr sz="1200" spc="-20" dirty="0">
                <a:solidFill>
                  <a:schemeClr val="tx1"/>
                </a:solidFill>
                <a:latin typeface="Arial"/>
                <a:cs typeface="Arial"/>
              </a:rPr>
              <a:t> </a:t>
            </a:r>
            <a:r>
              <a:rPr sz="1200" spc="-5" dirty="0">
                <a:solidFill>
                  <a:schemeClr val="tx1"/>
                </a:solidFill>
                <a:latin typeface="Arial"/>
                <a:cs typeface="Arial"/>
              </a:rPr>
              <a:t>attributes</a:t>
            </a:r>
            <a:r>
              <a:rPr sz="1200" spc="-20" dirty="0">
                <a:solidFill>
                  <a:schemeClr val="tx1"/>
                </a:solidFill>
                <a:latin typeface="Arial"/>
                <a:cs typeface="Arial"/>
              </a:rPr>
              <a:t> </a:t>
            </a:r>
            <a:r>
              <a:rPr sz="1200" spc="-10" dirty="0">
                <a:solidFill>
                  <a:schemeClr val="tx1"/>
                </a:solidFill>
                <a:latin typeface="Arial"/>
                <a:cs typeface="Arial"/>
              </a:rPr>
              <a:t>are</a:t>
            </a:r>
            <a:r>
              <a:rPr sz="1200" spc="-20" dirty="0">
                <a:solidFill>
                  <a:schemeClr val="tx1"/>
                </a:solidFill>
                <a:latin typeface="Arial"/>
                <a:cs typeface="Arial"/>
              </a:rPr>
              <a:t> </a:t>
            </a:r>
            <a:r>
              <a:rPr sz="1200" dirty="0">
                <a:solidFill>
                  <a:schemeClr val="tx1"/>
                </a:solidFill>
                <a:latin typeface="Arial"/>
                <a:cs typeface="Arial"/>
              </a:rPr>
              <a:t>the</a:t>
            </a:r>
            <a:r>
              <a:rPr sz="1200" spc="-20" dirty="0">
                <a:solidFill>
                  <a:schemeClr val="tx1"/>
                </a:solidFill>
                <a:latin typeface="Arial"/>
                <a:cs typeface="Arial"/>
              </a:rPr>
              <a:t> </a:t>
            </a:r>
            <a:r>
              <a:rPr sz="1200" spc="-5" dirty="0">
                <a:solidFill>
                  <a:schemeClr val="tx1"/>
                </a:solidFill>
                <a:latin typeface="Arial"/>
                <a:cs typeface="Arial"/>
              </a:rPr>
              <a:t>values</a:t>
            </a:r>
            <a:r>
              <a:rPr sz="1200" spc="-20" dirty="0">
                <a:solidFill>
                  <a:schemeClr val="tx1"/>
                </a:solidFill>
                <a:latin typeface="Arial"/>
                <a:cs typeface="Arial"/>
              </a:rPr>
              <a:t> </a:t>
            </a:r>
            <a:r>
              <a:rPr sz="1200" spc="-5" dirty="0">
                <a:solidFill>
                  <a:schemeClr val="tx1"/>
                </a:solidFill>
                <a:latin typeface="Arial"/>
                <a:cs typeface="Arial"/>
              </a:rPr>
              <a:t>in</a:t>
            </a:r>
            <a:r>
              <a:rPr sz="1200" spc="-15" dirty="0">
                <a:solidFill>
                  <a:schemeClr val="tx1"/>
                </a:solidFill>
                <a:latin typeface="Arial"/>
                <a:cs typeface="Arial"/>
              </a:rPr>
              <a:t> </a:t>
            </a:r>
            <a:r>
              <a:rPr sz="1200" spc="-5" dirty="0">
                <a:solidFill>
                  <a:schemeClr val="tx1"/>
                </a:solidFill>
                <a:latin typeface="Arial"/>
                <a:cs typeface="Arial"/>
              </a:rPr>
              <a:t>each</a:t>
            </a:r>
            <a:r>
              <a:rPr sz="1200" spc="-20" dirty="0">
                <a:solidFill>
                  <a:schemeClr val="tx1"/>
                </a:solidFill>
                <a:latin typeface="Arial"/>
                <a:cs typeface="Arial"/>
              </a:rPr>
              <a:t> </a:t>
            </a:r>
            <a:r>
              <a:rPr sz="1200" spc="-5" dirty="0">
                <a:solidFill>
                  <a:schemeClr val="tx1"/>
                </a:solidFill>
                <a:latin typeface="Arial"/>
                <a:cs typeface="Arial"/>
              </a:rPr>
              <a:t>of</a:t>
            </a:r>
            <a:r>
              <a:rPr sz="1200" spc="-10" dirty="0">
                <a:solidFill>
                  <a:schemeClr val="tx1"/>
                </a:solidFill>
                <a:latin typeface="Arial"/>
                <a:cs typeface="Arial"/>
              </a:rPr>
              <a:t> </a:t>
            </a:r>
            <a:r>
              <a:rPr sz="1200" spc="-5" dirty="0">
                <a:solidFill>
                  <a:schemeClr val="tx1"/>
                </a:solidFill>
                <a:latin typeface="Arial"/>
                <a:cs typeface="Arial"/>
              </a:rPr>
              <a:t>the </a:t>
            </a:r>
            <a:r>
              <a:rPr sz="1200" spc="-320" dirty="0">
                <a:solidFill>
                  <a:schemeClr val="tx1"/>
                </a:solidFill>
                <a:latin typeface="Arial"/>
                <a:cs typeface="Arial"/>
              </a:rPr>
              <a:t> </a:t>
            </a:r>
            <a:r>
              <a:rPr sz="1200" spc="-5" dirty="0">
                <a:solidFill>
                  <a:schemeClr val="tx1"/>
                </a:solidFill>
                <a:latin typeface="Arial"/>
                <a:cs typeface="Arial"/>
              </a:rPr>
              <a:t>columns which</a:t>
            </a:r>
            <a:r>
              <a:rPr sz="1200" spc="-10" dirty="0">
                <a:solidFill>
                  <a:schemeClr val="tx1"/>
                </a:solidFill>
                <a:latin typeface="Arial"/>
                <a:cs typeface="Arial"/>
              </a:rPr>
              <a:t> </a:t>
            </a:r>
            <a:r>
              <a:rPr sz="1200" spc="-5" dirty="0">
                <a:solidFill>
                  <a:schemeClr val="tx1"/>
                </a:solidFill>
                <a:latin typeface="Arial"/>
                <a:cs typeface="Arial"/>
              </a:rPr>
              <a:t>are</a:t>
            </a:r>
            <a:r>
              <a:rPr sz="1200" spc="-20" dirty="0">
                <a:solidFill>
                  <a:schemeClr val="tx1"/>
                </a:solidFill>
                <a:latin typeface="Arial"/>
                <a:cs typeface="Arial"/>
              </a:rPr>
              <a:t> </a:t>
            </a:r>
            <a:r>
              <a:rPr sz="1200" spc="-5" dirty="0">
                <a:solidFill>
                  <a:schemeClr val="tx1"/>
                </a:solidFill>
                <a:latin typeface="Arial"/>
                <a:cs typeface="Arial"/>
              </a:rPr>
              <a:t>of</a:t>
            </a:r>
            <a:r>
              <a:rPr sz="1200" spc="5" dirty="0">
                <a:solidFill>
                  <a:schemeClr val="tx1"/>
                </a:solidFill>
                <a:latin typeface="Arial"/>
                <a:cs typeface="Arial"/>
              </a:rPr>
              <a:t> </a:t>
            </a:r>
            <a:r>
              <a:rPr sz="1200" spc="-5" dirty="0">
                <a:solidFill>
                  <a:schemeClr val="tx1"/>
                </a:solidFill>
                <a:latin typeface="Arial"/>
                <a:cs typeface="Arial"/>
              </a:rPr>
              <a:t>the </a:t>
            </a:r>
            <a:r>
              <a:rPr sz="1200" spc="-10" dirty="0">
                <a:solidFill>
                  <a:schemeClr val="tx1"/>
                </a:solidFill>
                <a:latin typeface="Arial"/>
                <a:cs typeface="Arial"/>
              </a:rPr>
              <a:t>same</a:t>
            </a:r>
            <a:r>
              <a:rPr sz="1200" spc="-5" dirty="0">
                <a:solidFill>
                  <a:schemeClr val="tx1"/>
                </a:solidFill>
                <a:latin typeface="Arial"/>
                <a:cs typeface="Arial"/>
              </a:rPr>
              <a:t> domain.</a:t>
            </a:r>
            <a:endParaRPr sz="1200" dirty="0">
              <a:solidFill>
                <a:schemeClr val="tx1"/>
              </a:solidFill>
              <a:latin typeface="Arial"/>
              <a:cs typeface="Arial"/>
            </a:endParaRPr>
          </a:p>
        </p:txBody>
      </p:sp>
      <p:pic>
        <p:nvPicPr>
          <p:cNvPr id="8" name="object 8"/>
          <p:cNvPicPr/>
          <p:nvPr/>
        </p:nvPicPr>
        <p:blipFill>
          <a:blip r:embed="rId3" cstate="print"/>
          <a:stretch>
            <a:fillRect/>
          </a:stretch>
        </p:blipFill>
        <p:spPr>
          <a:xfrm>
            <a:off x="143510" y="169786"/>
            <a:ext cx="770890" cy="302653"/>
          </a:xfrm>
          <a:prstGeom prst="rect">
            <a:avLst/>
          </a:prstGeom>
        </p:spPr>
      </p:pic>
      <p:pic>
        <p:nvPicPr>
          <p:cNvPr id="9" name="object 9"/>
          <p:cNvPicPr/>
          <p:nvPr/>
        </p:nvPicPr>
        <p:blipFill>
          <a:blip r:embed="rId4" cstate="print"/>
          <a:stretch>
            <a:fillRect/>
          </a:stretch>
        </p:blipFill>
        <p:spPr>
          <a:xfrm>
            <a:off x="4773295" y="966724"/>
            <a:ext cx="4056887" cy="2565400"/>
          </a:xfrm>
          <a:prstGeom prst="rect">
            <a:avLst/>
          </a:prstGeom>
        </p:spPr>
      </p:pic>
      <p:sp>
        <p:nvSpPr>
          <p:cNvPr id="10" name="object 10"/>
          <p:cNvSpPr txBox="1"/>
          <p:nvPr/>
        </p:nvSpPr>
        <p:spPr>
          <a:xfrm>
            <a:off x="5107304" y="4558529"/>
            <a:ext cx="3122930" cy="247650"/>
          </a:xfrm>
          <a:prstGeom prst="rect">
            <a:avLst/>
          </a:prstGeom>
        </p:spPr>
        <p:txBody>
          <a:bodyPr vert="horz" wrap="square" lIns="0" tIns="3810" rIns="0" bIns="0" rtlCol="0">
            <a:spAutoFit/>
          </a:bodyPr>
          <a:lstStyle/>
          <a:p>
            <a:pPr marL="12700">
              <a:lnSpc>
                <a:spcPct val="100000"/>
              </a:lnSpc>
              <a:spcBef>
                <a:spcPts val="30"/>
              </a:spcBef>
            </a:pPr>
            <a:r>
              <a:rPr sz="700" spc="-5" dirty="0">
                <a:solidFill>
                  <a:srgbClr val="585858"/>
                </a:solidFill>
                <a:latin typeface="Arial"/>
                <a:cs typeface="Arial"/>
              </a:rPr>
              <a:t>Image</a:t>
            </a:r>
            <a:r>
              <a:rPr sz="700" spc="-35" dirty="0">
                <a:solidFill>
                  <a:srgbClr val="585858"/>
                </a:solidFill>
                <a:latin typeface="Arial"/>
                <a:cs typeface="Arial"/>
              </a:rPr>
              <a:t> </a:t>
            </a:r>
            <a:r>
              <a:rPr sz="700" spc="-5" dirty="0">
                <a:solidFill>
                  <a:srgbClr val="585858"/>
                </a:solidFill>
                <a:latin typeface="Arial"/>
                <a:cs typeface="Arial"/>
              </a:rPr>
              <a:t>Source::</a:t>
            </a:r>
            <a:endParaRPr sz="700">
              <a:latin typeface="Arial"/>
              <a:cs typeface="Arial"/>
            </a:endParaRPr>
          </a:p>
          <a:p>
            <a:pPr marL="12700">
              <a:lnSpc>
                <a:spcPct val="100000"/>
              </a:lnSpc>
              <a:spcBef>
                <a:spcPts val="130"/>
              </a:spcBef>
            </a:pPr>
            <a:r>
              <a:rPr sz="700" spc="-10" dirty="0">
                <a:solidFill>
                  <a:srgbClr val="585858"/>
                </a:solidFill>
                <a:latin typeface="Arial"/>
                <a:cs typeface="Arial"/>
                <a:hlinkClick r:id="rId5"/>
              </a:rPr>
              <a:t>https://www.assignmenthelp.net/assignment_help/images/database-models.png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
        <p:nvSpPr>
          <p:cNvPr id="13" name="TextBox 12">
            <a:extLst>
              <a:ext uri="{FF2B5EF4-FFF2-40B4-BE49-F238E27FC236}">
                <a16:creationId xmlns:a16="http://schemas.microsoft.com/office/drawing/2014/main" id="{17EEE2CB-1A57-1B48-A344-570B5A6855B0}"/>
              </a:ext>
            </a:extLst>
          </p:cNvPr>
          <p:cNvSpPr txBox="1"/>
          <p:nvPr/>
        </p:nvSpPr>
        <p:spPr>
          <a:xfrm>
            <a:off x="100648" y="636534"/>
            <a:ext cx="4572000" cy="523220"/>
          </a:xfrm>
          <a:prstGeom prst="rect">
            <a:avLst/>
          </a:prstGeom>
          <a:noFill/>
        </p:spPr>
        <p:txBody>
          <a:bodyPr wrap="square">
            <a:spAutoFit/>
          </a:bodyPr>
          <a:lstStyle/>
          <a:p>
            <a:pPr algn="ctr"/>
            <a:r>
              <a:rPr lang="en-US" sz="2800" spc="-5" dirty="0"/>
              <a:t>Data</a:t>
            </a:r>
            <a:r>
              <a:rPr lang="en-US" sz="2800" spc="-45" dirty="0"/>
              <a:t> </a:t>
            </a:r>
            <a:r>
              <a:rPr lang="en-US" sz="2800" spc="-5" dirty="0"/>
              <a:t>Modeling</a:t>
            </a:r>
            <a:endParaRPr lang="en-US" sz="2800" dirty="0"/>
          </a:p>
        </p:txBody>
      </p:sp>
    </p:spTree>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54812" y="827278"/>
            <a:ext cx="3495675" cy="397545"/>
          </a:xfrm>
          <a:prstGeom prst="rect">
            <a:avLst/>
          </a:prstGeom>
        </p:spPr>
        <p:txBody>
          <a:bodyPr vert="horz" wrap="square" lIns="0" tIns="12700" rIns="0" bIns="0" rtlCol="0">
            <a:spAutoFit/>
          </a:bodyPr>
          <a:lstStyle/>
          <a:p>
            <a:pPr marL="247015" algn="ctr">
              <a:lnSpc>
                <a:spcPts val="2870"/>
              </a:lnSpc>
              <a:spcBef>
                <a:spcPts val="100"/>
              </a:spcBef>
            </a:pPr>
            <a:r>
              <a:rPr spc="-5" dirty="0"/>
              <a:t>Data</a:t>
            </a:r>
            <a:r>
              <a:rPr spc="-45" dirty="0"/>
              <a:t> </a:t>
            </a:r>
            <a:r>
              <a:rPr spc="-5" dirty="0"/>
              <a:t>Modeling</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654812" y="2861538"/>
            <a:ext cx="3495675" cy="1755775"/>
          </a:xfrm>
          <a:prstGeom prst="rect">
            <a:avLst/>
          </a:prstGeom>
        </p:spPr>
        <p:txBody>
          <a:bodyPr vert="horz" wrap="square" lIns="0" tIns="12065" rIns="0" bIns="0" rtlCol="0">
            <a:spAutoFit/>
          </a:bodyPr>
          <a:lstStyle/>
          <a:p>
            <a:pPr marL="349250" marR="5080" indent="-337185">
              <a:lnSpc>
                <a:spcPct val="115799"/>
              </a:lnSpc>
              <a:spcBef>
                <a:spcPts val="95"/>
              </a:spcBef>
              <a:buChar char="●"/>
              <a:tabLst>
                <a:tab pos="349250" algn="l"/>
                <a:tab pos="349885" algn="l"/>
              </a:tabLst>
            </a:pPr>
            <a:r>
              <a:rPr sz="1400" spc="-5" dirty="0">
                <a:latin typeface="Arial"/>
                <a:cs typeface="Arial"/>
              </a:rPr>
              <a:t>The</a:t>
            </a:r>
            <a:r>
              <a:rPr sz="1400" spc="-15" dirty="0">
                <a:latin typeface="Arial"/>
                <a:cs typeface="Arial"/>
              </a:rPr>
              <a:t> </a:t>
            </a:r>
            <a:r>
              <a:rPr sz="1400" spc="-5" dirty="0">
                <a:latin typeface="Arial"/>
                <a:cs typeface="Arial"/>
              </a:rPr>
              <a:t>record-based</a:t>
            </a:r>
            <a:r>
              <a:rPr sz="1400" spc="-20" dirty="0">
                <a:latin typeface="Arial"/>
                <a:cs typeface="Arial"/>
              </a:rPr>
              <a:t> </a:t>
            </a:r>
            <a:r>
              <a:rPr sz="1400" spc="-5" dirty="0">
                <a:latin typeface="Arial"/>
                <a:cs typeface="Arial"/>
              </a:rPr>
              <a:t>data</a:t>
            </a:r>
            <a:r>
              <a:rPr sz="1400" spc="-15" dirty="0">
                <a:latin typeface="Arial"/>
                <a:cs typeface="Arial"/>
              </a:rPr>
              <a:t> </a:t>
            </a:r>
            <a:r>
              <a:rPr sz="1400" dirty="0">
                <a:latin typeface="Arial"/>
                <a:cs typeface="Arial"/>
              </a:rPr>
              <a:t>model</a:t>
            </a:r>
            <a:r>
              <a:rPr sz="1400" spc="-20" dirty="0">
                <a:latin typeface="Arial"/>
                <a:cs typeface="Arial"/>
              </a:rPr>
              <a:t> </a:t>
            </a:r>
            <a:r>
              <a:rPr sz="1400" dirty="0">
                <a:latin typeface="Arial"/>
                <a:cs typeface="Arial"/>
              </a:rPr>
              <a:t>is</a:t>
            </a:r>
            <a:r>
              <a:rPr sz="1400" spc="-15" dirty="0">
                <a:latin typeface="Arial"/>
                <a:cs typeface="Arial"/>
              </a:rPr>
              <a:t> </a:t>
            </a:r>
            <a:r>
              <a:rPr sz="1400" spc="-5" dirty="0">
                <a:latin typeface="Arial"/>
                <a:cs typeface="Arial"/>
              </a:rPr>
              <a:t>used</a:t>
            </a:r>
            <a:r>
              <a:rPr sz="1400" spc="-20" dirty="0">
                <a:latin typeface="Arial"/>
                <a:cs typeface="Arial"/>
              </a:rPr>
              <a:t> </a:t>
            </a:r>
            <a:r>
              <a:rPr sz="1400" spc="-10" dirty="0">
                <a:latin typeface="Arial"/>
                <a:cs typeface="Arial"/>
              </a:rPr>
              <a:t>to </a:t>
            </a:r>
            <a:r>
              <a:rPr sz="1400" spc="-375" dirty="0">
                <a:latin typeface="Arial"/>
                <a:cs typeface="Arial"/>
              </a:rPr>
              <a:t> </a:t>
            </a:r>
            <a:r>
              <a:rPr sz="1400" dirty="0">
                <a:latin typeface="Arial"/>
                <a:cs typeface="Arial"/>
              </a:rPr>
              <a:t>determine </a:t>
            </a:r>
            <a:r>
              <a:rPr sz="1400" spc="-5" dirty="0">
                <a:latin typeface="Arial"/>
                <a:cs typeface="Arial"/>
              </a:rPr>
              <a:t>the overall design </a:t>
            </a:r>
            <a:r>
              <a:rPr sz="1400" dirty="0">
                <a:latin typeface="Arial"/>
                <a:cs typeface="Arial"/>
              </a:rPr>
              <a:t>of </a:t>
            </a:r>
            <a:r>
              <a:rPr sz="1400" spc="-5" dirty="0">
                <a:latin typeface="Arial"/>
                <a:cs typeface="Arial"/>
              </a:rPr>
              <a:t>the </a:t>
            </a:r>
            <a:r>
              <a:rPr sz="1400" dirty="0">
                <a:latin typeface="Arial"/>
                <a:cs typeface="Arial"/>
              </a:rPr>
              <a:t> database.</a:t>
            </a:r>
            <a:endParaRPr sz="1400">
              <a:latin typeface="Arial"/>
              <a:cs typeface="Arial"/>
            </a:endParaRPr>
          </a:p>
          <a:p>
            <a:pPr marL="349250" marR="18415" indent="-337185">
              <a:lnSpc>
                <a:spcPct val="115700"/>
              </a:lnSpc>
              <a:spcBef>
                <a:spcPts val="15"/>
              </a:spcBef>
              <a:buChar char="●"/>
              <a:tabLst>
                <a:tab pos="349250" algn="l"/>
                <a:tab pos="349885" algn="l"/>
              </a:tabLst>
            </a:pPr>
            <a:r>
              <a:rPr sz="1400" spc="-5" dirty="0">
                <a:latin typeface="Arial"/>
                <a:cs typeface="Arial"/>
              </a:rPr>
              <a:t>This</a:t>
            </a:r>
            <a:r>
              <a:rPr sz="1400" spc="-20" dirty="0">
                <a:latin typeface="Arial"/>
                <a:cs typeface="Arial"/>
              </a:rPr>
              <a:t> </a:t>
            </a:r>
            <a:r>
              <a:rPr sz="1400" spc="-5" dirty="0">
                <a:latin typeface="Arial"/>
                <a:cs typeface="Arial"/>
              </a:rPr>
              <a:t>data</a:t>
            </a:r>
            <a:r>
              <a:rPr sz="1400" spc="-30" dirty="0">
                <a:latin typeface="Arial"/>
                <a:cs typeface="Arial"/>
              </a:rPr>
              <a:t> </a:t>
            </a:r>
            <a:r>
              <a:rPr sz="1400" dirty="0">
                <a:latin typeface="Arial"/>
                <a:cs typeface="Arial"/>
              </a:rPr>
              <a:t>model</a:t>
            </a:r>
            <a:r>
              <a:rPr sz="1400" spc="-35" dirty="0">
                <a:latin typeface="Arial"/>
                <a:cs typeface="Arial"/>
              </a:rPr>
              <a:t> </a:t>
            </a:r>
            <a:r>
              <a:rPr sz="1400" spc="-5" dirty="0">
                <a:latin typeface="Arial"/>
                <a:cs typeface="Arial"/>
              </a:rPr>
              <a:t>contains</a:t>
            </a:r>
            <a:r>
              <a:rPr sz="1400" spc="-15" dirty="0">
                <a:latin typeface="Arial"/>
                <a:cs typeface="Arial"/>
              </a:rPr>
              <a:t> </a:t>
            </a:r>
            <a:r>
              <a:rPr sz="1400" spc="-5" dirty="0">
                <a:latin typeface="Arial"/>
                <a:cs typeface="Arial"/>
              </a:rPr>
              <a:t>different</a:t>
            </a:r>
            <a:r>
              <a:rPr sz="1400" spc="-25" dirty="0">
                <a:latin typeface="Arial"/>
                <a:cs typeface="Arial"/>
              </a:rPr>
              <a:t> </a:t>
            </a:r>
            <a:r>
              <a:rPr sz="1400" spc="-5" dirty="0">
                <a:latin typeface="Arial"/>
                <a:cs typeface="Arial"/>
              </a:rPr>
              <a:t>kinds </a:t>
            </a:r>
            <a:r>
              <a:rPr sz="1400" spc="-375" dirty="0">
                <a:latin typeface="Arial"/>
                <a:cs typeface="Arial"/>
              </a:rPr>
              <a:t> </a:t>
            </a:r>
            <a:r>
              <a:rPr sz="1400" spc="-5" dirty="0">
                <a:latin typeface="Arial"/>
                <a:cs typeface="Arial"/>
              </a:rPr>
              <a:t>of record</a:t>
            </a:r>
            <a:r>
              <a:rPr sz="1400" spc="-20" dirty="0">
                <a:latin typeface="Arial"/>
                <a:cs typeface="Arial"/>
              </a:rPr>
              <a:t> </a:t>
            </a:r>
            <a:r>
              <a:rPr sz="1400" spc="-5" dirty="0">
                <a:latin typeface="Arial"/>
                <a:cs typeface="Arial"/>
              </a:rPr>
              <a:t>types.</a:t>
            </a:r>
            <a:endParaRPr sz="1400">
              <a:latin typeface="Arial"/>
              <a:cs typeface="Arial"/>
            </a:endParaRPr>
          </a:p>
          <a:p>
            <a:pPr marL="349250" marR="316865" indent="-337185">
              <a:lnSpc>
                <a:spcPct val="114999"/>
              </a:lnSpc>
              <a:spcBef>
                <a:spcPts val="20"/>
              </a:spcBef>
              <a:buChar char="●"/>
              <a:tabLst>
                <a:tab pos="349250" algn="l"/>
                <a:tab pos="349885" algn="l"/>
              </a:tabLst>
            </a:pPr>
            <a:r>
              <a:rPr sz="1400" dirty="0">
                <a:latin typeface="Arial"/>
                <a:cs typeface="Arial"/>
              </a:rPr>
              <a:t>Each</a:t>
            </a:r>
            <a:r>
              <a:rPr sz="1400" spc="-25" dirty="0">
                <a:latin typeface="Arial"/>
                <a:cs typeface="Arial"/>
              </a:rPr>
              <a:t> </a:t>
            </a:r>
            <a:r>
              <a:rPr sz="1400" spc="-10" dirty="0">
                <a:latin typeface="Arial"/>
                <a:cs typeface="Arial"/>
              </a:rPr>
              <a:t>of</a:t>
            </a:r>
            <a:r>
              <a:rPr sz="1400" spc="-15" dirty="0">
                <a:latin typeface="Arial"/>
                <a:cs typeface="Arial"/>
              </a:rPr>
              <a:t> </a:t>
            </a:r>
            <a:r>
              <a:rPr sz="1400" spc="-5" dirty="0">
                <a:latin typeface="Arial"/>
                <a:cs typeface="Arial"/>
              </a:rPr>
              <a:t>the</a:t>
            </a:r>
            <a:r>
              <a:rPr sz="1400" spc="-25" dirty="0">
                <a:latin typeface="Arial"/>
                <a:cs typeface="Arial"/>
              </a:rPr>
              <a:t> </a:t>
            </a:r>
            <a:r>
              <a:rPr sz="1400" spc="-5" dirty="0">
                <a:latin typeface="Arial"/>
                <a:cs typeface="Arial"/>
              </a:rPr>
              <a:t>record</a:t>
            </a:r>
            <a:r>
              <a:rPr sz="1400" spc="-30" dirty="0">
                <a:latin typeface="Arial"/>
                <a:cs typeface="Arial"/>
              </a:rPr>
              <a:t> </a:t>
            </a:r>
            <a:r>
              <a:rPr sz="1400" spc="-5" dirty="0">
                <a:latin typeface="Arial"/>
                <a:cs typeface="Arial"/>
              </a:rPr>
              <a:t>types has</a:t>
            </a:r>
            <a:r>
              <a:rPr sz="1400" spc="-25" dirty="0">
                <a:latin typeface="Arial"/>
                <a:cs typeface="Arial"/>
              </a:rPr>
              <a:t> </a:t>
            </a:r>
            <a:r>
              <a:rPr sz="1400" dirty="0">
                <a:latin typeface="Arial"/>
                <a:cs typeface="Arial"/>
              </a:rPr>
              <a:t>a</a:t>
            </a:r>
            <a:r>
              <a:rPr sz="1400" spc="-25" dirty="0">
                <a:latin typeface="Arial"/>
                <a:cs typeface="Arial"/>
              </a:rPr>
              <a:t> </a:t>
            </a:r>
            <a:r>
              <a:rPr sz="1400" spc="-5" dirty="0">
                <a:latin typeface="Arial"/>
                <a:cs typeface="Arial"/>
              </a:rPr>
              <a:t>fixed </a:t>
            </a:r>
            <a:r>
              <a:rPr sz="1400" spc="-370" dirty="0">
                <a:latin typeface="Arial"/>
                <a:cs typeface="Arial"/>
              </a:rPr>
              <a:t> </a:t>
            </a:r>
            <a:r>
              <a:rPr sz="1400" dirty="0">
                <a:latin typeface="Arial"/>
                <a:cs typeface="Arial"/>
              </a:rPr>
              <a:t>length</a:t>
            </a:r>
            <a:r>
              <a:rPr sz="1400" spc="-35" dirty="0">
                <a:latin typeface="Arial"/>
                <a:cs typeface="Arial"/>
              </a:rPr>
              <a:t> </a:t>
            </a:r>
            <a:r>
              <a:rPr sz="1400" spc="-5" dirty="0">
                <a:latin typeface="Arial"/>
                <a:cs typeface="Arial"/>
              </a:rPr>
              <a:t>and</a:t>
            </a:r>
            <a:r>
              <a:rPr sz="1400" spc="-20" dirty="0">
                <a:latin typeface="Arial"/>
                <a:cs typeface="Arial"/>
              </a:rPr>
              <a:t> </a:t>
            </a:r>
            <a:r>
              <a:rPr sz="1400" dirty="0">
                <a:latin typeface="Arial"/>
                <a:cs typeface="Arial"/>
              </a:rPr>
              <a:t>a</a:t>
            </a:r>
            <a:r>
              <a:rPr sz="1400" spc="-35" dirty="0">
                <a:latin typeface="Arial"/>
                <a:cs typeface="Arial"/>
              </a:rPr>
              <a:t> </a:t>
            </a:r>
            <a:r>
              <a:rPr sz="1400" spc="-5" dirty="0">
                <a:latin typeface="Arial"/>
                <a:cs typeface="Arial"/>
              </a:rPr>
              <a:t>fixed</a:t>
            </a:r>
            <a:r>
              <a:rPr sz="1400" spc="-20" dirty="0">
                <a:latin typeface="Arial"/>
                <a:cs typeface="Arial"/>
              </a:rPr>
              <a:t> </a:t>
            </a:r>
            <a:r>
              <a:rPr sz="1400" spc="-5" dirty="0">
                <a:latin typeface="Arial"/>
                <a:cs typeface="Arial"/>
              </a:rPr>
              <a:t>number</a:t>
            </a:r>
            <a:r>
              <a:rPr sz="1400" spc="-25" dirty="0">
                <a:latin typeface="Arial"/>
                <a:cs typeface="Arial"/>
              </a:rPr>
              <a:t> </a:t>
            </a:r>
            <a:r>
              <a:rPr sz="1400" spc="-5" dirty="0">
                <a:latin typeface="Arial"/>
                <a:cs typeface="Arial"/>
              </a:rPr>
              <a:t>of</a:t>
            </a:r>
            <a:r>
              <a:rPr sz="1400" spc="-25" dirty="0">
                <a:latin typeface="Arial"/>
                <a:cs typeface="Arial"/>
              </a:rPr>
              <a:t> </a:t>
            </a:r>
            <a:r>
              <a:rPr sz="1400" spc="-5" dirty="0">
                <a:latin typeface="Arial"/>
                <a:cs typeface="Arial"/>
              </a:rPr>
              <a:t>fields.</a:t>
            </a:r>
            <a:endParaRPr sz="1400">
              <a:latin typeface="Arial"/>
              <a:cs typeface="Arial"/>
            </a:endParaRPr>
          </a:p>
        </p:txBody>
      </p:sp>
      <p:sp>
        <p:nvSpPr>
          <p:cNvPr id="7" name="object 7"/>
          <p:cNvSpPr txBox="1"/>
          <p:nvPr/>
        </p:nvSpPr>
        <p:spPr>
          <a:xfrm>
            <a:off x="5107304" y="4528210"/>
            <a:ext cx="3369945" cy="396240"/>
          </a:xfrm>
          <a:prstGeom prst="rect">
            <a:avLst/>
          </a:prstGeom>
        </p:spPr>
        <p:txBody>
          <a:bodyPr vert="horz" wrap="square" lIns="0" tIns="29209" rIns="0" bIns="0" rtlCol="0">
            <a:spAutoFit/>
          </a:bodyPr>
          <a:lstStyle/>
          <a:p>
            <a:pPr marL="12700">
              <a:lnSpc>
                <a:spcPct val="100000"/>
              </a:lnSpc>
              <a:spcBef>
                <a:spcPts val="229"/>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a:lnSpc>
                <a:spcPct val="100000"/>
              </a:lnSpc>
              <a:spcBef>
                <a:spcPts val="135"/>
              </a:spcBef>
            </a:pPr>
            <a:r>
              <a:rPr sz="700" spc="-5" dirty="0">
                <a:solidFill>
                  <a:srgbClr val="585858"/>
                </a:solidFill>
                <a:latin typeface="Arial"/>
                <a:cs typeface="Arial"/>
                <a:hlinkClick r:id="rId3"/>
              </a:rPr>
              <a:t>https://www.tutorialcup.com/images/dbms/record-based-data-models/Relational-Data</a:t>
            </a:r>
            <a:endParaRPr sz="700">
              <a:latin typeface="Arial"/>
              <a:cs typeface="Arial"/>
            </a:endParaRPr>
          </a:p>
          <a:p>
            <a:pPr marL="12700">
              <a:lnSpc>
                <a:spcPct val="100000"/>
              </a:lnSpc>
              <a:spcBef>
                <a:spcPts val="130"/>
              </a:spcBef>
            </a:pPr>
            <a:r>
              <a:rPr sz="700" spc="-5" dirty="0">
                <a:solidFill>
                  <a:srgbClr val="585858"/>
                </a:solidFill>
                <a:latin typeface="Arial"/>
                <a:cs typeface="Arial"/>
              </a:rPr>
              <a:t>-Models2.png</a:t>
            </a:r>
            <a:endParaRPr sz="700">
              <a:latin typeface="Arial"/>
              <a:cs typeface="Arial"/>
            </a:endParaRPr>
          </a:p>
        </p:txBody>
      </p:sp>
      <p:pic>
        <p:nvPicPr>
          <p:cNvPr id="8" name="object 8"/>
          <p:cNvPicPr/>
          <p:nvPr/>
        </p:nvPicPr>
        <p:blipFill>
          <a:blip r:embed="rId4" cstate="print"/>
          <a:stretch>
            <a:fillRect/>
          </a:stretch>
        </p:blipFill>
        <p:spPr>
          <a:xfrm>
            <a:off x="143510" y="161289"/>
            <a:ext cx="773887" cy="311150"/>
          </a:xfrm>
          <a:prstGeom prst="rect">
            <a:avLst/>
          </a:prstGeom>
        </p:spPr>
      </p:pic>
      <p:pic>
        <p:nvPicPr>
          <p:cNvPr id="9" name="object 9"/>
          <p:cNvPicPr/>
          <p:nvPr/>
        </p:nvPicPr>
        <p:blipFill>
          <a:blip r:embed="rId5" cstate="print"/>
          <a:stretch>
            <a:fillRect/>
          </a:stretch>
        </p:blipFill>
        <p:spPr>
          <a:xfrm>
            <a:off x="4539615" y="926464"/>
            <a:ext cx="4603115" cy="1997710"/>
          </a:xfrm>
          <a:prstGeom prst="rect">
            <a:avLst/>
          </a:prstGeom>
        </p:spPr>
      </p:pic>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
        <p:nvSpPr>
          <p:cNvPr id="12" name="TextBox 11">
            <a:extLst>
              <a:ext uri="{FF2B5EF4-FFF2-40B4-BE49-F238E27FC236}">
                <a16:creationId xmlns:a16="http://schemas.microsoft.com/office/drawing/2014/main" id="{68A23C42-5449-F40C-3998-704D8A5673A2}"/>
              </a:ext>
            </a:extLst>
          </p:cNvPr>
          <p:cNvSpPr txBox="1"/>
          <p:nvPr/>
        </p:nvSpPr>
        <p:spPr>
          <a:xfrm>
            <a:off x="-158750" y="1581515"/>
            <a:ext cx="4572000" cy="369332"/>
          </a:xfrm>
          <a:prstGeom prst="rect">
            <a:avLst/>
          </a:prstGeom>
          <a:noFill/>
        </p:spPr>
        <p:txBody>
          <a:bodyPr wrap="square">
            <a:spAutoFit/>
          </a:bodyPr>
          <a:lstStyle/>
          <a:p>
            <a:pPr algn="ctr"/>
            <a:r>
              <a:rPr lang="en-US" sz="1800" spc="-5" dirty="0">
                <a:solidFill>
                  <a:srgbClr val="585858"/>
                </a:solidFill>
              </a:rPr>
              <a:t>Record</a:t>
            </a:r>
            <a:r>
              <a:rPr lang="en-US" sz="1800" spc="-40" dirty="0">
                <a:solidFill>
                  <a:srgbClr val="585858"/>
                </a:solidFill>
              </a:rPr>
              <a:t> </a:t>
            </a:r>
            <a:r>
              <a:rPr lang="en-US" sz="1800" spc="-5" dirty="0">
                <a:solidFill>
                  <a:srgbClr val="585858"/>
                </a:solidFill>
              </a:rPr>
              <a:t>base</a:t>
            </a:r>
            <a:r>
              <a:rPr lang="en-US" sz="1800" spc="-35" dirty="0">
                <a:solidFill>
                  <a:srgbClr val="585858"/>
                </a:solidFill>
              </a:rPr>
              <a:t> </a:t>
            </a:r>
            <a:r>
              <a:rPr lang="en-US" sz="1800" dirty="0">
                <a:solidFill>
                  <a:srgbClr val="585858"/>
                </a:solidFill>
              </a:rPr>
              <a:t>Data</a:t>
            </a:r>
            <a:r>
              <a:rPr lang="en-US" sz="1800" spc="-20" dirty="0">
                <a:solidFill>
                  <a:srgbClr val="585858"/>
                </a:solidFill>
              </a:rPr>
              <a:t> </a:t>
            </a:r>
            <a:r>
              <a:rPr lang="en-US" sz="1800" spc="-5" dirty="0">
                <a:solidFill>
                  <a:srgbClr val="585858"/>
                </a:solidFill>
              </a:rPr>
              <a:t>Model</a:t>
            </a:r>
            <a:endParaRPr lang="en-US" sz="1800" dirty="0"/>
          </a:p>
        </p:txBody>
      </p:sp>
    </p:spTree>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68388" y="608477"/>
            <a:ext cx="3697049" cy="456535"/>
          </a:xfrm>
          <a:prstGeom prst="rect">
            <a:avLst/>
          </a:prstGeom>
        </p:spPr>
        <p:txBody>
          <a:bodyPr vert="horz" wrap="square" lIns="0" tIns="12700" rIns="0" bIns="0" rtlCol="0">
            <a:spAutoFit/>
          </a:bodyPr>
          <a:lstStyle/>
          <a:p>
            <a:pPr marL="12700" algn="ctr">
              <a:lnSpc>
                <a:spcPct val="100000"/>
              </a:lnSpc>
              <a:spcBef>
                <a:spcPts val="100"/>
              </a:spcBef>
            </a:pPr>
            <a:r>
              <a:rPr spc="-5" dirty="0"/>
              <a:t>E-R</a:t>
            </a:r>
            <a:r>
              <a:rPr spc="-100" dirty="0"/>
              <a:t> </a:t>
            </a:r>
            <a:r>
              <a:rPr dirty="0"/>
              <a:t>Modeling</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316779" y="2404958"/>
            <a:ext cx="4084954" cy="1763047"/>
          </a:xfrm>
          <a:prstGeom prst="rect">
            <a:avLst/>
          </a:prstGeom>
        </p:spPr>
        <p:txBody>
          <a:bodyPr vert="horz" wrap="square" lIns="0" tIns="45720" rIns="0" bIns="0" rtlCol="0">
            <a:spAutoFit/>
          </a:bodyPr>
          <a:lstStyle/>
          <a:p>
            <a:pPr marL="358140" marR="123825" indent="-320040">
              <a:lnSpc>
                <a:spcPct val="81800"/>
              </a:lnSpc>
              <a:spcBef>
                <a:spcPts val="360"/>
              </a:spcBef>
              <a:buChar char="●"/>
              <a:tabLst>
                <a:tab pos="357505" algn="l"/>
                <a:tab pos="358140" algn="l"/>
              </a:tabLst>
            </a:pPr>
            <a:r>
              <a:rPr sz="1200" spc="-5" dirty="0">
                <a:latin typeface="Arial"/>
                <a:cs typeface="Arial"/>
              </a:rPr>
              <a:t>Entity-Relationship (ER) Model is based </a:t>
            </a:r>
            <a:r>
              <a:rPr sz="1200" spc="-10" dirty="0">
                <a:latin typeface="Arial"/>
                <a:cs typeface="Arial"/>
              </a:rPr>
              <a:t>on </a:t>
            </a:r>
            <a:r>
              <a:rPr sz="1200" spc="-5" dirty="0">
                <a:latin typeface="Arial"/>
                <a:cs typeface="Arial"/>
              </a:rPr>
              <a:t>the notion </a:t>
            </a:r>
            <a:r>
              <a:rPr lang="en-US" sz="1200" spc="-5" dirty="0"/>
              <a:t>of real-world entities and relationships among them.</a:t>
            </a:r>
          </a:p>
          <a:p>
            <a:pPr marL="358140" marR="123825" indent="-320040">
              <a:lnSpc>
                <a:spcPct val="81800"/>
              </a:lnSpc>
              <a:spcBef>
                <a:spcPts val="360"/>
              </a:spcBef>
              <a:buChar char="●"/>
              <a:tabLst>
                <a:tab pos="357505" algn="l"/>
                <a:tab pos="358140" algn="l"/>
              </a:tabLst>
            </a:pPr>
            <a:r>
              <a:rPr sz="1200" spc="-320" dirty="0">
                <a:latin typeface="Arial"/>
                <a:cs typeface="Arial"/>
              </a:rPr>
              <a:t> </a:t>
            </a:r>
            <a:r>
              <a:rPr sz="1200" dirty="0">
                <a:latin typeface="Arial"/>
                <a:cs typeface="Arial"/>
              </a:rPr>
              <a:t>While</a:t>
            </a:r>
            <a:r>
              <a:rPr sz="1200" spc="-35" dirty="0">
                <a:latin typeface="Arial"/>
                <a:cs typeface="Arial"/>
              </a:rPr>
              <a:t> </a:t>
            </a:r>
            <a:r>
              <a:rPr sz="1200" spc="-5" dirty="0">
                <a:latin typeface="Arial"/>
                <a:cs typeface="Arial"/>
              </a:rPr>
              <a:t>formulating</a:t>
            </a:r>
            <a:r>
              <a:rPr sz="1200" spc="-20" dirty="0">
                <a:latin typeface="Arial"/>
                <a:cs typeface="Arial"/>
              </a:rPr>
              <a:t> </a:t>
            </a:r>
            <a:r>
              <a:rPr sz="1200" spc="-5" dirty="0">
                <a:latin typeface="Arial"/>
                <a:cs typeface="Arial"/>
              </a:rPr>
              <a:t>real-world</a:t>
            </a:r>
            <a:r>
              <a:rPr sz="1200" spc="-15" dirty="0">
                <a:latin typeface="Arial"/>
                <a:cs typeface="Arial"/>
              </a:rPr>
              <a:t> </a:t>
            </a:r>
            <a:r>
              <a:rPr sz="1200" spc="-5" dirty="0">
                <a:latin typeface="Arial"/>
                <a:cs typeface="Arial"/>
              </a:rPr>
              <a:t>scenario into</a:t>
            </a:r>
            <a:r>
              <a:rPr sz="1200" spc="-25" dirty="0">
                <a:latin typeface="Arial"/>
                <a:cs typeface="Arial"/>
              </a:rPr>
              <a:t> </a:t>
            </a:r>
            <a:r>
              <a:rPr sz="1200" spc="-5" dirty="0">
                <a:latin typeface="Arial"/>
                <a:cs typeface="Arial"/>
              </a:rPr>
              <a:t>the</a:t>
            </a:r>
            <a:r>
              <a:rPr sz="1200" spc="-25" dirty="0">
                <a:latin typeface="Arial"/>
                <a:cs typeface="Arial"/>
              </a:rPr>
              <a:t> </a:t>
            </a:r>
            <a:r>
              <a:rPr sz="1200" spc="-5" dirty="0">
                <a:latin typeface="Arial"/>
                <a:cs typeface="Arial"/>
              </a:rPr>
              <a:t>database</a:t>
            </a:r>
            <a:endParaRPr sz="1200" dirty="0">
              <a:latin typeface="Arial"/>
              <a:cs typeface="Arial"/>
            </a:endParaRPr>
          </a:p>
          <a:p>
            <a:pPr marL="358140" marR="238125">
              <a:lnSpc>
                <a:spcPct val="114999"/>
              </a:lnSpc>
            </a:pPr>
            <a:r>
              <a:rPr sz="1200" spc="-5" dirty="0">
                <a:latin typeface="Arial"/>
                <a:cs typeface="Arial"/>
              </a:rPr>
              <a:t>model,</a:t>
            </a:r>
            <a:r>
              <a:rPr sz="1200" dirty="0">
                <a:latin typeface="Arial"/>
                <a:cs typeface="Arial"/>
              </a:rPr>
              <a:t> </a:t>
            </a:r>
            <a:r>
              <a:rPr sz="1200" spc="-5" dirty="0">
                <a:latin typeface="Arial"/>
                <a:cs typeface="Arial"/>
              </a:rPr>
              <a:t>the</a:t>
            </a:r>
            <a:r>
              <a:rPr sz="1200" spc="-10" dirty="0">
                <a:latin typeface="Arial"/>
                <a:cs typeface="Arial"/>
              </a:rPr>
              <a:t> </a:t>
            </a:r>
            <a:r>
              <a:rPr sz="1200" spc="-5" dirty="0">
                <a:latin typeface="Arial"/>
                <a:cs typeface="Arial"/>
              </a:rPr>
              <a:t>ER</a:t>
            </a:r>
            <a:r>
              <a:rPr sz="1200" spc="5" dirty="0">
                <a:latin typeface="Arial"/>
                <a:cs typeface="Arial"/>
              </a:rPr>
              <a:t> </a:t>
            </a:r>
            <a:r>
              <a:rPr sz="1200" spc="-5" dirty="0">
                <a:latin typeface="Arial"/>
                <a:cs typeface="Arial"/>
              </a:rPr>
              <a:t>Model</a:t>
            </a:r>
            <a:r>
              <a:rPr sz="1200" dirty="0">
                <a:latin typeface="Arial"/>
                <a:cs typeface="Arial"/>
              </a:rPr>
              <a:t> </a:t>
            </a:r>
            <a:r>
              <a:rPr sz="1200" spc="-5" dirty="0">
                <a:latin typeface="Arial"/>
                <a:cs typeface="Arial"/>
              </a:rPr>
              <a:t>creates </a:t>
            </a:r>
            <a:r>
              <a:rPr sz="1200" dirty="0">
                <a:latin typeface="Arial"/>
                <a:cs typeface="Arial"/>
              </a:rPr>
              <a:t>entity</a:t>
            </a:r>
            <a:r>
              <a:rPr sz="1200" spc="-10" dirty="0">
                <a:latin typeface="Arial"/>
                <a:cs typeface="Arial"/>
              </a:rPr>
              <a:t> </a:t>
            </a:r>
            <a:r>
              <a:rPr sz="1200" dirty="0">
                <a:latin typeface="Arial"/>
                <a:cs typeface="Arial"/>
              </a:rPr>
              <a:t>set,</a:t>
            </a:r>
            <a:r>
              <a:rPr sz="1200" spc="5" dirty="0">
                <a:latin typeface="Arial"/>
                <a:cs typeface="Arial"/>
              </a:rPr>
              <a:t> </a:t>
            </a:r>
            <a:r>
              <a:rPr sz="1200" spc="-5" dirty="0">
                <a:latin typeface="Arial"/>
                <a:cs typeface="Arial"/>
              </a:rPr>
              <a:t>relationship </a:t>
            </a:r>
            <a:r>
              <a:rPr sz="1200" spc="-320" dirty="0">
                <a:latin typeface="Arial"/>
                <a:cs typeface="Arial"/>
              </a:rPr>
              <a:t> </a:t>
            </a:r>
            <a:r>
              <a:rPr sz="1200" dirty="0">
                <a:latin typeface="Arial"/>
                <a:cs typeface="Arial"/>
              </a:rPr>
              <a:t>set,</a:t>
            </a:r>
            <a:r>
              <a:rPr sz="1200" spc="-5" dirty="0">
                <a:latin typeface="Arial"/>
                <a:cs typeface="Arial"/>
              </a:rPr>
              <a:t> general</a:t>
            </a:r>
            <a:r>
              <a:rPr sz="1200" spc="-20" dirty="0">
                <a:latin typeface="Arial"/>
                <a:cs typeface="Arial"/>
              </a:rPr>
              <a:t> </a:t>
            </a:r>
            <a:r>
              <a:rPr sz="1200" spc="-5" dirty="0">
                <a:latin typeface="Arial"/>
                <a:cs typeface="Arial"/>
              </a:rPr>
              <a:t>attributes</a:t>
            </a:r>
            <a:r>
              <a:rPr sz="1200" spc="-20" dirty="0">
                <a:latin typeface="Arial"/>
                <a:cs typeface="Arial"/>
              </a:rPr>
              <a:t> </a:t>
            </a:r>
            <a:r>
              <a:rPr sz="1200" spc="-5" dirty="0">
                <a:latin typeface="Arial"/>
                <a:cs typeface="Arial"/>
              </a:rPr>
              <a:t>and constraints.</a:t>
            </a:r>
            <a:endParaRPr sz="1200" dirty="0">
              <a:latin typeface="Arial"/>
              <a:cs typeface="Arial"/>
            </a:endParaRPr>
          </a:p>
          <a:p>
            <a:pPr marL="358140" marR="167640" indent="-320040">
              <a:lnSpc>
                <a:spcPct val="114999"/>
              </a:lnSpc>
              <a:spcBef>
                <a:spcPts val="5"/>
              </a:spcBef>
              <a:buChar char="●"/>
              <a:tabLst>
                <a:tab pos="357505" algn="l"/>
                <a:tab pos="358140" algn="l"/>
              </a:tabLst>
            </a:pPr>
            <a:r>
              <a:rPr sz="1200" spc="-5" dirty="0">
                <a:latin typeface="Arial"/>
                <a:cs typeface="Arial"/>
              </a:rPr>
              <a:t>ER Model is best used </a:t>
            </a:r>
            <a:r>
              <a:rPr sz="1200" dirty="0">
                <a:latin typeface="Arial"/>
                <a:cs typeface="Arial"/>
              </a:rPr>
              <a:t>for </a:t>
            </a:r>
            <a:r>
              <a:rPr sz="1200" spc="-5" dirty="0">
                <a:latin typeface="Arial"/>
                <a:cs typeface="Arial"/>
              </a:rPr>
              <a:t>the conceptual design of a </a:t>
            </a:r>
            <a:r>
              <a:rPr sz="1200" spc="-320" dirty="0">
                <a:latin typeface="Arial"/>
                <a:cs typeface="Arial"/>
              </a:rPr>
              <a:t> </a:t>
            </a:r>
            <a:r>
              <a:rPr sz="1200" spc="-5" dirty="0">
                <a:latin typeface="Arial"/>
                <a:cs typeface="Arial"/>
              </a:rPr>
              <a:t>database.</a:t>
            </a:r>
            <a:endParaRPr sz="1200" dirty="0">
              <a:latin typeface="Arial"/>
              <a:cs typeface="Arial"/>
            </a:endParaRPr>
          </a:p>
          <a:p>
            <a:pPr marL="358140" indent="-320040">
              <a:lnSpc>
                <a:spcPct val="100000"/>
              </a:lnSpc>
              <a:spcBef>
                <a:spcPts val="204"/>
              </a:spcBef>
              <a:buChar char="●"/>
              <a:tabLst>
                <a:tab pos="357505" algn="l"/>
                <a:tab pos="358140" algn="l"/>
              </a:tabLst>
            </a:pPr>
            <a:r>
              <a:rPr sz="1200" spc="-5" dirty="0">
                <a:latin typeface="Arial"/>
                <a:cs typeface="Arial"/>
              </a:rPr>
              <a:t>ER</a:t>
            </a:r>
            <a:r>
              <a:rPr sz="1200" spc="-20" dirty="0">
                <a:latin typeface="Arial"/>
                <a:cs typeface="Arial"/>
              </a:rPr>
              <a:t> </a:t>
            </a:r>
            <a:r>
              <a:rPr sz="1200" spc="-5" dirty="0">
                <a:latin typeface="Arial"/>
                <a:cs typeface="Arial"/>
              </a:rPr>
              <a:t>Model</a:t>
            </a:r>
            <a:r>
              <a:rPr sz="1200" spc="-20" dirty="0">
                <a:latin typeface="Arial"/>
                <a:cs typeface="Arial"/>
              </a:rPr>
              <a:t> </a:t>
            </a:r>
            <a:r>
              <a:rPr sz="1200" spc="-5" dirty="0">
                <a:latin typeface="Arial"/>
                <a:cs typeface="Arial"/>
              </a:rPr>
              <a:t>is</a:t>
            </a:r>
            <a:r>
              <a:rPr sz="1200" spc="-20" dirty="0">
                <a:latin typeface="Arial"/>
                <a:cs typeface="Arial"/>
              </a:rPr>
              <a:t> </a:t>
            </a:r>
            <a:r>
              <a:rPr sz="1200" spc="-5" dirty="0">
                <a:latin typeface="Arial"/>
                <a:cs typeface="Arial"/>
              </a:rPr>
              <a:t>based</a:t>
            </a:r>
            <a:r>
              <a:rPr sz="1200" spc="-10" dirty="0">
                <a:latin typeface="Arial"/>
                <a:cs typeface="Arial"/>
              </a:rPr>
              <a:t> </a:t>
            </a:r>
            <a:r>
              <a:rPr sz="1200" spc="-5" dirty="0">
                <a:latin typeface="Arial"/>
                <a:cs typeface="Arial"/>
              </a:rPr>
              <a:t>on</a:t>
            </a:r>
            <a:r>
              <a:rPr sz="1200" spc="-30" dirty="0">
                <a:latin typeface="Arial"/>
                <a:cs typeface="Arial"/>
              </a:rPr>
              <a:t> </a:t>
            </a:r>
            <a:r>
              <a:rPr sz="1200" dirty="0">
                <a:latin typeface="Arial"/>
                <a:cs typeface="Arial"/>
              </a:rPr>
              <a:t>−</a:t>
            </a:r>
          </a:p>
        </p:txBody>
      </p:sp>
      <p:sp>
        <p:nvSpPr>
          <p:cNvPr id="7" name="object 7"/>
          <p:cNvSpPr txBox="1"/>
          <p:nvPr/>
        </p:nvSpPr>
        <p:spPr>
          <a:xfrm>
            <a:off x="761278" y="4139196"/>
            <a:ext cx="2426970" cy="488315"/>
          </a:xfrm>
          <a:prstGeom prst="rect">
            <a:avLst/>
          </a:prstGeom>
        </p:spPr>
        <p:txBody>
          <a:bodyPr vert="horz" wrap="square" lIns="0" tIns="42545" rIns="0" bIns="0" rtlCol="0">
            <a:spAutoFit/>
          </a:bodyPr>
          <a:lstStyle/>
          <a:p>
            <a:pPr marL="347980" indent="-335915">
              <a:lnSpc>
                <a:spcPct val="100000"/>
              </a:lnSpc>
              <a:spcBef>
                <a:spcPts val="335"/>
              </a:spcBef>
              <a:buSzPct val="116666"/>
              <a:buChar char="●"/>
              <a:tabLst>
                <a:tab pos="347980" algn="l"/>
                <a:tab pos="348615" algn="l"/>
              </a:tabLst>
            </a:pPr>
            <a:r>
              <a:rPr sz="1200" b="1" spc="-5" dirty="0">
                <a:latin typeface="Arial"/>
                <a:cs typeface="Arial"/>
              </a:rPr>
              <a:t>Entities</a:t>
            </a:r>
            <a:r>
              <a:rPr sz="1200" b="1" spc="-20" dirty="0">
                <a:latin typeface="Arial"/>
                <a:cs typeface="Arial"/>
              </a:rPr>
              <a:t> </a:t>
            </a:r>
            <a:r>
              <a:rPr sz="1200" spc="-5" dirty="0">
                <a:latin typeface="Arial"/>
                <a:cs typeface="Arial"/>
              </a:rPr>
              <a:t>and</a:t>
            </a:r>
            <a:r>
              <a:rPr sz="1200" spc="-40" dirty="0">
                <a:latin typeface="Arial"/>
                <a:cs typeface="Arial"/>
              </a:rPr>
              <a:t> </a:t>
            </a:r>
            <a:r>
              <a:rPr sz="1200" dirty="0">
                <a:latin typeface="Arial"/>
                <a:cs typeface="Arial"/>
              </a:rPr>
              <a:t>their</a:t>
            </a:r>
            <a:r>
              <a:rPr sz="1200" spc="-30" dirty="0">
                <a:latin typeface="Arial"/>
                <a:cs typeface="Arial"/>
              </a:rPr>
              <a:t> </a:t>
            </a:r>
            <a:r>
              <a:rPr sz="1200" i="1" spc="-5" dirty="0">
                <a:latin typeface="Arial"/>
                <a:cs typeface="Arial"/>
              </a:rPr>
              <a:t>attributes.</a:t>
            </a:r>
            <a:endParaRPr sz="1200" dirty="0">
              <a:latin typeface="Arial"/>
              <a:cs typeface="Arial"/>
            </a:endParaRPr>
          </a:p>
          <a:p>
            <a:pPr marL="347980" indent="-335915">
              <a:lnSpc>
                <a:spcPct val="100000"/>
              </a:lnSpc>
              <a:spcBef>
                <a:spcPts val="484"/>
              </a:spcBef>
              <a:buSzPct val="116666"/>
              <a:buChar char="●"/>
              <a:tabLst>
                <a:tab pos="347980" algn="l"/>
                <a:tab pos="348615" algn="l"/>
              </a:tabLst>
            </a:pPr>
            <a:r>
              <a:rPr sz="1200" b="1" dirty="0">
                <a:latin typeface="Arial"/>
                <a:cs typeface="Arial"/>
              </a:rPr>
              <a:t>Rel</a:t>
            </a:r>
            <a:r>
              <a:rPr sz="1200" b="1" spc="-5" dirty="0">
                <a:latin typeface="Arial"/>
                <a:cs typeface="Arial"/>
              </a:rPr>
              <a:t>a</a:t>
            </a:r>
            <a:r>
              <a:rPr sz="1200" b="1" dirty="0">
                <a:latin typeface="Arial"/>
                <a:cs typeface="Arial"/>
              </a:rPr>
              <a:t>tionships</a:t>
            </a:r>
            <a:r>
              <a:rPr sz="1200" b="1" spc="-40" dirty="0">
                <a:latin typeface="Arial"/>
                <a:cs typeface="Arial"/>
              </a:rPr>
              <a:t> </a:t>
            </a:r>
            <a:r>
              <a:rPr sz="1200" spc="-15" dirty="0">
                <a:latin typeface="Arial"/>
                <a:cs typeface="Arial"/>
              </a:rPr>
              <a:t>a</a:t>
            </a:r>
            <a:r>
              <a:rPr sz="1200" spc="5" dirty="0">
                <a:latin typeface="Arial"/>
                <a:cs typeface="Arial"/>
              </a:rPr>
              <a:t>m</a:t>
            </a:r>
            <a:r>
              <a:rPr sz="1200" spc="-15" dirty="0">
                <a:latin typeface="Arial"/>
                <a:cs typeface="Arial"/>
              </a:rPr>
              <a:t>o</a:t>
            </a:r>
            <a:r>
              <a:rPr sz="1200" spc="-5" dirty="0">
                <a:latin typeface="Arial"/>
                <a:cs typeface="Arial"/>
              </a:rPr>
              <a:t>ng</a:t>
            </a:r>
            <a:r>
              <a:rPr sz="1200" spc="-55" dirty="0">
                <a:latin typeface="Arial"/>
                <a:cs typeface="Arial"/>
              </a:rPr>
              <a:t> </a:t>
            </a:r>
            <a:r>
              <a:rPr sz="1200" spc="-5" dirty="0">
                <a:latin typeface="Arial"/>
                <a:cs typeface="Arial"/>
              </a:rPr>
              <a:t>en</a:t>
            </a:r>
            <a:r>
              <a:rPr sz="1200" dirty="0">
                <a:latin typeface="Arial"/>
                <a:cs typeface="Arial"/>
              </a:rPr>
              <a:t>tities.</a:t>
            </a:r>
          </a:p>
        </p:txBody>
      </p:sp>
      <p:sp>
        <p:nvSpPr>
          <p:cNvPr id="8" name="object 8"/>
          <p:cNvSpPr txBox="1"/>
          <p:nvPr/>
        </p:nvSpPr>
        <p:spPr>
          <a:xfrm>
            <a:off x="534416" y="3457194"/>
            <a:ext cx="67945" cy="208279"/>
          </a:xfrm>
          <a:prstGeom prst="rect">
            <a:avLst/>
          </a:prstGeom>
        </p:spPr>
        <p:txBody>
          <a:bodyPr vert="horz" wrap="square" lIns="0" tIns="12700" rIns="0" bIns="0" rtlCol="0">
            <a:spAutoFit/>
          </a:bodyPr>
          <a:lstStyle/>
          <a:p>
            <a:pPr marL="12700">
              <a:lnSpc>
                <a:spcPct val="100000"/>
              </a:lnSpc>
              <a:spcBef>
                <a:spcPts val="100"/>
              </a:spcBef>
            </a:pPr>
            <a:r>
              <a:rPr sz="1200" dirty="0">
                <a:latin typeface="Arial"/>
                <a:cs typeface="Arial"/>
              </a:rPr>
              <a:t>.</a:t>
            </a:r>
            <a:endParaRPr sz="1200">
              <a:latin typeface="Arial"/>
              <a:cs typeface="Arial"/>
            </a:endParaRPr>
          </a:p>
        </p:txBody>
      </p:sp>
      <p:sp>
        <p:nvSpPr>
          <p:cNvPr id="9" name="object 9"/>
          <p:cNvSpPr txBox="1"/>
          <p:nvPr/>
        </p:nvSpPr>
        <p:spPr>
          <a:xfrm>
            <a:off x="534416" y="4019499"/>
            <a:ext cx="75565" cy="239395"/>
          </a:xfrm>
          <a:prstGeom prst="rect">
            <a:avLst/>
          </a:prstGeom>
        </p:spPr>
        <p:txBody>
          <a:bodyPr vert="horz" wrap="square" lIns="0" tIns="12700" rIns="0" bIns="0" rtlCol="0">
            <a:spAutoFit/>
          </a:bodyPr>
          <a:lstStyle/>
          <a:p>
            <a:pPr marL="12700">
              <a:lnSpc>
                <a:spcPct val="100000"/>
              </a:lnSpc>
              <a:spcBef>
                <a:spcPts val="100"/>
              </a:spcBef>
            </a:pPr>
            <a:r>
              <a:rPr sz="1400" dirty="0">
                <a:latin typeface="Arial"/>
                <a:cs typeface="Arial"/>
              </a:rPr>
              <a:t>.</a:t>
            </a:r>
            <a:endParaRPr sz="1400">
              <a:latin typeface="Arial"/>
              <a:cs typeface="Arial"/>
            </a:endParaRPr>
          </a:p>
        </p:txBody>
      </p:sp>
      <p:sp>
        <p:nvSpPr>
          <p:cNvPr id="10" name="object 10"/>
          <p:cNvSpPr txBox="1"/>
          <p:nvPr/>
        </p:nvSpPr>
        <p:spPr>
          <a:xfrm>
            <a:off x="5107304" y="4516018"/>
            <a:ext cx="3122930" cy="272415"/>
          </a:xfrm>
          <a:prstGeom prst="rect">
            <a:avLst/>
          </a:prstGeom>
        </p:spPr>
        <p:txBody>
          <a:bodyPr vert="horz" wrap="square" lIns="0" tIns="12700" rIns="0" bIns="0" rtlCol="0">
            <a:spAutoFit/>
          </a:bodyPr>
          <a:lstStyle/>
          <a:p>
            <a:pPr marL="12700" marR="5080">
              <a:lnSpc>
                <a:spcPct val="115700"/>
              </a:lnSpc>
              <a:spcBef>
                <a:spcPts val="100"/>
              </a:spcBef>
            </a:pPr>
            <a:r>
              <a:rPr sz="700" spc="-5" dirty="0">
                <a:solidFill>
                  <a:srgbClr val="585858"/>
                </a:solidFill>
                <a:latin typeface="Arial"/>
                <a:cs typeface="Arial"/>
              </a:rPr>
              <a:t>Image Source:: </a:t>
            </a:r>
            <a:r>
              <a:rPr sz="700" dirty="0">
                <a:solidFill>
                  <a:srgbClr val="585858"/>
                </a:solidFill>
                <a:latin typeface="Arial"/>
                <a:cs typeface="Arial"/>
              </a:rPr>
              <a:t> </a:t>
            </a:r>
            <a:r>
              <a:rPr sz="700" spc="-10" dirty="0">
                <a:solidFill>
                  <a:srgbClr val="585858"/>
                </a:solidFill>
                <a:latin typeface="Arial"/>
                <a:cs typeface="Arial"/>
                <a:hlinkClick r:id="rId3"/>
              </a:rPr>
              <a:t>https://www.assignmenthelp.net/assignment_help/images/database-models.png</a:t>
            </a:r>
            <a:endParaRPr sz="700">
              <a:latin typeface="Arial"/>
              <a:cs typeface="Arial"/>
            </a:endParaRPr>
          </a:p>
        </p:txBody>
      </p:sp>
      <p:pic>
        <p:nvPicPr>
          <p:cNvPr id="11" name="object 11"/>
          <p:cNvPicPr/>
          <p:nvPr/>
        </p:nvPicPr>
        <p:blipFill>
          <a:blip r:embed="rId4" cstate="print"/>
          <a:stretch>
            <a:fillRect/>
          </a:stretch>
        </p:blipFill>
        <p:spPr>
          <a:xfrm>
            <a:off x="143510" y="161289"/>
            <a:ext cx="773887" cy="311150"/>
          </a:xfrm>
          <a:prstGeom prst="rect">
            <a:avLst/>
          </a:prstGeom>
        </p:spPr>
      </p:pic>
      <p:pic>
        <p:nvPicPr>
          <p:cNvPr id="12" name="object 12"/>
          <p:cNvPicPr/>
          <p:nvPr/>
        </p:nvPicPr>
        <p:blipFill>
          <a:blip r:embed="rId5" cstate="print"/>
          <a:stretch>
            <a:fillRect/>
          </a:stretch>
        </p:blipFill>
        <p:spPr>
          <a:xfrm>
            <a:off x="4684395" y="1489075"/>
            <a:ext cx="4340606" cy="1408430"/>
          </a:xfrm>
          <a:prstGeom prst="rect">
            <a:avLst/>
          </a:prstGeom>
        </p:spPr>
      </p:pic>
      <p:sp>
        <p:nvSpPr>
          <p:cNvPr id="13" name="object 13"/>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
        <p:nvSpPr>
          <p:cNvPr id="15" name="TextBox 14">
            <a:extLst>
              <a:ext uri="{FF2B5EF4-FFF2-40B4-BE49-F238E27FC236}">
                <a16:creationId xmlns:a16="http://schemas.microsoft.com/office/drawing/2014/main" id="{F68578BC-77E1-FF04-CA9A-0CCD7A88DCA6}"/>
              </a:ext>
            </a:extLst>
          </p:cNvPr>
          <p:cNvSpPr txBox="1"/>
          <p:nvPr/>
        </p:nvSpPr>
        <p:spPr>
          <a:xfrm>
            <a:off x="-6604" y="1416344"/>
            <a:ext cx="4572000" cy="369332"/>
          </a:xfrm>
          <a:prstGeom prst="rect">
            <a:avLst/>
          </a:prstGeom>
          <a:noFill/>
        </p:spPr>
        <p:txBody>
          <a:bodyPr wrap="square">
            <a:spAutoFit/>
          </a:bodyPr>
          <a:lstStyle/>
          <a:p>
            <a:pPr algn="ctr"/>
            <a:r>
              <a:rPr lang="en-US" sz="1800" spc="-5" dirty="0">
                <a:solidFill>
                  <a:srgbClr val="585858"/>
                </a:solidFill>
              </a:rPr>
              <a:t>Components of ER- Diagrams</a:t>
            </a:r>
            <a:endParaRPr lang="en-US" sz="1800" dirty="0"/>
          </a:p>
        </p:txBody>
      </p:sp>
    </p:spTree>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245943" y="464565"/>
            <a:ext cx="4124258" cy="1131720"/>
          </a:xfrm>
          <a:prstGeom prst="rect">
            <a:avLst/>
          </a:prstGeom>
        </p:spPr>
        <p:txBody>
          <a:bodyPr vert="horz" wrap="square" lIns="0" tIns="28575" rIns="0" bIns="0" rtlCol="0">
            <a:spAutoFit/>
          </a:bodyPr>
          <a:lstStyle/>
          <a:p>
            <a:pPr marL="12700" marR="5080" algn="ctr">
              <a:lnSpc>
                <a:spcPts val="2840"/>
              </a:lnSpc>
              <a:spcBef>
                <a:spcPts val="225"/>
              </a:spcBef>
            </a:pPr>
            <a:r>
              <a:rPr spc="-5" dirty="0"/>
              <a:t>Logical</a:t>
            </a:r>
            <a:r>
              <a:rPr spc="-35" dirty="0"/>
              <a:t> </a:t>
            </a:r>
            <a:r>
              <a:rPr spc="-5" dirty="0"/>
              <a:t>Model:</a:t>
            </a:r>
            <a:r>
              <a:rPr spc="-40" dirty="0"/>
              <a:t> </a:t>
            </a:r>
            <a:r>
              <a:rPr dirty="0"/>
              <a:t>Object</a:t>
            </a:r>
            <a:r>
              <a:rPr spc="-40" dirty="0"/>
              <a:t> </a:t>
            </a:r>
            <a:r>
              <a:rPr dirty="0"/>
              <a:t>&amp; </a:t>
            </a:r>
            <a:r>
              <a:rPr spc="-650" dirty="0"/>
              <a:t> </a:t>
            </a:r>
            <a:r>
              <a:rPr spc="-5" dirty="0"/>
              <a:t>Record </a:t>
            </a:r>
            <a:r>
              <a:rPr dirty="0"/>
              <a:t>based – Object </a:t>
            </a:r>
            <a:r>
              <a:rPr spc="5" dirty="0"/>
              <a:t> </a:t>
            </a:r>
            <a:r>
              <a:rPr spc="-5" dirty="0"/>
              <a:t>oriented</a:t>
            </a:r>
            <a:r>
              <a:rPr spc="-15" dirty="0"/>
              <a:t> </a:t>
            </a:r>
            <a:r>
              <a:rPr spc="-5" dirty="0"/>
              <a:t>model</a:t>
            </a:r>
          </a:p>
        </p:txBody>
      </p:sp>
      <p:sp>
        <p:nvSpPr>
          <p:cNvPr id="6" name="object 6"/>
          <p:cNvSpPr txBox="1"/>
          <p:nvPr/>
        </p:nvSpPr>
        <p:spPr>
          <a:xfrm>
            <a:off x="386245" y="2294745"/>
            <a:ext cx="3843654" cy="1061829"/>
          </a:xfrm>
          <a:prstGeom prst="rect">
            <a:avLst/>
          </a:prstGeom>
        </p:spPr>
        <p:txBody>
          <a:bodyPr vert="horz" wrap="square" lIns="0" tIns="12700" rIns="0" bIns="0" rtlCol="0">
            <a:spAutoFit/>
          </a:bodyPr>
          <a:lstStyle/>
          <a:p>
            <a:pPr marL="347980" indent="-320675">
              <a:lnSpc>
                <a:spcPts val="1325"/>
              </a:lnSpc>
              <a:buChar char="●"/>
              <a:tabLst>
                <a:tab pos="347345" algn="l"/>
                <a:tab pos="347980" algn="l"/>
              </a:tabLst>
            </a:pPr>
            <a:r>
              <a:rPr sz="1200" dirty="0">
                <a:latin typeface="Arial"/>
                <a:cs typeface="Arial"/>
              </a:rPr>
              <a:t>A</a:t>
            </a:r>
            <a:r>
              <a:rPr sz="1200" spc="-80" dirty="0">
                <a:latin typeface="Arial"/>
                <a:cs typeface="Arial"/>
              </a:rPr>
              <a:t> </a:t>
            </a:r>
            <a:r>
              <a:rPr sz="1200" spc="-5" dirty="0">
                <a:latin typeface="Arial"/>
                <a:cs typeface="Arial"/>
              </a:rPr>
              <a:t>logical</a:t>
            </a:r>
            <a:r>
              <a:rPr sz="1200" spc="-20" dirty="0">
                <a:latin typeface="Arial"/>
                <a:cs typeface="Arial"/>
              </a:rPr>
              <a:t> </a:t>
            </a:r>
            <a:r>
              <a:rPr sz="1200" spc="-5" dirty="0">
                <a:latin typeface="Arial"/>
                <a:cs typeface="Arial"/>
              </a:rPr>
              <a:t>data</a:t>
            </a:r>
            <a:r>
              <a:rPr sz="1200" spc="-10" dirty="0">
                <a:latin typeface="Arial"/>
                <a:cs typeface="Arial"/>
              </a:rPr>
              <a:t> </a:t>
            </a:r>
            <a:r>
              <a:rPr sz="1200" spc="-5" dirty="0">
                <a:latin typeface="Arial"/>
                <a:cs typeface="Arial"/>
              </a:rPr>
              <a:t>model</a:t>
            </a:r>
            <a:r>
              <a:rPr sz="1200" spc="-25" dirty="0">
                <a:latin typeface="Arial"/>
                <a:cs typeface="Arial"/>
              </a:rPr>
              <a:t> </a:t>
            </a:r>
            <a:r>
              <a:rPr sz="1200" spc="-5" dirty="0">
                <a:latin typeface="Arial"/>
                <a:cs typeface="Arial"/>
              </a:rPr>
              <a:t>describes the</a:t>
            </a:r>
            <a:r>
              <a:rPr sz="1200" spc="-15" dirty="0">
                <a:latin typeface="Arial"/>
                <a:cs typeface="Arial"/>
              </a:rPr>
              <a:t> </a:t>
            </a:r>
            <a:r>
              <a:rPr sz="1200" spc="-5" dirty="0">
                <a:latin typeface="Arial"/>
                <a:cs typeface="Arial"/>
              </a:rPr>
              <a:t>data</a:t>
            </a:r>
            <a:r>
              <a:rPr sz="1200" spc="-10" dirty="0">
                <a:latin typeface="Arial"/>
                <a:cs typeface="Arial"/>
              </a:rPr>
              <a:t> </a:t>
            </a:r>
            <a:r>
              <a:rPr sz="1200" spc="-5" dirty="0">
                <a:latin typeface="Arial"/>
                <a:cs typeface="Arial"/>
              </a:rPr>
              <a:t>in</a:t>
            </a:r>
            <a:r>
              <a:rPr sz="1200" spc="-20" dirty="0">
                <a:latin typeface="Arial"/>
                <a:cs typeface="Arial"/>
              </a:rPr>
              <a:t> </a:t>
            </a:r>
            <a:r>
              <a:rPr sz="1200" spc="-5" dirty="0">
                <a:latin typeface="Arial"/>
                <a:cs typeface="Arial"/>
              </a:rPr>
              <a:t>as</a:t>
            </a:r>
            <a:r>
              <a:rPr sz="1200" spc="-30" dirty="0">
                <a:latin typeface="Arial"/>
                <a:cs typeface="Arial"/>
              </a:rPr>
              <a:t> </a:t>
            </a:r>
            <a:r>
              <a:rPr sz="1200" dirty="0">
                <a:latin typeface="Arial"/>
                <a:cs typeface="Arial"/>
              </a:rPr>
              <a:t>much</a:t>
            </a:r>
          </a:p>
          <a:p>
            <a:pPr marL="347980" marR="5080">
              <a:lnSpc>
                <a:spcPts val="1660"/>
              </a:lnSpc>
              <a:spcBef>
                <a:spcPts val="65"/>
              </a:spcBef>
            </a:pPr>
            <a:r>
              <a:rPr sz="1200" dirty="0">
                <a:latin typeface="Arial"/>
                <a:cs typeface="Arial"/>
              </a:rPr>
              <a:t>detail</a:t>
            </a:r>
            <a:r>
              <a:rPr sz="1200" spc="-35" dirty="0">
                <a:latin typeface="Arial"/>
                <a:cs typeface="Arial"/>
              </a:rPr>
              <a:t> </a:t>
            </a:r>
            <a:r>
              <a:rPr sz="1200" spc="-5" dirty="0">
                <a:latin typeface="Arial"/>
                <a:cs typeface="Arial"/>
              </a:rPr>
              <a:t>as</a:t>
            </a:r>
            <a:r>
              <a:rPr sz="1200" spc="-25" dirty="0">
                <a:latin typeface="Arial"/>
                <a:cs typeface="Arial"/>
              </a:rPr>
              <a:t> </a:t>
            </a:r>
            <a:r>
              <a:rPr sz="1200" spc="-5" dirty="0">
                <a:latin typeface="Arial"/>
                <a:cs typeface="Arial"/>
              </a:rPr>
              <a:t>possible,</a:t>
            </a:r>
            <a:r>
              <a:rPr sz="1200" spc="-15" dirty="0">
                <a:latin typeface="Arial"/>
                <a:cs typeface="Arial"/>
              </a:rPr>
              <a:t> </a:t>
            </a:r>
            <a:r>
              <a:rPr sz="1200" spc="-5" dirty="0">
                <a:latin typeface="Arial"/>
                <a:cs typeface="Arial"/>
              </a:rPr>
              <a:t>without</a:t>
            </a:r>
            <a:r>
              <a:rPr sz="1200" spc="-20" dirty="0">
                <a:latin typeface="Arial"/>
                <a:cs typeface="Arial"/>
              </a:rPr>
              <a:t> </a:t>
            </a:r>
            <a:r>
              <a:rPr sz="1200" spc="-5" dirty="0">
                <a:latin typeface="Arial"/>
                <a:cs typeface="Arial"/>
              </a:rPr>
              <a:t>regard</a:t>
            </a:r>
            <a:r>
              <a:rPr sz="1200" spc="-15" dirty="0">
                <a:latin typeface="Arial"/>
                <a:cs typeface="Arial"/>
              </a:rPr>
              <a:t> </a:t>
            </a:r>
            <a:r>
              <a:rPr sz="1200" spc="-5" dirty="0">
                <a:latin typeface="Arial"/>
                <a:cs typeface="Arial"/>
              </a:rPr>
              <a:t>to</a:t>
            </a:r>
            <a:r>
              <a:rPr sz="1200" spc="-20" dirty="0">
                <a:latin typeface="Arial"/>
                <a:cs typeface="Arial"/>
              </a:rPr>
              <a:t> </a:t>
            </a:r>
            <a:r>
              <a:rPr sz="1200" spc="-5" dirty="0">
                <a:latin typeface="Arial"/>
                <a:cs typeface="Arial"/>
              </a:rPr>
              <a:t>how</a:t>
            </a:r>
            <a:r>
              <a:rPr sz="1200" spc="-40" dirty="0">
                <a:latin typeface="Arial"/>
                <a:cs typeface="Arial"/>
              </a:rPr>
              <a:t> </a:t>
            </a:r>
            <a:r>
              <a:rPr sz="1200" dirty="0">
                <a:latin typeface="Arial"/>
                <a:cs typeface="Arial"/>
              </a:rPr>
              <a:t>they</a:t>
            </a:r>
            <a:r>
              <a:rPr sz="1200" spc="-30" dirty="0">
                <a:latin typeface="Arial"/>
                <a:cs typeface="Arial"/>
              </a:rPr>
              <a:t> </a:t>
            </a:r>
            <a:r>
              <a:rPr sz="1200" spc="-5" dirty="0">
                <a:latin typeface="Arial"/>
                <a:cs typeface="Arial"/>
              </a:rPr>
              <a:t>will</a:t>
            </a:r>
            <a:r>
              <a:rPr sz="1200" spc="-25" dirty="0">
                <a:latin typeface="Arial"/>
                <a:cs typeface="Arial"/>
              </a:rPr>
              <a:t> </a:t>
            </a:r>
            <a:r>
              <a:rPr sz="1200" spc="-5" dirty="0">
                <a:latin typeface="Arial"/>
                <a:cs typeface="Arial"/>
              </a:rPr>
              <a:t>be </a:t>
            </a:r>
            <a:r>
              <a:rPr sz="1200" spc="-315" dirty="0">
                <a:latin typeface="Arial"/>
                <a:cs typeface="Arial"/>
              </a:rPr>
              <a:t> </a:t>
            </a:r>
            <a:r>
              <a:rPr sz="1200" spc="-5" dirty="0">
                <a:latin typeface="Arial"/>
                <a:cs typeface="Arial"/>
              </a:rPr>
              <a:t>physical</a:t>
            </a:r>
            <a:r>
              <a:rPr sz="1200" spc="-10" dirty="0">
                <a:latin typeface="Arial"/>
                <a:cs typeface="Arial"/>
              </a:rPr>
              <a:t> </a:t>
            </a:r>
            <a:r>
              <a:rPr sz="1200" spc="-5" dirty="0">
                <a:latin typeface="Arial"/>
                <a:cs typeface="Arial"/>
              </a:rPr>
              <a:t>implemented</a:t>
            </a:r>
            <a:r>
              <a:rPr sz="1200" dirty="0">
                <a:latin typeface="Arial"/>
                <a:cs typeface="Arial"/>
              </a:rPr>
              <a:t> </a:t>
            </a:r>
            <a:r>
              <a:rPr sz="1200" spc="-5" dirty="0">
                <a:latin typeface="Arial"/>
                <a:cs typeface="Arial"/>
              </a:rPr>
              <a:t>in </a:t>
            </a:r>
            <a:r>
              <a:rPr sz="1200" dirty="0">
                <a:latin typeface="Arial"/>
                <a:cs typeface="Arial"/>
              </a:rPr>
              <a:t>the</a:t>
            </a:r>
            <a:r>
              <a:rPr sz="1200" spc="-20" dirty="0">
                <a:latin typeface="Arial"/>
                <a:cs typeface="Arial"/>
              </a:rPr>
              <a:t> </a:t>
            </a:r>
            <a:r>
              <a:rPr sz="1200" spc="-5" dirty="0">
                <a:latin typeface="Arial"/>
                <a:cs typeface="Arial"/>
              </a:rPr>
              <a:t>database.</a:t>
            </a:r>
            <a:endParaRPr sz="1200" dirty="0">
              <a:latin typeface="Arial"/>
              <a:cs typeface="Arial"/>
            </a:endParaRPr>
          </a:p>
          <a:p>
            <a:pPr marL="347980" indent="-320675">
              <a:lnSpc>
                <a:spcPct val="100000"/>
              </a:lnSpc>
              <a:spcBef>
                <a:spcPts val="110"/>
              </a:spcBef>
              <a:buChar char="●"/>
              <a:tabLst>
                <a:tab pos="347345" algn="l"/>
                <a:tab pos="347980" algn="l"/>
              </a:tabLst>
            </a:pPr>
            <a:r>
              <a:rPr sz="1200" dirty="0">
                <a:latin typeface="Arial"/>
                <a:cs typeface="Arial"/>
              </a:rPr>
              <a:t>Features</a:t>
            </a:r>
            <a:r>
              <a:rPr sz="1200" spc="-35" dirty="0">
                <a:latin typeface="Arial"/>
                <a:cs typeface="Arial"/>
              </a:rPr>
              <a:t> </a:t>
            </a:r>
            <a:r>
              <a:rPr sz="1200" spc="-5" dirty="0">
                <a:latin typeface="Arial"/>
                <a:cs typeface="Arial"/>
              </a:rPr>
              <a:t>of</a:t>
            </a:r>
            <a:r>
              <a:rPr sz="1200" spc="-10" dirty="0">
                <a:latin typeface="Arial"/>
                <a:cs typeface="Arial"/>
              </a:rPr>
              <a:t> </a:t>
            </a:r>
            <a:r>
              <a:rPr sz="1200" spc="-5" dirty="0">
                <a:latin typeface="Arial"/>
                <a:cs typeface="Arial"/>
              </a:rPr>
              <a:t>a</a:t>
            </a:r>
            <a:r>
              <a:rPr sz="1200" spc="-30" dirty="0">
                <a:latin typeface="Arial"/>
                <a:cs typeface="Arial"/>
              </a:rPr>
              <a:t> </a:t>
            </a:r>
            <a:r>
              <a:rPr sz="1200" spc="-5" dirty="0">
                <a:latin typeface="Arial"/>
                <a:cs typeface="Arial"/>
              </a:rPr>
              <a:t>logical</a:t>
            </a:r>
            <a:r>
              <a:rPr sz="1200" spc="-25" dirty="0">
                <a:latin typeface="Arial"/>
                <a:cs typeface="Arial"/>
              </a:rPr>
              <a:t> </a:t>
            </a:r>
            <a:r>
              <a:rPr sz="1200" spc="-5" dirty="0">
                <a:latin typeface="Arial"/>
                <a:cs typeface="Arial"/>
              </a:rPr>
              <a:t>data</a:t>
            </a:r>
            <a:r>
              <a:rPr sz="1200" spc="-25" dirty="0">
                <a:latin typeface="Arial"/>
                <a:cs typeface="Arial"/>
              </a:rPr>
              <a:t> </a:t>
            </a:r>
            <a:r>
              <a:rPr sz="1200" spc="-5" dirty="0">
                <a:latin typeface="Arial"/>
                <a:cs typeface="Arial"/>
              </a:rPr>
              <a:t>model</a:t>
            </a:r>
            <a:r>
              <a:rPr sz="1200" spc="-20" dirty="0">
                <a:latin typeface="Arial"/>
                <a:cs typeface="Arial"/>
              </a:rPr>
              <a:t> </a:t>
            </a:r>
            <a:r>
              <a:rPr sz="1200" spc="-5" dirty="0">
                <a:latin typeface="Arial"/>
                <a:cs typeface="Arial"/>
              </a:rPr>
              <a:t>include:</a:t>
            </a:r>
            <a:endParaRPr sz="1200" dirty="0">
              <a:latin typeface="Arial"/>
              <a:cs typeface="Arial"/>
            </a:endParaRPr>
          </a:p>
          <a:p>
            <a:pPr marL="347980" indent="-335280">
              <a:lnSpc>
                <a:spcPct val="100000"/>
              </a:lnSpc>
              <a:spcBef>
                <a:spcPts val="405"/>
              </a:spcBef>
              <a:buSzPct val="116666"/>
              <a:buChar char="●"/>
              <a:tabLst>
                <a:tab pos="347345" algn="l"/>
                <a:tab pos="347980" algn="l"/>
              </a:tabLst>
            </a:pPr>
            <a:r>
              <a:rPr sz="1200" spc="-5" dirty="0">
                <a:latin typeface="Arial"/>
                <a:cs typeface="Arial"/>
              </a:rPr>
              <a:t>Includes</a:t>
            </a:r>
            <a:r>
              <a:rPr sz="1200" spc="-15" dirty="0">
                <a:latin typeface="Arial"/>
                <a:cs typeface="Arial"/>
              </a:rPr>
              <a:t> </a:t>
            </a:r>
            <a:r>
              <a:rPr sz="1200" spc="-5" dirty="0">
                <a:latin typeface="Arial"/>
                <a:cs typeface="Arial"/>
              </a:rPr>
              <a:t>all</a:t>
            </a:r>
            <a:r>
              <a:rPr sz="1200" spc="-20" dirty="0">
                <a:latin typeface="Arial"/>
                <a:cs typeface="Arial"/>
              </a:rPr>
              <a:t> </a:t>
            </a:r>
            <a:r>
              <a:rPr sz="1200" spc="-5" dirty="0">
                <a:latin typeface="Arial"/>
                <a:cs typeface="Arial"/>
              </a:rPr>
              <a:t>entities</a:t>
            </a:r>
            <a:r>
              <a:rPr sz="1200" spc="-30" dirty="0">
                <a:latin typeface="Arial"/>
                <a:cs typeface="Arial"/>
              </a:rPr>
              <a:t> </a:t>
            </a:r>
            <a:r>
              <a:rPr sz="1200" spc="-5" dirty="0">
                <a:latin typeface="Arial"/>
                <a:cs typeface="Arial"/>
              </a:rPr>
              <a:t>and</a:t>
            </a:r>
            <a:r>
              <a:rPr sz="1200" spc="-15" dirty="0">
                <a:latin typeface="Arial"/>
                <a:cs typeface="Arial"/>
              </a:rPr>
              <a:t> </a:t>
            </a:r>
            <a:r>
              <a:rPr sz="1200" spc="-5" dirty="0">
                <a:latin typeface="Arial"/>
                <a:cs typeface="Arial"/>
              </a:rPr>
              <a:t>relationships among</a:t>
            </a:r>
            <a:r>
              <a:rPr sz="1200" spc="-35" dirty="0">
                <a:latin typeface="Arial"/>
                <a:cs typeface="Arial"/>
              </a:rPr>
              <a:t> </a:t>
            </a:r>
            <a:r>
              <a:rPr sz="1200" dirty="0">
                <a:latin typeface="Arial"/>
                <a:cs typeface="Arial"/>
              </a:rPr>
              <a:t>them.</a:t>
            </a:r>
          </a:p>
        </p:txBody>
      </p:sp>
      <p:sp>
        <p:nvSpPr>
          <p:cNvPr id="7" name="object 7"/>
          <p:cNvSpPr txBox="1"/>
          <p:nvPr/>
        </p:nvSpPr>
        <p:spPr>
          <a:xfrm>
            <a:off x="727228" y="3447856"/>
            <a:ext cx="3432810" cy="1215390"/>
          </a:xfrm>
          <a:prstGeom prst="rect">
            <a:avLst/>
          </a:prstGeom>
        </p:spPr>
        <p:txBody>
          <a:bodyPr vert="horz" wrap="square" lIns="0" tIns="30480" rIns="0" bIns="0" rtlCol="0">
            <a:spAutoFit/>
          </a:bodyPr>
          <a:lstStyle/>
          <a:p>
            <a:pPr marL="347980" indent="-335915">
              <a:lnSpc>
                <a:spcPct val="100000"/>
              </a:lnSpc>
              <a:spcBef>
                <a:spcPts val="240"/>
              </a:spcBef>
              <a:buSzPct val="116666"/>
              <a:buChar char="○"/>
              <a:tabLst>
                <a:tab pos="347980" algn="l"/>
                <a:tab pos="348615" algn="l"/>
              </a:tabLst>
            </a:pPr>
            <a:r>
              <a:rPr sz="1200" spc="-5" dirty="0">
                <a:latin typeface="Arial"/>
                <a:cs typeface="Arial"/>
              </a:rPr>
              <a:t>All</a:t>
            </a:r>
            <a:r>
              <a:rPr sz="1200" spc="-25" dirty="0">
                <a:latin typeface="Arial"/>
                <a:cs typeface="Arial"/>
              </a:rPr>
              <a:t> </a:t>
            </a:r>
            <a:r>
              <a:rPr sz="1200" spc="-5" dirty="0">
                <a:latin typeface="Arial"/>
                <a:cs typeface="Arial"/>
              </a:rPr>
              <a:t>attributes</a:t>
            </a:r>
            <a:r>
              <a:rPr sz="1200" spc="-25" dirty="0">
                <a:latin typeface="Arial"/>
                <a:cs typeface="Arial"/>
              </a:rPr>
              <a:t> </a:t>
            </a:r>
            <a:r>
              <a:rPr sz="1200" dirty="0">
                <a:latin typeface="Arial"/>
                <a:cs typeface="Arial"/>
              </a:rPr>
              <a:t>for</a:t>
            </a:r>
            <a:r>
              <a:rPr sz="1200" spc="-20" dirty="0">
                <a:latin typeface="Arial"/>
                <a:cs typeface="Arial"/>
              </a:rPr>
              <a:t> </a:t>
            </a:r>
            <a:r>
              <a:rPr sz="1200" spc="-5" dirty="0">
                <a:latin typeface="Arial"/>
                <a:cs typeface="Arial"/>
              </a:rPr>
              <a:t>each</a:t>
            </a:r>
            <a:r>
              <a:rPr sz="1200" spc="-15" dirty="0">
                <a:latin typeface="Arial"/>
                <a:cs typeface="Arial"/>
              </a:rPr>
              <a:t> </a:t>
            </a:r>
            <a:r>
              <a:rPr sz="1200" spc="-5" dirty="0">
                <a:latin typeface="Arial"/>
                <a:cs typeface="Arial"/>
              </a:rPr>
              <a:t>entity</a:t>
            </a:r>
            <a:r>
              <a:rPr sz="1200" spc="-25" dirty="0">
                <a:latin typeface="Arial"/>
                <a:cs typeface="Arial"/>
              </a:rPr>
              <a:t> </a:t>
            </a:r>
            <a:r>
              <a:rPr sz="1200" spc="-5" dirty="0">
                <a:latin typeface="Arial"/>
                <a:cs typeface="Arial"/>
              </a:rPr>
              <a:t>are</a:t>
            </a:r>
            <a:r>
              <a:rPr sz="1200" spc="-15" dirty="0">
                <a:latin typeface="Arial"/>
                <a:cs typeface="Arial"/>
              </a:rPr>
              <a:t> </a:t>
            </a:r>
            <a:r>
              <a:rPr sz="1200" spc="-5" dirty="0">
                <a:latin typeface="Arial"/>
                <a:cs typeface="Arial"/>
              </a:rPr>
              <a:t>specified.</a:t>
            </a:r>
            <a:endParaRPr sz="1200" dirty="0">
              <a:latin typeface="Arial"/>
              <a:cs typeface="Arial"/>
            </a:endParaRPr>
          </a:p>
          <a:p>
            <a:pPr marL="347980" indent="-335915">
              <a:lnSpc>
                <a:spcPct val="100000"/>
              </a:lnSpc>
              <a:spcBef>
                <a:spcPts val="375"/>
              </a:spcBef>
              <a:buSzPct val="116666"/>
              <a:buChar char="○"/>
              <a:tabLst>
                <a:tab pos="347980" algn="l"/>
                <a:tab pos="348615" algn="l"/>
              </a:tabLst>
            </a:pPr>
            <a:r>
              <a:rPr sz="1200" spc="-5" dirty="0">
                <a:latin typeface="Arial"/>
                <a:cs typeface="Arial"/>
              </a:rPr>
              <a:t>The</a:t>
            </a:r>
            <a:r>
              <a:rPr sz="1200" spc="-15" dirty="0">
                <a:latin typeface="Arial"/>
                <a:cs typeface="Arial"/>
              </a:rPr>
              <a:t> </a:t>
            </a:r>
            <a:r>
              <a:rPr sz="1200" spc="-5" dirty="0">
                <a:latin typeface="Arial"/>
                <a:cs typeface="Arial"/>
              </a:rPr>
              <a:t>primary</a:t>
            </a:r>
            <a:r>
              <a:rPr sz="1200" spc="-20" dirty="0">
                <a:latin typeface="Arial"/>
                <a:cs typeface="Arial"/>
              </a:rPr>
              <a:t> </a:t>
            </a:r>
            <a:r>
              <a:rPr sz="1200" spc="-5" dirty="0">
                <a:latin typeface="Arial"/>
                <a:cs typeface="Arial"/>
              </a:rPr>
              <a:t>key</a:t>
            </a:r>
            <a:r>
              <a:rPr sz="1200" spc="-25" dirty="0">
                <a:latin typeface="Arial"/>
                <a:cs typeface="Arial"/>
              </a:rPr>
              <a:t> </a:t>
            </a:r>
            <a:r>
              <a:rPr sz="1200" dirty="0">
                <a:latin typeface="Arial"/>
                <a:cs typeface="Arial"/>
              </a:rPr>
              <a:t>for</a:t>
            </a:r>
            <a:r>
              <a:rPr sz="1200" spc="-20" dirty="0">
                <a:latin typeface="Arial"/>
                <a:cs typeface="Arial"/>
              </a:rPr>
              <a:t> </a:t>
            </a:r>
            <a:r>
              <a:rPr sz="1200" spc="-5" dirty="0">
                <a:latin typeface="Arial"/>
                <a:cs typeface="Arial"/>
              </a:rPr>
              <a:t>each</a:t>
            </a:r>
            <a:r>
              <a:rPr sz="1200" dirty="0">
                <a:latin typeface="Arial"/>
                <a:cs typeface="Arial"/>
              </a:rPr>
              <a:t> </a:t>
            </a:r>
            <a:r>
              <a:rPr sz="1200" spc="-5" dirty="0">
                <a:latin typeface="Arial"/>
                <a:cs typeface="Arial"/>
              </a:rPr>
              <a:t>entity</a:t>
            </a:r>
            <a:r>
              <a:rPr sz="1200" spc="-10" dirty="0">
                <a:latin typeface="Arial"/>
                <a:cs typeface="Arial"/>
              </a:rPr>
              <a:t> </a:t>
            </a:r>
            <a:r>
              <a:rPr sz="1200" spc="-5" dirty="0">
                <a:latin typeface="Arial"/>
                <a:cs typeface="Arial"/>
              </a:rPr>
              <a:t>is</a:t>
            </a:r>
            <a:r>
              <a:rPr sz="1200" spc="-20" dirty="0">
                <a:latin typeface="Arial"/>
                <a:cs typeface="Arial"/>
              </a:rPr>
              <a:t> </a:t>
            </a:r>
            <a:r>
              <a:rPr sz="1200" spc="-5" dirty="0">
                <a:latin typeface="Arial"/>
                <a:cs typeface="Arial"/>
              </a:rPr>
              <a:t>specified.</a:t>
            </a:r>
            <a:endParaRPr sz="1200" dirty="0">
              <a:latin typeface="Arial"/>
              <a:cs typeface="Arial"/>
            </a:endParaRPr>
          </a:p>
          <a:p>
            <a:pPr marL="347980" marR="5080" indent="-335915">
              <a:lnSpc>
                <a:spcPct val="121600"/>
              </a:lnSpc>
              <a:spcBef>
                <a:spcPts val="315"/>
              </a:spcBef>
              <a:buSzPct val="116666"/>
              <a:buChar char="○"/>
              <a:tabLst>
                <a:tab pos="347980" algn="l"/>
                <a:tab pos="348615" algn="l"/>
              </a:tabLst>
            </a:pPr>
            <a:r>
              <a:rPr sz="1200" spc="-5" dirty="0">
                <a:latin typeface="Arial"/>
                <a:cs typeface="Arial"/>
              </a:rPr>
              <a:t>Foreign keys (keys identifying </a:t>
            </a:r>
            <a:r>
              <a:rPr sz="1200" dirty="0">
                <a:latin typeface="Arial"/>
                <a:cs typeface="Arial"/>
              </a:rPr>
              <a:t>the </a:t>
            </a:r>
            <a:r>
              <a:rPr sz="1200" spc="-5" dirty="0">
                <a:latin typeface="Arial"/>
                <a:cs typeface="Arial"/>
              </a:rPr>
              <a:t>relationship </a:t>
            </a:r>
            <a:r>
              <a:rPr sz="1200" spc="-320" dirty="0">
                <a:latin typeface="Arial"/>
                <a:cs typeface="Arial"/>
              </a:rPr>
              <a:t> </a:t>
            </a:r>
            <a:r>
              <a:rPr sz="1200" spc="-5" dirty="0">
                <a:latin typeface="Arial"/>
                <a:cs typeface="Arial"/>
              </a:rPr>
              <a:t>between</a:t>
            </a:r>
            <a:r>
              <a:rPr sz="1200" spc="-15" dirty="0">
                <a:latin typeface="Arial"/>
                <a:cs typeface="Arial"/>
              </a:rPr>
              <a:t> </a:t>
            </a:r>
            <a:r>
              <a:rPr sz="1200" spc="-5" dirty="0">
                <a:latin typeface="Arial"/>
                <a:cs typeface="Arial"/>
              </a:rPr>
              <a:t>different</a:t>
            </a:r>
            <a:r>
              <a:rPr sz="1200" spc="-15" dirty="0">
                <a:latin typeface="Arial"/>
                <a:cs typeface="Arial"/>
              </a:rPr>
              <a:t> </a:t>
            </a:r>
            <a:r>
              <a:rPr sz="1200" spc="-5" dirty="0">
                <a:latin typeface="Arial"/>
                <a:cs typeface="Arial"/>
              </a:rPr>
              <a:t>entities)</a:t>
            </a:r>
            <a:r>
              <a:rPr sz="1200" spc="-10" dirty="0">
                <a:latin typeface="Arial"/>
                <a:cs typeface="Arial"/>
              </a:rPr>
              <a:t> </a:t>
            </a:r>
            <a:r>
              <a:rPr sz="1200" spc="-5" dirty="0">
                <a:latin typeface="Arial"/>
                <a:cs typeface="Arial"/>
              </a:rPr>
              <a:t>are</a:t>
            </a:r>
            <a:r>
              <a:rPr sz="1200" spc="-10" dirty="0">
                <a:latin typeface="Arial"/>
                <a:cs typeface="Arial"/>
              </a:rPr>
              <a:t> </a:t>
            </a:r>
            <a:r>
              <a:rPr sz="1200" spc="-5" dirty="0">
                <a:latin typeface="Arial"/>
                <a:cs typeface="Arial"/>
              </a:rPr>
              <a:t>specified.</a:t>
            </a:r>
            <a:endParaRPr sz="1200" dirty="0">
              <a:latin typeface="Arial"/>
              <a:cs typeface="Arial"/>
            </a:endParaRPr>
          </a:p>
          <a:p>
            <a:pPr marL="347980" indent="-335915">
              <a:lnSpc>
                <a:spcPct val="100000"/>
              </a:lnSpc>
              <a:spcBef>
                <a:spcPts val="670"/>
              </a:spcBef>
              <a:buSzPct val="116666"/>
              <a:buChar char="○"/>
              <a:tabLst>
                <a:tab pos="347980" algn="l"/>
                <a:tab pos="348615" algn="l"/>
              </a:tabLst>
            </a:pPr>
            <a:r>
              <a:rPr sz="1200" spc="-5" dirty="0">
                <a:latin typeface="Arial"/>
                <a:cs typeface="Arial"/>
              </a:rPr>
              <a:t>Normalization</a:t>
            </a:r>
            <a:r>
              <a:rPr sz="1200" spc="-25" dirty="0">
                <a:latin typeface="Arial"/>
                <a:cs typeface="Arial"/>
              </a:rPr>
              <a:t> </a:t>
            </a:r>
            <a:r>
              <a:rPr sz="1200" spc="-5" dirty="0">
                <a:latin typeface="Arial"/>
                <a:cs typeface="Arial"/>
              </a:rPr>
              <a:t>occurs</a:t>
            </a:r>
            <a:r>
              <a:rPr sz="1200" spc="-35" dirty="0">
                <a:latin typeface="Arial"/>
                <a:cs typeface="Arial"/>
              </a:rPr>
              <a:t> </a:t>
            </a:r>
            <a:r>
              <a:rPr sz="1200" spc="-5" dirty="0">
                <a:latin typeface="Arial"/>
                <a:cs typeface="Arial"/>
              </a:rPr>
              <a:t>at</a:t>
            </a:r>
            <a:r>
              <a:rPr sz="1200" spc="-35" dirty="0">
                <a:latin typeface="Arial"/>
                <a:cs typeface="Arial"/>
              </a:rPr>
              <a:t> </a:t>
            </a:r>
            <a:r>
              <a:rPr sz="1200" dirty="0">
                <a:latin typeface="Arial"/>
                <a:cs typeface="Arial"/>
              </a:rPr>
              <a:t>this</a:t>
            </a:r>
            <a:r>
              <a:rPr sz="1200" spc="-35" dirty="0">
                <a:latin typeface="Arial"/>
                <a:cs typeface="Arial"/>
              </a:rPr>
              <a:t> </a:t>
            </a:r>
            <a:r>
              <a:rPr sz="1200" spc="-5" dirty="0">
                <a:latin typeface="Arial"/>
                <a:cs typeface="Arial"/>
              </a:rPr>
              <a:t>level.</a:t>
            </a:r>
            <a:endParaRPr sz="1200" dirty="0">
              <a:latin typeface="Arial"/>
              <a:cs typeface="Arial"/>
            </a:endParaRPr>
          </a:p>
        </p:txBody>
      </p:sp>
      <p:sp>
        <p:nvSpPr>
          <p:cNvPr id="8" name="object 8"/>
          <p:cNvSpPr txBox="1"/>
          <p:nvPr/>
        </p:nvSpPr>
        <p:spPr>
          <a:xfrm>
            <a:off x="534416" y="3466338"/>
            <a:ext cx="67945" cy="208279"/>
          </a:xfrm>
          <a:prstGeom prst="rect">
            <a:avLst/>
          </a:prstGeom>
        </p:spPr>
        <p:txBody>
          <a:bodyPr vert="horz" wrap="square" lIns="0" tIns="12700" rIns="0" bIns="0" rtlCol="0">
            <a:spAutoFit/>
          </a:bodyPr>
          <a:lstStyle/>
          <a:p>
            <a:pPr marL="12700">
              <a:lnSpc>
                <a:spcPct val="100000"/>
              </a:lnSpc>
              <a:spcBef>
                <a:spcPts val="100"/>
              </a:spcBef>
            </a:pPr>
            <a:r>
              <a:rPr sz="1200" dirty="0">
                <a:latin typeface="Arial"/>
                <a:cs typeface="Arial"/>
              </a:rPr>
              <a:t>.</a:t>
            </a:r>
            <a:endParaRPr sz="1200">
              <a:latin typeface="Arial"/>
              <a:cs typeface="Arial"/>
            </a:endParaRPr>
          </a:p>
        </p:txBody>
      </p:sp>
      <p:sp>
        <p:nvSpPr>
          <p:cNvPr id="9" name="object 9"/>
          <p:cNvSpPr txBox="1"/>
          <p:nvPr/>
        </p:nvSpPr>
        <p:spPr>
          <a:xfrm>
            <a:off x="534416" y="4051503"/>
            <a:ext cx="75565" cy="239395"/>
          </a:xfrm>
          <a:prstGeom prst="rect">
            <a:avLst/>
          </a:prstGeom>
        </p:spPr>
        <p:txBody>
          <a:bodyPr vert="horz" wrap="square" lIns="0" tIns="12700" rIns="0" bIns="0" rtlCol="0">
            <a:spAutoFit/>
          </a:bodyPr>
          <a:lstStyle/>
          <a:p>
            <a:pPr marL="12700">
              <a:lnSpc>
                <a:spcPct val="100000"/>
              </a:lnSpc>
              <a:spcBef>
                <a:spcPts val="100"/>
              </a:spcBef>
            </a:pPr>
            <a:r>
              <a:rPr sz="1400" dirty="0">
                <a:latin typeface="Arial"/>
                <a:cs typeface="Arial"/>
              </a:rPr>
              <a:t>.</a:t>
            </a:r>
            <a:endParaRPr sz="1400">
              <a:latin typeface="Arial"/>
              <a:cs typeface="Arial"/>
            </a:endParaRPr>
          </a:p>
        </p:txBody>
      </p:sp>
      <p:pic>
        <p:nvPicPr>
          <p:cNvPr id="10" name="object 10"/>
          <p:cNvPicPr/>
          <p:nvPr/>
        </p:nvPicPr>
        <p:blipFill>
          <a:blip r:embed="rId3" cstate="print"/>
          <a:stretch>
            <a:fillRect/>
          </a:stretch>
        </p:blipFill>
        <p:spPr>
          <a:xfrm>
            <a:off x="143510" y="163068"/>
            <a:ext cx="767080" cy="307848"/>
          </a:xfrm>
          <a:prstGeom prst="rect">
            <a:avLst/>
          </a:prstGeom>
        </p:spPr>
      </p:pic>
      <p:pic>
        <p:nvPicPr>
          <p:cNvPr id="11" name="object 11"/>
          <p:cNvPicPr/>
          <p:nvPr/>
        </p:nvPicPr>
        <p:blipFill>
          <a:blip r:embed="rId4" cstate="print"/>
          <a:stretch>
            <a:fillRect/>
          </a:stretch>
        </p:blipFill>
        <p:spPr>
          <a:xfrm>
            <a:off x="5033645" y="830148"/>
            <a:ext cx="3536314" cy="3536315"/>
          </a:xfrm>
          <a:prstGeom prst="rect">
            <a:avLst/>
          </a:prstGeom>
        </p:spPr>
      </p:pic>
      <p:sp>
        <p:nvSpPr>
          <p:cNvPr id="12" name="object 12"/>
          <p:cNvSpPr txBox="1"/>
          <p:nvPr/>
        </p:nvSpPr>
        <p:spPr>
          <a:xfrm>
            <a:off x="5107304" y="4544812"/>
            <a:ext cx="3237865" cy="124460"/>
          </a:xfrm>
          <a:prstGeom prst="rect">
            <a:avLst/>
          </a:prstGeom>
        </p:spPr>
        <p:txBody>
          <a:bodyPr vert="horz" wrap="square" lIns="0" tIns="3810" rIns="0" bIns="0" rtlCol="0">
            <a:spAutoFit/>
          </a:bodyPr>
          <a:lstStyle/>
          <a:p>
            <a:pPr marL="12700">
              <a:lnSpc>
                <a:spcPct val="100000"/>
              </a:lnSpc>
              <a:spcBef>
                <a:spcPts val="30"/>
              </a:spcBef>
            </a:pPr>
            <a:r>
              <a:rPr sz="700" spc="-10" dirty="0">
                <a:solidFill>
                  <a:srgbClr val="585858"/>
                </a:solidFill>
                <a:latin typeface="Arial"/>
                <a:cs typeface="Arial"/>
              </a:rPr>
              <a:t>Image</a:t>
            </a:r>
            <a:r>
              <a:rPr sz="700" spc="20" dirty="0">
                <a:solidFill>
                  <a:srgbClr val="585858"/>
                </a:solidFill>
                <a:latin typeface="Arial"/>
                <a:cs typeface="Arial"/>
              </a:rPr>
              <a:t> </a:t>
            </a:r>
            <a:r>
              <a:rPr sz="700" spc="-5" dirty="0">
                <a:solidFill>
                  <a:srgbClr val="585858"/>
                </a:solidFill>
                <a:latin typeface="Arial"/>
                <a:cs typeface="Arial"/>
              </a:rPr>
              <a:t>Source::</a:t>
            </a:r>
            <a:r>
              <a:rPr sz="700" spc="25" dirty="0">
                <a:solidFill>
                  <a:srgbClr val="585858"/>
                </a:solidFill>
                <a:latin typeface="Arial"/>
                <a:cs typeface="Arial"/>
              </a:rPr>
              <a:t> </a:t>
            </a:r>
            <a:r>
              <a:rPr sz="700" spc="-10" dirty="0">
                <a:solidFill>
                  <a:srgbClr val="585858"/>
                </a:solidFill>
                <a:latin typeface="Arial"/>
                <a:cs typeface="Arial"/>
                <a:hlinkClick r:id="rId5"/>
              </a:rPr>
              <a:t>https://www.1keydata.com/datawarehousing/logical-data-model.jpg</a:t>
            </a:r>
            <a:endParaRPr sz="700">
              <a:latin typeface="Arial"/>
              <a:cs typeface="Arial"/>
            </a:endParaRPr>
          </a:p>
        </p:txBody>
      </p:sp>
      <p:sp>
        <p:nvSpPr>
          <p:cNvPr id="13" name="object 13"/>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
        <p:nvSpPr>
          <p:cNvPr id="15" name="TextBox 14">
            <a:extLst>
              <a:ext uri="{FF2B5EF4-FFF2-40B4-BE49-F238E27FC236}">
                <a16:creationId xmlns:a16="http://schemas.microsoft.com/office/drawing/2014/main" id="{E1029EBA-0624-BF8E-0728-404B82BC5D69}"/>
              </a:ext>
            </a:extLst>
          </p:cNvPr>
          <p:cNvSpPr txBox="1"/>
          <p:nvPr/>
        </p:nvSpPr>
        <p:spPr>
          <a:xfrm>
            <a:off x="418573" y="1712787"/>
            <a:ext cx="4572000" cy="348813"/>
          </a:xfrm>
          <a:prstGeom prst="rect">
            <a:avLst/>
          </a:prstGeom>
          <a:noFill/>
        </p:spPr>
        <p:txBody>
          <a:bodyPr wrap="square">
            <a:spAutoFit/>
          </a:bodyPr>
          <a:lstStyle/>
          <a:p>
            <a:pPr marL="942340">
              <a:lnSpc>
                <a:spcPts val="2045"/>
              </a:lnSpc>
              <a:spcBef>
                <a:spcPts val="100"/>
              </a:spcBef>
            </a:pPr>
            <a:r>
              <a:rPr lang="en-US" sz="1800" spc="-5" dirty="0">
                <a:solidFill>
                  <a:srgbClr val="585858"/>
                </a:solidFill>
                <a:latin typeface="Arial"/>
                <a:cs typeface="Arial"/>
              </a:rPr>
              <a:t>Steps</a:t>
            </a:r>
            <a:r>
              <a:rPr lang="en-US" sz="1800" spc="-40" dirty="0">
                <a:solidFill>
                  <a:srgbClr val="585858"/>
                </a:solidFill>
                <a:latin typeface="Arial"/>
                <a:cs typeface="Arial"/>
              </a:rPr>
              <a:t> </a:t>
            </a:r>
            <a:r>
              <a:rPr lang="en-US" sz="1800" spc="-5" dirty="0">
                <a:solidFill>
                  <a:srgbClr val="585858"/>
                </a:solidFill>
                <a:latin typeface="Arial"/>
                <a:cs typeface="Arial"/>
              </a:rPr>
              <a:t>of</a:t>
            </a:r>
            <a:r>
              <a:rPr lang="en-US" sz="1800" spc="-20" dirty="0">
                <a:solidFill>
                  <a:srgbClr val="585858"/>
                </a:solidFill>
                <a:latin typeface="Arial"/>
                <a:cs typeface="Arial"/>
              </a:rPr>
              <a:t> </a:t>
            </a:r>
            <a:r>
              <a:rPr lang="en-US" sz="1800" spc="-5" dirty="0">
                <a:solidFill>
                  <a:srgbClr val="585858"/>
                </a:solidFill>
                <a:latin typeface="Arial"/>
                <a:cs typeface="Arial"/>
              </a:rPr>
              <a:t>ER</a:t>
            </a:r>
            <a:r>
              <a:rPr lang="en-US" sz="1800" spc="-45" dirty="0">
                <a:solidFill>
                  <a:srgbClr val="585858"/>
                </a:solidFill>
                <a:latin typeface="Arial"/>
                <a:cs typeface="Arial"/>
              </a:rPr>
              <a:t> </a:t>
            </a:r>
            <a:r>
              <a:rPr lang="en-US" sz="1800" dirty="0">
                <a:solidFill>
                  <a:srgbClr val="585858"/>
                </a:solidFill>
                <a:latin typeface="Arial"/>
                <a:cs typeface="Arial"/>
              </a:rPr>
              <a:t>Model</a:t>
            </a:r>
            <a:endParaRPr lang="en-US" sz="1800" dirty="0">
              <a:latin typeface="Arial"/>
              <a:cs typeface="Arial"/>
            </a:endParaRPr>
          </a:p>
        </p:txBody>
      </p:sp>
    </p:spTree>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214411" y="464565"/>
            <a:ext cx="4195663" cy="1131720"/>
          </a:xfrm>
          <a:prstGeom prst="rect">
            <a:avLst/>
          </a:prstGeom>
        </p:spPr>
        <p:txBody>
          <a:bodyPr vert="horz" wrap="square" lIns="0" tIns="28575" rIns="0" bIns="0" rtlCol="0">
            <a:spAutoFit/>
          </a:bodyPr>
          <a:lstStyle/>
          <a:p>
            <a:pPr marL="12700" marR="5080" algn="ctr">
              <a:lnSpc>
                <a:spcPts val="2840"/>
              </a:lnSpc>
              <a:spcBef>
                <a:spcPts val="225"/>
              </a:spcBef>
            </a:pPr>
            <a:r>
              <a:rPr spc="-5" dirty="0"/>
              <a:t>Logical</a:t>
            </a:r>
            <a:r>
              <a:rPr spc="-35" dirty="0"/>
              <a:t> </a:t>
            </a:r>
            <a:r>
              <a:rPr spc="-5" dirty="0"/>
              <a:t>Model:</a:t>
            </a:r>
            <a:r>
              <a:rPr spc="-40" dirty="0"/>
              <a:t> </a:t>
            </a:r>
            <a:r>
              <a:rPr dirty="0"/>
              <a:t>Object</a:t>
            </a:r>
            <a:r>
              <a:rPr spc="-40" dirty="0"/>
              <a:t> </a:t>
            </a:r>
            <a:r>
              <a:rPr dirty="0"/>
              <a:t>&amp; </a:t>
            </a:r>
            <a:r>
              <a:rPr spc="-650" dirty="0"/>
              <a:t> </a:t>
            </a:r>
            <a:r>
              <a:rPr spc="-5" dirty="0"/>
              <a:t>Record </a:t>
            </a:r>
            <a:r>
              <a:rPr dirty="0"/>
              <a:t>based – Object </a:t>
            </a:r>
            <a:r>
              <a:rPr spc="5" dirty="0"/>
              <a:t> </a:t>
            </a:r>
            <a:r>
              <a:rPr spc="-5" dirty="0"/>
              <a:t>oriented</a:t>
            </a:r>
            <a:r>
              <a:rPr spc="-15" dirty="0"/>
              <a:t> </a:t>
            </a:r>
            <a:r>
              <a:rPr spc="-5" dirty="0"/>
              <a:t>model</a:t>
            </a:r>
          </a:p>
        </p:txBody>
      </p:sp>
      <p:sp>
        <p:nvSpPr>
          <p:cNvPr id="6" name="object 6"/>
          <p:cNvSpPr txBox="1"/>
          <p:nvPr/>
        </p:nvSpPr>
        <p:spPr>
          <a:xfrm>
            <a:off x="1313433" y="1726819"/>
            <a:ext cx="192468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Steps</a:t>
            </a:r>
            <a:r>
              <a:rPr sz="1800" spc="-45" dirty="0">
                <a:solidFill>
                  <a:srgbClr val="585858"/>
                </a:solidFill>
                <a:latin typeface="Arial"/>
                <a:cs typeface="Arial"/>
              </a:rPr>
              <a:t> </a:t>
            </a:r>
            <a:r>
              <a:rPr sz="1800" spc="-5" dirty="0">
                <a:solidFill>
                  <a:srgbClr val="585858"/>
                </a:solidFill>
                <a:latin typeface="Arial"/>
                <a:cs typeface="Arial"/>
              </a:rPr>
              <a:t>of</a:t>
            </a:r>
            <a:r>
              <a:rPr sz="1800" spc="-25" dirty="0">
                <a:solidFill>
                  <a:srgbClr val="585858"/>
                </a:solidFill>
                <a:latin typeface="Arial"/>
                <a:cs typeface="Arial"/>
              </a:rPr>
              <a:t> </a:t>
            </a:r>
            <a:r>
              <a:rPr sz="1800" spc="-5" dirty="0">
                <a:solidFill>
                  <a:srgbClr val="585858"/>
                </a:solidFill>
                <a:latin typeface="Arial"/>
                <a:cs typeface="Arial"/>
              </a:rPr>
              <a:t>ER</a:t>
            </a:r>
            <a:r>
              <a:rPr sz="1800" spc="-50" dirty="0">
                <a:solidFill>
                  <a:srgbClr val="585858"/>
                </a:solidFill>
                <a:latin typeface="Arial"/>
                <a:cs typeface="Arial"/>
              </a:rPr>
              <a:t> </a:t>
            </a:r>
            <a:r>
              <a:rPr sz="1800" dirty="0">
                <a:solidFill>
                  <a:srgbClr val="585858"/>
                </a:solidFill>
                <a:latin typeface="Arial"/>
                <a:cs typeface="Arial"/>
              </a:rPr>
              <a:t>Model</a:t>
            </a:r>
            <a:endParaRPr sz="1800" dirty="0">
              <a:latin typeface="Arial"/>
              <a:cs typeface="Arial"/>
            </a:endParaRPr>
          </a:p>
        </p:txBody>
      </p:sp>
      <p:sp>
        <p:nvSpPr>
          <p:cNvPr id="7" name="object 7"/>
          <p:cNvSpPr txBox="1"/>
          <p:nvPr/>
        </p:nvSpPr>
        <p:spPr>
          <a:xfrm>
            <a:off x="398779" y="2235580"/>
            <a:ext cx="4011295" cy="2016125"/>
          </a:xfrm>
          <a:prstGeom prst="rect">
            <a:avLst/>
          </a:prstGeom>
        </p:spPr>
        <p:txBody>
          <a:bodyPr vert="horz" wrap="square" lIns="0" tIns="12700" rIns="0" bIns="0" rtlCol="0">
            <a:spAutoFit/>
          </a:bodyPr>
          <a:lstStyle/>
          <a:p>
            <a:pPr marL="332740" marR="114935" indent="-320040">
              <a:lnSpc>
                <a:spcPct val="115999"/>
              </a:lnSpc>
              <a:spcBef>
                <a:spcPts val="100"/>
              </a:spcBef>
              <a:buChar char="●"/>
              <a:tabLst>
                <a:tab pos="332105" algn="l"/>
                <a:tab pos="332740" algn="l"/>
              </a:tabLst>
            </a:pPr>
            <a:r>
              <a:rPr sz="1200" spc="-5" dirty="0">
                <a:latin typeface="Arial"/>
                <a:cs typeface="Arial"/>
              </a:rPr>
              <a:t>The</a:t>
            </a:r>
            <a:r>
              <a:rPr sz="1200" spc="-10" dirty="0">
                <a:latin typeface="Arial"/>
                <a:cs typeface="Arial"/>
              </a:rPr>
              <a:t> </a:t>
            </a:r>
            <a:r>
              <a:rPr sz="1200" spc="-5" dirty="0">
                <a:latin typeface="Arial"/>
                <a:cs typeface="Arial"/>
              </a:rPr>
              <a:t>steps</a:t>
            </a:r>
            <a:r>
              <a:rPr sz="1200" spc="-30" dirty="0">
                <a:latin typeface="Arial"/>
                <a:cs typeface="Arial"/>
              </a:rPr>
              <a:t> </a:t>
            </a:r>
            <a:r>
              <a:rPr sz="1200" dirty="0">
                <a:latin typeface="Arial"/>
                <a:cs typeface="Arial"/>
              </a:rPr>
              <a:t>for</a:t>
            </a:r>
            <a:r>
              <a:rPr sz="1200" spc="-20" dirty="0">
                <a:latin typeface="Arial"/>
                <a:cs typeface="Arial"/>
              </a:rPr>
              <a:t> </a:t>
            </a:r>
            <a:r>
              <a:rPr sz="1200" spc="-5" dirty="0">
                <a:latin typeface="Arial"/>
                <a:cs typeface="Arial"/>
              </a:rPr>
              <a:t>designing</a:t>
            </a:r>
            <a:r>
              <a:rPr sz="1200" spc="-20" dirty="0">
                <a:latin typeface="Arial"/>
                <a:cs typeface="Arial"/>
              </a:rPr>
              <a:t> </a:t>
            </a:r>
            <a:r>
              <a:rPr sz="1200" dirty="0">
                <a:latin typeface="Arial"/>
                <a:cs typeface="Arial"/>
              </a:rPr>
              <a:t>the</a:t>
            </a:r>
            <a:r>
              <a:rPr sz="1200" spc="-15" dirty="0">
                <a:latin typeface="Arial"/>
                <a:cs typeface="Arial"/>
              </a:rPr>
              <a:t> </a:t>
            </a:r>
            <a:r>
              <a:rPr sz="1200" spc="-5" dirty="0">
                <a:latin typeface="Arial"/>
                <a:cs typeface="Arial"/>
              </a:rPr>
              <a:t>logical</a:t>
            </a:r>
            <a:r>
              <a:rPr sz="1200" spc="-15" dirty="0">
                <a:latin typeface="Arial"/>
                <a:cs typeface="Arial"/>
              </a:rPr>
              <a:t> </a:t>
            </a:r>
            <a:r>
              <a:rPr sz="1200" spc="-5" dirty="0">
                <a:latin typeface="Arial"/>
                <a:cs typeface="Arial"/>
              </a:rPr>
              <a:t>data</a:t>
            </a:r>
            <a:r>
              <a:rPr sz="1200" spc="-10" dirty="0">
                <a:latin typeface="Arial"/>
                <a:cs typeface="Arial"/>
              </a:rPr>
              <a:t> </a:t>
            </a:r>
            <a:r>
              <a:rPr sz="1200" spc="-5" dirty="0">
                <a:latin typeface="Arial"/>
                <a:cs typeface="Arial"/>
              </a:rPr>
              <a:t>model</a:t>
            </a:r>
            <a:r>
              <a:rPr sz="1200" spc="-20" dirty="0">
                <a:latin typeface="Arial"/>
                <a:cs typeface="Arial"/>
              </a:rPr>
              <a:t> </a:t>
            </a:r>
            <a:r>
              <a:rPr sz="1200" spc="-5" dirty="0">
                <a:latin typeface="Arial"/>
                <a:cs typeface="Arial"/>
              </a:rPr>
              <a:t>are</a:t>
            </a:r>
            <a:r>
              <a:rPr sz="1200" spc="-15" dirty="0">
                <a:latin typeface="Arial"/>
                <a:cs typeface="Arial"/>
              </a:rPr>
              <a:t> </a:t>
            </a:r>
            <a:r>
              <a:rPr sz="1200" spc="-5" dirty="0">
                <a:latin typeface="Arial"/>
                <a:cs typeface="Arial"/>
              </a:rPr>
              <a:t>as </a:t>
            </a:r>
            <a:r>
              <a:rPr sz="1200" spc="-320" dirty="0">
                <a:latin typeface="Arial"/>
                <a:cs typeface="Arial"/>
              </a:rPr>
              <a:t> </a:t>
            </a:r>
            <a:r>
              <a:rPr sz="1200" spc="-5" dirty="0">
                <a:latin typeface="Arial"/>
                <a:cs typeface="Arial"/>
              </a:rPr>
              <a:t>follows:</a:t>
            </a:r>
            <a:endParaRPr sz="1200">
              <a:latin typeface="Arial"/>
              <a:cs typeface="Arial"/>
            </a:endParaRPr>
          </a:p>
          <a:p>
            <a:pPr marL="789940" lvl="1" indent="-335915">
              <a:lnSpc>
                <a:spcPct val="100000"/>
              </a:lnSpc>
              <a:spcBef>
                <a:spcPts val="380"/>
              </a:spcBef>
              <a:buSzPct val="116666"/>
              <a:buChar char="○"/>
              <a:tabLst>
                <a:tab pos="789940" algn="l"/>
                <a:tab pos="790575" algn="l"/>
              </a:tabLst>
            </a:pPr>
            <a:r>
              <a:rPr sz="1200" spc="-5" dirty="0">
                <a:latin typeface="Arial"/>
                <a:cs typeface="Arial"/>
              </a:rPr>
              <a:t>Specify</a:t>
            </a:r>
            <a:r>
              <a:rPr sz="1200" spc="-45" dirty="0">
                <a:latin typeface="Arial"/>
                <a:cs typeface="Arial"/>
              </a:rPr>
              <a:t> </a:t>
            </a:r>
            <a:r>
              <a:rPr sz="1200" spc="-5" dirty="0">
                <a:latin typeface="Arial"/>
                <a:cs typeface="Arial"/>
              </a:rPr>
              <a:t>primary</a:t>
            </a:r>
            <a:r>
              <a:rPr sz="1200" spc="-30" dirty="0">
                <a:latin typeface="Arial"/>
                <a:cs typeface="Arial"/>
              </a:rPr>
              <a:t> </a:t>
            </a:r>
            <a:r>
              <a:rPr sz="1200" spc="-5" dirty="0">
                <a:latin typeface="Arial"/>
                <a:cs typeface="Arial"/>
              </a:rPr>
              <a:t>keys</a:t>
            </a:r>
            <a:r>
              <a:rPr sz="1200" spc="-25" dirty="0">
                <a:latin typeface="Arial"/>
                <a:cs typeface="Arial"/>
              </a:rPr>
              <a:t> </a:t>
            </a:r>
            <a:r>
              <a:rPr sz="1200" dirty="0">
                <a:latin typeface="Arial"/>
                <a:cs typeface="Arial"/>
              </a:rPr>
              <a:t>for</a:t>
            </a:r>
            <a:r>
              <a:rPr sz="1200" spc="-20" dirty="0">
                <a:latin typeface="Arial"/>
                <a:cs typeface="Arial"/>
              </a:rPr>
              <a:t> </a:t>
            </a:r>
            <a:r>
              <a:rPr sz="1200" spc="-5" dirty="0">
                <a:latin typeface="Arial"/>
                <a:cs typeface="Arial"/>
              </a:rPr>
              <a:t>all</a:t>
            </a:r>
            <a:r>
              <a:rPr sz="1200" spc="-25" dirty="0">
                <a:latin typeface="Arial"/>
                <a:cs typeface="Arial"/>
              </a:rPr>
              <a:t> </a:t>
            </a:r>
            <a:r>
              <a:rPr sz="1200" spc="-5" dirty="0">
                <a:latin typeface="Arial"/>
                <a:cs typeface="Arial"/>
              </a:rPr>
              <a:t>entities.</a:t>
            </a:r>
            <a:endParaRPr sz="1200">
              <a:latin typeface="Arial"/>
              <a:cs typeface="Arial"/>
            </a:endParaRPr>
          </a:p>
          <a:p>
            <a:pPr marL="789940" lvl="1" indent="-335915">
              <a:lnSpc>
                <a:spcPct val="100000"/>
              </a:lnSpc>
              <a:spcBef>
                <a:spcPts val="520"/>
              </a:spcBef>
              <a:buSzPct val="116666"/>
              <a:buChar char="○"/>
              <a:tabLst>
                <a:tab pos="789940" algn="l"/>
                <a:tab pos="790575" algn="l"/>
              </a:tabLst>
            </a:pPr>
            <a:r>
              <a:rPr sz="1200" spc="-5" dirty="0">
                <a:latin typeface="Arial"/>
                <a:cs typeface="Arial"/>
              </a:rPr>
              <a:t>Find</a:t>
            </a:r>
            <a:r>
              <a:rPr sz="1200" spc="-25" dirty="0">
                <a:latin typeface="Arial"/>
                <a:cs typeface="Arial"/>
              </a:rPr>
              <a:t> </a:t>
            </a:r>
            <a:r>
              <a:rPr sz="1200" spc="-5" dirty="0">
                <a:latin typeface="Arial"/>
                <a:cs typeface="Arial"/>
              </a:rPr>
              <a:t>the</a:t>
            </a:r>
            <a:r>
              <a:rPr sz="1200" spc="-25" dirty="0">
                <a:latin typeface="Arial"/>
                <a:cs typeface="Arial"/>
              </a:rPr>
              <a:t> </a:t>
            </a:r>
            <a:r>
              <a:rPr sz="1200" spc="-5" dirty="0">
                <a:latin typeface="Arial"/>
                <a:cs typeface="Arial"/>
              </a:rPr>
              <a:t>relationships</a:t>
            </a:r>
            <a:r>
              <a:rPr sz="1200" spc="-30" dirty="0">
                <a:latin typeface="Arial"/>
                <a:cs typeface="Arial"/>
              </a:rPr>
              <a:t> </a:t>
            </a:r>
            <a:r>
              <a:rPr sz="1200" spc="-5" dirty="0">
                <a:latin typeface="Arial"/>
                <a:cs typeface="Arial"/>
              </a:rPr>
              <a:t>between</a:t>
            </a:r>
            <a:r>
              <a:rPr sz="1200" spc="-20" dirty="0">
                <a:latin typeface="Arial"/>
                <a:cs typeface="Arial"/>
              </a:rPr>
              <a:t> </a:t>
            </a:r>
            <a:r>
              <a:rPr sz="1200" spc="-5" dirty="0">
                <a:latin typeface="Arial"/>
                <a:cs typeface="Arial"/>
              </a:rPr>
              <a:t>different</a:t>
            </a:r>
            <a:r>
              <a:rPr sz="1200" spc="-20" dirty="0">
                <a:latin typeface="Arial"/>
                <a:cs typeface="Arial"/>
              </a:rPr>
              <a:t> </a:t>
            </a:r>
            <a:r>
              <a:rPr sz="1200" spc="-5" dirty="0">
                <a:latin typeface="Arial"/>
                <a:cs typeface="Arial"/>
              </a:rPr>
              <a:t>entities.</a:t>
            </a:r>
            <a:endParaRPr sz="1200">
              <a:latin typeface="Arial"/>
              <a:cs typeface="Arial"/>
            </a:endParaRPr>
          </a:p>
          <a:p>
            <a:pPr marL="789940" lvl="1" indent="-335915">
              <a:lnSpc>
                <a:spcPct val="100000"/>
              </a:lnSpc>
              <a:spcBef>
                <a:spcPts val="465"/>
              </a:spcBef>
              <a:buSzPct val="116666"/>
              <a:buChar char="○"/>
              <a:tabLst>
                <a:tab pos="789940" algn="l"/>
                <a:tab pos="790575" algn="l"/>
              </a:tabLst>
            </a:pPr>
            <a:r>
              <a:rPr sz="1200" spc="-5" dirty="0">
                <a:latin typeface="Arial"/>
                <a:cs typeface="Arial"/>
              </a:rPr>
              <a:t>Find</a:t>
            </a:r>
            <a:r>
              <a:rPr sz="1200" spc="-35" dirty="0">
                <a:latin typeface="Arial"/>
                <a:cs typeface="Arial"/>
              </a:rPr>
              <a:t> </a:t>
            </a:r>
            <a:r>
              <a:rPr sz="1200" spc="-5" dirty="0">
                <a:latin typeface="Arial"/>
                <a:cs typeface="Arial"/>
              </a:rPr>
              <a:t>all</a:t>
            </a:r>
            <a:r>
              <a:rPr sz="1200" spc="-50" dirty="0">
                <a:latin typeface="Arial"/>
                <a:cs typeface="Arial"/>
              </a:rPr>
              <a:t> </a:t>
            </a:r>
            <a:r>
              <a:rPr sz="1200" spc="-5" dirty="0">
                <a:latin typeface="Arial"/>
                <a:cs typeface="Arial"/>
              </a:rPr>
              <a:t>attributes</a:t>
            </a:r>
            <a:r>
              <a:rPr sz="1200" spc="-55" dirty="0">
                <a:latin typeface="Arial"/>
                <a:cs typeface="Arial"/>
              </a:rPr>
              <a:t> </a:t>
            </a:r>
            <a:r>
              <a:rPr sz="1200" dirty="0">
                <a:latin typeface="Arial"/>
                <a:cs typeface="Arial"/>
              </a:rPr>
              <a:t>for</a:t>
            </a:r>
            <a:r>
              <a:rPr sz="1200" spc="-50" dirty="0">
                <a:latin typeface="Arial"/>
                <a:cs typeface="Arial"/>
              </a:rPr>
              <a:t> </a:t>
            </a:r>
            <a:r>
              <a:rPr sz="1200" spc="-5" dirty="0">
                <a:latin typeface="Arial"/>
                <a:cs typeface="Arial"/>
              </a:rPr>
              <a:t>each</a:t>
            </a:r>
            <a:r>
              <a:rPr sz="1200" spc="-25" dirty="0">
                <a:latin typeface="Arial"/>
                <a:cs typeface="Arial"/>
              </a:rPr>
              <a:t> </a:t>
            </a:r>
            <a:r>
              <a:rPr sz="1200" spc="-5" dirty="0">
                <a:latin typeface="Arial"/>
                <a:cs typeface="Arial"/>
              </a:rPr>
              <a:t>entity.</a:t>
            </a:r>
            <a:endParaRPr sz="1200">
              <a:latin typeface="Arial"/>
              <a:cs typeface="Arial"/>
            </a:endParaRPr>
          </a:p>
          <a:p>
            <a:pPr marL="147955">
              <a:lnSpc>
                <a:spcPct val="100000"/>
              </a:lnSpc>
              <a:spcBef>
                <a:spcPts val="370"/>
              </a:spcBef>
              <a:tabLst>
                <a:tab pos="454025" algn="l"/>
                <a:tab pos="789940" algn="l"/>
              </a:tabLst>
            </a:pPr>
            <a:r>
              <a:rPr sz="1200" dirty="0">
                <a:latin typeface="Arial"/>
                <a:cs typeface="Arial"/>
              </a:rPr>
              <a:t>.	</a:t>
            </a:r>
            <a:r>
              <a:rPr sz="2100" baseline="3968" dirty="0">
                <a:latin typeface="Arial"/>
                <a:cs typeface="Arial"/>
              </a:rPr>
              <a:t>○	</a:t>
            </a:r>
            <a:r>
              <a:rPr sz="1800" spc="-7" baseline="4629" dirty="0">
                <a:latin typeface="Arial"/>
                <a:cs typeface="Arial"/>
              </a:rPr>
              <a:t>Resolve</a:t>
            </a:r>
            <a:r>
              <a:rPr sz="1800" baseline="4629" dirty="0">
                <a:latin typeface="Arial"/>
                <a:cs typeface="Arial"/>
              </a:rPr>
              <a:t> </a:t>
            </a:r>
            <a:r>
              <a:rPr sz="1800" spc="-7" baseline="4629" dirty="0">
                <a:latin typeface="Arial"/>
                <a:cs typeface="Arial"/>
              </a:rPr>
              <a:t>many-to-many</a:t>
            </a:r>
            <a:r>
              <a:rPr sz="1800" spc="-22" baseline="4629" dirty="0">
                <a:latin typeface="Arial"/>
                <a:cs typeface="Arial"/>
              </a:rPr>
              <a:t> </a:t>
            </a:r>
            <a:r>
              <a:rPr sz="1800" spc="-7" baseline="4629" dirty="0">
                <a:latin typeface="Arial"/>
                <a:cs typeface="Arial"/>
              </a:rPr>
              <a:t>relationships.</a:t>
            </a:r>
            <a:endParaRPr sz="1800" baseline="4629">
              <a:latin typeface="Arial"/>
              <a:cs typeface="Arial"/>
            </a:endParaRPr>
          </a:p>
          <a:p>
            <a:pPr marL="789940" lvl="1" indent="-335915">
              <a:lnSpc>
                <a:spcPct val="100000"/>
              </a:lnSpc>
              <a:spcBef>
                <a:spcPts val="320"/>
              </a:spcBef>
              <a:buSzPct val="116666"/>
              <a:buChar char="○"/>
              <a:tabLst>
                <a:tab pos="789940" algn="l"/>
                <a:tab pos="790575" algn="l"/>
              </a:tabLst>
            </a:pPr>
            <a:r>
              <a:rPr sz="1200" spc="-5" dirty="0">
                <a:latin typeface="Arial"/>
                <a:cs typeface="Arial"/>
              </a:rPr>
              <a:t>Normalization.</a:t>
            </a:r>
            <a:endParaRPr sz="1200">
              <a:latin typeface="Arial"/>
              <a:cs typeface="Arial"/>
            </a:endParaRPr>
          </a:p>
          <a:p>
            <a:pPr marL="147955">
              <a:lnSpc>
                <a:spcPct val="100000"/>
              </a:lnSpc>
              <a:spcBef>
                <a:spcPts val="1155"/>
              </a:spcBef>
            </a:pPr>
            <a:r>
              <a:rPr sz="1400" dirty="0">
                <a:latin typeface="Arial"/>
                <a:cs typeface="Arial"/>
              </a:rPr>
              <a:t>.</a:t>
            </a:r>
            <a:endParaRPr sz="1400">
              <a:latin typeface="Arial"/>
              <a:cs typeface="Arial"/>
            </a:endParaRPr>
          </a:p>
        </p:txBody>
      </p:sp>
      <p:pic>
        <p:nvPicPr>
          <p:cNvPr id="8" name="object 8"/>
          <p:cNvPicPr/>
          <p:nvPr/>
        </p:nvPicPr>
        <p:blipFill>
          <a:blip r:embed="rId3" cstate="print"/>
          <a:stretch>
            <a:fillRect/>
          </a:stretch>
        </p:blipFill>
        <p:spPr>
          <a:xfrm>
            <a:off x="143510" y="163068"/>
            <a:ext cx="767080" cy="307848"/>
          </a:xfrm>
          <a:prstGeom prst="rect">
            <a:avLst/>
          </a:prstGeom>
        </p:spPr>
      </p:pic>
      <p:pic>
        <p:nvPicPr>
          <p:cNvPr id="9" name="object 9"/>
          <p:cNvPicPr/>
          <p:nvPr/>
        </p:nvPicPr>
        <p:blipFill>
          <a:blip r:embed="rId4" cstate="print"/>
          <a:stretch>
            <a:fillRect/>
          </a:stretch>
        </p:blipFill>
        <p:spPr>
          <a:xfrm>
            <a:off x="5033645" y="830148"/>
            <a:ext cx="3536314" cy="3536315"/>
          </a:xfrm>
          <a:prstGeom prst="rect">
            <a:avLst/>
          </a:prstGeom>
        </p:spPr>
      </p:pic>
      <p:sp>
        <p:nvSpPr>
          <p:cNvPr id="10" name="object 10"/>
          <p:cNvSpPr txBox="1"/>
          <p:nvPr/>
        </p:nvSpPr>
        <p:spPr>
          <a:xfrm>
            <a:off x="5107304" y="4544812"/>
            <a:ext cx="3237865" cy="124460"/>
          </a:xfrm>
          <a:prstGeom prst="rect">
            <a:avLst/>
          </a:prstGeom>
        </p:spPr>
        <p:txBody>
          <a:bodyPr vert="horz" wrap="square" lIns="0" tIns="3810" rIns="0" bIns="0" rtlCol="0">
            <a:spAutoFit/>
          </a:bodyPr>
          <a:lstStyle/>
          <a:p>
            <a:pPr marL="12700">
              <a:lnSpc>
                <a:spcPct val="100000"/>
              </a:lnSpc>
              <a:spcBef>
                <a:spcPts val="30"/>
              </a:spcBef>
            </a:pPr>
            <a:r>
              <a:rPr sz="700" spc="-10" dirty="0">
                <a:solidFill>
                  <a:srgbClr val="585858"/>
                </a:solidFill>
                <a:latin typeface="Arial"/>
                <a:cs typeface="Arial"/>
              </a:rPr>
              <a:t>Image</a:t>
            </a:r>
            <a:r>
              <a:rPr sz="700" spc="20" dirty="0">
                <a:solidFill>
                  <a:srgbClr val="585858"/>
                </a:solidFill>
                <a:latin typeface="Arial"/>
                <a:cs typeface="Arial"/>
              </a:rPr>
              <a:t> </a:t>
            </a:r>
            <a:r>
              <a:rPr sz="700" spc="-5" dirty="0">
                <a:solidFill>
                  <a:srgbClr val="585858"/>
                </a:solidFill>
                <a:latin typeface="Arial"/>
                <a:cs typeface="Arial"/>
              </a:rPr>
              <a:t>Source::</a:t>
            </a:r>
            <a:r>
              <a:rPr sz="700" spc="25" dirty="0">
                <a:solidFill>
                  <a:srgbClr val="585858"/>
                </a:solidFill>
                <a:latin typeface="Arial"/>
                <a:cs typeface="Arial"/>
              </a:rPr>
              <a:t> </a:t>
            </a:r>
            <a:r>
              <a:rPr sz="700" spc="-10" dirty="0">
                <a:solidFill>
                  <a:srgbClr val="585858"/>
                </a:solidFill>
                <a:latin typeface="Arial"/>
                <a:cs typeface="Arial"/>
                <a:hlinkClick r:id="rId5"/>
              </a:rPr>
              <a:t>https://www.1keydata.com/datawarehousing/logical-data-model.jpg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1133" y="635516"/>
            <a:ext cx="4358639" cy="772647"/>
          </a:xfrm>
          <a:prstGeom prst="rect">
            <a:avLst/>
          </a:prstGeom>
        </p:spPr>
        <p:txBody>
          <a:bodyPr vert="horz" wrap="square" lIns="0" tIns="28575" rIns="0" bIns="0" rtlCol="0">
            <a:spAutoFit/>
          </a:bodyPr>
          <a:lstStyle/>
          <a:p>
            <a:pPr marL="1478915" marR="5080" indent="-1466850">
              <a:lnSpc>
                <a:spcPts val="2840"/>
              </a:lnSpc>
              <a:spcBef>
                <a:spcPts val="225"/>
              </a:spcBef>
            </a:pPr>
            <a:r>
              <a:rPr spc="-5" dirty="0"/>
              <a:t>Entity</a:t>
            </a:r>
            <a:r>
              <a:rPr spc="-55" dirty="0"/>
              <a:t> </a:t>
            </a:r>
            <a:r>
              <a:rPr dirty="0"/>
              <a:t>sets</a:t>
            </a:r>
            <a:r>
              <a:rPr spc="-40" dirty="0"/>
              <a:t> </a:t>
            </a:r>
            <a:r>
              <a:rPr dirty="0"/>
              <a:t>&amp;</a:t>
            </a:r>
            <a:r>
              <a:rPr spc="-60" dirty="0"/>
              <a:t> </a:t>
            </a:r>
            <a:r>
              <a:rPr spc="-5" dirty="0"/>
              <a:t>relationships </a:t>
            </a:r>
            <a:r>
              <a:rPr spc="-650" dirty="0"/>
              <a:t> </a:t>
            </a:r>
            <a:r>
              <a:rPr dirty="0"/>
              <a:t>sets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329311" y="3108409"/>
            <a:ext cx="3964940" cy="1276440"/>
          </a:xfrm>
          <a:prstGeom prst="rect">
            <a:avLst/>
          </a:prstGeom>
        </p:spPr>
        <p:txBody>
          <a:bodyPr vert="horz" wrap="square" lIns="0" tIns="67310" rIns="0" bIns="0" rtlCol="0">
            <a:spAutoFit/>
          </a:bodyPr>
          <a:lstStyle/>
          <a:p>
            <a:pPr marL="347980" indent="-335280">
              <a:lnSpc>
                <a:spcPct val="100000"/>
              </a:lnSpc>
              <a:spcBef>
                <a:spcPts val="340"/>
              </a:spcBef>
              <a:buChar char="●"/>
              <a:tabLst>
                <a:tab pos="347345" algn="l"/>
                <a:tab pos="347980" algn="l"/>
              </a:tabLst>
            </a:pPr>
            <a:r>
              <a:rPr sz="1400" spc="-5" dirty="0">
                <a:latin typeface="Arial"/>
                <a:cs typeface="Arial"/>
              </a:rPr>
              <a:t>An</a:t>
            </a:r>
            <a:r>
              <a:rPr sz="1400" spc="-20" dirty="0">
                <a:latin typeface="Arial"/>
                <a:cs typeface="Arial"/>
              </a:rPr>
              <a:t> </a:t>
            </a:r>
            <a:r>
              <a:rPr sz="1400" spc="-5" dirty="0">
                <a:latin typeface="Arial"/>
                <a:cs typeface="Arial"/>
              </a:rPr>
              <a:t>entity</a:t>
            </a:r>
            <a:r>
              <a:rPr sz="1400" spc="-35" dirty="0">
                <a:latin typeface="Arial"/>
                <a:cs typeface="Arial"/>
              </a:rPr>
              <a:t> </a:t>
            </a:r>
            <a:r>
              <a:rPr sz="1400" spc="-5" dirty="0">
                <a:latin typeface="Arial"/>
                <a:cs typeface="Arial"/>
              </a:rPr>
              <a:t>refers</a:t>
            </a:r>
            <a:r>
              <a:rPr sz="1400" spc="-25" dirty="0">
                <a:latin typeface="Arial"/>
                <a:cs typeface="Arial"/>
              </a:rPr>
              <a:t> </a:t>
            </a:r>
            <a:r>
              <a:rPr sz="1400" dirty="0">
                <a:latin typeface="Arial"/>
                <a:cs typeface="Arial"/>
              </a:rPr>
              <a:t>to</a:t>
            </a:r>
            <a:r>
              <a:rPr sz="1400" spc="-20" dirty="0">
                <a:latin typeface="Arial"/>
                <a:cs typeface="Arial"/>
              </a:rPr>
              <a:t> </a:t>
            </a:r>
            <a:r>
              <a:rPr sz="1400" spc="-5" dirty="0">
                <a:latin typeface="Arial"/>
                <a:cs typeface="Arial"/>
              </a:rPr>
              <a:t>any</a:t>
            </a:r>
            <a:r>
              <a:rPr sz="1400" spc="-40" dirty="0">
                <a:latin typeface="Arial"/>
                <a:cs typeface="Arial"/>
              </a:rPr>
              <a:t> </a:t>
            </a:r>
            <a:r>
              <a:rPr sz="1400" dirty="0">
                <a:latin typeface="Arial"/>
                <a:cs typeface="Arial"/>
              </a:rPr>
              <a:t>object</a:t>
            </a:r>
            <a:r>
              <a:rPr sz="1400" spc="-10" dirty="0">
                <a:latin typeface="Arial"/>
                <a:cs typeface="Arial"/>
              </a:rPr>
              <a:t> </a:t>
            </a:r>
            <a:r>
              <a:rPr sz="1400" spc="-5" dirty="0">
                <a:latin typeface="Arial"/>
                <a:cs typeface="Arial"/>
              </a:rPr>
              <a:t>having-</a:t>
            </a:r>
            <a:endParaRPr sz="1400" dirty="0">
              <a:latin typeface="Arial"/>
              <a:cs typeface="Arial"/>
            </a:endParaRPr>
          </a:p>
          <a:p>
            <a:pPr marL="805180" marR="200025" lvl="1" indent="-337185">
              <a:lnSpc>
                <a:spcPts val="1950"/>
              </a:lnSpc>
              <a:spcBef>
                <a:spcPts val="105"/>
              </a:spcBef>
              <a:buChar char="○"/>
              <a:tabLst>
                <a:tab pos="805180" algn="l"/>
                <a:tab pos="805815" algn="l"/>
              </a:tabLst>
            </a:pPr>
            <a:r>
              <a:rPr sz="1400" dirty="0">
                <a:latin typeface="Arial"/>
                <a:cs typeface="Arial"/>
              </a:rPr>
              <a:t>Either a </a:t>
            </a:r>
            <a:r>
              <a:rPr sz="1400" spc="-5" dirty="0">
                <a:latin typeface="Arial"/>
                <a:cs typeface="Arial"/>
              </a:rPr>
              <a:t>physical existence </a:t>
            </a:r>
            <a:r>
              <a:rPr sz="1400" dirty="0">
                <a:latin typeface="Arial"/>
                <a:cs typeface="Arial"/>
              </a:rPr>
              <a:t>such </a:t>
            </a:r>
            <a:r>
              <a:rPr sz="1400" spc="-10" dirty="0">
                <a:latin typeface="Arial"/>
                <a:cs typeface="Arial"/>
              </a:rPr>
              <a:t>as </a:t>
            </a:r>
            <a:r>
              <a:rPr sz="1400" dirty="0">
                <a:latin typeface="Arial"/>
                <a:cs typeface="Arial"/>
              </a:rPr>
              <a:t>a </a:t>
            </a:r>
            <a:r>
              <a:rPr sz="1400" spc="-375" dirty="0">
                <a:latin typeface="Arial"/>
                <a:cs typeface="Arial"/>
              </a:rPr>
              <a:t> </a:t>
            </a:r>
            <a:r>
              <a:rPr sz="1400" dirty="0">
                <a:latin typeface="Arial"/>
                <a:cs typeface="Arial"/>
              </a:rPr>
              <a:t>particular</a:t>
            </a:r>
            <a:r>
              <a:rPr sz="1400" spc="-65" dirty="0">
                <a:latin typeface="Arial"/>
                <a:cs typeface="Arial"/>
              </a:rPr>
              <a:t> </a:t>
            </a:r>
            <a:r>
              <a:rPr sz="1400" spc="-5" dirty="0">
                <a:latin typeface="Arial"/>
                <a:cs typeface="Arial"/>
              </a:rPr>
              <a:t>person,</a:t>
            </a:r>
            <a:r>
              <a:rPr sz="1400" spc="-55" dirty="0">
                <a:latin typeface="Arial"/>
                <a:cs typeface="Arial"/>
              </a:rPr>
              <a:t> </a:t>
            </a:r>
            <a:r>
              <a:rPr sz="1400" spc="-5" dirty="0">
                <a:latin typeface="Arial"/>
                <a:cs typeface="Arial"/>
              </a:rPr>
              <a:t>office,</a:t>
            </a:r>
            <a:r>
              <a:rPr sz="1400" spc="-55" dirty="0">
                <a:latin typeface="Arial"/>
                <a:cs typeface="Arial"/>
              </a:rPr>
              <a:t> </a:t>
            </a:r>
            <a:r>
              <a:rPr sz="1400" spc="-5" dirty="0">
                <a:latin typeface="Arial"/>
                <a:cs typeface="Arial"/>
              </a:rPr>
              <a:t>house</a:t>
            </a:r>
            <a:r>
              <a:rPr sz="1400" spc="-60" dirty="0">
                <a:latin typeface="Arial"/>
                <a:cs typeface="Arial"/>
              </a:rPr>
              <a:t> </a:t>
            </a:r>
            <a:r>
              <a:rPr sz="1400" spc="-5" dirty="0">
                <a:latin typeface="Arial"/>
                <a:cs typeface="Arial"/>
              </a:rPr>
              <a:t>or</a:t>
            </a:r>
            <a:r>
              <a:rPr sz="1400" spc="-70" dirty="0">
                <a:latin typeface="Arial"/>
                <a:cs typeface="Arial"/>
              </a:rPr>
              <a:t> </a:t>
            </a:r>
            <a:r>
              <a:rPr sz="1400" spc="-5" dirty="0">
                <a:latin typeface="Arial"/>
                <a:cs typeface="Arial"/>
              </a:rPr>
              <a:t>car.</a:t>
            </a:r>
            <a:endParaRPr sz="1400" dirty="0">
              <a:latin typeface="Arial"/>
              <a:cs typeface="Arial"/>
            </a:endParaRPr>
          </a:p>
          <a:p>
            <a:pPr marL="805180" marR="5080" lvl="1" indent="-337185">
              <a:lnSpc>
                <a:spcPts val="1939"/>
              </a:lnSpc>
              <a:spcBef>
                <a:spcPts val="10"/>
              </a:spcBef>
              <a:buChar char="○"/>
              <a:tabLst>
                <a:tab pos="805180" algn="l"/>
                <a:tab pos="805815" algn="l"/>
              </a:tabLst>
            </a:pPr>
            <a:r>
              <a:rPr sz="1400" dirty="0">
                <a:latin typeface="Arial"/>
                <a:cs typeface="Arial"/>
              </a:rPr>
              <a:t>Or a </a:t>
            </a:r>
            <a:r>
              <a:rPr sz="1400" spc="-5" dirty="0">
                <a:latin typeface="Arial"/>
                <a:cs typeface="Arial"/>
              </a:rPr>
              <a:t>conceptual existence such </a:t>
            </a:r>
            <a:r>
              <a:rPr sz="1400" spc="-10" dirty="0">
                <a:latin typeface="Arial"/>
                <a:cs typeface="Arial"/>
              </a:rPr>
              <a:t>as </a:t>
            </a:r>
            <a:r>
              <a:rPr sz="1400" dirty="0">
                <a:latin typeface="Arial"/>
                <a:cs typeface="Arial"/>
              </a:rPr>
              <a:t>a </a:t>
            </a:r>
            <a:r>
              <a:rPr sz="1400" spc="5" dirty="0">
                <a:latin typeface="Arial"/>
                <a:cs typeface="Arial"/>
              </a:rPr>
              <a:t> </a:t>
            </a:r>
            <a:r>
              <a:rPr sz="1400" spc="-5" dirty="0">
                <a:latin typeface="Arial"/>
                <a:cs typeface="Arial"/>
              </a:rPr>
              <a:t>school,</a:t>
            </a:r>
            <a:r>
              <a:rPr sz="1400" spc="-40" dirty="0">
                <a:latin typeface="Arial"/>
                <a:cs typeface="Arial"/>
              </a:rPr>
              <a:t> </a:t>
            </a:r>
            <a:r>
              <a:rPr sz="1400" dirty="0">
                <a:latin typeface="Arial"/>
                <a:cs typeface="Arial"/>
              </a:rPr>
              <a:t>a</a:t>
            </a:r>
            <a:r>
              <a:rPr sz="1400" spc="-30" dirty="0">
                <a:latin typeface="Arial"/>
                <a:cs typeface="Arial"/>
              </a:rPr>
              <a:t> </a:t>
            </a:r>
            <a:r>
              <a:rPr sz="1400" spc="-5" dirty="0">
                <a:latin typeface="Arial"/>
                <a:cs typeface="Arial"/>
              </a:rPr>
              <a:t>university,</a:t>
            </a:r>
            <a:r>
              <a:rPr sz="1400" spc="-25" dirty="0">
                <a:latin typeface="Arial"/>
                <a:cs typeface="Arial"/>
              </a:rPr>
              <a:t> </a:t>
            </a:r>
            <a:r>
              <a:rPr sz="1400" dirty="0">
                <a:latin typeface="Arial"/>
                <a:cs typeface="Arial"/>
              </a:rPr>
              <a:t>a</a:t>
            </a:r>
            <a:r>
              <a:rPr sz="1400" spc="-30" dirty="0">
                <a:latin typeface="Arial"/>
                <a:cs typeface="Arial"/>
              </a:rPr>
              <a:t> </a:t>
            </a:r>
            <a:r>
              <a:rPr sz="1400" dirty="0">
                <a:latin typeface="Arial"/>
                <a:cs typeface="Arial"/>
              </a:rPr>
              <a:t>company</a:t>
            </a:r>
            <a:r>
              <a:rPr sz="1400" spc="-50" dirty="0">
                <a:latin typeface="Arial"/>
                <a:cs typeface="Arial"/>
              </a:rPr>
              <a:t> </a:t>
            </a:r>
            <a:r>
              <a:rPr sz="1400" spc="-5" dirty="0">
                <a:latin typeface="Arial"/>
                <a:cs typeface="Arial"/>
              </a:rPr>
              <a:t>or</a:t>
            </a:r>
            <a:r>
              <a:rPr sz="1400" spc="-30" dirty="0">
                <a:latin typeface="Arial"/>
                <a:cs typeface="Arial"/>
              </a:rPr>
              <a:t> </a:t>
            </a:r>
            <a:r>
              <a:rPr sz="1400" dirty="0">
                <a:latin typeface="Arial"/>
                <a:cs typeface="Arial"/>
              </a:rPr>
              <a:t>a</a:t>
            </a:r>
            <a:r>
              <a:rPr sz="1400" spc="-30" dirty="0">
                <a:latin typeface="Arial"/>
                <a:cs typeface="Arial"/>
              </a:rPr>
              <a:t> </a:t>
            </a:r>
            <a:r>
              <a:rPr sz="1400" spc="-5" dirty="0">
                <a:latin typeface="Arial"/>
                <a:cs typeface="Arial"/>
              </a:rPr>
              <a:t>job.</a:t>
            </a:r>
            <a:endParaRPr sz="1400" dirty="0">
              <a:latin typeface="Arial"/>
              <a:cs typeface="Arial"/>
            </a:endParaRPr>
          </a:p>
        </p:txBody>
      </p:sp>
      <p:sp>
        <p:nvSpPr>
          <p:cNvPr id="7" name="object 7"/>
          <p:cNvSpPr txBox="1"/>
          <p:nvPr/>
        </p:nvSpPr>
        <p:spPr>
          <a:xfrm>
            <a:off x="5107304" y="4523638"/>
            <a:ext cx="2733040" cy="272415"/>
          </a:xfrm>
          <a:prstGeom prst="rect">
            <a:avLst/>
          </a:prstGeom>
        </p:spPr>
        <p:txBody>
          <a:bodyPr vert="horz" wrap="square" lIns="0" tIns="12700" rIns="0" bIns="0" rtlCol="0">
            <a:spAutoFit/>
          </a:bodyPr>
          <a:lstStyle/>
          <a:p>
            <a:pPr marL="12700" marR="5080">
              <a:lnSpc>
                <a:spcPct val="115700"/>
              </a:lnSpc>
              <a:spcBef>
                <a:spcPts val="100"/>
              </a:spcBef>
            </a:pPr>
            <a:r>
              <a:rPr sz="700" spc="-5" dirty="0">
                <a:solidFill>
                  <a:srgbClr val="585858"/>
                </a:solidFill>
                <a:latin typeface="Arial"/>
                <a:cs typeface="Arial"/>
              </a:rPr>
              <a:t>Image Source:: </a:t>
            </a:r>
            <a:r>
              <a:rPr sz="700" dirty="0">
                <a:solidFill>
                  <a:srgbClr val="585858"/>
                </a:solidFill>
                <a:latin typeface="Arial"/>
                <a:cs typeface="Arial"/>
              </a:rPr>
              <a:t> </a:t>
            </a:r>
            <a:r>
              <a:rPr sz="700" spc="-10" dirty="0">
                <a:solidFill>
                  <a:srgbClr val="585858"/>
                </a:solidFill>
                <a:latin typeface="Arial"/>
                <a:cs typeface="Arial"/>
                <a:hlinkClick r:id="rId3"/>
              </a:rPr>
              <a:t>https://www.guru99.com/images/1/100518_0621_ERDiagramT</a:t>
            </a:r>
            <a:r>
              <a:rPr sz="700" spc="-10" dirty="0">
                <a:solidFill>
                  <a:srgbClr val="585858"/>
                </a:solidFill>
                <a:latin typeface="Arial"/>
                <a:cs typeface="Arial"/>
              </a:rPr>
              <a:t>u2.png</a:t>
            </a:r>
            <a:endParaRPr sz="700">
              <a:latin typeface="Arial"/>
              <a:cs typeface="Arial"/>
            </a:endParaRPr>
          </a:p>
        </p:txBody>
      </p:sp>
      <p:pic>
        <p:nvPicPr>
          <p:cNvPr id="8" name="object 8"/>
          <p:cNvPicPr/>
          <p:nvPr/>
        </p:nvPicPr>
        <p:blipFill>
          <a:blip r:embed="rId4" cstate="print"/>
          <a:stretch>
            <a:fillRect/>
          </a:stretch>
        </p:blipFill>
        <p:spPr>
          <a:xfrm>
            <a:off x="143510" y="161289"/>
            <a:ext cx="773887" cy="311150"/>
          </a:xfrm>
          <a:prstGeom prst="rect">
            <a:avLst/>
          </a:prstGeom>
        </p:spPr>
      </p:pic>
      <p:pic>
        <p:nvPicPr>
          <p:cNvPr id="9" name="object 9"/>
          <p:cNvPicPr/>
          <p:nvPr/>
        </p:nvPicPr>
        <p:blipFill>
          <a:blip r:embed="rId5" cstate="print"/>
          <a:stretch>
            <a:fillRect/>
          </a:stretch>
        </p:blipFill>
        <p:spPr>
          <a:xfrm>
            <a:off x="4571363" y="829322"/>
            <a:ext cx="4572001" cy="3133078"/>
          </a:xfrm>
          <a:prstGeom prst="rect">
            <a:avLst/>
          </a:prstGeom>
        </p:spPr>
      </p:pic>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
        <p:nvSpPr>
          <p:cNvPr id="12" name="TextBox 11">
            <a:extLst>
              <a:ext uri="{FF2B5EF4-FFF2-40B4-BE49-F238E27FC236}">
                <a16:creationId xmlns:a16="http://schemas.microsoft.com/office/drawing/2014/main" id="{D7FFBF57-48D5-0195-9777-8B7DFCBAE24A}"/>
              </a:ext>
            </a:extLst>
          </p:cNvPr>
          <p:cNvSpPr txBox="1"/>
          <p:nvPr/>
        </p:nvSpPr>
        <p:spPr>
          <a:xfrm>
            <a:off x="0" y="2035091"/>
            <a:ext cx="4572000" cy="369332"/>
          </a:xfrm>
          <a:prstGeom prst="rect">
            <a:avLst/>
          </a:prstGeom>
          <a:noFill/>
        </p:spPr>
        <p:txBody>
          <a:bodyPr wrap="square">
            <a:spAutoFit/>
          </a:bodyPr>
          <a:lstStyle/>
          <a:p>
            <a:pPr marR="114935" algn="ctr">
              <a:lnSpc>
                <a:spcPct val="100000"/>
              </a:lnSpc>
              <a:spcBef>
                <a:spcPts val="530"/>
              </a:spcBef>
            </a:pPr>
            <a:r>
              <a:rPr lang="en-US" sz="1800" dirty="0">
                <a:solidFill>
                  <a:srgbClr val="585858"/>
                </a:solidFill>
                <a:latin typeface="Arial"/>
                <a:cs typeface="Arial"/>
              </a:rPr>
              <a:t>Entity</a:t>
            </a:r>
            <a:endParaRPr lang="en-US" sz="1800" dirty="0">
              <a:latin typeface="Arial"/>
              <a:cs typeface="Arial"/>
            </a:endParaRPr>
          </a:p>
        </p:txBody>
      </p:sp>
    </p:spTree>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17651" y="644397"/>
            <a:ext cx="3498850" cy="752475"/>
          </a:xfrm>
          <a:prstGeom prst="rect">
            <a:avLst/>
          </a:prstGeom>
        </p:spPr>
        <p:txBody>
          <a:bodyPr vert="horz" wrap="square" lIns="0" tIns="28575" rIns="0" bIns="0" rtlCol="0">
            <a:spAutoFit/>
          </a:bodyPr>
          <a:lstStyle/>
          <a:p>
            <a:pPr marL="1478915" marR="5080" indent="-1466850">
              <a:lnSpc>
                <a:spcPts val="2840"/>
              </a:lnSpc>
              <a:spcBef>
                <a:spcPts val="225"/>
              </a:spcBef>
            </a:pPr>
            <a:r>
              <a:rPr spc="-5" dirty="0"/>
              <a:t>Entity</a:t>
            </a:r>
            <a:r>
              <a:rPr spc="-55" dirty="0"/>
              <a:t> </a:t>
            </a:r>
            <a:r>
              <a:rPr dirty="0"/>
              <a:t>sets</a:t>
            </a:r>
            <a:r>
              <a:rPr spc="-40" dirty="0"/>
              <a:t> </a:t>
            </a:r>
            <a:r>
              <a:rPr dirty="0"/>
              <a:t>&amp;</a:t>
            </a:r>
            <a:r>
              <a:rPr spc="-60" dirty="0"/>
              <a:t> </a:t>
            </a:r>
            <a:r>
              <a:rPr spc="-5" dirty="0"/>
              <a:t>relationships </a:t>
            </a:r>
            <a:r>
              <a:rPr spc="-650" dirty="0"/>
              <a:t> </a:t>
            </a:r>
            <a:r>
              <a:rPr dirty="0"/>
              <a:t>sets</a:t>
            </a:r>
          </a:p>
        </p:txBody>
      </p:sp>
      <p:sp>
        <p:nvSpPr>
          <p:cNvPr id="3" name="object 3"/>
          <p:cNvSpPr txBox="1"/>
          <p:nvPr/>
        </p:nvSpPr>
        <p:spPr>
          <a:xfrm>
            <a:off x="548640" y="3491950"/>
            <a:ext cx="42545" cy="170815"/>
          </a:xfrm>
          <a:prstGeom prst="rect">
            <a:avLst/>
          </a:prstGeom>
        </p:spPr>
        <p:txBody>
          <a:bodyPr vert="horz" wrap="square" lIns="0" tIns="0" rIns="0" bIns="0" rtlCol="0">
            <a:spAutoFit/>
          </a:bodyPr>
          <a:lstStyle/>
          <a:p>
            <a:pPr>
              <a:lnSpc>
                <a:spcPts val="1325"/>
              </a:lnSpc>
            </a:pPr>
            <a:r>
              <a:rPr sz="1200" dirty="0">
                <a:latin typeface="Arial"/>
                <a:cs typeface="Arial"/>
              </a:rPr>
              <a:t>.</a:t>
            </a:r>
            <a:endParaRPr sz="1200">
              <a:latin typeface="Arial"/>
              <a:cs typeface="Arial"/>
            </a:endParaRPr>
          </a:p>
        </p:txBody>
      </p:sp>
      <p:grpSp>
        <p:nvGrpSpPr>
          <p:cNvPr id="4" name="object 4"/>
          <p:cNvGrpSpPr/>
          <p:nvPr/>
        </p:nvGrpSpPr>
        <p:grpSpPr>
          <a:xfrm>
            <a:off x="4572000" y="0"/>
            <a:ext cx="4572000" cy="5143500"/>
            <a:chOff x="4572000" y="0"/>
            <a:chExt cx="4572000" cy="5143500"/>
          </a:xfrm>
        </p:grpSpPr>
        <p:sp>
          <p:nvSpPr>
            <p:cNvPr id="5" name="object 5"/>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6" name="object 6"/>
            <p:cNvPicPr/>
            <p:nvPr/>
          </p:nvPicPr>
          <p:blipFill>
            <a:blip r:embed="rId2" cstate="print"/>
            <a:stretch>
              <a:fillRect/>
            </a:stretch>
          </p:blipFill>
          <p:spPr>
            <a:xfrm>
              <a:off x="8228965" y="161290"/>
              <a:ext cx="791845" cy="311785"/>
            </a:xfrm>
            <a:prstGeom prst="rect">
              <a:avLst/>
            </a:prstGeom>
          </p:spPr>
        </p:pic>
      </p:grpSp>
      <p:sp>
        <p:nvSpPr>
          <p:cNvPr id="7" name="object 7"/>
          <p:cNvSpPr/>
          <p:nvPr/>
        </p:nvSpPr>
        <p:spPr>
          <a:xfrm>
            <a:off x="281940" y="3502659"/>
            <a:ext cx="4048760" cy="205740"/>
          </a:xfrm>
          <a:custGeom>
            <a:avLst/>
            <a:gdLst/>
            <a:ahLst/>
            <a:cxnLst/>
            <a:rect l="l" t="t" r="r" b="b"/>
            <a:pathLst>
              <a:path w="4048760" h="205739">
                <a:moveTo>
                  <a:pt x="4048760" y="0"/>
                </a:moveTo>
                <a:lnTo>
                  <a:pt x="0" y="0"/>
                </a:lnTo>
                <a:lnTo>
                  <a:pt x="0" y="205739"/>
                </a:lnTo>
                <a:lnTo>
                  <a:pt x="4048760" y="205739"/>
                </a:lnTo>
                <a:lnTo>
                  <a:pt x="4048760" y="0"/>
                </a:lnTo>
                <a:close/>
              </a:path>
            </a:pathLst>
          </a:custGeom>
          <a:solidFill>
            <a:srgbClr val="FFFFFF"/>
          </a:solidFill>
        </p:spPr>
        <p:txBody>
          <a:bodyPr wrap="square" lIns="0" tIns="0" rIns="0" bIns="0" rtlCol="0"/>
          <a:lstStyle/>
          <a:p>
            <a:endParaRPr/>
          </a:p>
        </p:txBody>
      </p:sp>
      <p:sp>
        <p:nvSpPr>
          <p:cNvPr id="8" name="object 8"/>
          <p:cNvSpPr txBox="1"/>
          <p:nvPr/>
        </p:nvSpPr>
        <p:spPr>
          <a:xfrm>
            <a:off x="230885" y="2798943"/>
            <a:ext cx="4063365" cy="1997278"/>
          </a:xfrm>
          <a:prstGeom prst="rect">
            <a:avLst/>
          </a:prstGeom>
        </p:spPr>
        <p:txBody>
          <a:bodyPr vert="horz" wrap="square" lIns="0" tIns="89535" rIns="0" bIns="0" rtlCol="0">
            <a:spAutoFit/>
          </a:bodyPr>
          <a:lstStyle/>
          <a:p>
            <a:pPr marL="344805" marR="6350" indent="-332740">
              <a:lnSpc>
                <a:spcPct val="115599"/>
              </a:lnSpc>
              <a:spcBef>
                <a:spcPts val="209"/>
              </a:spcBef>
              <a:buFont typeface="Arial"/>
              <a:buChar char="●"/>
              <a:tabLst>
                <a:tab pos="344805" algn="l"/>
                <a:tab pos="345440" algn="l"/>
              </a:tabLst>
            </a:pPr>
            <a:r>
              <a:rPr sz="1350" b="1" dirty="0">
                <a:solidFill>
                  <a:srgbClr val="212121"/>
                </a:solidFill>
                <a:latin typeface="Arial"/>
                <a:cs typeface="Arial"/>
              </a:rPr>
              <a:t>Entity</a:t>
            </a:r>
            <a:r>
              <a:rPr sz="1350" b="1" spc="100" dirty="0">
                <a:solidFill>
                  <a:srgbClr val="212121"/>
                </a:solidFill>
                <a:latin typeface="Arial"/>
                <a:cs typeface="Arial"/>
              </a:rPr>
              <a:t> </a:t>
            </a:r>
            <a:r>
              <a:rPr sz="1350" b="1" dirty="0">
                <a:solidFill>
                  <a:srgbClr val="212121"/>
                </a:solidFill>
                <a:latin typeface="Arial"/>
                <a:cs typeface="Arial"/>
              </a:rPr>
              <a:t>Set</a:t>
            </a:r>
            <a:r>
              <a:rPr sz="1350" b="1" spc="145" dirty="0">
                <a:solidFill>
                  <a:srgbClr val="212121"/>
                </a:solidFill>
                <a:latin typeface="Arial"/>
                <a:cs typeface="Arial"/>
              </a:rPr>
              <a:t> </a:t>
            </a:r>
            <a:r>
              <a:rPr sz="1350" spc="-5" dirty="0">
                <a:solidFill>
                  <a:srgbClr val="212121"/>
                </a:solidFill>
                <a:latin typeface="Arial"/>
                <a:cs typeface="Arial"/>
              </a:rPr>
              <a:t>is</a:t>
            </a:r>
            <a:r>
              <a:rPr sz="1350" spc="135" dirty="0">
                <a:solidFill>
                  <a:srgbClr val="212121"/>
                </a:solidFill>
                <a:latin typeface="Arial"/>
                <a:cs typeface="Arial"/>
              </a:rPr>
              <a:t> </a:t>
            </a:r>
            <a:r>
              <a:rPr sz="1350" dirty="0">
                <a:solidFill>
                  <a:srgbClr val="212121"/>
                </a:solidFill>
                <a:latin typeface="Arial"/>
                <a:cs typeface="Arial"/>
              </a:rPr>
              <a:t>a</a:t>
            </a:r>
            <a:r>
              <a:rPr sz="1350" spc="114" dirty="0">
                <a:solidFill>
                  <a:srgbClr val="212121"/>
                </a:solidFill>
                <a:latin typeface="Arial"/>
                <a:cs typeface="Arial"/>
              </a:rPr>
              <a:t> </a:t>
            </a:r>
            <a:r>
              <a:rPr sz="1350" spc="-5" dirty="0">
                <a:solidFill>
                  <a:srgbClr val="212121"/>
                </a:solidFill>
                <a:latin typeface="Arial"/>
                <a:cs typeface="Arial"/>
              </a:rPr>
              <a:t>collection</a:t>
            </a:r>
            <a:r>
              <a:rPr sz="1350" spc="135" dirty="0">
                <a:solidFill>
                  <a:srgbClr val="212121"/>
                </a:solidFill>
                <a:latin typeface="Arial"/>
                <a:cs typeface="Arial"/>
              </a:rPr>
              <a:t> </a:t>
            </a:r>
            <a:r>
              <a:rPr sz="1350" spc="-5" dirty="0">
                <a:solidFill>
                  <a:srgbClr val="212121"/>
                </a:solidFill>
                <a:latin typeface="Arial"/>
                <a:cs typeface="Arial"/>
              </a:rPr>
              <a:t>or</a:t>
            </a:r>
            <a:r>
              <a:rPr sz="1350" spc="120" dirty="0">
                <a:solidFill>
                  <a:srgbClr val="212121"/>
                </a:solidFill>
                <a:latin typeface="Arial"/>
                <a:cs typeface="Arial"/>
              </a:rPr>
              <a:t> </a:t>
            </a:r>
            <a:r>
              <a:rPr sz="1350" dirty="0">
                <a:solidFill>
                  <a:srgbClr val="212121"/>
                </a:solidFill>
                <a:latin typeface="Arial"/>
                <a:cs typeface="Arial"/>
              </a:rPr>
              <a:t>a</a:t>
            </a:r>
            <a:r>
              <a:rPr sz="1350" spc="125" dirty="0">
                <a:solidFill>
                  <a:srgbClr val="212121"/>
                </a:solidFill>
                <a:latin typeface="Arial"/>
                <a:cs typeface="Arial"/>
              </a:rPr>
              <a:t> </a:t>
            </a:r>
            <a:r>
              <a:rPr sz="1350" dirty="0">
                <a:solidFill>
                  <a:srgbClr val="212121"/>
                </a:solidFill>
                <a:latin typeface="Arial"/>
                <a:cs typeface="Arial"/>
              </a:rPr>
              <a:t>group</a:t>
            </a:r>
            <a:r>
              <a:rPr sz="1350" spc="130" dirty="0">
                <a:solidFill>
                  <a:srgbClr val="212121"/>
                </a:solidFill>
                <a:latin typeface="Arial"/>
                <a:cs typeface="Arial"/>
              </a:rPr>
              <a:t> </a:t>
            </a:r>
            <a:r>
              <a:rPr sz="1350" dirty="0">
                <a:solidFill>
                  <a:srgbClr val="212121"/>
                </a:solidFill>
                <a:latin typeface="Arial"/>
                <a:cs typeface="Arial"/>
              </a:rPr>
              <a:t>of</a:t>
            </a:r>
            <a:r>
              <a:rPr sz="1350" spc="105" dirty="0">
                <a:solidFill>
                  <a:srgbClr val="212121"/>
                </a:solidFill>
                <a:latin typeface="Arial"/>
                <a:cs typeface="Arial"/>
              </a:rPr>
              <a:t> </a:t>
            </a:r>
            <a:r>
              <a:rPr sz="1350" spc="-5" dirty="0">
                <a:solidFill>
                  <a:srgbClr val="212121"/>
                </a:solidFill>
                <a:latin typeface="Arial"/>
                <a:cs typeface="Arial"/>
              </a:rPr>
              <a:t>‘entities’ </a:t>
            </a:r>
            <a:r>
              <a:rPr sz="1350" spc="-360" dirty="0">
                <a:solidFill>
                  <a:srgbClr val="212121"/>
                </a:solidFill>
                <a:latin typeface="Arial"/>
                <a:cs typeface="Arial"/>
              </a:rPr>
              <a:t> </a:t>
            </a:r>
            <a:r>
              <a:rPr sz="1350" spc="-5" dirty="0">
                <a:solidFill>
                  <a:srgbClr val="212121"/>
                </a:solidFill>
                <a:latin typeface="Arial"/>
                <a:cs typeface="Arial"/>
              </a:rPr>
              <a:t>sharing</a:t>
            </a:r>
            <a:r>
              <a:rPr sz="1350" spc="-10" dirty="0">
                <a:solidFill>
                  <a:srgbClr val="212121"/>
                </a:solidFill>
                <a:latin typeface="Arial"/>
                <a:cs typeface="Arial"/>
              </a:rPr>
              <a:t> </a:t>
            </a:r>
            <a:r>
              <a:rPr sz="1350" spc="-5" dirty="0">
                <a:solidFill>
                  <a:srgbClr val="212121"/>
                </a:solidFill>
                <a:latin typeface="Arial"/>
                <a:cs typeface="Arial"/>
              </a:rPr>
              <a:t>exactly</a:t>
            </a:r>
            <a:r>
              <a:rPr sz="1350" spc="-35" dirty="0">
                <a:solidFill>
                  <a:srgbClr val="212121"/>
                </a:solidFill>
                <a:latin typeface="Arial"/>
                <a:cs typeface="Arial"/>
              </a:rPr>
              <a:t> </a:t>
            </a:r>
            <a:r>
              <a:rPr sz="1350" spc="-5" dirty="0">
                <a:solidFill>
                  <a:srgbClr val="212121"/>
                </a:solidFill>
                <a:latin typeface="Arial"/>
                <a:cs typeface="Arial"/>
              </a:rPr>
              <a:t>the</a:t>
            </a:r>
            <a:r>
              <a:rPr sz="1350" spc="-15" dirty="0">
                <a:solidFill>
                  <a:srgbClr val="212121"/>
                </a:solidFill>
                <a:latin typeface="Arial"/>
                <a:cs typeface="Arial"/>
              </a:rPr>
              <a:t> </a:t>
            </a:r>
            <a:r>
              <a:rPr sz="1350" spc="-5" dirty="0">
                <a:solidFill>
                  <a:srgbClr val="212121"/>
                </a:solidFill>
                <a:latin typeface="Arial"/>
                <a:cs typeface="Arial"/>
              </a:rPr>
              <a:t>‘same</a:t>
            </a:r>
            <a:r>
              <a:rPr sz="1350" spc="-25" dirty="0">
                <a:solidFill>
                  <a:srgbClr val="212121"/>
                </a:solidFill>
                <a:latin typeface="Arial"/>
                <a:cs typeface="Arial"/>
              </a:rPr>
              <a:t> </a:t>
            </a:r>
            <a:r>
              <a:rPr sz="1350" dirty="0">
                <a:solidFill>
                  <a:srgbClr val="212121"/>
                </a:solidFill>
                <a:latin typeface="Arial"/>
                <a:cs typeface="Arial"/>
              </a:rPr>
              <a:t>set</a:t>
            </a:r>
            <a:r>
              <a:rPr sz="1350" spc="-15" dirty="0">
                <a:solidFill>
                  <a:srgbClr val="212121"/>
                </a:solidFill>
                <a:latin typeface="Arial"/>
                <a:cs typeface="Arial"/>
              </a:rPr>
              <a:t> </a:t>
            </a:r>
            <a:r>
              <a:rPr sz="1350" dirty="0">
                <a:solidFill>
                  <a:srgbClr val="212121"/>
                </a:solidFill>
                <a:latin typeface="Arial"/>
                <a:cs typeface="Arial"/>
              </a:rPr>
              <a:t>of</a:t>
            </a:r>
            <a:r>
              <a:rPr sz="1350" spc="-15" dirty="0">
                <a:solidFill>
                  <a:srgbClr val="212121"/>
                </a:solidFill>
                <a:latin typeface="Arial"/>
                <a:cs typeface="Arial"/>
              </a:rPr>
              <a:t> </a:t>
            </a:r>
            <a:r>
              <a:rPr sz="1350" spc="-5" dirty="0">
                <a:solidFill>
                  <a:srgbClr val="212121"/>
                </a:solidFill>
                <a:latin typeface="Arial"/>
                <a:cs typeface="Arial"/>
              </a:rPr>
              <a:t>attributes’.</a:t>
            </a:r>
            <a:endParaRPr sz="1350" dirty="0">
              <a:latin typeface="Arial"/>
              <a:cs typeface="Arial"/>
            </a:endParaRPr>
          </a:p>
          <a:p>
            <a:pPr marL="344805" marR="5080" indent="-332740">
              <a:lnSpc>
                <a:spcPct val="115599"/>
              </a:lnSpc>
              <a:spcBef>
                <a:spcPts val="10"/>
              </a:spcBef>
              <a:buChar char="●"/>
              <a:tabLst>
                <a:tab pos="344805" algn="l"/>
                <a:tab pos="345440" algn="l"/>
              </a:tabLst>
            </a:pPr>
            <a:r>
              <a:rPr sz="1350" dirty="0">
                <a:solidFill>
                  <a:srgbClr val="212121"/>
                </a:solidFill>
                <a:latin typeface="Arial"/>
                <a:cs typeface="Arial"/>
              </a:rPr>
              <a:t>All</a:t>
            </a:r>
            <a:r>
              <a:rPr sz="1350" spc="290" dirty="0">
                <a:solidFill>
                  <a:srgbClr val="212121"/>
                </a:solidFill>
                <a:latin typeface="Arial"/>
                <a:cs typeface="Arial"/>
              </a:rPr>
              <a:t> </a:t>
            </a:r>
            <a:r>
              <a:rPr sz="1350" b="1" dirty="0">
                <a:solidFill>
                  <a:srgbClr val="212121"/>
                </a:solidFill>
                <a:latin typeface="Arial"/>
                <a:cs typeface="Arial"/>
              </a:rPr>
              <a:t>entities</a:t>
            </a:r>
            <a:r>
              <a:rPr sz="1350" b="1" spc="305" dirty="0">
                <a:solidFill>
                  <a:srgbClr val="212121"/>
                </a:solidFill>
                <a:latin typeface="Arial"/>
                <a:cs typeface="Arial"/>
              </a:rPr>
              <a:t> </a:t>
            </a:r>
            <a:r>
              <a:rPr sz="1350" spc="-5" dirty="0">
                <a:solidFill>
                  <a:srgbClr val="212121"/>
                </a:solidFill>
                <a:latin typeface="Arial"/>
                <a:cs typeface="Arial"/>
              </a:rPr>
              <a:t>can</a:t>
            </a:r>
            <a:r>
              <a:rPr sz="1350" spc="305" dirty="0">
                <a:solidFill>
                  <a:srgbClr val="212121"/>
                </a:solidFill>
                <a:latin typeface="Arial"/>
                <a:cs typeface="Arial"/>
              </a:rPr>
              <a:t> </a:t>
            </a:r>
            <a:r>
              <a:rPr sz="1350" spc="-5" dirty="0">
                <a:solidFill>
                  <a:srgbClr val="212121"/>
                </a:solidFill>
                <a:latin typeface="Arial"/>
                <a:cs typeface="Arial"/>
              </a:rPr>
              <a:t>be</a:t>
            </a:r>
            <a:r>
              <a:rPr sz="1350" spc="285" dirty="0">
                <a:solidFill>
                  <a:srgbClr val="212121"/>
                </a:solidFill>
                <a:latin typeface="Arial"/>
                <a:cs typeface="Arial"/>
              </a:rPr>
              <a:t> </a:t>
            </a:r>
            <a:r>
              <a:rPr sz="1350" b="1" spc="-5" dirty="0">
                <a:solidFill>
                  <a:srgbClr val="212121"/>
                </a:solidFill>
                <a:latin typeface="Arial"/>
                <a:cs typeface="Arial"/>
              </a:rPr>
              <a:t>distinctly</a:t>
            </a:r>
            <a:r>
              <a:rPr sz="1350" b="1" spc="290" dirty="0">
                <a:solidFill>
                  <a:srgbClr val="212121"/>
                </a:solidFill>
                <a:latin typeface="Arial"/>
                <a:cs typeface="Arial"/>
              </a:rPr>
              <a:t> </a:t>
            </a:r>
            <a:r>
              <a:rPr sz="1350" b="1" spc="-5" dirty="0">
                <a:solidFill>
                  <a:srgbClr val="212121"/>
                </a:solidFill>
                <a:latin typeface="Arial"/>
                <a:cs typeface="Arial"/>
              </a:rPr>
              <a:t>identified</a:t>
            </a:r>
            <a:r>
              <a:rPr sz="1350" b="1" spc="355" dirty="0">
                <a:solidFill>
                  <a:srgbClr val="212121"/>
                </a:solidFill>
                <a:latin typeface="Arial"/>
                <a:cs typeface="Arial"/>
              </a:rPr>
              <a:t> </a:t>
            </a:r>
            <a:r>
              <a:rPr sz="1350" spc="-5" dirty="0">
                <a:solidFill>
                  <a:srgbClr val="212121"/>
                </a:solidFill>
                <a:latin typeface="Arial"/>
                <a:cs typeface="Arial"/>
              </a:rPr>
              <a:t>in</a:t>
            </a:r>
            <a:r>
              <a:rPr sz="1350" spc="285" dirty="0">
                <a:solidFill>
                  <a:srgbClr val="212121"/>
                </a:solidFill>
                <a:latin typeface="Arial"/>
                <a:cs typeface="Arial"/>
              </a:rPr>
              <a:t> </a:t>
            </a:r>
            <a:r>
              <a:rPr sz="1350" dirty="0">
                <a:solidFill>
                  <a:srgbClr val="212121"/>
                </a:solidFill>
                <a:latin typeface="Arial"/>
                <a:cs typeface="Arial"/>
              </a:rPr>
              <a:t>an </a:t>
            </a:r>
            <a:r>
              <a:rPr sz="1350" spc="-360" dirty="0">
                <a:solidFill>
                  <a:srgbClr val="212121"/>
                </a:solidFill>
                <a:latin typeface="Arial"/>
                <a:cs typeface="Arial"/>
              </a:rPr>
              <a:t> </a:t>
            </a:r>
            <a:r>
              <a:rPr sz="1350" spc="-5" dirty="0">
                <a:solidFill>
                  <a:srgbClr val="212121"/>
                </a:solidFill>
                <a:latin typeface="Arial"/>
                <a:cs typeface="Arial"/>
              </a:rPr>
              <a:t>entity</a:t>
            </a:r>
            <a:r>
              <a:rPr sz="1350" spc="-35" dirty="0">
                <a:solidFill>
                  <a:srgbClr val="212121"/>
                </a:solidFill>
                <a:latin typeface="Arial"/>
                <a:cs typeface="Arial"/>
              </a:rPr>
              <a:t> </a:t>
            </a:r>
            <a:r>
              <a:rPr sz="1350" dirty="0">
                <a:solidFill>
                  <a:srgbClr val="212121"/>
                </a:solidFill>
                <a:latin typeface="Arial"/>
                <a:cs typeface="Arial"/>
              </a:rPr>
              <a:t>set.</a:t>
            </a:r>
            <a:endParaRPr sz="1350" dirty="0">
              <a:latin typeface="Arial"/>
              <a:cs typeface="Arial"/>
            </a:endParaRPr>
          </a:p>
          <a:p>
            <a:pPr marL="344805" marR="16510" indent="-332740">
              <a:lnSpc>
                <a:spcPct val="115599"/>
              </a:lnSpc>
              <a:buChar char="●"/>
              <a:tabLst>
                <a:tab pos="344805" algn="l"/>
                <a:tab pos="345440" algn="l"/>
              </a:tabLst>
            </a:pPr>
            <a:r>
              <a:rPr sz="1350" dirty="0">
                <a:solidFill>
                  <a:srgbClr val="212121"/>
                </a:solidFill>
                <a:latin typeface="Arial"/>
                <a:cs typeface="Arial"/>
              </a:rPr>
              <a:t>This</a:t>
            </a:r>
            <a:r>
              <a:rPr sz="1350" spc="165" dirty="0">
                <a:solidFill>
                  <a:srgbClr val="212121"/>
                </a:solidFill>
                <a:latin typeface="Arial"/>
                <a:cs typeface="Arial"/>
              </a:rPr>
              <a:t> </a:t>
            </a:r>
            <a:r>
              <a:rPr sz="1350" spc="-10" dirty="0">
                <a:solidFill>
                  <a:srgbClr val="212121"/>
                </a:solidFill>
                <a:latin typeface="Arial"/>
                <a:cs typeface="Arial"/>
              </a:rPr>
              <a:t>is</a:t>
            </a:r>
            <a:r>
              <a:rPr sz="1350" spc="180" dirty="0">
                <a:solidFill>
                  <a:srgbClr val="212121"/>
                </a:solidFill>
                <a:latin typeface="Arial"/>
                <a:cs typeface="Arial"/>
              </a:rPr>
              <a:t> </a:t>
            </a:r>
            <a:r>
              <a:rPr sz="1350" spc="-5" dirty="0">
                <a:solidFill>
                  <a:srgbClr val="212121"/>
                </a:solidFill>
                <a:latin typeface="Arial"/>
                <a:cs typeface="Arial"/>
              </a:rPr>
              <a:t>because</a:t>
            </a:r>
            <a:r>
              <a:rPr sz="1350" spc="165" dirty="0">
                <a:solidFill>
                  <a:srgbClr val="212121"/>
                </a:solidFill>
                <a:latin typeface="Arial"/>
                <a:cs typeface="Arial"/>
              </a:rPr>
              <a:t> </a:t>
            </a:r>
            <a:r>
              <a:rPr sz="1350" dirty="0">
                <a:solidFill>
                  <a:srgbClr val="212121"/>
                </a:solidFill>
                <a:latin typeface="Arial"/>
                <a:cs typeface="Arial"/>
              </a:rPr>
              <a:t>all</a:t>
            </a:r>
            <a:r>
              <a:rPr sz="1350" spc="160" dirty="0">
                <a:solidFill>
                  <a:srgbClr val="212121"/>
                </a:solidFill>
                <a:latin typeface="Arial"/>
                <a:cs typeface="Arial"/>
              </a:rPr>
              <a:t> </a:t>
            </a:r>
            <a:r>
              <a:rPr sz="1350" spc="-5" dirty="0">
                <a:solidFill>
                  <a:srgbClr val="212121"/>
                </a:solidFill>
                <a:latin typeface="Arial"/>
                <a:cs typeface="Arial"/>
              </a:rPr>
              <a:t>the</a:t>
            </a:r>
            <a:r>
              <a:rPr sz="1350" spc="160" dirty="0">
                <a:solidFill>
                  <a:srgbClr val="212121"/>
                </a:solidFill>
                <a:latin typeface="Arial"/>
                <a:cs typeface="Arial"/>
              </a:rPr>
              <a:t> </a:t>
            </a:r>
            <a:r>
              <a:rPr sz="1350" spc="-5" dirty="0">
                <a:solidFill>
                  <a:srgbClr val="212121"/>
                </a:solidFill>
                <a:latin typeface="Arial"/>
                <a:cs typeface="Arial"/>
              </a:rPr>
              <a:t>entities</a:t>
            </a:r>
            <a:r>
              <a:rPr sz="1350" spc="185" dirty="0">
                <a:solidFill>
                  <a:srgbClr val="212121"/>
                </a:solidFill>
                <a:latin typeface="Arial"/>
                <a:cs typeface="Arial"/>
              </a:rPr>
              <a:t> </a:t>
            </a:r>
            <a:r>
              <a:rPr sz="1350" spc="-5" dirty="0">
                <a:solidFill>
                  <a:srgbClr val="212121"/>
                </a:solidFill>
                <a:latin typeface="Arial"/>
                <a:cs typeface="Arial"/>
              </a:rPr>
              <a:t>have</a:t>
            </a:r>
            <a:r>
              <a:rPr sz="1350" spc="165" dirty="0">
                <a:solidFill>
                  <a:srgbClr val="212121"/>
                </a:solidFill>
                <a:latin typeface="Arial"/>
                <a:cs typeface="Arial"/>
              </a:rPr>
              <a:t> </a:t>
            </a:r>
            <a:r>
              <a:rPr sz="1350" dirty="0">
                <a:solidFill>
                  <a:srgbClr val="212121"/>
                </a:solidFill>
                <a:latin typeface="Arial"/>
                <a:cs typeface="Arial"/>
              </a:rPr>
              <a:t>a</a:t>
            </a:r>
            <a:r>
              <a:rPr sz="1350" spc="175" dirty="0">
                <a:solidFill>
                  <a:srgbClr val="212121"/>
                </a:solidFill>
                <a:latin typeface="Arial"/>
                <a:cs typeface="Arial"/>
              </a:rPr>
              <a:t> </a:t>
            </a:r>
            <a:r>
              <a:rPr sz="1350" dirty="0">
                <a:solidFill>
                  <a:srgbClr val="212121"/>
                </a:solidFill>
                <a:latin typeface="Arial"/>
                <a:cs typeface="Arial"/>
              </a:rPr>
              <a:t>different </a:t>
            </a:r>
            <a:r>
              <a:rPr sz="1350" spc="-360" dirty="0">
                <a:solidFill>
                  <a:srgbClr val="212121"/>
                </a:solidFill>
                <a:latin typeface="Arial"/>
                <a:cs typeface="Arial"/>
              </a:rPr>
              <a:t> </a:t>
            </a:r>
            <a:r>
              <a:rPr sz="1350" dirty="0">
                <a:solidFill>
                  <a:srgbClr val="212121"/>
                </a:solidFill>
                <a:latin typeface="Arial"/>
                <a:cs typeface="Arial"/>
              </a:rPr>
              <a:t>set</a:t>
            </a:r>
            <a:r>
              <a:rPr sz="1350" spc="-25" dirty="0">
                <a:solidFill>
                  <a:srgbClr val="212121"/>
                </a:solidFill>
                <a:latin typeface="Arial"/>
                <a:cs typeface="Arial"/>
              </a:rPr>
              <a:t> </a:t>
            </a:r>
            <a:r>
              <a:rPr sz="1350" dirty="0">
                <a:solidFill>
                  <a:srgbClr val="212121"/>
                </a:solidFill>
                <a:latin typeface="Arial"/>
                <a:cs typeface="Arial"/>
              </a:rPr>
              <a:t>of</a:t>
            </a:r>
            <a:r>
              <a:rPr sz="1350" spc="-20" dirty="0">
                <a:solidFill>
                  <a:srgbClr val="212121"/>
                </a:solidFill>
                <a:latin typeface="Arial"/>
                <a:cs typeface="Arial"/>
              </a:rPr>
              <a:t> </a:t>
            </a:r>
            <a:r>
              <a:rPr sz="1350" spc="-5" dirty="0">
                <a:solidFill>
                  <a:srgbClr val="212121"/>
                </a:solidFill>
                <a:latin typeface="Arial"/>
                <a:cs typeface="Arial"/>
              </a:rPr>
              <a:t>value</a:t>
            </a:r>
            <a:r>
              <a:rPr sz="1350" dirty="0">
                <a:solidFill>
                  <a:srgbClr val="212121"/>
                </a:solidFill>
                <a:latin typeface="Arial"/>
                <a:cs typeface="Arial"/>
              </a:rPr>
              <a:t> </a:t>
            </a:r>
            <a:r>
              <a:rPr sz="1350" spc="-5" dirty="0">
                <a:solidFill>
                  <a:srgbClr val="212121"/>
                </a:solidFill>
                <a:latin typeface="Arial"/>
                <a:cs typeface="Arial"/>
              </a:rPr>
              <a:t>for</a:t>
            </a:r>
            <a:r>
              <a:rPr sz="1350" spc="-10" dirty="0">
                <a:solidFill>
                  <a:srgbClr val="212121"/>
                </a:solidFill>
                <a:latin typeface="Arial"/>
                <a:cs typeface="Arial"/>
              </a:rPr>
              <a:t> </a:t>
            </a:r>
            <a:r>
              <a:rPr sz="1350" spc="-5" dirty="0">
                <a:solidFill>
                  <a:srgbClr val="212121"/>
                </a:solidFill>
                <a:latin typeface="Arial"/>
                <a:cs typeface="Arial"/>
              </a:rPr>
              <a:t>some</a:t>
            </a:r>
            <a:r>
              <a:rPr sz="1350" spc="-10" dirty="0">
                <a:solidFill>
                  <a:srgbClr val="212121"/>
                </a:solidFill>
                <a:latin typeface="Arial"/>
                <a:cs typeface="Arial"/>
              </a:rPr>
              <a:t> </a:t>
            </a:r>
            <a:r>
              <a:rPr sz="1350" spc="-5" dirty="0">
                <a:solidFill>
                  <a:srgbClr val="212121"/>
                </a:solidFill>
                <a:latin typeface="Arial"/>
                <a:cs typeface="Arial"/>
              </a:rPr>
              <a:t>set</a:t>
            </a:r>
            <a:r>
              <a:rPr sz="1350" spc="-20" dirty="0">
                <a:solidFill>
                  <a:srgbClr val="212121"/>
                </a:solidFill>
                <a:latin typeface="Arial"/>
                <a:cs typeface="Arial"/>
              </a:rPr>
              <a:t> </a:t>
            </a:r>
            <a:r>
              <a:rPr sz="1350" dirty="0">
                <a:solidFill>
                  <a:srgbClr val="212121"/>
                </a:solidFill>
                <a:latin typeface="Arial"/>
                <a:cs typeface="Arial"/>
              </a:rPr>
              <a:t>of</a:t>
            </a:r>
            <a:r>
              <a:rPr sz="1350" spc="-20" dirty="0">
                <a:solidFill>
                  <a:srgbClr val="212121"/>
                </a:solidFill>
                <a:latin typeface="Arial"/>
                <a:cs typeface="Arial"/>
              </a:rPr>
              <a:t> </a:t>
            </a:r>
            <a:r>
              <a:rPr sz="1350" dirty="0">
                <a:solidFill>
                  <a:srgbClr val="212121"/>
                </a:solidFill>
                <a:latin typeface="Arial"/>
                <a:cs typeface="Arial"/>
              </a:rPr>
              <a:t>attributes.</a:t>
            </a:r>
            <a:endParaRPr sz="1350" dirty="0">
              <a:latin typeface="Arial"/>
              <a:cs typeface="Arial"/>
            </a:endParaRPr>
          </a:p>
          <a:p>
            <a:pPr marL="344805" marR="13335" indent="-332740">
              <a:lnSpc>
                <a:spcPct val="115500"/>
              </a:lnSpc>
              <a:spcBef>
                <a:spcPts val="15"/>
              </a:spcBef>
              <a:buChar char="●"/>
              <a:tabLst>
                <a:tab pos="344805" algn="l"/>
                <a:tab pos="345440" algn="l"/>
              </a:tabLst>
            </a:pPr>
            <a:r>
              <a:rPr sz="1350" spc="10" dirty="0">
                <a:solidFill>
                  <a:srgbClr val="212121"/>
                </a:solidFill>
                <a:latin typeface="Arial"/>
                <a:cs typeface="Arial"/>
              </a:rPr>
              <a:t>We</a:t>
            </a:r>
            <a:r>
              <a:rPr sz="1350" spc="160" dirty="0">
                <a:solidFill>
                  <a:srgbClr val="212121"/>
                </a:solidFill>
                <a:latin typeface="Arial"/>
                <a:cs typeface="Arial"/>
              </a:rPr>
              <a:t> </a:t>
            </a:r>
            <a:r>
              <a:rPr sz="1350" spc="-5" dirty="0">
                <a:solidFill>
                  <a:srgbClr val="212121"/>
                </a:solidFill>
                <a:latin typeface="Arial"/>
                <a:cs typeface="Arial"/>
              </a:rPr>
              <a:t>further</a:t>
            </a:r>
            <a:r>
              <a:rPr sz="1350" spc="170" dirty="0">
                <a:solidFill>
                  <a:srgbClr val="212121"/>
                </a:solidFill>
                <a:latin typeface="Arial"/>
                <a:cs typeface="Arial"/>
              </a:rPr>
              <a:t> </a:t>
            </a:r>
            <a:r>
              <a:rPr sz="1350" dirty="0">
                <a:solidFill>
                  <a:srgbClr val="212121"/>
                </a:solidFill>
                <a:latin typeface="Arial"/>
                <a:cs typeface="Arial"/>
              </a:rPr>
              <a:t>classify</a:t>
            </a:r>
            <a:r>
              <a:rPr sz="1350" spc="165" dirty="0">
                <a:solidFill>
                  <a:srgbClr val="212121"/>
                </a:solidFill>
                <a:latin typeface="Arial"/>
                <a:cs typeface="Arial"/>
              </a:rPr>
              <a:t> </a:t>
            </a:r>
            <a:r>
              <a:rPr sz="1350" spc="-5" dirty="0">
                <a:solidFill>
                  <a:srgbClr val="212121"/>
                </a:solidFill>
                <a:latin typeface="Arial"/>
                <a:cs typeface="Arial"/>
              </a:rPr>
              <a:t>the</a:t>
            </a:r>
            <a:r>
              <a:rPr sz="1350" spc="180" dirty="0">
                <a:solidFill>
                  <a:srgbClr val="212121"/>
                </a:solidFill>
                <a:latin typeface="Arial"/>
                <a:cs typeface="Arial"/>
              </a:rPr>
              <a:t> </a:t>
            </a:r>
            <a:r>
              <a:rPr sz="1350" spc="-5" dirty="0">
                <a:solidFill>
                  <a:srgbClr val="212121"/>
                </a:solidFill>
                <a:latin typeface="Arial"/>
                <a:cs typeface="Arial"/>
              </a:rPr>
              <a:t>entity</a:t>
            </a:r>
            <a:r>
              <a:rPr sz="1350" spc="160" dirty="0">
                <a:solidFill>
                  <a:srgbClr val="212121"/>
                </a:solidFill>
                <a:latin typeface="Arial"/>
                <a:cs typeface="Arial"/>
              </a:rPr>
              <a:t> </a:t>
            </a:r>
            <a:r>
              <a:rPr sz="1350" dirty="0">
                <a:solidFill>
                  <a:srgbClr val="212121"/>
                </a:solidFill>
                <a:latin typeface="Arial"/>
                <a:cs typeface="Arial"/>
              </a:rPr>
              <a:t>set</a:t>
            </a:r>
            <a:r>
              <a:rPr sz="1350" spc="175" dirty="0">
                <a:solidFill>
                  <a:srgbClr val="212121"/>
                </a:solidFill>
                <a:latin typeface="Arial"/>
                <a:cs typeface="Arial"/>
              </a:rPr>
              <a:t> </a:t>
            </a:r>
            <a:r>
              <a:rPr sz="1350" dirty="0">
                <a:solidFill>
                  <a:srgbClr val="212121"/>
                </a:solidFill>
                <a:latin typeface="Arial"/>
                <a:cs typeface="Arial"/>
              </a:rPr>
              <a:t>into</a:t>
            </a:r>
            <a:r>
              <a:rPr sz="1350" spc="175" dirty="0">
                <a:solidFill>
                  <a:srgbClr val="212121"/>
                </a:solidFill>
                <a:latin typeface="Arial"/>
                <a:cs typeface="Arial"/>
              </a:rPr>
              <a:t> </a:t>
            </a:r>
            <a:r>
              <a:rPr sz="1350" spc="-5" dirty="0">
                <a:solidFill>
                  <a:srgbClr val="212121"/>
                </a:solidFill>
                <a:latin typeface="Arial"/>
                <a:cs typeface="Arial"/>
              </a:rPr>
              <a:t>two</a:t>
            </a:r>
            <a:r>
              <a:rPr sz="1350" spc="175" dirty="0">
                <a:solidFill>
                  <a:srgbClr val="212121"/>
                </a:solidFill>
                <a:latin typeface="Arial"/>
                <a:cs typeface="Arial"/>
              </a:rPr>
              <a:t> </a:t>
            </a:r>
            <a:r>
              <a:rPr sz="1350" spc="-5" dirty="0">
                <a:solidFill>
                  <a:srgbClr val="212121"/>
                </a:solidFill>
                <a:latin typeface="Arial"/>
                <a:cs typeface="Arial"/>
              </a:rPr>
              <a:t>basic </a:t>
            </a:r>
            <a:r>
              <a:rPr sz="1350" spc="-360" dirty="0">
                <a:solidFill>
                  <a:srgbClr val="212121"/>
                </a:solidFill>
                <a:latin typeface="Arial"/>
                <a:cs typeface="Arial"/>
              </a:rPr>
              <a:t> </a:t>
            </a:r>
            <a:r>
              <a:rPr sz="1350" spc="-5" dirty="0">
                <a:solidFill>
                  <a:srgbClr val="212121"/>
                </a:solidFill>
                <a:latin typeface="Arial"/>
                <a:cs typeface="Arial"/>
              </a:rPr>
              <a:t>categories</a:t>
            </a:r>
            <a:r>
              <a:rPr sz="1350" spc="-10" dirty="0">
                <a:solidFill>
                  <a:srgbClr val="212121"/>
                </a:solidFill>
                <a:latin typeface="Arial"/>
                <a:cs typeface="Arial"/>
              </a:rPr>
              <a:t> </a:t>
            </a:r>
            <a:r>
              <a:rPr sz="1350" b="1" dirty="0">
                <a:solidFill>
                  <a:srgbClr val="212121"/>
                </a:solidFill>
                <a:latin typeface="Arial"/>
                <a:cs typeface="Arial"/>
              </a:rPr>
              <a:t>Strong</a:t>
            </a:r>
            <a:r>
              <a:rPr sz="1350" b="1" spc="-5" dirty="0">
                <a:solidFill>
                  <a:srgbClr val="212121"/>
                </a:solidFill>
                <a:latin typeface="Arial"/>
                <a:cs typeface="Arial"/>
              </a:rPr>
              <a:t> </a:t>
            </a:r>
            <a:r>
              <a:rPr sz="1350" spc="-5" dirty="0">
                <a:solidFill>
                  <a:srgbClr val="212121"/>
                </a:solidFill>
                <a:latin typeface="Arial"/>
                <a:cs typeface="Arial"/>
              </a:rPr>
              <a:t>and</a:t>
            </a:r>
            <a:r>
              <a:rPr sz="1350" spc="-15" dirty="0">
                <a:solidFill>
                  <a:srgbClr val="212121"/>
                </a:solidFill>
                <a:latin typeface="Arial"/>
                <a:cs typeface="Arial"/>
              </a:rPr>
              <a:t> </a:t>
            </a:r>
            <a:r>
              <a:rPr sz="1350" b="1" dirty="0">
                <a:solidFill>
                  <a:srgbClr val="212121"/>
                </a:solidFill>
                <a:latin typeface="Arial"/>
                <a:cs typeface="Arial"/>
              </a:rPr>
              <a:t>Weak</a:t>
            </a:r>
            <a:r>
              <a:rPr sz="1350" b="1" spc="-25" dirty="0">
                <a:solidFill>
                  <a:srgbClr val="212121"/>
                </a:solidFill>
                <a:latin typeface="Arial"/>
                <a:cs typeface="Arial"/>
              </a:rPr>
              <a:t> </a:t>
            </a:r>
            <a:r>
              <a:rPr sz="1350" b="1" spc="-5" dirty="0">
                <a:solidFill>
                  <a:srgbClr val="212121"/>
                </a:solidFill>
                <a:latin typeface="Arial"/>
                <a:cs typeface="Arial"/>
              </a:rPr>
              <a:t>entity</a:t>
            </a:r>
            <a:r>
              <a:rPr sz="1350" b="1" spc="-35" dirty="0">
                <a:solidFill>
                  <a:srgbClr val="212121"/>
                </a:solidFill>
                <a:latin typeface="Arial"/>
                <a:cs typeface="Arial"/>
              </a:rPr>
              <a:t> </a:t>
            </a:r>
            <a:r>
              <a:rPr sz="1350" b="1" dirty="0">
                <a:solidFill>
                  <a:srgbClr val="212121"/>
                </a:solidFill>
                <a:latin typeface="Arial"/>
                <a:cs typeface="Arial"/>
              </a:rPr>
              <a:t>set.</a:t>
            </a:r>
            <a:endParaRPr sz="1350" dirty="0">
              <a:latin typeface="Arial"/>
              <a:cs typeface="Arial"/>
            </a:endParaRPr>
          </a:p>
        </p:txBody>
      </p:sp>
      <p:sp>
        <p:nvSpPr>
          <p:cNvPr id="9" name="object 9"/>
          <p:cNvSpPr txBox="1"/>
          <p:nvPr/>
        </p:nvSpPr>
        <p:spPr>
          <a:xfrm>
            <a:off x="5107304" y="4522114"/>
            <a:ext cx="3343910" cy="396240"/>
          </a:xfrm>
          <a:prstGeom prst="rect">
            <a:avLst/>
          </a:prstGeom>
        </p:spPr>
        <p:txBody>
          <a:bodyPr vert="horz" wrap="square" lIns="0" tIns="29209" rIns="0" bIns="0" rtlCol="0">
            <a:spAutoFit/>
          </a:bodyPr>
          <a:lstStyle/>
          <a:p>
            <a:pPr marL="12700">
              <a:lnSpc>
                <a:spcPct val="100000"/>
              </a:lnSpc>
              <a:spcBef>
                <a:spcPts val="229"/>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marR="5080">
              <a:lnSpc>
                <a:spcPct val="115700"/>
              </a:lnSpc>
            </a:pPr>
            <a:r>
              <a:rPr sz="700" spc="-10" dirty="0">
                <a:solidFill>
                  <a:srgbClr val="585858"/>
                </a:solidFill>
                <a:latin typeface="Arial"/>
                <a:cs typeface="Arial"/>
              </a:rPr>
              <a:t>https://image.slidesharecdn.com/27fcs157al4-111005002541-phpapp01/95/dbms-unit </a:t>
            </a:r>
            <a:r>
              <a:rPr sz="700" spc="-5" dirty="0">
                <a:solidFill>
                  <a:srgbClr val="585858"/>
                </a:solidFill>
                <a:latin typeface="Arial"/>
                <a:cs typeface="Arial"/>
              </a:rPr>
              <a:t> 1-21-728.jpg?cb=1317774454</a:t>
            </a:r>
            <a:endParaRPr sz="700">
              <a:latin typeface="Arial"/>
              <a:cs typeface="Arial"/>
            </a:endParaRPr>
          </a:p>
        </p:txBody>
      </p:sp>
      <p:pic>
        <p:nvPicPr>
          <p:cNvPr id="10" name="object 10"/>
          <p:cNvPicPr/>
          <p:nvPr/>
        </p:nvPicPr>
        <p:blipFill>
          <a:blip r:embed="rId3" cstate="print"/>
          <a:stretch>
            <a:fillRect/>
          </a:stretch>
        </p:blipFill>
        <p:spPr>
          <a:xfrm>
            <a:off x="143510" y="161289"/>
            <a:ext cx="773887" cy="311150"/>
          </a:xfrm>
          <a:prstGeom prst="rect">
            <a:avLst/>
          </a:prstGeom>
        </p:spPr>
      </p:pic>
      <p:pic>
        <p:nvPicPr>
          <p:cNvPr id="11" name="object 11"/>
          <p:cNvPicPr/>
          <p:nvPr/>
        </p:nvPicPr>
        <p:blipFill>
          <a:blip r:embed="rId4" cstate="print"/>
          <a:stretch>
            <a:fillRect/>
          </a:stretch>
        </p:blipFill>
        <p:spPr>
          <a:xfrm>
            <a:off x="4657725" y="923264"/>
            <a:ext cx="4347845" cy="3014980"/>
          </a:xfrm>
          <a:prstGeom prst="rect">
            <a:avLst/>
          </a:prstGeom>
        </p:spPr>
      </p:pic>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
        <p:nvSpPr>
          <p:cNvPr id="14" name="TextBox 13">
            <a:extLst>
              <a:ext uri="{FF2B5EF4-FFF2-40B4-BE49-F238E27FC236}">
                <a16:creationId xmlns:a16="http://schemas.microsoft.com/office/drawing/2014/main" id="{6D144CF4-F243-A8B7-A46F-BAB4C16781B1}"/>
              </a:ext>
            </a:extLst>
          </p:cNvPr>
          <p:cNvSpPr txBox="1"/>
          <p:nvPr/>
        </p:nvSpPr>
        <p:spPr>
          <a:xfrm>
            <a:off x="-42862" y="2036780"/>
            <a:ext cx="4572000" cy="369332"/>
          </a:xfrm>
          <a:prstGeom prst="rect">
            <a:avLst/>
          </a:prstGeom>
          <a:noFill/>
        </p:spPr>
        <p:txBody>
          <a:bodyPr wrap="square">
            <a:spAutoFit/>
          </a:bodyPr>
          <a:lstStyle/>
          <a:p>
            <a:pPr marR="47625" algn="ctr">
              <a:lnSpc>
                <a:spcPct val="100000"/>
              </a:lnSpc>
              <a:spcBef>
                <a:spcPts val="705"/>
              </a:spcBef>
            </a:pPr>
            <a:r>
              <a:rPr lang="en-US" sz="1800" dirty="0">
                <a:solidFill>
                  <a:srgbClr val="585858"/>
                </a:solidFill>
                <a:latin typeface="Arial"/>
                <a:cs typeface="Arial"/>
              </a:rPr>
              <a:t>Entity</a:t>
            </a:r>
            <a:r>
              <a:rPr lang="en-US" sz="1800" spc="-95" dirty="0">
                <a:solidFill>
                  <a:srgbClr val="585858"/>
                </a:solidFill>
                <a:latin typeface="Arial"/>
                <a:cs typeface="Arial"/>
              </a:rPr>
              <a:t> </a:t>
            </a:r>
            <a:r>
              <a:rPr lang="en-US" sz="1800" spc="-5" dirty="0">
                <a:solidFill>
                  <a:srgbClr val="585858"/>
                </a:solidFill>
                <a:latin typeface="Arial"/>
                <a:cs typeface="Arial"/>
              </a:rPr>
              <a:t>Sets</a:t>
            </a:r>
            <a:endParaRPr lang="en-US" sz="1800" dirty="0">
              <a:latin typeface="Arial"/>
              <a:cs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Introduction to HTML</a:t>
            </a:r>
          </a:p>
        </p:txBody>
      </p:sp>
      <p:sp>
        <p:nvSpPr>
          <p:cNvPr id="3" name="object 3"/>
          <p:cNvSpPr txBox="1"/>
          <p:nvPr/>
        </p:nvSpPr>
        <p:spPr>
          <a:xfrm>
            <a:off x="1476433" y="1728118"/>
            <a:ext cx="1598295" cy="289823"/>
          </a:xfrm>
          <a:prstGeom prst="rect">
            <a:avLst/>
          </a:prstGeom>
        </p:spPr>
        <p:txBody>
          <a:bodyPr vert="horz" wrap="square" lIns="0" tIns="12700" rIns="0" bIns="0" rtlCol="0">
            <a:spAutoFit/>
          </a:bodyPr>
          <a:lstStyle/>
          <a:p>
            <a:pPr marL="12700">
              <a:spcBef>
                <a:spcPts val="100"/>
              </a:spcBef>
            </a:pPr>
            <a:r>
              <a:rPr sz="1800" spc="-5" dirty="0">
                <a:solidFill>
                  <a:srgbClr val="595959"/>
                </a:solidFill>
                <a:latin typeface="Arial MT"/>
                <a:cs typeface="Arial MT"/>
              </a:rPr>
              <a:t>What</a:t>
            </a:r>
            <a:r>
              <a:rPr sz="1800" spc="-45" dirty="0">
                <a:solidFill>
                  <a:srgbClr val="595959"/>
                </a:solidFill>
                <a:latin typeface="Arial MT"/>
                <a:cs typeface="Arial MT"/>
              </a:rPr>
              <a:t> </a:t>
            </a:r>
            <a:r>
              <a:rPr sz="1800" spc="-5" dirty="0">
                <a:solidFill>
                  <a:srgbClr val="595959"/>
                </a:solidFill>
                <a:latin typeface="Arial MT"/>
                <a:cs typeface="Arial MT"/>
              </a:rPr>
              <a:t>is</a:t>
            </a:r>
            <a:r>
              <a:rPr sz="1800" spc="-45" dirty="0">
                <a:solidFill>
                  <a:srgbClr val="595959"/>
                </a:solidFill>
                <a:latin typeface="Arial MT"/>
                <a:cs typeface="Arial MT"/>
              </a:rPr>
              <a:t> </a:t>
            </a:r>
            <a:r>
              <a:rPr sz="1800" spc="-5" dirty="0">
                <a:solidFill>
                  <a:srgbClr val="595959"/>
                </a:solidFill>
                <a:latin typeface="Arial MT"/>
                <a:cs typeface="Arial MT"/>
              </a:rPr>
              <a:t>HTML?</a:t>
            </a:r>
            <a:endParaRPr sz="1800">
              <a:latin typeface="Arial MT"/>
              <a:cs typeface="Arial MT"/>
            </a:endParaRPr>
          </a:p>
        </p:txBody>
      </p:sp>
      <p:sp>
        <p:nvSpPr>
          <p:cNvPr id="4" name="object 4"/>
          <p:cNvSpPr txBox="1"/>
          <p:nvPr/>
        </p:nvSpPr>
        <p:spPr>
          <a:xfrm>
            <a:off x="689226" y="2524656"/>
            <a:ext cx="3535045" cy="1520416"/>
          </a:xfrm>
          <a:prstGeom prst="rect">
            <a:avLst/>
          </a:prstGeom>
        </p:spPr>
        <p:txBody>
          <a:bodyPr vert="horz" wrap="square" lIns="0" tIns="12700" rIns="0" bIns="0" rtlCol="0">
            <a:spAutoFit/>
          </a:bodyPr>
          <a:lstStyle/>
          <a:p>
            <a:pPr marL="348606" marR="334637" indent="-336542" algn="just">
              <a:lnSpc>
                <a:spcPct val="116100"/>
              </a:lnSpc>
              <a:spcBef>
                <a:spcPts val="100"/>
              </a:spcBef>
              <a:buChar char="●"/>
              <a:tabLst>
                <a:tab pos="347972" algn="l"/>
                <a:tab pos="349241" algn="l"/>
              </a:tabLst>
            </a:pPr>
            <a:r>
              <a:rPr spc="-5" dirty="0">
                <a:latin typeface="Arial MT"/>
                <a:cs typeface="Arial MT"/>
              </a:rPr>
              <a:t>HTML</a:t>
            </a:r>
            <a:r>
              <a:rPr spc="-70" dirty="0">
                <a:latin typeface="Arial MT"/>
                <a:cs typeface="Arial MT"/>
              </a:rPr>
              <a:t> </a:t>
            </a:r>
            <a:r>
              <a:rPr dirty="0">
                <a:latin typeface="Arial MT"/>
                <a:cs typeface="Arial MT"/>
              </a:rPr>
              <a:t>stands</a:t>
            </a:r>
            <a:r>
              <a:rPr spc="-20" dirty="0">
                <a:latin typeface="Arial MT"/>
                <a:cs typeface="Arial MT"/>
              </a:rPr>
              <a:t> </a:t>
            </a:r>
            <a:r>
              <a:rPr spc="-5" dirty="0">
                <a:latin typeface="Arial MT"/>
                <a:cs typeface="Arial MT"/>
              </a:rPr>
              <a:t>for</a:t>
            </a:r>
            <a:r>
              <a:rPr spc="-20" dirty="0">
                <a:latin typeface="Arial MT"/>
                <a:cs typeface="Arial MT"/>
              </a:rPr>
              <a:t> </a:t>
            </a:r>
            <a:r>
              <a:rPr spc="-5" dirty="0">
                <a:latin typeface="Arial MT"/>
                <a:cs typeface="Arial MT"/>
              </a:rPr>
              <a:t>Hyper</a:t>
            </a:r>
            <a:r>
              <a:rPr spc="-45" dirty="0">
                <a:latin typeface="Arial MT"/>
                <a:cs typeface="Arial MT"/>
              </a:rPr>
              <a:t> Text</a:t>
            </a:r>
            <a:r>
              <a:rPr spc="-20" dirty="0">
                <a:latin typeface="Arial MT"/>
                <a:cs typeface="Arial MT"/>
              </a:rPr>
              <a:t> </a:t>
            </a:r>
            <a:r>
              <a:rPr dirty="0">
                <a:latin typeface="Arial MT"/>
                <a:cs typeface="Arial MT"/>
              </a:rPr>
              <a:t>Markup </a:t>
            </a:r>
            <a:r>
              <a:rPr spc="-375" dirty="0">
                <a:latin typeface="Arial MT"/>
                <a:cs typeface="Arial MT"/>
              </a:rPr>
              <a:t> </a:t>
            </a:r>
            <a:r>
              <a:rPr spc="-5" dirty="0">
                <a:latin typeface="Arial MT"/>
                <a:cs typeface="Arial MT"/>
              </a:rPr>
              <a:t>Language</a:t>
            </a:r>
            <a:endParaRPr dirty="0">
              <a:latin typeface="Arial MT"/>
              <a:cs typeface="Arial MT"/>
            </a:endParaRPr>
          </a:p>
          <a:p>
            <a:pPr marL="348606" marR="97787" indent="-336542" algn="just">
              <a:lnSpc>
                <a:spcPct val="116100"/>
              </a:lnSpc>
              <a:buChar char="●"/>
              <a:tabLst>
                <a:tab pos="347972" algn="l"/>
                <a:tab pos="349241" algn="l"/>
              </a:tabLst>
            </a:pPr>
            <a:r>
              <a:rPr spc="-5" dirty="0">
                <a:latin typeface="Arial MT"/>
                <a:cs typeface="Arial MT"/>
              </a:rPr>
              <a:t>HTML</a:t>
            </a:r>
            <a:r>
              <a:rPr spc="-70" dirty="0">
                <a:latin typeface="Arial MT"/>
                <a:cs typeface="Arial MT"/>
              </a:rPr>
              <a:t> </a:t>
            </a:r>
            <a:r>
              <a:rPr spc="-5" dirty="0">
                <a:latin typeface="Arial MT"/>
                <a:cs typeface="Arial MT"/>
              </a:rPr>
              <a:t>describes</a:t>
            </a:r>
            <a:r>
              <a:rPr spc="-15" dirty="0">
                <a:latin typeface="Arial MT"/>
                <a:cs typeface="Arial MT"/>
              </a:rPr>
              <a:t> </a:t>
            </a:r>
            <a:r>
              <a:rPr spc="-5" dirty="0">
                <a:latin typeface="Arial MT"/>
                <a:cs typeface="Arial MT"/>
              </a:rPr>
              <a:t>the</a:t>
            </a:r>
            <a:r>
              <a:rPr spc="-15" dirty="0">
                <a:latin typeface="Arial MT"/>
                <a:cs typeface="Arial MT"/>
              </a:rPr>
              <a:t> </a:t>
            </a:r>
            <a:r>
              <a:rPr dirty="0">
                <a:latin typeface="Arial MT"/>
                <a:cs typeface="Arial MT"/>
              </a:rPr>
              <a:t>structure</a:t>
            </a:r>
            <a:r>
              <a:rPr spc="-20" dirty="0">
                <a:latin typeface="Arial MT"/>
                <a:cs typeface="Arial MT"/>
              </a:rPr>
              <a:t> </a:t>
            </a:r>
            <a:r>
              <a:rPr spc="-5" dirty="0">
                <a:latin typeface="Arial MT"/>
                <a:cs typeface="Arial MT"/>
              </a:rPr>
              <a:t>of</a:t>
            </a:r>
            <a:r>
              <a:rPr spc="-15" dirty="0">
                <a:latin typeface="Arial MT"/>
                <a:cs typeface="Arial MT"/>
              </a:rPr>
              <a:t> </a:t>
            </a:r>
            <a:r>
              <a:rPr dirty="0">
                <a:latin typeface="Arial MT"/>
                <a:cs typeface="Arial MT"/>
              </a:rPr>
              <a:t>a</a:t>
            </a:r>
            <a:r>
              <a:rPr spc="-20" dirty="0">
                <a:latin typeface="Arial MT"/>
                <a:cs typeface="Arial MT"/>
              </a:rPr>
              <a:t> </a:t>
            </a:r>
            <a:r>
              <a:rPr spc="-15" dirty="0">
                <a:latin typeface="Arial MT"/>
                <a:cs typeface="Arial MT"/>
              </a:rPr>
              <a:t>Web </a:t>
            </a:r>
            <a:r>
              <a:rPr spc="-375" dirty="0">
                <a:latin typeface="Arial MT"/>
                <a:cs typeface="Arial MT"/>
              </a:rPr>
              <a:t> </a:t>
            </a:r>
            <a:r>
              <a:rPr spc="-5" dirty="0">
                <a:latin typeface="Arial MT"/>
                <a:cs typeface="Arial MT"/>
              </a:rPr>
              <a:t>page</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HTML</a:t>
            </a:r>
            <a:r>
              <a:rPr spc="-70" dirty="0">
                <a:latin typeface="Arial MT"/>
                <a:cs typeface="Arial MT"/>
              </a:rPr>
              <a:t> </a:t>
            </a:r>
            <a:r>
              <a:rPr dirty="0">
                <a:latin typeface="Arial MT"/>
                <a:cs typeface="Arial MT"/>
              </a:rPr>
              <a:t>consists</a:t>
            </a:r>
            <a:r>
              <a:rPr spc="-15" dirty="0">
                <a:latin typeface="Arial MT"/>
                <a:cs typeface="Arial MT"/>
              </a:rPr>
              <a:t> </a:t>
            </a:r>
            <a:r>
              <a:rPr spc="-5" dirty="0">
                <a:latin typeface="Arial MT"/>
                <a:cs typeface="Arial MT"/>
              </a:rPr>
              <a:t>of</a:t>
            </a:r>
            <a:r>
              <a:rPr spc="-15" dirty="0">
                <a:latin typeface="Arial MT"/>
                <a:cs typeface="Arial MT"/>
              </a:rPr>
              <a:t> </a:t>
            </a:r>
            <a:r>
              <a:rPr dirty="0">
                <a:latin typeface="Arial MT"/>
                <a:cs typeface="Arial MT"/>
              </a:rPr>
              <a:t>a</a:t>
            </a:r>
            <a:r>
              <a:rPr spc="-20" dirty="0">
                <a:latin typeface="Arial MT"/>
                <a:cs typeface="Arial MT"/>
              </a:rPr>
              <a:t> </a:t>
            </a:r>
            <a:r>
              <a:rPr dirty="0">
                <a:latin typeface="Arial MT"/>
                <a:cs typeface="Arial MT"/>
              </a:rPr>
              <a:t>series</a:t>
            </a:r>
            <a:r>
              <a:rPr spc="-15" dirty="0">
                <a:latin typeface="Arial MT"/>
                <a:cs typeface="Arial MT"/>
              </a:rPr>
              <a:t> </a:t>
            </a:r>
            <a:r>
              <a:rPr spc="-5" dirty="0">
                <a:latin typeface="Arial MT"/>
                <a:cs typeface="Arial MT"/>
              </a:rPr>
              <a:t>of</a:t>
            </a:r>
            <a:r>
              <a:rPr spc="-20" dirty="0">
                <a:latin typeface="Arial MT"/>
                <a:cs typeface="Arial MT"/>
              </a:rPr>
              <a:t> </a:t>
            </a:r>
            <a:r>
              <a:rPr spc="-5" dirty="0">
                <a:latin typeface="Arial MT"/>
                <a:cs typeface="Arial MT"/>
              </a:rPr>
              <a:t>elements</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HTML</a:t>
            </a:r>
            <a:r>
              <a:rPr spc="-70" dirty="0">
                <a:latin typeface="Arial MT"/>
                <a:cs typeface="Arial MT"/>
              </a:rPr>
              <a:t> </a:t>
            </a:r>
            <a:r>
              <a:rPr spc="-5" dirty="0">
                <a:latin typeface="Arial MT"/>
                <a:cs typeface="Arial MT"/>
              </a:rPr>
              <a:t>elements</a:t>
            </a:r>
            <a:r>
              <a:rPr spc="-20" dirty="0">
                <a:latin typeface="Arial MT"/>
                <a:cs typeface="Arial MT"/>
              </a:rPr>
              <a:t> </a:t>
            </a:r>
            <a:r>
              <a:rPr spc="-5" dirty="0">
                <a:latin typeface="Arial MT"/>
                <a:cs typeface="Arial MT"/>
              </a:rPr>
              <a:t>are</a:t>
            </a:r>
            <a:r>
              <a:rPr spc="-20" dirty="0">
                <a:latin typeface="Arial MT"/>
                <a:cs typeface="Arial MT"/>
              </a:rPr>
              <a:t> </a:t>
            </a:r>
            <a:r>
              <a:rPr dirty="0">
                <a:latin typeface="Arial MT"/>
                <a:cs typeface="Arial MT"/>
              </a:rPr>
              <a:t>represented</a:t>
            </a:r>
            <a:r>
              <a:rPr spc="-20" dirty="0">
                <a:latin typeface="Arial MT"/>
                <a:cs typeface="Arial MT"/>
              </a:rPr>
              <a:t> </a:t>
            </a:r>
            <a:r>
              <a:rPr spc="-5" dirty="0">
                <a:latin typeface="Arial MT"/>
                <a:cs typeface="Arial MT"/>
              </a:rPr>
              <a:t>by</a:t>
            </a:r>
            <a:r>
              <a:rPr spc="-20" dirty="0">
                <a:latin typeface="Arial MT"/>
                <a:cs typeface="Arial MT"/>
              </a:rPr>
              <a:t> </a:t>
            </a:r>
            <a:r>
              <a:rPr spc="-5" dirty="0">
                <a:latin typeface="Arial MT"/>
                <a:cs typeface="Arial MT"/>
              </a:rPr>
              <a:t>tags</a:t>
            </a:r>
            <a:endParaRPr dirty="0">
              <a:latin typeface="Arial MT"/>
              <a:cs typeface="Arial MT"/>
            </a:endParaRPr>
          </a:p>
        </p:txBody>
      </p:sp>
      <p:sp>
        <p:nvSpPr>
          <p:cNvPr id="5" name="object 5"/>
          <p:cNvSpPr txBox="1"/>
          <p:nvPr/>
        </p:nvSpPr>
        <p:spPr>
          <a:xfrm>
            <a:off x="5469255" y="4732887"/>
            <a:ext cx="2777490" cy="120546"/>
          </a:xfrm>
          <a:prstGeom prst="rect">
            <a:avLst/>
          </a:prstGeom>
        </p:spPr>
        <p:txBody>
          <a:bodyPr vert="horz" wrap="square" lIns="0" tIns="12700" rIns="0" bIns="0" rtlCol="0">
            <a:spAutoFit/>
          </a:bodyPr>
          <a:lstStyle/>
          <a:p>
            <a:pPr marL="12700">
              <a:spcBef>
                <a:spcPts val="100"/>
              </a:spcBef>
            </a:pPr>
            <a:r>
              <a:rPr sz="700" spc="-5" dirty="0">
                <a:solidFill>
                  <a:srgbClr val="595959"/>
                </a:solidFill>
                <a:latin typeface="Arial MT"/>
                <a:cs typeface="Arial MT"/>
              </a:rPr>
              <a:t>Image</a:t>
            </a:r>
            <a:r>
              <a:rPr sz="700" spc="65" dirty="0">
                <a:solidFill>
                  <a:srgbClr val="595959"/>
                </a:solidFill>
                <a:latin typeface="Arial MT"/>
                <a:cs typeface="Arial MT"/>
              </a:rPr>
              <a:t> </a:t>
            </a:r>
            <a:r>
              <a:rPr sz="700" spc="-10" dirty="0">
                <a:solidFill>
                  <a:srgbClr val="595959"/>
                </a:solidFill>
                <a:latin typeface="Arial MT"/>
                <a:cs typeface="Arial MT"/>
              </a:rPr>
              <a:t>Source:</a:t>
            </a:r>
            <a:r>
              <a:rPr sz="700" spc="-10" dirty="0">
                <a:solidFill>
                  <a:srgbClr val="595959"/>
                </a:solidFill>
                <a:latin typeface="Arial MT"/>
                <a:cs typeface="Arial MT"/>
                <a:hlinkClick r:id="rId2"/>
              </a:rPr>
              <a:t>https://www.computerhope.com/jargon/h/html-head.htm</a:t>
            </a:r>
            <a:endParaRPr sz="700" dirty="0">
              <a:latin typeface="Arial MT"/>
              <a:cs typeface="Arial MT"/>
            </a:endParaRPr>
          </a:p>
        </p:txBody>
      </p:sp>
      <p:pic>
        <p:nvPicPr>
          <p:cNvPr id="6" name="object 6"/>
          <p:cNvPicPr/>
          <p:nvPr/>
        </p:nvPicPr>
        <p:blipFill>
          <a:blip r:embed="rId3" cstate="print"/>
          <a:stretch>
            <a:fillRect/>
          </a:stretch>
        </p:blipFill>
        <p:spPr>
          <a:xfrm>
            <a:off x="4572001" y="1354900"/>
            <a:ext cx="4571999" cy="2790824"/>
          </a:xfrm>
          <a:prstGeom prst="rect">
            <a:avLst/>
          </a:prstGeom>
        </p:spPr>
      </p:pic>
    </p:spTree>
    <p:extLst>
      <p:ext uri="{BB962C8B-B14F-4D97-AF65-F5344CB8AC3E}">
        <p14:creationId xmlns:p14="http://schemas.microsoft.com/office/powerpoint/2010/main" val="1446822128"/>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510" y="644397"/>
            <a:ext cx="4207773" cy="772647"/>
          </a:xfrm>
          <a:prstGeom prst="rect">
            <a:avLst/>
          </a:prstGeom>
        </p:spPr>
        <p:txBody>
          <a:bodyPr vert="horz" wrap="square" lIns="0" tIns="28575" rIns="0" bIns="0" rtlCol="0">
            <a:spAutoFit/>
          </a:bodyPr>
          <a:lstStyle/>
          <a:p>
            <a:pPr marL="1478915" marR="5080" indent="-1466850">
              <a:lnSpc>
                <a:spcPts val="2840"/>
              </a:lnSpc>
              <a:spcBef>
                <a:spcPts val="225"/>
              </a:spcBef>
            </a:pPr>
            <a:r>
              <a:rPr spc="-5" dirty="0"/>
              <a:t>Entity</a:t>
            </a:r>
            <a:r>
              <a:rPr spc="-55" dirty="0"/>
              <a:t> </a:t>
            </a:r>
            <a:r>
              <a:rPr dirty="0"/>
              <a:t>sets</a:t>
            </a:r>
            <a:r>
              <a:rPr spc="-40" dirty="0"/>
              <a:t> </a:t>
            </a:r>
            <a:r>
              <a:rPr dirty="0"/>
              <a:t>&amp;</a:t>
            </a:r>
            <a:r>
              <a:rPr spc="-60" dirty="0"/>
              <a:t> </a:t>
            </a:r>
            <a:r>
              <a:rPr spc="-5" dirty="0"/>
              <a:t>relationships </a:t>
            </a:r>
            <a:r>
              <a:rPr spc="-650" dirty="0"/>
              <a:t> </a:t>
            </a:r>
            <a:r>
              <a:rPr dirty="0"/>
              <a:t>sets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892040" y="1347469"/>
              <a:ext cx="3817619" cy="1294764"/>
            </a:xfrm>
            <a:prstGeom prst="rect">
              <a:avLst/>
            </a:prstGeom>
          </p:spPr>
        </p:pic>
      </p:grpSp>
      <p:sp>
        <p:nvSpPr>
          <p:cNvPr id="7" name="object 7"/>
          <p:cNvSpPr txBox="1"/>
          <p:nvPr/>
        </p:nvSpPr>
        <p:spPr>
          <a:xfrm>
            <a:off x="1254048" y="1719198"/>
            <a:ext cx="204152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Types</a:t>
            </a:r>
            <a:r>
              <a:rPr sz="1800" spc="-70" dirty="0">
                <a:solidFill>
                  <a:srgbClr val="585858"/>
                </a:solidFill>
                <a:latin typeface="Arial"/>
                <a:cs typeface="Arial"/>
              </a:rPr>
              <a:t> </a:t>
            </a:r>
            <a:r>
              <a:rPr sz="1800" spc="-5" dirty="0">
                <a:solidFill>
                  <a:srgbClr val="585858"/>
                </a:solidFill>
                <a:latin typeface="Arial"/>
                <a:cs typeface="Arial"/>
              </a:rPr>
              <a:t>of</a:t>
            </a:r>
            <a:r>
              <a:rPr sz="1800" spc="-55" dirty="0">
                <a:solidFill>
                  <a:srgbClr val="585858"/>
                </a:solidFill>
                <a:latin typeface="Arial"/>
                <a:cs typeface="Arial"/>
              </a:rPr>
              <a:t> </a:t>
            </a:r>
            <a:r>
              <a:rPr sz="1800" dirty="0">
                <a:solidFill>
                  <a:srgbClr val="585858"/>
                </a:solidFill>
                <a:latin typeface="Arial"/>
                <a:cs typeface="Arial"/>
              </a:rPr>
              <a:t>Entity</a:t>
            </a:r>
            <a:r>
              <a:rPr sz="1800" spc="-75" dirty="0">
                <a:solidFill>
                  <a:srgbClr val="585858"/>
                </a:solidFill>
                <a:latin typeface="Arial"/>
                <a:cs typeface="Arial"/>
              </a:rPr>
              <a:t> </a:t>
            </a:r>
            <a:r>
              <a:rPr sz="1800" spc="-5" dirty="0">
                <a:solidFill>
                  <a:srgbClr val="585858"/>
                </a:solidFill>
                <a:latin typeface="Arial"/>
                <a:cs typeface="Arial"/>
              </a:rPr>
              <a:t>Sets</a:t>
            </a:r>
            <a:endParaRPr sz="1800" dirty="0">
              <a:latin typeface="Arial"/>
              <a:cs typeface="Arial"/>
            </a:endParaRPr>
          </a:p>
        </p:txBody>
      </p:sp>
      <p:sp>
        <p:nvSpPr>
          <p:cNvPr id="8" name="object 8"/>
          <p:cNvSpPr txBox="1"/>
          <p:nvPr/>
        </p:nvSpPr>
        <p:spPr>
          <a:xfrm>
            <a:off x="284479" y="2545765"/>
            <a:ext cx="3366770" cy="1955664"/>
          </a:xfrm>
          <a:prstGeom prst="rect">
            <a:avLst/>
          </a:prstGeom>
        </p:spPr>
        <p:txBody>
          <a:bodyPr vert="horz" wrap="square" lIns="0" tIns="36830" rIns="0" bIns="0" rtlCol="0">
            <a:spAutoFit/>
          </a:bodyPr>
          <a:lstStyle/>
          <a:p>
            <a:pPr marL="329565" indent="-317500">
              <a:lnSpc>
                <a:spcPct val="100000"/>
              </a:lnSpc>
              <a:spcBef>
                <a:spcPts val="290"/>
              </a:spcBef>
              <a:buChar char="●"/>
              <a:tabLst>
                <a:tab pos="329565" algn="l"/>
                <a:tab pos="330200" algn="l"/>
              </a:tabLst>
            </a:pPr>
            <a:r>
              <a:rPr sz="1200" spc="-5" dirty="0">
                <a:solidFill>
                  <a:srgbClr val="2F2F2F"/>
                </a:solidFill>
                <a:latin typeface="Arial"/>
                <a:cs typeface="Arial"/>
              </a:rPr>
              <a:t>An</a:t>
            </a:r>
            <a:r>
              <a:rPr sz="1200" spc="-25" dirty="0">
                <a:solidFill>
                  <a:srgbClr val="2F2F2F"/>
                </a:solidFill>
                <a:latin typeface="Arial"/>
                <a:cs typeface="Arial"/>
              </a:rPr>
              <a:t> </a:t>
            </a:r>
            <a:r>
              <a:rPr sz="1200" spc="-5" dirty="0">
                <a:solidFill>
                  <a:srgbClr val="2F2F2F"/>
                </a:solidFill>
                <a:latin typeface="Arial"/>
                <a:cs typeface="Arial"/>
              </a:rPr>
              <a:t>entity</a:t>
            </a:r>
            <a:r>
              <a:rPr sz="1200" spc="-30" dirty="0">
                <a:solidFill>
                  <a:srgbClr val="2F2F2F"/>
                </a:solidFill>
                <a:latin typeface="Arial"/>
                <a:cs typeface="Arial"/>
              </a:rPr>
              <a:t> </a:t>
            </a:r>
            <a:r>
              <a:rPr sz="1200" spc="-5" dirty="0">
                <a:solidFill>
                  <a:srgbClr val="2F2F2F"/>
                </a:solidFill>
                <a:latin typeface="Arial"/>
                <a:cs typeface="Arial"/>
              </a:rPr>
              <a:t>set</a:t>
            </a:r>
            <a:r>
              <a:rPr sz="1200" spc="-15" dirty="0">
                <a:solidFill>
                  <a:srgbClr val="2F2F2F"/>
                </a:solidFill>
                <a:latin typeface="Arial"/>
                <a:cs typeface="Arial"/>
              </a:rPr>
              <a:t> </a:t>
            </a:r>
            <a:r>
              <a:rPr sz="1200" spc="5" dirty="0">
                <a:solidFill>
                  <a:srgbClr val="2F2F2F"/>
                </a:solidFill>
                <a:latin typeface="Arial"/>
                <a:cs typeface="Arial"/>
              </a:rPr>
              <a:t>may</a:t>
            </a:r>
            <a:r>
              <a:rPr sz="1200" spc="-35" dirty="0">
                <a:solidFill>
                  <a:srgbClr val="2F2F2F"/>
                </a:solidFill>
                <a:latin typeface="Arial"/>
                <a:cs typeface="Arial"/>
              </a:rPr>
              <a:t> </a:t>
            </a:r>
            <a:r>
              <a:rPr sz="1200" spc="-5" dirty="0">
                <a:solidFill>
                  <a:srgbClr val="2F2F2F"/>
                </a:solidFill>
                <a:latin typeface="Arial"/>
                <a:cs typeface="Arial"/>
              </a:rPr>
              <a:t>be</a:t>
            </a:r>
            <a:r>
              <a:rPr sz="1200" spc="-15" dirty="0">
                <a:solidFill>
                  <a:srgbClr val="2F2F2F"/>
                </a:solidFill>
                <a:latin typeface="Arial"/>
                <a:cs typeface="Arial"/>
              </a:rPr>
              <a:t> </a:t>
            </a:r>
            <a:r>
              <a:rPr sz="1200" spc="-5" dirty="0">
                <a:solidFill>
                  <a:srgbClr val="2F2F2F"/>
                </a:solidFill>
                <a:latin typeface="Arial"/>
                <a:cs typeface="Arial"/>
              </a:rPr>
              <a:t>of</a:t>
            </a:r>
            <a:r>
              <a:rPr sz="1200" dirty="0">
                <a:solidFill>
                  <a:srgbClr val="2F2F2F"/>
                </a:solidFill>
                <a:latin typeface="Arial"/>
                <a:cs typeface="Arial"/>
              </a:rPr>
              <a:t> </a:t>
            </a:r>
            <a:r>
              <a:rPr sz="1200" spc="-5" dirty="0">
                <a:solidFill>
                  <a:srgbClr val="2F2F2F"/>
                </a:solidFill>
                <a:latin typeface="Arial"/>
                <a:cs typeface="Arial"/>
              </a:rPr>
              <a:t>the</a:t>
            </a:r>
            <a:r>
              <a:rPr sz="1200" spc="-15" dirty="0">
                <a:solidFill>
                  <a:srgbClr val="2F2F2F"/>
                </a:solidFill>
                <a:latin typeface="Arial"/>
                <a:cs typeface="Arial"/>
              </a:rPr>
              <a:t> </a:t>
            </a:r>
            <a:r>
              <a:rPr sz="1200" spc="-5" dirty="0">
                <a:solidFill>
                  <a:srgbClr val="2F2F2F"/>
                </a:solidFill>
                <a:latin typeface="Arial"/>
                <a:cs typeface="Arial"/>
              </a:rPr>
              <a:t>following</a:t>
            </a:r>
            <a:r>
              <a:rPr sz="1200" spc="-15" dirty="0">
                <a:solidFill>
                  <a:srgbClr val="2F2F2F"/>
                </a:solidFill>
                <a:latin typeface="Arial"/>
                <a:cs typeface="Arial"/>
              </a:rPr>
              <a:t> </a:t>
            </a:r>
            <a:r>
              <a:rPr sz="1200" spc="-5" dirty="0">
                <a:solidFill>
                  <a:srgbClr val="2F2F2F"/>
                </a:solidFill>
                <a:latin typeface="Arial"/>
                <a:cs typeface="Arial"/>
              </a:rPr>
              <a:t>two</a:t>
            </a:r>
            <a:r>
              <a:rPr sz="1200" spc="-15" dirty="0">
                <a:solidFill>
                  <a:srgbClr val="2F2F2F"/>
                </a:solidFill>
                <a:latin typeface="Arial"/>
                <a:cs typeface="Arial"/>
              </a:rPr>
              <a:t> </a:t>
            </a:r>
            <a:r>
              <a:rPr sz="1200" spc="-5" dirty="0">
                <a:solidFill>
                  <a:srgbClr val="2F2F2F"/>
                </a:solidFill>
                <a:latin typeface="Arial"/>
                <a:cs typeface="Arial"/>
              </a:rPr>
              <a:t>types-</a:t>
            </a:r>
            <a:endParaRPr sz="1200" dirty="0">
              <a:latin typeface="Arial"/>
              <a:cs typeface="Arial"/>
            </a:endParaRPr>
          </a:p>
          <a:p>
            <a:pPr marL="786765" lvl="1" indent="-317500">
              <a:lnSpc>
                <a:spcPct val="100000"/>
              </a:lnSpc>
              <a:spcBef>
                <a:spcPts val="190"/>
              </a:spcBef>
              <a:buChar char="○"/>
              <a:tabLst>
                <a:tab pos="786765" algn="l"/>
                <a:tab pos="787400" algn="l"/>
              </a:tabLst>
            </a:pPr>
            <a:r>
              <a:rPr sz="1200" spc="-5" dirty="0">
                <a:solidFill>
                  <a:srgbClr val="2F2F2F"/>
                </a:solidFill>
                <a:latin typeface="Arial"/>
                <a:cs typeface="Arial"/>
              </a:rPr>
              <a:t>Strong</a:t>
            </a:r>
            <a:r>
              <a:rPr sz="1200" spc="-40" dirty="0">
                <a:solidFill>
                  <a:srgbClr val="2F2F2F"/>
                </a:solidFill>
                <a:latin typeface="Arial"/>
                <a:cs typeface="Arial"/>
              </a:rPr>
              <a:t> </a:t>
            </a:r>
            <a:r>
              <a:rPr sz="1200" spc="-5" dirty="0">
                <a:solidFill>
                  <a:srgbClr val="2F2F2F"/>
                </a:solidFill>
                <a:latin typeface="Arial"/>
                <a:cs typeface="Arial"/>
              </a:rPr>
              <a:t>entity</a:t>
            </a:r>
            <a:r>
              <a:rPr sz="1200" spc="-45" dirty="0">
                <a:solidFill>
                  <a:srgbClr val="2F2F2F"/>
                </a:solidFill>
                <a:latin typeface="Arial"/>
                <a:cs typeface="Arial"/>
              </a:rPr>
              <a:t> </a:t>
            </a:r>
            <a:r>
              <a:rPr sz="1200" spc="-5" dirty="0">
                <a:solidFill>
                  <a:srgbClr val="2F2F2F"/>
                </a:solidFill>
                <a:latin typeface="Arial"/>
                <a:cs typeface="Arial"/>
              </a:rPr>
              <a:t>set</a:t>
            </a:r>
            <a:endParaRPr sz="1200" dirty="0">
              <a:latin typeface="Arial"/>
              <a:cs typeface="Arial"/>
            </a:endParaRPr>
          </a:p>
          <a:p>
            <a:pPr marL="786765" lvl="1" indent="-317500">
              <a:lnSpc>
                <a:spcPct val="100000"/>
              </a:lnSpc>
              <a:spcBef>
                <a:spcPts val="195"/>
              </a:spcBef>
              <a:buChar char="○"/>
              <a:tabLst>
                <a:tab pos="786765" algn="l"/>
                <a:tab pos="787400" algn="l"/>
              </a:tabLst>
            </a:pPr>
            <a:r>
              <a:rPr sz="1200" dirty="0">
                <a:solidFill>
                  <a:srgbClr val="2F2F2F"/>
                </a:solidFill>
                <a:latin typeface="Arial"/>
                <a:cs typeface="Arial"/>
              </a:rPr>
              <a:t>Weak</a:t>
            </a:r>
            <a:r>
              <a:rPr sz="1200" spc="-40" dirty="0">
                <a:solidFill>
                  <a:srgbClr val="2F2F2F"/>
                </a:solidFill>
                <a:latin typeface="Arial"/>
                <a:cs typeface="Arial"/>
              </a:rPr>
              <a:t> </a:t>
            </a:r>
            <a:r>
              <a:rPr sz="1200" spc="-5" dirty="0">
                <a:solidFill>
                  <a:srgbClr val="2F2F2F"/>
                </a:solidFill>
                <a:latin typeface="Arial"/>
                <a:cs typeface="Arial"/>
              </a:rPr>
              <a:t>entity</a:t>
            </a:r>
            <a:r>
              <a:rPr sz="1200" spc="-50" dirty="0">
                <a:solidFill>
                  <a:srgbClr val="2F2F2F"/>
                </a:solidFill>
                <a:latin typeface="Arial"/>
                <a:cs typeface="Arial"/>
              </a:rPr>
              <a:t> </a:t>
            </a:r>
            <a:r>
              <a:rPr sz="1200" spc="-5" dirty="0">
                <a:solidFill>
                  <a:srgbClr val="2F2F2F"/>
                </a:solidFill>
                <a:latin typeface="Arial"/>
                <a:cs typeface="Arial"/>
              </a:rPr>
              <a:t>set</a:t>
            </a:r>
            <a:endParaRPr sz="1200" dirty="0">
              <a:latin typeface="Arial"/>
              <a:cs typeface="Arial"/>
            </a:endParaRPr>
          </a:p>
          <a:p>
            <a:pPr>
              <a:lnSpc>
                <a:spcPct val="100000"/>
              </a:lnSpc>
            </a:pPr>
            <a:endParaRPr sz="1300" dirty="0">
              <a:latin typeface="Arial"/>
              <a:cs typeface="Arial"/>
            </a:endParaRPr>
          </a:p>
          <a:p>
            <a:pPr marL="262255">
              <a:lnSpc>
                <a:spcPct val="100000"/>
              </a:lnSpc>
              <a:spcBef>
                <a:spcPts val="1025"/>
              </a:spcBef>
            </a:pPr>
            <a:r>
              <a:rPr sz="1200" dirty="0">
                <a:latin typeface="Arial"/>
                <a:cs typeface="Arial"/>
              </a:rPr>
              <a:t>.</a:t>
            </a:r>
          </a:p>
          <a:p>
            <a:pPr>
              <a:lnSpc>
                <a:spcPct val="100000"/>
              </a:lnSpc>
            </a:pPr>
            <a:endParaRPr sz="1300" dirty="0">
              <a:latin typeface="Arial"/>
              <a:cs typeface="Arial"/>
            </a:endParaRPr>
          </a:p>
          <a:p>
            <a:pPr>
              <a:lnSpc>
                <a:spcPct val="100000"/>
              </a:lnSpc>
            </a:pPr>
            <a:endParaRPr sz="1300" dirty="0">
              <a:latin typeface="Arial"/>
              <a:cs typeface="Arial"/>
            </a:endParaRPr>
          </a:p>
          <a:p>
            <a:pPr marL="262255">
              <a:lnSpc>
                <a:spcPct val="100000"/>
              </a:lnSpc>
            </a:pPr>
            <a:r>
              <a:rPr sz="1400" dirty="0">
                <a:latin typeface="Arial"/>
                <a:cs typeface="Arial"/>
              </a:rPr>
              <a:t>.</a:t>
            </a: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5107304" y="4543288"/>
            <a:ext cx="3315970" cy="372745"/>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marR="5080">
              <a:lnSpc>
                <a:spcPct val="115700"/>
              </a:lnSpc>
              <a:spcBef>
                <a:spcPts val="10"/>
              </a:spcBef>
            </a:pPr>
            <a:r>
              <a:rPr sz="700" spc="-10" dirty="0">
                <a:solidFill>
                  <a:srgbClr val="585858"/>
                </a:solidFill>
                <a:latin typeface="Arial"/>
                <a:cs typeface="Arial"/>
                <a:hlinkClick r:id="rId5"/>
              </a:rPr>
              <a:t>https://www.gatevidyalay.com/wp-content/uploads/2018/05/Strong-Entity-Set-Exampl </a:t>
            </a:r>
            <a:r>
              <a:rPr sz="700" spc="-5" dirty="0">
                <a:solidFill>
                  <a:srgbClr val="585858"/>
                </a:solidFill>
                <a:latin typeface="Arial"/>
                <a:cs typeface="Arial"/>
              </a:rPr>
              <a:t> e.png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4686" y="827278"/>
            <a:ext cx="3785869" cy="456535"/>
          </a:xfrm>
          <a:prstGeom prst="rect">
            <a:avLst/>
          </a:prstGeom>
        </p:spPr>
        <p:txBody>
          <a:bodyPr vert="horz" wrap="square" lIns="0" tIns="12700" rIns="0" bIns="0" rtlCol="0">
            <a:spAutoFit/>
          </a:bodyPr>
          <a:lstStyle/>
          <a:p>
            <a:pPr marL="12700" algn="ctr">
              <a:lnSpc>
                <a:spcPct val="100000"/>
              </a:lnSpc>
              <a:spcBef>
                <a:spcPts val="100"/>
              </a:spcBef>
            </a:pPr>
            <a:r>
              <a:rPr spc="-5" dirty="0"/>
              <a:t>Types</a:t>
            </a:r>
            <a:r>
              <a:rPr spc="-75" dirty="0"/>
              <a:t> </a:t>
            </a:r>
            <a:r>
              <a:rPr spc="-5" dirty="0"/>
              <a:t>of</a:t>
            </a:r>
            <a:r>
              <a:rPr spc="-70" dirty="0"/>
              <a:t> </a:t>
            </a:r>
            <a:r>
              <a:rPr spc="-5" dirty="0"/>
              <a:t>Entity</a:t>
            </a:r>
            <a:r>
              <a:rPr spc="-70" dirty="0"/>
              <a:t> </a:t>
            </a:r>
            <a:r>
              <a:rPr spc="-5" dirty="0"/>
              <a:t>Sets</a:t>
            </a:r>
          </a:p>
        </p:txBody>
      </p:sp>
      <p:sp>
        <p:nvSpPr>
          <p:cNvPr id="3" name="object 3"/>
          <p:cNvSpPr txBox="1"/>
          <p:nvPr/>
        </p:nvSpPr>
        <p:spPr>
          <a:xfrm>
            <a:off x="548640" y="3493474"/>
            <a:ext cx="42545" cy="170815"/>
          </a:xfrm>
          <a:prstGeom prst="rect">
            <a:avLst/>
          </a:prstGeom>
        </p:spPr>
        <p:txBody>
          <a:bodyPr vert="horz" wrap="square" lIns="0" tIns="0" rIns="0" bIns="0" rtlCol="0">
            <a:spAutoFit/>
          </a:bodyPr>
          <a:lstStyle/>
          <a:p>
            <a:pPr>
              <a:lnSpc>
                <a:spcPts val="1325"/>
              </a:lnSpc>
            </a:pPr>
            <a:r>
              <a:rPr sz="1200" dirty="0">
                <a:latin typeface="Arial"/>
                <a:cs typeface="Arial"/>
              </a:rPr>
              <a:t>.</a:t>
            </a:r>
            <a:endParaRPr sz="1200">
              <a:latin typeface="Arial"/>
              <a:cs typeface="Arial"/>
            </a:endParaRPr>
          </a:p>
        </p:txBody>
      </p:sp>
      <p:grpSp>
        <p:nvGrpSpPr>
          <p:cNvPr id="4" name="object 4"/>
          <p:cNvGrpSpPr/>
          <p:nvPr/>
        </p:nvGrpSpPr>
        <p:grpSpPr>
          <a:xfrm>
            <a:off x="4572000" y="0"/>
            <a:ext cx="4572000" cy="5143500"/>
            <a:chOff x="4572000" y="0"/>
            <a:chExt cx="4572000" cy="5143500"/>
          </a:xfrm>
        </p:grpSpPr>
        <p:sp>
          <p:nvSpPr>
            <p:cNvPr id="5" name="object 5"/>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6" name="object 6"/>
            <p:cNvPicPr/>
            <p:nvPr/>
          </p:nvPicPr>
          <p:blipFill>
            <a:blip r:embed="rId2" cstate="print"/>
            <a:stretch>
              <a:fillRect/>
            </a:stretch>
          </p:blipFill>
          <p:spPr>
            <a:xfrm>
              <a:off x="8228965" y="161290"/>
              <a:ext cx="791845" cy="311785"/>
            </a:xfrm>
            <a:prstGeom prst="rect">
              <a:avLst/>
            </a:prstGeom>
          </p:spPr>
        </p:pic>
        <p:pic>
          <p:nvPicPr>
            <p:cNvPr id="7" name="object 7"/>
            <p:cNvPicPr/>
            <p:nvPr/>
          </p:nvPicPr>
          <p:blipFill>
            <a:blip r:embed="rId3" cstate="print"/>
            <a:stretch>
              <a:fillRect/>
            </a:stretch>
          </p:blipFill>
          <p:spPr>
            <a:xfrm>
              <a:off x="4892040" y="1350644"/>
              <a:ext cx="3817619" cy="1294764"/>
            </a:xfrm>
            <a:prstGeom prst="rect">
              <a:avLst/>
            </a:prstGeom>
          </p:spPr>
        </p:pic>
      </p:grpSp>
      <p:sp>
        <p:nvSpPr>
          <p:cNvPr id="8" name="object 8"/>
          <p:cNvSpPr/>
          <p:nvPr/>
        </p:nvSpPr>
        <p:spPr>
          <a:xfrm>
            <a:off x="437515" y="3423920"/>
            <a:ext cx="3602990" cy="175260"/>
          </a:xfrm>
          <a:custGeom>
            <a:avLst/>
            <a:gdLst/>
            <a:ahLst/>
            <a:cxnLst/>
            <a:rect l="l" t="t" r="r" b="b"/>
            <a:pathLst>
              <a:path w="3602990" h="175260">
                <a:moveTo>
                  <a:pt x="3602990" y="0"/>
                </a:moveTo>
                <a:lnTo>
                  <a:pt x="0" y="0"/>
                </a:lnTo>
                <a:lnTo>
                  <a:pt x="0" y="175259"/>
                </a:lnTo>
                <a:lnTo>
                  <a:pt x="3602990" y="175259"/>
                </a:lnTo>
                <a:lnTo>
                  <a:pt x="3602990" y="0"/>
                </a:lnTo>
                <a:close/>
              </a:path>
            </a:pathLst>
          </a:custGeom>
          <a:solidFill>
            <a:srgbClr val="FFFFFF"/>
          </a:solidFill>
        </p:spPr>
        <p:txBody>
          <a:bodyPr wrap="square" lIns="0" tIns="0" rIns="0" bIns="0" rtlCol="0"/>
          <a:lstStyle/>
          <a:p>
            <a:endParaRPr/>
          </a:p>
        </p:txBody>
      </p:sp>
      <p:sp>
        <p:nvSpPr>
          <p:cNvPr id="9" name="object 9"/>
          <p:cNvSpPr txBox="1"/>
          <p:nvPr/>
        </p:nvSpPr>
        <p:spPr>
          <a:xfrm>
            <a:off x="1451163" y="1638652"/>
            <a:ext cx="1732914"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2F2F2F"/>
                </a:solidFill>
                <a:latin typeface="Arial"/>
                <a:cs typeface="Arial"/>
              </a:rPr>
              <a:t>Strong</a:t>
            </a:r>
            <a:r>
              <a:rPr sz="1800" spc="-70" dirty="0">
                <a:solidFill>
                  <a:srgbClr val="2F2F2F"/>
                </a:solidFill>
                <a:latin typeface="Arial"/>
                <a:cs typeface="Arial"/>
              </a:rPr>
              <a:t> </a:t>
            </a:r>
            <a:r>
              <a:rPr sz="1800" dirty="0">
                <a:solidFill>
                  <a:srgbClr val="2F2F2F"/>
                </a:solidFill>
                <a:latin typeface="Arial"/>
                <a:cs typeface="Arial"/>
              </a:rPr>
              <a:t>Entity</a:t>
            </a:r>
            <a:r>
              <a:rPr sz="1800" spc="-80" dirty="0">
                <a:solidFill>
                  <a:srgbClr val="2F2F2F"/>
                </a:solidFill>
                <a:latin typeface="Arial"/>
                <a:cs typeface="Arial"/>
              </a:rPr>
              <a:t> </a:t>
            </a:r>
            <a:r>
              <a:rPr sz="1800" dirty="0">
                <a:solidFill>
                  <a:srgbClr val="2F2F2F"/>
                </a:solidFill>
                <a:latin typeface="Arial"/>
                <a:cs typeface="Arial"/>
              </a:rPr>
              <a:t>Set</a:t>
            </a:r>
            <a:endParaRPr sz="1800" dirty="0">
              <a:latin typeface="Arial"/>
              <a:cs typeface="Arial"/>
            </a:endParaRPr>
          </a:p>
        </p:txBody>
      </p:sp>
      <p:sp>
        <p:nvSpPr>
          <p:cNvPr id="10" name="object 10"/>
          <p:cNvSpPr txBox="1"/>
          <p:nvPr/>
        </p:nvSpPr>
        <p:spPr>
          <a:xfrm>
            <a:off x="424687" y="2580817"/>
            <a:ext cx="3785870" cy="1950214"/>
          </a:xfrm>
          <a:prstGeom prst="rect">
            <a:avLst/>
          </a:prstGeom>
        </p:spPr>
        <p:txBody>
          <a:bodyPr vert="horz" wrap="square" lIns="0" tIns="12700" rIns="0" bIns="0" rtlCol="0">
            <a:spAutoFit/>
          </a:bodyPr>
          <a:lstStyle/>
          <a:p>
            <a:pPr marL="329565" marR="95250" indent="-317500">
              <a:lnSpc>
                <a:spcPct val="113900"/>
              </a:lnSpc>
              <a:spcBef>
                <a:spcPts val="100"/>
              </a:spcBef>
              <a:buChar char="●"/>
              <a:tabLst>
                <a:tab pos="329565" algn="l"/>
                <a:tab pos="330200" algn="l"/>
              </a:tabLst>
            </a:pPr>
            <a:r>
              <a:rPr sz="1200" dirty="0">
                <a:solidFill>
                  <a:srgbClr val="2F2F2F"/>
                </a:solidFill>
                <a:latin typeface="Arial"/>
                <a:cs typeface="Arial"/>
              </a:rPr>
              <a:t>A strong</a:t>
            </a:r>
            <a:r>
              <a:rPr sz="1200" spc="-5" dirty="0">
                <a:solidFill>
                  <a:srgbClr val="2F2F2F"/>
                </a:solidFill>
                <a:latin typeface="Arial"/>
                <a:cs typeface="Arial"/>
              </a:rPr>
              <a:t> entity</a:t>
            </a:r>
            <a:r>
              <a:rPr sz="1200" spc="-10" dirty="0">
                <a:solidFill>
                  <a:srgbClr val="2F2F2F"/>
                </a:solidFill>
                <a:latin typeface="Arial"/>
                <a:cs typeface="Arial"/>
              </a:rPr>
              <a:t> </a:t>
            </a:r>
            <a:r>
              <a:rPr sz="1200" spc="-5" dirty="0">
                <a:solidFill>
                  <a:srgbClr val="2F2F2F"/>
                </a:solidFill>
                <a:latin typeface="Arial"/>
                <a:cs typeface="Arial"/>
              </a:rPr>
              <a:t>set</a:t>
            </a:r>
            <a:r>
              <a:rPr sz="1200" spc="5" dirty="0">
                <a:solidFill>
                  <a:srgbClr val="2F2F2F"/>
                </a:solidFill>
                <a:latin typeface="Arial"/>
                <a:cs typeface="Arial"/>
              </a:rPr>
              <a:t> </a:t>
            </a:r>
            <a:r>
              <a:rPr sz="1200" spc="-5" dirty="0">
                <a:solidFill>
                  <a:srgbClr val="2F2F2F"/>
                </a:solidFill>
                <a:latin typeface="Arial"/>
                <a:cs typeface="Arial"/>
              </a:rPr>
              <a:t>is</a:t>
            </a:r>
            <a:r>
              <a:rPr sz="1200" dirty="0">
                <a:solidFill>
                  <a:srgbClr val="2F2F2F"/>
                </a:solidFill>
                <a:latin typeface="Arial"/>
                <a:cs typeface="Arial"/>
              </a:rPr>
              <a:t> </a:t>
            </a:r>
            <a:r>
              <a:rPr sz="1200" spc="-5" dirty="0">
                <a:solidFill>
                  <a:srgbClr val="2F2F2F"/>
                </a:solidFill>
                <a:latin typeface="Arial"/>
                <a:cs typeface="Arial"/>
              </a:rPr>
              <a:t>an entity set</a:t>
            </a:r>
            <a:r>
              <a:rPr sz="1200" spc="5" dirty="0">
                <a:solidFill>
                  <a:srgbClr val="2F2F2F"/>
                </a:solidFill>
                <a:latin typeface="Arial"/>
                <a:cs typeface="Arial"/>
              </a:rPr>
              <a:t> </a:t>
            </a:r>
            <a:r>
              <a:rPr sz="1200" spc="-5" dirty="0">
                <a:solidFill>
                  <a:srgbClr val="2F2F2F"/>
                </a:solidFill>
                <a:latin typeface="Arial"/>
                <a:cs typeface="Arial"/>
              </a:rPr>
              <a:t>that</a:t>
            </a:r>
            <a:r>
              <a:rPr sz="1200" spc="5" dirty="0">
                <a:solidFill>
                  <a:srgbClr val="2F2F2F"/>
                </a:solidFill>
                <a:latin typeface="Arial"/>
                <a:cs typeface="Arial"/>
              </a:rPr>
              <a:t> </a:t>
            </a:r>
            <a:r>
              <a:rPr sz="1200" spc="-5" dirty="0">
                <a:solidFill>
                  <a:srgbClr val="2F2F2F"/>
                </a:solidFill>
                <a:latin typeface="Arial"/>
                <a:cs typeface="Arial"/>
              </a:rPr>
              <a:t>contains </a:t>
            </a:r>
            <a:r>
              <a:rPr sz="1200" dirty="0">
                <a:solidFill>
                  <a:srgbClr val="2F2F2F"/>
                </a:solidFill>
                <a:latin typeface="Arial"/>
                <a:cs typeface="Arial"/>
              </a:rPr>
              <a:t> </a:t>
            </a:r>
            <a:r>
              <a:rPr sz="1200" spc="-5" dirty="0">
                <a:solidFill>
                  <a:srgbClr val="2F2F2F"/>
                </a:solidFill>
                <a:latin typeface="Arial"/>
                <a:cs typeface="Arial"/>
              </a:rPr>
              <a:t>sufficient</a:t>
            </a:r>
            <a:r>
              <a:rPr sz="1200" spc="-25" dirty="0">
                <a:solidFill>
                  <a:srgbClr val="2F2F2F"/>
                </a:solidFill>
                <a:latin typeface="Arial"/>
                <a:cs typeface="Arial"/>
              </a:rPr>
              <a:t> </a:t>
            </a:r>
            <a:r>
              <a:rPr sz="1200" spc="-5" dirty="0">
                <a:solidFill>
                  <a:srgbClr val="2F2F2F"/>
                </a:solidFill>
                <a:latin typeface="Arial"/>
                <a:cs typeface="Arial"/>
              </a:rPr>
              <a:t>attributes</a:t>
            </a:r>
            <a:r>
              <a:rPr sz="1200" spc="-25" dirty="0">
                <a:solidFill>
                  <a:srgbClr val="2F2F2F"/>
                </a:solidFill>
                <a:latin typeface="Arial"/>
                <a:cs typeface="Arial"/>
              </a:rPr>
              <a:t> </a:t>
            </a:r>
            <a:r>
              <a:rPr sz="1200" dirty="0">
                <a:solidFill>
                  <a:srgbClr val="2F2F2F"/>
                </a:solidFill>
                <a:latin typeface="Arial"/>
                <a:cs typeface="Arial"/>
              </a:rPr>
              <a:t>to</a:t>
            </a:r>
            <a:r>
              <a:rPr sz="1200" spc="-35" dirty="0">
                <a:solidFill>
                  <a:srgbClr val="2F2F2F"/>
                </a:solidFill>
                <a:latin typeface="Arial"/>
                <a:cs typeface="Arial"/>
              </a:rPr>
              <a:t> </a:t>
            </a:r>
            <a:r>
              <a:rPr sz="1200" spc="-5" dirty="0">
                <a:solidFill>
                  <a:srgbClr val="2F2F2F"/>
                </a:solidFill>
                <a:latin typeface="Arial"/>
                <a:cs typeface="Arial"/>
              </a:rPr>
              <a:t>uniquely</a:t>
            </a:r>
            <a:r>
              <a:rPr sz="1200" spc="-40" dirty="0">
                <a:solidFill>
                  <a:srgbClr val="2F2F2F"/>
                </a:solidFill>
                <a:latin typeface="Arial"/>
                <a:cs typeface="Arial"/>
              </a:rPr>
              <a:t> </a:t>
            </a:r>
            <a:r>
              <a:rPr sz="1200" dirty="0">
                <a:solidFill>
                  <a:srgbClr val="2F2F2F"/>
                </a:solidFill>
                <a:latin typeface="Arial"/>
                <a:cs typeface="Arial"/>
              </a:rPr>
              <a:t>identify</a:t>
            </a:r>
            <a:r>
              <a:rPr sz="1200" spc="-35" dirty="0">
                <a:solidFill>
                  <a:srgbClr val="2F2F2F"/>
                </a:solidFill>
                <a:latin typeface="Arial"/>
                <a:cs typeface="Arial"/>
              </a:rPr>
              <a:t> </a:t>
            </a:r>
            <a:r>
              <a:rPr sz="1200" spc="-5" dirty="0">
                <a:solidFill>
                  <a:srgbClr val="2F2F2F"/>
                </a:solidFill>
                <a:latin typeface="Arial"/>
                <a:cs typeface="Arial"/>
              </a:rPr>
              <a:t>all</a:t>
            </a:r>
            <a:r>
              <a:rPr sz="1200" spc="-30" dirty="0">
                <a:solidFill>
                  <a:srgbClr val="2F2F2F"/>
                </a:solidFill>
                <a:latin typeface="Arial"/>
                <a:cs typeface="Arial"/>
              </a:rPr>
              <a:t> </a:t>
            </a:r>
            <a:r>
              <a:rPr sz="1200" spc="-5" dirty="0">
                <a:solidFill>
                  <a:srgbClr val="2F2F2F"/>
                </a:solidFill>
                <a:latin typeface="Arial"/>
                <a:cs typeface="Arial"/>
              </a:rPr>
              <a:t>its</a:t>
            </a:r>
            <a:r>
              <a:rPr sz="1200" spc="-30" dirty="0">
                <a:solidFill>
                  <a:srgbClr val="2F2F2F"/>
                </a:solidFill>
                <a:latin typeface="Arial"/>
                <a:cs typeface="Arial"/>
              </a:rPr>
              <a:t> </a:t>
            </a:r>
            <a:r>
              <a:rPr sz="1200" spc="-5" dirty="0">
                <a:solidFill>
                  <a:srgbClr val="2F2F2F"/>
                </a:solidFill>
                <a:latin typeface="Arial"/>
                <a:cs typeface="Arial"/>
              </a:rPr>
              <a:t>entities.</a:t>
            </a:r>
            <a:endParaRPr sz="1200" dirty="0">
              <a:latin typeface="Arial"/>
              <a:cs typeface="Arial"/>
            </a:endParaRPr>
          </a:p>
          <a:p>
            <a:pPr marL="329565" marR="5080" indent="-317500">
              <a:lnSpc>
                <a:spcPct val="113900"/>
              </a:lnSpc>
              <a:buChar char="●"/>
              <a:tabLst>
                <a:tab pos="329565" algn="l"/>
                <a:tab pos="330200" algn="l"/>
              </a:tabLst>
            </a:pPr>
            <a:r>
              <a:rPr sz="1200" dirty="0">
                <a:solidFill>
                  <a:srgbClr val="2F2F2F"/>
                </a:solidFill>
                <a:latin typeface="Arial"/>
                <a:cs typeface="Arial"/>
              </a:rPr>
              <a:t>In</a:t>
            </a:r>
            <a:r>
              <a:rPr sz="1200" spc="-25" dirty="0">
                <a:solidFill>
                  <a:srgbClr val="2F2F2F"/>
                </a:solidFill>
                <a:latin typeface="Arial"/>
                <a:cs typeface="Arial"/>
              </a:rPr>
              <a:t> </a:t>
            </a:r>
            <a:r>
              <a:rPr sz="1200" spc="-5" dirty="0">
                <a:solidFill>
                  <a:srgbClr val="2F2F2F"/>
                </a:solidFill>
                <a:latin typeface="Arial"/>
                <a:cs typeface="Arial"/>
              </a:rPr>
              <a:t>other words,</a:t>
            </a:r>
            <a:r>
              <a:rPr sz="1200" spc="-10" dirty="0">
                <a:solidFill>
                  <a:srgbClr val="2F2F2F"/>
                </a:solidFill>
                <a:latin typeface="Arial"/>
                <a:cs typeface="Arial"/>
              </a:rPr>
              <a:t> </a:t>
            </a:r>
            <a:r>
              <a:rPr sz="1200" dirty="0">
                <a:solidFill>
                  <a:srgbClr val="2F2F2F"/>
                </a:solidFill>
                <a:latin typeface="Arial"/>
                <a:cs typeface="Arial"/>
              </a:rPr>
              <a:t>a</a:t>
            </a:r>
            <a:r>
              <a:rPr sz="1200" spc="-15" dirty="0">
                <a:solidFill>
                  <a:srgbClr val="2F2F2F"/>
                </a:solidFill>
                <a:latin typeface="Arial"/>
                <a:cs typeface="Arial"/>
              </a:rPr>
              <a:t> </a:t>
            </a:r>
            <a:r>
              <a:rPr sz="1200" spc="-5" dirty="0">
                <a:solidFill>
                  <a:srgbClr val="2F2F2F"/>
                </a:solidFill>
                <a:latin typeface="Arial"/>
                <a:cs typeface="Arial"/>
              </a:rPr>
              <a:t>primary</a:t>
            </a:r>
            <a:r>
              <a:rPr sz="1200" spc="-25" dirty="0">
                <a:solidFill>
                  <a:srgbClr val="2F2F2F"/>
                </a:solidFill>
                <a:latin typeface="Arial"/>
                <a:cs typeface="Arial"/>
              </a:rPr>
              <a:t> </a:t>
            </a:r>
            <a:r>
              <a:rPr sz="1200" dirty="0">
                <a:solidFill>
                  <a:srgbClr val="2F2F2F"/>
                </a:solidFill>
                <a:latin typeface="Arial"/>
                <a:cs typeface="Arial"/>
              </a:rPr>
              <a:t>key</a:t>
            </a:r>
            <a:r>
              <a:rPr sz="1200" spc="-35" dirty="0">
                <a:solidFill>
                  <a:srgbClr val="2F2F2F"/>
                </a:solidFill>
                <a:latin typeface="Arial"/>
                <a:cs typeface="Arial"/>
              </a:rPr>
              <a:t> </a:t>
            </a:r>
            <a:r>
              <a:rPr sz="1200" dirty="0">
                <a:solidFill>
                  <a:srgbClr val="2F2F2F"/>
                </a:solidFill>
                <a:latin typeface="Arial"/>
                <a:cs typeface="Arial"/>
              </a:rPr>
              <a:t>exists</a:t>
            </a:r>
            <a:r>
              <a:rPr sz="1200" spc="-10" dirty="0">
                <a:solidFill>
                  <a:srgbClr val="2F2F2F"/>
                </a:solidFill>
                <a:latin typeface="Arial"/>
                <a:cs typeface="Arial"/>
              </a:rPr>
              <a:t> </a:t>
            </a:r>
            <a:r>
              <a:rPr sz="1200" dirty="0">
                <a:solidFill>
                  <a:srgbClr val="2F2F2F"/>
                </a:solidFill>
                <a:latin typeface="Arial"/>
                <a:cs typeface="Arial"/>
              </a:rPr>
              <a:t>for</a:t>
            </a:r>
            <a:r>
              <a:rPr sz="1200" spc="-20" dirty="0">
                <a:solidFill>
                  <a:srgbClr val="2F2F2F"/>
                </a:solidFill>
                <a:latin typeface="Arial"/>
                <a:cs typeface="Arial"/>
              </a:rPr>
              <a:t> </a:t>
            </a:r>
            <a:r>
              <a:rPr sz="1200" dirty="0">
                <a:solidFill>
                  <a:srgbClr val="2F2F2F"/>
                </a:solidFill>
                <a:latin typeface="Arial"/>
                <a:cs typeface="Arial"/>
              </a:rPr>
              <a:t>a</a:t>
            </a:r>
            <a:r>
              <a:rPr sz="1200" spc="-20" dirty="0">
                <a:solidFill>
                  <a:srgbClr val="2F2F2F"/>
                </a:solidFill>
                <a:latin typeface="Arial"/>
                <a:cs typeface="Arial"/>
              </a:rPr>
              <a:t> </a:t>
            </a:r>
            <a:r>
              <a:rPr sz="1200" spc="-5" dirty="0">
                <a:solidFill>
                  <a:srgbClr val="2F2F2F"/>
                </a:solidFill>
                <a:latin typeface="Arial"/>
                <a:cs typeface="Arial"/>
              </a:rPr>
              <a:t>strong</a:t>
            </a:r>
            <a:r>
              <a:rPr lang="en-US" sz="1200" spc="-25" dirty="0">
                <a:solidFill>
                  <a:srgbClr val="2F2F2F"/>
                </a:solidFill>
              </a:rPr>
              <a:t> </a:t>
            </a:r>
            <a:r>
              <a:rPr sz="1200" spc="-5" dirty="0">
                <a:solidFill>
                  <a:srgbClr val="2F2F2F"/>
                </a:solidFill>
                <a:latin typeface="Arial"/>
                <a:cs typeface="Arial"/>
              </a:rPr>
              <a:t>entity </a:t>
            </a:r>
            <a:r>
              <a:rPr sz="1200" spc="-305" dirty="0">
                <a:solidFill>
                  <a:srgbClr val="2F2F2F"/>
                </a:solidFill>
                <a:latin typeface="Arial"/>
                <a:cs typeface="Arial"/>
              </a:rPr>
              <a:t> </a:t>
            </a:r>
            <a:r>
              <a:rPr sz="1200" spc="-5" dirty="0">
                <a:solidFill>
                  <a:srgbClr val="2F2F2F"/>
                </a:solidFill>
                <a:latin typeface="Arial"/>
                <a:cs typeface="Arial"/>
              </a:rPr>
              <a:t>set.</a:t>
            </a:r>
            <a:endParaRPr sz="1200" dirty="0">
              <a:latin typeface="Arial"/>
              <a:cs typeface="Arial"/>
            </a:endParaRPr>
          </a:p>
          <a:p>
            <a:pPr marL="329565" marR="173990" indent="-317500">
              <a:lnSpc>
                <a:spcPts val="1580"/>
              </a:lnSpc>
              <a:spcBef>
                <a:spcPts val="75"/>
              </a:spcBef>
              <a:buChar char="●"/>
              <a:tabLst>
                <a:tab pos="329565" algn="l"/>
                <a:tab pos="330200" algn="l"/>
              </a:tabLst>
            </a:pPr>
            <a:r>
              <a:rPr sz="1200" dirty="0">
                <a:solidFill>
                  <a:srgbClr val="2F2F2F"/>
                </a:solidFill>
                <a:latin typeface="Arial"/>
                <a:cs typeface="Arial"/>
              </a:rPr>
              <a:t>Primary </a:t>
            </a:r>
            <a:r>
              <a:rPr sz="1200" spc="-5" dirty="0">
                <a:solidFill>
                  <a:srgbClr val="2F2F2F"/>
                </a:solidFill>
                <a:latin typeface="Arial"/>
                <a:cs typeface="Arial"/>
              </a:rPr>
              <a:t>key of </a:t>
            </a:r>
            <a:r>
              <a:rPr sz="1200" dirty="0">
                <a:solidFill>
                  <a:srgbClr val="2F2F2F"/>
                </a:solidFill>
                <a:latin typeface="Arial"/>
                <a:cs typeface="Arial"/>
              </a:rPr>
              <a:t>a </a:t>
            </a:r>
            <a:r>
              <a:rPr sz="1200" spc="-5" dirty="0">
                <a:solidFill>
                  <a:srgbClr val="2F2F2F"/>
                </a:solidFill>
                <a:latin typeface="Arial"/>
                <a:cs typeface="Arial"/>
              </a:rPr>
              <a:t>strong entity set is represented by </a:t>
            </a:r>
            <a:r>
              <a:rPr sz="1200" spc="-305" dirty="0">
                <a:solidFill>
                  <a:srgbClr val="2F2F2F"/>
                </a:solidFill>
                <a:latin typeface="Arial"/>
                <a:cs typeface="Arial"/>
              </a:rPr>
              <a:t> </a:t>
            </a:r>
            <a:r>
              <a:rPr sz="1200" spc="-5" dirty="0">
                <a:solidFill>
                  <a:srgbClr val="2F2F2F"/>
                </a:solidFill>
                <a:latin typeface="Arial"/>
                <a:cs typeface="Arial"/>
              </a:rPr>
              <a:t>underlining</a:t>
            </a:r>
            <a:r>
              <a:rPr sz="1200" spc="-15" dirty="0">
                <a:solidFill>
                  <a:srgbClr val="2F2F2F"/>
                </a:solidFill>
                <a:latin typeface="Arial"/>
                <a:cs typeface="Arial"/>
              </a:rPr>
              <a:t> </a:t>
            </a:r>
            <a:r>
              <a:rPr sz="1200" spc="-5" dirty="0">
                <a:solidFill>
                  <a:srgbClr val="2F2F2F"/>
                </a:solidFill>
                <a:latin typeface="Arial"/>
                <a:cs typeface="Arial"/>
              </a:rPr>
              <a:t>it.</a:t>
            </a:r>
            <a:endParaRPr sz="1200" dirty="0">
              <a:latin typeface="Arial"/>
              <a:cs typeface="Arial"/>
            </a:endParaRPr>
          </a:p>
          <a:p>
            <a:pPr>
              <a:lnSpc>
                <a:spcPct val="100000"/>
              </a:lnSpc>
              <a:spcBef>
                <a:spcPts val="40"/>
              </a:spcBef>
            </a:pPr>
            <a:endParaRPr sz="1600" dirty="0">
              <a:latin typeface="Arial"/>
              <a:cs typeface="Arial"/>
            </a:endParaRPr>
          </a:p>
          <a:p>
            <a:pPr marL="121920">
              <a:lnSpc>
                <a:spcPct val="100000"/>
              </a:lnSpc>
            </a:pPr>
            <a:endParaRPr sz="1400" dirty="0">
              <a:latin typeface="Arial"/>
              <a:cs typeface="Arial"/>
            </a:endParaRPr>
          </a:p>
        </p:txBody>
      </p:sp>
      <p:pic>
        <p:nvPicPr>
          <p:cNvPr id="11" name="object 11"/>
          <p:cNvPicPr/>
          <p:nvPr/>
        </p:nvPicPr>
        <p:blipFill>
          <a:blip r:embed="rId4" cstate="print"/>
          <a:stretch>
            <a:fillRect/>
          </a:stretch>
        </p:blipFill>
        <p:spPr>
          <a:xfrm>
            <a:off x="143510" y="161289"/>
            <a:ext cx="773887" cy="311150"/>
          </a:xfrm>
          <a:prstGeom prst="rect">
            <a:avLst/>
          </a:prstGeom>
        </p:spPr>
      </p:pic>
      <p:sp>
        <p:nvSpPr>
          <p:cNvPr id="12" name="object 12"/>
          <p:cNvSpPr txBox="1"/>
          <p:nvPr/>
        </p:nvSpPr>
        <p:spPr>
          <a:xfrm>
            <a:off x="5107304" y="4543288"/>
            <a:ext cx="3315970" cy="372745"/>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marR="5080">
              <a:lnSpc>
                <a:spcPct val="115700"/>
              </a:lnSpc>
              <a:spcBef>
                <a:spcPts val="10"/>
              </a:spcBef>
            </a:pPr>
            <a:r>
              <a:rPr sz="700" spc="-10" dirty="0">
                <a:solidFill>
                  <a:srgbClr val="585858"/>
                </a:solidFill>
                <a:latin typeface="Arial"/>
                <a:cs typeface="Arial"/>
                <a:hlinkClick r:id="rId5"/>
              </a:rPr>
              <a:t>https://www.gatevidyalay.com/wp-content/uploads/2018/05/Strong-Entity-Set-Exampl </a:t>
            </a:r>
            <a:r>
              <a:rPr sz="700" spc="-5" dirty="0">
                <a:solidFill>
                  <a:srgbClr val="585858"/>
                </a:solidFill>
                <a:latin typeface="Arial"/>
                <a:cs typeface="Arial"/>
              </a:rPr>
              <a:t> e.png</a:t>
            </a:r>
            <a:endParaRPr sz="700">
              <a:latin typeface="Arial"/>
              <a:cs typeface="Arial"/>
            </a:endParaRPr>
          </a:p>
        </p:txBody>
      </p:sp>
      <p:sp>
        <p:nvSpPr>
          <p:cNvPr id="13" name="object 13"/>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5309" y="520647"/>
            <a:ext cx="4035973" cy="456535"/>
          </a:xfrm>
          <a:prstGeom prst="rect">
            <a:avLst/>
          </a:prstGeom>
        </p:spPr>
        <p:txBody>
          <a:bodyPr vert="horz" wrap="square" lIns="0" tIns="12700" rIns="0" bIns="0" rtlCol="0">
            <a:spAutoFit/>
          </a:bodyPr>
          <a:lstStyle/>
          <a:p>
            <a:pPr marL="12700" algn="ctr">
              <a:lnSpc>
                <a:spcPct val="100000"/>
              </a:lnSpc>
              <a:spcBef>
                <a:spcPts val="100"/>
              </a:spcBef>
            </a:pPr>
            <a:r>
              <a:rPr spc="-5" dirty="0"/>
              <a:t>Types</a:t>
            </a:r>
            <a:r>
              <a:rPr spc="-75" dirty="0"/>
              <a:t> </a:t>
            </a:r>
            <a:r>
              <a:rPr spc="-5" dirty="0"/>
              <a:t>of</a:t>
            </a:r>
            <a:r>
              <a:rPr spc="-70" dirty="0"/>
              <a:t> </a:t>
            </a:r>
            <a:r>
              <a:rPr spc="-5" dirty="0"/>
              <a:t>Entity</a:t>
            </a:r>
            <a:r>
              <a:rPr spc="-70" dirty="0"/>
              <a:t> </a:t>
            </a:r>
            <a:r>
              <a:rPr spc="-5" dirty="0"/>
              <a:t>Sets</a:t>
            </a:r>
          </a:p>
        </p:txBody>
      </p:sp>
      <p:sp>
        <p:nvSpPr>
          <p:cNvPr id="3" name="object 3"/>
          <p:cNvSpPr txBox="1"/>
          <p:nvPr/>
        </p:nvSpPr>
        <p:spPr>
          <a:xfrm>
            <a:off x="548640" y="3493474"/>
            <a:ext cx="42545" cy="170815"/>
          </a:xfrm>
          <a:prstGeom prst="rect">
            <a:avLst/>
          </a:prstGeom>
        </p:spPr>
        <p:txBody>
          <a:bodyPr vert="horz" wrap="square" lIns="0" tIns="0" rIns="0" bIns="0" rtlCol="0">
            <a:spAutoFit/>
          </a:bodyPr>
          <a:lstStyle/>
          <a:p>
            <a:pPr>
              <a:lnSpc>
                <a:spcPts val="1325"/>
              </a:lnSpc>
            </a:pPr>
            <a:r>
              <a:rPr sz="1200" dirty="0">
                <a:latin typeface="Arial"/>
                <a:cs typeface="Arial"/>
              </a:rPr>
              <a:t>.</a:t>
            </a:r>
            <a:endParaRPr sz="1200">
              <a:latin typeface="Arial"/>
              <a:cs typeface="Arial"/>
            </a:endParaRPr>
          </a:p>
        </p:txBody>
      </p:sp>
      <p:grpSp>
        <p:nvGrpSpPr>
          <p:cNvPr id="4" name="object 4"/>
          <p:cNvGrpSpPr/>
          <p:nvPr/>
        </p:nvGrpSpPr>
        <p:grpSpPr>
          <a:xfrm>
            <a:off x="4572000" y="0"/>
            <a:ext cx="4572000" cy="5143500"/>
            <a:chOff x="4572000" y="0"/>
            <a:chExt cx="4572000" cy="5143500"/>
          </a:xfrm>
        </p:grpSpPr>
        <p:sp>
          <p:nvSpPr>
            <p:cNvPr id="5" name="object 5"/>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6" name="object 6"/>
            <p:cNvPicPr/>
            <p:nvPr/>
          </p:nvPicPr>
          <p:blipFill>
            <a:blip r:embed="rId2" cstate="print"/>
            <a:stretch>
              <a:fillRect/>
            </a:stretch>
          </p:blipFill>
          <p:spPr>
            <a:xfrm>
              <a:off x="8228965" y="161290"/>
              <a:ext cx="791845" cy="311785"/>
            </a:xfrm>
            <a:prstGeom prst="rect">
              <a:avLst/>
            </a:prstGeom>
          </p:spPr>
        </p:pic>
        <p:pic>
          <p:nvPicPr>
            <p:cNvPr id="7" name="object 7"/>
            <p:cNvPicPr/>
            <p:nvPr/>
          </p:nvPicPr>
          <p:blipFill>
            <a:blip r:embed="rId3" cstate="print"/>
            <a:stretch>
              <a:fillRect/>
            </a:stretch>
          </p:blipFill>
          <p:spPr>
            <a:xfrm>
              <a:off x="4572000" y="1228089"/>
              <a:ext cx="4570095" cy="1542415"/>
            </a:xfrm>
            <a:prstGeom prst="rect">
              <a:avLst/>
            </a:prstGeom>
          </p:spPr>
        </p:pic>
      </p:grpSp>
      <p:sp>
        <p:nvSpPr>
          <p:cNvPr id="8" name="object 8"/>
          <p:cNvSpPr/>
          <p:nvPr/>
        </p:nvSpPr>
        <p:spPr>
          <a:xfrm>
            <a:off x="437515" y="3418840"/>
            <a:ext cx="3815079" cy="175260"/>
          </a:xfrm>
          <a:custGeom>
            <a:avLst/>
            <a:gdLst/>
            <a:ahLst/>
            <a:cxnLst/>
            <a:rect l="l" t="t" r="r" b="b"/>
            <a:pathLst>
              <a:path w="3815079" h="175260">
                <a:moveTo>
                  <a:pt x="3815079" y="0"/>
                </a:moveTo>
                <a:lnTo>
                  <a:pt x="0" y="0"/>
                </a:lnTo>
                <a:lnTo>
                  <a:pt x="0" y="175260"/>
                </a:lnTo>
                <a:lnTo>
                  <a:pt x="3815079" y="175260"/>
                </a:lnTo>
                <a:lnTo>
                  <a:pt x="3815079" y="0"/>
                </a:lnTo>
                <a:close/>
              </a:path>
            </a:pathLst>
          </a:custGeom>
          <a:solidFill>
            <a:srgbClr val="FFFFFF"/>
          </a:solidFill>
        </p:spPr>
        <p:txBody>
          <a:bodyPr wrap="square" lIns="0" tIns="0" rIns="0" bIns="0" rtlCol="0"/>
          <a:lstStyle/>
          <a:p>
            <a:endParaRPr/>
          </a:p>
        </p:txBody>
      </p:sp>
      <p:sp>
        <p:nvSpPr>
          <p:cNvPr id="9" name="object 9"/>
          <p:cNvSpPr txBox="1"/>
          <p:nvPr/>
        </p:nvSpPr>
        <p:spPr>
          <a:xfrm>
            <a:off x="548640" y="1937993"/>
            <a:ext cx="1582420" cy="285115"/>
          </a:xfrm>
          <a:prstGeom prst="rect">
            <a:avLst/>
          </a:prstGeom>
        </p:spPr>
        <p:txBody>
          <a:bodyPr vert="horz" wrap="square" lIns="0" tIns="13335" rIns="0" bIns="0" rtlCol="0">
            <a:spAutoFit/>
          </a:bodyPr>
          <a:lstStyle/>
          <a:p>
            <a:pPr marL="12700">
              <a:lnSpc>
                <a:spcPct val="100000"/>
              </a:lnSpc>
              <a:spcBef>
                <a:spcPts val="105"/>
              </a:spcBef>
            </a:pPr>
            <a:r>
              <a:rPr sz="1700" b="1" u="sng" dirty="0">
                <a:solidFill>
                  <a:srgbClr val="2F2F2F"/>
                </a:solidFill>
                <a:uFill>
                  <a:solidFill>
                    <a:srgbClr val="2F2F2F"/>
                  </a:solidFill>
                </a:uFill>
                <a:latin typeface="Arial"/>
                <a:cs typeface="Arial"/>
              </a:rPr>
              <a:t>Symbols</a:t>
            </a:r>
            <a:r>
              <a:rPr sz="1700" b="1" u="sng" spc="-120" dirty="0">
                <a:solidFill>
                  <a:srgbClr val="2F2F2F"/>
                </a:solidFill>
                <a:uFill>
                  <a:solidFill>
                    <a:srgbClr val="2F2F2F"/>
                  </a:solidFill>
                </a:uFill>
                <a:latin typeface="Arial"/>
                <a:cs typeface="Arial"/>
              </a:rPr>
              <a:t> </a:t>
            </a:r>
            <a:r>
              <a:rPr sz="1700" b="1" u="sng" dirty="0">
                <a:solidFill>
                  <a:srgbClr val="2F2F2F"/>
                </a:solidFill>
                <a:uFill>
                  <a:solidFill>
                    <a:srgbClr val="2F2F2F"/>
                  </a:solidFill>
                </a:uFill>
                <a:latin typeface="Arial"/>
                <a:cs typeface="Arial"/>
              </a:rPr>
              <a:t>Used-</a:t>
            </a:r>
            <a:endParaRPr sz="1700" dirty="0">
              <a:latin typeface="Arial"/>
              <a:cs typeface="Arial"/>
            </a:endParaRPr>
          </a:p>
        </p:txBody>
      </p:sp>
      <p:sp>
        <p:nvSpPr>
          <p:cNvPr id="10" name="object 10"/>
          <p:cNvSpPr txBox="1"/>
          <p:nvPr/>
        </p:nvSpPr>
        <p:spPr>
          <a:xfrm>
            <a:off x="1621791" y="1342224"/>
            <a:ext cx="1729739"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2F2F2F"/>
                </a:solidFill>
                <a:latin typeface="Arial"/>
                <a:cs typeface="Arial"/>
              </a:rPr>
              <a:t>Strong</a:t>
            </a:r>
            <a:r>
              <a:rPr sz="1800" spc="-85" dirty="0">
                <a:solidFill>
                  <a:srgbClr val="2F2F2F"/>
                </a:solidFill>
                <a:latin typeface="Arial"/>
                <a:cs typeface="Arial"/>
              </a:rPr>
              <a:t> </a:t>
            </a:r>
            <a:r>
              <a:rPr sz="1800" dirty="0">
                <a:solidFill>
                  <a:srgbClr val="2F2F2F"/>
                </a:solidFill>
                <a:latin typeface="Arial"/>
                <a:cs typeface="Arial"/>
              </a:rPr>
              <a:t>Entity</a:t>
            </a:r>
            <a:r>
              <a:rPr sz="1800" spc="-90" dirty="0">
                <a:solidFill>
                  <a:srgbClr val="2F2F2F"/>
                </a:solidFill>
                <a:latin typeface="Arial"/>
                <a:cs typeface="Arial"/>
              </a:rPr>
              <a:t> </a:t>
            </a:r>
            <a:r>
              <a:rPr sz="1800" dirty="0">
                <a:solidFill>
                  <a:srgbClr val="2F2F2F"/>
                </a:solidFill>
                <a:latin typeface="Arial"/>
                <a:cs typeface="Arial"/>
              </a:rPr>
              <a:t>Set</a:t>
            </a:r>
            <a:endParaRPr sz="1800" dirty="0">
              <a:latin typeface="Arial"/>
              <a:cs typeface="Arial"/>
            </a:endParaRPr>
          </a:p>
        </p:txBody>
      </p:sp>
      <p:sp>
        <p:nvSpPr>
          <p:cNvPr id="11" name="object 11"/>
          <p:cNvSpPr txBox="1"/>
          <p:nvPr/>
        </p:nvSpPr>
        <p:spPr>
          <a:xfrm>
            <a:off x="365378" y="2223108"/>
            <a:ext cx="3827779" cy="2518190"/>
          </a:xfrm>
          <a:prstGeom prst="rect">
            <a:avLst/>
          </a:prstGeom>
        </p:spPr>
        <p:txBody>
          <a:bodyPr vert="horz" wrap="square" lIns="0" tIns="12700" rIns="0" bIns="0" rtlCol="0">
            <a:spAutoFit/>
          </a:bodyPr>
          <a:lstStyle/>
          <a:p>
            <a:pPr marL="329565" marR="210820" indent="-317500">
              <a:lnSpc>
                <a:spcPct val="113900"/>
              </a:lnSpc>
              <a:spcBef>
                <a:spcPts val="100"/>
              </a:spcBef>
              <a:buChar char="●"/>
              <a:tabLst>
                <a:tab pos="329565" algn="l"/>
                <a:tab pos="330200" algn="l"/>
              </a:tabLst>
            </a:pPr>
            <a:r>
              <a:rPr sz="1200" dirty="0">
                <a:solidFill>
                  <a:srgbClr val="2F2F2F"/>
                </a:solidFill>
                <a:latin typeface="Arial"/>
                <a:cs typeface="Arial"/>
              </a:rPr>
              <a:t>A</a:t>
            </a:r>
            <a:r>
              <a:rPr sz="1200" spc="-70" dirty="0">
                <a:solidFill>
                  <a:srgbClr val="2F2F2F"/>
                </a:solidFill>
                <a:latin typeface="Arial"/>
                <a:cs typeface="Arial"/>
              </a:rPr>
              <a:t> </a:t>
            </a:r>
            <a:r>
              <a:rPr sz="1200" spc="-5" dirty="0">
                <a:solidFill>
                  <a:srgbClr val="2F2F2F"/>
                </a:solidFill>
                <a:latin typeface="Arial"/>
                <a:cs typeface="Arial"/>
              </a:rPr>
              <a:t>single rectangle is</a:t>
            </a:r>
            <a:r>
              <a:rPr sz="1200" spc="5" dirty="0">
                <a:solidFill>
                  <a:srgbClr val="2F2F2F"/>
                </a:solidFill>
                <a:latin typeface="Arial"/>
                <a:cs typeface="Arial"/>
              </a:rPr>
              <a:t> </a:t>
            </a:r>
            <a:r>
              <a:rPr sz="1200" spc="-5" dirty="0">
                <a:solidFill>
                  <a:srgbClr val="2F2F2F"/>
                </a:solidFill>
                <a:latin typeface="Arial"/>
                <a:cs typeface="Arial"/>
              </a:rPr>
              <a:t>used</a:t>
            </a:r>
            <a:r>
              <a:rPr sz="1200" spc="-10" dirty="0">
                <a:solidFill>
                  <a:srgbClr val="2F2F2F"/>
                </a:solidFill>
                <a:latin typeface="Arial"/>
                <a:cs typeface="Arial"/>
              </a:rPr>
              <a:t> </a:t>
            </a:r>
            <a:r>
              <a:rPr sz="1200" dirty="0">
                <a:solidFill>
                  <a:srgbClr val="2F2F2F"/>
                </a:solidFill>
                <a:latin typeface="Arial"/>
                <a:cs typeface="Arial"/>
              </a:rPr>
              <a:t>for</a:t>
            </a:r>
            <a:r>
              <a:rPr sz="1200" spc="-5" dirty="0">
                <a:solidFill>
                  <a:srgbClr val="2F2F2F"/>
                </a:solidFill>
                <a:latin typeface="Arial"/>
                <a:cs typeface="Arial"/>
              </a:rPr>
              <a:t> representing </a:t>
            </a:r>
            <a:r>
              <a:rPr sz="1200" dirty="0">
                <a:solidFill>
                  <a:srgbClr val="2F2F2F"/>
                </a:solidFill>
                <a:latin typeface="Arial"/>
                <a:cs typeface="Arial"/>
              </a:rPr>
              <a:t>a</a:t>
            </a:r>
            <a:r>
              <a:rPr sz="1200" spc="10" dirty="0">
                <a:solidFill>
                  <a:srgbClr val="2F2F2F"/>
                </a:solidFill>
                <a:latin typeface="Arial"/>
                <a:cs typeface="Arial"/>
              </a:rPr>
              <a:t> </a:t>
            </a:r>
            <a:r>
              <a:rPr sz="1200" spc="-5" dirty="0">
                <a:solidFill>
                  <a:srgbClr val="2F2F2F"/>
                </a:solidFill>
                <a:latin typeface="Arial"/>
                <a:cs typeface="Arial"/>
              </a:rPr>
              <a:t>strong </a:t>
            </a:r>
            <a:r>
              <a:rPr sz="1200" spc="-305" dirty="0">
                <a:solidFill>
                  <a:srgbClr val="2F2F2F"/>
                </a:solidFill>
                <a:latin typeface="Arial"/>
                <a:cs typeface="Arial"/>
              </a:rPr>
              <a:t> </a:t>
            </a:r>
            <a:r>
              <a:rPr sz="1200" spc="-5" dirty="0">
                <a:solidFill>
                  <a:srgbClr val="2F2F2F"/>
                </a:solidFill>
                <a:latin typeface="Arial"/>
                <a:cs typeface="Arial"/>
              </a:rPr>
              <a:t>entity</a:t>
            </a:r>
            <a:r>
              <a:rPr sz="1200" spc="-20" dirty="0">
                <a:solidFill>
                  <a:srgbClr val="2F2F2F"/>
                </a:solidFill>
                <a:latin typeface="Arial"/>
                <a:cs typeface="Arial"/>
              </a:rPr>
              <a:t> </a:t>
            </a:r>
            <a:r>
              <a:rPr sz="1200" spc="-5" dirty="0">
                <a:solidFill>
                  <a:srgbClr val="2F2F2F"/>
                </a:solidFill>
                <a:latin typeface="Arial"/>
                <a:cs typeface="Arial"/>
              </a:rPr>
              <a:t>set.</a:t>
            </a:r>
            <a:endParaRPr sz="1200" dirty="0">
              <a:latin typeface="Arial"/>
              <a:cs typeface="Arial"/>
            </a:endParaRPr>
          </a:p>
          <a:p>
            <a:pPr marL="329565" marR="16510" indent="-317500">
              <a:lnSpc>
                <a:spcPct val="113900"/>
              </a:lnSpc>
              <a:buChar char="●"/>
              <a:tabLst>
                <a:tab pos="329565" algn="l"/>
                <a:tab pos="330200" algn="l"/>
              </a:tabLst>
            </a:pPr>
            <a:r>
              <a:rPr sz="1200" dirty="0">
                <a:solidFill>
                  <a:srgbClr val="2F2F2F"/>
                </a:solidFill>
                <a:latin typeface="Arial"/>
                <a:cs typeface="Arial"/>
              </a:rPr>
              <a:t>A </a:t>
            </a:r>
            <a:r>
              <a:rPr sz="1200" spc="-5" dirty="0">
                <a:solidFill>
                  <a:srgbClr val="2F2F2F"/>
                </a:solidFill>
                <a:latin typeface="Arial"/>
                <a:cs typeface="Arial"/>
              </a:rPr>
              <a:t>diamond symbol is</a:t>
            </a:r>
            <a:r>
              <a:rPr sz="1200" spc="5" dirty="0">
                <a:solidFill>
                  <a:srgbClr val="2F2F2F"/>
                </a:solidFill>
                <a:latin typeface="Arial"/>
                <a:cs typeface="Arial"/>
              </a:rPr>
              <a:t> </a:t>
            </a:r>
            <a:r>
              <a:rPr sz="1200" spc="-5" dirty="0">
                <a:solidFill>
                  <a:srgbClr val="2F2F2F"/>
                </a:solidFill>
                <a:latin typeface="Arial"/>
                <a:cs typeface="Arial"/>
              </a:rPr>
              <a:t>used </a:t>
            </a:r>
            <a:r>
              <a:rPr sz="1200" dirty="0">
                <a:solidFill>
                  <a:srgbClr val="2F2F2F"/>
                </a:solidFill>
                <a:latin typeface="Arial"/>
                <a:cs typeface="Arial"/>
              </a:rPr>
              <a:t>for </a:t>
            </a:r>
            <a:r>
              <a:rPr sz="1200" spc="-5" dirty="0">
                <a:solidFill>
                  <a:srgbClr val="2F2F2F"/>
                </a:solidFill>
                <a:latin typeface="Arial"/>
                <a:cs typeface="Arial"/>
              </a:rPr>
              <a:t>representing</a:t>
            </a:r>
            <a:r>
              <a:rPr sz="1200" dirty="0">
                <a:solidFill>
                  <a:srgbClr val="2F2F2F"/>
                </a:solidFill>
                <a:latin typeface="Arial"/>
                <a:cs typeface="Arial"/>
              </a:rPr>
              <a:t> </a:t>
            </a:r>
            <a:r>
              <a:rPr sz="1200" spc="-5" dirty="0">
                <a:solidFill>
                  <a:srgbClr val="2F2F2F"/>
                </a:solidFill>
                <a:latin typeface="Arial"/>
                <a:cs typeface="Arial"/>
              </a:rPr>
              <a:t>the </a:t>
            </a:r>
            <a:r>
              <a:rPr sz="1200" dirty="0">
                <a:solidFill>
                  <a:srgbClr val="2F2F2F"/>
                </a:solidFill>
                <a:latin typeface="Arial"/>
                <a:cs typeface="Arial"/>
              </a:rPr>
              <a:t> </a:t>
            </a:r>
            <a:r>
              <a:rPr sz="1200" spc="-5" dirty="0">
                <a:solidFill>
                  <a:srgbClr val="2F2F2F"/>
                </a:solidFill>
                <a:latin typeface="Arial"/>
                <a:cs typeface="Arial"/>
              </a:rPr>
              <a:t>relationship</a:t>
            </a:r>
            <a:r>
              <a:rPr sz="1200" spc="-15" dirty="0">
                <a:solidFill>
                  <a:srgbClr val="2F2F2F"/>
                </a:solidFill>
                <a:latin typeface="Arial"/>
                <a:cs typeface="Arial"/>
              </a:rPr>
              <a:t> </a:t>
            </a:r>
            <a:r>
              <a:rPr sz="1200" spc="-5" dirty="0">
                <a:solidFill>
                  <a:srgbClr val="2F2F2F"/>
                </a:solidFill>
                <a:latin typeface="Arial"/>
                <a:cs typeface="Arial"/>
              </a:rPr>
              <a:t>that exists</a:t>
            </a:r>
            <a:r>
              <a:rPr sz="1200" spc="-10" dirty="0">
                <a:solidFill>
                  <a:srgbClr val="2F2F2F"/>
                </a:solidFill>
                <a:latin typeface="Arial"/>
                <a:cs typeface="Arial"/>
              </a:rPr>
              <a:t> </a:t>
            </a:r>
            <a:r>
              <a:rPr sz="1200" spc="-5" dirty="0">
                <a:solidFill>
                  <a:srgbClr val="2F2F2F"/>
                </a:solidFill>
                <a:latin typeface="Arial"/>
                <a:cs typeface="Arial"/>
              </a:rPr>
              <a:t>between</a:t>
            </a:r>
            <a:r>
              <a:rPr sz="1200" spc="-15" dirty="0">
                <a:solidFill>
                  <a:srgbClr val="2F2F2F"/>
                </a:solidFill>
                <a:latin typeface="Arial"/>
                <a:cs typeface="Arial"/>
              </a:rPr>
              <a:t> </a:t>
            </a:r>
            <a:r>
              <a:rPr sz="1200" spc="-5" dirty="0">
                <a:solidFill>
                  <a:srgbClr val="2F2F2F"/>
                </a:solidFill>
                <a:latin typeface="Arial"/>
                <a:cs typeface="Arial"/>
              </a:rPr>
              <a:t>two</a:t>
            </a:r>
            <a:r>
              <a:rPr sz="1200" spc="-10" dirty="0">
                <a:solidFill>
                  <a:srgbClr val="2F2F2F"/>
                </a:solidFill>
                <a:latin typeface="Arial"/>
                <a:cs typeface="Arial"/>
              </a:rPr>
              <a:t> </a:t>
            </a:r>
            <a:r>
              <a:rPr sz="1200" spc="-5" dirty="0">
                <a:solidFill>
                  <a:srgbClr val="2F2F2F"/>
                </a:solidFill>
                <a:latin typeface="Arial"/>
                <a:cs typeface="Arial"/>
              </a:rPr>
              <a:t>strong</a:t>
            </a:r>
            <a:r>
              <a:rPr sz="1200" dirty="0">
                <a:solidFill>
                  <a:srgbClr val="2F2F2F"/>
                </a:solidFill>
                <a:latin typeface="Arial"/>
                <a:cs typeface="Arial"/>
              </a:rPr>
              <a:t> entity</a:t>
            </a:r>
            <a:r>
              <a:rPr sz="1200" spc="-25" dirty="0">
                <a:solidFill>
                  <a:srgbClr val="2F2F2F"/>
                </a:solidFill>
                <a:latin typeface="Arial"/>
                <a:cs typeface="Arial"/>
              </a:rPr>
              <a:t> </a:t>
            </a:r>
            <a:r>
              <a:rPr sz="1200" spc="-5" dirty="0">
                <a:solidFill>
                  <a:srgbClr val="2F2F2F"/>
                </a:solidFill>
                <a:latin typeface="Arial"/>
                <a:cs typeface="Arial"/>
              </a:rPr>
              <a:t>sets.</a:t>
            </a:r>
            <a:endParaRPr sz="1200" dirty="0">
              <a:latin typeface="Arial"/>
              <a:cs typeface="Arial"/>
            </a:endParaRPr>
          </a:p>
          <a:p>
            <a:pPr marL="330835">
              <a:lnSpc>
                <a:spcPct val="100000"/>
              </a:lnSpc>
              <a:spcBef>
                <a:spcPts val="290"/>
              </a:spcBef>
            </a:pPr>
            <a:r>
              <a:rPr sz="1200" dirty="0">
                <a:solidFill>
                  <a:srgbClr val="2F2F2F"/>
                </a:solidFill>
                <a:latin typeface="Arial"/>
                <a:cs typeface="Arial"/>
              </a:rPr>
              <a:t>A</a:t>
            </a:r>
            <a:r>
              <a:rPr sz="1200" spc="-75" dirty="0">
                <a:solidFill>
                  <a:srgbClr val="2F2F2F"/>
                </a:solidFill>
                <a:latin typeface="Arial"/>
                <a:cs typeface="Arial"/>
              </a:rPr>
              <a:t> </a:t>
            </a:r>
            <a:r>
              <a:rPr sz="1200" spc="-5" dirty="0">
                <a:solidFill>
                  <a:srgbClr val="2F2F2F"/>
                </a:solidFill>
                <a:latin typeface="Arial"/>
                <a:cs typeface="Arial"/>
              </a:rPr>
              <a:t>single</a:t>
            </a:r>
            <a:r>
              <a:rPr sz="1200" spc="-10" dirty="0">
                <a:solidFill>
                  <a:srgbClr val="2F2F2F"/>
                </a:solidFill>
                <a:latin typeface="Arial"/>
                <a:cs typeface="Arial"/>
              </a:rPr>
              <a:t> </a:t>
            </a:r>
            <a:r>
              <a:rPr sz="1200" spc="-5" dirty="0">
                <a:solidFill>
                  <a:srgbClr val="2F2F2F"/>
                </a:solidFill>
                <a:latin typeface="Arial"/>
                <a:cs typeface="Arial"/>
              </a:rPr>
              <a:t>line</a:t>
            </a:r>
            <a:r>
              <a:rPr sz="1200" spc="-10" dirty="0">
                <a:solidFill>
                  <a:srgbClr val="2F2F2F"/>
                </a:solidFill>
                <a:latin typeface="Arial"/>
                <a:cs typeface="Arial"/>
              </a:rPr>
              <a:t> </a:t>
            </a:r>
            <a:r>
              <a:rPr sz="1200" spc="-5" dirty="0">
                <a:solidFill>
                  <a:srgbClr val="2F2F2F"/>
                </a:solidFill>
                <a:latin typeface="Arial"/>
                <a:cs typeface="Arial"/>
              </a:rPr>
              <a:t>is</a:t>
            </a:r>
            <a:r>
              <a:rPr sz="1200" dirty="0">
                <a:solidFill>
                  <a:srgbClr val="2F2F2F"/>
                </a:solidFill>
                <a:latin typeface="Arial"/>
                <a:cs typeface="Arial"/>
              </a:rPr>
              <a:t> </a:t>
            </a:r>
            <a:r>
              <a:rPr sz="1200" spc="-5" dirty="0">
                <a:solidFill>
                  <a:srgbClr val="2F2F2F"/>
                </a:solidFill>
                <a:latin typeface="Arial"/>
                <a:cs typeface="Arial"/>
              </a:rPr>
              <a:t>used</a:t>
            </a:r>
            <a:r>
              <a:rPr sz="1200" spc="-10" dirty="0">
                <a:solidFill>
                  <a:srgbClr val="2F2F2F"/>
                </a:solidFill>
                <a:latin typeface="Arial"/>
                <a:cs typeface="Arial"/>
              </a:rPr>
              <a:t> </a:t>
            </a:r>
            <a:r>
              <a:rPr sz="1200" dirty="0">
                <a:solidFill>
                  <a:srgbClr val="2F2F2F"/>
                </a:solidFill>
                <a:latin typeface="Arial"/>
                <a:cs typeface="Arial"/>
              </a:rPr>
              <a:t>for</a:t>
            </a:r>
            <a:r>
              <a:rPr sz="1200" spc="-5" dirty="0">
                <a:solidFill>
                  <a:srgbClr val="2F2F2F"/>
                </a:solidFill>
                <a:latin typeface="Arial"/>
                <a:cs typeface="Arial"/>
              </a:rPr>
              <a:t> representing</a:t>
            </a:r>
            <a:r>
              <a:rPr sz="1200" dirty="0">
                <a:solidFill>
                  <a:srgbClr val="2F2F2F"/>
                </a:solidFill>
                <a:latin typeface="Arial"/>
                <a:cs typeface="Arial"/>
              </a:rPr>
              <a:t> </a:t>
            </a:r>
            <a:r>
              <a:rPr sz="1200" spc="-5" dirty="0">
                <a:solidFill>
                  <a:srgbClr val="2F2F2F"/>
                </a:solidFill>
                <a:latin typeface="Arial"/>
                <a:cs typeface="Arial"/>
              </a:rPr>
              <a:t>the</a:t>
            </a:r>
            <a:r>
              <a:rPr sz="1200" spc="-10" dirty="0">
                <a:solidFill>
                  <a:srgbClr val="2F2F2F"/>
                </a:solidFill>
                <a:latin typeface="Arial"/>
                <a:cs typeface="Arial"/>
              </a:rPr>
              <a:t> </a:t>
            </a:r>
            <a:r>
              <a:rPr sz="1200" spc="-5" dirty="0">
                <a:solidFill>
                  <a:srgbClr val="2F2F2F"/>
                </a:solidFill>
                <a:latin typeface="Arial"/>
                <a:cs typeface="Arial"/>
              </a:rPr>
              <a:t>connection of</a:t>
            </a:r>
            <a:r>
              <a:rPr lang="en-US" sz="1200" spc="-5" dirty="0">
                <a:solidFill>
                  <a:srgbClr val="2F2F2F"/>
                </a:solidFill>
                <a:latin typeface="Arial"/>
                <a:cs typeface="Arial"/>
              </a:rPr>
              <a:t> the strong</a:t>
            </a:r>
            <a:r>
              <a:rPr lang="en-US" sz="1200" spc="-10" dirty="0">
                <a:solidFill>
                  <a:srgbClr val="2F2F2F"/>
                </a:solidFill>
                <a:latin typeface="Arial"/>
                <a:cs typeface="Arial"/>
              </a:rPr>
              <a:t> </a:t>
            </a:r>
            <a:r>
              <a:rPr lang="en-US" sz="1200" spc="-5" dirty="0">
                <a:solidFill>
                  <a:srgbClr val="2F2F2F"/>
                </a:solidFill>
                <a:latin typeface="Arial"/>
                <a:cs typeface="Arial"/>
              </a:rPr>
              <a:t>entity</a:t>
            </a:r>
            <a:r>
              <a:rPr lang="en-US" sz="1200" spc="5" dirty="0">
                <a:solidFill>
                  <a:srgbClr val="2F2F2F"/>
                </a:solidFill>
                <a:latin typeface="Arial"/>
                <a:cs typeface="Arial"/>
              </a:rPr>
              <a:t> </a:t>
            </a:r>
            <a:r>
              <a:rPr lang="en-US" sz="1200" spc="-5" dirty="0">
                <a:solidFill>
                  <a:srgbClr val="2F2F2F"/>
                </a:solidFill>
                <a:latin typeface="Arial"/>
                <a:cs typeface="Arial"/>
              </a:rPr>
              <a:t>set</a:t>
            </a:r>
            <a:r>
              <a:rPr lang="en-US" sz="1200" spc="10" dirty="0">
                <a:solidFill>
                  <a:srgbClr val="2F2F2F"/>
                </a:solidFill>
                <a:latin typeface="Arial"/>
                <a:cs typeface="Arial"/>
              </a:rPr>
              <a:t> </a:t>
            </a:r>
            <a:r>
              <a:rPr lang="en-US" sz="1200" spc="-10" dirty="0">
                <a:solidFill>
                  <a:srgbClr val="2F2F2F"/>
                </a:solidFill>
                <a:latin typeface="Arial"/>
                <a:cs typeface="Arial"/>
              </a:rPr>
              <a:t>with</a:t>
            </a:r>
            <a:r>
              <a:rPr lang="en-US" sz="1200" spc="10" dirty="0">
                <a:solidFill>
                  <a:srgbClr val="2F2F2F"/>
                </a:solidFill>
                <a:latin typeface="Arial"/>
                <a:cs typeface="Arial"/>
              </a:rPr>
              <a:t> </a:t>
            </a:r>
            <a:r>
              <a:rPr lang="en-US" sz="1200" spc="-5" dirty="0">
                <a:solidFill>
                  <a:srgbClr val="2F2F2F"/>
                </a:solidFill>
                <a:latin typeface="Arial"/>
                <a:cs typeface="Arial"/>
              </a:rPr>
              <a:t>the</a:t>
            </a:r>
            <a:r>
              <a:rPr lang="en-US" sz="1200" spc="-10" dirty="0">
                <a:solidFill>
                  <a:srgbClr val="2F2F2F"/>
                </a:solidFill>
                <a:latin typeface="Arial"/>
                <a:cs typeface="Arial"/>
              </a:rPr>
              <a:t> </a:t>
            </a:r>
            <a:r>
              <a:rPr lang="en-US" sz="1200" spc="-5" dirty="0">
                <a:solidFill>
                  <a:srgbClr val="2F2F2F"/>
                </a:solidFill>
                <a:latin typeface="Arial"/>
                <a:cs typeface="Arial"/>
              </a:rPr>
              <a:t>relationship</a:t>
            </a:r>
            <a:r>
              <a:rPr lang="en-US" sz="1200" spc="10" dirty="0">
                <a:solidFill>
                  <a:srgbClr val="2F2F2F"/>
                </a:solidFill>
                <a:latin typeface="Arial"/>
                <a:cs typeface="Arial"/>
              </a:rPr>
              <a:t> </a:t>
            </a:r>
            <a:r>
              <a:rPr lang="en-US" sz="1200" spc="-5" dirty="0">
                <a:solidFill>
                  <a:srgbClr val="2F2F2F"/>
                </a:solidFill>
                <a:latin typeface="Arial"/>
                <a:cs typeface="Arial"/>
              </a:rPr>
              <a:t>set.</a:t>
            </a:r>
            <a:endParaRPr lang="en-US" sz="1200" dirty="0">
              <a:latin typeface="Arial"/>
              <a:cs typeface="Arial"/>
            </a:endParaRPr>
          </a:p>
          <a:p>
            <a:pPr marL="330835" marR="5080" indent="-318770">
              <a:lnSpc>
                <a:spcPct val="112200"/>
              </a:lnSpc>
              <a:spcBef>
                <a:spcPts val="25"/>
              </a:spcBef>
              <a:buChar char="●"/>
              <a:tabLst>
                <a:tab pos="330835" algn="l"/>
                <a:tab pos="331470" algn="l"/>
              </a:tabLst>
            </a:pPr>
            <a:r>
              <a:rPr lang="en-US" sz="1200" dirty="0">
                <a:solidFill>
                  <a:srgbClr val="2F2F2F"/>
                </a:solidFill>
                <a:latin typeface="Arial"/>
                <a:cs typeface="Arial"/>
              </a:rPr>
              <a:t>A </a:t>
            </a:r>
            <a:r>
              <a:rPr lang="en-US" sz="1200" spc="-5" dirty="0">
                <a:solidFill>
                  <a:srgbClr val="2F2F2F"/>
                </a:solidFill>
                <a:latin typeface="Arial"/>
                <a:cs typeface="Arial"/>
              </a:rPr>
              <a:t>double line is used </a:t>
            </a:r>
            <a:r>
              <a:rPr lang="en-US" sz="1200" dirty="0">
                <a:solidFill>
                  <a:srgbClr val="2F2F2F"/>
                </a:solidFill>
                <a:latin typeface="Arial"/>
                <a:cs typeface="Arial"/>
              </a:rPr>
              <a:t>for </a:t>
            </a:r>
            <a:r>
              <a:rPr lang="en-US" sz="1200" spc="-5" dirty="0">
                <a:solidFill>
                  <a:srgbClr val="2F2F2F"/>
                </a:solidFill>
                <a:latin typeface="Arial"/>
                <a:cs typeface="Arial"/>
              </a:rPr>
              <a:t>representing the total </a:t>
            </a:r>
            <a:r>
              <a:rPr lang="en-US" sz="1200" dirty="0">
                <a:solidFill>
                  <a:srgbClr val="2F2F2F"/>
                </a:solidFill>
                <a:latin typeface="Arial"/>
                <a:cs typeface="Arial"/>
              </a:rPr>
              <a:t> </a:t>
            </a:r>
            <a:r>
              <a:rPr lang="en-US" sz="1200" spc="-5" dirty="0">
                <a:solidFill>
                  <a:srgbClr val="2F2F2F"/>
                </a:solidFill>
                <a:latin typeface="Arial"/>
                <a:cs typeface="Arial"/>
              </a:rPr>
              <a:t>participation</a:t>
            </a:r>
            <a:r>
              <a:rPr lang="en-US" sz="1200" spc="-15" dirty="0">
                <a:solidFill>
                  <a:srgbClr val="2F2F2F"/>
                </a:solidFill>
                <a:latin typeface="Arial"/>
                <a:cs typeface="Arial"/>
              </a:rPr>
              <a:t> </a:t>
            </a:r>
            <a:r>
              <a:rPr lang="en-US" sz="1200" spc="-5" dirty="0">
                <a:solidFill>
                  <a:srgbClr val="2F2F2F"/>
                </a:solidFill>
                <a:latin typeface="Arial"/>
                <a:cs typeface="Arial"/>
              </a:rPr>
              <a:t>of</a:t>
            </a:r>
            <a:r>
              <a:rPr lang="en-US" sz="1200" spc="5" dirty="0">
                <a:solidFill>
                  <a:srgbClr val="2F2F2F"/>
                </a:solidFill>
                <a:latin typeface="Arial"/>
                <a:cs typeface="Arial"/>
              </a:rPr>
              <a:t> </a:t>
            </a:r>
            <a:r>
              <a:rPr lang="en-US" sz="1200" spc="-5" dirty="0">
                <a:solidFill>
                  <a:srgbClr val="2F2F2F"/>
                </a:solidFill>
                <a:latin typeface="Arial"/>
                <a:cs typeface="Arial"/>
              </a:rPr>
              <a:t>an entity</a:t>
            </a:r>
            <a:r>
              <a:rPr lang="en-US" sz="1200" spc="-10" dirty="0">
                <a:solidFill>
                  <a:srgbClr val="2F2F2F"/>
                </a:solidFill>
                <a:latin typeface="Arial"/>
                <a:cs typeface="Arial"/>
              </a:rPr>
              <a:t> </a:t>
            </a:r>
            <a:r>
              <a:rPr lang="en-US" sz="1200" spc="-5" dirty="0">
                <a:solidFill>
                  <a:srgbClr val="2F2F2F"/>
                </a:solidFill>
                <a:latin typeface="Arial"/>
                <a:cs typeface="Arial"/>
              </a:rPr>
              <a:t>set</a:t>
            </a:r>
            <a:r>
              <a:rPr lang="en-US" sz="1200" spc="5" dirty="0">
                <a:solidFill>
                  <a:srgbClr val="2F2F2F"/>
                </a:solidFill>
                <a:latin typeface="Arial"/>
                <a:cs typeface="Arial"/>
              </a:rPr>
              <a:t> </a:t>
            </a:r>
            <a:r>
              <a:rPr lang="en-US" sz="1200" spc="-10" dirty="0">
                <a:solidFill>
                  <a:srgbClr val="2F2F2F"/>
                </a:solidFill>
                <a:latin typeface="Arial"/>
                <a:cs typeface="Arial"/>
              </a:rPr>
              <a:t>with </a:t>
            </a:r>
            <a:r>
              <a:rPr lang="en-US" sz="1200" spc="-5" dirty="0">
                <a:solidFill>
                  <a:srgbClr val="2F2F2F"/>
                </a:solidFill>
                <a:latin typeface="Arial"/>
                <a:cs typeface="Arial"/>
              </a:rPr>
              <a:t>the relationship set.</a:t>
            </a:r>
            <a:endParaRPr lang="en-US" sz="1200" dirty="0">
              <a:latin typeface="Arial"/>
              <a:cs typeface="Arial"/>
            </a:endParaRPr>
          </a:p>
          <a:p>
            <a:pPr marL="330835" marR="469900" indent="-317500">
              <a:lnSpc>
                <a:spcPct val="113900"/>
              </a:lnSpc>
              <a:spcBef>
                <a:spcPts val="10"/>
              </a:spcBef>
              <a:buChar char="●"/>
              <a:tabLst>
                <a:tab pos="330835" algn="l"/>
                <a:tab pos="331470" algn="l"/>
              </a:tabLst>
            </a:pPr>
            <a:r>
              <a:rPr lang="en-US" sz="1200" spc="-5" dirty="0">
                <a:solidFill>
                  <a:srgbClr val="2F2F2F"/>
                </a:solidFill>
                <a:latin typeface="Arial"/>
                <a:cs typeface="Arial"/>
              </a:rPr>
              <a:t>Total</a:t>
            </a:r>
            <a:r>
              <a:rPr lang="en-US" sz="1200" spc="-40" dirty="0">
                <a:solidFill>
                  <a:srgbClr val="2F2F2F"/>
                </a:solidFill>
                <a:latin typeface="Arial"/>
                <a:cs typeface="Arial"/>
              </a:rPr>
              <a:t> </a:t>
            </a:r>
            <a:r>
              <a:rPr lang="en-US" sz="1200" spc="-5" dirty="0">
                <a:solidFill>
                  <a:srgbClr val="2F2F2F"/>
                </a:solidFill>
                <a:latin typeface="Arial"/>
                <a:cs typeface="Arial"/>
              </a:rPr>
              <a:t>participation</a:t>
            </a:r>
            <a:r>
              <a:rPr lang="en-US" sz="1200" spc="-35" dirty="0">
                <a:solidFill>
                  <a:srgbClr val="2F2F2F"/>
                </a:solidFill>
                <a:latin typeface="Arial"/>
                <a:cs typeface="Arial"/>
              </a:rPr>
              <a:t> </a:t>
            </a:r>
            <a:r>
              <a:rPr lang="en-US" sz="1200" spc="5" dirty="0">
                <a:solidFill>
                  <a:srgbClr val="2F2F2F"/>
                </a:solidFill>
                <a:latin typeface="Arial"/>
                <a:cs typeface="Arial"/>
              </a:rPr>
              <a:t>may</a:t>
            </a:r>
            <a:r>
              <a:rPr lang="en-US" sz="1200" spc="-45" dirty="0">
                <a:solidFill>
                  <a:srgbClr val="2F2F2F"/>
                </a:solidFill>
                <a:latin typeface="Arial"/>
                <a:cs typeface="Arial"/>
              </a:rPr>
              <a:t> </a:t>
            </a:r>
            <a:r>
              <a:rPr lang="en-US" sz="1200" spc="-5" dirty="0">
                <a:solidFill>
                  <a:srgbClr val="2F2F2F"/>
                </a:solidFill>
                <a:latin typeface="Arial"/>
                <a:cs typeface="Arial"/>
              </a:rPr>
              <a:t>or</a:t>
            </a:r>
            <a:r>
              <a:rPr lang="en-US" sz="1200" spc="-45" dirty="0">
                <a:solidFill>
                  <a:srgbClr val="2F2F2F"/>
                </a:solidFill>
                <a:latin typeface="Arial"/>
                <a:cs typeface="Arial"/>
              </a:rPr>
              <a:t> </a:t>
            </a:r>
            <a:r>
              <a:rPr lang="en-US" sz="1200" spc="5" dirty="0">
                <a:solidFill>
                  <a:srgbClr val="2F2F2F"/>
                </a:solidFill>
                <a:latin typeface="Arial"/>
                <a:cs typeface="Arial"/>
              </a:rPr>
              <a:t>may</a:t>
            </a:r>
            <a:r>
              <a:rPr lang="en-US" sz="1200" spc="-45" dirty="0">
                <a:solidFill>
                  <a:srgbClr val="2F2F2F"/>
                </a:solidFill>
                <a:latin typeface="Arial"/>
                <a:cs typeface="Arial"/>
              </a:rPr>
              <a:t> </a:t>
            </a:r>
            <a:r>
              <a:rPr lang="en-US" sz="1200" spc="-5" dirty="0">
                <a:solidFill>
                  <a:srgbClr val="2F2F2F"/>
                </a:solidFill>
                <a:latin typeface="Arial"/>
                <a:cs typeface="Arial"/>
              </a:rPr>
              <a:t>not</a:t>
            </a:r>
            <a:r>
              <a:rPr lang="en-US" sz="1200" spc="-25" dirty="0">
                <a:solidFill>
                  <a:srgbClr val="2F2F2F"/>
                </a:solidFill>
                <a:latin typeface="Arial"/>
                <a:cs typeface="Arial"/>
              </a:rPr>
              <a:t> </a:t>
            </a:r>
            <a:r>
              <a:rPr lang="en-US" sz="1200" spc="-5" dirty="0">
                <a:solidFill>
                  <a:srgbClr val="2F2F2F"/>
                </a:solidFill>
                <a:latin typeface="Arial"/>
                <a:cs typeface="Arial"/>
              </a:rPr>
              <a:t>exist</a:t>
            </a:r>
            <a:r>
              <a:rPr lang="en-US" sz="1200" spc="-30" dirty="0">
                <a:solidFill>
                  <a:srgbClr val="2F2F2F"/>
                </a:solidFill>
                <a:latin typeface="Arial"/>
                <a:cs typeface="Arial"/>
              </a:rPr>
              <a:t> </a:t>
            </a:r>
            <a:r>
              <a:rPr lang="en-US" sz="1200" spc="-5" dirty="0">
                <a:solidFill>
                  <a:srgbClr val="2F2F2F"/>
                </a:solidFill>
                <a:latin typeface="Arial"/>
                <a:cs typeface="Arial"/>
              </a:rPr>
              <a:t>in</a:t>
            </a:r>
            <a:r>
              <a:rPr lang="en-US" sz="1200" spc="-40" dirty="0">
                <a:solidFill>
                  <a:srgbClr val="2F2F2F"/>
                </a:solidFill>
                <a:latin typeface="Arial"/>
                <a:cs typeface="Arial"/>
              </a:rPr>
              <a:t> </a:t>
            </a:r>
            <a:r>
              <a:rPr lang="en-US" sz="1200" spc="-5" dirty="0">
                <a:solidFill>
                  <a:srgbClr val="2F2F2F"/>
                </a:solidFill>
                <a:latin typeface="Arial"/>
                <a:cs typeface="Arial"/>
              </a:rPr>
              <a:t>the </a:t>
            </a:r>
            <a:r>
              <a:rPr lang="en-US" sz="1200" spc="-305" dirty="0">
                <a:solidFill>
                  <a:srgbClr val="2F2F2F"/>
                </a:solidFill>
                <a:latin typeface="Arial"/>
                <a:cs typeface="Arial"/>
              </a:rPr>
              <a:t> </a:t>
            </a:r>
            <a:r>
              <a:rPr lang="en-US" sz="1200" spc="-5" dirty="0">
                <a:solidFill>
                  <a:srgbClr val="2F2F2F"/>
                </a:solidFill>
                <a:latin typeface="Arial"/>
                <a:cs typeface="Arial"/>
              </a:rPr>
              <a:t>relationship.</a:t>
            </a:r>
            <a:endParaRPr lang="en-US" sz="1200" dirty="0">
              <a:latin typeface="Arial"/>
              <a:cs typeface="Arial"/>
            </a:endParaRPr>
          </a:p>
          <a:p>
            <a:pPr marL="12065">
              <a:lnSpc>
                <a:spcPct val="100000"/>
              </a:lnSpc>
              <a:spcBef>
                <a:spcPts val="190"/>
              </a:spcBef>
              <a:tabLst>
                <a:tab pos="329565" algn="l"/>
                <a:tab pos="330200" algn="l"/>
              </a:tabLst>
            </a:pPr>
            <a:endParaRPr sz="1200" dirty="0">
              <a:latin typeface="Arial"/>
              <a:cs typeface="Arial"/>
            </a:endParaRPr>
          </a:p>
        </p:txBody>
      </p:sp>
      <p:sp>
        <p:nvSpPr>
          <p:cNvPr id="12" name="object 12"/>
          <p:cNvSpPr txBox="1"/>
          <p:nvPr/>
        </p:nvSpPr>
        <p:spPr>
          <a:xfrm>
            <a:off x="534416" y="4021023"/>
            <a:ext cx="75565" cy="239395"/>
          </a:xfrm>
          <a:prstGeom prst="rect">
            <a:avLst/>
          </a:prstGeom>
        </p:spPr>
        <p:txBody>
          <a:bodyPr vert="horz" wrap="square" lIns="0" tIns="12700" rIns="0" bIns="0" rtlCol="0">
            <a:spAutoFit/>
          </a:bodyPr>
          <a:lstStyle/>
          <a:p>
            <a:pPr marL="12700">
              <a:lnSpc>
                <a:spcPct val="100000"/>
              </a:lnSpc>
              <a:spcBef>
                <a:spcPts val="100"/>
              </a:spcBef>
            </a:pPr>
            <a:r>
              <a:rPr sz="1400" dirty="0">
                <a:latin typeface="Arial"/>
                <a:cs typeface="Arial"/>
              </a:rPr>
              <a:t>.</a:t>
            </a:r>
            <a:endParaRPr sz="1400">
              <a:latin typeface="Arial"/>
              <a:cs typeface="Arial"/>
            </a:endParaRPr>
          </a:p>
        </p:txBody>
      </p:sp>
      <p:pic>
        <p:nvPicPr>
          <p:cNvPr id="14" name="object 14"/>
          <p:cNvPicPr/>
          <p:nvPr/>
        </p:nvPicPr>
        <p:blipFill>
          <a:blip r:embed="rId4" cstate="print"/>
          <a:stretch>
            <a:fillRect/>
          </a:stretch>
        </p:blipFill>
        <p:spPr>
          <a:xfrm>
            <a:off x="143510" y="161289"/>
            <a:ext cx="773887" cy="311150"/>
          </a:xfrm>
          <a:prstGeom prst="rect">
            <a:avLst/>
          </a:prstGeom>
        </p:spPr>
      </p:pic>
      <p:sp>
        <p:nvSpPr>
          <p:cNvPr id="15" name="object 15"/>
          <p:cNvSpPr txBox="1"/>
          <p:nvPr/>
        </p:nvSpPr>
        <p:spPr>
          <a:xfrm>
            <a:off x="5107304" y="4543288"/>
            <a:ext cx="3315970" cy="372745"/>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marR="5080">
              <a:lnSpc>
                <a:spcPct val="115700"/>
              </a:lnSpc>
              <a:spcBef>
                <a:spcPts val="10"/>
              </a:spcBef>
            </a:pPr>
            <a:r>
              <a:rPr sz="700" spc="-10" dirty="0">
                <a:solidFill>
                  <a:srgbClr val="585858"/>
                </a:solidFill>
                <a:latin typeface="Arial"/>
                <a:cs typeface="Arial"/>
                <a:hlinkClick r:id="rId5"/>
              </a:rPr>
              <a:t>https://www.gatevidyalay.com/wp-content/uploads/2018/05/Strong-Entity-Set-Exampl </a:t>
            </a:r>
            <a:r>
              <a:rPr sz="700" spc="-5" dirty="0">
                <a:solidFill>
                  <a:srgbClr val="585858"/>
                </a:solidFill>
                <a:latin typeface="Arial"/>
                <a:cs typeface="Arial"/>
              </a:rPr>
              <a:t> e.png</a:t>
            </a:r>
            <a:endParaRPr sz="700">
              <a:latin typeface="Arial"/>
              <a:cs typeface="Arial"/>
            </a:endParaRPr>
          </a:p>
        </p:txBody>
      </p:sp>
      <p:sp>
        <p:nvSpPr>
          <p:cNvPr id="16" name="object 16"/>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9004" y="827278"/>
            <a:ext cx="3912730" cy="456535"/>
          </a:xfrm>
          <a:prstGeom prst="rect">
            <a:avLst/>
          </a:prstGeom>
        </p:spPr>
        <p:txBody>
          <a:bodyPr vert="horz" wrap="square" lIns="0" tIns="12700" rIns="0" bIns="0" rtlCol="0">
            <a:spAutoFit/>
          </a:bodyPr>
          <a:lstStyle/>
          <a:p>
            <a:pPr marL="12700" algn="ctr">
              <a:lnSpc>
                <a:spcPct val="100000"/>
              </a:lnSpc>
              <a:spcBef>
                <a:spcPts val="100"/>
              </a:spcBef>
            </a:pPr>
            <a:r>
              <a:rPr spc="-5" dirty="0"/>
              <a:t>Types</a:t>
            </a:r>
            <a:r>
              <a:rPr spc="-75" dirty="0"/>
              <a:t> </a:t>
            </a:r>
            <a:r>
              <a:rPr spc="-5" dirty="0"/>
              <a:t>of</a:t>
            </a:r>
            <a:r>
              <a:rPr spc="-70" dirty="0"/>
              <a:t> </a:t>
            </a:r>
            <a:r>
              <a:rPr spc="-5" dirty="0"/>
              <a:t>Entity</a:t>
            </a:r>
            <a:r>
              <a:rPr spc="-70" dirty="0"/>
              <a:t> </a:t>
            </a:r>
            <a:r>
              <a:rPr spc="-5" dirty="0"/>
              <a:t>Sets</a:t>
            </a:r>
          </a:p>
        </p:txBody>
      </p:sp>
      <p:sp>
        <p:nvSpPr>
          <p:cNvPr id="3" name="object 3"/>
          <p:cNvSpPr txBox="1"/>
          <p:nvPr/>
        </p:nvSpPr>
        <p:spPr>
          <a:xfrm>
            <a:off x="548640" y="3493474"/>
            <a:ext cx="42545" cy="170815"/>
          </a:xfrm>
          <a:prstGeom prst="rect">
            <a:avLst/>
          </a:prstGeom>
        </p:spPr>
        <p:txBody>
          <a:bodyPr vert="horz" wrap="square" lIns="0" tIns="0" rIns="0" bIns="0" rtlCol="0">
            <a:spAutoFit/>
          </a:bodyPr>
          <a:lstStyle/>
          <a:p>
            <a:pPr>
              <a:lnSpc>
                <a:spcPts val="1325"/>
              </a:lnSpc>
            </a:pPr>
            <a:r>
              <a:rPr sz="1200" dirty="0">
                <a:latin typeface="Arial"/>
                <a:cs typeface="Arial"/>
              </a:rPr>
              <a:t>.</a:t>
            </a:r>
            <a:endParaRPr sz="1200">
              <a:latin typeface="Arial"/>
              <a:cs typeface="Arial"/>
            </a:endParaRPr>
          </a:p>
        </p:txBody>
      </p:sp>
      <p:grpSp>
        <p:nvGrpSpPr>
          <p:cNvPr id="4" name="object 4"/>
          <p:cNvGrpSpPr/>
          <p:nvPr/>
        </p:nvGrpSpPr>
        <p:grpSpPr>
          <a:xfrm>
            <a:off x="4572000" y="0"/>
            <a:ext cx="4572000" cy="5143500"/>
            <a:chOff x="4572000" y="0"/>
            <a:chExt cx="4572000" cy="5143500"/>
          </a:xfrm>
        </p:grpSpPr>
        <p:sp>
          <p:nvSpPr>
            <p:cNvPr id="5" name="object 5"/>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6" name="object 6"/>
            <p:cNvPicPr/>
            <p:nvPr/>
          </p:nvPicPr>
          <p:blipFill>
            <a:blip r:embed="rId2" cstate="print"/>
            <a:stretch>
              <a:fillRect/>
            </a:stretch>
          </p:blipFill>
          <p:spPr>
            <a:xfrm>
              <a:off x="8228965" y="161290"/>
              <a:ext cx="791845" cy="311785"/>
            </a:xfrm>
            <a:prstGeom prst="rect">
              <a:avLst/>
            </a:prstGeom>
          </p:spPr>
        </p:pic>
        <p:pic>
          <p:nvPicPr>
            <p:cNvPr id="7" name="object 7"/>
            <p:cNvPicPr/>
            <p:nvPr/>
          </p:nvPicPr>
          <p:blipFill>
            <a:blip r:embed="rId3" cstate="print"/>
            <a:stretch>
              <a:fillRect/>
            </a:stretch>
          </p:blipFill>
          <p:spPr>
            <a:xfrm>
              <a:off x="4892040" y="1350644"/>
              <a:ext cx="3817619" cy="1294764"/>
            </a:xfrm>
            <a:prstGeom prst="rect">
              <a:avLst/>
            </a:prstGeom>
          </p:spPr>
        </p:pic>
      </p:grpSp>
      <p:sp>
        <p:nvSpPr>
          <p:cNvPr id="8" name="object 8"/>
          <p:cNvSpPr/>
          <p:nvPr/>
        </p:nvSpPr>
        <p:spPr>
          <a:xfrm>
            <a:off x="437515" y="3423284"/>
            <a:ext cx="3724910" cy="175260"/>
          </a:xfrm>
          <a:custGeom>
            <a:avLst/>
            <a:gdLst/>
            <a:ahLst/>
            <a:cxnLst/>
            <a:rect l="l" t="t" r="r" b="b"/>
            <a:pathLst>
              <a:path w="3724910" h="175260">
                <a:moveTo>
                  <a:pt x="3724910" y="0"/>
                </a:moveTo>
                <a:lnTo>
                  <a:pt x="0" y="0"/>
                </a:lnTo>
                <a:lnTo>
                  <a:pt x="0" y="175260"/>
                </a:lnTo>
                <a:lnTo>
                  <a:pt x="3724910" y="175260"/>
                </a:lnTo>
                <a:lnTo>
                  <a:pt x="3724910" y="0"/>
                </a:lnTo>
                <a:close/>
              </a:path>
            </a:pathLst>
          </a:custGeom>
          <a:solidFill>
            <a:srgbClr val="FFFFFF"/>
          </a:solidFill>
        </p:spPr>
        <p:txBody>
          <a:bodyPr wrap="square" lIns="0" tIns="0" rIns="0" bIns="0" rtlCol="0"/>
          <a:lstStyle/>
          <a:p>
            <a:endParaRPr/>
          </a:p>
        </p:txBody>
      </p:sp>
      <p:sp>
        <p:nvSpPr>
          <p:cNvPr id="9" name="object 9"/>
          <p:cNvSpPr txBox="1"/>
          <p:nvPr/>
        </p:nvSpPr>
        <p:spPr>
          <a:xfrm>
            <a:off x="1530285" y="1547958"/>
            <a:ext cx="164338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2F2F2F"/>
                </a:solidFill>
                <a:latin typeface="Arial"/>
                <a:cs typeface="Arial"/>
              </a:rPr>
              <a:t>Weak</a:t>
            </a:r>
            <a:r>
              <a:rPr sz="1800" spc="-70" dirty="0">
                <a:solidFill>
                  <a:srgbClr val="2F2F2F"/>
                </a:solidFill>
                <a:latin typeface="Arial"/>
                <a:cs typeface="Arial"/>
              </a:rPr>
              <a:t> </a:t>
            </a:r>
            <a:r>
              <a:rPr sz="1800" dirty="0">
                <a:solidFill>
                  <a:srgbClr val="2F2F2F"/>
                </a:solidFill>
                <a:latin typeface="Arial"/>
                <a:cs typeface="Arial"/>
              </a:rPr>
              <a:t>Entity</a:t>
            </a:r>
            <a:r>
              <a:rPr sz="1800" spc="-85" dirty="0">
                <a:solidFill>
                  <a:srgbClr val="2F2F2F"/>
                </a:solidFill>
                <a:latin typeface="Arial"/>
                <a:cs typeface="Arial"/>
              </a:rPr>
              <a:t> </a:t>
            </a:r>
            <a:r>
              <a:rPr sz="1800" dirty="0">
                <a:solidFill>
                  <a:srgbClr val="2F2F2F"/>
                </a:solidFill>
                <a:latin typeface="Arial"/>
                <a:cs typeface="Arial"/>
              </a:rPr>
              <a:t>Set</a:t>
            </a:r>
            <a:endParaRPr sz="1800" dirty="0">
              <a:latin typeface="Arial"/>
              <a:cs typeface="Arial"/>
            </a:endParaRPr>
          </a:p>
        </p:txBody>
      </p:sp>
      <p:sp>
        <p:nvSpPr>
          <p:cNvPr id="10" name="object 10"/>
          <p:cNvSpPr txBox="1"/>
          <p:nvPr/>
        </p:nvSpPr>
        <p:spPr>
          <a:xfrm>
            <a:off x="423163" y="2177973"/>
            <a:ext cx="3857625" cy="2519279"/>
          </a:xfrm>
          <a:prstGeom prst="rect">
            <a:avLst/>
          </a:prstGeom>
        </p:spPr>
        <p:txBody>
          <a:bodyPr vert="horz" wrap="square" lIns="0" tIns="12700" rIns="0" bIns="0" rtlCol="0">
            <a:spAutoFit/>
          </a:bodyPr>
          <a:lstStyle/>
          <a:p>
            <a:pPr marL="330835" marR="73025" indent="-317500">
              <a:lnSpc>
                <a:spcPct val="114900"/>
              </a:lnSpc>
              <a:spcBef>
                <a:spcPts val="100"/>
              </a:spcBef>
              <a:buChar char="●"/>
              <a:tabLst>
                <a:tab pos="330835" algn="l"/>
                <a:tab pos="331470" algn="l"/>
              </a:tabLst>
            </a:pPr>
            <a:r>
              <a:rPr sz="1200" dirty="0">
                <a:solidFill>
                  <a:srgbClr val="2F2F2F"/>
                </a:solidFill>
                <a:latin typeface="Arial"/>
                <a:cs typeface="Arial"/>
              </a:rPr>
              <a:t>A</a:t>
            </a:r>
            <a:r>
              <a:rPr sz="1200" spc="-70" dirty="0">
                <a:solidFill>
                  <a:srgbClr val="2F2F2F"/>
                </a:solidFill>
                <a:latin typeface="Arial"/>
                <a:cs typeface="Arial"/>
              </a:rPr>
              <a:t> </a:t>
            </a:r>
            <a:r>
              <a:rPr sz="1200" spc="-10" dirty="0">
                <a:solidFill>
                  <a:srgbClr val="2F2F2F"/>
                </a:solidFill>
                <a:latin typeface="Arial"/>
                <a:cs typeface="Arial"/>
              </a:rPr>
              <a:t>weak</a:t>
            </a:r>
            <a:r>
              <a:rPr sz="1200" spc="-5" dirty="0">
                <a:solidFill>
                  <a:srgbClr val="2F2F2F"/>
                </a:solidFill>
                <a:latin typeface="Arial"/>
                <a:cs typeface="Arial"/>
              </a:rPr>
              <a:t> entity</a:t>
            </a:r>
            <a:r>
              <a:rPr sz="1200" spc="-15" dirty="0">
                <a:solidFill>
                  <a:srgbClr val="2F2F2F"/>
                </a:solidFill>
                <a:latin typeface="Arial"/>
                <a:cs typeface="Arial"/>
              </a:rPr>
              <a:t> </a:t>
            </a:r>
            <a:r>
              <a:rPr sz="1200" spc="-5" dirty="0">
                <a:solidFill>
                  <a:srgbClr val="2F2F2F"/>
                </a:solidFill>
                <a:latin typeface="Arial"/>
                <a:cs typeface="Arial"/>
              </a:rPr>
              <a:t>set is an</a:t>
            </a:r>
            <a:r>
              <a:rPr sz="1200" spc="-10" dirty="0">
                <a:solidFill>
                  <a:srgbClr val="2F2F2F"/>
                </a:solidFill>
                <a:latin typeface="Arial"/>
                <a:cs typeface="Arial"/>
              </a:rPr>
              <a:t> </a:t>
            </a:r>
            <a:r>
              <a:rPr sz="1200" spc="-5" dirty="0">
                <a:solidFill>
                  <a:srgbClr val="2F2F2F"/>
                </a:solidFill>
                <a:latin typeface="Arial"/>
                <a:cs typeface="Arial"/>
              </a:rPr>
              <a:t>entity</a:t>
            </a:r>
            <a:r>
              <a:rPr sz="1200" spc="-20" dirty="0">
                <a:solidFill>
                  <a:srgbClr val="2F2F2F"/>
                </a:solidFill>
                <a:latin typeface="Arial"/>
                <a:cs typeface="Arial"/>
              </a:rPr>
              <a:t> </a:t>
            </a:r>
            <a:r>
              <a:rPr sz="1200" spc="-5" dirty="0">
                <a:solidFill>
                  <a:srgbClr val="2F2F2F"/>
                </a:solidFill>
                <a:latin typeface="Arial"/>
                <a:cs typeface="Arial"/>
              </a:rPr>
              <a:t>set</a:t>
            </a:r>
            <a:r>
              <a:rPr sz="1200" dirty="0">
                <a:solidFill>
                  <a:srgbClr val="2F2F2F"/>
                </a:solidFill>
                <a:latin typeface="Arial"/>
                <a:cs typeface="Arial"/>
              </a:rPr>
              <a:t> </a:t>
            </a:r>
            <a:r>
              <a:rPr sz="1200" spc="-5" dirty="0">
                <a:solidFill>
                  <a:srgbClr val="2F2F2F"/>
                </a:solidFill>
                <a:latin typeface="Arial"/>
                <a:cs typeface="Arial"/>
              </a:rPr>
              <a:t>that does not</a:t>
            </a:r>
            <a:r>
              <a:rPr sz="1200" spc="-20" dirty="0">
                <a:solidFill>
                  <a:srgbClr val="2F2F2F"/>
                </a:solidFill>
                <a:latin typeface="Arial"/>
                <a:cs typeface="Arial"/>
              </a:rPr>
              <a:t> </a:t>
            </a:r>
            <a:r>
              <a:rPr sz="1200" spc="-5" dirty="0">
                <a:solidFill>
                  <a:srgbClr val="2F2F2F"/>
                </a:solidFill>
                <a:latin typeface="Arial"/>
                <a:cs typeface="Arial"/>
              </a:rPr>
              <a:t>contain </a:t>
            </a:r>
            <a:r>
              <a:rPr sz="1200" spc="-305" dirty="0">
                <a:solidFill>
                  <a:srgbClr val="2F2F2F"/>
                </a:solidFill>
                <a:latin typeface="Arial"/>
                <a:cs typeface="Arial"/>
              </a:rPr>
              <a:t> </a:t>
            </a:r>
            <a:r>
              <a:rPr sz="1200" spc="-5" dirty="0">
                <a:solidFill>
                  <a:srgbClr val="2F2F2F"/>
                </a:solidFill>
                <a:latin typeface="Arial"/>
                <a:cs typeface="Arial"/>
              </a:rPr>
              <a:t>sufficient</a:t>
            </a:r>
            <a:r>
              <a:rPr sz="1200" spc="-15" dirty="0">
                <a:solidFill>
                  <a:srgbClr val="2F2F2F"/>
                </a:solidFill>
                <a:latin typeface="Arial"/>
                <a:cs typeface="Arial"/>
              </a:rPr>
              <a:t> </a:t>
            </a:r>
            <a:r>
              <a:rPr sz="1200" spc="-5" dirty="0">
                <a:solidFill>
                  <a:srgbClr val="2F2F2F"/>
                </a:solidFill>
                <a:latin typeface="Arial"/>
                <a:cs typeface="Arial"/>
              </a:rPr>
              <a:t>attributes</a:t>
            </a:r>
            <a:r>
              <a:rPr sz="1200" spc="-15" dirty="0">
                <a:solidFill>
                  <a:srgbClr val="2F2F2F"/>
                </a:solidFill>
                <a:latin typeface="Arial"/>
                <a:cs typeface="Arial"/>
              </a:rPr>
              <a:t> </a:t>
            </a:r>
            <a:r>
              <a:rPr sz="1200" dirty="0">
                <a:solidFill>
                  <a:srgbClr val="2F2F2F"/>
                </a:solidFill>
                <a:latin typeface="Arial"/>
                <a:cs typeface="Arial"/>
              </a:rPr>
              <a:t>to</a:t>
            </a:r>
            <a:r>
              <a:rPr sz="1200" spc="-20" dirty="0">
                <a:solidFill>
                  <a:srgbClr val="2F2F2F"/>
                </a:solidFill>
                <a:latin typeface="Arial"/>
                <a:cs typeface="Arial"/>
              </a:rPr>
              <a:t> </a:t>
            </a:r>
            <a:r>
              <a:rPr sz="1200" spc="-5" dirty="0">
                <a:solidFill>
                  <a:srgbClr val="2F2F2F"/>
                </a:solidFill>
                <a:latin typeface="Arial"/>
                <a:cs typeface="Arial"/>
              </a:rPr>
              <a:t>uniquely</a:t>
            </a:r>
            <a:r>
              <a:rPr sz="1200" spc="-30" dirty="0">
                <a:solidFill>
                  <a:srgbClr val="2F2F2F"/>
                </a:solidFill>
                <a:latin typeface="Arial"/>
                <a:cs typeface="Arial"/>
              </a:rPr>
              <a:t> </a:t>
            </a:r>
            <a:r>
              <a:rPr sz="1200" dirty="0">
                <a:solidFill>
                  <a:srgbClr val="2F2F2F"/>
                </a:solidFill>
                <a:latin typeface="Arial"/>
                <a:cs typeface="Arial"/>
              </a:rPr>
              <a:t>identify</a:t>
            </a:r>
            <a:r>
              <a:rPr sz="1200" spc="-25" dirty="0">
                <a:solidFill>
                  <a:srgbClr val="2F2F2F"/>
                </a:solidFill>
                <a:latin typeface="Arial"/>
                <a:cs typeface="Arial"/>
              </a:rPr>
              <a:t> </a:t>
            </a:r>
            <a:r>
              <a:rPr sz="1200" spc="-5" dirty="0">
                <a:solidFill>
                  <a:srgbClr val="2F2F2F"/>
                </a:solidFill>
                <a:latin typeface="Arial"/>
                <a:cs typeface="Arial"/>
              </a:rPr>
              <a:t>its</a:t>
            </a:r>
            <a:r>
              <a:rPr sz="1200" spc="-15" dirty="0">
                <a:solidFill>
                  <a:srgbClr val="2F2F2F"/>
                </a:solidFill>
                <a:latin typeface="Arial"/>
                <a:cs typeface="Arial"/>
              </a:rPr>
              <a:t> </a:t>
            </a:r>
            <a:r>
              <a:rPr sz="1200" spc="-5" dirty="0">
                <a:solidFill>
                  <a:srgbClr val="2F2F2F"/>
                </a:solidFill>
                <a:latin typeface="Arial"/>
                <a:cs typeface="Arial"/>
              </a:rPr>
              <a:t>entities.</a:t>
            </a:r>
            <a:endParaRPr sz="1200" dirty="0">
              <a:latin typeface="Arial"/>
              <a:cs typeface="Arial"/>
            </a:endParaRPr>
          </a:p>
          <a:p>
            <a:pPr marL="330835" marR="5080" indent="-317500">
              <a:lnSpc>
                <a:spcPct val="112999"/>
              </a:lnSpc>
              <a:spcBef>
                <a:spcPts val="10"/>
              </a:spcBef>
              <a:buChar char="●"/>
              <a:tabLst>
                <a:tab pos="330835" algn="l"/>
                <a:tab pos="331470" algn="l"/>
              </a:tabLst>
            </a:pPr>
            <a:r>
              <a:rPr sz="1200" dirty="0">
                <a:solidFill>
                  <a:srgbClr val="2F2F2F"/>
                </a:solidFill>
                <a:latin typeface="Arial"/>
                <a:cs typeface="Arial"/>
              </a:rPr>
              <a:t>In</a:t>
            </a:r>
            <a:r>
              <a:rPr sz="1200" spc="-25" dirty="0">
                <a:solidFill>
                  <a:srgbClr val="2F2F2F"/>
                </a:solidFill>
                <a:latin typeface="Arial"/>
                <a:cs typeface="Arial"/>
              </a:rPr>
              <a:t> </a:t>
            </a:r>
            <a:r>
              <a:rPr sz="1200" spc="-5" dirty="0">
                <a:solidFill>
                  <a:srgbClr val="2F2F2F"/>
                </a:solidFill>
                <a:latin typeface="Arial"/>
                <a:cs typeface="Arial"/>
              </a:rPr>
              <a:t>other</a:t>
            </a:r>
            <a:r>
              <a:rPr sz="1200" dirty="0">
                <a:solidFill>
                  <a:srgbClr val="2F2F2F"/>
                </a:solidFill>
                <a:latin typeface="Arial"/>
                <a:cs typeface="Arial"/>
              </a:rPr>
              <a:t> </a:t>
            </a:r>
            <a:r>
              <a:rPr sz="1200" spc="-5" dirty="0">
                <a:solidFill>
                  <a:srgbClr val="2F2F2F"/>
                </a:solidFill>
                <a:latin typeface="Arial"/>
                <a:cs typeface="Arial"/>
              </a:rPr>
              <a:t>words, </a:t>
            </a:r>
            <a:r>
              <a:rPr sz="1200" dirty="0">
                <a:solidFill>
                  <a:srgbClr val="2F2F2F"/>
                </a:solidFill>
                <a:latin typeface="Arial"/>
                <a:cs typeface="Arial"/>
              </a:rPr>
              <a:t>a</a:t>
            </a:r>
            <a:r>
              <a:rPr sz="1200" spc="-20" dirty="0">
                <a:solidFill>
                  <a:srgbClr val="2F2F2F"/>
                </a:solidFill>
                <a:latin typeface="Arial"/>
                <a:cs typeface="Arial"/>
              </a:rPr>
              <a:t> </a:t>
            </a:r>
            <a:r>
              <a:rPr sz="1200" spc="-5" dirty="0">
                <a:solidFill>
                  <a:srgbClr val="2F2F2F"/>
                </a:solidFill>
                <a:latin typeface="Arial"/>
                <a:cs typeface="Arial"/>
              </a:rPr>
              <a:t>primary</a:t>
            </a:r>
            <a:r>
              <a:rPr sz="1200" spc="-30" dirty="0">
                <a:solidFill>
                  <a:srgbClr val="2F2F2F"/>
                </a:solidFill>
                <a:latin typeface="Arial"/>
                <a:cs typeface="Arial"/>
              </a:rPr>
              <a:t> </a:t>
            </a:r>
            <a:r>
              <a:rPr sz="1200" dirty="0">
                <a:solidFill>
                  <a:srgbClr val="2F2F2F"/>
                </a:solidFill>
                <a:latin typeface="Arial"/>
                <a:cs typeface="Arial"/>
              </a:rPr>
              <a:t>key</a:t>
            </a:r>
            <a:r>
              <a:rPr sz="1200" spc="-30" dirty="0">
                <a:solidFill>
                  <a:srgbClr val="2F2F2F"/>
                </a:solidFill>
                <a:latin typeface="Arial"/>
                <a:cs typeface="Arial"/>
              </a:rPr>
              <a:t> </a:t>
            </a:r>
            <a:r>
              <a:rPr sz="1200" spc="-5" dirty="0">
                <a:solidFill>
                  <a:srgbClr val="2F2F2F"/>
                </a:solidFill>
                <a:latin typeface="Arial"/>
                <a:cs typeface="Arial"/>
              </a:rPr>
              <a:t>does not</a:t>
            </a:r>
            <a:r>
              <a:rPr sz="1200" spc="-15" dirty="0">
                <a:solidFill>
                  <a:srgbClr val="2F2F2F"/>
                </a:solidFill>
                <a:latin typeface="Arial"/>
                <a:cs typeface="Arial"/>
              </a:rPr>
              <a:t> </a:t>
            </a:r>
            <a:r>
              <a:rPr sz="1200" spc="-5" dirty="0">
                <a:solidFill>
                  <a:srgbClr val="2F2F2F"/>
                </a:solidFill>
                <a:latin typeface="Arial"/>
                <a:cs typeface="Arial"/>
              </a:rPr>
              <a:t>exist</a:t>
            </a:r>
            <a:r>
              <a:rPr sz="1200" spc="-20" dirty="0">
                <a:solidFill>
                  <a:srgbClr val="2F2F2F"/>
                </a:solidFill>
                <a:latin typeface="Arial"/>
                <a:cs typeface="Arial"/>
              </a:rPr>
              <a:t> </a:t>
            </a:r>
            <a:r>
              <a:rPr sz="1200" dirty="0">
                <a:solidFill>
                  <a:srgbClr val="2F2F2F"/>
                </a:solidFill>
                <a:latin typeface="Arial"/>
                <a:cs typeface="Arial"/>
              </a:rPr>
              <a:t>for</a:t>
            </a:r>
            <a:r>
              <a:rPr sz="1200" spc="-15" dirty="0">
                <a:solidFill>
                  <a:srgbClr val="2F2F2F"/>
                </a:solidFill>
                <a:latin typeface="Arial"/>
                <a:cs typeface="Arial"/>
              </a:rPr>
              <a:t> </a:t>
            </a:r>
            <a:r>
              <a:rPr sz="1200" dirty="0">
                <a:solidFill>
                  <a:srgbClr val="2F2F2F"/>
                </a:solidFill>
                <a:latin typeface="Arial"/>
                <a:cs typeface="Arial"/>
              </a:rPr>
              <a:t>a</a:t>
            </a:r>
            <a:r>
              <a:rPr sz="1200" spc="-15" dirty="0">
                <a:solidFill>
                  <a:srgbClr val="2F2F2F"/>
                </a:solidFill>
                <a:latin typeface="Arial"/>
                <a:cs typeface="Arial"/>
              </a:rPr>
              <a:t> </a:t>
            </a:r>
            <a:r>
              <a:rPr sz="1200" spc="-10" dirty="0">
                <a:solidFill>
                  <a:srgbClr val="2F2F2F"/>
                </a:solidFill>
                <a:latin typeface="Arial"/>
                <a:cs typeface="Arial"/>
              </a:rPr>
              <a:t>weak </a:t>
            </a:r>
            <a:r>
              <a:rPr sz="1200" spc="-305" dirty="0">
                <a:solidFill>
                  <a:srgbClr val="2F2F2F"/>
                </a:solidFill>
                <a:latin typeface="Arial"/>
                <a:cs typeface="Arial"/>
              </a:rPr>
              <a:t> </a:t>
            </a:r>
            <a:r>
              <a:rPr sz="1200" spc="-5" dirty="0">
                <a:solidFill>
                  <a:srgbClr val="2F2F2F"/>
                </a:solidFill>
                <a:latin typeface="Arial"/>
                <a:cs typeface="Arial"/>
              </a:rPr>
              <a:t>entity</a:t>
            </a:r>
            <a:r>
              <a:rPr sz="1200" spc="-20" dirty="0">
                <a:solidFill>
                  <a:srgbClr val="2F2F2F"/>
                </a:solidFill>
                <a:latin typeface="Arial"/>
                <a:cs typeface="Arial"/>
              </a:rPr>
              <a:t> </a:t>
            </a:r>
            <a:r>
              <a:rPr sz="1200" spc="-5" dirty="0">
                <a:solidFill>
                  <a:srgbClr val="2F2F2F"/>
                </a:solidFill>
                <a:latin typeface="Arial"/>
                <a:cs typeface="Arial"/>
              </a:rPr>
              <a:t>set.</a:t>
            </a:r>
            <a:endParaRPr sz="1200" dirty="0">
              <a:latin typeface="Arial"/>
              <a:cs typeface="Arial"/>
            </a:endParaRPr>
          </a:p>
          <a:p>
            <a:pPr marL="330835" indent="-318770">
              <a:lnSpc>
                <a:spcPct val="100000"/>
              </a:lnSpc>
              <a:spcBef>
                <a:spcPts val="204"/>
              </a:spcBef>
              <a:buChar char="●"/>
              <a:tabLst>
                <a:tab pos="330835" algn="l"/>
                <a:tab pos="331470" algn="l"/>
              </a:tabLst>
            </a:pPr>
            <a:r>
              <a:rPr sz="1200" spc="-5" dirty="0">
                <a:solidFill>
                  <a:srgbClr val="2F2F2F"/>
                </a:solidFill>
                <a:latin typeface="Arial"/>
                <a:cs typeface="Arial"/>
              </a:rPr>
              <a:t>However,</a:t>
            </a:r>
            <a:r>
              <a:rPr sz="1200" spc="-15" dirty="0">
                <a:solidFill>
                  <a:srgbClr val="2F2F2F"/>
                </a:solidFill>
                <a:latin typeface="Arial"/>
                <a:cs typeface="Arial"/>
              </a:rPr>
              <a:t> </a:t>
            </a:r>
            <a:r>
              <a:rPr sz="1200" spc="-5" dirty="0">
                <a:solidFill>
                  <a:srgbClr val="2F2F2F"/>
                </a:solidFill>
                <a:latin typeface="Arial"/>
                <a:cs typeface="Arial"/>
              </a:rPr>
              <a:t>it</a:t>
            </a:r>
            <a:r>
              <a:rPr sz="1200" spc="-20" dirty="0">
                <a:solidFill>
                  <a:srgbClr val="2F2F2F"/>
                </a:solidFill>
                <a:latin typeface="Arial"/>
                <a:cs typeface="Arial"/>
              </a:rPr>
              <a:t> </a:t>
            </a:r>
            <a:r>
              <a:rPr sz="1200" spc="-5" dirty="0">
                <a:solidFill>
                  <a:srgbClr val="2F2F2F"/>
                </a:solidFill>
                <a:latin typeface="Arial"/>
                <a:cs typeface="Arial"/>
              </a:rPr>
              <a:t>contains</a:t>
            </a:r>
            <a:r>
              <a:rPr sz="1200" spc="-15" dirty="0">
                <a:solidFill>
                  <a:srgbClr val="2F2F2F"/>
                </a:solidFill>
                <a:latin typeface="Arial"/>
                <a:cs typeface="Arial"/>
              </a:rPr>
              <a:t> </a:t>
            </a:r>
            <a:r>
              <a:rPr sz="1200" dirty="0">
                <a:solidFill>
                  <a:srgbClr val="2F2F2F"/>
                </a:solidFill>
                <a:latin typeface="Arial"/>
                <a:cs typeface="Arial"/>
              </a:rPr>
              <a:t>a</a:t>
            </a:r>
            <a:r>
              <a:rPr sz="1200" spc="-25" dirty="0">
                <a:solidFill>
                  <a:srgbClr val="2F2F2F"/>
                </a:solidFill>
                <a:latin typeface="Arial"/>
                <a:cs typeface="Arial"/>
              </a:rPr>
              <a:t> </a:t>
            </a:r>
            <a:r>
              <a:rPr sz="1200" spc="-5" dirty="0">
                <a:solidFill>
                  <a:srgbClr val="2F2F2F"/>
                </a:solidFill>
                <a:latin typeface="Arial"/>
                <a:cs typeface="Arial"/>
              </a:rPr>
              <a:t>partial</a:t>
            </a:r>
            <a:r>
              <a:rPr sz="1200" spc="-20" dirty="0">
                <a:solidFill>
                  <a:srgbClr val="2F2F2F"/>
                </a:solidFill>
                <a:latin typeface="Arial"/>
                <a:cs typeface="Arial"/>
              </a:rPr>
              <a:t> </a:t>
            </a:r>
            <a:r>
              <a:rPr sz="1200" dirty="0">
                <a:solidFill>
                  <a:srgbClr val="2F2F2F"/>
                </a:solidFill>
                <a:latin typeface="Arial"/>
                <a:cs typeface="Arial"/>
              </a:rPr>
              <a:t>key</a:t>
            </a:r>
            <a:r>
              <a:rPr sz="1200" spc="-30" dirty="0">
                <a:solidFill>
                  <a:srgbClr val="2F2F2F"/>
                </a:solidFill>
                <a:latin typeface="Arial"/>
                <a:cs typeface="Arial"/>
              </a:rPr>
              <a:t> </a:t>
            </a:r>
            <a:r>
              <a:rPr sz="1200" spc="-5" dirty="0">
                <a:solidFill>
                  <a:srgbClr val="2F2F2F"/>
                </a:solidFill>
                <a:latin typeface="Arial"/>
                <a:cs typeface="Arial"/>
              </a:rPr>
              <a:t>called</a:t>
            </a:r>
            <a:r>
              <a:rPr sz="1200" spc="-20" dirty="0">
                <a:solidFill>
                  <a:srgbClr val="2F2F2F"/>
                </a:solidFill>
                <a:latin typeface="Arial"/>
                <a:cs typeface="Arial"/>
              </a:rPr>
              <a:t> </a:t>
            </a:r>
            <a:r>
              <a:rPr sz="1200" spc="-5" dirty="0">
                <a:solidFill>
                  <a:srgbClr val="2F2F2F"/>
                </a:solidFill>
                <a:latin typeface="Arial"/>
                <a:cs typeface="Arial"/>
              </a:rPr>
              <a:t>as</a:t>
            </a:r>
            <a:r>
              <a:rPr sz="1200" spc="-10" dirty="0">
                <a:solidFill>
                  <a:srgbClr val="2F2F2F"/>
                </a:solidFill>
                <a:latin typeface="Arial"/>
                <a:cs typeface="Arial"/>
              </a:rPr>
              <a:t> </a:t>
            </a:r>
            <a:r>
              <a:rPr sz="1200" dirty="0">
                <a:solidFill>
                  <a:srgbClr val="2F2F2F"/>
                </a:solidFill>
                <a:latin typeface="Arial"/>
                <a:cs typeface="Arial"/>
              </a:rPr>
              <a:t>a</a:t>
            </a:r>
            <a:endParaRPr sz="1200" dirty="0">
              <a:latin typeface="Arial"/>
              <a:cs typeface="Arial"/>
            </a:endParaRPr>
          </a:p>
          <a:p>
            <a:pPr marL="330835">
              <a:lnSpc>
                <a:spcPct val="100000"/>
              </a:lnSpc>
              <a:spcBef>
                <a:spcPts val="180"/>
              </a:spcBef>
            </a:pPr>
            <a:r>
              <a:rPr sz="1200" b="1" spc="-5" dirty="0">
                <a:solidFill>
                  <a:srgbClr val="2F2F2F"/>
                </a:solidFill>
                <a:latin typeface="Arial"/>
                <a:cs typeface="Arial"/>
              </a:rPr>
              <a:t>discriminator.</a:t>
            </a:r>
            <a:endParaRPr sz="1200" dirty="0">
              <a:latin typeface="Arial"/>
              <a:cs typeface="Arial"/>
            </a:endParaRPr>
          </a:p>
          <a:p>
            <a:pPr marL="330835">
              <a:lnSpc>
                <a:spcPct val="100000"/>
              </a:lnSpc>
              <a:spcBef>
                <a:spcPts val="290"/>
              </a:spcBef>
            </a:pPr>
            <a:r>
              <a:rPr sz="1200" spc="-5" dirty="0">
                <a:solidFill>
                  <a:srgbClr val="2F2F2F"/>
                </a:solidFill>
                <a:latin typeface="Arial"/>
                <a:cs typeface="Arial"/>
              </a:rPr>
              <a:t>Discriminator</a:t>
            </a:r>
            <a:r>
              <a:rPr sz="1200" spc="-25" dirty="0">
                <a:solidFill>
                  <a:srgbClr val="2F2F2F"/>
                </a:solidFill>
                <a:latin typeface="Arial"/>
                <a:cs typeface="Arial"/>
              </a:rPr>
              <a:t> </a:t>
            </a:r>
            <a:r>
              <a:rPr sz="1200" spc="-5" dirty="0">
                <a:solidFill>
                  <a:srgbClr val="2F2F2F"/>
                </a:solidFill>
                <a:latin typeface="Arial"/>
                <a:cs typeface="Arial"/>
              </a:rPr>
              <a:t>can</a:t>
            </a:r>
            <a:r>
              <a:rPr sz="1200" spc="-15" dirty="0">
                <a:solidFill>
                  <a:srgbClr val="2F2F2F"/>
                </a:solidFill>
                <a:latin typeface="Arial"/>
                <a:cs typeface="Arial"/>
              </a:rPr>
              <a:t> </a:t>
            </a:r>
            <a:r>
              <a:rPr sz="1200" spc="-5" dirty="0">
                <a:solidFill>
                  <a:srgbClr val="2F2F2F"/>
                </a:solidFill>
                <a:latin typeface="Arial"/>
                <a:cs typeface="Arial"/>
              </a:rPr>
              <a:t>identify</a:t>
            </a:r>
            <a:r>
              <a:rPr sz="1200" spc="-20" dirty="0">
                <a:solidFill>
                  <a:srgbClr val="2F2F2F"/>
                </a:solidFill>
                <a:latin typeface="Arial"/>
                <a:cs typeface="Arial"/>
              </a:rPr>
              <a:t> </a:t>
            </a:r>
            <a:r>
              <a:rPr sz="1200" dirty="0">
                <a:solidFill>
                  <a:srgbClr val="2F2F2F"/>
                </a:solidFill>
                <a:latin typeface="Arial"/>
                <a:cs typeface="Arial"/>
              </a:rPr>
              <a:t>a</a:t>
            </a:r>
            <a:r>
              <a:rPr sz="1200" spc="-35" dirty="0">
                <a:solidFill>
                  <a:srgbClr val="2F2F2F"/>
                </a:solidFill>
                <a:latin typeface="Arial"/>
                <a:cs typeface="Arial"/>
              </a:rPr>
              <a:t> </a:t>
            </a:r>
            <a:r>
              <a:rPr sz="1200" spc="-5" dirty="0">
                <a:solidFill>
                  <a:srgbClr val="2F2F2F"/>
                </a:solidFill>
                <a:latin typeface="Arial"/>
                <a:cs typeface="Arial"/>
              </a:rPr>
              <a:t>group</a:t>
            </a:r>
            <a:r>
              <a:rPr sz="1200" spc="-10" dirty="0">
                <a:solidFill>
                  <a:srgbClr val="2F2F2F"/>
                </a:solidFill>
                <a:latin typeface="Arial"/>
                <a:cs typeface="Arial"/>
              </a:rPr>
              <a:t> </a:t>
            </a:r>
            <a:r>
              <a:rPr sz="1200" spc="-5" dirty="0">
                <a:solidFill>
                  <a:srgbClr val="2F2F2F"/>
                </a:solidFill>
                <a:latin typeface="Arial"/>
                <a:cs typeface="Arial"/>
              </a:rPr>
              <a:t>of</a:t>
            </a:r>
            <a:r>
              <a:rPr sz="1200" spc="5" dirty="0">
                <a:solidFill>
                  <a:srgbClr val="2F2F2F"/>
                </a:solidFill>
                <a:latin typeface="Arial"/>
                <a:cs typeface="Arial"/>
              </a:rPr>
              <a:t> </a:t>
            </a:r>
            <a:r>
              <a:rPr sz="1200" spc="-5" dirty="0">
                <a:solidFill>
                  <a:srgbClr val="2F2F2F"/>
                </a:solidFill>
                <a:latin typeface="Arial"/>
                <a:cs typeface="Arial"/>
              </a:rPr>
              <a:t>entities</a:t>
            </a:r>
            <a:r>
              <a:rPr sz="1200" spc="-25" dirty="0">
                <a:solidFill>
                  <a:srgbClr val="2F2F2F"/>
                </a:solidFill>
                <a:latin typeface="Arial"/>
                <a:cs typeface="Arial"/>
              </a:rPr>
              <a:t> </a:t>
            </a:r>
            <a:r>
              <a:rPr sz="1200" spc="-5" dirty="0">
                <a:solidFill>
                  <a:srgbClr val="2F2F2F"/>
                </a:solidFill>
                <a:latin typeface="Arial"/>
                <a:cs typeface="Arial"/>
              </a:rPr>
              <a:t>from</a:t>
            </a:r>
            <a:r>
              <a:rPr sz="1200" spc="-10" dirty="0">
                <a:solidFill>
                  <a:srgbClr val="2F2F2F"/>
                </a:solidFill>
                <a:latin typeface="Arial"/>
                <a:cs typeface="Arial"/>
              </a:rPr>
              <a:t> </a:t>
            </a:r>
            <a:r>
              <a:rPr sz="1200" spc="-5" dirty="0">
                <a:solidFill>
                  <a:srgbClr val="2F2F2F"/>
                </a:solidFill>
                <a:latin typeface="Arial"/>
                <a:cs typeface="Arial"/>
              </a:rPr>
              <a:t>the</a:t>
            </a:r>
            <a:r>
              <a:rPr lang="en-US" sz="1200" spc="-5" dirty="0">
                <a:solidFill>
                  <a:srgbClr val="2F2F2F"/>
                </a:solidFill>
                <a:latin typeface="Arial"/>
                <a:cs typeface="Arial"/>
              </a:rPr>
              <a:t> entity</a:t>
            </a:r>
            <a:r>
              <a:rPr lang="en-US" sz="1200" spc="-45" dirty="0">
                <a:solidFill>
                  <a:srgbClr val="2F2F2F"/>
                </a:solidFill>
                <a:latin typeface="Arial"/>
                <a:cs typeface="Arial"/>
              </a:rPr>
              <a:t> </a:t>
            </a:r>
            <a:r>
              <a:rPr lang="en-US" sz="1200" spc="-5" dirty="0">
                <a:solidFill>
                  <a:srgbClr val="2F2F2F"/>
                </a:solidFill>
                <a:latin typeface="Arial"/>
                <a:cs typeface="Arial"/>
              </a:rPr>
              <a:t>set.</a:t>
            </a:r>
            <a:endParaRPr lang="en-US" sz="1200" dirty="0">
              <a:latin typeface="Arial"/>
              <a:cs typeface="Arial"/>
            </a:endParaRPr>
          </a:p>
          <a:p>
            <a:pPr marL="330835" marR="5080" indent="-318770">
              <a:lnSpc>
                <a:spcPct val="113900"/>
              </a:lnSpc>
              <a:buChar char="●"/>
              <a:tabLst>
                <a:tab pos="330835" algn="l"/>
                <a:tab pos="331470" algn="l"/>
              </a:tabLst>
            </a:pPr>
            <a:r>
              <a:rPr lang="en-US" sz="1200" spc="-5" dirty="0">
                <a:solidFill>
                  <a:srgbClr val="2F2F2F"/>
                </a:solidFill>
                <a:latin typeface="Arial"/>
                <a:cs typeface="Arial"/>
              </a:rPr>
              <a:t>Discriminator is represented by underlining </a:t>
            </a:r>
            <a:r>
              <a:rPr lang="en-US" sz="1200" spc="-10" dirty="0">
                <a:solidFill>
                  <a:srgbClr val="2F2F2F"/>
                </a:solidFill>
                <a:latin typeface="Arial"/>
                <a:cs typeface="Arial"/>
              </a:rPr>
              <a:t>with </a:t>
            </a:r>
            <a:r>
              <a:rPr lang="en-US" sz="1200" dirty="0">
                <a:solidFill>
                  <a:srgbClr val="2F2F2F"/>
                </a:solidFill>
                <a:latin typeface="Arial"/>
                <a:cs typeface="Arial"/>
              </a:rPr>
              <a:t>a </a:t>
            </a:r>
            <a:r>
              <a:rPr lang="en-US" sz="1200" spc="-305" dirty="0">
                <a:solidFill>
                  <a:srgbClr val="2F2F2F"/>
                </a:solidFill>
                <a:latin typeface="Arial"/>
                <a:cs typeface="Arial"/>
              </a:rPr>
              <a:t> </a:t>
            </a:r>
            <a:r>
              <a:rPr lang="en-US" sz="1200" spc="-5" dirty="0">
                <a:solidFill>
                  <a:srgbClr val="2F2F2F"/>
                </a:solidFill>
                <a:latin typeface="Arial"/>
                <a:cs typeface="Arial"/>
              </a:rPr>
              <a:t>dashed</a:t>
            </a:r>
            <a:r>
              <a:rPr lang="en-US" sz="1200" spc="-30" dirty="0">
                <a:solidFill>
                  <a:srgbClr val="2F2F2F"/>
                </a:solidFill>
                <a:latin typeface="Arial"/>
                <a:cs typeface="Arial"/>
              </a:rPr>
              <a:t> </a:t>
            </a:r>
            <a:r>
              <a:rPr lang="en-US" sz="1200" spc="-5" dirty="0">
                <a:solidFill>
                  <a:srgbClr val="2F2F2F"/>
                </a:solidFill>
                <a:latin typeface="Arial"/>
                <a:cs typeface="Arial"/>
              </a:rPr>
              <a:t>line.</a:t>
            </a:r>
            <a:endParaRPr lang="en-US" sz="1200" dirty="0">
              <a:latin typeface="Arial"/>
              <a:cs typeface="Arial"/>
            </a:endParaRPr>
          </a:p>
          <a:p>
            <a:pPr marL="13335">
              <a:lnSpc>
                <a:spcPct val="100000"/>
              </a:lnSpc>
              <a:spcBef>
                <a:spcPts val="204"/>
              </a:spcBef>
              <a:tabLst>
                <a:tab pos="330835" algn="l"/>
                <a:tab pos="331470" algn="l"/>
              </a:tabLst>
            </a:pPr>
            <a:endParaRPr sz="1150" dirty="0">
              <a:latin typeface="Arial"/>
              <a:cs typeface="Arial"/>
            </a:endParaRPr>
          </a:p>
        </p:txBody>
      </p:sp>
      <p:sp>
        <p:nvSpPr>
          <p:cNvPr id="11" name="object 11"/>
          <p:cNvSpPr txBox="1"/>
          <p:nvPr/>
        </p:nvSpPr>
        <p:spPr>
          <a:xfrm>
            <a:off x="534416" y="4021023"/>
            <a:ext cx="75565" cy="239395"/>
          </a:xfrm>
          <a:prstGeom prst="rect">
            <a:avLst/>
          </a:prstGeom>
        </p:spPr>
        <p:txBody>
          <a:bodyPr vert="horz" wrap="square" lIns="0" tIns="12700" rIns="0" bIns="0" rtlCol="0">
            <a:spAutoFit/>
          </a:bodyPr>
          <a:lstStyle/>
          <a:p>
            <a:pPr marL="12700">
              <a:lnSpc>
                <a:spcPct val="100000"/>
              </a:lnSpc>
              <a:spcBef>
                <a:spcPts val="100"/>
              </a:spcBef>
            </a:pPr>
            <a:r>
              <a:rPr sz="1400" dirty="0">
                <a:latin typeface="Arial"/>
                <a:cs typeface="Arial"/>
              </a:rPr>
              <a:t>.</a:t>
            </a:r>
            <a:endParaRPr sz="1400">
              <a:latin typeface="Arial"/>
              <a:cs typeface="Arial"/>
            </a:endParaRPr>
          </a:p>
        </p:txBody>
      </p:sp>
      <p:pic>
        <p:nvPicPr>
          <p:cNvPr id="13" name="object 13"/>
          <p:cNvPicPr/>
          <p:nvPr/>
        </p:nvPicPr>
        <p:blipFill>
          <a:blip r:embed="rId4" cstate="print"/>
          <a:stretch>
            <a:fillRect/>
          </a:stretch>
        </p:blipFill>
        <p:spPr>
          <a:xfrm>
            <a:off x="143510" y="161289"/>
            <a:ext cx="773887" cy="311150"/>
          </a:xfrm>
          <a:prstGeom prst="rect">
            <a:avLst/>
          </a:prstGeom>
        </p:spPr>
      </p:pic>
      <p:sp>
        <p:nvSpPr>
          <p:cNvPr id="14" name="object 14"/>
          <p:cNvSpPr txBox="1"/>
          <p:nvPr/>
        </p:nvSpPr>
        <p:spPr>
          <a:xfrm>
            <a:off x="5107304" y="4543288"/>
            <a:ext cx="3315970" cy="372745"/>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marR="5080">
              <a:lnSpc>
                <a:spcPct val="115700"/>
              </a:lnSpc>
              <a:spcBef>
                <a:spcPts val="10"/>
              </a:spcBef>
            </a:pPr>
            <a:r>
              <a:rPr sz="700" spc="-10" dirty="0">
                <a:solidFill>
                  <a:srgbClr val="585858"/>
                </a:solidFill>
                <a:latin typeface="Arial"/>
                <a:cs typeface="Arial"/>
                <a:hlinkClick r:id="rId5"/>
              </a:rPr>
              <a:t>https://www.gatevidyalay.com/wp-content/uploads/2018/05/Strong-Entity-Set-Exampl </a:t>
            </a:r>
            <a:r>
              <a:rPr sz="700" spc="-5" dirty="0">
                <a:solidFill>
                  <a:srgbClr val="585858"/>
                </a:solidFill>
                <a:latin typeface="Arial"/>
                <a:cs typeface="Arial"/>
              </a:rPr>
              <a:t> e.png</a:t>
            </a:r>
            <a:endParaRPr sz="700">
              <a:latin typeface="Arial"/>
              <a:cs typeface="Arial"/>
            </a:endParaRPr>
          </a:p>
        </p:txBody>
      </p:sp>
      <p:sp>
        <p:nvSpPr>
          <p:cNvPr id="15" name="object 15"/>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877" y="525883"/>
            <a:ext cx="4325060" cy="456535"/>
          </a:xfrm>
          <a:prstGeom prst="rect">
            <a:avLst/>
          </a:prstGeom>
        </p:spPr>
        <p:txBody>
          <a:bodyPr vert="horz" wrap="square" lIns="0" tIns="12700" rIns="0" bIns="0" rtlCol="0">
            <a:spAutoFit/>
          </a:bodyPr>
          <a:lstStyle/>
          <a:p>
            <a:pPr marL="12700" algn="ctr">
              <a:lnSpc>
                <a:spcPct val="100000"/>
              </a:lnSpc>
              <a:spcBef>
                <a:spcPts val="100"/>
              </a:spcBef>
            </a:pPr>
            <a:r>
              <a:rPr spc="-5" dirty="0"/>
              <a:t>Types</a:t>
            </a:r>
            <a:r>
              <a:rPr spc="-75" dirty="0"/>
              <a:t> </a:t>
            </a:r>
            <a:r>
              <a:rPr spc="-5" dirty="0"/>
              <a:t>of</a:t>
            </a:r>
            <a:r>
              <a:rPr spc="-70" dirty="0"/>
              <a:t> </a:t>
            </a:r>
            <a:r>
              <a:rPr spc="-5" dirty="0"/>
              <a:t>Entity</a:t>
            </a:r>
            <a:r>
              <a:rPr spc="-70" dirty="0"/>
              <a:t> </a:t>
            </a:r>
            <a:r>
              <a:rPr spc="-5" dirty="0"/>
              <a:t>Sets</a:t>
            </a:r>
          </a:p>
        </p:txBody>
      </p:sp>
      <p:sp>
        <p:nvSpPr>
          <p:cNvPr id="3" name="object 3"/>
          <p:cNvSpPr txBox="1"/>
          <p:nvPr/>
        </p:nvSpPr>
        <p:spPr>
          <a:xfrm>
            <a:off x="548640" y="4055185"/>
            <a:ext cx="50165" cy="199390"/>
          </a:xfrm>
          <a:prstGeom prst="rect">
            <a:avLst/>
          </a:prstGeom>
        </p:spPr>
        <p:txBody>
          <a:bodyPr vert="horz" wrap="square" lIns="0" tIns="0" rIns="0" bIns="0" rtlCol="0">
            <a:spAutoFit/>
          </a:bodyPr>
          <a:lstStyle/>
          <a:p>
            <a:pPr>
              <a:lnSpc>
                <a:spcPts val="1550"/>
              </a:lnSpc>
            </a:pPr>
            <a:r>
              <a:rPr sz="1400" dirty="0">
                <a:latin typeface="Arial"/>
                <a:cs typeface="Arial"/>
              </a:rPr>
              <a:t>.</a:t>
            </a:r>
            <a:endParaRPr sz="1400">
              <a:latin typeface="Arial"/>
              <a:cs typeface="Arial"/>
            </a:endParaRPr>
          </a:p>
        </p:txBody>
      </p:sp>
      <p:grpSp>
        <p:nvGrpSpPr>
          <p:cNvPr id="4" name="object 4"/>
          <p:cNvGrpSpPr/>
          <p:nvPr/>
        </p:nvGrpSpPr>
        <p:grpSpPr>
          <a:xfrm>
            <a:off x="4572000" y="0"/>
            <a:ext cx="4572000" cy="5143500"/>
            <a:chOff x="4572000" y="0"/>
            <a:chExt cx="4572000" cy="5143500"/>
          </a:xfrm>
        </p:grpSpPr>
        <p:sp>
          <p:nvSpPr>
            <p:cNvPr id="5" name="object 5"/>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6" name="object 6"/>
            <p:cNvPicPr/>
            <p:nvPr/>
          </p:nvPicPr>
          <p:blipFill>
            <a:blip r:embed="rId2" cstate="print"/>
            <a:stretch>
              <a:fillRect/>
            </a:stretch>
          </p:blipFill>
          <p:spPr>
            <a:xfrm>
              <a:off x="8228965" y="161290"/>
              <a:ext cx="791845" cy="311785"/>
            </a:xfrm>
            <a:prstGeom prst="rect">
              <a:avLst/>
            </a:prstGeom>
          </p:spPr>
        </p:pic>
        <p:pic>
          <p:nvPicPr>
            <p:cNvPr id="7" name="object 7"/>
            <p:cNvPicPr/>
            <p:nvPr/>
          </p:nvPicPr>
          <p:blipFill>
            <a:blip r:embed="rId3" cstate="print"/>
            <a:stretch>
              <a:fillRect/>
            </a:stretch>
          </p:blipFill>
          <p:spPr>
            <a:xfrm>
              <a:off x="4572000" y="1422400"/>
              <a:ext cx="4507230" cy="2094864"/>
            </a:xfrm>
            <a:prstGeom prst="rect">
              <a:avLst/>
            </a:prstGeom>
          </p:spPr>
        </p:pic>
      </p:grpSp>
      <p:sp>
        <p:nvSpPr>
          <p:cNvPr id="8" name="object 8"/>
          <p:cNvSpPr/>
          <p:nvPr/>
        </p:nvSpPr>
        <p:spPr>
          <a:xfrm>
            <a:off x="437515" y="4020184"/>
            <a:ext cx="3449320" cy="175260"/>
          </a:xfrm>
          <a:custGeom>
            <a:avLst/>
            <a:gdLst/>
            <a:ahLst/>
            <a:cxnLst/>
            <a:rect l="l" t="t" r="r" b="b"/>
            <a:pathLst>
              <a:path w="3449320" h="175260">
                <a:moveTo>
                  <a:pt x="3449320" y="0"/>
                </a:moveTo>
                <a:lnTo>
                  <a:pt x="0" y="0"/>
                </a:lnTo>
                <a:lnTo>
                  <a:pt x="0" y="175259"/>
                </a:lnTo>
                <a:lnTo>
                  <a:pt x="3449320" y="175259"/>
                </a:lnTo>
                <a:lnTo>
                  <a:pt x="3449320" y="0"/>
                </a:lnTo>
                <a:close/>
              </a:path>
            </a:pathLst>
          </a:custGeom>
          <a:solidFill>
            <a:srgbClr val="FFFFFF"/>
          </a:solidFill>
        </p:spPr>
        <p:txBody>
          <a:bodyPr wrap="square" lIns="0" tIns="0" rIns="0" bIns="0" rtlCol="0"/>
          <a:lstStyle/>
          <a:p>
            <a:endParaRPr/>
          </a:p>
        </p:txBody>
      </p:sp>
      <p:sp>
        <p:nvSpPr>
          <p:cNvPr id="9" name="object 9"/>
          <p:cNvSpPr txBox="1"/>
          <p:nvPr/>
        </p:nvSpPr>
        <p:spPr>
          <a:xfrm>
            <a:off x="598805" y="2086495"/>
            <a:ext cx="1582420" cy="285115"/>
          </a:xfrm>
          <a:prstGeom prst="rect">
            <a:avLst/>
          </a:prstGeom>
        </p:spPr>
        <p:txBody>
          <a:bodyPr vert="horz" wrap="square" lIns="0" tIns="13335" rIns="0" bIns="0" rtlCol="0">
            <a:spAutoFit/>
          </a:bodyPr>
          <a:lstStyle/>
          <a:p>
            <a:pPr marL="12700">
              <a:lnSpc>
                <a:spcPct val="100000"/>
              </a:lnSpc>
              <a:spcBef>
                <a:spcPts val="105"/>
              </a:spcBef>
            </a:pPr>
            <a:r>
              <a:rPr sz="1700" b="1" u="sng" dirty="0">
                <a:solidFill>
                  <a:srgbClr val="2F2F2F"/>
                </a:solidFill>
                <a:uFill>
                  <a:solidFill>
                    <a:srgbClr val="2F2F2F"/>
                  </a:solidFill>
                </a:uFill>
                <a:latin typeface="Arial"/>
                <a:cs typeface="Arial"/>
              </a:rPr>
              <a:t>Symbols</a:t>
            </a:r>
            <a:r>
              <a:rPr sz="1700" b="1" u="sng" spc="-120" dirty="0">
                <a:solidFill>
                  <a:srgbClr val="2F2F2F"/>
                </a:solidFill>
                <a:uFill>
                  <a:solidFill>
                    <a:srgbClr val="2F2F2F"/>
                  </a:solidFill>
                </a:uFill>
                <a:latin typeface="Arial"/>
                <a:cs typeface="Arial"/>
              </a:rPr>
              <a:t> </a:t>
            </a:r>
            <a:r>
              <a:rPr sz="1700" b="1" u="sng" dirty="0">
                <a:solidFill>
                  <a:srgbClr val="2F2F2F"/>
                </a:solidFill>
                <a:uFill>
                  <a:solidFill>
                    <a:srgbClr val="2F2F2F"/>
                  </a:solidFill>
                </a:uFill>
                <a:latin typeface="Arial"/>
                <a:cs typeface="Arial"/>
              </a:rPr>
              <a:t>Used-</a:t>
            </a:r>
            <a:endParaRPr sz="1700" dirty="0">
              <a:latin typeface="Arial"/>
              <a:cs typeface="Arial"/>
            </a:endParaRPr>
          </a:p>
        </p:txBody>
      </p:sp>
      <p:sp>
        <p:nvSpPr>
          <p:cNvPr id="10" name="object 10"/>
          <p:cNvSpPr txBox="1"/>
          <p:nvPr/>
        </p:nvSpPr>
        <p:spPr>
          <a:xfrm>
            <a:off x="1493686" y="1304790"/>
            <a:ext cx="163957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2F2F2F"/>
                </a:solidFill>
                <a:latin typeface="Arial"/>
                <a:cs typeface="Arial"/>
              </a:rPr>
              <a:t>Weak</a:t>
            </a:r>
            <a:r>
              <a:rPr sz="1800" spc="-85" dirty="0">
                <a:solidFill>
                  <a:srgbClr val="2F2F2F"/>
                </a:solidFill>
                <a:latin typeface="Arial"/>
                <a:cs typeface="Arial"/>
              </a:rPr>
              <a:t> </a:t>
            </a:r>
            <a:r>
              <a:rPr sz="1800" dirty="0">
                <a:solidFill>
                  <a:srgbClr val="2F2F2F"/>
                </a:solidFill>
                <a:latin typeface="Arial"/>
                <a:cs typeface="Arial"/>
              </a:rPr>
              <a:t>Entity</a:t>
            </a:r>
            <a:r>
              <a:rPr sz="1800" spc="-105" dirty="0">
                <a:solidFill>
                  <a:srgbClr val="2F2F2F"/>
                </a:solidFill>
                <a:latin typeface="Arial"/>
                <a:cs typeface="Arial"/>
              </a:rPr>
              <a:t> </a:t>
            </a:r>
            <a:r>
              <a:rPr sz="1800" dirty="0">
                <a:solidFill>
                  <a:srgbClr val="2F2F2F"/>
                </a:solidFill>
                <a:latin typeface="Arial"/>
                <a:cs typeface="Arial"/>
              </a:rPr>
              <a:t>Set</a:t>
            </a:r>
            <a:endParaRPr sz="1800" dirty="0">
              <a:latin typeface="Arial"/>
              <a:cs typeface="Arial"/>
            </a:endParaRPr>
          </a:p>
        </p:txBody>
      </p:sp>
      <p:sp>
        <p:nvSpPr>
          <p:cNvPr id="11" name="object 11"/>
          <p:cNvSpPr txBox="1"/>
          <p:nvPr/>
        </p:nvSpPr>
        <p:spPr>
          <a:xfrm>
            <a:off x="534416" y="3458717"/>
            <a:ext cx="67945" cy="208279"/>
          </a:xfrm>
          <a:prstGeom prst="rect">
            <a:avLst/>
          </a:prstGeom>
        </p:spPr>
        <p:txBody>
          <a:bodyPr vert="horz" wrap="square" lIns="0" tIns="12700" rIns="0" bIns="0" rtlCol="0">
            <a:spAutoFit/>
          </a:bodyPr>
          <a:lstStyle/>
          <a:p>
            <a:pPr marL="12700">
              <a:lnSpc>
                <a:spcPct val="100000"/>
              </a:lnSpc>
              <a:spcBef>
                <a:spcPts val="100"/>
              </a:spcBef>
            </a:pPr>
            <a:r>
              <a:rPr sz="1200" dirty="0">
                <a:latin typeface="Arial"/>
                <a:cs typeface="Arial"/>
              </a:rPr>
              <a:t>.</a:t>
            </a:r>
            <a:endParaRPr sz="1200">
              <a:latin typeface="Arial"/>
              <a:cs typeface="Arial"/>
            </a:endParaRPr>
          </a:p>
        </p:txBody>
      </p:sp>
      <p:sp>
        <p:nvSpPr>
          <p:cNvPr id="12" name="object 12"/>
          <p:cNvSpPr txBox="1"/>
          <p:nvPr/>
        </p:nvSpPr>
        <p:spPr>
          <a:xfrm>
            <a:off x="424687" y="2381173"/>
            <a:ext cx="3905250" cy="2092945"/>
          </a:xfrm>
          <a:prstGeom prst="rect">
            <a:avLst/>
          </a:prstGeom>
        </p:spPr>
        <p:txBody>
          <a:bodyPr vert="horz" wrap="square" lIns="0" tIns="12700" rIns="0" bIns="0" rtlCol="0">
            <a:spAutoFit/>
          </a:bodyPr>
          <a:lstStyle/>
          <a:p>
            <a:pPr marL="329565" marR="302260" indent="-317500">
              <a:lnSpc>
                <a:spcPct val="113900"/>
              </a:lnSpc>
              <a:spcBef>
                <a:spcPts val="100"/>
              </a:spcBef>
              <a:buChar char="●"/>
              <a:tabLst>
                <a:tab pos="329565" algn="l"/>
                <a:tab pos="330200" algn="l"/>
              </a:tabLst>
            </a:pPr>
            <a:r>
              <a:rPr sz="1200" dirty="0">
                <a:solidFill>
                  <a:srgbClr val="2F2F2F"/>
                </a:solidFill>
                <a:latin typeface="Arial"/>
                <a:cs typeface="Arial"/>
              </a:rPr>
              <a:t>A</a:t>
            </a:r>
            <a:r>
              <a:rPr sz="1200" spc="-80" dirty="0">
                <a:solidFill>
                  <a:srgbClr val="2F2F2F"/>
                </a:solidFill>
                <a:latin typeface="Arial"/>
                <a:cs typeface="Arial"/>
              </a:rPr>
              <a:t> </a:t>
            </a:r>
            <a:r>
              <a:rPr sz="1200" spc="-5" dirty="0">
                <a:solidFill>
                  <a:srgbClr val="2F2F2F"/>
                </a:solidFill>
                <a:latin typeface="Arial"/>
                <a:cs typeface="Arial"/>
              </a:rPr>
              <a:t>double</a:t>
            </a:r>
            <a:r>
              <a:rPr sz="1200" spc="-10" dirty="0">
                <a:solidFill>
                  <a:srgbClr val="2F2F2F"/>
                </a:solidFill>
                <a:latin typeface="Arial"/>
                <a:cs typeface="Arial"/>
              </a:rPr>
              <a:t> </a:t>
            </a:r>
            <a:r>
              <a:rPr sz="1200" spc="-5" dirty="0">
                <a:solidFill>
                  <a:srgbClr val="2F2F2F"/>
                </a:solidFill>
                <a:latin typeface="Arial"/>
                <a:cs typeface="Arial"/>
              </a:rPr>
              <a:t>rectangle</a:t>
            </a:r>
            <a:r>
              <a:rPr sz="1200" spc="-10" dirty="0">
                <a:solidFill>
                  <a:srgbClr val="2F2F2F"/>
                </a:solidFill>
                <a:latin typeface="Arial"/>
                <a:cs typeface="Arial"/>
              </a:rPr>
              <a:t> </a:t>
            </a:r>
            <a:r>
              <a:rPr sz="1200" spc="-5" dirty="0">
                <a:solidFill>
                  <a:srgbClr val="2F2F2F"/>
                </a:solidFill>
                <a:latin typeface="Arial"/>
                <a:cs typeface="Arial"/>
              </a:rPr>
              <a:t>is </a:t>
            </a:r>
            <a:r>
              <a:rPr sz="1200" dirty="0">
                <a:solidFill>
                  <a:srgbClr val="2F2F2F"/>
                </a:solidFill>
                <a:latin typeface="Arial"/>
                <a:cs typeface="Arial"/>
              </a:rPr>
              <a:t>used</a:t>
            </a:r>
            <a:r>
              <a:rPr sz="1200" spc="-15" dirty="0">
                <a:solidFill>
                  <a:srgbClr val="2F2F2F"/>
                </a:solidFill>
                <a:latin typeface="Arial"/>
                <a:cs typeface="Arial"/>
              </a:rPr>
              <a:t> </a:t>
            </a:r>
            <a:r>
              <a:rPr sz="1200" dirty="0">
                <a:solidFill>
                  <a:srgbClr val="2F2F2F"/>
                </a:solidFill>
                <a:latin typeface="Arial"/>
                <a:cs typeface="Arial"/>
              </a:rPr>
              <a:t>for</a:t>
            </a:r>
            <a:r>
              <a:rPr sz="1200" spc="-15" dirty="0">
                <a:solidFill>
                  <a:srgbClr val="2F2F2F"/>
                </a:solidFill>
                <a:latin typeface="Arial"/>
                <a:cs typeface="Arial"/>
              </a:rPr>
              <a:t> </a:t>
            </a:r>
            <a:r>
              <a:rPr sz="1200" spc="-5" dirty="0">
                <a:solidFill>
                  <a:srgbClr val="2F2F2F"/>
                </a:solidFill>
                <a:latin typeface="Arial"/>
                <a:cs typeface="Arial"/>
              </a:rPr>
              <a:t>representing</a:t>
            </a:r>
            <a:r>
              <a:rPr sz="1200" spc="-10" dirty="0">
                <a:solidFill>
                  <a:srgbClr val="2F2F2F"/>
                </a:solidFill>
                <a:latin typeface="Arial"/>
                <a:cs typeface="Arial"/>
              </a:rPr>
              <a:t> </a:t>
            </a:r>
            <a:r>
              <a:rPr sz="1200" dirty="0">
                <a:solidFill>
                  <a:srgbClr val="2F2F2F"/>
                </a:solidFill>
                <a:latin typeface="Arial"/>
                <a:cs typeface="Arial"/>
              </a:rPr>
              <a:t>a</a:t>
            </a:r>
            <a:r>
              <a:rPr sz="1200" spc="5" dirty="0">
                <a:solidFill>
                  <a:srgbClr val="2F2F2F"/>
                </a:solidFill>
                <a:latin typeface="Arial"/>
                <a:cs typeface="Arial"/>
              </a:rPr>
              <a:t> </a:t>
            </a:r>
            <a:r>
              <a:rPr sz="1200" spc="-10" dirty="0">
                <a:solidFill>
                  <a:srgbClr val="2F2F2F"/>
                </a:solidFill>
                <a:latin typeface="Arial"/>
                <a:cs typeface="Arial"/>
              </a:rPr>
              <a:t>weak </a:t>
            </a:r>
            <a:r>
              <a:rPr sz="1200" spc="-305" dirty="0">
                <a:solidFill>
                  <a:srgbClr val="2F2F2F"/>
                </a:solidFill>
                <a:latin typeface="Arial"/>
                <a:cs typeface="Arial"/>
              </a:rPr>
              <a:t> </a:t>
            </a:r>
            <a:r>
              <a:rPr sz="1200" spc="-5" dirty="0">
                <a:solidFill>
                  <a:srgbClr val="2F2F2F"/>
                </a:solidFill>
                <a:latin typeface="Arial"/>
                <a:cs typeface="Arial"/>
              </a:rPr>
              <a:t>entity</a:t>
            </a:r>
            <a:r>
              <a:rPr sz="1200" spc="-20" dirty="0">
                <a:solidFill>
                  <a:srgbClr val="2F2F2F"/>
                </a:solidFill>
                <a:latin typeface="Arial"/>
                <a:cs typeface="Arial"/>
              </a:rPr>
              <a:t> </a:t>
            </a:r>
            <a:r>
              <a:rPr sz="1200" spc="-5" dirty="0">
                <a:solidFill>
                  <a:srgbClr val="2F2F2F"/>
                </a:solidFill>
                <a:latin typeface="Arial"/>
                <a:cs typeface="Arial"/>
              </a:rPr>
              <a:t>set.</a:t>
            </a:r>
            <a:endParaRPr sz="1200" dirty="0">
              <a:latin typeface="Arial"/>
              <a:cs typeface="Arial"/>
            </a:endParaRPr>
          </a:p>
          <a:p>
            <a:pPr marL="329565" marR="5080" indent="-317500">
              <a:lnSpc>
                <a:spcPct val="113300"/>
              </a:lnSpc>
              <a:spcBef>
                <a:spcPts val="5"/>
              </a:spcBef>
              <a:buChar char="●"/>
              <a:tabLst>
                <a:tab pos="329565" algn="l"/>
                <a:tab pos="330200" algn="l"/>
              </a:tabLst>
            </a:pPr>
            <a:r>
              <a:rPr sz="1200" dirty="0">
                <a:solidFill>
                  <a:srgbClr val="2F2F2F"/>
                </a:solidFill>
                <a:latin typeface="Arial"/>
                <a:cs typeface="Arial"/>
              </a:rPr>
              <a:t>A </a:t>
            </a:r>
            <a:r>
              <a:rPr sz="1200" spc="-5" dirty="0">
                <a:solidFill>
                  <a:srgbClr val="2F2F2F"/>
                </a:solidFill>
                <a:latin typeface="Arial"/>
                <a:cs typeface="Arial"/>
              </a:rPr>
              <a:t>double </a:t>
            </a:r>
            <a:r>
              <a:rPr sz="1200" dirty="0">
                <a:solidFill>
                  <a:srgbClr val="2F2F2F"/>
                </a:solidFill>
                <a:latin typeface="Arial"/>
                <a:cs typeface="Arial"/>
              </a:rPr>
              <a:t>diamond </a:t>
            </a:r>
            <a:r>
              <a:rPr sz="1200" spc="-5" dirty="0">
                <a:solidFill>
                  <a:srgbClr val="2F2F2F"/>
                </a:solidFill>
                <a:latin typeface="Arial"/>
                <a:cs typeface="Arial"/>
              </a:rPr>
              <a:t>symbol is</a:t>
            </a:r>
            <a:r>
              <a:rPr sz="1200" spc="5" dirty="0">
                <a:solidFill>
                  <a:srgbClr val="2F2F2F"/>
                </a:solidFill>
                <a:latin typeface="Arial"/>
                <a:cs typeface="Arial"/>
              </a:rPr>
              <a:t> </a:t>
            </a:r>
            <a:r>
              <a:rPr sz="1200" spc="-5" dirty="0">
                <a:solidFill>
                  <a:srgbClr val="2F2F2F"/>
                </a:solidFill>
                <a:latin typeface="Arial"/>
                <a:cs typeface="Arial"/>
              </a:rPr>
              <a:t>used </a:t>
            </a:r>
            <a:r>
              <a:rPr sz="1200" dirty="0">
                <a:solidFill>
                  <a:srgbClr val="2F2F2F"/>
                </a:solidFill>
                <a:latin typeface="Arial"/>
                <a:cs typeface="Arial"/>
              </a:rPr>
              <a:t>for</a:t>
            </a:r>
            <a:r>
              <a:rPr sz="1200" spc="5" dirty="0">
                <a:solidFill>
                  <a:srgbClr val="2F2F2F"/>
                </a:solidFill>
                <a:latin typeface="Arial"/>
                <a:cs typeface="Arial"/>
              </a:rPr>
              <a:t> </a:t>
            </a:r>
            <a:r>
              <a:rPr sz="1200" spc="-5" dirty="0">
                <a:solidFill>
                  <a:srgbClr val="2F2F2F"/>
                </a:solidFill>
                <a:latin typeface="Arial"/>
                <a:cs typeface="Arial"/>
              </a:rPr>
              <a:t>representing the </a:t>
            </a:r>
            <a:r>
              <a:rPr sz="1200" dirty="0">
                <a:solidFill>
                  <a:srgbClr val="2F2F2F"/>
                </a:solidFill>
                <a:latin typeface="Arial"/>
                <a:cs typeface="Arial"/>
              </a:rPr>
              <a:t> </a:t>
            </a:r>
            <a:r>
              <a:rPr sz="1200" spc="-5" dirty="0">
                <a:solidFill>
                  <a:srgbClr val="2F2F2F"/>
                </a:solidFill>
                <a:latin typeface="Arial"/>
                <a:cs typeface="Arial"/>
              </a:rPr>
              <a:t>relationship that</a:t>
            </a:r>
            <a:r>
              <a:rPr sz="1200" spc="10" dirty="0">
                <a:solidFill>
                  <a:srgbClr val="2F2F2F"/>
                </a:solidFill>
                <a:latin typeface="Arial"/>
                <a:cs typeface="Arial"/>
              </a:rPr>
              <a:t> </a:t>
            </a:r>
            <a:r>
              <a:rPr sz="1200" spc="-5" dirty="0">
                <a:solidFill>
                  <a:srgbClr val="2F2F2F"/>
                </a:solidFill>
                <a:latin typeface="Arial"/>
                <a:cs typeface="Arial"/>
              </a:rPr>
              <a:t>exists</a:t>
            </a:r>
            <a:r>
              <a:rPr sz="1200" spc="5" dirty="0">
                <a:solidFill>
                  <a:srgbClr val="2F2F2F"/>
                </a:solidFill>
                <a:latin typeface="Arial"/>
                <a:cs typeface="Arial"/>
              </a:rPr>
              <a:t> </a:t>
            </a:r>
            <a:r>
              <a:rPr sz="1200" spc="-5" dirty="0">
                <a:solidFill>
                  <a:srgbClr val="2F2F2F"/>
                </a:solidFill>
                <a:latin typeface="Arial"/>
                <a:cs typeface="Arial"/>
              </a:rPr>
              <a:t>between the</a:t>
            </a:r>
            <a:r>
              <a:rPr sz="1200" dirty="0">
                <a:solidFill>
                  <a:srgbClr val="2F2F2F"/>
                </a:solidFill>
                <a:latin typeface="Arial"/>
                <a:cs typeface="Arial"/>
              </a:rPr>
              <a:t> </a:t>
            </a:r>
            <a:r>
              <a:rPr sz="1200" spc="-5" dirty="0">
                <a:solidFill>
                  <a:srgbClr val="2F2F2F"/>
                </a:solidFill>
                <a:latin typeface="Arial"/>
                <a:cs typeface="Arial"/>
              </a:rPr>
              <a:t>strong</a:t>
            </a:r>
            <a:r>
              <a:rPr sz="1200" dirty="0">
                <a:solidFill>
                  <a:srgbClr val="2F2F2F"/>
                </a:solidFill>
                <a:latin typeface="Arial"/>
                <a:cs typeface="Arial"/>
              </a:rPr>
              <a:t> and</a:t>
            </a:r>
            <a:r>
              <a:rPr sz="1200" spc="20" dirty="0">
                <a:solidFill>
                  <a:srgbClr val="2F2F2F"/>
                </a:solidFill>
                <a:latin typeface="Arial"/>
                <a:cs typeface="Arial"/>
              </a:rPr>
              <a:t> </a:t>
            </a:r>
            <a:r>
              <a:rPr sz="1200" spc="-10" dirty="0">
                <a:solidFill>
                  <a:srgbClr val="2F2F2F"/>
                </a:solidFill>
                <a:latin typeface="Arial"/>
                <a:cs typeface="Arial"/>
              </a:rPr>
              <a:t>weak </a:t>
            </a:r>
            <a:r>
              <a:rPr sz="1200" spc="-5" dirty="0">
                <a:solidFill>
                  <a:srgbClr val="2F2F2F"/>
                </a:solidFill>
                <a:latin typeface="Arial"/>
                <a:cs typeface="Arial"/>
              </a:rPr>
              <a:t> entity sets </a:t>
            </a:r>
            <a:r>
              <a:rPr sz="1200" dirty="0">
                <a:solidFill>
                  <a:srgbClr val="2F2F2F"/>
                </a:solidFill>
                <a:latin typeface="Arial"/>
                <a:cs typeface="Arial"/>
              </a:rPr>
              <a:t>and </a:t>
            </a:r>
            <a:r>
              <a:rPr sz="1200" spc="-5" dirty="0">
                <a:solidFill>
                  <a:srgbClr val="2F2F2F"/>
                </a:solidFill>
                <a:latin typeface="Arial"/>
                <a:cs typeface="Arial"/>
              </a:rPr>
              <a:t>this relationship is known as </a:t>
            </a:r>
            <a:r>
              <a:rPr sz="1200" b="1" spc="-5" dirty="0">
                <a:solidFill>
                  <a:srgbClr val="2F2F2F"/>
                </a:solidFill>
                <a:latin typeface="Arial"/>
                <a:cs typeface="Arial"/>
              </a:rPr>
              <a:t>identifying </a:t>
            </a:r>
            <a:r>
              <a:rPr sz="1200" b="1" spc="-305" dirty="0">
                <a:solidFill>
                  <a:srgbClr val="2F2F2F"/>
                </a:solidFill>
                <a:latin typeface="Arial"/>
                <a:cs typeface="Arial"/>
              </a:rPr>
              <a:t> </a:t>
            </a:r>
            <a:r>
              <a:rPr sz="1200" b="1" spc="-5" dirty="0">
                <a:solidFill>
                  <a:srgbClr val="2F2F2F"/>
                </a:solidFill>
                <a:latin typeface="Arial"/>
                <a:cs typeface="Arial"/>
              </a:rPr>
              <a:t>relationship</a:t>
            </a:r>
            <a:r>
              <a:rPr sz="1200" spc="-5" dirty="0">
                <a:solidFill>
                  <a:srgbClr val="2F2F2F"/>
                </a:solidFill>
                <a:latin typeface="Arial"/>
                <a:cs typeface="Arial"/>
              </a:rPr>
              <a:t>.</a:t>
            </a:r>
            <a:endParaRPr sz="1200" dirty="0">
              <a:latin typeface="Arial"/>
              <a:cs typeface="Arial"/>
            </a:endParaRPr>
          </a:p>
          <a:p>
            <a:pPr marL="329565" marR="29209" indent="-317500">
              <a:lnSpc>
                <a:spcPct val="113900"/>
              </a:lnSpc>
              <a:spcBef>
                <a:spcPts val="5"/>
              </a:spcBef>
              <a:buChar char="●"/>
              <a:tabLst>
                <a:tab pos="329565" algn="l"/>
                <a:tab pos="330200" algn="l"/>
              </a:tabLst>
            </a:pPr>
            <a:r>
              <a:rPr sz="1200" dirty="0">
                <a:solidFill>
                  <a:srgbClr val="2F2F2F"/>
                </a:solidFill>
                <a:latin typeface="Arial"/>
                <a:cs typeface="Arial"/>
              </a:rPr>
              <a:t>A</a:t>
            </a:r>
            <a:r>
              <a:rPr sz="1200" spc="-80" dirty="0">
                <a:solidFill>
                  <a:srgbClr val="2F2F2F"/>
                </a:solidFill>
                <a:latin typeface="Arial"/>
                <a:cs typeface="Arial"/>
              </a:rPr>
              <a:t> </a:t>
            </a:r>
            <a:r>
              <a:rPr sz="1200" spc="-5" dirty="0">
                <a:solidFill>
                  <a:srgbClr val="2F2F2F"/>
                </a:solidFill>
                <a:latin typeface="Arial"/>
                <a:cs typeface="Arial"/>
              </a:rPr>
              <a:t>double line is used</a:t>
            </a:r>
            <a:r>
              <a:rPr sz="1200" spc="-10" dirty="0">
                <a:solidFill>
                  <a:srgbClr val="2F2F2F"/>
                </a:solidFill>
                <a:latin typeface="Arial"/>
                <a:cs typeface="Arial"/>
              </a:rPr>
              <a:t> </a:t>
            </a:r>
            <a:r>
              <a:rPr sz="1200" dirty="0">
                <a:solidFill>
                  <a:srgbClr val="2F2F2F"/>
                </a:solidFill>
                <a:latin typeface="Arial"/>
                <a:cs typeface="Arial"/>
              </a:rPr>
              <a:t>for</a:t>
            </a:r>
            <a:r>
              <a:rPr sz="1200" spc="-15" dirty="0">
                <a:solidFill>
                  <a:srgbClr val="2F2F2F"/>
                </a:solidFill>
                <a:latin typeface="Arial"/>
                <a:cs typeface="Arial"/>
              </a:rPr>
              <a:t> </a:t>
            </a:r>
            <a:r>
              <a:rPr sz="1200" spc="-5" dirty="0">
                <a:solidFill>
                  <a:srgbClr val="2F2F2F"/>
                </a:solidFill>
                <a:latin typeface="Arial"/>
                <a:cs typeface="Arial"/>
              </a:rPr>
              <a:t>representing the</a:t>
            </a:r>
            <a:r>
              <a:rPr sz="1200" spc="-10" dirty="0">
                <a:solidFill>
                  <a:srgbClr val="2F2F2F"/>
                </a:solidFill>
                <a:latin typeface="Arial"/>
                <a:cs typeface="Arial"/>
              </a:rPr>
              <a:t> </a:t>
            </a:r>
            <a:r>
              <a:rPr sz="1200" spc="-5" dirty="0">
                <a:solidFill>
                  <a:srgbClr val="2F2F2F"/>
                </a:solidFill>
                <a:latin typeface="Arial"/>
                <a:cs typeface="Arial"/>
              </a:rPr>
              <a:t>connection of </a:t>
            </a:r>
            <a:r>
              <a:rPr sz="1200" spc="-305" dirty="0">
                <a:solidFill>
                  <a:srgbClr val="2F2F2F"/>
                </a:solidFill>
                <a:latin typeface="Arial"/>
                <a:cs typeface="Arial"/>
              </a:rPr>
              <a:t> </a:t>
            </a:r>
            <a:r>
              <a:rPr sz="1200" spc="-5" dirty="0">
                <a:solidFill>
                  <a:srgbClr val="2F2F2F"/>
                </a:solidFill>
                <a:latin typeface="Arial"/>
                <a:cs typeface="Arial"/>
              </a:rPr>
              <a:t>the</a:t>
            </a:r>
            <a:r>
              <a:rPr sz="1200" dirty="0">
                <a:solidFill>
                  <a:srgbClr val="2F2F2F"/>
                </a:solidFill>
                <a:latin typeface="Arial"/>
                <a:cs typeface="Arial"/>
              </a:rPr>
              <a:t> </a:t>
            </a:r>
            <a:r>
              <a:rPr sz="1200" spc="-10" dirty="0">
                <a:solidFill>
                  <a:srgbClr val="2F2F2F"/>
                </a:solidFill>
                <a:latin typeface="Arial"/>
                <a:cs typeface="Arial"/>
              </a:rPr>
              <a:t>weak </a:t>
            </a:r>
            <a:r>
              <a:rPr sz="1200" dirty="0">
                <a:solidFill>
                  <a:srgbClr val="2F2F2F"/>
                </a:solidFill>
                <a:latin typeface="Arial"/>
                <a:cs typeface="Arial"/>
              </a:rPr>
              <a:t>entity</a:t>
            </a:r>
            <a:r>
              <a:rPr sz="1200" spc="-10" dirty="0">
                <a:solidFill>
                  <a:srgbClr val="2F2F2F"/>
                </a:solidFill>
                <a:latin typeface="Arial"/>
                <a:cs typeface="Arial"/>
              </a:rPr>
              <a:t> </a:t>
            </a:r>
            <a:r>
              <a:rPr sz="1200" spc="-5" dirty="0">
                <a:solidFill>
                  <a:srgbClr val="2F2F2F"/>
                </a:solidFill>
                <a:latin typeface="Arial"/>
                <a:cs typeface="Arial"/>
              </a:rPr>
              <a:t>set</a:t>
            </a:r>
            <a:r>
              <a:rPr sz="1200" spc="5" dirty="0">
                <a:solidFill>
                  <a:srgbClr val="2F2F2F"/>
                </a:solidFill>
                <a:latin typeface="Arial"/>
                <a:cs typeface="Arial"/>
              </a:rPr>
              <a:t> </a:t>
            </a:r>
            <a:r>
              <a:rPr sz="1200" spc="-10" dirty="0">
                <a:solidFill>
                  <a:srgbClr val="2F2F2F"/>
                </a:solidFill>
                <a:latin typeface="Arial"/>
                <a:cs typeface="Arial"/>
              </a:rPr>
              <a:t>with</a:t>
            </a:r>
            <a:r>
              <a:rPr sz="1200" dirty="0">
                <a:solidFill>
                  <a:srgbClr val="2F2F2F"/>
                </a:solidFill>
                <a:latin typeface="Arial"/>
                <a:cs typeface="Arial"/>
              </a:rPr>
              <a:t> </a:t>
            </a:r>
            <a:r>
              <a:rPr sz="1200" spc="-5" dirty="0">
                <a:solidFill>
                  <a:srgbClr val="2F2F2F"/>
                </a:solidFill>
                <a:latin typeface="Arial"/>
                <a:cs typeface="Arial"/>
              </a:rPr>
              <a:t>the</a:t>
            </a:r>
            <a:r>
              <a:rPr sz="1200" spc="-10" dirty="0">
                <a:solidFill>
                  <a:srgbClr val="2F2F2F"/>
                </a:solidFill>
                <a:latin typeface="Arial"/>
                <a:cs typeface="Arial"/>
              </a:rPr>
              <a:t> </a:t>
            </a:r>
            <a:r>
              <a:rPr sz="1200" spc="-5" dirty="0">
                <a:solidFill>
                  <a:srgbClr val="2F2F2F"/>
                </a:solidFill>
                <a:latin typeface="Arial"/>
                <a:cs typeface="Arial"/>
              </a:rPr>
              <a:t>relationship</a:t>
            </a:r>
            <a:r>
              <a:rPr sz="1200" spc="-10" dirty="0">
                <a:solidFill>
                  <a:srgbClr val="2F2F2F"/>
                </a:solidFill>
                <a:latin typeface="Arial"/>
                <a:cs typeface="Arial"/>
              </a:rPr>
              <a:t> </a:t>
            </a:r>
            <a:r>
              <a:rPr sz="1200" spc="-5" dirty="0">
                <a:solidFill>
                  <a:srgbClr val="2F2F2F"/>
                </a:solidFill>
                <a:latin typeface="Arial"/>
                <a:cs typeface="Arial"/>
              </a:rPr>
              <a:t>set.</a:t>
            </a:r>
            <a:endParaRPr lang="en-US" sz="1200" spc="-5" dirty="0">
              <a:solidFill>
                <a:srgbClr val="2F2F2F"/>
              </a:solidFill>
              <a:latin typeface="Arial"/>
              <a:cs typeface="Arial"/>
            </a:endParaRPr>
          </a:p>
          <a:p>
            <a:pPr marL="329565" marR="29209" indent="-317500">
              <a:lnSpc>
                <a:spcPct val="113900"/>
              </a:lnSpc>
              <a:spcBef>
                <a:spcPts val="5"/>
              </a:spcBef>
              <a:buFont typeface="Arial"/>
              <a:buChar char="●"/>
              <a:tabLst>
                <a:tab pos="329565" algn="l"/>
                <a:tab pos="330200" algn="l"/>
              </a:tabLst>
            </a:pPr>
            <a:r>
              <a:rPr lang="en-US" sz="1200" spc="-5" dirty="0">
                <a:solidFill>
                  <a:srgbClr val="2F2F2F"/>
                </a:solidFill>
                <a:latin typeface="Arial"/>
                <a:cs typeface="Arial"/>
              </a:rPr>
              <a:t>Total</a:t>
            </a:r>
            <a:r>
              <a:rPr lang="en-US" sz="1200" spc="-55" dirty="0">
                <a:solidFill>
                  <a:srgbClr val="2F2F2F"/>
                </a:solidFill>
                <a:latin typeface="Arial"/>
                <a:cs typeface="Arial"/>
              </a:rPr>
              <a:t> </a:t>
            </a:r>
            <a:r>
              <a:rPr lang="en-US" sz="1200" spc="-5" dirty="0">
                <a:solidFill>
                  <a:srgbClr val="2F2F2F"/>
                </a:solidFill>
                <a:latin typeface="Arial"/>
                <a:cs typeface="Arial"/>
              </a:rPr>
              <a:t>participation</a:t>
            </a:r>
            <a:r>
              <a:rPr lang="en-US" sz="1200" spc="-55" dirty="0">
                <a:solidFill>
                  <a:srgbClr val="2F2F2F"/>
                </a:solidFill>
                <a:latin typeface="Arial"/>
                <a:cs typeface="Arial"/>
              </a:rPr>
              <a:t> </a:t>
            </a:r>
            <a:r>
              <a:rPr lang="en-US" sz="1200" dirty="0">
                <a:solidFill>
                  <a:srgbClr val="2F2F2F"/>
                </a:solidFill>
                <a:latin typeface="Arial"/>
                <a:cs typeface="Arial"/>
              </a:rPr>
              <a:t>always</a:t>
            </a:r>
            <a:r>
              <a:rPr lang="en-US" sz="1200" spc="-50" dirty="0">
                <a:solidFill>
                  <a:srgbClr val="2F2F2F"/>
                </a:solidFill>
                <a:latin typeface="Arial"/>
                <a:cs typeface="Arial"/>
              </a:rPr>
              <a:t> </a:t>
            </a:r>
            <a:r>
              <a:rPr lang="en-US" sz="1200" spc="-5" dirty="0">
                <a:solidFill>
                  <a:srgbClr val="2F2F2F"/>
                </a:solidFill>
                <a:latin typeface="Arial"/>
                <a:cs typeface="Arial"/>
              </a:rPr>
              <a:t>exists</a:t>
            </a:r>
            <a:r>
              <a:rPr lang="en-US" sz="1200" spc="-40" dirty="0">
                <a:solidFill>
                  <a:srgbClr val="2F2F2F"/>
                </a:solidFill>
                <a:latin typeface="Arial"/>
                <a:cs typeface="Arial"/>
              </a:rPr>
              <a:t> </a:t>
            </a:r>
            <a:r>
              <a:rPr lang="en-US" sz="1200" spc="-5" dirty="0">
                <a:solidFill>
                  <a:srgbClr val="2F2F2F"/>
                </a:solidFill>
                <a:latin typeface="Arial"/>
                <a:cs typeface="Arial"/>
              </a:rPr>
              <a:t>in</a:t>
            </a:r>
            <a:r>
              <a:rPr lang="en-US" sz="1200" spc="-55" dirty="0">
                <a:solidFill>
                  <a:srgbClr val="2F2F2F"/>
                </a:solidFill>
                <a:latin typeface="Arial"/>
                <a:cs typeface="Arial"/>
              </a:rPr>
              <a:t> </a:t>
            </a:r>
            <a:r>
              <a:rPr lang="en-US" sz="1200" spc="-5" dirty="0">
                <a:solidFill>
                  <a:srgbClr val="2F2F2F"/>
                </a:solidFill>
                <a:latin typeface="Arial"/>
                <a:cs typeface="Arial"/>
              </a:rPr>
              <a:t>the</a:t>
            </a:r>
            <a:r>
              <a:rPr lang="en-US" sz="1200" spc="-45" dirty="0">
                <a:solidFill>
                  <a:srgbClr val="2F2F2F"/>
                </a:solidFill>
                <a:latin typeface="Arial"/>
                <a:cs typeface="Arial"/>
              </a:rPr>
              <a:t> </a:t>
            </a:r>
            <a:r>
              <a:rPr lang="en-US" sz="1200" spc="-5" dirty="0">
                <a:solidFill>
                  <a:srgbClr val="2F2F2F"/>
                </a:solidFill>
                <a:latin typeface="Arial"/>
                <a:cs typeface="Arial"/>
              </a:rPr>
              <a:t>identifying </a:t>
            </a:r>
            <a:r>
              <a:rPr lang="en-US" sz="1200" spc="-305" dirty="0">
                <a:solidFill>
                  <a:srgbClr val="2F2F2F"/>
                </a:solidFill>
                <a:latin typeface="Arial"/>
                <a:cs typeface="Arial"/>
              </a:rPr>
              <a:t> </a:t>
            </a:r>
            <a:r>
              <a:rPr lang="en-US" sz="1200" spc="-5" dirty="0">
                <a:solidFill>
                  <a:srgbClr val="2F2F2F"/>
                </a:solidFill>
                <a:latin typeface="Arial"/>
                <a:cs typeface="Arial"/>
              </a:rPr>
              <a:t>relationship.</a:t>
            </a:r>
            <a:endParaRPr lang="en-US" sz="1200" dirty="0">
              <a:latin typeface="Arial"/>
              <a:cs typeface="Arial"/>
            </a:endParaRPr>
          </a:p>
        </p:txBody>
      </p:sp>
      <p:pic>
        <p:nvPicPr>
          <p:cNvPr id="14" name="object 14"/>
          <p:cNvPicPr/>
          <p:nvPr/>
        </p:nvPicPr>
        <p:blipFill>
          <a:blip r:embed="rId4" cstate="print"/>
          <a:stretch>
            <a:fillRect/>
          </a:stretch>
        </p:blipFill>
        <p:spPr>
          <a:xfrm>
            <a:off x="143510" y="161289"/>
            <a:ext cx="773887" cy="311150"/>
          </a:xfrm>
          <a:prstGeom prst="rect">
            <a:avLst/>
          </a:prstGeom>
        </p:spPr>
      </p:pic>
      <p:sp>
        <p:nvSpPr>
          <p:cNvPr id="15" name="object 15"/>
          <p:cNvSpPr txBox="1"/>
          <p:nvPr/>
        </p:nvSpPr>
        <p:spPr>
          <a:xfrm>
            <a:off x="5107304" y="4543288"/>
            <a:ext cx="3315970" cy="372745"/>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marR="5080">
              <a:lnSpc>
                <a:spcPct val="115700"/>
              </a:lnSpc>
              <a:spcBef>
                <a:spcPts val="10"/>
              </a:spcBef>
            </a:pPr>
            <a:r>
              <a:rPr sz="700" spc="-10" dirty="0">
                <a:solidFill>
                  <a:srgbClr val="585858"/>
                </a:solidFill>
                <a:latin typeface="Arial"/>
                <a:cs typeface="Arial"/>
                <a:hlinkClick r:id="rId5"/>
              </a:rPr>
              <a:t>https://www.gatevidyalay.com/wp-content/uploads/2018/05/Strong-Entity-Set-Exampl </a:t>
            </a:r>
            <a:r>
              <a:rPr sz="700" spc="-5" dirty="0">
                <a:solidFill>
                  <a:srgbClr val="585858"/>
                </a:solidFill>
                <a:latin typeface="Arial"/>
                <a:cs typeface="Arial"/>
              </a:rPr>
              <a:t> e.png</a:t>
            </a:r>
            <a:endParaRPr sz="700">
              <a:latin typeface="Arial"/>
              <a:cs typeface="Arial"/>
            </a:endParaRPr>
          </a:p>
        </p:txBody>
      </p:sp>
      <p:sp>
        <p:nvSpPr>
          <p:cNvPr id="16" name="object 16"/>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275" y="596929"/>
            <a:ext cx="4427601" cy="772647"/>
          </a:xfrm>
          <a:prstGeom prst="rect">
            <a:avLst/>
          </a:prstGeom>
        </p:spPr>
        <p:txBody>
          <a:bodyPr vert="horz" wrap="square" lIns="0" tIns="28575" rIns="0" bIns="0" rtlCol="0">
            <a:spAutoFit/>
          </a:bodyPr>
          <a:lstStyle/>
          <a:p>
            <a:pPr marL="1478915" marR="5080" indent="-1466850">
              <a:lnSpc>
                <a:spcPts val="2840"/>
              </a:lnSpc>
              <a:spcBef>
                <a:spcPts val="225"/>
              </a:spcBef>
            </a:pPr>
            <a:r>
              <a:rPr spc="-5" dirty="0"/>
              <a:t>Entity</a:t>
            </a:r>
            <a:r>
              <a:rPr spc="-55" dirty="0"/>
              <a:t> </a:t>
            </a:r>
            <a:r>
              <a:rPr dirty="0"/>
              <a:t>sets</a:t>
            </a:r>
            <a:r>
              <a:rPr spc="-40" dirty="0"/>
              <a:t> </a:t>
            </a:r>
            <a:r>
              <a:rPr dirty="0"/>
              <a:t>&amp;</a:t>
            </a:r>
            <a:r>
              <a:rPr spc="-60" dirty="0"/>
              <a:t> </a:t>
            </a:r>
            <a:r>
              <a:rPr spc="-5" dirty="0"/>
              <a:t>relationships </a:t>
            </a:r>
            <a:r>
              <a:rPr spc="-650" dirty="0"/>
              <a:t> </a:t>
            </a:r>
            <a:r>
              <a:rPr dirty="0"/>
              <a:t>sets</a:t>
            </a:r>
          </a:p>
        </p:txBody>
      </p:sp>
      <p:sp>
        <p:nvSpPr>
          <p:cNvPr id="3" name="object 3"/>
          <p:cNvSpPr txBox="1"/>
          <p:nvPr/>
        </p:nvSpPr>
        <p:spPr>
          <a:xfrm>
            <a:off x="1592741" y="1503578"/>
            <a:ext cx="1253490" cy="255904"/>
          </a:xfrm>
          <a:prstGeom prst="rect">
            <a:avLst/>
          </a:prstGeom>
        </p:spPr>
        <p:txBody>
          <a:bodyPr vert="horz" wrap="square" lIns="0" tIns="0" rIns="0" bIns="0" rtlCol="0">
            <a:spAutoFit/>
          </a:bodyPr>
          <a:lstStyle/>
          <a:p>
            <a:pPr>
              <a:lnSpc>
                <a:spcPts val="1989"/>
              </a:lnSpc>
            </a:pPr>
            <a:r>
              <a:rPr sz="1800" spc="-5" dirty="0">
                <a:solidFill>
                  <a:srgbClr val="2F2F2F"/>
                </a:solidFill>
                <a:latin typeface="Arial"/>
                <a:cs typeface="Arial"/>
              </a:rPr>
              <a:t>R</a:t>
            </a:r>
            <a:r>
              <a:rPr sz="1800" spc="-15" dirty="0">
                <a:solidFill>
                  <a:srgbClr val="2F2F2F"/>
                </a:solidFill>
                <a:latin typeface="Arial"/>
                <a:cs typeface="Arial"/>
              </a:rPr>
              <a:t>e</a:t>
            </a:r>
            <a:r>
              <a:rPr sz="1800" spc="-5" dirty="0">
                <a:solidFill>
                  <a:srgbClr val="2F2F2F"/>
                </a:solidFill>
                <a:latin typeface="Arial"/>
                <a:cs typeface="Arial"/>
              </a:rPr>
              <a:t>l</a:t>
            </a:r>
            <a:r>
              <a:rPr sz="1800" spc="-15" dirty="0">
                <a:solidFill>
                  <a:srgbClr val="2F2F2F"/>
                </a:solidFill>
                <a:latin typeface="Arial"/>
                <a:cs typeface="Arial"/>
              </a:rPr>
              <a:t>a</a:t>
            </a:r>
            <a:r>
              <a:rPr sz="1800" spc="-5" dirty="0">
                <a:solidFill>
                  <a:srgbClr val="2F2F2F"/>
                </a:solidFill>
                <a:latin typeface="Arial"/>
                <a:cs typeface="Arial"/>
              </a:rPr>
              <a:t>tio</a:t>
            </a:r>
            <a:r>
              <a:rPr sz="1800" spc="-15" dirty="0">
                <a:solidFill>
                  <a:srgbClr val="2F2F2F"/>
                </a:solidFill>
                <a:latin typeface="Arial"/>
                <a:cs typeface="Arial"/>
              </a:rPr>
              <a:t>n</a:t>
            </a:r>
            <a:r>
              <a:rPr sz="1800" spc="-5" dirty="0">
                <a:solidFill>
                  <a:srgbClr val="2F2F2F"/>
                </a:solidFill>
                <a:latin typeface="Arial"/>
                <a:cs typeface="Arial"/>
              </a:rPr>
              <a:t>sh</a:t>
            </a:r>
            <a:r>
              <a:rPr sz="1800" spc="-15" dirty="0">
                <a:solidFill>
                  <a:srgbClr val="2F2F2F"/>
                </a:solidFill>
                <a:latin typeface="Arial"/>
                <a:cs typeface="Arial"/>
              </a:rPr>
              <a:t>i</a:t>
            </a:r>
            <a:r>
              <a:rPr sz="1800" spc="-5" dirty="0">
                <a:solidFill>
                  <a:srgbClr val="2F2F2F"/>
                </a:solidFill>
                <a:latin typeface="Arial"/>
                <a:cs typeface="Arial"/>
              </a:rPr>
              <a:t>p</a:t>
            </a:r>
            <a:endParaRPr sz="1800" dirty="0">
              <a:latin typeface="Arial"/>
              <a:cs typeface="Arial"/>
            </a:endParaRPr>
          </a:p>
        </p:txBody>
      </p:sp>
      <p:grpSp>
        <p:nvGrpSpPr>
          <p:cNvPr id="4" name="object 4"/>
          <p:cNvGrpSpPr/>
          <p:nvPr/>
        </p:nvGrpSpPr>
        <p:grpSpPr>
          <a:xfrm>
            <a:off x="4572000" y="0"/>
            <a:ext cx="4572000" cy="5143500"/>
            <a:chOff x="4572000" y="0"/>
            <a:chExt cx="4572000" cy="5143500"/>
          </a:xfrm>
        </p:grpSpPr>
        <p:sp>
          <p:nvSpPr>
            <p:cNvPr id="5" name="object 5"/>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6" name="object 6"/>
            <p:cNvPicPr/>
            <p:nvPr/>
          </p:nvPicPr>
          <p:blipFill>
            <a:blip r:embed="rId2" cstate="print"/>
            <a:stretch>
              <a:fillRect/>
            </a:stretch>
          </p:blipFill>
          <p:spPr>
            <a:xfrm>
              <a:off x="8228965" y="161290"/>
              <a:ext cx="791845" cy="311785"/>
            </a:xfrm>
            <a:prstGeom prst="rect">
              <a:avLst/>
            </a:prstGeom>
          </p:spPr>
        </p:pic>
      </p:grpSp>
      <p:sp>
        <p:nvSpPr>
          <p:cNvPr id="8" name="object 8"/>
          <p:cNvSpPr txBox="1"/>
          <p:nvPr/>
        </p:nvSpPr>
        <p:spPr>
          <a:xfrm>
            <a:off x="240156" y="1929731"/>
            <a:ext cx="4053840" cy="3154680"/>
          </a:xfrm>
          <a:prstGeom prst="rect">
            <a:avLst/>
          </a:prstGeom>
        </p:spPr>
        <p:txBody>
          <a:bodyPr vert="horz" wrap="square" lIns="0" tIns="15875" rIns="0" bIns="0" rtlCol="0">
            <a:spAutoFit/>
          </a:bodyPr>
          <a:lstStyle/>
          <a:p>
            <a:pPr marL="385445" marR="66040" indent="-309880">
              <a:lnSpc>
                <a:spcPct val="105300"/>
              </a:lnSpc>
              <a:spcBef>
                <a:spcPts val="125"/>
              </a:spcBef>
              <a:buSzPct val="77777"/>
              <a:buChar char="●"/>
              <a:tabLst>
                <a:tab pos="385445" algn="l"/>
                <a:tab pos="386080" algn="l"/>
              </a:tabLst>
            </a:pPr>
            <a:r>
              <a:rPr sz="1350" dirty="0">
                <a:solidFill>
                  <a:srgbClr val="333333"/>
                </a:solidFill>
                <a:latin typeface="Arial"/>
                <a:cs typeface="Arial"/>
              </a:rPr>
              <a:t>Entities</a:t>
            </a:r>
            <a:r>
              <a:rPr sz="1350" spc="-90" dirty="0">
                <a:solidFill>
                  <a:srgbClr val="333333"/>
                </a:solidFill>
                <a:latin typeface="Arial"/>
                <a:cs typeface="Arial"/>
              </a:rPr>
              <a:t> </a:t>
            </a:r>
            <a:r>
              <a:rPr sz="1350" dirty="0">
                <a:solidFill>
                  <a:srgbClr val="333333"/>
                </a:solidFill>
                <a:latin typeface="Arial"/>
                <a:cs typeface="Arial"/>
              </a:rPr>
              <a:t>may</a:t>
            </a:r>
            <a:r>
              <a:rPr sz="1350" spc="-120" dirty="0">
                <a:solidFill>
                  <a:srgbClr val="333333"/>
                </a:solidFill>
                <a:latin typeface="Arial"/>
                <a:cs typeface="Arial"/>
              </a:rPr>
              <a:t> </a:t>
            </a:r>
            <a:r>
              <a:rPr sz="1350" spc="-5" dirty="0">
                <a:solidFill>
                  <a:srgbClr val="333333"/>
                </a:solidFill>
                <a:latin typeface="Arial"/>
                <a:cs typeface="Arial"/>
              </a:rPr>
              <a:t>have</a:t>
            </a:r>
            <a:r>
              <a:rPr sz="1350" spc="-100" dirty="0">
                <a:solidFill>
                  <a:srgbClr val="333333"/>
                </a:solidFill>
                <a:latin typeface="Arial"/>
                <a:cs typeface="Arial"/>
              </a:rPr>
              <a:t> </a:t>
            </a:r>
            <a:r>
              <a:rPr sz="1350" dirty="0">
                <a:solidFill>
                  <a:srgbClr val="333333"/>
                </a:solidFill>
                <a:latin typeface="Arial"/>
                <a:cs typeface="Arial"/>
              </a:rPr>
              <a:t>several</a:t>
            </a:r>
            <a:r>
              <a:rPr sz="1350" spc="-95" dirty="0">
                <a:solidFill>
                  <a:srgbClr val="333333"/>
                </a:solidFill>
                <a:latin typeface="Arial"/>
                <a:cs typeface="Arial"/>
              </a:rPr>
              <a:t> </a:t>
            </a:r>
            <a:r>
              <a:rPr sz="1350" spc="-5" dirty="0">
                <a:solidFill>
                  <a:srgbClr val="333333"/>
                </a:solidFill>
                <a:latin typeface="Arial"/>
                <a:cs typeface="Arial"/>
              </a:rPr>
              <a:t>relationships</a:t>
            </a:r>
            <a:r>
              <a:rPr sz="1350" spc="-90" dirty="0">
                <a:solidFill>
                  <a:srgbClr val="333333"/>
                </a:solidFill>
                <a:latin typeface="Arial"/>
                <a:cs typeface="Arial"/>
              </a:rPr>
              <a:t> </a:t>
            </a:r>
            <a:r>
              <a:rPr sz="1350" dirty="0">
                <a:solidFill>
                  <a:srgbClr val="333333"/>
                </a:solidFill>
                <a:latin typeface="Arial"/>
                <a:cs typeface="Arial"/>
              </a:rPr>
              <a:t>among</a:t>
            </a:r>
            <a:r>
              <a:rPr sz="2700" baseline="-16975" dirty="0">
                <a:solidFill>
                  <a:srgbClr val="2F2F2F"/>
                </a:solidFill>
                <a:latin typeface="Arial"/>
                <a:cs typeface="Arial"/>
              </a:rPr>
              <a:t>s </a:t>
            </a:r>
            <a:r>
              <a:rPr sz="2700" spc="-727" baseline="-16975" dirty="0">
                <a:solidFill>
                  <a:srgbClr val="2F2F2F"/>
                </a:solidFill>
                <a:latin typeface="Arial"/>
                <a:cs typeface="Arial"/>
              </a:rPr>
              <a:t> </a:t>
            </a:r>
            <a:r>
              <a:rPr sz="1350" spc="-5" dirty="0">
                <a:solidFill>
                  <a:srgbClr val="333333"/>
                </a:solidFill>
                <a:latin typeface="Arial"/>
                <a:cs typeface="Arial"/>
              </a:rPr>
              <a:t>themselves.</a:t>
            </a:r>
            <a:endParaRPr sz="1350" dirty="0">
              <a:latin typeface="Arial"/>
              <a:cs typeface="Arial"/>
            </a:endParaRPr>
          </a:p>
          <a:p>
            <a:pPr marL="385445" marR="335280" indent="-309880">
              <a:lnSpc>
                <a:spcPct val="115599"/>
              </a:lnSpc>
              <a:spcBef>
                <a:spcPts val="15"/>
              </a:spcBef>
              <a:buSzPct val="77777"/>
              <a:buChar char="●"/>
              <a:tabLst>
                <a:tab pos="385445" algn="l"/>
                <a:tab pos="386080" algn="l"/>
              </a:tabLst>
            </a:pPr>
            <a:r>
              <a:rPr sz="1350" spc="-5" dirty="0">
                <a:solidFill>
                  <a:srgbClr val="333333"/>
                </a:solidFill>
                <a:latin typeface="Arial"/>
                <a:cs typeface="Arial"/>
              </a:rPr>
              <a:t>Whenever</a:t>
            </a:r>
            <a:r>
              <a:rPr sz="1350" spc="-20" dirty="0">
                <a:solidFill>
                  <a:srgbClr val="333333"/>
                </a:solidFill>
                <a:latin typeface="Arial"/>
                <a:cs typeface="Arial"/>
              </a:rPr>
              <a:t> </a:t>
            </a:r>
            <a:r>
              <a:rPr sz="1350" dirty="0">
                <a:solidFill>
                  <a:srgbClr val="333333"/>
                </a:solidFill>
                <a:latin typeface="Arial"/>
                <a:cs typeface="Arial"/>
              </a:rPr>
              <a:t>an</a:t>
            </a:r>
            <a:r>
              <a:rPr sz="1350" spc="-25" dirty="0">
                <a:solidFill>
                  <a:srgbClr val="333333"/>
                </a:solidFill>
                <a:latin typeface="Arial"/>
                <a:cs typeface="Arial"/>
              </a:rPr>
              <a:t> </a:t>
            </a:r>
            <a:r>
              <a:rPr sz="1350" spc="-5" dirty="0">
                <a:solidFill>
                  <a:srgbClr val="333333"/>
                </a:solidFill>
                <a:latin typeface="Arial"/>
                <a:cs typeface="Arial"/>
              </a:rPr>
              <a:t>attribute</a:t>
            </a:r>
            <a:r>
              <a:rPr sz="1350" spc="-25" dirty="0">
                <a:solidFill>
                  <a:srgbClr val="333333"/>
                </a:solidFill>
                <a:latin typeface="Arial"/>
                <a:cs typeface="Arial"/>
              </a:rPr>
              <a:t> </a:t>
            </a:r>
            <a:r>
              <a:rPr sz="1350" dirty="0">
                <a:solidFill>
                  <a:srgbClr val="333333"/>
                </a:solidFill>
                <a:latin typeface="Arial"/>
                <a:cs typeface="Arial"/>
              </a:rPr>
              <a:t>of</a:t>
            </a:r>
            <a:r>
              <a:rPr sz="1350" spc="-35" dirty="0">
                <a:solidFill>
                  <a:srgbClr val="333333"/>
                </a:solidFill>
                <a:latin typeface="Arial"/>
                <a:cs typeface="Arial"/>
              </a:rPr>
              <a:t> </a:t>
            </a:r>
            <a:r>
              <a:rPr sz="1350" dirty="0">
                <a:solidFill>
                  <a:srgbClr val="333333"/>
                </a:solidFill>
                <a:latin typeface="Arial"/>
                <a:cs typeface="Arial"/>
              </a:rPr>
              <a:t>one</a:t>
            </a:r>
            <a:r>
              <a:rPr sz="1350" spc="-25" dirty="0">
                <a:solidFill>
                  <a:srgbClr val="333333"/>
                </a:solidFill>
                <a:latin typeface="Arial"/>
                <a:cs typeface="Arial"/>
              </a:rPr>
              <a:t> </a:t>
            </a:r>
            <a:r>
              <a:rPr sz="1350" spc="-5" dirty="0">
                <a:solidFill>
                  <a:srgbClr val="333333"/>
                </a:solidFill>
                <a:latin typeface="Arial"/>
                <a:cs typeface="Arial"/>
              </a:rPr>
              <a:t>entity</a:t>
            </a:r>
            <a:r>
              <a:rPr sz="1350" spc="-45" dirty="0">
                <a:solidFill>
                  <a:srgbClr val="333333"/>
                </a:solidFill>
                <a:latin typeface="Arial"/>
                <a:cs typeface="Arial"/>
              </a:rPr>
              <a:t> </a:t>
            </a:r>
            <a:r>
              <a:rPr sz="1350" dirty="0">
                <a:solidFill>
                  <a:srgbClr val="333333"/>
                </a:solidFill>
                <a:latin typeface="Arial"/>
                <a:cs typeface="Arial"/>
              </a:rPr>
              <a:t>refers</a:t>
            </a:r>
            <a:r>
              <a:rPr sz="1350" spc="-20" dirty="0">
                <a:solidFill>
                  <a:srgbClr val="333333"/>
                </a:solidFill>
                <a:latin typeface="Arial"/>
                <a:cs typeface="Arial"/>
              </a:rPr>
              <a:t> </a:t>
            </a:r>
            <a:r>
              <a:rPr sz="1350" spc="-5" dirty="0">
                <a:solidFill>
                  <a:srgbClr val="333333"/>
                </a:solidFill>
                <a:latin typeface="Arial"/>
                <a:cs typeface="Arial"/>
              </a:rPr>
              <a:t>to </a:t>
            </a:r>
            <a:r>
              <a:rPr sz="1350" spc="-360" dirty="0">
                <a:solidFill>
                  <a:srgbClr val="333333"/>
                </a:solidFill>
                <a:latin typeface="Arial"/>
                <a:cs typeface="Arial"/>
              </a:rPr>
              <a:t> </a:t>
            </a:r>
            <a:r>
              <a:rPr sz="1350" dirty="0">
                <a:solidFill>
                  <a:srgbClr val="333333"/>
                </a:solidFill>
                <a:latin typeface="Arial"/>
                <a:cs typeface="Arial"/>
              </a:rPr>
              <a:t>another </a:t>
            </a:r>
            <a:r>
              <a:rPr sz="1350" spc="-5" dirty="0">
                <a:solidFill>
                  <a:srgbClr val="333333"/>
                </a:solidFill>
                <a:latin typeface="Arial"/>
                <a:cs typeface="Arial"/>
              </a:rPr>
              <a:t>entity, </a:t>
            </a:r>
            <a:r>
              <a:rPr sz="1350" dirty="0">
                <a:solidFill>
                  <a:srgbClr val="333333"/>
                </a:solidFill>
                <a:latin typeface="Arial"/>
                <a:cs typeface="Arial"/>
              </a:rPr>
              <a:t>there </a:t>
            </a:r>
            <a:r>
              <a:rPr sz="1350" spc="-5" dirty="0">
                <a:solidFill>
                  <a:srgbClr val="333333"/>
                </a:solidFill>
                <a:latin typeface="Arial"/>
                <a:cs typeface="Arial"/>
              </a:rPr>
              <a:t>exists </a:t>
            </a:r>
            <a:r>
              <a:rPr sz="1350" dirty="0">
                <a:solidFill>
                  <a:srgbClr val="333333"/>
                </a:solidFill>
                <a:latin typeface="Arial"/>
                <a:cs typeface="Arial"/>
              </a:rPr>
              <a:t>a </a:t>
            </a:r>
            <a:r>
              <a:rPr sz="1350" spc="-5" dirty="0">
                <a:solidFill>
                  <a:srgbClr val="333333"/>
                </a:solidFill>
                <a:latin typeface="Arial"/>
                <a:cs typeface="Arial"/>
              </a:rPr>
              <a:t>relationship </a:t>
            </a:r>
            <a:r>
              <a:rPr sz="1350" dirty="0">
                <a:solidFill>
                  <a:srgbClr val="333333"/>
                </a:solidFill>
                <a:latin typeface="Arial"/>
                <a:cs typeface="Arial"/>
              </a:rPr>
              <a:t> </a:t>
            </a:r>
            <a:r>
              <a:rPr sz="1350" spc="-5" dirty="0">
                <a:solidFill>
                  <a:srgbClr val="333333"/>
                </a:solidFill>
                <a:latin typeface="Arial"/>
                <a:cs typeface="Arial"/>
              </a:rPr>
              <a:t>between</a:t>
            </a:r>
            <a:r>
              <a:rPr sz="1350" spc="-15" dirty="0">
                <a:solidFill>
                  <a:srgbClr val="333333"/>
                </a:solidFill>
                <a:latin typeface="Arial"/>
                <a:cs typeface="Arial"/>
              </a:rPr>
              <a:t> </a:t>
            </a:r>
            <a:r>
              <a:rPr sz="1350" spc="-5" dirty="0">
                <a:solidFill>
                  <a:srgbClr val="333333"/>
                </a:solidFill>
                <a:latin typeface="Arial"/>
                <a:cs typeface="Arial"/>
              </a:rPr>
              <a:t>the</a:t>
            </a:r>
            <a:r>
              <a:rPr sz="1350" spc="-15" dirty="0">
                <a:solidFill>
                  <a:srgbClr val="333333"/>
                </a:solidFill>
                <a:latin typeface="Arial"/>
                <a:cs typeface="Arial"/>
              </a:rPr>
              <a:t> </a:t>
            </a:r>
            <a:r>
              <a:rPr sz="1350" spc="-5" dirty="0">
                <a:solidFill>
                  <a:srgbClr val="333333"/>
                </a:solidFill>
                <a:latin typeface="Arial"/>
                <a:cs typeface="Arial"/>
              </a:rPr>
              <a:t>two entities.</a:t>
            </a:r>
            <a:endParaRPr sz="1350" dirty="0">
              <a:latin typeface="Arial"/>
              <a:cs typeface="Arial"/>
            </a:endParaRPr>
          </a:p>
          <a:p>
            <a:pPr marL="385445" indent="-309880">
              <a:lnSpc>
                <a:spcPct val="100000"/>
              </a:lnSpc>
              <a:spcBef>
                <a:spcPts val="250"/>
              </a:spcBef>
              <a:buSzPct val="77777"/>
              <a:buChar char="●"/>
              <a:tabLst>
                <a:tab pos="385445" algn="l"/>
                <a:tab pos="386080" algn="l"/>
              </a:tabLst>
            </a:pPr>
            <a:r>
              <a:rPr sz="1350" dirty="0">
                <a:solidFill>
                  <a:srgbClr val="333333"/>
                </a:solidFill>
                <a:latin typeface="Arial"/>
                <a:cs typeface="Arial"/>
              </a:rPr>
              <a:t>A</a:t>
            </a:r>
            <a:r>
              <a:rPr sz="1350" spc="-105" dirty="0">
                <a:solidFill>
                  <a:srgbClr val="333333"/>
                </a:solidFill>
                <a:latin typeface="Arial"/>
                <a:cs typeface="Arial"/>
              </a:rPr>
              <a:t> </a:t>
            </a:r>
            <a:r>
              <a:rPr sz="1350" dirty="0">
                <a:solidFill>
                  <a:srgbClr val="333333"/>
                </a:solidFill>
                <a:latin typeface="Arial"/>
                <a:cs typeface="Arial"/>
              </a:rPr>
              <a:t>relationship,</a:t>
            </a:r>
            <a:r>
              <a:rPr sz="1350" spc="-15" dirty="0">
                <a:solidFill>
                  <a:srgbClr val="333333"/>
                </a:solidFill>
                <a:latin typeface="Arial"/>
                <a:cs typeface="Arial"/>
              </a:rPr>
              <a:t> </a:t>
            </a:r>
            <a:r>
              <a:rPr sz="1350" spc="-5" dirty="0">
                <a:solidFill>
                  <a:srgbClr val="333333"/>
                </a:solidFill>
                <a:latin typeface="Arial"/>
                <a:cs typeface="Arial"/>
              </a:rPr>
              <a:t>in</a:t>
            </a:r>
            <a:r>
              <a:rPr sz="1350" spc="-10" dirty="0">
                <a:solidFill>
                  <a:srgbClr val="333333"/>
                </a:solidFill>
                <a:latin typeface="Arial"/>
                <a:cs typeface="Arial"/>
              </a:rPr>
              <a:t> </a:t>
            </a:r>
            <a:r>
              <a:rPr sz="1350" spc="-5" dirty="0">
                <a:solidFill>
                  <a:srgbClr val="333333"/>
                </a:solidFill>
                <a:latin typeface="Arial"/>
                <a:cs typeface="Arial"/>
              </a:rPr>
              <a:t>the</a:t>
            </a:r>
            <a:r>
              <a:rPr sz="1350" spc="-25" dirty="0">
                <a:solidFill>
                  <a:srgbClr val="333333"/>
                </a:solidFill>
                <a:latin typeface="Arial"/>
                <a:cs typeface="Arial"/>
              </a:rPr>
              <a:t> </a:t>
            </a:r>
            <a:r>
              <a:rPr sz="1350" spc="-5" dirty="0">
                <a:solidFill>
                  <a:srgbClr val="333333"/>
                </a:solidFill>
                <a:latin typeface="Arial"/>
                <a:cs typeface="Arial"/>
              </a:rPr>
              <a:t>context</a:t>
            </a:r>
            <a:r>
              <a:rPr sz="1350" spc="-20" dirty="0">
                <a:solidFill>
                  <a:srgbClr val="333333"/>
                </a:solidFill>
                <a:latin typeface="Arial"/>
                <a:cs typeface="Arial"/>
              </a:rPr>
              <a:t> </a:t>
            </a:r>
            <a:r>
              <a:rPr sz="1350" dirty="0">
                <a:solidFill>
                  <a:srgbClr val="333333"/>
                </a:solidFill>
                <a:latin typeface="Arial"/>
                <a:cs typeface="Arial"/>
              </a:rPr>
              <a:t>of</a:t>
            </a:r>
            <a:r>
              <a:rPr sz="1350" spc="-15" dirty="0">
                <a:solidFill>
                  <a:srgbClr val="333333"/>
                </a:solidFill>
                <a:latin typeface="Arial"/>
                <a:cs typeface="Arial"/>
              </a:rPr>
              <a:t> </a:t>
            </a:r>
            <a:r>
              <a:rPr sz="1350" spc="-5" dirty="0">
                <a:solidFill>
                  <a:srgbClr val="333333"/>
                </a:solidFill>
                <a:latin typeface="Arial"/>
                <a:cs typeface="Arial"/>
              </a:rPr>
              <a:t>databases,</a:t>
            </a:r>
            <a:r>
              <a:rPr sz="1350" spc="-15" dirty="0">
                <a:solidFill>
                  <a:srgbClr val="333333"/>
                </a:solidFill>
                <a:latin typeface="Arial"/>
                <a:cs typeface="Arial"/>
              </a:rPr>
              <a:t> </a:t>
            </a:r>
            <a:r>
              <a:rPr sz="1350" spc="-5" dirty="0">
                <a:solidFill>
                  <a:srgbClr val="333333"/>
                </a:solidFill>
                <a:latin typeface="Arial"/>
                <a:cs typeface="Arial"/>
              </a:rPr>
              <a:t>is</a:t>
            </a:r>
            <a:r>
              <a:rPr sz="1350" spc="-10" dirty="0">
                <a:solidFill>
                  <a:srgbClr val="333333"/>
                </a:solidFill>
                <a:latin typeface="Arial"/>
                <a:cs typeface="Arial"/>
              </a:rPr>
              <a:t> </a:t>
            </a:r>
            <a:r>
              <a:rPr sz="1350" dirty="0">
                <a:solidFill>
                  <a:srgbClr val="333333"/>
                </a:solidFill>
                <a:latin typeface="Arial"/>
                <a:cs typeface="Arial"/>
              </a:rPr>
              <a:t>a</a:t>
            </a:r>
            <a:endParaRPr sz="1350" dirty="0">
              <a:latin typeface="Arial"/>
              <a:cs typeface="Arial"/>
            </a:endParaRPr>
          </a:p>
          <a:p>
            <a:pPr marL="385445" marR="217804">
              <a:lnSpc>
                <a:spcPct val="115599"/>
              </a:lnSpc>
              <a:spcBef>
                <a:spcPts val="10"/>
              </a:spcBef>
            </a:pPr>
            <a:r>
              <a:rPr sz="1350" spc="-5" dirty="0">
                <a:solidFill>
                  <a:srgbClr val="333333"/>
                </a:solidFill>
                <a:latin typeface="Arial"/>
                <a:cs typeface="Arial"/>
              </a:rPr>
              <a:t>situation </a:t>
            </a:r>
            <a:r>
              <a:rPr sz="1350" dirty="0">
                <a:solidFill>
                  <a:srgbClr val="333333"/>
                </a:solidFill>
                <a:latin typeface="Arial"/>
                <a:cs typeface="Arial"/>
              </a:rPr>
              <a:t>that </a:t>
            </a:r>
            <a:r>
              <a:rPr sz="1350" spc="-5" dirty="0">
                <a:solidFill>
                  <a:srgbClr val="333333"/>
                </a:solidFill>
                <a:latin typeface="Arial"/>
                <a:cs typeface="Arial"/>
              </a:rPr>
              <a:t>exists between two relational </a:t>
            </a:r>
            <a:r>
              <a:rPr sz="1350" dirty="0">
                <a:solidFill>
                  <a:srgbClr val="333333"/>
                </a:solidFill>
                <a:latin typeface="Arial"/>
                <a:cs typeface="Arial"/>
              </a:rPr>
              <a:t> </a:t>
            </a:r>
            <a:r>
              <a:rPr sz="1350" spc="-5" dirty="0">
                <a:solidFill>
                  <a:srgbClr val="333333"/>
                </a:solidFill>
                <a:latin typeface="Arial"/>
                <a:cs typeface="Arial"/>
              </a:rPr>
              <a:t>database</a:t>
            </a:r>
            <a:r>
              <a:rPr sz="1350" spc="-20" dirty="0">
                <a:solidFill>
                  <a:srgbClr val="333333"/>
                </a:solidFill>
                <a:latin typeface="Arial"/>
                <a:cs typeface="Arial"/>
              </a:rPr>
              <a:t> </a:t>
            </a:r>
            <a:r>
              <a:rPr sz="1350" spc="-5" dirty="0">
                <a:solidFill>
                  <a:srgbClr val="333333"/>
                </a:solidFill>
                <a:latin typeface="Arial"/>
                <a:cs typeface="Arial"/>
              </a:rPr>
              <a:t>tables</a:t>
            </a:r>
            <a:r>
              <a:rPr sz="1350" spc="-20" dirty="0">
                <a:solidFill>
                  <a:srgbClr val="333333"/>
                </a:solidFill>
                <a:latin typeface="Arial"/>
                <a:cs typeface="Arial"/>
              </a:rPr>
              <a:t> </a:t>
            </a:r>
            <a:r>
              <a:rPr sz="1350" dirty="0">
                <a:solidFill>
                  <a:srgbClr val="333333"/>
                </a:solidFill>
                <a:latin typeface="Arial"/>
                <a:cs typeface="Arial"/>
              </a:rPr>
              <a:t>when</a:t>
            </a:r>
            <a:r>
              <a:rPr sz="1350" spc="-25" dirty="0">
                <a:solidFill>
                  <a:srgbClr val="333333"/>
                </a:solidFill>
                <a:latin typeface="Arial"/>
                <a:cs typeface="Arial"/>
              </a:rPr>
              <a:t> </a:t>
            </a:r>
            <a:r>
              <a:rPr sz="1350" spc="-5" dirty="0">
                <a:solidFill>
                  <a:srgbClr val="333333"/>
                </a:solidFill>
                <a:latin typeface="Arial"/>
                <a:cs typeface="Arial"/>
              </a:rPr>
              <a:t>one</a:t>
            </a:r>
            <a:r>
              <a:rPr sz="1350" spc="-25" dirty="0">
                <a:solidFill>
                  <a:srgbClr val="333333"/>
                </a:solidFill>
                <a:latin typeface="Arial"/>
                <a:cs typeface="Arial"/>
              </a:rPr>
              <a:t> </a:t>
            </a:r>
            <a:r>
              <a:rPr sz="1350" dirty="0">
                <a:solidFill>
                  <a:srgbClr val="333333"/>
                </a:solidFill>
                <a:latin typeface="Arial"/>
                <a:cs typeface="Arial"/>
              </a:rPr>
              <a:t>table</a:t>
            </a:r>
            <a:r>
              <a:rPr sz="1350" spc="-25" dirty="0">
                <a:solidFill>
                  <a:srgbClr val="333333"/>
                </a:solidFill>
                <a:latin typeface="Arial"/>
                <a:cs typeface="Arial"/>
              </a:rPr>
              <a:t> </a:t>
            </a:r>
            <a:r>
              <a:rPr sz="1350" spc="-5" dirty="0">
                <a:solidFill>
                  <a:srgbClr val="333333"/>
                </a:solidFill>
                <a:latin typeface="Arial"/>
                <a:cs typeface="Arial"/>
              </a:rPr>
              <a:t>has</a:t>
            </a:r>
            <a:r>
              <a:rPr sz="1350" spc="-20" dirty="0">
                <a:solidFill>
                  <a:srgbClr val="333333"/>
                </a:solidFill>
                <a:latin typeface="Arial"/>
                <a:cs typeface="Arial"/>
              </a:rPr>
              <a:t> </a:t>
            </a:r>
            <a:r>
              <a:rPr sz="1350" dirty="0">
                <a:solidFill>
                  <a:srgbClr val="333333"/>
                </a:solidFill>
                <a:latin typeface="Arial"/>
                <a:cs typeface="Arial"/>
              </a:rPr>
              <a:t>a</a:t>
            </a:r>
            <a:r>
              <a:rPr sz="1350" spc="-25" dirty="0">
                <a:solidFill>
                  <a:srgbClr val="333333"/>
                </a:solidFill>
                <a:latin typeface="Arial"/>
                <a:cs typeface="Arial"/>
              </a:rPr>
              <a:t> </a:t>
            </a:r>
            <a:r>
              <a:rPr sz="1350" spc="-5" dirty="0">
                <a:solidFill>
                  <a:srgbClr val="333333"/>
                </a:solidFill>
                <a:latin typeface="Arial"/>
                <a:cs typeface="Arial"/>
              </a:rPr>
              <a:t>foreign</a:t>
            </a:r>
            <a:endParaRPr sz="1350" dirty="0">
              <a:latin typeface="Arial"/>
              <a:cs typeface="Arial"/>
            </a:endParaRPr>
          </a:p>
          <a:p>
            <a:pPr marL="385445" marR="83820" indent="-67310">
              <a:lnSpc>
                <a:spcPct val="111900"/>
              </a:lnSpc>
              <a:spcBef>
                <a:spcPts val="75"/>
              </a:spcBef>
            </a:pPr>
            <a:r>
              <a:rPr sz="1800" baseline="-13888" dirty="0">
                <a:latin typeface="Arial"/>
                <a:cs typeface="Arial"/>
              </a:rPr>
              <a:t>.</a:t>
            </a:r>
            <a:r>
              <a:rPr sz="1800" spc="-232" baseline="-13888" dirty="0">
                <a:latin typeface="Arial"/>
                <a:cs typeface="Arial"/>
              </a:rPr>
              <a:t> </a:t>
            </a:r>
            <a:r>
              <a:rPr sz="1350" spc="-5" dirty="0">
                <a:solidFill>
                  <a:srgbClr val="333333"/>
                </a:solidFill>
                <a:latin typeface="Arial"/>
                <a:cs typeface="Arial"/>
              </a:rPr>
              <a:t>key</a:t>
            </a:r>
            <a:r>
              <a:rPr sz="1350" spc="-15" dirty="0">
                <a:solidFill>
                  <a:srgbClr val="333333"/>
                </a:solidFill>
                <a:latin typeface="Arial"/>
                <a:cs typeface="Arial"/>
              </a:rPr>
              <a:t> </a:t>
            </a:r>
            <a:r>
              <a:rPr sz="1350" spc="-5" dirty="0">
                <a:solidFill>
                  <a:srgbClr val="333333"/>
                </a:solidFill>
                <a:latin typeface="Arial"/>
                <a:cs typeface="Arial"/>
              </a:rPr>
              <a:t>that</a:t>
            </a:r>
            <a:r>
              <a:rPr sz="1350" spc="-15" dirty="0">
                <a:solidFill>
                  <a:srgbClr val="333333"/>
                </a:solidFill>
                <a:latin typeface="Arial"/>
                <a:cs typeface="Arial"/>
              </a:rPr>
              <a:t> </a:t>
            </a:r>
            <a:r>
              <a:rPr sz="1350" spc="-10" dirty="0">
                <a:solidFill>
                  <a:srgbClr val="333333"/>
                </a:solidFill>
                <a:latin typeface="Arial"/>
                <a:cs typeface="Arial"/>
              </a:rPr>
              <a:t>references </a:t>
            </a:r>
            <a:r>
              <a:rPr sz="1350" spc="-5" dirty="0">
                <a:solidFill>
                  <a:srgbClr val="333333"/>
                </a:solidFill>
                <a:latin typeface="Arial"/>
                <a:cs typeface="Arial"/>
              </a:rPr>
              <a:t>the</a:t>
            </a:r>
            <a:r>
              <a:rPr sz="1350" spc="10" dirty="0">
                <a:solidFill>
                  <a:srgbClr val="333333"/>
                </a:solidFill>
                <a:latin typeface="Arial"/>
                <a:cs typeface="Arial"/>
              </a:rPr>
              <a:t> </a:t>
            </a:r>
            <a:r>
              <a:rPr sz="1350" spc="-5" dirty="0">
                <a:solidFill>
                  <a:srgbClr val="333333"/>
                </a:solidFill>
                <a:latin typeface="Arial"/>
                <a:cs typeface="Arial"/>
              </a:rPr>
              <a:t>primary</a:t>
            </a:r>
            <a:r>
              <a:rPr sz="1350" spc="-15" dirty="0">
                <a:solidFill>
                  <a:srgbClr val="333333"/>
                </a:solidFill>
                <a:latin typeface="Arial"/>
                <a:cs typeface="Arial"/>
              </a:rPr>
              <a:t> </a:t>
            </a:r>
            <a:r>
              <a:rPr sz="1350" dirty="0">
                <a:solidFill>
                  <a:srgbClr val="333333"/>
                </a:solidFill>
                <a:latin typeface="Arial"/>
                <a:cs typeface="Arial"/>
              </a:rPr>
              <a:t>key</a:t>
            </a:r>
            <a:r>
              <a:rPr sz="1350" spc="-15" dirty="0">
                <a:solidFill>
                  <a:srgbClr val="333333"/>
                </a:solidFill>
                <a:latin typeface="Arial"/>
                <a:cs typeface="Arial"/>
              </a:rPr>
              <a:t> </a:t>
            </a:r>
            <a:r>
              <a:rPr sz="1350" dirty="0">
                <a:solidFill>
                  <a:srgbClr val="333333"/>
                </a:solidFill>
                <a:latin typeface="Arial"/>
                <a:cs typeface="Arial"/>
              </a:rPr>
              <a:t>of</a:t>
            </a:r>
            <a:r>
              <a:rPr sz="1350" spc="-5" dirty="0">
                <a:solidFill>
                  <a:srgbClr val="333333"/>
                </a:solidFill>
                <a:latin typeface="Arial"/>
                <a:cs typeface="Arial"/>
              </a:rPr>
              <a:t> the</a:t>
            </a:r>
            <a:r>
              <a:rPr sz="1350" spc="5" dirty="0">
                <a:solidFill>
                  <a:srgbClr val="333333"/>
                </a:solidFill>
                <a:latin typeface="Arial"/>
                <a:cs typeface="Arial"/>
              </a:rPr>
              <a:t> </a:t>
            </a:r>
            <a:r>
              <a:rPr sz="1350" spc="-5" dirty="0">
                <a:solidFill>
                  <a:srgbClr val="333333"/>
                </a:solidFill>
                <a:latin typeface="Arial"/>
                <a:cs typeface="Arial"/>
              </a:rPr>
              <a:t>other </a:t>
            </a:r>
            <a:r>
              <a:rPr sz="1350" spc="-360" dirty="0">
                <a:solidFill>
                  <a:srgbClr val="333333"/>
                </a:solidFill>
                <a:latin typeface="Arial"/>
                <a:cs typeface="Arial"/>
              </a:rPr>
              <a:t> </a:t>
            </a:r>
            <a:r>
              <a:rPr sz="1350" dirty="0">
                <a:solidFill>
                  <a:srgbClr val="333333"/>
                </a:solidFill>
                <a:latin typeface="Arial"/>
                <a:cs typeface="Arial"/>
              </a:rPr>
              <a:t>table.</a:t>
            </a:r>
            <a:endParaRPr sz="1350" dirty="0">
              <a:latin typeface="Arial"/>
              <a:cs typeface="Arial"/>
            </a:endParaRPr>
          </a:p>
          <a:p>
            <a:pPr marL="385445" indent="-309880">
              <a:lnSpc>
                <a:spcPct val="100000"/>
              </a:lnSpc>
              <a:spcBef>
                <a:spcPts val="85"/>
              </a:spcBef>
              <a:buSzPct val="77777"/>
              <a:buChar char="●"/>
              <a:tabLst>
                <a:tab pos="385445" algn="l"/>
                <a:tab pos="386080" algn="l"/>
              </a:tabLst>
            </a:pPr>
            <a:r>
              <a:rPr sz="1350" spc="-5" dirty="0">
                <a:solidFill>
                  <a:srgbClr val="333333"/>
                </a:solidFill>
                <a:latin typeface="Arial"/>
                <a:cs typeface="Arial"/>
              </a:rPr>
              <a:t>Relationships</a:t>
            </a:r>
            <a:r>
              <a:rPr sz="1350" spc="-30" dirty="0">
                <a:solidFill>
                  <a:srgbClr val="333333"/>
                </a:solidFill>
                <a:latin typeface="Arial"/>
                <a:cs typeface="Arial"/>
              </a:rPr>
              <a:t> </a:t>
            </a:r>
            <a:r>
              <a:rPr sz="1350" dirty="0">
                <a:solidFill>
                  <a:srgbClr val="333333"/>
                </a:solidFill>
                <a:latin typeface="Arial"/>
                <a:cs typeface="Arial"/>
              </a:rPr>
              <a:t>allow</a:t>
            </a:r>
            <a:r>
              <a:rPr sz="1350" spc="-35" dirty="0">
                <a:solidFill>
                  <a:srgbClr val="333333"/>
                </a:solidFill>
                <a:latin typeface="Arial"/>
                <a:cs typeface="Arial"/>
              </a:rPr>
              <a:t> </a:t>
            </a:r>
            <a:r>
              <a:rPr sz="1350" dirty="0">
                <a:solidFill>
                  <a:srgbClr val="333333"/>
                </a:solidFill>
                <a:latin typeface="Arial"/>
                <a:cs typeface="Arial"/>
              </a:rPr>
              <a:t>relational</a:t>
            </a:r>
            <a:r>
              <a:rPr sz="1350" spc="-35" dirty="0">
                <a:solidFill>
                  <a:srgbClr val="333333"/>
                </a:solidFill>
                <a:latin typeface="Arial"/>
                <a:cs typeface="Arial"/>
              </a:rPr>
              <a:t> </a:t>
            </a:r>
            <a:r>
              <a:rPr sz="1350" spc="-5" dirty="0">
                <a:solidFill>
                  <a:srgbClr val="333333"/>
                </a:solidFill>
                <a:latin typeface="Arial"/>
                <a:cs typeface="Arial"/>
              </a:rPr>
              <a:t>databases</a:t>
            </a:r>
            <a:r>
              <a:rPr sz="1350" spc="-30" dirty="0">
                <a:solidFill>
                  <a:srgbClr val="333333"/>
                </a:solidFill>
                <a:latin typeface="Arial"/>
                <a:cs typeface="Arial"/>
              </a:rPr>
              <a:t> </a:t>
            </a:r>
            <a:r>
              <a:rPr sz="1350" dirty="0">
                <a:solidFill>
                  <a:srgbClr val="333333"/>
                </a:solidFill>
                <a:latin typeface="Arial"/>
                <a:cs typeface="Arial"/>
              </a:rPr>
              <a:t>to</a:t>
            </a:r>
            <a:r>
              <a:rPr sz="1350" spc="-20" dirty="0">
                <a:solidFill>
                  <a:srgbClr val="333333"/>
                </a:solidFill>
                <a:latin typeface="Arial"/>
                <a:cs typeface="Arial"/>
              </a:rPr>
              <a:t> </a:t>
            </a:r>
            <a:r>
              <a:rPr sz="1350" dirty="0">
                <a:solidFill>
                  <a:srgbClr val="333333"/>
                </a:solidFill>
                <a:latin typeface="Arial"/>
                <a:cs typeface="Arial"/>
              </a:rPr>
              <a:t>split</a:t>
            </a:r>
            <a:endParaRPr sz="1350" dirty="0">
              <a:latin typeface="Arial"/>
              <a:cs typeface="Arial"/>
            </a:endParaRPr>
          </a:p>
          <a:p>
            <a:pPr marL="385445" marR="217804" indent="-67310">
              <a:lnSpc>
                <a:spcPct val="115100"/>
              </a:lnSpc>
              <a:spcBef>
                <a:spcPts val="130"/>
              </a:spcBef>
            </a:pPr>
            <a:r>
              <a:rPr sz="2100" baseline="25793" dirty="0">
                <a:latin typeface="Arial"/>
                <a:cs typeface="Arial"/>
              </a:rPr>
              <a:t>.</a:t>
            </a:r>
            <a:r>
              <a:rPr sz="2100" spc="-397" baseline="25793" dirty="0">
                <a:latin typeface="Arial"/>
                <a:cs typeface="Arial"/>
              </a:rPr>
              <a:t> </a:t>
            </a:r>
            <a:r>
              <a:rPr sz="1350" spc="-5" dirty="0">
                <a:solidFill>
                  <a:srgbClr val="333333"/>
                </a:solidFill>
                <a:latin typeface="Arial"/>
                <a:cs typeface="Arial"/>
              </a:rPr>
              <a:t>and</a:t>
            </a:r>
            <a:r>
              <a:rPr sz="1350" spc="-10" dirty="0">
                <a:solidFill>
                  <a:srgbClr val="333333"/>
                </a:solidFill>
                <a:latin typeface="Arial"/>
                <a:cs typeface="Arial"/>
              </a:rPr>
              <a:t> store </a:t>
            </a:r>
            <a:r>
              <a:rPr sz="1350" spc="-5" dirty="0">
                <a:solidFill>
                  <a:srgbClr val="333333"/>
                </a:solidFill>
                <a:latin typeface="Arial"/>
                <a:cs typeface="Arial"/>
              </a:rPr>
              <a:t>data</a:t>
            </a:r>
            <a:r>
              <a:rPr sz="1350" spc="5" dirty="0">
                <a:solidFill>
                  <a:srgbClr val="333333"/>
                </a:solidFill>
                <a:latin typeface="Arial"/>
                <a:cs typeface="Arial"/>
              </a:rPr>
              <a:t> </a:t>
            </a:r>
            <a:r>
              <a:rPr sz="1350" spc="-10" dirty="0">
                <a:solidFill>
                  <a:srgbClr val="333333"/>
                </a:solidFill>
                <a:latin typeface="Arial"/>
                <a:cs typeface="Arial"/>
              </a:rPr>
              <a:t>in different</a:t>
            </a:r>
            <a:r>
              <a:rPr sz="1350" spc="-5" dirty="0">
                <a:solidFill>
                  <a:srgbClr val="333333"/>
                </a:solidFill>
                <a:latin typeface="Arial"/>
                <a:cs typeface="Arial"/>
              </a:rPr>
              <a:t> </a:t>
            </a:r>
            <a:r>
              <a:rPr sz="1350" spc="-10" dirty="0">
                <a:solidFill>
                  <a:srgbClr val="333333"/>
                </a:solidFill>
                <a:latin typeface="Arial"/>
                <a:cs typeface="Arial"/>
              </a:rPr>
              <a:t>tables,</a:t>
            </a:r>
            <a:r>
              <a:rPr sz="1350" spc="-20" dirty="0">
                <a:solidFill>
                  <a:srgbClr val="333333"/>
                </a:solidFill>
                <a:latin typeface="Arial"/>
                <a:cs typeface="Arial"/>
              </a:rPr>
              <a:t> </a:t>
            </a:r>
            <a:r>
              <a:rPr sz="1350" spc="-5" dirty="0">
                <a:solidFill>
                  <a:srgbClr val="333333"/>
                </a:solidFill>
                <a:latin typeface="Arial"/>
                <a:cs typeface="Arial"/>
              </a:rPr>
              <a:t>while</a:t>
            </a:r>
            <a:r>
              <a:rPr sz="1350" spc="15" dirty="0">
                <a:solidFill>
                  <a:srgbClr val="333333"/>
                </a:solidFill>
                <a:latin typeface="Arial"/>
                <a:cs typeface="Arial"/>
              </a:rPr>
              <a:t> </a:t>
            </a:r>
            <a:r>
              <a:rPr sz="1350" spc="-5" dirty="0">
                <a:solidFill>
                  <a:srgbClr val="333333"/>
                </a:solidFill>
                <a:latin typeface="Arial"/>
                <a:cs typeface="Arial"/>
              </a:rPr>
              <a:t>linking </a:t>
            </a:r>
            <a:r>
              <a:rPr sz="1350" spc="-360" dirty="0">
                <a:solidFill>
                  <a:srgbClr val="333333"/>
                </a:solidFill>
                <a:latin typeface="Arial"/>
                <a:cs typeface="Arial"/>
              </a:rPr>
              <a:t> </a:t>
            </a:r>
            <a:r>
              <a:rPr sz="1350" dirty="0">
                <a:solidFill>
                  <a:srgbClr val="333333"/>
                </a:solidFill>
                <a:latin typeface="Arial"/>
                <a:cs typeface="Arial"/>
              </a:rPr>
              <a:t>disparate</a:t>
            </a:r>
            <a:r>
              <a:rPr sz="1350" spc="-20" dirty="0">
                <a:solidFill>
                  <a:srgbClr val="333333"/>
                </a:solidFill>
                <a:latin typeface="Arial"/>
                <a:cs typeface="Arial"/>
              </a:rPr>
              <a:t> </a:t>
            </a:r>
            <a:r>
              <a:rPr sz="1350" dirty="0">
                <a:solidFill>
                  <a:srgbClr val="333333"/>
                </a:solidFill>
                <a:latin typeface="Arial"/>
                <a:cs typeface="Arial"/>
              </a:rPr>
              <a:t>data</a:t>
            </a:r>
            <a:r>
              <a:rPr sz="1350" spc="-5" dirty="0">
                <a:solidFill>
                  <a:srgbClr val="333333"/>
                </a:solidFill>
                <a:latin typeface="Arial"/>
                <a:cs typeface="Arial"/>
              </a:rPr>
              <a:t> items.</a:t>
            </a:r>
            <a:endParaRPr sz="1350" dirty="0">
              <a:latin typeface="Arial"/>
              <a:cs typeface="Arial"/>
            </a:endParaRPr>
          </a:p>
        </p:txBody>
      </p:sp>
      <p:sp>
        <p:nvSpPr>
          <p:cNvPr id="9" name="object 9"/>
          <p:cNvSpPr txBox="1"/>
          <p:nvPr/>
        </p:nvSpPr>
        <p:spPr>
          <a:xfrm>
            <a:off x="5107304" y="4525162"/>
            <a:ext cx="3331845" cy="519430"/>
          </a:xfrm>
          <a:prstGeom prst="rect">
            <a:avLst/>
          </a:prstGeom>
        </p:spPr>
        <p:txBody>
          <a:bodyPr vert="horz" wrap="square" lIns="0" tIns="29209" rIns="0" bIns="0" rtlCol="0">
            <a:spAutoFit/>
          </a:bodyPr>
          <a:lstStyle/>
          <a:p>
            <a:pPr marL="12700" algn="just">
              <a:lnSpc>
                <a:spcPct val="100000"/>
              </a:lnSpc>
              <a:spcBef>
                <a:spcPts val="229"/>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marR="5080" algn="just">
              <a:lnSpc>
                <a:spcPct val="115700"/>
              </a:lnSpc>
            </a:pPr>
            <a:r>
              <a:rPr sz="700" spc="-10" dirty="0">
                <a:solidFill>
                  <a:srgbClr val="585858"/>
                </a:solidFill>
                <a:latin typeface="Arial"/>
                <a:cs typeface="Arial"/>
              </a:rPr>
              <a:t>https://s3.ap-south-1.amazonaws.com/afteracademy-server-uploads/what-are-the-diff </a:t>
            </a:r>
            <a:r>
              <a:rPr sz="700" spc="-5" dirty="0">
                <a:solidFill>
                  <a:srgbClr val="585858"/>
                </a:solidFill>
                <a:latin typeface="Arial"/>
                <a:cs typeface="Arial"/>
              </a:rPr>
              <a:t> </a:t>
            </a:r>
            <a:r>
              <a:rPr sz="700" spc="-10" dirty="0">
                <a:solidFill>
                  <a:srgbClr val="585858"/>
                </a:solidFill>
                <a:latin typeface="Arial"/>
                <a:cs typeface="Arial"/>
              </a:rPr>
              <a:t>erent-types-of-relationships-in-dbms-many-to-many-relationship-examples-c961b29d </a:t>
            </a:r>
            <a:r>
              <a:rPr sz="700" spc="-5" dirty="0">
                <a:solidFill>
                  <a:srgbClr val="585858"/>
                </a:solidFill>
                <a:latin typeface="Arial"/>
                <a:cs typeface="Arial"/>
              </a:rPr>
              <a:t> 4c8aa6a5.jpg</a:t>
            </a:r>
            <a:endParaRPr sz="700">
              <a:latin typeface="Arial"/>
              <a:cs typeface="Arial"/>
            </a:endParaRPr>
          </a:p>
        </p:txBody>
      </p:sp>
      <p:pic>
        <p:nvPicPr>
          <p:cNvPr id="10" name="object 10"/>
          <p:cNvPicPr/>
          <p:nvPr/>
        </p:nvPicPr>
        <p:blipFill>
          <a:blip r:embed="rId3" cstate="print"/>
          <a:stretch>
            <a:fillRect/>
          </a:stretch>
        </p:blipFill>
        <p:spPr>
          <a:xfrm>
            <a:off x="143510" y="161289"/>
            <a:ext cx="773887" cy="311150"/>
          </a:xfrm>
          <a:prstGeom prst="rect">
            <a:avLst/>
          </a:prstGeom>
        </p:spPr>
      </p:pic>
      <p:pic>
        <p:nvPicPr>
          <p:cNvPr id="11" name="object 11"/>
          <p:cNvPicPr/>
          <p:nvPr/>
        </p:nvPicPr>
        <p:blipFill>
          <a:blip r:embed="rId4" cstate="print"/>
          <a:stretch>
            <a:fillRect/>
          </a:stretch>
        </p:blipFill>
        <p:spPr>
          <a:xfrm>
            <a:off x="4745990" y="1080135"/>
            <a:ext cx="4397121" cy="2981960"/>
          </a:xfrm>
          <a:prstGeom prst="rect">
            <a:avLst/>
          </a:prstGeom>
        </p:spPr>
      </p:pic>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510" y="644397"/>
            <a:ext cx="4374260" cy="772647"/>
          </a:xfrm>
          <a:prstGeom prst="rect">
            <a:avLst/>
          </a:prstGeom>
        </p:spPr>
        <p:txBody>
          <a:bodyPr vert="horz" wrap="square" lIns="0" tIns="28575" rIns="0" bIns="0" rtlCol="0">
            <a:spAutoFit/>
          </a:bodyPr>
          <a:lstStyle/>
          <a:p>
            <a:pPr marL="1478915" marR="5080" indent="-1466850">
              <a:lnSpc>
                <a:spcPts val="2840"/>
              </a:lnSpc>
              <a:spcBef>
                <a:spcPts val="225"/>
              </a:spcBef>
            </a:pPr>
            <a:r>
              <a:rPr spc="-5" dirty="0"/>
              <a:t>Entity</a:t>
            </a:r>
            <a:r>
              <a:rPr spc="-55" dirty="0"/>
              <a:t> </a:t>
            </a:r>
            <a:r>
              <a:rPr dirty="0"/>
              <a:t>sets</a:t>
            </a:r>
            <a:r>
              <a:rPr spc="-40" dirty="0"/>
              <a:t> </a:t>
            </a:r>
            <a:r>
              <a:rPr dirty="0"/>
              <a:t>&amp;</a:t>
            </a:r>
            <a:r>
              <a:rPr spc="-60" dirty="0"/>
              <a:t> </a:t>
            </a:r>
            <a:r>
              <a:rPr spc="-5" dirty="0"/>
              <a:t>relationships </a:t>
            </a:r>
            <a:r>
              <a:rPr spc="-650" dirty="0"/>
              <a:t> </a:t>
            </a:r>
            <a:r>
              <a:rPr dirty="0"/>
              <a:t>sets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376587" y="2850807"/>
            <a:ext cx="3961129" cy="1417183"/>
          </a:xfrm>
          <a:prstGeom prst="rect">
            <a:avLst/>
          </a:prstGeom>
        </p:spPr>
        <p:txBody>
          <a:bodyPr vert="horz" wrap="square" lIns="0" tIns="12700" rIns="0" bIns="0" rtlCol="0">
            <a:spAutoFit/>
          </a:bodyPr>
          <a:lstStyle/>
          <a:p>
            <a:pPr marL="339725" marR="5080" indent="-327660">
              <a:lnSpc>
                <a:spcPct val="100800"/>
              </a:lnSpc>
              <a:spcBef>
                <a:spcPts val="1205"/>
              </a:spcBef>
              <a:buChar char="●"/>
              <a:tabLst>
                <a:tab pos="339725" algn="l"/>
                <a:tab pos="340360" algn="l"/>
              </a:tabLst>
            </a:pPr>
            <a:r>
              <a:rPr sz="1300" spc="-5" dirty="0">
                <a:latin typeface="Arial"/>
                <a:cs typeface="Arial"/>
              </a:rPr>
              <a:t>A relationship set is a set of relationships </a:t>
            </a:r>
            <a:r>
              <a:rPr sz="1300" dirty="0">
                <a:latin typeface="Arial"/>
                <a:cs typeface="Arial"/>
              </a:rPr>
              <a:t>of </a:t>
            </a:r>
            <a:r>
              <a:rPr sz="1300" spc="-5" dirty="0">
                <a:latin typeface="Arial"/>
                <a:cs typeface="Arial"/>
              </a:rPr>
              <a:t>same </a:t>
            </a:r>
            <a:r>
              <a:rPr sz="1300" spc="-350" dirty="0">
                <a:latin typeface="Arial"/>
                <a:cs typeface="Arial"/>
              </a:rPr>
              <a:t> </a:t>
            </a:r>
            <a:r>
              <a:rPr sz="1300" spc="-10" dirty="0">
                <a:latin typeface="Arial"/>
                <a:cs typeface="Arial"/>
              </a:rPr>
              <a:t>type.</a:t>
            </a:r>
            <a:endParaRPr sz="1300" dirty="0">
              <a:latin typeface="Arial"/>
              <a:cs typeface="Arial"/>
            </a:endParaRPr>
          </a:p>
          <a:p>
            <a:pPr marL="339725" marR="512445" indent="-327660">
              <a:lnSpc>
                <a:spcPct val="100000"/>
              </a:lnSpc>
              <a:spcBef>
                <a:spcPts val="25"/>
              </a:spcBef>
              <a:buChar char="●"/>
              <a:tabLst>
                <a:tab pos="339725" algn="l"/>
                <a:tab pos="340360" algn="l"/>
              </a:tabLst>
            </a:pPr>
            <a:r>
              <a:rPr sz="1300" spc="-5" dirty="0">
                <a:latin typeface="Arial"/>
                <a:cs typeface="Arial"/>
              </a:rPr>
              <a:t>Example</a:t>
            </a:r>
            <a:r>
              <a:rPr sz="1300" dirty="0">
                <a:latin typeface="Arial"/>
                <a:cs typeface="Arial"/>
              </a:rPr>
              <a:t> </a:t>
            </a:r>
            <a:r>
              <a:rPr sz="1300" spc="-5" dirty="0">
                <a:latin typeface="Arial"/>
                <a:cs typeface="Arial"/>
              </a:rPr>
              <a:t>-</a:t>
            </a:r>
            <a:r>
              <a:rPr sz="1300" dirty="0">
                <a:latin typeface="Arial"/>
                <a:cs typeface="Arial"/>
              </a:rPr>
              <a:t> </a:t>
            </a:r>
            <a:r>
              <a:rPr sz="1300" spc="-5" dirty="0">
                <a:latin typeface="Arial"/>
                <a:cs typeface="Arial"/>
              </a:rPr>
              <a:t>Set</a:t>
            </a:r>
            <a:r>
              <a:rPr sz="1300" spc="10" dirty="0">
                <a:latin typeface="Arial"/>
                <a:cs typeface="Arial"/>
              </a:rPr>
              <a:t> </a:t>
            </a:r>
            <a:r>
              <a:rPr sz="1300" spc="-5" dirty="0">
                <a:latin typeface="Arial"/>
                <a:cs typeface="Arial"/>
              </a:rPr>
              <a:t>representation of</a:t>
            </a:r>
            <a:r>
              <a:rPr sz="1300" dirty="0">
                <a:latin typeface="Arial"/>
                <a:cs typeface="Arial"/>
              </a:rPr>
              <a:t> </a:t>
            </a:r>
            <a:r>
              <a:rPr sz="1300" spc="-5" dirty="0">
                <a:latin typeface="Arial"/>
                <a:cs typeface="Arial"/>
              </a:rPr>
              <a:t>above</a:t>
            </a:r>
            <a:r>
              <a:rPr sz="1300" spc="10" dirty="0">
                <a:latin typeface="Arial"/>
                <a:cs typeface="Arial"/>
              </a:rPr>
              <a:t> </a:t>
            </a:r>
            <a:r>
              <a:rPr sz="1300" spc="-5" dirty="0">
                <a:latin typeface="Arial"/>
                <a:cs typeface="Arial"/>
              </a:rPr>
              <a:t>ER </a:t>
            </a:r>
            <a:r>
              <a:rPr sz="1300" spc="-345" dirty="0">
                <a:latin typeface="Arial"/>
                <a:cs typeface="Arial"/>
              </a:rPr>
              <a:t> </a:t>
            </a:r>
            <a:r>
              <a:rPr sz="1300" spc="-10" dirty="0">
                <a:latin typeface="Arial"/>
                <a:cs typeface="Arial"/>
              </a:rPr>
              <a:t>diagram </a:t>
            </a:r>
            <a:r>
              <a:rPr sz="1300" spc="-5" dirty="0">
                <a:latin typeface="Arial"/>
                <a:cs typeface="Arial"/>
              </a:rPr>
              <a:t>is</a:t>
            </a:r>
            <a:r>
              <a:rPr sz="1300" spc="-25" dirty="0">
                <a:latin typeface="Arial"/>
                <a:cs typeface="Arial"/>
              </a:rPr>
              <a:t> </a:t>
            </a:r>
            <a:r>
              <a:rPr sz="1300" spc="-5" dirty="0">
                <a:latin typeface="Arial"/>
                <a:cs typeface="Arial"/>
              </a:rPr>
              <a:t>-</a:t>
            </a:r>
            <a:r>
              <a:rPr sz="1300" spc="-10" dirty="0">
                <a:latin typeface="Arial"/>
                <a:cs typeface="Arial"/>
              </a:rPr>
              <a:t> </a:t>
            </a:r>
            <a:r>
              <a:rPr sz="1300" spc="-5" dirty="0">
                <a:latin typeface="Arial"/>
                <a:cs typeface="Arial"/>
              </a:rPr>
              <a:t>Degree</a:t>
            </a:r>
            <a:r>
              <a:rPr sz="1300" spc="-10" dirty="0">
                <a:latin typeface="Arial"/>
                <a:cs typeface="Arial"/>
              </a:rPr>
              <a:t> </a:t>
            </a:r>
            <a:r>
              <a:rPr sz="1300" spc="-5" dirty="0">
                <a:latin typeface="Arial"/>
                <a:cs typeface="Arial"/>
              </a:rPr>
              <a:t>of</a:t>
            </a:r>
            <a:r>
              <a:rPr sz="1300" spc="-25" dirty="0">
                <a:latin typeface="Arial"/>
                <a:cs typeface="Arial"/>
              </a:rPr>
              <a:t> </a:t>
            </a:r>
            <a:r>
              <a:rPr sz="1300" spc="-5" dirty="0">
                <a:latin typeface="Arial"/>
                <a:cs typeface="Arial"/>
              </a:rPr>
              <a:t>a</a:t>
            </a:r>
            <a:r>
              <a:rPr sz="1300" spc="-25" dirty="0">
                <a:latin typeface="Arial"/>
                <a:cs typeface="Arial"/>
              </a:rPr>
              <a:t> </a:t>
            </a:r>
            <a:r>
              <a:rPr sz="1300" spc="-5" dirty="0">
                <a:latin typeface="Arial"/>
                <a:cs typeface="Arial"/>
              </a:rPr>
              <a:t>Relationship Set-</a:t>
            </a:r>
            <a:r>
              <a:rPr sz="1300" spc="-5" dirty="0">
                <a:solidFill>
                  <a:srgbClr val="3B4043"/>
                </a:solidFill>
                <a:latin typeface="Arial"/>
                <a:cs typeface="Arial"/>
              </a:rPr>
              <a:t>.</a:t>
            </a:r>
            <a:endParaRPr sz="1300" dirty="0">
              <a:latin typeface="Arial"/>
              <a:cs typeface="Arial"/>
            </a:endParaRPr>
          </a:p>
          <a:p>
            <a:pPr marL="339725" marR="24765" indent="-327660">
              <a:lnSpc>
                <a:spcPct val="100400"/>
              </a:lnSpc>
              <a:spcBef>
                <a:spcPts val="20"/>
              </a:spcBef>
              <a:buClr>
                <a:srgbClr val="3B4043"/>
              </a:buClr>
              <a:buChar char="●"/>
              <a:tabLst>
                <a:tab pos="339725" algn="l"/>
                <a:tab pos="340360" algn="l"/>
              </a:tabLst>
            </a:pPr>
            <a:r>
              <a:rPr sz="1300" dirty="0">
                <a:latin typeface="Arial"/>
                <a:cs typeface="Arial"/>
              </a:rPr>
              <a:t>The</a:t>
            </a:r>
            <a:r>
              <a:rPr sz="1300" spc="-35" dirty="0">
                <a:latin typeface="Arial"/>
                <a:cs typeface="Arial"/>
              </a:rPr>
              <a:t> </a:t>
            </a:r>
            <a:r>
              <a:rPr sz="1300" spc="-5" dirty="0">
                <a:latin typeface="Arial"/>
                <a:cs typeface="Arial"/>
              </a:rPr>
              <a:t>number</a:t>
            </a:r>
            <a:r>
              <a:rPr sz="1300" spc="-30" dirty="0">
                <a:latin typeface="Arial"/>
                <a:cs typeface="Arial"/>
              </a:rPr>
              <a:t> </a:t>
            </a:r>
            <a:r>
              <a:rPr sz="1300" spc="-5" dirty="0">
                <a:latin typeface="Arial"/>
                <a:cs typeface="Arial"/>
              </a:rPr>
              <a:t>of</a:t>
            </a:r>
            <a:r>
              <a:rPr sz="1300" spc="-25" dirty="0">
                <a:latin typeface="Arial"/>
                <a:cs typeface="Arial"/>
              </a:rPr>
              <a:t> </a:t>
            </a:r>
            <a:r>
              <a:rPr sz="1300" dirty="0">
                <a:latin typeface="Arial"/>
                <a:cs typeface="Arial"/>
              </a:rPr>
              <a:t>different</a:t>
            </a:r>
            <a:r>
              <a:rPr sz="1300" spc="-40" dirty="0">
                <a:latin typeface="Arial"/>
                <a:cs typeface="Arial"/>
              </a:rPr>
              <a:t> </a:t>
            </a:r>
            <a:r>
              <a:rPr sz="1300" dirty="0">
                <a:latin typeface="Arial"/>
                <a:cs typeface="Arial"/>
              </a:rPr>
              <a:t>entity</a:t>
            </a:r>
            <a:r>
              <a:rPr sz="1300" spc="-30" dirty="0">
                <a:latin typeface="Arial"/>
                <a:cs typeface="Arial"/>
              </a:rPr>
              <a:t> </a:t>
            </a:r>
            <a:r>
              <a:rPr sz="1300" spc="-5" dirty="0">
                <a:latin typeface="Arial"/>
                <a:cs typeface="Arial"/>
              </a:rPr>
              <a:t>sets</a:t>
            </a:r>
            <a:r>
              <a:rPr sz="1300" spc="-30" dirty="0">
                <a:latin typeface="Arial"/>
                <a:cs typeface="Arial"/>
              </a:rPr>
              <a:t> </a:t>
            </a:r>
            <a:r>
              <a:rPr sz="1300" spc="-5" dirty="0">
                <a:latin typeface="Arial"/>
                <a:cs typeface="Arial"/>
              </a:rPr>
              <a:t>participating</a:t>
            </a:r>
            <a:r>
              <a:rPr sz="1300" spc="-20" dirty="0">
                <a:latin typeface="Arial"/>
                <a:cs typeface="Arial"/>
              </a:rPr>
              <a:t> </a:t>
            </a:r>
            <a:r>
              <a:rPr sz="1300" spc="-5" dirty="0">
                <a:latin typeface="Arial"/>
                <a:cs typeface="Arial"/>
              </a:rPr>
              <a:t>in </a:t>
            </a:r>
            <a:r>
              <a:rPr sz="1300" spc="-345" dirty="0">
                <a:latin typeface="Arial"/>
                <a:cs typeface="Arial"/>
              </a:rPr>
              <a:t> </a:t>
            </a:r>
            <a:r>
              <a:rPr sz="1300" spc="-5" dirty="0">
                <a:latin typeface="Arial"/>
                <a:cs typeface="Arial"/>
              </a:rPr>
              <a:t>a relationship</a:t>
            </a:r>
            <a:r>
              <a:rPr sz="1300" spc="5" dirty="0">
                <a:latin typeface="Arial"/>
                <a:cs typeface="Arial"/>
              </a:rPr>
              <a:t> </a:t>
            </a:r>
            <a:r>
              <a:rPr sz="1300" spc="-5" dirty="0">
                <a:latin typeface="Arial"/>
                <a:cs typeface="Arial"/>
              </a:rPr>
              <a:t>set is</a:t>
            </a:r>
            <a:r>
              <a:rPr sz="1300" spc="10" dirty="0">
                <a:latin typeface="Arial"/>
                <a:cs typeface="Arial"/>
              </a:rPr>
              <a:t> </a:t>
            </a:r>
            <a:r>
              <a:rPr sz="1300" spc="-5" dirty="0">
                <a:latin typeface="Arial"/>
                <a:cs typeface="Arial"/>
              </a:rPr>
              <a:t>called as</a:t>
            </a:r>
            <a:r>
              <a:rPr sz="1300" spc="5" dirty="0">
                <a:latin typeface="Arial"/>
                <a:cs typeface="Arial"/>
              </a:rPr>
              <a:t> </a:t>
            </a:r>
            <a:r>
              <a:rPr sz="1300" spc="-5" dirty="0">
                <a:latin typeface="Arial"/>
                <a:cs typeface="Arial"/>
              </a:rPr>
              <a:t>degree of</a:t>
            </a:r>
            <a:r>
              <a:rPr sz="1300" spc="10" dirty="0">
                <a:latin typeface="Arial"/>
                <a:cs typeface="Arial"/>
              </a:rPr>
              <a:t> </a:t>
            </a:r>
            <a:r>
              <a:rPr sz="1300" spc="-5" dirty="0">
                <a:latin typeface="Arial"/>
                <a:cs typeface="Arial"/>
              </a:rPr>
              <a:t>a </a:t>
            </a:r>
            <a:r>
              <a:rPr sz="1300" dirty="0">
                <a:latin typeface="Arial"/>
                <a:cs typeface="Arial"/>
              </a:rPr>
              <a:t> </a:t>
            </a:r>
            <a:r>
              <a:rPr sz="1300" spc="-5" dirty="0">
                <a:latin typeface="Arial"/>
                <a:cs typeface="Arial"/>
              </a:rPr>
              <a:t>relationship set.</a:t>
            </a:r>
            <a:endParaRPr sz="1300" dirty="0">
              <a:latin typeface="Arial"/>
              <a:cs typeface="Arial"/>
            </a:endParaRPr>
          </a:p>
        </p:txBody>
      </p:sp>
      <p:sp>
        <p:nvSpPr>
          <p:cNvPr id="7" name="object 7"/>
          <p:cNvSpPr txBox="1"/>
          <p:nvPr/>
        </p:nvSpPr>
        <p:spPr>
          <a:xfrm>
            <a:off x="5107304" y="4522114"/>
            <a:ext cx="3385185" cy="398780"/>
          </a:xfrm>
          <a:prstGeom prst="rect">
            <a:avLst/>
          </a:prstGeom>
        </p:spPr>
        <p:txBody>
          <a:bodyPr vert="horz" wrap="square" lIns="0" tIns="31114" rIns="0" bIns="0" rtlCol="0">
            <a:spAutoFit/>
          </a:bodyPr>
          <a:lstStyle/>
          <a:p>
            <a:pPr marL="12700">
              <a:lnSpc>
                <a:spcPct val="100000"/>
              </a:lnSpc>
              <a:spcBef>
                <a:spcPts val="244"/>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a:lnSpc>
                <a:spcPct val="100000"/>
              </a:lnSpc>
              <a:spcBef>
                <a:spcPts val="140"/>
              </a:spcBef>
            </a:pPr>
            <a:r>
              <a:rPr sz="700" spc="-5" dirty="0">
                <a:solidFill>
                  <a:srgbClr val="585858"/>
                </a:solidFill>
                <a:latin typeface="Arial"/>
                <a:cs typeface="Arial"/>
                <a:hlinkClick r:id="rId3"/>
              </a:rPr>
              <a:t>https://www.gatevidyalay.com/wp-content/uploads/2018/05/Set-Representation-of-ER</a:t>
            </a:r>
            <a:endParaRPr sz="700">
              <a:latin typeface="Arial"/>
              <a:cs typeface="Arial"/>
            </a:endParaRPr>
          </a:p>
          <a:p>
            <a:pPr marL="12700">
              <a:lnSpc>
                <a:spcPct val="100000"/>
              </a:lnSpc>
              <a:spcBef>
                <a:spcPts val="135"/>
              </a:spcBef>
            </a:pPr>
            <a:r>
              <a:rPr sz="700" spc="-5" dirty="0">
                <a:solidFill>
                  <a:srgbClr val="585858"/>
                </a:solidFill>
                <a:latin typeface="Arial"/>
                <a:cs typeface="Arial"/>
              </a:rPr>
              <a:t>-Diagram.png</a:t>
            </a:r>
            <a:endParaRPr sz="700">
              <a:latin typeface="Arial"/>
              <a:cs typeface="Arial"/>
            </a:endParaRPr>
          </a:p>
        </p:txBody>
      </p:sp>
      <p:pic>
        <p:nvPicPr>
          <p:cNvPr id="8" name="object 8"/>
          <p:cNvPicPr/>
          <p:nvPr/>
        </p:nvPicPr>
        <p:blipFill>
          <a:blip r:embed="rId4" cstate="print"/>
          <a:stretch>
            <a:fillRect/>
          </a:stretch>
        </p:blipFill>
        <p:spPr>
          <a:xfrm>
            <a:off x="143510" y="161289"/>
            <a:ext cx="773887" cy="311150"/>
          </a:xfrm>
          <a:prstGeom prst="rect">
            <a:avLst/>
          </a:prstGeom>
        </p:spPr>
      </p:pic>
      <p:pic>
        <p:nvPicPr>
          <p:cNvPr id="9" name="object 9"/>
          <p:cNvPicPr/>
          <p:nvPr/>
        </p:nvPicPr>
        <p:blipFill>
          <a:blip r:embed="rId5" cstate="print"/>
          <a:stretch>
            <a:fillRect/>
          </a:stretch>
        </p:blipFill>
        <p:spPr>
          <a:xfrm>
            <a:off x="4737734" y="982344"/>
            <a:ext cx="4352036" cy="2648585"/>
          </a:xfrm>
          <a:prstGeom prst="rect">
            <a:avLst/>
          </a:prstGeom>
        </p:spPr>
      </p:pic>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
        <p:nvSpPr>
          <p:cNvPr id="12" name="TextBox 11">
            <a:extLst>
              <a:ext uri="{FF2B5EF4-FFF2-40B4-BE49-F238E27FC236}">
                <a16:creationId xmlns:a16="http://schemas.microsoft.com/office/drawing/2014/main" id="{92E3CE39-764E-CA86-FB4C-10A0CB6863EA}"/>
              </a:ext>
            </a:extLst>
          </p:cNvPr>
          <p:cNvSpPr txBox="1"/>
          <p:nvPr/>
        </p:nvSpPr>
        <p:spPr>
          <a:xfrm>
            <a:off x="-468567" y="1894322"/>
            <a:ext cx="4572000" cy="369332"/>
          </a:xfrm>
          <a:prstGeom prst="rect">
            <a:avLst/>
          </a:prstGeom>
          <a:noFill/>
        </p:spPr>
        <p:txBody>
          <a:bodyPr wrap="square">
            <a:spAutoFit/>
          </a:bodyPr>
          <a:lstStyle/>
          <a:p>
            <a:pPr marL="1931670">
              <a:lnSpc>
                <a:spcPct val="100000"/>
              </a:lnSpc>
              <a:spcBef>
                <a:spcPts val="100"/>
              </a:spcBef>
            </a:pPr>
            <a:r>
              <a:rPr lang="en-US" sz="1800" spc="-5" dirty="0">
                <a:solidFill>
                  <a:srgbClr val="2F2F2F"/>
                </a:solidFill>
                <a:latin typeface="Arial"/>
                <a:cs typeface="Arial"/>
              </a:rPr>
              <a:t>Relationships</a:t>
            </a:r>
            <a:r>
              <a:rPr lang="en-US" sz="1800" spc="-55" dirty="0">
                <a:solidFill>
                  <a:srgbClr val="2F2F2F"/>
                </a:solidFill>
                <a:latin typeface="Arial"/>
                <a:cs typeface="Arial"/>
              </a:rPr>
              <a:t> </a:t>
            </a:r>
            <a:r>
              <a:rPr lang="en-US" sz="1800" dirty="0">
                <a:solidFill>
                  <a:srgbClr val="2F2F2F"/>
                </a:solidFill>
                <a:latin typeface="Arial"/>
                <a:cs typeface="Arial"/>
              </a:rPr>
              <a:t>sets</a:t>
            </a:r>
            <a:endParaRPr lang="en-US" sz="1800" dirty="0">
              <a:latin typeface="Arial"/>
              <a:cs typeface="Arial"/>
            </a:endParaRPr>
          </a:p>
        </p:txBody>
      </p:sp>
    </p:spTree>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510" y="644397"/>
            <a:ext cx="4284979" cy="772647"/>
          </a:xfrm>
          <a:prstGeom prst="rect">
            <a:avLst/>
          </a:prstGeom>
        </p:spPr>
        <p:txBody>
          <a:bodyPr vert="horz" wrap="square" lIns="0" tIns="28575" rIns="0" bIns="0" rtlCol="0">
            <a:spAutoFit/>
          </a:bodyPr>
          <a:lstStyle/>
          <a:p>
            <a:pPr marL="1478915" marR="5080" indent="-1466850">
              <a:lnSpc>
                <a:spcPts val="2840"/>
              </a:lnSpc>
              <a:spcBef>
                <a:spcPts val="225"/>
              </a:spcBef>
            </a:pPr>
            <a:r>
              <a:rPr spc="-5" dirty="0"/>
              <a:t>Entity</a:t>
            </a:r>
            <a:r>
              <a:rPr spc="-55" dirty="0"/>
              <a:t> </a:t>
            </a:r>
            <a:r>
              <a:rPr dirty="0"/>
              <a:t>sets</a:t>
            </a:r>
            <a:r>
              <a:rPr spc="-40" dirty="0"/>
              <a:t> </a:t>
            </a:r>
            <a:r>
              <a:rPr dirty="0"/>
              <a:t>&amp;</a:t>
            </a:r>
            <a:r>
              <a:rPr spc="-60" dirty="0"/>
              <a:t> </a:t>
            </a:r>
            <a:r>
              <a:rPr spc="-5" dirty="0"/>
              <a:t>relationships </a:t>
            </a:r>
            <a:r>
              <a:rPr spc="-650" dirty="0"/>
              <a:t> </a:t>
            </a:r>
            <a:r>
              <a:rPr dirty="0"/>
              <a:t>sets</a:t>
            </a:r>
          </a:p>
        </p:txBody>
      </p:sp>
      <p:sp>
        <p:nvSpPr>
          <p:cNvPr id="3" name="object 3"/>
          <p:cNvSpPr txBox="1"/>
          <p:nvPr/>
        </p:nvSpPr>
        <p:spPr>
          <a:xfrm>
            <a:off x="548640" y="3491950"/>
            <a:ext cx="42545" cy="170815"/>
          </a:xfrm>
          <a:prstGeom prst="rect">
            <a:avLst/>
          </a:prstGeom>
        </p:spPr>
        <p:txBody>
          <a:bodyPr vert="horz" wrap="square" lIns="0" tIns="0" rIns="0" bIns="0" rtlCol="0">
            <a:spAutoFit/>
          </a:bodyPr>
          <a:lstStyle/>
          <a:p>
            <a:pPr>
              <a:lnSpc>
                <a:spcPts val="1325"/>
              </a:lnSpc>
            </a:pPr>
            <a:r>
              <a:rPr sz="1200" dirty="0">
                <a:latin typeface="Arial"/>
                <a:cs typeface="Arial"/>
              </a:rPr>
              <a:t>.</a:t>
            </a:r>
            <a:endParaRPr sz="1200">
              <a:latin typeface="Arial"/>
              <a:cs typeface="Arial"/>
            </a:endParaRPr>
          </a:p>
        </p:txBody>
      </p:sp>
      <p:grpSp>
        <p:nvGrpSpPr>
          <p:cNvPr id="4" name="object 4"/>
          <p:cNvGrpSpPr/>
          <p:nvPr/>
        </p:nvGrpSpPr>
        <p:grpSpPr>
          <a:xfrm>
            <a:off x="4572000" y="0"/>
            <a:ext cx="4572000" cy="5143500"/>
            <a:chOff x="4572000" y="0"/>
            <a:chExt cx="4572000" cy="5143500"/>
          </a:xfrm>
        </p:grpSpPr>
        <p:sp>
          <p:nvSpPr>
            <p:cNvPr id="5" name="object 5"/>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6" name="object 6"/>
            <p:cNvPicPr/>
            <p:nvPr/>
          </p:nvPicPr>
          <p:blipFill>
            <a:blip r:embed="rId2" cstate="print"/>
            <a:stretch>
              <a:fillRect/>
            </a:stretch>
          </p:blipFill>
          <p:spPr>
            <a:xfrm>
              <a:off x="8228965" y="161290"/>
              <a:ext cx="791845" cy="311785"/>
            </a:xfrm>
            <a:prstGeom prst="rect">
              <a:avLst/>
            </a:prstGeom>
          </p:spPr>
        </p:pic>
        <p:pic>
          <p:nvPicPr>
            <p:cNvPr id="7" name="object 7"/>
            <p:cNvPicPr/>
            <p:nvPr/>
          </p:nvPicPr>
          <p:blipFill>
            <a:blip r:embed="rId3" cstate="print"/>
            <a:stretch>
              <a:fillRect/>
            </a:stretch>
          </p:blipFill>
          <p:spPr>
            <a:xfrm>
              <a:off x="4739639" y="1210944"/>
              <a:ext cx="4260850" cy="1961514"/>
            </a:xfrm>
            <a:prstGeom prst="rect">
              <a:avLst/>
            </a:prstGeom>
          </p:spPr>
        </p:pic>
      </p:grpSp>
      <p:sp>
        <p:nvSpPr>
          <p:cNvPr id="8" name="object 8"/>
          <p:cNvSpPr/>
          <p:nvPr/>
        </p:nvSpPr>
        <p:spPr>
          <a:xfrm>
            <a:off x="438150" y="3481070"/>
            <a:ext cx="1658620" cy="198120"/>
          </a:xfrm>
          <a:custGeom>
            <a:avLst/>
            <a:gdLst/>
            <a:ahLst/>
            <a:cxnLst/>
            <a:rect l="l" t="t" r="r" b="b"/>
            <a:pathLst>
              <a:path w="1658620" h="198120">
                <a:moveTo>
                  <a:pt x="1658620" y="0"/>
                </a:moveTo>
                <a:lnTo>
                  <a:pt x="0" y="0"/>
                </a:lnTo>
                <a:lnTo>
                  <a:pt x="0" y="198119"/>
                </a:lnTo>
                <a:lnTo>
                  <a:pt x="1658620" y="198119"/>
                </a:lnTo>
                <a:lnTo>
                  <a:pt x="1658620" y="0"/>
                </a:lnTo>
                <a:close/>
              </a:path>
            </a:pathLst>
          </a:custGeom>
          <a:solidFill>
            <a:srgbClr val="FFFFFF"/>
          </a:solidFill>
        </p:spPr>
        <p:txBody>
          <a:bodyPr wrap="square" lIns="0" tIns="0" rIns="0" bIns="0" rtlCol="0"/>
          <a:lstStyle/>
          <a:p>
            <a:endParaRPr/>
          </a:p>
        </p:txBody>
      </p:sp>
      <p:sp>
        <p:nvSpPr>
          <p:cNvPr id="9" name="object 9"/>
          <p:cNvSpPr txBox="1"/>
          <p:nvPr/>
        </p:nvSpPr>
        <p:spPr>
          <a:xfrm>
            <a:off x="917397" y="1990417"/>
            <a:ext cx="280289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2F2F2F"/>
                </a:solidFill>
                <a:latin typeface="Arial"/>
                <a:cs typeface="Arial"/>
              </a:rPr>
              <a:t>Types</a:t>
            </a:r>
            <a:r>
              <a:rPr sz="1800" spc="-60" dirty="0">
                <a:solidFill>
                  <a:srgbClr val="2F2F2F"/>
                </a:solidFill>
                <a:latin typeface="Arial"/>
                <a:cs typeface="Arial"/>
              </a:rPr>
              <a:t> </a:t>
            </a:r>
            <a:r>
              <a:rPr sz="1800" spc="-5" dirty="0">
                <a:solidFill>
                  <a:srgbClr val="2F2F2F"/>
                </a:solidFill>
                <a:latin typeface="Arial"/>
                <a:cs typeface="Arial"/>
              </a:rPr>
              <a:t>of</a:t>
            </a:r>
            <a:r>
              <a:rPr sz="1800" spc="-55" dirty="0">
                <a:solidFill>
                  <a:srgbClr val="2F2F2F"/>
                </a:solidFill>
                <a:latin typeface="Arial"/>
                <a:cs typeface="Arial"/>
              </a:rPr>
              <a:t> </a:t>
            </a:r>
            <a:r>
              <a:rPr sz="1800" spc="-5" dirty="0">
                <a:solidFill>
                  <a:srgbClr val="2F2F2F"/>
                </a:solidFill>
                <a:latin typeface="Arial"/>
                <a:cs typeface="Arial"/>
              </a:rPr>
              <a:t>Relationships</a:t>
            </a:r>
            <a:r>
              <a:rPr sz="1800" spc="-50" dirty="0">
                <a:solidFill>
                  <a:srgbClr val="2F2F2F"/>
                </a:solidFill>
                <a:latin typeface="Arial"/>
                <a:cs typeface="Arial"/>
              </a:rPr>
              <a:t> </a:t>
            </a:r>
            <a:r>
              <a:rPr sz="1800" dirty="0">
                <a:solidFill>
                  <a:srgbClr val="2F2F2F"/>
                </a:solidFill>
                <a:latin typeface="Arial"/>
                <a:cs typeface="Arial"/>
              </a:rPr>
              <a:t>sets</a:t>
            </a:r>
            <a:endParaRPr sz="1800" dirty="0">
              <a:latin typeface="Arial"/>
              <a:cs typeface="Arial"/>
            </a:endParaRPr>
          </a:p>
        </p:txBody>
      </p:sp>
      <p:sp>
        <p:nvSpPr>
          <p:cNvPr id="10" name="object 10"/>
          <p:cNvSpPr txBox="1"/>
          <p:nvPr/>
        </p:nvSpPr>
        <p:spPr>
          <a:xfrm>
            <a:off x="424687" y="2777108"/>
            <a:ext cx="3591814" cy="1489710"/>
          </a:xfrm>
          <a:prstGeom prst="rect">
            <a:avLst/>
          </a:prstGeom>
        </p:spPr>
        <p:txBody>
          <a:bodyPr vert="horz" wrap="square" lIns="0" tIns="12065" rIns="0" bIns="0" rtlCol="0">
            <a:spAutoFit/>
          </a:bodyPr>
          <a:lstStyle/>
          <a:p>
            <a:pPr marL="341630" indent="-329565">
              <a:lnSpc>
                <a:spcPct val="100000"/>
              </a:lnSpc>
              <a:spcBef>
                <a:spcPts val="95"/>
              </a:spcBef>
              <a:buChar char="●"/>
              <a:tabLst>
                <a:tab pos="341630" algn="l"/>
                <a:tab pos="342265" algn="l"/>
              </a:tabLst>
            </a:pPr>
            <a:r>
              <a:rPr sz="1300" spc="-5" dirty="0">
                <a:latin typeface="Arial"/>
                <a:cs typeface="Arial"/>
              </a:rPr>
              <a:t>Unary</a:t>
            </a:r>
            <a:r>
              <a:rPr sz="1300" spc="-75" dirty="0">
                <a:latin typeface="Arial"/>
                <a:cs typeface="Arial"/>
              </a:rPr>
              <a:t> </a:t>
            </a:r>
            <a:r>
              <a:rPr sz="1300" spc="-5" dirty="0">
                <a:latin typeface="Arial"/>
                <a:cs typeface="Arial"/>
              </a:rPr>
              <a:t>Relationship</a:t>
            </a:r>
            <a:endParaRPr sz="1300" dirty="0">
              <a:latin typeface="Arial"/>
              <a:cs typeface="Arial"/>
            </a:endParaRPr>
          </a:p>
          <a:p>
            <a:pPr marL="341630" indent="-329565">
              <a:lnSpc>
                <a:spcPct val="100000"/>
              </a:lnSpc>
              <a:spcBef>
                <a:spcPts val="1140"/>
              </a:spcBef>
              <a:buChar char="●"/>
              <a:tabLst>
                <a:tab pos="341630" algn="l"/>
                <a:tab pos="342265" algn="l"/>
              </a:tabLst>
            </a:pPr>
            <a:r>
              <a:rPr sz="1300" spc="-5" dirty="0">
                <a:latin typeface="Arial"/>
                <a:cs typeface="Arial"/>
              </a:rPr>
              <a:t>Binary</a:t>
            </a:r>
            <a:r>
              <a:rPr sz="1300" spc="-75" dirty="0">
                <a:latin typeface="Arial"/>
                <a:cs typeface="Arial"/>
              </a:rPr>
              <a:t> </a:t>
            </a:r>
            <a:r>
              <a:rPr sz="1300" spc="-5" dirty="0">
                <a:latin typeface="Arial"/>
                <a:cs typeface="Arial"/>
              </a:rPr>
              <a:t>Relationship</a:t>
            </a:r>
            <a:endParaRPr sz="1300" dirty="0">
              <a:latin typeface="Arial"/>
              <a:cs typeface="Arial"/>
            </a:endParaRPr>
          </a:p>
          <a:p>
            <a:pPr marL="341630" indent="-329565">
              <a:lnSpc>
                <a:spcPct val="100000"/>
              </a:lnSpc>
              <a:spcBef>
                <a:spcPts val="1140"/>
              </a:spcBef>
              <a:buChar char="●"/>
              <a:tabLst>
                <a:tab pos="341630" algn="l"/>
                <a:tab pos="342265" algn="l"/>
              </a:tabLst>
            </a:pPr>
            <a:r>
              <a:rPr sz="1300" spc="-10" dirty="0">
                <a:latin typeface="Arial"/>
                <a:cs typeface="Arial"/>
              </a:rPr>
              <a:t>n</a:t>
            </a:r>
            <a:r>
              <a:rPr sz="1300" spc="-5" dirty="0">
                <a:latin typeface="Arial"/>
                <a:cs typeface="Arial"/>
              </a:rPr>
              <a:t>-a</a:t>
            </a:r>
            <a:r>
              <a:rPr sz="1300" spc="5" dirty="0">
                <a:latin typeface="Arial"/>
                <a:cs typeface="Arial"/>
              </a:rPr>
              <a:t>r</a:t>
            </a:r>
            <a:r>
              <a:rPr sz="1300" spc="-5" dirty="0">
                <a:latin typeface="Arial"/>
                <a:cs typeface="Arial"/>
              </a:rPr>
              <a:t>y</a:t>
            </a:r>
            <a:r>
              <a:rPr sz="1300" spc="-60" dirty="0">
                <a:latin typeface="Arial"/>
                <a:cs typeface="Arial"/>
              </a:rPr>
              <a:t> </a:t>
            </a:r>
            <a:r>
              <a:rPr sz="1300" spc="5" dirty="0">
                <a:latin typeface="Arial"/>
                <a:cs typeface="Arial"/>
              </a:rPr>
              <a:t>R</a:t>
            </a:r>
            <a:r>
              <a:rPr sz="1300" spc="-5" dirty="0">
                <a:latin typeface="Arial"/>
                <a:cs typeface="Arial"/>
              </a:rPr>
              <a:t>elati</a:t>
            </a:r>
            <a:r>
              <a:rPr sz="1300" dirty="0">
                <a:latin typeface="Arial"/>
                <a:cs typeface="Arial"/>
              </a:rPr>
              <a:t>o</a:t>
            </a:r>
            <a:r>
              <a:rPr sz="1300" spc="-5" dirty="0">
                <a:latin typeface="Arial"/>
                <a:cs typeface="Arial"/>
              </a:rPr>
              <a:t>nship</a:t>
            </a:r>
            <a:endParaRPr sz="1300" dirty="0">
              <a:latin typeface="Arial"/>
              <a:cs typeface="Arial"/>
            </a:endParaRPr>
          </a:p>
          <a:p>
            <a:pPr>
              <a:lnSpc>
                <a:spcPct val="100000"/>
              </a:lnSpc>
            </a:pPr>
            <a:endParaRPr sz="1400" dirty="0">
              <a:latin typeface="Arial"/>
              <a:cs typeface="Arial"/>
            </a:endParaRPr>
          </a:p>
          <a:p>
            <a:pPr>
              <a:lnSpc>
                <a:spcPct val="100000"/>
              </a:lnSpc>
              <a:spcBef>
                <a:spcPts val="15"/>
              </a:spcBef>
            </a:pPr>
            <a:endParaRPr sz="1100" dirty="0">
              <a:latin typeface="Arial"/>
              <a:cs typeface="Arial"/>
            </a:endParaRPr>
          </a:p>
          <a:p>
            <a:pPr marL="121920">
              <a:lnSpc>
                <a:spcPct val="100000"/>
              </a:lnSpc>
            </a:pPr>
            <a:r>
              <a:rPr sz="1400" dirty="0">
                <a:latin typeface="Arial"/>
                <a:cs typeface="Arial"/>
              </a:rPr>
              <a:t>.</a:t>
            </a:r>
          </a:p>
        </p:txBody>
      </p:sp>
      <p:pic>
        <p:nvPicPr>
          <p:cNvPr id="11" name="object 11"/>
          <p:cNvPicPr/>
          <p:nvPr/>
        </p:nvPicPr>
        <p:blipFill>
          <a:blip r:embed="rId4" cstate="print"/>
          <a:stretch>
            <a:fillRect/>
          </a:stretch>
        </p:blipFill>
        <p:spPr>
          <a:xfrm>
            <a:off x="143510" y="161289"/>
            <a:ext cx="773887" cy="311150"/>
          </a:xfrm>
          <a:prstGeom prst="rect">
            <a:avLst/>
          </a:prstGeom>
        </p:spPr>
      </p:pic>
      <p:sp>
        <p:nvSpPr>
          <p:cNvPr id="12" name="object 12"/>
          <p:cNvSpPr txBox="1"/>
          <p:nvPr/>
        </p:nvSpPr>
        <p:spPr>
          <a:xfrm>
            <a:off x="5107304" y="4553956"/>
            <a:ext cx="3365500" cy="371475"/>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a:lnSpc>
                <a:spcPct val="100000"/>
              </a:lnSpc>
              <a:spcBef>
                <a:spcPts val="130"/>
              </a:spcBef>
            </a:pPr>
            <a:r>
              <a:rPr sz="700" spc="-5" dirty="0">
                <a:solidFill>
                  <a:srgbClr val="585858"/>
                </a:solidFill>
                <a:latin typeface="Arial"/>
                <a:cs typeface="Arial"/>
              </a:rPr>
              <a:t>https://media.geeksforgeeks.org/wp-content/uploads/Database-Management-System</a:t>
            </a:r>
            <a:endParaRPr sz="700">
              <a:latin typeface="Arial"/>
              <a:cs typeface="Arial"/>
            </a:endParaRPr>
          </a:p>
          <a:p>
            <a:pPr marL="12700">
              <a:lnSpc>
                <a:spcPct val="100000"/>
              </a:lnSpc>
              <a:spcBef>
                <a:spcPts val="135"/>
              </a:spcBef>
            </a:pPr>
            <a:r>
              <a:rPr sz="700" spc="-5" dirty="0">
                <a:solidFill>
                  <a:srgbClr val="585858"/>
                </a:solidFill>
                <a:latin typeface="Arial"/>
                <a:cs typeface="Arial"/>
              </a:rPr>
              <a:t>-ER-Model-10.png</a:t>
            </a:r>
            <a:endParaRPr sz="700">
              <a:latin typeface="Arial"/>
              <a:cs typeface="Arial"/>
            </a:endParaRPr>
          </a:p>
        </p:txBody>
      </p:sp>
      <p:sp>
        <p:nvSpPr>
          <p:cNvPr id="13" name="object 13"/>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07923" y="827278"/>
            <a:ext cx="3729354" cy="391160"/>
          </a:xfrm>
          <a:prstGeom prst="rect">
            <a:avLst/>
          </a:prstGeom>
        </p:spPr>
        <p:txBody>
          <a:bodyPr vert="horz" wrap="square" lIns="0" tIns="12700" rIns="0" bIns="0" rtlCol="0">
            <a:spAutoFit/>
          </a:bodyPr>
          <a:lstStyle/>
          <a:p>
            <a:pPr marL="12700">
              <a:lnSpc>
                <a:spcPct val="100000"/>
              </a:lnSpc>
              <a:spcBef>
                <a:spcPts val="100"/>
              </a:spcBef>
            </a:pPr>
            <a:r>
              <a:rPr spc="-5" dirty="0"/>
              <a:t>Types</a:t>
            </a:r>
            <a:r>
              <a:rPr spc="-80" dirty="0"/>
              <a:t> </a:t>
            </a:r>
            <a:r>
              <a:rPr spc="-5" dirty="0"/>
              <a:t>of</a:t>
            </a:r>
            <a:r>
              <a:rPr spc="-65" dirty="0"/>
              <a:t> </a:t>
            </a:r>
            <a:r>
              <a:rPr spc="-5" dirty="0"/>
              <a:t>Relationships</a:t>
            </a:r>
            <a:r>
              <a:rPr spc="-65" dirty="0"/>
              <a:t> </a:t>
            </a:r>
            <a:r>
              <a:rPr dirty="0"/>
              <a:t>sets</a:t>
            </a:r>
          </a:p>
        </p:txBody>
      </p:sp>
      <p:sp>
        <p:nvSpPr>
          <p:cNvPr id="3" name="object 3"/>
          <p:cNvSpPr txBox="1"/>
          <p:nvPr/>
        </p:nvSpPr>
        <p:spPr>
          <a:xfrm>
            <a:off x="548640" y="3494998"/>
            <a:ext cx="42545" cy="170815"/>
          </a:xfrm>
          <a:prstGeom prst="rect">
            <a:avLst/>
          </a:prstGeom>
        </p:spPr>
        <p:txBody>
          <a:bodyPr vert="horz" wrap="square" lIns="0" tIns="0" rIns="0" bIns="0" rtlCol="0">
            <a:spAutoFit/>
          </a:bodyPr>
          <a:lstStyle/>
          <a:p>
            <a:pPr>
              <a:lnSpc>
                <a:spcPts val="1325"/>
              </a:lnSpc>
            </a:pPr>
            <a:r>
              <a:rPr sz="1200" dirty="0">
                <a:latin typeface="Arial"/>
                <a:cs typeface="Arial"/>
              </a:rPr>
              <a:t>.</a:t>
            </a:r>
            <a:endParaRPr sz="1200">
              <a:latin typeface="Arial"/>
              <a:cs typeface="Arial"/>
            </a:endParaRPr>
          </a:p>
        </p:txBody>
      </p:sp>
      <p:grpSp>
        <p:nvGrpSpPr>
          <p:cNvPr id="4" name="object 4"/>
          <p:cNvGrpSpPr/>
          <p:nvPr/>
        </p:nvGrpSpPr>
        <p:grpSpPr>
          <a:xfrm>
            <a:off x="4572000" y="0"/>
            <a:ext cx="4572000" cy="5143500"/>
            <a:chOff x="4572000" y="0"/>
            <a:chExt cx="4572000" cy="5143500"/>
          </a:xfrm>
        </p:grpSpPr>
        <p:sp>
          <p:nvSpPr>
            <p:cNvPr id="5" name="object 5"/>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6" name="object 6"/>
            <p:cNvPicPr/>
            <p:nvPr/>
          </p:nvPicPr>
          <p:blipFill>
            <a:blip r:embed="rId2" cstate="print"/>
            <a:stretch>
              <a:fillRect/>
            </a:stretch>
          </p:blipFill>
          <p:spPr>
            <a:xfrm>
              <a:off x="8228965" y="161290"/>
              <a:ext cx="791845" cy="311785"/>
            </a:xfrm>
            <a:prstGeom prst="rect">
              <a:avLst/>
            </a:prstGeom>
          </p:spPr>
        </p:pic>
        <p:pic>
          <p:nvPicPr>
            <p:cNvPr id="7" name="object 7"/>
            <p:cNvPicPr/>
            <p:nvPr/>
          </p:nvPicPr>
          <p:blipFill>
            <a:blip r:embed="rId3" cstate="print"/>
            <a:stretch>
              <a:fillRect/>
            </a:stretch>
          </p:blipFill>
          <p:spPr>
            <a:xfrm>
              <a:off x="4739639" y="1207135"/>
              <a:ext cx="4260850" cy="1961514"/>
            </a:xfrm>
            <a:prstGeom prst="rect">
              <a:avLst/>
            </a:prstGeom>
          </p:spPr>
        </p:pic>
      </p:grpSp>
      <p:sp>
        <p:nvSpPr>
          <p:cNvPr id="8" name="object 8"/>
          <p:cNvSpPr/>
          <p:nvPr/>
        </p:nvSpPr>
        <p:spPr>
          <a:xfrm>
            <a:off x="445769" y="3455670"/>
            <a:ext cx="4019550" cy="182880"/>
          </a:xfrm>
          <a:custGeom>
            <a:avLst/>
            <a:gdLst/>
            <a:ahLst/>
            <a:cxnLst/>
            <a:rect l="l" t="t" r="r" b="b"/>
            <a:pathLst>
              <a:path w="4019550" h="182879">
                <a:moveTo>
                  <a:pt x="4019550" y="0"/>
                </a:moveTo>
                <a:lnTo>
                  <a:pt x="0" y="0"/>
                </a:lnTo>
                <a:lnTo>
                  <a:pt x="0" y="182879"/>
                </a:lnTo>
                <a:lnTo>
                  <a:pt x="4019550" y="182879"/>
                </a:lnTo>
                <a:lnTo>
                  <a:pt x="4019550" y="0"/>
                </a:lnTo>
                <a:close/>
              </a:path>
            </a:pathLst>
          </a:custGeom>
          <a:solidFill>
            <a:srgbClr val="FFFFFF"/>
          </a:solidFill>
        </p:spPr>
        <p:txBody>
          <a:bodyPr wrap="square" lIns="0" tIns="0" rIns="0" bIns="0" rtlCol="0"/>
          <a:lstStyle/>
          <a:p>
            <a:endParaRPr/>
          </a:p>
        </p:txBody>
      </p:sp>
      <p:sp>
        <p:nvSpPr>
          <p:cNvPr id="9" name="object 9"/>
          <p:cNvSpPr txBox="1"/>
          <p:nvPr/>
        </p:nvSpPr>
        <p:spPr>
          <a:xfrm>
            <a:off x="1179258" y="1912092"/>
            <a:ext cx="194945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Unary</a:t>
            </a:r>
            <a:r>
              <a:rPr sz="1800" spc="-85" dirty="0">
                <a:solidFill>
                  <a:srgbClr val="585858"/>
                </a:solidFill>
                <a:latin typeface="Arial"/>
                <a:cs typeface="Arial"/>
              </a:rPr>
              <a:t> </a:t>
            </a:r>
            <a:r>
              <a:rPr sz="1800" spc="-5" dirty="0">
                <a:solidFill>
                  <a:srgbClr val="585858"/>
                </a:solidFill>
                <a:latin typeface="Arial"/>
                <a:cs typeface="Arial"/>
              </a:rPr>
              <a:t>Relationship</a:t>
            </a:r>
            <a:endParaRPr sz="1800" dirty="0">
              <a:latin typeface="Arial"/>
              <a:cs typeface="Arial"/>
            </a:endParaRPr>
          </a:p>
        </p:txBody>
      </p:sp>
      <p:sp>
        <p:nvSpPr>
          <p:cNvPr id="10" name="object 10"/>
          <p:cNvSpPr txBox="1"/>
          <p:nvPr/>
        </p:nvSpPr>
        <p:spPr>
          <a:xfrm>
            <a:off x="432308" y="2803017"/>
            <a:ext cx="4019550" cy="1466850"/>
          </a:xfrm>
          <a:prstGeom prst="rect">
            <a:avLst/>
          </a:prstGeom>
        </p:spPr>
        <p:txBody>
          <a:bodyPr vert="horz" wrap="square" lIns="0" tIns="12700" rIns="0" bIns="0" rtlCol="0">
            <a:spAutoFit/>
          </a:bodyPr>
          <a:lstStyle/>
          <a:p>
            <a:pPr marL="334010" indent="-320675">
              <a:lnSpc>
                <a:spcPct val="100000"/>
              </a:lnSpc>
              <a:spcBef>
                <a:spcPts val="100"/>
              </a:spcBef>
              <a:buFont typeface="Arial"/>
              <a:buChar char="●"/>
              <a:tabLst>
                <a:tab pos="334010" algn="l"/>
                <a:tab pos="334645" algn="l"/>
              </a:tabLst>
            </a:pPr>
            <a:r>
              <a:rPr sz="1200" spc="-45" dirty="0">
                <a:latin typeface="Trebuchet MS"/>
                <a:cs typeface="Trebuchet MS"/>
              </a:rPr>
              <a:t>When</a:t>
            </a:r>
            <a:r>
              <a:rPr sz="1200" spc="-10" dirty="0">
                <a:latin typeface="Trebuchet MS"/>
                <a:cs typeface="Trebuchet MS"/>
              </a:rPr>
              <a:t> </a:t>
            </a:r>
            <a:r>
              <a:rPr sz="1200" spc="-35" dirty="0">
                <a:latin typeface="Trebuchet MS"/>
                <a:cs typeface="Trebuchet MS"/>
              </a:rPr>
              <a:t>there</a:t>
            </a:r>
            <a:r>
              <a:rPr sz="1200" spc="-5" dirty="0">
                <a:latin typeface="Trebuchet MS"/>
                <a:cs typeface="Trebuchet MS"/>
              </a:rPr>
              <a:t> </a:t>
            </a:r>
            <a:r>
              <a:rPr sz="1200" spc="-30" dirty="0">
                <a:latin typeface="Trebuchet MS"/>
                <a:cs typeface="Trebuchet MS"/>
              </a:rPr>
              <a:t>is</a:t>
            </a:r>
            <a:r>
              <a:rPr sz="1200" spc="-10" dirty="0">
                <a:latin typeface="Trebuchet MS"/>
                <a:cs typeface="Trebuchet MS"/>
              </a:rPr>
              <a:t> </a:t>
            </a:r>
            <a:r>
              <a:rPr sz="1200" b="1" spc="-35" dirty="0">
                <a:latin typeface="Trebuchet MS"/>
                <a:cs typeface="Trebuchet MS"/>
              </a:rPr>
              <a:t>only</a:t>
            </a:r>
            <a:r>
              <a:rPr sz="1200" b="1" spc="-5" dirty="0">
                <a:latin typeface="Trebuchet MS"/>
                <a:cs typeface="Trebuchet MS"/>
              </a:rPr>
              <a:t> </a:t>
            </a:r>
            <a:r>
              <a:rPr sz="1200" b="1" spc="-50" dirty="0">
                <a:latin typeface="Trebuchet MS"/>
                <a:cs typeface="Trebuchet MS"/>
              </a:rPr>
              <a:t>ONE</a:t>
            </a:r>
            <a:r>
              <a:rPr sz="1200" b="1" spc="5" dirty="0">
                <a:latin typeface="Trebuchet MS"/>
                <a:cs typeface="Trebuchet MS"/>
              </a:rPr>
              <a:t> </a:t>
            </a:r>
            <a:r>
              <a:rPr sz="1200" b="1" spc="-35" dirty="0">
                <a:latin typeface="Trebuchet MS"/>
                <a:cs typeface="Trebuchet MS"/>
              </a:rPr>
              <a:t>entity</a:t>
            </a:r>
            <a:r>
              <a:rPr sz="1200" b="1" spc="-15" dirty="0">
                <a:latin typeface="Trebuchet MS"/>
                <a:cs typeface="Trebuchet MS"/>
              </a:rPr>
              <a:t> </a:t>
            </a:r>
            <a:r>
              <a:rPr sz="1200" b="1" spc="-35" dirty="0">
                <a:latin typeface="Trebuchet MS"/>
                <a:cs typeface="Trebuchet MS"/>
              </a:rPr>
              <a:t>set</a:t>
            </a:r>
            <a:r>
              <a:rPr sz="1200" b="1" spc="-5" dirty="0">
                <a:latin typeface="Trebuchet MS"/>
                <a:cs typeface="Trebuchet MS"/>
              </a:rPr>
              <a:t> </a:t>
            </a:r>
            <a:r>
              <a:rPr sz="1200" b="1" spc="-35" dirty="0">
                <a:latin typeface="Trebuchet MS"/>
                <a:cs typeface="Trebuchet MS"/>
              </a:rPr>
              <a:t>participating</a:t>
            </a:r>
            <a:r>
              <a:rPr sz="1200" b="1" spc="-15" dirty="0">
                <a:latin typeface="Trebuchet MS"/>
                <a:cs typeface="Trebuchet MS"/>
              </a:rPr>
              <a:t> </a:t>
            </a:r>
            <a:r>
              <a:rPr sz="1200" b="1" spc="-30" dirty="0">
                <a:latin typeface="Trebuchet MS"/>
                <a:cs typeface="Trebuchet MS"/>
              </a:rPr>
              <a:t>in</a:t>
            </a:r>
            <a:r>
              <a:rPr sz="1200" b="1" spc="-20" dirty="0">
                <a:latin typeface="Trebuchet MS"/>
                <a:cs typeface="Trebuchet MS"/>
              </a:rPr>
              <a:t> </a:t>
            </a:r>
            <a:r>
              <a:rPr sz="1200" b="1" spc="-45" dirty="0">
                <a:latin typeface="Trebuchet MS"/>
                <a:cs typeface="Trebuchet MS"/>
              </a:rPr>
              <a:t>a</a:t>
            </a:r>
            <a:endParaRPr sz="1200">
              <a:latin typeface="Trebuchet MS"/>
              <a:cs typeface="Trebuchet MS"/>
            </a:endParaRPr>
          </a:p>
          <a:p>
            <a:pPr marL="334010">
              <a:lnSpc>
                <a:spcPct val="100000"/>
              </a:lnSpc>
              <a:spcBef>
                <a:spcPts val="1040"/>
              </a:spcBef>
            </a:pPr>
            <a:r>
              <a:rPr sz="1200" b="1" spc="-35" dirty="0">
                <a:latin typeface="Trebuchet MS"/>
                <a:cs typeface="Trebuchet MS"/>
              </a:rPr>
              <a:t>relation</a:t>
            </a:r>
            <a:r>
              <a:rPr sz="1200" spc="-35" dirty="0">
                <a:latin typeface="Trebuchet MS"/>
                <a:cs typeface="Trebuchet MS"/>
              </a:rPr>
              <a:t>,</a:t>
            </a:r>
            <a:r>
              <a:rPr sz="1200" spc="-30" dirty="0">
                <a:latin typeface="Trebuchet MS"/>
                <a:cs typeface="Trebuchet MS"/>
              </a:rPr>
              <a:t> </a:t>
            </a:r>
            <a:r>
              <a:rPr sz="1200" spc="-35" dirty="0">
                <a:latin typeface="Trebuchet MS"/>
                <a:cs typeface="Trebuchet MS"/>
              </a:rPr>
              <a:t>the</a:t>
            </a:r>
            <a:r>
              <a:rPr sz="1200" spc="-10" dirty="0">
                <a:latin typeface="Trebuchet MS"/>
                <a:cs typeface="Trebuchet MS"/>
              </a:rPr>
              <a:t> </a:t>
            </a:r>
            <a:r>
              <a:rPr sz="1200" spc="-35" dirty="0">
                <a:latin typeface="Trebuchet MS"/>
                <a:cs typeface="Trebuchet MS"/>
              </a:rPr>
              <a:t>relationship</a:t>
            </a:r>
            <a:r>
              <a:rPr sz="1200" spc="-5" dirty="0">
                <a:latin typeface="Trebuchet MS"/>
                <a:cs typeface="Trebuchet MS"/>
              </a:rPr>
              <a:t> </a:t>
            </a:r>
            <a:r>
              <a:rPr sz="1200" spc="-30" dirty="0">
                <a:latin typeface="Trebuchet MS"/>
                <a:cs typeface="Trebuchet MS"/>
              </a:rPr>
              <a:t>is</a:t>
            </a:r>
            <a:r>
              <a:rPr sz="1200" spc="-20" dirty="0">
                <a:latin typeface="Trebuchet MS"/>
                <a:cs typeface="Trebuchet MS"/>
              </a:rPr>
              <a:t> </a:t>
            </a:r>
            <a:r>
              <a:rPr sz="1200" spc="-35" dirty="0">
                <a:latin typeface="Trebuchet MS"/>
                <a:cs typeface="Trebuchet MS"/>
              </a:rPr>
              <a:t>called</a:t>
            </a:r>
            <a:r>
              <a:rPr sz="1200" spc="-15" dirty="0">
                <a:latin typeface="Trebuchet MS"/>
                <a:cs typeface="Trebuchet MS"/>
              </a:rPr>
              <a:t> </a:t>
            </a:r>
            <a:r>
              <a:rPr sz="1200" spc="-35" dirty="0">
                <a:latin typeface="Trebuchet MS"/>
                <a:cs typeface="Trebuchet MS"/>
              </a:rPr>
              <a:t>as</a:t>
            </a:r>
            <a:r>
              <a:rPr sz="1200" spc="-25" dirty="0">
                <a:latin typeface="Trebuchet MS"/>
                <a:cs typeface="Trebuchet MS"/>
              </a:rPr>
              <a:t> </a:t>
            </a:r>
            <a:r>
              <a:rPr sz="1200" spc="-35" dirty="0">
                <a:latin typeface="Trebuchet MS"/>
                <a:cs typeface="Trebuchet MS"/>
              </a:rPr>
              <a:t>unary</a:t>
            </a:r>
            <a:r>
              <a:rPr sz="1200" spc="-10" dirty="0">
                <a:latin typeface="Trebuchet MS"/>
                <a:cs typeface="Trebuchet MS"/>
              </a:rPr>
              <a:t> </a:t>
            </a:r>
            <a:r>
              <a:rPr sz="1200" spc="-30" dirty="0">
                <a:latin typeface="Trebuchet MS"/>
                <a:cs typeface="Trebuchet MS"/>
              </a:rPr>
              <a:t>relationship.</a:t>
            </a:r>
            <a:endParaRPr sz="1200">
              <a:latin typeface="Trebuchet MS"/>
              <a:cs typeface="Trebuchet MS"/>
            </a:endParaRPr>
          </a:p>
          <a:p>
            <a:pPr marL="334010" indent="-321945">
              <a:lnSpc>
                <a:spcPct val="100000"/>
              </a:lnSpc>
              <a:spcBef>
                <a:spcPts val="1060"/>
              </a:spcBef>
              <a:buFont typeface="Arial"/>
              <a:buChar char="●"/>
              <a:tabLst>
                <a:tab pos="334010" algn="l"/>
                <a:tab pos="334645" algn="l"/>
              </a:tabLst>
            </a:pPr>
            <a:r>
              <a:rPr sz="1200" spc="-35" dirty="0">
                <a:latin typeface="Trebuchet MS"/>
                <a:cs typeface="Trebuchet MS"/>
              </a:rPr>
              <a:t>For</a:t>
            </a:r>
            <a:r>
              <a:rPr sz="1200" spc="20" dirty="0">
                <a:latin typeface="Trebuchet MS"/>
                <a:cs typeface="Trebuchet MS"/>
              </a:rPr>
              <a:t> </a:t>
            </a:r>
            <a:r>
              <a:rPr sz="1200" spc="-35" dirty="0">
                <a:latin typeface="Trebuchet MS"/>
                <a:cs typeface="Trebuchet MS"/>
              </a:rPr>
              <a:t>example,</a:t>
            </a:r>
            <a:r>
              <a:rPr sz="1200" spc="35" dirty="0">
                <a:latin typeface="Trebuchet MS"/>
                <a:cs typeface="Trebuchet MS"/>
              </a:rPr>
              <a:t> </a:t>
            </a:r>
            <a:r>
              <a:rPr sz="1200" spc="-40" dirty="0">
                <a:latin typeface="Trebuchet MS"/>
                <a:cs typeface="Trebuchet MS"/>
              </a:rPr>
              <a:t>one</a:t>
            </a:r>
            <a:r>
              <a:rPr sz="1200" spc="35" dirty="0">
                <a:latin typeface="Trebuchet MS"/>
                <a:cs typeface="Trebuchet MS"/>
              </a:rPr>
              <a:t> </a:t>
            </a:r>
            <a:r>
              <a:rPr sz="1200" spc="-35" dirty="0">
                <a:latin typeface="Trebuchet MS"/>
                <a:cs typeface="Trebuchet MS"/>
              </a:rPr>
              <a:t>person</a:t>
            </a:r>
            <a:r>
              <a:rPr sz="1200" spc="35" dirty="0">
                <a:latin typeface="Trebuchet MS"/>
                <a:cs typeface="Trebuchet MS"/>
              </a:rPr>
              <a:t> </a:t>
            </a:r>
            <a:r>
              <a:rPr sz="1200" spc="-30" dirty="0">
                <a:latin typeface="Trebuchet MS"/>
                <a:cs typeface="Trebuchet MS"/>
              </a:rPr>
              <a:t>is</a:t>
            </a:r>
            <a:r>
              <a:rPr sz="1200" spc="35" dirty="0">
                <a:latin typeface="Trebuchet MS"/>
                <a:cs typeface="Trebuchet MS"/>
              </a:rPr>
              <a:t> </a:t>
            </a:r>
            <a:r>
              <a:rPr sz="1200" spc="-40" dirty="0">
                <a:latin typeface="Trebuchet MS"/>
                <a:cs typeface="Trebuchet MS"/>
              </a:rPr>
              <a:t>married</a:t>
            </a:r>
            <a:r>
              <a:rPr sz="1200" spc="45" dirty="0">
                <a:latin typeface="Trebuchet MS"/>
                <a:cs typeface="Trebuchet MS"/>
              </a:rPr>
              <a:t> </a:t>
            </a:r>
            <a:r>
              <a:rPr sz="1200" spc="-35" dirty="0">
                <a:latin typeface="Trebuchet MS"/>
                <a:cs typeface="Trebuchet MS"/>
              </a:rPr>
              <a:t>to</a:t>
            </a:r>
            <a:r>
              <a:rPr sz="1200" spc="35" dirty="0">
                <a:latin typeface="Trebuchet MS"/>
                <a:cs typeface="Trebuchet MS"/>
              </a:rPr>
              <a:t> </a:t>
            </a:r>
            <a:r>
              <a:rPr sz="1200" spc="-40" dirty="0">
                <a:latin typeface="Trebuchet MS"/>
                <a:cs typeface="Trebuchet MS"/>
              </a:rPr>
              <a:t>only</a:t>
            </a:r>
            <a:r>
              <a:rPr sz="1200" spc="45" dirty="0">
                <a:latin typeface="Trebuchet MS"/>
                <a:cs typeface="Trebuchet MS"/>
              </a:rPr>
              <a:t> </a:t>
            </a:r>
            <a:r>
              <a:rPr sz="1200" spc="-40" dirty="0">
                <a:latin typeface="Trebuchet MS"/>
                <a:cs typeface="Trebuchet MS"/>
              </a:rPr>
              <a:t>one</a:t>
            </a:r>
            <a:r>
              <a:rPr sz="1200" spc="35" dirty="0">
                <a:latin typeface="Trebuchet MS"/>
                <a:cs typeface="Trebuchet MS"/>
              </a:rPr>
              <a:t> </a:t>
            </a:r>
            <a:r>
              <a:rPr sz="1200" spc="-35" dirty="0">
                <a:latin typeface="Trebuchet MS"/>
                <a:cs typeface="Trebuchet MS"/>
              </a:rPr>
              <a:t>person.</a:t>
            </a:r>
            <a:endParaRPr sz="1200">
              <a:latin typeface="Trebuchet MS"/>
              <a:cs typeface="Trebuchet MS"/>
            </a:endParaRPr>
          </a:p>
          <a:p>
            <a:pPr>
              <a:lnSpc>
                <a:spcPct val="100000"/>
              </a:lnSpc>
            </a:pPr>
            <a:endParaRPr sz="1400">
              <a:latin typeface="Trebuchet MS"/>
              <a:cs typeface="Trebuchet MS"/>
            </a:endParaRPr>
          </a:p>
          <a:p>
            <a:pPr>
              <a:lnSpc>
                <a:spcPct val="100000"/>
              </a:lnSpc>
              <a:spcBef>
                <a:spcPts val="50"/>
              </a:spcBef>
            </a:pPr>
            <a:endParaRPr sz="1350">
              <a:latin typeface="Trebuchet MS"/>
              <a:cs typeface="Trebuchet MS"/>
            </a:endParaRPr>
          </a:p>
          <a:p>
            <a:pPr marL="114300">
              <a:lnSpc>
                <a:spcPct val="100000"/>
              </a:lnSpc>
            </a:pPr>
            <a:r>
              <a:rPr sz="1400" dirty="0">
                <a:latin typeface="Arial"/>
                <a:cs typeface="Arial"/>
              </a:rPr>
              <a:t>.</a:t>
            </a:r>
            <a:endParaRPr sz="1400">
              <a:latin typeface="Arial"/>
              <a:cs typeface="Arial"/>
            </a:endParaRPr>
          </a:p>
        </p:txBody>
      </p:sp>
      <p:pic>
        <p:nvPicPr>
          <p:cNvPr id="11" name="object 11"/>
          <p:cNvPicPr/>
          <p:nvPr/>
        </p:nvPicPr>
        <p:blipFill>
          <a:blip r:embed="rId4" cstate="print"/>
          <a:stretch>
            <a:fillRect/>
          </a:stretch>
        </p:blipFill>
        <p:spPr>
          <a:xfrm>
            <a:off x="143510" y="161289"/>
            <a:ext cx="773887" cy="311150"/>
          </a:xfrm>
          <a:prstGeom prst="rect">
            <a:avLst/>
          </a:prstGeom>
        </p:spPr>
      </p:pic>
      <p:sp>
        <p:nvSpPr>
          <p:cNvPr id="12" name="object 12"/>
          <p:cNvSpPr txBox="1"/>
          <p:nvPr/>
        </p:nvSpPr>
        <p:spPr>
          <a:xfrm>
            <a:off x="5107304" y="4553956"/>
            <a:ext cx="3365500" cy="371475"/>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a:lnSpc>
                <a:spcPct val="100000"/>
              </a:lnSpc>
              <a:spcBef>
                <a:spcPts val="130"/>
              </a:spcBef>
            </a:pPr>
            <a:r>
              <a:rPr sz="700" spc="-5" dirty="0">
                <a:solidFill>
                  <a:srgbClr val="585858"/>
                </a:solidFill>
                <a:latin typeface="Arial"/>
                <a:cs typeface="Arial"/>
              </a:rPr>
              <a:t>https://media.geeksforgeeks.org/wp-content/uploads/Database-Management-System</a:t>
            </a:r>
            <a:endParaRPr sz="700">
              <a:latin typeface="Arial"/>
              <a:cs typeface="Arial"/>
            </a:endParaRPr>
          </a:p>
          <a:p>
            <a:pPr marL="12700">
              <a:lnSpc>
                <a:spcPct val="100000"/>
              </a:lnSpc>
              <a:spcBef>
                <a:spcPts val="135"/>
              </a:spcBef>
            </a:pPr>
            <a:r>
              <a:rPr sz="700" spc="-5" dirty="0">
                <a:solidFill>
                  <a:srgbClr val="585858"/>
                </a:solidFill>
                <a:latin typeface="Arial"/>
                <a:cs typeface="Arial"/>
              </a:rPr>
              <a:t>-ER-Model-10.png</a:t>
            </a:r>
            <a:endParaRPr sz="700">
              <a:latin typeface="Arial"/>
              <a:cs typeface="Arial"/>
            </a:endParaRPr>
          </a:p>
        </p:txBody>
      </p:sp>
      <p:sp>
        <p:nvSpPr>
          <p:cNvPr id="13" name="object 13"/>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07923" y="827278"/>
            <a:ext cx="3729354" cy="391160"/>
          </a:xfrm>
          <a:prstGeom prst="rect">
            <a:avLst/>
          </a:prstGeom>
        </p:spPr>
        <p:txBody>
          <a:bodyPr vert="horz" wrap="square" lIns="0" tIns="12700" rIns="0" bIns="0" rtlCol="0">
            <a:spAutoFit/>
          </a:bodyPr>
          <a:lstStyle/>
          <a:p>
            <a:pPr marL="12700">
              <a:lnSpc>
                <a:spcPct val="100000"/>
              </a:lnSpc>
              <a:spcBef>
                <a:spcPts val="100"/>
              </a:spcBef>
            </a:pPr>
            <a:r>
              <a:rPr spc="-5" dirty="0"/>
              <a:t>Types</a:t>
            </a:r>
            <a:r>
              <a:rPr spc="-80" dirty="0"/>
              <a:t> </a:t>
            </a:r>
            <a:r>
              <a:rPr spc="-5" dirty="0"/>
              <a:t>of</a:t>
            </a:r>
            <a:r>
              <a:rPr spc="-65" dirty="0"/>
              <a:t> </a:t>
            </a:r>
            <a:r>
              <a:rPr spc="-5" dirty="0"/>
              <a:t>Relationships</a:t>
            </a:r>
            <a:r>
              <a:rPr spc="-65" dirty="0"/>
              <a:t> </a:t>
            </a:r>
            <a:r>
              <a:rPr dirty="0"/>
              <a:t>sets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1426844"/>
              <a:ext cx="4558665" cy="1542414"/>
            </a:xfrm>
            <a:prstGeom prst="rect">
              <a:avLst/>
            </a:prstGeom>
          </p:spPr>
        </p:pic>
      </p:grpSp>
      <p:sp>
        <p:nvSpPr>
          <p:cNvPr id="7" name="object 7"/>
          <p:cNvSpPr txBox="1"/>
          <p:nvPr/>
        </p:nvSpPr>
        <p:spPr>
          <a:xfrm>
            <a:off x="312863" y="3033938"/>
            <a:ext cx="4041775" cy="1226874"/>
          </a:xfrm>
          <a:prstGeom prst="rect">
            <a:avLst/>
          </a:prstGeom>
        </p:spPr>
        <p:txBody>
          <a:bodyPr vert="horz" wrap="square" lIns="0" tIns="12700" rIns="0" bIns="0" rtlCol="0">
            <a:spAutoFit/>
          </a:bodyPr>
          <a:lstStyle/>
          <a:p>
            <a:pPr marL="349250" marR="5080" indent="-337185">
              <a:lnSpc>
                <a:spcPct val="116100"/>
              </a:lnSpc>
              <a:spcBef>
                <a:spcPts val="1260"/>
              </a:spcBef>
              <a:buFont typeface="Arial"/>
              <a:buChar char="●"/>
              <a:tabLst>
                <a:tab pos="349250" algn="l"/>
                <a:tab pos="349885" algn="l"/>
              </a:tabLst>
            </a:pPr>
            <a:r>
              <a:rPr sz="1400" spc="-50" dirty="0">
                <a:latin typeface="Trebuchet MS"/>
                <a:cs typeface="Trebuchet MS"/>
              </a:rPr>
              <a:t>When</a:t>
            </a:r>
            <a:r>
              <a:rPr sz="1400" spc="-30" dirty="0">
                <a:latin typeface="Trebuchet MS"/>
                <a:cs typeface="Trebuchet MS"/>
              </a:rPr>
              <a:t> </a:t>
            </a:r>
            <a:r>
              <a:rPr sz="1400" spc="-40" dirty="0">
                <a:latin typeface="Trebuchet MS"/>
                <a:cs typeface="Trebuchet MS"/>
              </a:rPr>
              <a:t>there</a:t>
            </a:r>
            <a:r>
              <a:rPr sz="1400" spc="-15" dirty="0">
                <a:latin typeface="Trebuchet MS"/>
                <a:cs typeface="Trebuchet MS"/>
              </a:rPr>
              <a:t> </a:t>
            </a:r>
            <a:r>
              <a:rPr sz="1400" spc="-40" dirty="0">
                <a:latin typeface="Trebuchet MS"/>
                <a:cs typeface="Trebuchet MS"/>
              </a:rPr>
              <a:t>are</a:t>
            </a:r>
            <a:r>
              <a:rPr sz="1400" spc="-5" dirty="0">
                <a:latin typeface="Trebuchet MS"/>
                <a:cs typeface="Trebuchet MS"/>
              </a:rPr>
              <a:t> </a:t>
            </a:r>
            <a:r>
              <a:rPr sz="1400" b="1" spc="-55" dirty="0">
                <a:latin typeface="Trebuchet MS"/>
                <a:cs typeface="Trebuchet MS"/>
              </a:rPr>
              <a:t>TWO</a:t>
            </a:r>
            <a:r>
              <a:rPr sz="1400" b="1" spc="-25" dirty="0">
                <a:latin typeface="Trebuchet MS"/>
                <a:cs typeface="Trebuchet MS"/>
              </a:rPr>
              <a:t> </a:t>
            </a:r>
            <a:r>
              <a:rPr sz="1400" b="1" spc="-35" dirty="0">
                <a:latin typeface="Trebuchet MS"/>
                <a:cs typeface="Trebuchet MS"/>
              </a:rPr>
              <a:t>entities</a:t>
            </a:r>
            <a:r>
              <a:rPr sz="1400" b="1" spc="-20" dirty="0">
                <a:latin typeface="Trebuchet MS"/>
                <a:cs typeface="Trebuchet MS"/>
              </a:rPr>
              <a:t> </a:t>
            </a:r>
            <a:r>
              <a:rPr sz="1400" b="1" spc="-45" dirty="0">
                <a:latin typeface="Trebuchet MS"/>
                <a:cs typeface="Trebuchet MS"/>
              </a:rPr>
              <a:t>set</a:t>
            </a:r>
            <a:r>
              <a:rPr sz="1400" b="1" spc="-10" dirty="0">
                <a:latin typeface="Trebuchet MS"/>
                <a:cs typeface="Trebuchet MS"/>
              </a:rPr>
              <a:t> </a:t>
            </a:r>
            <a:r>
              <a:rPr sz="1400" b="1" spc="-40" dirty="0">
                <a:latin typeface="Trebuchet MS"/>
                <a:cs typeface="Trebuchet MS"/>
              </a:rPr>
              <a:t>participating </a:t>
            </a:r>
            <a:r>
              <a:rPr sz="1400" b="1" spc="-35" dirty="0">
                <a:latin typeface="Trebuchet MS"/>
                <a:cs typeface="Trebuchet MS"/>
              </a:rPr>
              <a:t> in</a:t>
            </a:r>
            <a:r>
              <a:rPr sz="1400" b="1" spc="-25" dirty="0">
                <a:latin typeface="Trebuchet MS"/>
                <a:cs typeface="Trebuchet MS"/>
              </a:rPr>
              <a:t> </a:t>
            </a:r>
            <a:r>
              <a:rPr sz="1400" b="1" spc="-40" dirty="0">
                <a:latin typeface="Trebuchet MS"/>
                <a:cs typeface="Trebuchet MS"/>
              </a:rPr>
              <a:t>a</a:t>
            </a:r>
            <a:r>
              <a:rPr sz="1400" b="1" spc="-35" dirty="0">
                <a:latin typeface="Trebuchet MS"/>
                <a:cs typeface="Trebuchet MS"/>
              </a:rPr>
              <a:t> relation</a:t>
            </a:r>
            <a:r>
              <a:rPr sz="1400" spc="-35" dirty="0">
                <a:latin typeface="Trebuchet MS"/>
                <a:cs typeface="Trebuchet MS"/>
              </a:rPr>
              <a:t>, </a:t>
            </a:r>
            <a:r>
              <a:rPr sz="1400" spc="-40" dirty="0">
                <a:latin typeface="Trebuchet MS"/>
                <a:cs typeface="Trebuchet MS"/>
              </a:rPr>
              <a:t>the</a:t>
            </a:r>
            <a:r>
              <a:rPr sz="1400" spc="-30" dirty="0">
                <a:latin typeface="Trebuchet MS"/>
                <a:cs typeface="Trebuchet MS"/>
              </a:rPr>
              <a:t> </a:t>
            </a:r>
            <a:r>
              <a:rPr sz="1400" spc="-35" dirty="0">
                <a:latin typeface="Trebuchet MS"/>
                <a:cs typeface="Trebuchet MS"/>
              </a:rPr>
              <a:t>relationship</a:t>
            </a:r>
            <a:r>
              <a:rPr sz="1400" spc="-25" dirty="0">
                <a:latin typeface="Trebuchet MS"/>
                <a:cs typeface="Trebuchet MS"/>
              </a:rPr>
              <a:t> </a:t>
            </a:r>
            <a:r>
              <a:rPr sz="1400" spc="-35" dirty="0">
                <a:latin typeface="Trebuchet MS"/>
                <a:cs typeface="Trebuchet MS"/>
              </a:rPr>
              <a:t>is</a:t>
            </a:r>
            <a:r>
              <a:rPr sz="1400" spc="-30" dirty="0">
                <a:latin typeface="Trebuchet MS"/>
                <a:cs typeface="Trebuchet MS"/>
              </a:rPr>
              <a:t> </a:t>
            </a:r>
            <a:r>
              <a:rPr sz="1400" spc="-35" dirty="0">
                <a:latin typeface="Trebuchet MS"/>
                <a:cs typeface="Trebuchet MS"/>
              </a:rPr>
              <a:t>called</a:t>
            </a:r>
            <a:r>
              <a:rPr sz="1400" spc="-30" dirty="0">
                <a:latin typeface="Trebuchet MS"/>
                <a:cs typeface="Trebuchet MS"/>
              </a:rPr>
              <a:t> </a:t>
            </a:r>
            <a:r>
              <a:rPr sz="1400" spc="-35" dirty="0">
                <a:latin typeface="Trebuchet MS"/>
                <a:cs typeface="Trebuchet MS"/>
              </a:rPr>
              <a:t>as</a:t>
            </a:r>
            <a:r>
              <a:rPr sz="1400" spc="-30" dirty="0">
                <a:latin typeface="Trebuchet MS"/>
                <a:cs typeface="Trebuchet MS"/>
              </a:rPr>
              <a:t> </a:t>
            </a:r>
            <a:r>
              <a:rPr sz="1400" spc="-40" dirty="0">
                <a:latin typeface="Trebuchet MS"/>
                <a:cs typeface="Trebuchet MS"/>
              </a:rPr>
              <a:t>binary </a:t>
            </a:r>
            <a:r>
              <a:rPr sz="1400" spc="-405" dirty="0">
                <a:latin typeface="Trebuchet MS"/>
                <a:cs typeface="Trebuchet MS"/>
              </a:rPr>
              <a:t> </a:t>
            </a:r>
            <a:r>
              <a:rPr sz="1400" spc="-5" dirty="0">
                <a:latin typeface="Trebuchet MS"/>
                <a:cs typeface="Trebuchet MS"/>
              </a:rPr>
              <a:t>relationship.</a:t>
            </a:r>
            <a:endParaRPr sz="1400" dirty="0">
              <a:latin typeface="Trebuchet MS"/>
              <a:cs typeface="Trebuchet MS"/>
            </a:endParaRPr>
          </a:p>
          <a:p>
            <a:pPr marL="349250" indent="-337185">
              <a:lnSpc>
                <a:spcPct val="100000"/>
              </a:lnSpc>
              <a:spcBef>
                <a:spcPts val="315"/>
              </a:spcBef>
              <a:buFont typeface="Arial"/>
              <a:buChar char="●"/>
              <a:tabLst>
                <a:tab pos="349250" algn="l"/>
                <a:tab pos="349885" algn="l"/>
              </a:tabLst>
            </a:pPr>
            <a:r>
              <a:rPr sz="1400" spc="-40" dirty="0">
                <a:latin typeface="Trebuchet MS"/>
                <a:cs typeface="Trebuchet MS"/>
              </a:rPr>
              <a:t>For</a:t>
            </a:r>
            <a:r>
              <a:rPr sz="1400" spc="10" dirty="0">
                <a:latin typeface="Trebuchet MS"/>
                <a:cs typeface="Trebuchet MS"/>
              </a:rPr>
              <a:t> </a:t>
            </a:r>
            <a:r>
              <a:rPr sz="1400" spc="-45" dirty="0">
                <a:latin typeface="Trebuchet MS"/>
                <a:cs typeface="Trebuchet MS"/>
              </a:rPr>
              <a:t>example,</a:t>
            </a:r>
            <a:r>
              <a:rPr sz="1400" spc="10" dirty="0">
                <a:latin typeface="Trebuchet MS"/>
                <a:cs typeface="Trebuchet MS"/>
              </a:rPr>
              <a:t> </a:t>
            </a:r>
            <a:r>
              <a:rPr sz="1400" spc="-40" dirty="0">
                <a:latin typeface="Trebuchet MS"/>
                <a:cs typeface="Trebuchet MS"/>
              </a:rPr>
              <a:t>Student</a:t>
            </a:r>
            <a:r>
              <a:rPr sz="1400" spc="15" dirty="0">
                <a:latin typeface="Trebuchet MS"/>
                <a:cs typeface="Trebuchet MS"/>
              </a:rPr>
              <a:t> </a:t>
            </a:r>
            <a:r>
              <a:rPr sz="1400" spc="-35" dirty="0">
                <a:latin typeface="Trebuchet MS"/>
                <a:cs typeface="Trebuchet MS"/>
              </a:rPr>
              <a:t>is</a:t>
            </a:r>
            <a:r>
              <a:rPr sz="1400" spc="15" dirty="0">
                <a:latin typeface="Trebuchet MS"/>
                <a:cs typeface="Trebuchet MS"/>
              </a:rPr>
              <a:t> </a:t>
            </a:r>
            <a:r>
              <a:rPr sz="1400" spc="-40" dirty="0">
                <a:latin typeface="Trebuchet MS"/>
                <a:cs typeface="Trebuchet MS"/>
              </a:rPr>
              <a:t>enrolled</a:t>
            </a:r>
            <a:r>
              <a:rPr sz="1400" spc="15" dirty="0">
                <a:latin typeface="Trebuchet MS"/>
                <a:cs typeface="Trebuchet MS"/>
              </a:rPr>
              <a:t> </a:t>
            </a:r>
            <a:r>
              <a:rPr sz="1400" spc="-30" dirty="0">
                <a:latin typeface="Trebuchet MS"/>
                <a:cs typeface="Trebuchet MS"/>
              </a:rPr>
              <a:t>in</a:t>
            </a:r>
            <a:r>
              <a:rPr sz="1400" spc="10" dirty="0">
                <a:latin typeface="Trebuchet MS"/>
                <a:cs typeface="Trebuchet MS"/>
              </a:rPr>
              <a:t> </a:t>
            </a:r>
            <a:r>
              <a:rPr sz="1400" spc="-40" dirty="0">
                <a:latin typeface="Trebuchet MS"/>
                <a:cs typeface="Trebuchet MS"/>
              </a:rPr>
              <a:t>Course.</a:t>
            </a:r>
            <a:endParaRPr sz="1400" dirty="0">
              <a:latin typeface="Trebuchet MS"/>
              <a:cs typeface="Trebuchet MS"/>
            </a:endParaRPr>
          </a:p>
          <a:p>
            <a:pPr marL="129539">
              <a:lnSpc>
                <a:spcPct val="100000"/>
              </a:lnSpc>
              <a:spcBef>
                <a:spcPts val="180"/>
              </a:spcBef>
            </a:pPr>
            <a:r>
              <a:rPr sz="1200" dirty="0">
                <a:latin typeface="Arial"/>
                <a:cs typeface="Arial"/>
              </a:rPr>
              <a:t>.</a:t>
            </a:r>
          </a:p>
        </p:txBody>
      </p:sp>
      <p:pic>
        <p:nvPicPr>
          <p:cNvPr id="8" name="object 8"/>
          <p:cNvPicPr/>
          <p:nvPr/>
        </p:nvPicPr>
        <p:blipFill>
          <a:blip r:embed="rId4" cstate="print"/>
          <a:stretch>
            <a:fillRect/>
          </a:stretch>
        </p:blipFill>
        <p:spPr>
          <a:xfrm>
            <a:off x="143510" y="161289"/>
            <a:ext cx="773887" cy="311150"/>
          </a:xfrm>
          <a:prstGeom prst="rect">
            <a:avLst/>
          </a:prstGeom>
        </p:spPr>
      </p:pic>
      <p:sp>
        <p:nvSpPr>
          <p:cNvPr id="9" name="object 9"/>
          <p:cNvSpPr txBox="1"/>
          <p:nvPr/>
        </p:nvSpPr>
        <p:spPr>
          <a:xfrm>
            <a:off x="5107304" y="4553956"/>
            <a:ext cx="3365500" cy="371475"/>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a:lnSpc>
                <a:spcPct val="100000"/>
              </a:lnSpc>
              <a:spcBef>
                <a:spcPts val="130"/>
              </a:spcBef>
            </a:pPr>
            <a:r>
              <a:rPr sz="700" spc="-5" dirty="0">
                <a:solidFill>
                  <a:srgbClr val="585858"/>
                </a:solidFill>
                <a:latin typeface="Arial"/>
                <a:cs typeface="Arial"/>
              </a:rPr>
              <a:t>https://media.geeksforgeeks.org/wp-content/uploads/Database-Management-System</a:t>
            </a:r>
            <a:endParaRPr sz="700">
              <a:latin typeface="Arial"/>
              <a:cs typeface="Arial"/>
            </a:endParaRPr>
          </a:p>
          <a:p>
            <a:pPr marL="12700">
              <a:lnSpc>
                <a:spcPct val="100000"/>
              </a:lnSpc>
              <a:spcBef>
                <a:spcPts val="135"/>
              </a:spcBef>
            </a:pPr>
            <a:r>
              <a:rPr sz="700" spc="-5" dirty="0">
                <a:solidFill>
                  <a:srgbClr val="585858"/>
                </a:solidFill>
                <a:latin typeface="Arial"/>
                <a:cs typeface="Arial"/>
              </a:rPr>
              <a:t>-ER-Model-10.png</a:t>
            </a:r>
            <a:endParaRPr sz="700">
              <a:latin typeface="Arial"/>
              <a:cs typeface="Arial"/>
            </a:endParaRPr>
          </a:p>
        </p:txBody>
      </p:sp>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
        <p:nvSpPr>
          <p:cNvPr id="12" name="TextBox 11">
            <a:extLst>
              <a:ext uri="{FF2B5EF4-FFF2-40B4-BE49-F238E27FC236}">
                <a16:creationId xmlns:a16="http://schemas.microsoft.com/office/drawing/2014/main" id="{2DC16EBA-7FF2-8358-DEB8-F22B42339F2F}"/>
              </a:ext>
            </a:extLst>
          </p:cNvPr>
          <p:cNvSpPr txBox="1"/>
          <p:nvPr/>
        </p:nvSpPr>
        <p:spPr>
          <a:xfrm>
            <a:off x="-59203" y="1941522"/>
            <a:ext cx="3824414" cy="369332"/>
          </a:xfrm>
          <a:prstGeom prst="rect">
            <a:avLst/>
          </a:prstGeom>
          <a:noFill/>
        </p:spPr>
        <p:txBody>
          <a:bodyPr wrap="square">
            <a:spAutoFit/>
          </a:bodyPr>
          <a:lstStyle/>
          <a:p>
            <a:pPr marL="1559560">
              <a:lnSpc>
                <a:spcPct val="100000"/>
              </a:lnSpc>
              <a:spcBef>
                <a:spcPts val="100"/>
              </a:spcBef>
            </a:pPr>
            <a:r>
              <a:rPr lang="en-US" sz="1800" spc="-5" dirty="0">
                <a:solidFill>
                  <a:srgbClr val="585858"/>
                </a:solidFill>
                <a:latin typeface="Arial"/>
                <a:cs typeface="Arial"/>
              </a:rPr>
              <a:t>Binary</a:t>
            </a:r>
            <a:r>
              <a:rPr lang="en-US" sz="1800" spc="-65" dirty="0">
                <a:solidFill>
                  <a:srgbClr val="585858"/>
                </a:solidFill>
                <a:latin typeface="Arial"/>
                <a:cs typeface="Arial"/>
              </a:rPr>
              <a:t> </a:t>
            </a:r>
            <a:r>
              <a:rPr lang="en-US" sz="1800" spc="-5" dirty="0">
                <a:solidFill>
                  <a:srgbClr val="585858"/>
                </a:solidFill>
                <a:latin typeface="Arial"/>
                <a:cs typeface="Arial"/>
              </a:rPr>
              <a:t>Relationship</a:t>
            </a:r>
            <a:endParaRPr lang="en-US" sz="1800" dirty="0">
              <a:latin typeface="Arial"/>
              <a:cs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Introduction to HTML</a:t>
            </a:r>
          </a:p>
        </p:txBody>
      </p:sp>
      <p:sp>
        <p:nvSpPr>
          <p:cNvPr id="3" name="object 3"/>
          <p:cNvSpPr txBox="1"/>
          <p:nvPr/>
        </p:nvSpPr>
        <p:spPr>
          <a:xfrm>
            <a:off x="904597" y="1728118"/>
            <a:ext cx="2741930"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What</a:t>
            </a:r>
            <a:r>
              <a:rPr sz="1800" spc="-45" dirty="0">
                <a:solidFill>
                  <a:srgbClr val="595959"/>
                </a:solidFill>
                <a:latin typeface="Arial MT"/>
                <a:cs typeface="Arial MT"/>
              </a:rPr>
              <a:t> </a:t>
            </a:r>
            <a:r>
              <a:rPr sz="1800" spc="-5" dirty="0">
                <a:solidFill>
                  <a:srgbClr val="595959"/>
                </a:solidFill>
                <a:latin typeface="Arial MT"/>
                <a:cs typeface="Arial MT"/>
              </a:rPr>
              <a:t>is</a:t>
            </a:r>
            <a:r>
              <a:rPr sz="1800" spc="-45" dirty="0">
                <a:solidFill>
                  <a:srgbClr val="595959"/>
                </a:solidFill>
                <a:latin typeface="Arial MT"/>
                <a:cs typeface="Arial MT"/>
              </a:rPr>
              <a:t> </a:t>
            </a:r>
            <a:r>
              <a:rPr sz="1800" spc="-5" dirty="0">
                <a:solidFill>
                  <a:srgbClr val="595959"/>
                </a:solidFill>
                <a:latin typeface="Arial MT"/>
                <a:cs typeface="Arial MT"/>
              </a:rPr>
              <a:t>HTML?(continued)</a:t>
            </a:r>
            <a:endParaRPr sz="1800" dirty="0">
              <a:latin typeface="Arial MT"/>
              <a:cs typeface="Arial MT"/>
            </a:endParaRPr>
          </a:p>
        </p:txBody>
      </p:sp>
      <p:sp>
        <p:nvSpPr>
          <p:cNvPr id="4" name="object 4"/>
          <p:cNvSpPr txBox="1"/>
          <p:nvPr/>
        </p:nvSpPr>
        <p:spPr>
          <a:xfrm>
            <a:off x="732769" y="2507269"/>
            <a:ext cx="3496945" cy="1974900"/>
          </a:xfrm>
          <a:prstGeom prst="rect">
            <a:avLst/>
          </a:prstGeom>
        </p:spPr>
        <p:txBody>
          <a:bodyPr vert="horz" wrap="square" lIns="0" tIns="12700" rIns="0" bIns="0" rtlCol="0">
            <a:spAutoFit/>
          </a:bodyPr>
          <a:lstStyle/>
          <a:p>
            <a:pPr marL="348606" marR="5080" indent="-336542" algn="just">
              <a:lnSpc>
                <a:spcPct val="114599"/>
              </a:lnSpc>
              <a:spcBef>
                <a:spcPts val="100"/>
              </a:spcBef>
              <a:buChar char="●"/>
              <a:tabLst>
                <a:tab pos="347972" algn="l"/>
                <a:tab pos="349241" algn="l"/>
              </a:tabLst>
            </a:pPr>
            <a:r>
              <a:rPr spc="-5" dirty="0">
                <a:latin typeface="Arial MT"/>
                <a:cs typeface="Arial MT"/>
              </a:rPr>
              <a:t>"</a:t>
            </a:r>
            <a:r>
              <a:rPr b="1" spc="-5" dirty="0"/>
              <a:t>Hypertext</a:t>
            </a:r>
            <a:r>
              <a:rPr spc="-5" dirty="0">
                <a:latin typeface="Arial MT"/>
                <a:cs typeface="Arial MT"/>
              </a:rPr>
              <a:t>" </a:t>
            </a:r>
            <a:r>
              <a:rPr dirty="0">
                <a:latin typeface="Arial MT"/>
                <a:cs typeface="Arial MT"/>
              </a:rPr>
              <a:t>refers </a:t>
            </a:r>
            <a:r>
              <a:rPr spc="-5" dirty="0">
                <a:latin typeface="Arial MT"/>
                <a:cs typeface="Arial MT"/>
              </a:rPr>
              <a:t>to the hyperlinks that </a:t>
            </a:r>
            <a:r>
              <a:rPr spc="-375" dirty="0">
                <a:latin typeface="Arial MT"/>
                <a:cs typeface="Arial MT"/>
              </a:rPr>
              <a:t> </a:t>
            </a:r>
            <a:r>
              <a:rPr spc="-5" dirty="0">
                <a:latin typeface="Arial MT"/>
                <a:cs typeface="Arial MT"/>
              </a:rPr>
              <a:t>an</a:t>
            </a:r>
            <a:r>
              <a:rPr spc="-10" dirty="0">
                <a:latin typeface="Arial MT"/>
                <a:cs typeface="Arial MT"/>
              </a:rPr>
              <a:t> </a:t>
            </a:r>
            <a:r>
              <a:rPr spc="-5" dirty="0">
                <a:latin typeface="Arial MT"/>
                <a:cs typeface="Arial MT"/>
              </a:rPr>
              <a:t>HTML</a:t>
            </a:r>
            <a:r>
              <a:rPr spc="-60" dirty="0">
                <a:latin typeface="Arial MT"/>
                <a:cs typeface="Arial MT"/>
              </a:rPr>
              <a:t> </a:t>
            </a:r>
            <a:r>
              <a:rPr spc="-5" dirty="0">
                <a:latin typeface="Arial MT"/>
                <a:cs typeface="Arial MT"/>
              </a:rPr>
              <a:t>page</a:t>
            </a:r>
            <a:r>
              <a:rPr spc="-10" dirty="0">
                <a:latin typeface="Arial MT"/>
                <a:cs typeface="Arial MT"/>
              </a:rPr>
              <a:t> </a:t>
            </a:r>
            <a:r>
              <a:rPr dirty="0">
                <a:latin typeface="Arial MT"/>
                <a:cs typeface="Arial MT"/>
              </a:rPr>
              <a:t>may</a:t>
            </a:r>
            <a:r>
              <a:rPr spc="-5" dirty="0">
                <a:latin typeface="Arial MT"/>
                <a:cs typeface="Arial MT"/>
              </a:rPr>
              <a:t> </a:t>
            </a:r>
            <a:r>
              <a:rPr dirty="0">
                <a:latin typeface="Arial MT"/>
                <a:cs typeface="Arial MT"/>
              </a:rPr>
              <a:t>contain.</a:t>
            </a:r>
          </a:p>
          <a:p>
            <a:pPr algn="just">
              <a:lnSpc>
                <a:spcPct val="100000"/>
              </a:lnSpc>
              <a:buFont typeface="Arial MT"/>
              <a:buChar char="●"/>
            </a:pPr>
            <a:endParaRPr dirty="0">
              <a:latin typeface="Arial MT"/>
              <a:cs typeface="Arial MT"/>
            </a:endParaRPr>
          </a:p>
          <a:p>
            <a:pPr marL="348606" marR="29844" indent="-336542" algn="just">
              <a:lnSpc>
                <a:spcPct val="115300"/>
              </a:lnSpc>
              <a:buChar char="●"/>
              <a:tabLst>
                <a:tab pos="347972" algn="l"/>
                <a:tab pos="349241" algn="l"/>
              </a:tabLst>
            </a:pPr>
            <a:r>
              <a:rPr spc="-5" dirty="0">
                <a:latin typeface="Arial MT"/>
                <a:cs typeface="Arial MT"/>
              </a:rPr>
              <a:t>"</a:t>
            </a:r>
            <a:r>
              <a:rPr b="1" spc="-5" dirty="0"/>
              <a:t>Markup language</a:t>
            </a:r>
            <a:r>
              <a:rPr spc="-5" dirty="0">
                <a:latin typeface="Arial MT"/>
                <a:cs typeface="Arial MT"/>
              </a:rPr>
              <a:t>" </a:t>
            </a:r>
            <a:r>
              <a:rPr dirty="0">
                <a:latin typeface="Arial MT"/>
                <a:cs typeface="Arial MT"/>
              </a:rPr>
              <a:t>refers </a:t>
            </a:r>
            <a:r>
              <a:rPr spc="-5" dirty="0">
                <a:latin typeface="Arial MT"/>
                <a:cs typeface="Arial MT"/>
              </a:rPr>
              <a:t>to the way </a:t>
            </a:r>
            <a:r>
              <a:rPr dirty="0">
                <a:latin typeface="Arial MT"/>
                <a:cs typeface="Arial MT"/>
              </a:rPr>
              <a:t> </a:t>
            </a:r>
            <a:r>
              <a:rPr spc="-5" dirty="0">
                <a:latin typeface="Arial MT"/>
                <a:cs typeface="Arial MT"/>
              </a:rPr>
              <a:t>tags are used to </a:t>
            </a:r>
            <a:r>
              <a:rPr b="1" spc="-5" dirty="0"/>
              <a:t>define </a:t>
            </a:r>
            <a:r>
              <a:rPr spc="-5" dirty="0">
                <a:latin typeface="Arial MT"/>
                <a:cs typeface="Arial MT"/>
              </a:rPr>
              <a:t>the page layout </a:t>
            </a:r>
            <a:r>
              <a:rPr spc="-375" dirty="0">
                <a:latin typeface="Arial MT"/>
                <a:cs typeface="Arial MT"/>
              </a:rPr>
              <a:t> </a:t>
            </a:r>
            <a:r>
              <a:rPr spc="-5" dirty="0">
                <a:latin typeface="Arial MT"/>
                <a:cs typeface="Arial MT"/>
              </a:rPr>
              <a:t>and</a:t>
            </a:r>
            <a:r>
              <a:rPr spc="-10" dirty="0">
                <a:latin typeface="Arial MT"/>
                <a:cs typeface="Arial MT"/>
              </a:rPr>
              <a:t> </a:t>
            </a:r>
            <a:r>
              <a:rPr spc="-5" dirty="0">
                <a:latin typeface="Arial MT"/>
                <a:cs typeface="Arial MT"/>
              </a:rPr>
              <a:t>elements</a:t>
            </a:r>
            <a:r>
              <a:rPr spc="-10" dirty="0">
                <a:latin typeface="Arial MT"/>
                <a:cs typeface="Arial MT"/>
              </a:rPr>
              <a:t> </a:t>
            </a:r>
            <a:r>
              <a:rPr spc="-5" dirty="0">
                <a:latin typeface="Arial MT"/>
                <a:cs typeface="Arial MT"/>
              </a:rPr>
              <a:t>within</a:t>
            </a:r>
            <a:r>
              <a:rPr spc="-10" dirty="0">
                <a:latin typeface="Arial MT"/>
                <a:cs typeface="Arial MT"/>
              </a:rPr>
              <a:t> </a:t>
            </a:r>
            <a:r>
              <a:rPr spc="-5" dirty="0">
                <a:latin typeface="Arial MT"/>
                <a:cs typeface="Arial MT"/>
              </a:rPr>
              <a:t>the</a:t>
            </a:r>
            <a:r>
              <a:rPr spc="-10" dirty="0">
                <a:latin typeface="Arial MT"/>
                <a:cs typeface="Arial MT"/>
              </a:rPr>
              <a:t> </a:t>
            </a:r>
            <a:r>
              <a:rPr spc="-5" dirty="0">
                <a:latin typeface="Arial MT"/>
                <a:cs typeface="Arial MT"/>
              </a:rPr>
              <a:t>page.</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HTML</a:t>
            </a:r>
            <a:r>
              <a:rPr spc="-70" dirty="0">
                <a:latin typeface="Arial MT"/>
                <a:cs typeface="Arial MT"/>
              </a:rPr>
              <a:t> </a:t>
            </a:r>
            <a:r>
              <a:rPr spc="-5" dirty="0">
                <a:latin typeface="Arial MT"/>
                <a:cs typeface="Arial MT"/>
              </a:rPr>
              <a:t>page</a:t>
            </a:r>
            <a:r>
              <a:rPr spc="-15" dirty="0">
                <a:latin typeface="Arial MT"/>
                <a:cs typeface="Arial MT"/>
              </a:rPr>
              <a:t> </a:t>
            </a:r>
            <a:r>
              <a:rPr spc="-5" dirty="0">
                <a:latin typeface="Arial MT"/>
                <a:cs typeface="Arial MT"/>
              </a:rPr>
              <a:t>extension</a:t>
            </a:r>
            <a:r>
              <a:rPr spc="-20" dirty="0">
                <a:latin typeface="Arial MT"/>
                <a:cs typeface="Arial MT"/>
              </a:rPr>
              <a:t> </a:t>
            </a:r>
            <a:r>
              <a:rPr spc="-5" dirty="0">
                <a:latin typeface="Arial MT"/>
                <a:cs typeface="Arial MT"/>
              </a:rPr>
              <a:t>always</a:t>
            </a:r>
            <a:r>
              <a:rPr spc="-15" dirty="0">
                <a:latin typeface="Arial MT"/>
                <a:cs typeface="Arial MT"/>
              </a:rPr>
              <a:t> </a:t>
            </a:r>
            <a:r>
              <a:rPr spc="-5" dirty="0">
                <a:latin typeface="Arial MT"/>
                <a:cs typeface="Arial MT"/>
              </a:rPr>
              <a:t>will</a:t>
            </a:r>
            <a:r>
              <a:rPr spc="-15" dirty="0">
                <a:latin typeface="Arial MT"/>
                <a:cs typeface="Arial MT"/>
              </a:rPr>
              <a:t> </a:t>
            </a:r>
            <a:r>
              <a:rPr spc="-5" dirty="0">
                <a:latin typeface="Arial MT"/>
                <a:cs typeface="Arial MT"/>
              </a:rPr>
              <a:t>be</a:t>
            </a:r>
            <a:endParaRPr dirty="0">
              <a:latin typeface="Arial MT"/>
              <a:cs typeface="Arial MT"/>
            </a:endParaRPr>
          </a:p>
          <a:p>
            <a:pPr marL="348606" algn="just">
              <a:spcBef>
                <a:spcPts val="270"/>
              </a:spcBef>
            </a:pPr>
            <a:r>
              <a:rPr spc="-5" dirty="0">
                <a:latin typeface="Arial MT"/>
                <a:cs typeface="Arial MT"/>
              </a:rPr>
              <a:t>.html</a:t>
            </a:r>
            <a:endParaRPr dirty="0">
              <a:latin typeface="Arial MT"/>
              <a:cs typeface="Arial MT"/>
            </a:endParaRPr>
          </a:p>
        </p:txBody>
      </p:sp>
      <p:pic>
        <p:nvPicPr>
          <p:cNvPr id="5" name="object 5"/>
          <p:cNvPicPr/>
          <p:nvPr/>
        </p:nvPicPr>
        <p:blipFill>
          <a:blip r:embed="rId2" cstate="print"/>
          <a:stretch>
            <a:fillRect/>
          </a:stretch>
        </p:blipFill>
        <p:spPr>
          <a:xfrm>
            <a:off x="4572001" y="1077225"/>
            <a:ext cx="4539925" cy="3404944"/>
          </a:xfrm>
          <a:prstGeom prst="rect">
            <a:avLst/>
          </a:prstGeom>
        </p:spPr>
      </p:pic>
      <p:sp>
        <p:nvSpPr>
          <p:cNvPr id="6" name="object 6"/>
          <p:cNvSpPr txBox="1"/>
          <p:nvPr/>
        </p:nvSpPr>
        <p:spPr>
          <a:xfrm>
            <a:off x="4572000" y="4871936"/>
            <a:ext cx="4013200" cy="111569"/>
          </a:xfrm>
          <a:prstGeom prst="rect">
            <a:avLst/>
          </a:prstGeom>
        </p:spPr>
        <p:txBody>
          <a:bodyPr vert="horz" wrap="square" lIns="0" tIns="3810" rIns="0" bIns="0" rtlCol="0">
            <a:spAutoFit/>
          </a:bodyPr>
          <a:lstStyle/>
          <a:p>
            <a:pPr marL="1087728">
              <a:spcBef>
                <a:spcPts val="30"/>
              </a:spcBef>
            </a:pPr>
            <a:r>
              <a:rPr sz="700" spc="-5" dirty="0">
                <a:solidFill>
                  <a:srgbClr val="595959"/>
                </a:solidFill>
                <a:latin typeface="Arial MT"/>
                <a:cs typeface="Arial MT"/>
              </a:rPr>
              <a:t>Image</a:t>
            </a:r>
            <a:r>
              <a:rPr sz="700" spc="30" dirty="0">
                <a:solidFill>
                  <a:srgbClr val="595959"/>
                </a:solidFill>
                <a:latin typeface="Arial MT"/>
                <a:cs typeface="Arial MT"/>
              </a:rPr>
              <a:t> </a:t>
            </a:r>
            <a:r>
              <a:rPr sz="700" spc="-5" dirty="0">
                <a:solidFill>
                  <a:srgbClr val="595959"/>
                </a:solidFill>
                <a:latin typeface="Arial MT"/>
                <a:cs typeface="Arial MT"/>
              </a:rPr>
              <a:t>Source:</a:t>
            </a:r>
            <a:r>
              <a:rPr sz="700" spc="30" dirty="0">
                <a:solidFill>
                  <a:srgbClr val="595959"/>
                </a:solidFill>
                <a:latin typeface="Arial MT"/>
                <a:cs typeface="Arial MT"/>
              </a:rPr>
              <a:t> </a:t>
            </a:r>
            <a:r>
              <a:rPr sz="700" spc="-10" dirty="0">
                <a:solidFill>
                  <a:srgbClr val="595959"/>
                </a:solidFill>
                <a:latin typeface="Arial MT"/>
                <a:cs typeface="Arial MT"/>
                <a:hlinkClick r:id="rId3"/>
              </a:rPr>
              <a:t>https://www.dreamstime.com/illustration/html.html</a:t>
            </a:r>
            <a:endParaRPr sz="700" dirty="0">
              <a:latin typeface="Arial MT"/>
              <a:cs typeface="Arial MT"/>
            </a:endParaRPr>
          </a:p>
        </p:txBody>
      </p:sp>
    </p:spTree>
    <p:extLst>
      <p:ext uri="{BB962C8B-B14F-4D97-AF65-F5344CB8AC3E}">
        <p14:creationId xmlns:p14="http://schemas.microsoft.com/office/powerpoint/2010/main" val="1234704107"/>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07923" y="827278"/>
            <a:ext cx="3729354" cy="391160"/>
          </a:xfrm>
          <a:prstGeom prst="rect">
            <a:avLst/>
          </a:prstGeom>
        </p:spPr>
        <p:txBody>
          <a:bodyPr vert="horz" wrap="square" lIns="0" tIns="12700" rIns="0" bIns="0" rtlCol="0">
            <a:spAutoFit/>
          </a:bodyPr>
          <a:lstStyle/>
          <a:p>
            <a:pPr marL="12700">
              <a:lnSpc>
                <a:spcPct val="100000"/>
              </a:lnSpc>
              <a:spcBef>
                <a:spcPts val="100"/>
              </a:spcBef>
            </a:pPr>
            <a:r>
              <a:rPr spc="-5" dirty="0"/>
              <a:t>Types</a:t>
            </a:r>
            <a:r>
              <a:rPr spc="-80" dirty="0"/>
              <a:t> </a:t>
            </a:r>
            <a:r>
              <a:rPr spc="-5" dirty="0"/>
              <a:t>of</a:t>
            </a:r>
            <a:r>
              <a:rPr spc="-65" dirty="0"/>
              <a:t> </a:t>
            </a:r>
            <a:r>
              <a:rPr spc="-5" dirty="0"/>
              <a:t>Relationships</a:t>
            </a:r>
            <a:r>
              <a:rPr spc="-65" dirty="0"/>
              <a:t> </a:t>
            </a:r>
            <a:r>
              <a:rPr dirty="0"/>
              <a:t>sets</a:t>
            </a:r>
          </a:p>
        </p:txBody>
      </p:sp>
      <p:sp>
        <p:nvSpPr>
          <p:cNvPr id="3" name="object 3"/>
          <p:cNvSpPr txBox="1"/>
          <p:nvPr/>
        </p:nvSpPr>
        <p:spPr>
          <a:xfrm>
            <a:off x="301877" y="3342942"/>
            <a:ext cx="3941445" cy="741421"/>
          </a:xfrm>
          <a:prstGeom prst="rect">
            <a:avLst/>
          </a:prstGeom>
        </p:spPr>
        <p:txBody>
          <a:bodyPr vert="horz" wrap="square" lIns="0" tIns="12700" rIns="0" bIns="0" rtlCol="0">
            <a:spAutoFit/>
          </a:bodyPr>
          <a:lstStyle/>
          <a:p>
            <a:pPr marL="349250" marR="5080" indent="-337185">
              <a:lnSpc>
                <a:spcPct val="116399"/>
              </a:lnSpc>
              <a:spcBef>
                <a:spcPts val="1450"/>
              </a:spcBef>
              <a:buFont typeface="Arial"/>
              <a:buChar char="●"/>
              <a:tabLst>
                <a:tab pos="349250" algn="l"/>
                <a:tab pos="349885" algn="l"/>
              </a:tabLst>
            </a:pPr>
            <a:r>
              <a:rPr sz="1400" spc="-50" dirty="0">
                <a:latin typeface="Trebuchet MS"/>
                <a:cs typeface="Trebuchet MS"/>
              </a:rPr>
              <a:t>When</a:t>
            </a:r>
            <a:r>
              <a:rPr sz="1400" spc="-35" dirty="0">
                <a:latin typeface="Trebuchet MS"/>
                <a:cs typeface="Trebuchet MS"/>
              </a:rPr>
              <a:t> </a:t>
            </a:r>
            <a:r>
              <a:rPr sz="1400" spc="-40" dirty="0">
                <a:latin typeface="Trebuchet MS"/>
                <a:cs typeface="Trebuchet MS"/>
              </a:rPr>
              <a:t>there</a:t>
            </a:r>
            <a:r>
              <a:rPr sz="1400" spc="-15" dirty="0">
                <a:latin typeface="Trebuchet MS"/>
                <a:cs typeface="Trebuchet MS"/>
              </a:rPr>
              <a:t> </a:t>
            </a:r>
            <a:r>
              <a:rPr sz="1400" spc="-35" dirty="0">
                <a:latin typeface="Trebuchet MS"/>
                <a:cs typeface="Trebuchet MS"/>
              </a:rPr>
              <a:t>are</a:t>
            </a:r>
            <a:r>
              <a:rPr sz="1400" spc="-15" dirty="0">
                <a:latin typeface="Trebuchet MS"/>
                <a:cs typeface="Trebuchet MS"/>
              </a:rPr>
              <a:t> </a:t>
            </a:r>
            <a:r>
              <a:rPr sz="1400" spc="-45" dirty="0">
                <a:latin typeface="Trebuchet MS"/>
                <a:cs typeface="Trebuchet MS"/>
              </a:rPr>
              <a:t>n</a:t>
            </a:r>
            <a:r>
              <a:rPr sz="1400" spc="-20" dirty="0">
                <a:latin typeface="Trebuchet MS"/>
                <a:cs typeface="Trebuchet MS"/>
              </a:rPr>
              <a:t> </a:t>
            </a:r>
            <a:r>
              <a:rPr sz="1400" spc="-35" dirty="0">
                <a:latin typeface="Trebuchet MS"/>
                <a:cs typeface="Trebuchet MS"/>
              </a:rPr>
              <a:t>entities</a:t>
            </a:r>
            <a:r>
              <a:rPr sz="1400" spc="-10" dirty="0">
                <a:latin typeface="Trebuchet MS"/>
                <a:cs typeface="Trebuchet MS"/>
              </a:rPr>
              <a:t> </a:t>
            </a:r>
            <a:r>
              <a:rPr sz="1400" spc="-35" dirty="0">
                <a:latin typeface="Trebuchet MS"/>
                <a:cs typeface="Trebuchet MS"/>
              </a:rPr>
              <a:t>set</a:t>
            </a:r>
            <a:r>
              <a:rPr sz="1400" dirty="0">
                <a:latin typeface="Trebuchet MS"/>
                <a:cs typeface="Trebuchet MS"/>
              </a:rPr>
              <a:t> </a:t>
            </a:r>
            <a:r>
              <a:rPr sz="1400" spc="-40" dirty="0">
                <a:latin typeface="Trebuchet MS"/>
                <a:cs typeface="Trebuchet MS"/>
              </a:rPr>
              <a:t>participating</a:t>
            </a:r>
            <a:r>
              <a:rPr sz="1400" spc="-20" dirty="0">
                <a:latin typeface="Trebuchet MS"/>
                <a:cs typeface="Trebuchet MS"/>
              </a:rPr>
              <a:t> </a:t>
            </a:r>
            <a:r>
              <a:rPr sz="1400" spc="-30" dirty="0">
                <a:latin typeface="Trebuchet MS"/>
                <a:cs typeface="Trebuchet MS"/>
              </a:rPr>
              <a:t>in</a:t>
            </a:r>
            <a:r>
              <a:rPr sz="1400" spc="-20" dirty="0">
                <a:latin typeface="Trebuchet MS"/>
                <a:cs typeface="Trebuchet MS"/>
              </a:rPr>
              <a:t> </a:t>
            </a:r>
            <a:r>
              <a:rPr sz="1400" spc="-40" dirty="0">
                <a:latin typeface="Trebuchet MS"/>
                <a:cs typeface="Trebuchet MS"/>
              </a:rPr>
              <a:t>a </a:t>
            </a:r>
            <a:r>
              <a:rPr sz="1400" spc="-405" dirty="0">
                <a:latin typeface="Trebuchet MS"/>
                <a:cs typeface="Trebuchet MS"/>
              </a:rPr>
              <a:t> </a:t>
            </a:r>
            <a:r>
              <a:rPr sz="1400" spc="-35" dirty="0">
                <a:latin typeface="Trebuchet MS"/>
                <a:cs typeface="Trebuchet MS"/>
              </a:rPr>
              <a:t>relation,</a:t>
            </a:r>
            <a:r>
              <a:rPr sz="1400" spc="-25" dirty="0">
                <a:latin typeface="Trebuchet MS"/>
                <a:cs typeface="Trebuchet MS"/>
              </a:rPr>
              <a:t> </a:t>
            </a:r>
            <a:r>
              <a:rPr sz="1400" spc="-40" dirty="0">
                <a:latin typeface="Trebuchet MS"/>
                <a:cs typeface="Trebuchet MS"/>
              </a:rPr>
              <a:t>the</a:t>
            </a:r>
            <a:r>
              <a:rPr sz="1400" spc="-30" dirty="0">
                <a:latin typeface="Trebuchet MS"/>
                <a:cs typeface="Trebuchet MS"/>
              </a:rPr>
              <a:t> </a:t>
            </a:r>
            <a:r>
              <a:rPr sz="1400" spc="-40" dirty="0">
                <a:latin typeface="Trebuchet MS"/>
                <a:cs typeface="Trebuchet MS"/>
              </a:rPr>
              <a:t>relationship</a:t>
            </a:r>
            <a:r>
              <a:rPr sz="1400" spc="-20" dirty="0">
                <a:latin typeface="Trebuchet MS"/>
                <a:cs typeface="Trebuchet MS"/>
              </a:rPr>
              <a:t> </a:t>
            </a:r>
            <a:r>
              <a:rPr sz="1400" spc="-35" dirty="0">
                <a:latin typeface="Trebuchet MS"/>
                <a:cs typeface="Trebuchet MS"/>
              </a:rPr>
              <a:t>is</a:t>
            </a:r>
            <a:r>
              <a:rPr sz="1400" spc="-25" dirty="0">
                <a:latin typeface="Trebuchet MS"/>
                <a:cs typeface="Trebuchet MS"/>
              </a:rPr>
              <a:t> </a:t>
            </a:r>
            <a:r>
              <a:rPr sz="1400" spc="-35" dirty="0">
                <a:latin typeface="Trebuchet MS"/>
                <a:cs typeface="Trebuchet MS"/>
              </a:rPr>
              <a:t>called</a:t>
            </a:r>
            <a:r>
              <a:rPr sz="1400" spc="-30" dirty="0">
                <a:latin typeface="Trebuchet MS"/>
                <a:cs typeface="Trebuchet MS"/>
              </a:rPr>
              <a:t> </a:t>
            </a:r>
            <a:r>
              <a:rPr sz="1400" spc="-40" dirty="0">
                <a:latin typeface="Trebuchet MS"/>
                <a:cs typeface="Trebuchet MS"/>
              </a:rPr>
              <a:t>as</a:t>
            </a:r>
            <a:r>
              <a:rPr sz="1400" spc="-15" dirty="0">
                <a:latin typeface="Trebuchet MS"/>
                <a:cs typeface="Trebuchet MS"/>
              </a:rPr>
              <a:t> </a:t>
            </a:r>
            <a:r>
              <a:rPr sz="1400" spc="-30" dirty="0">
                <a:latin typeface="Trebuchet MS"/>
                <a:cs typeface="Trebuchet MS"/>
              </a:rPr>
              <a:t>n-ary </a:t>
            </a:r>
            <a:r>
              <a:rPr sz="1400" spc="-25" dirty="0">
                <a:latin typeface="Trebuchet MS"/>
                <a:cs typeface="Trebuchet MS"/>
              </a:rPr>
              <a:t> </a:t>
            </a:r>
            <a:r>
              <a:rPr sz="1400" spc="-5" dirty="0">
                <a:latin typeface="Trebuchet MS"/>
                <a:cs typeface="Trebuchet MS"/>
              </a:rPr>
              <a:t>relationship.</a:t>
            </a:r>
            <a:endParaRPr sz="1400" dirty="0">
              <a:latin typeface="Trebuchet MS"/>
              <a:cs typeface="Trebuchet MS"/>
            </a:endParaRPr>
          </a:p>
        </p:txBody>
      </p:sp>
      <p:grpSp>
        <p:nvGrpSpPr>
          <p:cNvPr id="4" name="object 4"/>
          <p:cNvGrpSpPr/>
          <p:nvPr/>
        </p:nvGrpSpPr>
        <p:grpSpPr>
          <a:xfrm>
            <a:off x="4572000" y="0"/>
            <a:ext cx="4572000" cy="5143500"/>
            <a:chOff x="4572000" y="0"/>
            <a:chExt cx="4572000" cy="5143500"/>
          </a:xfrm>
        </p:grpSpPr>
        <p:sp>
          <p:nvSpPr>
            <p:cNvPr id="5" name="object 5"/>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6" name="object 6"/>
            <p:cNvPicPr/>
            <p:nvPr/>
          </p:nvPicPr>
          <p:blipFill>
            <a:blip r:embed="rId2" cstate="print"/>
            <a:stretch>
              <a:fillRect/>
            </a:stretch>
          </p:blipFill>
          <p:spPr>
            <a:xfrm>
              <a:off x="8228965" y="161290"/>
              <a:ext cx="791845" cy="311785"/>
            </a:xfrm>
            <a:prstGeom prst="rect">
              <a:avLst/>
            </a:prstGeom>
          </p:spPr>
        </p:pic>
      </p:grpSp>
      <p:pic>
        <p:nvPicPr>
          <p:cNvPr id="7" name="object 7"/>
          <p:cNvPicPr/>
          <p:nvPr/>
        </p:nvPicPr>
        <p:blipFill>
          <a:blip r:embed="rId3" cstate="print"/>
          <a:stretch>
            <a:fillRect/>
          </a:stretch>
        </p:blipFill>
        <p:spPr>
          <a:xfrm>
            <a:off x="143510" y="161289"/>
            <a:ext cx="773887" cy="311150"/>
          </a:xfrm>
          <a:prstGeom prst="rect">
            <a:avLst/>
          </a:prstGeom>
        </p:spPr>
      </p:pic>
      <p:sp>
        <p:nvSpPr>
          <p:cNvPr id="8" name="object 8"/>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
        <p:nvSpPr>
          <p:cNvPr id="10" name="TextBox 9">
            <a:extLst>
              <a:ext uri="{FF2B5EF4-FFF2-40B4-BE49-F238E27FC236}">
                <a16:creationId xmlns:a16="http://schemas.microsoft.com/office/drawing/2014/main" id="{8FF95917-1C8F-BCA0-24DF-D31E9EFADAE8}"/>
              </a:ext>
            </a:extLst>
          </p:cNvPr>
          <p:cNvSpPr txBox="1"/>
          <p:nvPr/>
        </p:nvSpPr>
        <p:spPr>
          <a:xfrm>
            <a:off x="-217361" y="2012454"/>
            <a:ext cx="4572000" cy="369332"/>
          </a:xfrm>
          <a:prstGeom prst="rect">
            <a:avLst/>
          </a:prstGeom>
          <a:noFill/>
        </p:spPr>
        <p:txBody>
          <a:bodyPr wrap="square">
            <a:spAutoFit/>
          </a:bodyPr>
          <a:lstStyle/>
          <a:p>
            <a:pPr marL="1623695">
              <a:lnSpc>
                <a:spcPct val="100000"/>
              </a:lnSpc>
              <a:spcBef>
                <a:spcPts val="100"/>
              </a:spcBef>
            </a:pPr>
            <a:r>
              <a:rPr lang="en-US" sz="1800" spc="-5" dirty="0">
                <a:solidFill>
                  <a:srgbClr val="585858"/>
                </a:solidFill>
                <a:latin typeface="Arial"/>
                <a:cs typeface="Arial"/>
              </a:rPr>
              <a:t>n-</a:t>
            </a:r>
            <a:r>
              <a:rPr lang="en-US" sz="1800" spc="-5" dirty="0" err="1">
                <a:solidFill>
                  <a:srgbClr val="585858"/>
                </a:solidFill>
                <a:latin typeface="Arial"/>
                <a:cs typeface="Arial"/>
              </a:rPr>
              <a:t>ary</a:t>
            </a:r>
            <a:r>
              <a:rPr lang="en-US" sz="1800" spc="-65" dirty="0">
                <a:solidFill>
                  <a:srgbClr val="585858"/>
                </a:solidFill>
                <a:latin typeface="Arial"/>
                <a:cs typeface="Arial"/>
              </a:rPr>
              <a:t> </a:t>
            </a:r>
            <a:r>
              <a:rPr lang="en-US" sz="1800" spc="-5" dirty="0">
                <a:solidFill>
                  <a:srgbClr val="585858"/>
                </a:solidFill>
                <a:latin typeface="Arial"/>
                <a:cs typeface="Arial"/>
              </a:rPr>
              <a:t>Relationship</a:t>
            </a:r>
            <a:endParaRPr lang="en-US" sz="1800" dirty="0">
              <a:latin typeface="Arial"/>
              <a:cs typeface="Arial"/>
            </a:endParaRPr>
          </a:p>
        </p:txBody>
      </p:sp>
    </p:spTree>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510" y="644397"/>
            <a:ext cx="4100567" cy="772647"/>
          </a:xfrm>
          <a:prstGeom prst="rect">
            <a:avLst/>
          </a:prstGeom>
        </p:spPr>
        <p:txBody>
          <a:bodyPr vert="horz" wrap="square" lIns="0" tIns="28575" rIns="0" bIns="0" rtlCol="0">
            <a:spAutoFit/>
          </a:bodyPr>
          <a:lstStyle/>
          <a:p>
            <a:pPr marL="1478915" marR="5080" indent="-1466850">
              <a:lnSpc>
                <a:spcPts val="2840"/>
              </a:lnSpc>
              <a:spcBef>
                <a:spcPts val="225"/>
              </a:spcBef>
            </a:pPr>
            <a:r>
              <a:rPr spc="-5" dirty="0"/>
              <a:t>Entity</a:t>
            </a:r>
            <a:r>
              <a:rPr spc="-55" dirty="0"/>
              <a:t> </a:t>
            </a:r>
            <a:r>
              <a:rPr dirty="0"/>
              <a:t>sets</a:t>
            </a:r>
            <a:r>
              <a:rPr spc="-40" dirty="0"/>
              <a:t> </a:t>
            </a:r>
            <a:r>
              <a:rPr dirty="0"/>
              <a:t>&amp;</a:t>
            </a:r>
            <a:r>
              <a:rPr spc="-60" dirty="0"/>
              <a:t> </a:t>
            </a:r>
            <a:r>
              <a:rPr spc="-5" dirty="0"/>
              <a:t>relationships </a:t>
            </a:r>
            <a:r>
              <a:rPr spc="-650" dirty="0"/>
              <a:t> </a:t>
            </a:r>
            <a:r>
              <a:rPr dirty="0"/>
              <a:t>sets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539750"/>
              <a:ext cx="4570476" cy="1207770"/>
            </a:xfrm>
            <a:prstGeom prst="rect">
              <a:avLst/>
            </a:prstGeom>
          </p:spPr>
        </p:pic>
        <p:pic>
          <p:nvPicPr>
            <p:cNvPr id="7" name="object 7"/>
            <p:cNvPicPr/>
            <p:nvPr/>
          </p:nvPicPr>
          <p:blipFill>
            <a:blip r:embed="rId4" cstate="print"/>
            <a:stretch>
              <a:fillRect/>
            </a:stretch>
          </p:blipFill>
          <p:spPr>
            <a:xfrm>
              <a:off x="4572000" y="1969071"/>
              <a:ext cx="4571365" cy="2179955"/>
            </a:xfrm>
            <a:prstGeom prst="rect">
              <a:avLst/>
            </a:prstGeom>
          </p:spPr>
        </p:pic>
      </p:grpSp>
      <p:sp>
        <p:nvSpPr>
          <p:cNvPr id="8" name="object 8"/>
          <p:cNvSpPr txBox="1"/>
          <p:nvPr/>
        </p:nvSpPr>
        <p:spPr>
          <a:xfrm>
            <a:off x="701782" y="1812291"/>
            <a:ext cx="326517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2F2F2F"/>
                </a:solidFill>
                <a:latin typeface="Arial"/>
                <a:cs typeface="Arial"/>
              </a:rPr>
              <a:t>Cardinality</a:t>
            </a:r>
            <a:r>
              <a:rPr sz="1800" spc="-45" dirty="0">
                <a:solidFill>
                  <a:srgbClr val="2F2F2F"/>
                </a:solidFill>
                <a:latin typeface="Arial"/>
                <a:cs typeface="Arial"/>
              </a:rPr>
              <a:t> </a:t>
            </a:r>
            <a:r>
              <a:rPr sz="1800" spc="-5" dirty="0">
                <a:solidFill>
                  <a:srgbClr val="2F2F2F"/>
                </a:solidFill>
                <a:latin typeface="Arial"/>
                <a:cs typeface="Arial"/>
              </a:rPr>
              <a:t>of</a:t>
            </a:r>
            <a:r>
              <a:rPr sz="1800" spc="-30" dirty="0">
                <a:solidFill>
                  <a:srgbClr val="2F2F2F"/>
                </a:solidFill>
                <a:latin typeface="Arial"/>
                <a:cs typeface="Arial"/>
              </a:rPr>
              <a:t> </a:t>
            </a:r>
            <a:r>
              <a:rPr sz="1800" spc="-5" dirty="0">
                <a:solidFill>
                  <a:srgbClr val="2F2F2F"/>
                </a:solidFill>
                <a:latin typeface="Arial"/>
                <a:cs typeface="Arial"/>
              </a:rPr>
              <a:t>Relationships</a:t>
            </a:r>
            <a:r>
              <a:rPr sz="1800" spc="-20" dirty="0">
                <a:solidFill>
                  <a:srgbClr val="2F2F2F"/>
                </a:solidFill>
                <a:latin typeface="Arial"/>
                <a:cs typeface="Arial"/>
              </a:rPr>
              <a:t> </a:t>
            </a:r>
            <a:r>
              <a:rPr sz="1800" dirty="0">
                <a:solidFill>
                  <a:srgbClr val="2F2F2F"/>
                </a:solidFill>
                <a:latin typeface="Arial"/>
                <a:cs typeface="Arial"/>
              </a:rPr>
              <a:t>sets</a:t>
            </a:r>
            <a:endParaRPr sz="1800" dirty="0">
              <a:latin typeface="Arial"/>
              <a:cs typeface="Arial"/>
            </a:endParaRPr>
          </a:p>
        </p:txBody>
      </p:sp>
      <p:sp>
        <p:nvSpPr>
          <p:cNvPr id="9" name="object 9"/>
          <p:cNvSpPr txBox="1"/>
          <p:nvPr/>
        </p:nvSpPr>
        <p:spPr>
          <a:xfrm>
            <a:off x="356108" y="2211451"/>
            <a:ext cx="3435350" cy="2311146"/>
          </a:xfrm>
          <a:prstGeom prst="rect">
            <a:avLst/>
          </a:prstGeom>
        </p:spPr>
        <p:txBody>
          <a:bodyPr vert="horz" wrap="square" lIns="0" tIns="12700" rIns="0" bIns="0" rtlCol="0">
            <a:spAutoFit/>
          </a:bodyPr>
          <a:lstStyle/>
          <a:p>
            <a:pPr marL="334010" indent="-320675">
              <a:lnSpc>
                <a:spcPct val="100000"/>
              </a:lnSpc>
              <a:spcBef>
                <a:spcPts val="100"/>
              </a:spcBef>
              <a:buFont typeface="Arial"/>
              <a:buChar char="●"/>
              <a:tabLst>
                <a:tab pos="334010" algn="l"/>
                <a:tab pos="334645" algn="l"/>
              </a:tabLst>
            </a:pPr>
            <a:r>
              <a:rPr sz="1200" spc="-45" dirty="0">
                <a:latin typeface="+mn-lt"/>
                <a:cs typeface="Trebuchet MS"/>
              </a:rPr>
              <a:t>T</a:t>
            </a:r>
            <a:r>
              <a:rPr sz="1200" spc="-35" dirty="0">
                <a:latin typeface="+mn-lt"/>
                <a:cs typeface="Trebuchet MS"/>
              </a:rPr>
              <a:t>h</a:t>
            </a:r>
            <a:r>
              <a:rPr sz="1200" spc="-45" dirty="0">
                <a:latin typeface="+mn-lt"/>
                <a:cs typeface="Trebuchet MS"/>
              </a:rPr>
              <a:t>e </a:t>
            </a:r>
            <a:r>
              <a:rPr sz="1200" b="1" spc="-50" dirty="0">
                <a:latin typeface="+mn-lt"/>
                <a:cs typeface="Trebuchet MS"/>
              </a:rPr>
              <a:t>numb</a:t>
            </a:r>
            <a:r>
              <a:rPr sz="1200" b="1" spc="-40" dirty="0">
                <a:latin typeface="+mn-lt"/>
                <a:cs typeface="Trebuchet MS"/>
              </a:rPr>
              <a:t>er</a:t>
            </a:r>
            <a:r>
              <a:rPr sz="1200" b="1" spc="-35" dirty="0">
                <a:latin typeface="+mn-lt"/>
                <a:cs typeface="Trebuchet MS"/>
              </a:rPr>
              <a:t> o</a:t>
            </a:r>
            <a:r>
              <a:rPr sz="1200" b="1" spc="-30" dirty="0">
                <a:latin typeface="+mn-lt"/>
                <a:cs typeface="Trebuchet MS"/>
              </a:rPr>
              <a:t>f</a:t>
            </a:r>
            <a:r>
              <a:rPr sz="1200" b="1" spc="-60" dirty="0">
                <a:latin typeface="+mn-lt"/>
                <a:cs typeface="Trebuchet MS"/>
              </a:rPr>
              <a:t> </a:t>
            </a:r>
            <a:r>
              <a:rPr sz="1200" b="1" spc="-40" dirty="0">
                <a:latin typeface="+mn-lt"/>
                <a:cs typeface="Trebuchet MS"/>
              </a:rPr>
              <a:t>t</a:t>
            </a:r>
            <a:r>
              <a:rPr sz="1200" b="1" spc="-15" dirty="0">
                <a:latin typeface="+mn-lt"/>
                <a:cs typeface="Trebuchet MS"/>
              </a:rPr>
              <a:t>i</a:t>
            </a:r>
            <a:r>
              <a:rPr sz="1200" b="1" spc="-65" dirty="0">
                <a:latin typeface="+mn-lt"/>
                <a:cs typeface="Trebuchet MS"/>
              </a:rPr>
              <a:t>m</a:t>
            </a:r>
            <a:r>
              <a:rPr sz="1200" b="1" spc="-40" dirty="0">
                <a:latin typeface="+mn-lt"/>
                <a:cs typeface="Trebuchet MS"/>
              </a:rPr>
              <a:t>es </a:t>
            </a:r>
            <a:r>
              <a:rPr sz="1200" b="1" spc="-35" dirty="0">
                <a:latin typeface="+mn-lt"/>
                <a:cs typeface="Trebuchet MS"/>
              </a:rPr>
              <a:t>a</a:t>
            </a:r>
            <a:r>
              <a:rPr sz="1200" b="1" spc="-50" dirty="0">
                <a:latin typeface="+mn-lt"/>
                <a:cs typeface="Trebuchet MS"/>
              </a:rPr>
              <a:t>n</a:t>
            </a:r>
            <a:r>
              <a:rPr sz="1200" b="1" spc="-55" dirty="0">
                <a:latin typeface="+mn-lt"/>
                <a:cs typeface="Trebuchet MS"/>
              </a:rPr>
              <a:t> </a:t>
            </a:r>
            <a:r>
              <a:rPr sz="1200" b="1" spc="-45" dirty="0">
                <a:latin typeface="+mn-lt"/>
                <a:cs typeface="Trebuchet MS"/>
              </a:rPr>
              <a:t>e</a:t>
            </a:r>
            <a:r>
              <a:rPr sz="1200" b="1" spc="-40" dirty="0">
                <a:latin typeface="+mn-lt"/>
                <a:cs typeface="Trebuchet MS"/>
              </a:rPr>
              <a:t>n</a:t>
            </a:r>
            <a:r>
              <a:rPr sz="1200" b="1" spc="-30" dirty="0">
                <a:latin typeface="+mn-lt"/>
                <a:cs typeface="Trebuchet MS"/>
              </a:rPr>
              <a:t>t</a:t>
            </a:r>
            <a:r>
              <a:rPr sz="1200" b="1" spc="-15" dirty="0">
                <a:latin typeface="+mn-lt"/>
                <a:cs typeface="Trebuchet MS"/>
              </a:rPr>
              <a:t>i</a:t>
            </a:r>
            <a:r>
              <a:rPr sz="1200" b="1" spc="-40" dirty="0">
                <a:latin typeface="+mn-lt"/>
                <a:cs typeface="Trebuchet MS"/>
              </a:rPr>
              <a:t>t</a:t>
            </a:r>
            <a:r>
              <a:rPr sz="1200" b="1" spc="-45" dirty="0">
                <a:latin typeface="+mn-lt"/>
                <a:cs typeface="Trebuchet MS"/>
              </a:rPr>
              <a:t>y</a:t>
            </a:r>
            <a:r>
              <a:rPr sz="1200" b="1" spc="-50" dirty="0">
                <a:latin typeface="+mn-lt"/>
                <a:cs typeface="Trebuchet MS"/>
              </a:rPr>
              <a:t> </a:t>
            </a:r>
            <a:r>
              <a:rPr sz="1200" b="1" spc="-35" dirty="0">
                <a:latin typeface="+mn-lt"/>
                <a:cs typeface="Trebuchet MS"/>
              </a:rPr>
              <a:t>o</a:t>
            </a:r>
            <a:r>
              <a:rPr sz="1200" b="1" spc="-30" dirty="0">
                <a:latin typeface="+mn-lt"/>
                <a:cs typeface="Trebuchet MS"/>
              </a:rPr>
              <a:t>f</a:t>
            </a:r>
            <a:r>
              <a:rPr sz="1200" b="1" spc="-45" dirty="0">
                <a:latin typeface="+mn-lt"/>
                <a:cs typeface="Trebuchet MS"/>
              </a:rPr>
              <a:t> an e</a:t>
            </a:r>
            <a:r>
              <a:rPr sz="1200" b="1" spc="-40" dirty="0">
                <a:latin typeface="+mn-lt"/>
                <a:cs typeface="Trebuchet MS"/>
              </a:rPr>
              <a:t>nt</a:t>
            </a:r>
            <a:r>
              <a:rPr sz="1200" b="1" spc="-15" dirty="0">
                <a:latin typeface="+mn-lt"/>
                <a:cs typeface="Trebuchet MS"/>
              </a:rPr>
              <a:t>i</a:t>
            </a:r>
            <a:r>
              <a:rPr sz="1200" b="1" spc="-30" dirty="0">
                <a:latin typeface="+mn-lt"/>
                <a:cs typeface="Trebuchet MS"/>
              </a:rPr>
              <a:t>t</a:t>
            </a:r>
            <a:r>
              <a:rPr sz="1200" b="1" spc="-45" dirty="0">
                <a:latin typeface="+mn-lt"/>
                <a:cs typeface="Trebuchet MS"/>
              </a:rPr>
              <a:t>y</a:t>
            </a:r>
            <a:r>
              <a:rPr sz="1200" b="1" spc="-60" dirty="0">
                <a:latin typeface="+mn-lt"/>
                <a:cs typeface="Trebuchet MS"/>
              </a:rPr>
              <a:t> </a:t>
            </a:r>
            <a:r>
              <a:rPr sz="1200" b="1" spc="-30" dirty="0">
                <a:latin typeface="+mn-lt"/>
                <a:cs typeface="Trebuchet MS"/>
              </a:rPr>
              <a:t>s</a:t>
            </a:r>
            <a:r>
              <a:rPr sz="1200" b="1" spc="-35" dirty="0">
                <a:latin typeface="+mn-lt"/>
                <a:cs typeface="Trebuchet MS"/>
              </a:rPr>
              <a:t>et</a:t>
            </a:r>
            <a:endParaRPr sz="1200" dirty="0">
              <a:latin typeface="+mn-lt"/>
              <a:cs typeface="Trebuchet MS"/>
            </a:endParaRPr>
          </a:p>
          <a:p>
            <a:pPr marL="334010" marR="100965">
              <a:lnSpc>
                <a:spcPct val="172500"/>
              </a:lnSpc>
            </a:pPr>
            <a:r>
              <a:rPr sz="1200" b="1" spc="-35" dirty="0">
                <a:latin typeface="+mn-lt"/>
                <a:cs typeface="Trebuchet MS"/>
              </a:rPr>
              <a:t>participates</a:t>
            </a:r>
            <a:r>
              <a:rPr sz="1200" b="1" spc="15" dirty="0">
                <a:latin typeface="+mn-lt"/>
                <a:cs typeface="Trebuchet MS"/>
              </a:rPr>
              <a:t> </a:t>
            </a:r>
            <a:r>
              <a:rPr sz="1200" b="1" spc="-30" dirty="0">
                <a:latin typeface="+mn-lt"/>
                <a:cs typeface="Trebuchet MS"/>
              </a:rPr>
              <a:t>in</a:t>
            </a:r>
            <a:r>
              <a:rPr sz="1200" b="1" spc="20" dirty="0">
                <a:latin typeface="+mn-lt"/>
                <a:cs typeface="Trebuchet MS"/>
              </a:rPr>
              <a:t> </a:t>
            </a:r>
            <a:r>
              <a:rPr sz="1200" b="1" spc="-45" dirty="0">
                <a:latin typeface="+mn-lt"/>
                <a:cs typeface="Trebuchet MS"/>
              </a:rPr>
              <a:t>a</a:t>
            </a:r>
            <a:r>
              <a:rPr sz="1200" b="1" spc="5" dirty="0">
                <a:latin typeface="+mn-lt"/>
                <a:cs typeface="Trebuchet MS"/>
              </a:rPr>
              <a:t> </a:t>
            </a:r>
            <a:r>
              <a:rPr sz="1200" b="1" spc="-35" dirty="0">
                <a:latin typeface="+mn-lt"/>
                <a:cs typeface="Trebuchet MS"/>
              </a:rPr>
              <a:t>relationship</a:t>
            </a:r>
            <a:r>
              <a:rPr sz="1200" b="1" spc="60" dirty="0">
                <a:latin typeface="+mn-lt"/>
                <a:cs typeface="Trebuchet MS"/>
              </a:rPr>
              <a:t> </a:t>
            </a:r>
            <a:r>
              <a:rPr sz="1200" spc="-35" dirty="0">
                <a:latin typeface="+mn-lt"/>
                <a:cs typeface="Trebuchet MS"/>
              </a:rPr>
              <a:t>set</a:t>
            </a:r>
            <a:r>
              <a:rPr sz="1200" spc="15" dirty="0">
                <a:latin typeface="+mn-lt"/>
                <a:cs typeface="Trebuchet MS"/>
              </a:rPr>
              <a:t> </a:t>
            </a:r>
            <a:r>
              <a:rPr sz="1200" spc="-30" dirty="0">
                <a:latin typeface="+mn-lt"/>
                <a:cs typeface="Trebuchet MS"/>
              </a:rPr>
              <a:t>is</a:t>
            </a:r>
            <a:r>
              <a:rPr sz="1200" spc="5" dirty="0">
                <a:latin typeface="+mn-lt"/>
                <a:cs typeface="Trebuchet MS"/>
              </a:rPr>
              <a:t> </a:t>
            </a:r>
            <a:r>
              <a:rPr sz="1200" spc="-45" dirty="0">
                <a:latin typeface="+mn-lt"/>
                <a:cs typeface="Trebuchet MS"/>
              </a:rPr>
              <a:t>known</a:t>
            </a:r>
            <a:r>
              <a:rPr sz="1200" spc="20" dirty="0">
                <a:latin typeface="+mn-lt"/>
                <a:cs typeface="Trebuchet MS"/>
              </a:rPr>
              <a:t> </a:t>
            </a:r>
            <a:r>
              <a:rPr sz="1200" spc="-30" dirty="0">
                <a:latin typeface="+mn-lt"/>
                <a:cs typeface="Trebuchet MS"/>
              </a:rPr>
              <a:t>as </a:t>
            </a:r>
            <a:r>
              <a:rPr sz="1200" spc="-345" dirty="0">
                <a:latin typeface="+mn-lt"/>
                <a:cs typeface="Trebuchet MS"/>
              </a:rPr>
              <a:t> </a:t>
            </a:r>
            <a:r>
              <a:rPr sz="1200" spc="-5" dirty="0">
                <a:latin typeface="+mn-lt"/>
                <a:cs typeface="Trebuchet MS"/>
              </a:rPr>
              <a:t>cardinality.</a:t>
            </a:r>
            <a:endParaRPr sz="1200" dirty="0">
              <a:latin typeface="+mn-lt"/>
              <a:cs typeface="Trebuchet MS"/>
            </a:endParaRPr>
          </a:p>
          <a:p>
            <a:pPr marL="334010" indent="-321945">
              <a:lnSpc>
                <a:spcPct val="100000"/>
              </a:lnSpc>
              <a:spcBef>
                <a:spcPts val="1055"/>
              </a:spcBef>
              <a:buFont typeface="Arial"/>
              <a:buChar char="●"/>
              <a:tabLst>
                <a:tab pos="334010" algn="l"/>
                <a:tab pos="334645" algn="l"/>
              </a:tabLst>
            </a:pPr>
            <a:r>
              <a:rPr sz="1200" spc="-35" dirty="0">
                <a:latin typeface="+mn-lt"/>
                <a:cs typeface="Trebuchet MS"/>
              </a:rPr>
              <a:t>Cardinality</a:t>
            </a:r>
            <a:r>
              <a:rPr sz="1200" spc="-30" dirty="0">
                <a:latin typeface="+mn-lt"/>
                <a:cs typeface="Trebuchet MS"/>
              </a:rPr>
              <a:t> </a:t>
            </a:r>
            <a:r>
              <a:rPr sz="1200" spc="-40" dirty="0">
                <a:latin typeface="+mn-lt"/>
                <a:cs typeface="Trebuchet MS"/>
              </a:rPr>
              <a:t>can</a:t>
            </a:r>
            <a:r>
              <a:rPr sz="1200" spc="-25" dirty="0">
                <a:latin typeface="+mn-lt"/>
                <a:cs typeface="Trebuchet MS"/>
              </a:rPr>
              <a:t> </a:t>
            </a:r>
            <a:r>
              <a:rPr sz="1200" spc="-45" dirty="0">
                <a:latin typeface="+mn-lt"/>
                <a:cs typeface="Trebuchet MS"/>
              </a:rPr>
              <a:t>be</a:t>
            </a:r>
            <a:r>
              <a:rPr sz="1200" spc="-25" dirty="0">
                <a:latin typeface="+mn-lt"/>
                <a:cs typeface="Trebuchet MS"/>
              </a:rPr>
              <a:t> </a:t>
            </a:r>
            <a:r>
              <a:rPr sz="1200" spc="-35" dirty="0">
                <a:latin typeface="+mn-lt"/>
                <a:cs typeface="Trebuchet MS"/>
              </a:rPr>
              <a:t>of different</a:t>
            </a:r>
            <a:r>
              <a:rPr sz="1200" spc="-20" dirty="0">
                <a:latin typeface="+mn-lt"/>
                <a:cs typeface="Trebuchet MS"/>
              </a:rPr>
              <a:t> </a:t>
            </a:r>
            <a:r>
              <a:rPr sz="1200" spc="-35" dirty="0">
                <a:latin typeface="+mn-lt"/>
                <a:cs typeface="Trebuchet MS"/>
              </a:rPr>
              <a:t>types:</a:t>
            </a:r>
            <a:endParaRPr lang="en-US" sz="1200" spc="-35" dirty="0">
              <a:latin typeface="+mn-lt"/>
              <a:cs typeface="Trebuchet MS"/>
            </a:endParaRPr>
          </a:p>
          <a:p>
            <a:pPr marL="184785" lvl="2" indent="-171450">
              <a:spcBef>
                <a:spcPts val="100"/>
              </a:spcBef>
              <a:buFont typeface="Arial" panose="020B0604020202020204" pitchFamily="34" charset="0"/>
              <a:buChar char="•"/>
              <a:tabLst>
                <a:tab pos="334010" algn="l"/>
                <a:tab pos="334645" algn="l"/>
              </a:tabLst>
            </a:pPr>
            <a:r>
              <a:rPr lang="en-US" sz="1200" spc="-5" dirty="0">
                <a:latin typeface="+mn-lt"/>
                <a:cs typeface="Trebuchet MS"/>
              </a:rPr>
              <a:t>O</a:t>
            </a:r>
            <a:r>
              <a:rPr lang="en-US" sz="1200" spc="-10" dirty="0">
                <a:latin typeface="+mn-lt"/>
                <a:cs typeface="Trebuchet MS"/>
              </a:rPr>
              <a:t>n</a:t>
            </a:r>
            <a:r>
              <a:rPr lang="en-US" sz="1200" dirty="0">
                <a:latin typeface="+mn-lt"/>
                <a:cs typeface="Trebuchet MS"/>
              </a:rPr>
              <a:t>e</a:t>
            </a:r>
            <a:r>
              <a:rPr lang="en-US" sz="1200" spc="-85" dirty="0">
                <a:latin typeface="+mn-lt"/>
                <a:cs typeface="Trebuchet MS"/>
              </a:rPr>
              <a:t> </a:t>
            </a:r>
            <a:r>
              <a:rPr lang="en-US" sz="1200" spc="-10" dirty="0">
                <a:latin typeface="+mn-lt"/>
                <a:cs typeface="Trebuchet MS"/>
              </a:rPr>
              <a:t>t</a:t>
            </a:r>
            <a:r>
              <a:rPr lang="en-US" sz="1200" dirty="0">
                <a:latin typeface="+mn-lt"/>
                <a:cs typeface="Trebuchet MS"/>
              </a:rPr>
              <a:t>o</a:t>
            </a:r>
            <a:r>
              <a:rPr lang="en-US" sz="1200" spc="-85" dirty="0">
                <a:latin typeface="+mn-lt"/>
                <a:cs typeface="Trebuchet MS"/>
              </a:rPr>
              <a:t> </a:t>
            </a:r>
            <a:r>
              <a:rPr lang="en-US" sz="1200" spc="-5" dirty="0">
                <a:latin typeface="+mn-lt"/>
                <a:cs typeface="Trebuchet MS"/>
              </a:rPr>
              <a:t>O</a:t>
            </a:r>
            <a:r>
              <a:rPr lang="en-US" sz="1200" spc="-10" dirty="0">
                <a:latin typeface="+mn-lt"/>
                <a:cs typeface="Trebuchet MS"/>
              </a:rPr>
              <a:t>n</a:t>
            </a:r>
            <a:r>
              <a:rPr lang="en-US" sz="1200" dirty="0">
                <a:latin typeface="+mn-lt"/>
                <a:cs typeface="Trebuchet MS"/>
              </a:rPr>
              <a:t>e</a:t>
            </a:r>
          </a:p>
          <a:p>
            <a:pPr marL="183515" lvl="1" indent="-171450">
              <a:spcBef>
                <a:spcPts val="1030"/>
              </a:spcBef>
              <a:buFont typeface="Arial" panose="020B0604020202020204" pitchFamily="34" charset="0"/>
              <a:buChar char="•"/>
              <a:tabLst>
                <a:tab pos="334010" algn="l"/>
                <a:tab pos="334645" algn="l"/>
              </a:tabLst>
            </a:pPr>
            <a:r>
              <a:rPr lang="en-US" sz="1200" dirty="0">
                <a:latin typeface="+mn-lt"/>
                <a:cs typeface="Trebuchet MS"/>
              </a:rPr>
              <a:t>Many</a:t>
            </a:r>
            <a:r>
              <a:rPr lang="en-US" sz="1200" spc="-90" dirty="0">
                <a:latin typeface="+mn-lt"/>
                <a:cs typeface="Trebuchet MS"/>
              </a:rPr>
              <a:t> </a:t>
            </a:r>
            <a:r>
              <a:rPr lang="en-US" sz="1200" dirty="0">
                <a:latin typeface="+mn-lt"/>
                <a:cs typeface="Trebuchet MS"/>
              </a:rPr>
              <a:t>to</a:t>
            </a:r>
            <a:r>
              <a:rPr lang="en-US" sz="1200" spc="-85" dirty="0">
                <a:latin typeface="+mn-lt"/>
                <a:cs typeface="Trebuchet MS"/>
              </a:rPr>
              <a:t> </a:t>
            </a:r>
            <a:r>
              <a:rPr lang="en-US" sz="1200" spc="-5" dirty="0">
                <a:latin typeface="+mn-lt"/>
                <a:cs typeface="Trebuchet MS"/>
              </a:rPr>
              <a:t>One</a:t>
            </a:r>
            <a:endParaRPr lang="en-US" sz="1200" dirty="0">
              <a:latin typeface="+mn-lt"/>
              <a:cs typeface="Trebuchet MS"/>
            </a:endParaRPr>
          </a:p>
          <a:p>
            <a:pPr marL="184785" lvl="1" indent="-171450">
              <a:spcBef>
                <a:spcPts val="1030"/>
              </a:spcBef>
              <a:buFont typeface="Arial" panose="020B0604020202020204" pitchFamily="34" charset="0"/>
              <a:buChar char="•"/>
              <a:tabLst>
                <a:tab pos="334010" algn="l"/>
                <a:tab pos="334645" algn="l"/>
              </a:tabLst>
            </a:pPr>
            <a:r>
              <a:rPr lang="en-US" sz="1200" spc="40" dirty="0">
                <a:latin typeface="+mn-lt"/>
                <a:cs typeface="Trebuchet MS"/>
              </a:rPr>
              <a:t>M</a:t>
            </a:r>
            <a:r>
              <a:rPr lang="en-US" sz="1200" spc="10" dirty="0">
                <a:latin typeface="+mn-lt"/>
                <a:cs typeface="Trebuchet MS"/>
              </a:rPr>
              <a:t>a</a:t>
            </a:r>
            <a:r>
              <a:rPr lang="en-US" sz="1200" spc="30" dirty="0">
                <a:latin typeface="+mn-lt"/>
                <a:cs typeface="Trebuchet MS"/>
              </a:rPr>
              <a:t>n</a:t>
            </a:r>
            <a:r>
              <a:rPr lang="en-US" sz="1200" spc="25" dirty="0">
                <a:latin typeface="+mn-lt"/>
                <a:cs typeface="Trebuchet MS"/>
              </a:rPr>
              <a:t>y</a:t>
            </a:r>
            <a:r>
              <a:rPr lang="en-US" sz="1200" spc="-80" dirty="0">
                <a:latin typeface="+mn-lt"/>
                <a:cs typeface="Trebuchet MS"/>
              </a:rPr>
              <a:t> </a:t>
            </a:r>
            <a:r>
              <a:rPr lang="en-US" sz="1200" spc="15" dirty="0">
                <a:latin typeface="+mn-lt"/>
                <a:cs typeface="Trebuchet MS"/>
              </a:rPr>
              <a:t>t</a:t>
            </a:r>
            <a:r>
              <a:rPr lang="en-US" sz="1200" spc="25" dirty="0">
                <a:latin typeface="+mn-lt"/>
                <a:cs typeface="Trebuchet MS"/>
              </a:rPr>
              <a:t>o</a:t>
            </a:r>
            <a:r>
              <a:rPr lang="en-US" sz="1200" spc="-65" dirty="0">
                <a:latin typeface="+mn-lt"/>
                <a:cs typeface="Trebuchet MS"/>
              </a:rPr>
              <a:t> </a:t>
            </a:r>
            <a:r>
              <a:rPr lang="en-US" sz="1200" spc="40" dirty="0">
                <a:latin typeface="+mn-lt"/>
                <a:cs typeface="Trebuchet MS"/>
              </a:rPr>
              <a:t>M</a:t>
            </a:r>
            <a:r>
              <a:rPr lang="en-US" sz="1200" spc="10" dirty="0">
                <a:latin typeface="+mn-lt"/>
                <a:cs typeface="Trebuchet MS"/>
              </a:rPr>
              <a:t>a</a:t>
            </a:r>
            <a:r>
              <a:rPr lang="en-US" sz="1200" spc="30" dirty="0">
                <a:latin typeface="+mn-lt"/>
                <a:cs typeface="Trebuchet MS"/>
              </a:rPr>
              <a:t>n</a:t>
            </a:r>
            <a:r>
              <a:rPr lang="en-US" sz="1200" spc="25" dirty="0">
                <a:latin typeface="+mn-lt"/>
                <a:cs typeface="Trebuchet MS"/>
              </a:rPr>
              <a:t>y</a:t>
            </a:r>
            <a:endParaRPr lang="en-US" sz="1200" dirty="0">
              <a:latin typeface="+mn-lt"/>
              <a:cs typeface="Trebuchet MS"/>
            </a:endParaRPr>
          </a:p>
          <a:p>
            <a:pPr marL="334010" lvl="1" indent="-321945">
              <a:spcBef>
                <a:spcPts val="1055"/>
              </a:spcBef>
              <a:buFont typeface="Arial"/>
              <a:buChar char="●"/>
              <a:tabLst>
                <a:tab pos="334010" algn="l"/>
                <a:tab pos="334645" algn="l"/>
              </a:tabLst>
            </a:pPr>
            <a:endParaRPr sz="1200" dirty="0">
              <a:latin typeface="Trebuchet MS"/>
              <a:cs typeface="Trebuchet MS"/>
            </a:endParaRPr>
          </a:p>
        </p:txBody>
      </p:sp>
      <p:sp>
        <p:nvSpPr>
          <p:cNvPr id="10" name="object 10"/>
          <p:cNvSpPr txBox="1"/>
          <p:nvPr/>
        </p:nvSpPr>
        <p:spPr>
          <a:xfrm>
            <a:off x="534416" y="3461766"/>
            <a:ext cx="67945" cy="208279"/>
          </a:xfrm>
          <a:prstGeom prst="rect">
            <a:avLst/>
          </a:prstGeom>
        </p:spPr>
        <p:txBody>
          <a:bodyPr vert="horz" wrap="square" lIns="0" tIns="12700" rIns="0" bIns="0" rtlCol="0">
            <a:spAutoFit/>
          </a:bodyPr>
          <a:lstStyle/>
          <a:p>
            <a:pPr marL="12700">
              <a:lnSpc>
                <a:spcPct val="100000"/>
              </a:lnSpc>
              <a:spcBef>
                <a:spcPts val="100"/>
              </a:spcBef>
            </a:pPr>
            <a:r>
              <a:rPr sz="1200" dirty="0">
                <a:latin typeface="Arial"/>
                <a:cs typeface="Arial"/>
              </a:rPr>
              <a:t>.</a:t>
            </a:r>
            <a:endParaRPr sz="1200">
              <a:latin typeface="Arial"/>
              <a:cs typeface="Arial"/>
            </a:endParaRPr>
          </a:p>
        </p:txBody>
      </p:sp>
      <p:sp>
        <p:nvSpPr>
          <p:cNvPr id="12" name="object 12"/>
          <p:cNvSpPr txBox="1"/>
          <p:nvPr/>
        </p:nvSpPr>
        <p:spPr>
          <a:xfrm>
            <a:off x="534416" y="4019499"/>
            <a:ext cx="77470" cy="239395"/>
          </a:xfrm>
          <a:prstGeom prst="rect">
            <a:avLst/>
          </a:prstGeom>
        </p:spPr>
        <p:txBody>
          <a:bodyPr vert="horz" wrap="square" lIns="0" tIns="12700" rIns="0" bIns="0" rtlCol="0">
            <a:spAutoFit/>
          </a:bodyPr>
          <a:lstStyle/>
          <a:p>
            <a:pPr marL="12700">
              <a:lnSpc>
                <a:spcPct val="100000"/>
              </a:lnSpc>
              <a:spcBef>
                <a:spcPts val="100"/>
              </a:spcBef>
            </a:pPr>
            <a:r>
              <a:rPr sz="1400" spc="15" dirty="0">
                <a:latin typeface="Arial"/>
                <a:cs typeface="Arial"/>
              </a:rPr>
              <a:t>.</a:t>
            </a:r>
            <a:endParaRPr sz="1400">
              <a:latin typeface="Arial"/>
              <a:cs typeface="Arial"/>
            </a:endParaRPr>
          </a:p>
        </p:txBody>
      </p:sp>
      <p:pic>
        <p:nvPicPr>
          <p:cNvPr id="13" name="object 13"/>
          <p:cNvPicPr/>
          <p:nvPr/>
        </p:nvPicPr>
        <p:blipFill>
          <a:blip r:embed="rId5" cstate="print"/>
          <a:stretch>
            <a:fillRect/>
          </a:stretch>
        </p:blipFill>
        <p:spPr>
          <a:xfrm>
            <a:off x="143510" y="161289"/>
            <a:ext cx="773887" cy="311150"/>
          </a:xfrm>
          <a:prstGeom prst="rect">
            <a:avLst/>
          </a:prstGeom>
        </p:spPr>
      </p:pic>
      <p:sp>
        <p:nvSpPr>
          <p:cNvPr id="14" name="object 14"/>
          <p:cNvSpPr txBox="1"/>
          <p:nvPr/>
        </p:nvSpPr>
        <p:spPr>
          <a:xfrm>
            <a:off x="5107304" y="4550909"/>
            <a:ext cx="3365500" cy="371475"/>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a:lnSpc>
                <a:spcPct val="100000"/>
              </a:lnSpc>
              <a:spcBef>
                <a:spcPts val="130"/>
              </a:spcBef>
            </a:pPr>
            <a:r>
              <a:rPr sz="700" spc="-5" dirty="0">
                <a:solidFill>
                  <a:srgbClr val="585858"/>
                </a:solidFill>
                <a:latin typeface="Arial"/>
                <a:cs typeface="Arial"/>
              </a:rPr>
              <a:t>https://media.geeksforgeeks.org/wp-content/uploads/Database-Management-System</a:t>
            </a:r>
            <a:endParaRPr sz="700">
              <a:latin typeface="Arial"/>
              <a:cs typeface="Arial"/>
            </a:endParaRPr>
          </a:p>
          <a:p>
            <a:pPr marL="12700">
              <a:lnSpc>
                <a:spcPct val="100000"/>
              </a:lnSpc>
              <a:spcBef>
                <a:spcPts val="135"/>
              </a:spcBef>
            </a:pPr>
            <a:r>
              <a:rPr sz="700" spc="-5" dirty="0">
                <a:solidFill>
                  <a:srgbClr val="585858"/>
                </a:solidFill>
                <a:latin typeface="Arial"/>
                <a:cs typeface="Arial"/>
              </a:rPr>
              <a:t>-ER-Model-13.png</a:t>
            </a:r>
            <a:endParaRPr sz="700">
              <a:latin typeface="Arial"/>
              <a:cs typeface="Arial"/>
            </a:endParaRPr>
          </a:p>
        </p:txBody>
      </p:sp>
      <p:sp>
        <p:nvSpPr>
          <p:cNvPr id="15" name="object 15"/>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510" y="644397"/>
            <a:ext cx="4264529" cy="1131720"/>
          </a:xfrm>
          <a:prstGeom prst="rect">
            <a:avLst/>
          </a:prstGeom>
        </p:spPr>
        <p:txBody>
          <a:bodyPr vert="horz" wrap="square" lIns="0" tIns="28575" rIns="0" bIns="0" rtlCol="0">
            <a:spAutoFit/>
          </a:bodyPr>
          <a:lstStyle/>
          <a:p>
            <a:pPr marL="1579245" marR="5080" indent="-1567180">
              <a:lnSpc>
                <a:spcPts val="2840"/>
              </a:lnSpc>
              <a:spcBef>
                <a:spcPts val="225"/>
              </a:spcBef>
            </a:pPr>
            <a:r>
              <a:rPr spc="-5" dirty="0"/>
              <a:t>Cardinality</a:t>
            </a:r>
            <a:r>
              <a:rPr spc="-70" dirty="0"/>
              <a:t> </a:t>
            </a:r>
            <a:r>
              <a:rPr spc="-5" dirty="0"/>
              <a:t>of</a:t>
            </a:r>
            <a:r>
              <a:rPr spc="-60" dirty="0"/>
              <a:t> </a:t>
            </a:r>
            <a:r>
              <a:rPr spc="-5" dirty="0"/>
              <a:t>Relationships </a:t>
            </a:r>
            <a:r>
              <a:rPr spc="-650" dirty="0"/>
              <a:t> </a:t>
            </a:r>
            <a:r>
              <a:rPr dirty="0"/>
              <a:t>sets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539750"/>
              <a:ext cx="4570476" cy="1207770"/>
            </a:xfrm>
            <a:prstGeom prst="rect">
              <a:avLst/>
            </a:prstGeom>
          </p:spPr>
        </p:pic>
        <p:pic>
          <p:nvPicPr>
            <p:cNvPr id="7" name="object 7"/>
            <p:cNvPicPr/>
            <p:nvPr/>
          </p:nvPicPr>
          <p:blipFill>
            <a:blip r:embed="rId4" cstate="print"/>
            <a:stretch>
              <a:fillRect/>
            </a:stretch>
          </p:blipFill>
          <p:spPr>
            <a:xfrm>
              <a:off x="4572000" y="1969058"/>
              <a:ext cx="4571365" cy="2179942"/>
            </a:xfrm>
            <a:prstGeom prst="rect">
              <a:avLst/>
            </a:prstGeom>
          </p:spPr>
        </p:pic>
      </p:grpSp>
      <p:sp>
        <p:nvSpPr>
          <p:cNvPr id="8" name="object 8"/>
          <p:cNvSpPr txBox="1"/>
          <p:nvPr/>
        </p:nvSpPr>
        <p:spPr>
          <a:xfrm>
            <a:off x="1529316" y="1864241"/>
            <a:ext cx="115252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One</a:t>
            </a:r>
            <a:r>
              <a:rPr sz="1800" spc="-45" dirty="0">
                <a:solidFill>
                  <a:srgbClr val="585858"/>
                </a:solidFill>
                <a:latin typeface="Arial"/>
                <a:cs typeface="Arial"/>
              </a:rPr>
              <a:t> </a:t>
            </a:r>
            <a:r>
              <a:rPr sz="1800" spc="-5" dirty="0">
                <a:solidFill>
                  <a:srgbClr val="585858"/>
                </a:solidFill>
                <a:latin typeface="Arial"/>
                <a:cs typeface="Arial"/>
              </a:rPr>
              <a:t>to</a:t>
            </a:r>
            <a:r>
              <a:rPr sz="1800" spc="-40" dirty="0">
                <a:solidFill>
                  <a:srgbClr val="585858"/>
                </a:solidFill>
                <a:latin typeface="Arial"/>
                <a:cs typeface="Arial"/>
              </a:rPr>
              <a:t> </a:t>
            </a:r>
            <a:r>
              <a:rPr sz="1800" spc="-10" dirty="0">
                <a:solidFill>
                  <a:srgbClr val="585858"/>
                </a:solidFill>
                <a:latin typeface="Arial"/>
                <a:cs typeface="Arial"/>
              </a:rPr>
              <a:t>one</a:t>
            </a:r>
            <a:endParaRPr sz="1800" dirty="0">
              <a:latin typeface="Arial"/>
              <a:cs typeface="Arial"/>
            </a:endParaRPr>
          </a:p>
        </p:txBody>
      </p:sp>
      <p:sp>
        <p:nvSpPr>
          <p:cNvPr id="9" name="object 9"/>
          <p:cNvSpPr txBox="1"/>
          <p:nvPr/>
        </p:nvSpPr>
        <p:spPr>
          <a:xfrm>
            <a:off x="318008" y="2319908"/>
            <a:ext cx="4026535" cy="1946910"/>
          </a:xfrm>
          <a:prstGeom prst="rect">
            <a:avLst/>
          </a:prstGeom>
        </p:spPr>
        <p:txBody>
          <a:bodyPr vert="horz" wrap="square" lIns="0" tIns="12700" rIns="0" bIns="0" rtlCol="0">
            <a:spAutoFit/>
          </a:bodyPr>
          <a:lstStyle/>
          <a:p>
            <a:pPr marL="372110" marR="43180" indent="-320040">
              <a:lnSpc>
                <a:spcPct val="155000"/>
              </a:lnSpc>
              <a:spcBef>
                <a:spcPts val="100"/>
              </a:spcBef>
              <a:buFont typeface="Arial"/>
              <a:buChar char="●"/>
              <a:tabLst>
                <a:tab pos="410209" algn="l"/>
                <a:tab pos="410845" algn="l"/>
              </a:tabLst>
            </a:pPr>
            <a:r>
              <a:rPr dirty="0"/>
              <a:t>	</a:t>
            </a:r>
            <a:r>
              <a:rPr sz="1200" spc="-45" dirty="0">
                <a:latin typeface="+mn-lt"/>
                <a:cs typeface="Trebuchet MS"/>
              </a:rPr>
              <a:t>When</a:t>
            </a:r>
            <a:r>
              <a:rPr sz="1200" spc="-10" dirty="0">
                <a:latin typeface="+mn-lt"/>
                <a:cs typeface="Trebuchet MS"/>
              </a:rPr>
              <a:t> </a:t>
            </a:r>
            <a:r>
              <a:rPr sz="1200" spc="-40" dirty="0">
                <a:latin typeface="+mn-lt"/>
                <a:cs typeface="Trebuchet MS"/>
              </a:rPr>
              <a:t>each</a:t>
            </a:r>
            <a:r>
              <a:rPr sz="1200" spc="-10" dirty="0">
                <a:latin typeface="+mn-lt"/>
                <a:cs typeface="Trebuchet MS"/>
              </a:rPr>
              <a:t> </a:t>
            </a:r>
            <a:r>
              <a:rPr sz="1200" spc="-35" dirty="0">
                <a:latin typeface="+mn-lt"/>
                <a:cs typeface="Trebuchet MS"/>
              </a:rPr>
              <a:t>entity</a:t>
            </a:r>
            <a:r>
              <a:rPr sz="1200" spc="-10" dirty="0">
                <a:latin typeface="+mn-lt"/>
                <a:cs typeface="Trebuchet MS"/>
              </a:rPr>
              <a:t> </a:t>
            </a:r>
            <a:r>
              <a:rPr sz="1200" spc="-35" dirty="0">
                <a:latin typeface="+mn-lt"/>
                <a:cs typeface="Trebuchet MS"/>
              </a:rPr>
              <a:t>in</a:t>
            </a:r>
            <a:r>
              <a:rPr sz="1200" spc="-10" dirty="0">
                <a:latin typeface="+mn-lt"/>
                <a:cs typeface="Trebuchet MS"/>
              </a:rPr>
              <a:t> </a:t>
            </a:r>
            <a:r>
              <a:rPr sz="1200" spc="-40" dirty="0">
                <a:latin typeface="+mn-lt"/>
                <a:cs typeface="Trebuchet MS"/>
              </a:rPr>
              <a:t>each</a:t>
            </a:r>
            <a:r>
              <a:rPr sz="1200" spc="-15" dirty="0">
                <a:latin typeface="+mn-lt"/>
                <a:cs typeface="Trebuchet MS"/>
              </a:rPr>
              <a:t> </a:t>
            </a:r>
            <a:r>
              <a:rPr sz="1200" spc="-35" dirty="0">
                <a:latin typeface="+mn-lt"/>
                <a:cs typeface="Trebuchet MS"/>
              </a:rPr>
              <a:t>entity</a:t>
            </a:r>
            <a:r>
              <a:rPr sz="1200" spc="-5" dirty="0">
                <a:latin typeface="+mn-lt"/>
                <a:cs typeface="Trebuchet MS"/>
              </a:rPr>
              <a:t> </a:t>
            </a:r>
            <a:r>
              <a:rPr sz="1200" spc="-35" dirty="0">
                <a:latin typeface="+mn-lt"/>
                <a:cs typeface="Trebuchet MS"/>
              </a:rPr>
              <a:t>set</a:t>
            </a:r>
            <a:r>
              <a:rPr sz="1200" spc="-15" dirty="0">
                <a:latin typeface="+mn-lt"/>
                <a:cs typeface="Trebuchet MS"/>
              </a:rPr>
              <a:t> </a:t>
            </a:r>
            <a:r>
              <a:rPr sz="1200" spc="-40" dirty="0">
                <a:latin typeface="+mn-lt"/>
                <a:cs typeface="Trebuchet MS"/>
              </a:rPr>
              <a:t>can</a:t>
            </a:r>
            <a:r>
              <a:rPr sz="1200" spc="-10" dirty="0">
                <a:latin typeface="+mn-lt"/>
                <a:cs typeface="Trebuchet MS"/>
              </a:rPr>
              <a:t> </a:t>
            </a:r>
            <a:r>
              <a:rPr sz="1200" spc="-40" dirty="0">
                <a:latin typeface="+mn-lt"/>
                <a:cs typeface="Trebuchet MS"/>
              </a:rPr>
              <a:t>take</a:t>
            </a:r>
            <a:r>
              <a:rPr sz="1200" spc="-15" dirty="0">
                <a:latin typeface="+mn-lt"/>
                <a:cs typeface="Trebuchet MS"/>
              </a:rPr>
              <a:t> </a:t>
            </a:r>
            <a:r>
              <a:rPr sz="1200" spc="-35" dirty="0">
                <a:latin typeface="+mn-lt"/>
                <a:cs typeface="Trebuchet MS"/>
              </a:rPr>
              <a:t>part</a:t>
            </a:r>
            <a:r>
              <a:rPr sz="1200" spc="75" dirty="0">
                <a:latin typeface="+mn-lt"/>
                <a:cs typeface="Trebuchet MS"/>
              </a:rPr>
              <a:t> </a:t>
            </a:r>
            <a:r>
              <a:rPr sz="1200" b="1" spc="-35" dirty="0">
                <a:latin typeface="+mn-lt"/>
                <a:cs typeface="Trebuchet MS"/>
              </a:rPr>
              <a:t>only </a:t>
            </a:r>
            <a:r>
              <a:rPr sz="1200" b="1" spc="-345" dirty="0">
                <a:latin typeface="+mn-lt"/>
                <a:cs typeface="Trebuchet MS"/>
              </a:rPr>
              <a:t> </a:t>
            </a:r>
            <a:r>
              <a:rPr sz="1200" b="1" spc="-45" dirty="0">
                <a:latin typeface="+mn-lt"/>
                <a:cs typeface="Trebuchet MS"/>
              </a:rPr>
              <a:t>once</a:t>
            </a:r>
            <a:r>
              <a:rPr sz="1200" b="1" spc="-55" dirty="0">
                <a:latin typeface="+mn-lt"/>
                <a:cs typeface="Trebuchet MS"/>
              </a:rPr>
              <a:t> </a:t>
            </a:r>
            <a:r>
              <a:rPr sz="1200" b="1" spc="-30" dirty="0">
                <a:latin typeface="+mn-lt"/>
                <a:cs typeface="Trebuchet MS"/>
              </a:rPr>
              <a:t>in</a:t>
            </a:r>
            <a:r>
              <a:rPr sz="1200" b="1" spc="-65" dirty="0">
                <a:latin typeface="+mn-lt"/>
                <a:cs typeface="Trebuchet MS"/>
              </a:rPr>
              <a:t> </a:t>
            </a:r>
            <a:r>
              <a:rPr sz="1200" b="1" spc="-40" dirty="0">
                <a:latin typeface="+mn-lt"/>
                <a:cs typeface="Trebuchet MS"/>
              </a:rPr>
              <a:t>the</a:t>
            </a:r>
            <a:r>
              <a:rPr sz="1200" b="1" spc="-60" dirty="0">
                <a:latin typeface="+mn-lt"/>
                <a:cs typeface="Trebuchet MS"/>
              </a:rPr>
              <a:t> </a:t>
            </a:r>
            <a:r>
              <a:rPr sz="1200" b="1" spc="-35" dirty="0">
                <a:latin typeface="+mn-lt"/>
                <a:cs typeface="Trebuchet MS"/>
              </a:rPr>
              <a:t>relationship</a:t>
            </a:r>
            <a:r>
              <a:rPr sz="1200" spc="-35" dirty="0">
                <a:latin typeface="+mn-lt"/>
                <a:cs typeface="Trebuchet MS"/>
              </a:rPr>
              <a:t>,</a:t>
            </a:r>
            <a:r>
              <a:rPr sz="1200" spc="-60" dirty="0">
                <a:latin typeface="+mn-lt"/>
                <a:cs typeface="Trebuchet MS"/>
              </a:rPr>
              <a:t> </a:t>
            </a:r>
            <a:r>
              <a:rPr sz="1200" spc="-40" dirty="0">
                <a:latin typeface="+mn-lt"/>
                <a:cs typeface="Trebuchet MS"/>
              </a:rPr>
              <a:t>the</a:t>
            </a:r>
            <a:r>
              <a:rPr sz="1200" spc="-60" dirty="0">
                <a:latin typeface="+mn-lt"/>
                <a:cs typeface="Trebuchet MS"/>
              </a:rPr>
              <a:t> </a:t>
            </a:r>
            <a:r>
              <a:rPr sz="1200" spc="-30" dirty="0">
                <a:latin typeface="+mn-lt"/>
                <a:cs typeface="Trebuchet MS"/>
              </a:rPr>
              <a:t>cardinality</a:t>
            </a:r>
            <a:r>
              <a:rPr sz="1200" spc="-50" dirty="0">
                <a:latin typeface="+mn-lt"/>
                <a:cs typeface="Trebuchet MS"/>
              </a:rPr>
              <a:t> </a:t>
            </a:r>
            <a:r>
              <a:rPr sz="1200" spc="-30" dirty="0">
                <a:latin typeface="+mn-lt"/>
                <a:cs typeface="Trebuchet MS"/>
              </a:rPr>
              <a:t>is</a:t>
            </a:r>
            <a:r>
              <a:rPr sz="1200" spc="-70" dirty="0">
                <a:latin typeface="+mn-lt"/>
                <a:cs typeface="Trebuchet MS"/>
              </a:rPr>
              <a:t> </a:t>
            </a:r>
            <a:r>
              <a:rPr sz="1200" spc="-40" dirty="0">
                <a:latin typeface="+mn-lt"/>
                <a:cs typeface="Trebuchet MS"/>
              </a:rPr>
              <a:t>one</a:t>
            </a:r>
            <a:r>
              <a:rPr sz="1200" spc="-60" dirty="0">
                <a:latin typeface="+mn-lt"/>
                <a:cs typeface="Trebuchet MS"/>
              </a:rPr>
              <a:t> </a:t>
            </a:r>
            <a:r>
              <a:rPr sz="1200" spc="-35" dirty="0">
                <a:latin typeface="+mn-lt"/>
                <a:cs typeface="Trebuchet MS"/>
              </a:rPr>
              <a:t>to</a:t>
            </a:r>
            <a:r>
              <a:rPr sz="1200" spc="-65" dirty="0">
                <a:latin typeface="+mn-lt"/>
                <a:cs typeface="Trebuchet MS"/>
              </a:rPr>
              <a:t> </a:t>
            </a:r>
            <a:r>
              <a:rPr sz="1200" spc="-35" dirty="0">
                <a:latin typeface="+mn-lt"/>
                <a:cs typeface="Trebuchet MS"/>
              </a:rPr>
              <a:t>one.</a:t>
            </a:r>
            <a:endParaRPr sz="1200" dirty="0">
              <a:latin typeface="+mn-lt"/>
              <a:cs typeface="Trebuchet MS"/>
            </a:endParaRPr>
          </a:p>
          <a:p>
            <a:pPr marL="372110" marR="203200" indent="-321945">
              <a:lnSpc>
                <a:spcPct val="155800"/>
              </a:lnSpc>
              <a:spcBef>
                <a:spcPts val="10"/>
              </a:spcBef>
              <a:buFont typeface="Arial"/>
              <a:buChar char="●"/>
              <a:tabLst>
                <a:tab pos="372110" algn="l"/>
                <a:tab pos="372745" algn="l"/>
              </a:tabLst>
            </a:pPr>
            <a:r>
              <a:rPr sz="1200" dirty="0">
                <a:latin typeface="+mn-lt"/>
                <a:cs typeface="Trebuchet MS"/>
              </a:rPr>
              <a:t>Let</a:t>
            </a:r>
            <a:r>
              <a:rPr sz="1200" spc="-70" dirty="0">
                <a:latin typeface="+mn-lt"/>
                <a:cs typeface="Trebuchet MS"/>
              </a:rPr>
              <a:t> </a:t>
            </a:r>
            <a:r>
              <a:rPr sz="1200" dirty="0">
                <a:latin typeface="+mn-lt"/>
                <a:cs typeface="Trebuchet MS"/>
              </a:rPr>
              <a:t>us</a:t>
            </a:r>
            <a:r>
              <a:rPr sz="1200" spc="-75" dirty="0">
                <a:latin typeface="+mn-lt"/>
                <a:cs typeface="Trebuchet MS"/>
              </a:rPr>
              <a:t> </a:t>
            </a:r>
            <a:r>
              <a:rPr sz="1200" spc="-5" dirty="0">
                <a:latin typeface="+mn-lt"/>
                <a:cs typeface="Trebuchet MS"/>
              </a:rPr>
              <a:t>assume</a:t>
            </a:r>
            <a:r>
              <a:rPr sz="1200" spc="-75" dirty="0">
                <a:latin typeface="+mn-lt"/>
                <a:cs typeface="Trebuchet MS"/>
              </a:rPr>
              <a:t> </a:t>
            </a:r>
            <a:r>
              <a:rPr sz="1200" spc="-5" dirty="0">
                <a:latin typeface="+mn-lt"/>
                <a:cs typeface="Trebuchet MS"/>
              </a:rPr>
              <a:t>that</a:t>
            </a:r>
            <a:r>
              <a:rPr sz="1200" spc="-60" dirty="0">
                <a:latin typeface="+mn-lt"/>
                <a:cs typeface="Trebuchet MS"/>
              </a:rPr>
              <a:t> </a:t>
            </a:r>
            <a:r>
              <a:rPr sz="1200" dirty="0">
                <a:latin typeface="+mn-lt"/>
                <a:cs typeface="Trebuchet MS"/>
              </a:rPr>
              <a:t>a</a:t>
            </a:r>
            <a:r>
              <a:rPr sz="1200" spc="-75" dirty="0">
                <a:latin typeface="+mn-lt"/>
                <a:cs typeface="Trebuchet MS"/>
              </a:rPr>
              <a:t> </a:t>
            </a:r>
            <a:r>
              <a:rPr sz="1200" spc="-10" dirty="0">
                <a:latin typeface="+mn-lt"/>
                <a:cs typeface="Trebuchet MS"/>
              </a:rPr>
              <a:t>male</a:t>
            </a:r>
            <a:r>
              <a:rPr sz="1200" spc="-60" dirty="0">
                <a:latin typeface="+mn-lt"/>
                <a:cs typeface="Trebuchet MS"/>
              </a:rPr>
              <a:t> </a:t>
            </a:r>
            <a:r>
              <a:rPr sz="1200" spc="-5" dirty="0">
                <a:latin typeface="+mn-lt"/>
                <a:cs typeface="Trebuchet MS"/>
              </a:rPr>
              <a:t>can</a:t>
            </a:r>
            <a:r>
              <a:rPr sz="1200" spc="-65" dirty="0">
                <a:latin typeface="+mn-lt"/>
                <a:cs typeface="Trebuchet MS"/>
              </a:rPr>
              <a:t> </a:t>
            </a:r>
            <a:r>
              <a:rPr sz="1200" spc="-5" dirty="0">
                <a:latin typeface="+mn-lt"/>
                <a:cs typeface="Trebuchet MS"/>
              </a:rPr>
              <a:t>marry</a:t>
            </a:r>
            <a:r>
              <a:rPr sz="1200" spc="-65" dirty="0">
                <a:latin typeface="+mn-lt"/>
                <a:cs typeface="Trebuchet MS"/>
              </a:rPr>
              <a:t> </a:t>
            </a:r>
            <a:r>
              <a:rPr sz="1200" spc="-5" dirty="0">
                <a:latin typeface="+mn-lt"/>
                <a:cs typeface="Trebuchet MS"/>
              </a:rPr>
              <a:t>to</a:t>
            </a:r>
            <a:r>
              <a:rPr sz="1200" spc="-65" dirty="0">
                <a:latin typeface="+mn-lt"/>
                <a:cs typeface="Trebuchet MS"/>
              </a:rPr>
              <a:t> </a:t>
            </a:r>
            <a:r>
              <a:rPr sz="1200" spc="-5" dirty="0">
                <a:latin typeface="+mn-lt"/>
                <a:cs typeface="Trebuchet MS"/>
              </a:rPr>
              <a:t>one</a:t>
            </a:r>
            <a:r>
              <a:rPr sz="1200" spc="-60" dirty="0">
                <a:latin typeface="+mn-lt"/>
                <a:cs typeface="Trebuchet MS"/>
              </a:rPr>
              <a:t> </a:t>
            </a:r>
            <a:r>
              <a:rPr sz="1200" spc="-5" dirty="0">
                <a:latin typeface="+mn-lt"/>
                <a:cs typeface="Trebuchet MS"/>
              </a:rPr>
              <a:t>female </a:t>
            </a:r>
            <a:r>
              <a:rPr sz="1200" spc="-345" dirty="0">
                <a:latin typeface="+mn-lt"/>
                <a:cs typeface="Trebuchet MS"/>
              </a:rPr>
              <a:t> </a:t>
            </a:r>
            <a:r>
              <a:rPr sz="1200" spc="-10" dirty="0">
                <a:latin typeface="+mn-lt"/>
                <a:cs typeface="Trebuchet MS"/>
              </a:rPr>
              <a:t>a</a:t>
            </a:r>
            <a:r>
              <a:rPr sz="1200" dirty="0">
                <a:latin typeface="+mn-lt"/>
                <a:cs typeface="Trebuchet MS"/>
              </a:rPr>
              <a:t>nd</a:t>
            </a:r>
            <a:r>
              <a:rPr sz="1200" spc="-95" dirty="0">
                <a:latin typeface="+mn-lt"/>
                <a:cs typeface="Trebuchet MS"/>
              </a:rPr>
              <a:t> </a:t>
            </a:r>
            <a:r>
              <a:rPr sz="1200" dirty="0">
                <a:latin typeface="+mn-lt"/>
                <a:cs typeface="Trebuchet MS"/>
              </a:rPr>
              <a:t>a</a:t>
            </a:r>
            <a:r>
              <a:rPr sz="1200" spc="-95" dirty="0">
                <a:latin typeface="+mn-lt"/>
                <a:cs typeface="Trebuchet MS"/>
              </a:rPr>
              <a:t> </a:t>
            </a:r>
            <a:r>
              <a:rPr sz="1200" dirty="0">
                <a:latin typeface="+mn-lt"/>
                <a:cs typeface="Trebuchet MS"/>
              </a:rPr>
              <a:t>f</a:t>
            </a:r>
            <a:r>
              <a:rPr sz="1200" spc="-10" dirty="0">
                <a:latin typeface="+mn-lt"/>
                <a:cs typeface="Trebuchet MS"/>
              </a:rPr>
              <a:t>e</a:t>
            </a:r>
            <a:r>
              <a:rPr sz="1200" spc="-15" dirty="0">
                <a:latin typeface="+mn-lt"/>
                <a:cs typeface="Trebuchet MS"/>
              </a:rPr>
              <a:t>m</a:t>
            </a:r>
            <a:r>
              <a:rPr sz="1200" dirty="0">
                <a:latin typeface="+mn-lt"/>
                <a:cs typeface="Trebuchet MS"/>
              </a:rPr>
              <a:t>a</a:t>
            </a:r>
            <a:r>
              <a:rPr sz="1200" spc="-20" dirty="0">
                <a:latin typeface="+mn-lt"/>
                <a:cs typeface="Trebuchet MS"/>
              </a:rPr>
              <a:t>l</a:t>
            </a:r>
            <a:r>
              <a:rPr sz="1200" dirty="0">
                <a:latin typeface="+mn-lt"/>
                <a:cs typeface="Trebuchet MS"/>
              </a:rPr>
              <a:t>e</a:t>
            </a:r>
            <a:r>
              <a:rPr sz="1200" spc="-85" dirty="0">
                <a:latin typeface="+mn-lt"/>
                <a:cs typeface="Trebuchet MS"/>
              </a:rPr>
              <a:t> </a:t>
            </a:r>
            <a:r>
              <a:rPr sz="1200" spc="-10" dirty="0">
                <a:latin typeface="+mn-lt"/>
                <a:cs typeface="Trebuchet MS"/>
              </a:rPr>
              <a:t>ca</a:t>
            </a:r>
            <a:r>
              <a:rPr sz="1200" dirty="0">
                <a:latin typeface="+mn-lt"/>
                <a:cs typeface="Trebuchet MS"/>
              </a:rPr>
              <a:t>n</a:t>
            </a:r>
            <a:r>
              <a:rPr sz="1200" spc="-85" dirty="0">
                <a:latin typeface="+mn-lt"/>
                <a:cs typeface="Trebuchet MS"/>
              </a:rPr>
              <a:t> </a:t>
            </a:r>
            <a:r>
              <a:rPr sz="1200" spc="-15" dirty="0">
                <a:latin typeface="+mn-lt"/>
                <a:cs typeface="Trebuchet MS"/>
              </a:rPr>
              <a:t>m</a:t>
            </a:r>
            <a:r>
              <a:rPr sz="1200" dirty="0">
                <a:latin typeface="+mn-lt"/>
                <a:cs typeface="Trebuchet MS"/>
              </a:rPr>
              <a:t>a</a:t>
            </a:r>
            <a:r>
              <a:rPr sz="1200" spc="-15" dirty="0">
                <a:latin typeface="+mn-lt"/>
                <a:cs typeface="Trebuchet MS"/>
              </a:rPr>
              <a:t>rr</a:t>
            </a:r>
            <a:r>
              <a:rPr sz="1200" dirty="0">
                <a:latin typeface="+mn-lt"/>
                <a:cs typeface="Trebuchet MS"/>
              </a:rPr>
              <a:t>y</a:t>
            </a:r>
            <a:r>
              <a:rPr sz="1200" spc="-90" dirty="0">
                <a:latin typeface="+mn-lt"/>
                <a:cs typeface="Trebuchet MS"/>
              </a:rPr>
              <a:t> </a:t>
            </a:r>
            <a:r>
              <a:rPr sz="1200" spc="-10" dirty="0">
                <a:latin typeface="+mn-lt"/>
                <a:cs typeface="Trebuchet MS"/>
              </a:rPr>
              <a:t>t</a:t>
            </a:r>
            <a:r>
              <a:rPr sz="1200" dirty="0">
                <a:latin typeface="+mn-lt"/>
                <a:cs typeface="Trebuchet MS"/>
              </a:rPr>
              <a:t>o</a:t>
            </a:r>
            <a:r>
              <a:rPr sz="1200" spc="-85" dirty="0">
                <a:latin typeface="+mn-lt"/>
                <a:cs typeface="Trebuchet MS"/>
              </a:rPr>
              <a:t> </a:t>
            </a:r>
            <a:r>
              <a:rPr sz="1200" spc="-10" dirty="0">
                <a:latin typeface="+mn-lt"/>
                <a:cs typeface="Trebuchet MS"/>
              </a:rPr>
              <a:t>on</a:t>
            </a:r>
            <a:r>
              <a:rPr sz="1200" dirty="0">
                <a:latin typeface="+mn-lt"/>
                <a:cs typeface="Trebuchet MS"/>
              </a:rPr>
              <a:t>e</a:t>
            </a:r>
            <a:r>
              <a:rPr sz="1200" spc="-80" dirty="0">
                <a:latin typeface="+mn-lt"/>
                <a:cs typeface="Trebuchet MS"/>
              </a:rPr>
              <a:t> </a:t>
            </a:r>
            <a:r>
              <a:rPr sz="1200" spc="-15" dirty="0">
                <a:latin typeface="+mn-lt"/>
                <a:cs typeface="Trebuchet MS"/>
              </a:rPr>
              <a:t>m</a:t>
            </a:r>
            <a:r>
              <a:rPr sz="1200" dirty="0">
                <a:latin typeface="+mn-lt"/>
                <a:cs typeface="Trebuchet MS"/>
              </a:rPr>
              <a:t>a</a:t>
            </a:r>
            <a:r>
              <a:rPr sz="1200" spc="-20" dirty="0">
                <a:latin typeface="+mn-lt"/>
                <a:cs typeface="Trebuchet MS"/>
              </a:rPr>
              <a:t>l</a:t>
            </a:r>
            <a:r>
              <a:rPr sz="1200" dirty="0">
                <a:latin typeface="+mn-lt"/>
                <a:cs typeface="Trebuchet MS"/>
              </a:rPr>
              <a:t>e.</a:t>
            </a:r>
          </a:p>
          <a:p>
            <a:pPr marL="230504" indent="-180340">
              <a:lnSpc>
                <a:spcPct val="100000"/>
              </a:lnSpc>
              <a:spcBef>
                <a:spcPts val="830"/>
              </a:spcBef>
              <a:buChar char="●"/>
              <a:tabLst>
                <a:tab pos="231140" algn="l"/>
              </a:tabLst>
            </a:pPr>
            <a:r>
              <a:rPr sz="1200" spc="-37" baseline="37037" dirty="0">
                <a:latin typeface="+mn-lt"/>
                <a:cs typeface="Arial"/>
              </a:rPr>
              <a:t>.</a:t>
            </a:r>
            <a:r>
              <a:rPr sz="1200" spc="375" baseline="37037" dirty="0">
                <a:latin typeface="+mn-lt"/>
                <a:cs typeface="Arial"/>
              </a:rPr>
              <a:t> </a:t>
            </a:r>
            <a:r>
              <a:rPr sz="1200" spc="-40" dirty="0">
                <a:latin typeface="+mn-lt"/>
                <a:cs typeface="Trebuchet MS"/>
              </a:rPr>
              <a:t>So</a:t>
            </a:r>
            <a:r>
              <a:rPr sz="1200" spc="-35" dirty="0">
                <a:latin typeface="+mn-lt"/>
                <a:cs typeface="Trebuchet MS"/>
              </a:rPr>
              <a:t> </a:t>
            </a:r>
            <a:r>
              <a:rPr sz="1200" spc="-40" dirty="0">
                <a:latin typeface="+mn-lt"/>
                <a:cs typeface="Trebuchet MS"/>
              </a:rPr>
              <a:t>the</a:t>
            </a:r>
            <a:r>
              <a:rPr sz="1200" spc="-10" dirty="0">
                <a:latin typeface="+mn-lt"/>
                <a:cs typeface="Trebuchet MS"/>
              </a:rPr>
              <a:t> </a:t>
            </a:r>
            <a:r>
              <a:rPr sz="1200" spc="-35" dirty="0">
                <a:latin typeface="+mn-lt"/>
                <a:cs typeface="Trebuchet MS"/>
              </a:rPr>
              <a:t>relationship</a:t>
            </a:r>
            <a:r>
              <a:rPr sz="1200" spc="-5" dirty="0">
                <a:latin typeface="+mn-lt"/>
                <a:cs typeface="Trebuchet MS"/>
              </a:rPr>
              <a:t> </a:t>
            </a:r>
            <a:r>
              <a:rPr sz="1200" spc="-30" dirty="0">
                <a:latin typeface="+mn-lt"/>
                <a:cs typeface="Trebuchet MS"/>
              </a:rPr>
              <a:t>will</a:t>
            </a:r>
            <a:r>
              <a:rPr sz="1200" spc="-35" dirty="0">
                <a:latin typeface="+mn-lt"/>
                <a:cs typeface="Trebuchet MS"/>
              </a:rPr>
              <a:t> </a:t>
            </a:r>
            <a:r>
              <a:rPr sz="1200" spc="-40" dirty="0">
                <a:latin typeface="+mn-lt"/>
                <a:cs typeface="Trebuchet MS"/>
              </a:rPr>
              <a:t>be</a:t>
            </a:r>
            <a:r>
              <a:rPr sz="1200" spc="-15" dirty="0">
                <a:latin typeface="+mn-lt"/>
                <a:cs typeface="Trebuchet MS"/>
              </a:rPr>
              <a:t> </a:t>
            </a:r>
            <a:r>
              <a:rPr sz="1200" spc="-45" dirty="0">
                <a:latin typeface="+mn-lt"/>
                <a:cs typeface="Trebuchet MS"/>
              </a:rPr>
              <a:t>one</a:t>
            </a:r>
            <a:r>
              <a:rPr sz="1200" spc="-15" dirty="0">
                <a:latin typeface="+mn-lt"/>
                <a:cs typeface="Trebuchet MS"/>
              </a:rPr>
              <a:t> </a:t>
            </a:r>
            <a:r>
              <a:rPr sz="1200" spc="-35" dirty="0">
                <a:latin typeface="+mn-lt"/>
                <a:cs typeface="Trebuchet MS"/>
              </a:rPr>
              <a:t>to</a:t>
            </a:r>
            <a:r>
              <a:rPr sz="1200" spc="-30" dirty="0">
                <a:latin typeface="+mn-lt"/>
                <a:cs typeface="Trebuchet MS"/>
              </a:rPr>
              <a:t> </a:t>
            </a:r>
            <a:r>
              <a:rPr sz="1200" spc="-40" dirty="0">
                <a:latin typeface="+mn-lt"/>
                <a:cs typeface="Trebuchet MS"/>
              </a:rPr>
              <a:t>one.</a:t>
            </a:r>
            <a:endParaRPr sz="1200" dirty="0">
              <a:latin typeface="+mn-lt"/>
              <a:cs typeface="Trebuchet MS"/>
            </a:endParaRPr>
          </a:p>
          <a:p>
            <a:pPr marL="171450" indent="-171450">
              <a:lnSpc>
                <a:spcPct val="100000"/>
              </a:lnSpc>
              <a:spcBef>
                <a:spcPts val="5"/>
              </a:spcBef>
              <a:buFont typeface="Arial" panose="020B0604020202020204" pitchFamily="34" charset="0"/>
              <a:buChar char="•"/>
            </a:pPr>
            <a:endParaRPr sz="1200" dirty="0">
              <a:latin typeface="+mn-lt"/>
              <a:cs typeface="Trebuchet MS"/>
            </a:endParaRPr>
          </a:p>
          <a:p>
            <a:pPr marL="228600">
              <a:lnSpc>
                <a:spcPct val="100000"/>
              </a:lnSpc>
            </a:pPr>
            <a:r>
              <a:rPr sz="1400" dirty="0">
                <a:latin typeface="Arial"/>
                <a:cs typeface="Arial"/>
              </a:rPr>
              <a:t>.</a:t>
            </a:r>
          </a:p>
        </p:txBody>
      </p:sp>
      <p:pic>
        <p:nvPicPr>
          <p:cNvPr id="10" name="object 10"/>
          <p:cNvPicPr/>
          <p:nvPr/>
        </p:nvPicPr>
        <p:blipFill>
          <a:blip r:embed="rId5" cstate="print"/>
          <a:stretch>
            <a:fillRect/>
          </a:stretch>
        </p:blipFill>
        <p:spPr>
          <a:xfrm>
            <a:off x="143510" y="161289"/>
            <a:ext cx="773887" cy="311150"/>
          </a:xfrm>
          <a:prstGeom prst="rect">
            <a:avLst/>
          </a:prstGeom>
        </p:spPr>
      </p:pic>
      <p:sp>
        <p:nvSpPr>
          <p:cNvPr id="11" name="object 11"/>
          <p:cNvSpPr txBox="1"/>
          <p:nvPr/>
        </p:nvSpPr>
        <p:spPr>
          <a:xfrm>
            <a:off x="5107304" y="4550909"/>
            <a:ext cx="3365500" cy="371475"/>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a:lnSpc>
                <a:spcPct val="100000"/>
              </a:lnSpc>
              <a:spcBef>
                <a:spcPts val="130"/>
              </a:spcBef>
            </a:pPr>
            <a:r>
              <a:rPr sz="700" spc="-5" dirty="0">
                <a:solidFill>
                  <a:srgbClr val="585858"/>
                </a:solidFill>
                <a:latin typeface="Arial"/>
                <a:cs typeface="Arial"/>
              </a:rPr>
              <a:t>https://media.geeksforgeeks.org/wp-content/uploads/Database-Management-System</a:t>
            </a:r>
            <a:endParaRPr sz="700">
              <a:latin typeface="Arial"/>
              <a:cs typeface="Arial"/>
            </a:endParaRPr>
          </a:p>
          <a:p>
            <a:pPr marL="12700">
              <a:lnSpc>
                <a:spcPct val="100000"/>
              </a:lnSpc>
              <a:spcBef>
                <a:spcPts val="135"/>
              </a:spcBef>
            </a:pPr>
            <a:r>
              <a:rPr sz="700" spc="-5" dirty="0">
                <a:solidFill>
                  <a:srgbClr val="585858"/>
                </a:solidFill>
                <a:latin typeface="Arial"/>
                <a:cs typeface="Arial"/>
              </a:rPr>
              <a:t>-ER-Model-13.png</a:t>
            </a:r>
            <a:endParaRPr sz="700">
              <a:latin typeface="Arial"/>
              <a:cs typeface="Arial"/>
            </a:endParaRPr>
          </a:p>
        </p:txBody>
      </p:sp>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95492" y="644397"/>
            <a:ext cx="4262996" cy="1131720"/>
          </a:xfrm>
          <a:prstGeom prst="rect">
            <a:avLst/>
          </a:prstGeom>
        </p:spPr>
        <p:txBody>
          <a:bodyPr vert="horz" wrap="square" lIns="0" tIns="28575" rIns="0" bIns="0" rtlCol="0">
            <a:spAutoFit/>
          </a:bodyPr>
          <a:lstStyle/>
          <a:p>
            <a:pPr marL="1579245" marR="5080" indent="-1567180">
              <a:lnSpc>
                <a:spcPts val="2840"/>
              </a:lnSpc>
              <a:spcBef>
                <a:spcPts val="225"/>
              </a:spcBef>
            </a:pPr>
            <a:r>
              <a:rPr spc="-5" dirty="0"/>
              <a:t>Cardinality</a:t>
            </a:r>
            <a:r>
              <a:rPr spc="-70" dirty="0"/>
              <a:t> </a:t>
            </a:r>
            <a:r>
              <a:rPr spc="-5" dirty="0"/>
              <a:t>of</a:t>
            </a:r>
            <a:r>
              <a:rPr spc="-60" dirty="0"/>
              <a:t> </a:t>
            </a:r>
            <a:r>
              <a:rPr spc="-5" dirty="0"/>
              <a:t>Relationships </a:t>
            </a:r>
            <a:r>
              <a:rPr spc="-650" dirty="0"/>
              <a:t> </a:t>
            </a:r>
            <a:r>
              <a:rPr dirty="0"/>
              <a:t>sets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733425"/>
              <a:ext cx="4570095" cy="1542414"/>
            </a:xfrm>
            <a:prstGeom prst="rect">
              <a:avLst/>
            </a:prstGeom>
          </p:spPr>
        </p:pic>
        <p:pic>
          <p:nvPicPr>
            <p:cNvPr id="7" name="object 7"/>
            <p:cNvPicPr/>
            <p:nvPr/>
          </p:nvPicPr>
          <p:blipFill>
            <a:blip r:embed="rId4" cstate="print"/>
            <a:stretch>
              <a:fillRect/>
            </a:stretch>
          </p:blipFill>
          <p:spPr>
            <a:xfrm>
              <a:off x="4572000" y="2421216"/>
              <a:ext cx="4571365" cy="1897252"/>
            </a:xfrm>
            <a:prstGeom prst="rect">
              <a:avLst/>
            </a:prstGeom>
          </p:spPr>
        </p:pic>
      </p:grpSp>
      <p:sp>
        <p:nvSpPr>
          <p:cNvPr id="8" name="object 8"/>
          <p:cNvSpPr txBox="1"/>
          <p:nvPr/>
        </p:nvSpPr>
        <p:spPr>
          <a:xfrm>
            <a:off x="292672" y="2110843"/>
            <a:ext cx="4052570" cy="2517997"/>
          </a:xfrm>
          <a:prstGeom prst="rect">
            <a:avLst/>
          </a:prstGeom>
        </p:spPr>
        <p:txBody>
          <a:bodyPr vert="horz" wrap="square" lIns="0" tIns="55880" rIns="0" bIns="0" rtlCol="0">
            <a:spAutoFit/>
          </a:bodyPr>
          <a:lstStyle/>
          <a:p>
            <a:pPr marL="359410" marR="64769" indent="-320040">
              <a:lnSpc>
                <a:spcPct val="131700"/>
              </a:lnSpc>
              <a:spcBef>
                <a:spcPts val="440"/>
              </a:spcBef>
              <a:buFont typeface="Arial"/>
              <a:buChar char="●"/>
              <a:tabLst>
                <a:tab pos="359410" algn="l"/>
                <a:tab pos="360045" algn="l"/>
              </a:tabLst>
            </a:pPr>
            <a:r>
              <a:rPr sz="1200" spc="-5" dirty="0">
                <a:latin typeface="+mn-lt"/>
                <a:cs typeface="Trebuchet MS"/>
              </a:rPr>
              <a:t>When </a:t>
            </a:r>
            <a:r>
              <a:rPr sz="1200" spc="-35" dirty="0">
                <a:latin typeface="+mn-lt"/>
                <a:cs typeface="Trebuchet MS"/>
              </a:rPr>
              <a:t>entities in </a:t>
            </a:r>
            <a:r>
              <a:rPr sz="1200" dirty="0">
                <a:latin typeface="+mn-lt"/>
                <a:cs typeface="Trebuchet MS"/>
              </a:rPr>
              <a:t>one </a:t>
            </a:r>
            <a:r>
              <a:rPr sz="1200" spc="-55" dirty="0">
                <a:latin typeface="+mn-lt"/>
                <a:cs typeface="Trebuchet MS"/>
              </a:rPr>
              <a:t>entity </a:t>
            </a:r>
            <a:r>
              <a:rPr lang="en-US" sz="1200" spc="-55" dirty="0">
                <a:latin typeface="+mn-lt"/>
                <a:cs typeface="Trebuchet MS"/>
              </a:rPr>
              <a:t>set can take part only </a:t>
            </a:r>
            <a:r>
              <a:rPr sz="1200" b="1" spc="-30" dirty="0">
                <a:latin typeface="+mn-lt"/>
                <a:cs typeface="Trebuchet MS"/>
              </a:rPr>
              <a:t>once </a:t>
            </a:r>
            <a:r>
              <a:rPr sz="1200" b="1" spc="-350" dirty="0">
                <a:latin typeface="+mn-lt"/>
                <a:cs typeface="Trebuchet MS"/>
              </a:rPr>
              <a:t> </a:t>
            </a:r>
            <a:r>
              <a:rPr sz="1200" b="1" spc="-40" dirty="0">
                <a:latin typeface="+mn-lt"/>
                <a:cs typeface="Trebuchet MS"/>
              </a:rPr>
              <a:t>in</a:t>
            </a:r>
            <a:r>
              <a:rPr sz="1200" b="1" spc="-10" dirty="0">
                <a:latin typeface="+mn-lt"/>
                <a:cs typeface="Trebuchet MS"/>
              </a:rPr>
              <a:t> </a:t>
            </a:r>
            <a:r>
              <a:rPr sz="1200" b="1" spc="-40" dirty="0">
                <a:latin typeface="+mn-lt"/>
                <a:cs typeface="Trebuchet MS"/>
              </a:rPr>
              <a:t>the</a:t>
            </a:r>
            <a:r>
              <a:rPr sz="1200" b="1" spc="-10" dirty="0">
                <a:latin typeface="+mn-lt"/>
                <a:cs typeface="Trebuchet MS"/>
              </a:rPr>
              <a:t> </a:t>
            </a:r>
            <a:r>
              <a:rPr sz="1200" b="1" spc="-35" dirty="0">
                <a:latin typeface="+mn-lt"/>
                <a:cs typeface="Trebuchet MS"/>
              </a:rPr>
              <a:t>relationship</a:t>
            </a:r>
            <a:r>
              <a:rPr sz="1200" b="1" spc="-5" dirty="0">
                <a:latin typeface="+mn-lt"/>
                <a:cs typeface="Trebuchet MS"/>
              </a:rPr>
              <a:t> </a:t>
            </a:r>
            <a:r>
              <a:rPr sz="1200" b="1" spc="-35" dirty="0">
                <a:latin typeface="+mn-lt"/>
                <a:cs typeface="Trebuchet MS"/>
              </a:rPr>
              <a:t>set</a:t>
            </a:r>
            <a:r>
              <a:rPr sz="1200" b="1" dirty="0">
                <a:latin typeface="+mn-lt"/>
                <a:cs typeface="Trebuchet MS"/>
              </a:rPr>
              <a:t> </a:t>
            </a:r>
            <a:r>
              <a:rPr sz="1200" b="1" spc="-45" dirty="0">
                <a:latin typeface="+mn-lt"/>
                <a:cs typeface="Trebuchet MS"/>
              </a:rPr>
              <a:t>and</a:t>
            </a:r>
            <a:r>
              <a:rPr sz="1200" b="1" spc="-5" dirty="0">
                <a:latin typeface="+mn-lt"/>
                <a:cs typeface="Trebuchet MS"/>
              </a:rPr>
              <a:t> </a:t>
            </a:r>
            <a:r>
              <a:rPr sz="1200" b="1" spc="-35" dirty="0">
                <a:latin typeface="+mn-lt"/>
                <a:cs typeface="Trebuchet MS"/>
              </a:rPr>
              <a:t>entities</a:t>
            </a:r>
            <a:r>
              <a:rPr sz="1200" b="1" spc="-10" dirty="0">
                <a:latin typeface="+mn-lt"/>
                <a:cs typeface="Trebuchet MS"/>
              </a:rPr>
              <a:t> </a:t>
            </a:r>
            <a:r>
              <a:rPr sz="1200" b="1" spc="-35" dirty="0">
                <a:latin typeface="+mn-lt"/>
                <a:cs typeface="Trebuchet MS"/>
              </a:rPr>
              <a:t>in</a:t>
            </a:r>
            <a:r>
              <a:rPr sz="1200" b="1" spc="-5" dirty="0">
                <a:latin typeface="+mn-lt"/>
                <a:cs typeface="Trebuchet MS"/>
              </a:rPr>
              <a:t> </a:t>
            </a:r>
            <a:r>
              <a:rPr sz="1200" b="1" spc="-40" dirty="0">
                <a:latin typeface="+mn-lt"/>
                <a:cs typeface="Trebuchet MS"/>
              </a:rPr>
              <a:t>other</a:t>
            </a:r>
            <a:r>
              <a:rPr sz="1200" b="1" dirty="0">
                <a:latin typeface="+mn-lt"/>
                <a:cs typeface="Trebuchet MS"/>
              </a:rPr>
              <a:t> </a:t>
            </a:r>
            <a:r>
              <a:rPr sz="1200" b="1" spc="-35" dirty="0">
                <a:latin typeface="+mn-lt"/>
                <a:cs typeface="Trebuchet MS"/>
              </a:rPr>
              <a:t>entity</a:t>
            </a:r>
            <a:r>
              <a:rPr sz="1200" b="1" dirty="0">
                <a:latin typeface="+mn-lt"/>
                <a:cs typeface="Trebuchet MS"/>
              </a:rPr>
              <a:t> </a:t>
            </a:r>
            <a:r>
              <a:rPr sz="1200" b="1" spc="-35" dirty="0">
                <a:latin typeface="+mn-lt"/>
                <a:cs typeface="Trebuchet MS"/>
              </a:rPr>
              <a:t>set</a:t>
            </a:r>
            <a:endParaRPr sz="1200" dirty="0">
              <a:latin typeface="+mn-lt"/>
              <a:cs typeface="Trebuchet MS"/>
            </a:endParaRPr>
          </a:p>
          <a:p>
            <a:pPr marL="359410">
              <a:lnSpc>
                <a:spcPct val="100000"/>
              </a:lnSpc>
              <a:spcBef>
                <a:spcPts val="820"/>
              </a:spcBef>
            </a:pPr>
            <a:r>
              <a:rPr sz="1200" b="1" spc="-40" dirty="0">
                <a:latin typeface="+mn-lt"/>
                <a:cs typeface="Trebuchet MS"/>
              </a:rPr>
              <a:t>can</a:t>
            </a:r>
            <a:r>
              <a:rPr sz="1200" b="1" spc="-10" dirty="0">
                <a:latin typeface="+mn-lt"/>
                <a:cs typeface="Trebuchet MS"/>
              </a:rPr>
              <a:t> </a:t>
            </a:r>
            <a:r>
              <a:rPr sz="1200" b="1" spc="-40" dirty="0">
                <a:latin typeface="+mn-lt"/>
                <a:cs typeface="Trebuchet MS"/>
              </a:rPr>
              <a:t>take</a:t>
            </a:r>
            <a:r>
              <a:rPr sz="1200" b="1" spc="-10" dirty="0">
                <a:latin typeface="+mn-lt"/>
                <a:cs typeface="Trebuchet MS"/>
              </a:rPr>
              <a:t> </a:t>
            </a:r>
            <a:r>
              <a:rPr sz="1200" b="1" spc="-35" dirty="0">
                <a:latin typeface="+mn-lt"/>
                <a:cs typeface="Trebuchet MS"/>
              </a:rPr>
              <a:t>part</a:t>
            </a:r>
            <a:r>
              <a:rPr sz="1200" b="1" spc="-5" dirty="0">
                <a:latin typeface="+mn-lt"/>
                <a:cs typeface="Trebuchet MS"/>
              </a:rPr>
              <a:t> </a:t>
            </a:r>
            <a:r>
              <a:rPr sz="1200" b="1" spc="-45" dirty="0">
                <a:latin typeface="+mn-lt"/>
                <a:cs typeface="Trebuchet MS"/>
              </a:rPr>
              <a:t>more</a:t>
            </a:r>
            <a:r>
              <a:rPr sz="1200" b="1" spc="-10" dirty="0">
                <a:latin typeface="+mn-lt"/>
                <a:cs typeface="Trebuchet MS"/>
              </a:rPr>
              <a:t> </a:t>
            </a:r>
            <a:r>
              <a:rPr sz="1200" b="1" spc="-40" dirty="0">
                <a:latin typeface="+mn-lt"/>
                <a:cs typeface="Trebuchet MS"/>
              </a:rPr>
              <a:t>than</a:t>
            </a:r>
            <a:r>
              <a:rPr sz="1200" b="1" spc="-10" dirty="0">
                <a:latin typeface="+mn-lt"/>
                <a:cs typeface="Trebuchet MS"/>
              </a:rPr>
              <a:t> </a:t>
            </a:r>
            <a:r>
              <a:rPr sz="1200" b="1" spc="-40" dirty="0">
                <a:latin typeface="+mn-lt"/>
                <a:cs typeface="Trebuchet MS"/>
              </a:rPr>
              <a:t>once</a:t>
            </a:r>
            <a:r>
              <a:rPr sz="1200" b="1" spc="-20" dirty="0">
                <a:latin typeface="+mn-lt"/>
                <a:cs typeface="Trebuchet MS"/>
              </a:rPr>
              <a:t> </a:t>
            </a:r>
            <a:r>
              <a:rPr sz="1200" b="1" spc="-30" dirty="0">
                <a:latin typeface="+mn-lt"/>
                <a:cs typeface="Trebuchet MS"/>
              </a:rPr>
              <a:t>in</a:t>
            </a:r>
            <a:r>
              <a:rPr sz="1200" b="1" spc="-20" dirty="0">
                <a:latin typeface="+mn-lt"/>
                <a:cs typeface="Trebuchet MS"/>
              </a:rPr>
              <a:t> </a:t>
            </a:r>
            <a:r>
              <a:rPr sz="1200" b="1" spc="-40" dirty="0">
                <a:latin typeface="+mn-lt"/>
                <a:cs typeface="Trebuchet MS"/>
              </a:rPr>
              <a:t>the</a:t>
            </a:r>
            <a:r>
              <a:rPr sz="1200" b="1" spc="-10" dirty="0">
                <a:latin typeface="+mn-lt"/>
                <a:cs typeface="Trebuchet MS"/>
              </a:rPr>
              <a:t> </a:t>
            </a:r>
            <a:r>
              <a:rPr sz="1200" b="1" spc="-35" dirty="0">
                <a:latin typeface="+mn-lt"/>
                <a:cs typeface="Trebuchet MS"/>
              </a:rPr>
              <a:t>relationship</a:t>
            </a:r>
            <a:r>
              <a:rPr sz="1200" b="1" spc="-5" dirty="0">
                <a:latin typeface="+mn-lt"/>
                <a:cs typeface="Trebuchet MS"/>
              </a:rPr>
              <a:t> </a:t>
            </a:r>
            <a:r>
              <a:rPr sz="1200" b="1" spc="-35" dirty="0">
                <a:latin typeface="+mn-lt"/>
                <a:cs typeface="Trebuchet MS"/>
              </a:rPr>
              <a:t>set,</a:t>
            </a:r>
            <a:endParaRPr sz="1200" dirty="0">
              <a:latin typeface="+mn-lt"/>
              <a:cs typeface="Trebuchet MS"/>
            </a:endParaRPr>
          </a:p>
          <a:p>
            <a:pPr marL="359410">
              <a:lnSpc>
                <a:spcPct val="100000"/>
              </a:lnSpc>
              <a:spcBef>
                <a:spcPts val="800"/>
              </a:spcBef>
            </a:pPr>
            <a:r>
              <a:rPr sz="1200" dirty="0">
                <a:latin typeface="+mn-lt"/>
                <a:cs typeface="Trebuchet MS"/>
              </a:rPr>
              <a:t>car</a:t>
            </a:r>
            <a:r>
              <a:rPr sz="1200" spc="-10" dirty="0">
                <a:latin typeface="+mn-lt"/>
                <a:cs typeface="Trebuchet MS"/>
              </a:rPr>
              <a:t>d</a:t>
            </a:r>
            <a:r>
              <a:rPr sz="1200" dirty="0">
                <a:latin typeface="+mn-lt"/>
                <a:cs typeface="Trebuchet MS"/>
              </a:rPr>
              <a:t>i</a:t>
            </a:r>
            <a:r>
              <a:rPr sz="1200" spc="-10" dirty="0">
                <a:latin typeface="+mn-lt"/>
                <a:cs typeface="Trebuchet MS"/>
              </a:rPr>
              <a:t>n</a:t>
            </a:r>
            <a:r>
              <a:rPr sz="1200" dirty="0">
                <a:latin typeface="+mn-lt"/>
                <a:cs typeface="Trebuchet MS"/>
              </a:rPr>
              <a:t>a</a:t>
            </a:r>
            <a:r>
              <a:rPr sz="1200" spc="-10" dirty="0">
                <a:latin typeface="+mn-lt"/>
                <a:cs typeface="Trebuchet MS"/>
              </a:rPr>
              <a:t>l</a:t>
            </a:r>
            <a:r>
              <a:rPr sz="1200" dirty="0">
                <a:latin typeface="+mn-lt"/>
                <a:cs typeface="Trebuchet MS"/>
              </a:rPr>
              <a:t>ity</a:t>
            </a:r>
            <a:r>
              <a:rPr sz="1200" spc="-85" dirty="0">
                <a:latin typeface="+mn-lt"/>
                <a:cs typeface="Trebuchet MS"/>
              </a:rPr>
              <a:t> </a:t>
            </a:r>
            <a:r>
              <a:rPr sz="1200" spc="5" dirty="0">
                <a:latin typeface="+mn-lt"/>
                <a:cs typeface="Trebuchet MS"/>
              </a:rPr>
              <a:t>i</a:t>
            </a:r>
            <a:r>
              <a:rPr sz="1200" dirty="0">
                <a:latin typeface="+mn-lt"/>
                <a:cs typeface="Trebuchet MS"/>
              </a:rPr>
              <a:t>s</a:t>
            </a:r>
            <a:r>
              <a:rPr sz="1200" spc="-80" dirty="0">
                <a:latin typeface="+mn-lt"/>
                <a:cs typeface="Trebuchet MS"/>
              </a:rPr>
              <a:t> </a:t>
            </a:r>
            <a:r>
              <a:rPr sz="1200" spc="-5" dirty="0">
                <a:latin typeface="+mn-lt"/>
                <a:cs typeface="Trebuchet MS"/>
              </a:rPr>
              <a:t>m</a:t>
            </a:r>
            <a:r>
              <a:rPr sz="1200" dirty="0">
                <a:latin typeface="+mn-lt"/>
                <a:cs typeface="Trebuchet MS"/>
              </a:rPr>
              <a:t>any</a:t>
            </a:r>
            <a:r>
              <a:rPr sz="1200" spc="-80" dirty="0">
                <a:latin typeface="+mn-lt"/>
                <a:cs typeface="Trebuchet MS"/>
              </a:rPr>
              <a:t> </a:t>
            </a:r>
            <a:r>
              <a:rPr sz="1200" spc="-10" dirty="0">
                <a:latin typeface="+mn-lt"/>
                <a:cs typeface="Trebuchet MS"/>
              </a:rPr>
              <a:t>t</a:t>
            </a:r>
            <a:r>
              <a:rPr sz="1200" dirty="0">
                <a:latin typeface="+mn-lt"/>
                <a:cs typeface="Trebuchet MS"/>
              </a:rPr>
              <a:t>o</a:t>
            </a:r>
            <a:r>
              <a:rPr sz="1200" spc="-85" dirty="0">
                <a:latin typeface="+mn-lt"/>
                <a:cs typeface="Trebuchet MS"/>
              </a:rPr>
              <a:t> </a:t>
            </a:r>
            <a:r>
              <a:rPr sz="1200" dirty="0">
                <a:latin typeface="+mn-lt"/>
                <a:cs typeface="Trebuchet MS"/>
              </a:rPr>
              <a:t>one.</a:t>
            </a:r>
          </a:p>
          <a:p>
            <a:pPr marL="359410" marR="30480" indent="-320040">
              <a:lnSpc>
                <a:spcPct val="155800"/>
              </a:lnSpc>
              <a:spcBef>
                <a:spcPts val="15"/>
              </a:spcBef>
              <a:buFont typeface="Arial"/>
              <a:buChar char="●"/>
              <a:tabLst>
                <a:tab pos="359410" algn="l"/>
                <a:tab pos="360045" algn="l"/>
              </a:tabLst>
            </a:pPr>
            <a:r>
              <a:rPr sz="1200" dirty="0">
                <a:latin typeface="+mn-lt"/>
                <a:cs typeface="Trebuchet MS"/>
              </a:rPr>
              <a:t>Let</a:t>
            </a:r>
            <a:r>
              <a:rPr sz="1200" spc="-60" dirty="0">
                <a:latin typeface="+mn-lt"/>
                <a:cs typeface="Trebuchet MS"/>
              </a:rPr>
              <a:t> </a:t>
            </a:r>
            <a:r>
              <a:rPr sz="1200" dirty="0">
                <a:latin typeface="+mn-lt"/>
                <a:cs typeface="Trebuchet MS"/>
              </a:rPr>
              <a:t>us</a:t>
            </a:r>
            <a:r>
              <a:rPr sz="1200" spc="-65" dirty="0">
                <a:latin typeface="+mn-lt"/>
                <a:cs typeface="Trebuchet MS"/>
              </a:rPr>
              <a:t> </a:t>
            </a:r>
            <a:r>
              <a:rPr sz="1200" spc="-5" dirty="0">
                <a:latin typeface="+mn-lt"/>
                <a:cs typeface="Trebuchet MS"/>
              </a:rPr>
              <a:t>assume</a:t>
            </a:r>
            <a:r>
              <a:rPr sz="1200" spc="-60" dirty="0">
                <a:latin typeface="+mn-lt"/>
                <a:cs typeface="Trebuchet MS"/>
              </a:rPr>
              <a:t> </a:t>
            </a:r>
            <a:r>
              <a:rPr sz="1200" spc="-5" dirty="0">
                <a:latin typeface="+mn-lt"/>
                <a:cs typeface="Trebuchet MS"/>
              </a:rPr>
              <a:t>that</a:t>
            </a:r>
            <a:r>
              <a:rPr sz="1200" spc="-50" dirty="0">
                <a:latin typeface="+mn-lt"/>
                <a:cs typeface="Trebuchet MS"/>
              </a:rPr>
              <a:t> </a:t>
            </a:r>
            <a:r>
              <a:rPr sz="1200" dirty="0">
                <a:latin typeface="+mn-lt"/>
                <a:cs typeface="Trebuchet MS"/>
              </a:rPr>
              <a:t>a</a:t>
            </a:r>
            <a:r>
              <a:rPr sz="1200" spc="-60" dirty="0">
                <a:latin typeface="+mn-lt"/>
                <a:cs typeface="Trebuchet MS"/>
              </a:rPr>
              <a:t> </a:t>
            </a:r>
            <a:r>
              <a:rPr sz="1200" spc="-5" dirty="0">
                <a:latin typeface="+mn-lt"/>
                <a:cs typeface="Trebuchet MS"/>
              </a:rPr>
              <a:t>student</a:t>
            </a:r>
            <a:r>
              <a:rPr sz="1200" spc="-50" dirty="0">
                <a:latin typeface="+mn-lt"/>
                <a:cs typeface="Trebuchet MS"/>
              </a:rPr>
              <a:t> </a:t>
            </a:r>
            <a:r>
              <a:rPr sz="1200" spc="-5" dirty="0">
                <a:latin typeface="+mn-lt"/>
                <a:cs typeface="Trebuchet MS"/>
              </a:rPr>
              <a:t>can</a:t>
            </a:r>
            <a:r>
              <a:rPr sz="1200" spc="-60" dirty="0">
                <a:latin typeface="+mn-lt"/>
                <a:cs typeface="Trebuchet MS"/>
              </a:rPr>
              <a:t> </a:t>
            </a:r>
            <a:r>
              <a:rPr sz="1200" spc="-5" dirty="0">
                <a:latin typeface="+mn-lt"/>
                <a:cs typeface="Trebuchet MS"/>
              </a:rPr>
              <a:t>take</a:t>
            </a:r>
            <a:r>
              <a:rPr sz="1200" spc="-60" dirty="0">
                <a:latin typeface="+mn-lt"/>
                <a:cs typeface="Trebuchet MS"/>
              </a:rPr>
              <a:t> </a:t>
            </a:r>
            <a:r>
              <a:rPr sz="1200" spc="-5" dirty="0">
                <a:latin typeface="+mn-lt"/>
                <a:cs typeface="Trebuchet MS"/>
              </a:rPr>
              <a:t>only</a:t>
            </a:r>
            <a:r>
              <a:rPr sz="1200" spc="-65" dirty="0">
                <a:latin typeface="+mn-lt"/>
                <a:cs typeface="Trebuchet MS"/>
              </a:rPr>
              <a:t> </a:t>
            </a:r>
            <a:r>
              <a:rPr sz="1200" dirty="0">
                <a:latin typeface="+mn-lt"/>
                <a:cs typeface="Trebuchet MS"/>
              </a:rPr>
              <a:t>one</a:t>
            </a:r>
            <a:r>
              <a:rPr sz="1200" spc="-50" dirty="0">
                <a:latin typeface="+mn-lt"/>
                <a:cs typeface="Trebuchet MS"/>
              </a:rPr>
              <a:t> </a:t>
            </a:r>
            <a:r>
              <a:rPr sz="1200" spc="-5" dirty="0">
                <a:latin typeface="+mn-lt"/>
                <a:cs typeface="Trebuchet MS"/>
              </a:rPr>
              <a:t>course </a:t>
            </a:r>
            <a:r>
              <a:rPr sz="1200" spc="-345" dirty="0">
                <a:latin typeface="+mn-lt"/>
                <a:cs typeface="Trebuchet MS"/>
              </a:rPr>
              <a:t> </a:t>
            </a:r>
            <a:r>
              <a:rPr sz="1200" dirty="0">
                <a:latin typeface="+mn-lt"/>
                <a:cs typeface="Trebuchet MS"/>
              </a:rPr>
              <a:t>but</a:t>
            </a:r>
            <a:r>
              <a:rPr sz="1200" spc="-70" dirty="0">
                <a:latin typeface="+mn-lt"/>
                <a:cs typeface="Trebuchet MS"/>
              </a:rPr>
              <a:t> </a:t>
            </a:r>
            <a:r>
              <a:rPr sz="1200" spc="-5" dirty="0">
                <a:latin typeface="+mn-lt"/>
                <a:cs typeface="Trebuchet MS"/>
              </a:rPr>
              <a:t>one</a:t>
            </a:r>
            <a:r>
              <a:rPr sz="1200" spc="-80" dirty="0">
                <a:latin typeface="+mn-lt"/>
                <a:cs typeface="Trebuchet MS"/>
              </a:rPr>
              <a:t> </a:t>
            </a:r>
            <a:r>
              <a:rPr sz="1200" spc="-5" dirty="0">
                <a:latin typeface="+mn-lt"/>
                <a:cs typeface="Trebuchet MS"/>
              </a:rPr>
              <a:t>course</a:t>
            </a:r>
            <a:r>
              <a:rPr sz="1200" spc="-75" dirty="0">
                <a:latin typeface="+mn-lt"/>
                <a:cs typeface="Trebuchet MS"/>
              </a:rPr>
              <a:t> </a:t>
            </a:r>
            <a:r>
              <a:rPr sz="1200" spc="-5" dirty="0">
                <a:latin typeface="+mn-lt"/>
                <a:cs typeface="Trebuchet MS"/>
              </a:rPr>
              <a:t>can</a:t>
            </a:r>
            <a:r>
              <a:rPr sz="1200" spc="-70" dirty="0">
                <a:latin typeface="+mn-lt"/>
                <a:cs typeface="Trebuchet MS"/>
              </a:rPr>
              <a:t> </a:t>
            </a:r>
            <a:r>
              <a:rPr sz="1200" spc="-5" dirty="0">
                <a:latin typeface="+mn-lt"/>
                <a:cs typeface="Trebuchet MS"/>
              </a:rPr>
              <a:t>be</a:t>
            </a:r>
            <a:r>
              <a:rPr sz="1200" spc="-80" dirty="0">
                <a:latin typeface="+mn-lt"/>
                <a:cs typeface="Trebuchet MS"/>
              </a:rPr>
              <a:t> </a:t>
            </a:r>
            <a:r>
              <a:rPr sz="1200" spc="-5" dirty="0">
                <a:latin typeface="+mn-lt"/>
                <a:cs typeface="Trebuchet MS"/>
              </a:rPr>
              <a:t>taken</a:t>
            </a:r>
            <a:r>
              <a:rPr sz="1200" spc="-85" dirty="0">
                <a:latin typeface="+mn-lt"/>
                <a:cs typeface="Trebuchet MS"/>
              </a:rPr>
              <a:t> </a:t>
            </a:r>
            <a:r>
              <a:rPr sz="1200" dirty="0">
                <a:latin typeface="+mn-lt"/>
                <a:cs typeface="Trebuchet MS"/>
              </a:rPr>
              <a:t>by</a:t>
            </a:r>
            <a:r>
              <a:rPr sz="1200" spc="-80" dirty="0">
                <a:latin typeface="+mn-lt"/>
                <a:cs typeface="Trebuchet MS"/>
              </a:rPr>
              <a:t> </a:t>
            </a:r>
            <a:r>
              <a:rPr sz="1200" spc="-5" dirty="0">
                <a:latin typeface="+mn-lt"/>
                <a:cs typeface="Trebuchet MS"/>
              </a:rPr>
              <a:t>many</a:t>
            </a:r>
            <a:r>
              <a:rPr sz="1200" spc="-75" dirty="0">
                <a:latin typeface="+mn-lt"/>
                <a:cs typeface="Trebuchet MS"/>
              </a:rPr>
              <a:t> </a:t>
            </a:r>
            <a:r>
              <a:rPr sz="1200" spc="-5" dirty="0">
                <a:latin typeface="+mn-lt"/>
                <a:cs typeface="Trebuchet MS"/>
              </a:rPr>
              <a:t>students.</a:t>
            </a:r>
            <a:endParaRPr sz="1200" dirty="0">
              <a:latin typeface="+mn-lt"/>
              <a:cs typeface="Trebuchet MS"/>
            </a:endParaRPr>
          </a:p>
          <a:p>
            <a:pPr marL="217804" indent="-180340">
              <a:lnSpc>
                <a:spcPct val="100000"/>
              </a:lnSpc>
              <a:spcBef>
                <a:spcPts val="805"/>
              </a:spcBef>
              <a:buChar char="●"/>
              <a:tabLst>
                <a:tab pos="218440" algn="l"/>
              </a:tabLst>
            </a:pPr>
            <a:r>
              <a:rPr sz="1200" spc="-37" baseline="37037" dirty="0">
                <a:latin typeface="+mn-lt"/>
                <a:cs typeface="Arial"/>
              </a:rPr>
              <a:t>.</a:t>
            </a:r>
            <a:r>
              <a:rPr sz="1200" baseline="37037" dirty="0">
                <a:latin typeface="+mn-lt"/>
                <a:cs typeface="Arial"/>
              </a:rPr>
              <a:t> </a:t>
            </a:r>
            <a:r>
              <a:rPr sz="1200" spc="-225" baseline="37037" dirty="0">
                <a:latin typeface="+mn-lt"/>
                <a:cs typeface="Arial"/>
              </a:rPr>
              <a:t> </a:t>
            </a:r>
            <a:r>
              <a:rPr sz="1200" spc="-30" dirty="0">
                <a:latin typeface="+mn-lt"/>
                <a:cs typeface="Trebuchet MS"/>
              </a:rPr>
              <a:t>S</a:t>
            </a:r>
            <a:r>
              <a:rPr sz="1200" spc="-45" dirty="0">
                <a:latin typeface="+mn-lt"/>
                <a:cs typeface="Trebuchet MS"/>
              </a:rPr>
              <a:t>o</a:t>
            </a:r>
            <a:r>
              <a:rPr sz="1200" spc="-55" dirty="0">
                <a:latin typeface="+mn-lt"/>
                <a:cs typeface="Trebuchet MS"/>
              </a:rPr>
              <a:t> </a:t>
            </a:r>
            <a:r>
              <a:rPr sz="1200" spc="-30" dirty="0">
                <a:latin typeface="+mn-lt"/>
                <a:cs typeface="Trebuchet MS"/>
              </a:rPr>
              <a:t>th</a:t>
            </a:r>
            <a:r>
              <a:rPr sz="1200" spc="-45" dirty="0">
                <a:latin typeface="+mn-lt"/>
                <a:cs typeface="Trebuchet MS"/>
              </a:rPr>
              <a:t>e</a:t>
            </a:r>
            <a:r>
              <a:rPr sz="1200" spc="-50" dirty="0">
                <a:latin typeface="+mn-lt"/>
                <a:cs typeface="Trebuchet MS"/>
              </a:rPr>
              <a:t> </a:t>
            </a:r>
            <a:r>
              <a:rPr sz="1200" spc="-35" dirty="0">
                <a:latin typeface="+mn-lt"/>
                <a:cs typeface="Trebuchet MS"/>
              </a:rPr>
              <a:t>ca</a:t>
            </a:r>
            <a:r>
              <a:rPr sz="1200" spc="-30" dirty="0">
                <a:latin typeface="+mn-lt"/>
                <a:cs typeface="Trebuchet MS"/>
              </a:rPr>
              <a:t>r</a:t>
            </a:r>
            <a:r>
              <a:rPr sz="1200" spc="-35" dirty="0">
                <a:latin typeface="+mn-lt"/>
                <a:cs typeface="Trebuchet MS"/>
              </a:rPr>
              <a:t>d</a:t>
            </a:r>
            <a:r>
              <a:rPr sz="1200" spc="-25" dirty="0">
                <a:latin typeface="+mn-lt"/>
                <a:cs typeface="Trebuchet MS"/>
              </a:rPr>
              <a:t>i</a:t>
            </a:r>
            <a:r>
              <a:rPr sz="1200" spc="-35" dirty="0">
                <a:latin typeface="+mn-lt"/>
                <a:cs typeface="Trebuchet MS"/>
              </a:rPr>
              <a:t>na</a:t>
            </a:r>
            <a:r>
              <a:rPr sz="1200" spc="-25" dirty="0">
                <a:latin typeface="+mn-lt"/>
                <a:cs typeface="Trebuchet MS"/>
              </a:rPr>
              <a:t>l</a:t>
            </a:r>
            <a:r>
              <a:rPr sz="1200" spc="-35" dirty="0">
                <a:latin typeface="+mn-lt"/>
                <a:cs typeface="Trebuchet MS"/>
              </a:rPr>
              <a:t>i</a:t>
            </a:r>
            <a:r>
              <a:rPr sz="1200" spc="-25" dirty="0">
                <a:latin typeface="+mn-lt"/>
                <a:cs typeface="Trebuchet MS"/>
              </a:rPr>
              <a:t>t</a:t>
            </a:r>
            <a:r>
              <a:rPr sz="1200" spc="-40" dirty="0">
                <a:latin typeface="+mn-lt"/>
                <a:cs typeface="Trebuchet MS"/>
              </a:rPr>
              <a:t>y</a:t>
            </a:r>
            <a:r>
              <a:rPr sz="1200" spc="-30" dirty="0">
                <a:latin typeface="+mn-lt"/>
                <a:cs typeface="Trebuchet MS"/>
              </a:rPr>
              <a:t> </a:t>
            </a:r>
            <a:r>
              <a:rPr sz="1200" spc="-55" dirty="0">
                <a:latin typeface="+mn-lt"/>
                <a:cs typeface="Trebuchet MS"/>
              </a:rPr>
              <a:t>w</a:t>
            </a:r>
            <a:r>
              <a:rPr sz="1200" spc="-25" dirty="0">
                <a:latin typeface="+mn-lt"/>
                <a:cs typeface="Trebuchet MS"/>
              </a:rPr>
              <a:t>ill</a:t>
            </a:r>
            <a:r>
              <a:rPr sz="1200" spc="-45" dirty="0">
                <a:latin typeface="+mn-lt"/>
                <a:cs typeface="Trebuchet MS"/>
              </a:rPr>
              <a:t> </a:t>
            </a:r>
            <a:r>
              <a:rPr sz="1200" spc="-35" dirty="0">
                <a:latin typeface="+mn-lt"/>
                <a:cs typeface="Trebuchet MS"/>
              </a:rPr>
              <a:t>b</a:t>
            </a:r>
            <a:r>
              <a:rPr sz="1200" spc="-45" dirty="0">
                <a:latin typeface="+mn-lt"/>
                <a:cs typeface="Trebuchet MS"/>
              </a:rPr>
              <a:t>e</a:t>
            </a:r>
            <a:r>
              <a:rPr sz="1200" spc="-50" dirty="0">
                <a:latin typeface="+mn-lt"/>
                <a:cs typeface="Trebuchet MS"/>
              </a:rPr>
              <a:t> </a:t>
            </a:r>
            <a:r>
              <a:rPr sz="1200" spc="-45" dirty="0">
                <a:latin typeface="+mn-lt"/>
                <a:cs typeface="Trebuchet MS"/>
              </a:rPr>
              <a:t>n</a:t>
            </a:r>
            <a:r>
              <a:rPr sz="1200" spc="-40" dirty="0">
                <a:latin typeface="+mn-lt"/>
                <a:cs typeface="Trebuchet MS"/>
              </a:rPr>
              <a:t> t</a:t>
            </a:r>
            <a:r>
              <a:rPr sz="1200" spc="-45" dirty="0">
                <a:latin typeface="+mn-lt"/>
                <a:cs typeface="Trebuchet MS"/>
              </a:rPr>
              <a:t>o</a:t>
            </a:r>
            <a:r>
              <a:rPr sz="1200" spc="-40" dirty="0">
                <a:latin typeface="+mn-lt"/>
                <a:cs typeface="Trebuchet MS"/>
              </a:rPr>
              <a:t> </a:t>
            </a:r>
            <a:r>
              <a:rPr sz="1200" spc="-30" dirty="0">
                <a:latin typeface="+mn-lt"/>
                <a:cs typeface="Trebuchet MS"/>
              </a:rPr>
              <a:t>1.</a:t>
            </a:r>
            <a:endParaRPr sz="1200" dirty="0">
              <a:latin typeface="+mn-lt"/>
              <a:cs typeface="Trebuchet MS"/>
            </a:endParaRPr>
          </a:p>
          <a:p>
            <a:pPr marL="359410" indent="-321945">
              <a:lnSpc>
                <a:spcPct val="100000"/>
              </a:lnSpc>
              <a:spcBef>
                <a:spcPts val="815"/>
              </a:spcBef>
              <a:buFont typeface="Arial"/>
              <a:buChar char="●"/>
              <a:tabLst>
                <a:tab pos="359410" algn="l"/>
                <a:tab pos="360045" algn="l"/>
              </a:tabLst>
            </a:pPr>
            <a:r>
              <a:rPr sz="1200" dirty="0">
                <a:latin typeface="+mn-lt"/>
                <a:cs typeface="Trebuchet MS"/>
              </a:rPr>
              <a:t>It</a:t>
            </a:r>
            <a:r>
              <a:rPr sz="1200" spc="-85" dirty="0">
                <a:latin typeface="+mn-lt"/>
                <a:cs typeface="Trebuchet MS"/>
              </a:rPr>
              <a:t> </a:t>
            </a:r>
            <a:r>
              <a:rPr sz="1200" spc="-5" dirty="0">
                <a:latin typeface="+mn-lt"/>
                <a:cs typeface="Trebuchet MS"/>
              </a:rPr>
              <a:t>m</a:t>
            </a:r>
            <a:r>
              <a:rPr sz="1200" dirty="0">
                <a:latin typeface="+mn-lt"/>
                <a:cs typeface="Trebuchet MS"/>
              </a:rPr>
              <a:t>eans</a:t>
            </a:r>
            <a:r>
              <a:rPr sz="1200" spc="-90" dirty="0">
                <a:latin typeface="+mn-lt"/>
                <a:cs typeface="Trebuchet MS"/>
              </a:rPr>
              <a:t> </a:t>
            </a:r>
            <a:r>
              <a:rPr sz="1200" dirty="0">
                <a:latin typeface="+mn-lt"/>
                <a:cs typeface="Trebuchet MS"/>
              </a:rPr>
              <a:t>t</a:t>
            </a:r>
            <a:r>
              <a:rPr sz="1200" spc="-10" dirty="0">
                <a:latin typeface="+mn-lt"/>
                <a:cs typeface="Trebuchet MS"/>
              </a:rPr>
              <a:t>h</a:t>
            </a:r>
            <a:r>
              <a:rPr sz="1200" dirty="0">
                <a:latin typeface="+mn-lt"/>
                <a:cs typeface="Trebuchet MS"/>
              </a:rPr>
              <a:t>at</a:t>
            </a:r>
            <a:r>
              <a:rPr sz="1200" spc="-80" dirty="0">
                <a:latin typeface="+mn-lt"/>
                <a:cs typeface="Trebuchet MS"/>
              </a:rPr>
              <a:t> </a:t>
            </a:r>
            <a:r>
              <a:rPr sz="1200" dirty="0">
                <a:latin typeface="+mn-lt"/>
                <a:cs typeface="Trebuchet MS"/>
              </a:rPr>
              <a:t>for</a:t>
            </a:r>
            <a:r>
              <a:rPr sz="1200" spc="-85" dirty="0">
                <a:latin typeface="+mn-lt"/>
                <a:cs typeface="Trebuchet MS"/>
              </a:rPr>
              <a:t> </a:t>
            </a:r>
            <a:r>
              <a:rPr sz="1200" dirty="0">
                <a:latin typeface="+mn-lt"/>
                <a:cs typeface="Trebuchet MS"/>
              </a:rPr>
              <a:t>o</a:t>
            </a:r>
            <a:r>
              <a:rPr sz="1200" spc="-10" dirty="0">
                <a:latin typeface="+mn-lt"/>
                <a:cs typeface="Trebuchet MS"/>
              </a:rPr>
              <a:t>n</a:t>
            </a:r>
            <a:r>
              <a:rPr sz="1200" dirty="0">
                <a:latin typeface="+mn-lt"/>
                <a:cs typeface="Trebuchet MS"/>
              </a:rPr>
              <a:t>e</a:t>
            </a:r>
            <a:r>
              <a:rPr sz="1200" spc="-80" dirty="0">
                <a:latin typeface="+mn-lt"/>
                <a:cs typeface="Trebuchet MS"/>
              </a:rPr>
              <a:t> </a:t>
            </a:r>
            <a:r>
              <a:rPr sz="1200" spc="-10" dirty="0">
                <a:latin typeface="+mn-lt"/>
                <a:cs typeface="Trebuchet MS"/>
              </a:rPr>
              <a:t>c</a:t>
            </a:r>
            <a:r>
              <a:rPr sz="1200" dirty="0">
                <a:latin typeface="+mn-lt"/>
                <a:cs typeface="Trebuchet MS"/>
              </a:rPr>
              <a:t>our</a:t>
            </a:r>
            <a:r>
              <a:rPr sz="1200" spc="-5" dirty="0">
                <a:latin typeface="+mn-lt"/>
                <a:cs typeface="Trebuchet MS"/>
              </a:rPr>
              <a:t>s</a:t>
            </a:r>
            <a:r>
              <a:rPr sz="1200" dirty="0">
                <a:latin typeface="+mn-lt"/>
                <a:cs typeface="Trebuchet MS"/>
              </a:rPr>
              <a:t>e</a:t>
            </a:r>
            <a:r>
              <a:rPr sz="1200" spc="-80" dirty="0">
                <a:latin typeface="+mn-lt"/>
                <a:cs typeface="Trebuchet MS"/>
              </a:rPr>
              <a:t> </a:t>
            </a:r>
            <a:r>
              <a:rPr sz="1200" dirty="0">
                <a:latin typeface="+mn-lt"/>
                <a:cs typeface="Trebuchet MS"/>
              </a:rPr>
              <a:t>th</a:t>
            </a:r>
            <a:r>
              <a:rPr sz="1200" spc="-10" dirty="0">
                <a:latin typeface="+mn-lt"/>
                <a:cs typeface="Trebuchet MS"/>
              </a:rPr>
              <a:t>e</a:t>
            </a:r>
            <a:r>
              <a:rPr sz="1200" dirty="0">
                <a:latin typeface="+mn-lt"/>
                <a:cs typeface="Trebuchet MS"/>
              </a:rPr>
              <a:t>re</a:t>
            </a:r>
            <a:r>
              <a:rPr sz="1200" spc="-75" dirty="0">
                <a:latin typeface="+mn-lt"/>
                <a:cs typeface="Trebuchet MS"/>
              </a:rPr>
              <a:t> </a:t>
            </a:r>
            <a:r>
              <a:rPr sz="1200" spc="-10" dirty="0">
                <a:latin typeface="+mn-lt"/>
                <a:cs typeface="Trebuchet MS"/>
              </a:rPr>
              <a:t>c</a:t>
            </a:r>
            <a:r>
              <a:rPr sz="1200" dirty="0">
                <a:latin typeface="+mn-lt"/>
                <a:cs typeface="Trebuchet MS"/>
              </a:rPr>
              <a:t>an</a:t>
            </a:r>
            <a:r>
              <a:rPr sz="1200" spc="-80" dirty="0">
                <a:latin typeface="+mn-lt"/>
                <a:cs typeface="Trebuchet MS"/>
              </a:rPr>
              <a:t> </a:t>
            </a:r>
            <a:r>
              <a:rPr sz="1200" dirty="0">
                <a:latin typeface="+mn-lt"/>
                <a:cs typeface="Trebuchet MS"/>
              </a:rPr>
              <a:t>be</a:t>
            </a:r>
            <a:r>
              <a:rPr sz="1200" spc="-80" dirty="0">
                <a:latin typeface="+mn-lt"/>
                <a:cs typeface="Trebuchet MS"/>
              </a:rPr>
              <a:t> </a:t>
            </a:r>
            <a:r>
              <a:rPr sz="1200" dirty="0">
                <a:latin typeface="+mn-lt"/>
                <a:cs typeface="Trebuchet MS"/>
              </a:rPr>
              <a:t>n</a:t>
            </a:r>
            <a:r>
              <a:rPr sz="1200" spc="-85" dirty="0">
                <a:latin typeface="+mn-lt"/>
                <a:cs typeface="Trebuchet MS"/>
              </a:rPr>
              <a:t> </a:t>
            </a:r>
            <a:r>
              <a:rPr sz="1200" spc="-10" dirty="0">
                <a:latin typeface="+mn-lt"/>
                <a:cs typeface="Trebuchet MS"/>
              </a:rPr>
              <a:t>s</a:t>
            </a:r>
            <a:r>
              <a:rPr sz="1200" dirty="0">
                <a:latin typeface="+mn-lt"/>
                <a:cs typeface="Trebuchet MS"/>
              </a:rPr>
              <a:t>tude</a:t>
            </a:r>
            <a:r>
              <a:rPr sz="1200" spc="-10" dirty="0">
                <a:latin typeface="+mn-lt"/>
                <a:cs typeface="Trebuchet MS"/>
              </a:rPr>
              <a:t>n</a:t>
            </a:r>
            <a:r>
              <a:rPr sz="1200" dirty="0">
                <a:latin typeface="+mn-lt"/>
                <a:cs typeface="Trebuchet MS"/>
              </a:rPr>
              <a:t>ts</a:t>
            </a:r>
          </a:p>
          <a:p>
            <a:pPr marL="215900">
              <a:lnSpc>
                <a:spcPct val="100000"/>
              </a:lnSpc>
              <a:spcBef>
                <a:spcPts val="500"/>
              </a:spcBef>
            </a:pPr>
            <a:r>
              <a:rPr sz="1200" spc="-37" baseline="27777" dirty="0">
                <a:latin typeface="+mn-lt"/>
                <a:cs typeface="Arial"/>
              </a:rPr>
              <a:t>.</a:t>
            </a:r>
            <a:r>
              <a:rPr sz="1200" spc="60" baseline="27777" dirty="0">
                <a:latin typeface="+mn-lt"/>
                <a:cs typeface="Arial"/>
              </a:rPr>
              <a:t> </a:t>
            </a:r>
            <a:r>
              <a:rPr sz="1200" spc="-40" dirty="0">
                <a:latin typeface="+mn-lt"/>
                <a:cs typeface="Trebuchet MS"/>
              </a:rPr>
              <a:t>but</a:t>
            </a:r>
            <a:r>
              <a:rPr sz="1200" spc="-25" dirty="0">
                <a:latin typeface="+mn-lt"/>
                <a:cs typeface="Trebuchet MS"/>
              </a:rPr>
              <a:t> </a:t>
            </a:r>
            <a:r>
              <a:rPr sz="1200" spc="-35" dirty="0">
                <a:latin typeface="+mn-lt"/>
                <a:cs typeface="Trebuchet MS"/>
              </a:rPr>
              <a:t>for</a:t>
            </a:r>
            <a:r>
              <a:rPr sz="1200" spc="-40" dirty="0">
                <a:latin typeface="+mn-lt"/>
                <a:cs typeface="Trebuchet MS"/>
              </a:rPr>
              <a:t> one</a:t>
            </a:r>
            <a:r>
              <a:rPr sz="1200" spc="-35" dirty="0">
                <a:latin typeface="+mn-lt"/>
                <a:cs typeface="Trebuchet MS"/>
              </a:rPr>
              <a:t> student,</a:t>
            </a:r>
            <a:r>
              <a:rPr sz="1200" spc="-25" dirty="0">
                <a:latin typeface="+mn-lt"/>
                <a:cs typeface="Trebuchet MS"/>
              </a:rPr>
              <a:t> </a:t>
            </a:r>
            <a:r>
              <a:rPr sz="1200" spc="-35" dirty="0">
                <a:latin typeface="+mn-lt"/>
                <a:cs typeface="Trebuchet MS"/>
              </a:rPr>
              <a:t>there</a:t>
            </a:r>
            <a:r>
              <a:rPr sz="1200" spc="-25" dirty="0">
                <a:latin typeface="+mn-lt"/>
                <a:cs typeface="Trebuchet MS"/>
              </a:rPr>
              <a:t> </a:t>
            </a:r>
            <a:r>
              <a:rPr sz="1200" spc="-35" dirty="0">
                <a:latin typeface="+mn-lt"/>
                <a:cs typeface="Trebuchet MS"/>
              </a:rPr>
              <a:t>will</a:t>
            </a:r>
            <a:r>
              <a:rPr sz="1200" spc="-30" dirty="0">
                <a:latin typeface="+mn-lt"/>
                <a:cs typeface="Trebuchet MS"/>
              </a:rPr>
              <a:t> </a:t>
            </a:r>
            <a:r>
              <a:rPr sz="1200" spc="-40" dirty="0">
                <a:latin typeface="+mn-lt"/>
                <a:cs typeface="Trebuchet MS"/>
              </a:rPr>
              <a:t>be</a:t>
            </a:r>
            <a:r>
              <a:rPr sz="1200" spc="-35" dirty="0">
                <a:latin typeface="+mn-lt"/>
                <a:cs typeface="Trebuchet MS"/>
              </a:rPr>
              <a:t> only </a:t>
            </a:r>
            <a:r>
              <a:rPr sz="1200" spc="-40" dirty="0">
                <a:latin typeface="+mn-lt"/>
                <a:cs typeface="Trebuchet MS"/>
              </a:rPr>
              <a:t>one</a:t>
            </a:r>
            <a:r>
              <a:rPr sz="1200" spc="-25" dirty="0">
                <a:latin typeface="+mn-lt"/>
                <a:cs typeface="Trebuchet MS"/>
              </a:rPr>
              <a:t> </a:t>
            </a:r>
            <a:r>
              <a:rPr sz="1200" spc="-35" dirty="0">
                <a:latin typeface="+mn-lt"/>
                <a:cs typeface="Trebuchet MS"/>
              </a:rPr>
              <a:t>course.</a:t>
            </a:r>
            <a:endParaRPr sz="1200" dirty="0">
              <a:latin typeface="+mn-lt"/>
              <a:cs typeface="Trebuchet MS"/>
            </a:endParaRPr>
          </a:p>
        </p:txBody>
      </p:sp>
      <p:pic>
        <p:nvPicPr>
          <p:cNvPr id="9" name="object 9"/>
          <p:cNvPicPr/>
          <p:nvPr/>
        </p:nvPicPr>
        <p:blipFill>
          <a:blip r:embed="rId5" cstate="print"/>
          <a:stretch>
            <a:fillRect/>
          </a:stretch>
        </p:blipFill>
        <p:spPr>
          <a:xfrm>
            <a:off x="143510" y="161289"/>
            <a:ext cx="773887" cy="311150"/>
          </a:xfrm>
          <a:prstGeom prst="rect">
            <a:avLst/>
          </a:prstGeom>
        </p:spPr>
      </p:pic>
      <p:sp>
        <p:nvSpPr>
          <p:cNvPr id="10" name="object 10"/>
          <p:cNvSpPr txBox="1"/>
          <p:nvPr/>
        </p:nvSpPr>
        <p:spPr>
          <a:xfrm>
            <a:off x="5107304" y="4550909"/>
            <a:ext cx="3365500" cy="371475"/>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a:lnSpc>
                <a:spcPct val="100000"/>
              </a:lnSpc>
              <a:spcBef>
                <a:spcPts val="130"/>
              </a:spcBef>
            </a:pPr>
            <a:r>
              <a:rPr sz="700" spc="-5" dirty="0">
                <a:solidFill>
                  <a:srgbClr val="585858"/>
                </a:solidFill>
                <a:latin typeface="Arial"/>
                <a:cs typeface="Arial"/>
              </a:rPr>
              <a:t>https://media.geeksforgeeks.org/wp-content/uploads/Database-Management-System</a:t>
            </a:r>
            <a:endParaRPr sz="700">
              <a:latin typeface="Arial"/>
              <a:cs typeface="Arial"/>
            </a:endParaRPr>
          </a:p>
          <a:p>
            <a:pPr marL="12700">
              <a:lnSpc>
                <a:spcPct val="100000"/>
              </a:lnSpc>
              <a:spcBef>
                <a:spcPts val="135"/>
              </a:spcBef>
            </a:pPr>
            <a:r>
              <a:rPr sz="700" spc="-5" dirty="0">
                <a:solidFill>
                  <a:srgbClr val="585858"/>
                </a:solidFill>
                <a:latin typeface="Arial"/>
                <a:cs typeface="Arial"/>
              </a:rPr>
              <a:t>-ER-Model-13.png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
        <p:nvSpPr>
          <p:cNvPr id="13" name="TextBox 12">
            <a:extLst>
              <a:ext uri="{FF2B5EF4-FFF2-40B4-BE49-F238E27FC236}">
                <a16:creationId xmlns:a16="http://schemas.microsoft.com/office/drawing/2014/main" id="{E8F23231-C55B-AEAB-C493-AB640B403B5D}"/>
              </a:ext>
            </a:extLst>
          </p:cNvPr>
          <p:cNvSpPr txBox="1"/>
          <p:nvPr/>
        </p:nvSpPr>
        <p:spPr>
          <a:xfrm>
            <a:off x="1201646" y="1793165"/>
            <a:ext cx="2234622" cy="369332"/>
          </a:xfrm>
          <a:prstGeom prst="rect">
            <a:avLst/>
          </a:prstGeom>
          <a:noFill/>
        </p:spPr>
        <p:txBody>
          <a:bodyPr wrap="square">
            <a:spAutoFit/>
          </a:bodyPr>
          <a:lstStyle/>
          <a:p>
            <a:pPr marL="12700" algn="ctr">
              <a:lnSpc>
                <a:spcPct val="100000"/>
              </a:lnSpc>
              <a:spcBef>
                <a:spcPts val="100"/>
              </a:spcBef>
            </a:pPr>
            <a:r>
              <a:rPr lang="en-US" sz="1800" spc="-5" dirty="0">
                <a:solidFill>
                  <a:srgbClr val="585858"/>
                </a:solidFill>
                <a:latin typeface="Arial"/>
                <a:cs typeface="Arial"/>
              </a:rPr>
              <a:t>Many</a:t>
            </a:r>
            <a:r>
              <a:rPr lang="en-US" sz="1800" spc="-45" dirty="0">
                <a:solidFill>
                  <a:srgbClr val="585858"/>
                </a:solidFill>
                <a:latin typeface="Arial"/>
                <a:cs typeface="Arial"/>
              </a:rPr>
              <a:t> </a:t>
            </a:r>
            <a:r>
              <a:rPr lang="en-US" sz="1800" dirty="0">
                <a:solidFill>
                  <a:srgbClr val="585858"/>
                </a:solidFill>
                <a:latin typeface="Arial"/>
                <a:cs typeface="Arial"/>
              </a:rPr>
              <a:t>to</a:t>
            </a:r>
            <a:r>
              <a:rPr lang="en-US" sz="1800" spc="-30" dirty="0">
                <a:solidFill>
                  <a:srgbClr val="585858"/>
                </a:solidFill>
                <a:latin typeface="Arial"/>
                <a:cs typeface="Arial"/>
              </a:rPr>
              <a:t> </a:t>
            </a:r>
            <a:r>
              <a:rPr lang="en-US" sz="1800" spc="-5" dirty="0">
                <a:solidFill>
                  <a:srgbClr val="585858"/>
                </a:solidFill>
                <a:latin typeface="Arial"/>
                <a:cs typeface="Arial"/>
              </a:rPr>
              <a:t>One</a:t>
            </a:r>
            <a:endParaRPr lang="en-US" sz="1800" dirty="0">
              <a:latin typeface="Arial"/>
              <a:cs typeface="Arial"/>
            </a:endParaRPr>
          </a:p>
        </p:txBody>
      </p:sp>
    </p:spTree>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33330" y="644397"/>
            <a:ext cx="4154393" cy="1131720"/>
          </a:xfrm>
          <a:prstGeom prst="rect">
            <a:avLst/>
          </a:prstGeom>
        </p:spPr>
        <p:txBody>
          <a:bodyPr vert="horz" wrap="square" lIns="0" tIns="28575" rIns="0" bIns="0" rtlCol="0">
            <a:spAutoFit/>
          </a:bodyPr>
          <a:lstStyle/>
          <a:p>
            <a:pPr marL="1579245" marR="5080" indent="-1567180">
              <a:lnSpc>
                <a:spcPts val="2840"/>
              </a:lnSpc>
              <a:spcBef>
                <a:spcPts val="225"/>
              </a:spcBef>
            </a:pPr>
            <a:r>
              <a:rPr spc="-5" dirty="0"/>
              <a:t>Cardinality</a:t>
            </a:r>
            <a:r>
              <a:rPr spc="-70" dirty="0"/>
              <a:t> </a:t>
            </a:r>
            <a:r>
              <a:rPr spc="-5" dirty="0"/>
              <a:t>of</a:t>
            </a:r>
            <a:r>
              <a:rPr lang="en-US" spc="-60" dirty="0"/>
              <a:t> </a:t>
            </a:r>
            <a:r>
              <a:rPr spc="-5" dirty="0"/>
              <a:t>Relationships </a:t>
            </a:r>
            <a:r>
              <a:rPr spc="-650" dirty="0"/>
              <a:t> </a:t>
            </a:r>
            <a:r>
              <a:rPr dirty="0"/>
              <a:t>sets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788669"/>
              <a:ext cx="4570857" cy="1391919"/>
            </a:xfrm>
            <a:prstGeom prst="rect">
              <a:avLst/>
            </a:prstGeom>
          </p:spPr>
        </p:pic>
        <p:pic>
          <p:nvPicPr>
            <p:cNvPr id="7" name="object 7"/>
            <p:cNvPicPr/>
            <p:nvPr/>
          </p:nvPicPr>
          <p:blipFill>
            <a:blip r:embed="rId4" cstate="print"/>
            <a:stretch>
              <a:fillRect/>
            </a:stretch>
          </p:blipFill>
          <p:spPr>
            <a:xfrm>
              <a:off x="4572000" y="2402128"/>
              <a:ext cx="4570603" cy="1991995"/>
            </a:xfrm>
            <a:prstGeom prst="rect">
              <a:avLst/>
            </a:prstGeom>
          </p:spPr>
        </p:pic>
      </p:grpSp>
      <p:sp>
        <p:nvSpPr>
          <p:cNvPr id="8" name="object 8"/>
          <p:cNvSpPr txBox="1"/>
          <p:nvPr/>
        </p:nvSpPr>
        <p:spPr>
          <a:xfrm>
            <a:off x="1641982" y="1880868"/>
            <a:ext cx="145986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Many</a:t>
            </a:r>
            <a:r>
              <a:rPr sz="1800" spc="-45" dirty="0">
                <a:solidFill>
                  <a:srgbClr val="585858"/>
                </a:solidFill>
                <a:latin typeface="Arial"/>
                <a:cs typeface="Arial"/>
              </a:rPr>
              <a:t> </a:t>
            </a:r>
            <a:r>
              <a:rPr sz="1800" dirty="0">
                <a:solidFill>
                  <a:srgbClr val="585858"/>
                </a:solidFill>
                <a:latin typeface="Arial"/>
                <a:cs typeface="Arial"/>
              </a:rPr>
              <a:t>to</a:t>
            </a:r>
            <a:r>
              <a:rPr sz="1800" spc="-30" dirty="0">
                <a:solidFill>
                  <a:srgbClr val="585858"/>
                </a:solidFill>
                <a:latin typeface="Arial"/>
                <a:cs typeface="Arial"/>
              </a:rPr>
              <a:t> </a:t>
            </a:r>
            <a:r>
              <a:rPr sz="1800" spc="-5" dirty="0">
                <a:solidFill>
                  <a:srgbClr val="585858"/>
                </a:solidFill>
                <a:latin typeface="Arial"/>
                <a:cs typeface="Arial"/>
              </a:rPr>
              <a:t>Many</a:t>
            </a:r>
            <a:endParaRPr sz="1800" dirty="0">
              <a:latin typeface="Arial"/>
              <a:cs typeface="Arial"/>
            </a:endParaRPr>
          </a:p>
        </p:txBody>
      </p:sp>
      <p:sp>
        <p:nvSpPr>
          <p:cNvPr id="9" name="object 9"/>
          <p:cNvSpPr txBox="1"/>
          <p:nvPr/>
        </p:nvSpPr>
        <p:spPr>
          <a:xfrm>
            <a:off x="356108" y="3461766"/>
            <a:ext cx="245110" cy="208279"/>
          </a:xfrm>
          <a:prstGeom prst="rect">
            <a:avLst/>
          </a:prstGeom>
        </p:spPr>
        <p:txBody>
          <a:bodyPr vert="horz" wrap="square" lIns="0" tIns="12700" rIns="0" bIns="0" rtlCol="0">
            <a:spAutoFit/>
          </a:bodyPr>
          <a:lstStyle/>
          <a:p>
            <a:pPr marL="192405" indent="-180340">
              <a:lnSpc>
                <a:spcPct val="100000"/>
              </a:lnSpc>
              <a:spcBef>
                <a:spcPts val="100"/>
              </a:spcBef>
              <a:buChar char="●"/>
              <a:tabLst>
                <a:tab pos="193040" algn="l"/>
              </a:tabLst>
            </a:pPr>
            <a:r>
              <a:rPr sz="1200" spc="-25" dirty="0">
                <a:latin typeface="Arial"/>
                <a:cs typeface="Arial"/>
              </a:rPr>
              <a:t>.</a:t>
            </a:r>
            <a:endParaRPr sz="1200">
              <a:latin typeface="Arial"/>
              <a:cs typeface="Arial"/>
            </a:endParaRPr>
          </a:p>
        </p:txBody>
      </p:sp>
      <p:sp>
        <p:nvSpPr>
          <p:cNvPr id="10" name="object 10"/>
          <p:cNvSpPr txBox="1"/>
          <p:nvPr/>
        </p:nvSpPr>
        <p:spPr>
          <a:xfrm>
            <a:off x="356108" y="2319908"/>
            <a:ext cx="4031615" cy="1452245"/>
          </a:xfrm>
          <a:prstGeom prst="rect">
            <a:avLst/>
          </a:prstGeom>
        </p:spPr>
        <p:txBody>
          <a:bodyPr vert="horz" wrap="square" lIns="0" tIns="12700" rIns="0" bIns="0" rtlCol="0">
            <a:spAutoFit/>
          </a:bodyPr>
          <a:lstStyle/>
          <a:p>
            <a:pPr marL="334010" marR="21590" indent="-320040">
              <a:lnSpc>
                <a:spcPct val="155000"/>
              </a:lnSpc>
              <a:spcBef>
                <a:spcPts val="100"/>
              </a:spcBef>
              <a:buFont typeface="Arial"/>
              <a:buChar char="●"/>
              <a:tabLst>
                <a:tab pos="334010" algn="l"/>
                <a:tab pos="334645" algn="l"/>
              </a:tabLst>
            </a:pPr>
            <a:r>
              <a:rPr sz="1200" spc="-45" dirty="0">
                <a:latin typeface="+mn-lt"/>
                <a:cs typeface="Trebuchet MS"/>
              </a:rPr>
              <a:t>When</a:t>
            </a:r>
            <a:r>
              <a:rPr sz="1200" spc="-5" dirty="0">
                <a:latin typeface="+mn-lt"/>
                <a:cs typeface="Trebuchet MS"/>
              </a:rPr>
              <a:t> </a:t>
            </a:r>
            <a:r>
              <a:rPr sz="1200" spc="-30" dirty="0">
                <a:latin typeface="+mn-lt"/>
                <a:cs typeface="Trebuchet MS"/>
              </a:rPr>
              <a:t>entities</a:t>
            </a:r>
            <a:r>
              <a:rPr sz="1200" spc="-15" dirty="0">
                <a:latin typeface="+mn-lt"/>
                <a:cs typeface="Trebuchet MS"/>
              </a:rPr>
              <a:t> </a:t>
            </a:r>
            <a:r>
              <a:rPr sz="1200" spc="-35" dirty="0">
                <a:latin typeface="+mn-lt"/>
                <a:cs typeface="Trebuchet MS"/>
              </a:rPr>
              <a:t>in</a:t>
            </a:r>
            <a:r>
              <a:rPr sz="1200" spc="-20" dirty="0">
                <a:latin typeface="+mn-lt"/>
                <a:cs typeface="Trebuchet MS"/>
              </a:rPr>
              <a:t> </a:t>
            </a:r>
            <a:r>
              <a:rPr sz="1200" spc="-30" dirty="0">
                <a:latin typeface="+mn-lt"/>
                <a:cs typeface="Trebuchet MS"/>
              </a:rPr>
              <a:t>all</a:t>
            </a:r>
            <a:r>
              <a:rPr sz="1200" spc="-10" dirty="0">
                <a:latin typeface="+mn-lt"/>
                <a:cs typeface="Trebuchet MS"/>
              </a:rPr>
              <a:t> </a:t>
            </a:r>
            <a:r>
              <a:rPr sz="1200" spc="-35" dirty="0">
                <a:latin typeface="+mn-lt"/>
                <a:cs typeface="Trebuchet MS"/>
              </a:rPr>
              <a:t>entity</a:t>
            </a:r>
            <a:r>
              <a:rPr sz="1200" spc="-15" dirty="0">
                <a:latin typeface="+mn-lt"/>
                <a:cs typeface="Trebuchet MS"/>
              </a:rPr>
              <a:t> </a:t>
            </a:r>
            <a:r>
              <a:rPr sz="1200" spc="-30" dirty="0">
                <a:latin typeface="+mn-lt"/>
                <a:cs typeface="Trebuchet MS"/>
              </a:rPr>
              <a:t>sets</a:t>
            </a:r>
            <a:r>
              <a:rPr sz="1200" spc="-15" dirty="0">
                <a:latin typeface="+mn-lt"/>
                <a:cs typeface="Trebuchet MS"/>
              </a:rPr>
              <a:t> </a:t>
            </a:r>
            <a:r>
              <a:rPr sz="1200" spc="-40" dirty="0">
                <a:latin typeface="+mn-lt"/>
                <a:cs typeface="Trebuchet MS"/>
              </a:rPr>
              <a:t>can</a:t>
            </a:r>
            <a:r>
              <a:rPr sz="1200" spc="20" dirty="0">
                <a:latin typeface="+mn-lt"/>
                <a:cs typeface="Trebuchet MS"/>
              </a:rPr>
              <a:t> </a:t>
            </a:r>
            <a:r>
              <a:rPr sz="1200" b="1" spc="-40" dirty="0">
                <a:latin typeface="+mn-lt"/>
                <a:cs typeface="Trebuchet MS"/>
              </a:rPr>
              <a:t>take</a:t>
            </a:r>
            <a:r>
              <a:rPr sz="1200" b="1" spc="-15" dirty="0">
                <a:latin typeface="+mn-lt"/>
                <a:cs typeface="Trebuchet MS"/>
              </a:rPr>
              <a:t> </a:t>
            </a:r>
            <a:r>
              <a:rPr sz="1200" b="1" spc="-35" dirty="0">
                <a:latin typeface="+mn-lt"/>
                <a:cs typeface="Trebuchet MS"/>
              </a:rPr>
              <a:t>part</a:t>
            </a:r>
            <a:r>
              <a:rPr sz="1200" b="1" spc="-5" dirty="0">
                <a:latin typeface="+mn-lt"/>
                <a:cs typeface="Trebuchet MS"/>
              </a:rPr>
              <a:t> </a:t>
            </a:r>
            <a:r>
              <a:rPr sz="1200" b="1" spc="-45" dirty="0">
                <a:latin typeface="+mn-lt"/>
                <a:cs typeface="Trebuchet MS"/>
              </a:rPr>
              <a:t>more</a:t>
            </a:r>
            <a:r>
              <a:rPr sz="1200" b="1" spc="-15" dirty="0">
                <a:latin typeface="+mn-lt"/>
                <a:cs typeface="Trebuchet MS"/>
              </a:rPr>
              <a:t> </a:t>
            </a:r>
            <a:r>
              <a:rPr sz="1200" b="1" spc="-40" dirty="0">
                <a:latin typeface="+mn-lt"/>
                <a:cs typeface="Trebuchet MS"/>
              </a:rPr>
              <a:t>than </a:t>
            </a:r>
            <a:r>
              <a:rPr sz="1200" b="1" spc="-350" dirty="0">
                <a:latin typeface="+mn-lt"/>
                <a:cs typeface="Trebuchet MS"/>
              </a:rPr>
              <a:t> </a:t>
            </a:r>
            <a:r>
              <a:rPr sz="1200" b="1" spc="-45" dirty="0">
                <a:latin typeface="+mn-lt"/>
                <a:cs typeface="Trebuchet MS"/>
              </a:rPr>
              <a:t>once</a:t>
            </a:r>
            <a:r>
              <a:rPr sz="1200" b="1" spc="-40" dirty="0">
                <a:latin typeface="+mn-lt"/>
                <a:cs typeface="Trebuchet MS"/>
              </a:rPr>
              <a:t> </a:t>
            </a:r>
            <a:r>
              <a:rPr sz="1200" b="1" spc="-30" dirty="0">
                <a:latin typeface="+mn-lt"/>
                <a:cs typeface="Trebuchet MS"/>
              </a:rPr>
              <a:t>in</a:t>
            </a:r>
            <a:r>
              <a:rPr sz="1200" b="1" spc="-40" dirty="0">
                <a:latin typeface="+mn-lt"/>
                <a:cs typeface="Trebuchet MS"/>
              </a:rPr>
              <a:t> the</a:t>
            </a:r>
            <a:r>
              <a:rPr sz="1200" b="1" spc="-30" dirty="0">
                <a:latin typeface="+mn-lt"/>
                <a:cs typeface="Trebuchet MS"/>
              </a:rPr>
              <a:t> </a:t>
            </a:r>
            <a:r>
              <a:rPr sz="1200" b="1" spc="-35" dirty="0">
                <a:latin typeface="+mn-lt"/>
                <a:cs typeface="Trebuchet MS"/>
              </a:rPr>
              <a:t>relationship</a:t>
            </a:r>
            <a:r>
              <a:rPr sz="1200" b="1" spc="-10" dirty="0">
                <a:latin typeface="+mn-lt"/>
                <a:cs typeface="Trebuchet MS"/>
              </a:rPr>
              <a:t> </a:t>
            </a:r>
            <a:r>
              <a:rPr sz="1200" spc="-35" dirty="0">
                <a:latin typeface="+mn-lt"/>
                <a:cs typeface="Trebuchet MS"/>
              </a:rPr>
              <a:t>cardinality</a:t>
            </a:r>
            <a:r>
              <a:rPr sz="1200" spc="-25" dirty="0">
                <a:latin typeface="+mn-lt"/>
                <a:cs typeface="Trebuchet MS"/>
              </a:rPr>
              <a:t> </a:t>
            </a:r>
            <a:r>
              <a:rPr sz="1200" spc="-30" dirty="0">
                <a:latin typeface="+mn-lt"/>
                <a:cs typeface="Trebuchet MS"/>
              </a:rPr>
              <a:t>is</a:t>
            </a:r>
            <a:r>
              <a:rPr sz="1200" spc="-45" dirty="0">
                <a:latin typeface="+mn-lt"/>
                <a:cs typeface="Trebuchet MS"/>
              </a:rPr>
              <a:t> many</a:t>
            </a:r>
            <a:r>
              <a:rPr sz="1200" spc="-30" dirty="0">
                <a:latin typeface="+mn-lt"/>
                <a:cs typeface="Trebuchet MS"/>
              </a:rPr>
              <a:t> </a:t>
            </a:r>
            <a:r>
              <a:rPr sz="1200" spc="-35" dirty="0">
                <a:latin typeface="+mn-lt"/>
                <a:cs typeface="Trebuchet MS"/>
              </a:rPr>
              <a:t>to </a:t>
            </a:r>
            <a:r>
              <a:rPr sz="1200" spc="-40" dirty="0">
                <a:latin typeface="+mn-lt"/>
                <a:cs typeface="Trebuchet MS"/>
              </a:rPr>
              <a:t>many.</a:t>
            </a:r>
            <a:endParaRPr sz="1200" dirty="0">
              <a:latin typeface="+mn-lt"/>
              <a:cs typeface="Trebuchet MS"/>
            </a:endParaRPr>
          </a:p>
          <a:p>
            <a:pPr marL="334010" marR="5080" indent="-321945">
              <a:lnSpc>
                <a:spcPct val="155800"/>
              </a:lnSpc>
              <a:spcBef>
                <a:spcPts val="10"/>
              </a:spcBef>
              <a:buFont typeface="Arial"/>
              <a:buChar char="●"/>
              <a:tabLst>
                <a:tab pos="334010" algn="l"/>
                <a:tab pos="334645" algn="l"/>
              </a:tabLst>
            </a:pPr>
            <a:r>
              <a:rPr sz="1200" dirty="0">
                <a:latin typeface="+mn-lt"/>
                <a:cs typeface="Trebuchet MS"/>
              </a:rPr>
              <a:t>Let us </a:t>
            </a:r>
            <a:r>
              <a:rPr sz="1200" spc="-5" dirty="0">
                <a:latin typeface="+mn-lt"/>
                <a:cs typeface="Trebuchet MS"/>
              </a:rPr>
              <a:t>assume that </a:t>
            </a:r>
            <a:r>
              <a:rPr sz="1200" dirty="0">
                <a:latin typeface="+mn-lt"/>
                <a:cs typeface="Trebuchet MS"/>
              </a:rPr>
              <a:t>a </a:t>
            </a:r>
            <a:r>
              <a:rPr sz="1200" spc="-5" dirty="0">
                <a:latin typeface="+mn-lt"/>
                <a:cs typeface="Trebuchet MS"/>
              </a:rPr>
              <a:t>student </a:t>
            </a:r>
            <a:r>
              <a:rPr sz="1200" dirty="0">
                <a:latin typeface="+mn-lt"/>
                <a:cs typeface="Trebuchet MS"/>
              </a:rPr>
              <a:t>can </a:t>
            </a:r>
            <a:r>
              <a:rPr sz="1200" spc="-5" dirty="0">
                <a:latin typeface="+mn-lt"/>
                <a:cs typeface="Trebuchet MS"/>
              </a:rPr>
              <a:t>take more than one </a:t>
            </a:r>
            <a:r>
              <a:rPr sz="1200" dirty="0">
                <a:latin typeface="+mn-lt"/>
                <a:cs typeface="Trebuchet MS"/>
              </a:rPr>
              <a:t> </a:t>
            </a:r>
            <a:r>
              <a:rPr sz="1200" spc="-5" dirty="0">
                <a:latin typeface="+mn-lt"/>
                <a:cs typeface="Trebuchet MS"/>
              </a:rPr>
              <a:t>course</a:t>
            </a:r>
            <a:r>
              <a:rPr sz="1200" spc="-70" dirty="0">
                <a:latin typeface="+mn-lt"/>
                <a:cs typeface="Trebuchet MS"/>
              </a:rPr>
              <a:t> </a:t>
            </a:r>
            <a:r>
              <a:rPr sz="1200" dirty="0">
                <a:latin typeface="+mn-lt"/>
                <a:cs typeface="Trebuchet MS"/>
              </a:rPr>
              <a:t>and</a:t>
            </a:r>
            <a:r>
              <a:rPr sz="1200" spc="-60" dirty="0">
                <a:latin typeface="+mn-lt"/>
                <a:cs typeface="Trebuchet MS"/>
              </a:rPr>
              <a:t> </a:t>
            </a:r>
            <a:r>
              <a:rPr sz="1200" spc="-5" dirty="0">
                <a:latin typeface="+mn-lt"/>
                <a:cs typeface="Trebuchet MS"/>
              </a:rPr>
              <a:t>one</a:t>
            </a:r>
            <a:r>
              <a:rPr sz="1200" spc="-55" dirty="0">
                <a:latin typeface="+mn-lt"/>
                <a:cs typeface="Trebuchet MS"/>
              </a:rPr>
              <a:t> </a:t>
            </a:r>
            <a:r>
              <a:rPr sz="1200" spc="-5" dirty="0">
                <a:latin typeface="+mn-lt"/>
                <a:cs typeface="Trebuchet MS"/>
              </a:rPr>
              <a:t>course</a:t>
            </a:r>
            <a:r>
              <a:rPr sz="1200" spc="-55" dirty="0">
                <a:latin typeface="+mn-lt"/>
                <a:cs typeface="Trebuchet MS"/>
              </a:rPr>
              <a:t> </a:t>
            </a:r>
            <a:r>
              <a:rPr sz="1200" dirty="0">
                <a:latin typeface="+mn-lt"/>
                <a:cs typeface="Trebuchet MS"/>
              </a:rPr>
              <a:t>can</a:t>
            </a:r>
            <a:r>
              <a:rPr sz="1200" spc="-65" dirty="0">
                <a:latin typeface="+mn-lt"/>
                <a:cs typeface="Trebuchet MS"/>
              </a:rPr>
              <a:t> </a:t>
            </a:r>
            <a:r>
              <a:rPr sz="1200" spc="-5" dirty="0">
                <a:latin typeface="+mn-lt"/>
                <a:cs typeface="Trebuchet MS"/>
              </a:rPr>
              <a:t>be</a:t>
            </a:r>
            <a:r>
              <a:rPr sz="1200" spc="-60" dirty="0">
                <a:latin typeface="+mn-lt"/>
                <a:cs typeface="Trebuchet MS"/>
              </a:rPr>
              <a:t> </a:t>
            </a:r>
            <a:r>
              <a:rPr sz="1200" spc="-5" dirty="0">
                <a:latin typeface="+mn-lt"/>
                <a:cs typeface="Trebuchet MS"/>
              </a:rPr>
              <a:t>taken</a:t>
            </a:r>
            <a:r>
              <a:rPr sz="1200" spc="-55" dirty="0">
                <a:latin typeface="+mn-lt"/>
                <a:cs typeface="Trebuchet MS"/>
              </a:rPr>
              <a:t> </a:t>
            </a:r>
            <a:r>
              <a:rPr sz="1200" dirty="0">
                <a:latin typeface="+mn-lt"/>
                <a:cs typeface="Trebuchet MS"/>
              </a:rPr>
              <a:t>by</a:t>
            </a:r>
            <a:r>
              <a:rPr sz="1200" spc="-70" dirty="0">
                <a:latin typeface="+mn-lt"/>
                <a:cs typeface="Trebuchet MS"/>
              </a:rPr>
              <a:t> </a:t>
            </a:r>
            <a:r>
              <a:rPr sz="1200" spc="-5" dirty="0">
                <a:latin typeface="+mn-lt"/>
                <a:cs typeface="Trebuchet MS"/>
              </a:rPr>
              <a:t>many</a:t>
            </a:r>
            <a:r>
              <a:rPr sz="1200" spc="-65" dirty="0">
                <a:latin typeface="+mn-lt"/>
                <a:cs typeface="Trebuchet MS"/>
              </a:rPr>
              <a:t> </a:t>
            </a:r>
            <a:r>
              <a:rPr sz="1200" spc="-5" dirty="0">
                <a:latin typeface="+mn-lt"/>
                <a:cs typeface="Trebuchet MS"/>
              </a:rPr>
              <a:t>students.</a:t>
            </a:r>
            <a:endParaRPr sz="1200" dirty="0">
              <a:latin typeface="+mn-lt"/>
              <a:cs typeface="Trebuchet MS"/>
            </a:endParaRPr>
          </a:p>
          <a:p>
            <a:pPr marL="349250">
              <a:lnSpc>
                <a:spcPct val="100000"/>
              </a:lnSpc>
              <a:spcBef>
                <a:spcPts val="830"/>
              </a:spcBef>
            </a:pPr>
            <a:r>
              <a:rPr sz="1200" spc="-45" dirty="0">
                <a:latin typeface="+mn-lt"/>
                <a:cs typeface="Trebuchet MS"/>
              </a:rPr>
              <a:t>So</a:t>
            </a:r>
            <a:r>
              <a:rPr sz="1200" spc="-10" dirty="0">
                <a:latin typeface="+mn-lt"/>
                <a:cs typeface="Trebuchet MS"/>
              </a:rPr>
              <a:t> </a:t>
            </a:r>
            <a:r>
              <a:rPr sz="1200" spc="-40" dirty="0">
                <a:latin typeface="+mn-lt"/>
                <a:cs typeface="Trebuchet MS"/>
              </a:rPr>
              <a:t>the</a:t>
            </a:r>
            <a:r>
              <a:rPr sz="1200" spc="5" dirty="0">
                <a:latin typeface="+mn-lt"/>
                <a:cs typeface="Trebuchet MS"/>
              </a:rPr>
              <a:t> </a:t>
            </a:r>
            <a:r>
              <a:rPr sz="1200" spc="-35" dirty="0">
                <a:latin typeface="+mn-lt"/>
                <a:cs typeface="Trebuchet MS"/>
              </a:rPr>
              <a:t>relationship</a:t>
            </a:r>
            <a:r>
              <a:rPr sz="1200" spc="-15" dirty="0">
                <a:latin typeface="+mn-lt"/>
                <a:cs typeface="Trebuchet MS"/>
              </a:rPr>
              <a:t> </a:t>
            </a:r>
            <a:r>
              <a:rPr sz="1200" spc="-30" dirty="0">
                <a:latin typeface="+mn-lt"/>
                <a:cs typeface="Trebuchet MS"/>
              </a:rPr>
              <a:t>will</a:t>
            </a:r>
            <a:r>
              <a:rPr sz="1200" spc="-10" dirty="0">
                <a:latin typeface="+mn-lt"/>
                <a:cs typeface="Trebuchet MS"/>
              </a:rPr>
              <a:t> </a:t>
            </a:r>
            <a:r>
              <a:rPr sz="1200" spc="-40" dirty="0">
                <a:latin typeface="+mn-lt"/>
                <a:cs typeface="Trebuchet MS"/>
              </a:rPr>
              <a:t>be</a:t>
            </a:r>
            <a:r>
              <a:rPr sz="1200" spc="-15" dirty="0">
                <a:latin typeface="+mn-lt"/>
                <a:cs typeface="Trebuchet MS"/>
              </a:rPr>
              <a:t> </a:t>
            </a:r>
            <a:r>
              <a:rPr sz="1200" spc="-45" dirty="0">
                <a:latin typeface="+mn-lt"/>
                <a:cs typeface="Trebuchet MS"/>
              </a:rPr>
              <a:t>many</a:t>
            </a:r>
            <a:r>
              <a:rPr sz="1200" spc="5" dirty="0">
                <a:latin typeface="+mn-lt"/>
                <a:cs typeface="Trebuchet MS"/>
              </a:rPr>
              <a:t> </a:t>
            </a:r>
            <a:r>
              <a:rPr sz="1200" spc="-35" dirty="0">
                <a:latin typeface="+mn-lt"/>
                <a:cs typeface="Trebuchet MS"/>
              </a:rPr>
              <a:t>to</a:t>
            </a:r>
            <a:r>
              <a:rPr sz="1200" spc="-20" dirty="0">
                <a:latin typeface="+mn-lt"/>
                <a:cs typeface="Trebuchet MS"/>
              </a:rPr>
              <a:t> </a:t>
            </a:r>
            <a:r>
              <a:rPr sz="1200" spc="-40" dirty="0">
                <a:latin typeface="+mn-lt"/>
                <a:cs typeface="Trebuchet MS"/>
              </a:rPr>
              <a:t>many.</a:t>
            </a:r>
            <a:endParaRPr sz="1200" dirty="0">
              <a:latin typeface="+mn-lt"/>
              <a:cs typeface="Trebuchet MS"/>
            </a:endParaRPr>
          </a:p>
        </p:txBody>
      </p:sp>
      <p:sp>
        <p:nvSpPr>
          <p:cNvPr id="11" name="object 11"/>
          <p:cNvSpPr txBox="1"/>
          <p:nvPr/>
        </p:nvSpPr>
        <p:spPr>
          <a:xfrm>
            <a:off x="534416" y="4027119"/>
            <a:ext cx="75565" cy="239395"/>
          </a:xfrm>
          <a:prstGeom prst="rect">
            <a:avLst/>
          </a:prstGeom>
        </p:spPr>
        <p:txBody>
          <a:bodyPr vert="horz" wrap="square" lIns="0" tIns="12700" rIns="0" bIns="0" rtlCol="0">
            <a:spAutoFit/>
          </a:bodyPr>
          <a:lstStyle/>
          <a:p>
            <a:pPr marL="12700">
              <a:lnSpc>
                <a:spcPct val="100000"/>
              </a:lnSpc>
              <a:spcBef>
                <a:spcPts val="100"/>
              </a:spcBef>
            </a:pPr>
            <a:r>
              <a:rPr sz="1400" dirty="0">
                <a:latin typeface="Arial"/>
                <a:cs typeface="Arial"/>
              </a:rPr>
              <a:t>.</a:t>
            </a:r>
            <a:endParaRPr sz="1400">
              <a:latin typeface="Arial"/>
              <a:cs typeface="Arial"/>
            </a:endParaRPr>
          </a:p>
        </p:txBody>
      </p:sp>
      <p:pic>
        <p:nvPicPr>
          <p:cNvPr id="12" name="object 12"/>
          <p:cNvPicPr/>
          <p:nvPr/>
        </p:nvPicPr>
        <p:blipFill>
          <a:blip r:embed="rId5" cstate="print"/>
          <a:stretch>
            <a:fillRect/>
          </a:stretch>
        </p:blipFill>
        <p:spPr>
          <a:xfrm>
            <a:off x="143510" y="161289"/>
            <a:ext cx="773887" cy="311150"/>
          </a:xfrm>
          <a:prstGeom prst="rect">
            <a:avLst/>
          </a:prstGeom>
        </p:spPr>
      </p:pic>
      <p:sp>
        <p:nvSpPr>
          <p:cNvPr id="13" name="object 13"/>
          <p:cNvSpPr txBox="1"/>
          <p:nvPr/>
        </p:nvSpPr>
        <p:spPr>
          <a:xfrm>
            <a:off x="5107304" y="4550909"/>
            <a:ext cx="3365500" cy="371475"/>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45" dirty="0">
                <a:solidFill>
                  <a:srgbClr val="585858"/>
                </a:solidFill>
                <a:latin typeface="Arial"/>
                <a:cs typeface="Arial"/>
              </a:rPr>
              <a:t> </a:t>
            </a:r>
            <a:r>
              <a:rPr sz="700" spc="10" dirty="0">
                <a:solidFill>
                  <a:srgbClr val="585858"/>
                </a:solidFill>
                <a:latin typeface="Arial"/>
                <a:cs typeface="Arial"/>
              </a:rPr>
              <a:t>S</a:t>
            </a:r>
            <a:r>
              <a:rPr sz="700" spc="-10" dirty="0">
                <a:solidFill>
                  <a:srgbClr val="585858"/>
                </a:solidFill>
                <a:latin typeface="Arial"/>
                <a:cs typeface="Arial"/>
              </a:rPr>
              <a:t>o</a:t>
            </a:r>
            <a:r>
              <a:rPr sz="700" dirty="0">
                <a:solidFill>
                  <a:srgbClr val="585858"/>
                </a:solidFill>
                <a:latin typeface="Arial"/>
                <a:cs typeface="Arial"/>
              </a:rPr>
              <a:t>u</a:t>
            </a:r>
            <a:r>
              <a:rPr sz="700" spc="-10" dirty="0">
                <a:solidFill>
                  <a:srgbClr val="585858"/>
                </a:solidFill>
                <a:latin typeface="Arial"/>
                <a:cs typeface="Arial"/>
              </a:rPr>
              <a:t>r</a:t>
            </a:r>
            <a:r>
              <a:rPr sz="700" spc="-5" dirty="0">
                <a:solidFill>
                  <a:srgbClr val="585858"/>
                </a:solidFill>
                <a:latin typeface="Arial"/>
                <a:cs typeface="Arial"/>
              </a:rPr>
              <a:t>c</a:t>
            </a:r>
            <a:r>
              <a:rPr sz="700" spc="-10" dirty="0">
                <a:solidFill>
                  <a:srgbClr val="585858"/>
                </a:solidFill>
                <a:latin typeface="Arial"/>
                <a:cs typeface="Arial"/>
              </a:rPr>
              <a:t>e</a:t>
            </a:r>
            <a:r>
              <a:rPr sz="700" dirty="0">
                <a:solidFill>
                  <a:srgbClr val="585858"/>
                </a:solidFill>
                <a:latin typeface="Arial"/>
                <a:cs typeface="Arial"/>
              </a:rPr>
              <a:t>:</a:t>
            </a:r>
            <a:r>
              <a:rPr sz="700" spc="-5" dirty="0">
                <a:solidFill>
                  <a:srgbClr val="585858"/>
                </a:solidFill>
                <a:latin typeface="Arial"/>
                <a:cs typeface="Arial"/>
              </a:rPr>
              <a:t>:</a:t>
            </a:r>
            <a:endParaRPr sz="700">
              <a:latin typeface="Arial"/>
              <a:cs typeface="Arial"/>
            </a:endParaRPr>
          </a:p>
          <a:p>
            <a:pPr marL="12700">
              <a:lnSpc>
                <a:spcPct val="100000"/>
              </a:lnSpc>
              <a:spcBef>
                <a:spcPts val="130"/>
              </a:spcBef>
            </a:pPr>
            <a:r>
              <a:rPr sz="700" spc="-5" dirty="0">
                <a:solidFill>
                  <a:srgbClr val="585858"/>
                </a:solidFill>
                <a:latin typeface="Arial"/>
                <a:cs typeface="Arial"/>
              </a:rPr>
              <a:t>https://media.geeksforgeeks.org/wp-content/uploads/Database-Management-System</a:t>
            </a:r>
            <a:endParaRPr sz="700">
              <a:latin typeface="Arial"/>
              <a:cs typeface="Arial"/>
            </a:endParaRPr>
          </a:p>
          <a:p>
            <a:pPr marL="12700">
              <a:lnSpc>
                <a:spcPct val="100000"/>
              </a:lnSpc>
              <a:spcBef>
                <a:spcPts val="135"/>
              </a:spcBef>
            </a:pPr>
            <a:r>
              <a:rPr sz="700" spc="-5" dirty="0">
                <a:solidFill>
                  <a:srgbClr val="585858"/>
                </a:solidFill>
                <a:latin typeface="Arial"/>
                <a:cs typeface="Arial"/>
              </a:rPr>
              <a:t>-ER-Model-13.png</a:t>
            </a:r>
            <a:endParaRPr sz="700">
              <a:latin typeface="Arial"/>
              <a:cs typeface="Arial"/>
            </a:endParaRPr>
          </a:p>
        </p:txBody>
      </p:sp>
      <p:sp>
        <p:nvSpPr>
          <p:cNvPr id="14" name="object 14"/>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5960745" y="402082"/>
            <a:ext cx="777240" cy="239395"/>
          </a:xfrm>
          <a:prstGeom prst="rect">
            <a:avLst/>
          </a:prstGeom>
        </p:spPr>
        <p:txBody>
          <a:bodyPr vert="horz" wrap="square" lIns="0" tIns="13335" rIns="0" bIns="0" rtlCol="0">
            <a:spAutoFit/>
          </a:bodyPr>
          <a:lstStyle/>
          <a:p>
            <a:pPr marL="12700">
              <a:lnSpc>
                <a:spcPct val="100000"/>
              </a:lnSpc>
              <a:spcBef>
                <a:spcPts val="105"/>
              </a:spcBef>
            </a:pPr>
            <a:r>
              <a:rPr sz="1400" spc="-5" dirty="0">
                <a:latin typeface="Arial"/>
                <a:cs typeface="Arial"/>
              </a:rPr>
              <a:t>Attributes</a:t>
            </a:r>
            <a:endParaRPr sz="1400">
              <a:latin typeface="Arial"/>
              <a:cs typeface="Arial"/>
            </a:endParaRPr>
          </a:p>
        </p:txBody>
      </p:sp>
      <p:sp>
        <p:nvSpPr>
          <p:cNvPr id="3" name="object 3"/>
          <p:cNvSpPr txBox="1"/>
          <p:nvPr/>
        </p:nvSpPr>
        <p:spPr>
          <a:xfrm>
            <a:off x="407611" y="1073939"/>
            <a:ext cx="3735566" cy="443711"/>
          </a:xfrm>
          <a:prstGeom prst="rect">
            <a:avLst/>
          </a:prstGeom>
        </p:spPr>
        <p:txBody>
          <a:bodyPr vert="horz" wrap="square" lIns="0" tIns="12700" rIns="0" bIns="0" rtlCol="0">
            <a:spAutoFit/>
          </a:bodyPr>
          <a:lstStyle/>
          <a:p>
            <a:pPr marL="12700" algn="ctr">
              <a:lnSpc>
                <a:spcPct val="100000"/>
              </a:lnSpc>
              <a:spcBef>
                <a:spcPts val="100"/>
              </a:spcBef>
            </a:pPr>
            <a:r>
              <a:rPr sz="2800" spc="-5" dirty="0">
                <a:latin typeface="Arial"/>
                <a:cs typeface="Arial"/>
              </a:rPr>
              <a:t>C</a:t>
            </a:r>
            <a:r>
              <a:rPr sz="2800" spc="-15" dirty="0">
                <a:latin typeface="Arial"/>
                <a:cs typeface="Arial"/>
              </a:rPr>
              <a:t>o</a:t>
            </a:r>
            <a:r>
              <a:rPr sz="2800" spc="-5" dirty="0">
                <a:latin typeface="Arial"/>
                <a:cs typeface="Arial"/>
              </a:rPr>
              <a:t>ncept</a:t>
            </a:r>
            <a:r>
              <a:rPr sz="2400" spc="-50" dirty="0">
                <a:latin typeface="Arial"/>
                <a:cs typeface="Arial"/>
              </a:rPr>
              <a:t> </a:t>
            </a:r>
            <a:r>
              <a:rPr sz="2400" spc="-5" dirty="0">
                <a:latin typeface="Arial"/>
                <a:cs typeface="Arial"/>
              </a:rPr>
              <a:t>o</a:t>
            </a:r>
            <a:r>
              <a:rPr sz="2400" dirty="0">
                <a:latin typeface="Arial"/>
                <a:cs typeface="Arial"/>
              </a:rPr>
              <a:t>f</a:t>
            </a:r>
            <a:r>
              <a:rPr sz="2400" spc="-160" dirty="0">
                <a:latin typeface="Arial"/>
                <a:cs typeface="Arial"/>
              </a:rPr>
              <a:t> </a:t>
            </a:r>
            <a:r>
              <a:rPr sz="2400" dirty="0">
                <a:latin typeface="Arial"/>
                <a:cs typeface="Arial"/>
              </a:rPr>
              <a:t>Att</a:t>
            </a:r>
            <a:r>
              <a:rPr sz="2400" spc="5" dirty="0">
                <a:latin typeface="Arial"/>
                <a:cs typeface="Arial"/>
              </a:rPr>
              <a:t>r</a:t>
            </a:r>
            <a:r>
              <a:rPr sz="2400" spc="-5" dirty="0">
                <a:latin typeface="Arial"/>
                <a:cs typeface="Arial"/>
              </a:rPr>
              <a:t>i</a:t>
            </a:r>
            <a:r>
              <a:rPr sz="2400" spc="-15" dirty="0">
                <a:latin typeface="Arial"/>
                <a:cs typeface="Arial"/>
              </a:rPr>
              <a:t>b</a:t>
            </a:r>
            <a:r>
              <a:rPr sz="2400" spc="-5" dirty="0">
                <a:latin typeface="Arial"/>
                <a:cs typeface="Arial"/>
              </a:rPr>
              <a:t>ute</a:t>
            </a:r>
            <a:endParaRPr sz="2400" dirty="0">
              <a:latin typeface="Arial"/>
              <a:cs typeface="Arial"/>
            </a:endParaRPr>
          </a:p>
        </p:txBody>
      </p:sp>
      <p:sp>
        <p:nvSpPr>
          <p:cNvPr id="4" name="object 4"/>
          <p:cNvSpPr txBox="1"/>
          <p:nvPr/>
        </p:nvSpPr>
        <p:spPr>
          <a:xfrm>
            <a:off x="8338566" y="1380870"/>
            <a:ext cx="471170" cy="239395"/>
          </a:xfrm>
          <a:prstGeom prst="rect">
            <a:avLst/>
          </a:prstGeom>
        </p:spPr>
        <p:txBody>
          <a:bodyPr vert="horz" wrap="square" lIns="0" tIns="13335" rIns="0" bIns="0" rtlCol="0">
            <a:spAutoFit/>
          </a:bodyPr>
          <a:lstStyle/>
          <a:p>
            <a:pPr marL="12700">
              <a:lnSpc>
                <a:spcPct val="100000"/>
              </a:lnSpc>
              <a:spcBef>
                <a:spcPts val="105"/>
              </a:spcBef>
            </a:pPr>
            <a:r>
              <a:rPr sz="1400" spc="-10" dirty="0">
                <a:latin typeface="Arial"/>
                <a:cs typeface="Arial"/>
              </a:rPr>
              <a:t>T</a:t>
            </a:r>
            <a:r>
              <a:rPr sz="1400" dirty="0">
                <a:latin typeface="Arial"/>
                <a:cs typeface="Arial"/>
              </a:rPr>
              <a:t>uple</a:t>
            </a:r>
            <a:endParaRPr sz="1400">
              <a:latin typeface="Arial"/>
              <a:cs typeface="Arial"/>
            </a:endParaRPr>
          </a:p>
        </p:txBody>
      </p:sp>
      <p:pic>
        <p:nvPicPr>
          <p:cNvPr id="5" name="object 5"/>
          <p:cNvPicPr/>
          <p:nvPr/>
        </p:nvPicPr>
        <p:blipFill>
          <a:blip r:embed="rId2" cstate="print"/>
          <a:stretch>
            <a:fillRect/>
          </a:stretch>
        </p:blipFill>
        <p:spPr>
          <a:xfrm>
            <a:off x="143510" y="162813"/>
            <a:ext cx="773887" cy="311150"/>
          </a:xfrm>
          <a:prstGeom prst="rect">
            <a:avLst/>
          </a:prstGeom>
        </p:spPr>
      </p:pic>
      <p:sp>
        <p:nvSpPr>
          <p:cNvPr id="6" name="object 6"/>
          <p:cNvSpPr/>
          <p:nvPr/>
        </p:nvSpPr>
        <p:spPr>
          <a:xfrm>
            <a:off x="5116195" y="851535"/>
            <a:ext cx="2481580" cy="666115"/>
          </a:xfrm>
          <a:custGeom>
            <a:avLst/>
            <a:gdLst/>
            <a:ahLst/>
            <a:cxnLst/>
            <a:rect l="l" t="t" r="r" b="b"/>
            <a:pathLst>
              <a:path w="2481579" h="666115">
                <a:moveTo>
                  <a:pt x="0" y="666114"/>
                </a:moveTo>
                <a:lnTo>
                  <a:pt x="1904" y="589914"/>
                </a:lnTo>
                <a:lnTo>
                  <a:pt x="5714" y="519429"/>
                </a:lnTo>
                <a:lnTo>
                  <a:pt x="12700" y="457835"/>
                </a:lnTo>
                <a:lnTo>
                  <a:pt x="20954" y="406400"/>
                </a:lnTo>
                <a:lnTo>
                  <a:pt x="31114" y="367029"/>
                </a:lnTo>
                <a:lnTo>
                  <a:pt x="55879" y="332739"/>
                </a:lnTo>
                <a:lnTo>
                  <a:pt x="1185544" y="332739"/>
                </a:lnTo>
                <a:lnTo>
                  <a:pt x="1198244" y="324485"/>
                </a:lnTo>
                <a:lnTo>
                  <a:pt x="1220469" y="259714"/>
                </a:lnTo>
                <a:lnTo>
                  <a:pt x="1228725" y="208279"/>
                </a:lnTo>
                <a:lnTo>
                  <a:pt x="1235709" y="146050"/>
                </a:lnTo>
                <a:lnTo>
                  <a:pt x="1239519" y="76200"/>
                </a:lnTo>
                <a:lnTo>
                  <a:pt x="1240789" y="0"/>
                </a:lnTo>
                <a:lnTo>
                  <a:pt x="1242694" y="76200"/>
                </a:lnTo>
                <a:lnTo>
                  <a:pt x="1246504" y="146050"/>
                </a:lnTo>
                <a:lnTo>
                  <a:pt x="1253489" y="208279"/>
                </a:lnTo>
                <a:lnTo>
                  <a:pt x="1261744" y="259714"/>
                </a:lnTo>
                <a:lnTo>
                  <a:pt x="1271904" y="299085"/>
                </a:lnTo>
                <a:lnTo>
                  <a:pt x="1296669" y="332739"/>
                </a:lnTo>
                <a:lnTo>
                  <a:pt x="2426334" y="332739"/>
                </a:lnTo>
                <a:lnTo>
                  <a:pt x="2450464" y="367029"/>
                </a:lnTo>
                <a:lnTo>
                  <a:pt x="2461259" y="406400"/>
                </a:lnTo>
                <a:lnTo>
                  <a:pt x="2469514" y="457835"/>
                </a:lnTo>
                <a:lnTo>
                  <a:pt x="2476500" y="519429"/>
                </a:lnTo>
                <a:lnTo>
                  <a:pt x="2480309" y="589914"/>
                </a:lnTo>
                <a:lnTo>
                  <a:pt x="2481579" y="666114"/>
                </a:lnTo>
              </a:path>
            </a:pathLst>
          </a:custGeom>
          <a:ln w="9524">
            <a:solidFill>
              <a:srgbClr val="FBA738"/>
            </a:solidFill>
          </a:ln>
        </p:spPr>
        <p:txBody>
          <a:bodyPr wrap="square" lIns="0" tIns="0" rIns="0" bIns="0" rtlCol="0"/>
          <a:lstStyle/>
          <a:p>
            <a:endParaRPr/>
          </a:p>
        </p:txBody>
      </p:sp>
      <p:sp>
        <p:nvSpPr>
          <p:cNvPr id="7" name="object 7"/>
          <p:cNvSpPr/>
          <p:nvPr/>
        </p:nvSpPr>
        <p:spPr>
          <a:xfrm>
            <a:off x="8265159" y="1769110"/>
            <a:ext cx="487045" cy="1651000"/>
          </a:xfrm>
          <a:custGeom>
            <a:avLst/>
            <a:gdLst/>
            <a:ahLst/>
            <a:cxnLst/>
            <a:rect l="l" t="t" r="r" b="b"/>
            <a:pathLst>
              <a:path w="487045" h="1651000">
                <a:moveTo>
                  <a:pt x="0" y="0"/>
                </a:moveTo>
                <a:lnTo>
                  <a:pt x="76835" y="2539"/>
                </a:lnTo>
                <a:lnTo>
                  <a:pt x="144145" y="8254"/>
                </a:lnTo>
                <a:lnTo>
                  <a:pt x="196850" y="17144"/>
                </a:lnTo>
                <a:lnTo>
                  <a:pt x="243205" y="40639"/>
                </a:lnTo>
                <a:lnTo>
                  <a:pt x="243205" y="784859"/>
                </a:lnTo>
                <a:lnTo>
                  <a:pt x="255905" y="797559"/>
                </a:lnTo>
                <a:lnTo>
                  <a:pt x="290195" y="808989"/>
                </a:lnTo>
                <a:lnTo>
                  <a:pt x="342900" y="817879"/>
                </a:lnTo>
                <a:lnTo>
                  <a:pt x="410210" y="823594"/>
                </a:lnTo>
                <a:lnTo>
                  <a:pt x="487045" y="825500"/>
                </a:lnTo>
                <a:lnTo>
                  <a:pt x="410210" y="827404"/>
                </a:lnTo>
                <a:lnTo>
                  <a:pt x="342900" y="833754"/>
                </a:lnTo>
                <a:lnTo>
                  <a:pt x="290195" y="842009"/>
                </a:lnTo>
                <a:lnTo>
                  <a:pt x="243205" y="866139"/>
                </a:lnTo>
                <a:lnTo>
                  <a:pt x="243205" y="1610359"/>
                </a:lnTo>
                <a:lnTo>
                  <a:pt x="231140" y="1623059"/>
                </a:lnTo>
                <a:lnTo>
                  <a:pt x="196850" y="1634489"/>
                </a:lnTo>
                <a:lnTo>
                  <a:pt x="144145" y="1643379"/>
                </a:lnTo>
                <a:lnTo>
                  <a:pt x="76835" y="1649095"/>
                </a:lnTo>
                <a:lnTo>
                  <a:pt x="0" y="1651000"/>
                </a:lnTo>
              </a:path>
            </a:pathLst>
          </a:custGeom>
          <a:ln w="9524">
            <a:solidFill>
              <a:srgbClr val="FBA738"/>
            </a:solidFill>
          </a:ln>
        </p:spPr>
        <p:txBody>
          <a:bodyPr wrap="square" lIns="0" tIns="0" rIns="0" bIns="0" rtlCol="0"/>
          <a:lstStyle/>
          <a:p>
            <a:endParaRPr/>
          </a:p>
        </p:txBody>
      </p:sp>
      <p:graphicFrame>
        <p:nvGraphicFramePr>
          <p:cNvPr id="8" name="object 8"/>
          <p:cNvGraphicFramePr>
            <a:graphicFrameLocks noGrp="1"/>
          </p:cNvGraphicFramePr>
          <p:nvPr/>
        </p:nvGraphicFramePr>
        <p:xfrm>
          <a:off x="4754245" y="1556638"/>
          <a:ext cx="3429634" cy="2165985"/>
        </p:xfrm>
        <a:graphic>
          <a:graphicData uri="http://schemas.openxmlformats.org/drawingml/2006/table">
            <a:tbl>
              <a:tblPr firstRow="1" bandRow="1">
                <a:tableStyleId>{2D5ABB26-0587-4C30-8999-92F81FD0307C}</a:tableStyleId>
              </a:tblPr>
              <a:tblGrid>
                <a:gridCol w="857885">
                  <a:extLst>
                    <a:ext uri="{9D8B030D-6E8A-4147-A177-3AD203B41FA5}">
                      <a16:colId xmlns:a16="http://schemas.microsoft.com/office/drawing/2014/main" val="20000"/>
                    </a:ext>
                  </a:extLst>
                </a:gridCol>
                <a:gridCol w="856615">
                  <a:extLst>
                    <a:ext uri="{9D8B030D-6E8A-4147-A177-3AD203B41FA5}">
                      <a16:colId xmlns:a16="http://schemas.microsoft.com/office/drawing/2014/main" val="20001"/>
                    </a:ext>
                  </a:extLst>
                </a:gridCol>
                <a:gridCol w="858519">
                  <a:extLst>
                    <a:ext uri="{9D8B030D-6E8A-4147-A177-3AD203B41FA5}">
                      <a16:colId xmlns:a16="http://schemas.microsoft.com/office/drawing/2014/main" val="20002"/>
                    </a:ext>
                  </a:extLst>
                </a:gridCol>
                <a:gridCol w="856615">
                  <a:extLst>
                    <a:ext uri="{9D8B030D-6E8A-4147-A177-3AD203B41FA5}">
                      <a16:colId xmlns:a16="http://schemas.microsoft.com/office/drawing/2014/main" val="20003"/>
                    </a:ext>
                  </a:extLst>
                </a:gridCol>
              </a:tblGrid>
              <a:tr h="509270">
                <a:tc>
                  <a:txBody>
                    <a:bodyPr/>
                    <a:lstStyle/>
                    <a:p>
                      <a:pPr marL="90805">
                        <a:lnSpc>
                          <a:spcPct val="100000"/>
                        </a:lnSpc>
                        <a:spcBef>
                          <a:spcPts val="220"/>
                        </a:spcBef>
                      </a:pPr>
                      <a:r>
                        <a:rPr sz="1400" b="1" spc="-5" dirty="0">
                          <a:solidFill>
                            <a:srgbClr val="FFFFFF"/>
                          </a:solidFill>
                          <a:latin typeface="Arial"/>
                          <a:cs typeface="Arial"/>
                        </a:rPr>
                        <a:t>Field1</a:t>
                      </a:r>
                      <a:endParaRPr sz="1400">
                        <a:latin typeface="Arial"/>
                        <a:cs typeface="Arial"/>
                      </a:endParaRPr>
                    </a:p>
                  </a:txBody>
                  <a:tcPr marL="0" marR="0" marT="2794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EDEDED"/>
                    </a:solidFill>
                  </a:tcPr>
                </a:tc>
                <a:tc>
                  <a:txBody>
                    <a:bodyPr/>
                    <a:lstStyle/>
                    <a:p>
                      <a:pPr marL="91440">
                        <a:lnSpc>
                          <a:spcPct val="100000"/>
                        </a:lnSpc>
                        <a:spcBef>
                          <a:spcPts val="220"/>
                        </a:spcBef>
                      </a:pPr>
                      <a:r>
                        <a:rPr sz="1400" b="1" spc="-5" dirty="0">
                          <a:solidFill>
                            <a:srgbClr val="FFFFFF"/>
                          </a:solidFill>
                          <a:latin typeface="Arial"/>
                          <a:cs typeface="Arial"/>
                        </a:rPr>
                        <a:t>Field2</a:t>
                      </a:r>
                      <a:endParaRPr sz="1400">
                        <a:latin typeface="Arial"/>
                        <a:cs typeface="Arial"/>
                      </a:endParaRPr>
                    </a:p>
                  </a:txBody>
                  <a:tcPr marL="0" marR="0" marT="2794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EDEDED"/>
                    </a:solidFill>
                  </a:tcPr>
                </a:tc>
                <a:tc>
                  <a:txBody>
                    <a:bodyPr/>
                    <a:lstStyle/>
                    <a:p>
                      <a:pPr marL="90805">
                        <a:lnSpc>
                          <a:spcPct val="100000"/>
                        </a:lnSpc>
                        <a:spcBef>
                          <a:spcPts val="220"/>
                        </a:spcBef>
                      </a:pPr>
                      <a:r>
                        <a:rPr sz="1400" b="1" spc="-5" dirty="0">
                          <a:solidFill>
                            <a:srgbClr val="FFFFFF"/>
                          </a:solidFill>
                          <a:latin typeface="Arial"/>
                          <a:cs typeface="Arial"/>
                        </a:rPr>
                        <a:t>Field---</a:t>
                      </a:r>
                      <a:endParaRPr sz="1400">
                        <a:latin typeface="Arial"/>
                        <a:cs typeface="Arial"/>
                      </a:endParaRPr>
                    </a:p>
                  </a:txBody>
                  <a:tcPr marL="0" marR="0" marT="2794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EDEDED"/>
                    </a:solidFill>
                  </a:tcPr>
                </a:tc>
                <a:tc>
                  <a:txBody>
                    <a:bodyPr/>
                    <a:lstStyle/>
                    <a:p>
                      <a:pPr marL="89535">
                        <a:lnSpc>
                          <a:spcPct val="100000"/>
                        </a:lnSpc>
                        <a:spcBef>
                          <a:spcPts val="220"/>
                        </a:spcBef>
                      </a:pPr>
                      <a:r>
                        <a:rPr sz="1400" b="1" spc="-5" dirty="0">
                          <a:solidFill>
                            <a:srgbClr val="FFFFFF"/>
                          </a:solidFill>
                          <a:latin typeface="Arial"/>
                          <a:cs typeface="Arial"/>
                        </a:rPr>
                        <a:t>Field_N</a:t>
                      </a:r>
                      <a:endParaRPr sz="1400">
                        <a:latin typeface="Arial"/>
                        <a:cs typeface="Arial"/>
                      </a:endParaRPr>
                    </a:p>
                  </a:txBody>
                  <a:tcPr marL="0" marR="0" marT="2794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EDEDED"/>
                    </a:solidFill>
                  </a:tcPr>
                </a:tc>
                <a:extLst>
                  <a:ext uri="{0D108BD9-81ED-4DB2-BD59-A6C34878D82A}">
                    <a16:rowId xmlns:a16="http://schemas.microsoft.com/office/drawing/2014/main" val="10000"/>
                  </a:ext>
                </a:extLst>
              </a:tr>
              <a:tr h="415290">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EDEDED"/>
                    </a:solidFill>
                  </a:tcPr>
                </a:tc>
                <a:extLst>
                  <a:ext uri="{0D108BD9-81ED-4DB2-BD59-A6C34878D82A}">
                    <a16:rowId xmlns:a16="http://schemas.microsoft.com/office/drawing/2014/main" val="10001"/>
                  </a:ext>
                </a:extLst>
              </a:tr>
              <a:tr h="412750">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extLst>
                  <a:ext uri="{0D108BD9-81ED-4DB2-BD59-A6C34878D82A}">
                    <a16:rowId xmlns:a16="http://schemas.microsoft.com/office/drawing/2014/main" val="10002"/>
                  </a:ext>
                </a:extLst>
              </a:tr>
              <a:tr h="414020">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extLst>
                  <a:ext uri="{0D108BD9-81ED-4DB2-BD59-A6C34878D82A}">
                    <a16:rowId xmlns:a16="http://schemas.microsoft.com/office/drawing/2014/main" val="10003"/>
                  </a:ext>
                </a:extLst>
              </a:tr>
              <a:tr h="414655">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extLst>
                  <a:ext uri="{0D108BD9-81ED-4DB2-BD59-A6C34878D82A}">
                    <a16:rowId xmlns:a16="http://schemas.microsoft.com/office/drawing/2014/main" val="10004"/>
                  </a:ext>
                </a:extLst>
              </a:tr>
            </a:tbl>
          </a:graphicData>
        </a:graphic>
      </p:graphicFrame>
      <p:sp>
        <p:nvSpPr>
          <p:cNvPr id="9" name="object 9"/>
          <p:cNvSpPr txBox="1">
            <a:spLocks noGrp="1"/>
          </p:cNvSpPr>
          <p:nvPr>
            <p:ph type="ftr" sz="quarter" idx="5"/>
          </p:nvPr>
        </p:nvSpPr>
        <p:spPr>
          <a:xfrm>
            <a:off x="0" y="0"/>
            <a:ext cx="0" cy="126317"/>
          </a:xfrm>
          <a:prstGeom prst="rect">
            <a:avLst/>
          </a:prstGeom>
        </p:spPr>
        <p:txBody>
          <a:bodyPr vert="horz" wrap="square" lIns="0" tIns="3175" rIns="0" bIns="0" rtlCol="0">
            <a:spAutoFit/>
          </a:bodyPr>
          <a:lstStyle/>
          <a:p>
            <a:pPr marL="12700">
              <a:lnSpc>
                <a:spcPct val="100000"/>
              </a:lnSpc>
              <a:spcBef>
                <a:spcPts val="25"/>
              </a:spcBef>
            </a:pPr>
            <a:endParaRPr dirty="0"/>
          </a:p>
        </p:txBody>
      </p:sp>
    </p:spTree>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491884" y="825753"/>
            <a:ext cx="3676519" cy="456535"/>
          </a:xfrm>
          <a:prstGeom prst="rect">
            <a:avLst/>
          </a:prstGeom>
        </p:spPr>
        <p:txBody>
          <a:bodyPr vert="horz" wrap="square" lIns="0" tIns="12700" rIns="0" bIns="0" rtlCol="0">
            <a:spAutoFit/>
          </a:bodyPr>
          <a:lstStyle/>
          <a:p>
            <a:pPr marL="12700" algn="ctr">
              <a:lnSpc>
                <a:spcPct val="100000"/>
              </a:lnSpc>
              <a:spcBef>
                <a:spcPts val="100"/>
              </a:spcBef>
            </a:pPr>
            <a:r>
              <a:rPr spc="-5" dirty="0"/>
              <a:t>C</a:t>
            </a:r>
            <a:r>
              <a:rPr spc="-15" dirty="0"/>
              <a:t>o</a:t>
            </a:r>
            <a:r>
              <a:rPr spc="-5" dirty="0"/>
              <a:t>ncept</a:t>
            </a:r>
            <a:r>
              <a:rPr spc="-35" dirty="0"/>
              <a:t> </a:t>
            </a:r>
            <a:r>
              <a:rPr spc="-5" dirty="0"/>
              <a:t>o</a:t>
            </a:r>
            <a:r>
              <a:rPr dirty="0"/>
              <a:t>f</a:t>
            </a:r>
            <a:r>
              <a:rPr spc="-160" dirty="0"/>
              <a:t> </a:t>
            </a:r>
            <a:r>
              <a:rPr dirty="0"/>
              <a:t>Att</a:t>
            </a:r>
            <a:r>
              <a:rPr spc="5" dirty="0"/>
              <a:t>r</a:t>
            </a:r>
            <a:r>
              <a:rPr spc="-5" dirty="0"/>
              <a:t>i</a:t>
            </a:r>
            <a:r>
              <a:rPr spc="-15" dirty="0"/>
              <a:t>b</a:t>
            </a:r>
            <a:r>
              <a:rPr spc="-5" dirty="0"/>
              <a:t>ute</a:t>
            </a:r>
          </a:p>
        </p:txBody>
      </p:sp>
      <p:sp>
        <p:nvSpPr>
          <p:cNvPr id="6" name="object 6"/>
          <p:cNvSpPr txBox="1"/>
          <p:nvPr/>
        </p:nvSpPr>
        <p:spPr>
          <a:xfrm>
            <a:off x="1837689" y="1726819"/>
            <a:ext cx="87566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C</a:t>
            </a:r>
            <a:r>
              <a:rPr sz="1800" spc="-15" dirty="0">
                <a:solidFill>
                  <a:srgbClr val="585858"/>
                </a:solidFill>
                <a:latin typeface="Arial"/>
                <a:cs typeface="Arial"/>
              </a:rPr>
              <a:t>o</a:t>
            </a:r>
            <a:r>
              <a:rPr sz="1800" spc="-5" dirty="0">
                <a:solidFill>
                  <a:srgbClr val="585858"/>
                </a:solidFill>
                <a:latin typeface="Arial"/>
                <a:cs typeface="Arial"/>
              </a:rPr>
              <a:t>n</a:t>
            </a:r>
            <a:r>
              <a:rPr sz="1800" dirty="0">
                <a:solidFill>
                  <a:srgbClr val="585858"/>
                </a:solidFill>
                <a:latin typeface="Arial"/>
                <a:cs typeface="Arial"/>
              </a:rPr>
              <a:t>c</a:t>
            </a:r>
            <a:r>
              <a:rPr sz="1800" spc="-5" dirty="0">
                <a:solidFill>
                  <a:srgbClr val="585858"/>
                </a:solidFill>
                <a:latin typeface="Arial"/>
                <a:cs typeface="Arial"/>
              </a:rPr>
              <a:t>e</a:t>
            </a:r>
            <a:r>
              <a:rPr sz="1800" spc="-15" dirty="0">
                <a:solidFill>
                  <a:srgbClr val="585858"/>
                </a:solidFill>
                <a:latin typeface="Arial"/>
                <a:cs typeface="Arial"/>
              </a:rPr>
              <a:t>p</a:t>
            </a:r>
            <a:r>
              <a:rPr sz="1800" dirty="0">
                <a:solidFill>
                  <a:srgbClr val="585858"/>
                </a:solidFill>
                <a:latin typeface="Arial"/>
                <a:cs typeface="Arial"/>
              </a:rPr>
              <a:t>t</a:t>
            </a:r>
            <a:endParaRPr sz="1800">
              <a:latin typeface="Arial"/>
              <a:cs typeface="Arial"/>
            </a:endParaRPr>
          </a:p>
        </p:txBody>
      </p:sp>
      <p:sp>
        <p:nvSpPr>
          <p:cNvPr id="7" name="object 7"/>
          <p:cNvSpPr txBox="1"/>
          <p:nvPr/>
        </p:nvSpPr>
        <p:spPr>
          <a:xfrm>
            <a:off x="5959221" y="402082"/>
            <a:ext cx="777240" cy="239395"/>
          </a:xfrm>
          <a:prstGeom prst="rect">
            <a:avLst/>
          </a:prstGeom>
        </p:spPr>
        <p:txBody>
          <a:bodyPr vert="horz" wrap="square" lIns="0" tIns="13335" rIns="0" bIns="0" rtlCol="0">
            <a:spAutoFit/>
          </a:bodyPr>
          <a:lstStyle/>
          <a:p>
            <a:pPr marL="12700">
              <a:lnSpc>
                <a:spcPct val="100000"/>
              </a:lnSpc>
              <a:spcBef>
                <a:spcPts val="105"/>
              </a:spcBef>
            </a:pPr>
            <a:r>
              <a:rPr sz="1400" spc="-5" dirty="0">
                <a:latin typeface="Arial"/>
                <a:cs typeface="Arial"/>
              </a:rPr>
              <a:t>Attributes</a:t>
            </a:r>
            <a:endParaRPr sz="1400">
              <a:latin typeface="Arial"/>
              <a:cs typeface="Arial"/>
            </a:endParaRPr>
          </a:p>
        </p:txBody>
      </p:sp>
      <p:sp>
        <p:nvSpPr>
          <p:cNvPr id="8" name="object 8"/>
          <p:cNvSpPr txBox="1"/>
          <p:nvPr/>
        </p:nvSpPr>
        <p:spPr>
          <a:xfrm>
            <a:off x="8338566" y="1380870"/>
            <a:ext cx="471170" cy="239395"/>
          </a:xfrm>
          <a:prstGeom prst="rect">
            <a:avLst/>
          </a:prstGeom>
        </p:spPr>
        <p:txBody>
          <a:bodyPr vert="horz" wrap="square" lIns="0" tIns="13335" rIns="0" bIns="0" rtlCol="0">
            <a:spAutoFit/>
          </a:bodyPr>
          <a:lstStyle/>
          <a:p>
            <a:pPr marL="12700">
              <a:lnSpc>
                <a:spcPct val="100000"/>
              </a:lnSpc>
              <a:spcBef>
                <a:spcPts val="105"/>
              </a:spcBef>
            </a:pPr>
            <a:r>
              <a:rPr sz="1400" spc="-10" dirty="0">
                <a:latin typeface="Arial"/>
                <a:cs typeface="Arial"/>
              </a:rPr>
              <a:t>T</a:t>
            </a:r>
            <a:r>
              <a:rPr sz="1400" dirty="0">
                <a:latin typeface="Arial"/>
                <a:cs typeface="Arial"/>
              </a:rPr>
              <a:t>uple</a:t>
            </a:r>
            <a:endParaRPr sz="1400">
              <a:latin typeface="Arial"/>
              <a:cs typeface="Arial"/>
            </a:endParaRPr>
          </a:p>
        </p:txBody>
      </p:sp>
      <p:sp>
        <p:nvSpPr>
          <p:cNvPr id="9" name="object 9"/>
          <p:cNvSpPr txBox="1"/>
          <p:nvPr/>
        </p:nvSpPr>
        <p:spPr>
          <a:xfrm>
            <a:off x="656336" y="3036798"/>
            <a:ext cx="3422650" cy="768350"/>
          </a:xfrm>
          <a:prstGeom prst="rect">
            <a:avLst/>
          </a:prstGeom>
        </p:spPr>
        <p:txBody>
          <a:bodyPr vert="horz" wrap="square" lIns="0" tIns="45720" rIns="0" bIns="0" rtlCol="0">
            <a:spAutoFit/>
          </a:bodyPr>
          <a:lstStyle/>
          <a:p>
            <a:pPr marL="347980" indent="-335915">
              <a:lnSpc>
                <a:spcPct val="100000"/>
              </a:lnSpc>
              <a:spcBef>
                <a:spcPts val="360"/>
              </a:spcBef>
              <a:buChar char="●"/>
              <a:tabLst>
                <a:tab pos="347980" algn="l"/>
                <a:tab pos="348615" algn="l"/>
              </a:tabLst>
            </a:pPr>
            <a:r>
              <a:rPr sz="1400" dirty="0">
                <a:latin typeface="Arial"/>
                <a:cs typeface="Arial"/>
              </a:rPr>
              <a:t>Attribute</a:t>
            </a:r>
            <a:r>
              <a:rPr sz="1400" spc="-75" dirty="0">
                <a:latin typeface="Arial"/>
                <a:cs typeface="Arial"/>
              </a:rPr>
              <a:t> </a:t>
            </a:r>
            <a:r>
              <a:rPr sz="1400" spc="-5" dirty="0">
                <a:latin typeface="Arial"/>
                <a:cs typeface="Arial"/>
              </a:rPr>
              <a:t>describes</a:t>
            </a:r>
            <a:r>
              <a:rPr sz="1400" spc="-65" dirty="0">
                <a:latin typeface="Arial"/>
                <a:cs typeface="Arial"/>
              </a:rPr>
              <a:t> </a:t>
            </a:r>
            <a:r>
              <a:rPr sz="1400" dirty="0">
                <a:latin typeface="Arial"/>
                <a:cs typeface="Arial"/>
              </a:rPr>
              <a:t>property</a:t>
            </a:r>
            <a:r>
              <a:rPr sz="1400" spc="-60" dirty="0">
                <a:latin typeface="Arial"/>
                <a:cs typeface="Arial"/>
              </a:rPr>
              <a:t> </a:t>
            </a:r>
            <a:r>
              <a:rPr sz="1400" spc="-5" dirty="0">
                <a:latin typeface="Arial"/>
                <a:cs typeface="Arial"/>
              </a:rPr>
              <a:t>of</a:t>
            </a:r>
            <a:r>
              <a:rPr sz="1400" spc="-70" dirty="0">
                <a:latin typeface="Arial"/>
                <a:cs typeface="Arial"/>
              </a:rPr>
              <a:t> </a:t>
            </a:r>
            <a:r>
              <a:rPr sz="1400" spc="-5" dirty="0">
                <a:latin typeface="Arial"/>
                <a:cs typeface="Arial"/>
              </a:rPr>
              <a:t>entity.</a:t>
            </a:r>
            <a:endParaRPr sz="1400" dirty="0">
              <a:latin typeface="Arial"/>
              <a:cs typeface="Arial"/>
            </a:endParaRPr>
          </a:p>
          <a:p>
            <a:pPr marL="347980" indent="-335915">
              <a:lnSpc>
                <a:spcPct val="100000"/>
              </a:lnSpc>
              <a:spcBef>
                <a:spcPts val="265"/>
              </a:spcBef>
              <a:buChar char="●"/>
              <a:tabLst>
                <a:tab pos="347980" algn="l"/>
                <a:tab pos="348615" algn="l"/>
              </a:tabLst>
            </a:pPr>
            <a:r>
              <a:rPr sz="1400" dirty="0">
                <a:latin typeface="Arial"/>
                <a:cs typeface="Arial"/>
              </a:rPr>
              <a:t>It</a:t>
            </a:r>
            <a:r>
              <a:rPr sz="1400" spc="-20" dirty="0">
                <a:latin typeface="Arial"/>
                <a:cs typeface="Arial"/>
              </a:rPr>
              <a:t> </a:t>
            </a:r>
            <a:r>
              <a:rPr sz="1400" spc="-10" dirty="0">
                <a:latin typeface="Arial"/>
                <a:cs typeface="Arial"/>
              </a:rPr>
              <a:t>is</a:t>
            </a:r>
            <a:r>
              <a:rPr sz="1400" spc="-25" dirty="0">
                <a:latin typeface="Arial"/>
                <a:cs typeface="Arial"/>
              </a:rPr>
              <a:t> </a:t>
            </a:r>
            <a:r>
              <a:rPr sz="1400" dirty="0">
                <a:latin typeface="Arial"/>
                <a:cs typeface="Arial"/>
              </a:rPr>
              <a:t>used</a:t>
            </a:r>
            <a:r>
              <a:rPr sz="1400" spc="-25" dirty="0">
                <a:latin typeface="Arial"/>
                <a:cs typeface="Arial"/>
              </a:rPr>
              <a:t> </a:t>
            </a:r>
            <a:r>
              <a:rPr sz="1400" dirty="0">
                <a:latin typeface="Arial"/>
                <a:cs typeface="Arial"/>
              </a:rPr>
              <a:t>in</a:t>
            </a:r>
            <a:r>
              <a:rPr sz="1400" spc="-30" dirty="0">
                <a:latin typeface="Arial"/>
                <a:cs typeface="Arial"/>
              </a:rPr>
              <a:t> </a:t>
            </a:r>
            <a:r>
              <a:rPr sz="1400" spc="-5" dirty="0">
                <a:latin typeface="Arial"/>
                <a:cs typeface="Arial"/>
              </a:rPr>
              <a:t>entity</a:t>
            </a:r>
            <a:r>
              <a:rPr sz="1400" spc="-35" dirty="0">
                <a:latin typeface="Arial"/>
                <a:cs typeface="Arial"/>
              </a:rPr>
              <a:t> </a:t>
            </a:r>
            <a:r>
              <a:rPr sz="1400" dirty="0">
                <a:latin typeface="Arial"/>
                <a:cs typeface="Arial"/>
              </a:rPr>
              <a:t>relationship</a:t>
            </a:r>
            <a:r>
              <a:rPr sz="1400" spc="-20" dirty="0">
                <a:latin typeface="Arial"/>
                <a:cs typeface="Arial"/>
              </a:rPr>
              <a:t> </a:t>
            </a:r>
            <a:r>
              <a:rPr sz="1400" spc="-5" dirty="0">
                <a:latin typeface="Arial"/>
                <a:cs typeface="Arial"/>
              </a:rPr>
              <a:t>diagram.</a:t>
            </a:r>
            <a:endParaRPr sz="1400" dirty="0">
              <a:latin typeface="Arial"/>
              <a:cs typeface="Arial"/>
            </a:endParaRPr>
          </a:p>
          <a:p>
            <a:pPr marL="347980" indent="-335915">
              <a:lnSpc>
                <a:spcPct val="100000"/>
              </a:lnSpc>
              <a:spcBef>
                <a:spcPts val="280"/>
              </a:spcBef>
              <a:buChar char="●"/>
              <a:tabLst>
                <a:tab pos="347980" algn="l"/>
                <a:tab pos="348615" algn="l"/>
              </a:tabLst>
            </a:pPr>
            <a:r>
              <a:rPr sz="1400" dirty="0">
                <a:latin typeface="Arial"/>
                <a:cs typeface="Arial"/>
              </a:rPr>
              <a:t>Graphical</a:t>
            </a:r>
            <a:r>
              <a:rPr sz="1400" spc="-75" dirty="0">
                <a:latin typeface="Arial"/>
                <a:cs typeface="Arial"/>
              </a:rPr>
              <a:t> </a:t>
            </a:r>
            <a:r>
              <a:rPr sz="1400" spc="-5" dirty="0">
                <a:latin typeface="Arial"/>
                <a:cs typeface="Arial"/>
              </a:rPr>
              <a:t>presentation.</a:t>
            </a:r>
            <a:endParaRPr sz="1400" dirty="0">
              <a:latin typeface="Arial"/>
              <a:cs typeface="Arial"/>
            </a:endParaRPr>
          </a:p>
        </p:txBody>
      </p:sp>
      <p:pic>
        <p:nvPicPr>
          <p:cNvPr id="10" name="object 10"/>
          <p:cNvPicPr/>
          <p:nvPr/>
        </p:nvPicPr>
        <p:blipFill>
          <a:blip r:embed="rId3" cstate="print"/>
          <a:stretch>
            <a:fillRect/>
          </a:stretch>
        </p:blipFill>
        <p:spPr>
          <a:xfrm>
            <a:off x="143510" y="163068"/>
            <a:ext cx="773887" cy="311150"/>
          </a:xfrm>
          <a:prstGeom prst="rect">
            <a:avLst/>
          </a:prstGeom>
        </p:spPr>
      </p:pic>
      <p:sp>
        <p:nvSpPr>
          <p:cNvPr id="11" name="object 11"/>
          <p:cNvSpPr/>
          <p:nvPr/>
        </p:nvSpPr>
        <p:spPr>
          <a:xfrm>
            <a:off x="5116195" y="851535"/>
            <a:ext cx="2481580" cy="666115"/>
          </a:xfrm>
          <a:custGeom>
            <a:avLst/>
            <a:gdLst/>
            <a:ahLst/>
            <a:cxnLst/>
            <a:rect l="l" t="t" r="r" b="b"/>
            <a:pathLst>
              <a:path w="2481579" h="666115">
                <a:moveTo>
                  <a:pt x="0" y="666114"/>
                </a:moveTo>
                <a:lnTo>
                  <a:pt x="1904" y="589914"/>
                </a:lnTo>
                <a:lnTo>
                  <a:pt x="5714" y="519429"/>
                </a:lnTo>
                <a:lnTo>
                  <a:pt x="12700" y="457835"/>
                </a:lnTo>
                <a:lnTo>
                  <a:pt x="20954" y="406400"/>
                </a:lnTo>
                <a:lnTo>
                  <a:pt x="31114" y="367029"/>
                </a:lnTo>
                <a:lnTo>
                  <a:pt x="55879" y="332739"/>
                </a:lnTo>
                <a:lnTo>
                  <a:pt x="1185544" y="332739"/>
                </a:lnTo>
                <a:lnTo>
                  <a:pt x="1198244" y="324485"/>
                </a:lnTo>
                <a:lnTo>
                  <a:pt x="1220469" y="259714"/>
                </a:lnTo>
                <a:lnTo>
                  <a:pt x="1228725" y="208279"/>
                </a:lnTo>
                <a:lnTo>
                  <a:pt x="1235709" y="146685"/>
                </a:lnTo>
                <a:lnTo>
                  <a:pt x="1239519" y="76200"/>
                </a:lnTo>
                <a:lnTo>
                  <a:pt x="1240789" y="0"/>
                </a:lnTo>
                <a:lnTo>
                  <a:pt x="1242694" y="76200"/>
                </a:lnTo>
                <a:lnTo>
                  <a:pt x="1246504" y="146685"/>
                </a:lnTo>
                <a:lnTo>
                  <a:pt x="1253489" y="208279"/>
                </a:lnTo>
                <a:lnTo>
                  <a:pt x="1261744" y="259714"/>
                </a:lnTo>
                <a:lnTo>
                  <a:pt x="1271904" y="299085"/>
                </a:lnTo>
                <a:lnTo>
                  <a:pt x="1296669" y="332739"/>
                </a:lnTo>
                <a:lnTo>
                  <a:pt x="2426334" y="332739"/>
                </a:lnTo>
                <a:lnTo>
                  <a:pt x="2450464" y="367029"/>
                </a:lnTo>
                <a:lnTo>
                  <a:pt x="2461259" y="406400"/>
                </a:lnTo>
                <a:lnTo>
                  <a:pt x="2469514" y="457835"/>
                </a:lnTo>
                <a:lnTo>
                  <a:pt x="2476500" y="519429"/>
                </a:lnTo>
                <a:lnTo>
                  <a:pt x="2480309" y="589914"/>
                </a:lnTo>
                <a:lnTo>
                  <a:pt x="2481579" y="666114"/>
                </a:lnTo>
              </a:path>
            </a:pathLst>
          </a:custGeom>
          <a:ln w="9524">
            <a:solidFill>
              <a:srgbClr val="FBA738"/>
            </a:solidFill>
          </a:ln>
        </p:spPr>
        <p:txBody>
          <a:bodyPr wrap="square" lIns="0" tIns="0" rIns="0" bIns="0" rtlCol="0"/>
          <a:lstStyle/>
          <a:p>
            <a:endParaRPr/>
          </a:p>
        </p:txBody>
      </p:sp>
      <p:sp>
        <p:nvSpPr>
          <p:cNvPr id="12" name="object 12"/>
          <p:cNvSpPr/>
          <p:nvPr/>
        </p:nvSpPr>
        <p:spPr>
          <a:xfrm>
            <a:off x="8265159" y="1770379"/>
            <a:ext cx="487045" cy="1650364"/>
          </a:xfrm>
          <a:custGeom>
            <a:avLst/>
            <a:gdLst/>
            <a:ahLst/>
            <a:cxnLst/>
            <a:rect l="l" t="t" r="r" b="b"/>
            <a:pathLst>
              <a:path w="487045" h="1650364">
                <a:moveTo>
                  <a:pt x="0" y="0"/>
                </a:moveTo>
                <a:lnTo>
                  <a:pt x="76835" y="1905"/>
                </a:lnTo>
                <a:lnTo>
                  <a:pt x="144145" y="7620"/>
                </a:lnTo>
                <a:lnTo>
                  <a:pt x="196850" y="16510"/>
                </a:lnTo>
                <a:lnTo>
                  <a:pt x="243205" y="40640"/>
                </a:lnTo>
                <a:lnTo>
                  <a:pt x="243205" y="784225"/>
                </a:lnTo>
                <a:lnTo>
                  <a:pt x="255905" y="797560"/>
                </a:lnTo>
                <a:lnTo>
                  <a:pt x="290195" y="808355"/>
                </a:lnTo>
                <a:lnTo>
                  <a:pt x="342900" y="817245"/>
                </a:lnTo>
                <a:lnTo>
                  <a:pt x="410210" y="822960"/>
                </a:lnTo>
                <a:lnTo>
                  <a:pt x="487045" y="824865"/>
                </a:lnTo>
                <a:lnTo>
                  <a:pt x="410210" y="827405"/>
                </a:lnTo>
                <a:lnTo>
                  <a:pt x="342900" y="833120"/>
                </a:lnTo>
                <a:lnTo>
                  <a:pt x="290195" y="841375"/>
                </a:lnTo>
                <a:lnTo>
                  <a:pt x="243205" y="865505"/>
                </a:lnTo>
                <a:lnTo>
                  <a:pt x="243205" y="1609725"/>
                </a:lnTo>
                <a:lnTo>
                  <a:pt x="231140" y="1622425"/>
                </a:lnTo>
                <a:lnTo>
                  <a:pt x="196850" y="1633855"/>
                </a:lnTo>
                <a:lnTo>
                  <a:pt x="144145" y="1642745"/>
                </a:lnTo>
                <a:lnTo>
                  <a:pt x="76835" y="1648460"/>
                </a:lnTo>
                <a:lnTo>
                  <a:pt x="0" y="1650365"/>
                </a:lnTo>
              </a:path>
            </a:pathLst>
          </a:custGeom>
          <a:ln w="9525">
            <a:solidFill>
              <a:srgbClr val="FBA738"/>
            </a:solidFill>
          </a:ln>
        </p:spPr>
        <p:txBody>
          <a:bodyPr wrap="square" lIns="0" tIns="0" rIns="0" bIns="0" rtlCol="0"/>
          <a:lstStyle/>
          <a:p>
            <a:endParaRPr/>
          </a:p>
        </p:txBody>
      </p:sp>
      <p:graphicFrame>
        <p:nvGraphicFramePr>
          <p:cNvPr id="13" name="object 13"/>
          <p:cNvGraphicFramePr>
            <a:graphicFrameLocks noGrp="1"/>
          </p:cNvGraphicFramePr>
          <p:nvPr/>
        </p:nvGraphicFramePr>
        <p:xfrm>
          <a:off x="4754245" y="1555114"/>
          <a:ext cx="3429634" cy="2166619"/>
        </p:xfrm>
        <a:graphic>
          <a:graphicData uri="http://schemas.openxmlformats.org/drawingml/2006/table">
            <a:tbl>
              <a:tblPr firstRow="1" bandRow="1">
                <a:tableStyleId>{2D5ABB26-0587-4C30-8999-92F81FD0307C}</a:tableStyleId>
              </a:tblPr>
              <a:tblGrid>
                <a:gridCol w="857885">
                  <a:extLst>
                    <a:ext uri="{9D8B030D-6E8A-4147-A177-3AD203B41FA5}">
                      <a16:colId xmlns:a16="http://schemas.microsoft.com/office/drawing/2014/main" val="20000"/>
                    </a:ext>
                  </a:extLst>
                </a:gridCol>
                <a:gridCol w="856615">
                  <a:extLst>
                    <a:ext uri="{9D8B030D-6E8A-4147-A177-3AD203B41FA5}">
                      <a16:colId xmlns:a16="http://schemas.microsoft.com/office/drawing/2014/main" val="20001"/>
                    </a:ext>
                  </a:extLst>
                </a:gridCol>
                <a:gridCol w="858519">
                  <a:extLst>
                    <a:ext uri="{9D8B030D-6E8A-4147-A177-3AD203B41FA5}">
                      <a16:colId xmlns:a16="http://schemas.microsoft.com/office/drawing/2014/main" val="20002"/>
                    </a:ext>
                  </a:extLst>
                </a:gridCol>
                <a:gridCol w="856615">
                  <a:extLst>
                    <a:ext uri="{9D8B030D-6E8A-4147-A177-3AD203B41FA5}">
                      <a16:colId xmlns:a16="http://schemas.microsoft.com/office/drawing/2014/main" val="20003"/>
                    </a:ext>
                  </a:extLst>
                </a:gridCol>
              </a:tblGrid>
              <a:tr h="511175">
                <a:tc>
                  <a:txBody>
                    <a:bodyPr/>
                    <a:lstStyle/>
                    <a:p>
                      <a:pPr marL="90805">
                        <a:lnSpc>
                          <a:spcPct val="100000"/>
                        </a:lnSpc>
                        <a:spcBef>
                          <a:spcPts val="229"/>
                        </a:spcBef>
                      </a:pPr>
                      <a:r>
                        <a:rPr sz="1400" b="1" spc="-5" dirty="0">
                          <a:solidFill>
                            <a:srgbClr val="FFFFFF"/>
                          </a:solidFill>
                          <a:latin typeface="Arial"/>
                          <a:cs typeface="Arial"/>
                        </a:rPr>
                        <a:t>Field1</a:t>
                      </a:r>
                      <a:endParaRPr sz="1400">
                        <a:latin typeface="Arial"/>
                        <a:cs typeface="Arial"/>
                      </a:endParaRPr>
                    </a:p>
                  </a:txBody>
                  <a:tcPr marL="0" marR="0" marT="29209"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EDEDED"/>
                    </a:solidFill>
                  </a:tcPr>
                </a:tc>
                <a:tc>
                  <a:txBody>
                    <a:bodyPr/>
                    <a:lstStyle/>
                    <a:p>
                      <a:pPr marL="91440">
                        <a:lnSpc>
                          <a:spcPct val="100000"/>
                        </a:lnSpc>
                        <a:spcBef>
                          <a:spcPts val="229"/>
                        </a:spcBef>
                      </a:pPr>
                      <a:r>
                        <a:rPr sz="1400" b="1" spc="-5" dirty="0">
                          <a:solidFill>
                            <a:srgbClr val="FFFFFF"/>
                          </a:solidFill>
                          <a:latin typeface="Arial"/>
                          <a:cs typeface="Arial"/>
                        </a:rPr>
                        <a:t>Field2</a:t>
                      </a:r>
                      <a:endParaRPr sz="1400">
                        <a:latin typeface="Arial"/>
                        <a:cs typeface="Arial"/>
                      </a:endParaRPr>
                    </a:p>
                  </a:txBody>
                  <a:tcPr marL="0" marR="0" marT="29209"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EDEDED"/>
                    </a:solidFill>
                  </a:tcPr>
                </a:tc>
                <a:tc>
                  <a:txBody>
                    <a:bodyPr/>
                    <a:lstStyle/>
                    <a:p>
                      <a:pPr marL="90805">
                        <a:lnSpc>
                          <a:spcPct val="100000"/>
                        </a:lnSpc>
                        <a:spcBef>
                          <a:spcPts val="229"/>
                        </a:spcBef>
                      </a:pPr>
                      <a:r>
                        <a:rPr sz="1400" b="1" spc="-5" dirty="0">
                          <a:solidFill>
                            <a:srgbClr val="FFFFFF"/>
                          </a:solidFill>
                          <a:latin typeface="Arial"/>
                          <a:cs typeface="Arial"/>
                        </a:rPr>
                        <a:t>Field---</a:t>
                      </a:r>
                      <a:endParaRPr sz="1400">
                        <a:latin typeface="Arial"/>
                        <a:cs typeface="Arial"/>
                      </a:endParaRPr>
                    </a:p>
                  </a:txBody>
                  <a:tcPr marL="0" marR="0" marT="29209"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EDEDED"/>
                    </a:solidFill>
                  </a:tcPr>
                </a:tc>
                <a:tc>
                  <a:txBody>
                    <a:bodyPr/>
                    <a:lstStyle/>
                    <a:p>
                      <a:pPr marL="89535">
                        <a:lnSpc>
                          <a:spcPct val="100000"/>
                        </a:lnSpc>
                        <a:spcBef>
                          <a:spcPts val="229"/>
                        </a:spcBef>
                      </a:pPr>
                      <a:r>
                        <a:rPr sz="1400" b="1" spc="-5" dirty="0">
                          <a:solidFill>
                            <a:srgbClr val="FFFFFF"/>
                          </a:solidFill>
                          <a:latin typeface="Arial"/>
                          <a:cs typeface="Arial"/>
                        </a:rPr>
                        <a:t>Field_N</a:t>
                      </a:r>
                      <a:endParaRPr sz="1400">
                        <a:latin typeface="Arial"/>
                        <a:cs typeface="Arial"/>
                      </a:endParaRPr>
                    </a:p>
                  </a:txBody>
                  <a:tcPr marL="0" marR="0" marT="29209"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EDEDED"/>
                    </a:solidFill>
                  </a:tcPr>
                </a:tc>
                <a:extLst>
                  <a:ext uri="{0D108BD9-81ED-4DB2-BD59-A6C34878D82A}">
                    <a16:rowId xmlns:a16="http://schemas.microsoft.com/office/drawing/2014/main" val="10000"/>
                  </a:ext>
                </a:extLst>
              </a:tr>
              <a:tr h="413384">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EDEDED"/>
                    </a:solidFill>
                  </a:tcPr>
                </a:tc>
                <a:extLst>
                  <a:ext uri="{0D108BD9-81ED-4DB2-BD59-A6C34878D82A}">
                    <a16:rowId xmlns:a16="http://schemas.microsoft.com/office/drawing/2014/main" val="10001"/>
                  </a:ext>
                </a:extLst>
              </a:tr>
              <a:tr h="414655">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extLst>
                  <a:ext uri="{0D108BD9-81ED-4DB2-BD59-A6C34878D82A}">
                    <a16:rowId xmlns:a16="http://schemas.microsoft.com/office/drawing/2014/main" val="10002"/>
                  </a:ext>
                </a:extLst>
              </a:tr>
              <a:tr h="412750">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extLst>
                  <a:ext uri="{0D108BD9-81ED-4DB2-BD59-A6C34878D82A}">
                    <a16:rowId xmlns:a16="http://schemas.microsoft.com/office/drawing/2014/main" val="10003"/>
                  </a:ext>
                </a:extLst>
              </a:tr>
              <a:tr h="414655">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tc>
                  <a:txBody>
                    <a:bodyPr/>
                    <a:lstStyle/>
                    <a:p>
                      <a:pPr>
                        <a:lnSpc>
                          <a:spcPct val="100000"/>
                        </a:lnSpc>
                      </a:pPr>
                      <a:endParaRPr sz="13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DEDED"/>
                    </a:solidFill>
                  </a:tcPr>
                </a:tc>
                <a:extLst>
                  <a:ext uri="{0D108BD9-81ED-4DB2-BD59-A6C34878D82A}">
                    <a16:rowId xmlns:a16="http://schemas.microsoft.com/office/drawing/2014/main" val="10004"/>
                  </a:ext>
                </a:extLst>
              </a:tr>
            </a:tbl>
          </a:graphicData>
        </a:graphic>
      </p:graphicFrame>
      <p:sp>
        <p:nvSpPr>
          <p:cNvPr id="14" name="object 14"/>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554947" y="827278"/>
            <a:ext cx="3670212" cy="456535"/>
          </a:xfrm>
          <a:prstGeom prst="rect">
            <a:avLst/>
          </a:prstGeom>
        </p:spPr>
        <p:txBody>
          <a:bodyPr vert="horz" wrap="square" lIns="0" tIns="12700" rIns="0" bIns="0" rtlCol="0">
            <a:spAutoFit/>
          </a:bodyPr>
          <a:lstStyle/>
          <a:p>
            <a:pPr marL="12700" algn="ctr">
              <a:lnSpc>
                <a:spcPct val="100000"/>
              </a:lnSpc>
              <a:spcBef>
                <a:spcPts val="100"/>
              </a:spcBef>
            </a:pPr>
            <a:r>
              <a:rPr spc="-5" dirty="0"/>
              <a:t>C</a:t>
            </a:r>
            <a:r>
              <a:rPr spc="-15" dirty="0"/>
              <a:t>o</a:t>
            </a:r>
            <a:r>
              <a:rPr spc="-5" dirty="0"/>
              <a:t>ncept</a:t>
            </a:r>
            <a:r>
              <a:rPr spc="-35" dirty="0"/>
              <a:t> </a:t>
            </a:r>
            <a:r>
              <a:rPr spc="-5" dirty="0"/>
              <a:t>o</a:t>
            </a:r>
            <a:r>
              <a:rPr dirty="0"/>
              <a:t>f</a:t>
            </a:r>
            <a:r>
              <a:rPr spc="-150" dirty="0"/>
              <a:t> </a:t>
            </a:r>
            <a:r>
              <a:rPr dirty="0"/>
              <a:t>Att</a:t>
            </a:r>
            <a:r>
              <a:rPr spc="5" dirty="0"/>
              <a:t>r</a:t>
            </a:r>
            <a:r>
              <a:rPr spc="-5" dirty="0"/>
              <a:t>i</a:t>
            </a:r>
            <a:r>
              <a:rPr spc="-15" dirty="0"/>
              <a:t>b</a:t>
            </a:r>
            <a:r>
              <a:rPr spc="-5" dirty="0"/>
              <a:t>ute</a:t>
            </a:r>
          </a:p>
        </p:txBody>
      </p:sp>
      <p:sp>
        <p:nvSpPr>
          <p:cNvPr id="6" name="object 6"/>
          <p:cNvSpPr txBox="1"/>
          <p:nvPr/>
        </p:nvSpPr>
        <p:spPr>
          <a:xfrm>
            <a:off x="406400" y="1726819"/>
            <a:ext cx="373380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Symbols</a:t>
            </a:r>
            <a:r>
              <a:rPr sz="1800" spc="-20" dirty="0">
                <a:solidFill>
                  <a:srgbClr val="585858"/>
                </a:solidFill>
                <a:latin typeface="Arial"/>
                <a:cs typeface="Arial"/>
              </a:rPr>
              <a:t> </a:t>
            </a:r>
            <a:r>
              <a:rPr sz="1800" spc="-5" dirty="0">
                <a:solidFill>
                  <a:srgbClr val="585858"/>
                </a:solidFill>
                <a:latin typeface="Arial"/>
                <a:cs typeface="Arial"/>
              </a:rPr>
              <a:t>used</a:t>
            </a:r>
            <a:r>
              <a:rPr sz="1800" spc="-25" dirty="0">
                <a:solidFill>
                  <a:srgbClr val="585858"/>
                </a:solidFill>
                <a:latin typeface="Arial"/>
                <a:cs typeface="Arial"/>
              </a:rPr>
              <a:t> </a:t>
            </a:r>
            <a:r>
              <a:rPr sz="1800" dirty="0">
                <a:solidFill>
                  <a:srgbClr val="585858"/>
                </a:solidFill>
                <a:latin typeface="Arial"/>
                <a:cs typeface="Arial"/>
              </a:rPr>
              <a:t>to</a:t>
            </a:r>
            <a:r>
              <a:rPr sz="1800" spc="-25" dirty="0">
                <a:solidFill>
                  <a:srgbClr val="585858"/>
                </a:solidFill>
                <a:latin typeface="Arial"/>
                <a:cs typeface="Arial"/>
              </a:rPr>
              <a:t> </a:t>
            </a:r>
            <a:r>
              <a:rPr sz="1800" spc="-5" dirty="0">
                <a:solidFill>
                  <a:srgbClr val="585858"/>
                </a:solidFill>
                <a:latin typeface="Arial"/>
                <a:cs typeface="Arial"/>
              </a:rPr>
              <a:t>represent</a:t>
            </a:r>
            <a:r>
              <a:rPr sz="1800" spc="-25" dirty="0">
                <a:solidFill>
                  <a:srgbClr val="585858"/>
                </a:solidFill>
                <a:latin typeface="Arial"/>
                <a:cs typeface="Arial"/>
              </a:rPr>
              <a:t> </a:t>
            </a:r>
            <a:r>
              <a:rPr sz="1800" spc="-5" dirty="0">
                <a:solidFill>
                  <a:srgbClr val="585858"/>
                </a:solidFill>
                <a:latin typeface="Arial"/>
                <a:cs typeface="Arial"/>
              </a:rPr>
              <a:t>attributes</a:t>
            </a:r>
            <a:endParaRPr sz="1800">
              <a:latin typeface="Arial"/>
              <a:cs typeface="Arial"/>
            </a:endParaRPr>
          </a:p>
        </p:txBody>
      </p:sp>
      <p:sp>
        <p:nvSpPr>
          <p:cNvPr id="7" name="object 7"/>
          <p:cNvSpPr txBox="1"/>
          <p:nvPr/>
        </p:nvSpPr>
        <p:spPr>
          <a:xfrm>
            <a:off x="7674102" y="978153"/>
            <a:ext cx="1262380" cy="239395"/>
          </a:xfrm>
          <a:prstGeom prst="rect">
            <a:avLst/>
          </a:prstGeom>
        </p:spPr>
        <p:txBody>
          <a:bodyPr vert="horz" wrap="square" lIns="0" tIns="13335" rIns="0" bIns="0" rtlCol="0">
            <a:spAutoFit/>
          </a:bodyPr>
          <a:lstStyle/>
          <a:p>
            <a:pPr marL="12700">
              <a:lnSpc>
                <a:spcPct val="100000"/>
              </a:lnSpc>
              <a:spcBef>
                <a:spcPts val="105"/>
              </a:spcBef>
            </a:pPr>
            <a:r>
              <a:rPr sz="1400" dirty="0">
                <a:latin typeface="Arial"/>
                <a:cs typeface="Arial"/>
              </a:rPr>
              <a:t>Si</a:t>
            </a:r>
            <a:r>
              <a:rPr sz="1400" spc="-20" dirty="0">
                <a:latin typeface="Arial"/>
                <a:cs typeface="Arial"/>
              </a:rPr>
              <a:t>m</a:t>
            </a:r>
            <a:r>
              <a:rPr sz="1400" dirty="0">
                <a:latin typeface="Arial"/>
                <a:cs typeface="Arial"/>
              </a:rPr>
              <a:t>p</a:t>
            </a:r>
            <a:r>
              <a:rPr sz="1400" spc="-15" dirty="0">
                <a:latin typeface="Arial"/>
                <a:cs typeface="Arial"/>
              </a:rPr>
              <a:t>l</a:t>
            </a:r>
            <a:r>
              <a:rPr sz="1400" dirty="0">
                <a:latin typeface="Arial"/>
                <a:cs typeface="Arial"/>
              </a:rPr>
              <a:t>e</a:t>
            </a:r>
            <a:r>
              <a:rPr sz="1400" spc="-90" dirty="0">
                <a:latin typeface="Arial"/>
                <a:cs typeface="Arial"/>
              </a:rPr>
              <a:t> </a:t>
            </a:r>
            <a:r>
              <a:rPr sz="1400" spc="-15" dirty="0">
                <a:latin typeface="Arial"/>
                <a:cs typeface="Arial"/>
              </a:rPr>
              <a:t>A</a:t>
            </a:r>
            <a:r>
              <a:rPr sz="1400" spc="-10" dirty="0">
                <a:latin typeface="Arial"/>
                <a:cs typeface="Arial"/>
              </a:rPr>
              <a:t>tt</a:t>
            </a:r>
            <a:r>
              <a:rPr sz="1400" dirty="0">
                <a:latin typeface="Arial"/>
                <a:cs typeface="Arial"/>
              </a:rPr>
              <a:t>r</a:t>
            </a:r>
            <a:r>
              <a:rPr sz="1400" spc="-15" dirty="0">
                <a:latin typeface="Arial"/>
                <a:cs typeface="Arial"/>
              </a:rPr>
              <a:t>i</a:t>
            </a:r>
            <a:r>
              <a:rPr sz="1400" dirty="0">
                <a:latin typeface="Arial"/>
                <a:cs typeface="Arial"/>
              </a:rPr>
              <a:t>b</a:t>
            </a:r>
            <a:r>
              <a:rPr sz="1400" spc="-15" dirty="0">
                <a:latin typeface="Arial"/>
                <a:cs typeface="Arial"/>
              </a:rPr>
              <a:t>u</a:t>
            </a:r>
            <a:r>
              <a:rPr sz="1400" spc="-10" dirty="0">
                <a:latin typeface="Arial"/>
                <a:cs typeface="Arial"/>
              </a:rPr>
              <a:t>t</a:t>
            </a:r>
            <a:r>
              <a:rPr sz="1400" dirty="0">
                <a:latin typeface="Arial"/>
                <a:cs typeface="Arial"/>
              </a:rPr>
              <a:t>e</a:t>
            </a:r>
            <a:endParaRPr sz="1400">
              <a:latin typeface="Arial"/>
              <a:cs typeface="Arial"/>
            </a:endParaRPr>
          </a:p>
        </p:txBody>
      </p:sp>
      <p:sp>
        <p:nvSpPr>
          <p:cNvPr id="8" name="object 8"/>
          <p:cNvSpPr txBox="1"/>
          <p:nvPr/>
        </p:nvSpPr>
        <p:spPr>
          <a:xfrm>
            <a:off x="7674102" y="1963039"/>
            <a:ext cx="1034415" cy="1093470"/>
          </a:xfrm>
          <a:prstGeom prst="rect">
            <a:avLst/>
          </a:prstGeom>
        </p:spPr>
        <p:txBody>
          <a:bodyPr vert="horz" wrap="square" lIns="0" tIns="25400" rIns="0" bIns="0" rtlCol="0">
            <a:spAutoFit/>
          </a:bodyPr>
          <a:lstStyle/>
          <a:p>
            <a:pPr marL="12700" marR="114300">
              <a:lnSpc>
                <a:spcPts val="1630"/>
              </a:lnSpc>
              <a:spcBef>
                <a:spcPts val="200"/>
              </a:spcBef>
            </a:pPr>
            <a:r>
              <a:rPr sz="1400" spc="-10" dirty="0">
                <a:latin typeface="Arial"/>
                <a:cs typeface="Arial"/>
              </a:rPr>
              <a:t>M</a:t>
            </a:r>
            <a:r>
              <a:rPr sz="1400" dirty="0">
                <a:latin typeface="Arial"/>
                <a:cs typeface="Arial"/>
              </a:rPr>
              <a:t>ulti</a:t>
            </a:r>
            <a:r>
              <a:rPr sz="1400" spc="-20" dirty="0">
                <a:latin typeface="Arial"/>
                <a:cs typeface="Arial"/>
              </a:rPr>
              <a:t>v</a:t>
            </a:r>
            <a:r>
              <a:rPr sz="1400" dirty="0">
                <a:latin typeface="Arial"/>
                <a:cs typeface="Arial"/>
              </a:rPr>
              <a:t>alued  Attribute</a:t>
            </a:r>
            <a:endParaRPr sz="1400">
              <a:latin typeface="Arial"/>
              <a:cs typeface="Arial"/>
            </a:endParaRPr>
          </a:p>
          <a:p>
            <a:pPr>
              <a:lnSpc>
                <a:spcPct val="100000"/>
              </a:lnSpc>
            </a:pPr>
            <a:endParaRPr sz="1500">
              <a:latin typeface="Arial"/>
              <a:cs typeface="Arial"/>
            </a:endParaRPr>
          </a:p>
          <a:p>
            <a:pPr>
              <a:lnSpc>
                <a:spcPct val="100000"/>
              </a:lnSpc>
              <a:spcBef>
                <a:spcPts val="30"/>
              </a:spcBef>
            </a:pPr>
            <a:endParaRPr sz="1400">
              <a:latin typeface="Arial"/>
              <a:cs typeface="Arial"/>
            </a:endParaRPr>
          </a:p>
          <a:p>
            <a:pPr marL="20320">
              <a:lnSpc>
                <a:spcPct val="100000"/>
              </a:lnSpc>
            </a:pPr>
            <a:r>
              <a:rPr sz="1400" spc="-5" dirty="0">
                <a:latin typeface="Arial"/>
                <a:cs typeface="Arial"/>
              </a:rPr>
              <a:t>Ke</a:t>
            </a:r>
            <a:r>
              <a:rPr sz="1400" dirty="0">
                <a:latin typeface="Arial"/>
                <a:cs typeface="Arial"/>
              </a:rPr>
              <a:t>y</a:t>
            </a:r>
            <a:r>
              <a:rPr sz="1400" spc="-100" dirty="0">
                <a:latin typeface="Arial"/>
                <a:cs typeface="Arial"/>
              </a:rPr>
              <a:t> </a:t>
            </a:r>
            <a:r>
              <a:rPr sz="1400" spc="-15" dirty="0">
                <a:latin typeface="Arial"/>
                <a:cs typeface="Arial"/>
              </a:rPr>
              <a:t>A</a:t>
            </a:r>
            <a:r>
              <a:rPr sz="1400" spc="-10" dirty="0">
                <a:latin typeface="Arial"/>
                <a:cs typeface="Arial"/>
              </a:rPr>
              <a:t>tt</a:t>
            </a:r>
            <a:r>
              <a:rPr sz="1400" spc="-15" dirty="0">
                <a:latin typeface="Arial"/>
                <a:cs typeface="Arial"/>
              </a:rPr>
              <a:t>r</a:t>
            </a:r>
            <a:r>
              <a:rPr sz="1400" dirty="0">
                <a:latin typeface="Arial"/>
                <a:cs typeface="Arial"/>
              </a:rPr>
              <a:t>i</a:t>
            </a:r>
            <a:r>
              <a:rPr sz="1400" spc="-15" dirty="0">
                <a:latin typeface="Arial"/>
                <a:cs typeface="Arial"/>
              </a:rPr>
              <a:t>bu</a:t>
            </a:r>
            <a:r>
              <a:rPr sz="1400" dirty="0">
                <a:latin typeface="Arial"/>
                <a:cs typeface="Arial"/>
              </a:rPr>
              <a:t>te</a:t>
            </a:r>
            <a:endParaRPr sz="1400">
              <a:latin typeface="Arial"/>
              <a:cs typeface="Arial"/>
            </a:endParaRPr>
          </a:p>
        </p:txBody>
      </p:sp>
      <p:sp>
        <p:nvSpPr>
          <p:cNvPr id="9" name="object 9"/>
          <p:cNvSpPr txBox="1"/>
          <p:nvPr/>
        </p:nvSpPr>
        <p:spPr>
          <a:xfrm>
            <a:off x="656336" y="3316604"/>
            <a:ext cx="1042035" cy="239395"/>
          </a:xfrm>
          <a:prstGeom prst="rect">
            <a:avLst/>
          </a:prstGeom>
        </p:spPr>
        <p:txBody>
          <a:bodyPr vert="horz" wrap="square" lIns="0" tIns="12700" rIns="0" bIns="0" rtlCol="0">
            <a:spAutoFit/>
          </a:bodyPr>
          <a:lstStyle/>
          <a:p>
            <a:pPr marL="347980" indent="-335915">
              <a:lnSpc>
                <a:spcPct val="100000"/>
              </a:lnSpc>
              <a:spcBef>
                <a:spcPts val="100"/>
              </a:spcBef>
              <a:buChar char="●"/>
              <a:tabLst>
                <a:tab pos="347980" algn="l"/>
                <a:tab pos="348615" algn="l"/>
              </a:tabLst>
            </a:pPr>
            <a:r>
              <a:rPr sz="1400" dirty="0">
                <a:latin typeface="Arial"/>
                <a:cs typeface="Arial"/>
              </a:rPr>
              <a:t>S</a:t>
            </a:r>
            <a:r>
              <a:rPr sz="1400" spc="-20" dirty="0">
                <a:latin typeface="Arial"/>
                <a:cs typeface="Arial"/>
              </a:rPr>
              <a:t>y</a:t>
            </a:r>
            <a:r>
              <a:rPr sz="1400" spc="-10" dirty="0">
                <a:latin typeface="Arial"/>
                <a:cs typeface="Arial"/>
              </a:rPr>
              <a:t>m</a:t>
            </a:r>
            <a:r>
              <a:rPr sz="1400" dirty="0">
                <a:latin typeface="Arial"/>
                <a:cs typeface="Arial"/>
              </a:rPr>
              <a:t>bols</a:t>
            </a:r>
            <a:endParaRPr sz="1400">
              <a:latin typeface="Arial"/>
              <a:cs typeface="Arial"/>
            </a:endParaRPr>
          </a:p>
        </p:txBody>
      </p:sp>
      <p:sp>
        <p:nvSpPr>
          <p:cNvPr id="10" name="object 10"/>
          <p:cNvSpPr txBox="1"/>
          <p:nvPr/>
        </p:nvSpPr>
        <p:spPr>
          <a:xfrm>
            <a:off x="7674102" y="3684219"/>
            <a:ext cx="871855" cy="447040"/>
          </a:xfrm>
          <a:prstGeom prst="rect">
            <a:avLst/>
          </a:prstGeom>
        </p:spPr>
        <p:txBody>
          <a:bodyPr vert="horz" wrap="square" lIns="0" tIns="25400" rIns="0" bIns="0" rtlCol="0">
            <a:spAutoFit/>
          </a:bodyPr>
          <a:lstStyle/>
          <a:p>
            <a:pPr marL="12700" marR="5080">
              <a:lnSpc>
                <a:spcPts val="1630"/>
              </a:lnSpc>
              <a:spcBef>
                <a:spcPts val="200"/>
              </a:spcBef>
            </a:pPr>
            <a:r>
              <a:rPr sz="1400" spc="-10" dirty="0">
                <a:latin typeface="Arial"/>
                <a:cs typeface="Arial"/>
              </a:rPr>
              <a:t>C</a:t>
            </a:r>
            <a:r>
              <a:rPr sz="1400" dirty="0">
                <a:latin typeface="Arial"/>
                <a:cs typeface="Arial"/>
              </a:rPr>
              <a:t>o</a:t>
            </a:r>
            <a:r>
              <a:rPr sz="1400" spc="-10" dirty="0">
                <a:latin typeface="Arial"/>
                <a:cs typeface="Arial"/>
              </a:rPr>
              <a:t>m</a:t>
            </a:r>
            <a:r>
              <a:rPr sz="1400" spc="-15" dirty="0">
                <a:latin typeface="Arial"/>
                <a:cs typeface="Arial"/>
              </a:rPr>
              <a:t>po</a:t>
            </a:r>
            <a:r>
              <a:rPr sz="1400" spc="-10" dirty="0">
                <a:latin typeface="Arial"/>
                <a:cs typeface="Arial"/>
              </a:rPr>
              <a:t>s</a:t>
            </a:r>
            <a:r>
              <a:rPr sz="1400" spc="-15" dirty="0">
                <a:latin typeface="Arial"/>
                <a:cs typeface="Arial"/>
              </a:rPr>
              <a:t>i</a:t>
            </a:r>
            <a:r>
              <a:rPr sz="1400" dirty="0">
                <a:latin typeface="Arial"/>
                <a:cs typeface="Arial"/>
              </a:rPr>
              <a:t>te  Attribute</a:t>
            </a:r>
            <a:endParaRPr sz="1400">
              <a:latin typeface="Arial"/>
              <a:cs typeface="Arial"/>
            </a:endParaRPr>
          </a:p>
        </p:txBody>
      </p:sp>
      <p:pic>
        <p:nvPicPr>
          <p:cNvPr id="11" name="object 11"/>
          <p:cNvPicPr/>
          <p:nvPr/>
        </p:nvPicPr>
        <p:blipFill>
          <a:blip r:embed="rId3" cstate="print"/>
          <a:stretch>
            <a:fillRect/>
          </a:stretch>
        </p:blipFill>
        <p:spPr>
          <a:xfrm>
            <a:off x="143510" y="163068"/>
            <a:ext cx="767080" cy="307848"/>
          </a:xfrm>
          <a:prstGeom prst="rect">
            <a:avLst/>
          </a:prstGeom>
        </p:spPr>
      </p:pic>
      <p:sp>
        <p:nvSpPr>
          <p:cNvPr id="12" name="object 12"/>
          <p:cNvSpPr/>
          <p:nvPr/>
        </p:nvSpPr>
        <p:spPr>
          <a:xfrm>
            <a:off x="4869179" y="843914"/>
            <a:ext cx="1781175" cy="688975"/>
          </a:xfrm>
          <a:custGeom>
            <a:avLst/>
            <a:gdLst/>
            <a:ahLst/>
            <a:cxnLst/>
            <a:rect l="l" t="t" r="r" b="b"/>
            <a:pathLst>
              <a:path w="1781175" h="688975">
                <a:moveTo>
                  <a:pt x="0" y="344170"/>
                </a:moveTo>
                <a:lnTo>
                  <a:pt x="9525" y="293370"/>
                </a:lnTo>
                <a:lnTo>
                  <a:pt x="37465" y="245110"/>
                </a:lnTo>
                <a:lnTo>
                  <a:pt x="82550" y="199389"/>
                </a:lnTo>
                <a:lnTo>
                  <a:pt x="143510" y="156845"/>
                </a:lnTo>
                <a:lnTo>
                  <a:pt x="179070" y="137160"/>
                </a:lnTo>
                <a:lnTo>
                  <a:pt x="218440" y="118110"/>
                </a:lnTo>
                <a:lnTo>
                  <a:pt x="260350" y="100964"/>
                </a:lnTo>
                <a:lnTo>
                  <a:pt x="306070" y="84455"/>
                </a:lnTo>
                <a:lnTo>
                  <a:pt x="354330" y="69214"/>
                </a:lnTo>
                <a:lnTo>
                  <a:pt x="405130" y="55245"/>
                </a:lnTo>
                <a:lnTo>
                  <a:pt x="459105" y="43180"/>
                </a:lnTo>
                <a:lnTo>
                  <a:pt x="514985" y="31750"/>
                </a:lnTo>
                <a:lnTo>
                  <a:pt x="572770" y="22225"/>
                </a:lnTo>
                <a:lnTo>
                  <a:pt x="633095" y="14605"/>
                </a:lnTo>
                <a:lnTo>
                  <a:pt x="695325" y="8255"/>
                </a:lnTo>
                <a:lnTo>
                  <a:pt x="758825" y="3810"/>
                </a:lnTo>
                <a:lnTo>
                  <a:pt x="824230" y="635"/>
                </a:lnTo>
                <a:lnTo>
                  <a:pt x="890270" y="0"/>
                </a:lnTo>
                <a:lnTo>
                  <a:pt x="956945" y="635"/>
                </a:lnTo>
                <a:lnTo>
                  <a:pt x="1021715" y="3810"/>
                </a:lnTo>
                <a:lnTo>
                  <a:pt x="1085850" y="8255"/>
                </a:lnTo>
                <a:lnTo>
                  <a:pt x="1147445" y="14605"/>
                </a:lnTo>
                <a:lnTo>
                  <a:pt x="1207770" y="22225"/>
                </a:lnTo>
                <a:lnTo>
                  <a:pt x="1266190" y="31750"/>
                </a:lnTo>
                <a:lnTo>
                  <a:pt x="1322070" y="43180"/>
                </a:lnTo>
                <a:lnTo>
                  <a:pt x="1375410" y="55245"/>
                </a:lnTo>
                <a:lnTo>
                  <a:pt x="1426210" y="69214"/>
                </a:lnTo>
                <a:lnTo>
                  <a:pt x="1474470" y="84455"/>
                </a:lnTo>
                <a:lnTo>
                  <a:pt x="1520190" y="100964"/>
                </a:lnTo>
                <a:lnTo>
                  <a:pt x="1562735" y="118110"/>
                </a:lnTo>
                <a:lnTo>
                  <a:pt x="1602105" y="137160"/>
                </a:lnTo>
                <a:lnTo>
                  <a:pt x="1637665" y="156845"/>
                </a:lnTo>
                <a:lnTo>
                  <a:pt x="1670050" y="177800"/>
                </a:lnTo>
                <a:lnTo>
                  <a:pt x="1722754" y="221614"/>
                </a:lnTo>
                <a:lnTo>
                  <a:pt x="1759585" y="268605"/>
                </a:lnTo>
                <a:lnTo>
                  <a:pt x="1778635" y="318770"/>
                </a:lnTo>
                <a:lnTo>
                  <a:pt x="1781175" y="344170"/>
                </a:lnTo>
                <a:lnTo>
                  <a:pt x="1771650" y="394970"/>
                </a:lnTo>
                <a:lnTo>
                  <a:pt x="1743075" y="443864"/>
                </a:lnTo>
                <a:lnTo>
                  <a:pt x="1698625" y="489585"/>
                </a:lnTo>
                <a:lnTo>
                  <a:pt x="1637665" y="532130"/>
                </a:lnTo>
                <a:lnTo>
                  <a:pt x="1602105" y="551814"/>
                </a:lnTo>
                <a:lnTo>
                  <a:pt x="1562735" y="570230"/>
                </a:lnTo>
                <a:lnTo>
                  <a:pt x="1520190" y="588010"/>
                </a:lnTo>
                <a:lnTo>
                  <a:pt x="1474470" y="604520"/>
                </a:lnTo>
                <a:lnTo>
                  <a:pt x="1426210" y="619760"/>
                </a:lnTo>
                <a:lnTo>
                  <a:pt x="1375410" y="633095"/>
                </a:lnTo>
                <a:lnTo>
                  <a:pt x="1322070" y="645795"/>
                </a:lnTo>
                <a:lnTo>
                  <a:pt x="1266190" y="656589"/>
                </a:lnTo>
                <a:lnTo>
                  <a:pt x="1207770" y="666114"/>
                </a:lnTo>
                <a:lnTo>
                  <a:pt x="1147445" y="674370"/>
                </a:lnTo>
                <a:lnTo>
                  <a:pt x="1085850" y="680720"/>
                </a:lnTo>
                <a:lnTo>
                  <a:pt x="1021715" y="685164"/>
                </a:lnTo>
                <a:lnTo>
                  <a:pt x="956945" y="687705"/>
                </a:lnTo>
                <a:lnTo>
                  <a:pt x="890270" y="688975"/>
                </a:lnTo>
                <a:lnTo>
                  <a:pt x="824230" y="687705"/>
                </a:lnTo>
                <a:lnTo>
                  <a:pt x="758825" y="685164"/>
                </a:lnTo>
                <a:lnTo>
                  <a:pt x="695325" y="680720"/>
                </a:lnTo>
                <a:lnTo>
                  <a:pt x="633095" y="674370"/>
                </a:lnTo>
                <a:lnTo>
                  <a:pt x="572770" y="666114"/>
                </a:lnTo>
                <a:lnTo>
                  <a:pt x="514985" y="656589"/>
                </a:lnTo>
                <a:lnTo>
                  <a:pt x="459105" y="645795"/>
                </a:lnTo>
                <a:lnTo>
                  <a:pt x="405130" y="633095"/>
                </a:lnTo>
                <a:lnTo>
                  <a:pt x="354330" y="619760"/>
                </a:lnTo>
                <a:lnTo>
                  <a:pt x="306070" y="604520"/>
                </a:lnTo>
                <a:lnTo>
                  <a:pt x="260350" y="588010"/>
                </a:lnTo>
                <a:lnTo>
                  <a:pt x="218440" y="570230"/>
                </a:lnTo>
                <a:lnTo>
                  <a:pt x="179070" y="551814"/>
                </a:lnTo>
                <a:lnTo>
                  <a:pt x="143510" y="532130"/>
                </a:lnTo>
                <a:lnTo>
                  <a:pt x="111125" y="511175"/>
                </a:lnTo>
                <a:lnTo>
                  <a:pt x="57785" y="467360"/>
                </a:lnTo>
                <a:lnTo>
                  <a:pt x="20955" y="419735"/>
                </a:lnTo>
                <a:lnTo>
                  <a:pt x="1905" y="370205"/>
                </a:lnTo>
                <a:lnTo>
                  <a:pt x="0" y="344170"/>
                </a:lnTo>
                <a:close/>
              </a:path>
            </a:pathLst>
          </a:custGeom>
          <a:ln w="25400">
            <a:solidFill>
              <a:srgbClr val="FFAB40"/>
            </a:solidFill>
          </a:ln>
        </p:spPr>
        <p:txBody>
          <a:bodyPr wrap="square" lIns="0" tIns="0" rIns="0" bIns="0" rtlCol="0"/>
          <a:lstStyle/>
          <a:p>
            <a:endParaRPr/>
          </a:p>
        </p:txBody>
      </p:sp>
      <p:grpSp>
        <p:nvGrpSpPr>
          <p:cNvPr id="13" name="object 13"/>
          <p:cNvGrpSpPr/>
          <p:nvPr/>
        </p:nvGrpSpPr>
        <p:grpSpPr>
          <a:xfrm>
            <a:off x="6720205" y="1104264"/>
            <a:ext cx="690245" cy="167640"/>
            <a:chOff x="6720205" y="1104264"/>
            <a:chExt cx="690245" cy="167640"/>
          </a:xfrm>
        </p:grpSpPr>
        <p:sp>
          <p:nvSpPr>
            <p:cNvPr id="14" name="object 14"/>
            <p:cNvSpPr/>
            <p:nvPr/>
          </p:nvSpPr>
          <p:spPr>
            <a:xfrm>
              <a:off x="6732905" y="1116964"/>
              <a:ext cx="664845" cy="142240"/>
            </a:xfrm>
            <a:custGeom>
              <a:avLst/>
              <a:gdLst/>
              <a:ahLst/>
              <a:cxnLst/>
              <a:rect l="l" t="t" r="r" b="b"/>
              <a:pathLst>
                <a:path w="664845" h="142240">
                  <a:moveTo>
                    <a:pt x="593725" y="0"/>
                  </a:moveTo>
                  <a:lnTo>
                    <a:pt x="593725" y="35560"/>
                  </a:lnTo>
                  <a:lnTo>
                    <a:pt x="0" y="35560"/>
                  </a:lnTo>
                  <a:lnTo>
                    <a:pt x="0" y="106680"/>
                  </a:lnTo>
                  <a:lnTo>
                    <a:pt x="593725" y="106680"/>
                  </a:lnTo>
                  <a:lnTo>
                    <a:pt x="593725" y="142239"/>
                  </a:lnTo>
                  <a:lnTo>
                    <a:pt x="664845" y="71120"/>
                  </a:lnTo>
                  <a:lnTo>
                    <a:pt x="593725" y="0"/>
                  </a:lnTo>
                  <a:close/>
                </a:path>
              </a:pathLst>
            </a:custGeom>
            <a:solidFill>
              <a:srgbClr val="FFAB40"/>
            </a:solidFill>
          </p:spPr>
          <p:txBody>
            <a:bodyPr wrap="square" lIns="0" tIns="0" rIns="0" bIns="0" rtlCol="0"/>
            <a:lstStyle/>
            <a:p>
              <a:endParaRPr/>
            </a:p>
          </p:txBody>
        </p:sp>
        <p:sp>
          <p:nvSpPr>
            <p:cNvPr id="15" name="object 15"/>
            <p:cNvSpPr/>
            <p:nvPr/>
          </p:nvSpPr>
          <p:spPr>
            <a:xfrm>
              <a:off x="6732905" y="1116964"/>
              <a:ext cx="664845" cy="142240"/>
            </a:xfrm>
            <a:custGeom>
              <a:avLst/>
              <a:gdLst/>
              <a:ahLst/>
              <a:cxnLst/>
              <a:rect l="l" t="t" r="r" b="b"/>
              <a:pathLst>
                <a:path w="664845" h="142240">
                  <a:moveTo>
                    <a:pt x="0" y="35560"/>
                  </a:moveTo>
                  <a:lnTo>
                    <a:pt x="593725" y="35560"/>
                  </a:lnTo>
                  <a:lnTo>
                    <a:pt x="593725" y="0"/>
                  </a:lnTo>
                  <a:lnTo>
                    <a:pt x="664845" y="71120"/>
                  </a:lnTo>
                  <a:lnTo>
                    <a:pt x="593725" y="142239"/>
                  </a:lnTo>
                  <a:lnTo>
                    <a:pt x="593725" y="106680"/>
                  </a:lnTo>
                  <a:lnTo>
                    <a:pt x="0" y="106680"/>
                  </a:lnTo>
                  <a:lnTo>
                    <a:pt x="0" y="35560"/>
                  </a:lnTo>
                  <a:close/>
                </a:path>
              </a:pathLst>
            </a:custGeom>
            <a:ln w="25400">
              <a:solidFill>
                <a:srgbClr val="B97A2D"/>
              </a:solidFill>
            </a:ln>
          </p:spPr>
          <p:txBody>
            <a:bodyPr wrap="square" lIns="0" tIns="0" rIns="0" bIns="0" rtlCol="0"/>
            <a:lstStyle/>
            <a:p>
              <a:endParaRPr/>
            </a:p>
          </p:txBody>
        </p:sp>
      </p:grpSp>
      <p:sp>
        <p:nvSpPr>
          <p:cNvPr id="16" name="object 16"/>
          <p:cNvSpPr/>
          <p:nvPr/>
        </p:nvSpPr>
        <p:spPr>
          <a:xfrm>
            <a:off x="4869179" y="1826260"/>
            <a:ext cx="1781175" cy="688340"/>
          </a:xfrm>
          <a:custGeom>
            <a:avLst/>
            <a:gdLst/>
            <a:ahLst/>
            <a:cxnLst/>
            <a:rect l="l" t="t" r="r" b="b"/>
            <a:pathLst>
              <a:path w="1781175" h="688339">
                <a:moveTo>
                  <a:pt x="0" y="344169"/>
                </a:moveTo>
                <a:lnTo>
                  <a:pt x="1905" y="318134"/>
                </a:lnTo>
                <a:lnTo>
                  <a:pt x="9525" y="293369"/>
                </a:lnTo>
                <a:lnTo>
                  <a:pt x="37465" y="244475"/>
                </a:lnTo>
                <a:lnTo>
                  <a:pt x="82550" y="198754"/>
                </a:lnTo>
                <a:lnTo>
                  <a:pt x="143510" y="156844"/>
                </a:lnTo>
                <a:lnTo>
                  <a:pt x="179070" y="137159"/>
                </a:lnTo>
                <a:lnTo>
                  <a:pt x="218440" y="118109"/>
                </a:lnTo>
                <a:lnTo>
                  <a:pt x="260350" y="100329"/>
                </a:lnTo>
                <a:lnTo>
                  <a:pt x="306070" y="84454"/>
                </a:lnTo>
                <a:lnTo>
                  <a:pt x="354330" y="69214"/>
                </a:lnTo>
                <a:lnTo>
                  <a:pt x="405130" y="55244"/>
                </a:lnTo>
                <a:lnTo>
                  <a:pt x="459105" y="42544"/>
                </a:lnTo>
                <a:lnTo>
                  <a:pt x="514985" y="31750"/>
                </a:lnTo>
                <a:lnTo>
                  <a:pt x="572770" y="22225"/>
                </a:lnTo>
                <a:lnTo>
                  <a:pt x="633095" y="14604"/>
                </a:lnTo>
                <a:lnTo>
                  <a:pt x="695325" y="8254"/>
                </a:lnTo>
                <a:lnTo>
                  <a:pt x="758825" y="3175"/>
                </a:lnTo>
                <a:lnTo>
                  <a:pt x="824230" y="635"/>
                </a:lnTo>
                <a:lnTo>
                  <a:pt x="890270" y="0"/>
                </a:lnTo>
                <a:lnTo>
                  <a:pt x="956945" y="635"/>
                </a:lnTo>
                <a:lnTo>
                  <a:pt x="1021715" y="3175"/>
                </a:lnTo>
                <a:lnTo>
                  <a:pt x="1085850" y="8254"/>
                </a:lnTo>
                <a:lnTo>
                  <a:pt x="1147445" y="14604"/>
                </a:lnTo>
                <a:lnTo>
                  <a:pt x="1207770" y="22225"/>
                </a:lnTo>
                <a:lnTo>
                  <a:pt x="1266190" y="31750"/>
                </a:lnTo>
                <a:lnTo>
                  <a:pt x="1322070" y="42544"/>
                </a:lnTo>
                <a:lnTo>
                  <a:pt x="1375410" y="55244"/>
                </a:lnTo>
                <a:lnTo>
                  <a:pt x="1426210" y="69214"/>
                </a:lnTo>
                <a:lnTo>
                  <a:pt x="1474470" y="84454"/>
                </a:lnTo>
                <a:lnTo>
                  <a:pt x="1520190" y="100329"/>
                </a:lnTo>
                <a:lnTo>
                  <a:pt x="1562735" y="118109"/>
                </a:lnTo>
                <a:lnTo>
                  <a:pt x="1602105" y="137159"/>
                </a:lnTo>
                <a:lnTo>
                  <a:pt x="1637665" y="156844"/>
                </a:lnTo>
                <a:lnTo>
                  <a:pt x="1670050" y="177164"/>
                </a:lnTo>
                <a:lnTo>
                  <a:pt x="1722754" y="221614"/>
                </a:lnTo>
                <a:lnTo>
                  <a:pt x="1759585" y="268604"/>
                </a:lnTo>
                <a:lnTo>
                  <a:pt x="1778635" y="318134"/>
                </a:lnTo>
                <a:lnTo>
                  <a:pt x="1781175" y="344169"/>
                </a:lnTo>
                <a:lnTo>
                  <a:pt x="1778635" y="369569"/>
                </a:lnTo>
                <a:lnTo>
                  <a:pt x="1759585" y="419734"/>
                </a:lnTo>
                <a:lnTo>
                  <a:pt x="1722754" y="466725"/>
                </a:lnTo>
                <a:lnTo>
                  <a:pt x="1670050" y="511175"/>
                </a:lnTo>
                <a:lnTo>
                  <a:pt x="1637665" y="531494"/>
                </a:lnTo>
                <a:lnTo>
                  <a:pt x="1602105" y="551179"/>
                </a:lnTo>
                <a:lnTo>
                  <a:pt x="1562735" y="570229"/>
                </a:lnTo>
                <a:lnTo>
                  <a:pt x="1520190" y="587375"/>
                </a:lnTo>
                <a:lnTo>
                  <a:pt x="1474470" y="603884"/>
                </a:lnTo>
                <a:lnTo>
                  <a:pt x="1426210" y="619125"/>
                </a:lnTo>
                <a:lnTo>
                  <a:pt x="1375410" y="633094"/>
                </a:lnTo>
                <a:lnTo>
                  <a:pt x="1322070" y="645794"/>
                </a:lnTo>
                <a:lnTo>
                  <a:pt x="1266190" y="656589"/>
                </a:lnTo>
                <a:lnTo>
                  <a:pt x="1207770" y="666114"/>
                </a:lnTo>
                <a:lnTo>
                  <a:pt x="1147445" y="673734"/>
                </a:lnTo>
                <a:lnTo>
                  <a:pt x="1085850" y="680084"/>
                </a:lnTo>
                <a:lnTo>
                  <a:pt x="1021715" y="684529"/>
                </a:lnTo>
                <a:lnTo>
                  <a:pt x="956945" y="687704"/>
                </a:lnTo>
                <a:lnTo>
                  <a:pt x="890270" y="688339"/>
                </a:lnTo>
                <a:lnTo>
                  <a:pt x="824230" y="687704"/>
                </a:lnTo>
                <a:lnTo>
                  <a:pt x="758825" y="684529"/>
                </a:lnTo>
                <a:lnTo>
                  <a:pt x="695325" y="680084"/>
                </a:lnTo>
                <a:lnTo>
                  <a:pt x="633095" y="673734"/>
                </a:lnTo>
                <a:lnTo>
                  <a:pt x="572770" y="666114"/>
                </a:lnTo>
                <a:lnTo>
                  <a:pt x="514985" y="656589"/>
                </a:lnTo>
                <a:lnTo>
                  <a:pt x="459105" y="645794"/>
                </a:lnTo>
                <a:lnTo>
                  <a:pt x="405130" y="633094"/>
                </a:lnTo>
                <a:lnTo>
                  <a:pt x="354330" y="619125"/>
                </a:lnTo>
                <a:lnTo>
                  <a:pt x="306070" y="603884"/>
                </a:lnTo>
                <a:lnTo>
                  <a:pt x="260350" y="587375"/>
                </a:lnTo>
                <a:lnTo>
                  <a:pt x="218440" y="570229"/>
                </a:lnTo>
                <a:lnTo>
                  <a:pt x="179070" y="551179"/>
                </a:lnTo>
                <a:lnTo>
                  <a:pt x="143510" y="531494"/>
                </a:lnTo>
                <a:lnTo>
                  <a:pt x="111125" y="511175"/>
                </a:lnTo>
                <a:lnTo>
                  <a:pt x="57785" y="466725"/>
                </a:lnTo>
                <a:lnTo>
                  <a:pt x="20955" y="419734"/>
                </a:lnTo>
                <a:lnTo>
                  <a:pt x="1905" y="369569"/>
                </a:lnTo>
                <a:lnTo>
                  <a:pt x="0" y="344169"/>
                </a:lnTo>
                <a:close/>
              </a:path>
              <a:path w="1781175" h="688339">
                <a:moveTo>
                  <a:pt x="266700" y="344169"/>
                </a:moveTo>
                <a:lnTo>
                  <a:pt x="271145" y="328294"/>
                </a:lnTo>
                <a:lnTo>
                  <a:pt x="283210" y="312419"/>
                </a:lnTo>
                <a:lnTo>
                  <a:pt x="330200" y="283844"/>
                </a:lnTo>
                <a:lnTo>
                  <a:pt x="403860" y="257809"/>
                </a:lnTo>
                <a:lnTo>
                  <a:pt x="449580" y="247014"/>
                </a:lnTo>
                <a:lnTo>
                  <a:pt x="500380" y="236854"/>
                </a:lnTo>
                <a:lnTo>
                  <a:pt x="556260" y="227964"/>
                </a:lnTo>
                <a:lnTo>
                  <a:pt x="615950" y="220344"/>
                </a:lnTo>
                <a:lnTo>
                  <a:pt x="680085" y="214629"/>
                </a:lnTo>
                <a:lnTo>
                  <a:pt x="747395" y="210184"/>
                </a:lnTo>
                <a:lnTo>
                  <a:pt x="817880" y="207644"/>
                </a:lnTo>
                <a:lnTo>
                  <a:pt x="890270" y="206375"/>
                </a:lnTo>
                <a:lnTo>
                  <a:pt x="963295" y="207644"/>
                </a:lnTo>
                <a:lnTo>
                  <a:pt x="1033145" y="210184"/>
                </a:lnTo>
                <a:lnTo>
                  <a:pt x="1100455" y="214629"/>
                </a:lnTo>
                <a:lnTo>
                  <a:pt x="1164590" y="220344"/>
                </a:lnTo>
                <a:lnTo>
                  <a:pt x="1224280" y="227964"/>
                </a:lnTo>
                <a:lnTo>
                  <a:pt x="1280160" y="236854"/>
                </a:lnTo>
                <a:lnTo>
                  <a:pt x="1330960" y="247014"/>
                </a:lnTo>
                <a:lnTo>
                  <a:pt x="1376680" y="257809"/>
                </a:lnTo>
                <a:lnTo>
                  <a:pt x="1416685" y="270509"/>
                </a:lnTo>
                <a:lnTo>
                  <a:pt x="1477645" y="297814"/>
                </a:lnTo>
                <a:lnTo>
                  <a:pt x="1509395" y="328294"/>
                </a:lnTo>
                <a:lnTo>
                  <a:pt x="1513840" y="344169"/>
                </a:lnTo>
                <a:lnTo>
                  <a:pt x="1509395" y="360044"/>
                </a:lnTo>
                <a:lnTo>
                  <a:pt x="1477645" y="390525"/>
                </a:lnTo>
                <a:lnTo>
                  <a:pt x="1416685" y="417829"/>
                </a:lnTo>
                <a:lnTo>
                  <a:pt x="1376680" y="429894"/>
                </a:lnTo>
                <a:lnTo>
                  <a:pt x="1330960" y="441325"/>
                </a:lnTo>
                <a:lnTo>
                  <a:pt x="1280160" y="451484"/>
                </a:lnTo>
                <a:lnTo>
                  <a:pt x="1224280" y="460375"/>
                </a:lnTo>
                <a:lnTo>
                  <a:pt x="1164590" y="467359"/>
                </a:lnTo>
                <a:lnTo>
                  <a:pt x="1100455" y="473709"/>
                </a:lnTo>
                <a:lnTo>
                  <a:pt x="1033145" y="478154"/>
                </a:lnTo>
                <a:lnTo>
                  <a:pt x="963295" y="480694"/>
                </a:lnTo>
                <a:lnTo>
                  <a:pt x="890270" y="481964"/>
                </a:lnTo>
                <a:lnTo>
                  <a:pt x="817880" y="480694"/>
                </a:lnTo>
                <a:lnTo>
                  <a:pt x="747395" y="478154"/>
                </a:lnTo>
                <a:lnTo>
                  <a:pt x="680085" y="473709"/>
                </a:lnTo>
                <a:lnTo>
                  <a:pt x="615950" y="467359"/>
                </a:lnTo>
                <a:lnTo>
                  <a:pt x="556260" y="460375"/>
                </a:lnTo>
                <a:lnTo>
                  <a:pt x="500380" y="451484"/>
                </a:lnTo>
                <a:lnTo>
                  <a:pt x="449580" y="441325"/>
                </a:lnTo>
                <a:lnTo>
                  <a:pt x="403860" y="429894"/>
                </a:lnTo>
                <a:lnTo>
                  <a:pt x="363855" y="417829"/>
                </a:lnTo>
                <a:lnTo>
                  <a:pt x="303530" y="390525"/>
                </a:lnTo>
                <a:lnTo>
                  <a:pt x="271145" y="360044"/>
                </a:lnTo>
                <a:lnTo>
                  <a:pt x="266700" y="344169"/>
                </a:lnTo>
                <a:close/>
              </a:path>
            </a:pathLst>
          </a:custGeom>
          <a:ln w="25400">
            <a:solidFill>
              <a:srgbClr val="FFAB40"/>
            </a:solidFill>
          </a:ln>
        </p:spPr>
        <p:txBody>
          <a:bodyPr wrap="square" lIns="0" tIns="0" rIns="0" bIns="0" rtlCol="0"/>
          <a:lstStyle/>
          <a:p>
            <a:endParaRPr/>
          </a:p>
        </p:txBody>
      </p:sp>
      <p:grpSp>
        <p:nvGrpSpPr>
          <p:cNvPr id="17" name="object 17"/>
          <p:cNvGrpSpPr/>
          <p:nvPr/>
        </p:nvGrpSpPr>
        <p:grpSpPr>
          <a:xfrm>
            <a:off x="6720205" y="2087879"/>
            <a:ext cx="690245" cy="168275"/>
            <a:chOff x="6720205" y="2087879"/>
            <a:chExt cx="690245" cy="168275"/>
          </a:xfrm>
        </p:grpSpPr>
        <p:sp>
          <p:nvSpPr>
            <p:cNvPr id="18" name="object 18"/>
            <p:cNvSpPr/>
            <p:nvPr/>
          </p:nvSpPr>
          <p:spPr>
            <a:xfrm>
              <a:off x="6732905" y="2100579"/>
              <a:ext cx="664845" cy="142875"/>
            </a:xfrm>
            <a:custGeom>
              <a:avLst/>
              <a:gdLst/>
              <a:ahLst/>
              <a:cxnLst/>
              <a:rect l="l" t="t" r="r" b="b"/>
              <a:pathLst>
                <a:path w="664845" h="142875">
                  <a:moveTo>
                    <a:pt x="593725" y="0"/>
                  </a:moveTo>
                  <a:lnTo>
                    <a:pt x="593725" y="35559"/>
                  </a:lnTo>
                  <a:lnTo>
                    <a:pt x="0" y="35559"/>
                  </a:lnTo>
                  <a:lnTo>
                    <a:pt x="0" y="107314"/>
                  </a:lnTo>
                  <a:lnTo>
                    <a:pt x="593725" y="107314"/>
                  </a:lnTo>
                  <a:lnTo>
                    <a:pt x="593725" y="142875"/>
                  </a:lnTo>
                  <a:lnTo>
                    <a:pt x="664845" y="71119"/>
                  </a:lnTo>
                  <a:lnTo>
                    <a:pt x="593725" y="0"/>
                  </a:lnTo>
                  <a:close/>
                </a:path>
              </a:pathLst>
            </a:custGeom>
            <a:solidFill>
              <a:srgbClr val="FFAB40"/>
            </a:solidFill>
          </p:spPr>
          <p:txBody>
            <a:bodyPr wrap="square" lIns="0" tIns="0" rIns="0" bIns="0" rtlCol="0"/>
            <a:lstStyle/>
            <a:p>
              <a:endParaRPr/>
            </a:p>
          </p:txBody>
        </p:sp>
        <p:sp>
          <p:nvSpPr>
            <p:cNvPr id="19" name="object 19"/>
            <p:cNvSpPr/>
            <p:nvPr/>
          </p:nvSpPr>
          <p:spPr>
            <a:xfrm>
              <a:off x="6732905" y="2100579"/>
              <a:ext cx="664845" cy="142875"/>
            </a:xfrm>
            <a:custGeom>
              <a:avLst/>
              <a:gdLst/>
              <a:ahLst/>
              <a:cxnLst/>
              <a:rect l="l" t="t" r="r" b="b"/>
              <a:pathLst>
                <a:path w="664845" h="142875">
                  <a:moveTo>
                    <a:pt x="0" y="35559"/>
                  </a:moveTo>
                  <a:lnTo>
                    <a:pt x="593725" y="35559"/>
                  </a:lnTo>
                  <a:lnTo>
                    <a:pt x="593725" y="0"/>
                  </a:lnTo>
                  <a:lnTo>
                    <a:pt x="664845" y="71119"/>
                  </a:lnTo>
                  <a:lnTo>
                    <a:pt x="593725" y="142875"/>
                  </a:lnTo>
                  <a:lnTo>
                    <a:pt x="593725" y="107314"/>
                  </a:lnTo>
                  <a:lnTo>
                    <a:pt x="0" y="107314"/>
                  </a:lnTo>
                  <a:lnTo>
                    <a:pt x="0" y="35559"/>
                  </a:lnTo>
                  <a:close/>
                </a:path>
              </a:pathLst>
            </a:custGeom>
            <a:ln w="25400">
              <a:solidFill>
                <a:srgbClr val="B97A2D"/>
              </a:solidFill>
            </a:ln>
          </p:spPr>
          <p:txBody>
            <a:bodyPr wrap="square" lIns="0" tIns="0" rIns="0" bIns="0" rtlCol="0"/>
            <a:lstStyle/>
            <a:p>
              <a:endParaRPr/>
            </a:p>
          </p:txBody>
        </p:sp>
      </p:grpSp>
      <p:grpSp>
        <p:nvGrpSpPr>
          <p:cNvPr id="20" name="object 20"/>
          <p:cNvGrpSpPr/>
          <p:nvPr/>
        </p:nvGrpSpPr>
        <p:grpSpPr>
          <a:xfrm>
            <a:off x="4855845" y="2668270"/>
            <a:ext cx="1806575" cy="714375"/>
            <a:chOff x="4855845" y="2668270"/>
            <a:chExt cx="1806575" cy="714375"/>
          </a:xfrm>
        </p:grpSpPr>
        <p:sp>
          <p:nvSpPr>
            <p:cNvPr id="21" name="object 21"/>
            <p:cNvSpPr/>
            <p:nvPr/>
          </p:nvSpPr>
          <p:spPr>
            <a:xfrm>
              <a:off x="4868545" y="2680970"/>
              <a:ext cx="1781175" cy="688975"/>
            </a:xfrm>
            <a:custGeom>
              <a:avLst/>
              <a:gdLst/>
              <a:ahLst/>
              <a:cxnLst/>
              <a:rect l="l" t="t" r="r" b="b"/>
              <a:pathLst>
                <a:path w="1781175" h="688975">
                  <a:moveTo>
                    <a:pt x="0" y="344169"/>
                  </a:moveTo>
                  <a:lnTo>
                    <a:pt x="9525" y="293369"/>
                  </a:lnTo>
                  <a:lnTo>
                    <a:pt x="37464" y="245110"/>
                  </a:lnTo>
                  <a:lnTo>
                    <a:pt x="82550" y="199390"/>
                  </a:lnTo>
                  <a:lnTo>
                    <a:pt x="143509" y="156844"/>
                  </a:lnTo>
                  <a:lnTo>
                    <a:pt x="179069" y="137160"/>
                  </a:lnTo>
                  <a:lnTo>
                    <a:pt x="218439" y="118744"/>
                  </a:lnTo>
                  <a:lnTo>
                    <a:pt x="260350" y="100965"/>
                  </a:lnTo>
                  <a:lnTo>
                    <a:pt x="306069" y="84455"/>
                  </a:lnTo>
                  <a:lnTo>
                    <a:pt x="354329" y="69215"/>
                  </a:lnTo>
                  <a:lnTo>
                    <a:pt x="405129" y="55244"/>
                  </a:lnTo>
                  <a:lnTo>
                    <a:pt x="459104" y="43180"/>
                  </a:lnTo>
                  <a:lnTo>
                    <a:pt x="514984" y="31750"/>
                  </a:lnTo>
                  <a:lnTo>
                    <a:pt x="572769" y="22225"/>
                  </a:lnTo>
                  <a:lnTo>
                    <a:pt x="633094" y="14605"/>
                  </a:lnTo>
                  <a:lnTo>
                    <a:pt x="695325" y="8255"/>
                  </a:lnTo>
                  <a:lnTo>
                    <a:pt x="758825" y="3810"/>
                  </a:lnTo>
                  <a:lnTo>
                    <a:pt x="824229" y="1269"/>
                  </a:lnTo>
                  <a:lnTo>
                    <a:pt x="890269" y="0"/>
                  </a:lnTo>
                  <a:lnTo>
                    <a:pt x="956944" y="1269"/>
                  </a:lnTo>
                  <a:lnTo>
                    <a:pt x="1021714" y="3810"/>
                  </a:lnTo>
                  <a:lnTo>
                    <a:pt x="1085850" y="8255"/>
                  </a:lnTo>
                  <a:lnTo>
                    <a:pt x="1147444" y="14605"/>
                  </a:lnTo>
                  <a:lnTo>
                    <a:pt x="1207769" y="22225"/>
                  </a:lnTo>
                  <a:lnTo>
                    <a:pt x="1266189" y="31750"/>
                  </a:lnTo>
                  <a:lnTo>
                    <a:pt x="1322069" y="43180"/>
                  </a:lnTo>
                  <a:lnTo>
                    <a:pt x="1375409" y="55244"/>
                  </a:lnTo>
                  <a:lnTo>
                    <a:pt x="1426209" y="69215"/>
                  </a:lnTo>
                  <a:lnTo>
                    <a:pt x="1474469" y="84455"/>
                  </a:lnTo>
                  <a:lnTo>
                    <a:pt x="1520189" y="100965"/>
                  </a:lnTo>
                  <a:lnTo>
                    <a:pt x="1562734" y="118744"/>
                  </a:lnTo>
                  <a:lnTo>
                    <a:pt x="1602104" y="137160"/>
                  </a:lnTo>
                  <a:lnTo>
                    <a:pt x="1637664" y="156844"/>
                  </a:lnTo>
                  <a:lnTo>
                    <a:pt x="1670050" y="177800"/>
                  </a:lnTo>
                  <a:lnTo>
                    <a:pt x="1722754" y="221615"/>
                  </a:lnTo>
                  <a:lnTo>
                    <a:pt x="1759584" y="269240"/>
                  </a:lnTo>
                  <a:lnTo>
                    <a:pt x="1778634" y="318769"/>
                  </a:lnTo>
                  <a:lnTo>
                    <a:pt x="1781175" y="344169"/>
                  </a:lnTo>
                  <a:lnTo>
                    <a:pt x="1771650" y="395605"/>
                  </a:lnTo>
                  <a:lnTo>
                    <a:pt x="1743075" y="443865"/>
                  </a:lnTo>
                  <a:lnTo>
                    <a:pt x="1698625" y="489585"/>
                  </a:lnTo>
                  <a:lnTo>
                    <a:pt x="1637664" y="532130"/>
                  </a:lnTo>
                  <a:lnTo>
                    <a:pt x="1602104" y="551815"/>
                  </a:lnTo>
                  <a:lnTo>
                    <a:pt x="1562734" y="570230"/>
                  </a:lnTo>
                  <a:lnTo>
                    <a:pt x="1520189" y="588010"/>
                  </a:lnTo>
                  <a:lnTo>
                    <a:pt x="1474469" y="604519"/>
                  </a:lnTo>
                  <a:lnTo>
                    <a:pt x="1426209" y="619760"/>
                  </a:lnTo>
                  <a:lnTo>
                    <a:pt x="1375409" y="633094"/>
                  </a:lnTo>
                  <a:lnTo>
                    <a:pt x="1322069" y="645794"/>
                  </a:lnTo>
                  <a:lnTo>
                    <a:pt x="1266189" y="656590"/>
                  </a:lnTo>
                  <a:lnTo>
                    <a:pt x="1207769" y="666115"/>
                  </a:lnTo>
                  <a:lnTo>
                    <a:pt x="1147444" y="674369"/>
                  </a:lnTo>
                  <a:lnTo>
                    <a:pt x="1085850" y="680719"/>
                  </a:lnTo>
                  <a:lnTo>
                    <a:pt x="1021714" y="685165"/>
                  </a:lnTo>
                  <a:lnTo>
                    <a:pt x="956944" y="687705"/>
                  </a:lnTo>
                  <a:lnTo>
                    <a:pt x="890269" y="688975"/>
                  </a:lnTo>
                  <a:lnTo>
                    <a:pt x="824229" y="687705"/>
                  </a:lnTo>
                  <a:lnTo>
                    <a:pt x="758825" y="685165"/>
                  </a:lnTo>
                  <a:lnTo>
                    <a:pt x="695325" y="680719"/>
                  </a:lnTo>
                  <a:lnTo>
                    <a:pt x="633094" y="674369"/>
                  </a:lnTo>
                  <a:lnTo>
                    <a:pt x="572769" y="666115"/>
                  </a:lnTo>
                  <a:lnTo>
                    <a:pt x="514984" y="656590"/>
                  </a:lnTo>
                  <a:lnTo>
                    <a:pt x="459104" y="645794"/>
                  </a:lnTo>
                  <a:lnTo>
                    <a:pt x="405129" y="633094"/>
                  </a:lnTo>
                  <a:lnTo>
                    <a:pt x="354329" y="619760"/>
                  </a:lnTo>
                  <a:lnTo>
                    <a:pt x="306069" y="604519"/>
                  </a:lnTo>
                  <a:lnTo>
                    <a:pt x="260350" y="588010"/>
                  </a:lnTo>
                  <a:lnTo>
                    <a:pt x="218439" y="570230"/>
                  </a:lnTo>
                  <a:lnTo>
                    <a:pt x="179069" y="551815"/>
                  </a:lnTo>
                  <a:lnTo>
                    <a:pt x="143509" y="532130"/>
                  </a:lnTo>
                  <a:lnTo>
                    <a:pt x="111125" y="511175"/>
                  </a:lnTo>
                  <a:lnTo>
                    <a:pt x="57784" y="467360"/>
                  </a:lnTo>
                  <a:lnTo>
                    <a:pt x="20954" y="419735"/>
                  </a:lnTo>
                  <a:lnTo>
                    <a:pt x="1904" y="370205"/>
                  </a:lnTo>
                  <a:lnTo>
                    <a:pt x="0" y="344169"/>
                  </a:lnTo>
                  <a:close/>
                </a:path>
              </a:pathLst>
            </a:custGeom>
            <a:ln w="25400">
              <a:solidFill>
                <a:srgbClr val="FFAB40"/>
              </a:solidFill>
            </a:ln>
          </p:spPr>
          <p:txBody>
            <a:bodyPr wrap="square" lIns="0" tIns="0" rIns="0" bIns="0" rtlCol="0"/>
            <a:lstStyle/>
            <a:p>
              <a:endParaRPr/>
            </a:p>
          </p:txBody>
        </p:sp>
        <p:sp>
          <p:nvSpPr>
            <p:cNvPr id="22" name="object 22"/>
            <p:cNvSpPr/>
            <p:nvPr/>
          </p:nvSpPr>
          <p:spPr>
            <a:xfrm>
              <a:off x="5135880" y="3085465"/>
              <a:ext cx="1247140" cy="11430"/>
            </a:xfrm>
            <a:custGeom>
              <a:avLst/>
              <a:gdLst/>
              <a:ahLst/>
              <a:cxnLst/>
              <a:rect l="l" t="t" r="r" b="b"/>
              <a:pathLst>
                <a:path w="1247139" h="11430">
                  <a:moveTo>
                    <a:pt x="0" y="11430"/>
                  </a:moveTo>
                  <a:lnTo>
                    <a:pt x="1247140" y="0"/>
                  </a:lnTo>
                </a:path>
              </a:pathLst>
            </a:custGeom>
            <a:ln w="9525">
              <a:solidFill>
                <a:srgbClr val="FFAB40"/>
              </a:solidFill>
            </a:ln>
          </p:spPr>
          <p:txBody>
            <a:bodyPr wrap="square" lIns="0" tIns="0" rIns="0" bIns="0" rtlCol="0"/>
            <a:lstStyle/>
            <a:p>
              <a:endParaRPr/>
            </a:p>
          </p:txBody>
        </p:sp>
      </p:grpSp>
      <p:grpSp>
        <p:nvGrpSpPr>
          <p:cNvPr id="23" name="object 23"/>
          <p:cNvGrpSpPr/>
          <p:nvPr/>
        </p:nvGrpSpPr>
        <p:grpSpPr>
          <a:xfrm>
            <a:off x="6720205" y="2941320"/>
            <a:ext cx="690245" cy="168275"/>
            <a:chOff x="6720205" y="2941320"/>
            <a:chExt cx="690245" cy="168275"/>
          </a:xfrm>
        </p:grpSpPr>
        <p:sp>
          <p:nvSpPr>
            <p:cNvPr id="24" name="object 24"/>
            <p:cNvSpPr/>
            <p:nvPr/>
          </p:nvSpPr>
          <p:spPr>
            <a:xfrm>
              <a:off x="6732905" y="2954020"/>
              <a:ext cx="664845" cy="142875"/>
            </a:xfrm>
            <a:custGeom>
              <a:avLst/>
              <a:gdLst/>
              <a:ahLst/>
              <a:cxnLst/>
              <a:rect l="l" t="t" r="r" b="b"/>
              <a:pathLst>
                <a:path w="664845" h="142875">
                  <a:moveTo>
                    <a:pt x="593725" y="0"/>
                  </a:moveTo>
                  <a:lnTo>
                    <a:pt x="593725" y="35560"/>
                  </a:lnTo>
                  <a:lnTo>
                    <a:pt x="0" y="35560"/>
                  </a:lnTo>
                  <a:lnTo>
                    <a:pt x="0" y="106680"/>
                  </a:lnTo>
                  <a:lnTo>
                    <a:pt x="593725" y="106680"/>
                  </a:lnTo>
                  <a:lnTo>
                    <a:pt x="593725" y="142875"/>
                  </a:lnTo>
                  <a:lnTo>
                    <a:pt x="664845" y="71119"/>
                  </a:lnTo>
                  <a:lnTo>
                    <a:pt x="593725" y="0"/>
                  </a:lnTo>
                  <a:close/>
                </a:path>
              </a:pathLst>
            </a:custGeom>
            <a:solidFill>
              <a:srgbClr val="FFAB40"/>
            </a:solidFill>
          </p:spPr>
          <p:txBody>
            <a:bodyPr wrap="square" lIns="0" tIns="0" rIns="0" bIns="0" rtlCol="0"/>
            <a:lstStyle/>
            <a:p>
              <a:endParaRPr/>
            </a:p>
          </p:txBody>
        </p:sp>
        <p:sp>
          <p:nvSpPr>
            <p:cNvPr id="25" name="object 25"/>
            <p:cNvSpPr/>
            <p:nvPr/>
          </p:nvSpPr>
          <p:spPr>
            <a:xfrm>
              <a:off x="6732905" y="2954020"/>
              <a:ext cx="664845" cy="142875"/>
            </a:xfrm>
            <a:custGeom>
              <a:avLst/>
              <a:gdLst/>
              <a:ahLst/>
              <a:cxnLst/>
              <a:rect l="l" t="t" r="r" b="b"/>
              <a:pathLst>
                <a:path w="664845" h="142875">
                  <a:moveTo>
                    <a:pt x="0" y="35560"/>
                  </a:moveTo>
                  <a:lnTo>
                    <a:pt x="593725" y="35560"/>
                  </a:lnTo>
                  <a:lnTo>
                    <a:pt x="593725" y="0"/>
                  </a:lnTo>
                  <a:lnTo>
                    <a:pt x="664845" y="71119"/>
                  </a:lnTo>
                  <a:lnTo>
                    <a:pt x="593725" y="142875"/>
                  </a:lnTo>
                  <a:lnTo>
                    <a:pt x="593725" y="106680"/>
                  </a:lnTo>
                  <a:lnTo>
                    <a:pt x="0" y="106680"/>
                  </a:lnTo>
                  <a:lnTo>
                    <a:pt x="0" y="35560"/>
                  </a:lnTo>
                  <a:close/>
                </a:path>
              </a:pathLst>
            </a:custGeom>
            <a:ln w="25400">
              <a:solidFill>
                <a:srgbClr val="B97A2D"/>
              </a:solidFill>
            </a:ln>
          </p:spPr>
          <p:txBody>
            <a:bodyPr wrap="square" lIns="0" tIns="0" rIns="0" bIns="0" rtlCol="0"/>
            <a:lstStyle/>
            <a:p>
              <a:endParaRPr/>
            </a:p>
          </p:txBody>
        </p:sp>
      </p:grpSp>
      <p:grpSp>
        <p:nvGrpSpPr>
          <p:cNvPr id="26" name="object 26"/>
          <p:cNvGrpSpPr/>
          <p:nvPr/>
        </p:nvGrpSpPr>
        <p:grpSpPr>
          <a:xfrm>
            <a:off x="4711700" y="3651884"/>
            <a:ext cx="2954020" cy="1146175"/>
            <a:chOff x="4711700" y="3651884"/>
            <a:chExt cx="2954020" cy="1146175"/>
          </a:xfrm>
        </p:grpSpPr>
        <p:sp>
          <p:nvSpPr>
            <p:cNvPr id="27" name="object 27"/>
            <p:cNvSpPr/>
            <p:nvPr/>
          </p:nvSpPr>
          <p:spPr>
            <a:xfrm>
              <a:off x="4724400" y="3664584"/>
              <a:ext cx="1936114" cy="1120140"/>
            </a:xfrm>
            <a:custGeom>
              <a:avLst/>
              <a:gdLst/>
              <a:ahLst/>
              <a:cxnLst/>
              <a:rect l="l" t="t" r="r" b="b"/>
              <a:pathLst>
                <a:path w="1936115" h="1120139">
                  <a:moveTo>
                    <a:pt x="664845" y="213359"/>
                  </a:moveTo>
                  <a:lnTo>
                    <a:pt x="668654" y="189864"/>
                  </a:lnTo>
                  <a:lnTo>
                    <a:pt x="679450" y="167639"/>
                  </a:lnTo>
                  <a:lnTo>
                    <a:pt x="721360" y="125094"/>
                  </a:lnTo>
                  <a:lnTo>
                    <a:pt x="787400" y="86994"/>
                  </a:lnTo>
                  <a:lnTo>
                    <a:pt x="828675" y="70484"/>
                  </a:lnTo>
                  <a:lnTo>
                    <a:pt x="874395" y="54609"/>
                  </a:lnTo>
                  <a:lnTo>
                    <a:pt x="925195" y="41274"/>
                  </a:lnTo>
                  <a:lnTo>
                    <a:pt x="979804" y="29209"/>
                  </a:lnTo>
                  <a:lnTo>
                    <a:pt x="1038225" y="19049"/>
                  </a:lnTo>
                  <a:lnTo>
                    <a:pt x="1099820" y="10794"/>
                  </a:lnTo>
                  <a:lnTo>
                    <a:pt x="1163954" y="4444"/>
                  </a:lnTo>
                  <a:lnTo>
                    <a:pt x="1231264" y="1269"/>
                  </a:lnTo>
                  <a:lnTo>
                    <a:pt x="1300479" y="0"/>
                  </a:lnTo>
                  <a:lnTo>
                    <a:pt x="1369695" y="1269"/>
                  </a:lnTo>
                  <a:lnTo>
                    <a:pt x="1437004" y="4444"/>
                  </a:lnTo>
                  <a:lnTo>
                    <a:pt x="1501139" y="10794"/>
                  </a:lnTo>
                  <a:lnTo>
                    <a:pt x="1562735" y="19049"/>
                  </a:lnTo>
                  <a:lnTo>
                    <a:pt x="1621154" y="29209"/>
                  </a:lnTo>
                  <a:lnTo>
                    <a:pt x="1675764" y="41274"/>
                  </a:lnTo>
                  <a:lnTo>
                    <a:pt x="1725929" y="54609"/>
                  </a:lnTo>
                  <a:lnTo>
                    <a:pt x="1772285" y="70484"/>
                  </a:lnTo>
                  <a:lnTo>
                    <a:pt x="1812925" y="86994"/>
                  </a:lnTo>
                  <a:lnTo>
                    <a:pt x="1849120" y="105409"/>
                  </a:lnTo>
                  <a:lnTo>
                    <a:pt x="1903729" y="146049"/>
                  </a:lnTo>
                  <a:lnTo>
                    <a:pt x="1932304" y="189864"/>
                  </a:lnTo>
                  <a:lnTo>
                    <a:pt x="1936115" y="213359"/>
                  </a:lnTo>
                  <a:lnTo>
                    <a:pt x="1932304" y="236219"/>
                  </a:lnTo>
                  <a:lnTo>
                    <a:pt x="1903729" y="280669"/>
                  </a:lnTo>
                  <a:lnTo>
                    <a:pt x="1849120" y="321309"/>
                  </a:lnTo>
                  <a:lnTo>
                    <a:pt x="1812925" y="339089"/>
                  </a:lnTo>
                  <a:lnTo>
                    <a:pt x="1772285" y="356234"/>
                  </a:lnTo>
                  <a:lnTo>
                    <a:pt x="1725929" y="371474"/>
                  </a:lnTo>
                  <a:lnTo>
                    <a:pt x="1675764" y="385444"/>
                  </a:lnTo>
                  <a:lnTo>
                    <a:pt x="1621154" y="397509"/>
                  </a:lnTo>
                  <a:lnTo>
                    <a:pt x="1562735" y="407669"/>
                  </a:lnTo>
                  <a:lnTo>
                    <a:pt x="1501139" y="415924"/>
                  </a:lnTo>
                  <a:lnTo>
                    <a:pt x="1437004" y="421639"/>
                  </a:lnTo>
                  <a:lnTo>
                    <a:pt x="1369695" y="425449"/>
                  </a:lnTo>
                  <a:lnTo>
                    <a:pt x="1300479" y="426719"/>
                  </a:lnTo>
                  <a:lnTo>
                    <a:pt x="1231264" y="425449"/>
                  </a:lnTo>
                  <a:lnTo>
                    <a:pt x="1163954" y="421639"/>
                  </a:lnTo>
                  <a:lnTo>
                    <a:pt x="1099820" y="415924"/>
                  </a:lnTo>
                  <a:lnTo>
                    <a:pt x="1038225" y="407669"/>
                  </a:lnTo>
                  <a:lnTo>
                    <a:pt x="979804" y="397509"/>
                  </a:lnTo>
                  <a:lnTo>
                    <a:pt x="925195" y="385444"/>
                  </a:lnTo>
                  <a:lnTo>
                    <a:pt x="874395" y="371474"/>
                  </a:lnTo>
                  <a:lnTo>
                    <a:pt x="828675" y="356234"/>
                  </a:lnTo>
                  <a:lnTo>
                    <a:pt x="787400" y="339089"/>
                  </a:lnTo>
                  <a:lnTo>
                    <a:pt x="751839" y="321309"/>
                  </a:lnTo>
                  <a:lnTo>
                    <a:pt x="697229" y="280669"/>
                  </a:lnTo>
                  <a:lnTo>
                    <a:pt x="668654" y="236219"/>
                  </a:lnTo>
                  <a:lnTo>
                    <a:pt x="664845" y="213359"/>
                  </a:lnTo>
                  <a:close/>
                </a:path>
                <a:path w="1936115" h="1120139">
                  <a:moveTo>
                    <a:pt x="0" y="906779"/>
                  </a:moveTo>
                  <a:lnTo>
                    <a:pt x="3810" y="883919"/>
                  </a:lnTo>
                  <a:lnTo>
                    <a:pt x="14604" y="861059"/>
                  </a:lnTo>
                  <a:lnTo>
                    <a:pt x="56514" y="819149"/>
                  </a:lnTo>
                  <a:lnTo>
                    <a:pt x="122554" y="781049"/>
                  </a:lnTo>
                  <a:lnTo>
                    <a:pt x="163829" y="763904"/>
                  </a:lnTo>
                  <a:lnTo>
                    <a:pt x="209550" y="748664"/>
                  </a:lnTo>
                  <a:lnTo>
                    <a:pt x="260350" y="734694"/>
                  </a:lnTo>
                  <a:lnTo>
                    <a:pt x="314960" y="722629"/>
                  </a:lnTo>
                  <a:lnTo>
                    <a:pt x="372745" y="712469"/>
                  </a:lnTo>
                  <a:lnTo>
                    <a:pt x="434339" y="704214"/>
                  </a:lnTo>
                  <a:lnTo>
                    <a:pt x="499110" y="698499"/>
                  </a:lnTo>
                  <a:lnTo>
                    <a:pt x="566420" y="694689"/>
                  </a:lnTo>
                  <a:lnTo>
                    <a:pt x="635635" y="693419"/>
                  </a:lnTo>
                  <a:lnTo>
                    <a:pt x="704850" y="694689"/>
                  </a:lnTo>
                  <a:lnTo>
                    <a:pt x="771525" y="698499"/>
                  </a:lnTo>
                  <a:lnTo>
                    <a:pt x="836295" y="704214"/>
                  </a:lnTo>
                  <a:lnTo>
                    <a:pt x="897889" y="712469"/>
                  </a:lnTo>
                  <a:lnTo>
                    <a:pt x="956310" y="722629"/>
                  </a:lnTo>
                  <a:lnTo>
                    <a:pt x="1010920" y="734694"/>
                  </a:lnTo>
                  <a:lnTo>
                    <a:pt x="1061085" y="748664"/>
                  </a:lnTo>
                  <a:lnTo>
                    <a:pt x="1106804" y="763904"/>
                  </a:lnTo>
                  <a:lnTo>
                    <a:pt x="1148079" y="781049"/>
                  </a:lnTo>
                  <a:lnTo>
                    <a:pt x="1184275" y="799464"/>
                  </a:lnTo>
                  <a:lnTo>
                    <a:pt x="1238250" y="839469"/>
                  </a:lnTo>
                  <a:lnTo>
                    <a:pt x="1266825" y="883919"/>
                  </a:lnTo>
                  <a:lnTo>
                    <a:pt x="1270635" y="906779"/>
                  </a:lnTo>
                  <a:lnTo>
                    <a:pt x="1266825" y="930274"/>
                  </a:lnTo>
                  <a:lnTo>
                    <a:pt x="1238250" y="974724"/>
                  </a:lnTo>
                  <a:lnTo>
                    <a:pt x="1184275" y="1014729"/>
                  </a:lnTo>
                  <a:lnTo>
                    <a:pt x="1148079" y="1033144"/>
                  </a:lnTo>
                  <a:lnTo>
                    <a:pt x="1106804" y="1050289"/>
                  </a:lnTo>
                  <a:lnTo>
                    <a:pt x="1061085" y="1065530"/>
                  </a:lnTo>
                  <a:lnTo>
                    <a:pt x="1010920" y="1079499"/>
                  </a:lnTo>
                  <a:lnTo>
                    <a:pt x="956310" y="1091564"/>
                  </a:lnTo>
                  <a:lnTo>
                    <a:pt x="897889" y="1101724"/>
                  </a:lnTo>
                  <a:lnTo>
                    <a:pt x="836295" y="1109345"/>
                  </a:lnTo>
                  <a:lnTo>
                    <a:pt x="771525" y="1115695"/>
                  </a:lnTo>
                  <a:lnTo>
                    <a:pt x="704850" y="1119505"/>
                  </a:lnTo>
                  <a:lnTo>
                    <a:pt x="635635" y="1120139"/>
                  </a:lnTo>
                  <a:lnTo>
                    <a:pt x="566420" y="1119505"/>
                  </a:lnTo>
                  <a:lnTo>
                    <a:pt x="499110" y="1115695"/>
                  </a:lnTo>
                  <a:lnTo>
                    <a:pt x="434339" y="1109345"/>
                  </a:lnTo>
                  <a:lnTo>
                    <a:pt x="372745" y="1101724"/>
                  </a:lnTo>
                  <a:lnTo>
                    <a:pt x="314960" y="1091564"/>
                  </a:lnTo>
                  <a:lnTo>
                    <a:pt x="260350" y="1079499"/>
                  </a:lnTo>
                  <a:lnTo>
                    <a:pt x="209550" y="1065530"/>
                  </a:lnTo>
                  <a:lnTo>
                    <a:pt x="163829" y="1050289"/>
                  </a:lnTo>
                  <a:lnTo>
                    <a:pt x="122554" y="1033144"/>
                  </a:lnTo>
                  <a:lnTo>
                    <a:pt x="86995" y="1014729"/>
                  </a:lnTo>
                  <a:lnTo>
                    <a:pt x="32385" y="974724"/>
                  </a:lnTo>
                  <a:lnTo>
                    <a:pt x="3810" y="930274"/>
                  </a:lnTo>
                  <a:lnTo>
                    <a:pt x="0" y="906779"/>
                  </a:lnTo>
                  <a:close/>
                </a:path>
              </a:pathLst>
            </a:custGeom>
            <a:ln w="25400">
              <a:solidFill>
                <a:srgbClr val="FFAB40"/>
              </a:solidFill>
            </a:ln>
          </p:spPr>
          <p:txBody>
            <a:bodyPr wrap="square" lIns="0" tIns="0" rIns="0" bIns="0" rtlCol="0"/>
            <a:lstStyle/>
            <a:p>
              <a:endParaRPr/>
            </a:p>
          </p:txBody>
        </p:sp>
        <p:sp>
          <p:nvSpPr>
            <p:cNvPr id="28" name="object 28"/>
            <p:cNvSpPr/>
            <p:nvPr/>
          </p:nvSpPr>
          <p:spPr>
            <a:xfrm>
              <a:off x="5360034" y="4029709"/>
              <a:ext cx="215265" cy="328930"/>
            </a:xfrm>
            <a:custGeom>
              <a:avLst/>
              <a:gdLst/>
              <a:ahLst/>
              <a:cxnLst/>
              <a:rect l="l" t="t" r="r" b="b"/>
              <a:pathLst>
                <a:path w="215264" h="328929">
                  <a:moveTo>
                    <a:pt x="215264" y="0"/>
                  </a:moveTo>
                  <a:lnTo>
                    <a:pt x="0" y="328929"/>
                  </a:lnTo>
                </a:path>
              </a:pathLst>
            </a:custGeom>
            <a:ln w="9524">
              <a:solidFill>
                <a:srgbClr val="FFAB40"/>
              </a:solidFill>
            </a:ln>
          </p:spPr>
          <p:txBody>
            <a:bodyPr wrap="square" lIns="0" tIns="0" rIns="0" bIns="0" rtlCol="0"/>
            <a:lstStyle/>
            <a:p>
              <a:endParaRPr/>
            </a:p>
          </p:txBody>
        </p:sp>
        <p:sp>
          <p:nvSpPr>
            <p:cNvPr id="29" name="object 29"/>
            <p:cNvSpPr/>
            <p:nvPr/>
          </p:nvSpPr>
          <p:spPr>
            <a:xfrm>
              <a:off x="6382385" y="4358639"/>
              <a:ext cx="1270635" cy="426720"/>
            </a:xfrm>
            <a:custGeom>
              <a:avLst/>
              <a:gdLst/>
              <a:ahLst/>
              <a:cxnLst/>
              <a:rect l="l" t="t" r="r" b="b"/>
              <a:pathLst>
                <a:path w="1270634" h="426720">
                  <a:moveTo>
                    <a:pt x="0" y="213360"/>
                  </a:moveTo>
                  <a:lnTo>
                    <a:pt x="14604" y="167640"/>
                  </a:lnTo>
                  <a:lnTo>
                    <a:pt x="56514" y="125730"/>
                  </a:lnTo>
                  <a:lnTo>
                    <a:pt x="122555" y="87630"/>
                  </a:lnTo>
                  <a:lnTo>
                    <a:pt x="163830" y="70485"/>
                  </a:lnTo>
                  <a:lnTo>
                    <a:pt x="209549" y="55245"/>
                  </a:lnTo>
                  <a:lnTo>
                    <a:pt x="260349" y="41275"/>
                  </a:lnTo>
                  <a:lnTo>
                    <a:pt x="314960" y="29210"/>
                  </a:lnTo>
                  <a:lnTo>
                    <a:pt x="372744" y="19050"/>
                  </a:lnTo>
                  <a:lnTo>
                    <a:pt x="434339" y="10795"/>
                  </a:lnTo>
                  <a:lnTo>
                    <a:pt x="499110" y="5080"/>
                  </a:lnTo>
                  <a:lnTo>
                    <a:pt x="566419" y="1270"/>
                  </a:lnTo>
                  <a:lnTo>
                    <a:pt x="635635" y="0"/>
                  </a:lnTo>
                  <a:lnTo>
                    <a:pt x="704849" y="1270"/>
                  </a:lnTo>
                  <a:lnTo>
                    <a:pt x="771524" y="5080"/>
                  </a:lnTo>
                  <a:lnTo>
                    <a:pt x="836294" y="10795"/>
                  </a:lnTo>
                  <a:lnTo>
                    <a:pt x="897889" y="19050"/>
                  </a:lnTo>
                  <a:lnTo>
                    <a:pt x="956310" y="29210"/>
                  </a:lnTo>
                  <a:lnTo>
                    <a:pt x="1010919" y="41275"/>
                  </a:lnTo>
                  <a:lnTo>
                    <a:pt x="1061085" y="55245"/>
                  </a:lnTo>
                  <a:lnTo>
                    <a:pt x="1106805" y="70485"/>
                  </a:lnTo>
                  <a:lnTo>
                    <a:pt x="1148080" y="87630"/>
                  </a:lnTo>
                  <a:lnTo>
                    <a:pt x="1184274" y="106045"/>
                  </a:lnTo>
                  <a:lnTo>
                    <a:pt x="1238249" y="146050"/>
                  </a:lnTo>
                  <a:lnTo>
                    <a:pt x="1266824" y="190500"/>
                  </a:lnTo>
                  <a:lnTo>
                    <a:pt x="1270635" y="213360"/>
                  </a:lnTo>
                  <a:lnTo>
                    <a:pt x="1256030" y="259080"/>
                  </a:lnTo>
                  <a:lnTo>
                    <a:pt x="1214119" y="301625"/>
                  </a:lnTo>
                  <a:lnTo>
                    <a:pt x="1148080" y="339725"/>
                  </a:lnTo>
                  <a:lnTo>
                    <a:pt x="1106805" y="356870"/>
                  </a:lnTo>
                  <a:lnTo>
                    <a:pt x="1061085" y="372110"/>
                  </a:lnTo>
                  <a:lnTo>
                    <a:pt x="1010919" y="386080"/>
                  </a:lnTo>
                  <a:lnTo>
                    <a:pt x="956310" y="398145"/>
                  </a:lnTo>
                  <a:lnTo>
                    <a:pt x="897889" y="408305"/>
                  </a:lnTo>
                  <a:lnTo>
                    <a:pt x="836294" y="415925"/>
                  </a:lnTo>
                  <a:lnTo>
                    <a:pt x="771524" y="422275"/>
                  </a:lnTo>
                  <a:lnTo>
                    <a:pt x="704849" y="426085"/>
                  </a:lnTo>
                  <a:lnTo>
                    <a:pt x="635635" y="426720"/>
                  </a:lnTo>
                  <a:lnTo>
                    <a:pt x="566419" y="426085"/>
                  </a:lnTo>
                  <a:lnTo>
                    <a:pt x="499110" y="422275"/>
                  </a:lnTo>
                  <a:lnTo>
                    <a:pt x="434339" y="415925"/>
                  </a:lnTo>
                  <a:lnTo>
                    <a:pt x="372744" y="408305"/>
                  </a:lnTo>
                  <a:lnTo>
                    <a:pt x="314960" y="398145"/>
                  </a:lnTo>
                  <a:lnTo>
                    <a:pt x="260349" y="386080"/>
                  </a:lnTo>
                  <a:lnTo>
                    <a:pt x="209549" y="372110"/>
                  </a:lnTo>
                  <a:lnTo>
                    <a:pt x="163830" y="356870"/>
                  </a:lnTo>
                  <a:lnTo>
                    <a:pt x="122555" y="339725"/>
                  </a:lnTo>
                  <a:lnTo>
                    <a:pt x="86994" y="321310"/>
                  </a:lnTo>
                  <a:lnTo>
                    <a:pt x="32385" y="281305"/>
                  </a:lnTo>
                  <a:lnTo>
                    <a:pt x="3810" y="236855"/>
                  </a:lnTo>
                  <a:lnTo>
                    <a:pt x="0" y="213360"/>
                  </a:lnTo>
                  <a:close/>
                </a:path>
              </a:pathLst>
            </a:custGeom>
            <a:ln w="25400">
              <a:solidFill>
                <a:srgbClr val="FFAB40"/>
              </a:solidFill>
            </a:ln>
          </p:spPr>
          <p:txBody>
            <a:bodyPr wrap="square" lIns="0" tIns="0" rIns="0" bIns="0" rtlCol="0"/>
            <a:lstStyle/>
            <a:p>
              <a:endParaRPr/>
            </a:p>
          </p:txBody>
        </p:sp>
        <p:sp>
          <p:nvSpPr>
            <p:cNvPr id="30" name="object 30"/>
            <p:cNvSpPr/>
            <p:nvPr/>
          </p:nvSpPr>
          <p:spPr>
            <a:xfrm>
              <a:off x="6473825" y="4029709"/>
              <a:ext cx="544195" cy="328930"/>
            </a:xfrm>
            <a:custGeom>
              <a:avLst/>
              <a:gdLst/>
              <a:ahLst/>
              <a:cxnLst/>
              <a:rect l="l" t="t" r="r" b="b"/>
              <a:pathLst>
                <a:path w="544195" h="328929">
                  <a:moveTo>
                    <a:pt x="0" y="0"/>
                  </a:moveTo>
                  <a:lnTo>
                    <a:pt x="544195" y="328929"/>
                  </a:lnTo>
                </a:path>
              </a:pathLst>
            </a:custGeom>
            <a:ln w="9525">
              <a:solidFill>
                <a:srgbClr val="FFAB40"/>
              </a:solidFill>
            </a:ln>
          </p:spPr>
          <p:txBody>
            <a:bodyPr wrap="square" lIns="0" tIns="0" rIns="0" bIns="0" rtlCol="0"/>
            <a:lstStyle/>
            <a:p>
              <a:endParaRPr/>
            </a:p>
          </p:txBody>
        </p:sp>
        <p:sp>
          <p:nvSpPr>
            <p:cNvPr id="31" name="object 31"/>
            <p:cNvSpPr/>
            <p:nvPr/>
          </p:nvSpPr>
          <p:spPr>
            <a:xfrm>
              <a:off x="6732904" y="3820794"/>
              <a:ext cx="664845" cy="142875"/>
            </a:xfrm>
            <a:custGeom>
              <a:avLst/>
              <a:gdLst/>
              <a:ahLst/>
              <a:cxnLst/>
              <a:rect l="l" t="t" r="r" b="b"/>
              <a:pathLst>
                <a:path w="664845" h="142875">
                  <a:moveTo>
                    <a:pt x="593725" y="0"/>
                  </a:moveTo>
                  <a:lnTo>
                    <a:pt x="593725" y="35559"/>
                  </a:lnTo>
                  <a:lnTo>
                    <a:pt x="0" y="35559"/>
                  </a:lnTo>
                  <a:lnTo>
                    <a:pt x="0" y="106679"/>
                  </a:lnTo>
                  <a:lnTo>
                    <a:pt x="593725" y="106679"/>
                  </a:lnTo>
                  <a:lnTo>
                    <a:pt x="593725" y="142874"/>
                  </a:lnTo>
                  <a:lnTo>
                    <a:pt x="664845" y="71119"/>
                  </a:lnTo>
                  <a:lnTo>
                    <a:pt x="593725" y="0"/>
                  </a:lnTo>
                  <a:close/>
                </a:path>
              </a:pathLst>
            </a:custGeom>
            <a:solidFill>
              <a:srgbClr val="FFAB40"/>
            </a:solidFill>
          </p:spPr>
          <p:txBody>
            <a:bodyPr wrap="square" lIns="0" tIns="0" rIns="0" bIns="0" rtlCol="0"/>
            <a:lstStyle/>
            <a:p>
              <a:endParaRPr/>
            </a:p>
          </p:txBody>
        </p:sp>
        <p:sp>
          <p:nvSpPr>
            <p:cNvPr id="32" name="object 32"/>
            <p:cNvSpPr/>
            <p:nvPr/>
          </p:nvSpPr>
          <p:spPr>
            <a:xfrm>
              <a:off x="6732904" y="3820794"/>
              <a:ext cx="664845" cy="142875"/>
            </a:xfrm>
            <a:custGeom>
              <a:avLst/>
              <a:gdLst/>
              <a:ahLst/>
              <a:cxnLst/>
              <a:rect l="l" t="t" r="r" b="b"/>
              <a:pathLst>
                <a:path w="664845" h="142875">
                  <a:moveTo>
                    <a:pt x="0" y="35559"/>
                  </a:moveTo>
                  <a:lnTo>
                    <a:pt x="593725" y="35559"/>
                  </a:lnTo>
                  <a:lnTo>
                    <a:pt x="593725" y="0"/>
                  </a:lnTo>
                  <a:lnTo>
                    <a:pt x="664845" y="71119"/>
                  </a:lnTo>
                  <a:lnTo>
                    <a:pt x="593725" y="142874"/>
                  </a:lnTo>
                  <a:lnTo>
                    <a:pt x="593725" y="106679"/>
                  </a:lnTo>
                  <a:lnTo>
                    <a:pt x="0" y="106679"/>
                  </a:lnTo>
                  <a:lnTo>
                    <a:pt x="0" y="35559"/>
                  </a:lnTo>
                  <a:close/>
                </a:path>
              </a:pathLst>
            </a:custGeom>
            <a:ln w="25400">
              <a:solidFill>
                <a:srgbClr val="B97A2D"/>
              </a:solidFill>
            </a:ln>
          </p:spPr>
          <p:txBody>
            <a:bodyPr wrap="square" lIns="0" tIns="0" rIns="0" bIns="0" rtlCol="0"/>
            <a:lstStyle/>
            <a:p>
              <a:endParaRPr/>
            </a:p>
          </p:txBody>
        </p:sp>
      </p:grpSp>
      <p:sp>
        <p:nvSpPr>
          <p:cNvPr id="33" name="object 33"/>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4047" y="827278"/>
            <a:ext cx="3734435" cy="456535"/>
          </a:xfrm>
          <a:prstGeom prst="rect">
            <a:avLst/>
          </a:prstGeom>
        </p:spPr>
        <p:txBody>
          <a:bodyPr vert="horz" wrap="square" lIns="0" tIns="12700" rIns="0" bIns="0" rtlCol="0">
            <a:spAutoFit/>
          </a:bodyPr>
          <a:lstStyle/>
          <a:p>
            <a:pPr marL="12700" algn="ctr">
              <a:lnSpc>
                <a:spcPct val="100000"/>
              </a:lnSpc>
              <a:spcBef>
                <a:spcPts val="100"/>
              </a:spcBef>
            </a:pPr>
            <a:r>
              <a:rPr spc="-5" dirty="0"/>
              <a:t>C</a:t>
            </a:r>
            <a:r>
              <a:rPr spc="-15" dirty="0"/>
              <a:t>o</a:t>
            </a:r>
            <a:r>
              <a:rPr spc="-5" dirty="0"/>
              <a:t>ncept</a:t>
            </a:r>
            <a:r>
              <a:rPr spc="-45" dirty="0"/>
              <a:t> </a:t>
            </a:r>
            <a:r>
              <a:rPr spc="-5" dirty="0"/>
              <a:t>o</a:t>
            </a:r>
            <a:r>
              <a:rPr dirty="0"/>
              <a:t>f</a:t>
            </a:r>
            <a:r>
              <a:rPr spc="-160" dirty="0"/>
              <a:t> </a:t>
            </a:r>
            <a:r>
              <a:rPr dirty="0"/>
              <a:t>Att</a:t>
            </a:r>
            <a:r>
              <a:rPr spc="5" dirty="0"/>
              <a:t>r</a:t>
            </a:r>
            <a:r>
              <a:rPr spc="-5" dirty="0"/>
              <a:t>i</a:t>
            </a:r>
            <a:r>
              <a:rPr spc="-15" dirty="0"/>
              <a:t>b</a:t>
            </a:r>
            <a:r>
              <a:rPr spc="-5" dirty="0"/>
              <a:t>ute</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401827" y="1583563"/>
            <a:ext cx="373443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Symbols</a:t>
            </a:r>
            <a:r>
              <a:rPr sz="1800" spc="-35" dirty="0">
                <a:solidFill>
                  <a:srgbClr val="585858"/>
                </a:solidFill>
                <a:latin typeface="Arial"/>
                <a:cs typeface="Arial"/>
              </a:rPr>
              <a:t> </a:t>
            </a:r>
            <a:r>
              <a:rPr sz="1800" dirty="0">
                <a:solidFill>
                  <a:srgbClr val="585858"/>
                </a:solidFill>
                <a:latin typeface="Arial"/>
                <a:cs typeface="Arial"/>
              </a:rPr>
              <a:t>used</a:t>
            </a:r>
            <a:r>
              <a:rPr sz="1800" spc="-30" dirty="0">
                <a:solidFill>
                  <a:srgbClr val="585858"/>
                </a:solidFill>
                <a:latin typeface="Arial"/>
                <a:cs typeface="Arial"/>
              </a:rPr>
              <a:t> </a:t>
            </a:r>
            <a:r>
              <a:rPr sz="1800" spc="5" dirty="0">
                <a:solidFill>
                  <a:srgbClr val="585858"/>
                </a:solidFill>
                <a:latin typeface="Arial"/>
                <a:cs typeface="Arial"/>
              </a:rPr>
              <a:t>to</a:t>
            </a:r>
            <a:r>
              <a:rPr sz="1800" spc="-45" dirty="0">
                <a:solidFill>
                  <a:srgbClr val="585858"/>
                </a:solidFill>
                <a:latin typeface="Arial"/>
                <a:cs typeface="Arial"/>
              </a:rPr>
              <a:t> </a:t>
            </a:r>
            <a:r>
              <a:rPr sz="1800" spc="-5" dirty="0">
                <a:solidFill>
                  <a:srgbClr val="585858"/>
                </a:solidFill>
                <a:latin typeface="Arial"/>
                <a:cs typeface="Arial"/>
              </a:rPr>
              <a:t>represent</a:t>
            </a:r>
            <a:r>
              <a:rPr sz="1800" spc="-15" dirty="0">
                <a:solidFill>
                  <a:srgbClr val="585858"/>
                </a:solidFill>
                <a:latin typeface="Arial"/>
                <a:cs typeface="Arial"/>
              </a:rPr>
              <a:t> </a:t>
            </a:r>
            <a:r>
              <a:rPr sz="1800" spc="-5" dirty="0">
                <a:solidFill>
                  <a:srgbClr val="585858"/>
                </a:solidFill>
                <a:latin typeface="Arial"/>
                <a:cs typeface="Arial"/>
              </a:rPr>
              <a:t>attributes</a:t>
            </a:r>
            <a:endParaRPr sz="1800">
              <a:latin typeface="Arial"/>
              <a:cs typeface="Arial"/>
            </a:endParaRPr>
          </a:p>
        </p:txBody>
      </p:sp>
      <p:sp>
        <p:nvSpPr>
          <p:cNvPr id="7" name="object 7"/>
          <p:cNvSpPr txBox="1"/>
          <p:nvPr/>
        </p:nvSpPr>
        <p:spPr>
          <a:xfrm>
            <a:off x="656336" y="3313557"/>
            <a:ext cx="1042035" cy="239395"/>
          </a:xfrm>
          <a:prstGeom prst="rect">
            <a:avLst/>
          </a:prstGeom>
        </p:spPr>
        <p:txBody>
          <a:bodyPr vert="horz" wrap="square" lIns="0" tIns="12700" rIns="0" bIns="0" rtlCol="0">
            <a:spAutoFit/>
          </a:bodyPr>
          <a:lstStyle/>
          <a:p>
            <a:pPr marL="347980" indent="-335915">
              <a:lnSpc>
                <a:spcPct val="100000"/>
              </a:lnSpc>
              <a:spcBef>
                <a:spcPts val="100"/>
              </a:spcBef>
              <a:buChar char="●"/>
              <a:tabLst>
                <a:tab pos="347980" algn="l"/>
                <a:tab pos="348615" algn="l"/>
              </a:tabLst>
            </a:pPr>
            <a:r>
              <a:rPr sz="1400" dirty="0">
                <a:latin typeface="Arial"/>
                <a:cs typeface="Arial"/>
              </a:rPr>
              <a:t>S</a:t>
            </a:r>
            <a:r>
              <a:rPr sz="1400" spc="-20" dirty="0">
                <a:latin typeface="Arial"/>
                <a:cs typeface="Arial"/>
              </a:rPr>
              <a:t>y</a:t>
            </a:r>
            <a:r>
              <a:rPr sz="1400" spc="-10" dirty="0">
                <a:latin typeface="Arial"/>
                <a:cs typeface="Arial"/>
              </a:rPr>
              <a:t>m</a:t>
            </a:r>
            <a:r>
              <a:rPr sz="1400" dirty="0">
                <a:latin typeface="Arial"/>
                <a:cs typeface="Arial"/>
              </a:rPr>
              <a:t>bols</a:t>
            </a:r>
            <a:endParaRPr sz="1400">
              <a:latin typeface="Arial"/>
              <a:cs typeface="Arial"/>
            </a:endParaRPr>
          </a:p>
        </p:txBody>
      </p:sp>
      <p:sp>
        <p:nvSpPr>
          <p:cNvPr id="8" name="object 8"/>
          <p:cNvSpPr txBox="1"/>
          <p:nvPr/>
        </p:nvSpPr>
        <p:spPr>
          <a:xfrm>
            <a:off x="7674102" y="1282953"/>
            <a:ext cx="683895" cy="447040"/>
          </a:xfrm>
          <a:prstGeom prst="rect">
            <a:avLst/>
          </a:prstGeom>
        </p:spPr>
        <p:txBody>
          <a:bodyPr vert="horz" wrap="square" lIns="0" tIns="24130" rIns="0" bIns="0" rtlCol="0">
            <a:spAutoFit/>
          </a:bodyPr>
          <a:lstStyle/>
          <a:p>
            <a:pPr marL="12700" marR="5080">
              <a:lnSpc>
                <a:spcPts val="1639"/>
              </a:lnSpc>
              <a:spcBef>
                <a:spcPts val="190"/>
              </a:spcBef>
            </a:pPr>
            <a:r>
              <a:rPr sz="1400" spc="-5" dirty="0">
                <a:latin typeface="Arial"/>
                <a:cs typeface="Arial"/>
              </a:rPr>
              <a:t>Derived </a:t>
            </a:r>
            <a:r>
              <a:rPr sz="1400" spc="-375" dirty="0">
                <a:latin typeface="Arial"/>
                <a:cs typeface="Arial"/>
              </a:rPr>
              <a:t> </a:t>
            </a:r>
            <a:r>
              <a:rPr sz="1400" spc="-15" dirty="0">
                <a:latin typeface="Arial"/>
                <a:cs typeface="Arial"/>
              </a:rPr>
              <a:t>A</a:t>
            </a:r>
            <a:r>
              <a:rPr sz="1400" spc="-10" dirty="0">
                <a:latin typeface="Arial"/>
                <a:cs typeface="Arial"/>
              </a:rPr>
              <a:t>t</a:t>
            </a:r>
            <a:r>
              <a:rPr sz="1400" dirty="0">
                <a:latin typeface="Arial"/>
                <a:cs typeface="Arial"/>
              </a:rPr>
              <a:t>t</a:t>
            </a:r>
            <a:r>
              <a:rPr sz="1400" spc="-15" dirty="0">
                <a:latin typeface="Arial"/>
                <a:cs typeface="Arial"/>
              </a:rPr>
              <a:t>r</a:t>
            </a:r>
            <a:r>
              <a:rPr sz="1400" dirty="0">
                <a:latin typeface="Arial"/>
                <a:cs typeface="Arial"/>
              </a:rPr>
              <a:t>i</a:t>
            </a:r>
            <a:r>
              <a:rPr sz="1400" spc="-15" dirty="0">
                <a:latin typeface="Arial"/>
                <a:cs typeface="Arial"/>
              </a:rPr>
              <a:t>bu</a:t>
            </a:r>
            <a:r>
              <a:rPr sz="1400" dirty="0">
                <a:latin typeface="Arial"/>
                <a:cs typeface="Arial"/>
              </a:rPr>
              <a:t>te</a:t>
            </a:r>
            <a:endParaRPr sz="1400">
              <a:latin typeface="Arial"/>
              <a:cs typeface="Arial"/>
            </a:endParaRPr>
          </a:p>
        </p:txBody>
      </p:sp>
      <p:pic>
        <p:nvPicPr>
          <p:cNvPr id="9" name="object 9"/>
          <p:cNvPicPr/>
          <p:nvPr/>
        </p:nvPicPr>
        <p:blipFill>
          <a:blip r:embed="rId3" cstate="print"/>
          <a:stretch>
            <a:fillRect/>
          </a:stretch>
        </p:blipFill>
        <p:spPr>
          <a:xfrm>
            <a:off x="143510" y="161289"/>
            <a:ext cx="773887" cy="311150"/>
          </a:xfrm>
          <a:prstGeom prst="rect">
            <a:avLst/>
          </a:prstGeom>
        </p:spPr>
      </p:pic>
      <p:grpSp>
        <p:nvGrpSpPr>
          <p:cNvPr id="10" name="object 10"/>
          <p:cNvGrpSpPr/>
          <p:nvPr/>
        </p:nvGrpSpPr>
        <p:grpSpPr>
          <a:xfrm>
            <a:off x="4808854" y="1080769"/>
            <a:ext cx="2601595" cy="821055"/>
            <a:chOff x="4808854" y="1080769"/>
            <a:chExt cx="2601595" cy="821055"/>
          </a:xfrm>
        </p:grpSpPr>
        <p:sp>
          <p:nvSpPr>
            <p:cNvPr id="11" name="object 11"/>
            <p:cNvSpPr/>
            <p:nvPr/>
          </p:nvSpPr>
          <p:spPr>
            <a:xfrm>
              <a:off x="4821554" y="1093469"/>
              <a:ext cx="1733550" cy="795655"/>
            </a:xfrm>
            <a:custGeom>
              <a:avLst/>
              <a:gdLst/>
              <a:ahLst/>
              <a:cxnLst/>
              <a:rect l="l" t="t" r="r" b="b"/>
              <a:pathLst>
                <a:path w="1733550" h="795655">
                  <a:moveTo>
                    <a:pt x="0" y="397509"/>
                  </a:moveTo>
                  <a:lnTo>
                    <a:pt x="9525" y="339089"/>
                  </a:lnTo>
                  <a:lnTo>
                    <a:pt x="36830" y="282575"/>
                  </a:lnTo>
                  <a:lnTo>
                    <a:pt x="80645" y="229869"/>
                  </a:lnTo>
                  <a:lnTo>
                    <a:pt x="139700" y="180975"/>
                  </a:lnTo>
                  <a:lnTo>
                    <a:pt x="174625" y="158114"/>
                  </a:lnTo>
                  <a:lnTo>
                    <a:pt x="212725" y="136525"/>
                  </a:lnTo>
                  <a:lnTo>
                    <a:pt x="254000" y="116204"/>
                  </a:lnTo>
                  <a:lnTo>
                    <a:pt x="297815" y="97154"/>
                  </a:lnTo>
                  <a:lnTo>
                    <a:pt x="344805" y="80009"/>
                  </a:lnTo>
                  <a:lnTo>
                    <a:pt x="394970" y="64134"/>
                  </a:lnTo>
                  <a:lnTo>
                    <a:pt x="447040" y="49529"/>
                  </a:lnTo>
                  <a:lnTo>
                    <a:pt x="501015" y="36829"/>
                  </a:lnTo>
                  <a:lnTo>
                    <a:pt x="557530" y="26034"/>
                  </a:lnTo>
                  <a:lnTo>
                    <a:pt x="616585" y="16509"/>
                  </a:lnTo>
                  <a:lnTo>
                    <a:pt x="676910" y="9525"/>
                  </a:lnTo>
                  <a:lnTo>
                    <a:pt x="738505" y="4444"/>
                  </a:lnTo>
                  <a:lnTo>
                    <a:pt x="802005" y="1269"/>
                  </a:lnTo>
                  <a:lnTo>
                    <a:pt x="866775" y="0"/>
                  </a:lnTo>
                  <a:lnTo>
                    <a:pt x="931545" y="1269"/>
                  </a:lnTo>
                  <a:lnTo>
                    <a:pt x="995045" y="4444"/>
                  </a:lnTo>
                  <a:lnTo>
                    <a:pt x="1056640" y="9525"/>
                  </a:lnTo>
                  <a:lnTo>
                    <a:pt x="1116965" y="16509"/>
                  </a:lnTo>
                  <a:lnTo>
                    <a:pt x="1175385" y="26034"/>
                  </a:lnTo>
                  <a:lnTo>
                    <a:pt x="1231900" y="36829"/>
                  </a:lnTo>
                  <a:lnTo>
                    <a:pt x="1286510" y="49529"/>
                  </a:lnTo>
                  <a:lnTo>
                    <a:pt x="1338580" y="64134"/>
                  </a:lnTo>
                  <a:lnTo>
                    <a:pt x="1388110" y="80009"/>
                  </a:lnTo>
                  <a:lnTo>
                    <a:pt x="1435100" y="97154"/>
                  </a:lnTo>
                  <a:lnTo>
                    <a:pt x="1479550" y="116204"/>
                  </a:lnTo>
                  <a:lnTo>
                    <a:pt x="1520825" y="136525"/>
                  </a:lnTo>
                  <a:lnTo>
                    <a:pt x="1558925" y="158114"/>
                  </a:lnTo>
                  <a:lnTo>
                    <a:pt x="1593850" y="180975"/>
                  </a:lnTo>
                  <a:lnTo>
                    <a:pt x="1624965" y="205104"/>
                  </a:lnTo>
                  <a:lnTo>
                    <a:pt x="1677035" y="255904"/>
                  </a:lnTo>
                  <a:lnTo>
                    <a:pt x="1712595" y="310514"/>
                  </a:lnTo>
                  <a:lnTo>
                    <a:pt x="1731010" y="368300"/>
                  </a:lnTo>
                  <a:lnTo>
                    <a:pt x="1733550" y="397509"/>
                  </a:lnTo>
                  <a:lnTo>
                    <a:pt x="1724025" y="456564"/>
                  </a:lnTo>
                  <a:lnTo>
                    <a:pt x="1696720" y="512444"/>
                  </a:lnTo>
                  <a:lnTo>
                    <a:pt x="1652905" y="565150"/>
                  </a:lnTo>
                  <a:lnTo>
                    <a:pt x="1593850" y="614044"/>
                  </a:lnTo>
                  <a:lnTo>
                    <a:pt x="1558925" y="636904"/>
                  </a:lnTo>
                  <a:lnTo>
                    <a:pt x="1520825" y="658494"/>
                  </a:lnTo>
                  <a:lnTo>
                    <a:pt x="1479550" y="678814"/>
                  </a:lnTo>
                  <a:lnTo>
                    <a:pt x="1435100" y="697864"/>
                  </a:lnTo>
                  <a:lnTo>
                    <a:pt x="1388110" y="715644"/>
                  </a:lnTo>
                  <a:lnTo>
                    <a:pt x="1338580" y="731519"/>
                  </a:lnTo>
                  <a:lnTo>
                    <a:pt x="1286510" y="745489"/>
                  </a:lnTo>
                  <a:lnTo>
                    <a:pt x="1231900" y="758825"/>
                  </a:lnTo>
                  <a:lnTo>
                    <a:pt x="1175385" y="769619"/>
                  </a:lnTo>
                  <a:lnTo>
                    <a:pt x="1116965" y="778509"/>
                  </a:lnTo>
                  <a:lnTo>
                    <a:pt x="1056640" y="786129"/>
                  </a:lnTo>
                  <a:lnTo>
                    <a:pt x="995045" y="791209"/>
                  </a:lnTo>
                  <a:lnTo>
                    <a:pt x="931545" y="794384"/>
                  </a:lnTo>
                  <a:lnTo>
                    <a:pt x="866775" y="795654"/>
                  </a:lnTo>
                  <a:lnTo>
                    <a:pt x="802005" y="794384"/>
                  </a:lnTo>
                  <a:lnTo>
                    <a:pt x="738505" y="791209"/>
                  </a:lnTo>
                  <a:lnTo>
                    <a:pt x="676910" y="786129"/>
                  </a:lnTo>
                  <a:lnTo>
                    <a:pt x="616585" y="778509"/>
                  </a:lnTo>
                  <a:lnTo>
                    <a:pt x="557530" y="769619"/>
                  </a:lnTo>
                  <a:lnTo>
                    <a:pt x="501015" y="758825"/>
                  </a:lnTo>
                  <a:lnTo>
                    <a:pt x="447040" y="745489"/>
                  </a:lnTo>
                  <a:lnTo>
                    <a:pt x="394970" y="731519"/>
                  </a:lnTo>
                  <a:lnTo>
                    <a:pt x="344805" y="715644"/>
                  </a:lnTo>
                  <a:lnTo>
                    <a:pt x="297815" y="697864"/>
                  </a:lnTo>
                  <a:lnTo>
                    <a:pt x="254000" y="678814"/>
                  </a:lnTo>
                  <a:lnTo>
                    <a:pt x="212725" y="658494"/>
                  </a:lnTo>
                  <a:lnTo>
                    <a:pt x="174625" y="636904"/>
                  </a:lnTo>
                  <a:lnTo>
                    <a:pt x="139700" y="614044"/>
                  </a:lnTo>
                  <a:lnTo>
                    <a:pt x="107950" y="590550"/>
                  </a:lnTo>
                  <a:lnTo>
                    <a:pt x="56515" y="539750"/>
                  </a:lnTo>
                  <a:lnTo>
                    <a:pt x="20955" y="485139"/>
                  </a:lnTo>
                  <a:lnTo>
                    <a:pt x="1905" y="427354"/>
                  </a:lnTo>
                  <a:lnTo>
                    <a:pt x="0" y="397509"/>
                  </a:lnTo>
                  <a:close/>
                </a:path>
              </a:pathLst>
            </a:custGeom>
            <a:ln w="25400">
              <a:solidFill>
                <a:srgbClr val="FFAB40"/>
              </a:solidFill>
            </a:ln>
          </p:spPr>
          <p:txBody>
            <a:bodyPr wrap="square" lIns="0" tIns="0" rIns="0" bIns="0" rtlCol="0"/>
            <a:lstStyle/>
            <a:p>
              <a:endParaRPr/>
            </a:p>
          </p:txBody>
        </p:sp>
        <p:sp>
          <p:nvSpPr>
            <p:cNvPr id="12" name="object 12"/>
            <p:cNvSpPr/>
            <p:nvPr/>
          </p:nvSpPr>
          <p:spPr>
            <a:xfrm>
              <a:off x="6732904" y="1419859"/>
              <a:ext cx="664845" cy="142875"/>
            </a:xfrm>
            <a:custGeom>
              <a:avLst/>
              <a:gdLst/>
              <a:ahLst/>
              <a:cxnLst/>
              <a:rect l="l" t="t" r="r" b="b"/>
              <a:pathLst>
                <a:path w="664845" h="142875">
                  <a:moveTo>
                    <a:pt x="593725" y="0"/>
                  </a:moveTo>
                  <a:lnTo>
                    <a:pt x="593725" y="35560"/>
                  </a:lnTo>
                  <a:lnTo>
                    <a:pt x="0" y="35560"/>
                  </a:lnTo>
                  <a:lnTo>
                    <a:pt x="0" y="106679"/>
                  </a:lnTo>
                  <a:lnTo>
                    <a:pt x="593725" y="106679"/>
                  </a:lnTo>
                  <a:lnTo>
                    <a:pt x="593725" y="142875"/>
                  </a:lnTo>
                  <a:lnTo>
                    <a:pt x="664845" y="71119"/>
                  </a:lnTo>
                  <a:lnTo>
                    <a:pt x="593725" y="0"/>
                  </a:lnTo>
                  <a:close/>
                </a:path>
              </a:pathLst>
            </a:custGeom>
            <a:solidFill>
              <a:srgbClr val="FFAB40"/>
            </a:solidFill>
          </p:spPr>
          <p:txBody>
            <a:bodyPr wrap="square" lIns="0" tIns="0" rIns="0" bIns="0" rtlCol="0"/>
            <a:lstStyle/>
            <a:p>
              <a:endParaRPr/>
            </a:p>
          </p:txBody>
        </p:sp>
        <p:sp>
          <p:nvSpPr>
            <p:cNvPr id="13" name="object 13"/>
            <p:cNvSpPr/>
            <p:nvPr/>
          </p:nvSpPr>
          <p:spPr>
            <a:xfrm>
              <a:off x="6732904" y="1419859"/>
              <a:ext cx="664845" cy="142875"/>
            </a:xfrm>
            <a:custGeom>
              <a:avLst/>
              <a:gdLst/>
              <a:ahLst/>
              <a:cxnLst/>
              <a:rect l="l" t="t" r="r" b="b"/>
              <a:pathLst>
                <a:path w="664845" h="142875">
                  <a:moveTo>
                    <a:pt x="0" y="35560"/>
                  </a:moveTo>
                  <a:lnTo>
                    <a:pt x="593725" y="35560"/>
                  </a:lnTo>
                  <a:lnTo>
                    <a:pt x="593725" y="0"/>
                  </a:lnTo>
                  <a:lnTo>
                    <a:pt x="664845" y="71119"/>
                  </a:lnTo>
                  <a:lnTo>
                    <a:pt x="593725" y="142875"/>
                  </a:lnTo>
                  <a:lnTo>
                    <a:pt x="593725" y="106679"/>
                  </a:lnTo>
                  <a:lnTo>
                    <a:pt x="0" y="106679"/>
                  </a:lnTo>
                  <a:lnTo>
                    <a:pt x="0" y="35560"/>
                  </a:lnTo>
                  <a:close/>
                </a:path>
              </a:pathLst>
            </a:custGeom>
            <a:ln w="25400">
              <a:solidFill>
                <a:srgbClr val="B97A2D"/>
              </a:solidFill>
            </a:ln>
          </p:spPr>
          <p:txBody>
            <a:bodyPr wrap="square" lIns="0" tIns="0" rIns="0" bIns="0" rtlCol="0"/>
            <a:lstStyle/>
            <a:p>
              <a:endParaRPr/>
            </a:p>
          </p:txBody>
        </p:sp>
      </p:grpSp>
      <p:sp>
        <p:nvSpPr>
          <p:cNvPr id="14" name="object 14"/>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7473" y="827278"/>
            <a:ext cx="4035973" cy="456535"/>
          </a:xfrm>
          <a:prstGeom prst="rect">
            <a:avLst/>
          </a:prstGeom>
        </p:spPr>
        <p:txBody>
          <a:bodyPr vert="horz" wrap="square" lIns="0" tIns="12700" rIns="0" bIns="0" rtlCol="0">
            <a:spAutoFit/>
          </a:bodyPr>
          <a:lstStyle/>
          <a:p>
            <a:pPr marL="12700" algn="ctr">
              <a:lnSpc>
                <a:spcPct val="100000"/>
              </a:lnSpc>
              <a:spcBef>
                <a:spcPts val="100"/>
              </a:spcBef>
            </a:pPr>
            <a:r>
              <a:rPr spc="-5" dirty="0"/>
              <a:t>C</a:t>
            </a:r>
            <a:r>
              <a:rPr spc="-15" dirty="0"/>
              <a:t>o</a:t>
            </a:r>
            <a:r>
              <a:rPr spc="-5" dirty="0"/>
              <a:t>ncept</a:t>
            </a:r>
            <a:r>
              <a:rPr spc="-45" dirty="0"/>
              <a:t> </a:t>
            </a:r>
            <a:r>
              <a:rPr spc="-5" dirty="0"/>
              <a:t>o</a:t>
            </a:r>
            <a:r>
              <a:rPr dirty="0"/>
              <a:t>f</a:t>
            </a:r>
            <a:r>
              <a:rPr spc="-160" dirty="0"/>
              <a:t> </a:t>
            </a:r>
            <a:r>
              <a:rPr dirty="0"/>
              <a:t>Att</a:t>
            </a:r>
            <a:r>
              <a:rPr spc="5" dirty="0"/>
              <a:t>r</a:t>
            </a:r>
            <a:r>
              <a:rPr spc="-5" dirty="0"/>
              <a:t>i</a:t>
            </a:r>
            <a:r>
              <a:rPr spc="-15" dirty="0"/>
              <a:t>b</a:t>
            </a:r>
            <a:r>
              <a:rPr spc="-5" dirty="0"/>
              <a:t>ute</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324102" y="1722247"/>
            <a:ext cx="190182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T</a:t>
            </a:r>
            <a:r>
              <a:rPr sz="1800" spc="-20" dirty="0">
                <a:solidFill>
                  <a:srgbClr val="585858"/>
                </a:solidFill>
                <a:latin typeface="Arial"/>
                <a:cs typeface="Arial"/>
              </a:rPr>
              <a:t>y</a:t>
            </a:r>
            <a:r>
              <a:rPr sz="1800" spc="-25" dirty="0">
                <a:solidFill>
                  <a:srgbClr val="585858"/>
                </a:solidFill>
                <a:latin typeface="Arial"/>
                <a:cs typeface="Arial"/>
              </a:rPr>
              <a:t>pe</a:t>
            </a:r>
            <a:r>
              <a:rPr sz="1800" dirty="0">
                <a:solidFill>
                  <a:srgbClr val="585858"/>
                </a:solidFill>
                <a:latin typeface="Arial"/>
                <a:cs typeface="Arial"/>
              </a:rPr>
              <a:t>s</a:t>
            </a:r>
            <a:r>
              <a:rPr sz="1800" spc="-35" dirty="0">
                <a:solidFill>
                  <a:srgbClr val="585858"/>
                </a:solidFill>
                <a:latin typeface="Arial"/>
                <a:cs typeface="Arial"/>
              </a:rPr>
              <a:t> </a:t>
            </a:r>
            <a:r>
              <a:rPr sz="1800" spc="-5" dirty="0">
                <a:solidFill>
                  <a:srgbClr val="585858"/>
                </a:solidFill>
                <a:latin typeface="Arial"/>
                <a:cs typeface="Arial"/>
              </a:rPr>
              <a:t>o</a:t>
            </a:r>
            <a:r>
              <a:rPr sz="1800" dirty="0">
                <a:solidFill>
                  <a:srgbClr val="585858"/>
                </a:solidFill>
                <a:latin typeface="Arial"/>
                <a:cs typeface="Arial"/>
              </a:rPr>
              <a:t>f</a:t>
            </a:r>
            <a:r>
              <a:rPr sz="1800" spc="-114" dirty="0">
                <a:solidFill>
                  <a:srgbClr val="585858"/>
                </a:solidFill>
                <a:latin typeface="Arial"/>
                <a:cs typeface="Arial"/>
              </a:rPr>
              <a:t> </a:t>
            </a:r>
            <a:r>
              <a:rPr sz="1800" dirty="0">
                <a:solidFill>
                  <a:srgbClr val="585858"/>
                </a:solidFill>
                <a:latin typeface="Arial"/>
                <a:cs typeface="Arial"/>
              </a:rPr>
              <a:t>A</a:t>
            </a:r>
            <a:r>
              <a:rPr sz="1800" spc="-10" dirty="0">
                <a:solidFill>
                  <a:srgbClr val="585858"/>
                </a:solidFill>
                <a:latin typeface="Arial"/>
                <a:cs typeface="Arial"/>
              </a:rPr>
              <a:t>t</a:t>
            </a:r>
            <a:r>
              <a:rPr sz="1800" spc="-5" dirty="0">
                <a:solidFill>
                  <a:srgbClr val="585858"/>
                </a:solidFill>
                <a:latin typeface="Arial"/>
                <a:cs typeface="Arial"/>
              </a:rPr>
              <a:t>tri</a:t>
            </a:r>
            <a:r>
              <a:rPr sz="1800" spc="-25" dirty="0">
                <a:solidFill>
                  <a:srgbClr val="585858"/>
                </a:solidFill>
                <a:latin typeface="Arial"/>
                <a:cs typeface="Arial"/>
              </a:rPr>
              <a:t>b</a:t>
            </a:r>
            <a:r>
              <a:rPr sz="1800" spc="-5" dirty="0">
                <a:solidFill>
                  <a:srgbClr val="585858"/>
                </a:solidFill>
                <a:latin typeface="Arial"/>
                <a:cs typeface="Arial"/>
              </a:rPr>
              <a:t>ut</a:t>
            </a:r>
            <a:r>
              <a:rPr sz="1800" spc="-15" dirty="0">
                <a:solidFill>
                  <a:srgbClr val="585858"/>
                </a:solidFill>
                <a:latin typeface="Arial"/>
                <a:cs typeface="Arial"/>
              </a:rPr>
              <a:t>e</a:t>
            </a:r>
            <a:r>
              <a:rPr sz="1800" dirty="0">
                <a:solidFill>
                  <a:srgbClr val="585858"/>
                </a:solidFill>
                <a:latin typeface="Arial"/>
                <a:cs typeface="Arial"/>
              </a:rPr>
              <a:t>s</a:t>
            </a:r>
            <a:endParaRPr sz="1800">
              <a:latin typeface="Arial"/>
              <a:cs typeface="Arial"/>
            </a:endParaRPr>
          </a:p>
        </p:txBody>
      </p:sp>
      <p:sp>
        <p:nvSpPr>
          <p:cNvPr id="7" name="object 7"/>
          <p:cNvSpPr txBox="1"/>
          <p:nvPr/>
        </p:nvSpPr>
        <p:spPr>
          <a:xfrm>
            <a:off x="656336" y="2861538"/>
            <a:ext cx="2224405" cy="1510665"/>
          </a:xfrm>
          <a:prstGeom prst="rect">
            <a:avLst/>
          </a:prstGeom>
        </p:spPr>
        <p:txBody>
          <a:bodyPr vert="horz" wrap="square" lIns="0" tIns="45720" rIns="0" bIns="0" rtlCol="0">
            <a:spAutoFit/>
          </a:bodyPr>
          <a:lstStyle/>
          <a:p>
            <a:pPr marL="347980" indent="-335915">
              <a:lnSpc>
                <a:spcPct val="100000"/>
              </a:lnSpc>
              <a:spcBef>
                <a:spcPts val="360"/>
              </a:spcBef>
              <a:buChar char="●"/>
              <a:tabLst>
                <a:tab pos="347980" algn="l"/>
                <a:tab pos="348615" algn="l"/>
              </a:tabLst>
            </a:pPr>
            <a:r>
              <a:rPr sz="1400" dirty="0">
                <a:latin typeface="Arial"/>
                <a:cs typeface="Arial"/>
              </a:rPr>
              <a:t>Si</a:t>
            </a:r>
            <a:r>
              <a:rPr sz="1400" spc="-20" dirty="0">
                <a:latin typeface="Arial"/>
                <a:cs typeface="Arial"/>
              </a:rPr>
              <a:t>m</a:t>
            </a:r>
            <a:r>
              <a:rPr sz="1400" dirty="0">
                <a:latin typeface="Arial"/>
                <a:cs typeface="Arial"/>
              </a:rPr>
              <a:t>p</a:t>
            </a:r>
            <a:r>
              <a:rPr sz="1400" spc="-15" dirty="0">
                <a:latin typeface="Arial"/>
                <a:cs typeface="Arial"/>
              </a:rPr>
              <a:t>l</a:t>
            </a:r>
            <a:r>
              <a:rPr sz="1400" dirty="0">
                <a:latin typeface="Arial"/>
                <a:cs typeface="Arial"/>
              </a:rPr>
              <a:t>e</a:t>
            </a:r>
            <a:r>
              <a:rPr sz="1400" spc="-90" dirty="0">
                <a:latin typeface="Arial"/>
                <a:cs typeface="Arial"/>
              </a:rPr>
              <a:t> </a:t>
            </a:r>
            <a:r>
              <a:rPr sz="1400" spc="-15" dirty="0">
                <a:latin typeface="Arial"/>
                <a:cs typeface="Arial"/>
              </a:rPr>
              <a:t>A</a:t>
            </a:r>
            <a:r>
              <a:rPr sz="1400" spc="-10" dirty="0">
                <a:latin typeface="Arial"/>
                <a:cs typeface="Arial"/>
              </a:rPr>
              <a:t>tt</a:t>
            </a:r>
            <a:r>
              <a:rPr sz="1400" dirty="0">
                <a:latin typeface="Arial"/>
                <a:cs typeface="Arial"/>
              </a:rPr>
              <a:t>r</a:t>
            </a:r>
            <a:r>
              <a:rPr sz="1400" spc="-15" dirty="0">
                <a:latin typeface="Arial"/>
                <a:cs typeface="Arial"/>
              </a:rPr>
              <a:t>i</a:t>
            </a:r>
            <a:r>
              <a:rPr sz="1400" dirty="0">
                <a:latin typeface="Arial"/>
                <a:cs typeface="Arial"/>
              </a:rPr>
              <a:t>b</a:t>
            </a:r>
            <a:r>
              <a:rPr sz="1400" spc="-15" dirty="0">
                <a:latin typeface="Arial"/>
                <a:cs typeface="Arial"/>
              </a:rPr>
              <a:t>u</a:t>
            </a:r>
            <a:r>
              <a:rPr sz="1400" spc="-10" dirty="0">
                <a:latin typeface="Arial"/>
                <a:cs typeface="Arial"/>
              </a:rPr>
              <a:t>t</a:t>
            </a:r>
            <a:r>
              <a:rPr sz="1400" spc="-15" dirty="0">
                <a:latin typeface="Arial"/>
                <a:cs typeface="Arial"/>
              </a:rPr>
              <a:t>e</a:t>
            </a:r>
            <a:r>
              <a:rPr sz="1400" dirty="0">
                <a:latin typeface="Arial"/>
                <a:cs typeface="Arial"/>
              </a:rPr>
              <a:t>s</a:t>
            </a:r>
            <a:endParaRPr sz="1400">
              <a:latin typeface="Arial"/>
              <a:cs typeface="Arial"/>
            </a:endParaRPr>
          </a:p>
          <a:p>
            <a:pPr marL="347980" indent="-335915">
              <a:lnSpc>
                <a:spcPct val="100000"/>
              </a:lnSpc>
              <a:spcBef>
                <a:spcPts val="265"/>
              </a:spcBef>
              <a:buChar char="●"/>
              <a:tabLst>
                <a:tab pos="347980" algn="l"/>
                <a:tab pos="348615" algn="l"/>
              </a:tabLst>
            </a:pPr>
            <a:r>
              <a:rPr sz="1400" spc="-10" dirty="0">
                <a:latin typeface="Arial"/>
                <a:cs typeface="Arial"/>
              </a:rPr>
              <a:t>C</a:t>
            </a:r>
            <a:r>
              <a:rPr sz="1400" dirty="0">
                <a:latin typeface="Arial"/>
                <a:cs typeface="Arial"/>
              </a:rPr>
              <a:t>o</a:t>
            </a:r>
            <a:r>
              <a:rPr sz="1400" spc="-10" dirty="0">
                <a:latin typeface="Arial"/>
                <a:cs typeface="Arial"/>
              </a:rPr>
              <a:t>m</a:t>
            </a:r>
            <a:r>
              <a:rPr sz="1400" spc="-15" dirty="0">
                <a:latin typeface="Arial"/>
                <a:cs typeface="Arial"/>
              </a:rPr>
              <a:t>po</a:t>
            </a:r>
            <a:r>
              <a:rPr sz="1400" spc="-10" dirty="0">
                <a:latin typeface="Arial"/>
                <a:cs typeface="Arial"/>
              </a:rPr>
              <a:t>s</a:t>
            </a:r>
            <a:r>
              <a:rPr sz="1400" spc="-15" dirty="0">
                <a:latin typeface="Arial"/>
                <a:cs typeface="Arial"/>
              </a:rPr>
              <a:t>i</a:t>
            </a:r>
            <a:r>
              <a:rPr sz="1400" dirty="0">
                <a:latin typeface="Arial"/>
                <a:cs typeface="Arial"/>
              </a:rPr>
              <a:t>te</a:t>
            </a:r>
            <a:r>
              <a:rPr sz="1400" spc="-90" dirty="0">
                <a:latin typeface="Arial"/>
                <a:cs typeface="Arial"/>
              </a:rPr>
              <a:t> </a:t>
            </a:r>
            <a:r>
              <a:rPr sz="1400" spc="-15" dirty="0">
                <a:latin typeface="Arial"/>
                <a:cs typeface="Arial"/>
              </a:rPr>
              <a:t>A</a:t>
            </a:r>
            <a:r>
              <a:rPr sz="1400" spc="-10" dirty="0">
                <a:latin typeface="Arial"/>
                <a:cs typeface="Arial"/>
              </a:rPr>
              <a:t>t</a:t>
            </a:r>
            <a:r>
              <a:rPr sz="1400" dirty="0">
                <a:latin typeface="Arial"/>
                <a:cs typeface="Arial"/>
              </a:rPr>
              <a:t>t</a:t>
            </a:r>
            <a:r>
              <a:rPr sz="1400" spc="-15" dirty="0">
                <a:latin typeface="Arial"/>
                <a:cs typeface="Arial"/>
              </a:rPr>
              <a:t>ri</a:t>
            </a:r>
            <a:r>
              <a:rPr sz="1400" dirty="0">
                <a:latin typeface="Arial"/>
                <a:cs typeface="Arial"/>
              </a:rPr>
              <a:t>b</a:t>
            </a:r>
            <a:r>
              <a:rPr sz="1400" spc="-15" dirty="0">
                <a:latin typeface="Arial"/>
                <a:cs typeface="Arial"/>
              </a:rPr>
              <a:t>u</a:t>
            </a:r>
            <a:r>
              <a:rPr sz="1400" spc="-10" dirty="0">
                <a:latin typeface="Arial"/>
                <a:cs typeface="Arial"/>
              </a:rPr>
              <a:t>t</a:t>
            </a:r>
            <a:r>
              <a:rPr sz="1400" spc="-15" dirty="0">
                <a:latin typeface="Arial"/>
                <a:cs typeface="Arial"/>
              </a:rPr>
              <a:t>e</a:t>
            </a:r>
            <a:r>
              <a:rPr sz="1400" dirty="0">
                <a:latin typeface="Arial"/>
                <a:cs typeface="Arial"/>
              </a:rPr>
              <a:t>s</a:t>
            </a:r>
            <a:endParaRPr sz="1400">
              <a:latin typeface="Arial"/>
              <a:cs typeface="Arial"/>
            </a:endParaRPr>
          </a:p>
          <a:p>
            <a:pPr marL="347980" indent="-335915">
              <a:lnSpc>
                <a:spcPct val="100000"/>
              </a:lnSpc>
              <a:spcBef>
                <a:spcPts val="270"/>
              </a:spcBef>
              <a:buChar char="●"/>
              <a:tabLst>
                <a:tab pos="347980" algn="l"/>
                <a:tab pos="348615" algn="l"/>
              </a:tabLst>
            </a:pPr>
            <a:r>
              <a:rPr sz="1400" spc="-15" dirty="0">
                <a:latin typeface="Arial"/>
                <a:cs typeface="Arial"/>
              </a:rPr>
              <a:t>Singl</a:t>
            </a:r>
            <a:r>
              <a:rPr sz="1400" dirty="0">
                <a:latin typeface="Arial"/>
                <a:cs typeface="Arial"/>
              </a:rPr>
              <a:t>e</a:t>
            </a:r>
            <a:r>
              <a:rPr sz="1400" spc="-5" dirty="0">
                <a:latin typeface="Arial"/>
                <a:cs typeface="Arial"/>
              </a:rPr>
              <a:t> </a:t>
            </a:r>
            <a:r>
              <a:rPr sz="1400" spc="-15" dirty="0">
                <a:latin typeface="Arial"/>
                <a:cs typeface="Arial"/>
              </a:rPr>
              <a:t>Value</a:t>
            </a:r>
            <a:r>
              <a:rPr sz="1400" dirty="0">
                <a:latin typeface="Arial"/>
                <a:cs typeface="Arial"/>
              </a:rPr>
              <a:t>d</a:t>
            </a:r>
            <a:r>
              <a:rPr sz="1400" spc="-80" dirty="0">
                <a:latin typeface="Arial"/>
                <a:cs typeface="Arial"/>
              </a:rPr>
              <a:t> </a:t>
            </a:r>
            <a:r>
              <a:rPr sz="1400" spc="-15" dirty="0">
                <a:latin typeface="Arial"/>
                <a:cs typeface="Arial"/>
              </a:rPr>
              <a:t>A</a:t>
            </a:r>
            <a:r>
              <a:rPr sz="1400" spc="-20" dirty="0">
                <a:latin typeface="Arial"/>
                <a:cs typeface="Arial"/>
              </a:rPr>
              <a:t>t</a:t>
            </a:r>
            <a:r>
              <a:rPr sz="1400" spc="-10" dirty="0">
                <a:latin typeface="Arial"/>
                <a:cs typeface="Arial"/>
              </a:rPr>
              <a:t>t</a:t>
            </a:r>
            <a:r>
              <a:rPr sz="1400" spc="-15" dirty="0">
                <a:latin typeface="Arial"/>
                <a:cs typeface="Arial"/>
              </a:rPr>
              <a:t>ribu</a:t>
            </a:r>
            <a:r>
              <a:rPr sz="1400" spc="-10" dirty="0">
                <a:latin typeface="Arial"/>
                <a:cs typeface="Arial"/>
              </a:rPr>
              <a:t>t</a:t>
            </a:r>
            <a:r>
              <a:rPr sz="1400" spc="-15" dirty="0">
                <a:latin typeface="Arial"/>
                <a:cs typeface="Arial"/>
              </a:rPr>
              <a:t>e</a:t>
            </a:r>
            <a:r>
              <a:rPr sz="1400" dirty="0">
                <a:latin typeface="Arial"/>
                <a:cs typeface="Arial"/>
              </a:rPr>
              <a:t>s</a:t>
            </a:r>
            <a:endParaRPr sz="1400">
              <a:latin typeface="Arial"/>
              <a:cs typeface="Arial"/>
            </a:endParaRPr>
          </a:p>
          <a:p>
            <a:pPr marL="347980" indent="-335915">
              <a:lnSpc>
                <a:spcPct val="100000"/>
              </a:lnSpc>
              <a:spcBef>
                <a:spcPts val="275"/>
              </a:spcBef>
              <a:buChar char="●"/>
              <a:tabLst>
                <a:tab pos="347980" algn="l"/>
                <a:tab pos="348615" algn="l"/>
              </a:tabLst>
            </a:pPr>
            <a:r>
              <a:rPr sz="1400" spc="-5" dirty="0">
                <a:latin typeface="Arial"/>
                <a:cs typeface="Arial"/>
              </a:rPr>
              <a:t>Ke</a:t>
            </a:r>
            <a:r>
              <a:rPr sz="1400" dirty="0">
                <a:latin typeface="Arial"/>
                <a:cs typeface="Arial"/>
              </a:rPr>
              <a:t>y</a:t>
            </a:r>
            <a:r>
              <a:rPr sz="1400" spc="-100" dirty="0">
                <a:latin typeface="Arial"/>
                <a:cs typeface="Arial"/>
              </a:rPr>
              <a:t> </a:t>
            </a:r>
            <a:r>
              <a:rPr sz="1400" spc="-15" dirty="0">
                <a:latin typeface="Arial"/>
                <a:cs typeface="Arial"/>
              </a:rPr>
              <a:t>A</a:t>
            </a:r>
            <a:r>
              <a:rPr sz="1400" spc="-10" dirty="0">
                <a:latin typeface="Arial"/>
                <a:cs typeface="Arial"/>
              </a:rPr>
              <a:t>tt</a:t>
            </a:r>
            <a:r>
              <a:rPr sz="1400" spc="-15" dirty="0">
                <a:latin typeface="Arial"/>
                <a:cs typeface="Arial"/>
              </a:rPr>
              <a:t>r</a:t>
            </a:r>
            <a:r>
              <a:rPr sz="1400" dirty="0">
                <a:latin typeface="Arial"/>
                <a:cs typeface="Arial"/>
              </a:rPr>
              <a:t>i</a:t>
            </a:r>
            <a:r>
              <a:rPr sz="1400" spc="-15" dirty="0">
                <a:latin typeface="Arial"/>
                <a:cs typeface="Arial"/>
              </a:rPr>
              <a:t>bu</a:t>
            </a:r>
            <a:r>
              <a:rPr sz="1400" dirty="0">
                <a:latin typeface="Arial"/>
                <a:cs typeface="Arial"/>
              </a:rPr>
              <a:t>t</a:t>
            </a:r>
            <a:r>
              <a:rPr sz="1400" spc="-15" dirty="0">
                <a:latin typeface="Arial"/>
                <a:cs typeface="Arial"/>
              </a:rPr>
              <a:t>e</a:t>
            </a:r>
            <a:r>
              <a:rPr sz="1400" dirty="0">
                <a:latin typeface="Arial"/>
                <a:cs typeface="Arial"/>
              </a:rPr>
              <a:t>s</a:t>
            </a:r>
            <a:endParaRPr sz="1400">
              <a:latin typeface="Arial"/>
              <a:cs typeface="Arial"/>
            </a:endParaRPr>
          </a:p>
          <a:p>
            <a:pPr marL="347980" indent="-335915">
              <a:lnSpc>
                <a:spcPct val="100000"/>
              </a:lnSpc>
              <a:spcBef>
                <a:spcPts val="260"/>
              </a:spcBef>
              <a:buChar char="●"/>
              <a:tabLst>
                <a:tab pos="347980" algn="l"/>
                <a:tab pos="348615" algn="l"/>
              </a:tabLst>
            </a:pPr>
            <a:r>
              <a:rPr sz="1400" spc="-10" dirty="0">
                <a:latin typeface="Arial"/>
                <a:cs typeface="Arial"/>
              </a:rPr>
              <a:t>D</a:t>
            </a:r>
            <a:r>
              <a:rPr sz="1400" dirty="0">
                <a:latin typeface="Arial"/>
                <a:cs typeface="Arial"/>
              </a:rPr>
              <a:t>e</a:t>
            </a:r>
            <a:r>
              <a:rPr sz="1400" spc="-15" dirty="0">
                <a:latin typeface="Arial"/>
                <a:cs typeface="Arial"/>
              </a:rPr>
              <a:t>r</a:t>
            </a:r>
            <a:r>
              <a:rPr sz="1400" dirty="0">
                <a:latin typeface="Arial"/>
                <a:cs typeface="Arial"/>
              </a:rPr>
              <a:t>i</a:t>
            </a:r>
            <a:r>
              <a:rPr sz="1400" spc="-20" dirty="0">
                <a:latin typeface="Arial"/>
                <a:cs typeface="Arial"/>
              </a:rPr>
              <a:t>v</a:t>
            </a:r>
            <a:r>
              <a:rPr sz="1400" dirty="0">
                <a:latin typeface="Arial"/>
                <a:cs typeface="Arial"/>
              </a:rPr>
              <a:t>ed</a:t>
            </a:r>
            <a:r>
              <a:rPr sz="1400" spc="-90" dirty="0">
                <a:latin typeface="Arial"/>
                <a:cs typeface="Arial"/>
              </a:rPr>
              <a:t> </a:t>
            </a:r>
            <a:r>
              <a:rPr sz="1400" spc="-15" dirty="0">
                <a:latin typeface="Arial"/>
                <a:cs typeface="Arial"/>
              </a:rPr>
              <a:t>A</a:t>
            </a:r>
            <a:r>
              <a:rPr sz="1400" spc="-10" dirty="0">
                <a:latin typeface="Arial"/>
                <a:cs typeface="Arial"/>
              </a:rPr>
              <a:t>t</a:t>
            </a:r>
            <a:r>
              <a:rPr sz="1400" dirty="0">
                <a:latin typeface="Arial"/>
                <a:cs typeface="Arial"/>
              </a:rPr>
              <a:t>t</a:t>
            </a:r>
            <a:r>
              <a:rPr sz="1400" spc="-15" dirty="0">
                <a:latin typeface="Arial"/>
                <a:cs typeface="Arial"/>
              </a:rPr>
              <a:t>r</a:t>
            </a:r>
            <a:r>
              <a:rPr sz="1400" dirty="0">
                <a:latin typeface="Arial"/>
                <a:cs typeface="Arial"/>
              </a:rPr>
              <a:t>i</a:t>
            </a:r>
            <a:r>
              <a:rPr sz="1400" spc="-15" dirty="0">
                <a:latin typeface="Arial"/>
                <a:cs typeface="Arial"/>
              </a:rPr>
              <a:t>bu</a:t>
            </a:r>
            <a:r>
              <a:rPr sz="1400" dirty="0">
                <a:latin typeface="Arial"/>
                <a:cs typeface="Arial"/>
              </a:rPr>
              <a:t>t</a:t>
            </a:r>
            <a:r>
              <a:rPr sz="1400" spc="-15" dirty="0">
                <a:latin typeface="Arial"/>
                <a:cs typeface="Arial"/>
              </a:rPr>
              <a:t>e</a:t>
            </a:r>
            <a:r>
              <a:rPr sz="1400" dirty="0">
                <a:latin typeface="Arial"/>
                <a:cs typeface="Arial"/>
              </a:rPr>
              <a:t>s</a:t>
            </a:r>
            <a:endParaRPr sz="1400">
              <a:latin typeface="Arial"/>
              <a:cs typeface="Arial"/>
            </a:endParaRPr>
          </a:p>
          <a:p>
            <a:pPr marL="347980" indent="-335915">
              <a:lnSpc>
                <a:spcPct val="100000"/>
              </a:lnSpc>
              <a:spcBef>
                <a:spcPts val="280"/>
              </a:spcBef>
              <a:buChar char="●"/>
              <a:tabLst>
                <a:tab pos="347980" algn="l"/>
                <a:tab pos="348615" algn="l"/>
              </a:tabLst>
            </a:pPr>
            <a:r>
              <a:rPr sz="1400" spc="-10" dirty="0">
                <a:latin typeface="Arial"/>
                <a:cs typeface="Arial"/>
              </a:rPr>
              <a:t>M</a:t>
            </a:r>
            <a:r>
              <a:rPr sz="1400" dirty="0">
                <a:latin typeface="Arial"/>
                <a:cs typeface="Arial"/>
              </a:rPr>
              <a:t>u</a:t>
            </a:r>
            <a:r>
              <a:rPr sz="1400" spc="-15" dirty="0">
                <a:latin typeface="Arial"/>
                <a:cs typeface="Arial"/>
              </a:rPr>
              <a:t>l</a:t>
            </a:r>
            <a:r>
              <a:rPr sz="1400" spc="-10" dirty="0">
                <a:latin typeface="Arial"/>
                <a:cs typeface="Arial"/>
              </a:rPr>
              <a:t>t</a:t>
            </a:r>
            <a:r>
              <a:rPr sz="1400" dirty="0">
                <a:latin typeface="Arial"/>
                <a:cs typeface="Arial"/>
              </a:rPr>
              <a:t>i</a:t>
            </a:r>
            <a:r>
              <a:rPr sz="1400" spc="-20" dirty="0">
                <a:latin typeface="Arial"/>
                <a:cs typeface="Arial"/>
              </a:rPr>
              <a:t>v</a:t>
            </a:r>
            <a:r>
              <a:rPr sz="1400" dirty="0">
                <a:latin typeface="Arial"/>
                <a:cs typeface="Arial"/>
              </a:rPr>
              <a:t>al</a:t>
            </a:r>
            <a:r>
              <a:rPr sz="1400" spc="-15" dirty="0">
                <a:latin typeface="Arial"/>
                <a:cs typeface="Arial"/>
              </a:rPr>
              <a:t>u</a:t>
            </a:r>
            <a:r>
              <a:rPr sz="1400" dirty="0">
                <a:latin typeface="Arial"/>
                <a:cs typeface="Arial"/>
              </a:rPr>
              <a:t>ed</a:t>
            </a:r>
            <a:r>
              <a:rPr sz="1400" spc="-95" dirty="0">
                <a:latin typeface="Arial"/>
                <a:cs typeface="Arial"/>
              </a:rPr>
              <a:t> </a:t>
            </a:r>
            <a:r>
              <a:rPr sz="1400" dirty="0">
                <a:latin typeface="Arial"/>
                <a:cs typeface="Arial"/>
              </a:rPr>
              <a:t>A</a:t>
            </a:r>
            <a:r>
              <a:rPr sz="1400" spc="-10" dirty="0">
                <a:latin typeface="Arial"/>
                <a:cs typeface="Arial"/>
              </a:rPr>
              <a:t>t</a:t>
            </a:r>
            <a:r>
              <a:rPr sz="1400" dirty="0">
                <a:latin typeface="Arial"/>
                <a:cs typeface="Arial"/>
              </a:rPr>
              <a:t>trib</a:t>
            </a:r>
            <a:r>
              <a:rPr sz="1400" spc="-15" dirty="0">
                <a:latin typeface="Arial"/>
                <a:cs typeface="Arial"/>
              </a:rPr>
              <a:t>u</a:t>
            </a:r>
            <a:r>
              <a:rPr sz="1400" spc="-10" dirty="0">
                <a:latin typeface="Arial"/>
                <a:cs typeface="Arial"/>
              </a:rPr>
              <a:t>t</a:t>
            </a:r>
            <a:r>
              <a:rPr sz="1400" dirty="0">
                <a:latin typeface="Arial"/>
                <a:cs typeface="Arial"/>
              </a:rPr>
              <a:t>es</a:t>
            </a:r>
            <a:endParaRPr sz="1400">
              <a:latin typeface="Arial"/>
              <a:cs typeface="Arial"/>
            </a:endParaRPr>
          </a:p>
        </p:txBody>
      </p:sp>
      <p:sp>
        <p:nvSpPr>
          <p:cNvPr id="8" name="object 8"/>
          <p:cNvSpPr txBox="1"/>
          <p:nvPr/>
        </p:nvSpPr>
        <p:spPr>
          <a:xfrm>
            <a:off x="4708016" y="4838191"/>
            <a:ext cx="3568065" cy="132080"/>
          </a:xfrm>
          <a:prstGeom prst="rect">
            <a:avLst/>
          </a:prstGeom>
        </p:spPr>
        <p:txBody>
          <a:bodyPr vert="horz" wrap="square" lIns="0" tIns="12065" rIns="0" bIns="0" rtlCol="0">
            <a:spAutoFit/>
          </a:bodyPr>
          <a:lstStyle/>
          <a:p>
            <a:pPr marL="12700">
              <a:lnSpc>
                <a:spcPct val="100000"/>
              </a:lnSpc>
              <a:spcBef>
                <a:spcPts val="95"/>
              </a:spcBef>
            </a:pPr>
            <a:r>
              <a:rPr sz="700" spc="-5" dirty="0">
                <a:solidFill>
                  <a:srgbClr val="585858"/>
                </a:solidFill>
                <a:latin typeface="Arial"/>
                <a:cs typeface="Arial"/>
                <a:hlinkClick r:id="rId3"/>
              </a:rPr>
              <a:t>https://www.gatevidyalay.com/wp-content/uploads/2018/06/Attributes-in-DBMS-T</a:t>
            </a:r>
            <a:r>
              <a:rPr sz="700" spc="-5" dirty="0">
                <a:solidFill>
                  <a:srgbClr val="585858"/>
                </a:solidFill>
                <a:latin typeface="Arial"/>
                <a:cs typeface="Arial"/>
              </a:rPr>
              <a:t>ypes.png</a:t>
            </a:r>
            <a:endParaRPr sz="7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571365" y="1136586"/>
            <a:ext cx="4572000" cy="2804793"/>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Introduction to HTML</a:t>
            </a:r>
          </a:p>
        </p:txBody>
      </p:sp>
      <p:sp>
        <p:nvSpPr>
          <p:cNvPr id="3" name="object 3"/>
          <p:cNvSpPr txBox="1"/>
          <p:nvPr/>
        </p:nvSpPr>
        <p:spPr>
          <a:xfrm>
            <a:off x="5627412" y="4853332"/>
            <a:ext cx="2706370" cy="120546"/>
          </a:xfrm>
          <a:prstGeom prst="rect">
            <a:avLst/>
          </a:prstGeom>
        </p:spPr>
        <p:txBody>
          <a:bodyPr vert="horz" wrap="square" lIns="0" tIns="12700" rIns="0" bIns="0" rtlCol="0">
            <a:spAutoFit/>
          </a:bodyPr>
          <a:lstStyle/>
          <a:p>
            <a:pPr marL="12700">
              <a:spcBef>
                <a:spcPts val="100"/>
              </a:spcBef>
            </a:pPr>
            <a:r>
              <a:rPr sz="700" spc="-5" dirty="0">
                <a:solidFill>
                  <a:srgbClr val="595959"/>
                </a:solidFill>
                <a:latin typeface="Arial MT"/>
                <a:cs typeface="Arial MT"/>
              </a:rPr>
              <a:t>Image</a:t>
            </a:r>
            <a:r>
              <a:rPr sz="700" spc="60" dirty="0">
                <a:solidFill>
                  <a:srgbClr val="595959"/>
                </a:solidFill>
                <a:latin typeface="Arial MT"/>
                <a:cs typeface="Arial MT"/>
              </a:rPr>
              <a:t> </a:t>
            </a:r>
            <a:r>
              <a:rPr sz="700" spc="-10" dirty="0">
                <a:solidFill>
                  <a:srgbClr val="595959"/>
                </a:solidFill>
                <a:latin typeface="Arial MT"/>
                <a:cs typeface="Arial MT"/>
              </a:rPr>
              <a:t>Source:</a:t>
            </a:r>
            <a:r>
              <a:rPr lang="en-US" sz="700" spc="-10" dirty="0">
                <a:solidFill>
                  <a:srgbClr val="595959"/>
                </a:solidFill>
                <a:latin typeface="Arial MT"/>
                <a:cs typeface="Arial MT"/>
              </a:rPr>
              <a:t> </a:t>
            </a:r>
            <a:r>
              <a:rPr sz="700" spc="-10" dirty="0">
                <a:solidFill>
                  <a:srgbClr val="595959"/>
                </a:solidFill>
                <a:latin typeface="Arial MT"/>
                <a:cs typeface="Arial MT"/>
                <a:hlinkClick r:id="rId2"/>
              </a:rPr>
              <a:t>https://openlab.citytech.cuny.edu/clarkeadv2450/html/</a:t>
            </a:r>
            <a:endParaRPr sz="700" dirty="0">
              <a:latin typeface="Arial MT"/>
              <a:cs typeface="Arial MT"/>
            </a:endParaRPr>
          </a:p>
        </p:txBody>
      </p:sp>
      <p:pic>
        <p:nvPicPr>
          <p:cNvPr id="4" name="object 4"/>
          <p:cNvPicPr/>
          <p:nvPr/>
        </p:nvPicPr>
        <p:blipFill>
          <a:blip r:embed="rId3" cstate="print"/>
          <a:stretch>
            <a:fillRect/>
          </a:stretch>
        </p:blipFill>
        <p:spPr>
          <a:xfrm>
            <a:off x="4719048" y="1354900"/>
            <a:ext cx="4276725" cy="2705099"/>
          </a:xfrm>
          <a:prstGeom prst="rect">
            <a:avLst/>
          </a:prstGeom>
        </p:spPr>
      </p:pic>
      <p:sp>
        <p:nvSpPr>
          <p:cNvPr id="5" name="object 5"/>
          <p:cNvSpPr txBox="1"/>
          <p:nvPr/>
        </p:nvSpPr>
        <p:spPr>
          <a:xfrm>
            <a:off x="641898" y="1728118"/>
            <a:ext cx="3602354" cy="3245760"/>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Structure</a:t>
            </a:r>
            <a:r>
              <a:rPr sz="1800" spc="-30" dirty="0">
                <a:solidFill>
                  <a:srgbClr val="595959"/>
                </a:solidFill>
                <a:latin typeface="Arial MT"/>
                <a:cs typeface="Arial MT"/>
              </a:rPr>
              <a:t> </a:t>
            </a:r>
            <a:r>
              <a:rPr sz="1800" spc="-5" dirty="0">
                <a:solidFill>
                  <a:srgbClr val="595959"/>
                </a:solidFill>
                <a:latin typeface="Arial MT"/>
                <a:cs typeface="Arial MT"/>
              </a:rPr>
              <a:t>of</a:t>
            </a:r>
            <a:r>
              <a:rPr sz="1800" spc="-20" dirty="0">
                <a:solidFill>
                  <a:srgbClr val="595959"/>
                </a:solidFill>
                <a:latin typeface="Arial MT"/>
                <a:cs typeface="Arial MT"/>
              </a:rPr>
              <a:t> </a:t>
            </a:r>
            <a:r>
              <a:rPr sz="1800" spc="-5" dirty="0">
                <a:solidFill>
                  <a:srgbClr val="595959"/>
                </a:solidFill>
                <a:latin typeface="Arial MT"/>
                <a:cs typeface="Arial MT"/>
              </a:rPr>
              <a:t>an</a:t>
            </a:r>
            <a:r>
              <a:rPr sz="1800" spc="-20" dirty="0">
                <a:solidFill>
                  <a:srgbClr val="595959"/>
                </a:solidFill>
                <a:latin typeface="Arial MT"/>
                <a:cs typeface="Arial MT"/>
              </a:rPr>
              <a:t> </a:t>
            </a:r>
            <a:r>
              <a:rPr sz="1800" spc="-5" dirty="0">
                <a:solidFill>
                  <a:srgbClr val="595959"/>
                </a:solidFill>
                <a:latin typeface="Arial MT"/>
                <a:cs typeface="Arial MT"/>
              </a:rPr>
              <a:t>HTML</a:t>
            </a:r>
            <a:r>
              <a:rPr sz="1800" spc="-85" dirty="0">
                <a:solidFill>
                  <a:srgbClr val="595959"/>
                </a:solidFill>
                <a:latin typeface="Arial MT"/>
                <a:cs typeface="Arial MT"/>
              </a:rPr>
              <a:t> </a:t>
            </a:r>
            <a:r>
              <a:rPr sz="1800" spc="-5" dirty="0">
                <a:solidFill>
                  <a:srgbClr val="595959"/>
                </a:solidFill>
                <a:latin typeface="Arial MT"/>
                <a:cs typeface="Arial MT"/>
              </a:rPr>
              <a:t>document</a:t>
            </a:r>
            <a:endParaRPr lang="en-IN" sz="1800" spc="-5" dirty="0">
              <a:solidFill>
                <a:srgbClr val="595959"/>
              </a:solidFill>
              <a:latin typeface="Arial MT"/>
              <a:cs typeface="Arial MT"/>
            </a:endParaRPr>
          </a:p>
          <a:p>
            <a:pPr marL="12700" algn="ctr">
              <a:spcBef>
                <a:spcPts val="100"/>
              </a:spcBef>
            </a:pPr>
            <a:endParaRPr sz="1800" dirty="0">
              <a:latin typeface="Arial MT"/>
              <a:cs typeface="Arial MT"/>
            </a:endParaRPr>
          </a:p>
          <a:p>
            <a:pPr marL="411470" marR="379085" indent="-336542" algn="just">
              <a:lnSpc>
                <a:spcPct val="116100"/>
              </a:lnSpc>
              <a:spcBef>
                <a:spcPts val="1275"/>
              </a:spcBef>
              <a:buChar char="●"/>
              <a:tabLst>
                <a:tab pos="411470" algn="l"/>
                <a:tab pos="412105" algn="l"/>
              </a:tabLst>
            </a:pPr>
            <a:r>
              <a:rPr spc="-5" dirty="0">
                <a:latin typeface="Arial MT"/>
                <a:cs typeface="Arial MT"/>
              </a:rPr>
              <a:t>The &lt;!DOCTYPE html&gt; declaration </a:t>
            </a:r>
            <a:r>
              <a:rPr spc="-375" dirty="0">
                <a:latin typeface="Arial MT"/>
                <a:cs typeface="Arial MT"/>
              </a:rPr>
              <a:t> </a:t>
            </a:r>
            <a:r>
              <a:rPr spc="-5" dirty="0">
                <a:latin typeface="Arial MT"/>
                <a:cs typeface="Arial MT"/>
              </a:rPr>
              <a:t>defines</a:t>
            </a:r>
            <a:r>
              <a:rPr spc="-20" dirty="0">
                <a:latin typeface="Arial MT"/>
                <a:cs typeface="Arial MT"/>
              </a:rPr>
              <a:t> </a:t>
            </a:r>
            <a:r>
              <a:rPr spc="-5" dirty="0">
                <a:latin typeface="Arial MT"/>
                <a:cs typeface="Arial MT"/>
              </a:rPr>
              <a:t>this</a:t>
            </a:r>
            <a:r>
              <a:rPr spc="-20" dirty="0">
                <a:latin typeface="Arial MT"/>
                <a:cs typeface="Arial MT"/>
              </a:rPr>
              <a:t> </a:t>
            </a:r>
            <a:r>
              <a:rPr spc="-5" dirty="0">
                <a:latin typeface="Arial MT"/>
                <a:cs typeface="Arial MT"/>
              </a:rPr>
              <a:t>document</a:t>
            </a:r>
            <a:r>
              <a:rPr spc="-20" dirty="0">
                <a:latin typeface="Arial MT"/>
                <a:cs typeface="Arial MT"/>
              </a:rPr>
              <a:t> </a:t>
            </a:r>
            <a:r>
              <a:rPr spc="-5" dirty="0">
                <a:latin typeface="Arial MT"/>
                <a:cs typeface="Arial MT"/>
              </a:rPr>
              <a:t>to</a:t>
            </a:r>
            <a:r>
              <a:rPr spc="-20" dirty="0">
                <a:latin typeface="Arial MT"/>
                <a:cs typeface="Arial MT"/>
              </a:rPr>
              <a:t> </a:t>
            </a:r>
            <a:r>
              <a:rPr spc="-5" dirty="0">
                <a:latin typeface="Arial MT"/>
                <a:cs typeface="Arial MT"/>
              </a:rPr>
              <a:t>be</a:t>
            </a:r>
            <a:r>
              <a:rPr spc="-20" dirty="0">
                <a:latin typeface="Arial MT"/>
                <a:cs typeface="Arial MT"/>
              </a:rPr>
              <a:t> </a:t>
            </a:r>
            <a:r>
              <a:rPr spc="-5" dirty="0">
                <a:latin typeface="Arial MT"/>
                <a:cs typeface="Arial MT"/>
              </a:rPr>
              <a:t>HTML5</a:t>
            </a:r>
            <a:endParaRPr dirty="0">
              <a:latin typeface="Arial MT"/>
              <a:cs typeface="Arial MT"/>
            </a:endParaRPr>
          </a:p>
          <a:p>
            <a:pPr marL="411470" marR="94613" indent="-336542" algn="just">
              <a:lnSpc>
                <a:spcPct val="116100"/>
              </a:lnSpc>
              <a:buChar char="●"/>
              <a:tabLst>
                <a:tab pos="411470" algn="l"/>
                <a:tab pos="412105" algn="l"/>
              </a:tabLst>
            </a:pPr>
            <a:r>
              <a:rPr spc="-5" dirty="0">
                <a:latin typeface="Arial MT"/>
                <a:cs typeface="Arial MT"/>
              </a:rPr>
              <a:t>The &lt;html&gt; element is the </a:t>
            </a:r>
            <a:r>
              <a:rPr dirty="0">
                <a:latin typeface="Arial MT"/>
                <a:cs typeface="Arial MT"/>
              </a:rPr>
              <a:t>root </a:t>
            </a:r>
            <a:r>
              <a:rPr spc="-5" dirty="0">
                <a:latin typeface="Arial MT"/>
                <a:cs typeface="Arial MT"/>
              </a:rPr>
              <a:t>element </a:t>
            </a:r>
            <a:r>
              <a:rPr spc="-375" dirty="0">
                <a:latin typeface="Arial MT"/>
                <a:cs typeface="Arial MT"/>
              </a:rPr>
              <a:t> </a:t>
            </a:r>
            <a:r>
              <a:rPr spc="-5" dirty="0">
                <a:latin typeface="Arial MT"/>
                <a:cs typeface="Arial MT"/>
              </a:rPr>
              <a:t>of</a:t>
            </a:r>
            <a:r>
              <a:rPr spc="-10" dirty="0">
                <a:latin typeface="Arial MT"/>
                <a:cs typeface="Arial MT"/>
              </a:rPr>
              <a:t> </a:t>
            </a:r>
            <a:r>
              <a:rPr spc="-5" dirty="0">
                <a:latin typeface="Arial MT"/>
                <a:cs typeface="Arial MT"/>
              </a:rPr>
              <a:t>an HTML</a:t>
            </a:r>
            <a:r>
              <a:rPr spc="-60" dirty="0">
                <a:latin typeface="Arial MT"/>
                <a:cs typeface="Arial MT"/>
              </a:rPr>
              <a:t> </a:t>
            </a:r>
            <a:r>
              <a:rPr spc="-5" dirty="0">
                <a:latin typeface="Arial MT"/>
                <a:cs typeface="Arial MT"/>
              </a:rPr>
              <a:t>page</a:t>
            </a:r>
            <a:endParaRPr dirty="0">
              <a:latin typeface="Arial MT"/>
              <a:cs typeface="Arial MT"/>
            </a:endParaRPr>
          </a:p>
          <a:p>
            <a:pPr marL="411470" marR="389246" indent="-336542" algn="just">
              <a:lnSpc>
                <a:spcPct val="116100"/>
              </a:lnSpc>
              <a:buChar char="●"/>
              <a:tabLst>
                <a:tab pos="411470" algn="l"/>
                <a:tab pos="412105" algn="l"/>
              </a:tabLst>
            </a:pPr>
            <a:r>
              <a:rPr spc="-5" dirty="0">
                <a:latin typeface="Arial MT"/>
                <a:cs typeface="Arial MT"/>
              </a:rPr>
              <a:t>The</a:t>
            </a:r>
            <a:r>
              <a:rPr spc="-30" dirty="0">
                <a:latin typeface="Arial MT"/>
                <a:cs typeface="Arial MT"/>
              </a:rPr>
              <a:t> </a:t>
            </a:r>
            <a:r>
              <a:rPr spc="-5" dirty="0">
                <a:latin typeface="Arial MT"/>
                <a:cs typeface="Arial MT"/>
              </a:rPr>
              <a:t>&lt;head&gt;</a:t>
            </a:r>
            <a:r>
              <a:rPr spc="-25" dirty="0">
                <a:latin typeface="Arial MT"/>
                <a:cs typeface="Arial MT"/>
              </a:rPr>
              <a:t> </a:t>
            </a:r>
            <a:r>
              <a:rPr spc="-5" dirty="0">
                <a:latin typeface="Arial MT"/>
                <a:cs typeface="Arial MT"/>
              </a:rPr>
              <a:t>element</a:t>
            </a:r>
            <a:r>
              <a:rPr spc="-25" dirty="0">
                <a:latin typeface="Arial MT"/>
                <a:cs typeface="Arial MT"/>
              </a:rPr>
              <a:t> </a:t>
            </a:r>
            <a:r>
              <a:rPr dirty="0">
                <a:latin typeface="Arial MT"/>
                <a:cs typeface="Arial MT"/>
              </a:rPr>
              <a:t>contains</a:t>
            </a:r>
            <a:r>
              <a:rPr spc="-25" dirty="0">
                <a:latin typeface="Arial MT"/>
                <a:cs typeface="Arial MT"/>
              </a:rPr>
              <a:t> </a:t>
            </a:r>
            <a:r>
              <a:rPr dirty="0">
                <a:latin typeface="Arial MT"/>
                <a:cs typeface="Arial MT"/>
              </a:rPr>
              <a:t>meta </a:t>
            </a:r>
            <a:r>
              <a:rPr spc="-375" dirty="0">
                <a:latin typeface="Arial MT"/>
                <a:cs typeface="Arial MT"/>
              </a:rPr>
              <a:t> </a:t>
            </a:r>
            <a:r>
              <a:rPr spc="-5" dirty="0">
                <a:latin typeface="Arial MT"/>
                <a:cs typeface="Arial MT"/>
              </a:rPr>
              <a:t>information</a:t>
            </a:r>
            <a:r>
              <a:rPr spc="-15" dirty="0">
                <a:latin typeface="Arial MT"/>
                <a:cs typeface="Arial MT"/>
              </a:rPr>
              <a:t> </a:t>
            </a:r>
            <a:r>
              <a:rPr spc="-5" dirty="0">
                <a:latin typeface="Arial MT"/>
                <a:cs typeface="Arial MT"/>
              </a:rPr>
              <a:t>about</a:t>
            </a:r>
            <a:r>
              <a:rPr spc="-15" dirty="0">
                <a:latin typeface="Arial MT"/>
                <a:cs typeface="Arial MT"/>
              </a:rPr>
              <a:t> </a:t>
            </a:r>
            <a:r>
              <a:rPr spc="-5" dirty="0">
                <a:latin typeface="Arial MT"/>
                <a:cs typeface="Arial MT"/>
              </a:rPr>
              <a:t>the</a:t>
            </a:r>
            <a:r>
              <a:rPr spc="-15" dirty="0">
                <a:latin typeface="Arial MT"/>
                <a:cs typeface="Arial MT"/>
              </a:rPr>
              <a:t> </a:t>
            </a:r>
            <a:r>
              <a:rPr spc="-5" dirty="0">
                <a:latin typeface="Arial MT"/>
                <a:cs typeface="Arial MT"/>
              </a:rPr>
              <a:t>document</a:t>
            </a:r>
            <a:endParaRPr dirty="0">
              <a:latin typeface="Arial MT"/>
              <a:cs typeface="Arial MT"/>
            </a:endParaRPr>
          </a:p>
          <a:p>
            <a:pPr marL="411470" marR="194940" indent="-336542" algn="just">
              <a:lnSpc>
                <a:spcPct val="116100"/>
              </a:lnSpc>
              <a:buChar char="●"/>
              <a:tabLst>
                <a:tab pos="411470" algn="l"/>
                <a:tab pos="412105" algn="l"/>
              </a:tabLst>
            </a:pPr>
            <a:r>
              <a:rPr spc="-5" dirty="0">
                <a:latin typeface="Arial MT"/>
                <a:cs typeface="Arial MT"/>
              </a:rPr>
              <a:t>The</a:t>
            </a:r>
            <a:r>
              <a:rPr spc="-20" dirty="0">
                <a:latin typeface="Arial MT"/>
                <a:cs typeface="Arial MT"/>
              </a:rPr>
              <a:t> </a:t>
            </a:r>
            <a:r>
              <a:rPr spc="-5" dirty="0">
                <a:latin typeface="Arial MT"/>
                <a:cs typeface="Arial MT"/>
              </a:rPr>
              <a:t>&lt;title&gt;</a:t>
            </a:r>
            <a:r>
              <a:rPr spc="-20" dirty="0">
                <a:latin typeface="Arial MT"/>
                <a:cs typeface="Arial MT"/>
              </a:rPr>
              <a:t> </a:t>
            </a:r>
            <a:r>
              <a:rPr spc="-5" dirty="0">
                <a:latin typeface="Arial MT"/>
                <a:cs typeface="Arial MT"/>
              </a:rPr>
              <a:t>element</a:t>
            </a:r>
            <a:r>
              <a:rPr spc="-15" dirty="0">
                <a:latin typeface="Arial MT"/>
                <a:cs typeface="Arial MT"/>
              </a:rPr>
              <a:t> </a:t>
            </a:r>
            <a:r>
              <a:rPr dirty="0">
                <a:latin typeface="Arial MT"/>
                <a:cs typeface="Arial MT"/>
              </a:rPr>
              <a:t>specifies</a:t>
            </a:r>
            <a:r>
              <a:rPr spc="-20" dirty="0">
                <a:latin typeface="Arial MT"/>
                <a:cs typeface="Arial MT"/>
              </a:rPr>
              <a:t> </a:t>
            </a:r>
            <a:r>
              <a:rPr dirty="0">
                <a:latin typeface="Arial MT"/>
                <a:cs typeface="Arial MT"/>
              </a:rPr>
              <a:t>a</a:t>
            </a:r>
            <a:r>
              <a:rPr spc="-15" dirty="0">
                <a:latin typeface="Arial MT"/>
                <a:cs typeface="Arial MT"/>
              </a:rPr>
              <a:t> </a:t>
            </a:r>
            <a:r>
              <a:rPr spc="-5" dirty="0">
                <a:latin typeface="Arial MT"/>
                <a:cs typeface="Arial MT"/>
              </a:rPr>
              <a:t>title</a:t>
            </a:r>
            <a:r>
              <a:rPr spc="-20" dirty="0">
                <a:latin typeface="Arial MT"/>
                <a:cs typeface="Arial MT"/>
              </a:rPr>
              <a:t> </a:t>
            </a:r>
            <a:r>
              <a:rPr spc="-5" dirty="0">
                <a:latin typeface="Arial MT"/>
                <a:cs typeface="Arial MT"/>
              </a:rPr>
              <a:t>for </a:t>
            </a:r>
            <a:r>
              <a:rPr spc="-375" dirty="0">
                <a:latin typeface="Arial MT"/>
                <a:cs typeface="Arial MT"/>
              </a:rPr>
              <a:t> </a:t>
            </a:r>
            <a:r>
              <a:rPr spc="-5" dirty="0">
                <a:latin typeface="Arial MT"/>
                <a:cs typeface="Arial MT"/>
              </a:rPr>
              <a:t>the</a:t>
            </a:r>
            <a:r>
              <a:rPr spc="-10" dirty="0">
                <a:latin typeface="Arial MT"/>
                <a:cs typeface="Arial MT"/>
              </a:rPr>
              <a:t> </a:t>
            </a:r>
            <a:r>
              <a:rPr spc="-5" dirty="0">
                <a:latin typeface="Arial MT"/>
                <a:cs typeface="Arial MT"/>
              </a:rPr>
              <a:t>document</a:t>
            </a:r>
            <a:endParaRPr dirty="0">
              <a:latin typeface="Arial MT"/>
              <a:cs typeface="Arial MT"/>
            </a:endParaRPr>
          </a:p>
          <a:p>
            <a:pPr marL="411470" marR="5080" indent="-336542" algn="just">
              <a:lnSpc>
                <a:spcPct val="116100"/>
              </a:lnSpc>
              <a:buChar char="●"/>
              <a:tabLst>
                <a:tab pos="411470" algn="l"/>
                <a:tab pos="412105" algn="l"/>
              </a:tabLst>
            </a:pPr>
            <a:r>
              <a:rPr spc="-5" dirty="0">
                <a:latin typeface="Arial MT"/>
                <a:cs typeface="Arial MT"/>
              </a:rPr>
              <a:t>The</a:t>
            </a:r>
            <a:r>
              <a:rPr spc="-25" dirty="0">
                <a:latin typeface="Arial MT"/>
                <a:cs typeface="Arial MT"/>
              </a:rPr>
              <a:t> </a:t>
            </a:r>
            <a:r>
              <a:rPr spc="-5" dirty="0">
                <a:latin typeface="Arial MT"/>
                <a:cs typeface="Arial MT"/>
              </a:rPr>
              <a:t>&lt;body&gt;</a:t>
            </a:r>
            <a:r>
              <a:rPr spc="-20" dirty="0">
                <a:latin typeface="Arial MT"/>
                <a:cs typeface="Arial MT"/>
              </a:rPr>
              <a:t> </a:t>
            </a:r>
            <a:r>
              <a:rPr spc="-5" dirty="0">
                <a:latin typeface="Arial MT"/>
                <a:cs typeface="Arial MT"/>
              </a:rPr>
              <a:t>element</a:t>
            </a:r>
            <a:r>
              <a:rPr spc="-20" dirty="0">
                <a:latin typeface="Arial MT"/>
                <a:cs typeface="Arial MT"/>
              </a:rPr>
              <a:t> </a:t>
            </a:r>
            <a:r>
              <a:rPr dirty="0">
                <a:latin typeface="Arial MT"/>
                <a:cs typeface="Arial MT"/>
              </a:rPr>
              <a:t>contains</a:t>
            </a:r>
            <a:r>
              <a:rPr spc="-20" dirty="0">
                <a:latin typeface="Arial MT"/>
                <a:cs typeface="Arial MT"/>
              </a:rPr>
              <a:t> </a:t>
            </a:r>
            <a:r>
              <a:rPr spc="-5" dirty="0">
                <a:latin typeface="Arial MT"/>
                <a:cs typeface="Arial MT"/>
              </a:rPr>
              <a:t>the</a:t>
            </a:r>
            <a:r>
              <a:rPr spc="-20" dirty="0">
                <a:latin typeface="Arial MT"/>
                <a:cs typeface="Arial MT"/>
              </a:rPr>
              <a:t> </a:t>
            </a:r>
            <a:r>
              <a:rPr dirty="0">
                <a:latin typeface="Arial MT"/>
                <a:cs typeface="Arial MT"/>
              </a:rPr>
              <a:t>visible </a:t>
            </a:r>
            <a:r>
              <a:rPr spc="-375" dirty="0">
                <a:latin typeface="Arial MT"/>
                <a:cs typeface="Arial MT"/>
              </a:rPr>
              <a:t> </a:t>
            </a:r>
            <a:r>
              <a:rPr spc="-5" dirty="0">
                <a:latin typeface="Arial MT"/>
                <a:cs typeface="Arial MT"/>
              </a:rPr>
              <a:t>page</a:t>
            </a:r>
            <a:r>
              <a:rPr spc="-10" dirty="0">
                <a:latin typeface="Arial MT"/>
                <a:cs typeface="Arial MT"/>
              </a:rPr>
              <a:t> </a:t>
            </a:r>
            <a:r>
              <a:rPr dirty="0">
                <a:latin typeface="Arial MT"/>
                <a:cs typeface="Arial MT"/>
              </a:rPr>
              <a:t>content</a:t>
            </a:r>
          </a:p>
        </p:txBody>
      </p:sp>
    </p:spTree>
    <p:extLst>
      <p:ext uri="{BB962C8B-B14F-4D97-AF65-F5344CB8AC3E}">
        <p14:creationId xmlns:p14="http://schemas.microsoft.com/office/powerpoint/2010/main" val="328498547"/>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72065" y="827278"/>
            <a:ext cx="3985523" cy="456535"/>
          </a:xfrm>
          <a:prstGeom prst="rect">
            <a:avLst/>
          </a:prstGeom>
        </p:spPr>
        <p:txBody>
          <a:bodyPr vert="horz" wrap="square" lIns="0" tIns="12700" rIns="0" bIns="0" rtlCol="0">
            <a:spAutoFit/>
          </a:bodyPr>
          <a:lstStyle/>
          <a:p>
            <a:pPr marL="12700" algn="ctr">
              <a:lnSpc>
                <a:spcPct val="100000"/>
              </a:lnSpc>
              <a:spcBef>
                <a:spcPts val="100"/>
              </a:spcBef>
            </a:pPr>
            <a:r>
              <a:rPr spc="-5" dirty="0"/>
              <a:t>C</a:t>
            </a:r>
            <a:r>
              <a:rPr spc="-15" dirty="0"/>
              <a:t>o</a:t>
            </a:r>
            <a:r>
              <a:rPr spc="-5" dirty="0"/>
              <a:t>ncept</a:t>
            </a:r>
            <a:r>
              <a:rPr spc="-45" dirty="0"/>
              <a:t> </a:t>
            </a:r>
            <a:r>
              <a:rPr spc="-5" dirty="0"/>
              <a:t>o</a:t>
            </a:r>
            <a:r>
              <a:rPr dirty="0"/>
              <a:t>f</a:t>
            </a:r>
            <a:r>
              <a:rPr spc="-160" dirty="0"/>
              <a:t> </a:t>
            </a:r>
            <a:r>
              <a:rPr dirty="0"/>
              <a:t>Att</a:t>
            </a:r>
            <a:r>
              <a:rPr spc="5" dirty="0"/>
              <a:t>r</a:t>
            </a:r>
            <a:r>
              <a:rPr spc="-5" dirty="0"/>
              <a:t>i</a:t>
            </a:r>
            <a:r>
              <a:rPr spc="-15" dirty="0"/>
              <a:t>b</a:t>
            </a:r>
            <a:r>
              <a:rPr spc="-5" dirty="0"/>
              <a:t>ute</a:t>
            </a:r>
          </a:p>
        </p:txBody>
      </p:sp>
      <p:grpSp>
        <p:nvGrpSpPr>
          <p:cNvPr id="3" name="object 3"/>
          <p:cNvGrpSpPr/>
          <p:nvPr/>
        </p:nvGrpSpPr>
        <p:grpSpPr>
          <a:xfrm>
            <a:off x="4571365" y="0"/>
            <a:ext cx="4572635" cy="5143500"/>
            <a:chOff x="4571365" y="0"/>
            <a:chExt cx="4572635"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1365" y="1427733"/>
              <a:ext cx="4572000" cy="1441591"/>
            </a:xfrm>
            <a:prstGeom prst="rect">
              <a:avLst/>
            </a:prstGeom>
          </p:spPr>
        </p:pic>
      </p:grpSp>
      <p:sp>
        <p:nvSpPr>
          <p:cNvPr id="7" name="object 7"/>
          <p:cNvSpPr txBox="1"/>
          <p:nvPr/>
        </p:nvSpPr>
        <p:spPr>
          <a:xfrm>
            <a:off x="1322577" y="1583563"/>
            <a:ext cx="1895475" cy="575945"/>
          </a:xfrm>
          <a:prstGeom prst="rect">
            <a:avLst/>
          </a:prstGeom>
        </p:spPr>
        <p:txBody>
          <a:bodyPr vert="horz" wrap="square" lIns="0" tIns="10795" rIns="0" bIns="0" rtlCol="0">
            <a:spAutoFit/>
          </a:bodyPr>
          <a:lstStyle/>
          <a:p>
            <a:pPr marL="95885" marR="5080" indent="-83820">
              <a:lnSpc>
                <a:spcPct val="100600"/>
              </a:lnSpc>
              <a:spcBef>
                <a:spcPts val="85"/>
              </a:spcBef>
            </a:pPr>
            <a:r>
              <a:rPr sz="1800" dirty="0">
                <a:solidFill>
                  <a:srgbClr val="585858"/>
                </a:solidFill>
                <a:latin typeface="Arial"/>
                <a:cs typeface="Arial"/>
              </a:rPr>
              <a:t>T</a:t>
            </a:r>
            <a:r>
              <a:rPr sz="1800" spc="-20" dirty="0">
                <a:solidFill>
                  <a:srgbClr val="585858"/>
                </a:solidFill>
                <a:latin typeface="Arial"/>
                <a:cs typeface="Arial"/>
              </a:rPr>
              <a:t>y</a:t>
            </a:r>
            <a:r>
              <a:rPr sz="1800" spc="-25" dirty="0">
                <a:solidFill>
                  <a:srgbClr val="585858"/>
                </a:solidFill>
                <a:latin typeface="Arial"/>
                <a:cs typeface="Arial"/>
              </a:rPr>
              <a:t>pe</a:t>
            </a:r>
            <a:r>
              <a:rPr sz="1800" dirty="0">
                <a:solidFill>
                  <a:srgbClr val="585858"/>
                </a:solidFill>
                <a:latin typeface="Arial"/>
                <a:cs typeface="Arial"/>
              </a:rPr>
              <a:t>s </a:t>
            </a:r>
            <a:r>
              <a:rPr sz="1800" spc="-20" dirty="0">
                <a:solidFill>
                  <a:srgbClr val="585858"/>
                </a:solidFill>
                <a:latin typeface="Arial"/>
                <a:cs typeface="Arial"/>
              </a:rPr>
              <a:t>o</a:t>
            </a:r>
            <a:r>
              <a:rPr sz="1800" dirty="0">
                <a:solidFill>
                  <a:srgbClr val="585858"/>
                </a:solidFill>
                <a:latin typeface="Arial"/>
                <a:cs typeface="Arial"/>
              </a:rPr>
              <a:t>f</a:t>
            </a:r>
            <a:r>
              <a:rPr sz="1800" spc="-114" dirty="0">
                <a:solidFill>
                  <a:srgbClr val="585858"/>
                </a:solidFill>
                <a:latin typeface="Arial"/>
                <a:cs typeface="Arial"/>
              </a:rPr>
              <a:t> </a:t>
            </a:r>
            <a:r>
              <a:rPr sz="1800" spc="-15" dirty="0">
                <a:solidFill>
                  <a:srgbClr val="585858"/>
                </a:solidFill>
                <a:latin typeface="Arial"/>
                <a:cs typeface="Arial"/>
              </a:rPr>
              <a:t>A</a:t>
            </a:r>
            <a:r>
              <a:rPr sz="1800" spc="-10" dirty="0">
                <a:solidFill>
                  <a:srgbClr val="585858"/>
                </a:solidFill>
                <a:latin typeface="Arial"/>
                <a:cs typeface="Arial"/>
              </a:rPr>
              <a:t>tt</a:t>
            </a:r>
            <a:r>
              <a:rPr sz="1800" spc="-15" dirty="0">
                <a:solidFill>
                  <a:srgbClr val="585858"/>
                </a:solidFill>
                <a:latin typeface="Arial"/>
                <a:cs typeface="Arial"/>
              </a:rPr>
              <a:t>r</a:t>
            </a:r>
            <a:r>
              <a:rPr sz="1800" spc="-25" dirty="0">
                <a:solidFill>
                  <a:srgbClr val="585858"/>
                </a:solidFill>
                <a:latin typeface="Arial"/>
                <a:cs typeface="Arial"/>
              </a:rPr>
              <a:t>i</a:t>
            </a:r>
            <a:r>
              <a:rPr sz="1800" spc="-5" dirty="0">
                <a:solidFill>
                  <a:srgbClr val="585858"/>
                </a:solidFill>
                <a:latin typeface="Arial"/>
                <a:cs typeface="Arial"/>
              </a:rPr>
              <a:t>b</a:t>
            </a:r>
            <a:r>
              <a:rPr sz="1800" spc="-30" dirty="0">
                <a:solidFill>
                  <a:srgbClr val="585858"/>
                </a:solidFill>
                <a:latin typeface="Arial"/>
                <a:cs typeface="Arial"/>
              </a:rPr>
              <a:t>u</a:t>
            </a:r>
            <a:r>
              <a:rPr sz="1800" spc="-10" dirty="0">
                <a:solidFill>
                  <a:srgbClr val="585858"/>
                </a:solidFill>
                <a:latin typeface="Arial"/>
                <a:cs typeface="Arial"/>
              </a:rPr>
              <a:t>t</a:t>
            </a:r>
            <a:r>
              <a:rPr sz="1800" spc="-25" dirty="0">
                <a:solidFill>
                  <a:srgbClr val="585858"/>
                </a:solidFill>
                <a:latin typeface="Arial"/>
                <a:cs typeface="Arial"/>
              </a:rPr>
              <a:t>e</a:t>
            </a:r>
            <a:r>
              <a:rPr sz="1800" dirty="0">
                <a:solidFill>
                  <a:srgbClr val="585858"/>
                </a:solidFill>
                <a:latin typeface="Arial"/>
                <a:cs typeface="Arial"/>
              </a:rPr>
              <a:t>s  </a:t>
            </a:r>
            <a:r>
              <a:rPr sz="1800" spc="-5" dirty="0">
                <a:solidFill>
                  <a:srgbClr val="585858"/>
                </a:solidFill>
                <a:latin typeface="Arial"/>
                <a:cs typeface="Arial"/>
              </a:rPr>
              <a:t>Sim</a:t>
            </a:r>
            <a:r>
              <a:rPr sz="1800" spc="-15" dirty="0">
                <a:solidFill>
                  <a:srgbClr val="585858"/>
                </a:solidFill>
                <a:latin typeface="Arial"/>
                <a:cs typeface="Arial"/>
              </a:rPr>
              <a:t>p</a:t>
            </a:r>
            <a:r>
              <a:rPr sz="1800" spc="-5" dirty="0">
                <a:solidFill>
                  <a:srgbClr val="585858"/>
                </a:solidFill>
                <a:latin typeface="Arial"/>
                <a:cs typeface="Arial"/>
              </a:rPr>
              <a:t>le</a:t>
            </a:r>
            <a:r>
              <a:rPr sz="1800" spc="-114" dirty="0">
                <a:solidFill>
                  <a:srgbClr val="585858"/>
                </a:solidFill>
                <a:latin typeface="Arial"/>
                <a:cs typeface="Arial"/>
              </a:rPr>
              <a:t> </a:t>
            </a:r>
            <a:r>
              <a:rPr sz="1800" spc="-15" dirty="0">
                <a:solidFill>
                  <a:srgbClr val="585858"/>
                </a:solidFill>
                <a:latin typeface="Arial"/>
                <a:cs typeface="Arial"/>
              </a:rPr>
              <a:t>A</a:t>
            </a:r>
            <a:r>
              <a:rPr sz="1800" spc="-10" dirty="0">
                <a:solidFill>
                  <a:srgbClr val="585858"/>
                </a:solidFill>
                <a:latin typeface="Arial"/>
                <a:cs typeface="Arial"/>
              </a:rPr>
              <a:t>t</a:t>
            </a:r>
            <a:r>
              <a:rPr sz="1800" spc="-5" dirty="0">
                <a:solidFill>
                  <a:srgbClr val="585858"/>
                </a:solidFill>
                <a:latin typeface="Arial"/>
                <a:cs typeface="Arial"/>
              </a:rPr>
              <a:t>trib</a:t>
            </a:r>
            <a:r>
              <a:rPr sz="1800" spc="-30" dirty="0">
                <a:solidFill>
                  <a:srgbClr val="585858"/>
                </a:solidFill>
                <a:latin typeface="Arial"/>
                <a:cs typeface="Arial"/>
              </a:rPr>
              <a:t>u</a:t>
            </a:r>
            <a:r>
              <a:rPr sz="1800" spc="-10" dirty="0">
                <a:solidFill>
                  <a:srgbClr val="585858"/>
                </a:solidFill>
                <a:latin typeface="Arial"/>
                <a:cs typeface="Arial"/>
              </a:rPr>
              <a:t>t</a:t>
            </a:r>
            <a:r>
              <a:rPr sz="1800" spc="-5" dirty="0">
                <a:solidFill>
                  <a:srgbClr val="585858"/>
                </a:solidFill>
                <a:latin typeface="Arial"/>
                <a:cs typeface="Arial"/>
              </a:rPr>
              <a:t>es</a:t>
            </a:r>
            <a:endParaRPr sz="1800">
              <a:latin typeface="Arial"/>
              <a:cs typeface="Arial"/>
            </a:endParaRPr>
          </a:p>
        </p:txBody>
      </p:sp>
      <p:sp>
        <p:nvSpPr>
          <p:cNvPr id="8" name="object 8"/>
          <p:cNvSpPr txBox="1"/>
          <p:nvPr/>
        </p:nvSpPr>
        <p:spPr>
          <a:xfrm>
            <a:off x="654812" y="3229965"/>
            <a:ext cx="3381375" cy="1017269"/>
          </a:xfrm>
          <a:prstGeom prst="rect">
            <a:avLst/>
          </a:prstGeom>
        </p:spPr>
        <p:txBody>
          <a:bodyPr vert="horz" wrap="square" lIns="0" tIns="12700" rIns="0" bIns="0" rtlCol="0">
            <a:spAutoFit/>
          </a:bodyPr>
          <a:lstStyle/>
          <a:p>
            <a:pPr marL="349250" marR="5080" indent="-337185">
              <a:lnSpc>
                <a:spcPct val="116599"/>
              </a:lnSpc>
              <a:spcBef>
                <a:spcPts val="100"/>
              </a:spcBef>
              <a:buChar char="●"/>
              <a:tabLst>
                <a:tab pos="349250" algn="l"/>
                <a:tab pos="349885" algn="l"/>
              </a:tabLst>
            </a:pPr>
            <a:r>
              <a:rPr sz="1400" dirty="0">
                <a:latin typeface="Arial"/>
                <a:cs typeface="Arial"/>
              </a:rPr>
              <a:t>A</a:t>
            </a:r>
            <a:r>
              <a:rPr sz="1400" spc="-105" dirty="0">
                <a:latin typeface="Arial"/>
                <a:cs typeface="Arial"/>
              </a:rPr>
              <a:t> </a:t>
            </a:r>
            <a:r>
              <a:rPr sz="1400" dirty="0">
                <a:latin typeface="Arial"/>
                <a:cs typeface="Arial"/>
              </a:rPr>
              <a:t>simple</a:t>
            </a:r>
            <a:r>
              <a:rPr sz="1400" spc="-30" dirty="0">
                <a:latin typeface="Arial"/>
                <a:cs typeface="Arial"/>
              </a:rPr>
              <a:t> </a:t>
            </a:r>
            <a:r>
              <a:rPr sz="1400" spc="-5" dirty="0">
                <a:latin typeface="Arial"/>
                <a:cs typeface="Arial"/>
              </a:rPr>
              <a:t>attribute</a:t>
            </a:r>
            <a:r>
              <a:rPr sz="1400" spc="-25" dirty="0">
                <a:latin typeface="Arial"/>
                <a:cs typeface="Arial"/>
              </a:rPr>
              <a:t> </a:t>
            </a:r>
            <a:r>
              <a:rPr sz="1400" dirty="0">
                <a:latin typeface="Arial"/>
                <a:cs typeface="Arial"/>
              </a:rPr>
              <a:t>is</a:t>
            </a:r>
            <a:r>
              <a:rPr sz="1400" spc="-25" dirty="0">
                <a:latin typeface="Arial"/>
                <a:cs typeface="Arial"/>
              </a:rPr>
              <a:t> </a:t>
            </a:r>
            <a:r>
              <a:rPr sz="1400" spc="-5" dirty="0">
                <a:latin typeface="Arial"/>
                <a:cs typeface="Arial"/>
              </a:rPr>
              <a:t>identify</a:t>
            </a:r>
            <a:r>
              <a:rPr sz="1400" spc="-25" dirty="0">
                <a:latin typeface="Arial"/>
                <a:cs typeface="Arial"/>
              </a:rPr>
              <a:t> </a:t>
            </a:r>
            <a:r>
              <a:rPr sz="1400" spc="-5" dirty="0">
                <a:latin typeface="Arial"/>
                <a:cs typeface="Arial"/>
              </a:rPr>
              <a:t>entity</a:t>
            </a:r>
            <a:r>
              <a:rPr sz="1400" spc="-35" dirty="0">
                <a:latin typeface="Arial"/>
                <a:cs typeface="Arial"/>
              </a:rPr>
              <a:t> </a:t>
            </a:r>
            <a:r>
              <a:rPr sz="1400" dirty="0">
                <a:latin typeface="Arial"/>
                <a:cs typeface="Arial"/>
              </a:rPr>
              <a:t>from </a:t>
            </a:r>
            <a:r>
              <a:rPr sz="1400" spc="-375" dirty="0">
                <a:latin typeface="Arial"/>
                <a:cs typeface="Arial"/>
              </a:rPr>
              <a:t> </a:t>
            </a:r>
            <a:r>
              <a:rPr sz="1400" spc="-5" dirty="0">
                <a:latin typeface="Arial"/>
                <a:cs typeface="Arial"/>
              </a:rPr>
              <a:t>an</a:t>
            </a:r>
            <a:r>
              <a:rPr sz="1400" spc="-15" dirty="0">
                <a:latin typeface="Arial"/>
                <a:cs typeface="Arial"/>
              </a:rPr>
              <a:t> </a:t>
            </a:r>
            <a:r>
              <a:rPr sz="1400" spc="-5" dirty="0">
                <a:latin typeface="Arial"/>
                <a:cs typeface="Arial"/>
              </a:rPr>
              <a:t>entity</a:t>
            </a:r>
            <a:r>
              <a:rPr sz="1400" spc="-15" dirty="0">
                <a:latin typeface="Arial"/>
                <a:cs typeface="Arial"/>
              </a:rPr>
              <a:t> </a:t>
            </a:r>
            <a:r>
              <a:rPr sz="1400" spc="-5" dirty="0">
                <a:latin typeface="Arial"/>
                <a:cs typeface="Arial"/>
              </a:rPr>
              <a:t>set.</a:t>
            </a:r>
            <a:endParaRPr sz="1400">
              <a:latin typeface="Arial"/>
              <a:cs typeface="Arial"/>
            </a:endParaRPr>
          </a:p>
          <a:p>
            <a:pPr marL="349250" marR="11430" indent="-337185">
              <a:lnSpc>
                <a:spcPct val="114999"/>
              </a:lnSpc>
              <a:spcBef>
                <a:spcPts val="20"/>
              </a:spcBef>
              <a:buChar char="●"/>
              <a:tabLst>
                <a:tab pos="349250" algn="l"/>
                <a:tab pos="349885" algn="l"/>
              </a:tabLst>
            </a:pPr>
            <a:r>
              <a:rPr sz="1400" dirty="0">
                <a:latin typeface="Arial"/>
                <a:cs typeface="Arial"/>
              </a:rPr>
              <a:t>Simple</a:t>
            </a:r>
            <a:r>
              <a:rPr sz="1400" spc="-25" dirty="0">
                <a:latin typeface="Arial"/>
                <a:cs typeface="Arial"/>
              </a:rPr>
              <a:t> </a:t>
            </a:r>
            <a:r>
              <a:rPr sz="1400" spc="-5" dirty="0">
                <a:latin typeface="Arial"/>
                <a:cs typeface="Arial"/>
              </a:rPr>
              <a:t>attribute</a:t>
            </a:r>
            <a:r>
              <a:rPr sz="1400" spc="-30" dirty="0">
                <a:latin typeface="Arial"/>
                <a:cs typeface="Arial"/>
              </a:rPr>
              <a:t> </a:t>
            </a:r>
            <a:r>
              <a:rPr sz="1400" spc="-5" dirty="0">
                <a:latin typeface="Arial"/>
                <a:cs typeface="Arial"/>
              </a:rPr>
              <a:t>represent</a:t>
            </a:r>
            <a:r>
              <a:rPr sz="1400" spc="-25" dirty="0">
                <a:latin typeface="Arial"/>
                <a:cs typeface="Arial"/>
              </a:rPr>
              <a:t> </a:t>
            </a:r>
            <a:r>
              <a:rPr sz="1400" spc="-5" dirty="0">
                <a:latin typeface="Arial"/>
                <a:cs typeface="Arial"/>
              </a:rPr>
              <a:t>oval</a:t>
            </a:r>
            <a:r>
              <a:rPr sz="1400" spc="-25" dirty="0">
                <a:latin typeface="Arial"/>
                <a:cs typeface="Arial"/>
              </a:rPr>
              <a:t> </a:t>
            </a:r>
            <a:r>
              <a:rPr sz="1400" spc="-5" dirty="0">
                <a:latin typeface="Arial"/>
                <a:cs typeface="Arial"/>
              </a:rPr>
              <a:t>symbol </a:t>
            </a:r>
            <a:r>
              <a:rPr sz="1400" spc="-375" dirty="0">
                <a:latin typeface="Arial"/>
                <a:cs typeface="Arial"/>
              </a:rPr>
              <a:t> </a:t>
            </a:r>
            <a:r>
              <a:rPr sz="1400" spc="-5" dirty="0">
                <a:latin typeface="Arial"/>
                <a:cs typeface="Arial"/>
              </a:rPr>
              <a:t>with</a:t>
            </a:r>
            <a:r>
              <a:rPr sz="1400" spc="-10" dirty="0">
                <a:latin typeface="Arial"/>
                <a:cs typeface="Arial"/>
              </a:rPr>
              <a:t> </a:t>
            </a:r>
            <a:r>
              <a:rPr sz="1400" dirty="0">
                <a:latin typeface="Arial"/>
                <a:cs typeface="Arial"/>
              </a:rPr>
              <a:t>its </a:t>
            </a:r>
            <a:r>
              <a:rPr sz="1400" spc="-5" dirty="0">
                <a:latin typeface="Arial"/>
                <a:cs typeface="Arial"/>
              </a:rPr>
              <a:t>value.</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5041"/>
            <a:ext cx="4542155" cy="323850"/>
          </a:xfrm>
          <a:prstGeom prst="rect">
            <a:avLst/>
          </a:prstGeom>
        </p:spPr>
        <p:txBody>
          <a:bodyPr vert="horz" wrap="square" lIns="0" tIns="3810" rIns="0" bIns="0" rtlCol="0">
            <a:spAutoFit/>
          </a:bodyPr>
          <a:lstStyle/>
          <a:p>
            <a:pPr marL="1085850">
              <a:lnSpc>
                <a:spcPct val="100000"/>
              </a:lnSpc>
              <a:spcBef>
                <a:spcPts val="30"/>
              </a:spcBef>
            </a:pPr>
            <a:r>
              <a:rPr sz="700" spc="-5" dirty="0">
                <a:solidFill>
                  <a:srgbClr val="585858"/>
                </a:solidFill>
                <a:latin typeface="Arial"/>
                <a:cs typeface="Arial"/>
                <a:hlinkClick r:id="rId5"/>
              </a:rPr>
              <a:t>https://www.gatevidyalay.com/wp-content/uploads/2018/06/Key-Attributes-Example.png</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09903" y="827278"/>
            <a:ext cx="3859399" cy="456535"/>
          </a:xfrm>
          <a:prstGeom prst="rect">
            <a:avLst/>
          </a:prstGeom>
        </p:spPr>
        <p:txBody>
          <a:bodyPr vert="horz" wrap="square" lIns="0" tIns="12700" rIns="0" bIns="0" rtlCol="0">
            <a:spAutoFit/>
          </a:bodyPr>
          <a:lstStyle/>
          <a:p>
            <a:pPr marL="12700" algn="ctr">
              <a:lnSpc>
                <a:spcPct val="100000"/>
              </a:lnSpc>
              <a:spcBef>
                <a:spcPts val="100"/>
              </a:spcBef>
            </a:pPr>
            <a:r>
              <a:rPr spc="-5" dirty="0"/>
              <a:t>C</a:t>
            </a:r>
            <a:r>
              <a:rPr spc="-15" dirty="0"/>
              <a:t>o</a:t>
            </a:r>
            <a:r>
              <a:rPr spc="-5" dirty="0"/>
              <a:t>ncept</a:t>
            </a:r>
            <a:r>
              <a:rPr spc="-45" dirty="0"/>
              <a:t> </a:t>
            </a:r>
            <a:r>
              <a:rPr spc="-5" dirty="0"/>
              <a:t>o</a:t>
            </a:r>
            <a:r>
              <a:rPr dirty="0"/>
              <a:t>f</a:t>
            </a:r>
            <a:r>
              <a:rPr spc="-160" dirty="0"/>
              <a:t> </a:t>
            </a:r>
            <a:r>
              <a:rPr dirty="0"/>
              <a:t>Att</a:t>
            </a:r>
            <a:r>
              <a:rPr spc="5" dirty="0"/>
              <a:t>r</a:t>
            </a:r>
            <a:r>
              <a:rPr spc="-5" dirty="0"/>
              <a:t>i</a:t>
            </a:r>
            <a:r>
              <a:rPr spc="-15" dirty="0"/>
              <a:t>b</a:t>
            </a:r>
            <a:r>
              <a:rPr spc="-5" dirty="0"/>
              <a:t>ute</a:t>
            </a:r>
          </a:p>
        </p:txBody>
      </p:sp>
      <p:grpSp>
        <p:nvGrpSpPr>
          <p:cNvPr id="3" name="object 3"/>
          <p:cNvGrpSpPr/>
          <p:nvPr/>
        </p:nvGrpSpPr>
        <p:grpSpPr>
          <a:xfrm>
            <a:off x="4571365" y="0"/>
            <a:ext cx="4572635" cy="5143500"/>
            <a:chOff x="4571365" y="0"/>
            <a:chExt cx="4572635"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1365" y="902969"/>
              <a:ext cx="4572000" cy="3429395"/>
            </a:xfrm>
            <a:prstGeom prst="rect">
              <a:avLst/>
            </a:prstGeom>
          </p:spPr>
        </p:pic>
      </p:grpSp>
      <p:sp>
        <p:nvSpPr>
          <p:cNvPr id="7" name="object 7"/>
          <p:cNvSpPr txBox="1"/>
          <p:nvPr/>
        </p:nvSpPr>
        <p:spPr>
          <a:xfrm>
            <a:off x="1209852" y="1583563"/>
            <a:ext cx="2124710" cy="575945"/>
          </a:xfrm>
          <a:prstGeom prst="rect">
            <a:avLst/>
          </a:prstGeom>
        </p:spPr>
        <p:txBody>
          <a:bodyPr vert="horz" wrap="square" lIns="0" tIns="10795" rIns="0" bIns="0" rtlCol="0">
            <a:spAutoFit/>
          </a:bodyPr>
          <a:lstStyle/>
          <a:p>
            <a:pPr marL="12700" marR="5080" indent="113664">
              <a:lnSpc>
                <a:spcPct val="100600"/>
              </a:lnSpc>
              <a:spcBef>
                <a:spcPts val="85"/>
              </a:spcBef>
            </a:pPr>
            <a:r>
              <a:rPr sz="1800" spc="-15" dirty="0">
                <a:solidFill>
                  <a:srgbClr val="585858"/>
                </a:solidFill>
                <a:latin typeface="Arial"/>
                <a:cs typeface="Arial"/>
              </a:rPr>
              <a:t>Types </a:t>
            </a:r>
            <a:r>
              <a:rPr sz="1800" dirty="0">
                <a:solidFill>
                  <a:srgbClr val="585858"/>
                </a:solidFill>
                <a:latin typeface="Arial"/>
                <a:cs typeface="Arial"/>
              </a:rPr>
              <a:t>of </a:t>
            </a:r>
            <a:r>
              <a:rPr sz="1800" spc="-5" dirty="0">
                <a:solidFill>
                  <a:srgbClr val="585858"/>
                </a:solidFill>
                <a:latin typeface="Arial"/>
                <a:cs typeface="Arial"/>
              </a:rPr>
              <a:t>Attributes </a:t>
            </a:r>
            <a:r>
              <a:rPr sz="1800" dirty="0">
                <a:solidFill>
                  <a:srgbClr val="585858"/>
                </a:solidFill>
                <a:latin typeface="Arial"/>
                <a:cs typeface="Arial"/>
              </a:rPr>
              <a:t> </a:t>
            </a:r>
            <a:r>
              <a:rPr sz="1800" spc="-5" dirty="0">
                <a:solidFill>
                  <a:srgbClr val="585858"/>
                </a:solidFill>
                <a:latin typeface="Arial"/>
                <a:cs typeface="Arial"/>
              </a:rPr>
              <a:t>C</a:t>
            </a:r>
            <a:r>
              <a:rPr sz="1800" spc="-15" dirty="0">
                <a:solidFill>
                  <a:srgbClr val="585858"/>
                </a:solidFill>
                <a:latin typeface="Arial"/>
                <a:cs typeface="Arial"/>
              </a:rPr>
              <a:t>o</a:t>
            </a:r>
            <a:r>
              <a:rPr sz="1800" spc="-5" dirty="0">
                <a:solidFill>
                  <a:srgbClr val="585858"/>
                </a:solidFill>
                <a:latin typeface="Arial"/>
                <a:cs typeface="Arial"/>
              </a:rPr>
              <a:t>mp</a:t>
            </a:r>
            <a:r>
              <a:rPr sz="1800" spc="-15" dirty="0">
                <a:solidFill>
                  <a:srgbClr val="585858"/>
                </a:solidFill>
                <a:latin typeface="Arial"/>
                <a:cs typeface="Arial"/>
              </a:rPr>
              <a:t>o</a:t>
            </a:r>
            <a:r>
              <a:rPr sz="1800" spc="-5" dirty="0">
                <a:solidFill>
                  <a:srgbClr val="585858"/>
                </a:solidFill>
                <a:latin typeface="Arial"/>
                <a:cs typeface="Arial"/>
              </a:rPr>
              <a:t>s</a:t>
            </a:r>
            <a:r>
              <a:rPr sz="1800" spc="-25" dirty="0">
                <a:solidFill>
                  <a:srgbClr val="585858"/>
                </a:solidFill>
                <a:latin typeface="Arial"/>
                <a:cs typeface="Arial"/>
              </a:rPr>
              <a:t>i</a:t>
            </a:r>
            <a:r>
              <a:rPr sz="1800" dirty="0">
                <a:solidFill>
                  <a:srgbClr val="585858"/>
                </a:solidFill>
                <a:latin typeface="Arial"/>
                <a:cs typeface="Arial"/>
              </a:rPr>
              <a:t>te</a:t>
            </a:r>
            <a:r>
              <a:rPr sz="1800" spc="-105" dirty="0">
                <a:solidFill>
                  <a:srgbClr val="585858"/>
                </a:solidFill>
                <a:latin typeface="Arial"/>
                <a:cs typeface="Arial"/>
              </a:rPr>
              <a:t> </a:t>
            </a:r>
            <a:r>
              <a:rPr sz="1800" spc="-15" dirty="0">
                <a:solidFill>
                  <a:srgbClr val="585858"/>
                </a:solidFill>
                <a:latin typeface="Arial"/>
                <a:cs typeface="Arial"/>
              </a:rPr>
              <a:t>A</a:t>
            </a:r>
            <a:r>
              <a:rPr sz="1800" spc="-10" dirty="0">
                <a:solidFill>
                  <a:srgbClr val="585858"/>
                </a:solidFill>
                <a:latin typeface="Arial"/>
                <a:cs typeface="Arial"/>
              </a:rPr>
              <a:t>t</a:t>
            </a:r>
            <a:r>
              <a:rPr sz="1800" dirty="0">
                <a:solidFill>
                  <a:srgbClr val="585858"/>
                </a:solidFill>
                <a:latin typeface="Arial"/>
                <a:cs typeface="Arial"/>
              </a:rPr>
              <a:t>tr</a:t>
            </a:r>
            <a:r>
              <a:rPr sz="1800" spc="-15" dirty="0">
                <a:solidFill>
                  <a:srgbClr val="585858"/>
                </a:solidFill>
                <a:latin typeface="Arial"/>
                <a:cs typeface="Arial"/>
              </a:rPr>
              <a:t>i</a:t>
            </a:r>
            <a:r>
              <a:rPr sz="1800" spc="-5" dirty="0">
                <a:solidFill>
                  <a:srgbClr val="585858"/>
                </a:solidFill>
                <a:latin typeface="Arial"/>
                <a:cs typeface="Arial"/>
              </a:rPr>
              <a:t>b</a:t>
            </a:r>
            <a:r>
              <a:rPr sz="1800" spc="-15" dirty="0">
                <a:solidFill>
                  <a:srgbClr val="585858"/>
                </a:solidFill>
                <a:latin typeface="Arial"/>
                <a:cs typeface="Arial"/>
              </a:rPr>
              <a:t>u</a:t>
            </a:r>
            <a:r>
              <a:rPr sz="1800" dirty="0">
                <a:solidFill>
                  <a:srgbClr val="585858"/>
                </a:solidFill>
                <a:latin typeface="Arial"/>
                <a:cs typeface="Arial"/>
              </a:rPr>
              <a:t>tes</a:t>
            </a:r>
            <a:endParaRPr sz="1800">
              <a:latin typeface="Arial"/>
              <a:cs typeface="Arial"/>
            </a:endParaRPr>
          </a:p>
        </p:txBody>
      </p:sp>
      <p:sp>
        <p:nvSpPr>
          <p:cNvPr id="8" name="object 8"/>
          <p:cNvSpPr txBox="1"/>
          <p:nvPr/>
        </p:nvSpPr>
        <p:spPr>
          <a:xfrm>
            <a:off x="654812" y="2984982"/>
            <a:ext cx="3543935" cy="1508760"/>
          </a:xfrm>
          <a:prstGeom prst="rect">
            <a:avLst/>
          </a:prstGeom>
        </p:spPr>
        <p:txBody>
          <a:bodyPr vert="horz" wrap="square" lIns="0" tIns="12065" rIns="0" bIns="0" rtlCol="0">
            <a:spAutoFit/>
          </a:bodyPr>
          <a:lstStyle/>
          <a:p>
            <a:pPr marL="349250" marR="5080" indent="-337185">
              <a:lnSpc>
                <a:spcPct val="115799"/>
              </a:lnSpc>
              <a:spcBef>
                <a:spcPts val="95"/>
              </a:spcBef>
              <a:buChar char="●"/>
              <a:tabLst>
                <a:tab pos="349250" algn="l"/>
                <a:tab pos="349885" algn="l"/>
              </a:tabLst>
            </a:pPr>
            <a:r>
              <a:rPr sz="1400" spc="-5" dirty="0">
                <a:latin typeface="Arial"/>
                <a:cs typeface="Arial"/>
              </a:rPr>
              <a:t>Composite</a:t>
            </a:r>
            <a:r>
              <a:rPr sz="1400" spc="-55" dirty="0">
                <a:latin typeface="Arial"/>
                <a:cs typeface="Arial"/>
              </a:rPr>
              <a:t> </a:t>
            </a:r>
            <a:r>
              <a:rPr sz="1400" spc="-5" dirty="0">
                <a:latin typeface="Arial"/>
                <a:cs typeface="Arial"/>
              </a:rPr>
              <a:t>attributes</a:t>
            </a:r>
            <a:r>
              <a:rPr sz="1400" spc="-30" dirty="0">
                <a:latin typeface="Arial"/>
                <a:cs typeface="Arial"/>
              </a:rPr>
              <a:t> </a:t>
            </a:r>
            <a:r>
              <a:rPr sz="1400" dirty="0">
                <a:latin typeface="Arial"/>
                <a:cs typeface="Arial"/>
              </a:rPr>
              <a:t>are</a:t>
            </a:r>
            <a:r>
              <a:rPr sz="1400" spc="-50" dirty="0">
                <a:latin typeface="Arial"/>
                <a:cs typeface="Arial"/>
              </a:rPr>
              <a:t> </a:t>
            </a:r>
            <a:r>
              <a:rPr sz="1400" spc="-5" dirty="0">
                <a:latin typeface="Arial"/>
                <a:cs typeface="Arial"/>
              </a:rPr>
              <a:t>those</a:t>
            </a:r>
            <a:r>
              <a:rPr sz="1400" spc="-35" dirty="0">
                <a:latin typeface="Arial"/>
                <a:cs typeface="Arial"/>
              </a:rPr>
              <a:t> </a:t>
            </a:r>
            <a:r>
              <a:rPr sz="1400" spc="-5" dirty="0">
                <a:latin typeface="Arial"/>
                <a:cs typeface="Arial"/>
              </a:rPr>
              <a:t>attributes </a:t>
            </a:r>
            <a:r>
              <a:rPr sz="1400" spc="-375" dirty="0">
                <a:latin typeface="Arial"/>
                <a:cs typeface="Arial"/>
              </a:rPr>
              <a:t> </a:t>
            </a:r>
            <a:r>
              <a:rPr sz="1400" spc="-5" dirty="0">
                <a:latin typeface="Arial"/>
                <a:cs typeface="Arial"/>
              </a:rPr>
              <a:t>which </a:t>
            </a:r>
            <a:r>
              <a:rPr sz="1400" dirty="0">
                <a:latin typeface="Arial"/>
                <a:cs typeface="Arial"/>
              </a:rPr>
              <a:t>are </a:t>
            </a:r>
            <a:r>
              <a:rPr sz="1400" spc="-5" dirty="0">
                <a:latin typeface="Arial"/>
                <a:cs typeface="Arial"/>
              </a:rPr>
              <a:t>composed </a:t>
            </a:r>
            <a:r>
              <a:rPr sz="1400" dirty="0">
                <a:latin typeface="Arial"/>
                <a:cs typeface="Arial"/>
              </a:rPr>
              <a:t>of </a:t>
            </a:r>
            <a:r>
              <a:rPr sz="1400" spc="-5" dirty="0">
                <a:latin typeface="Arial"/>
                <a:cs typeface="Arial"/>
              </a:rPr>
              <a:t>many </a:t>
            </a:r>
            <a:r>
              <a:rPr sz="1400" dirty="0">
                <a:latin typeface="Arial"/>
                <a:cs typeface="Arial"/>
              </a:rPr>
              <a:t>other </a:t>
            </a:r>
            <a:r>
              <a:rPr sz="1400" spc="5" dirty="0">
                <a:latin typeface="Arial"/>
                <a:cs typeface="Arial"/>
              </a:rPr>
              <a:t> </a:t>
            </a:r>
            <a:r>
              <a:rPr sz="1400" dirty="0">
                <a:latin typeface="Arial"/>
                <a:cs typeface="Arial"/>
              </a:rPr>
              <a:t>simple</a:t>
            </a:r>
            <a:r>
              <a:rPr sz="1400" spc="-10" dirty="0">
                <a:latin typeface="Arial"/>
                <a:cs typeface="Arial"/>
              </a:rPr>
              <a:t> </a:t>
            </a:r>
            <a:r>
              <a:rPr sz="1400" spc="-5" dirty="0">
                <a:latin typeface="Arial"/>
                <a:cs typeface="Arial"/>
              </a:rPr>
              <a:t>attributes.</a:t>
            </a:r>
            <a:endParaRPr sz="1400">
              <a:latin typeface="Arial"/>
              <a:cs typeface="Arial"/>
            </a:endParaRPr>
          </a:p>
          <a:p>
            <a:pPr marL="349250" marR="198120" indent="-337185">
              <a:lnSpc>
                <a:spcPct val="115700"/>
              </a:lnSpc>
              <a:spcBef>
                <a:spcPts val="15"/>
              </a:spcBef>
              <a:buChar char="●"/>
              <a:tabLst>
                <a:tab pos="349250" algn="l"/>
                <a:tab pos="349885" algn="l"/>
              </a:tabLst>
            </a:pPr>
            <a:r>
              <a:rPr sz="1400" spc="-5" dirty="0">
                <a:latin typeface="Arial"/>
                <a:cs typeface="Arial"/>
              </a:rPr>
              <a:t>COMPOSITE</a:t>
            </a:r>
            <a:r>
              <a:rPr sz="1400" spc="-30" dirty="0">
                <a:latin typeface="Arial"/>
                <a:cs typeface="Arial"/>
              </a:rPr>
              <a:t> </a:t>
            </a:r>
            <a:r>
              <a:rPr sz="1400" spc="-5" dirty="0">
                <a:latin typeface="Arial"/>
                <a:cs typeface="Arial"/>
              </a:rPr>
              <a:t>KEY</a:t>
            </a:r>
            <a:r>
              <a:rPr sz="1400" spc="-60" dirty="0">
                <a:latin typeface="Arial"/>
                <a:cs typeface="Arial"/>
              </a:rPr>
              <a:t> </a:t>
            </a:r>
            <a:r>
              <a:rPr sz="1400" spc="-10" dirty="0">
                <a:latin typeface="Arial"/>
                <a:cs typeface="Arial"/>
              </a:rPr>
              <a:t>is</a:t>
            </a:r>
            <a:r>
              <a:rPr sz="1400" spc="-20" dirty="0">
                <a:latin typeface="Arial"/>
                <a:cs typeface="Arial"/>
              </a:rPr>
              <a:t> </a:t>
            </a:r>
            <a:r>
              <a:rPr sz="1400" dirty="0">
                <a:latin typeface="Arial"/>
                <a:cs typeface="Arial"/>
              </a:rPr>
              <a:t>a</a:t>
            </a:r>
            <a:r>
              <a:rPr sz="1400" spc="-40" dirty="0">
                <a:latin typeface="Arial"/>
                <a:cs typeface="Arial"/>
              </a:rPr>
              <a:t> </a:t>
            </a:r>
            <a:r>
              <a:rPr sz="1400" dirty="0">
                <a:latin typeface="Arial"/>
                <a:cs typeface="Arial"/>
              </a:rPr>
              <a:t>combination</a:t>
            </a:r>
            <a:r>
              <a:rPr sz="1400" spc="-25" dirty="0">
                <a:latin typeface="Arial"/>
                <a:cs typeface="Arial"/>
              </a:rPr>
              <a:t> </a:t>
            </a:r>
            <a:r>
              <a:rPr sz="1400" spc="-15" dirty="0">
                <a:latin typeface="Arial"/>
                <a:cs typeface="Arial"/>
              </a:rPr>
              <a:t>of </a:t>
            </a:r>
            <a:r>
              <a:rPr sz="1400" spc="-375" dirty="0">
                <a:latin typeface="Arial"/>
                <a:cs typeface="Arial"/>
              </a:rPr>
              <a:t> </a:t>
            </a:r>
            <a:r>
              <a:rPr sz="1400" spc="-5" dirty="0">
                <a:latin typeface="Arial"/>
                <a:cs typeface="Arial"/>
              </a:rPr>
              <a:t>two</a:t>
            </a:r>
            <a:r>
              <a:rPr sz="1400" dirty="0">
                <a:latin typeface="Arial"/>
                <a:cs typeface="Arial"/>
              </a:rPr>
              <a:t> or</a:t>
            </a:r>
            <a:r>
              <a:rPr sz="1400" spc="5" dirty="0">
                <a:latin typeface="Arial"/>
                <a:cs typeface="Arial"/>
              </a:rPr>
              <a:t> </a:t>
            </a:r>
            <a:r>
              <a:rPr sz="1400" spc="-5" dirty="0">
                <a:latin typeface="Arial"/>
                <a:cs typeface="Arial"/>
              </a:rPr>
              <a:t>more</a:t>
            </a:r>
            <a:r>
              <a:rPr sz="1400" spc="-10" dirty="0">
                <a:latin typeface="Arial"/>
                <a:cs typeface="Arial"/>
              </a:rPr>
              <a:t> </a:t>
            </a:r>
            <a:r>
              <a:rPr sz="1400" spc="-5" dirty="0">
                <a:latin typeface="Arial"/>
                <a:cs typeface="Arial"/>
              </a:rPr>
              <a:t>columns that</a:t>
            </a:r>
            <a:r>
              <a:rPr sz="1400" spc="5" dirty="0">
                <a:latin typeface="Arial"/>
                <a:cs typeface="Arial"/>
              </a:rPr>
              <a:t> </a:t>
            </a:r>
            <a:r>
              <a:rPr sz="1400" spc="-5" dirty="0">
                <a:latin typeface="Arial"/>
                <a:cs typeface="Arial"/>
              </a:rPr>
              <a:t>uniquely </a:t>
            </a:r>
            <a:r>
              <a:rPr sz="1400" dirty="0">
                <a:latin typeface="Arial"/>
                <a:cs typeface="Arial"/>
              </a:rPr>
              <a:t> identify</a:t>
            </a:r>
            <a:r>
              <a:rPr sz="1400" spc="-30" dirty="0">
                <a:latin typeface="Arial"/>
                <a:cs typeface="Arial"/>
              </a:rPr>
              <a:t> </a:t>
            </a:r>
            <a:r>
              <a:rPr sz="1400" spc="-5" dirty="0">
                <a:latin typeface="Arial"/>
                <a:cs typeface="Arial"/>
              </a:rPr>
              <a:t>rows</a:t>
            </a:r>
            <a:r>
              <a:rPr sz="1400" spc="10" dirty="0">
                <a:latin typeface="Arial"/>
                <a:cs typeface="Arial"/>
              </a:rPr>
              <a:t> </a:t>
            </a:r>
            <a:r>
              <a:rPr sz="1400" dirty="0">
                <a:latin typeface="Arial"/>
                <a:cs typeface="Arial"/>
              </a:rPr>
              <a:t>in</a:t>
            </a:r>
            <a:r>
              <a:rPr sz="1400" spc="-15" dirty="0">
                <a:latin typeface="Arial"/>
                <a:cs typeface="Arial"/>
              </a:rPr>
              <a:t> </a:t>
            </a:r>
            <a:r>
              <a:rPr sz="1400" dirty="0">
                <a:latin typeface="Arial"/>
                <a:cs typeface="Arial"/>
              </a:rPr>
              <a:t>a</a:t>
            </a:r>
            <a:r>
              <a:rPr sz="1400" spc="-20" dirty="0">
                <a:latin typeface="Arial"/>
                <a:cs typeface="Arial"/>
              </a:rPr>
              <a:t> </a:t>
            </a:r>
            <a:r>
              <a:rPr sz="1400" spc="-5" dirty="0">
                <a:latin typeface="Arial"/>
                <a:cs typeface="Arial"/>
              </a:rPr>
              <a:t>table.</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5041"/>
            <a:ext cx="4815205" cy="322580"/>
          </a:xfrm>
          <a:prstGeom prst="rect">
            <a:avLst/>
          </a:prstGeom>
        </p:spPr>
        <p:txBody>
          <a:bodyPr vert="horz" wrap="square" lIns="0" tIns="3810" rIns="0" bIns="0" rtlCol="0">
            <a:spAutoFit/>
          </a:bodyPr>
          <a:lstStyle/>
          <a:p>
            <a:pPr marL="1085850">
              <a:lnSpc>
                <a:spcPct val="100000"/>
              </a:lnSpc>
              <a:spcBef>
                <a:spcPts val="30"/>
              </a:spcBef>
            </a:pPr>
            <a:r>
              <a:rPr sz="700" spc="-5" dirty="0">
                <a:solidFill>
                  <a:srgbClr val="585858"/>
                </a:solidFill>
                <a:latin typeface="Arial"/>
                <a:cs typeface="Arial"/>
                <a:hlinkClick r:id="rId5"/>
              </a:rPr>
              <a:t>https://www.gatevidyalay.com/wp-content/uploads/2018/06/Composite-Attributes-Example.png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91885" y="827278"/>
            <a:ext cx="3933428" cy="456535"/>
          </a:xfrm>
          <a:prstGeom prst="rect">
            <a:avLst/>
          </a:prstGeom>
        </p:spPr>
        <p:txBody>
          <a:bodyPr vert="horz" wrap="square" lIns="0" tIns="12700" rIns="0" bIns="0" rtlCol="0">
            <a:spAutoFit/>
          </a:bodyPr>
          <a:lstStyle/>
          <a:p>
            <a:pPr marL="12700" algn="ctr">
              <a:lnSpc>
                <a:spcPct val="100000"/>
              </a:lnSpc>
              <a:spcBef>
                <a:spcPts val="100"/>
              </a:spcBef>
            </a:pPr>
            <a:r>
              <a:rPr spc="-5" dirty="0"/>
              <a:t>C</a:t>
            </a:r>
            <a:r>
              <a:rPr spc="-15" dirty="0"/>
              <a:t>o</a:t>
            </a:r>
            <a:r>
              <a:rPr spc="-5" dirty="0"/>
              <a:t>ncept</a:t>
            </a:r>
            <a:r>
              <a:rPr spc="-45" dirty="0"/>
              <a:t> </a:t>
            </a:r>
            <a:r>
              <a:rPr spc="-5" dirty="0"/>
              <a:t>o</a:t>
            </a:r>
            <a:r>
              <a:rPr dirty="0"/>
              <a:t>f</a:t>
            </a:r>
            <a:r>
              <a:rPr spc="-160" dirty="0"/>
              <a:t> </a:t>
            </a:r>
            <a:r>
              <a:rPr dirty="0"/>
              <a:t>Att</a:t>
            </a:r>
            <a:r>
              <a:rPr spc="5" dirty="0"/>
              <a:t>r</a:t>
            </a:r>
            <a:r>
              <a:rPr spc="-5" dirty="0"/>
              <a:t>i</a:t>
            </a:r>
            <a:r>
              <a:rPr spc="-15" dirty="0"/>
              <a:t>b</a:t>
            </a:r>
            <a:r>
              <a:rPr spc="-5" dirty="0"/>
              <a:t>ute</a:t>
            </a:r>
          </a:p>
        </p:txBody>
      </p:sp>
      <p:grpSp>
        <p:nvGrpSpPr>
          <p:cNvPr id="3" name="object 3"/>
          <p:cNvGrpSpPr/>
          <p:nvPr/>
        </p:nvGrpSpPr>
        <p:grpSpPr>
          <a:xfrm>
            <a:off x="4569584" y="0"/>
            <a:ext cx="4574415" cy="5143500"/>
            <a:chOff x="4569584" y="0"/>
            <a:chExt cx="4574415" cy="5143500"/>
          </a:xfrm>
        </p:grpSpPr>
        <p:sp>
          <p:nvSpPr>
            <p:cNvPr id="4" name="object 4"/>
            <p:cNvSpPr/>
            <p:nvPr/>
          </p:nvSpPr>
          <p:spPr>
            <a:xfrm>
              <a:off x="4571999"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4" y="161290"/>
              <a:ext cx="791845" cy="311785"/>
            </a:xfrm>
            <a:prstGeom prst="rect">
              <a:avLst/>
            </a:prstGeom>
          </p:spPr>
        </p:pic>
        <p:pic>
          <p:nvPicPr>
            <p:cNvPr id="6" name="object 6"/>
            <p:cNvPicPr/>
            <p:nvPr/>
          </p:nvPicPr>
          <p:blipFill>
            <a:blip r:embed="rId3" cstate="print"/>
            <a:stretch>
              <a:fillRect/>
            </a:stretch>
          </p:blipFill>
          <p:spPr>
            <a:xfrm>
              <a:off x="4569584" y="1408683"/>
              <a:ext cx="4572001" cy="1618296"/>
            </a:xfrm>
            <a:prstGeom prst="rect">
              <a:avLst/>
            </a:prstGeom>
          </p:spPr>
        </p:pic>
      </p:grpSp>
      <p:sp>
        <p:nvSpPr>
          <p:cNvPr id="7" name="object 7"/>
          <p:cNvSpPr txBox="1"/>
          <p:nvPr/>
        </p:nvSpPr>
        <p:spPr>
          <a:xfrm>
            <a:off x="1058976" y="1583563"/>
            <a:ext cx="2421255" cy="575945"/>
          </a:xfrm>
          <a:prstGeom prst="rect">
            <a:avLst/>
          </a:prstGeom>
        </p:spPr>
        <p:txBody>
          <a:bodyPr vert="horz" wrap="square" lIns="0" tIns="10795" rIns="0" bIns="0" rtlCol="0">
            <a:spAutoFit/>
          </a:bodyPr>
          <a:lstStyle/>
          <a:p>
            <a:pPr marL="12700" marR="5080" indent="264795">
              <a:lnSpc>
                <a:spcPct val="100600"/>
              </a:lnSpc>
              <a:spcBef>
                <a:spcPts val="85"/>
              </a:spcBef>
            </a:pPr>
            <a:r>
              <a:rPr sz="1800" spc="-10" dirty="0">
                <a:solidFill>
                  <a:srgbClr val="585858"/>
                </a:solidFill>
                <a:latin typeface="Arial"/>
                <a:cs typeface="Arial"/>
              </a:rPr>
              <a:t>Types </a:t>
            </a:r>
            <a:r>
              <a:rPr sz="1800" dirty="0">
                <a:solidFill>
                  <a:srgbClr val="585858"/>
                </a:solidFill>
                <a:latin typeface="Arial"/>
                <a:cs typeface="Arial"/>
              </a:rPr>
              <a:t>of </a:t>
            </a:r>
            <a:r>
              <a:rPr sz="1800" spc="-5" dirty="0">
                <a:solidFill>
                  <a:srgbClr val="585858"/>
                </a:solidFill>
                <a:latin typeface="Arial"/>
                <a:cs typeface="Arial"/>
              </a:rPr>
              <a:t>Attributes </a:t>
            </a:r>
            <a:r>
              <a:rPr sz="1800" dirty="0">
                <a:solidFill>
                  <a:srgbClr val="585858"/>
                </a:solidFill>
                <a:latin typeface="Arial"/>
                <a:cs typeface="Arial"/>
              </a:rPr>
              <a:t> </a:t>
            </a:r>
            <a:r>
              <a:rPr sz="1800" spc="-15" dirty="0">
                <a:solidFill>
                  <a:srgbClr val="585858"/>
                </a:solidFill>
                <a:latin typeface="Arial"/>
                <a:cs typeface="Arial"/>
              </a:rPr>
              <a:t>S</a:t>
            </a:r>
            <a:r>
              <a:rPr sz="1800" spc="-25" dirty="0">
                <a:solidFill>
                  <a:srgbClr val="585858"/>
                </a:solidFill>
                <a:latin typeface="Arial"/>
                <a:cs typeface="Arial"/>
              </a:rPr>
              <a:t>i</a:t>
            </a:r>
            <a:r>
              <a:rPr sz="1800" spc="-5" dirty="0">
                <a:solidFill>
                  <a:srgbClr val="585858"/>
                </a:solidFill>
                <a:latin typeface="Arial"/>
                <a:cs typeface="Arial"/>
              </a:rPr>
              <a:t>n</a:t>
            </a:r>
            <a:r>
              <a:rPr sz="1800" spc="-30" dirty="0">
                <a:solidFill>
                  <a:srgbClr val="585858"/>
                </a:solidFill>
                <a:latin typeface="Arial"/>
                <a:cs typeface="Arial"/>
              </a:rPr>
              <a:t>g</a:t>
            </a:r>
            <a:r>
              <a:rPr sz="1800" spc="-5" dirty="0">
                <a:solidFill>
                  <a:srgbClr val="585858"/>
                </a:solidFill>
                <a:latin typeface="Arial"/>
                <a:cs typeface="Arial"/>
              </a:rPr>
              <a:t>le</a:t>
            </a:r>
            <a:r>
              <a:rPr sz="1800" spc="-45" dirty="0">
                <a:solidFill>
                  <a:srgbClr val="585858"/>
                </a:solidFill>
                <a:latin typeface="Arial"/>
                <a:cs typeface="Arial"/>
              </a:rPr>
              <a:t> </a:t>
            </a:r>
            <a:r>
              <a:rPr sz="1800" spc="-5" dirty="0">
                <a:solidFill>
                  <a:srgbClr val="585858"/>
                </a:solidFill>
                <a:latin typeface="Arial"/>
                <a:cs typeface="Arial"/>
              </a:rPr>
              <a:t>V</a:t>
            </a:r>
            <a:r>
              <a:rPr sz="1800" spc="-25" dirty="0">
                <a:solidFill>
                  <a:srgbClr val="585858"/>
                </a:solidFill>
                <a:latin typeface="Arial"/>
                <a:cs typeface="Arial"/>
              </a:rPr>
              <a:t>a</a:t>
            </a:r>
            <a:r>
              <a:rPr sz="1800" spc="-5" dirty="0">
                <a:solidFill>
                  <a:srgbClr val="585858"/>
                </a:solidFill>
                <a:latin typeface="Arial"/>
                <a:cs typeface="Arial"/>
              </a:rPr>
              <a:t>l</a:t>
            </a:r>
            <a:r>
              <a:rPr sz="1800" spc="-15" dirty="0">
                <a:solidFill>
                  <a:srgbClr val="585858"/>
                </a:solidFill>
                <a:latin typeface="Arial"/>
                <a:cs typeface="Arial"/>
              </a:rPr>
              <a:t>u</a:t>
            </a:r>
            <a:r>
              <a:rPr sz="1800" spc="-25" dirty="0">
                <a:solidFill>
                  <a:srgbClr val="585858"/>
                </a:solidFill>
                <a:latin typeface="Arial"/>
                <a:cs typeface="Arial"/>
              </a:rPr>
              <a:t>e</a:t>
            </a:r>
            <a:r>
              <a:rPr sz="1800" spc="-5" dirty="0">
                <a:solidFill>
                  <a:srgbClr val="585858"/>
                </a:solidFill>
                <a:latin typeface="Arial"/>
                <a:cs typeface="Arial"/>
              </a:rPr>
              <a:t>d</a:t>
            </a:r>
            <a:r>
              <a:rPr sz="1800" spc="-110" dirty="0">
                <a:solidFill>
                  <a:srgbClr val="585858"/>
                </a:solidFill>
                <a:latin typeface="Arial"/>
                <a:cs typeface="Arial"/>
              </a:rPr>
              <a:t> </a:t>
            </a:r>
            <a:r>
              <a:rPr sz="1800" spc="-15" dirty="0">
                <a:solidFill>
                  <a:srgbClr val="585858"/>
                </a:solidFill>
                <a:latin typeface="Arial"/>
                <a:cs typeface="Arial"/>
              </a:rPr>
              <a:t>A</a:t>
            </a:r>
            <a:r>
              <a:rPr sz="1800" spc="-10" dirty="0">
                <a:solidFill>
                  <a:srgbClr val="585858"/>
                </a:solidFill>
                <a:latin typeface="Arial"/>
                <a:cs typeface="Arial"/>
              </a:rPr>
              <a:t>tt</a:t>
            </a:r>
            <a:r>
              <a:rPr sz="1800" spc="-15" dirty="0">
                <a:solidFill>
                  <a:srgbClr val="585858"/>
                </a:solidFill>
                <a:latin typeface="Arial"/>
                <a:cs typeface="Arial"/>
              </a:rPr>
              <a:t>r</a:t>
            </a:r>
            <a:r>
              <a:rPr sz="1800" spc="-25" dirty="0">
                <a:solidFill>
                  <a:srgbClr val="585858"/>
                </a:solidFill>
                <a:latin typeface="Arial"/>
                <a:cs typeface="Arial"/>
              </a:rPr>
              <a:t>i</a:t>
            </a:r>
            <a:r>
              <a:rPr sz="1800" spc="-5" dirty="0">
                <a:solidFill>
                  <a:srgbClr val="585858"/>
                </a:solidFill>
                <a:latin typeface="Arial"/>
                <a:cs typeface="Arial"/>
              </a:rPr>
              <a:t>b</a:t>
            </a:r>
            <a:r>
              <a:rPr sz="1800" spc="-30" dirty="0">
                <a:solidFill>
                  <a:srgbClr val="585858"/>
                </a:solidFill>
                <a:latin typeface="Arial"/>
                <a:cs typeface="Arial"/>
              </a:rPr>
              <a:t>u</a:t>
            </a:r>
            <a:r>
              <a:rPr sz="1800" spc="-10" dirty="0">
                <a:solidFill>
                  <a:srgbClr val="585858"/>
                </a:solidFill>
                <a:latin typeface="Arial"/>
                <a:cs typeface="Arial"/>
              </a:rPr>
              <a:t>t</a:t>
            </a:r>
            <a:r>
              <a:rPr sz="1800" spc="-25" dirty="0">
                <a:solidFill>
                  <a:srgbClr val="585858"/>
                </a:solidFill>
                <a:latin typeface="Arial"/>
                <a:cs typeface="Arial"/>
              </a:rPr>
              <a:t>e</a:t>
            </a:r>
            <a:r>
              <a:rPr sz="1800" dirty="0">
                <a:solidFill>
                  <a:srgbClr val="585858"/>
                </a:solidFill>
                <a:latin typeface="Arial"/>
                <a:cs typeface="Arial"/>
              </a:rPr>
              <a:t>s</a:t>
            </a:r>
            <a:endParaRPr sz="1800">
              <a:latin typeface="Arial"/>
              <a:cs typeface="Arial"/>
            </a:endParaRPr>
          </a:p>
        </p:txBody>
      </p:sp>
      <p:sp>
        <p:nvSpPr>
          <p:cNvPr id="8" name="object 8"/>
          <p:cNvSpPr txBox="1"/>
          <p:nvPr/>
        </p:nvSpPr>
        <p:spPr>
          <a:xfrm>
            <a:off x="654812" y="3354171"/>
            <a:ext cx="3500754" cy="769620"/>
          </a:xfrm>
          <a:prstGeom prst="rect">
            <a:avLst/>
          </a:prstGeom>
        </p:spPr>
        <p:txBody>
          <a:bodyPr vert="horz" wrap="square" lIns="0" tIns="13335" rIns="0" bIns="0" rtlCol="0">
            <a:spAutoFit/>
          </a:bodyPr>
          <a:lstStyle/>
          <a:p>
            <a:pPr marL="349250" marR="5080" indent="-337185">
              <a:lnSpc>
                <a:spcPct val="116100"/>
              </a:lnSpc>
              <a:spcBef>
                <a:spcPts val="105"/>
              </a:spcBef>
              <a:buChar char="●"/>
              <a:tabLst>
                <a:tab pos="349250" algn="l"/>
                <a:tab pos="349885" algn="l"/>
              </a:tabLst>
            </a:pPr>
            <a:r>
              <a:rPr sz="1400" dirty="0">
                <a:latin typeface="Arial"/>
                <a:cs typeface="Arial"/>
              </a:rPr>
              <a:t>Single </a:t>
            </a:r>
            <a:r>
              <a:rPr sz="1400" spc="-5" dirty="0">
                <a:latin typeface="Arial"/>
                <a:cs typeface="Arial"/>
              </a:rPr>
              <a:t>valued attributes </a:t>
            </a:r>
            <a:r>
              <a:rPr sz="1400" dirty="0">
                <a:latin typeface="Arial"/>
                <a:cs typeface="Arial"/>
              </a:rPr>
              <a:t>are </a:t>
            </a:r>
            <a:r>
              <a:rPr sz="1400" spc="-5" dirty="0">
                <a:latin typeface="Arial"/>
                <a:cs typeface="Arial"/>
              </a:rPr>
              <a:t>those </a:t>
            </a:r>
            <a:r>
              <a:rPr sz="1400" dirty="0">
                <a:latin typeface="Arial"/>
                <a:cs typeface="Arial"/>
              </a:rPr>
              <a:t> </a:t>
            </a:r>
            <a:r>
              <a:rPr sz="1400" spc="-5" dirty="0">
                <a:latin typeface="Arial"/>
                <a:cs typeface="Arial"/>
              </a:rPr>
              <a:t>attributes</a:t>
            </a:r>
            <a:r>
              <a:rPr sz="1400" spc="-20" dirty="0">
                <a:latin typeface="Arial"/>
                <a:cs typeface="Arial"/>
              </a:rPr>
              <a:t> </a:t>
            </a:r>
            <a:r>
              <a:rPr sz="1400" spc="-5" dirty="0">
                <a:latin typeface="Arial"/>
                <a:cs typeface="Arial"/>
              </a:rPr>
              <a:t>which</a:t>
            </a:r>
            <a:r>
              <a:rPr sz="1400" spc="-20" dirty="0">
                <a:latin typeface="Arial"/>
                <a:cs typeface="Arial"/>
              </a:rPr>
              <a:t> </a:t>
            </a:r>
            <a:r>
              <a:rPr sz="1400" spc="-5" dirty="0">
                <a:latin typeface="Arial"/>
                <a:cs typeface="Arial"/>
              </a:rPr>
              <a:t>can</a:t>
            </a:r>
            <a:r>
              <a:rPr sz="1400" spc="-15" dirty="0">
                <a:latin typeface="Arial"/>
                <a:cs typeface="Arial"/>
              </a:rPr>
              <a:t> </a:t>
            </a:r>
            <a:r>
              <a:rPr sz="1400" spc="-5" dirty="0">
                <a:latin typeface="Arial"/>
                <a:cs typeface="Arial"/>
              </a:rPr>
              <a:t>take</a:t>
            </a:r>
            <a:r>
              <a:rPr sz="1400" spc="-25" dirty="0">
                <a:latin typeface="Arial"/>
                <a:cs typeface="Arial"/>
              </a:rPr>
              <a:t> </a:t>
            </a:r>
            <a:r>
              <a:rPr sz="1400" spc="-5" dirty="0">
                <a:latin typeface="Arial"/>
                <a:cs typeface="Arial"/>
              </a:rPr>
              <a:t>only</a:t>
            </a:r>
            <a:r>
              <a:rPr sz="1400" spc="-35" dirty="0">
                <a:latin typeface="Arial"/>
                <a:cs typeface="Arial"/>
              </a:rPr>
              <a:t> </a:t>
            </a:r>
            <a:r>
              <a:rPr sz="1400" spc="-5" dirty="0">
                <a:latin typeface="Arial"/>
                <a:cs typeface="Arial"/>
              </a:rPr>
              <a:t>one</a:t>
            </a:r>
            <a:r>
              <a:rPr sz="1400" spc="-20" dirty="0">
                <a:latin typeface="Arial"/>
                <a:cs typeface="Arial"/>
              </a:rPr>
              <a:t> </a:t>
            </a:r>
            <a:r>
              <a:rPr sz="1400" spc="-5" dirty="0">
                <a:latin typeface="Arial"/>
                <a:cs typeface="Arial"/>
              </a:rPr>
              <a:t>value </a:t>
            </a:r>
            <a:r>
              <a:rPr sz="1400" spc="-370" dirty="0">
                <a:latin typeface="Arial"/>
                <a:cs typeface="Arial"/>
              </a:rPr>
              <a:t> </a:t>
            </a:r>
            <a:r>
              <a:rPr sz="1400" dirty="0">
                <a:latin typeface="Arial"/>
                <a:cs typeface="Arial"/>
              </a:rPr>
              <a:t>for</a:t>
            </a:r>
            <a:r>
              <a:rPr sz="1400" spc="-20" dirty="0">
                <a:latin typeface="Arial"/>
                <a:cs typeface="Arial"/>
              </a:rPr>
              <a:t> </a:t>
            </a:r>
            <a:r>
              <a:rPr sz="1400" dirty="0">
                <a:latin typeface="Arial"/>
                <a:cs typeface="Arial"/>
              </a:rPr>
              <a:t>a</a:t>
            </a:r>
            <a:r>
              <a:rPr sz="1400" spc="-10" dirty="0">
                <a:latin typeface="Arial"/>
                <a:cs typeface="Arial"/>
              </a:rPr>
              <a:t> </a:t>
            </a:r>
            <a:r>
              <a:rPr sz="1400" spc="-5" dirty="0">
                <a:latin typeface="Arial"/>
                <a:cs typeface="Arial"/>
              </a:rPr>
              <a:t>given</a:t>
            </a:r>
            <a:r>
              <a:rPr sz="1400" spc="-10" dirty="0">
                <a:latin typeface="Arial"/>
                <a:cs typeface="Arial"/>
              </a:rPr>
              <a:t> </a:t>
            </a:r>
            <a:r>
              <a:rPr sz="1400" spc="-5" dirty="0">
                <a:latin typeface="Arial"/>
                <a:cs typeface="Arial"/>
              </a:rPr>
              <a:t>entity</a:t>
            </a:r>
            <a:r>
              <a:rPr sz="1400" spc="-25" dirty="0">
                <a:latin typeface="Arial"/>
                <a:cs typeface="Arial"/>
              </a:rPr>
              <a:t> </a:t>
            </a:r>
            <a:r>
              <a:rPr sz="1400" spc="-5" dirty="0">
                <a:latin typeface="Arial"/>
                <a:cs typeface="Arial"/>
              </a:rPr>
              <a:t>from</a:t>
            </a:r>
            <a:r>
              <a:rPr sz="1400" spc="-10" dirty="0">
                <a:latin typeface="Arial"/>
                <a:cs typeface="Arial"/>
              </a:rPr>
              <a:t> </a:t>
            </a:r>
            <a:r>
              <a:rPr sz="1400" spc="-5" dirty="0">
                <a:latin typeface="Arial"/>
                <a:cs typeface="Arial"/>
              </a:rPr>
              <a:t>an entity</a:t>
            </a:r>
            <a:r>
              <a:rPr sz="1400" spc="-25" dirty="0">
                <a:latin typeface="Arial"/>
                <a:cs typeface="Arial"/>
              </a:rPr>
              <a:t> </a:t>
            </a:r>
            <a:r>
              <a:rPr sz="1400" spc="-5" dirty="0">
                <a:latin typeface="Arial"/>
                <a:cs typeface="Arial"/>
              </a:rPr>
              <a:t>set.</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6565"/>
            <a:ext cx="4942840" cy="322580"/>
          </a:xfrm>
          <a:prstGeom prst="rect">
            <a:avLst/>
          </a:prstGeom>
        </p:spPr>
        <p:txBody>
          <a:bodyPr vert="horz" wrap="square" lIns="0" tIns="3810" rIns="0" bIns="0" rtlCol="0">
            <a:spAutoFit/>
          </a:bodyPr>
          <a:lstStyle/>
          <a:p>
            <a:pPr marL="1085850">
              <a:lnSpc>
                <a:spcPct val="100000"/>
              </a:lnSpc>
              <a:spcBef>
                <a:spcPts val="30"/>
              </a:spcBef>
            </a:pPr>
            <a:r>
              <a:rPr sz="700" spc="-5" dirty="0">
                <a:solidFill>
                  <a:srgbClr val="585858"/>
                </a:solidFill>
                <a:latin typeface="Arial"/>
                <a:cs typeface="Arial"/>
                <a:hlinkClick r:id="rId5"/>
              </a:rPr>
              <a:t>https://www.gatevidyalay.com/wp-content/uploads/2018/06/Single-Valued-Attributes-Example.png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65760" y="827278"/>
            <a:ext cx="3953992" cy="456535"/>
          </a:xfrm>
          <a:prstGeom prst="rect">
            <a:avLst/>
          </a:prstGeom>
        </p:spPr>
        <p:txBody>
          <a:bodyPr vert="horz" wrap="square" lIns="0" tIns="12700" rIns="0" bIns="0" rtlCol="0">
            <a:spAutoFit/>
          </a:bodyPr>
          <a:lstStyle/>
          <a:p>
            <a:pPr marL="12700" algn="ctr">
              <a:lnSpc>
                <a:spcPct val="100000"/>
              </a:lnSpc>
              <a:spcBef>
                <a:spcPts val="100"/>
              </a:spcBef>
            </a:pPr>
            <a:r>
              <a:rPr spc="-5" dirty="0"/>
              <a:t>C</a:t>
            </a:r>
            <a:r>
              <a:rPr spc="-15" dirty="0"/>
              <a:t>o</a:t>
            </a:r>
            <a:r>
              <a:rPr spc="-5" dirty="0"/>
              <a:t>ncept</a:t>
            </a:r>
            <a:r>
              <a:rPr spc="-45" dirty="0"/>
              <a:t> </a:t>
            </a:r>
            <a:r>
              <a:rPr spc="-5" dirty="0"/>
              <a:t>o</a:t>
            </a:r>
            <a:r>
              <a:rPr dirty="0"/>
              <a:t>f</a:t>
            </a:r>
            <a:r>
              <a:rPr spc="-160" dirty="0"/>
              <a:t> </a:t>
            </a:r>
            <a:r>
              <a:rPr dirty="0"/>
              <a:t>Att</a:t>
            </a:r>
            <a:r>
              <a:rPr spc="5" dirty="0"/>
              <a:t>r</a:t>
            </a:r>
            <a:r>
              <a:rPr spc="-5" dirty="0"/>
              <a:t>i</a:t>
            </a:r>
            <a:r>
              <a:rPr spc="-15" dirty="0"/>
              <a:t>b</a:t>
            </a:r>
            <a:r>
              <a:rPr spc="-5" dirty="0"/>
              <a:t>ute</a:t>
            </a:r>
          </a:p>
        </p:txBody>
      </p:sp>
      <p:grpSp>
        <p:nvGrpSpPr>
          <p:cNvPr id="3" name="object 3"/>
          <p:cNvGrpSpPr/>
          <p:nvPr/>
        </p:nvGrpSpPr>
        <p:grpSpPr>
          <a:xfrm>
            <a:off x="4571365" y="0"/>
            <a:ext cx="4572635" cy="5143500"/>
            <a:chOff x="4571365" y="0"/>
            <a:chExt cx="4572635"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1365" y="1427732"/>
              <a:ext cx="4571999" cy="1481050"/>
            </a:xfrm>
            <a:prstGeom prst="rect">
              <a:avLst/>
            </a:prstGeom>
          </p:spPr>
        </p:pic>
      </p:grpSp>
      <p:sp>
        <p:nvSpPr>
          <p:cNvPr id="7" name="object 7"/>
          <p:cNvSpPr txBox="1"/>
          <p:nvPr/>
        </p:nvSpPr>
        <p:spPr>
          <a:xfrm>
            <a:off x="1322577" y="1583563"/>
            <a:ext cx="1895475" cy="575945"/>
          </a:xfrm>
          <a:prstGeom prst="rect">
            <a:avLst/>
          </a:prstGeom>
        </p:spPr>
        <p:txBody>
          <a:bodyPr vert="horz" wrap="square" lIns="0" tIns="10795" rIns="0" bIns="0" rtlCol="0">
            <a:spAutoFit/>
          </a:bodyPr>
          <a:lstStyle/>
          <a:p>
            <a:pPr marL="248285" marR="5080" indent="-236220">
              <a:lnSpc>
                <a:spcPct val="100600"/>
              </a:lnSpc>
              <a:spcBef>
                <a:spcPts val="85"/>
              </a:spcBef>
            </a:pPr>
            <a:r>
              <a:rPr sz="1800" dirty="0">
                <a:solidFill>
                  <a:srgbClr val="585858"/>
                </a:solidFill>
                <a:latin typeface="Arial"/>
                <a:cs typeface="Arial"/>
              </a:rPr>
              <a:t>T</a:t>
            </a:r>
            <a:r>
              <a:rPr sz="1800" spc="-20" dirty="0">
                <a:solidFill>
                  <a:srgbClr val="585858"/>
                </a:solidFill>
                <a:latin typeface="Arial"/>
                <a:cs typeface="Arial"/>
              </a:rPr>
              <a:t>y</a:t>
            </a:r>
            <a:r>
              <a:rPr sz="1800" spc="-25" dirty="0">
                <a:solidFill>
                  <a:srgbClr val="585858"/>
                </a:solidFill>
                <a:latin typeface="Arial"/>
                <a:cs typeface="Arial"/>
              </a:rPr>
              <a:t>pe</a:t>
            </a:r>
            <a:r>
              <a:rPr sz="1800" dirty="0">
                <a:solidFill>
                  <a:srgbClr val="585858"/>
                </a:solidFill>
                <a:latin typeface="Arial"/>
                <a:cs typeface="Arial"/>
              </a:rPr>
              <a:t>s </a:t>
            </a:r>
            <a:r>
              <a:rPr sz="1800" spc="-20" dirty="0">
                <a:solidFill>
                  <a:srgbClr val="585858"/>
                </a:solidFill>
                <a:latin typeface="Arial"/>
                <a:cs typeface="Arial"/>
              </a:rPr>
              <a:t>o</a:t>
            </a:r>
            <a:r>
              <a:rPr sz="1800" dirty="0">
                <a:solidFill>
                  <a:srgbClr val="585858"/>
                </a:solidFill>
                <a:latin typeface="Arial"/>
                <a:cs typeface="Arial"/>
              </a:rPr>
              <a:t>f</a:t>
            </a:r>
            <a:r>
              <a:rPr sz="1800" spc="-114" dirty="0">
                <a:solidFill>
                  <a:srgbClr val="585858"/>
                </a:solidFill>
                <a:latin typeface="Arial"/>
                <a:cs typeface="Arial"/>
              </a:rPr>
              <a:t> </a:t>
            </a:r>
            <a:r>
              <a:rPr sz="1800" spc="-15" dirty="0">
                <a:solidFill>
                  <a:srgbClr val="585858"/>
                </a:solidFill>
                <a:latin typeface="Arial"/>
                <a:cs typeface="Arial"/>
              </a:rPr>
              <a:t>A</a:t>
            </a:r>
            <a:r>
              <a:rPr sz="1800" spc="-10" dirty="0">
                <a:solidFill>
                  <a:srgbClr val="585858"/>
                </a:solidFill>
                <a:latin typeface="Arial"/>
                <a:cs typeface="Arial"/>
              </a:rPr>
              <a:t>tt</a:t>
            </a:r>
            <a:r>
              <a:rPr sz="1800" spc="-15" dirty="0">
                <a:solidFill>
                  <a:srgbClr val="585858"/>
                </a:solidFill>
                <a:latin typeface="Arial"/>
                <a:cs typeface="Arial"/>
              </a:rPr>
              <a:t>r</a:t>
            </a:r>
            <a:r>
              <a:rPr sz="1800" spc="-25" dirty="0">
                <a:solidFill>
                  <a:srgbClr val="585858"/>
                </a:solidFill>
                <a:latin typeface="Arial"/>
                <a:cs typeface="Arial"/>
              </a:rPr>
              <a:t>i</a:t>
            </a:r>
            <a:r>
              <a:rPr sz="1800" spc="-5" dirty="0">
                <a:solidFill>
                  <a:srgbClr val="585858"/>
                </a:solidFill>
                <a:latin typeface="Arial"/>
                <a:cs typeface="Arial"/>
              </a:rPr>
              <a:t>b</a:t>
            </a:r>
            <a:r>
              <a:rPr sz="1800" spc="-30" dirty="0">
                <a:solidFill>
                  <a:srgbClr val="585858"/>
                </a:solidFill>
                <a:latin typeface="Arial"/>
                <a:cs typeface="Arial"/>
              </a:rPr>
              <a:t>u</a:t>
            </a:r>
            <a:r>
              <a:rPr sz="1800" spc="-10" dirty="0">
                <a:solidFill>
                  <a:srgbClr val="585858"/>
                </a:solidFill>
                <a:latin typeface="Arial"/>
                <a:cs typeface="Arial"/>
              </a:rPr>
              <a:t>t</a:t>
            </a:r>
            <a:r>
              <a:rPr sz="1800" spc="-25" dirty="0">
                <a:solidFill>
                  <a:srgbClr val="585858"/>
                </a:solidFill>
                <a:latin typeface="Arial"/>
                <a:cs typeface="Arial"/>
              </a:rPr>
              <a:t>e</a:t>
            </a:r>
            <a:r>
              <a:rPr sz="1800" dirty="0">
                <a:solidFill>
                  <a:srgbClr val="585858"/>
                </a:solidFill>
                <a:latin typeface="Arial"/>
                <a:cs typeface="Arial"/>
              </a:rPr>
              <a:t>s  </a:t>
            </a:r>
            <a:r>
              <a:rPr sz="1800" spc="-5" dirty="0">
                <a:solidFill>
                  <a:srgbClr val="585858"/>
                </a:solidFill>
                <a:latin typeface="Arial"/>
                <a:cs typeface="Arial"/>
              </a:rPr>
              <a:t>K</a:t>
            </a:r>
            <a:r>
              <a:rPr sz="1800" dirty="0">
                <a:solidFill>
                  <a:srgbClr val="585858"/>
                </a:solidFill>
                <a:latin typeface="Arial"/>
                <a:cs typeface="Arial"/>
              </a:rPr>
              <a:t>ey</a:t>
            </a:r>
            <a:r>
              <a:rPr sz="1800" spc="-140" dirty="0">
                <a:solidFill>
                  <a:srgbClr val="585858"/>
                </a:solidFill>
                <a:latin typeface="Arial"/>
                <a:cs typeface="Arial"/>
              </a:rPr>
              <a:t> </a:t>
            </a:r>
            <a:r>
              <a:rPr sz="1800" dirty="0">
                <a:solidFill>
                  <a:srgbClr val="585858"/>
                </a:solidFill>
                <a:latin typeface="Arial"/>
                <a:cs typeface="Arial"/>
              </a:rPr>
              <a:t>At</a:t>
            </a:r>
            <a:r>
              <a:rPr sz="1800" spc="5" dirty="0">
                <a:solidFill>
                  <a:srgbClr val="585858"/>
                </a:solidFill>
                <a:latin typeface="Arial"/>
                <a:cs typeface="Arial"/>
              </a:rPr>
              <a:t>t</a:t>
            </a:r>
            <a:r>
              <a:rPr sz="1800" spc="-5" dirty="0">
                <a:solidFill>
                  <a:srgbClr val="585858"/>
                </a:solidFill>
                <a:latin typeface="Arial"/>
                <a:cs typeface="Arial"/>
              </a:rPr>
              <a:t>ributes</a:t>
            </a:r>
            <a:endParaRPr sz="1800">
              <a:latin typeface="Arial"/>
              <a:cs typeface="Arial"/>
            </a:endParaRPr>
          </a:p>
        </p:txBody>
      </p:sp>
      <p:sp>
        <p:nvSpPr>
          <p:cNvPr id="8" name="object 8"/>
          <p:cNvSpPr txBox="1"/>
          <p:nvPr/>
        </p:nvSpPr>
        <p:spPr>
          <a:xfrm>
            <a:off x="654812" y="2908782"/>
            <a:ext cx="3446779" cy="1015365"/>
          </a:xfrm>
          <a:prstGeom prst="rect">
            <a:avLst/>
          </a:prstGeom>
        </p:spPr>
        <p:txBody>
          <a:bodyPr vert="horz" wrap="square" lIns="0" tIns="12700" rIns="0" bIns="0" rtlCol="0">
            <a:spAutoFit/>
          </a:bodyPr>
          <a:lstStyle/>
          <a:p>
            <a:pPr marL="349250" marR="5080" indent="-337185">
              <a:lnSpc>
                <a:spcPct val="115700"/>
              </a:lnSpc>
              <a:spcBef>
                <a:spcPts val="100"/>
              </a:spcBef>
              <a:buChar char="●"/>
              <a:tabLst>
                <a:tab pos="349250" algn="l"/>
                <a:tab pos="349885" algn="l"/>
              </a:tabLst>
            </a:pPr>
            <a:r>
              <a:rPr sz="1400" dirty="0">
                <a:latin typeface="Arial"/>
                <a:cs typeface="Arial"/>
              </a:rPr>
              <a:t>A</a:t>
            </a:r>
            <a:r>
              <a:rPr sz="1400" spc="-105" dirty="0">
                <a:latin typeface="Arial"/>
                <a:cs typeface="Arial"/>
              </a:rPr>
              <a:t> </a:t>
            </a:r>
            <a:r>
              <a:rPr sz="1400" spc="-5" dirty="0">
                <a:latin typeface="Arial"/>
                <a:cs typeface="Arial"/>
              </a:rPr>
              <a:t>key</a:t>
            </a:r>
            <a:r>
              <a:rPr sz="1400" spc="-20" dirty="0">
                <a:latin typeface="Arial"/>
                <a:cs typeface="Arial"/>
              </a:rPr>
              <a:t> </a:t>
            </a:r>
            <a:r>
              <a:rPr sz="1400" spc="-10" dirty="0">
                <a:latin typeface="Arial"/>
                <a:cs typeface="Arial"/>
              </a:rPr>
              <a:t>attribute</a:t>
            </a:r>
            <a:r>
              <a:rPr sz="1400" spc="-20" dirty="0">
                <a:latin typeface="Arial"/>
                <a:cs typeface="Arial"/>
              </a:rPr>
              <a:t> </a:t>
            </a:r>
            <a:r>
              <a:rPr sz="1400" spc="-10" dirty="0">
                <a:latin typeface="Arial"/>
                <a:cs typeface="Arial"/>
              </a:rPr>
              <a:t>is </a:t>
            </a:r>
            <a:r>
              <a:rPr sz="1400" spc="-5" dirty="0">
                <a:latin typeface="Arial"/>
                <a:cs typeface="Arial"/>
              </a:rPr>
              <a:t>uniquely</a:t>
            </a:r>
            <a:r>
              <a:rPr sz="1400" spc="-30" dirty="0">
                <a:latin typeface="Arial"/>
                <a:cs typeface="Arial"/>
              </a:rPr>
              <a:t> </a:t>
            </a:r>
            <a:r>
              <a:rPr sz="1400" dirty="0">
                <a:latin typeface="Arial"/>
                <a:cs typeface="Arial"/>
              </a:rPr>
              <a:t>identify</a:t>
            </a:r>
            <a:r>
              <a:rPr sz="1400" spc="-20" dirty="0">
                <a:latin typeface="Arial"/>
                <a:cs typeface="Arial"/>
              </a:rPr>
              <a:t> </a:t>
            </a:r>
            <a:r>
              <a:rPr sz="1400" spc="-5" dirty="0">
                <a:latin typeface="Arial"/>
                <a:cs typeface="Arial"/>
              </a:rPr>
              <a:t>entity </a:t>
            </a:r>
            <a:r>
              <a:rPr sz="1400" spc="-370" dirty="0">
                <a:latin typeface="Arial"/>
                <a:cs typeface="Arial"/>
              </a:rPr>
              <a:t> </a:t>
            </a:r>
            <a:r>
              <a:rPr sz="1400" dirty="0">
                <a:latin typeface="Arial"/>
                <a:cs typeface="Arial"/>
              </a:rPr>
              <a:t>from</a:t>
            </a:r>
            <a:r>
              <a:rPr sz="1400" spc="-15" dirty="0">
                <a:latin typeface="Arial"/>
                <a:cs typeface="Arial"/>
              </a:rPr>
              <a:t> </a:t>
            </a:r>
            <a:r>
              <a:rPr sz="1400" spc="-5" dirty="0">
                <a:latin typeface="Arial"/>
                <a:cs typeface="Arial"/>
              </a:rPr>
              <a:t>an</a:t>
            </a:r>
            <a:r>
              <a:rPr sz="1400" spc="-10" dirty="0">
                <a:latin typeface="Arial"/>
                <a:cs typeface="Arial"/>
              </a:rPr>
              <a:t> </a:t>
            </a:r>
            <a:r>
              <a:rPr sz="1400" spc="-5" dirty="0">
                <a:latin typeface="Arial"/>
                <a:cs typeface="Arial"/>
              </a:rPr>
              <a:t>entity</a:t>
            </a:r>
            <a:r>
              <a:rPr sz="1400" spc="-10" dirty="0">
                <a:latin typeface="Arial"/>
                <a:cs typeface="Arial"/>
              </a:rPr>
              <a:t> </a:t>
            </a:r>
            <a:r>
              <a:rPr sz="1400" spc="-5" dirty="0">
                <a:latin typeface="Arial"/>
                <a:cs typeface="Arial"/>
              </a:rPr>
              <a:t>set.</a:t>
            </a:r>
            <a:endParaRPr sz="1400">
              <a:latin typeface="Arial"/>
              <a:cs typeface="Arial"/>
            </a:endParaRPr>
          </a:p>
          <a:p>
            <a:pPr marL="349250" marR="313055" indent="-337185">
              <a:lnSpc>
                <a:spcPct val="115700"/>
              </a:lnSpc>
              <a:spcBef>
                <a:spcPts val="15"/>
              </a:spcBef>
              <a:buChar char="●"/>
              <a:tabLst>
                <a:tab pos="349250" algn="l"/>
                <a:tab pos="349885" algn="l"/>
              </a:tabLst>
            </a:pPr>
            <a:r>
              <a:rPr sz="1400" spc="-5" dirty="0">
                <a:latin typeface="Arial"/>
                <a:cs typeface="Arial"/>
              </a:rPr>
              <a:t>Key</a:t>
            </a:r>
            <a:r>
              <a:rPr sz="1400" spc="-45" dirty="0">
                <a:latin typeface="Arial"/>
                <a:cs typeface="Arial"/>
              </a:rPr>
              <a:t> </a:t>
            </a:r>
            <a:r>
              <a:rPr sz="1400" spc="-5" dirty="0">
                <a:latin typeface="Arial"/>
                <a:cs typeface="Arial"/>
              </a:rPr>
              <a:t>attribute</a:t>
            </a:r>
            <a:r>
              <a:rPr sz="1400" spc="-15" dirty="0">
                <a:latin typeface="Arial"/>
                <a:cs typeface="Arial"/>
              </a:rPr>
              <a:t> </a:t>
            </a:r>
            <a:r>
              <a:rPr sz="1400" spc="-5" dirty="0">
                <a:latin typeface="Arial"/>
                <a:cs typeface="Arial"/>
              </a:rPr>
              <a:t>represent</a:t>
            </a:r>
            <a:r>
              <a:rPr sz="1400" spc="-10" dirty="0">
                <a:latin typeface="Arial"/>
                <a:cs typeface="Arial"/>
              </a:rPr>
              <a:t> </a:t>
            </a:r>
            <a:r>
              <a:rPr sz="1400" spc="-5" dirty="0">
                <a:latin typeface="Arial"/>
                <a:cs typeface="Arial"/>
              </a:rPr>
              <a:t>oval</a:t>
            </a:r>
            <a:r>
              <a:rPr sz="1400" spc="-20" dirty="0">
                <a:latin typeface="Arial"/>
                <a:cs typeface="Arial"/>
              </a:rPr>
              <a:t> </a:t>
            </a:r>
            <a:r>
              <a:rPr sz="1400" spc="-5" dirty="0">
                <a:latin typeface="Arial"/>
                <a:cs typeface="Arial"/>
              </a:rPr>
              <a:t>symbol </a:t>
            </a:r>
            <a:r>
              <a:rPr sz="1400" spc="-375" dirty="0">
                <a:latin typeface="Arial"/>
                <a:cs typeface="Arial"/>
              </a:rPr>
              <a:t> </a:t>
            </a:r>
            <a:r>
              <a:rPr sz="1400" spc="-5" dirty="0">
                <a:latin typeface="Arial"/>
                <a:cs typeface="Arial"/>
              </a:rPr>
              <a:t>same</a:t>
            </a:r>
            <a:r>
              <a:rPr sz="1400" spc="-25" dirty="0">
                <a:latin typeface="Arial"/>
                <a:cs typeface="Arial"/>
              </a:rPr>
              <a:t> </a:t>
            </a:r>
            <a:r>
              <a:rPr sz="1400" spc="-10" dirty="0">
                <a:latin typeface="Arial"/>
                <a:cs typeface="Arial"/>
              </a:rPr>
              <a:t>as</a:t>
            </a:r>
            <a:r>
              <a:rPr sz="1400" spc="-20" dirty="0">
                <a:latin typeface="Arial"/>
                <a:cs typeface="Arial"/>
              </a:rPr>
              <a:t> </a:t>
            </a:r>
            <a:r>
              <a:rPr sz="1400" spc="-5" dirty="0">
                <a:latin typeface="Arial"/>
                <a:cs typeface="Arial"/>
              </a:rPr>
              <a:t>like</a:t>
            </a:r>
            <a:r>
              <a:rPr sz="1400" spc="-25" dirty="0">
                <a:latin typeface="Arial"/>
                <a:cs typeface="Arial"/>
              </a:rPr>
              <a:t> </a:t>
            </a:r>
            <a:r>
              <a:rPr sz="1400" spc="-5" dirty="0">
                <a:latin typeface="Arial"/>
                <a:cs typeface="Arial"/>
              </a:rPr>
              <a:t>other</a:t>
            </a:r>
            <a:r>
              <a:rPr sz="1400" spc="-30" dirty="0">
                <a:latin typeface="Arial"/>
                <a:cs typeface="Arial"/>
              </a:rPr>
              <a:t> </a:t>
            </a:r>
            <a:r>
              <a:rPr sz="1400" spc="-5" dirty="0">
                <a:latin typeface="Arial"/>
                <a:cs typeface="Arial"/>
              </a:rPr>
              <a:t>with</a:t>
            </a:r>
            <a:r>
              <a:rPr sz="1400" spc="-10" dirty="0">
                <a:latin typeface="Arial"/>
                <a:cs typeface="Arial"/>
              </a:rPr>
              <a:t> </a:t>
            </a:r>
            <a:r>
              <a:rPr sz="1400" dirty="0">
                <a:latin typeface="Arial"/>
                <a:cs typeface="Arial"/>
              </a:rPr>
              <a:t>underline.</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5041"/>
            <a:ext cx="4542155" cy="323850"/>
          </a:xfrm>
          <a:prstGeom prst="rect">
            <a:avLst/>
          </a:prstGeom>
        </p:spPr>
        <p:txBody>
          <a:bodyPr vert="horz" wrap="square" lIns="0" tIns="3810" rIns="0" bIns="0" rtlCol="0">
            <a:spAutoFit/>
          </a:bodyPr>
          <a:lstStyle/>
          <a:p>
            <a:pPr marL="1085850">
              <a:lnSpc>
                <a:spcPct val="100000"/>
              </a:lnSpc>
              <a:spcBef>
                <a:spcPts val="30"/>
              </a:spcBef>
            </a:pPr>
            <a:r>
              <a:rPr sz="700" spc="-5" dirty="0">
                <a:solidFill>
                  <a:srgbClr val="585858"/>
                </a:solidFill>
                <a:latin typeface="Arial"/>
                <a:cs typeface="Arial"/>
                <a:hlinkClick r:id="rId5"/>
              </a:rPr>
              <a:t>https://www.gatevidyalay.com/wp-content/uploads/2018/06/Key-Attributes-Example.png</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90985" y="827278"/>
            <a:ext cx="3909848" cy="456535"/>
          </a:xfrm>
          <a:prstGeom prst="rect">
            <a:avLst/>
          </a:prstGeom>
        </p:spPr>
        <p:txBody>
          <a:bodyPr vert="horz" wrap="square" lIns="0" tIns="12700" rIns="0" bIns="0" rtlCol="0">
            <a:spAutoFit/>
          </a:bodyPr>
          <a:lstStyle/>
          <a:p>
            <a:pPr marL="12700" algn="ctr">
              <a:lnSpc>
                <a:spcPct val="100000"/>
              </a:lnSpc>
              <a:spcBef>
                <a:spcPts val="100"/>
              </a:spcBef>
            </a:pPr>
            <a:r>
              <a:rPr spc="-5" dirty="0"/>
              <a:t>C</a:t>
            </a:r>
            <a:r>
              <a:rPr spc="-15" dirty="0"/>
              <a:t>o</a:t>
            </a:r>
            <a:r>
              <a:rPr spc="-5" dirty="0"/>
              <a:t>ncept</a:t>
            </a:r>
            <a:r>
              <a:rPr spc="-45" dirty="0"/>
              <a:t> </a:t>
            </a:r>
            <a:r>
              <a:rPr spc="-5" dirty="0"/>
              <a:t>o</a:t>
            </a:r>
            <a:r>
              <a:rPr dirty="0"/>
              <a:t>f</a:t>
            </a:r>
            <a:r>
              <a:rPr spc="-160" dirty="0"/>
              <a:t> </a:t>
            </a:r>
            <a:r>
              <a:rPr dirty="0"/>
              <a:t>Att</a:t>
            </a:r>
            <a:r>
              <a:rPr spc="5" dirty="0"/>
              <a:t>r</a:t>
            </a:r>
            <a:r>
              <a:rPr spc="-5" dirty="0"/>
              <a:t>i</a:t>
            </a:r>
            <a:r>
              <a:rPr spc="-15" dirty="0"/>
              <a:t>b</a:t>
            </a:r>
            <a:r>
              <a:rPr spc="-5" dirty="0"/>
              <a:t>ute</a:t>
            </a:r>
          </a:p>
        </p:txBody>
      </p:sp>
      <p:grpSp>
        <p:nvGrpSpPr>
          <p:cNvPr id="3" name="object 3"/>
          <p:cNvGrpSpPr/>
          <p:nvPr/>
        </p:nvGrpSpPr>
        <p:grpSpPr>
          <a:xfrm>
            <a:off x="4571365" y="0"/>
            <a:ext cx="4572635" cy="5143500"/>
            <a:chOff x="4571365" y="0"/>
            <a:chExt cx="4572635"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1365" y="1303274"/>
              <a:ext cx="4572000" cy="1723705"/>
            </a:xfrm>
            <a:prstGeom prst="rect">
              <a:avLst/>
            </a:prstGeom>
          </p:spPr>
        </p:pic>
      </p:grpSp>
      <p:sp>
        <p:nvSpPr>
          <p:cNvPr id="7" name="object 7"/>
          <p:cNvSpPr txBox="1"/>
          <p:nvPr/>
        </p:nvSpPr>
        <p:spPr>
          <a:xfrm>
            <a:off x="1322577" y="1583563"/>
            <a:ext cx="1895475" cy="575945"/>
          </a:xfrm>
          <a:prstGeom prst="rect">
            <a:avLst/>
          </a:prstGeom>
        </p:spPr>
        <p:txBody>
          <a:bodyPr vert="horz" wrap="square" lIns="0" tIns="10795" rIns="0" bIns="0" rtlCol="0">
            <a:spAutoFit/>
          </a:bodyPr>
          <a:lstStyle/>
          <a:p>
            <a:pPr marL="52069" marR="5080" indent="-40005">
              <a:lnSpc>
                <a:spcPct val="100600"/>
              </a:lnSpc>
              <a:spcBef>
                <a:spcPts val="85"/>
              </a:spcBef>
            </a:pPr>
            <a:r>
              <a:rPr sz="1800" dirty="0">
                <a:solidFill>
                  <a:srgbClr val="585858"/>
                </a:solidFill>
                <a:latin typeface="Arial"/>
                <a:cs typeface="Arial"/>
              </a:rPr>
              <a:t>T</a:t>
            </a:r>
            <a:r>
              <a:rPr sz="1800" spc="-20" dirty="0">
                <a:solidFill>
                  <a:srgbClr val="585858"/>
                </a:solidFill>
                <a:latin typeface="Arial"/>
                <a:cs typeface="Arial"/>
              </a:rPr>
              <a:t>y</a:t>
            </a:r>
            <a:r>
              <a:rPr sz="1800" spc="-25" dirty="0">
                <a:solidFill>
                  <a:srgbClr val="585858"/>
                </a:solidFill>
                <a:latin typeface="Arial"/>
                <a:cs typeface="Arial"/>
              </a:rPr>
              <a:t>pe</a:t>
            </a:r>
            <a:r>
              <a:rPr sz="1800" dirty="0">
                <a:solidFill>
                  <a:srgbClr val="585858"/>
                </a:solidFill>
                <a:latin typeface="Arial"/>
                <a:cs typeface="Arial"/>
              </a:rPr>
              <a:t>s </a:t>
            </a:r>
            <a:r>
              <a:rPr sz="1800" spc="-20" dirty="0">
                <a:solidFill>
                  <a:srgbClr val="585858"/>
                </a:solidFill>
                <a:latin typeface="Arial"/>
                <a:cs typeface="Arial"/>
              </a:rPr>
              <a:t>o</a:t>
            </a:r>
            <a:r>
              <a:rPr sz="1800" dirty="0">
                <a:solidFill>
                  <a:srgbClr val="585858"/>
                </a:solidFill>
                <a:latin typeface="Arial"/>
                <a:cs typeface="Arial"/>
              </a:rPr>
              <a:t>f</a:t>
            </a:r>
            <a:r>
              <a:rPr sz="1800" spc="-114" dirty="0">
                <a:solidFill>
                  <a:srgbClr val="585858"/>
                </a:solidFill>
                <a:latin typeface="Arial"/>
                <a:cs typeface="Arial"/>
              </a:rPr>
              <a:t> </a:t>
            </a:r>
            <a:r>
              <a:rPr sz="1800" spc="-15" dirty="0">
                <a:solidFill>
                  <a:srgbClr val="585858"/>
                </a:solidFill>
                <a:latin typeface="Arial"/>
                <a:cs typeface="Arial"/>
              </a:rPr>
              <a:t>A</a:t>
            </a:r>
            <a:r>
              <a:rPr sz="1800" spc="-10" dirty="0">
                <a:solidFill>
                  <a:srgbClr val="585858"/>
                </a:solidFill>
                <a:latin typeface="Arial"/>
                <a:cs typeface="Arial"/>
              </a:rPr>
              <a:t>tt</a:t>
            </a:r>
            <a:r>
              <a:rPr sz="1800" spc="-15" dirty="0">
                <a:solidFill>
                  <a:srgbClr val="585858"/>
                </a:solidFill>
                <a:latin typeface="Arial"/>
                <a:cs typeface="Arial"/>
              </a:rPr>
              <a:t>r</a:t>
            </a:r>
            <a:r>
              <a:rPr sz="1800" spc="-25" dirty="0">
                <a:solidFill>
                  <a:srgbClr val="585858"/>
                </a:solidFill>
                <a:latin typeface="Arial"/>
                <a:cs typeface="Arial"/>
              </a:rPr>
              <a:t>i</a:t>
            </a:r>
            <a:r>
              <a:rPr sz="1800" spc="-5" dirty="0">
                <a:solidFill>
                  <a:srgbClr val="585858"/>
                </a:solidFill>
                <a:latin typeface="Arial"/>
                <a:cs typeface="Arial"/>
              </a:rPr>
              <a:t>b</a:t>
            </a:r>
            <a:r>
              <a:rPr sz="1800" spc="-30" dirty="0">
                <a:solidFill>
                  <a:srgbClr val="585858"/>
                </a:solidFill>
                <a:latin typeface="Arial"/>
                <a:cs typeface="Arial"/>
              </a:rPr>
              <a:t>u</a:t>
            </a:r>
            <a:r>
              <a:rPr sz="1800" spc="-10" dirty="0">
                <a:solidFill>
                  <a:srgbClr val="585858"/>
                </a:solidFill>
                <a:latin typeface="Arial"/>
                <a:cs typeface="Arial"/>
              </a:rPr>
              <a:t>t</a:t>
            </a:r>
            <a:r>
              <a:rPr sz="1800" spc="-25" dirty="0">
                <a:solidFill>
                  <a:srgbClr val="585858"/>
                </a:solidFill>
                <a:latin typeface="Arial"/>
                <a:cs typeface="Arial"/>
              </a:rPr>
              <a:t>e</a:t>
            </a:r>
            <a:r>
              <a:rPr sz="1800" dirty="0">
                <a:solidFill>
                  <a:srgbClr val="585858"/>
                </a:solidFill>
                <a:latin typeface="Arial"/>
                <a:cs typeface="Arial"/>
              </a:rPr>
              <a:t>s  </a:t>
            </a:r>
            <a:r>
              <a:rPr sz="1800" spc="-5" dirty="0">
                <a:solidFill>
                  <a:srgbClr val="585858"/>
                </a:solidFill>
                <a:latin typeface="Arial"/>
                <a:cs typeface="Arial"/>
              </a:rPr>
              <a:t>D</a:t>
            </a:r>
            <a:r>
              <a:rPr sz="1800" spc="-15" dirty="0">
                <a:solidFill>
                  <a:srgbClr val="585858"/>
                </a:solidFill>
                <a:latin typeface="Arial"/>
                <a:cs typeface="Arial"/>
              </a:rPr>
              <a:t>e</a:t>
            </a:r>
            <a:r>
              <a:rPr sz="1800" spc="-5" dirty="0">
                <a:solidFill>
                  <a:srgbClr val="585858"/>
                </a:solidFill>
                <a:latin typeface="Arial"/>
                <a:cs typeface="Arial"/>
              </a:rPr>
              <a:t>riv</a:t>
            </a:r>
            <a:r>
              <a:rPr sz="1800" spc="-15" dirty="0">
                <a:solidFill>
                  <a:srgbClr val="585858"/>
                </a:solidFill>
                <a:latin typeface="Arial"/>
                <a:cs typeface="Arial"/>
              </a:rPr>
              <a:t>e</a:t>
            </a:r>
            <a:r>
              <a:rPr sz="1800" spc="-5" dirty="0">
                <a:solidFill>
                  <a:srgbClr val="585858"/>
                </a:solidFill>
                <a:latin typeface="Arial"/>
                <a:cs typeface="Arial"/>
              </a:rPr>
              <a:t>d</a:t>
            </a:r>
            <a:r>
              <a:rPr sz="1800" spc="-110" dirty="0">
                <a:solidFill>
                  <a:srgbClr val="585858"/>
                </a:solidFill>
                <a:latin typeface="Arial"/>
                <a:cs typeface="Arial"/>
              </a:rPr>
              <a:t> </a:t>
            </a:r>
            <a:r>
              <a:rPr sz="1800" spc="-15" dirty="0">
                <a:solidFill>
                  <a:srgbClr val="585858"/>
                </a:solidFill>
                <a:latin typeface="Arial"/>
                <a:cs typeface="Arial"/>
              </a:rPr>
              <a:t>A</a:t>
            </a:r>
            <a:r>
              <a:rPr sz="1800" spc="-10" dirty="0">
                <a:solidFill>
                  <a:srgbClr val="585858"/>
                </a:solidFill>
                <a:latin typeface="Arial"/>
                <a:cs typeface="Arial"/>
              </a:rPr>
              <a:t>t</a:t>
            </a:r>
            <a:r>
              <a:rPr sz="1800" spc="-5" dirty="0">
                <a:solidFill>
                  <a:srgbClr val="585858"/>
                </a:solidFill>
                <a:latin typeface="Arial"/>
                <a:cs typeface="Arial"/>
              </a:rPr>
              <a:t>trib</a:t>
            </a:r>
            <a:r>
              <a:rPr sz="1800" spc="-30" dirty="0">
                <a:solidFill>
                  <a:srgbClr val="585858"/>
                </a:solidFill>
                <a:latin typeface="Arial"/>
                <a:cs typeface="Arial"/>
              </a:rPr>
              <a:t>u</a:t>
            </a:r>
            <a:r>
              <a:rPr sz="1800" spc="-10" dirty="0">
                <a:solidFill>
                  <a:srgbClr val="585858"/>
                </a:solidFill>
                <a:latin typeface="Arial"/>
                <a:cs typeface="Arial"/>
              </a:rPr>
              <a:t>t</a:t>
            </a:r>
            <a:r>
              <a:rPr sz="1800" spc="-5" dirty="0">
                <a:solidFill>
                  <a:srgbClr val="585858"/>
                </a:solidFill>
                <a:latin typeface="Arial"/>
                <a:cs typeface="Arial"/>
              </a:rPr>
              <a:t>es</a:t>
            </a:r>
            <a:endParaRPr sz="1800">
              <a:latin typeface="Arial"/>
              <a:cs typeface="Arial"/>
            </a:endParaRPr>
          </a:p>
        </p:txBody>
      </p:sp>
      <p:sp>
        <p:nvSpPr>
          <p:cNvPr id="8" name="object 8"/>
          <p:cNvSpPr txBox="1"/>
          <p:nvPr/>
        </p:nvSpPr>
        <p:spPr>
          <a:xfrm>
            <a:off x="654812" y="3354171"/>
            <a:ext cx="3307715" cy="769620"/>
          </a:xfrm>
          <a:prstGeom prst="rect">
            <a:avLst/>
          </a:prstGeom>
        </p:spPr>
        <p:txBody>
          <a:bodyPr vert="horz" wrap="square" lIns="0" tIns="13335" rIns="0" bIns="0" rtlCol="0">
            <a:spAutoFit/>
          </a:bodyPr>
          <a:lstStyle/>
          <a:p>
            <a:pPr marL="349250" marR="5080" indent="-337185">
              <a:lnSpc>
                <a:spcPct val="116100"/>
              </a:lnSpc>
              <a:spcBef>
                <a:spcPts val="105"/>
              </a:spcBef>
              <a:buChar char="●"/>
              <a:tabLst>
                <a:tab pos="349250" algn="l"/>
                <a:tab pos="349885" algn="l"/>
              </a:tabLst>
            </a:pPr>
            <a:r>
              <a:rPr sz="1400" spc="-5" dirty="0">
                <a:latin typeface="Arial"/>
                <a:cs typeface="Arial"/>
              </a:rPr>
              <a:t>Derived</a:t>
            </a:r>
            <a:r>
              <a:rPr sz="1400" spc="-55" dirty="0">
                <a:latin typeface="Arial"/>
                <a:cs typeface="Arial"/>
              </a:rPr>
              <a:t> </a:t>
            </a:r>
            <a:r>
              <a:rPr sz="1400" dirty="0">
                <a:latin typeface="Arial"/>
                <a:cs typeface="Arial"/>
              </a:rPr>
              <a:t>attributes</a:t>
            </a:r>
            <a:r>
              <a:rPr sz="1400" spc="-40" dirty="0">
                <a:latin typeface="Arial"/>
                <a:cs typeface="Arial"/>
              </a:rPr>
              <a:t> </a:t>
            </a:r>
            <a:r>
              <a:rPr sz="1400" spc="-5" dirty="0">
                <a:latin typeface="Arial"/>
                <a:cs typeface="Arial"/>
              </a:rPr>
              <a:t>are</a:t>
            </a:r>
            <a:r>
              <a:rPr sz="1400" spc="-55" dirty="0">
                <a:latin typeface="Arial"/>
                <a:cs typeface="Arial"/>
              </a:rPr>
              <a:t> </a:t>
            </a:r>
            <a:r>
              <a:rPr sz="1400" spc="-5" dirty="0">
                <a:latin typeface="Arial"/>
                <a:cs typeface="Arial"/>
              </a:rPr>
              <a:t>those</a:t>
            </a:r>
            <a:r>
              <a:rPr sz="1400" spc="-45" dirty="0">
                <a:latin typeface="Arial"/>
                <a:cs typeface="Arial"/>
              </a:rPr>
              <a:t> </a:t>
            </a:r>
            <a:r>
              <a:rPr sz="1400" spc="-5" dirty="0">
                <a:latin typeface="Arial"/>
                <a:cs typeface="Arial"/>
              </a:rPr>
              <a:t>attributes </a:t>
            </a:r>
            <a:r>
              <a:rPr sz="1400" spc="-375" dirty="0">
                <a:latin typeface="Arial"/>
                <a:cs typeface="Arial"/>
              </a:rPr>
              <a:t> </a:t>
            </a:r>
            <a:r>
              <a:rPr sz="1400" spc="-5" dirty="0">
                <a:latin typeface="Arial"/>
                <a:cs typeface="Arial"/>
              </a:rPr>
              <a:t>which </a:t>
            </a:r>
            <a:r>
              <a:rPr sz="1400" dirty="0">
                <a:latin typeface="Arial"/>
                <a:cs typeface="Arial"/>
              </a:rPr>
              <a:t>can be </a:t>
            </a:r>
            <a:r>
              <a:rPr sz="1400" spc="-5" dirty="0">
                <a:latin typeface="Arial"/>
                <a:cs typeface="Arial"/>
              </a:rPr>
              <a:t>derived from other </a:t>
            </a:r>
            <a:r>
              <a:rPr sz="1400" dirty="0">
                <a:latin typeface="Arial"/>
                <a:cs typeface="Arial"/>
              </a:rPr>
              <a:t> </a:t>
            </a:r>
            <a:r>
              <a:rPr sz="1400" spc="-5" dirty="0">
                <a:latin typeface="Arial"/>
                <a:cs typeface="Arial"/>
              </a:rPr>
              <a:t>attribute(s).</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6565"/>
            <a:ext cx="4695825" cy="322580"/>
          </a:xfrm>
          <a:prstGeom prst="rect">
            <a:avLst/>
          </a:prstGeom>
        </p:spPr>
        <p:txBody>
          <a:bodyPr vert="horz" wrap="square" lIns="0" tIns="3810" rIns="0" bIns="0" rtlCol="0">
            <a:spAutoFit/>
          </a:bodyPr>
          <a:lstStyle/>
          <a:p>
            <a:pPr marL="1085850">
              <a:lnSpc>
                <a:spcPct val="100000"/>
              </a:lnSpc>
              <a:spcBef>
                <a:spcPts val="30"/>
              </a:spcBef>
            </a:pPr>
            <a:r>
              <a:rPr sz="700" spc="-5" dirty="0">
                <a:solidFill>
                  <a:srgbClr val="585858"/>
                </a:solidFill>
                <a:latin typeface="Arial"/>
                <a:cs typeface="Arial"/>
                <a:hlinkClick r:id="rId5"/>
              </a:rPr>
              <a:t>https://www.gatevidyalay.com/wp-content/uploads/2018/06/Derived-Attributes-Example.png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46841" y="827278"/>
            <a:ext cx="3872011" cy="456535"/>
          </a:xfrm>
          <a:prstGeom prst="rect">
            <a:avLst/>
          </a:prstGeom>
        </p:spPr>
        <p:txBody>
          <a:bodyPr vert="horz" wrap="square" lIns="0" tIns="12700" rIns="0" bIns="0" rtlCol="0">
            <a:spAutoFit/>
          </a:bodyPr>
          <a:lstStyle/>
          <a:p>
            <a:pPr marL="12700" algn="ctr">
              <a:lnSpc>
                <a:spcPct val="100000"/>
              </a:lnSpc>
              <a:spcBef>
                <a:spcPts val="100"/>
              </a:spcBef>
            </a:pPr>
            <a:r>
              <a:rPr spc="-5" dirty="0"/>
              <a:t>C</a:t>
            </a:r>
            <a:r>
              <a:rPr spc="-15" dirty="0"/>
              <a:t>o</a:t>
            </a:r>
            <a:r>
              <a:rPr spc="-5" dirty="0"/>
              <a:t>ncept</a:t>
            </a:r>
            <a:r>
              <a:rPr spc="-45" dirty="0"/>
              <a:t> </a:t>
            </a:r>
            <a:r>
              <a:rPr spc="-5" dirty="0"/>
              <a:t>o</a:t>
            </a:r>
            <a:r>
              <a:rPr dirty="0"/>
              <a:t>f</a:t>
            </a:r>
            <a:r>
              <a:rPr spc="-160" dirty="0"/>
              <a:t> </a:t>
            </a:r>
            <a:r>
              <a:rPr dirty="0"/>
              <a:t>Att</a:t>
            </a:r>
            <a:r>
              <a:rPr spc="5" dirty="0"/>
              <a:t>r</a:t>
            </a:r>
            <a:r>
              <a:rPr spc="-5" dirty="0"/>
              <a:t>i</a:t>
            </a:r>
            <a:r>
              <a:rPr spc="-15" dirty="0"/>
              <a:t>b</a:t>
            </a:r>
            <a:r>
              <a:rPr spc="-5" dirty="0"/>
              <a:t>ute</a:t>
            </a:r>
          </a:p>
        </p:txBody>
      </p:sp>
      <p:grpSp>
        <p:nvGrpSpPr>
          <p:cNvPr id="3" name="object 3"/>
          <p:cNvGrpSpPr/>
          <p:nvPr/>
        </p:nvGrpSpPr>
        <p:grpSpPr>
          <a:xfrm>
            <a:off x="4571363" y="0"/>
            <a:ext cx="4572636" cy="5143500"/>
            <a:chOff x="4571363" y="0"/>
            <a:chExt cx="4572636" cy="5143500"/>
          </a:xfrm>
        </p:grpSpPr>
        <p:sp>
          <p:nvSpPr>
            <p:cNvPr id="4" name="object 4"/>
            <p:cNvSpPr/>
            <p:nvPr/>
          </p:nvSpPr>
          <p:spPr>
            <a:xfrm>
              <a:off x="4571999"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4" y="161290"/>
              <a:ext cx="791845" cy="311785"/>
            </a:xfrm>
            <a:prstGeom prst="rect">
              <a:avLst/>
            </a:prstGeom>
          </p:spPr>
        </p:pic>
        <p:pic>
          <p:nvPicPr>
            <p:cNvPr id="6" name="object 6"/>
            <p:cNvPicPr/>
            <p:nvPr/>
          </p:nvPicPr>
          <p:blipFill>
            <a:blip r:embed="rId3" cstate="print"/>
            <a:stretch>
              <a:fillRect/>
            </a:stretch>
          </p:blipFill>
          <p:spPr>
            <a:xfrm>
              <a:off x="4571363" y="1289939"/>
              <a:ext cx="4572000" cy="1692897"/>
            </a:xfrm>
            <a:prstGeom prst="rect">
              <a:avLst/>
            </a:prstGeom>
          </p:spPr>
        </p:pic>
      </p:grpSp>
      <p:sp>
        <p:nvSpPr>
          <p:cNvPr id="7" name="object 7"/>
          <p:cNvSpPr txBox="1"/>
          <p:nvPr/>
        </p:nvSpPr>
        <p:spPr>
          <a:xfrm>
            <a:off x="1177848" y="1583563"/>
            <a:ext cx="2188210" cy="575945"/>
          </a:xfrm>
          <a:prstGeom prst="rect">
            <a:avLst/>
          </a:prstGeom>
        </p:spPr>
        <p:txBody>
          <a:bodyPr vert="horz" wrap="square" lIns="0" tIns="10795" rIns="0" bIns="0" rtlCol="0">
            <a:spAutoFit/>
          </a:bodyPr>
          <a:lstStyle/>
          <a:p>
            <a:pPr marL="12700" marR="5080" indent="146050">
              <a:lnSpc>
                <a:spcPct val="100600"/>
              </a:lnSpc>
              <a:spcBef>
                <a:spcPts val="85"/>
              </a:spcBef>
            </a:pPr>
            <a:r>
              <a:rPr sz="1800" spc="-10" dirty="0">
                <a:solidFill>
                  <a:srgbClr val="585858"/>
                </a:solidFill>
                <a:latin typeface="Arial"/>
                <a:cs typeface="Arial"/>
              </a:rPr>
              <a:t>Types of </a:t>
            </a:r>
            <a:r>
              <a:rPr sz="1800" spc="-5" dirty="0">
                <a:solidFill>
                  <a:srgbClr val="585858"/>
                </a:solidFill>
                <a:latin typeface="Arial"/>
                <a:cs typeface="Arial"/>
              </a:rPr>
              <a:t>Attributes </a:t>
            </a:r>
            <a:r>
              <a:rPr sz="1800" dirty="0">
                <a:solidFill>
                  <a:srgbClr val="585858"/>
                </a:solidFill>
                <a:latin typeface="Arial"/>
                <a:cs typeface="Arial"/>
              </a:rPr>
              <a:t> </a:t>
            </a:r>
            <a:r>
              <a:rPr sz="1800" spc="-5" dirty="0">
                <a:solidFill>
                  <a:srgbClr val="585858"/>
                </a:solidFill>
                <a:latin typeface="Arial"/>
                <a:cs typeface="Arial"/>
              </a:rPr>
              <a:t>Mu</a:t>
            </a:r>
            <a:r>
              <a:rPr sz="1800" spc="-15" dirty="0">
                <a:solidFill>
                  <a:srgbClr val="585858"/>
                </a:solidFill>
                <a:latin typeface="Arial"/>
                <a:cs typeface="Arial"/>
              </a:rPr>
              <a:t>l</a:t>
            </a:r>
            <a:r>
              <a:rPr sz="1800" dirty="0">
                <a:solidFill>
                  <a:srgbClr val="585858"/>
                </a:solidFill>
                <a:latin typeface="Arial"/>
                <a:cs typeface="Arial"/>
              </a:rPr>
              <a:t>t</a:t>
            </a:r>
            <a:r>
              <a:rPr sz="1800" spc="-15" dirty="0">
                <a:solidFill>
                  <a:srgbClr val="585858"/>
                </a:solidFill>
                <a:latin typeface="Arial"/>
                <a:cs typeface="Arial"/>
              </a:rPr>
              <a:t>i</a:t>
            </a:r>
            <a:r>
              <a:rPr sz="1800" spc="-5" dirty="0">
                <a:solidFill>
                  <a:srgbClr val="585858"/>
                </a:solidFill>
                <a:latin typeface="Arial"/>
                <a:cs typeface="Arial"/>
              </a:rPr>
              <a:t>va</a:t>
            </a:r>
            <a:r>
              <a:rPr sz="1800" spc="-15" dirty="0">
                <a:solidFill>
                  <a:srgbClr val="585858"/>
                </a:solidFill>
                <a:latin typeface="Arial"/>
                <a:cs typeface="Arial"/>
              </a:rPr>
              <a:t>l</a:t>
            </a:r>
            <a:r>
              <a:rPr sz="1800" spc="-5" dirty="0">
                <a:solidFill>
                  <a:srgbClr val="585858"/>
                </a:solidFill>
                <a:latin typeface="Arial"/>
                <a:cs typeface="Arial"/>
              </a:rPr>
              <a:t>u</a:t>
            </a:r>
            <a:r>
              <a:rPr sz="1800" spc="-15" dirty="0">
                <a:solidFill>
                  <a:srgbClr val="585858"/>
                </a:solidFill>
                <a:latin typeface="Arial"/>
                <a:cs typeface="Arial"/>
              </a:rPr>
              <a:t>e</a:t>
            </a:r>
            <a:r>
              <a:rPr sz="1800" spc="-5" dirty="0">
                <a:solidFill>
                  <a:srgbClr val="585858"/>
                </a:solidFill>
                <a:latin typeface="Arial"/>
                <a:cs typeface="Arial"/>
              </a:rPr>
              <a:t>d</a:t>
            </a:r>
            <a:r>
              <a:rPr sz="1800" spc="-110" dirty="0">
                <a:solidFill>
                  <a:srgbClr val="585858"/>
                </a:solidFill>
                <a:latin typeface="Arial"/>
                <a:cs typeface="Arial"/>
              </a:rPr>
              <a:t> </a:t>
            </a:r>
            <a:r>
              <a:rPr sz="1800" dirty="0">
                <a:solidFill>
                  <a:srgbClr val="585858"/>
                </a:solidFill>
                <a:latin typeface="Arial"/>
                <a:cs typeface="Arial"/>
              </a:rPr>
              <a:t>At</a:t>
            </a:r>
            <a:r>
              <a:rPr sz="1800" spc="-10" dirty="0">
                <a:solidFill>
                  <a:srgbClr val="585858"/>
                </a:solidFill>
                <a:latin typeface="Arial"/>
                <a:cs typeface="Arial"/>
              </a:rPr>
              <a:t>t</a:t>
            </a:r>
            <a:r>
              <a:rPr sz="1800" spc="-15" dirty="0">
                <a:solidFill>
                  <a:srgbClr val="585858"/>
                </a:solidFill>
                <a:latin typeface="Arial"/>
                <a:cs typeface="Arial"/>
              </a:rPr>
              <a:t>r</a:t>
            </a:r>
            <a:r>
              <a:rPr sz="1800" spc="-5" dirty="0">
                <a:solidFill>
                  <a:srgbClr val="585858"/>
                </a:solidFill>
                <a:latin typeface="Arial"/>
                <a:cs typeface="Arial"/>
              </a:rPr>
              <a:t>i</a:t>
            </a:r>
            <a:r>
              <a:rPr sz="1800" spc="-15" dirty="0">
                <a:solidFill>
                  <a:srgbClr val="585858"/>
                </a:solidFill>
                <a:latin typeface="Arial"/>
                <a:cs typeface="Arial"/>
              </a:rPr>
              <a:t>b</a:t>
            </a:r>
            <a:r>
              <a:rPr sz="1800" spc="-5" dirty="0">
                <a:solidFill>
                  <a:srgbClr val="585858"/>
                </a:solidFill>
                <a:latin typeface="Arial"/>
                <a:cs typeface="Arial"/>
              </a:rPr>
              <a:t>ut</a:t>
            </a:r>
            <a:r>
              <a:rPr sz="1800" spc="-15" dirty="0">
                <a:solidFill>
                  <a:srgbClr val="585858"/>
                </a:solidFill>
                <a:latin typeface="Arial"/>
                <a:cs typeface="Arial"/>
              </a:rPr>
              <a:t>e</a:t>
            </a:r>
            <a:r>
              <a:rPr sz="1800" dirty="0">
                <a:solidFill>
                  <a:srgbClr val="585858"/>
                </a:solidFill>
                <a:latin typeface="Arial"/>
                <a:cs typeface="Arial"/>
              </a:rPr>
              <a:t>s</a:t>
            </a:r>
            <a:endParaRPr sz="1800">
              <a:latin typeface="Arial"/>
              <a:cs typeface="Arial"/>
            </a:endParaRPr>
          </a:p>
        </p:txBody>
      </p:sp>
      <p:sp>
        <p:nvSpPr>
          <p:cNvPr id="8" name="object 8"/>
          <p:cNvSpPr txBox="1"/>
          <p:nvPr/>
        </p:nvSpPr>
        <p:spPr>
          <a:xfrm>
            <a:off x="654812" y="3229965"/>
            <a:ext cx="3499485" cy="1017269"/>
          </a:xfrm>
          <a:prstGeom prst="rect">
            <a:avLst/>
          </a:prstGeom>
        </p:spPr>
        <p:txBody>
          <a:bodyPr vert="horz" wrap="square" lIns="0" tIns="13970" rIns="0" bIns="0" rtlCol="0">
            <a:spAutoFit/>
          </a:bodyPr>
          <a:lstStyle/>
          <a:p>
            <a:pPr marL="349250" marR="5080" indent="-337185">
              <a:lnSpc>
                <a:spcPct val="115999"/>
              </a:lnSpc>
              <a:spcBef>
                <a:spcPts val="110"/>
              </a:spcBef>
              <a:buChar char="●"/>
              <a:tabLst>
                <a:tab pos="349250" algn="l"/>
                <a:tab pos="349885" algn="l"/>
              </a:tabLst>
            </a:pPr>
            <a:r>
              <a:rPr sz="1400" spc="-5" dirty="0">
                <a:latin typeface="Arial"/>
                <a:cs typeface="Arial"/>
              </a:rPr>
              <a:t>Multi</a:t>
            </a:r>
            <a:r>
              <a:rPr sz="1400" spc="5" dirty="0">
                <a:latin typeface="Arial"/>
                <a:cs typeface="Arial"/>
              </a:rPr>
              <a:t> </a:t>
            </a:r>
            <a:r>
              <a:rPr sz="1400" spc="-5" dirty="0">
                <a:latin typeface="Arial"/>
                <a:cs typeface="Arial"/>
              </a:rPr>
              <a:t>valued attributes</a:t>
            </a:r>
            <a:r>
              <a:rPr sz="1400" spc="5" dirty="0">
                <a:latin typeface="Arial"/>
                <a:cs typeface="Arial"/>
              </a:rPr>
              <a:t> </a:t>
            </a:r>
            <a:r>
              <a:rPr sz="1400" spc="-5" dirty="0">
                <a:latin typeface="Arial"/>
                <a:cs typeface="Arial"/>
              </a:rPr>
              <a:t>are</a:t>
            </a:r>
            <a:r>
              <a:rPr sz="1400" spc="-10" dirty="0">
                <a:latin typeface="Arial"/>
                <a:cs typeface="Arial"/>
              </a:rPr>
              <a:t> </a:t>
            </a:r>
            <a:r>
              <a:rPr sz="1400" spc="-5" dirty="0">
                <a:latin typeface="Arial"/>
                <a:cs typeface="Arial"/>
              </a:rPr>
              <a:t>those </a:t>
            </a:r>
            <a:r>
              <a:rPr sz="1400" dirty="0">
                <a:latin typeface="Arial"/>
                <a:cs typeface="Arial"/>
              </a:rPr>
              <a:t> </a:t>
            </a:r>
            <a:r>
              <a:rPr sz="1400" spc="-5" dirty="0">
                <a:latin typeface="Arial"/>
                <a:cs typeface="Arial"/>
              </a:rPr>
              <a:t>attributes</a:t>
            </a:r>
            <a:r>
              <a:rPr sz="1400" spc="-25" dirty="0">
                <a:latin typeface="Arial"/>
                <a:cs typeface="Arial"/>
              </a:rPr>
              <a:t> </a:t>
            </a:r>
            <a:r>
              <a:rPr sz="1400" spc="-5" dirty="0">
                <a:latin typeface="Arial"/>
                <a:cs typeface="Arial"/>
              </a:rPr>
              <a:t>which</a:t>
            </a:r>
            <a:r>
              <a:rPr sz="1400" spc="-20" dirty="0">
                <a:latin typeface="Arial"/>
                <a:cs typeface="Arial"/>
              </a:rPr>
              <a:t> </a:t>
            </a:r>
            <a:r>
              <a:rPr sz="1400" spc="-5" dirty="0">
                <a:latin typeface="Arial"/>
                <a:cs typeface="Arial"/>
              </a:rPr>
              <a:t>can</a:t>
            </a:r>
            <a:r>
              <a:rPr sz="1400" spc="-25" dirty="0">
                <a:latin typeface="Arial"/>
                <a:cs typeface="Arial"/>
              </a:rPr>
              <a:t> </a:t>
            </a:r>
            <a:r>
              <a:rPr sz="1400" spc="-5" dirty="0">
                <a:latin typeface="Arial"/>
                <a:cs typeface="Arial"/>
              </a:rPr>
              <a:t>take</a:t>
            </a:r>
            <a:r>
              <a:rPr sz="1400" spc="-15" dirty="0">
                <a:latin typeface="Arial"/>
                <a:cs typeface="Arial"/>
              </a:rPr>
              <a:t> </a:t>
            </a:r>
            <a:r>
              <a:rPr sz="1400" spc="-5" dirty="0">
                <a:latin typeface="Arial"/>
                <a:cs typeface="Arial"/>
              </a:rPr>
              <a:t>more</a:t>
            </a:r>
            <a:r>
              <a:rPr sz="1400" spc="-35" dirty="0">
                <a:latin typeface="Arial"/>
                <a:cs typeface="Arial"/>
              </a:rPr>
              <a:t> </a:t>
            </a:r>
            <a:r>
              <a:rPr sz="1400" dirty="0">
                <a:latin typeface="Arial"/>
                <a:cs typeface="Arial"/>
              </a:rPr>
              <a:t>than</a:t>
            </a:r>
            <a:r>
              <a:rPr sz="1400" spc="-30" dirty="0">
                <a:latin typeface="Arial"/>
                <a:cs typeface="Arial"/>
              </a:rPr>
              <a:t> </a:t>
            </a:r>
            <a:r>
              <a:rPr sz="1400" spc="-5" dirty="0">
                <a:latin typeface="Arial"/>
                <a:cs typeface="Arial"/>
              </a:rPr>
              <a:t>one </a:t>
            </a:r>
            <a:r>
              <a:rPr sz="1400" spc="-375" dirty="0">
                <a:latin typeface="Arial"/>
                <a:cs typeface="Arial"/>
              </a:rPr>
              <a:t> </a:t>
            </a:r>
            <a:r>
              <a:rPr sz="1400" spc="-5" dirty="0">
                <a:latin typeface="Arial"/>
                <a:cs typeface="Arial"/>
              </a:rPr>
              <a:t>value </a:t>
            </a:r>
            <a:r>
              <a:rPr sz="1400" dirty="0">
                <a:latin typeface="Arial"/>
                <a:cs typeface="Arial"/>
              </a:rPr>
              <a:t>for a </a:t>
            </a:r>
            <a:r>
              <a:rPr sz="1400" spc="-5" dirty="0">
                <a:latin typeface="Arial"/>
                <a:cs typeface="Arial"/>
              </a:rPr>
              <a:t>given entity </a:t>
            </a:r>
            <a:r>
              <a:rPr sz="1400" dirty="0">
                <a:latin typeface="Arial"/>
                <a:cs typeface="Arial"/>
              </a:rPr>
              <a:t>from an </a:t>
            </a:r>
            <a:r>
              <a:rPr sz="1400" spc="-5" dirty="0">
                <a:latin typeface="Arial"/>
                <a:cs typeface="Arial"/>
              </a:rPr>
              <a:t>entity </a:t>
            </a:r>
            <a:r>
              <a:rPr sz="1400" dirty="0">
                <a:latin typeface="Arial"/>
                <a:cs typeface="Arial"/>
              </a:rPr>
              <a:t> </a:t>
            </a:r>
            <a:r>
              <a:rPr sz="1400" spc="-5" dirty="0">
                <a:latin typeface="Arial"/>
                <a:cs typeface="Arial"/>
              </a:rPr>
              <a:t>set.</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5041"/>
            <a:ext cx="4881880" cy="323850"/>
          </a:xfrm>
          <a:prstGeom prst="rect">
            <a:avLst/>
          </a:prstGeom>
        </p:spPr>
        <p:txBody>
          <a:bodyPr vert="horz" wrap="square" lIns="0" tIns="3810" rIns="0" bIns="0" rtlCol="0">
            <a:spAutoFit/>
          </a:bodyPr>
          <a:lstStyle/>
          <a:p>
            <a:pPr marL="1085850">
              <a:lnSpc>
                <a:spcPct val="100000"/>
              </a:lnSpc>
              <a:spcBef>
                <a:spcPts val="30"/>
              </a:spcBef>
            </a:pPr>
            <a:r>
              <a:rPr sz="700" spc="-5" dirty="0">
                <a:solidFill>
                  <a:srgbClr val="585858"/>
                </a:solidFill>
                <a:latin typeface="Arial"/>
                <a:cs typeface="Arial"/>
                <a:hlinkClick r:id="rId5"/>
              </a:rPr>
              <a:t>https://www.gatevidyalay.com/wp-content/uploads/2018/06/Multi-Valued-Attributes-Example.png</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77800" y="969187"/>
            <a:ext cx="8833993" cy="3816350"/>
          </a:xfrm>
          <a:prstGeom prst="rect">
            <a:avLst/>
          </a:prstGeom>
        </p:spPr>
      </p:pic>
      <p:sp>
        <p:nvSpPr>
          <p:cNvPr id="3" name="object 3"/>
          <p:cNvSpPr txBox="1">
            <a:spLocks noGrp="1"/>
          </p:cNvSpPr>
          <p:nvPr>
            <p:ph type="title"/>
          </p:nvPr>
        </p:nvSpPr>
        <p:spPr>
          <a:xfrm>
            <a:off x="1543558" y="827278"/>
            <a:ext cx="1461770" cy="391160"/>
          </a:xfrm>
          <a:prstGeom prst="rect">
            <a:avLst/>
          </a:prstGeom>
        </p:spPr>
        <p:txBody>
          <a:bodyPr vert="horz" wrap="square" lIns="0" tIns="12700" rIns="0" bIns="0" rtlCol="0">
            <a:spAutoFit/>
          </a:bodyPr>
          <a:lstStyle/>
          <a:p>
            <a:pPr marL="12700">
              <a:lnSpc>
                <a:spcPct val="100000"/>
              </a:lnSpc>
              <a:spcBef>
                <a:spcPts val="100"/>
              </a:spcBef>
            </a:pPr>
            <a:r>
              <a:rPr spc="-5" dirty="0"/>
              <a:t>Example</a:t>
            </a:r>
            <a:r>
              <a:rPr spc="-90" dirty="0"/>
              <a:t> </a:t>
            </a:r>
            <a:r>
              <a:rPr spc="-5" dirty="0"/>
              <a:t>1</a:t>
            </a:r>
          </a:p>
        </p:txBody>
      </p:sp>
      <p:pic>
        <p:nvPicPr>
          <p:cNvPr id="4" name="object 4"/>
          <p:cNvPicPr/>
          <p:nvPr/>
        </p:nvPicPr>
        <p:blipFill>
          <a:blip r:embed="rId3" cstate="print"/>
          <a:stretch>
            <a:fillRect/>
          </a:stretch>
        </p:blipFill>
        <p:spPr>
          <a:xfrm>
            <a:off x="143510" y="163068"/>
            <a:ext cx="767080" cy="307848"/>
          </a:xfrm>
          <a:prstGeom prst="rect">
            <a:avLst/>
          </a:prstGeom>
        </p:spPr>
      </p:pic>
      <p:sp>
        <p:nvSpPr>
          <p:cNvPr id="5" name="object 5"/>
          <p:cNvSpPr txBox="1"/>
          <p:nvPr/>
        </p:nvSpPr>
        <p:spPr>
          <a:xfrm>
            <a:off x="3634866" y="4851137"/>
            <a:ext cx="4680585" cy="323850"/>
          </a:xfrm>
          <a:prstGeom prst="rect">
            <a:avLst/>
          </a:prstGeom>
        </p:spPr>
        <p:txBody>
          <a:bodyPr vert="horz" wrap="square" lIns="0" tIns="3810" rIns="0" bIns="0" rtlCol="0">
            <a:spAutoFit/>
          </a:bodyPr>
          <a:lstStyle/>
          <a:p>
            <a:pPr marL="1085850">
              <a:lnSpc>
                <a:spcPct val="100000"/>
              </a:lnSpc>
              <a:spcBef>
                <a:spcPts val="30"/>
              </a:spcBef>
            </a:pPr>
            <a:r>
              <a:rPr sz="700" spc="-5" dirty="0">
                <a:solidFill>
                  <a:srgbClr val="585858"/>
                </a:solidFill>
                <a:latin typeface="Arial"/>
                <a:cs typeface="Arial"/>
                <a:hlinkClick r:id="rId4"/>
              </a:rPr>
              <a:t>https://www.csetutor.com/wp-content/uploads/2018/09/ER-Diagram-in-DBMS-Example.png</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543558" y="827278"/>
            <a:ext cx="1461770" cy="391160"/>
          </a:xfrm>
          <a:prstGeom prst="rect">
            <a:avLst/>
          </a:prstGeom>
        </p:spPr>
        <p:txBody>
          <a:bodyPr vert="horz" wrap="square" lIns="0" tIns="12700" rIns="0" bIns="0" rtlCol="0">
            <a:spAutoFit/>
          </a:bodyPr>
          <a:lstStyle/>
          <a:p>
            <a:pPr marL="12700">
              <a:lnSpc>
                <a:spcPct val="100000"/>
              </a:lnSpc>
              <a:spcBef>
                <a:spcPts val="100"/>
              </a:spcBef>
            </a:pPr>
            <a:r>
              <a:rPr spc="-5" dirty="0"/>
              <a:t>Example</a:t>
            </a:r>
            <a:r>
              <a:rPr spc="-90" dirty="0"/>
              <a:t> </a:t>
            </a:r>
            <a:r>
              <a:rPr spc="-5" dirty="0"/>
              <a:t>2</a:t>
            </a:r>
          </a:p>
        </p:txBody>
      </p:sp>
      <p:pic>
        <p:nvPicPr>
          <p:cNvPr id="3" name="object 3"/>
          <p:cNvPicPr/>
          <p:nvPr/>
        </p:nvPicPr>
        <p:blipFill>
          <a:blip r:embed="rId2" cstate="print"/>
          <a:stretch>
            <a:fillRect/>
          </a:stretch>
        </p:blipFill>
        <p:spPr>
          <a:xfrm>
            <a:off x="143510" y="163068"/>
            <a:ext cx="767080" cy="307848"/>
          </a:xfrm>
          <a:prstGeom prst="rect">
            <a:avLst/>
          </a:prstGeom>
        </p:spPr>
      </p:pic>
      <p:pic>
        <p:nvPicPr>
          <p:cNvPr id="4" name="object 4"/>
          <p:cNvPicPr/>
          <p:nvPr/>
        </p:nvPicPr>
        <p:blipFill>
          <a:blip r:embed="rId3" cstate="print"/>
          <a:stretch>
            <a:fillRect/>
          </a:stretch>
        </p:blipFill>
        <p:spPr>
          <a:xfrm>
            <a:off x="416559" y="903147"/>
            <a:ext cx="8547862" cy="3752215"/>
          </a:xfrm>
          <a:prstGeom prst="rect">
            <a:avLst/>
          </a:prstGeom>
        </p:spPr>
      </p:pic>
      <p:sp>
        <p:nvSpPr>
          <p:cNvPr id="5" name="object 5"/>
          <p:cNvSpPr txBox="1"/>
          <p:nvPr/>
        </p:nvSpPr>
        <p:spPr>
          <a:xfrm>
            <a:off x="3634866" y="4851137"/>
            <a:ext cx="3588385" cy="323850"/>
          </a:xfrm>
          <a:prstGeom prst="rect">
            <a:avLst/>
          </a:prstGeom>
        </p:spPr>
        <p:txBody>
          <a:bodyPr vert="horz" wrap="square" lIns="0" tIns="3810" rIns="0" bIns="0" rtlCol="0">
            <a:spAutoFit/>
          </a:bodyPr>
          <a:lstStyle/>
          <a:p>
            <a:pPr marL="1085850">
              <a:lnSpc>
                <a:spcPct val="100000"/>
              </a:lnSpc>
              <a:spcBef>
                <a:spcPts val="30"/>
              </a:spcBef>
            </a:pPr>
            <a:r>
              <a:rPr sz="700" spc="-5" dirty="0">
                <a:solidFill>
                  <a:srgbClr val="585858"/>
                </a:solidFill>
                <a:latin typeface="Arial"/>
                <a:cs typeface="Arial"/>
              </a:rPr>
              <a:t>https://codeandwork.github.io/courses/cs/media/erdiagram2.jpg</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634" y="0"/>
            <a:ext cx="4573270" cy="5145405"/>
            <a:chOff x="4572634" y="0"/>
            <a:chExt cx="4573270" cy="5145405"/>
          </a:xfrm>
        </p:grpSpPr>
        <p:sp>
          <p:nvSpPr>
            <p:cNvPr id="3" name="object 3"/>
            <p:cNvSpPr/>
            <p:nvPr/>
          </p:nvSpPr>
          <p:spPr>
            <a:xfrm>
              <a:off x="4572634" y="0"/>
              <a:ext cx="4573270" cy="5145405"/>
            </a:xfrm>
            <a:custGeom>
              <a:avLst/>
              <a:gdLst/>
              <a:ahLst/>
              <a:cxnLst/>
              <a:rect l="l" t="t" r="r" b="b"/>
              <a:pathLst>
                <a:path w="4573270" h="5145405">
                  <a:moveTo>
                    <a:pt x="4573270" y="0"/>
                  </a:moveTo>
                  <a:lnTo>
                    <a:pt x="0" y="0"/>
                  </a:lnTo>
                  <a:lnTo>
                    <a:pt x="0" y="5145405"/>
                  </a:lnTo>
                  <a:lnTo>
                    <a:pt x="4573270" y="5145405"/>
                  </a:lnTo>
                  <a:lnTo>
                    <a:pt x="4573270" y="0"/>
                  </a:lnTo>
                  <a:close/>
                </a:path>
              </a:pathLst>
            </a:custGeom>
            <a:solidFill>
              <a:srgbClr val="ECECEC"/>
            </a:solidFill>
          </p:spPr>
          <p:txBody>
            <a:bodyPr wrap="square" lIns="0" tIns="0" rIns="0" bIns="0" rtlCol="0"/>
            <a:lstStyle/>
            <a:p>
              <a:endParaRPr/>
            </a:p>
          </p:txBody>
        </p:sp>
        <p:pic>
          <p:nvPicPr>
            <p:cNvPr id="4" name="object 4"/>
            <p:cNvPicPr/>
            <p:nvPr/>
          </p:nvPicPr>
          <p:blipFill>
            <a:blip r:embed="rId2" cstate="print"/>
            <a:stretch>
              <a:fillRect/>
            </a:stretch>
          </p:blipFill>
          <p:spPr>
            <a:xfrm>
              <a:off x="8231504" y="161290"/>
              <a:ext cx="791845" cy="311785"/>
            </a:xfrm>
            <a:prstGeom prst="rect">
              <a:avLst/>
            </a:prstGeom>
          </p:spPr>
        </p:pic>
      </p:grpSp>
      <p:pic>
        <p:nvPicPr>
          <p:cNvPr id="5" name="object 5"/>
          <p:cNvPicPr/>
          <p:nvPr/>
        </p:nvPicPr>
        <p:blipFill>
          <a:blip r:embed="rId3" cstate="print"/>
          <a:stretch>
            <a:fillRect/>
          </a:stretch>
        </p:blipFill>
        <p:spPr>
          <a:xfrm>
            <a:off x="143510" y="163068"/>
            <a:ext cx="767080" cy="307848"/>
          </a:xfrm>
          <a:prstGeom prst="rect">
            <a:avLst/>
          </a:prstGeom>
        </p:spPr>
      </p:pic>
      <p:pic>
        <p:nvPicPr>
          <p:cNvPr id="6" name="object 6"/>
          <p:cNvPicPr/>
          <p:nvPr/>
        </p:nvPicPr>
        <p:blipFill>
          <a:blip r:embed="rId4" cstate="print"/>
          <a:stretch>
            <a:fillRect/>
          </a:stretch>
        </p:blipFill>
        <p:spPr>
          <a:xfrm>
            <a:off x="0" y="689762"/>
            <a:ext cx="9142729" cy="4085590"/>
          </a:xfrm>
          <a:prstGeom prst="rect">
            <a:avLst/>
          </a:prstGeom>
        </p:spPr>
      </p:pic>
      <p:sp>
        <p:nvSpPr>
          <p:cNvPr id="7" name="object 7"/>
          <p:cNvSpPr txBox="1"/>
          <p:nvPr/>
        </p:nvSpPr>
        <p:spPr>
          <a:xfrm>
            <a:off x="4709540" y="4852661"/>
            <a:ext cx="2609215" cy="124460"/>
          </a:xfrm>
          <a:prstGeom prst="rect">
            <a:avLst/>
          </a:prstGeom>
        </p:spPr>
        <p:txBody>
          <a:bodyPr vert="horz" wrap="square" lIns="0" tIns="3810" rIns="0" bIns="0" rtlCol="0">
            <a:spAutoFit/>
          </a:bodyPr>
          <a:lstStyle/>
          <a:p>
            <a:pPr marL="12700">
              <a:lnSpc>
                <a:spcPct val="100000"/>
              </a:lnSpc>
              <a:spcBef>
                <a:spcPts val="30"/>
              </a:spcBef>
            </a:pPr>
            <a:r>
              <a:rPr sz="700" spc="-5" dirty="0">
                <a:solidFill>
                  <a:srgbClr val="585858"/>
                </a:solidFill>
                <a:latin typeface="Arial"/>
                <a:cs typeface="Arial"/>
              </a:rPr>
              <a:t>https://codeandwork.github.io/courses/cs/media/erd-employee.jpg</a:t>
            </a:r>
            <a:endParaRPr sz="700">
              <a:latin typeface="Arial"/>
              <a:cs typeface="Arial"/>
            </a:endParaRPr>
          </a:p>
        </p:txBody>
      </p:sp>
    </p:spTree>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97291" y="827278"/>
            <a:ext cx="3941379" cy="456535"/>
          </a:xfrm>
          <a:prstGeom prst="rect">
            <a:avLst/>
          </a:prstGeom>
        </p:spPr>
        <p:txBody>
          <a:bodyPr vert="horz" wrap="square" lIns="0" tIns="12700" rIns="0" bIns="0" rtlCol="0">
            <a:spAutoFit/>
          </a:bodyPr>
          <a:lstStyle/>
          <a:p>
            <a:pPr marL="12700" algn="ctr">
              <a:lnSpc>
                <a:spcPct val="100000"/>
              </a:lnSpc>
              <a:spcBef>
                <a:spcPts val="100"/>
              </a:spcBef>
            </a:pPr>
            <a:r>
              <a:rPr spc="-5" dirty="0"/>
              <a:t>Concept</a:t>
            </a:r>
            <a:r>
              <a:rPr spc="-60" dirty="0"/>
              <a:t> </a:t>
            </a:r>
            <a:r>
              <a:rPr spc="-5" dirty="0"/>
              <a:t>of</a:t>
            </a:r>
            <a:r>
              <a:rPr spc="-50" dirty="0"/>
              <a:t> </a:t>
            </a:r>
            <a:r>
              <a:rPr spc="-5" dirty="0"/>
              <a:t>Relationship</a:t>
            </a:r>
          </a:p>
        </p:txBody>
      </p:sp>
      <p:grpSp>
        <p:nvGrpSpPr>
          <p:cNvPr id="3" name="object 3"/>
          <p:cNvGrpSpPr/>
          <p:nvPr/>
        </p:nvGrpSpPr>
        <p:grpSpPr>
          <a:xfrm>
            <a:off x="4500245" y="0"/>
            <a:ext cx="4643755" cy="5143500"/>
            <a:chOff x="4500245" y="0"/>
            <a:chExt cx="4643755"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00245" y="1957704"/>
              <a:ext cx="4391914" cy="1428115"/>
            </a:xfrm>
            <a:prstGeom prst="rect">
              <a:avLst/>
            </a:prstGeom>
          </p:spPr>
        </p:pic>
      </p:grpSp>
      <p:sp>
        <p:nvSpPr>
          <p:cNvPr id="7" name="object 7"/>
          <p:cNvSpPr txBox="1"/>
          <p:nvPr/>
        </p:nvSpPr>
        <p:spPr>
          <a:xfrm>
            <a:off x="1049832" y="1722247"/>
            <a:ext cx="244157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Concept</a:t>
            </a:r>
            <a:r>
              <a:rPr sz="1800" spc="-50" dirty="0">
                <a:solidFill>
                  <a:srgbClr val="585858"/>
                </a:solidFill>
                <a:latin typeface="Arial"/>
                <a:cs typeface="Arial"/>
              </a:rPr>
              <a:t> </a:t>
            </a:r>
            <a:r>
              <a:rPr sz="1800" spc="-5" dirty="0">
                <a:solidFill>
                  <a:srgbClr val="585858"/>
                </a:solidFill>
                <a:latin typeface="Arial"/>
                <a:cs typeface="Arial"/>
              </a:rPr>
              <a:t>of</a:t>
            </a:r>
            <a:r>
              <a:rPr sz="1800" spc="-45" dirty="0">
                <a:solidFill>
                  <a:srgbClr val="585858"/>
                </a:solidFill>
                <a:latin typeface="Arial"/>
                <a:cs typeface="Arial"/>
              </a:rPr>
              <a:t> </a:t>
            </a:r>
            <a:r>
              <a:rPr sz="1800" spc="-5" dirty="0">
                <a:solidFill>
                  <a:srgbClr val="585858"/>
                </a:solidFill>
                <a:latin typeface="Arial"/>
                <a:cs typeface="Arial"/>
              </a:rPr>
              <a:t>Relationship</a:t>
            </a:r>
            <a:endParaRPr sz="1800">
              <a:latin typeface="Arial"/>
              <a:cs typeface="Arial"/>
            </a:endParaRPr>
          </a:p>
        </p:txBody>
      </p:sp>
      <p:sp>
        <p:nvSpPr>
          <p:cNvPr id="8" name="object 8"/>
          <p:cNvSpPr txBox="1"/>
          <p:nvPr/>
        </p:nvSpPr>
        <p:spPr>
          <a:xfrm>
            <a:off x="654812" y="3108045"/>
            <a:ext cx="3477260" cy="1262380"/>
          </a:xfrm>
          <a:prstGeom prst="rect">
            <a:avLst/>
          </a:prstGeom>
        </p:spPr>
        <p:txBody>
          <a:bodyPr vert="horz" wrap="square" lIns="0" tIns="12700" rIns="0" bIns="0" rtlCol="0">
            <a:spAutoFit/>
          </a:bodyPr>
          <a:lstStyle/>
          <a:p>
            <a:pPr marL="349250" marR="5080" indent="-337185">
              <a:lnSpc>
                <a:spcPct val="115900"/>
              </a:lnSpc>
              <a:spcBef>
                <a:spcPts val="100"/>
              </a:spcBef>
              <a:buChar char="●"/>
              <a:tabLst>
                <a:tab pos="349250" algn="l"/>
                <a:tab pos="349885" algn="l"/>
              </a:tabLst>
            </a:pPr>
            <a:r>
              <a:rPr sz="1400" spc="-5" dirty="0">
                <a:latin typeface="Arial"/>
                <a:cs typeface="Arial"/>
              </a:rPr>
              <a:t>Relationship</a:t>
            </a:r>
            <a:r>
              <a:rPr sz="1400" spc="-15" dirty="0">
                <a:latin typeface="Arial"/>
                <a:cs typeface="Arial"/>
              </a:rPr>
              <a:t> </a:t>
            </a:r>
            <a:r>
              <a:rPr sz="1400" dirty="0">
                <a:latin typeface="Arial"/>
                <a:cs typeface="Arial"/>
              </a:rPr>
              <a:t>is</a:t>
            </a:r>
            <a:r>
              <a:rPr sz="1400" spc="-5" dirty="0">
                <a:latin typeface="Arial"/>
                <a:cs typeface="Arial"/>
              </a:rPr>
              <a:t> nothing</a:t>
            </a:r>
            <a:r>
              <a:rPr sz="1400" dirty="0">
                <a:latin typeface="Arial"/>
                <a:cs typeface="Arial"/>
              </a:rPr>
              <a:t> </a:t>
            </a:r>
            <a:r>
              <a:rPr sz="1400" spc="-5" dirty="0">
                <a:latin typeface="Arial"/>
                <a:cs typeface="Arial"/>
              </a:rPr>
              <a:t>but</a:t>
            </a:r>
            <a:r>
              <a:rPr sz="1400" spc="5" dirty="0">
                <a:latin typeface="Arial"/>
                <a:cs typeface="Arial"/>
              </a:rPr>
              <a:t> </a:t>
            </a:r>
            <a:r>
              <a:rPr sz="1400" dirty="0">
                <a:latin typeface="Arial"/>
                <a:cs typeface="Arial"/>
              </a:rPr>
              <a:t>an </a:t>
            </a:r>
            <a:r>
              <a:rPr sz="1400" spc="5" dirty="0">
                <a:latin typeface="Arial"/>
                <a:cs typeface="Arial"/>
              </a:rPr>
              <a:t> </a:t>
            </a:r>
            <a:r>
              <a:rPr sz="1400" spc="-5" dirty="0">
                <a:latin typeface="Arial"/>
                <a:cs typeface="Arial"/>
              </a:rPr>
              <a:t>association</a:t>
            </a:r>
            <a:r>
              <a:rPr sz="1400" spc="-30" dirty="0">
                <a:latin typeface="Arial"/>
                <a:cs typeface="Arial"/>
              </a:rPr>
              <a:t> </a:t>
            </a:r>
            <a:r>
              <a:rPr sz="1400" spc="-5" dirty="0">
                <a:latin typeface="Arial"/>
                <a:cs typeface="Arial"/>
              </a:rPr>
              <a:t>among</a:t>
            </a:r>
            <a:r>
              <a:rPr sz="1400" spc="-40" dirty="0">
                <a:latin typeface="Arial"/>
                <a:cs typeface="Arial"/>
              </a:rPr>
              <a:t> </a:t>
            </a:r>
            <a:r>
              <a:rPr sz="1400" spc="-5" dirty="0">
                <a:latin typeface="Arial"/>
                <a:cs typeface="Arial"/>
              </a:rPr>
              <a:t>two</a:t>
            </a:r>
            <a:r>
              <a:rPr sz="1400" spc="-20" dirty="0">
                <a:latin typeface="Arial"/>
                <a:cs typeface="Arial"/>
              </a:rPr>
              <a:t> </a:t>
            </a:r>
            <a:r>
              <a:rPr sz="1400" spc="-5" dirty="0">
                <a:latin typeface="Arial"/>
                <a:cs typeface="Arial"/>
              </a:rPr>
              <a:t>or</a:t>
            </a:r>
            <a:r>
              <a:rPr sz="1400" spc="-25" dirty="0">
                <a:latin typeface="Arial"/>
                <a:cs typeface="Arial"/>
              </a:rPr>
              <a:t> </a:t>
            </a:r>
            <a:r>
              <a:rPr sz="1400" spc="-5" dirty="0">
                <a:latin typeface="Arial"/>
                <a:cs typeface="Arial"/>
              </a:rPr>
              <a:t>more</a:t>
            </a:r>
            <a:r>
              <a:rPr sz="1400" spc="-25" dirty="0">
                <a:latin typeface="Arial"/>
                <a:cs typeface="Arial"/>
              </a:rPr>
              <a:t> </a:t>
            </a:r>
            <a:r>
              <a:rPr sz="1400" spc="-5" dirty="0">
                <a:latin typeface="Arial"/>
                <a:cs typeface="Arial"/>
              </a:rPr>
              <a:t>entities.</a:t>
            </a:r>
            <a:endParaRPr sz="1400">
              <a:latin typeface="Arial"/>
              <a:cs typeface="Arial"/>
            </a:endParaRPr>
          </a:p>
          <a:p>
            <a:pPr marL="349250" marR="207010" indent="-337185">
              <a:lnSpc>
                <a:spcPct val="115700"/>
              </a:lnSpc>
              <a:spcBef>
                <a:spcPts val="10"/>
              </a:spcBef>
              <a:buChar char="●"/>
              <a:tabLst>
                <a:tab pos="349250" algn="l"/>
                <a:tab pos="349885" algn="l"/>
              </a:tabLst>
            </a:pPr>
            <a:r>
              <a:rPr sz="1400" spc="-5" dirty="0">
                <a:latin typeface="Arial"/>
                <a:cs typeface="Arial"/>
              </a:rPr>
              <a:t>Entities</a:t>
            </a:r>
            <a:r>
              <a:rPr sz="1400" spc="-30" dirty="0">
                <a:latin typeface="Arial"/>
                <a:cs typeface="Arial"/>
              </a:rPr>
              <a:t> </a:t>
            </a:r>
            <a:r>
              <a:rPr sz="1400" spc="-5" dirty="0">
                <a:latin typeface="Arial"/>
                <a:cs typeface="Arial"/>
              </a:rPr>
              <a:t>take</a:t>
            </a:r>
            <a:r>
              <a:rPr sz="1400" spc="-15" dirty="0">
                <a:latin typeface="Arial"/>
                <a:cs typeface="Arial"/>
              </a:rPr>
              <a:t> </a:t>
            </a:r>
            <a:r>
              <a:rPr sz="1400" spc="-5" dirty="0">
                <a:latin typeface="Arial"/>
                <a:cs typeface="Arial"/>
              </a:rPr>
              <a:t>part</a:t>
            </a:r>
            <a:r>
              <a:rPr sz="1400" spc="-20" dirty="0">
                <a:latin typeface="Arial"/>
                <a:cs typeface="Arial"/>
              </a:rPr>
              <a:t> </a:t>
            </a:r>
            <a:r>
              <a:rPr sz="1400" dirty="0">
                <a:latin typeface="Arial"/>
                <a:cs typeface="Arial"/>
              </a:rPr>
              <a:t>in</a:t>
            </a:r>
            <a:r>
              <a:rPr sz="1400" spc="-40" dirty="0">
                <a:latin typeface="Arial"/>
                <a:cs typeface="Arial"/>
              </a:rPr>
              <a:t> </a:t>
            </a:r>
            <a:r>
              <a:rPr sz="1400" spc="-5" dirty="0">
                <a:latin typeface="Arial"/>
                <a:cs typeface="Arial"/>
              </a:rPr>
              <a:t>relationships.</a:t>
            </a:r>
            <a:r>
              <a:rPr sz="1400" spc="-15" dirty="0">
                <a:latin typeface="Arial"/>
                <a:cs typeface="Arial"/>
              </a:rPr>
              <a:t> </a:t>
            </a:r>
            <a:r>
              <a:rPr sz="1400" spc="5" dirty="0">
                <a:latin typeface="Arial"/>
                <a:cs typeface="Arial"/>
              </a:rPr>
              <a:t>We </a:t>
            </a:r>
            <a:r>
              <a:rPr sz="1400" spc="-375" dirty="0">
                <a:latin typeface="Arial"/>
                <a:cs typeface="Arial"/>
              </a:rPr>
              <a:t> </a:t>
            </a:r>
            <a:r>
              <a:rPr sz="1400" dirty="0">
                <a:latin typeface="Arial"/>
                <a:cs typeface="Arial"/>
              </a:rPr>
              <a:t>can </a:t>
            </a:r>
            <a:r>
              <a:rPr sz="1400" spc="-5" dirty="0">
                <a:latin typeface="Arial"/>
                <a:cs typeface="Arial"/>
              </a:rPr>
              <a:t>often identify relationships with </a:t>
            </a:r>
            <a:r>
              <a:rPr sz="1400" dirty="0">
                <a:latin typeface="Arial"/>
                <a:cs typeface="Arial"/>
              </a:rPr>
              <a:t> </a:t>
            </a:r>
            <a:r>
              <a:rPr sz="1400" spc="-5" dirty="0">
                <a:latin typeface="Arial"/>
                <a:cs typeface="Arial"/>
              </a:rPr>
              <a:t>verbs or</a:t>
            </a:r>
            <a:r>
              <a:rPr sz="1400" spc="5" dirty="0">
                <a:latin typeface="Arial"/>
                <a:cs typeface="Arial"/>
              </a:rPr>
              <a:t> </a:t>
            </a:r>
            <a:r>
              <a:rPr sz="1400" spc="-5" dirty="0">
                <a:latin typeface="Arial"/>
                <a:cs typeface="Arial"/>
              </a:rPr>
              <a:t>verb</a:t>
            </a:r>
            <a:r>
              <a:rPr sz="1400" spc="-10" dirty="0">
                <a:latin typeface="Arial"/>
                <a:cs typeface="Arial"/>
              </a:rPr>
              <a:t> </a:t>
            </a:r>
            <a:r>
              <a:rPr sz="1400" spc="-5" dirty="0">
                <a:latin typeface="Arial"/>
                <a:cs typeface="Arial"/>
              </a:rPr>
              <a:t>phrases.</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5041"/>
            <a:ext cx="3841115" cy="322580"/>
          </a:xfrm>
          <a:prstGeom prst="rect">
            <a:avLst/>
          </a:prstGeom>
        </p:spPr>
        <p:txBody>
          <a:bodyPr vert="horz" wrap="square" lIns="0" tIns="3810" rIns="0" bIns="0" rtlCol="0">
            <a:spAutoFit/>
          </a:bodyPr>
          <a:lstStyle/>
          <a:p>
            <a:pPr marL="1085850">
              <a:lnSpc>
                <a:spcPct val="100000"/>
              </a:lnSpc>
              <a:spcBef>
                <a:spcPts val="30"/>
              </a:spcBef>
            </a:pPr>
            <a:r>
              <a:rPr sz="700" spc="-5" dirty="0">
                <a:solidFill>
                  <a:srgbClr val="585858"/>
                </a:solidFill>
                <a:latin typeface="Arial"/>
                <a:cs typeface="Arial"/>
                <a:hlinkClick r:id="rId5"/>
              </a:rPr>
              <a:t>https://www.guru99.com/images/1/100518_0621_ERDiagramT</a:t>
            </a:r>
            <a:r>
              <a:rPr sz="700" spc="-5" dirty="0">
                <a:solidFill>
                  <a:srgbClr val="585858"/>
                </a:solidFill>
                <a:latin typeface="Arial"/>
                <a:cs typeface="Arial"/>
              </a:rPr>
              <a:t>u4.png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Introduction to HTML</a:t>
            </a:r>
          </a:p>
        </p:txBody>
      </p:sp>
      <p:sp>
        <p:nvSpPr>
          <p:cNvPr id="3" name="object 3"/>
          <p:cNvSpPr txBox="1"/>
          <p:nvPr/>
        </p:nvSpPr>
        <p:spPr>
          <a:xfrm>
            <a:off x="1065110" y="1544565"/>
            <a:ext cx="2639695"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HTM</a:t>
            </a:r>
            <a:r>
              <a:rPr sz="1800" dirty="0">
                <a:solidFill>
                  <a:srgbClr val="595959"/>
                </a:solidFill>
                <a:latin typeface="Arial MT"/>
                <a:cs typeface="Arial MT"/>
              </a:rPr>
              <a:t>L</a:t>
            </a:r>
            <a:r>
              <a:rPr sz="1800" spc="-105" dirty="0">
                <a:solidFill>
                  <a:srgbClr val="595959"/>
                </a:solidFill>
                <a:latin typeface="Arial MT"/>
                <a:cs typeface="Arial MT"/>
              </a:rPr>
              <a:t> </a:t>
            </a:r>
            <a:r>
              <a:rPr sz="1800" spc="-200" dirty="0">
                <a:solidFill>
                  <a:srgbClr val="595959"/>
                </a:solidFill>
                <a:latin typeface="Arial MT"/>
                <a:cs typeface="Arial MT"/>
              </a:rPr>
              <a:t>T</a:t>
            </a:r>
            <a:r>
              <a:rPr sz="1800" spc="-5" dirty="0">
                <a:solidFill>
                  <a:srgbClr val="595959"/>
                </a:solidFill>
                <a:latin typeface="Arial MT"/>
                <a:cs typeface="Arial MT"/>
              </a:rPr>
              <a:t>ag</a:t>
            </a:r>
            <a:r>
              <a:rPr sz="1800" dirty="0">
                <a:solidFill>
                  <a:srgbClr val="595959"/>
                </a:solidFill>
                <a:latin typeface="Arial MT"/>
                <a:cs typeface="Arial MT"/>
              </a:rPr>
              <a:t>s</a:t>
            </a:r>
            <a:r>
              <a:rPr sz="1800" spc="-5" dirty="0">
                <a:solidFill>
                  <a:srgbClr val="595959"/>
                </a:solidFill>
                <a:latin typeface="Arial MT"/>
                <a:cs typeface="Arial MT"/>
              </a:rPr>
              <a:t> an</a:t>
            </a:r>
            <a:r>
              <a:rPr sz="1800" dirty="0">
                <a:solidFill>
                  <a:srgbClr val="595959"/>
                </a:solidFill>
                <a:latin typeface="Arial MT"/>
                <a:cs typeface="Arial MT"/>
              </a:rPr>
              <a:t>d</a:t>
            </a:r>
            <a:r>
              <a:rPr sz="1800" spc="-105" dirty="0">
                <a:solidFill>
                  <a:srgbClr val="595959"/>
                </a:solidFill>
                <a:latin typeface="Arial MT"/>
                <a:cs typeface="Arial MT"/>
              </a:rPr>
              <a:t> </a:t>
            </a:r>
            <a:r>
              <a:rPr sz="1800" spc="-5" dirty="0">
                <a:solidFill>
                  <a:srgbClr val="595959"/>
                </a:solidFill>
                <a:latin typeface="Arial MT"/>
                <a:cs typeface="Arial MT"/>
              </a:rPr>
              <a:t>Attributes</a:t>
            </a:r>
            <a:endParaRPr sz="1800" dirty="0">
              <a:latin typeface="Arial MT"/>
              <a:cs typeface="Arial MT"/>
            </a:endParaRPr>
          </a:p>
        </p:txBody>
      </p:sp>
      <p:sp>
        <p:nvSpPr>
          <p:cNvPr id="4" name="object 4"/>
          <p:cNvSpPr txBox="1"/>
          <p:nvPr/>
        </p:nvSpPr>
        <p:spPr>
          <a:xfrm>
            <a:off x="743655" y="2232786"/>
            <a:ext cx="2179955" cy="2802049"/>
          </a:xfrm>
          <a:prstGeom prst="rect">
            <a:avLst/>
          </a:prstGeom>
        </p:spPr>
        <p:txBody>
          <a:bodyPr vert="horz" wrap="square" lIns="0" tIns="46990" rIns="0" bIns="0" rtlCol="0">
            <a:spAutoFit/>
          </a:bodyPr>
          <a:lstStyle/>
          <a:p>
            <a:pPr marL="348606" indent="-336542" algn="just">
              <a:spcBef>
                <a:spcPts val="370"/>
              </a:spcBef>
              <a:buChar char="●"/>
              <a:tabLst>
                <a:tab pos="347972" algn="l"/>
                <a:tab pos="349241" algn="l"/>
              </a:tabLst>
            </a:pPr>
            <a:r>
              <a:rPr spc="-5" dirty="0">
                <a:latin typeface="Arial MT"/>
                <a:cs typeface="Arial MT"/>
              </a:rPr>
              <a:t>HTM</a:t>
            </a:r>
            <a:r>
              <a:rPr dirty="0">
                <a:latin typeface="Arial MT"/>
                <a:cs typeface="Arial MT"/>
              </a:rPr>
              <a:t>L</a:t>
            </a:r>
            <a:r>
              <a:rPr spc="-55" dirty="0">
                <a:latin typeface="Arial MT"/>
                <a:cs typeface="Arial MT"/>
              </a:rPr>
              <a:t> </a:t>
            </a:r>
            <a:r>
              <a:rPr spc="-5" dirty="0">
                <a:latin typeface="Arial MT"/>
                <a:cs typeface="Arial MT"/>
              </a:rPr>
              <a:t>Elements</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Heading</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Formatting</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Colors</a:t>
            </a:r>
            <a:endParaRPr dirty="0">
              <a:latin typeface="Arial MT"/>
              <a:cs typeface="Arial MT"/>
            </a:endParaRPr>
          </a:p>
          <a:p>
            <a:pPr marL="348606" indent="-336542" algn="just">
              <a:spcBef>
                <a:spcPts val="270"/>
              </a:spcBef>
              <a:buChar char="●"/>
              <a:tabLst>
                <a:tab pos="347972" algn="l"/>
                <a:tab pos="349241" algn="l"/>
              </a:tabLst>
            </a:pPr>
            <a:r>
              <a:rPr spc="-35" dirty="0">
                <a:latin typeface="Arial MT"/>
                <a:cs typeface="Arial MT"/>
              </a:rPr>
              <a:t>Texts </a:t>
            </a:r>
            <a:r>
              <a:rPr spc="-5" dirty="0">
                <a:latin typeface="Arial MT"/>
                <a:cs typeface="Arial MT"/>
              </a:rPr>
              <a:t>and</a:t>
            </a:r>
            <a:r>
              <a:rPr spc="-35" dirty="0">
                <a:latin typeface="Arial MT"/>
                <a:cs typeface="Arial MT"/>
              </a:rPr>
              <a:t> </a:t>
            </a:r>
            <a:r>
              <a:rPr spc="-5" dirty="0">
                <a:latin typeface="Arial MT"/>
                <a:cs typeface="Arial MT"/>
              </a:rPr>
              <a:t>Images</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Linking</a:t>
            </a:r>
            <a:endParaRPr dirty="0">
              <a:latin typeface="Arial MT"/>
              <a:cs typeface="Arial MT"/>
            </a:endParaRPr>
          </a:p>
          <a:p>
            <a:pPr marL="348606" indent="-336542" algn="just">
              <a:spcBef>
                <a:spcPts val="270"/>
              </a:spcBef>
              <a:buChar char="●"/>
              <a:tabLst>
                <a:tab pos="347972" algn="l"/>
                <a:tab pos="349241" algn="l"/>
              </a:tabLst>
            </a:pPr>
            <a:r>
              <a:rPr spc="-40" dirty="0">
                <a:latin typeface="Arial MT"/>
                <a:cs typeface="Arial MT"/>
              </a:rPr>
              <a:t>Table</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Div</a:t>
            </a:r>
            <a:r>
              <a:rPr spc="-35" dirty="0">
                <a:latin typeface="Arial MT"/>
                <a:cs typeface="Arial MT"/>
              </a:rPr>
              <a:t> </a:t>
            </a:r>
            <a:r>
              <a:rPr spc="-5" dirty="0">
                <a:latin typeface="Arial MT"/>
                <a:cs typeface="Arial MT"/>
              </a:rPr>
              <a:t>and</a:t>
            </a:r>
            <a:r>
              <a:rPr spc="-35" dirty="0">
                <a:latin typeface="Arial MT"/>
                <a:cs typeface="Arial MT"/>
              </a:rPr>
              <a:t> </a:t>
            </a:r>
            <a:r>
              <a:rPr spc="-5" dirty="0">
                <a:latin typeface="Arial MT"/>
                <a:cs typeface="Arial MT"/>
              </a:rPr>
              <a:t>Span</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Lists</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Audio</a:t>
            </a:r>
            <a:r>
              <a:rPr spc="-35" dirty="0">
                <a:latin typeface="Arial MT"/>
                <a:cs typeface="Arial MT"/>
              </a:rPr>
              <a:t> </a:t>
            </a:r>
            <a:r>
              <a:rPr spc="-5" dirty="0">
                <a:latin typeface="Arial MT"/>
                <a:cs typeface="Arial MT"/>
              </a:rPr>
              <a:t>and</a:t>
            </a:r>
            <a:r>
              <a:rPr spc="-30" dirty="0">
                <a:latin typeface="Arial MT"/>
                <a:cs typeface="Arial MT"/>
              </a:rPr>
              <a:t> </a:t>
            </a:r>
            <a:r>
              <a:rPr spc="-10" dirty="0">
                <a:latin typeface="Arial MT"/>
                <a:cs typeface="Arial MT"/>
              </a:rPr>
              <a:t>Videos</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HTML</a:t>
            </a:r>
            <a:r>
              <a:rPr spc="-80" dirty="0">
                <a:latin typeface="Arial MT"/>
                <a:cs typeface="Arial MT"/>
              </a:rPr>
              <a:t> </a:t>
            </a:r>
            <a:r>
              <a:rPr spc="-5" dirty="0">
                <a:latin typeface="Arial MT"/>
                <a:cs typeface="Arial MT"/>
              </a:rPr>
              <a:t>Forms</a:t>
            </a:r>
            <a:r>
              <a:rPr spc="-30" dirty="0">
                <a:latin typeface="Arial MT"/>
                <a:cs typeface="Arial MT"/>
              </a:rPr>
              <a:t> </a:t>
            </a:r>
            <a:r>
              <a:rPr spc="-5" dirty="0">
                <a:latin typeface="Arial MT"/>
                <a:cs typeface="Arial MT"/>
              </a:rPr>
              <a:t>and</a:t>
            </a:r>
            <a:r>
              <a:rPr spc="-30" dirty="0">
                <a:latin typeface="Arial MT"/>
                <a:cs typeface="Arial MT"/>
              </a:rPr>
              <a:t> </a:t>
            </a:r>
            <a:r>
              <a:rPr spc="-5" dirty="0">
                <a:latin typeface="Arial MT"/>
                <a:cs typeface="Arial MT"/>
              </a:rPr>
              <a:t>Input</a:t>
            </a:r>
            <a:endParaRPr dirty="0">
              <a:latin typeface="Arial MT"/>
              <a:cs typeface="Arial MT"/>
            </a:endParaRPr>
          </a:p>
        </p:txBody>
      </p:sp>
      <p:pic>
        <p:nvPicPr>
          <p:cNvPr id="5" name="object 5"/>
          <p:cNvPicPr/>
          <p:nvPr/>
        </p:nvPicPr>
        <p:blipFill>
          <a:blip r:embed="rId2" cstate="print"/>
          <a:stretch>
            <a:fillRect/>
          </a:stretch>
        </p:blipFill>
        <p:spPr>
          <a:xfrm>
            <a:off x="4572000" y="1034200"/>
            <a:ext cx="4572000" cy="3333674"/>
          </a:xfrm>
          <a:prstGeom prst="rect">
            <a:avLst/>
          </a:prstGeom>
        </p:spPr>
      </p:pic>
      <p:sp>
        <p:nvSpPr>
          <p:cNvPr id="6" name="object 6"/>
          <p:cNvSpPr txBox="1"/>
          <p:nvPr/>
        </p:nvSpPr>
        <p:spPr>
          <a:xfrm>
            <a:off x="6047419" y="4809087"/>
            <a:ext cx="2052320" cy="120546"/>
          </a:xfrm>
          <a:prstGeom prst="rect">
            <a:avLst/>
          </a:prstGeom>
        </p:spPr>
        <p:txBody>
          <a:bodyPr vert="horz" wrap="square" lIns="0" tIns="12700" rIns="0" bIns="0" rtlCol="0">
            <a:spAutoFit/>
          </a:bodyPr>
          <a:lstStyle/>
          <a:p>
            <a:pPr marL="12700">
              <a:spcBef>
                <a:spcPts val="100"/>
              </a:spcBef>
            </a:pPr>
            <a:r>
              <a:rPr sz="700" spc="-5" dirty="0">
                <a:solidFill>
                  <a:srgbClr val="595959"/>
                </a:solidFill>
                <a:latin typeface="Arial MT"/>
                <a:cs typeface="Arial MT"/>
              </a:rPr>
              <a:t>Image</a:t>
            </a:r>
            <a:r>
              <a:rPr sz="700" spc="30" dirty="0">
                <a:solidFill>
                  <a:srgbClr val="595959"/>
                </a:solidFill>
                <a:latin typeface="Arial MT"/>
                <a:cs typeface="Arial MT"/>
              </a:rPr>
              <a:t> </a:t>
            </a:r>
            <a:r>
              <a:rPr sz="700" spc="-10" dirty="0">
                <a:solidFill>
                  <a:srgbClr val="595959"/>
                </a:solidFill>
                <a:latin typeface="Arial MT"/>
                <a:cs typeface="Arial MT"/>
              </a:rPr>
              <a:t>Source:</a:t>
            </a:r>
            <a:r>
              <a:rPr lang="en-US" sz="700" spc="-10" dirty="0">
                <a:solidFill>
                  <a:srgbClr val="595959"/>
                </a:solidFill>
                <a:latin typeface="Arial MT"/>
                <a:cs typeface="Arial MT"/>
              </a:rPr>
              <a:t> </a:t>
            </a:r>
            <a:r>
              <a:rPr sz="700" spc="-10" dirty="0">
                <a:solidFill>
                  <a:srgbClr val="595959"/>
                </a:solidFill>
                <a:latin typeface="Arial MT"/>
                <a:cs typeface="Arial MT"/>
                <a:hlinkClick r:id="rId3"/>
              </a:rPr>
              <a:t>https://www.phptpoint.com/html-tags/</a:t>
            </a:r>
            <a:endParaRPr sz="700" dirty="0">
              <a:latin typeface="Arial MT"/>
              <a:cs typeface="Arial MT"/>
            </a:endParaRPr>
          </a:p>
        </p:txBody>
      </p:sp>
    </p:spTree>
    <p:extLst>
      <p:ext uri="{BB962C8B-B14F-4D97-AF65-F5344CB8AC3E}">
        <p14:creationId xmlns:p14="http://schemas.microsoft.com/office/powerpoint/2010/main" val="3534942600"/>
      </p:ext>
    </p:extLst>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1168" y="827278"/>
            <a:ext cx="3991828" cy="456535"/>
          </a:xfrm>
          <a:prstGeom prst="rect">
            <a:avLst/>
          </a:prstGeom>
        </p:spPr>
        <p:txBody>
          <a:bodyPr vert="horz" wrap="square" lIns="0" tIns="12700" rIns="0" bIns="0" rtlCol="0">
            <a:spAutoFit/>
          </a:bodyPr>
          <a:lstStyle/>
          <a:p>
            <a:pPr marL="12700" algn="ctr">
              <a:lnSpc>
                <a:spcPct val="100000"/>
              </a:lnSpc>
              <a:spcBef>
                <a:spcPts val="100"/>
              </a:spcBef>
            </a:pPr>
            <a:r>
              <a:rPr spc="-5" dirty="0"/>
              <a:t>Concept</a:t>
            </a:r>
            <a:r>
              <a:rPr spc="-60" dirty="0"/>
              <a:t> </a:t>
            </a:r>
            <a:r>
              <a:rPr spc="-5" dirty="0"/>
              <a:t>of</a:t>
            </a:r>
            <a:r>
              <a:rPr spc="-50" dirty="0"/>
              <a:t> </a:t>
            </a:r>
            <a:r>
              <a:rPr spc="-5" dirty="0"/>
              <a:t>Relationship</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049832" y="1722247"/>
            <a:ext cx="244157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Concept</a:t>
            </a:r>
            <a:r>
              <a:rPr sz="1800" spc="-50" dirty="0">
                <a:solidFill>
                  <a:srgbClr val="585858"/>
                </a:solidFill>
                <a:latin typeface="Arial"/>
                <a:cs typeface="Arial"/>
              </a:rPr>
              <a:t> </a:t>
            </a:r>
            <a:r>
              <a:rPr sz="1800" spc="-5" dirty="0">
                <a:solidFill>
                  <a:srgbClr val="585858"/>
                </a:solidFill>
                <a:latin typeface="Arial"/>
                <a:cs typeface="Arial"/>
              </a:rPr>
              <a:t>of</a:t>
            </a:r>
            <a:r>
              <a:rPr sz="1800" spc="-45" dirty="0">
                <a:solidFill>
                  <a:srgbClr val="585858"/>
                </a:solidFill>
                <a:latin typeface="Arial"/>
                <a:cs typeface="Arial"/>
              </a:rPr>
              <a:t> </a:t>
            </a:r>
            <a:r>
              <a:rPr sz="1800" spc="-5" dirty="0">
                <a:solidFill>
                  <a:srgbClr val="585858"/>
                </a:solidFill>
                <a:latin typeface="Arial"/>
                <a:cs typeface="Arial"/>
              </a:rPr>
              <a:t>Relationship</a:t>
            </a:r>
            <a:endParaRPr sz="1800">
              <a:latin typeface="Arial"/>
              <a:cs typeface="Arial"/>
            </a:endParaRPr>
          </a:p>
        </p:txBody>
      </p:sp>
      <p:sp>
        <p:nvSpPr>
          <p:cNvPr id="7" name="object 7"/>
          <p:cNvSpPr txBox="1"/>
          <p:nvPr/>
        </p:nvSpPr>
        <p:spPr>
          <a:xfrm>
            <a:off x="654812" y="2984982"/>
            <a:ext cx="3472815" cy="1508760"/>
          </a:xfrm>
          <a:prstGeom prst="rect">
            <a:avLst/>
          </a:prstGeom>
        </p:spPr>
        <p:txBody>
          <a:bodyPr vert="horz" wrap="square" lIns="0" tIns="12700" rIns="0" bIns="0" rtlCol="0">
            <a:spAutoFit/>
          </a:bodyPr>
          <a:lstStyle/>
          <a:p>
            <a:pPr marL="349250" marR="197485" indent="-337185">
              <a:lnSpc>
                <a:spcPct val="115700"/>
              </a:lnSpc>
              <a:spcBef>
                <a:spcPts val="100"/>
              </a:spcBef>
              <a:buChar char="●"/>
              <a:tabLst>
                <a:tab pos="349250" algn="l"/>
                <a:tab pos="349885" algn="l"/>
              </a:tabLst>
            </a:pPr>
            <a:r>
              <a:rPr sz="1400" dirty="0">
                <a:latin typeface="Arial"/>
                <a:cs typeface="Arial"/>
              </a:rPr>
              <a:t>A</a:t>
            </a:r>
            <a:r>
              <a:rPr sz="1400" spc="-95" dirty="0">
                <a:latin typeface="Arial"/>
                <a:cs typeface="Arial"/>
              </a:rPr>
              <a:t> </a:t>
            </a:r>
            <a:r>
              <a:rPr sz="1400" spc="-5" dirty="0">
                <a:latin typeface="Arial"/>
                <a:cs typeface="Arial"/>
              </a:rPr>
              <a:t>weak</a:t>
            </a:r>
            <a:r>
              <a:rPr sz="1400" spc="-15" dirty="0">
                <a:latin typeface="Arial"/>
                <a:cs typeface="Arial"/>
              </a:rPr>
              <a:t> </a:t>
            </a:r>
            <a:r>
              <a:rPr sz="1400" spc="-5" dirty="0">
                <a:latin typeface="Arial"/>
                <a:cs typeface="Arial"/>
              </a:rPr>
              <a:t>entity</a:t>
            </a:r>
            <a:r>
              <a:rPr sz="1400" spc="-25" dirty="0">
                <a:latin typeface="Arial"/>
                <a:cs typeface="Arial"/>
              </a:rPr>
              <a:t> </a:t>
            </a:r>
            <a:r>
              <a:rPr sz="1400" dirty="0">
                <a:latin typeface="Arial"/>
                <a:cs typeface="Arial"/>
              </a:rPr>
              <a:t>is</a:t>
            </a:r>
            <a:r>
              <a:rPr sz="1400" spc="-25" dirty="0">
                <a:latin typeface="Arial"/>
                <a:cs typeface="Arial"/>
              </a:rPr>
              <a:t> </a:t>
            </a:r>
            <a:r>
              <a:rPr sz="1400" dirty="0">
                <a:latin typeface="Arial"/>
                <a:cs typeface="Arial"/>
              </a:rPr>
              <a:t>a</a:t>
            </a:r>
            <a:r>
              <a:rPr sz="1400" spc="-20" dirty="0">
                <a:latin typeface="Arial"/>
                <a:cs typeface="Arial"/>
              </a:rPr>
              <a:t> </a:t>
            </a:r>
            <a:r>
              <a:rPr sz="1400" spc="-5" dirty="0">
                <a:latin typeface="Arial"/>
                <a:cs typeface="Arial"/>
              </a:rPr>
              <a:t>type</a:t>
            </a:r>
            <a:r>
              <a:rPr sz="1400" spc="-20" dirty="0">
                <a:latin typeface="Arial"/>
                <a:cs typeface="Arial"/>
              </a:rPr>
              <a:t> </a:t>
            </a:r>
            <a:r>
              <a:rPr sz="1400" spc="-5" dirty="0">
                <a:latin typeface="Arial"/>
                <a:cs typeface="Arial"/>
              </a:rPr>
              <a:t>of</a:t>
            </a:r>
            <a:r>
              <a:rPr sz="1400" spc="-25" dirty="0">
                <a:latin typeface="Arial"/>
                <a:cs typeface="Arial"/>
              </a:rPr>
              <a:t> </a:t>
            </a:r>
            <a:r>
              <a:rPr sz="1400" spc="-5" dirty="0">
                <a:latin typeface="Arial"/>
                <a:cs typeface="Arial"/>
              </a:rPr>
              <a:t>entity</a:t>
            </a:r>
            <a:r>
              <a:rPr sz="1400" spc="-30" dirty="0">
                <a:latin typeface="Arial"/>
                <a:cs typeface="Arial"/>
              </a:rPr>
              <a:t> </a:t>
            </a:r>
            <a:r>
              <a:rPr sz="1400" spc="-5" dirty="0">
                <a:latin typeface="Arial"/>
                <a:cs typeface="Arial"/>
              </a:rPr>
              <a:t>which </a:t>
            </a:r>
            <a:r>
              <a:rPr sz="1400" spc="-370" dirty="0">
                <a:latin typeface="Arial"/>
                <a:cs typeface="Arial"/>
              </a:rPr>
              <a:t> </a:t>
            </a:r>
            <a:r>
              <a:rPr sz="1400" dirty="0">
                <a:latin typeface="Arial"/>
                <a:cs typeface="Arial"/>
              </a:rPr>
              <a:t>doesn't</a:t>
            </a:r>
            <a:r>
              <a:rPr sz="1400" spc="-20" dirty="0">
                <a:latin typeface="Arial"/>
                <a:cs typeface="Arial"/>
              </a:rPr>
              <a:t> </a:t>
            </a:r>
            <a:r>
              <a:rPr sz="1400" spc="-5" dirty="0">
                <a:latin typeface="Arial"/>
                <a:cs typeface="Arial"/>
              </a:rPr>
              <a:t>have</a:t>
            </a:r>
            <a:r>
              <a:rPr sz="1400" spc="-10" dirty="0">
                <a:latin typeface="Arial"/>
                <a:cs typeface="Arial"/>
              </a:rPr>
              <a:t> </a:t>
            </a:r>
            <a:r>
              <a:rPr sz="1400" spc="-5" dirty="0">
                <a:latin typeface="Arial"/>
                <a:cs typeface="Arial"/>
              </a:rPr>
              <a:t>its</a:t>
            </a:r>
            <a:r>
              <a:rPr sz="1400" spc="-15" dirty="0">
                <a:latin typeface="Arial"/>
                <a:cs typeface="Arial"/>
              </a:rPr>
              <a:t> </a:t>
            </a:r>
            <a:r>
              <a:rPr sz="1400" dirty="0">
                <a:latin typeface="Arial"/>
                <a:cs typeface="Arial"/>
              </a:rPr>
              <a:t>key</a:t>
            </a:r>
            <a:r>
              <a:rPr sz="1400" spc="-30" dirty="0">
                <a:latin typeface="Arial"/>
                <a:cs typeface="Arial"/>
              </a:rPr>
              <a:t> </a:t>
            </a:r>
            <a:r>
              <a:rPr sz="1400" spc="-5" dirty="0">
                <a:latin typeface="Arial"/>
                <a:cs typeface="Arial"/>
              </a:rPr>
              <a:t>attribute.</a:t>
            </a:r>
            <a:endParaRPr sz="1400">
              <a:latin typeface="Arial"/>
              <a:cs typeface="Arial"/>
            </a:endParaRPr>
          </a:p>
          <a:p>
            <a:pPr marL="349250" marR="5080" indent="-337185">
              <a:lnSpc>
                <a:spcPct val="115900"/>
              </a:lnSpc>
              <a:buChar char="●"/>
              <a:tabLst>
                <a:tab pos="349250" algn="l"/>
                <a:tab pos="349885" algn="l"/>
              </a:tabLst>
            </a:pPr>
            <a:r>
              <a:rPr sz="1400" dirty="0">
                <a:latin typeface="Arial"/>
                <a:cs typeface="Arial"/>
              </a:rPr>
              <a:t>It </a:t>
            </a:r>
            <a:r>
              <a:rPr sz="1400" spc="-5" dirty="0">
                <a:latin typeface="Arial"/>
                <a:cs typeface="Arial"/>
              </a:rPr>
              <a:t>can </a:t>
            </a:r>
            <a:r>
              <a:rPr sz="1400" dirty="0">
                <a:latin typeface="Arial"/>
                <a:cs typeface="Arial"/>
              </a:rPr>
              <a:t>be </a:t>
            </a:r>
            <a:r>
              <a:rPr sz="1400" spc="-5" dirty="0">
                <a:latin typeface="Arial"/>
                <a:cs typeface="Arial"/>
              </a:rPr>
              <a:t>identified </a:t>
            </a:r>
            <a:r>
              <a:rPr sz="1400" dirty="0">
                <a:latin typeface="Arial"/>
                <a:cs typeface="Arial"/>
              </a:rPr>
              <a:t>uniquely by </a:t>
            </a:r>
            <a:r>
              <a:rPr sz="1400" spc="5" dirty="0">
                <a:latin typeface="Arial"/>
                <a:cs typeface="Arial"/>
              </a:rPr>
              <a:t> </a:t>
            </a:r>
            <a:r>
              <a:rPr sz="1400" dirty="0">
                <a:latin typeface="Arial"/>
                <a:cs typeface="Arial"/>
              </a:rPr>
              <a:t>considering </a:t>
            </a:r>
            <a:r>
              <a:rPr sz="1400" spc="-5" dirty="0">
                <a:latin typeface="Arial"/>
                <a:cs typeface="Arial"/>
              </a:rPr>
              <a:t>the primary </a:t>
            </a:r>
            <a:r>
              <a:rPr sz="1400" dirty="0">
                <a:latin typeface="Arial"/>
                <a:cs typeface="Arial"/>
              </a:rPr>
              <a:t>key of </a:t>
            </a:r>
            <a:r>
              <a:rPr sz="1400" spc="-5" dirty="0">
                <a:latin typeface="Arial"/>
                <a:cs typeface="Arial"/>
              </a:rPr>
              <a:t>another </a:t>
            </a:r>
            <a:r>
              <a:rPr sz="1400" dirty="0">
                <a:latin typeface="Arial"/>
                <a:cs typeface="Arial"/>
              </a:rPr>
              <a:t> </a:t>
            </a:r>
            <a:r>
              <a:rPr sz="1400" spc="-5" dirty="0">
                <a:latin typeface="Arial"/>
                <a:cs typeface="Arial"/>
              </a:rPr>
              <a:t>entity.</a:t>
            </a:r>
            <a:r>
              <a:rPr sz="1400" spc="-35" dirty="0">
                <a:latin typeface="Arial"/>
                <a:cs typeface="Arial"/>
              </a:rPr>
              <a:t> </a:t>
            </a:r>
            <a:r>
              <a:rPr sz="1400" spc="-5" dirty="0">
                <a:latin typeface="Arial"/>
                <a:cs typeface="Arial"/>
              </a:rPr>
              <a:t>For</a:t>
            </a:r>
            <a:r>
              <a:rPr sz="1400" spc="-45" dirty="0">
                <a:latin typeface="Arial"/>
                <a:cs typeface="Arial"/>
              </a:rPr>
              <a:t> </a:t>
            </a:r>
            <a:r>
              <a:rPr sz="1400" spc="-5" dirty="0">
                <a:latin typeface="Arial"/>
                <a:cs typeface="Arial"/>
              </a:rPr>
              <a:t>that,</a:t>
            </a:r>
            <a:r>
              <a:rPr sz="1400" spc="-35" dirty="0">
                <a:latin typeface="Arial"/>
                <a:cs typeface="Arial"/>
              </a:rPr>
              <a:t> </a:t>
            </a:r>
            <a:r>
              <a:rPr sz="1400" spc="-5" dirty="0">
                <a:latin typeface="Arial"/>
                <a:cs typeface="Arial"/>
              </a:rPr>
              <a:t>weak</a:t>
            </a:r>
            <a:r>
              <a:rPr sz="1400" spc="-25" dirty="0">
                <a:latin typeface="Arial"/>
                <a:cs typeface="Arial"/>
              </a:rPr>
              <a:t> </a:t>
            </a:r>
            <a:r>
              <a:rPr sz="1400" spc="-5" dirty="0">
                <a:latin typeface="Arial"/>
                <a:cs typeface="Arial"/>
              </a:rPr>
              <a:t>entity</a:t>
            </a:r>
            <a:r>
              <a:rPr sz="1400" spc="-45" dirty="0">
                <a:latin typeface="Arial"/>
                <a:cs typeface="Arial"/>
              </a:rPr>
              <a:t> </a:t>
            </a:r>
            <a:r>
              <a:rPr sz="1400" spc="-5" dirty="0">
                <a:latin typeface="Arial"/>
                <a:cs typeface="Arial"/>
              </a:rPr>
              <a:t>sets</a:t>
            </a:r>
            <a:r>
              <a:rPr sz="1400" spc="-20" dirty="0">
                <a:latin typeface="Arial"/>
                <a:cs typeface="Arial"/>
              </a:rPr>
              <a:t> </a:t>
            </a:r>
            <a:r>
              <a:rPr sz="1400" spc="-5" dirty="0">
                <a:latin typeface="Arial"/>
                <a:cs typeface="Arial"/>
              </a:rPr>
              <a:t>need</a:t>
            </a:r>
            <a:r>
              <a:rPr sz="1400" spc="-45" dirty="0">
                <a:latin typeface="Arial"/>
                <a:cs typeface="Arial"/>
              </a:rPr>
              <a:t> </a:t>
            </a:r>
            <a:r>
              <a:rPr sz="1400" spc="-10" dirty="0">
                <a:latin typeface="Arial"/>
                <a:cs typeface="Arial"/>
              </a:rPr>
              <a:t>to </a:t>
            </a:r>
            <a:r>
              <a:rPr sz="1400" spc="-375" dirty="0">
                <a:latin typeface="Arial"/>
                <a:cs typeface="Arial"/>
              </a:rPr>
              <a:t> </a:t>
            </a:r>
            <a:r>
              <a:rPr sz="1400" spc="-5" dirty="0">
                <a:latin typeface="Arial"/>
                <a:cs typeface="Arial"/>
              </a:rPr>
              <a:t>have</a:t>
            </a:r>
            <a:r>
              <a:rPr sz="1400" spc="-15" dirty="0">
                <a:latin typeface="Arial"/>
                <a:cs typeface="Arial"/>
              </a:rPr>
              <a:t> </a:t>
            </a:r>
            <a:r>
              <a:rPr sz="1400" dirty="0">
                <a:latin typeface="Arial"/>
                <a:cs typeface="Arial"/>
              </a:rPr>
              <a:t>participation</a:t>
            </a:r>
            <a:endParaRPr sz="1400">
              <a:latin typeface="Arial"/>
              <a:cs typeface="Arial"/>
            </a:endParaRPr>
          </a:p>
        </p:txBody>
      </p:sp>
      <p:sp>
        <p:nvSpPr>
          <p:cNvPr id="8" name="object 8"/>
          <p:cNvSpPr txBox="1"/>
          <p:nvPr/>
        </p:nvSpPr>
        <p:spPr>
          <a:xfrm>
            <a:off x="4708016" y="4836667"/>
            <a:ext cx="2767965" cy="132080"/>
          </a:xfrm>
          <a:prstGeom prst="rect">
            <a:avLst/>
          </a:prstGeom>
        </p:spPr>
        <p:txBody>
          <a:bodyPr vert="horz" wrap="square" lIns="0" tIns="12065" rIns="0" bIns="0" rtlCol="0">
            <a:spAutoFit/>
          </a:bodyPr>
          <a:lstStyle/>
          <a:p>
            <a:pPr marL="12700">
              <a:lnSpc>
                <a:spcPct val="100000"/>
              </a:lnSpc>
              <a:spcBef>
                <a:spcPts val="95"/>
              </a:spcBef>
            </a:pPr>
            <a:r>
              <a:rPr sz="700" spc="-5" dirty="0">
                <a:solidFill>
                  <a:srgbClr val="585858"/>
                </a:solidFill>
                <a:latin typeface="Arial"/>
                <a:cs typeface="Arial"/>
                <a:hlinkClick r:id="rId3"/>
              </a:rPr>
              <a:t>https://www.guru99.com/images/1/100518_0621_ERDiagramT</a:t>
            </a:r>
            <a:r>
              <a:rPr sz="700" spc="-5" dirty="0">
                <a:solidFill>
                  <a:srgbClr val="585858"/>
                </a:solidFill>
                <a:latin typeface="Arial"/>
                <a:cs typeface="Arial"/>
              </a:rPr>
              <a:t>u5.png</a:t>
            </a:r>
            <a:endParaRPr sz="7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417059" y="1612264"/>
            <a:ext cx="4725416" cy="1976755"/>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5032" y="827278"/>
            <a:ext cx="2951305" cy="456535"/>
          </a:xfrm>
          <a:prstGeom prst="rect">
            <a:avLst/>
          </a:prstGeom>
        </p:spPr>
        <p:txBody>
          <a:bodyPr vert="horz" wrap="square" lIns="0" tIns="12700" rIns="0" bIns="0" rtlCol="0">
            <a:spAutoFit/>
          </a:bodyPr>
          <a:lstStyle/>
          <a:p>
            <a:pPr marL="12700" algn="ctr">
              <a:lnSpc>
                <a:spcPct val="100000"/>
              </a:lnSpc>
              <a:spcBef>
                <a:spcPts val="100"/>
              </a:spcBef>
            </a:pPr>
            <a:r>
              <a:rPr spc="-5" dirty="0"/>
              <a:t>Types</a:t>
            </a:r>
            <a:r>
              <a:rPr spc="-110" dirty="0"/>
              <a:t> </a:t>
            </a:r>
            <a:r>
              <a:rPr spc="-5" dirty="0"/>
              <a:t>of</a:t>
            </a:r>
            <a:r>
              <a:rPr spc="-105" dirty="0"/>
              <a:t> </a:t>
            </a:r>
            <a:r>
              <a:rPr spc="-5" dirty="0"/>
              <a:t>Keys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2009901" y="1722247"/>
            <a:ext cx="53149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K</a:t>
            </a:r>
            <a:r>
              <a:rPr sz="1800" dirty="0">
                <a:solidFill>
                  <a:srgbClr val="585858"/>
                </a:solidFill>
                <a:latin typeface="Arial"/>
                <a:cs typeface="Arial"/>
              </a:rPr>
              <a:t>e</a:t>
            </a:r>
            <a:r>
              <a:rPr sz="1800" spc="-25" dirty="0">
                <a:solidFill>
                  <a:srgbClr val="585858"/>
                </a:solidFill>
                <a:latin typeface="Arial"/>
                <a:cs typeface="Arial"/>
              </a:rPr>
              <a:t>y</a:t>
            </a:r>
            <a:r>
              <a:rPr sz="1800" dirty="0">
                <a:solidFill>
                  <a:srgbClr val="585858"/>
                </a:solidFill>
                <a:latin typeface="Arial"/>
                <a:cs typeface="Arial"/>
              </a:rPr>
              <a:t>s</a:t>
            </a:r>
            <a:endParaRPr sz="1800">
              <a:latin typeface="Arial"/>
              <a:cs typeface="Arial"/>
            </a:endParaRPr>
          </a:p>
        </p:txBody>
      </p:sp>
      <p:sp>
        <p:nvSpPr>
          <p:cNvPr id="7" name="object 7"/>
          <p:cNvSpPr txBox="1"/>
          <p:nvPr/>
        </p:nvSpPr>
        <p:spPr>
          <a:xfrm>
            <a:off x="654812" y="2861538"/>
            <a:ext cx="3469004" cy="1508760"/>
          </a:xfrm>
          <a:prstGeom prst="rect">
            <a:avLst/>
          </a:prstGeom>
        </p:spPr>
        <p:txBody>
          <a:bodyPr vert="horz" wrap="square" lIns="0" tIns="12700" rIns="0" bIns="0" rtlCol="0">
            <a:spAutoFit/>
          </a:bodyPr>
          <a:lstStyle/>
          <a:p>
            <a:pPr marL="349250" marR="486409" indent="-337185">
              <a:lnSpc>
                <a:spcPct val="115700"/>
              </a:lnSpc>
              <a:spcBef>
                <a:spcPts val="100"/>
              </a:spcBef>
              <a:buChar char="●"/>
              <a:tabLst>
                <a:tab pos="349250" algn="l"/>
                <a:tab pos="349885" algn="l"/>
              </a:tabLst>
            </a:pPr>
            <a:r>
              <a:rPr sz="1400" spc="-5" dirty="0">
                <a:latin typeface="Arial"/>
                <a:cs typeface="Arial"/>
              </a:rPr>
              <a:t>Keys</a:t>
            </a:r>
            <a:r>
              <a:rPr sz="1400" spc="-20" dirty="0">
                <a:latin typeface="Arial"/>
                <a:cs typeface="Arial"/>
              </a:rPr>
              <a:t> </a:t>
            </a:r>
            <a:r>
              <a:rPr sz="1400" spc="-5" dirty="0">
                <a:latin typeface="Arial"/>
                <a:cs typeface="Arial"/>
              </a:rPr>
              <a:t>play</a:t>
            </a:r>
            <a:r>
              <a:rPr sz="1400" spc="-35" dirty="0">
                <a:latin typeface="Arial"/>
                <a:cs typeface="Arial"/>
              </a:rPr>
              <a:t> </a:t>
            </a:r>
            <a:r>
              <a:rPr sz="1400" spc="-5" dirty="0">
                <a:latin typeface="Arial"/>
                <a:cs typeface="Arial"/>
              </a:rPr>
              <a:t>an</a:t>
            </a:r>
            <a:r>
              <a:rPr sz="1400" spc="-25" dirty="0">
                <a:latin typeface="Arial"/>
                <a:cs typeface="Arial"/>
              </a:rPr>
              <a:t> </a:t>
            </a:r>
            <a:r>
              <a:rPr sz="1400" spc="-5" dirty="0">
                <a:latin typeface="Arial"/>
                <a:cs typeface="Arial"/>
              </a:rPr>
              <a:t>important</a:t>
            </a:r>
            <a:r>
              <a:rPr sz="1400" spc="-10" dirty="0">
                <a:latin typeface="Arial"/>
                <a:cs typeface="Arial"/>
              </a:rPr>
              <a:t> </a:t>
            </a:r>
            <a:r>
              <a:rPr sz="1400" spc="-5" dirty="0">
                <a:latin typeface="Arial"/>
                <a:cs typeface="Arial"/>
              </a:rPr>
              <a:t>role</a:t>
            </a:r>
            <a:r>
              <a:rPr sz="1400" spc="-20" dirty="0">
                <a:latin typeface="Arial"/>
                <a:cs typeface="Arial"/>
              </a:rPr>
              <a:t> </a:t>
            </a:r>
            <a:r>
              <a:rPr sz="1400" dirty="0">
                <a:latin typeface="Arial"/>
                <a:cs typeface="Arial"/>
              </a:rPr>
              <a:t>in</a:t>
            </a:r>
            <a:r>
              <a:rPr sz="1400" spc="-35" dirty="0">
                <a:latin typeface="Arial"/>
                <a:cs typeface="Arial"/>
              </a:rPr>
              <a:t> </a:t>
            </a:r>
            <a:r>
              <a:rPr sz="1400" dirty="0">
                <a:latin typeface="Arial"/>
                <a:cs typeface="Arial"/>
              </a:rPr>
              <a:t>the </a:t>
            </a:r>
            <a:r>
              <a:rPr sz="1400" spc="-370" dirty="0">
                <a:latin typeface="Arial"/>
                <a:cs typeface="Arial"/>
              </a:rPr>
              <a:t> </a:t>
            </a:r>
            <a:r>
              <a:rPr sz="1400" dirty="0">
                <a:latin typeface="Arial"/>
                <a:cs typeface="Arial"/>
              </a:rPr>
              <a:t>relational</a:t>
            </a:r>
            <a:r>
              <a:rPr sz="1400" spc="-10" dirty="0">
                <a:latin typeface="Arial"/>
                <a:cs typeface="Arial"/>
              </a:rPr>
              <a:t> </a:t>
            </a:r>
            <a:r>
              <a:rPr sz="1400" spc="-5" dirty="0">
                <a:latin typeface="Arial"/>
                <a:cs typeface="Arial"/>
              </a:rPr>
              <a:t>database.</a:t>
            </a:r>
            <a:endParaRPr sz="1400">
              <a:latin typeface="Arial"/>
              <a:cs typeface="Arial"/>
            </a:endParaRPr>
          </a:p>
          <a:p>
            <a:pPr marL="349250" marR="5080" indent="-337185">
              <a:lnSpc>
                <a:spcPct val="115700"/>
              </a:lnSpc>
              <a:buChar char="●"/>
              <a:tabLst>
                <a:tab pos="349250" algn="l"/>
                <a:tab pos="349885" algn="l"/>
              </a:tabLst>
            </a:pPr>
            <a:r>
              <a:rPr sz="1400" dirty="0">
                <a:latin typeface="Arial"/>
                <a:cs typeface="Arial"/>
              </a:rPr>
              <a:t>It</a:t>
            </a:r>
            <a:r>
              <a:rPr sz="1400" spc="-15" dirty="0">
                <a:latin typeface="Arial"/>
                <a:cs typeface="Arial"/>
              </a:rPr>
              <a:t> </a:t>
            </a:r>
            <a:r>
              <a:rPr sz="1400" spc="-10" dirty="0">
                <a:latin typeface="Arial"/>
                <a:cs typeface="Arial"/>
              </a:rPr>
              <a:t>is</a:t>
            </a:r>
            <a:r>
              <a:rPr sz="1400" spc="-20" dirty="0">
                <a:latin typeface="Arial"/>
                <a:cs typeface="Arial"/>
              </a:rPr>
              <a:t> </a:t>
            </a:r>
            <a:r>
              <a:rPr sz="1400" dirty="0">
                <a:latin typeface="Arial"/>
                <a:cs typeface="Arial"/>
              </a:rPr>
              <a:t>used</a:t>
            </a:r>
            <a:r>
              <a:rPr sz="1400" spc="-30" dirty="0">
                <a:latin typeface="Arial"/>
                <a:cs typeface="Arial"/>
              </a:rPr>
              <a:t> </a:t>
            </a:r>
            <a:r>
              <a:rPr sz="1400" dirty="0">
                <a:latin typeface="Arial"/>
                <a:cs typeface="Arial"/>
              </a:rPr>
              <a:t>to</a:t>
            </a:r>
            <a:r>
              <a:rPr sz="1400" spc="-25" dirty="0">
                <a:latin typeface="Arial"/>
                <a:cs typeface="Arial"/>
              </a:rPr>
              <a:t> </a:t>
            </a:r>
            <a:r>
              <a:rPr sz="1400" spc="-5" dirty="0">
                <a:latin typeface="Arial"/>
                <a:cs typeface="Arial"/>
              </a:rPr>
              <a:t>uniquely</a:t>
            </a:r>
            <a:r>
              <a:rPr sz="1400" spc="-40" dirty="0">
                <a:latin typeface="Arial"/>
                <a:cs typeface="Arial"/>
              </a:rPr>
              <a:t> </a:t>
            </a:r>
            <a:r>
              <a:rPr sz="1400" dirty="0">
                <a:latin typeface="Arial"/>
                <a:cs typeface="Arial"/>
              </a:rPr>
              <a:t>identify</a:t>
            </a:r>
            <a:r>
              <a:rPr sz="1400" spc="-25" dirty="0">
                <a:latin typeface="Arial"/>
                <a:cs typeface="Arial"/>
              </a:rPr>
              <a:t> </a:t>
            </a:r>
            <a:r>
              <a:rPr sz="1400" dirty="0">
                <a:latin typeface="Arial"/>
                <a:cs typeface="Arial"/>
              </a:rPr>
              <a:t>any</a:t>
            </a:r>
            <a:r>
              <a:rPr sz="1400" spc="-35" dirty="0">
                <a:latin typeface="Arial"/>
                <a:cs typeface="Arial"/>
              </a:rPr>
              <a:t> </a:t>
            </a:r>
            <a:r>
              <a:rPr sz="1400" spc="-5" dirty="0">
                <a:latin typeface="Arial"/>
                <a:cs typeface="Arial"/>
              </a:rPr>
              <a:t>record </a:t>
            </a:r>
            <a:r>
              <a:rPr sz="1400" spc="-375" dirty="0">
                <a:latin typeface="Arial"/>
                <a:cs typeface="Arial"/>
              </a:rPr>
              <a:t> </a:t>
            </a:r>
            <a:r>
              <a:rPr sz="1400" spc="-5" dirty="0">
                <a:latin typeface="Arial"/>
                <a:cs typeface="Arial"/>
              </a:rPr>
              <a:t>or</a:t>
            </a:r>
            <a:r>
              <a:rPr sz="1400" spc="-10" dirty="0">
                <a:latin typeface="Arial"/>
                <a:cs typeface="Arial"/>
              </a:rPr>
              <a:t> </a:t>
            </a:r>
            <a:r>
              <a:rPr sz="1400" dirty="0">
                <a:latin typeface="Arial"/>
                <a:cs typeface="Arial"/>
              </a:rPr>
              <a:t>row</a:t>
            </a:r>
            <a:r>
              <a:rPr sz="1400" spc="-25" dirty="0">
                <a:latin typeface="Arial"/>
                <a:cs typeface="Arial"/>
              </a:rPr>
              <a:t> </a:t>
            </a:r>
            <a:r>
              <a:rPr sz="1400" spc="-5" dirty="0">
                <a:latin typeface="Arial"/>
                <a:cs typeface="Arial"/>
              </a:rPr>
              <a:t>of</a:t>
            </a:r>
            <a:r>
              <a:rPr sz="1400" dirty="0">
                <a:latin typeface="Arial"/>
                <a:cs typeface="Arial"/>
              </a:rPr>
              <a:t> </a:t>
            </a:r>
            <a:r>
              <a:rPr sz="1400" spc="-5" dirty="0">
                <a:latin typeface="Arial"/>
                <a:cs typeface="Arial"/>
              </a:rPr>
              <a:t>data</a:t>
            </a:r>
            <a:r>
              <a:rPr sz="1400" spc="-20" dirty="0">
                <a:latin typeface="Arial"/>
                <a:cs typeface="Arial"/>
              </a:rPr>
              <a:t> </a:t>
            </a:r>
            <a:r>
              <a:rPr sz="1400" dirty="0">
                <a:latin typeface="Arial"/>
                <a:cs typeface="Arial"/>
              </a:rPr>
              <a:t>from</a:t>
            </a:r>
            <a:r>
              <a:rPr sz="1400" spc="-30" dirty="0">
                <a:latin typeface="Arial"/>
                <a:cs typeface="Arial"/>
              </a:rPr>
              <a:t> </a:t>
            </a:r>
            <a:r>
              <a:rPr sz="1400" dirty="0">
                <a:latin typeface="Arial"/>
                <a:cs typeface="Arial"/>
              </a:rPr>
              <a:t>the</a:t>
            </a:r>
            <a:r>
              <a:rPr sz="1400" spc="-15" dirty="0">
                <a:latin typeface="Arial"/>
                <a:cs typeface="Arial"/>
              </a:rPr>
              <a:t> </a:t>
            </a:r>
            <a:r>
              <a:rPr sz="1400" spc="-5" dirty="0">
                <a:latin typeface="Arial"/>
                <a:cs typeface="Arial"/>
              </a:rPr>
              <a:t>table.</a:t>
            </a:r>
            <a:endParaRPr sz="1400">
              <a:latin typeface="Arial"/>
              <a:cs typeface="Arial"/>
            </a:endParaRPr>
          </a:p>
          <a:p>
            <a:pPr marL="349250" marR="135255" indent="-337185">
              <a:lnSpc>
                <a:spcPct val="115700"/>
              </a:lnSpc>
              <a:spcBef>
                <a:spcPts val="15"/>
              </a:spcBef>
              <a:buChar char="●"/>
              <a:tabLst>
                <a:tab pos="349250" algn="l"/>
                <a:tab pos="349885" algn="l"/>
              </a:tabLst>
            </a:pPr>
            <a:r>
              <a:rPr sz="1400" dirty="0">
                <a:latin typeface="Arial"/>
                <a:cs typeface="Arial"/>
              </a:rPr>
              <a:t>It</a:t>
            </a:r>
            <a:r>
              <a:rPr sz="1400" spc="-25" dirty="0">
                <a:latin typeface="Arial"/>
                <a:cs typeface="Arial"/>
              </a:rPr>
              <a:t> </a:t>
            </a:r>
            <a:r>
              <a:rPr sz="1400" spc="-10" dirty="0">
                <a:latin typeface="Arial"/>
                <a:cs typeface="Arial"/>
              </a:rPr>
              <a:t>is </a:t>
            </a:r>
            <a:r>
              <a:rPr sz="1400" spc="-5" dirty="0">
                <a:latin typeface="Arial"/>
                <a:cs typeface="Arial"/>
              </a:rPr>
              <a:t>also</a:t>
            </a:r>
            <a:r>
              <a:rPr sz="1400" spc="-30" dirty="0">
                <a:latin typeface="Arial"/>
                <a:cs typeface="Arial"/>
              </a:rPr>
              <a:t> </a:t>
            </a:r>
            <a:r>
              <a:rPr sz="1400" dirty="0">
                <a:latin typeface="Arial"/>
                <a:cs typeface="Arial"/>
              </a:rPr>
              <a:t>used</a:t>
            </a:r>
            <a:r>
              <a:rPr sz="1400" spc="-40" dirty="0">
                <a:latin typeface="Arial"/>
                <a:cs typeface="Arial"/>
              </a:rPr>
              <a:t> </a:t>
            </a:r>
            <a:r>
              <a:rPr sz="1400" dirty="0">
                <a:latin typeface="Arial"/>
                <a:cs typeface="Arial"/>
              </a:rPr>
              <a:t>to</a:t>
            </a:r>
            <a:r>
              <a:rPr sz="1400" spc="-30" dirty="0">
                <a:latin typeface="Arial"/>
                <a:cs typeface="Arial"/>
              </a:rPr>
              <a:t> </a:t>
            </a:r>
            <a:r>
              <a:rPr sz="1400" spc="-5" dirty="0">
                <a:latin typeface="Arial"/>
                <a:cs typeface="Arial"/>
              </a:rPr>
              <a:t>establish</a:t>
            </a:r>
            <a:r>
              <a:rPr sz="1400" spc="-25" dirty="0">
                <a:latin typeface="Arial"/>
                <a:cs typeface="Arial"/>
              </a:rPr>
              <a:t> </a:t>
            </a:r>
            <a:r>
              <a:rPr sz="1400" spc="-5" dirty="0">
                <a:latin typeface="Arial"/>
                <a:cs typeface="Arial"/>
              </a:rPr>
              <a:t>and</a:t>
            </a:r>
            <a:r>
              <a:rPr sz="1400" spc="-15" dirty="0">
                <a:latin typeface="Arial"/>
                <a:cs typeface="Arial"/>
              </a:rPr>
              <a:t> </a:t>
            </a:r>
            <a:r>
              <a:rPr sz="1400" spc="-5" dirty="0">
                <a:latin typeface="Arial"/>
                <a:cs typeface="Arial"/>
              </a:rPr>
              <a:t>identify </a:t>
            </a:r>
            <a:r>
              <a:rPr sz="1400" spc="-375" dirty="0">
                <a:latin typeface="Arial"/>
                <a:cs typeface="Arial"/>
              </a:rPr>
              <a:t> </a:t>
            </a:r>
            <a:r>
              <a:rPr sz="1400" spc="-5" dirty="0">
                <a:latin typeface="Arial"/>
                <a:cs typeface="Arial"/>
              </a:rPr>
              <a:t>relationships between</a:t>
            </a:r>
            <a:r>
              <a:rPr sz="1400" spc="-10" dirty="0">
                <a:latin typeface="Arial"/>
                <a:cs typeface="Arial"/>
              </a:rPr>
              <a:t> </a:t>
            </a:r>
            <a:r>
              <a:rPr sz="1400" spc="-5" dirty="0">
                <a:latin typeface="Arial"/>
                <a:cs typeface="Arial"/>
              </a:rPr>
              <a:t>tables.</a:t>
            </a:r>
            <a:endParaRPr sz="1400">
              <a:latin typeface="Arial"/>
              <a:cs typeface="Arial"/>
            </a:endParaRPr>
          </a:p>
        </p:txBody>
      </p:sp>
      <p:sp>
        <p:nvSpPr>
          <p:cNvPr id="8" name="object 8"/>
          <p:cNvSpPr txBox="1"/>
          <p:nvPr/>
        </p:nvSpPr>
        <p:spPr>
          <a:xfrm>
            <a:off x="6472809" y="1420495"/>
            <a:ext cx="1040765" cy="1876425"/>
          </a:xfrm>
          <a:prstGeom prst="rect">
            <a:avLst/>
          </a:prstGeom>
        </p:spPr>
        <p:txBody>
          <a:bodyPr vert="horz" wrap="square" lIns="0" tIns="13335" rIns="0" bIns="0" rtlCol="0">
            <a:spAutoFit/>
          </a:bodyPr>
          <a:lstStyle/>
          <a:p>
            <a:pPr marL="100965" indent="-88900">
              <a:lnSpc>
                <a:spcPts val="1595"/>
              </a:lnSpc>
              <a:spcBef>
                <a:spcPts val="105"/>
              </a:spcBef>
              <a:buChar char="•"/>
              <a:tabLst>
                <a:tab pos="101600" algn="l"/>
              </a:tabLst>
            </a:pPr>
            <a:r>
              <a:rPr sz="1400" spc="-5" dirty="0">
                <a:latin typeface="Arial"/>
                <a:cs typeface="Arial"/>
              </a:rPr>
              <a:t>Keys</a:t>
            </a:r>
            <a:endParaRPr sz="1400">
              <a:latin typeface="Arial"/>
              <a:cs typeface="Arial"/>
            </a:endParaRPr>
          </a:p>
          <a:p>
            <a:pPr marL="215265" lvl="1" indent="-89535">
              <a:lnSpc>
                <a:spcPts val="1595"/>
              </a:lnSpc>
              <a:buChar char="•"/>
              <a:tabLst>
                <a:tab pos="215900" algn="l"/>
              </a:tabLst>
            </a:pPr>
            <a:r>
              <a:rPr sz="1400" dirty="0">
                <a:latin typeface="Arial"/>
                <a:cs typeface="Arial"/>
              </a:rPr>
              <a:t>Primary</a:t>
            </a:r>
            <a:endParaRPr sz="1400">
              <a:latin typeface="Arial"/>
              <a:cs typeface="Arial"/>
            </a:endParaRPr>
          </a:p>
          <a:p>
            <a:pPr marL="215265" lvl="1" indent="-89535">
              <a:lnSpc>
                <a:spcPct val="100000"/>
              </a:lnSpc>
              <a:spcBef>
                <a:spcPts val="1150"/>
              </a:spcBef>
              <a:buChar char="•"/>
              <a:tabLst>
                <a:tab pos="215900" algn="l"/>
              </a:tabLst>
            </a:pPr>
            <a:r>
              <a:rPr sz="1400" dirty="0">
                <a:latin typeface="Arial"/>
                <a:cs typeface="Arial"/>
              </a:rPr>
              <a:t>Foreign</a:t>
            </a:r>
            <a:endParaRPr sz="1400">
              <a:latin typeface="Arial"/>
              <a:cs typeface="Arial"/>
            </a:endParaRPr>
          </a:p>
          <a:p>
            <a:pPr marL="215265" lvl="1" indent="-89535">
              <a:lnSpc>
                <a:spcPct val="100000"/>
              </a:lnSpc>
              <a:spcBef>
                <a:spcPts val="1165"/>
              </a:spcBef>
              <a:buChar char="•"/>
              <a:tabLst>
                <a:tab pos="215900" algn="l"/>
              </a:tabLst>
            </a:pPr>
            <a:r>
              <a:rPr sz="1400" spc="-5" dirty="0">
                <a:latin typeface="Arial"/>
                <a:cs typeface="Arial"/>
              </a:rPr>
              <a:t>Super</a:t>
            </a:r>
            <a:endParaRPr sz="1400">
              <a:latin typeface="Arial"/>
              <a:cs typeface="Arial"/>
            </a:endParaRPr>
          </a:p>
          <a:p>
            <a:pPr marL="215265" lvl="1" indent="-89535">
              <a:lnSpc>
                <a:spcPct val="100000"/>
              </a:lnSpc>
              <a:spcBef>
                <a:spcPts val="1175"/>
              </a:spcBef>
              <a:buChar char="•"/>
              <a:tabLst>
                <a:tab pos="215900" algn="l"/>
              </a:tabLst>
            </a:pPr>
            <a:r>
              <a:rPr sz="1400" spc="-10" dirty="0">
                <a:latin typeface="Arial"/>
                <a:cs typeface="Arial"/>
              </a:rPr>
              <a:t>C</a:t>
            </a:r>
            <a:r>
              <a:rPr sz="1400" dirty="0">
                <a:latin typeface="Arial"/>
                <a:cs typeface="Arial"/>
              </a:rPr>
              <a:t>andidate</a:t>
            </a:r>
            <a:endParaRPr sz="1400">
              <a:latin typeface="Arial"/>
              <a:cs typeface="Arial"/>
            </a:endParaRPr>
          </a:p>
          <a:p>
            <a:pPr marL="215265" lvl="1" indent="-89535">
              <a:lnSpc>
                <a:spcPct val="100000"/>
              </a:lnSpc>
              <a:spcBef>
                <a:spcPts val="1165"/>
              </a:spcBef>
              <a:buChar char="•"/>
              <a:tabLst>
                <a:tab pos="215900" algn="l"/>
              </a:tabLst>
            </a:pPr>
            <a:r>
              <a:rPr sz="1400" dirty="0">
                <a:latin typeface="Arial"/>
                <a:cs typeface="Arial"/>
              </a:rPr>
              <a:t>Unique</a:t>
            </a:r>
            <a:endParaRPr sz="1400">
              <a:latin typeface="Arial"/>
              <a:cs typeface="Arial"/>
            </a:endParaRPr>
          </a:p>
        </p:txBody>
      </p:sp>
      <p:pic>
        <p:nvPicPr>
          <p:cNvPr id="10" name="object 10"/>
          <p:cNvPicPr/>
          <p:nvPr/>
        </p:nvPicPr>
        <p:blipFill>
          <a:blip r:embed="rId3" cstate="print"/>
          <a:stretch>
            <a:fillRect/>
          </a:stretch>
        </p:blipFill>
        <p:spPr>
          <a:xfrm>
            <a:off x="143510" y="161289"/>
            <a:ext cx="773887" cy="311150"/>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5070728" y="501141"/>
            <a:ext cx="91376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rPr>
              <a:t>E</a:t>
            </a:r>
            <a:r>
              <a:rPr sz="1800" spc="-15" dirty="0">
                <a:solidFill>
                  <a:srgbClr val="585858"/>
                </a:solidFill>
              </a:rPr>
              <a:t>x</a:t>
            </a:r>
            <a:r>
              <a:rPr sz="1800" spc="-5" dirty="0">
                <a:solidFill>
                  <a:srgbClr val="585858"/>
                </a:solidFill>
              </a:rPr>
              <a:t>a</a:t>
            </a:r>
            <a:r>
              <a:rPr sz="1800" dirty="0">
                <a:solidFill>
                  <a:srgbClr val="585858"/>
                </a:solidFill>
              </a:rPr>
              <a:t>m</a:t>
            </a:r>
            <a:r>
              <a:rPr sz="1800" spc="-5" dirty="0">
                <a:solidFill>
                  <a:srgbClr val="585858"/>
                </a:solidFill>
              </a:rPr>
              <a:t>ple</a:t>
            </a:r>
            <a:endParaRPr sz="1800"/>
          </a:p>
        </p:txBody>
      </p:sp>
      <p:sp>
        <p:nvSpPr>
          <p:cNvPr id="6" name="object 6"/>
          <p:cNvSpPr txBox="1"/>
          <p:nvPr/>
        </p:nvSpPr>
        <p:spPr>
          <a:xfrm>
            <a:off x="1305813" y="827278"/>
            <a:ext cx="1943100" cy="1199515"/>
          </a:xfrm>
          <a:prstGeom prst="rect">
            <a:avLst/>
          </a:prstGeom>
        </p:spPr>
        <p:txBody>
          <a:bodyPr vert="horz" wrap="square" lIns="0" tIns="12700" rIns="0" bIns="0" rtlCol="0">
            <a:spAutoFit/>
          </a:bodyPr>
          <a:lstStyle/>
          <a:p>
            <a:pPr algn="ctr">
              <a:lnSpc>
                <a:spcPct val="100000"/>
              </a:lnSpc>
              <a:spcBef>
                <a:spcPts val="100"/>
              </a:spcBef>
            </a:pPr>
            <a:r>
              <a:rPr sz="2400" spc="-5" dirty="0">
                <a:latin typeface="Arial"/>
                <a:cs typeface="Arial"/>
              </a:rPr>
              <a:t>Types</a:t>
            </a:r>
            <a:r>
              <a:rPr sz="2400" spc="-85" dirty="0">
                <a:latin typeface="Arial"/>
                <a:cs typeface="Arial"/>
              </a:rPr>
              <a:t> </a:t>
            </a:r>
            <a:r>
              <a:rPr sz="2400" spc="-5" dirty="0">
                <a:latin typeface="Arial"/>
                <a:cs typeface="Arial"/>
              </a:rPr>
              <a:t>of</a:t>
            </a:r>
            <a:r>
              <a:rPr sz="2400" spc="-75" dirty="0">
                <a:latin typeface="Arial"/>
                <a:cs typeface="Arial"/>
              </a:rPr>
              <a:t> </a:t>
            </a:r>
            <a:r>
              <a:rPr sz="2400" spc="-5" dirty="0">
                <a:latin typeface="Arial"/>
                <a:cs typeface="Arial"/>
              </a:rPr>
              <a:t>Keys</a:t>
            </a:r>
            <a:endParaRPr sz="2400">
              <a:latin typeface="Arial"/>
              <a:cs typeface="Arial"/>
            </a:endParaRPr>
          </a:p>
          <a:p>
            <a:pPr>
              <a:lnSpc>
                <a:spcPct val="100000"/>
              </a:lnSpc>
              <a:spcBef>
                <a:spcPts val="5"/>
              </a:spcBef>
            </a:pPr>
            <a:endParaRPr sz="3650">
              <a:latin typeface="Arial"/>
              <a:cs typeface="Arial"/>
            </a:endParaRPr>
          </a:p>
          <a:p>
            <a:pPr algn="ctr">
              <a:lnSpc>
                <a:spcPct val="100000"/>
              </a:lnSpc>
            </a:pPr>
            <a:r>
              <a:rPr sz="1800" spc="-5" dirty="0">
                <a:solidFill>
                  <a:srgbClr val="585858"/>
                </a:solidFill>
                <a:latin typeface="Arial"/>
                <a:cs typeface="Arial"/>
              </a:rPr>
              <a:t>Primary</a:t>
            </a:r>
            <a:r>
              <a:rPr sz="1800" spc="-75" dirty="0">
                <a:solidFill>
                  <a:srgbClr val="585858"/>
                </a:solidFill>
                <a:latin typeface="Arial"/>
                <a:cs typeface="Arial"/>
              </a:rPr>
              <a:t> </a:t>
            </a:r>
            <a:r>
              <a:rPr sz="1800" dirty="0">
                <a:solidFill>
                  <a:srgbClr val="585858"/>
                </a:solidFill>
                <a:latin typeface="Arial"/>
                <a:cs typeface="Arial"/>
              </a:rPr>
              <a:t>Key</a:t>
            </a:r>
            <a:endParaRPr sz="1800">
              <a:latin typeface="Arial"/>
              <a:cs typeface="Arial"/>
            </a:endParaRPr>
          </a:p>
        </p:txBody>
      </p:sp>
      <p:sp>
        <p:nvSpPr>
          <p:cNvPr id="7" name="object 7"/>
          <p:cNvSpPr txBox="1"/>
          <p:nvPr/>
        </p:nvSpPr>
        <p:spPr>
          <a:xfrm>
            <a:off x="654812" y="3364839"/>
            <a:ext cx="3515360" cy="763270"/>
          </a:xfrm>
          <a:prstGeom prst="rect">
            <a:avLst/>
          </a:prstGeom>
        </p:spPr>
        <p:txBody>
          <a:bodyPr vert="horz" wrap="square" lIns="0" tIns="12065" rIns="0" bIns="0" rtlCol="0">
            <a:spAutoFit/>
          </a:bodyPr>
          <a:lstStyle/>
          <a:p>
            <a:pPr marL="349250" marR="5080" indent="-337185">
              <a:lnSpc>
                <a:spcPct val="115300"/>
              </a:lnSpc>
              <a:spcBef>
                <a:spcPts val="95"/>
              </a:spcBef>
              <a:buChar char="●"/>
              <a:tabLst>
                <a:tab pos="349250" algn="l"/>
                <a:tab pos="349885" algn="l"/>
              </a:tabLst>
            </a:pPr>
            <a:r>
              <a:rPr sz="1400" spc="-5" dirty="0">
                <a:latin typeface="Arial"/>
                <a:cs typeface="Arial"/>
              </a:rPr>
              <a:t>PRIMARY</a:t>
            </a:r>
            <a:r>
              <a:rPr sz="1400" spc="-60" dirty="0">
                <a:latin typeface="Arial"/>
                <a:cs typeface="Arial"/>
              </a:rPr>
              <a:t> </a:t>
            </a:r>
            <a:r>
              <a:rPr sz="1400" spc="-5" dirty="0">
                <a:latin typeface="Arial"/>
                <a:cs typeface="Arial"/>
              </a:rPr>
              <a:t>KEY</a:t>
            </a:r>
            <a:r>
              <a:rPr sz="1400" spc="-55" dirty="0">
                <a:latin typeface="Arial"/>
                <a:cs typeface="Arial"/>
              </a:rPr>
              <a:t> </a:t>
            </a:r>
            <a:r>
              <a:rPr sz="1400" dirty="0">
                <a:latin typeface="Arial"/>
                <a:cs typeface="Arial"/>
              </a:rPr>
              <a:t>It</a:t>
            </a:r>
            <a:r>
              <a:rPr sz="1400" spc="-30" dirty="0">
                <a:latin typeface="Arial"/>
                <a:cs typeface="Arial"/>
              </a:rPr>
              <a:t> </a:t>
            </a:r>
            <a:r>
              <a:rPr sz="1400" dirty="0">
                <a:latin typeface="Arial"/>
                <a:cs typeface="Arial"/>
              </a:rPr>
              <a:t>is</a:t>
            </a:r>
            <a:r>
              <a:rPr sz="1400" spc="-25" dirty="0">
                <a:latin typeface="Arial"/>
                <a:cs typeface="Arial"/>
              </a:rPr>
              <a:t> </a:t>
            </a:r>
            <a:r>
              <a:rPr sz="1400" dirty="0">
                <a:latin typeface="Arial"/>
                <a:cs typeface="Arial"/>
              </a:rPr>
              <a:t>the</a:t>
            </a:r>
            <a:r>
              <a:rPr sz="1400" spc="-35" dirty="0">
                <a:latin typeface="Arial"/>
                <a:cs typeface="Arial"/>
              </a:rPr>
              <a:t> </a:t>
            </a:r>
            <a:r>
              <a:rPr sz="1400" spc="-5" dirty="0">
                <a:latin typeface="Arial"/>
                <a:cs typeface="Arial"/>
              </a:rPr>
              <a:t>first</a:t>
            </a:r>
            <a:r>
              <a:rPr sz="1400" spc="-25" dirty="0">
                <a:latin typeface="Arial"/>
                <a:cs typeface="Arial"/>
              </a:rPr>
              <a:t> </a:t>
            </a:r>
            <a:r>
              <a:rPr sz="1400" dirty="0">
                <a:latin typeface="Arial"/>
                <a:cs typeface="Arial"/>
              </a:rPr>
              <a:t>key</a:t>
            </a:r>
            <a:r>
              <a:rPr sz="1400" spc="-30" dirty="0">
                <a:latin typeface="Arial"/>
                <a:cs typeface="Arial"/>
              </a:rPr>
              <a:t> </a:t>
            </a:r>
            <a:r>
              <a:rPr sz="1400" spc="-5" dirty="0">
                <a:latin typeface="Arial"/>
                <a:cs typeface="Arial"/>
              </a:rPr>
              <a:t>which</a:t>
            </a:r>
            <a:r>
              <a:rPr sz="1400" spc="-20" dirty="0">
                <a:latin typeface="Arial"/>
                <a:cs typeface="Arial"/>
              </a:rPr>
              <a:t> </a:t>
            </a:r>
            <a:r>
              <a:rPr sz="1400" spc="-15" dirty="0">
                <a:latin typeface="Arial"/>
                <a:cs typeface="Arial"/>
              </a:rPr>
              <a:t>is </a:t>
            </a:r>
            <a:r>
              <a:rPr sz="1400" spc="-375" dirty="0">
                <a:latin typeface="Arial"/>
                <a:cs typeface="Arial"/>
              </a:rPr>
              <a:t> </a:t>
            </a:r>
            <a:r>
              <a:rPr sz="1400" dirty="0">
                <a:latin typeface="Arial"/>
                <a:cs typeface="Arial"/>
              </a:rPr>
              <a:t>used to </a:t>
            </a:r>
            <a:r>
              <a:rPr sz="1400" spc="-5" dirty="0">
                <a:latin typeface="Arial"/>
                <a:cs typeface="Arial"/>
              </a:rPr>
              <a:t>identify </a:t>
            </a:r>
            <a:r>
              <a:rPr sz="1400" dirty="0">
                <a:latin typeface="Arial"/>
                <a:cs typeface="Arial"/>
              </a:rPr>
              <a:t>one and only one </a:t>
            </a:r>
            <a:r>
              <a:rPr sz="1400" spc="5" dirty="0">
                <a:latin typeface="Arial"/>
                <a:cs typeface="Arial"/>
              </a:rPr>
              <a:t> </a:t>
            </a:r>
            <a:r>
              <a:rPr sz="1400" dirty="0">
                <a:latin typeface="Arial"/>
                <a:cs typeface="Arial"/>
              </a:rPr>
              <a:t>instance</a:t>
            </a:r>
            <a:r>
              <a:rPr sz="1400" spc="-25" dirty="0">
                <a:latin typeface="Arial"/>
                <a:cs typeface="Arial"/>
              </a:rPr>
              <a:t> </a:t>
            </a:r>
            <a:r>
              <a:rPr sz="1400" spc="-10" dirty="0">
                <a:latin typeface="Arial"/>
                <a:cs typeface="Arial"/>
              </a:rPr>
              <a:t>of</a:t>
            </a:r>
            <a:r>
              <a:rPr sz="1400" spc="-20" dirty="0">
                <a:latin typeface="Arial"/>
                <a:cs typeface="Arial"/>
              </a:rPr>
              <a:t> </a:t>
            </a:r>
            <a:r>
              <a:rPr sz="1400" spc="-5" dirty="0">
                <a:latin typeface="Arial"/>
                <a:cs typeface="Arial"/>
              </a:rPr>
              <a:t>an</a:t>
            </a:r>
            <a:r>
              <a:rPr sz="1400" spc="-20" dirty="0">
                <a:latin typeface="Arial"/>
                <a:cs typeface="Arial"/>
              </a:rPr>
              <a:t> </a:t>
            </a:r>
            <a:r>
              <a:rPr sz="1400" spc="-5" dirty="0">
                <a:latin typeface="Arial"/>
                <a:cs typeface="Arial"/>
              </a:rPr>
              <a:t>entity</a:t>
            </a:r>
            <a:r>
              <a:rPr sz="1400" spc="-30" dirty="0">
                <a:latin typeface="Arial"/>
                <a:cs typeface="Arial"/>
              </a:rPr>
              <a:t> </a:t>
            </a:r>
            <a:r>
              <a:rPr sz="1400" spc="-5" dirty="0">
                <a:latin typeface="Arial"/>
                <a:cs typeface="Arial"/>
              </a:rPr>
              <a:t>uniquely.</a:t>
            </a:r>
            <a:endParaRPr sz="1400">
              <a:latin typeface="Arial"/>
              <a:cs typeface="Arial"/>
            </a:endParaRPr>
          </a:p>
        </p:txBody>
      </p:sp>
      <p:pic>
        <p:nvPicPr>
          <p:cNvPr id="8" name="object 8"/>
          <p:cNvPicPr/>
          <p:nvPr/>
        </p:nvPicPr>
        <p:blipFill>
          <a:blip r:embed="rId3" cstate="print"/>
          <a:stretch>
            <a:fillRect/>
          </a:stretch>
        </p:blipFill>
        <p:spPr>
          <a:xfrm>
            <a:off x="143510" y="163068"/>
            <a:ext cx="767080" cy="307848"/>
          </a:xfrm>
          <a:prstGeom prst="rect">
            <a:avLst/>
          </a:prstGeom>
        </p:spPr>
      </p:pic>
      <p:grpSp>
        <p:nvGrpSpPr>
          <p:cNvPr id="9" name="object 9"/>
          <p:cNvGrpSpPr/>
          <p:nvPr/>
        </p:nvGrpSpPr>
        <p:grpSpPr>
          <a:xfrm>
            <a:off x="4557395" y="3170554"/>
            <a:ext cx="4500245" cy="967740"/>
            <a:chOff x="4557395" y="3170554"/>
            <a:chExt cx="4500245" cy="967740"/>
          </a:xfrm>
        </p:grpSpPr>
        <p:sp>
          <p:nvSpPr>
            <p:cNvPr id="10" name="object 10"/>
            <p:cNvSpPr/>
            <p:nvPr/>
          </p:nvSpPr>
          <p:spPr>
            <a:xfrm>
              <a:off x="4570095" y="3183254"/>
              <a:ext cx="2931795" cy="439420"/>
            </a:xfrm>
            <a:custGeom>
              <a:avLst/>
              <a:gdLst/>
              <a:ahLst/>
              <a:cxnLst/>
              <a:rect l="l" t="t" r="r" b="b"/>
              <a:pathLst>
                <a:path w="2931795" h="439420">
                  <a:moveTo>
                    <a:pt x="0" y="219709"/>
                  </a:moveTo>
                  <a:lnTo>
                    <a:pt x="3175" y="197484"/>
                  </a:lnTo>
                  <a:lnTo>
                    <a:pt x="13334" y="175259"/>
                  </a:lnTo>
                  <a:lnTo>
                    <a:pt x="52069" y="133984"/>
                  </a:lnTo>
                  <a:lnTo>
                    <a:pt x="113664" y="97155"/>
                  </a:lnTo>
                  <a:lnTo>
                    <a:pt x="151764" y="80009"/>
                  </a:lnTo>
                  <a:lnTo>
                    <a:pt x="194944" y="64134"/>
                  </a:lnTo>
                  <a:lnTo>
                    <a:pt x="241934" y="50164"/>
                  </a:lnTo>
                  <a:lnTo>
                    <a:pt x="293369" y="37464"/>
                  </a:lnTo>
                  <a:lnTo>
                    <a:pt x="347979" y="26669"/>
                  </a:lnTo>
                  <a:lnTo>
                    <a:pt x="406400" y="17144"/>
                  </a:lnTo>
                  <a:lnTo>
                    <a:pt x="467359" y="10159"/>
                  </a:lnTo>
                  <a:lnTo>
                    <a:pt x="531494" y="4444"/>
                  </a:lnTo>
                  <a:lnTo>
                    <a:pt x="597534" y="1269"/>
                  </a:lnTo>
                  <a:lnTo>
                    <a:pt x="665479" y="0"/>
                  </a:lnTo>
                  <a:lnTo>
                    <a:pt x="733425" y="1269"/>
                  </a:lnTo>
                  <a:lnTo>
                    <a:pt x="799464" y="4444"/>
                  </a:lnTo>
                  <a:lnTo>
                    <a:pt x="863600" y="10159"/>
                  </a:lnTo>
                  <a:lnTo>
                    <a:pt x="924559" y="17144"/>
                  </a:lnTo>
                  <a:lnTo>
                    <a:pt x="982979" y="26669"/>
                  </a:lnTo>
                  <a:lnTo>
                    <a:pt x="1037589" y="37464"/>
                  </a:lnTo>
                  <a:lnTo>
                    <a:pt x="1089025" y="50164"/>
                  </a:lnTo>
                  <a:lnTo>
                    <a:pt x="1136650" y="64134"/>
                  </a:lnTo>
                  <a:lnTo>
                    <a:pt x="1179194" y="80009"/>
                  </a:lnTo>
                  <a:lnTo>
                    <a:pt x="1217929" y="97155"/>
                  </a:lnTo>
                  <a:lnTo>
                    <a:pt x="1278889" y="133984"/>
                  </a:lnTo>
                  <a:lnTo>
                    <a:pt x="1317625" y="175259"/>
                  </a:lnTo>
                  <a:lnTo>
                    <a:pt x="1331594" y="219709"/>
                  </a:lnTo>
                  <a:lnTo>
                    <a:pt x="1327784" y="242569"/>
                  </a:lnTo>
                  <a:lnTo>
                    <a:pt x="1301750" y="285114"/>
                  </a:lnTo>
                  <a:lnTo>
                    <a:pt x="1250950" y="324484"/>
                  </a:lnTo>
                  <a:lnTo>
                    <a:pt x="1179194" y="359409"/>
                  </a:lnTo>
                  <a:lnTo>
                    <a:pt x="1136650" y="375284"/>
                  </a:lnTo>
                  <a:lnTo>
                    <a:pt x="1089025" y="389254"/>
                  </a:lnTo>
                  <a:lnTo>
                    <a:pt x="1037589" y="401954"/>
                  </a:lnTo>
                  <a:lnTo>
                    <a:pt x="982979" y="412750"/>
                  </a:lnTo>
                  <a:lnTo>
                    <a:pt x="924559" y="422275"/>
                  </a:lnTo>
                  <a:lnTo>
                    <a:pt x="863600" y="429894"/>
                  </a:lnTo>
                  <a:lnTo>
                    <a:pt x="799464" y="434975"/>
                  </a:lnTo>
                  <a:lnTo>
                    <a:pt x="733425" y="438150"/>
                  </a:lnTo>
                  <a:lnTo>
                    <a:pt x="665479" y="439419"/>
                  </a:lnTo>
                  <a:lnTo>
                    <a:pt x="597534" y="438150"/>
                  </a:lnTo>
                  <a:lnTo>
                    <a:pt x="531494" y="434975"/>
                  </a:lnTo>
                  <a:lnTo>
                    <a:pt x="467359" y="429894"/>
                  </a:lnTo>
                  <a:lnTo>
                    <a:pt x="406400" y="422275"/>
                  </a:lnTo>
                  <a:lnTo>
                    <a:pt x="347979" y="412750"/>
                  </a:lnTo>
                  <a:lnTo>
                    <a:pt x="293369" y="401954"/>
                  </a:lnTo>
                  <a:lnTo>
                    <a:pt x="241934" y="389254"/>
                  </a:lnTo>
                  <a:lnTo>
                    <a:pt x="194944" y="375284"/>
                  </a:lnTo>
                  <a:lnTo>
                    <a:pt x="151764" y="359409"/>
                  </a:lnTo>
                  <a:lnTo>
                    <a:pt x="113664" y="342900"/>
                  </a:lnTo>
                  <a:lnTo>
                    <a:pt x="80009" y="324484"/>
                  </a:lnTo>
                  <a:lnTo>
                    <a:pt x="29844" y="285114"/>
                  </a:lnTo>
                  <a:lnTo>
                    <a:pt x="3175" y="242569"/>
                  </a:lnTo>
                  <a:lnTo>
                    <a:pt x="0" y="219709"/>
                  </a:lnTo>
                  <a:close/>
                </a:path>
                <a:path w="2931795" h="439420">
                  <a:moveTo>
                    <a:pt x="1600200" y="219709"/>
                  </a:moveTo>
                  <a:lnTo>
                    <a:pt x="1603375" y="197484"/>
                  </a:lnTo>
                  <a:lnTo>
                    <a:pt x="1613534" y="175259"/>
                  </a:lnTo>
                  <a:lnTo>
                    <a:pt x="1652269" y="133984"/>
                  </a:lnTo>
                  <a:lnTo>
                    <a:pt x="1713864" y="97155"/>
                  </a:lnTo>
                  <a:lnTo>
                    <a:pt x="1751964" y="80009"/>
                  </a:lnTo>
                  <a:lnTo>
                    <a:pt x="1795144" y="64134"/>
                  </a:lnTo>
                  <a:lnTo>
                    <a:pt x="1842134" y="50164"/>
                  </a:lnTo>
                  <a:lnTo>
                    <a:pt x="1893569" y="37464"/>
                  </a:lnTo>
                  <a:lnTo>
                    <a:pt x="1948814" y="26669"/>
                  </a:lnTo>
                  <a:lnTo>
                    <a:pt x="2006600" y="17144"/>
                  </a:lnTo>
                  <a:lnTo>
                    <a:pt x="2068195" y="10159"/>
                  </a:lnTo>
                  <a:lnTo>
                    <a:pt x="2131695" y="4444"/>
                  </a:lnTo>
                  <a:lnTo>
                    <a:pt x="2197734" y="1269"/>
                  </a:lnTo>
                  <a:lnTo>
                    <a:pt x="2265679" y="0"/>
                  </a:lnTo>
                  <a:lnTo>
                    <a:pt x="2334259" y="1269"/>
                  </a:lnTo>
                  <a:lnTo>
                    <a:pt x="2400300" y="4444"/>
                  </a:lnTo>
                  <a:lnTo>
                    <a:pt x="2463800" y="10159"/>
                  </a:lnTo>
                  <a:lnTo>
                    <a:pt x="2525395" y="17144"/>
                  </a:lnTo>
                  <a:lnTo>
                    <a:pt x="2583179" y="26669"/>
                  </a:lnTo>
                  <a:lnTo>
                    <a:pt x="2638425" y="37464"/>
                  </a:lnTo>
                  <a:lnTo>
                    <a:pt x="2689225" y="50164"/>
                  </a:lnTo>
                  <a:lnTo>
                    <a:pt x="2736850" y="64134"/>
                  </a:lnTo>
                  <a:lnTo>
                    <a:pt x="2780029" y="80009"/>
                  </a:lnTo>
                  <a:lnTo>
                    <a:pt x="2818129" y="97155"/>
                  </a:lnTo>
                  <a:lnTo>
                    <a:pt x="2879725" y="133984"/>
                  </a:lnTo>
                  <a:lnTo>
                    <a:pt x="2918459" y="175259"/>
                  </a:lnTo>
                  <a:lnTo>
                    <a:pt x="2931795" y="219709"/>
                  </a:lnTo>
                  <a:lnTo>
                    <a:pt x="2928620" y="242569"/>
                  </a:lnTo>
                  <a:lnTo>
                    <a:pt x="2901950" y="285114"/>
                  </a:lnTo>
                  <a:lnTo>
                    <a:pt x="2851150" y="324484"/>
                  </a:lnTo>
                  <a:lnTo>
                    <a:pt x="2780029" y="359409"/>
                  </a:lnTo>
                  <a:lnTo>
                    <a:pt x="2736850" y="375284"/>
                  </a:lnTo>
                  <a:lnTo>
                    <a:pt x="2689225" y="389254"/>
                  </a:lnTo>
                  <a:lnTo>
                    <a:pt x="2638425" y="401954"/>
                  </a:lnTo>
                  <a:lnTo>
                    <a:pt x="2583179" y="412750"/>
                  </a:lnTo>
                  <a:lnTo>
                    <a:pt x="2525395" y="422275"/>
                  </a:lnTo>
                  <a:lnTo>
                    <a:pt x="2463800" y="429894"/>
                  </a:lnTo>
                  <a:lnTo>
                    <a:pt x="2400300" y="434975"/>
                  </a:lnTo>
                  <a:lnTo>
                    <a:pt x="2334259" y="438150"/>
                  </a:lnTo>
                  <a:lnTo>
                    <a:pt x="2265679" y="439419"/>
                  </a:lnTo>
                  <a:lnTo>
                    <a:pt x="2197734" y="438150"/>
                  </a:lnTo>
                  <a:lnTo>
                    <a:pt x="2131695" y="434975"/>
                  </a:lnTo>
                  <a:lnTo>
                    <a:pt x="2068195" y="429894"/>
                  </a:lnTo>
                  <a:lnTo>
                    <a:pt x="2006600" y="422275"/>
                  </a:lnTo>
                  <a:lnTo>
                    <a:pt x="1948814" y="412750"/>
                  </a:lnTo>
                  <a:lnTo>
                    <a:pt x="1893569" y="401954"/>
                  </a:lnTo>
                  <a:lnTo>
                    <a:pt x="1842134" y="389254"/>
                  </a:lnTo>
                  <a:lnTo>
                    <a:pt x="1795144" y="375284"/>
                  </a:lnTo>
                  <a:lnTo>
                    <a:pt x="1751964" y="359409"/>
                  </a:lnTo>
                  <a:lnTo>
                    <a:pt x="1713864" y="342900"/>
                  </a:lnTo>
                  <a:lnTo>
                    <a:pt x="1680209" y="324484"/>
                  </a:lnTo>
                  <a:lnTo>
                    <a:pt x="1630044" y="285114"/>
                  </a:lnTo>
                  <a:lnTo>
                    <a:pt x="1603375" y="242569"/>
                  </a:lnTo>
                  <a:lnTo>
                    <a:pt x="1600200" y="219709"/>
                  </a:lnTo>
                  <a:close/>
                </a:path>
              </a:pathLst>
            </a:custGeom>
            <a:ln w="25400">
              <a:solidFill>
                <a:srgbClr val="B97A2D"/>
              </a:solidFill>
            </a:ln>
          </p:spPr>
          <p:txBody>
            <a:bodyPr wrap="square" lIns="0" tIns="0" rIns="0" bIns="0" rtlCol="0"/>
            <a:lstStyle/>
            <a:p>
              <a:endParaRPr/>
            </a:p>
          </p:txBody>
        </p:sp>
        <p:sp>
          <p:nvSpPr>
            <p:cNvPr id="11" name="object 11"/>
            <p:cNvSpPr/>
            <p:nvPr/>
          </p:nvSpPr>
          <p:spPr>
            <a:xfrm>
              <a:off x="5236210" y="3622674"/>
              <a:ext cx="1600200" cy="510540"/>
            </a:xfrm>
            <a:custGeom>
              <a:avLst/>
              <a:gdLst/>
              <a:ahLst/>
              <a:cxnLst/>
              <a:rect l="l" t="t" r="r" b="b"/>
              <a:pathLst>
                <a:path w="1600200" h="510539">
                  <a:moveTo>
                    <a:pt x="0" y="0"/>
                  </a:moveTo>
                  <a:lnTo>
                    <a:pt x="1129029" y="510540"/>
                  </a:lnTo>
                </a:path>
                <a:path w="1600200" h="510539">
                  <a:moveTo>
                    <a:pt x="1600199" y="0"/>
                  </a:moveTo>
                  <a:lnTo>
                    <a:pt x="1556385" y="510540"/>
                  </a:lnTo>
                </a:path>
              </a:pathLst>
            </a:custGeom>
            <a:ln w="9525">
              <a:solidFill>
                <a:srgbClr val="FBA738"/>
              </a:solidFill>
            </a:ln>
          </p:spPr>
          <p:txBody>
            <a:bodyPr wrap="square" lIns="0" tIns="0" rIns="0" bIns="0" rtlCol="0"/>
            <a:lstStyle/>
            <a:p>
              <a:endParaRPr/>
            </a:p>
          </p:txBody>
        </p:sp>
        <p:sp>
          <p:nvSpPr>
            <p:cNvPr id="12" name="object 12"/>
            <p:cNvSpPr/>
            <p:nvPr/>
          </p:nvSpPr>
          <p:spPr>
            <a:xfrm>
              <a:off x="7713345" y="3183254"/>
              <a:ext cx="1331595" cy="439420"/>
            </a:xfrm>
            <a:custGeom>
              <a:avLst/>
              <a:gdLst/>
              <a:ahLst/>
              <a:cxnLst/>
              <a:rect l="l" t="t" r="r" b="b"/>
              <a:pathLst>
                <a:path w="1331595" h="439420">
                  <a:moveTo>
                    <a:pt x="0" y="219709"/>
                  </a:moveTo>
                  <a:lnTo>
                    <a:pt x="13334" y="175259"/>
                  </a:lnTo>
                  <a:lnTo>
                    <a:pt x="52704" y="133984"/>
                  </a:lnTo>
                  <a:lnTo>
                    <a:pt x="113664" y="97155"/>
                  </a:lnTo>
                  <a:lnTo>
                    <a:pt x="152400" y="80009"/>
                  </a:lnTo>
                  <a:lnTo>
                    <a:pt x="194945" y="64134"/>
                  </a:lnTo>
                  <a:lnTo>
                    <a:pt x="242570" y="50164"/>
                  </a:lnTo>
                  <a:lnTo>
                    <a:pt x="293370" y="37464"/>
                  </a:lnTo>
                  <a:lnTo>
                    <a:pt x="348614" y="26669"/>
                  </a:lnTo>
                  <a:lnTo>
                    <a:pt x="407034" y="17144"/>
                  </a:lnTo>
                  <a:lnTo>
                    <a:pt x="467995" y="10159"/>
                  </a:lnTo>
                  <a:lnTo>
                    <a:pt x="531495" y="4444"/>
                  </a:lnTo>
                  <a:lnTo>
                    <a:pt x="598170" y="1269"/>
                  </a:lnTo>
                  <a:lnTo>
                    <a:pt x="666114" y="0"/>
                  </a:lnTo>
                  <a:lnTo>
                    <a:pt x="734059" y="1269"/>
                  </a:lnTo>
                  <a:lnTo>
                    <a:pt x="800100" y="4444"/>
                  </a:lnTo>
                  <a:lnTo>
                    <a:pt x="864234" y="10159"/>
                  </a:lnTo>
                  <a:lnTo>
                    <a:pt x="925195" y="17144"/>
                  </a:lnTo>
                  <a:lnTo>
                    <a:pt x="983614" y="26669"/>
                  </a:lnTo>
                  <a:lnTo>
                    <a:pt x="1038225" y="37464"/>
                  </a:lnTo>
                  <a:lnTo>
                    <a:pt x="1089659" y="50164"/>
                  </a:lnTo>
                  <a:lnTo>
                    <a:pt x="1136650" y="64134"/>
                  </a:lnTo>
                  <a:lnTo>
                    <a:pt x="1179829" y="80009"/>
                  </a:lnTo>
                  <a:lnTo>
                    <a:pt x="1217929" y="97155"/>
                  </a:lnTo>
                  <a:lnTo>
                    <a:pt x="1279525" y="133984"/>
                  </a:lnTo>
                  <a:lnTo>
                    <a:pt x="1318259" y="175259"/>
                  </a:lnTo>
                  <a:lnTo>
                    <a:pt x="1331595" y="219709"/>
                  </a:lnTo>
                  <a:lnTo>
                    <a:pt x="1318259" y="264159"/>
                  </a:lnTo>
                  <a:lnTo>
                    <a:pt x="1279525" y="305434"/>
                  </a:lnTo>
                  <a:lnTo>
                    <a:pt x="1217929" y="342900"/>
                  </a:lnTo>
                  <a:lnTo>
                    <a:pt x="1179829" y="359409"/>
                  </a:lnTo>
                  <a:lnTo>
                    <a:pt x="1136650" y="375284"/>
                  </a:lnTo>
                  <a:lnTo>
                    <a:pt x="1089659" y="389254"/>
                  </a:lnTo>
                  <a:lnTo>
                    <a:pt x="1038225" y="401954"/>
                  </a:lnTo>
                  <a:lnTo>
                    <a:pt x="983614" y="412750"/>
                  </a:lnTo>
                  <a:lnTo>
                    <a:pt x="925195" y="422275"/>
                  </a:lnTo>
                  <a:lnTo>
                    <a:pt x="864234" y="429894"/>
                  </a:lnTo>
                  <a:lnTo>
                    <a:pt x="800100" y="434975"/>
                  </a:lnTo>
                  <a:lnTo>
                    <a:pt x="734059" y="438150"/>
                  </a:lnTo>
                  <a:lnTo>
                    <a:pt x="666114" y="439419"/>
                  </a:lnTo>
                  <a:lnTo>
                    <a:pt x="598170" y="438150"/>
                  </a:lnTo>
                  <a:lnTo>
                    <a:pt x="531495" y="434975"/>
                  </a:lnTo>
                  <a:lnTo>
                    <a:pt x="467995" y="429894"/>
                  </a:lnTo>
                  <a:lnTo>
                    <a:pt x="407034" y="422275"/>
                  </a:lnTo>
                  <a:lnTo>
                    <a:pt x="348614" y="412750"/>
                  </a:lnTo>
                  <a:lnTo>
                    <a:pt x="293370" y="401954"/>
                  </a:lnTo>
                  <a:lnTo>
                    <a:pt x="242570" y="389254"/>
                  </a:lnTo>
                  <a:lnTo>
                    <a:pt x="194945" y="375284"/>
                  </a:lnTo>
                  <a:lnTo>
                    <a:pt x="152400" y="359409"/>
                  </a:lnTo>
                  <a:lnTo>
                    <a:pt x="113664" y="342900"/>
                  </a:lnTo>
                  <a:lnTo>
                    <a:pt x="52704" y="305434"/>
                  </a:lnTo>
                  <a:lnTo>
                    <a:pt x="13334" y="264159"/>
                  </a:lnTo>
                  <a:lnTo>
                    <a:pt x="0" y="219709"/>
                  </a:lnTo>
                  <a:close/>
                </a:path>
              </a:pathLst>
            </a:custGeom>
            <a:ln w="25400">
              <a:solidFill>
                <a:srgbClr val="B97A2D"/>
              </a:solidFill>
            </a:ln>
          </p:spPr>
          <p:txBody>
            <a:bodyPr wrap="square" lIns="0" tIns="0" rIns="0" bIns="0" rtlCol="0"/>
            <a:lstStyle/>
            <a:p>
              <a:endParaRPr/>
            </a:p>
          </p:txBody>
        </p:sp>
        <p:sp>
          <p:nvSpPr>
            <p:cNvPr id="13" name="object 13"/>
            <p:cNvSpPr/>
            <p:nvPr/>
          </p:nvSpPr>
          <p:spPr>
            <a:xfrm>
              <a:off x="7148830" y="3622674"/>
              <a:ext cx="1230630" cy="510540"/>
            </a:xfrm>
            <a:custGeom>
              <a:avLst/>
              <a:gdLst/>
              <a:ahLst/>
              <a:cxnLst/>
              <a:rect l="l" t="t" r="r" b="b"/>
              <a:pathLst>
                <a:path w="1230629" h="510539">
                  <a:moveTo>
                    <a:pt x="1230629" y="0"/>
                  </a:moveTo>
                  <a:lnTo>
                    <a:pt x="0" y="510540"/>
                  </a:lnTo>
                </a:path>
              </a:pathLst>
            </a:custGeom>
            <a:ln w="9524">
              <a:solidFill>
                <a:srgbClr val="FBA738"/>
              </a:solidFill>
            </a:ln>
          </p:spPr>
          <p:txBody>
            <a:bodyPr wrap="square" lIns="0" tIns="0" rIns="0" bIns="0" rtlCol="0"/>
            <a:lstStyle/>
            <a:p>
              <a:endParaRPr/>
            </a:p>
          </p:txBody>
        </p:sp>
      </p:grpSp>
      <p:sp>
        <p:nvSpPr>
          <p:cNvPr id="14" name="object 14"/>
          <p:cNvSpPr txBox="1"/>
          <p:nvPr/>
        </p:nvSpPr>
        <p:spPr>
          <a:xfrm>
            <a:off x="6127115" y="4133215"/>
            <a:ext cx="1330325" cy="473075"/>
          </a:xfrm>
          <a:prstGeom prst="rect">
            <a:avLst/>
          </a:prstGeom>
          <a:solidFill>
            <a:srgbClr val="EDEDED"/>
          </a:solidFill>
          <a:ln w="25400">
            <a:solidFill>
              <a:srgbClr val="B97A2D"/>
            </a:solidFill>
          </a:ln>
        </p:spPr>
        <p:txBody>
          <a:bodyPr vert="horz" wrap="square" lIns="0" tIns="121920" rIns="0" bIns="0" rtlCol="0">
            <a:spAutoFit/>
          </a:bodyPr>
          <a:lstStyle/>
          <a:p>
            <a:pPr marL="359410">
              <a:lnSpc>
                <a:spcPct val="100000"/>
              </a:lnSpc>
              <a:spcBef>
                <a:spcPts val="960"/>
              </a:spcBef>
            </a:pPr>
            <a:r>
              <a:rPr sz="1400" spc="-5" dirty="0">
                <a:latin typeface="Arial"/>
                <a:cs typeface="Arial"/>
              </a:rPr>
              <a:t>Student</a:t>
            </a:r>
            <a:endParaRPr sz="1400">
              <a:latin typeface="Arial"/>
              <a:cs typeface="Arial"/>
            </a:endParaRPr>
          </a:p>
        </p:txBody>
      </p:sp>
      <p:sp>
        <p:nvSpPr>
          <p:cNvPr id="20" name="object 2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
        <p:nvSpPr>
          <p:cNvPr id="15" name="object 15"/>
          <p:cNvSpPr txBox="1"/>
          <p:nvPr/>
        </p:nvSpPr>
        <p:spPr>
          <a:xfrm>
            <a:off x="4951857" y="3275457"/>
            <a:ext cx="570230" cy="239395"/>
          </a:xfrm>
          <a:prstGeom prst="rect">
            <a:avLst/>
          </a:prstGeom>
        </p:spPr>
        <p:txBody>
          <a:bodyPr vert="horz" wrap="square" lIns="0" tIns="12700" rIns="0" bIns="0" rtlCol="0">
            <a:spAutoFit/>
          </a:bodyPr>
          <a:lstStyle/>
          <a:p>
            <a:pPr marL="12700">
              <a:lnSpc>
                <a:spcPct val="100000"/>
              </a:lnSpc>
              <a:spcBef>
                <a:spcPts val="100"/>
              </a:spcBef>
            </a:pPr>
            <a:r>
              <a:rPr sz="1400" u="heavy" spc="-5" dirty="0">
                <a:uFill>
                  <a:solidFill>
                    <a:srgbClr val="000000"/>
                  </a:solidFill>
                </a:uFill>
                <a:latin typeface="Arial"/>
                <a:cs typeface="Arial"/>
              </a:rPr>
              <a:t>StudID</a:t>
            </a:r>
            <a:endParaRPr sz="1400">
              <a:latin typeface="Arial"/>
              <a:cs typeface="Arial"/>
            </a:endParaRPr>
          </a:p>
        </p:txBody>
      </p:sp>
      <p:sp>
        <p:nvSpPr>
          <p:cNvPr id="16" name="object 16"/>
          <p:cNvSpPr txBox="1"/>
          <p:nvPr/>
        </p:nvSpPr>
        <p:spPr>
          <a:xfrm>
            <a:off x="6587108" y="3177921"/>
            <a:ext cx="499745" cy="447040"/>
          </a:xfrm>
          <a:prstGeom prst="rect">
            <a:avLst/>
          </a:prstGeom>
        </p:spPr>
        <p:txBody>
          <a:bodyPr vert="horz" wrap="square" lIns="0" tIns="25400" rIns="0" bIns="0" rtlCol="0">
            <a:spAutoFit/>
          </a:bodyPr>
          <a:lstStyle/>
          <a:p>
            <a:pPr marL="12700" marR="5080" indent="64135">
              <a:lnSpc>
                <a:spcPts val="1630"/>
              </a:lnSpc>
              <a:spcBef>
                <a:spcPts val="200"/>
              </a:spcBef>
            </a:pPr>
            <a:r>
              <a:rPr sz="1400" dirty="0">
                <a:latin typeface="Arial"/>
                <a:cs typeface="Arial"/>
              </a:rPr>
              <a:t>First </a:t>
            </a:r>
            <a:r>
              <a:rPr sz="1400" spc="5" dirty="0">
                <a:latin typeface="Arial"/>
                <a:cs typeface="Arial"/>
              </a:rPr>
              <a:t> </a:t>
            </a:r>
            <a:r>
              <a:rPr sz="1400" spc="-10" dirty="0">
                <a:latin typeface="Arial"/>
                <a:cs typeface="Arial"/>
              </a:rPr>
              <a:t>N</a:t>
            </a:r>
            <a:r>
              <a:rPr sz="1400" dirty="0">
                <a:latin typeface="Arial"/>
                <a:cs typeface="Arial"/>
              </a:rPr>
              <a:t>a</a:t>
            </a:r>
            <a:r>
              <a:rPr sz="1400" spc="-10" dirty="0">
                <a:latin typeface="Arial"/>
                <a:cs typeface="Arial"/>
              </a:rPr>
              <a:t>m</a:t>
            </a:r>
            <a:r>
              <a:rPr sz="1400" dirty="0">
                <a:latin typeface="Arial"/>
                <a:cs typeface="Arial"/>
              </a:rPr>
              <a:t>e</a:t>
            </a:r>
            <a:endParaRPr sz="1400">
              <a:latin typeface="Arial"/>
              <a:cs typeface="Arial"/>
            </a:endParaRPr>
          </a:p>
        </p:txBody>
      </p:sp>
      <p:sp>
        <p:nvSpPr>
          <p:cNvPr id="17" name="object 17"/>
          <p:cNvSpPr txBox="1"/>
          <p:nvPr/>
        </p:nvSpPr>
        <p:spPr>
          <a:xfrm>
            <a:off x="8145018" y="3275457"/>
            <a:ext cx="470534" cy="239395"/>
          </a:xfrm>
          <a:prstGeom prst="rect">
            <a:avLst/>
          </a:prstGeom>
        </p:spPr>
        <p:txBody>
          <a:bodyPr vert="horz" wrap="square" lIns="0" tIns="12700" rIns="0" bIns="0" rtlCol="0">
            <a:spAutoFit/>
          </a:bodyPr>
          <a:lstStyle/>
          <a:p>
            <a:pPr marL="12700">
              <a:lnSpc>
                <a:spcPct val="100000"/>
              </a:lnSpc>
              <a:spcBef>
                <a:spcPts val="100"/>
              </a:spcBef>
            </a:pPr>
            <a:r>
              <a:rPr sz="1400" dirty="0">
                <a:latin typeface="Arial"/>
                <a:cs typeface="Arial"/>
              </a:rPr>
              <a:t>E</a:t>
            </a:r>
            <a:r>
              <a:rPr sz="1400" spc="-10" dirty="0">
                <a:latin typeface="Arial"/>
                <a:cs typeface="Arial"/>
              </a:rPr>
              <a:t>m</a:t>
            </a:r>
            <a:r>
              <a:rPr sz="1400" dirty="0">
                <a:latin typeface="Arial"/>
                <a:cs typeface="Arial"/>
              </a:rPr>
              <a:t>ail</a:t>
            </a:r>
            <a:endParaRPr sz="1400">
              <a:latin typeface="Arial"/>
              <a:cs typeface="Arial"/>
            </a:endParaRPr>
          </a:p>
        </p:txBody>
      </p:sp>
      <p:graphicFrame>
        <p:nvGraphicFramePr>
          <p:cNvPr id="18" name="object 18"/>
          <p:cNvGraphicFramePr>
            <a:graphicFrameLocks noGrp="1"/>
          </p:cNvGraphicFramePr>
          <p:nvPr/>
        </p:nvGraphicFramePr>
        <p:xfrm>
          <a:off x="4712842" y="986282"/>
          <a:ext cx="4241799" cy="1445260"/>
        </p:xfrm>
        <a:graphic>
          <a:graphicData uri="http://schemas.openxmlformats.org/drawingml/2006/table">
            <a:tbl>
              <a:tblPr firstRow="1" bandRow="1">
                <a:tableStyleId>{2D5ABB26-0587-4C30-8999-92F81FD0307C}</a:tableStyleId>
              </a:tblPr>
              <a:tblGrid>
                <a:gridCol w="845819">
                  <a:extLst>
                    <a:ext uri="{9D8B030D-6E8A-4147-A177-3AD203B41FA5}">
                      <a16:colId xmlns:a16="http://schemas.microsoft.com/office/drawing/2014/main" val="20000"/>
                    </a:ext>
                  </a:extLst>
                </a:gridCol>
                <a:gridCol w="1103630">
                  <a:extLst>
                    <a:ext uri="{9D8B030D-6E8A-4147-A177-3AD203B41FA5}">
                      <a16:colId xmlns:a16="http://schemas.microsoft.com/office/drawing/2014/main" val="20001"/>
                    </a:ext>
                  </a:extLst>
                </a:gridCol>
                <a:gridCol w="2292350">
                  <a:extLst>
                    <a:ext uri="{9D8B030D-6E8A-4147-A177-3AD203B41FA5}">
                      <a16:colId xmlns:a16="http://schemas.microsoft.com/office/drawing/2014/main" val="20002"/>
                    </a:ext>
                  </a:extLst>
                </a:gridCol>
              </a:tblGrid>
              <a:tr h="360680">
                <a:tc>
                  <a:txBody>
                    <a:bodyPr/>
                    <a:lstStyle/>
                    <a:p>
                      <a:pPr marL="81915">
                        <a:lnSpc>
                          <a:spcPct val="100000"/>
                        </a:lnSpc>
                        <a:spcBef>
                          <a:spcPts val="520"/>
                        </a:spcBef>
                      </a:pPr>
                      <a:r>
                        <a:rPr sz="1400" spc="-5" dirty="0">
                          <a:latin typeface="Arial"/>
                          <a:cs typeface="Arial"/>
                        </a:rPr>
                        <a:t>StudID</a:t>
                      </a:r>
                      <a:endParaRPr sz="1400">
                        <a:latin typeface="Arial"/>
                        <a:cs typeface="Arial"/>
                      </a:endParaRPr>
                    </a:p>
                  </a:txBody>
                  <a:tcPr marL="0" marR="0" marT="66040" marB="0">
                    <a:lnL w="12700">
                      <a:solidFill>
                        <a:srgbClr val="90E2CE"/>
                      </a:solidFill>
                      <a:prstDash val="solid"/>
                    </a:lnL>
                    <a:lnR w="12700">
                      <a:solidFill>
                        <a:srgbClr val="9FE2CE"/>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20"/>
                        </a:spcBef>
                      </a:pPr>
                      <a:r>
                        <a:rPr sz="1400" dirty="0">
                          <a:latin typeface="Arial"/>
                          <a:cs typeface="Arial"/>
                        </a:rPr>
                        <a:t>First</a:t>
                      </a:r>
                      <a:r>
                        <a:rPr sz="1400" spc="-65" dirty="0">
                          <a:latin typeface="Arial"/>
                          <a:cs typeface="Arial"/>
                        </a:rPr>
                        <a:t> </a:t>
                      </a:r>
                      <a:r>
                        <a:rPr sz="1400" spc="-5" dirty="0">
                          <a:latin typeface="Arial"/>
                          <a:cs typeface="Arial"/>
                        </a:rPr>
                        <a:t>Name</a:t>
                      </a:r>
                      <a:endParaRPr sz="1400">
                        <a:latin typeface="Arial"/>
                        <a:cs typeface="Arial"/>
                      </a:endParaRPr>
                    </a:p>
                  </a:txBody>
                  <a:tcPr marL="0" marR="0" marT="66040" marB="0">
                    <a:lnL w="12700">
                      <a:solidFill>
                        <a:srgbClr val="9FE2CE"/>
                      </a:solidFill>
                      <a:prstDash val="solid"/>
                    </a:lnL>
                    <a:lnR w="12700">
                      <a:solidFill>
                        <a:srgbClr val="AF344E"/>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20"/>
                        </a:spcBef>
                      </a:pPr>
                      <a:r>
                        <a:rPr sz="1400" spc="-5" dirty="0">
                          <a:latin typeface="Arial"/>
                          <a:cs typeface="Arial"/>
                        </a:rPr>
                        <a:t>Email</a:t>
                      </a:r>
                      <a:endParaRPr sz="1400">
                        <a:latin typeface="Arial"/>
                        <a:cs typeface="Arial"/>
                      </a:endParaRPr>
                    </a:p>
                  </a:txBody>
                  <a:tcPr marL="0" marR="0" marT="66040" marB="0">
                    <a:lnL w="12700">
                      <a:solidFill>
                        <a:srgbClr val="AF344E"/>
                      </a:solidFill>
                      <a:prstDash val="solid"/>
                    </a:lnL>
                    <a:lnR w="12700">
                      <a:solidFill>
                        <a:srgbClr val="503C85"/>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0"/>
                  </a:ext>
                </a:extLst>
              </a:tr>
              <a:tr h="361315">
                <a:tc>
                  <a:txBody>
                    <a:bodyPr/>
                    <a:lstStyle/>
                    <a:p>
                      <a:pPr marL="81915">
                        <a:lnSpc>
                          <a:spcPct val="100000"/>
                        </a:lnSpc>
                        <a:spcBef>
                          <a:spcPts val="520"/>
                        </a:spcBef>
                      </a:pPr>
                      <a:r>
                        <a:rPr sz="1400" dirty="0">
                          <a:latin typeface="Arial"/>
                          <a:cs typeface="Arial"/>
                        </a:rPr>
                        <a:t>1</a:t>
                      </a:r>
                      <a:endParaRPr sz="1400">
                        <a:latin typeface="Arial"/>
                        <a:cs typeface="Arial"/>
                      </a:endParaRPr>
                    </a:p>
                  </a:txBody>
                  <a:tcPr marL="0" marR="0" marT="66040" marB="0">
                    <a:lnL w="12700">
                      <a:solidFill>
                        <a:srgbClr val="C064D1"/>
                      </a:solidFill>
                      <a:prstDash val="solid"/>
                    </a:lnL>
                    <a:lnR w="12700">
                      <a:solidFill>
                        <a:srgbClr val="6F362C"/>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1915">
                        <a:lnSpc>
                          <a:spcPct val="100000"/>
                        </a:lnSpc>
                        <a:spcBef>
                          <a:spcPts val="520"/>
                        </a:spcBef>
                      </a:pPr>
                      <a:r>
                        <a:rPr sz="1400" spc="-5" dirty="0">
                          <a:latin typeface="Arial"/>
                          <a:cs typeface="Arial"/>
                        </a:rPr>
                        <a:t>Tom</a:t>
                      </a:r>
                      <a:endParaRPr sz="1400">
                        <a:latin typeface="Arial"/>
                        <a:cs typeface="Arial"/>
                      </a:endParaRPr>
                    </a:p>
                  </a:txBody>
                  <a:tcPr marL="0" marR="0" marT="66040" marB="0">
                    <a:lnL w="12700">
                      <a:solidFill>
                        <a:srgbClr val="6F362C"/>
                      </a:solidFill>
                      <a:prstDash val="solid"/>
                    </a:lnL>
                    <a:lnR w="12700">
                      <a:solidFill>
                        <a:srgbClr val="0067D1"/>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1915">
                        <a:lnSpc>
                          <a:spcPct val="100000"/>
                        </a:lnSpc>
                        <a:spcBef>
                          <a:spcPts val="520"/>
                        </a:spcBef>
                      </a:pPr>
                      <a:r>
                        <a:rPr sz="1400" u="heavy" spc="-5" dirty="0">
                          <a:solidFill>
                            <a:srgbClr val="04B8E6"/>
                          </a:solidFill>
                          <a:uFill>
                            <a:solidFill>
                              <a:srgbClr val="04B8E6"/>
                            </a:solidFill>
                          </a:uFill>
                          <a:latin typeface="Arial"/>
                          <a:cs typeface="Arial"/>
                          <a:hlinkClick r:id="rId4"/>
                        </a:rPr>
                        <a:t>abc@gmail.com</a:t>
                      </a:r>
                      <a:endParaRPr sz="1400">
                        <a:latin typeface="Arial"/>
                        <a:cs typeface="Arial"/>
                      </a:endParaRPr>
                    </a:p>
                  </a:txBody>
                  <a:tcPr marL="0" marR="0" marT="66040" marB="0">
                    <a:lnL w="12700">
                      <a:solidFill>
                        <a:srgbClr val="0067D1"/>
                      </a:solidFill>
                      <a:prstDash val="solid"/>
                    </a:lnL>
                    <a:lnR w="12700">
                      <a:solidFill>
                        <a:srgbClr val="6F362C"/>
                      </a:solidFill>
                      <a:prstDash val="solid"/>
                    </a:lnR>
                    <a:lnT w="9525">
                      <a:solidFill>
                        <a:srgbClr val="DDDDDD"/>
                      </a:solidFill>
                      <a:prstDash val="solid"/>
                    </a:lnT>
                    <a:lnB w="9525">
                      <a:solidFill>
                        <a:srgbClr val="DDDDDD"/>
                      </a:solidFill>
                      <a:prstDash val="solid"/>
                    </a:lnB>
                    <a:solidFill>
                      <a:srgbClr val="FFFFFF"/>
                    </a:solidFill>
                  </a:tcPr>
                </a:tc>
                <a:extLst>
                  <a:ext uri="{0D108BD9-81ED-4DB2-BD59-A6C34878D82A}">
                    <a16:rowId xmlns:a16="http://schemas.microsoft.com/office/drawing/2014/main" val="10001"/>
                  </a:ext>
                </a:extLst>
              </a:tr>
              <a:tr h="360680">
                <a:tc>
                  <a:txBody>
                    <a:bodyPr/>
                    <a:lstStyle/>
                    <a:p>
                      <a:pPr marL="81915">
                        <a:lnSpc>
                          <a:spcPct val="100000"/>
                        </a:lnSpc>
                        <a:spcBef>
                          <a:spcPts val="530"/>
                        </a:spcBef>
                      </a:pPr>
                      <a:r>
                        <a:rPr sz="1400" dirty="0">
                          <a:latin typeface="Arial"/>
                          <a:cs typeface="Arial"/>
                        </a:rPr>
                        <a:t>2</a:t>
                      </a:r>
                      <a:endParaRPr sz="1400">
                        <a:latin typeface="Arial"/>
                        <a:cs typeface="Arial"/>
                      </a:endParaRPr>
                    </a:p>
                  </a:txBody>
                  <a:tcPr marL="0" marR="0" marT="67310" marB="0">
                    <a:lnL w="12700">
                      <a:solidFill>
                        <a:srgbClr val="9FE2CE"/>
                      </a:solidFill>
                      <a:prstDash val="solid"/>
                    </a:lnL>
                    <a:lnR w="12700">
                      <a:solidFill>
                        <a:srgbClr val="0FA6DE"/>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30"/>
                        </a:spcBef>
                      </a:pPr>
                      <a:r>
                        <a:rPr sz="1400" spc="-5" dirty="0">
                          <a:latin typeface="Arial"/>
                          <a:cs typeface="Arial"/>
                        </a:rPr>
                        <a:t>Nick</a:t>
                      </a:r>
                      <a:endParaRPr sz="1400">
                        <a:latin typeface="Arial"/>
                        <a:cs typeface="Arial"/>
                      </a:endParaRPr>
                    </a:p>
                  </a:txBody>
                  <a:tcPr marL="0" marR="0" marT="67310" marB="0">
                    <a:lnL w="12700">
                      <a:solidFill>
                        <a:srgbClr val="0FA6DE"/>
                      </a:solidFill>
                      <a:prstDash val="solid"/>
                    </a:lnL>
                    <a:lnR w="12700">
                      <a:solidFill>
                        <a:srgbClr val="AF68D1"/>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30"/>
                        </a:spcBef>
                      </a:pPr>
                      <a:r>
                        <a:rPr sz="1400" u="heavy" dirty="0">
                          <a:solidFill>
                            <a:srgbClr val="04B8E6"/>
                          </a:solidFill>
                          <a:uFill>
                            <a:solidFill>
                              <a:srgbClr val="04B8E6"/>
                            </a:solidFill>
                          </a:uFill>
                          <a:latin typeface="Arial"/>
                          <a:cs typeface="Arial"/>
                          <a:hlinkClick r:id="rId5"/>
                        </a:rPr>
                        <a:t>xyz@gmail.com</a:t>
                      </a:r>
                      <a:endParaRPr sz="1400">
                        <a:latin typeface="Arial"/>
                        <a:cs typeface="Arial"/>
                      </a:endParaRPr>
                    </a:p>
                  </a:txBody>
                  <a:tcPr marL="0" marR="0" marT="67310" marB="0">
                    <a:lnL w="12700">
                      <a:solidFill>
                        <a:srgbClr val="AF68D1"/>
                      </a:solidFill>
                      <a:prstDash val="solid"/>
                    </a:lnL>
                    <a:lnR w="12700">
                      <a:solidFill>
                        <a:srgbClr val="0FA6DE"/>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2"/>
                  </a:ext>
                </a:extLst>
              </a:tr>
              <a:tr h="362585">
                <a:tc>
                  <a:txBody>
                    <a:bodyPr/>
                    <a:lstStyle/>
                    <a:p>
                      <a:pPr marL="81915">
                        <a:lnSpc>
                          <a:spcPct val="100000"/>
                        </a:lnSpc>
                        <a:spcBef>
                          <a:spcPts val="530"/>
                        </a:spcBef>
                      </a:pPr>
                      <a:r>
                        <a:rPr sz="1400" dirty="0">
                          <a:latin typeface="Arial"/>
                          <a:cs typeface="Arial"/>
                        </a:rPr>
                        <a:t>3</a:t>
                      </a:r>
                      <a:endParaRPr sz="1400">
                        <a:latin typeface="Arial"/>
                        <a:cs typeface="Arial"/>
                      </a:endParaRPr>
                    </a:p>
                  </a:txBody>
                  <a:tcPr marL="0" marR="0" marT="67310" marB="0">
                    <a:lnL w="12700">
                      <a:solidFill>
                        <a:srgbClr val="AF344E"/>
                      </a:solidFill>
                      <a:prstDash val="solid"/>
                    </a:lnL>
                    <a:lnR w="12700">
                      <a:solidFill>
                        <a:srgbClr val="C064D1"/>
                      </a:solidFill>
                      <a:prstDash val="solid"/>
                    </a:lnR>
                    <a:lnT w="9525">
                      <a:solidFill>
                        <a:srgbClr val="DDDDDD"/>
                      </a:solidFill>
                      <a:prstDash val="solid"/>
                    </a:lnT>
                    <a:lnB w="12700">
                      <a:solidFill>
                        <a:srgbClr val="503C85"/>
                      </a:solidFill>
                      <a:prstDash val="solid"/>
                    </a:lnB>
                    <a:solidFill>
                      <a:srgbClr val="FFFFFF"/>
                    </a:solidFill>
                  </a:tcPr>
                </a:tc>
                <a:tc>
                  <a:txBody>
                    <a:bodyPr/>
                    <a:lstStyle/>
                    <a:p>
                      <a:pPr marL="81915">
                        <a:lnSpc>
                          <a:spcPct val="100000"/>
                        </a:lnSpc>
                        <a:spcBef>
                          <a:spcPts val="530"/>
                        </a:spcBef>
                      </a:pPr>
                      <a:r>
                        <a:rPr sz="1400" spc="-5" dirty="0">
                          <a:latin typeface="Arial"/>
                          <a:cs typeface="Arial"/>
                        </a:rPr>
                        <a:t>Dana</a:t>
                      </a:r>
                      <a:endParaRPr sz="1400">
                        <a:latin typeface="Arial"/>
                        <a:cs typeface="Arial"/>
                      </a:endParaRPr>
                    </a:p>
                  </a:txBody>
                  <a:tcPr marL="0" marR="0" marT="67310" marB="0">
                    <a:lnL w="12700">
                      <a:solidFill>
                        <a:srgbClr val="C064D1"/>
                      </a:solidFill>
                      <a:prstDash val="solid"/>
                    </a:lnL>
                    <a:lnR w="12700">
                      <a:solidFill>
                        <a:srgbClr val="6FBA85"/>
                      </a:solidFill>
                      <a:prstDash val="solid"/>
                    </a:lnR>
                    <a:lnT w="9525">
                      <a:solidFill>
                        <a:srgbClr val="DDDDDD"/>
                      </a:solidFill>
                      <a:prstDash val="solid"/>
                    </a:lnT>
                    <a:lnB w="12700">
                      <a:solidFill>
                        <a:srgbClr val="C06AD1"/>
                      </a:solidFill>
                      <a:prstDash val="solid"/>
                    </a:lnB>
                    <a:solidFill>
                      <a:srgbClr val="FFFFFF"/>
                    </a:solidFill>
                  </a:tcPr>
                </a:tc>
                <a:tc>
                  <a:txBody>
                    <a:bodyPr/>
                    <a:lstStyle/>
                    <a:p>
                      <a:pPr marL="81915">
                        <a:lnSpc>
                          <a:spcPct val="100000"/>
                        </a:lnSpc>
                        <a:spcBef>
                          <a:spcPts val="530"/>
                        </a:spcBef>
                      </a:pPr>
                      <a:r>
                        <a:rPr sz="1400" u="heavy" dirty="0">
                          <a:solidFill>
                            <a:srgbClr val="04B8E6"/>
                          </a:solidFill>
                          <a:uFill>
                            <a:solidFill>
                              <a:srgbClr val="04B8E6"/>
                            </a:solidFill>
                          </a:uFill>
                          <a:latin typeface="Arial"/>
                          <a:cs typeface="Arial"/>
                          <a:hlinkClick r:id="rId6"/>
                        </a:rPr>
                        <a:t>mno@yahoo.com</a:t>
                      </a:r>
                      <a:endParaRPr sz="1400">
                        <a:latin typeface="Arial"/>
                        <a:cs typeface="Arial"/>
                      </a:endParaRPr>
                    </a:p>
                  </a:txBody>
                  <a:tcPr marL="0" marR="0" marT="67310" marB="0">
                    <a:lnL w="12700">
                      <a:solidFill>
                        <a:srgbClr val="6FBA85"/>
                      </a:solidFill>
                      <a:prstDash val="solid"/>
                    </a:lnL>
                    <a:lnR w="12700">
                      <a:solidFill>
                        <a:srgbClr val="C064D1"/>
                      </a:solidFill>
                      <a:prstDash val="solid"/>
                    </a:lnR>
                    <a:lnT w="9525">
                      <a:solidFill>
                        <a:srgbClr val="DDDDDD"/>
                      </a:solidFill>
                      <a:prstDash val="solid"/>
                    </a:lnT>
                    <a:lnB w="12700">
                      <a:solidFill>
                        <a:srgbClr val="DF392C"/>
                      </a:solidFill>
                      <a:prstDash val="solid"/>
                    </a:lnB>
                    <a:solidFill>
                      <a:srgbClr val="FFFFFF"/>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5070728" y="501141"/>
            <a:ext cx="91376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rPr>
              <a:t>E</a:t>
            </a:r>
            <a:r>
              <a:rPr sz="1800" spc="-15" dirty="0">
                <a:solidFill>
                  <a:srgbClr val="585858"/>
                </a:solidFill>
              </a:rPr>
              <a:t>x</a:t>
            </a:r>
            <a:r>
              <a:rPr sz="1800" spc="-5" dirty="0">
                <a:solidFill>
                  <a:srgbClr val="585858"/>
                </a:solidFill>
              </a:rPr>
              <a:t>a</a:t>
            </a:r>
            <a:r>
              <a:rPr sz="1800" dirty="0">
                <a:solidFill>
                  <a:srgbClr val="585858"/>
                </a:solidFill>
              </a:rPr>
              <a:t>m</a:t>
            </a:r>
            <a:r>
              <a:rPr sz="1800" spc="-5" dirty="0">
                <a:solidFill>
                  <a:srgbClr val="585858"/>
                </a:solidFill>
              </a:rPr>
              <a:t>ple</a:t>
            </a:r>
            <a:endParaRPr sz="1800"/>
          </a:p>
        </p:txBody>
      </p:sp>
      <p:sp>
        <p:nvSpPr>
          <p:cNvPr id="6" name="object 6"/>
          <p:cNvSpPr txBox="1"/>
          <p:nvPr/>
        </p:nvSpPr>
        <p:spPr>
          <a:xfrm>
            <a:off x="813308" y="827278"/>
            <a:ext cx="2924810" cy="1199515"/>
          </a:xfrm>
          <a:prstGeom prst="rect">
            <a:avLst/>
          </a:prstGeom>
        </p:spPr>
        <p:txBody>
          <a:bodyPr vert="horz" wrap="square" lIns="0" tIns="12700" rIns="0" bIns="0" rtlCol="0">
            <a:spAutoFit/>
          </a:bodyPr>
          <a:lstStyle/>
          <a:p>
            <a:pPr marL="3175" algn="ctr">
              <a:lnSpc>
                <a:spcPct val="100000"/>
              </a:lnSpc>
              <a:spcBef>
                <a:spcPts val="100"/>
              </a:spcBef>
            </a:pPr>
            <a:r>
              <a:rPr sz="2400" spc="-5" dirty="0">
                <a:latin typeface="Arial"/>
                <a:cs typeface="Arial"/>
              </a:rPr>
              <a:t>Types</a:t>
            </a:r>
            <a:r>
              <a:rPr sz="2400" spc="-75" dirty="0">
                <a:latin typeface="Arial"/>
                <a:cs typeface="Arial"/>
              </a:rPr>
              <a:t> </a:t>
            </a:r>
            <a:r>
              <a:rPr sz="2400" spc="-5" dirty="0">
                <a:latin typeface="Arial"/>
                <a:cs typeface="Arial"/>
              </a:rPr>
              <a:t>of</a:t>
            </a:r>
            <a:r>
              <a:rPr sz="2400" spc="-70" dirty="0">
                <a:latin typeface="Arial"/>
                <a:cs typeface="Arial"/>
              </a:rPr>
              <a:t> </a:t>
            </a:r>
            <a:r>
              <a:rPr sz="2400" spc="-5" dirty="0">
                <a:latin typeface="Arial"/>
                <a:cs typeface="Arial"/>
              </a:rPr>
              <a:t>Keys</a:t>
            </a:r>
            <a:endParaRPr sz="2400">
              <a:latin typeface="Arial"/>
              <a:cs typeface="Arial"/>
            </a:endParaRPr>
          </a:p>
          <a:p>
            <a:pPr>
              <a:lnSpc>
                <a:spcPct val="100000"/>
              </a:lnSpc>
              <a:spcBef>
                <a:spcPts val="5"/>
              </a:spcBef>
            </a:pPr>
            <a:endParaRPr sz="3650">
              <a:latin typeface="Arial"/>
              <a:cs typeface="Arial"/>
            </a:endParaRPr>
          </a:p>
          <a:p>
            <a:pPr algn="ctr">
              <a:lnSpc>
                <a:spcPct val="100000"/>
              </a:lnSpc>
            </a:pPr>
            <a:r>
              <a:rPr sz="1800" spc="-5" dirty="0">
                <a:solidFill>
                  <a:srgbClr val="585858"/>
                </a:solidFill>
                <a:latin typeface="Arial"/>
                <a:cs typeface="Arial"/>
              </a:rPr>
              <a:t>Rule</a:t>
            </a:r>
            <a:r>
              <a:rPr sz="1800" spc="-30" dirty="0">
                <a:solidFill>
                  <a:srgbClr val="585858"/>
                </a:solidFill>
                <a:latin typeface="Arial"/>
                <a:cs typeface="Arial"/>
              </a:rPr>
              <a:t> </a:t>
            </a:r>
            <a:r>
              <a:rPr sz="1800" dirty="0">
                <a:solidFill>
                  <a:srgbClr val="585858"/>
                </a:solidFill>
                <a:latin typeface="Arial"/>
                <a:cs typeface="Arial"/>
              </a:rPr>
              <a:t>for</a:t>
            </a:r>
            <a:r>
              <a:rPr sz="1800" spc="-25" dirty="0">
                <a:solidFill>
                  <a:srgbClr val="585858"/>
                </a:solidFill>
                <a:latin typeface="Arial"/>
                <a:cs typeface="Arial"/>
              </a:rPr>
              <a:t> </a:t>
            </a:r>
            <a:r>
              <a:rPr sz="1800" spc="-5" dirty="0">
                <a:solidFill>
                  <a:srgbClr val="585858"/>
                </a:solidFill>
                <a:latin typeface="Arial"/>
                <a:cs typeface="Arial"/>
              </a:rPr>
              <a:t>defining</a:t>
            </a:r>
            <a:r>
              <a:rPr sz="1800" spc="-30" dirty="0">
                <a:solidFill>
                  <a:srgbClr val="585858"/>
                </a:solidFill>
                <a:latin typeface="Arial"/>
                <a:cs typeface="Arial"/>
              </a:rPr>
              <a:t> </a:t>
            </a:r>
            <a:r>
              <a:rPr sz="1800" spc="-5" dirty="0">
                <a:solidFill>
                  <a:srgbClr val="585858"/>
                </a:solidFill>
                <a:latin typeface="Arial"/>
                <a:cs typeface="Arial"/>
              </a:rPr>
              <a:t>primary</a:t>
            </a:r>
            <a:r>
              <a:rPr sz="1800" spc="-30" dirty="0">
                <a:solidFill>
                  <a:srgbClr val="585858"/>
                </a:solidFill>
                <a:latin typeface="Arial"/>
                <a:cs typeface="Arial"/>
              </a:rPr>
              <a:t> </a:t>
            </a:r>
            <a:r>
              <a:rPr sz="1800" dirty="0">
                <a:solidFill>
                  <a:srgbClr val="585858"/>
                </a:solidFill>
                <a:latin typeface="Arial"/>
                <a:cs typeface="Arial"/>
              </a:rPr>
              <a:t>key</a:t>
            </a:r>
            <a:endParaRPr sz="1800">
              <a:latin typeface="Arial"/>
              <a:cs typeface="Arial"/>
            </a:endParaRPr>
          </a:p>
        </p:txBody>
      </p:sp>
      <p:sp>
        <p:nvSpPr>
          <p:cNvPr id="7" name="object 7"/>
          <p:cNvSpPr txBox="1"/>
          <p:nvPr/>
        </p:nvSpPr>
        <p:spPr>
          <a:xfrm>
            <a:off x="654812" y="2742666"/>
            <a:ext cx="3397250" cy="2002789"/>
          </a:xfrm>
          <a:prstGeom prst="rect">
            <a:avLst/>
          </a:prstGeom>
        </p:spPr>
        <p:txBody>
          <a:bodyPr vert="horz" wrap="square" lIns="0" tIns="12700" rIns="0" bIns="0" rtlCol="0">
            <a:spAutoFit/>
          </a:bodyPr>
          <a:lstStyle/>
          <a:p>
            <a:pPr marL="349250" marR="20955" indent="-337185">
              <a:lnSpc>
                <a:spcPct val="115700"/>
              </a:lnSpc>
              <a:spcBef>
                <a:spcPts val="100"/>
              </a:spcBef>
              <a:buChar char="●"/>
              <a:tabLst>
                <a:tab pos="349250" algn="l"/>
                <a:tab pos="349885" algn="l"/>
              </a:tabLst>
            </a:pPr>
            <a:r>
              <a:rPr sz="1400" spc="-5" dirty="0">
                <a:latin typeface="Arial"/>
                <a:cs typeface="Arial"/>
              </a:rPr>
              <a:t>Two</a:t>
            </a:r>
            <a:r>
              <a:rPr sz="1400" spc="-35" dirty="0">
                <a:latin typeface="Arial"/>
                <a:cs typeface="Arial"/>
              </a:rPr>
              <a:t> </a:t>
            </a:r>
            <a:r>
              <a:rPr sz="1400" spc="-5" dirty="0">
                <a:latin typeface="Arial"/>
                <a:cs typeface="Arial"/>
              </a:rPr>
              <a:t>rows</a:t>
            </a:r>
            <a:r>
              <a:rPr sz="1400" spc="-35" dirty="0">
                <a:latin typeface="Arial"/>
                <a:cs typeface="Arial"/>
              </a:rPr>
              <a:t> </a:t>
            </a:r>
            <a:r>
              <a:rPr sz="1400" spc="-5" dirty="0">
                <a:latin typeface="Arial"/>
                <a:cs typeface="Arial"/>
              </a:rPr>
              <a:t>can't</a:t>
            </a:r>
            <a:r>
              <a:rPr sz="1400" spc="-15" dirty="0">
                <a:latin typeface="Arial"/>
                <a:cs typeface="Arial"/>
              </a:rPr>
              <a:t> </a:t>
            </a:r>
            <a:r>
              <a:rPr sz="1400" spc="-5" dirty="0">
                <a:latin typeface="Arial"/>
                <a:cs typeface="Arial"/>
              </a:rPr>
              <a:t>have</a:t>
            </a:r>
            <a:r>
              <a:rPr sz="1400" spc="-35" dirty="0">
                <a:latin typeface="Arial"/>
                <a:cs typeface="Arial"/>
              </a:rPr>
              <a:t> </a:t>
            </a:r>
            <a:r>
              <a:rPr sz="1400" dirty="0">
                <a:latin typeface="Arial"/>
                <a:cs typeface="Arial"/>
              </a:rPr>
              <a:t>the</a:t>
            </a:r>
            <a:r>
              <a:rPr sz="1400" spc="-45" dirty="0">
                <a:latin typeface="Arial"/>
                <a:cs typeface="Arial"/>
              </a:rPr>
              <a:t> </a:t>
            </a:r>
            <a:r>
              <a:rPr sz="1400" spc="-5" dirty="0">
                <a:latin typeface="Arial"/>
                <a:cs typeface="Arial"/>
              </a:rPr>
              <a:t>same</a:t>
            </a:r>
            <a:r>
              <a:rPr sz="1400" spc="-35" dirty="0">
                <a:latin typeface="Arial"/>
                <a:cs typeface="Arial"/>
              </a:rPr>
              <a:t> </a:t>
            </a:r>
            <a:r>
              <a:rPr sz="1400" dirty="0">
                <a:latin typeface="Arial"/>
                <a:cs typeface="Arial"/>
              </a:rPr>
              <a:t>primary </a:t>
            </a:r>
            <a:r>
              <a:rPr sz="1400" spc="-370" dirty="0">
                <a:latin typeface="Arial"/>
                <a:cs typeface="Arial"/>
              </a:rPr>
              <a:t> </a:t>
            </a:r>
            <a:r>
              <a:rPr sz="1400" dirty="0">
                <a:latin typeface="Arial"/>
                <a:cs typeface="Arial"/>
              </a:rPr>
              <a:t>key</a:t>
            </a:r>
            <a:r>
              <a:rPr sz="1400" spc="-20" dirty="0">
                <a:latin typeface="Arial"/>
                <a:cs typeface="Arial"/>
              </a:rPr>
              <a:t> </a:t>
            </a:r>
            <a:r>
              <a:rPr sz="1400" spc="-5" dirty="0">
                <a:latin typeface="Arial"/>
                <a:cs typeface="Arial"/>
              </a:rPr>
              <a:t>value</a:t>
            </a:r>
            <a:endParaRPr sz="1400">
              <a:latin typeface="Arial"/>
              <a:cs typeface="Arial"/>
            </a:endParaRPr>
          </a:p>
          <a:p>
            <a:pPr marL="349250" marR="20320" indent="-337185">
              <a:lnSpc>
                <a:spcPct val="115199"/>
              </a:lnSpc>
              <a:spcBef>
                <a:spcPts val="20"/>
              </a:spcBef>
              <a:buChar char="●"/>
              <a:tabLst>
                <a:tab pos="349250" algn="l"/>
                <a:tab pos="349885" algn="l"/>
              </a:tabLst>
            </a:pPr>
            <a:r>
              <a:rPr sz="1400" dirty="0">
                <a:latin typeface="Arial"/>
                <a:cs typeface="Arial"/>
              </a:rPr>
              <a:t>It</a:t>
            </a:r>
            <a:r>
              <a:rPr sz="1400" spc="-20" dirty="0">
                <a:latin typeface="Arial"/>
                <a:cs typeface="Arial"/>
              </a:rPr>
              <a:t> </a:t>
            </a:r>
            <a:r>
              <a:rPr sz="1400" spc="-10" dirty="0">
                <a:latin typeface="Arial"/>
                <a:cs typeface="Arial"/>
              </a:rPr>
              <a:t>must</a:t>
            </a:r>
            <a:r>
              <a:rPr sz="1400" spc="-15" dirty="0">
                <a:latin typeface="Arial"/>
                <a:cs typeface="Arial"/>
              </a:rPr>
              <a:t> </a:t>
            </a:r>
            <a:r>
              <a:rPr sz="1400" dirty="0">
                <a:latin typeface="Arial"/>
                <a:cs typeface="Arial"/>
              </a:rPr>
              <a:t>for</a:t>
            </a:r>
            <a:r>
              <a:rPr sz="1400" spc="-20" dirty="0">
                <a:latin typeface="Arial"/>
                <a:cs typeface="Arial"/>
              </a:rPr>
              <a:t> </a:t>
            </a:r>
            <a:r>
              <a:rPr sz="1400" spc="-5" dirty="0">
                <a:latin typeface="Arial"/>
                <a:cs typeface="Arial"/>
              </a:rPr>
              <a:t>every</a:t>
            </a:r>
            <a:r>
              <a:rPr sz="1400" spc="-25" dirty="0">
                <a:latin typeface="Arial"/>
                <a:cs typeface="Arial"/>
              </a:rPr>
              <a:t> </a:t>
            </a:r>
            <a:r>
              <a:rPr sz="1400" dirty="0">
                <a:latin typeface="Arial"/>
                <a:cs typeface="Arial"/>
              </a:rPr>
              <a:t>row</a:t>
            </a:r>
            <a:r>
              <a:rPr sz="1400" spc="-25" dirty="0">
                <a:latin typeface="Arial"/>
                <a:cs typeface="Arial"/>
              </a:rPr>
              <a:t> </a:t>
            </a:r>
            <a:r>
              <a:rPr sz="1400" dirty="0">
                <a:latin typeface="Arial"/>
                <a:cs typeface="Arial"/>
              </a:rPr>
              <a:t>to</a:t>
            </a:r>
            <a:r>
              <a:rPr sz="1400" spc="-20" dirty="0">
                <a:latin typeface="Arial"/>
                <a:cs typeface="Arial"/>
              </a:rPr>
              <a:t> </a:t>
            </a:r>
            <a:r>
              <a:rPr sz="1400" spc="-5" dirty="0">
                <a:latin typeface="Arial"/>
                <a:cs typeface="Arial"/>
              </a:rPr>
              <a:t>have</a:t>
            </a:r>
            <a:r>
              <a:rPr sz="1400" spc="-10" dirty="0">
                <a:latin typeface="Arial"/>
                <a:cs typeface="Arial"/>
              </a:rPr>
              <a:t> </a:t>
            </a:r>
            <a:r>
              <a:rPr sz="1400" dirty="0">
                <a:latin typeface="Arial"/>
                <a:cs typeface="Arial"/>
              </a:rPr>
              <a:t>a</a:t>
            </a:r>
            <a:r>
              <a:rPr sz="1400" spc="-10" dirty="0">
                <a:latin typeface="Arial"/>
                <a:cs typeface="Arial"/>
              </a:rPr>
              <a:t> </a:t>
            </a:r>
            <a:r>
              <a:rPr sz="1400" spc="-5" dirty="0">
                <a:latin typeface="Arial"/>
                <a:cs typeface="Arial"/>
              </a:rPr>
              <a:t>primary </a:t>
            </a:r>
            <a:r>
              <a:rPr sz="1400" spc="-375" dirty="0">
                <a:latin typeface="Arial"/>
                <a:cs typeface="Arial"/>
              </a:rPr>
              <a:t> </a:t>
            </a:r>
            <a:r>
              <a:rPr sz="1400" dirty="0">
                <a:latin typeface="Arial"/>
                <a:cs typeface="Arial"/>
              </a:rPr>
              <a:t>key</a:t>
            </a:r>
            <a:r>
              <a:rPr sz="1400" spc="-20" dirty="0">
                <a:latin typeface="Arial"/>
                <a:cs typeface="Arial"/>
              </a:rPr>
              <a:t> </a:t>
            </a:r>
            <a:r>
              <a:rPr sz="1400" spc="-5" dirty="0">
                <a:latin typeface="Arial"/>
                <a:cs typeface="Arial"/>
              </a:rPr>
              <a:t>value.</a:t>
            </a:r>
            <a:endParaRPr sz="1400">
              <a:latin typeface="Arial"/>
              <a:cs typeface="Arial"/>
            </a:endParaRPr>
          </a:p>
          <a:p>
            <a:pPr marL="349250" indent="-335915">
              <a:lnSpc>
                <a:spcPct val="100000"/>
              </a:lnSpc>
              <a:spcBef>
                <a:spcPts val="275"/>
              </a:spcBef>
              <a:buChar char="●"/>
              <a:tabLst>
                <a:tab pos="349250" algn="l"/>
                <a:tab pos="349885" algn="l"/>
              </a:tabLst>
            </a:pPr>
            <a:r>
              <a:rPr sz="1400" spc="-5" dirty="0">
                <a:latin typeface="Arial"/>
                <a:cs typeface="Arial"/>
              </a:rPr>
              <a:t>The</a:t>
            </a:r>
            <a:r>
              <a:rPr sz="1400" spc="-25" dirty="0">
                <a:latin typeface="Arial"/>
                <a:cs typeface="Arial"/>
              </a:rPr>
              <a:t> </a:t>
            </a:r>
            <a:r>
              <a:rPr sz="1400" dirty="0">
                <a:latin typeface="Arial"/>
                <a:cs typeface="Arial"/>
              </a:rPr>
              <a:t>primary</a:t>
            </a:r>
            <a:r>
              <a:rPr sz="1400" spc="-25" dirty="0">
                <a:latin typeface="Arial"/>
                <a:cs typeface="Arial"/>
              </a:rPr>
              <a:t> </a:t>
            </a:r>
            <a:r>
              <a:rPr sz="1400" dirty="0">
                <a:latin typeface="Arial"/>
                <a:cs typeface="Arial"/>
              </a:rPr>
              <a:t>key</a:t>
            </a:r>
            <a:r>
              <a:rPr sz="1400" spc="-35" dirty="0">
                <a:latin typeface="Arial"/>
                <a:cs typeface="Arial"/>
              </a:rPr>
              <a:t> </a:t>
            </a:r>
            <a:r>
              <a:rPr sz="1400" spc="-5" dirty="0">
                <a:latin typeface="Arial"/>
                <a:cs typeface="Arial"/>
              </a:rPr>
              <a:t>field</a:t>
            </a:r>
            <a:r>
              <a:rPr sz="1400" spc="-25" dirty="0">
                <a:latin typeface="Arial"/>
                <a:cs typeface="Arial"/>
              </a:rPr>
              <a:t> </a:t>
            </a:r>
            <a:r>
              <a:rPr sz="1400" spc="-5" dirty="0">
                <a:latin typeface="Arial"/>
                <a:cs typeface="Arial"/>
              </a:rPr>
              <a:t>cannot</a:t>
            </a:r>
            <a:r>
              <a:rPr sz="1400" spc="-10" dirty="0">
                <a:latin typeface="Arial"/>
                <a:cs typeface="Arial"/>
              </a:rPr>
              <a:t> </a:t>
            </a:r>
            <a:r>
              <a:rPr sz="1400" spc="-5" dirty="0">
                <a:latin typeface="Arial"/>
                <a:cs typeface="Arial"/>
              </a:rPr>
              <a:t>be</a:t>
            </a:r>
            <a:r>
              <a:rPr sz="1400" spc="-20" dirty="0">
                <a:latin typeface="Arial"/>
                <a:cs typeface="Arial"/>
              </a:rPr>
              <a:t> </a:t>
            </a:r>
            <a:r>
              <a:rPr sz="1400" spc="-5" dirty="0">
                <a:latin typeface="Arial"/>
                <a:cs typeface="Arial"/>
              </a:rPr>
              <a:t>null.</a:t>
            </a:r>
            <a:endParaRPr sz="1400">
              <a:latin typeface="Arial"/>
              <a:cs typeface="Arial"/>
            </a:endParaRPr>
          </a:p>
          <a:p>
            <a:pPr marL="349250" marR="5080" indent="-337185">
              <a:lnSpc>
                <a:spcPct val="115700"/>
              </a:lnSpc>
              <a:buChar char="●"/>
              <a:tabLst>
                <a:tab pos="349250" algn="l"/>
                <a:tab pos="349885" algn="l"/>
              </a:tabLst>
            </a:pPr>
            <a:r>
              <a:rPr sz="1400" spc="-5" dirty="0">
                <a:latin typeface="Arial"/>
                <a:cs typeface="Arial"/>
              </a:rPr>
              <a:t>The</a:t>
            </a:r>
            <a:r>
              <a:rPr sz="1400" spc="-15" dirty="0">
                <a:latin typeface="Arial"/>
                <a:cs typeface="Arial"/>
              </a:rPr>
              <a:t> </a:t>
            </a:r>
            <a:r>
              <a:rPr sz="1400" spc="-5" dirty="0">
                <a:latin typeface="Arial"/>
                <a:cs typeface="Arial"/>
              </a:rPr>
              <a:t>value</a:t>
            </a:r>
            <a:r>
              <a:rPr sz="1400" spc="-15" dirty="0">
                <a:latin typeface="Arial"/>
                <a:cs typeface="Arial"/>
              </a:rPr>
              <a:t> </a:t>
            </a:r>
            <a:r>
              <a:rPr sz="1400" dirty="0">
                <a:latin typeface="Arial"/>
                <a:cs typeface="Arial"/>
              </a:rPr>
              <a:t>in</a:t>
            </a:r>
            <a:r>
              <a:rPr sz="1400" spc="-15" dirty="0">
                <a:latin typeface="Arial"/>
                <a:cs typeface="Arial"/>
              </a:rPr>
              <a:t> </a:t>
            </a:r>
            <a:r>
              <a:rPr sz="1400" dirty="0">
                <a:latin typeface="Arial"/>
                <a:cs typeface="Arial"/>
              </a:rPr>
              <a:t>a</a:t>
            </a:r>
            <a:r>
              <a:rPr sz="1400" spc="-25" dirty="0">
                <a:latin typeface="Arial"/>
                <a:cs typeface="Arial"/>
              </a:rPr>
              <a:t> </a:t>
            </a:r>
            <a:r>
              <a:rPr sz="1400" spc="-5" dirty="0">
                <a:latin typeface="Arial"/>
                <a:cs typeface="Arial"/>
              </a:rPr>
              <a:t>primary</a:t>
            </a:r>
            <a:r>
              <a:rPr sz="1400" spc="-25" dirty="0">
                <a:latin typeface="Arial"/>
                <a:cs typeface="Arial"/>
              </a:rPr>
              <a:t> </a:t>
            </a:r>
            <a:r>
              <a:rPr sz="1400" dirty="0">
                <a:latin typeface="Arial"/>
                <a:cs typeface="Arial"/>
              </a:rPr>
              <a:t>key</a:t>
            </a:r>
            <a:r>
              <a:rPr sz="1400" spc="-25" dirty="0">
                <a:latin typeface="Arial"/>
                <a:cs typeface="Arial"/>
              </a:rPr>
              <a:t> </a:t>
            </a:r>
            <a:r>
              <a:rPr sz="1400" dirty="0">
                <a:latin typeface="Arial"/>
                <a:cs typeface="Arial"/>
              </a:rPr>
              <a:t>column</a:t>
            </a:r>
            <a:r>
              <a:rPr sz="1400" spc="-25" dirty="0">
                <a:latin typeface="Arial"/>
                <a:cs typeface="Arial"/>
              </a:rPr>
              <a:t> </a:t>
            </a:r>
            <a:r>
              <a:rPr sz="1400" dirty="0">
                <a:latin typeface="Arial"/>
                <a:cs typeface="Arial"/>
              </a:rPr>
              <a:t>can </a:t>
            </a:r>
            <a:r>
              <a:rPr sz="1400" spc="-375" dirty="0">
                <a:latin typeface="Arial"/>
                <a:cs typeface="Arial"/>
              </a:rPr>
              <a:t> </a:t>
            </a:r>
            <a:r>
              <a:rPr sz="1400" spc="-5" dirty="0">
                <a:latin typeface="Arial"/>
                <a:cs typeface="Arial"/>
              </a:rPr>
              <a:t>never</a:t>
            </a:r>
            <a:r>
              <a:rPr sz="1400" dirty="0">
                <a:latin typeface="Arial"/>
                <a:cs typeface="Arial"/>
              </a:rPr>
              <a:t> be </a:t>
            </a:r>
            <a:r>
              <a:rPr sz="1400" spc="-5" dirty="0">
                <a:latin typeface="Arial"/>
                <a:cs typeface="Arial"/>
              </a:rPr>
              <a:t>modified</a:t>
            </a:r>
            <a:r>
              <a:rPr sz="1400" spc="-10" dirty="0">
                <a:latin typeface="Arial"/>
                <a:cs typeface="Arial"/>
              </a:rPr>
              <a:t> </a:t>
            </a:r>
            <a:r>
              <a:rPr sz="1400" dirty="0">
                <a:latin typeface="Arial"/>
                <a:cs typeface="Arial"/>
              </a:rPr>
              <a:t>or</a:t>
            </a:r>
            <a:r>
              <a:rPr sz="1400" spc="5" dirty="0">
                <a:latin typeface="Arial"/>
                <a:cs typeface="Arial"/>
              </a:rPr>
              <a:t> </a:t>
            </a:r>
            <a:r>
              <a:rPr sz="1400" spc="-5" dirty="0">
                <a:latin typeface="Arial"/>
                <a:cs typeface="Arial"/>
              </a:rPr>
              <a:t>updated</a:t>
            </a:r>
            <a:r>
              <a:rPr sz="1400" spc="-10" dirty="0">
                <a:latin typeface="Arial"/>
                <a:cs typeface="Arial"/>
              </a:rPr>
              <a:t> </a:t>
            </a:r>
            <a:r>
              <a:rPr sz="1400" dirty="0">
                <a:latin typeface="Arial"/>
                <a:cs typeface="Arial"/>
              </a:rPr>
              <a:t>if</a:t>
            </a:r>
            <a:r>
              <a:rPr sz="1400" spc="-5" dirty="0">
                <a:latin typeface="Arial"/>
                <a:cs typeface="Arial"/>
              </a:rPr>
              <a:t> </a:t>
            </a:r>
            <a:r>
              <a:rPr sz="1400" dirty="0">
                <a:latin typeface="Arial"/>
                <a:cs typeface="Arial"/>
              </a:rPr>
              <a:t>any</a:t>
            </a:r>
            <a:endParaRPr sz="1400">
              <a:latin typeface="Arial"/>
              <a:cs typeface="Arial"/>
            </a:endParaRPr>
          </a:p>
          <a:p>
            <a:pPr marL="349250">
              <a:lnSpc>
                <a:spcPct val="100000"/>
              </a:lnSpc>
              <a:spcBef>
                <a:spcPts val="265"/>
              </a:spcBef>
            </a:pPr>
            <a:r>
              <a:rPr sz="1400" dirty="0">
                <a:latin typeface="Arial"/>
                <a:cs typeface="Arial"/>
              </a:rPr>
              <a:t>foreign</a:t>
            </a:r>
            <a:r>
              <a:rPr sz="1400" spc="-50" dirty="0">
                <a:latin typeface="Arial"/>
                <a:cs typeface="Arial"/>
              </a:rPr>
              <a:t> </a:t>
            </a:r>
            <a:r>
              <a:rPr sz="1400" dirty="0">
                <a:latin typeface="Arial"/>
                <a:cs typeface="Arial"/>
              </a:rPr>
              <a:t>key</a:t>
            </a:r>
            <a:r>
              <a:rPr sz="1400" spc="-35" dirty="0">
                <a:latin typeface="Arial"/>
                <a:cs typeface="Arial"/>
              </a:rPr>
              <a:t> </a:t>
            </a:r>
            <a:r>
              <a:rPr sz="1400" spc="-5" dirty="0">
                <a:latin typeface="Arial"/>
                <a:cs typeface="Arial"/>
              </a:rPr>
              <a:t>refers</a:t>
            </a:r>
            <a:r>
              <a:rPr sz="1400" spc="-25" dirty="0">
                <a:latin typeface="Arial"/>
                <a:cs typeface="Arial"/>
              </a:rPr>
              <a:t> </a:t>
            </a:r>
            <a:r>
              <a:rPr sz="1400" spc="-5" dirty="0">
                <a:latin typeface="Arial"/>
                <a:cs typeface="Arial"/>
              </a:rPr>
              <a:t>to</a:t>
            </a:r>
            <a:r>
              <a:rPr sz="1400" spc="-20" dirty="0">
                <a:latin typeface="Arial"/>
                <a:cs typeface="Arial"/>
              </a:rPr>
              <a:t> </a:t>
            </a:r>
            <a:r>
              <a:rPr sz="1400" spc="-5" dirty="0">
                <a:latin typeface="Arial"/>
                <a:cs typeface="Arial"/>
              </a:rPr>
              <a:t>that</a:t>
            </a:r>
            <a:r>
              <a:rPr sz="1400" spc="-25" dirty="0">
                <a:latin typeface="Arial"/>
                <a:cs typeface="Arial"/>
              </a:rPr>
              <a:t> </a:t>
            </a:r>
            <a:r>
              <a:rPr sz="1400" spc="-5" dirty="0">
                <a:latin typeface="Arial"/>
                <a:cs typeface="Arial"/>
              </a:rPr>
              <a:t>primary</a:t>
            </a:r>
            <a:r>
              <a:rPr sz="1400" spc="-40" dirty="0">
                <a:latin typeface="Arial"/>
                <a:cs typeface="Arial"/>
              </a:rPr>
              <a:t> </a:t>
            </a:r>
            <a:r>
              <a:rPr sz="1400" spc="-5" dirty="0">
                <a:latin typeface="Arial"/>
                <a:cs typeface="Arial"/>
              </a:rPr>
              <a:t>key.</a:t>
            </a:r>
            <a:endParaRPr sz="1400">
              <a:latin typeface="Arial"/>
              <a:cs typeface="Arial"/>
            </a:endParaRPr>
          </a:p>
        </p:txBody>
      </p:sp>
      <p:pic>
        <p:nvPicPr>
          <p:cNvPr id="8" name="object 8"/>
          <p:cNvPicPr/>
          <p:nvPr/>
        </p:nvPicPr>
        <p:blipFill>
          <a:blip r:embed="rId3" cstate="print"/>
          <a:stretch>
            <a:fillRect/>
          </a:stretch>
        </p:blipFill>
        <p:spPr>
          <a:xfrm>
            <a:off x="143510" y="163068"/>
            <a:ext cx="767080" cy="307848"/>
          </a:xfrm>
          <a:prstGeom prst="rect">
            <a:avLst/>
          </a:prstGeom>
        </p:spPr>
      </p:pic>
      <p:grpSp>
        <p:nvGrpSpPr>
          <p:cNvPr id="9" name="object 9"/>
          <p:cNvGrpSpPr/>
          <p:nvPr/>
        </p:nvGrpSpPr>
        <p:grpSpPr>
          <a:xfrm>
            <a:off x="4557395" y="3170554"/>
            <a:ext cx="4500245" cy="967740"/>
            <a:chOff x="4557395" y="3170554"/>
            <a:chExt cx="4500245" cy="967740"/>
          </a:xfrm>
        </p:grpSpPr>
        <p:sp>
          <p:nvSpPr>
            <p:cNvPr id="10" name="object 10"/>
            <p:cNvSpPr/>
            <p:nvPr/>
          </p:nvSpPr>
          <p:spPr>
            <a:xfrm>
              <a:off x="4570095" y="3183254"/>
              <a:ext cx="2931795" cy="439420"/>
            </a:xfrm>
            <a:custGeom>
              <a:avLst/>
              <a:gdLst/>
              <a:ahLst/>
              <a:cxnLst/>
              <a:rect l="l" t="t" r="r" b="b"/>
              <a:pathLst>
                <a:path w="2931795" h="439420">
                  <a:moveTo>
                    <a:pt x="0" y="219709"/>
                  </a:moveTo>
                  <a:lnTo>
                    <a:pt x="3175" y="197484"/>
                  </a:lnTo>
                  <a:lnTo>
                    <a:pt x="13334" y="175259"/>
                  </a:lnTo>
                  <a:lnTo>
                    <a:pt x="52069" y="133984"/>
                  </a:lnTo>
                  <a:lnTo>
                    <a:pt x="113664" y="97155"/>
                  </a:lnTo>
                  <a:lnTo>
                    <a:pt x="151764" y="80009"/>
                  </a:lnTo>
                  <a:lnTo>
                    <a:pt x="194944" y="64134"/>
                  </a:lnTo>
                  <a:lnTo>
                    <a:pt x="241934" y="50164"/>
                  </a:lnTo>
                  <a:lnTo>
                    <a:pt x="293369" y="37464"/>
                  </a:lnTo>
                  <a:lnTo>
                    <a:pt x="347979" y="26669"/>
                  </a:lnTo>
                  <a:lnTo>
                    <a:pt x="406400" y="17144"/>
                  </a:lnTo>
                  <a:lnTo>
                    <a:pt x="467359" y="10159"/>
                  </a:lnTo>
                  <a:lnTo>
                    <a:pt x="531494" y="4444"/>
                  </a:lnTo>
                  <a:lnTo>
                    <a:pt x="597534" y="1269"/>
                  </a:lnTo>
                  <a:lnTo>
                    <a:pt x="665479" y="0"/>
                  </a:lnTo>
                  <a:lnTo>
                    <a:pt x="733425" y="1269"/>
                  </a:lnTo>
                  <a:lnTo>
                    <a:pt x="799464" y="4444"/>
                  </a:lnTo>
                  <a:lnTo>
                    <a:pt x="863600" y="10159"/>
                  </a:lnTo>
                  <a:lnTo>
                    <a:pt x="924559" y="17144"/>
                  </a:lnTo>
                  <a:lnTo>
                    <a:pt x="982979" y="26669"/>
                  </a:lnTo>
                  <a:lnTo>
                    <a:pt x="1037589" y="37464"/>
                  </a:lnTo>
                  <a:lnTo>
                    <a:pt x="1089025" y="50164"/>
                  </a:lnTo>
                  <a:lnTo>
                    <a:pt x="1136650" y="64134"/>
                  </a:lnTo>
                  <a:lnTo>
                    <a:pt x="1179194" y="80009"/>
                  </a:lnTo>
                  <a:lnTo>
                    <a:pt x="1217929" y="97155"/>
                  </a:lnTo>
                  <a:lnTo>
                    <a:pt x="1278889" y="133984"/>
                  </a:lnTo>
                  <a:lnTo>
                    <a:pt x="1317625" y="175259"/>
                  </a:lnTo>
                  <a:lnTo>
                    <a:pt x="1331594" y="219709"/>
                  </a:lnTo>
                  <a:lnTo>
                    <a:pt x="1327784" y="242569"/>
                  </a:lnTo>
                  <a:lnTo>
                    <a:pt x="1301750" y="285114"/>
                  </a:lnTo>
                  <a:lnTo>
                    <a:pt x="1250950" y="324484"/>
                  </a:lnTo>
                  <a:lnTo>
                    <a:pt x="1179194" y="359409"/>
                  </a:lnTo>
                  <a:lnTo>
                    <a:pt x="1136650" y="375284"/>
                  </a:lnTo>
                  <a:lnTo>
                    <a:pt x="1089025" y="389254"/>
                  </a:lnTo>
                  <a:lnTo>
                    <a:pt x="1037589" y="401954"/>
                  </a:lnTo>
                  <a:lnTo>
                    <a:pt x="982979" y="412750"/>
                  </a:lnTo>
                  <a:lnTo>
                    <a:pt x="924559" y="422275"/>
                  </a:lnTo>
                  <a:lnTo>
                    <a:pt x="863600" y="429894"/>
                  </a:lnTo>
                  <a:lnTo>
                    <a:pt x="799464" y="434975"/>
                  </a:lnTo>
                  <a:lnTo>
                    <a:pt x="733425" y="438150"/>
                  </a:lnTo>
                  <a:lnTo>
                    <a:pt x="665479" y="439419"/>
                  </a:lnTo>
                  <a:lnTo>
                    <a:pt x="597534" y="438150"/>
                  </a:lnTo>
                  <a:lnTo>
                    <a:pt x="531494" y="434975"/>
                  </a:lnTo>
                  <a:lnTo>
                    <a:pt x="467359" y="429894"/>
                  </a:lnTo>
                  <a:lnTo>
                    <a:pt x="406400" y="422275"/>
                  </a:lnTo>
                  <a:lnTo>
                    <a:pt x="347979" y="412750"/>
                  </a:lnTo>
                  <a:lnTo>
                    <a:pt x="293369" y="401954"/>
                  </a:lnTo>
                  <a:lnTo>
                    <a:pt x="241934" y="389254"/>
                  </a:lnTo>
                  <a:lnTo>
                    <a:pt x="194944" y="375284"/>
                  </a:lnTo>
                  <a:lnTo>
                    <a:pt x="151764" y="359409"/>
                  </a:lnTo>
                  <a:lnTo>
                    <a:pt x="113664" y="342900"/>
                  </a:lnTo>
                  <a:lnTo>
                    <a:pt x="80009" y="324484"/>
                  </a:lnTo>
                  <a:lnTo>
                    <a:pt x="29844" y="285114"/>
                  </a:lnTo>
                  <a:lnTo>
                    <a:pt x="3175" y="242569"/>
                  </a:lnTo>
                  <a:lnTo>
                    <a:pt x="0" y="219709"/>
                  </a:lnTo>
                  <a:close/>
                </a:path>
                <a:path w="2931795" h="439420">
                  <a:moveTo>
                    <a:pt x="1600200" y="219709"/>
                  </a:moveTo>
                  <a:lnTo>
                    <a:pt x="1603375" y="197484"/>
                  </a:lnTo>
                  <a:lnTo>
                    <a:pt x="1613534" y="175259"/>
                  </a:lnTo>
                  <a:lnTo>
                    <a:pt x="1652269" y="133984"/>
                  </a:lnTo>
                  <a:lnTo>
                    <a:pt x="1713864" y="97155"/>
                  </a:lnTo>
                  <a:lnTo>
                    <a:pt x="1751964" y="80009"/>
                  </a:lnTo>
                  <a:lnTo>
                    <a:pt x="1795144" y="64134"/>
                  </a:lnTo>
                  <a:lnTo>
                    <a:pt x="1842134" y="50164"/>
                  </a:lnTo>
                  <a:lnTo>
                    <a:pt x="1893569" y="37464"/>
                  </a:lnTo>
                  <a:lnTo>
                    <a:pt x="1948814" y="26669"/>
                  </a:lnTo>
                  <a:lnTo>
                    <a:pt x="2006600" y="17144"/>
                  </a:lnTo>
                  <a:lnTo>
                    <a:pt x="2068195" y="10159"/>
                  </a:lnTo>
                  <a:lnTo>
                    <a:pt x="2131695" y="4444"/>
                  </a:lnTo>
                  <a:lnTo>
                    <a:pt x="2197734" y="1269"/>
                  </a:lnTo>
                  <a:lnTo>
                    <a:pt x="2265679" y="0"/>
                  </a:lnTo>
                  <a:lnTo>
                    <a:pt x="2334259" y="1269"/>
                  </a:lnTo>
                  <a:lnTo>
                    <a:pt x="2400300" y="4444"/>
                  </a:lnTo>
                  <a:lnTo>
                    <a:pt x="2463800" y="10159"/>
                  </a:lnTo>
                  <a:lnTo>
                    <a:pt x="2525395" y="17144"/>
                  </a:lnTo>
                  <a:lnTo>
                    <a:pt x="2583179" y="26669"/>
                  </a:lnTo>
                  <a:lnTo>
                    <a:pt x="2638425" y="37464"/>
                  </a:lnTo>
                  <a:lnTo>
                    <a:pt x="2689225" y="50164"/>
                  </a:lnTo>
                  <a:lnTo>
                    <a:pt x="2736850" y="64134"/>
                  </a:lnTo>
                  <a:lnTo>
                    <a:pt x="2780029" y="80009"/>
                  </a:lnTo>
                  <a:lnTo>
                    <a:pt x="2818129" y="97155"/>
                  </a:lnTo>
                  <a:lnTo>
                    <a:pt x="2879725" y="133984"/>
                  </a:lnTo>
                  <a:lnTo>
                    <a:pt x="2918459" y="175259"/>
                  </a:lnTo>
                  <a:lnTo>
                    <a:pt x="2931795" y="219709"/>
                  </a:lnTo>
                  <a:lnTo>
                    <a:pt x="2928620" y="242569"/>
                  </a:lnTo>
                  <a:lnTo>
                    <a:pt x="2901950" y="285114"/>
                  </a:lnTo>
                  <a:lnTo>
                    <a:pt x="2851150" y="324484"/>
                  </a:lnTo>
                  <a:lnTo>
                    <a:pt x="2780029" y="359409"/>
                  </a:lnTo>
                  <a:lnTo>
                    <a:pt x="2736850" y="375284"/>
                  </a:lnTo>
                  <a:lnTo>
                    <a:pt x="2689225" y="389254"/>
                  </a:lnTo>
                  <a:lnTo>
                    <a:pt x="2638425" y="401954"/>
                  </a:lnTo>
                  <a:lnTo>
                    <a:pt x="2583179" y="412750"/>
                  </a:lnTo>
                  <a:lnTo>
                    <a:pt x="2525395" y="422275"/>
                  </a:lnTo>
                  <a:lnTo>
                    <a:pt x="2463800" y="429894"/>
                  </a:lnTo>
                  <a:lnTo>
                    <a:pt x="2400300" y="434975"/>
                  </a:lnTo>
                  <a:lnTo>
                    <a:pt x="2334259" y="438150"/>
                  </a:lnTo>
                  <a:lnTo>
                    <a:pt x="2265679" y="439419"/>
                  </a:lnTo>
                  <a:lnTo>
                    <a:pt x="2197734" y="438150"/>
                  </a:lnTo>
                  <a:lnTo>
                    <a:pt x="2131695" y="434975"/>
                  </a:lnTo>
                  <a:lnTo>
                    <a:pt x="2068195" y="429894"/>
                  </a:lnTo>
                  <a:lnTo>
                    <a:pt x="2006600" y="422275"/>
                  </a:lnTo>
                  <a:lnTo>
                    <a:pt x="1948814" y="412750"/>
                  </a:lnTo>
                  <a:lnTo>
                    <a:pt x="1893569" y="401954"/>
                  </a:lnTo>
                  <a:lnTo>
                    <a:pt x="1842134" y="389254"/>
                  </a:lnTo>
                  <a:lnTo>
                    <a:pt x="1795144" y="375284"/>
                  </a:lnTo>
                  <a:lnTo>
                    <a:pt x="1751964" y="359409"/>
                  </a:lnTo>
                  <a:lnTo>
                    <a:pt x="1713864" y="342900"/>
                  </a:lnTo>
                  <a:lnTo>
                    <a:pt x="1680209" y="324484"/>
                  </a:lnTo>
                  <a:lnTo>
                    <a:pt x="1630044" y="285114"/>
                  </a:lnTo>
                  <a:lnTo>
                    <a:pt x="1603375" y="242569"/>
                  </a:lnTo>
                  <a:lnTo>
                    <a:pt x="1600200" y="219709"/>
                  </a:lnTo>
                  <a:close/>
                </a:path>
              </a:pathLst>
            </a:custGeom>
            <a:ln w="25400">
              <a:solidFill>
                <a:srgbClr val="B97A2D"/>
              </a:solidFill>
            </a:ln>
          </p:spPr>
          <p:txBody>
            <a:bodyPr wrap="square" lIns="0" tIns="0" rIns="0" bIns="0" rtlCol="0"/>
            <a:lstStyle/>
            <a:p>
              <a:endParaRPr/>
            </a:p>
          </p:txBody>
        </p:sp>
        <p:sp>
          <p:nvSpPr>
            <p:cNvPr id="11" name="object 11"/>
            <p:cNvSpPr/>
            <p:nvPr/>
          </p:nvSpPr>
          <p:spPr>
            <a:xfrm>
              <a:off x="5236210" y="3622674"/>
              <a:ext cx="1600200" cy="510540"/>
            </a:xfrm>
            <a:custGeom>
              <a:avLst/>
              <a:gdLst/>
              <a:ahLst/>
              <a:cxnLst/>
              <a:rect l="l" t="t" r="r" b="b"/>
              <a:pathLst>
                <a:path w="1600200" h="510539">
                  <a:moveTo>
                    <a:pt x="0" y="0"/>
                  </a:moveTo>
                  <a:lnTo>
                    <a:pt x="1129029" y="510540"/>
                  </a:lnTo>
                </a:path>
                <a:path w="1600200" h="510539">
                  <a:moveTo>
                    <a:pt x="1600199" y="0"/>
                  </a:moveTo>
                  <a:lnTo>
                    <a:pt x="1556385" y="510540"/>
                  </a:lnTo>
                </a:path>
              </a:pathLst>
            </a:custGeom>
            <a:ln w="9525">
              <a:solidFill>
                <a:srgbClr val="FBA738"/>
              </a:solidFill>
            </a:ln>
          </p:spPr>
          <p:txBody>
            <a:bodyPr wrap="square" lIns="0" tIns="0" rIns="0" bIns="0" rtlCol="0"/>
            <a:lstStyle/>
            <a:p>
              <a:endParaRPr/>
            </a:p>
          </p:txBody>
        </p:sp>
        <p:sp>
          <p:nvSpPr>
            <p:cNvPr id="12" name="object 12"/>
            <p:cNvSpPr/>
            <p:nvPr/>
          </p:nvSpPr>
          <p:spPr>
            <a:xfrm>
              <a:off x="7713345" y="3183254"/>
              <a:ext cx="1331595" cy="439420"/>
            </a:xfrm>
            <a:custGeom>
              <a:avLst/>
              <a:gdLst/>
              <a:ahLst/>
              <a:cxnLst/>
              <a:rect l="l" t="t" r="r" b="b"/>
              <a:pathLst>
                <a:path w="1331595" h="439420">
                  <a:moveTo>
                    <a:pt x="0" y="219709"/>
                  </a:moveTo>
                  <a:lnTo>
                    <a:pt x="13334" y="175259"/>
                  </a:lnTo>
                  <a:lnTo>
                    <a:pt x="52704" y="133984"/>
                  </a:lnTo>
                  <a:lnTo>
                    <a:pt x="113664" y="97155"/>
                  </a:lnTo>
                  <a:lnTo>
                    <a:pt x="152400" y="80009"/>
                  </a:lnTo>
                  <a:lnTo>
                    <a:pt x="194945" y="64134"/>
                  </a:lnTo>
                  <a:lnTo>
                    <a:pt x="242570" y="50164"/>
                  </a:lnTo>
                  <a:lnTo>
                    <a:pt x="293370" y="37464"/>
                  </a:lnTo>
                  <a:lnTo>
                    <a:pt x="348614" y="26669"/>
                  </a:lnTo>
                  <a:lnTo>
                    <a:pt x="407034" y="17144"/>
                  </a:lnTo>
                  <a:lnTo>
                    <a:pt x="467995" y="10159"/>
                  </a:lnTo>
                  <a:lnTo>
                    <a:pt x="531495" y="4444"/>
                  </a:lnTo>
                  <a:lnTo>
                    <a:pt x="598170" y="1269"/>
                  </a:lnTo>
                  <a:lnTo>
                    <a:pt x="666114" y="0"/>
                  </a:lnTo>
                  <a:lnTo>
                    <a:pt x="734059" y="1269"/>
                  </a:lnTo>
                  <a:lnTo>
                    <a:pt x="800100" y="4444"/>
                  </a:lnTo>
                  <a:lnTo>
                    <a:pt x="864234" y="10159"/>
                  </a:lnTo>
                  <a:lnTo>
                    <a:pt x="925195" y="17144"/>
                  </a:lnTo>
                  <a:lnTo>
                    <a:pt x="983614" y="26669"/>
                  </a:lnTo>
                  <a:lnTo>
                    <a:pt x="1038225" y="37464"/>
                  </a:lnTo>
                  <a:lnTo>
                    <a:pt x="1089659" y="50164"/>
                  </a:lnTo>
                  <a:lnTo>
                    <a:pt x="1136650" y="64134"/>
                  </a:lnTo>
                  <a:lnTo>
                    <a:pt x="1179829" y="80009"/>
                  </a:lnTo>
                  <a:lnTo>
                    <a:pt x="1217929" y="97155"/>
                  </a:lnTo>
                  <a:lnTo>
                    <a:pt x="1279525" y="133984"/>
                  </a:lnTo>
                  <a:lnTo>
                    <a:pt x="1318259" y="175259"/>
                  </a:lnTo>
                  <a:lnTo>
                    <a:pt x="1331595" y="219709"/>
                  </a:lnTo>
                  <a:lnTo>
                    <a:pt x="1318259" y="264159"/>
                  </a:lnTo>
                  <a:lnTo>
                    <a:pt x="1279525" y="305434"/>
                  </a:lnTo>
                  <a:lnTo>
                    <a:pt x="1217929" y="342900"/>
                  </a:lnTo>
                  <a:lnTo>
                    <a:pt x="1179829" y="359409"/>
                  </a:lnTo>
                  <a:lnTo>
                    <a:pt x="1136650" y="375284"/>
                  </a:lnTo>
                  <a:lnTo>
                    <a:pt x="1089659" y="389254"/>
                  </a:lnTo>
                  <a:lnTo>
                    <a:pt x="1038225" y="401954"/>
                  </a:lnTo>
                  <a:lnTo>
                    <a:pt x="983614" y="412750"/>
                  </a:lnTo>
                  <a:lnTo>
                    <a:pt x="925195" y="422275"/>
                  </a:lnTo>
                  <a:lnTo>
                    <a:pt x="864234" y="429894"/>
                  </a:lnTo>
                  <a:lnTo>
                    <a:pt x="800100" y="434975"/>
                  </a:lnTo>
                  <a:lnTo>
                    <a:pt x="734059" y="438150"/>
                  </a:lnTo>
                  <a:lnTo>
                    <a:pt x="666114" y="439419"/>
                  </a:lnTo>
                  <a:lnTo>
                    <a:pt x="598170" y="438150"/>
                  </a:lnTo>
                  <a:lnTo>
                    <a:pt x="531495" y="434975"/>
                  </a:lnTo>
                  <a:lnTo>
                    <a:pt x="467995" y="429894"/>
                  </a:lnTo>
                  <a:lnTo>
                    <a:pt x="407034" y="422275"/>
                  </a:lnTo>
                  <a:lnTo>
                    <a:pt x="348614" y="412750"/>
                  </a:lnTo>
                  <a:lnTo>
                    <a:pt x="293370" y="401954"/>
                  </a:lnTo>
                  <a:lnTo>
                    <a:pt x="242570" y="389254"/>
                  </a:lnTo>
                  <a:lnTo>
                    <a:pt x="194945" y="375284"/>
                  </a:lnTo>
                  <a:lnTo>
                    <a:pt x="152400" y="359409"/>
                  </a:lnTo>
                  <a:lnTo>
                    <a:pt x="113664" y="342900"/>
                  </a:lnTo>
                  <a:lnTo>
                    <a:pt x="52704" y="305434"/>
                  </a:lnTo>
                  <a:lnTo>
                    <a:pt x="13334" y="264159"/>
                  </a:lnTo>
                  <a:lnTo>
                    <a:pt x="0" y="219709"/>
                  </a:lnTo>
                  <a:close/>
                </a:path>
              </a:pathLst>
            </a:custGeom>
            <a:ln w="25400">
              <a:solidFill>
                <a:srgbClr val="B97A2D"/>
              </a:solidFill>
            </a:ln>
          </p:spPr>
          <p:txBody>
            <a:bodyPr wrap="square" lIns="0" tIns="0" rIns="0" bIns="0" rtlCol="0"/>
            <a:lstStyle/>
            <a:p>
              <a:endParaRPr/>
            </a:p>
          </p:txBody>
        </p:sp>
        <p:sp>
          <p:nvSpPr>
            <p:cNvPr id="13" name="object 13"/>
            <p:cNvSpPr/>
            <p:nvPr/>
          </p:nvSpPr>
          <p:spPr>
            <a:xfrm>
              <a:off x="7148830" y="3622674"/>
              <a:ext cx="1230630" cy="510540"/>
            </a:xfrm>
            <a:custGeom>
              <a:avLst/>
              <a:gdLst/>
              <a:ahLst/>
              <a:cxnLst/>
              <a:rect l="l" t="t" r="r" b="b"/>
              <a:pathLst>
                <a:path w="1230629" h="510539">
                  <a:moveTo>
                    <a:pt x="1230629" y="0"/>
                  </a:moveTo>
                  <a:lnTo>
                    <a:pt x="0" y="510540"/>
                  </a:lnTo>
                </a:path>
              </a:pathLst>
            </a:custGeom>
            <a:ln w="9524">
              <a:solidFill>
                <a:srgbClr val="FBA738"/>
              </a:solidFill>
            </a:ln>
          </p:spPr>
          <p:txBody>
            <a:bodyPr wrap="square" lIns="0" tIns="0" rIns="0" bIns="0" rtlCol="0"/>
            <a:lstStyle/>
            <a:p>
              <a:endParaRPr/>
            </a:p>
          </p:txBody>
        </p:sp>
      </p:grpSp>
      <p:sp>
        <p:nvSpPr>
          <p:cNvPr id="14" name="object 14"/>
          <p:cNvSpPr txBox="1"/>
          <p:nvPr/>
        </p:nvSpPr>
        <p:spPr>
          <a:xfrm>
            <a:off x="6127115" y="4133215"/>
            <a:ext cx="1330325" cy="473075"/>
          </a:xfrm>
          <a:prstGeom prst="rect">
            <a:avLst/>
          </a:prstGeom>
          <a:solidFill>
            <a:srgbClr val="EDEDED"/>
          </a:solidFill>
          <a:ln w="25400">
            <a:solidFill>
              <a:srgbClr val="B97A2D"/>
            </a:solidFill>
          </a:ln>
        </p:spPr>
        <p:txBody>
          <a:bodyPr vert="horz" wrap="square" lIns="0" tIns="121920" rIns="0" bIns="0" rtlCol="0">
            <a:spAutoFit/>
          </a:bodyPr>
          <a:lstStyle/>
          <a:p>
            <a:pPr marL="359410">
              <a:lnSpc>
                <a:spcPct val="100000"/>
              </a:lnSpc>
              <a:spcBef>
                <a:spcPts val="960"/>
              </a:spcBef>
            </a:pPr>
            <a:r>
              <a:rPr sz="1400" spc="-5" dirty="0">
                <a:latin typeface="Arial"/>
                <a:cs typeface="Arial"/>
              </a:rPr>
              <a:t>Student</a:t>
            </a:r>
            <a:endParaRPr sz="1400">
              <a:latin typeface="Arial"/>
              <a:cs typeface="Arial"/>
            </a:endParaRPr>
          </a:p>
        </p:txBody>
      </p:sp>
      <p:sp>
        <p:nvSpPr>
          <p:cNvPr id="20" name="object 2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
        <p:nvSpPr>
          <p:cNvPr id="15" name="object 15"/>
          <p:cNvSpPr txBox="1"/>
          <p:nvPr/>
        </p:nvSpPr>
        <p:spPr>
          <a:xfrm>
            <a:off x="4951857" y="3275457"/>
            <a:ext cx="570230" cy="239395"/>
          </a:xfrm>
          <a:prstGeom prst="rect">
            <a:avLst/>
          </a:prstGeom>
        </p:spPr>
        <p:txBody>
          <a:bodyPr vert="horz" wrap="square" lIns="0" tIns="12700" rIns="0" bIns="0" rtlCol="0">
            <a:spAutoFit/>
          </a:bodyPr>
          <a:lstStyle/>
          <a:p>
            <a:pPr marL="12700">
              <a:lnSpc>
                <a:spcPct val="100000"/>
              </a:lnSpc>
              <a:spcBef>
                <a:spcPts val="100"/>
              </a:spcBef>
            </a:pPr>
            <a:r>
              <a:rPr sz="1400" u="heavy" spc="-5" dirty="0">
                <a:uFill>
                  <a:solidFill>
                    <a:srgbClr val="000000"/>
                  </a:solidFill>
                </a:uFill>
                <a:latin typeface="Arial"/>
                <a:cs typeface="Arial"/>
              </a:rPr>
              <a:t>StudID</a:t>
            </a:r>
            <a:endParaRPr sz="1400">
              <a:latin typeface="Arial"/>
              <a:cs typeface="Arial"/>
            </a:endParaRPr>
          </a:p>
        </p:txBody>
      </p:sp>
      <p:sp>
        <p:nvSpPr>
          <p:cNvPr id="16" name="object 16"/>
          <p:cNvSpPr txBox="1"/>
          <p:nvPr/>
        </p:nvSpPr>
        <p:spPr>
          <a:xfrm>
            <a:off x="6587108" y="3177921"/>
            <a:ext cx="499745" cy="447040"/>
          </a:xfrm>
          <a:prstGeom prst="rect">
            <a:avLst/>
          </a:prstGeom>
        </p:spPr>
        <p:txBody>
          <a:bodyPr vert="horz" wrap="square" lIns="0" tIns="25400" rIns="0" bIns="0" rtlCol="0">
            <a:spAutoFit/>
          </a:bodyPr>
          <a:lstStyle/>
          <a:p>
            <a:pPr marL="12700" marR="5080" indent="64135">
              <a:lnSpc>
                <a:spcPts val="1630"/>
              </a:lnSpc>
              <a:spcBef>
                <a:spcPts val="200"/>
              </a:spcBef>
            </a:pPr>
            <a:r>
              <a:rPr sz="1400" dirty="0">
                <a:latin typeface="Arial"/>
                <a:cs typeface="Arial"/>
              </a:rPr>
              <a:t>First </a:t>
            </a:r>
            <a:r>
              <a:rPr sz="1400" spc="5" dirty="0">
                <a:latin typeface="Arial"/>
                <a:cs typeface="Arial"/>
              </a:rPr>
              <a:t> </a:t>
            </a:r>
            <a:r>
              <a:rPr sz="1400" spc="-10" dirty="0">
                <a:latin typeface="Arial"/>
                <a:cs typeface="Arial"/>
              </a:rPr>
              <a:t>N</a:t>
            </a:r>
            <a:r>
              <a:rPr sz="1400" dirty="0">
                <a:latin typeface="Arial"/>
                <a:cs typeface="Arial"/>
              </a:rPr>
              <a:t>a</a:t>
            </a:r>
            <a:r>
              <a:rPr sz="1400" spc="-10" dirty="0">
                <a:latin typeface="Arial"/>
                <a:cs typeface="Arial"/>
              </a:rPr>
              <a:t>m</a:t>
            </a:r>
            <a:r>
              <a:rPr sz="1400" dirty="0">
                <a:latin typeface="Arial"/>
                <a:cs typeface="Arial"/>
              </a:rPr>
              <a:t>e</a:t>
            </a:r>
            <a:endParaRPr sz="1400">
              <a:latin typeface="Arial"/>
              <a:cs typeface="Arial"/>
            </a:endParaRPr>
          </a:p>
        </p:txBody>
      </p:sp>
      <p:sp>
        <p:nvSpPr>
          <p:cNvPr id="17" name="object 17"/>
          <p:cNvSpPr txBox="1"/>
          <p:nvPr/>
        </p:nvSpPr>
        <p:spPr>
          <a:xfrm>
            <a:off x="8145018" y="3275457"/>
            <a:ext cx="470534" cy="239395"/>
          </a:xfrm>
          <a:prstGeom prst="rect">
            <a:avLst/>
          </a:prstGeom>
        </p:spPr>
        <p:txBody>
          <a:bodyPr vert="horz" wrap="square" lIns="0" tIns="12700" rIns="0" bIns="0" rtlCol="0">
            <a:spAutoFit/>
          </a:bodyPr>
          <a:lstStyle/>
          <a:p>
            <a:pPr marL="12700">
              <a:lnSpc>
                <a:spcPct val="100000"/>
              </a:lnSpc>
              <a:spcBef>
                <a:spcPts val="100"/>
              </a:spcBef>
            </a:pPr>
            <a:r>
              <a:rPr sz="1400" dirty="0">
                <a:latin typeface="Arial"/>
                <a:cs typeface="Arial"/>
              </a:rPr>
              <a:t>E</a:t>
            </a:r>
            <a:r>
              <a:rPr sz="1400" spc="-10" dirty="0">
                <a:latin typeface="Arial"/>
                <a:cs typeface="Arial"/>
              </a:rPr>
              <a:t>m</a:t>
            </a:r>
            <a:r>
              <a:rPr sz="1400" dirty="0">
                <a:latin typeface="Arial"/>
                <a:cs typeface="Arial"/>
              </a:rPr>
              <a:t>ail</a:t>
            </a:r>
            <a:endParaRPr sz="1400">
              <a:latin typeface="Arial"/>
              <a:cs typeface="Arial"/>
            </a:endParaRPr>
          </a:p>
        </p:txBody>
      </p:sp>
      <p:graphicFrame>
        <p:nvGraphicFramePr>
          <p:cNvPr id="18" name="object 18"/>
          <p:cNvGraphicFramePr>
            <a:graphicFrameLocks noGrp="1"/>
          </p:cNvGraphicFramePr>
          <p:nvPr/>
        </p:nvGraphicFramePr>
        <p:xfrm>
          <a:off x="4712842" y="986282"/>
          <a:ext cx="4241799" cy="1445260"/>
        </p:xfrm>
        <a:graphic>
          <a:graphicData uri="http://schemas.openxmlformats.org/drawingml/2006/table">
            <a:tbl>
              <a:tblPr firstRow="1" bandRow="1">
                <a:tableStyleId>{2D5ABB26-0587-4C30-8999-92F81FD0307C}</a:tableStyleId>
              </a:tblPr>
              <a:tblGrid>
                <a:gridCol w="845819">
                  <a:extLst>
                    <a:ext uri="{9D8B030D-6E8A-4147-A177-3AD203B41FA5}">
                      <a16:colId xmlns:a16="http://schemas.microsoft.com/office/drawing/2014/main" val="20000"/>
                    </a:ext>
                  </a:extLst>
                </a:gridCol>
                <a:gridCol w="1103630">
                  <a:extLst>
                    <a:ext uri="{9D8B030D-6E8A-4147-A177-3AD203B41FA5}">
                      <a16:colId xmlns:a16="http://schemas.microsoft.com/office/drawing/2014/main" val="20001"/>
                    </a:ext>
                  </a:extLst>
                </a:gridCol>
                <a:gridCol w="2292350">
                  <a:extLst>
                    <a:ext uri="{9D8B030D-6E8A-4147-A177-3AD203B41FA5}">
                      <a16:colId xmlns:a16="http://schemas.microsoft.com/office/drawing/2014/main" val="20002"/>
                    </a:ext>
                  </a:extLst>
                </a:gridCol>
              </a:tblGrid>
              <a:tr h="360680">
                <a:tc>
                  <a:txBody>
                    <a:bodyPr/>
                    <a:lstStyle/>
                    <a:p>
                      <a:pPr marL="81915">
                        <a:lnSpc>
                          <a:spcPct val="100000"/>
                        </a:lnSpc>
                        <a:spcBef>
                          <a:spcPts val="520"/>
                        </a:spcBef>
                      </a:pPr>
                      <a:r>
                        <a:rPr sz="1400" spc="-5" dirty="0">
                          <a:latin typeface="Arial"/>
                          <a:cs typeface="Arial"/>
                        </a:rPr>
                        <a:t>StudID</a:t>
                      </a:r>
                      <a:endParaRPr sz="1400">
                        <a:latin typeface="Arial"/>
                        <a:cs typeface="Arial"/>
                      </a:endParaRPr>
                    </a:p>
                  </a:txBody>
                  <a:tcPr marL="0" marR="0" marT="66040" marB="0">
                    <a:lnL w="12700">
                      <a:solidFill>
                        <a:srgbClr val="90E2CE"/>
                      </a:solidFill>
                      <a:prstDash val="solid"/>
                    </a:lnL>
                    <a:lnR w="12700">
                      <a:solidFill>
                        <a:srgbClr val="9FE2CE"/>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20"/>
                        </a:spcBef>
                      </a:pPr>
                      <a:r>
                        <a:rPr sz="1400" dirty="0">
                          <a:latin typeface="Arial"/>
                          <a:cs typeface="Arial"/>
                        </a:rPr>
                        <a:t>First</a:t>
                      </a:r>
                      <a:r>
                        <a:rPr sz="1400" spc="-65" dirty="0">
                          <a:latin typeface="Arial"/>
                          <a:cs typeface="Arial"/>
                        </a:rPr>
                        <a:t> </a:t>
                      </a:r>
                      <a:r>
                        <a:rPr sz="1400" spc="-5" dirty="0">
                          <a:latin typeface="Arial"/>
                          <a:cs typeface="Arial"/>
                        </a:rPr>
                        <a:t>Name</a:t>
                      </a:r>
                      <a:endParaRPr sz="1400">
                        <a:latin typeface="Arial"/>
                        <a:cs typeface="Arial"/>
                      </a:endParaRPr>
                    </a:p>
                  </a:txBody>
                  <a:tcPr marL="0" marR="0" marT="66040" marB="0">
                    <a:lnL w="12700">
                      <a:solidFill>
                        <a:srgbClr val="9FE2CE"/>
                      </a:solidFill>
                      <a:prstDash val="solid"/>
                    </a:lnL>
                    <a:lnR w="12700">
                      <a:solidFill>
                        <a:srgbClr val="AF344E"/>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20"/>
                        </a:spcBef>
                      </a:pPr>
                      <a:r>
                        <a:rPr sz="1400" spc="-5" dirty="0">
                          <a:latin typeface="Arial"/>
                          <a:cs typeface="Arial"/>
                        </a:rPr>
                        <a:t>Email</a:t>
                      </a:r>
                      <a:endParaRPr sz="1400">
                        <a:latin typeface="Arial"/>
                        <a:cs typeface="Arial"/>
                      </a:endParaRPr>
                    </a:p>
                  </a:txBody>
                  <a:tcPr marL="0" marR="0" marT="66040" marB="0">
                    <a:lnL w="12700">
                      <a:solidFill>
                        <a:srgbClr val="AF344E"/>
                      </a:solidFill>
                      <a:prstDash val="solid"/>
                    </a:lnL>
                    <a:lnR w="12700">
                      <a:solidFill>
                        <a:srgbClr val="503C85"/>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0"/>
                  </a:ext>
                </a:extLst>
              </a:tr>
              <a:tr h="361315">
                <a:tc>
                  <a:txBody>
                    <a:bodyPr/>
                    <a:lstStyle/>
                    <a:p>
                      <a:pPr marL="81915">
                        <a:lnSpc>
                          <a:spcPct val="100000"/>
                        </a:lnSpc>
                        <a:spcBef>
                          <a:spcPts val="520"/>
                        </a:spcBef>
                      </a:pPr>
                      <a:r>
                        <a:rPr sz="1400" dirty="0">
                          <a:latin typeface="Arial"/>
                          <a:cs typeface="Arial"/>
                        </a:rPr>
                        <a:t>1</a:t>
                      </a:r>
                      <a:endParaRPr sz="1400">
                        <a:latin typeface="Arial"/>
                        <a:cs typeface="Arial"/>
                      </a:endParaRPr>
                    </a:p>
                  </a:txBody>
                  <a:tcPr marL="0" marR="0" marT="66040" marB="0">
                    <a:lnL w="12700">
                      <a:solidFill>
                        <a:srgbClr val="C064D1"/>
                      </a:solidFill>
                      <a:prstDash val="solid"/>
                    </a:lnL>
                    <a:lnR w="12700">
                      <a:solidFill>
                        <a:srgbClr val="6F362C"/>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1915">
                        <a:lnSpc>
                          <a:spcPct val="100000"/>
                        </a:lnSpc>
                        <a:spcBef>
                          <a:spcPts val="520"/>
                        </a:spcBef>
                      </a:pPr>
                      <a:r>
                        <a:rPr sz="1400" spc="-5" dirty="0">
                          <a:latin typeface="Arial"/>
                          <a:cs typeface="Arial"/>
                        </a:rPr>
                        <a:t>Tom</a:t>
                      </a:r>
                      <a:endParaRPr sz="1400">
                        <a:latin typeface="Arial"/>
                        <a:cs typeface="Arial"/>
                      </a:endParaRPr>
                    </a:p>
                  </a:txBody>
                  <a:tcPr marL="0" marR="0" marT="66040" marB="0">
                    <a:lnL w="12700">
                      <a:solidFill>
                        <a:srgbClr val="6F362C"/>
                      </a:solidFill>
                      <a:prstDash val="solid"/>
                    </a:lnL>
                    <a:lnR w="12700">
                      <a:solidFill>
                        <a:srgbClr val="0067D1"/>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1915">
                        <a:lnSpc>
                          <a:spcPct val="100000"/>
                        </a:lnSpc>
                        <a:spcBef>
                          <a:spcPts val="520"/>
                        </a:spcBef>
                      </a:pPr>
                      <a:r>
                        <a:rPr sz="1400" u="heavy" spc="-5" dirty="0">
                          <a:solidFill>
                            <a:srgbClr val="04B8E6"/>
                          </a:solidFill>
                          <a:uFill>
                            <a:solidFill>
                              <a:srgbClr val="04B8E6"/>
                            </a:solidFill>
                          </a:uFill>
                          <a:latin typeface="Arial"/>
                          <a:cs typeface="Arial"/>
                          <a:hlinkClick r:id="rId4"/>
                        </a:rPr>
                        <a:t>abc@gmail.com</a:t>
                      </a:r>
                      <a:endParaRPr sz="1400">
                        <a:latin typeface="Arial"/>
                        <a:cs typeface="Arial"/>
                      </a:endParaRPr>
                    </a:p>
                  </a:txBody>
                  <a:tcPr marL="0" marR="0" marT="66040" marB="0">
                    <a:lnL w="12700">
                      <a:solidFill>
                        <a:srgbClr val="0067D1"/>
                      </a:solidFill>
                      <a:prstDash val="solid"/>
                    </a:lnL>
                    <a:lnR w="12700">
                      <a:solidFill>
                        <a:srgbClr val="6F362C"/>
                      </a:solidFill>
                      <a:prstDash val="solid"/>
                    </a:lnR>
                    <a:lnT w="9525">
                      <a:solidFill>
                        <a:srgbClr val="DDDDDD"/>
                      </a:solidFill>
                      <a:prstDash val="solid"/>
                    </a:lnT>
                    <a:lnB w="9525">
                      <a:solidFill>
                        <a:srgbClr val="DDDDDD"/>
                      </a:solidFill>
                      <a:prstDash val="solid"/>
                    </a:lnB>
                    <a:solidFill>
                      <a:srgbClr val="FFFFFF"/>
                    </a:solidFill>
                  </a:tcPr>
                </a:tc>
                <a:extLst>
                  <a:ext uri="{0D108BD9-81ED-4DB2-BD59-A6C34878D82A}">
                    <a16:rowId xmlns:a16="http://schemas.microsoft.com/office/drawing/2014/main" val="10001"/>
                  </a:ext>
                </a:extLst>
              </a:tr>
              <a:tr h="360680">
                <a:tc>
                  <a:txBody>
                    <a:bodyPr/>
                    <a:lstStyle/>
                    <a:p>
                      <a:pPr marL="81915">
                        <a:lnSpc>
                          <a:spcPct val="100000"/>
                        </a:lnSpc>
                        <a:spcBef>
                          <a:spcPts val="530"/>
                        </a:spcBef>
                      </a:pPr>
                      <a:r>
                        <a:rPr sz="1400" dirty="0">
                          <a:latin typeface="Arial"/>
                          <a:cs typeface="Arial"/>
                        </a:rPr>
                        <a:t>2</a:t>
                      </a:r>
                      <a:endParaRPr sz="1400">
                        <a:latin typeface="Arial"/>
                        <a:cs typeface="Arial"/>
                      </a:endParaRPr>
                    </a:p>
                  </a:txBody>
                  <a:tcPr marL="0" marR="0" marT="67310" marB="0">
                    <a:lnL w="12700">
                      <a:solidFill>
                        <a:srgbClr val="9FE2CE"/>
                      </a:solidFill>
                      <a:prstDash val="solid"/>
                    </a:lnL>
                    <a:lnR w="12700">
                      <a:solidFill>
                        <a:srgbClr val="0FA6DE"/>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30"/>
                        </a:spcBef>
                      </a:pPr>
                      <a:r>
                        <a:rPr sz="1400" spc="-5" dirty="0">
                          <a:latin typeface="Arial"/>
                          <a:cs typeface="Arial"/>
                        </a:rPr>
                        <a:t>Nick</a:t>
                      </a:r>
                      <a:endParaRPr sz="1400">
                        <a:latin typeface="Arial"/>
                        <a:cs typeface="Arial"/>
                      </a:endParaRPr>
                    </a:p>
                  </a:txBody>
                  <a:tcPr marL="0" marR="0" marT="67310" marB="0">
                    <a:lnL w="12700">
                      <a:solidFill>
                        <a:srgbClr val="0FA6DE"/>
                      </a:solidFill>
                      <a:prstDash val="solid"/>
                    </a:lnL>
                    <a:lnR w="12700">
                      <a:solidFill>
                        <a:srgbClr val="AF68D1"/>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30"/>
                        </a:spcBef>
                      </a:pPr>
                      <a:r>
                        <a:rPr sz="1400" u="heavy" dirty="0">
                          <a:solidFill>
                            <a:srgbClr val="04B8E6"/>
                          </a:solidFill>
                          <a:uFill>
                            <a:solidFill>
                              <a:srgbClr val="04B8E6"/>
                            </a:solidFill>
                          </a:uFill>
                          <a:latin typeface="Arial"/>
                          <a:cs typeface="Arial"/>
                          <a:hlinkClick r:id="rId5"/>
                        </a:rPr>
                        <a:t>xyz@gmail.com</a:t>
                      </a:r>
                      <a:endParaRPr sz="1400">
                        <a:latin typeface="Arial"/>
                        <a:cs typeface="Arial"/>
                      </a:endParaRPr>
                    </a:p>
                  </a:txBody>
                  <a:tcPr marL="0" marR="0" marT="67310" marB="0">
                    <a:lnL w="12700">
                      <a:solidFill>
                        <a:srgbClr val="AF68D1"/>
                      </a:solidFill>
                      <a:prstDash val="solid"/>
                    </a:lnL>
                    <a:lnR w="12700">
                      <a:solidFill>
                        <a:srgbClr val="0FA6DE"/>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2"/>
                  </a:ext>
                </a:extLst>
              </a:tr>
              <a:tr h="362585">
                <a:tc>
                  <a:txBody>
                    <a:bodyPr/>
                    <a:lstStyle/>
                    <a:p>
                      <a:pPr marL="81915">
                        <a:lnSpc>
                          <a:spcPct val="100000"/>
                        </a:lnSpc>
                        <a:spcBef>
                          <a:spcPts val="530"/>
                        </a:spcBef>
                      </a:pPr>
                      <a:r>
                        <a:rPr sz="1400" dirty="0">
                          <a:latin typeface="Arial"/>
                          <a:cs typeface="Arial"/>
                        </a:rPr>
                        <a:t>3</a:t>
                      </a:r>
                      <a:endParaRPr sz="1400">
                        <a:latin typeface="Arial"/>
                        <a:cs typeface="Arial"/>
                      </a:endParaRPr>
                    </a:p>
                  </a:txBody>
                  <a:tcPr marL="0" marR="0" marT="67310" marB="0">
                    <a:lnL w="12700">
                      <a:solidFill>
                        <a:srgbClr val="AF344E"/>
                      </a:solidFill>
                      <a:prstDash val="solid"/>
                    </a:lnL>
                    <a:lnR w="12700">
                      <a:solidFill>
                        <a:srgbClr val="C064D1"/>
                      </a:solidFill>
                      <a:prstDash val="solid"/>
                    </a:lnR>
                    <a:lnT w="9525">
                      <a:solidFill>
                        <a:srgbClr val="DDDDDD"/>
                      </a:solidFill>
                      <a:prstDash val="solid"/>
                    </a:lnT>
                    <a:lnB w="12700">
                      <a:solidFill>
                        <a:srgbClr val="503C85"/>
                      </a:solidFill>
                      <a:prstDash val="solid"/>
                    </a:lnB>
                    <a:solidFill>
                      <a:srgbClr val="FFFFFF"/>
                    </a:solidFill>
                  </a:tcPr>
                </a:tc>
                <a:tc>
                  <a:txBody>
                    <a:bodyPr/>
                    <a:lstStyle/>
                    <a:p>
                      <a:pPr marL="81915">
                        <a:lnSpc>
                          <a:spcPct val="100000"/>
                        </a:lnSpc>
                        <a:spcBef>
                          <a:spcPts val="530"/>
                        </a:spcBef>
                      </a:pPr>
                      <a:r>
                        <a:rPr sz="1400" spc="-5" dirty="0">
                          <a:latin typeface="Arial"/>
                          <a:cs typeface="Arial"/>
                        </a:rPr>
                        <a:t>Dana</a:t>
                      </a:r>
                      <a:endParaRPr sz="1400">
                        <a:latin typeface="Arial"/>
                        <a:cs typeface="Arial"/>
                      </a:endParaRPr>
                    </a:p>
                  </a:txBody>
                  <a:tcPr marL="0" marR="0" marT="67310" marB="0">
                    <a:lnL w="12700">
                      <a:solidFill>
                        <a:srgbClr val="C064D1"/>
                      </a:solidFill>
                      <a:prstDash val="solid"/>
                    </a:lnL>
                    <a:lnR w="12700">
                      <a:solidFill>
                        <a:srgbClr val="6FBA85"/>
                      </a:solidFill>
                      <a:prstDash val="solid"/>
                    </a:lnR>
                    <a:lnT w="9525">
                      <a:solidFill>
                        <a:srgbClr val="DDDDDD"/>
                      </a:solidFill>
                      <a:prstDash val="solid"/>
                    </a:lnT>
                    <a:lnB w="12700">
                      <a:solidFill>
                        <a:srgbClr val="C06AD1"/>
                      </a:solidFill>
                      <a:prstDash val="solid"/>
                    </a:lnB>
                    <a:solidFill>
                      <a:srgbClr val="FFFFFF"/>
                    </a:solidFill>
                  </a:tcPr>
                </a:tc>
                <a:tc>
                  <a:txBody>
                    <a:bodyPr/>
                    <a:lstStyle/>
                    <a:p>
                      <a:pPr marL="81915">
                        <a:lnSpc>
                          <a:spcPct val="100000"/>
                        </a:lnSpc>
                        <a:spcBef>
                          <a:spcPts val="530"/>
                        </a:spcBef>
                      </a:pPr>
                      <a:r>
                        <a:rPr sz="1400" u="heavy" dirty="0">
                          <a:solidFill>
                            <a:srgbClr val="04B8E6"/>
                          </a:solidFill>
                          <a:uFill>
                            <a:solidFill>
                              <a:srgbClr val="04B8E6"/>
                            </a:solidFill>
                          </a:uFill>
                          <a:latin typeface="Arial"/>
                          <a:cs typeface="Arial"/>
                          <a:hlinkClick r:id="rId6"/>
                        </a:rPr>
                        <a:t>mno@yahoo.com</a:t>
                      </a:r>
                      <a:endParaRPr sz="1400">
                        <a:latin typeface="Arial"/>
                        <a:cs typeface="Arial"/>
                      </a:endParaRPr>
                    </a:p>
                  </a:txBody>
                  <a:tcPr marL="0" marR="0" marT="67310" marB="0">
                    <a:lnL w="12700">
                      <a:solidFill>
                        <a:srgbClr val="6FBA85"/>
                      </a:solidFill>
                      <a:prstDash val="solid"/>
                    </a:lnL>
                    <a:lnR w="12700">
                      <a:solidFill>
                        <a:srgbClr val="C064D1"/>
                      </a:solidFill>
                      <a:prstDash val="solid"/>
                    </a:lnR>
                    <a:lnT w="9525">
                      <a:solidFill>
                        <a:srgbClr val="DDDDDD"/>
                      </a:solidFill>
                      <a:prstDash val="solid"/>
                    </a:lnT>
                    <a:lnB w="12700">
                      <a:solidFill>
                        <a:srgbClr val="DF392C"/>
                      </a:solidFill>
                      <a:prstDash val="solid"/>
                    </a:lnB>
                    <a:solidFill>
                      <a:srgbClr val="FFFFFF"/>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5111877" y="186944"/>
            <a:ext cx="91313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rPr>
              <a:t>E</a:t>
            </a:r>
            <a:r>
              <a:rPr sz="1800" spc="-15" dirty="0">
                <a:solidFill>
                  <a:srgbClr val="585858"/>
                </a:solidFill>
              </a:rPr>
              <a:t>x</a:t>
            </a:r>
            <a:r>
              <a:rPr sz="1800" spc="-5" dirty="0">
                <a:solidFill>
                  <a:srgbClr val="585858"/>
                </a:solidFill>
              </a:rPr>
              <a:t>ample</a:t>
            </a:r>
            <a:endParaRPr sz="1800"/>
          </a:p>
        </p:txBody>
      </p:sp>
      <p:sp>
        <p:nvSpPr>
          <p:cNvPr id="6" name="object 6"/>
          <p:cNvSpPr txBox="1"/>
          <p:nvPr/>
        </p:nvSpPr>
        <p:spPr>
          <a:xfrm>
            <a:off x="1305813" y="830326"/>
            <a:ext cx="1943100" cy="1200785"/>
          </a:xfrm>
          <a:prstGeom prst="rect">
            <a:avLst/>
          </a:prstGeom>
        </p:spPr>
        <p:txBody>
          <a:bodyPr vert="horz" wrap="square" lIns="0" tIns="12700" rIns="0" bIns="0" rtlCol="0">
            <a:spAutoFit/>
          </a:bodyPr>
          <a:lstStyle/>
          <a:p>
            <a:pPr algn="ctr">
              <a:lnSpc>
                <a:spcPct val="100000"/>
              </a:lnSpc>
              <a:spcBef>
                <a:spcPts val="100"/>
              </a:spcBef>
            </a:pPr>
            <a:r>
              <a:rPr sz="2400" spc="-5" dirty="0">
                <a:latin typeface="Arial"/>
                <a:cs typeface="Arial"/>
              </a:rPr>
              <a:t>Types</a:t>
            </a:r>
            <a:r>
              <a:rPr sz="2400" spc="-85" dirty="0">
                <a:latin typeface="Arial"/>
                <a:cs typeface="Arial"/>
              </a:rPr>
              <a:t> </a:t>
            </a:r>
            <a:r>
              <a:rPr sz="2400" spc="-5" dirty="0">
                <a:latin typeface="Arial"/>
                <a:cs typeface="Arial"/>
              </a:rPr>
              <a:t>of</a:t>
            </a:r>
            <a:r>
              <a:rPr sz="2400" spc="-75" dirty="0">
                <a:latin typeface="Arial"/>
                <a:cs typeface="Arial"/>
              </a:rPr>
              <a:t> </a:t>
            </a:r>
            <a:r>
              <a:rPr sz="2400" spc="-5" dirty="0">
                <a:latin typeface="Arial"/>
                <a:cs typeface="Arial"/>
              </a:rPr>
              <a:t>Keys</a:t>
            </a:r>
            <a:endParaRPr sz="2400">
              <a:latin typeface="Arial"/>
              <a:cs typeface="Arial"/>
            </a:endParaRPr>
          </a:p>
          <a:p>
            <a:pPr>
              <a:lnSpc>
                <a:spcPct val="100000"/>
              </a:lnSpc>
              <a:spcBef>
                <a:spcPts val="15"/>
              </a:spcBef>
            </a:pPr>
            <a:endParaRPr sz="3650">
              <a:latin typeface="Arial"/>
              <a:cs typeface="Arial"/>
            </a:endParaRPr>
          </a:p>
          <a:p>
            <a:pPr algn="ctr">
              <a:lnSpc>
                <a:spcPct val="100000"/>
              </a:lnSpc>
            </a:pPr>
            <a:r>
              <a:rPr sz="1800" spc="-5" dirty="0">
                <a:solidFill>
                  <a:srgbClr val="585858"/>
                </a:solidFill>
                <a:latin typeface="Arial"/>
                <a:cs typeface="Arial"/>
              </a:rPr>
              <a:t>Foreign</a:t>
            </a:r>
            <a:r>
              <a:rPr sz="1800" spc="-65" dirty="0">
                <a:solidFill>
                  <a:srgbClr val="585858"/>
                </a:solidFill>
                <a:latin typeface="Arial"/>
                <a:cs typeface="Arial"/>
              </a:rPr>
              <a:t> </a:t>
            </a:r>
            <a:r>
              <a:rPr sz="1800" dirty="0">
                <a:solidFill>
                  <a:srgbClr val="585858"/>
                </a:solidFill>
                <a:latin typeface="Arial"/>
                <a:cs typeface="Arial"/>
              </a:rPr>
              <a:t>Key</a:t>
            </a:r>
            <a:endParaRPr sz="1800">
              <a:latin typeface="Arial"/>
              <a:cs typeface="Arial"/>
            </a:endParaRPr>
          </a:p>
        </p:txBody>
      </p:sp>
      <p:sp>
        <p:nvSpPr>
          <p:cNvPr id="7" name="object 7"/>
          <p:cNvSpPr txBox="1"/>
          <p:nvPr/>
        </p:nvSpPr>
        <p:spPr>
          <a:xfrm>
            <a:off x="654812" y="2994126"/>
            <a:ext cx="3492500" cy="1508760"/>
          </a:xfrm>
          <a:prstGeom prst="rect">
            <a:avLst/>
          </a:prstGeom>
        </p:spPr>
        <p:txBody>
          <a:bodyPr vert="horz" wrap="square" lIns="0" tIns="12700" rIns="0" bIns="0" rtlCol="0">
            <a:spAutoFit/>
          </a:bodyPr>
          <a:lstStyle/>
          <a:p>
            <a:pPr marL="349250" marR="5080" indent="-337185">
              <a:lnSpc>
                <a:spcPct val="115700"/>
              </a:lnSpc>
              <a:spcBef>
                <a:spcPts val="100"/>
              </a:spcBef>
              <a:buChar char="●"/>
              <a:tabLst>
                <a:tab pos="349250" algn="l"/>
                <a:tab pos="349885" algn="l"/>
              </a:tabLst>
            </a:pPr>
            <a:r>
              <a:rPr sz="1400" spc="-5" dirty="0">
                <a:latin typeface="Arial"/>
                <a:cs typeface="Arial"/>
              </a:rPr>
              <a:t>FOREIGN</a:t>
            </a:r>
            <a:r>
              <a:rPr sz="1400" spc="-15" dirty="0">
                <a:latin typeface="Arial"/>
                <a:cs typeface="Arial"/>
              </a:rPr>
              <a:t> </a:t>
            </a:r>
            <a:r>
              <a:rPr sz="1400" spc="-5" dirty="0">
                <a:latin typeface="Arial"/>
                <a:cs typeface="Arial"/>
              </a:rPr>
              <a:t>KEY</a:t>
            </a:r>
            <a:r>
              <a:rPr sz="1400" spc="-45" dirty="0">
                <a:latin typeface="Arial"/>
                <a:cs typeface="Arial"/>
              </a:rPr>
              <a:t> </a:t>
            </a:r>
            <a:r>
              <a:rPr sz="1400" dirty="0">
                <a:latin typeface="Arial"/>
                <a:cs typeface="Arial"/>
              </a:rPr>
              <a:t>is</a:t>
            </a:r>
            <a:r>
              <a:rPr sz="1400" spc="-15" dirty="0">
                <a:latin typeface="Arial"/>
                <a:cs typeface="Arial"/>
              </a:rPr>
              <a:t> </a:t>
            </a:r>
            <a:r>
              <a:rPr sz="1400" dirty="0">
                <a:latin typeface="Arial"/>
                <a:cs typeface="Arial"/>
              </a:rPr>
              <a:t>a</a:t>
            </a:r>
            <a:r>
              <a:rPr sz="1400" spc="-20" dirty="0">
                <a:latin typeface="Arial"/>
                <a:cs typeface="Arial"/>
              </a:rPr>
              <a:t> </a:t>
            </a:r>
            <a:r>
              <a:rPr sz="1400" spc="-5" dirty="0">
                <a:latin typeface="Arial"/>
                <a:cs typeface="Arial"/>
              </a:rPr>
              <a:t>column</a:t>
            </a:r>
            <a:r>
              <a:rPr sz="1400" spc="-15" dirty="0">
                <a:latin typeface="Arial"/>
                <a:cs typeface="Arial"/>
              </a:rPr>
              <a:t> </a:t>
            </a:r>
            <a:r>
              <a:rPr sz="1400" spc="-5" dirty="0">
                <a:latin typeface="Arial"/>
                <a:cs typeface="Arial"/>
              </a:rPr>
              <a:t>that</a:t>
            </a:r>
            <a:r>
              <a:rPr sz="1400" spc="-15" dirty="0">
                <a:latin typeface="Arial"/>
                <a:cs typeface="Arial"/>
              </a:rPr>
              <a:t> </a:t>
            </a:r>
            <a:r>
              <a:rPr sz="1400" spc="-5" dirty="0">
                <a:latin typeface="Arial"/>
                <a:cs typeface="Arial"/>
              </a:rPr>
              <a:t>creates </a:t>
            </a:r>
            <a:r>
              <a:rPr sz="1400" spc="-375" dirty="0">
                <a:latin typeface="Arial"/>
                <a:cs typeface="Arial"/>
              </a:rPr>
              <a:t> </a:t>
            </a:r>
            <a:r>
              <a:rPr sz="1400" dirty="0">
                <a:latin typeface="Arial"/>
                <a:cs typeface="Arial"/>
              </a:rPr>
              <a:t>a</a:t>
            </a:r>
            <a:r>
              <a:rPr sz="1400" spc="-10" dirty="0">
                <a:latin typeface="Arial"/>
                <a:cs typeface="Arial"/>
              </a:rPr>
              <a:t> </a:t>
            </a:r>
            <a:r>
              <a:rPr sz="1400" spc="-5" dirty="0">
                <a:latin typeface="Arial"/>
                <a:cs typeface="Arial"/>
              </a:rPr>
              <a:t>relationship</a:t>
            </a:r>
            <a:r>
              <a:rPr sz="1400" spc="-20" dirty="0">
                <a:latin typeface="Arial"/>
                <a:cs typeface="Arial"/>
              </a:rPr>
              <a:t> </a:t>
            </a:r>
            <a:r>
              <a:rPr sz="1400" spc="-5" dirty="0">
                <a:latin typeface="Arial"/>
                <a:cs typeface="Arial"/>
              </a:rPr>
              <a:t>between two tables.</a:t>
            </a:r>
            <a:endParaRPr sz="1400">
              <a:latin typeface="Arial"/>
              <a:cs typeface="Arial"/>
            </a:endParaRPr>
          </a:p>
          <a:p>
            <a:pPr marL="349250" marR="509905" indent="-337185">
              <a:lnSpc>
                <a:spcPct val="115700"/>
              </a:lnSpc>
              <a:spcBef>
                <a:spcPts val="15"/>
              </a:spcBef>
              <a:buChar char="●"/>
              <a:tabLst>
                <a:tab pos="349250" algn="l"/>
                <a:tab pos="349885" algn="l"/>
              </a:tabLst>
            </a:pPr>
            <a:r>
              <a:rPr sz="1400" spc="-5" dirty="0">
                <a:latin typeface="Arial"/>
                <a:cs typeface="Arial"/>
              </a:rPr>
              <a:t>The</a:t>
            </a:r>
            <a:r>
              <a:rPr sz="1400" spc="-30" dirty="0">
                <a:latin typeface="Arial"/>
                <a:cs typeface="Arial"/>
              </a:rPr>
              <a:t> </a:t>
            </a:r>
            <a:r>
              <a:rPr sz="1400" dirty="0">
                <a:latin typeface="Arial"/>
                <a:cs typeface="Arial"/>
              </a:rPr>
              <a:t>purpose</a:t>
            </a:r>
            <a:r>
              <a:rPr sz="1400" spc="-25" dirty="0">
                <a:latin typeface="Arial"/>
                <a:cs typeface="Arial"/>
              </a:rPr>
              <a:t> </a:t>
            </a:r>
            <a:r>
              <a:rPr sz="1400" spc="-10" dirty="0">
                <a:latin typeface="Arial"/>
                <a:cs typeface="Arial"/>
              </a:rPr>
              <a:t>of</a:t>
            </a:r>
            <a:r>
              <a:rPr sz="1400" spc="-20" dirty="0">
                <a:latin typeface="Arial"/>
                <a:cs typeface="Arial"/>
              </a:rPr>
              <a:t> </a:t>
            </a:r>
            <a:r>
              <a:rPr sz="1400" spc="-5" dirty="0">
                <a:latin typeface="Arial"/>
                <a:cs typeface="Arial"/>
              </a:rPr>
              <a:t>Foreign</a:t>
            </a:r>
            <a:r>
              <a:rPr sz="1400" spc="-25" dirty="0">
                <a:latin typeface="Arial"/>
                <a:cs typeface="Arial"/>
              </a:rPr>
              <a:t> </a:t>
            </a:r>
            <a:r>
              <a:rPr sz="1400" spc="-5" dirty="0">
                <a:latin typeface="Arial"/>
                <a:cs typeface="Arial"/>
              </a:rPr>
              <a:t>keys</a:t>
            </a:r>
            <a:r>
              <a:rPr sz="1400" spc="-15" dirty="0">
                <a:latin typeface="Arial"/>
                <a:cs typeface="Arial"/>
              </a:rPr>
              <a:t> </a:t>
            </a:r>
            <a:r>
              <a:rPr sz="1400" spc="-10" dirty="0">
                <a:latin typeface="Arial"/>
                <a:cs typeface="Arial"/>
              </a:rPr>
              <a:t>is</a:t>
            </a:r>
            <a:r>
              <a:rPr sz="1400" spc="-30" dirty="0">
                <a:latin typeface="Arial"/>
                <a:cs typeface="Arial"/>
              </a:rPr>
              <a:t> </a:t>
            </a:r>
            <a:r>
              <a:rPr sz="1400" spc="5" dirty="0">
                <a:latin typeface="Arial"/>
                <a:cs typeface="Arial"/>
              </a:rPr>
              <a:t>to </a:t>
            </a:r>
            <a:r>
              <a:rPr sz="1400" spc="-375" dirty="0">
                <a:latin typeface="Arial"/>
                <a:cs typeface="Arial"/>
              </a:rPr>
              <a:t> </a:t>
            </a:r>
            <a:r>
              <a:rPr sz="1400" dirty="0">
                <a:latin typeface="Arial"/>
                <a:cs typeface="Arial"/>
              </a:rPr>
              <a:t>maintain data </a:t>
            </a:r>
            <a:r>
              <a:rPr sz="1400" spc="-5" dirty="0">
                <a:latin typeface="Arial"/>
                <a:cs typeface="Arial"/>
              </a:rPr>
              <a:t>integrity </a:t>
            </a:r>
            <a:r>
              <a:rPr sz="1400" dirty="0">
                <a:latin typeface="Arial"/>
                <a:cs typeface="Arial"/>
              </a:rPr>
              <a:t>and allow </a:t>
            </a:r>
            <a:r>
              <a:rPr sz="1400" spc="5" dirty="0">
                <a:latin typeface="Arial"/>
                <a:cs typeface="Arial"/>
              </a:rPr>
              <a:t> </a:t>
            </a:r>
            <a:r>
              <a:rPr sz="1400" spc="-5" dirty="0">
                <a:latin typeface="Arial"/>
                <a:cs typeface="Arial"/>
              </a:rPr>
              <a:t>navigation</a:t>
            </a:r>
            <a:r>
              <a:rPr sz="1400" dirty="0">
                <a:latin typeface="Arial"/>
                <a:cs typeface="Arial"/>
              </a:rPr>
              <a:t> </a:t>
            </a:r>
            <a:r>
              <a:rPr sz="1400" spc="-5" dirty="0">
                <a:latin typeface="Arial"/>
                <a:cs typeface="Arial"/>
              </a:rPr>
              <a:t>between</a:t>
            </a:r>
            <a:r>
              <a:rPr sz="1400" spc="-10" dirty="0">
                <a:latin typeface="Arial"/>
                <a:cs typeface="Arial"/>
              </a:rPr>
              <a:t> </a:t>
            </a:r>
            <a:r>
              <a:rPr sz="1400" spc="-5" dirty="0">
                <a:latin typeface="Arial"/>
                <a:cs typeface="Arial"/>
              </a:rPr>
              <a:t>two</a:t>
            </a:r>
            <a:r>
              <a:rPr sz="1400" spc="10" dirty="0">
                <a:latin typeface="Arial"/>
                <a:cs typeface="Arial"/>
              </a:rPr>
              <a:t> </a:t>
            </a:r>
            <a:r>
              <a:rPr sz="1400" spc="-5" dirty="0">
                <a:latin typeface="Arial"/>
                <a:cs typeface="Arial"/>
              </a:rPr>
              <a:t>different </a:t>
            </a:r>
            <a:r>
              <a:rPr sz="1400" dirty="0">
                <a:latin typeface="Arial"/>
                <a:cs typeface="Arial"/>
              </a:rPr>
              <a:t> </a:t>
            </a:r>
            <a:r>
              <a:rPr sz="1400" spc="-5" dirty="0">
                <a:latin typeface="Arial"/>
                <a:cs typeface="Arial"/>
              </a:rPr>
              <a:t>instances</a:t>
            </a:r>
            <a:r>
              <a:rPr sz="1400" spc="-15" dirty="0">
                <a:latin typeface="Arial"/>
                <a:cs typeface="Arial"/>
              </a:rPr>
              <a:t> </a:t>
            </a:r>
            <a:r>
              <a:rPr sz="1400" spc="-10" dirty="0">
                <a:latin typeface="Arial"/>
                <a:cs typeface="Arial"/>
              </a:rPr>
              <a:t>of</a:t>
            </a:r>
            <a:r>
              <a:rPr sz="1400" spc="-15" dirty="0">
                <a:latin typeface="Arial"/>
                <a:cs typeface="Arial"/>
              </a:rPr>
              <a:t> </a:t>
            </a:r>
            <a:r>
              <a:rPr sz="1400" spc="-5" dirty="0">
                <a:latin typeface="Arial"/>
                <a:cs typeface="Arial"/>
              </a:rPr>
              <a:t>an</a:t>
            </a:r>
            <a:r>
              <a:rPr sz="1400" spc="-10" dirty="0">
                <a:latin typeface="Arial"/>
                <a:cs typeface="Arial"/>
              </a:rPr>
              <a:t> entity.</a:t>
            </a:r>
            <a:endParaRPr sz="1400">
              <a:latin typeface="Arial"/>
              <a:cs typeface="Arial"/>
            </a:endParaRPr>
          </a:p>
        </p:txBody>
      </p:sp>
      <p:pic>
        <p:nvPicPr>
          <p:cNvPr id="8" name="object 8"/>
          <p:cNvPicPr/>
          <p:nvPr/>
        </p:nvPicPr>
        <p:blipFill>
          <a:blip r:embed="rId3" cstate="print"/>
          <a:stretch>
            <a:fillRect/>
          </a:stretch>
        </p:blipFill>
        <p:spPr>
          <a:xfrm>
            <a:off x="143510" y="162813"/>
            <a:ext cx="773887" cy="311150"/>
          </a:xfrm>
          <a:prstGeom prst="rect">
            <a:avLst/>
          </a:prstGeom>
        </p:spPr>
      </p:pic>
      <p:graphicFrame>
        <p:nvGraphicFramePr>
          <p:cNvPr id="9" name="object 9"/>
          <p:cNvGraphicFramePr>
            <a:graphicFrameLocks noGrp="1"/>
          </p:cNvGraphicFramePr>
          <p:nvPr/>
        </p:nvGraphicFramePr>
        <p:xfrm>
          <a:off x="4680839" y="658622"/>
          <a:ext cx="3651249" cy="1447165"/>
        </p:xfrm>
        <a:graphic>
          <a:graphicData uri="http://schemas.openxmlformats.org/drawingml/2006/table">
            <a:tbl>
              <a:tblPr firstRow="1" bandRow="1">
                <a:tableStyleId>{2D5ABB26-0587-4C30-8999-92F81FD0307C}</a:tableStyleId>
              </a:tblPr>
              <a:tblGrid>
                <a:gridCol w="1826260">
                  <a:extLst>
                    <a:ext uri="{9D8B030D-6E8A-4147-A177-3AD203B41FA5}">
                      <a16:colId xmlns:a16="http://schemas.microsoft.com/office/drawing/2014/main" val="20000"/>
                    </a:ext>
                  </a:extLst>
                </a:gridCol>
                <a:gridCol w="1824989">
                  <a:extLst>
                    <a:ext uri="{9D8B030D-6E8A-4147-A177-3AD203B41FA5}">
                      <a16:colId xmlns:a16="http://schemas.microsoft.com/office/drawing/2014/main" val="20001"/>
                    </a:ext>
                  </a:extLst>
                </a:gridCol>
              </a:tblGrid>
              <a:tr h="362585">
                <a:tc>
                  <a:txBody>
                    <a:bodyPr/>
                    <a:lstStyle/>
                    <a:p>
                      <a:pPr marL="83820">
                        <a:lnSpc>
                          <a:spcPct val="100000"/>
                        </a:lnSpc>
                        <a:spcBef>
                          <a:spcPts val="530"/>
                        </a:spcBef>
                      </a:pPr>
                      <a:r>
                        <a:rPr sz="1400" b="1" spc="-5" dirty="0">
                          <a:latin typeface="Arial"/>
                          <a:cs typeface="Arial"/>
                        </a:rPr>
                        <a:t>DeptCode</a:t>
                      </a:r>
                      <a:endParaRPr sz="1400">
                        <a:latin typeface="Arial"/>
                        <a:cs typeface="Arial"/>
                      </a:endParaRPr>
                    </a:p>
                  </a:txBody>
                  <a:tcPr marL="0" marR="0" marT="67310" marB="0">
                    <a:lnL w="12700">
                      <a:solidFill>
                        <a:srgbClr val="D0E622"/>
                      </a:solidFill>
                      <a:prstDash val="solid"/>
                    </a:lnL>
                    <a:lnR w="12700">
                      <a:solidFill>
                        <a:srgbClr val="80605F"/>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30"/>
                        </a:spcBef>
                      </a:pPr>
                      <a:r>
                        <a:rPr sz="1400" b="1" spc="-5" dirty="0">
                          <a:latin typeface="Arial"/>
                          <a:cs typeface="Arial"/>
                        </a:rPr>
                        <a:t>DeptName</a:t>
                      </a:r>
                      <a:endParaRPr sz="1400">
                        <a:latin typeface="Arial"/>
                        <a:cs typeface="Arial"/>
                      </a:endParaRPr>
                    </a:p>
                  </a:txBody>
                  <a:tcPr marL="0" marR="0" marT="67310" marB="0">
                    <a:lnL w="12700">
                      <a:solidFill>
                        <a:srgbClr val="80605F"/>
                      </a:solidFill>
                      <a:prstDash val="solid"/>
                    </a:lnL>
                    <a:lnR w="12700">
                      <a:solidFill>
                        <a:srgbClr val="0F0F4E"/>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0"/>
                  </a:ext>
                </a:extLst>
              </a:tr>
              <a:tr h="360680">
                <a:tc>
                  <a:txBody>
                    <a:bodyPr/>
                    <a:lstStyle/>
                    <a:p>
                      <a:pPr marL="83820">
                        <a:lnSpc>
                          <a:spcPct val="100000"/>
                        </a:lnSpc>
                        <a:spcBef>
                          <a:spcPts val="520"/>
                        </a:spcBef>
                      </a:pPr>
                      <a:r>
                        <a:rPr sz="1400" spc="-5" dirty="0">
                          <a:latin typeface="Arial"/>
                          <a:cs typeface="Arial"/>
                        </a:rPr>
                        <a:t>001</a:t>
                      </a:r>
                      <a:endParaRPr sz="1400">
                        <a:latin typeface="Arial"/>
                        <a:cs typeface="Arial"/>
                      </a:endParaRPr>
                    </a:p>
                  </a:txBody>
                  <a:tcPr marL="0" marR="0" marT="66040" marB="0">
                    <a:lnL w="12700">
                      <a:solidFill>
                        <a:srgbClr val="001B4E"/>
                      </a:solidFill>
                      <a:prstDash val="solid"/>
                    </a:lnL>
                    <a:lnR w="12700">
                      <a:solidFill>
                        <a:srgbClr val="D09F22"/>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1915">
                        <a:lnSpc>
                          <a:spcPct val="100000"/>
                        </a:lnSpc>
                        <a:spcBef>
                          <a:spcPts val="520"/>
                        </a:spcBef>
                      </a:pPr>
                      <a:r>
                        <a:rPr sz="1400" spc="-5" dirty="0">
                          <a:latin typeface="Arial"/>
                          <a:cs typeface="Arial"/>
                        </a:rPr>
                        <a:t>Science</a:t>
                      </a:r>
                      <a:endParaRPr sz="1400">
                        <a:latin typeface="Arial"/>
                        <a:cs typeface="Arial"/>
                      </a:endParaRPr>
                    </a:p>
                  </a:txBody>
                  <a:tcPr marL="0" marR="0" marT="66040" marB="0">
                    <a:lnL w="12700">
                      <a:solidFill>
                        <a:srgbClr val="D09F22"/>
                      </a:solidFill>
                      <a:prstDash val="solid"/>
                    </a:lnL>
                    <a:lnR w="12700">
                      <a:solidFill>
                        <a:srgbClr val="80C54E"/>
                      </a:solidFill>
                      <a:prstDash val="solid"/>
                    </a:lnR>
                    <a:lnT w="9525">
                      <a:solidFill>
                        <a:srgbClr val="DDDDDD"/>
                      </a:solidFill>
                      <a:prstDash val="solid"/>
                    </a:lnT>
                    <a:lnB w="9525">
                      <a:solidFill>
                        <a:srgbClr val="DDDDDD"/>
                      </a:solidFill>
                      <a:prstDash val="solid"/>
                    </a:lnB>
                    <a:solidFill>
                      <a:srgbClr val="FFFFFF"/>
                    </a:solidFill>
                  </a:tcPr>
                </a:tc>
                <a:extLst>
                  <a:ext uri="{0D108BD9-81ED-4DB2-BD59-A6C34878D82A}">
                    <a16:rowId xmlns:a16="http://schemas.microsoft.com/office/drawing/2014/main" val="10001"/>
                  </a:ext>
                </a:extLst>
              </a:tr>
              <a:tr h="361315">
                <a:tc>
                  <a:txBody>
                    <a:bodyPr/>
                    <a:lstStyle/>
                    <a:p>
                      <a:pPr marL="83820">
                        <a:lnSpc>
                          <a:spcPct val="100000"/>
                        </a:lnSpc>
                        <a:spcBef>
                          <a:spcPts val="520"/>
                        </a:spcBef>
                      </a:pPr>
                      <a:r>
                        <a:rPr sz="1400" spc="-5" dirty="0">
                          <a:latin typeface="Arial"/>
                          <a:cs typeface="Arial"/>
                        </a:rPr>
                        <a:t>002</a:t>
                      </a:r>
                      <a:endParaRPr sz="1400">
                        <a:latin typeface="Arial"/>
                        <a:cs typeface="Arial"/>
                      </a:endParaRPr>
                    </a:p>
                  </a:txBody>
                  <a:tcPr marL="0" marR="0" marT="66040" marB="0">
                    <a:lnL w="12700">
                      <a:solidFill>
                        <a:srgbClr val="90CC4E"/>
                      </a:solidFill>
                      <a:prstDash val="solid"/>
                    </a:lnL>
                    <a:lnR w="12700">
                      <a:solidFill>
                        <a:srgbClr val="EFFB4E"/>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20"/>
                        </a:spcBef>
                      </a:pPr>
                      <a:r>
                        <a:rPr sz="1400" dirty="0">
                          <a:latin typeface="Arial"/>
                          <a:cs typeface="Arial"/>
                        </a:rPr>
                        <a:t>English</a:t>
                      </a:r>
                      <a:endParaRPr sz="1400">
                        <a:latin typeface="Arial"/>
                        <a:cs typeface="Arial"/>
                      </a:endParaRPr>
                    </a:p>
                  </a:txBody>
                  <a:tcPr marL="0" marR="0" marT="66040" marB="0">
                    <a:lnL w="12700">
                      <a:solidFill>
                        <a:srgbClr val="EFFB4E"/>
                      </a:solidFill>
                      <a:prstDash val="solid"/>
                    </a:lnL>
                    <a:lnR w="12700">
                      <a:solidFill>
                        <a:srgbClr val="AFF34E"/>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2"/>
                  </a:ext>
                </a:extLst>
              </a:tr>
              <a:tr h="362585">
                <a:tc>
                  <a:txBody>
                    <a:bodyPr/>
                    <a:lstStyle/>
                    <a:p>
                      <a:pPr marL="83820">
                        <a:lnSpc>
                          <a:spcPct val="100000"/>
                        </a:lnSpc>
                        <a:spcBef>
                          <a:spcPts val="520"/>
                        </a:spcBef>
                      </a:pPr>
                      <a:r>
                        <a:rPr sz="1400" spc="-5" dirty="0">
                          <a:latin typeface="Arial"/>
                          <a:cs typeface="Arial"/>
                        </a:rPr>
                        <a:t>005</a:t>
                      </a:r>
                      <a:endParaRPr sz="1400">
                        <a:latin typeface="Arial"/>
                        <a:cs typeface="Arial"/>
                      </a:endParaRPr>
                    </a:p>
                  </a:txBody>
                  <a:tcPr marL="0" marR="0" marT="66040" marB="0">
                    <a:lnL w="12700">
                      <a:solidFill>
                        <a:srgbClr val="50E24D"/>
                      </a:solidFill>
                      <a:prstDash val="solid"/>
                    </a:lnL>
                    <a:lnR w="12700">
                      <a:solidFill>
                        <a:srgbClr val="00E322"/>
                      </a:solidFill>
                      <a:prstDash val="solid"/>
                    </a:lnR>
                    <a:lnT w="9525">
                      <a:solidFill>
                        <a:srgbClr val="DDDDDD"/>
                      </a:solidFill>
                      <a:prstDash val="solid"/>
                    </a:lnT>
                    <a:lnB w="12700">
                      <a:solidFill>
                        <a:srgbClr val="D09F22"/>
                      </a:solidFill>
                      <a:prstDash val="solid"/>
                    </a:lnB>
                    <a:solidFill>
                      <a:srgbClr val="FFFFFF"/>
                    </a:solidFill>
                  </a:tcPr>
                </a:tc>
                <a:tc>
                  <a:txBody>
                    <a:bodyPr/>
                    <a:lstStyle/>
                    <a:p>
                      <a:pPr marL="81915">
                        <a:lnSpc>
                          <a:spcPct val="100000"/>
                        </a:lnSpc>
                        <a:spcBef>
                          <a:spcPts val="520"/>
                        </a:spcBef>
                      </a:pPr>
                      <a:r>
                        <a:rPr sz="1400" spc="-5" dirty="0">
                          <a:latin typeface="Arial"/>
                          <a:cs typeface="Arial"/>
                        </a:rPr>
                        <a:t>Computer</a:t>
                      </a:r>
                      <a:endParaRPr sz="1400">
                        <a:latin typeface="Arial"/>
                        <a:cs typeface="Arial"/>
                      </a:endParaRPr>
                    </a:p>
                  </a:txBody>
                  <a:tcPr marL="0" marR="0" marT="66040" marB="0">
                    <a:lnL w="12700">
                      <a:solidFill>
                        <a:srgbClr val="00E322"/>
                      </a:solidFill>
                      <a:prstDash val="solid"/>
                    </a:lnL>
                    <a:lnR w="12700">
                      <a:solidFill>
                        <a:srgbClr val="0FC34E"/>
                      </a:solidFill>
                      <a:prstDash val="solid"/>
                    </a:lnR>
                    <a:lnT w="9525">
                      <a:solidFill>
                        <a:srgbClr val="DDDDDD"/>
                      </a:solidFill>
                      <a:prstDash val="solid"/>
                    </a:lnT>
                    <a:lnB w="12700">
                      <a:solidFill>
                        <a:srgbClr val="00E922"/>
                      </a:solidFill>
                      <a:prstDash val="solid"/>
                    </a:lnB>
                    <a:solidFill>
                      <a:srgbClr val="FFFFFF"/>
                    </a:solidFill>
                  </a:tcPr>
                </a:tc>
                <a:extLst>
                  <a:ext uri="{0D108BD9-81ED-4DB2-BD59-A6C34878D82A}">
                    <a16:rowId xmlns:a16="http://schemas.microsoft.com/office/drawing/2014/main" val="10003"/>
                  </a:ext>
                </a:extLst>
              </a:tr>
            </a:tbl>
          </a:graphicData>
        </a:graphic>
      </p:graphicFrame>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graphicFrame>
        <p:nvGraphicFramePr>
          <p:cNvPr id="10" name="object 10"/>
          <p:cNvGraphicFramePr>
            <a:graphicFrameLocks noGrp="1"/>
          </p:cNvGraphicFramePr>
          <p:nvPr/>
        </p:nvGraphicFramePr>
        <p:xfrm>
          <a:off x="4680839" y="2283586"/>
          <a:ext cx="4368165" cy="1788794"/>
        </p:xfrm>
        <a:graphic>
          <a:graphicData uri="http://schemas.openxmlformats.org/drawingml/2006/table">
            <a:tbl>
              <a:tblPr firstRow="1" bandRow="1">
                <a:tableStyleId>{2D5ABB26-0587-4C30-8999-92F81FD0307C}</a:tableStyleId>
              </a:tblPr>
              <a:tblGrid>
                <a:gridCol w="1455420">
                  <a:extLst>
                    <a:ext uri="{9D8B030D-6E8A-4147-A177-3AD203B41FA5}">
                      <a16:colId xmlns:a16="http://schemas.microsoft.com/office/drawing/2014/main" val="20000"/>
                    </a:ext>
                  </a:extLst>
                </a:gridCol>
                <a:gridCol w="1457325">
                  <a:extLst>
                    <a:ext uri="{9D8B030D-6E8A-4147-A177-3AD203B41FA5}">
                      <a16:colId xmlns:a16="http://schemas.microsoft.com/office/drawing/2014/main" val="20001"/>
                    </a:ext>
                  </a:extLst>
                </a:gridCol>
                <a:gridCol w="1455420">
                  <a:extLst>
                    <a:ext uri="{9D8B030D-6E8A-4147-A177-3AD203B41FA5}">
                      <a16:colId xmlns:a16="http://schemas.microsoft.com/office/drawing/2014/main" val="20002"/>
                    </a:ext>
                  </a:extLst>
                </a:gridCol>
              </a:tblGrid>
              <a:tr h="448309">
                <a:tc>
                  <a:txBody>
                    <a:bodyPr/>
                    <a:lstStyle/>
                    <a:p>
                      <a:pPr marL="83820">
                        <a:lnSpc>
                          <a:spcPct val="100000"/>
                        </a:lnSpc>
                        <a:spcBef>
                          <a:spcPts val="530"/>
                        </a:spcBef>
                      </a:pPr>
                      <a:r>
                        <a:rPr sz="1400" b="1" spc="-5" dirty="0">
                          <a:latin typeface="Arial"/>
                          <a:cs typeface="Arial"/>
                        </a:rPr>
                        <a:t>Teacher</a:t>
                      </a:r>
                      <a:r>
                        <a:rPr sz="1400" b="1" spc="-95" dirty="0">
                          <a:latin typeface="Arial"/>
                          <a:cs typeface="Arial"/>
                        </a:rPr>
                        <a:t> </a:t>
                      </a:r>
                      <a:r>
                        <a:rPr sz="1400" b="1" spc="5" dirty="0">
                          <a:latin typeface="Arial"/>
                          <a:cs typeface="Arial"/>
                        </a:rPr>
                        <a:t>ID</a:t>
                      </a:r>
                      <a:endParaRPr sz="1400">
                        <a:latin typeface="Arial"/>
                        <a:cs typeface="Arial"/>
                      </a:endParaRPr>
                    </a:p>
                  </a:txBody>
                  <a:tcPr marL="0" marR="0" marT="67310" marB="0">
                    <a:lnL w="12700">
                      <a:solidFill>
                        <a:srgbClr val="00EB1C"/>
                      </a:solidFill>
                      <a:prstDash val="solid"/>
                    </a:lnL>
                    <a:lnR w="12700">
                      <a:solidFill>
                        <a:srgbClr val="DFE922"/>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820">
                        <a:lnSpc>
                          <a:spcPct val="100000"/>
                        </a:lnSpc>
                        <a:spcBef>
                          <a:spcPts val="530"/>
                        </a:spcBef>
                      </a:pPr>
                      <a:r>
                        <a:rPr sz="1400" b="1" spc="-5" dirty="0">
                          <a:latin typeface="Arial"/>
                          <a:cs typeface="Arial"/>
                        </a:rPr>
                        <a:t>Fname</a:t>
                      </a:r>
                      <a:endParaRPr sz="1400">
                        <a:latin typeface="Arial"/>
                        <a:cs typeface="Arial"/>
                      </a:endParaRPr>
                    </a:p>
                  </a:txBody>
                  <a:tcPr marL="0" marR="0" marT="67310" marB="0">
                    <a:lnL w="12700">
                      <a:solidFill>
                        <a:srgbClr val="DFE922"/>
                      </a:solidFill>
                      <a:prstDash val="solid"/>
                    </a:lnL>
                    <a:lnR w="12700">
                      <a:solidFill>
                        <a:srgbClr val="C04EDE"/>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30"/>
                        </a:spcBef>
                      </a:pPr>
                      <a:r>
                        <a:rPr sz="1400" b="1" spc="-5" dirty="0">
                          <a:latin typeface="Arial"/>
                          <a:cs typeface="Arial"/>
                        </a:rPr>
                        <a:t>Lname</a:t>
                      </a:r>
                      <a:endParaRPr sz="1400">
                        <a:latin typeface="Arial"/>
                        <a:cs typeface="Arial"/>
                      </a:endParaRPr>
                    </a:p>
                  </a:txBody>
                  <a:tcPr marL="0" marR="0" marT="67310" marB="0">
                    <a:lnL w="12700">
                      <a:solidFill>
                        <a:srgbClr val="C04EDE"/>
                      </a:solidFill>
                      <a:prstDash val="solid"/>
                    </a:lnL>
                    <a:lnR w="12700">
                      <a:solidFill>
                        <a:srgbClr val="AF4DDE"/>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0"/>
                  </a:ext>
                </a:extLst>
              </a:tr>
              <a:tr h="446405">
                <a:tc>
                  <a:txBody>
                    <a:bodyPr/>
                    <a:lstStyle/>
                    <a:p>
                      <a:pPr marL="83820">
                        <a:lnSpc>
                          <a:spcPct val="100000"/>
                        </a:lnSpc>
                        <a:spcBef>
                          <a:spcPts val="520"/>
                        </a:spcBef>
                      </a:pPr>
                      <a:r>
                        <a:rPr sz="1400" spc="-5" dirty="0">
                          <a:latin typeface="Arial"/>
                          <a:cs typeface="Arial"/>
                        </a:rPr>
                        <a:t>B002</a:t>
                      </a:r>
                      <a:endParaRPr sz="1400">
                        <a:latin typeface="Arial"/>
                        <a:cs typeface="Arial"/>
                      </a:endParaRPr>
                    </a:p>
                  </a:txBody>
                  <a:tcPr marL="0" marR="0" marT="66040" marB="0">
                    <a:lnL w="12700">
                      <a:solidFill>
                        <a:srgbClr val="80E04D"/>
                      </a:solidFill>
                      <a:prstDash val="solid"/>
                    </a:lnL>
                    <a:lnR w="12700">
                      <a:solidFill>
                        <a:srgbClr val="2FF0DE"/>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3820">
                        <a:lnSpc>
                          <a:spcPct val="100000"/>
                        </a:lnSpc>
                        <a:spcBef>
                          <a:spcPts val="520"/>
                        </a:spcBef>
                      </a:pPr>
                      <a:r>
                        <a:rPr sz="1400" spc="-5" dirty="0">
                          <a:latin typeface="Arial"/>
                          <a:cs typeface="Arial"/>
                        </a:rPr>
                        <a:t>David</a:t>
                      </a:r>
                      <a:endParaRPr sz="1400">
                        <a:latin typeface="Arial"/>
                        <a:cs typeface="Arial"/>
                      </a:endParaRPr>
                    </a:p>
                  </a:txBody>
                  <a:tcPr marL="0" marR="0" marT="66040" marB="0">
                    <a:lnL w="12700">
                      <a:solidFill>
                        <a:srgbClr val="2FF0DE"/>
                      </a:solidFill>
                      <a:prstDash val="solid"/>
                    </a:lnL>
                    <a:lnR w="12700">
                      <a:solidFill>
                        <a:srgbClr val="EF574E"/>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1915">
                        <a:lnSpc>
                          <a:spcPct val="100000"/>
                        </a:lnSpc>
                        <a:spcBef>
                          <a:spcPts val="520"/>
                        </a:spcBef>
                      </a:pPr>
                      <a:r>
                        <a:rPr sz="1400" dirty="0">
                          <a:latin typeface="Arial"/>
                          <a:cs typeface="Arial"/>
                        </a:rPr>
                        <a:t>Warner</a:t>
                      </a:r>
                      <a:endParaRPr sz="1400">
                        <a:latin typeface="Arial"/>
                        <a:cs typeface="Arial"/>
                      </a:endParaRPr>
                    </a:p>
                  </a:txBody>
                  <a:tcPr marL="0" marR="0" marT="66040" marB="0">
                    <a:lnL w="12700">
                      <a:solidFill>
                        <a:srgbClr val="EF574E"/>
                      </a:solidFill>
                      <a:prstDash val="solid"/>
                    </a:lnL>
                    <a:lnR w="12700">
                      <a:solidFill>
                        <a:srgbClr val="00EB1C"/>
                      </a:solidFill>
                      <a:prstDash val="solid"/>
                    </a:lnR>
                    <a:lnT w="9525">
                      <a:solidFill>
                        <a:srgbClr val="DDDDDD"/>
                      </a:solidFill>
                      <a:prstDash val="solid"/>
                    </a:lnT>
                    <a:lnB w="9525">
                      <a:solidFill>
                        <a:srgbClr val="DDDDDD"/>
                      </a:solidFill>
                      <a:prstDash val="solid"/>
                    </a:lnB>
                    <a:solidFill>
                      <a:srgbClr val="FFFFFF"/>
                    </a:solidFill>
                  </a:tcPr>
                </a:tc>
                <a:extLst>
                  <a:ext uri="{0D108BD9-81ED-4DB2-BD59-A6C34878D82A}">
                    <a16:rowId xmlns:a16="http://schemas.microsoft.com/office/drawing/2014/main" val="10001"/>
                  </a:ext>
                </a:extLst>
              </a:tr>
              <a:tr h="446405">
                <a:tc>
                  <a:txBody>
                    <a:bodyPr/>
                    <a:lstStyle/>
                    <a:p>
                      <a:pPr marL="83820">
                        <a:lnSpc>
                          <a:spcPct val="100000"/>
                        </a:lnSpc>
                        <a:spcBef>
                          <a:spcPts val="520"/>
                        </a:spcBef>
                      </a:pPr>
                      <a:r>
                        <a:rPr sz="1400" spc="-5" dirty="0">
                          <a:latin typeface="Arial"/>
                          <a:cs typeface="Arial"/>
                        </a:rPr>
                        <a:t>B017</a:t>
                      </a:r>
                      <a:endParaRPr sz="1400">
                        <a:latin typeface="Arial"/>
                        <a:cs typeface="Arial"/>
                      </a:endParaRPr>
                    </a:p>
                  </a:txBody>
                  <a:tcPr marL="0" marR="0" marT="66040" marB="0">
                    <a:lnL w="12700">
                      <a:solidFill>
                        <a:srgbClr val="1F6BDE"/>
                      </a:solidFill>
                      <a:prstDash val="solid"/>
                    </a:lnL>
                    <a:lnR w="12700">
                      <a:solidFill>
                        <a:srgbClr val="9F66DE"/>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820">
                        <a:lnSpc>
                          <a:spcPct val="100000"/>
                        </a:lnSpc>
                        <a:spcBef>
                          <a:spcPts val="520"/>
                        </a:spcBef>
                      </a:pPr>
                      <a:r>
                        <a:rPr sz="1400" spc="-5" dirty="0">
                          <a:latin typeface="Arial"/>
                          <a:cs typeface="Arial"/>
                        </a:rPr>
                        <a:t>Sara</a:t>
                      </a:r>
                      <a:endParaRPr sz="1400">
                        <a:latin typeface="Arial"/>
                        <a:cs typeface="Arial"/>
                      </a:endParaRPr>
                    </a:p>
                  </a:txBody>
                  <a:tcPr marL="0" marR="0" marT="66040" marB="0">
                    <a:lnL w="12700">
                      <a:solidFill>
                        <a:srgbClr val="9F66DE"/>
                      </a:solidFill>
                      <a:prstDash val="solid"/>
                    </a:lnL>
                    <a:lnR w="12700">
                      <a:solidFill>
                        <a:srgbClr val="0FE722"/>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20"/>
                        </a:spcBef>
                      </a:pPr>
                      <a:r>
                        <a:rPr sz="1400" dirty="0">
                          <a:latin typeface="Arial"/>
                          <a:cs typeface="Arial"/>
                        </a:rPr>
                        <a:t>Joseph</a:t>
                      </a:r>
                      <a:endParaRPr sz="1400">
                        <a:latin typeface="Arial"/>
                        <a:cs typeface="Arial"/>
                      </a:endParaRPr>
                    </a:p>
                  </a:txBody>
                  <a:tcPr marL="0" marR="0" marT="66040" marB="0">
                    <a:lnL w="12700">
                      <a:solidFill>
                        <a:srgbClr val="0FE722"/>
                      </a:solidFill>
                      <a:prstDash val="solid"/>
                    </a:lnL>
                    <a:lnR w="12700">
                      <a:solidFill>
                        <a:srgbClr val="EF574E"/>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2"/>
                  </a:ext>
                </a:extLst>
              </a:tr>
              <a:tr h="447675">
                <a:tc>
                  <a:txBody>
                    <a:bodyPr/>
                    <a:lstStyle/>
                    <a:p>
                      <a:pPr marL="83820">
                        <a:lnSpc>
                          <a:spcPct val="100000"/>
                        </a:lnSpc>
                        <a:spcBef>
                          <a:spcPts val="530"/>
                        </a:spcBef>
                      </a:pPr>
                      <a:r>
                        <a:rPr sz="1400" spc="-5" dirty="0">
                          <a:latin typeface="Arial"/>
                          <a:cs typeface="Arial"/>
                        </a:rPr>
                        <a:t>B009</a:t>
                      </a:r>
                      <a:endParaRPr sz="1400">
                        <a:latin typeface="Arial"/>
                        <a:cs typeface="Arial"/>
                      </a:endParaRPr>
                    </a:p>
                  </a:txBody>
                  <a:tcPr marL="0" marR="0" marT="67310" marB="0">
                    <a:lnL w="12700">
                      <a:solidFill>
                        <a:srgbClr val="504EDE"/>
                      </a:solidFill>
                      <a:prstDash val="solid"/>
                    </a:lnL>
                    <a:lnR w="12700">
                      <a:solidFill>
                        <a:srgbClr val="D04EDE"/>
                      </a:solidFill>
                      <a:prstDash val="solid"/>
                    </a:lnR>
                    <a:lnT w="9525">
                      <a:solidFill>
                        <a:srgbClr val="DDDDDD"/>
                      </a:solidFill>
                      <a:prstDash val="solid"/>
                    </a:lnT>
                    <a:lnB w="12700">
                      <a:solidFill>
                        <a:srgbClr val="2F094B"/>
                      </a:solidFill>
                      <a:prstDash val="solid"/>
                    </a:lnB>
                    <a:solidFill>
                      <a:srgbClr val="FFFFFF"/>
                    </a:solidFill>
                  </a:tcPr>
                </a:tc>
                <a:tc>
                  <a:txBody>
                    <a:bodyPr/>
                    <a:lstStyle/>
                    <a:p>
                      <a:pPr marL="83820">
                        <a:lnSpc>
                          <a:spcPct val="100000"/>
                        </a:lnSpc>
                        <a:spcBef>
                          <a:spcPts val="530"/>
                        </a:spcBef>
                      </a:pPr>
                      <a:r>
                        <a:rPr sz="1400" spc="-5" dirty="0">
                          <a:latin typeface="Arial"/>
                          <a:cs typeface="Arial"/>
                        </a:rPr>
                        <a:t>Mike</a:t>
                      </a:r>
                      <a:endParaRPr sz="1400">
                        <a:latin typeface="Arial"/>
                        <a:cs typeface="Arial"/>
                      </a:endParaRPr>
                    </a:p>
                  </a:txBody>
                  <a:tcPr marL="0" marR="0" marT="67310" marB="0">
                    <a:lnL w="12700">
                      <a:solidFill>
                        <a:srgbClr val="D04EDE"/>
                      </a:solidFill>
                      <a:prstDash val="solid"/>
                    </a:lnL>
                    <a:lnR w="12700">
                      <a:solidFill>
                        <a:srgbClr val="D06DDE"/>
                      </a:solidFill>
                      <a:prstDash val="solid"/>
                    </a:lnR>
                    <a:lnT w="9525">
                      <a:solidFill>
                        <a:srgbClr val="DDDDDD"/>
                      </a:solidFill>
                      <a:prstDash val="solid"/>
                    </a:lnT>
                    <a:lnB w="12700">
                      <a:solidFill>
                        <a:srgbClr val="C066DE"/>
                      </a:solidFill>
                      <a:prstDash val="solid"/>
                    </a:lnB>
                    <a:solidFill>
                      <a:srgbClr val="FFFFFF"/>
                    </a:solidFill>
                  </a:tcPr>
                </a:tc>
                <a:tc>
                  <a:txBody>
                    <a:bodyPr/>
                    <a:lstStyle/>
                    <a:p>
                      <a:pPr marL="81915">
                        <a:lnSpc>
                          <a:spcPct val="100000"/>
                        </a:lnSpc>
                        <a:spcBef>
                          <a:spcPts val="530"/>
                        </a:spcBef>
                      </a:pPr>
                      <a:r>
                        <a:rPr sz="1400" dirty="0">
                          <a:latin typeface="Arial"/>
                          <a:cs typeface="Arial"/>
                        </a:rPr>
                        <a:t>Brunton</a:t>
                      </a:r>
                      <a:endParaRPr sz="1400">
                        <a:latin typeface="Arial"/>
                        <a:cs typeface="Arial"/>
                      </a:endParaRPr>
                    </a:p>
                  </a:txBody>
                  <a:tcPr marL="0" marR="0" marT="67310" marB="0">
                    <a:lnL w="12700">
                      <a:solidFill>
                        <a:srgbClr val="D06DDE"/>
                      </a:solidFill>
                      <a:prstDash val="solid"/>
                    </a:lnL>
                    <a:lnR w="12700">
                      <a:solidFill>
                        <a:srgbClr val="0FE722"/>
                      </a:solidFill>
                      <a:prstDash val="solid"/>
                    </a:lnR>
                    <a:lnT w="9525">
                      <a:solidFill>
                        <a:srgbClr val="DDDDDD"/>
                      </a:solidFill>
                      <a:prstDash val="solid"/>
                    </a:lnT>
                    <a:lnB w="12700">
                      <a:solidFill>
                        <a:srgbClr val="D0E722"/>
                      </a:solidFill>
                      <a:prstDash val="solid"/>
                    </a:lnB>
                    <a:solidFill>
                      <a:srgbClr val="FFFFFF"/>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p:nvPr/>
        </p:nvSpPr>
        <p:spPr>
          <a:xfrm>
            <a:off x="840739" y="827278"/>
            <a:ext cx="2860675" cy="1200785"/>
          </a:xfrm>
          <a:prstGeom prst="rect">
            <a:avLst/>
          </a:prstGeom>
        </p:spPr>
        <p:txBody>
          <a:bodyPr vert="horz" wrap="square" lIns="0" tIns="12700" rIns="0" bIns="0" rtlCol="0">
            <a:spAutoFit/>
          </a:bodyPr>
          <a:lstStyle/>
          <a:p>
            <a:pPr marL="7620" algn="ctr">
              <a:lnSpc>
                <a:spcPct val="100000"/>
              </a:lnSpc>
              <a:spcBef>
                <a:spcPts val="100"/>
              </a:spcBef>
            </a:pPr>
            <a:r>
              <a:rPr sz="2400" spc="-5" dirty="0">
                <a:latin typeface="Arial"/>
                <a:cs typeface="Arial"/>
              </a:rPr>
              <a:t>Types</a:t>
            </a:r>
            <a:r>
              <a:rPr sz="2400" spc="-95" dirty="0">
                <a:latin typeface="Arial"/>
                <a:cs typeface="Arial"/>
              </a:rPr>
              <a:t> </a:t>
            </a:r>
            <a:r>
              <a:rPr sz="2400" spc="-5" dirty="0">
                <a:latin typeface="Arial"/>
                <a:cs typeface="Arial"/>
              </a:rPr>
              <a:t>of</a:t>
            </a:r>
            <a:r>
              <a:rPr sz="2400" spc="-85" dirty="0">
                <a:latin typeface="Arial"/>
                <a:cs typeface="Arial"/>
              </a:rPr>
              <a:t> </a:t>
            </a:r>
            <a:r>
              <a:rPr sz="2400" spc="-5" dirty="0">
                <a:latin typeface="Arial"/>
                <a:cs typeface="Arial"/>
              </a:rPr>
              <a:t>Keys</a:t>
            </a:r>
            <a:endParaRPr sz="2400">
              <a:latin typeface="Arial"/>
              <a:cs typeface="Arial"/>
            </a:endParaRPr>
          </a:p>
          <a:p>
            <a:pPr>
              <a:lnSpc>
                <a:spcPct val="100000"/>
              </a:lnSpc>
              <a:spcBef>
                <a:spcPts val="15"/>
              </a:spcBef>
            </a:pPr>
            <a:endParaRPr sz="3650">
              <a:latin typeface="Arial"/>
              <a:cs typeface="Arial"/>
            </a:endParaRPr>
          </a:p>
          <a:p>
            <a:pPr algn="ctr">
              <a:lnSpc>
                <a:spcPct val="100000"/>
              </a:lnSpc>
            </a:pPr>
            <a:r>
              <a:rPr sz="1800" spc="-5" dirty="0">
                <a:solidFill>
                  <a:srgbClr val="585858"/>
                </a:solidFill>
                <a:latin typeface="Arial"/>
                <a:cs typeface="Arial"/>
              </a:rPr>
              <a:t>Rule</a:t>
            </a:r>
            <a:r>
              <a:rPr sz="1800" spc="-35" dirty="0">
                <a:solidFill>
                  <a:srgbClr val="585858"/>
                </a:solidFill>
                <a:latin typeface="Arial"/>
                <a:cs typeface="Arial"/>
              </a:rPr>
              <a:t> </a:t>
            </a:r>
            <a:r>
              <a:rPr sz="1800" dirty="0">
                <a:solidFill>
                  <a:srgbClr val="585858"/>
                </a:solidFill>
                <a:latin typeface="Arial"/>
                <a:cs typeface="Arial"/>
              </a:rPr>
              <a:t>for</a:t>
            </a:r>
            <a:r>
              <a:rPr sz="1800" spc="-30" dirty="0">
                <a:solidFill>
                  <a:srgbClr val="585858"/>
                </a:solidFill>
                <a:latin typeface="Arial"/>
                <a:cs typeface="Arial"/>
              </a:rPr>
              <a:t> </a:t>
            </a:r>
            <a:r>
              <a:rPr sz="1800" spc="-5" dirty="0">
                <a:solidFill>
                  <a:srgbClr val="585858"/>
                </a:solidFill>
                <a:latin typeface="Arial"/>
                <a:cs typeface="Arial"/>
              </a:rPr>
              <a:t>defining</a:t>
            </a:r>
            <a:r>
              <a:rPr sz="1800" spc="-30" dirty="0">
                <a:solidFill>
                  <a:srgbClr val="585858"/>
                </a:solidFill>
                <a:latin typeface="Arial"/>
                <a:cs typeface="Arial"/>
              </a:rPr>
              <a:t> </a:t>
            </a:r>
            <a:r>
              <a:rPr sz="1800" spc="-5" dirty="0">
                <a:solidFill>
                  <a:srgbClr val="585858"/>
                </a:solidFill>
                <a:latin typeface="Arial"/>
                <a:cs typeface="Arial"/>
              </a:rPr>
              <a:t>foreign</a:t>
            </a:r>
            <a:r>
              <a:rPr sz="1800" spc="-25" dirty="0">
                <a:solidFill>
                  <a:srgbClr val="585858"/>
                </a:solidFill>
                <a:latin typeface="Arial"/>
                <a:cs typeface="Arial"/>
              </a:rPr>
              <a:t> </a:t>
            </a:r>
            <a:r>
              <a:rPr sz="1800" dirty="0">
                <a:solidFill>
                  <a:srgbClr val="585858"/>
                </a:solidFill>
                <a:latin typeface="Arial"/>
                <a:cs typeface="Arial"/>
              </a:rPr>
              <a:t>key</a:t>
            </a:r>
            <a:endParaRPr sz="1800">
              <a:latin typeface="Arial"/>
              <a:cs typeface="Arial"/>
            </a:endParaRPr>
          </a:p>
        </p:txBody>
      </p:sp>
      <p:sp>
        <p:nvSpPr>
          <p:cNvPr id="6" name="object 6"/>
          <p:cNvSpPr txBox="1">
            <a:spLocks noGrp="1"/>
          </p:cNvSpPr>
          <p:nvPr>
            <p:ph type="title"/>
          </p:nvPr>
        </p:nvSpPr>
        <p:spPr>
          <a:xfrm>
            <a:off x="5072253" y="180847"/>
            <a:ext cx="91376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rPr>
              <a:t>E</a:t>
            </a:r>
            <a:r>
              <a:rPr sz="1800" spc="-15" dirty="0">
                <a:solidFill>
                  <a:srgbClr val="585858"/>
                </a:solidFill>
              </a:rPr>
              <a:t>x</a:t>
            </a:r>
            <a:r>
              <a:rPr sz="1800" spc="-5" dirty="0">
                <a:solidFill>
                  <a:srgbClr val="585858"/>
                </a:solidFill>
              </a:rPr>
              <a:t>a</a:t>
            </a:r>
            <a:r>
              <a:rPr sz="1800" dirty="0">
                <a:solidFill>
                  <a:srgbClr val="585858"/>
                </a:solidFill>
              </a:rPr>
              <a:t>m</a:t>
            </a:r>
            <a:r>
              <a:rPr sz="1800" spc="-5" dirty="0">
                <a:solidFill>
                  <a:srgbClr val="585858"/>
                </a:solidFill>
              </a:rPr>
              <a:t>ple</a:t>
            </a:r>
            <a:endParaRPr sz="1800"/>
          </a:p>
        </p:txBody>
      </p:sp>
      <p:sp>
        <p:nvSpPr>
          <p:cNvPr id="7" name="object 7"/>
          <p:cNvSpPr txBox="1"/>
          <p:nvPr/>
        </p:nvSpPr>
        <p:spPr>
          <a:xfrm>
            <a:off x="654812" y="2992602"/>
            <a:ext cx="3395345" cy="1505585"/>
          </a:xfrm>
          <a:prstGeom prst="rect">
            <a:avLst/>
          </a:prstGeom>
        </p:spPr>
        <p:txBody>
          <a:bodyPr vert="horz" wrap="square" lIns="0" tIns="12700" rIns="0" bIns="0" rtlCol="0">
            <a:spAutoFit/>
          </a:bodyPr>
          <a:lstStyle/>
          <a:p>
            <a:pPr marL="349250" marR="240665" indent="-337185">
              <a:lnSpc>
                <a:spcPct val="114999"/>
              </a:lnSpc>
              <a:spcBef>
                <a:spcPts val="100"/>
              </a:spcBef>
              <a:buChar char="●"/>
              <a:tabLst>
                <a:tab pos="349250" algn="l"/>
                <a:tab pos="349885" algn="l"/>
              </a:tabLst>
            </a:pPr>
            <a:r>
              <a:rPr sz="1400" dirty="0">
                <a:latin typeface="Arial"/>
                <a:cs typeface="Arial"/>
              </a:rPr>
              <a:t>Foreign</a:t>
            </a:r>
            <a:r>
              <a:rPr sz="1400" spc="-30" dirty="0">
                <a:latin typeface="Arial"/>
                <a:cs typeface="Arial"/>
              </a:rPr>
              <a:t> </a:t>
            </a:r>
            <a:r>
              <a:rPr sz="1400" dirty="0">
                <a:latin typeface="Arial"/>
                <a:cs typeface="Arial"/>
              </a:rPr>
              <a:t>key</a:t>
            </a:r>
            <a:r>
              <a:rPr sz="1400" spc="-40" dirty="0">
                <a:latin typeface="Arial"/>
                <a:cs typeface="Arial"/>
              </a:rPr>
              <a:t> </a:t>
            </a:r>
            <a:r>
              <a:rPr sz="1400" spc="-5" dirty="0">
                <a:latin typeface="Arial"/>
                <a:cs typeface="Arial"/>
              </a:rPr>
              <a:t>columns </a:t>
            </a:r>
            <a:r>
              <a:rPr sz="1400" spc="-10" dirty="0">
                <a:latin typeface="Arial"/>
                <a:cs typeface="Arial"/>
              </a:rPr>
              <a:t>must</a:t>
            </a:r>
            <a:r>
              <a:rPr sz="1400" spc="-15" dirty="0">
                <a:latin typeface="Arial"/>
                <a:cs typeface="Arial"/>
              </a:rPr>
              <a:t> </a:t>
            </a:r>
            <a:r>
              <a:rPr sz="1400" spc="-5" dirty="0">
                <a:latin typeface="Arial"/>
                <a:cs typeface="Arial"/>
              </a:rPr>
              <a:t>use</a:t>
            </a:r>
            <a:r>
              <a:rPr sz="1400" spc="-25" dirty="0">
                <a:latin typeface="Arial"/>
                <a:cs typeface="Arial"/>
              </a:rPr>
              <a:t> </a:t>
            </a:r>
            <a:r>
              <a:rPr sz="1400" spc="-5" dirty="0">
                <a:latin typeface="Arial"/>
                <a:cs typeface="Arial"/>
              </a:rPr>
              <a:t>their </a:t>
            </a:r>
            <a:r>
              <a:rPr sz="1400" spc="-375" dirty="0">
                <a:latin typeface="Arial"/>
                <a:cs typeface="Arial"/>
              </a:rPr>
              <a:t> </a:t>
            </a:r>
            <a:r>
              <a:rPr sz="1400" dirty="0">
                <a:latin typeface="Arial"/>
                <a:cs typeface="Arial"/>
              </a:rPr>
              <a:t>referenced</a:t>
            </a:r>
            <a:r>
              <a:rPr sz="1400" spc="-20" dirty="0">
                <a:latin typeface="Arial"/>
                <a:cs typeface="Arial"/>
              </a:rPr>
              <a:t> </a:t>
            </a:r>
            <a:r>
              <a:rPr sz="1400" spc="-5" dirty="0">
                <a:latin typeface="Arial"/>
                <a:cs typeface="Arial"/>
              </a:rPr>
              <a:t>column's type.</a:t>
            </a:r>
            <a:endParaRPr sz="1400">
              <a:latin typeface="Arial"/>
              <a:cs typeface="Arial"/>
            </a:endParaRPr>
          </a:p>
          <a:p>
            <a:pPr marL="349250" marR="197485" indent="-337185">
              <a:lnSpc>
                <a:spcPct val="115700"/>
              </a:lnSpc>
              <a:spcBef>
                <a:spcPts val="15"/>
              </a:spcBef>
              <a:buChar char="●"/>
              <a:tabLst>
                <a:tab pos="349250" algn="l"/>
                <a:tab pos="349885" algn="l"/>
              </a:tabLst>
            </a:pPr>
            <a:r>
              <a:rPr sz="1400" dirty="0">
                <a:latin typeface="Arial"/>
                <a:cs typeface="Arial"/>
              </a:rPr>
              <a:t>Each</a:t>
            </a:r>
            <a:r>
              <a:rPr sz="1400" spc="-40" dirty="0">
                <a:latin typeface="Arial"/>
                <a:cs typeface="Arial"/>
              </a:rPr>
              <a:t> </a:t>
            </a:r>
            <a:r>
              <a:rPr sz="1400" dirty="0">
                <a:latin typeface="Arial"/>
                <a:cs typeface="Arial"/>
              </a:rPr>
              <a:t>column</a:t>
            </a:r>
            <a:r>
              <a:rPr sz="1400" spc="-25" dirty="0">
                <a:latin typeface="Arial"/>
                <a:cs typeface="Arial"/>
              </a:rPr>
              <a:t> </a:t>
            </a:r>
            <a:r>
              <a:rPr sz="1400" spc="-5" dirty="0">
                <a:latin typeface="Arial"/>
                <a:cs typeface="Arial"/>
              </a:rPr>
              <a:t>cannot</a:t>
            </a:r>
            <a:r>
              <a:rPr sz="1400" spc="-25" dirty="0">
                <a:latin typeface="Arial"/>
                <a:cs typeface="Arial"/>
              </a:rPr>
              <a:t> </a:t>
            </a:r>
            <a:r>
              <a:rPr sz="1400" spc="-5" dirty="0">
                <a:latin typeface="Arial"/>
                <a:cs typeface="Arial"/>
              </a:rPr>
              <a:t>belong</a:t>
            </a:r>
            <a:r>
              <a:rPr sz="1400" spc="-20" dirty="0">
                <a:latin typeface="Arial"/>
                <a:cs typeface="Arial"/>
              </a:rPr>
              <a:t> </a:t>
            </a:r>
            <a:r>
              <a:rPr sz="1400" dirty="0">
                <a:latin typeface="Arial"/>
                <a:cs typeface="Arial"/>
              </a:rPr>
              <a:t>to</a:t>
            </a:r>
            <a:r>
              <a:rPr sz="1400" spc="-25" dirty="0">
                <a:latin typeface="Arial"/>
                <a:cs typeface="Arial"/>
              </a:rPr>
              <a:t> </a:t>
            </a:r>
            <a:r>
              <a:rPr sz="1400" spc="-5" dirty="0">
                <a:latin typeface="Arial"/>
                <a:cs typeface="Arial"/>
              </a:rPr>
              <a:t>more </a:t>
            </a:r>
            <a:r>
              <a:rPr sz="1400" spc="-375" dirty="0">
                <a:latin typeface="Arial"/>
                <a:cs typeface="Arial"/>
              </a:rPr>
              <a:t> </a:t>
            </a:r>
            <a:r>
              <a:rPr sz="1400" dirty="0">
                <a:latin typeface="Arial"/>
                <a:cs typeface="Arial"/>
              </a:rPr>
              <a:t>than</a:t>
            </a:r>
            <a:r>
              <a:rPr sz="1400" spc="-15" dirty="0">
                <a:latin typeface="Arial"/>
                <a:cs typeface="Arial"/>
              </a:rPr>
              <a:t> </a:t>
            </a:r>
            <a:r>
              <a:rPr sz="1400" dirty="0">
                <a:latin typeface="Arial"/>
                <a:cs typeface="Arial"/>
              </a:rPr>
              <a:t>1</a:t>
            </a:r>
            <a:r>
              <a:rPr sz="1400" spc="-25" dirty="0">
                <a:latin typeface="Arial"/>
                <a:cs typeface="Arial"/>
              </a:rPr>
              <a:t> </a:t>
            </a:r>
            <a:r>
              <a:rPr sz="1400" dirty="0">
                <a:latin typeface="Arial"/>
                <a:cs typeface="Arial"/>
              </a:rPr>
              <a:t>Foreign</a:t>
            </a:r>
            <a:r>
              <a:rPr sz="1400" spc="-20" dirty="0">
                <a:latin typeface="Arial"/>
                <a:cs typeface="Arial"/>
              </a:rPr>
              <a:t> </a:t>
            </a:r>
            <a:r>
              <a:rPr sz="1400" spc="-5" dirty="0">
                <a:latin typeface="Arial"/>
                <a:cs typeface="Arial"/>
              </a:rPr>
              <a:t>Key</a:t>
            </a:r>
            <a:r>
              <a:rPr sz="1400" spc="-30" dirty="0">
                <a:latin typeface="Arial"/>
                <a:cs typeface="Arial"/>
              </a:rPr>
              <a:t> </a:t>
            </a:r>
            <a:r>
              <a:rPr sz="1400" spc="-5" dirty="0">
                <a:latin typeface="Arial"/>
                <a:cs typeface="Arial"/>
              </a:rPr>
              <a:t>constraint.</a:t>
            </a:r>
            <a:endParaRPr sz="1400">
              <a:latin typeface="Arial"/>
              <a:cs typeface="Arial"/>
            </a:endParaRPr>
          </a:p>
          <a:p>
            <a:pPr marL="349250" indent="-335915">
              <a:lnSpc>
                <a:spcPct val="100000"/>
              </a:lnSpc>
              <a:spcBef>
                <a:spcPts val="260"/>
              </a:spcBef>
              <a:buChar char="●"/>
              <a:tabLst>
                <a:tab pos="349250" algn="l"/>
                <a:tab pos="349885" algn="l"/>
              </a:tabLst>
            </a:pPr>
            <a:r>
              <a:rPr sz="1400" dirty="0">
                <a:latin typeface="Arial"/>
                <a:cs typeface="Arial"/>
              </a:rPr>
              <a:t>Cannot</a:t>
            </a:r>
            <a:r>
              <a:rPr sz="1400" spc="-30" dirty="0">
                <a:latin typeface="Arial"/>
                <a:cs typeface="Arial"/>
              </a:rPr>
              <a:t> </a:t>
            </a:r>
            <a:r>
              <a:rPr sz="1400" spc="-5" dirty="0">
                <a:latin typeface="Arial"/>
                <a:cs typeface="Arial"/>
              </a:rPr>
              <a:t>be</a:t>
            </a:r>
            <a:r>
              <a:rPr sz="1400" spc="-20" dirty="0">
                <a:latin typeface="Arial"/>
                <a:cs typeface="Arial"/>
              </a:rPr>
              <a:t> </a:t>
            </a:r>
            <a:r>
              <a:rPr sz="1400" dirty="0">
                <a:latin typeface="Arial"/>
                <a:cs typeface="Arial"/>
              </a:rPr>
              <a:t>a</a:t>
            </a:r>
            <a:r>
              <a:rPr sz="1400" spc="-30" dirty="0">
                <a:latin typeface="Arial"/>
                <a:cs typeface="Arial"/>
              </a:rPr>
              <a:t> </a:t>
            </a:r>
            <a:r>
              <a:rPr sz="1400" spc="-5" dirty="0">
                <a:latin typeface="Arial"/>
                <a:cs typeface="Arial"/>
              </a:rPr>
              <a:t>computed</a:t>
            </a:r>
            <a:r>
              <a:rPr sz="1400" spc="-30" dirty="0">
                <a:latin typeface="Arial"/>
                <a:cs typeface="Arial"/>
              </a:rPr>
              <a:t> </a:t>
            </a:r>
            <a:r>
              <a:rPr sz="1400" spc="-5" dirty="0">
                <a:latin typeface="Arial"/>
                <a:cs typeface="Arial"/>
              </a:rPr>
              <a:t>column.</a:t>
            </a:r>
            <a:endParaRPr sz="1400">
              <a:latin typeface="Arial"/>
              <a:cs typeface="Arial"/>
            </a:endParaRPr>
          </a:p>
          <a:p>
            <a:pPr marL="349250" indent="-335915">
              <a:lnSpc>
                <a:spcPct val="100000"/>
              </a:lnSpc>
              <a:spcBef>
                <a:spcPts val="265"/>
              </a:spcBef>
              <a:buChar char="●"/>
              <a:tabLst>
                <a:tab pos="349250" algn="l"/>
                <a:tab pos="349885" algn="l"/>
              </a:tabLst>
            </a:pPr>
            <a:r>
              <a:rPr sz="1400" dirty="0">
                <a:latin typeface="Arial"/>
                <a:cs typeface="Arial"/>
              </a:rPr>
              <a:t>Foreign</a:t>
            </a:r>
            <a:r>
              <a:rPr sz="1400" spc="-30" dirty="0">
                <a:latin typeface="Arial"/>
                <a:cs typeface="Arial"/>
              </a:rPr>
              <a:t> </a:t>
            </a:r>
            <a:r>
              <a:rPr sz="1400" dirty="0">
                <a:latin typeface="Arial"/>
                <a:cs typeface="Arial"/>
              </a:rPr>
              <a:t>key</a:t>
            </a:r>
            <a:r>
              <a:rPr sz="1400" spc="-40" dirty="0">
                <a:latin typeface="Arial"/>
                <a:cs typeface="Arial"/>
              </a:rPr>
              <a:t> </a:t>
            </a:r>
            <a:r>
              <a:rPr sz="1400" spc="-5" dirty="0">
                <a:latin typeface="Arial"/>
                <a:cs typeface="Arial"/>
              </a:rPr>
              <a:t>columns</a:t>
            </a:r>
            <a:r>
              <a:rPr sz="1400" spc="-15" dirty="0">
                <a:latin typeface="Arial"/>
                <a:cs typeface="Arial"/>
              </a:rPr>
              <a:t> </a:t>
            </a:r>
            <a:r>
              <a:rPr sz="1400" spc="-5" dirty="0">
                <a:latin typeface="Arial"/>
                <a:cs typeface="Arial"/>
              </a:rPr>
              <a:t>must</a:t>
            </a:r>
            <a:r>
              <a:rPr sz="1400" spc="-15" dirty="0">
                <a:latin typeface="Arial"/>
                <a:cs typeface="Arial"/>
              </a:rPr>
              <a:t> </a:t>
            </a:r>
            <a:r>
              <a:rPr sz="1400" spc="-5" dirty="0">
                <a:latin typeface="Arial"/>
                <a:cs typeface="Arial"/>
              </a:rPr>
              <a:t>be</a:t>
            </a:r>
            <a:r>
              <a:rPr sz="1400" spc="-25" dirty="0">
                <a:latin typeface="Arial"/>
                <a:cs typeface="Arial"/>
              </a:rPr>
              <a:t> </a:t>
            </a:r>
            <a:r>
              <a:rPr sz="1400" spc="-5" dirty="0">
                <a:latin typeface="Arial"/>
                <a:cs typeface="Arial"/>
              </a:rPr>
              <a:t>indexed.</a:t>
            </a:r>
            <a:endParaRPr sz="1400">
              <a:latin typeface="Arial"/>
              <a:cs typeface="Arial"/>
            </a:endParaRPr>
          </a:p>
        </p:txBody>
      </p:sp>
      <p:pic>
        <p:nvPicPr>
          <p:cNvPr id="8" name="object 8"/>
          <p:cNvPicPr/>
          <p:nvPr/>
        </p:nvPicPr>
        <p:blipFill>
          <a:blip r:embed="rId3" cstate="print"/>
          <a:stretch>
            <a:fillRect/>
          </a:stretch>
        </p:blipFill>
        <p:spPr>
          <a:xfrm>
            <a:off x="143510" y="153923"/>
            <a:ext cx="767080" cy="307848"/>
          </a:xfrm>
          <a:prstGeom prst="rect">
            <a:avLst/>
          </a:prstGeom>
        </p:spPr>
      </p:pic>
      <p:graphicFrame>
        <p:nvGraphicFramePr>
          <p:cNvPr id="9" name="object 9"/>
          <p:cNvGraphicFramePr>
            <a:graphicFrameLocks noGrp="1"/>
          </p:cNvGraphicFramePr>
          <p:nvPr/>
        </p:nvGraphicFramePr>
        <p:xfrm>
          <a:off x="4680839" y="1306322"/>
          <a:ext cx="4295140" cy="2190750"/>
        </p:xfrm>
        <a:graphic>
          <a:graphicData uri="http://schemas.openxmlformats.org/drawingml/2006/table">
            <a:tbl>
              <a:tblPr firstRow="1" bandRow="1">
                <a:tableStyleId>{2D5ABB26-0587-4C30-8999-92F81FD0307C}</a:tableStyleId>
              </a:tblPr>
              <a:tblGrid>
                <a:gridCol w="1074420">
                  <a:extLst>
                    <a:ext uri="{9D8B030D-6E8A-4147-A177-3AD203B41FA5}">
                      <a16:colId xmlns:a16="http://schemas.microsoft.com/office/drawing/2014/main" val="20000"/>
                    </a:ext>
                  </a:extLst>
                </a:gridCol>
                <a:gridCol w="1073150">
                  <a:extLst>
                    <a:ext uri="{9D8B030D-6E8A-4147-A177-3AD203B41FA5}">
                      <a16:colId xmlns:a16="http://schemas.microsoft.com/office/drawing/2014/main" val="20001"/>
                    </a:ext>
                  </a:extLst>
                </a:gridCol>
                <a:gridCol w="1074420">
                  <a:extLst>
                    <a:ext uri="{9D8B030D-6E8A-4147-A177-3AD203B41FA5}">
                      <a16:colId xmlns:a16="http://schemas.microsoft.com/office/drawing/2014/main" val="20002"/>
                    </a:ext>
                  </a:extLst>
                </a:gridCol>
                <a:gridCol w="1073150">
                  <a:extLst>
                    <a:ext uri="{9D8B030D-6E8A-4147-A177-3AD203B41FA5}">
                      <a16:colId xmlns:a16="http://schemas.microsoft.com/office/drawing/2014/main" val="20003"/>
                    </a:ext>
                  </a:extLst>
                </a:gridCol>
              </a:tblGrid>
              <a:tr h="547370">
                <a:tc>
                  <a:txBody>
                    <a:bodyPr/>
                    <a:lstStyle/>
                    <a:p>
                      <a:pPr marL="83820">
                        <a:lnSpc>
                          <a:spcPct val="100000"/>
                        </a:lnSpc>
                        <a:spcBef>
                          <a:spcPts val="520"/>
                        </a:spcBef>
                      </a:pPr>
                      <a:r>
                        <a:rPr sz="1400" b="1" spc="-5" dirty="0">
                          <a:latin typeface="Arial"/>
                          <a:cs typeface="Arial"/>
                        </a:rPr>
                        <a:t>Teacher</a:t>
                      </a:r>
                      <a:r>
                        <a:rPr sz="1400" b="1" spc="-95" dirty="0">
                          <a:latin typeface="Arial"/>
                          <a:cs typeface="Arial"/>
                        </a:rPr>
                        <a:t> </a:t>
                      </a:r>
                      <a:r>
                        <a:rPr sz="1400" b="1" spc="5" dirty="0">
                          <a:latin typeface="Arial"/>
                          <a:cs typeface="Arial"/>
                        </a:rPr>
                        <a:t>ID</a:t>
                      </a:r>
                      <a:endParaRPr sz="1400">
                        <a:latin typeface="Arial"/>
                        <a:cs typeface="Arial"/>
                      </a:endParaRPr>
                    </a:p>
                  </a:txBody>
                  <a:tcPr marL="0" marR="0" marT="66040" marB="0">
                    <a:lnL w="12700">
                      <a:solidFill>
                        <a:srgbClr val="9F16A0"/>
                      </a:solidFill>
                      <a:prstDash val="solid"/>
                    </a:lnL>
                    <a:lnR w="12700">
                      <a:solidFill>
                        <a:srgbClr val="0FBD1C"/>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20"/>
                        </a:spcBef>
                      </a:pPr>
                      <a:r>
                        <a:rPr sz="1400" b="1" spc="-5" dirty="0">
                          <a:latin typeface="Arial"/>
                          <a:cs typeface="Arial"/>
                        </a:rPr>
                        <a:t>DeptCode</a:t>
                      </a:r>
                      <a:endParaRPr sz="1400">
                        <a:latin typeface="Arial"/>
                        <a:cs typeface="Arial"/>
                      </a:endParaRPr>
                    </a:p>
                  </a:txBody>
                  <a:tcPr marL="0" marR="0" marT="66040" marB="0">
                    <a:lnL w="12700">
                      <a:solidFill>
                        <a:srgbClr val="0FBD1C"/>
                      </a:solidFill>
                      <a:prstDash val="solid"/>
                    </a:lnL>
                    <a:lnR w="12700">
                      <a:solidFill>
                        <a:srgbClr val="AFBC1C"/>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185">
                        <a:lnSpc>
                          <a:spcPct val="100000"/>
                        </a:lnSpc>
                        <a:spcBef>
                          <a:spcPts val="520"/>
                        </a:spcBef>
                      </a:pPr>
                      <a:r>
                        <a:rPr sz="1400" b="1" spc="-5" dirty="0">
                          <a:latin typeface="Arial"/>
                          <a:cs typeface="Arial"/>
                        </a:rPr>
                        <a:t>Fname</a:t>
                      </a:r>
                      <a:endParaRPr sz="1400">
                        <a:latin typeface="Arial"/>
                        <a:cs typeface="Arial"/>
                      </a:endParaRPr>
                    </a:p>
                  </a:txBody>
                  <a:tcPr marL="0" marR="0" marT="66040" marB="0">
                    <a:lnL w="12700">
                      <a:solidFill>
                        <a:srgbClr val="AFBC1C"/>
                      </a:solidFill>
                      <a:prstDash val="solid"/>
                    </a:lnL>
                    <a:lnR w="12700">
                      <a:solidFill>
                        <a:srgbClr val="DFFB4E"/>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20"/>
                        </a:spcBef>
                      </a:pPr>
                      <a:r>
                        <a:rPr sz="1400" b="1" spc="-5" dirty="0">
                          <a:latin typeface="Arial"/>
                          <a:cs typeface="Arial"/>
                        </a:rPr>
                        <a:t>Lname</a:t>
                      </a:r>
                      <a:endParaRPr sz="1400">
                        <a:latin typeface="Arial"/>
                        <a:cs typeface="Arial"/>
                      </a:endParaRPr>
                    </a:p>
                  </a:txBody>
                  <a:tcPr marL="0" marR="0" marT="66040" marB="0">
                    <a:lnL w="12700">
                      <a:solidFill>
                        <a:srgbClr val="DFFB4E"/>
                      </a:solidFill>
                      <a:prstDash val="solid"/>
                    </a:lnL>
                    <a:lnR w="12700">
                      <a:solidFill>
                        <a:srgbClr val="9FF41C"/>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0"/>
                  </a:ext>
                </a:extLst>
              </a:tr>
              <a:tr h="548005">
                <a:tc>
                  <a:txBody>
                    <a:bodyPr/>
                    <a:lstStyle/>
                    <a:p>
                      <a:pPr marL="83820">
                        <a:lnSpc>
                          <a:spcPct val="100000"/>
                        </a:lnSpc>
                        <a:spcBef>
                          <a:spcPts val="520"/>
                        </a:spcBef>
                      </a:pPr>
                      <a:r>
                        <a:rPr sz="1400" spc="-5" dirty="0">
                          <a:latin typeface="Arial"/>
                          <a:cs typeface="Arial"/>
                        </a:rPr>
                        <a:t>B002</a:t>
                      </a:r>
                      <a:endParaRPr sz="1400">
                        <a:latin typeface="Arial"/>
                        <a:cs typeface="Arial"/>
                      </a:endParaRPr>
                    </a:p>
                  </a:txBody>
                  <a:tcPr marL="0" marR="0" marT="66040" marB="0">
                    <a:lnL w="12700">
                      <a:solidFill>
                        <a:srgbClr val="C0BC1C"/>
                      </a:solidFill>
                      <a:prstDash val="solid"/>
                    </a:lnL>
                    <a:lnR w="12700">
                      <a:solidFill>
                        <a:srgbClr val="909B35"/>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1915">
                        <a:lnSpc>
                          <a:spcPct val="100000"/>
                        </a:lnSpc>
                        <a:spcBef>
                          <a:spcPts val="520"/>
                        </a:spcBef>
                      </a:pPr>
                      <a:r>
                        <a:rPr sz="1400" spc="-5" dirty="0">
                          <a:latin typeface="Arial"/>
                          <a:cs typeface="Arial"/>
                        </a:rPr>
                        <a:t>002</a:t>
                      </a:r>
                      <a:endParaRPr sz="1400">
                        <a:latin typeface="Arial"/>
                        <a:cs typeface="Arial"/>
                      </a:endParaRPr>
                    </a:p>
                  </a:txBody>
                  <a:tcPr marL="0" marR="0" marT="66040" marB="0">
                    <a:lnL w="12700">
                      <a:solidFill>
                        <a:srgbClr val="909B35"/>
                      </a:solidFill>
                      <a:prstDash val="solid"/>
                    </a:lnL>
                    <a:lnR w="12700">
                      <a:solidFill>
                        <a:srgbClr val="1FBD1C"/>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3185">
                        <a:lnSpc>
                          <a:spcPct val="100000"/>
                        </a:lnSpc>
                        <a:spcBef>
                          <a:spcPts val="520"/>
                        </a:spcBef>
                      </a:pPr>
                      <a:r>
                        <a:rPr sz="1400" spc="-5" dirty="0">
                          <a:latin typeface="Arial"/>
                          <a:cs typeface="Arial"/>
                        </a:rPr>
                        <a:t>David</a:t>
                      </a:r>
                      <a:endParaRPr sz="1400">
                        <a:latin typeface="Arial"/>
                        <a:cs typeface="Arial"/>
                      </a:endParaRPr>
                    </a:p>
                  </a:txBody>
                  <a:tcPr marL="0" marR="0" marT="66040" marB="0">
                    <a:lnL w="12700">
                      <a:solidFill>
                        <a:srgbClr val="1FBD1C"/>
                      </a:solidFill>
                      <a:prstDash val="solid"/>
                    </a:lnL>
                    <a:lnR w="12700">
                      <a:solidFill>
                        <a:srgbClr val="5FF84E"/>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1915">
                        <a:lnSpc>
                          <a:spcPct val="100000"/>
                        </a:lnSpc>
                        <a:spcBef>
                          <a:spcPts val="520"/>
                        </a:spcBef>
                      </a:pPr>
                      <a:r>
                        <a:rPr sz="1400" dirty="0">
                          <a:latin typeface="Arial"/>
                          <a:cs typeface="Arial"/>
                        </a:rPr>
                        <a:t>Warner</a:t>
                      </a:r>
                      <a:endParaRPr sz="1400">
                        <a:latin typeface="Arial"/>
                        <a:cs typeface="Arial"/>
                      </a:endParaRPr>
                    </a:p>
                  </a:txBody>
                  <a:tcPr marL="0" marR="0" marT="66040" marB="0">
                    <a:lnL w="12700">
                      <a:solidFill>
                        <a:srgbClr val="5FF84E"/>
                      </a:solidFill>
                      <a:prstDash val="solid"/>
                    </a:lnL>
                    <a:lnR w="12700">
                      <a:solidFill>
                        <a:srgbClr val="C0BC1C"/>
                      </a:solidFill>
                      <a:prstDash val="solid"/>
                    </a:lnR>
                    <a:lnT w="9525">
                      <a:solidFill>
                        <a:srgbClr val="DDDDDD"/>
                      </a:solidFill>
                      <a:prstDash val="solid"/>
                    </a:lnT>
                    <a:lnB w="9525">
                      <a:solidFill>
                        <a:srgbClr val="DDDDDD"/>
                      </a:solidFill>
                      <a:prstDash val="solid"/>
                    </a:lnB>
                    <a:solidFill>
                      <a:srgbClr val="FFFFFF"/>
                    </a:solidFill>
                  </a:tcPr>
                </a:tc>
                <a:extLst>
                  <a:ext uri="{0D108BD9-81ED-4DB2-BD59-A6C34878D82A}">
                    <a16:rowId xmlns:a16="http://schemas.microsoft.com/office/drawing/2014/main" val="10001"/>
                  </a:ext>
                </a:extLst>
              </a:tr>
              <a:tr h="547370">
                <a:tc>
                  <a:txBody>
                    <a:bodyPr/>
                    <a:lstStyle/>
                    <a:p>
                      <a:pPr marL="83820">
                        <a:lnSpc>
                          <a:spcPct val="100000"/>
                        </a:lnSpc>
                        <a:spcBef>
                          <a:spcPts val="520"/>
                        </a:spcBef>
                      </a:pPr>
                      <a:r>
                        <a:rPr sz="1400" spc="-5" dirty="0">
                          <a:latin typeface="Arial"/>
                          <a:cs typeface="Arial"/>
                        </a:rPr>
                        <a:t>B017</a:t>
                      </a:r>
                      <a:endParaRPr sz="1400">
                        <a:latin typeface="Arial"/>
                        <a:cs typeface="Arial"/>
                      </a:endParaRPr>
                    </a:p>
                  </a:txBody>
                  <a:tcPr marL="0" marR="0" marT="66040" marB="0">
                    <a:lnL w="12700">
                      <a:solidFill>
                        <a:srgbClr val="0FF44E"/>
                      </a:solidFill>
                      <a:prstDash val="solid"/>
                    </a:lnL>
                    <a:lnR w="12700">
                      <a:solidFill>
                        <a:srgbClr val="6F124E"/>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20"/>
                        </a:spcBef>
                      </a:pPr>
                      <a:r>
                        <a:rPr sz="1400" spc="-5" dirty="0">
                          <a:latin typeface="Arial"/>
                          <a:cs typeface="Arial"/>
                        </a:rPr>
                        <a:t>002</a:t>
                      </a:r>
                      <a:endParaRPr sz="1400">
                        <a:latin typeface="Arial"/>
                        <a:cs typeface="Arial"/>
                      </a:endParaRPr>
                    </a:p>
                  </a:txBody>
                  <a:tcPr marL="0" marR="0" marT="66040" marB="0">
                    <a:lnL w="12700">
                      <a:solidFill>
                        <a:srgbClr val="6F124E"/>
                      </a:solidFill>
                      <a:prstDash val="solid"/>
                    </a:lnL>
                    <a:lnR w="12700">
                      <a:solidFill>
                        <a:srgbClr val="90BC1C"/>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185">
                        <a:lnSpc>
                          <a:spcPct val="100000"/>
                        </a:lnSpc>
                        <a:spcBef>
                          <a:spcPts val="520"/>
                        </a:spcBef>
                      </a:pPr>
                      <a:r>
                        <a:rPr sz="1400" spc="-5" dirty="0">
                          <a:latin typeface="Arial"/>
                          <a:cs typeface="Arial"/>
                        </a:rPr>
                        <a:t>Sara</a:t>
                      </a:r>
                      <a:endParaRPr sz="1400">
                        <a:latin typeface="Arial"/>
                        <a:cs typeface="Arial"/>
                      </a:endParaRPr>
                    </a:p>
                  </a:txBody>
                  <a:tcPr marL="0" marR="0" marT="66040" marB="0">
                    <a:lnL w="12700">
                      <a:solidFill>
                        <a:srgbClr val="90BC1C"/>
                      </a:solidFill>
                      <a:prstDash val="solid"/>
                    </a:lnL>
                    <a:lnR w="12700">
                      <a:solidFill>
                        <a:srgbClr val="40F44E"/>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20"/>
                        </a:spcBef>
                      </a:pPr>
                      <a:r>
                        <a:rPr sz="1400" dirty="0">
                          <a:latin typeface="Arial"/>
                          <a:cs typeface="Arial"/>
                        </a:rPr>
                        <a:t>Joseph</a:t>
                      </a:r>
                      <a:endParaRPr sz="1400">
                        <a:latin typeface="Arial"/>
                        <a:cs typeface="Arial"/>
                      </a:endParaRPr>
                    </a:p>
                  </a:txBody>
                  <a:tcPr marL="0" marR="0" marT="66040" marB="0">
                    <a:lnL w="12700">
                      <a:solidFill>
                        <a:srgbClr val="40F44E"/>
                      </a:solidFill>
                      <a:prstDash val="solid"/>
                    </a:lnL>
                    <a:lnR w="12700">
                      <a:solidFill>
                        <a:srgbClr val="0FF44E"/>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2"/>
                  </a:ext>
                </a:extLst>
              </a:tr>
              <a:tr h="548005">
                <a:tc>
                  <a:txBody>
                    <a:bodyPr/>
                    <a:lstStyle/>
                    <a:p>
                      <a:pPr marL="83820">
                        <a:lnSpc>
                          <a:spcPct val="100000"/>
                        </a:lnSpc>
                        <a:spcBef>
                          <a:spcPts val="530"/>
                        </a:spcBef>
                      </a:pPr>
                      <a:r>
                        <a:rPr sz="1400" spc="-5" dirty="0">
                          <a:latin typeface="Arial"/>
                          <a:cs typeface="Arial"/>
                        </a:rPr>
                        <a:t>B009</a:t>
                      </a:r>
                      <a:endParaRPr sz="1400">
                        <a:latin typeface="Arial"/>
                        <a:cs typeface="Arial"/>
                      </a:endParaRPr>
                    </a:p>
                  </a:txBody>
                  <a:tcPr marL="0" marR="0" marT="67310" marB="0">
                    <a:lnL w="12700">
                      <a:solidFill>
                        <a:srgbClr val="00F44E"/>
                      </a:solidFill>
                      <a:prstDash val="solid"/>
                    </a:lnL>
                    <a:lnR w="12700">
                      <a:solidFill>
                        <a:srgbClr val="501223"/>
                      </a:solidFill>
                      <a:prstDash val="solid"/>
                    </a:lnR>
                    <a:lnT w="9525">
                      <a:solidFill>
                        <a:srgbClr val="DDDDDD"/>
                      </a:solidFill>
                      <a:prstDash val="solid"/>
                    </a:lnT>
                    <a:lnB w="12700">
                      <a:solidFill>
                        <a:srgbClr val="9FBA1C"/>
                      </a:solidFill>
                      <a:prstDash val="solid"/>
                    </a:lnB>
                    <a:solidFill>
                      <a:srgbClr val="FFFFFF"/>
                    </a:solidFill>
                  </a:tcPr>
                </a:tc>
                <a:tc>
                  <a:txBody>
                    <a:bodyPr/>
                    <a:lstStyle/>
                    <a:p>
                      <a:pPr marL="81915">
                        <a:lnSpc>
                          <a:spcPct val="100000"/>
                        </a:lnSpc>
                        <a:spcBef>
                          <a:spcPts val="530"/>
                        </a:spcBef>
                      </a:pPr>
                      <a:r>
                        <a:rPr sz="1400" spc="-5" dirty="0">
                          <a:latin typeface="Arial"/>
                          <a:cs typeface="Arial"/>
                        </a:rPr>
                        <a:t>001</a:t>
                      </a:r>
                      <a:endParaRPr sz="1400">
                        <a:latin typeface="Arial"/>
                        <a:cs typeface="Arial"/>
                      </a:endParaRPr>
                    </a:p>
                  </a:txBody>
                  <a:tcPr marL="0" marR="0" marT="67310" marB="0">
                    <a:lnL w="12700">
                      <a:solidFill>
                        <a:srgbClr val="501223"/>
                      </a:solidFill>
                      <a:prstDash val="solid"/>
                    </a:lnL>
                    <a:lnR w="12700">
                      <a:solidFill>
                        <a:srgbClr val="50F61C"/>
                      </a:solidFill>
                      <a:prstDash val="solid"/>
                    </a:lnR>
                    <a:lnT w="9525">
                      <a:solidFill>
                        <a:srgbClr val="DDDDDD"/>
                      </a:solidFill>
                      <a:prstDash val="solid"/>
                    </a:lnT>
                    <a:lnB w="12700">
                      <a:solidFill>
                        <a:srgbClr val="0FBD1C"/>
                      </a:solidFill>
                      <a:prstDash val="solid"/>
                    </a:lnB>
                    <a:solidFill>
                      <a:srgbClr val="FFFFFF"/>
                    </a:solidFill>
                  </a:tcPr>
                </a:tc>
                <a:tc>
                  <a:txBody>
                    <a:bodyPr/>
                    <a:lstStyle/>
                    <a:p>
                      <a:pPr marL="83185">
                        <a:lnSpc>
                          <a:spcPct val="100000"/>
                        </a:lnSpc>
                        <a:spcBef>
                          <a:spcPts val="530"/>
                        </a:spcBef>
                      </a:pPr>
                      <a:r>
                        <a:rPr sz="1400" spc="-5" dirty="0">
                          <a:latin typeface="Arial"/>
                          <a:cs typeface="Arial"/>
                        </a:rPr>
                        <a:t>Mike</a:t>
                      </a:r>
                      <a:endParaRPr sz="1400">
                        <a:latin typeface="Arial"/>
                        <a:cs typeface="Arial"/>
                      </a:endParaRPr>
                    </a:p>
                  </a:txBody>
                  <a:tcPr marL="0" marR="0" marT="67310" marB="0">
                    <a:lnL w="12700">
                      <a:solidFill>
                        <a:srgbClr val="50F61C"/>
                      </a:solidFill>
                      <a:prstDash val="solid"/>
                    </a:lnL>
                    <a:lnR w="12700">
                      <a:solidFill>
                        <a:srgbClr val="6FBD1C"/>
                      </a:solidFill>
                      <a:prstDash val="solid"/>
                    </a:lnR>
                    <a:lnT w="9525">
                      <a:solidFill>
                        <a:srgbClr val="DDDDDD"/>
                      </a:solidFill>
                      <a:prstDash val="solid"/>
                    </a:lnT>
                    <a:lnB w="12700">
                      <a:solidFill>
                        <a:srgbClr val="6FBC1C"/>
                      </a:solidFill>
                      <a:prstDash val="solid"/>
                    </a:lnB>
                    <a:solidFill>
                      <a:srgbClr val="FFFFFF"/>
                    </a:solidFill>
                  </a:tcPr>
                </a:tc>
                <a:tc>
                  <a:txBody>
                    <a:bodyPr/>
                    <a:lstStyle/>
                    <a:p>
                      <a:pPr marL="81915">
                        <a:lnSpc>
                          <a:spcPct val="100000"/>
                        </a:lnSpc>
                        <a:spcBef>
                          <a:spcPts val="530"/>
                        </a:spcBef>
                      </a:pPr>
                      <a:r>
                        <a:rPr sz="1400" dirty="0">
                          <a:latin typeface="Arial"/>
                          <a:cs typeface="Arial"/>
                        </a:rPr>
                        <a:t>Brunton</a:t>
                      </a:r>
                      <a:endParaRPr sz="1400">
                        <a:latin typeface="Arial"/>
                        <a:cs typeface="Arial"/>
                      </a:endParaRPr>
                    </a:p>
                  </a:txBody>
                  <a:tcPr marL="0" marR="0" marT="67310" marB="0">
                    <a:lnL w="12700">
                      <a:solidFill>
                        <a:srgbClr val="6FBD1C"/>
                      </a:solidFill>
                      <a:prstDash val="solid"/>
                    </a:lnL>
                    <a:lnR w="12700">
                      <a:solidFill>
                        <a:srgbClr val="00F44E"/>
                      </a:solidFill>
                      <a:prstDash val="solid"/>
                    </a:lnR>
                    <a:lnT w="9525">
                      <a:solidFill>
                        <a:srgbClr val="DDDDDD"/>
                      </a:solidFill>
                      <a:prstDash val="solid"/>
                    </a:lnT>
                    <a:lnB w="12700">
                      <a:solidFill>
                        <a:srgbClr val="DFB846"/>
                      </a:solidFill>
                      <a:prstDash val="solid"/>
                    </a:lnB>
                    <a:solidFill>
                      <a:srgbClr val="FFFFFF"/>
                    </a:solidFill>
                  </a:tcPr>
                </a:tc>
                <a:extLst>
                  <a:ext uri="{0D108BD9-81ED-4DB2-BD59-A6C34878D82A}">
                    <a16:rowId xmlns:a16="http://schemas.microsoft.com/office/drawing/2014/main" val="10003"/>
                  </a:ext>
                </a:extLst>
              </a:tr>
            </a:tbl>
          </a:graphicData>
        </a:graphic>
      </p:graphicFrame>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10260" y="827278"/>
            <a:ext cx="3194181" cy="456535"/>
          </a:xfrm>
          <a:prstGeom prst="rect">
            <a:avLst/>
          </a:prstGeom>
        </p:spPr>
        <p:txBody>
          <a:bodyPr vert="horz" wrap="square" lIns="0" tIns="12700" rIns="0" bIns="0" rtlCol="0">
            <a:spAutoFit/>
          </a:bodyPr>
          <a:lstStyle/>
          <a:p>
            <a:pPr marL="12700" algn="ctr">
              <a:lnSpc>
                <a:spcPct val="100000"/>
              </a:lnSpc>
              <a:spcBef>
                <a:spcPts val="100"/>
              </a:spcBef>
            </a:pPr>
            <a:r>
              <a:rPr spc="-5" dirty="0"/>
              <a:t>Types</a:t>
            </a:r>
            <a:r>
              <a:rPr spc="-110" dirty="0"/>
              <a:t> </a:t>
            </a:r>
            <a:r>
              <a:rPr spc="-5" dirty="0"/>
              <a:t>of</a:t>
            </a:r>
            <a:r>
              <a:rPr spc="-105" dirty="0"/>
              <a:t> </a:t>
            </a:r>
            <a:r>
              <a:rPr spc="-5" dirty="0"/>
              <a:t>Keys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905375" y="638809"/>
              <a:ext cx="3428365" cy="3456940"/>
            </a:xfrm>
            <a:prstGeom prst="rect">
              <a:avLst/>
            </a:prstGeom>
          </p:spPr>
        </p:pic>
      </p:grpSp>
      <p:sp>
        <p:nvSpPr>
          <p:cNvPr id="7" name="object 7"/>
          <p:cNvSpPr txBox="1"/>
          <p:nvPr/>
        </p:nvSpPr>
        <p:spPr>
          <a:xfrm>
            <a:off x="1514602" y="1728342"/>
            <a:ext cx="152146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Candidate</a:t>
            </a:r>
            <a:r>
              <a:rPr sz="1800" spc="-85" dirty="0">
                <a:solidFill>
                  <a:srgbClr val="585858"/>
                </a:solidFill>
                <a:latin typeface="Arial"/>
                <a:cs typeface="Arial"/>
              </a:rPr>
              <a:t> </a:t>
            </a:r>
            <a:r>
              <a:rPr sz="1800" dirty="0">
                <a:solidFill>
                  <a:srgbClr val="585858"/>
                </a:solidFill>
                <a:latin typeface="Arial"/>
                <a:cs typeface="Arial"/>
              </a:rPr>
              <a:t>Key</a:t>
            </a:r>
            <a:endParaRPr sz="1800">
              <a:latin typeface="Arial"/>
              <a:cs typeface="Arial"/>
            </a:endParaRPr>
          </a:p>
        </p:txBody>
      </p:sp>
      <p:sp>
        <p:nvSpPr>
          <p:cNvPr id="8" name="object 8"/>
          <p:cNvSpPr txBox="1"/>
          <p:nvPr/>
        </p:nvSpPr>
        <p:spPr>
          <a:xfrm>
            <a:off x="654812" y="2866110"/>
            <a:ext cx="3547110" cy="1755775"/>
          </a:xfrm>
          <a:prstGeom prst="rect">
            <a:avLst/>
          </a:prstGeom>
        </p:spPr>
        <p:txBody>
          <a:bodyPr vert="horz" wrap="square" lIns="0" tIns="12065" rIns="0" bIns="0" rtlCol="0">
            <a:spAutoFit/>
          </a:bodyPr>
          <a:lstStyle/>
          <a:p>
            <a:pPr marL="349250" marR="5080" indent="-337185">
              <a:lnSpc>
                <a:spcPct val="115799"/>
              </a:lnSpc>
              <a:spcBef>
                <a:spcPts val="95"/>
              </a:spcBef>
              <a:buChar char="●"/>
              <a:tabLst>
                <a:tab pos="349250" algn="l"/>
                <a:tab pos="349885" algn="l"/>
              </a:tabLst>
            </a:pPr>
            <a:r>
              <a:rPr sz="1400" dirty="0">
                <a:latin typeface="Arial"/>
                <a:cs typeface="Arial"/>
              </a:rPr>
              <a:t>A </a:t>
            </a:r>
            <a:r>
              <a:rPr sz="1400" spc="-5" dirty="0">
                <a:latin typeface="Arial"/>
                <a:cs typeface="Arial"/>
              </a:rPr>
              <a:t>candidate </a:t>
            </a:r>
            <a:r>
              <a:rPr sz="1400" dirty="0">
                <a:latin typeface="Arial"/>
                <a:cs typeface="Arial"/>
              </a:rPr>
              <a:t>key is an </a:t>
            </a:r>
            <a:r>
              <a:rPr sz="1400" spc="-5" dirty="0">
                <a:latin typeface="Arial"/>
                <a:cs typeface="Arial"/>
              </a:rPr>
              <a:t>attribute </a:t>
            </a:r>
            <a:r>
              <a:rPr sz="1400" dirty="0">
                <a:latin typeface="Arial"/>
                <a:cs typeface="Arial"/>
              </a:rPr>
              <a:t>or </a:t>
            </a:r>
            <a:r>
              <a:rPr sz="1400" spc="-5" dirty="0">
                <a:latin typeface="Arial"/>
                <a:cs typeface="Arial"/>
              </a:rPr>
              <a:t>set </a:t>
            </a:r>
            <a:r>
              <a:rPr sz="1400" spc="-10" dirty="0">
                <a:latin typeface="Arial"/>
                <a:cs typeface="Arial"/>
              </a:rPr>
              <a:t>of </a:t>
            </a:r>
            <a:r>
              <a:rPr sz="1400" spc="-5" dirty="0">
                <a:latin typeface="Arial"/>
                <a:cs typeface="Arial"/>
              </a:rPr>
              <a:t> an</a:t>
            </a:r>
            <a:r>
              <a:rPr sz="1400" spc="-30" dirty="0">
                <a:latin typeface="Arial"/>
                <a:cs typeface="Arial"/>
              </a:rPr>
              <a:t> </a:t>
            </a:r>
            <a:r>
              <a:rPr sz="1400" spc="-5" dirty="0">
                <a:latin typeface="Arial"/>
                <a:cs typeface="Arial"/>
              </a:rPr>
              <a:t>attribute</a:t>
            </a:r>
            <a:r>
              <a:rPr sz="1400" spc="-10" dirty="0">
                <a:latin typeface="Arial"/>
                <a:cs typeface="Arial"/>
              </a:rPr>
              <a:t> </a:t>
            </a:r>
            <a:r>
              <a:rPr sz="1400" spc="-5" dirty="0">
                <a:latin typeface="Arial"/>
                <a:cs typeface="Arial"/>
              </a:rPr>
              <a:t>which</a:t>
            </a:r>
            <a:r>
              <a:rPr sz="1400" spc="-25" dirty="0">
                <a:latin typeface="Arial"/>
                <a:cs typeface="Arial"/>
              </a:rPr>
              <a:t> </a:t>
            </a:r>
            <a:r>
              <a:rPr sz="1400" spc="-5" dirty="0">
                <a:latin typeface="Arial"/>
                <a:cs typeface="Arial"/>
              </a:rPr>
              <a:t>can</a:t>
            </a:r>
            <a:r>
              <a:rPr sz="1400" spc="-20" dirty="0">
                <a:latin typeface="Arial"/>
                <a:cs typeface="Arial"/>
              </a:rPr>
              <a:t> </a:t>
            </a:r>
            <a:r>
              <a:rPr sz="1400" spc="-5" dirty="0">
                <a:latin typeface="Arial"/>
                <a:cs typeface="Arial"/>
              </a:rPr>
              <a:t>uniquely</a:t>
            </a:r>
            <a:r>
              <a:rPr sz="1400" spc="-40" dirty="0">
                <a:latin typeface="Arial"/>
                <a:cs typeface="Arial"/>
              </a:rPr>
              <a:t> </a:t>
            </a:r>
            <a:r>
              <a:rPr sz="1400" dirty="0">
                <a:latin typeface="Arial"/>
                <a:cs typeface="Arial"/>
              </a:rPr>
              <a:t>identify</a:t>
            </a:r>
            <a:r>
              <a:rPr sz="1400" spc="-30" dirty="0">
                <a:latin typeface="Arial"/>
                <a:cs typeface="Arial"/>
              </a:rPr>
              <a:t> </a:t>
            </a:r>
            <a:r>
              <a:rPr sz="1400" dirty="0">
                <a:latin typeface="Arial"/>
                <a:cs typeface="Arial"/>
              </a:rPr>
              <a:t>a </a:t>
            </a:r>
            <a:r>
              <a:rPr sz="1400" spc="-375" dirty="0">
                <a:latin typeface="Arial"/>
                <a:cs typeface="Arial"/>
              </a:rPr>
              <a:t> </a:t>
            </a:r>
            <a:r>
              <a:rPr sz="1400" spc="-5" dirty="0">
                <a:latin typeface="Arial"/>
                <a:cs typeface="Arial"/>
              </a:rPr>
              <a:t>tuple.</a:t>
            </a:r>
            <a:endParaRPr sz="1400">
              <a:latin typeface="Arial"/>
              <a:cs typeface="Arial"/>
            </a:endParaRPr>
          </a:p>
          <a:p>
            <a:pPr marL="349250" marR="166370" indent="-337185">
              <a:lnSpc>
                <a:spcPct val="115700"/>
              </a:lnSpc>
              <a:spcBef>
                <a:spcPts val="15"/>
              </a:spcBef>
              <a:buChar char="●"/>
              <a:tabLst>
                <a:tab pos="349250" algn="l"/>
                <a:tab pos="349885" algn="l"/>
              </a:tabLst>
            </a:pPr>
            <a:r>
              <a:rPr sz="1400" spc="-5" dirty="0">
                <a:latin typeface="Arial"/>
                <a:cs typeface="Arial"/>
              </a:rPr>
              <a:t>The </a:t>
            </a:r>
            <a:r>
              <a:rPr sz="1400" dirty="0">
                <a:latin typeface="Arial"/>
                <a:cs typeface="Arial"/>
              </a:rPr>
              <a:t>remaining </a:t>
            </a:r>
            <a:r>
              <a:rPr sz="1400" spc="-5" dirty="0">
                <a:latin typeface="Arial"/>
                <a:cs typeface="Arial"/>
              </a:rPr>
              <a:t>attributes except </a:t>
            </a:r>
            <a:r>
              <a:rPr sz="1400" dirty="0">
                <a:latin typeface="Arial"/>
                <a:cs typeface="Arial"/>
              </a:rPr>
              <a:t>for </a:t>
            </a:r>
            <a:r>
              <a:rPr sz="1400" spc="5" dirty="0">
                <a:latin typeface="Arial"/>
                <a:cs typeface="Arial"/>
              </a:rPr>
              <a:t> </a:t>
            </a:r>
            <a:r>
              <a:rPr sz="1400" dirty="0">
                <a:latin typeface="Arial"/>
                <a:cs typeface="Arial"/>
              </a:rPr>
              <a:t>primary key are considered </a:t>
            </a:r>
            <a:r>
              <a:rPr sz="1400" spc="-10" dirty="0">
                <a:latin typeface="Arial"/>
                <a:cs typeface="Arial"/>
              </a:rPr>
              <a:t>as </a:t>
            </a:r>
            <a:r>
              <a:rPr sz="1400" dirty="0">
                <a:latin typeface="Arial"/>
                <a:cs typeface="Arial"/>
              </a:rPr>
              <a:t>a </a:t>
            </a:r>
            <a:r>
              <a:rPr sz="1400" spc="5" dirty="0">
                <a:latin typeface="Arial"/>
                <a:cs typeface="Arial"/>
              </a:rPr>
              <a:t> </a:t>
            </a:r>
            <a:r>
              <a:rPr sz="1400" spc="-5" dirty="0">
                <a:latin typeface="Arial"/>
                <a:cs typeface="Arial"/>
              </a:rPr>
              <a:t>candidate</a:t>
            </a:r>
            <a:r>
              <a:rPr sz="1400" spc="-40" dirty="0">
                <a:latin typeface="Arial"/>
                <a:cs typeface="Arial"/>
              </a:rPr>
              <a:t> </a:t>
            </a:r>
            <a:r>
              <a:rPr sz="1400" spc="-5" dirty="0">
                <a:latin typeface="Arial"/>
                <a:cs typeface="Arial"/>
              </a:rPr>
              <a:t>key.</a:t>
            </a:r>
            <a:r>
              <a:rPr sz="1400" spc="-30" dirty="0">
                <a:latin typeface="Arial"/>
                <a:cs typeface="Arial"/>
              </a:rPr>
              <a:t> </a:t>
            </a:r>
            <a:r>
              <a:rPr sz="1400" spc="-5" dirty="0">
                <a:latin typeface="Arial"/>
                <a:cs typeface="Arial"/>
              </a:rPr>
              <a:t>The</a:t>
            </a:r>
            <a:r>
              <a:rPr sz="1400" spc="-55" dirty="0">
                <a:latin typeface="Arial"/>
                <a:cs typeface="Arial"/>
              </a:rPr>
              <a:t> </a:t>
            </a:r>
            <a:r>
              <a:rPr sz="1400" spc="-5" dirty="0">
                <a:latin typeface="Arial"/>
                <a:cs typeface="Arial"/>
              </a:rPr>
              <a:t>candidate</a:t>
            </a:r>
            <a:r>
              <a:rPr sz="1400" spc="-30" dirty="0">
                <a:latin typeface="Arial"/>
                <a:cs typeface="Arial"/>
              </a:rPr>
              <a:t> </a:t>
            </a:r>
            <a:r>
              <a:rPr sz="1400" spc="-5" dirty="0">
                <a:latin typeface="Arial"/>
                <a:cs typeface="Arial"/>
              </a:rPr>
              <a:t>keys</a:t>
            </a:r>
            <a:r>
              <a:rPr sz="1400" spc="-25" dirty="0">
                <a:latin typeface="Arial"/>
                <a:cs typeface="Arial"/>
              </a:rPr>
              <a:t> </a:t>
            </a:r>
            <a:r>
              <a:rPr sz="1400" dirty="0">
                <a:latin typeface="Arial"/>
                <a:cs typeface="Arial"/>
              </a:rPr>
              <a:t>are </a:t>
            </a:r>
            <a:r>
              <a:rPr sz="1400" spc="-370" dirty="0">
                <a:latin typeface="Arial"/>
                <a:cs typeface="Arial"/>
              </a:rPr>
              <a:t> </a:t>
            </a:r>
            <a:r>
              <a:rPr sz="1400" spc="-5" dirty="0">
                <a:latin typeface="Arial"/>
                <a:cs typeface="Arial"/>
              </a:rPr>
              <a:t>as</a:t>
            </a:r>
            <a:r>
              <a:rPr sz="1400" spc="-20" dirty="0">
                <a:latin typeface="Arial"/>
                <a:cs typeface="Arial"/>
              </a:rPr>
              <a:t> </a:t>
            </a:r>
            <a:r>
              <a:rPr sz="1400" dirty="0">
                <a:latin typeface="Arial"/>
                <a:cs typeface="Arial"/>
              </a:rPr>
              <a:t>strong</a:t>
            </a:r>
            <a:r>
              <a:rPr sz="1400" spc="-20" dirty="0">
                <a:latin typeface="Arial"/>
                <a:cs typeface="Arial"/>
              </a:rPr>
              <a:t> </a:t>
            </a:r>
            <a:r>
              <a:rPr sz="1400" spc="-10" dirty="0">
                <a:latin typeface="Arial"/>
                <a:cs typeface="Arial"/>
              </a:rPr>
              <a:t>as</a:t>
            </a:r>
            <a:r>
              <a:rPr sz="1400" spc="-20"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primary</a:t>
            </a:r>
            <a:r>
              <a:rPr sz="1400" spc="-30" dirty="0">
                <a:latin typeface="Arial"/>
                <a:cs typeface="Arial"/>
              </a:rPr>
              <a:t> </a:t>
            </a:r>
            <a:r>
              <a:rPr sz="1400" spc="-5" dirty="0">
                <a:latin typeface="Arial"/>
                <a:cs typeface="Arial"/>
              </a:rPr>
              <a:t>key.</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1" name="object 11"/>
          <p:cNvSpPr txBox="1"/>
          <p:nvPr/>
        </p:nvSpPr>
        <p:spPr>
          <a:xfrm>
            <a:off x="3634866" y="4851137"/>
            <a:ext cx="3723640" cy="320675"/>
          </a:xfrm>
          <a:prstGeom prst="rect">
            <a:avLst/>
          </a:prstGeom>
        </p:spPr>
        <p:txBody>
          <a:bodyPr vert="horz" wrap="square" lIns="0" tIns="3810" rIns="0" bIns="0" rtlCol="0">
            <a:spAutoFit/>
          </a:bodyPr>
          <a:lstStyle/>
          <a:p>
            <a:pPr marL="1087120">
              <a:lnSpc>
                <a:spcPct val="100000"/>
              </a:lnSpc>
              <a:spcBef>
                <a:spcPts val="30"/>
              </a:spcBef>
            </a:pPr>
            <a:r>
              <a:rPr sz="700" spc="-5" dirty="0">
                <a:solidFill>
                  <a:srgbClr val="585858"/>
                </a:solidFill>
                <a:latin typeface="Arial"/>
                <a:cs typeface="Arial"/>
              </a:rPr>
              <a:t>https://static.javatpoint.com/dbms/images/dbms-candidate-key.png</a:t>
            </a:r>
            <a:endParaRPr sz="700" dirty="0">
              <a:latin typeface="Arial"/>
              <a:cs typeface="Arial"/>
            </a:endParaRPr>
          </a:p>
          <a:p>
            <a:pPr marL="12700">
              <a:lnSpc>
                <a:spcPct val="100000"/>
              </a:lnSpc>
              <a:spcBef>
                <a:spcPts val="585"/>
              </a:spcBef>
            </a:pPr>
            <a:endParaRPr sz="800" dirty="0">
              <a:latin typeface="Arial"/>
              <a:cs typeface="Arial"/>
            </a:endParaRPr>
          </a:p>
        </p:txBody>
      </p:sp>
    </p:spTree>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51338" y="827278"/>
            <a:ext cx="2919774" cy="456535"/>
          </a:xfrm>
          <a:prstGeom prst="rect">
            <a:avLst/>
          </a:prstGeom>
        </p:spPr>
        <p:txBody>
          <a:bodyPr vert="horz" wrap="square" lIns="0" tIns="12700" rIns="0" bIns="0" rtlCol="0">
            <a:spAutoFit/>
          </a:bodyPr>
          <a:lstStyle/>
          <a:p>
            <a:pPr marL="12700" algn="ctr">
              <a:lnSpc>
                <a:spcPct val="100000"/>
              </a:lnSpc>
              <a:spcBef>
                <a:spcPts val="100"/>
              </a:spcBef>
            </a:pPr>
            <a:r>
              <a:rPr spc="-5" dirty="0"/>
              <a:t>Types</a:t>
            </a:r>
            <a:r>
              <a:rPr spc="-110" dirty="0"/>
              <a:t> </a:t>
            </a:r>
            <a:r>
              <a:rPr spc="-5" dirty="0"/>
              <a:t>of</a:t>
            </a:r>
            <a:r>
              <a:rPr spc="-105" dirty="0"/>
              <a:t> </a:t>
            </a:r>
            <a:r>
              <a:rPr spc="-5" dirty="0"/>
              <a:t>Keys</a:t>
            </a:r>
          </a:p>
        </p:txBody>
      </p:sp>
      <p:grpSp>
        <p:nvGrpSpPr>
          <p:cNvPr id="3" name="object 3"/>
          <p:cNvGrpSpPr/>
          <p:nvPr/>
        </p:nvGrpSpPr>
        <p:grpSpPr>
          <a:xfrm>
            <a:off x="4239259" y="0"/>
            <a:ext cx="4904740" cy="5143500"/>
            <a:chOff x="4239259" y="0"/>
            <a:chExt cx="4904740" cy="5143500"/>
          </a:xfrm>
        </p:grpSpPr>
        <p:sp>
          <p:nvSpPr>
            <p:cNvPr id="4" name="object 4"/>
            <p:cNvSpPr/>
            <p:nvPr/>
          </p:nvSpPr>
          <p:spPr>
            <a:xfrm>
              <a:off x="4571999"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4" y="161290"/>
              <a:ext cx="791845" cy="311785"/>
            </a:xfrm>
            <a:prstGeom prst="rect">
              <a:avLst/>
            </a:prstGeom>
          </p:spPr>
        </p:pic>
        <p:pic>
          <p:nvPicPr>
            <p:cNvPr id="6" name="object 6"/>
            <p:cNvPicPr/>
            <p:nvPr/>
          </p:nvPicPr>
          <p:blipFill>
            <a:blip r:embed="rId3" cstate="print"/>
            <a:stretch>
              <a:fillRect/>
            </a:stretch>
          </p:blipFill>
          <p:spPr>
            <a:xfrm>
              <a:off x="4239259" y="1493481"/>
              <a:ext cx="4903978" cy="2456815"/>
            </a:xfrm>
            <a:prstGeom prst="rect">
              <a:avLst/>
            </a:prstGeom>
          </p:spPr>
        </p:pic>
      </p:grpSp>
      <p:sp>
        <p:nvSpPr>
          <p:cNvPr id="7" name="object 7"/>
          <p:cNvSpPr txBox="1"/>
          <p:nvPr/>
        </p:nvSpPr>
        <p:spPr>
          <a:xfrm>
            <a:off x="694436" y="1722247"/>
            <a:ext cx="315595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Rule</a:t>
            </a:r>
            <a:r>
              <a:rPr sz="1800" spc="-30" dirty="0">
                <a:solidFill>
                  <a:srgbClr val="585858"/>
                </a:solidFill>
                <a:latin typeface="Arial"/>
                <a:cs typeface="Arial"/>
              </a:rPr>
              <a:t> </a:t>
            </a:r>
            <a:r>
              <a:rPr sz="1800" dirty="0">
                <a:solidFill>
                  <a:srgbClr val="585858"/>
                </a:solidFill>
                <a:latin typeface="Arial"/>
                <a:cs typeface="Arial"/>
              </a:rPr>
              <a:t>for</a:t>
            </a:r>
            <a:r>
              <a:rPr sz="1800" spc="-15" dirty="0">
                <a:solidFill>
                  <a:srgbClr val="585858"/>
                </a:solidFill>
                <a:latin typeface="Arial"/>
                <a:cs typeface="Arial"/>
              </a:rPr>
              <a:t> </a:t>
            </a:r>
            <a:r>
              <a:rPr sz="1800" spc="-5" dirty="0">
                <a:solidFill>
                  <a:srgbClr val="585858"/>
                </a:solidFill>
                <a:latin typeface="Arial"/>
                <a:cs typeface="Arial"/>
              </a:rPr>
              <a:t>defining</a:t>
            </a:r>
            <a:r>
              <a:rPr sz="1800" spc="-15" dirty="0">
                <a:solidFill>
                  <a:srgbClr val="585858"/>
                </a:solidFill>
                <a:latin typeface="Arial"/>
                <a:cs typeface="Arial"/>
              </a:rPr>
              <a:t> </a:t>
            </a:r>
            <a:r>
              <a:rPr sz="1800" spc="-5" dirty="0">
                <a:solidFill>
                  <a:srgbClr val="585858"/>
                </a:solidFill>
                <a:latin typeface="Arial"/>
                <a:cs typeface="Arial"/>
              </a:rPr>
              <a:t>candidate</a:t>
            </a:r>
            <a:r>
              <a:rPr sz="1800" spc="-20" dirty="0">
                <a:solidFill>
                  <a:srgbClr val="585858"/>
                </a:solidFill>
                <a:latin typeface="Arial"/>
                <a:cs typeface="Arial"/>
              </a:rPr>
              <a:t> </a:t>
            </a:r>
            <a:r>
              <a:rPr sz="1800" dirty="0">
                <a:solidFill>
                  <a:srgbClr val="585858"/>
                </a:solidFill>
                <a:latin typeface="Arial"/>
                <a:cs typeface="Arial"/>
              </a:rPr>
              <a:t>key</a:t>
            </a:r>
            <a:endParaRPr sz="1800">
              <a:latin typeface="Arial"/>
              <a:cs typeface="Arial"/>
            </a:endParaRPr>
          </a:p>
        </p:txBody>
      </p:sp>
      <p:sp>
        <p:nvSpPr>
          <p:cNvPr id="8" name="object 8"/>
          <p:cNvSpPr txBox="1"/>
          <p:nvPr/>
        </p:nvSpPr>
        <p:spPr>
          <a:xfrm>
            <a:off x="654812" y="2738094"/>
            <a:ext cx="3412490" cy="1755775"/>
          </a:xfrm>
          <a:prstGeom prst="rect">
            <a:avLst/>
          </a:prstGeom>
        </p:spPr>
        <p:txBody>
          <a:bodyPr vert="horz" wrap="square" lIns="0" tIns="45720" rIns="0" bIns="0" rtlCol="0">
            <a:spAutoFit/>
          </a:bodyPr>
          <a:lstStyle/>
          <a:p>
            <a:pPr marL="349250" indent="-335915">
              <a:lnSpc>
                <a:spcPct val="100000"/>
              </a:lnSpc>
              <a:spcBef>
                <a:spcPts val="360"/>
              </a:spcBef>
              <a:buChar char="●"/>
              <a:tabLst>
                <a:tab pos="349250" algn="l"/>
                <a:tab pos="349885" algn="l"/>
              </a:tabLst>
            </a:pPr>
            <a:r>
              <a:rPr sz="1400" dirty="0">
                <a:latin typeface="Arial"/>
                <a:cs typeface="Arial"/>
              </a:rPr>
              <a:t>It</a:t>
            </a:r>
            <a:r>
              <a:rPr sz="1400" spc="-20" dirty="0">
                <a:latin typeface="Arial"/>
                <a:cs typeface="Arial"/>
              </a:rPr>
              <a:t> </a:t>
            </a:r>
            <a:r>
              <a:rPr sz="1400" spc="-5" dirty="0">
                <a:latin typeface="Arial"/>
                <a:cs typeface="Arial"/>
              </a:rPr>
              <a:t>must</a:t>
            </a:r>
            <a:r>
              <a:rPr sz="1400" spc="-10" dirty="0">
                <a:latin typeface="Arial"/>
                <a:cs typeface="Arial"/>
              </a:rPr>
              <a:t> </a:t>
            </a:r>
            <a:r>
              <a:rPr sz="1400" spc="-5" dirty="0">
                <a:latin typeface="Arial"/>
                <a:cs typeface="Arial"/>
              </a:rPr>
              <a:t>contain</a:t>
            </a:r>
            <a:r>
              <a:rPr sz="1400" spc="-25" dirty="0">
                <a:latin typeface="Arial"/>
                <a:cs typeface="Arial"/>
              </a:rPr>
              <a:t> </a:t>
            </a:r>
            <a:r>
              <a:rPr sz="1400" spc="-5" dirty="0">
                <a:latin typeface="Arial"/>
                <a:cs typeface="Arial"/>
              </a:rPr>
              <a:t>unique</a:t>
            </a:r>
            <a:r>
              <a:rPr sz="1400" spc="-10" dirty="0">
                <a:latin typeface="Arial"/>
                <a:cs typeface="Arial"/>
              </a:rPr>
              <a:t> </a:t>
            </a:r>
            <a:r>
              <a:rPr sz="1400" spc="-5" dirty="0">
                <a:latin typeface="Arial"/>
                <a:cs typeface="Arial"/>
              </a:rPr>
              <a:t>values</a:t>
            </a:r>
            <a:endParaRPr sz="1400">
              <a:latin typeface="Arial"/>
              <a:cs typeface="Arial"/>
            </a:endParaRPr>
          </a:p>
          <a:p>
            <a:pPr marL="349250" marR="443865" indent="-337185">
              <a:lnSpc>
                <a:spcPct val="115700"/>
              </a:lnSpc>
              <a:buChar char="●"/>
              <a:tabLst>
                <a:tab pos="349250" algn="l"/>
                <a:tab pos="349885" algn="l"/>
              </a:tabLst>
            </a:pPr>
            <a:r>
              <a:rPr sz="1400" dirty="0">
                <a:latin typeface="Arial"/>
                <a:cs typeface="Arial"/>
              </a:rPr>
              <a:t>Candidate</a:t>
            </a:r>
            <a:r>
              <a:rPr sz="1400" spc="-50" dirty="0">
                <a:latin typeface="Arial"/>
                <a:cs typeface="Arial"/>
              </a:rPr>
              <a:t> </a:t>
            </a:r>
            <a:r>
              <a:rPr sz="1400" dirty="0">
                <a:latin typeface="Arial"/>
                <a:cs typeface="Arial"/>
              </a:rPr>
              <a:t>key</a:t>
            </a:r>
            <a:r>
              <a:rPr sz="1400" spc="-50" dirty="0">
                <a:latin typeface="Arial"/>
                <a:cs typeface="Arial"/>
              </a:rPr>
              <a:t> </a:t>
            </a:r>
            <a:r>
              <a:rPr sz="1400" spc="-5" dirty="0">
                <a:latin typeface="Arial"/>
                <a:cs typeface="Arial"/>
              </a:rPr>
              <a:t>may</a:t>
            </a:r>
            <a:r>
              <a:rPr sz="1400" spc="-30" dirty="0">
                <a:latin typeface="Arial"/>
                <a:cs typeface="Arial"/>
              </a:rPr>
              <a:t> </a:t>
            </a:r>
            <a:r>
              <a:rPr sz="1400" spc="-5" dirty="0">
                <a:latin typeface="Arial"/>
                <a:cs typeface="Arial"/>
              </a:rPr>
              <a:t>have</a:t>
            </a:r>
            <a:r>
              <a:rPr sz="1400" spc="-30" dirty="0">
                <a:latin typeface="Arial"/>
                <a:cs typeface="Arial"/>
              </a:rPr>
              <a:t> </a:t>
            </a:r>
            <a:r>
              <a:rPr sz="1400" dirty="0">
                <a:latin typeface="Arial"/>
                <a:cs typeface="Arial"/>
              </a:rPr>
              <a:t>multiple </a:t>
            </a:r>
            <a:r>
              <a:rPr sz="1400" spc="-375" dirty="0">
                <a:latin typeface="Arial"/>
                <a:cs typeface="Arial"/>
              </a:rPr>
              <a:t> </a:t>
            </a:r>
            <a:r>
              <a:rPr sz="1400" spc="-5" dirty="0">
                <a:latin typeface="Arial"/>
                <a:cs typeface="Arial"/>
              </a:rPr>
              <a:t>attributes</a:t>
            </a:r>
            <a:endParaRPr sz="1400">
              <a:latin typeface="Arial"/>
              <a:cs typeface="Arial"/>
            </a:endParaRPr>
          </a:p>
          <a:p>
            <a:pPr marL="349250" indent="-335915">
              <a:lnSpc>
                <a:spcPct val="100000"/>
              </a:lnSpc>
              <a:spcBef>
                <a:spcPts val="270"/>
              </a:spcBef>
              <a:buChar char="●"/>
              <a:tabLst>
                <a:tab pos="349250" algn="l"/>
                <a:tab pos="349885" algn="l"/>
              </a:tabLst>
            </a:pPr>
            <a:r>
              <a:rPr sz="1400" spc="-5" dirty="0">
                <a:latin typeface="Arial"/>
                <a:cs typeface="Arial"/>
              </a:rPr>
              <a:t>Must</a:t>
            </a:r>
            <a:r>
              <a:rPr sz="1400" spc="-20" dirty="0">
                <a:latin typeface="Arial"/>
                <a:cs typeface="Arial"/>
              </a:rPr>
              <a:t> </a:t>
            </a:r>
            <a:r>
              <a:rPr sz="1400" spc="-5" dirty="0">
                <a:latin typeface="Arial"/>
                <a:cs typeface="Arial"/>
              </a:rPr>
              <a:t>not</a:t>
            </a:r>
            <a:r>
              <a:rPr sz="1400" spc="-20" dirty="0">
                <a:latin typeface="Arial"/>
                <a:cs typeface="Arial"/>
              </a:rPr>
              <a:t> </a:t>
            </a:r>
            <a:r>
              <a:rPr sz="1400" spc="-5" dirty="0">
                <a:latin typeface="Arial"/>
                <a:cs typeface="Arial"/>
              </a:rPr>
              <a:t>contain</a:t>
            </a:r>
            <a:r>
              <a:rPr sz="1400" spc="-10" dirty="0">
                <a:latin typeface="Arial"/>
                <a:cs typeface="Arial"/>
              </a:rPr>
              <a:t> </a:t>
            </a:r>
            <a:r>
              <a:rPr sz="1400" spc="-5" dirty="0">
                <a:latin typeface="Arial"/>
                <a:cs typeface="Arial"/>
              </a:rPr>
              <a:t>null values</a:t>
            </a:r>
            <a:endParaRPr sz="1400">
              <a:latin typeface="Arial"/>
              <a:cs typeface="Arial"/>
            </a:endParaRPr>
          </a:p>
          <a:p>
            <a:pPr marL="349250" marR="331470" indent="-337185">
              <a:lnSpc>
                <a:spcPts val="1960"/>
              </a:lnSpc>
              <a:spcBef>
                <a:spcPts val="95"/>
              </a:spcBef>
              <a:buChar char="●"/>
              <a:tabLst>
                <a:tab pos="349250" algn="l"/>
                <a:tab pos="349885" algn="l"/>
              </a:tabLst>
            </a:pPr>
            <a:r>
              <a:rPr sz="1400" dirty="0">
                <a:latin typeface="Arial"/>
                <a:cs typeface="Arial"/>
              </a:rPr>
              <a:t>It</a:t>
            </a:r>
            <a:r>
              <a:rPr sz="1400" spc="-35" dirty="0">
                <a:latin typeface="Arial"/>
                <a:cs typeface="Arial"/>
              </a:rPr>
              <a:t> </a:t>
            </a:r>
            <a:r>
              <a:rPr sz="1400" dirty="0">
                <a:latin typeface="Arial"/>
                <a:cs typeface="Arial"/>
              </a:rPr>
              <a:t>should</a:t>
            </a:r>
            <a:r>
              <a:rPr sz="1400" spc="-35" dirty="0">
                <a:latin typeface="Arial"/>
                <a:cs typeface="Arial"/>
              </a:rPr>
              <a:t> </a:t>
            </a:r>
            <a:r>
              <a:rPr sz="1400" dirty="0">
                <a:latin typeface="Arial"/>
                <a:cs typeface="Arial"/>
              </a:rPr>
              <a:t>contain</a:t>
            </a:r>
            <a:r>
              <a:rPr sz="1400" spc="-15" dirty="0">
                <a:latin typeface="Arial"/>
                <a:cs typeface="Arial"/>
              </a:rPr>
              <a:t> </a:t>
            </a:r>
            <a:r>
              <a:rPr sz="1400" spc="-5" dirty="0">
                <a:latin typeface="Arial"/>
                <a:cs typeface="Arial"/>
              </a:rPr>
              <a:t>minimum</a:t>
            </a:r>
            <a:r>
              <a:rPr sz="1400" spc="-15" dirty="0">
                <a:latin typeface="Arial"/>
                <a:cs typeface="Arial"/>
              </a:rPr>
              <a:t> </a:t>
            </a:r>
            <a:r>
              <a:rPr sz="1400" spc="-5" dirty="0">
                <a:latin typeface="Arial"/>
                <a:cs typeface="Arial"/>
              </a:rPr>
              <a:t>fields</a:t>
            </a:r>
            <a:r>
              <a:rPr sz="1400" spc="-25" dirty="0">
                <a:latin typeface="Arial"/>
                <a:cs typeface="Arial"/>
              </a:rPr>
              <a:t> </a:t>
            </a:r>
            <a:r>
              <a:rPr sz="1400" spc="5" dirty="0">
                <a:latin typeface="Arial"/>
                <a:cs typeface="Arial"/>
              </a:rPr>
              <a:t>to </a:t>
            </a:r>
            <a:r>
              <a:rPr sz="1400" spc="-375" dirty="0">
                <a:latin typeface="Arial"/>
                <a:cs typeface="Arial"/>
              </a:rPr>
              <a:t> </a:t>
            </a:r>
            <a:r>
              <a:rPr sz="1400" dirty="0">
                <a:latin typeface="Arial"/>
                <a:cs typeface="Arial"/>
              </a:rPr>
              <a:t>ensure</a:t>
            </a:r>
            <a:r>
              <a:rPr sz="1400" spc="-25" dirty="0">
                <a:latin typeface="Arial"/>
                <a:cs typeface="Arial"/>
              </a:rPr>
              <a:t> </a:t>
            </a:r>
            <a:r>
              <a:rPr sz="1400" spc="-5" dirty="0">
                <a:latin typeface="Arial"/>
                <a:cs typeface="Arial"/>
              </a:rPr>
              <a:t>uniqueness</a:t>
            </a:r>
            <a:endParaRPr sz="1400">
              <a:latin typeface="Arial"/>
              <a:cs typeface="Arial"/>
            </a:endParaRPr>
          </a:p>
          <a:p>
            <a:pPr marL="349250" indent="-335915">
              <a:lnSpc>
                <a:spcPct val="100000"/>
              </a:lnSpc>
              <a:spcBef>
                <a:spcPts val="150"/>
              </a:spcBef>
              <a:buChar char="●"/>
              <a:tabLst>
                <a:tab pos="349250" algn="l"/>
                <a:tab pos="349885" algn="l"/>
              </a:tabLst>
            </a:pPr>
            <a:r>
              <a:rPr sz="1400" dirty="0">
                <a:latin typeface="Arial"/>
                <a:cs typeface="Arial"/>
              </a:rPr>
              <a:t>Uniquely</a:t>
            </a:r>
            <a:r>
              <a:rPr sz="1400" spc="-45" dirty="0">
                <a:latin typeface="Arial"/>
                <a:cs typeface="Arial"/>
              </a:rPr>
              <a:t> </a:t>
            </a:r>
            <a:r>
              <a:rPr sz="1400" dirty="0">
                <a:latin typeface="Arial"/>
                <a:cs typeface="Arial"/>
              </a:rPr>
              <a:t>identify</a:t>
            </a:r>
            <a:r>
              <a:rPr sz="1400" spc="-40" dirty="0">
                <a:latin typeface="Arial"/>
                <a:cs typeface="Arial"/>
              </a:rPr>
              <a:t> </a:t>
            </a:r>
            <a:r>
              <a:rPr sz="1400" dirty="0">
                <a:latin typeface="Arial"/>
                <a:cs typeface="Arial"/>
              </a:rPr>
              <a:t>each</a:t>
            </a:r>
            <a:r>
              <a:rPr sz="1400" spc="-25" dirty="0">
                <a:latin typeface="Arial"/>
                <a:cs typeface="Arial"/>
              </a:rPr>
              <a:t> </a:t>
            </a:r>
            <a:r>
              <a:rPr sz="1400" spc="-5" dirty="0">
                <a:latin typeface="Arial"/>
                <a:cs typeface="Arial"/>
              </a:rPr>
              <a:t>record</a:t>
            </a:r>
            <a:r>
              <a:rPr sz="1400" spc="-30" dirty="0">
                <a:latin typeface="Arial"/>
                <a:cs typeface="Arial"/>
              </a:rPr>
              <a:t> </a:t>
            </a:r>
            <a:r>
              <a:rPr sz="1400" dirty="0">
                <a:latin typeface="Arial"/>
                <a:cs typeface="Arial"/>
              </a:rPr>
              <a:t>in</a:t>
            </a:r>
            <a:r>
              <a:rPr sz="1400" spc="-25" dirty="0">
                <a:latin typeface="Arial"/>
                <a:cs typeface="Arial"/>
              </a:rPr>
              <a:t> </a:t>
            </a:r>
            <a:r>
              <a:rPr sz="1400" dirty="0">
                <a:latin typeface="Arial"/>
                <a:cs typeface="Arial"/>
              </a:rPr>
              <a:t>a</a:t>
            </a:r>
            <a:r>
              <a:rPr sz="1400" spc="-35" dirty="0">
                <a:latin typeface="Arial"/>
                <a:cs typeface="Arial"/>
              </a:rPr>
              <a:t> </a:t>
            </a:r>
            <a:r>
              <a:rPr sz="1400" spc="-5" dirty="0">
                <a:latin typeface="Arial"/>
                <a:cs typeface="Arial"/>
              </a:rPr>
              <a:t>table</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1" name="object 11"/>
          <p:cNvSpPr txBox="1"/>
          <p:nvPr/>
        </p:nvSpPr>
        <p:spPr>
          <a:xfrm>
            <a:off x="3634866" y="4845041"/>
            <a:ext cx="3836670" cy="322580"/>
          </a:xfrm>
          <a:prstGeom prst="rect">
            <a:avLst/>
          </a:prstGeom>
        </p:spPr>
        <p:txBody>
          <a:bodyPr vert="horz" wrap="square" lIns="0" tIns="3810" rIns="0" bIns="0" rtlCol="0">
            <a:spAutoFit/>
          </a:bodyPr>
          <a:lstStyle/>
          <a:p>
            <a:pPr marL="1082675">
              <a:lnSpc>
                <a:spcPct val="100000"/>
              </a:lnSpc>
              <a:spcBef>
                <a:spcPts val="30"/>
              </a:spcBef>
            </a:pPr>
            <a:r>
              <a:rPr sz="700" u="sng" spc="-5" dirty="0">
                <a:solidFill>
                  <a:srgbClr val="0096A7"/>
                </a:solidFill>
                <a:uFill>
                  <a:solidFill>
                    <a:srgbClr val="0096A7"/>
                  </a:solidFill>
                </a:uFill>
                <a:latin typeface="Arial"/>
                <a:cs typeface="Arial"/>
                <a:hlinkClick r:id="rId5"/>
              </a:rPr>
              <a:t>https://www.guru99.com/images/1/100518_0517_DBMSKeysPri1.png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50439" y="827278"/>
            <a:ext cx="3503928" cy="456535"/>
          </a:xfrm>
          <a:prstGeom prst="rect">
            <a:avLst/>
          </a:prstGeom>
        </p:spPr>
        <p:txBody>
          <a:bodyPr vert="horz" wrap="square" lIns="0" tIns="12700" rIns="0" bIns="0" rtlCol="0">
            <a:spAutoFit/>
          </a:bodyPr>
          <a:lstStyle/>
          <a:p>
            <a:pPr marL="12700" algn="ctr">
              <a:lnSpc>
                <a:spcPct val="100000"/>
              </a:lnSpc>
              <a:spcBef>
                <a:spcPts val="100"/>
              </a:spcBef>
            </a:pPr>
            <a:r>
              <a:rPr spc="-5" dirty="0"/>
              <a:t>Types</a:t>
            </a:r>
            <a:r>
              <a:rPr spc="-110" dirty="0"/>
              <a:t> </a:t>
            </a:r>
            <a:r>
              <a:rPr spc="-5" dirty="0"/>
              <a:t>of</a:t>
            </a:r>
            <a:r>
              <a:rPr spc="-105" dirty="0"/>
              <a:t> </a:t>
            </a:r>
            <a:r>
              <a:rPr spc="-5" dirty="0"/>
              <a:t>Keys</a:t>
            </a:r>
          </a:p>
        </p:txBody>
      </p:sp>
      <p:sp>
        <p:nvSpPr>
          <p:cNvPr id="3" name="object 3"/>
          <p:cNvSpPr txBox="1"/>
          <p:nvPr/>
        </p:nvSpPr>
        <p:spPr>
          <a:xfrm>
            <a:off x="1729485" y="1722247"/>
            <a:ext cx="108902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Super</a:t>
            </a:r>
            <a:r>
              <a:rPr sz="1800" spc="-100" dirty="0">
                <a:solidFill>
                  <a:srgbClr val="585858"/>
                </a:solidFill>
                <a:latin typeface="Arial"/>
                <a:cs typeface="Arial"/>
              </a:rPr>
              <a:t> </a:t>
            </a:r>
            <a:r>
              <a:rPr sz="1800" dirty="0">
                <a:solidFill>
                  <a:srgbClr val="585858"/>
                </a:solidFill>
                <a:latin typeface="Arial"/>
                <a:cs typeface="Arial"/>
              </a:rPr>
              <a:t>Key</a:t>
            </a:r>
            <a:endParaRPr sz="1800">
              <a:latin typeface="Arial"/>
              <a:cs typeface="Arial"/>
            </a:endParaRPr>
          </a:p>
        </p:txBody>
      </p:sp>
      <p:sp>
        <p:nvSpPr>
          <p:cNvPr id="4" name="object 4"/>
          <p:cNvSpPr txBox="1"/>
          <p:nvPr/>
        </p:nvSpPr>
        <p:spPr>
          <a:xfrm>
            <a:off x="654812" y="2738094"/>
            <a:ext cx="3503929" cy="2002789"/>
          </a:xfrm>
          <a:prstGeom prst="rect">
            <a:avLst/>
          </a:prstGeom>
        </p:spPr>
        <p:txBody>
          <a:bodyPr vert="horz" wrap="square" lIns="0" tIns="12700" rIns="0" bIns="0" rtlCol="0">
            <a:spAutoFit/>
          </a:bodyPr>
          <a:lstStyle/>
          <a:p>
            <a:pPr marL="349250" marR="113030" indent="-337185">
              <a:lnSpc>
                <a:spcPct val="115700"/>
              </a:lnSpc>
              <a:spcBef>
                <a:spcPts val="100"/>
              </a:spcBef>
              <a:buChar char="●"/>
              <a:tabLst>
                <a:tab pos="349250" algn="l"/>
                <a:tab pos="349885" algn="l"/>
              </a:tabLst>
            </a:pPr>
            <a:r>
              <a:rPr sz="1400" dirty="0">
                <a:latin typeface="Arial"/>
                <a:cs typeface="Arial"/>
              </a:rPr>
              <a:t>A </a:t>
            </a:r>
            <a:r>
              <a:rPr sz="1400" spc="-5" dirty="0">
                <a:latin typeface="Arial"/>
                <a:cs typeface="Arial"/>
              </a:rPr>
              <a:t>superkey </a:t>
            </a:r>
            <a:r>
              <a:rPr sz="1400" dirty="0">
                <a:latin typeface="Arial"/>
                <a:cs typeface="Arial"/>
              </a:rPr>
              <a:t>is a </a:t>
            </a:r>
            <a:r>
              <a:rPr sz="1400" spc="-5" dirty="0">
                <a:latin typeface="Arial"/>
                <a:cs typeface="Arial"/>
              </a:rPr>
              <a:t>group </a:t>
            </a:r>
            <a:r>
              <a:rPr sz="1400" dirty="0">
                <a:latin typeface="Arial"/>
                <a:cs typeface="Arial"/>
              </a:rPr>
              <a:t>of single or </a:t>
            </a:r>
            <a:r>
              <a:rPr sz="1400" spc="5" dirty="0">
                <a:latin typeface="Arial"/>
                <a:cs typeface="Arial"/>
              </a:rPr>
              <a:t> </a:t>
            </a:r>
            <a:r>
              <a:rPr sz="1400" dirty="0">
                <a:latin typeface="Arial"/>
                <a:cs typeface="Arial"/>
              </a:rPr>
              <a:t>multiple</a:t>
            </a:r>
            <a:r>
              <a:rPr sz="1400" spc="-35" dirty="0">
                <a:latin typeface="Arial"/>
                <a:cs typeface="Arial"/>
              </a:rPr>
              <a:t> </a:t>
            </a:r>
            <a:r>
              <a:rPr sz="1400" spc="-5" dirty="0">
                <a:latin typeface="Arial"/>
                <a:cs typeface="Arial"/>
              </a:rPr>
              <a:t>keys which</a:t>
            </a:r>
            <a:r>
              <a:rPr sz="1400" spc="-25" dirty="0">
                <a:latin typeface="Arial"/>
                <a:cs typeface="Arial"/>
              </a:rPr>
              <a:t> </a:t>
            </a:r>
            <a:r>
              <a:rPr sz="1400" spc="-5" dirty="0">
                <a:latin typeface="Arial"/>
                <a:cs typeface="Arial"/>
              </a:rPr>
              <a:t>identifies</a:t>
            </a:r>
            <a:r>
              <a:rPr sz="1400" spc="-10" dirty="0">
                <a:latin typeface="Arial"/>
                <a:cs typeface="Arial"/>
              </a:rPr>
              <a:t> </a:t>
            </a:r>
            <a:r>
              <a:rPr sz="1400" spc="-5" dirty="0">
                <a:latin typeface="Arial"/>
                <a:cs typeface="Arial"/>
              </a:rPr>
              <a:t>rows</a:t>
            </a:r>
            <a:r>
              <a:rPr sz="1400" spc="-20" dirty="0">
                <a:latin typeface="Arial"/>
                <a:cs typeface="Arial"/>
              </a:rPr>
              <a:t> </a:t>
            </a:r>
            <a:r>
              <a:rPr sz="1400" dirty="0">
                <a:latin typeface="Arial"/>
                <a:cs typeface="Arial"/>
              </a:rPr>
              <a:t>in</a:t>
            </a:r>
            <a:r>
              <a:rPr sz="1400" spc="-25" dirty="0">
                <a:latin typeface="Arial"/>
                <a:cs typeface="Arial"/>
              </a:rPr>
              <a:t> </a:t>
            </a:r>
            <a:r>
              <a:rPr sz="1400" dirty="0">
                <a:latin typeface="Arial"/>
                <a:cs typeface="Arial"/>
              </a:rPr>
              <a:t>a </a:t>
            </a:r>
            <a:r>
              <a:rPr sz="1400" spc="-375" dirty="0">
                <a:latin typeface="Arial"/>
                <a:cs typeface="Arial"/>
              </a:rPr>
              <a:t> </a:t>
            </a:r>
            <a:r>
              <a:rPr sz="1400" spc="-5" dirty="0">
                <a:latin typeface="Arial"/>
                <a:cs typeface="Arial"/>
              </a:rPr>
              <a:t>table.</a:t>
            </a:r>
            <a:endParaRPr sz="1400">
              <a:latin typeface="Arial"/>
              <a:cs typeface="Arial"/>
            </a:endParaRPr>
          </a:p>
          <a:p>
            <a:pPr marL="349250" marR="5080" indent="-337185">
              <a:lnSpc>
                <a:spcPct val="115300"/>
              </a:lnSpc>
              <a:spcBef>
                <a:spcPts val="20"/>
              </a:spcBef>
              <a:buChar char="●"/>
              <a:tabLst>
                <a:tab pos="349250" algn="l"/>
                <a:tab pos="349885" algn="l"/>
              </a:tabLst>
            </a:pPr>
            <a:r>
              <a:rPr sz="1400" dirty="0">
                <a:latin typeface="Arial"/>
                <a:cs typeface="Arial"/>
              </a:rPr>
              <a:t>A Super key </a:t>
            </a:r>
            <a:r>
              <a:rPr sz="1400" spc="-5" dirty="0">
                <a:latin typeface="Arial"/>
                <a:cs typeface="Arial"/>
              </a:rPr>
              <a:t>may have </a:t>
            </a:r>
            <a:r>
              <a:rPr sz="1400" dirty="0">
                <a:latin typeface="Arial"/>
                <a:cs typeface="Arial"/>
              </a:rPr>
              <a:t>additional </a:t>
            </a:r>
            <a:r>
              <a:rPr sz="1400" spc="5" dirty="0">
                <a:latin typeface="Arial"/>
                <a:cs typeface="Arial"/>
              </a:rPr>
              <a:t> </a:t>
            </a:r>
            <a:r>
              <a:rPr sz="1400" spc="-5" dirty="0">
                <a:latin typeface="Arial"/>
                <a:cs typeface="Arial"/>
              </a:rPr>
              <a:t>attributes</a:t>
            </a:r>
            <a:r>
              <a:rPr sz="1400" spc="-40" dirty="0">
                <a:latin typeface="Arial"/>
                <a:cs typeface="Arial"/>
              </a:rPr>
              <a:t> </a:t>
            </a:r>
            <a:r>
              <a:rPr sz="1400" spc="-5" dirty="0">
                <a:latin typeface="Arial"/>
                <a:cs typeface="Arial"/>
              </a:rPr>
              <a:t>that</a:t>
            </a:r>
            <a:r>
              <a:rPr sz="1400" spc="-25" dirty="0">
                <a:latin typeface="Arial"/>
                <a:cs typeface="Arial"/>
              </a:rPr>
              <a:t> </a:t>
            </a:r>
            <a:r>
              <a:rPr sz="1400" dirty="0">
                <a:latin typeface="Arial"/>
                <a:cs typeface="Arial"/>
              </a:rPr>
              <a:t>are</a:t>
            </a:r>
            <a:r>
              <a:rPr sz="1400" spc="-30" dirty="0">
                <a:latin typeface="Arial"/>
                <a:cs typeface="Arial"/>
              </a:rPr>
              <a:t> </a:t>
            </a:r>
            <a:r>
              <a:rPr sz="1400" spc="-5" dirty="0">
                <a:latin typeface="Arial"/>
                <a:cs typeface="Arial"/>
              </a:rPr>
              <a:t>not</a:t>
            </a:r>
            <a:r>
              <a:rPr sz="1400" spc="-30" dirty="0">
                <a:latin typeface="Arial"/>
                <a:cs typeface="Arial"/>
              </a:rPr>
              <a:t> </a:t>
            </a:r>
            <a:r>
              <a:rPr sz="1400" spc="-5" dirty="0">
                <a:latin typeface="Arial"/>
                <a:cs typeface="Arial"/>
              </a:rPr>
              <a:t>needed</a:t>
            </a:r>
            <a:r>
              <a:rPr sz="1400" spc="-40" dirty="0">
                <a:latin typeface="Arial"/>
                <a:cs typeface="Arial"/>
              </a:rPr>
              <a:t> </a:t>
            </a:r>
            <a:r>
              <a:rPr sz="1400" dirty="0">
                <a:latin typeface="Arial"/>
                <a:cs typeface="Arial"/>
              </a:rPr>
              <a:t>for</a:t>
            </a:r>
            <a:r>
              <a:rPr sz="1400" spc="-30" dirty="0">
                <a:latin typeface="Arial"/>
                <a:cs typeface="Arial"/>
              </a:rPr>
              <a:t> </a:t>
            </a:r>
            <a:r>
              <a:rPr sz="1400" spc="-5" dirty="0">
                <a:latin typeface="Arial"/>
                <a:cs typeface="Arial"/>
              </a:rPr>
              <a:t>unique </a:t>
            </a:r>
            <a:r>
              <a:rPr sz="1400" spc="-375" dirty="0">
                <a:latin typeface="Arial"/>
                <a:cs typeface="Arial"/>
              </a:rPr>
              <a:t> </a:t>
            </a:r>
            <a:r>
              <a:rPr sz="1400" spc="-5" dirty="0">
                <a:latin typeface="Arial"/>
                <a:cs typeface="Arial"/>
              </a:rPr>
              <a:t>identification.</a:t>
            </a:r>
            <a:endParaRPr sz="1400">
              <a:latin typeface="Arial"/>
              <a:cs typeface="Arial"/>
            </a:endParaRPr>
          </a:p>
          <a:p>
            <a:pPr marL="349250" marR="286385" indent="-337185">
              <a:lnSpc>
                <a:spcPct val="115100"/>
              </a:lnSpc>
              <a:spcBef>
                <a:spcPts val="35"/>
              </a:spcBef>
              <a:buChar char="●"/>
              <a:tabLst>
                <a:tab pos="349250" algn="l"/>
                <a:tab pos="349885" algn="l"/>
              </a:tabLst>
            </a:pPr>
            <a:r>
              <a:rPr sz="1400" dirty="0">
                <a:latin typeface="Arial"/>
                <a:cs typeface="Arial"/>
              </a:rPr>
              <a:t>In</a:t>
            </a:r>
            <a:r>
              <a:rPr sz="1400" spc="-50" dirty="0">
                <a:latin typeface="Arial"/>
                <a:cs typeface="Arial"/>
              </a:rPr>
              <a:t> </a:t>
            </a:r>
            <a:r>
              <a:rPr sz="1400" dirty="0">
                <a:latin typeface="Arial"/>
                <a:cs typeface="Arial"/>
              </a:rPr>
              <a:t>the</a:t>
            </a:r>
            <a:r>
              <a:rPr sz="1400" spc="-50" dirty="0">
                <a:latin typeface="Arial"/>
                <a:cs typeface="Arial"/>
              </a:rPr>
              <a:t> </a:t>
            </a:r>
            <a:r>
              <a:rPr sz="1400" spc="-5" dirty="0">
                <a:latin typeface="Arial"/>
                <a:cs typeface="Arial"/>
              </a:rPr>
              <a:t>above-given</a:t>
            </a:r>
            <a:r>
              <a:rPr sz="1400" spc="-20" dirty="0">
                <a:latin typeface="Arial"/>
                <a:cs typeface="Arial"/>
              </a:rPr>
              <a:t> </a:t>
            </a:r>
            <a:r>
              <a:rPr sz="1400" spc="-5" dirty="0">
                <a:latin typeface="Arial"/>
                <a:cs typeface="Arial"/>
              </a:rPr>
              <a:t>example,</a:t>
            </a:r>
            <a:r>
              <a:rPr sz="1400" spc="-30" dirty="0">
                <a:latin typeface="Arial"/>
                <a:cs typeface="Arial"/>
              </a:rPr>
              <a:t> </a:t>
            </a:r>
            <a:r>
              <a:rPr sz="1400" spc="-5" dirty="0">
                <a:latin typeface="Arial"/>
                <a:cs typeface="Arial"/>
              </a:rPr>
              <a:t>EmpNo </a:t>
            </a:r>
            <a:r>
              <a:rPr sz="1400" spc="-375" dirty="0">
                <a:latin typeface="Arial"/>
                <a:cs typeface="Arial"/>
              </a:rPr>
              <a:t> </a:t>
            </a:r>
            <a:r>
              <a:rPr sz="1400" spc="-5" dirty="0">
                <a:latin typeface="Arial"/>
                <a:cs typeface="Arial"/>
              </a:rPr>
              <a:t>and</a:t>
            </a:r>
            <a:r>
              <a:rPr sz="1400" spc="-15" dirty="0">
                <a:latin typeface="Arial"/>
                <a:cs typeface="Arial"/>
              </a:rPr>
              <a:t> </a:t>
            </a:r>
            <a:r>
              <a:rPr sz="1400" spc="-5" dirty="0">
                <a:latin typeface="Arial"/>
                <a:cs typeface="Arial"/>
              </a:rPr>
              <a:t>Emp_Name</a:t>
            </a:r>
            <a:r>
              <a:rPr sz="1400" spc="-20" dirty="0">
                <a:latin typeface="Arial"/>
                <a:cs typeface="Arial"/>
              </a:rPr>
              <a:t> </a:t>
            </a:r>
            <a:r>
              <a:rPr sz="1400" spc="-5" dirty="0">
                <a:latin typeface="Arial"/>
                <a:cs typeface="Arial"/>
              </a:rPr>
              <a:t>are</a:t>
            </a:r>
            <a:r>
              <a:rPr sz="1400" spc="-15" dirty="0">
                <a:latin typeface="Arial"/>
                <a:cs typeface="Arial"/>
              </a:rPr>
              <a:t> </a:t>
            </a:r>
            <a:r>
              <a:rPr sz="1400" spc="-5" dirty="0">
                <a:latin typeface="Arial"/>
                <a:cs typeface="Arial"/>
              </a:rPr>
              <a:t>superkeys.</a:t>
            </a:r>
            <a:endParaRPr sz="1400">
              <a:latin typeface="Arial"/>
              <a:cs typeface="Arial"/>
            </a:endParaRPr>
          </a:p>
        </p:txBody>
      </p:sp>
      <p:grpSp>
        <p:nvGrpSpPr>
          <p:cNvPr id="5" name="object 5"/>
          <p:cNvGrpSpPr/>
          <p:nvPr/>
        </p:nvGrpSpPr>
        <p:grpSpPr>
          <a:xfrm>
            <a:off x="4572000" y="0"/>
            <a:ext cx="4572000" cy="5143500"/>
            <a:chOff x="4572000" y="0"/>
            <a:chExt cx="4572000" cy="5143500"/>
          </a:xfrm>
        </p:grpSpPr>
        <p:sp>
          <p:nvSpPr>
            <p:cNvPr id="6" name="object 6"/>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7" name="object 7"/>
            <p:cNvPicPr/>
            <p:nvPr/>
          </p:nvPicPr>
          <p:blipFill>
            <a:blip r:embed="rId2" cstate="print"/>
            <a:stretch>
              <a:fillRect/>
            </a:stretch>
          </p:blipFill>
          <p:spPr>
            <a:xfrm>
              <a:off x="8228965" y="161290"/>
              <a:ext cx="791845" cy="311785"/>
            </a:xfrm>
            <a:prstGeom prst="rect">
              <a:avLst/>
            </a:prstGeom>
          </p:spPr>
        </p:pic>
      </p:grpSp>
      <p:pic>
        <p:nvPicPr>
          <p:cNvPr id="8" name="object 8"/>
          <p:cNvPicPr/>
          <p:nvPr/>
        </p:nvPicPr>
        <p:blipFill>
          <a:blip r:embed="rId3" cstate="print"/>
          <a:stretch>
            <a:fillRect/>
          </a:stretch>
        </p:blipFill>
        <p:spPr>
          <a:xfrm>
            <a:off x="143510" y="161289"/>
            <a:ext cx="773887" cy="311150"/>
          </a:xfrm>
          <a:prstGeom prst="rect">
            <a:avLst/>
          </a:prstGeom>
        </p:spPr>
      </p:pic>
      <p:graphicFrame>
        <p:nvGraphicFramePr>
          <p:cNvPr id="9" name="object 9"/>
          <p:cNvGraphicFramePr>
            <a:graphicFrameLocks noGrp="1"/>
          </p:cNvGraphicFramePr>
          <p:nvPr/>
        </p:nvGraphicFramePr>
        <p:xfrm>
          <a:off x="4760340" y="1289558"/>
          <a:ext cx="4207509" cy="1445260"/>
        </p:xfrm>
        <a:graphic>
          <a:graphicData uri="http://schemas.openxmlformats.org/drawingml/2006/table">
            <a:tbl>
              <a:tblPr firstRow="1" bandRow="1">
                <a:tableStyleId>{2D5ABB26-0587-4C30-8999-92F81FD0307C}</a:tableStyleId>
              </a:tblPr>
              <a:tblGrid>
                <a:gridCol w="1402080">
                  <a:extLst>
                    <a:ext uri="{9D8B030D-6E8A-4147-A177-3AD203B41FA5}">
                      <a16:colId xmlns:a16="http://schemas.microsoft.com/office/drawing/2014/main" val="20000"/>
                    </a:ext>
                  </a:extLst>
                </a:gridCol>
                <a:gridCol w="1402715">
                  <a:extLst>
                    <a:ext uri="{9D8B030D-6E8A-4147-A177-3AD203B41FA5}">
                      <a16:colId xmlns:a16="http://schemas.microsoft.com/office/drawing/2014/main" val="20001"/>
                    </a:ext>
                  </a:extLst>
                </a:gridCol>
                <a:gridCol w="1402714">
                  <a:extLst>
                    <a:ext uri="{9D8B030D-6E8A-4147-A177-3AD203B41FA5}">
                      <a16:colId xmlns:a16="http://schemas.microsoft.com/office/drawing/2014/main" val="20002"/>
                    </a:ext>
                  </a:extLst>
                </a:gridCol>
              </a:tblGrid>
              <a:tr h="361315">
                <a:tc>
                  <a:txBody>
                    <a:bodyPr/>
                    <a:lstStyle/>
                    <a:p>
                      <a:pPr marL="81915">
                        <a:lnSpc>
                          <a:spcPct val="100000"/>
                        </a:lnSpc>
                        <a:spcBef>
                          <a:spcPts val="520"/>
                        </a:spcBef>
                      </a:pPr>
                      <a:r>
                        <a:rPr sz="1400" b="1" dirty="0">
                          <a:latin typeface="Arial"/>
                          <a:cs typeface="Arial"/>
                        </a:rPr>
                        <a:t>EmpSSN</a:t>
                      </a:r>
                      <a:endParaRPr sz="1400">
                        <a:latin typeface="Arial"/>
                        <a:cs typeface="Arial"/>
                      </a:endParaRPr>
                    </a:p>
                  </a:txBody>
                  <a:tcPr marL="0" marR="0" marT="66040" marB="0">
                    <a:lnL w="12700">
                      <a:solidFill>
                        <a:srgbClr val="90CEDD"/>
                      </a:solidFill>
                      <a:prstDash val="solid"/>
                    </a:lnL>
                    <a:lnR w="12700">
                      <a:solidFill>
                        <a:srgbClr val="6FABDE"/>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20"/>
                        </a:spcBef>
                      </a:pPr>
                      <a:r>
                        <a:rPr sz="1400" b="1" spc="-5" dirty="0">
                          <a:latin typeface="Arial"/>
                          <a:cs typeface="Arial"/>
                        </a:rPr>
                        <a:t>Emp_No</a:t>
                      </a:r>
                      <a:endParaRPr sz="1400">
                        <a:latin typeface="Arial"/>
                        <a:cs typeface="Arial"/>
                      </a:endParaRPr>
                    </a:p>
                  </a:txBody>
                  <a:tcPr marL="0" marR="0" marT="66040" marB="0">
                    <a:lnL w="12700">
                      <a:solidFill>
                        <a:srgbClr val="6FABDE"/>
                      </a:solidFill>
                      <a:prstDash val="solid"/>
                    </a:lnL>
                    <a:lnR w="12700">
                      <a:solidFill>
                        <a:srgbClr val="0FF7DE"/>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20"/>
                        </a:spcBef>
                      </a:pPr>
                      <a:r>
                        <a:rPr sz="1400" b="1" dirty="0">
                          <a:latin typeface="Arial"/>
                          <a:cs typeface="Arial"/>
                        </a:rPr>
                        <a:t>Emp_Name</a:t>
                      </a:r>
                      <a:endParaRPr sz="1400">
                        <a:latin typeface="Arial"/>
                        <a:cs typeface="Arial"/>
                      </a:endParaRPr>
                    </a:p>
                  </a:txBody>
                  <a:tcPr marL="0" marR="0" marT="66040" marB="0">
                    <a:lnL w="12700">
                      <a:solidFill>
                        <a:srgbClr val="0FF7DE"/>
                      </a:solidFill>
                      <a:prstDash val="solid"/>
                    </a:lnL>
                    <a:lnR w="12700">
                      <a:solidFill>
                        <a:srgbClr val="C0B76F"/>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0"/>
                  </a:ext>
                </a:extLst>
              </a:tr>
              <a:tr h="360680">
                <a:tc>
                  <a:txBody>
                    <a:bodyPr/>
                    <a:lstStyle/>
                    <a:p>
                      <a:pPr marL="81915">
                        <a:lnSpc>
                          <a:spcPct val="100000"/>
                        </a:lnSpc>
                        <a:spcBef>
                          <a:spcPts val="520"/>
                        </a:spcBef>
                      </a:pPr>
                      <a:r>
                        <a:rPr sz="1400" spc="-5" dirty="0">
                          <a:latin typeface="Arial"/>
                          <a:cs typeface="Arial"/>
                        </a:rPr>
                        <a:t>9812345098</a:t>
                      </a:r>
                      <a:endParaRPr sz="1400">
                        <a:latin typeface="Arial"/>
                        <a:cs typeface="Arial"/>
                      </a:endParaRPr>
                    </a:p>
                  </a:txBody>
                  <a:tcPr marL="0" marR="0" marT="66040" marB="0">
                    <a:lnL w="12700">
                      <a:solidFill>
                        <a:srgbClr val="EF71DD"/>
                      </a:solidFill>
                      <a:prstDash val="solid"/>
                    </a:lnL>
                    <a:lnR w="12700">
                      <a:solidFill>
                        <a:srgbClr val="0FDFBD"/>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1915">
                        <a:lnSpc>
                          <a:spcPct val="100000"/>
                        </a:lnSpc>
                        <a:spcBef>
                          <a:spcPts val="520"/>
                        </a:spcBef>
                      </a:pPr>
                      <a:r>
                        <a:rPr sz="1400" spc="-5" dirty="0">
                          <a:latin typeface="Arial"/>
                          <a:cs typeface="Arial"/>
                        </a:rPr>
                        <a:t>AB05</a:t>
                      </a:r>
                      <a:endParaRPr sz="1400">
                        <a:latin typeface="Arial"/>
                        <a:cs typeface="Arial"/>
                      </a:endParaRPr>
                    </a:p>
                  </a:txBody>
                  <a:tcPr marL="0" marR="0" marT="66040" marB="0">
                    <a:lnL w="12700">
                      <a:solidFill>
                        <a:srgbClr val="0FDFBD"/>
                      </a:solidFill>
                      <a:prstDash val="solid"/>
                    </a:lnL>
                    <a:lnR w="12700">
                      <a:solidFill>
                        <a:srgbClr val="1FF9DE"/>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1915">
                        <a:lnSpc>
                          <a:spcPct val="100000"/>
                        </a:lnSpc>
                        <a:spcBef>
                          <a:spcPts val="520"/>
                        </a:spcBef>
                      </a:pPr>
                      <a:r>
                        <a:rPr sz="1400" spc="-5" dirty="0">
                          <a:latin typeface="Arial"/>
                          <a:cs typeface="Arial"/>
                        </a:rPr>
                        <a:t>Satish</a:t>
                      </a:r>
                      <a:endParaRPr sz="1400">
                        <a:latin typeface="Arial"/>
                        <a:cs typeface="Arial"/>
                      </a:endParaRPr>
                    </a:p>
                  </a:txBody>
                  <a:tcPr marL="0" marR="0" marT="66040" marB="0">
                    <a:lnL w="12700">
                      <a:solidFill>
                        <a:srgbClr val="1FF9DE"/>
                      </a:solidFill>
                      <a:prstDash val="solid"/>
                    </a:lnL>
                    <a:lnR w="12700">
                      <a:solidFill>
                        <a:srgbClr val="0066B5"/>
                      </a:solidFill>
                      <a:prstDash val="solid"/>
                    </a:lnR>
                    <a:lnT w="9525">
                      <a:solidFill>
                        <a:srgbClr val="DDDDDD"/>
                      </a:solidFill>
                      <a:prstDash val="solid"/>
                    </a:lnT>
                    <a:lnB w="9525">
                      <a:solidFill>
                        <a:srgbClr val="DDDDDD"/>
                      </a:solidFill>
                      <a:prstDash val="solid"/>
                    </a:lnB>
                    <a:solidFill>
                      <a:srgbClr val="FFFFFF"/>
                    </a:solidFill>
                  </a:tcPr>
                </a:tc>
                <a:extLst>
                  <a:ext uri="{0D108BD9-81ED-4DB2-BD59-A6C34878D82A}">
                    <a16:rowId xmlns:a16="http://schemas.microsoft.com/office/drawing/2014/main" val="10001"/>
                  </a:ext>
                </a:extLst>
              </a:tr>
              <a:tr h="360680">
                <a:tc>
                  <a:txBody>
                    <a:bodyPr/>
                    <a:lstStyle/>
                    <a:p>
                      <a:pPr marL="81915">
                        <a:lnSpc>
                          <a:spcPct val="100000"/>
                        </a:lnSpc>
                        <a:spcBef>
                          <a:spcPts val="520"/>
                        </a:spcBef>
                      </a:pPr>
                      <a:r>
                        <a:rPr sz="1400" spc="-5" dirty="0">
                          <a:latin typeface="Arial"/>
                          <a:cs typeface="Arial"/>
                        </a:rPr>
                        <a:t>9876512345</a:t>
                      </a:r>
                      <a:endParaRPr sz="1400">
                        <a:latin typeface="Arial"/>
                        <a:cs typeface="Arial"/>
                      </a:endParaRPr>
                    </a:p>
                  </a:txBody>
                  <a:tcPr marL="0" marR="0" marT="66040" marB="0">
                    <a:lnL w="12700">
                      <a:solidFill>
                        <a:srgbClr val="901138"/>
                      </a:solidFill>
                      <a:prstDash val="solid"/>
                    </a:lnL>
                    <a:lnR w="12700">
                      <a:solidFill>
                        <a:srgbClr val="400D81"/>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20"/>
                        </a:spcBef>
                      </a:pPr>
                      <a:r>
                        <a:rPr sz="1400" spc="-5" dirty="0">
                          <a:latin typeface="Arial"/>
                          <a:cs typeface="Arial"/>
                        </a:rPr>
                        <a:t>AB06</a:t>
                      </a:r>
                      <a:endParaRPr sz="1400">
                        <a:latin typeface="Arial"/>
                        <a:cs typeface="Arial"/>
                      </a:endParaRPr>
                    </a:p>
                  </a:txBody>
                  <a:tcPr marL="0" marR="0" marT="66040" marB="0">
                    <a:lnL w="12700">
                      <a:solidFill>
                        <a:srgbClr val="400D81"/>
                      </a:solidFill>
                      <a:prstDash val="solid"/>
                    </a:lnL>
                    <a:lnR w="12700">
                      <a:solidFill>
                        <a:srgbClr val="901338"/>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20"/>
                        </a:spcBef>
                      </a:pPr>
                      <a:r>
                        <a:rPr sz="1400" spc="-5" dirty="0">
                          <a:latin typeface="Arial"/>
                          <a:cs typeface="Arial"/>
                        </a:rPr>
                        <a:t>Anip</a:t>
                      </a:r>
                      <a:endParaRPr sz="1400">
                        <a:latin typeface="Arial"/>
                        <a:cs typeface="Arial"/>
                      </a:endParaRPr>
                    </a:p>
                  </a:txBody>
                  <a:tcPr marL="0" marR="0" marT="66040" marB="0">
                    <a:lnL w="12700">
                      <a:solidFill>
                        <a:srgbClr val="901338"/>
                      </a:solidFill>
                      <a:prstDash val="solid"/>
                    </a:lnL>
                    <a:lnR w="12700">
                      <a:solidFill>
                        <a:srgbClr val="1FF9DE"/>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2"/>
                  </a:ext>
                </a:extLst>
              </a:tr>
              <a:tr h="362585">
                <a:tc>
                  <a:txBody>
                    <a:bodyPr/>
                    <a:lstStyle/>
                    <a:p>
                      <a:pPr marL="81915">
                        <a:lnSpc>
                          <a:spcPct val="100000"/>
                        </a:lnSpc>
                        <a:spcBef>
                          <a:spcPts val="520"/>
                        </a:spcBef>
                      </a:pPr>
                      <a:r>
                        <a:rPr sz="1400" spc="-5" dirty="0">
                          <a:latin typeface="Arial"/>
                          <a:cs typeface="Arial"/>
                        </a:rPr>
                        <a:t>199937890</a:t>
                      </a:r>
                      <a:endParaRPr sz="1400">
                        <a:latin typeface="Arial"/>
                        <a:cs typeface="Arial"/>
                      </a:endParaRPr>
                    </a:p>
                  </a:txBody>
                  <a:tcPr marL="0" marR="0" marT="66040" marB="0">
                    <a:lnL w="12700">
                      <a:solidFill>
                        <a:srgbClr val="5F1338"/>
                      </a:solidFill>
                      <a:prstDash val="solid"/>
                    </a:lnL>
                    <a:lnR w="12700">
                      <a:solidFill>
                        <a:srgbClr val="C0B76F"/>
                      </a:solidFill>
                      <a:prstDash val="solid"/>
                    </a:lnR>
                    <a:lnT w="9525">
                      <a:solidFill>
                        <a:srgbClr val="DDDDDD"/>
                      </a:solidFill>
                      <a:prstDash val="solid"/>
                    </a:lnT>
                    <a:lnB w="12700">
                      <a:solidFill>
                        <a:srgbClr val="EF62B5"/>
                      </a:solidFill>
                      <a:prstDash val="solid"/>
                    </a:lnB>
                    <a:solidFill>
                      <a:srgbClr val="FFFFFF"/>
                    </a:solidFill>
                  </a:tcPr>
                </a:tc>
                <a:tc>
                  <a:txBody>
                    <a:bodyPr/>
                    <a:lstStyle/>
                    <a:p>
                      <a:pPr marL="81915">
                        <a:lnSpc>
                          <a:spcPct val="100000"/>
                        </a:lnSpc>
                        <a:spcBef>
                          <a:spcPts val="520"/>
                        </a:spcBef>
                      </a:pPr>
                      <a:r>
                        <a:rPr sz="1400" spc="-5" dirty="0">
                          <a:latin typeface="Arial"/>
                          <a:cs typeface="Arial"/>
                        </a:rPr>
                        <a:t>AB07</a:t>
                      </a:r>
                      <a:endParaRPr sz="1400">
                        <a:latin typeface="Arial"/>
                        <a:cs typeface="Arial"/>
                      </a:endParaRPr>
                    </a:p>
                  </a:txBody>
                  <a:tcPr marL="0" marR="0" marT="66040" marB="0">
                    <a:lnL w="12700">
                      <a:solidFill>
                        <a:srgbClr val="C0B76F"/>
                      </a:solidFill>
                      <a:prstDash val="solid"/>
                    </a:lnL>
                    <a:lnR w="12700">
                      <a:solidFill>
                        <a:srgbClr val="DF1338"/>
                      </a:solidFill>
                      <a:prstDash val="solid"/>
                    </a:lnR>
                    <a:lnT w="9525">
                      <a:solidFill>
                        <a:srgbClr val="DDDDDD"/>
                      </a:solidFill>
                      <a:prstDash val="solid"/>
                    </a:lnT>
                    <a:lnB w="12700">
                      <a:solidFill>
                        <a:srgbClr val="EF71DD"/>
                      </a:solidFill>
                      <a:prstDash val="solid"/>
                    </a:lnB>
                    <a:solidFill>
                      <a:srgbClr val="FFFFFF"/>
                    </a:solidFill>
                  </a:tcPr>
                </a:tc>
                <a:tc>
                  <a:txBody>
                    <a:bodyPr/>
                    <a:lstStyle/>
                    <a:p>
                      <a:pPr marL="81915">
                        <a:lnSpc>
                          <a:spcPct val="100000"/>
                        </a:lnSpc>
                        <a:spcBef>
                          <a:spcPts val="520"/>
                        </a:spcBef>
                      </a:pPr>
                      <a:r>
                        <a:rPr sz="1400" spc="-5" dirty="0">
                          <a:latin typeface="Arial"/>
                          <a:cs typeface="Arial"/>
                        </a:rPr>
                        <a:t>Khan</a:t>
                      </a:r>
                      <a:endParaRPr sz="1400">
                        <a:latin typeface="Arial"/>
                        <a:cs typeface="Arial"/>
                      </a:endParaRPr>
                    </a:p>
                  </a:txBody>
                  <a:tcPr marL="0" marR="0" marT="66040" marB="0">
                    <a:lnL w="12700">
                      <a:solidFill>
                        <a:srgbClr val="DF1338"/>
                      </a:solidFill>
                      <a:prstDash val="solid"/>
                    </a:lnL>
                    <a:lnR w="12700">
                      <a:solidFill>
                        <a:srgbClr val="901338"/>
                      </a:solidFill>
                      <a:prstDash val="solid"/>
                    </a:lnR>
                    <a:lnT w="9525">
                      <a:solidFill>
                        <a:srgbClr val="DDDDDD"/>
                      </a:solidFill>
                      <a:prstDash val="solid"/>
                    </a:lnT>
                    <a:lnB w="12700">
                      <a:solidFill>
                        <a:srgbClr val="D0CCDD"/>
                      </a:solidFill>
                      <a:prstDash val="solid"/>
                    </a:lnB>
                    <a:solidFill>
                      <a:srgbClr val="FFFFFF"/>
                    </a:solidFill>
                  </a:tcPr>
                </a:tc>
                <a:extLst>
                  <a:ext uri="{0D108BD9-81ED-4DB2-BD59-A6C34878D82A}">
                    <a16:rowId xmlns:a16="http://schemas.microsoft.com/office/drawing/2014/main" val="10003"/>
                  </a:ext>
                </a:extLst>
              </a:tr>
            </a:tbl>
          </a:graphicData>
        </a:graphic>
      </p:graphicFrame>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50439" y="827278"/>
            <a:ext cx="3121572" cy="456535"/>
          </a:xfrm>
          <a:prstGeom prst="rect">
            <a:avLst/>
          </a:prstGeom>
        </p:spPr>
        <p:txBody>
          <a:bodyPr vert="horz" wrap="square" lIns="0" tIns="12700" rIns="0" bIns="0" rtlCol="0">
            <a:spAutoFit/>
          </a:bodyPr>
          <a:lstStyle/>
          <a:p>
            <a:pPr marL="12700" algn="ctr">
              <a:lnSpc>
                <a:spcPct val="100000"/>
              </a:lnSpc>
              <a:spcBef>
                <a:spcPts val="100"/>
              </a:spcBef>
            </a:pPr>
            <a:r>
              <a:rPr spc="-5" dirty="0"/>
              <a:t>Types</a:t>
            </a:r>
            <a:r>
              <a:rPr spc="-110" dirty="0"/>
              <a:t> </a:t>
            </a:r>
            <a:r>
              <a:rPr spc="-5" dirty="0"/>
              <a:t>of</a:t>
            </a:r>
            <a:r>
              <a:rPr spc="-105" dirty="0"/>
              <a:t> </a:t>
            </a:r>
            <a:r>
              <a:rPr spc="-5" dirty="0"/>
              <a:t>Keys</a:t>
            </a:r>
          </a:p>
        </p:txBody>
      </p:sp>
      <p:sp>
        <p:nvSpPr>
          <p:cNvPr id="3" name="object 3"/>
          <p:cNvSpPr txBox="1"/>
          <p:nvPr/>
        </p:nvSpPr>
        <p:spPr>
          <a:xfrm>
            <a:off x="1479550" y="1728342"/>
            <a:ext cx="159766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Compound</a:t>
            </a:r>
            <a:r>
              <a:rPr sz="1800" spc="-90" dirty="0">
                <a:solidFill>
                  <a:srgbClr val="585858"/>
                </a:solidFill>
                <a:latin typeface="Arial"/>
                <a:cs typeface="Arial"/>
              </a:rPr>
              <a:t> </a:t>
            </a:r>
            <a:r>
              <a:rPr sz="1800" dirty="0">
                <a:solidFill>
                  <a:srgbClr val="585858"/>
                </a:solidFill>
                <a:latin typeface="Arial"/>
                <a:cs typeface="Arial"/>
              </a:rPr>
              <a:t>Key</a:t>
            </a:r>
            <a:endParaRPr sz="1800">
              <a:latin typeface="Arial"/>
              <a:cs typeface="Arial"/>
            </a:endParaRPr>
          </a:p>
        </p:txBody>
      </p:sp>
      <p:sp>
        <p:nvSpPr>
          <p:cNvPr id="4" name="object 4"/>
          <p:cNvSpPr txBox="1"/>
          <p:nvPr/>
        </p:nvSpPr>
        <p:spPr>
          <a:xfrm>
            <a:off x="654812" y="2866110"/>
            <a:ext cx="3434079" cy="1755775"/>
          </a:xfrm>
          <a:prstGeom prst="rect">
            <a:avLst/>
          </a:prstGeom>
        </p:spPr>
        <p:txBody>
          <a:bodyPr vert="horz" wrap="square" lIns="0" tIns="12065" rIns="0" bIns="0" rtlCol="0">
            <a:spAutoFit/>
          </a:bodyPr>
          <a:lstStyle/>
          <a:p>
            <a:pPr marL="349250" marR="292100" indent="-337185" algn="just">
              <a:lnSpc>
                <a:spcPct val="115799"/>
              </a:lnSpc>
              <a:spcBef>
                <a:spcPts val="95"/>
              </a:spcBef>
              <a:buChar char="●"/>
              <a:tabLst>
                <a:tab pos="349885" algn="l"/>
              </a:tabLst>
            </a:pPr>
            <a:r>
              <a:rPr sz="1400" spc="-5" dirty="0">
                <a:latin typeface="Arial"/>
                <a:cs typeface="Arial"/>
              </a:rPr>
              <a:t>COMPOUND KEY has two or more </a:t>
            </a:r>
            <a:r>
              <a:rPr sz="1400" spc="-375" dirty="0">
                <a:latin typeface="Arial"/>
                <a:cs typeface="Arial"/>
              </a:rPr>
              <a:t> </a:t>
            </a:r>
            <a:r>
              <a:rPr sz="1400" spc="-5" dirty="0">
                <a:latin typeface="Arial"/>
                <a:cs typeface="Arial"/>
              </a:rPr>
              <a:t>attributes </a:t>
            </a:r>
            <a:r>
              <a:rPr sz="1400" dirty="0">
                <a:latin typeface="Arial"/>
                <a:cs typeface="Arial"/>
              </a:rPr>
              <a:t>that </a:t>
            </a:r>
            <a:r>
              <a:rPr sz="1400" spc="-5" dirty="0">
                <a:latin typeface="Arial"/>
                <a:cs typeface="Arial"/>
              </a:rPr>
              <a:t>allow you </a:t>
            </a:r>
            <a:r>
              <a:rPr sz="1400" dirty="0">
                <a:latin typeface="Arial"/>
                <a:cs typeface="Arial"/>
              </a:rPr>
              <a:t>to </a:t>
            </a:r>
            <a:r>
              <a:rPr sz="1400" spc="-5" dirty="0">
                <a:latin typeface="Arial"/>
                <a:cs typeface="Arial"/>
              </a:rPr>
              <a:t>uniquely </a:t>
            </a:r>
            <a:r>
              <a:rPr sz="1400" spc="-375" dirty="0">
                <a:latin typeface="Arial"/>
                <a:cs typeface="Arial"/>
              </a:rPr>
              <a:t> </a:t>
            </a:r>
            <a:r>
              <a:rPr sz="1400" dirty="0">
                <a:latin typeface="Arial"/>
                <a:cs typeface="Arial"/>
              </a:rPr>
              <a:t>recognize</a:t>
            </a:r>
            <a:r>
              <a:rPr sz="1400" spc="-10" dirty="0">
                <a:latin typeface="Arial"/>
                <a:cs typeface="Arial"/>
              </a:rPr>
              <a:t> </a:t>
            </a:r>
            <a:r>
              <a:rPr sz="1400" dirty="0">
                <a:latin typeface="Arial"/>
                <a:cs typeface="Arial"/>
              </a:rPr>
              <a:t>a</a:t>
            </a:r>
            <a:r>
              <a:rPr sz="1400" spc="-25" dirty="0">
                <a:latin typeface="Arial"/>
                <a:cs typeface="Arial"/>
              </a:rPr>
              <a:t> </a:t>
            </a:r>
            <a:r>
              <a:rPr sz="1400" spc="-5" dirty="0">
                <a:latin typeface="Arial"/>
                <a:cs typeface="Arial"/>
              </a:rPr>
              <a:t>specific</a:t>
            </a:r>
            <a:r>
              <a:rPr sz="1400" dirty="0">
                <a:latin typeface="Arial"/>
                <a:cs typeface="Arial"/>
              </a:rPr>
              <a:t> </a:t>
            </a:r>
            <a:r>
              <a:rPr sz="1400" spc="-5" dirty="0">
                <a:latin typeface="Arial"/>
                <a:cs typeface="Arial"/>
              </a:rPr>
              <a:t>record.</a:t>
            </a:r>
            <a:endParaRPr sz="1400">
              <a:latin typeface="Arial"/>
              <a:cs typeface="Arial"/>
            </a:endParaRPr>
          </a:p>
          <a:p>
            <a:pPr marL="349250" marR="13335" indent="-337185" algn="just">
              <a:lnSpc>
                <a:spcPct val="115700"/>
              </a:lnSpc>
              <a:spcBef>
                <a:spcPts val="15"/>
              </a:spcBef>
              <a:buChar char="●"/>
              <a:tabLst>
                <a:tab pos="349885" algn="l"/>
              </a:tabLst>
            </a:pPr>
            <a:r>
              <a:rPr sz="1400" dirty="0">
                <a:latin typeface="Arial"/>
                <a:cs typeface="Arial"/>
              </a:rPr>
              <a:t>It </a:t>
            </a:r>
            <a:r>
              <a:rPr sz="1400" spc="-10" dirty="0">
                <a:latin typeface="Arial"/>
                <a:cs typeface="Arial"/>
              </a:rPr>
              <a:t>is </a:t>
            </a:r>
            <a:r>
              <a:rPr sz="1400" spc="-5" dirty="0">
                <a:latin typeface="Arial"/>
                <a:cs typeface="Arial"/>
              </a:rPr>
              <a:t>possible that each column may not </a:t>
            </a:r>
            <a:r>
              <a:rPr sz="1400" spc="-375" dirty="0">
                <a:latin typeface="Arial"/>
                <a:cs typeface="Arial"/>
              </a:rPr>
              <a:t> </a:t>
            </a:r>
            <a:r>
              <a:rPr sz="1400" spc="-5" dirty="0">
                <a:latin typeface="Arial"/>
                <a:cs typeface="Arial"/>
              </a:rPr>
              <a:t>be</a:t>
            </a:r>
            <a:r>
              <a:rPr sz="1400" spc="-25" dirty="0">
                <a:latin typeface="Arial"/>
                <a:cs typeface="Arial"/>
              </a:rPr>
              <a:t> </a:t>
            </a:r>
            <a:r>
              <a:rPr sz="1400" spc="-5" dirty="0">
                <a:latin typeface="Arial"/>
                <a:cs typeface="Arial"/>
              </a:rPr>
              <a:t>unique</a:t>
            </a:r>
            <a:r>
              <a:rPr sz="1400" spc="-20" dirty="0">
                <a:latin typeface="Arial"/>
                <a:cs typeface="Arial"/>
              </a:rPr>
              <a:t> </a:t>
            </a:r>
            <a:r>
              <a:rPr sz="1400" spc="-5" dirty="0">
                <a:latin typeface="Arial"/>
                <a:cs typeface="Arial"/>
              </a:rPr>
              <a:t>by</a:t>
            </a:r>
            <a:r>
              <a:rPr sz="1400" spc="-35" dirty="0">
                <a:latin typeface="Arial"/>
                <a:cs typeface="Arial"/>
              </a:rPr>
              <a:t> </a:t>
            </a:r>
            <a:r>
              <a:rPr sz="1400" spc="-5" dirty="0">
                <a:latin typeface="Arial"/>
                <a:cs typeface="Arial"/>
              </a:rPr>
              <a:t>itself</a:t>
            </a:r>
            <a:r>
              <a:rPr sz="1400" spc="-35" dirty="0">
                <a:latin typeface="Arial"/>
                <a:cs typeface="Arial"/>
              </a:rPr>
              <a:t> </a:t>
            </a:r>
            <a:r>
              <a:rPr sz="1400" spc="-5" dirty="0">
                <a:latin typeface="Arial"/>
                <a:cs typeface="Arial"/>
              </a:rPr>
              <a:t>within</a:t>
            </a:r>
            <a:r>
              <a:rPr sz="1400" spc="-15" dirty="0">
                <a:latin typeface="Arial"/>
                <a:cs typeface="Arial"/>
              </a:rPr>
              <a:t> </a:t>
            </a:r>
            <a:r>
              <a:rPr sz="1400" dirty="0">
                <a:latin typeface="Arial"/>
                <a:cs typeface="Arial"/>
              </a:rPr>
              <a:t>the</a:t>
            </a:r>
            <a:r>
              <a:rPr sz="1400" spc="-30" dirty="0">
                <a:latin typeface="Arial"/>
                <a:cs typeface="Arial"/>
              </a:rPr>
              <a:t> </a:t>
            </a:r>
            <a:r>
              <a:rPr sz="1400" dirty="0">
                <a:latin typeface="Arial"/>
                <a:cs typeface="Arial"/>
              </a:rPr>
              <a:t>database</a:t>
            </a:r>
            <a:endParaRPr sz="1400">
              <a:latin typeface="Arial"/>
              <a:cs typeface="Arial"/>
            </a:endParaRPr>
          </a:p>
          <a:p>
            <a:pPr marL="349250" marR="5080" indent="-337185" algn="just">
              <a:lnSpc>
                <a:spcPct val="114999"/>
              </a:lnSpc>
              <a:spcBef>
                <a:spcPts val="20"/>
              </a:spcBef>
              <a:buChar char="●"/>
              <a:tabLst>
                <a:tab pos="349885" algn="l"/>
              </a:tabLst>
            </a:pPr>
            <a:r>
              <a:rPr sz="1400" spc="-5" dirty="0">
                <a:latin typeface="Arial"/>
                <a:cs typeface="Arial"/>
              </a:rPr>
              <a:t>Order </a:t>
            </a:r>
            <a:r>
              <a:rPr sz="1400" dirty="0">
                <a:latin typeface="Arial"/>
                <a:cs typeface="Arial"/>
              </a:rPr>
              <a:t>ID </a:t>
            </a:r>
            <a:r>
              <a:rPr sz="1400" spc="-5" dirty="0">
                <a:latin typeface="Arial"/>
                <a:cs typeface="Arial"/>
              </a:rPr>
              <a:t>and Product </a:t>
            </a:r>
            <a:r>
              <a:rPr sz="1400" dirty="0">
                <a:latin typeface="Arial"/>
                <a:cs typeface="Arial"/>
              </a:rPr>
              <a:t>ID </a:t>
            </a:r>
            <a:r>
              <a:rPr sz="1400" spc="-5" dirty="0">
                <a:latin typeface="Arial"/>
                <a:cs typeface="Arial"/>
              </a:rPr>
              <a:t>could be used </a:t>
            </a:r>
            <a:r>
              <a:rPr sz="1400" spc="-375" dirty="0">
                <a:latin typeface="Arial"/>
                <a:cs typeface="Arial"/>
              </a:rPr>
              <a:t> </a:t>
            </a:r>
            <a:r>
              <a:rPr sz="1400" spc="-5" dirty="0">
                <a:latin typeface="Arial"/>
                <a:cs typeface="Arial"/>
              </a:rPr>
              <a:t>as</a:t>
            </a:r>
            <a:r>
              <a:rPr sz="1400" spc="-15" dirty="0">
                <a:latin typeface="Arial"/>
                <a:cs typeface="Arial"/>
              </a:rPr>
              <a:t> </a:t>
            </a:r>
            <a:r>
              <a:rPr sz="1400" spc="-10" dirty="0">
                <a:latin typeface="Arial"/>
                <a:cs typeface="Arial"/>
              </a:rPr>
              <a:t>it</a:t>
            </a:r>
            <a:r>
              <a:rPr sz="1400" spc="-15" dirty="0">
                <a:latin typeface="Arial"/>
                <a:cs typeface="Arial"/>
              </a:rPr>
              <a:t> </a:t>
            </a:r>
            <a:r>
              <a:rPr sz="1400" spc="-5" dirty="0">
                <a:latin typeface="Arial"/>
                <a:cs typeface="Arial"/>
              </a:rPr>
              <a:t>uniquely</a:t>
            </a:r>
            <a:r>
              <a:rPr sz="1400" spc="-25" dirty="0">
                <a:latin typeface="Arial"/>
                <a:cs typeface="Arial"/>
              </a:rPr>
              <a:t> </a:t>
            </a:r>
            <a:r>
              <a:rPr sz="1400" spc="-5" dirty="0">
                <a:latin typeface="Arial"/>
                <a:cs typeface="Arial"/>
              </a:rPr>
              <a:t>identified each</a:t>
            </a:r>
            <a:r>
              <a:rPr sz="1400" spc="-20" dirty="0">
                <a:latin typeface="Arial"/>
                <a:cs typeface="Arial"/>
              </a:rPr>
              <a:t> </a:t>
            </a:r>
            <a:r>
              <a:rPr sz="1400" spc="-5" dirty="0">
                <a:latin typeface="Arial"/>
                <a:cs typeface="Arial"/>
              </a:rPr>
              <a:t>record.</a:t>
            </a:r>
            <a:endParaRPr sz="1400">
              <a:latin typeface="Arial"/>
              <a:cs typeface="Arial"/>
            </a:endParaRPr>
          </a:p>
        </p:txBody>
      </p:sp>
      <p:grpSp>
        <p:nvGrpSpPr>
          <p:cNvPr id="5" name="object 5"/>
          <p:cNvGrpSpPr/>
          <p:nvPr/>
        </p:nvGrpSpPr>
        <p:grpSpPr>
          <a:xfrm>
            <a:off x="4572000" y="0"/>
            <a:ext cx="4572000" cy="5143500"/>
            <a:chOff x="4572000" y="0"/>
            <a:chExt cx="4572000" cy="5143500"/>
          </a:xfrm>
        </p:grpSpPr>
        <p:sp>
          <p:nvSpPr>
            <p:cNvPr id="6" name="object 6"/>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7" name="object 7"/>
            <p:cNvPicPr/>
            <p:nvPr/>
          </p:nvPicPr>
          <p:blipFill>
            <a:blip r:embed="rId2" cstate="print"/>
            <a:stretch>
              <a:fillRect/>
            </a:stretch>
          </p:blipFill>
          <p:spPr>
            <a:xfrm>
              <a:off x="8228965" y="161290"/>
              <a:ext cx="791845" cy="311785"/>
            </a:xfrm>
            <a:prstGeom prst="rect">
              <a:avLst/>
            </a:prstGeom>
          </p:spPr>
        </p:pic>
      </p:grpSp>
      <p:pic>
        <p:nvPicPr>
          <p:cNvPr id="8" name="object 8"/>
          <p:cNvPicPr/>
          <p:nvPr/>
        </p:nvPicPr>
        <p:blipFill>
          <a:blip r:embed="rId3" cstate="print"/>
          <a:stretch>
            <a:fillRect/>
          </a:stretch>
        </p:blipFill>
        <p:spPr>
          <a:xfrm>
            <a:off x="143510" y="161289"/>
            <a:ext cx="773887" cy="311150"/>
          </a:xfrm>
          <a:prstGeom prst="rect">
            <a:avLst/>
          </a:prstGeom>
        </p:spPr>
      </p:pic>
      <p:graphicFrame>
        <p:nvGraphicFramePr>
          <p:cNvPr id="9" name="object 9"/>
          <p:cNvGraphicFramePr>
            <a:graphicFrameLocks noGrp="1"/>
          </p:cNvGraphicFramePr>
          <p:nvPr/>
        </p:nvGraphicFramePr>
        <p:xfrm>
          <a:off x="4654930" y="774445"/>
          <a:ext cx="4370070" cy="3214370"/>
        </p:xfrm>
        <a:graphic>
          <a:graphicData uri="http://schemas.openxmlformats.org/drawingml/2006/table">
            <a:tbl>
              <a:tblPr firstRow="1" bandRow="1">
                <a:tableStyleId>{2D5ABB26-0587-4C30-8999-92F81FD0307C}</a:tableStyleId>
              </a:tblPr>
              <a:tblGrid>
                <a:gridCol w="1092835">
                  <a:extLst>
                    <a:ext uri="{9D8B030D-6E8A-4147-A177-3AD203B41FA5}">
                      <a16:colId xmlns:a16="http://schemas.microsoft.com/office/drawing/2014/main" val="20000"/>
                    </a:ext>
                  </a:extLst>
                </a:gridCol>
                <a:gridCol w="1092835">
                  <a:extLst>
                    <a:ext uri="{9D8B030D-6E8A-4147-A177-3AD203B41FA5}">
                      <a16:colId xmlns:a16="http://schemas.microsoft.com/office/drawing/2014/main" val="20001"/>
                    </a:ext>
                  </a:extLst>
                </a:gridCol>
                <a:gridCol w="1092200">
                  <a:extLst>
                    <a:ext uri="{9D8B030D-6E8A-4147-A177-3AD203B41FA5}">
                      <a16:colId xmlns:a16="http://schemas.microsoft.com/office/drawing/2014/main" val="20002"/>
                    </a:ext>
                  </a:extLst>
                </a:gridCol>
                <a:gridCol w="1092200">
                  <a:extLst>
                    <a:ext uri="{9D8B030D-6E8A-4147-A177-3AD203B41FA5}">
                      <a16:colId xmlns:a16="http://schemas.microsoft.com/office/drawing/2014/main" val="20003"/>
                    </a:ext>
                  </a:extLst>
                </a:gridCol>
              </a:tblGrid>
              <a:tr h="569595">
                <a:tc>
                  <a:txBody>
                    <a:bodyPr/>
                    <a:lstStyle/>
                    <a:p>
                      <a:pPr marL="83820">
                        <a:lnSpc>
                          <a:spcPct val="100000"/>
                        </a:lnSpc>
                        <a:spcBef>
                          <a:spcPts val="520"/>
                        </a:spcBef>
                      </a:pPr>
                      <a:r>
                        <a:rPr sz="1400" b="1" spc="-5" dirty="0">
                          <a:latin typeface="Arial"/>
                          <a:cs typeface="Arial"/>
                        </a:rPr>
                        <a:t>OrderNo</a:t>
                      </a:r>
                      <a:endParaRPr sz="1400">
                        <a:latin typeface="Arial"/>
                        <a:cs typeface="Arial"/>
                      </a:endParaRPr>
                    </a:p>
                  </a:txBody>
                  <a:tcPr marL="0" marR="0" marT="66040" marB="0">
                    <a:lnL w="12700">
                      <a:solidFill>
                        <a:srgbClr val="D0A8B7"/>
                      </a:solidFill>
                      <a:prstDash val="solid"/>
                    </a:lnL>
                    <a:lnR w="12700">
                      <a:solidFill>
                        <a:srgbClr val="2F1B38"/>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820">
                        <a:lnSpc>
                          <a:spcPct val="100000"/>
                        </a:lnSpc>
                        <a:spcBef>
                          <a:spcPts val="520"/>
                        </a:spcBef>
                      </a:pPr>
                      <a:r>
                        <a:rPr sz="1400" b="1" spc="-5" dirty="0">
                          <a:latin typeface="Arial"/>
                          <a:cs typeface="Arial"/>
                        </a:rPr>
                        <a:t>PorductID</a:t>
                      </a:r>
                      <a:endParaRPr sz="1400">
                        <a:latin typeface="Arial"/>
                        <a:cs typeface="Arial"/>
                      </a:endParaRPr>
                    </a:p>
                  </a:txBody>
                  <a:tcPr marL="0" marR="0" marT="66040" marB="0">
                    <a:lnL w="12700">
                      <a:solidFill>
                        <a:srgbClr val="2F1B38"/>
                      </a:solidFill>
                      <a:prstDash val="solid"/>
                    </a:lnL>
                    <a:lnR w="12700">
                      <a:solidFill>
                        <a:srgbClr val="2FA2B7"/>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185" marR="332105">
                        <a:lnSpc>
                          <a:spcPts val="1630"/>
                        </a:lnSpc>
                        <a:spcBef>
                          <a:spcPts val="625"/>
                        </a:spcBef>
                      </a:pPr>
                      <a:r>
                        <a:rPr sz="1400" b="1" spc="-15" dirty="0">
                          <a:latin typeface="Arial"/>
                          <a:cs typeface="Arial"/>
                        </a:rPr>
                        <a:t>P</a:t>
                      </a:r>
                      <a:r>
                        <a:rPr sz="1400" b="1" dirty="0">
                          <a:latin typeface="Arial"/>
                          <a:cs typeface="Arial"/>
                        </a:rPr>
                        <a:t>r</a:t>
                      </a:r>
                      <a:r>
                        <a:rPr sz="1400" b="1" spc="-10" dirty="0">
                          <a:latin typeface="Arial"/>
                          <a:cs typeface="Arial"/>
                        </a:rPr>
                        <a:t>od</a:t>
                      </a:r>
                      <a:r>
                        <a:rPr sz="1400" b="1" spc="-20" dirty="0">
                          <a:latin typeface="Arial"/>
                          <a:cs typeface="Arial"/>
                        </a:rPr>
                        <a:t>u</a:t>
                      </a:r>
                      <a:r>
                        <a:rPr sz="1400" b="1" dirty="0">
                          <a:latin typeface="Arial"/>
                          <a:cs typeface="Arial"/>
                        </a:rPr>
                        <a:t>ct  Name</a:t>
                      </a:r>
                      <a:endParaRPr sz="1400">
                        <a:latin typeface="Arial"/>
                        <a:cs typeface="Arial"/>
                      </a:endParaRPr>
                    </a:p>
                  </a:txBody>
                  <a:tcPr marL="0" marR="0" marT="79375" marB="0">
                    <a:lnL w="12700">
                      <a:solidFill>
                        <a:srgbClr val="2FA2B7"/>
                      </a:solidFill>
                      <a:prstDash val="solid"/>
                    </a:lnL>
                    <a:lnR w="12700">
                      <a:solidFill>
                        <a:srgbClr val="6FADB7"/>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185">
                        <a:lnSpc>
                          <a:spcPct val="100000"/>
                        </a:lnSpc>
                        <a:spcBef>
                          <a:spcPts val="520"/>
                        </a:spcBef>
                      </a:pPr>
                      <a:r>
                        <a:rPr sz="1400" b="1" dirty="0">
                          <a:latin typeface="Arial"/>
                          <a:cs typeface="Arial"/>
                        </a:rPr>
                        <a:t>Quantity</a:t>
                      </a:r>
                      <a:endParaRPr sz="1400">
                        <a:latin typeface="Arial"/>
                        <a:cs typeface="Arial"/>
                      </a:endParaRPr>
                    </a:p>
                  </a:txBody>
                  <a:tcPr marL="0" marR="0" marT="66040" marB="0">
                    <a:lnL w="12700">
                      <a:solidFill>
                        <a:srgbClr val="6FADB7"/>
                      </a:solidFill>
                      <a:prstDash val="solid"/>
                    </a:lnL>
                    <a:lnR w="12700">
                      <a:solidFill>
                        <a:srgbClr val="C0ABB7"/>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0"/>
                  </a:ext>
                </a:extLst>
              </a:tr>
              <a:tr h="362585">
                <a:tc>
                  <a:txBody>
                    <a:bodyPr/>
                    <a:lstStyle/>
                    <a:p>
                      <a:pPr marL="83820">
                        <a:lnSpc>
                          <a:spcPct val="100000"/>
                        </a:lnSpc>
                        <a:spcBef>
                          <a:spcPts val="535"/>
                        </a:spcBef>
                      </a:pPr>
                      <a:r>
                        <a:rPr sz="1400" spc="-5" dirty="0">
                          <a:latin typeface="Arial"/>
                          <a:cs typeface="Arial"/>
                        </a:rPr>
                        <a:t>B005</a:t>
                      </a:r>
                      <a:endParaRPr sz="1400">
                        <a:latin typeface="Arial"/>
                        <a:cs typeface="Arial"/>
                      </a:endParaRPr>
                    </a:p>
                  </a:txBody>
                  <a:tcPr marL="0" marR="0" marT="67945" marB="0">
                    <a:lnL w="12700">
                      <a:solidFill>
                        <a:srgbClr val="EFABB7"/>
                      </a:solidFill>
                      <a:prstDash val="solid"/>
                    </a:lnL>
                    <a:lnR w="12700">
                      <a:solidFill>
                        <a:srgbClr val="90ABB7"/>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5090">
                        <a:lnSpc>
                          <a:spcPct val="100000"/>
                        </a:lnSpc>
                        <a:spcBef>
                          <a:spcPts val="535"/>
                        </a:spcBef>
                      </a:pPr>
                      <a:r>
                        <a:rPr sz="1400" spc="-5" dirty="0">
                          <a:latin typeface="Arial"/>
                          <a:cs typeface="Arial"/>
                        </a:rPr>
                        <a:t>JAP102459</a:t>
                      </a:r>
                      <a:endParaRPr sz="1400">
                        <a:latin typeface="Arial"/>
                        <a:cs typeface="Arial"/>
                      </a:endParaRPr>
                    </a:p>
                  </a:txBody>
                  <a:tcPr marL="0" marR="0" marT="67945" marB="0">
                    <a:lnL w="12700">
                      <a:solidFill>
                        <a:srgbClr val="90ABB7"/>
                      </a:solidFill>
                      <a:prstDash val="solid"/>
                    </a:lnL>
                    <a:lnR w="12700">
                      <a:solidFill>
                        <a:srgbClr val="D0A8B7"/>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3185">
                        <a:lnSpc>
                          <a:spcPct val="100000"/>
                        </a:lnSpc>
                        <a:spcBef>
                          <a:spcPts val="535"/>
                        </a:spcBef>
                      </a:pPr>
                      <a:r>
                        <a:rPr sz="1400" dirty="0">
                          <a:latin typeface="Arial"/>
                          <a:cs typeface="Arial"/>
                        </a:rPr>
                        <a:t>Mouse</a:t>
                      </a:r>
                      <a:endParaRPr sz="1400">
                        <a:latin typeface="Arial"/>
                        <a:cs typeface="Arial"/>
                      </a:endParaRPr>
                    </a:p>
                  </a:txBody>
                  <a:tcPr marL="0" marR="0" marT="67945" marB="0">
                    <a:lnL w="12700">
                      <a:solidFill>
                        <a:srgbClr val="D0A8B7"/>
                      </a:solidFill>
                      <a:prstDash val="solid"/>
                    </a:lnL>
                    <a:lnR w="12700">
                      <a:solidFill>
                        <a:srgbClr val="6FABB7"/>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3185">
                        <a:lnSpc>
                          <a:spcPct val="100000"/>
                        </a:lnSpc>
                        <a:spcBef>
                          <a:spcPts val="535"/>
                        </a:spcBef>
                      </a:pPr>
                      <a:r>
                        <a:rPr sz="1400" dirty="0">
                          <a:latin typeface="Arial"/>
                          <a:cs typeface="Arial"/>
                        </a:rPr>
                        <a:t>5</a:t>
                      </a:r>
                      <a:endParaRPr sz="1400">
                        <a:latin typeface="Arial"/>
                        <a:cs typeface="Arial"/>
                      </a:endParaRPr>
                    </a:p>
                  </a:txBody>
                  <a:tcPr marL="0" marR="0" marT="67945" marB="0">
                    <a:lnL w="12700">
                      <a:solidFill>
                        <a:srgbClr val="6FABB7"/>
                      </a:solidFill>
                      <a:prstDash val="solid"/>
                    </a:lnL>
                    <a:lnR w="12700">
                      <a:solidFill>
                        <a:srgbClr val="EFABB7"/>
                      </a:solidFill>
                      <a:prstDash val="solid"/>
                    </a:lnR>
                    <a:lnT w="9525">
                      <a:solidFill>
                        <a:srgbClr val="DDDDDD"/>
                      </a:solidFill>
                      <a:prstDash val="solid"/>
                    </a:lnT>
                    <a:lnB w="9525">
                      <a:solidFill>
                        <a:srgbClr val="DDDDDD"/>
                      </a:solidFill>
                      <a:prstDash val="solid"/>
                    </a:lnB>
                    <a:solidFill>
                      <a:srgbClr val="FFFFFF"/>
                    </a:solidFill>
                  </a:tcPr>
                </a:tc>
                <a:extLst>
                  <a:ext uri="{0D108BD9-81ED-4DB2-BD59-A6C34878D82A}">
                    <a16:rowId xmlns:a16="http://schemas.microsoft.com/office/drawing/2014/main" val="10001"/>
                  </a:ext>
                </a:extLst>
              </a:tr>
              <a:tr h="569595">
                <a:tc>
                  <a:txBody>
                    <a:bodyPr/>
                    <a:lstStyle/>
                    <a:p>
                      <a:pPr marL="83820">
                        <a:lnSpc>
                          <a:spcPct val="100000"/>
                        </a:lnSpc>
                        <a:spcBef>
                          <a:spcPts val="520"/>
                        </a:spcBef>
                      </a:pPr>
                      <a:r>
                        <a:rPr sz="1400" spc="-5" dirty="0">
                          <a:latin typeface="Arial"/>
                          <a:cs typeface="Arial"/>
                        </a:rPr>
                        <a:t>B005</a:t>
                      </a:r>
                      <a:endParaRPr sz="1400">
                        <a:latin typeface="Arial"/>
                        <a:cs typeface="Arial"/>
                      </a:endParaRPr>
                    </a:p>
                  </a:txBody>
                  <a:tcPr marL="0" marR="0" marT="66040" marB="0">
                    <a:lnL w="12700">
                      <a:solidFill>
                        <a:srgbClr val="DFADB7"/>
                      </a:solidFill>
                      <a:prstDash val="solid"/>
                    </a:lnL>
                    <a:lnR w="12700">
                      <a:solidFill>
                        <a:srgbClr val="DFA8B7"/>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820" marR="155575">
                        <a:lnSpc>
                          <a:spcPts val="1620"/>
                        </a:lnSpc>
                        <a:spcBef>
                          <a:spcPts val="635"/>
                        </a:spcBef>
                      </a:pPr>
                      <a:r>
                        <a:rPr sz="1400" spc="-10" dirty="0">
                          <a:latin typeface="Arial"/>
                          <a:cs typeface="Arial"/>
                        </a:rPr>
                        <a:t>D</a:t>
                      </a:r>
                      <a:r>
                        <a:rPr sz="1400" dirty="0">
                          <a:latin typeface="Arial"/>
                          <a:cs typeface="Arial"/>
                        </a:rPr>
                        <a:t>K</a:t>
                      </a:r>
                      <a:r>
                        <a:rPr sz="1400" spc="-10" dirty="0">
                          <a:latin typeface="Arial"/>
                          <a:cs typeface="Arial"/>
                        </a:rPr>
                        <a:t>T</a:t>
                      </a:r>
                      <a:r>
                        <a:rPr sz="1400" spc="-15" dirty="0">
                          <a:latin typeface="Arial"/>
                          <a:cs typeface="Arial"/>
                        </a:rPr>
                        <a:t>3</a:t>
                      </a:r>
                      <a:r>
                        <a:rPr sz="1400" dirty="0">
                          <a:latin typeface="Arial"/>
                          <a:cs typeface="Arial"/>
                        </a:rPr>
                        <a:t>2</a:t>
                      </a:r>
                      <a:r>
                        <a:rPr sz="1400" spc="-15" dirty="0">
                          <a:latin typeface="Arial"/>
                          <a:cs typeface="Arial"/>
                        </a:rPr>
                        <a:t>15</a:t>
                      </a:r>
                      <a:r>
                        <a:rPr sz="1400" dirty="0">
                          <a:latin typeface="Arial"/>
                          <a:cs typeface="Arial"/>
                        </a:rPr>
                        <a:t>7  3</a:t>
                      </a:r>
                      <a:endParaRPr sz="1400">
                        <a:latin typeface="Arial"/>
                        <a:cs typeface="Arial"/>
                      </a:endParaRPr>
                    </a:p>
                  </a:txBody>
                  <a:tcPr marL="0" marR="0" marT="80645" marB="0">
                    <a:lnL w="12700">
                      <a:solidFill>
                        <a:srgbClr val="DFA8B7"/>
                      </a:solidFill>
                      <a:prstDash val="solid"/>
                    </a:lnL>
                    <a:lnR w="12700">
                      <a:solidFill>
                        <a:srgbClr val="2F1B38"/>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185">
                        <a:lnSpc>
                          <a:spcPct val="100000"/>
                        </a:lnSpc>
                        <a:spcBef>
                          <a:spcPts val="520"/>
                        </a:spcBef>
                      </a:pPr>
                      <a:r>
                        <a:rPr sz="1400" spc="-5" dirty="0">
                          <a:latin typeface="Arial"/>
                          <a:cs typeface="Arial"/>
                        </a:rPr>
                        <a:t>USB</a:t>
                      </a:r>
                      <a:endParaRPr sz="1400">
                        <a:latin typeface="Arial"/>
                        <a:cs typeface="Arial"/>
                      </a:endParaRPr>
                    </a:p>
                  </a:txBody>
                  <a:tcPr marL="0" marR="0" marT="66040" marB="0">
                    <a:lnL w="12700">
                      <a:solidFill>
                        <a:srgbClr val="2F1B38"/>
                      </a:solidFill>
                      <a:prstDash val="solid"/>
                    </a:lnL>
                    <a:lnR w="12700">
                      <a:solidFill>
                        <a:srgbClr val="DFA1B7"/>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185">
                        <a:lnSpc>
                          <a:spcPct val="100000"/>
                        </a:lnSpc>
                        <a:spcBef>
                          <a:spcPts val="520"/>
                        </a:spcBef>
                      </a:pPr>
                      <a:r>
                        <a:rPr sz="1400" spc="-5" dirty="0">
                          <a:latin typeface="Arial"/>
                          <a:cs typeface="Arial"/>
                        </a:rPr>
                        <a:t>10</a:t>
                      </a:r>
                      <a:endParaRPr sz="1400">
                        <a:latin typeface="Arial"/>
                        <a:cs typeface="Arial"/>
                      </a:endParaRPr>
                    </a:p>
                  </a:txBody>
                  <a:tcPr marL="0" marR="0" marT="66040" marB="0">
                    <a:lnL w="12700">
                      <a:solidFill>
                        <a:srgbClr val="DFA1B7"/>
                      </a:solidFill>
                      <a:prstDash val="solid"/>
                    </a:lnL>
                    <a:lnR w="12700">
                      <a:solidFill>
                        <a:srgbClr val="DFADB7"/>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2"/>
                  </a:ext>
                </a:extLst>
              </a:tr>
              <a:tr h="571500">
                <a:tc>
                  <a:txBody>
                    <a:bodyPr/>
                    <a:lstStyle/>
                    <a:p>
                      <a:pPr marL="83820">
                        <a:lnSpc>
                          <a:spcPct val="100000"/>
                        </a:lnSpc>
                        <a:spcBef>
                          <a:spcPts val="520"/>
                        </a:spcBef>
                      </a:pPr>
                      <a:r>
                        <a:rPr sz="1400" spc="-5" dirty="0">
                          <a:latin typeface="Arial"/>
                          <a:cs typeface="Arial"/>
                        </a:rPr>
                        <a:t>B005</a:t>
                      </a:r>
                      <a:endParaRPr sz="1400">
                        <a:latin typeface="Arial"/>
                        <a:cs typeface="Arial"/>
                      </a:endParaRPr>
                    </a:p>
                  </a:txBody>
                  <a:tcPr marL="0" marR="0" marT="66040" marB="0">
                    <a:lnL w="12700">
                      <a:solidFill>
                        <a:srgbClr val="6FADB7"/>
                      </a:solidFill>
                      <a:prstDash val="solid"/>
                    </a:lnL>
                    <a:lnR w="12700">
                      <a:solidFill>
                        <a:srgbClr val="50ABB7"/>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3820" marR="85090">
                        <a:lnSpc>
                          <a:spcPts val="1630"/>
                        </a:lnSpc>
                        <a:spcBef>
                          <a:spcPts val="625"/>
                        </a:spcBef>
                      </a:pPr>
                      <a:r>
                        <a:rPr sz="1400" dirty="0">
                          <a:latin typeface="Arial"/>
                          <a:cs typeface="Arial"/>
                        </a:rPr>
                        <a:t>O</a:t>
                      </a:r>
                      <a:r>
                        <a:rPr sz="1400" spc="-20" dirty="0">
                          <a:latin typeface="Arial"/>
                          <a:cs typeface="Arial"/>
                        </a:rPr>
                        <a:t>M</a:t>
                      </a:r>
                      <a:r>
                        <a:rPr sz="1400" dirty="0">
                          <a:latin typeface="Arial"/>
                          <a:cs typeface="Arial"/>
                        </a:rPr>
                        <a:t>G</a:t>
                      </a:r>
                      <a:r>
                        <a:rPr sz="1400" spc="-15" dirty="0">
                          <a:latin typeface="Arial"/>
                          <a:cs typeface="Arial"/>
                        </a:rPr>
                        <a:t>4</a:t>
                      </a:r>
                      <a:r>
                        <a:rPr sz="1400" dirty="0">
                          <a:latin typeface="Arial"/>
                          <a:cs typeface="Arial"/>
                        </a:rPr>
                        <a:t>4</a:t>
                      </a:r>
                      <a:r>
                        <a:rPr sz="1400" spc="-15" dirty="0">
                          <a:latin typeface="Arial"/>
                          <a:cs typeface="Arial"/>
                        </a:rPr>
                        <a:t>6</a:t>
                      </a:r>
                      <a:r>
                        <a:rPr sz="1400" dirty="0">
                          <a:latin typeface="Arial"/>
                          <a:cs typeface="Arial"/>
                        </a:rPr>
                        <a:t>78  9</a:t>
                      </a:r>
                      <a:endParaRPr sz="1400">
                        <a:latin typeface="Arial"/>
                        <a:cs typeface="Arial"/>
                      </a:endParaRPr>
                    </a:p>
                  </a:txBody>
                  <a:tcPr marL="0" marR="0" marT="79375" marB="0">
                    <a:lnL w="12700">
                      <a:solidFill>
                        <a:srgbClr val="50ABB7"/>
                      </a:solidFill>
                      <a:prstDash val="solid"/>
                    </a:lnL>
                    <a:lnR w="12700">
                      <a:solidFill>
                        <a:srgbClr val="C0ABB7"/>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3185">
                        <a:lnSpc>
                          <a:spcPts val="1670"/>
                        </a:lnSpc>
                        <a:spcBef>
                          <a:spcPts val="520"/>
                        </a:spcBef>
                      </a:pPr>
                      <a:r>
                        <a:rPr sz="1400" spc="-5" dirty="0">
                          <a:latin typeface="Arial"/>
                          <a:cs typeface="Arial"/>
                        </a:rPr>
                        <a:t>LCD</a:t>
                      </a:r>
                      <a:endParaRPr sz="1400">
                        <a:latin typeface="Arial"/>
                        <a:cs typeface="Arial"/>
                      </a:endParaRPr>
                    </a:p>
                    <a:p>
                      <a:pPr marL="83185">
                        <a:lnSpc>
                          <a:spcPts val="1670"/>
                        </a:lnSpc>
                      </a:pPr>
                      <a:r>
                        <a:rPr sz="1400" dirty="0">
                          <a:latin typeface="Arial"/>
                          <a:cs typeface="Arial"/>
                        </a:rPr>
                        <a:t>Monitor</a:t>
                      </a:r>
                      <a:endParaRPr sz="1400">
                        <a:latin typeface="Arial"/>
                        <a:cs typeface="Arial"/>
                      </a:endParaRPr>
                    </a:p>
                  </a:txBody>
                  <a:tcPr marL="0" marR="0" marT="66040" marB="0">
                    <a:lnL w="12700">
                      <a:solidFill>
                        <a:srgbClr val="C0ABB7"/>
                      </a:solidFill>
                      <a:prstDash val="solid"/>
                    </a:lnL>
                    <a:lnR w="12700">
                      <a:solidFill>
                        <a:srgbClr val="1FA3B7"/>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3185">
                        <a:lnSpc>
                          <a:spcPct val="100000"/>
                        </a:lnSpc>
                        <a:spcBef>
                          <a:spcPts val="520"/>
                        </a:spcBef>
                      </a:pPr>
                      <a:r>
                        <a:rPr sz="1400" spc="-5" dirty="0">
                          <a:latin typeface="Arial"/>
                          <a:cs typeface="Arial"/>
                        </a:rPr>
                        <a:t>20</a:t>
                      </a:r>
                      <a:endParaRPr sz="1400">
                        <a:latin typeface="Arial"/>
                        <a:cs typeface="Arial"/>
                      </a:endParaRPr>
                    </a:p>
                  </a:txBody>
                  <a:tcPr marL="0" marR="0" marT="66040" marB="0">
                    <a:lnL w="12700">
                      <a:solidFill>
                        <a:srgbClr val="1FA3B7"/>
                      </a:solidFill>
                      <a:prstDash val="solid"/>
                    </a:lnL>
                    <a:lnR w="12700">
                      <a:solidFill>
                        <a:srgbClr val="90ABB7"/>
                      </a:solidFill>
                      <a:prstDash val="solid"/>
                    </a:lnR>
                    <a:lnT w="9525">
                      <a:solidFill>
                        <a:srgbClr val="DDDDDD"/>
                      </a:solidFill>
                      <a:prstDash val="solid"/>
                    </a:lnT>
                    <a:lnB w="9525">
                      <a:solidFill>
                        <a:srgbClr val="DDDDDD"/>
                      </a:solidFill>
                      <a:prstDash val="solid"/>
                    </a:lnB>
                    <a:solidFill>
                      <a:srgbClr val="FFFFFF"/>
                    </a:solidFill>
                  </a:tcPr>
                </a:tc>
                <a:extLst>
                  <a:ext uri="{0D108BD9-81ED-4DB2-BD59-A6C34878D82A}">
                    <a16:rowId xmlns:a16="http://schemas.microsoft.com/office/drawing/2014/main" val="10003"/>
                  </a:ext>
                </a:extLst>
              </a:tr>
              <a:tr h="569595">
                <a:tc>
                  <a:txBody>
                    <a:bodyPr/>
                    <a:lstStyle/>
                    <a:p>
                      <a:pPr marL="83820">
                        <a:lnSpc>
                          <a:spcPct val="100000"/>
                        </a:lnSpc>
                        <a:spcBef>
                          <a:spcPts val="520"/>
                        </a:spcBef>
                      </a:pPr>
                      <a:r>
                        <a:rPr sz="1400" spc="-5" dirty="0">
                          <a:latin typeface="Arial"/>
                          <a:cs typeface="Arial"/>
                        </a:rPr>
                        <a:t>B004</a:t>
                      </a:r>
                      <a:endParaRPr sz="1400">
                        <a:latin typeface="Arial"/>
                        <a:cs typeface="Arial"/>
                      </a:endParaRPr>
                    </a:p>
                  </a:txBody>
                  <a:tcPr marL="0" marR="0" marT="66040" marB="0">
                    <a:lnL w="12700">
                      <a:solidFill>
                        <a:srgbClr val="6FABB7"/>
                      </a:solidFill>
                      <a:prstDash val="solid"/>
                    </a:lnL>
                    <a:lnR w="12700">
                      <a:solidFill>
                        <a:srgbClr val="D07880"/>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820" marR="155575">
                        <a:lnSpc>
                          <a:spcPts val="1630"/>
                        </a:lnSpc>
                        <a:spcBef>
                          <a:spcPts val="625"/>
                        </a:spcBef>
                      </a:pPr>
                      <a:r>
                        <a:rPr sz="1400" spc="-10" dirty="0">
                          <a:latin typeface="Arial"/>
                          <a:cs typeface="Arial"/>
                        </a:rPr>
                        <a:t>D</a:t>
                      </a:r>
                      <a:r>
                        <a:rPr sz="1400" dirty="0">
                          <a:latin typeface="Arial"/>
                          <a:cs typeface="Arial"/>
                        </a:rPr>
                        <a:t>K</a:t>
                      </a:r>
                      <a:r>
                        <a:rPr sz="1400" spc="-10" dirty="0">
                          <a:latin typeface="Arial"/>
                          <a:cs typeface="Arial"/>
                        </a:rPr>
                        <a:t>T</a:t>
                      </a:r>
                      <a:r>
                        <a:rPr sz="1400" spc="-15" dirty="0">
                          <a:latin typeface="Arial"/>
                          <a:cs typeface="Arial"/>
                        </a:rPr>
                        <a:t>3</a:t>
                      </a:r>
                      <a:r>
                        <a:rPr sz="1400" dirty="0">
                          <a:latin typeface="Arial"/>
                          <a:cs typeface="Arial"/>
                        </a:rPr>
                        <a:t>2</a:t>
                      </a:r>
                      <a:r>
                        <a:rPr sz="1400" spc="-15" dirty="0">
                          <a:latin typeface="Arial"/>
                          <a:cs typeface="Arial"/>
                        </a:rPr>
                        <a:t>15</a:t>
                      </a:r>
                      <a:r>
                        <a:rPr sz="1400" dirty="0">
                          <a:latin typeface="Arial"/>
                          <a:cs typeface="Arial"/>
                        </a:rPr>
                        <a:t>7  3</a:t>
                      </a:r>
                      <a:endParaRPr sz="1400">
                        <a:latin typeface="Arial"/>
                        <a:cs typeface="Arial"/>
                      </a:endParaRPr>
                    </a:p>
                  </a:txBody>
                  <a:tcPr marL="0" marR="0" marT="79375" marB="0">
                    <a:lnL w="12700">
                      <a:solidFill>
                        <a:srgbClr val="D07880"/>
                      </a:solidFill>
                      <a:prstDash val="solid"/>
                    </a:lnL>
                    <a:lnR w="12700">
                      <a:solidFill>
                        <a:srgbClr val="00ADB7"/>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185">
                        <a:lnSpc>
                          <a:spcPct val="100000"/>
                        </a:lnSpc>
                        <a:spcBef>
                          <a:spcPts val="520"/>
                        </a:spcBef>
                      </a:pPr>
                      <a:r>
                        <a:rPr sz="1400" spc="-5" dirty="0">
                          <a:latin typeface="Arial"/>
                          <a:cs typeface="Arial"/>
                        </a:rPr>
                        <a:t>USB</a:t>
                      </a:r>
                      <a:endParaRPr sz="1400">
                        <a:latin typeface="Arial"/>
                        <a:cs typeface="Arial"/>
                      </a:endParaRPr>
                    </a:p>
                  </a:txBody>
                  <a:tcPr marL="0" marR="0" marT="66040" marB="0">
                    <a:lnL w="12700">
                      <a:solidFill>
                        <a:srgbClr val="00ADB7"/>
                      </a:solidFill>
                      <a:prstDash val="solid"/>
                    </a:lnL>
                    <a:lnR w="12700">
                      <a:solidFill>
                        <a:srgbClr val="00ABB7"/>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185">
                        <a:lnSpc>
                          <a:spcPct val="100000"/>
                        </a:lnSpc>
                        <a:spcBef>
                          <a:spcPts val="520"/>
                        </a:spcBef>
                      </a:pPr>
                      <a:r>
                        <a:rPr sz="1400" spc="-5" dirty="0">
                          <a:latin typeface="Arial"/>
                          <a:cs typeface="Arial"/>
                        </a:rPr>
                        <a:t>15</a:t>
                      </a:r>
                      <a:endParaRPr sz="1400">
                        <a:latin typeface="Arial"/>
                        <a:cs typeface="Arial"/>
                      </a:endParaRPr>
                    </a:p>
                  </a:txBody>
                  <a:tcPr marL="0" marR="0" marT="66040" marB="0">
                    <a:lnL w="12700">
                      <a:solidFill>
                        <a:srgbClr val="00ABB7"/>
                      </a:solidFill>
                      <a:prstDash val="solid"/>
                    </a:lnL>
                    <a:lnR w="12700">
                      <a:solidFill>
                        <a:srgbClr val="6FABB7"/>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4"/>
                  </a:ext>
                </a:extLst>
              </a:tr>
              <a:tr h="571500">
                <a:tc>
                  <a:txBody>
                    <a:bodyPr/>
                    <a:lstStyle/>
                    <a:p>
                      <a:pPr marL="83820">
                        <a:lnSpc>
                          <a:spcPct val="100000"/>
                        </a:lnSpc>
                        <a:spcBef>
                          <a:spcPts val="535"/>
                        </a:spcBef>
                      </a:pPr>
                      <a:r>
                        <a:rPr sz="1400" spc="-5" dirty="0">
                          <a:latin typeface="Arial"/>
                          <a:cs typeface="Arial"/>
                        </a:rPr>
                        <a:t>B002</a:t>
                      </a:r>
                      <a:endParaRPr sz="1400">
                        <a:latin typeface="Arial"/>
                        <a:cs typeface="Arial"/>
                      </a:endParaRPr>
                    </a:p>
                  </a:txBody>
                  <a:tcPr marL="0" marR="0" marT="67945" marB="0">
                    <a:lnL w="12700">
                      <a:solidFill>
                        <a:srgbClr val="C0ABB7"/>
                      </a:solidFill>
                      <a:prstDash val="solid"/>
                    </a:lnL>
                    <a:lnR w="12700">
                      <a:solidFill>
                        <a:srgbClr val="0FABB7"/>
                      </a:solidFill>
                      <a:prstDash val="solid"/>
                    </a:lnR>
                    <a:lnT w="9525">
                      <a:solidFill>
                        <a:srgbClr val="DDDDDD"/>
                      </a:solidFill>
                      <a:prstDash val="solid"/>
                    </a:lnT>
                    <a:lnB w="12700">
                      <a:solidFill>
                        <a:srgbClr val="6FADB7"/>
                      </a:solidFill>
                      <a:prstDash val="solid"/>
                    </a:lnB>
                    <a:solidFill>
                      <a:srgbClr val="FFFFFF"/>
                    </a:solidFill>
                  </a:tcPr>
                </a:tc>
                <a:tc>
                  <a:txBody>
                    <a:bodyPr/>
                    <a:lstStyle/>
                    <a:p>
                      <a:pPr marL="83820" marR="85090">
                        <a:lnSpc>
                          <a:spcPts val="1620"/>
                        </a:lnSpc>
                        <a:spcBef>
                          <a:spcPts val="650"/>
                        </a:spcBef>
                      </a:pPr>
                      <a:r>
                        <a:rPr sz="1400" dirty="0">
                          <a:latin typeface="Arial"/>
                          <a:cs typeface="Arial"/>
                        </a:rPr>
                        <a:t>O</a:t>
                      </a:r>
                      <a:r>
                        <a:rPr sz="1400" spc="-20" dirty="0">
                          <a:latin typeface="Arial"/>
                          <a:cs typeface="Arial"/>
                        </a:rPr>
                        <a:t>M</a:t>
                      </a:r>
                      <a:r>
                        <a:rPr sz="1400" dirty="0">
                          <a:latin typeface="Arial"/>
                          <a:cs typeface="Arial"/>
                        </a:rPr>
                        <a:t>G</a:t>
                      </a:r>
                      <a:r>
                        <a:rPr sz="1400" spc="-15" dirty="0">
                          <a:latin typeface="Arial"/>
                          <a:cs typeface="Arial"/>
                        </a:rPr>
                        <a:t>4</a:t>
                      </a:r>
                      <a:r>
                        <a:rPr sz="1400" dirty="0">
                          <a:latin typeface="Arial"/>
                          <a:cs typeface="Arial"/>
                        </a:rPr>
                        <a:t>4</a:t>
                      </a:r>
                      <a:r>
                        <a:rPr sz="1400" spc="-15" dirty="0">
                          <a:latin typeface="Arial"/>
                          <a:cs typeface="Arial"/>
                        </a:rPr>
                        <a:t>6</a:t>
                      </a:r>
                      <a:r>
                        <a:rPr sz="1400" dirty="0">
                          <a:latin typeface="Arial"/>
                          <a:cs typeface="Arial"/>
                        </a:rPr>
                        <a:t>78  9</a:t>
                      </a:r>
                      <a:endParaRPr sz="1400">
                        <a:latin typeface="Arial"/>
                        <a:cs typeface="Arial"/>
                      </a:endParaRPr>
                    </a:p>
                  </a:txBody>
                  <a:tcPr marL="0" marR="0" marT="82550" marB="0">
                    <a:lnL w="12700">
                      <a:solidFill>
                        <a:srgbClr val="0FABB7"/>
                      </a:solidFill>
                      <a:prstDash val="solid"/>
                    </a:lnL>
                    <a:lnR w="12700">
                      <a:solidFill>
                        <a:srgbClr val="6F7138"/>
                      </a:solidFill>
                      <a:prstDash val="solid"/>
                    </a:lnR>
                    <a:lnT w="9525">
                      <a:solidFill>
                        <a:srgbClr val="DDDDDD"/>
                      </a:solidFill>
                      <a:prstDash val="solid"/>
                    </a:lnT>
                    <a:lnB w="12700">
                      <a:solidFill>
                        <a:srgbClr val="DFA1B7"/>
                      </a:solidFill>
                      <a:prstDash val="solid"/>
                    </a:lnB>
                    <a:solidFill>
                      <a:srgbClr val="FFFFFF"/>
                    </a:solidFill>
                  </a:tcPr>
                </a:tc>
                <a:tc>
                  <a:txBody>
                    <a:bodyPr/>
                    <a:lstStyle/>
                    <a:p>
                      <a:pPr marL="83185" marR="480059">
                        <a:lnSpc>
                          <a:spcPts val="1620"/>
                        </a:lnSpc>
                        <a:spcBef>
                          <a:spcPts val="650"/>
                        </a:spcBef>
                      </a:pPr>
                      <a:r>
                        <a:rPr sz="1400" dirty="0">
                          <a:latin typeface="Arial"/>
                          <a:cs typeface="Arial"/>
                        </a:rPr>
                        <a:t>Laser </a:t>
                      </a:r>
                      <a:r>
                        <a:rPr sz="1400" spc="5" dirty="0">
                          <a:latin typeface="Arial"/>
                          <a:cs typeface="Arial"/>
                        </a:rPr>
                        <a:t> </a:t>
                      </a:r>
                      <a:r>
                        <a:rPr sz="1400" dirty="0">
                          <a:latin typeface="Arial"/>
                          <a:cs typeface="Arial"/>
                        </a:rPr>
                        <a:t>P</a:t>
                      </a:r>
                      <a:r>
                        <a:rPr sz="1400" spc="-15" dirty="0">
                          <a:latin typeface="Arial"/>
                          <a:cs typeface="Arial"/>
                        </a:rPr>
                        <a:t>r</a:t>
                      </a:r>
                      <a:r>
                        <a:rPr sz="1400" dirty="0">
                          <a:latin typeface="Arial"/>
                          <a:cs typeface="Arial"/>
                        </a:rPr>
                        <a:t>i</a:t>
                      </a:r>
                      <a:r>
                        <a:rPr sz="1400" spc="-15" dirty="0">
                          <a:latin typeface="Arial"/>
                          <a:cs typeface="Arial"/>
                        </a:rPr>
                        <a:t>n</a:t>
                      </a:r>
                      <a:r>
                        <a:rPr sz="1400" spc="-10" dirty="0">
                          <a:latin typeface="Arial"/>
                          <a:cs typeface="Arial"/>
                        </a:rPr>
                        <a:t>t</a:t>
                      </a:r>
                      <a:r>
                        <a:rPr sz="1400" dirty="0">
                          <a:latin typeface="Arial"/>
                          <a:cs typeface="Arial"/>
                        </a:rPr>
                        <a:t>er</a:t>
                      </a:r>
                      <a:endParaRPr sz="1400">
                        <a:latin typeface="Arial"/>
                        <a:cs typeface="Arial"/>
                      </a:endParaRPr>
                    </a:p>
                  </a:txBody>
                  <a:tcPr marL="0" marR="0" marT="82550" marB="0">
                    <a:lnL w="12700">
                      <a:solidFill>
                        <a:srgbClr val="6F7138"/>
                      </a:solidFill>
                      <a:prstDash val="solid"/>
                    </a:lnL>
                    <a:lnR w="12700">
                      <a:solidFill>
                        <a:srgbClr val="9FABB7"/>
                      </a:solidFill>
                      <a:prstDash val="solid"/>
                    </a:lnR>
                    <a:lnT w="9525">
                      <a:solidFill>
                        <a:srgbClr val="DDDDDD"/>
                      </a:solidFill>
                      <a:prstDash val="solid"/>
                    </a:lnT>
                    <a:lnB w="12700">
                      <a:solidFill>
                        <a:srgbClr val="00ABB7"/>
                      </a:solidFill>
                      <a:prstDash val="solid"/>
                    </a:lnB>
                    <a:solidFill>
                      <a:srgbClr val="FFFFFF"/>
                    </a:solidFill>
                  </a:tcPr>
                </a:tc>
                <a:tc>
                  <a:txBody>
                    <a:bodyPr/>
                    <a:lstStyle/>
                    <a:p>
                      <a:pPr marL="83185">
                        <a:lnSpc>
                          <a:spcPct val="100000"/>
                        </a:lnSpc>
                        <a:spcBef>
                          <a:spcPts val="535"/>
                        </a:spcBef>
                      </a:pPr>
                      <a:r>
                        <a:rPr sz="1400" dirty="0">
                          <a:latin typeface="Arial"/>
                          <a:cs typeface="Arial"/>
                        </a:rPr>
                        <a:t>3</a:t>
                      </a:r>
                      <a:endParaRPr sz="1400">
                        <a:latin typeface="Arial"/>
                        <a:cs typeface="Arial"/>
                      </a:endParaRPr>
                    </a:p>
                  </a:txBody>
                  <a:tcPr marL="0" marR="0" marT="67945" marB="0">
                    <a:lnL w="12700">
                      <a:solidFill>
                        <a:srgbClr val="9FABB7"/>
                      </a:solidFill>
                      <a:prstDash val="solid"/>
                    </a:lnL>
                    <a:lnR w="12700">
                      <a:solidFill>
                        <a:srgbClr val="50ABB7"/>
                      </a:solidFill>
                      <a:prstDash val="solid"/>
                    </a:lnR>
                    <a:lnT w="9525">
                      <a:solidFill>
                        <a:srgbClr val="DDDDDD"/>
                      </a:solidFill>
                      <a:prstDash val="solid"/>
                    </a:lnT>
                    <a:lnB w="12700">
                      <a:solidFill>
                        <a:srgbClr val="C0ABB7"/>
                      </a:solidFill>
                      <a:prstDash val="solid"/>
                    </a:lnB>
                    <a:solidFill>
                      <a:srgbClr val="FFFFFF"/>
                    </a:solidFill>
                  </a:tcPr>
                </a:tc>
                <a:extLst>
                  <a:ext uri="{0D108BD9-81ED-4DB2-BD59-A6C34878D82A}">
                    <a16:rowId xmlns:a16="http://schemas.microsoft.com/office/drawing/2014/main" val="10005"/>
                  </a:ext>
                </a:extLst>
              </a:tr>
            </a:tbl>
          </a:graphicData>
        </a:graphic>
      </p:graphicFrame>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572000" y="4556924"/>
            <a:ext cx="4572000" cy="586740"/>
          </a:xfrm>
          <a:custGeom>
            <a:avLst/>
            <a:gdLst/>
            <a:ahLst/>
            <a:cxnLst/>
            <a:rect l="l" t="t" r="r" b="b"/>
            <a:pathLst>
              <a:path w="4572000" h="586739">
                <a:moveTo>
                  <a:pt x="0" y="586449"/>
                </a:moveTo>
                <a:lnTo>
                  <a:pt x="4571999" y="586449"/>
                </a:lnTo>
                <a:lnTo>
                  <a:pt x="4571999" y="0"/>
                </a:lnTo>
                <a:lnTo>
                  <a:pt x="0" y="0"/>
                </a:lnTo>
                <a:lnTo>
                  <a:pt x="0" y="586449"/>
                </a:lnTo>
                <a:close/>
              </a:path>
            </a:pathLst>
          </a:custGeom>
          <a:solidFill>
            <a:srgbClr val="EEEEEE"/>
          </a:solidFill>
        </p:spPr>
        <p:txBody>
          <a:bodyPr wrap="square" lIns="0" tIns="0" rIns="0" bIns="0" rtlCol="0"/>
          <a:lstStyle/>
          <a:p>
            <a:endParaRPr sz="1800"/>
          </a:p>
        </p:txBody>
      </p:sp>
      <p:sp>
        <p:nvSpPr>
          <p:cNvPr id="3" name="object 3"/>
          <p:cNvSpPr/>
          <p:nvPr/>
        </p:nvSpPr>
        <p:spPr>
          <a:xfrm>
            <a:off x="4572000" y="1"/>
            <a:ext cx="4572000" cy="1233170"/>
          </a:xfrm>
          <a:custGeom>
            <a:avLst/>
            <a:gdLst/>
            <a:ahLst/>
            <a:cxnLst/>
            <a:rect l="l" t="t" r="r" b="b"/>
            <a:pathLst>
              <a:path w="4572000" h="1233170">
                <a:moveTo>
                  <a:pt x="0" y="1233049"/>
                </a:moveTo>
                <a:lnTo>
                  <a:pt x="4571999" y="1233049"/>
                </a:lnTo>
                <a:lnTo>
                  <a:pt x="4571999" y="0"/>
                </a:lnTo>
                <a:lnTo>
                  <a:pt x="0" y="0"/>
                </a:lnTo>
                <a:lnTo>
                  <a:pt x="0" y="1233049"/>
                </a:lnTo>
                <a:close/>
              </a:path>
            </a:pathLst>
          </a:custGeom>
          <a:solidFill>
            <a:srgbClr val="EEEEEE"/>
          </a:solidFill>
        </p:spPr>
        <p:txBody>
          <a:bodyPr wrap="square" lIns="0" tIns="0" rIns="0" bIns="0" rtlCol="0"/>
          <a:lstStyle/>
          <a:p>
            <a:endParaRPr sz="1800"/>
          </a:p>
        </p:txBody>
      </p:sp>
      <p:pic>
        <p:nvPicPr>
          <p:cNvPr id="4" name="object 4"/>
          <p:cNvPicPr/>
          <p:nvPr/>
        </p:nvPicPr>
        <p:blipFill>
          <a:blip r:embed="rId2" cstate="print"/>
          <a:stretch>
            <a:fillRect/>
          </a:stretch>
        </p:blipFill>
        <p:spPr>
          <a:xfrm>
            <a:off x="143976" y="161799"/>
            <a:ext cx="774074" cy="311224"/>
          </a:xfrm>
          <a:prstGeom prst="rect">
            <a:avLst/>
          </a:prstGeom>
        </p:spPr>
      </p:pic>
      <p:pic>
        <p:nvPicPr>
          <p:cNvPr id="5" name="object 5"/>
          <p:cNvPicPr/>
          <p:nvPr/>
        </p:nvPicPr>
        <p:blipFill>
          <a:blip r:embed="rId3" cstate="print"/>
          <a:stretch>
            <a:fillRect/>
          </a:stretch>
        </p:blipFill>
        <p:spPr>
          <a:xfrm>
            <a:off x="8229557" y="161801"/>
            <a:ext cx="791593" cy="311224"/>
          </a:xfrm>
          <a:prstGeom prst="rect">
            <a:avLst/>
          </a:prstGeom>
        </p:spPr>
      </p:pic>
      <p:sp>
        <p:nvSpPr>
          <p:cNvPr id="6" name="object 6"/>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HTML Tags and Attributes</a:t>
            </a:r>
          </a:p>
        </p:txBody>
      </p:sp>
      <p:sp>
        <p:nvSpPr>
          <p:cNvPr id="7" name="object 7"/>
          <p:cNvSpPr txBox="1"/>
          <p:nvPr/>
        </p:nvSpPr>
        <p:spPr>
          <a:xfrm>
            <a:off x="538218" y="1728118"/>
            <a:ext cx="3392170" cy="2990049"/>
          </a:xfrm>
          <a:prstGeom prst="rect">
            <a:avLst/>
          </a:prstGeom>
        </p:spPr>
        <p:txBody>
          <a:bodyPr vert="horz" wrap="square" lIns="0" tIns="12700" rIns="0" bIns="0" rtlCol="0">
            <a:spAutoFit/>
          </a:bodyPr>
          <a:lstStyle/>
          <a:p>
            <a:pPr marL="1008990" algn="ctr">
              <a:spcBef>
                <a:spcPts val="100"/>
              </a:spcBef>
            </a:pPr>
            <a:r>
              <a:rPr sz="1800" spc="-5" dirty="0">
                <a:solidFill>
                  <a:srgbClr val="595959"/>
                </a:solidFill>
                <a:latin typeface="Arial MT"/>
                <a:cs typeface="Arial MT"/>
              </a:rPr>
              <a:t>HTML</a:t>
            </a:r>
            <a:r>
              <a:rPr sz="1800" spc="-110" dirty="0">
                <a:solidFill>
                  <a:srgbClr val="595959"/>
                </a:solidFill>
                <a:latin typeface="Arial MT"/>
                <a:cs typeface="Arial MT"/>
              </a:rPr>
              <a:t> </a:t>
            </a:r>
            <a:r>
              <a:rPr sz="1800" spc="-5" dirty="0">
                <a:solidFill>
                  <a:srgbClr val="595959"/>
                </a:solidFill>
                <a:latin typeface="Arial MT"/>
                <a:cs typeface="Arial MT"/>
              </a:rPr>
              <a:t>Elements</a:t>
            </a:r>
            <a:endParaRPr sz="1800" dirty="0">
              <a:latin typeface="Arial MT"/>
              <a:cs typeface="Arial MT"/>
            </a:endParaRPr>
          </a:p>
          <a:p>
            <a:pPr>
              <a:spcBef>
                <a:spcPts val="15"/>
              </a:spcBef>
            </a:pPr>
            <a:endParaRPr sz="2150" dirty="0">
              <a:latin typeface="Arial MT"/>
              <a:cs typeface="Arial MT"/>
            </a:endParaRPr>
          </a:p>
          <a:p>
            <a:pPr marL="348606" marR="92073" indent="-336542" algn="just">
              <a:lnSpc>
                <a:spcPct val="116100"/>
              </a:lnSpc>
              <a:buChar char="●"/>
              <a:tabLst>
                <a:tab pos="347972" algn="l"/>
                <a:tab pos="349241" algn="l"/>
              </a:tabLst>
            </a:pPr>
            <a:r>
              <a:rPr spc="-5" dirty="0">
                <a:latin typeface="Arial MT"/>
                <a:cs typeface="Arial MT"/>
              </a:rPr>
              <a:t>Elements are the fundamentals of </a:t>
            </a:r>
            <a:r>
              <a:rPr dirty="0">
                <a:latin typeface="Arial MT"/>
                <a:cs typeface="Arial MT"/>
              </a:rPr>
              <a:t> </a:t>
            </a:r>
            <a:r>
              <a:rPr spc="-5" dirty="0">
                <a:latin typeface="Arial MT"/>
                <a:cs typeface="Arial MT"/>
              </a:rPr>
              <a:t>Hypertext</a:t>
            </a:r>
            <a:r>
              <a:rPr spc="-35" dirty="0">
                <a:latin typeface="Arial MT"/>
                <a:cs typeface="Arial MT"/>
              </a:rPr>
              <a:t> </a:t>
            </a:r>
            <a:r>
              <a:rPr dirty="0">
                <a:latin typeface="Arial MT"/>
                <a:cs typeface="Arial MT"/>
              </a:rPr>
              <a:t>Markup</a:t>
            </a:r>
            <a:r>
              <a:rPr spc="-35" dirty="0">
                <a:latin typeface="Arial MT"/>
                <a:cs typeface="Arial MT"/>
              </a:rPr>
              <a:t> </a:t>
            </a:r>
            <a:r>
              <a:rPr spc="-5" dirty="0">
                <a:latin typeface="Arial MT"/>
                <a:cs typeface="Arial MT"/>
              </a:rPr>
              <a:t>Language</a:t>
            </a:r>
            <a:r>
              <a:rPr spc="-30" dirty="0">
                <a:latin typeface="Arial MT"/>
                <a:cs typeface="Arial MT"/>
              </a:rPr>
              <a:t> </a:t>
            </a:r>
            <a:r>
              <a:rPr dirty="0">
                <a:latin typeface="Arial MT"/>
                <a:cs typeface="Arial MT"/>
              </a:rPr>
              <a:t>(HTML).</a:t>
            </a:r>
          </a:p>
          <a:p>
            <a:pPr marL="348606" marR="5080" indent="-336542" algn="just">
              <a:lnSpc>
                <a:spcPct val="116100"/>
              </a:lnSpc>
              <a:buFont typeface="Arial MT"/>
              <a:buChar char="●"/>
              <a:tabLst>
                <a:tab pos="397500" algn="l"/>
                <a:tab pos="398135" algn="l"/>
              </a:tabLst>
            </a:pPr>
            <a:r>
              <a:rPr dirty="0">
                <a:latin typeface="Arial MT"/>
              </a:rPr>
              <a:t>	</a:t>
            </a:r>
            <a:r>
              <a:rPr spc="-5" dirty="0">
                <a:latin typeface="Arial MT"/>
                <a:cs typeface="Arial MT"/>
              </a:rPr>
              <a:t>Each HTML document is </a:t>
            </a:r>
            <a:r>
              <a:rPr dirty="0">
                <a:latin typeface="Arial MT"/>
                <a:cs typeface="Arial MT"/>
              </a:rPr>
              <a:t>made </a:t>
            </a:r>
            <a:r>
              <a:rPr spc="-5" dirty="0">
                <a:latin typeface="Arial MT"/>
                <a:cs typeface="Arial MT"/>
              </a:rPr>
              <a:t>of </a:t>
            </a:r>
            <a:r>
              <a:rPr dirty="0">
                <a:latin typeface="Arial MT"/>
                <a:cs typeface="Arial MT"/>
              </a:rPr>
              <a:t> </a:t>
            </a:r>
            <a:r>
              <a:rPr spc="-5" dirty="0">
                <a:latin typeface="Arial MT"/>
                <a:cs typeface="Arial MT"/>
              </a:rPr>
              <a:t>elements</a:t>
            </a:r>
            <a:r>
              <a:rPr spc="-25" dirty="0">
                <a:latin typeface="Arial MT"/>
                <a:cs typeface="Arial MT"/>
              </a:rPr>
              <a:t> </a:t>
            </a:r>
            <a:r>
              <a:rPr spc="-5" dirty="0">
                <a:latin typeface="Arial MT"/>
                <a:cs typeface="Arial MT"/>
              </a:rPr>
              <a:t>that</a:t>
            </a:r>
            <a:r>
              <a:rPr spc="-20" dirty="0">
                <a:latin typeface="Arial MT"/>
                <a:cs typeface="Arial MT"/>
              </a:rPr>
              <a:t> </a:t>
            </a:r>
            <a:r>
              <a:rPr spc="-5" dirty="0">
                <a:latin typeface="Arial MT"/>
                <a:cs typeface="Arial MT"/>
              </a:rPr>
              <a:t>are</a:t>
            </a:r>
            <a:r>
              <a:rPr spc="-20" dirty="0">
                <a:latin typeface="Arial MT"/>
                <a:cs typeface="Arial MT"/>
              </a:rPr>
              <a:t> </a:t>
            </a:r>
            <a:r>
              <a:rPr dirty="0">
                <a:latin typeface="Arial MT"/>
                <a:cs typeface="Arial MT"/>
              </a:rPr>
              <a:t>specified</a:t>
            </a:r>
            <a:r>
              <a:rPr spc="-20" dirty="0">
                <a:latin typeface="Arial MT"/>
                <a:cs typeface="Arial MT"/>
              </a:rPr>
              <a:t> </a:t>
            </a:r>
            <a:r>
              <a:rPr spc="-5" dirty="0">
                <a:latin typeface="Arial MT"/>
                <a:cs typeface="Arial MT"/>
              </a:rPr>
              <a:t>using</a:t>
            </a:r>
            <a:r>
              <a:rPr spc="-20" dirty="0">
                <a:latin typeface="Arial MT"/>
                <a:cs typeface="Arial MT"/>
              </a:rPr>
              <a:t> </a:t>
            </a:r>
            <a:r>
              <a:rPr spc="-5" dirty="0">
                <a:latin typeface="Arial MT"/>
                <a:cs typeface="Arial MT"/>
              </a:rPr>
              <a:t>tags.</a:t>
            </a:r>
            <a:endParaRPr dirty="0">
              <a:latin typeface="Arial MT"/>
              <a:cs typeface="Arial MT"/>
            </a:endParaRPr>
          </a:p>
          <a:p>
            <a:pPr algn="just">
              <a:spcBef>
                <a:spcPts val="35"/>
              </a:spcBef>
              <a:buFont typeface="Arial MT"/>
              <a:buChar char="●"/>
            </a:pPr>
            <a:endParaRPr dirty="0">
              <a:latin typeface="Arial MT"/>
              <a:cs typeface="Arial MT"/>
            </a:endParaRPr>
          </a:p>
          <a:p>
            <a:pPr marL="31115" algn="just"/>
            <a:r>
              <a:rPr b="1" spc="-25" dirty="0">
                <a:latin typeface="Arial MT"/>
              </a:rPr>
              <a:t>Types</a:t>
            </a:r>
            <a:r>
              <a:rPr b="1" spc="-30" dirty="0">
                <a:latin typeface="Arial MT"/>
              </a:rPr>
              <a:t> </a:t>
            </a:r>
            <a:r>
              <a:rPr b="1" spc="-5" dirty="0">
                <a:latin typeface="Arial MT"/>
              </a:rPr>
              <a:t>of</a:t>
            </a:r>
            <a:r>
              <a:rPr b="1" spc="-25" dirty="0">
                <a:latin typeface="Arial MT"/>
              </a:rPr>
              <a:t> </a:t>
            </a:r>
            <a:r>
              <a:rPr b="1" spc="-5" dirty="0">
                <a:latin typeface="Arial MT"/>
              </a:rPr>
              <a:t>HTML</a:t>
            </a:r>
            <a:r>
              <a:rPr b="1" spc="-50" dirty="0">
                <a:latin typeface="Arial MT"/>
              </a:rPr>
              <a:t> </a:t>
            </a:r>
            <a:r>
              <a:rPr b="1" spc="-5" dirty="0">
                <a:latin typeface="Arial MT"/>
              </a:rPr>
              <a:t>Elements</a:t>
            </a:r>
            <a:endParaRPr dirty="0">
              <a:latin typeface="Arial MT"/>
            </a:endParaRPr>
          </a:p>
          <a:p>
            <a:pPr algn="just">
              <a:spcBef>
                <a:spcPts val="35"/>
              </a:spcBef>
            </a:pPr>
            <a:endParaRPr dirty="0">
              <a:latin typeface="Arial MT"/>
            </a:endParaRPr>
          </a:p>
          <a:p>
            <a:pPr marL="348606" indent="-336542" algn="just">
              <a:buChar char="●"/>
              <a:tabLst>
                <a:tab pos="347972" algn="l"/>
                <a:tab pos="349241" algn="l"/>
              </a:tabLst>
            </a:pPr>
            <a:r>
              <a:rPr spc="-5" dirty="0">
                <a:latin typeface="Arial MT"/>
                <a:cs typeface="Arial MT"/>
              </a:rPr>
              <a:t>empty</a:t>
            </a:r>
            <a:r>
              <a:rPr spc="-50" dirty="0">
                <a:latin typeface="Arial MT"/>
                <a:cs typeface="Arial MT"/>
              </a:rPr>
              <a:t> </a:t>
            </a:r>
            <a:r>
              <a:rPr spc="-5" dirty="0">
                <a:latin typeface="Arial MT"/>
                <a:cs typeface="Arial MT"/>
              </a:rPr>
              <a:t>elements</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Block-level</a:t>
            </a:r>
            <a:r>
              <a:rPr spc="-50" dirty="0">
                <a:latin typeface="Arial MT"/>
                <a:cs typeface="Arial MT"/>
              </a:rPr>
              <a:t> </a:t>
            </a:r>
            <a:r>
              <a:rPr spc="-5" dirty="0">
                <a:latin typeface="Arial MT"/>
                <a:cs typeface="Arial MT"/>
              </a:rPr>
              <a:t>elements</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Inline</a:t>
            </a:r>
            <a:r>
              <a:rPr spc="-50" dirty="0">
                <a:latin typeface="Arial MT"/>
                <a:cs typeface="Arial MT"/>
              </a:rPr>
              <a:t> </a:t>
            </a:r>
            <a:r>
              <a:rPr spc="-5" dirty="0">
                <a:latin typeface="Arial MT"/>
                <a:cs typeface="Arial MT"/>
              </a:rPr>
              <a:t>elements</a:t>
            </a:r>
            <a:endParaRPr dirty="0">
              <a:latin typeface="Arial MT"/>
              <a:cs typeface="Arial MT"/>
            </a:endParaRPr>
          </a:p>
        </p:txBody>
      </p:sp>
      <p:sp>
        <p:nvSpPr>
          <p:cNvPr id="8" name="object 8"/>
          <p:cNvSpPr txBox="1"/>
          <p:nvPr/>
        </p:nvSpPr>
        <p:spPr>
          <a:xfrm>
            <a:off x="4572000" y="1105164"/>
            <a:ext cx="4572000" cy="3269293"/>
          </a:xfrm>
          <a:prstGeom prst="rect">
            <a:avLst/>
          </a:prstGeom>
          <a:solidFill>
            <a:schemeClr val="bg1"/>
          </a:solidFill>
        </p:spPr>
        <p:txBody>
          <a:bodyPr vert="horz" wrap="square" lIns="0" tIns="12700" rIns="0" bIns="0" rtlCol="0">
            <a:spAutoFit/>
          </a:bodyPr>
          <a:lstStyle/>
          <a:p>
            <a:pPr marL="12700">
              <a:lnSpc>
                <a:spcPts val="1664"/>
              </a:lnSpc>
              <a:spcBef>
                <a:spcPts val="100"/>
              </a:spcBef>
            </a:pPr>
            <a:r>
              <a:rPr spc="-5" dirty="0">
                <a:latin typeface="Arial MT"/>
                <a:cs typeface="Arial MT"/>
              </a:rPr>
              <a:t>&lt;!DOCTYPE</a:t>
            </a:r>
            <a:r>
              <a:rPr spc="-50" dirty="0">
                <a:latin typeface="Arial MT"/>
                <a:cs typeface="Arial MT"/>
              </a:rPr>
              <a:t> </a:t>
            </a:r>
            <a:r>
              <a:rPr spc="-5" dirty="0">
                <a:latin typeface="Arial MT"/>
                <a:cs typeface="Arial MT"/>
              </a:rPr>
              <a:t>html&gt;</a:t>
            </a:r>
            <a:endParaRPr dirty="0">
              <a:latin typeface="Arial MT"/>
              <a:cs typeface="Arial MT"/>
            </a:endParaRPr>
          </a:p>
          <a:p>
            <a:pPr marL="12700">
              <a:lnSpc>
                <a:spcPts val="1650"/>
              </a:lnSpc>
            </a:pPr>
            <a:r>
              <a:rPr spc="-5" dirty="0">
                <a:latin typeface="Arial MT"/>
                <a:cs typeface="Arial MT"/>
              </a:rPr>
              <a:t>&lt;html&gt;</a:t>
            </a:r>
            <a:endParaRPr dirty="0">
              <a:latin typeface="Arial MT"/>
              <a:cs typeface="Arial MT"/>
            </a:endParaRPr>
          </a:p>
          <a:p>
            <a:pPr marL="111122">
              <a:lnSpc>
                <a:spcPts val="1650"/>
              </a:lnSpc>
            </a:pPr>
            <a:r>
              <a:rPr spc="-5" dirty="0">
                <a:latin typeface="Arial MT"/>
                <a:cs typeface="Arial MT"/>
              </a:rPr>
              <a:t>&lt;head&gt;</a:t>
            </a:r>
            <a:endParaRPr dirty="0">
              <a:latin typeface="Arial MT"/>
              <a:cs typeface="Arial MT"/>
            </a:endParaRPr>
          </a:p>
          <a:p>
            <a:pPr marL="209545">
              <a:lnSpc>
                <a:spcPts val="1650"/>
              </a:lnSpc>
            </a:pPr>
            <a:r>
              <a:rPr spc="-10" dirty="0">
                <a:latin typeface="Arial MT"/>
                <a:cs typeface="Arial MT"/>
              </a:rPr>
              <a:t>&lt;title&gt;Title</a:t>
            </a:r>
            <a:r>
              <a:rPr spc="-25" dirty="0">
                <a:latin typeface="Arial MT"/>
                <a:cs typeface="Arial MT"/>
              </a:rPr>
              <a:t> </a:t>
            </a:r>
            <a:r>
              <a:rPr spc="-5" dirty="0">
                <a:latin typeface="Arial MT"/>
                <a:cs typeface="Arial MT"/>
              </a:rPr>
              <a:t>of</a:t>
            </a:r>
            <a:r>
              <a:rPr spc="-25" dirty="0">
                <a:latin typeface="Arial MT"/>
                <a:cs typeface="Arial MT"/>
              </a:rPr>
              <a:t> </a:t>
            </a:r>
            <a:r>
              <a:rPr spc="-5" dirty="0">
                <a:latin typeface="Arial MT"/>
                <a:cs typeface="Arial MT"/>
              </a:rPr>
              <a:t>the</a:t>
            </a:r>
            <a:r>
              <a:rPr spc="-20" dirty="0">
                <a:latin typeface="Arial MT"/>
                <a:cs typeface="Arial MT"/>
              </a:rPr>
              <a:t> </a:t>
            </a:r>
            <a:r>
              <a:rPr spc="-5" dirty="0">
                <a:latin typeface="Arial MT"/>
                <a:cs typeface="Arial MT"/>
              </a:rPr>
              <a:t>document&lt;/title&gt;</a:t>
            </a:r>
            <a:endParaRPr dirty="0">
              <a:latin typeface="Arial MT"/>
              <a:cs typeface="Arial MT"/>
            </a:endParaRPr>
          </a:p>
          <a:p>
            <a:pPr marL="111122">
              <a:lnSpc>
                <a:spcPts val="1650"/>
              </a:lnSpc>
            </a:pPr>
            <a:r>
              <a:rPr spc="-5" dirty="0">
                <a:latin typeface="Arial MT"/>
                <a:cs typeface="Arial MT"/>
              </a:rPr>
              <a:t>&lt;/head&gt;</a:t>
            </a:r>
            <a:endParaRPr dirty="0">
              <a:latin typeface="Arial MT"/>
              <a:cs typeface="Arial MT"/>
            </a:endParaRPr>
          </a:p>
          <a:p>
            <a:pPr marL="111122">
              <a:lnSpc>
                <a:spcPts val="1650"/>
              </a:lnSpc>
            </a:pPr>
            <a:r>
              <a:rPr spc="-5" dirty="0">
                <a:latin typeface="Arial MT"/>
                <a:cs typeface="Arial MT"/>
              </a:rPr>
              <a:t>&lt;body&gt;</a:t>
            </a:r>
            <a:endParaRPr dirty="0">
              <a:latin typeface="Arial MT"/>
              <a:cs typeface="Arial MT"/>
            </a:endParaRPr>
          </a:p>
          <a:p>
            <a:pPr marL="209545">
              <a:lnSpc>
                <a:spcPts val="1650"/>
              </a:lnSpc>
            </a:pPr>
            <a:r>
              <a:rPr spc="-10" dirty="0">
                <a:latin typeface="Arial MT"/>
                <a:cs typeface="Arial MT"/>
              </a:rPr>
              <a:t>&lt;h1&gt;Title</a:t>
            </a:r>
            <a:r>
              <a:rPr spc="-30" dirty="0">
                <a:latin typeface="Arial MT"/>
                <a:cs typeface="Arial MT"/>
              </a:rPr>
              <a:t> </a:t>
            </a:r>
            <a:r>
              <a:rPr spc="-5" dirty="0">
                <a:latin typeface="Arial MT"/>
                <a:cs typeface="Arial MT"/>
              </a:rPr>
              <a:t>of</a:t>
            </a:r>
            <a:r>
              <a:rPr spc="-25" dirty="0">
                <a:latin typeface="Arial MT"/>
                <a:cs typeface="Arial MT"/>
              </a:rPr>
              <a:t> </a:t>
            </a:r>
            <a:r>
              <a:rPr spc="-5" dirty="0">
                <a:latin typeface="Arial MT"/>
                <a:cs typeface="Arial MT"/>
              </a:rPr>
              <a:t>the</a:t>
            </a:r>
            <a:r>
              <a:rPr spc="-25" dirty="0">
                <a:latin typeface="Arial MT"/>
                <a:cs typeface="Arial MT"/>
              </a:rPr>
              <a:t> </a:t>
            </a:r>
            <a:r>
              <a:rPr spc="-5" dirty="0">
                <a:latin typeface="Arial MT"/>
                <a:cs typeface="Arial MT"/>
              </a:rPr>
              <a:t>document&lt;/h1&gt;</a:t>
            </a:r>
            <a:endParaRPr dirty="0">
              <a:latin typeface="Arial MT"/>
              <a:cs typeface="Arial MT"/>
            </a:endParaRPr>
          </a:p>
          <a:p>
            <a:pPr marL="209545">
              <a:lnSpc>
                <a:spcPts val="1650"/>
              </a:lnSpc>
            </a:pPr>
            <a:r>
              <a:rPr spc="-5" dirty="0">
                <a:latin typeface="Arial MT"/>
                <a:cs typeface="Arial MT"/>
              </a:rPr>
              <a:t>&lt;p&gt;The</a:t>
            </a:r>
            <a:r>
              <a:rPr spc="-35" dirty="0">
                <a:latin typeface="Arial MT"/>
                <a:cs typeface="Arial MT"/>
              </a:rPr>
              <a:t> </a:t>
            </a:r>
            <a:r>
              <a:rPr spc="-5" dirty="0">
                <a:latin typeface="Arial MT"/>
                <a:cs typeface="Arial MT"/>
              </a:rPr>
              <a:t>first</a:t>
            </a:r>
            <a:r>
              <a:rPr spc="-35" dirty="0">
                <a:latin typeface="Arial MT"/>
                <a:cs typeface="Arial MT"/>
              </a:rPr>
              <a:t> </a:t>
            </a:r>
            <a:r>
              <a:rPr spc="-5" dirty="0">
                <a:latin typeface="Arial MT"/>
                <a:cs typeface="Arial MT"/>
              </a:rPr>
              <a:t>paragraph&lt;/p&gt;</a:t>
            </a:r>
            <a:endParaRPr dirty="0">
              <a:latin typeface="Arial MT"/>
              <a:cs typeface="Arial MT"/>
            </a:endParaRPr>
          </a:p>
          <a:p>
            <a:pPr marL="12700" marR="5080" indent="196845">
              <a:lnSpc>
                <a:spcPts val="1650"/>
              </a:lnSpc>
              <a:spcBef>
                <a:spcPts val="65"/>
              </a:spcBef>
            </a:pPr>
            <a:r>
              <a:rPr spc="-5" dirty="0">
                <a:latin typeface="Arial MT"/>
                <a:cs typeface="Arial MT"/>
              </a:rPr>
              <a:t>&lt;p&gt;The </a:t>
            </a:r>
            <a:r>
              <a:rPr dirty="0">
                <a:latin typeface="Arial MT"/>
                <a:cs typeface="Arial MT"/>
              </a:rPr>
              <a:t>second </a:t>
            </a:r>
            <a:r>
              <a:rPr spc="-5" dirty="0">
                <a:latin typeface="Arial MT"/>
                <a:cs typeface="Arial MT"/>
              </a:rPr>
              <a:t>paragraph, &lt;br/&gt; where line break is </a:t>
            </a:r>
            <a:r>
              <a:rPr spc="-375" dirty="0">
                <a:latin typeface="Arial MT"/>
                <a:cs typeface="Arial MT"/>
              </a:rPr>
              <a:t> </a:t>
            </a:r>
            <a:r>
              <a:rPr spc="-5" dirty="0">
                <a:latin typeface="Arial MT"/>
                <a:cs typeface="Arial MT"/>
              </a:rPr>
              <a:t>inserted</a:t>
            </a:r>
            <a:r>
              <a:rPr spc="-10" dirty="0">
                <a:latin typeface="Arial MT"/>
                <a:cs typeface="Arial MT"/>
              </a:rPr>
              <a:t> </a:t>
            </a:r>
            <a:r>
              <a:rPr spc="-5" dirty="0">
                <a:latin typeface="Arial MT"/>
                <a:cs typeface="Arial MT"/>
              </a:rPr>
              <a:t>&lt;/p&gt;</a:t>
            </a:r>
            <a:endParaRPr dirty="0">
              <a:latin typeface="Arial MT"/>
              <a:cs typeface="Arial MT"/>
            </a:endParaRPr>
          </a:p>
          <a:p>
            <a:pPr marL="12700" marR="564501">
              <a:lnSpc>
                <a:spcPts val="1650"/>
              </a:lnSpc>
            </a:pPr>
            <a:r>
              <a:rPr spc="-5" dirty="0">
                <a:latin typeface="Arial MT"/>
                <a:cs typeface="Arial MT"/>
              </a:rPr>
              <a:t>&lt;footer&gt; &lt;p&gt;Author: W3docs team&lt;/p&gt; &lt;p&gt;&lt;a </a:t>
            </a:r>
            <a:r>
              <a:rPr dirty="0">
                <a:latin typeface="Arial MT"/>
                <a:cs typeface="Arial MT"/>
              </a:rPr>
              <a:t> </a:t>
            </a:r>
            <a:r>
              <a:rPr spc="-5" dirty="0">
                <a:latin typeface="Arial MT"/>
                <a:cs typeface="Arial MT"/>
                <a:hlinkClick r:id="rId4"/>
              </a:rPr>
              <a:t>href="info@w3docs.com"&gt;Send </a:t>
            </a:r>
            <a:r>
              <a:rPr dirty="0">
                <a:latin typeface="Arial MT"/>
                <a:cs typeface="Arial MT"/>
              </a:rPr>
              <a:t>message </a:t>
            </a:r>
            <a:r>
              <a:rPr spc="-5" dirty="0">
                <a:latin typeface="Arial MT"/>
                <a:cs typeface="Arial MT"/>
              </a:rPr>
              <a:t>to the </a:t>
            </a:r>
            <a:r>
              <a:rPr spc="-375" dirty="0">
                <a:latin typeface="Arial MT"/>
                <a:cs typeface="Arial MT"/>
              </a:rPr>
              <a:t> </a:t>
            </a:r>
            <a:r>
              <a:rPr spc="-5" dirty="0">
                <a:latin typeface="Arial MT"/>
                <a:cs typeface="Arial MT"/>
              </a:rPr>
              <a:t>author&lt;/a&gt;.&lt;/p&gt;</a:t>
            </a:r>
            <a:r>
              <a:rPr spc="-10" dirty="0">
                <a:latin typeface="Arial MT"/>
                <a:cs typeface="Arial MT"/>
              </a:rPr>
              <a:t> </a:t>
            </a:r>
            <a:r>
              <a:rPr spc="-5" dirty="0">
                <a:latin typeface="Arial MT"/>
                <a:cs typeface="Arial MT"/>
              </a:rPr>
              <a:t>&lt;/footer&gt;</a:t>
            </a:r>
            <a:endParaRPr dirty="0">
              <a:latin typeface="Arial MT"/>
              <a:cs typeface="Arial MT"/>
            </a:endParaRPr>
          </a:p>
          <a:p>
            <a:pPr marL="111122">
              <a:lnSpc>
                <a:spcPts val="1585"/>
              </a:lnSpc>
            </a:pPr>
            <a:r>
              <a:rPr spc="-5" dirty="0">
                <a:latin typeface="Arial MT"/>
                <a:cs typeface="Arial MT"/>
              </a:rPr>
              <a:t>&lt;/body&gt;</a:t>
            </a:r>
            <a:endParaRPr dirty="0">
              <a:latin typeface="Arial MT"/>
              <a:cs typeface="Arial MT"/>
            </a:endParaRPr>
          </a:p>
          <a:p>
            <a:pPr marL="12700">
              <a:lnSpc>
                <a:spcPts val="1664"/>
              </a:lnSpc>
            </a:pPr>
            <a:r>
              <a:rPr spc="-5" dirty="0">
                <a:latin typeface="Arial MT"/>
                <a:cs typeface="Arial MT"/>
              </a:rPr>
              <a:t>&lt;/html&gt;</a:t>
            </a:r>
            <a:endParaRPr dirty="0">
              <a:latin typeface="Arial MT"/>
              <a:cs typeface="Arial MT"/>
            </a:endParaRPr>
          </a:p>
        </p:txBody>
      </p:sp>
    </p:spTree>
    <p:extLst>
      <p:ext uri="{BB962C8B-B14F-4D97-AF65-F5344CB8AC3E}">
        <p14:creationId xmlns:p14="http://schemas.microsoft.com/office/powerpoint/2010/main" val="992005955"/>
      </p:ext>
    </p:extLst>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54812" y="827278"/>
            <a:ext cx="3135218" cy="456535"/>
          </a:xfrm>
          <a:prstGeom prst="rect">
            <a:avLst/>
          </a:prstGeom>
        </p:spPr>
        <p:txBody>
          <a:bodyPr vert="horz" wrap="square" lIns="0" tIns="12700" rIns="0" bIns="0" rtlCol="0">
            <a:spAutoFit/>
          </a:bodyPr>
          <a:lstStyle/>
          <a:p>
            <a:pPr marL="12700" algn="ctr">
              <a:lnSpc>
                <a:spcPct val="100000"/>
              </a:lnSpc>
              <a:spcBef>
                <a:spcPts val="100"/>
              </a:spcBef>
            </a:pPr>
            <a:r>
              <a:rPr spc="-5" dirty="0"/>
              <a:t>Types</a:t>
            </a:r>
            <a:r>
              <a:rPr spc="-110" dirty="0"/>
              <a:t> </a:t>
            </a:r>
            <a:r>
              <a:rPr spc="-5" dirty="0"/>
              <a:t>of</a:t>
            </a:r>
            <a:r>
              <a:rPr spc="-105" dirty="0"/>
              <a:t> </a:t>
            </a:r>
            <a:r>
              <a:rPr spc="-5" dirty="0"/>
              <a:t>Keys</a:t>
            </a:r>
          </a:p>
        </p:txBody>
      </p:sp>
      <p:sp>
        <p:nvSpPr>
          <p:cNvPr id="3" name="object 3"/>
          <p:cNvSpPr txBox="1"/>
          <p:nvPr/>
        </p:nvSpPr>
        <p:spPr>
          <a:xfrm>
            <a:off x="1577086" y="1728342"/>
            <a:ext cx="139382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Alternate</a:t>
            </a:r>
            <a:r>
              <a:rPr sz="1800" spc="-90" dirty="0">
                <a:solidFill>
                  <a:srgbClr val="585858"/>
                </a:solidFill>
                <a:latin typeface="Arial"/>
                <a:cs typeface="Arial"/>
              </a:rPr>
              <a:t> </a:t>
            </a:r>
            <a:r>
              <a:rPr sz="1800" dirty="0">
                <a:solidFill>
                  <a:srgbClr val="585858"/>
                </a:solidFill>
                <a:latin typeface="Arial"/>
                <a:cs typeface="Arial"/>
              </a:rPr>
              <a:t>Key</a:t>
            </a:r>
            <a:endParaRPr sz="1800">
              <a:latin typeface="Arial"/>
              <a:cs typeface="Arial"/>
            </a:endParaRPr>
          </a:p>
        </p:txBody>
      </p:sp>
      <p:sp>
        <p:nvSpPr>
          <p:cNvPr id="4" name="object 4"/>
          <p:cNvSpPr txBox="1"/>
          <p:nvPr/>
        </p:nvSpPr>
        <p:spPr>
          <a:xfrm>
            <a:off x="654812" y="2742666"/>
            <a:ext cx="3559175" cy="2004695"/>
          </a:xfrm>
          <a:prstGeom prst="rect">
            <a:avLst/>
          </a:prstGeom>
        </p:spPr>
        <p:txBody>
          <a:bodyPr vert="horz" wrap="square" lIns="0" tIns="12700" rIns="0" bIns="0" rtlCol="0">
            <a:spAutoFit/>
          </a:bodyPr>
          <a:lstStyle/>
          <a:p>
            <a:pPr marL="349250" marR="5080" indent="-337185">
              <a:lnSpc>
                <a:spcPct val="115700"/>
              </a:lnSpc>
              <a:spcBef>
                <a:spcPts val="100"/>
              </a:spcBef>
              <a:buChar char="●"/>
              <a:tabLst>
                <a:tab pos="349250" algn="l"/>
                <a:tab pos="349885" algn="l"/>
              </a:tabLst>
            </a:pPr>
            <a:r>
              <a:rPr sz="1400" spc="-5" dirty="0">
                <a:latin typeface="Arial"/>
                <a:cs typeface="Arial"/>
              </a:rPr>
              <a:t>ALTERNATE</a:t>
            </a:r>
            <a:r>
              <a:rPr sz="1400" spc="-65" dirty="0">
                <a:latin typeface="Arial"/>
                <a:cs typeface="Arial"/>
              </a:rPr>
              <a:t> </a:t>
            </a:r>
            <a:r>
              <a:rPr sz="1400" spc="-5" dirty="0">
                <a:latin typeface="Arial"/>
                <a:cs typeface="Arial"/>
              </a:rPr>
              <a:t>KEYS</a:t>
            </a:r>
            <a:r>
              <a:rPr sz="1400" spc="-50" dirty="0">
                <a:latin typeface="Arial"/>
                <a:cs typeface="Arial"/>
              </a:rPr>
              <a:t> </a:t>
            </a:r>
            <a:r>
              <a:rPr sz="1400" spc="-10" dirty="0">
                <a:latin typeface="Arial"/>
                <a:cs typeface="Arial"/>
              </a:rPr>
              <a:t>is</a:t>
            </a:r>
            <a:r>
              <a:rPr sz="1400" spc="-50" dirty="0">
                <a:latin typeface="Arial"/>
                <a:cs typeface="Arial"/>
              </a:rPr>
              <a:t> </a:t>
            </a:r>
            <a:r>
              <a:rPr sz="1400" dirty="0">
                <a:latin typeface="Arial"/>
                <a:cs typeface="Arial"/>
              </a:rPr>
              <a:t>a</a:t>
            </a:r>
            <a:r>
              <a:rPr sz="1400" spc="-60" dirty="0">
                <a:latin typeface="Arial"/>
                <a:cs typeface="Arial"/>
              </a:rPr>
              <a:t> </a:t>
            </a:r>
            <a:r>
              <a:rPr sz="1400" dirty="0">
                <a:latin typeface="Arial"/>
                <a:cs typeface="Arial"/>
              </a:rPr>
              <a:t>column</a:t>
            </a:r>
            <a:r>
              <a:rPr sz="1400" spc="-55" dirty="0">
                <a:latin typeface="Arial"/>
                <a:cs typeface="Arial"/>
              </a:rPr>
              <a:t> </a:t>
            </a:r>
            <a:r>
              <a:rPr sz="1400" spc="-10" dirty="0">
                <a:latin typeface="Arial"/>
                <a:cs typeface="Arial"/>
              </a:rPr>
              <a:t>or</a:t>
            </a:r>
            <a:r>
              <a:rPr sz="1400" spc="-35" dirty="0">
                <a:latin typeface="Arial"/>
                <a:cs typeface="Arial"/>
              </a:rPr>
              <a:t> </a:t>
            </a:r>
            <a:r>
              <a:rPr sz="1400" spc="-5" dirty="0">
                <a:latin typeface="Arial"/>
                <a:cs typeface="Arial"/>
              </a:rPr>
              <a:t>group </a:t>
            </a:r>
            <a:r>
              <a:rPr sz="1400" spc="-370" dirty="0">
                <a:latin typeface="Arial"/>
                <a:cs typeface="Arial"/>
              </a:rPr>
              <a:t> </a:t>
            </a:r>
            <a:r>
              <a:rPr sz="1400" dirty="0">
                <a:latin typeface="Arial"/>
                <a:cs typeface="Arial"/>
              </a:rPr>
              <a:t>of</a:t>
            </a:r>
            <a:r>
              <a:rPr sz="1400" spc="-10" dirty="0">
                <a:latin typeface="Arial"/>
                <a:cs typeface="Arial"/>
              </a:rPr>
              <a:t> </a:t>
            </a:r>
            <a:r>
              <a:rPr sz="1400" spc="-5" dirty="0">
                <a:latin typeface="Arial"/>
                <a:cs typeface="Arial"/>
              </a:rPr>
              <a:t>columns</a:t>
            </a:r>
            <a:r>
              <a:rPr sz="1400" spc="5" dirty="0">
                <a:latin typeface="Arial"/>
                <a:cs typeface="Arial"/>
              </a:rPr>
              <a:t> </a:t>
            </a:r>
            <a:r>
              <a:rPr sz="1400" spc="-10" dirty="0">
                <a:latin typeface="Arial"/>
                <a:cs typeface="Arial"/>
              </a:rPr>
              <a:t>in</a:t>
            </a:r>
            <a:r>
              <a:rPr sz="1400" dirty="0">
                <a:latin typeface="Arial"/>
                <a:cs typeface="Arial"/>
              </a:rPr>
              <a:t> a</a:t>
            </a:r>
            <a:r>
              <a:rPr sz="1400" spc="-10" dirty="0">
                <a:latin typeface="Arial"/>
                <a:cs typeface="Arial"/>
              </a:rPr>
              <a:t> </a:t>
            </a:r>
            <a:r>
              <a:rPr sz="1400" spc="-5" dirty="0">
                <a:latin typeface="Arial"/>
                <a:cs typeface="Arial"/>
              </a:rPr>
              <a:t>table</a:t>
            </a:r>
            <a:r>
              <a:rPr sz="1400" spc="5" dirty="0">
                <a:latin typeface="Arial"/>
                <a:cs typeface="Arial"/>
              </a:rPr>
              <a:t> </a:t>
            </a:r>
            <a:r>
              <a:rPr sz="1400" spc="-5" dirty="0">
                <a:latin typeface="Arial"/>
                <a:cs typeface="Arial"/>
              </a:rPr>
              <a:t>that</a:t>
            </a:r>
            <a:r>
              <a:rPr sz="1400" spc="-10" dirty="0">
                <a:latin typeface="Arial"/>
                <a:cs typeface="Arial"/>
              </a:rPr>
              <a:t> </a:t>
            </a:r>
            <a:r>
              <a:rPr sz="1400" dirty="0">
                <a:latin typeface="Arial"/>
                <a:cs typeface="Arial"/>
              </a:rPr>
              <a:t>uniquely </a:t>
            </a:r>
            <a:r>
              <a:rPr sz="1400" spc="5" dirty="0">
                <a:latin typeface="Arial"/>
                <a:cs typeface="Arial"/>
              </a:rPr>
              <a:t> </a:t>
            </a:r>
            <a:r>
              <a:rPr sz="1400" dirty="0">
                <a:latin typeface="Arial"/>
                <a:cs typeface="Arial"/>
              </a:rPr>
              <a:t>identify</a:t>
            </a:r>
            <a:r>
              <a:rPr sz="1400" spc="-30" dirty="0">
                <a:latin typeface="Arial"/>
                <a:cs typeface="Arial"/>
              </a:rPr>
              <a:t> </a:t>
            </a:r>
            <a:r>
              <a:rPr sz="1400" spc="-5" dirty="0">
                <a:latin typeface="Arial"/>
                <a:cs typeface="Arial"/>
              </a:rPr>
              <a:t>every</a:t>
            </a:r>
            <a:r>
              <a:rPr sz="1400" spc="-25" dirty="0">
                <a:latin typeface="Arial"/>
                <a:cs typeface="Arial"/>
              </a:rPr>
              <a:t> </a:t>
            </a:r>
            <a:r>
              <a:rPr sz="1400" dirty="0">
                <a:latin typeface="Arial"/>
                <a:cs typeface="Arial"/>
              </a:rPr>
              <a:t>row</a:t>
            </a:r>
            <a:r>
              <a:rPr sz="1400" spc="-25" dirty="0">
                <a:latin typeface="Arial"/>
                <a:cs typeface="Arial"/>
              </a:rPr>
              <a:t> </a:t>
            </a:r>
            <a:r>
              <a:rPr sz="1400" spc="5" dirty="0">
                <a:latin typeface="Arial"/>
                <a:cs typeface="Arial"/>
              </a:rPr>
              <a:t>in</a:t>
            </a:r>
            <a:r>
              <a:rPr sz="1400" spc="-15" dirty="0">
                <a:latin typeface="Arial"/>
                <a:cs typeface="Arial"/>
              </a:rPr>
              <a:t> </a:t>
            </a:r>
            <a:r>
              <a:rPr sz="1400" spc="-5" dirty="0">
                <a:latin typeface="Arial"/>
                <a:cs typeface="Arial"/>
              </a:rPr>
              <a:t>that</a:t>
            </a:r>
            <a:r>
              <a:rPr sz="1400" spc="-10" dirty="0">
                <a:latin typeface="Arial"/>
                <a:cs typeface="Arial"/>
              </a:rPr>
              <a:t> </a:t>
            </a:r>
            <a:r>
              <a:rPr sz="1400" spc="-5" dirty="0">
                <a:latin typeface="Arial"/>
                <a:cs typeface="Arial"/>
              </a:rPr>
              <a:t>table.</a:t>
            </a:r>
            <a:endParaRPr sz="1400">
              <a:latin typeface="Arial"/>
              <a:cs typeface="Arial"/>
            </a:endParaRPr>
          </a:p>
          <a:p>
            <a:pPr marL="349250" marR="154940" indent="-337185" algn="just">
              <a:lnSpc>
                <a:spcPct val="115300"/>
              </a:lnSpc>
              <a:spcBef>
                <a:spcPts val="20"/>
              </a:spcBef>
              <a:buChar char="●"/>
              <a:tabLst>
                <a:tab pos="349885" algn="l"/>
              </a:tabLst>
            </a:pPr>
            <a:r>
              <a:rPr sz="1400" dirty="0">
                <a:latin typeface="Arial"/>
                <a:cs typeface="Arial"/>
              </a:rPr>
              <a:t>A table </a:t>
            </a:r>
            <a:r>
              <a:rPr sz="1400" spc="-5" dirty="0">
                <a:latin typeface="Arial"/>
                <a:cs typeface="Arial"/>
              </a:rPr>
              <a:t>can have </a:t>
            </a:r>
            <a:r>
              <a:rPr sz="1400" dirty="0">
                <a:latin typeface="Arial"/>
                <a:cs typeface="Arial"/>
              </a:rPr>
              <a:t>multiple </a:t>
            </a:r>
            <a:r>
              <a:rPr sz="1400" spc="-5" dirty="0">
                <a:latin typeface="Arial"/>
                <a:cs typeface="Arial"/>
              </a:rPr>
              <a:t>choices </a:t>
            </a:r>
            <a:r>
              <a:rPr sz="1400" dirty="0">
                <a:latin typeface="Arial"/>
                <a:cs typeface="Arial"/>
              </a:rPr>
              <a:t>for a </a:t>
            </a:r>
            <a:r>
              <a:rPr sz="1400" spc="-375" dirty="0">
                <a:latin typeface="Arial"/>
                <a:cs typeface="Arial"/>
              </a:rPr>
              <a:t> </a:t>
            </a:r>
            <a:r>
              <a:rPr sz="1400" dirty="0">
                <a:latin typeface="Arial"/>
                <a:cs typeface="Arial"/>
              </a:rPr>
              <a:t>primary key </a:t>
            </a:r>
            <a:r>
              <a:rPr sz="1400" spc="-5" dirty="0">
                <a:latin typeface="Arial"/>
                <a:cs typeface="Arial"/>
              </a:rPr>
              <a:t>but only one </a:t>
            </a:r>
            <a:r>
              <a:rPr sz="1400" dirty="0">
                <a:latin typeface="Arial"/>
                <a:cs typeface="Arial"/>
              </a:rPr>
              <a:t>can </a:t>
            </a:r>
            <a:r>
              <a:rPr sz="1400" spc="-5" dirty="0">
                <a:latin typeface="Arial"/>
                <a:cs typeface="Arial"/>
              </a:rPr>
              <a:t>be set as </a:t>
            </a:r>
            <a:r>
              <a:rPr sz="1400" spc="-375" dirty="0">
                <a:latin typeface="Arial"/>
                <a:cs typeface="Arial"/>
              </a:rPr>
              <a:t> </a:t>
            </a:r>
            <a:r>
              <a:rPr sz="1400" dirty="0">
                <a:latin typeface="Arial"/>
                <a:cs typeface="Arial"/>
              </a:rPr>
              <a:t>the</a:t>
            </a:r>
            <a:r>
              <a:rPr sz="1400" spc="-15" dirty="0">
                <a:latin typeface="Arial"/>
                <a:cs typeface="Arial"/>
              </a:rPr>
              <a:t> </a:t>
            </a:r>
            <a:r>
              <a:rPr sz="1400" spc="-5" dirty="0">
                <a:latin typeface="Arial"/>
                <a:cs typeface="Arial"/>
              </a:rPr>
              <a:t>primary</a:t>
            </a:r>
            <a:r>
              <a:rPr sz="1400" spc="-25" dirty="0">
                <a:latin typeface="Arial"/>
                <a:cs typeface="Arial"/>
              </a:rPr>
              <a:t> </a:t>
            </a:r>
            <a:r>
              <a:rPr sz="1400" spc="-5" dirty="0">
                <a:latin typeface="Arial"/>
                <a:cs typeface="Arial"/>
              </a:rPr>
              <a:t>key.</a:t>
            </a:r>
            <a:endParaRPr sz="1400">
              <a:latin typeface="Arial"/>
              <a:cs typeface="Arial"/>
            </a:endParaRPr>
          </a:p>
          <a:p>
            <a:pPr marL="349250" marR="217804" indent="-337185" algn="just">
              <a:lnSpc>
                <a:spcPct val="115900"/>
              </a:lnSpc>
              <a:spcBef>
                <a:spcPts val="20"/>
              </a:spcBef>
              <a:buChar char="●"/>
              <a:tabLst>
                <a:tab pos="349885" algn="l"/>
              </a:tabLst>
            </a:pPr>
            <a:r>
              <a:rPr sz="1400" spc="-5" dirty="0">
                <a:latin typeface="Arial"/>
                <a:cs typeface="Arial"/>
              </a:rPr>
              <a:t>All </a:t>
            </a:r>
            <a:r>
              <a:rPr sz="1400" dirty="0">
                <a:latin typeface="Arial"/>
                <a:cs typeface="Arial"/>
              </a:rPr>
              <a:t>the </a:t>
            </a:r>
            <a:r>
              <a:rPr sz="1400" spc="-5" dirty="0">
                <a:latin typeface="Arial"/>
                <a:cs typeface="Arial"/>
              </a:rPr>
              <a:t>keys which </a:t>
            </a:r>
            <a:r>
              <a:rPr sz="1400" dirty="0">
                <a:latin typeface="Arial"/>
                <a:cs typeface="Arial"/>
              </a:rPr>
              <a:t>are </a:t>
            </a:r>
            <a:r>
              <a:rPr sz="1400" spc="-5" dirty="0">
                <a:latin typeface="Arial"/>
                <a:cs typeface="Arial"/>
              </a:rPr>
              <a:t>not </a:t>
            </a:r>
            <a:r>
              <a:rPr sz="1400" dirty="0">
                <a:latin typeface="Arial"/>
                <a:cs typeface="Arial"/>
              </a:rPr>
              <a:t>primary key </a:t>
            </a:r>
            <a:r>
              <a:rPr sz="1400" spc="-380" dirty="0">
                <a:latin typeface="Arial"/>
                <a:cs typeface="Arial"/>
              </a:rPr>
              <a:t> </a:t>
            </a:r>
            <a:r>
              <a:rPr sz="1400" dirty="0">
                <a:latin typeface="Arial"/>
                <a:cs typeface="Arial"/>
              </a:rPr>
              <a:t>are</a:t>
            </a:r>
            <a:r>
              <a:rPr sz="1400" spc="-25" dirty="0">
                <a:latin typeface="Arial"/>
                <a:cs typeface="Arial"/>
              </a:rPr>
              <a:t> </a:t>
            </a:r>
            <a:r>
              <a:rPr sz="1400" dirty="0">
                <a:latin typeface="Arial"/>
                <a:cs typeface="Arial"/>
              </a:rPr>
              <a:t>called</a:t>
            </a:r>
            <a:r>
              <a:rPr sz="1400" spc="-20" dirty="0">
                <a:latin typeface="Arial"/>
                <a:cs typeface="Arial"/>
              </a:rPr>
              <a:t> </a:t>
            </a:r>
            <a:r>
              <a:rPr sz="1400" spc="-5" dirty="0">
                <a:latin typeface="Arial"/>
                <a:cs typeface="Arial"/>
              </a:rPr>
              <a:t>an</a:t>
            </a:r>
            <a:r>
              <a:rPr sz="1400" spc="-90" dirty="0">
                <a:latin typeface="Arial"/>
                <a:cs typeface="Arial"/>
              </a:rPr>
              <a:t> </a:t>
            </a:r>
            <a:r>
              <a:rPr sz="1400" spc="-5" dirty="0">
                <a:latin typeface="Arial"/>
                <a:cs typeface="Arial"/>
              </a:rPr>
              <a:t>Alternate</a:t>
            </a:r>
            <a:r>
              <a:rPr sz="1400" spc="-20" dirty="0">
                <a:latin typeface="Arial"/>
                <a:cs typeface="Arial"/>
              </a:rPr>
              <a:t> </a:t>
            </a:r>
            <a:r>
              <a:rPr sz="1400" spc="-5" dirty="0">
                <a:latin typeface="Arial"/>
                <a:cs typeface="Arial"/>
              </a:rPr>
              <a:t>Key.</a:t>
            </a:r>
            <a:endParaRPr sz="1400">
              <a:latin typeface="Arial"/>
              <a:cs typeface="Arial"/>
            </a:endParaRPr>
          </a:p>
        </p:txBody>
      </p:sp>
      <p:grpSp>
        <p:nvGrpSpPr>
          <p:cNvPr id="5" name="object 5"/>
          <p:cNvGrpSpPr/>
          <p:nvPr/>
        </p:nvGrpSpPr>
        <p:grpSpPr>
          <a:xfrm>
            <a:off x="4572000" y="0"/>
            <a:ext cx="4572000" cy="5143500"/>
            <a:chOff x="4572000" y="0"/>
            <a:chExt cx="4572000" cy="5143500"/>
          </a:xfrm>
        </p:grpSpPr>
        <p:sp>
          <p:nvSpPr>
            <p:cNvPr id="6" name="object 6"/>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7" name="object 7"/>
            <p:cNvPicPr/>
            <p:nvPr/>
          </p:nvPicPr>
          <p:blipFill>
            <a:blip r:embed="rId2" cstate="print"/>
            <a:stretch>
              <a:fillRect/>
            </a:stretch>
          </p:blipFill>
          <p:spPr>
            <a:xfrm>
              <a:off x="8228965" y="161290"/>
              <a:ext cx="791845" cy="311785"/>
            </a:xfrm>
            <a:prstGeom prst="rect">
              <a:avLst/>
            </a:prstGeom>
          </p:spPr>
        </p:pic>
      </p:grpSp>
      <p:pic>
        <p:nvPicPr>
          <p:cNvPr id="8" name="object 8"/>
          <p:cNvPicPr/>
          <p:nvPr/>
        </p:nvPicPr>
        <p:blipFill>
          <a:blip r:embed="rId3" cstate="print"/>
          <a:stretch>
            <a:fillRect/>
          </a:stretch>
        </p:blipFill>
        <p:spPr>
          <a:xfrm>
            <a:off x="143510" y="161289"/>
            <a:ext cx="773887" cy="311150"/>
          </a:xfrm>
          <a:prstGeom prst="rect">
            <a:avLst/>
          </a:prstGeom>
        </p:spPr>
      </p:pic>
      <p:graphicFrame>
        <p:nvGraphicFramePr>
          <p:cNvPr id="9" name="object 9"/>
          <p:cNvGraphicFramePr>
            <a:graphicFrameLocks noGrp="1"/>
          </p:cNvGraphicFramePr>
          <p:nvPr/>
        </p:nvGraphicFramePr>
        <p:xfrm>
          <a:off x="4654930" y="774445"/>
          <a:ext cx="4370070" cy="3214370"/>
        </p:xfrm>
        <a:graphic>
          <a:graphicData uri="http://schemas.openxmlformats.org/drawingml/2006/table">
            <a:tbl>
              <a:tblPr firstRow="1" bandRow="1">
                <a:tableStyleId>{2D5ABB26-0587-4C30-8999-92F81FD0307C}</a:tableStyleId>
              </a:tblPr>
              <a:tblGrid>
                <a:gridCol w="1092835">
                  <a:extLst>
                    <a:ext uri="{9D8B030D-6E8A-4147-A177-3AD203B41FA5}">
                      <a16:colId xmlns:a16="http://schemas.microsoft.com/office/drawing/2014/main" val="20000"/>
                    </a:ext>
                  </a:extLst>
                </a:gridCol>
                <a:gridCol w="1092835">
                  <a:extLst>
                    <a:ext uri="{9D8B030D-6E8A-4147-A177-3AD203B41FA5}">
                      <a16:colId xmlns:a16="http://schemas.microsoft.com/office/drawing/2014/main" val="20001"/>
                    </a:ext>
                  </a:extLst>
                </a:gridCol>
                <a:gridCol w="1092200">
                  <a:extLst>
                    <a:ext uri="{9D8B030D-6E8A-4147-A177-3AD203B41FA5}">
                      <a16:colId xmlns:a16="http://schemas.microsoft.com/office/drawing/2014/main" val="20002"/>
                    </a:ext>
                  </a:extLst>
                </a:gridCol>
                <a:gridCol w="1092200">
                  <a:extLst>
                    <a:ext uri="{9D8B030D-6E8A-4147-A177-3AD203B41FA5}">
                      <a16:colId xmlns:a16="http://schemas.microsoft.com/office/drawing/2014/main" val="20003"/>
                    </a:ext>
                  </a:extLst>
                </a:gridCol>
              </a:tblGrid>
              <a:tr h="569595">
                <a:tc>
                  <a:txBody>
                    <a:bodyPr/>
                    <a:lstStyle/>
                    <a:p>
                      <a:pPr marL="83820">
                        <a:lnSpc>
                          <a:spcPct val="100000"/>
                        </a:lnSpc>
                        <a:spcBef>
                          <a:spcPts val="520"/>
                        </a:spcBef>
                      </a:pPr>
                      <a:r>
                        <a:rPr sz="1400" b="1" spc="-5" dirty="0">
                          <a:latin typeface="Arial"/>
                          <a:cs typeface="Arial"/>
                        </a:rPr>
                        <a:t>OrderNo</a:t>
                      </a:r>
                      <a:endParaRPr sz="1400">
                        <a:latin typeface="Arial"/>
                        <a:cs typeface="Arial"/>
                      </a:endParaRPr>
                    </a:p>
                  </a:txBody>
                  <a:tcPr marL="0" marR="0" marT="66040" marB="0">
                    <a:lnL w="12700">
                      <a:solidFill>
                        <a:srgbClr val="D0A8B7"/>
                      </a:solidFill>
                      <a:prstDash val="solid"/>
                    </a:lnL>
                    <a:lnR w="12700">
                      <a:solidFill>
                        <a:srgbClr val="2F1B38"/>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820">
                        <a:lnSpc>
                          <a:spcPct val="100000"/>
                        </a:lnSpc>
                        <a:spcBef>
                          <a:spcPts val="520"/>
                        </a:spcBef>
                      </a:pPr>
                      <a:r>
                        <a:rPr sz="1400" b="1" spc="-5" dirty="0">
                          <a:latin typeface="Arial"/>
                          <a:cs typeface="Arial"/>
                        </a:rPr>
                        <a:t>PorductID</a:t>
                      </a:r>
                      <a:endParaRPr sz="1400">
                        <a:latin typeface="Arial"/>
                        <a:cs typeface="Arial"/>
                      </a:endParaRPr>
                    </a:p>
                  </a:txBody>
                  <a:tcPr marL="0" marR="0" marT="66040" marB="0">
                    <a:lnL w="12700">
                      <a:solidFill>
                        <a:srgbClr val="2F1B38"/>
                      </a:solidFill>
                      <a:prstDash val="solid"/>
                    </a:lnL>
                    <a:lnR w="12700">
                      <a:solidFill>
                        <a:srgbClr val="2FA2B7"/>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185" marR="332105">
                        <a:lnSpc>
                          <a:spcPts val="1630"/>
                        </a:lnSpc>
                        <a:spcBef>
                          <a:spcPts val="625"/>
                        </a:spcBef>
                      </a:pPr>
                      <a:r>
                        <a:rPr sz="1400" b="1" spc="-15" dirty="0">
                          <a:latin typeface="Arial"/>
                          <a:cs typeface="Arial"/>
                        </a:rPr>
                        <a:t>P</a:t>
                      </a:r>
                      <a:r>
                        <a:rPr sz="1400" b="1" dirty="0">
                          <a:latin typeface="Arial"/>
                          <a:cs typeface="Arial"/>
                        </a:rPr>
                        <a:t>r</a:t>
                      </a:r>
                      <a:r>
                        <a:rPr sz="1400" b="1" spc="-10" dirty="0">
                          <a:latin typeface="Arial"/>
                          <a:cs typeface="Arial"/>
                        </a:rPr>
                        <a:t>od</a:t>
                      </a:r>
                      <a:r>
                        <a:rPr sz="1400" b="1" spc="-20" dirty="0">
                          <a:latin typeface="Arial"/>
                          <a:cs typeface="Arial"/>
                        </a:rPr>
                        <a:t>u</a:t>
                      </a:r>
                      <a:r>
                        <a:rPr sz="1400" b="1" dirty="0">
                          <a:latin typeface="Arial"/>
                          <a:cs typeface="Arial"/>
                        </a:rPr>
                        <a:t>ct  Name</a:t>
                      </a:r>
                      <a:endParaRPr sz="1400">
                        <a:latin typeface="Arial"/>
                        <a:cs typeface="Arial"/>
                      </a:endParaRPr>
                    </a:p>
                  </a:txBody>
                  <a:tcPr marL="0" marR="0" marT="79375" marB="0">
                    <a:lnL w="12700">
                      <a:solidFill>
                        <a:srgbClr val="2FA2B7"/>
                      </a:solidFill>
                      <a:prstDash val="solid"/>
                    </a:lnL>
                    <a:lnR w="12700">
                      <a:solidFill>
                        <a:srgbClr val="6FADB7"/>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185">
                        <a:lnSpc>
                          <a:spcPct val="100000"/>
                        </a:lnSpc>
                        <a:spcBef>
                          <a:spcPts val="520"/>
                        </a:spcBef>
                      </a:pPr>
                      <a:r>
                        <a:rPr sz="1400" b="1" dirty="0">
                          <a:latin typeface="Arial"/>
                          <a:cs typeface="Arial"/>
                        </a:rPr>
                        <a:t>Quantity</a:t>
                      </a:r>
                      <a:endParaRPr sz="1400">
                        <a:latin typeface="Arial"/>
                        <a:cs typeface="Arial"/>
                      </a:endParaRPr>
                    </a:p>
                  </a:txBody>
                  <a:tcPr marL="0" marR="0" marT="66040" marB="0">
                    <a:lnL w="12700">
                      <a:solidFill>
                        <a:srgbClr val="6FADB7"/>
                      </a:solidFill>
                      <a:prstDash val="solid"/>
                    </a:lnL>
                    <a:lnR w="12700">
                      <a:solidFill>
                        <a:srgbClr val="C0ABB7"/>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0"/>
                  </a:ext>
                </a:extLst>
              </a:tr>
              <a:tr h="362585">
                <a:tc>
                  <a:txBody>
                    <a:bodyPr/>
                    <a:lstStyle/>
                    <a:p>
                      <a:pPr marL="83820">
                        <a:lnSpc>
                          <a:spcPct val="100000"/>
                        </a:lnSpc>
                        <a:spcBef>
                          <a:spcPts val="535"/>
                        </a:spcBef>
                      </a:pPr>
                      <a:r>
                        <a:rPr sz="1400" spc="-5" dirty="0">
                          <a:latin typeface="Arial"/>
                          <a:cs typeface="Arial"/>
                        </a:rPr>
                        <a:t>B005</a:t>
                      </a:r>
                      <a:endParaRPr sz="1400">
                        <a:latin typeface="Arial"/>
                        <a:cs typeface="Arial"/>
                      </a:endParaRPr>
                    </a:p>
                  </a:txBody>
                  <a:tcPr marL="0" marR="0" marT="67945" marB="0">
                    <a:lnL w="12700">
                      <a:solidFill>
                        <a:srgbClr val="EFABB7"/>
                      </a:solidFill>
                      <a:prstDash val="solid"/>
                    </a:lnL>
                    <a:lnR w="12700">
                      <a:solidFill>
                        <a:srgbClr val="90ABB7"/>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5090">
                        <a:lnSpc>
                          <a:spcPct val="100000"/>
                        </a:lnSpc>
                        <a:spcBef>
                          <a:spcPts val="535"/>
                        </a:spcBef>
                      </a:pPr>
                      <a:r>
                        <a:rPr sz="1400" spc="-5" dirty="0">
                          <a:latin typeface="Arial"/>
                          <a:cs typeface="Arial"/>
                        </a:rPr>
                        <a:t>JAP102459</a:t>
                      </a:r>
                      <a:endParaRPr sz="1400">
                        <a:latin typeface="Arial"/>
                        <a:cs typeface="Arial"/>
                      </a:endParaRPr>
                    </a:p>
                  </a:txBody>
                  <a:tcPr marL="0" marR="0" marT="67945" marB="0">
                    <a:lnL w="12700">
                      <a:solidFill>
                        <a:srgbClr val="90ABB7"/>
                      </a:solidFill>
                      <a:prstDash val="solid"/>
                    </a:lnL>
                    <a:lnR w="12700">
                      <a:solidFill>
                        <a:srgbClr val="D0A8B7"/>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3185">
                        <a:lnSpc>
                          <a:spcPct val="100000"/>
                        </a:lnSpc>
                        <a:spcBef>
                          <a:spcPts val="535"/>
                        </a:spcBef>
                      </a:pPr>
                      <a:r>
                        <a:rPr sz="1400" dirty="0">
                          <a:latin typeface="Arial"/>
                          <a:cs typeface="Arial"/>
                        </a:rPr>
                        <a:t>Mouse</a:t>
                      </a:r>
                      <a:endParaRPr sz="1400">
                        <a:latin typeface="Arial"/>
                        <a:cs typeface="Arial"/>
                      </a:endParaRPr>
                    </a:p>
                  </a:txBody>
                  <a:tcPr marL="0" marR="0" marT="67945" marB="0">
                    <a:lnL w="12700">
                      <a:solidFill>
                        <a:srgbClr val="D0A8B7"/>
                      </a:solidFill>
                      <a:prstDash val="solid"/>
                    </a:lnL>
                    <a:lnR w="12700">
                      <a:solidFill>
                        <a:srgbClr val="6FABB7"/>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3185">
                        <a:lnSpc>
                          <a:spcPct val="100000"/>
                        </a:lnSpc>
                        <a:spcBef>
                          <a:spcPts val="535"/>
                        </a:spcBef>
                      </a:pPr>
                      <a:r>
                        <a:rPr sz="1400" dirty="0">
                          <a:latin typeface="Arial"/>
                          <a:cs typeface="Arial"/>
                        </a:rPr>
                        <a:t>5</a:t>
                      </a:r>
                      <a:endParaRPr sz="1400">
                        <a:latin typeface="Arial"/>
                        <a:cs typeface="Arial"/>
                      </a:endParaRPr>
                    </a:p>
                  </a:txBody>
                  <a:tcPr marL="0" marR="0" marT="67945" marB="0">
                    <a:lnL w="12700">
                      <a:solidFill>
                        <a:srgbClr val="6FABB7"/>
                      </a:solidFill>
                      <a:prstDash val="solid"/>
                    </a:lnL>
                    <a:lnR w="12700">
                      <a:solidFill>
                        <a:srgbClr val="EFABB7"/>
                      </a:solidFill>
                      <a:prstDash val="solid"/>
                    </a:lnR>
                    <a:lnT w="9525">
                      <a:solidFill>
                        <a:srgbClr val="DDDDDD"/>
                      </a:solidFill>
                      <a:prstDash val="solid"/>
                    </a:lnT>
                    <a:lnB w="9525">
                      <a:solidFill>
                        <a:srgbClr val="DDDDDD"/>
                      </a:solidFill>
                      <a:prstDash val="solid"/>
                    </a:lnB>
                    <a:solidFill>
                      <a:srgbClr val="FFFFFF"/>
                    </a:solidFill>
                  </a:tcPr>
                </a:tc>
                <a:extLst>
                  <a:ext uri="{0D108BD9-81ED-4DB2-BD59-A6C34878D82A}">
                    <a16:rowId xmlns:a16="http://schemas.microsoft.com/office/drawing/2014/main" val="10001"/>
                  </a:ext>
                </a:extLst>
              </a:tr>
              <a:tr h="569595">
                <a:tc>
                  <a:txBody>
                    <a:bodyPr/>
                    <a:lstStyle/>
                    <a:p>
                      <a:pPr marL="83820">
                        <a:lnSpc>
                          <a:spcPct val="100000"/>
                        </a:lnSpc>
                        <a:spcBef>
                          <a:spcPts val="520"/>
                        </a:spcBef>
                      </a:pPr>
                      <a:r>
                        <a:rPr sz="1400" spc="-5" dirty="0">
                          <a:latin typeface="Arial"/>
                          <a:cs typeface="Arial"/>
                        </a:rPr>
                        <a:t>B005</a:t>
                      </a:r>
                      <a:endParaRPr sz="1400">
                        <a:latin typeface="Arial"/>
                        <a:cs typeface="Arial"/>
                      </a:endParaRPr>
                    </a:p>
                  </a:txBody>
                  <a:tcPr marL="0" marR="0" marT="66040" marB="0">
                    <a:lnL w="12700">
                      <a:solidFill>
                        <a:srgbClr val="DFADB7"/>
                      </a:solidFill>
                      <a:prstDash val="solid"/>
                    </a:lnL>
                    <a:lnR w="12700">
                      <a:solidFill>
                        <a:srgbClr val="DFA8B7"/>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820" marR="155575">
                        <a:lnSpc>
                          <a:spcPts val="1620"/>
                        </a:lnSpc>
                        <a:spcBef>
                          <a:spcPts val="635"/>
                        </a:spcBef>
                      </a:pPr>
                      <a:r>
                        <a:rPr sz="1400" spc="-10" dirty="0">
                          <a:latin typeface="Arial"/>
                          <a:cs typeface="Arial"/>
                        </a:rPr>
                        <a:t>D</a:t>
                      </a:r>
                      <a:r>
                        <a:rPr sz="1400" dirty="0">
                          <a:latin typeface="Arial"/>
                          <a:cs typeface="Arial"/>
                        </a:rPr>
                        <a:t>K</a:t>
                      </a:r>
                      <a:r>
                        <a:rPr sz="1400" spc="-10" dirty="0">
                          <a:latin typeface="Arial"/>
                          <a:cs typeface="Arial"/>
                        </a:rPr>
                        <a:t>T</a:t>
                      </a:r>
                      <a:r>
                        <a:rPr sz="1400" spc="-15" dirty="0">
                          <a:latin typeface="Arial"/>
                          <a:cs typeface="Arial"/>
                        </a:rPr>
                        <a:t>3</a:t>
                      </a:r>
                      <a:r>
                        <a:rPr sz="1400" dirty="0">
                          <a:latin typeface="Arial"/>
                          <a:cs typeface="Arial"/>
                        </a:rPr>
                        <a:t>2</a:t>
                      </a:r>
                      <a:r>
                        <a:rPr sz="1400" spc="-15" dirty="0">
                          <a:latin typeface="Arial"/>
                          <a:cs typeface="Arial"/>
                        </a:rPr>
                        <a:t>15</a:t>
                      </a:r>
                      <a:r>
                        <a:rPr sz="1400" dirty="0">
                          <a:latin typeface="Arial"/>
                          <a:cs typeface="Arial"/>
                        </a:rPr>
                        <a:t>7  3</a:t>
                      </a:r>
                      <a:endParaRPr sz="1400">
                        <a:latin typeface="Arial"/>
                        <a:cs typeface="Arial"/>
                      </a:endParaRPr>
                    </a:p>
                  </a:txBody>
                  <a:tcPr marL="0" marR="0" marT="80645" marB="0">
                    <a:lnL w="12700">
                      <a:solidFill>
                        <a:srgbClr val="DFA8B7"/>
                      </a:solidFill>
                      <a:prstDash val="solid"/>
                    </a:lnL>
                    <a:lnR w="12700">
                      <a:solidFill>
                        <a:srgbClr val="2F1B38"/>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185">
                        <a:lnSpc>
                          <a:spcPct val="100000"/>
                        </a:lnSpc>
                        <a:spcBef>
                          <a:spcPts val="520"/>
                        </a:spcBef>
                      </a:pPr>
                      <a:r>
                        <a:rPr sz="1400" spc="-5" dirty="0">
                          <a:latin typeface="Arial"/>
                          <a:cs typeface="Arial"/>
                        </a:rPr>
                        <a:t>USB</a:t>
                      </a:r>
                      <a:endParaRPr sz="1400">
                        <a:latin typeface="Arial"/>
                        <a:cs typeface="Arial"/>
                      </a:endParaRPr>
                    </a:p>
                  </a:txBody>
                  <a:tcPr marL="0" marR="0" marT="66040" marB="0">
                    <a:lnL w="12700">
                      <a:solidFill>
                        <a:srgbClr val="2F1B38"/>
                      </a:solidFill>
                      <a:prstDash val="solid"/>
                    </a:lnL>
                    <a:lnR w="12700">
                      <a:solidFill>
                        <a:srgbClr val="DFA1B7"/>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185">
                        <a:lnSpc>
                          <a:spcPct val="100000"/>
                        </a:lnSpc>
                        <a:spcBef>
                          <a:spcPts val="520"/>
                        </a:spcBef>
                      </a:pPr>
                      <a:r>
                        <a:rPr sz="1400" spc="-5" dirty="0">
                          <a:latin typeface="Arial"/>
                          <a:cs typeface="Arial"/>
                        </a:rPr>
                        <a:t>10</a:t>
                      </a:r>
                      <a:endParaRPr sz="1400">
                        <a:latin typeface="Arial"/>
                        <a:cs typeface="Arial"/>
                      </a:endParaRPr>
                    </a:p>
                  </a:txBody>
                  <a:tcPr marL="0" marR="0" marT="66040" marB="0">
                    <a:lnL w="12700">
                      <a:solidFill>
                        <a:srgbClr val="DFA1B7"/>
                      </a:solidFill>
                      <a:prstDash val="solid"/>
                    </a:lnL>
                    <a:lnR w="12700">
                      <a:solidFill>
                        <a:srgbClr val="DFADB7"/>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2"/>
                  </a:ext>
                </a:extLst>
              </a:tr>
              <a:tr h="571500">
                <a:tc>
                  <a:txBody>
                    <a:bodyPr/>
                    <a:lstStyle/>
                    <a:p>
                      <a:pPr marL="83820">
                        <a:lnSpc>
                          <a:spcPct val="100000"/>
                        </a:lnSpc>
                        <a:spcBef>
                          <a:spcPts val="520"/>
                        </a:spcBef>
                      </a:pPr>
                      <a:r>
                        <a:rPr sz="1400" spc="-5" dirty="0">
                          <a:latin typeface="Arial"/>
                          <a:cs typeface="Arial"/>
                        </a:rPr>
                        <a:t>B005</a:t>
                      </a:r>
                      <a:endParaRPr sz="1400">
                        <a:latin typeface="Arial"/>
                        <a:cs typeface="Arial"/>
                      </a:endParaRPr>
                    </a:p>
                  </a:txBody>
                  <a:tcPr marL="0" marR="0" marT="66040" marB="0">
                    <a:lnL w="12700">
                      <a:solidFill>
                        <a:srgbClr val="6FADB7"/>
                      </a:solidFill>
                      <a:prstDash val="solid"/>
                    </a:lnL>
                    <a:lnR w="12700">
                      <a:solidFill>
                        <a:srgbClr val="50ABB7"/>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3820" marR="85090">
                        <a:lnSpc>
                          <a:spcPts val="1630"/>
                        </a:lnSpc>
                        <a:spcBef>
                          <a:spcPts val="625"/>
                        </a:spcBef>
                      </a:pPr>
                      <a:r>
                        <a:rPr sz="1400" dirty="0">
                          <a:latin typeface="Arial"/>
                          <a:cs typeface="Arial"/>
                        </a:rPr>
                        <a:t>O</a:t>
                      </a:r>
                      <a:r>
                        <a:rPr sz="1400" spc="-20" dirty="0">
                          <a:latin typeface="Arial"/>
                          <a:cs typeface="Arial"/>
                        </a:rPr>
                        <a:t>M</a:t>
                      </a:r>
                      <a:r>
                        <a:rPr sz="1400" dirty="0">
                          <a:latin typeface="Arial"/>
                          <a:cs typeface="Arial"/>
                        </a:rPr>
                        <a:t>G</a:t>
                      </a:r>
                      <a:r>
                        <a:rPr sz="1400" spc="-15" dirty="0">
                          <a:latin typeface="Arial"/>
                          <a:cs typeface="Arial"/>
                        </a:rPr>
                        <a:t>4</a:t>
                      </a:r>
                      <a:r>
                        <a:rPr sz="1400" dirty="0">
                          <a:latin typeface="Arial"/>
                          <a:cs typeface="Arial"/>
                        </a:rPr>
                        <a:t>4</a:t>
                      </a:r>
                      <a:r>
                        <a:rPr sz="1400" spc="-15" dirty="0">
                          <a:latin typeface="Arial"/>
                          <a:cs typeface="Arial"/>
                        </a:rPr>
                        <a:t>6</a:t>
                      </a:r>
                      <a:r>
                        <a:rPr sz="1400" dirty="0">
                          <a:latin typeface="Arial"/>
                          <a:cs typeface="Arial"/>
                        </a:rPr>
                        <a:t>78  9</a:t>
                      </a:r>
                      <a:endParaRPr sz="1400">
                        <a:latin typeface="Arial"/>
                        <a:cs typeface="Arial"/>
                      </a:endParaRPr>
                    </a:p>
                  </a:txBody>
                  <a:tcPr marL="0" marR="0" marT="79375" marB="0">
                    <a:lnL w="12700">
                      <a:solidFill>
                        <a:srgbClr val="50ABB7"/>
                      </a:solidFill>
                      <a:prstDash val="solid"/>
                    </a:lnL>
                    <a:lnR w="12700">
                      <a:solidFill>
                        <a:srgbClr val="C0ABB7"/>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3185">
                        <a:lnSpc>
                          <a:spcPts val="1670"/>
                        </a:lnSpc>
                        <a:spcBef>
                          <a:spcPts val="520"/>
                        </a:spcBef>
                      </a:pPr>
                      <a:r>
                        <a:rPr sz="1400" spc="-5" dirty="0">
                          <a:latin typeface="Arial"/>
                          <a:cs typeface="Arial"/>
                        </a:rPr>
                        <a:t>LCD</a:t>
                      </a:r>
                      <a:endParaRPr sz="1400">
                        <a:latin typeface="Arial"/>
                        <a:cs typeface="Arial"/>
                      </a:endParaRPr>
                    </a:p>
                    <a:p>
                      <a:pPr marL="83185">
                        <a:lnSpc>
                          <a:spcPts val="1670"/>
                        </a:lnSpc>
                      </a:pPr>
                      <a:r>
                        <a:rPr sz="1400" dirty="0">
                          <a:latin typeface="Arial"/>
                          <a:cs typeface="Arial"/>
                        </a:rPr>
                        <a:t>Monitor</a:t>
                      </a:r>
                      <a:endParaRPr sz="1400">
                        <a:latin typeface="Arial"/>
                        <a:cs typeface="Arial"/>
                      </a:endParaRPr>
                    </a:p>
                  </a:txBody>
                  <a:tcPr marL="0" marR="0" marT="66040" marB="0">
                    <a:lnL w="12700">
                      <a:solidFill>
                        <a:srgbClr val="C0ABB7"/>
                      </a:solidFill>
                      <a:prstDash val="solid"/>
                    </a:lnL>
                    <a:lnR w="12700">
                      <a:solidFill>
                        <a:srgbClr val="1FA3B7"/>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3185">
                        <a:lnSpc>
                          <a:spcPct val="100000"/>
                        </a:lnSpc>
                        <a:spcBef>
                          <a:spcPts val="520"/>
                        </a:spcBef>
                      </a:pPr>
                      <a:r>
                        <a:rPr sz="1400" spc="-5" dirty="0">
                          <a:latin typeface="Arial"/>
                          <a:cs typeface="Arial"/>
                        </a:rPr>
                        <a:t>20</a:t>
                      </a:r>
                      <a:endParaRPr sz="1400">
                        <a:latin typeface="Arial"/>
                        <a:cs typeface="Arial"/>
                      </a:endParaRPr>
                    </a:p>
                  </a:txBody>
                  <a:tcPr marL="0" marR="0" marT="66040" marB="0">
                    <a:lnL w="12700">
                      <a:solidFill>
                        <a:srgbClr val="1FA3B7"/>
                      </a:solidFill>
                      <a:prstDash val="solid"/>
                    </a:lnL>
                    <a:lnR w="12700">
                      <a:solidFill>
                        <a:srgbClr val="90ABB7"/>
                      </a:solidFill>
                      <a:prstDash val="solid"/>
                    </a:lnR>
                    <a:lnT w="9525">
                      <a:solidFill>
                        <a:srgbClr val="DDDDDD"/>
                      </a:solidFill>
                      <a:prstDash val="solid"/>
                    </a:lnT>
                    <a:lnB w="9525">
                      <a:solidFill>
                        <a:srgbClr val="DDDDDD"/>
                      </a:solidFill>
                      <a:prstDash val="solid"/>
                    </a:lnB>
                    <a:solidFill>
                      <a:srgbClr val="FFFFFF"/>
                    </a:solidFill>
                  </a:tcPr>
                </a:tc>
                <a:extLst>
                  <a:ext uri="{0D108BD9-81ED-4DB2-BD59-A6C34878D82A}">
                    <a16:rowId xmlns:a16="http://schemas.microsoft.com/office/drawing/2014/main" val="10003"/>
                  </a:ext>
                </a:extLst>
              </a:tr>
              <a:tr h="569595">
                <a:tc>
                  <a:txBody>
                    <a:bodyPr/>
                    <a:lstStyle/>
                    <a:p>
                      <a:pPr marL="83820">
                        <a:lnSpc>
                          <a:spcPct val="100000"/>
                        </a:lnSpc>
                        <a:spcBef>
                          <a:spcPts val="520"/>
                        </a:spcBef>
                      </a:pPr>
                      <a:r>
                        <a:rPr sz="1400" spc="-5" dirty="0">
                          <a:latin typeface="Arial"/>
                          <a:cs typeface="Arial"/>
                        </a:rPr>
                        <a:t>B004</a:t>
                      </a:r>
                      <a:endParaRPr sz="1400">
                        <a:latin typeface="Arial"/>
                        <a:cs typeface="Arial"/>
                      </a:endParaRPr>
                    </a:p>
                  </a:txBody>
                  <a:tcPr marL="0" marR="0" marT="66040" marB="0">
                    <a:lnL w="12700">
                      <a:solidFill>
                        <a:srgbClr val="6FABB7"/>
                      </a:solidFill>
                      <a:prstDash val="solid"/>
                    </a:lnL>
                    <a:lnR w="12700">
                      <a:solidFill>
                        <a:srgbClr val="D07880"/>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820" marR="155575">
                        <a:lnSpc>
                          <a:spcPts val="1630"/>
                        </a:lnSpc>
                        <a:spcBef>
                          <a:spcPts val="625"/>
                        </a:spcBef>
                      </a:pPr>
                      <a:r>
                        <a:rPr sz="1400" spc="-10" dirty="0">
                          <a:latin typeface="Arial"/>
                          <a:cs typeface="Arial"/>
                        </a:rPr>
                        <a:t>D</a:t>
                      </a:r>
                      <a:r>
                        <a:rPr sz="1400" dirty="0">
                          <a:latin typeface="Arial"/>
                          <a:cs typeface="Arial"/>
                        </a:rPr>
                        <a:t>K</a:t>
                      </a:r>
                      <a:r>
                        <a:rPr sz="1400" spc="-10" dirty="0">
                          <a:latin typeface="Arial"/>
                          <a:cs typeface="Arial"/>
                        </a:rPr>
                        <a:t>T</a:t>
                      </a:r>
                      <a:r>
                        <a:rPr sz="1400" spc="-15" dirty="0">
                          <a:latin typeface="Arial"/>
                          <a:cs typeface="Arial"/>
                        </a:rPr>
                        <a:t>3</a:t>
                      </a:r>
                      <a:r>
                        <a:rPr sz="1400" dirty="0">
                          <a:latin typeface="Arial"/>
                          <a:cs typeface="Arial"/>
                        </a:rPr>
                        <a:t>2</a:t>
                      </a:r>
                      <a:r>
                        <a:rPr sz="1400" spc="-15" dirty="0">
                          <a:latin typeface="Arial"/>
                          <a:cs typeface="Arial"/>
                        </a:rPr>
                        <a:t>15</a:t>
                      </a:r>
                      <a:r>
                        <a:rPr sz="1400" dirty="0">
                          <a:latin typeface="Arial"/>
                          <a:cs typeface="Arial"/>
                        </a:rPr>
                        <a:t>7  3</a:t>
                      </a:r>
                      <a:endParaRPr sz="1400">
                        <a:latin typeface="Arial"/>
                        <a:cs typeface="Arial"/>
                      </a:endParaRPr>
                    </a:p>
                  </a:txBody>
                  <a:tcPr marL="0" marR="0" marT="79375" marB="0">
                    <a:lnL w="12700">
                      <a:solidFill>
                        <a:srgbClr val="D07880"/>
                      </a:solidFill>
                      <a:prstDash val="solid"/>
                    </a:lnL>
                    <a:lnR w="12700">
                      <a:solidFill>
                        <a:srgbClr val="00ADB7"/>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185">
                        <a:lnSpc>
                          <a:spcPct val="100000"/>
                        </a:lnSpc>
                        <a:spcBef>
                          <a:spcPts val="520"/>
                        </a:spcBef>
                      </a:pPr>
                      <a:r>
                        <a:rPr sz="1400" spc="-5" dirty="0">
                          <a:latin typeface="Arial"/>
                          <a:cs typeface="Arial"/>
                        </a:rPr>
                        <a:t>USB</a:t>
                      </a:r>
                      <a:endParaRPr sz="1400">
                        <a:latin typeface="Arial"/>
                        <a:cs typeface="Arial"/>
                      </a:endParaRPr>
                    </a:p>
                  </a:txBody>
                  <a:tcPr marL="0" marR="0" marT="66040" marB="0">
                    <a:lnL w="12700">
                      <a:solidFill>
                        <a:srgbClr val="00ADB7"/>
                      </a:solidFill>
                      <a:prstDash val="solid"/>
                    </a:lnL>
                    <a:lnR w="12700">
                      <a:solidFill>
                        <a:srgbClr val="00ABB7"/>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185">
                        <a:lnSpc>
                          <a:spcPct val="100000"/>
                        </a:lnSpc>
                        <a:spcBef>
                          <a:spcPts val="520"/>
                        </a:spcBef>
                      </a:pPr>
                      <a:r>
                        <a:rPr sz="1400" spc="-5" dirty="0">
                          <a:latin typeface="Arial"/>
                          <a:cs typeface="Arial"/>
                        </a:rPr>
                        <a:t>15</a:t>
                      </a:r>
                      <a:endParaRPr sz="1400">
                        <a:latin typeface="Arial"/>
                        <a:cs typeface="Arial"/>
                      </a:endParaRPr>
                    </a:p>
                  </a:txBody>
                  <a:tcPr marL="0" marR="0" marT="66040" marB="0">
                    <a:lnL w="12700">
                      <a:solidFill>
                        <a:srgbClr val="00ABB7"/>
                      </a:solidFill>
                      <a:prstDash val="solid"/>
                    </a:lnL>
                    <a:lnR w="12700">
                      <a:solidFill>
                        <a:srgbClr val="6FABB7"/>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4"/>
                  </a:ext>
                </a:extLst>
              </a:tr>
              <a:tr h="571500">
                <a:tc>
                  <a:txBody>
                    <a:bodyPr/>
                    <a:lstStyle/>
                    <a:p>
                      <a:pPr marL="83820">
                        <a:lnSpc>
                          <a:spcPct val="100000"/>
                        </a:lnSpc>
                        <a:spcBef>
                          <a:spcPts val="535"/>
                        </a:spcBef>
                      </a:pPr>
                      <a:r>
                        <a:rPr sz="1400" spc="-5" dirty="0">
                          <a:latin typeface="Arial"/>
                          <a:cs typeface="Arial"/>
                        </a:rPr>
                        <a:t>B002</a:t>
                      </a:r>
                      <a:endParaRPr sz="1400">
                        <a:latin typeface="Arial"/>
                        <a:cs typeface="Arial"/>
                      </a:endParaRPr>
                    </a:p>
                  </a:txBody>
                  <a:tcPr marL="0" marR="0" marT="67945" marB="0">
                    <a:lnL w="12700">
                      <a:solidFill>
                        <a:srgbClr val="C0ABB7"/>
                      </a:solidFill>
                      <a:prstDash val="solid"/>
                    </a:lnL>
                    <a:lnR w="12700">
                      <a:solidFill>
                        <a:srgbClr val="0FABB7"/>
                      </a:solidFill>
                      <a:prstDash val="solid"/>
                    </a:lnR>
                    <a:lnT w="9525">
                      <a:solidFill>
                        <a:srgbClr val="DDDDDD"/>
                      </a:solidFill>
                      <a:prstDash val="solid"/>
                    </a:lnT>
                    <a:lnB w="12700">
                      <a:solidFill>
                        <a:srgbClr val="6FADB7"/>
                      </a:solidFill>
                      <a:prstDash val="solid"/>
                    </a:lnB>
                    <a:solidFill>
                      <a:srgbClr val="FFFFFF"/>
                    </a:solidFill>
                  </a:tcPr>
                </a:tc>
                <a:tc>
                  <a:txBody>
                    <a:bodyPr/>
                    <a:lstStyle/>
                    <a:p>
                      <a:pPr marL="83820" marR="85090">
                        <a:lnSpc>
                          <a:spcPts val="1620"/>
                        </a:lnSpc>
                        <a:spcBef>
                          <a:spcPts val="650"/>
                        </a:spcBef>
                      </a:pPr>
                      <a:r>
                        <a:rPr sz="1400" dirty="0">
                          <a:latin typeface="Arial"/>
                          <a:cs typeface="Arial"/>
                        </a:rPr>
                        <a:t>O</a:t>
                      </a:r>
                      <a:r>
                        <a:rPr sz="1400" spc="-20" dirty="0">
                          <a:latin typeface="Arial"/>
                          <a:cs typeface="Arial"/>
                        </a:rPr>
                        <a:t>M</a:t>
                      </a:r>
                      <a:r>
                        <a:rPr sz="1400" dirty="0">
                          <a:latin typeface="Arial"/>
                          <a:cs typeface="Arial"/>
                        </a:rPr>
                        <a:t>G</a:t>
                      </a:r>
                      <a:r>
                        <a:rPr sz="1400" spc="-15" dirty="0">
                          <a:latin typeface="Arial"/>
                          <a:cs typeface="Arial"/>
                        </a:rPr>
                        <a:t>4</a:t>
                      </a:r>
                      <a:r>
                        <a:rPr sz="1400" dirty="0">
                          <a:latin typeface="Arial"/>
                          <a:cs typeface="Arial"/>
                        </a:rPr>
                        <a:t>4</a:t>
                      </a:r>
                      <a:r>
                        <a:rPr sz="1400" spc="-15" dirty="0">
                          <a:latin typeface="Arial"/>
                          <a:cs typeface="Arial"/>
                        </a:rPr>
                        <a:t>6</a:t>
                      </a:r>
                      <a:r>
                        <a:rPr sz="1400" dirty="0">
                          <a:latin typeface="Arial"/>
                          <a:cs typeface="Arial"/>
                        </a:rPr>
                        <a:t>78  9</a:t>
                      </a:r>
                      <a:endParaRPr sz="1400">
                        <a:latin typeface="Arial"/>
                        <a:cs typeface="Arial"/>
                      </a:endParaRPr>
                    </a:p>
                  </a:txBody>
                  <a:tcPr marL="0" marR="0" marT="82550" marB="0">
                    <a:lnL w="12700">
                      <a:solidFill>
                        <a:srgbClr val="0FABB7"/>
                      </a:solidFill>
                      <a:prstDash val="solid"/>
                    </a:lnL>
                    <a:lnR w="12700">
                      <a:solidFill>
                        <a:srgbClr val="6F7138"/>
                      </a:solidFill>
                      <a:prstDash val="solid"/>
                    </a:lnR>
                    <a:lnT w="9525">
                      <a:solidFill>
                        <a:srgbClr val="DDDDDD"/>
                      </a:solidFill>
                      <a:prstDash val="solid"/>
                    </a:lnT>
                    <a:lnB w="12700">
                      <a:solidFill>
                        <a:srgbClr val="DFA1B7"/>
                      </a:solidFill>
                      <a:prstDash val="solid"/>
                    </a:lnB>
                    <a:solidFill>
                      <a:srgbClr val="FFFFFF"/>
                    </a:solidFill>
                  </a:tcPr>
                </a:tc>
                <a:tc>
                  <a:txBody>
                    <a:bodyPr/>
                    <a:lstStyle/>
                    <a:p>
                      <a:pPr marL="83185" marR="480059">
                        <a:lnSpc>
                          <a:spcPts val="1620"/>
                        </a:lnSpc>
                        <a:spcBef>
                          <a:spcPts val="650"/>
                        </a:spcBef>
                      </a:pPr>
                      <a:r>
                        <a:rPr sz="1400" dirty="0">
                          <a:latin typeface="Arial"/>
                          <a:cs typeface="Arial"/>
                        </a:rPr>
                        <a:t>Laser </a:t>
                      </a:r>
                      <a:r>
                        <a:rPr sz="1400" spc="5" dirty="0">
                          <a:latin typeface="Arial"/>
                          <a:cs typeface="Arial"/>
                        </a:rPr>
                        <a:t> </a:t>
                      </a:r>
                      <a:r>
                        <a:rPr sz="1400" dirty="0">
                          <a:latin typeface="Arial"/>
                          <a:cs typeface="Arial"/>
                        </a:rPr>
                        <a:t>P</a:t>
                      </a:r>
                      <a:r>
                        <a:rPr sz="1400" spc="-15" dirty="0">
                          <a:latin typeface="Arial"/>
                          <a:cs typeface="Arial"/>
                        </a:rPr>
                        <a:t>r</a:t>
                      </a:r>
                      <a:r>
                        <a:rPr sz="1400" dirty="0">
                          <a:latin typeface="Arial"/>
                          <a:cs typeface="Arial"/>
                        </a:rPr>
                        <a:t>i</a:t>
                      </a:r>
                      <a:r>
                        <a:rPr sz="1400" spc="-15" dirty="0">
                          <a:latin typeface="Arial"/>
                          <a:cs typeface="Arial"/>
                        </a:rPr>
                        <a:t>n</a:t>
                      </a:r>
                      <a:r>
                        <a:rPr sz="1400" spc="-10" dirty="0">
                          <a:latin typeface="Arial"/>
                          <a:cs typeface="Arial"/>
                        </a:rPr>
                        <a:t>t</a:t>
                      </a:r>
                      <a:r>
                        <a:rPr sz="1400" dirty="0">
                          <a:latin typeface="Arial"/>
                          <a:cs typeface="Arial"/>
                        </a:rPr>
                        <a:t>er</a:t>
                      </a:r>
                      <a:endParaRPr sz="1400">
                        <a:latin typeface="Arial"/>
                        <a:cs typeface="Arial"/>
                      </a:endParaRPr>
                    </a:p>
                  </a:txBody>
                  <a:tcPr marL="0" marR="0" marT="82550" marB="0">
                    <a:lnL w="12700">
                      <a:solidFill>
                        <a:srgbClr val="6F7138"/>
                      </a:solidFill>
                      <a:prstDash val="solid"/>
                    </a:lnL>
                    <a:lnR w="12700">
                      <a:solidFill>
                        <a:srgbClr val="9FABB7"/>
                      </a:solidFill>
                      <a:prstDash val="solid"/>
                    </a:lnR>
                    <a:lnT w="9525">
                      <a:solidFill>
                        <a:srgbClr val="DDDDDD"/>
                      </a:solidFill>
                      <a:prstDash val="solid"/>
                    </a:lnT>
                    <a:lnB w="12700">
                      <a:solidFill>
                        <a:srgbClr val="00ABB7"/>
                      </a:solidFill>
                      <a:prstDash val="solid"/>
                    </a:lnB>
                    <a:solidFill>
                      <a:srgbClr val="FFFFFF"/>
                    </a:solidFill>
                  </a:tcPr>
                </a:tc>
                <a:tc>
                  <a:txBody>
                    <a:bodyPr/>
                    <a:lstStyle/>
                    <a:p>
                      <a:pPr marL="83185">
                        <a:lnSpc>
                          <a:spcPct val="100000"/>
                        </a:lnSpc>
                        <a:spcBef>
                          <a:spcPts val="535"/>
                        </a:spcBef>
                      </a:pPr>
                      <a:r>
                        <a:rPr sz="1400" dirty="0">
                          <a:latin typeface="Arial"/>
                          <a:cs typeface="Arial"/>
                        </a:rPr>
                        <a:t>3</a:t>
                      </a:r>
                      <a:endParaRPr sz="1400">
                        <a:latin typeface="Arial"/>
                        <a:cs typeface="Arial"/>
                      </a:endParaRPr>
                    </a:p>
                  </a:txBody>
                  <a:tcPr marL="0" marR="0" marT="67945" marB="0">
                    <a:lnL w="12700">
                      <a:solidFill>
                        <a:srgbClr val="9FABB7"/>
                      </a:solidFill>
                      <a:prstDash val="solid"/>
                    </a:lnL>
                    <a:lnR w="12700">
                      <a:solidFill>
                        <a:srgbClr val="50ABB7"/>
                      </a:solidFill>
                      <a:prstDash val="solid"/>
                    </a:lnR>
                    <a:lnT w="9525">
                      <a:solidFill>
                        <a:srgbClr val="DDDDDD"/>
                      </a:solidFill>
                      <a:prstDash val="solid"/>
                    </a:lnT>
                    <a:lnB w="12700">
                      <a:solidFill>
                        <a:srgbClr val="C0ABB7"/>
                      </a:solidFill>
                      <a:prstDash val="solid"/>
                    </a:lnB>
                    <a:solidFill>
                      <a:srgbClr val="FFFFFF"/>
                    </a:solidFill>
                  </a:tcPr>
                </a:tc>
                <a:extLst>
                  <a:ext uri="{0D108BD9-81ED-4DB2-BD59-A6C34878D82A}">
                    <a16:rowId xmlns:a16="http://schemas.microsoft.com/office/drawing/2014/main" val="10005"/>
                  </a:ext>
                </a:extLst>
              </a:tr>
            </a:tbl>
          </a:graphicData>
        </a:graphic>
      </p:graphicFrame>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6294" y="827278"/>
            <a:ext cx="3329677" cy="456535"/>
          </a:xfrm>
          <a:prstGeom prst="rect">
            <a:avLst/>
          </a:prstGeom>
        </p:spPr>
        <p:txBody>
          <a:bodyPr vert="horz" wrap="square" lIns="0" tIns="12700" rIns="0" bIns="0" rtlCol="0">
            <a:spAutoFit/>
          </a:bodyPr>
          <a:lstStyle/>
          <a:p>
            <a:pPr marL="12700" algn="ctr">
              <a:lnSpc>
                <a:spcPct val="100000"/>
              </a:lnSpc>
              <a:spcBef>
                <a:spcPts val="100"/>
              </a:spcBef>
            </a:pPr>
            <a:r>
              <a:rPr spc="-5" dirty="0"/>
              <a:t>Types</a:t>
            </a:r>
            <a:r>
              <a:rPr spc="-110" dirty="0"/>
              <a:t> </a:t>
            </a:r>
            <a:r>
              <a:rPr spc="-5" dirty="0"/>
              <a:t>of</a:t>
            </a:r>
            <a:r>
              <a:rPr spc="-105" dirty="0"/>
              <a:t> </a:t>
            </a:r>
            <a:r>
              <a:rPr spc="-5" dirty="0"/>
              <a:t>Keys</a:t>
            </a:r>
          </a:p>
        </p:txBody>
      </p:sp>
      <p:sp>
        <p:nvSpPr>
          <p:cNvPr id="3" name="object 3"/>
          <p:cNvSpPr txBox="1"/>
          <p:nvPr/>
        </p:nvSpPr>
        <p:spPr>
          <a:xfrm>
            <a:off x="1673098" y="1728342"/>
            <a:ext cx="120332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Unique</a:t>
            </a:r>
            <a:r>
              <a:rPr sz="1800" spc="-95" dirty="0">
                <a:solidFill>
                  <a:srgbClr val="585858"/>
                </a:solidFill>
                <a:latin typeface="Arial"/>
                <a:cs typeface="Arial"/>
              </a:rPr>
              <a:t> </a:t>
            </a:r>
            <a:r>
              <a:rPr sz="1800" dirty="0">
                <a:solidFill>
                  <a:srgbClr val="585858"/>
                </a:solidFill>
                <a:latin typeface="Arial"/>
                <a:cs typeface="Arial"/>
              </a:rPr>
              <a:t>Key</a:t>
            </a:r>
            <a:endParaRPr sz="1800">
              <a:latin typeface="Arial"/>
              <a:cs typeface="Arial"/>
            </a:endParaRPr>
          </a:p>
        </p:txBody>
      </p:sp>
      <p:sp>
        <p:nvSpPr>
          <p:cNvPr id="4" name="object 4"/>
          <p:cNvSpPr txBox="1"/>
          <p:nvPr/>
        </p:nvSpPr>
        <p:spPr>
          <a:xfrm>
            <a:off x="654812" y="3237585"/>
            <a:ext cx="3439795" cy="1014094"/>
          </a:xfrm>
          <a:prstGeom prst="rect">
            <a:avLst/>
          </a:prstGeom>
        </p:spPr>
        <p:txBody>
          <a:bodyPr vert="horz" wrap="square" lIns="0" tIns="12700" rIns="0" bIns="0" rtlCol="0">
            <a:spAutoFit/>
          </a:bodyPr>
          <a:lstStyle/>
          <a:p>
            <a:pPr marL="349250" marR="5080" indent="-337185">
              <a:lnSpc>
                <a:spcPct val="115799"/>
              </a:lnSpc>
              <a:spcBef>
                <a:spcPts val="100"/>
              </a:spcBef>
              <a:buChar char="●"/>
              <a:tabLst>
                <a:tab pos="349250" algn="l"/>
                <a:tab pos="349885" algn="l"/>
              </a:tabLst>
            </a:pPr>
            <a:r>
              <a:rPr sz="1400" dirty="0">
                <a:latin typeface="Arial"/>
                <a:cs typeface="Arial"/>
              </a:rPr>
              <a:t>A unique key is a </a:t>
            </a:r>
            <a:r>
              <a:rPr sz="1400" spc="-5" dirty="0">
                <a:latin typeface="Arial"/>
                <a:cs typeface="Arial"/>
              </a:rPr>
              <a:t>set </a:t>
            </a:r>
            <a:r>
              <a:rPr sz="1400" spc="-10" dirty="0">
                <a:latin typeface="Arial"/>
                <a:cs typeface="Arial"/>
              </a:rPr>
              <a:t>of </a:t>
            </a:r>
            <a:r>
              <a:rPr sz="1400" dirty="0">
                <a:latin typeface="Arial"/>
                <a:cs typeface="Arial"/>
              </a:rPr>
              <a:t>one or </a:t>
            </a:r>
            <a:r>
              <a:rPr sz="1400" spc="-5" dirty="0">
                <a:latin typeface="Arial"/>
                <a:cs typeface="Arial"/>
              </a:rPr>
              <a:t>more </a:t>
            </a:r>
            <a:r>
              <a:rPr sz="1400" dirty="0">
                <a:latin typeface="Arial"/>
                <a:cs typeface="Arial"/>
              </a:rPr>
              <a:t> than one </a:t>
            </a:r>
            <a:r>
              <a:rPr sz="1400" spc="-5" dirty="0">
                <a:latin typeface="Arial"/>
                <a:cs typeface="Arial"/>
              </a:rPr>
              <a:t>fields/columns </a:t>
            </a:r>
            <a:r>
              <a:rPr sz="1400" spc="-10" dirty="0">
                <a:latin typeface="Arial"/>
                <a:cs typeface="Arial"/>
              </a:rPr>
              <a:t>of </a:t>
            </a:r>
            <a:r>
              <a:rPr sz="1400" dirty="0">
                <a:latin typeface="Arial"/>
                <a:cs typeface="Arial"/>
              </a:rPr>
              <a:t>a table </a:t>
            </a:r>
            <a:r>
              <a:rPr sz="1400" spc="-5" dirty="0">
                <a:latin typeface="Arial"/>
                <a:cs typeface="Arial"/>
              </a:rPr>
              <a:t>that </a:t>
            </a:r>
            <a:r>
              <a:rPr sz="1400" dirty="0">
                <a:latin typeface="Arial"/>
                <a:cs typeface="Arial"/>
              </a:rPr>
              <a:t> </a:t>
            </a:r>
            <a:r>
              <a:rPr sz="1400" spc="-5" dirty="0">
                <a:latin typeface="Arial"/>
                <a:cs typeface="Arial"/>
              </a:rPr>
              <a:t>uniquely</a:t>
            </a:r>
            <a:r>
              <a:rPr sz="1400" spc="-40" dirty="0">
                <a:latin typeface="Arial"/>
                <a:cs typeface="Arial"/>
              </a:rPr>
              <a:t> </a:t>
            </a:r>
            <a:r>
              <a:rPr sz="1400" dirty="0">
                <a:latin typeface="Arial"/>
                <a:cs typeface="Arial"/>
              </a:rPr>
              <a:t>identify</a:t>
            </a:r>
            <a:r>
              <a:rPr sz="1400" spc="-40" dirty="0">
                <a:latin typeface="Arial"/>
                <a:cs typeface="Arial"/>
              </a:rPr>
              <a:t> </a:t>
            </a:r>
            <a:r>
              <a:rPr sz="1400" dirty="0">
                <a:latin typeface="Arial"/>
                <a:cs typeface="Arial"/>
              </a:rPr>
              <a:t>a</a:t>
            </a:r>
            <a:r>
              <a:rPr sz="1400" spc="-25" dirty="0">
                <a:latin typeface="Arial"/>
                <a:cs typeface="Arial"/>
              </a:rPr>
              <a:t> </a:t>
            </a:r>
            <a:r>
              <a:rPr sz="1400" spc="-5" dirty="0">
                <a:latin typeface="Arial"/>
                <a:cs typeface="Arial"/>
              </a:rPr>
              <a:t>record</a:t>
            </a:r>
            <a:r>
              <a:rPr sz="1400" spc="-30" dirty="0">
                <a:latin typeface="Arial"/>
                <a:cs typeface="Arial"/>
              </a:rPr>
              <a:t> </a:t>
            </a:r>
            <a:r>
              <a:rPr sz="1400" dirty="0">
                <a:latin typeface="Arial"/>
                <a:cs typeface="Arial"/>
              </a:rPr>
              <a:t>in</a:t>
            </a:r>
            <a:r>
              <a:rPr sz="1400" spc="-35" dirty="0">
                <a:latin typeface="Arial"/>
                <a:cs typeface="Arial"/>
              </a:rPr>
              <a:t> </a:t>
            </a:r>
            <a:r>
              <a:rPr sz="1400" dirty="0">
                <a:latin typeface="Arial"/>
                <a:cs typeface="Arial"/>
              </a:rPr>
              <a:t>a</a:t>
            </a:r>
            <a:r>
              <a:rPr sz="1400" spc="-25" dirty="0">
                <a:latin typeface="Arial"/>
                <a:cs typeface="Arial"/>
              </a:rPr>
              <a:t> </a:t>
            </a:r>
            <a:r>
              <a:rPr sz="1400" spc="-5" dirty="0">
                <a:latin typeface="Arial"/>
                <a:cs typeface="Arial"/>
              </a:rPr>
              <a:t>database </a:t>
            </a:r>
            <a:r>
              <a:rPr sz="1400" spc="-370" dirty="0">
                <a:latin typeface="Arial"/>
                <a:cs typeface="Arial"/>
              </a:rPr>
              <a:t> </a:t>
            </a:r>
            <a:r>
              <a:rPr sz="1400" spc="-5" dirty="0">
                <a:latin typeface="Arial"/>
                <a:cs typeface="Arial"/>
              </a:rPr>
              <a:t>table.</a:t>
            </a:r>
            <a:endParaRPr sz="1400">
              <a:latin typeface="Arial"/>
              <a:cs typeface="Arial"/>
            </a:endParaRPr>
          </a:p>
        </p:txBody>
      </p:sp>
      <p:grpSp>
        <p:nvGrpSpPr>
          <p:cNvPr id="5" name="object 5"/>
          <p:cNvGrpSpPr/>
          <p:nvPr/>
        </p:nvGrpSpPr>
        <p:grpSpPr>
          <a:xfrm>
            <a:off x="4572000" y="0"/>
            <a:ext cx="4572000" cy="5143500"/>
            <a:chOff x="4572000" y="0"/>
            <a:chExt cx="4572000" cy="5143500"/>
          </a:xfrm>
        </p:grpSpPr>
        <p:sp>
          <p:nvSpPr>
            <p:cNvPr id="6" name="object 6"/>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7" name="object 7"/>
            <p:cNvPicPr/>
            <p:nvPr/>
          </p:nvPicPr>
          <p:blipFill>
            <a:blip r:embed="rId2" cstate="print"/>
            <a:stretch>
              <a:fillRect/>
            </a:stretch>
          </p:blipFill>
          <p:spPr>
            <a:xfrm>
              <a:off x="8228965" y="161290"/>
              <a:ext cx="791845" cy="311785"/>
            </a:xfrm>
            <a:prstGeom prst="rect">
              <a:avLst/>
            </a:prstGeom>
          </p:spPr>
        </p:pic>
      </p:grpSp>
      <p:pic>
        <p:nvPicPr>
          <p:cNvPr id="8" name="object 8"/>
          <p:cNvPicPr/>
          <p:nvPr/>
        </p:nvPicPr>
        <p:blipFill>
          <a:blip r:embed="rId3" cstate="print"/>
          <a:stretch>
            <a:fillRect/>
          </a:stretch>
        </p:blipFill>
        <p:spPr>
          <a:xfrm>
            <a:off x="143510" y="161289"/>
            <a:ext cx="773887" cy="311150"/>
          </a:xfrm>
          <a:prstGeom prst="rect">
            <a:avLst/>
          </a:prstGeom>
        </p:spPr>
      </p:pic>
      <p:graphicFrame>
        <p:nvGraphicFramePr>
          <p:cNvPr id="9" name="object 9"/>
          <p:cNvGraphicFramePr>
            <a:graphicFrameLocks noGrp="1"/>
          </p:cNvGraphicFramePr>
          <p:nvPr/>
        </p:nvGraphicFramePr>
        <p:xfrm>
          <a:off x="4654930" y="774445"/>
          <a:ext cx="4370070" cy="3214370"/>
        </p:xfrm>
        <a:graphic>
          <a:graphicData uri="http://schemas.openxmlformats.org/drawingml/2006/table">
            <a:tbl>
              <a:tblPr firstRow="1" bandRow="1">
                <a:tableStyleId>{2D5ABB26-0587-4C30-8999-92F81FD0307C}</a:tableStyleId>
              </a:tblPr>
              <a:tblGrid>
                <a:gridCol w="1092835">
                  <a:extLst>
                    <a:ext uri="{9D8B030D-6E8A-4147-A177-3AD203B41FA5}">
                      <a16:colId xmlns:a16="http://schemas.microsoft.com/office/drawing/2014/main" val="20000"/>
                    </a:ext>
                  </a:extLst>
                </a:gridCol>
                <a:gridCol w="1092835">
                  <a:extLst>
                    <a:ext uri="{9D8B030D-6E8A-4147-A177-3AD203B41FA5}">
                      <a16:colId xmlns:a16="http://schemas.microsoft.com/office/drawing/2014/main" val="20001"/>
                    </a:ext>
                  </a:extLst>
                </a:gridCol>
                <a:gridCol w="1092200">
                  <a:extLst>
                    <a:ext uri="{9D8B030D-6E8A-4147-A177-3AD203B41FA5}">
                      <a16:colId xmlns:a16="http://schemas.microsoft.com/office/drawing/2014/main" val="20002"/>
                    </a:ext>
                  </a:extLst>
                </a:gridCol>
                <a:gridCol w="1092200">
                  <a:extLst>
                    <a:ext uri="{9D8B030D-6E8A-4147-A177-3AD203B41FA5}">
                      <a16:colId xmlns:a16="http://schemas.microsoft.com/office/drawing/2014/main" val="20003"/>
                    </a:ext>
                  </a:extLst>
                </a:gridCol>
              </a:tblGrid>
              <a:tr h="569595">
                <a:tc>
                  <a:txBody>
                    <a:bodyPr/>
                    <a:lstStyle/>
                    <a:p>
                      <a:pPr marL="83820">
                        <a:lnSpc>
                          <a:spcPct val="100000"/>
                        </a:lnSpc>
                        <a:spcBef>
                          <a:spcPts val="520"/>
                        </a:spcBef>
                      </a:pPr>
                      <a:r>
                        <a:rPr sz="1400" b="1" spc="-5" dirty="0">
                          <a:latin typeface="Arial"/>
                          <a:cs typeface="Arial"/>
                        </a:rPr>
                        <a:t>OrderNo</a:t>
                      </a:r>
                      <a:endParaRPr sz="1400">
                        <a:latin typeface="Arial"/>
                        <a:cs typeface="Arial"/>
                      </a:endParaRPr>
                    </a:p>
                  </a:txBody>
                  <a:tcPr marL="0" marR="0" marT="66040" marB="0">
                    <a:lnL w="12700">
                      <a:solidFill>
                        <a:srgbClr val="D0A8B7"/>
                      </a:solidFill>
                      <a:prstDash val="solid"/>
                    </a:lnL>
                    <a:lnR w="12700">
                      <a:solidFill>
                        <a:srgbClr val="2F1B38"/>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820">
                        <a:lnSpc>
                          <a:spcPct val="100000"/>
                        </a:lnSpc>
                        <a:spcBef>
                          <a:spcPts val="520"/>
                        </a:spcBef>
                      </a:pPr>
                      <a:r>
                        <a:rPr sz="1400" b="1" spc="-5" dirty="0">
                          <a:latin typeface="Arial"/>
                          <a:cs typeface="Arial"/>
                        </a:rPr>
                        <a:t>PorductID</a:t>
                      </a:r>
                      <a:endParaRPr sz="1400">
                        <a:latin typeface="Arial"/>
                        <a:cs typeface="Arial"/>
                      </a:endParaRPr>
                    </a:p>
                  </a:txBody>
                  <a:tcPr marL="0" marR="0" marT="66040" marB="0">
                    <a:lnL w="12700">
                      <a:solidFill>
                        <a:srgbClr val="2F1B38"/>
                      </a:solidFill>
                      <a:prstDash val="solid"/>
                    </a:lnL>
                    <a:lnR w="12700">
                      <a:solidFill>
                        <a:srgbClr val="2FA2B7"/>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185" marR="332105">
                        <a:lnSpc>
                          <a:spcPts val="1630"/>
                        </a:lnSpc>
                        <a:spcBef>
                          <a:spcPts val="625"/>
                        </a:spcBef>
                      </a:pPr>
                      <a:r>
                        <a:rPr sz="1400" b="1" spc="-15" dirty="0">
                          <a:latin typeface="Arial"/>
                          <a:cs typeface="Arial"/>
                        </a:rPr>
                        <a:t>P</a:t>
                      </a:r>
                      <a:r>
                        <a:rPr sz="1400" b="1" dirty="0">
                          <a:latin typeface="Arial"/>
                          <a:cs typeface="Arial"/>
                        </a:rPr>
                        <a:t>r</a:t>
                      </a:r>
                      <a:r>
                        <a:rPr sz="1400" b="1" spc="-10" dirty="0">
                          <a:latin typeface="Arial"/>
                          <a:cs typeface="Arial"/>
                        </a:rPr>
                        <a:t>od</a:t>
                      </a:r>
                      <a:r>
                        <a:rPr sz="1400" b="1" spc="-20" dirty="0">
                          <a:latin typeface="Arial"/>
                          <a:cs typeface="Arial"/>
                        </a:rPr>
                        <a:t>u</a:t>
                      </a:r>
                      <a:r>
                        <a:rPr sz="1400" b="1" dirty="0">
                          <a:latin typeface="Arial"/>
                          <a:cs typeface="Arial"/>
                        </a:rPr>
                        <a:t>ct  Name</a:t>
                      </a:r>
                      <a:endParaRPr sz="1400">
                        <a:latin typeface="Arial"/>
                        <a:cs typeface="Arial"/>
                      </a:endParaRPr>
                    </a:p>
                  </a:txBody>
                  <a:tcPr marL="0" marR="0" marT="79375" marB="0">
                    <a:lnL w="12700">
                      <a:solidFill>
                        <a:srgbClr val="2FA2B7"/>
                      </a:solidFill>
                      <a:prstDash val="solid"/>
                    </a:lnL>
                    <a:lnR w="12700">
                      <a:solidFill>
                        <a:srgbClr val="6FADB7"/>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185">
                        <a:lnSpc>
                          <a:spcPct val="100000"/>
                        </a:lnSpc>
                        <a:spcBef>
                          <a:spcPts val="520"/>
                        </a:spcBef>
                      </a:pPr>
                      <a:r>
                        <a:rPr sz="1400" b="1" dirty="0">
                          <a:latin typeface="Arial"/>
                          <a:cs typeface="Arial"/>
                        </a:rPr>
                        <a:t>Quantity</a:t>
                      </a:r>
                      <a:endParaRPr sz="1400">
                        <a:latin typeface="Arial"/>
                        <a:cs typeface="Arial"/>
                      </a:endParaRPr>
                    </a:p>
                  </a:txBody>
                  <a:tcPr marL="0" marR="0" marT="66040" marB="0">
                    <a:lnL w="12700">
                      <a:solidFill>
                        <a:srgbClr val="6FADB7"/>
                      </a:solidFill>
                      <a:prstDash val="solid"/>
                    </a:lnL>
                    <a:lnR w="12700">
                      <a:solidFill>
                        <a:srgbClr val="C0ABB7"/>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0"/>
                  </a:ext>
                </a:extLst>
              </a:tr>
              <a:tr h="362585">
                <a:tc>
                  <a:txBody>
                    <a:bodyPr/>
                    <a:lstStyle/>
                    <a:p>
                      <a:pPr marL="83820">
                        <a:lnSpc>
                          <a:spcPct val="100000"/>
                        </a:lnSpc>
                        <a:spcBef>
                          <a:spcPts val="535"/>
                        </a:spcBef>
                      </a:pPr>
                      <a:r>
                        <a:rPr sz="1400" spc="-5" dirty="0">
                          <a:latin typeface="Arial"/>
                          <a:cs typeface="Arial"/>
                        </a:rPr>
                        <a:t>B005</a:t>
                      </a:r>
                      <a:endParaRPr sz="1400">
                        <a:latin typeface="Arial"/>
                        <a:cs typeface="Arial"/>
                      </a:endParaRPr>
                    </a:p>
                  </a:txBody>
                  <a:tcPr marL="0" marR="0" marT="67945" marB="0">
                    <a:lnL w="12700">
                      <a:solidFill>
                        <a:srgbClr val="EFABB7"/>
                      </a:solidFill>
                      <a:prstDash val="solid"/>
                    </a:lnL>
                    <a:lnR w="12700">
                      <a:solidFill>
                        <a:srgbClr val="90ABB7"/>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5090">
                        <a:lnSpc>
                          <a:spcPct val="100000"/>
                        </a:lnSpc>
                        <a:spcBef>
                          <a:spcPts val="535"/>
                        </a:spcBef>
                      </a:pPr>
                      <a:r>
                        <a:rPr sz="1400" spc="-5" dirty="0">
                          <a:latin typeface="Arial"/>
                          <a:cs typeface="Arial"/>
                        </a:rPr>
                        <a:t>JAP102459</a:t>
                      </a:r>
                      <a:endParaRPr sz="1400">
                        <a:latin typeface="Arial"/>
                        <a:cs typeface="Arial"/>
                      </a:endParaRPr>
                    </a:p>
                  </a:txBody>
                  <a:tcPr marL="0" marR="0" marT="67945" marB="0">
                    <a:lnL w="12700">
                      <a:solidFill>
                        <a:srgbClr val="90ABB7"/>
                      </a:solidFill>
                      <a:prstDash val="solid"/>
                    </a:lnL>
                    <a:lnR w="12700">
                      <a:solidFill>
                        <a:srgbClr val="D0A8B7"/>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3185">
                        <a:lnSpc>
                          <a:spcPct val="100000"/>
                        </a:lnSpc>
                        <a:spcBef>
                          <a:spcPts val="535"/>
                        </a:spcBef>
                      </a:pPr>
                      <a:r>
                        <a:rPr sz="1400" dirty="0">
                          <a:latin typeface="Arial"/>
                          <a:cs typeface="Arial"/>
                        </a:rPr>
                        <a:t>Mouse</a:t>
                      </a:r>
                      <a:endParaRPr sz="1400">
                        <a:latin typeface="Arial"/>
                        <a:cs typeface="Arial"/>
                      </a:endParaRPr>
                    </a:p>
                  </a:txBody>
                  <a:tcPr marL="0" marR="0" marT="67945" marB="0">
                    <a:lnL w="12700">
                      <a:solidFill>
                        <a:srgbClr val="D0A8B7"/>
                      </a:solidFill>
                      <a:prstDash val="solid"/>
                    </a:lnL>
                    <a:lnR w="12700">
                      <a:solidFill>
                        <a:srgbClr val="6FABB7"/>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3185">
                        <a:lnSpc>
                          <a:spcPct val="100000"/>
                        </a:lnSpc>
                        <a:spcBef>
                          <a:spcPts val="535"/>
                        </a:spcBef>
                      </a:pPr>
                      <a:r>
                        <a:rPr sz="1400" dirty="0">
                          <a:latin typeface="Arial"/>
                          <a:cs typeface="Arial"/>
                        </a:rPr>
                        <a:t>5</a:t>
                      </a:r>
                      <a:endParaRPr sz="1400">
                        <a:latin typeface="Arial"/>
                        <a:cs typeface="Arial"/>
                      </a:endParaRPr>
                    </a:p>
                  </a:txBody>
                  <a:tcPr marL="0" marR="0" marT="67945" marB="0">
                    <a:lnL w="12700">
                      <a:solidFill>
                        <a:srgbClr val="6FABB7"/>
                      </a:solidFill>
                      <a:prstDash val="solid"/>
                    </a:lnL>
                    <a:lnR w="12700">
                      <a:solidFill>
                        <a:srgbClr val="EFABB7"/>
                      </a:solidFill>
                      <a:prstDash val="solid"/>
                    </a:lnR>
                    <a:lnT w="9525">
                      <a:solidFill>
                        <a:srgbClr val="DDDDDD"/>
                      </a:solidFill>
                      <a:prstDash val="solid"/>
                    </a:lnT>
                    <a:lnB w="9525">
                      <a:solidFill>
                        <a:srgbClr val="DDDDDD"/>
                      </a:solidFill>
                      <a:prstDash val="solid"/>
                    </a:lnB>
                    <a:solidFill>
                      <a:srgbClr val="FFFFFF"/>
                    </a:solidFill>
                  </a:tcPr>
                </a:tc>
                <a:extLst>
                  <a:ext uri="{0D108BD9-81ED-4DB2-BD59-A6C34878D82A}">
                    <a16:rowId xmlns:a16="http://schemas.microsoft.com/office/drawing/2014/main" val="10001"/>
                  </a:ext>
                </a:extLst>
              </a:tr>
              <a:tr h="569595">
                <a:tc>
                  <a:txBody>
                    <a:bodyPr/>
                    <a:lstStyle/>
                    <a:p>
                      <a:pPr marL="83820">
                        <a:lnSpc>
                          <a:spcPct val="100000"/>
                        </a:lnSpc>
                        <a:spcBef>
                          <a:spcPts val="520"/>
                        </a:spcBef>
                      </a:pPr>
                      <a:r>
                        <a:rPr sz="1400" spc="-5" dirty="0">
                          <a:latin typeface="Arial"/>
                          <a:cs typeface="Arial"/>
                        </a:rPr>
                        <a:t>B005</a:t>
                      </a:r>
                      <a:endParaRPr sz="1400">
                        <a:latin typeface="Arial"/>
                        <a:cs typeface="Arial"/>
                      </a:endParaRPr>
                    </a:p>
                  </a:txBody>
                  <a:tcPr marL="0" marR="0" marT="66040" marB="0">
                    <a:lnL w="12700">
                      <a:solidFill>
                        <a:srgbClr val="DFADB7"/>
                      </a:solidFill>
                      <a:prstDash val="solid"/>
                    </a:lnL>
                    <a:lnR w="12700">
                      <a:solidFill>
                        <a:srgbClr val="DFA8B7"/>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820" marR="155575">
                        <a:lnSpc>
                          <a:spcPts val="1620"/>
                        </a:lnSpc>
                        <a:spcBef>
                          <a:spcPts val="635"/>
                        </a:spcBef>
                      </a:pPr>
                      <a:r>
                        <a:rPr sz="1400" spc="-10" dirty="0">
                          <a:latin typeface="Arial"/>
                          <a:cs typeface="Arial"/>
                        </a:rPr>
                        <a:t>D</a:t>
                      </a:r>
                      <a:r>
                        <a:rPr sz="1400" dirty="0">
                          <a:latin typeface="Arial"/>
                          <a:cs typeface="Arial"/>
                        </a:rPr>
                        <a:t>K</a:t>
                      </a:r>
                      <a:r>
                        <a:rPr sz="1400" spc="-10" dirty="0">
                          <a:latin typeface="Arial"/>
                          <a:cs typeface="Arial"/>
                        </a:rPr>
                        <a:t>T</a:t>
                      </a:r>
                      <a:r>
                        <a:rPr sz="1400" spc="-15" dirty="0">
                          <a:latin typeface="Arial"/>
                          <a:cs typeface="Arial"/>
                        </a:rPr>
                        <a:t>3</a:t>
                      </a:r>
                      <a:r>
                        <a:rPr sz="1400" dirty="0">
                          <a:latin typeface="Arial"/>
                          <a:cs typeface="Arial"/>
                        </a:rPr>
                        <a:t>2</a:t>
                      </a:r>
                      <a:r>
                        <a:rPr sz="1400" spc="-15" dirty="0">
                          <a:latin typeface="Arial"/>
                          <a:cs typeface="Arial"/>
                        </a:rPr>
                        <a:t>15</a:t>
                      </a:r>
                      <a:r>
                        <a:rPr sz="1400" dirty="0">
                          <a:latin typeface="Arial"/>
                          <a:cs typeface="Arial"/>
                        </a:rPr>
                        <a:t>7  3</a:t>
                      </a:r>
                      <a:endParaRPr sz="1400">
                        <a:latin typeface="Arial"/>
                        <a:cs typeface="Arial"/>
                      </a:endParaRPr>
                    </a:p>
                  </a:txBody>
                  <a:tcPr marL="0" marR="0" marT="80645" marB="0">
                    <a:lnL w="12700">
                      <a:solidFill>
                        <a:srgbClr val="DFA8B7"/>
                      </a:solidFill>
                      <a:prstDash val="solid"/>
                    </a:lnL>
                    <a:lnR w="12700">
                      <a:solidFill>
                        <a:srgbClr val="2F1B38"/>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185">
                        <a:lnSpc>
                          <a:spcPct val="100000"/>
                        </a:lnSpc>
                        <a:spcBef>
                          <a:spcPts val="520"/>
                        </a:spcBef>
                      </a:pPr>
                      <a:r>
                        <a:rPr sz="1400" spc="-5" dirty="0">
                          <a:latin typeface="Arial"/>
                          <a:cs typeface="Arial"/>
                        </a:rPr>
                        <a:t>USB</a:t>
                      </a:r>
                      <a:endParaRPr sz="1400">
                        <a:latin typeface="Arial"/>
                        <a:cs typeface="Arial"/>
                      </a:endParaRPr>
                    </a:p>
                  </a:txBody>
                  <a:tcPr marL="0" marR="0" marT="66040" marB="0">
                    <a:lnL w="12700">
                      <a:solidFill>
                        <a:srgbClr val="2F1B38"/>
                      </a:solidFill>
                      <a:prstDash val="solid"/>
                    </a:lnL>
                    <a:lnR w="12700">
                      <a:solidFill>
                        <a:srgbClr val="DFA1B7"/>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185">
                        <a:lnSpc>
                          <a:spcPct val="100000"/>
                        </a:lnSpc>
                        <a:spcBef>
                          <a:spcPts val="520"/>
                        </a:spcBef>
                      </a:pPr>
                      <a:r>
                        <a:rPr sz="1400" spc="-5" dirty="0">
                          <a:latin typeface="Arial"/>
                          <a:cs typeface="Arial"/>
                        </a:rPr>
                        <a:t>10</a:t>
                      </a:r>
                      <a:endParaRPr sz="1400">
                        <a:latin typeface="Arial"/>
                        <a:cs typeface="Arial"/>
                      </a:endParaRPr>
                    </a:p>
                  </a:txBody>
                  <a:tcPr marL="0" marR="0" marT="66040" marB="0">
                    <a:lnL w="12700">
                      <a:solidFill>
                        <a:srgbClr val="DFA1B7"/>
                      </a:solidFill>
                      <a:prstDash val="solid"/>
                    </a:lnL>
                    <a:lnR w="12700">
                      <a:solidFill>
                        <a:srgbClr val="DFADB7"/>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2"/>
                  </a:ext>
                </a:extLst>
              </a:tr>
              <a:tr h="571500">
                <a:tc>
                  <a:txBody>
                    <a:bodyPr/>
                    <a:lstStyle/>
                    <a:p>
                      <a:pPr marL="83820">
                        <a:lnSpc>
                          <a:spcPct val="100000"/>
                        </a:lnSpc>
                        <a:spcBef>
                          <a:spcPts val="520"/>
                        </a:spcBef>
                      </a:pPr>
                      <a:r>
                        <a:rPr sz="1400" spc="-5" dirty="0">
                          <a:latin typeface="Arial"/>
                          <a:cs typeface="Arial"/>
                        </a:rPr>
                        <a:t>B005</a:t>
                      </a:r>
                      <a:endParaRPr sz="1400">
                        <a:latin typeface="Arial"/>
                        <a:cs typeface="Arial"/>
                      </a:endParaRPr>
                    </a:p>
                  </a:txBody>
                  <a:tcPr marL="0" marR="0" marT="66040" marB="0">
                    <a:lnL w="12700">
                      <a:solidFill>
                        <a:srgbClr val="6FADB7"/>
                      </a:solidFill>
                      <a:prstDash val="solid"/>
                    </a:lnL>
                    <a:lnR w="12700">
                      <a:solidFill>
                        <a:srgbClr val="50ABB7"/>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3820" marR="85090">
                        <a:lnSpc>
                          <a:spcPts val="1630"/>
                        </a:lnSpc>
                        <a:spcBef>
                          <a:spcPts val="625"/>
                        </a:spcBef>
                      </a:pPr>
                      <a:r>
                        <a:rPr sz="1400" dirty="0">
                          <a:latin typeface="Arial"/>
                          <a:cs typeface="Arial"/>
                        </a:rPr>
                        <a:t>O</a:t>
                      </a:r>
                      <a:r>
                        <a:rPr sz="1400" spc="-20" dirty="0">
                          <a:latin typeface="Arial"/>
                          <a:cs typeface="Arial"/>
                        </a:rPr>
                        <a:t>M</a:t>
                      </a:r>
                      <a:r>
                        <a:rPr sz="1400" dirty="0">
                          <a:latin typeface="Arial"/>
                          <a:cs typeface="Arial"/>
                        </a:rPr>
                        <a:t>G</a:t>
                      </a:r>
                      <a:r>
                        <a:rPr sz="1400" spc="-15" dirty="0">
                          <a:latin typeface="Arial"/>
                          <a:cs typeface="Arial"/>
                        </a:rPr>
                        <a:t>4</a:t>
                      </a:r>
                      <a:r>
                        <a:rPr sz="1400" dirty="0">
                          <a:latin typeface="Arial"/>
                          <a:cs typeface="Arial"/>
                        </a:rPr>
                        <a:t>4</a:t>
                      </a:r>
                      <a:r>
                        <a:rPr sz="1400" spc="-15" dirty="0">
                          <a:latin typeface="Arial"/>
                          <a:cs typeface="Arial"/>
                        </a:rPr>
                        <a:t>6</a:t>
                      </a:r>
                      <a:r>
                        <a:rPr sz="1400" dirty="0">
                          <a:latin typeface="Arial"/>
                          <a:cs typeface="Arial"/>
                        </a:rPr>
                        <a:t>78  9</a:t>
                      </a:r>
                      <a:endParaRPr sz="1400">
                        <a:latin typeface="Arial"/>
                        <a:cs typeface="Arial"/>
                      </a:endParaRPr>
                    </a:p>
                  </a:txBody>
                  <a:tcPr marL="0" marR="0" marT="79375" marB="0">
                    <a:lnL w="12700">
                      <a:solidFill>
                        <a:srgbClr val="50ABB7"/>
                      </a:solidFill>
                      <a:prstDash val="solid"/>
                    </a:lnL>
                    <a:lnR w="12700">
                      <a:solidFill>
                        <a:srgbClr val="C0ABB7"/>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3185">
                        <a:lnSpc>
                          <a:spcPts val="1670"/>
                        </a:lnSpc>
                        <a:spcBef>
                          <a:spcPts val="520"/>
                        </a:spcBef>
                      </a:pPr>
                      <a:r>
                        <a:rPr sz="1400" spc="-5" dirty="0">
                          <a:latin typeface="Arial"/>
                          <a:cs typeface="Arial"/>
                        </a:rPr>
                        <a:t>LCD</a:t>
                      </a:r>
                      <a:endParaRPr sz="1400">
                        <a:latin typeface="Arial"/>
                        <a:cs typeface="Arial"/>
                      </a:endParaRPr>
                    </a:p>
                    <a:p>
                      <a:pPr marL="83185">
                        <a:lnSpc>
                          <a:spcPts val="1670"/>
                        </a:lnSpc>
                      </a:pPr>
                      <a:r>
                        <a:rPr sz="1400" dirty="0">
                          <a:latin typeface="Arial"/>
                          <a:cs typeface="Arial"/>
                        </a:rPr>
                        <a:t>Monitor</a:t>
                      </a:r>
                      <a:endParaRPr sz="1400">
                        <a:latin typeface="Arial"/>
                        <a:cs typeface="Arial"/>
                      </a:endParaRPr>
                    </a:p>
                  </a:txBody>
                  <a:tcPr marL="0" marR="0" marT="66040" marB="0">
                    <a:lnL w="12700">
                      <a:solidFill>
                        <a:srgbClr val="C0ABB7"/>
                      </a:solidFill>
                      <a:prstDash val="solid"/>
                    </a:lnL>
                    <a:lnR w="12700">
                      <a:solidFill>
                        <a:srgbClr val="1FA3B7"/>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3185">
                        <a:lnSpc>
                          <a:spcPct val="100000"/>
                        </a:lnSpc>
                        <a:spcBef>
                          <a:spcPts val="520"/>
                        </a:spcBef>
                      </a:pPr>
                      <a:r>
                        <a:rPr sz="1400" spc="-5" dirty="0">
                          <a:latin typeface="Arial"/>
                          <a:cs typeface="Arial"/>
                        </a:rPr>
                        <a:t>20</a:t>
                      </a:r>
                      <a:endParaRPr sz="1400">
                        <a:latin typeface="Arial"/>
                        <a:cs typeface="Arial"/>
                      </a:endParaRPr>
                    </a:p>
                  </a:txBody>
                  <a:tcPr marL="0" marR="0" marT="66040" marB="0">
                    <a:lnL w="12700">
                      <a:solidFill>
                        <a:srgbClr val="1FA3B7"/>
                      </a:solidFill>
                      <a:prstDash val="solid"/>
                    </a:lnL>
                    <a:lnR w="12700">
                      <a:solidFill>
                        <a:srgbClr val="90ABB7"/>
                      </a:solidFill>
                      <a:prstDash val="solid"/>
                    </a:lnR>
                    <a:lnT w="9525">
                      <a:solidFill>
                        <a:srgbClr val="DDDDDD"/>
                      </a:solidFill>
                      <a:prstDash val="solid"/>
                    </a:lnT>
                    <a:lnB w="9525">
                      <a:solidFill>
                        <a:srgbClr val="DDDDDD"/>
                      </a:solidFill>
                      <a:prstDash val="solid"/>
                    </a:lnB>
                    <a:solidFill>
                      <a:srgbClr val="FFFFFF"/>
                    </a:solidFill>
                  </a:tcPr>
                </a:tc>
                <a:extLst>
                  <a:ext uri="{0D108BD9-81ED-4DB2-BD59-A6C34878D82A}">
                    <a16:rowId xmlns:a16="http://schemas.microsoft.com/office/drawing/2014/main" val="10003"/>
                  </a:ext>
                </a:extLst>
              </a:tr>
              <a:tr h="569595">
                <a:tc>
                  <a:txBody>
                    <a:bodyPr/>
                    <a:lstStyle/>
                    <a:p>
                      <a:pPr marL="83820">
                        <a:lnSpc>
                          <a:spcPct val="100000"/>
                        </a:lnSpc>
                        <a:spcBef>
                          <a:spcPts val="520"/>
                        </a:spcBef>
                      </a:pPr>
                      <a:r>
                        <a:rPr sz="1400" spc="-5" dirty="0">
                          <a:latin typeface="Arial"/>
                          <a:cs typeface="Arial"/>
                        </a:rPr>
                        <a:t>B004</a:t>
                      </a:r>
                      <a:endParaRPr sz="1400">
                        <a:latin typeface="Arial"/>
                        <a:cs typeface="Arial"/>
                      </a:endParaRPr>
                    </a:p>
                  </a:txBody>
                  <a:tcPr marL="0" marR="0" marT="66040" marB="0">
                    <a:lnL w="12700">
                      <a:solidFill>
                        <a:srgbClr val="6FABB7"/>
                      </a:solidFill>
                      <a:prstDash val="solid"/>
                    </a:lnL>
                    <a:lnR w="12700">
                      <a:solidFill>
                        <a:srgbClr val="D07880"/>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820" marR="155575">
                        <a:lnSpc>
                          <a:spcPts val="1630"/>
                        </a:lnSpc>
                        <a:spcBef>
                          <a:spcPts val="625"/>
                        </a:spcBef>
                      </a:pPr>
                      <a:r>
                        <a:rPr sz="1400" spc="-10" dirty="0">
                          <a:latin typeface="Arial"/>
                          <a:cs typeface="Arial"/>
                        </a:rPr>
                        <a:t>D</a:t>
                      </a:r>
                      <a:r>
                        <a:rPr sz="1400" dirty="0">
                          <a:latin typeface="Arial"/>
                          <a:cs typeface="Arial"/>
                        </a:rPr>
                        <a:t>K</a:t>
                      </a:r>
                      <a:r>
                        <a:rPr sz="1400" spc="-10" dirty="0">
                          <a:latin typeface="Arial"/>
                          <a:cs typeface="Arial"/>
                        </a:rPr>
                        <a:t>T</a:t>
                      </a:r>
                      <a:r>
                        <a:rPr sz="1400" spc="-15" dirty="0">
                          <a:latin typeface="Arial"/>
                          <a:cs typeface="Arial"/>
                        </a:rPr>
                        <a:t>3</a:t>
                      </a:r>
                      <a:r>
                        <a:rPr sz="1400" dirty="0">
                          <a:latin typeface="Arial"/>
                          <a:cs typeface="Arial"/>
                        </a:rPr>
                        <a:t>2</a:t>
                      </a:r>
                      <a:r>
                        <a:rPr sz="1400" spc="-15" dirty="0">
                          <a:latin typeface="Arial"/>
                          <a:cs typeface="Arial"/>
                        </a:rPr>
                        <a:t>15</a:t>
                      </a:r>
                      <a:r>
                        <a:rPr sz="1400" dirty="0">
                          <a:latin typeface="Arial"/>
                          <a:cs typeface="Arial"/>
                        </a:rPr>
                        <a:t>7  3</a:t>
                      </a:r>
                      <a:endParaRPr sz="1400">
                        <a:latin typeface="Arial"/>
                        <a:cs typeface="Arial"/>
                      </a:endParaRPr>
                    </a:p>
                  </a:txBody>
                  <a:tcPr marL="0" marR="0" marT="79375" marB="0">
                    <a:lnL w="12700">
                      <a:solidFill>
                        <a:srgbClr val="D07880"/>
                      </a:solidFill>
                      <a:prstDash val="solid"/>
                    </a:lnL>
                    <a:lnR w="12700">
                      <a:solidFill>
                        <a:srgbClr val="00ADB7"/>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185">
                        <a:lnSpc>
                          <a:spcPct val="100000"/>
                        </a:lnSpc>
                        <a:spcBef>
                          <a:spcPts val="520"/>
                        </a:spcBef>
                      </a:pPr>
                      <a:r>
                        <a:rPr sz="1400" spc="-5" dirty="0">
                          <a:latin typeface="Arial"/>
                          <a:cs typeface="Arial"/>
                        </a:rPr>
                        <a:t>USB</a:t>
                      </a:r>
                      <a:endParaRPr sz="1400">
                        <a:latin typeface="Arial"/>
                        <a:cs typeface="Arial"/>
                      </a:endParaRPr>
                    </a:p>
                  </a:txBody>
                  <a:tcPr marL="0" marR="0" marT="66040" marB="0">
                    <a:lnL w="12700">
                      <a:solidFill>
                        <a:srgbClr val="00ADB7"/>
                      </a:solidFill>
                      <a:prstDash val="solid"/>
                    </a:lnL>
                    <a:lnR w="12700">
                      <a:solidFill>
                        <a:srgbClr val="00ABB7"/>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3185">
                        <a:lnSpc>
                          <a:spcPct val="100000"/>
                        </a:lnSpc>
                        <a:spcBef>
                          <a:spcPts val="520"/>
                        </a:spcBef>
                      </a:pPr>
                      <a:r>
                        <a:rPr sz="1400" spc="-5" dirty="0">
                          <a:latin typeface="Arial"/>
                          <a:cs typeface="Arial"/>
                        </a:rPr>
                        <a:t>15</a:t>
                      </a:r>
                      <a:endParaRPr sz="1400">
                        <a:latin typeface="Arial"/>
                        <a:cs typeface="Arial"/>
                      </a:endParaRPr>
                    </a:p>
                  </a:txBody>
                  <a:tcPr marL="0" marR="0" marT="66040" marB="0">
                    <a:lnL w="12700">
                      <a:solidFill>
                        <a:srgbClr val="00ABB7"/>
                      </a:solidFill>
                      <a:prstDash val="solid"/>
                    </a:lnL>
                    <a:lnR w="12700">
                      <a:solidFill>
                        <a:srgbClr val="6FABB7"/>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4"/>
                  </a:ext>
                </a:extLst>
              </a:tr>
              <a:tr h="571500">
                <a:tc>
                  <a:txBody>
                    <a:bodyPr/>
                    <a:lstStyle/>
                    <a:p>
                      <a:pPr marL="83820">
                        <a:lnSpc>
                          <a:spcPct val="100000"/>
                        </a:lnSpc>
                        <a:spcBef>
                          <a:spcPts val="535"/>
                        </a:spcBef>
                      </a:pPr>
                      <a:r>
                        <a:rPr sz="1400" spc="-5" dirty="0">
                          <a:latin typeface="Arial"/>
                          <a:cs typeface="Arial"/>
                        </a:rPr>
                        <a:t>B002</a:t>
                      </a:r>
                      <a:endParaRPr sz="1400">
                        <a:latin typeface="Arial"/>
                        <a:cs typeface="Arial"/>
                      </a:endParaRPr>
                    </a:p>
                  </a:txBody>
                  <a:tcPr marL="0" marR="0" marT="67945" marB="0">
                    <a:lnL w="12700">
                      <a:solidFill>
                        <a:srgbClr val="C0ABB7"/>
                      </a:solidFill>
                      <a:prstDash val="solid"/>
                    </a:lnL>
                    <a:lnR w="12700">
                      <a:solidFill>
                        <a:srgbClr val="0FABB7"/>
                      </a:solidFill>
                      <a:prstDash val="solid"/>
                    </a:lnR>
                    <a:lnT w="9525">
                      <a:solidFill>
                        <a:srgbClr val="DDDDDD"/>
                      </a:solidFill>
                      <a:prstDash val="solid"/>
                    </a:lnT>
                    <a:lnB w="12700">
                      <a:solidFill>
                        <a:srgbClr val="6FADB7"/>
                      </a:solidFill>
                      <a:prstDash val="solid"/>
                    </a:lnB>
                    <a:solidFill>
                      <a:srgbClr val="FFFFFF"/>
                    </a:solidFill>
                  </a:tcPr>
                </a:tc>
                <a:tc>
                  <a:txBody>
                    <a:bodyPr/>
                    <a:lstStyle/>
                    <a:p>
                      <a:pPr marL="83820" marR="85090">
                        <a:lnSpc>
                          <a:spcPts val="1620"/>
                        </a:lnSpc>
                        <a:spcBef>
                          <a:spcPts val="650"/>
                        </a:spcBef>
                      </a:pPr>
                      <a:r>
                        <a:rPr sz="1400" dirty="0">
                          <a:latin typeface="Arial"/>
                          <a:cs typeface="Arial"/>
                        </a:rPr>
                        <a:t>O</a:t>
                      </a:r>
                      <a:r>
                        <a:rPr sz="1400" spc="-20" dirty="0">
                          <a:latin typeface="Arial"/>
                          <a:cs typeface="Arial"/>
                        </a:rPr>
                        <a:t>M</a:t>
                      </a:r>
                      <a:r>
                        <a:rPr sz="1400" dirty="0">
                          <a:latin typeface="Arial"/>
                          <a:cs typeface="Arial"/>
                        </a:rPr>
                        <a:t>G</a:t>
                      </a:r>
                      <a:r>
                        <a:rPr sz="1400" spc="-15" dirty="0">
                          <a:latin typeface="Arial"/>
                          <a:cs typeface="Arial"/>
                        </a:rPr>
                        <a:t>4</a:t>
                      </a:r>
                      <a:r>
                        <a:rPr sz="1400" dirty="0">
                          <a:latin typeface="Arial"/>
                          <a:cs typeface="Arial"/>
                        </a:rPr>
                        <a:t>4</a:t>
                      </a:r>
                      <a:r>
                        <a:rPr sz="1400" spc="-15" dirty="0">
                          <a:latin typeface="Arial"/>
                          <a:cs typeface="Arial"/>
                        </a:rPr>
                        <a:t>6</a:t>
                      </a:r>
                      <a:r>
                        <a:rPr sz="1400" dirty="0">
                          <a:latin typeface="Arial"/>
                          <a:cs typeface="Arial"/>
                        </a:rPr>
                        <a:t>78  9</a:t>
                      </a:r>
                      <a:endParaRPr sz="1400">
                        <a:latin typeface="Arial"/>
                        <a:cs typeface="Arial"/>
                      </a:endParaRPr>
                    </a:p>
                  </a:txBody>
                  <a:tcPr marL="0" marR="0" marT="82550" marB="0">
                    <a:lnL w="12700">
                      <a:solidFill>
                        <a:srgbClr val="0FABB7"/>
                      </a:solidFill>
                      <a:prstDash val="solid"/>
                    </a:lnL>
                    <a:lnR w="12700">
                      <a:solidFill>
                        <a:srgbClr val="6F7138"/>
                      </a:solidFill>
                      <a:prstDash val="solid"/>
                    </a:lnR>
                    <a:lnT w="9525">
                      <a:solidFill>
                        <a:srgbClr val="DDDDDD"/>
                      </a:solidFill>
                      <a:prstDash val="solid"/>
                    </a:lnT>
                    <a:lnB w="12700">
                      <a:solidFill>
                        <a:srgbClr val="DFA1B7"/>
                      </a:solidFill>
                      <a:prstDash val="solid"/>
                    </a:lnB>
                    <a:solidFill>
                      <a:srgbClr val="FFFFFF"/>
                    </a:solidFill>
                  </a:tcPr>
                </a:tc>
                <a:tc>
                  <a:txBody>
                    <a:bodyPr/>
                    <a:lstStyle/>
                    <a:p>
                      <a:pPr marL="83185" marR="480059">
                        <a:lnSpc>
                          <a:spcPts val="1620"/>
                        </a:lnSpc>
                        <a:spcBef>
                          <a:spcPts val="650"/>
                        </a:spcBef>
                      </a:pPr>
                      <a:r>
                        <a:rPr sz="1400" dirty="0">
                          <a:latin typeface="Arial"/>
                          <a:cs typeface="Arial"/>
                        </a:rPr>
                        <a:t>Laser </a:t>
                      </a:r>
                      <a:r>
                        <a:rPr sz="1400" spc="5" dirty="0">
                          <a:latin typeface="Arial"/>
                          <a:cs typeface="Arial"/>
                        </a:rPr>
                        <a:t> </a:t>
                      </a:r>
                      <a:r>
                        <a:rPr sz="1400" dirty="0">
                          <a:latin typeface="Arial"/>
                          <a:cs typeface="Arial"/>
                        </a:rPr>
                        <a:t>P</a:t>
                      </a:r>
                      <a:r>
                        <a:rPr sz="1400" spc="-15" dirty="0">
                          <a:latin typeface="Arial"/>
                          <a:cs typeface="Arial"/>
                        </a:rPr>
                        <a:t>r</a:t>
                      </a:r>
                      <a:r>
                        <a:rPr sz="1400" dirty="0">
                          <a:latin typeface="Arial"/>
                          <a:cs typeface="Arial"/>
                        </a:rPr>
                        <a:t>i</a:t>
                      </a:r>
                      <a:r>
                        <a:rPr sz="1400" spc="-15" dirty="0">
                          <a:latin typeface="Arial"/>
                          <a:cs typeface="Arial"/>
                        </a:rPr>
                        <a:t>n</a:t>
                      </a:r>
                      <a:r>
                        <a:rPr sz="1400" spc="-10" dirty="0">
                          <a:latin typeface="Arial"/>
                          <a:cs typeface="Arial"/>
                        </a:rPr>
                        <a:t>t</a:t>
                      </a:r>
                      <a:r>
                        <a:rPr sz="1400" dirty="0">
                          <a:latin typeface="Arial"/>
                          <a:cs typeface="Arial"/>
                        </a:rPr>
                        <a:t>er</a:t>
                      </a:r>
                      <a:endParaRPr sz="1400">
                        <a:latin typeface="Arial"/>
                        <a:cs typeface="Arial"/>
                      </a:endParaRPr>
                    </a:p>
                  </a:txBody>
                  <a:tcPr marL="0" marR="0" marT="82550" marB="0">
                    <a:lnL w="12700">
                      <a:solidFill>
                        <a:srgbClr val="6F7138"/>
                      </a:solidFill>
                      <a:prstDash val="solid"/>
                    </a:lnL>
                    <a:lnR w="12700">
                      <a:solidFill>
                        <a:srgbClr val="9FABB7"/>
                      </a:solidFill>
                      <a:prstDash val="solid"/>
                    </a:lnR>
                    <a:lnT w="9525">
                      <a:solidFill>
                        <a:srgbClr val="DDDDDD"/>
                      </a:solidFill>
                      <a:prstDash val="solid"/>
                    </a:lnT>
                    <a:lnB w="12700">
                      <a:solidFill>
                        <a:srgbClr val="00ABB7"/>
                      </a:solidFill>
                      <a:prstDash val="solid"/>
                    </a:lnB>
                    <a:solidFill>
                      <a:srgbClr val="FFFFFF"/>
                    </a:solidFill>
                  </a:tcPr>
                </a:tc>
                <a:tc>
                  <a:txBody>
                    <a:bodyPr/>
                    <a:lstStyle/>
                    <a:p>
                      <a:pPr marL="83185">
                        <a:lnSpc>
                          <a:spcPct val="100000"/>
                        </a:lnSpc>
                        <a:spcBef>
                          <a:spcPts val="535"/>
                        </a:spcBef>
                      </a:pPr>
                      <a:r>
                        <a:rPr sz="1400" dirty="0">
                          <a:latin typeface="Arial"/>
                          <a:cs typeface="Arial"/>
                        </a:rPr>
                        <a:t>3</a:t>
                      </a:r>
                      <a:endParaRPr sz="1400">
                        <a:latin typeface="Arial"/>
                        <a:cs typeface="Arial"/>
                      </a:endParaRPr>
                    </a:p>
                  </a:txBody>
                  <a:tcPr marL="0" marR="0" marT="67945" marB="0">
                    <a:lnL w="12700">
                      <a:solidFill>
                        <a:srgbClr val="9FABB7"/>
                      </a:solidFill>
                      <a:prstDash val="solid"/>
                    </a:lnL>
                    <a:lnR w="12700">
                      <a:solidFill>
                        <a:srgbClr val="50ABB7"/>
                      </a:solidFill>
                      <a:prstDash val="solid"/>
                    </a:lnR>
                    <a:lnT w="9525">
                      <a:solidFill>
                        <a:srgbClr val="DDDDDD"/>
                      </a:solidFill>
                      <a:prstDash val="solid"/>
                    </a:lnT>
                    <a:lnB w="12700">
                      <a:solidFill>
                        <a:srgbClr val="C0ABB7"/>
                      </a:solidFill>
                      <a:prstDash val="solid"/>
                    </a:lnB>
                    <a:solidFill>
                      <a:srgbClr val="FFFFFF"/>
                    </a:solidFill>
                  </a:tcPr>
                </a:tc>
                <a:extLst>
                  <a:ext uri="{0D108BD9-81ED-4DB2-BD59-A6C34878D82A}">
                    <a16:rowId xmlns:a16="http://schemas.microsoft.com/office/drawing/2014/main" val="10005"/>
                  </a:ext>
                </a:extLst>
              </a:tr>
            </a:tbl>
          </a:graphicData>
        </a:graphic>
      </p:graphicFrame>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40144" y="1219423"/>
            <a:ext cx="3203575" cy="752475"/>
          </a:xfrm>
          <a:prstGeom prst="rect">
            <a:avLst/>
          </a:prstGeom>
        </p:spPr>
        <p:txBody>
          <a:bodyPr vert="horz" wrap="square" lIns="0" tIns="12700" rIns="0" bIns="0" rtlCol="0">
            <a:spAutoFit/>
          </a:bodyPr>
          <a:lstStyle/>
          <a:p>
            <a:pPr marL="12700">
              <a:lnSpc>
                <a:spcPts val="2860"/>
              </a:lnSpc>
              <a:spcBef>
                <a:spcPts val="100"/>
              </a:spcBef>
            </a:pPr>
            <a:r>
              <a:rPr sz="2400" spc="-5" dirty="0">
                <a:latin typeface="Arial"/>
                <a:cs typeface="Arial"/>
              </a:rPr>
              <a:t>Introduction</a:t>
            </a:r>
            <a:r>
              <a:rPr sz="2400" spc="-45" dirty="0">
                <a:latin typeface="Arial"/>
                <a:cs typeface="Arial"/>
              </a:rPr>
              <a:t> </a:t>
            </a:r>
            <a:r>
              <a:rPr sz="2400" dirty="0">
                <a:latin typeface="Arial"/>
                <a:cs typeface="Arial"/>
              </a:rPr>
              <a:t>to</a:t>
            </a:r>
            <a:r>
              <a:rPr sz="2400" spc="-40" dirty="0">
                <a:latin typeface="Arial"/>
                <a:cs typeface="Arial"/>
              </a:rPr>
              <a:t> </a:t>
            </a:r>
            <a:r>
              <a:rPr sz="2400" spc="-5" dirty="0">
                <a:latin typeface="Arial"/>
                <a:cs typeface="Arial"/>
              </a:rPr>
              <a:t>Mapping</a:t>
            </a:r>
            <a:endParaRPr sz="2400" dirty="0">
              <a:latin typeface="Arial"/>
              <a:cs typeface="Arial"/>
            </a:endParaRPr>
          </a:p>
          <a:p>
            <a:pPr marL="1005840">
              <a:lnSpc>
                <a:spcPts val="2860"/>
              </a:lnSpc>
            </a:pPr>
            <a:r>
              <a:rPr sz="2400" spc="-5" dirty="0">
                <a:latin typeface="Arial"/>
                <a:cs typeface="Arial"/>
              </a:rPr>
              <a:t>Constraints</a:t>
            </a:r>
            <a:endParaRPr sz="2400" dirty="0">
              <a:latin typeface="Arial"/>
              <a:cs typeface="Arial"/>
            </a:endParaRPr>
          </a:p>
        </p:txBody>
      </p:sp>
      <p:sp>
        <p:nvSpPr>
          <p:cNvPr id="3" name="object 3"/>
          <p:cNvSpPr txBox="1"/>
          <p:nvPr/>
        </p:nvSpPr>
        <p:spPr>
          <a:xfrm>
            <a:off x="5148453" y="4842764"/>
            <a:ext cx="2944495" cy="132080"/>
          </a:xfrm>
          <a:prstGeom prst="rect">
            <a:avLst/>
          </a:prstGeom>
        </p:spPr>
        <p:txBody>
          <a:bodyPr vert="horz" wrap="square" lIns="0" tIns="12065" rIns="0" bIns="0" rtlCol="0">
            <a:spAutoFit/>
          </a:bodyPr>
          <a:lstStyle/>
          <a:p>
            <a:pPr marL="12700">
              <a:lnSpc>
                <a:spcPct val="100000"/>
              </a:lnSpc>
              <a:spcBef>
                <a:spcPts val="95"/>
              </a:spcBef>
            </a:pPr>
            <a:r>
              <a:rPr sz="700" spc="-5" dirty="0">
                <a:solidFill>
                  <a:srgbClr val="585858"/>
                </a:solidFill>
                <a:latin typeface="Arial"/>
                <a:cs typeface="Arial"/>
              </a:rPr>
              <a:t>https://static.javatpoint.com/dbms/images/dbms-mapping-constraints4.png</a:t>
            </a:r>
            <a:endParaRPr sz="700">
              <a:latin typeface="Arial"/>
              <a:cs typeface="Arial"/>
            </a:endParaRPr>
          </a:p>
        </p:txBody>
      </p:sp>
      <p:pic>
        <p:nvPicPr>
          <p:cNvPr id="4" name="object 4"/>
          <p:cNvPicPr/>
          <p:nvPr/>
        </p:nvPicPr>
        <p:blipFill>
          <a:blip r:embed="rId2" cstate="print"/>
          <a:stretch>
            <a:fillRect/>
          </a:stretch>
        </p:blipFill>
        <p:spPr>
          <a:xfrm>
            <a:off x="143510" y="163068"/>
            <a:ext cx="767080" cy="307848"/>
          </a:xfrm>
          <a:prstGeom prst="rect">
            <a:avLst/>
          </a:prstGeom>
        </p:spPr>
      </p:pic>
      <p:pic>
        <p:nvPicPr>
          <p:cNvPr id="5" name="object 5"/>
          <p:cNvPicPr/>
          <p:nvPr/>
        </p:nvPicPr>
        <p:blipFill>
          <a:blip r:embed="rId3" cstate="print"/>
          <a:stretch>
            <a:fillRect/>
          </a:stretch>
        </p:blipFill>
        <p:spPr>
          <a:xfrm>
            <a:off x="4512309" y="1654175"/>
            <a:ext cx="4630928" cy="2052320"/>
          </a:xfrm>
          <a:prstGeom prst="rect">
            <a:avLst/>
          </a:prstGeom>
        </p:spPr>
      </p:pic>
      <p:sp>
        <p:nvSpPr>
          <p:cNvPr id="6" name="object 6"/>
          <p:cNvSpPr txBox="1">
            <a:spLocks noGrp="1"/>
          </p:cNvSpPr>
          <p:nvPr>
            <p:ph type="ftr" sz="quarter" idx="5"/>
          </p:nvPr>
        </p:nvSpPr>
        <p:spPr>
          <a:xfrm>
            <a:off x="0" y="0"/>
            <a:ext cx="0" cy="126317"/>
          </a:xfrm>
          <a:prstGeom prst="rect">
            <a:avLst/>
          </a:prstGeom>
        </p:spPr>
        <p:txBody>
          <a:bodyPr vert="horz" wrap="square" lIns="0" tIns="3175" rIns="0" bIns="0" rtlCol="0">
            <a:spAutoFit/>
          </a:bodyPr>
          <a:lstStyle/>
          <a:p>
            <a:pPr marL="12700">
              <a:lnSpc>
                <a:spcPct val="100000"/>
              </a:lnSpc>
              <a:spcBef>
                <a:spcPts val="25"/>
              </a:spcBef>
            </a:pPr>
            <a:endParaRPr dirty="0"/>
          </a:p>
        </p:txBody>
      </p:sp>
    </p:spTree>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70458" y="644397"/>
            <a:ext cx="3844163" cy="769441"/>
          </a:xfrm>
          <a:prstGeom prst="rect">
            <a:avLst/>
          </a:prstGeom>
        </p:spPr>
        <p:txBody>
          <a:bodyPr vert="horz" wrap="square" lIns="0" tIns="12700" rIns="0" bIns="0" rtlCol="0">
            <a:spAutoFit/>
          </a:bodyPr>
          <a:lstStyle/>
          <a:p>
            <a:pPr marL="12700">
              <a:lnSpc>
                <a:spcPts val="2870"/>
              </a:lnSpc>
              <a:spcBef>
                <a:spcPts val="100"/>
              </a:spcBef>
            </a:pPr>
            <a:r>
              <a:rPr spc="-5" dirty="0"/>
              <a:t>Introduction</a:t>
            </a:r>
            <a:r>
              <a:rPr spc="-45" dirty="0"/>
              <a:t> </a:t>
            </a:r>
            <a:r>
              <a:rPr dirty="0"/>
              <a:t>to</a:t>
            </a:r>
            <a:r>
              <a:rPr spc="-45" dirty="0"/>
              <a:t> </a:t>
            </a:r>
            <a:r>
              <a:rPr spc="-5" dirty="0"/>
              <a:t>Mapping</a:t>
            </a:r>
          </a:p>
          <a:p>
            <a:pPr marL="1006475">
              <a:lnSpc>
                <a:spcPts val="2870"/>
              </a:lnSpc>
            </a:pPr>
            <a:r>
              <a:rPr spc="-5" dirty="0"/>
              <a:t>Constraints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667001" y="1719198"/>
            <a:ext cx="121920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Introduction</a:t>
            </a:r>
            <a:endParaRPr sz="1800">
              <a:latin typeface="Arial"/>
              <a:cs typeface="Arial"/>
            </a:endParaRPr>
          </a:p>
        </p:txBody>
      </p:sp>
      <p:sp>
        <p:nvSpPr>
          <p:cNvPr id="7" name="object 7"/>
          <p:cNvSpPr txBox="1"/>
          <p:nvPr/>
        </p:nvSpPr>
        <p:spPr>
          <a:xfrm>
            <a:off x="654812" y="2533878"/>
            <a:ext cx="3559810" cy="1755775"/>
          </a:xfrm>
          <a:prstGeom prst="rect">
            <a:avLst/>
          </a:prstGeom>
        </p:spPr>
        <p:txBody>
          <a:bodyPr vert="horz" wrap="square" lIns="0" tIns="12700" rIns="0" bIns="0" rtlCol="0">
            <a:spAutoFit/>
          </a:bodyPr>
          <a:lstStyle/>
          <a:p>
            <a:pPr marL="349250" marR="5080" indent="-337185">
              <a:lnSpc>
                <a:spcPct val="115700"/>
              </a:lnSpc>
              <a:spcBef>
                <a:spcPts val="100"/>
              </a:spcBef>
              <a:buChar char="●"/>
              <a:tabLst>
                <a:tab pos="349250" algn="l"/>
                <a:tab pos="349885" algn="l"/>
              </a:tabLst>
            </a:pPr>
            <a:r>
              <a:rPr sz="1400" dirty="0">
                <a:latin typeface="Arial"/>
                <a:cs typeface="Arial"/>
              </a:rPr>
              <a:t>A</a:t>
            </a:r>
            <a:r>
              <a:rPr sz="1400" spc="-85" dirty="0">
                <a:latin typeface="Arial"/>
                <a:cs typeface="Arial"/>
              </a:rPr>
              <a:t> </a:t>
            </a:r>
            <a:r>
              <a:rPr sz="1400" dirty="0">
                <a:latin typeface="Arial"/>
                <a:cs typeface="Arial"/>
              </a:rPr>
              <a:t>mapping</a:t>
            </a:r>
            <a:r>
              <a:rPr sz="1400" spc="-30" dirty="0">
                <a:latin typeface="Arial"/>
                <a:cs typeface="Arial"/>
              </a:rPr>
              <a:t> </a:t>
            </a:r>
            <a:r>
              <a:rPr sz="1400" spc="-5" dirty="0">
                <a:latin typeface="Arial"/>
                <a:cs typeface="Arial"/>
              </a:rPr>
              <a:t>constraint </a:t>
            </a:r>
            <a:r>
              <a:rPr sz="1400" dirty="0">
                <a:latin typeface="Arial"/>
                <a:cs typeface="Arial"/>
              </a:rPr>
              <a:t>is</a:t>
            </a:r>
            <a:r>
              <a:rPr sz="1400" spc="-10" dirty="0">
                <a:latin typeface="Arial"/>
                <a:cs typeface="Arial"/>
              </a:rPr>
              <a:t> </a:t>
            </a:r>
            <a:r>
              <a:rPr sz="1400" dirty="0">
                <a:latin typeface="Arial"/>
                <a:cs typeface="Arial"/>
              </a:rPr>
              <a:t>a</a:t>
            </a:r>
            <a:r>
              <a:rPr sz="1400" spc="-15" dirty="0">
                <a:latin typeface="Arial"/>
                <a:cs typeface="Arial"/>
              </a:rPr>
              <a:t> </a:t>
            </a:r>
            <a:r>
              <a:rPr sz="1400" spc="-5" dirty="0">
                <a:latin typeface="Arial"/>
                <a:cs typeface="Arial"/>
              </a:rPr>
              <a:t>data</a:t>
            </a:r>
            <a:r>
              <a:rPr sz="1400" spc="-25" dirty="0">
                <a:latin typeface="Arial"/>
                <a:cs typeface="Arial"/>
              </a:rPr>
              <a:t> </a:t>
            </a:r>
            <a:r>
              <a:rPr sz="1400" spc="-5" dirty="0">
                <a:latin typeface="Arial"/>
                <a:cs typeface="Arial"/>
              </a:rPr>
              <a:t>constraint </a:t>
            </a:r>
            <a:r>
              <a:rPr sz="1400" spc="-375" dirty="0">
                <a:latin typeface="Arial"/>
                <a:cs typeface="Arial"/>
              </a:rPr>
              <a:t> </a:t>
            </a:r>
            <a:r>
              <a:rPr sz="1400" dirty="0">
                <a:latin typeface="Arial"/>
                <a:cs typeface="Arial"/>
              </a:rPr>
              <a:t>that </a:t>
            </a:r>
            <a:r>
              <a:rPr sz="1400" spc="-5" dirty="0">
                <a:latin typeface="Arial"/>
                <a:cs typeface="Arial"/>
              </a:rPr>
              <a:t>expresses the </a:t>
            </a:r>
            <a:r>
              <a:rPr sz="1400" dirty="0">
                <a:latin typeface="Arial"/>
                <a:cs typeface="Arial"/>
              </a:rPr>
              <a:t>number </a:t>
            </a:r>
            <a:r>
              <a:rPr sz="1400" spc="-10" dirty="0">
                <a:latin typeface="Arial"/>
                <a:cs typeface="Arial"/>
              </a:rPr>
              <a:t>of </a:t>
            </a:r>
            <a:r>
              <a:rPr sz="1400" spc="-5" dirty="0">
                <a:latin typeface="Arial"/>
                <a:cs typeface="Arial"/>
              </a:rPr>
              <a:t>entities to </a:t>
            </a:r>
            <a:r>
              <a:rPr sz="1400" dirty="0">
                <a:latin typeface="Arial"/>
                <a:cs typeface="Arial"/>
              </a:rPr>
              <a:t> </a:t>
            </a:r>
            <a:r>
              <a:rPr sz="1400" spc="-5" dirty="0">
                <a:latin typeface="Arial"/>
                <a:cs typeface="Arial"/>
              </a:rPr>
              <a:t>which</a:t>
            </a:r>
            <a:r>
              <a:rPr sz="1400" spc="5" dirty="0">
                <a:latin typeface="Arial"/>
                <a:cs typeface="Arial"/>
              </a:rPr>
              <a:t> </a:t>
            </a:r>
            <a:r>
              <a:rPr sz="1400" dirty="0">
                <a:latin typeface="Arial"/>
                <a:cs typeface="Arial"/>
              </a:rPr>
              <a:t>another</a:t>
            </a:r>
            <a:r>
              <a:rPr sz="1400" spc="5" dirty="0">
                <a:latin typeface="Arial"/>
                <a:cs typeface="Arial"/>
              </a:rPr>
              <a:t> </a:t>
            </a:r>
            <a:r>
              <a:rPr sz="1400" spc="-10" dirty="0">
                <a:latin typeface="Arial"/>
                <a:cs typeface="Arial"/>
              </a:rPr>
              <a:t>entity</a:t>
            </a:r>
            <a:r>
              <a:rPr sz="1400" spc="-15" dirty="0">
                <a:latin typeface="Arial"/>
                <a:cs typeface="Arial"/>
              </a:rPr>
              <a:t> </a:t>
            </a:r>
            <a:r>
              <a:rPr sz="1400" dirty="0">
                <a:latin typeface="Arial"/>
                <a:cs typeface="Arial"/>
              </a:rPr>
              <a:t>can be</a:t>
            </a:r>
            <a:r>
              <a:rPr sz="1400" spc="-10" dirty="0">
                <a:latin typeface="Arial"/>
                <a:cs typeface="Arial"/>
              </a:rPr>
              <a:t> </a:t>
            </a:r>
            <a:r>
              <a:rPr sz="1400" spc="-5" dirty="0">
                <a:latin typeface="Arial"/>
                <a:cs typeface="Arial"/>
              </a:rPr>
              <a:t>related</a:t>
            </a:r>
            <a:r>
              <a:rPr sz="1400" dirty="0">
                <a:latin typeface="Arial"/>
                <a:cs typeface="Arial"/>
              </a:rPr>
              <a:t> </a:t>
            </a:r>
            <a:r>
              <a:rPr sz="1400" spc="-10" dirty="0">
                <a:latin typeface="Arial"/>
                <a:cs typeface="Arial"/>
              </a:rPr>
              <a:t>via</a:t>
            </a:r>
            <a:r>
              <a:rPr sz="1400" spc="5" dirty="0">
                <a:latin typeface="Arial"/>
                <a:cs typeface="Arial"/>
              </a:rPr>
              <a:t> </a:t>
            </a:r>
            <a:r>
              <a:rPr sz="1400" dirty="0">
                <a:latin typeface="Arial"/>
                <a:cs typeface="Arial"/>
              </a:rPr>
              <a:t>a </a:t>
            </a:r>
            <a:r>
              <a:rPr sz="1400" spc="-370" dirty="0">
                <a:latin typeface="Arial"/>
                <a:cs typeface="Arial"/>
              </a:rPr>
              <a:t> </a:t>
            </a:r>
            <a:r>
              <a:rPr sz="1400" dirty="0">
                <a:latin typeface="Arial"/>
                <a:cs typeface="Arial"/>
              </a:rPr>
              <a:t>relationship</a:t>
            </a:r>
            <a:r>
              <a:rPr sz="1400" spc="-25" dirty="0">
                <a:latin typeface="Arial"/>
                <a:cs typeface="Arial"/>
              </a:rPr>
              <a:t> </a:t>
            </a:r>
            <a:r>
              <a:rPr sz="1400" spc="-5" dirty="0">
                <a:latin typeface="Arial"/>
                <a:cs typeface="Arial"/>
              </a:rPr>
              <a:t>set.</a:t>
            </a:r>
            <a:endParaRPr sz="1400">
              <a:latin typeface="Arial"/>
              <a:cs typeface="Arial"/>
            </a:endParaRPr>
          </a:p>
          <a:p>
            <a:pPr marL="349250" marR="126364" indent="-337185" algn="just">
              <a:lnSpc>
                <a:spcPct val="115700"/>
              </a:lnSpc>
              <a:spcBef>
                <a:spcPts val="15"/>
              </a:spcBef>
              <a:buChar char="●"/>
              <a:tabLst>
                <a:tab pos="349885" algn="l"/>
              </a:tabLst>
            </a:pPr>
            <a:r>
              <a:rPr sz="1400" dirty="0">
                <a:latin typeface="Arial"/>
                <a:cs typeface="Arial"/>
              </a:rPr>
              <a:t>Mapping </a:t>
            </a:r>
            <a:r>
              <a:rPr sz="1400" spc="-5" dirty="0">
                <a:latin typeface="Arial"/>
                <a:cs typeface="Arial"/>
              </a:rPr>
              <a:t>constraints defines </a:t>
            </a:r>
            <a:r>
              <a:rPr sz="1400" dirty="0">
                <a:latin typeface="Arial"/>
                <a:cs typeface="Arial"/>
              </a:rPr>
              <a:t>how </a:t>
            </a:r>
            <a:r>
              <a:rPr sz="1400" spc="-5" dirty="0">
                <a:latin typeface="Arial"/>
                <a:cs typeface="Arial"/>
              </a:rPr>
              <a:t>many </a:t>
            </a:r>
            <a:r>
              <a:rPr sz="1400" spc="-375" dirty="0">
                <a:latin typeface="Arial"/>
                <a:cs typeface="Arial"/>
              </a:rPr>
              <a:t> </a:t>
            </a:r>
            <a:r>
              <a:rPr sz="1400" dirty="0">
                <a:latin typeface="Arial"/>
                <a:cs typeface="Arial"/>
              </a:rPr>
              <a:t>entities </a:t>
            </a:r>
            <a:r>
              <a:rPr sz="1400" spc="-5" dirty="0">
                <a:latin typeface="Arial"/>
                <a:cs typeface="Arial"/>
              </a:rPr>
              <a:t>can </a:t>
            </a:r>
            <a:r>
              <a:rPr sz="1400" dirty="0">
                <a:latin typeface="Arial"/>
                <a:cs typeface="Arial"/>
              </a:rPr>
              <a:t>be </a:t>
            </a:r>
            <a:r>
              <a:rPr sz="1400" spc="-5" dirty="0">
                <a:latin typeface="Arial"/>
                <a:cs typeface="Arial"/>
              </a:rPr>
              <a:t>related </a:t>
            </a:r>
            <a:r>
              <a:rPr sz="1400" dirty="0">
                <a:latin typeface="Arial"/>
                <a:cs typeface="Arial"/>
              </a:rPr>
              <a:t>to </a:t>
            </a:r>
            <a:r>
              <a:rPr sz="1400" spc="-5" dirty="0">
                <a:latin typeface="Arial"/>
                <a:cs typeface="Arial"/>
              </a:rPr>
              <a:t>another entity </a:t>
            </a:r>
            <a:r>
              <a:rPr sz="1400" spc="-375" dirty="0">
                <a:latin typeface="Arial"/>
                <a:cs typeface="Arial"/>
              </a:rPr>
              <a:t> </a:t>
            </a:r>
            <a:r>
              <a:rPr sz="1400" dirty="0">
                <a:latin typeface="Arial"/>
                <a:cs typeface="Arial"/>
              </a:rPr>
              <a:t>to</a:t>
            </a:r>
            <a:r>
              <a:rPr sz="1400" spc="-15" dirty="0">
                <a:latin typeface="Arial"/>
                <a:cs typeface="Arial"/>
              </a:rPr>
              <a:t> </a:t>
            </a:r>
            <a:r>
              <a:rPr sz="1400" dirty="0">
                <a:latin typeface="Arial"/>
                <a:cs typeface="Arial"/>
              </a:rPr>
              <a:t>a</a:t>
            </a:r>
            <a:r>
              <a:rPr sz="1400" spc="-10" dirty="0">
                <a:latin typeface="Arial"/>
                <a:cs typeface="Arial"/>
              </a:rPr>
              <a:t> </a:t>
            </a:r>
            <a:r>
              <a:rPr sz="1400" spc="-5" dirty="0">
                <a:latin typeface="Arial"/>
                <a:cs typeface="Arial"/>
              </a:rPr>
              <a:t>relationship</a:t>
            </a:r>
            <a:endParaRPr sz="1400">
              <a:latin typeface="Arial"/>
              <a:cs typeface="Arial"/>
            </a:endParaRPr>
          </a:p>
        </p:txBody>
      </p:sp>
      <p:sp>
        <p:nvSpPr>
          <p:cNvPr id="8" name="object 8"/>
          <p:cNvSpPr txBox="1"/>
          <p:nvPr/>
        </p:nvSpPr>
        <p:spPr>
          <a:xfrm>
            <a:off x="4708016" y="4833620"/>
            <a:ext cx="2944495" cy="132080"/>
          </a:xfrm>
          <a:prstGeom prst="rect">
            <a:avLst/>
          </a:prstGeom>
        </p:spPr>
        <p:txBody>
          <a:bodyPr vert="horz" wrap="square" lIns="0" tIns="12065" rIns="0" bIns="0" rtlCol="0">
            <a:spAutoFit/>
          </a:bodyPr>
          <a:lstStyle/>
          <a:p>
            <a:pPr marL="12700">
              <a:lnSpc>
                <a:spcPct val="100000"/>
              </a:lnSpc>
              <a:spcBef>
                <a:spcPts val="95"/>
              </a:spcBef>
            </a:pPr>
            <a:r>
              <a:rPr sz="700" spc="-5" dirty="0">
                <a:solidFill>
                  <a:srgbClr val="585858"/>
                </a:solidFill>
                <a:latin typeface="Arial"/>
                <a:cs typeface="Arial"/>
              </a:rPr>
              <a:t>https://static.javatpoint.com/dbms/images/dbms-mapping-constraints4.png</a:t>
            </a:r>
            <a:endParaRPr sz="700">
              <a:latin typeface="Arial"/>
              <a:cs typeface="Arial"/>
            </a:endParaRPr>
          </a:p>
        </p:txBody>
      </p:sp>
      <p:pic>
        <p:nvPicPr>
          <p:cNvPr id="9" name="object 9"/>
          <p:cNvPicPr/>
          <p:nvPr/>
        </p:nvPicPr>
        <p:blipFill>
          <a:blip r:embed="rId3" cstate="print"/>
          <a:stretch>
            <a:fillRect/>
          </a:stretch>
        </p:blipFill>
        <p:spPr>
          <a:xfrm>
            <a:off x="143510" y="161289"/>
            <a:ext cx="773887" cy="311150"/>
          </a:xfrm>
          <a:prstGeom prst="rect">
            <a:avLst/>
          </a:prstGeom>
        </p:spPr>
      </p:pic>
      <p:pic>
        <p:nvPicPr>
          <p:cNvPr id="10" name="object 10"/>
          <p:cNvPicPr/>
          <p:nvPr/>
        </p:nvPicPr>
        <p:blipFill>
          <a:blip r:embed="rId4" cstate="print"/>
          <a:stretch>
            <a:fillRect/>
          </a:stretch>
        </p:blipFill>
        <p:spPr>
          <a:xfrm>
            <a:off x="4512309" y="1645920"/>
            <a:ext cx="4630928" cy="2052319"/>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03597" y="644397"/>
            <a:ext cx="3783724" cy="769441"/>
          </a:xfrm>
          <a:prstGeom prst="rect">
            <a:avLst/>
          </a:prstGeom>
        </p:spPr>
        <p:txBody>
          <a:bodyPr vert="horz" wrap="square" lIns="0" tIns="12700" rIns="0" bIns="0" rtlCol="0">
            <a:spAutoFit/>
          </a:bodyPr>
          <a:lstStyle/>
          <a:p>
            <a:pPr marL="12700">
              <a:lnSpc>
                <a:spcPts val="2870"/>
              </a:lnSpc>
              <a:spcBef>
                <a:spcPts val="100"/>
              </a:spcBef>
            </a:pPr>
            <a:r>
              <a:rPr spc="-5" dirty="0"/>
              <a:t>Introduction</a:t>
            </a:r>
            <a:r>
              <a:rPr spc="-45" dirty="0"/>
              <a:t> </a:t>
            </a:r>
            <a:r>
              <a:rPr dirty="0"/>
              <a:t>to</a:t>
            </a:r>
            <a:r>
              <a:rPr spc="-45" dirty="0"/>
              <a:t> </a:t>
            </a:r>
            <a:r>
              <a:rPr spc="-5" dirty="0"/>
              <a:t>Mapping</a:t>
            </a:r>
          </a:p>
          <a:p>
            <a:pPr marL="1006475">
              <a:lnSpc>
                <a:spcPts val="2870"/>
              </a:lnSpc>
            </a:pPr>
            <a:r>
              <a:rPr spc="-5" dirty="0"/>
              <a:t>Constraints</a:t>
            </a:r>
          </a:p>
        </p:txBody>
      </p:sp>
      <p:grpSp>
        <p:nvGrpSpPr>
          <p:cNvPr id="3" name="object 3"/>
          <p:cNvGrpSpPr/>
          <p:nvPr/>
        </p:nvGrpSpPr>
        <p:grpSpPr>
          <a:xfrm>
            <a:off x="4381500" y="0"/>
            <a:ext cx="4762500" cy="5143500"/>
            <a:chOff x="4381500" y="0"/>
            <a:chExt cx="47625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381500" y="1501139"/>
              <a:ext cx="4760721" cy="1709419"/>
            </a:xfrm>
            <a:prstGeom prst="rect">
              <a:avLst/>
            </a:prstGeom>
          </p:spPr>
        </p:pic>
      </p:grpSp>
      <p:sp>
        <p:nvSpPr>
          <p:cNvPr id="7" name="object 7"/>
          <p:cNvSpPr txBox="1"/>
          <p:nvPr/>
        </p:nvSpPr>
        <p:spPr>
          <a:xfrm>
            <a:off x="752348" y="1719198"/>
            <a:ext cx="304482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Types</a:t>
            </a:r>
            <a:r>
              <a:rPr sz="1800" spc="-50" dirty="0">
                <a:solidFill>
                  <a:srgbClr val="585858"/>
                </a:solidFill>
                <a:latin typeface="Arial"/>
                <a:cs typeface="Arial"/>
              </a:rPr>
              <a:t> </a:t>
            </a:r>
            <a:r>
              <a:rPr sz="1800" spc="-5" dirty="0">
                <a:solidFill>
                  <a:srgbClr val="585858"/>
                </a:solidFill>
                <a:latin typeface="Arial"/>
                <a:cs typeface="Arial"/>
              </a:rPr>
              <a:t>of</a:t>
            </a:r>
            <a:r>
              <a:rPr sz="1800" spc="-55" dirty="0">
                <a:solidFill>
                  <a:srgbClr val="585858"/>
                </a:solidFill>
                <a:latin typeface="Arial"/>
                <a:cs typeface="Arial"/>
              </a:rPr>
              <a:t> </a:t>
            </a:r>
            <a:r>
              <a:rPr sz="1800" dirty="0">
                <a:solidFill>
                  <a:srgbClr val="585858"/>
                </a:solidFill>
                <a:latin typeface="Arial"/>
                <a:cs typeface="Arial"/>
              </a:rPr>
              <a:t>Mapping</a:t>
            </a:r>
            <a:r>
              <a:rPr sz="1800" spc="-65" dirty="0">
                <a:solidFill>
                  <a:srgbClr val="585858"/>
                </a:solidFill>
                <a:latin typeface="Arial"/>
                <a:cs typeface="Arial"/>
              </a:rPr>
              <a:t> </a:t>
            </a:r>
            <a:r>
              <a:rPr sz="1800" spc="-5" dirty="0">
                <a:solidFill>
                  <a:srgbClr val="585858"/>
                </a:solidFill>
                <a:latin typeface="Arial"/>
                <a:cs typeface="Arial"/>
              </a:rPr>
              <a:t>Constraints</a:t>
            </a:r>
            <a:endParaRPr sz="1800">
              <a:latin typeface="Arial"/>
              <a:cs typeface="Arial"/>
            </a:endParaRPr>
          </a:p>
        </p:txBody>
      </p:sp>
      <p:sp>
        <p:nvSpPr>
          <p:cNvPr id="8" name="object 8"/>
          <p:cNvSpPr txBox="1"/>
          <p:nvPr/>
        </p:nvSpPr>
        <p:spPr>
          <a:xfrm>
            <a:off x="654812" y="2613126"/>
            <a:ext cx="3435350" cy="2002789"/>
          </a:xfrm>
          <a:prstGeom prst="rect">
            <a:avLst/>
          </a:prstGeom>
        </p:spPr>
        <p:txBody>
          <a:bodyPr vert="horz" wrap="square" lIns="0" tIns="11430" rIns="0" bIns="0" rtlCol="0">
            <a:spAutoFit/>
          </a:bodyPr>
          <a:lstStyle/>
          <a:p>
            <a:pPr marL="349250" marR="5080" indent="-337185">
              <a:lnSpc>
                <a:spcPct val="115399"/>
              </a:lnSpc>
              <a:spcBef>
                <a:spcPts val="90"/>
              </a:spcBef>
              <a:buChar char="●"/>
              <a:tabLst>
                <a:tab pos="349250" algn="l"/>
                <a:tab pos="349885" algn="l"/>
              </a:tabLst>
            </a:pPr>
            <a:r>
              <a:rPr sz="1400" dirty="0">
                <a:latin typeface="Arial"/>
                <a:cs typeface="Arial"/>
              </a:rPr>
              <a:t>It is </a:t>
            </a:r>
            <a:r>
              <a:rPr sz="1400" spc="-5" dirty="0">
                <a:latin typeface="Arial"/>
                <a:cs typeface="Arial"/>
              </a:rPr>
              <a:t>most useful </a:t>
            </a:r>
            <a:r>
              <a:rPr sz="1400" dirty="0">
                <a:latin typeface="Arial"/>
                <a:cs typeface="Arial"/>
              </a:rPr>
              <a:t>in describing </a:t>
            </a:r>
            <a:r>
              <a:rPr sz="1400" spc="-5" dirty="0">
                <a:latin typeface="Arial"/>
                <a:cs typeface="Arial"/>
              </a:rPr>
              <a:t>the </a:t>
            </a:r>
            <a:r>
              <a:rPr sz="1400" dirty="0">
                <a:latin typeface="Arial"/>
                <a:cs typeface="Arial"/>
              </a:rPr>
              <a:t> relationship</a:t>
            </a:r>
            <a:r>
              <a:rPr sz="1400" spc="-40" dirty="0">
                <a:latin typeface="Arial"/>
                <a:cs typeface="Arial"/>
              </a:rPr>
              <a:t> </a:t>
            </a:r>
            <a:r>
              <a:rPr sz="1400" spc="-5" dirty="0">
                <a:latin typeface="Arial"/>
                <a:cs typeface="Arial"/>
              </a:rPr>
              <a:t>sets</a:t>
            </a:r>
            <a:r>
              <a:rPr sz="1400" spc="-20" dirty="0">
                <a:latin typeface="Arial"/>
                <a:cs typeface="Arial"/>
              </a:rPr>
              <a:t> </a:t>
            </a:r>
            <a:r>
              <a:rPr sz="1400" spc="-5" dirty="0">
                <a:latin typeface="Arial"/>
                <a:cs typeface="Arial"/>
              </a:rPr>
              <a:t>that</a:t>
            </a:r>
            <a:r>
              <a:rPr sz="1400" spc="-25" dirty="0">
                <a:latin typeface="Arial"/>
                <a:cs typeface="Arial"/>
              </a:rPr>
              <a:t> </a:t>
            </a:r>
            <a:r>
              <a:rPr sz="1400" spc="-5" dirty="0">
                <a:latin typeface="Arial"/>
                <a:cs typeface="Arial"/>
              </a:rPr>
              <a:t>involve</a:t>
            </a:r>
            <a:r>
              <a:rPr sz="1400" spc="-10" dirty="0">
                <a:latin typeface="Arial"/>
                <a:cs typeface="Arial"/>
              </a:rPr>
              <a:t> </a:t>
            </a:r>
            <a:r>
              <a:rPr sz="1400" spc="-5" dirty="0">
                <a:latin typeface="Arial"/>
                <a:cs typeface="Arial"/>
              </a:rPr>
              <a:t>more</a:t>
            </a:r>
            <a:r>
              <a:rPr sz="1400" spc="-30" dirty="0">
                <a:latin typeface="Arial"/>
                <a:cs typeface="Arial"/>
              </a:rPr>
              <a:t> </a:t>
            </a:r>
            <a:r>
              <a:rPr sz="1400" spc="-5" dirty="0">
                <a:latin typeface="Arial"/>
                <a:cs typeface="Arial"/>
              </a:rPr>
              <a:t>than </a:t>
            </a:r>
            <a:r>
              <a:rPr sz="1400" spc="-375" dirty="0">
                <a:latin typeface="Arial"/>
                <a:cs typeface="Arial"/>
              </a:rPr>
              <a:t> </a:t>
            </a:r>
            <a:r>
              <a:rPr sz="1400" spc="-5" dirty="0">
                <a:latin typeface="Arial"/>
                <a:cs typeface="Arial"/>
              </a:rPr>
              <a:t>two</a:t>
            </a:r>
            <a:r>
              <a:rPr sz="1400" spc="-10" dirty="0">
                <a:latin typeface="Arial"/>
                <a:cs typeface="Arial"/>
              </a:rPr>
              <a:t> </a:t>
            </a:r>
            <a:r>
              <a:rPr sz="1400" dirty="0">
                <a:latin typeface="Arial"/>
                <a:cs typeface="Arial"/>
              </a:rPr>
              <a:t>entity</a:t>
            </a:r>
            <a:r>
              <a:rPr sz="1400" spc="-20" dirty="0">
                <a:latin typeface="Arial"/>
                <a:cs typeface="Arial"/>
              </a:rPr>
              <a:t> </a:t>
            </a:r>
            <a:r>
              <a:rPr sz="1400" spc="-5" dirty="0">
                <a:latin typeface="Arial"/>
                <a:cs typeface="Arial"/>
              </a:rPr>
              <a:t>sets.</a:t>
            </a:r>
            <a:endParaRPr sz="1400">
              <a:latin typeface="Arial"/>
              <a:cs typeface="Arial"/>
            </a:endParaRPr>
          </a:p>
          <a:p>
            <a:pPr marL="32384">
              <a:lnSpc>
                <a:spcPct val="100000"/>
              </a:lnSpc>
              <a:spcBef>
                <a:spcPts val="280"/>
              </a:spcBef>
            </a:pPr>
            <a:r>
              <a:rPr sz="1400" spc="-5" dirty="0">
                <a:latin typeface="Arial"/>
                <a:cs typeface="Arial"/>
              </a:rPr>
              <a:t>Binary</a:t>
            </a:r>
            <a:r>
              <a:rPr sz="1400" spc="-75" dirty="0">
                <a:latin typeface="Arial"/>
                <a:cs typeface="Arial"/>
              </a:rPr>
              <a:t> </a:t>
            </a:r>
            <a:r>
              <a:rPr sz="1400" spc="-5" dirty="0">
                <a:latin typeface="Arial"/>
                <a:cs typeface="Arial"/>
              </a:rPr>
              <a:t>Relationship</a:t>
            </a:r>
            <a:endParaRPr sz="1400">
              <a:latin typeface="Arial"/>
              <a:cs typeface="Arial"/>
            </a:endParaRPr>
          </a:p>
          <a:p>
            <a:pPr marL="349250" indent="-335915">
              <a:lnSpc>
                <a:spcPct val="100000"/>
              </a:lnSpc>
              <a:spcBef>
                <a:spcPts val="265"/>
              </a:spcBef>
              <a:buChar char="●"/>
              <a:tabLst>
                <a:tab pos="349250" algn="l"/>
                <a:tab pos="349885" algn="l"/>
              </a:tabLst>
            </a:pPr>
            <a:r>
              <a:rPr sz="1400" spc="-5" dirty="0">
                <a:latin typeface="Arial"/>
                <a:cs typeface="Arial"/>
              </a:rPr>
              <a:t>One</a:t>
            </a:r>
            <a:r>
              <a:rPr sz="1400" spc="-35" dirty="0">
                <a:latin typeface="Arial"/>
                <a:cs typeface="Arial"/>
              </a:rPr>
              <a:t> </a:t>
            </a:r>
            <a:r>
              <a:rPr sz="1400" dirty="0">
                <a:latin typeface="Arial"/>
                <a:cs typeface="Arial"/>
              </a:rPr>
              <a:t>to</a:t>
            </a:r>
            <a:r>
              <a:rPr sz="1400" spc="-30" dirty="0">
                <a:latin typeface="Arial"/>
                <a:cs typeface="Arial"/>
              </a:rPr>
              <a:t> </a:t>
            </a:r>
            <a:r>
              <a:rPr sz="1400" spc="-5" dirty="0">
                <a:latin typeface="Arial"/>
                <a:cs typeface="Arial"/>
              </a:rPr>
              <a:t>one</a:t>
            </a:r>
            <a:r>
              <a:rPr sz="1400" spc="-25" dirty="0">
                <a:latin typeface="Arial"/>
                <a:cs typeface="Arial"/>
              </a:rPr>
              <a:t> </a:t>
            </a:r>
            <a:r>
              <a:rPr sz="1400" spc="-5" dirty="0">
                <a:latin typeface="Arial"/>
                <a:cs typeface="Arial"/>
              </a:rPr>
              <a:t>(1:1)</a:t>
            </a:r>
            <a:endParaRPr sz="1400">
              <a:latin typeface="Arial"/>
              <a:cs typeface="Arial"/>
            </a:endParaRPr>
          </a:p>
          <a:p>
            <a:pPr marL="349250" indent="-335915">
              <a:lnSpc>
                <a:spcPct val="100000"/>
              </a:lnSpc>
              <a:spcBef>
                <a:spcPts val="275"/>
              </a:spcBef>
              <a:buChar char="●"/>
              <a:tabLst>
                <a:tab pos="349250" algn="l"/>
                <a:tab pos="349885" algn="l"/>
              </a:tabLst>
            </a:pPr>
            <a:r>
              <a:rPr sz="1400" spc="-5" dirty="0">
                <a:latin typeface="Arial"/>
                <a:cs typeface="Arial"/>
              </a:rPr>
              <a:t>One</a:t>
            </a:r>
            <a:r>
              <a:rPr sz="1400" spc="-20" dirty="0">
                <a:latin typeface="Arial"/>
                <a:cs typeface="Arial"/>
              </a:rPr>
              <a:t> </a:t>
            </a:r>
            <a:r>
              <a:rPr sz="1400" spc="-5" dirty="0">
                <a:latin typeface="Arial"/>
                <a:cs typeface="Arial"/>
              </a:rPr>
              <a:t>to</a:t>
            </a:r>
            <a:r>
              <a:rPr sz="1400" spc="-20" dirty="0">
                <a:latin typeface="Arial"/>
                <a:cs typeface="Arial"/>
              </a:rPr>
              <a:t> </a:t>
            </a:r>
            <a:r>
              <a:rPr sz="1400" spc="-5" dirty="0">
                <a:latin typeface="Arial"/>
                <a:cs typeface="Arial"/>
              </a:rPr>
              <a:t>many</a:t>
            </a:r>
            <a:r>
              <a:rPr sz="1400" spc="-35" dirty="0">
                <a:latin typeface="Arial"/>
                <a:cs typeface="Arial"/>
              </a:rPr>
              <a:t> </a:t>
            </a:r>
            <a:r>
              <a:rPr sz="1400" spc="-5" dirty="0">
                <a:latin typeface="Arial"/>
                <a:cs typeface="Arial"/>
              </a:rPr>
              <a:t>(1:M)</a:t>
            </a:r>
            <a:endParaRPr sz="1400">
              <a:latin typeface="Arial"/>
              <a:cs typeface="Arial"/>
            </a:endParaRPr>
          </a:p>
          <a:p>
            <a:pPr marL="349250" indent="-335915">
              <a:lnSpc>
                <a:spcPct val="100000"/>
              </a:lnSpc>
              <a:spcBef>
                <a:spcPts val="265"/>
              </a:spcBef>
              <a:buChar char="●"/>
              <a:tabLst>
                <a:tab pos="349250" algn="l"/>
                <a:tab pos="349885" algn="l"/>
              </a:tabLst>
            </a:pPr>
            <a:r>
              <a:rPr sz="1400" spc="-5" dirty="0">
                <a:latin typeface="Arial"/>
                <a:cs typeface="Arial"/>
              </a:rPr>
              <a:t>Many</a:t>
            </a:r>
            <a:r>
              <a:rPr sz="1400" spc="-40" dirty="0">
                <a:latin typeface="Arial"/>
                <a:cs typeface="Arial"/>
              </a:rPr>
              <a:t> </a:t>
            </a:r>
            <a:r>
              <a:rPr sz="1400" dirty="0">
                <a:latin typeface="Arial"/>
                <a:cs typeface="Arial"/>
              </a:rPr>
              <a:t>to</a:t>
            </a:r>
            <a:r>
              <a:rPr sz="1400" spc="-20" dirty="0">
                <a:latin typeface="Arial"/>
                <a:cs typeface="Arial"/>
              </a:rPr>
              <a:t> </a:t>
            </a:r>
            <a:r>
              <a:rPr sz="1400" spc="-5" dirty="0">
                <a:latin typeface="Arial"/>
                <a:cs typeface="Arial"/>
              </a:rPr>
              <a:t>one</a:t>
            </a:r>
            <a:r>
              <a:rPr sz="1400" spc="-20" dirty="0">
                <a:latin typeface="Arial"/>
                <a:cs typeface="Arial"/>
              </a:rPr>
              <a:t> </a:t>
            </a:r>
            <a:r>
              <a:rPr sz="1400" spc="-5" dirty="0">
                <a:latin typeface="Arial"/>
                <a:cs typeface="Arial"/>
              </a:rPr>
              <a:t>(M:1)</a:t>
            </a:r>
            <a:endParaRPr sz="1400">
              <a:latin typeface="Arial"/>
              <a:cs typeface="Arial"/>
            </a:endParaRPr>
          </a:p>
          <a:p>
            <a:pPr marL="349250" indent="-335915">
              <a:lnSpc>
                <a:spcPct val="100000"/>
              </a:lnSpc>
              <a:spcBef>
                <a:spcPts val="275"/>
              </a:spcBef>
              <a:buChar char="●"/>
              <a:tabLst>
                <a:tab pos="349250" algn="l"/>
                <a:tab pos="349885" algn="l"/>
              </a:tabLst>
            </a:pPr>
            <a:r>
              <a:rPr sz="1400" spc="-5" dirty="0">
                <a:latin typeface="Arial"/>
                <a:cs typeface="Arial"/>
              </a:rPr>
              <a:t>Many</a:t>
            </a:r>
            <a:r>
              <a:rPr sz="1400" spc="-40" dirty="0">
                <a:latin typeface="Arial"/>
                <a:cs typeface="Arial"/>
              </a:rPr>
              <a:t> </a:t>
            </a:r>
            <a:r>
              <a:rPr sz="1400" dirty="0">
                <a:latin typeface="Arial"/>
                <a:cs typeface="Arial"/>
              </a:rPr>
              <a:t>to</a:t>
            </a:r>
            <a:r>
              <a:rPr sz="1400" spc="-5" dirty="0">
                <a:latin typeface="Arial"/>
                <a:cs typeface="Arial"/>
              </a:rPr>
              <a:t> many</a:t>
            </a:r>
            <a:r>
              <a:rPr sz="1400" spc="-25" dirty="0">
                <a:latin typeface="Arial"/>
                <a:cs typeface="Arial"/>
              </a:rPr>
              <a:t> </a:t>
            </a:r>
            <a:r>
              <a:rPr sz="1400" spc="-5" dirty="0">
                <a:latin typeface="Arial"/>
                <a:cs typeface="Arial"/>
              </a:rPr>
              <a:t>(M:M)</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8016" y="4841993"/>
            <a:ext cx="2659380" cy="124460"/>
          </a:xfrm>
          <a:prstGeom prst="rect">
            <a:avLst/>
          </a:prstGeom>
        </p:spPr>
        <p:txBody>
          <a:bodyPr vert="horz" wrap="square" lIns="0" tIns="3810" rIns="0" bIns="0" rtlCol="0">
            <a:spAutoFit/>
          </a:bodyPr>
          <a:lstStyle/>
          <a:p>
            <a:pPr marL="12700">
              <a:lnSpc>
                <a:spcPct val="100000"/>
              </a:lnSpc>
              <a:spcBef>
                <a:spcPts val="30"/>
              </a:spcBef>
            </a:pPr>
            <a:r>
              <a:rPr sz="700" spc="-5" dirty="0">
                <a:solidFill>
                  <a:srgbClr val="585858"/>
                </a:solidFill>
                <a:latin typeface="Arial"/>
                <a:cs typeface="Arial"/>
              </a:rPr>
              <a:t>https://prepinsta.com/wp-content/uploads/2019/07/30-300x300.png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27963" y="644397"/>
            <a:ext cx="3202305" cy="754380"/>
          </a:xfrm>
          <a:prstGeom prst="rect">
            <a:avLst/>
          </a:prstGeom>
        </p:spPr>
        <p:txBody>
          <a:bodyPr vert="horz" wrap="square" lIns="0" tIns="12700" rIns="0" bIns="0" rtlCol="0">
            <a:spAutoFit/>
          </a:bodyPr>
          <a:lstStyle/>
          <a:p>
            <a:pPr marL="12700">
              <a:lnSpc>
                <a:spcPts val="2870"/>
              </a:lnSpc>
              <a:spcBef>
                <a:spcPts val="100"/>
              </a:spcBef>
            </a:pPr>
            <a:r>
              <a:rPr spc="-5" dirty="0"/>
              <a:t>Introduction</a:t>
            </a:r>
            <a:r>
              <a:rPr spc="-45" dirty="0"/>
              <a:t> </a:t>
            </a:r>
            <a:r>
              <a:rPr dirty="0"/>
              <a:t>to</a:t>
            </a:r>
            <a:r>
              <a:rPr spc="-45" dirty="0"/>
              <a:t> </a:t>
            </a:r>
            <a:r>
              <a:rPr spc="-5" dirty="0"/>
              <a:t>Mapping</a:t>
            </a:r>
          </a:p>
          <a:p>
            <a:pPr marL="1006475">
              <a:lnSpc>
                <a:spcPts val="2870"/>
              </a:lnSpc>
            </a:pPr>
            <a:r>
              <a:rPr spc="-5" dirty="0"/>
              <a:t>Constraints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1016000"/>
              <a:ext cx="4571111" cy="2320290"/>
            </a:xfrm>
            <a:prstGeom prst="rect">
              <a:avLst/>
            </a:prstGeom>
          </p:spPr>
        </p:pic>
      </p:grpSp>
      <p:sp>
        <p:nvSpPr>
          <p:cNvPr id="7" name="object 7"/>
          <p:cNvSpPr txBox="1"/>
          <p:nvPr/>
        </p:nvSpPr>
        <p:spPr>
          <a:xfrm>
            <a:off x="1406397" y="1719198"/>
            <a:ext cx="173545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One</a:t>
            </a:r>
            <a:r>
              <a:rPr sz="1800" spc="-30" dirty="0">
                <a:solidFill>
                  <a:srgbClr val="585858"/>
                </a:solidFill>
                <a:latin typeface="Arial"/>
                <a:cs typeface="Arial"/>
              </a:rPr>
              <a:t> </a:t>
            </a:r>
            <a:r>
              <a:rPr sz="1800" spc="-5" dirty="0">
                <a:solidFill>
                  <a:srgbClr val="585858"/>
                </a:solidFill>
                <a:latin typeface="Arial"/>
                <a:cs typeface="Arial"/>
              </a:rPr>
              <a:t>to</a:t>
            </a:r>
            <a:r>
              <a:rPr sz="1800" spc="-30" dirty="0">
                <a:solidFill>
                  <a:srgbClr val="585858"/>
                </a:solidFill>
                <a:latin typeface="Arial"/>
                <a:cs typeface="Arial"/>
              </a:rPr>
              <a:t> </a:t>
            </a:r>
            <a:r>
              <a:rPr sz="1800" spc="-5" dirty="0">
                <a:solidFill>
                  <a:srgbClr val="585858"/>
                </a:solidFill>
                <a:latin typeface="Arial"/>
                <a:cs typeface="Arial"/>
              </a:rPr>
              <a:t>One</a:t>
            </a:r>
            <a:r>
              <a:rPr sz="1800" spc="-30" dirty="0">
                <a:solidFill>
                  <a:srgbClr val="585858"/>
                </a:solidFill>
                <a:latin typeface="Arial"/>
                <a:cs typeface="Arial"/>
              </a:rPr>
              <a:t> </a:t>
            </a:r>
            <a:r>
              <a:rPr sz="1800" spc="-5" dirty="0">
                <a:solidFill>
                  <a:srgbClr val="585858"/>
                </a:solidFill>
                <a:latin typeface="Arial"/>
                <a:cs typeface="Arial"/>
              </a:rPr>
              <a:t>(1:1)</a:t>
            </a:r>
            <a:endParaRPr sz="1800">
              <a:latin typeface="Arial"/>
              <a:cs typeface="Arial"/>
            </a:endParaRPr>
          </a:p>
        </p:txBody>
      </p:sp>
      <p:sp>
        <p:nvSpPr>
          <p:cNvPr id="8" name="object 8"/>
          <p:cNvSpPr txBox="1"/>
          <p:nvPr/>
        </p:nvSpPr>
        <p:spPr>
          <a:xfrm>
            <a:off x="654812" y="3229965"/>
            <a:ext cx="3458845" cy="1014094"/>
          </a:xfrm>
          <a:prstGeom prst="rect">
            <a:avLst/>
          </a:prstGeom>
        </p:spPr>
        <p:txBody>
          <a:bodyPr vert="horz" wrap="square" lIns="0" tIns="12700" rIns="0" bIns="0" rtlCol="0">
            <a:spAutoFit/>
          </a:bodyPr>
          <a:lstStyle/>
          <a:p>
            <a:pPr marL="349250" marR="5080" indent="-337185">
              <a:lnSpc>
                <a:spcPct val="115799"/>
              </a:lnSpc>
              <a:spcBef>
                <a:spcPts val="100"/>
              </a:spcBef>
              <a:buChar char="●"/>
              <a:tabLst>
                <a:tab pos="349250" algn="l"/>
                <a:tab pos="349885" algn="l"/>
              </a:tabLst>
            </a:pPr>
            <a:r>
              <a:rPr sz="1400" dirty="0">
                <a:latin typeface="Arial"/>
                <a:cs typeface="Arial"/>
              </a:rPr>
              <a:t>An </a:t>
            </a:r>
            <a:r>
              <a:rPr sz="1400" spc="-5" dirty="0">
                <a:latin typeface="Arial"/>
                <a:cs typeface="Arial"/>
              </a:rPr>
              <a:t>entity </a:t>
            </a:r>
            <a:r>
              <a:rPr sz="1400" dirty="0">
                <a:latin typeface="Arial"/>
                <a:cs typeface="Arial"/>
              </a:rPr>
              <a:t>in E1 </a:t>
            </a:r>
            <a:r>
              <a:rPr sz="1400" spc="-10" dirty="0">
                <a:latin typeface="Arial"/>
                <a:cs typeface="Arial"/>
              </a:rPr>
              <a:t>is </a:t>
            </a:r>
            <a:r>
              <a:rPr sz="1400" spc="-5" dirty="0">
                <a:latin typeface="Arial"/>
                <a:cs typeface="Arial"/>
              </a:rPr>
              <a:t>associated with </a:t>
            </a:r>
            <a:r>
              <a:rPr sz="1400" dirty="0">
                <a:latin typeface="Arial"/>
                <a:cs typeface="Arial"/>
              </a:rPr>
              <a:t>at </a:t>
            </a:r>
            <a:r>
              <a:rPr sz="1400" spc="5" dirty="0">
                <a:latin typeface="Arial"/>
                <a:cs typeface="Arial"/>
              </a:rPr>
              <a:t> </a:t>
            </a:r>
            <a:r>
              <a:rPr sz="1400" spc="-5" dirty="0">
                <a:latin typeface="Arial"/>
                <a:cs typeface="Arial"/>
              </a:rPr>
              <a:t>most </a:t>
            </a:r>
            <a:r>
              <a:rPr sz="1400" dirty="0">
                <a:latin typeface="Arial"/>
                <a:cs typeface="Arial"/>
              </a:rPr>
              <a:t>one </a:t>
            </a:r>
            <a:r>
              <a:rPr sz="1400" spc="-5" dirty="0">
                <a:latin typeface="Arial"/>
                <a:cs typeface="Arial"/>
              </a:rPr>
              <a:t>entity </a:t>
            </a:r>
            <a:r>
              <a:rPr sz="1400" dirty="0">
                <a:latin typeface="Arial"/>
                <a:cs typeface="Arial"/>
              </a:rPr>
              <a:t>in E2, and </a:t>
            </a:r>
            <a:r>
              <a:rPr sz="1400" spc="-5" dirty="0">
                <a:latin typeface="Arial"/>
                <a:cs typeface="Arial"/>
              </a:rPr>
              <a:t>an entity </a:t>
            </a:r>
            <a:r>
              <a:rPr sz="1400" dirty="0">
                <a:latin typeface="Arial"/>
                <a:cs typeface="Arial"/>
              </a:rPr>
              <a:t>in </a:t>
            </a:r>
            <a:r>
              <a:rPr sz="1400" spc="5" dirty="0">
                <a:latin typeface="Arial"/>
                <a:cs typeface="Arial"/>
              </a:rPr>
              <a:t> </a:t>
            </a:r>
            <a:r>
              <a:rPr sz="1400" spc="-5" dirty="0">
                <a:latin typeface="Arial"/>
                <a:cs typeface="Arial"/>
              </a:rPr>
              <a:t>E2 </a:t>
            </a:r>
            <a:r>
              <a:rPr sz="1400" spc="-10" dirty="0">
                <a:latin typeface="Arial"/>
                <a:cs typeface="Arial"/>
              </a:rPr>
              <a:t>is </a:t>
            </a:r>
            <a:r>
              <a:rPr sz="1400" spc="-5" dirty="0">
                <a:latin typeface="Arial"/>
                <a:cs typeface="Arial"/>
              </a:rPr>
              <a:t>associated </a:t>
            </a:r>
            <a:r>
              <a:rPr sz="1400" spc="-10" dirty="0">
                <a:latin typeface="Arial"/>
                <a:cs typeface="Arial"/>
              </a:rPr>
              <a:t>with </a:t>
            </a:r>
            <a:r>
              <a:rPr sz="1400" spc="-5" dirty="0">
                <a:latin typeface="Arial"/>
                <a:cs typeface="Arial"/>
              </a:rPr>
              <a:t>at most one entity </a:t>
            </a:r>
            <a:r>
              <a:rPr sz="1400" spc="-375" dirty="0">
                <a:latin typeface="Arial"/>
                <a:cs typeface="Arial"/>
              </a:rPr>
              <a:t> </a:t>
            </a:r>
            <a:r>
              <a:rPr sz="1400" dirty="0">
                <a:latin typeface="Arial"/>
                <a:cs typeface="Arial"/>
              </a:rPr>
              <a:t>in</a:t>
            </a:r>
            <a:r>
              <a:rPr sz="1400" spc="-15" dirty="0">
                <a:latin typeface="Arial"/>
                <a:cs typeface="Arial"/>
              </a:rPr>
              <a:t> </a:t>
            </a:r>
            <a:r>
              <a:rPr sz="1400" spc="-5" dirty="0">
                <a:latin typeface="Arial"/>
                <a:cs typeface="Arial"/>
              </a:rPr>
              <a:t>E1.</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8016" y="4841993"/>
            <a:ext cx="2659380" cy="124460"/>
          </a:xfrm>
          <a:prstGeom prst="rect">
            <a:avLst/>
          </a:prstGeom>
        </p:spPr>
        <p:txBody>
          <a:bodyPr vert="horz" wrap="square" lIns="0" tIns="3810" rIns="0" bIns="0" rtlCol="0">
            <a:spAutoFit/>
          </a:bodyPr>
          <a:lstStyle/>
          <a:p>
            <a:pPr marL="12700">
              <a:lnSpc>
                <a:spcPct val="100000"/>
              </a:lnSpc>
              <a:spcBef>
                <a:spcPts val="30"/>
              </a:spcBef>
            </a:pPr>
            <a:r>
              <a:rPr sz="700" spc="-5" dirty="0">
                <a:solidFill>
                  <a:srgbClr val="585858"/>
                </a:solidFill>
                <a:latin typeface="Arial"/>
                <a:cs typeface="Arial"/>
              </a:rPr>
              <a:t>https://prepinsta.com/wp-content/uploads/2019/07/30-300x300.png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9004" y="644397"/>
            <a:ext cx="3953991" cy="769441"/>
          </a:xfrm>
          <a:prstGeom prst="rect">
            <a:avLst/>
          </a:prstGeom>
        </p:spPr>
        <p:txBody>
          <a:bodyPr vert="horz" wrap="square" lIns="0" tIns="12700" rIns="0" bIns="0" rtlCol="0">
            <a:spAutoFit/>
          </a:bodyPr>
          <a:lstStyle/>
          <a:p>
            <a:pPr marL="12700">
              <a:lnSpc>
                <a:spcPts val="2870"/>
              </a:lnSpc>
              <a:spcBef>
                <a:spcPts val="100"/>
              </a:spcBef>
            </a:pPr>
            <a:r>
              <a:rPr spc="-5" dirty="0"/>
              <a:t>Introduction</a:t>
            </a:r>
            <a:r>
              <a:rPr spc="-45" dirty="0"/>
              <a:t> </a:t>
            </a:r>
            <a:r>
              <a:rPr dirty="0"/>
              <a:t>to</a:t>
            </a:r>
            <a:r>
              <a:rPr spc="-45" dirty="0"/>
              <a:t> </a:t>
            </a:r>
            <a:r>
              <a:rPr spc="-5" dirty="0"/>
              <a:t>Mapping</a:t>
            </a:r>
          </a:p>
          <a:p>
            <a:pPr marL="1006475">
              <a:lnSpc>
                <a:spcPts val="2870"/>
              </a:lnSpc>
            </a:pPr>
            <a:r>
              <a:rPr spc="-5" dirty="0"/>
              <a:t>Constraints</a:t>
            </a:r>
          </a:p>
        </p:txBody>
      </p:sp>
      <p:grpSp>
        <p:nvGrpSpPr>
          <p:cNvPr id="3" name="object 3"/>
          <p:cNvGrpSpPr/>
          <p:nvPr/>
        </p:nvGrpSpPr>
        <p:grpSpPr>
          <a:xfrm>
            <a:off x="4333875" y="0"/>
            <a:ext cx="4810125" cy="5143500"/>
            <a:chOff x="4333875" y="0"/>
            <a:chExt cx="4810125"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333875" y="1122044"/>
              <a:ext cx="4809490" cy="2404744"/>
            </a:xfrm>
            <a:prstGeom prst="rect">
              <a:avLst/>
            </a:prstGeom>
          </p:spPr>
        </p:pic>
      </p:grpSp>
      <p:sp>
        <p:nvSpPr>
          <p:cNvPr id="7" name="object 7"/>
          <p:cNvSpPr txBox="1"/>
          <p:nvPr/>
        </p:nvSpPr>
        <p:spPr>
          <a:xfrm>
            <a:off x="1406397" y="1719198"/>
            <a:ext cx="173545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One</a:t>
            </a:r>
            <a:r>
              <a:rPr sz="1800" spc="-30" dirty="0">
                <a:solidFill>
                  <a:srgbClr val="585858"/>
                </a:solidFill>
                <a:latin typeface="Arial"/>
                <a:cs typeface="Arial"/>
              </a:rPr>
              <a:t> </a:t>
            </a:r>
            <a:r>
              <a:rPr sz="1800" spc="-5" dirty="0">
                <a:solidFill>
                  <a:srgbClr val="585858"/>
                </a:solidFill>
                <a:latin typeface="Arial"/>
                <a:cs typeface="Arial"/>
              </a:rPr>
              <a:t>to</a:t>
            </a:r>
            <a:r>
              <a:rPr sz="1800" spc="-30" dirty="0">
                <a:solidFill>
                  <a:srgbClr val="585858"/>
                </a:solidFill>
                <a:latin typeface="Arial"/>
                <a:cs typeface="Arial"/>
              </a:rPr>
              <a:t> </a:t>
            </a:r>
            <a:r>
              <a:rPr sz="1800" spc="-5" dirty="0">
                <a:solidFill>
                  <a:srgbClr val="585858"/>
                </a:solidFill>
                <a:latin typeface="Arial"/>
                <a:cs typeface="Arial"/>
              </a:rPr>
              <a:t>One</a:t>
            </a:r>
            <a:r>
              <a:rPr sz="1800" spc="-30" dirty="0">
                <a:solidFill>
                  <a:srgbClr val="585858"/>
                </a:solidFill>
                <a:latin typeface="Arial"/>
                <a:cs typeface="Arial"/>
              </a:rPr>
              <a:t> </a:t>
            </a:r>
            <a:r>
              <a:rPr sz="1800" spc="-5" dirty="0">
                <a:solidFill>
                  <a:srgbClr val="585858"/>
                </a:solidFill>
                <a:latin typeface="Arial"/>
                <a:cs typeface="Arial"/>
              </a:rPr>
              <a:t>(1:1)</a:t>
            </a:r>
            <a:endParaRPr sz="1800">
              <a:latin typeface="Arial"/>
              <a:cs typeface="Arial"/>
            </a:endParaRPr>
          </a:p>
        </p:txBody>
      </p:sp>
      <p:sp>
        <p:nvSpPr>
          <p:cNvPr id="8" name="object 8"/>
          <p:cNvSpPr txBox="1"/>
          <p:nvPr/>
        </p:nvSpPr>
        <p:spPr>
          <a:xfrm>
            <a:off x="654812" y="3229965"/>
            <a:ext cx="3409950" cy="1014094"/>
          </a:xfrm>
          <a:prstGeom prst="rect">
            <a:avLst/>
          </a:prstGeom>
        </p:spPr>
        <p:txBody>
          <a:bodyPr vert="horz" wrap="square" lIns="0" tIns="12700" rIns="0" bIns="0" rtlCol="0">
            <a:spAutoFit/>
          </a:bodyPr>
          <a:lstStyle/>
          <a:p>
            <a:pPr marL="349250" marR="5080" indent="-337185">
              <a:lnSpc>
                <a:spcPct val="115799"/>
              </a:lnSpc>
              <a:spcBef>
                <a:spcPts val="100"/>
              </a:spcBef>
              <a:buChar char="●"/>
              <a:tabLst>
                <a:tab pos="349250" algn="l"/>
                <a:tab pos="349885" algn="l"/>
              </a:tabLst>
            </a:pPr>
            <a:r>
              <a:rPr sz="1400" spc="-5" dirty="0">
                <a:latin typeface="Arial"/>
                <a:cs typeface="Arial"/>
              </a:rPr>
              <a:t>The</a:t>
            </a:r>
            <a:r>
              <a:rPr sz="1400" spc="-35" dirty="0">
                <a:latin typeface="Arial"/>
                <a:cs typeface="Arial"/>
              </a:rPr>
              <a:t> </a:t>
            </a:r>
            <a:r>
              <a:rPr sz="1400" spc="-5" dirty="0">
                <a:latin typeface="Arial"/>
                <a:cs typeface="Arial"/>
              </a:rPr>
              <a:t>above</a:t>
            </a:r>
            <a:r>
              <a:rPr sz="1400" spc="-30" dirty="0">
                <a:latin typeface="Arial"/>
                <a:cs typeface="Arial"/>
              </a:rPr>
              <a:t> </a:t>
            </a:r>
            <a:r>
              <a:rPr sz="1400" spc="-5" dirty="0">
                <a:latin typeface="Arial"/>
                <a:cs typeface="Arial"/>
              </a:rPr>
              <a:t>example</a:t>
            </a:r>
            <a:r>
              <a:rPr sz="1400" spc="-15" dirty="0">
                <a:latin typeface="Arial"/>
                <a:cs typeface="Arial"/>
              </a:rPr>
              <a:t> </a:t>
            </a:r>
            <a:r>
              <a:rPr sz="1400" spc="-5" dirty="0">
                <a:latin typeface="Arial"/>
                <a:cs typeface="Arial"/>
              </a:rPr>
              <a:t>describes</a:t>
            </a:r>
            <a:r>
              <a:rPr sz="1400" spc="-20" dirty="0">
                <a:latin typeface="Arial"/>
                <a:cs typeface="Arial"/>
              </a:rPr>
              <a:t> </a:t>
            </a:r>
            <a:r>
              <a:rPr sz="1400" spc="-5" dirty="0">
                <a:latin typeface="Arial"/>
                <a:cs typeface="Arial"/>
              </a:rPr>
              <a:t>that</a:t>
            </a:r>
            <a:r>
              <a:rPr sz="1400" spc="-30" dirty="0">
                <a:latin typeface="Arial"/>
                <a:cs typeface="Arial"/>
              </a:rPr>
              <a:t> </a:t>
            </a:r>
            <a:r>
              <a:rPr sz="1400" spc="-5" dirty="0">
                <a:latin typeface="Arial"/>
                <a:cs typeface="Arial"/>
              </a:rPr>
              <a:t>one </a:t>
            </a:r>
            <a:r>
              <a:rPr sz="1400" spc="-370" dirty="0">
                <a:latin typeface="Arial"/>
                <a:cs typeface="Arial"/>
              </a:rPr>
              <a:t> </a:t>
            </a:r>
            <a:r>
              <a:rPr sz="1400" spc="-5" dirty="0">
                <a:latin typeface="Arial"/>
                <a:cs typeface="Arial"/>
              </a:rPr>
              <a:t>student </a:t>
            </a:r>
            <a:r>
              <a:rPr sz="1400" dirty="0">
                <a:latin typeface="Arial"/>
                <a:cs typeface="Arial"/>
              </a:rPr>
              <a:t>can </a:t>
            </a:r>
            <a:r>
              <a:rPr sz="1400" spc="-5" dirty="0">
                <a:latin typeface="Arial"/>
                <a:cs typeface="Arial"/>
              </a:rPr>
              <a:t>enroll only </a:t>
            </a:r>
            <a:r>
              <a:rPr sz="1400" dirty="0">
                <a:latin typeface="Arial"/>
                <a:cs typeface="Arial"/>
              </a:rPr>
              <a:t>for one </a:t>
            </a:r>
            <a:r>
              <a:rPr sz="1400" spc="-5" dirty="0">
                <a:latin typeface="Arial"/>
                <a:cs typeface="Arial"/>
              </a:rPr>
              <a:t>course </a:t>
            </a:r>
            <a:r>
              <a:rPr sz="1400" dirty="0">
                <a:latin typeface="Arial"/>
                <a:cs typeface="Arial"/>
              </a:rPr>
              <a:t> and a course </a:t>
            </a:r>
            <a:r>
              <a:rPr sz="1400" spc="-5" dirty="0">
                <a:latin typeface="Arial"/>
                <a:cs typeface="Arial"/>
              </a:rPr>
              <a:t>will also </a:t>
            </a:r>
            <a:r>
              <a:rPr sz="1400" spc="-10" dirty="0">
                <a:latin typeface="Arial"/>
                <a:cs typeface="Arial"/>
              </a:rPr>
              <a:t>have </a:t>
            </a:r>
            <a:r>
              <a:rPr sz="1400" dirty="0">
                <a:latin typeface="Arial"/>
                <a:cs typeface="Arial"/>
              </a:rPr>
              <a:t>only one </a:t>
            </a:r>
            <a:r>
              <a:rPr sz="1400" spc="5" dirty="0">
                <a:latin typeface="Arial"/>
                <a:cs typeface="Arial"/>
              </a:rPr>
              <a:t> </a:t>
            </a:r>
            <a:r>
              <a:rPr sz="1400" dirty="0">
                <a:latin typeface="Arial"/>
                <a:cs typeface="Arial"/>
              </a:rPr>
              <a:t>Student.</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8016" y="4841993"/>
            <a:ext cx="2697480" cy="124460"/>
          </a:xfrm>
          <a:prstGeom prst="rect">
            <a:avLst/>
          </a:prstGeom>
        </p:spPr>
        <p:txBody>
          <a:bodyPr vert="horz" wrap="square" lIns="0" tIns="3810" rIns="0" bIns="0" rtlCol="0">
            <a:spAutoFit/>
          </a:bodyPr>
          <a:lstStyle/>
          <a:p>
            <a:pPr marL="12700">
              <a:lnSpc>
                <a:spcPct val="100000"/>
              </a:lnSpc>
              <a:spcBef>
                <a:spcPts val="30"/>
              </a:spcBef>
            </a:pPr>
            <a:r>
              <a:rPr sz="700" spc="-5" dirty="0">
                <a:solidFill>
                  <a:srgbClr val="585858"/>
                </a:solidFill>
                <a:latin typeface="Arial"/>
                <a:cs typeface="Arial"/>
                <a:hlinkClick r:id="rId5"/>
              </a:rPr>
              <a:t>https://www.studytonight.com/dbms/images/one-to-one-example.jpg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03479" y="644397"/>
            <a:ext cx="3827986" cy="769441"/>
          </a:xfrm>
          <a:prstGeom prst="rect">
            <a:avLst/>
          </a:prstGeom>
        </p:spPr>
        <p:txBody>
          <a:bodyPr vert="horz" wrap="square" lIns="0" tIns="12700" rIns="0" bIns="0" rtlCol="0">
            <a:spAutoFit/>
          </a:bodyPr>
          <a:lstStyle/>
          <a:p>
            <a:pPr marL="12700">
              <a:lnSpc>
                <a:spcPts val="2870"/>
              </a:lnSpc>
              <a:spcBef>
                <a:spcPts val="100"/>
              </a:spcBef>
            </a:pPr>
            <a:r>
              <a:rPr spc="-5" dirty="0"/>
              <a:t>Introduction</a:t>
            </a:r>
            <a:r>
              <a:rPr spc="-45" dirty="0"/>
              <a:t> </a:t>
            </a:r>
            <a:r>
              <a:rPr dirty="0"/>
              <a:t>to</a:t>
            </a:r>
            <a:r>
              <a:rPr spc="-45" dirty="0"/>
              <a:t> </a:t>
            </a:r>
            <a:r>
              <a:rPr spc="-5" dirty="0"/>
              <a:t>Mapping</a:t>
            </a:r>
          </a:p>
          <a:p>
            <a:pPr marL="1006475">
              <a:lnSpc>
                <a:spcPts val="2870"/>
              </a:lnSpc>
            </a:pPr>
            <a:r>
              <a:rPr spc="-5" dirty="0"/>
              <a:t>Constraints</a:t>
            </a:r>
          </a:p>
        </p:txBody>
      </p:sp>
      <p:grpSp>
        <p:nvGrpSpPr>
          <p:cNvPr id="3" name="object 3"/>
          <p:cNvGrpSpPr/>
          <p:nvPr/>
        </p:nvGrpSpPr>
        <p:grpSpPr>
          <a:xfrm>
            <a:off x="4370704" y="0"/>
            <a:ext cx="4773295" cy="5143500"/>
            <a:chOff x="4370704" y="0"/>
            <a:chExt cx="4773295" cy="5143500"/>
          </a:xfrm>
        </p:grpSpPr>
        <p:sp>
          <p:nvSpPr>
            <p:cNvPr id="4" name="object 4"/>
            <p:cNvSpPr/>
            <p:nvPr/>
          </p:nvSpPr>
          <p:spPr>
            <a:xfrm>
              <a:off x="4571999"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4" y="161290"/>
              <a:ext cx="791845" cy="311785"/>
            </a:xfrm>
            <a:prstGeom prst="rect">
              <a:avLst/>
            </a:prstGeom>
          </p:spPr>
        </p:pic>
        <p:pic>
          <p:nvPicPr>
            <p:cNvPr id="6" name="object 6"/>
            <p:cNvPicPr/>
            <p:nvPr/>
          </p:nvPicPr>
          <p:blipFill>
            <a:blip r:embed="rId3" cstate="print"/>
            <a:stretch>
              <a:fillRect/>
            </a:stretch>
          </p:blipFill>
          <p:spPr>
            <a:xfrm>
              <a:off x="4370704" y="1144269"/>
              <a:ext cx="4772406" cy="2266949"/>
            </a:xfrm>
            <a:prstGeom prst="rect">
              <a:avLst/>
            </a:prstGeom>
          </p:spPr>
        </p:pic>
      </p:grpSp>
      <p:sp>
        <p:nvSpPr>
          <p:cNvPr id="7" name="object 7"/>
          <p:cNvSpPr txBox="1"/>
          <p:nvPr/>
        </p:nvSpPr>
        <p:spPr>
          <a:xfrm>
            <a:off x="1310386" y="1719198"/>
            <a:ext cx="192722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One</a:t>
            </a:r>
            <a:r>
              <a:rPr sz="1800" spc="-30" dirty="0">
                <a:solidFill>
                  <a:srgbClr val="585858"/>
                </a:solidFill>
                <a:latin typeface="Arial"/>
                <a:cs typeface="Arial"/>
              </a:rPr>
              <a:t> </a:t>
            </a:r>
            <a:r>
              <a:rPr sz="1800" spc="-5" dirty="0">
                <a:solidFill>
                  <a:srgbClr val="585858"/>
                </a:solidFill>
                <a:latin typeface="Arial"/>
                <a:cs typeface="Arial"/>
              </a:rPr>
              <a:t>to</a:t>
            </a:r>
            <a:r>
              <a:rPr sz="1800" spc="-30" dirty="0">
                <a:solidFill>
                  <a:srgbClr val="585858"/>
                </a:solidFill>
                <a:latin typeface="Arial"/>
                <a:cs typeface="Arial"/>
              </a:rPr>
              <a:t> </a:t>
            </a:r>
            <a:r>
              <a:rPr sz="1800" spc="-5" dirty="0">
                <a:solidFill>
                  <a:srgbClr val="585858"/>
                </a:solidFill>
                <a:latin typeface="Arial"/>
                <a:cs typeface="Arial"/>
              </a:rPr>
              <a:t>Many</a:t>
            </a:r>
            <a:r>
              <a:rPr sz="1800" spc="-35" dirty="0">
                <a:solidFill>
                  <a:srgbClr val="585858"/>
                </a:solidFill>
                <a:latin typeface="Arial"/>
                <a:cs typeface="Arial"/>
              </a:rPr>
              <a:t> </a:t>
            </a:r>
            <a:r>
              <a:rPr sz="1800" dirty="0">
                <a:solidFill>
                  <a:srgbClr val="585858"/>
                </a:solidFill>
                <a:latin typeface="Arial"/>
                <a:cs typeface="Arial"/>
              </a:rPr>
              <a:t>(1:M)</a:t>
            </a:r>
            <a:endParaRPr sz="1800">
              <a:latin typeface="Arial"/>
              <a:cs typeface="Arial"/>
            </a:endParaRPr>
          </a:p>
        </p:txBody>
      </p:sp>
      <p:sp>
        <p:nvSpPr>
          <p:cNvPr id="8" name="object 8"/>
          <p:cNvSpPr txBox="1"/>
          <p:nvPr/>
        </p:nvSpPr>
        <p:spPr>
          <a:xfrm>
            <a:off x="654812" y="3351123"/>
            <a:ext cx="3526790" cy="769620"/>
          </a:xfrm>
          <a:prstGeom prst="rect">
            <a:avLst/>
          </a:prstGeom>
        </p:spPr>
        <p:txBody>
          <a:bodyPr vert="horz" wrap="square" lIns="0" tIns="13335" rIns="0" bIns="0" rtlCol="0">
            <a:spAutoFit/>
          </a:bodyPr>
          <a:lstStyle/>
          <a:p>
            <a:pPr marL="349250" marR="5080" indent="-337185">
              <a:lnSpc>
                <a:spcPct val="116100"/>
              </a:lnSpc>
              <a:spcBef>
                <a:spcPts val="105"/>
              </a:spcBef>
              <a:buChar char="●"/>
              <a:tabLst>
                <a:tab pos="349250" algn="l"/>
                <a:tab pos="349885" algn="l"/>
              </a:tabLst>
            </a:pPr>
            <a:r>
              <a:rPr sz="1400" dirty="0">
                <a:latin typeface="Arial"/>
                <a:cs typeface="Arial"/>
              </a:rPr>
              <a:t>An </a:t>
            </a:r>
            <a:r>
              <a:rPr sz="1400" spc="-5" dirty="0">
                <a:latin typeface="Arial"/>
                <a:cs typeface="Arial"/>
              </a:rPr>
              <a:t>entity </a:t>
            </a:r>
            <a:r>
              <a:rPr sz="1400" dirty="0">
                <a:latin typeface="Arial"/>
                <a:cs typeface="Arial"/>
              </a:rPr>
              <a:t>in E1 </a:t>
            </a:r>
            <a:r>
              <a:rPr sz="1400" spc="-10" dirty="0">
                <a:latin typeface="Arial"/>
                <a:cs typeface="Arial"/>
              </a:rPr>
              <a:t>is </a:t>
            </a:r>
            <a:r>
              <a:rPr sz="1400" spc="-5" dirty="0">
                <a:latin typeface="Arial"/>
                <a:cs typeface="Arial"/>
              </a:rPr>
              <a:t>associated with many </a:t>
            </a:r>
            <a:r>
              <a:rPr sz="1400" dirty="0">
                <a:latin typeface="Arial"/>
                <a:cs typeface="Arial"/>
              </a:rPr>
              <a:t> entities</a:t>
            </a:r>
            <a:r>
              <a:rPr sz="1400" spc="-30" dirty="0">
                <a:latin typeface="Arial"/>
                <a:cs typeface="Arial"/>
              </a:rPr>
              <a:t> </a:t>
            </a:r>
            <a:r>
              <a:rPr sz="1400" spc="-5" dirty="0">
                <a:latin typeface="Arial"/>
                <a:cs typeface="Arial"/>
              </a:rPr>
              <a:t>of</a:t>
            </a:r>
            <a:r>
              <a:rPr sz="1400" spc="-20" dirty="0">
                <a:latin typeface="Arial"/>
                <a:cs typeface="Arial"/>
              </a:rPr>
              <a:t> </a:t>
            </a:r>
            <a:r>
              <a:rPr sz="1400" spc="-5" dirty="0">
                <a:latin typeface="Arial"/>
                <a:cs typeface="Arial"/>
              </a:rPr>
              <a:t>E2,</a:t>
            </a:r>
            <a:r>
              <a:rPr sz="1400" spc="-20" dirty="0">
                <a:latin typeface="Arial"/>
                <a:cs typeface="Arial"/>
              </a:rPr>
              <a:t> </a:t>
            </a:r>
            <a:r>
              <a:rPr sz="1400" spc="-5" dirty="0">
                <a:latin typeface="Arial"/>
                <a:cs typeface="Arial"/>
              </a:rPr>
              <a:t>and</a:t>
            </a:r>
            <a:r>
              <a:rPr sz="1400" spc="-25" dirty="0">
                <a:latin typeface="Arial"/>
                <a:cs typeface="Arial"/>
              </a:rPr>
              <a:t> </a:t>
            </a:r>
            <a:r>
              <a:rPr sz="1400" spc="-5" dirty="0">
                <a:latin typeface="Arial"/>
                <a:cs typeface="Arial"/>
              </a:rPr>
              <a:t>an</a:t>
            </a:r>
            <a:r>
              <a:rPr sz="1400" spc="-15" dirty="0">
                <a:latin typeface="Arial"/>
                <a:cs typeface="Arial"/>
              </a:rPr>
              <a:t> </a:t>
            </a:r>
            <a:r>
              <a:rPr sz="1400" spc="-5" dirty="0">
                <a:latin typeface="Arial"/>
                <a:cs typeface="Arial"/>
              </a:rPr>
              <a:t>entity</a:t>
            </a:r>
            <a:r>
              <a:rPr sz="1400" spc="-35" dirty="0">
                <a:latin typeface="Arial"/>
                <a:cs typeface="Arial"/>
              </a:rPr>
              <a:t> </a:t>
            </a:r>
            <a:r>
              <a:rPr sz="1400" dirty="0">
                <a:latin typeface="Arial"/>
                <a:cs typeface="Arial"/>
              </a:rPr>
              <a:t>in</a:t>
            </a:r>
            <a:r>
              <a:rPr sz="1400" spc="-15" dirty="0">
                <a:latin typeface="Arial"/>
                <a:cs typeface="Arial"/>
              </a:rPr>
              <a:t> </a:t>
            </a:r>
            <a:r>
              <a:rPr sz="1400" spc="-5" dirty="0">
                <a:latin typeface="Arial"/>
                <a:cs typeface="Arial"/>
              </a:rPr>
              <a:t>E2</a:t>
            </a:r>
            <a:r>
              <a:rPr sz="1400" spc="-25" dirty="0">
                <a:latin typeface="Arial"/>
                <a:cs typeface="Arial"/>
              </a:rPr>
              <a:t> </a:t>
            </a:r>
            <a:r>
              <a:rPr sz="1400" dirty="0">
                <a:latin typeface="Arial"/>
                <a:cs typeface="Arial"/>
              </a:rPr>
              <a:t>can</a:t>
            </a:r>
            <a:r>
              <a:rPr sz="1400" spc="-50" dirty="0">
                <a:latin typeface="Arial"/>
                <a:cs typeface="Arial"/>
              </a:rPr>
              <a:t> </a:t>
            </a:r>
            <a:r>
              <a:rPr sz="1400" spc="-5" dirty="0">
                <a:latin typeface="Arial"/>
                <a:cs typeface="Arial"/>
              </a:rPr>
              <a:t>be </a:t>
            </a:r>
            <a:r>
              <a:rPr sz="1400" spc="-370" dirty="0">
                <a:latin typeface="Arial"/>
                <a:cs typeface="Arial"/>
              </a:rPr>
              <a:t> </a:t>
            </a:r>
            <a:r>
              <a:rPr sz="1400" spc="-5" dirty="0">
                <a:latin typeface="Arial"/>
                <a:cs typeface="Arial"/>
              </a:rPr>
              <a:t>associated</a:t>
            </a:r>
            <a:r>
              <a:rPr sz="1400" spc="-30" dirty="0">
                <a:latin typeface="Arial"/>
                <a:cs typeface="Arial"/>
              </a:rPr>
              <a:t> </a:t>
            </a:r>
            <a:r>
              <a:rPr sz="1400" spc="-5" dirty="0">
                <a:latin typeface="Arial"/>
                <a:cs typeface="Arial"/>
              </a:rPr>
              <a:t>with</a:t>
            </a:r>
            <a:r>
              <a:rPr sz="1400" spc="-20" dirty="0">
                <a:latin typeface="Arial"/>
                <a:cs typeface="Arial"/>
              </a:rPr>
              <a:t> </a:t>
            </a:r>
            <a:r>
              <a:rPr sz="1400" spc="-5" dirty="0">
                <a:latin typeface="Arial"/>
                <a:cs typeface="Arial"/>
              </a:rPr>
              <a:t>atmost</a:t>
            </a:r>
            <a:r>
              <a:rPr sz="1400" spc="-20" dirty="0">
                <a:latin typeface="Arial"/>
                <a:cs typeface="Arial"/>
              </a:rPr>
              <a:t> </a:t>
            </a:r>
            <a:r>
              <a:rPr sz="1400" spc="-5" dirty="0">
                <a:latin typeface="Arial"/>
                <a:cs typeface="Arial"/>
              </a:rPr>
              <a:t>one</a:t>
            </a:r>
            <a:r>
              <a:rPr sz="1400" spc="-30" dirty="0">
                <a:latin typeface="Arial"/>
                <a:cs typeface="Arial"/>
              </a:rPr>
              <a:t> </a:t>
            </a:r>
            <a:r>
              <a:rPr sz="1400" spc="-5" dirty="0">
                <a:latin typeface="Arial"/>
                <a:cs typeface="Arial"/>
              </a:rPr>
              <a:t>entity</a:t>
            </a:r>
            <a:r>
              <a:rPr sz="1400" spc="-35" dirty="0">
                <a:latin typeface="Arial"/>
                <a:cs typeface="Arial"/>
              </a:rPr>
              <a:t> </a:t>
            </a:r>
            <a:r>
              <a:rPr sz="1400" dirty="0">
                <a:latin typeface="Arial"/>
                <a:cs typeface="Arial"/>
              </a:rPr>
              <a:t>in</a:t>
            </a:r>
            <a:r>
              <a:rPr sz="1400" spc="-20" dirty="0">
                <a:latin typeface="Arial"/>
                <a:cs typeface="Arial"/>
              </a:rPr>
              <a:t> </a:t>
            </a:r>
            <a:r>
              <a:rPr sz="1400" spc="-5" dirty="0">
                <a:latin typeface="Arial"/>
                <a:cs typeface="Arial"/>
              </a:rPr>
              <a:t>E1.</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3517"/>
            <a:ext cx="4017645" cy="322580"/>
          </a:xfrm>
          <a:prstGeom prst="rect">
            <a:avLst/>
          </a:prstGeom>
        </p:spPr>
        <p:txBody>
          <a:bodyPr vert="horz" wrap="square" lIns="0" tIns="3810" rIns="0" bIns="0" rtlCol="0">
            <a:spAutoFit/>
          </a:bodyPr>
          <a:lstStyle/>
          <a:p>
            <a:pPr marL="1085850">
              <a:lnSpc>
                <a:spcPct val="100000"/>
              </a:lnSpc>
              <a:spcBef>
                <a:spcPts val="30"/>
              </a:spcBef>
            </a:pPr>
            <a:r>
              <a:rPr sz="700" spc="-5" dirty="0">
                <a:solidFill>
                  <a:srgbClr val="585858"/>
                </a:solidFill>
                <a:latin typeface="Arial"/>
                <a:cs typeface="Arial"/>
              </a:rPr>
              <a:t>https://static.javatpoint.com/dbms/images/dbms-mapping-constraints2.png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0469" y="644397"/>
            <a:ext cx="3856670" cy="769441"/>
          </a:xfrm>
          <a:prstGeom prst="rect">
            <a:avLst/>
          </a:prstGeom>
        </p:spPr>
        <p:txBody>
          <a:bodyPr vert="horz" wrap="square" lIns="0" tIns="12700" rIns="0" bIns="0" rtlCol="0">
            <a:spAutoFit/>
          </a:bodyPr>
          <a:lstStyle/>
          <a:p>
            <a:pPr marL="12700">
              <a:lnSpc>
                <a:spcPts val="2870"/>
              </a:lnSpc>
              <a:spcBef>
                <a:spcPts val="100"/>
              </a:spcBef>
            </a:pPr>
            <a:r>
              <a:rPr spc="-5" dirty="0"/>
              <a:t>Introduction</a:t>
            </a:r>
            <a:r>
              <a:rPr spc="-45" dirty="0"/>
              <a:t> </a:t>
            </a:r>
            <a:r>
              <a:rPr dirty="0"/>
              <a:t>to</a:t>
            </a:r>
            <a:r>
              <a:rPr spc="-45" dirty="0"/>
              <a:t> </a:t>
            </a:r>
            <a:r>
              <a:rPr spc="-5" dirty="0"/>
              <a:t>Mapping</a:t>
            </a:r>
          </a:p>
          <a:p>
            <a:pPr marL="1006475">
              <a:lnSpc>
                <a:spcPts val="2870"/>
              </a:lnSpc>
            </a:pPr>
            <a:r>
              <a:rPr spc="-5" dirty="0"/>
              <a:t>Constraints</a:t>
            </a:r>
          </a:p>
        </p:txBody>
      </p:sp>
      <p:grpSp>
        <p:nvGrpSpPr>
          <p:cNvPr id="3" name="object 3"/>
          <p:cNvGrpSpPr/>
          <p:nvPr/>
        </p:nvGrpSpPr>
        <p:grpSpPr>
          <a:xfrm>
            <a:off x="4567554" y="0"/>
            <a:ext cx="4576445" cy="5143500"/>
            <a:chOff x="4567554" y="0"/>
            <a:chExt cx="4576445" cy="5143500"/>
          </a:xfrm>
        </p:grpSpPr>
        <p:sp>
          <p:nvSpPr>
            <p:cNvPr id="4" name="object 4"/>
            <p:cNvSpPr/>
            <p:nvPr/>
          </p:nvSpPr>
          <p:spPr>
            <a:xfrm>
              <a:off x="4571999"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4" y="161290"/>
              <a:ext cx="791845" cy="311785"/>
            </a:xfrm>
            <a:prstGeom prst="rect">
              <a:avLst/>
            </a:prstGeom>
          </p:spPr>
        </p:pic>
        <p:pic>
          <p:nvPicPr>
            <p:cNvPr id="6" name="object 6"/>
            <p:cNvPicPr/>
            <p:nvPr/>
          </p:nvPicPr>
          <p:blipFill>
            <a:blip r:embed="rId3" cstate="print"/>
            <a:stretch>
              <a:fillRect/>
            </a:stretch>
          </p:blipFill>
          <p:spPr>
            <a:xfrm>
              <a:off x="4567554" y="1157605"/>
              <a:ext cx="4575810" cy="2440178"/>
            </a:xfrm>
            <a:prstGeom prst="rect">
              <a:avLst/>
            </a:prstGeom>
          </p:spPr>
        </p:pic>
      </p:grpSp>
      <p:sp>
        <p:nvSpPr>
          <p:cNvPr id="7" name="object 7"/>
          <p:cNvSpPr txBox="1"/>
          <p:nvPr/>
        </p:nvSpPr>
        <p:spPr>
          <a:xfrm>
            <a:off x="1310386" y="1719198"/>
            <a:ext cx="192722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One</a:t>
            </a:r>
            <a:r>
              <a:rPr sz="1800" spc="-30" dirty="0">
                <a:solidFill>
                  <a:srgbClr val="585858"/>
                </a:solidFill>
                <a:latin typeface="Arial"/>
                <a:cs typeface="Arial"/>
              </a:rPr>
              <a:t> </a:t>
            </a:r>
            <a:r>
              <a:rPr sz="1800" spc="-5" dirty="0">
                <a:solidFill>
                  <a:srgbClr val="585858"/>
                </a:solidFill>
                <a:latin typeface="Arial"/>
                <a:cs typeface="Arial"/>
              </a:rPr>
              <a:t>to</a:t>
            </a:r>
            <a:r>
              <a:rPr sz="1800" spc="-30" dirty="0">
                <a:solidFill>
                  <a:srgbClr val="585858"/>
                </a:solidFill>
                <a:latin typeface="Arial"/>
                <a:cs typeface="Arial"/>
              </a:rPr>
              <a:t> </a:t>
            </a:r>
            <a:r>
              <a:rPr sz="1800" spc="-5" dirty="0">
                <a:solidFill>
                  <a:srgbClr val="585858"/>
                </a:solidFill>
                <a:latin typeface="Arial"/>
                <a:cs typeface="Arial"/>
              </a:rPr>
              <a:t>Many</a:t>
            </a:r>
            <a:r>
              <a:rPr sz="1800" spc="-35" dirty="0">
                <a:solidFill>
                  <a:srgbClr val="585858"/>
                </a:solidFill>
                <a:latin typeface="Arial"/>
                <a:cs typeface="Arial"/>
              </a:rPr>
              <a:t> </a:t>
            </a:r>
            <a:r>
              <a:rPr sz="1800" dirty="0">
                <a:solidFill>
                  <a:srgbClr val="585858"/>
                </a:solidFill>
                <a:latin typeface="Arial"/>
                <a:cs typeface="Arial"/>
              </a:rPr>
              <a:t>(1:M)</a:t>
            </a:r>
            <a:endParaRPr sz="1800">
              <a:latin typeface="Arial"/>
              <a:cs typeface="Arial"/>
            </a:endParaRPr>
          </a:p>
        </p:txBody>
      </p:sp>
      <p:sp>
        <p:nvSpPr>
          <p:cNvPr id="8" name="object 8"/>
          <p:cNvSpPr txBox="1"/>
          <p:nvPr/>
        </p:nvSpPr>
        <p:spPr>
          <a:xfrm>
            <a:off x="654812" y="3351123"/>
            <a:ext cx="3479800" cy="769620"/>
          </a:xfrm>
          <a:prstGeom prst="rect">
            <a:avLst/>
          </a:prstGeom>
        </p:spPr>
        <p:txBody>
          <a:bodyPr vert="horz" wrap="square" lIns="0" tIns="13335" rIns="0" bIns="0" rtlCol="0">
            <a:spAutoFit/>
          </a:bodyPr>
          <a:lstStyle/>
          <a:p>
            <a:pPr marL="349250" marR="5080" indent="-337185">
              <a:lnSpc>
                <a:spcPct val="116100"/>
              </a:lnSpc>
              <a:spcBef>
                <a:spcPts val="105"/>
              </a:spcBef>
              <a:buChar char="●"/>
              <a:tabLst>
                <a:tab pos="349250" algn="l"/>
                <a:tab pos="349885" algn="l"/>
              </a:tabLst>
            </a:pPr>
            <a:r>
              <a:rPr sz="1400" dirty="0">
                <a:latin typeface="Arial"/>
                <a:cs typeface="Arial"/>
              </a:rPr>
              <a:t>this </a:t>
            </a:r>
            <a:r>
              <a:rPr sz="1400" spc="-5" dirty="0">
                <a:latin typeface="Arial"/>
                <a:cs typeface="Arial"/>
              </a:rPr>
              <a:t>relationship, which </a:t>
            </a:r>
            <a:r>
              <a:rPr sz="1400" dirty="0">
                <a:latin typeface="Arial"/>
                <a:cs typeface="Arial"/>
              </a:rPr>
              <a:t>means that 1 </a:t>
            </a:r>
            <a:r>
              <a:rPr sz="1400" spc="5" dirty="0">
                <a:latin typeface="Arial"/>
                <a:cs typeface="Arial"/>
              </a:rPr>
              <a:t> </a:t>
            </a:r>
            <a:r>
              <a:rPr sz="1400" spc="-5" dirty="0">
                <a:latin typeface="Arial"/>
                <a:cs typeface="Arial"/>
              </a:rPr>
              <a:t>student</a:t>
            </a:r>
            <a:r>
              <a:rPr sz="1400" spc="-20" dirty="0">
                <a:latin typeface="Arial"/>
                <a:cs typeface="Arial"/>
              </a:rPr>
              <a:t> </a:t>
            </a:r>
            <a:r>
              <a:rPr sz="1400" spc="-5" dirty="0">
                <a:latin typeface="Arial"/>
                <a:cs typeface="Arial"/>
              </a:rPr>
              <a:t>can</a:t>
            </a:r>
            <a:r>
              <a:rPr sz="1400" spc="-10" dirty="0">
                <a:latin typeface="Arial"/>
                <a:cs typeface="Arial"/>
              </a:rPr>
              <a:t> </a:t>
            </a:r>
            <a:r>
              <a:rPr sz="1400" spc="-5" dirty="0">
                <a:latin typeface="Arial"/>
                <a:cs typeface="Arial"/>
              </a:rPr>
              <a:t>opt</a:t>
            </a:r>
            <a:r>
              <a:rPr sz="1400" spc="-15" dirty="0">
                <a:latin typeface="Arial"/>
                <a:cs typeface="Arial"/>
              </a:rPr>
              <a:t> </a:t>
            </a:r>
            <a:r>
              <a:rPr sz="1400" dirty="0">
                <a:latin typeface="Arial"/>
                <a:cs typeface="Arial"/>
              </a:rPr>
              <a:t>for</a:t>
            </a:r>
            <a:r>
              <a:rPr sz="1400" spc="-25" dirty="0">
                <a:latin typeface="Arial"/>
                <a:cs typeface="Arial"/>
              </a:rPr>
              <a:t> </a:t>
            </a:r>
            <a:r>
              <a:rPr sz="1400" spc="-5" dirty="0">
                <a:latin typeface="Arial"/>
                <a:cs typeface="Arial"/>
              </a:rPr>
              <a:t>many</a:t>
            </a:r>
            <a:r>
              <a:rPr sz="1400" spc="-25" dirty="0">
                <a:latin typeface="Arial"/>
                <a:cs typeface="Arial"/>
              </a:rPr>
              <a:t> </a:t>
            </a:r>
            <a:r>
              <a:rPr sz="1400" dirty="0">
                <a:latin typeface="Arial"/>
                <a:cs typeface="Arial"/>
              </a:rPr>
              <a:t>courses,</a:t>
            </a:r>
            <a:r>
              <a:rPr sz="1400" spc="-15" dirty="0">
                <a:latin typeface="Arial"/>
                <a:cs typeface="Arial"/>
              </a:rPr>
              <a:t> </a:t>
            </a:r>
            <a:r>
              <a:rPr sz="1400" spc="-5" dirty="0">
                <a:latin typeface="Arial"/>
                <a:cs typeface="Arial"/>
              </a:rPr>
              <a:t>but</a:t>
            </a:r>
            <a:r>
              <a:rPr sz="1400" spc="-15" dirty="0">
                <a:latin typeface="Arial"/>
                <a:cs typeface="Arial"/>
              </a:rPr>
              <a:t> </a:t>
            </a:r>
            <a:r>
              <a:rPr sz="1400" dirty="0">
                <a:latin typeface="Arial"/>
                <a:cs typeface="Arial"/>
              </a:rPr>
              <a:t>a </a:t>
            </a:r>
            <a:r>
              <a:rPr sz="1400" spc="-375" dirty="0">
                <a:latin typeface="Arial"/>
                <a:cs typeface="Arial"/>
              </a:rPr>
              <a:t> </a:t>
            </a:r>
            <a:r>
              <a:rPr sz="1400" spc="-5" dirty="0">
                <a:latin typeface="Arial"/>
                <a:cs typeface="Arial"/>
              </a:rPr>
              <a:t>course</a:t>
            </a:r>
            <a:r>
              <a:rPr sz="1400" spc="-20" dirty="0">
                <a:latin typeface="Arial"/>
                <a:cs typeface="Arial"/>
              </a:rPr>
              <a:t> </a:t>
            </a:r>
            <a:r>
              <a:rPr sz="1400" dirty="0">
                <a:latin typeface="Arial"/>
                <a:cs typeface="Arial"/>
              </a:rPr>
              <a:t>can</a:t>
            </a:r>
            <a:r>
              <a:rPr sz="1400" spc="-5" dirty="0">
                <a:latin typeface="Arial"/>
                <a:cs typeface="Arial"/>
              </a:rPr>
              <a:t> only</a:t>
            </a:r>
            <a:r>
              <a:rPr sz="1400" spc="-25" dirty="0">
                <a:latin typeface="Arial"/>
                <a:cs typeface="Arial"/>
              </a:rPr>
              <a:t> </a:t>
            </a:r>
            <a:r>
              <a:rPr sz="1400" spc="-10" dirty="0">
                <a:latin typeface="Arial"/>
                <a:cs typeface="Arial"/>
              </a:rPr>
              <a:t>have</a:t>
            </a:r>
            <a:r>
              <a:rPr sz="1400" spc="5" dirty="0">
                <a:latin typeface="Arial"/>
                <a:cs typeface="Arial"/>
              </a:rPr>
              <a:t> </a:t>
            </a:r>
            <a:r>
              <a:rPr sz="1400" dirty="0">
                <a:latin typeface="Arial"/>
                <a:cs typeface="Arial"/>
              </a:rPr>
              <a:t>1</a:t>
            </a:r>
            <a:r>
              <a:rPr sz="1400" spc="-5" dirty="0">
                <a:latin typeface="Arial"/>
                <a:cs typeface="Arial"/>
              </a:rPr>
              <a:t> student.</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3517"/>
            <a:ext cx="4017645" cy="322580"/>
          </a:xfrm>
          <a:prstGeom prst="rect">
            <a:avLst/>
          </a:prstGeom>
        </p:spPr>
        <p:txBody>
          <a:bodyPr vert="horz" wrap="square" lIns="0" tIns="3810" rIns="0" bIns="0" rtlCol="0">
            <a:spAutoFit/>
          </a:bodyPr>
          <a:lstStyle/>
          <a:p>
            <a:pPr marL="1085850">
              <a:lnSpc>
                <a:spcPct val="100000"/>
              </a:lnSpc>
              <a:spcBef>
                <a:spcPts val="30"/>
              </a:spcBef>
            </a:pPr>
            <a:r>
              <a:rPr sz="700" spc="-5" dirty="0">
                <a:solidFill>
                  <a:srgbClr val="585858"/>
                </a:solidFill>
                <a:latin typeface="Arial"/>
                <a:cs typeface="Arial"/>
              </a:rPr>
              <a:t>https://static.javatpoint.com/dbms/images/dbms-mapping-constraints2.png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5310" y="644397"/>
            <a:ext cx="4017645" cy="769441"/>
          </a:xfrm>
          <a:prstGeom prst="rect">
            <a:avLst/>
          </a:prstGeom>
        </p:spPr>
        <p:txBody>
          <a:bodyPr vert="horz" wrap="square" lIns="0" tIns="12700" rIns="0" bIns="0" rtlCol="0">
            <a:spAutoFit/>
          </a:bodyPr>
          <a:lstStyle/>
          <a:p>
            <a:pPr marL="12700">
              <a:lnSpc>
                <a:spcPts val="2870"/>
              </a:lnSpc>
              <a:spcBef>
                <a:spcPts val="100"/>
              </a:spcBef>
            </a:pPr>
            <a:r>
              <a:rPr spc="-5" dirty="0"/>
              <a:t>Introduction</a:t>
            </a:r>
            <a:r>
              <a:rPr spc="-45" dirty="0"/>
              <a:t> </a:t>
            </a:r>
            <a:r>
              <a:rPr dirty="0"/>
              <a:t>to</a:t>
            </a:r>
            <a:r>
              <a:rPr spc="-45" dirty="0"/>
              <a:t> </a:t>
            </a:r>
            <a:r>
              <a:rPr spc="-5" dirty="0"/>
              <a:t>Mapping</a:t>
            </a:r>
          </a:p>
          <a:p>
            <a:pPr marL="1006475">
              <a:lnSpc>
                <a:spcPts val="2870"/>
              </a:lnSpc>
            </a:pPr>
            <a:r>
              <a:rPr spc="-5" dirty="0"/>
              <a:t>Constraints</a:t>
            </a:r>
          </a:p>
        </p:txBody>
      </p:sp>
      <p:grpSp>
        <p:nvGrpSpPr>
          <p:cNvPr id="3" name="object 3"/>
          <p:cNvGrpSpPr/>
          <p:nvPr/>
        </p:nvGrpSpPr>
        <p:grpSpPr>
          <a:xfrm>
            <a:off x="4525645" y="0"/>
            <a:ext cx="4618355" cy="5143500"/>
            <a:chOff x="4525645" y="0"/>
            <a:chExt cx="4618355"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25645" y="1459102"/>
              <a:ext cx="4617720" cy="2072513"/>
            </a:xfrm>
            <a:prstGeom prst="rect">
              <a:avLst/>
            </a:prstGeom>
          </p:spPr>
        </p:pic>
      </p:grpSp>
      <p:sp>
        <p:nvSpPr>
          <p:cNvPr id="7" name="object 7"/>
          <p:cNvSpPr txBox="1"/>
          <p:nvPr/>
        </p:nvSpPr>
        <p:spPr>
          <a:xfrm>
            <a:off x="1310386" y="1719198"/>
            <a:ext cx="192722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Many</a:t>
            </a:r>
            <a:r>
              <a:rPr sz="1800" spc="-45" dirty="0">
                <a:solidFill>
                  <a:srgbClr val="585858"/>
                </a:solidFill>
                <a:latin typeface="Arial"/>
                <a:cs typeface="Arial"/>
              </a:rPr>
              <a:t> </a:t>
            </a:r>
            <a:r>
              <a:rPr sz="1800" dirty="0">
                <a:solidFill>
                  <a:srgbClr val="585858"/>
                </a:solidFill>
                <a:latin typeface="Arial"/>
                <a:cs typeface="Arial"/>
              </a:rPr>
              <a:t>to</a:t>
            </a:r>
            <a:r>
              <a:rPr sz="1800" spc="-35" dirty="0">
                <a:solidFill>
                  <a:srgbClr val="585858"/>
                </a:solidFill>
                <a:latin typeface="Arial"/>
                <a:cs typeface="Arial"/>
              </a:rPr>
              <a:t> </a:t>
            </a:r>
            <a:r>
              <a:rPr sz="1800" dirty="0">
                <a:solidFill>
                  <a:srgbClr val="585858"/>
                </a:solidFill>
                <a:latin typeface="Arial"/>
                <a:cs typeface="Arial"/>
              </a:rPr>
              <a:t>One</a:t>
            </a:r>
            <a:r>
              <a:rPr sz="1800" spc="-40" dirty="0">
                <a:solidFill>
                  <a:srgbClr val="585858"/>
                </a:solidFill>
                <a:latin typeface="Arial"/>
                <a:cs typeface="Arial"/>
              </a:rPr>
              <a:t> </a:t>
            </a:r>
            <a:r>
              <a:rPr sz="1800" dirty="0">
                <a:solidFill>
                  <a:srgbClr val="585858"/>
                </a:solidFill>
                <a:latin typeface="Arial"/>
                <a:cs typeface="Arial"/>
              </a:rPr>
              <a:t>(M:1)</a:t>
            </a:r>
            <a:endParaRPr sz="1800">
              <a:latin typeface="Arial"/>
              <a:cs typeface="Arial"/>
            </a:endParaRPr>
          </a:p>
        </p:txBody>
      </p:sp>
      <p:sp>
        <p:nvSpPr>
          <p:cNvPr id="8" name="object 8"/>
          <p:cNvSpPr txBox="1"/>
          <p:nvPr/>
        </p:nvSpPr>
        <p:spPr>
          <a:xfrm>
            <a:off x="654812" y="3229965"/>
            <a:ext cx="3310890" cy="1014094"/>
          </a:xfrm>
          <a:prstGeom prst="rect">
            <a:avLst/>
          </a:prstGeom>
        </p:spPr>
        <p:txBody>
          <a:bodyPr vert="horz" wrap="square" lIns="0" tIns="12700" rIns="0" bIns="0" rtlCol="0">
            <a:spAutoFit/>
          </a:bodyPr>
          <a:lstStyle/>
          <a:p>
            <a:pPr marL="349250" marR="5080" indent="-337185">
              <a:lnSpc>
                <a:spcPct val="115799"/>
              </a:lnSpc>
              <a:spcBef>
                <a:spcPts val="100"/>
              </a:spcBef>
              <a:buChar char="●"/>
              <a:tabLst>
                <a:tab pos="349250" algn="l"/>
                <a:tab pos="349885" algn="l"/>
              </a:tabLst>
            </a:pPr>
            <a:r>
              <a:rPr sz="1400" dirty="0">
                <a:latin typeface="Arial"/>
                <a:cs typeface="Arial"/>
              </a:rPr>
              <a:t>An </a:t>
            </a:r>
            <a:r>
              <a:rPr sz="1400" spc="-5" dirty="0">
                <a:latin typeface="Arial"/>
                <a:cs typeface="Arial"/>
              </a:rPr>
              <a:t>entity </a:t>
            </a:r>
            <a:r>
              <a:rPr sz="1400" dirty="0">
                <a:latin typeface="Arial"/>
                <a:cs typeface="Arial"/>
              </a:rPr>
              <a:t>in E1 </a:t>
            </a:r>
            <a:r>
              <a:rPr sz="1400" spc="-10" dirty="0">
                <a:latin typeface="Arial"/>
                <a:cs typeface="Arial"/>
              </a:rPr>
              <a:t>is </a:t>
            </a:r>
            <a:r>
              <a:rPr sz="1400" spc="-5" dirty="0">
                <a:latin typeface="Arial"/>
                <a:cs typeface="Arial"/>
              </a:rPr>
              <a:t>associated with </a:t>
            </a:r>
            <a:r>
              <a:rPr sz="1400" dirty="0">
                <a:latin typeface="Arial"/>
                <a:cs typeface="Arial"/>
              </a:rPr>
              <a:t>at </a:t>
            </a:r>
            <a:r>
              <a:rPr sz="1400" spc="5" dirty="0">
                <a:latin typeface="Arial"/>
                <a:cs typeface="Arial"/>
              </a:rPr>
              <a:t> </a:t>
            </a:r>
            <a:r>
              <a:rPr sz="1400" spc="-5" dirty="0">
                <a:latin typeface="Arial"/>
                <a:cs typeface="Arial"/>
              </a:rPr>
              <a:t>most</a:t>
            </a:r>
            <a:r>
              <a:rPr sz="1400" spc="-30" dirty="0">
                <a:latin typeface="Arial"/>
                <a:cs typeface="Arial"/>
              </a:rPr>
              <a:t> </a:t>
            </a:r>
            <a:r>
              <a:rPr sz="1400" spc="-5" dirty="0">
                <a:latin typeface="Arial"/>
                <a:cs typeface="Arial"/>
              </a:rPr>
              <a:t>one</a:t>
            </a:r>
            <a:r>
              <a:rPr sz="1400" spc="-20" dirty="0">
                <a:latin typeface="Arial"/>
                <a:cs typeface="Arial"/>
              </a:rPr>
              <a:t> </a:t>
            </a:r>
            <a:r>
              <a:rPr sz="1400" spc="-5" dirty="0">
                <a:latin typeface="Arial"/>
                <a:cs typeface="Arial"/>
              </a:rPr>
              <a:t>entity</a:t>
            </a:r>
            <a:r>
              <a:rPr sz="1400" spc="-35" dirty="0">
                <a:latin typeface="Arial"/>
                <a:cs typeface="Arial"/>
              </a:rPr>
              <a:t> </a:t>
            </a:r>
            <a:r>
              <a:rPr sz="1400" dirty="0">
                <a:latin typeface="Arial"/>
                <a:cs typeface="Arial"/>
              </a:rPr>
              <a:t>in</a:t>
            </a:r>
            <a:r>
              <a:rPr sz="1400" spc="-10" dirty="0">
                <a:latin typeface="Arial"/>
                <a:cs typeface="Arial"/>
              </a:rPr>
              <a:t> </a:t>
            </a:r>
            <a:r>
              <a:rPr sz="1400" spc="-5" dirty="0">
                <a:latin typeface="Arial"/>
                <a:cs typeface="Arial"/>
              </a:rPr>
              <a:t>E2,</a:t>
            </a:r>
            <a:r>
              <a:rPr sz="1400" spc="-15" dirty="0">
                <a:latin typeface="Arial"/>
                <a:cs typeface="Arial"/>
              </a:rPr>
              <a:t> </a:t>
            </a:r>
            <a:r>
              <a:rPr sz="1400" spc="-5" dirty="0">
                <a:latin typeface="Arial"/>
                <a:cs typeface="Arial"/>
              </a:rPr>
              <a:t>and</a:t>
            </a:r>
            <a:r>
              <a:rPr sz="1400" spc="-15" dirty="0">
                <a:latin typeface="Arial"/>
                <a:cs typeface="Arial"/>
              </a:rPr>
              <a:t> </a:t>
            </a:r>
            <a:r>
              <a:rPr sz="1400" spc="-5" dirty="0">
                <a:latin typeface="Arial"/>
                <a:cs typeface="Arial"/>
              </a:rPr>
              <a:t>an</a:t>
            </a:r>
            <a:r>
              <a:rPr sz="1400" spc="-20" dirty="0">
                <a:latin typeface="Arial"/>
                <a:cs typeface="Arial"/>
              </a:rPr>
              <a:t> </a:t>
            </a:r>
            <a:r>
              <a:rPr sz="1400" spc="-5" dirty="0">
                <a:latin typeface="Arial"/>
                <a:cs typeface="Arial"/>
              </a:rPr>
              <a:t>entity</a:t>
            </a:r>
            <a:r>
              <a:rPr sz="1400" spc="-35" dirty="0">
                <a:latin typeface="Arial"/>
                <a:cs typeface="Arial"/>
              </a:rPr>
              <a:t> </a:t>
            </a:r>
            <a:r>
              <a:rPr sz="1400" dirty="0">
                <a:latin typeface="Arial"/>
                <a:cs typeface="Arial"/>
              </a:rPr>
              <a:t>in </a:t>
            </a:r>
            <a:r>
              <a:rPr sz="1400" spc="-375" dirty="0">
                <a:latin typeface="Arial"/>
                <a:cs typeface="Arial"/>
              </a:rPr>
              <a:t> </a:t>
            </a:r>
            <a:r>
              <a:rPr sz="1400" dirty="0">
                <a:latin typeface="Arial"/>
                <a:cs typeface="Arial"/>
              </a:rPr>
              <a:t>E2 </a:t>
            </a:r>
            <a:r>
              <a:rPr sz="1400" spc="-10" dirty="0">
                <a:latin typeface="Arial"/>
                <a:cs typeface="Arial"/>
              </a:rPr>
              <a:t>is </a:t>
            </a:r>
            <a:r>
              <a:rPr sz="1400" spc="-5" dirty="0">
                <a:latin typeface="Arial"/>
                <a:cs typeface="Arial"/>
              </a:rPr>
              <a:t>associated with </a:t>
            </a:r>
            <a:r>
              <a:rPr sz="1400" dirty="0">
                <a:latin typeface="Arial"/>
                <a:cs typeface="Arial"/>
              </a:rPr>
              <a:t>any number of </a:t>
            </a:r>
            <a:r>
              <a:rPr sz="1400" spc="5" dirty="0">
                <a:latin typeface="Arial"/>
                <a:cs typeface="Arial"/>
              </a:rPr>
              <a:t> </a:t>
            </a:r>
            <a:r>
              <a:rPr sz="1400" dirty="0">
                <a:latin typeface="Arial"/>
                <a:cs typeface="Arial"/>
              </a:rPr>
              <a:t>entities</a:t>
            </a:r>
            <a:r>
              <a:rPr sz="1400" spc="-20" dirty="0">
                <a:latin typeface="Arial"/>
                <a:cs typeface="Arial"/>
              </a:rPr>
              <a:t> </a:t>
            </a:r>
            <a:r>
              <a:rPr sz="1400" dirty="0">
                <a:latin typeface="Arial"/>
                <a:cs typeface="Arial"/>
              </a:rPr>
              <a:t>in</a:t>
            </a:r>
            <a:r>
              <a:rPr sz="1400" spc="-10" dirty="0">
                <a:latin typeface="Arial"/>
                <a:cs typeface="Arial"/>
              </a:rPr>
              <a:t> </a:t>
            </a:r>
            <a:r>
              <a:rPr sz="1400" spc="-5" dirty="0">
                <a:latin typeface="Arial"/>
                <a:cs typeface="Arial"/>
              </a:rPr>
              <a:t>E1.</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3517"/>
            <a:ext cx="4017645" cy="322580"/>
          </a:xfrm>
          <a:prstGeom prst="rect">
            <a:avLst/>
          </a:prstGeom>
        </p:spPr>
        <p:txBody>
          <a:bodyPr vert="horz" wrap="square" lIns="0" tIns="3810" rIns="0" bIns="0" rtlCol="0">
            <a:spAutoFit/>
          </a:bodyPr>
          <a:lstStyle/>
          <a:p>
            <a:pPr marL="1085850">
              <a:lnSpc>
                <a:spcPct val="100000"/>
              </a:lnSpc>
              <a:spcBef>
                <a:spcPts val="30"/>
              </a:spcBef>
            </a:pPr>
            <a:r>
              <a:rPr sz="700" spc="-5" dirty="0">
                <a:solidFill>
                  <a:srgbClr val="585858"/>
                </a:solidFill>
                <a:latin typeface="Arial"/>
                <a:cs typeface="Arial"/>
              </a:rPr>
              <a:t>https://static.javatpoint.com/dbms/images/dbms-mapping-constraints3.png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Internet, Browsing, and Emailing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 of Internet</a:t>
            </a:r>
            <a:endParaRPr dirty="0"/>
          </a:p>
        </p:txBody>
      </p:sp>
      <p:sp>
        <p:nvSpPr>
          <p:cNvPr id="75" name="Google Shape;75;p15"/>
          <p:cNvSpPr txBox="1">
            <a:spLocks noGrp="1"/>
          </p:cNvSpPr>
          <p:nvPr>
            <p:ph type="body" idx="2"/>
          </p:nvPr>
        </p:nvSpPr>
        <p:spPr>
          <a:xfrm>
            <a:off x="462275" y="2909425"/>
            <a:ext cx="3837000" cy="1753800"/>
          </a:xfrm>
          <a:prstGeom prst="rect">
            <a:avLst/>
          </a:prstGeom>
        </p:spPr>
        <p:txBody>
          <a:bodyPr spcFirstLastPara="1" wrap="square" lIns="91425" tIns="91425" rIns="91425" bIns="91425" anchor="ctr" anchorCtr="0">
            <a:noAutofit/>
          </a:bodyPr>
          <a:lstStyle/>
          <a:p>
            <a:pPr marL="457200" lvl="0" indent="-317500" algn="just" rtl="0">
              <a:spcBef>
                <a:spcPts val="0"/>
              </a:spcBef>
              <a:spcAft>
                <a:spcPts val="0"/>
              </a:spcAft>
              <a:buSzPts val="1400"/>
              <a:buChar char="●"/>
            </a:pPr>
            <a:r>
              <a:rPr lang="en" dirty="0"/>
              <a:t>Internet can be defined as an interconnected network of computers.</a:t>
            </a:r>
            <a:endParaRPr dirty="0"/>
          </a:p>
          <a:p>
            <a:pPr marL="457200" lvl="0" indent="-317500" algn="just" rtl="0">
              <a:spcBef>
                <a:spcPts val="0"/>
              </a:spcBef>
              <a:spcAft>
                <a:spcPts val="0"/>
              </a:spcAft>
              <a:buSzPts val="1400"/>
              <a:buChar char="●"/>
            </a:pPr>
            <a:r>
              <a:rPr lang="en" dirty="0"/>
              <a:t>The concept of Internet originated in year 1969. </a:t>
            </a:r>
            <a:endParaRPr dirty="0"/>
          </a:p>
          <a:p>
            <a:pPr marL="0" lvl="0" indent="0" algn="l" rtl="0">
              <a:spcBef>
                <a:spcPts val="1600"/>
              </a:spcBef>
              <a:spcAft>
                <a:spcPts val="1600"/>
              </a:spcAft>
              <a:buNone/>
            </a:pPr>
            <a:endParaRPr dirty="0"/>
          </a:p>
        </p:txBody>
      </p:sp>
      <p:pic>
        <p:nvPicPr>
          <p:cNvPr id="76" name="Google Shape;76;p15"/>
          <p:cNvPicPr preferRelativeResize="0"/>
          <p:nvPr/>
        </p:nvPicPr>
        <p:blipFill>
          <a:blip r:embed="rId3">
            <a:alphaModFix/>
          </a:blip>
          <a:stretch>
            <a:fillRect/>
          </a:stretch>
        </p:blipFill>
        <p:spPr>
          <a:xfrm>
            <a:off x="4572000" y="1007099"/>
            <a:ext cx="4577198" cy="3154997"/>
          </a:xfrm>
          <a:prstGeom prst="rect">
            <a:avLst/>
          </a:prstGeom>
          <a:noFill/>
          <a:ln>
            <a:noFill/>
          </a:ln>
        </p:spPr>
      </p:pic>
      <p:sp>
        <p:nvSpPr>
          <p:cNvPr id="77" name="Google Shape;77;p15"/>
          <p:cNvSpPr txBox="1">
            <a:spLocks noGrp="1"/>
          </p:cNvSpPr>
          <p:nvPr>
            <p:ph type="body" idx="3"/>
          </p:nvPr>
        </p:nvSpPr>
        <p:spPr>
          <a:xfrm>
            <a:off x="5078461" y="4726824"/>
            <a:ext cx="3837000" cy="267692"/>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Image Source: </a:t>
            </a:r>
            <a:r>
              <a:rPr lang="en" dirty="0">
                <a:hlinkClick r:id="rId4"/>
              </a:rPr>
              <a:t>https://www.tutorialspoint.com/internet_technologies/internet_overview.htm/</a:t>
            </a:r>
            <a:endParaRPr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572000" y="4029287"/>
            <a:ext cx="4572000" cy="1125220"/>
          </a:xfrm>
          <a:custGeom>
            <a:avLst/>
            <a:gdLst/>
            <a:ahLst/>
            <a:cxnLst/>
            <a:rect l="l" t="t" r="r" b="b"/>
            <a:pathLst>
              <a:path w="4572000" h="1125220">
                <a:moveTo>
                  <a:pt x="0" y="1124974"/>
                </a:moveTo>
                <a:lnTo>
                  <a:pt x="4571999" y="1124974"/>
                </a:lnTo>
                <a:lnTo>
                  <a:pt x="4571999" y="0"/>
                </a:lnTo>
                <a:lnTo>
                  <a:pt x="0" y="0"/>
                </a:lnTo>
                <a:lnTo>
                  <a:pt x="0" y="1124974"/>
                </a:lnTo>
                <a:close/>
              </a:path>
            </a:pathLst>
          </a:custGeom>
          <a:solidFill>
            <a:srgbClr val="EEEEEE"/>
          </a:solidFill>
        </p:spPr>
        <p:txBody>
          <a:bodyPr wrap="square" lIns="0" tIns="0" rIns="0" bIns="0" rtlCol="0"/>
          <a:lstStyle/>
          <a:p>
            <a:endParaRPr sz="1800"/>
          </a:p>
        </p:txBody>
      </p:sp>
      <p:sp>
        <p:nvSpPr>
          <p:cNvPr id="3" name="object 3"/>
          <p:cNvSpPr/>
          <p:nvPr/>
        </p:nvSpPr>
        <p:spPr>
          <a:xfrm>
            <a:off x="4572000" y="1"/>
            <a:ext cx="4572000" cy="1125855"/>
          </a:xfrm>
          <a:custGeom>
            <a:avLst/>
            <a:gdLst/>
            <a:ahLst/>
            <a:cxnLst/>
            <a:rect l="l" t="t" r="r" b="b"/>
            <a:pathLst>
              <a:path w="4572000" h="1125855">
                <a:moveTo>
                  <a:pt x="0" y="1125324"/>
                </a:moveTo>
                <a:lnTo>
                  <a:pt x="4571999" y="1125324"/>
                </a:lnTo>
                <a:lnTo>
                  <a:pt x="4571999" y="0"/>
                </a:lnTo>
                <a:lnTo>
                  <a:pt x="0" y="0"/>
                </a:lnTo>
                <a:lnTo>
                  <a:pt x="0" y="1125324"/>
                </a:lnTo>
                <a:close/>
              </a:path>
            </a:pathLst>
          </a:custGeom>
          <a:solidFill>
            <a:srgbClr val="EEEEEE"/>
          </a:solidFill>
        </p:spPr>
        <p:txBody>
          <a:bodyPr wrap="square" lIns="0" tIns="0" rIns="0" bIns="0" rtlCol="0"/>
          <a:lstStyle/>
          <a:p>
            <a:endParaRPr sz="1800"/>
          </a:p>
        </p:txBody>
      </p:sp>
      <p:pic>
        <p:nvPicPr>
          <p:cNvPr id="4" name="object 4"/>
          <p:cNvPicPr/>
          <p:nvPr/>
        </p:nvPicPr>
        <p:blipFill>
          <a:blip r:embed="rId2" cstate="print"/>
          <a:stretch>
            <a:fillRect/>
          </a:stretch>
        </p:blipFill>
        <p:spPr>
          <a:xfrm>
            <a:off x="143976" y="161799"/>
            <a:ext cx="774074" cy="311224"/>
          </a:xfrm>
          <a:prstGeom prst="rect">
            <a:avLst/>
          </a:prstGeom>
        </p:spPr>
      </p:pic>
      <p:pic>
        <p:nvPicPr>
          <p:cNvPr id="5" name="object 5"/>
          <p:cNvPicPr/>
          <p:nvPr/>
        </p:nvPicPr>
        <p:blipFill>
          <a:blip r:embed="rId3" cstate="print"/>
          <a:stretch>
            <a:fillRect/>
          </a:stretch>
        </p:blipFill>
        <p:spPr>
          <a:xfrm>
            <a:off x="8229557" y="161801"/>
            <a:ext cx="791593" cy="311224"/>
          </a:xfrm>
          <a:prstGeom prst="rect">
            <a:avLst/>
          </a:prstGeom>
        </p:spPr>
      </p:pic>
      <p:sp>
        <p:nvSpPr>
          <p:cNvPr id="6" name="object 6"/>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HTML Tags and Attributes</a:t>
            </a:r>
          </a:p>
        </p:txBody>
      </p:sp>
      <p:sp>
        <p:nvSpPr>
          <p:cNvPr id="7" name="object 7"/>
          <p:cNvSpPr txBox="1"/>
          <p:nvPr/>
        </p:nvSpPr>
        <p:spPr>
          <a:xfrm>
            <a:off x="1923922" y="1728118"/>
            <a:ext cx="876935"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Heading</a:t>
            </a:r>
            <a:endParaRPr sz="1800" dirty="0">
              <a:latin typeface="Arial MT"/>
              <a:cs typeface="Arial MT"/>
            </a:endParaRPr>
          </a:p>
        </p:txBody>
      </p:sp>
      <p:sp>
        <p:nvSpPr>
          <p:cNvPr id="8" name="object 8"/>
          <p:cNvSpPr txBox="1"/>
          <p:nvPr/>
        </p:nvSpPr>
        <p:spPr>
          <a:xfrm>
            <a:off x="656569" y="2617799"/>
            <a:ext cx="2907665" cy="1512465"/>
          </a:xfrm>
          <a:prstGeom prst="rect">
            <a:avLst/>
          </a:prstGeom>
        </p:spPr>
        <p:txBody>
          <a:bodyPr vert="horz" wrap="square" lIns="0" tIns="12700" rIns="0" bIns="0" rtlCol="0">
            <a:spAutoFit/>
          </a:bodyPr>
          <a:lstStyle/>
          <a:p>
            <a:pPr marL="348606" marR="496558" indent="-336542" algn="just">
              <a:lnSpc>
                <a:spcPct val="116100"/>
              </a:lnSpc>
              <a:spcBef>
                <a:spcPts val="100"/>
              </a:spcBef>
              <a:buChar char="●"/>
              <a:tabLst>
                <a:tab pos="347972" algn="l"/>
                <a:tab pos="349241" algn="l"/>
              </a:tabLst>
            </a:pPr>
            <a:r>
              <a:rPr spc="-5" dirty="0">
                <a:latin typeface="Arial MT"/>
                <a:cs typeface="Arial MT"/>
              </a:rPr>
              <a:t>Headings are defined with </a:t>
            </a:r>
            <a:r>
              <a:rPr spc="-375" dirty="0">
                <a:latin typeface="Arial MT"/>
                <a:cs typeface="Arial MT"/>
              </a:rPr>
              <a:t> </a:t>
            </a:r>
            <a:r>
              <a:rPr spc="-5" dirty="0">
                <a:latin typeface="Arial MT"/>
                <a:cs typeface="Arial MT"/>
              </a:rPr>
              <a:t>the</a:t>
            </a:r>
            <a:r>
              <a:rPr spc="-15" dirty="0">
                <a:latin typeface="Arial MT"/>
                <a:cs typeface="Arial MT"/>
              </a:rPr>
              <a:t> </a:t>
            </a:r>
            <a:r>
              <a:rPr spc="-5" dirty="0">
                <a:latin typeface="Arial MT"/>
                <a:cs typeface="Arial MT"/>
              </a:rPr>
              <a:t>&lt;h1&gt;</a:t>
            </a:r>
            <a:r>
              <a:rPr spc="-15" dirty="0">
                <a:latin typeface="Arial MT"/>
                <a:cs typeface="Arial MT"/>
              </a:rPr>
              <a:t> </a:t>
            </a:r>
            <a:r>
              <a:rPr spc="-5" dirty="0">
                <a:latin typeface="Arial MT"/>
                <a:cs typeface="Arial MT"/>
              </a:rPr>
              <a:t>to</a:t>
            </a:r>
            <a:r>
              <a:rPr spc="-10" dirty="0">
                <a:latin typeface="Arial MT"/>
                <a:cs typeface="Arial MT"/>
              </a:rPr>
              <a:t> </a:t>
            </a:r>
            <a:r>
              <a:rPr spc="-5" dirty="0">
                <a:latin typeface="Arial MT"/>
                <a:cs typeface="Arial MT"/>
              </a:rPr>
              <a:t>&lt;h6&gt;</a:t>
            </a:r>
            <a:r>
              <a:rPr spc="-15" dirty="0">
                <a:latin typeface="Arial MT"/>
                <a:cs typeface="Arial MT"/>
              </a:rPr>
              <a:t> </a:t>
            </a:r>
            <a:r>
              <a:rPr spc="-5" dirty="0">
                <a:latin typeface="Arial MT"/>
                <a:cs typeface="Arial MT"/>
              </a:rPr>
              <a:t>tags.</a:t>
            </a:r>
            <a:endParaRPr dirty="0">
              <a:latin typeface="Arial MT"/>
              <a:cs typeface="Arial MT"/>
            </a:endParaRPr>
          </a:p>
          <a:p>
            <a:pPr marL="348606" marR="5080" indent="-336542" algn="just">
              <a:lnSpc>
                <a:spcPct val="116100"/>
              </a:lnSpc>
              <a:buChar char="●"/>
              <a:tabLst>
                <a:tab pos="347972" algn="l"/>
                <a:tab pos="349241" algn="l"/>
              </a:tabLst>
            </a:pPr>
            <a:r>
              <a:rPr spc="-5" dirty="0">
                <a:latin typeface="Arial MT"/>
                <a:cs typeface="Arial MT"/>
              </a:rPr>
              <a:t>&lt;h1&gt; defines the </a:t>
            </a:r>
            <a:r>
              <a:rPr dirty="0">
                <a:latin typeface="Arial MT"/>
                <a:cs typeface="Arial MT"/>
              </a:rPr>
              <a:t>most </a:t>
            </a:r>
            <a:r>
              <a:rPr spc="-5" dirty="0">
                <a:latin typeface="Arial MT"/>
                <a:cs typeface="Arial MT"/>
              </a:rPr>
              <a:t>important </a:t>
            </a:r>
            <a:r>
              <a:rPr spc="-380" dirty="0">
                <a:latin typeface="Arial MT"/>
                <a:cs typeface="Arial MT"/>
              </a:rPr>
              <a:t> </a:t>
            </a:r>
            <a:r>
              <a:rPr spc="-5" dirty="0">
                <a:latin typeface="Arial MT"/>
                <a:cs typeface="Arial MT"/>
              </a:rPr>
              <a:t>heading.</a:t>
            </a:r>
            <a:endParaRPr dirty="0">
              <a:latin typeface="Arial MT"/>
              <a:cs typeface="Arial MT"/>
            </a:endParaRPr>
          </a:p>
          <a:p>
            <a:pPr marL="348606" marR="14604" indent="-336542" algn="just">
              <a:lnSpc>
                <a:spcPct val="116100"/>
              </a:lnSpc>
              <a:buChar char="●"/>
              <a:tabLst>
                <a:tab pos="347972" algn="l"/>
                <a:tab pos="349241" algn="l"/>
              </a:tabLst>
            </a:pPr>
            <a:r>
              <a:rPr spc="-5" dirty="0">
                <a:latin typeface="Arial MT"/>
                <a:cs typeface="Arial MT"/>
              </a:rPr>
              <a:t>&lt;h6&gt; defines the least important </a:t>
            </a:r>
            <a:r>
              <a:rPr spc="-375" dirty="0">
                <a:latin typeface="Arial MT"/>
                <a:cs typeface="Arial MT"/>
              </a:rPr>
              <a:t> </a:t>
            </a:r>
            <a:r>
              <a:rPr spc="-5" dirty="0">
                <a:latin typeface="Arial MT"/>
                <a:cs typeface="Arial MT"/>
              </a:rPr>
              <a:t>heading.</a:t>
            </a:r>
            <a:endParaRPr dirty="0">
              <a:latin typeface="Arial MT"/>
              <a:cs typeface="Arial MT"/>
            </a:endParaRPr>
          </a:p>
        </p:txBody>
      </p:sp>
      <p:sp>
        <p:nvSpPr>
          <p:cNvPr id="9" name="object 9"/>
          <p:cNvSpPr txBox="1"/>
          <p:nvPr/>
        </p:nvSpPr>
        <p:spPr>
          <a:xfrm>
            <a:off x="6042025" y="1318843"/>
            <a:ext cx="1768474" cy="653192"/>
          </a:xfrm>
          <a:prstGeom prst="rect">
            <a:avLst/>
          </a:prstGeom>
          <a:solidFill>
            <a:schemeClr val="bg1"/>
          </a:solidFill>
        </p:spPr>
        <p:txBody>
          <a:bodyPr vert="horz" wrap="square" lIns="0" tIns="12700" rIns="0" bIns="0" rtlCol="0">
            <a:spAutoFit/>
          </a:bodyPr>
          <a:lstStyle/>
          <a:p>
            <a:pPr marL="12700">
              <a:lnSpc>
                <a:spcPts val="1664"/>
              </a:lnSpc>
              <a:spcBef>
                <a:spcPts val="100"/>
              </a:spcBef>
            </a:pPr>
            <a:r>
              <a:rPr spc="-5" dirty="0">
                <a:latin typeface="Arial MT"/>
                <a:cs typeface="Arial MT"/>
              </a:rPr>
              <a:t>&lt;!DOCTYPE</a:t>
            </a:r>
            <a:r>
              <a:rPr spc="-75" dirty="0">
                <a:latin typeface="Arial MT"/>
                <a:cs typeface="Arial MT"/>
              </a:rPr>
              <a:t> </a:t>
            </a:r>
            <a:r>
              <a:rPr spc="-5" dirty="0">
                <a:latin typeface="Arial MT"/>
                <a:cs typeface="Arial MT"/>
              </a:rPr>
              <a:t>html&gt;</a:t>
            </a:r>
            <a:endParaRPr dirty="0">
              <a:latin typeface="Arial MT"/>
              <a:cs typeface="Arial MT"/>
            </a:endParaRPr>
          </a:p>
          <a:p>
            <a:pPr marL="12700">
              <a:lnSpc>
                <a:spcPts val="1650"/>
              </a:lnSpc>
            </a:pPr>
            <a:r>
              <a:rPr spc="-5" dirty="0">
                <a:latin typeface="Arial MT"/>
                <a:cs typeface="Arial MT"/>
              </a:rPr>
              <a:t>&lt;html&gt;</a:t>
            </a:r>
            <a:endParaRPr dirty="0">
              <a:latin typeface="Arial MT"/>
              <a:cs typeface="Arial MT"/>
            </a:endParaRPr>
          </a:p>
          <a:p>
            <a:pPr marL="12700">
              <a:lnSpc>
                <a:spcPts val="1664"/>
              </a:lnSpc>
            </a:pPr>
            <a:r>
              <a:rPr spc="-5" dirty="0">
                <a:latin typeface="Arial MT"/>
                <a:cs typeface="Arial MT"/>
              </a:rPr>
              <a:t>&lt;body&gt;</a:t>
            </a:r>
            <a:endParaRPr dirty="0">
              <a:latin typeface="Arial MT"/>
              <a:cs typeface="Arial MT"/>
            </a:endParaRPr>
          </a:p>
        </p:txBody>
      </p:sp>
      <p:sp>
        <p:nvSpPr>
          <p:cNvPr id="10" name="object 10"/>
          <p:cNvSpPr txBox="1"/>
          <p:nvPr/>
        </p:nvSpPr>
        <p:spPr>
          <a:xfrm>
            <a:off x="6042025" y="1972035"/>
            <a:ext cx="1768474" cy="1351478"/>
          </a:xfrm>
          <a:prstGeom prst="rect">
            <a:avLst/>
          </a:prstGeom>
          <a:solidFill>
            <a:schemeClr val="bg1"/>
          </a:solidFill>
        </p:spPr>
        <p:txBody>
          <a:bodyPr vert="horz" wrap="square" lIns="0" tIns="12700" rIns="0" bIns="0" rtlCol="0">
            <a:spAutoFit/>
          </a:bodyPr>
          <a:lstStyle/>
          <a:p>
            <a:pPr marL="12700">
              <a:lnSpc>
                <a:spcPts val="1664"/>
              </a:lnSpc>
              <a:spcBef>
                <a:spcPts val="100"/>
              </a:spcBef>
            </a:pPr>
            <a:r>
              <a:rPr spc="-5" dirty="0">
                <a:latin typeface="Arial MT"/>
                <a:cs typeface="Arial MT"/>
              </a:rPr>
              <a:t>&lt;h1&gt;Headin</a:t>
            </a:r>
            <a:r>
              <a:rPr dirty="0">
                <a:latin typeface="Arial MT"/>
                <a:cs typeface="Arial MT"/>
              </a:rPr>
              <a:t>g</a:t>
            </a:r>
            <a:r>
              <a:rPr spc="-5" dirty="0">
                <a:latin typeface="Arial MT"/>
                <a:cs typeface="Arial MT"/>
              </a:rPr>
              <a:t> 1&lt;/h1&gt;</a:t>
            </a:r>
            <a:endParaRPr dirty="0">
              <a:latin typeface="Arial MT"/>
              <a:cs typeface="Arial MT"/>
            </a:endParaRPr>
          </a:p>
          <a:p>
            <a:pPr marL="12700">
              <a:lnSpc>
                <a:spcPts val="1650"/>
              </a:lnSpc>
            </a:pPr>
            <a:r>
              <a:rPr spc="-5" dirty="0">
                <a:latin typeface="Arial MT"/>
                <a:cs typeface="Arial MT"/>
              </a:rPr>
              <a:t>&lt;h2&gt;Headin</a:t>
            </a:r>
            <a:r>
              <a:rPr dirty="0">
                <a:latin typeface="Arial MT"/>
                <a:cs typeface="Arial MT"/>
              </a:rPr>
              <a:t>g</a:t>
            </a:r>
            <a:r>
              <a:rPr spc="-5" dirty="0">
                <a:latin typeface="Arial MT"/>
                <a:cs typeface="Arial MT"/>
              </a:rPr>
              <a:t> 2&lt;/h2&gt;</a:t>
            </a:r>
            <a:endParaRPr dirty="0">
              <a:latin typeface="Arial MT"/>
              <a:cs typeface="Arial MT"/>
            </a:endParaRPr>
          </a:p>
          <a:p>
            <a:pPr marL="12700">
              <a:lnSpc>
                <a:spcPts val="1650"/>
              </a:lnSpc>
            </a:pPr>
            <a:r>
              <a:rPr spc="-5" dirty="0">
                <a:latin typeface="Arial MT"/>
                <a:cs typeface="Arial MT"/>
              </a:rPr>
              <a:t>&lt;h3&gt;Headin</a:t>
            </a:r>
            <a:r>
              <a:rPr dirty="0">
                <a:latin typeface="Arial MT"/>
                <a:cs typeface="Arial MT"/>
              </a:rPr>
              <a:t>g</a:t>
            </a:r>
            <a:r>
              <a:rPr spc="-5" dirty="0">
                <a:latin typeface="Arial MT"/>
                <a:cs typeface="Arial MT"/>
              </a:rPr>
              <a:t> 3&lt;/h3&gt;</a:t>
            </a:r>
            <a:endParaRPr dirty="0">
              <a:latin typeface="Arial MT"/>
              <a:cs typeface="Arial MT"/>
            </a:endParaRPr>
          </a:p>
          <a:p>
            <a:pPr marL="12700">
              <a:lnSpc>
                <a:spcPts val="1650"/>
              </a:lnSpc>
            </a:pPr>
            <a:r>
              <a:rPr spc="-5" dirty="0">
                <a:latin typeface="Arial MT"/>
                <a:cs typeface="Arial MT"/>
              </a:rPr>
              <a:t>&lt;h4&gt;Headin</a:t>
            </a:r>
            <a:r>
              <a:rPr dirty="0">
                <a:latin typeface="Arial MT"/>
                <a:cs typeface="Arial MT"/>
              </a:rPr>
              <a:t>g</a:t>
            </a:r>
            <a:r>
              <a:rPr spc="-5" dirty="0">
                <a:latin typeface="Arial MT"/>
                <a:cs typeface="Arial MT"/>
              </a:rPr>
              <a:t> 4&lt;/h4&gt;</a:t>
            </a:r>
            <a:endParaRPr dirty="0">
              <a:latin typeface="Arial MT"/>
              <a:cs typeface="Arial MT"/>
            </a:endParaRPr>
          </a:p>
          <a:p>
            <a:pPr marL="12700">
              <a:lnSpc>
                <a:spcPts val="1650"/>
              </a:lnSpc>
            </a:pPr>
            <a:r>
              <a:rPr spc="-5" dirty="0">
                <a:latin typeface="Arial MT"/>
                <a:cs typeface="Arial MT"/>
              </a:rPr>
              <a:t>&lt;h5&gt;Headin</a:t>
            </a:r>
            <a:r>
              <a:rPr dirty="0">
                <a:latin typeface="Arial MT"/>
                <a:cs typeface="Arial MT"/>
              </a:rPr>
              <a:t>g</a:t>
            </a:r>
            <a:r>
              <a:rPr spc="-5" dirty="0">
                <a:latin typeface="Arial MT"/>
                <a:cs typeface="Arial MT"/>
              </a:rPr>
              <a:t> 5&lt;/h5&gt;</a:t>
            </a:r>
            <a:endParaRPr dirty="0">
              <a:latin typeface="Arial MT"/>
              <a:cs typeface="Arial MT"/>
            </a:endParaRPr>
          </a:p>
          <a:p>
            <a:pPr marL="12700">
              <a:lnSpc>
                <a:spcPts val="1664"/>
              </a:lnSpc>
            </a:pPr>
            <a:r>
              <a:rPr spc="-5" dirty="0">
                <a:latin typeface="Arial MT"/>
                <a:cs typeface="Arial MT"/>
              </a:rPr>
              <a:t>&lt;h6&gt;Headin</a:t>
            </a:r>
            <a:r>
              <a:rPr dirty="0">
                <a:latin typeface="Arial MT"/>
                <a:cs typeface="Arial MT"/>
              </a:rPr>
              <a:t>g</a:t>
            </a:r>
            <a:r>
              <a:rPr spc="-5" dirty="0">
                <a:latin typeface="Arial MT"/>
                <a:cs typeface="Arial MT"/>
              </a:rPr>
              <a:t> 6&lt;/h6&gt;</a:t>
            </a:r>
            <a:endParaRPr dirty="0">
              <a:latin typeface="Arial MT"/>
              <a:cs typeface="Arial MT"/>
            </a:endParaRPr>
          </a:p>
        </p:txBody>
      </p:sp>
      <p:sp>
        <p:nvSpPr>
          <p:cNvPr id="11" name="object 11"/>
          <p:cNvSpPr txBox="1"/>
          <p:nvPr/>
        </p:nvSpPr>
        <p:spPr>
          <a:xfrm>
            <a:off x="6042025" y="3315221"/>
            <a:ext cx="1768474" cy="435184"/>
          </a:xfrm>
          <a:prstGeom prst="rect">
            <a:avLst/>
          </a:prstGeom>
          <a:solidFill>
            <a:schemeClr val="bg1"/>
          </a:solidFill>
        </p:spPr>
        <p:txBody>
          <a:bodyPr vert="horz" wrap="square" lIns="0" tIns="12700" rIns="0" bIns="0" rtlCol="0">
            <a:spAutoFit/>
          </a:bodyPr>
          <a:lstStyle/>
          <a:p>
            <a:pPr marL="12700">
              <a:lnSpc>
                <a:spcPts val="1664"/>
              </a:lnSpc>
              <a:spcBef>
                <a:spcPts val="100"/>
              </a:spcBef>
            </a:pPr>
            <a:r>
              <a:rPr spc="-5" dirty="0">
                <a:latin typeface="Arial MT"/>
                <a:cs typeface="Arial MT"/>
              </a:rPr>
              <a:t>&lt;/body&gt;</a:t>
            </a:r>
            <a:endParaRPr dirty="0">
              <a:latin typeface="Arial MT"/>
              <a:cs typeface="Arial MT"/>
            </a:endParaRPr>
          </a:p>
          <a:p>
            <a:pPr marL="12700">
              <a:lnSpc>
                <a:spcPts val="1664"/>
              </a:lnSpc>
            </a:pPr>
            <a:r>
              <a:rPr spc="-5" dirty="0">
                <a:latin typeface="Arial MT"/>
                <a:cs typeface="Arial MT"/>
              </a:rPr>
              <a:t>&lt;/html&gt;</a:t>
            </a:r>
            <a:endParaRPr dirty="0">
              <a:latin typeface="Arial MT"/>
              <a:cs typeface="Arial MT"/>
            </a:endParaRPr>
          </a:p>
        </p:txBody>
      </p:sp>
    </p:spTree>
    <p:extLst>
      <p:ext uri="{BB962C8B-B14F-4D97-AF65-F5344CB8AC3E}">
        <p14:creationId xmlns:p14="http://schemas.microsoft.com/office/powerpoint/2010/main" val="760143848"/>
      </p:ext>
    </p:extLst>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64861" y="644397"/>
            <a:ext cx="4187321" cy="769441"/>
          </a:xfrm>
          <a:prstGeom prst="rect">
            <a:avLst/>
          </a:prstGeom>
        </p:spPr>
        <p:txBody>
          <a:bodyPr vert="horz" wrap="square" lIns="0" tIns="12700" rIns="0" bIns="0" rtlCol="0">
            <a:spAutoFit/>
          </a:bodyPr>
          <a:lstStyle/>
          <a:p>
            <a:pPr marL="12700">
              <a:lnSpc>
                <a:spcPts val="2870"/>
              </a:lnSpc>
              <a:spcBef>
                <a:spcPts val="100"/>
              </a:spcBef>
            </a:pPr>
            <a:r>
              <a:rPr spc="-5" dirty="0"/>
              <a:t>Introduction</a:t>
            </a:r>
            <a:r>
              <a:rPr spc="-45" dirty="0"/>
              <a:t> </a:t>
            </a:r>
            <a:r>
              <a:rPr dirty="0"/>
              <a:t>to</a:t>
            </a:r>
            <a:r>
              <a:rPr spc="-45" dirty="0"/>
              <a:t> </a:t>
            </a:r>
            <a:r>
              <a:rPr spc="-5" dirty="0"/>
              <a:t>Mapping</a:t>
            </a:r>
          </a:p>
          <a:p>
            <a:pPr marL="1006475">
              <a:lnSpc>
                <a:spcPts val="2870"/>
              </a:lnSpc>
            </a:pPr>
            <a:r>
              <a:rPr spc="-5" dirty="0"/>
              <a:t>Constraints</a:t>
            </a:r>
          </a:p>
        </p:txBody>
      </p:sp>
      <p:grpSp>
        <p:nvGrpSpPr>
          <p:cNvPr id="3" name="object 3"/>
          <p:cNvGrpSpPr/>
          <p:nvPr/>
        </p:nvGrpSpPr>
        <p:grpSpPr>
          <a:xfrm>
            <a:off x="4559934" y="0"/>
            <a:ext cx="4584065" cy="5143500"/>
            <a:chOff x="4559934" y="0"/>
            <a:chExt cx="4584065" cy="5143500"/>
          </a:xfrm>
        </p:grpSpPr>
        <p:sp>
          <p:nvSpPr>
            <p:cNvPr id="4" name="object 4"/>
            <p:cNvSpPr/>
            <p:nvPr/>
          </p:nvSpPr>
          <p:spPr>
            <a:xfrm>
              <a:off x="4571999"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4" y="161290"/>
              <a:ext cx="791845" cy="311785"/>
            </a:xfrm>
            <a:prstGeom prst="rect">
              <a:avLst/>
            </a:prstGeom>
          </p:spPr>
        </p:pic>
        <p:pic>
          <p:nvPicPr>
            <p:cNvPr id="6" name="object 6"/>
            <p:cNvPicPr/>
            <p:nvPr/>
          </p:nvPicPr>
          <p:blipFill>
            <a:blip r:embed="rId3" cstate="print"/>
            <a:stretch>
              <a:fillRect/>
            </a:stretch>
          </p:blipFill>
          <p:spPr>
            <a:xfrm>
              <a:off x="4559934" y="1312544"/>
              <a:ext cx="4583430" cy="2291715"/>
            </a:xfrm>
            <a:prstGeom prst="rect">
              <a:avLst/>
            </a:prstGeom>
          </p:spPr>
        </p:pic>
      </p:grpSp>
      <p:sp>
        <p:nvSpPr>
          <p:cNvPr id="7" name="object 7"/>
          <p:cNvSpPr txBox="1"/>
          <p:nvPr/>
        </p:nvSpPr>
        <p:spPr>
          <a:xfrm>
            <a:off x="1310386" y="1719198"/>
            <a:ext cx="192722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Many</a:t>
            </a:r>
            <a:r>
              <a:rPr sz="1800" spc="-45" dirty="0">
                <a:solidFill>
                  <a:srgbClr val="585858"/>
                </a:solidFill>
                <a:latin typeface="Arial"/>
                <a:cs typeface="Arial"/>
              </a:rPr>
              <a:t> </a:t>
            </a:r>
            <a:r>
              <a:rPr sz="1800" dirty="0">
                <a:solidFill>
                  <a:srgbClr val="585858"/>
                </a:solidFill>
                <a:latin typeface="Arial"/>
                <a:cs typeface="Arial"/>
              </a:rPr>
              <a:t>to</a:t>
            </a:r>
            <a:r>
              <a:rPr sz="1800" spc="-35" dirty="0">
                <a:solidFill>
                  <a:srgbClr val="585858"/>
                </a:solidFill>
                <a:latin typeface="Arial"/>
                <a:cs typeface="Arial"/>
              </a:rPr>
              <a:t> </a:t>
            </a:r>
            <a:r>
              <a:rPr sz="1800" dirty="0">
                <a:solidFill>
                  <a:srgbClr val="585858"/>
                </a:solidFill>
                <a:latin typeface="Arial"/>
                <a:cs typeface="Arial"/>
              </a:rPr>
              <a:t>One</a:t>
            </a:r>
            <a:r>
              <a:rPr sz="1800" spc="-40" dirty="0">
                <a:solidFill>
                  <a:srgbClr val="585858"/>
                </a:solidFill>
                <a:latin typeface="Arial"/>
                <a:cs typeface="Arial"/>
              </a:rPr>
              <a:t> </a:t>
            </a:r>
            <a:r>
              <a:rPr sz="1800" dirty="0">
                <a:solidFill>
                  <a:srgbClr val="585858"/>
                </a:solidFill>
                <a:latin typeface="Arial"/>
                <a:cs typeface="Arial"/>
              </a:rPr>
              <a:t>(M:1)</a:t>
            </a:r>
            <a:endParaRPr sz="1800">
              <a:latin typeface="Arial"/>
              <a:cs typeface="Arial"/>
            </a:endParaRPr>
          </a:p>
        </p:txBody>
      </p:sp>
      <p:sp>
        <p:nvSpPr>
          <p:cNvPr id="8" name="object 8"/>
          <p:cNvSpPr txBox="1"/>
          <p:nvPr/>
        </p:nvSpPr>
        <p:spPr>
          <a:xfrm>
            <a:off x="654812" y="3351123"/>
            <a:ext cx="3427095" cy="769620"/>
          </a:xfrm>
          <a:prstGeom prst="rect">
            <a:avLst/>
          </a:prstGeom>
        </p:spPr>
        <p:txBody>
          <a:bodyPr vert="horz" wrap="square" lIns="0" tIns="12700" rIns="0" bIns="0" rtlCol="0">
            <a:spAutoFit/>
          </a:bodyPr>
          <a:lstStyle/>
          <a:p>
            <a:pPr marL="349250" marR="5080" indent="-337185">
              <a:lnSpc>
                <a:spcPct val="116399"/>
              </a:lnSpc>
              <a:spcBef>
                <a:spcPts val="100"/>
              </a:spcBef>
              <a:buChar char="●"/>
              <a:tabLst>
                <a:tab pos="349250" algn="l"/>
                <a:tab pos="349885" algn="l"/>
              </a:tabLst>
            </a:pPr>
            <a:r>
              <a:rPr sz="1400" spc="-5" dirty="0">
                <a:latin typeface="Arial"/>
                <a:cs typeface="Arial"/>
              </a:rPr>
              <a:t>Student</a:t>
            </a:r>
            <a:r>
              <a:rPr sz="1400" spc="-25" dirty="0">
                <a:latin typeface="Arial"/>
                <a:cs typeface="Arial"/>
              </a:rPr>
              <a:t> </a:t>
            </a:r>
            <a:r>
              <a:rPr sz="1400" spc="-5" dirty="0">
                <a:latin typeface="Arial"/>
                <a:cs typeface="Arial"/>
              </a:rPr>
              <a:t>enrolls</a:t>
            </a:r>
            <a:r>
              <a:rPr sz="1400" spc="-25" dirty="0">
                <a:latin typeface="Arial"/>
                <a:cs typeface="Arial"/>
              </a:rPr>
              <a:t> </a:t>
            </a:r>
            <a:r>
              <a:rPr sz="1400" spc="-5" dirty="0">
                <a:latin typeface="Arial"/>
                <a:cs typeface="Arial"/>
              </a:rPr>
              <a:t>for</a:t>
            </a:r>
            <a:r>
              <a:rPr sz="1400" spc="-30" dirty="0">
                <a:latin typeface="Arial"/>
                <a:cs typeface="Arial"/>
              </a:rPr>
              <a:t> </a:t>
            </a:r>
            <a:r>
              <a:rPr sz="1400" spc="-5" dirty="0">
                <a:latin typeface="Arial"/>
                <a:cs typeface="Arial"/>
              </a:rPr>
              <a:t>only</a:t>
            </a:r>
            <a:r>
              <a:rPr sz="1400" spc="-45" dirty="0">
                <a:latin typeface="Arial"/>
                <a:cs typeface="Arial"/>
              </a:rPr>
              <a:t> </a:t>
            </a:r>
            <a:r>
              <a:rPr sz="1400" spc="-5" dirty="0">
                <a:latin typeface="Arial"/>
                <a:cs typeface="Arial"/>
              </a:rPr>
              <a:t>one</a:t>
            </a:r>
            <a:r>
              <a:rPr sz="1400" spc="-20" dirty="0">
                <a:latin typeface="Arial"/>
                <a:cs typeface="Arial"/>
              </a:rPr>
              <a:t> </a:t>
            </a:r>
            <a:r>
              <a:rPr sz="1400" dirty="0">
                <a:latin typeface="Arial"/>
                <a:cs typeface="Arial"/>
              </a:rPr>
              <a:t>Course</a:t>
            </a:r>
            <a:r>
              <a:rPr sz="1400" spc="-30" dirty="0">
                <a:latin typeface="Arial"/>
                <a:cs typeface="Arial"/>
              </a:rPr>
              <a:t> </a:t>
            </a:r>
            <a:r>
              <a:rPr sz="1400" spc="-5" dirty="0">
                <a:latin typeface="Arial"/>
                <a:cs typeface="Arial"/>
              </a:rPr>
              <a:t>but </a:t>
            </a:r>
            <a:r>
              <a:rPr sz="1400" spc="-375" dirty="0">
                <a:latin typeface="Arial"/>
                <a:cs typeface="Arial"/>
              </a:rPr>
              <a:t> </a:t>
            </a:r>
            <a:r>
              <a:rPr sz="1400" dirty="0">
                <a:latin typeface="Arial"/>
                <a:cs typeface="Arial"/>
              </a:rPr>
              <a:t>a</a:t>
            </a:r>
            <a:r>
              <a:rPr sz="1400" spc="-15" dirty="0">
                <a:latin typeface="Arial"/>
                <a:cs typeface="Arial"/>
              </a:rPr>
              <a:t> </a:t>
            </a:r>
            <a:r>
              <a:rPr sz="1400" spc="-5" dirty="0">
                <a:latin typeface="Arial"/>
                <a:cs typeface="Arial"/>
              </a:rPr>
              <a:t>Course</a:t>
            </a:r>
            <a:r>
              <a:rPr sz="1400" spc="-20" dirty="0">
                <a:latin typeface="Arial"/>
                <a:cs typeface="Arial"/>
              </a:rPr>
              <a:t> </a:t>
            </a:r>
            <a:r>
              <a:rPr sz="1400" dirty="0">
                <a:latin typeface="Arial"/>
                <a:cs typeface="Arial"/>
              </a:rPr>
              <a:t>can</a:t>
            </a:r>
            <a:r>
              <a:rPr sz="1400" spc="-20" dirty="0">
                <a:latin typeface="Arial"/>
                <a:cs typeface="Arial"/>
              </a:rPr>
              <a:t> </a:t>
            </a:r>
            <a:r>
              <a:rPr sz="1400" spc="-5" dirty="0">
                <a:latin typeface="Arial"/>
                <a:cs typeface="Arial"/>
              </a:rPr>
              <a:t>have</a:t>
            </a:r>
            <a:r>
              <a:rPr sz="1400" spc="-10" dirty="0">
                <a:latin typeface="Arial"/>
                <a:cs typeface="Arial"/>
              </a:rPr>
              <a:t> </a:t>
            </a:r>
            <a:r>
              <a:rPr sz="1400" spc="-5" dirty="0">
                <a:latin typeface="Arial"/>
                <a:cs typeface="Arial"/>
              </a:rPr>
              <a:t>many</a:t>
            </a:r>
            <a:r>
              <a:rPr sz="1400" spc="-25" dirty="0">
                <a:latin typeface="Arial"/>
                <a:cs typeface="Arial"/>
              </a:rPr>
              <a:t> </a:t>
            </a:r>
            <a:r>
              <a:rPr sz="1400" spc="-5" dirty="0">
                <a:latin typeface="Arial"/>
                <a:cs typeface="Arial"/>
              </a:rPr>
              <a:t>Students.</a:t>
            </a:r>
            <a:endParaRPr sz="1400">
              <a:latin typeface="Arial"/>
              <a:cs typeface="Arial"/>
            </a:endParaRPr>
          </a:p>
          <a:p>
            <a:pPr marL="349250">
              <a:lnSpc>
                <a:spcPct val="100000"/>
              </a:lnSpc>
              <a:spcBef>
                <a:spcPts val="260"/>
              </a:spcBef>
            </a:pPr>
            <a:r>
              <a:rPr sz="1400" dirty="0">
                <a:latin typeface="Arial"/>
                <a:cs typeface="Arial"/>
              </a:rPr>
              <a:t>.</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3517"/>
            <a:ext cx="4017645" cy="322580"/>
          </a:xfrm>
          <a:prstGeom prst="rect">
            <a:avLst/>
          </a:prstGeom>
        </p:spPr>
        <p:txBody>
          <a:bodyPr vert="horz" wrap="square" lIns="0" tIns="3810" rIns="0" bIns="0" rtlCol="0">
            <a:spAutoFit/>
          </a:bodyPr>
          <a:lstStyle/>
          <a:p>
            <a:pPr marL="1085850">
              <a:lnSpc>
                <a:spcPct val="100000"/>
              </a:lnSpc>
              <a:spcBef>
                <a:spcPts val="30"/>
              </a:spcBef>
            </a:pPr>
            <a:r>
              <a:rPr sz="700" spc="-5" dirty="0">
                <a:solidFill>
                  <a:srgbClr val="585858"/>
                </a:solidFill>
                <a:latin typeface="Arial"/>
                <a:cs typeface="Arial"/>
              </a:rPr>
              <a:t>https://static.javatpoint.com/dbms/images/dbms-mapping-constraints3.png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5942" y="644397"/>
            <a:ext cx="4073809" cy="769441"/>
          </a:xfrm>
          <a:prstGeom prst="rect">
            <a:avLst/>
          </a:prstGeom>
        </p:spPr>
        <p:txBody>
          <a:bodyPr vert="horz" wrap="square" lIns="0" tIns="12700" rIns="0" bIns="0" rtlCol="0">
            <a:spAutoFit/>
          </a:bodyPr>
          <a:lstStyle/>
          <a:p>
            <a:pPr marL="12700">
              <a:lnSpc>
                <a:spcPts val="2870"/>
              </a:lnSpc>
              <a:spcBef>
                <a:spcPts val="100"/>
              </a:spcBef>
            </a:pPr>
            <a:r>
              <a:rPr spc="-5" dirty="0"/>
              <a:t>Introduction</a:t>
            </a:r>
            <a:r>
              <a:rPr spc="-45" dirty="0"/>
              <a:t> </a:t>
            </a:r>
            <a:r>
              <a:rPr dirty="0"/>
              <a:t>to</a:t>
            </a:r>
            <a:r>
              <a:rPr spc="-45" dirty="0"/>
              <a:t> </a:t>
            </a:r>
            <a:r>
              <a:rPr spc="-5" dirty="0"/>
              <a:t>Mapping</a:t>
            </a:r>
          </a:p>
          <a:p>
            <a:pPr marL="1006475">
              <a:lnSpc>
                <a:spcPts val="2870"/>
              </a:lnSpc>
            </a:pPr>
            <a:r>
              <a:rPr spc="-5" dirty="0"/>
              <a:t>Constraints</a:t>
            </a:r>
          </a:p>
        </p:txBody>
      </p:sp>
      <p:grpSp>
        <p:nvGrpSpPr>
          <p:cNvPr id="3" name="object 3"/>
          <p:cNvGrpSpPr/>
          <p:nvPr/>
        </p:nvGrpSpPr>
        <p:grpSpPr>
          <a:xfrm>
            <a:off x="4488815" y="0"/>
            <a:ext cx="4655185" cy="5143500"/>
            <a:chOff x="4488815" y="0"/>
            <a:chExt cx="4655185"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488815" y="1415922"/>
              <a:ext cx="4654550" cy="2140458"/>
            </a:xfrm>
            <a:prstGeom prst="rect">
              <a:avLst/>
            </a:prstGeom>
          </p:spPr>
        </p:pic>
      </p:grpSp>
      <p:sp>
        <p:nvSpPr>
          <p:cNvPr id="7" name="object 7"/>
          <p:cNvSpPr txBox="1"/>
          <p:nvPr/>
        </p:nvSpPr>
        <p:spPr>
          <a:xfrm>
            <a:off x="1215948" y="1719198"/>
            <a:ext cx="211963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Many</a:t>
            </a:r>
            <a:r>
              <a:rPr sz="1800" spc="-40" dirty="0">
                <a:solidFill>
                  <a:srgbClr val="585858"/>
                </a:solidFill>
                <a:latin typeface="Arial"/>
                <a:cs typeface="Arial"/>
              </a:rPr>
              <a:t> </a:t>
            </a:r>
            <a:r>
              <a:rPr sz="1800" dirty="0">
                <a:solidFill>
                  <a:srgbClr val="585858"/>
                </a:solidFill>
                <a:latin typeface="Arial"/>
                <a:cs typeface="Arial"/>
              </a:rPr>
              <a:t>to</a:t>
            </a:r>
            <a:r>
              <a:rPr sz="1800" spc="-25" dirty="0">
                <a:solidFill>
                  <a:srgbClr val="585858"/>
                </a:solidFill>
                <a:latin typeface="Arial"/>
                <a:cs typeface="Arial"/>
              </a:rPr>
              <a:t> </a:t>
            </a:r>
            <a:r>
              <a:rPr sz="1800" spc="-5" dirty="0">
                <a:solidFill>
                  <a:srgbClr val="585858"/>
                </a:solidFill>
                <a:latin typeface="Arial"/>
                <a:cs typeface="Arial"/>
              </a:rPr>
              <a:t>Many</a:t>
            </a:r>
            <a:r>
              <a:rPr sz="1800" spc="-30" dirty="0">
                <a:solidFill>
                  <a:srgbClr val="585858"/>
                </a:solidFill>
                <a:latin typeface="Arial"/>
                <a:cs typeface="Arial"/>
              </a:rPr>
              <a:t> </a:t>
            </a:r>
            <a:r>
              <a:rPr sz="1800" dirty="0">
                <a:solidFill>
                  <a:srgbClr val="585858"/>
                </a:solidFill>
                <a:latin typeface="Arial"/>
                <a:cs typeface="Arial"/>
              </a:rPr>
              <a:t>(M:M)</a:t>
            </a:r>
            <a:endParaRPr sz="1800">
              <a:latin typeface="Arial"/>
              <a:cs typeface="Arial"/>
            </a:endParaRPr>
          </a:p>
        </p:txBody>
      </p:sp>
      <p:sp>
        <p:nvSpPr>
          <p:cNvPr id="8" name="object 8"/>
          <p:cNvSpPr txBox="1"/>
          <p:nvPr/>
        </p:nvSpPr>
        <p:spPr>
          <a:xfrm>
            <a:off x="654812" y="2981934"/>
            <a:ext cx="3514725" cy="1508760"/>
          </a:xfrm>
          <a:prstGeom prst="rect">
            <a:avLst/>
          </a:prstGeom>
        </p:spPr>
        <p:txBody>
          <a:bodyPr vert="horz" wrap="square" lIns="0" tIns="12065" rIns="0" bIns="0" rtlCol="0">
            <a:spAutoFit/>
          </a:bodyPr>
          <a:lstStyle/>
          <a:p>
            <a:pPr marL="349250" marR="5080" indent="-337185">
              <a:lnSpc>
                <a:spcPct val="115799"/>
              </a:lnSpc>
              <a:spcBef>
                <a:spcPts val="95"/>
              </a:spcBef>
              <a:buChar char="●"/>
              <a:tabLst>
                <a:tab pos="349250" algn="l"/>
                <a:tab pos="349885" algn="l"/>
              </a:tabLst>
            </a:pPr>
            <a:r>
              <a:rPr sz="1400" dirty="0">
                <a:latin typeface="Arial"/>
                <a:cs typeface="Arial"/>
              </a:rPr>
              <a:t>An </a:t>
            </a:r>
            <a:r>
              <a:rPr sz="1400" spc="-5" dirty="0">
                <a:latin typeface="Arial"/>
                <a:cs typeface="Arial"/>
              </a:rPr>
              <a:t>entity </a:t>
            </a:r>
            <a:r>
              <a:rPr sz="1400" dirty="0">
                <a:latin typeface="Arial"/>
                <a:cs typeface="Arial"/>
              </a:rPr>
              <a:t>in E1 </a:t>
            </a:r>
            <a:r>
              <a:rPr sz="1400" spc="-10" dirty="0">
                <a:latin typeface="Arial"/>
                <a:cs typeface="Arial"/>
              </a:rPr>
              <a:t>is </a:t>
            </a:r>
            <a:r>
              <a:rPr sz="1400" spc="-5" dirty="0">
                <a:latin typeface="Arial"/>
                <a:cs typeface="Arial"/>
              </a:rPr>
              <a:t>associated with </a:t>
            </a:r>
            <a:r>
              <a:rPr sz="1400" dirty="0">
                <a:latin typeface="Arial"/>
                <a:cs typeface="Arial"/>
              </a:rPr>
              <a:t>any </a:t>
            </a:r>
            <a:r>
              <a:rPr sz="1400" spc="5" dirty="0">
                <a:latin typeface="Arial"/>
                <a:cs typeface="Arial"/>
              </a:rPr>
              <a:t> </a:t>
            </a:r>
            <a:r>
              <a:rPr sz="1400" dirty="0">
                <a:latin typeface="Arial"/>
                <a:cs typeface="Arial"/>
              </a:rPr>
              <a:t>number</a:t>
            </a:r>
            <a:r>
              <a:rPr sz="1400" spc="-20" dirty="0">
                <a:latin typeface="Arial"/>
                <a:cs typeface="Arial"/>
              </a:rPr>
              <a:t> </a:t>
            </a:r>
            <a:r>
              <a:rPr sz="1400" spc="-10" dirty="0">
                <a:latin typeface="Arial"/>
                <a:cs typeface="Arial"/>
              </a:rPr>
              <a:t>of</a:t>
            </a:r>
            <a:r>
              <a:rPr sz="1400" spc="-15" dirty="0">
                <a:latin typeface="Arial"/>
                <a:cs typeface="Arial"/>
              </a:rPr>
              <a:t> </a:t>
            </a:r>
            <a:r>
              <a:rPr sz="1400" spc="-5" dirty="0">
                <a:latin typeface="Arial"/>
                <a:cs typeface="Arial"/>
              </a:rPr>
              <a:t>entities</a:t>
            </a:r>
            <a:r>
              <a:rPr sz="1400" spc="-25" dirty="0">
                <a:latin typeface="Arial"/>
                <a:cs typeface="Arial"/>
              </a:rPr>
              <a:t> </a:t>
            </a:r>
            <a:r>
              <a:rPr sz="1400" spc="-10" dirty="0">
                <a:latin typeface="Arial"/>
                <a:cs typeface="Arial"/>
              </a:rPr>
              <a:t>in</a:t>
            </a:r>
            <a:r>
              <a:rPr sz="1400" spc="-20" dirty="0">
                <a:latin typeface="Arial"/>
                <a:cs typeface="Arial"/>
              </a:rPr>
              <a:t> </a:t>
            </a:r>
            <a:r>
              <a:rPr sz="1400" spc="-5" dirty="0">
                <a:latin typeface="Arial"/>
                <a:cs typeface="Arial"/>
              </a:rPr>
              <a:t>E2,</a:t>
            </a:r>
            <a:r>
              <a:rPr sz="1400" spc="-25" dirty="0">
                <a:latin typeface="Arial"/>
                <a:cs typeface="Arial"/>
              </a:rPr>
              <a:t> </a:t>
            </a:r>
            <a:r>
              <a:rPr sz="1400" spc="-5" dirty="0">
                <a:latin typeface="Arial"/>
                <a:cs typeface="Arial"/>
              </a:rPr>
              <a:t>and</a:t>
            </a:r>
            <a:r>
              <a:rPr sz="1400" spc="-20" dirty="0">
                <a:latin typeface="Arial"/>
                <a:cs typeface="Arial"/>
              </a:rPr>
              <a:t> </a:t>
            </a:r>
            <a:r>
              <a:rPr sz="1400" spc="-5" dirty="0">
                <a:latin typeface="Arial"/>
                <a:cs typeface="Arial"/>
              </a:rPr>
              <a:t>an</a:t>
            </a:r>
            <a:r>
              <a:rPr sz="1400" spc="-30" dirty="0">
                <a:latin typeface="Arial"/>
                <a:cs typeface="Arial"/>
              </a:rPr>
              <a:t> </a:t>
            </a:r>
            <a:r>
              <a:rPr sz="1400" spc="-5" dirty="0">
                <a:latin typeface="Arial"/>
                <a:cs typeface="Arial"/>
              </a:rPr>
              <a:t>entity</a:t>
            </a:r>
            <a:r>
              <a:rPr sz="1400" spc="-35" dirty="0">
                <a:latin typeface="Arial"/>
                <a:cs typeface="Arial"/>
              </a:rPr>
              <a:t> </a:t>
            </a:r>
            <a:r>
              <a:rPr sz="1400" dirty="0">
                <a:latin typeface="Arial"/>
                <a:cs typeface="Arial"/>
              </a:rPr>
              <a:t>in </a:t>
            </a:r>
            <a:r>
              <a:rPr sz="1400" spc="-375" dirty="0">
                <a:latin typeface="Arial"/>
                <a:cs typeface="Arial"/>
              </a:rPr>
              <a:t> </a:t>
            </a:r>
            <a:r>
              <a:rPr sz="1400" dirty="0">
                <a:latin typeface="Arial"/>
                <a:cs typeface="Arial"/>
              </a:rPr>
              <a:t>E2 </a:t>
            </a:r>
            <a:r>
              <a:rPr sz="1400" spc="-10" dirty="0">
                <a:latin typeface="Arial"/>
                <a:cs typeface="Arial"/>
              </a:rPr>
              <a:t>is </a:t>
            </a:r>
            <a:r>
              <a:rPr sz="1400" spc="-5" dirty="0">
                <a:latin typeface="Arial"/>
                <a:cs typeface="Arial"/>
              </a:rPr>
              <a:t>associated with </a:t>
            </a:r>
            <a:r>
              <a:rPr sz="1400" dirty="0">
                <a:latin typeface="Arial"/>
                <a:cs typeface="Arial"/>
              </a:rPr>
              <a:t>any number of </a:t>
            </a:r>
            <a:r>
              <a:rPr sz="1400" spc="5" dirty="0">
                <a:latin typeface="Arial"/>
                <a:cs typeface="Arial"/>
              </a:rPr>
              <a:t> </a:t>
            </a:r>
            <a:r>
              <a:rPr sz="1400" dirty="0">
                <a:latin typeface="Arial"/>
                <a:cs typeface="Arial"/>
              </a:rPr>
              <a:t>entities</a:t>
            </a:r>
            <a:r>
              <a:rPr sz="1400" spc="-20" dirty="0">
                <a:latin typeface="Arial"/>
                <a:cs typeface="Arial"/>
              </a:rPr>
              <a:t> </a:t>
            </a:r>
            <a:r>
              <a:rPr sz="1400" dirty="0">
                <a:latin typeface="Arial"/>
                <a:cs typeface="Arial"/>
              </a:rPr>
              <a:t>in</a:t>
            </a:r>
            <a:r>
              <a:rPr sz="1400" spc="-10" dirty="0">
                <a:latin typeface="Arial"/>
                <a:cs typeface="Arial"/>
              </a:rPr>
              <a:t> </a:t>
            </a:r>
            <a:r>
              <a:rPr sz="1400" spc="-5" dirty="0">
                <a:latin typeface="Arial"/>
                <a:cs typeface="Arial"/>
              </a:rPr>
              <a:t>E1.</a:t>
            </a:r>
            <a:endParaRPr sz="1400">
              <a:latin typeface="Arial"/>
              <a:cs typeface="Arial"/>
            </a:endParaRPr>
          </a:p>
          <a:p>
            <a:pPr>
              <a:lnSpc>
                <a:spcPct val="100000"/>
              </a:lnSpc>
              <a:spcBef>
                <a:spcPts val="35"/>
              </a:spcBef>
            </a:pPr>
            <a:endParaRPr sz="1900">
              <a:latin typeface="Arial"/>
              <a:cs typeface="Arial"/>
            </a:endParaRPr>
          </a:p>
          <a:p>
            <a:pPr marL="349250">
              <a:lnSpc>
                <a:spcPct val="100000"/>
              </a:lnSpc>
            </a:pPr>
            <a:r>
              <a:rPr sz="1400" dirty="0">
                <a:latin typeface="Arial"/>
                <a:cs typeface="Arial"/>
              </a:rPr>
              <a:t>.</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8016" y="4841993"/>
            <a:ext cx="2944495" cy="124460"/>
          </a:xfrm>
          <a:prstGeom prst="rect">
            <a:avLst/>
          </a:prstGeom>
        </p:spPr>
        <p:txBody>
          <a:bodyPr vert="horz" wrap="square" lIns="0" tIns="3810" rIns="0" bIns="0" rtlCol="0">
            <a:spAutoFit/>
          </a:bodyPr>
          <a:lstStyle/>
          <a:p>
            <a:pPr marL="12700">
              <a:lnSpc>
                <a:spcPct val="100000"/>
              </a:lnSpc>
              <a:spcBef>
                <a:spcPts val="30"/>
              </a:spcBef>
            </a:pPr>
            <a:r>
              <a:rPr sz="700" spc="-5" dirty="0">
                <a:solidFill>
                  <a:srgbClr val="585858"/>
                </a:solidFill>
                <a:latin typeface="Arial"/>
                <a:cs typeface="Arial"/>
              </a:rPr>
              <a:t>https://static.javatpoint.com/dbms/images/dbms-mapping-constraints4.png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8823" y="644397"/>
            <a:ext cx="3821560" cy="769441"/>
          </a:xfrm>
          <a:prstGeom prst="rect">
            <a:avLst/>
          </a:prstGeom>
        </p:spPr>
        <p:txBody>
          <a:bodyPr vert="horz" wrap="square" lIns="0" tIns="12700" rIns="0" bIns="0" rtlCol="0">
            <a:spAutoFit/>
          </a:bodyPr>
          <a:lstStyle/>
          <a:p>
            <a:pPr marL="12700">
              <a:lnSpc>
                <a:spcPts val="2870"/>
              </a:lnSpc>
              <a:spcBef>
                <a:spcPts val="100"/>
              </a:spcBef>
            </a:pPr>
            <a:r>
              <a:rPr spc="-5" dirty="0"/>
              <a:t>Introduction</a:t>
            </a:r>
            <a:r>
              <a:rPr spc="-45" dirty="0"/>
              <a:t> </a:t>
            </a:r>
            <a:r>
              <a:rPr dirty="0"/>
              <a:t>to</a:t>
            </a:r>
            <a:r>
              <a:rPr spc="-45" dirty="0"/>
              <a:t> </a:t>
            </a:r>
            <a:r>
              <a:rPr spc="-5" dirty="0"/>
              <a:t>Mapping</a:t>
            </a:r>
          </a:p>
          <a:p>
            <a:pPr marL="1006475">
              <a:lnSpc>
                <a:spcPts val="2870"/>
              </a:lnSpc>
            </a:pPr>
            <a:r>
              <a:rPr spc="-5" dirty="0"/>
              <a:t>Constraints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215948" y="1719198"/>
            <a:ext cx="211963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Many</a:t>
            </a:r>
            <a:r>
              <a:rPr sz="1800" spc="-40" dirty="0">
                <a:solidFill>
                  <a:srgbClr val="585858"/>
                </a:solidFill>
                <a:latin typeface="Arial"/>
                <a:cs typeface="Arial"/>
              </a:rPr>
              <a:t> </a:t>
            </a:r>
            <a:r>
              <a:rPr sz="1800" dirty="0">
                <a:solidFill>
                  <a:srgbClr val="585858"/>
                </a:solidFill>
                <a:latin typeface="Arial"/>
                <a:cs typeface="Arial"/>
              </a:rPr>
              <a:t>to</a:t>
            </a:r>
            <a:r>
              <a:rPr sz="1800" spc="-25" dirty="0">
                <a:solidFill>
                  <a:srgbClr val="585858"/>
                </a:solidFill>
                <a:latin typeface="Arial"/>
                <a:cs typeface="Arial"/>
              </a:rPr>
              <a:t> </a:t>
            </a:r>
            <a:r>
              <a:rPr sz="1800" spc="-5" dirty="0">
                <a:solidFill>
                  <a:srgbClr val="585858"/>
                </a:solidFill>
                <a:latin typeface="Arial"/>
                <a:cs typeface="Arial"/>
              </a:rPr>
              <a:t>Many</a:t>
            </a:r>
            <a:r>
              <a:rPr sz="1800" spc="-30" dirty="0">
                <a:solidFill>
                  <a:srgbClr val="585858"/>
                </a:solidFill>
                <a:latin typeface="Arial"/>
                <a:cs typeface="Arial"/>
              </a:rPr>
              <a:t> </a:t>
            </a:r>
            <a:r>
              <a:rPr sz="1800" dirty="0">
                <a:solidFill>
                  <a:srgbClr val="585858"/>
                </a:solidFill>
                <a:latin typeface="Arial"/>
                <a:cs typeface="Arial"/>
              </a:rPr>
              <a:t>(M:M)</a:t>
            </a:r>
            <a:endParaRPr sz="1800">
              <a:latin typeface="Arial"/>
              <a:cs typeface="Arial"/>
            </a:endParaRPr>
          </a:p>
        </p:txBody>
      </p:sp>
      <p:sp>
        <p:nvSpPr>
          <p:cNvPr id="7" name="object 7"/>
          <p:cNvSpPr txBox="1"/>
          <p:nvPr/>
        </p:nvSpPr>
        <p:spPr>
          <a:xfrm>
            <a:off x="654812" y="2981934"/>
            <a:ext cx="3258820" cy="1508760"/>
          </a:xfrm>
          <a:prstGeom prst="rect">
            <a:avLst/>
          </a:prstGeom>
        </p:spPr>
        <p:txBody>
          <a:bodyPr vert="horz" wrap="square" lIns="0" tIns="12065" rIns="0" bIns="0" rtlCol="0">
            <a:spAutoFit/>
          </a:bodyPr>
          <a:lstStyle/>
          <a:p>
            <a:pPr marL="349250" marR="5080" indent="-337185" algn="just">
              <a:lnSpc>
                <a:spcPct val="115799"/>
              </a:lnSpc>
              <a:spcBef>
                <a:spcPts val="95"/>
              </a:spcBef>
              <a:buChar char="●"/>
              <a:tabLst>
                <a:tab pos="349885" algn="l"/>
              </a:tabLst>
            </a:pPr>
            <a:r>
              <a:rPr sz="1400" spc="-5" dirty="0">
                <a:latin typeface="Arial"/>
                <a:cs typeface="Arial"/>
              </a:rPr>
              <a:t>One student </a:t>
            </a:r>
            <a:r>
              <a:rPr sz="1400" dirty="0">
                <a:latin typeface="Arial"/>
                <a:cs typeface="Arial"/>
              </a:rPr>
              <a:t>can </a:t>
            </a:r>
            <a:r>
              <a:rPr sz="1400" spc="-5" dirty="0">
                <a:latin typeface="Arial"/>
                <a:cs typeface="Arial"/>
              </a:rPr>
              <a:t>enroll </a:t>
            </a:r>
            <a:r>
              <a:rPr sz="1400" dirty="0">
                <a:latin typeface="Arial"/>
                <a:cs typeface="Arial"/>
              </a:rPr>
              <a:t>for </a:t>
            </a:r>
            <a:r>
              <a:rPr sz="1400" spc="-5" dirty="0">
                <a:latin typeface="Arial"/>
                <a:cs typeface="Arial"/>
              </a:rPr>
              <a:t>more than </a:t>
            </a:r>
            <a:r>
              <a:rPr sz="1400" spc="-375" dirty="0">
                <a:latin typeface="Arial"/>
                <a:cs typeface="Arial"/>
              </a:rPr>
              <a:t> </a:t>
            </a:r>
            <a:r>
              <a:rPr sz="1400" dirty="0">
                <a:latin typeface="Arial"/>
                <a:cs typeface="Arial"/>
              </a:rPr>
              <a:t>one </a:t>
            </a:r>
            <a:r>
              <a:rPr sz="1400" spc="-5" dirty="0">
                <a:latin typeface="Arial"/>
                <a:cs typeface="Arial"/>
              </a:rPr>
              <a:t>courses. </a:t>
            </a:r>
            <a:r>
              <a:rPr sz="1400" dirty="0">
                <a:latin typeface="Arial"/>
                <a:cs typeface="Arial"/>
              </a:rPr>
              <a:t>And a </a:t>
            </a:r>
            <a:r>
              <a:rPr sz="1400" spc="-5" dirty="0">
                <a:latin typeface="Arial"/>
                <a:cs typeface="Arial"/>
              </a:rPr>
              <a:t>course </a:t>
            </a:r>
            <a:r>
              <a:rPr sz="1400" dirty="0">
                <a:latin typeface="Arial"/>
                <a:cs typeface="Arial"/>
              </a:rPr>
              <a:t>can </a:t>
            </a:r>
            <a:r>
              <a:rPr sz="1400" spc="-5" dirty="0">
                <a:latin typeface="Arial"/>
                <a:cs typeface="Arial"/>
              </a:rPr>
              <a:t>have </a:t>
            </a:r>
            <a:r>
              <a:rPr sz="1400" spc="-375" dirty="0">
                <a:latin typeface="Arial"/>
                <a:cs typeface="Arial"/>
              </a:rPr>
              <a:t> </a:t>
            </a:r>
            <a:r>
              <a:rPr sz="1400" spc="-5" dirty="0">
                <a:latin typeface="Arial"/>
                <a:cs typeface="Arial"/>
              </a:rPr>
              <a:t>more</a:t>
            </a:r>
            <a:r>
              <a:rPr sz="1400" spc="-25" dirty="0">
                <a:latin typeface="Arial"/>
                <a:cs typeface="Arial"/>
              </a:rPr>
              <a:t> </a:t>
            </a:r>
            <a:r>
              <a:rPr sz="1400" dirty="0">
                <a:latin typeface="Arial"/>
                <a:cs typeface="Arial"/>
              </a:rPr>
              <a:t>than</a:t>
            </a:r>
            <a:r>
              <a:rPr sz="1400" spc="-10" dirty="0">
                <a:latin typeface="Arial"/>
                <a:cs typeface="Arial"/>
              </a:rPr>
              <a:t> </a:t>
            </a:r>
            <a:r>
              <a:rPr sz="1400" dirty="0">
                <a:latin typeface="Arial"/>
                <a:cs typeface="Arial"/>
              </a:rPr>
              <a:t>1</a:t>
            </a:r>
            <a:r>
              <a:rPr sz="1400" spc="-30" dirty="0">
                <a:latin typeface="Arial"/>
                <a:cs typeface="Arial"/>
              </a:rPr>
              <a:t> </a:t>
            </a:r>
            <a:r>
              <a:rPr sz="1400" spc="-5" dirty="0">
                <a:latin typeface="Arial"/>
                <a:cs typeface="Arial"/>
              </a:rPr>
              <a:t>student</a:t>
            </a:r>
            <a:r>
              <a:rPr sz="1400" dirty="0">
                <a:latin typeface="Arial"/>
                <a:cs typeface="Arial"/>
              </a:rPr>
              <a:t> </a:t>
            </a:r>
            <a:r>
              <a:rPr sz="1400" spc="-5" dirty="0">
                <a:latin typeface="Arial"/>
                <a:cs typeface="Arial"/>
              </a:rPr>
              <a:t>enrolled</a:t>
            </a:r>
            <a:r>
              <a:rPr sz="1400" spc="-15" dirty="0">
                <a:latin typeface="Arial"/>
                <a:cs typeface="Arial"/>
              </a:rPr>
              <a:t> </a:t>
            </a:r>
            <a:r>
              <a:rPr sz="1400" dirty="0">
                <a:latin typeface="Arial"/>
                <a:cs typeface="Arial"/>
              </a:rPr>
              <a:t>in</a:t>
            </a:r>
            <a:r>
              <a:rPr sz="1400" spc="-10" dirty="0">
                <a:latin typeface="Arial"/>
                <a:cs typeface="Arial"/>
              </a:rPr>
              <a:t> it.</a:t>
            </a:r>
            <a:endParaRPr sz="1400">
              <a:latin typeface="Arial"/>
              <a:cs typeface="Arial"/>
            </a:endParaRPr>
          </a:p>
          <a:p>
            <a:pPr>
              <a:lnSpc>
                <a:spcPct val="100000"/>
              </a:lnSpc>
            </a:pPr>
            <a:endParaRPr sz="1500">
              <a:latin typeface="Arial"/>
              <a:cs typeface="Arial"/>
            </a:endParaRPr>
          </a:p>
          <a:p>
            <a:pPr>
              <a:lnSpc>
                <a:spcPct val="100000"/>
              </a:lnSpc>
              <a:spcBef>
                <a:spcPts val="25"/>
              </a:spcBef>
            </a:pPr>
            <a:endParaRPr sz="2100">
              <a:latin typeface="Arial"/>
              <a:cs typeface="Arial"/>
            </a:endParaRPr>
          </a:p>
          <a:p>
            <a:pPr marL="349250">
              <a:lnSpc>
                <a:spcPct val="100000"/>
              </a:lnSpc>
            </a:pPr>
            <a:r>
              <a:rPr sz="1400" dirty="0">
                <a:latin typeface="Arial"/>
                <a:cs typeface="Arial"/>
              </a:rPr>
              <a:t>.</a:t>
            </a:r>
            <a:endParaRPr sz="1400">
              <a:latin typeface="Arial"/>
              <a:cs typeface="Arial"/>
            </a:endParaRPr>
          </a:p>
        </p:txBody>
      </p:sp>
      <p:sp>
        <p:nvSpPr>
          <p:cNvPr id="8" name="object 8"/>
          <p:cNvSpPr txBox="1"/>
          <p:nvPr/>
        </p:nvSpPr>
        <p:spPr>
          <a:xfrm>
            <a:off x="4708016" y="4833620"/>
            <a:ext cx="2836545" cy="132080"/>
          </a:xfrm>
          <a:prstGeom prst="rect">
            <a:avLst/>
          </a:prstGeom>
        </p:spPr>
        <p:txBody>
          <a:bodyPr vert="horz" wrap="square" lIns="0" tIns="12065" rIns="0" bIns="0" rtlCol="0">
            <a:spAutoFit/>
          </a:bodyPr>
          <a:lstStyle/>
          <a:p>
            <a:pPr marL="12700">
              <a:lnSpc>
                <a:spcPct val="100000"/>
              </a:lnSpc>
              <a:spcBef>
                <a:spcPts val="95"/>
              </a:spcBef>
            </a:pPr>
            <a:r>
              <a:rPr sz="700" spc="-5" dirty="0">
                <a:solidFill>
                  <a:srgbClr val="585858"/>
                </a:solidFill>
                <a:latin typeface="Arial"/>
                <a:cs typeface="Arial"/>
                <a:hlinkClick r:id="rId3"/>
              </a:rPr>
              <a:t>https://www.studytonight.com/dbms/images/many-to-many-example.jpg</a:t>
            </a:r>
            <a:endParaRPr sz="7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555490" y="1464944"/>
            <a:ext cx="4587240" cy="2293619"/>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634" y="0"/>
            <a:ext cx="4573270" cy="5145405"/>
            <a:chOff x="4572634" y="0"/>
            <a:chExt cx="4573270" cy="5145405"/>
          </a:xfrm>
        </p:grpSpPr>
        <p:sp>
          <p:nvSpPr>
            <p:cNvPr id="3" name="object 3"/>
            <p:cNvSpPr/>
            <p:nvPr/>
          </p:nvSpPr>
          <p:spPr>
            <a:xfrm>
              <a:off x="4572634" y="0"/>
              <a:ext cx="4573270" cy="5145405"/>
            </a:xfrm>
            <a:custGeom>
              <a:avLst/>
              <a:gdLst/>
              <a:ahLst/>
              <a:cxnLst/>
              <a:rect l="l" t="t" r="r" b="b"/>
              <a:pathLst>
                <a:path w="4573270" h="5145405">
                  <a:moveTo>
                    <a:pt x="4573270" y="0"/>
                  </a:moveTo>
                  <a:lnTo>
                    <a:pt x="0" y="0"/>
                  </a:lnTo>
                  <a:lnTo>
                    <a:pt x="0" y="5145405"/>
                  </a:lnTo>
                  <a:lnTo>
                    <a:pt x="4573270" y="5145405"/>
                  </a:lnTo>
                  <a:lnTo>
                    <a:pt x="4573270" y="0"/>
                  </a:lnTo>
                  <a:close/>
                </a:path>
              </a:pathLst>
            </a:custGeom>
            <a:solidFill>
              <a:srgbClr val="ECECEC"/>
            </a:solidFill>
          </p:spPr>
          <p:txBody>
            <a:bodyPr wrap="square" lIns="0" tIns="0" rIns="0" bIns="0" rtlCol="0"/>
            <a:lstStyle/>
            <a:p>
              <a:endParaRPr/>
            </a:p>
          </p:txBody>
        </p:sp>
        <p:pic>
          <p:nvPicPr>
            <p:cNvPr id="4" name="object 4"/>
            <p:cNvPicPr/>
            <p:nvPr/>
          </p:nvPicPr>
          <p:blipFill>
            <a:blip r:embed="rId2" cstate="print"/>
            <a:stretch>
              <a:fillRect/>
            </a:stretch>
          </p:blipFill>
          <p:spPr>
            <a:xfrm>
              <a:off x="8231504" y="161290"/>
              <a:ext cx="791845" cy="311785"/>
            </a:xfrm>
            <a:prstGeom prst="rect">
              <a:avLst/>
            </a:prstGeom>
          </p:spPr>
        </p:pic>
      </p:grpSp>
      <p:sp>
        <p:nvSpPr>
          <p:cNvPr id="5" name="object 5"/>
          <p:cNvSpPr txBox="1"/>
          <p:nvPr/>
        </p:nvSpPr>
        <p:spPr>
          <a:xfrm>
            <a:off x="4709540" y="4844288"/>
            <a:ext cx="1907539" cy="132080"/>
          </a:xfrm>
          <a:prstGeom prst="rect">
            <a:avLst/>
          </a:prstGeom>
        </p:spPr>
        <p:txBody>
          <a:bodyPr vert="horz" wrap="square" lIns="0" tIns="12065" rIns="0" bIns="0" rtlCol="0">
            <a:spAutoFit/>
          </a:bodyPr>
          <a:lstStyle/>
          <a:p>
            <a:pPr marL="12700">
              <a:lnSpc>
                <a:spcPct val="100000"/>
              </a:lnSpc>
              <a:spcBef>
                <a:spcPts val="95"/>
              </a:spcBef>
            </a:pPr>
            <a:r>
              <a:rPr sz="700" spc="-5" dirty="0">
                <a:solidFill>
                  <a:srgbClr val="585858"/>
                </a:solidFill>
                <a:latin typeface="Arial"/>
                <a:cs typeface="Arial"/>
                <a:hlinkClick r:id="rId3"/>
              </a:rPr>
              <a:t>http://pld.cs.luc.edu/database/images/fig7.2.png</a:t>
            </a:r>
            <a:endParaRPr sz="700">
              <a:latin typeface="Arial"/>
              <a:cs typeface="Arial"/>
            </a:endParaRPr>
          </a:p>
        </p:txBody>
      </p:sp>
      <p:pic>
        <p:nvPicPr>
          <p:cNvPr id="6" name="object 6"/>
          <p:cNvPicPr/>
          <p:nvPr/>
        </p:nvPicPr>
        <p:blipFill>
          <a:blip r:embed="rId4" cstate="print"/>
          <a:stretch>
            <a:fillRect/>
          </a:stretch>
        </p:blipFill>
        <p:spPr>
          <a:xfrm>
            <a:off x="143510" y="163068"/>
            <a:ext cx="767080" cy="307848"/>
          </a:xfrm>
          <a:prstGeom prst="rect">
            <a:avLst/>
          </a:prstGeom>
        </p:spPr>
      </p:pic>
      <p:pic>
        <p:nvPicPr>
          <p:cNvPr id="7" name="object 7"/>
          <p:cNvPicPr/>
          <p:nvPr/>
        </p:nvPicPr>
        <p:blipFill>
          <a:blip r:embed="rId5" cstate="print"/>
          <a:stretch>
            <a:fillRect/>
          </a:stretch>
        </p:blipFill>
        <p:spPr>
          <a:xfrm>
            <a:off x="0" y="591337"/>
            <a:ext cx="9143110" cy="4267835"/>
          </a:xfrm>
          <a:prstGeom prst="rect">
            <a:avLst/>
          </a:prstGeom>
        </p:spPr>
      </p:pic>
    </p:spTree>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357498" y="112267"/>
            <a:ext cx="1459865" cy="391160"/>
          </a:xfrm>
          <a:prstGeom prst="rect">
            <a:avLst/>
          </a:prstGeom>
        </p:spPr>
        <p:txBody>
          <a:bodyPr vert="horz" wrap="square" lIns="0" tIns="12700" rIns="0" bIns="0" rtlCol="0">
            <a:spAutoFit/>
          </a:bodyPr>
          <a:lstStyle/>
          <a:p>
            <a:pPr marL="12700">
              <a:lnSpc>
                <a:spcPct val="100000"/>
              </a:lnSpc>
              <a:spcBef>
                <a:spcPts val="100"/>
              </a:spcBef>
            </a:pPr>
            <a:r>
              <a:rPr spc="-5" dirty="0"/>
              <a:t>Example</a:t>
            </a:r>
            <a:r>
              <a:rPr spc="-105" dirty="0"/>
              <a:t> </a:t>
            </a:r>
            <a:r>
              <a:rPr spc="-5" dirty="0"/>
              <a:t>2</a:t>
            </a:r>
          </a:p>
        </p:txBody>
      </p:sp>
      <p:sp>
        <p:nvSpPr>
          <p:cNvPr id="3" name="object 3"/>
          <p:cNvSpPr txBox="1"/>
          <p:nvPr/>
        </p:nvSpPr>
        <p:spPr>
          <a:xfrm>
            <a:off x="4708016" y="4828438"/>
            <a:ext cx="4180204" cy="269240"/>
          </a:xfrm>
          <a:prstGeom prst="rect">
            <a:avLst/>
          </a:prstGeom>
        </p:spPr>
        <p:txBody>
          <a:bodyPr vert="horz" wrap="square" lIns="0" tIns="12700" rIns="0" bIns="0" rtlCol="0">
            <a:spAutoFit/>
          </a:bodyPr>
          <a:lstStyle/>
          <a:p>
            <a:pPr marL="12700" marR="5080">
              <a:lnSpc>
                <a:spcPct val="114300"/>
              </a:lnSpc>
              <a:spcBef>
                <a:spcPts val="100"/>
              </a:spcBef>
            </a:pPr>
            <a:r>
              <a:rPr sz="700" u="sng" spc="-10" dirty="0">
                <a:solidFill>
                  <a:srgbClr val="0096A7"/>
                </a:solidFill>
                <a:uFill>
                  <a:solidFill>
                    <a:srgbClr val="0096A7"/>
                  </a:solidFill>
                </a:uFill>
                <a:latin typeface="Arial"/>
                <a:cs typeface="Arial"/>
              </a:rPr>
              <a:t>https://www.researchgate.net/profile/Peretz_Shoval/publication/321352935/figure/fig1/AS:57156994214297 </a:t>
            </a:r>
            <a:r>
              <a:rPr sz="700" spc="-5" dirty="0">
                <a:solidFill>
                  <a:srgbClr val="0096A7"/>
                </a:solidFill>
                <a:latin typeface="Arial"/>
                <a:cs typeface="Arial"/>
              </a:rPr>
              <a:t> </a:t>
            </a:r>
            <a:r>
              <a:rPr sz="700" u="sng" spc="-10" dirty="0">
                <a:solidFill>
                  <a:srgbClr val="0096A7"/>
                </a:solidFill>
                <a:uFill>
                  <a:solidFill>
                    <a:srgbClr val="0096A7"/>
                  </a:solidFill>
                </a:uFill>
                <a:latin typeface="Arial"/>
                <a:cs typeface="Arial"/>
              </a:rPr>
              <a:t>6@1513284301301/The-entity-relationship-diagram-for-the-movie-recommendation-system-Subtypes-are-</a:t>
            </a:r>
            <a:endParaRPr sz="700">
              <a:latin typeface="Arial"/>
              <a:cs typeface="Arial"/>
            </a:endParaRPr>
          </a:p>
        </p:txBody>
      </p:sp>
      <p:pic>
        <p:nvPicPr>
          <p:cNvPr id="4" name="object 4"/>
          <p:cNvPicPr/>
          <p:nvPr/>
        </p:nvPicPr>
        <p:blipFill>
          <a:blip r:embed="rId2" cstate="print"/>
          <a:stretch>
            <a:fillRect/>
          </a:stretch>
        </p:blipFill>
        <p:spPr>
          <a:xfrm>
            <a:off x="143510" y="153415"/>
            <a:ext cx="773887" cy="311150"/>
          </a:xfrm>
          <a:prstGeom prst="rect">
            <a:avLst/>
          </a:prstGeom>
        </p:spPr>
      </p:pic>
      <p:pic>
        <p:nvPicPr>
          <p:cNvPr id="5" name="object 5"/>
          <p:cNvPicPr/>
          <p:nvPr/>
        </p:nvPicPr>
        <p:blipFill>
          <a:blip r:embed="rId3" cstate="print"/>
          <a:stretch>
            <a:fillRect/>
          </a:stretch>
        </p:blipFill>
        <p:spPr>
          <a:xfrm>
            <a:off x="0" y="600278"/>
            <a:ext cx="9142603" cy="4228465"/>
          </a:xfrm>
          <a:prstGeom prst="rect">
            <a:avLst/>
          </a:prstGeom>
        </p:spPr>
      </p:pic>
    </p:spTree>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10792" y="2548508"/>
            <a:ext cx="2914015"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Arial"/>
                <a:cs typeface="Arial"/>
              </a:rPr>
              <a:t>Introduction</a:t>
            </a:r>
            <a:r>
              <a:rPr sz="2400" spc="-55" dirty="0">
                <a:latin typeface="Arial"/>
                <a:cs typeface="Arial"/>
              </a:rPr>
              <a:t> </a:t>
            </a:r>
            <a:r>
              <a:rPr sz="2400" dirty="0">
                <a:latin typeface="Arial"/>
                <a:cs typeface="Arial"/>
              </a:rPr>
              <a:t>to</a:t>
            </a:r>
            <a:r>
              <a:rPr sz="2400" spc="-50" dirty="0">
                <a:latin typeface="Arial"/>
                <a:cs typeface="Arial"/>
              </a:rPr>
              <a:t> </a:t>
            </a:r>
            <a:r>
              <a:rPr sz="2400" spc="-5" dirty="0">
                <a:latin typeface="Arial"/>
                <a:cs typeface="Arial"/>
              </a:rPr>
              <a:t>DBMS</a:t>
            </a:r>
            <a:endParaRPr sz="2400">
              <a:latin typeface="Arial"/>
              <a:cs typeface="Arial"/>
            </a:endParaRPr>
          </a:p>
        </p:txBody>
      </p:sp>
      <p:sp>
        <p:nvSpPr>
          <p:cNvPr id="3" name="object 3"/>
          <p:cNvSpPr txBox="1"/>
          <p:nvPr/>
        </p:nvSpPr>
        <p:spPr>
          <a:xfrm>
            <a:off x="5148453" y="4823866"/>
            <a:ext cx="3192780" cy="275590"/>
          </a:xfrm>
          <a:prstGeom prst="rect">
            <a:avLst/>
          </a:prstGeom>
        </p:spPr>
        <p:txBody>
          <a:bodyPr vert="horz" wrap="square" lIns="0" tIns="31114" rIns="0" bIns="0" rtlCol="0">
            <a:spAutoFit/>
          </a:bodyPr>
          <a:lstStyle/>
          <a:p>
            <a:pPr marL="12700">
              <a:lnSpc>
                <a:spcPct val="100000"/>
              </a:lnSpc>
              <a:spcBef>
                <a:spcPts val="244"/>
              </a:spcBef>
            </a:pPr>
            <a:r>
              <a:rPr sz="700" spc="-5" dirty="0">
                <a:solidFill>
                  <a:srgbClr val="585858"/>
                </a:solidFill>
                <a:latin typeface="Arial"/>
                <a:cs typeface="Arial"/>
              </a:rPr>
              <a:t>Image</a:t>
            </a:r>
            <a:endParaRPr sz="700">
              <a:latin typeface="Arial"/>
              <a:cs typeface="Arial"/>
            </a:endParaRPr>
          </a:p>
          <a:p>
            <a:pPr marL="12700">
              <a:lnSpc>
                <a:spcPct val="100000"/>
              </a:lnSpc>
              <a:spcBef>
                <a:spcPts val="140"/>
              </a:spcBef>
            </a:pPr>
            <a:r>
              <a:rPr sz="700" spc="-5" dirty="0">
                <a:solidFill>
                  <a:srgbClr val="585858"/>
                </a:solidFill>
                <a:latin typeface="Arial"/>
                <a:cs typeface="Arial"/>
              </a:rPr>
              <a:t>Sourcehttps://d5ngkkf53wl41.cloudfront.net/interview-questions/dbms/what-is-db</a:t>
            </a:r>
            <a:endParaRPr sz="700">
              <a:latin typeface="Arial"/>
              <a:cs typeface="Arial"/>
            </a:endParaRPr>
          </a:p>
        </p:txBody>
      </p:sp>
      <p:pic>
        <p:nvPicPr>
          <p:cNvPr id="4" name="object 4"/>
          <p:cNvPicPr/>
          <p:nvPr/>
        </p:nvPicPr>
        <p:blipFill>
          <a:blip r:embed="rId2" cstate="print"/>
          <a:stretch>
            <a:fillRect/>
          </a:stretch>
        </p:blipFill>
        <p:spPr>
          <a:xfrm>
            <a:off x="143510" y="163068"/>
            <a:ext cx="767080" cy="307848"/>
          </a:xfrm>
          <a:prstGeom prst="rect">
            <a:avLst/>
          </a:prstGeom>
        </p:spPr>
      </p:pic>
      <p:pic>
        <p:nvPicPr>
          <p:cNvPr id="5" name="object 5"/>
          <p:cNvPicPr/>
          <p:nvPr/>
        </p:nvPicPr>
        <p:blipFill>
          <a:blip r:embed="rId3" cstate="print"/>
          <a:stretch>
            <a:fillRect/>
          </a:stretch>
        </p:blipFill>
        <p:spPr>
          <a:xfrm>
            <a:off x="4572000" y="1359890"/>
            <a:ext cx="4570984" cy="2894965"/>
          </a:xfrm>
          <a:prstGeom prst="rect">
            <a:avLst/>
          </a:prstGeom>
        </p:spPr>
      </p:pic>
      <p:sp>
        <p:nvSpPr>
          <p:cNvPr id="6" name="object 6"/>
          <p:cNvSpPr txBox="1">
            <a:spLocks noGrp="1"/>
          </p:cNvSpPr>
          <p:nvPr>
            <p:ph type="ftr" sz="quarter" idx="5"/>
          </p:nvPr>
        </p:nvSpPr>
        <p:spPr>
          <a:xfrm>
            <a:off x="0" y="0"/>
            <a:ext cx="0" cy="126317"/>
          </a:xfrm>
          <a:prstGeom prst="rect">
            <a:avLst/>
          </a:prstGeom>
        </p:spPr>
        <p:txBody>
          <a:bodyPr vert="horz" wrap="square" lIns="0" tIns="3175" rIns="0" bIns="0" rtlCol="0">
            <a:spAutoFit/>
          </a:bodyPr>
          <a:lstStyle/>
          <a:p>
            <a:pPr marL="12700">
              <a:lnSpc>
                <a:spcPct val="100000"/>
              </a:lnSpc>
              <a:spcBef>
                <a:spcPts val="25"/>
              </a:spcBef>
            </a:pPr>
            <a:endParaRPr dirty="0"/>
          </a:p>
        </p:txBody>
      </p:sp>
    </p:spTree>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510" y="827278"/>
            <a:ext cx="4239304" cy="456535"/>
          </a:xfrm>
          <a:prstGeom prst="rect">
            <a:avLst/>
          </a:prstGeom>
        </p:spPr>
        <p:txBody>
          <a:bodyPr vert="horz" wrap="square" lIns="0" tIns="12700" rIns="0" bIns="0" rtlCol="0">
            <a:spAutoFit/>
          </a:bodyPr>
          <a:lstStyle/>
          <a:p>
            <a:pPr marL="12700" algn="ctr">
              <a:lnSpc>
                <a:spcPct val="100000"/>
              </a:lnSpc>
              <a:spcBef>
                <a:spcPts val="100"/>
              </a:spcBef>
            </a:pPr>
            <a:r>
              <a:rPr spc="-5" dirty="0"/>
              <a:t>Introduction</a:t>
            </a:r>
            <a:r>
              <a:rPr spc="-65" dirty="0"/>
              <a:t> </a:t>
            </a:r>
            <a:r>
              <a:rPr dirty="0"/>
              <a:t>to</a:t>
            </a:r>
            <a:r>
              <a:rPr spc="-60" dirty="0"/>
              <a:t> </a:t>
            </a:r>
            <a:r>
              <a:rPr spc="-5" dirty="0"/>
              <a:t>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298194" y="1722247"/>
            <a:ext cx="195072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Overview</a:t>
            </a:r>
            <a:r>
              <a:rPr sz="1800" spc="-85" dirty="0">
                <a:solidFill>
                  <a:srgbClr val="585858"/>
                </a:solidFill>
                <a:latin typeface="Arial"/>
                <a:cs typeface="Arial"/>
              </a:rPr>
              <a:t> </a:t>
            </a:r>
            <a:r>
              <a:rPr sz="1800" spc="-5" dirty="0">
                <a:solidFill>
                  <a:srgbClr val="585858"/>
                </a:solidFill>
                <a:latin typeface="Arial"/>
                <a:cs typeface="Arial"/>
              </a:rPr>
              <a:t>of</a:t>
            </a:r>
            <a:r>
              <a:rPr sz="1800" spc="-60" dirty="0">
                <a:solidFill>
                  <a:srgbClr val="585858"/>
                </a:solidFill>
                <a:latin typeface="Arial"/>
                <a:cs typeface="Arial"/>
              </a:rPr>
              <a:t> </a:t>
            </a:r>
            <a:r>
              <a:rPr sz="1800" dirty="0">
                <a:solidFill>
                  <a:srgbClr val="585858"/>
                </a:solidFill>
                <a:latin typeface="Arial"/>
                <a:cs typeface="Arial"/>
              </a:rPr>
              <a:t>DBMS</a:t>
            </a:r>
            <a:endParaRPr sz="1800">
              <a:latin typeface="Arial"/>
              <a:cs typeface="Arial"/>
            </a:endParaRPr>
          </a:p>
        </p:txBody>
      </p:sp>
      <p:sp>
        <p:nvSpPr>
          <p:cNvPr id="7" name="object 7"/>
          <p:cNvSpPr txBox="1"/>
          <p:nvPr/>
        </p:nvSpPr>
        <p:spPr>
          <a:xfrm>
            <a:off x="654812" y="2738094"/>
            <a:ext cx="3484879" cy="2004695"/>
          </a:xfrm>
          <a:prstGeom prst="rect">
            <a:avLst/>
          </a:prstGeom>
        </p:spPr>
        <p:txBody>
          <a:bodyPr vert="horz" wrap="square" lIns="0" tIns="12700" rIns="0" bIns="0" rtlCol="0">
            <a:spAutoFit/>
          </a:bodyPr>
          <a:lstStyle/>
          <a:p>
            <a:pPr marL="349250" marR="5080" indent="-337185">
              <a:lnSpc>
                <a:spcPct val="115700"/>
              </a:lnSpc>
              <a:spcBef>
                <a:spcPts val="100"/>
              </a:spcBef>
              <a:buChar char="●"/>
              <a:tabLst>
                <a:tab pos="349250" algn="l"/>
                <a:tab pos="349885" algn="l"/>
              </a:tabLst>
            </a:pPr>
            <a:r>
              <a:rPr sz="1400" dirty="0">
                <a:latin typeface="Arial"/>
                <a:cs typeface="Arial"/>
              </a:rPr>
              <a:t>A </a:t>
            </a:r>
            <a:r>
              <a:rPr sz="1400" b="1" spc="-5" dirty="0">
                <a:latin typeface="Arial"/>
                <a:cs typeface="Arial"/>
              </a:rPr>
              <a:t>database</a:t>
            </a:r>
            <a:r>
              <a:rPr sz="1400" b="1" spc="-10" dirty="0">
                <a:latin typeface="Arial"/>
                <a:cs typeface="Arial"/>
              </a:rPr>
              <a:t> </a:t>
            </a:r>
            <a:r>
              <a:rPr sz="1400" b="1" spc="-5" dirty="0">
                <a:latin typeface="Arial"/>
                <a:cs typeface="Arial"/>
              </a:rPr>
              <a:t>management</a:t>
            </a:r>
            <a:r>
              <a:rPr sz="1400" b="1" dirty="0">
                <a:latin typeface="Arial"/>
                <a:cs typeface="Arial"/>
              </a:rPr>
              <a:t> </a:t>
            </a:r>
            <a:r>
              <a:rPr sz="1400" b="1" spc="-5" dirty="0">
                <a:latin typeface="Arial"/>
                <a:cs typeface="Arial"/>
              </a:rPr>
              <a:t>system </a:t>
            </a:r>
            <a:r>
              <a:rPr sz="1400" b="1" dirty="0">
                <a:latin typeface="Arial"/>
                <a:cs typeface="Arial"/>
              </a:rPr>
              <a:t> </a:t>
            </a:r>
            <a:r>
              <a:rPr sz="1400" spc="-5" dirty="0">
                <a:latin typeface="Arial"/>
                <a:cs typeface="Arial"/>
              </a:rPr>
              <a:t>(DBMS)</a:t>
            </a:r>
            <a:r>
              <a:rPr sz="1400" spc="5" dirty="0">
                <a:latin typeface="Arial"/>
                <a:cs typeface="Arial"/>
              </a:rPr>
              <a:t> </a:t>
            </a:r>
            <a:r>
              <a:rPr sz="1400" spc="-10" dirty="0">
                <a:latin typeface="Arial"/>
                <a:cs typeface="Arial"/>
              </a:rPr>
              <a:t>is</a:t>
            </a:r>
            <a:r>
              <a:rPr sz="1400" spc="5" dirty="0">
                <a:latin typeface="Arial"/>
                <a:cs typeface="Arial"/>
              </a:rPr>
              <a:t> </a:t>
            </a:r>
            <a:r>
              <a:rPr sz="1400" dirty="0">
                <a:latin typeface="Arial"/>
                <a:cs typeface="Arial"/>
              </a:rPr>
              <a:t>a</a:t>
            </a:r>
            <a:r>
              <a:rPr sz="1400" spc="-10" dirty="0">
                <a:latin typeface="Arial"/>
                <a:cs typeface="Arial"/>
              </a:rPr>
              <a:t> </a:t>
            </a:r>
            <a:r>
              <a:rPr sz="1400" spc="-5" dirty="0">
                <a:latin typeface="Arial"/>
                <a:cs typeface="Arial"/>
              </a:rPr>
              <a:t>software</a:t>
            </a:r>
            <a:r>
              <a:rPr sz="1400" dirty="0">
                <a:latin typeface="Arial"/>
                <a:cs typeface="Arial"/>
              </a:rPr>
              <a:t> </a:t>
            </a:r>
            <a:r>
              <a:rPr sz="1400" spc="-5" dirty="0">
                <a:latin typeface="Arial"/>
                <a:cs typeface="Arial"/>
              </a:rPr>
              <a:t>tool</a:t>
            </a:r>
            <a:r>
              <a:rPr sz="1400" spc="-10" dirty="0">
                <a:latin typeface="Arial"/>
                <a:cs typeface="Arial"/>
              </a:rPr>
              <a:t> </a:t>
            </a:r>
            <a:r>
              <a:rPr sz="1400" spc="-5" dirty="0">
                <a:latin typeface="Arial"/>
                <a:cs typeface="Arial"/>
              </a:rPr>
              <a:t>that</a:t>
            </a:r>
            <a:r>
              <a:rPr sz="1400" spc="5" dirty="0">
                <a:latin typeface="Arial"/>
                <a:cs typeface="Arial"/>
              </a:rPr>
              <a:t> </a:t>
            </a:r>
            <a:r>
              <a:rPr sz="1400" spc="-10" dirty="0">
                <a:latin typeface="Arial"/>
                <a:cs typeface="Arial"/>
              </a:rPr>
              <a:t>makes</a:t>
            </a:r>
            <a:r>
              <a:rPr sz="1400" spc="5" dirty="0">
                <a:latin typeface="Arial"/>
                <a:cs typeface="Arial"/>
              </a:rPr>
              <a:t> </a:t>
            </a:r>
            <a:r>
              <a:rPr sz="1400" spc="-10" dirty="0">
                <a:latin typeface="Arial"/>
                <a:cs typeface="Arial"/>
              </a:rPr>
              <a:t>it </a:t>
            </a:r>
            <a:r>
              <a:rPr sz="1400" spc="-5" dirty="0">
                <a:latin typeface="Arial"/>
                <a:cs typeface="Arial"/>
              </a:rPr>
              <a:t> </a:t>
            </a:r>
            <a:r>
              <a:rPr sz="1400" dirty="0">
                <a:latin typeface="Arial"/>
                <a:cs typeface="Arial"/>
              </a:rPr>
              <a:t>possible</a:t>
            </a:r>
            <a:r>
              <a:rPr sz="1400" spc="-55" dirty="0">
                <a:latin typeface="Arial"/>
                <a:cs typeface="Arial"/>
              </a:rPr>
              <a:t> </a:t>
            </a:r>
            <a:r>
              <a:rPr sz="1400" dirty="0">
                <a:latin typeface="Arial"/>
                <a:cs typeface="Arial"/>
              </a:rPr>
              <a:t>to</a:t>
            </a:r>
            <a:r>
              <a:rPr sz="1400" spc="-25" dirty="0">
                <a:latin typeface="Arial"/>
                <a:cs typeface="Arial"/>
              </a:rPr>
              <a:t> </a:t>
            </a:r>
            <a:r>
              <a:rPr sz="1400" spc="-5" dirty="0">
                <a:latin typeface="Arial"/>
                <a:cs typeface="Arial"/>
              </a:rPr>
              <a:t>organize</a:t>
            </a:r>
            <a:r>
              <a:rPr sz="1400" spc="-40" dirty="0">
                <a:latin typeface="Arial"/>
                <a:cs typeface="Arial"/>
              </a:rPr>
              <a:t> </a:t>
            </a:r>
            <a:r>
              <a:rPr sz="1400" dirty="0">
                <a:latin typeface="Arial"/>
                <a:cs typeface="Arial"/>
              </a:rPr>
              <a:t>data</a:t>
            </a:r>
            <a:r>
              <a:rPr sz="1400" spc="-35" dirty="0">
                <a:latin typeface="Arial"/>
                <a:cs typeface="Arial"/>
              </a:rPr>
              <a:t> </a:t>
            </a:r>
            <a:r>
              <a:rPr sz="1400" dirty="0">
                <a:latin typeface="Arial"/>
                <a:cs typeface="Arial"/>
              </a:rPr>
              <a:t>in</a:t>
            </a:r>
            <a:r>
              <a:rPr sz="1400" spc="-35" dirty="0">
                <a:latin typeface="Arial"/>
                <a:cs typeface="Arial"/>
              </a:rPr>
              <a:t> </a:t>
            </a:r>
            <a:r>
              <a:rPr sz="1400" dirty="0">
                <a:latin typeface="Arial"/>
                <a:cs typeface="Arial"/>
              </a:rPr>
              <a:t>a</a:t>
            </a:r>
            <a:r>
              <a:rPr sz="1400" spc="-35" dirty="0">
                <a:latin typeface="Arial"/>
                <a:cs typeface="Arial"/>
              </a:rPr>
              <a:t> </a:t>
            </a:r>
            <a:r>
              <a:rPr sz="1400" spc="-5" dirty="0">
                <a:latin typeface="Arial"/>
                <a:cs typeface="Arial"/>
              </a:rPr>
              <a:t>database.</a:t>
            </a:r>
            <a:endParaRPr sz="1400">
              <a:latin typeface="Arial"/>
              <a:cs typeface="Arial"/>
            </a:endParaRPr>
          </a:p>
          <a:p>
            <a:pPr marL="349250" marR="86360" indent="-337185">
              <a:lnSpc>
                <a:spcPct val="114999"/>
              </a:lnSpc>
              <a:spcBef>
                <a:spcPts val="25"/>
              </a:spcBef>
              <a:buChar char="●"/>
              <a:tabLst>
                <a:tab pos="349250" algn="l"/>
                <a:tab pos="349885" algn="l"/>
              </a:tabLst>
            </a:pPr>
            <a:r>
              <a:rPr sz="1400" dirty="0">
                <a:latin typeface="Arial"/>
                <a:cs typeface="Arial"/>
              </a:rPr>
              <a:t>A</a:t>
            </a:r>
            <a:r>
              <a:rPr sz="1400" spc="-95" dirty="0">
                <a:latin typeface="Arial"/>
                <a:cs typeface="Arial"/>
              </a:rPr>
              <a:t> </a:t>
            </a:r>
            <a:r>
              <a:rPr sz="1400" spc="-5" dirty="0">
                <a:latin typeface="Arial"/>
                <a:cs typeface="Arial"/>
              </a:rPr>
              <a:t>DBMS</a:t>
            </a:r>
            <a:r>
              <a:rPr sz="1400" spc="-25" dirty="0">
                <a:latin typeface="Arial"/>
                <a:cs typeface="Arial"/>
              </a:rPr>
              <a:t> </a:t>
            </a:r>
            <a:r>
              <a:rPr sz="1400" spc="-5" dirty="0">
                <a:latin typeface="Arial"/>
                <a:cs typeface="Arial"/>
              </a:rPr>
              <a:t>consists</a:t>
            </a:r>
            <a:r>
              <a:rPr sz="1400" spc="-25" dirty="0">
                <a:latin typeface="Arial"/>
                <a:cs typeface="Arial"/>
              </a:rPr>
              <a:t> </a:t>
            </a:r>
            <a:r>
              <a:rPr sz="1400" spc="-5" dirty="0">
                <a:latin typeface="Arial"/>
                <a:cs typeface="Arial"/>
              </a:rPr>
              <a:t>of</a:t>
            </a:r>
            <a:r>
              <a:rPr sz="1400" spc="-30" dirty="0">
                <a:latin typeface="Arial"/>
                <a:cs typeface="Arial"/>
              </a:rPr>
              <a:t> </a:t>
            </a:r>
            <a:r>
              <a:rPr sz="1400" dirty="0">
                <a:latin typeface="Arial"/>
                <a:cs typeface="Arial"/>
              </a:rPr>
              <a:t>the</a:t>
            </a:r>
            <a:r>
              <a:rPr sz="1400" spc="-35" dirty="0">
                <a:latin typeface="Arial"/>
                <a:cs typeface="Arial"/>
              </a:rPr>
              <a:t> </a:t>
            </a:r>
            <a:r>
              <a:rPr sz="1400" spc="-5" dirty="0">
                <a:latin typeface="Arial"/>
                <a:cs typeface="Arial"/>
              </a:rPr>
              <a:t>following</a:t>
            </a:r>
            <a:r>
              <a:rPr sz="1400" spc="-25" dirty="0">
                <a:latin typeface="Arial"/>
                <a:cs typeface="Arial"/>
              </a:rPr>
              <a:t> </a:t>
            </a:r>
            <a:r>
              <a:rPr sz="1400" dirty="0">
                <a:latin typeface="Arial"/>
                <a:cs typeface="Arial"/>
              </a:rPr>
              <a:t>three </a:t>
            </a:r>
            <a:r>
              <a:rPr sz="1400" spc="-370" dirty="0">
                <a:latin typeface="Arial"/>
                <a:cs typeface="Arial"/>
              </a:rPr>
              <a:t> </a:t>
            </a:r>
            <a:r>
              <a:rPr sz="1400" spc="-5" dirty="0">
                <a:latin typeface="Arial"/>
                <a:cs typeface="Arial"/>
              </a:rPr>
              <a:t>elements:</a:t>
            </a:r>
            <a:endParaRPr sz="1400">
              <a:latin typeface="Arial"/>
              <a:cs typeface="Arial"/>
            </a:endParaRPr>
          </a:p>
          <a:p>
            <a:pPr marL="349250" indent="-335915">
              <a:lnSpc>
                <a:spcPct val="100000"/>
              </a:lnSpc>
              <a:spcBef>
                <a:spcPts val="275"/>
              </a:spcBef>
              <a:buChar char="●"/>
              <a:tabLst>
                <a:tab pos="349250" algn="l"/>
                <a:tab pos="349885" algn="l"/>
              </a:tabLst>
            </a:pPr>
            <a:r>
              <a:rPr sz="1400" spc="-5" dirty="0">
                <a:latin typeface="Arial"/>
                <a:cs typeface="Arial"/>
              </a:rPr>
              <a:t>Physical</a:t>
            </a:r>
            <a:r>
              <a:rPr sz="1400" spc="-55" dirty="0">
                <a:latin typeface="Arial"/>
                <a:cs typeface="Arial"/>
              </a:rPr>
              <a:t> </a:t>
            </a:r>
            <a:r>
              <a:rPr sz="1400" spc="-5" dirty="0">
                <a:latin typeface="Arial"/>
                <a:cs typeface="Arial"/>
              </a:rPr>
              <a:t>Database</a:t>
            </a:r>
            <a:endParaRPr sz="1400">
              <a:latin typeface="Arial"/>
              <a:cs typeface="Arial"/>
            </a:endParaRPr>
          </a:p>
          <a:p>
            <a:pPr marL="349250" indent="-335915">
              <a:lnSpc>
                <a:spcPct val="100000"/>
              </a:lnSpc>
              <a:spcBef>
                <a:spcPts val="265"/>
              </a:spcBef>
              <a:buChar char="●"/>
              <a:tabLst>
                <a:tab pos="349250" algn="l"/>
                <a:tab pos="349885" algn="l"/>
              </a:tabLst>
            </a:pPr>
            <a:r>
              <a:rPr sz="1400" spc="-5" dirty="0">
                <a:latin typeface="Arial"/>
                <a:cs typeface="Arial"/>
              </a:rPr>
              <a:t>Database</a:t>
            </a:r>
            <a:r>
              <a:rPr sz="1400" spc="-50" dirty="0">
                <a:latin typeface="Arial"/>
                <a:cs typeface="Arial"/>
              </a:rPr>
              <a:t> </a:t>
            </a:r>
            <a:r>
              <a:rPr sz="1400" spc="-5" dirty="0">
                <a:latin typeface="Arial"/>
                <a:cs typeface="Arial"/>
              </a:rPr>
              <a:t>Engine</a:t>
            </a:r>
            <a:endParaRPr sz="1400">
              <a:latin typeface="Arial"/>
              <a:cs typeface="Arial"/>
            </a:endParaRPr>
          </a:p>
          <a:p>
            <a:pPr marL="349250" indent="-335915">
              <a:lnSpc>
                <a:spcPct val="100000"/>
              </a:lnSpc>
              <a:spcBef>
                <a:spcPts val="280"/>
              </a:spcBef>
              <a:buChar char="●"/>
              <a:tabLst>
                <a:tab pos="349250" algn="l"/>
                <a:tab pos="349885" algn="l"/>
              </a:tabLst>
            </a:pPr>
            <a:r>
              <a:rPr sz="1400" spc="-5" dirty="0">
                <a:latin typeface="Arial"/>
                <a:cs typeface="Arial"/>
              </a:rPr>
              <a:t>Database</a:t>
            </a:r>
            <a:r>
              <a:rPr sz="1400" spc="-50" dirty="0">
                <a:latin typeface="Arial"/>
                <a:cs typeface="Arial"/>
              </a:rPr>
              <a:t> </a:t>
            </a:r>
            <a:r>
              <a:rPr sz="1400" spc="-5" dirty="0">
                <a:latin typeface="Arial"/>
                <a:cs typeface="Arial"/>
              </a:rPr>
              <a:t>Schema</a:t>
            </a:r>
            <a:endParaRPr sz="1400">
              <a:latin typeface="Arial"/>
              <a:cs typeface="Arial"/>
            </a:endParaRPr>
          </a:p>
        </p:txBody>
      </p:sp>
      <p:sp>
        <p:nvSpPr>
          <p:cNvPr id="8" name="object 8"/>
          <p:cNvSpPr txBox="1"/>
          <p:nvPr/>
        </p:nvSpPr>
        <p:spPr>
          <a:xfrm>
            <a:off x="4708016" y="4836667"/>
            <a:ext cx="3702050"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105" dirty="0">
                <a:solidFill>
                  <a:srgbClr val="585858"/>
                </a:solidFill>
                <a:latin typeface="Arial"/>
                <a:cs typeface="Arial"/>
              </a:rPr>
              <a:t> </a:t>
            </a:r>
            <a:r>
              <a:rPr sz="700" spc="-10" dirty="0">
                <a:solidFill>
                  <a:srgbClr val="585858"/>
                </a:solidFill>
                <a:latin typeface="Arial"/>
                <a:cs typeface="Arial"/>
              </a:rPr>
              <a:t>Sourcehttps://d5ngkkf53wl41.cloudfront.net/interview-questions/dbms/what-is-dbms.png</a:t>
            </a:r>
            <a:endParaRPr sz="700">
              <a:latin typeface="Arial"/>
              <a:cs typeface="Arial"/>
            </a:endParaRPr>
          </a:p>
        </p:txBody>
      </p:sp>
      <p:pic>
        <p:nvPicPr>
          <p:cNvPr id="9" name="object 9"/>
          <p:cNvPicPr/>
          <p:nvPr/>
        </p:nvPicPr>
        <p:blipFill>
          <a:blip r:embed="rId3" cstate="print"/>
          <a:stretch>
            <a:fillRect/>
          </a:stretch>
        </p:blipFill>
        <p:spPr>
          <a:xfrm>
            <a:off x="143510" y="161289"/>
            <a:ext cx="773887" cy="311150"/>
          </a:xfrm>
          <a:prstGeom prst="rect">
            <a:avLst/>
          </a:prstGeom>
        </p:spPr>
      </p:pic>
      <p:pic>
        <p:nvPicPr>
          <p:cNvPr id="10" name="object 10"/>
          <p:cNvPicPr/>
          <p:nvPr/>
        </p:nvPicPr>
        <p:blipFill>
          <a:blip r:embed="rId4" cstate="print"/>
          <a:stretch>
            <a:fillRect/>
          </a:stretch>
        </p:blipFill>
        <p:spPr>
          <a:xfrm>
            <a:off x="4572000" y="1355051"/>
            <a:ext cx="4570984" cy="2894965"/>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90986" y="827278"/>
            <a:ext cx="3947684" cy="456535"/>
          </a:xfrm>
          <a:prstGeom prst="rect">
            <a:avLst/>
          </a:prstGeom>
        </p:spPr>
        <p:txBody>
          <a:bodyPr vert="horz" wrap="square" lIns="0" tIns="12700" rIns="0" bIns="0" rtlCol="0">
            <a:spAutoFit/>
          </a:bodyPr>
          <a:lstStyle/>
          <a:p>
            <a:pPr marL="12700">
              <a:lnSpc>
                <a:spcPct val="100000"/>
              </a:lnSpc>
              <a:spcBef>
                <a:spcPts val="100"/>
              </a:spcBef>
            </a:pPr>
            <a:r>
              <a:rPr spc="-5" dirty="0"/>
              <a:t>Introduction</a:t>
            </a:r>
            <a:r>
              <a:rPr spc="-65" dirty="0"/>
              <a:t> </a:t>
            </a:r>
            <a:r>
              <a:rPr dirty="0"/>
              <a:t>to</a:t>
            </a:r>
            <a:r>
              <a:rPr spc="-60" dirty="0"/>
              <a:t> </a:t>
            </a:r>
            <a:r>
              <a:rPr spc="-5" dirty="0"/>
              <a:t>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171752" y="1722247"/>
            <a:ext cx="220408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Advantages</a:t>
            </a:r>
            <a:r>
              <a:rPr sz="1800" spc="-55" dirty="0">
                <a:solidFill>
                  <a:srgbClr val="585858"/>
                </a:solidFill>
                <a:latin typeface="Arial"/>
                <a:cs typeface="Arial"/>
              </a:rPr>
              <a:t> </a:t>
            </a:r>
            <a:r>
              <a:rPr sz="1800" spc="-5" dirty="0">
                <a:solidFill>
                  <a:srgbClr val="585858"/>
                </a:solidFill>
                <a:latin typeface="Arial"/>
                <a:cs typeface="Arial"/>
              </a:rPr>
              <a:t>of</a:t>
            </a:r>
            <a:r>
              <a:rPr sz="1800" spc="-50" dirty="0">
                <a:solidFill>
                  <a:srgbClr val="585858"/>
                </a:solidFill>
                <a:latin typeface="Arial"/>
                <a:cs typeface="Arial"/>
              </a:rPr>
              <a:t> </a:t>
            </a:r>
            <a:r>
              <a:rPr sz="1800" dirty="0">
                <a:solidFill>
                  <a:srgbClr val="585858"/>
                </a:solidFill>
                <a:latin typeface="Arial"/>
                <a:cs typeface="Arial"/>
              </a:rPr>
              <a:t>DBMS</a:t>
            </a:r>
            <a:endParaRPr sz="1800">
              <a:latin typeface="Arial"/>
              <a:cs typeface="Arial"/>
            </a:endParaRPr>
          </a:p>
        </p:txBody>
      </p:sp>
      <p:sp>
        <p:nvSpPr>
          <p:cNvPr id="7" name="object 7"/>
          <p:cNvSpPr txBox="1"/>
          <p:nvPr/>
        </p:nvSpPr>
        <p:spPr>
          <a:xfrm>
            <a:off x="656336" y="2738094"/>
            <a:ext cx="2869565" cy="1757045"/>
          </a:xfrm>
          <a:prstGeom prst="rect">
            <a:avLst/>
          </a:prstGeom>
        </p:spPr>
        <p:txBody>
          <a:bodyPr vert="horz" wrap="square" lIns="0" tIns="45720" rIns="0" bIns="0" rtlCol="0">
            <a:spAutoFit/>
          </a:bodyPr>
          <a:lstStyle/>
          <a:p>
            <a:pPr marL="347980" indent="-335915">
              <a:lnSpc>
                <a:spcPct val="100000"/>
              </a:lnSpc>
              <a:spcBef>
                <a:spcPts val="360"/>
              </a:spcBef>
              <a:buChar char="●"/>
              <a:tabLst>
                <a:tab pos="347980" algn="l"/>
                <a:tab pos="348615" algn="l"/>
              </a:tabLst>
            </a:pPr>
            <a:r>
              <a:rPr sz="1400" spc="-5" dirty="0">
                <a:latin typeface="Arial"/>
                <a:cs typeface="Arial"/>
              </a:rPr>
              <a:t>Improved</a:t>
            </a:r>
            <a:r>
              <a:rPr sz="1400" spc="-55" dirty="0">
                <a:latin typeface="Arial"/>
                <a:cs typeface="Arial"/>
              </a:rPr>
              <a:t> </a:t>
            </a:r>
            <a:r>
              <a:rPr sz="1400" dirty="0">
                <a:latin typeface="Arial"/>
                <a:cs typeface="Arial"/>
              </a:rPr>
              <a:t>data</a:t>
            </a:r>
            <a:r>
              <a:rPr sz="1400" spc="-50" dirty="0">
                <a:latin typeface="Arial"/>
                <a:cs typeface="Arial"/>
              </a:rPr>
              <a:t> </a:t>
            </a:r>
            <a:r>
              <a:rPr sz="1400" spc="-5" dirty="0">
                <a:latin typeface="Arial"/>
                <a:cs typeface="Arial"/>
              </a:rPr>
              <a:t>sharing.</a:t>
            </a:r>
            <a:endParaRPr sz="1400">
              <a:latin typeface="Arial"/>
              <a:cs typeface="Arial"/>
            </a:endParaRPr>
          </a:p>
          <a:p>
            <a:pPr marL="347980" indent="-335915">
              <a:lnSpc>
                <a:spcPct val="100000"/>
              </a:lnSpc>
              <a:spcBef>
                <a:spcPts val="265"/>
              </a:spcBef>
              <a:buChar char="●"/>
              <a:tabLst>
                <a:tab pos="347980" algn="l"/>
                <a:tab pos="348615" algn="l"/>
              </a:tabLst>
            </a:pPr>
            <a:r>
              <a:rPr sz="1400" dirty="0">
                <a:latin typeface="Arial"/>
                <a:cs typeface="Arial"/>
              </a:rPr>
              <a:t>I</a:t>
            </a:r>
            <a:r>
              <a:rPr sz="1400" spc="-10" dirty="0">
                <a:latin typeface="Arial"/>
                <a:cs typeface="Arial"/>
              </a:rPr>
              <a:t>m</a:t>
            </a:r>
            <a:r>
              <a:rPr sz="1400" dirty="0">
                <a:latin typeface="Arial"/>
                <a:cs typeface="Arial"/>
              </a:rPr>
              <a:t>pro</a:t>
            </a:r>
            <a:r>
              <a:rPr sz="1400" spc="-20" dirty="0">
                <a:latin typeface="Arial"/>
                <a:cs typeface="Arial"/>
              </a:rPr>
              <a:t>v</a:t>
            </a:r>
            <a:r>
              <a:rPr sz="1400" dirty="0">
                <a:latin typeface="Arial"/>
                <a:cs typeface="Arial"/>
              </a:rPr>
              <a:t>ed</a:t>
            </a:r>
            <a:r>
              <a:rPr sz="1400" spc="-80" dirty="0">
                <a:latin typeface="Arial"/>
                <a:cs typeface="Arial"/>
              </a:rPr>
              <a:t> </a:t>
            </a:r>
            <a:r>
              <a:rPr sz="1400" dirty="0">
                <a:latin typeface="Arial"/>
                <a:cs typeface="Arial"/>
              </a:rPr>
              <a:t>data</a:t>
            </a:r>
            <a:r>
              <a:rPr sz="1400" spc="-90" dirty="0">
                <a:latin typeface="Arial"/>
                <a:cs typeface="Arial"/>
              </a:rPr>
              <a:t> </a:t>
            </a:r>
            <a:r>
              <a:rPr sz="1400" dirty="0">
                <a:latin typeface="Arial"/>
                <a:cs typeface="Arial"/>
              </a:rPr>
              <a:t>s</a:t>
            </a:r>
            <a:r>
              <a:rPr sz="1400" spc="-15" dirty="0">
                <a:latin typeface="Arial"/>
                <a:cs typeface="Arial"/>
              </a:rPr>
              <a:t>e</a:t>
            </a:r>
            <a:r>
              <a:rPr sz="1400" dirty="0">
                <a:latin typeface="Arial"/>
                <a:cs typeface="Arial"/>
              </a:rPr>
              <a:t>c</a:t>
            </a:r>
            <a:r>
              <a:rPr sz="1400" spc="-15" dirty="0">
                <a:latin typeface="Arial"/>
                <a:cs typeface="Arial"/>
              </a:rPr>
              <a:t>u</a:t>
            </a:r>
            <a:r>
              <a:rPr sz="1400" dirty="0">
                <a:latin typeface="Arial"/>
                <a:cs typeface="Arial"/>
              </a:rPr>
              <a:t>ri</a:t>
            </a:r>
            <a:r>
              <a:rPr sz="1400" spc="5" dirty="0">
                <a:latin typeface="Arial"/>
                <a:cs typeface="Arial"/>
              </a:rPr>
              <a:t>t</a:t>
            </a:r>
            <a:r>
              <a:rPr sz="1400" spc="-20" dirty="0">
                <a:latin typeface="Arial"/>
                <a:cs typeface="Arial"/>
              </a:rPr>
              <a:t>y</a:t>
            </a:r>
            <a:r>
              <a:rPr sz="1400" dirty="0">
                <a:latin typeface="Arial"/>
                <a:cs typeface="Arial"/>
              </a:rPr>
              <a:t>.</a:t>
            </a:r>
            <a:endParaRPr sz="1400">
              <a:latin typeface="Arial"/>
              <a:cs typeface="Arial"/>
            </a:endParaRPr>
          </a:p>
          <a:p>
            <a:pPr marL="347980" indent="-335915">
              <a:lnSpc>
                <a:spcPct val="100000"/>
              </a:lnSpc>
              <a:spcBef>
                <a:spcPts val="265"/>
              </a:spcBef>
              <a:buChar char="●"/>
              <a:tabLst>
                <a:tab pos="347980" algn="l"/>
                <a:tab pos="348615" algn="l"/>
              </a:tabLst>
            </a:pPr>
            <a:r>
              <a:rPr sz="1400" dirty="0">
                <a:latin typeface="Arial"/>
                <a:cs typeface="Arial"/>
              </a:rPr>
              <a:t>Better</a:t>
            </a:r>
            <a:r>
              <a:rPr sz="1400" spc="-50" dirty="0">
                <a:latin typeface="Arial"/>
                <a:cs typeface="Arial"/>
              </a:rPr>
              <a:t> </a:t>
            </a:r>
            <a:r>
              <a:rPr sz="1400" spc="-5" dirty="0">
                <a:latin typeface="Arial"/>
                <a:cs typeface="Arial"/>
              </a:rPr>
              <a:t>data</a:t>
            </a:r>
            <a:r>
              <a:rPr sz="1400" spc="-55" dirty="0">
                <a:latin typeface="Arial"/>
                <a:cs typeface="Arial"/>
              </a:rPr>
              <a:t> </a:t>
            </a:r>
            <a:r>
              <a:rPr sz="1400" spc="-5" dirty="0">
                <a:latin typeface="Arial"/>
                <a:cs typeface="Arial"/>
              </a:rPr>
              <a:t>integration</a:t>
            </a:r>
            <a:endParaRPr sz="1400">
              <a:latin typeface="Arial"/>
              <a:cs typeface="Arial"/>
            </a:endParaRPr>
          </a:p>
          <a:p>
            <a:pPr marL="347980" indent="-335915">
              <a:lnSpc>
                <a:spcPct val="100000"/>
              </a:lnSpc>
              <a:spcBef>
                <a:spcPts val="280"/>
              </a:spcBef>
              <a:buChar char="●"/>
              <a:tabLst>
                <a:tab pos="347980" algn="l"/>
                <a:tab pos="348615" algn="l"/>
              </a:tabLst>
            </a:pPr>
            <a:r>
              <a:rPr sz="1400" spc="-5" dirty="0">
                <a:latin typeface="Arial"/>
                <a:cs typeface="Arial"/>
              </a:rPr>
              <a:t>Minimized</a:t>
            </a:r>
            <a:r>
              <a:rPr sz="1400" spc="-35" dirty="0">
                <a:latin typeface="Arial"/>
                <a:cs typeface="Arial"/>
              </a:rPr>
              <a:t> </a:t>
            </a:r>
            <a:r>
              <a:rPr sz="1400" spc="-5" dirty="0">
                <a:latin typeface="Arial"/>
                <a:cs typeface="Arial"/>
              </a:rPr>
              <a:t>data</a:t>
            </a:r>
            <a:r>
              <a:rPr sz="1400" spc="-35" dirty="0">
                <a:latin typeface="Arial"/>
                <a:cs typeface="Arial"/>
              </a:rPr>
              <a:t> </a:t>
            </a:r>
            <a:r>
              <a:rPr sz="1400" spc="-5" dirty="0">
                <a:latin typeface="Arial"/>
                <a:cs typeface="Arial"/>
              </a:rPr>
              <a:t>inconsistency</a:t>
            </a:r>
            <a:endParaRPr sz="1400">
              <a:latin typeface="Arial"/>
              <a:cs typeface="Arial"/>
            </a:endParaRPr>
          </a:p>
          <a:p>
            <a:pPr marL="347980" indent="-335915">
              <a:lnSpc>
                <a:spcPct val="100000"/>
              </a:lnSpc>
              <a:spcBef>
                <a:spcPts val="260"/>
              </a:spcBef>
              <a:buChar char="●"/>
              <a:tabLst>
                <a:tab pos="347980" algn="l"/>
                <a:tab pos="348615" algn="l"/>
              </a:tabLst>
            </a:pPr>
            <a:r>
              <a:rPr sz="1400" spc="-5" dirty="0">
                <a:latin typeface="Arial"/>
                <a:cs typeface="Arial"/>
              </a:rPr>
              <a:t>Improved</a:t>
            </a:r>
            <a:r>
              <a:rPr sz="1400" spc="-45" dirty="0">
                <a:latin typeface="Arial"/>
                <a:cs typeface="Arial"/>
              </a:rPr>
              <a:t> </a:t>
            </a:r>
            <a:r>
              <a:rPr sz="1400" dirty="0">
                <a:latin typeface="Arial"/>
                <a:cs typeface="Arial"/>
              </a:rPr>
              <a:t>data</a:t>
            </a:r>
            <a:r>
              <a:rPr sz="1400" spc="-40" dirty="0">
                <a:latin typeface="Arial"/>
                <a:cs typeface="Arial"/>
              </a:rPr>
              <a:t> </a:t>
            </a:r>
            <a:r>
              <a:rPr sz="1400" spc="-10" dirty="0">
                <a:latin typeface="Arial"/>
                <a:cs typeface="Arial"/>
              </a:rPr>
              <a:t>access.</a:t>
            </a:r>
            <a:endParaRPr sz="1400">
              <a:latin typeface="Arial"/>
              <a:cs typeface="Arial"/>
            </a:endParaRPr>
          </a:p>
          <a:p>
            <a:pPr marL="347980" indent="-335915">
              <a:lnSpc>
                <a:spcPct val="100000"/>
              </a:lnSpc>
              <a:spcBef>
                <a:spcPts val="280"/>
              </a:spcBef>
              <a:buChar char="●"/>
              <a:tabLst>
                <a:tab pos="347980" algn="l"/>
                <a:tab pos="348615" algn="l"/>
              </a:tabLst>
            </a:pPr>
            <a:r>
              <a:rPr sz="1400" spc="-5" dirty="0">
                <a:latin typeface="Arial"/>
                <a:cs typeface="Arial"/>
              </a:rPr>
              <a:t>Improved</a:t>
            </a:r>
            <a:r>
              <a:rPr sz="1400" spc="-40" dirty="0">
                <a:latin typeface="Arial"/>
                <a:cs typeface="Arial"/>
              </a:rPr>
              <a:t> </a:t>
            </a:r>
            <a:r>
              <a:rPr sz="1400" spc="-5" dirty="0">
                <a:latin typeface="Arial"/>
                <a:cs typeface="Arial"/>
              </a:rPr>
              <a:t>decision</a:t>
            </a:r>
            <a:r>
              <a:rPr sz="1400" spc="-40" dirty="0">
                <a:latin typeface="Arial"/>
                <a:cs typeface="Arial"/>
              </a:rPr>
              <a:t> </a:t>
            </a:r>
            <a:r>
              <a:rPr sz="1400" dirty="0">
                <a:latin typeface="Arial"/>
                <a:cs typeface="Arial"/>
              </a:rPr>
              <a:t>making.</a:t>
            </a:r>
            <a:endParaRPr sz="1400">
              <a:latin typeface="Arial"/>
              <a:cs typeface="Arial"/>
            </a:endParaRPr>
          </a:p>
          <a:p>
            <a:pPr marL="347980" indent="-335915">
              <a:lnSpc>
                <a:spcPct val="100000"/>
              </a:lnSpc>
              <a:spcBef>
                <a:spcPts val="260"/>
              </a:spcBef>
              <a:buChar char="●"/>
              <a:tabLst>
                <a:tab pos="347980" algn="l"/>
                <a:tab pos="348615" algn="l"/>
              </a:tabLst>
            </a:pPr>
            <a:r>
              <a:rPr sz="1400" dirty="0">
                <a:latin typeface="Arial"/>
                <a:cs typeface="Arial"/>
              </a:rPr>
              <a:t>In</a:t>
            </a:r>
            <a:r>
              <a:rPr sz="1400" spc="-10" dirty="0">
                <a:latin typeface="Arial"/>
                <a:cs typeface="Arial"/>
              </a:rPr>
              <a:t>c</a:t>
            </a:r>
            <a:r>
              <a:rPr sz="1400" dirty="0">
                <a:latin typeface="Arial"/>
                <a:cs typeface="Arial"/>
              </a:rPr>
              <a:t>reas</a:t>
            </a:r>
            <a:r>
              <a:rPr sz="1400" spc="-15" dirty="0">
                <a:latin typeface="Arial"/>
                <a:cs typeface="Arial"/>
              </a:rPr>
              <a:t>e</a:t>
            </a:r>
            <a:r>
              <a:rPr sz="1400" dirty="0">
                <a:latin typeface="Arial"/>
                <a:cs typeface="Arial"/>
              </a:rPr>
              <a:t>d</a:t>
            </a:r>
            <a:r>
              <a:rPr sz="1400" spc="-80" dirty="0">
                <a:latin typeface="Arial"/>
                <a:cs typeface="Arial"/>
              </a:rPr>
              <a:t> </a:t>
            </a:r>
            <a:r>
              <a:rPr sz="1400" spc="-5" dirty="0">
                <a:latin typeface="Arial"/>
                <a:cs typeface="Arial"/>
              </a:rPr>
              <a:t>end</a:t>
            </a:r>
            <a:r>
              <a:rPr sz="1400" dirty="0">
                <a:latin typeface="Arial"/>
                <a:cs typeface="Arial"/>
              </a:rPr>
              <a:t>-</a:t>
            </a:r>
            <a:r>
              <a:rPr sz="1400" spc="-15" dirty="0">
                <a:latin typeface="Arial"/>
                <a:cs typeface="Arial"/>
              </a:rPr>
              <a:t>u</a:t>
            </a:r>
            <a:r>
              <a:rPr sz="1400" dirty="0">
                <a:latin typeface="Arial"/>
                <a:cs typeface="Arial"/>
              </a:rPr>
              <a:t>ser</a:t>
            </a:r>
            <a:r>
              <a:rPr sz="1400" spc="-90" dirty="0">
                <a:latin typeface="Arial"/>
                <a:cs typeface="Arial"/>
              </a:rPr>
              <a:t> </a:t>
            </a:r>
            <a:r>
              <a:rPr sz="1400" dirty="0">
                <a:latin typeface="Arial"/>
                <a:cs typeface="Arial"/>
              </a:rPr>
              <a:t>prod</a:t>
            </a:r>
            <a:r>
              <a:rPr sz="1400" spc="-15" dirty="0">
                <a:latin typeface="Arial"/>
                <a:cs typeface="Arial"/>
              </a:rPr>
              <a:t>u</a:t>
            </a:r>
            <a:r>
              <a:rPr sz="1400" dirty="0">
                <a:latin typeface="Arial"/>
                <a:cs typeface="Arial"/>
              </a:rPr>
              <a:t>cti</a:t>
            </a:r>
            <a:r>
              <a:rPr sz="1400" spc="-20" dirty="0">
                <a:latin typeface="Arial"/>
                <a:cs typeface="Arial"/>
              </a:rPr>
              <a:t>v</a:t>
            </a:r>
            <a:r>
              <a:rPr sz="1400" dirty="0">
                <a:latin typeface="Arial"/>
                <a:cs typeface="Arial"/>
              </a:rPr>
              <a:t>it</a:t>
            </a:r>
            <a:r>
              <a:rPr sz="1400" spc="-20" dirty="0">
                <a:latin typeface="Arial"/>
                <a:cs typeface="Arial"/>
              </a:rPr>
              <a:t>y</a:t>
            </a:r>
            <a:r>
              <a:rPr sz="1400" dirty="0">
                <a:latin typeface="Arial"/>
                <a:cs typeface="Arial"/>
              </a:rPr>
              <a:t>.</a:t>
            </a:r>
            <a:endParaRPr sz="1400">
              <a:latin typeface="Arial"/>
              <a:cs typeface="Arial"/>
            </a:endParaRPr>
          </a:p>
        </p:txBody>
      </p:sp>
      <p:sp>
        <p:nvSpPr>
          <p:cNvPr id="8" name="object 8"/>
          <p:cNvSpPr txBox="1"/>
          <p:nvPr/>
        </p:nvSpPr>
        <p:spPr>
          <a:xfrm>
            <a:off x="4708016" y="4820818"/>
            <a:ext cx="4199255" cy="272415"/>
          </a:xfrm>
          <a:prstGeom prst="rect">
            <a:avLst/>
          </a:prstGeom>
        </p:spPr>
        <p:txBody>
          <a:bodyPr vert="horz" wrap="square" lIns="0" tIns="29209" rIns="0" bIns="0" rtlCol="0">
            <a:spAutoFit/>
          </a:bodyPr>
          <a:lstStyle/>
          <a:p>
            <a:pPr marL="12700">
              <a:lnSpc>
                <a:spcPct val="100000"/>
              </a:lnSpc>
              <a:spcBef>
                <a:spcPts val="229"/>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marL="12700">
              <a:lnSpc>
                <a:spcPct val="100000"/>
              </a:lnSpc>
              <a:spcBef>
                <a:spcPts val="135"/>
              </a:spcBef>
            </a:pPr>
            <a:r>
              <a:rPr sz="700" spc="-5" dirty="0">
                <a:solidFill>
                  <a:srgbClr val="585858"/>
                </a:solidFill>
                <a:latin typeface="Arial"/>
                <a:cs typeface="Arial"/>
              </a:rPr>
              <a:t>https://cdn5.vectorstock.com/i/1000x1000/21/59/dbms-database-management-system-computer-data-vect</a:t>
            </a:r>
            <a:endParaRPr sz="700">
              <a:latin typeface="Arial"/>
              <a:cs typeface="Arial"/>
            </a:endParaRPr>
          </a:p>
        </p:txBody>
      </p:sp>
      <p:pic>
        <p:nvPicPr>
          <p:cNvPr id="9" name="object 9"/>
          <p:cNvPicPr/>
          <p:nvPr/>
        </p:nvPicPr>
        <p:blipFill>
          <a:blip r:embed="rId3" cstate="print"/>
          <a:stretch>
            <a:fillRect/>
          </a:stretch>
        </p:blipFill>
        <p:spPr>
          <a:xfrm>
            <a:off x="143510" y="161289"/>
            <a:ext cx="773887" cy="311150"/>
          </a:xfrm>
          <a:prstGeom prst="rect">
            <a:avLst/>
          </a:prstGeom>
        </p:spPr>
      </p:pic>
      <p:pic>
        <p:nvPicPr>
          <p:cNvPr id="10" name="object 10"/>
          <p:cNvPicPr/>
          <p:nvPr/>
        </p:nvPicPr>
        <p:blipFill>
          <a:blip r:embed="rId4" cstate="print"/>
          <a:stretch>
            <a:fillRect/>
          </a:stretch>
        </p:blipFill>
        <p:spPr>
          <a:xfrm>
            <a:off x="4572000" y="1146708"/>
            <a:ext cx="4571365" cy="2785744"/>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42394" y="827278"/>
            <a:ext cx="3857540" cy="456535"/>
          </a:xfrm>
          <a:prstGeom prst="rect">
            <a:avLst/>
          </a:prstGeom>
        </p:spPr>
        <p:txBody>
          <a:bodyPr vert="horz" wrap="square" lIns="0" tIns="12700" rIns="0" bIns="0" rtlCol="0">
            <a:spAutoFit/>
          </a:bodyPr>
          <a:lstStyle/>
          <a:p>
            <a:pPr marL="12700" algn="ctr">
              <a:lnSpc>
                <a:spcPct val="100000"/>
              </a:lnSpc>
              <a:spcBef>
                <a:spcPts val="100"/>
              </a:spcBef>
            </a:pPr>
            <a:r>
              <a:rPr spc="-5" dirty="0"/>
              <a:t>Introduction</a:t>
            </a:r>
            <a:r>
              <a:rPr spc="-65" dirty="0"/>
              <a:t> </a:t>
            </a:r>
            <a:r>
              <a:rPr dirty="0"/>
              <a:t>to</a:t>
            </a:r>
            <a:r>
              <a:rPr spc="-60" dirty="0"/>
              <a:t> </a:t>
            </a:r>
            <a:r>
              <a:rPr spc="-5" dirty="0"/>
              <a:t>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1482089"/>
              <a:ext cx="4570730" cy="2380614"/>
            </a:xfrm>
            <a:prstGeom prst="rect">
              <a:avLst/>
            </a:prstGeom>
          </p:spPr>
        </p:pic>
      </p:grpSp>
      <p:sp>
        <p:nvSpPr>
          <p:cNvPr id="7" name="object 7"/>
          <p:cNvSpPr txBox="1"/>
          <p:nvPr/>
        </p:nvSpPr>
        <p:spPr>
          <a:xfrm>
            <a:off x="1019352" y="1722247"/>
            <a:ext cx="250761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Disadvantages</a:t>
            </a:r>
            <a:r>
              <a:rPr sz="1800" spc="-50" dirty="0">
                <a:solidFill>
                  <a:srgbClr val="585858"/>
                </a:solidFill>
                <a:latin typeface="Arial"/>
                <a:cs typeface="Arial"/>
              </a:rPr>
              <a:t> </a:t>
            </a:r>
            <a:r>
              <a:rPr sz="1800" spc="-5" dirty="0">
                <a:solidFill>
                  <a:srgbClr val="585858"/>
                </a:solidFill>
                <a:latin typeface="Arial"/>
                <a:cs typeface="Arial"/>
              </a:rPr>
              <a:t>of</a:t>
            </a:r>
            <a:r>
              <a:rPr sz="1800" spc="-55" dirty="0">
                <a:solidFill>
                  <a:srgbClr val="585858"/>
                </a:solidFill>
                <a:latin typeface="Arial"/>
                <a:cs typeface="Arial"/>
              </a:rPr>
              <a:t> </a:t>
            </a:r>
            <a:r>
              <a:rPr sz="1800" dirty="0">
                <a:solidFill>
                  <a:srgbClr val="585858"/>
                </a:solidFill>
                <a:latin typeface="Arial"/>
                <a:cs typeface="Arial"/>
              </a:rPr>
              <a:t>DBMS</a:t>
            </a:r>
            <a:endParaRPr sz="1800">
              <a:latin typeface="Arial"/>
              <a:cs typeface="Arial"/>
            </a:endParaRPr>
          </a:p>
        </p:txBody>
      </p:sp>
      <p:sp>
        <p:nvSpPr>
          <p:cNvPr id="8" name="object 8"/>
          <p:cNvSpPr txBox="1"/>
          <p:nvPr/>
        </p:nvSpPr>
        <p:spPr>
          <a:xfrm>
            <a:off x="656336" y="2861538"/>
            <a:ext cx="3383915" cy="1015365"/>
          </a:xfrm>
          <a:prstGeom prst="rect">
            <a:avLst/>
          </a:prstGeom>
        </p:spPr>
        <p:txBody>
          <a:bodyPr vert="horz" wrap="square" lIns="0" tIns="45720" rIns="0" bIns="0" rtlCol="0">
            <a:spAutoFit/>
          </a:bodyPr>
          <a:lstStyle/>
          <a:p>
            <a:pPr marL="347980" indent="-335915">
              <a:lnSpc>
                <a:spcPct val="100000"/>
              </a:lnSpc>
              <a:spcBef>
                <a:spcPts val="360"/>
              </a:spcBef>
              <a:buChar char="●"/>
              <a:tabLst>
                <a:tab pos="347980" algn="l"/>
                <a:tab pos="348615" algn="l"/>
              </a:tabLst>
            </a:pPr>
            <a:r>
              <a:rPr sz="1400" spc="-5" dirty="0">
                <a:latin typeface="Arial"/>
                <a:cs typeface="Arial"/>
              </a:rPr>
              <a:t>Increased</a:t>
            </a:r>
            <a:r>
              <a:rPr sz="1400" spc="-55" dirty="0">
                <a:latin typeface="Arial"/>
                <a:cs typeface="Arial"/>
              </a:rPr>
              <a:t> </a:t>
            </a:r>
            <a:r>
              <a:rPr sz="1400" spc="-5" dirty="0">
                <a:latin typeface="Arial"/>
                <a:cs typeface="Arial"/>
              </a:rPr>
              <a:t>costs.</a:t>
            </a:r>
            <a:endParaRPr sz="1400">
              <a:latin typeface="Arial"/>
              <a:cs typeface="Arial"/>
            </a:endParaRPr>
          </a:p>
          <a:p>
            <a:pPr marL="347980" indent="-335915">
              <a:lnSpc>
                <a:spcPct val="100000"/>
              </a:lnSpc>
              <a:spcBef>
                <a:spcPts val="265"/>
              </a:spcBef>
              <a:buChar char="●"/>
              <a:tabLst>
                <a:tab pos="347980" algn="l"/>
                <a:tab pos="348615" algn="l"/>
              </a:tabLst>
            </a:pPr>
            <a:r>
              <a:rPr sz="1400" dirty="0">
                <a:latin typeface="Arial"/>
                <a:cs typeface="Arial"/>
              </a:rPr>
              <a:t>Management</a:t>
            </a:r>
            <a:r>
              <a:rPr sz="1400" spc="-100" dirty="0">
                <a:latin typeface="Arial"/>
                <a:cs typeface="Arial"/>
              </a:rPr>
              <a:t> </a:t>
            </a:r>
            <a:r>
              <a:rPr sz="1400" spc="-5" dirty="0">
                <a:latin typeface="Arial"/>
                <a:cs typeface="Arial"/>
              </a:rPr>
              <a:t>complexity.</a:t>
            </a:r>
            <a:endParaRPr sz="1400">
              <a:latin typeface="Arial"/>
              <a:cs typeface="Arial"/>
            </a:endParaRPr>
          </a:p>
          <a:p>
            <a:pPr marL="347980" indent="-335915">
              <a:lnSpc>
                <a:spcPct val="100000"/>
              </a:lnSpc>
              <a:spcBef>
                <a:spcPts val="270"/>
              </a:spcBef>
              <a:buChar char="●"/>
              <a:tabLst>
                <a:tab pos="347980" algn="l"/>
                <a:tab pos="348615" algn="l"/>
              </a:tabLst>
            </a:pPr>
            <a:r>
              <a:rPr sz="1400" spc="-10" dirty="0">
                <a:latin typeface="Arial"/>
                <a:cs typeface="Arial"/>
              </a:rPr>
              <a:t>M</a:t>
            </a:r>
            <a:r>
              <a:rPr sz="1400" dirty="0">
                <a:latin typeface="Arial"/>
                <a:cs typeface="Arial"/>
              </a:rPr>
              <a:t>aintaining</a:t>
            </a:r>
            <a:r>
              <a:rPr sz="1400" spc="-70" dirty="0">
                <a:latin typeface="Arial"/>
                <a:cs typeface="Arial"/>
              </a:rPr>
              <a:t> </a:t>
            </a:r>
            <a:r>
              <a:rPr sz="1400" dirty="0">
                <a:latin typeface="Arial"/>
                <a:cs typeface="Arial"/>
              </a:rPr>
              <a:t>cu</a:t>
            </a:r>
            <a:r>
              <a:rPr sz="1400" spc="-15" dirty="0">
                <a:latin typeface="Arial"/>
                <a:cs typeface="Arial"/>
              </a:rPr>
              <a:t>r</a:t>
            </a:r>
            <a:r>
              <a:rPr sz="1400" dirty="0">
                <a:latin typeface="Arial"/>
                <a:cs typeface="Arial"/>
              </a:rPr>
              <a:t>ren</a:t>
            </a:r>
            <a:r>
              <a:rPr sz="1400" spc="-10" dirty="0">
                <a:latin typeface="Arial"/>
                <a:cs typeface="Arial"/>
              </a:rPr>
              <a:t>c</a:t>
            </a:r>
            <a:r>
              <a:rPr sz="1400" spc="-20" dirty="0">
                <a:latin typeface="Arial"/>
                <a:cs typeface="Arial"/>
              </a:rPr>
              <a:t>y</a:t>
            </a:r>
            <a:r>
              <a:rPr sz="1400" dirty="0">
                <a:latin typeface="Arial"/>
                <a:cs typeface="Arial"/>
              </a:rPr>
              <a:t>.</a:t>
            </a:r>
            <a:endParaRPr sz="1400">
              <a:latin typeface="Arial"/>
              <a:cs typeface="Arial"/>
            </a:endParaRPr>
          </a:p>
          <a:p>
            <a:pPr marL="347980" indent="-335915">
              <a:lnSpc>
                <a:spcPct val="100000"/>
              </a:lnSpc>
              <a:spcBef>
                <a:spcPts val="275"/>
              </a:spcBef>
              <a:buChar char="●"/>
              <a:tabLst>
                <a:tab pos="347980" algn="l"/>
                <a:tab pos="348615" algn="l"/>
              </a:tabLst>
            </a:pPr>
            <a:r>
              <a:rPr sz="1400" dirty="0">
                <a:latin typeface="Arial"/>
                <a:cs typeface="Arial"/>
              </a:rPr>
              <a:t>Frequent</a:t>
            </a:r>
            <a:r>
              <a:rPr sz="1400" spc="-50" dirty="0">
                <a:latin typeface="Arial"/>
                <a:cs typeface="Arial"/>
              </a:rPr>
              <a:t> </a:t>
            </a:r>
            <a:r>
              <a:rPr sz="1400" spc="-5" dirty="0">
                <a:latin typeface="Arial"/>
                <a:cs typeface="Arial"/>
              </a:rPr>
              <a:t>upgrade/replacement</a:t>
            </a:r>
            <a:r>
              <a:rPr sz="1400" spc="-50" dirty="0">
                <a:latin typeface="Arial"/>
                <a:cs typeface="Arial"/>
              </a:rPr>
              <a:t> </a:t>
            </a:r>
            <a:r>
              <a:rPr sz="1400" spc="-5" dirty="0">
                <a:latin typeface="Arial"/>
                <a:cs typeface="Arial"/>
              </a:rPr>
              <a:t>cycles.</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8016" y="4846565"/>
            <a:ext cx="3651885" cy="247650"/>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marL="12700">
              <a:lnSpc>
                <a:spcPct val="100000"/>
              </a:lnSpc>
              <a:spcBef>
                <a:spcPts val="130"/>
              </a:spcBef>
            </a:pPr>
            <a:r>
              <a:rPr sz="700" spc="-5" dirty="0">
                <a:solidFill>
                  <a:srgbClr val="585858"/>
                </a:solidFill>
                <a:latin typeface="Arial"/>
                <a:cs typeface="Arial"/>
                <a:hlinkClick r:id="rId5"/>
              </a:rPr>
              <a:t>https://www</a:t>
            </a:r>
            <a:r>
              <a:rPr sz="700" spc="-5" dirty="0">
                <a:solidFill>
                  <a:srgbClr val="585858"/>
                </a:solidFill>
                <a:latin typeface="Arial"/>
                <a:cs typeface="Arial"/>
              </a:rPr>
              <a:t>.qsstudy</a:t>
            </a:r>
            <a:r>
              <a:rPr sz="700" spc="-5" dirty="0">
                <a:solidFill>
                  <a:srgbClr val="585858"/>
                </a:solidFill>
                <a:latin typeface="Arial"/>
                <a:cs typeface="Arial"/>
                <a:hlinkClick r:id="rId5"/>
              </a:rPr>
              <a:t>.com/wp-content/uploads/2018/10/Database-Management-System-3.jpg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14832" y="827278"/>
            <a:ext cx="3397714" cy="443711"/>
          </a:xfrm>
          <a:prstGeom prst="rect">
            <a:avLst/>
          </a:prstGeom>
        </p:spPr>
        <p:txBody>
          <a:bodyPr vert="horz" wrap="square" lIns="0" tIns="12700" rIns="0" bIns="0" rtlCol="0">
            <a:spAutoFit/>
          </a:bodyPr>
          <a:lstStyle/>
          <a:p>
            <a:pPr marL="12700" algn="ctr">
              <a:lnSpc>
                <a:spcPct val="100000"/>
              </a:lnSpc>
              <a:spcBef>
                <a:spcPts val="100"/>
              </a:spcBef>
            </a:pPr>
            <a:r>
              <a:rPr sz="2800" spc="-5" dirty="0">
                <a:latin typeface="Arial"/>
                <a:cs typeface="Arial"/>
              </a:rPr>
              <a:t>Introduction</a:t>
            </a:r>
            <a:r>
              <a:rPr sz="2800" spc="-65" dirty="0">
                <a:latin typeface="Arial"/>
                <a:cs typeface="Arial"/>
              </a:rPr>
              <a:t> </a:t>
            </a:r>
            <a:r>
              <a:rPr sz="2800" dirty="0">
                <a:latin typeface="Arial"/>
                <a:cs typeface="Arial"/>
              </a:rPr>
              <a:t>to</a:t>
            </a:r>
            <a:r>
              <a:rPr sz="2800" spc="-60" dirty="0">
                <a:latin typeface="Arial"/>
                <a:cs typeface="Arial"/>
              </a:rPr>
              <a:t> </a:t>
            </a:r>
            <a:r>
              <a:rPr sz="2800" spc="-5" dirty="0">
                <a:latin typeface="Arial"/>
                <a:cs typeface="Arial"/>
              </a:rPr>
              <a:t>DBMS</a:t>
            </a:r>
            <a:endParaRPr sz="2800" dirty="0">
              <a:latin typeface="Arial"/>
              <a:cs typeface="Arial"/>
            </a:endParaRP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161084" y="1726819"/>
            <a:ext cx="222821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Applications</a:t>
            </a:r>
            <a:r>
              <a:rPr sz="1800" spc="-60" dirty="0">
                <a:solidFill>
                  <a:srgbClr val="585858"/>
                </a:solidFill>
                <a:latin typeface="Arial"/>
                <a:cs typeface="Arial"/>
              </a:rPr>
              <a:t> </a:t>
            </a:r>
            <a:r>
              <a:rPr sz="1800" spc="-5" dirty="0">
                <a:solidFill>
                  <a:srgbClr val="585858"/>
                </a:solidFill>
                <a:latin typeface="Arial"/>
                <a:cs typeface="Arial"/>
              </a:rPr>
              <a:t>of</a:t>
            </a:r>
            <a:r>
              <a:rPr sz="1800" spc="-40" dirty="0">
                <a:solidFill>
                  <a:srgbClr val="585858"/>
                </a:solidFill>
                <a:latin typeface="Arial"/>
                <a:cs typeface="Arial"/>
              </a:rPr>
              <a:t> </a:t>
            </a:r>
            <a:r>
              <a:rPr sz="1800" dirty="0">
                <a:solidFill>
                  <a:srgbClr val="585858"/>
                </a:solidFill>
                <a:latin typeface="Arial"/>
                <a:cs typeface="Arial"/>
              </a:rPr>
              <a:t>DBMS</a:t>
            </a:r>
            <a:endParaRPr sz="1800">
              <a:latin typeface="Arial"/>
              <a:cs typeface="Arial"/>
            </a:endParaRPr>
          </a:p>
        </p:txBody>
      </p:sp>
      <p:pic>
        <p:nvPicPr>
          <p:cNvPr id="7" name="object 7"/>
          <p:cNvPicPr/>
          <p:nvPr/>
        </p:nvPicPr>
        <p:blipFill>
          <a:blip r:embed="rId3" cstate="print"/>
          <a:stretch>
            <a:fillRect/>
          </a:stretch>
        </p:blipFill>
        <p:spPr>
          <a:xfrm>
            <a:off x="143510" y="161289"/>
            <a:ext cx="773887" cy="311150"/>
          </a:xfrm>
          <a:prstGeom prst="rect">
            <a:avLst/>
          </a:prstGeom>
        </p:spPr>
      </p:pic>
      <p:pic>
        <p:nvPicPr>
          <p:cNvPr id="8" name="object 8"/>
          <p:cNvPicPr/>
          <p:nvPr/>
        </p:nvPicPr>
        <p:blipFill>
          <a:blip r:embed="rId4" cstate="print"/>
          <a:stretch>
            <a:fillRect/>
          </a:stretch>
        </p:blipFill>
        <p:spPr>
          <a:xfrm>
            <a:off x="765175" y="1275346"/>
            <a:ext cx="7447026" cy="2996565"/>
          </a:xfrm>
          <a:prstGeom prst="rect">
            <a:avLst/>
          </a:prstGeom>
        </p:spPr>
      </p:pic>
      <p:sp>
        <p:nvSpPr>
          <p:cNvPr id="9" name="object 9"/>
          <p:cNvSpPr txBox="1"/>
          <p:nvPr/>
        </p:nvSpPr>
        <p:spPr>
          <a:xfrm>
            <a:off x="3634866" y="4843517"/>
            <a:ext cx="5158105"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60" dirty="0">
                <a:solidFill>
                  <a:srgbClr val="585858"/>
                </a:solidFill>
                <a:latin typeface="Arial"/>
                <a:cs typeface="Arial"/>
              </a:rPr>
              <a:t> </a:t>
            </a:r>
            <a:r>
              <a:rPr sz="700" spc="-5" dirty="0">
                <a:solidFill>
                  <a:srgbClr val="585858"/>
                </a:solidFill>
                <a:latin typeface="Arial"/>
                <a:cs typeface="Arial"/>
              </a:rPr>
              <a:t>Source:</a:t>
            </a:r>
            <a:r>
              <a:rPr sz="700" spc="65" dirty="0">
                <a:solidFill>
                  <a:srgbClr val="585858"/>
                </a:solidFill>
                <a:latin typeface="Arial"/>
                <a:cs typeface="Arial"/>
              </a:rPr>
              <a:t> </a:t>
            </a:r>
            <a:r>
              <a:rPr sz="700" spc="-10" dirty="0">
                <a:solidFill>
                  <a:srgbClr val="585858"/>
                </a:solidFill>
                <a:latin typeface="Arial"/>
                <a:cs typeface="Arial"/>
              </a:rPr>
              <a:t>https://cdn.educba.com/academy/wp-content/uploads/2019/03/Applications-of-DBMS.png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656569" y="2339989"/>
            <a:ext cx="3514725" cy="2279085"/>
          </a:xfrm>
          <a:prstGeom prst="rect">
            <a:avLst/>
          </a:prstGeom>
        </p:spPr>
        <p:txBody>
          <a:bodyPr vert="horz" wrap="square" lIns="0" tIns="12700" rIns="0" bIns="0" rtlCol="0">
            <a:spAutoFit/>
          </a:bodyPr>
          <a:lstStyle/>
          <a:p>
            <a:pPr marL="348606" marR="5080" indent="-336542" algn="just">
              <a:lnSpc>
                <a:spcPct val="116100"/>
              </a:lnSpc>
              <a:spcBef>
                <a:spcPts val="100"/>
              </a:spcBef>
              <a:buChar char="●"/>
              <a:tabLst>
                <a:tab pos="347972" algn="l"/>
                <a:tab pos="349241" algn="l"/>
              </a:tabLst>
            </a:pPr>
            <a:r>
              <a:rPr spc="-5" dirty="0">
                <a:latin typeface="Arial MT"/>
                <a:cs typeface="Arial MT"/>
              </a:rPr>
              <a:t>HTML</a:t>
            </a:r>
            <a:r>
              <a:rPr spc="-70" dirty="0">
                <a:latin typeface="Arial MT"/>
                <a:cs typeface="Arial MT"/>
              </a:rPr>
              <a:t> </a:t>
            </a:r>
            <a:r>
              <a:rPr spc="-5" dirty="0">
                <a:latin typeface="Arial MT"/>
                <a:cs typeface="Arial MT"/>
              </a:rPr>
              <a:t>also</a:t>
            </a:r>
            <a:r>
              <a:rPr spc="-20" dirty="0">
                <a:latin typeface="Arial MT"/>
                <a:cs typeface="Arial MT"/>
              </a:rPr>
              <a:t> </a:t>
            </a:r>
            <a:r>
              <a:rPr spc="-5" dirty="0">
                <a:latin typeface="Arial MT"/>
                <a:cs typeface="Arial MT"/>
              </a:rPr>
              <a:t>defines</a:t>
            </a:r>
            <a:r>
              <a:rPr spc="-20" dirty="0">
                <a:latin typeface="Arial MT"/>
                <a:cs typeface="Arial MT"/>
              </a:rPr>
              <a:t> </a:t>
            </a:r>
            <a:r>
              <a:rPr dirty="0">
                <a:latin typeface="Arial MT"/>
                <a:cs typeface="Arial MT"/>
              </a:rPr>
              <a:t>special</a:t>
            </a:r>
            <a:r>
              <a:rPr spc="-20" dirty="0">
                <a:latin typeface="Arial MT"/>
                <a:cs typeface="Arial MT"/>
              </a:rPr>
              <a:t> </a:t>
            </a:r>
            <a:r>
              <a:rPr b="1" spc="-5" dirty="0">
                <a:latin typeface="Arial MT"/>
              </a:rPr>
              <a:t>elements</a:t>
            </a:r>
            <a:r>
              <a:rPr b="1" spc="-20" dirty="0">
                <a:latin typeface="Arial MT"/>
              </a:rPr>
              <a:t> </a:t>
            </a:r>
            <a:r>
              <a:rPr spc="-5" dirty="0">
                <a:latin typeface="Arial MT"/>
                <a:cs typeface="Arial MT"/>
              </a:rPr>
              <a:t>for </a:t>
            </a:r>
            <a:r>
              <a:rPr spc="-375" dirty="0">
                <a:latin typeface="Arial MT"/>
                <a:cs typeface="Arial MT"/>
              </a:rPr>
              <a:t> </a:t>
            </a:r>
            <a:r>
              <a:rPr spc="-5" dirty="0">
                <a:latin typeface="Arial MT"/>
                <a:cs typeface="Arial MT"/>
              </a:rPr>
              <a:t>defining</a:t>
            </a:r>
            <a:r>
              <a:rPr spc="-15" dirty="0">
                <a:latin typeface="Arial MT"/>
                <a:cs typeface="Arial MT"/>
              </a:rPr>
              <a:t> </a:t>
            </a:r>
            <a:r>
              <a:rPr spc="-5" dirty="0">
                <a:latin typeface="Arial MT"/>
                <a:cs typeface="Arial MT"/>
              </a:rPr>
              <a:t>text</a:t>
            </a:r>
            <a:r>
              <a:rPr spc="-15" dirty="0">
                <a:latin typeface="Arial MT"/>
                <a:cs typeface="Arial MT"/>
              </a:rPr>
              <a:t> </a:t>
            </a:r>
            <a:r>
              <a:rPr spc="-5" dirty="0">
                <a:latin typeface="Arial MT"/>
                <a:cs typeface="Arial MT"/>
              </a:rPr>
              <a:t>with</a:t>
            </a:r>
            <a:r>
              <a:rPr spc="-10" dirty="0">
                <a:latin typeface="Arial MT"/>
                <a:cs typeface="Arial MT"/>
              </a:rPr>
              <a:t> </a:t>
            </a:r>
            <a:r>
              <a:rPr dirty="0">
                <a:latin typeface="Arial MT"/>
                <a:cs typeface="Arial MT"/>
              </a:rPr>
              <a:t>a</a:t>
            </a:r>
            <a:r>
              <a:rPr spc="-15" dirty="0">
                <a:latin typeface="Arial MT"/>
                <a:cs typeface="Arial MT"/>
              </a:rPr>
              <a:t> </a:t>
            </a:r>
            <a:r>
              <a:rPr dirty="0">
                <a:latin typeface="Arial MT"/>
                <a:cs typeface="Arial MT"/>
              </a:rPr>
              <a:t>special</a:t>
            </a:r>
            <a:r>
              <a:rPr spc="5" dirty="0">
                <a:latin typeface="Arial MT"/>
                <a:cs typeface="Arial MT"/>
              </a:rPr>
              <a:t> </a:t>
            </a:r>
            <a:r>
              <a:rPr b="1" spc="-5" dirty="0">
                <a:latin typeface="Arial MT"/>
              </a:rPr>
              <a:t>meaning</a:t>
            </a:r>
            <a:r>
              <a:rPr spc="-5" dirty="0">
                <a:latin typeface="Arial MT"/>
                <a:cs typeface="Arial MT"/>
              </a:rPr>
              <a:t>.</a:t>
            </a:r>
            <a:endParaRPr dirty="0">
              <a:latin typeface="Arial MT"/>
              <a:cs typeface="Arial MT"/>
            </a:endParaRPr>
          </a:p>
          <a:p>
            <a:pPr algn="just">
              <a:spcBef>
                <a:spcPts val="50"/>
              </a:spcBef>
            </a:pPr>
            <a:endParaRPr dirty="0">
              <a:latin typeface="Arial MT"/>
              <a:cs typeface="Arial MT"/>
            </a:endParaRPr>
          </a:p>
          <a:p>
            <a:pPr marL="31115" marR="369561" algn="just">
              <a:lnSpc>
                <a:spcPct val="116100"/>
              </a:lnSpc>
            </a:pPr>
            <a:r>
              <a:rPr spc="-5" dirty="0">
                <a:latin typeface="Arial MT"/>
                <a:cs typeface="Arial MT"/>
              </a:rPr>
              <a:t>The formatting tags are divided into two </a:t>
            </a:r>
            <a:r>
              <a:rPr spc="-375" dirty="0">
                <a:latin typeface="Arial MT"/>
                <a:cs typeface="Arial MT"/>
              </a:rPr>
              <a:t> </a:t>
            </a:r>
            <a:r>
              <a:rPr dirty="0">
                <a:latin typeface="Arial MT"/>
                <a:cs typeface="Arial MT"/>
              </a:rPr>
              <a:t>categories:</a:t>
            </a:r>
          </a:p>
          <a:p>
            <a:pPr marL="348606" marR="404485" indent="-336542" algn="just">
              <a:lnSpc>
                <a:spcPct val="116100"/>
              </a:lnSpc>
              <a:buChar char="●"/>
              <a:tabLst>
                <a:tab pos="347972" algn="l"/>
                <a:tab pos="349241" algn="l"/>
              </a:tabLst>
            </a:pPr>
            <a:r>
              <a:rPr b="1" spc="-5" dirty="0">
                <a:latin typeface="Arial MT"/>
              </a:rPr>
              <a:t>physical</a:t>
            </a:r>
            <a:r>
              <a:rPr b="1" spc="-20" dirty="0">
                <a:latin typeface="Arial MT"/>
              </a:rPr>
              <a:t> </a:t>
            </a:r>
            <a:r>
              <a:rPr b="1" dirty="0">
                <a:latin typeface="Arial MT"/>
              </a:rPr>
              <a:t>tags</a:t>
            </a:r>
            <a:r>
              <a:rPr dirty="0">
                <a:latin typeface="Arial MT"/>
                <a:cs typeface="Arial MT"/>
              </a:rPr>
              <a:t>,</a:t>
            </a:r>
            <a:r>
              <a:rPr spc="-20" dirty="0">
                <a:latin typeface="Arial MT"/>
                <a:cs typeface="Arial MT"/>
              </a:rPr>
              <a:t> </a:t>
            </a:r>
            <a:r>
              <a:rPr spc="-5" dirty="0">
                <a:latin typeface="Arial MT"/>
                <a:cs typeface="Arial MT"/>
              </a:rPr>
              <a:t>used</a:t>
            </a:r>
            <a:r>
              <a:rPr spc="-15" dirty="0">
                <a:latin typeface="Arial MT"/>
                <a:cs typeface="Arial MT"/>
              </a:rPr>
              <a:t> </a:t>
            </a:r>
            <a:r>
              <a:rPr spc="-5" dirty="0">
                <a:latin typeface="Arial MT"/>
                <a:cs typeface="Arial MT"/>
              </a:rPr>
              <a:t>for</a:t>
            </a:r>
            <a:r>
              <a:rPr spc="-20" dirty="0">
                <a:latin typeface="Arial MT"/>
                <a:cs typeface="Arial MT"/>
              </a:rPr>
              <a:t> </a:t>
            </a:r>
            <a:r>
              <a:rPr spc="-5" dirty="0">
                <a:latin typeface="Arial MT"/>
                <a:cs typeface="Arial MT"/>
              </a:rPr>
              <a:t>text</a:t>
            </a:r>
            <a:r>
              <a:rPr spc="-15" dirty="0">
                <a:latin typeface="Arial MT"/>
                <a:cs typeface="Arial MT"/>
              </a:rPr>
              <a:t> </a:t>
            </a:r>
            <a:r>
              <a:rPr dirty="0">
                <a:latin typeface="Arial MT"/>
                <a:cs typeface="Arial MT"/>
              </a:rPr>
              <a:t>styling </a:t>
            </a:r>
            <a:r>
              <a:rPr spc="-375" dirty="0">
                <a:latin typeface="Arial MT"/>
                <a:cs typeface="Arial MT"/>
              </a:rPr>
              <a:t> </a:t>
            </a:r>
            <a:r>
              <a:rPr dirty="0">
                <a:latin typeface="Arial MT"/>
                <a:cs typeface="Arial MT"/>
              </a:rPr>
              <a:t>(visual</a:t>
            </a:r>
            <a:r>
              <a:rPr spc="-15" dirty="0">
                <a:latin typeface="Arial MT"/>
                <a:cs typeface="Arial MT"/>
              </a:rPr>
              <a:t> </a:t>
            </a:r>
            <a:r>
              <a:rPr spc="-5" dirty="0">
                <a:latin typeface="Arial MT"/>
                <a:cs typeface="Arial MT"/>
              </a:rPr>
              <a:t>appearance</a:t>
            </a:r>
            <a:r>
              <a:rPr spc="-10" dirty="0">
                <a:latin typeface="Arial MT"/>
                <a:cs typeface="Arial MT"/>
              </a:rPr>
              <a:t> </a:t>
            </a:r>
            <a:r>
              <a:rPr spc="-5" dirty="0">
                <a:latin typeface="Arial MT"/>
                <a:cs typeface="Arial MT"/>
              </a:rPr>
              <a:t>of</a:t>
            </a:r>
            <a:r>
              <a:rPr spc="-15" dirty="0">
                <a:latin typeface="Arial MT"/>
                <a:cs typeface="Arial MT"/>
              </a:rPr>
              <a:t> </a:t>
            </a:r>
            <a:r>
              <a:rPr spc="-5" dirty="0">
                <a:latin typeface="Arial MT"/>
                <a:cs typeface="Arial MT"/>
              </a:rPr>
              <a:t>the</a:t>
            </a:r>
            <a:r>
              <a:rPr spc="-10" dirty="0">
                <a:latin typeface="Arial MT"/>
                <a:cs typeface="Arial MT"/>
              </a:rPr>
              <a:t> </a:t>
            </a:r>
            <a:r>
              <a:rPr spc="-5" dirty="0">
                <a:latin typeface="Arial MT"/>
                <a:cs typeface="Arial MT"/>
              </a:rPr>
              <a:t>text)</a:t>
            </a:r>
            <a:endParaRPr dirty="0">
              <a:latin typeface="Arial MT"/>
              <a:cs typeface="Arial MT"/>
            </a:endParaRPr>
          </a:p>
          <a:p>
            <a:pPr marL="348606" marR="158111" indent="-336542" algn="just">
              <a:lnSpc>
                <a:spcPct val="116100"/>
              </a:lnSpc>
              <a:buChar char="●"/>
              <a:tabLst>
                <a:tab pos="347972" algn="l"/>
                <a:tab pos="349241" algn="l"/>
              </a:tabLst>
            </a:pPr>
            <a:r>
              <a:rPr b="1" spc="-5" dirty="0">
                <a:latin typeface="Arial MT"/>
              </a:rPr>
              <a:t>logical or semantic </a:t>
            </a:r>
            <a:r>
              <a:rPr spc="-5" dirty="0">
                <a:latin typeface="Arial MT"/>
                <a:cs typeface="Arial MT"/>
              </a:rPr>
              <a:t>tags used to add </a:t>
            </a:r>
            <a:r>
              <a:rPr spc="-375" dirty="0">
                <a:latin typeface="Arial MT"/>
                <a:cs typeface="Arial MT"/>
              </a:rPr>
              <a:t> </a:t>
            </a:r>
            <a:r>
              <a:rPr dirty="0">
                <a:latin typeface="Arial MT"/>
                <a:cs typeface="Arial MT"/>
              </a:rPr>
              <a:t>semantic</a:t>
            </a:r>
            <a:r>
              <a:rPr spc="-20" dirty="0">
                <a:latin typeface="Arial MT"/>
                <a:cs typeface="Arial MT"/>
              </a:rPr>
              <a:t> </a:t>
            </a:r>
            <a:r>
              <a:rPr dirty="0">
                <a:latin typeface="Arial MT"/>
                <a:cs typeface="Arial MT"/>
              </a:rPr>
              <a:t>value</a:t>
            </a:r>
            <a:r>
              <a:rPr spc="-15" dirty="0">
                <a:latin typeface="Arial MT"/>
                <a:cs typeface="Arial MT"/>
              </a:rPr>
              <a:t> </a:t>
            </a:r>
            <a:r>
              <a:rPr spc="-5" dirty="0">
                <a:latin typeface="Arial MT"/>
                <a:cs typeface="Arial MT"/>
              </a:rPr>
              <a:t>to</a:t>
            </a:r>
            <a:r>
              <a:rPr spc="-15" dirty="0">
                <a:latin typeface="Arial MT"/>
                <a:cs typeface="Arial MT"/>
              </a:rPr>
              <a:t> </a:t>
            </a:r>
            <a:r>
              <a:rPr spc="-5" dirty="0">
                <a:latin typeface="Arial MT"/>
                <a:cs typeface="Arial MT"/>
              </a:rPr>
              <a:t>the</a:t>
            </a:r>
            <a:r>
              <a:rPr spc="-15" dirty="0">
                <a:latin typeface="Arial MT"/>
                <a:cs typeface="Arial MT"/>
              </a:rPr>
              <a:t> </a:t>
            </a:r>
            <a:r>
              <a:rPr spc="-5" dirty="0">
                <a:latin typeface="Arial MT"/>
                <a:cs typeface="Arial MT"/>
              </a:rPr>
              <a:t>parts</a:t>
            </a:r>
            <a:r>
              <a:rPr spc="-15" dirty="0">
                <a:latin typeface="Arial MT"/>
                <a:cs typeface="Arial MT"/>
              </a:rPr>
              <a:t> </a:t>
            </a:r>
            <a:r>
              <a:rPr spc="-5" dirty="0">
                <a:latin typeface="Arial MT"/>
                <a:cs typeface="Arial MT"/>
              </a:rPr>
              <a:t>of</a:t>
            </a:r>
            <a:r>
              <a:rPr spc="-15" dirty="0">
                <a:latin typeface="Arial MT"/>
                <a:cs typeface="Arial MT"/>
              </a:rPr>
              <a:t> </a:t>
            </a:r>
            <a:r>
              <a:rPr spc="-5" dirty="0">
                <a:latin typeface="Arial MT"/>
                <a:cs typeface="Arial MT"/>
              </a:rPr>
              <a:t>the</a:t>
            </a:r>
            <a:r>
              <a:rPr spc="-15" dirty="0">
                <a:latin typeface="Arial MT"/>
                <a:cs typeface="Arial MT"/>
              </a:rPr>
              <a:t> </a:t>
            </a:r>
            <a:r>
              <a:rPr spc="-5" dirty="0">
                <a:latin typeface="Arial MT"/>
                <a:cs typeface="Arial MT"/>
              </a:rPr>
              <a:t>text.</a:t>
            </a:r>
            <a:endParaRPr dirty="0">
              <a:latin typeface="Arial MT"/>
              <a:cs typeface="Arial MT"/>
            </a:endParaRPr>
          </a:p>
        </p:txBody>
      </p:sp>
      <p:pic>
        <p:nvPicPr>
          <p:cNvPr id="4" name="object 4"/>
          <p:cNvPicPr/>
          <p:nvPr/>
        </p:nvPicPr>
        <p:blipFill>
          <a:blip r:embed="rId2" cstate="print"/>
          <a:stretch>
            <a:fillRect/>
          </a:stretch>
        </p:blipFill>
        <p:spPr>
          <a:xfrm>
            <a:off x="4572000" y="968801"/>
            <a:ext cx="4572000" cy="3357199"/>
          </a:xfrm>
          <a:prstGeom prst="rect">
            <a:avLst/>
          </a:prstGeom>
        </p:spPr>
      </p:pic>
      <p:sp>
        <p:nvSpPr>
          <p:cNvPr id="5" name="object 5"/>
          <p:cNvSpPr txBox="1"/>
          <p:nvPr/>
        </p:nvSpPr>
        <p:spPr>
          <a:xfrm>
            <a:off x="4972367" y="4723907"/>
            <a:ext cx="3771265" cy="258404"/>
          </a:xfrm>
          <a:prstGeom prst="rect">
            <a:avLst/>
          </a:prstGeom>
        </p:spPr>
        <p:txBody>
          <a:bodyPr vert="horz" wrap="square" lIns="0" tIns="29845" rIns="0" bIns="0" rtlCol="0">
            <a:spAutoFit/>
          </a:bodyPr>
          <a:lstStyle/>
          <a:p>
            <a:pPr marL="12700">
              <a:spcBef>
                <a:spcPts val="235"/>
              </a:spcBef>
            </a:pPr>
            <a:r>
              <a:rPr sz="700" spc="-5" dirty="0">
                <a:solidFill>
                  <a:srgbClr val="595959"/>
                </a:solidFill>
                <a:latin typeface="Arial MT"/>
                <a:cs typeface="Arial MT"/>
              </a:rPr>
              <a:t>Imag</a:t>
            </a:r>
            <a:r>
              <a:rPr sz="700" dirty="0">
                <a:solidFill>
                  <a:srgbClr val="595959"/>
                </a:solidFill>
                <a:latin typeface="Arial MT"/>
                <a:cs typeface="Arial MT"/>
              </a:rPr>
              <a:t>e</a:t>
            </a:r>
            <a:r>
              <a:rPr sz="700" spc="-5" dirty="0">
                <a:solidFill>
                  <a:srgbClr val="595959"/>
                </a:solidFill>
                <a:latin typeface="Arial MT"/>
                <a:cs typeface="Arial MT"/>
              </a:rPr>
              <a:t> Source:</a:t>
            </a:r>
            <a:endParaRPr sz="700" dirty="0">
              <a:latin typeface="Arial MT"/>
              <a:cs typeface="Arial MT"/>
            </a:endParaRPr>
          </a:p>
          <a:p>
            <a:pPr marL="12700">
              <a:spcBef>
                <a:spcPts val="135"/>
              </a:spcBef>
            </a:pPr>
            <a:r>
              <a:rPr sz="700" spc="-5" dirty="0">
                <a:solidFill>
                  <a:srgbClr val="595959"/>
                </a:solidFill>
                <a:latin typeface="Arial MT"/>
                <a:cs typeface="Arial MT"/>
                <a:hlinkClick r:id="rId3"/>
              </a:rPr>
              <a:t>https://medium.com/@quadrishah846/the-forgotten-formatting-elements-of-html-4a43048eb0b9</a:t>
            </a:r>
            <a:endParaRPr sz="700" dirty="0">
              <a:latin typeface="Arial MT"/>
              <a:cs typeface="Arial MT"/>
            </a:endParaRPr>
          </a:p>
        </p:txBody>
      </p:sp>
      <p:sp>
        <p:nvSpPr>
          <p:cNvPr id="7" name="object 6"/>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HTML Tags and Attributes</a:t>
            </a:r>
          </a:p>
        </p:txBody>
      </p:sp>
      <p:sp>
        <p:nvSpPr>
          <p:cNvPr id="8" name="object 7"/>
          <p:cNvSpPr txBox="1"/>
          <p:nvPr/>
        </p:nvSpPr>
        <p:spPr>
          <a:xfrm>
            <a:off x="1923922" y="1728118"/>
            <a:ext cx="1200278" cy="289823"/>
          </a:xfrm>
          <a:prstGeom prst="rect">
            <a:avLst/>
          </a:prstGeom>
        </p:spPr>
        <p:txBody>
          <a:bodyPr vert="horz" wrap="square" lIns="0" tIns="12700" rIns="0" bIns="0" rtlCol="0">
            <a:spAutoFit/>
          </a:bodyPr>
          <a:lstStyle/>
          <a:p>
            <a:pPr marL="12700" algn="ctr">
              <a:spcBef>
                <a:spcPts val="100"/>
              </a:spcBef>
            </a:pPr>
            <a:r>
              <a:rPr lang="en-IN" sz="1800" spc="-5" dirty="0">
                <a:solidFill>
                  <a:srgbClr val="595959"/>
                </a:solidFill>
                <a:latin typeface="Arial MT"/>
                <a:cs typeface="Arial MT"/>
              </a:rPr>
              <a:t>Formatting</a:t>
            </a:r>
            <a:endParaRPr sz="1800" dirty="0">
              <a:latin typeface="Arial MT"/>
              <a:cs typeface="Arial MT"/>
            </a:endParaRPr>
          </a:p>
        </p:txBody>
      </p:sp>
    </p:spTree>
    <p:extLst>
      <p:ext uri="{BB962C8B-B14F-4D97-AF65-F5344CB8AC3E}">
        <p14:creationId xmlns:p14="http://schemas.microsoft.com/office/powerpoint/2010/main" val="175716895"/>
      </p:ext>
    </p:extLst>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17397" y="627773"/>
            <a:ext cx="3438836" cy="443711"/>
          </a:xfrm>
          <a:prstGeom prst="rect">
            <a:avLst/>
          </a:prstGeom>
        </p:spPr>
        <p:txBody>
          <a:bodyPr vert="horz" wrap="square" lIns="0" tIns="12700" rIns="0" bIns="0" rtlCol="0">
            <a:spAutoFit/>
          </a:bodyPr>
          <a:lstStyle/>
          <a:p>
            <a:pPr marL="12700">
              <a:lnSpc>
                <a:spcPct val="100000"/>
              </a:lnSpc>
              <a:spcBef>
                <a:spcPts val="100"/>
              </a:spcBef>
            </a:pPr>
            <a:r>
              <a:rPr sz="2800" dirty="0">
                <a:latin typeface="Arial"/>
                <a:cs typeface="Arial"/>
              </a:rPr>
              <a:t>Structure</a:t>
            </a:r>
            <a:r>
              <a:rPr sz="2400" spc="-90" dirty="0">
                <a:latin typeface="Arial"/>
                <a:cs typeface="Arial"/>
              </a:rPr>
              <a:t> </a:t>
            </a:r>
            <a:r>
              <a:rPr sz="2400" spc="-5" dirty="0">
                <a:latin typeface="Arial"/>
                <a:cs typeface="Arial"/>
              </a:rPr>
              <a:t>to</a:t>
            </a:r>
            <a:r>
              <a:rPr sz="2400" spc="-75" dirty="0">
                <a:latin typeface="Arial"/>
                <a:cs typeface="Arial"/>
              </a:rPr>
              <a:t> </a:t>
            </a:r>
            <a:r>
              <a:rPr sz="2400" spc="-5" dirty="0">
                <a:latin typeface="Arial"/>
                <a:cs typeface="Arial"/>
              </a:rPr>
              <a:t>DBMS</a:t>
            </a:r>
            <a:endParaRPr sz="2400" dirty="0">
              <a:latin typeface="Arial"/>
              <a:cs typeface="Arial"/>
            </a:endParaRP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158036" y="1722247"/>
            <a:ext cx="222821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Applications</a:t>
            </a:r>
            <a:r>
              <a:rPr sz="1800" spc="-60" dirty="0">
                <a:solidFill>
                  <a:srgbClr val="585858"/>
                </a:solidFill>
                <a:latin typeface="Arial"/>
                <a:cs typeface="Arial"/>
              </a:rPr>
              <a:t> </a:t>
            </a:r>
            <a:r>
              <a:rPr sz="1800" spc="-5" dirty="0">
                <a:solidFill>
                  <a:srgbClr val="585858"/>
                </a:solidFill>
                <a:latin typeface="Arial"/>
                <a:cs typeface="Arial"/>
              </a:rPr>
              <a:t>of</a:t>
            </a:r>
            <a:r>
              <a:rPr sz="1800" spc="-40" dirty="0">
                <a:solidFill>
                  <a:srgbClr val="585858"/>
                </a:solidFill>
                <a:latin typeface="Arial"/>
                <a:cs typeface="Arial"/>
              </a:rPr>
              <a:t> </a:t>
            </a:r>
            <a:r>
              <a:rPr sz="1800" dirty="0">
                <a:solidFill>
                  <a:srgbClr val="585858"/>
                </a:solidFill>
                <a:latin typeface="Arial"/>
                <a:cs typeface="Arial"/>
              </a:rPr>
              <a:t>DBMS</a:t>
            </a:r>
            <a:endParaRPr sz="1800">
              <a:latin typeface="Arial"/>
              <a:cs typeface="Arial"/>
            </a:endParaRPr>
          </a:p>
        </p:txBody>
      </p:sp>
      <p:sp>
        <p:nvSpPr>
          <p:cNvPr id="7" name="object 7"/>
          <p:cNvSpPr txBox="1"/>
          <p:nvPr/>
        </p:nvSpPr>
        <p:spPr>
          <a:xfrm>
            <a:off x="4708016" y="4820818"/>
            <a:ext cx="4234180" cy="272415"/>
          </a:xfrm>
          <a:prstGeom prst="rect">
            <a:avLst/>
          </a:prstGeom>
        </p:spPr>
        <p:txBody>
          <a:bodyPr vert="horz" wrap="square" lIns="0" tIns="29209" rIns="0" bIns="0" rtlCol="0">
            <a:spAutoFit/>
          </a:bodyPr>
          <a:lstStyle/>
          <a:p>
            <a:pPr marL="12700">
              <a:lnSpc>
                <a:spcPct val="100000"/>
              </a:lnSpc>
              <a:spcBef>
                <a:spcPts val="229"/>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marL="12700">
              <a:lnSpc>
                <a:spcPct val="100000"/>
              </a:lnSpc>
              <a:spcBef>
                <a:spcPts val="135"/>
              </a:spcBef>
            </a:pPr>
            <a:r>
              <a:rPr sz="700" spc="-5" dirty="0">
                <a:solidFill>
                  <a:srgbClr val="585858"/>
                </a:solidFill>
                <a:latin typeface="Arial"/>
                <a:cs typeface="Arial"/>
                <a:hlinkClick r:id="rId3"/>
              </a:rPr>
              <a:t>http://1.bp.blogspot.com/-GmlmEbglhWk/Vc12mfuuTYI/AAAAAAAABak/jYO7eiIdprw/s1600/Structure_of_D</a:t>
            </a:r>
            <a:endParaRPr sz="700">
              <a:latin typeface="Arial"/>
              <a:cs typeface="Arial"/>
            </a:endParaRPr>
          </a:p>
        </p:txBody>
      </p:sp>
      <p:pic>
        <p:nvPicPr>
          <p:cNvPr id="8" name="object 8"/>
          <p:cNvPicPr/>
          <p:nvPr/>
        </p:nvPicPr>
        <p:blipFill>
          <a:blip r:embed="rId4" cstate="print"/>
          <a:stretch>
            <a:fillRect/>
          </a:stretch>
        </p:blipFill>
        <p:spPr>
          <a:xfrm>
            <a:off x="143510" y="161289"/>
            <a:ext cx="773887" cy="311150"/>
          </a:xfrm>
          <a:prstGeom prst="rect">
            <a:avLst/>
          </a:prstGeom>
        </p:spPr>
      </p:pic>
      <p:pic>
        <p:nvPicPr>
          <p:cNvPr id="9" name="object 9"/>
          <p:cNvPicPr/>
          <p:nvPr/>
        </p:nvPicPr>
        <p:blipFill>
          <a:blip r:embed="rId5" cstate="print"/>
          <a:stretch>
            <a:fillRect/>
          </a:stretch>
        </p:blipFill>
        <p:spPr>
          <a:xfrm>
            <a:off x="384175" y="1226819"/>
            <a:ext cx="8238363" cy="3535045"/>
          </a:xfrm>
          <a:prstGeom prst="rect">
            <a:avLst/>
          </a:prstGeom>
        </p:spPr>
      </p:pic>
    </p:spTree>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2701" y="630327"/>
            <a:ext cx="3885069" cy="456535"/>
          </a:xfrm>
          <a:prstGeom prst="rect">
            <a:avLst/>
          </a:prstGeom>
        </p:spPr>
        <p:txBody>
          <a:bodyPr vert="horz" wrap="square" lIns="0" tIns="12700" rIns="0" bIns="0" rtlCol="0">
            <a:spAutoFit/>
          </a:bodyPr>
          <a:lstStyle/>
          <a:p>
            <a:pPr marL="12700">
              <a:lnSpc>
                <a:spcPct val="100000"/>
              </a:lnSpc>
              <a:spcBef>
                <a:spcPts val="100"/>
              </a:spcBef>
            </a:pPr>
            <a:r>
              <a:rPr spc="-5" dirty="0"/>
              <a:t>Introduction</a:t>
            </a:r>
            <a:r>
              <a:rPr spc="-65" dirty="0"/>
              <a:t> </a:t>
            </a:r>
            <a:r>
              <a:rPr dirty="0"/>
              <a:t>to</a:t>
            </a:r>
            <a:r>
              <a:rPr spc="-60" dirty="0"/>
              <a:t> </a:t>
            </a:r>
            <a:r>
              <a:rPr spc="-5" dirty="0"/>
              <a:t>RDBMS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438402" y="1722247"/>
            <a:ext cx="167132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What</a:t>
            </a:r>
            <a:r>
              <a:rPr sz="1800" spc="-60" dirty="0">
                <a:solidFill>
                  <a:srgbClr val="585858"/>
                </a:solidFill>
                <a:latin typeface="Arial"/>
                <a:cs typeface="Arial"/>
              </a:rPr>
              <a:t> </a:t>
            </a:r>
            <a:r>
              <a:rPr sz="1800" spc="-5" dirty="0">
                <a:solidFill>
                  <a:srgbClr val="585858"/>
                </a:solidFill>
                <a:latin typeface="Arial"/>
                <a:cs typeface="Arial"/>
              </a:rPr>
              <a:t>is</a:t>
            </a:r>
            <a:r>
              <a:rPr sz="1800" spc="-55" dirty="0">
                <a:solidFill>
                  <a:srgbClr val="585858"/>
                </a:solidFill>
                <a:latin typeface="Arial"/>
                <a:cs typeface="Arial"/>
              </a:rPr>
              <a:t> </a:t>
            </a:r>
            <a:r>
              <a:rPr sz="1800" spc="-5" dirty="0">
                <a:solidFill>
                  <a:srgbClr val="585858"/>
                </a:solidFill>
                <a:latin typeface="Arial"/>
                <a:cs typeface="Arial"/>
              </a:rPr>
              <a:t>RDBMS</a:t>
            </a:r>
            <a:endParaRPr sz="1800">
              <a:latin typeface="Arial"/>
              <a:cs typeface="Arial"/>
            </a:endParaRPr>
          </a:p>
        </p:txBody>
      </p:sp>
      <p:sp>
        <p:nvSpPr>
          <p:cNvPr id="7" name="object 7"/>
          <p:cNvSpPr txBox="1"/>
          <p:nvPr/>
        </p:nvSpPr>
        <p:spPr>
          <a:xfrm>
            <a:off x="654812" y="2861538"/>
            <a:ext cx="3206115" cy="1260475"/>
          </a:xfrm>
          <a:prstGeom prst="rect">
            <a:avLst/>
          </a:prstGeom>
        </p:spPr>
        <p:txBody>
          <a:bodyPr vert="horz" wrap="square" lIns="0" tIns="12065" rIns="0" bIns="0" rtlCol="0">
            <a:spAutoFit/>
          </a:bodyPr>
          <a:lstStyle/>
          <a:p>
            <a:pPr marL="349250" marR="5080" indent="-337185">
              <a:lnSpc>
                <a:spcPct val="115799"/>
              </a:lnSpc>
              <a:spcBef>
                <a:spcPts val="95"/>
              </a:spcBef>
              <a:buChar char="●"/>
              <a:tabLst>
                <a:tab pos="349250" algn="l"/>
                <a:tab pos="349885" algn="l"/>
              </a:tabLst>
            </a:pPr>
            <a:r>
              <a:rPr sz="1400" dirty="0">
                <a:latin typeface="Arial"/>
                <a:cs typeface="Arial"/>
              </a:rPr>
              <a:t>A</a:t>
            </a:r>
            <a:r>
              <a:rPr sz="1400" spc="5" dirty="0">
                <a:latin typeface="Arial"/>
                <a:cs typeface="Arial"/>
              </a:rPr>
              <a:t> </a:t>
            </a:r>
            <a:r>
              <a:rPr sz="1400" spc="-5" dirty="0">
                <a:latin typeface="Arial"/>
                <a:cs typeface="Arial"/>
              </a:rPr>
              <a:t>Relational</a:t>
            </a:r>
            <a:r>
              <a:rPr sz="1400" spc="-10" dirty="0">
                <a:latin typeface="Arial"/>
                <a:cs typeface="Arial"/>
              </a:rPr>
              <a:t> </a:t>
            </a:r>
            <a:r>
              <a:rPr sz="1400" spc="-5" dirty="0">
                <a:latin typeface="Arial"/>
                <a:cs typeface="Arial"/>
              </a:rPr>
              <a:t>database</a:t>
            </a:r>
            <a:r>
              <a:rPr sz="1400" spc="10" dirty="0">
                <a:latin typeface="Arial"/>
                <a:cs typeface="Arial"/>
              </a:rPr>
              <a:t> </a:t>
            </a:r>
            <a:r>
              <a:rPr sz="1400" spc="-5" dirty="0">
                <a:latin typeface="Arial"/>
                <a:cs typeface="Arial"/>
              </a:rPr>
              <a:t>management </a:t>
            </a:r>
            <a:r>
              <a:rPr sz="1400" spc="-375" dirty="0">
                <a:latin typeface="Arial"/>
                <a:cs typeface="Arial"/>
              </a:rPr>
              <a:t> </a:t>
            </a:r>
            <a:r>
              <a:rPr sz="1400" spc="-5" dirty="0">
                <a:latin typeface="Arial"/>
                <a:cs typeface="Arial"/>
              </a:rPr>
              <a:t>system (RDBMS) </a:t>
            </a:r>
            <a:r>
              <a:rPr sz="1400" dirty="0">
                <a:latin typeface="Arial"/>
                <a:cs typeface="Arial"/>
              </a:rPr>
              <a:t>is a </a:t>
            </a:r>
            <a:r>
              <a:rPr sz="1400" spc="-5" dirty="0">
                <a:latin typeface="Arial"/>
                <a:cs typeface="Arial"/>
              </a:rPr>
              <a:t>database </a:t>
            </a:r>
            <a:r>
              <a:rPr sz="1400" dirty="0">
                <a:latin typeface="Arial"/>
                <a:cs typeface="Arial"/>
              </a:rPr>
              <a:t> management</a:t>
            </a:r>
            <a:r>
              <a:rPr sz="1400" spc="-45" dirty="0">
                <a:latin typeface="Arial"/>
                <a:cs typeface="Arial"/>
              </a:rPr>
              <a:t> </a:t>
            </a:r>
            <a:r>
              <a:rPr sz="1400" spc="-5" dirty="0">
                <a:latin typeface="Arial"/>
                <a:cs typeface="Arial"/>
              </a:rPr>
              <a:t>system</a:t>
            </a:r>
            <a:r>
              <a:rPr sz="1400" spc="-30" dirty="0">
                <a:latin typeface="Arial"/>
                <a:cs typeface="Arial"/>
              </a:rPr>
              <a:t> </a:t>
            </a:r>
            <a:r>
              <a:rPr sz="1400" spc="-5" dirty="0">
                <a:latin typeface="Arial"/>
                <a:cs typeface="Arial"/>
              </a:rPr>
              <a:t>(DBMS)</a:t>
            </a:r>
            <a:r>
              <a:rPr sz="1400" spc="-45" dirty="0">
                <a:latin typeface="Arial"/>
                <a:cs typeface="Arial"/>
              </a:rPr>
              <a:t> </a:t>
            </a:r>
            <a:r>
              <a:rPr sz="1400" spc="-5" dirty="0">
                <a:latin typeface="Arial"/>
                <a:cs typeface="Arial"/>
              </a:rPr>
              <a:t>that</a:t>
            </a:r>
            <a:r>
              <a:rPr sz="1400" spc="-25" dirty="0">
                <a:latin typeface="Arial"/>
                <a:cs typeface="Arial"/>
              </a:rPr>
              <a:t> </a:t>
            </a:r>
            <a:r>
              <a:rPr sz="1400" spc="-15" dirty="0">
                <a:latin typeface="Arial"/>
                <a:cs typeface="Arial"/>
              </a:rPr>
              <a:t>is </a:t>
            </a:r>
            <a:r>
              <a:rPr sz="1400" spc="-375" dirty="0">
                <a:latin typeface="Arial"/>
                <a:cs typeface="Arial"/>
              </a:rPr>
              <a:t> </a:t>
            </a:r>
            <a:r>
              <a:rPr sz="1400" dirty="0">
                <a:latin typeface="Arial"/>
                <a:cs typeface="Arial"/>
              </a:rPr>
              <a:t>based on the </a:t>
            </a:r>
            <a:r>
              <a:rPr sz="1400" spc="-5" dirty="0">
                <a:latin typeface="Arial"/>
                <a:cs typeface="Arial"/>
              </a:rPr>
              <a:t>relational </a:t>
            </a:r>
            <a:r>
              <a:rPr sz="1400" dirty="0">
                <a:latin typeface="Arial"/>
                <a:cs typeface="Arial"/>
              </a:rPr>
              <a:t>model </a:t>
            </a:r>
            <a:r>
              <a:rPr sz="1400" spc="-10" dirty="0">
                <a:latin typeface="Arial"/>
                <a:cs typeface="Arial"/>
              </a:rPr>
              <a:t>as </a:t>
            </a:r>
            <a:r>
              <a:rPr sz="1400" spc="-5" dirty="0">
                <a:latin typeface="Arial"/>
                <a:cs typeface="Arial"/>
              </a:rPr>
              <a:t> </a:t>
            </a:r>
            <a:r>
              <a:rPr sz="1400" dirty="0">
                <a:latin typeface="Arial"/>
                <a:cs typeface="Arial"/>
              </a:rPr>
              <a:t>introduced</a:t>
            </a:r>
            <a:r>
              <a:rPr sz="1400" spc="-20" dirty="0">
                <a:latin typeface="Arial"/>
                <a:cs typeface="Arial"/>
              </a:rPr>
              <a:t> </a:t>
            </a:r>
            <a:r>
              <a:rPr sz="1400" spc="-5" dirty="0">
                <a:latin typeface="Arial"/>
                <a:cs typeface="Arial"/>
              </a:rPr>
              <a:t>by</a:t>
            </a:r>
            <a:r>
              <a:rPr sz="1400" spc="-30" dirty="0">
                <a:latin typeface="Arial"/>
                <a:cs typeface="Arial"/>
              </a:rPr>
              <a:t> </a:t>
            </a:r>
            <a:r>
              <a:rPr sz="1400" spc="-10" dirty="0">
                <a:latin typeface="Arial"/>
                <a:cs typeface="Arial"/>
              </a:rPr>
              <a:t>E.</a:t>
            </a:r>
            <a:r>
              <a:rPr sz="1400" spc="-20" dirty="0">
                <a:latin typeface="Arial"/>
                <a:cs typeface="Arial"/>
              </a:rPr>
              <a:t> </a:t>
            </a:r>
            <a:r>
              <a:rPr sz="1400" spc="-5" dirty="0">
                <a:latin typeface="Arial"/>
                <a:cs typeface="Arial"/>
              </a:rPr>
              <a:t>F.</a:t>
            </a:r>
            <a:r>
              <a:rPr sz="1400" spc="-25" dirty="0">
                <a:latin typeface="Arial"/>
                <a:cs typeface="Arial"/>
              </a:rPr>
              <a:t> </a:t>
            </a:r>
            <a:r>
              <a:rPr sz="1400" dirty="0">
                <a:latin typeface="Arial"/>
                <a:cs typeface="Arial"/>
              </a:rPr>
              <a:t>Codd.</a:t>
            </a:r>
            <a:endParaRPr sz="1400">
              <a:latin typeface="Arial"/>
              <a:cs typeface="Arial"/>
            </a:endParaRPr>
          </a:p>
        </p:txBody>
      </p:sp>
      <p:sp>
        <p:nvSpPr>
          <p:cNvPr id="8" name="object 8"/>
          <p:cNvSpPr txBox="1"/>
          <p:nvPr/>
        </p:nvSpPr>
        <p:spPr>
          <a:xfrm>
            <a:off x="4708016" y="4819294"/>
            <a:ext cx="3776979" cy="272415"/>
          </a:xfrm>
          <a:prstGeom prst="rect">
            <a:avLst/>
          </a:prstGeom>
        </p:spPr>
        <p:txBody>
          <a:bodyPr vert="horz" wrap="square" lIns="0" tIns="29209" rIns="0" bIns="0" rtlCol="0">
            <a:spAutoFit/>
          </a:bodyPr>
          <a:lstStyle/>
          <a:p>
            <a:pPr marL="12700">
              <a:lnSpc>
                <a:spcPct val="100000"/>
              </a:lnSpc>
              <a:spcBef>
                <a:spcPts val="229"/>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marL="12700">
              <a:lnSpc>
                <a:spcPct val="100000"/>
              </a:lnSpc>
              <a:spcBef>
                <a:spcPts val="135"/>
              </a:spcBef>
            </a:pPr>
            <a:r>
              <a:rPr sz="700" spc="-5" dirty="0">
                <a:solidFill>
                  <a:srgbClr val="585858"/>
                </a:solidFill>
                <a:latin typeface="Arial"/>
                <a:cs typeface="Arial"/>
                <a:hlinkClick r:id="rId3"/>
              </a:rPr>
              <a:t>https://www.learncomputerscienceonline.com/wp-content/uploads/2019/08/What-Is-RDBMS.jpg</a:t>
            </a:r>
            <a:endParaRPr sz="7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572000" y="1121321"/>
            <a:ext cx="4571365" cy="3484117"/>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9004" y="827278"/>
            <a:ext cx="3953992" cy="456535"/>
          </a:xfrm>
          <a:prstGeom prst="rect">
            <a:avLst/>
          </a:prstGeom>
        </p:spPr>
        <p:txBody>
          <a:bodyPr vert="horz" wrap="square" lIns="0" tIns="12700" rIns="0" bIns="0" rtlCol="0">
            <a:spAutoFit/>
          </a:bodyPr>
          <a:lstStyle/>
          <a:p>
            <a:pPr marL="12700">
              <a:lnSpc>
                <a:spcPct val="100000"/>
              </a:lnSpc>
              <a:spcBef>
                <a:spcPts val="100"/>
              </a:spcBef>
            </a:pPr>
            <a:r>
              <a:rPr spc="-5" dirty="0"/>
              <a:t>Introduction</a:t>
            </a:r>
            <a:r>
              <a:rPr spc="-65" dirty="0"/>
              <a:t> </a:t>
            </a:r>
            <a:r>
              <a:rPr dirty="0"/>
              <a:t>to</a:t>
            </a:r>
            <a:r>
              <a:rPr spc="-60" dirty="0"/>
              <a:t> </a:t>
            </a:r>
            <a:r>
              <a:rPr spc="-5" dirty="0"/>
              <a:t>RDBMS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139748" y="1722247"/>
            <a:ext cx="226377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D</a:t>
            </a:r>
            <a:r>
              <a:rPr sz="1800" spc="-15" dirty="0">
                <a:solidFill>
                  <a:srgbClr val="585858"/>
                </a:solidFill>
                <a:latin typeface="Arial"/>
                <a:cs typeface="Arial"/>
              </a:rPr>
              <a:t>a</a:t>
            </a:r>
            <a:r>
              <a:rPr sz="1800" spc="-5" dirty="0">
                <a:solidFill>
                  <a:srgbClr val="585858"/>
                </a:solidFill>
                <a:latin typeface="Arial"/>
                <a:cs typeface="Arial"/>
              </a:rPr>
              <a:t>ta</a:t>
            </a:r>
            <a:r>
              <a:rPr sz="1800" spc="-15" dirty="0">
                <a:solidFill>
                  <a:srgbClr val="585858"/>
                </a:solidFill>
                <a:latin typeface="Arial"/>
                <a:cs typeface="Arial"/>
              </a:rPr>
              <a:t>b</a:t>
            </a:r>
            <a:r>
              <a:rPr sz="1800" spc="-5" dirty="0">
                <a:solidFill>
                  <a:srgbClr val="585858"/>
                </a:solidFill>
                <a:latin typeface="Arial"/>
                <a:cs typeface="Arial"/>
              </a:rPr>
              <a:t>ase</a:t>
            </a:r>
            <a:r>
              <a:rPr sz="1800" spc="-130" dirty="0">
                <a:solidFill>
                  <a:srgbClr val="585858"/>
                </a:solidFill>
                <a:latin typeface="Arial"/>
                <a:cs typeface="Arial"/>
              </a:rPr>
              <a:t> </a:t>
            </a:r>
            <a:r>
              <a:rPr sz="1800" dirty="0">
                <a:solidFill>
                  <a:srgbClr val="585858"/>
                </a:solidFill>
                <a:latin typeface="Arial"/>
                <a:cs typeface="Arial"/>
              </a:rPr>
              <a:t>Arc</a:t>
            </a:r>
            <a:r>
              <a:rPr sz="1800" spc="-20" dirty="0">
                <a:solidFill>
                  <a:srgbClr val="585858"/>
                </a:solidFill>
                <a:latin typeface="Arial"/>
                <a:cs typeface="Arial"/>
              </a:rPr>
              <a:t>h</a:t>
            </a:r>
            <a:r>
              <a:rPr sz="1800" spc="-25" dirty="0">
                <a:solidFill>
                  <a:srgbClr val="585858"/>
                </a:solidFill>
                <a:latin typeface="Arial"/>
                <a:cs typeface="Arial"/>
              </a:rPr>
              <a:t>i</a:t>
            </a:r>
            <a:r>
              <a:rPr sz="1800" dirty="0">
                <a:solidFill>
                  <a:srgbClr val="585858"/>
                </a:solidFill>
                <a:latin typeface="Arial"/>
                <a:cs typeface="Arial"/>
              </a:rPr>
              <a:t>te</a:t>
            </a:r>
            <a:r>
              <a:rPr sz="1800" spc="-15" dirty="0">
                <a:solidFill>
                  <a:srgbClr val="585858"/>
                </a:solidFill>
                <a:latin typeface="Arial"/>
                <a:cs typeface="Arial"/>
              </a:rPr>
              <a:t>c</a:t>
            </a:r>
            <a:r>
              <a:rPr sz="1800" dirty="0">
                <a:solidFill>
                  <a:srgbClr val="585858"/>
                </a:solidFill>
                <a:latin typeface="Arial"/>
                <a:cs typeface="Arial"/>
              </a:rPr>
              <a:t>ture</a:t>
            </a:r>
            <a:endParaRPr sz="1800">
              <a:latin typeface="Arial"/>
              <a:cs typeface="Arial"/>
            </a:endParaRPr>
          </a:p>
        </p:txBody>
      </p:sp>
      <p:sp>
        <p:nvSpPr>
          <p:cNvPr id="7" name="object 7"/>
          <p:cNvSpPr txBox="1"/>
          <p:nvPr/>
        </p:nvSpPr>
        <p:spPr>
          <a:xfrm>
            <a:off x="654812" y="2861538"/>
            <a:ext cx="3206115" cy="1260475"/>
          </a:xfrm>
          <a:prstGeom prst="rect">
            <a:avLst/>
          </a:prstGeom>
        </p:spPr>
        <p:txBody>
          <a:bodyPr vert="horz" wrap="square" lIns="0" tIns="12065" rIns="0" bIns="0" rtlCol="0">
            <a:spAutoFit/>
          </a:bodyPr>
          <a:lstStyle/>
          <a:p>
            <a:pPr marL="349250" marR="5080" indent="-337185">
              <a:lnSpc>
                <a:spcPct val="115799"/>
              </a:lnSpc>
              <a:spcBef>
                <a:spcPts val="95"/>
              </a:spcBef>
              <a:buChar char="●"/>
              <a:tabLst>
                <a:tab pos="349250" algn="l"/>
                <a:tab pos="349885" algn="l"/>
              </a:tabLst>
            </a:pPr>
            <a:r>
              <a:rPr sz="1400" dirty="0">
                <a:latin typeface="Arial"/>
                <a:cs typeface="Arial"/>
              </a:rPr>
              <a:t>A</a:t>
            </a:r>
            <a:r>
              <a:rPr sz="1400" spc="5" dirty="0">
                <a:latin typeface="Arial"/>
                <a:cs typeface="Arial"/>
              </a:rPr>
              <a:t> </a:t>
            </a:r>
            <a:r>
              <a:rPr sz="1400" spc="-5" dirty="0">
                <a:latin typeface="Arial"/>
                <a:cs typeface="Arial"/>
              </a:rPr>
              <a:t>Relational</a:t>
            </a:r>
            <a:r>
              <a:rPr sz="1400" spc="-10" dirty="0">
                <a:latin typeface="Arial"/>
                <a:cs typeface="Arial"/>
              </a:rPr>
              <a:t> </a:t>
            </a:r>
            <a:r>
              <a:rPr sz="1400" spc="-5" dirty="0">
                <a:latin typeface="Arial"/>
                <a:cs typeface="Arial"/>
              </a:rPr>
              <a:t>database</a:t>
            </a:r>
            <a:r>
              <a:rPr sz="1400" spc="10" dirty="0">
                <a:latin typeface="Arial"/>
                <a:cs typeface="Arial"/>
              </a:rPr>
              <a:t> </a:t>
            </a:r>
            <a:r>
              <a:rPr sz="1400" spc="-5" dirty="0">
                <a:latin typeface="Arial"/>
                <a:cs typeface="Arial"/>
              </a:rPr>
              <a:t>management </a:t>
            </a:r>
            <a:r>
              <a:rPr sz="1400" spc="-375" dirty="0">
                <a:latin typeface="Arial"/>
                <a:cs typeface="Arial"/>
              </a:rPr>
              <a:t> </a:t>
            </a:r>
            <a:r>
              <a:rPr sz="1400" spc="-5" dirty="0">
                <a:latin typeface="Arial"/>
                <a:cs typeface="Arial"/>
              </a:rPr>
              <a:t>system (RDBMS) </a:t>
            </a:r>
            <a:r>
              <a:rPr sz="1400" dirty="0">
                <a:latin typeface="Arial"/>
                <a:cs typeface="Arial"/>
              </a:rPr>
              <a:t>is a </a:t>
            </a:r>
            <a:r>
              <a:rPr sz="1400" spc="-5" dirty="0">
                <a:latin typeface="Arial"/>
                <a:cs typeface="Arial"/>
              </a:rPr>
              <a:t>database </a:t>
            </a:r>
            <a:r>
              <a:rPr sz="1400" dirty="0">
                <a:latin typeface="Arial"/>
                <a:cs typeface="Arial"/>
              </a:rPr>
              <a:t> management</a:t>
            </a:r>
            <a:r>
              <a:rPr sz="1400" spc="-45" dirty="0">
                <a:latin typeface="Arial"/>
                <a:cs typeface="Arial"/>
              </a:rPr>
              <a:t> </a:t>
            </a:r>
            <a:r>
              <a:rPr sz="1400" spc="-5" dirty="0">
                <a:latin typeface="Arial"/>
                <a:cs typeface="Arial"/>
              </a:rPr>
              <a:t>system</a:t>
            </a:r>
            <a:r>
              <a:rPr sz="1400" spc="-30" dirty="0">
                <a:latin typeface="Arial"/>
                <a:cs typeface="Arial"/>
              </a:rPr>
              <a:t> </a:t>
            </a:r>
            <a:r>
              <a:rPr sz="1400" spc="-5" dirty="0">
                <a:latin typeface="Arial"/>
                <a:cs typeface="Arial"/>
              </a:rPr>
              <a:t>(DBMS)</a:t>
            </a:r>
            <a:r>
              <a:rPr sz="1400" spc="-45" dirty="0">
                <a:latin typeface="Arial"/>
                <a:cs typeface="Arial"/>
              </a:rPr>
              <a:t> </a:t>
            </a:r>
            <a:r>
              <a:rPr sz="1400" spc="-5" dirty="0">
                <a:latin typeface="Arial"/>
                <a:cs typeface="Arial"/>
              </a:rPr>
              <a:t>that</a:t>
            </a:r>
            <a:r>
              <a:rPr sz="1400" spc="-25" dirty="0">
                <a:latin typeface="Arial"/>
                <a:cs typeface="Arial"/>
              </a:rPr>
              <a:t> </a:t>
            </a:r>
            <a:r>
              <a:rPr sz="1400" spc="-15" dirty="0">
                <a:latin typeface="Arial"/>
                <a:cs typeface="Arial"/>
              </a:rPr>
              <a:t>is </a:t>
            </a:r>
            <a:r>
              <a:rPr sz="1400" spc="-375" dirty="0">
                <a:latin typeface="Arial"/>
                <a:cs typeface="Arial"/>
              </a:rPr>
              <a:t> </a:t>
            </a:r>
            <a:r>
              <a:rPr sz="1400" dirty="0">
                <a:latin typeface="Arial"/>
                <a:cs typeface="Arial"/>
              </a:rPr>
              <a:t>based on the </a:t>
            </a:r>
            <a:r>
              <a:rPr sz="1400" spc="-5" dirty="0">
                <a:latin typeface="Arial"/>
                <a:cs typeface="Arial"/>
              </a:rPr>
              <a:t>relational </a:t>
            </a:r>
            <a:r>
              <a:rPr sz="1400" dirty="0">
                <a:latin typeface="Arial"/>
                <a:cs typeface="Arial"/>
              </a:rPr>
              <a:t>model </a:t>
            </a:r>
            <a:r>
              <a:rPr sz="1400" spc="-10" dirty="0">
                <a:latin typeface="Arial"/>
                <a:cs typeface="Arial"/>
              </a:rPr>
              <a:t>as </a:t>
            </a:r>
            <a:r>
              <a:rPr sz="1400" spc="-5" dirty="0">
                <a:latin typeface="Arial"/>
                <a:cs typeface="Arial"/>
              </a:rPr>
              <a:t> </a:t>
            </a:r>
            <a:r>
              <a:rPr sz="1400" dirty="0">
                <a:latin typeface="Arial"/>
                <a:cs typeface="Arial"/>
              </a:rPr>
              <a:t>introduced</a:t>
            </a:r>
            <a:r>
              <a:rPr sz="1400" spc="-20" dirty="0">
                <a:latin typeface="Arial"/>
                <a:cs typeface="Arial"/>
              </a:rPr>
              <a:t> </a:t>
            </a:r>
            <a:r>
              <a:rPr sz="1400" spc="-5" dirty="0">
                <a:latin typeface="Arial"/>
                <a:cs typeface="Arial"/>
              </a:rPr>
              <a:t>by</a:t>
            </a:r>
            <a:r>
              <a:rPr sz="1400" spc="-30" dirty="0">
                <a:latin typeface="Arial"/>
                <a:cs typeface="Arial"/>
              </a:rPr>
              <a:t> </a:t>
            </a:r>
            <a:r>
              <a:rPr sz="1400" spc="-10" dirty="0">
                <a:latin typeface="Arial"/>
                <a:cs typeface="Arial"/>
              </a:rPr>
              <a:t>E.</a:t>
            </a:r>
            <a:r>
              <a:rPr sz="1400" spc="-20" dirty="0">
                <a:latin typeface="Arial"/>
                <a:cs typeface="Arial"/>
              </a:rPr>
              <a:t> </a:t>
            </a:r>
            <a:r>
              <a:rPr sz="1400" spc="-5" dirty="0">
                <a:latin typeface="Arial"/>
                <a:cs typeface="Arial"/>
              </a:rPr>
              <a:t>F.</a:t>
            </a:r>
            <a:r>
              <a:rPr sz="1400" spc="-25" dirty="0">
                <a:latin typeface="Arial"/>
                <a:cs typeface="Arial"/>
              </a:rPr>
              <a:t> </a:t>
            </a:r>
            <a:r>
              <a:rPr sz="1400" dirty="0">
                <a:latin typeface="Arial"/>
                <a:cs typeface="Arial"/>
              </a:rPr>
              <a:t>Codd.</a:t>
            </a:r>
            <a:endParaRPr sz="1400">
              <a:latin typeface="Arial"/>
              <a:cs typeface="Arial"/>
            </a:endParaRPr>
          </a:p>
        </p:txBody>
      </p:sp>
      <p:sp>
        <p:nvSpPr>
          <p:cNvPr id="8" name="object 8"/>
          <p:cNvSpPr txBox="1"/>
          <p:nvPr/>
        </p:nvSpPr>
        <p:spPr>
          <a:xfrm>
            <a:off x="4708016" y="4836667"/>
            <a:ext cx="3268345"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15" dirty="0">
                <a:solidFill>
                  <a:srgbClr val="585858"/>
                </a:solidFill>
                <a:latin typeface="Arial"/>
                <a:cs typeface="Arial"/>
              </a:rPr>
              <a:t> </a:t>
            </a:r>
            <a:r>
              <a:rPr sz="700" spc="-10" dirty="0">
                <a:solidFill>
                  <a:srgbClr val="585858"/>
                </a:solidFill>
                <a:latin typeface="Arial"/>
                <a:cs typeface="Arial"/>
                <a:hlinkClick r:id="rId3"/>
              </a:rPr>
              <a:t>https://www.guru99.com/images/1/042919_0417_DataIndepen1.png</a:t>
            </a:r>
            <a:endParaRPr sz="7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572000" y="874991"/>
            <a:ext cx="4571365" cy="3602736"/>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5942" y="827278"/>
            <a:ext cx="4054891" cy="456535"/>
          </a:xfrm>
          <a:prstGeom prst="rect">
            <a:avLst/>
          </a:prstGeom>
        </p:spPr>
        <p:txBody>
          <a:bodyPr vert="horz" wrap="square" lIns="0" tIns="12700" rIns="0" bIns="0" rtlCol="0">
            <a:spAutoFit/>
          </a:bodyPr>
          <a:lstStyle/>
          <a:p>
            <a:pPr marL="12700">
              <a:lnSpc>
                <a:spcPct val="100000"/>
              </a:lnSpc>
              <a:spcBef>
                <a:spcPts val="100"/>
              </a:spcBef>
            </a:pPr>
            <a:r>
              <a:rPr spc="-5" dirty="0"/>
              <a:t>Introduction</a:t>
            </a:r>
            <a:r>
              <a:rPr spc="-65" dirty="0"/>
              <a:t> </a:t>
            </a:r>
            <a:r>
              <a:rPr dirty="0"/>
              <a:t>to</a:t>
            </a:r>
            <a:r>
              <a:rPr spc="-60" dirty="0"/>
              <a:t> </a:t>
            </a:r>
            <a:r>
              <a:rPr spc="-5" dirty="0"/>
              <a:t>RDBMS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756970"/>
              <a:ext cx="4571365" cy="3476116"/>
            </a:xfrm>
            <a:prstGeom prst="rect">
              <a:avLst/>
            </a:prstGeom>
          </p:spPr>
        </p:pic>
      </p:grpSp>
      <p:sp>
        <p:nvSpPr>
          <p:cNvPr id="7" name="object 7"/>
          <p:cNvSpPr txBox="1"/>
          <p:nvPr/>
        </p:nvSpPr>
        <p:spPr>
          <a:xfrm>
            <a:off x="796544" y="1722247"/>
            <a:ext cx="3059430" cy="575945"/>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Logical</a:t>
            </a:r>
            <a:r>
              <a:rPr sz="1800" spc="-25" dirty="0">
                <a:solidFill>
                  <a:srgbClr val="585858"/>
                </a:solidFill>
                <a:latin typeface="Arial"/>
                <a:cs typeface="Arial"/>
              </a:rPr>
              <a:t> </a:t>
            </a:r>
            <a:r>
              <a:rPr sz="1800" spc="-5" dirty="0">
                <a:solidFill>
                  <a:srgbClr val="585858"/>
                </a:solidFill>
                <a:latin typeface="Arial"/>
                <a:cs typeface="Arial"/>
              </a:rPr>
              <a:t>two-tier</a:t>
            </a:r>
            <a:r>
              <a:rPr sz="1800" spc="-30" dirty="0">
                <a:solidFill>
                  <a:srgbClr val="585858"/>
                </a:solidFill>
                <a:latin typeface="Arial"/>
                <a:cs typeface="Arial"/>
              </a:rPr>
              <a:t> </a:t>
            </a:r>
            <a:r>
              <a:rPr sz="1800" spc="-5" dirty="0">
                <a:solidFill>
                  <a:srgbClr val="585858"/>
                </a:solidFill>
                <a:latin typeface="Arial"/>
                <a:cs typeface="Arial"/>
              </a:rPr>
              <a:t>Client</a:t>
            </a:r>
            <a:r>
              <a:rPr sz="1800" spc="-20" dirty="0">
                <a:solidFill>
                  <a:srgbClr val="585858"/>
                </a:solidFill>
                <a:latin typeface="Arial"/>
                <a:cs typeface="Arial"/>
              </a:rPr>
              <a:t> </a:t>
            </a:r>
            <a:r>
              <a:rPr sz="1800" dirty="0">
                <a:solidFill>
                  <a:srgbClr val="585858"/>
                </a:solidFill>
                <a:latin typeface="Arial"/>
                <a:cs typeface="Arial"/>
              </a:rPr>
              <a:t>/</a:t>
            </a:r>
            <a:r>
              <a:rPr sz="1800" spc="-35" dirty="0">
                <a:solidFill>
                  <a:srgbClr val="585858"/>
                </a:solidFill>
                <a:latin typeface="Arial"/>
                <a:cs typeface="Arial"/>
              </a:rPr>
              <a:t> </a:t>
            </a:r>
            <a:r>
              <a:rPr sz="1800" spc="-5" dirty="0">
                <a:solidFill>
                  <a:srgbClr val="585858"/>
                </a:solidFill>
                <a:latin typeface="Arial"/>
                <a:cs typeface="Arial"/>
              </a:rPr>
              <a:t>Server</a:t>
            </a:r>
            <a:endParaRPr sz="1800">
              <a:latin typeface="Arial"/>
              <a:cs typeface="Arial"/>
            </a:endParaRPr>
          </a:p>
          <a:p>
            <a:pPr marL="1097915">
              <a:lnSpc>
                <a:spcPct val="100000"/>
              </a:lnSpc>
              <a:spcBef>
                <a:spcPts val="10"/>
              </a:spcBef>
            </a:pPr>
            <a:r>
              <a:rPr sz="1800" spc="-5" dirty="0">
                <a:solidFill>
                  <a:srgbClr val="585858"/>
                </a:solidFill>
                <a:latin typeface="Arial"/>
                <a:cs typeface="Arial"/>
              </a:rPr>
              <a:t>Architecture</a:t>
            </a:r>
            <a:endParaRPr sz="1800">
              <a:latin typeface="Arial"/>
              <a:cs typeface="Arial"/>
            </a:endParaRPr>
          </a:p>
        </p:txBody>
      </p:sp>
      <p:sp>
        <p:nvSpPr>
          <p:cNvPr id="8" name="object 8"/>
          <p:cNvSpPr txBox="1"/>
          <p:nvPr/>
        </p:nvSpPr>
        <p:spPr>
          <a:xfrm>
            <a:off x="654812" y="2984982"/>
            <a:ext cx="3545204" cy="1260475"/>
          </a:xfrm>
          <a:prstGeom prst="rect">
            <a:avLst/>
          </a:prstGeom>
        </p:spPr>
        <p:txBody>
          <a:bodyPr vert="horz" wrap="square" lIns="0" tIns="12700" rIns="0" bIns="0" rtlCol="0">
            <a:spAutoFit/>
          </a:bodyPr>
          <a:lstStyle/>
          <a:p>
            <a:pPr marL="349250" marR="389255" indent="-337185" algn="just">
              <a:lnSpc>
                <a:spcPct val="115700"/>
              </a:lnSpc>
              <a:spcBef>
                <a:spcPts val="100"/>
              </a:spcBef>
              <a:buChar char="●"/>
              <a:tabLst>
                <a:tab pos="349885" algn="l"/>
              </a:tabLst>
            </a:pPr>
            <a:r>
              <a:rPr sz="1400" spc="-5" dirty="0">
                <a:latin typeface="Arial"/>
                <a:cs typeface="Arial"/>
              </a:rPr>
              <a:t>The user interfaces </a:t>
            </a:r>
            <a:r>
              <a:rPr sz="1400" dirty="0">
                <a:latin typeface="Arial"/>
                <a:cs typeface="Arial"/>
              </a:rPr>
              <a:t>and </a:t>
            </a:r>
            <a:r>
              <a:rPr sz="1400" spc="-5" dirty="0">
                <a:latin typeface="Arial"/>
                <a:cs typeface="Arial"/>
              </a:rPr>
              <a:t>application </a:t>
            </a:r>
            <a:r>
              <a:rPr sz="1400" spc="-375" dirty="0">
                <a:latin typeface="Arial"/>
                <a:cs typeface="Arial"/>
              </a:rPr>
              <a:t> </a:t>
            </a:r>
            <a:r>
              <a:rPr sz="1400" dirty="0">
                <a:latin typeface="Arial"/>
                <a:cs typeface="Arial"/>
              </a:rPr>
              <a:t>programs</a:t>
            </a:r>
            <a:r>
              <a:rPr sz="1400" spc="-30" dirty="0">
                <a:latin typeface="Arial"/>
                <a:cs typeface="Arial"/>
              </a:rPr>
              <a:t> </a:t>
            </a:r>
            <a:r>
              <a:rPr sz="1400" dirty="0">
                <a:latin typeface="Arial"/>
                <a:cs typeface="Arial"/>
              </a:rPr>
              <a:t>are</a:t>
            </a:r>
            <a:r>
              <a:rPr sz="1400" spc="-20" dirty="0">
                <a:latin typeface="Arial"/>
                <a:cs typeface="Arial"/>
              </a:rPr>
              <a:t> </a:t>
            </a:r>
            <a:r>
              <a:rPr sz="1400" dirty="0">
                <a:latin typeface="Arial"/>
                <a:cs typeface="Arial"/>
              </a:rPr>
              <a:t>run</a:t>
            </a:r>
            <a:r>
              <a:rPr sz="1400" spc="-25" dirty="0">
                <a:latin typeface="Arial"/>
                <a:cs typeface="Arial"/>
              </a:rPr>
              <a:t> </a:t>
            </a:r>
            <a:r>
              <a:rPr sz="1400" spc="-10" dirty="0">
                <a:latin typeface="Arial"/>
                <a:cs typeface="Arial"/>
              </a:rPr>
              <a:t>on</a:t>
            </a:r>
            <a:r>
              <a:rPr sz="1400" spc="-20" dirty="0">
                <a:latin typeface="Arial"/>
                <a:cs typeface="Arial"/>
              </a:rPr>
              <a:t> </a:t>
            </a:r>
            <a:r>
              <a:rPr sz="1400" dirty="0">
                <a:latin typeface="Arial"/>
                <a:cs typeface="Arial"/>
              </a:rPr>
              <a:t>the</a:t>
            </a:r>
            <a:r>
              <a:rPr sz="1400" spc="-35" dirty="0">
                <a:latin typeface="Arial"/>
                <a:cs typeface="Arial"/>
              </a:rPr>
              <a:t> </a:t>
            </a:r>
            <a:r>
              <a:rPr sz="1400" spc="-5" dirty="0">
                <a:latin typeface="Arial"/>
                <a:cs typeface="Arial"/>
              </a:rPr>
              <a:t>client-side.</a:t>
            </a:r>
            <a:endParaRPr sz="1400">
              <a:latin typeface="Arial"/>
              <a:cs typeface="Arial"/>
            </a:endParaRPr>
          </a:p>
          <a:p>
            <a:pPr marL="349250" marR="5080" indent="-337185" algn="just">
              <a:lnSpc>
                <a:spcPct val="115700"/>
              </a:lnSpc>
              <a:buChar char="●"/>
              <a:tabLst>
                <a:tab pos="349885" algn="l"/>
              </a:tabLst>
            </a:pPr>
            <a:r>
              <a:rPr sz="1400" spc="-5" dirty="0">
                <a:latin typeface="Arial"/>
                <a:cs typeface="Arial"/>
              </a:rPr>
              <a:t>The server </a:t>
            </a:r>
            <a:r>
              <a:rPr sz="1400" dirty="0">
                <a:latin typeface="Arial"/>
                <a:cs typeface="Arial"/>
              </a:rPr>
              <a:t>side </a:t>
            </a:r>
            <a:r>
              <a:rPr sz="1400" spc="-10" dirty="0">
                <a:latin typeface="Arial"/>
                <a:cs typeface="Arial"/>
              </a:rPr>
              <a:t>is </a:t>
            </a:r>
            <a:r>
              <a:rPr sz="1400" spc="-5" dirty="0">
                <a:latin typeface="Arial"/>
                <a:cs typeface="Arial"/>
              </a:rPr>
              <a:t>responsible </a:t>
            </a:r>
            <a:r>
              <a:rPr sz="1400" dirty="0">
                <a:latin typeface="Arial"/>
                <a:cs typeface="Arial"/>
              </a:rPr>
              <a:t>to </a:t>
            </a:r>
            <a:r>
              <a:rPr sz="1400" spc="-5" dirty="0">
                <a:latin typeface="Arial"/>
                <a:cs typeface="Arial"/>
              </a:rPr>
              <a:t>provide </a:t>
            </a:r>
            <a:r>
              <a:rPr sz="1400" spc="-375" dirty="0">
                <a:latin typeface="Arial"/>
                <a:cs typeface="Arial"/>
              </a:rPr>
              <a:t> </a:t>
            </a:r>
            <a:r>
              <a:rPr sz="1400" dirty="0">
                <a:latin typeface="Arial"/>
                <a:cs typeface="Arial"/>
              </a:rPr>
              <a:t>the </a:t>
            </a:r>
            <a:r>
              <a:rPr sz="1400" spc="-5" dirty="0">
                <a:latin typeface="Arial"/>
                <a:cs typeface="Arial"/>
              </a:rPr>
              <a:t>functionalities like: </a:t>
            </a:r>
            <a:r>
              <a:rPr sz="1400" dirty="0">
                <a:latin typeface="Arial"/>
                <a:cs typeface="Arial"/>
              </a:rPr>
              <a:t>query </a:t>
            </a:r>
            <a:r>
              <a:rPr sz="1400" spc="-5" dirty="0">
                <a:latin typeface="Arial"/>
                <a:cs typeface="Arial"/>
              </a:rPr>
              <a:t>processing </a:t>
            </a:r>
            <a:r>
              <a:rPr sz="1400" dirty="0">
                <a:latin typeface="Arial"/>
                <a:cs typeface="Arial"/>
              </a:rPr>
              <a:t> </a:t>
            </a:r>
            <a:r>
              <a:rPr sz="1400" spc="-5" dirty="0">
                <a:latin typeface="Arial"/>
                <a:cs typeface="Arial"/>
              </a:rPr>
              <a:t>and</a:t>
            </a:r>
            <a:r>
              <a:rPr sz="1400" spc="-15" dirty="0">
                <a:latin typeface="Arial"/>
                <a:cs typeface="Arial"/>
              </a:rPr>
              <a:t> </a:t>
            </a:r>
            <a:r>
              <a:rPr sz="1400" spc="-5" dirty="0">
                <a:latin typeface="Arial"/>
                <a:cs typeface="Arial"/>
              </a:rPr>
              <a:t>transaction management.</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5041"/>
            <a:ext cx="4415790"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40" dirty="0">
                <a:solidFill>
                  <a:srgbClr val="585858"/>
                </a:solidFill>
                <a:latin typeface="Arial"/>
                <a:cs typeface="Arial"/>
              </a:rPr>
              <a:t> </a:t>
            </a:r>
            <a:r>
              <a:rPr sz="700" spc="-5" dirty="0">
                <a:solidFill>
                  <a:srgbClr val="585858"/>
                </a:solidFill>
                <a:latin typeface="Arial"/>
                <a:cs typeface="Arial"/>
              </a:rPr>
              <a:t>Source:</a:t>
            </a:r>
            <a:r>
              <a:rPr sz="700" spc="45" dirty="0">
                <a:solidFill>
                  <a:srgbClr val="585858"/>
                </a:solidFill>
                <a:latin typeface="Arial"/>
                <a:cs typeface="Arial"/>
              </a:rPr>
              <a:t> </a:t>
            </a:r>
            <a:r>
              <a:rPr sz="700" spc="-10" dirty="0">
                <a:solidFill>
                  <a:srgbClr val="585858"/>
                </a:solidFill>
                <a:latin typeface="Arial"/>
                <a:cs typeface="Arial"/>
              </a:rPr>
              <a:t>https://static.javatpoint.com/dbms/images/dbms-2-tier-architecture.png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9004" y="827278"/>
            <a:ext cx="3972910" cy="456535"/>
          </a:xfrm>
          <a:prstGeom prst="rect">
            <a:avLst/>
          </a:prstGeom>
        </p:spPr>
        <p:txBody>
          <a:bodyPr vert="horz" wrap="square" lIns="0" tIns="12700" rIns="0" bIns="0" rtlCol="0">
            <a:spAutoFit/>
          </a:bodyPr>
          <a:lstStyle/>
          <a:p>
            <a:pPr marL="12700">
              <a:lnSpc>
                <a:spcPct val="100000"/>
              </a:lnSpc>
              <a:spcBef>
                <a:spcPts val="100"/>
              </a:spcBef>
            </a:pPr>
            <a:r>
              <a:rPr spc="-5" dirty="0"/>
              <a:t>Introduction</a:t>
            </a:r>
            <a:r>
              <a:rPr spc="-65" dirty="0"/>
              <a:t> </a:t>
            </a:r>
            <a:r>
              <a:rPr dirty="0"/>
              <a:t>to</a:t>
            </a:r>
            <a:r>
              <a:rPr spc="-60" dirty="0"/>
              <a:t> </a:t>
            </a:r>
            <a:r>
              <a:rPr spc="-5" dirty="0"/>
              <a:t>RDBMS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819111"/>
              <a:ext cx="4571365" cy="3815588"/>
            </a:xfrm>
            <a:prstGeom prst="rect">
              <a:avLst/>
            </a:prstGeom>
          </p:spPr>
        </p:pic>
      </p:grpSp>
      <p:sp>
        <p:nvSpPr>
          <p:cNvPr id="7" name="object 7"/>
          <p:cNvSpPr txBox="1"/>
          <p:nvPr/>
        </p:nvSpPr>
        <p:spPr>
          <a:xfrm>
            <a:off x="796544" y="1722247"/>
            <a:ext cx="3059430" cy="575945"/>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Logical</a:t>
            </a:r>
            <a:r>
              <a:rPr sz="1800" spc="-25" dirty="0">
                <a:solidFill>
                  <a:srgbClr val="585858"/>
                </a:solidFill>
                <a:latin typeface="Arial"/>
                <a:cs typeface="Arial"/>
              </a:rPr>
              <a:t> </a:t>
            </a:r>
            <a:r>
              <a:rPr sz="1800" spc="-5" dirty="0">
                <a:solidFill>
                  <a:srgbClr val="585858"/>
                </a:solidFill>
                <a:latin typeface="Arial"/>
                <a:cs typeface="Arial"/>
              </a:rPr>
              <a:t>two-tier</a:t>
            </a:r>
            <a:r>
              <a:rPr sz="1800" spc="-30" dirty="0">
                <a:solidFill>
                  <a:srgbClr val="585858"/>
                </a:solidFill>
                <a:latin typeface="Arial"/>
                <a:cs typeface="Arial"/>
              </a:rPr>
              <a:t> </a:t>
            </a:r>
            <a:r>
              <a:rPr sz="1800" spc="-5" dirty="0">
                <a:solidFill>
                  <a:srgbClr val="585858"/>
                </a:solidFill>
                <a:latin typeface="Arial"/>
                <a:cs typeface="Arial"/>
              </a:rPr>
              <a:t>Client</a:t>
            </a:r>
            <a:r>
              <a:rPr sz="1800" spc="-20" dirty="0">
                <a:solidFill>
                  <a:srgbClr val="585858"/>
                </a:solidFill>
                <a:latin typeface="Arial"/>
                <a:cs typeface="Arial"/>
              </a:rPr>
              <a:t> </a:t>
            </a:r>
            <a:r>
              <a:rPr sz="1800" dirty="0">
                <a:solidFill>
                  <a:srgbClr val="585858"/>
                </a:solidFill>
                <a:latin typeface="Arial"/>
                <a:cs typeface="Arial"/>
              </a:rPr>
              <a:t>/</a:t>
            </a:r>
            <a:r>
              <a:rPr sz="1800" spc="-35" dirty="0">
                <a:solidFill>
                  <a:srgbClr val="585858"/>
                </a:solidFill>
                <a:latin typeface="Arial"/>
                <a:cs typeface="Arial"/>
              </a:rPr>
              <a:t> </a:t>
            </a:r>
            <a:r>
              <a:rPr sz="1800" spc="-5" dirty="0">
                <a:solidFill>
                  <a:srgbClr val="585858"/>
                </a:solidFill>
                <a:latin typeface="Arial"/>
                <a:cs typeface="Arial"/>
              </a:rPr>
              <a:t>Server</a:t>
            </a:r>
            <a:endParaRPr sz="1800">
              <a:latin typeface="Arial"/>
              <a:cs typeface="Arial"/>
            </a:endParaRPr>
          </a:p>
          <a:p>
            <a:pPr marL="1097915">
              <a:lnSpc>
                <a:spcPct val="100000"/>
              </a:lnSpc>
              <a:spcBef>
                <a:spcPts val="10"/>
              </a:spcBef>
            </a:pPr>
            <a:r>
              <a:rPr sz="1800" spc="-5" dirty="0">
                <a:solidFill>
                  <a:srgbClr val="585858"/>
                </a:solidFill>
                <a:latin typeface="Arial"/>
                <a:cs typeface="Arial"/>
              </a:rPr>
              <a:t>Architecture</a:t>
            </a:r>
            <a:endParaRPr sz="1800">
              <a:latin typeface="Arial"/>
              <a:cs typeface="Arial"/>
            </a:endParaRPr>
          </a:p>
        </p:txBody>
      </p:sp>
      <p:sp>
        <p:nvSpPr>
          <p:cNvPr id="8" name="object 8"/>
          <p:cNvSpPr txBox="1"/>
          <p:nvPr/>
        </p:nvSpPr>
        <p:spPr>
          <a:xfrm>
            <a:off x="654812" y="2984982"/>
            <a:ext cx="3363595" cy="1508760"/>
          </a:xfrm>
          <a:prstGeom prst="rect">
            <a:avLst/>
          </a:prstGeom>
        </p:spPr>
        <p:txBody>
          <a:bodyPr vert="horz" wrap="square" lIns="0" tIns="12700" rIns="0" bIns="0" rtlCol="0">
            <a:spAutoFit/>
          </a:bodyPr>
          <a:lstStyle/>
          <a:p>
            <a:pPr marL="349250" marR="5080" indent="-337185">
              <a:lnSpc>
                <a:spcPct val="115700"/>
              </a:lnSpc>
              <a:spcBef>
                <a:spcPts val="100"/>
              </a:spcBef>
              <a:buChar char="●"/>
              <a:tabLst>
                <a:tab pos="349250" algn="l"/>
                <a:tab pos="349885" algn="l"/>
              </a:tabLst>
            </a:pPr>
            <a:r>
              <a:rPr sz="1400" spc="-5" dirty="0">
                <a:latin typeface="Arial"/>
                <a:cs typeface="Arial"/>
              </a:rPr>
              <a:t>The</a:t>
            </a:r>
            <a:r>
              <a:rPr sz="1400" spc="-35" dirty="0">
                <a:latin typeface="Arial"/>
                <a:cs typeface="Arial"/>
              </a:rPr>
              <a:t> </a:t>
            </a:r>
            <a:r>
              <a:rPr sz="1400" spc="-5" dirty="0">
                <a:latin typeface="Arial"/>
                <a:cs typeface="Arial"/>
              </a:rPr>
              <a:t>3-Tier</a:t>
            </a:r>
            <a:r>
              <a:rPr sz="1400" spc="-30" dirty="0">
                <a:latin typeface="Arial"/>
                <a:cs typeface="Arial"/>
              </a:rPr>
              <a:t> </a:t>
            </a:r>
            <a:r>
              <a:rPr sz="1400" spc="-5" dirty="0">
                <a:latin typeface="Arial"/>
                <a:cs typeface="Arial"/>
              </a:rPr>
              <a:t>architecture</a:t>
            </a:r>
            <a:r>
              <a:rPr sz="1400" spc="-25" dirty="0">
                <a:latin typeface="Arial"/>
                <a:cs typeface="Arial"/>
              </a:rPr>
              <a:t> </a:t>
            </a:r>
            <a:r>
              <a:rPr sz="1400" dirty="0">
                <a:latin typeface="Arial"/>
                <a:cs typeface="Arial"/>
              </a:rPr>
              <a:t>is</a:t>
            </a:r>
            <a:r>
              <a:rPr sz="1400" spc="-25" dirty="0">
                <a:latin typeface="Arial"/>
                <a:cs typeface="Arial"/>
              </a:rPr>
              <a:t> </a:t>
            </a:r>
            <a:r>
              <a:rPr sz="1400" spc="-5" dirty="0">
                <a:latin typeface="Arial"/>
                <a:cs typeface="Arial"/>
              </a:rPr>
              <a:t>used</a:t>
            </a:r>
            <a:r>
              <a:rPr sz="1400" spc="-45" dirty="0">
                <a:latin typeface="Arial"/>
                <a:cs typeface="Arial"/>
              </a:rPr>
              <a:t> </a:t>
            </a:r>
            <a:r>
              <a:rPr sz="1400" dirty="0">
                <a:latin typeface="Arial"/>
                <a:cs typeface="Arial"/>
              </a:rPr>
              <a:t>in</a:t>
            </a:r>
            <a:r>
              <a:rPr sz="1400" spc="-45" dirty="0">
                <a:latin typeface="Arial"/>
                <a:cs typeface="Arial"/>
              </a:rPr>
              <a:t> </a:t>
            </a:r>
            <a:r>
              <a:rPr sz="1400" spc="-5" dirty="0">
                <a:latin typeface="Arial"/>
                <a:cs typeface="Arial"/>
              </a:rPr>
              <a:t>case </a:t>
            </a:r>
            <a:r>
              <a:rPr sz="1400" spc="-375" dirty="0">
                <a:latin typeface="Arial"/>
                <a:cs typeface="Arial"/>
              </a:rPr>
              <a:t> </a:t>
            </a:r>
            <a:r>
              <a:rPr sz="1400" spc="-5" dirty="0">
                <a:latin typeface="Arial"/>
                <a:cs typeface="Arial"/>
              </a:rPr>
              <a:t>of large</a:t>
            </a:r>
            <a:r>
              <a:rPr sz="1400" spc="-10" dirty="0">
                <a:latin typeface="Arial"/>
                <a:cs typeface="Arial"/>
              </a:rPr>
              <a:t> </a:t>
            </a:r>
            <a:r>
              <a:rPr sz="1400" spc="-5" dirty="0">
                <a:latin typeface="Arial"/>
                <a:cs typeface="Arial"/>
              </a:rPr>
              <a:t>web</a:t>
            </a:r>
            <a:r>
              <a:rPr sz="1400" spc="-10" dirty="0">
                <a:latin typeface="Arial"/>
                <a:cs typeface="Arial"/>
              </a:rPr>
              <a:t> </a:t>
            </a:r>
            <a:r>
              <a:rPr sz="1400" spc="-5" dirty="0">
                <a:latin typeface="Arial"/>
                <a:cs typeface="Arial"/>
              </a:rPr>
              <a:t>application.</a:t>
            </a:r>
            <a:endParaRPr sz="1400">
              <a:latin typeface="Arial"/>
              <a:cs typeface="Arial"/>
            </a:endParaRPr>
          </a:p>
          <a:p>
            <a:pPr marL="349250" marR="140335" indent="-337185">
              <a:lnSpc>
                <a:spcPct val="115900"/>
              </a:lnSpc>
              <a:buChar char="●"/>
              <a:tabLst>
                <a:tab pos="349250" algn="l"/>
                <a:tab pos="349885" algn="l"/>
              </a:tabLst>
            </a:pPr>
            <a:r>
              <a:rPr sz="1400" spc="-5" dirty="0">
                <a:latin typeface="Arial"/>
                <a:cs typeface="Arial"/>
              </a:rPr>
              <a:t>The application </a:t>
            </a:r>
            <a:r>
              <a:rPr sz="1400" dirty="0">
                <a:latin typeface="Arial"/>
                <a:cs typeface="Arial"/>
              </a:rPr>
              <a:t>on </a:t>
            </a:r>
            <a:r>
              <a:rPr sz="1400" spc="-5" dirty="0">
                <a:latin typeface="Arial"/>
                <a:cs typeface="Arial"/>
              </a:rPr>
              <a:t>the client-end </a:t>
            </a:r>
            <a:r>
              <a:rPr sz="1400" dirty="0">
                <a:latin typeface="Arial"/>
                <a:cs typeface="Arial"/>
              </a:rPr>
              <a:t> </a:t>
            </a:r>
            <a:r>
              <a:rPr sz="1400" spc="-5" dirty="0">
                <a:latin typeface="Arial"/>
                <a:cs typeface="Arial"/>
              </a:rPr>
              <a:t>interacts with </a:t>
            </a:r>
            <a:r>
              <a:rPr sz="1400" dirty="0">
                <a:latin typeface="Arial"/>
                <a:cs typeface="Arial"/>
              </a:rPr>
              <a:t>an </a:t>
            </a:r>
            <a:r>
              <a:rPr sz="1400" spc="-5" dirty="0">
                <a:latin typeface="Arial"/>
                <a:cs typeface="Arial"/>
              </a:rPr>
              <a:t>application server </a:t>
            </a:r>
            <a:r>
              <a:rPr sz="1400" dirty="0">
                <a:latin typeface="Arial"/>
                <a:cs typeface="Arial"/>
              </a:rPr>
              <a:t> </a:t>
            </a:r>
            <a:r>
              <a:rPr sz="1400" spc="-5" dirty="0">
                <a:latin typeface="Arial"/>
                <a:cs typeface="Arial"/>
              </a:rPr>
              <a:t>which</a:t>
            </a:r>
            <a:r>
              <a:rPr sz="1400" spc="-25" dirty="0">
                <a:latin typeface="Arial"/>
                <a:cs typeface="Arial"/>
              </a:rPr>
              <a:t> </a:t>
            </a:r>
            <a:r>
              <a:rPr sz="1400" spc="-5" dirty="0">
                <a:latin typeface="Arial"/>
                <a:cs typeface="Arial"/>
              </a:rPr>
              <a:t>further</a:t>
            </a:r>
            <a:r>
              <a:rPr sz="1400" spc="-30" dirty="0">
                <a:latin typeface="Arial"/>
                <a:cs typeface="Arial"/>
              </a:rPr>
              <a:t> </a:t>
            </a:r>
            <a:r>
              <a:rPr sz="1400" spc="-5" dirty="0">
                <a:latin typeface="Arial"/>
                <a:cs typeface="Arial"/>
              </a:rPr>
              <a:t>communicates</a:t>
            </a:r>
            <a:r>
              <a:rPr sz="1400" spc="-20" dirty="0">
                <a:latin typeface="Arial"/>
                <a:cs typeface="Arial"/>
              </a:rPr>
              <a:t> </a:t>
            </a:r>
            <a:r>
              <a:rPr sz="1400" spc="-5" dirty="0">
                <a:latin typeface="Arial"/>
                <a:cs typeface="Arial"/>
              </a:rPr>
              <a:t>with</a:t>
            </a:r>
            <a:r>
              <a:rPr sz="1400" spc="-30" dirty="0">
                <a:latin typeface="Arial"/>
                <a:cs typeface="Arial"/>
              </a:rPr>
              <a:t> </a:t>
            </a:r>
            <a:r>
              <a:rPr sz="1400" dirty="0">
                <a:latin typeface="Arial"/>
                <a:cs typeface="Arial"/>
              </a:rPr>
              <a:t>the </a:t>
            </a:r>
            <a:r>
              <a:rPr sz="1400" spc="-375" dirty="0">
                <a:latin typeface="Arial"/>
                <a:cs typeface="Arial"/>
              </a:rPr>
              <a:t> </a:t>
            </a:r>
            <a:r>
              <a:rPr sz="1400" dirty="0">
                <a:latin typeface="Arial"/>
                <a:cs typeface="Arial"/>
              </a:rPr>
              <a:t>database</a:t>
            </a:r>
            <a:r>
              <a:rPr sz="1400" spc="-20" dirty="0">
                <a:latin typeface="Arial"/>
                <a:cs typeface="Arial"/>
              </a:rPr>
              <a:t> </a:t>
            </a:r>
            <a:r>
              <a:rPr sz="1400" spc="-5" dirty="0">
                <a:latin typeface="Arial"/>
                <a:cs typeface="Arial"/>
              </a:rPr>
              <a:t>system.</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5041"/>
            <a:ext cx="4415790"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40" dirty="0">
                <a:solidFill>
                  <a:srgbClr val="585858"/>
                </a:solidFill>
                <a:latin typeface="Arial"/>
                <a:cs typeface="Arial"/>
              </a:rPr>
              <a:t> </a:t>
            </a:r>
            <a:r>
              <a:rPr sz="700" spc="-5" dirty="0">
                <a:solidFill>
                  <a:srgbClr val="585858"/>
                </a:solidFill>
                <a:latin typeface="Arial"/>
                <a:cs typeface="Arial"/>
              </a:rPr>
              <a:t>Source:</a:t>
            </a:r>
            <a:r>
              <a:rPr sz="700" spc="45" dirty="0">
                <a:solidFill>
                  <a:srgbClr val="585858"/>
                </a:solidFill>
                <a:latin typeface="Arial"/>
                <a:cs typeface="Arial"/>
              </a:rPr>
              <a:t> </a:t>
            </a:r>
            <a:r>
              <a:rPr sz="700" spc="-10" dirty="0">
                <a:solidFill>
                  <a:srgbClr val="585858"/>
                </a:solidFill>
                <a:latin typeface="Arial"/>
                <a:cs typeface="Arial"/>
              </a:rPr>
              <a:t>https://static.javatpoint.com/dbms/images/dbms-2-tier-architecture.png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71156" y="990875"/>
            <a:ext cx="2878945" cy="443711"/>
          </a:xfrm>
          <a:prstGeom prst="rect">
            <a:avLst/>
          </a:prstGeom>
        </p:spPr>
        <p:txBody>
          <a:bodyPr vert="horz" wrap="square" lIns="0" tIns="12700" rIns="0" bIns="0" rtlCol="0">
            <a:spAutoFit/>
          </a:bodyPr>
          <a:lstStyle/>
          <a:p>
            <a:pPr marL="12700" algn="ctr">
              <a:lnSpc>
                <a:spcPct val="100000"/>
              </a:lnSpc>
              <a:spcBef>
                <a:spcPts val="100"/>
              </a:spcBef>
            </a:pPr>
            <a:r>
              <a:rPr sz="2800" spc="-5" dirty="0">
                <a:latin typeface="Arial"/>
                <a:cs typeface="Arial"/>
              </a:rPr>
              <a:t>Relational</a:t>
            </a:r>
            <a:r>
              <a:rPr sz="2400" spc="-55" dirty="0">
                <a:latin typeface="Arial"/>
                <a:cs typeface="Arial"/>
              </a:rPr>
              <a:t> </a:t>
            </a:r>
            <a:r>
              <a:rPr sz="2400" spc="-5" dirty="0">
                <a:latin typeface="Arial"/>
                <a:cs typeface="Arial"/>
              </a:rPr>
              <a:t>Model</a:t>
            </a:r>
            <a:endParaRPr sz="2400" dirty="0">
              <a:latin typeface="Arial"/>
              <a:cs typeface="Arial"/>
            </a:endParaRPr>
          </a:p>
        </p:txBody>
      </p:sp>
      <p:sp>
        <p:nvSpPr>
          <p:cNvPr id="3" name="object 3"/>
          <p:cNvSpPr txBox="1"/>
          <p:nvPr/>
        </p:nvSpPr>
        <p:spPr>
          <a:xfrm>
            <a:off x="5148453" y="4823866"/>
            <a:ext cx="2629535" cy="275590"/>
          </a:xfrm>
          <a:prstGeom prst="rect">
            <a:avLst/>
          </a:prstGeom>
        </p:spPr>
        <p:txBody>
          <a:bodyPr vert="horz" wrap="square" lIns="0" tIns="12700" rIns="0" bIns="0" rtlCol="0">
            <a:spAutoFit/>
          </a:bodyPr>
          <a:lstStyle/>
          <a:p>
            <a:pPr marL="12700" marR="5080">
              <a:lnSpc>
                <a:spcPct val="117100"/>
              </a:lnSpc>
              <a:spcBef>
                <a:spcPts val="100"/>
              </a:spcBef>
            </a:pPr>
            <a:r>
              <a:rPr sz="700" spc="-5" dirty="0">
                <a:solidFill>
                  <a:srgbClr val="585858"/>
                </a:solidFill>
                <a:latin typeface="Arial"/>
                <a:cs typeface="Arial"/>
              </a:rPr>
              <a:t>Image Source: </a:t>
            </a:r>
            <a:r>
              <a:rPr sz="700" dirty="0">
                <a:solidFill>
                  <a:srgbClr val="585858"/>
                </a:solidFill>
                <a:latin typeface="Arial"/>
                <a:cs typeface="Arial"/>
              </a:rPr>
              <a:t> </a:t>
            </a:r>
            <a:r>
              <a:rPr sz="700" spc="-10" dirty="0">
                <a:solidFill>
                  <a:srgbClr val="585858"/>
                </a:solidFill>
                <a:latin typeface="Arial"/>
                <a:cs typeface="Arial"/>
                <a:hlinkClick r:id="rId2"/>
              </a:rPr>
              <a:t>https://www.guru99.com/images/1/091318_0803_RelationalD1.png</a:t>
            </a:r>
            <a:endParaRPr sz="700">
              <a:latin typeface="Arial"/>
              <a:cs typeface="Arial"/>
            </a:endParaRPr>
          </a:p>
        </p:txBody>
      </p:sp>
      <p:pic>
        <p:nvPicPr>
          <p:cNvPr id="4" name="object 4"/>
          <p:cNvPicPr/>
          <p:nvPr/>
        </p:nvPicPr>
        <p:blipFill>
          <a:blip r:embed="rId3" cstate="print"/>
          <a:stretch>
            <a:fillRect/>
          </a:stretch>
        </p:blipFill>
        <p:spPr>
          <a:xfrm>
            <a:off x="143510" y="163068"/>
            <a:ext cx="767080" cy="307848"/>
          </a:xfrm>
          <a:prstGeom prst="rect">
            <a:avLst/>
          </a:prstGeom>
        </p:spPr>
      </p:pic>
      <p:pic>
        <p:nvPicPr>
          <p:cNvPr id="5" name="object 5"/>
          <p:cNvPicPr/>
          <p:nvPr/>
        </p:nvPicPr>
        <p:blipFill>
          <a:blip r:embed="rId4" cstate="print"/>
          <a:stretch>
            <a:fillRect/>
          </a:stretch>
        </p:blipFill>
        <p:spPr>
          <a:xfrm>
            <a:off x="4606925" y="1288122"/>
            <a:ext cx="4536059" cy="3271520"/>
          </a:xfrm>
          <a:prstGeom prst="rect">
            <a:avLst/>
          </a:prstGeom>
        </p:spPr>
      </p:pic>
    </p:spTree>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56336" y="827278"/>
            <a:ext cx="3367024" cy="456535"/>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85" dirty="0"/>
              <a:t> </a:t>
            </a:r>
            <a:r>
              <a:rPr spc="-5" dirty="0"/>
              <a:t>Model</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1279461"/>
              <a:ext cx="4571365" cy="3271392"/>
            </a:xfrm>
            <a:prstGeom prst="rect">
              <a:avLst/>
            </a:prstGeom>
          </p:spPr>
        </p:pic>
      </p:grpSp>
      <p:sp>
        <p:nvSpPr>
          <p:cNvPr id="7" name="object 7"/>
          <p:cNvSpPr txBox="1"/>
          <p:nvPr/>
        </p:nvSpPr>
        <p:spPr>
          <a:xfrm>
            <a:off x="656336" y="1856358"/>
            <a:ext cx="3047365" cy="2882900"/>
          </a:xfrm>
          <a:prstGeom prst="rect">
            <a:avLst/>
          </a:prstGeom>
        </p:spPr>
        <p:txBody>
          <a:bodyPr vert="horz" wrap="square" lIns="0" tIns="12700" rIns="0" bIns="0" rtlCol="0">
            <a:spAutoFit/>
          </a:bodyPr>
          <a:lstStyle/>
          <a:p>
            <a:pPr marL="311150">
              <a:lnSpc>
                <a:spcPct val="100000"/>
              </a:lnSpc>
              <a:spcBef>
                <a:spcPts val="100"/>
              </a:spcBef>
            </a:pPr>
            <a:r>
              <a:rPr sz="1800" spc="-5" dirty="0">
                <a:solidFill>
                  <a:srgbClr val="585858"/>
                </a:solidFill>
                <a:latin typeface="Arial"/>
                <a:cs typeface="Arial"/>
              </a:rPr>
              <a:t>Relational</a:t>
            </a:r>
            <a:r>
              <a:rPr sz="1800" spc="-50" dirty="0">
                <a:solidFill>
                  <a:srgbClr val="585858"/>
                </a:solidFill>
                <a:latin typeface="Arial"/>
                <a:cs typeface="Arial"/>
              </a:rPr>
              <a:t> </a:t>
            </a:r>
            <a:r>
              <a:rPr sz="1800" dirty="0">
                <a:solidFill>
                  <a:srgbClr val="585858"/>
                </a:solidFill>
                <a:latin typeface="Arial"/>
                <a:cs typeface="Arial"/>
              </a:rPr>
              <a:t>Model</a:t>
            </a:r>
            <a:r>
              <a:rPr sz="1800" spc="-50" dirty="0">
                <a:solidFill>
                  <a:srgbClr val="585858"/>
                </a:solidFill>
                <a:latin typeface="Arial"/>
                <a:cs typeface="Arial"/>
              </a:rPr>
              <a:t> </a:t>
            </a:r>
            <a:r>
              <a:rPr sz="1800" spc="-5" dirty="0">
                <a:solidFill>
                  <a:srgbClr val="585858"/>
                </a:solidFill>
                <a:latin typeface="Arial"/>
                <a:cs typeface="Arial"/>
              </a:rPr>
              <a:t>Concepts</a:t>
            </a:r>
            <a:endParaRPr sz="1800">
              <a:latin typeface="Arial"/>
              <a:cs typeface="Arial"/>
            </a:endParaRPr>
          </a:p>
          <a:p>
            <a:pPr>
              <a:lnSpc>
                <a:spcPct val="100000"/>
              </a:lnSpc>
              <a:spcBef>
                <a:spcPts val="5"/>
              </a:spcBef>
            </a:pPr>
            <a:endParaRPr sz="2650">
              <a:latin typeface="Arial"/>
              <a:cs typeface="Arial"/>
            </a:endParaRPr>
          </a:p>
          <a:p>
            <a:pPr marL="347980" indent="-335915">
              <a:lnSpc>
                <a:spcPct val="100000"/>
              </a:lnSpc>
              <a:buChar char="●"/>
              <a:tabLst>
                <a:tab pos="347980" algn="l"/>
                <a:tab pos="348615" algn="l"/>
              </a:tabLst>
            </a:pPr>
            <a:r>
              <a:rPr sz="1400" dirty="0">
                <a:latin typeface="Arial"/>
                <a:cs typeface="Arial"/>
              </a:rPr>
              <a:t>Attribute</a:t>
            </a:r>
            <a:endParaRPr sz="1400">
              <a:latin typeface="Arial"/>
              <a:cs typeface="Arial"/>
            </a:endParaRPr>
          </a:p>
          <a:p>
            <a:pPr marL="347980" indent="-335915">
              <a:lnSpc>
                <a:spcPct val="100000"/>
              </a:lnSpc>
              <a:spcBef>
                <a:spcPts val="265"/>
              </a:spcBef>
              <a:buChar char="●"/>
              <a:tabLst>
                <a:tab pos="347980" algn="l"/>
                <a:tab pos="348615" algn="l"/>
              </a:tabLst>
            </a:pPr>
            <a:r>
              <a:rPr sz="1400" spc="-5" dirty="0">
                <a:latin typeface="Arial"/>
                <a:cs typeface="Arial"/>
              </a:rPr>
              <a:t>Table</a:t>
            </a:r>
            <a:endParaRPr sz="1400">
              <a:latin typeface="Arial"/>
              <a:cs typeface="Arial"/>
            </a:endParaRPr>
          </a:p>
          <a:p>
            <a:pPr marL="347980" indent="-335915">
              <a:lnSpc>
                <a:spcPct val="100000"/>
              </a:lnSpc>
              <a:spcBef>
                <a:spcPts val="275"/>
              </a:spcBef>
              <a:buChar char="●"/>
              <a:tabLst>
                <a:tab pos="347980" algn="l"/>
                <a:tab pos="348615" algn="l"/>
              </a:tabLst>
            </a:pPr>
            <a:r>
              <a:rPr sz="1400" spc="-5" dirty="0">
                <a:latin typeface="Arial"/>
                <a:cs typeface="Arial"/>
              </a:rPr>
              <a:t>Tuple</a:t>
            </a:r>
            <a:endParaRPr sz="1400">
              <a:latin typeface="Arial"/>
              <a:cs typeface="Arial"/>
            </a:endParaRPr>
          </a:p>
          <a:p>
            <a:pPr marL="347980" indent="-335915">
              <a:lnSpc>
                <a:spcPct val="100000"/>
              </a:lnSpc>
              <a:spcBef>
                <a:spcPts val="265"/>
              </a:spcBef>
              <a:buChar char="●"/>
              <a:tabLst>
                <a:tab pos="347980" algn="l"/>
                <a:tab pos="348615" algn="l"/>
              </a:tabLst>
            </a:pPr>
            <a:r>
              <a:rPr sz="1400" spc="-10" dirty="0">
                <a:latin typeface="Arial"/>
                <a:cs typeface="Arial"/>
              </a:rPr>
              <a:t>R</a:t>
            </a:r>
            <a:r>
              <a:rPr sz="1400" dirty="0">
                <a:latin typeface="Arial"/>
                <a:cs typeface="Arial"/>
              </a:rPr>
              <a:t>elational</a:t>
            </a:r>
            <a:r>
              <a:rPr sz="1400" spc="-90" dirty="0">
                <a:latin typeface="Arial"/>
                <a:cs typeface="Arial"/>
              </a:rPr>
              <a:t> </a:t>
            </a:r>
            <a:r>
              <a:rPr sz="1400" dirty="0">
                <a:latin typeface="Arial"/>
                <a:cs typeface="Arial"/>
              </a:rPr>
              <a:t>Sche</a:t>
            </a:r>
            <a:r>
              <a:rPr sz="1400" spc="-10" dirty="0">
                <a:latin typeface="Arial"/>
                <a:cs typeface="Arial"/>
              </a:rPr>
              <a:t>m</a:t>
            </a:r>
            <a:r>
              <a:rPr sz="1400" dirty="0">
                <a:latin typeface="Arial"/>
                <a:cs typeface="Arial"/>
              </a:rPr>
              <a:t>a</a:t>
            </a:r>
            <a:endParaRPr sz="1400">
              <a:latin typeface="Arial"/>
              <a:cs typeface="Arial"/>
            </a:endParaRPr>
          </a:p>
          <a:p>
            <a:pPr marL="347980" indent="-335915">
              <a:lnSpc>
                <a:spcPct val="100000"/>
              </a:lnSpc>
              <a:spcBef>
                <a:spcPts val="280"/>
              </a:spcBef>
              <a:buChar char="●"/>
              <a:tabLst>
                <a:tab pos="347980" algn="l"/>
                <a:tab pos="348615" algn="l"/>
              </a:tabLst>
            </a:pPr>
            <a:r>
              <a:rPr sz="1400" spc="-10" dirty="0">
                <a:latin typeface="Arial"/>
                <a:cs typeface="Arial"/>
              </a:rPr>
              <a:t>D</a:t>
            </a:r>
            <a:r>
              <a:rPr sz="1400" dirty="0">
                <a:latin typeface="Arial"/>
                <a:cs typeface="Arial"/>
              </a:rPr>
              <a:t>egree</a:t>
            </a:r>
            <a:r>
              <a:rPr sz="1400" spc="-80" dirty="0">
                <a:latin typeface="Arial"/>
                <a:cs typeface="Arial"/>
              </a:rPr>
              <a:t> </a:t>
            </a:r>
            <a:r>
              <a:rPr sz="1400" spc="-10" dirty="0">
                <a:latin typeface="Arial"/>
                <a:cs typeface="Arial"/>
              </a:rPr>
              <a:t>C</a:t>
            </a:r>
            <a:r>
              <a:rPr sz="1400" dirty="0">
                <a:latin typeface="Arial"/>
                <a:cs typeface="Arial"/>
              </a:rPr>
              <a:t>ardina</a:t>
            </a:r>
            <a:r>
              <a:rPr sz="1400" spc="-15" dirty="0">
                <a:latin typeface="Arial"/>
                <a:cs typeface="Arial"/>
              </a:rPr>
              <a:t>l</a:t>
            </a:r>
            <a:r>
              <a:rPr sz="1400" dirty="0">
                <a:latin typeface="Arial"/>
                <a:cs typeface="Arial"/>
              </a:rPr>
              <a:t>ity</a:t>
            </a:r>
            <a:endParaRPr sz="1400">
              <a:latin typeface="Arial"/>
              <a:cs typeface="Arial"/>
            </a:endParaRPr>
          </a:p>
          <a:p>
            <a:pPr marL="347980" indent="-335915">
              <a:lnSpc>
                <a:spcPct val="100000"/>
              </a:lnSpc>
              <a:spcBef>
                <a:spcPts val="260"/>
              </a:spcBef>
              <a:buChar char="●"/>
              <a:tabLst>
                <a:tab pos="347980" algn="l"/>
                <a:tab pos="348615" algn="l"/>
              </a:tabLst>
            </a:pPr>
            <a:r>
              <a:rPr sz="1400" spc="-5" dirty="0">
                <a:latin typeface="Arial"/>
                <a:cs typeface="Arial"/>
              </a:rPr>
              <a:t>Column</a:t>
            </a:r>
            <a:endParaRPr sz="1400">
              <a:latin typeface="Arial"/>
              <a:cs typeface="Arial"/>
            </a:endParaRPr>
          </a:p>
          <a:p>
            <a:pPr marL="347980" indent="-335915">
              <a:lnSpc>
                <a:spcPct val="100000"/>
              </a:lnSpc>
              <a:spcBef>
                <a:spcPts val="280"/>
              </a:spcBef>
              <a:buChar char="●"/>
              <a:tabLst>
                <a:tab pos="347980" algn="l"/>
                <a:tab pos="348615" algn="l"/>
              </a:tabLst>
            </a:pPr>
            <a:r>
              <a:rPr sz="1400" dirty="0">
                <a:latin typeface="Arial"/>
                <a:cs typeface="Arial"/>
              </a:rPr>
              <a:t>Relational</a:t>
            </a:r>
            <a:r>
              <a:rPr sz="1400" spc="-85" dirty="0">
                <a:latin typeface="Arial"/>
                <a:cs typeface="Arial"/>
              </a:rPr>
              <a:t> </a:t>
            </a:r>
            <a:r>
              <a:rPr sz="1400" spc="-5" dirty="0">
                <a:latin typeface="Arial"/>
                <a:cs typeface="Arial"/>
              </a:rPr>
              <a:t>Instance</a:t>
            </a:r>
            <a:endParaRPr sz="1400">
              <a:latin typeface="Arial"/>
              <a:cs typeface="Arial"/>
            </a:endParaRPr>
          </a:p>
          <a:p>
            <a:pPr marL="347980" indent="-335915">
              <a:lnSpc>
                <a:spcPct val="100000"/>
              </a:lnSpc>
              <a:spcBef>
                <a:spcPts val="260"/>
              </a:spcBef>
              <a:buChar char="●"/>
              <a:tabLst>
                <a:tab pos="347980" algn="l"/>
                <a:tab pos="348615" algn="l"/>
              </a:tabLst>
            </a:pPr>
            <a:r>
              <a:rPr sz="1400" dirty="0">
                <a:latin typeface="Arial"/>
                <a:cs typeface="Arial"/>
              </a:rPr>
              <a:t>Relational</a:t>
            </a:r>
            <a:r>
              <a:rPr sz="1400" spc="-85" dirty="0">
                <a:latin typeface="Arial"/>
                <a:cs typeface="Arial"/>
              </a:rPr>
              <a:t> </a:t>
            </a:r>
            <a:r>
              <a:rPr sz="1400" spc="-5" dirty="0">
                <a:latin typeface="Arial"/>
                <a:cs typeface="Arial"/>
              </a:rPr>
              <a:t>Key</a:t>
            </a:r>
            <a:endParaRPr sz="1400">
              <a:latin typeface="Arial"/>
              <a:cs typeface="Arial"/>
            </a:endParaRPr>
          </a:p>
          <a:p>
            <a:pPr marL="347980" indent="-335915">
              <a:lnSpc>
                <a:spcPct val="100000"/>
              </a:lnSpc>
              <a:spcBef>
                <a:spcPts val="280"/>
              </a:spcBef>
              <a:buChar char="●"/>
              <a:tabLst>
                <a:tab pos="347980" algn="l"/>
                <a:tab pos="348615" algn="l"/>
              </a:tabLst>
            </a:pPr>
            <a:r>
              <a:rPr sz="1400" dirty="0">
                <a:latin typeface="Arial"/>
                <a:cs typeface="Arial"/>
              </a:rPr>
              <a:t>Attribute</a:t>
            </a:r>
            <a:r>
              <a:rPr sz="1400" spc="-75" dirty="0">
                <a:latin typeface="Arial"/>
                <a:cs typeface="Arial"/>
              </a:rPr>
              <a:t> </a:t>
            </a:r>
            <a:r>
              <a:rPr sz="1400" spc="-5" dirty="0">
                <a:latin typeface="Arial"/>
                <a:cs typeface="Arial"/>
              </a:rPr>
              <a:t>Domain</a:t>
            </a:r>
            <a:endParaRPr sz="1400">
              <a:latin typeface="Arial"/>
              <a:cs typeface="Arial"/>
            </a:endParaRPr>
          </a:p>
        </p:txBody>
      </p:sp>
      <p:pic>
        <p:nvPicPr>
          <p:cNvPr id="8" name="object 8"/>
          <p:cNvPicPr/>
          <p:nvPr/>
        </p:nvPicPr>
        <p:blipFill>
          <a:blip r:embed="rId4" cstate="print"/>
          <a:stretch>
            <a:fillRect/>
          </a:stretch>
        </p:blipFill>
        <p:spPr>
          <a:xfrm>
            <a:off x="143510" y="161289"/>
            <a:ext cx="773887" cy="311150"/>
          </a:xfrm>
          <a:prstGeom prst="rect">
            <a:avLst/>
          </a:prstGeom>
        </p:spPr>
      </p:pic>
      <p:sp>
        <p:nvSpPr>
          <p:cNvPr id="9" name="object 9"/>
          <p:cNvSpPr txBox="1"/>
          <p:nvPr/>
        </p:nvSpPr>
        <p:spPr>
          <a:xfrm>
            <a:off x="3634866" y="4846565"/>
            <a:ext cx="4291330"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10" dirty="0">
                <a:solidFill>
                  <a:srgbClr val="585858"/>
                </a:solidFill>
                <a:latin typeface="Arial"/>
                <a:cs typeface="Arial"/>
              </a:rPr>
              <a:t> </a:t>
            </a:r>
            <a:r>
              <a:rPr sz="700" spc="-10" dirty="0">
                <a:solidFill>
                  <a:srgbClr val="585858"/>
                </a:solidFill>
                <a:latin typeface="Arial"/>
                <a:cs typeface="Arial"/>
                <a:hlinkClick r:id="rId5"/>
              </a:rPr>
              <a:t>https://www.guru99.com/images/1/091318_0803_RelationalD1.png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64540" y="827278"/>
            <a:ext cx="3315576" cy="456535"/>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85" dirty="0"/>
              <a:t> </a:t>
            </a:r>
            <a:r>
              <a:rPr spc="-5" dirty="0"/>
              <a:t>Model</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1283601"/>
              <a:ext cx="4571365" cy="3271392"/>
            </a:xfrm>
            <a:prstGeom prst="rect">
              <a:avLst/>
            </a:prstGeom>
          </p:spPr>
        </p:pic>
      </p:grpSp>
      <p:sp>
        <p:nvSpPr>
          <p:cNvPr id="7" name="object 7"/>
          <p:cNvSpPr txBox="1"/>
          <p:nvPr/>
        </p:nvSpPr>
        <p:spPr>
          <a:xfrm>
            <a:off x="764540" y="1860930"/>
            <a:ext cx="312674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Relational</a:t>
            </a:r>
            <a:r>
              <a:rPr sz="1800" spc="-75" dirty="0">
                <a:solidFill>
                  <a:srgbClr val="585858"/>
                </a:solidFill>
                <a:latin typeface="Arial"/>
                <a:cs typeface="Arial"/>
              </a:rPr>
              <a:t> </a:t>
            </a:r>
            <a:r>
              <a:rPr sz="1800" dirty="0">
                <a:solidFill>
                  <a:srgbClr val="585858"/>
                </a:solidFill>
                <a:latin typeface="Arial"/>
                <a:cs typeface="Arial"/>
              </a:rPr>
              <a:t>Integrity</a:t>
            </a:r>
            <a:r>
              <a:rPr sz="1800" spc="-95" dirty="0">
                <a:solidFill>
                  <a:srgbClr val="585858"/>
                </a:solidFill>
                <a:latin typeface="Arial"/>
                <a:cs typeface="Arial"/>
              </a:rPr>
              <a:t> </a:t>
            </a:r>
            <a:r>
              <a:rPr sz="1800" dirty="0">
                <a:solidFill>
                  <a:srgbClr val="585858"/>
                </a:solidFill>
                <a:latin typeface="Arial"/>
                <a:cs typeface="Arial"/>
              </a:rPr>
              <a:t>Constraints</a:t>
            </a:r>
            <a:endParaRPr sz="1800">
              <a:latin typeface="Arial"/>
              <a:cs typeface="Arial"/>
            </a:endParaRPr>
          </a:p>
        </p:txBody>
      </p:sp>
      <p:sp>
        <p:nvSpPr>
          <p:cNvPr id="8" name="object 8"/>
          <p:cNvSpPr txBox="1"/>
          <p:nvPr/>
        </p:nvSpPr>
        <p:spPr>
          <a:xfrm>
            <a:off x="654812" y="2736570"/>
            <a:ext cx="3211195" cy="1757045"/>
          </a:xfrm>
          <a:prstGeom prst="rect">
            <a:avLst/>
          </a:prstGeom>
        </p:spPr>
        <p:txBody>
          <a:bodyPr vert="horz" wrap="square" lIns="0" tIns="11430" rIns="0" bIns="0" rtlCol="0">
            <a:spAutoFit/>
          </a:bodyPr>
          <a:lstStyle/>
          <a:p>
            <a:pPr marL="349250" marR="5080" indent="-337185">
              <a:lnSpc>
                <a:spcPct val="116100"/>
              </a:lnSpc>
              <a:spcBef>
                <a:spcPts val="90"/>
              </a:spcBef>
              <a:buChar char="●"/>
              <a:tabLst>
                <a:tab pos="349250" algn="l"/>
                <a:tab pos="349885" algn="l"/>
              </a:tabLst>
            </a:pPr>
            <a:r>
              <a:rPr sz="1400" dirty="0">
                <a:latin typeface="Arial"/>
                <a:cs typeface="Arial"/>
              </a:rPr>
              <a:t>Relational </a:t>
            </a:r>
            <a:r>
              <a:rPr sz="1400" spc="-5" dirty="0">
                <a:latin typeface="Arial"/>
                <a:cs typeface="Arial"/>
              </a:rPr>
              <a:t>Integrity constraints </a:t>
            </a:r>
            <a:r>
              <a:rPr sz="1400" spc="-10" dirty="0">
                <a:latin typeface="Arial"/>
                <a:cs typeface="Arial"/>
              </a:rPr>
              <a:t>is </a:t>
            </a:r>
            <a:r>
              <a:rPr sz="1400" spc="-5" dirty="0">
                <a:latin typeface="Arial"/>
                <a:cs typeface="Arial"/>
              </a:rPr>
              <a:t> </a:t>
            </a:r>
            <a:r>
              <a:rPr sz="1400" dirty="0">
                <a:latin typeface="Arial"/>
                <a:cs typeface="Arial"/>
              </a:rPr>
              <a:t>referred</a:t>
            </a:r>
            <a:r>
              <a:rPr sz="1400" spc="-35" dirty="0">
                <a:latin typeface="Arial"/>
                <a:cs typeface="Arial"/>
              </a:rPr>
              <a:t> </a:t>
            </a:r>
            <a:r>
              <a:rPr sz="1400" dirty="0">
                <a:latin typeface="Arial"/>
                <a:cs typeface="Arial"/>
              </a:rPr>
              <a:t>to</a:t>
            </a:r>
            <a:r>
              <a:rPr sz="1400" spc="-25" dirty="0">
                <a:latin typeface="Arial"/>
                <a:cs typeface="Arial"/>
              </a:rPr>
              <a:t> </a:t>
            </a:r>
            <a:r>
              <a:rPr sz="1400" spc="-5" dirty="0">
                <a:latin typeface="Arial"/>
                <a:cs typeface="Arial"/>
              </a:rPr>
              <a:t>conditions</a:t>
            </a:r>
            <a:r>
              <a:rPr sz="1400" spc="-10" dirty="0">
                <a:latin typeface="Arial"/>
                <a:cs typeface="Arial"/>
              </a:rPr>
              <a:t> </a:t>
            </a:r>
            <a:r>
              <a:rPr sz="1400" spc="-5" dirty="0">
                <a:latin typeface="Arial"/>
                <a:cs typeface="Arial"/>
              </a:rPr>
              <a:t>which</a:t>
            </a:r>
            <a:r>
              <a:rPr sz="1400" spc="-10" dirty="0">
                <a:latin typeface="Arial"/>
                <a:cs typeface="Arial"/>
              </a:rPr>
              <a:t> </a:t>
            </a:r>
            <a:r>
              <a:rPr sz="1400" spc="-5" dirty="0">
                <a:latin typeface="Arial"/>
                <a:cs typeface="Arial"/>
              </a:rPr>
              <a:t>must</a:t>
            </a:r>
            <a:r>
              <a:rPr sz="1400" dirty="0">
                <a:latin typeface="Arial"/>
                <a:cs typeface="Arial"/>
              </a:rPr>
              <a:t> </a:t>
            </a:r>
            <a:r>
              <a:rPr sz="1400" spc="-15" dirty="0">
                <a:latin typeface="Arial"/>
                <a:cs typeface="Arial"/>
              </a:rPr>
              <a:t>be </a:t>
            </a:r>
            <a:r>
              <a:rPr sz="1400" spc="-375" dirty="0">
                <a:latin typeface="Arial"/>
                <a:cs typeface="Arial"/>
              </a:rPr>
              <a:t> </a:t>
            </a:r>
            <a:r>
              <a:rPr sz="1400" spc="-5" dirty="0">
                <a:latin typeface="Arial"/>
                <a:cs typeface="Arial"/>
              </a:rPr>
              <a:t>present</a:t>
            </a:r>
            <a:r>
              <a:rPr sz="1400" spc="-20" dirty="0">
                <a:latin typeface="Arial"/>
                <a:cs typeface="Arial"/>
              </a:rPr>
              <a:t> </a:t>
            </a:r>
            <a:r>
              <a:rPr sz="1400" dirty="0">
                <a:latin typeface="Arial"/>
                <a:cs typeface="Arial"/>
              </a:rPr>
              <a:t>for</a:t>
            </a:r>
            <a:r>
              <a:rPr sz="1400" spc="-5" dirty="0">
                <a:latin typeface="Arial"/>
                <a:cs typeface="Arial"/>
              </a:rPr>
              <a:t> </a:t>
            </a:r>
            <a:r>
              <a:rPr sz="1400" dirty="0">
                <a:latin typeface="Arial"/>
                <a:cs typeface="Arial"/>
              </a:rPr>
              <a:t>a</a:t>
            </a:r>
            <a:r>
              <a:rPr sz="1400" spc="-20" dirty="0">
                <a:latin typeface="Arial"/>
                <a:cs typeface="Arial"/>
              </a:rPr>
              <a:t> </a:t>
            </a:r>
            <a:r>
              <a:rPr sz="1400" spc="-5" dirty="0">
                <a:latin typeface="Arial"/>
                <a:cs typeface="Arial"/>
              </a:rPr>
              <a:t>valid</a:t>
            </a:r>
            <a:r>
              <a:rPr sz="1400" spc="5" dirty="0">
                <a:latin typeface="Arial"/>
                <a:cs typeface="Arial"/>
              </a:rPr>
              <a:t> </a:t>
            </a:r>
            <a:r>
              <a:rPr sz="1400" spc="-5" dirty="0">
                <a:latin typeface="Arial"/>
                <a:cs typeface="Arial"/>
              </a:rPr>
              <a:t>relation.</a:t>
            </a:r>
            <a:endParaRPr sz="1400">
              <a:latin typeface="Arial"/>
              <a:cs typeface="Arial"/>
            </a:endParaRPr>
          </a:p>
          <a:p>
            <a:pPr marL="349250" indent="-335915">
              <a:lnSpc>
                <a:spcPct val="100000"/>
              </a:lnSpc>
              <a:spcBef>
                <a:spcPts val="270"/>
              </a:spcBef>
              <a:buChar char="●"/>
              <a:tabLst>
                <a:tab pos="349250" algn="l"/>
                <a:tab pos="349885" algn="l"/>
              </a:tabLst>
            </a:pPr>
            <a:r>
              <a:rPr sz="1400" spc="-5" dirty="0">
                <a:latin typeface="Arial"/>
                <a:cs typeface="Arial"/>
              </a:rPr>
              <a:t>Categories</a:t>
            </a:r>
            <a:endParaRPr sz="1400">
              <a:latin typeface="Arial"/>
              <a:cs typeface="Arial"/>
            </a:endParaRPr>
          </a:p>
          <a:p>
            <a:pPr marL="349250" indent="-335915">
              <a:lnSpc>
                <a:spcPct val="100000"/>
              </a:lnSpc>
              <a:spcBef>
                <a:spcPts val="260"/>
              </a:spcBef>
              <a:buChar char="●"/>
              <a:tabLst>
                <a:tab pos="349250" algn="l"/>
                <a:tab pos="349885" algn="l"/>
              </a:tabLst>
            </a:pPr>
            <a:r>
              <a:rPr sz="1400" spc="-5" dirty="0">
                <a:latin typeface="Arial"/>
                <a:cs typeface="Arial"/>
              </a:rPr>
              <a:t>Domain</a:t>
            </a:r>
            <a:r>
              <a:rPr sz="1400" spc="-40" dirty="0">
                <a:latin typeface="Arial"/>
                <a:cs typeface="Arial"/>
              </a:rPr>
              <a:t> </a:t>
            </a:r>
            <a:r>
              <a:rPr sz="1400" spc="-5" dirty="0">
                <a:latin typeface="Arial"/>
                <a:cs typeface="Arial"/>
              </a:rPr>
              <a:t>constraints</a:t>
            </a:r>
            <a:endParaRPr sz="1400">
              <a:latin typeface="Arial"/>
              <a:cs typeface="Arial"/>
            </a:endParaRPr>
          </a:p>
          <a:p>
            <a:pPr marL="349250" indent="-335915">
              <a:lnSpc>
                <a:spcPct val="100000"/>
              </a:lnSpc>
              <a:spcBef>
                <a:spcPts val="280"/>
              </a:spcBef>
              <a:buChar char="●"/>
              <a:tabLst>
                <a:tab pos="349250" algn="l"/>
                <a:tab pos="349885" algn="l"/>
              </a:tabLst>
            </a:pPr>
            <a:r>
              <a:rPr sz="1400" spc="-5" dirty="0">
                <a:latin typeface="Arial"/>
                <a:cs typeface="Arial"/>
              </a:rPr>
              <a:t>Key</a:t>
            </a:r>
            <a:r>
              <a:rPr sz="1400" spc="-45" dirty="0">
                <a:latin typeface="Arial"/>
                <a:cs typeface="Arial"/>
              </a:rPr>
              <a:t> </a:t>
            </a:r>
            <a:r>
              <a:rPr sz="1400" spc="-5" dirty="0">
                <a:latin typeface="Arial"/>
                <a:cs typeface="Arial"/>
              </a:rPr>
              <a:t>constraints</a:t>
            </a:r>
            <a:endParaRPr sz="1400">
              <a:latin typeface="Arial"/>
              <a:cs typeface="Arial"/>
            </a:endParaRPr>
          </a:p>
          <a:p>
            <a:pPr marL="349250" indent="-335915">
              <a:lnSpc>
                <a:spcPct val="100000"/>
              </a:lnSpc>
              <a:spcBef>
                <a:spcPts val="260"/>
              </a:spcBef>
              <a:buChar char="●"/>
              <a:tabLst>
                <a:tab pos="349250" algn="l"/>
                <a:tab pos="349885" algn="l"/>
              </a:tabLst>
            </a:pPr>
            <a:r>
              <a:rPr sz="1400" spc="-5" dirty="0">
                <a:latin typeface="Arial"/>
                <a:cs typeface="Arial"/>
              </a:rPr>
              <a:t>Referential</a:t>
            </a:r>
            <a:r>
              <a:rPr sz="1400" spc="-30" dirty="0">
                <a:latin typeface="Arial"/>
                <a:cs typeface="Arial"/>
              </a:rPr>
              <a:t> </a:t>
            </a:r>
            <a:r>
              <a:rPr sz="1400" spc="-5" dirty="0">
                <a:latin typeface="Arial"/>
                <a:cs typeface="Arial"/>
              </a:rPr>
              <a:t>integrity</a:t>
            </a:r>
            <a:r>
              <a:rPr sz="1400" spc="-40" dirty="0">
                <a:latin typeface="Arial"/>
                <a:cs typeface="Arial"/>
              </a:rPr>
              <a:t> </a:t>
            </a:r>
            <a:r>
              <a:rPr sz="1400" spc="-5" dirty="0">
                <a:latin typeface="Arial"/>
                <a:cs typeface="Arial"/>
              </a:rPr>
              <a:t>constraints</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6565"/>
            <a:ext cx="4291330"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10" dirty="0">
                <a:solidFill>
                  <a:srgbClr val="585858"/>
                </a:solidFill>
                <a:latin typeface="Arial"/>
                <a:cs typeface="Arial"/>
              </a:rPr>
              <a:t> </a:t>
            </a:r>
            <a:r>
              <a:rPr sz="700" spc="-10" dirty="0">
                <a:solidFill>
                  <a:srgbClr val="585858"/>
                </a:solidFill>
                <a:latin typeface="Arial"/>
                <a:cs typeface="Arial"/>
                <a:hlinkClick r:id="rId5"/>
              </a:rPr>
              <a:t>https://www.guru99.com/images/1/091318_0803_RelationalD1.png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54813" y="827278"/>
            <a:ext cx="3456834" cy="456535"/>
          </a:xfrm>
          <a:prstGeom prst="rect">
            <a:avLst/>
          </a:prstGeom>
        </p:spPr>
        <p:txBody>
          <a:bodyPr vert="horz" wrap="square" lIns="0" tIns="12700" rIns="0" bIns="0" rtlCol="0">
            <a:spAutoFit/>
          </a:bodyPr>
          <a:lstStyle/>
          <a:p>
            <a:pPr marL="12700" algn="ctr">
              <a:lnSpc>
                <a:spcPct val="100000"/>
              </a:lnSpc>
              <a:spcBef>
                <a:spcPts val="100"/>
              </a:spcBef>
            </a:pPr>
            <a:r>
              <a:rPr sz="2800" spc="-5" dirty="0"/>
              <a:t>Relational</a:t>
            </a:r>
            <a:r>
              <a:rPr sz="2800" spc="-85" dirty="0"/>
              <a:t> </a:t>
            </a:r>
            <a:r>
              <a:rPr sz="2800" spc="-5" dirty="0"/>
              <a:t>Model</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319530" y="1859407"/>
            <a:ext cx="202628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Domain</a:t>
            </a:r>
            <a:r>
              <a:rPr sz="1800" spc="-75" dirty="0">
                <a:solidFill>
                  <a:srgbClr val="585858"/>
                </a:solidFill>
                <a:latin typeface="Arial"/>
                <a:cs typeface="Arial"/>
              </a:rPr>
              <a:t> </a:t>
            </a:r>
            <a:r>
              <a:rPr sz="1800" spc="-5" dirty="0">
                <a:solidFill>
                  <a:srgbClr val="585858"/>
                </a:solidFill>
                <a:latin typeface="Arial"/>
                <a:cs typeface="Arial"/>
              </a:rPr>
              <a:t>Constraints</a:t>
            </a:r>
            <a:endParaRPr sz="1800">
              <a:latin typeface="Arial"/>
              <a:cs typeface="Arial"/>
            </a:endParaRPr>
          </a:p>
        </p:txBody>
      </p:sp>
      <p:sp>
        <p:nvSpPr>
          <p:cNvPr id="7" name="object 7"/>
          <p:cNvSpPr txBox="1"/>
          <p:nvPr/>
        </p:nvSpPr>
        <p:spPr>
          <a:xfrm>
            <a:off x="654812" y="2861538"/>
            <a:ext cx="3503929" cy="1755775"/>
          </a:xfrm>
          <a:prstGeom prst="rect">
            <a:avLst/>
          </a:prstGeom>
        </p:spPr>
        <p:txBody>
          <a:bodyPr vert="horz" wrap="square" lIns="0" tIns="12065" rIns="0" bIns="0" rtlCol="0">
            <a:spAutoFit/>
          </a:bodyPr>
          <a:lstStyle/>
          <a:p>
            <a:pPr marL="349250" marR="5080" indent="-337185">
              <a:lnSpc>
                <a:spcPct val="115799"/>
              </a:lnSpc>
              <a:spcBef>
                <a:spcPts val="95"/>
              </a:spcBef>
              <a:buChar char="●"/>
              <a:tabLst>
                <a:tab pos="349250" algn="l"/>
                <a:tab pos="349885" algn="l"/>
              </a:tabLst>
            </a:pPr>
            <a:r>
              <a:rPr sz="1400" spc="-5" dirty="0">
                <a:latin typeface="Arial"/>
                <a:cs typeface="Arial"/>
              </a:rPr>
              <a:t>Domain constraints </a:t>
            </a:r>
            <a:r>
              <a:rPr sz="1400" dirty="0">
                <a:latin typeface="Arial"/>
                <a:cs typeface="Arial"/>
              </a:rPr>
              <a:t>can </a:t>
            </a:r>
            <a:r>
              <a:rPr sz="1400" spc="-5" dirty="0">
                <a:latin typeface="Arial"/>
                <a:cs typeface="Arial"/>
              </a:rPr>
              <a:t>be violated </a:t>
            </a:r>
            <a:r>
              <a:rPr sz="1400" dirty="0">
                <a:latin typeface="Arial"/>
                <a:cs typeface="Arial"/>
              </a:rPr>
              <a:t>if </a:t>
            </a:r>
            <a:r>
              <a:rPr sz="1400" spc="-15" dirty="0">
                <a:latin typeface="Arial"/>
                <a:cs typeface="Arial"/>
              </a:rPr>
              <a:t>an </a:t>
            </a:r>
            <a:r>
              <a:rPr sz="1400" spc="-380" dirty="0">
                <a:latin typeface="Arial"/>
                <a:cs typeface="Arial"/>
              </a:rPr>
              <a:t> </a:t>
            </a:r>
            <a:r>
              <a:rPr sz="1400" spc="-5" dirty="0">
                <a:latin typeface="Arial"/>
                <a:cs typeface="Arial"/>
              </a:rPr>
              <a:t>attribute value </a:t>
            </a:r>
            <a:r>
              <a:rPr sz="1400" dirty="0">
                <a:latin typeface="Arial"/>
                <a:cs typeface="Arial"/>
              </a:rPr>
              <a:t>is </a:t>
            </a:r>
            <a:r>
              <a:rPr sz="1400" spc="-5" dirty="0">
                <a:latin typeface="Arial"/>
                <a:cs typeface="Arial"/>
              </a:rPr>
              <a:t>not </a:t>
            </a:r>
            <a:r>
              <a:rPr sz="1400" dirty="0">
                <a:latin typeface="Arial"/>
                <a:cs typeface="Arial"/>
              </a:rPr>
              <a:t>appearing in the </a:t>
            </a:r>
            <a:r>
              <a:rPr sz="1400" spc="5" dirty="0">
                <a:latin typeface="Arial"/>
                <a:cs typeface="Arial"/>
              </a:rPr>
              <a:t> </a:t>
            </a:r>
            <a:r>
              <a:rPr sz="1400" spc="-5" dirty="0">
                <a:latin typeface="Arial"/>
                <a:cs typeface="Arial"/>
              </a:rPr>
              <a:t>corresponding</a:t>
            </a:r>
            <a:r>
              <a:rPr sz="1400" spc="5" dirty="0">
                <a:latin typeface="Arial"/>
                <a:cs typeface="Arial"/>
              </a:rPr>
              <a:t> </a:t>
            </a:r>
            <a:r>
              <a:rPr sz="1400" spc="-5" dirty="0">
                <a:latin typeface="Arial"/>
                <a:cs typeface="Arial"/>
              </a:rPr>
              <a:t>domain</a:t>
            </a:r>
            <a:r>
              <a:rPr sz="1400" dirty="0">
                <a:latin typeface="Arial"/>
                <a:cs typeface="Arial"/>
              </a:rPr>
              <a:t> or</a:t>
            </a:r>
            <a:r>
              <a:rPr sz="1400" spc="-10" dirty="0">
                <a:latin typeface="Arial"/>
                <a:cs typeface="Arial"/>
              </a:rPr>
              <a:t> </a:t>
            </a:r>
            <a:r>
              <a:rPr sz="1400" dirty="0">
                <a:latin typeface="Arial"/>
                <a:cs typeface="Arial"/>
              </a:rPr>
              <a:t>it</a:t>
            </a:r>
            <a:r>
              <a:rPr sz="1400" spc="-5" dirty="0">
                <a:latin typeface="Arial"/>
                <a:cs typeface="Arial"/>
              </a:rPr>
              <a:t> </a:t>
            </a:r>
            <a:r>
              <a:rPr sz="1400" spc="-10" dirty="0">
                <a:latin typeface="Arial"/>
                <a:cs typeface="Arial"/>
              </a:rPr>
              <a:t>is</a:t>
            </a:r>
            <a:r>
              <a:rPr sz="1400" spc="5" dirty="0">
                <a:latin typeface="Arial"/>
                <a:cs typeface="Arial"/>
              </a:rPr>
              <a:t> </a:t>
            </a:r>
            <a:r>
              <a:rPr sz="1400" spc="-5" dirty="0">
                <a:latin typeface="Arial"/>
                <a:cs typeface="Arial"/>
              </a:rPr>
              <a:t>not </a:t>
            </a:r>
            <a:r>
              <a:rPr sz="1400" dirty="0">
                <a:latin typeface="Arial"/>
                <a:cs typeface="Arial"/>
              </a:rPr>
              <a:t>of</a:t>
            </a:r>
            <a:r>
              <a:rPr sz="1400" spc="-15" dirty="0">
                <a:latin typeface="Arial"/>
                <a:cs typeface="Arial"/>
              </a:rPr>
              <a:t> </a:t>
            </a:r>
            <a:r>
              <a:rPr sz="1400" dirty="0">
                <a:latin typeface="Arial"/>
                <a:cs typeface="Arial"/>
              </a:rPr>
              <a:t>the </a:t>
            </a:r>
            <a:r>
              <a:rPr sz="1400" spc="5" dirty="0">
                <a:latin typeface="Arial"/>
                <a:cs typeface="Arial"/>
              </a:rPr>
              <a:t> </a:t>
            </a:r>
            <a:r>
              <a:rPr sz="1400" dirty="0">
                <a:latin typeface="Arial"/>
                <a:cs typeface="Arial"/>
              </a:rPr>
              <a:t>appropriate</a:t>
            </a:r>
            <a:r>
              <a:rPr sz="1400" spc="-10" dirty="0">
                <a:latin typeface="Arial"/>
                <a:cs typeface="Arial"/>
              </a:rPr>
              <a:t> </a:t>
            </a:r>
            <a:r>
              <a:rPr sz="1400" spc="-5" dirty="0">
                <a:latin typeface="Arial"/>
                <a:cs typeface="Arial"/>
              </a:rPr>
              <a:t>data</a:t>
            </a:r>
            <a:r>
              <a:rPr sz="1400" spc="-20" dirty="0">
                <a:latin typeface="Arial"/>
                <a:cs typeface="Arial"/>
              </a:rPr>
              <a:t> </a:t>
            </a:r>
            <a:r>
              <a:rPr sz="1400" spc="-5" dirty="0">
                <a:latin typeface="Arial"/>
                <a:cs typeface="Arial"/>
              </a:rPr>
              <a:t>type.</a:t>
            </a:r>
            <a:endParaRPr sz="1400">
              <a:latin typeface="Arial"/>
              <a:cs typeface="Arial"/>
            </a:endParaRPr>
          </a:p>
          <a:p>
            <a:pPr marL="349250" marR="180340" indent="-337185">
              <a:lnSpc>
                <a:spcPct val="115700"/>
              </a:lnSpc>
              <a:spcBef>
                <a:spcPts val="15"/>
              </a:spcBef>
              <a:buChar char="●"/>
              <a:tabLst>
                <a:tab pos="349250" algn="l"/>
                <a:tab pos="349885" algn="l"/>
              </a:tabLst>
            </a:pPr>
            <a:r>
              <a:rPr sz="1400" spc="-5" dirty="0">
                <a:latin typeface="Arial"/>
                <a:cs typeface="Arial"/>
              </a:rPr>
              <a:t>Domain constraints specify that within </a:t>
            </a:r>
            <a:r>
              <a:rPr sz="1400" spc="-375" dirty="0">
                <a:latin typeface="Arial"/>
                <a:cs typeface="Arial"/>
              </a:rPr>
              <a:t> </a:t>
            </a:r>
            <a:r>
              <a:rPr sz="1400" dirty="0">
                <a:latin typeface="Arial"/>
                <a:cs typeface="Arial"/>
              </a:rPr>
              <a:t>each </a:t>
            </a:r>
            <a:r>
              <a:rPr sz="1400" spc="-5" dirty="0">
                <a:latin typeface="Arial"/>
                <a:cs typeface="Arial"/>
              </a:rPr>
              <a:t>tuple, </a:t>
            </a:r>
            <a:r>
              <a:rPr sz="1400" dirty="0">
                <a:latin typeface="Arial"/>
                <a:cs typeface="Arial"/>
              </a:rPr>
              <a:t>and the </a:t>
            </a:r>
            <a:r>
              <a:rPr sz="1400" spc="-5" dirty="0">
                <a:latin typeface="Arial"/>
                <a:cs typeface="Arial"/>
              </a:rPr>
              <a:t>value </a:t>
            </a:r>
            <a:r>
              <a:rPr sz="1400" dirty="0">
                <a:latin typeface="Arial"/>
                <a:cs typeface="Arial"/>
              </a:rPr>
              <a:t>of each </a:t>
            </a:r>
            <a:r>
              <a:rPr sz="1400" spc="5" dirty="0">
                <a:latin typeface="Arial"/>
                <a:cs typeface="Arial"/>
              </a:rPr>
              <a:t> </a:t>
            </a:r>
            <a:r>
              <a:rPr sz="1400" spc="-5" dirty="0">
                <a:latin typeface="Arial"/>
                <a:cs typeface="Arial"/>
              </a:rPr>
              <a:t>attribute</a:t>
            </a:r>
            <a:r>
              <a:rPr sz="1400" spc="-20" dirty="0">
                <a:latin typeface="Arial"/>
                <a:cs typeface="Arial"/>
              </a:rPr>
              <a:t> </a:t>
            </a:r>
            <a:r>
              <a:rPr sz="1400" spc="-5" dirty="0">
                <a:latin typeface="Arial"/>
                <a:cs typeface="Arial"/>
              </a:rPr>
              <a:t>must</a:t>
            </a:r>
            <a:r>
              <a:rPr sz="1400" spc="-15" dirty="0">
                <a:latin typeface="Arial"/>
                <a:cs typeface="Arial"/>
              </a:rPr>
              <a:t> </a:t>
            </a:r>
            <a:r>
              <a:rPr sz="1400" spc="-5" dirty="0">
                <a:latin typeface="Arial"/>
                <a:cs typeface="Arial"/>
              </a:rPr>
              <a:t>be</a:t>
            </a:r>
            <a:r>
              <a:rPr sz="1400" spc="-10" dirty="0">
                <a:latin typeface="Arial"/>
                <a:cs typeface="Arial"/>
              </a:rPr>
              <a:t> </a:t>
            </a:r>
            <a:r>
              <a:rPr sz="1400" spc="-5" dirty="0">
                <a:latin typeface="Arial"/>
                <a:cs typeface="Arial"/>
              </a:rPr>
              <a:t>unique.</a:t>
            </a:r>
            <a:endParaRPr sz="1400">
              <a:latin typeface="Arial"/>
              <a:cs typeface="Arial"/>
            </a:endParaRPr>
          </a:p>
        </p:txBody>
      </p:sp>
      <p:sp>
        <p:nvSpPr>
          <p:cNvPr id="8" name="object 8"/>
          <p:cNvSpPr txBox="1"/>
          <p:nvPr/>
        </p:nvSpPr>
        <p:spPr>
          <a:xfrm>
            <a:off x="4810125" y="1752727"/>
            <a:ext cx="3954145" cy="1490980"/>
          </a:xfrm>
          <a:prstGeom prst="rect">
            <a:avLst/>
          </a:prstGeom>
        </p:spPr>
        <p:txBody>
          <a:bodyPr vert="horz" wrap="square" lIns="0" tIns="13335" rIns="0" bIns="0" rtlCol="0">
            <a:spAutoFit/>
          </a:bodyPr>
          <a:lstStyle/>
          <a:p>
            <a:pPr marL="12700">
              <a:lnSpc>
                <a:spcPts val="1670"/>
              </a:lnSpc>
              <a:spcBef>
                <a:spcPts val="105"/>
              </a:spcBef>
            </a:pPr>
            <a:r>
              <a:rPr sz="1400" b="1" dirty="0">
                <a:latin typeface="Arial"/>
                <a:cs typeface="Arial"/>
              </a:rPr>
              <a:t>Example:</a:t>
            </a:r>
            <a:endParaRPr sz="1400">
              <a:latin typeface="Arial"/>
              <a:cs typeface="Arial"/>
            </a:endParaRPr>
          </a:p>
          <a:p>
            <a:pPr marL="12700" marR="156210">
              <a:lnSpc>
                <a:spcPts val="1630"/>
              </a:lnSpc>
              <a:spcBef>
                <a:spcPts val="80"/>
              </a:spcBef>
            </a:pPr>
            <a:r>
              <a:rPr sz="1400" dirty="0">
                <a:latin typeface="Arial"/>
                <a:cs typeface="Arial"/>
              </a:rPr>
              <a:t>Create</a:t>
            </a:r>
            <a:r>
              <a:rPr sz="1400" spc="-40" dirty="0">
                <a:latin typeface="Arial"/>
                <a:cs typeface="Arial"/>
              </a:rPr>
              <a:t> </a:t>
            </a:r>
            <a:r>
              <a:rPr sz="1400" spc="-5" dirty="0">
                <a:latin typeface="Arial"/>
                <a:cs typeface="Arial"/>
              </a:rPr>
              <a:t>DOMAIN</a:t>
            </a:r>
            <a:r>
              <a:rPr sz="1400" spc="-45" dirty="0">
                <a:latin typeface="Arial"/>
                <a:cs typeface="Arial"/>
              </a:rPr>
              <a:t> </a:t>
            </a:r>
            <a:r>
              <a:rPr sz="1400" spc="-5" dirty="0">
                <a:latin typeface="Arial"/>
                <a:cs typeface="Arial"/>
              </a:rPr>
              <a:t>CustomerName</a:t>
            </a:r>
            <a:r>
              <a:rPr sz="1400" spc="-35" dirty="0">
                <a:latin typeface="Arial"/>
                <a:cs typeface="Arial"/>
              </a:rPr>
              <a:t> </a:t>
            </a:r>
            <a:r>
              <a:rPr sz="1400" spc="-5" dirty="0">
                <a:latin typeface="Arial"/>
                <a:cs typeface="Arial"/>
              </a:rPr>
              <a:t>CHECK</a:t>
            </a:r>
            <a:r>
              <a:rPr sz="1400" spc="-45" dirty="0">
                <a:latin typeface="Arial"/>
                <a:cs typeface="Arial"/>
              </a:rPr>
              <a:t> </a:t>
            </a:r>
            <a:r>
              <a:rPr sz="1400" spc="-5" dirty="0">
                <a:latin typeface="Arial"/>
                <a:cs typeface="Arial"/>
              </a:rPr>
              <a:t>(value </a:t>
            </a:r>
            <a:r>
              <a:rPr sz="1400" spc="-370" dirty="0">
                <a:latin typeface="Arial"/>
                <a:cs typeface="Arial"/>
              </a:rPr>
              <a:t> </a:t>
            </a:r>
            <a:r>
              <a:rPr sz="1400" spc="-5" dirty="0">
                <a:latin typeface="Arial"/>
                <a:cs typeface="Arial"/>
              </a:rPr>
              <a:t>not NULL)</a:t>
            </a:r>
            <a:endParaRPr sz="1400">
              <a:latin typeface="Arial"/>
              <a:cs typeface="Arial"/>
            </a:endParaRPr>
          </a:p>
          <a:p>
            <a:pPr>
              <a:lnSpc>
                <a:spcPct val="100000"/>
              </a:lnSpc>
              <a:spcBef>
                <a:spcPts val="5"/>
              </a:spcBef>
            </a:pPr>
            <a:endParaRPr sz="1450">
              <a:latin typeface="Arial"/>
              <a:cs typeface="Arial"/>
            </a:endParaRPr>
          </a:p>
          <a:p>
            <a:pPr marL="12700" marR="5080">
              <a:lnSpc>
                <a:spcPts val="1630"/>
              </a:lnSpc>
              <a:spcBef>
                <a:spcPts val="5"/>
              </a:spcBef>
            </a:pPr>
            <a:r>
              <a:rPr sz="1400" spc="-5" dirty="0">
                <a:latin typeface="Arial"/>
                <a:cs typeface="Arial"/>
              </a:rPr>
              <a:t>The</a:t>
            </a:r>
            <a:r>
              <a:rPr sz="1400" dirty="0">
                <a:latin typeface="Arial"/>
                <a:cs typeface="Arial"/>
              </a:rPr>
              <a:t> </a:t>
            </a:r>
            <a:r>
              <a:rPr sz="1400" spc="-5" dirty="0">
                <a:latin typeface="Arial"/>
                <a:cs typeface="Arial"/>
              </a:rPr>
              <a:t>example</a:t>
            </a:r>
            <a:r>
              <a:rPr sz="1400" dirty="0">
                <a:latin typeface="Arial"/>
                <a:cs typeface="Arial"/>
              </a:rPr>
              <a:t> </a:t>
            </a:r>
            <a:r>
              <a:rPr sz="1400" spc="-5" dirty="0">
                <a:latin typeface="Arial"/>
                <a:cs typeface="Arial"/>
              </a:rPr>
              <a:t>shown</a:t>
            </a:r>
            <a:r>
              <a:rPr sz="1400" spc="5" dirty="0">
                <a:latin typeface="Arial"/>
                <a:cs typeface="Arial"/>
              </a:rPr>
              <a:t> </a:t>
            </a:r>
            <a:r>
              <a:rPr sz="1400" spc="-5" dirty="0">
                <a:latin typeface="Arial"/>
                <a:cs typeface="Arial"/>
              </a:rPr>
              <a:t>demonstrates creating </a:t>
            </a:r>
            <a:r>
              <a:rPr sz="1400" dirty="0">
                <a:latin typeface="Arial"/>
                <a:cs typeface="Arial"/>
              </a:rPr>
              <a:t>a </a:t>
            </a:r>
            <a:r>
              <a:rPr sz="1400" spc="5" dirty="0">
                <a:latin typeface="Arial"/>
                <a:cs typeface="Arial"/>
              </a:rPr>
              <a:t> </a:t>
            </a:r>
            <a:r>
              <a:rPr sz="1400" dirty="0">
                <a:latin typeface="Arial"/>
                <a:cs typeface="Arial"/>
              </a:rPr>
              <a:t>domain</a:t>
            </a:r>
            <a:r>
              <a:rPr sz="1400" spc="-35" dirty="0">
                <a:latin typeface="Arial"/>
                <a:cs typeface="Arial"/>
              </a:rPr>
              <a:t> </a:t>
            </a:r>
            <a:r>
              <a:rPr sz="1400" spc="-5" dirty="0">
                <a:latin typeface="Arial"/>
                <a:cs typeface="Arial"/>
              </a:rPr>
              <a:t>constraint</a:t>
            </a:r>
            <a:r>
              <a:rPr sz="1400" spc="-25" dirty="0">
                <a:latin typeface="Arial"/>
                <a:cs typeface="Arial"/>
              </a:rPr>
              <a:t> </a:t>
            </a:r>
            <a:r>
              <a:rPr sz="1400" spc="-5" dirty="0">
                <a:latin typeface="Arial"/>
                <a:cs typeface="Arial"/>
              </a:rPr>
              <a:t>such</a:t>
            </a:r>
            <a:r>
              <a:rPr sz="1400" spc="-30" dirty="0">
                <a:latin typeface="Arial"/>
                <a:cs typeface="Arial"/>
              </a:rPr>
              <a:t> </a:t>
            </a:r>
            <a:r>
              <a:rPr sz="1400" spc="-5" dirty="0">
                <a:latin typeface="Arial"/>
                <a:cs typeface="Arial"/>
              </a:rPr>
              <a:t>that</a:t>
            </a:r>
            <a:r>
              <a:rPr sz="1400" spc="-15" dirty="0">
                <a:latin typeface="Arial"/>
                <a:cs typeface="Arial"/>
              </a:rPr>
              <a:t> </a:t>
            </a:r>
            <a:r>
              <a:rPr sz="1400" spc="-5" dirty="0">
                <a:latin typeface="Arial"/>
                <a:cs typeface="Arial"/>
              </a:rPr>
              <a:t>CustomerName</a:t>
            </a:r>
            <a:r>
              <a:rPr sz="1400" spc="-25" dirty="0">
                <a:latin typeface="Arial"/>
                <a:cs typeface="Arial"/>
              </a:rPr>
              <a:t> </a:t>
            </a:r>
            <a:r>
              <a:rPr sz="1400" dirty="0">
                <a:latin typeface="Arial"/>
                <a:cs typeface="Arial"/>
              </a:rPr>
              <a:t>is</a:t>
            </a:r>
            <a:r>
              <a:rPr sz="1400" spc="-25" dirty="0">
                <a:latin typeface="Arial"/>
                <a:cs typeface="Arial"/>
              </a:rPr>
              <a:t> </a:t>
            </a:r>
            <a:r>
              <a:rPr sz="1400" spc="-5" dirty="0">
                <a:latin typeface="Arial"/>
                <a:cs typeface="Arial"/>
              </a:rPr>
              <a:t>not </a:t>
            </a:r>
            <a:r>
              <a:rPr sz="1400" spc="-375" dirty="0">
                <a:latin typeface="Arial"/>
                <a:cs typeface="Arial"/>
              </a:rPr>
              <a:t> </a:t>
            </a:r>
            <a:r>
              <a:rPr sz="1400" spc="-5" dirty="0">
                <a:latin typeface="Arial"/>
                <a:cs typeface="Arial"/>
              </a:rPr>
              <a:t>NULL</a:t>
            </a:r>
            <a:endParaRPr sz="1400">
              <a:latin typeface="Arial"/>
              <a:cs typeface="Arial"/>
            </a:endParaRPr>
          </a:p>
        </p:txBody>
      </p:sp>
      <p:pic>
        <p:nvPicPr>
          <p:cNvPr id="9" name="object 9"/>
          <p:cNvPicPr/>
          <p:nvPr/>
        </p:nvPicPr>
        <p:blipFill>
          <a:blip r:embed="rId3" cstate="print"/>
          <a:stretch>
            <a:fillRect/>
          </a:stretch>
        </p:blipFill>
        <p:spPr>
          <a:xfrm>
            <a:off x="143510" y="161289"/>
            <a:ext cx="773887" cy="311150"/>
          </a:xfrm>
          <a:prstGeom prst="rect">
            <a:avLst/>
          </a:prstGeom>
        </p:spPr>
      </p:pic>
      <p:sp>
        <p:nvSpPr>
          <p:cNvPr id="10" name="object 10"/>
          <p:cNvSpPr txBox="1"/>
          <p:nvPr/>
        </p:nvSpPr>
        <p:spPr>
          <a:xfrm>
            <a:off x="3634866" y="4846565"/>
            <a:ext cx="4291330"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10" dirty="0">
                <a:solidFill>
                  <a:srgbClr val="585858"/>
                </a:solidFill>
                <a:latin typeface="Arial"/>
                <a:cs typeface="Arial"/>
              </a:rPr>
              <a:t> </a:t>
            </a:r>
            <a:r>
              <a:rPr sz="700" spc="-10" dirty="0">
                <a:solidFill>
                  <a:srgbClr val="585858"/>
                </a:solidFill>
                <a:latin typeface="Arial"/>
                <a:cs typeface="Arial"/>
                <a:hlinkClick r:id="rId4"/>
              </a:rPr>
              <a:t>https://www.guru99.com/images/1/091318_0803_RelationalD1.png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54812" y="827278"/>
            <a:ext cx="3135218" cy="456535"/>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85" dirty="0"/>
              <a:t> </a:t>
            </a:r>
            <a:r>
              <a:rPr spc="-5" dirty="0"/>
              <a:t>Model</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514602" y="1856358"/>
            <a:ext cx="1634489"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K</a:t>
            </a:r>
            <a:r>
              <a:rPr sz="1800" dirty="0">
                <a:solidFill>
                  <a:srgbClr val="585858"/>
                </a:solidFill>
                <a:latin typeface="Arial"/>
                <a:cs typeface="Arial"/>
              </a:rPr>
              <a:t>ey</a:t>
            </a:r>
            <a:r>
              <a:rPr sz="1800" spc="-55" dirty="0">
                <a:solidFill>
                  <a:srgbClr val="585858"/>
                </a:solidFill>
                <a:latin typeface="Arial"/>
                <a:cs typeface="Arial"/>
              </a:rPr>
              <a:t> </a:t>
            </a:r>
            <a:r>
              <a:rPr sz="1800" dirty="0">
                <a:solidFill>
                  <a:srgbClr val="585858"/>
                </a:solidFill>
                <a:latin typeface="Arial"/>
                <a:cs typeface="Arial"/>
              </a:rPr>
              <a:t>C</a:t>
            </a:r>
            <a:r>
              <a:rPr sz="1800" spc="-5" dirty="0">
                <a:solidFill>
                  <a:srgbClr val="585858"/>
                </a:solidFill>
                <a:latin typeface="Arial"/>
                <a:cs typeface="Arial"/>
              </a:rPr>
              <a:t>o</a:t>
            </a:r>
            <a:r>
              <a:rPr sz="1800" spc="-15" dirty="0">
                <a:solidFill>
                  <a:srgbClr val="585858"/>
                </a:solidFill>
                <a:latin typeface="Arial"/>
                <a:cs typeface="Arial"/>
              </a:rPr>
              <a:t>n</a:t>
            </a:r>
            <a:r>
              <a:rPr sz="1800" spc="-5" dirty="0">
                <a:solidFill>
                  <a:srgbClr val="585858"/>
                </a:solidFill>
                <a:latin typeface="Arial"/>
                <a:cs typeface="Arial"/>
              </a:rPr>
              <a:t>stra</a:t>
            </a:r>
            <a:r>
              <a:rPr sz="1800" spc="5" dirty="0">
                <a:solidFill>
                  <a:srgbClr val="585858"/>
                </a:solidFill>
                <a:latin typeface="Arial"/>
                <a:cs typeface="Arial"/>
              </a:rPr>
              <a:t>i</a:t>
            </a:r>
            <a:r>
              <a:rPr sz="1800" spc="-5" dirty="0">
                <a:solidFill>
                  <a:srgbClr val="585858"/>
                </a:solidFill>
                <a:latin typeface="Arial"/>
                <a:cs typeface="Arial"/>
              </a:rPr>
              <a:t>n</a:t>
            </a:r>
            <a:r>
              <a:rPr sz="1800" spc="5" dirty="0">
                <a:solidFill>
                  <a:srgbClr val="585858"/>
                </a:solidFill>
                <a:latin typeface="Arial"/>
                <a:cs typeface="Arial"/>
              </a:rPr>
              <a:t>t</a:t>
            </a:r>
            <a:r>
              <a:rPr sz="1800" spc="-5" dirty="0">
                <a:solidFill>
                  <a:srgbClr val="585858"/>
                </a:solidFill>
                <a:latin typeface="Arial"/>
                <a:cs typeface="Arial"/>
              </a:rPr>
              <a:t>s</a:t>
            </a:r>
            <a:endParaRPr sz="1800">
              <a:latin typeface="Arial"/>
              <a:cs typeface="Arial"/>
            </a:endParaRPr>
          </a:p>
        </p:txBody>
      </p:sp>
      <p:sp>
        <p:nvSpPr>
          <p:cNvPr id="7" name="object 7"/>
          <p:cNvSpPr txBox="1"/>
          <p:nvPr/>
        </p:nvSpPr>
        <p:spPr>
          <a:xfrm>
            <a:off x="654812" y="3103473"/>
            <a:ext cx="3513454" cy="1262380"/>
          </a:xfrm>
          <a:prstGeom prst="rect">
            <a:avLst/>
          </a:prstGeom>
        </p:spPr>
        <p:txBody>
          <a:bodyPr vert="horz" wrap="square" lIns="0" tIns="12700" rIns="0" bIns="0" rtlCol="0">
            <a:spAutoFit/>
          </a:bodyPr>
          <a:lstStyle/>
          <a:p>
            <a:pPr marL="349250" marR="5080" indent="-337185">
              <a:lnSpc>
                <a:spcPct val="115900"/>
              </a:lnSpc>
              <a:spcBef>
                <a:spcPts val="100"/>
              </a:spcBef>
              <a:buChar char="●"/>
              <a:tabLst>
                <a:tab pos="349250" algn="l"/>
                <a:tab pos="349885" algn="l"/>
              </a:tabLst>
            </a:pPr>
            <a:r>
              <a:rPr sz="1400" dirty="0">
                <a:latin typeface="Arial"/>
                <a:cs typeface="Arial"/>
              </a:rPr>
              <a:t>An </a:t>
            </a:r>
            <a:r>
              <a:rPr sz="1400" spc="-5" dirty="0">
                <a:latin typeface="Arial"/>
                <a:cs typeface="Arial"/>
              </a:rPr>
              <a:t>attribute that can </a:t>
            </a:r>
            <a:r>
              <a:rPr sz="1400" dirty="0">
                <a:latin typeface="Arial"/>
                <a:cs typeface="Arial"/>
              </a:rPr>
              <a:t>uniquely </a:t>
            </a:r>
            <a:r>
              <a:rPr sz="1400" spc="-5" dirty="0">
                <a:latin typeface="Arial"/>
                <a:cs typeface="Arial"/>
              </a:rPr>
              <a:t>identify </a:t>
            </a:r>
            <a:r>
              <a:rPr sz="1400" dirty="0">
                <a:latin typeface="Arial"/>
                <a:cs typeface="Arial"/>
              </a:rPr>
              <a:t>a </a:t>
            </a:r>
            <a:r>
              <a:rPr sz="1400" spc="5" dirty="0">
                <a:latin typeface="Arial"/>
                <a:cs typeface="Arial"/>
              </a:rPr>
              <a:t> </a:t>
            </a:r>
            <a:r>
              <a:rPr sz="1400" dirty="0">
                <a:latin typeface="Arial"/>
                <a:cs typeface="Arial"/>
              </a:rPr>
              <a:t>tuple</a:t>
            </a:r>
            <a:r>
              <a:rPr sz="1400" spc="-20" dirty="0">
                <a:latin typeface="Arial"/>
                <a:cs typeface="Arial"/>
              </a:rPr>
              <a:t> </a:t>
            </a:r>
            <a:r>
              <a:rPr sz="1400" dirty="0">
                <a:latin typeface="Arial"/>
                <a:cs typeface="Arial"/>
              </a:rPr>
              <a:t>in</a:t>
            </a:r>
            <a:r>
              <a:rPr sz="1400" spc="-20" dirty="0">
                <a:latin typeface="Arial"/>
                <a:cs typeface="Arial"/>
              </a:rPr>
              <a:t> </a:t>
            </a:r>
            <a:r>
              <a:rPr sz="1400" dirty="0">
                <a:latin typeface="Arial"/>
                <a:cs typeface="Arial"/>
              </a:rPr>
              <a:t>a</a:t>
            </a:r>
            <a:r>
              <a:rPr sz="1400" spc="-10" dirty="0">
                <a:latin typeface="Arial"/>
                <a:cs typeface="Arial"/>
              </a:rPr>
              <a:t> </a:t>
            </a:r>
            <a:r>
              <a:rPr sz="1400" spc="-5" dirty="0">
                <a:latin typeface="Arial"/>
                <a:cs typeface="Arial"/>
              </a:rPr>
              <a:t>relation</a:t>
            </a:r>
            <a:r>
              <a:rPr sz="1400" spc="-20" dirty="0">
                <a:latin typeface="Arial"/>
                <a:cs typeface="Arial"/>
              </a:rPr>
              <a:t> </a:t>
            </a:r>
            <a:r>
              <a:rPr sz="1400" spc="-10" dirty="0">
                <a:latin typeface="Arial"/>
                <a:cs typeface="Arial"/>
              </a:rPr>
              <a:t>is</a:t>
            </a:r>
            <a:r>
              <a:rPr sz="1400" spc="-15" dirty="0">
                <a:latin typeface="Arial"/>
                <a:cs typeface="Arial"/>
              </a:rPr>
              <a:t> </a:t>
            </a:r>
            <a:r>
              <a:rPr sz="1400" spc="-5" dirty="0">
                <a:latin typeface="Arial"/>
                <a:cs typeface="Arial"/>
              </a:rPr>
              <a:t>called</a:t>
            </a:r>
            <a:r>
              <a:rPr sz="1400" spc="-15" dirty="0">
                <a:latin typeface="Arial"/>
                <a:cs typeface="Arial"/>
              </a:rPr>
              <a:t> </a:t>
            </a:r>
            <a:r>
              <a:rPr sz="1400" dirty="0">
                <a:latin typeface="Arial"/>
                <a:cs typeface="Arial"/>
              </a:rPr>
              <a:t>the</a:t>
            </a:r>
            <a:r>
              <a:rPr sz="1400" spc="-15" dirty="0">
                <a:latin typeface="Arial"/>
                <a:cs typeface="Arial"/>
              </a:rPr>
              <a:t> </a:t>
            </a:r>
            <a:r>
              <a:rPr sz="1400" dirty="0">
                <a:latin typeface="Arial"/>
                <a:cs typeface="Arial"/>
              </a:rPr>
              <a:t>key</a:t>
            </a:r>
            <a:r>
              <a:rPr sz="1400" spc="-25" dirty="0">
                <a:latin typeface="Arial"/>
                <a:cs typeface="Arial"/>
              </a:rPr>
              <a:t> </a:t>
            </a:r>
            <a:r>
              <a:rPr sz="1400" spc="-5" dirty="0">
                <a:latin typeface="Arial"/>
                <a:cs typeface="Arial"/>
              </a:rPr>
              <a:t>of</a:t>
            </a:r>
            <a:r>
              <a:rPr sz="1400" spc="-15" dirty="0">
                <a:latin typeface="Arial"/>
                <a:cs typeface="Arial"/>
              </a:rPr>
              <a:t> </a:t>
            </a:r>
            <a:r>
              <a:rPr sz="1400" spc="-5" dirty="0">
                <a:latin typeface="Arial"/>
                <a:cs typeface="Arial"/>
              </a:rPr>
              <a:t>the </a:t>
            </a:r>
            <a:r>
              <a:rPr sz="1400" spc="-375" dirty="0">
                <a:latin typeface="Arial"/>
                <a:cs typeface="Arial"/>
              </a:rPr>
              <a:t> </a:t>
            </a:r>
            <a:r>
              <a:rPr sz="1400" spc="-5" dirty="0">
                <a:latin typeface="Arial"/>
                <a:cs typeface="Arial"/>
              </a:rPr>
              <a:t>table. The value </a:t>
            </a:r>
            <a:r>
              <a:rPr sz="1400" dirty="0">
                <a:latin typeface="Arial"/>
                <a:cs typeface="Arial"/>
              </a:rPr>
              <a:t>of the </a:t>
            </a:r>
            <a:r>
              <a:rPr sz="1400" spc="-5" dirty="0">
                <a:latin typeface="Arial"/>
                <a:cs typeface="Arial"/>
              </a:rPr>
              <a:t>attribute </a:t>
            </a:r>
            <a:r>
              <a:rPr sz="1400" dirty="0">
                <a:latin typeface="Arial"/>
                <a:cs typeface="Arial"/>
              </a:rPr>
              <a:t>for </a:t>
            </a:r>
            <a:r>
              <a:rPr sz="1400" spc="5" dirty="0">
                <a:latin typeface="Arial"/>
                <a:cs typeface="Arial"/>
              </a:rPr>
              <a:t> </a:t>
            </a:r>
            <a:r>
              <a:rPr sz="1400" spc="-5" dirty="0">
                <a:latin typeface="Arial"/>
                <a:cs typeface="Arial"/>
              </a:rPr>
              <a:t>different</a:t>
            </a:r>
            <a:r>
              <a:rPr sz="1400" spc="-15" dirty="0">
                <a:latin typeface="Arial"/>
                <a:cs typeface="Arial"/>
              </a:rPr>
              <a:t> </a:t>
            </a:r>
            <a:r>
              <a:rPr sz="1400" spc="-5" dirty="0">
                <a:latin typeface="Arial"/>
                <a:cs typeface="Arial"/>
              </a:rPr>
              <a:t>tuples</a:t>
            </a:r>
            <a:r>
              <a:rPr sz="1400" spc="10" dirty="0">
                <a:latin typeface="Arial"/>
                <a:cs typeface="Arial"/>
              </a:rPr>
              <a:t> </a:t>
            </a:r>
            <a:r>
              <a:rPr sz="1400" dirty="0">
                <a:latin typeface="Arial"/>
                <a:cs typeface="Arial"/>
              </a:rPr>
              <a:t>in</a:t>
            </a:r>
            <a:r>
              <a:rPr sz="1400" spc="-15" dirty="0">
                <a:latin typeface="Arial"/>
                <a:cs typeface="Arial"/>
              </a:rPr>
              <a:t> </a:t>
            </a:r>
            <a:r>
              <a:rPr sz="1400" spc="-5" dirty="0">
                <a:latin typeface="Arial"/>
                <a:cs typeface="Arial"/>
              </a:rPr>
              <a:t>the</a:t>
            </a:r>
            <a:r>
              <a:rPr sz="1400" spc="5" dirty="0">
                <a:latin typeface="Arial"/>
                <a:cs typeface="Arial"/>
              </a:rPr>
              <a:t> </a:t>
            </a:r>
            <a:r>
              <a:rPr sz="1400" spc="-5" dirty="0">
                <a:latin typeface="Arial"/>
                <a:cs typeface="Arial"/>
              </a:rPr>
              <a:t>relation </a:t>
            </a:r>
            <a:r>
              <a:rPr sz="1400" dirty="0">
                <a:latin typeface="Arial"/>
                <a:cs typeface="Arial"/>
              </a:rPr>
              <a:t>has</a:t>
            </a:r>
            <a:r>
              <a:rPr sz="1400" spc="-10" dirty="0">
                <a:latin typeface="Arial"/>
                <a:cs typeface="Arial"/>
              </a:rPr>
              <a:t> </a:t>
            </a:r>
            <a:r>
              <a:rPr sz="1400" dirty="0">
                <a:latin typeface="Arial"/>
                <a:cs typeface="Arial"/>
              </a:rPr>
              <a:t>to</a:t>
            </a:r>
            <a:r>
              <a:rPr sz="1400" spc="10" dirty="0">
                <a:latin typeface="Arial"/>
                <a:cs typeface="Arial"/>
              </a:rPr>
              <a:t> </a:t>
            </a:r>
            <a:r>
              <a:rPr sz="1400" spc="-10" dirty="0">
                <a:latin typeface="Arial"/>
                <a:cs typeface="Arial"/>
              </a:rPr>
              <a:t>be </a:t>
            </a:r>
            <a:r>
              <a:rPr sz="1400" spc="-5" dirty="0">
                <a:latin typeface="Arial"/>
                <a:cs typeface="Arial"/>
              </a:rPr>
              <a:t> unique.</a:t>
            </a:r>
            <a:endParaRPr sz="1400">
              <a:latin typeface="Arial"/>
              <a:cs typeface="Arial"/>
            </a:endParaRPr>
          </a:p>
        </p:txBody>
      </p:sp>
      <p:sp>
        <p:nvSpPr>
          <p:cNvPr id="8" name="object 8"/>
          <p:cNvSpPr txBox="1"/>
          <p:nvPr/>
        </p:nvSpPr>
        <p:spPr>
          <a:xfrm>
            <a:off x="4695571" y="3272409"/>
            <a:ext cx="4124960" cy="863600"/>
          </a:xfrm>
          <a:prstGeom prst="rect">
            <a:avLst/>
          </a:prstGeom>
        </p:spPr>
        <p:txBody>
          <a:bodyPr vert="horz" wrap="square" lIns="0" tIns="18415" rIns="0" bIns="0" rtlCol="0">
            <a:spAutoFit/>
          </a:bodyPr>
          <a:lstStyle/>
          <a:p>
            <a:pPr marL="12700" marR="5080">
              <a:lnSpc>
                <a:spcPct val="97400"/>
              </a:lnSpc>
              <a:spcBef>
                <a:spcPts val="145"/>
              </a:spcBef>
            </a:pPr>
            <a:r>
              <a:rPr sz="1400" dirty="0">
                <a:latin typeface="Arial"/>
                <a:cs typeface="Arial"/>
              </a:rPr>
              <a:t>In</a:t>
            </a:r>
            <a:r>
              <a:rPr sz="1400" spc="-10" dirty="0">
                <a:latin typeface="Arial"/>
                <a:cs typeface="Arial"/>
              </a:rPr>
              <a:t> </a:t>
            </a:r>
            <a:r>
              <a:rPr sz="1400" dirty="0">
                <a:latin typeface="Arial"/>
                <a:cs typeface="Arial"/>
              </a:rPr>
              <a:t>the</a:t>
            </a:r>
            <a:r>
              <a:rPr sz="1400" spc="-5" dirty="0">
                <a:latin typeface="Arial"/>
                <a:cs typeface="Arial"/>
              </a:rPr>
              <a:t> given</a:t>
            </a:r>
            <a:r>
              <a:rPr sz="1400" spc="5" dirty="0">
                <a:latin typeface="Arial"/>
                <a:cs typeface="Arial"/>
              </a:rPr>
              <a:t> </a:t>
            </a:r>
            <a:r>
              <a:rPr sz="1400" spc="-5" dirty="0">
                <a:latin typeface="Arial"/>
                <a:cs typeface="Arial"/>
              </a:rPr>
              <a:t>table,</a:t>
            </a:r>
            <a:r>
              <a:rPr sz="1400" dirty="0">
                <a:latin typeface="Arial"/>
                <a:cs typeface="Arial"/>
              </a:rPr>
              <a:t> </a:t>
            </a:r>
            <a:r>
              <a:rPr sz="1400" spc="-5" dirty="0">
                <a:latin typeface="Arial"/>
                <a:cs typeface="Arial"/>
              </a:rPr>
              <a:t>CustomerID</a:t>
            </a:r>
            <a:r>
              <a:rPr sz="1400" dirty="0">
                <a:latin typeface="Arial"/>
                <a:cs typeface="Arial"/>
              </a:rPr>
              <a:t> </a:t>
            </a:r>
            <a:r>
              <a:rPr sz="1400" spc="-10" dirty="0">
                <a:latin typeface="Arial"/>
                <a:cs typeface="Arial"/>
              </a:rPr>
              <a:t>is</a:t>
            </a:r>
            <a:r>
              <a:rPr sz="1400" spc="-5" dirty="0">
                <a:latin typeface="Arial"/>
                <a:cs typeface="Arial"/>
              </a:rPr>
              <a:t> </a:t>
            </a:r>
            <a:r>
              <a:rPr sz="1400" dirty="0">
                <a:latin typeface="Arial"/>
                <a:cs typeface="Arial"/>
              </a:rPr>
              <a:t>a</a:t>
            </a:r>
            <a:r>
              <a:rPr sz="1400" spc="-5" dirty="0">
                <a:latin typeface="Arial"/>
                <a:cs typeface="Arial"/>
              </a:rPr>
              <a:t> key</a:t>
            </a:r>
            <a:r>
              <a:rPr sz="1400" spc="-10" dirty="0">
                <a:latin typeface="Arial"/>
                <a:cs typeface="Arial"/>
              </a:rPr>
              <a:t> </a:t>
            </a:r>
            <a:r>
              <a:rPr sz="1400" spc="-5" dirty="0">
                <a:latin typeface="Arial"/>
                <a:cs typeface="Arial"/>
              </a:rPr>
              <a:t>attribute</a:t>
            </a:r>
            <a:r>
              <a:rPr sz="1400" spc="10" dirty="0">
                <a:latin typeface="Arial"/>
                <a:cs typeface="Arial"/>
              </a:rPr>
              <a:t> </a:t>
            </a:r>
            <a:r>
              <a:rPr sz="1400" spc="-10" dirty="0">
                <a:latin typeface="Arial"/>
                <a:cs typeface="Arial"/>
              </a:rPr>
              <a:t>of </a:t>
            </a:r>
            <a:r>
              <a:rPr sz="1400" spc="-5" dirty="0">
                <a:latin typeface="Arial"/>
                <a:cs typeface="Arial"/>
              </a:rPr>
              <a:t> Customer</a:t>
            </a:r>
            <a:r>
              <a:rPr sz="1400" spc="-50" dirty="0">
                <a:latin typeface="Arial"/>
                <a:cs typeface="Arial"/>
              </a:rPr>
              <a:t> </a:t>
            </a:r>
            <a:r>
              <a:rPr sz="1400" spc="-5" dirty="0">
                <a:latin typeface="Arial"/>
                <a:cs typeface="Arial"/>
              </a:rPr>
              <a:t>Table.</a:t>
            </a:r>
            <a:r>
              <a:rPr sz="1400" spc="-35" dirty="0">
                <a:latin typeface="Arial"/>
                <a:cs typeface="Arial"/>
              </a:rPr>
              <a:t> </a:t>
            </a:r>
            <a:r>
              <a:rPr sz="1400" spc="-5" dirty="0">
                <a:latin typeface="Arial"/>
                <a:cs typeface="Arial"/>
              </a:rPr>
              <a:t>It</a:t>
            </a:r>
            <a:r>
              <a:rPr sz="1400" spc="-20" dirty="0">
                <a:latin typeface="Arial"/>
                <a:cs typeface="Arial"/>
              </a:rPr>
              <a:t> </a:t>
            </a:r>
            <a:r>
              <a:rPr sz="1400" spc="-10" dirty="0">
                <a:latin typeface="Arial"/>
                <a:cs typeface="Arial"/>
              </a:rPr>
              <a:t>is</a:t>
            </a:r>
            <a:r>
              <a:rPr sz="1400" spc="-20" dirty="0">
                <a:latin typeface="Arial"/>
                <a:cs typeface="Arial"/>
              </a:rPr>
              <a:t> </a:t>
            </a:r>
            <a:r>
              <a:rPr sz="1400" spc="-5" dirty="0">
                <a:latin typeface="Arial"/>
                <a:cs typeface="Arial"/>
              </a:rPr>
              <a:t>most</a:t>
            </a:r>
            <a:r>
              <a:rPr sz="1400" spc="-15" dirty="0">
                <a:latin typeface="Arial"/>
                <a:cs typeface="Arial"/>
              </a:rPr>
              <a:t> </a:t>
            </a:r>
            <a:r>
              <a:rPr sz="1400" spc="-5" dirty="0">
                <a:latin typeface="Arial"/>
                <a:cs typeface="Arial"/>
              </a:rPr>
              <a:t>likely</a:t>
            </a:r>
            <a:r>
              <a:rPr sz="1400" spc="-45" dirty="0">
                <a:latin typeface="Arial"/>
                <a:cs typeface="Arial"/>
              </a:rPr>
              <a:t> </a:t>
            </a:r>
            <a:r>
              <a:rPr sz="1400" dirty="0">
                <a:latin typeface="Arial"/>
                <a:cs typeface="Arial"/>
              </a:rPr>
              <a:t>to</a:t>
            </a:r>
            <a:r>
              <a:rPr sz="1400" spc="-30" dirty="0">
                <a:latin typeface="Arial"/>
                <a:cs typeface="Arial"/>
              </a:rPr>
              <a:t> </a:t>
            </a:r>
            <a:r>
              <a:rPr sz="1400" spc="-5" dirty="0">
                <a:latin typeface="Arial"/>
                <a:cs typeface="Arial"/>
              </a:rPr>
              <a:t>have</a:t>
            </a:r>
            <a:r>
              <a:rPr sz="1400" spc="-25" dirty="0">
                <a:latin typeface="Arial"/>
                <a:cs typeface="Arial"/>
              </a:rPr>
              <a:t> </a:t>
            </a:r>
            <a:r>
              <a:rPr sz="1400" dirty="0">
                <a:latin typeface="Arial"/>
                <a:cs typeface="Arial"/>
              </a:rPr>
              <a:t>a</a:t>
            </a:r>
            <a:r>
              <a:rPr sz="1400" spc="-25" dirty="0">
                <a:latin typeface="Arial"/>
                <a:cs typeface="Arial"/>
              </a:rPr>
              <a:t> </a:t>
            </a:r>
            <a:r>
              <a:rPr sz="1400" spc="-5" dirty="0">
                <a:latin typeface="Arial"/>
                <a:cs typeface="Arial"/>
              </a:rPr>
              <a:t>single</a:t>
            </a:r>
            <a:r>
              <a:rPr sz="1400" spc="-35" dirty="0">
                <a:latin typeface="Arial"/>
                <a:cs typeface="Arial"/>
              </a:rPr>
              <a:t> </a:t>
            </a:r>
            <a:r>
              <a:rPr sz="1400" dirty="0">
                <a:latin typeface="Arial"/>
                <a:cs typeface="Arial"/>
              </a:rPr>
              <a:t>key </a:t>
            </a:r>
            <a:r>
              <a:rPr sz="1400" spc="-375" dirty="0">
                <a:latin typeface="Arial"/>
                <a:cs typeface="Arial"/>
              </a:rPr>
              <a:t> </a:t>
            </a:r>
            <a:r>
              <a:rPr sz="1400" dirty="0">
                <a:latin typeface="Arial"/>
                <a:cs typeface="Arial"/>
              </a:rPr>
              <a:t>for one </a:t>
            </a:r>
            <a:r>
              <a:rPr sz="1400" spc="-5" dirty="0">
                <a:latin typeface="Arial"/>
                <a:cs typeface="Arial"/>
              </a:rPr>
              <a:t>customer, CustomerID </a:t>
            </a:r>
            <a:r>
              <a:rPr sz="1400" dirty="0">
                <a:latin typeface="Arial"/>
                <a:cs typeface="Arial"/>
              </a:rPr>
              <a:t>=1 is </a:t>
            </a:r>
            <a:r>
              <a:rPr sz="1400" spc="-5" dirty="0">
                <a:latin typeface="Arial"/>
                <a:cs typeface="Arial"/>
              </a:rPr>
              <a:t>only </a:t>
            </a:r>
            <a:r>
              <a:rPr sz="1400" dirty="0">
                <a:latin typeface="Arial"/>
                <a:cs typeface="Arial"/>
              </a:rPr>
              <a:t>for </a:t>
            </a:r>
            <a:r>
              <a:rPr sz="1400" spc="-5" dirty="0">
                <a:latin typeface="Arial"/>
                <a:cs typeface="Arial"/>
              </a:rPr>
              <a:t>the </a:t>
            </a:r>
            <a:r>
              <a:rPr sz="1400" dirty="0">
                <a:latin typeface="Arial"/>
                <a:cs typeface="Arial"/>
              </a:rPr>
              <a:t> </a:t>
            </a:r>
            <a:r>
              <a:rPr sz="1400" spc="-5" dirty="0">
                <a:latin typeface="Arial"/>
                <a:cs typeface="Arial"/>
              </a:rPr>
              <a:t>CustomerName</a:t>
            </a:r>
            <a:r>
              <a:rPr sz="1400" spc="-10" dirty="0">
                <a:latin typeface="Arial"/>
                <a:cs typeface="Arial"/>
              </a:rPr>
              <a:t> ="</a:t>
            </a:r>
            <a:r>
              <a:rPr sz="1400" spc="-15" dirty="0">
                <a:latin typeface="Arial"/>
                <a:cs typeface="Arial"/>
              </a:rPr>
              <a:t> </a:t>
            </a:r>
            <a:r>
              <a:rPr sz="1400" dirty="0">
                <a:latin typeface="Arial"/>
                <a:cs typeface="Arial"/>
              </a:rPr>
              <a:t>Google".</a:t>
            </a:r>
            <a:endParaRPr sz="1400">
              <a:latin typeface="Arial"/>
              <a:cs typeface="Arial"/>
            </a:endParaRPr>
          </a:p>
        </p:txBody>
      </p:sp>
      <p:pic>
        <p:nvPicPr>
          <p:cNvPr id="9" name="object 9"/>
          <p:cNvPicPr/>
          <p:nvPr/>
        </p:nvPicPr>
        <p:blipFill>
          <a:blip r:embed="rId3" cstate="print"/>
          <a:stretch>
            <a:fillRect/>
          </a:stretch>
        </p:blipFill>
        <p:spPr>
          <a:xfrm>
            <a:off x="143510" y="161289"/>
            <a:ext cx="773887" cy="311150"/>
          </a:xfrm>
          <a:prstGeom prst="rect">
            <a:avLst/>
          </a:prstGeom>
        </p:spPr>
      </p:pic>
      <p:graphicFrame>
        <p:nvGraphicFramePr>
          <p:cNvPr id="10" name="object 10"/>
          <p:cNvGraphicFramePr>
            <a:graphicFrameLocks noGrp="1"/>
          </p:cNvGraphicFramePr>
          <p:nvPr/>
        </p:nvGraphicFramePr>
        <p:xfrm>
          <a:off x="4751196" y="986282"/>
          <a:ext cx="4230370" cy="2021839"/>
        </p:xfrm>
        <a:graphic>
          <a:graphicData uri="http://schemas.openxmlformats.org/drawingml/2006/table">
            <a:tbl>
              <a:tblPr firstRow="1" bandRow="1">
                <a:tableStyleId>{2D5ABB26-0587-4C30-8999-92F81FD0307C}</a:tableStyleId>
              </a:tblPr>
              <a:tblGrid>
                <a:gridCol w="1409700">
                  <a:extLst>
                    <a:ext uri="{9D8B030D-6E8A-4147-A177-3AD203B41FA5}">
                      <a16:colId xmlns:a16="http://schemas.microsoft.com/office/drawing/2014/main" val="20000"/>
                    </a:ext>
                  </a:extLst>
                </a:gridCol>
                <a:gridCol w="1410335">
                  <a:extLst>
                    <a:ext uri="{9D8B030D-6E8A-4147-A177-3AD203B41FA5}">
                      <a16:colId xmlns:a16="http://schemas.microsoft.com/office/drawing/2014/main" val="20001"/>
                    </a:ext>
                  </a:extLst>
                </a:gridCol>
                <a:gridCol w="1410335">
                  <a:extLst>
                    <a:ext uri="{9D8B030D-6E8A-4147-A177-3AD203B41FA5}">
                      <a16:colId xmlns:a16="http://schemas.microsoft.com/office/drawing/2014/main" val="20002"/>
                    </a:ext>
                  </a:extLst>
                </a:gridCol>
              </a:tblGrid>
              <a:tr h="504190">
                <a:tc>
                  <a:txBody>
                    <a:bodyPr/>
                    <a:lstStyle/>
                    <a:p>
                      <a:pPr marL="81915">
                        <a:lnSpc>
                          <a:spcPct val="100000"/>
                        </a:lnSpc>
                        <a:spcBef>
                          <a:spcPts val="520"/>
                        </a:spcBef>
                      </a:pPr>
                      <a:r>
                        <a:rPr sz="1400" spc="-5" dirty="0">
                          <a:latin typeface="Arial"/>
                          <a:cs typeface="Arial"/>
                        </a:rPr>
                        <a:t>CustomerID</a:t>
                      </a:r>
                      <a:endParaRPr sz="1400">
                        <a:latin typeface="Arial"/>
                        <a:cs typeface="Arial"/>
                      </a:endParaRPr>
                    </a:p>
                  </a:txBody>
                  <a:tcPr marL="0" marR="0" marT="66040" marB="0">
                    <a:lnL w="12700">
                      <a:solidFill>
                        <a:srgbClr val="0FD9C9"/>
                      </a:solidFill>
                      <a:prstDash val="solid"/>
                    </a:lnL>
                    <a:lnR w="12700">
                      <a:solidFill>
                        <a:srgbClr val="4046E2"/>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20"/>
                        </a:spcBef>
                      </a:pPr>
                      <a:r>
                        <a:rPr sz="1400" spc="-5" dirty="0">
                          <a:latin typeface="Arial"/>
                          <a:cs typeface="Arial"/>
                        </a:rPr>
                        <a:t>CustomerName</a:t>
                      </a:r>
                      <a:endParaRPr sz="1400">
                        <a:latin typeface="Arial"/>
                        <a:cs typeface="Arial"/>
                      </a:endParaRPr>
                    </a:p>
                  </a:txBody>
                  <a:tcPr marL="0" marR="0" marT="66040" marB="0">
                    <a:lnL w="12700">
                      <a:solidFill>
                        <a:srgbClr val="4046E2"/>
                      </a:solidFill>
                      <a:prstDash val="solid"/>
                    </a:lnL>
                    <a:lnR w="12700">
                      <a:solidFill>
                        <a:srgbClr val="2F54C8"/>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20"/>
                        </a:spcBef>
                      </a:pPr>
                      <a:r>
                        <a:rPr sz="1400" dirty="0">
                          <a:latin typeface="Arial"/>
                          <a:cs typeface="Arial"/>
                        </a:rPr>
                        <a:t>Status</a:t>
                      </a:r>
                      <a:endParaRPr sz="1400">
                        <a:latin typeface="Arial"/>
                        <a:cs typeface="Arial"/>
                      </a:endParaRPr>
                    </a:p>
                  </a:txBody>
                  <a:tcPr marL="0" marR="0" marT="66040" marB="0">
                    <a:lnL w="12700">
                      <a:solidFill>
                        <a:srgbClr val="2F54C8"/>
                      </a:solidFill>
                      <a:prstDash val="solid"/>
                    </a:lnL>
                    <a:lnR w="12700">
                      <a:solidFill>
                        <a:srgbClr val="0048E2"/>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0"/>
                  </a:ext>
                </a:extLst>
              </a:tr>
              <a:tr h="506095">
                <a:tc>
                  <a:txBody>
                    <a:bodyPr/>
                    <a:lstStyle/>
                    <a:p>
                      <a:pPr marL="81915">
                        <a:lnSpc>
                          <a:spcPct val="100000"/>
                        </a:lnSpc>
                        <a:spcBef>
                          <a:spcPts val="535"/>
                        </a:spcBef>
                      </a:pPr>
                      <a:r>
                        <a:rPr sz="1400" dirty="0">
                          <a:latin typeface="Arial"/>
                          <a:cs typeface="Arial"/>
                        </a:rPr>
                        <a:t>1</a:t>
                      </a:r>
                      <a:endParaRPr sz="1400">
                        <a:latin typeface="Arial"/>
                        <a:cs typeface="Arial"/>
                      </a:endParaRPr>
                    </a:p>
                  </a:txBody>
                  <a:tcPr marL="0" marR="0" marT="67945" marB="0">
                    <a:lnL w="12700">
                      <a:solidFill>
                        <a:srgbClr val="50DCC9"/>
                      </a:solidFill>
                      <a:prstDash val="solid"/>
                    </a:lnL>
                    <a:lnR w="12700">
                      <a:solidFill>
                        <a:srgbClr val="2F4FE2"/>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1915">
                        <a:lnSpc>
                          <a:spcPct val="100000"/>
                        </a:lnSpc>
                        <a:spcBef>
                          <a:spcPts val="535"/>
                        </a:spcBef>
                      </a:pPr>
                      <a:r>
                        <a:rPr sz="1400" spc="-5" dirty="0">
                          <a:latin typeface="Arial"/>
                          <a:cs typeface="Arial"/>
                        </a:rPr>
                        <a:t>Google</a:t>
                      </a:r>
                      <a:endParaRPr sz="1400">
                        <a:latin typeface="Arial"/>
                        <a:cs typeface="Arial"/>
                      </a:endParaRPr>
                    </a:p>
                  </a:txBody>
                  <a:tcPr marL="0" marR="0" marT="67945" marB="0">
                    <a:lnL w="12700">
                      <a:solidFill>
                        <a:srgbClr val="2F4FE2"/>
                      </a:solidFill>
                      <a:prstDash val="solid"/>
                    </a:lnL>
                    <a:lnR w="12700">
                      <a:solidFill>
                        <a:srgbClr val="005EC8"/>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81915">
                        <a:lnSpc>
                          <a:spcPct val="100000"/>
                        </a:lnSpc>
                        <a:spcBef>
                          <a:spcPts val="535"/>
                        </a:spcBef>
                      </a:pPr>
                      <a:r>
                        <a:rPr sz="1400" spc="-5" dirty="0">
                          <a:latin typeface="Arial"/>
                          <a:cs typeface="Arial"/>
                        </a:rPr>
                        <a:t>Active</a:t>
                      </a:r>
                      <a:endParaRPr sz="1400">
                        <a:latin typeface="Arial"/>
                        <a:cs typeface="Arial"/>
                      </a:endParaRPr>
                    </a:p>
                  </a:txBody>
                  <a:tcPr marL="0" marR="0" marT="67945" marB="0">
                    <a:lnL w="12700">
                      <a:solidFill>
                        <a:srgbClr val="005EC8"/>
                      </a:solidFill>
                      <a:prstDash val="solid"/>
                    </a:lnL>
                    <a:lnR w="12700">
                      <a:solidFill>
                        <a:srgbClr val="2F54C8"/>
                      </a:solidFill>
                      <a:prstDash val="solid"/>
                    </a:lnR>
                    <a:lnT w="9525">
                      <a:solidFill>
                        <a:srgbClr val="DDDDDD"/>
                      </a:solidFill>
                      <a:prstDash val="solid"/>
                    </a:lnT>
                    <a:lnB w="9525">
                      <a:solidFill>
                        <a:srgbClr val="DDDDDD"/>
                      </a:solidFill>
                      <a:prstDash val="solid"/>
                    </a:lnB>
                    <a:solidFill>
                      <a:srgbClr val="FFFFFF"/>
                    </a:solidFill>
                  </a:tcPr>
                </a:tc>
                <a:extLst>
                  <a:ext uri="{0D108BD9-81ED-4DB2-BD59-A6C34878D82A}">
                    <a16:rowId xmlns:a16="http://schemas.microsoft.com/office/drawing/2014/main" val="10001"/>
                  </a:ext>
                </a:extLst>
              </a:tr>
              <a:tr h="505459">
                <a:tc>
                  <a:txBody>
                    <a:bodyPr/>
                    <a:lstStyle/>
                    <a:p>
                      <a:pPr marL="81915">
                        <a:lnSpc>
                          <a:spcPct val="100000"/>
                        </a:lnSpc>
                        <a:spcBef>
                          <a:spcPts val="520"/>
                        </a:spcBef>
                      </a:pPr>
                      <a:r>
                        <a:rPr sz="1400" dirty="0">
                          <a:latin typeface="Arial"/>
                          <a:cs typeface="Arial"/>
                        </a:rPr>
                        <a:t>2</a:t>
                      </a:r>
                      <a:endParaRPr sz="1400">
                        <a:latin typeface="Arial"/>
                        <a:cs typeface="Arial"/>
                      </a:endParaRPr>
                    </a:p>
                  </a:txBody>
                  <a:tcPr marL="0" marR="0" marT="66040" marB="0">
                    <a:lnL w="12700">
                      <a:solidFill>
                        <a:srgbClr val="6F4FE2"/>
                      </a:solidFill>
                      <a:prstDash val="solid"/>
                    </a:lnL>
                    <a:lnR w="12700">
                      <a:solidFill>
                        <a:srgbClr val="EF3D34"/>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20"/>
                        </a:spcBef>
                      </a:pPr>
                      <a:r>
                        <a:rPr sz="1400" dirty="0">
                          <a:latin typeface="Arial"/>
                          <a:cs typeface="Arial"/>
                        </a:rPr>
                        <a:t>Amazon</a:t>
                      </a:r>
                      <a:endParaRPr sz="1400">
                        <a:latin typeface="Arial"/>
                        <a:cs typeface="Arial"/>
                      </a:endParaRPr>
                    </a:p>
                  </a:txBody>
                  <a:tcPr marL="0" marR="0" marT="66040" marB="0">
                    <a:lnL w="12700">
                      <a:solidFill>
                        <a:srgbClr val="EF3D34"/>
                      </a:solidFill>
                      <a:prstDash val="solid"/>
                    </a:lnL>
                    <a:lnR w="12700">
                      <a:solidFill>
                        <a:srgbClr val="90ED57"/>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81915">
                        <a:lnSpc>
                          <a:spcPct val="100000"/>
                        </a:lnSpc>
                        <a:spcBef>
                          <a:spcPts val="520"/>
                        </a:spcBef>
                      </a:pPr>
                      <a:r>
                        <a:rPr sz="1400" spc="-5" dirty="0">
                          <a:latin typeface="Arial"/>
                          <a:cs typeface="Arial"/>
                        </a:rPr>
                        <a:t>Active</a:t>
                      </a:r>
                      <a:endParaRPr sz="1400">
                        <a:latin typeface="Arial"/>
                        <a:cs typeface="Arial"/>
                      </a:endParaRPr>
                    </a:p>
                  </a:txBody>
                  <a:tcPr marL="0" marR="0" marT="66040" marB="0">
                    <a:lnL w="12700">
                      <a:solidFill>
                        <a:srgbClr val="90ED57"/>
                      </a:solidFill>
                      <a:prstDash val="solid"/>
                    </a:lnL>
                    <a:lnR w="12700">
                      <a:solidFill>
                        <a:srgbClr val="005EC8"/>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2"/>
                  </a:ext>
                </a:extLst>
              </a:tr>
              <a:tr h="506095">
                <a:tc>
                  <a:txBody>
                    <a:bodyPr/>
                    <a:lstStyle/>
                    <a:p>
                      <a:pPr marL="81915">
                        <a:lnSpc>
                          <a:spcPct val="100000"/>
                        </a:lnSpc>
                        <a:spcBef>
                          <a:spcPts val="520"/>
                        </a:spcBef>
                      </a:pPr>
                      <a:r>
                        <a:rPr sz="1400" dirty="0">
                          <a:latin typeface="Arial"/>
                          <a:cs typeface="Arial"/>
                        </a:rPr>
                        <a:t>3</a:t>
                      </a:r>
                      <a:endParaRPr sz="1400">
                        <a:latin typeface="Arial"/>
                        <a:cs typeface="Arial"/>
                      </a:endParaRPr>
                    </a:p>
                  </a:txBody>
                  <a:tcPr marL="0" marR="0" marT="66040" marB="0">
                    <a:lnL w="12700">
                      <a:solidFill>
                        <a:srgbClr val="50B5B7"/>
                      </a:solidFill>
                      <a:prstDash val="solid"/>
                    </a:lnL>
                    <a:lnR w="12700">
                      <a:solidFill>
                        <a:srgbClr val="0F54C1"/>
                      </a:solidFill>
                      <a:prstDash val="solid"/>
                    </a:lnR>
                    <a:lnT w="9525">
                      <a:solidFill>
                        <a:srgbClr val="DDDDDD"/>
                      </a:solidFill>
                      <a:prstDash val="solid"/>
                    </a:lnT>
                    <a:lnB w="12700">
                      <a:solidFill>
                        <a:srgbClr val="2FDCC9"/>
                      </a:solidFill>
                      <a:prstDash val="solid"/>
                    </a:lnB>
                    <a:solidFill>
                      <a:srgbClr val="FFFFFF"/>
                    </a:solidFill>
                  </a:tcPr>
                </a:tc>
                <a:tc>
                  <a:txBody>
                    <a:bodyPr/>
                    <a:lstStyle/>
                    <a:p>
                      <a:pPr marL="81915">
                        <a:lnSpc>
                          <a:spcPct val="100000"/>
                        </a:lnSpc>
                        <a:spcBef>
                          <a:spcPts val="520"/>
                        </a:spcBef>
                      </a:pPr>
                      <a:r>
                        <a:rPr sz="1400" spc="-5" dirty="0">
                          <a:latin typeface="Arial"/>
                          <a:cs typeface="Arial"/>
                        </a:rPr>
                        <a:t>Apple</a:t>
                      </a:r>
                      <a:endParaRPr sz="1400">
                        <a:latin typeface="Arial"/>
                        <a:cs typeface="Arial"/>
                      </a:endParaRPr>
                    </a:p>
                  </a:txBody>
                  <a:tcPr marL="0" marR="0" marT="66040" marB="0">
                    <a:lnL w="12700">
                      <a:solidFill>
                        <a:srgbClr val="0F54C1"/>
                      </a:solidFill>
                      <a:prstDash val="solid"/>
                    </a:lnL>
                    <a:lnR w="12700">
                      <a:solidFill>
                        <a:srgbClr val="803346"/>
                      </a:solidFill>
                      <a:prstDash val="solid"/>
                    </a:lnR>
                    <a:lnT w="9525">
                      <a:solidFill>
                        <a:srgbClr val="DDDDDD"/>
                      </a:solidFill>
                      <a:prstDash val="solid"/>
                    </a:lnT>
                    <a:lnB w="12700">
                      <a:solidFill>
                        <a:srgbClr val="1F51C1"/>
                      </a:solidFill>
                      <a:prstDash val="solid"/>
                    </a:lnB>
                    <a:solidFill>
                      <a:srgbClr val="FFFFFF"/>
                    </a:solidFill>
                  </a:tcPr>
                </a:tc>
                <a:tc>
                  <a:txBody>
                    <a:bodyPr/>
                    <a:lstStyle/>
                    <a:p>
                      <a:pPr marL="81915">
                        <a:lnSpc>
                          <a:spcPct val="100000"/>
                        </a:lnSpc>
                        <a:spcBef>
                          <a:spcPts val="520"/>
                        </a:spcBef>
                      </a:pPr>
                      <a:r>
                        <a:rPr sz="1400" spc="-5" dirty="0">
                          <a:latin typeface="Arial"/>
                          <a:cs typeface="Arial"/>
                        </a:rPr>
                        <a:t>Inactive</a:t>
                      </a:r>
                      <a:endParaRPr sz="1400">
                        <a:latin typeface="Arial"/>
                        <a:cs typeface="Arial"/>
                      </a:endParaRPr>
                    </a:p>
                  </a:txBody>
                  <a:tcPr marL="0" marR="0" marT="66040" marB="0">
                    <a:lnL w="12700">
                      <a:solidFill>
                        <a:srgbClr val="803346"/>
                      </a:solidFill>
                      <a:prstDash val="solid"/>
                    </a:lnL>
                    <a:lnR w="12700">
                      <a:solidFill>
                        <a:srgbClr val="90ED57"/>
                      </a:solidFill>
                      <a:prstDash val="solid"/>
                    </a:lnR>
                    <a:lnT w="9525">
                      <a:solidFill>
                        <a:srgbClr val="DDDDDD"/>
                      </a:solidFill>
                      <a:prstDash val="solid"/>
                    </a:lnT>
                    <a:lnB w="12700">
                      <a:solidFill>
                        <a:srgbClr val="1F57C8"/>
                      </a:solidFill>
                      <a:prstDash val="solid"/>
                    </a:lnB>
                    <a:solidFill>
                      <a:srgbClr val="FFFFFF"/>
                    </a:solidFill>
                  </a:tcPr>
                </a:tc>
                <a:extLst>
                  <a:ext uri="{0D108BD9-81ED-4DB2-BD59-A6C34878D82A}">
                    <a16:rowId xmlns:a16="http://schemas.microsoft.com/office/drawing/2014/main" val="10003"/>
                  </a:ext>
                </a:extLst>
              </a:tr>
            </a:tbl>
          </a:graphicData>
        </a:graphic>
      </p:graphicFrame>
      <p:sp>
        <p:nvSpPr>
          <p:cNvPr id="11" name="object 11"/>
          <p:cNvSpPr txBox="1"/>
          <p:nvPr/>
        </p:nvSpPr>
        <p:spPr>
          <a:xfrm>
            <a:off x="3634866" y="4846565"/>
            <a:ext cx="4291330"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10" dirty="0">
                <a:solidFill>
                  <a:srgbClr val="585858"/>
                </a:solidFill>
                <a:latin typeface="Arial"/>
                <a:cs typeface="Arial"/>
              </a:rPr>
              <a:t> </a:t>
            </a:r>
            <a:r>
              <a:rPr sz="700" spc="-10" dirty="0">
                <a:solidFill>
                  <a:srgbClr val="585858"/>
                </a:solidFill>
                <a:latin typeface="Arial"/>
                <a:cs typeface="Arial"/>
                <a:hlinkClick r:id="rId4"/>
              </a:rPr>
              <a:t>https://www.guru99.com/images/1/091318_0803_RelationalD1.png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572000" y="4460087"/>
            <a:ext cx="4572000" cy="694690"/>
          </a:xfrm>
          <a:custGeom>
            <a:avLst/>
            <a:gdLst/>
            <a:ahLst/>
            <a:cxnLst/>
            <a:rect l="l" t="t" r="r" b="b"/>
            <a:pathLst>
              <a:path w="4572000" h="694689">
                <a:moveTo>
                  <a:pt x="0" y="694174"/>
                </a:moveTo>
                <a:lnTo>
                  <a:pt x="4571999" y="694174"/>
                </a:lnTo>
                <a:lnTo>
                  <a:pt x="4571999" y="0"/>
                </a:lnTo>
                <a:lnTo>
                  <a:pt x="0" y="0"/>
                </a:lnTo>
                <a:lnTo>
                  <a:pt x="0" y="694174"/>
                </a:lnTo>
                <a:close/>
              </a:path>
            </a:pathLst>
          </a:custGeom>
          <a:solidFill>
            <a:srgbClr val="EEEEEE"/>
          </a:solidFill>
        </p:spPr>
        <p:txBody>
          <a:bodyPr wrap="square" lIns="0" tIns="0" rIns="0" bIns="0" rtlCol="0"/>
          <a:lstStyle/>
          <a:p>
            <a:endParaRPr sz="1800"/>
          </a:p>
        </p:txBody>
      </p:sp>
      <p:sp>
        <p:nvSpPr>
          <p:cNvPr id="3" name="object 3"/>
          <p:cNvSpPr/>
          <p:nvPr/>
        </p:nvSpPr>
        <p:spPr>
          <a:xfrm>
            <a:off x="4572000" y="1"/>
            <a:ext cx="4572000" cy="1125855"/>
          </a:xfrm>
          <a:custGeom>
            <a:avLst/>
            <a:gdLst/>
            <a:ahLst/>
            <a:cxnLst/>
            <a:rect l="l" t="t" r="r" b="b"/>
            <a:pathLst>
              <a:path w="4572000" h="1125855">
                <a:moveTo>
                  <a:pt x="0" y="1125324"/>
                </a:moveTo>
                <a:lnTo>
                  <a:pt x="4571999" y="1125324"/>
                </a:lnTo>
                <a:lnTo>
                  <a:pt x="4571999" y="0"/>
                </a:lnTo>
                <a:lnTo>
                  <a:pt x="0" y="0"/>
                </a:lnTo>
                <a:lnTo>
                  <a:pt x="0" y="1125324"/>
                </a:lnTo>
                <a:close/>
              </a:path>
            </a:pathLst>
          </a:custGeom>
          <a:solidFill>
            <a:srgbClr val="EEEEEE"/>
          </a:solidFill>
        </p:spPr>
        <p:txBody>
          <a:bodyPr wrap="square" lIns="0" tIns="0" rIns="0" bIns="0" rtlCol="0"/>
          <a:lstStyle/>
          <a:p>
            <a:endParaRPr sz="1800"/>
          </a:p>
        </p:txBody>
      </p:sp>
      <p:pic>
        <p:nvPicPr>
          <p:cNvPr id="4" name="object 4"/>
          <p:cNvPicPr/>
          <p:nvPr/>
        </p:nvPicPr>
        <p:blipFill>
          <a:blip r:embed="rId2" cstate="print"/>
          <a:stretch>
            <a:fillRect/>
          </a:stretch>
        </p:blipFill>
        <p:spPr>
          <a:xfrm>
            <a:off x="143976" y="161799"/>
            <a:ext cx="774074" cy="311224"/>
          </a:xfrm>
          <a:prstGeom prst="rect">
            <a:avLst/>
          </a:prstGeom>
        </p:spPr>
      </p:pic>
      <p:pic>
        <p:nvPicPr>
          <p:cNvPr id="5" name="object 5"/>
          <p:cNvPicPr/>
          <p:nvPr/>
        </p:nvPicPr>
        <p:blipFill>
          <a:blip r:embed="rId3" cstate="print"/>
          <a:stretch>
            <a:fillRect/>
          </a:stretch>
        </p:blipFill>
        <p:spPr>
          <a:xfrm>
            <a:off x="8229557" y="161801"/>
            <a:ext cx="791593" cy="311224"/>
          </a:xfrm>
          <a:prstGeom prst="rect">
            <a:avLst/>
          </a:prstGeom>
        </p:spPr>
      </p:pic>
      <p:sp>
        <p:nvSpPr>
          <p:cNvPr id="6" name="object 6"/>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HTML Tags and Attributes</a:t>
            </a:r>
          </a:p>
        </p:txBody>
      </p:sp>
      <p:sp>
        <p:nvSpPr>
          <p:cNvPr id="7" name="object 7"/>
          <p:cNvSpPr txBox="1"/>
          <p:nvPr/>
        </p:nvSpPr>
        <p:spPr>
          <a:xfrm>
            <a:off x="649816" y="2248413"/>
            <a:ext cx="2301875" cy="2548133"/>
          </a:xfrm>
          <a:prstGeom prst="rect">
            <a:avLst/>
          </a:prstGeom>
        </p:spPr>
        <p:txBody>
          <a:bodyPr vert="horz" wrap="square" lIns="0" tIns="46990" rIns="0" bIns="0" rtlCol="0">
            <a:spAutoFit/>
          </a:bodyPr>
          <a:lstStyle/>
          <a:p>
            <a:pPr marL="348606" indent="-336542" algn="just">
              <a:spcBef>
                <a:spcPts val="370"/>
              </a:spcBef>
              <a:buChar char="●"/>
              <a:tabLst>
                <a:tab pos="347972" algn="l"/>
                <a:tab pos="349241" algn="l"/>
              </a:tabLst>
            </a:pPr>
            <a:r>
              <a:rPr spc="-5" dirty="0">
                <a:latin typeface="Arial MT"/>
                <a:cs typeface="Arial MT"/>
              </a:rPr>
              <a:t>&lt;b&gt;</a:t>
            </a:r>
            <a:r>
              <a:rPr spc="-30" dirty="0">
                <a:latin typeface="Arial MT"/>
                <a:cs typeface="Arial MT"/>
              </a:rPr>
              <a:t> </a:t>
            </a:r>
            <a:r>
              <a:rPr dirty="0">
                <a:latin typeface="Arial MT"/>
                <a:cs typeface="Arial MT"/>
              </a:rPr>
              <a:t>-</a:t>
            </a:r>
            <a:r>
              <a:rPr spc="-25" dirty="0">
                <a:latin typeface="Arial MT"/>
                <a:cs typeface="Arial MT"/>
              </a:rPr>
              <a:t> </a:t>
            </a:r>
            <a:r>
              <a:rPr spc="-5" dirty="0">
                <a:latin typeface="Arial MT"/>
                <a:cs typeface="Arial MT"/>
              </a:rPr>
              <a:t>Bold</a:t>
            </a:r>
            <a:r>
              <a:rPr spc="-25" dirty="0">
                <a:latin typeface="Arial MT"/>
                <a:cs typeface="Arial MT"/>
              </a:rPr>
              <a:t> </a:t>
            </a:r>
            <a:r>
              <a:rPr spc="-5" dirty="0">
                <a:latin typeface="Arial MT"/>
                <a:cs typeface="Arial MT"/>
              </a:rPr>
              <a:t>text</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&lt;strong&gt;</a:t>
            </a:r>
            <a:r>
              <a:rPr spc="-35" dirty="0">
                <a:latin typeface="Arial MT"/>
                <a:cs typeface="Arial MT"/>
              </a:rPr>
              <a:t> </a:t>
            </a:r>
            <a:r>
              <a:rPr dirty="0">
                <a:latin typeface="Arial MT"/>
                <a:cs typeface="Arial MT"/>
              </a:rPr>
              <a:t>-</a:t>
            </a:r>
            <a:r>
              <a:rPr spc="-30" dirty="0">
                <a:latin typeface="Arial MT"/>
                <a:cs typeface="Arial MT"/>
              </a:rPr>
              <a:t> </a:t>
            </a:r>
            <a:r>
              <a:rPr spc="-5" dirty="0">
                <a:latin typeface="Arial MT"/>
                <a:cs typeface="Arial MT"/>
              </a:rPr>
              <a:t>Important</a:t>
            </a:r>
            <a:r>
              <a:rPr spc="-30" dirty="0">
                <a:latin typeface="Arial MT"/>
                <a:cs typeface="Arial MT"/>
              </a:rPr>
              <a:t> </a:t>
            </a:r>
            <a:r>
              <a:rPr spc="-5" dirty="0">
                <a:latin typeface="Arial MT"/>
                <a:cs typeface="Arial MT"/>
              </a:rPr>
              <a:t>text</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&lt;i&gt;</a:t>
            </a:r>
            <a:r>
              <a:rPr spc="-30" dirty="0">
                <a:latin typeface="Arial MT"/>
                <a:cs typeface="Arial MT"/>
              </a:rPr>
              <a:t> </a:t>
            </a:r>
            <a:r>
              <a:rPr dirty="0">
                <a:latin typeface="Arial MT"/>
                <a:cs typeface="Arial MT"/>
              </a:rPr>
              <a:t>-</a:t>
            </a:r>
            <a:r>
              <a:rPr spc="-25" dirty="0">
                <a:latin typeface="Arial MT"/>
                <a:cs typeface="Arial MT"/>
              </a:rPr>
              <a:t> </a:t>
            </a:r>
            <a:r>
              <a:rPr spc="-5" dirty="0">
                <a:latin typeface="Arial MT"/>
                <a:cs typeface="Arial MT"/>
              </a:rPr>
              <a:t>Italic</a:t>
            </a:r>
            <a:r>
              <a:rPr spc="-25" dirty="0">
                <a:latin typeface="Arial MT"/>
                <a:cs typeface="Arial MT"/>
              </a:rPr>
              <a:t> </a:t>
            </a:r>
            <a:r>
              <a:rPr spc="-5" dirty="0">
                <a:latin typeface="Arial MT"/>
                <a:cs typeface="Arial MT"/>
              </a:rPr>
              <a:t>text</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&lt;em&gt;</a:t>
            </a:r>
            <a:r>
              <a:rPr spc="-35" dirty="0">
                <a:latin typeface="Arial MT"/>
                <a:cs typeface="Arial MT"/>
              </a:rPr>
              <a:t> </a:t>
            </a:r>
            <a:r>
              <a:rPr dirty="0">
                <a:latin typeface="Arial MT"/>
                <a:cs typeface="Arial MT"/>
              </a:rPr>
              <a:t>-</a:t>
            </a:r>
            <a:r>
              <a:rPr spc="-35" dirty="0">
                <a:latin typeface="Arial MT"/>
                <a:cs typeface="Arial MT"/>
              </a:rPr>
              <a:t> </a:t>
            </a:r>
            <a:r>
              <a:rPr spc="-5" dirty="0">
                <a:latin typeface="Arial MT"/>
                <a:cs typeface="Arial MT"/>
              </a:rPr>
              <a:t>Emphasized</a:t>
            </a:r>
            <a:r>
              <a:rPr spc="-35" dirty="0">
                <a:latin typeface="Arial MT"/>
                <a:cs typeface="Arial MT"/>
              </a:rPr>
              <a:t> </a:t>
            </a:r>
            <a:r>
              <a:rPr spc="-5" dirty="0">
                <a:latin typeface="Arial MT"/>
                <a:cs typeface="Arial MT"/>
              </a:rPr>
              <a:t>text</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&lt;mark&gt;</a:t>
            </a:r>
            <a:r>
              <a:rPr spc="-40" dirty="0">
                <a:latin typeface="Arial MT"/>
                <a:cs typeface="Arial MT"/>
              </a:rPr>
              <a:t> </a:t>
            </a:r>
            <a:r>
              <a:rPr dirty="0">
                <a:latin typeface="Arial MT"/>
                <a:cs typeface="Arial MT"/>
              </a:rPr>
              <a:t>-</a:t>
            </a:r>
            <a:r>
              <a:rPr spc="-35" dirty="0">
                <a:latin typeface="Arial MT"/>
                <a:cs typeface="Arial MT"/>
              </a:rPr>
              <a:t> </a:t>
            </a:r>
            <a:r>
              <a:rPr dirty="0">
                <a:latin typeface="Arial MT"/>
                <a:cs typeface="Arial MT"/>
              </a:rPr>
              <a:t>Marked</a:t>
            </a:r>
            <a:r>
              <a:rPr spc="-35" dirty="0">
                <a:latin typeface="Arial MT"/>
                <a:cs typeface="Arial MT"/>
              </a:rPr>
              <a:t> </a:t>
            </a:r>
            <a:r>
              <a:rPr spc="-5" dirty="0">
                <a:latin typeface="Arial MT"/>
                <a:cs typeface="Arial MT"/>
              </a:rPr>
              <a:t>text</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&lt;small&gt;</a:t>
            </a:r>
            <a:r>
              <a:rPr spc="-35" dirty="0">
                <a:latin typeface="Arial MT"/>
                <a:cs typeface="Arial MT"/>
              </a:rPr>
              <a:t> </a:t>
            </a:r>
            <a:r>
              <a:rPr dirty="0">
                <a:latin typeface="Arial MT"/>
                <a:cs typeface="Arial MT"/>
              </a:rPr>
              <a:t>-</a:t>
            </a:r>
            <a:r>
              <a:rPr spc="-35" dirty="0">
                <a:latin typeface="Arial MT"/>
                <a:cs typeface="Arial MT"/>
              </a:rPr>
              <a:t> </a:t>
            </a:r>
            <a:r>
              <a:rPr spc="-5" dirty="0">
                <a:latin typeface="Arial MT"/>
                <a:cs typeface="Arial MT"/>
              </a:rPr>
              <a:t>Small</a:t>
            </a:r>
            <a:r>
              <a:rPr spc="-35" dirty="0">
                <a:latin typeface="Arial MT"/>
                <a:cs typeface="Arial MT"/>
              </a:rPr>
              <a:t> </a:t>
            </a:r>
            <a:r>
              <a:rPr spc="-5" dirty="0">
                <a:latin typeface="Arial MT"/>
                <a:cs typeface="Arial MT"/>
              </a:rPr>
              <a:t>text</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&lt;del&gt;</a:t>
            </a:r>
            <a:r>
              <a:rPr spc="-35" dirty="0">
                <a:latin typeface="Arial MT"/>
                <a:cs typeface="Arial MT"/>
              </a:rPr>
              <a:t> </a:t>
            </a:r>
            <a:r>
              <a:rPr dirty="0">
                <a:latin typeface="Arial MT"/>
                <a:cs typeface="Arial MT"/>
              </a:rPr>
              <a:t>-</a:t>
            </a:r>
            <a:r>
              <a:rPr spc="-35" dirty="0">
                <a:latin typeface="Arial MT"/>
                <a:cs typeface="Arial MT"/>
              </a:rPr>
              <a:t> </a:t>
            </a:r>
            <a:r>
              <a:rPr spc="-5" dirty="0">
                <a:latin typeface="Arial MT"/>
                <a:cs typeface="Arial MT"/>
              </a:rPr>
              <a:t>Deleted</a:t>
            </a:r>
            <a:r>
              <a:rPr spc="-35" dirty="0">
                <a:latin typeface="Arial MT"/>
                <a:cs typeface="Arial MT"/>
              </a:rPr>
              <a:t> </a:t>
            </a:r>
            <a:r>
              <a:rPr spc="-5" dirty="0">
                <a:latin typeface="Arial MT"/>
                <a:cs typeface="Arial MT"/>
              </a:rPr>
              <a:t>text</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&lt;ins&gt;</a:t>
            </a:r>
            <a:r>
              <a:rPr spc="-35" dirty="0">
                <a:latin typeface="Arial MT"/>
                <a:cs typeface="Arial MT"/>
              </a:rPr>
              <a:t> </a:t>
            </a:r>
            <a:r>
              <a:rPr dirty="0">
                <a:latin typeface="Arial MT"/>
                <a:cs typeface="Arial MT"/>
              </a:rPr>
              <a:t>-</a:t>
            </a:r>
            <a:r>
              <a:rPr spc="-35" dirty="0">
                <a:latin typeface="Arial MT"/>
                <a:cs typeface="Arial MT"/>
              </a:rPr>
              <a:t> </a:t>
            </a:r>
            <a:r>
              <a:rPr spc="-5" dirty="0">
                <a:latin typeface="Arial MT"/>
                <a:cs typeface="Arial MT"/>
              </a:rPr>
              <a:t>Inserted</a:t>
            </a:r>
            <a:r>
              <a:rPr spc="-35" dirty="0">
                <a:latin typeface="Arial MT"/>
                <a:cs typeface="Arial MT"/>
              </a:rPr>
              <a:t> </a:t>
            </a:r>
            <a:r>
              <a:rPr spc="-5" dirty="0">
                <a:latin typeface="Arial MT"/>
                <a:cs typeface="Arial MT"/>
              </a:rPr>
              <a:t>text</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&lt;sub&gt;</a:t>
            </a:r>
            <a:r>
              <a:rPr spc="-35" dirty="0">
                <a:latin typeface="Arial MT"/>
                <a:cs typeface="Arial MT"/>
              </a:rPr>
              <a:t> </a:t>
            </a:r>
            <a:r>
              <a:rPr dirty="0">
                <a:latin typeface="Arial MT"/>
                <a:cs typeface="Arial MT"/>
              </a:rPr>
              <a:t>-</a:t>
            </a:r>
            <a:r>
              <a:rPr spc="-35" dirty="0">
                <a:latin typeface="Arial MT"/>
                <a:cs typeface="Arial MT"/>
              </a:rPr>
              <a:t> </a:t>
            </a:r>
            <a:r>
              <a:rPr spc="-5" dirty="0">
                <a:latin typeface="Arial MT"/>
                <a:cs typeface="Arial MT"/>
              </a:rPr>
              <a:t>Subscript</a:t>
            </a:r>
            <a:r>
              <a:rPr spc="-35" dirty="0">
                <a:latin typeface="Arial MT"/>
                <a:cs typeface="Arial MT"/>
              </a:rPr>
              <a:t> </a:t>
            </a:r>
            <a:r>
              <a:rPr spc="-5" dirty="0">
                <a:latin typeface="Arial MT"/>
                <a:cs typeface="Arial MT"/>
              </a:rPr>
              <a:t>text</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&lt;sup&gt;</a:t>
            </a:r>
            <a:r>
              <a:rPr spc="-35" dirty="0">
                <a:latin typeface="Arial MT"/>
                <a:cs typeface="Arial MT"/>
              </a:rPr>
              <a:t> </a:t>
            </a:r>
            <a:r>
              <a:rPr dirty="0">
                <a:latin typeface="Arial MT"/>
                <a:cs typeface="Arial MT"/>
              </a:rPr>
              <a:t>-</a:t>
            </a:r>
            <a:r>
              <a:rPr spc="-35" dirty="0">
                <a:latin typeface="Arial MT"/>
                <a:cs typeface="Arial MT"/>
              </a:rPr>
              <a:t> </a:t>
            </a:r>
            <a:r>
              <a:rPr spc="-5" dirty="0">
                <a:latin typeface="Arial MT"/>
                <a:cs typeface="Arial MT"/>
              </a:rPr>
              <a:t>Superscript</a:t>
            </a:r>
            <a:r>
              <a:rPr spc="-35" dirty="0">
                <a:latin typeface="Arial MT"/>
                <a:cs typeface="Arial MT"/>
              </a:rPr>
              <a:t> </a:t>
            </a:r>
            <a:r>
              <a:rPr spc="-5" dirty="0">
                <a:latin typeface="Arial MT"/>
                <a:cs typeface="Arial MT"/>
              </a:rPr>
              <a:t>text</a:t>
            </a:r>
            <a:endParaRPr dirty="0">
              <a:latin typeface="Arial MT"/>
              <a:cs typeface="Arial MT"/>
            </a:endParaRPr>
          </a:p>
        </p:txBody>
      </p:sp>
      <p:sp>
        <p:nvSpPr>
          <p:cNvPr id="8" name="object 8"/>
          <p:cNvSpPr txBox="1"/>
          <p:nvPr/>
        </p:nvSpPr>
        <p:spPr>
          <a:xfrm>
            <a:off x="5216842" y="1125856"/>
            <a:ext cx="3282315" cy="3282950"/>
          </a:xfrm>
          <a:prstGeom prst="rect">
            <a:avLst/>
          </a:prstGeom>
          <a:solidFill>
            <a:schemeClr val="bg1"/>
          </a:solidFill>
        </p:spPr>
        <p:txBody>
          <a:bodyPr vert="horz" wrap="square" lIns="0" tIns="12700" rIns="0" bIns="0" rtlCol="0">
            <a:spAutoFit/>
          </a:bodyPr>
          <a:lstStyle/>
          <a:p>
            <a:pPr marL="12700">
              <a:lnSpc>
                <a:spcPts val="1664"/>
              </a:lnSpc>
              <a:spcBef>
                <a:spcPts val="100"/>
              </a:spcBef>
            </a:pPr>
            <a:r>
              <a:rPr spc="-5" dirty="0">
                <a:latin typeface="Arial MT"/>
                <a:cs typeface="Arial MT"/>
              </a:rPr>
              <a:t>&lt;!DOCTYPE</a:t>
            </a:r>
            <a:r>
              <a:rPr spc="-50" dirty="0">
                <a:latin typeface="Arial MT"/>
                <a:cs typeface="Arial MT"/>
              </a:rPr>
              <a:t> </a:t>
            </a:r>
            <a:r>
              <a:rPr spc="-5" dirty="0">
                <a:latin typeface="Arial MT"/>
                <a:cs typeface="Arial MT"/>
              </a:rPr>
              <a:t>html&gt;</a:t>
            </a:r>
            <a:endParaRPr dirty="0">
              <a:latin typeface="Arial MT"/>
              <a:cs typeface="Arial MT"/>
            </a:endParaRPr>
          </a:p>
          <a:p>
            <a:pPr marL="12700">
              <a:lnSpc>
                <a:spcPts val="1650"/>
              </a:lnSpc>
            </a:pPr>
            <a:r>
              <a:rPr spc="-5" dirty="0">
                <a:latin typeface="Arial MT"/>
                <a:cs typeface="Arial MT"/>
              </a:rPr>
              <a:t>&lt;html&gt;</a:t>
            </a:r>
            <a:endParaRPr dirty="0">
              <a:latin typeface="Arial MT"/>
              <a:cs typeface="Arial MT"/>
            </a:endParaRPr>
          </a:p>
          <a:p>
            <a:pPr marL="12700">
              <a:lnSpc>
                <a:spcPts val="1650"/>
              </a:lnSpc>
            </a:pPr>
            <a:r>
              <a:rPr spc="-5" dirty="0">
                <a:latin typeface="Arial MT"/>
                <a:cs typeface="Arial MT"/>
              </a:rPr>
              <a:t>&lt;body&gt;</a:t>
            </a:r>
            <a:endParaRPr dirty="0">
              <a:latin typeface="Arial MT"/>
              <a:cs typeface="Arial MT"/>
            </a:endParaRPr>
          </a:p>
          <a:p>
            <a:pPr marL="12700">
              <a:lnSpc>
                <a:spcPts val="1650"/>
              </a:lnSpc>
            </a:pPr>
            <a:r>
              <a:rPr spc="-5" dirty="0">
                <a:latin typeface="Arial MT"/>
                <a:cs typeface="Arial MT"/>
              </a:rPr>
              <a:t>&lt;b&gt;This</a:t>
            </a:r>
            <a:r>
              <a:rPr spc="-30" dirty="0">
                <a:latin typeface="Arial MT"/>
                <a:cs typeface="Arial MT"/>
              </a:rPr>
              <a:t> </a:t>
            </a:r>
            <a:r>
              <a:rPr spc="-5" dirty="0">
                <a:latin typeface="Arial MT"/>
                <a:cs typeface="Arial MT"/>
              </a:rPr>
              <a:t>text</a:t>
            </a:r>
            <a:r>
              <a:rPr spc="-25" dirty="0">
                <a:latin typeface="Arial MT"/>
                <a:cs typeface="Arial MT"/>
              </a:rPr>
              <a:t> </a:t>
            </a:r>
            <a:r>
              <a:rPr spc="-5" dirty="0">
                <a:latin typeface="Arial MT"/>
                <a:cs typeface="Arial MT"/>
              </a:rPr>
              <a:t>is</a:t>
            </a:r>
            <a:r>
              <a:rPr spc="-25" dirty="0">
                <a:latin typeface="Arial MT"/>
                <a:cs typeface="Arial MT"/>
              </a:rPr>
              <a:t> </a:t>
            </a:r>
            <a:r>
              <a:rPr spc="-5" dirty="0">
                <a:latin typeface="Arial MT"/>
                <a:cs typeface="Arial MT"/>
              </a:rPr>
              <a:t>bold&lt;/b&gt;</a:t>
            </a:r>
            <a:endParaRPr dirty="0">
              <a:latin typeface="Arial MT"/>
              <a:cs typeface="Arial MT"/>
            </a:endParaRPr>
          </a:p>
          <a:p>
            <a:pPr marL="12700">
              <a:lnSpc>
                <a:spcPts val="1650"/>
              </a:lnSpc>
            </a:pPr>
            <a:r>
              <a:rPr spc="-5" dirty="0">
                <a:latin typeface="Arial MT"/>
                <a:cs typeface="Arial MT"/>
              </a:rPr>
              <a:t>&lt;strong&gt;This</a:t>
            </a:r>
            <a:r>
              <a:rPr spc="-30" dirty="0">
                <a:latin typeface="Arial MT"/>
                <a:cs typeface="Arial MT"/>
              </a:rPr>
              <a:t> </a:t>
            </a:r>
            <a:r>
              <a:rPr spc="-5" dirty="0">
                <a:latin typeface="Arial MT"/>
                <a:cs typeface="Arial MT"/>
              </a:rPr>
              <a:t>text</a:t>
            </a:r>
            <a:r>
              <a:rPr spc="-25" dirty="0">
                <a:latin typeface="Arial MT"/>
                <a:cs typeface="Arial MT"/>
              </a:rPr>
              <a:t> </a:t>
            </a:r>
            <a:r>
              <a:rPr spc="-5" dirty="0">
                <a:latin typeface="Arial MT"/>
                <a:cs typeface="Arial MT"/>
              </a:rPr>
              <a:t>is</a:t>
            </a:r>
            <a:r>
              <a:rPr spc="-25" dirty="0">
                <a:latin typeface="Arial MT"/>
                <a:cs typeface="Arial MT"/>
              </a:rPr>
              <a:t> </a:t>
            </a:r>
            <a:r>
              <a:rPr dirty="0">
                <a:latin typeface="Arial MT"/>
                <a:cs typeface="Arial MT"/>
              </a:rPr>
              <a:t>strong&lt;/strong&gt;</a:t>
            </a:r>
          </a:p>
          <a:p>
            <a:pPr marL="12700">
              <a:lnSpc>
                <a:spcPts val="1650"/>
              </a:lnSpc>
            </a:pPr>
            <a:r>
              <a:rPr spc="-5" dirty="0">
                <a:latin typeface="Arial MT"/>
                <a:cs typeface="Arial MT"/>
              </a:rPr>
              <a:t>&lt;i&gt;This</a:t>
            </a:r>
            <a:r>
              <a:rPr spc="-30" dirty="0">
                <a:latin typeface="Arial MT"/>
                <a:cs typeface="Arial MT"/>
              </a:rPr>
              <a:t> </a:t>
            </a:r>
            <a:r>
              <a:rPr spc="-5" dirty="0">
                <a:latin typeface="Arial MT"/>
                <a:cs typeface="Arial MT"/>
              </a:rPr>
              <a:t>text</a:t>
            </a:r>
            <a:r>
              <a:rPr spc="-25" dirty="0">
                <a:latin typeface="Arial MT"/>
                <a:cs typeface="Arial MT"/>
              </a:rPr>
              <a:t> </a:t>
            </a:r>
            <a:r>
              <a:rPr spc="-5" dirty="0">
                <a:latin typeface="Arial MT"/>
                <a:cs typeface="Arial MT"/>
              </a:rPr>
              <a:t>is</a:t>
            </a:r>
            <a:r>
              <a:rPr spc="-25" dirty="0">
                <a:latin typeface="Arial MT"/>
                <a:cs typeface="Arial MT"/>
              </a:rPr>
              <a:t> </a:t>
            </a:r>
            <a:r>
              <a:rPr spc="-5" dirty="0">
                <a:latin typeface="Arial MT"/>
                <a:cs typeface="Arial MT"/>
              </a:rPr>
              <a:t>italic&lt;/i&gt;</a:t>
            </a:r>
            <a:endParaRPr dirty="0">
              <a:latin typeface="Arial MT"/>
              <a:cs typeface="Arial MT"/>
            </a:endParaRPr>
          </a:p>
          <a:p>
            <a:pPr marL="12700">
              <a:lnSpc>
                <a:spcPts val="1650"/>
              </a:lnSpc>
            </a:pPr>
            <a:r>
              <a:rPr spc="-5" dirty="0">
                <a:latin typeface="Arial MT"/>
                <a:cs typeface="Arial MT"/>
              </a:rPr>
              <a:t>&lt;em&gt;This</a:t>
            </a:r>
            <a:r>
              <a:rPr spc="-30" dirty="0">
                <a:latin typeface="Arial MT"/>
                <a:cs typeface="Arial MT"/>
              </a:rPr>
              <a:t> </a:t>
            </a:r>
            <a:r>
              <a:rPr spc="-5" dirty="0">
                <a:latin typeface="Arial MT"/>
                <a:cs typeface="Arial MT"/>
              </a:rPr>
              <a:t>text</a:t>
            </a:r>
            <a:r>
              <a:rPr spc="-25" dirty="0">
                <a:latin typeface="Arial MT"/>
                <a:cs typeface="Arial MT"/>
              </a:rPr>
              <a:t> </a:t>
            </a:r>
            <a:r>
              <a:rPr spc="-5" dirty="0">
                <a:latin typeface="Arial MT"/>
                <a:cs typeface="Arial MT"/>
              </a:rPr>
              <a:t>is</a:t>
            </a:r>
            <a:r>
              <a:rPr spc="-25" dirty="0">
                <a:latin typeface="Arial MT"/>
                <a:cs typeface="Arial MT"/>
              </a:rPr>
              <a:t> </a:t>
            </a:r>
            <a:r>
              <a:rPr spc="-5" dirty="0">
                <a:latin typeface="Arial MT"/>
                <a:cs typeface="Arial MT"/>
              </a:rPr>
              <a:t>emphasized&lt;/em&gt;</a:t>
            </a:r>
            <a:endParaRPr dirty="0">
              <a:latin typeface="Arial MT"/>
              <a:cs typeface="Arial MT"/>
            </a:endParaRPr>
          </a:p>
          <a:p>
            <a:pPr marL="12700">
              <a:lnSpc>
                <a:spcPts val="1650"/>
              </a:lnSpc>
            </a:pPr>
            <a:r>
              <a:rPr spc="-5" dirty="0">
                <a:latin typeface="Arial MT"/>
                <a:cs typeface="Arial MT"/>
              </a:rPr>
              <a:t>&lt;p&gt;The</a:t>
            </a:r>
            <a:r>
              <a:rPr spc="-20" dirty="0">
                <a:latin typeface="Arial MT"/>
                <a:cs typeface="Arial MT"/>
              </a:rPr>
              <a:t> </a:t>
            </a:r>
            <a:r>
              <a:rPr spc="-5" dirty="0">
                <a:latin typeface="Arial MT"/>
                <a:cs typeface="Arial MT"/>
              </a:rPr>
              <a:t>interest</a:t>
            </a:r>
            <a:r>
              <a:rPr spc="-20" dirty="0">
                <a:latin typeface="Arial MT"/>
                <a:cs typeface="Arial MT"/>
              </a:rPr>
              <a:t> </a:t>
            </a:r>
            <a:r>
              <a:rPr dirty="0">
                <a:latin typeface="Arial MT"/>
                <a:cs typeface="Arial MT"/>
              </a:rPr>
              <a:t>rate</a:t>
            </a:r>
            <a:r>
              <a:rPr spc="-15" dirty="0">
                <a:latin typeface="Arial MT"/>
                <a:cs typeface="Arial MT"/>
              </a:rPr>
              <a:t> </a:t>
            </a:r>
            <a:r>
              <a:rPr spc="-5" dirty="0">
                <a:latin typeface="Arial MT"/>
                <a:cs typeface="Arial MT"/>
              </a:rPr>
              <a:t>is</a:t>
            </a:r>
            <a:r>
              <a:rPr spc="-20" dirty="0">
                <a:latin typeface="Arial MT"/>
                <a:cs typeface="Arial MT"/>
              </a:rPr>
              <a:t> </a:t>
            </a:r>
            <a:r>
              <a:rPr spc="-5" dirty="0">
                <a:latin typeface="Arial MT"/>
                <a:cs typeface="Arial MT"/>
              </a:rPr>
              <a:t>only</a:t>
            </a:r>
            <a:r>
              <a:rPr spc="-15" dirty="0">
                <a:latin typeface="Arial MT"/>
                <a:cs typeface="Arial MT"/>
              </a:rPr>
              <a:t> </a:t>
            </a:r>
            <a:r>
              <a:rPr spc="-5" dirty="0">
                <a:latin typeface="Arial MT"/>
                <a:cs typeface="Arial MT"/>
              </a:rPr>
              <a:t>10%*&lt;/p&gt;</a:t>
            </a:r>
            <a:endParaRPr dirty="0">
              <a:latin typeface="Arial MT"/>
              <a:cs typeface="Arial MT"/>
            </a:endParaRPr>
          </a:p>
          <a:p>
            <a:pPr marL="209545">
              <a:lnSpc>
                <a:spcPts val="1650"/>
              </a:lnSpc>
            </a:pPr>
            <a:r>
              <a:rPr spc="-5" dirty="0">
                <a:latin typeface="Arial MT"/>
                <a:cs typeface="Arial MT"/>
              </a:rPr>
              <a:t>&lt;small&gt;*</a:t>
            </a:r>
            <a:r>
              <a:rPr spc="335" dirty="0">
                <a:latin typeface="Arial MT"/>
                <a:cs typeface="Arial MT"/>
              </a:rPr>
              <a:t> </a:t>
            </a:r>
            <a:r>
              <a:rPr spc="-5" dirty="0">
                <a:latin typeface="Arial MT"/>
                <a:cs typeface="Arial MT"/>
              </a:rPr>
              <a:t>per</a:t>
            </a:r>
            <a:r>
              <a:rPr spc="-30" dirty="0">
                <a:latin typeface="Arial MT"/>
                <a:cs typeface="Arial MT"/>
              </a:rPr>
              <a:t> </a:t>
            </a:r>
            <a:r>
              <a:rPr spc="-5" dirty="0">
                <a:latin typeface="Arial MT"/>
                <a:cs typeface="Arial MT"/>
              </a:rPr>
              <a:t>day&lt;/small&gt;</a:t>
            </a:r>
            <a:endParaRPr dirty="0">
              <a:latin typeface="Arial MT"/>
              <a:cs typeface="Arial MT"/>
            </a:endParaRPr>
          </a:p>
          <a:p>
            <a:pPr marL="12700">
              <a:lnSpc>
                <a:spcPts val="1650"/>
              </a:lnSpc>
            </a:pPr>
            <a:r>
              <a:rPr spc="-5" dirty="0">
                <a:latin typeface="Arial MT"/>
                <a:cs typeface="Arial MT"/>
              </a:rPr>
              <a:t>&lt;p&gt;She</a:t>
            </a:r>
            <a:r>
              <a:rPr spc="-35" dirty="0">
                <a:latin typeface="Arial MT"/>
                <a:cs typeface="Arial MT"/>
              </a:rPr>
              <a:t> </a:t>
            </a:r>
            <a:r>
              <a:rPr spc="-5" dirty="0">
                <a:latin typeface="Arial MT"/>
                <a:cs typeface="Arial MT"/>
              </a:rPr>
              <a:t>likes</a:t>
            </a:r>
            <a:r>
              <a:rPr spc="-35" dirty="0">
                <a:latin typeface="Arial MT"/>
                <a:cs typeface="Arial MT"/>
              </a:rPr>
              <a:t> </a:t>
            </a:r>
            <a:r>
              <a:rPr spc="-5" dirty="0">
                <a:latin typeface="Arial MT"/>
                <a:cs typeface="Arial MT"/>
              </a:rPr>
              <a:t>&lt;del&gt;violets&lt;/del&gt;</a:t>
            </a:r>
            <a:endParaRPr dirty="0">
              <a:latin typeface="Arial MT"/>
              <a:cs typeface="Arial MT"/>
            </a:endParaRPr>
          </a:p>
          <a:p>
            <a:pPr marL="12700">
              <a:lnSpc>
                <a:spcPts val="1650"/>
              </a:lnSpc>
            </a:pPr>
            <a:r>
              <a:rPr spc="-5" dirty="0">
                <a:latin typeface="Arial MT"/>
                <a:cs typeface="Arial MT"/>
              </a:rPr>
              <a:t>&lt;ins&gt;snowdrops&lt;/ins&gt;</a:t>
            </a:r>
            <a:r>
              <a:rPr spc="-5" dirty="0">
                <a:latin typeface="MS PGothic"/>
                <a:cs typeface="MS PGothic"/>
              </a:rPr>
              <a:t>․</a:t>
            </a:r>
            <a:r>
              <a:rPr spc="-5" dirty="0">
                <a:latin typeface="Arial MT"/>
                <a:cs typeface="Arial MT"/>
              </a:rPr>
              <a:t>&lt;/p&gt;</a:t>
            </a:r>
            <a:endParaRPr dirty="0">
              <a:latin typeface="Arial MT"/>
              <a:cs typeface="Arial MT"/>
            </a:endParaRPr>
          </a:p>
          <a:p>
            <a:pPr marL="12700">
              <a:lnSpc>
                <a:spcPts val="1650"/>
              </a:lnSpc>
            </a:pPr>
            <a:r>
              <a:rPr spc="-5" dirty="0">
                <a:latin typeface="Arial MT"/>
                <a:cs typeface="Arial MT"/>
              </a:rPr>
              <a:t>The</a:t>
            </a:r>
            <a:r>
              <a:rPr spc="-20" dirty="0">
                <a:latin typeface="Arial MT"/>
                <a:cs typeface="Arial MT"/>
              </a:rPr>
              <a:t> </a:t>
            </a:r>
            <a:r>
              <a:rPr spc="-5" dirty="0">
                <a:latin typeface="Arial MT"/>
                <a:cs typeface="Arial MT"/>
              </a:rPr>
              <a:t>formula</a:t>
            </a:r>
            <a:r>
              <a:rPr spc="-20" dirty="0">
                <a:latin typeface="Arial MT"/>
                <a:cs typeface="Arial MT"/>
              </a:rPr>
              <a:t> </a:t>
            </a:r>
            <a:r>
              <a:rPr spc="-5" dirty="0">
                <a:latin typeface="Arial MT"/>
                <a:cs typeface="Arial MT"/>
              </a:rPr>
              <a:t>of</a:t>
            </a:r>
            <a:r>
              <a:rPr spc="-20" dirty="0">
                <a:latin typeface="Arial MT"/>
                <a:cs typeface="Arial MT"/>
              </a:rPr>
              <a:t> </a:t>
            </a:r>
            <a:r>
              <a:rPr spc="-5" dirty="0">
                <a:latin typeface="Arial MT"/>
                <a:cs typeface="Arial MT"/>
              </a:rPr>
              <a:t>water</a:t>
            </a:r>
            <a:r>
              <a:rPr spc="-15" dirty="0">
                <a:latin typeface="Arial MT"/>
                <a:cs typeface="Arial MT"/>
              </a:rPr>
              <a:t> </a:t>
            </a:r>
            <a:r>
              <a:rPr spc="-5" dirty="0">
                <a:latin typeface="Arial MT"/>
                <a:cs typeface="Arial MT"/>
              </a:rPr>
              <a:t>is</a:t>
            </a:r>
            <a:r>
              <a:rPr spc="-20" dirty="0">
                <a:latin typeface="Arial MT"/>
                <a:cs typeface="Arial MT"/>
              </a:rPr>
              <a:t> </a:t>
            </a:r>
            <a:r>
              <a:rPr spc="-5" dirty="0">
                <a:latin typeface="Arial MT"/>
                <a:cs typeface="Arial MT"/>
              </a:rPr>
              <a:t>H&lt;sub&gt;2&lt;/sub&gt;O</a:t>
            </a:r>
            <a:endParaRPr dirty="0">
              <a:latin typeface="Arial MT"/>
              <a:cs typeface="Arial MT"/>
            </a:endParaRPr>
          </a:p>
          <a:p>
            <a:pPr marL="12700">
              <a:lnSpc>
                <a:spcPts val="1650"/>
              </a:lnSpc>
            </a:pPr>
            <a:r>
              <a:rPr spc="-5" dirty="0">
                <a:latin typeface="Arial MT"/>
                <a:cs typeface="Arial MT"/>
              </a:rPr>
              <a:t>&lt;p&gt;E</a:t>
            </a:r>
            <a:r>
              <a:rPr spc="-35" dirty="0">
                <a:latin typeface="Arial MT"/>
                <a:cs typeface="Arial MT"/>
              </a:rPr>
              <a:t> </a:t>
            </a:r>
            <a:r>
              <a:rPr dirty="0">
                <a:latin typeface="Arial MT"/>
                <a:cs typeface="Arial MT"/>
              </a:rPr>
              <a:t>=</a:t>
            </a:r>
            <a:r>
              <a:rPr spc="-35" dirty="0">
                <a:latin typeface="Arial MT"/>
                <a:cs typeface="Arial MT"/>
              </a:rPr>
              <a:t> </a:t>
            </a:r>
            <a:r>
              <a:rPr dirty="0">
                <a:latin typeface="Arial MT"/>
                <a:cs typeface="Arial MT"/>
              </a:rPr>
              <a:t>mc&lt;sup&gt;2&lt;/sup&gt;</a:t>
            </a:r>
          </a:p>
          <a:p>
            <a:pPr marL="12700">
              <a:lnSpc>
                <a:spcPts val="1650"/>
              </a:lnSpc>
            </a:pPr>
            <a:r>
              <a:rPr spc="-5" dirty="0">
                <a:latin typeface="Arial MT"/>
                <a:cs typeface="Arial MT"/>
              </a:rPr>
              <a:t>&lt;/body&gt;</a:t>
            </a:r>
            <a:endParaRPr dirty="0">
              <a:latin typeface="Arial MT"/>
              <a:cs typeface="Arial MT"/>
            </a:endParaRPr>
          </a:p>
          <a:p>
            <a:pPr marL="12700">
              <a:lnSpc>
                <a:spcPts val="1664"/>
              </a:lnSpc>
            </a:pPr>
            <a:r>
              <a:rPr spc="-5" dirty="0">
                <a:latin typeface="Arial MT"/>
                <a:cs typeface="Arial MT"/>
              </a:rPr>
              <a:t>&lt;/html&gt;</a:t>
            </a:r>
            <a:endParaRPr dirty="0">
              <a:latin typeface="Arial MT"/>
              <a:cs typeface="Arial MT"/>
            </a:endParaRPr>
          </a:p>
        </p:txBody>
      </p:sp>
      <p:sp>
        <p:nvSpPr>
          <p:cNvPr id="9" name="object 9"/>
          <p:cNvSpPr txBox="1"/>
          <p:nvPr/>
        </p:nvSpPr>
        <p:spPr>
          <a:xfrm>
            <a:off x="1731945" y="1631868"/>
            <a:ext cx="1116330"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Formatting</a:t>
            </a:r>
            <a:endParaRPr sz="1800" dirty="0">
              <a:latin typeface="Arial MT"/>
              <a:cs typeface="Arial MT"/>
            </a:endParaRPr>
          </a:p>
        </p:txBody>
      </p:sp>
    </p:spTree>
    <p:extLst>
      <p:ext uri="{BB962C8B-B14F-4D97-AF65-F5344CB8AC3E}">
        <p14:creationId xmlns:p14="http://schemas.microsoft.com/office/powerpoint/2010/main" val="3386949514"/>
      </p:ext>
    </p:extLst>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63950" y="827278"/>
            <a:ext cx="2913468" cy="456535"/>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85" dirty="0"/>
              <a:t> </a:t>
            </a:r>
            <a:r>
              <a:rPr spc="-5" dirty="0"/>
              <a:t>Model</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816475" y="693470"/>
              <a:ext cx="4047490" cy="3723639"/>
            </a:xfrm>
            <a:prstGeom prst="rect">
              <a:avLst/>
            </a:prstGeom>
          </p:spPr>
        </p:pic>
      </p:grpSp>
      <p:sp>
        <p:nvSpPr>
          <p:cNvPr id="7" name="object 7"/>
          <p:cNvSpPr txBox="1"/>
          <p:nvPr/>
        </p:nvSpPr>
        <p:spPr>
          <a:xfrm>
            <a:off x="720344" y="1860930"/>
            <a:ext cx="321500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Referential</a:t>
            </a:r>
            <a:r>
              <a:rPr sz="1800" spc="-70" dirty="0">
                <a:solidFill>
                  <a:srgbClr val="585858"/>
                </a:solidFill>
                <a:latin typeface="Arial"/>
                <a:cs typeface="Arial"/>
              </a:rPr>
              <a:t> </a:t>
            </a:r>
            <a:r>
              <a:rPr sz="1800" dirty="0">
                <a:solidFill>
                  <a:srgbClr val="585858"/>
                </a:solidFill>
                <a:latin typeface="Arial"/>
                <a:cs typeface="Arial"/>
              </a:rPr>
              <a:t>Integrity</a:t>
            </a:r>
            <a:r>
              <a:rPr sz="1800" spc="-95" dirty="0">
                <a:solidFill>
                  <a:srgbClr val="585858"/>
                </a:solidFill>
                <a:latin typeface="Arial"/>
                <a:cs typeface="Arial"/>
              </a:rPr>
              <a:t> </a:t>
            </a:r>
            <a:r>
              <a:rPr sz="1800" dirty="0">
                <a:solidFill>
                  <a:srgbClr val="585858"/>
                </a:solidFill>
                <a:latin typeface="Arial"/>
                <a:cs typeface="Arial"/>
              </a:rPr>
              <a:t>Constraints</a:t>
            </a:r>
            <a:endParaRPr sz="1800">
              <a:latin typeface="Arial"/>
              <a:cs typeface="Arial"/>
            </a:endParaRPr>
          </a:p>
        </p:txBody>
      </p:sp>
      <p:sp>
        <p:nvSpPr>
          <p:cNvPr id="8" name="object 8"/>
          <p:cNvSpPr txBox="1"/>
          <p:nvPr/>
        </p:nvSpPr>
        <p:spPr>
          <a:xfrm>
            <a:off x="654812" y="3477666"/>
            <a:ext cx="3401695" cy="522605"/>
          </a:xfrm>
          <a:prstGeom prst="rect">
            <a:avLst/>
          </a:prstGeom>
        </p:spPr>
        <p:txBody>
          <a:bodyPr vert="horz" wrap="square" lIns="0" tIns="12700" rIns="0" bIns="0" rtlCol="0">
            <a:spAutoFit/>
          </a:bodyPr>
          <a:lstStyle/>
          <a:p>
            <a:pPr marL="349250" marR="5080" indent="-337185">
              <a:lnSpc>
                <a:spcPct val="116399"/>
              </a:lnSpc>
              <a:spcBef>
                <a:spcPts val="100"/>
              </a:spcBef>
              <a:buChar char="●"/>
              <a:tabLst>
                <a:tab pos="349250" algn="l"/>
                <a:tab pos="349885" algn="l"/>
              </a:tabLst>
            </a:pPr>
            <a:r>
              <a:rPr sz="1400" spc="-5" dirty="0">
                <a:latin typeface="Arial"/>
                <a:cs typeface="Arial"/>
              </a:rPr>
              <a:t>Referential integrity constraints </a:t>
            </a:r>
            <a:r>
              <a:rPr sz="1400" spc="-10" dirty="0">
                <a:latin typeface="Arial"/>
                <a:cs typeface="Arial"/>
              </a:rPr>
              <a:t>is </a:t>
            </a:r>
            <a:r>
              <a:rPr sz="1400" spc="-5" dirty="0">
                <a:latin typeface="Arial"/>
                <a:cs typeface="Arial"/>
              </a:rPr>
              <a:t>base </a:t>
            </a:r>
            <a:r>
              <a:rPr sz="1400" spc="-375" dirty="0">
                <a:latin typeface="Arial"/>
                <a:cs typeface="Arial"/>
              </a:rPr>
              <a:t> </a:t>
            </a:r>
            <a:r>
              <a:rPr sz="1400" spc="-5" dirty="0">
                <a:latin typeface="Arial"/>
                <a:cs typeface="Arial"/>
              </a:rPr>
              <a:t>on</a:t>
            </a:r>
            <a:r>
              <a:rPr sz="1400" spc="-15" dirty="0">
                <a:latin typeface="Arial"/>
                <a:cs typeface="Arial"/>
              </a:rPr>
              <a:t> </a:t>
            </a:r>
            <a:r>
              <a:rPr sz="1400" dirty="0">
                <a:latin typeface="Arial"/>
                <a:cs typeface="Arial"/>
              </a:rPr>
              <a:t>the</a:t>
            </a:r>
            <a:r>
              <a:rPr sz="1400" spc="-35" dirty="0">
                <a:latin typeface="Arial"/>
                <a:cs typeface="Arial"/>
              </a:rPr>
              <a:t> </a:t>
            </a:r>
            <a:r>
              <a:rPr sz="1400" dirty="0">
                <a:latin typeface="Arial"/>
                <a:cs typeface="Arial"/>
              </a:rPr>
              <a:t>concept</a:t>
            </a:r>
            <a:r>
              <a:rPr sz="1400" spc="-20" dirty="0">
                <a:latin typeface="Arial"/>
                <a:cs typeface="Arial"/>
              </a:rPr>
              <a:t> </a:t>
            </a:r>
            <a:r>
              <a:rPr sz="1400" spc="-5" dirty="0">
                <a:latin typeface="Arial"/>
                <a:cs typeface="Arial"/>
              </a:rPr>
              <a:t>of</a:t>
            </a:r>
            <a:r>
              <a:rPr sz="1400" spc="-15" dirty="0">
                <a:latin typeface="Arial"/>
                <a:cs typeface="Arial"/>
              </a:rPr>
              <a:t> </a:t>
            </a:r>
            <a:r>
              <a:rPr sz="1400" dirty="0">
                <a:latin typeface="Arial"/>
                <a:cs typeface="Arial"/>
              </a:rPr>
              <a:t>Foreign</a:t>
            </a:r>
            <a:r>
              <a:rPr sz="1400" spc="-10" dirty="0">
                <a:latin typeface="Arial"/>
                <a:cs typeface="Arial"/>
              </a:rPr>
              <a:t> </a:t>
            </a:r>
            <a:r>
              <a:rPr sz="1400" spc="-5" dirty="0">
                <a:latin typeface="Arial"/>
                <a:cs typeface="Arial"/>
              </a:rPr>
              <a:t>Keys.</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6565"/>
            <a:ext cx="4291330"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10" dirty="0">
                <a:solidFill>
                  <a:srgbClr val="585858"/>
                </a:solidFill>
                <a:latin typeface="Arial"/>
                <a:cs typeface="Arial"/>
              </a:rPr>
              <a:t> </a:t>
            </a:r>
            <a:r>
              <a:rPr sz="700" spc="-10" dirty="0">
                <a:solidFill>
                  <a:srgbClr val="585858"/>
                </a:solidFill>
                <a:latin typeface="Arial"/>
                <a:cs typeface="Arial"/>
                <a:hlinkClick r:id="rId5"/>
              </a:rPr>
              <a:t>https://www.guru99.com/images/1/091318_0803_RelationalD2.png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31520" y="827278"/>
            <a:ext cx="2687370" cy="456535"/>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85" dirty="0"/>
              <a:t> </a:t>
            </a:r>
            <a:r>
              <a:rPr spc="-5" dirty="0"/>
              <a:t>Model</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816475" y="693470"/>
              <a:ext cx="4047490" cy="3723639"/>
            </a:xfrm>
            <a:prstGeom prst="rect">
              <a:avLst/>
            </a:prstGeom>
          </p:spPr>
        </p:pic>
      </p:grpSp>
      <p:sp>
        <p:nvSpPr>
          <p:cNvPr id="7" name="object 7"/>
          <p:cNvSpPr txBox="1"/>
          <p:nvPr/>
        </p:nvSpPr>
        <p:spPr>
          <a:xfrm>
            <a:off x="1717294" y="1860930"/>
            <a:ext cx="123126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A</a:t>
            </a:r>
            <a:r>
              <a:rPr sz="1800" spc="-15" dirty="0">
                <a:solidFill>
                  <a:srgbClr val="585858"/>
                </a:solidFill>
                <a:latin typeface="Arial"/>
                <a:cs typeface="Arial"/>
              </a:rPr>
              <a:t>d</a:t>
            </a:r>
            <a:r>
              <a:rPr sz="1800" spc="-5" dirty="0">
                <a:solidFill>
                  <a:srgbClr val="585858"/>
                </a:solidFill>
                <a:latin typeface="Arial"/>
                <a:cs typeface="Arial"/>
              </a:rPr>
              <a:t>va</a:t>
            </a:r>
            <a:r>
              <a:rPr sz="1800" spc="-15" dirty="0">
                <a:solidFill>
                  <a:srgbClr val="585858"/>
                </a:solidFill>
                <a:latin typeface="Arial"/>
                <a:cs typeface="Arial"/>
              </a:rPr>
              <a:t>n</a:t>
            </a:r>
            <a:r>
              <a:rPr sz="1800" dirty="0">
                <a:solidFill>
                  <a:srgbClr val="585858"/>
                </a:solidFill>
                <a:latin typeface="Arial"/>
                <a:cs typeface="Arial"/>
              </a:rPr>
              <a:t>t</a:t>
            </a:r>
            <a:r>
              <a:rPr sz="1800" spc="5" dirty="0">
                <a:solidFill>
                  <a:srgbClr val="585858"/>
                </a:solidFill>
                <a:latin typeface="Arial"/>
                <a:cs typeface="Arial"/>
              </a:rPr>
              <a:t>a</a:t>
            </a:r>
            <a:r>
              <a:rPr sz="1800" spc="-5" dirty="0">
                <a:solidFill>
                  <a:srgbClr val="585858"/>
                </a:solidFill>
                <a:latin typeface="Arial"/>
                <a:cs typeface="Arial"/>
              </a:rPr>
              <a:t>g</a:t>
            </a:r>
            <a:r>
              <a:rPr sz="1800" spc="-15" dirty="0">
                <a:solidFill>
                  <a:srgbClr val="585858"/>
                </a:solidFill>
                <a:latin typeface="Arial"/>
                <a:cs typeface="Arial"/>
              </a:rPr>
              <a:t>e</a:t>
            </a:r>
            <a:r>
              <a:rPr sz="1800" dirty="0">
                <a:solidFill>
                  <a:srgbClr val="585858"/>
                </a:solidFill>
                <a:latin typeface="Arial"/>
                <a:cs typeface="Arial"/>
              </a:rPr>
              <a:t>s</a:t>
            </a:r>
            <a:endParaRPr sz="1800">
              <a:latin typeface="Arial"/>
              <a:cs typeface="Arial"/>
            </a:endParaRPr>
          </a:p>
        </p:txBody>
      </p:sp>
      <p:sp>
        <p:nvSpPr>
          <p:cNvPr id="8" name="object 8"/>
          <p:cNvSpPr txBox="1"/>
          <p:nvPr/>
        </p:nvSpPr>
        <p:spPr>
          <a:xfrm>
            <a:off x="656336" y="2984982"/>
            <a:ext cx="2293620" cy="1510665"/>
          </a:xfrm>
          <a:prstGeom prst="rect">
            <a:avLst/>
          </a:prstGeom>
        </p:spPr>
        <p:txBody>
          <a:bodyPr vert="horz" wrap="square" lIns="0" tIns="45720" rIns="0" bIns="0" rtlCol="0">
            <a:spAutoFit/>
          </a:bodyPr>
          <a:lstStyle/>
          <a:p>
            <a:pPr marL="347980" indent="-335915">
              <a:lnSpc>
                <a:spcPct val="100000"/>
              </a:lnSpc>
              <a:spcBef>
                <a:spcPts val="360"/>
              </a:spcBef>
              <a:buChar char="●"/>
              <a:tabLst>
                <a:tab pos="347980" algn="l"/>
                <a:tab pos="348615" algn="l"/>
              </a:tabLst>
            </a:pPr>
            <a:r>
              <a:rPr sz="1400" spc="-5" dirty="0">
                <a:latin typeface="Arial"/>
                <a:cs typeface="Arial"/>
              </a:rPr>
              <a:t>Simplicity</a:t>
            </a:r>
            <a:endParaRPr sz="1400">
              <a:latin typeface="Arial"/>
              <a:cs typeface="Arial"/>
            </a:endParaRPr>
          </a:p>
          <a:p>
            <a:pPr marL="347980" indent="-335915">
              <a:lnSpc>
                <a:spcPct val="100000"/>
              </a:lnSpc>
              <a:spcBef>
                <a:spcPts val="265"/>
              </a:spcBef>
              <a:buChar char="●"/>
              <a:tabLst>
                <a:tab pos="347980" algn="l"/>
                <a:tab pos="348615" algn="l"/>
              </a:tabLst>
            </a:pPr>
            <a:r>
              <a:rPr sz="1400" spc="-5" dirty="0">
                <a:latin typeface="Arial"/>
                <a:cs typeface="Arial"/>
              </a:rPr>
              <a:t>Structural</a:t>
            </a:r>
            <a:r>
              <a:rPr sz="1400" spc="-60" dirty="0">
                <a:latin typeface="Arial"/>
                <a:cs typeface="Arial"/>
              </a:rPr>
              <a:t> </a:t>
            </a:r>
            <a:r>
              <a:rPr sz="1400" spc="-5" dirty="0">
                <a:latin typeface="Arial"/>
                <a:cs typeface="Arial"/>
              </a:rPr>
              <a:t>Independence</a:t>
            </a:r>
            <a:endParaRPr sz="1400">
              <a:latin typeface="Arial"/>
              <a:cs typeface="Arial"/>
            </a:endParaRPr>
          </a:p>
          <a:p>
            <a:pPr marL="347980" indent="-335915">
              <a:lnSpc>
                <a:spcPct val="100000"/>
              </a:lnSpc>
              <a:spcBef>
                <a:spcPts val="270"/>
              </a:spcBef>
              <a:buChar char="●"/>
              <a:tabLst>
                <a:tab pos="347980" algn="l"/>
                <a:tab pos="348615" algn="l"/>
              </a:tabLst>
            </a:pPr>
            <a:r>
              <a:rPr sz="1400" dirty="0">
                <a:latin typeface="Arial"/>
                <a:cs typeface="Arial"/>
              </a:rPr>
              <a:t>Easy</a:t>
            </a:r>
            <a:r>
              <a:rPr sz="1400" spc="-60" dirty="0">
                <a:latin typeface="Arial"/>
                <a:cs typeface="Arial"/>
              </a:rPr>
              <a:t> </a:t>
            </a:r>
            <a:r>
              <a:rPr sz="1400" dirty="0">
                <a:latin typeface="Arial"/>
                <a:cs typeface="Arial"/>
              </a:rPr>
              <a:t>to</a:t>
            </a:r>
            <a:r>
              <a:rPr sz="1400" spc="-45" dirty="0">
                <a:latin typeface="Arial"/>
                <a:cs typeface="Arial"/>
              </a:rPr>
              <a:t> </a:t>
            </a:r>
            <a:r>
              <a:rPr sz="1400" dirty="0">
                <a:latin typeface="Arial"/>
                <a:cs typeface="Arial"/>
              </a:rPr>
              <a:t>use</a:t>
            </a:r>
            <a:endParaRPr sz="1400">
              <a:latin typeface="Arial"/>
              <a:cs typeface="Arial"/>
            </a:endParaRPr>
          </a:p>
          <a:p>
            <a:pPr marL="347980" indent="-335915">
              <a:lnSpc>
                <a:spcPct val="100000"/>
              </a:lnSpc>
              <a:spcBef>
                <a:spcPts val="275"/>
              </a:spcBef>
              <a:buChar char="●"/>
              <a:tabLst>
                <a:tab pos="347980" algn="l"/>
                <a:tab pos="348615" algn="l"/>
              </a:tabLst>
            </a:pPr>
            <a:r>
              <a:rPr sz="1400" spc="-5" dirty="0">
                <a:latin typeface="Arial"/>
                <a:cs typeface="Arial"/>
              </a:rPr>
              <a:t>Query</a:t>
            </a:r>
            <a:r>
              <a:rPr sz="1400" spc="-85" dirty="0">
                <a:latin typeface="Arial"/>
                <a:cs typeface="Arial"/>
              </a:rPr>
              <a:t> </a:t>
            </a:r>
            <a:r>
              <a:rPr sz="1400" dirty="0">
                <a:latin typeface="Arial"/>
                <a:cs typeface="Arial"/>
              </a:rPr>
              <a:t>Capability</a:t>
            </a:r>
            <a:endParaRPr sz="1400">
              <a:latin typeface="Arial"/>
              <a:cs typeface="Arial"/>
            </a:endParaRPr>
          </a:p>
          <a:p>
            <a:pPr marL="347980" indent="-335915">
              <a:lnSpc>
                <a:spcPct val="100000"/>
              </a:lnSpc>
              <a:spcBef>
                <a:spcPts val="260"/>
              </a:spcBef>
              <a:buChar char="●"/>
              <a:tabLst>
                <a:tab pos="347980" algn="l"/>
                <a:tab pos="348615" algn="l"/>
              </a:tabLst>
            </a:pPr>
            <a:r>
              <a:rPr sz="1400" spc="-5" dirty="0">
                <a:latin typeface="Arial"/>
                <a:cs typeface="Arial"/>
              </a:rPr>
              <a:t>Data</a:t>
            </a:r>
            <a:r>
              <a:rPr sz="1400" spc="-60" dirty="0">
                <a:latin typeface="Arial"/>
                <a:cs typeface="Arial"/>
              </a:rPr>
              <a:t> </a:t>
            </a:r>
            <a:r>
              <a:rPr sz="1400" spc="-5" dirty="0">
                <a:latin typeface="Arial"/>
                <a:cs typeface="Arial"/>
              </a:rPr>
              <a:t>Independence</a:t>
            </a:r>
            <a:endParaRPr sz="1400">
              <a:latin typeface="Arial"/>
              <a:cs typeface="Arial"/>
            </a:endParaRPr>
          </a:p>
          <a:p>
            <a:pPr marL="347980" indent="-335915">
              <a:lnSpc>
                <a:spcPct val="100000"/>
              </a:lnSpc>
              <a:spcBef>
                <a:spcPts val="280"/>
              </a:spcBef>
              <a:buChar char="●"/>
              <a:tabLst>
                <a:tab pos="347980" algn="l"/>
                <a:tab pos="348615" algn="l"/>
              </a:tabLst>
            </a:pPr>
            <a:r>
              <a:rPr sz="1400" dirty="0">
                <a:latin typeface="Arial"/>
                <a:cs typeface="Arial"/>
              </a:rPr>
              <a:t>Scalable</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6565"/>
            <a:ext cx="4291330"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10" dirty="0">
                <a:solidFill>
                  <a:srgbClr val="585858"/>
                </a:solidFill>
                <a:latin typeface="Arial"/>
                <a:cs typeface="Arial"/>
              </a:rPr>
              <a:t> </a:t>
            </a:r>
            <a:r>
              <a:rPr sz="700" spc="-10" dirty="0">
                <a:solidFill>
                  <a:srgbClr val="585858"/>
                </a:solidFill>
                <a:latin typeface="Arial"/>
                <a:cs typeface="Arial"/>
                <a:hlinkClick r:id="rId5"/>
              </a:rPr>
              <a:t>https://www.guru99.com/images/1/091318_0803_RelationalD2.png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5032" y="827278"/>
            <a:ext cx="2944998" cy="456535"/>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85" dirty="0"/>
              <a:t> </a:t>
            </a:r>
            <a:r>
              <a:rPr spc="-5" dirty="0"/>
              <a:t>Model</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816475" y="693470"/>
              <a:ext cx="4047490" cy="3723639"/>
            </a:xfrm>
            <a:prstGeom prst="rect">
              <a:avLst/>
            </a:prstGeom>
          </p:spPr>
        </p:pic>
      </p:grpSp>
      <p:sp>
        <p:nvSpPr>
          <p:cNvPr id="7" name="object 7"/>
          <p:cNvSpPr txBox="1"/>
          <p:nvPr/>
        </p:nvSpPr>
        <p:spPr>
          <a:xfrm>
            <a:off x="1164132" y="1860930"/>
            <a:ext cx="232664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Properties</a:t>
            </a:r>
            <a:r>
              <a:rPr sz="1800" spc="-55" dirty="0">
                <a:solidFill>
                  <a:srgbClr val="585858"/>
                </a:solidFill>
                <a:latin typeface="Arial"/>
                <a:cs typeface="Arial"/>
              </a:rPr>
              <a:t> </a:t>
            </a:r>
            <a:r>
              <a:rPr sz="1800" spc="-5" dirty="0">
                <a:solidFill>
                  <a:srgbClr val="585858"/>
                </a:solidFill>
                <a:latin typeface="Arial"/>
                <a:cs typeface="Arial"/>
              </a:rPr>
              <a:t>of</a:t>
            </a:r>
            <a:r>
              <a:rPr sz="1800" spc="-40" dirty="0">
                <a:solidFill>
                  <a:srgbClr val="585858"/>
                </a:solidFill>
                <a:latin typeface="Arial"/>
                <a:cs typeface="Arial"/>
              </a:rPr>
              <a:t> </a:t>
            </a:r>
            <a:r>
              <a:rPr sz="1800" spc="-5" dirty="0">
                <a:solidFill>
                  <a:srgbClr val="585858"/>
                </a:solidFill>
                <a:latin typeface="Arial"/>
                <a:cs typeface="Arial"/>
              </a:rPr>
              <a:t>Relations</a:t>
            </a:r>
            <a:endParaRPr sz="1800">
              <a:latin typeface="Arial"/>
              <a:cs typeface="Arial"/>
            </a:endParaRPr>
          </a:p>
        </p:txBody>
      </p:sp>
      <p:sp>
        <p:nvSpPr>
          <p:cNvPr id="8" name="object 8"/>
          <p:cNvSpPr txBox="1"/>
          <p:nvPr/>
        </p:nvSpPr>
        <p:spPr>
          <a:xfrm>
            <a:off x="654812" y="2818257"/>
            <a:ext cx="3403600" cy="1911985"/>
          </a:xfrm>
          <a:prstGeom prst="rect">
            <a:avLst/>
          </a:prstGeom>
        </p:spPr>
        <p:txBody>
          <a:bodyPr vert="horz" wrap="square" lIns="0" tIns="25400" rIns="0" bIns="0" rtlCol="0">
            <a:spAutoFit/>
          </a:bodyPr>
          <a:lstStyle/>
          <a:p>
            <a:pPr marL="349250" marR="46355" indent="-337185">
              <a:lnSpc>
                <a:spcPts val="1630"/>
              </a:lnSpc>
              <a:spcBef>
                <a:spcPts val="200"/>
              </a:spcBef>
              <a:buChar char="●"/>
              <a:tabLst>
                <a:tab pos="349250" algn="l"/>
                <a:tab pos="349885" algn="l"/>
              </a:tabLst>
            </a:pPr>
            <a:r>
              <a:rPr sz="1400" spc="-5" dirty="0">
                <a:latin typeface="Arial"/>
                <a:cs typeface="Arial"/>
              </a:rPr>
              <a:t>Name</a:t>
            </a:r>
            <a:r>
              <a:rPr sz="1400" spc="-25" dirty="0">
                <a:latin typeface="Arial"/>
                <a:cs typeface="Arial"/>
              </a:rPr>
              <a:t> </a:t>
            </a:r>
            <a:r>
              <a:rPr sz="1400" spc="-5" dirty="0">
                <a:latin typeface="Arial"/>
                <a:cs typeface="Arial"/>
              </a:rPr>
              <a:t>of</a:t>
            </a:r>
            <a:r>
              <a:rPr sz="1400" spc="-30"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relation</a:t>
            </a:r>
            <a:r>
              <a:rPr sz="1400" spc="-10" dirty="0">
                <a:latin typeface="Arial"/>
                <a:cs typeface="Arial"/>
              </a:rPr>
              <a:t> is</a:t>
            </a:r>
            <a:r>
              <a:rPr sz="1400" spc="-20" dirty="0">
                <a:latin typeface="Arial"/>
                <a:cs typeface="Arial"/>
              </a:rPr>
              <a:t> </a:t>
            </a:r>
            <a:r>
              <a:rPr sz="1400" spc="-5" dirty="0">
                <a:latin typeface="Arial"/>
                <a:cs typeface="Arial"/>
              </a:rPr>
              <a:t>distinct</a:t>
            </a:r>
            <a:r>
              <a:rPr sz="1400" spc="-20" dirty="0">
                <a:latin typeface="Arial"/>
                <a:cs typeface="Arial"/>
              </a:rPr>
              <a:t> </a:t>
            </a:r>
            <a:r>
              <a:rPr sz="1400" dirty="0">
                <a:latin typeface="Arial"/>
                <a:cs typeface="Arial"/>
              </a:rPr>
              <a:t>from</a:t>
            </a:r>
            <a:r>
              <a:rPr sz="1400" spc="-30" dirty="0">
                <a:latin typeface="Arial"/>
                <a:cs typeface="Arial"/>
              </a:rPr>
              <a:t> </a:t>
            </a:r>
            <a:r>
              <a:rPr sz="1400" spc="-5" dirty="0">
                <a:latin typeface="Arial"/>
                <a:cs typeface="Arial"/>
              </a:rPr>
              <a:t>all </a:t>
            </a:r>
            <a:r>
              <a:rPr sz="1400" spc="-375" dirty="0">
                <a:latin typeface="Arial"/>
                <a:cs typeface="Arial"/>
              </a:rPr>
              <a:t> </a:t>
            </a:r>
            <a:r>
              <a:rPr sz="1400" dirty="0">
                <a:latin typeface="Arial"/>
                <a:cs typeface="Arial"/>
              </a:rPr>
              <a:t>other</a:t>
            </a:r>
            <a:r>
              <a:rPr sz="1400" spc="-25" dirty="0">
                <a:latin typeface="Arial"/>
                <a:cs typeface="Arial"/>
              </a:rPr>
              <a:t> </a:t>
            </a:r>
            <a:r>
              <a:rPr sz="1400" spc="-5" dirty="0">
                <a:latin typeface="Arial"/>
                <a:cs typeface="Arial"/>
              </a:rPr>
              <a:t>relations.</a:t>
            </a:r>
            <a:endParaRPr sz="1400">
              <a:latin typeface="Arial"/>
              <a:cs typeface="Arial"/>
            </a:endParaRPr>
          </a:p>
          <a:p>
            <a:pPr marL="349250" marR="40005" indent="-337185">
              <a:lnSpc>
                <a:spcPts val="1630"/>
              </a:lnSpc>
              <a:spcBef>
                <a:spcPts val="25"/>
              </a:spcBef>
              <a:buChar char="●"/>
              <a:tabLst>
                <a:tab pos="349250" algn="l"/>
                <a:tab pos="349885" algn="l"/>
              </a:tabLst>
            </a:pPr>
            <a:r>
              <a:rPr sz="1400" dirty="0">
                <a:latin typeface="Arial"/>
                <a:cs typeface="Arial"/>
              </a:rPr>
              <a:t>Each</a:t>
            </a:r>
            <a:r>
              <a:rPr sz="1400" spc="-25" dirty="0">
                <a:latin typeface="Arial"/>
                <a:cs typeface="Arial"/>
              </a:rPr>
              <a:t> </a:t>
            </a:r>
            <a:r>
              <a:rPr sz="1400" spc="-5" dirty="0">
                <a:latin typeface="Arial"/>
                <a:cs typeface="Arial"/>
              </a:rPr>
              <a:t>relation</a:t>
            </a:r>
            <a:r>
              <a:rPr sz="1400" spc="-20" dirty="0">
                <a:latin typeface="Arial"/>
                <a:cs typeface="Arial"/>
              </a:rPr>
              <a:t> </a:t>
            </a:r>
            <a:r>
              <a:rPr sz="1400" dirty="0">
                <a:latin typeface="Arial"/>
                <a:cs typeface="Arial"/>
              </a:rPr>
              <a:t>cell</a:t>
            </a:r>
            <a:r>
              <a:rPr sz="1400" spc="-30" dirty="0">
                <a:latin typeface="Arial"/>
                <a:cs typeface="Arial"/>
              </a:rPr>
              <a:t> </a:t>
            </a:r>
            <a:r>
              <a:rPr sz="1400" spc="-5" dirty="0">
                <a:latin typeface="Arial"/>
                <a:cs typeface="Arial"/>
              </a:rPr>
              <a:t>contains</a:t>
            </a:r>
            <a:r>
              <a:rPr sz="1400" spc="-10" dirty="0">
                <a:latin typeface="Arial"/>
                <a:cs typeface="Arial"/>
              </a:rPr>
              <a:t> </a:t>
            </a:r>
            <a:r>
              <a:rPr sz="1400" spc="-5" dirty="0">
                <a:latin typeface="Arial"/>
                <a:cs typeface="Arial"/>
              </a:rPr>
              <a:t>exactly</a:t>
            </a:r>
            <a:r>
              <a:rPr sz="1400" spc="-25" dirty="0">
                <a:latin typeface="Arial"/>
                <a:cs typeface="Arial"/>
              </a:rPr>
              <a:t> </a:t>
            </a:r>
            <a:r>
              <a:rPr sz="1400" spc="-5" dirty="0">
                <a:latin typeface="Arial"/>
                <a:cs typeface="Arial"/>
              </a:rPr>
              <a:t>one </a:t>
            </a:r>
            <a:r>
              <a:rPr sz="1400" spc="-375" dirty="0">
                <a:latin typeface="Arial"/>
                <a:cs typeface="Arial"/>
              </a:rPr>
              <a:t> </a:t>
            </a:r>
            <a:r>
              <a:rPr sz="1400" dirty="0">
                <a:latin typeface="Arial"/>
                <a:cs typeface="Arial"/>
              </a:rPr>
              <a:t>atomic</a:t>
            </a:r>
            <a:r>
              <a:rPr sz="1400" spc="-20" dirty="0">
                <a:latin typeface="Arial"/>
                <a:cs typeface="Arial"/>
              </a:rPr>
              <a:t> </a:t>
            </a:r>
            <a:r>
              <a:rPr sz="1400" spc="-5" dirty="0">
                <a:latin typeface="Arial"/>
                <a:cs typeface="Arial"/>
              </a:rPr>
              <a:t>(single) value</a:t>
            </a:r>
            <a:endParaRPr sz="1400">
              <a:latin typeface="Arial"/>
              <a:cs typeface="Arial"/>
            </a:endParaRPr>
          </a:p>
          <a:p>
            <a:pPr marL="349250" indent="-335915">
              <a:lnSpc>
                <a:spcPts val="1590"/>
              </a:lnSpc>
              <a:buChar char="●"/>
              <a:tabLst>
                <a:tab pos="349250" algn="l"/>
                <a:tab pos="349885" algn="l"/>
              </a:tabLst>
            </a:pPr>
            <a:r>
              <a:rPr sz="1400" dirty="0">
                <a:latin typeface="Arial"/>
                <a:cs typeface="Arial"/>
              </a:rPr>
              <a:t>Each</a:t>
            </a:r>
            <a:r>
              <a:rPr sz="1400" spc="-30" dirty="0">
                <a:latin typeface="Arial"/>
                <a:cs typeface="Arial"/>
              </a:rPr>
              <a:t> </a:t>
            </a:r>
            <a:r>
              <a:rPr sz="1400" spc="-5" dirty="0">
                <a:latin typeface="Arial"/>
                <a:cs typeface="Arial"/>
              </a:rPr>
              <a:t>attribute</a:t>
            </a:r>
            <a:r>
              <a:rPr sz="1400" spc="-30" dirty="0">
                <a:latin typeface="Arial"/>
                <a:cs typeface="Arial"/>
              </a:rPr>
              <a:t> </a:t>
            </a:r>
            <a:r>
              <a:rPr sz="1400" spc="-5" dirty="0">
                <a:latin typeface="Arial"/>
                <a:cs typeface="Arial"/>
              </a:rPr>
              <a:t>contains</a:t>
            </a:r>
            <a:r>
              <a:rPr sz="1400" spc="-10" dirty="0">
                <a:latin typeface="Arial"/>
                <a:cs typeface="Arial"/>
              </a:rPr>
              <a:t> </a:t>
            </a:r>
            <a:r>
              <a:rPr sz="1400" dirty="0">
                <a:latin typeface="Arial"/>
                <a:cs typeface="Arial"/>
              </a:rPr>
              <a:t>a</a:t>
            </a:r>
            <a:r>
              <a:rPr sz="1400" spc="-30" dirty="0">
                <a:latin typeface="Arial"/>
                <a:cs typeface="Arial"/>
              </a:rPr>
              <a:t> </a:t>
            </a:r>
            <a:r>
              <a:rPr sz="1400" spc="-5" dirty="0">
                <a:latin typeface="Arial"/>
                <a:cs typeface="Arial"/>
              </a:rPr>
              <a:t>distinct</a:t>
            </a:r>
            <a:r>
              <a:rPr sz="1400" spc="-15" dirty="0">
                <a:latin typeface="Arial"/>
                <a:cs typeface="Arial"/>
              </a:rPr>
              <a:t> </a:t>
            </a:r>
            <a:r>
              <a:rPr sz="1400" spc="-5" dirty="0">
                <a:latin typeface="Arial"/>
                <a:cs typeface="Arial"/>
              </a:rPr>
              <a:t>name</a:t>
            </a:r>
            <a:endParaRPr sz="1400">
              <a:latin typeface="Arial"/>
              <a:cs typeface="Arial"/>
            </a:endParaRPr>
          </a:p>
          <a:p>
            <a:pPr marL="349250" indent="-335915">
              <a:lnSpc>
                <a:spcPts val="1655"/>
              </a:lnSpc>
              <a:buChar char="●"/>
              <a:tabLst>
                <a:tab pos="349250" algn="l"/>
                <a:tab pos="349885" algn="l"/>
              </a:tabLst>
            </a:pPr>
            <a:r>
              <a:rPr sz="1400" dirty="0">
                <a:latin typeface="Arial"/>
                <a:cs typeface="Arial"/>
              </a:rPr>
              <a:t>Attribute</a:t>
            </a:r>
            <a:r>
              <a:rPr sz="1400" spc="-40" dirty="0">
                <a:latin typeface="Arial"/>
                <a:cs typeface="Arial"/>
              </a:rPr>
              <a:t> </a:t>
            </a:r>
            <a:r>
              <a:rPr sz="1400" dirty="0">
                <a:latin typeface="Arial"/>
                <a:cs typeface="Arial"/>
              </a:rPr>
              <a:t>domain</a:t>
            </a:r>
            <a:r>
              <a:rPr sz="1400" spc="-40" dirty="0">
                <a:latin typeface="Arial"/>
                <a:cs typeface="Arial"/>
              </a:rPr>
              <a:t> </a:t>
            </a:r>
            <a:r>
              <a:rPr sz="1400" spc="-5" dirty="0">
                <a:latin typeface="Arial"/>
                <a:cs typeface="Arial"/>
              </a:rPr>
              <a:t>has</a:t>
            </a:r>
            <a:r>
              <a:rPr sz="1400" spc="-25" dirty="0">
                <a:latin typeface="Arial"/>
                <a:cs typeface="Arial"/>
              </a:rPr>
              <a:t> </a:t>
            </a:r>
            <a:r>
              <a:rPr sz="1400" spc="-5" dirty="0">
                <a:latin typeface="Arial"/>
                <a:cs typeface="Arial"/>
              </a:rPr>
              <a:t>no</a:t>
            </a:r>
            <a:r>
              <a:rPr sz="1400" spc="-40" dirty="0">
                <a:latin typeface="Arial"/>
                <a:cs typeface="Arial"/>
              </a:rPr>
              <a:t> </a:t>
            </a:r>
            <a:r>
              <a:rPr sz="1400" spc="-5" dirty="0">
                <a:latin typeface="Arial"/>
                <a:cs typeface="Arial"/>
              </a:rPr>
              <a:t>significance</a:t>
            </a:r>
            <a:endParaRPr sz="1400">
              <a:latin typeface="Arial"/>
              <a:cs typeface="Arial"/>
            </a:endParaRPr>
          </a:p>
          <a:p>
            <a:pPr marL="349250" indent="-335915">
              <a:lnSpc>
                <a:spcPts val="1655"/>
              </a:lnSpc>
              <a:buChar char="●"/>
              <a:tabLst>
                <a:tab pos="349250" algn="l"/>
                <a:tab pos="349885" algn="l"/>
              </a:tabLst>
            </a:pPr>
            <a:r>
              <a:rPr sz="1400" dirty="0">
                <a:latin typeface="Arial"/>
                <a:cs typeface="Arial"/>
              </a:rPr>
              <a:t>tuple</a:t>
            </a:r>
            <a:r>
              <a:rPr sz="1400" spc="-30" dirty="0">
                <a:latin typeface="Arial"/>
                <a:cs typeface="Arial"/>
              </a:rPr>
              <a:t> </a:t>
            </a:r>
            <a:r>
              <a:rPr sz="1400" spc="-5" dirty="0">
                <a:latin typeface="Arial"/>
                <a:cs typeface="Arial"/>
              </a:rPr>
              <a:t>has</a:t>
            </a:r>
            <a:r>
              <a:rPr sz="1400" spc="-20" dirty="0">
                <a:latin typeface="Arial"/>
                <a:cs typeface="Arial"/>
              </a:rPr>
              <a:t> </a:t>
            </a:r>
            <a:r>
              <a:rPr sz="1400" spc="-10" dirty="0">
                <a:latin typeface="Arial"/>
                <a:cs typeface="Arial"/>
              </a:rPr>
              <a:t>no</a:t>
            </a:r>
            <a:r>
              <a:rPr sz="1400" spc="-25" dirty="0">
                <a:latin typeface="Arial"/>
                <a:cs typeface="Arial"/>
              </a:rPr>
              <a:t> </a:t>
            </a:r>
            <a:r>
              <a:rPr sz="1400" spc="-5" dirty="0">
                <a:latin typeface="Arial"/>
                <a:cs typeface="Arial"/>
              </a:rPr>
              <a:t>duplicate</a:t>
            </a:r>
            <a:r>
              <a:rPr sz="1400" spc="-25" dirty="0">
                <a:latin typeface="Arial"/>
                <a:cs typeface="Arial"/>
              </a:rPr>
              <a:t> </a:t>
            </a:r>
            <a:r>
              <a:rPr sz="1400" spc="-5" dirty="0">
                <a:latin typeface="Arial"/>
                <a:cs typeface="Arial"/>
              </a:rPr>
              <a:t>value</a:t>
            </a:r>
            <a:endParaRPr sz="1400">
              <a:latin typeface="Arial"/>
              <a:cs typeface="Arial"/>
            </a:endParaRPr>
          </a:p>
          <a:p>
            <a:pPr marL="349250" marR="367030" indent="-337185">
              <a:lnSpc>
                <a:spcPts val="1630"/>
              </a:lnSpc>
              <a:spcBef>
                <a:spcPts val="85"/>
              </a:spcBef>
              <a:buChar char="●"/>
              <a:tabLst>
                <a:tab pos="349250" algn="l"/>
                <a:tab pos="349885" algn="l"/>
              </a:tabLst>
            </a:pPr>
            <a:r>
              <a:rPr sz="1400" spc="-5" dirty="0">
                <a:latin typeface="Arial"/>
                <a:cs typeface="Arial"/>
              </a:rPr>
              <a:t>Order</a:t>
            </a:r>
            <a:r>
              <a:rPr sz="1400" spc="-35" dirty="0">
                <a:latin typeface="Arial"/>
                <a:cs typeface="Arial"/>
              </a:rPr>
              <a:t> </a:t>
            </a:r>
            <a:r>
              <a:rPr sz="1400" spc="-10" dirty="0">
                <a:latin typeface="Arial"/>
                <a:cs typeface="Arial"/>
              </a:rPr>
              <a:t>of</a:t>
            </a:r>
            <a:r>
              <a:rPr sz="1400" spc="-25" dirty="0">
                <a:latin typeface="Arial"/>
                <a:cs typeface="Arial"/>
              </a:rPr>
              <a:t> </a:t>
            </a:r>
            <a:r>
              <a:rPr sz="1400" dirty="0">
                <a:latin typeface="Arial"/>
                <a:cs typeface="Arial"/>
              </a:rPr>
              <a:t>tuple</a:t>
            </a:r>
            <a:r>
              <a:rPr sz="1400" spc="-50" dirty="0">
                <a:latin typeface="Arial"/>
                <a:cs typeface="Arial"/>
              </a:rPr>
              <a:t> </a:t>
            </a:r>
            <a:r>
              <a:rPr sz="1400" dirty="0">
                <a:latin typeface="Arial"/>
                <a:cs typeface="Arial"/>
              </a:rPr>
              <a:t>can</a:t>
            </a:r>
            <a:r>
              <a:rPr sz="1400" spc="-30" dirty="0">
                <a:latin typeface="Arial"/>
                <a:cs typeface="Arial"/>
              </a:rPr>
              <a:t> </a:t>
            </a:r>
            <a:r>
              <a:rPr sz="1400" spc="-10" dirty="0">
                <a:latin typeface="Arial"/>
                <a:cs typeface="Arial"/>
              </a:rPr>
              <a:t>have</a:t>
            </a:r>
            <a:r>
              <a:rPr sz="1400" spc="-20" dirty="0">
                <a:latin typeface="Arial"/>
                <a:cs typeface="Arial"/>
              </a:rPr>
              <a:t> </a:t>
            </a:r>
            <a:r>
              <a:rPr sz="1400" dirty="0">
                <a:latin typeface="Arial"/>
                <a:cs typeface="Arial"/>
              </a:rPr>
              <a:t>a</a:t>
            </a:r>
            <a:r>
              <a:rPr sz="1400" spc="-20" dirty="0">
                <a:latin typeface="Arial"/>
                <a:cs typeface="Arial"/>
              </a:rPr>
              <a:t> </a:t>
            </a:r>
            <a:r>
              <a:rPr sz="1400" spc="-5" dirty="0">
                <a:latin typeface="Arial"/>
                <a:cs typeface="Arial"/>
              </a:rPr>
              <a:t>different </a:t>
            </a:r>
            <a:r>
              <a:rPr sz="1400" spc="-375" dirty="0">
                <a:latin typeface="Arial"/>
                <a:cs typeface="Arial"/>
              </a:rPr>
              <a:t> </a:t>
            </a:r>
            <a:r>
              <a:rPr sz="1400" spc="-5" dirty="0">
                <a:latin typeface="Arial"/>
                <a:cs typeface="Arial"/>
              </a:rPr>
              <a:t>sequence</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6565"/>
            <a:ext cx="4291330"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10" dirty="0">
                <a:solidFill>
                  <a:srgbClr val="585858"/>
                </a:solidFill>
                <a:latin typeface="Arial"/>
                <a:cs typeface="Arial"/>
              </a:rPr>
              <a:t> </a:t>
            </a:r>
            <a:r>
              <a:rPr sz="700" spc="-10" dirty="0">
                <a:solidFill>
                  <a:srgbClr val="585858"/>
                </a:solidFill>
                <a:latin typeface="Arial"/>
                <a:cs typeface="Arial"/>
                <a:hlinkClick r:id="rId5"/>
              </a:rPr>
              <a:t>https://www.guru99.com/images/1/091318_0803_RelationalD2.png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44727" y="2367152"/>
            <a:ext cx="3634740" cy="752475"/>
          </a:xfrm>
          <a:prstGeom prst="rect">
            <a:avLst/>
          </a:prstGeom>
        </p:spPr>
        <p:txBody>
          <a:bodyPr vert="horz" wrap="square" lIns="0" tIns="28575" rIns="0" bIns="0" rtlCol="0">
            <a:spAutoFit/>
          </a:bodyPr>
          <a:lstStyle/>
          <a:p>
            <a:pPr marL="1411605" marR="5080" indent="-1399540">
              <a:lnSpc>
                <a:spcPts val="2840"/>
              </a:lnSpc>
              <a:spcBef>
                <a:spcPts val="225"/>
              </a:spcBef>
            </a:pPr>
            <a:r>
              <a:rPr sz="2400" spc="-5" dirty="0">
                <a:latin typeface="Arial"/>
                <a:cs typeface="Arial"/>
              </a:rPr>
              <a:t>Introduction</a:t>
            </a:r>
            <a:r>
              <a:rPr sz="2400" spc="-70" dirty="0">
                <a:latin typeface="Arial"/>
                <a:cs typeface="Arial"/>
              </a:rPr>
              <a:t> </a:t>
            </a:r>
            <a:r>
              <a:rPr sz="2400" dirty="0">
                <a:latin typeface="Arial"/>
                <a:cs typeface="Arial"/>
              </a:rPr>
              <a:t>to</a:t>
            </a:r>
            <a:r>
              <a:rPr sz="2400" spc="-55" dirty="0">
                <a:latin typeface="Arial"/>
                <a:cs typeface="Arial"/>
              </a:rPr>
              <a:t> </a:t>
            </a:r>
            <a:r>
              <a:rPr sz="2400" spc="-5" dirty="0">
                <a:latin typeface="Arial"/>
                <a:cs typeface="Arial"/>
              </a:rPr>
              <a:t>Hierarchical </a:t>
            </a:r>
            <a:r>
              <a:rPr sz="2400" spc="-655" dirty="0">
                <a:latin typeface="Arial"/>
                <a:cs typeface="Arial"/>
              </a:rPr>
              <a:t> </a:t>
            </a:r>
            <a:r>
              <a:rPr sz="2400" spc="-5" dirty="0">
                <a:latin typeface="Arial"/>
                <a:cs typeface="Arial"/>
              </a:rPr>
              <a:t>Model</a:t>
            </a:r>
            <a:endParaRPr sz="2400">
              <a:latin typeface="Arial"/>
              <a:cs typeface="Arial"/>
            </a:endParaRPr>
          </a:p>
        </p:txBody>
      </p:sp>
      <p:sp>
        <p:nvSpPr>
          <p:cNvPr id="3" name="object 3"/>
          <p:cNvSpPr txBox="1"/>
          <p:nvPr/>
        </p:nvSpPr>
        <p:spPr>
          <a:xfrm>
            <a:off x="5148453" y="4825390"/>
            <a:ext cx="3191510" cy="272415"/>
          </a:xfrm>
          <a:prstGeom prst="rect">
            <a:avLst/>
          </a:prstGeom>
        </p:spPr>
        <p:txBody>
          <a:bodyPr vert="horz" wrap="square" lIns="0" tIns="29209" rIns="0" bIns="0" rtlCol="0">
            <a:spAutoFit/>
          </a:bodyPr>
          <a:lstStyle/>
          <a:p>
            <a:pPr marL="12700">
              <a:lnSpc>
                <a:spcPct val="100000"/>
              </a:lnSpc>
              <a:spcBef>
                <a:spcPts val="229"/>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5" dirty="0">
                <a:solidFill>
                  <a:srgbClr val="585858"/>
                </a:solidFill>
                <a:latin typeface="Arial"/>
                <a:cs typeface="Arial"/>
              </a:rPr>
              <a:t>e</a:t>
            </a:r>
            <a:endParaRPr sz="700">
              <a:latin typeface="Arial"/>
              <a:cs typeface="Arial"/>
            </a:endParaRPr>
          </a:p>
          <a:p>
            <a:pPr marL="12700">
              <a:lnSpc>
                <a:spcPct val="100000"/>
              </a:lnSpc>
              <a:spcBef>
                <a:spcPts val="135"/>
              </a:spcBef>
            </a:pPr>
            <a:r>
              <a:rPr sz="700" spc="-5" dirty="0">
                <a:solidFill>
                  <a:srgbClr val="585858"/>
                </a:solidFill>
                <a:latin typeface="Arial"/>
                <a:cs typeface="Arial"/>
                <a:hlinkClick r:id="rId2"/>
              </a:rPr>
              <a:t>https://www.tutorialspoint.com/assets/questions/images/154411-1532346635.jpg</a:t>
            </a:r>
            <a:endParaRPr sz="700">
              <a:latin typeface="Arial"/>
              <a:cs typeface="Arial"/>
            </a:endParaRPr>
          </a:p>
        </p:txBody>
      </p:sp>
      <p:pic>
        <p:nvPicPr>
          <p:cNvPr id="4" name="object 4"/>
          <p:cNvPicPr/>
          <p:nvPr/>
        </p:nvPicPr>
        <p:blipFill>
          <a:blip r:embed="rId3" cstate="print"/>
          <a:stretch>
            <a:fillRect/>
          </a:stretch>
        </p:blipFill>
        <p:spPr>
          <a:xfrm>
            <a:off x="143510" y="163068"/>
            <a:ext cx="767080" cy="307848"/>
          </a:xfrm>
          <a:prstGeom prst="rect">
            <a:avLst/>
          </a:prstGeom>
        </p:spPr>
      </p:pic>
      <p:pic>
        <p:nvPicPr>
          <p:cNvPr id="5" name="object 5"/>
          <p:cNvPicPr/>
          <p:nvPr/>
        </p:nvPicPr>
        <p:blipFill>
          <a:blip r:embed="rId4" cstate="print"/>
          <a:stretch>
            <a:fillRect/>
          </a:stretch>
        </p:blipFill>
        <p:spPr>
          <a:xfrm>
            <a:off x="4401184" y="1718995"/>
            <a:ext cx="4741164" cy="2485389"/>
          </a:xfrm>
          <a:prstGeom prst="rect">
            <a:avLst/>
          </a:prstGeom>
        </p:spPr>
      </p:pic>
      <p:sp>
        <p:nvSpPr>
          <p:cNvPr id="6" name="object 6"/>
          <p:cNvSpPr txBox="1">
            <a:spLocks noGrp="1"/>
          </p:cNvSpPr>
          <p:nvPr>
            <p:ph type="ftr" sz="quarter" idx="5"/>
          </p:nvPr>
        </p:nvSpPr>
        <p:spPr>
          <a:xfrm>
            <a:off x="0" y="0"/>
            <a:ext cx="0" cy="126317"/>
          </a:xfrm>
          <a:prstGeom prst="rect">
            <a:avLst/>
          </a:prstGeom>
        </p:spPr>
        <p:txBody>
          <a:bodyPr vert="horz" wrap="square" lIns="0" tIns="3175" rIns="0" bIns="0" rtlCol="0">
            <a:spAutoFit/>
          </a:bodyPr>
          <a:lstStyle/>
          <a:p>
            <a:pPr marL="12700">
              <a:lnSpc>
                <a:spcPct val="100000"/>
              </a:lnSpc>
              <a:spcBef>
                <a:spcPts val="25"/>
              </a:spcBef>
            </a:pPr>
            <a:endParaRPr dirty="0"/>
          </a:p>
        </p:txBody>
      </p:sp>
    </p:spTree>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0595" y="644397"/>
            <a:ext cx="3634740" cy="772647"/>
          </a:xfrm>
          <a:prstGeom prst="rect">
            <a:avLst/>
          </a:prstGeom>
        </p:spPr>
        <p:txBody>
          <a:bodyPr vert="horz" wrap="square" lIns="0" tIns="28575" rIns="0" bIns="0" rtlCol="0">
            <a:spAutoFit/>
          </a:bodyPr>
          <a:lstStyle/>
          <a:p>
            <a:pPr marL="1410335" marR="5080" indent="-1398270">
              <a:lnSpc>
                <a:spcPts val="2840"/>
              </a:lnSpc>
              <a:spcBef>
                <a:spcPts val="225"/>
              </a:spcBef>
            </a:pPr>
            <a:r>
              <a:rPr sz="2400" spc="-5" dirty="0"/>
              <a:t>Introduction</a:t>
            </a:r>
            <a:r>
              <a:rPr sz="2400" spc="-70" dirty="0"/>
              <a:t> </a:t>
            </a:r>
            <a:r>
              <a:rPr sz="2400" dirty="0"/>
              <a:t>to</a:t>
            </a:r>
            <a:r>
              <a:rPr sz="2400" spc="-55" dirty="0"/>
              <a:t> </a:t>
            </a:r>
            <a:r>
              <a:rPr sz="2400" spc="-5" dirty="0"/>
              <a:t>Hierarchical </a:t>
            </a:r>
            <a:r>
              <a:rPr sz="2400" spc="-655" dirty="0"/>
              <a:t> </a:t>
            </a:r>
            <a:r>
              <a:rPr sz="2400" spc="-5" dirty="0"/>
              <a:t>Model</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682244" y="1719198"/>
            <a:ext cx="317881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Overview</a:t>
            </a:r>
            <a:r>
              <a:rPr sz="1800" spc="-55" dirty="0">
                <a:solidFill>
                  <a:srgbClr val="585858"/>
                </a:solidFill>
                <a:latin typeface="Arial"/>
                <a:cs typeface="Arial"/>
              </a:rPr>
              <a:t> </a:t>
            </a:r>
            <a:r>
              <a:rPr sz="1800" spc="-5" dirty="0">
                <a:solidFill>
                  <a:srgbClr val="585858"/>
                </a:solidFill>
                <a:latin typeface="Arial"/>
                <a:cs typeface="Arial"/>
              </a:rPr>
              <a:t>of</a:t>
            </a:r>
            <a:r>
              <a:rPr sz="1800" spc="-35" dirty="0">
                <a:solidFill>
                  <a:srgbClr val="585858"/>
                </a:solidFill>
                <a:latin typeface="Arial"/>
                <a:cs typeface="Arial"/>
              </a:rPr>
              <a:t> </a:t>
            </a:r>
            <a:r>
              <a:rPr sz="1800" spc="-5" dirty="0">
                <a:solidFill>
                  <a:srgbClr val="585858"/>
                </a:solidFill>
                <a:latin typeface="Arial"/>
                <a:cs typeface="Arial"/>
              </a:rPr>
              <a:t>Hierarchical</a:t>
            </a:r>
            <a:r>
              <a:rPr sz="1800" spc="-35" dirty="0">
                <a:solidFill>
                  <a:srgbClr val="585858"/>
                </a:solidFill>
                <a:latin typeface="Arial"/>
                <a:cs typeface="Arial"/>
              </a:rPr>
              <a:t> </a:t>
            </a:r>
            <a:r>
              <a:rPr sz="1800" dirty="0">
                <a:solidFill>
                  <a:srgbClr val="585858"/>
                </a:solidFill>
                <a:latin typeface="Arial"/>
                <a:cs typeface="Arial"/>
              </a:rPr>
              <a:t>Model</a:t>
            </a:r>
            <a:endParaRPr sz="1800">
              <a:latin typeface="Arial"/>
              <a:cs typeface="Arial"/>
            </a:endParaRPr>
          </a:p>
        </p:txBody>
      </p:sp>
      <p:sp>
        <p:nvSpPr>
          <p:cNvPr id="7" name="object 7"/>
          <p:cNvSpPr txBox="1"/>
          <p:nvPr/>
        </p:nvSpPr>
        <p:spPr>
          <a:xfrm>
            <a:off x="654812" y="2981934"/>
            <a:ext cx="3546475" cy="1508760"/>
          </a:xfrm>
          <a:prstGeom prst="rect">
            <a:avLst/>
          </a:prstGeom>
        </p:spPr>
        <p:txBody>
          <a:bodyPr vert="horz" wrap="square" lIns="0" tIns="12065" rIns="0" bIns="0" rtlCol="0">
            <a:spAutoFit/>
          </a:bodyPr>
          <a:lstStyle/>
          <a:p>
            <a:pPr marL="349250" marR="5080" indent="-337185" algn="just">
              <a:lnSpc>
                <a:spcPct val="115799"/>
              </a:lnSpc>
              <a:spcBef>
                <a:spcPts val="95"/>
              </a:spcBef>
              <a:buChar char="●"/>
              <a:tabLst>
                <a:tab pos="349885" algn="l"/>
              </a:tabLst>
            </a:pPr>
            <a:r>
              <a:rPr sz="1400" dirty="0">
                <a:latin typeface="Arial"/>
                <a:cs typeface="Arial"/>
              </a:rPr>
              <a:t>A </a:t>
            </a:r>
            <a:r>
              <a:rPr sz="1400" spc="-5" dirty="0">
                <a:latin typeface="Arial"/>
                <a:cs typeface="Arial"/>
              </a:rPr>
              <a:t>hierarchical model represents </a:t>
            </a:r>
            <a:r>
              <a:rPr sz="1400" dirty="0">
                <a:latin typeface="Arial"/>
                <a:cs typeface="Arial"/>
              </a:rPr>
              <a:t>the </a:t>
            </a:r>
            <a:r>
              <a:rPr sz="1400" spc="-5" dirty="0">
                <a:latin typeface="Arial"/>
                <a:cs typeface="Arial"/>
              </a:rPr>
              <a:t>data </a:t>
            </a:r>
            <a:r>
              <a:rPr sz="1400" spc="-375" dirty="0">
                <a:latin typeface="Arial"/>
                <a:cs typeface="Arial"/>
              </a:rPr>
              <a:t> </a:t>
            </a:r>
            <a:r>
              <a:rPr sz="1400" dirty="0">
                <a:latin typeface="Arial"/>
                <a:cs typeface="Arial"/>
              </a:rPr>
              <a:t>in a </a:t>
            </a:r>
            <a:r>
              <a:rPr sz="1400" spc="-5" dirty="0">
                <a:latin typeface="Arial"/>
                <a:cs typeface="Arial"/>
              </a:rPr>
              <a:t>tree-like structure </a:t>
            </a:r>
            <a:r>
              <a:rPr sz="1400" dirty="0">
                <a:latin typeface="Arial"/>
                <a:cs typeface="Arial"/>
              </a:rPr>
              <a:t>in </a:t>
            </a:r>
            <a:r>
              <a:rPr sz="1400" spc="-5" dirty="0">
                <a:latin typeface="Arial"/>
                <a:cs typeface="Arial"/>
              </a:rPr>
              <a:t>which there </a:t>
            </a:r>
            <a:r>
              <a:rPr sz="1400" dirty="0">
                <a:latin typeface="Arial"/>
                <a:cs typeface="Arial"/>
              </a:rPr>
              <a:t>is a </a:t>
            </a:r>
            <a:r>
              <a:rPr sz="1400" spc="-375" dirty="0">
                <a:latin typeface="Arial"/>
                <a:cs typeface="Arial"/>
              </a:rPr>
              <a:t> </a:t>
            </a:r>
            <a:r>
              <a:rPr sz="1400" dirty="0">
                <a:latin typeface="Arial"/>
                <a:cs typeface="Arial"/>
              </a:rPr>
              <a:t>single</a:t>
            </a:r>
            <a:r>
              <a:rPr sz="1400" spc="-25" dirty="0">
                <a:latin typeface="Arial"/>
                <a:cs typeface="Arial"/>
              </a:rPr>
              <a:t> </a:t>
            </a:r>
            <a:r>
              <a:rPr sz="1400" spc="-5" dirty="0">
                <a:latin typeface="Arial"/>
                <a:cs typeface="Arial"/>
              </a:rPr>
              <a:t>parent</a:t>
            </a:r>
            <a:r>
              <a:rPr sz="1400" dirty="0">
                <a:latin typeface="Arial"/>
                <a:cs typeface="Arial"/>
              </a:rPr>
              <a:t> </a:t>
            </a:r>
            <a:r>
              <a:rPr sz="1400" spc="-5" dirty="0">
                <a:latin typeface="Arial"/>
                <a:cs typeface="Arial"/>
              </a:rPr>
              <a:t>for each</a:t>
            </a:r>
            <a:r>
              <a:rPr sz="1400" spc="-10" dirty="0">
                <a:latin typeface="Arial"/>
                <a:cs typeface="Arial"/>
              </a:rPr>
              <a:t> </a:t>
            </a:r>
            <a:r>
              <a:rPr sz="1400" spc="-5" dirty="0">
                <a:latin typeface="Arial"/>
                <a:cs typeface="Arial"/>
              </a:rPr>
              <a:t>record.</a:t>
            </a:r>
            <a:endParaRPr sz="1400">
              <a:latin typeface="Arial"/>
              <a:cs typeface="Arial"/>
            </a:endParaRPr>
          </a:p>
          <a:p>
            <a:pPr marL="349250" marR="31115" indent="-337185">
              <a:lnSpc>
                <a:spcPct val="115700"/>
              </a:lnSpc>
              <a:spcBef>
                <a:spcPts val="15"/>
              </a:spcBef>
              <a:buChar char="●"/>
              <a:tabLst>
                <a:tab pos="349250" algn="l"/>
                <a:tab pos="349885" algn="l"/>
              </a:tabLst>
            </a:pPr>
            <a:r>
              <a:rPr sz="1400" spc="-5" dirty="0">
                <a:latin typeface="Arial"/>
                <a:cs typeface="Arial"/>
              </a:rPr>
              <a:t>The</a:t>
            </a:r>
            <a:r>
              <a:rPr sz="1400" spc="-25" dirty="0">
                <a:latin typeface="Arial"/>
                <a:cs typeface="Arial"/>
              </a:rPr>
              <a:t> </a:t>
            </a:r>
            <a:r>
              <a:rPr sz="1400" dirty="0">
                <a:latin typeface="Arial"/>
                <a:cs typeface="Arial"/>
              </a:rPr>
              <a:t>hierarchy</a:t>
            </a:r>
            <a:r>
              <a:rPr sz="1400" spc="-40" dirty="0">
                <a:latin typeface="Arial"/>
                <a:cs typeface="Arial"/>
              </a:rPr>
              <a:t> </a:t>
            </a:r>
            <a:r>
              <a:rPr sz="1400" spc="-5" dirty="0">
                <a:latin typeface="Arial"/>
                <a:cs typeface="Arial"/>
              </a:rPr>
              <a:t>starts</a:t>
            </a:r>
            <a:r>
              <a:rPr sz="1400" spc="-15" dirty="0">
                <a:latin typeface="Arial"/>
                <a:cs typeface="Arial"/>
              </a:rPr>
              <a:t> </a:t>
            </a:r>
            <a:r>
              <a:rPr sz="1400" spc="-5" dirty="0">
                <a:latin typeface="Arial"/>
                <a:cs typeface="Arial"/>
              </a:rPr>
              <a:t>from</a:t>
            </a:r>
            <a:r>
              <a:rPr sz="1400" spc="-40" dirty="0">
                <a:latin typeface="Arial"/>
                <a:cs typeface="Arial"/>
              </a:rPr>
              <a:t> </a:t>
            </a:r>
            <a:r>
              <a:rPr sz="1400" dirty="0">
                <a:latin typeface="Arial"/>
                <a:cs typeface="Arial"/>
              </a:rPr>
              <a:t>the</a:t>
            </a:r>
            <a:r>
              <a:rPr sz="1400" spc="-5" dirty="0">
                <a:latin typeface="Arial"/>
                <a:cs typeface="Arial"/>
              </a:rPr>
              <a:t> </a:t>
            </a:r>
            <a:r>
              <a:rPr sz="1400" b="1" spc="-10" dirty="0">
                <a:latin typeface="Arial"/>
                <a:cs typeface="Arial"/>
              </a:rPr>
              <a:t>Root</a:t>
            </a:r>
            <a:r>
              <a:rPr sz="1400" b="1" spc="-25" dirty="0">
                <a:latin typeface="Arial"/>
                <a:cs typeface="Arial"/>
              </a:rPr>
              <a:t> </a:t>
            </a:r>
            <a:r>
              <a:rPr sz="1400" spc="-5" dirty="0">
                <a:latin typeface="Arial"/>
                <a:cs typeface="Arial"/>
              </a:rPr>
              <a:t>data, </a:t>
            </a:r>
            <a:r>
              <a:rPr sz="1400" spc="-370" dirty="0">
                <a:latin typeface="Arial"/>
                <a:cs typeface="Arial"/>
              </a:rPr>
              <a:t> </a:t>
            </a:r>
            <a:r>
              <a:rPr sz="1400" dirty="0">
                <a:latin typeface="Arial"/>
                <a:cs typeface="Arial"/>
              </a:rPr>
              <a:t>and </a:t>
            </a:r>
            <a:r>
              <a:rPr sz="1400" spc="-5" dirty="0">
                <a:latin typeface="Arial"/>
                <a:cs typeface="Arial"/>
              </a:rPr>
              <a:t>expands like </a:t>
            </a:r>
            <a:r>
              <a:rPr sz="1400" dirty="0">
                <a:latin typeface="Arial"/>
                <a:cs typeface="Arial"/>
              </a:rPr>
              <a:t>a </a:t>
            </a:r>
            <a:r>
              <a:rPr sz="1400" spc="-5" dirty="0">
                <a:latin typeface="Arial"/>
                <a:cs typeface="Arial"/>
              </a:rPr>
              <a:t>tree, adding </a:t>
            </a:r>
            <a:r>
              <a:rPr sz="1400" dirty="0">
                <a:latin typeface="Arial"/>
                <a:cs typeface="Arial"/>
              </a:rPr>
              <a:t>child </a:t>
            </a:r>
            <a:r>
              <a:rPr sz="1400" spc="5" dirty="0">
                <a:latin typeface="Arial"/>
                <a:cs typeface="Arial"/>
              </a:rPr>
              <a:t> </a:t>
            </a:r>
            <a:r>
              <a:rPr sz="1400" spc="-5" dirty="0">
                <a:latin typeface="Arial"/>
                <a:cs typeface="Arial"/>
              </a:rPr>
              <a:t>nodes</a:t>
            </a:r>
            <a:r>
              <a:rPr sz="1400" spc="-20" dirty="0">
                <a:latin typeface="Arial"/>
                <a:cs typeface="Arial"/>
              </a:rPr>
              <a:t> </a:t>
            </a:r>
            <a:r>
              <a:rPr sz="1400" dirty="0">
                <a:latin typeface="Arial"/>
                <a:cs typeface="Arial"/>
              </a:rPr>
              <a:t>to</a:t>
            </a:r>
            <a:r>
              <a:rPr sz="1400" spc="-20"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parent</a:t>
            </a:r>
            <a:r>
              <a:rPr sz="1400" dirty="0">
                <a:latin typeface="Arial"/>
                <a:cs typeface="Arial"/>
              </a:rPr>
              <a:t> </a:t>
            </a:r>
            <a:r>
              <a:rPr sz="1400" spc="-5" dirty="0">
                <a:latin typeface="Arial"/>
                <a:cs typeface="Arial"/>
              </a:rPr>
              <a:t>nodes.</a:t>
            </a:r>
            <a:endParaRPr sz="1400">
              <a:latin typeface="Arial"/>
              <a:cs typeface="Arial"/>
            </a:endParaRPr>
          </a:p>
        </p:txBody>
      </p:sp>
      <p:sp>
        <p:nvSpPr>
          <p:cNvPr id="8" name="object 8"/>
          <p:cNvSpPr txBox="1"/>
          <p:nvPr/>
        </p:nvSpPr>
        <p:spPr>
          <a:xfrm>
            <a:off x="4708016" y="4833620"/>
            <a:ext cx="3710304"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15" dirty="0">
                <a:solidFill>
                  <a:srgbClr val="585858"/>
                </a:solidFill>
                <a:latin typeface="Arial"/>
                <a:cs typeface="Arial"/>
              </a:rPr>
              <a:t> </a:t>
            </a:r>
            <a:r>
              <a:rPr sz="700" spc="-10" dirty="0">
                <a:solidFill>
                  <a:srgbClr val="585858"/>
                </a:solidFill>
                <a:latin typeface="Arial"/>
                <a:cs typeface="Arial"/>
                <a:hlinkClick r:id="rId3"/>
              </a:rPr>
              <a:t>https://www.tutorialspoint.com/assets/questions/images/154411-1532346635.jpg</a:t>
            </a:r>
            <a:endParaRPr sz="7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401184" y="1710029"/>
            <a:ext cx="4741164" cy="2485390"/>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450595" y="644397"/>
            <a:ext cx="3634740" cy="752475"/>
          </a:xfrm>
          <a:prstGeom prst="rect">
            <a:avLst/>
          </a:prstGeom>
        </p:spPr>
        <p:txBody>
          <a:bodyPr vert="horz" wrap="square" lIns="0" tIns="28575" rIns="0" bIns="0" rtlCol="0">
            <a:spAutoFit/>
          </a:bodyPr>
          <a:lstStyle/>
          <a:p>
            <a:pPr marL="1410335" marR="5080" indent="-1398270">
              <a:lnSpc>
                <a:spcPts val="2840"/>
              </a:lnSpc>
              <a:spcBef>
                <a:spcPts val="225"/>
              </a:spcBef>
            </a:pPr>
            <a:r>
              <a:rPr sz="2400" spc="-5" dirty="0">
                <a:latin typeface="Arial"/>
                <a:cs typeface="Arial"/>
              </a:rPr>
              <a:t>Introduction</a:t>
            </a:r>
            <a:r>
              <a:rPr sz="2400" spc="-70" dirty="0">
                <a:latin typeface="Arial"/>
                <a:cs typeface="Arial"/>
              </a:rPr>
              <a:t> </a:t>
            </a:r>
            <a:r>
              <a:rPr sz="2400" dirty="0">
                <a:latin typeface="Arial"/>
                <a:cs typeface="Arial"/>
              </a:rPr>
              <a:t>to</a:t>
            </a:r>
            <a:r>
              <a:rPr sz="2400" spc="-55" dirty="0">
                <a:latin typeface="Arial"/>
                <a:cs typeface="Arial"/>
              </a:rPr>
              <a:t> </a:t>
            </a:r>
            <a:r>
              <a:rPr sz="2400" spc="-5" dirty="0">
                <a:latin typeface="Arial"/>
                <a:cs typeface="Arial"/>
              </a:rPr>
              <a:t>Hierarchical </a:t>
            </a:r>
            <a:r>
              <a:rPr sz="2400" spc="-655" dirty="0">
                <a:latin typeface="Arial"/>
                <a:cs typeface="Arial"/>
              </a:rPr>
              <a:t> </a:t>
            </a:r>
            <a:r>
              <a:rPr sz="2400" spc="-5" dirty="0">
                <a:latin typeface="Arial"/>
                <a:cs typeface="Arial"/>
              </a:rPr>
              <a:t>Model</a:t>
            </a:r>
            <a:endParaRPr sz="2400">
              <a:latin typeface="Arial"/>
              <a:cs typeface="Arial"/>
            </a:endParaRP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744727" y="1719198"/>
            <a:ext cx="305244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Overview</a:t>
            </a:r>
            <a:r>
              <a:rPr sz="1800" spc="-50" dirty="0">
                <a:solidFill>
                  <a:srgbClr val="585858"/>
                </a:solidFill>
                <a:latin typeface="Arial"/>
                <a:cs typeface="Arial"/>
              </a:rPr>
              <a:t> </a:t>
            </a:r>
            <a:r>
              <a:rPr sz="1800" spc="-5" dirty="0">
                <a:solidFill>
                  <a:srgbClr val="585858"/>
                </a:solidFill>
                <a:latin typeface="Arial"/>
                <a:cs typeface="Arial"/>
              </a:rPr>
              <a:t>of</a:t>
            </a:r>
            <a:r>
              <a:rPr sz="1800" spc="-25" dirty="0">
                <a:solidFill>
                  <a:srgbClr val="585858"/>
                </a:solidFill>
                <a:latin typeface="Arial"/>
                <a:cs typeface="Arial"/>
              </a:rPr>
              <a:t> </a:t>
            </a:r>
            <a:r>
              <a:rPr sz="1800" spc="-5" dirty="0">
                <a:solidFill>
                  <a:srgbClr val="585858"/>
                </a:solidFill>
                <a:latin typeface="Arial"/>
                <a:cs typeface="Arial"/>
              </a:rPr>
              <a:t>Hirarchical</a:t>
            </a:r>
            <a:r>
              <a:rPr sz="1800" spc="-30" dirty="0">
                <a:solidFill>
                  <a:srgbClr val="585858"/>
                </a:solidFill>
                <a:latin typeface="Arial"/>
                <a:cs typeface="Arial"/>
              </a:rPr>
              <a:t> </a:t>
            </a:r>
            <a:r>
              <a:rPr sz="1800" spc="-5" dirty="0">
                <a:solidFill>
                  <a:srgbClr val="585858"/>
                </a:solidFill>
                <a:latin typeface="Arial"/>
                <a:cs typeface="Arial"/>
              </a:rPr>
              <a:t>Model</a:t>
            </a:r>
            <a:endParaRPr sz="1800">
              <a:latin typeface="Arial"/>
              <a:cs typeface="Arial"/>
            </a:endParaRPr>
          </a:p>
        </p:txBody>
      </p:sp>
      <p:pic>
        <p:nvPicPr>
          <p:cNvPr id="7" name="object 7"/>
          <p:cNvPicPr/>
          <p:nvPr/>
        </p:nvPicPr>
        <p:blipFill>
          <a:blip r:embed="rId3" cstate="print"/>
          <a:stretch>
            <a:fillRect/>
          </a:stretch>
        </p:blipFill>
        <p:spPr>
          <a:xfrm>
            <a:off x="143510" y="161289"/>
            <a:ext cx="773887" cy="311150"/>
          </a:xfrm>
          <a:prstGeom prst="rect">
            <a:avLst/>
          </a:prstGeom>
        </p:spPr>
      </p:pic>
      <p:pic>
        <p:nvPicPr>
          <p:cNvPr id="8" name="object 8"/>
          <p:cNvPicPr/>
          <p:nvPr/>
        </p:nvPicPr>
        <p:blipFill>
          <a:blip r:embed="rId4" cstate="print"/>
          <a:stretch>
            <a:fillRect/>
          </a:stretch>
        </p:blipFill>
        <p:spPr>
          <a:xfrm>
            <a:off x="304800" y="1406525"/>
            <a:ext cx="8661146" cy="3449954"/>
          </a:xfrm>
          <a:prstGeom prst="rect">
            <a:avLst/>
          </a:prstGeom>
        </p:spPr>
      </p:pic>
      <p:sp>
        <p:nvSpPr>
          <p:cNvPr id="9" name="object 9"/>
          <p:cNvSpPr txBox="1"/>
          <p:nvPr/>
        </p:nvSpPr>
        <p:spPr>
          <a:xfrm>
            <a:off x="3634866" y="4843517"/>
            <a:ext cx="4787265" cy="32385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35" dirty="0">
                <a:solidFill>
                  <a:srgbClr val="585858"/>
                </a:solidFill>
                <a:latin typeface="Arial"/>
                <a:cs typeface="Arial"/>
              </a:rPr>
              <a:t> </a:t>
            </a:r>
            <a:r>
              <a:rPr sz="700" spc="-5" dirty="0">
                <a:solidFill>
                  <a:srgbClr val="585858"/>
                </a:solidFill>
                <a:latin typeface="Arial"/>
                <a:cs typeface="Arial"/>
              </a:rPr>
              <a:t>Source</a:t>
            </a:r>
            <a:r>
              <a:rPr sz="700" spc="35" dirty="0">
                <a:solidFill>
                  <a:srgbClr val="585858"/>
                </a:solidFill>
                <a:latin typeface="Arial"/>
                <a:cs typeface="Arial"/>
              </a:rPr>
              <a:t> </a:t>
            </a:r>
            <a:r>
              <a:rPr sz="700" spc="-10" dirty="0">
                <a:solidFill>
                  <a:srgbClr val="585858"/>
                </a:solidFill>
                <a:latin typeface="Arial"/>
                <a:cs typeface="Arial"/>
                <a:hlinkClick r:id="rId5"/>
              </a:rPr>
              <a:t>https://www.tutorialspoint.com/assets/questions/images/149006-1532346966.jpg</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96390" y="643554"/>
            <a:ext cx="4162097" cy="772647"/>
          </a:xfrm>
          <a:prstGeom prst="rect">
            <a:avLst/>
          </a:prstGeom>
        </p:spPr>
        <p:txBody>
          <a:bodyPr vert="horz" wrap="square" lIns="0" tIns="28575" rIns="0" bIns="0" rtlCol="0">
            <a:spAutoFit/>
          </a:bodyPr>
          <a:lstStyle/>
          <a:p>
            <a:pPr marL="1410335" marR="5080" indent="-1398270">
              <a:lnSpc>
                <a:spcPts val="2840"/>
              </a:lnSpc>
              <a:spcBef>
                <a:spcPts val="225"/>
              </a:spcBef>
            </a:pPr>
            <a:r>
              <a:rPr sz="2400" spc="-5" dirty="0"/>
              <a:t>Introduction</a:t>
            </a:r>
            <a:r>
              <a:rPr sz="2400" spc="-70" dirty="0"/>
              <a:t> </a:t>
            </a:r>
            <a:r>
              <a:rPr sz="2400" dirty="0"/>
              <a:t>to</a:t>
            </a:r>
            <a:r>
              <a:rPr sz="2400" spc="-55" dirty="0"/>
              <a:t> </a:t>
            </a:r>
            <a:r>
              <a:rPr sz="2400" spc="-5" dirty="0"/>
              <a:t>Hierarchical </a:t>
            </a:r>
            <a:r>
              <a:rPr sz="2400" spc="-655" dirty="0"/>
              <a:t> </a:t>
            </a:r>
            <a:r>
              <a:rPr sz="2400" spc="-5" dirty="0"/>
              <a:t>Model</a:t>
            </a:r>
          </a:p>
        </p:txBody>
      </p:sp>
      <p:grpSp>
        <p:nvGrpSpPr>
          <p:cNvPr id="3" name="object 3"/>
          <p:cNvGrpSpPr/>
          <p:nvPr/>
        </p:nvGrpSpPr>
        <p:grpSpPr>
          <a:xfrm>
            <a:off x="4571365" y="0"/>
            <a:ext cx="4572635" cy="5143500"/>
            <a:chOff x="4571365" y="0"/>
            <a:chExt cx="4572635"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1365" y="1406525"/>
              <a:ext cx="4571873" cy="3449954"/>
            </a:xfrm>
            <a:prstGeom prst="rect">
              <a:avLst/>
            </a:prstGeom>
          </p:spPr>
        </p:pic>
      </p:grpSp>
      <p:sp>
        <p:nvSpPr>
          <p:cNvPr id="7" name="object 7"/>
          <p:cNvSpPr txBox="1"/>
          <p:nvPr/>
        </p:nvSpPr>
        <p:spPr>
          <a:xfrm>
            <a:off x="1506982" y="1719198"/>
            <a:ext cx="153543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Disadvantages</a:t>
            </a:r>
            <a:endParaRPr sz="1800">
              <a:latin typeface="Arial"/>
              <a:cs typeface="Arial"/>
            </a:endParaRPr>
          </a:p>
        </p:txBody>
      </p:sp>
      <p:sp>
        <p:nvSpPr>
          <p:cNvPr id="8" name="object 8"/>
          <p:cNvSpPr txBox="1"/>
          <p:nvPr/>
        </p:nvSpPr>
        <p:spPr>
          <a:xfrm>
            <a:off x="654812" y="2610078"/>
            <a:ext cx="3541395" cy="2251075"/>
          </a:xfrm>
          <a:prstGeom prst="rect">
            <a:avLst/>
          </a:prstGeom>
        </p:spPr>
        <p:txBody>
          <a:bodyPr vert="horz" wrap="square" lIns="0" tIns="12065" rIns="0" bIns="0" rtlCol="0">
            <a:spAutoFit/>
          </a:bodyPr>
          <a:lstStyle/>
          <a:p>
            <a:pPr marL="349250" marR="5080" indent="-337185">
              <a:lnSpc>
                <a:spcPct val="115900"/>
              </a:lnSpc>
              <a:spcBef>
                <a:spcPts val="95"/>
              </a:spcBef>
              <a:buChar char="●"/>
              <a:tabLst>
                <a:tab pos="349250" algn="l"/>
                <a:tab pos="349885" algn="l"/>
              </a:tabLst>
            </a:pPr>
            <a:r>
              <a:rPr sz="1400" dirty="0">
                <a:latin typeface="Arial"/>
                <a:cs typeface="Arial"/>
              </a:rPr>
              <a:t>When</a:t>
            </a:r>
            <a:r>
              <a:rPr sz="1400" spc="10" dirty="0">
                <a:latin typeface="Arial"/>
                <a:cs typeface="Arial"/>
              </a:rPr>
              <a:t> </a:t>
            </a:r>
            <a:r>
              <a:rPr sz="1400" dirty="0">
                <a:latin typeface="Arial"/>
                <a:cs typeface="Arial"/>
              </a:rPr>
              <a:t>a</a:t>
            </a:r>
            <a:r>
              <a:rPr sz="1400" spc="20" dirty="0">
                <a:latin typeface="Arial"/>
                <a:cs typeface="Arial"/>
              </a:rPr>
              <a:t> </a:t>
            </a:r>
            <a:r>
              <a:rPr sz="1400" spc="-5" dirty="0">
                <a:latin typeface="Arial"/>
                <a:cs typeface="Arial"/>
              </a:rPr>
              <a:t>user</a:t>
            </a:r>
            <a:r>
              <a:rPr sz="1400" spc="25" dirty="0">
                <a:latin typeface="Arial"/>
                <a:cs typeface="Arial"/>
              </a:rPr>
              <a:t> </a:t>
            </a:r>
            <a:r>
              <a:rPr sz="1400" spc="-5" dirty="0">
                <a:latin typeface="Arial"/>
                <a:cs typeface="Arial"/>
              </a:rPr>
              <a:t>needs</a:t>
            </a:r>
            <a:r>
              <a:rPr sz="1400" spc="20" dirty="0">
                <a:latin typeface="Arial"/>
                <a:cs typeface="Arial"/>
              </a:rPr>
              <a:t> </a:t>
            </a:r>
            <a:r>
              <a:rPr sz="1400" dirty="0">
                <a:latin typeface="Arial"/>
                <a:cs typeface="Arial"/>
              </a:rPr>
              <a:t>to</a:t>
            </a:r>
            <a:r>
              <a:rPr sz="1400" spc="10" dirty="0">
                <a:latin typeface="Arial"/>
                <a:cs typeface="Arial"/>
              </a:rPr>
              <a:t> </a:t>
            </a:r>
            <a:r>
              <a:rPr sz="1400" spc="-5" dirty="0">
                <a:latin typeface="Arial"/>
                <a:cs typeface="Arial"/>
              </a:rPr>
              <a:t>store</a:t>
            </a:r>
            <a:r>
              <a:rPr sz="1400" spc="30" dirty="0">
                <a:latin typeface="Arial"/>
                <a:cs typeface="Arial"/>
              </a:rPr>
              <a:t> </a:t>
            </a:r>
            <a:r>
              <a:rPr sz="1400" dirty="0">
                <a:latin typeface="Arial"/>
                <a:cs typeface="Arial"/>
              </a:rPr>
              <a:t>a</a:t>
            </a:r>
            <a:r>
              <a:rPr sz="1400" spc="25" dirty="0">
                <a:latin typeface="Arial"/>
                <a:cs typeface="Arial"/>
              </a:rPr>
              <a:t> </a:t>
            </a:r>
            <a:r>
              <a:rPr sz="1400" spc="-5" dirty="0">
                <a:latin typeface="Arial"/>
                <a:cs typeface="Arial"/>
              </a:rPr>
              <a:t>record</a:t>
            </a:r>
            <a:r>
              <a:rPr sz="1400" spc="20" dirty="0">
                <a:latin typeface="Arial"/>
                <a:cs typeface="Arial"/>
              </a:rPr>
              <a:t> </a:t>
            </a:r>
            <a:r>
              <a:rPr sz="1400" dirty="0">
                <a:latin typeface="Arial"/>
                <a:cs typeface="Arial"/>
              </a:rPr>
              <a:t>in </a:t>
            </a:r>
            <a:r>
              <a:rPr sz="1400" spc="5" dirty="0">
                <a:latin typeface="Arial"/>
                <a:cs typeface="Arial"/>
              </a:rPr>
              <a:t> </a:t>
            </a:r>
            <a:r>
              <a:rPr sz="1400" dirty="0">
                <a:latin typeface="Arial"/>
                <a:cs typeface="Arial"/>
              </a:rPr>
              <a:t>a</a:t>
            </a:r>
            <a:r>
              <a:rPr sz="1400" spc="-30" dirty="0">
                <a:latin typeface="Arial"/>
                <a:cs typeface="Arial"/>
              </a:rPr>
              <a:t> </a:t>
            </a:r>
            <a:r>
              <a:rPr sz="1400" dirty="0">
                <a:latin typeface="Arial"/>
                <a:cs typeface="Arial"/>
              </a:rPr>
              <a:t>child</a:t>
            </a:r>
            <a:r>
              <a:rPr sz="1400" spc="-40" dirty="0">
                <a:latin typeface="Arial"/>
                <a:cs typeface="Arial"/>
              </a:rPr>
              <a:t> </a:t>
            </a:r>
            <a:r>
              <a:rPr sz="1400" dirty="0">
                <a:latin typeface="Arial"/>
                <a:cs typeface="Arial"/>
              </a:rPr>
              <a:t>table</a:t>
            </a:r>
            <a:r>
              <a:rPr sz="1400" spc="-40" dirty="0">
                <a:latin typeface="Arial"/>
                <a:cs typeface="Arial"/>
              </a:rPr>
              <a:t> </a:t>
            </a:r>
            <a:r>
              <a:rPr sz="1400" spc="-5" dirty="0">
                <a:latin typeface="Arial"/>
                <a:cs typeface="Arial"/>
              </a:rPr>
              <a:t>that</a:t>
            </a:r>
            <a:r>
              <a:rPr sz="1400" spc="-25" dirty="0">
                <a:latin typeface="Arial"/>
                <a:cs typeface="Arial"/>
              </a:rPr>
              <a:t> </a:t>
            </a:r>
            <a:r>
              <a:rPr sz="1400" dirty="0">
                <a:latin typeface="Arial"/>
                <a:cs typeface="Arial"/>
              </a:rPr>
              <a:t>is</a:t>
            </a:r>
            <a:r>
              <a:rPr sz="1400" spc="-45" dirty="0">
                <a:latin typeface="Arial"/>
                <a:cs typeface="Arial"/>
              </a:rPr>
              <a:t> </a:t>
            </a:r>
            <a:r>
              <a:rPr sz="1400" dirty="0">
                <a:latin typeface="Arial"/>
                <a:cs typeface="Arial"/>
              </a:rPr>
              <a:t>currently</a:t>
            </a:r>
            <a:r>
              <a:rPr sz="1400" spc="-25" dirty="0">
                <a:latin typeface="Arial"/>
                <a:cs typeface="Arial"/>
              </a:rPr>
              <a:t> </a:t>
            </a:r>
            <a:r>
              <a:rPr sz="1400" dirty="0">
                <a:latin typeface="Arial"/>
                <a:cs typeface="Arial"/>
              </a:rPr>
              <a:t>unrelated</a:t>
            </a:r>
            <a:r>
              <a:rPr sz="1400" spc="-40" dirty="0">
                <a:latin typeface="Arial"/>
                <a:cs typeface="Arial"/>
              </a:rPr>
              <a:t> </a:t>
            </a:r>
            <a:r>
              <a:rPr sz="1400" spc="5" dirty="0">
                <a:latin typeface="Arial"/>
                <a:cs typeface="Arial"/>
              </a:rPr>
              <a:t>to </a:t>
            </a:r>
            <a:r>
              <a:rPr sz="1400" spc="-375" dirty="0">
                <a:latin typeface="Arial"/>
                <a:cs typeface="Arial"/>
              </a:rPr>
              <a:t> </a:t>
            </a:r>
            <a:r>
              <a:rPr sz="1400" dirty="0">
                <a:latin typeface="Arial"/>
                <a:cs typeface="Arial"/>
              </a:rPr>
              <a:t>any record </a:t>
            </a:r>
            <a:r>
              <a:rPr sz="1400" spc="-10" dirty="0">
                <a:latin typeface="Arial"/>
                <a:cs typeface="Arial"/>
              </a:rPr>
              <a:t>in </a:t>
            </a:r>
            <a:r>
              <a:rPr sz="1400" dirty="0">
                <a:latin typeface="Arial"/>
                <a:cs typeface="Arial"/>
              </a:rPr>
              <a:t>a </a:t>
            </a:r>
            <a:r>
              <a:rPr sz="1400" spc="-5" dirty="0">
                <a:latin typeface="Arial"/>
                <a:cs typeface="Arial"/>
              </a:rPr>
              <a:t>parent table, </a:t>
            </a:r>
            <a:r>
              <a:rPr sz="1400" dirty="0">
                <a:latin typeface="Arial"/>
                <a:cs typeface="Arial"/>
              </a:rPr>
              <a:t>it </a:t>
            </a:r>
            <a:r>
              <a:rPr sz="1400" spc="-5" dirty="0">
                <a:latin typeface="Arial"/>
                <a:cs typeface="Arial"/>
              </a:rPr>
              <a:t>gets </a:t>
            </a:r>
            <a:r>
              <a:rPr sz="1400" dirty="0">
                <a:latin typeface="Arial"/>
                <a:cs typeface="Arial"/>
              </a:rPr>
              <a:t> </a:t>
            </a:r>
            <a:r>
              <a:rPr sz="1400" spc="-5" dirty="0">
                <a:latin typeface="Arial"/>
                <a:cs typeface="Arial"/>
              </a:rPr>
              <a:t>difficulty</a:t>
            </a:r>
            <a:r>
              <a:rPr sz="1400" spc="-20" dirty="0">
                <a:latin typeface="Arial"/>
                <a:cs typeface="Arial"/>
              </a:rPr>
              <a:t> </a:t>
            </a:r>
            <a:r>
              <a:rPr sz="1400" dirty="0">
                <a:latin typeface="Arial"/>
                <a:cs typeface="Arial"/>
              </a:rPr>
              <a:t>in</a:t>
            </a:r>
            <a:r>
              <a:rPr sz="1400" spc="5" dirty="0">
                <a:latin typeface="Arial"/>
                <a:cs typeface="Arial"/>
              </a:rPr>
              <a:t> </a:t>
            </a:r>
            <a:r>
              <a:rPr sz="1400" spc="-5" dirty="0">
                <a:latin typeface="Arial"/>
                <a:cs typeface="Arial"/>
              </a:rPr>
              <a:t>recording</a:t>
            </a:r>
            <a:r>
              <a:rPr sz="1400" spc="5" dirty="0">
                <a:latin typeface="Arial"/>
                <a:cs typeface="Arial"/>
              </a:rPr>
              <a:t> </a:t>
            </a:r>
            <a:r>
              <a:rPr sz="1400" dirty="0">
                <a:latin typeface="Arial"/>
                <a:cs typeface="Arial"/>
              </a:rPr>
              <a:t>and</a:t>
            </a:r>
            <a:r>
              <a:rPr sz="1400" spc="-10" dirty="0">
                <a:latin typeface="Arial"/>
                <a:cs typeface="Arial"/>
              </a:rPr>
              <a:t> </a:t>
            </a:r>
            <a:r>
              <a:rPr sz="1400" spc="-5" dirty="0">
                <a:latin typeface="Arial"/>
                <a:cs typeface="Arial"/>
              </a:rPr>
              <a:t>user</a:t>
            </a:r>
            <a:r>
              <a:rPr sz="1400" spc="5" dirty="0">
                <a:latin typeface="Arial"/>
                <a:cs typeface="Arial"/>
              </a:rPr>
              <a:t> </a:t>
            </a:r>
            <a:r>
              <a:rPr sz="1400" spc="-5" dirty="0">
                <a:latin typeface="Arial"/>
                <a:cs typeface="Arial"/>
              </a:rPr>
              <a:t>must </a:t>
            </a:r>
            <a:r>
              <a:rPr sz="1400" dirty="0">
                <a:latin typeface="Arial"/>
                <a:cs typeface="Arial"/>
              </a:rPr>
              <a:t> record an </a:t>
            </a:r>
            <a:r>
              <a:rPr sz="1400" spc="-5" dirty="0">
                <a:latin typeface="Arial"/>
                <a:cs typeface="Arial"/>
              </a:rPr>
              <a:t>additional entry </a:t>
            </a:r>
            <a:r>
              <a:rPr sz="1400" dirty="0">
                <a:latin typeface="Arial"/>
                <a:cs typeface="Arial"/>
              </a:rPr>
              <a:t>in the </a:t>
            </a:r>
            <a:r>
              <a:rPr sz="1400" spc="-5" dirty="0">
                <a:latin typeface="Arial"/>
                <a:cs typeface="Arial"/>
              </a:rPr>
              <a:t>parent </a:t>
            </a:r>
            <a:r>
              <a:rPr sz="1400" dirty="0">
                <a:latin typeface="Arial"/>
                <a:cs typeface="Arial"/>
              </a:rPr>
              <a:t> </a:t>
            </a:r>
            <a:r>
              <a:rPr sz="1400" spc="-5" dirty="0">
                <a:latin typeface="Arial"/>
                <a:cs typeface="Arial"/>
              </a:rPr>
              <a:t>table.</a:t>
            </a:r>
            <a:endParaRPr sz="1400">
              <a:latin typeface="Arial"/>
              <a:cs typeface="Arial"/>
            </a:endParaRPr>
          </a:p>
          <a:p>
            <a:pPr marL="349250" marR="80010" indent="-337185">
              <a:lnSpc>
                <a:spcPct val="115799"/>
              </a:lnSpc>
              <a:spcBef>
                <a:spcPts val="10"/>
              </a:spcBef>
              <a:buChar char="●"/>
              <a:tabLst>
                <a:tab pos="349250" algn="l"/>
                <a:tab pos="349885" algn="l"/>
              </a:tabLst>
            </a:pPr>
            <a:r>
              <a:rPr sz="1400" spc="-5" dirty="0">
                <a:latin typeface="Arial"/>
                <a:cs typeface="Arial"/>
              </a:rPr>
              <a:t>This type</a:t>
            </a:r>
            <a:r>
              <a:rPr sz="1400" dirty="0">
                <a:latin typeface="Arial"/>
                <a:cs typeface="Arial"/>
              </a:rPr>
              <a:t> of</a:t>
            </a:r>
            <a:r>
              <a:rPr sz="1400" spc="-5" dirty="0">
                <a:latin typeface="Arial"/>
                <a:cs typeface="Arial"/>
              </a:rPr>
              <a:t> database cannot support </a:t>
            </a:r>
            <a:r>
              <a:rPr sz="1400" dirty="0">
                <a:latin typeface="Arial"/>
                <a:cs typeface="Arial"/>
              </a:rPr>
              <a:t> complex</a:t>
            </a:r>
            <a:r>
              <a:rPr sz="1400" spc="-45" dirty="0">
                <a:latin typeface="Arial"/>
                <a:cs typeface="Arial"/>
              </a:rPr>
              <a:t> </a:t>
            </a:r>
            <a:r>
              <a:rPr sz="1400" spc="-5" dirty="0">
                <a:latin typeface="Arial"/>
                <a:cs typeface="Arial"/>
              </a:rPr>
              <a:t>relationships,</a:t>
            </a:r>
            <a:r>
              <a:rPr sz="1400" spc="-10" dirty="0">
                <a:latin typeface="Arial"/>
                <a:cs typeface="Arial"/>
              </a:rPr>
              <a:t> </a:t>
            </a:r>
            <a:r>
              <a:rPr sz="1400" spc="-5" dirty="0">
                <a:latin typeface="Arial"/>
                <a:cs typeface="Arial"/>
              </a:rPr>
              <a:t>and</a:t>
            </a:r>
            <a:r>
              <a:rPr sz="1400" spc="-25" dirty="0">
                <a:latin typeface="Arial"/>
                <a:cs typeface="Arial"/>
              </a:rPr>
              <a:t> </a:t>
            </a:r>
            <a:r>
              <a:rPr sz="1400" dirty="0">
                <a:latin typeface="Arial"/>
                <a:cs typeface="Arial"/>
              </a:rPr>
              <a:t>there</a:t>
            </a:r>
            <a:r>
              <a:rPr sz="1400" spc="-20" dirty="0">
                <a:latin typeface="Arial"/>
                <a:cs typeface="Arial"/>
              </a:rPr>
              <a:t> </a:t>
            </a:r>
            <a:r>
              <a:rPr sz="1400" spc="-10" dirty="0">
                <a:latin typeface="Arial"/>
                <a:cs typeface="Arial"/>
              </a:rPr>
              <a:t>is</a:t>
            </a:r>
            <a:r>
              <a:rPr sz="1400" spc="-15" dirty="0">
                <a:latin typeface="Arial"/>
                <a:cs typeface="Arial"/>
              </a:rPr>
              <a:t> </a:t>
            </a:r>
            <a:r>
              <a:rPr sz="1400" spc="-5" dirty="0">
                <a:latin typeface="Arial"/>
                <a:cs typeface="Arial"/>
              </a:rPr>
              <a:t>also </a:t>
            </a:r>
            <a:r>
              <a:rPr sz="1400" spc="-375" dirty="0">
                <a:latin typeface="Arial"/>
                <a:cs typeface="Arial"/>
              </a:rPr>
              <a:t> </a:t>
            </a:r>
            <a:r>
              <a:rPr sz="1400" dirty="0">
                <a:latin typeface="Arial"/>
                <a:cs typeface="Arial"/>
              </a:rPr>
              <a:t>a</a:t>
            </a:r>
            <a:r>
              <a:rPr sz="1400" spc="-35" dirty="0">
                <a:latin typeface="Arial"/>
                <a:cs typeface="Arial"/>
              </a:rPr>
              <a:t> </a:t>
            </a:r>
            <a:r>
              <a:rPr sz="1400" spc="-5" dirty="0">
                <a:latin typeface="Arial"/>
                <a:cs typeface="Arial"/>
              </a:rPr>
              <a:t>problem</a:t>
            </a:r>
            <a:r>
              <a:rPr sz="1400" spc="-50" dirty="0">
                <a:latin typeface="Arial"/>
                <a:cs typeface="Arial"/>
              </a:rPr>
              <a:t> </a:t>
            </a:r>
            <a:r>
              <a:rPr sz="1400" spc="-5" dirty="0">
                <a:latin typeface="Arial"/>
                <a:cs typeface="Arial"/>
              </a:rPr>
              <a:t>of</a:t>
            </a:r>
            <a:r>
              <a:rPr sz="1400" spc="-40" dirty="0">
                <a:latin typeface="Arial"/>
                <a:cs typeface="Arial"/>
              </a:rPr>
              <a:t> </a:t>
            </a:r>
            <a:r>
              <a:rPr sz="1400" spc="-5" dirty="0">
                <a:latin typeface="Arial"/>
                <a:cs typeface="Arial"/>
              </a:rPr>
              <a:t>redundancy.</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8016" y="4841993"/>
            <a:ext cx="3710304" cy="124460"/>
          </a:xfrm>
          <a:prstGeom prst="rect">
            <a:avLst/>
          </a:prstGeom>
        </p:spPr>
        <p:txBody>
          <a:bodyPr vert="horz" wrap="square" lIns="0" tIns="3810" rIns="0" bIns="0" rtlCol="0">
            <a:spAutoFit/>
          </a:bodyPr>
          <a:lstStyle/>
          <a:p>
            <a:pPr marL="12700">
              <a:lnSpc>
                <a:spcPct val="100000"/>
              </a:lnSpc>
              <a:spcBef>
                <a:spcPts val="30"/>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15" dirty="0">
                <a:solidFill>
                  <a:srgbClr val="585858"/>
                </a:solidFill>
                <a:latin typeface="Arial"/>
                <a:cs typeface="Arial"/>
              </a:rPr>
              <a:t> </a:t>
            </a:r>
            <a:r>
              <a:rPr sz="700" spc="-10" dirty="0">
                <a:solidFill>
                  <a:srgbClr val="585858"/>
                </a:solidFill>
                <a:latin typeface="Arial"/>
                <a:cs typeface="Arial"/>
                <a:hlinkClick r:id="rId5"/>
              </a:rPr>
              <a:t>https://www.tutorialspoint.com/assets/questions/images/154411-1532346635.jpg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450595" y="644397"/>
            <a:ext cx="3634740" cy="752475"/>
          </a:xfrm>
          <a:prstGeom prst="rect">
            <a:avLst/>
          </a:prstGeom>
        </p:spPr>
        <p:txBody>
          <a:bodyPr vert="horz" wrap="square" lIns="0" tIns="28575" rIns="0" bIns="0" rtlCol="0">
            <a:spAutoFit/>
          </a:bodyPr>
          <a:lstStyle/>
          <a:p>
            <a:pPr marL="1410335" marR="5080" indent="-1398270">
              <a:lnSpc>
                <a:spcPts val="2840"/>
              </a:lnSpc>
              <a:spcBef>
                <a:spcPts val="225"/>
              </a:spcBef>
            </a:pPr>
            <a:r>
              <a:rPr sz="2400" spc="-5" dirty="0">
                <a:latin typeface="Arial"/>
                <a:cs typeface="Arial"/>
              </a:rPr>
              <a:t>Introduction</a:t>
            </a:r>
            <a:r>
              <a:rPr sz="2400" spc="-70" dirty="0">
                <a:latin typeface="Arial"/>
                <a:cs typeface="Arial"/>
              </a:rPr>
              <a:t> </a:t>
            </a:r>
            <a:r>
              <a:rPr sz="2400" dirty="0">
                <a:latin typeface="Arial"/>
                <a:cs typeface="Arial"/>
              </a:rPr>
              <a:t>to</a:t>
            </a:r>
            <a:r>
              <a:rPr sz="2400" spc="-55" dirty="0">
                <a:latin typeface="Arial"/>
                <a:cs typeface="Arial"/>
              </a:rPr>
              <a:t> </a:t>
            </a:r>
            <a:r>
              <a:rPr sz="2400" spc="-5" dirty="0">
                <a:latin typeface="Arial"/>
                <a:cs typeface="Arial"/>
              </a:rPr>
              <a:t>Hierarchical </a:t>
            </a:r>
            <a:r>
              <a:rPr sz="2400" spc="-655" dirty="0">
                <a:latin typeface="Arial"/>
                <a:cs typeface="Arial"/>
              </a:rPr>
              <a:t> </a:t>
            </a:r>
            <a:r>
              <a:rPr sz="2400" spc="-5" dirty="0">
                <a:latin typeface="Arial"/>
                <a:cs typeface="Arial"/>
              </a:rPr>
              <a:t>Model</a:t>
            </a:r>
            <a:endParaRPr sz="2400" dirty="0">
              <a:latin typeface="Arial"/>
              <a:cs typeface="Arial"/>
            </a:endParaRP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744727" y="1719198"/>
            <a:ext cx="305244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Overview</a:t>
            </a:r>
            <a:r>
              <a:rPr sz="1800" spc="-50" dirty="0">
                <a:solidFill>
                  <a:srgbClr val="585858"/>
                </a:solidFill>
                <a:latin typeface="Arial"/>
                <a:cs typeface="Arial"/>
              </a:rPr>
              <a:t> </a:t>
            </a:r>
            <a:r>
              <a:rPr sz="1800" spc="-5" dirty="0">
                <a:solidFill>
                  <a:srgbClr val="585858"/>
                </a:solidFill>
                <a:latin typeface="Arial"/>
                <a:cs typeface="Arial"/>
              </a:rPr>
              <a:t>of</a:t>
            </a:r>
            <a:r>
              <a:rPr sz="1800" spc="-25" dirty="0">
                <a:solidFill>
                  <a:srgbClr val="585858"/>
                </a:solidFill>
                <a:latin typeface="Arial"/>
                <a:cs typeface="Arial"/>
              </a:rPr>
              <a:t> </a:t>
            </a:r>
            <a:r>
              <a:rPr sz="1800" spc="-5" dirty="0">
                <a:solidFill>
                  <a:srgbClr val="585858"/>
                </a:solidFill>
                <a:latin typeface="Arial"/>
                <a:cs typeface="Arial"/>
              </a:rPr>
              <a:t>Hirarchical</a:t>
            </a:r>
            <a:r>
              <a:rPr sz="1800" spc="-30" dirty="0">
                <a:solidFill>
                  <a:srgbClr val="585858"/>
                </a:solidFill>
                <a:latin typeface="Arial"/>
                <a:cs typeface="Arial"/>
              </a:rPr>
              <a:t> </a:t>
            </a:r>
            <a:r>
              <a:rPr sz="1800" spc="-5" dirty="0">
                <a:solidFill>
                  <a:srgbClr val="585858"/>
                </a:solidFill>
                <a:latin typeface="Arial"/>
                <a:cs typeface="Arial"/>
              </a:rPr>
              <a:t>Model</a:t>
            </a:r>
            <a:endParaRPr sz="1800">
              <a:latin typeface="Arial"/>
              <a:cs typeface="Arial"/>
            </a:endParaRPr>
          </a:p>
        </p:txBody>
      </p:sp>
      <p:pic>
        <p:nvPicPr>
          <p:cNvPr id="7" name="object 7"/>
          <p:cNvPicPr/>
          <p:nvPr/>
        </p:nvPicPr>
        <p:blipFill>
          <a:blip r:embed="rId3" cstate="print"/>
          <a:stretch>
            <a:fillRect/>
          </a:stretch>
        </p:blipFill>
        <p:spPr>
          <a:xfrm>
            <a:off x="143510" y="161289"/>
            <a:ext cx="773887" cy="311150"/>
          </a:xfrm>
          <a:prstGeom prst="rect">
            <a:avLst/>
          </a:prstGeom>
        </p:spPr>
      </p:pic>
      <p:pic>
        <p:nvPicPr>
          <p:cNvPr id="8" name="object 8"/>
          <p:cNvPicPr/>
          <p:nvPr/>
        </p:nvPicPr>
        <p:blipFill>
          <a:blip r:embed="rId4" cstate="print"/>
          <a:stretch>
            <a:fillRect/>
          </a:stretch>
        </p:blipFill>
        <p:spPr>
          <a:xfrm>
            <a:off x="549275" y="1391259"/>
            <a:ext cx="7981060" cy="3300095"/>
          </a:xfrm>
          <a:prstGeom prst="rect">
            <a:avLst/>
          </a:prstGeom>
        </p:spPr>
      </p:pic>
      <p:sp>
        <p:nvSpPr>
          <p:cNvPr id="9" name="object 9"/>
          <p:cNvSpPr txBox="1"/>
          <p:nvPr/>
        </p:nvSpPr>
        <p:spPr>
          <a:xfrm>
            <a:off x="3634866" y="4843517"/>
            <a:ext cx="4504690" cy="32385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20" dirty="0">
                <a:solidFill>
                  <a:srgbClr val="585858"/>
                </a:solidFill>
                <a:latin typeface="Arial"/>
                <a:cs typeface="Arial"/>
              </a:rPr>
              <a:t> </a:t>
            </a:r>
            <a:r>
              <a:rPr sz="700" spc="-5" dirty="0">
                <a:solidFill>
                  <a:srgbClr val="585858"/>
                </a:solidFill>
                <a:latin typeface="Arial"/>
                <a:cs typeface="Arial"/>
              </a:rPr>
              <a:t>Source</a:t>
            </a:r>
            <a:r>
              <a:rPr sz="700" spc="25" dirty="0">
                <a:solidFill>
                  <a:srgbClr val="585858"/>
                </a:solidFill>
                <a:latin typeface="Arial"/>
                <a:cs typeface="Arial"/>
              </a:rPr>
              <a:t> </a:t>
            </a:r>
            <a:r>
              <a:rPr sz="700" spc="-10" dirty="0">
                <a:solidFill>
                  <a:srgbClr val="585858"/>
                </a:solidFill>
                <a:latin typeface="Arial"/>
                <a:cs typeface="Arial"/>
                <a:hlinkClick r:id="rId5"/>
              </a:rPr>
              <a:t>https://www.studytonight.com/dbms/images/hierarchical-dbms-model.png</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1072055" y="827278"/>
            <a:ext cx="1886029" cy="456535"/>
          </a:xfrm>
          <a:prstGeom prst="rect">
            <a:avLst/>
          </a:prstGeom>
        </p:spPr>
        <p:txBody>
          <a:bodyPr vert="horz" wrap="square" lIns="0" tIns="12700" rIns="0" bIns="0" rtlCol="0">
            <a:spAutoFit/>
          </a:bodyPr>
          <a:lstStyle/>
          <a:p>
            <a:pPr marL="12700" algn="ctr">
              <a:lnSpc>
                <a:spcPct val="100000"/>
              </a:lnSpc>
              <a:spcBef>
                <a:spcPts val="100"/>
              </a:spcBef>
            </a:pPr>
            <a:r>
              <a:rPr spc="-5" dirty="0"/>
              <a:t>Ex</a:t>
            </a:r>
            <a:r>
              <a:rPr spc="-15" dirty="0"/>
              <a:t>a</a:t>
            </a:r>
            <a:r>
              <a:rPr spc="-5" dirty="0"/>
              <a:t>mples</a:t>
            </a:r>
          </a:p>
        </p:txBody>
      </p:sp>
      <p:sp>
        <p:nvSpPr>
          <p:cNvPr id="6" name="object 6"/>
          <p:cNvSpPr txBox="1"/>
          <p:nvPr/>
        </p:nvSpPr>
        <p:spPr>
          <a:xfrm>
            <a:off x="656336" y="3361791"/>
            <a:ext cx="2236470" cy="766445"/>
          </a:xfrm>
          <a:prstGeom prst="rect">
            <a:avLst/>
          </a:prstGeom>
        </p:spPr>
        <p:txBody>
          <a:bodyPr vert="horz" wrap="square" lIns="0" tIns="45720" rIns="0" bIns="0" rtlCol="0">
            <a:spAutoFit/>
          </a:bodyPr>
          <a:lstStyle/>
          <a:p>
            <a:pPr marL="347980" indent="-335915">
              <a:lnSpc>
                <a:spcPct val="100000"/>
              </a:lnSpc>
              <a:spcBef>
                <a:spcPts val="360"/>
              </a:spcBef>
              <a:buChar char="●"/>
              <a:tabLst>
                <a:tab pos="347980" algn="l"/>
                <a:tab pos="348615" algn="l"/>
              </a:tabLst>
            </a:pPr>
            <a:r>
              <a:rPr sz="1400" spc="-5" dirty="0">
                <a:latin typeface="Arial"/>
                <a:cs typeface="Arial"/>
              </a:rPr>
              <a:t>Employee</a:t>
            </a:r>
            <a:r>
              <a:rPr sz="1400" spc="-95" dirty="0">
                <a:latin typeface="Arial"/>
                <a:cs typeface="Arial"/>
              </a:rPr>
              <a:t> </a:t>
            </a:r>
            <a:r>
              <a:rPr sz="1400" dirty="0">
                <a:latin typeface="Arial"/>
                <a:cs typeface="Arial"/>
              </a:rPr>
              <a:t>Management</a:t>
            </a:r>
            <a:endParaRPr sz="1400">
              <a:latin typeface="Arial"/>
              <a:cs typeface="Arial"/>
            </a:endParaRPr>
          </a:p>
          <a:p>
            <a:pPr marL="347980" indent="-335915">
              <a:lnSpc>
                <a:spcPct val="100000"/>
              </a:lnSpc>
              <a:spcBef>
                <a:spcPts val="265"/>
              </a:spcBef>
              <a:buChar char="●"/>
              <a:tabLst>
                <a:tab pos="347980" algn="l"/>
                <a:tab pos="348615" algn="l"/>
              </a:tabLst>
            </a:pPr>
            <a:r>
              <a:rPr sz="1400" dirty="0">
                <a:latin typeface="Arial"/>
                <a:cs typeface="Arial"/>
              </a:rPr>
              <a:t>Project</a:t>
            </a:r>
            <a:r>
              <a:rPr sz="1400" spc="-80" dirty="0">
                <a:latin typeface="Arial"/>
                <a:cs typeface="Arial"/>
              </a:rPr>
              <a:t> </a:t>
            </a:r>
            <a:r>
              <a:rPr sz="1400" spc="-5" dirty="0">
                <a:latin typeface="Arial"/>
                <a:cs typeface="Arial"/>
              </a:rPr>
              <a:t>Management</a:t>
            </a:r>
            <a:endParaRPr sz="1400">
              <a:latin typeface="Arial"/>
              <a:cs typeface="Arial"/>
            </a:endParaRPr>
          </a:p>
          <a:p>
            <a:pPr marL="347980" indent="-335915">
              <a:lnSpc>
                <a:spcPct val="100000"/>
              </a:lnSpc>
              <a:spcBef>
                <a:spcPts val="265"/>
              </a:spcBef>
              <a:buChar char="●"/>
              <a:tabLst>
                <a:tab pos="347980" algn="l"/>
                <a:tab pos="348615" algn="l"/>
              </a:tabLst>
            </a:pPr>
            <a:r>
              <a:rPr sz="1400" spc="-5" dirty="0">
                <a:latin typeface="Arial"/>
                <a:cs typeface="Arial"/>
              </a:rPr>
              <a:t>Event</a:t>
            </a:r>
            <a:r>
              <a:rPr sz="1400" spc="-45" dirty="0">
                <a:latin typeface="Arial"/>
                <a:cs typeface="Arial"/>
              </a:rPr>
              <a:t> </a:t>
            </a:r>
            <a:r>
              <a:rPr sz="1400" dirty="0">
                <a:latin typeface="Arial"/>
                <a:cs typeface="Arial"/>
              </a:rPr>
              <a:t>Management</a:t>
            </a:r>
            <a:endParaRPr sz="1400">
              <a:latin typeface="Arial"/>
              <a:cs typeface="Arial"/>
            </a:endParaRPr>
          </a:p>
        </p:txBody>
      </p:sp>
      <p:pic>
        <p:nvPicPr>
          <p:cNvPr id="7" name="object 7"/>
          <p:cNvPicPr/>
          <p:nvPr/>
        </p:nvPicPr>
        <p:blipFill>
          <a:blip r:embed="rId3" cstate="print"/>
          <a:stretch>
            <a:fillRect/>
          </a:stretch>
        </p:blipFill>
        <p:spPr>
          <a:xfrm>
            <a:off x="143510" y="163068"/>
            <a:ext cx="767080" cy="307848"/>
          </a:xfrm>
          <a:prstGeom prst="rect">
            <a:avLst/>
          </a:prstGeom>
        </p:spPr>
      </p:pic>
      <p:pic>
        <p:nvPicPr>
          <p:cNvPr id="8" name="object 8"/>
          <p:cNvPicPr/>
          <p:nvPr/>
        </p:nvPicPr>
        <p:blipFill>
          <a:blip r:embed="rId4" cstate="print"/>
          <a:stretch>
            <a:fillRect/>
          </a:stretch>
        </p:blipFill>
        <p:spPr>
          <a:xfrm>
            <a:off x="4572000" y="1399057"/>
            <a:ext cx="4571365" cy="3299967"/>
          </a:xfrm>
          <a:prstGeom prst="rect">
            <a:avLst/>
          </a:prstGeom>
        </p:spPr>
      </p:pic>
      <p:sp>
        <p:nvSpPr>
          <p:cNvPr id="9" name="object 9"/>
          <p:cNvSpPr txBox="1"/>
          <p:nvPr/>
        </p:nvSpPr>
        <p:spPr>
          <a:xfrm>
            <a:off x="3634866" y="4851137"/>
            <a:ext cx="4783455" cy="32385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15" dirty="0">
                <a:solidFill>
                  <a:srgbClr val="585858"/>
                </a:solidFill>
                <a:latin typeface="Arial"/>
                <a:cs typeface="Arial"/>
              </a:rPr>
              <a:t> </a:t>
            </a:r>
            <a:r>
              <a:rPr sz="700" spc="-10" dirty="0">
                <a:solidFill>
                  <a:srgbClr val="585858"/>
                </a:solidFill>
                <a:latin typeface="Arial"/>
                <a:cs typeface="Arial"/>
                <a:hlinkClick r:id="rId5"/>
              </a:rPr>
              <a:t>https://www.tutorialspoint.com/assets/questions/images/154411-1532346635.jpg</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95959" y="644397"/>
            <a:ext cx="3145155" cy="752475"/>
          </a:xfrm>
          <a:prstGeom prst="rect">
            <a:avLst/>
          </a:prstGeom>
        </p:spPr>
        <p:txBody>
          <a:bodyPr vert="horz" wrap="square" lIns="0" tIns="28575" rIns="0" bIns="0" rtlCol="0">
            <a:spAutoFit/>
          </a:bodyPr>
          <a:lstStyle/>
          <a:p>
            <a:pPr marL="1164590" marR="5080" indent="-1152525">
              <a:lnSpc>
                <a:spcPts val="2840"/>
              </a:lnSpc>
              <a:spcBef>
                <a:spcPts val="225"/>
              </a:spcBef>
            </a:pPr>
            <a:r>
              <a:rPr spc="-5" dirty="0"/>
              <a:t>Introduction</a:t>
            </a:r>
            <a:r>
              <a:rPr spc="-70" dirty="0"/>
              <a:t> </a:t>
            </a:r>
            <a:r>
              <a:rPr dirty="0"/>
              <a:t>to</a:t>
            </a:r>
            <a:r>
              <a:rPr spc="-70" dirty="0"/>
              <a:t> </a:t>
            </a:r>
            <a:r>
              <a:rPr spc="-5" dirty="0"/>
              <a:t>Network </a:t>
            </a:r>
            <a:r>
              <a:rPr spc="-650" dirty="0"/>
              <a:t> </a:t>
            </a:r>
            <a:r>
              <a:rPr spc="-5" dirty="0"/>
              <a:t>Model</a:t>
            </a:r>
          </a:p>
        </p:txBody>
      </p:sp>
      <p:grpSp>
        <p:nvGrpSpPr>
          <p:cNvPr id="3" name="object 3"/>
          <p:cNvGrpSpPr/>
          <p:nvPr/>
        </p:nvGrpSpPr>
        <p:grpSpPr>
          <a:xfrm>
            <a:off x="4346575" y="0"/>
            <a:ext cx="4797425" cy="5143500"/>
            <a:chOff x="4346575" y="0"/>
            <a:chExt cx="4797425"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346575" y="930275"/>
              <a:ext cx="4796536" cy="3361690"/>
            </a:xfrm>
            <a:prstGeom prst="rect">
              <a:avLst/>
            </a:prstGeom>
          </p:spPr>
        </p:pic>
      </p:grpSp>
      <p:pic>
        <p:nvPicPr>
          <p:cNvPr id="7" name="object 7"/>
          <p:cNvPicPr/>
          <p:nvPr/>
        </p:nvPicPr>
        <p:blipFill>
          <a:blip r:embed="rId4" cstate="print"/>
          <a:stretch>
            <a:fillRect/>
          </a:stretch>
        </p:blipFill>
        <p:spPr>
          <a:xfrm>
            <a:off x="143510" y="161289"/>
            <a:ext cx="773887" cy="311150"/>
          </a:xfrm>
          <a:prstGeom prst="rect">
            <a:avLst/>
          </a:prstGeom>
        </p:spPr>
      </p:pic>
      <p:sp>
        <p:nvSpPr>
          <p:cNvPr id="8" name="object 8"/>
          <p:cNvSpPr txBox="1"/>
          <p:nvPr/>
        </p:nvSpPr>
        <p:spPr>
          <a:xfrm>
            <a:off x="3634866" y="4843517"/>
            <a:ext cx="4787265" cy="32385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35" dirty="0">
                <a:solidFill>
                  <a:srgbClr val="585858"/>
                </a:solidFill>
                <a:latin typeface="Arial"/>
                <a:cs typeface="Arial"/>
              </a:rPr>
              <a:t> </a:t>
            </a:r>
            <a:r>
              <a:rPr sz="700" spc="-5" dirty="0">
                <a:solidFill>
                  <a:srgbClr val="585858"/>
                </a:solidFill>
                <a:latin typeface="Arial"/>
                <a:cs typeface="Arial"/>
              </a:rPr>
              <a:t>Source</a:t>
            </a:r>
            <a:r>
              <a:rPr sz="700" spc="35" dirty="0">
                <a:solidFill>
                  <a:srgbClr val="585858"/>
                </a:solidFill>
                <a:latin typeface="Arial"/>
                <a:cs typeface="Arial"/>
              </a:rPr>
              <a:t> </a:t>
            </a:r>
            <a:r>
              <a:rPr sz="700" spc="-10" dirty="0">
                <a:solidFill>
                  <a:srgbClr val="585858"/>
                </a:solidFill>
                <a:latin typeface="Arial"/>
                <a:cs typeface="Arial"/>
                <a:hlinkClick r:id="rId5"/>
              </a:rPr>
              <a:t>https://www.tutorialspoint.com/assets/questions/images/120543-1532343127.jpg</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572000" y="3589941"/>
            <a:ext cx="4572000" cy="1553845"/>
          </a:xfrm>
          <a:custGeom>
            <a:avLst/>
            <a:gdLst/>
            <a:ahLst/>
            <a:cxnLst/>
            <a:rect l="l" t="t" r="r" b="b"/>
            <a:pathLst>
              <a:path w="4572000" h="1553845">
                <a:moveTo>
                  <a:pt x="0" y="1553434"/>
                </a:moveTo>
                <a:lnTo>
                  <a:pt x="4571999" y="1553434"/>
                </a:lnTo>
                <a:lnTo>
                  <a:pt x="4571999" y="0"/>
                </a:lnTo>
                <a:lnTo>
                  <a:pt x="0" y="0"/>
                </a:lnTo>
                <a:lnTo>
                  <a:pt x="0" y="1553434"/>
                </a:lnTo>
                <a:close/>
              </a:path>
            </a:pathLst>
          </a:custGeom>
          <a:solidFill>
            <a:srgbClr val="EEEEEE"/>
          </a:solidFill>
        </p:spPr>
        <p:txBody>
          <a:bodyPr wrap="square" lIns="0" tIns="0" rIns="0" bIns="0" rtlCol="0"/>
          <a:lstStyle/>
          <a:p>
            <a:endParaRPr sz="1800"/>
          </a:p>
        </p:txBody>
      </p:sp>
      <p:sp>
        <p:nvSpPr>
          <p:cNvPr id="3" name="object 3"/>
          <p:cNvSpPr/>
          <p:nvPr/>
        </p:nvSpPr>
        <p:spPr>
          <a:xfrm>
            <a:off x="4572000" y="1"/>
            <a:ext cx="4572000" cy="1990089"/>
          </a:xfrm>
          <a:custGeom>
            <a:avLst/>
            <a:gdLst/>
            <a:ahLst/>
            <a:cxnLst/>
            <a:rect l="l" t="t" r="r" b="b"/>
            <a:pathLst>
              <a:path w="4572000" h="1990089">
                <a:moveTo>
                  <a:pt x="0" y="1989564"/>
                </a:moveTo>
                <a:lnTo>
                  <a:pt x="4571999" y="1989564"/>
                </a:lnTo>
                <a:lnTo>
                  <a:pt x="4571999" y="0"/>
                </a:lnTo>
                <a:lnTo>
                  <a:pt x="0" y="0"/>
                </a:lnTo>
                <a:lnTo>
                  <a:pt x="0" y="1989564"/>
                </a:lnTo>
                <a:close/>
              </a:path>
            </a:pathLst>
          </a:custGeom>
          <a:solidFill>
            <a:srgbClr val="EEEEEE"/>
          </a:solidFill>
        </p:spPr>
        <p:txBody>
          <a:bodyPr wrap="square" lIns="0" tIns="0" rIns="0" bIns="0" rtlCol="0"/>
          <a:lstStyle/>
          <a:p>
            <a:endParaRPr sz="1800"/>
          </a:p>
        </p:txBody>
      </p:sp>
      <p:pic>
        <p:nvPicPr>
          <p:cNvPr id="4" name="object 4"/>
          <p:cNvPicPr/>
          <p:nvPr/>
        </p:nvPicPr>
        <p:blipFill>
          <a:blip r:embed="rId2" cstate="print"/>
          <a:stretch>
            <a:fillRect/>
          </a:stretch>
        </p:blipFill>
        <p:spPr>
          <a:xfrm>
            <a:off x="143976" y="161799"/>
            <a:ext cx="774074" cy="311224"/>
          </a:xfrm>
          <a:prstGeom prst="rect">
            <a:avLst/>
          </a:prstGeom>
        </p:spPr>
      </p:pic>
      <p:pic>
        <p:nvPicPr>
          <p:cNvPr id="5" name="object 5"/>
          <p:cNvPicPr/>
          <p:nvPr/>
        </p:nvPicPr>
        <p:blipFill>
          <a:blip r:embed="rId3" cstate="print"/>
          <a:stretch>
            <a:fillRect/>
          </a:stretch>
        </p:blipFill>
        <p:spPr>
          <a:xfrm>
            <a:off x="8229557" y="161801"/>
            <a:ext cx="791593" cy="311224"/>
          </a:xfrm>
          <a:prstGeom prst="rect">
            <a:avLst/>
          </a:prstGeom>
        </p:spPr>
      </p:pic>
      <p:sp>
        <p:nvSpPr>
          <p:cNvPr id="6" name="object 6"/>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HTML Tags and Attributes</a:t>
            </a:r>
          </a:p>
        </p:txBody>
      </p:sp>
      <p:sp>
        <p:nvSpPr>
          <p:cNvPr id="7" name="object 7"/>
          <p:cNvSpPr txBox="1"/>
          <p:nvPr/>
        </p:nvSpPr>
        <p:spPr>
          <a:xfrm>
            <a:off x="2019413" y="1728118"/>
            <a:ext cx="685800"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Colors</a:t>
            </a:r>
            <a:endParaRPr sz="1800" dirty="0">
              <a:latin typeface="Arial MT"/>
              <a:cs typeface="Arial MT"/>
            </a:endParaRPr>
          </a:p>
        </p:txBody>
      </p:sp>
      <p:sp>
        <p:nvSpPr>
          <p:cNvPr id="8" name="object 8"/>
          <p:cNvSpPr txBox="1"/>
          <p:nvPr/>
        </p:nvSpPr>
        <p:spPr>
          <a:xfrm>
            <a:off x="675001" y="2617799"/>
            <a:ext cx="3145790" cy="516808"/>
          </a:xfrm>
          <a:prstGeom prst="rect">
            <a:avLst/>
          </a:prstGeom>
        </p:spPr>
        <p:txBody>
          <a:bodyPr vert="horz" wrap="square" lIns="0" tIns="46990" rIns="0" bIns="0" rtlCol="0">
            <a:spAutoFit/>
          </a:bodyPr>
          <a:lstStyle/>
          <a:p>
            <a:pPr marL="12700" algn="just">
              <a:spcBef>
                <a:spcPts val="370"/>
              </a:spcBef>
            </a:pPr>
            <a:r>
              <a:rPr spc="-5" dirty="0">
                <a:latin typeface="Arial MT"/>
                <a:cs typeface="Arial MT"/>
              </a:rPr>
              <a:t>There</a:t>
            </a:r>
            <a:r>
              <a:rPr spc="-15" dirty="0">
                <a:latin typeface="Arial MT"/>
                <a:cs typeface="Arial MT"/>
              </a:rPr>
              <a:t> </a:t>
            </a:r>
            <a:r>
              <a:rPr spc="-5" dirty="0">
                <a:latin typeface="Arial MT"/>
                <a:cs typeface="Arial MT"/>
              </a:rPr>
              <a:t>are</a:t>
            </a:r>
            <a:r>
              <a:rPr spc="-15" dirty="0">
                <a:latin typeface="Arial MT"/>
                <a:cs typeface="Arial MT"/>
              </a:rPr>
              <a:t> </a:t>
            </a:r>
            <a:r>
              <a:rPr spc="-5" dirty="0">
                <a:latin typeface="Arial MT"/>
                <a:cs typeface="Arial MT"/>
              </a:rPr>
              <a:t>three</a:t>
            </a:r>
            <a:r>
              <a:rPr spc="-15" dirty="0">
                <a:latin typeface="Arial MT"/>
                <a:cs typeface="Arial MT"/>
              </a:rPr>
              <a:t> </a:t>
            </a:r>
            <a:r>
              <a:rPr spc="-5" dirty="0">
                <a:latin typeface="Arial MT"/>
                <a:cs typeface="Arial MT"/>
              </a:rPr>
              <a:t>ways</a:t>
            </a:r>
            <a:r>
              <a:rPr spc="-10" dirty="0">
                <a:latin typeface="Arial MT"/>
                <a:cs typeface="Arial MT"/>
              </a:rPr>
              <a:t> </a:t>
            </a:r>
            <a:r>
              <a:rPr spc="-5" dirty="0">
                <a:latin typeface="Arial MT"/>
                <a:cs typeface="Arial MT"/>
              </a:rPr>
              <a:t>of</a:t>
            </a:r>
            <a:r>
              <a:rPr spc="-15" dirty="0">
                <a:latin typeface="Arial MT"/>
                <a:cs typeface="Arial MT"/>
              </a:rPr>
              <a:t> </a:t>
            </a:r>
            <a:r>
              <a:rPr spc="-5" dirty="0">
                <a:latin typeface="Arial MT"/>
                <a:cs typeface="Arial MT"/>
              </a:rPr>
              <a:t>how</a:t>
            </a:r>
            <a:r>
              <a:rPr spc="-15" dirty="0">
                <a:latin typeface="Arial MT"/>
                <a:cs typeface="Arial MT"/>
              </a:rPr>
              <a:t> </a:t>
            </a:r>
            <a:r>
              <a:rPr dirty="0">
                <a:latin typeface="Arial MT"/>
                <a:cs typeface="Arial MT"/>
              </a:rPr>
              <a:t>you</a:t>
            </a:r>
            <a:r>
              <a:rPr spc="-10" dirty="0">
                <a:latin typeface="Arial MT"/>
                <a:cs typeface="Arial MT"/>
              </a:rPr>
              <a:t> </a:t>
            </a:r>
            <a:r>
              <a:rPr dirty="0">
                <a:latin typeface="Arial MT"/>
                <a:cs typeface="Arial MT"/>
              </a:rPr>
              <a:t>can</a:t>
            </a:r>
          </a:p>
          <a:p>
            <a:pPr marL="12700" algn="just">
              <a:spcBef>
                <a:spcPts val="270"/>
              </a:spcBef>
            </a:pPr>
            <a:r>
              <a:rPr b="1" spc="-5" dirty="0">
                <a:latin typeface="Arial MT"/>
              </a:rPr>
              <a:t>change</a:t>
            </a:r>
            <a:r>
              <a:rPr b="1" spc="-15" dirty="0">
                <a:latin typeface="Arial MT"/>
              </a:rPr>
              <a:t> </a:t>
            </a:r>
            <a:r>
              <a:rPr b="1" dirty="0">
                <a:latin typeface="Arial MT"/>
              </a:rPr>
              <a:t>the</a:t>
            </a:r>
            <a:r>
              <a:rPr b="1" spc="-15" dirty="0">
                <a:latin typeface="Arial MT"/>
              </a:rPr>
              <a:t> </a:t>
            </a:r>
            <a:r>
              <a:rPr b="1" spc="-5" dirty="0">
                <a:latin typeface="Arial MT"/>
              </a:rPr>
              <a:t>color</a:t>
            </a:r>
            <a:r>
              <a:rPr b="1" spc="-15" dirty="0">
                <a:latin typeface="Arial MT"/>
              </a:rPr>
              <a:t> </a:t>
            </a:r>
            <a:r>
              <a:rPr b="1" spc="-5" dirty="0">
                <a:latin typeface="Arial MT"/>
              </a:rPr>
              <a:t>of</a:t>
            </a:r>
            <a:r>
              <a:rPr b="1" spc="-10" dirty="0">
                <a:latin typeface="Arial MT"/>
              </a:rPr>
              <a:t> </a:t>
            </a:r>
            <a:r>
              <a:rPr b="1" dirty="0">
                <a:latin typeface="Arial MT"/>
              </a:rPr>
              <a:t>the</a:t>
            </a:r>
            <a:r>
              <a:rPr b="1" spc="-15" dirty="0">
                <a:latin typeface="Arial MT"/>
              </a:rPr>
              <a:t> </a:t>
            </a:r>
            <a:r>
              <a:rPr b="1" dirty="0">
                <a:latin typeface="Arial MT"/>
              </a:rPr>
              <a:t>text</a:t>
            </a:r>
            <a:r>
              <a:rPr b="1" spc="-15" dirty="0">
                <a:latin typeface="Arial MT"/>
              </a:rPr>
              <a:t> </a:t>
            </a:r>
            <a:r>
              <a:rPr b="1" spc="-5" dirty="0">
                <a:latin typeface="Arial MT"/>
              </a:rPr>
              <a:t>in</a:t>
            </a:r>
            <a:r>
              <a:rPr b="1" spc="-15" dirty="0">
                <a:latin typeface="Arial MT"/>
              </a:rPr>
              <a:t> </a:t>
            </a:r>
            <a:r>
              <a:rPr b="1" spc="-5" dirty="0">
                <a:latin typeface="Arial MT"/>
              </a:rPr>
              <a:t>HTML</a:t>
            </a:r>
            <a:r>
              <a:rPr spc="-5" dirty="0">
                <a:latin typeface="Arial MT"/>
                <a:cs typeface="Arial MT"/>
              </a:rPr>
              <a:t>:</a:t>
            </a:r>
            <a:endParaRPr dirty="0">
              <a:latin typeface="Arial MT"/>
              <a:cs typeface="Arial MT"/>
            </a:endParaRPr>
          </a:p>
        </p:txBody>
      </p:sp>
      <p:sp>
        <p:nvSpPr>
          <p:cNvPr id="9" name="object 9"/>
          <p:cNvSpPr txBox="1"/>
          <p:nvPr/>
        </p:nvSpPr>
        <p:spPr>
          <a:xfrm>
            <a:off x="656569" y="3113099"/>
            <a:ext cx="1856105" cy="770724"/>
          </a:xfrm>
          <a:prstGeom prst="rect">
            <a:avLst/>
          </a:prstGeom>
        </p:spPr>
        <p:txBody>
          <a:bodyPr vert="horz" wrap="square" lIns="0" tIns="46990" rIns="0" bIns="0" rtlCol="0">
            <a:spAutoFit/>
          </a:bodyPr>
          <a:lstStyle/>
          <a:p>
            <a:pPr marL="348606" indent="-336542" algn="just">
              <a:spcBef>
                <a:spcPts val="370"/>
              </a:spcBef>
              <a:buChar char="●"/>
              <a:tabLst>
                <a:tab pos="347972" algn="l"/>
                <a:tab pos="349241" algn="l"/>
              </a:tabLst>
            </a:pPr>
            <a:r>
              <a:rPr spc="-5" dirty="0">
                <a:latin typeface="Arial MT"/>
                <a:cs typeface="Arial MT"/>
              </a:rPr>
              <a:t>Hex</a:t>
            </a:r>
            <a:r>
              <a:rPr spc="-35" dirty="0">
                <a:latin typeface="Arial MT"/>
                <a:cs typeface="Arial MT"/>
              </a:rPr>
              <a:t> </a:t>
            </a:r>
            <a:r>
              <a:rPr dirty="0">
                <a:latin typeface="Arial MT"/>
                <a:cs typeface="Arial MT"/>
              </a:rPr>
              <a:t>color</a:t>
            </a:r>
            <a:r>
              <a:rPr spc="-35" dirty="0">
                <a:latin typeface="Arial MT"/>
                <a:cs typeface="Arial MT"/>
              </a:rPr>
              <a:t> </a:t>
            </a:r>
            <a:r>
              <a:rPr dirty="0">
                <a:latin typeface="Arial MT"/>
                <a:cs typeface="Arial MT"/>
              </a:rPr>
              <a:t>codes</a:t>
            </a:r>
          </a:p>
          <a:p>
            <a:pPr marL="348606" indent="-336542" algn="just">
              <a:spcBef>
                <a:spcPts val="270"/>
              </a:spcBef>
              <a:buChar char="●"/>
              <a:tabLst>
                <a:tab pos="347972" algn="l"/>
                <a:tab pos="349241" algn="l"/>
              </a:tabLst>
            </a:pPr>
            <a:r>
              <a:rPr spc="-5" dirty="0">
                <a:latin typeface="Arial MT"/>
                <a:cs typeface="Arial MT"/>
              </a:rPr>
              <a:t>HTML</a:t>
            </a:r>
            <a:r>
              <a:rPr spc="-95" dirty="0">
                <a:latin typeface="Arial MT"/>
                <a:cs typeface="Arial MT"/>
              </a:rPr>
              <a:t> </a:t>
            </a:r>
            <a:r>
              <a:rPr dirty="0">
                <a:latin typeface="Arial MT"/>
                <a:cs typeface="Arial MT"/>
              </a:rPr>
              <a:t>color</a:t>
            </a:r>
            <a:r>
              <a:rPr spc="-45" dirty="0">
                <a:latin typeface="Arial MT"/>
                <a:cs typeface="Arial MT"/>
              </a:rPr>
              <a:t> </a:t>
            </a:r>
            <a:r>
              <a:rPr spc="-5" dirty="0">
                <a:latin typeface="Arial MT"/>
                <a:cs typeface="Arial MT"/>
              </a:rPr>
              <a:t>names</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RGB</a:t>
            </a:r>
            <a:r>
              <a:rPr spc="-50" dirty="0">
                <a:latin typeface="Arial MT"/>
                <a:cs typeface="Arial MT"/>
              </a:rPr>
              <a:t> </a:t>
            </a:r>
            <a:r>
              <a:rPr dirty="0">
                <a:latin typeface="Arial MT"/>
                <a:cs typeface="Arial MT"/>
              </a:rPr>
              <a:t>values.</a:t>
            </a:r>
          </a:p>
        </p:txBody>
      </p:sp>
      <p:sp>
        <p:nvSpPr>
          <p:cNvPr id="10" name="object 10"/>
          <p:cNvSpPr txBox="1"/>
          <p:nvPr/>
        </p:nvSpPr>
        <p:spPr>
          <a:xfrm>
            <a:off x="4746626" y="2001431"/>
            <a:ext cx="4191635" cy="659155"/>
          </a:xfrm>
          <a:prstGeom prst="rect">
            <a:avLst/>
          </a:prstGeom>
          <a:solidFill>
            <a:schemeClr val="bg1"/>
          </a:solidFill>
        </p:spPr>
        <p:txBody>
          <a:bodyPr vert="horz" wrap="square" lIns="0" tIns="12700" rIns="0" bIns="0" rtlCol="0">
            <a:spAutoFit/>
          </a:bodyPr>
          <a:lstStyle/>
          <a:p>
            <a:pPr marL="61592">
              <a:spcBef>
                <a:spcPts val="100"/>
              </a:spcBef>
            </a:pPr>
            <a:r>
              <a:rPr spc="-5" dirty="0">
                <a:latin typeface="Arial MT"/>
                <a:cs typeface="Arial MT"/>
              </a:rPr>
              <a:t>&lt;p</a:t>
            </a:r>
            <a:r>
              <a:rPr spc="-15" dirty="0">
                <a:latin typeface="Arial MT"/>
                <a:cs typeface="Arial MT"/>
              </a:rPr>
              <a:t> </a:t>
            </a:r>
            <a:r>
              <a:rPr dirty="0">
                <a:latin typeface="Arial MT"/>
                <a:cs typeface="Arial MT"/>
              </a:rPr>
              <a:t>style="color:red;"&gt;</a:t>
            </a:r>
            <a:r>
              <a:rPr spc="-40" dirty="0">
                <a:latin typeface="Arial MT"/>
                <a:cs typeface="Arial MT"/>
              </a:rPr>
              <a:t> </a:t>
            </a:r>
            <a:r>
              <a:rPr spc="-5" dirty="0">
                <a:latin typeface="Arial MT"/>
                <a:cs typeface="Arial MT"/>
              </a:rPr>
              <a:t>This</a:t>
            </a:r>
            <a:r>
              <a:rPr spc="-15" dirty="0">
                <a:latin typeface="Arial MT"/>
                <a:cs typeface="Arial MT"/>
              </a:rPr>
              <a:t> </a:t>
            </a:r>
            <a:r>
              <a:rPr spc="-5" dirty="0">
                <a:latin typeface="Arial MT"/>
                <a:cs typeface="Arial MT"/>
              </a:rPr>
              <a:t>is</a:t>
            </a:r>
            <a:r>
              <a:rPr spc="-15" dirty="0">
                <a:latin typeface="Arial MT"/>
                <a:cs typeface="Arial MT"/>
              </a:rPr>
              <a:t> </a:t>
            </a:r>
            <a:r>
              <a:rPr dirty="0">
                <a:latin typeface="Arial MT"/>
                <a:cs typeface="Arial MT"/>
              </a:rPr>
              <a:t>a</a:t>
            </a:r>
            <a:r>
              <a:rPr spc="-15" dirty="0">
                <a:latin typeface="Arial MT"/>
                <a:cs typeface="Arial MT"/>
              </a:rPr>
              <a:t> </a:t>
            </a:r>
            <a:r>
              <a:rPr spc="-5" dirty="0">
                <a:latin typeface="Arial MT"/>
                <a:cs typeface="Arial MT"/>
              </a:rPr>
              <a:t>text</a:t>
            </a:r>
            <a:r>
              <a:rPr spc="-10" dirty="0">
                <a:latin typeface="Arial MT"/>
                <a:cs typeface="Arial MT"/>
              </a:rPr>
              <a:t> </a:t>
            </a:r>
            <a:r>
              <a:rPr spc="-5" dirty="0">
                <a:latin typeface="Arial MT"/>
                <a:cs typeface="Arial MT"/>
              </a:rPr>
              <a:t>in</a:t>
            </a:r>
            <a:r>
              <a:rPr spc="-15" dirty="0">
                <a:latin typeface="Arial MT"/>
                <a:cs typeface="Arial MT"/>
              </a:rPr>
              <a:t> </a:t>
            </a:r>
            <a:r>
              <a:rPr spc="-5" dirty="0">
                <a:latin typeface="Arial MT"/>
                <a:cs typeface="Arial MT"/>
              </a:rPr>
              <a:t>green&lt;/p&gt;</a:t>
            </a:r>
            <a:endParaRPr dirty="0">
              <a:latin typeface="Arial MT"/>
              <a:cs typeface="Arial MT"/>
            </a:endParaRPr>
          </a:p>
          <a:p>
            <a:pPr>
              <a:spcBef>
                <a:spcPts val="10"/>
              </a:spcBef>
            </a:pPr>
            <a:endParaRPr dirty="0">
              <a:latin typeface="Arial MT"/>
              <a:cs typeface="Arial MT"/>
            </a:endParaRPr>
          </a:p>
          <a:p>
            <a:pPr marL="12700"/>
            <a:r>
              <a:rPr spc="-5" dirty="0">
                <a:latin typeface="Arial MT"/>
                <a:cs typeface="Arial MT"/>
              </a:rPr>
              <a:t>&lt;p</a:t>
            </a:r>
            <a:r>
              <a:rPr spc="-20" dirty="0">
                <a:latin typeface="Arial MT"/>
                <a:cs typeface="Arial MT"/>
              </a:rPr>
              <a:t> </a:t>
            </a:r>
            <a:r>
              <a:rPr dirty="0">
                <a:latin typeface="Arial MT"/>
                <a:cs typeface="Arial MT"/>
              </a:rPr>
              <a:t>style="color:#8ebf42;"&gt;</a:t>
            </a:r>
            <a:r>
              <a:rPr spc="-35" dirty="0">
                <a:latin typeface="Arial MT"/>
                <a:cs typeface="Arial MT"/>
              </a:rPr>
              <a:t> </a:t>
            </a:r>
            <a:r>
              <a:rPr spc="-5" dirty="0">
                <a:latin typeface="Arial MT"/>
                <a:cs typeface="Arial MT"/>
              </a:rPr>
              <a:t>This</a:t>
            </a:r>
            <a:r>
              <a:rPr spc="-15" dirty="0">
                <a:latin typeface="Arial MT"/>
                <a:cs typeface="Arial MT"/>
              </a:rPr>
              <a:t> </a:t>
            </a:r>
            <a:r>
              <a:rPr spc="-5" dirty="0">
                <a:latin typeface="Arial MT"/>
                <a:cs typeface="Arial MT"/>
              </a:rPr>
              <a:t>is</a:t>
            </a:r>
            <a:r>
              <a:rPr spc="-15" dirty="0">
                <a:latin typeface="Arial MT"/>
                <a:cs typeface="Arial MT"/>
              </a:rPr>
              <a:t> </a:t>
            </a:r>
            <a:r>
              <a:rPr dirty="0">
                <a:latin typeface="Arial MT"/>
                <a:cs typeface="Arial MT"/>
              </a:rPr>
              <a:t>a</a:t>
            </a:r>
            <a:r>
              <a:rPr spc="-15" dirty="0">
                <a:latin typeface="Arial MT"/>
                <a:cs typeface="Arial MT"/>
              </a:rPr>
              <a:t> </a:t>
            </a:r>
            <a:r>
              <a:rPr spc="-5" dirty="0">
                <a:latin typeface="Arial MT"/>
                <a:cs typeface="Arial MT"/>
              </a:rPr>
              <a:t>text</a:t>
            </a:r>
            <a:r>
              <a:rPr spc="-15" dirty="0">
                <a:latin typeface="Arial MT"/>
                <a:cs typeface="Arial MT"/>
              </a:rPr>
              <a:t> </a:t>
            </a:r>
            <a:r>
              <a:rPr spc="-5" dirty="0">
                <a:latin typeface="Arial MT"/>
                <a:cs typeface="Arial MT"/>
              </a:rPr>
              <a:t>in</a:t>
            </a:r>
            <a:r>
              <a:rPr spc="-15" dirty="0">
                <a:latin typeface="Arial MT"/>
                <a:cs typeface="Arial MT"/>
              </a:rPr>
              <a:t> </a:t>
            </a:r>
            <a:r>
              <a:rPr spc="-5" dirty="0">
                <a:latin typeface="Arial MT"/>
                <a:cs typeface="Arial MT"/>
              </a:rPr>
              <a:t>green&lt;/p&gt;</a:t>
            </a:r>
            <a:endParaRPr dirty="0">
              <a:latin typeface="Arial MT"/>
              <a:cs typeface="Arial MT"/>
            </a:endParaRPr>
          </a:p>
        </p:txBody>
      </p:sp>
      <p:sp>
        <p:nvSpPr>
          <p:cNvPr id="11" name="object 11"/>
          <p:cNvSpPr txBox="1"/>
          <p:nvPr/>
        </p:nvSpPr>
        <p:spPr>
          <a:xfrm>
            <a:off x="4746625" y="2876203"/>
            <a:ext cx="4191635" cy="445443"/>
          </a:xfrm>
          <a:prstGeom prst="rect">
            <a:avLst/>
          </a:prstGeom>
          <a:solidFill>
            <a:schemeClr val="bg1"/>
          </a:solidFill>
        </p:spPr>
        <p:txBody>
          <a:bodyPr vert="horz" wrap="square" lIns="0" tIns="22860" rIns="0" bIns="0" rtlCol="0">
            <a:spAutoFit/>
          </a:bodyPr>
          <a:lstStyle/>
          <a:p>
            <a:pPr marL="12700" marR="5080">
              <a:lnSpc>
                <a:spcPts val="1650"/>
              </a:lnSpc>
              <a:spcBef>
                <a:spcPts val="180"/>
              </a:spcBef>
            </a:pPr>
            <a:r>
              <a:rPr spc="-5" dirty="0">
                <a:latin typeface="Arial MT"/>
                <a:cs typeface="Arial MT"/>
              </a:rPr>
              <a:t>&lt;p</a:t>
            </a:r>
            <a:r>
              <a:rPr spc="-50" dirty="0">
                <a:latin typeface="Arial MT"/>
                <a:cs typeface="Arial MT"/>
              </a:rPr>
              <a:t> </a:t>
            </a:r>
            <a:r>
              <a:rPr dirty="0">
                <a:latin typeface="Arial MT"/>
                <a:cs typeface="Arial MT"/>
              </a:rPr>
              <a:t>style="color:rgba(255,0,0,0.5);"&gt;Red</a:t>
            </a:r>
            <a:r>
              <a:rPr spc="-50" dirty="0">
                <a:latin typeface="Arial MT"/>
                <a:cs typeface="Arial MT"/>
              </a:rPr>
              <a:t> </a:t>
            </a:r>
            <a:r>
              <a:rPr spc="-5" dirty="0">
                <a:latin typeface="Arial MT"/>
                <a:cs typeface="Arial MT"/>
              </a:rPr>
              <a:t>paragraph </a:t>
            </a:r>
            <a:r>
              <a:rPr spc="-375" dirty="0">
                <a:latin typeface="Arial MT"/>
                <a:cs typeface="Arial MT"/>
              </a:rPr>
              <a:t> </a:t>
            </a:r>
            <a:r>
              <a:rPr spc="-5" dirty="0">
                <a:latin typeface="Arial MT"/>
                <a:cs typeface="Arial MT"/>
              </a:rPr>
              <a:t>text&lt;/p&gt;</a:t>
            </a:r>
            <a:endParaRPr dirty="0">
              <a:latin typeface="Arial MT"/>
              <a:cs typeface="Arial MT"/>
            </a:endParaRPr>
          </a:p>
        </p:txBody>
      </p:sp>
    </p:spTree>
    <p:extLst>
      <p:ext uri="{BB962C8B-B14F-4D97-AF65-F5344CB8AC3E}">
        <p14:creationId xmlns:p14="http://schemas.microsoft.com/office/powerpoint/2010/main" val="859214074"/>
      </p:ext>
    </p:extLst>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03597" y="644397"/>
            <a:ext cx="3846786" cy="772647"/>
          </a:xfrm>
          <a:prstGeom prst="rect">
            <a:avLst/>
          </a:prstGeom>
        </p:spPr>
        <p:txBody>
          <a:bodyPr vert="horz" wrap="square" lIns="0" tIns="28575" rIns="0" bIns="0" rtlCol="0">
            <a:spAutoFit/>
          </a:bodyPr>
          <a:lstStyle/>
          <a:p>
            <a:pPr marL="1164590" marR="5080" indent="-1152525">
              <a:lnSpc>
                <a:spcPts val="2840"/>
              </a:lnSpc>
              <a:spcBef>
                <a:spcPts val="225"/>
              </a:spcBef>
            </a:pPr>
            <a:r>
              <a:rPr spc="-5" dirty="0"/>
              <a:t>Introduction</a:t>
            </a:r>
            <a:r>
              <a:rPr spc="-70" dirty="0"/>
              <a:t> </a:t>
            </a:r>
            <a:r>
              <a:rPr dirty="0"/>
              <a:t>to</a:t>
            </a:r>
            <a:r>
              <a:rPr spc="-70" dirty="0"/>
              <a:t> </a:t>
            </a:r>
            <a:r>
              <a:rPr spc="-5" dirty="0"/>
              <a:t>Network </a:t>
            </a:r>
            <a:r>
              <a:rPr spc="-650" dirty="0"/>
              <a:t> </a:t>
            </a:r>
            <a:r>
              <a:rPr spc="-5" dirty="0"/>
              <a:t>Model</a:t>
            </a:r>
          </a:p>
        </p:txBody>
      </p:sp>
      <p:grpSp>
        <p:nvGrpSpPr>
          <p:cNvPr id="3" name="object 3"/>
          <p:cNvGrpSpPr/>
          <p:nvPr/>
        </p:nvGrpSpPr>
        <p:grpSpPr>
          <a:xfrm>
            <a:off x="4346575" y="0"/>
            <a:ext cx="4797425" cy="5143500"/>
            <a:chOff x="4346575" y="0"/>
            <a:chExt cx="4797425"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346575" y="930275"/>
              <a:ext cx="4796536" cy="3361690"/>
            </a:xfrm>
            <a:prstGeom prst="rect">
              <a:avLst/>
            </a:prstGeom>
          </p:spPr>
        </p:pic>
      </p:grpSp>
      <p:sp>
        <p:nvSpPr>
          <p:cNvPr id="7" name="object 7"/>
          <p:cNvSpPr txBox="1"/>
          <p:nvPr/>
        </p:nvSpPr>
        <p:spPr>
          <a:xfrm>
            <a:off x="866647" y="1719198"/>
            <a:ext cx="281305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Overview</a:t>
            </a:r>
            <a:r>
              <a:rPr sz="1800" spc="-65" dirty="0">
                <a:solidFill>
                  <a:srgbClr val="585858"/>
                </a:solidFill>
                <a:latin typeface="Arial"/>
                <a:cs typeface="Arial"/>
              </a:rPr>
              <a:t> </a:t>
            </a:r>
            <a:r>
              <a:rPr sz="1800" spc="-5" dirty="0">
                <a:solidFill>
                  <a:srgbClr val="585858"/>
                </a:solidFill>
                <a:latin typeface="Arial"/>
                <a:cs typeface="Arial"/>
              </a:rPr>
              <a:t>of</a:t>
            </a:r>
            <a:r>
              <a:rPr sz="1800" spc="-35" dirty="0">
                <a:solidFill>
                  <a:srgbClr val="585858"/>
                </a:solidFill>
                <a:latin typeface="Arial"/>
                <a:cs typeface="Arial"/>
              </a:rPr>
              <a:t> </a:t>
            </a:r>
            <a:r>
              <a:rPr sz="1800" spc="-5" dirty="0">
                <a:solidFill>
                  <a:srgbClr val="585858"/>
                </a:solidFill>
                <a:latin typeface="Arial"/>
                <a:cs typeface="Arial"/>
              </a:rPr>
              <a:t>Network</a:t>
            </a:r>
            <a:r>
              <a:rPr sz="1800" spc="-35" dirty="0">
                <a:solidFill>
                  <a:srgbClr val="585858"/>
                </a:solidFill>
                <a:latin typeface="Arial"/>
                <a:cs typeface="Arial"/>
              </a:rPr>
              <a:t> </a:t>
            </a:r>
            <a:r>
              <a:rPr sz="1800" dirty="0">
                <a:solidFill>
                  <a:srgbClr val="585858"/>
                </a:solidFill>
                <a:latin typeface="Arial"/>
                <a:cs typeface="Arial"/>
              </a:rPr>
              <a:t>Model</a:t>
            </a:r>
            <a:endParaRPr sz="1800">
              <a:latin typeface="Arial"/>
              <a:cs typeface="Arial"/>
            </a:endParaRPr>
          </a:p>
        </p:txBody>
      </p:sp>
      <p:sp>
        <p:nvSpPr>
          <p:cNvPr id="8" name="object 8"/>
          <p:cNvSpPr txBox="1"/>
          <p:nvPr/>
        </p:nvSpPr>
        <p:spPr>
          <a:xfrm>
            <a:off x="654812" y="2981934"/>
            <a:ext cx="3528695" cy="1260475"/>
          </a:xfrm>
          <a:prstGeom prst="rect">
            <a:avLst/>
          </a:prstGeom>
        </p:spPr>
        <p:txBody>
          <a:bodyPr vert="horz" wrap="square" lIns="0" tIns="12065" rIns="0" bIns="0" rtlCol="0">
            <a:spAutoFit/>
          </a:bodyPr>
          <a:lstStyle/>
          <a:p>
            <a:pPr marL="349250" marR="5080" indent="-337185">
              <a:lnSpc>
                <a:spcPct val="115799"/>
              </a:lnSpc>
              <a:spcBef>
                <a:spcPts val="95"/>
              </a:spcBef>
              <a:buChar char="●"/>
              <a:tabLst>
                <a:tab pos="349250" algn="l"/>
                <a:tab pos="349885" algn="l"/>
              </a:tabLst>
            </a:pPr>
            <a:r>
              <a:rPr sz="1400" spc="-5" dirty="0">
                <a:latin typeface="Arial"/>
                <a:cs typeface="Arial"/>
              </a:rPr>
              <a:t>The network </a:t>
            </a:r>
            <a:r>
              <a:rPr sz="1400" dirty="0">
                <a:latin typeface="Arial"/>
                <a:cs typeface="Arial"/>
              </a:rPr>
              <a:t>model is </a:t>
            </a:r>
            <a:r>
              <a:rPr sz="1400" spc="-5" dirty="0">
                <a:latin typeface="Arial"/>
                <a:cs typeface="Arial"/>
              </a:rPr>
              <a:t>the extension </a:t>
            </a:r>
            <a:r>
              <a:rPr sz="1400" dirty="0">
                <a:latin typeface="Arial"/>
                <a:cs typeface="Arial"/>
              </a:rPr>
              <a:t>of </a:t>
            </a:r>
            <a:r>
              <a:rPr sz="1400" spc="5" dirty="0">
                <a:latin typeface="Arial"/>
                <a:cs typeface="Arial"/>
              </a:rPr>
              <a:t> </a:t>
            </a:r>
            <a:r>
              <a:rPr sz="1400" dirty="0">
                <a:latin typeface="Arial"/>
                <a:cs typeface="Arial"/>
              </a:rPr>
              <a:t>the </a:t>
            </a:r>
            <a:r>
              <a:rPr sz="1400" spc="-5" dirty="0">
                <a:latin typeface="Arial"/>
                <a:cs typeface="Arial"/>
              </a:rPr>
              <a:t>hierarchical structure because </a:t>
            </a:r>
            <a:r>
              <a:rPr sz="1400" dirty="0">
                <a:latin typeface="Arial"/>
                <a:cs typeface="Arial"/>
              </a:rPr>
              <a:t>it </a:t>
            </a:r>
            <a:r>
              <a:rPr sz="1400" spc="5" dirty="0">
                <a:latin typeface="Arial"/>
                <a:cs typeface="Arial"/>
              </a:rPr>
              <a:t> </a:t>
            </a:r>
            <a:r>
              <a:rPr sz="1400" spc="-5" dirty="0">
                <a:latin typeface="Arial"/>
                <a:cs typeface="Arial"/>
              </a:rPr>
              <a:t>allows many-to-many relationships </a:t>
            </a:r>
            <a:r>
              <a:rPr sz="1400" dirty="0">
                <a:latin typeface="Arial"/>
                <a:cs typeface="Arial"/>
              </a:rPr>
              <a:t>to </a:t>
            </a:r>
            <a:r>
              <a:rPr sz="1400" spc="-5" dirty="0">
                <a:latin typeface="Arial"/>
                <a:cs typeface="Arial"/>
              </a:rPr>
              <a:t>be </a:t>
            </a:r>
            <a:r>
              <a:rPr sz="1400" spc="-375" dirty="0">
                <a:latin typeface="Arial"/>
                <a:cs typeface="Arial"/>
              </a:rPr>
              <a:t> </a:t>
            </a:r>
            <a:r>
              <a:rPr sz="1400" dirty="0">
                <a:latin typeface="Arial"/>
                <a:cs typeface="Arial"/>
              </a:rPr>
              <a:t>managed in a </a:t>
            </a:r>
            <a:r>
              <a:rPr sz="1400" spc="-5" dirty="0">
                <a:latin typeface="Arial"/>
                <a:cs typeface="Arial"/>
              </a:rPr>
              <a:t>tree-like structure that </a:t>
            </a:r>
            <a:r>
              <a:rPr sz="1400" dirty="0">
                <a:latin typeface="Arial"/>
                <a:cs typeface="Arial"/>
              </a:rPr>
              <a:t> </a:t>
            </a:r>
            <a:r>
              <a:rPr sz="1400" spc="-5" dirty="0">
                <a:latin typeface="Arial"/>
                <a:cs typeface="Arial"/>
              </a:rPr>
              <a:t>allows </a:t>
            </a:r>
            <a:r>
              <a:rPr sz="1400" dirty="0">
                <a:latin typeface="Arial"/>
                <a:cs typeface="Arial"/>
              </a:rPr>
              <a:t>multiple</a:t>
            </a:r>
            <a:r>
              <a:rPr sz="1400" spc="-5" dirty="0">
                <a:latin typeface="Arial"/>
                <a:cs typeface="Arial"/>
              </a:rPr>
              <a:t> parents.</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3517"/>
            <a:ext cx="4787265" cy="32385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35" dirty="0">
                <a:solidFill>
                  <a:srgbClr val="585858"/>
                </a:solidFill>
                <a:latin typeface="Arial"/>
                <a:cs typeface="Arial"/>
              </a:rPr>
              <a:t> </a:t>
            </a:r>
            <a:r>
              <a:rPr sz="700" spc="-5" dirty="0">
                <a:solidFill>
                  <a:srgbClr val="585858"/>
                </a:solidFill>
                <a:latin typeface="Arial"/>
                <a:cs typeface="Arial"/>
              </a:rPr>
              <a:t>Source</a:t>
            </a:r>
            <a:r>
              <a:rPr sz="700" spc="35" dirty="0">
                <a:solidFill>
                  <a:srgbClr val="585858"/>
                </a:solidFill>
                <a:latin typeface="Arial"/>
                <a:cs typeface="Arial"/>
              </a:rPr>
              <a:t> </a:t>
            </a:r>
            <a:r>
              <a:rPr sz="700" spc="-10" dirty="0">
                <a:solidFill>
                  <a:srgbClr val="585858"/>
                </a:solidFill>
                <a:latin typeface="Arial"/>
                <a:cs typeface="Arial"/>
                <a:hlinkClick r:id="rId5"/>
              </a:rPr>
              <a:t>https://www.tutorialspoint.com/assets/questions/images/120543-1532343127.jpg</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78373" y="644397"/>
            <a:ext cx="4029666" cy="772647"/>
          </a:xfrm>
          <a:prstGeom prst="rect">
            <a:avLst/>
          </a:prstGeom>
        </p:spPr>
        <p:txBody>
          <a:bodyPr vert="horz" wrap="square" lIns="0" tIns="28575" rIns="0" bIns="0" rtlCol="0">
            <a:spAutoFit/>
          </a:bodyPr>
          <a:lstStyle/>
          <a:p>
            <a:pPr marL="1164590" marR="5080" indent="-1152525">
              <a:lnSpc>
                <a:spcPts val="2840"/>
              </a:lnSpc>
              <a:spcBef>
                <a:spcPts val="225"/>
              </a:spcBef>
            </a:pPr>
            <a:r>
              <a:rPr spc="-5" dirty="0"/>
              <a:t>Introduction</a:t>
            </a:r>
            <a:r>
              <a:rPr spc="-70" dirty="0"/>
              <a:t> </a:t>
            </a:r>
            <a:r>
              <a:rPr dirty="0"/>
              <a:t>to</a:t>
            </a:r>
            <a:r>
              <a:rPr spc="-70" dirty="0"/>
              <a:t> </a:t>
            </a:r>
            <a:r>
              <a:rPr spc="-5" dirty="0"/>
              <a:t>Network </a:t>
            </a:r>
            <a:r>
              <a:rPr spc="-650" dirty="0"/>
              <a:t> </a:t>
            </a:r>
            <a:r>
              <a:rPr spc="-5" dirty="0"/>
              <a:t>Model</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866647" y="1719198"/>
            <a:ext cx="281305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Overview</a:t>
            </a:r>
            <a:r>
              <a:rPr sz="1800" spc="-65" dirty="0">
                <a:solidFill>
                  <a:srgbClr val="585858"/>
                </a:solidFill>
                <a:latin typeface="Arial"/>
                <a:cs typeface="Arial"/>
              </a:rPr>
              <a:t> </a:t>
            </a:r>
            <a:r>
              <a:rPr sz="1800" spc="-5" dirty="0">
                <a:solidFill>
                  <a:srgbClr val="585858"/>
                </a:solidFill>
                <a:latin typeface="Arial"/>
                <a:cs typeface="Arial"/>
              </a:rPr>
              <a:t>of</a:t>
            </a:r>
            <a:r>
              <a:rPr sz="1800" spc="-35" dirty="0">
                <a:solidFill>
                  <a:srgbClr val="585858"/>
                </a:solidFill>
                <a:latin typeface="Arial"/>
                <a:cs typeface="Arial"/>
              </a:rPr>
              <a:t> </a:t>
            </a:r>
            <a:r>
              <a:rPr sz="1800" spc="-5" dirty="0">
                <a:solidFill>
                  <a:srgbClr val="585858"/>
                </a:solidFill>
                <a:latin typeface="Arial"/>
                <a:cs typeface="Arial"/>
              </a:rPr>
              <a:t>Network</a:t>
            </a:r>
            <a:r>
              <a:rPr sz="1800" spc="-35" dirty="0">
                <a:solidFill>
                  <a:srgbClr val="585858"/>
                </a:solidFill>
                <a:latin typeface="Arial"/>
                <a:cs typeface="Arial"/>
              </a:rPr>
              <a:t> </a:t>
            </a:r>
            <a:r>
              <a:rPr sz="1800" dirty="0">
                <a:solidFill>
                  <a:srgbClr val="585858"/>
                </a:solidFill>
                <a:latin typeface="Arial"/>
                <a:cs typeface="Arial"/>
              </a:rPr>
              <a:t>Model</a:t>
            </a:r>
            <a:endParaRPr sz="1800">
              <a:latin typeface="Arial"/>
              <a:cs typeface="Arial"/>
            </a:endParaRPr>
          </a:p>
        </p:txBody>
      </p:sp>
      <p:sp>
        <p:nvSpPr>
          <p:cNvPr id="7" name="object 7"/>
          <p:cNvSpPr txBox="1"/>
          <p:nvPr/>
        </p:nvSpPr>
        <p:spPr>
          <a:xfrm>
            <a:off x="654812" y="3232785"/>
            <a:ext cx="3540760" cy="1075055"/>
          </a:xfrm>
          <a:prstGeom prst="rect">
            <a:avLst/>
          </a:prstGeom>
        </p:spPr>
        <p:txBody>
          <a:bodyPr vert="horz" wrap="square" lIns="0" tIns="18415" rIns="0" bIns="0" rtlCol="0">
            <a:spAutoFit/>
          </a:bodyPr>
          <a:lstStyle/>
          <a:p>
            <a:pPr marL="349250" marR="390525" indent="-337185">
              <a:lnSpc>
                <a:spcPct val="97600"/>
              </a:lnSpc>
              <a:spcBef>
                <a:spcPts val="145"/>
              </a:spcBef>
              <a:buChar char="●"/>
              <a:tabLst>
                <a:tab pos="349250" algn="l"/>
                <a:tab pos="349885" algn="l"/>
              </a:tabLst>
            </a:pPr>
            <a:r>
              <a:rPr sz="1400" dirty="0">
                <a:latin typeface="Arial"/>
                <a:cs typeface="Arial"/>
              </a:rPr>
              <a:t>It</a:t>
            </a:r>
            <a:r>
              <a:rPr sz="1400" spc="-35" dirty="0">
                <a:latin typeface="Arial"/>
                <a:cs typeface="Arial"/>
              </a:rPr>
              <a:t> </a:t>
            </a:r>
            <a:r>
              <a:rPr sz="1400" dirty="0">
                <a:latin typeface="Arial"/>
                <a:cs typeface="Arial"/>
              </a:rPr>
              <a:t>can</a:t>
            </a:r>
            <a:r>
              <a:rPr sz="1400" spc="-10" dirty="0">
                <a:latin typeface="Arial"/>
                <a:cs typeface="Arial"/>
              </a:rPr>
              <a:t> </a:t>
            </a:r>
            <a:r>
              <a:rPr sz="1400" spc="-5" dirty="0">
                <a:latin typeface="Arial"/>
                <a:cs typeface="Arial"/>
              </a:rPr>
              <a:t>represent</a:t>
            </a:r>
            <a:r>
              <a:rPr sz="1400" spc="-25" dirty="0">
                <a:latin typeface="Arial"/>
                <a:cs typeface="Arial"/>
              </a:rPr>
              <a:t> </a:t>
            </a:r>
            <a:r>
              <a:rPr sz="1400" dirty="0">
                <a:latin typeface="Arial"/>
                <a:cs typeface="Arial"/>
              </a:rPr>
              <a:t>redundancy</a:t>
            </a:r>
            <a:r>
              <a:rPr sz="1400" spc="-25" dirty="0">
                <a:latin typeface="Arial"/>
                <a:cs typeface="Arial"/>
              </a:rPr>
              <a:t> </a:t>
            </a:r>
            <a:r>
              <a:rPr sz="1400" dirty="0">
                <a:latin typeface="Arial"/>
                <a:cs typeface="Arial"/>
              </a:rPr>
              <a:t>in</a:t>
            </a:r>
            <a:r>
              <a:rPr sz="1400" spc="-15" dirty="0">
                <a:latin typeface="Arial"/>
                <a:cs typeface="Arial"/>
              </a:rPr>
              <a:t> </a:t>
            </a:r>
            <a:r>
              <a:rPr sz="1400" spc="-5" dirty="0">
                <a:latin typeface="Arial"/>
                <a:cs typeface="Arial"/>
              </a:rPr>
              <a:t>data </a:t>
            </a:r>
            <a:r>
              <a:rPr sz="1400" spc="-375" dirty="0">
                <a:latin typeface="Arial"/>
                <a:cs typeface="Arial"/>
              </a:rPr>
              <a:t> </a:t>
            </a:r>
            <a:r>
              <a:rPr sz="1400" spc="-5" dirty="0">
                <a:latin typeface="Arial"/>
                <a:cs typeface="Arial"/>
              </a:rPr>
              <a:t>more efficiently than that </a:t>
            </a:r>
            <a:r>
              <a:rPr sz="1400" dirty="0">
                <a:latin typeface="Arial"/>
                <a:cs typeface="Arial"/>
              </a:rPr>
              <a:t>in the </a:t>
            </a:r>
            <a:r>
              <a:rPr sz="1400" spc="5" dirty="0">
                <a:latin typeface="Arial"/>
                <a:cs typeface="Arial"/>
              </a:rPr>
              <a:t> </a:t>
            </a:r>
            <a:r>
              <a:rPr sz="1400" dirty="0">
                <a:latin typeface="Arial"/>
                <a:cs typeface="Arial"/>
              </a:rPr>
              <a:t>hierarchical</a:t>
            </a:r>
            <a:r>
              <a:rPr sz="1400" spc="-20" dirty="0">
                <a:latin typeface="Arial"/>
                <a:cs typeface="Arial"/>
              </a:rPr>
              <a:t> </a:t>
            </a:r>
            <a:r>
              <a:rPr sz="1400" spc="-5" dirty="0">
                <a:latin typeface="Arial"/>
                <a:cs typeface="Arial"/>
              </a:rPr>
              <a:t>model.</a:t>
            </a:r>
            <a:endParaRPr sz="1400">
              <a:latin typeface="Arial"/>
              <a:cs typeface="Arial"/>
            </a:endParaRPr>
          </a:p>
          <a:p>
            <a:pPr marL="349250" marR="5080" indent="-337185">
              <a:lnSpc>
                <a:spcPts val="1630"/>
              </a:lnSpc>
              <a:spcBef>
                <a:spcPts val="80"/>
              </a:spcBef>
              <a:buChar char="●"/>
              <a:tabLst>
                <a:tab pos="349250" algn="l"/>
                <a:tab pos="349885" algn="l"/>
              </a:tabLst>
            </a:pPr>
            <a:r>
              <a:rPr sz="1400" dirty="0">
                <a:latin typeface="Arial"/>
                <a:cs typeface="Arial"/>
              </a:rPr>
              <a:t>There</a:t>
            </a:r>
            <a:r>
              <a:rPr sz="1400" spc="-25" dirty="0">
                <a:latin typeface="Arial"/>
                <a:cs typeface="Arial"/>
              </a:rPr>
              <a:t> </a:t>
            </a:r>
            <a:r>
              <a:rPr sz="1400" dirty="0">
                <a:latin typeface="Arial"/>
                <a:cs typeface="Arial"/>
              </a:rPr>
              <a:t>can</a:t>
            </a:r>
            <a:r>
              <a:rPr sz="1400" spc="-20" dirty="0">
                <a:latin typeface="Arial"/>
                <a:cs typeface="Arial"/>
              </a:rPr>
              <a:t> </a:t>
            </a:r>
            <a:r>
              <a:rPr sz="1400" spc="-5" dirty="0">
                <a:latin typeface="Arial"/>
                <a:cs typeface="Arial"/>
              </a:rPr>
              <a:t>be</a:t>
            </a:r>
            <a:r>
              <a:rPr sz="1400" spc="-25" dirty="0">
                <a:latin typeface="Arial"/>
                <a:cs typeface="Arial"/>
              </a:rPr>
              <a:t> </a:t>
            </a:r>
            <a:r>
              <a:rPr sz="1400" spc="-5" dirty="0">
                <a:latin typeface="Arial"/>
                <a:cs typeface="Arial"/>
              </a:rPr>
              <a:t>more</a:t>
            </a:r>
            <a:r>
              <a:rPr sz="1400" spc="-30" dirty="0">
                <a:latin typeface="Arial"/>
                <a:cs typeface="Arial"/>
              </a:rPr>
              <a:t> </a:t>
            </a:r>
            <a:r>
              <a:rPr sz="1400" dirty="0">
                <a:latin typeface="Arial"/>
                <a:cs typeface="Arial"/>
              </a:rPr>
              <a:t>than</a:t>
            </a:r>
            <a:r>
              <a:rPr sz="1400" spc="-20" dirty="0">
                <a:latin typeface="Arial"/>
                <a:cs typeface="Arial"/>
              </a:rPr>
              <a:t> </a:t>
            </a:r>
            <a:r>
              <a:rPr sz="1400" spc="-5" dirty="0">
                <a:latin typeface="Arial"/>
                <a:cs typeface="Arial"/>
              </a:rPr>
              <a:t>one</a:t>
            </a:r>
            <a:r>
              <a:rPr sz="1400" spc="-20" dirty="0">
                <a:latin typeface="Arial"/>
                <a:cs typeface="Arial"/>
              </a:rPr>
              <a:t> </a:t>
            </a:r>
            <a:r>
              <a:rPr sz="1400" spc="-5" dirty="0">
                <a:latin typeface="Arial"/>
                <a:cs typeface="Arial"/>
              </a:rPr>
              <a:t>path</a:t>
            </a:r>
            <a:r>
              <a:rPr sz="1400" spc="-25" dirty="0">
                <a:latin typeface="Arial"/>
                <a:cs typeface="Arial"/>
              </a:rPr>
              <a:t> </a:t>
            </a:r>
            <a:r>
              <a:rPr sz="1400" spc="-5" dirty="0">
                <a:latin typeface="Arial"/>
                <a:cs typeface="Arial"/>
              </a:rPr>
              <a:t>from</a:t>
            </a:r>
            <a:r>
              <a:rPr sz="1400" spc="-25" dirty="0">
                <a:latin typeface="Arial"/>
                <a:cs typeface="Arial"/>
              </a:rPr>
              <a:t> </a:t>
            </a:r>
            <a:r>
              <a:rPr sz="1400" dirty="0">
                <a:latin typeface="Arial"/>
                <a:cs typeface="Arial"/>
              </a:rPr>
              <a:t>a </a:t>
            </a:r>
            <a:r>
              <a:rPr sz="1400" spc="-375" dirty="0">
                <a:latin typeface="Arial"/>
                <a:cs typeface="Arial"/>
              </a:rPr>
              <a:t> </a:t>
            </a:r>
            <a:r>
              <a:rPr sz="1400" spc="-5" dirty="0">
                <a:latin typeface="Arial"/>
                <a:cs typeface="Arial"/>
              </a:rPr>
              <a:t>previous node</a:t>
            </a:r>
            <a:r>
              <a:rPr sz="1400" spc="-20" dirty="0">
                <a:latin typeface="Arial"/>
                <a:cs typeface="Arial"/>
              </a:rPr>
              <a:t> </a:t>
            </a:r>
            <a:r>
              <a:rPr sz="1400" dirty="0">
                <a:latin typeface="Arial"/>
                <a:cs typeface="Arial"/>
              </a:rPr>
              <a:t>to</a:t>
            </a:r>
            <a:r>
              <a:rPr sz="1400" spc="-30" dirty="0">
                <a:latin typeface="Arial"/>
                <a:cs typeface="Arial"/>
              </a:rPr>
              <a:t> </a:t>
            </a:r>
            <a:r>
              <a:rPr sz="1400" spc="-5" dirty="0">
                <a:latin typeface="Arial"/>
                <a:cs typeface="Arial"/>
              </a:rPr>
              <a:t>successor</a:t>
            </a:r>
            <a:r>
              <a:rPr sz="1400" spc="-10" dirty="0">
                <a:latin typeface="Arial"/>
                <a:cs typeface="Arial"/>
              </a:rPr>
              <a:t> </a:t>
            </a:r>
            <a:r>
              <a:rPr sz="1400" spc="-5" dirty="0">
                <a:latin typeface="Arial"/>
                <a:cs typeface="Arial"/>
              </a:rPr>
              <a:t>node/s.</a:t>
            </a:r>
            <a:endParaRPr sz="1400">
              <a:latin typeface="Arial"/>
              <a:cs typeface="Arial"/>
            </a:endParaRPr>
          </a:p>
        </p:txBody>
      </p:sp>
      <p:sp>
        <p:nvSpPr>
          <p:cNvPr id="8" name="object 8"/>
          <p:cNvSpPr txBox="1"/>
          <p:nvPr/>
        </p:nvSpPr>
        <p:spPr>
          <a:xfrm>
            <a:off x="5340477" y="4814722"/>
            <a:ext cx="3029585" cy="272415"/>
          </a:xfrm>
          <a:prstGeom prst="rect">
            <a:avLst/>
          </a:prstGeom>
        </p:spPr>
        <p:txBody>
          <a:bodyPr vert="horz" wrap="square" lIns="0" tIns="12700" rIns="0" bIns="0" rtlCol="0">
            <a:spAutoFit/>
          </a:bodyPr>
          <a:lstStyle/>
          <a:p>
            <a:pPr marL="12700" marR="5080">
              <a:lnSpc>
                <a:spcPct val="115700"/>
              </a:lnSpc>
              <a:spcBef>
                <a:spcPts val="100"/>
              </a:spcBef>
            </a:pPr>
            <a:r>
              <a:rPr sz="700" spc="-5" dirty="0">
                <a:solidFill>
                  <a:srgbClr val="585858"/>
                </a:solidFill>
                <a:latin typeface="Arial"/>
                <a:cs typeface="Arial"/>
              </a:rPr>
              <a:t>Image Source </a:t>
            </a:r>
            <a:r>
              <a:rPr sz="700" dirty="0">
                <a:solidFill>
                  <a:srgbClr val="585858"/>
                </a:solidFill>
                <a:latin typeface="Arial"/>
                <a:cs typeface="Arial"/>
              </a:rPr>
              <a:t> </a:t>
            </a:r>
            <a:r>
              <a:rPr sz="700" spc="-10" dirty="0">
                <a:solidFill>
                  <a:srgbClr val="585858"/>
                </a:solidFill>
                <a:latin typeface="Arial"/>
                <a:cs typeface="Arial"/>
                <a:hlinkClick r:id="rId3"/>
              </a:rPr>
              <a:t>https://www.tutorialspoint.com/assets/questions/images/120543-1532343127.</a:t>
            </a:r>
            <a:endParaRPr sz="7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572000" y="930313"/>
            <a:ext cx="4571365" cy="3361816"/>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3530" y="644397"/>
            <a:ext cx="4042155" cy="772647"/>
          </a:xfrm>
          <a:prstGeom prst="rect">
            <a:avLst/>
          </a:prstGeom>
        </p:spPr>
        <p:txBody>
          <a:bodyPr vert="horz" wrap="square" lIns="0" tIns="28575" rIns="0" bIns="0" rtlCol="0">
            <a:spAutoFit/>
          </a:bodyPr>
          <a:lstStyle/>
          <a:p>
            <a:pPr marL="1164590" marR="5080" indent="-1152525">
              <a:lnSpc>
                <a:spcPts val="2840"/>
              </a:lnSpc>
              <a:spcBef>
                <a:spcPts val="225"/>
              </a:spcBef>
            </a:pPr>
            <a:r>
              <a:rPr spc="-5" dirty="0"/>
              <a:t>Introduction</a:t>
            </a:r>
            <a:r>
              <a:rPr spc="-70" dirty="0"/>
              <a:t> </a:t>
            </a:r>
            <a:r>
              <a:rPr dirty="0"/>
              <a:t>to</a:t>
            </a:r>
            <a:r>
              <a:rPr spc="-70" dirty="0"/>
              <a:t> </a:t>
            </a:r>
            <a:r>
              <a:rPr spc="-5" dirty="0"/>
              <a:t>Network </a:t>
            </a:r>
            <a:r>
              <a:rPr spc="-650" dirty="0"/>
              <a:t> </a:t>
            </a:r>
            <a:r>
              <a:rPr spc="-5" dirty="0"/>
              <a:t>Model</a:t>
            </a:r>
          </a:p>
        </p:txBody>
      </p:sp>
      <p:grpSp>
        <p:nvGrpSpPr>
          <p:cNvPr id="3" name="object 3"/>
          <p:cNvGrpSpPr/>
          <p:nvPr/>
        </p:nvGrpSpPr>
        <p:grpSpPr>
          <a:xfrm>
            <a:off x="4346575" y="0"/>
            <a:ext cx="4797425" cy="5143500"/>
            <a:chOff x="4346575" y="0"/>
            <a:chExt cx="4797425"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346575" y="930275"/>
              <a:ext cx="4796536" cy="3361690"/>
            </a:xfrm>
            <a:prstGeom prst="rect">
              <a:avLst/>
            </a:prstGeom>
          </p:spPr>
        </p:pic>
      </p:grpSp>
      <p:sp>
        <p:nvSpPr>
          <p:cNvPr id="7" name="object 7"/>
          <p:cNvSpPr txBox="1"/>
          <p:nvPr/>
        </p:nvSpPr>
        <p:spPr>
          <a:xfrm>
            <a:off x="866647" y="1719198"/>
            <a:ext cx="281305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Overview</a:t>
            </a:r>
            <a:r>
              <a:rPr sz="1800" spc="-65" dirty="0">
                <a:solidFill>
                  <a:srgbClr val="585858"/>
                </a:solidFill>
                <a:latin typeface="Arial"/>
                <a:cs typeface="Arial"/>
              </a:rPr>
              <a:t> </a:t>
            </a:r>
            <a:r>
              <a:rPr sz="1800" spc="-5" dirty="0">
                <a:solidFill>
                  <a:srgbClr val="585858"/>
                </a:solidFill>
                <a:latin typeface="Arial"/>
                <a:cs typeface="Arial"/>
              </a:rPr>
              <a:t>of</a:t>
            </a:r>
            <a:r>
              <a:rPr sz="1800" spc="-35" dirty="0">
                <a:solidFill>
                  <a:srgbClr val="585858"/>
                </a:solidFill>
                <a:latin typeface="Arial"/>
                <a:cs typeface="Arial"/>
              </a:rPr>
              <a:t> </a:t>
            </a:r>
            <a:r>
              <a:rPr sz="1800" spc="-5" dirty="0">
                <a:solidFill>
                  <a:srgbClr val="585858"/>
                </a:solidFill>
                <a:latin typeface="Arial"/>
                <a:cs typeface="Arial"/>
              </a:rPr>
              <a:t>Network</a:t>
            </a:r>
            <a:r>
              <a:rPr sz="1800" spc="-35" dirty="0">
                <a:solidFill>
                  <a:srgbClr val="585858"/>
                </a:solidFill>
                <a:latin typeface="Arial"/>
                <a:cs typeface="Arial"/>
              </a:rPr>
              <a:t> </a:t>
            </a:r>
            <a:r>
              <a:rPr sz="1800" dirty="0">
                <a:solidFill>
                  <a:srgbClr val="585858"/>
                </a:solidFill>
                <a:latin typeface="Arial"/>
                <a:cs typeface="Arial"/>
              </a:rPr>
              <a:t>Model</a:t>
            </a:r>
            <a:endParaRPr sz="1800">
              <a:latin typeface="Arial"/>
              <a:cs typeface="Arial"/>
            </a:endParaRPr>
          </a:p>
        </p:txBody>
      </p:sp>
      <p:sp>
        <p:nvSpPr>
          <p:cNvPr id="8" name="object 8"/>
          <p:cNvSpPr txBox="1"/>
          <p:nvPr/>
        </p:nvSpPr>
        <p:spPr>
          <a:xfrm>
            <a:off x="654812" y="2920365"/>
            <a:ext cx="3537585" cy="1908810"/>
          </a:xfrm>
          <a:prstGeom prst="rect">
            <a:avLst/>
          </a:prstGeom>
        </p:spPr>
        <p:txBody>
          <a:bodyPr vert="horz" wrap="square" lIns="0" tIns="18415" rIns="0" bIns="0" rtlCol="0">
            <a:spAutoFit/>
          </a:bodyPr>
          <a:lstStyle/>
          <a:p>
            <a:pPr marL="349250" marR="5080" indent="-337185">
              <a:lnSpc>
                <a:spcPct val="97400"/>
              </a:lnSpc>
              <a:spcBef>
                <a:spcPts val="145"/>
              </a:spcBef>
              <a:buChar char="●"/>
              <a:tabLst>
                <a:tab pos="349250" algn="l"/>
                <a:tab pos="349885" algn="l"/>
              </a:tabLst>
            </a:pPr>
            <a:r>
              <a:rPr sz="1400" spc="-5" dirty="0">
                <a:latin typeface="Arial"/>
                <a:cs typeface="Arial"/>
              </a:rPr>
              <a:t>The</a:t>
            </a:r>
            <a:r>
              <a:rPr sz="1400" spc="-25" dirty="0">
                <a:latin typeface="Arial"/>
                <a:cs typeface="Arial"/>
              </a:rPr>
              <a:t> </a:t>
            </a:r>
            <a:r>
              <a:rPr sz="1400" spc="-5" dirty="0">
                <a:latin typeface="Arial"/>
                <a:cs typeface="Arial"/>
              </a:rPr>
              <a:t>operations</a:t>
            </a:r>
            <a:r>
              <a:rPr sz="1400" spc="-25" dirty="0">
                <a:latin typeface="Arial"/>
                <a:cs typeface="Arial"/>
              </a:rPr>
              <a:t> </a:t>
            </a:r>
            <a:r>
              <a:rPr sz="1400" spc="-5" dirty="0">
                <a:latin typeface="Arial"/>
                <a:cs typeface="Arial"/>
              </a:rPr>
              <a:t>of</a:t>
            </a:r>
            <a:r>
              <a:rPr sz="1400" spc="-30" dirty="0">
                <a:latin typeface="Arial"/>
                <a:cs typeface="Arial"/>
              </a:rPr>
              <a:t> </a:t>
            </a:r>
            <a:r>
              <a:rPr sz="1400" spc="-5" dirty="0">
                <a:latin typeface="Arial"/>
                <a:cs typeface="Arial"/>
              </a:rPr>
              <a:t>the</a:t>
            </a:r>
            <a:r>
              <a:rPr sz="1400" spc="-20" dirty="0">
                <a:latin typeface="Arial"/>
                <a:cs typeface="Arial"/>
              </a:rPr>
              <a:t> </a:t>
            </a:r>
            <a:r>
              <a:rPr sz="1400" spc="-5" dirty="0">
                <a:latin typeface="Arial"/>
                <a:cs typeface="Arial"/>
              </a:rPr>
              <a:t>network</a:t>
            </a:r>
            <a:r>
              <a:rPr sz="1400" spc="-15" dirty="0">
                <a:latin typeface="Arial"/>
                <a:cs typeface="Arial"/>
              </a:rPr>
              <a:t> </a:t>
            </a:r>
            <a:r>
              <a:rPr sz="1400" dirty="0">
                <a:latin typeface="Arial"/>
                <a:cs typeface="Arial"/>
              </a:rPr>
              <a:t>model</a:t>
            </a:r>
            <a:r>
              <a:rPr sz="1400" spc="-35" dirty="0">
                <a:latin typeface="Arial"/>
                <a:cs typeface="Arial"/>
              </a:rPr>
              <a:t> </a:t>
            </a:r>
            <a:r>
              <a:rPr sz="1400" spc="-5" dirty="0">
                <a:latin typeface="Arial"/>
                <a:cs typeface="Arial"/>
              </a:rPr>
              <a:t>are </a:t>
            </a:r>
            <a:r>
              <a:rPr sz="1400" spc="-375" dirty="0">
                <a:latin typeface="Arial"/>
                <a:cs typeface="Arial"/>
              </a:rPr>
              <a:t> </a:t>
            </a:r>
            <a:r>
              <a:rPr sz="1400" dirty="0">
                <a:latin typeface="Arial"/>
                <a:cs typeface="Arial"/>
              </a:rPr>
              <a:t>maintained by </a:t>
            </a:r>
            <a:r>
              <a:rPr sz="1400" spc="-5" dirty="0">
                <a:latin typeface="Arial"/>
                <a:cs typeface="Arial"/>
              </a:rPr>
              <a:t>indexing structure </a:t>
            </a:r>
            <a:r>
              <a:rPr sz="1400" spc="-10" dirty="0">
                <a:latin typeface="Arial"/>
                <a:cs typeface="Arial"/>
              </a:rPr>
              <a:t>of </a:t>
            </a:r>
            <a:r>
              <a:rPr sz="1400" spc="-5" dirty="0">
                <a:latin typeface="Arial"/>
                <a:cs typeface="Arial"/>
              </a:rPr>
              <a:t> </a:t>
            </a:r>
            <a:r>
              <a:rPr sz="1400" dirty="0">
                <a:latin typeface="Arial"/>
                <a:cs typeface="Arial"/>
              </a:rPr>
              <a:t>linked </a:t>
            </a:r>
            <a:r>
              <a:rPr sz="1400" spc="-5" dirty="0">
                <a:latin typeface="Arial"/>
                <a:cs typeface="Arial"/>
              </a:rPr>
              <a:t>list (circular) where </a:t>
            </a:r>
            <a:r>
              <a:rPr sz="1400" dirty="0">
                <a:latin typeface="Arial"/>
                <a:cs typeface="Arial"/>
              </a:rPr>
              <a:t>a program </a:t>
            </a:r>
            <a:r>
              <a:rPr sz="1400" spc="5" dirty="0">
                <a:latin typeface="Arial"/>
                <a:cs typeface="Arial"/>
              </a:rPr>
              <a:t> </a:t>
            </a:r>
            <a:r>
              <a:rPr sz="1400" spc="-5" dirty="0">
                <a:latin typeface="Arial"/>
                <a:cs typeface="Arial"/>
              </a:rPr>
              <a:t>maintains </a:t>
            </a:r>
            <a:r>
              <a:rPr sz="1400" dirty="0">
                <a:latin typeface="Arial"/>
                <a:cs typeface="Arial"/>
              </a:rPr>
              <a:t>a </a:t>
            </a:r>
            <a:r>
              <a:rPr sz="1400" spc="-5" dirty="0">
                <a:latin typeface="Arial"/>
                <a:cs typeface="Arial"/>
              </a:rPr>
              <a:t>current </a:t>
            </a:r>
            <a:r>
              <a:rPr sz="1400" dirty="0">
                <a:latin typeface="Arial"/>
                <a:cs typeface="Arial"/>
              </a:rPr>
              <a:t>position and </a:t>
            </a:r>
            <a:r>
              <a:rPr sz="1400" spc="5" dirty="0">
                <a:latin typeface="Arial"/>
                <a:cs typeface="Arial"/>
              </a:rPr>
              <a:t> </a:t>
            </a:r>
            <a:r>
              <a:rPr sz="1400" spc="-5" dirty="0">
                <a:latin typeface="Arial"/>
                <a:cs typeface="Arial"/>
              </a:rPr>
              <a:t>navigates </a:t>
            </a:r>
            <a:r>
              <a:rPr sz="1400" dirty="0">
                <a:latin typeface="Arial"/>
                <a:cs typeface="Arial"/>
              </a:rPr>
              <a:t>from </a:t>
            </a:r>
            <a:r>
              <a:rPr sz="1400" spc="-5" dirty="0">
                <a:latin typeface="Arial"/>
                <a:cs typeface="Arial"/>
              </a:rPr>
              <a:t>one record </a:t>
            </a:r>
            <a:r>
              <a:rPr sz="1400" dirty="0">
                <a:latin typeface="Arial"/>
                <a:cs typeface="Arial"/>
              </a:rPr>
              <a:t>to </a:t>
            </a:r>
            <a:r>
              <a:rPr sz="1400" spc="-5" dirty="0">
                <a:latin typeface="Arial"/>
                <a:cs typeface="Arial"/>
              </a:rPr>
              <a:t>another </a:t>
            </a:r>
            <a:r>
              <a:rPr sz="1400" spc="-10" dirty="0">
                <a:latin typeface="Arial"/>
                <a:cs typeface="Arial"/>
              </a:rPr>
              <a:t>by </a:t>
            </a:r>
            <a:r>
              <a:rPr sz="1400" spc="-375" dirty="0">
                <a:latin typeface="Arial"/>
                <a:cs typeface="Arial"/>
              </a:rPr>
              <a:t> </a:t>
            </a:r>
            <a:r>
              <a:rPr sz="1400" spc="-5" dirty="0">
                <a:latin typeface="Arial"/>
                <a:cs typeface="Arial"/>
              </a:rPr>
              <a:t>following</a:t>
            </a:r>
            <a:r>
              <a:rPr sz="1400" dirty="0">
                <a:latin typeface="Arial"/>
                <a:cs typeface="Arial"/>
              </a:rPr>
              <a:t> the</a:t>
            </a:r>
            <a:r>
              <a:rPr sz="1400" spc="-10" dirty="0">
                <a:latin typeface="Arial"/>
                <a:cs typeface="Arial"/>
              </a:rPr>
              <a:t> </a:t>
            </a:r>
            <a:r>
              <a:rPr sz="1400" spc="-5" dirty="0">
                <a:latin typeface="Arial"/>
                <a:cs typeface="Arial"/>
              </a:rPr>
              <a:t>relationships</a:t>
            </a:r>
            <a:r>
              <a:rPr sz="1400" spc="5" dirty="0">
                <a:latin typeface="Arial"/>
                <a:cs typeface="Arial"/>
              </a:rPr>
              <a:t> </a:t>
            </a:r>
            <a:r>
              <a:rPr sz="1400" spc="-10" dirty="0">
                <a:latin typeface="Arial"/>
                <a:cs typeface="Arial"/>
              </a:rPr>
              <a:t>in</a:t>
            </a:r>
            <a:r>
              <a:rPr sz="1400" spc="10" dirty="0">
                <a:latin typeface="Arial"/>
                <a:cs typeface="Arial"/>
              </a:rPr>
              <a:t> </a:t>
            </a:r>
            <a:r>
              <a:rPr sz="1400" spc="-5" dirty="0">
                <a:latin typeface="Arial"/>
                <a:cs typeface="Arial"/>
              </a:rPr>
              <a:t>which</a:t>
            </a:r>
            <a:r>
              <a:rPr sz="1400" spc="-10" dirty="0">
                <a:latin typeface="Arial"/>
                <a:cs typeface="Arial"/>
              </a:rPr>
              <a:t> </a:t>
            </a:r>
            <a:r>
              <a:rPr sz="1400" dirty="0">
                <a:latin typeface="Arial"/>
                <a:cs typeface="Arial"/>
              </a:rPr>
              <a:t>the </a:t>
            </a:r>
            <a:r>
              <a:rPr sz="1400" spc="5" dirty="0">
                <a:latin typeface="Arial"/>
                <a:cs typeface="Arial"/>
              </a:rPr>
              <a:t> </a:t>
            </a:r>
            <a:r>
              <a:rPr sz="1400" dirty="0">
                <a:latin typeface="Arial"/>
                <a:cs typeface="Arial"/>
              </a:rPr>
              <a:t>record</a:t>
            </a:r>
            <a:r>
              <a:rPr sz="1400" spc="-25" dirty="0">
                <a:latin typeface="Arial"/>
                <a:cs typeface="Arial"/>
              </a:rPr>
              <a:t> </a:t>
            </a:r>
            <a:r>
              <a:rPr sz="1400" spc="-5" dirty="0">
                <a:latin typeface="Arial"/>
                <a:cs typeface="Arial"/>
              </a:rPr>
              <a:t>participates.</a:t>
            </a:r>
            <a:endParaRPr sz="1400">
              <a:latin typeface="Arial"/>
              <a:cs typeface="Arial"/>
            </a:endParaRPr>
          </a:p>
          <a:p>
            <a:pPr marL="349250" marR="709930" indent="-337185">
              <a:lnSpc>
                <a:spcPts val="1630"/>
              </a:lnSpc>
              <a:spcBef>
                <a:spcPts val="110"/>
              </a:spcBef>
              <a:buChar char="●"/>
              <a:tabLst>
                <a:tab pos="349250" algn="l"/>
                <a:tab pos="349885" algn="l"/>
              </a:tabLst>
            </a:pPr>
            <a:r>
              <a:rPr sz="1400" spc="-5" dirty="0">
                <a:latin typeface="Arial"/>
                <a:cs typeface="Arial"/>
              </a:rPr>
              <a:t>Records</a:t>
            </a:r>
            <a:r>
              <a:rPr sz="1400" spc="-30" dirty="0">
                <a:latin typeface="Arial"/>
                <a:cs typeface="Arial"/>
              </a:rPr>
              <a:t> </a:t>
            </a:r>
            <a:r>
              <a:rPr sz="1400" dirty="0">
                <a:latin typeface="Arial"/>
                <a:cs typeface="Arial"/>
              </a:rPr>
              <a:t>can</a:t>
            </a:r>
            <a:r>
              <a:rPr sz="1400" spc="-25" dirty="0">
                <a:latin typeface="Arial"/>
                <a:cs typeface="Arial"/>
              </a:rPr>
              <a:t> </a:t>
            </a:r>
            <a:r>
              <a:rPr sz="1400" spc="-5" dirty="0">
                <a:latin typeface="Arial"/>
                <a:cs typeface="Arial"/>
              </a:rPr>
              <a:t>also</a:t>
            </a:r>
            <a:r>
              <a:rPr sz="1400" spc="-30" dirty="0">
                <a:latin typeface="Arial"/>
                <a:cs typeface="Arial"/>
              </a:rPr>
              <a:t> </a:t>
            </a:r>
            <a:r>
              <a:rPr sz="1400" spc="-10" dirty="0">
                <a:latin typeface="Arial"/>
                <a:cs typeface="Arial"/>
              </a:rPr>
              <a:t>be</a:t>
            </a:r>
            <a:r>
              <a:rPr sz="1400" spc="-25" dirty="0">
                <a:latin typeface="Arial"/>
                <a:cs typeface="Arial"/>
              </a:rPr>
              <a:t> </a:t>
            </a:r>
            <a:r>
              <a:rPr sz="1400" spc="-5" dirty="0">
                <a:latin typeface="Arial"/>
                <a:cs typeface="Arial"/>
              </a:rPr>
              <a:t>located</a:t>
            </a:r>
            <a:r>
              <a:rPr sz="1400" spc="-15" dirty="0">
                <a:latin typeface="Arial"/>
                <a:cs typeface="Arial"/>
              </a:rPr>
              <a:t> </a:t>
            </a:r>
            <a:r>
              <a:rPr sz="1400" spc="-5" dirty="0">
                <a:latin typeface="Arial"/>
                <a:cs typeface="Arial"/>
              </a:rPr>
              <a:t>by </a:t>
            </a:r>
            <a:r>
              <a:rPr sz="1400" spc="-375" dirty="0">
                <a:latin typeface="Arial"/>
                <a:cs typeface="Arial"/>
              </a:rPr>
              <a:t> </a:t>
            </a:r>
            <a:r>
              <a:rPr sz="1400" spc="-5" dirty="0">
                <a:latin typeface="Arial"/>
                <a:cs typeface="Arial"/>
              </a:rPr>
              <a:t>supplying</a:t>
            </a:r>
            <a:r>
              <a:rPr sz="1400" spc="-10" dirty="0">
                <a:latin typeface="Arial"/>
                <a:cs typeface="Arial"/>
              </a:rPr>
              <a:t> </a:t>
            </a:r>
            <a:r>
              <a:rPr sz="1400" dirty="0">
                <a:latin typeface="Arial"/>
                <a:cs typeface="Arial"/>
              </a:rPr>
              <a:t>key</a:t>
            </a:r>
            <a:r>
              <a:rPr sz="1400" spc="-10" dirty="0">
                <a:latin typeface="Arial"/>
                <a:cs typeface="Arial"/>
              </a:rPr>
              <a:t> </a:t>
            </a:r>
            <a:r>
              <a:rPr sz="1400" spc="-5" dirty="0">
                <a:latin typeface="Arial"/>
                <a:cs typeface="Arial"/>
              </a:rPr>
              <a:t>values.</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5148453" y="4843517"/>
            <a:ext cx="3191510" cy="247650"/>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5" dirty="0">
                <a:solidFill>
                  <a:srgbClr val="585858"/>
                </a:solidFill>
                <a:latin typeface="Arial"/>
                <a:cs typeface="Arial"/>
              </a:rPr>
              <a:t>e</a:t>
            </a:r>
            <a:endParaRPr sz="700">
              <a:latin typeface="Arial"/>
              <a:cs typeface="Arial"/>
            </a:endParaRPr>
          </a:p>
          <a:p>
            <a:pPr marL="12700">
              <a:lnSpc>
                <a:spcPct val="100000"/>
              </a:lnSpc>
              <a:spcBef>
                <a:spcPts val="130"/>
              </a:spcBef>
            </a:pPr>
            <a:r>
              <a:rPr sz="700" spc="-5" dirty="0">
                <a:solidFill>
                  <a:srgbClr val="585858"/>
                </a:solidFill>
                <a:latin typeface="Arial"/>
                <a:cs typeface="Arial"/>
                <a:hlinkClick r:id="rId5"/>
              </a:rPr>
              <a:t>https://www.tutorialspoint.com/assets/questions/images/120543-1532343127.jpg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5310" y="644397"/>
            <a:ext cx="4030375" cy="772647"/>
          </a:xfrm>
          <a:prstGeom prst="rect">
            <a:avLst/>
          </a:prstGeom>
        </p:spPr>
        <p:txBody>
          <a:bodyPr vert="horz" wrap="square" lIns="0" tIns="28575" rIns="0" bIns="0" rtlCol="0">
            <a:spAutoFit/>
          </a:bodyPr>
          <a:lstStyle/>
          <a:p>
            <a:pPr marL="1164590" marR="5080" indent="-1152525">
              <a:lnSpc>
                <a:spcPts val="2840"/>
              </a:lnSpc>
              <a:spcBef>
                <a:spcPts val="225"/>
              </a:spcBef>
            </a:pPr>
            <a:r>
              <a:rPr spc="-5" dirty="0"/>
              <a:t>Introduction</a:t>
            </a:r>
            <a:r>
              <a:rPr spc="-70" dirty="0"/>
              <a:t> </a:t>
            </a:r>
            <a:r>
              <a:rPr dirty="0"/>
              <a:t>to</a:t>
            </a:r>
            <a:r>
              <a:rPr spc="-70" dirty="0"/>
              <a:t> </a:t>
            </a:r>
            <a:r>
              <a:rPr spc="-5" dirty="0"/>
              <a:t>Network </a:t>
            </a:r>
            <a:r>
              <a:rPr spc="-650" dirty="0"/>
              <a:t> </a:t>
            </a:r>
            <a:r>
              <a:rPr spc="-5" dirty="0"/>
              <a:t>Model</a:t>
            </a:r>
          </a:p>
        </p:txBody>
      </p:sp>
      <p:grpSp>
        <p:nvGrpSpPr>
          <p:cNvPr id="3" name="object 3"/>
          <p:cNvGrpSpPr/>
          <p:nvPr/>
        </p:nvGrpSpPr>
        <p:grpSpPr>
          <a:xfrm>
            <a:off x="4346575" y="0"/>
            <a:ext cx="4797425" cy="5143500"/>
            <a:chOff x="4346575" y="0"/>
            <a:chExt cx="4797425"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346575" y="930275"/>
              <a:ext cx="4796536" cy="3361690"/>
            </a:xfrm>
            <a:prstGeom prst="rect">
              <a:avLst/>
            </a:prstGeom>
          </p:spPr>
        </p:pic>
      </p:grpSp>
      <p:sp>
        <p:nvSpPr>
          <p:cNvPr id="7" name="object 7"/>
          <p:cNvSpPr txBox="1"/>
          <p:nvPr/>
        </p:nvSpPr>
        <p:spPr>
          <a:xfrm>
            <a:off x="654812" y="1719198"/>
            <a:ext cx="3453765" cy="2063114"/>
          </a:xfrm>
          <a:prstGeom prst="rect">
            <a:avLst/>
          </a:prstGeom>
        </p:spPr>
        <p:txBody>
          <a:bodyPr vert="horz" wrap="square" lIns="0" tIns="12700" rIns="0" bIns="0" rtlCol="0">
            <a:spAutoFit/>
          </a:bodyPr>
          <a:lstStyle/>
          <a:p>
            <a:pPr marL="1017269">
              <a:lnSpc>
                <a:spcPct val="100000"/>
              </a:lnSpc>
              <a:spcBef>
                <a:spcPts val="100"/>
              </a:spcBef>
            </a:pPr>
            <a:r>
              <a:rPr sz="1800" spc="-5" dirty="0">
                <a:solidFill>
                  <a:srgbClr val="585858"/>
                </a:solidFill>
                <a:latin typeface="Arial"/>
                <a:cs typeface="Arial"/>
              </a:rPr>
              <a:t>Advantages</a:t>
            </a:r>
            <a:endParaRPr sz="1800">
              <a:latin typeface="Arial"/>
              <a:cs typeface="Arial"/>
            </a:endParaRPr>
          </a:p>
          <a:p>
            <a:pPr>
              <a:lnSpc>
                <a:spcPct val="100000"/>
              </a:lnSpc>
            </a:pPr>
            <a:endParaRPr sz="2000">
              <a:latin typeface="Arial"/>
              <a:cs typeface="Arial"/>
            </a:endParaRPr>
          </a:p>
          <a:p>
            <a:pPr marL="349250" indent="-335915">
              <a:lnSpc>
                <a:spcPts val="1670"/>
              </a:lnSpc>
              <a:spcBef>
                <a:spcPts val="1700"/>
              </a:spcBef>
              <a:buChar char="●"/>
              <a:tabLst>
                <a:tab pos="349250" algn="l"/>
                <a:tab pos="349885" algn="l"/>
              </a:tabLst>
            </a:pPr>
            <a:r>
              <a:rPr sz="1400" spc="-5" dirty="0">
                <a:latin typeface="Arial"/>
                <a:cs typeface="Arial"/>
              </a:rPr>
              <a:t>Fast</a:t>
            </a:r>
            <a:r>
              <a:rPr sz="1400" spc="-45" dirty="0">
                <a:latin typeface="Arial"/>
                <a:cs typeface="Arial"/>
              </a:rPr>
              <a:t> </a:t>
            </a:r>
            <a:r>
              <a:rPr sz="1400" spc="-5" dirty="0">
                <a:latin typeface="Arial"/>
                <a:cs typeface="Arial"/>
              </a:rPr>
              <a:t>data</a:t>
            </a:r>
            <a:r>
              <a:rPr sz="1400" spc="-50" dirty="0">
                <a:latin typeface="Arial"/>
                <a:cs typeface="Arial"/>
              </a:rPr>
              <a:t> </a:t>
            </a:r>
            <a:r>
              <a:rPr sz="1400" spc="-5" dirty="0">
                <a:latin typeface="Arial"/>
                <a:cs typeface="Arial"/>
              </a:rPr>
              <a:t>access.</a:t>
            </a:r>
            <a:endParaRPr sz="1400">
              <a:latin typeface="Arial"/>
              <a:cs typeface="Arial"/>
            </a:endParaRPr>
          </a:p>
          <a:p>
            <a:pPr marL="349250" marR="5080" indent="-337185">
              <a:lnSpc>
                <a:spcPct val="97400"/>
              </a:lnSpc>
              <a:spcBef>
                <a:spcPts val="30"/>
              </a:spcBef>
              <a:buChar char="●"/>
              <a:tabLst>
                <a:tab pos="349250" algn="l"/>
                <a:tab pos="349885" algn="l"/>
              </a:tabLst>
            </a:pPr>
            <a:r>
              <a:rPr sz="1400" dirty="0">
                <a:latin typeface="Arial"/>
                <a:cs typeface="Arial"/>
              </a:rPr>
              <a:t>It </a:t>
            </a:r>
            <a:r>
              <a:rPr sz="1400" spc="-5" dirty="0">
                <a:latin typeface="Arial"/>
                <a:cs typeface="Arial"/>
              </a:rPr>
              <a:t>also allows users </a:t>
            </a:r>
            <a:r>
              <a:rPr sz="1400" dirty="0">
                <a:latin typeface="Arial"/>
                <a:cs typeface="Arial"/>
              </a:rPr>
              <a:t>to </a:t>
            </a:r>
            <a:r>
              <a:rPr sz="1400" spc="-5" dirty="0">
                <a:latin typeface="Arial"/>
                <a:cs typeface="Arial"/>
              </a:rPr>
              <a:t>create queries </a:t>
            </a:r>
            <a:r>
              <a:rPr sz="1400" dirty="0">
                <a:latin typeface="Arial"/>
                <a:cs typeface="Arial"/>
              </a:rPr>
              <a:t> that are </a:t>
            </a:r>
            <a:r>
              <a:rPr sz="1400" spc="-5" dirty="0">
                <a:latin typeface="Arial"/>
                <a:cs typeface="Arial"/>
              </a:rPr>
              <a:t>more complex </a:t>
            </a:r>
            <a:r>
              <a:rPr sz="1400" dirty="0">
                <a:latin typeface="Arial"/>
                <a:cs typeface="Arial"/>
              </a:rPr>
              <a:t>than </a:t>
            </a:r>
            <a:r>
              <a:rPr sz="1400" spc="-5" dirty="0">
                <a:latin typeface="Arial"/>
                <a:cs typeface="Arial"/>
              </a:rPr>
              <a:t>those </a:t>
            </a:r>
            <a:r>
              <a:rPr sz="1400" dirty="0">
                <a:latin typeface="Arial"/>
                <a:cs typeface="Arial"/>
              </a:rPr>
              <a:t>they </a:t>
            </a:r>
            <a:r>
              <a:rPr sz="1400" spc="5" dirty="0">
                <a:latin typeface="Arial"/>
                <a:cs typeface="Arial"/>
              </a:rPr>
              <a:t> </a:t>
            </a:r>
            <a:r>
              <a:rPr sz="1400" spc="-5" dirty="0">
                <a:latin typeface="Arial"/>
                <a:cs typeface="Arial"/>
              </a:rPr>
              <a:t>created </a:t>
            </a:r>
            <a:r>
              <a:rPr sz="1400" dirty="0">
                <a:latin typeface="Arial"/>
                <a:cs typeface="Arial"/>
              </a:rPr>
              <a:t>using a </a:t>
            </a:r>
            <a:r>
              <a:rPr sz="1400" spc="-5" dirty="0">
                <a:latin typeface="Arial"/>
                <a:cs typeface="Arial"/>
              </a:rPr>
              <a:t>hierarchical </a:t>
            </a:r>
            <a:r>
              <a:rPr sz="1400" dirty="0">
                <a:latin typeface="Arial"/>
                <a:cs typeface="Arial"/>
              </a:rPr>
              <a:t>database. </a:t>
            </a:r>
            <a:r>
              <a:rPr sz="1400" spc="5" dirty="0">
                <a:latin typeface="Arial"/>
                <a:cs typeface="Arial"/>
              </a:rPr>
              <a:t> </a:t>
            </a:r>
            <a:r>
              <a:rPr sz="1400" spc="-5" dirty="0">
                <a:latin typeface="Arial"/>
                <a:cs typeface="Arial"/>
              </a:rPr>
              <a:t>So,</a:t>
            </a:r>
            <a:r>
              <a:rPr sz="1400" spc="-15" dirty="0">
                <a:latin typeface="Arial"/>
                <a:cs typeface="Arial"/>
              </a:rPr>
              <a:t> </a:t>
            </a:r>
            <a:r>
              <a:rPr sz="1400" dirty="0">
                <a:latin typeface="Arial"/>
                <a:cs typeface="Arial"/>
              </a:rPr>
              <a:t>a</a:t>
            </a:r>
            <a:r>
              <a:rPr sz="1400" spc="-20" dirty="0">
                <a:latin typeface="Arial"/>
                <a:cs typeface="Arial"/>
              </a:rPr>
              <a:t> </a:t>
            </a:r>
            <a:r>
              <a:rPr sz="1400" spc="-5" dirty="0">
                <a:latin typeface="Arial"/>
                <a:cs typeface="Arial"/>
              </a:rPr>
              <a:t>variety</a:t>
            </a:r>
            <a:r>
              <a:rPr sz="1400" spc="-25" dirty="0">
                <a:latin typeface="Arial"/>
                <a:cs typeface="Arial"/>
              </a:rPr>
              <a:t> </a:t>
            </a:r>
            <a:r>
              <a:rPr sz="1400" spc="-5" dirty="0">
                <a:latin typeface="Arial"/>
                <a:cs typeface="Arial"/>
              </a:rPr>
              <a:t>of</a:t>
            </a:r>
            <a:r>
              <a:rPr sz="1400" spc="5" dirty="0">
                <a:latin typeface="Arial"/>
                <a:cs typeface="Arial"/>
              </a:rPr>
              <a:t> </a:t>
            </a:r>
            <a:r>
              <a:rPr sz="1400" spc="-5" dirty="0">
                <a:latin typeface="Arial"/>
                <a:cs typeface="Arial"/>
              </a:rPr>
              <a:t>queries</a:t>
            </a:r>
            <a:r>
              <a:rPr sz="1400" spc="-10" dirty="0">
                <a:latin typeface="Arial"/>
                <a:cs typeface="Arial"/>
              </a:rPr>
              <a:t> </a:t>
            </a:r>
            <a:r>
              <a:rPr sz="1400" spc="-5" dirty="0">
                <a:latin typeface="Arial"/>
                <a:cs typeface="Arial"/>
              </a:rPr>
              <a:t>can</a:t>
            </a:r>
            <a:r>
              <a:rPr sz="1400" spc="-20" dirty="0">
                <a:latin typeface="Arial"/>
                <a:cs typeface="Arial"/>
              </a:rPr>
              <a:t> </a:t>
            </a:r>
            <a:r>
              <a:rPr sz="1400" spc="-5" dirty="0">
                <a:latin typeface="Arial"/>
                <a:cs typeface="Arial"/>
              </a:rPr>
              <a:t>be run</a:t>
            </a:r>
            <a:r>
              <a:rPr sz="1400" spc="-10" dirty="0">
                <a:latin typeface="Arial"/>
                <a:cs typeface="Arial"/>
              </a:rPr>
              <a:t> </a:t>
            </a:r>
            <a:r>
              <a:rPr sz="1400" spc="-5" dirty="0">
                <a:latin typeface="Arial"/>
                <a:cs typeface="Arial"/>
              </a:rPr>
              <a:t>over </a:t>
            </a:r>
            <a:r>
              <a:rPr sz="1400" spc="-375" dirty="0">
                <a:latin typeface="Arial"/>
                <a:cs typeface="Arial"/>
              </a:rPr>
              <a:t> </a:t>
            </a:r>
            <a:r>
              <a:rPr sz="1400" dirty="0">
                <a:latin typeface="Arial"/>
                <a:cs typeface="Arial"/>
              </a:rPr>
              <a:t>this</a:t>
            </a:r>
            <a:r>
              <a:rPr sz="1400" spc="-20" dirty="0">
                <a:latin typeface="Arial"/>
                <a:cs typeface="Arial"/>
              </a:rPr>
              <a:t> </a:t>
            </a:r>
            <a:r>
              <a:rPr sz="1400" spc="-5" dirty="0">
                <a:latin typeface="Arial"/>
                <a:cs typeface="Arial"/>
              </a:rPr>
              <a:t>model.</a:t>
            </a:r>
            <a:endParaRPr sz="1400">
              <a:latin typeface="Arial"/>
              <a:cs typeface="Arial"/>
            </a:endParaRPr>
          </a:p>
        </p:txBody>
      </p:sp>
      <p:pic>
        <p:nvPicPr>
          <p:cNvPr id="8" name="object 8"/>
          <p:cNvPicPr/>
          <p:nvPr/>
        </p:nvPicPr>
        <p:blipFill>
          <a:blip r:embed="rId4" cstate="print"/>
          <a:stretch>
            <a:fillRect/>
          </a:stretch>
        </p:blipFill>
        <p:spPr>
          <a:xfrm>
            <a:off x="143510" y="161289"/>
            <a:ext cx="773887" cy="311150"/>
          </a:xfrm>
          <a:prstGeom prst="rect">
            <a:avLst/>
          </a:prstGeom>
        </p:spPr>
      </p:pic>
      <p:sp>
        <p:nvSpPr>
          <p:cNvPr id="9" name="object 9"/>
          <p:cNvSpPr txBox="1"/>
          <p:nvPr/>
        </p:nvSpPr>
        <p:spPr>
          <a:xfrm>
            <a:off x="4708016" y="4840468"/>
            <a:ext cx="3714115" cy="124460"/>
          </a:xfrm>
          <a:prstGeom prst="rect">
            <a:avLst/>
          </a:prstGeom>
        </p:spPr>
        <p:txBody>
          <a:bodyPr vert="horz" wrap="square" lIns="0" tIns="3810" rIns="0" bIns="0" rtlCol="0">
            <a:spAutoFit/>
          </a:bodyPr>
          <a:lstStyle/>
          <a:p>
            <a:pPr marL="12700">
              <a:lnSpc>
                <a:spcPct val="100000"/>
              </a:lnSpc>
              <a:spcBef>
                <a:spcPts val="30"/>
              </a:spcBef>
            </a:pPr>
            <a:r>
              <a:rPr sz="700" spc="-10" dirty="0">
                <a:solidFill>
                  <a:srgbClr val="585858"/>
                </a:solidFill>
                <a:latin typeface="Arial"/>
                <a:cs typeface="Arial"/>
              </a:rPr>
              <a:t>Image</a:t>
            </a:r>
            <a:r>
              <a:rPr sz="700" spc="35" dirty="0">
                <a:solidFill>
                  <a:srgbClr val="585858"/>
                </a:solidFill>
                <a:latin typeface="Arial"/>
                <a:cs typeface="Arial"/>
              </a:rPr>
              <a:t> </a:t>
            </a:r>
            <a:r>
              <a:rPr sz="700" spc="-5" dirty="0">
                <a:solidFill>
                  <a:srgbClr val="585858"/>
                </a:solidFill>
                <a:latin typeface="Arial"/>
                <a:cs typeface="Arial"/>
              </a:rPr>
              <a:t>Source</a:t>
            </a:r>
            <a:r>
              <a:rPr sz="700" spc="35" dirty="0">
                <a:solidFill>
                  <a:srgbClr val="585858"/>
                </a:solidFill>
                <a:latin typeface="Arial"/>
                <a:cs typeface="Arial"/>
              </a:rPr>
              <a:t> </a:t>
            </a:r>
            <a:r>
              <a:rPr sz="700" spc="-10" dirty="0">
                <a:solidFill>
                  <a:srgbClr val="585858"/>
                </a:solidFill>
                <a:latin typeface="Arial"/>
                <a:cs typeface="Arial"/>
                <a:hlinkClick r:id="rId5"/>
              </a:rPr>
              <a:t>https://www.tutorialspoint.com/assets/questions/images/120543-1532343127.jpg</a:t>
            </a:r>
            <a:endParaRPr sz="700">
              <a:latin typeface="Arial"/>
              <a:cs typeface="Arial"/>
            </a:endParaRPr>
          </a:p>
        </p:txBody>
      </p:sp>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97291" y="644397"/>
            <a:ext cx="3815255" cy="772647"/>
          </a:xfrm>
          <a:prstGeom prst="rect">
            <a:avLst/>
          </a:prstGeom>
        </p:spPr>
        <p:txBody>
          <a:bodyPr vert="horz" wrap="square" lIns="0" tIns="28575" rIns="0" bIns="0" rtlCol="0">
            <a:spAutoFit/>
          </a:bodyPr>
          <a:lstStyle/>
          <a:p>
            <a:pPr marL="1164590" marR="5080" indent="-1152525">
              <a:lnSpc>
                <a:spcPts val="2840"/>
              </a:lnSpc>
              <a:spcBef>
                <a:spcPts val="225"/>
              </a:spcBef>
            </a:pPr>
            <a:r>
              <a:rPr spc="-5" dirty="0"/>
              <a:t>Introduction</a:t>
            </a:r>
            <a:r>
              <a:rPr spc="-70" dirty="0"/>
              <a:t> </a:t>
            </a:r>
            <a:r>
              <a:rPr dirty="0"/>
              <a:t>to</a:t>
            </a:r>
            <a:r>
              <a:rPr spc="-70" dirty="0"/>
              <a:t> </a:t>
            </a:r>
            <a:r>
              <a:rPr spc="-5" dirty="0"/>
              <a:t>Network </a:t>
            </a:r>
            <a:r>
              <a:rPr spc="-650" dirty="0"/>
              <a:t> </a:t>
            </a:r>
            <a:r>
              <a:rPr spc="-5" dirty="0"/>
              <a:t>Model</a:t>
            </a:r>
          </a:p>
        </p:txBody>
      </p:sp>
      <p:grpSp>
        <p:nvGrpSpPr>
          <p:cNvPr id="3" name="object 3"/>
          <p:cNvGrpSpPr/>
          <p:nvPr/>
        </p:nvGrpSpPr>
        <p:grpSpPr>
          <a:xfrm>
            <a:off x="4346575" y="0"/>
            <a:ext cx="4797425" cy="5143500"/>
            <a:chOff x="4346575" y="0"/>
            <a:chExt cx="4797425"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346575" y="930275"/>
              <a:ext cx="4796536" cy="3361690"/>
            </a:xfrm>
            <a:prstGeom prst="rect">
              <a:avLst/>
            </a:prstGeom>
          </p:spPr>
        </p:pic>
      </p:grpSp>
      <p:sp>
        <p:nvSpPr>
          <p:cNvPr id="7" name="object 7"/>
          <p:cNvSpPr txBox="1"/>
          <p:nvPr/>
        </p:nvSpPr>
        <p:spPr>
          <a:xfrm>
            <a:off x="654812" y="1719198"/>
            <a:ext cx="3387725" cy="2479040"/>
          </a:xfrm>
          <a:prstGeom prst="rect">
            <a:avLst/>
          </a:prstGeom>
        </p:spPr>
        <p:txBody>
          <a:bodyPr vert="horz" wrap="square" lIns="0" tIns="12700" rIns="0" bIns="0" rtlCol="0">
            <a:spAutoFit/>
          </a:bodyPr>
          <a:lstStyle/>
          <a:p>
            <a:pPr marL="864869">
              <a:lnSpc>
                <a:spcPct val="100000"/>
              </a:lnSpc>
              <a:spcBef>
                <a:spcPts val="100"/>
              </a:spcBef>
            </a:pPr>
            <a:r>
              <a:rPr sz="1800" spc="-5" dirty="0">
                <a:solidFill>
                  <a:srgbClr val="585858"/>
                </a:solidFill>
                <a:latin typeface="Arial"/>
                <a:cs typeface="Arial"/>
              </a:rPr>
              <a:t>Disadvantages</a:t>
            </a:r>
            <a:endParaRPr sz="1800">
              <a:latin typeface="Arial"/>
              <a:cs typeface="Arial"/>
            </a:endParaRPr>
          </a:p>
          <a:p>
            <a:pPr>
              <a:lnSpc>
                <a:spcPct val="100000"/>
              </a:lnSpc>
            </a:pPr>
            <a:endParaRPr sz="2000">
              <a:latin typeface="Arial"/>
              <a:cs typeface="Arial"/>
            </a:endParaRPr>
          </a:p>
          <a:p>
            <a:pPr marL="349250" marR="186690" indent="-337185">
              <a:lnSpc>
                <a:spcPts val="1630"/>
              </a:lnSpc>
              <a:spcBef>
                <a:spcPts val="1795"/>
              </a:spcBef>
              <a:buChar char="●"/>
              <a:tabLst>
                <a:tab pos="349250" algn="l"/>
                <a:tab pos="349885" algn="l"/>
              </a:tabLst>
            </a:pPr>
            <a:r>
              <a:rPr sz="1400" dirty="0">
                <a:latin typeface="Arial"/>
                <a:cs typeface="Arial"/>
              </a:rPr>
              <a:t>A</a:t>
            </a:r>
            <a:r>
              <a:rPr sz="1400" spc="-100" dirty="0">
                <a:latin typeface="Arial"/>
                <a:cs typeface="Arial"/>
              </a:rPr>
              <a:t> </a:t>
            </a:r>
            <a:r>
              <a:rPr sz="1400" dirty="0">
                <a:latin typeface="Arial"/>
                <a:cs typeface="Arial"/>
              </a:rPr>
              <a:t>user</a:t>
            </a:r>
            <a:r>
              <a:rPr sz="1400" spc="-35" dirty="0">
                <a:latin typeface="Arial"/>
                <a:cs typeface="Arial"/>
              </a:rPr>
              <a:t> </a:t>
            </a:r>
            <a:r>
              <a:rPr sz="1400" spc="-5" dirty="0">
                <a:latin typeface="Arial"/>
                <a:cs typeface="Arial"/>
              </a:rPr>
              <a:t>must</a:t>
            </a:r>
            <a:r>
              <a:rPr sz="1400" spc="-25" dirty="0">
                <a:latin typeface="Arial"/>
                <a:cs typeface="Arial"/>
              </a:rPr>
              <a:t> </a:t>
            </a:r>
            <a:r>
              <a:rPr sz="1400" spc="-5" dirty="0">
                <a:latin typeface="Arial"/>
                <a:cs typeface="Arial"/>
              </a:rPr>
              <a:t>be</a:t>
            </a:r>
            <a:r>
              <a:rPr sz="1400" spc="-25" dirty="0">
                <a:latin typeface="Arial"/>
                <a:cs typeface="Arial"/>
              </a:rPr>
              <a:t> </a:t>
            </a:r>
            <a:r>
              <a:rPr sz="1400" spc="-5" dirty="0">
                <a:latin typeface="Arial"/>
                <a:cs typeface="Arial"/>
              </a:rPr>
              <a:t>very</a:t>
            </a:r>
            <a:r>
              <a:rPr sz="1400" spc="-30" dirty="0">
                <a:latin typeface="Arial"/>
                <a:cs typeface="Arial"/>
              </a:rPr>
              <a:t> </a:t>
            </a:r>
            <a:r>
              <a:rPr sz="1400" dirty="0">
                <a:latin typeface="Arial"/>
                <a:cs typeface="Arial"/>
              </a:rPr>
              <a:t>familiar</a:t>
            </a:r>
            <a:r>
              <a:rPr sz="1400" spc="-25" dirty="0">
                <a:latin typeface="Arial"/>
                <a:cs typeface="Arial"/>
              </a:rPr>
              <a:t> </a:t>
            </a:r>
            <a:r>
              <a:rPr sz="1400" spc="-5" dirty="0">
                <a:latin typeface="Arial"/>
                <a:cs typeface="Arial"/>
              </a:rPr>
              <a:t>with</a:t>
            </a:r>
            <a:r>
              <a:rPr sz="1400" spc="-25" dirty="0">
                <a:latin typeface="Arial"/>
                <a:cs typeface="Arial"/>
              </a:rPr>
              <a:t> </a:t>
            </a:r>
            <a:r>
              <a:rPr sz="1400" dirty="0">
                <a:latin typeface="Arial"/>
                <a:cs typeface="Arial"/>
              </a:rPr>
              <a:t>the </a:t>
            </a:r>
            <a:r>
              <a:rPr sz="1400" spc="-375" dirty="0">
                <a:latin typeface="Arial"/>
                <a:cs typeface="Arial"/>
              </a:rPr>
              <a:t> </a:t>
            </a:r>
            <a:r>
              <a:rPr sz="1400" spc="-5" dirty="0">
                <a:latin typeface="Arial"/>
                <a:cs typeface="Arial"/>
              </a:rPr>
              <a:t>structure </a:t>
            </a:r>
            <a:r>
              <a:rPr sz="1400" dirty="0">
                <a:latin typeface="Arial"/>
                <a:cs typeface="Arial"/>
              </a:rPr>
              <a:t>of the </a:t>
            </a:r>
            <a:r>
              <a:rPr sz="1400" spc="-5" dirty="0">
                <a:latin typeface="Arial"/>
                <a:cs typeface="Arial"/>
              </a:rPr>
              <a:t>database </a:t>
            </a:r>
            <a:r>
              <a:rPr sz="1400" dirty="0">
                <a:latin typeface="Arial"/>
                <a:cs typeface="Arial"/>
              </a:rPr>
              <a:t>to </a:t>
            </a:r>
            <a:r>
              <a:rPr sz="1400" spc="-5" dirty="0">
                <a:latin typeface="Arial"/>
                <a:cs typeface="Arial"/>
              </a:rPr>
              <a:t>work </a:t>
            </a:r>
            <a:r>
              <a:rPr sz="1400" dirty="0">
                <a:latin typeface="Arial"/>
                <a:cs typeface="Arial"/>
              </a:rPr>
              <a:t> through</a:t>
            </a:r>
            <a:r>
              <a:rPr sz="1400" spc="-25" dirty="0">
                <a:latin typeface="Arial"/>
                <a:cs typeface="Arial"/>
              </a:rPr>
              <a:t> </a:t>
            </a:r>
            <a:r>
              <a:rPr sz="1400" spc="-5" dirty="0">
                <a:latin typeface="Arial"/>
                <a:cs typeface="Arial"/>
              </a:rPr>
              <a:t>the</a:t>
            </a:r>
            <a:r>
              <a:rPr sz="1400" spc="-10" dirty="0">
                <a:latin typeface="Arial"/>
                <a:cs typeface="Arial"/>
              </a:rPr>
              <a:t> </a:t>
            </a:r>
            <a:r>
              <a:rPr sz="1400" spc="-5" dirty="0">
                <a:latin typeface="Arial"/>
                <a:cs typeface="Arial"/>
              </a:rPr>
              <a:t>set</a:t>
            </a:r>
            <a:r>
              <a:rPr sz="1400" spc="-10" dirty="0">
                <a:latin typeface="Arial"/>
                <a:cs typeface="Arial"/>
              </a:rPr>
              <a:t> </a:t>
            </a:r>
            <a:r>
              <a:rPr sz="1400" spc="-5" dirty="0">
                <a:latin typeface="Arial"/>
                <a:cs typeface="Arial"/>
              </a:rPr>
              <a:t>structures.</a:t>
            </a:r>
            <a:endParaRPr sz="1400">
              <a:latin typeface="Arial"/>
              <a:cs typeface="Arial"/>
            </a:endParaRPr>
          </a:p>
          <a:p>
            <a:pPr marL="349250" marR="5080" indent="-337185">
              <a:lnSpc>
                <a:spcPts val="1630"/>
              </a:lnSpc>
              <a:spcBef>
                <a:spcPts val="45"/>
              </a:spcBef>
              <a:buChar char="●"/>
              <a:tabLst>
                <a:tab pos="349250" algn="l"/>
                <a:tab pos="349885" algn="l"/>
              </a:tabLst>
            </a:pPr>
            <a:r>
              <a:rPr sz="1400" dirty="0">
                <a:latin typeface="Arial"/>
                <a:cs typeface="Arial"/>
              </a:rPr>
              <a:t>Updating </a:t>
            </a:r>
            <a:r>
              <a:rPr sz="1400" spc="-5" dirty="0">
                <a:latin typeface="Arial"/>
                <a:cs typeface="Arial"/>
              </a:rPr>
              <a:t>inside this </a:t>
            </a:r>
            <a:r>
              <a:rPr sz="1400" dirty="0">
                <a:latin typeface="Arial"/>
                <a:cs typeface="Arial"/>
              </a:rPr>
              <a:t>database </a:t>
            </a:r>
            <a:r>
              <a:rPr sz="1400" spc="-10" dirty="0">
                <a:latin typeface="Arial"/>
                <a:cs typeface="Arial"/>
              </a:rPr>
              <a:t>is </a:t>
            </a:r>
            <a:r>
              <a:rPr sz="1400" dirty="0">
                <a:latin typeface="Arial"/>
                <a:cs typeface="Arial"/>
              </a:rPr>
              <a:t>a </a:t>
            </a:r>
            <a:r>
              <a:rPr sz="1400" spc="5" dirty="0">
                <a:latin typeface="Arial"/>
                <a:cs typeface="Arial"/>
              </a:rPr>
              <a:t> </a:t>
            </a:r>
            <a:r>
              <a:rPr sz="1400" spc="-5" dirty="0">
                <a:latin typeface="Arial"/>
                <a:cs typeface="Arial"/>
              </a:rPr>
              <a:t>tedious</a:t>
            </a:r>
            <a:r>
              <a:rPr sz="1400" spc="-20" dirty="0">
                <a:latin typeface="Arial"/>
                <a:cs typeface="Arial"/>
              </a:rPr>
              <a:t> </a:t>
            </a:r>
            <a:r>
              <a:rPr sz="1400" spc="-5" dirty="0">
                <a:latin typeface="Arial"/>
                <a:cs typeface="Arial"/>
              </a:rPr>
              <a:t>task.</a:t>
            </a:r>
            <a:r>
              <a:rPr sz="1400" spc="-15" dirty="0">
                <a:latin typeface="Arial"/>
                <a:cs typeface="Arial"/>
              </a:rPr>
              <a:t> </a:t>
            </a:r>
            <a:r>
              <a:rPr sz="1400" spc="-5" dirty="0">
                <a:latin typeface="Arial"/>
                <a:cs typeface="Arial"/>
              </a:rPr>
              <a:t>One</a:t>
            </a:r>
            <a:r>
              <a:rPr sz="1400" spc="-25" dirty="0">
                <a:latin typeface="Arial"/>
                <a:cs typeface="Arial"/>
              </a:rPr>
              <a:t> </a:t>
            </a:r>
            <a:r>
              <a:rPr sz="1400" dirty="0">
                <a:latin typeface="Arial"/>
                <a:cs typeface="Arial"/>
              </a:rPr>
              <a:t>cannot</a:t>
            </a:r>
            <a:r>
              <a:rPr sz="1400" spc="-30" dirty="0">
                <a:latin typeface="Arial"/>
                <a:cs typeface="Arial"/>
              </a:rPr>
              <a:t> </a:t>
            </a:r>
            <a:r>
              <a:rPr sz="1400" dirty="0">
                <a:latin typeface="Arial"/>
                <a:cs typeface="Arial"/>
              </a:rPr>
              <a:t>change</a:t>
            </a:r>
            <a:r>
              <a:rPr sz="1400" spc="-25" dirty="0">
                <a:latin typeface="Arial"/>
                <a:cs typeface="Arial"/>
              </a:rPr>
              <a:t> </a:t>
            </a:r>
            <a:r>
              <a:rPr sz="1400" dirty="0">
                <a:latin typeface="Arial"/>
                <a:cs typeface="Arial"/>
              </a:rPr>
              <a:t>a</a:t>
            </a:r>
            <a:r>
              <a:rPr sz="1400" spc="-35" dirty="0">
                <a:latin typeface="Arial"/>
                <a:cs typeface="Arial"/>
              </a:rPr>
              <a:t> </a:t>
            </a:r>
            <a:r>
              <a:rPr sz="1400" dirty="0">
                <a:latin typeface="Arial"/>
                <a:cs typeface="Arial"/>
              </a:rPr>
              <a:t>set</a:t>
            </a:r>
            <a:endParaRPr sz="1400">
              <a:latin typeface="Arial"/>
              <a:cs typeface="Arial"/>
            </a:endParaRPr>
          </a:p>
          <a:p>
            <a:pPr marL="349250" marR="370840">
              <a:lnSpc>
                <a:spcPts val="1630"/>
              </a:lnSpc>
              <a:spcBef>
                <a:spcPts val="5"/>
              </a:spcBef>
            </a:pPr>
            <a:r>
              <a:rPr sz="1400" spc="-5" dirty="0">
                <a:latin typeface="Arial"/>
                <a:cs typeface="Arial"/>
              </a:rPr>
              <a:t>structure without affecting </a:t>
            </a:r>
            <a:r>
              <a:rPr sz="1400" dirty="0">
                <a:latin typeface="Arial"/>
                <a:cs typeface="Arial"/>
              </a:rPr>
              <a:t>the </a:t>
            </a:r>
            <a:r>
              <a:rPr sz="1400" spc="5" dirty="0">
                <a:latin typeface="Arial"/>
                <a:cs typeface="Arial"/>
              </a:rPr>
              <a:t> </a:t>
            </a:r>
            <a:r>
              <a:rPr sz="1400" dirty="0">
                <a:latin typeface="Arial"/>
                <a:cs typeface="Arial"/>
              </a:rPr>
              <a:t>application</a:t>
            </a:r>
            <a:r>
              <a:rPr sz="1400" spc="-25" dirty="0">
                <a:latin typeface="Arial"/>
                <a:cs typeface="Arial"/>
              </a:rPr>
              <a:t> </a:t>
            </a:r>
            <a:r>
              <a:rPr sz="1400" spc="-5" dirty="0">
                <a:latin typeface="Arial"/>
                <a:cs typeface="Arial"/>
              </a:rPr>
              <a:t>programs</a:t>
            </a:r>
            <a:r>
              <a:rPr sz="1400" spc="-15" dirty="0">
                <a:latin typeface="Arial"/>
                <a:cs typeface="Arial"/>
              </a:rPr>
              <a:t> </a:t>
            </a:r>
            <a:r>
              <a:rPr sz="1400" dirty="0">
                <a:latin typeface="Arial"/>
                <a:cs typeface="Arial"/>
              </a:rPr>
              <a:t>that</a:t>
            </a:r>
            <a:r>
              <a:rPr sz="1400" spc="-15" dirty="0">
                <a:latin typeface="Arial"/>
                <a:cs typeface="Arial"/>
              </a:rPr>
              <a:t> </a:t>
            </a:r>
            <a:r>
              <a:rPr sz="1400" spc="-5" dirty="0">
                <a:latin typeface="Arial"/>
                <a:cs typeface="Arial"/>
              </a:rPr>
              <a:t>use</a:t>
            </a:r>
            <a:r>
              <a:rPr sz="1400" spc="-20" dirty="0">
                <a:latin typeface="Arial"/>
                <a:cs typeface="Arial"/>
              </a:rPr>
              <a:t> </a:t>
            </a:r>
            <a:r>
              <a:rPr sz="1400" spc="-5" dirty="0">
                <a:latin typeface="Arial"/>
                <a:cs typeface="Arial"/>
              </a:rPr>
              <a:t>this</a:t>
            </a:r>
            <a:endParaRPr sz="1400">
              <a:latin typeface="Arial"/>
              <a:cs typeface="Arial"/>
            </a:endParaRPr>
          </a:p>
          <a:p>
            <a:pPr marL="349250">
              <a:lnSpc>
                <a:spcPts val="1600"/>
              </a:lnSpc>
            </a:pPr>
            <a:r>
              <a:rPr sz="1400" spc="-5" dirty="0">
                <a:latin typeface="Arial"/>
                <a:cs typeface="Arial"/>
              </a:rPr>
              <a:t>structure</a:t>
            </a:r>
            <a:r>
              <a:rPr sz="1400" spc="-30" dirty="0">
                <a:latin typeface="Arial"/>
                <a:cs typeface="Arial"/>
              </a:rPr>
              <a:t> </a:t>
            </a:r>
            <a:r>
              <a:rPr sz="1400" dirty="0">
                <a:latin typeface="Arial"/>
                <a:cs typeface="Arial"/>
              </a:rPr>
              <a:t>to</a:t>
            </a:r>
            <a:r>
              <a:rPr sz="1400" spc="-30" dirty="0">
                <a:latin typeface="Arial"/>
                <a:cs typeface="Arial"/>
              </a:rPr>
              <a:t> </a:t>
            </a:r>
            <a:r>
              <a:rPr sz="1400" spc="-5" dirty="0">
                <a:latin typeface="Arial"/>
                <a:cs typeface="Arial"/>
              </a:rPr>
              <a:t>navigate</a:t>
            </a:r>
            <a:r>
              <a:rPr sz="1400" spc="-20" dirty="0">
                <a:latin typeface="Arial"/>
                <a:cs typeface="Arial"/>
              </a:rPr>
              <a:t> </a:t>
            </a:r>
            <a:r>
              <a:rPr sz="1400" spc="-5" dirty="0">
                <a:latin typeface="Arial"/>
                <a:cs typeface="Arial"/>
              </a:rPr>
              <a:t>through</a:t>
            </a:r>
            <a:r>
              <a:rPr sz="1400" spc="-25"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data.</a:t>
            </a:r>
            <a:endParaRPr sz="1400">
              <a:latin typeface="Arial"/>
              <a:cs typeface="Arial"/>
            </a:endParaRPr>
          </a:p>
        </p:txBody>
      </p:sp>
      <p:pic>
        <p:nvPicPr>
          <p:cNvPr id="8" name="object 8"/>
          <p:cNvPicPr/>
          <p:nvPr/>
        </p:nvPicPr>
        <p:blipFill>
          <a:blip r:embed="rId4" cstate="print"/>
          <a:stretch>
            <a:fillRect/>
          </a:stretch>
        </p:blipFill>
        <p:spPr>
          <a:xfrm>
            <a:off x="143510" y="161289"/>
            <a:ext cx="773887" cy="311150"/>
          </a:xfrm>
          <a:prstGeom prst="rect">
            <a:avLst/>
          </a:prstGeom>
        </p:spPr>
      </p:pic>
      <p:sp>
        <p:nvSpPr>
          <p:cNvPr id="9" name="object 9"/>
          <p:cNvSpPr txBox="1"/>
          <p:nvPr/>
        </p:nvSpPr>
        <p:spPr>
          <a:xfrm>
            <a:off x="4708016" y="4840468"/>
            <a:ext cx="3714115" cy="124460"/>
          </a:xfrm>
          <a:prstGeom prst="rect">
            <a:avLst/>
          </a:prstGeom>
        </p:spPr>
        <p:txBody>
          <a:bodyPr vert="horz" wrap="square" lIns="0" tIns="3810" rIns="0" bIns="0" rtlCol="0">
            <a:spAutoFit/>
          </a:bodyPr>
          <a:lstStyle/>
          <a:p>
            <a:pPr marL="12700">
              <a:lnSpc>
                <a:spcPct val="100000"/>
              </a:lnSpc>
              <a:spcBef>
                <a:spcPts val="30"/>
              </a:spcBef>
            </a:pPr>
            <a:r>
              <a:rPr sz="700" spc="-10" dirty="0">
                <a:solidFill>
                  <a:srgbClr val="585858"/>
                </a:solidFill>
                <a:latin typeface="Arial"/>
                <a:cs typeface="Arial"/>
              </a:rPr>
              <a:t>Image</a:t>
            </a:r>
            <a:r>
              <a:rPr sz="700" spc="35" dirty="0">
                <a:solidFill>
                  <a:srgbClr val="585858"/>
                </a:solidFill>
                <a:latin typeface="Arial"/>
                <a:cs typeface="Arial"/>
              </a:rPr>
              <a:t> </a:t>
            </a:r>
            <a:r>
              <a:rPr sz="700" spc="-5" dirty="0">
                <a:solidFill>
                  <a:srgbClr val="585858"/>
                </a:solidFill>
                <a:latin typeface="Arial"/>
                <a:cs typeface="Arial"/>
              </a:rPr>
              <a:t>Source</a:t>
            </a:r>
            <a:r>
              <a:rPr sz="700" spc="35" dirty="0">
                <a:solidFill>
                  <a:srgbClr val="585858"/>
                </a:solidFill>
                <a:latin typeface="Arial"/>
                <a:cs typeface="Arial"/>
              </a:rPr>
              <a:t> </a:t>
            </a:r>
            <a:r>
              <a:rPr sz="700" spc="-10" dirty="0">
                <a:solidFill>
                  <a:srgbClr val="585858"/>
                </a:solidFill>
                <a:latin typeface="Arial"/>
                <a:cs typeface="Arial"/>
                <a:hlinkClick r:id="rId5"/>
              </a:rPr>
              <a:t>https://www.tutorialspoint.com/assets/questions/images/120543-1532343127.jpg</a:t>
            </a:r>
            <a:endParaRPr sz="700">
              <a:latin typeface="Arial"/>
              <a:cs typeface="Arial"/>
            </a:endParaRPr>
          </a:p>
        </p:txBody>
      </p:sp>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p:nvPr/>
        </p:nvSpPr>
        <p:spPr>
          <a:xfrm>
            <a:off x="1671573" y="827278"/>
            <a:ext cx="1210310"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Arial"/>
                <a:cs typeface="Arial"/>
              </a:rPr>
              <a:t>Ex</a:t>
            </a:r>
            <a:r>
              <a:rPr sz="2400" spc="-15" dirty="0">
                <a:latin typeface="Arial"/>
                <a:cs typeface="Arial"/>
              </a:rPr>
              <a:t>a</a:t>
            </a:r>
            <a:r>
              <a:rPr sz="2400" spc="-5" dirty="0">
                <a:latin typeface="Arial"/>
                <a:cs typeface="Arial"/>
              </a:rPr>
              <a:t>mple</a:t>
            </a:r>
            <a:endParaRPr sz="2400">
              <a:latin typeface="Arial"/>
              <a:cs typeface="Arial"/>
            </a:endParaRPr>
          </a:p>
        </p:txBody>
      </p:sp>
      <p:sp>
        <p:nvSpPr>
          <p:cNvPr id="6" name="object 6"/>
          <p:cNvSpPr txBox="1"/>
          <p:nvPr/>
        </p:nvSpPr>
        <p:spPr>
          <a:xfrm>
            <a:off x="749300" y="1726819"/>
            <a:ext cx="305244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Overview</a:t>
            </a:r>
            <a:r>
              <a:rPr sz="1800" spc="-50" dirty="0">
                <a:solidFill>
                  <a:srgbClr val="585858"/>
                </a:solidFill>
                <a:latin typeface="Arial"/>
                <a:cs typeface="Arial"/>
              </a:rPr>
              <a:t> </a:t>
            </a:r>
            <a:r>
              <a:rPr sz="1800" spc="-5" dirty="0">
                <a:solidFill>
                  <a:srgbClr val="585858"/>
                </a:solidFill>
                <a:latin typeface="Arial"/>
                <a:cs typeface="Arial"/>
              </a:rPr>
              <a:t>of</a:t>
            </a:r>
            <a:r>
              <a:rPr sz="1800" spc="-25" dirty="0">
                <a:solidFill>
                  <a:srgbClr val="585858"/>
                </a:solidFill>
                <a:latin typeface="Arial"/>
                <a:cs typeface="Arial"/>
              </a:rPr>
              <a:t> </a:t>
            </a:r>
            <a:r>
              <a:rPr sz="1800" spc="-5" dirty="0">
                <a:solidFill>
                  <a:srgbClr val="585858"/>
                </a:solidFill>
                <a:latin typeface="Arial"/>
                <a:cs typeface="Arial"/>
              </a:rPr>
              <a:t>Hirarchical</a:t>
            </a:r>
            <a:r>
              <a:rPr sz="1800" spc="-30" dirty="0">
                <a:solidFill>
                  <a:srgbClr val="585858"/>
                </a:solidFill>
                <a:latin typeface="Arial"/>
                <a:cs typeface="Arial"/>
              </a:rPr>
              <a:t> </a:t>
            </a:r>
            <a:r>
              <a:rPr sz="1800" spc="-5" dirty="0">
                <a:solidFill>
                  <a:srgbClr val="585858"/>
                </a:solidFill>
                <a:latin typeface="Arial"/>
                <a:cs typeface="Arial"/>
              </a:rPr>
              <a:t>Model</a:t>
            </a:r>
            <a:endParaRPr sz="1800">
              <a:latin typeface="Arial"/>
              <a:cs typeface="Arial"/>
            </a:endParaRPr>
          </a:p>
        </p:txBody>
      </p:sp>
      <p:sp>
        <p:nvSpPr>
          <p:cNvPr id="7" name="object 7"/>
          <p:cNvSpPr txBox="1"/>
          <p:nvPr/>
        </p:nvSpPr>
        <p:spPr>
          <a:xfrm>
            <a:off x="4708016" y="4842764"/>
            <a:ext cx="3544570"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5" dirty="0">
                <a:solidFill>
                  <a:srgbClr val="585858"/>
                </a:solidFill>
                <a:latin typeface="Arial"/>
                <a:cs typeface="Arial"/>
              </a:rPr>
              <a:t> </a:t>
            </a:r>
            <a:r>
              <a:rPr sz="700" spc="-5" dirty="0">
                <a:solidFill>
                  <a:srgbClr val="585858"/>
                </a:solidFill>
                <a:latin typeface="Arial"/>
                <a:cs typeface="Arial"/>
              </a:rPr>
              <a:t>Source</a:t>
            </a:r>
            <a:r>
              <a:rPr sz="700" spc="10" dirty="0">
                <a:solidFill>
                  <a:srgbClr val="585858"/>
                </a:solidFill>
                <a:latin typeface="Arial"/>
                <a:cs typeface="Arial"/>
              </a:rPr>
              <a:t> </a:t>
            </a:r>
            <a:r>
              <a:rPr sz="700" spc="-5" dirty="0">
                <a:solidFill>
                  <a:srgbClr val="585858"/>
                </a:solidFill>
                <a:latin typeface="Arial"/>
                <a:cs typeface="Arial"/>
              </a:rPr>
              <a:t>:</a:t>
            </a:r>
            <a:r>
              <a:rPr sz="700" spc="10" dirty="0">
                <a:solidFill>
                  <a:srgbClr val="585858"/>
                </a:solidFill>
                <a:latin typeface="Arial"/>
                <a:cs typeface="Arial"/>
              </a:rPr>
              <a:t> </a:t>
            </a:r>
            <a:r>
              <a:rPr sz="700" spc="-10" dirty="0">
                <a:solidFill>
                  <a:srgbClr val="585858"/>
                </a:solidFill>
                <a:latin typeface="Arial"/>
                <a:cs typeface="Arial"/>
                <a:hlinkClick r:id="rId3"/>
              </a:rPr>
              <a:t>https://www.dbmsinternals.com/wp-content/uploads/2016/11/download.png</a:t>
            </a:r>
            <a:endParaRPr sz="700">
              <a:latin typeface="Arial"/>
              <a:cs typeface="Arial"/>
            </a:endParaRPr>
          </a:p>
        </p:txBody>
      </p:sp>
      <p:pic>
        <p:nvPicPr>
          <p:cNvPr id="8" name="object 8"/>
          <p:cNvPicPr/>
          <p:nvPr/>
        </p:nvPicPr>
        <p:blipFill>
          <a:blip r:embed="rId4" cstate="print"/>
          <a:stretch>
            <a:fillRect/>
          </a:stretch>
        </p:blipFill>
        <p:spPr>
          <a:xfrm>
            <a:off x="143510" y="163068"/>
            <a:ext cx="767080" cy="307848"/>
          </a:xfrm>
          <a:prstGeom prst="rect">
            <a:avLst/>
          </a:prstGeom>
        </p:spPr>
      </p:pic>
      <p:pic>
        <p:nvPicPr>
          <p:cNvPr id="9" name="object 9"/>
          <p:cNvPicPr/>
          <p:nvPr/>
        </p:nvPicPr>
        <p:blipFill>
          <a:blip r:embed="rId5" cstate="print"/>
          <a:stretch>
            <a:fillRect/>
          </a:stretch>
        </p:blipFill>
        <p:spPr>
          <a:xfrm>
            <a:off x="584200" y="1257477"/>
            <a:ext cx="7352665" cy="3382645"/>
          </a:xfrm>
          <a:prstGeom prst="rect">
            <a:avLst/>
          </a:prstGeom>
        </p:spPr>
      </p:pic>
      <p:sp>
        <p:nvSpPr>
          <p:cNvPr id="10" name="object 10"/>
          <p:cNvSpPr txBox="1">
            <a:spLocks noGrp="1"/>
          </p:cNvSpPr>
          <p:nvPr>
            <p:ph type="ftr" sz="quarter" idx="5"/>
          </p:nvPr>
        </p:nvSpPr>
        <p:spPr>
          <a:xfrm>
            <a:off x="0" y="0"/>
            <a:ext cx="0" cy="126317"/>
          </a:xfrm>
          <a:prstGeom prst="rect">
            <a:avLst/>
          </a:prstGeom>
        </p:spPr>
        <p:txBody>
          <a:bodyPr vert="horz" wrap="square" lIns="0" tIns="3175" rIns="0" bIns="0" rtlCol="0">
            <a:spAutoFit/>
          </a:bodyPr>
          <a:lstStyle/>
          <a:p>
            <a:pPr marL="12700">
              <a:lnSpc>
                <a:spcPct val="100000"/>
              </a:lnSpc>
              <a:spcBef>
                <a:spcPts val="25"/>
              </a:spcBef>
            </a:pPr>
            <a:endParaRPr dirty="0"/>
          </a:p>
        </p:txBody>
      </p:sp>
    </p:spTree>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95482" y="2571750"/>
            <a:ext cx="2914015" cy="391160"/>
          </a:xfrm>
          <a:prstGeom prst="rect">
            <a:avLst/>
          </a:prstGeom>
        </p:spPr>
        <p:txBody>
          <a:bodyPr vert="horz" wrap="square" lIns="0" tIns="12700" rIns="0" bIns="0" rtlCol="0">
            <a:spAutoFit/>
          </a:bodyPr>
          <a:lstStyle/>
          <a:p>
            <a:pPr marL="12700" algn="ctr">
              <a:lnSpc>
                <a:spcPct val="100000"/>
              </a:lnSpc>
              <a:spcBef>
                <a:spcPts val="100"/>
              </a:spcBef>
            </a:pPr>
            <a:r>
              <a:rPr sz="2400" spc="-5" dirty="0">
                <a:latin typeface="Arial"/>
                <a:cs typeface="Arial"/>
              </a:rPr>
              <a:t>Introduction</a:t>
            </a:r>
            <a:r>
              <a:rPr sz="2400" spc="-55" dirty="0">
                <a:latin typeface="Arial"/>
                <a:cs typeface="Arial"/>
              </a:rPr>
              <a:t> </a:t>
            </a:r>
            <a:r>
              <a:rPr sz="2400" dirty="0">
                <a:latin typeface="Arial"/>
                <a:cs typeface="Arial"/>
              </a:rPr>
              <a:t>to</a:t>
            </a:r>
            <a:r>
              <a:rPr sz="2400" spc="-50" dirty="0">
                <a:latin typeface="Arial"/>
                <a:cs typeface="Arial"/>
              </a:rPr>
              <a:t> </a:t>
            </a:r>
            <a:r>
              <a:rPr sz="2400" spc="-5" dirty="0">
                <a:latin typeface="Arial"/>
                <a:cs typeface="Arial"/>
              </a:rPr>
              <a:t>DBMS</a:t>
            </a:r>
            <a:endParaRPr sz="2400" dirty="0">
              <a:latin typeface="Arial"/>
              <a:cs typeface="Arial"/>
            </a:endParaRPr>
          </a:p>
        </p:txBody>
      </p:sp>
      <p:sp>
        <p:nvSpPr>
          <p:cNvPr id="3" name="object 3"/>
          <p:cNvSpPr txBox="1"/>
          <p:nvPr/>
        </p:nvSpPr>
        <p:spPr>
          <a:xfrm>
            <a:off x="5148453" y="4823866"/>
            <a:ext cx="3192780" cy="275590"/>
          </a:xfrm>
          <a:prstGeom prst="rect">
            <a:avLst/>
          </a:prstGeom>
        </p:spPr>
        <p:txBody>
          <a:bodyPr vert="horz" wrap="square" lIns="0" tIns="31114" rIns="0" bIns="0" rtlCol="0">
            <a:spAutoFit/>
          </a:bodyPr>
          <a:lstStyle/>
          <a:p>
            <a:pPr marL="12700">
              <a:lnSpc>
                <a:spcPct val="100000"/>
              </a:lnSpc>
              <a:spcBef>
                <a:spcPts val="244"/>
              </a:spcBef>
            </a:pPr>
            <a:r>
              <a:rPr sz="700" spc="-5" dirty="0">
                <a:solidFill>
                  <a:srgbClr val="585858"/>
                </a:solidFill>
                <a:latin typeface="Arial"/>
                <a:cs typeface="Arial"/>
              </a:rPr>
              <a:t>Image</a:t>
            </a:r>
            <a:endParaRPr sz="700">
              <a:latin typeface="Arial"/>
              <a:cs typeface="Arial"/>
            </a:endParaRPr>
          </a:p>
          <a:p>
            <a:pPr marL="12700">
              <a:lnSpc>
                <a:spcPct val="100000"/>
              </a:lnSpc>
              <a:spcBef>
                <a:spcPts val="140"/>
              </a:spcBef>
            </a:pPr>
            <a:r>
              <a:rPr sz="700" spc="-5" dirty="0">
                <a:solidFill>
                  <a:srgbClr val="585858"/>
                </a:solidFill>
                <a:latin typeface="Arial"/>
                <a:cs typeface="Arial"/>
              </a:rPr>
              <a:t>Sourcehttps://d5ngkkf53wl41.cloudfront.net/interview-questions/dbms/what-is-db</a:t>
            </a:r>
            <a:endParaRPr sz="700">
              <a:latin typeface="Arial"/>
              <a:cs typeface="Arial"/>
            </a:endParaRPr>
          </a:p>
        </p:txBody>
      </p:sp>
      <p:pic>
        <p:nvPicPr>
          <p:cNvPr id="4" name="object 4"/>
          <p:cNvPicPr/>
          <p:nvPr/>
        </p:nvPicPr>
        <p:blipFill>
          <a:blip r:embed="rId2" cstate="print"/>
          <a:stretch>
            <a:fillRect/>
          </a:stretch>
        </p:blipFill>
        <p:spPr>
          <a:xfrm>
            <a:off x="143510" y="163068"/>
            <a:ext cx="767080" cy="307848"/>
          </a:xfrm>
          <a:prstGeom prst="rect">
            <a:avLst/>
          </a:prstGeom>
        </p:spPr>
      </p:pic>
      <p:pic>
        <p:nvPicPr>
          <p:cNvPr id="5" name="object 5"/>
          <p:cNvPicPr/>
          <p:nvPr/>
        </p:nvPicPr>
        <p:blipFill>
          <a:blip r:embed="rId3" cstate="print"/>
          <a:stretch>
            <a:fillRect/>
          </a:stretch>
        </p:blipFill>
        <p:spPr>
          <a:xfrm>
            <a:off x="4572000" y="1359890"/>
            <a:ext cx="4570984" cy="2894965"/>
          </a:xfrm>
          <a:prstGeom prst="rect">
            <a:avLst/>
          </a:prstGeom>
        </p:spPr>
      </p:pic>
      <p:sp>
        <p:nvSpPr>
          <p:cNvPr id="6" name="object 6"/>
          <p:cNvSpPr txBox="1">
            <a:spLocks noGrp="1"/>
          </p:cNvSpPr>
          <p:nvPr>
            <p:ph type="ftr" sz="quarter" idx="5"/>
          </p:nvPr>
        </p:nvSpPr>
        <p:spPr>
          <a:xfrm>
            <a:off x="0" y="0"/>
            <a:ext cx="0" cy="126317"/>
          </a:xfrm>
          <a:prstGeom prst="rect">
            <a:avLst/>
          </a:prstGeom>
        </p:spPr>
        <p:txBody>
          <a:bodyPr vert="horz" wrap="square" lIns="0" tIns="3175" rIns="0" bIns="0" rtlCol="0">
            <a:spAutoFit/>
          </a:bodyPr>
          <a:lstStyle/>
          <a:p>
            <a:pPr marL="12700">
              <a:lnSpc>
                <a:spcPct val="100000"/>
              </a:lnSpc>
              <a:spcBef>
                <a:spcPts val="25"/>
              </a:spcBef>
            </a:pPr>
            <a:endParaRPr dirty="0"/>
          </a:p>
        </p:txBody>
      </p:sp>
    </p:spTree>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96829" y="840085"/>
            <a:ext cx="3600844" cy="456535"/>
          </a:xfrm>
          <a:prstGeom prst="rect">
            <a:avLst/>
          </a:prstGeom>
        </p:spPr>
        <p:txBody>
          <a:bodyPr vert="horz" wrap="square" lIns="0" tIns="12700" rIns="0" bIns="0" rtlCol="0">
            <a:spAutoFit/>
          </a:bodyPr>
          <a:lstStyle/>
          <a:p>
            <a:pPr marL="12700" algn="ctr">
              <a:lnSpc>
                <a:spcPct val="100000"/>
              </a:lnSpc>
              <a:spcBef>
                <a:spcPts val="100"/>
              </a:spcBef>
            </a:pPr>
            <a:r>
              <a:rPr spc="-5" dirty="0"/>
              <a:t>Introduction</a:t>
            </a:r>
            <a:r>
              <a:rPr spc="-65" dirty="0"/>
              <a:t> </a:t>
            </a:r>
            <a:r>
              <a:rPr dirty="0"/>
              <a:t>to</a:t>
            </a:r>
            <a:r>
              <a:rPr spc="-60" dirty="0"/>
              <a:t> </a:t>
            </a:r>
            <a:r>
              <a:rPr spc="-5" dirty="0"/>
              <a:t>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298194" y="1722247"/>
            <a:ext cx="195072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Overview</a:t>
            </a:r>
            <a:r>
              <a:rPr sz="1800" spc="-85" dirty="0">
                <a:solidFill>
                  <a:srgbClr val="585858"/>
                </a:solidFill>
                <a:latin typeface="Arial"/>
                <a:cs typeface="Arial"/>
              </a:rPr>
              <a:t> </a:t>
            </a:r>
            <a:r>
              <a:rPr sz="1800" spc="-5" dirty="0">
                <a:solidFill>
                  <a:srgbClr val="585858"/>
                </a:solidFill>
                <a:latin typeface="Arial"/>
                <a:cs typeface="Arial"/>
              </a:rPr>
              <a:t>of</a:t>
            </a:r>
            <a:r>
              <a:rPr sz="1800" spc="-60" dirty="0">
                <a:solidFill>
                  <a:srgbClr val="585858"/>
                </a:solidFill>
                <a:latin typeface="Arial"/>
                <a:cs typeface="Arial"/>
              </a:rPr>
              <a:t> </a:t>
            </a:r>
            <a:r>
              <a:rPr sz="1800" dirty="0">
                <a:solidFill>
                  <a:srgbClr val="585858"/>
                </a:solidFill>
                <a:latin typeface="Arial"/>
                <a:cs typeface="Arial"/>
              </a:rPr>
              <a:t>DBMS</a:t>
            </a:r>
            <a:endParaRPr sz="1800">
              <a:latin typeface="Arial"/>
              <a:cs typeface="Arial"/>
            </a:endParaRPr>
          </a:p>
        </p:txBody>
      </p:sp>
      <p:sp>
        <p:nvSpPr>
          <p:cNvPr id="7" name="object 7"/>
          <p:cNvSpPr txBox="1"/>
          <p:nvPr/>
        </p:nvSpPr>
        <p:spPr>
          <a:xfrm>
            <a:off x="654812" y="2738094"/>
            <a:ext cx="3484879" cy="2004695"/>
          </a:xfrm>
          <a:prstGeom prst="rect">
            <a:avLst/>
          </a:prstGeom>
        </p:spPr>
        <p:txBody>
          <a:bodyPr vert="horz" wrap="square" lIns="0" tIns="12700" rIns="0" bIns="0" rtlCol="0">
            <a:spAutoFit/>
          </a:bodyPr>
          <a:lstStyle/>
          <a:p>
            <a:pPr marL="349250" marR="5080" indent="-337185">
              <a:lnSpc>
                <a:spcPct val="115700"/>
              </a:lnSpc>
              <a:spcBef>
                <a:spcPts val="100"/>
              </a:spcBef>
              <a:buChar char="●"/>
              <a:tabLst>
                <a:tab pos="349250" algn="l"/>
                <a:tab pos="349885" algn="l"/>
              </a:tabLst>
            </a:pPr>
            <a:r>
              <a:rPr sz="1400" dirty="0">
                <a:latin typeface="Arial"/>
                <a:cs typeface="Arial"/>
              </a:rPr>
              <a:t>A </a:t>
            </a:r>
            <a:r>
              <a:rPr sz="1400" b="1" spc="-5" dirty="0">
                <a:latin typeface="Arial"/>
                <a:cs typeface="Arial"/>
              </a:rPr>
              <a:t>database</a:t>
            </a:r>
            <a:r>
              <a:rPr sz="1400" b="1" spc="-10" dirty="0">
                <a:latin typeface="Arial"/>
                <a:cs typeface="Arial"/>
              </a:rPr>
              <a:t> </a:t>
            </a:r>
            <a:r>
              <a:rPr sz="1400" b="1" spc="-5" dirty="0">
                <a:latin typeface="Arial"/>
                <a:cs typeface="Arial"/>
              </a:rPr>
              <a:t>management</a:t>
            </a:r>
            <a:r>
              <a:rPr sz="1400" b="1" dirty="0">
                <a:latin typeface="Arial"/>
                <a:cs typeface="Arial"/>
              </a:rPr>
              <a:t> </a:t>
            </a:r>
            <a:r>
              <a:rPr sz="1400" b="1" spc="-5" dirty="0">
                <a:latin typeface="Arial"/>
                <a:cs typeface="Arial"/>
              </a:rPr>
              <a:t>system </a:t>
            </a:r>
            <a:r>
              <a:rPr sz="1400" b="1" dirty="0">
                <a:latin typeface="Arial"/>
                <a:cs typeface="Arial"/>
              </a:rPr>
              <a:t> </a:t>
            </a:r>
            <a:r>
              <a:rPr sz="1400" spc="-5" dirty="0">
                <a:latin typeface="Arial"/>
                <a:cs typeface="Arial"/>
              </a:rPr>
              <a:t>(DBMS)</a:t>
            </a:r>
            <a:r>
              <a:rPr sz="1400" spc="5" dirty="0">
                <a:latin typeface="Arial"/>
                <a:cs typeface="Arial"/>
              </a:rPr>
              <a:t> </a:t>
            </a:r>
            <a:r>
              <a:rPr sz="1400" spc="-10" dirty="0">
                <a:latin typeface="Arial"/>
                <a:cs typeface="Arial"/>
              </a:rPr>
              <a:t>is</a:t>
            </a:r>
            <a:r>
              <a:rPr sz="1400" spc="5" dirty="0">
                <a:latin typeface="Arial"/>
                <a:cs typeface="Arial"/>
              </a:rPr>
              <a:t> </a:t>
            </a:r>
            <a:r>
              <a:rPr sz="1400" dirty="0">
                <a:latin typeface="Arial"/>
                <a:cs typeface="Arial"/>
              </a:rPr>
              <a:t>a</a:t>
            </a:r>
            <a:r>
              <a:rPr sz="1400" spc="-10" dirty="0">
                <a:latin typeface="Arial"/>
                <a:cs typeface="Arial"/>
              </a:rPr>
              <a:t> </a:t>
            </a:r>
            <a:r>
              <a:rPr sz="1400" spc="-5" dirty="0">
                <a:latin typeface="Arial"/>
                <a:cs typeface="Arial"/>
              </a:rPr>
              <a:t>software</a:t>
            </a:r>
            <a:r>
              <a:rPr sz="1400" dirty="0">
                <a:latin typeface="Arial"/>
                <a:cs typeface="Arial"/>
              </a:rPr>
              <a:t> </a:t>
            </a:r>
            <a:r>
              <a:rPr sz="1400" spc="-5" dirty="0">
                <a:latin typeface="Arial"/>
                <a:cs typeface="Arial"/>
              </a:rPr>
              <a:t>tool</a:t>
            </a:r>
            <a:r>
              <a:rPr sz="1400" spc="-10" dirty="0">
                <a:latin typeface="Arial"/>
                <a:cs typeface="Arial"/>
              </a:rPr>
              <a:t> </a:t>
            </a:r>
            <a:r>
              <a:rPr sz="1400" spc="-5" dirty="0">
                <a:latin typeface="Arial"/>
                <a:cs typeface="Arial"/>
              </a:rPr>
              <a:t>that</a:t>
            </a:r>
            <a:r>
              <a:rPr sz="1400" spc="5" dirty="0">
                <a:latin typeface="Arial"/>
                <a:cs typeface="Arial"/>
              </a:rPr>
              <a:t> </a:t>
            </a:r>
            <a:r>
              <a:rPr sz="1400" spc="-10" dirty="0">
                <a:latin typeface="Arial"/>
                <a:cs typeface="Arial"/>
              </a:rPr>
              <a:t>makes</a:t>
            </a:r>
            <a:r>
              <a:rPr sz="1400" spc="5" dirty="0">
                <a:latin typeface="Arial"/>
                <a:cs typeface="Arial"/>
              </a:rPr>
              <a:t> </a:t>
            </a:r>
            <a:r>
              <a:rPr sz="1400" spc="-10" dirty="0">
                <a:latin typeface="Arial"/>
                <a:cs typeface="Arial"/>
              </a:rPr>
              <a:t>it </a:t>
            </a:r>
            <a:r>
              <a:rPr sz="1400" spc="-5" dirty="0">
                <a:latin typeface="Arial"/>
                <a:cs typeface="Arial"/>
              </a:rPr>
              <a:t> </a:t>
            </a:r>
            <a:r>
              <a:rPr sz="1400" dirty="0">
                <a:latin typeface="Arial"/>
                <a:cs typeface="Arial"/>
              </a:rPr>
              <a:t>possible</a:t>
            </a:r>
            <a:r>
              <a:rPr sz="1400" spc="-55" dirty="0">
                <a:latin typeface="Arial"/>
                <a:cs typeface="Arial"/>
              </a:rPr>
              <a:t> </a:t>
            </a:r>
            <a:r>
              <a:rPr sz="1400" dirty="0">
                <a:latin typeface="Arial"/>
                <a:cs typeface="Arial"/>
              </a:rPr>
              <a:t>to</a:t>
            </a:r>
            <a:r>
              <a:rPr sz="1400" spc="-25" dirty="0">
                <a:latin typeface="Arial"/>
                <a:cs typeface="Arial"/>
              </a:rPr>
              <a:t> </a:t>
            </a:r>
            <a:r>
              <a:rPr sz="1400" spc="-5" dirty="0">
                <a:latin typeface="Arial"/>
                <a:cs typeface="Arial"/>
              </a:rPr>
              <a:t>organize</a:t>
            </a:r>
            <a:r>
              <a:rPr sz="1400" spc="-40" dirty="0">
                <a:latin typeface="Arial"/>
                <a:cs typeface="Arial"/>
              </a:rPr>
              <a:t> </a:t>
            </a:r>
            <a:r>
              <a:rPr sz="1400" dirty="0">
                <a:latin typeface="Arial"/>
                <a:cs typeface="Arial"/>
              </a:rPr>
              <a:t>data</a:t>
            </a:r>
            <a:r>
              <a:rPr sz="1400" spc="-35" dirty="0">
                <a:latin typeface="Arial"/>
                <a:cs typeface="Arial"/>
              </a:rPr>
              <a:t> </a:t>
            </a:r>
            <a:r>
              <a:rPr sz="1400" dirty="0">
                <a:latin typeface="Arial"/>
                <a:cs typeface="Arial"/>
              </a:rPr>
              <a:t>in</a:t>
            </a:r>
            <a:r>
              <a:rPr sz="1400" spc="-35" dirty="0">
                <a:latin typeface="Arial"/>
                <a:cs typeface="Arial"/>
              </a:rPr>
              <a:t> </a:t>
            </a:r>
            <a:r>
              <a:rPr sz="1400" dirty="0">
                <a:latin typeface="Arial"/>
                <a:cs typeface="Arial"/>
              </a:rPr>
              <a:t>a</a:t>
            </a:r>
            <a:r>
              <a:rPr sz="1400" spc="-35" dirty="0">
                <a:latin typeface="Arial"/>
                <a:cs typeface="Arial"/>
              </a:rPr>
              <a:t> </a:t>
            </a:r>
            <a:r>
              <a:rPr sz="1400" spc="-5" dirty="0">
                <a:latin typeface="Arial"/>
                <a:cs typeface="Arial"/>
              </a:rPr>
              <a:t>database.</a:t>
            </a:r>
            <a:endParaRPr sz="1400">
              <a:latin typeface="Arial"/>
              <a:cs typeface="Arial"/>
            </a:endParaRPr>
          </a:p>
          <a:p>
            <a:pPr marL="349250" marR="86360" indent="-337185">
              <a:lnSpc>
                <a:spcPct val="114999"/>
              </a:lnSpc>
              <a:spcBef>
                <a:spcPts val="25"/>
              </a:spcBef>
              <a:buChar char="●"/>
              <a:tabLst>
                <a:tab pos="349250" algn="l"/>
                <a:tab pos="349885" algn="l"/>
              </a:tabLst>
            </a:pPr>
            <a:r>
              <a:rPr sz="1400" dirty="0">
                <a:latin typeface="Arial"/>
                <a:cs typeface="Arial"/>
              </a:rPr>
              <a:t>A</a:t>
            </a:r>
            <a:r>
              <a:rPr sz="1400" spc="-95" dirty="0">
                <a:latin typeface="Arial"/>
                <a:cs typeface="Arial"/>
              </a:rPr>
              <a:t> </a:t>
            </a:r>
            <a:r>
              <a:rPr sz="1400" spc="-5" dirty="0">
                <a:latin typeface="Arial"/>
                <a:cs typeface="Arial"/>
              </a:rPr>
              <a:t>DBMS</a:t>
            </a:r>
            <a:r>
              <a:rPr sz="1400" spc="-25" dirty="0">
                <a:latin typeface="Arial"/>
                <a:cs typeface="Arial"/>
              </a:rPr>
              <a:t> </a:t>
            </a:r>
            <a:r>
              <a:rPr sz="1400" spc="-5" dirty="0">
                <a:latin typeface="Arial"/>
                <a:cs typeface="Arial"/>
              </a:rPr>
              <a:t>consists</a:t>
            </a:r>
            <a:r>
              <a:rPr sz="1400" spc="-25" dirty="0">
                <a:latin typeface="Arial"/>
                <a:cs typeface="Arial"/>
              </a:rPr>
              <a:t> </a:t>
            </a:r>
            <a:r>
              <a:rPr sz="1400" spc="-5" dirty="0">
                <a:latin typeface="Arial"/>
                <a:cs typeface="Arial"/>
              </a:rPr>
              <a:t>of</a:t>
            </a:r>
            <a:r>
              <a:rPr sz="1400" spc="-30" dirty="0">
                <a:latin typeface="Arial"/>
                <a:cs typeface="Arial"/>
              </a:rPr>
              <a:t> </a:t>
            </a:r>
            <a:r>
              <a:rPr sz="1400" dirty="0">
                <a:latin typeface="Arial"/>
                <a:cs typeface="Arial"/>
              </a:rPr>
              <a:t>the</a:t>
            </a:r>
            <a:r>
              <a:rPr sz="1400" spc="-35" dirty="0">
                <a:latin typeface="Arial"/>
                <a:cs typeface="Arial"/>
              </a:rPr>
              <a:t> </a:t>
            </a:r>
            <a:r>
              <a:rPr sz="1400" spc="-5" dirty="0">
                <a:latin typeface="Arial"/>
                <a:cs typeface="Arial"/>
              </a:rPr>
              <a:t>following</a:t>
            </a:r>
            <a:r>
              <a:rPr sz="1400" spc="-25" dirty="0">
                <a:latin typeface="Arial"/>
                <a:cs typeface="Arial"/>
              </a:rPr>
              <a:t> </a:t>
            </a:r>
            <a:r>
              <a:rPr sz="1400" dirty="0">
                <a:latin typeface="Arial"/>
                <a:cs typeface="Arial"/>
              </a:rPr>
              <a:t>three </a:t>
            </a:r>
            <a:r>
              <a:rPr sz="1400" spc="-370" dirty="0">
                <a:latin typeface="Arial"/>
                <a:cs typeface="Arial"/>
              </a:rPr>
              <a:t> </a:t>
            </a:r>
            <a:r>
              <a:rPr sz="1400" spc="-5" dirty="0">
                <a:latin typeface="Arial"/>
                <a:cs typeface="Arial"/>
              </a:rPr>
              <a:t>elements:</a:t>
            </a:r>
            <a:endParaRPr sz="1400">
              <a:latin typeface="Arial"/>
              <a:cs typeface="Arial"/>
            </a:endParaRPr>
          </a:p>
          <a:p>
            <a:pPr marL="349250" indent="-335915">
              <a:lnSpc>
                <a:spcPct val="100000"/>
              </a:lnSpc>
              <a:spcBef>
                <a:spcPts val="275"/>
              </a:spcBef>
              <a:buChar char="●"/>
              <a:tabLst>
                <a:tab pos="349250" algn="l"/>
                <a:tab pos="349885" algn="l"/>
              </a:tabLst>
            </a:pPr>
            <a:r>
              <a:rPr sz="1400" spc="-5" dirty="0">
                <a:latin typeface="Arial"/>
                <a:cs typeface="Arial"/>
              </a:rPr>
              <a:t>Physical</a:t>
            </a:r>
            <a:r>
              <a:rPr sz="1400" spc="-55" dirty="0">
                <a:latin typeface="Arial"/>
                <a:cs typeface="Arial"/>
              </a:rPr>
              <a:t> </a:t>
            </a:r>
            <a:r>
              <a:rPr sz="1400" spc="-5" dirty="0">
                <a:latin typeface="Arial"/>
                <a:cs typeface="Arial"/>
              </a:rPr>
              <a:t>Database</a:t>
            </a:r>
            <a:endParaRPr sz="1400">
              <a:latin typeface="Arial"/>
              <a:cs typeface="Arial"/>
            </a:endParaRPr>
          </a:p>
          <a:p>
            <a:pPr marL="349250" indent="-335915">
              <a:lnSpc>
                <a:spcPct val="100000"/>
              </a:lnSpc>
              <a:spcBef>
                <a:spcPts val="265"/>
              </a:spcBef>
              <a:buChar char="●"/>
              <a:tabLst>
                <a:tab pos="349250" algn="l"/>
                <a:tab pos="349885" algn="l"/>
              </a:tabLst>
            </a:pPr>
            <a:r>
              <a:rPr sz="1400" spc="-5" dirty="0">
                <a:latin typeface="Arial"/>
                <a:cs typeface="Arial"/>
              </a:rPr>
              <a:t>Database</a:t>
            </a:r>
            <a:r>
              <a:rPr sz="1400" spc="-50" dirty="0">
                <a:latin typeface="Arial"/>
                <a:cs typeface="Arial"/>
              </a:rPr>
              <a:t> </a:t>
            </a:r>
            <a:r>
              <a:rPr sz="1400" spc="-5" dirty="0">
                <a:latin typeface="Arial"/>
                <a:cs typeface="Arial"/>
              </a:rPr>
              <a:t>Engine</a:t>
            </a:r>
            <a:endParaRPr sz="1400">
              <a:latin typeface="Arial"/>
              <a:cs typeface="Arial"/>
            </a:endParaRPr>
          </a:p>
          <a:p>
            <a:pPr marL="349250" indent="-335915">
              <a:lnSpc>
                <a:spcPct val="100000"/>
              </a:lnSpc>
              <a:spcBef>
                <a:spcPts val="280"/>
              </a:spcBef>
              <a:buChar char="●"/>
              <a:tabLst>
                <a:tab pos="349250" algn="l"/>
                <a:tab pos="349885" algn="l"/>
              </a:tabLst>
            </a:pPr>
            <a:r>
              <a:rPr sz="1400" spc="-5" dirty="0">
                <a:latin typeface="Arial"/>
                <a:cs typeface="Arial"/>
              </a:rPr>
              <a:t>Database</a:t>
            </a:r>
            <a:r>
              <a:rPr sz="1400" spc="-50" dirty="0">
                <a:latin typeface="Arial"/>
                <a:cs typeface="Arial"/>
              </a:rPr>
              <a:t> </a:t>
            </a:r>
            <a:r>
              <a:rPr sz="1400" spc="-5" dirty="0">
                <a:latin typeface="Arial"/>
                <a:cs typeface="Arial"/>
              </a:rPr>
              <a:t>Schema</a:t>
            </a:r>
            <a:endParaRPr sz="1400">
              <a:latin typeface="Arial"/>
              <a:cs typeface="Arial"/>
            </a:endParaRPr>
          </a:p>
        </p:txBody>
      </p:sp>
      <p:sp>
        <p:nvSpPr>
          <p:cNvPr id="8" name="object 8"/>
          <p:cNvSpPr txBox="1"/>
          <p:nvPr/>
        </p:nvSpPr>
        <p:spPr>
          <a:xfrm>
            <a:off x="4708016" y="4836667"/>
            <a:ext cx="3702050"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105" dirty="0">
                <a:solidFill>
                  <a:srgbClr val="585858"/>
                </a:solidFill>
                <a:latin typeface="Arial"/>
                <a:cs typeface="Arial"/>
              </a:rPr>
              <a:t> </a:t>
            </a:r>
            <a:r>
              <a:rPr sz="700" spc="-10" dirty="0">
                <a:solidFill>
                  <a:srgbClr val="585858"/>
                </a:solidFill>
                <a:latin typeface="Arial"/>
                <a:cs typeface="Arial"/>
              </a:rPr>
              <a:t>Sourcehttps://d5ngkkf53wl41.cloudfront.net/interview-questions/dbms/what-is-dbms.png</a:t>
            </a:r>
            <a:endParaRPr sz="700">
              <a:latin typeface="Arial"/>
              <a:cs typeface="Arial"/>
            </a:endParaRPr>
          </a:p>
        </p:txBody>
      </p:sp>
      <p:pic>
        <p:nvPicPr>
          <p:cNvPr id="9" name="object 9"/>
          <p:cNvPicPr/>
          <p:nvPr/>
        </p:nvPicPr>
        <p:blipFill>
          <a:blip r:embed="rId3" cstate="print"/>
          <a:stretch>
            <a:fillRect/>
          </a:stretch>
        </p:blipFill>
        <p:spPr>
          <a:xfrm>
            <a:off x="143510" y="161289"/>
            <a:ext cx="773887" cy="311150"/>
          </a:xfrm>
          <a:prstGeom prst="rect">
            <a:avLst/>
          </a:prstGeom>
        </p:spPr>
      </p:pic>
      <p:pic>
        <p:nvPicPr>
          <p:cNvPr id="10" name="object 10"/>
          <p:cNvPicPr/>
          <p:nvPr/>
        </p:nvPicPr>
        <p:blipFill>
          <a:blip r:embed="rId4" cstate="print"/>
          <a:stretch>
            <a:fillRect/>
          </a:stretch>
        </p:blipFill>
        <p:spPr>
          <a:xfrm>
            <a:off x="4570349" y="1355051"/>
            <a:ext cx="4572000" cy="2825963"/>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97292" y="827278"/>
            <a:ext cx="3884622" cy="456535"/>
          </a:xfrm>
          <a:prstGeom prst="rect">
            <a:avLst/>
          </a:prstGeom>
        </p:spPr>
        <p:txBody>
          <a:bodyPr vert="horz" wrap="square" lIns="0" tIns="12700" rIns="0" bIns="0" rtlCol="0">
            <a:spAutoFit/>
          </a:bodyPr>
          <a:lstStyle/>
          <a:p>
            <a:pPr marL="12700" algn="ctr">
              <a:lnSpc>
                <a:spcPct val="100000"/>
              </a:lnSpc>
              <a:spcBef>
                <a:spcPts val="100"/>
              </a:spcBef>
            </a:pPr>
            <a:r>
              <a:rPr spc="-5" dirty="0"/>
              <a:t>Introduction</a:t>
            </a:r>
            <a:r>
              <a:rPr spc="-65" dirty="0"/>
              <a:t> </a:t>
            </a:r>
            <a:r>
              <a:rPr dirty="0"/>
              <a:t>to</a:t>
            </a:r>
            <a:r>
              <a:rPr spc="-60" dirty="0"/>
              <a:t> </a:t>
            </a:r>
            <a:r>
              <a:rPr spc="-5" dirty="0"/>
              <a:t>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171752" y="1722247"/>
            <a:ext cx="220408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Advantages</a:t>
            </a:r>
            <a:r>
              <a:rPr sz="1800" spc="-55" dirty="0">
                <a:solidFill>
                  <a:srgbClr val="585858"/>
                </a:solidFill>
                <a:latin typeface="Arial"/>
                <a:cs typeface="Arial"/>
              </a:rPr>
              <a:t> </a:t>
            </a:r>
            <a:r>
              <a:rPr sz="1800" spc="-5" dirty="0">
                <a:solidFill>
                  <a:srgbClr val="585858"/>
                </a:solidFill>
                <a:latin typeface="Arial"/>
                <a:cs typeface="Arial"/>
              </a:rPr>
              <a:t>of</a:t>
            </a:r>
            <a:r>
              <a:rPr sz="1800" spc="-50" dirty="0">
                <a:solidFill>
                  <a:srgbClr val="585858"/>
                </a:solidFill>
                <a:latin typeface="Arial"/>
                <a:cs typeface="Arial"/>
              </a:rPr>
              <a:t> </a:t>
            </a:r>
            <a:r>
              <a:rPr sz="1800" dirty="0">
                <a:solidFill>
                  <a:srgbClr val="585858"/>
                </a:solidFill>
                <a:latin typeface="Arial"/>
                <a:cs typeface="Arial"/>
              </a:rPr>
              <a:t>DBMS</a:t>
            </a:r>
            <a:endParaRPr sz="1800">
              <a:latin typeface="Arial"/>
              <a:cs typeface="Arial"/>
            </a:endParaRPr>
          </a:p>
        </p:txBody>
      </p:sp>
      <p:sp>
        <p:nvSpPr>
          <p:cNvPr id="7" name="object 7"/>
          <p:cNvSpPr txBox="1"/>
          <p:nvPr/>
        </p:nvSpPr>
        <p:spPr>
          <a:xfrm>
            <a:off x="656336" y="2738094"/>
            <a:ext cx="2869565" cy="1757045"/>
          </a:xfrm>
          <a:prstGeom prst="rect">
            <a:avLst/>
          </a:prstGeom>
        </p:spPr>
        <p:txBody>
          <a:bodyPr vert="horz" wrap="square" lIns="0" tIns="45720" rIns="0" bIns="0" rtlCol="0">
            <a:spAutoFit/>
          </a:bodyPr>
          <a:lstStyle/>
          <a:p>
            <a:pPr marL="347980" indent="-335915">
              <a:lnSpc>
                <a:spcPct val="100000"/>
              </a:lnSpc>
              <a:spcBef>
                <a:spcPts val="360"/>
              </a:spcBef>
              <a:buChar char="●"/>
              <a:tabLst>
                <a:tab pos="347980" algn="l"/>
                <a:tab pos="348615" algn="l"/>
              </a:tabLst>
            </a:pPr>
            <a:r>
              <a:rPr sz="1400" spc="-5" dirty="0">
                <a:latin typeface="Arial"/>
                <a:cs typeface="Arial"/>
              </a:rPr>
              <a:t>Improved</a:t>
            </a:r>
            <a:r>
              <a:rPr sz="1400" spc="-55" dirty="0">
                <a:latin typeface="Arial"/>
                <a:cs typeface="Arial"/>
              </a:rPr>
              <a:t> </a:t>
            </a:r>
            <a:r>
              <a:rPr sz="1400" dirty="0">
                <a:latin typeface="Arial"/>
                <a:cs typeface="Arial"/>
              </a:rPr>
              <a:t>data</a:t>
            </a:r>
            <a:r>
              <a:rPr sz="1400" spc="-50" dirty="0">
                <a:latin typeface="Arial"/>
                <a:cs typeface="Arial"/>
              </a:rPr>
              <a:t> </a:t>
            </a:r>
            <a:r>
              <a:rPr sz="1400" spc="-5" dirty="0">
                <a:latin typeface="Arial"/>
                <a:cs typeface="Arial"/>
              </a:rPr>
              <a:t>sharing.</a:t>
            </a:r>
            <a:endParaRPr sz="1400">
              <a:latin typeface="Arial"/>
              <a:cs typeface="Arial"/>
            </a:endParaRPr>
          </a:p>
          <a:p>
            <a:pPr marL="347980" indent="-335915">
              <a:lnSpc>
                <a:spcPct val="100000"/>
              </a:lnSpc>
              <a:spcBef>
                <a:spcPts val="265"/>
              </a:spcBef>
              <a:buChar char="●"/>
              <a:tabLst>
                <a:tab pos="347980" algn="l"/>
                <a:tab pos="348615" algn="l"/>
              </a:tabLst>
            </a:pPr>
            <a:r>
              <a:rPr sz="1400" dirty="0">
                <a:latin typeface="Arial"/>
                <a:cs typeface="Arial"/>
              </a:rPr>
              <a:t>I</a:t>
            </a:r>
            <a:r>
              <a:rPr sz="1400" spc="-10" dirty="0">
                <a:latin typeface="Arial"/>
                <a:cs typeface="Arial"/>
              </a:rPr>
              <a:t>m</a:t>
            </a:r>
            <a:r>
              <a:rPr sz="1400" dirty="0">
                <a:latin typeface="Arial"/>
                <a:cs typeface="Arial"/>
              </a:rPr>
              <a:t>pro</a:t>
            </a:r>
            <a:r>
              <a:rPr sz="1400" spc="-20" dirty="0">
                <a:latin typeface="Arial"/>
                <a:cs typeface="Arial"/>
              </a:rPr>
              <a:t>v</a:t>
            </a:r>
            <a:r>
              <a:rPr sz="1400" dirty="0">
                <a:latin typeface="Arial"/>
                <a:cs typeface="Arial"/>
              </a:rPr>
              <a:t>ed</a:t>
            </a:r>
            <a:r>
              <a:rPr sz="1400" spc="-80" dirty="0">
                <a:latin typeface="Arial"/>
                <a:cs typeface="Arial"/>
              </a:rPr>
              <a:t> </a:t>
            </a:r>
            <a:r>
              <a:rPr sz="1400" dirty="0">
                <a:latin typeface="Arial"/>
                <a:cs typeface="Arial"/>
              </a:rPr>
              <a:t>data</a:t>
            </a:r>
            <a:r>
              <a:rPr sz="1400" spc="-90" dirty="0">
                <a:latin typeface="Arial"/>
                <a:cs typeface="Arial"/>
              </a:rPr>
              <a:t> </a:t>
            </a:r>
            <a:r>
              <a:rPr sz="1400" dirty="0">
                <a:latin typeface="Arial"/>
                <a:cs typeface="Arial"/>
              </a:rPr>
              <a:t>s</a:t>
            </a:r>
            <a:r>
              <a:rPr sz="1400" spc="-15" dirty="0">
                <a:latin typeface="Arial"/>
                <a:cs typeface="Arial"/>
              </a:rPr>
              <a:t>e</a:t>
            </a:r>
            <a:r>
              <a:rPr sz="1400" dirty="0">
                <a:latin typeface="Arial"/>
                <a:cs typeface="Arial"/>
              </a:rPr>
              <a:t>c</a:t>
            </a:r>
            <a:r>
              <a:rPr sz="1400" spc="-15" dirty="0">
                <a:latin typeface="Arial"/>
                <a:cs typeface="Arial"/>
              </a:rPr>
              <a:t>u</a:t>
            </a:r>
            <a:r>
              <a:rPr sz="1400" dirty="0">
                <a:latin typeface="Arial"/>
                <a:cs typeface="Arial"/>
              </a:rPr>
              <a:t>ri</a:t>
            </a:r>
            <a:r>
              <a:rPr sz="1400" spc="5" dirty="0">
                <a:latin typeface="Arial"/>
                <a:cs typeface="Arial"/>
              </a:rPr>
              <a:t>t</a:t>
            </a:r>
            <a:r>
              <a:rPr sz="1400" spc="-20" dirty="0">
                <a:latin typeface="Arial"/>
                <a:cs typeface="Arial"/>
              </a:rPr>
              <a:t>y</a:t>
            </a:r>
            <a:r>
              <a:rPr sz="1400" dirty="0">
                <a:latin typeface="Arial"/>
                <a:cs typeface="Arial"/>
              </a:rPr>
              <a:t>.</a:t>
            </a:r>
            <a:endParaRPr sz="1400">
              <a:latin typeface="Arial"/>
              <a:cs typeface="Arial"/>
            </a:endParaRPr>
          </a:p>
          <a:p>
            <a:pPr marL="347980" indent="-335915">
              <a:lnSpc>
                <a:spcPct val="100000"/>
              </a:lnSpc>
              <a:spcBef>
                <a:spcPts val="265"/>
              </a:spcBef>
              <a:buChar char="●"/>
              <a:tabLst>
                <a:tab pos="347980" algn="l"/>
                <a:tab pos="348615" algn="l"/>
              </a:tabLst>
            </a:pPr>
            <a:r>
              <a:rPr sz="1400" dirty="0">
                <a:latin typeface="Arial"/>
                <a:cs typeface="Arial"/>
              </a:rPr>
              <a:t>Better</a:t>
            </a:r>
            <a:r>
              <a:rPr sz="1400" spc="-50" dirty="0">
                <a:latin typeface="Arial"/>
                <a:cs typeface="Arial"/>
              </a:rPr>
              <a:t> </a:t>
            </a:r>
            <a:r>
              <a:rPr sz="1400" spc="-5" dirty="0">
                <a:latin typeface="Arial"/>
                <a:cs typeface="Arial"/>
              </a:rPr>
              <a:t>data</a:t>
            </a:r>
            <a:r>
              <a:rPr sz="1400" spc="-55" dirty="0">
                <a:latin typeface="Arial"/>
                <a:cs typeface="Arial"/>
              </a:rPr>
              <a:t> </a:t>
            </a:r>
            <a:r>
              <a:rPr sz="1400" spc="-5" dirty="0">
                <a:latin typeface="Arial"/>
                <a:cs typeface="Arial"/>
              </a:rPr>
              <a:t>integration</a:t>
            </a:r>
            <a:endParaRPr sz="1400">
              <a:latin typeface="Arial"/>
              <a:cs typeface="Arial"/>
            </a:endParaRPr>
          </a:p>
          <a:p>
            <a:pPr marL="347980" indent="-335915">
              <a:lnSpc>
                <a:spcPct val="100000"/>
              </a:lnSpc>
              <a:spcBef>
                <a:spcPts val="280"/>
              </a:spcBef>
              <a:buChar char="●"/>
              <a:tabLst>
                <a:tab pos="347980" algn="l"/>
                <a:tab pos="348615" algn="l"/>
              </a:tabLst>
            </a:pPr>
            <a:r>
              <a:rPr sz="1400" spc="-5" dirty="0">
                <a:latin typeface="Arial"/>
                <a:cs typeface="Arial"/>
              </a:rPr>
              <a:t>Minimized</a:t>
            </a:r>
            <a:r>
              <a:rPr sz="1400" spc="-35" dirty="0">
                <a:latin typeface="Arial"/>
                <a:cs typeface="Arial"/>
              </a:rPr>
              <a:t> </a:t>
            </a:r>
            <a:r>
              <a:rPr sz="1400" spc="-5" dirty="0">
                <a:latin typeface="Arial"/>
                <a:cs typeface="Arial"/>
              </a:rPr>
              <a:t>data</a:t>
            </a:r>
            <a:r>
              <a:rPr sz="1400" spc="-35" dirty="0">
                <a:latin typeface="Arial"/>
                <a:cs typeface="Arial"/>
              </a:rPr>
              <a:t> </a:t>
            </a:r>
            <a:r>
              <a:rPr sz="1400" spc="-5" dirty="0">
                <a:latin typeface="Arial"/>
                <a:cs typeface="Arial"/>
              </a:rPr>
              <a:t>inconsistency</a:t>
            </a:r>
            <a:endParaRPr sz="1400">
              <a:latin typeface="Arial"/>
              <a:cs typeface="Arial"/>
            </a:endParaRPr>
          </a:p>
          <a:p>
            <a:pPr marL="347980" indent="-335915">
              <a:lnSpc>
                <a:spcPct val="100000"/>
              </a:lnSpc>
              <a:spcBef>
                <a:spcPts val="260"/>
              </a:spcBef>
              <a:buChar char="●"/>
              <a:tabLst>
                <a:tab pos="347980" algn="l"/>
                <a:tab pos="348615" algn="l"/>
              </a:tabLst>
            </a:pPr>
            <a:r>
              <a:rPr sz="1400" spc="-5" dirty="0">
                <a:latin typeface="Arial"/>
                <a:cs typeface="Arial"/>
              </a:rPr>
              <a:t>Improved</a:t>
            </a:r>
            <a:r>
              <a:rPr sz="1400" spc="-45" dirty="0">
                <a:latin typeface="Arial"/>
                <a:cs typeface="Arial"/>
              </a:rPr>
              <a:t> </a:t>
            </a:r>
            <a:r>
              <a:rPr sz="1400" dirty="0">
                <a:latin typeface="Arial"/>
                <a:cs typeface="Arial"/>
              </a:rPr>
              <a:t>data</a:t>
            </a:r>
            <a:r>
              <a:rPr sz="1400" spc="-40" dirty="0">
                <a:latin typeface="Arial"/>
                <a:cs typeface="Arial"/>
              </a:rPr>
              <a:t> </a:t>
            </a:r>
            <a:r>
              <a:rPr sz="1400" spc="-10" dirty="0">
                <a:latin typeface="Arial"/>
                <a:cs typeface="Arial"/>
              </a:rPr>
              <a:t>access.</a:t>
            </a:r>
            <a:endParaRPr sz="1400">
              <a:latin typeface="Arial"/>
              <a:cs typeface="Arial"/>
            </a:endParaRPr>
          </a:p>
          <a:p>
            <a:pPr marL="347980" indent="-335915">
              <a:lnSpc>
                <a:spcPct val="100000"/>
              </a:lnSpc>
              <a:spcBef>
                <a:spcPts val="280"/>
              </a:spcBef>
              <a:buChar char="●"/>
              <a:tabLst>
                <a:tab pos="347980" algn="l"/>
                <a:tab pos="348615" algn="l"/>
              </a:tabLst>
            </a:pPr>
            <a:r>
              <a:rPr sz="1400" spc="-5" dirty="0">
                <a:latin typeface="Arial"/>
                <a:cs typeface="Arial"/>
              </a:rPr>
              <a:t>Improved</a:t>
            </a:r>
            <a:r>
              <a:rPr sz="1400" spc="-40" dirty="0">
                <a:latin typeface="Arial"/>
                <a:cs typeface="Arial"/>
              </a:rPr>
              <a:t> </a:t>
            </a:r>
            <a:r>
              <a:rPr sz="1400" spc="-5" dirty="0">
                <a:latin typeface="Arial"/>
                <a:cs typeface="Arial"/>
              </a:rPr>
              <a:t>decision</a:t>
            </a:r>
            <a:r>
              <a:rPr sz="1400" spc="-40" dirty="0">
                <a:latin typeface="Arial"/>
                <a:cs typeface="Arial"/>
              </a:rPr>
              <a:t> </a:t>
            </a:r>
            <a:r>
              <a:rPr sz="1400" dirty="0">
                <a:latin typeface="Arial"/>
                <a:cs typeface="Arial"/>
              </a:rPr>
              <a:t>making.</a:t>
            </a:r>
            <a:endParaRPr sz="1400">
              <a:latin typeface="Arial"/>
              <a:cs typeface="Arial"/>
            </a:endParaRPr>
          </a:p>
          <a:p>
            <a:pPr marL="347980" indent="-335915">
              <a:lnSpc>
                <a:spcPct val="100000"/>
              </a:lnSpc>
              <a:spcBef>
                <a:spcPts val="260"/>
              </a:spcBef>
              <a:buChar char="●"/>
              <a:tabLst>
                <a:tab pos="347980" algn="l"/>
                <a:tab pos="348615" algn="l"/>
              </a:tabLst>
            </a:pPr>
            <a:r>
              <a:rPr sz="1400" dirty="0">
                <a:latin typeface="Arial"/>
                <a:cs typeface="Arial"/>
              </a:rPr>
              <a:t>In</a:t>
            </a:r>
            <a:r>
              <a:rPr sz="1400" spc="-10" dirty="0">
                <a:latin typeface="Arial"/>
                <a:cs typeface="Arial"/>
              </a:rPr>
              <a:t>c</a:t>
            </a:r>
            <a:r>
              <a:rPr sz="1400" dirty="0">
                <a:latin typeface="Arial"/>
                <a:cs typeface="Arial"/>
              </a:rPr>
              <a:t>reas</a:t>
            </a:r>
            <a:r>
              <a:rPr sz="1400" spc="-15" dirty="0">
                <a:latin typeface="Arial"/>
                <a:cs typeface="Arial"/>
              </a:rPr>
              <a:t>e</a:t>
            </a:r>
            <a:r>
              <a:rPr sz="1400" dirty="0">
                <a:latin typeface="Arial"/>
                <a:cs typeface="Arial"/>
              </a:rPr>
              <a:t>d</a:t>
            </a:r>
            <a:r>
              <a:rPr sz="1400" spc="-80" dirty="0">
                <a:latin typeface="Arial"/>
                <a:cs typeface="Arial"/>
              </a:rPr>
              <a:t> </a:t>
            </a:r>
            <a:r>
              <a:rPr sz="1400" spc="-5" dirty="0">
                <a:latin typeface="Arial"/>
                <a:cs typeface="Arial"/>
              </a:rPr>
              <a:t>end</a:t>
            </a:r>
            <a:r>
              <a:rPr sz="1400" dirty="0">
                <a:latin typeface="Arial"/>
                <a:cs typeface="Arial"/>
              </a:rPr>
              <a:t>-</a:t>
            </a:r>
            <a:r>
              <a:rPr sz="1400" spc="-15" dirty="0">
                <a:latin typeface="Arial"/>
                <a:cs typeface="Arial"/>
              </a:rPr>
              <a:t>u</a:t>
            </a:r>
            <a:r>
              <a:rPr sz="1400" dirty="0">
                <a:latin typeface="Arial"/>
                <a:cs typeface="Arial"/>
              </a:rPr>
              <a:t>ser</a:t>
            </a:r>
            <a:r>
              <a:rPr sz="1400" spc="-90" dirty="0">
                <a:latin typeface="Arial"/>
                <a:cs typeface="Arial"/>
              </a:rPr>
              <a:t> </a:t>
            </a:r>
            <a:r>
              <a:rPr sz="1400" dirty="0">
                <a:latin typeface="Arial"/>
                <a:cs typeface="Arial"/>
              </a:rPr>
              <a:t>prod</a:t>
            </a:r>
            <a:r>
              <a:rPr sz="1400" spc="-15" dirty="0">
                <a:latin typeface="Arial"/>
                <a:cs typeface="Arial"/>
              </a:rPr>
              <a:t>u</a:t>
            </a:r>
            <a:r>
              <a:rPr sz="1400" dirty="0">
                <a:latin typeface="Arial"/>
                <a:cs typeface="Arial"/>
              </a:rPr>
              <a:t>cti</a:t>
            </a:r>
            <a:r>
              <a:rPr sz="1400" spc="-20" dirty="0">
                <a:latin typeface="Arial"/>
                <a:cs typeface="Arial"/>
              </a:rPr>
              <a:t>v</a:t>
            </a:r>
            <a:r>
              <a:rPr sz="1400" dirty="0">
                <a:latin typeface="Arial"/>
                <a:cs typeface="Arial"/>
              </a:rPr>
              <a:t>it</a:t>
            </a:r>
            <a:r>
              <a:rPr sz="1400" spc="-20" dirty="0">
                <a:latin typeface="Arial"/>
                <a:cs typeface="Arial"/>
              </a:rPr>
              <a:t>y</a:t>
            </a:r>
            <a:r>
              <a:rPr sz="1400" dirty="0">
                <a:latin typeface="Arial"/>
                <a:cs typeface="Arial"/>
              </a:rPr>
              <a:t>.</a:t>
            </a:r>
            <a:endParaRPr sz="1400">
              <a:latin typeface="Arial"/>
              <a:cs typeface="Arial"/>
            </a:endParaRPr>
          </a:p>
        </p:txBody>
      </p:sp>
      <p:sp>
        <p:nvSpPr>
          <p:cNvPr id="8" name="object 8"/>
          <p:cNvSpPr txBox="1"/>
          <p:nvPr/>
        </p:nvSpPr>
        <p:spPr>
          <a:xfrm>
            <a:off x="4708016" y="4820818"/>
            <a:ext cx="4199255" cy="272415"/>
          </a:xfrm>
          <a:prstGeom prst="rect">
            <a:avLst/>
          </a:prstGeom>
        </p:spPr>
        <p:txBody>
          <a:bodyPr vert="horz" wrap="square" lIns="0" tIns="29209" rIns="0" bIns="0" rtlCol="0">
            <a:spAutoFit/>
          </a:bodyPr>
          <a:lstStyle/>
          <a:p>
            <a:pPr marL="12700">
              <a:lnSpc>
                <a:spcPct val="100000"/>
              </a:lnSpc>
              <a:spcBef>
                <a:spcPts val="229"/>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marL="12700">
              <a:lnSpc>
                <a:spcPct val="100000"/>
              </a:lnSpc>
              <a:spcBef>
                <a:spcPts val="135"/>
              </a:spcBef>
            </a:pPr>
            <a:r>
              <a:rPr sz="700" spc="-5" dirty="0">
                <a:solidFill>
                  <a:srgbClr val="585858"/>
                </a:solidFill>
                <a:latin typeface="Arial"/>
                <a:cs typeface="Arial"/>
              </a:rPr>
              <a:t>https://cdn5.vectorstock.com/i/1000x1000/21/59/dbms-database-management-system-computer-data-vect</a:t>
            </a:r>
            <a:endParaRPr sz="700">
              <a:latin typeface="Arial"/>
              <a:cs typeface="Arial"/>
            </a:endParaRPr>
          </a:p>
        </p:txBody>
      </p:sp>
      <p:pic>
        <p:nvPicPr>
          <p:cNvPr id="9" name="object 9"/>
          <p:cNvPicPr/>
          <p:nvPr/>
        </p:nvPicPr>
        <p:blipFill>
          <a:blip r:embed="rId3" cstate="print"/>
          <a:stretch>
            <a:fillRect/>
          </a:stretch>
        </p:blipFill>
        <p:spPr>
          <a:xfrm>
            <a:off x="143510" y="161289"/>
            <a:ext cx="773887" cy="311150"/>
          </a:xfrm>
          <a:prstGeom prst="rect">
            <a:avLst/>
          </a:prstGeom>
        </p:spPr>
      </p:pic>
      <p:pic>
        <p:nvPicPr>
          <p:cNvPr id="10" name="object 10"/>
          <p:cNvPicPr/>
          <p:nvPr/>
        </p:nvPicPr>
        <p:blipFill>
          <a:blip r:embed="rId4" cstate="print"/>
          <a:stretch>
            <a:fillRect/>
          </a:stretch>
        </p:blipFill>
        <p:spPr>
          <a:xfrm>
            <a:off x="4571363" y="1146835"/>
            <a:ext cx="4572001" cy="2757279"/>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42394" y="827278"/>
            <a:ext cx="3851234" cy="456535"/>
          </a:xfrm>
          <a:prstGeom prst="rect">
            <a:avLst/>
          </a:prstGeom>
        </p:spPr>
        <p:txBody>
          <a:bodyPr vert="horz" wrap="square" lIns="0" tIns="12700" rIns="0" bIns="0" rtlCol="0">
            <a:spAutoFit/>
          </a:bodyPr>
          <a:lstStyle/>
          <a:p>
            <a:pPr marL="12700" algn="ctr">
              <a:lnSpc>
                <a:spcPct val="100000"/>
              </a:lnSpc>
              <a:spcBef>
                <a:spcPts val="100"/>
              </a:spcBef>
            </a:pPr>
            <a:r>
              <a:rPr spc="-5" dirty="0"/>
              <a:t>Introduction</a:t>
            </a:r>
            <a:r>
              <a:rPr spc="-65" dirty="0"/>
              <a:t> </a:t>
            </a:r>
            <a:r>
              <a:rPr dirty="0"/>
              <a:t>to</a:t>
            </a:r>
            <a:r>
              <a:rPr spc="-60" dirty="0"/>
              <a:t> </a:t>
            </a:r>
            <a:r>
              <a:rPr spc="-5" dirty="0"/>
              <a:t>DBMS</a:t>
            </a:r>
          </a:p>
        </p:txBody>
      </p:sp>
      <p:grpSp>
        <p:nvGrpSpPr>
          <p:cNvPr id="3" name="object 3"/>
          <p:cNvGrpSpPr/>
          <p:nvPr/>
        </p:nvGrpSpPr>
        <p:grpSpPr>
          <a:xfrm>
            <a:off x="4570730" y="0"/>
            <a:ext cx="4573270" cy="5143500"/>
            <a:chOff x="4570730" y="0"/>
            <a:chExt cx="457327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0730" y="1482089"/>
              <a:ext cx="4572000" cy="2285999"/>
            </a:xfrm>
            <a:prstGeom prst="rect">
              <a:avLst/>
            </a:prstGeom>
          </p:spPr>
        </p:pic>
      </p:grpSp>
      <p:sp>
        <p:nvSpPr>
          <p:cNvPr id="7" name="object 7"/>
          <p:cNvSpPr txBox="1"/>
          <p:nvPr/>
        </p:nvSpPr>
        <p:spPr>
          <a:xfrm>
            <a:off x="1019352" y="1722247"/>
            <a:ext cx="250761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Disadvantages</a:t>
            </a:r>
            <a:r>
              <a:rPr sz="1800" spc="-50" dirty="0">
                <a:solidFill>
                  <a:srgbClr val="585858"/>
                </a:solidFill>
                <a:latin typeface="Arial"/>
                <a:cs typeface="Arial"/>
              </a:rPr>
              <a:t> </a:t>
            </a:r>
            <a:r>
              <a:rPr sz="1800" spc="-5" dirty="0">
                <a:solidFill>
                  <a:srgbClr val="585858"/>
                </a:solidFill>
                <a:latin typeface="Arial"/>
                <a:cs typeface="Arial"/>
              </a:rPr>
              <a:t>of</a:t>
            </a:r>
            <a:r>
              <a:rPr sz="1800" spc="-55" dirty="0">
                <a:solidFill>
                  <a:srgbClr val="585858"/>
                </a:solidFill>
                <a:latin typeface="Arial"/>
                <a:cs typeface="Arial"/>
              </a:rPr>
              <a:t> </a:t>
            </a:r>
            <a:r>
              <a:rPr sz="1800" dirty="0">
                <a:solidFill>
                  <a:srgbClr val="585858"/>
                </a:solidFill>
                <a:latin typeface="Arial"/>
                <a:cs typeface="Arial"/>
              </a:rPr>
              <a:t>DBMS</a:t>
            </a:r>
            <a:endParaRPr sz="1800">
              <a:latin typeface="Arial"/>
              <a:cs typeface="Arial"/>
            </a:endParaRPr>
          </a:p>
        </p:txBody>
      </p:sp>
      <p:sp>
        <p:nvSpPr>
          <p:cNvPr id="8" name="object 8"/>
          <p:cNvSpPr txBox="1"/>
          <p:nvPr/>
        </p:nvSpPr>
        <p:spPr>
          <a:xfrm>
            <a:off x="656336" y="2861538"/>
            <a:ext cx="3383915" cy="1015365"/>
          </a:xfrm>
          <a:prstGeom prst="rect">
            <a:avLst/>
          </a:prstGeom>
        </p:spPr>
        <p:txBody>
          <a:bodyPr vert="horz" wrap="square" lIns="0" tIns="45720" rIns="0" bIns="0" rtlCol="0">
            <a:spAutoFit/>
          </a:bodyPr>
          <a:lstStyle/>
          <a:p>
            <a:pPr marL="347980" indent="-335915">
              <a:lnSpc>
                <a:spcPct val="100000"/>
              </a:lnSpc>
              <a:spcBef>
                <a:spcPts val="360"/>
              </a:spcBef>
              <a:buChar char="●"/>
              <a:tabLst>
                <a:tab pos="347980" algn="l"/>
                <a:tab pos="348615" algn="l"/>
              </a:tabLst>
            </a:pPr>
            <a:r>
              <a:rPr sz="1400" spc="-5" dirty="0">
                <a:latin typeface="Arial"/>
                <a:cs typeface="Arial"/>
              </a:rPr>
              <a:t>Increased</a:t>
            </a:r>
            <a:r>
              <a:rPr sz="1400" spc="-55" dirty="0">
                <a:latin typeface="Arial"/>
                <a:cs typeface="Arial"/>
              </a:rPr>
              <a:t> </a:t>
            </a:r>
            <a:r>
              <a:rPr sz="1400" spc="-5" dirty="0">
                <a:latin typeface="Arial"/>
                <a:cs typeface="Arial"/>
              </a:rPr>
              <a:t>costs.</a:t>
            </a:r>
            <a:endParaRPr sz="1400">
              <a:latin typeface="Arial"/>
              <a:cs typeface="Arial"/>
            </a:endParaRPr>
          </a:p>
          <a:p>
            <a:pPr marL="347980" indent="-335915">
              <a:lnSpc>
                <a:spcPct val="100000"/>
              </a:lnSpc>
              <a:spcBef>
                <a:spcPts val="265"/>
              </a:spcBef>
              <a:buChar char="●"/>
              <a:tabLst>
                <a:tab pos="347980" algn="l"/>
                <a:tab pos="348615" algn="l"/>
              </a:tabLst>
            </a:pPr>
            <a:r>
              <a:rPr sz="1400" dirty="0">
                <a:latin typeface="Arial"/>
                <a:cs typeface="Arial"/>
              </a:rPr>
              <a:t>Management</a:t>
            </a:r>
            <a:r>
              <a:rPr sz="1400" spc="-100" dirty="0">
                <a:latin typeface="Arial"/>
                <a:cs typeface="Arial"/>
              </a:rPr>
              <a:t> </a:t>
            </a:r>
            <a:r>
              <a:rPr sz="1400" spc="-5" dirty="0">
                <a:latin typeface="Arial"/>
                <a:cs typeface="Arial"/>
              </a:rPr>
              <a:t>complexity.</a:t>
            </a:r>
            <a:endParaRPr sz="1400">
              <a:latin typeface="Arial"/>
              <a:cs typeface="Arial"/>
            </a:endParaRPr>
          </a:p>
          <a:p>
            <a:pPr marL="347980" indent="-335915">
              <a:lnSpc>
                <a:spcPct val="100000"/>
              </a:lnSpc>
              <a:spcBef>
                <a:spcPts val="270"/>
              </a:spcBef>
              <a:buChar char="●"/>
              <a:tabLst>
                <a:tab pos="347980" algn="l"/>
                <a:tab pos="348615" algn="l"/>
              </a:tabLst>
            </a:pPr>
            <a:r>
              <a:rPr sz="1400" spc="-10" dirty="0">
                <a:latin typeface="Arial"/>
                <a:cs typeface="Arial"/>
              </a:rPr>
              <a:t>M</a:t>
            </a:r>
            <a:r>
              <a:rPr sz="1400" dirty="0">
                <a:latin typeface="Arial"/>
                <a:cs typeface="Arial"/>
              </a:rPr>
              <a:t>aintaining</a:t>
            </a:r>
            <a:r>
              <a:rPr sz="1400" spc="-70" dirty="0">
                <a:latin typeface="Arial"/>
                <a:cs typeface="Arial"/>
              </a:rPr>
              <a:t> </a:t>
            </a:r>
            <a:r>
              <a:rPr sz="1400" dirty="0">
                <a:latin typeface="Arial"/>
                <a:cs typeface="Arial"/>
              </a:rPr>
              <a:t>cu</a:t>
            </a:r>
            <a:r>
              <a:rPr sz="1400" spc="-15" dirty="0">
                <a:latin typeface="Arial"/>
                <a:cs typeface="Arial"/>
              </a:rPr>
              <a:t>r</a:t>
            </a:r>
            <a:r>
              <a:rPr sz="1400" dirty="0">
                <a:latin typeface="Arial"/>
                <a:cs typeface="Arial"/>
              </a:rPr>
              <a:t>ren</a:t>
            </a:r>
            <a:r>
              <a:rPr sz="1400" spc="-10" dirty="0">
                <a:latin typeface="Arial"/>
                <a:cs typeface="Arial"/>
              </a:rPr>
              <a:t>c</a:t>
            </a:r>
            <a:r>
              <a:rPr sz="1400" spc="-20" dirty="0">
                <a:latin typeface="Arial"/>
                <a:cs typeface="Arial"/>
              </a:rPr>
              <a:t>y</a:t>
            </a:r>
            <a:r>
              <a:rPr sz="1400" dirty="0">
                <a:latin typeface="Arial"/>
                <a:cs typeface="Arial"/>
              </a:rPr>
              <a:t>.</a:t>
            </a:r>
            <a:endParaRPr sz="1400">
              <a:latin typeface="Arial"/>
              <a:cs typeface="Arial"/>
            </a:endParaRPr>
          </a:p>
          <a:p>
            <a:pPr marL="347980" indent="-335915">
              <a:lnSpc>
                <a:spcPct val="100000"/>
              </a:lnSpc>
              <a:spcBef>
                <a:spcPts val="275"/>
              </a:spcBef>
              <a:buChar char="●"/>
              <a:tabLst>
                <a:tab pos="347980" algn="l"/>
                <a:tab pos="348615" algn="l"/>
              </a:tabLst>
            </a:pPr>
            <a:r>
              <a:rPr sz="1400" dirty="0">
                <a:latin typeface="Arial"/>
                <a:cs typeface="Arial"/>
              </a:rPr>
              <a:t>Frequent</a:t>
            </a:r>
            <a:r>
              <a:rPr sz="1400" spc="-50" dirty="0">
                <a:latin typeface="Arial"/>
                <a:cs typeface="Arial"/>
              </a:rPr>
              <a:t> </a:t>
            </a:r>
            <a:r>
              <a:rPr sz="1400" spc="-5" dirty="0">
                <a:latin typeface="Arial"/>
                <a:cs typeface="Arial"/>
              </a:rPr>
              <a:t>upgrade/replacement</a:t>
            </a:r>
            <a:r>
              <a:rPr sz="1400" spc="-50" dirty="0">
                <a:latin typeface="Arial"/>
                <a:cs typeface="Arial"/>
              </a:rPr>
              <a:t> </a:t>
            </a:r>
            <a:r>
              <a:rPr sz="1400" spc="-5" dirty="0">
                <a:latin typeface="Arial"/>
                <a:cs typeface="Arial"/>
              </a:rPr>
              <a:t>cycles.</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8016" y="4846565"/>
            <a:ext cx="3651885" cy="247650"/>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marL="12700">
              <a:lnSpc>
                <a:spcPct val="100000"/>
              </a:lnSpc>
              <a:spcBef>
                <a:spcPts val="130"/>
              </a:spcBef>
            </a:pPr>
            <a:r>
              <a:rPr sz="700" spc="-5" dirty="0">
                <a:solidFill>
                  <a:srgbClr val="585858"/>
                </a:solidFill>
                <a:latin typeface="Arial"/>
                <a:cs typeface="Arial"/>
                <a:hlinkClick r:id="rId5"/>
              </a:rPr>
              <a:t>https://www</a:t>
            </a:r>
            <a:r>
              <a:rPr sz="700" spc="-5" dirty="0">
                <a:solidFill>
                  <a:srgbClr val="585858"/>
                </a:solidFill>
                <a:latin typeface="Arial"/>
                <a:cs typeface="Arial"/>
              </a:rPr>
              <a:t>.qsstudy</a:t>
            </a:r>
            <a:r>
              <a:rPr sz="700" spc="-5" dirty="0">
                <a:solidFill>
                  <a:srgbClr val="585858"/>
                </a:solidFill>
                <a:latin typeface="Arial"/>
                <a:cs typeface="Arial"/>
                <a:hlinkClick r:id="rId5"/>
              </a:rPr>
              <a:t>.com/wp-content/uploads/2018/10/Database-Management-System-3.jpg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572000" y="3639458"/>
            <a:ext cx="4572000" cy="1515110"/>
          </a:xfrm>
          <a:custGeom>
            <a:avLst/>
            <a:gdLst/>
            <a:ahLst/>
            <a:cxnLst/>
            <a:rect l="l" t="t" r="r" b="b"/>
            <a:pathLst>
              <a:path w="4572000" h="1515110">
                <a:moveTo>
                  <a:pt x="0" y="1514801"/>
                </a:moveTo>
                <a:lnTo>
                  <a:pt x="4571999" y="1514801"/>
                </a:lnTo>
                <a:lnTo>
                  <a:pt x="4571999" y="0"/>
                </a:lnTo>
                <a:lnTo>
                  <a:pt x="0" y="0"/>
                </a:lnTo>
                <a:lnTo>
                  <a:pt x="0" y="1514801"/>
                </a:lnTo>
                <a:close/>
              </a:path>
            </a:pathLst>
          </a:custGeom>
          <a:solidFill>
            <a:srgbClr val="EEEEEE"/>
          </a:solidFill>
        </p:spPr>
        <p:txBody>
          <a:bodyPr wrap="square" lIns="0" tIns="0" rIns="0" bIns="0" rtlCol="0"/>
          <a:lstStyle/>
          <a:p>
            <a:endParaRPr sz="1800"/>
          </a:p>
        </p:txBody>
      </p:sp>
      <p:sp>
        <p:nvSpPr>
          <p:cNvPr id="3" name="object 3"/>
          <p:cNvSpPr/>
          <p:nvPr/>
        </p:nvSpPr>
        <p:spPr>
          <a:xfrm>
            <a:off x="4572000" y="0"/>
            <a:ext cx="4572000" cy="1167130"/>
          </a:xfrm>
          <a:custGeom>
            <a:avLst/>
            <a:gdLst/>
            <a:ahLst/>
            <a:cxnLst/>
            <a:rect l="l" t="t" r="r" b="b"/>
            <a:pathLst>
              <a:path w="4572000" h="1167130">
                <a:moveTo>
                  <a:pt x="0" y="1166597"/>
                </a:moveTo>
                <a:lnTo>
                  <a:pt x="4571999" y="1166597"/>
                </a:lnTo>
                <a:lnTo>
                  <a:pt x="4571999" y="0"/>
                </a:lnTo>
                <a:lnTo>
                  <a:pt x="0" y="0"/>
                </a:lnTo>
                <a:lnTo>
                  <a:pt x="0" y="1166597"/>
                </a:lnTo>
                <a:close/>
              </a:path>
            </a:pathLst>
          </a:custGeom>
          <a:solidFill>
            <a:srgbClr val="EEEEEE"/>
          </a:solidFill>
        </p:spPr>
        <p:txBody>
          <a:bodyPr wrap="square" lIns="0" tIns="0" rIns="0" bIns="0" rtlCol="0"/>
          <a:lstStyle/>
          <a:p>
            <a:endParaRPr sz="1800"/>
          </a:p>
        </p:txBody>
      </p:sp>
      <p:pic>
        <p:nvPicPr>
          <p:cNvPr id="4" name="object 4"/>
          <p:cNvPicPr/>
          <p:nvPr/>
        </p:nvPicPr>
        <p:blipFill>
          <a:blip r:embed="rId2" cstate="print"/>
          <a:stretch>
            <a:fillRect/>
          </a:stretch>
        </p:blipFill>
        <p:spPr>
          <a:xfrm>
            <a:off x="143976" y="161799"/>
            <a:ext cx="774074" cy="311224"/>
          </a:xfrm>
          <a:prstGeom prst="rect">
            <a:avLst/>
          </a:prstGeom>
        </p:spPr>
      </p:pic>
      <p:pic>
        <p:nvPicPr>
          <p:cNvPr id="5" name="object 5"/>
          <p:cNvPicPr/>
          <p:nvPr/>
        </p:nvPicPr>
        <p:blipFill>
          <a:blip r:embed="rId3" cstate="print"/>
          <a:stretch>
            <a:fillRect/>
          </a:stretch>
        </p:blipFill>
        <p:spPr>
          <a:xfrm>
            <a:off x="8229557" y="161801"/>
            <a:ext cx="791593" cy="311224"/>
          </a:xfrm>
          <a:prstGeom prst="rect">
            <a:avLst/>
          </a:prstGeom>
        </p:spPr>
      </p:pic>
      <p:sp>
        <p:nvSpPr>
          <p:cNvPr id="6" name="object 6"/>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HTML Tags and Attributes</a:t>
            </a:r>
          </a:p>
        </p:txBody>
      </p:sp>
      <p:sp>
        <p:nvSpPr>
          <p:cNvPr id="7" name="object 7"/>
          <p:cNvSpPr txBox="1"/>
          <p:nvPr/>
        </p:nvSpPr>
        <p:spPr>
          <a:xfrm>
            <a:off x="1974877" y="1728118"/>
            <a:ext cx="774065"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Images</a:t>
            </a:r>
            <a:endParaRPr sz="1800" dirty="0">
              <a:latin typeface="Arial MT"/>
              <a:cs typeface="Arial MT"/>
            </a:endParaRPr>
          </a:p>
        </p:txBody>
      </p:sp>
      <p:sp>
        <p:nvSpPr>
          <p:cNvPr id="8" name="object 8"/>
          <p:cNvSpPr txBox="1"/>
          <p:nvPr/>
        </p:nvSpPr>
        <p:spPr>
          <a:xfrm>
            <a:off x="627089" y="2661880"/>
            <a:ext cx="3469640" cy="1266501"/>
          </a:xfrm>
          <a:prstGeom prst="rect">
            <a:avLst/>
          </a:prstGeom>
        </p:spPr>
        <p:txBody>
          <a:bodyPr vert="horz" wrap="square" lIns="0" tIns="12700" rIns="0" bIns="0" rtlCol="0">
            <a:spAutoFit/>
          </a:bodyPr>
          <a:lstStyle/>
          <a:p>
            <a:pPr marL="348606" marR="5080" indent="-336542" algn="just">
              <a:lnSpc>
                <a:spcPct val="116100"/>
              </a:lnSpc>
              <a:spcBef>
                <a:spcPts val="100"/>
              </a:spcBef>
              <a:buChar char="●"/>
              <a:tabLst>
                <a:tab pos="347972" algn="l"/>
                <a:tab pos="349241" algn="l"/>
              </a:tabLst>
            </a:pPr>
            <a:r>
              <a:rPr spc="-5" dirty="0">
                <a:latin typeface="Arial MT"/>
                <a:cs typeface="Arial MT"/>
              </a:rPr>
              <a:t>Images </a:t>
            </a:r>
            <a:r>
              <a:rPr dirty="0">
                <a:latin typeface="Arial MT"/>
                <a:cs typeface="Arial MT"/>
              </a:rPr>
              <a:t>can </a:t>
            </a:r>
            <a:r>
              <a:rPr spc="-5" dirty="0">
                <a:latin typeface="Arial MT"/>
                <a:cs typeface="Arial MT"/>
              </a:rPr>
              <a:t>improve the design and the </a:t>
            </a:r>
            <a:r>
              <a:rPr spc="-375" dirty="0">
                <a:latin typeface="Arial MT"/>
                <a:cs typeface="Arial MT"/>
              </a:rPr>
              <a:t> </a:t>
            </a:r>
            <a:r>
              <a:rPr spc="-5" dirty="0">
                <a:latin typeface="Arial MT"/>
                <a:cs typeface="Arial MT"/>
              </a:rPr>
              <a:t>appearance</a:t>
            </a:r>
            <a:r>
              <a:rPr spc="-10" dirty="0">
                <a:latin typeface="Arial MT"/>
                <a:cs typeface="Arial MT"/>
              </a:rPr>
              <a:t> </a:t>
            </a:r>
            <a:r>
              <a:rPr spc="-5" dirty="0">
                <a:latin typeface="Arial MT"/>
                <a:cs typeface="Arial MT"/>
              </a:rPr>
              <a:t>of</a:t>
            </a:r>
            <a:r>
              <a:rPr spc="-10" dirty="0">
                <a:latin typeface="Arial MT"/>
                <a:cs typeface="Arial MT"/>
              </a:rPr>
              <a:t> </a:t>
            </a:r>
            <a:r>
              <a:rPr dirty="0">
                <a:latin typeface="Arial MT"/>
                <a:cs typeface="Arial MT"/>
              </a:rPr>
              <a:t>a</a:t>
            </a:r>
            <a:r>
              <a:rPr spc="-10" dirty="0">
                <a:latin typeface="Arial MT"/>
                <a:cs typeface="Arial MT"/>
              </a:rPr>
              <a:t> </a:t>
            </a:r>
            <a:r>
              <a:rPr spc="-5" dirty="0">
                <a:latin typeface="Arial MT"/>
                <a:cs typeface="Arial MT"/>
              </a:rPr>
              <a:t>web page.</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images</a:t>
            </a:r>
            <a:r>
              <a:rPr spc="-15" dirty="0">
                <a:latin typeface="Arial MT"/>
                <a:cs typeface="Arial MT"/>
              </a:rPr>
              <a:t> </a:t>
            </a:r>
            <a:r>
              <a:rPr spc="-5" dirty="0">
                <a:latin typeface="Arial MT"/>
                <a:cs typeface="Arial MT"/>
              </a:rPr>
              <a:t>are</a:t>
            </a:r>
            <a:r>
              <a:rPr spc="-15" dirty="0">
                <a:latin typeface="Arial MT"/>
                <a:cs typeface="Arial MT"/>
              </a:rPr>
              <a:t> </a:t>
            </a:r>
            <a:r>
              <a:rPr spc="-5" dirty="0">
                <a:latin typeface="Arial MT"/>
                <a:cs typeface="Arial MT"/>
              </a:rPr>
              <a:t>defined</a:t>
            </a:r>
            <a:r>
              <a:rPr spc="-15" dirty="0">
                <a:latin typeface="Arial MT"/>
                <a:cs typeface="Arial MT"/>
              </a:rPr>
              <a:t> </a:t>
            </a:r>
            <a:r>
              <a:rPr spc="-5" dirty="0">
                <a:latin typeface="Arial MT"/>
                <a:cs typeface="Arial MT"/>
              </a:rPr>
              <a:t>with</a:t>
            </a:r>
            <a:r>
              <a:rPr spc="-15" dirty="0">
                <a:latin typeface="Arial MT"/>
                <a:cs typeface="Arial MT"/>
              </a:rPr>
              <a:t> </a:t>
            </a:r>
            <a:r>
              <a:rPr spc="-5" dirty="0">
                <a:latin typeface="Arial MT"/>
                <a:cs typeface="Arial MT"/>
              </a:rPr>
              <a:t>the</a:t>
            </a:r>
            <a:r>
              <a:rPr spc="-15" dirty="0">
                <a:latin typeface="Arial MT"/>
                <a:cs typeface="Arial MT"/>
              </a:rPr>
              <a:t> </a:t>
            </a:r>
            <a:r>
              <a:rPr spc="-5" dirty="0">
                <a:latin typeface="Arial MT"/>
                <a:cs typeface="Arial MT"/>
              </a:rPr>
              <a:t>&lt;img&gt;</a:t>
            </a:r>
            <a:r>
              <a:rPr spc="-15" dirty="0">
                <a:latin typeface="Arial MT"/>
                <a:cs typeface="Arial MT"/>
              </a:rPr>
              <a:t> </a:t>
            </a:r>
            <a:r>
              <a:rPr spc="-5" dirty="0">
                <a:latin typeface="Arial MT"/>
                <a:cs typeface="Arial MT"/>
              </a:rPr>
              <a:t>tag.</a:t>
            </a:r>
            <a:endParaRPr dirty="0">
              <a:latin typeface="Arial MT"/>
              <a:cs typeface="Arial MT"/>
            </a:endParaRPr>
          </a:p>
          <a:p>
            <a:pPr marL="348606" marR="260344" indent="-336542" algn="just">
              <a:lnSpc>
                <a:spcPct val="116100"/>
              </a:lnSpc>
              <a:buChar char="●"/>
              <a:tabLst>
                <a:tab pos="347972" algn="l"/>
                <a:tab pos="349241" algn="l"/>
              </a:tabLst>
            </a:pPr>
            <a:r>
              <a:rPr spc="-5" dirty="0">
                <a:latin typeface="Arial MT"/>
                <a:cs typeface="Arial MT"/>
              </a:rPr>
              <a:t>It is an empty tag, </a:t>
            </a:r>
            <a:r>
              <a:rPr dirty="0">
                <a:latin typeface="Arial MT"/>
                <a:cs typeface="Arial MT"/>
              </a:rPr>
              <a:t>means </a:t>
            </a:r>
            <a:r>
              <a:rPr spc="-5" dirty="0">
                <a:latin typeface="Arial MT"/>
                <a:cs typeface="Arial MT"/>
              </a:rPr>
              <a:t>it does not </a:t>
            </a:r>
            <a:r>
              <a:rPr spc="-375" dirty="0">
                <a:latin typeface="Arial MT"/>
                <a:cs typeface="Arial MT"/>
              </a:rPr>
              <a:t> </a:t>
            </a:r>
            <a:r>
              <a:rPr spc="-5" dirty="0">
                <a:latin typeface="Arial MT"/>
                <a:cs typeface="Arial MT"/>
              </a:rPr>
              <a:t>have</a:t>
            </a:r>
            <a:r>
              <a:rPr spc="-10" dirty="0">
                <a:latin typeface="Arial MT"/>
                <a:cs typeface="Arial MT"/>
              </a:rPr>
              <a:t> </a:t>
            </a:r>
            <a:r>
              <a:rPr spc="-5" dirty="0">
                <a:latin typeface="Arial MT"/>
                <a:cs typeface="Arial MT"/>
              </a:rPr>
              <a:t>end tag.</a:t>
            </a:r>
            <a:endParaRPr dirty="0">
              <a:latin typeface="Arial MT"/>
              <a:cs typeface="Arial MT"/>
            </a:endParaRPr>
          </a:p>
        </p:txBody>
      </p:sp>
      <p:sp>
        <p:nvSpPr>
          <p:cNvPr id="9" name="object 9"/>
          <p:cNvSpPr txBox="1"/>
          <p:nvPr/>
        </p:nvSpPr>
        <p:spPr>
          <a:xfrm>
            <a:off x="4791076" y="1334580"/>
            <a:ext cx="4140200" cy="1769715"/>
          </a:xfrm>
          <a:prstGeom prst="rect">
            <a:avLst/>
          </a:prstGeom>
          <a:solidFill>
            <a:schemeClr val="bg1"/>
          </a:solidFill>
        </p:spPr>
        <p:txBody>
          <a:bodyPr vert="horz" wrap="square" lIns="0" tIns="12700" rIns="0" bIns="0" rtlCol="0">
            <a:spAutoFit/>
          </a:bodyPr>
          <a:lstStyle/>
          <a:p>
            <a:pPr marL="12700">
              <a:lnSpc>
                <a:spcPts val="1664"/>
              </a:lnSpc>
              <a:spcBef>
                <a:spcPts val="100"/>
              </a:spcBef>
            </a:pPr>
            <a:r>
              <a:rPr spc="-5" dirty="0">
                <a:latin typeface="Arial MT"/>
                <a:cs typeface="Arial MT"/>
              </a:rPr>
              <a:t>&lt;!DOCTYPE</a:t>
            </a:r>
            <a:r>
              <a:rPr spc="-50" dirty="0">
                <a:latin typeface="Arial MT"/>
                <a:cs typeface="Arial MT"/>
              </a:rPr>
              <a:t> </a:t>
            </a:r>
            <a:r>
              <a:rPr spc="-5" dirty="0">
                <a:latin typeface="Arial MT"/>
                <a:cs typeface="Arial MT"/>
              </a:rPr>
              <a:t>html&gt;</a:t>
            </a:r>
            <a:endParaRPr dirty="0">
              <a:latin typeface="Arial MT"/>
              <a:cs typeface="Arial MT"/>
            </a:endParaRPr>
          </a:p>
          <a:p>
            <a:pPr marL="12700">
              <a:lnSpc>
                <a:spcPts val="1650"/>
              </a:lnSpc>
            </a:pPr>
            <a:r>
              <a:rPr spc="-5" dirty="0">
                <a:latin typeface="Arial MT"/>
                <a:cs typeface="Arial MT"/>
              </a:rPr>
              <a:t>&lt;html</a:t>
            </a:r>
            <a:r>
              <a:rPr spc="-50" dirty="0">
                <a:latin typeface="Arial MT"/>
                <a:cs typeface="Arial MT"/>
              </a:rPr>
              <a:t> </a:t>
            </a:r>
            <a:r>
              <a:rPr spc="-5" dirty="0">
                <a:latin typeface="Arial MT"/>
                <a:cs typeface="Arial MT"/>
              </a:rPr>
              <a:t>lang="en"&gt;</a:t>
            </a:r>
            <a:endParaRPr dirty="0">
              <a:latin typeface="Arial MT"/>
              <a:cs typeface="Arial MT"/>
            </a:endParaRPr>
          </a:p>
          <a:p>
            <a:pPr marL="12700">
              <a:lnSpc>
                <a:spcPts val="1650"/>
              </a:lnSpc>
            </a:pPr>
            <a:r>
              <a:rPr spc="-5" dirty="0">
                <a:latin typeface="Arial MT"/>
                <a:cs typeface="Arial MT"/>
              </a:rPr>
              <a:t>&lt;head&gt;</a:t>
            </a:r>
            <a:endParaRPr dirty="0">
              <a:latin typeface="Arial MT"/>
              <a:cs typeface="Arial MT"/>
            </a:endParaRPr>
          </a:p>
          <a:p>
            <a:pPr marL="209545">
              <a:lnSpc>
                <a:spcPts val="1650"/>
              </a:lnSpc>
            </a:pPr>
            <a:r>
              <a:rPr spc="-5" dirty="0">
                <a:latin typeface="Arial MT"/>
                <a:cs typeface="Arial MT"/>
              </a:rPr>
              <a:t>&lt;title&gt;Placing</a:t>
            </a:r>
            <a:r>
              <a:rPr spc="-25" dirty="0">
                <a:latin typeface="Arial MT"/>
                <a:cs typeface="Arial MT"/>
              </a:rPr>
              <a:t> </a:t>
            </a:r>
            <a:r>
              <a:rPr spc="-5" dirty="0">
                <a:latin typeface="Arial MT"/>
                <a:cs typeface="Arial MT"/>
              </a:rPr>
              <a:t>Images</a:t>
            </a:r>
            <a:r>
              <a:rPr spc="-20" dirty="0">
                <a:latin typeface="Arial MT"/>
                <a:cs typeface="Arial MT"/>
              </a:rPr>
              <a:t> </a:t>
            </a:r>
            <a:r>
              <a:rPr spc="-5" dirty="0">
                <a:latin typeface="Arial MT"/>
                <a:cs typeface="Arial MT"/>
              </a:rPr>
              <a:t>in</a:t>
            </a:r>
            <a:r>
              <a:rPr spc="-20" dirty="0">
                <a:latin typeface="Arial MT"/>
                <a:cs typeface="Arial MT"/>
              </a:rPr>
              <a:t> </a:t>
            </a:r>
            <a:r>
              <a:rPr spc="-5" dirty="0">
                <a:latin typeface="Arial MT"/>
                <a:cs typeface="Arial MT"/>
              </a:rPr>
              <a:t>HTML</a:t>
            </a:r>
            <a:r>
              <a:rPr spc="-70" dirty="0">
                <a:latin typeface="Arial MT"/>
                <a:cs typeface="Arial MT"/>
              </a:rPr>
              <a:t> </a:t>
            </a:r>
            <a:r>
              <a:rPr spc="-5" dirty="0">
                <a:latin typeface="Arial MT"/>
                <a:cs typeface="Arial MT"/>
              </a:rPr>
              <a:t>Documents&lt;/title&gt;</a:t>
            </a:r>
            <a:endParaRPr dirty="0">
              <a:latin typeface="Arial MT"/>
              <a:cs typeface="Arial MT"/>
            </a:endParaRPr>
          </a:p>
          <a:p>
            <a:pPr marL="12700">
              <a:lnSpc>
                <a:spcPts val="1650"/>
              </a:lnSpc>
            </a:pPr>
            <a:r>
              <a:rPr spc="-5" dirty="0">
                <a:latin typeface="Arial MT"/>
                <a:cs typeface="Arial MT"/>
              </a:rPr>
              <a:t>&lt;/head&gt;</a:t>
            </a:r>
            <a:endParaRPr dirty="0">
              <a:latin typeface="Arial MT"/>
              <a:cs typeface="Arial MT"/>
            </a:endParaRPr>
          </a:p>
          <a:p>
            <a:pPr marL="12700">
              <a:lnSpc>
                <a:spcPts val="1650"/>
              </a:lnSpc>
            </a:pPr>
            <a:r>
              <a:rPr spc="-5" dirty="0">
                <a:latin typeface="Arial MT"/>
                <a:cs typeface="Arial MT"/>
              </a:rPr>
              <a:t>&lt;body&gt;</a:t>
            </a:r>
            <a:endParaRPr dirty="0">
              <a:latin typeface="Arial MT"/>
              <a:cs typeface="Arial MT"/>
            </a:endParaRPr>
          </a:p>
          <a:p>
            <a:pPr marL="12700" marR="5080" indent="196845">
              <a:lnSpc>
                <a:spcPts val="1650"/>
              </a:lnSpc>
              <a:spcBef>
                <a:spcPts val="65"/>
              </a:spcBef>
            </a:pPr>
            <a:r>
              <a:rPr spc="-5" dirty="0">
                <a:latin typeface="Arial MT"/>
                <a:cs typeface="Arial MT"/>
              </a:rPr>
              <a:t>&lt;img</a:t>
            </a:r>
            <a:r>
              <a:rPr spc="-50" dirty="0">
                <a:latin typeface="Arial MT"/>
                <a:cs typeface="Arial MT"/>
              </a:rPr>
              <a:t> </a:t>
            </a:r>
            <a:r>
              <a:rPr dirty="0">
                <a:latin typeface="Arial MT"/>
                <a:cs typeface="Arial MT"/>
              </a:rPr>
              <a:t>src="/examples/images/kites.jpg"</a:t>
            </a:r>
            <a:r>
              <a:rPr spc="-50" dirty="0">
                <a:latin typeface="Arial MT"/>
                <a:cs typeface="Arial MT"/>
              </a:rPr>
              <a:t> </a:t>
            </a:r>
            <a:r>
              <a:rPr spc="-5" dirty="0">
                <a:latin typeface="Arial MT"/>
                <a:cs typeface="Arial MT"/>
              </a:rPr>
              <a:t>alt="Flying </a:t>
            </a:r>
            <a:r>
              <a:rPr spc="-375" dirty="0">
                <a:latin typeface="Arial MT"/>
                <a:cs typeface="Arial MT"/>
              </a:rPr>
              <a:t> </a:t>
            </a:r>
            <a:r>
              <a:rPr spc="-5" dirty="0">
                <a:latin typeface="Arial MT"/>
                <a:cs typeface="Arial MT"/>
              </a:rPr>
              <a:t>Kites"&gt;</a:t>
            </a:r>
            <a:endParaRPr dirty="0">
              <a:latin typeface="Arial MT"/>
              <a:cs typeface="Arial MT"/>
            </a:endParaRPr>
          </a:p>
        </p:txBody>
      </p:sp>
      <p:sp>
        <p:nvSpPr>
          <p:cNvPr id="10" name="object 10"/>
          <p:cNvSpPr txBox="1"/>
          <p:nvPr/>
        </p:nvSpPr>
        <p:spPr>
          <a:xfrm>
            <a:off x="4791076" y="3089761"/>
            <a:ext cx="4140200" cy="435184"/>
          </a:xfrm>
          <a:prstGeom prst="rect">
            <a:avLst/>
          </a:prstGeom>
          <a:solidFill>
            <a:schemeClr val="bg1"/>
          </a:solidFill>
        </p:spPr>
        <p:txBody>
          <a:bodyPr vert="horz" wrap="square" lIns="0" tIns="12700" rIns="0" bIns="0" rtlCol="0">
            <a:spAutoFit/>
          </a:bodyPr>
          <a:lstStyle/>
          <a:p>
            <a:pPr marL="12700">
              <a:lnSpc>
                <a:spcPts val="1664"/>
              </a:lnSpc>
              <a:spcBef>
                <a:spcPts val="100"/>
              </a:spcBef>
            </a:pPr>
            <a:r>
              <a:rPr spc="-5" dirty="0">
                <a:latin typeface="Arial MT"/>
                <a:cs typeface="Arial MT"/>
              </a:rPr>
              <a:t>&lt;/body&gt;</a:t>
            </a:r>
            <a:endParaRPr dirty="0">
              <a:latin typeface="Arial MT"/>
              <a:cs typeface="Arial MT"/>
            </a:endParaRPr>
          </a:p>
          <a:p>
            <a:pPr marL="12700">
              <a:lnSpc>
                <a:spcPts val="1664"/>
              </a:lnSpc>
            </a:pPr>
            <a:r>
              <a:rPr spc="-5" dirty="0">
                <a:latin typeface="Arial MT"/>
                <a:cs typeface="Arial MT"/>
              </a:rPr>
              <a:t>&lt;/html&gt;</a:t>
            </a:r>
            <a:endParaRPr dirty="0">
              <a:latin typeface="Arial MT"/>
              <a:cs typeface="Arial MT"/>
            </a:endParaRPr>
          </a:p>
        </p:txBody>
      </p:sp>
    </p:spTree>
    <p:extLst>
      <p:ext uri="{BB962C8B-B14F-4D97-AF65-F5344CB8AC3E}">
        <p14:creationId xmlns:p14="http://schemas.microsoft.com/office/powerpoint/2010/main" val="4062587924"/>
      </p:ext>
    </p:extLst>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14832" y="827278"/>
            <a:ext cx="2911475"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Arial"/>
                <a:cs typeface="Arial"/>
              </a:rPr>
              <a:t>Introduction</a:t>
            </a:r>
            <a:r>
              <a:rPr sz="2400" spc="-65" dirty="0">
                <a:latin typeface="Arial"/>
                <a:cs typeface="Arial"/>
              </a:rPr>
              <a:t> </a:t>
            </a:r>
            <a:r>
              <a:rPr sz="2400" dirty="0">
                <a:latin typeface="Arial"/>
                <a:cs typeface="Arial"/>
              </a:rPr>
              <a:t>to</a:t>
            </a:r>
            <a:r>
              <a:rPr sz="2400" spc="-60" dirty="0">
                <a:latin typeface="Arial"/>
                <a:cs typeface="Arial"/>
              </a:rPr>
              <a:t> </a:t>
            </a:r>
            <a:r>
              <a:rPr sz="2400" spc="-5" dirty="0">
                <a:latin typeface="Arial"/>
                <a:cs typeface="Arial"/>
              </a:rPr>
              <a:t>DBMS</a:t>
            </a:r>
            <a:endParaRPr sz="2400">
              <a:latin typeface="Arial"/>
              <a:cs typeface="Arial"/>
            </a:endParaRP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161084" y="1726819"/>
            <a:ext cx="222821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Applications</a:t>
            </a:r>
            <a:r>
              <a:rPr sz="1800" spc="-60" dirty="0">
                <a:solidFill>
                  <a:srgbClr val="585858"/>
                </a:solidFill>
                <a:latin typeface="Arial"/>
                <a:cs typeface="Arial"/>
              </a:rPr>
              <a:t> </a:t>
            </a:r>
            <a:r>
              <a:rPr sz="1800" spc="-5" dirty="0">
                <a:solidFill>
                  <a:srgbClr val="585858"/>
                </a:solidFill>
                <a:latin typeface="Arial"/>
                <a:cs typeface="Arial"/>
              </a:rPr>
              <a:t>of</a:t>
            </a:r>
            <a:r>
              <a:rPr sz="1800" spc="-40" dirty="0">
                <a:solidFill>
                  <a:srgbClr val="585858"/>
                </a:solidFill>
                <a:latin typeface="Arial"/>
                <a:cs typeface="Arial"/>
              </a:rPr>
              <a:t> </a:t>
            </a:r>
            <a:r>
              <a:rPr sz="1800" dirty="0">
                <a:solidFill>
                  <a:srgbClr val="585858"/>
                </a:solidFill>
                <a:latin typeface="Arial"/>
                <a:cs typeface="Arial"/>
              </a:rPr>
              <a:t>DBMS</a:t>
            </a:r>
            <a:endParaRPr sz="1800">
              <a:latin typeface="Arial"/>
              <a:cs typeface="Arial"/>
            </a:endParaRPr>
          </a:p>
        </p:txBody>
      </p:sp>
      <p:pic>
        <p:nvPicPr>
          <p:cNvPr id="7" name="object 7"/>
          <p:cNvPicPr/>
          <p:nvPr/>
        </p:nvPicPr>
        <p:blipFill>
          <a:blip r:embed="rId3" cstate="print"/>
          <a:stretch>
            <a:fillRect/>
          </a:stretch>
        </p:blipFill>
        <p:spPr>
          <a:xfrm>
            <a:off x="143510" y="161289"/>
            <a:ext cx="773887" cy="311150"/>
          </a:xfrm>
          <a:prstGeom prst="rect">
            <a:avLst/>
          </a:prstGeom>
        </p:spPr>
      </p:pic>
      <p:pic>
        <p:nvPicPr>
          <p:cNvPr id="8" name="object 8"/>
          <p:cNvPicPr/>
          <p:nvPr/>
        </p:nvPicPr>
        <p:blipFill>
          <a:blip r:embed="rId4" cstate="print"/>
          <a:stretch>
            <a:fillRect/>
          </a:stretch>
        </p:blipFill>
        <p:spPr>
          <a:xfrm>
            <a:off x="765175" y="1275346"/>
            <a:ext cx="7447026" cy="2996565"/>
          </a:xfrm>
          <a:prstGeom prst="rect">
            <a:avLst/>
          </a:prstGeom>
        </p:spPr>
      </p:pic>
      <p:sp>
        <p:nvSpPr>
          <p:cNvPr id="9" name="object 9"/>
          <p:cNvSpPr txBox="1"/>
          <p:nvPr/>
        </p:nvSpPr>
        <p:spPr>
          <a:xfrm>
            <a:off x="3634866" y="4843517"/>
            <a:ext cx="5158105"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60" dirty="0">
                <a:solidFill>
                  <a:srgbClr val="585858"/>
                </a:solidFill>
                <a:latin typeface="Arial"/>
                <a:cs typeface="Arial"/>
              </a:rPr>
              <a:t> </a:t>
            </a:r>
            <a:r>
              <a:rPr sz="700" spc="-5" dirty="0">
                <a:solidFill>
                  <a:srgbClr val="585858"/>
                </a:solidFill>
                <a:latin typeface="Arial"/>
                <a:cs typeface="Arial"/>
              </a:rPr>
              <a:t>Source:</a:t>
            </a:r>
            <a:r>
              <a:rPr sz="700" spc="65" dirty="0">
                <a:solidFill>
                  <a:srgbClr val="585858"/>
                </a:solidFill>
                <a:latin typeface="Arial"/>
                <a:cs typeface="Arial"/>
              </a:rPr>
              <a:t> </a:t>
            </a:r>
            <a:r>
              <a:rPr sz="700" spc="-10" dirty="0">
                <a:solidFill>
                  <a:srgbClr val="585858"/>
                </a:solidFill>
                <a:latin typeface="Arial"/>
                <a:cs typeface="Arial"/>
              </a:rPr>
              <a:t>https://cdn.educba.com/academy/wp-content/uploads/2019/03/Applications-of-DBMS.png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93444" y="827278"/>
            <a:ext cx="2555240"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Arial"/>
                <a:cs typeface="Arial"/>
              </a:rPr>
              <a:t>Structure</a:t>
            </a:r>
            <a:r>
              <a:rPr sz="2400" spc="-90" dirty="0">
                <a:latin typeface="Arial"/>
                <a:cs typeface="Arial"/>
              </a:rPr>
              <a:t> </a:t>
            </a:r>
            <a:r>
              <a:rPr sz="2400" spc="-5" dirty="0">
                <a:latin typeface="Arial"/>
                <a:cs typeface="Arial"/>
              </a:rPr>
              <a:t>to</a:t>
            </a:r>
            <a:r>
              <a:rPr sz="2400" spc="-75" dirty="0">
                <a:latin typeface="Arial"/>
                <a:cs typeface="Arial"/>
              </a:rPr>
              <a:t> </a:t>
            </a:r>
            <a:r>
              <a:rPr sz="2400" spc="-5" dirty="0">
                <a:latin typeface="Arial"/>
                <a:cs typeface="Arial"/>
              </a:rPr>
              <a:t>DBMS</a:t>
            </a:r>
            <a:endParaRPr sz="2400" dirty="0">
              <a:latin typeface="Arial"/>
              <a:cs typeface="Arial"/>
            </a:endParaRP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158036" y="1722247"/>
            <a:ext cx="222821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Applications</a:t>
            </a:r>
            <a:r>
              <a:rPr sz="1800" spc="-60" dirty="0">
                <a:solidFill>
                  <a:srgbClr val="585858"/>
                </a:solidFill>
                <a:latin typeface="Arial"/>
                <a:cs typeface="Arial"/>
              </a:rPr>
              <a:t> </a:t>
            </a:r>
            <a:r>
              <a:rPr sz="1800" spc="-5" dirty="0">
                <a:solidFill>
                  <a:srgbClr val="585858"/>
                </a:solidFill>
                <a:latin typeface="Arial"/>
                <a:cs typeface="Arial"/>
              </a:rPr>
              <a:t>of</a:t>
            </a:r>
            <a:r>
              <a:rPr sz="1800" spc="-40" dirty="0">
                <a:solidFill>
                  <a:srgbClr val="585858"/>
                </a:solidFill>
                <a:latin typeface="Arial"/>
                <a:cs typeface="Arial"/>
              </a:rPr>
              <a:t> </a:t>
            </a:r>
            <a:r>
              <a:rPr sz="1800" dirty="0">
                <a:solidFill>
                  <a:srgbClr val="585858"/>
                </a:solidFill>
                <a:latin typeface="Arial"/>
                <a:cs typeface="Arial"/>
              </a:rPr>
              <a:t>DBMS</a:t>
            </a:r>
            <a:endParaRPr sz="1800">
              <a:latin typeface="Arial"/>
              <a:cs typeface="Arial"/>
            </a:endParaRPr>
          </a:p>
        </p:txBody>
      </p:sp>
      <p:pic>
        <p:nvPicPr>
          <p:cNvPr id="7" name="object 7"/>
          <p:cNvPicPr/>
          <p:nvPr/>
        </p:nvPicPr>
        <p:blipFill>
          <a:blip r:embed="rId3" cstate="print"/>
          <a:stretch>
            <a:fillRect/>
          </a:stretch>
        </p:blipFill>
        <p:spPr>
          <a:xfrm>
            <a:off x="143510" y="161289"/>
            <a:ext cx="773887" cy="311150"/>
          </a:xfrm>
          <a:prstGeom prst="rect">
            <a:avLst/>
          </a:prstGeom>
        </p:spPr>
      </p:pic>
      <p:pic>
        <p:nvPicPr>
          <p:cNvPr id="8" name="object 8"/>
          <p:cNvPicPr/>
          <p:nvPr/>
        </p:nvPicPr>
        <p:blipFill>
          <a:blip r:embed="rId4" cstate="print"/>
          <a:stretch>
            <a:fillRect/>
          </a:stretch>
        </p:blipFill>
        <p:spPr>
          <a:xfrm>
            <a:off x="384175" y="1226819"/>
            <a:ext cx="8238363" cy="3535045"/>
          </a:xfrm>
          <a:prstGeom prst="rect">
            <a:avLst/>
          </a:prstGeom>
        </p:spPr>
      </p:pic>
      <p:sp>
        <p:nvSpPr>
          <p:cNvPr id="9" name="object 9"/>
          <p:cNvSpPr txBox="1"/>
          <p:nvPr/>
        </p:nvSpPr>
        <p:spPr>
          <a:xfrm>
            <a:off x="4708016" y="4846565"/>
            <a:ext cx="4234180" cy="247650"/>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marL="12700">
              <a:lnSpc>
                <a:spcPct val="100000"/>
              </a:lnSpc>
              <a:spcBef>
                <a:spcPts val="130"/>
              </a:spcBef>
            </a:pPr>
            <a:r>
              <a:rPr sz="700" spc="-5" dirty="0">
                <a:solidFill>
                  <a:srgbClr val="585858"/>
                </a:solidFill>
                <a:latin typeface="Arial"/>
                <a:cs typeface="Arial"/>
                <a:hlinkClick r:id="rId5"/>
              </a:rPr>
              <a:t>http://1.bp.blogspot.com/-GmlmEbglhWk/Vc12mfuuTYI/AAAAAAAABak/jYO7eiIdprw/s1600/Structure_of_D</a:t>
            </a:r>
            <a:endParaRPr sz="700">
              <a:latin typeface="Arial"/>
              <a:cs typeface="Arial"/>
            </a:endParaRPr>
          </a:p>
        </p:txBody>
      </p:sp>
      <p:sp>
        <p:nvSpPr>
          <p:cNvPr id="10" name="object 10"/>
          <p:cNvSpPr txBox="1">
            <a:spLocks noGrp="1"/>
          </p:cNvSpPr>
          <p:nvPr>
            <p:ph type="ftr" sz="quarter" idx="5"/>
          </p:nvPr>
        </p:nvSpPr>
        <p:spPr>
          <a:xfrm>
            <a:off x="0" y="0"/>
            <a:ext cx="0" cy="126317"/>
          </a:xfrm>
          <a:prstGeom prst="rect">
            <a:avLst/>
          </a:prstGeom>
        </p:spPr>
        <p:txBody>
          <a:bodyPr vert="horz" wrap="square" lIns="0" tIns="3175" rIns="0" bIns="0" rtlCol="0">
            <a:spAutoFit/>
          </a:bodyPr>
          <a:lstStyle/>
          <a:p>
            <a:pPr marL="12700">
              <a:lnSpc>
                <a:spcPct val="100000"/>
              </a:lnSpc>
              <a:spcBef>
                <a:spcPts val="25"/>
              </a:spcBef>
            </a:pPr>
            <a:endParaRPr dirty="0"/>
          </a:p>
        </p:txBody>
      </p:sp>
    </p:spTree>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72260" y="1762697"/>
            <a:ext cx="2193925" cy="255904"/>
          </a:xfrm>
          <a:prstGeom prst="rect">
            <a:avLst/>
          </a:prstGeom>
        </p:spPr>
        <p:txBody>
          <a:bodyPr vert="horz" wrap="square" lIns="0" tIns="0" rIns="0" bIns="0" rtlCol="0">
            <a:spAutoFit/>
          </a:bodyPr>
          <a:lstStyle/>
          <a:p>
            <a:pPr>
              <a:lnSpc>
                <a:spcPts val="1989"/>
              </a:lnSpc>
            </a:pPr>
            <a:r>
              <a:rPr sz="1800" spc="-5" dirty="0">
                <a:solidFill>
                  <a:srgbClr val="585858"/>
                </a:solidFill>
                <a:latin typeface="Arial"/>
                <a:cs typeface="Arial"/>
              </a:rPr>
              <a:t>Applications</a:t>
            </a:r>
            <a:r>
              <a:rPr sz="1800" spc="-95" dirty="0">
                <a:solidFill>
                  <a:srgbClr val="585858"/>
                </a:solidFill>
                <a:latin typeface="Arial"/>
                <a:cs typeface="Arial"/>
              </a:rPr>
              <a:t> </a:t>
            </a:r>
            <a:r>
              <a:rPr sz="1800" spc="-5" dirty="0">
                <a:solidFill>
                  <a:srgbClr val="585858"/>
                </a:solidFill>
                <a:latin typeface="Arial"/>
                <a:cs typeface="Arial"/>
              </a:rPr>
              <a:t>of</a:t>
            </a:r>
            <a:r>
              <a:rPr sz="1800" spc="-70" dirty="0">
                <a:solidFill>
                  <a:srgbClr val="585858"/>
                </a:solidFill>
                <a:latin typeface="Arial"/>
                <a:cs typeface="Arial"/>
              </a:rPr>
              <a:t> </a:t>
            </a:r>
            <a:r>
              <a:rPr sz="1800" dirty="0">
                <a:solidFill>
                  <a:srgbClr val="585858"/>
                </a:solidFill>
                <a:latin typeface="Arial"/>
                <a:cs typeface="Arial"/>
              </a:rPr>
              <a:t>DBMS</a:t>
            </a:r>
            <a:endParaRPr sz="1800">
              <a:latin typeface="Arial"/>
              <a:cs typeface="Arial"/>
            </a:endParaRPr>
          </a:p>
        </p:txBody>
      </p:sp>
      <p:sp>
        <p:nvSpPr>
          <p:cNvPr id="3" name="object 3"/>
          <p:cNvSpPr txBox="1"/>
          <p:nvPr/>
        </p:nvSpPr>
        <p:spPr>
          <a:xfrm>
            <a:off x="3647566" y="5048015"/>
            <a:ext cx="897890" cy="114300"/>
          </a:xfrm>
          <a:prstGeom prst="rect">
            <a:avLst/>
          </a:prstGeom>
        </p:spPr>
        <p:txBody>
          <a:bodyPr vert="horz" wrap="square" lIns="0" tIns="0" rIns="0" bIns="0" rtlCol="0">
            <a:spAutoFit/>
          </a:bodyPr>
          <a:lstStyle/>
          <a:p>
            <a:pPr>
              <a:lnSpc>
                <a:spcPts val="890"/>
              </a:lnSpc>
            </a:pPr>
            <a:r>
              <a:rPr sz="800" dirty="0">
                <a:latin typeface="Arial"/>
                <a:cs typeface="Arial"/>
              </a:rPr>
              <a:t>©</a:t>
            </a:r>
            <a:r>
              <a:rPr sz="800" spc="-35" dirty="0">
                <a:latin typeface="Arial"/>
                <a:cs typeface="Arial"/>
              </a:rPr>
              <a:t> </a:t>
            </a:r>
            <a:r>
              <a:rPr sz="800" dirty="0">
                <a:latin typeface="Arial"/>
                <a:cs typeface="Arial"/>
              </a:rPr>
              <a:t>E</a:t>
            </a:r>
            <a:r>
              <a:rPr sz="800" spc="-5" dirty="0">
                <a:latin typeface="Arial"/>
                <a:cs typeface="Arial"/>
              </a:rPr>
              <a:t>dune</a:t>
            </a:r>
            <a:r>
              <a:rPr sz="800" dirty="0">
                <a:latin typeface="Arial"/>
                <a:cs typeface="Arial"/>
              </a:rPr>
              <a:t>t</a:t>
            </a:r>
            <a:r>
              <a:rPr sz="800" spc="-40" dirty="0">
                <a:latin typeface="Arial"/>
                <a:cs typeface="Arial"/>
              </a:rPr>
              <a:t> </a:t>
            </a:r>
            <a:r>
              <a:rPr sz="800" dirty="0">
                <a:latin typeface="Arial"/>
                <a:cs typeface="Arial"/>
              </a:rPr>
              <a:t>Fo</a:t>
            </a:r>
            <a:r>
              <a:rPr sz="800" spc="-10" dirty="0">
                <a:latin typeface="Arial"/>
                <a:cs typeface="Arial"/>
              </a:rPr>
              <a:t>u</a:t>
            </a:r>
            <a:r>
              <a:rPr sz="800" spc="-5" dirty="0">
                <a:latin typeface="Arial"/>
                <a:cs typeface="Arial"/>
              </a:rPr>
              <a:t>nda</a:t>
            </a:r>
            <a:r>
              <a:rPr sz="800" dirty="0">
                <a:latin typeface="Arial"/>
                <a:cs typeface="Arial"/>
              </a:rPr>
              <a:t>tio</a:t>
            </a:r>
            <a:endParaRPr sz="800">
              <a:latin typeface="Arial"/>
              <a:cs typeface="Arial"/>
            </a:endParaRPr>
          </a:p>
        </p:txBody>
      </p:sp>
      <p:sp>
        <p:nvSpPr>
          <p:cNvPr id="4" name="object 4"/>
          <p:cNvSpPr txBox="1"/>
          <p:nvPr/>
        </p:nvSpPr>
        <p:spPr>
          <a:xfrm>
            <a:off x="4604639" y="4859265"/>
            <a:ext cx="878840" cy="297180"/>
          </a:xfrm>
          <a:prstGeom prst="rect">
            <a:avLst/>
          </a:prstGeom>
        </p:spPr>
        <p:txBody>
          <a:bodyPr vert="horz" wrap="square" lIns="0" tIns="0" rIns="0" bIns="0" rtlCol="0">
            <a:spAutoFit/>
          </a:bodyPr>
          <a:lstStyle/>
          <a:p>
            <a:pPr marL="115570">
              <a:lnSpc>
                <a:spcPts val="770"/>
              </a:lnSpc>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a:lnSpc>
                <a:spcPct val="100000"/>
              </a:lnSpc>
              <a:spcBef>
                <a:spcPts val="595"/>
              </a:spcBef>
            </a:pPr>
            <a:r>
              <a:rPr sz="800" dirty="0">
                <a:latin typeface="Arial"/>
                <a:cs typeface="Arial"/>
              </a:rPr>
              <a:t>.</a:t>
            </a:r>
            <a:r>
              <a:rPr sz="800" spc="-50" dirty="0">
                <a:latin typeface="Arial"/>
                <a:cs typeface="Arial"/>
              </a:rPr>
              <a:t> </a:t>
            </a:r>
            <a:r>
              <a:rPr sz="800" spc="-10" dirty="0">
                <a:latin typeface="Arial"/>
                <a:cs typeface="Arial"/>
              </a:rPr>
              <a:t>A</a:t>
            </a:r>
            <a:r>
              <a:rPr sz="800" spc="-15" dirty="0">
                <a:latin typeface="Arial"/>
                <a:cs typeface="Arial"/>
              </a:rPr>
              <a:t>l</a:t>
            </a:r>
            <a:r>
              <a:rPr sz="800" dirty="0">
                <a:latin typeface="Arial"/>
                <a:cs typeface="Arial"/>
              </a:rPr>
              <a:t>l</a:t>
            </a:r>
            <a:r>
              <a:rPr sz="800" spc="-10" dirty="0">
                <a:latin typeface="Arial"/>
                <a:cs typeface="Arial"/>
              </a:rPr>
              <a:t> </a:t>
            </a:r>
            <a:r>
              <a:rPr sz="800" spc="-5" dirty="0">
                <a:latin typeface="Arial"/>
                <a:cs typeface="Arial"/>
              </a:rPr>
              <a:t>r</a:t>
            </a:r>
            <a:r>
              <a:rPr sz="800" spc="-15" dirty="0">
                <a:latin typeface="Arial"/>
                <a:cs typeface="Arial"/>
              </a:rPr>
              <a:t>i</a:t>
            </a:r>
            <a:r>
              <a:rPr sz="800" spc="-5" dirty="0">
                <a:latin typeface="Arial"/>
                <a:cs typeface="Arial"/>
              </a:rPr>
              <a:t>g</a:t>
            </a:r>
            <a:r>
              <a:rPr sz="800" spc="-20" dirty="0">
                <a:latin typeface="Arial"/>
                <a:cs typeface="Arial"/>
              </a:rPr>
              <a:t>h</a:t>
            </a:r>
            <a:r>
              <a:rPr sz="800" spc="-10" dirty="0">
                <a:latin typeface="Arial"/>
                <a:cs typeface="Arial"/>
              </a:rPr>
              <a:t>t</a:t>
            </a:r>
            <a:r>
              <a:rPr sz="800" dirty="0">
                <a:latin typeface="Arial"/>
                <a:cs typeface="Arial"/>
              </a:rPr>
              <a:t>s</a:t>
            </a:r>
            <a:r>
              <a:rPr sz="800" spc="-5" dirty="0">
                <a:latin typeface="Arial"/>
                <a:cs typeface="Arial"/>
              </a:rPr>
              <a:t> </a:t>
            </a:r>
            <a:r>
              <a:rPr sz="800" spc="-20" dirty="0">
                <a:latin typeface="Arial"/>
                <a:cs typeface="Arial"/>
              </a:rPr>
              <a:t>re</a:t>
            </a:r>
            <a:r>
              <a:rPr sz="800" dirty="0">
                <a:latin typeface="Arial"/>
                <a:cs typeface="Arial"/>
              </a:rPr>
              <a:t>s</a:t>
            </a:r>
            <a:r>
              <a:rPr sz="800" spc="-5" dirty="0">
                <a:latin typeface="Arial"/>
                <a:cs typeface="Arial"/>
              </a:rPr>
              <a:t>er</a:t>
            </a:r>
            <a:r>
              <a:rPr sz="800" spc="-20" dirty="0">
                <a:latin typeface="Arial"/>
                <a:cs typeface="Arial"/>
              </a:rPr>
              <a:t>v</a:t>
            </a:r>
            <a:r>
              <a:rPr sz="800" spc="-5" dirty="0">
                <a:latin typeface="Arial"/>
                <a:cs typeface="Arial"/>
              </a:rPr>
              <a:t>e</a:t>
            </a:r>
            <a:r>
              <a:rPr sz="800" spc="-20" dirty="0">
                <a:latin typeface="Arial"/>
                <a:cs typeface="Arial"/>
              </a:rPr>
              <a:t>d</a:t>
            </a:r>
            <a:r>
              <a:rPr sz="800" dirty="0">
                <a:latin typeface="Arial"/>
                <a:cs typeface="Arial"/>
              </a:rPr>
              <a:t>.</a:t>
            </a:r>
            <a:endParaRPr sz="800">
              <a:latin typeface="Arial"/>
              <a:cs typeface="Arial"/>
            </a:endParaRPr>
          </a:p>
        </p:txBody>
      </p:sp>
      <p:grpSp>
        <p:nvGrpSpPr>
          <p:cNvPr id="5" name="object 5"/>
          <p:cNvGrpSpPr/>
          <p:nvPr/>
        </p:nvGrpSpPr>
        <p:grpSpPr>
          <a:xfrm>
            <a:off x="4572000" y="0"/>
            <a:ext cx="4572000" cy="5143500"/>
            <a:chOff x="4572000" y="0"/>
            <a:chExt cx="4572000" cy="5143500"/>
          </a:xfrm>
        </p:grpSpPr>
        <p:sp>
          <p:nvSpPr>
            <p:cNvPr id="6" name="object 6"/>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7" name="object 7"/>
            <p:cNvPicPr/>
            <p:nvPr/>
          </p:nvPicPr>
          <p:blipFill>
            <a:blip r:embed="rId2" cstate="print"/>
            <a:stretch>
              <a:fillRect/>
            </a:stretch>
          </p:blipFill>
          <p:spPr>
            <a:xfrm>
              <a:off x="8228965" y="161290"/>
              <a:ext cx="791845" cy="311785"/>
            </a:xfrm>
            <a:prstGeom prst="rect">
              <a:avLst/>
            </a:prstGeom>
          </p:spPr>
        </p:pic>
      </p:grpSp>
      <p:grpSp>
        <p:nvGrpSpPr>
          <p:cNvPr id="8" name="object 8"/>
          <p:cNvGrpSpPr/>
          <p:nvPr/>
        </p:nvGrpSpPr>
        <p:grpSpPr>
          <a:xfrm>
            <a:off x="150495" y="1041717"/>
            <a:ext cx="8858885" cy="4095750"/>
            <a:chOff x="150495" y="1041717"/>
            <a:chExt cx="8858885" cy="4095750"/>
          </a:xfrm>
        </p:grpSpPr>
        <p:sp>
          <p:nvSpPr>
            <p:cNvPr id="9" name="object 9"/>
            <p:cNvSpPr/>
            <p:nvPr/>
          </p:nvSpPr>
          <p:spPr>
            <a:xfrm>
              <a:off x="155575" y="1046480"/>
              <a:ext cx="8848725" cy="360045"/>
            </a:xfrm>
            <a:custGeom>
              <a:avLst/>
              <a:gdLst/>
              <a:ahLst/>
              <a:cxnLst/>
              <a:rect l="l" t="t" r="r" b="b"/>
              <a:pathLst>
                <a:path w="8848725" h="360044">
                  <a:moveTo>
                    <a:pt x="8848725" y="0"/>
                  </a:moveTo>
                  <a:lnTo>
                    <a:pt x="0" y="0"/>
                  </a:lnTo>
                  <a:lnTo>
                    <a:pt x="0" y="360045"/>
                  </a:lnTo>
                  <a:lnTo>
                    <a:pt x="8848725" y="360045"/>
                  </a:lnTo>
                  <a:lnTo>
                    <a:pt x="8848725" y="0"/>
                  </a:lnTo>
                  <a:close/>
                </a:path>
              </a:pathLst>
            </a:custGeom>
            <a:solidFill>
              <a:srgbClr val="C6CCBD"/>
            </a:solidFill>
          </p:spPr>
          <p:txBody>
            <a:bodyPr wrap="square" lIns="0" tIns="0" rIns="0" bIns="0" rtlCol="0"/>
            <a:lstStyle/>
            <a:p>
              <a:endParaRPr/>
            </a:p>
          </p:txBody>
        </p:sp>
        <p:sp>
          <p:nvSpPr>
            <p:cNvPr id="10" name="object 10"/>
            <p:cNvSpPr/>
            <p:nvPr/>
          </p:nvSpPr>
          <p:spPr>
            <a:xfrm>
              <a:off x="155575" y="1405890"/>
              <a:ext cx="8848725" cy="608330"/>
            </a:xfrm>
            <a:custGeom>
              <a:avLst/>
              <a:gdLst/>
              <a:ahLst/>
              <a:cxnLst/>
              <a:rect l="l" t="t" r="r" b="b"/>
              <a:pathLst>
                <a:path w="8848725" h="608330">
                  <a:moveTo>
                    <a:pt x="8848725" y="0"/>
                  </a:moveTo>
                  <a:lnTo>
                    <a:pt x="0" y="0"/>
                  </a:lnTo>
                  <a:lnTo>
                    <a:pt x="0" y="608330"/>
                  </a:lnTo>
                  <a:lnTo>
                    <a:pt x="8848725" y="608330"/>
                  </a:lnTo>
                  <a:lnTo>
                    <a:pt x="8848725" y="0"/>
                  </a:lnTo>
                  <a:close/>
                </a:path>
              </a:pathLst>
            </a:custGeom>
            <a:solidFill>
              <a:srgbClr val="FFFFFF"/>
            </a:solidFill>
          </p:spPr>
          <p:txBody>
            <a:bodyPr wrap="square" lIns="0" tIns="0" rIns="0" bIns="0" rtlCol="0"/>
            <a:lstStyle/>
            <a:p>
              <a:endParaRPr/>
            </a:p>
          </p:txBody>
        </p:sp>
        <p:sp>
          <p:nvSpPr>
            <p:cNvPr id="11" name="object 11"/>
            <p:cNvSpPr/>
            <p:nvPr/>
          </p:nvSpPr>
          <p:spPr>
            <a:xfrm>
              <a:off x="155575" y="2014855"/>
              <a:ext cx="8848725" cy="519430"/>
            </a:xfrm>
            <a:custGeom>
              <a:avLst/>
              <a:gdLst/>
              <a:ahLst/>
              <a:cxnLst/>
              <a:rect l="l" t="t" r="r" b="b"/>
              <a:pathLst>
                <a:path w="8848725" h="519430">
                  <a:moveTo>
                    <a:pt x="8848725" y="0"/>
                  </a:moveTo>
                  <a:lnTo>
                    <a:pt x="0" y="0"/>
                  </a:lnTo>
                  <a:lnTo>
                    <a:pt x="0" y="519430"/>
                  </a:lnTo>
                  <a:lnTo>
                    <a:pt x="8848725" y="519430"/>
                  </a:lnTo>
                  <a:lnTo>
                    <a:pt x="8848725" y="0"/>
                  </a:lnTo>
                  <a:close/>
                </a:path>
              </a:pathLst>
            </a:custGeom>
            <a:solidFill>
              <a:srgbClr val="EDF0EB"/>
            </a:solidFill>
          </p:spPr>
          <p:txBody>
            <a:bodyPr wrap="square" lIns="0" tIns="0" rIns="0" bIns="0" rtlCol="0"/>
            <a:lstStyle/>
            <a:p>
              <a:endParaRPr/>
            </a:p>
          </p:txBody>
        </p:sp>
        <p:sp>
          <p:nvSpPr>
            <p:cNvPr id="12" name="object 12"/>
            <p:cNvSpPr/>
            <p:nvPr/>
          </p:nvSpPr>
          <p:spPr>
            <a:xfrm>
              <a:off x="4579620" y="2534285"/>
              <a:ext cx="4424680" cy="772795"/>
            </a:xfrm>
            <a:custGeom>
              <a:avLst/>
              <a:gdLst/>
              <a:ahLst/>
              <a:cxnLst/>
              <a:rect l="l" t="t" r="r" b="b"/>
              <a:pathLst>
                <a:path w="4424680" h="772795">
                  <a:moveTo>
                    <a:pt x="4424680" y="0"/>
                  </a:moveTo>
                  <a:lnTo>
                    <a:pt x="0" y="0"/>
                  </a:lnTo>
                  <a:lnTo>
                    <a:pt x="0" y="772794"/>
                  </a:lnTo>
                  <a:lnTo>
                    <a:pt x="4424680" y="772794"/>
                  </a:lnTo>
                  <a:lnTo>
                    <a:pt x="4424680" y="0"/>
                  </a:lnTo>
                  <a:close/>
                </a:path>
              </a:pathLst>
            </a:custGeom>
            <a:solidFill>
              <a:srgbClr val="FFFFFF"/>
            </a:solidFill>
          </p:spPr>
          <p:txBody>
            <a:bodyPr wrap="square" lIns="0" tIns="0" rIns="0" bIns="0" rtlCol="0"/>
            <a:lstStyle/>
            <a:p>
              <a:endParaRPr/>
            </a:p>
          </p:txBody>
        </p:sp>
        <p:sp>
          <p:nvSpPr>
            <p:cNvPr id="13" name="object 13"/>
            <p:cNvSpPr/>
            <p:nvPr/>
          </p:nvSpPr>
          <p:spPr>
            <a:xfrm>
              <a:off x="155575" y="3306444"/>
              <a:ext cx="8848725" cy="444500"/>
            </a:xfrm>
            <a:custGeom>
              <a:avLst/>
              <a:gdLst/>
              <a:ahLst/>
              <a:cxnLst/>
              <a:rect l="l" t="t" r="r" b="b"/>
              <a:pathLst>
                <a:path w="8848725" h="444500">
                  <a:moveTo>
                    <a:pt x="8848725" y="0"/>
                  </a:moveTo>
                  <a:lnTo>
                    <a:pt x="0" y="0"/>
                  </a:lnTo>
                  <a:lnTo>
                    <a:pt x="0" y="444499"/>
                  </a:lnTo>
                  <a:lnTo>
                    <a:pt x="8848725" y="444499"/>
                  </a:lnTo>
                  <a:lnTo>
                    <a:pt x="8848725" y="0"/>
                  </a:lnTo>
                  <a:close/>
                </a:path>
              </a:pathLst>
            </a:custGeom>
            <a:solidFill>
              <a:srgbClr val="EDF0EB"/>
            </a:solidFill>
          </p:spPr>
          <p:txBody>
            <a:bodyPr wrap="square" lIns="0" tIns="0" rIns="0" bIns="0" rtlCol="0"/>
            <a:lstStyle/>
            <a:p>
              <a:endParaRPr/>
            </a:p>
          </p:txBody>
        </p:sp>
        <p:sp>
          <p:nvSpPr>
            <p:cNvPr id="14" name="object 14"/>
            <p:cNvSpPr/>
            <p:nvPr/>
          </p:nvSpPr>
          <p:spPr>
            <a:xfrm>
              <a:off x="4579620" y="3750944"/>
              <a:ext cx="4424680" cy="608965"/>
            </a:xfrm>
            <a:custGeom>
              <a:avLst/>
              <a:gdLst/>
              <a:ahLst/>
              <a:cxnLst/>
              <a:rect l="l" t="t" r="r" b="b"/>
              <a:pathLst>
                <a:path w="4424680" h="608964">
                  <a:moveTo>
                    <a:pt x="4424680" y="0"/>
                  </a:moveTo>
                  <a:lnTo>
                    <a:pt x="0" y="0"/>
                  </a:lnTo>
                  <a:lnTo>
                    <a:pt x="0" y="608964"/>
                  </a:lnTo>
                  <a:lnTo>
                    <a:pt x="4424680" y="608964"/>
                  </a:lnTo>
                  <a:lnTo>
                    <a:pt x="4424680" y="0"/>
                  </a:lnTo>
                  <a:close/>
                </a:path>
              </a:pathLst>
            </a:custGeom>
            <a:solidFill>
              <a:srgbClr val="FFFFFF"/>
            </a:solidFill>
          </p:spPr>
          <p:txBody>
            <a:bodyPr wrap="square" lIns="0" tIns="0" rIns="0" bIns="0" rtlCol="0"/>
            <a:lstStyle/>
            <a:p>
              <a:endParaRPr/>
            </a:p>
          </p:txBody>
        </p:sp>
        <p:sp>
          <p:nvSpPr>
            <p:cNvPr id="15" name="object 15"/>
            <p:cNvSpPr/>
            <p:nvPr/>
          </p:nvSpPr>
          <p:spPr>
            <a:xfrm>
              <a:off x="155575" y="4359909"/>
              <a:ext cx="8848725" cy="772795"/>
            </a:xfrm>
            <a:custGeom>
              <a:avLst/>
              <a:gdLst/>
              <a:ahLst/>
              <a:cxnLst/>
              <a:rect l="l" t="t" r="r" b="b"/>
              <a:pathLst>
                <a:path w="8848725" h="772795">
                  <a:moveTo>
                    <a:pt x="8848725" y="0"/>
                  </a:moveTo>
                  <a:lnTo>
                    <a:pt x="0" y="0"/>
                  </a:lnTo>
                  <a:lnTo>
                    <a:pt x="0" y="772794"/>
                  </a:lnTo>
                  <a:lnTo>
                    <a:pt x="8848725" y="772794"/>
                  </a:lnTo>
                  <a:lnTo>
                    <a:pt x="8848725" y="0"/>
                  </a:lnTo>
                  <a:close/>
                </a:path>
              </a:pathLst>
            </a:custGeom>
            <a:solidFill>
              <a:srgbClr val="EDF0EB"/>
            </a:solidFill>
          </p:spPr>
          <p:txBody>
            <a:bodyPr wrap="square" lIns="0" tIns="0" rIns="0" bIns="0" rtlCol="0"/>
            <a:lstStyle/>
            <a:p>
              <a:endParaRPr/>
            </a:p>
          </p:txBody>
        </p:sp>
        <p:sp>
          <p:nvSpPr>
            <p:cNvPr id="16" name="object 16"/>
            <p:cNvSpPr/>
            <p:nvPr/>
          </p:nvSpPr>
          <p:spPr>
            <a:xfrm>
              <a:off x="155575" y="1042035"/>
              <a:ext cx="0" cy="359410"/>
            </a:xfrm>
            <a:custGeom>
              <a:avLst/>
              <a:gdLst/>
              <a:ahLst/>
              <a:cxnLst/>
              <a:rect l="l" t="t" r="r" b="b"/>
              <a:pathLst>
                <a:path h="359409">
                  <a:moveTo>
                    <a:pt x="0" y="0"/>
                  </a:moveTo>
                  <a:lnTo>
                    <a:pt x="0" y="359410"/>
                  </a:lnTo>
                </a:path>
              </a:pathLst>
            </a:custGeom>
            <a:ln w="9525">
              <a:solidFill>
                <a:srgbClr val="2F5B0C"/>
              </a:solidFill>
            </a:ln>
          </p:spPr>
          <p:txBody>
            <a:bodyPr wrap="square" lIns="0" tIns="0" rIns="0" bIns="0" rtlCol="0"/>
            <a:lstStyle/>
            <a:p>
              <a:endParaRPr/>
            </a:p>
          </p:txBody>
        </p:sp>
        <p:sp>
          <p:nvSpPr>
            <p:cNvPr id="17" name="object 17"/>
            <p:cNvSpPr/>
            <p:nvPr/>
          </p:nvSpPr>
          <p:spPr>
            <a:xfrm>
              <a:off x="155575" y="1401445"/>
              <a:ext cx="0" cy="3735704"/>
            </a:xfrm>
            <a:custGeom>
              <a:avLst/>
              <a:gdLst/>
              <a:ahLst/>
              <a:cxnLst/>
              <a:rect l="l" t="t" r="r" b="b"/>
              <a:pathLst>
                <a:path h="3735704">
                  <a:moveTo>
                    <a:pt x="0" y="0"/>
                  </a:moveTo>
                  <a:lnTo>
                    <a:pt x="0" y="3735704"/>
                  </a:lnTo>
                </a:path>
              </a:pathLst>
            </a:custGeom>
            <a:ln w="9525">
              <a:solidFill>
                <a:srgbClr val="C6CCBD"/>
              </a:solidFill>
            </a:ln>
          </p:spPr>
          <p:txBody>
            <a:bodyPr wrap="square" lIns="0" tIns="0" rIns="0" bIns="0" rtlCol="0"/>
            <a:lstStyle/>
            <a:p>
              <a:endParaRPr/>
            </a:p>
          </p:txBody>
        </p:sp>
        <p:sp>
          <p:nvSpPr>
            <p:cNvPr id="18" name="object 18"/>
            <p:cNvSpPr/>
            <p:nvPr/>
          </p:nvSpPr>
          <p:spPr>
            <a:xfrm>
              <a:off x="4580254" y="1042035"/>
              <a:ext cx="0" cy="359410"/>
            </a:xfrm>
            <a:custGeom>
              <a:avLst/>
              <a:gdLst/>
              <a:ahLst/>
              <a:cxnLst/>
              <a:rect l="l" t="t" r="r" b="b"/>
              <a:pathLst>
                <a:path h="359409">
                  <a:moveTo>
                    <a:pt x="0" y="0"/>
                  </a:moveTo>
                  <a:lnTo>
                    <a:pt x="0" y="359410"/>
                  </a:lnTo>
                </a:path>
              </a:pathLst>
            </a:custGeom>
            <a:ln w="9525">
              <a:solidFill>
                <a:srgbClr val="2F5B0C"/>
              </a:solidFill>
            </a:ln>
          </p:spPr>
          <p:txBody>
            <a:bodyPr wrap="square" lIns="0" tIns="0" rIns="0" bIns="0" rtlCol="0"/>
            <a:lstStyle/>
            <a:p>
              <a:endParaRPr/>
            </a:p>
          </p:txBody>
        </p:sp>
        <p:sp>
          <p:nvSpPr>
            <p:cNvPr id="19" name="object 19"/>
            <p:cNvSpPr/>
            <p:nvPr/>
          </p:nvSpPr>
          <p:spPr>
            <a:xfrm>
              <a:off x="4580254" y="1401445"/>
              <a:ext cx="0" cy="3735704"/>
            </a:xfrm>
            <a:custGeom>
              <a:avLst/>
              <a:gdLst/>
              <a:ahLst/>
              <a:cxnLst/>
              <a:rect l="l" t="t" r="r" b="b"/>
              <a:pathLst>
                <a:path h="3735704">
                  <a:moveTo>
                    <a:pt x="0" y="0"/>
                  </a:moveTo>
                  <a:lnTo>
                    <a:pt x="0" y="3735704"/>
                  </a:lnTo>
                </a:path>
              </a:pathLst>
            </a:custGeom>
            <a:ln w="9525">
              <a:solidFill>
                <a:srgbClr val="C6CCBD"/>
              </a:solidFill>
            </a:ln>
          </p:spPr>
          <p:txBody>
            <a:bodyPr wrap="square" lIns="0" tIns="0" rIns="0" bIns="0" rtlCol="0"/>
            <a:lstStyle/>
            <a:p>
              <a:endParaRPr/>
            </a:p>
          </p:txBody>
        </p:sp>
        <p:sp>
          <p:nvSpPr>
            <p:cNvPr id="20" name="object 20"/>
            <p:cNvSpPr/>
            <p:nvPr/>
          </p:nvSpPr>
          <p:spPr>
            <a:xfrm>
              <a:off x="9004300" y="1042035"/>
              <a:ext cx="0" cy="359410"/>
            </a:xfrm>
            <a:custGeom>
              <a:avLst/>
              <a:gdLst/>
              <a:ahLst/>
              <a:cxnLst/>
              <a:rect l="l" t="t" r="r" b="b"/>
              <a:pathLst>
                <a:path h="359409">
                  <a:moveTo>
                    <a:pt x="0" y="0"/>
                  </a:moveTo>
                  <a:lnTo>
                    <a:pt x="0" y="359410"/>
                  </a:lnTo>
                </a:path>
              </a:pathLst>
            </a:custGeom>
            <a:ln w="9525">
              <a:solidFill>
                <a:srgbClr val="2F5B0C"/>
              </a:solidFill>
            </a:ln>
          </p:spPr>
          <p:txBody>
            <a:bodyPr wrap="square" lIns="0" tIns="0" rIns="0" bIns="0" rtlCol="0"/>
            <a:lstStyle/>
            <a:p>
              <a:endParaRPr/>
            </a:p>
          </p:txBody>
        </p:sp>
        <p:sp>
          <p:nvSpPr>
            <p:cNvPr id="21" name="object 21"/>
            <p:cNvSpPr/>
            <p:nvPr/>
          </p:nvSpPr>
          <p:spPr>
            <a:xfrm>
              <a:off x="9004300" y="1401445"/>
              <a:ext cx="0" cy="3735704"/>
            </a:xfrm>
            <a:custGeom>
              <a:avLst/>
              <a:gdLst/>
              <a:ahLst/>
              <a:cxnLst/>
              <a:rect l="l" t="t" r="r" b="b"/>
              <a:pathLst>
                <a:path h="3735704">
                  <a:moveTo>
                    <a:pt x="0" y="0"/>
                  </a:moveTo>
                  <a:lnTo>
                    <a:pt x="0" y="3735704"/>
                  </a:lnTo>
                </a:path>
              </a:pathLst>
            </a:custGeom>
            <a:ln w="9525">
              <a:solidFill>
                <a:srgbClr val="C6CCBD"/>
              </a:solidFill>
            </a:ln>
          </p:spPr>
          <p:txBody>
            <a:bodyPr wrap="square" lIns="0" tIns="0" rIns="0" bIns="0" rtlCol="0"/>
            <a:lstStyle/>
            <a:p>
              <a:endParaRPr/>
            </a:p>
          </p:txBody>
        </p:sp>
        <p:sp>
          <p:nvSpPr>
            <p:cNvPr id="22" name="object 22"/>
            <p:cNvSpPr/>
            <p:nvPr/>
          </p:nvSpPr>
          <p:spPr>
            <a:xfrm>
              <a:off x="151130" y="1046480"/>
              <a:ext cx="8858250" cy="0"/>
            </a:xfrm>
            <a:custGeom>
              <a:avLst/>
              <a:gdLst/>
              <a:ahLst/>
              <a:cxnLst/>
              <a:rect l="l" t="t" r="r" b="b"/>
              <a:pathLst>
                <a:path w="8858250">
                  <a:moveTo>
                    <a:pt x="0" y="0"/>
                  </a:moveTo>
                  <a:lnTo>
                    <a:pt x="8858250" y="0"/>
                  </a:lnTo>
                </a:path>
              </a:pathLst>
            </a:custGeom>
            <a:ln w="9525">
              <a:solidFill>
                <a:srgbClr val="2F5B0C"/>
              </a:solidFill>
            </a:ln>
          </p:spPr>
          <p:txBody>
            <a:bodyPr wrap="square" lIns="0" tIns="0" rIns="0" bIns="0" rtlCol="0"/>
            <a:lstStyle/>
            <a:p>
              <a:endParaRPr/>
            </a:p>
          </p:txBody>
        </p:sp>
        <p:sp>
          <p:nvSpPr>
            <p:cNvPr id="23" name="object 23"/>
            <p:cNvSpPr/>
            <p:nvPr/>
          </p:nvSpPr>
          <p:spPr>
            <a:xfrm>
              <a:off x="150495" y="1405890"/>
              <a:ext cx="8858250" cy="3726179"/>
            </a:xfrm>
            <a:custGeom>
              <a:avLst/>
              <a:gdLst/>
              <a:ahLst/>
              <a:cxnLst/>
              <a:rect l="l" t="t" r="r" b="b"/>
              <a:pathLst>
                <a:path w="8858250" h="3726179">
                  <a:moveTo>
                    <a:pt x="0" y="0"/>
                  </a:moveTo>
                  <a:lnTo>
                    <a:pt x="8858250" y="0"/>
                  </a:lnTo>
                </a:path>
                <a:path w="8858250" h="3726179">
                  <a:moveTo>
                    <a:pt x="0" y="608330"/>
                  </a:moveTo>
                  <a:lnTo>
                    <a:pt x="8858250" y="608330"/>
                  </a:lnTo>
                </a:path>
                <a:path w="8858250" h="3726179">
                  <a:moveTo>
                    <a:pt x="0" y="1127760"/>
                  </a:moveTo>
                  <a:lnTo>
                    <a:pt x="8858250" y="1127760"/>
                  </a:lnTo>
                </a:path>
                <a:path w="8858250" h="3726179">
                  <a:moveTo>
                    <a:pt x="0" y="1900555"/>
                  </a:moveTo>
                  <a:lnTo>
                    <a:pt x="8858250" y="1900555"/>
                  </a:lnTo>
                </a:path>
                <a:path w="8858250" h="3726179">
                  <a:moveTo>
                    <a:pt x="0" y="2345055"/>
                  </a:moveTo>
                  <a:lnTo>
                    <a:pt x="8858250" y="2345055"/>
                  </a:lnTo>
                </a:path>
                <a:path w="8858250" h="3726179">
                  <a:moveTo>
                    <a:pt x="0" y="2953385"/>
                  </a:moveTo>
                  <a:lnTo>
                    <a:pt x="8858250" y="2953385"/>
                  </a:lnTo>
                </a:path>
                <a:path w="8858250" h="3726179">
                  <a:moveTo>
                    <a:pt x="0" y="3726180"/>
                  </a:moveTo>
                  <a:lnTo>
                    <a:pt x="8858250" y="3726180"/>
                  </a:lnTo>
                </a:path>
              </a:pathLst>
            </a:custGeom>
            <a:ln w="9525">
              <a:solidFill>
                <a:srgbClr val="C6CCBD"/>
              </a:solidFill>
            </a:ln>
          </p:spPr>
          <p:txBody>
            <a:bodyPr wrap="square" lIns="0" tIns="0" rIns="0" bIns="0" rtlCol="0"/>
            <a:lstStyle/>
            <a:p>
              <a:endParaRPr/>
            </a:p>
          </p:txBody>
        </p:sp>
      </p:grpSp>
      <p:sp>
        <p:nvSpPr>
          <p:cNvPr id="24" name="object 24"/>
          <p:cNvSpPr txBox="1">
            <a:spLocks noGrp="1"/>
          </p:cNvSpPr>
          <p:nvPr>
            <p:ph type="title"/>
          </p:nvPr>
        </p:nvSpPr>
        <p:spPr>
          <a:xfrm>
            <a:off x="831851" y="499384"/>
            <a:ext cx="3063875" cy="391160"/>
          </a:xfrm>
          <a:prstGeom prst="rect">
            <a:avLst/>
          </a:prstGeom>
        </p:spPr>
        <p:txBody>
          <a:bodyPr vert="horz" wrap="square" lIns="0" tIns="12700" rIns="0" bIns="0" rtlCol="0">
            <a:spAutoFit/>
          </a:bodyPr>
          <a:lstStyle/>
          <a:p>
            <a:pPr marL="12700">
              <a:lnSpc>
                <a:spcPct val="100000"/>
              </a:lnSpc>
              <a:spcBef>
                <a:spcPts val="100"/>
              </a:spcBef>
            </a:pPr>
            <a:r>
              <a:rPr spc="-5" dirty="0"/>
              <a:t>DBMS</a:t>
            </a:r>
            <a:r>
              <a:rPr spc="-45" dirty="0"/>
              <a:t> </a:t>
            </a:r>
            <a:r>
              <a:rPr spc="-5" dirty="0"/>
              <a:t>VS</a:t>
            </a:r>
            <a:r>
              <a:rPr spc="-45" dirty="0"/>
              <a:t> </a:t>
            </a:r>
            <a:r>
              <a:rPr spc="-5" dirty="0"/>
              <a:t>File</a:t>
            </a:r>
            <a:r>
              <a:rPr spc="-55" dirty="0"/>
              <a:t> </a:t>
            </a:r>
            <a:r>
              <a:rPr dirty="0"/>
              <a:t>System</a:t>
            </a:r>
          </a:p>
        </p:txBody>
      </p:sp>
      <p:sp>
        <p:nvSpPr>
          <p:cNvPr id="25" name="object 25"/>
          <p:cNvSpPr txBox="1"/>
          <p:nvPr/>
        </p:nvSpPr>
        <p:spPr>
          <a:xfrm>
            <a:off x="6346316" y="1092453"/>
            <a:ext cx="897890" cy="239395"/>
          </a:xfrm>
          <a:prstGeom prst="rect">
            <a:avLst/>
          </a:prstGeom>
        </p:spPr>
        <p:txBody>
          <a:bodyPr vert="horz" wrap="square" lIns="0" tIns="13335" rIns="0" bIns="0" rtlCol="0">
            <a:spAutoFit/>
          </a:bodyPr>
          <a:lstStyle/>
          <a:p>
            <a:pPr marL="12700">
              <a:lnSpc>
                <a:spcPct val="100000"/>
              </a:lnSpc>
              <a:spcBef>
                <a:spcPts val="105"/>
              </a:spcBef>
            </a:pPr>
            <a:r>
              <a:rPr sz="1400" b="1" spc="-5" dirty="0">
                <a:latin typeface="Times New Roman"/>
                <a:cs typeface="Times New Roman"/>
              </a:rPr>
              <a:t>File</a:t>
            </a:r>
            <a:r>
              <a:rPr sz="1400" b="1" spc="-70" dirty="0">
                <a:latin typeface="Times New Roman"/>
                <a:cs typeface="Times New Roman"/>
              </a:rPr>
              <a:t> </a:t>
            </a:r>
            <a:r>
              <a:rPr sz="1400" b="1" spc="-5" dirty="0">
                <a:latin typeface="Times New Roman"/>
                <a:cs typeface="Times New Roman"/>
              </a:rPr>
              <a:t>System</a:t>
            </a:r>
            <a:endParaRPr sz="1400">
              <a:latin typeface="Times New Roman"/>
              <a:cs typeface="Times New Roman"/>
            </a:endParaRPr>
          </a:p>
        </p:txBody>
      </p:sp>
      <p:sp>
        <p:nvSpPr>
          <p:cNvPr id="26" name="object 26"/>
          <p:cNvSpPr txBox="1"/>
          <p:nvPr/>
        </p:nvSpPr>
        <p:spPr>
          <a:xfrm>
            <a:off x="189992" y="982954"/>
            <a:ext cx="4184015" cy="3846195"/>
          </a:xfrm>
          <a:prstGeom prst="rect">
            <a:avLst/>
          </a:prstGeom>
        </p:spPr>
        <p:txBody>
          <a:bodyPr vert="horz" wrap="square" lIns="0" tIns="131445" rIns="0" bIns="0" rtlCol="0">
            <a:spAutoFit/>
          </a:bodyPr>
          <a:lstStyle/>
          <a:p>
            <a:pPr marL="172085" algn="ctr">
              <a:lnSpc>
                <a:spcPct val="100000"/>
              </a:lnSpc>
              <a:spcBef>
                <a:spcPts val="1035"/>
              </a:spcBef>
            </a:pPr>
            <a:r>
              <a:rPr sz="1400" b="1" spc="-5" dirty="0">
                <a:latin typeface="Times New Roman"/>
                <a:cs typeface="Times New Roman"/>
              </a:rPr>
              <a:t>DBMS</a:t>
            </a:r>
            <a:endParaRPr sz="1400">
              <a:latin typeface="Times New Roman"/>
              <a:cs typeface="Times New Roman"/>
            </a:endParaRPr>
          </a:p>
          <a:p>
            <a:pPr marL="12700" marR="631190">
              <a:lnSpc>
                <a:spcPts val="1630"/>
              </a:lnSpc>
              <a:spcBef>
                <a:spcPts val="1035"/>
              </a:spcBef>
            </a:pPr>
            <a:r>
              <a:rPr sz="1400" dirty="0">
                <a:latin typeface="Arial"/>
                <a:cs typeface="Arial"/>
              </a:rPr>
              <a:t>In</a:t>
            </a:r>
            <a:r>
              <a:rPr sz="1400" spc="-20" dirty="0">
                <a:latin typeface="Arial"/>
                <a:cs typeface="Arial"/>
              </a:rPr>
              <a:t> </a:t>
            </a:r>
            <a:r>
              <a:rPr sz="1400" spc="-5" dirty="0">
                <a:latin typeface="Arial"/>
                <a:cs typeface="Arial"/>
              </a:rPr>
              <a:t>DBMS,</a:t>
            </a:r>
            <a:r>
              <a:rPr sz="1400" spc="-20"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user</a:t>
            </a:r>
            <a:r>
              <a:rPr sz="1400" spc="-15" dirty="0">
                <a:latin typeface="Arial"/>
                <a:cs typeface="Arial"/>
              </a:rPr>
              <a:t> </a:t>
            </a:r>
            <a:r>
              <a:rPr sz="1400" spc="-10" dirty="0">
                <a:latin typeface="Arial"/>
                <a:cs typeface="Arial"/>
              </a:rPr>
              <a:t>is</a:t>
            </a:r>
            <a:r>
              <a:rPr sz="1400" spc="-15" dirty="0">
                <a:latin typeface="Arial"/>
                <a:cs typeface="Arial"/>
              </a:rPr>
              <a:t> </a:t>
            </a:r>
            <a:r>
              <a:rPr sz="1400" spc="-5" dirty="0">
                <a:latin typeface="Arial"/>
                <a:cs typeface="Arial"/>
              </a:rPr>
              <a:t>not</a:t>
            </a:r>
            <a:r>
              <a:rPr sz="1400" spc="-10" dirty="0">
                <a:latin typeface="Arial"/>
                <a:cs typeface="Arial"/>
              </a:rPr>
              <a:t> </a:t>
            </a:r>
            <a:r>
              <a:rPr sz="1400" spc="-5" dirty="0">
                <a:latin typeface="Arial"/>
                <a:cs typeface="Arial"/>
              </a:rPr>
              <a:t>required</a:t>
            </a:r>
            <a:r>
              <a:rPr sz="1400" spc="-15" dirty="0">
                <a:latin typeface="Arial"/>
                <a:cs typeface="Arial"/>
              </a:rPr>
              <a:t> </a:t>
            </a:r>
            <a:r>
              <a:rPr sz="1400" spc="-5" dirty="0">
                <a:latin typeface="Arial"/>
                <a:cs typeface="Arial"/>
              </a:rPr>
              <a:t>to</a:t>
            </a:r>
            <a:r>
              <a:rPr sz="1400" spc="-20" dirty="0">
                <a:latin typeface="Arial"/>
                <a:cs typeface="Arial"/>
              </a:rPr>
              <a:t> </a:t>
            </a:r>
            <a:r>
              <a:rPr sz="1400" spc="-5" dirty="0">
                <a:latin typeface="Arial"/>
                <a:cs typeface="Arial"/>
              </a:rPr>
              <a:t>write</a:t>
            </a:r>
            <a:r>
              <a:rPr sz="1400" spc="-15" dirty="0">
                <a:latin typeface="Arial"/>
                <a:cs typeface="Arial"/>
              </a:rPr>
              <a:t> </a:t>
            </a:r>
            <a:r>
              <a:rPr sz="1400" dirty="0">
                <a:latin typeface="Arial"/>
                <a:cs typeface="Arial"/>
              </a:rPr>
              <a:t>the </a:t>
            </a:r>
            <a:r>
              <a:rPr sz="1400" spc="-375" dirty="0">
                <a:latin typeface="Arial"/>
                <a:cs typeface="Arial"/>
              </a:rPr>
              <a:t> </a:t>
            </a:r>
            <a:r>
              <a:rPr sz="1400" spc="-5" dirty="0">
                <a:latin typeface="Arial"/>
                <a:cs typeface="Arial"/>
              </a:rPr>
              <a:t>procedures.</a:t>
            </a:r>
            <a:endParaRPr sz="1400">
              <a:latin typeface="Arial"/>
              <a:cs typeface="Arial"/>
            </a:endParaRPr>
          </a:p>
          <a:p>
            <a:pPr>
              <a:lnSpc>
                <a:spcPct val="100000"/>
              </a:lnSpc>
            </a:pPr>
            <a:endParaRPr sz="1300">
              <a:latin typeface="Arial"/>
              <a:cs typeface="Arial"/>
            </a:endParaRPr>
          </a:p>
          <a:p>
            <a:pPr marL="12700" marR="161925">
              <a:lnSpc>
                <a:spcPts val="1639"/>
              </a:lnSpc>
              <a:spcBef>
                <a:spcPts val="5"/>
              </a:spcBef>
            </a:pPr>
            <a:r>
              <a:rPr sz="1400" spc="-5" dirty="0">
                <a:latin typeface="Arial"/>
                <a:cs typeface="Arial"/>
              </a:rPr>
              <a:t>DBMS</a:t>
            </a:r>
            <a:r>
              <a:rPr sz="1400" spc="-20" dirty="0">
                <a:latin typeface="Arial"/>
                <a:cs typeface="Arial"/>
              </a:rPr>
              <a:t> </a:t>
            </a:r>
            <a:r>
              <a:rPr sz="1400" spc="-5" dirty="0">
                <a:latin typeface="Arial"/>
                <a:cs typeface="Arial"/>
              </a:rPr>
              <a:t>gives</a:t>
            </a:r>
            <a:r>
              <a:rPr sz="1400" spc="-10" dirty="0">
                <a:latin typeface="Arial"/>
                <a:cs typeface="Arial"/>
              </a:rPr>
              <a:t> </a:t>
            </a:r>
            <a:r>
              <a:rPr sz="1400" spc="-5" dirty="0">
                <a:latin typeface="Arial"/>
                <a:cs typeface="Arial"/>
              </a:rPr>
              <a:t>an</a:t>
            </a:r>
            <a:r>
              <a:rPr sz="1400" spc="-20" dirty="0">
                <a:latin typeface="Arial"/>
                <a:cs typeface="Arial"/>
              </a:rPr>
              <a:t> </a:t>
            </a:r>
            <a:r>
              <a:rPr sz="1400" spc="-5" dirty="0">
                <a:latin typeface="Arial"/>
                <a:cs typeface="Arial"/>
              </a:rPr>
              <a:t>abstract</a:t>
            </a:r>
            <a:r>
              <a:rPr sz="1400" spc="-10" dirty="0">
                <a:latin typeface="Arial"/>
                <a:cs typeface="Arial"/>
              </a:rPr>
              <a:t> </a:t>
            </a:r>
            <a:r>
              <a:rPr sz="1400" spc="-5" dirty="0">
                <a:latin typeface="Arial"/>
                <a:cs typeface="Arial"/>
              </a:rPr>
              <a:t>view</a:t>
            </a:r>
            <a:r>
              <a:rPr sz="1400" spc="-35" dirty="0">
                <a:latin typeface="Arial"/>
                <a:cs typeface="Arial"/>
              </a:rPr>
              <a:t> </a:t>
            </a:r>
            <a:r>
              <a:rPr sz="1400" spc="-5" dirty="0">
                <a:latin typeface="Arial"/>
                <a:cs typeface="Arial"/>
              </a:rPr>
              <a:t>of</a:t>
            </a:r>
            <a:r>
              <a:rPr sz="1400" spc="-15" dirty="0">
                <a:latin typeface="Arial"/>
                <a:cs typeface="Arial"/>
              </a:rPr>
              <a:t> </a:t>
            </a:r>
            <a:r>
              <a:rPr sz="1400" dirty="0">
                <a:latin typeface="Arial"/>
                <a:cs typeface="Arial"/>
              </a:rPr>
              <a:t>data</a:t>
            </a:r>
            <a:r>
              <a:rPr sz="1400" spc="-20" dirty="0">
                <a:latin typeface="Arial"/>
                <a:cs typeface="Arial"/>
              </a:rPr>
              <a:t> </a:t>
            </a:r>
            <a:r>
              <a:rPr sz="1400" spc="-5" dirty="0">
                <a:latin typeface="Arial"/>
                <a:cs typeface="Arial"/>
              </a:rPr>
              <a:t>that</a:t>
            </a:r>
            <a:r>
              <a:rPr sz="1400" spc="-15" dirty="0">
                <a:latin typeface="Arial"/>
                <a:cs typeface="Arial"/>
              </a:rPr>
              <a:t> </a:t>
            </a:r>
            <a:r>
              <a:rPr sz="1400" spc="-5" dirty="0">
                <a:latin typeface="Arial"/>
                <a:cs typeface="Arial"/>
              </a:rPr>
              <a:t>hides</a:t>
            </a:r>
            <a:r>
              <a:rPr sz="1400" spc="-25" dirty="0">
                <a:latin typeface="Arial"/>
                <a:cs typeface="Arial"/>
              </a:rPr>
              <a:t> </a:t>
            </a:r>
            <a:r>
              <a:rPr sz="1400" dirty="0">
                <a:latin typeface="Arial"/>
                <a:cs typeface="Arial"/>
              </a:rPr>
              <a:t>the </a:t>
            </a:r>
            <a:r>
              <a:rPr sz="1400" spc="-375" dirty="0">
                <a:latin typeface="Arial"/>
                <a:cs typeface="Arial"/>
              </a:rPr>
              <a:t> </a:t>
            </a:r>
            <a:r>
              <a:rPr sz="1400" spc="-5" dirty="0">
                <a:latin typeface="Arial"/>
                <a:cs typeface="Arial"/>
              </a:rPr>
              <a:t>details.</a:t>
            </a:r>
            <a:endParaRPr sz="1400">
              <a:latin typeface="Arial"/>
              <a:cs typeface="Arial"/>
            </a:endParaRPr>
          </a:p>
          <a:p>
            <a:pPr marL="12700" marR="232410">
              <a:lnSpc>
                <a:spcPts val="1639"/>
              </a:lnSpc>
              <a:spcBef>
                <a:spcPts val="800"/>
              </a:spcBef>
            </a:pPr>
            <a:r>
              <a:rPr sz="1400" spc="-5" dirty="0">
                <a:latin typeface="Arial"/>
                <a:cs typeface="Arial"/>
              </a:rPr>
              <a:t>DBMS provides </a:t>
            </a:r>
            <a:r>
              <a:rPr sz="1400" dirty="0">
                <a:latin typeface="Arial"/>
                <a:cs typeface="Arial"/>
              </a:rPr>
              <a:t>a </a:t>
            </a:r>
            <a:r>
              <a:rPr sz="1400" spc="-5" dirty="0">
                <a:latin typeface="Arial"/>
                <a:cs typeface="Arial"/>
              </a:rPr>
              <a:t>crash recovery mechanism, i.e., </a:t>
            </a:r>
            <a:r>
              <a:rPr sz="1400" spc="-375" dirty="0">
                <a:latin typeface="Arial"/>
                <a:cs typeface="Arial"/>
              </a:rPr>
              <a:t> </a:t>
            </a:r>
            <a:r>
              <a:rPr sz="1400" spc="-5" dirty="0">
                <a:latin typeface="Arial"/>
                <a:cs typeface="Arial"/>
              </a:rPr>
              <a:t>DBMS</a:t>
            </a:r>
            <a:r>
              <a:rPr sz="1400" spc="-20" dirty="0">
                <a:latin typeface="Arial"/>
                <a:cs typeface="Arial"/>
              </a:rPr>
              <a:t> </a:t>
            </a:r>
            <a:r>
              <a:rPr sz="1400" spc="-5" dirty="0">
                <a:latin typeface="Arial"/>
                <a:cs typeface="Arial"/>
              </a:rPr>
              <a:t>protects</a:t>
            </a:r>
            <a:r>
              <a:rPr sz="1400" spc="-20" dirty="0">
                <a:latin typeface="Arial"/>
                <a:cs typeface="Arial"/>
              </a:rPr>
              <a:t> </a:t>
            </a:r>
            <a:r>
              <a:rPr sz="1400" dirty="0">
                <a:latin typeface="Arial"/>
                <a:cs typeface="Arial"/>
              </a:rPr>
              <a:t>the</a:t>
            </a:r>
            <a:r>
              <a:rPr sz="1400" spc="-30" dirty="0">
                <a:latin typeface="Arial"/>
                <a:cs typeface="Arial"/>
              </a:rPr>
              <a:t> </a:t>
            </a:r>
            <a:r>
              <a:rPr sz="1400" dirty="0">
                <a:latin typeface="Arial"/>
                <a:cs typeface="Arial"/>
              </a:rPr>
              <a:t>user</a:t>
            </a:r>
            <a:r>
              <a:rPr sz="1400" spc="-30" dirty="0">
                <a:latin typeface="Arial"/>
                <a:cs typeface="Arial"/>
              </a:rPr>
              <a:t> </a:t>
            </a:r>
            <a:r>
              <a:rPr sz="1400" dirty="0">
                <a:latin typeface="Arial"/>
                <a:cs typeface="Arial"/>
              </a:rPr>
              <a:t>from</a:t>
            </a:r>
            <a:r>
              <a:rPr sz="1400" spc="-35" dirty="0">
                <a:latin typeface="Arial"/>
                <a:cs typeface="Arial"/>
              </a:rPr>
              <a:t> </a:t>
            </a:r>
            <a:r>
              <a:rPr sz="1400" dirty="0">
                <a:latin typeface="Arial"/>
                <a:cs typeface="Arial"/>
              </a:rPr>
              <a:t>the</a:t>
            </a:r>
            <a:r>
              <a:rPr sz="1400" spc="-15" dirty="0">
                <a:latin typeface="Arial"/>
                <a:cs typeface="Arial"/>
              </a:rPr>
              <a:t> </a:t>
            </a:r>
            <a:r>
              <a:rPr sz="1400" spc="-5" dirty="0">
                <a:latin typeface="Arial"/>
                <a:cs typeface="Arial"/>
              </a:rPr>
              <a:t>system</a:t>
            </a:r>
            <a:r>
              <a:rPr sz="1400" spc="-15" dirty="0">
                <a:latin typeface="Arial"/>
                <a:cs typeface="Arial"/>
              </a:rPr>
              <a:t> </a:t>
            </a:r>
            <a:r>
              <a:rPr sz="1400" spc="-5" dirty="0">
                <a:latin typeface="Arial"/>
                <a:cs typeface="Arial"/>
              </a:rPr>
              <a:t>failure.</a:t>
            </a:r>
            <a:endParaRPr sz="1400">
              <a:latin typeface="Arial"/>
              <a:cs typeface="Arial"/>
            </a:endParaRPr>
          </a:p>
          <a:p>
            <a:pPr>
              <a:lnSpc>
                <a:spcPct val="100000"/>
              </a:lnSpc>
            </a:pPr>
            <a:endParaRPr sz="1500">
              <a:latin typeface="Arial"/>
              <a:cs typeface="Arial"/>
            </a:endParaRPr>
          </a:p>
          <a:p>
            <a:pPr marL="12700">
              <a:lnSpc>
                <a:spcPct val="100000"/>
              </a:lnSpc>
              <a:spcBef>
                <a:spcPts val="990"/>
              </a:spcBef>
            </a:pPr>
            <a:r>
              <a:rPr sz="1400" spc="-5" dirty="0">
                <a:latin typeface="Arial"/>
                <a:cs typeface="Arial"/>
              </a:rPr>
              <a:t>DBMS</a:t>
            </a:r>
            <a:r>
              <a:rPr sz="1400" spc="-20" dirty="0">
                <a:latin typeface="Arial"/>
                <a:cs typeface="Arial"/>
              </a:rPr>
              <a:t> </a:t>
            </a:r>
            <a:r>
              <a:rPr sz="1400" spc="-5" dirty="0">
                <a:latin typeface="Arial"/>
                <a:cs typeface="Arial"/>
              </a:rPr>
              <a:t>provides</a:t>
            </a:r>
            <a:r>
              <a:rPr sz="1400" spc="-10" dirty="0">
                <a:latin typeface="Arial"/>
                <a:cs typeface="Arial"/>
              </a:rPr>
              <a:t> </a:t>
            </a:r>
            <a:r>
              <a:rPr sz="1400" dirty="0">
                <a:latin typeface="Arial"/>
                <a:cs typeface="Arial"/>
              </a:rPr>
              <a:t>a</a:t>
            </a:r>
            <a:r>
              <a:rPr sz="1400" spc="-25" dirty="0">
                <a:latin typeface="Arial"/>
                <a:cs typeface="Arial"/>
              </a:rPr>
              <a:t> </a:t>
            </a:r>
            <a:r>
              <a:rPr sz="1400" spc="-5" dirty="0">
                <a:latin typeface="Arial"/>
                <a:cs typeface="Arial"/>
              </a:rPr>
              <a:t>good</a:t>
            </a:r>
            <a:r>
              <a:rPr sz="1400" spc="-20" dirty="0">
                <a:latin typeface="Arial"/>
                <a:cs typeface="Arial"/>
              </a:rPr>
              <a:t> </a:t>
            </a:r>
            <a:r>
              <a:rPr sz="1400" spc="-5" dirty="0">
                <a:latin typeface="Arial"/>
                <a:cs typeface="Arial"/>
              </a:rPr>
              <a:t>protection mechanism.</a:t>
            </a:r>
            <a:endParaRPr sz="1400">
              <a:latin typeface="Arial"/>
              <a:cs typeface="Arial"/>
            </a:endParaRPr>
          </a:p>
          <a:p>
            <a:pPr>
              <a:lnSpc>
                <a:spcPct val="100000"/>
              </a:lnSpc>
              <a:spcBef>
                <a:spcPts val="5"/>
              </a:spcBef>
            </a:pPr>
            <a:endParaRPr sz="1650">
              <a:latin typeface="Arial"/>
              <a:cs typeface="Arial"/>
            </a:endParaRPr>
          </a:p>
          <a:p>
            <a:pPr marL="12700" marR="523875">
              <a:lnSpc>
                <a:spcPts val="1639"/>
              </a:lnSpc>
            </a:pPr>
            <a:r>
              <a:rPr sz="1400" spc="-5" dirty="0">
                <a:latin typeface="Arial"/>
                <a:cs typeface="Arial"/>
              </a:rPr>
              <a:t>DBMS contains </a:t>
            </a:r>
            <a:r>
              <a:rPr sz="1400" dirty="0">
                <a:latin typeface="Arial"/>
                <a:cs typeface="Arial"/>
              </a:rPr>
              <a:t>a </a:t>
            </a:r>
            <a:r>
              <a:rPr sz="1400" spc="-5" dirty="0">
                <a:latin typeface="Arial"/>
                <a:cs typeface="Arial"/>
              </a:rPr>
              <a:t>wide variety of sophisticated </a:t>
            </a:r>
            <a:r>
              <a:rPr sz="1400" spc="-375" dirty="0">
                <a:latin typeface="Arial"/>
                <a:cs typeface="Arial"/>
              </a:rPr>
              <a:t> </a:t>
            </a:r>
            <a:r>
              <a:rPr sz="1400" spc="-5" dirty="0">
                <a:latin typeface="Arial"/>
                <a:cs typeface="Arial"/>
              </a:rPr>
              <a:t>techniques</a:t>
            </a:r>
            <a:r>
              <a:rPr sz="1400" spc="-10" dirty="0">
                <a:latin typeface="Arial"/>
                <a:cs typeface="Arial"/>
              </a:rPr>
              <a:t> </a:t>
            </a:r>
            <a:r>
              <a:rPr sz="1400" dirty="0">
                <a:latin typeface="Arial"/>
                <a:cs typeface="Arial"/>
              </a:rPr>
              <a:t>to</a:t>
            </a:r>
            <a:r>
              <a:rPr sz="1400" spc="-20" dirty="0">
                <a:latin typeface="Arial"/>
                <a:cs typeface="Arial"/>
              </a:rPr>
              <a:t> </a:t>
            </a:r>
            <a:r>
              <a:rPr sz="1400" spc="-5" dirty="0">
                <a:latin typeface="Arial"/>
                <a:cs typeface="Arial"/>
              </a:rPr>
              <a:t>store</a:t>
            </a:r>
            <a:r>
              <a:rPr sz="1400" spc="-30" dirty="0">
                <a:latin typeface="Arial"/>
                <a:cs typeface="Arial"/>
              </a:rPr>
              <a:t> </a:t>
            </a:r>
            <a:r>
              <a:rPr sz="1400" spc="-5" dirty="0">
                <a:latin typeface="Arial"/>
                <a:cs typeface="Arial"/>
              </a:rPr>
              <a:t>and</a:t>
            </a:r>
            <a:r>
              <a:rPr sz="1400" spc="-10" dirty="0">
                <a:latin typeface="Arial"/>
                <a:cs typeface="Arial"/>
              </a:rPr>
              <a:t> </a:t>
            </a:r>
            <a:r>
              <a:rPr sz="1400" spc="-5" dirty="0">
                <a:latin typeface="Arial"/>
                <a:cs typeface="Arial"/>
              </a:rPr>
              <a:t>retrieve </a:t>
            </a:r>
            <a:r>
              <a:rPr sz="1400" dirty="0">
                <a:latin typeface="Arial"/>
                <a:cs typeface="Arial"/>
              </a:rPr>
              <a:t>the</a:t>
            </a:r>
            <a:r>
              <a:rPr sz="1400" spc="-10" dirty="0">
                <a:latin typeface="Arial"/>
                <a:cs typeface="Arial"/>
              </a:rPr>
              <a:t> </a:t>
            </a:r>
            <a:r>
              <a:rPr sz="1400" spc="-5" dirty="0">
                <a:latin typeface="Arial"/>
                <a:cs typeface="Arial"/>
              </a:rPr>
              <a:t>data.</a:t>
            </a:r>
            <a:endParaRPr sz="1400">
              <a:latin typeface="Arial"/>
              <a:cs typeface="Arial"/>
            </a:endParaRPr>
          </a:p>
          <a:p>
            <a:pPr>
              <a:lnSpc>
                <a:spcPct val="100000"/>
              </a:lnSpc>
              <a:spcBef>
                <a:spcPts val="50"/>
              </a:spcBef>
            </a:pPr>
            <a:endParaRPr sz="1250">
              <a:latin typeface="Arial"/>
              <a:cs typeface="Arial"/>
            </a:endParaRPr>
          </a:p>
          <a:p>
            <a:pPr marL="12700" marR="5080">
              <a:lnSpc>
                <a:spcPts val="1650"/>
              </a:lnSpc>
            </a:pPr>
            <a:r>
              <a:rPr sz="1400" spc="-5" dirty="0">
                <a:latin typeface="Arial"/>
                <a:cs typeface="Arial"/>
              </a:rPr>
              <a:t>DBMS takes </a:t>
            </a:r>
            <a:r>
              <a:rPr sz="1400" dirty="0">
                <a:latin typeface="Arial"/>
                <a:cs typeface="Arial"/>
              </a:rPr>
              <a:t>care </a:t>
            </a:r>
            <a:r>
              <a:rPr sz="1400" spc="-10" dirty="0">
                <a:latin typeface="Arial"/>
                <a:cs typeface="Arial"/>
              </a:rPr>
              <a:t>of </a:t>
            </a:r>
            <a:r>
              <a:rPr sz="1400" spc="-5" dirty="0">
                <a:latin typeface="Arial"/>
                <a:cs typeface="Arial"/>
              </a:rPr>
              <a:t>Concurrent </a:t>
            </a:r>
            <a:r>
              <a:rPr sz="1400" spc="-10" dirty="0">
                <a:latin typeface="Arial"/>
                <a:cs typeface="Arial"/>
              </a:rPr>
              <a:t>access of </a:t>
            </a:r>
            <a:r>
              <a:rPr sz="1400" spc="-5" dirty="0">
                <a:latin typeface="Arial"/>
                <a:cs typeface="Arial"/>
              </a:rPr>
              <a:t>data using </a:t>
            </a:r>
            <a:r>
              <a:rPr sz="1400" spc="-375" dirty="0">
                <a:latin typeface="Arial"/>
                <a:cs typeface="Arial"/>
              </a:rPr>
              <a:t> </a:t>
            </a:r>
            <a:r>
              <a:rPr sz="1400" spc="-5" dirty="0">
                <a:latin typeface="Arial"/>
                <a:cs typeface="Arial"/>
              </a:rPr>
              <a:t>some</a:t>
            </a:r>
            <a:r>
              <a:rPr sz="1400" spc="-25" dirty="0">
                <a:latin typeface="Arial"/>
                <a:cs typeface="Arial"/>
              </a:rPr>
              <a:t> </a:t>
            </a:r>
            <a:r>
              <a:rPr sz="1400" dirty="0">
                <a:latin typeface="Arial"/>
                <a:cs typeface="Arial"/>
              </a:rPr>
              <a:t>form</a:t>
            </a:r>
            <a:r>
              <a:rPr sz="1400" spc="-10" dirty="0">
                <a:latin typeface="Arial"/>
                <a:cs typeface="Arial"/>
              </a:rPr>
              <a:t> </a:t>
            </a:r>
            <a:r>
              <a:rPr sz="1400" spc="-5" dirty="0">
                <a:latin typeface="Arial"/>
                <a:cs typeface="Arial"/>
              </a:rPr>
              <a:t>of</a:t>
            </a:r>
            <a:r>
              <a:rPr sz="1400" spc="-15" dirty="0">
                <a:latin typeface="Arial"/>
                <a:cs typeface="Arial"/>
              </a:rPr>
              <a:t> </a:t>
            </a:r>
            <a:r>
              <a:rPr sz="1400" spc="-5" dirty="0">
                <a:latin typeface="Arial"/>
                <a:cs typeface="Arial"/>
              </a:rPr>
              <a:t>locking.</a:t>
            </a:r>
            <a:endParaRPr sz="1400">
              <a:latin typeface="Arial"/>
              <a:cs typeface="Arial"/>
            </a:endParaRPr>
          </a:p>
        </p:txBody>
      </p:sp>
      <p:sp>
        <p:nvSpPr>
          <p:cNvPr id="27" name="object 27"/>
          <p:cNvSpPr txBox="1"/>
          <p:nvPr/>
        </p:nvSpPr>
        <p:spPr>
          <a:xfrm>
            <a:off x="4614798" y="1432687"/>
            <a:ext cx="4309110" cy="3604260"/>
          </a:xfrm>
          <a:prstGeom prst="rect">
            <a:avLst/>
          </a:prstGeom>
        </p:spPr>
        <p:txBody>
          <a:bodyPr vert="horz" wrap="square" lIns="0" tIns="25400" rIns="0" bIns="0" rtlCol="0">
            <a:spAutoFit/>
          </a:bodyPr>
          <a:lstStyle/>
          <a:p>
            <a:pPr marL="12700" marR="31115">
              <a:lnSpc>
                <a:spcPts val="1630"/>
              </a:lnSpc>
              <a:spcBef>
                <a:spcPts val="200"/>
              </a:spcBef>
            </a:pPr>
            <a:r>
              <a:rPr sz="1400" dirty="0">
                <a:latin typeface="Arial"/>
                <a:cs typeface="Arial"/>
              </a:rPr>
              <a:t>In</a:t>
            </a:r>
            <a:r>
              <a:rPr sz="1400" spc="-30" dirty="0">
                <a:latin typeface="Arial"/>
                <a:cs typeface="Arial"/>
              </a:rPr>
              <a:t> </a:t>
            </a:r>
            <a:r>
              <a:rPr sz="1400" dirty="0">
                <a:latin typeface="Arial"/>
                <a:cs typeface="Arial"/>
              </a:rPr>
              <a:t>this</a:t>
            </a:r>
            <a:r>
              <a:rPr sz="1400" spc="-25" dirty="0">
                <a:latin typeface="Arial"/>
                <a:cs typeface="Arial"/>
              </a:rPr>
              <a:t> </a:t>
            </a:r>
            <a:r>
              <a:rPr sz="1400" spc="-5" dirty="0">
                <a:latin typeface="Arial"/>
                <a:cs typeface="Arial"/>
              </a:rPr>
              <a:t>system,</a:t>
            </a:r>
            <a:r>
              <a:rPr sz="1400" spc="-15" dirty="0">
                <a:latin typeface="Arial"/>
                <a:cs typeface="Arial"/>
              </a:rPr>
              <a:t> </a:t>
            </a:r>
            <a:r>
              <a:rPr sz="1400" dirty="0">
                <a:latin typeface="Arial"/>
                <a:cs typeface="Arial"/>
              </a:rPr>
              <a:t>the</a:t>
            </a:r>
            <a:r>
              <a:rPr sz="1400" spc="-30" dirty="0">
                <a:latin typeface="Arial"/>
                <a:cs typeface="Arial"/>
              </a:rPr>
              <a:t> </a:t>
            </a:r>
            <a:r>
              <a:rPr sz="1400" dirty="0">
                <a:latin typeface="Arial"/>
                <a:cs typeface="Arial"/>
              </a:rPr>
              <a:t>user</a:t>
            </a:r>
            <a:r>
              <a:rPr sz="1400" spc="-20" dirty="0">
                <a:latin typeface="Arial"/>
                <a:cs typeface="Arial"/>
              </a:rPr>
              <a:t> </a:t>
            </a:r>
            <a:r>
              <a:rPr sz="1400" spc="-5" dirty="0">
                <a:latin typeface="Arial"/>
                <a:cs typeface="Arial"/>
              </a:rPr>
              <a:t>has</a:t>
            </a:r>
            <a:r>
              <a:rPr sz="1400" spc="-20" dirty="0">
                <a:latin typeface="Arial"/>
                <a:cs typeface="Arial"/>
              </a:rPr>
              <a:t> </a:t>
            </a:r>
            <a:r>
              <a:rPr sz="1400" dirty="0">
                <a:latin typeface="Arial"/>
                <a:cs typeface="Arial"/>
              </a:rPr>
              <a:t>to</a:t>
            </a:r>
            <a:r>
              <a:rPr sz="1400" spc="-20" dirty="0">
                <a:latin typeface="Arial"/>
                <a:cs typeface="Arial"/>
              </a:rPr>
              <a:t> </a:t>
            </a:r>
            <a:r>
              <a:rPr sz="1400" spc="-5" dirty="0">
                <a:latin typeface="Arial"/>
                <a:cs typeface="Arial"/>
              </a:rPr>
              <a:t>write</a:t>
            </a:r>
            <a:r>
              <a:rPr sz="1400" spc="-30" dirty="0">
                <a:latin typeface="Arial"/>
                <a:cs typeface="Arial"/>
              </a:rPr>
              <a:t> </a:t>
            </a:r>
            <a:r>
              <a:rPr sz="1400" spc="-5" dirty="0">
                <a:latin typeface="Arial"/>
                <a:cs typeface="Arial"/>
              </a:rPr>
              <a:t>the</a:t>
            </a:r>
            <a:r>
              <a:rPr sz="1400" dirty="0">
                <a:latin typeface="Arial"/>
                <a:cs typeface="Arial"/>
              </a:rPr>
              <a:t> </a:t>
            </a:r>
            <a:r>
              <a:rPr sz="1400" spc="-5" dirty="0">
                <a:latin typeface="Arial"/>
                <a:cs typeface="Arial"/>
              </a:rPr>
              <a:t>procedures</a:t>
            </a:r>
            <a:r>
              <a:rPr sz="1400" spc="-20" dirty="0">
                <a:latin typeface="Arial"/>
                <a:cs typeface="Arial"/>
              </a:rPr>
              <a:t> </a:t>
            </a:r>
            <a:r>
              <a:rPr sz="1400" dirty="0">
                <a:latin typeface="Arial"/>
                <a:cs typeface="Arial"/>
              </a:rPr>
              <a:t>for </a:t>
            </a:r>
            <a:r>
              <a:rPr sz="1400" spc="-375" dirty="0">
                <a:latin typeface="Arial"/>
                <a:cs typeface="Arial"/>
              </a:rPr>
              <a:t> </a:t>
            </a:r>
            <a:r>
              <a:rPr sz="1400" dirty="0">
                <a:latin typeface="Arial"/>
                <a:cs typeface="Arial"/>
              </a:rPr>
              <a:t>managing</a:t>
            </a:r>
            <a:r>
              <a:rPr sz="1400" spc="-25" dirty="0">
                <a:latin typeface="Arial"/>
                <a:cs typeface="Arial"/>
              </a:rPr>
              <a:t> </a:t>
            </a:r>
            <a:r>
              <a:rPr sz="1400" dirty="0">
                <a:latin typeface="Arial"/>
                <a:cs typeface="Arial"/>
              </a:rPr>
              <a:t>the</a:t>
            </a:r>
            <a:r>
              <a:rPr sz="1400" spc="-5" dirty="0">
                <a:latin typeface="Arial"/>
                <a:cs typeface="Arial"/>
              </a:rPr>
              <a:t> database.</a:t>
            </a:r>
            <a:endParaRPr sz="1400">
              <a:latin typeface="Arial"/>
              <a:cs typeface="Arial"/>
            </a:endParaRPr>
          </a:p>
          <a:p>
            <a:pPr>
              <a:lnSpc>
                <a:spcPct val="100000"/>
              </a:lnSpc>
              <a:spcBef>
                <a:spcPts val="10"/>
              </a:spcBef>
            </a:pPr>
            <a:endParaRPr sz="1300">
              <a:latin typeface="Arial"/>
              <a:cs typeface="Arial"/>
            </a:endParaRPr>
          </a:p>
          <a:p>
            <a:pPr marL="12700" marR="1024890">
              <a:lnSpc>
                <a:spcPts val="1639"/>
              </a:lnSpc>
            </a:pPr>
            <a:r>
              <a:rPr sz="1400" spc="-5" dirty="0">
                <a:latin typeface="Arial"/>
                <a:cs typeface="Arial"/>
              </a:rPr>
              <a:t>File</a:t>
            </a:r>
            <a:r>
              <a:rPr sz="1400" spc="-20" dirty="0">
                <a:latin typeface="Arial"/>
                <a:cs typeface="Arial"/>
              </a:rPr>
              <a:t> </a:t>
            </a:r>
            <a:r>
              <a:rPr sz="1400" spc="-5" dirty="0">
                <a:latin typeface="Arial"/>
                <a:cs typeface="Arial"/>
              </a:rPr>
              <a:t>system</a:t>
            </a:r>
            <a:r>
              <a:rPr sz="1400" spc="-25" dirty="0">
                <a:latin typeface="Arial"/>
                <a:cs typeface="Arial"/>
              </a:rPr>
              <a:t> </a:t>
            </a:r>
            <a:r>
              <a:rPr sz="1400" spc="-5" dirty="0">
                <a:latin typeface="Arial"/>
                <a:cs typeface="Arial"/>
              </a:rPr>
              <a:t>provides</a:t>
            </a:r>
            <a:r>
              <a:rPr sz="1400" spc="-10" dirty="0">
                <a:latin typeface="Arial"/>
                <a:cs typeface="Arial"/>
              </a:rPr>
              <a:t> </a:t>
            </a:r>
            <a:r>
              <a:rPr sz="1400" spc="-5" dirty="0">
                <a:latin typeface="Arial"/>
                <a:cs typeface="Arial"/>
              </a:rPr>
              <a:t>the</a:t>
            </a:r>
            <a:r>
              <a:rPr sz="1400" spc="-15" dirty="0">
                <a:latin typeface="Arial"/>
                <a:cs typeface="Arial"/>
              </a:rPr>
              <a:t> </a:t>
            </a:r>
            <a:r>
              <a:rPr sz="1400" spc="-5" dirty="0">
                <a:latin typeface="Arial"/>
                <a:cs typeface="Arial"/>
              </a:rPr>
              <a:t>detail</a:t>
            </a:r>
            <a:r>
              <a:rPr sz="1400" spc="-25" dirty="0">
                <a:latin typeface="Arial"/>
                <a:cs typeface="Arial"/>
              </a:rPr>
              <a:t> </a:t>
            </a:r>
            <a:r>
              <a:rPr sz="1400" spc="-5" dirty="0">
                <a:latin typeface="Arial"/>
                <a:cs typeface="Arial"/>
              </a:rPr>
              <a:t>of</a:t>
            </a:r>
            <a:r>
              <a:rPr sz="1400" spc="-20" dirty="0">
                <a:latin typeface="Arial"/>
                <a:cs typeface="Arial"/>
              </a:rPr>
              <a:t> </a:t>
            </a:r>
            <a:r>
              <a:rPr sz="1400" dirty="0">
                <a:latin typeface="Arial"/>
                <a:cs typeface="Arial"/>
              </a:rPr>
              <a:t>the</a:t>
            </a:r>
            <a:r>
              <a:rPr sz="1400" spc="-25" dirty="0">
                <a:latin typeface="Arial"/>
                <a:cs typeface="Arial"/>
              </a:rPr>
              <a:t> </a:t>
            </a:r>
            <a:r>
              <a:rPr sz="1400" spc="-5" dirty="0">
                <a:latin typeface="Arial"/>
                <a:cs typeface="Arial"/>
              </a:rPr>
              <a:t>data </a:t>
            </a:r>
            <a:r>
              <a:rPr sz="1400" spc="-375" dirty="0">
                <a:latin typeface="Arial"/>
                <a:cs typeface="Arial"/>
              </a:rPr>
              <a:t> </a:t>
            </a:r>
            <a:r>
              <a:rPr sz="1400" spc="-5" dirty="0">
                <a:latin typeface="Arial"/>
                <a:cs typeface="Arial"/>
              </a:rPr>
              <a:t>representation</a:t>
            </a:r>
            <a:r>
              <a:rPr sz="1400" spc="-15" dirty="0">
                <a:latin typeface="Arial"/>
                <a:cs typeface="Arial"/>
              </a:rPr>
              <a:t> </a:t>
            </a:r>
            <a:r>
              <a:rPr sz="1400" spc="-5" dirty="0">
                <a:latin typeface="Arial"/>
                <a:cs typeface="Arial"/>
              </a:rPr>
              <a:t>and</a:t>
            </a:r>
            <a:r>
              <a:rPr sz="1400" spc="-20" dirty="0">
                <a:latin typeface="Arial"/>
                <a:cs typeface="Arial"/>
              </a:rPr>
              <a:t> </a:t>
            </a:r>
            <a:r>
              <a:rPr sz="1400" spc="-5" dirty="0">
                <a:latin typeface="Arial"/>
                <a:cs typeface="Arial"/>
              </a:rPr>
              <a:t>storage</a:t>
            </a:r>
            <a:r>
              <a:rPr sz="1400" dirty="0">
                <a:latin typeface="Arial"/>
                <a:cs typeface="Arial"/>
              </a:rPr>
              <a:t> </a:t>
            </a:r>
            <a:r>
              <a:rPr sz="1400" spc="-10" dirty="0">
                <a:latin typeface="Arial"/>
                <a:cs typeface="Arial"/>
              </a:rPr>
              <a:t>of</a:t>
            </a:r>
            <a:r>
              <a:rPr sz="1400" dirty="0">
                <a:latin typeface="Arial"/>
                <a:cs typeface="Arial"/>
              </a:rPr>
              <a:t> </a:t>
            </a:r>
            <a:r>
              <a:rPr sz="1400" spc="-5" dirty="0">
                <a:latin typeface="Arial"/>
                <a:cs typeface="Arial"/>
              </a:rPr>
              <a:t>data.</a:t>
            </a:r>
            <a:endParaRPr sz="1400">
              <a:latin typeface="Arial"/>
              <a:cs typeface="Arial"/>
            </a:endParaRPr>
          </a:p>
          <a:p>
            <a:pPr marL="12700" marR="5080">
              <a:lnSpc>
                <a:spcPct val="97500"/>
              </a:lnSpc>
              <a:spcBef>
                <a:spcPts val="760"/>
              </a:spcBef>
            </a:pPr>
            <a:r>
              <a:rPr sz="1400" spc="-5" dirty="0">
                <a:latin typeface="Arial"/>
                <a:cs typeface="Arial"/>
              </a:rPr>
              <a:t>File</a:t>
            </a:r>
            <a:r>
              <a:rPr sz="1400" spc="5" dirty="0">
                <a:latin typeface="Arial"/>
                <a:cs typeface="Arial"/>
              </a:rPr>
              <a:t> </a:t>
            </a:r>
            <a:r>
              <a:rPr sz="1400" spc="-5" dirty="0">
                <a:latin typeface="Arial"/>
                <a:cs typeface="Arial"/>
              </a:rPr>
              <a:t>system</a:t>
            </a:r>
            <a:r>
              <a:rPr sz="1400" spc="-15" dirty="0">
                <a:latin typeface="Arial"/>
                <a:cs typeface="Arial"/>
              </a:rPr>
              <a:t> </a:t>
            </a:r>
            <a:r>
              <a:rPr sz="1400" spc="-5" dirty="0">
                <a:latin typeface="Arial"/>
                <a:cs typeface="Arial"/>
              </a:rPr>
              <a:t>doesn't</a:t>
            </a:r>
            <a:r>
              <a:rPr sz="1400" dirty="0">
                <a:latin typeface="Arial"/>
                <a:cs typeface="Arial"/>
              </a:rPr>
              <a:t> </a:t>
            </a:r>
            <a:r>
              <a:rPr sz="1400" spc="-5" dirty="0">
                <a:latin typeface="Arial"/>
                <a:cs typeface="Arial"/>
              </a:rPr>
              <a:t>have</a:t>
            </a:r>
            <a:r>
              <a:rPr sz="1400" spc="5" dirty="0">
                <a:latin typeface="Arial"/>
                <a:cs typeface="Arial"/>
              </a:rPr>
              <a:t> </a:t>
            </a:r>
            <a:r>
              <a:rPr sz="1400" dirty="0">
                <a:latin typeface="Arial"/>
                <a:cs typeface="Arial"/>
              </a:rPr>
              <a:t>a</a:t>
            </a:r>
            <a:r>
              <a:rPr sz="1400" spc="-5" dirty="0">
                <a:latin typeface="Arial"/>
                <a:cs typeface="Arial"/>
              </a:rPr>
              <a:t> crash</a:t>
            </a:r>
            <a:r>
              <a:rPr sz="1400" spc="5" dirty="0">
                <a:latin typeface="Arial"/>
                <a:cs typeface="Arial"/>
              </a:rPr>
              <a:t> </a:t>
            </a:r>
            <a:r>
              <a:rPr sz="1400" spc="-5" dirty="0">
                <a:latin typeface="Arial"/>
                <a:cs typeface="Arial"/>
              </a:rPr>
              <a:t>mechanism,</a:t>
            </a:r>
            <a:r>
              <a:rPr sz="1400" dirty="0">
                <a:latin typeface="Arial"/>
                <a:cs typeface="Arial"/>
              </a:rPr>
              <a:t> </a:t>
            </a:r>
            <a:r>
              <a:rPr sz="1400" spc="-5" dirty="0">
                <a:latin typeface="Arial"/>
                <a:cs typeface="Arial"/>
              </a:rPr>
              <a:t>i.e., </a:t>
            </a:r>
            <a:r>
              <a:rPr sz="1400" dirty="0">
                <a:latin typeface="Arial"/>
                <a:cs typeface="Arial"/>
              </a:rPr>
              <a:t>if </a:t>
            </a:r>
            <a:r>
              <a:rPr sz="1400" spc="5" dirty="0">
                <a:latin typeface="Arial"/>
                <a:cs typeface="Arial"/>
              </a:rPr>
              <a:t> </a:t>
            </a:r>
            <a:r>
              <a:rPr sz="1400" dirty="0">
                <a:latin typeface="Arial"/>
                <a:cs typeface="Arial"/>
              </a:rPr>
              <a:t>the</a:t>
            </a:r>
            <a:r>
              <a:rPr sz="1400" spc="-30" dirty="0">
                <a:latin typeface="Arial"/>
                <a:cs typeface="Arial"/>
              </a:rPr>
              <a:t> </a:t>
            </a:r>
            <a:r>
              <a:rPr sz="1400" spc="-5" dirty="0">
                <a:latin typeface="Arial"/>
                <a:cs typeface="Arial"/>
              </a:rPr>
              <a:t>system</a:t>
            </a:r>
            <a:r>
              <a:rPr sz="1400" spc="-20" dirty="0">
                <a:latin typeface="Arial"/>
                <a:cs typeface="Arial"/>
              </a:rPr>
              <a:t> </a:t>
            </a:r>
            <a:r>
              <a:rPr sz="1400" spc="-5" dirty="0">
                <a:latin typeface="Arial"/>
                <a:cs typeface="Arial"/>
              </a:rPr>
              <a:t>crashes</a:t>
            </a:r>
            <a:r>
              <a:rPr sz="1400" spc="-20" dirty="0">
                <a:latin typeface="Arial"/>
                <a:cs typeface="Arial"/>
              </a:rPr>
              <a:t> </a:t>
            </a:r>
            <a:r>
              <a:rPr sz="1400" spc="-5" dirty="0">
                <a:latin typeface="Arial"/>
                <a:cs typeface="Arial"/>
              </a:rPr>
              <a:t>while</a:t>
            </a:r>
            <a:r>
              <a:rPr sz="1400" spc="-15" dirty="0">
                <a:latin typeface="Arial"/>
                <a:cs typeface="Arial"/>
              </a:rPr>
              <a:t> </a:t>
            </a:r>
            <a:r>
              <a:rPr sz="1400" dirty="0">
                <a:latin typeface="Arial"/>
                <a:cs typeface="Arial"/>
              </a:rPr>
              <a:t>entering</a:t>
            </a:r>
            <a:r>
              <a:rPr sz="1400" spc="-15" dirty="0">
                <a:latin typeface="Arial"/>
                <a:cs typeface="Arial"/>
              </a:rPr>
              <a:t> </a:t>
            </a:r>
            <a:r>
              <a:rPr sz="1400" spc="-5" dirty="0">
                <a:latin typeface="Arial"/>
                <a:cs typeface="Arial"/>
              </a:rPr>
              <a:t>some</a:t>
            </a:r>
            <a:r>
              <a:rPr sz="1400" spc="-20" dirty="0">
                <a:latin typeface="Arial"/>
                <a:cs typeface="Arial"/>
              </a:rPr>
              <a:t> </a:t>
            </a:r>
            <a:r>
              <a:rPr sz="1400" spc="-5" dirty="0">
                <a:latin typeface="Arial"/>
                <a:cs typeface="Arial"/>
              </a:rPr>
              <a:t>data,</a:t>
            </a:r>
            <a:r>
              <a:rPr sz="1400" spc="-20" dirty="0">
                <a:latin typeface="Arial"/>
                <a:cs typeface="Arial"/>
              </a:rPr>
              <a:t> </a:t>
            </a:r>
            <a:r>
              <a:rPr sz="1400" dirty="0">
                <a:latin typeface="Arial"/>
                <a:cs typeface="Arial"/>
              </a:rPr>
              <a:t>then</a:t>
            </a:r>
            <a:r>
              <a:rPr sz="1400" spc="-30" dirty="0">
                <a:latin typeface="Arial"/>
                <a:cs typeface="Arial"/>
              </a:rPr>
              <a:t> </a:t>
            </a:r>
            <a:r>
              <a:rPr sz="1400" dirty="0">
                <a:latin typeface="Arial"/>
                <a:cs typeface="Arial"/>
              </a:rPr>
              <a:t>the </a:t>
            </a:r>
            <a:r>
              <a:rPr sz="1400" spc="-375" dirty="0">
                <a:latin typeface="Arial"/>
                <a:cs typeface="Arial"/>
              </a:rPr>
              <a:t> </a:t>
            </a:r>
            <a:r>
              <a:rPr sz="1400" dirty="0">
                <a:latin typeface="Arial"/>
                <a:cs typeface="Arial"/>
              </a:rPr>
              <a:t>content</a:t>
            </a:r>
            <a:r>
              <a:rPr sz="1400" spc="-15" dirty="0">
                <a:latin typeface="Arial"/>
                <a:cs typeface="Arial"/>
              </a:rPr>
              <a:t> </a:t>
            </a:r>
            <a:r>
              <a:rPr sz="1400" spc="-5" dirty="0">
                <a:latin typeface="Arial"/>
                <a:cs typeface="Arial"/>
              </a:rPr>
              <a:t>of</a:t>
            </a:r>
            <a:r>
              <a:rPr sz="1400" spc="-15" dirty="0">
                <a:latin typeface="Arial"/>
                <a:cs typeface="Arial"/>
              </a:rPr>
              <a:t> </a:t>
            </a:r>
            <a:r>
              <a:rPr sz="1400" dirty="0">
                <a:latin typeface="Arial"/>
                <a:cs typeface="Arial"/>
              </a:rPr>
              <a:t>the</a:t>
            </a:r>
            <a:r>
              <a:rPr sz="1400" spc="-20" dirty="0">
                <a:latin typeface="Arial"/>
                <a:cs typeface="Arial"/>
              </a:rPr>
              <a:t> </a:t>
            </a:r>
            <a:r>
              <a:rPr sz="1400" dirty="0">
                <a:latin typeface="Arial"/>
                <a:cs typeface="Arial"/>
              </a:rPr>
              <a:t>file</a:t>
            </a:r>
            <a:r>
              <a:rPr sz="1400" spc="-10" dirty="0">
                <a:latin typeface="Arial"/>
                <a:cs typeface="Arial"/>
              </a:rPr>
              <a:t> </a:t>
            </a:r>
            <a:r>
              <a:rPr sz="1400" spc="-5" dirty="0">
                <a:latin typeface="Arial"/>
                <a:cs typeface="Arial"/>
              </a:rPr>
              <a:t>will</a:t>
            </a:r>
            <a:r>
              <a:rPr sz="1400" spc="5" dirty="0">
                <a:latin typeface="Arial"/>
                <a:cs typeface="Arial"/>
              </a:rPr>
              <a:t> </a:t>
            </a:r>
            <a:r>
              <a:rPr sz="1400" spc="-5" dirty="0">
                <a:latin typeface="Arial"/>
                <a:cs typeface="Arial"/>
              </a:rPr>
              <a:t>lost.</a:t>
            </a:r>
            <a:endParaRPr sz="1400">
              <a:latin typeface="Arial"/>
              <a:cs typeface="Arial"/>
            </a:endParaRPr>
          </a:p>
          <a:p>
            <a:pPr marL="12700">
              <a:lnSpc>
                <a:spcPct val="100000"/>
              </a:lnSpc>
              <a:spcBef>
                <a:spcPts val="1100"/>
              </a:spcBef>
            </a:pPr>
            <a:r>
              <a:rPr sz="1400" dirty="0">
                <a:latin typeface="Arial"/>
                <a:cs typeface="Arial"/>
              </a:rPr>
              <a:t>It</a:t>
            </a:r>
            <a:r>
              <a:rPr sz="1400" spc="-10" dirty="0">
                <a:latin typeface="Arial"/>
                <a:cs typeface="Arial"/>
              </a:rPr>
              <a:t> is </a:t>
            </a:r>
            <a:r>
              <a:rPr sz="1400" spc="-5" dirty="0">
                <a:latin typeface="Arial"/>
                <a:cs typeface="Arial"/>
              </a:rPr>
              <a:t>very</a:t>
            </a:r>
            <a:r>
              <a:rPr sz="1400" spc="-30" dirty="0">
                <a:latin typeface="Arial"/>
                <a:cs typeface="Arial"/>
              </a:rPr>
              <a:t> </a:t>
            </a:r>
            <a:r>
              <a:rPr sz="1400" spc="-5" dirty="0">
                <a:latin typeface="Arial"/>
                <a:cs typeface="Arial"/>
              </a:rPr>
              <a:t>difficult</a:t>
            </a:r>
            <a:r>
              <a:rPr sz="1400" spc="-15" dirty="0">
                <a:latin typeface="Arial"/>
                <a:cs typeface="Arial"/>
              </a:rPr>
              <a:t> </a:t>
            </a:r>
            <a:r>
              <a:rPr sz="1400" dirty="0">
                <a:latin typeface="Arial"/>
                <a:cs typeface="Arial"/>
              </a:rPr>
              <a:t>to</a:t>
            </a:r>
            <a:r>
              <a:rPr sz="1400" spc="-25" dirty="0">
                <a:latin typeface="Arial"/>
                <a:cs typeface="Arial"/>
              </a:rPr>
              <a:t> </a:t>
            </a:r>
            <a:r>
              <a:rPr sz="1400" spc="-5" dirty="0">
                <a:latin typeface="Arial"/>
                <a:cs typeface="Arial"/>
              </a:rPr>
              <a:t>protect</a:t>
            </a:r>
            <a:r>
              <a:rPr sz="1400" spc="-20" dirty="0">
                <a:latin typeface="Arial"/>
                <a:cs typeface="Arial"/>
              </a:rPr>
              <a:t> </a:t>
            </a:r>
            <a:r>
              <a:rPr sz="1400" dirty="0">
                <a:latin typeface="Arial"/>
                <a:cs typeface="Arial"/>
              </a:rPr>
              <a:t>a</a:t>
            </a:r>
            <a:r>
              <a:rPr sz="1400" spc="-25" dirty="0">
                <a:latin typeface="Arial"/>
                <a:cs typeface="Arial"/>
              </a:rPr>
              <a:t> </a:t>
            </a:r>
            <a:r>
              <a:rPr sz="1400" dirty="0">
                <a:latin typeface="Arial"/>
                <a:cs typeface="Arial"/>
              </a:rPr>
              <a:t>file</a:t>
            </a:r>
            <a:r>
              <a:rPr sz="1400" spc="-15" dirty="0">
                <a:latin typeface="Arial"/>
                <a:cs typeface="Arial"/>
              </a:rPr>
              <a:t> </a:t>
            </a:r>
            <a:r>
              <a:rPr sz="1400" spc="-5" dirty="0">
                <a:latin typeface="Arial"/>
                <a:cs typeface="Arial"/>
              </a:rPr>
              <a:t>under</a:t>
            </a:r>
            <a:r>
              <a:rPr sz="1400" spc="-25" dirty="0">
                <a:latin typeface="Arial"/>
                <a:cs typeface="Arial"/>
              </a:rPr>
              <a:t> </a:t>
            </a:r>
            <a:r>
              <a:rPr sz="1400" dirty="0">
                <a:latin typeface="Arial"/>
                <a:cs typeface="Arial"/>
              </a:rPr>
              <a:t>the</a:t>
            </a:r>
            <a:r>
              <a:rPr sz="1400" spc="-15" dirty="0">
                <a:latin typeface="Arial"/>
                <a:cs typeface="Arial"/>
              </a:rPr>
              <a:t> </a:t>
            </a:r>
            <a:r>
              <a:rPr sz="1400" dirty="0">
                <a:latin typeface="Arial"/>
                <a:cs typeface="Arial"/>
              </a:rPr>
              <a:t>file</a:t>
            </a:r>
            <a:r>
              <a:rPr sz="1400" spc="-25" dirty="0">
                <a:latin typeface="Arial"/>
                <a:cs typeface="Arial"/>
              </a:rPr>
              <a:t> </a:t>
            </a:r>
            <a:r>
              <a:rPr sz="1400" spc="-5" dirty="0">
                <a:latin typeface="Arial"/>
                <a:cs typeface="Arial"/>
              </a:rPr>
              <a:t>system.</a:t>
            </a:r>
            <a:endParaRPr sz="1400">
              <a:latin typeface="Arial"/>
              <a:cs typeface="Arial"/>
            </a:endParaRPr>
          </a:p>
          <a:p>
            <a:pPr>
              <a:lnSpc>
                <a:spcPct val="100000"/>
              </a:lnSpc>
            </a:pPr>
            <a:endParaRPr sz="1600">
              <a:latin typeface="Arial"/>
              <a:cs typeface="Arial"/>
            </a:endParaRPr>
          </a:p>
          <a:p>
            <a:pPr marL="12700">
              <a:lnSpc>
                <a:spcPct val="100000"/>
              </a:lnSpc>
            </a:pPr>
            <a:r>
              <a:rPr sz="1400" spc="-5" dirty="0">
                <a:latin typeface="Arial"/>
                <a:cs typeface="Arial"/>
              </a:rPr>
              <a:t>File</a:t>
            </a:r>
            <a:r>
              <a:rPr sz="1400" spc="-20" dirty="0">
                <a:latin typeface="Arial"/>
                <a:cs typeface="Arial"/>
              </a:rPr>
              <a:t> </a:t>
            </a:r>
            <a:r>
              <a:rPr sz="1400" spc="-5" dirty="0">
                <a:latin typeface="Arial"/>
                <a:cs typeface="Arial"/>
              </a:rPr>
              <a:t>system</a:t>
            </a:r>
            <a:r>
              <a:rPr sz="1400" spc="-25" dirty="0">
                <a:latin typeface="Arial"/>
                <a:cs typeface="Arial"/>
              </a:rPr>
              <a:t> </a:t>
            </a:r>
            <a:r>
              <a:rPr sz="1400" spc="-5" dirty="0">
                <a:latin typeface="Arial"/>
                <a:cs typeface="Arial"/>
              </a:rPr>
              <a:t>can't</a:t>
            </a:r>
            <a:r>
              <a:rPr sz="1400" spc="-10" dirty="0">
                <a:latin typeface="Arial"/>
                <a:cs typeface="Arial"/>
              </a:rPr>
              <a:t> </a:t>
            </a:r>
            <a:r>
              <a:rPr sz="1400" spc="-5" dirty="0">
                <a:latin typeface="Arial"/>
                <a:cs typeface="Arial"/>
              </a:rPr>
              <a:t>efficiently</a:t>
            </a:r>
            <a:r>
              <a:rPr sz="1400" spc="-25" dirty="0">
                <a:latin typeface="Arial"/>
                <a:cs typeface="Arial"/>
              </a:rPr>
              <a:t> </a:t>
            </a:r>
            <a:r>
              <a:rPr sz="1400" dirty="0">
                <a:latin typeface="Arial"/>
                <a:cs typeface="Arial"/>
              </a:rPr>
              <a:t>store</a:t>
            </a:r>
            <a:r>
              <a:rPr sz="1400" spc="-30" dirty="0">
                <a:latin typeface="Arial"/>
                <a:cs typeface="Arial"/>
              </a:rPr>
              <a:t> </a:t>
            </a:r>
            <a:r>
              <a:rPr sz="1400" spc="-5" dirty="0">
                <a:latin typeface="Arial"/>
                <a:cs typeface="Arial"/>
              </a:rPr>
              <a:t>and</a:t>
            </a:r>
            <a:r>
              <a:rPr sz="1400" spc="-25" dirty="0">
                <a:latin typeface="Arial"/>
                <a:cs typeface="Arial"/>
              </a:rPr>
              <a:t> </a:t>
            </a:r>
            <a:r>
              <a:rPr sz="1400" spc="-5" dirty="0">
                <a:latin typeface="Arial"/>
                <a:cs typeface="Arial"/>
              </a:rPr>
              <a:t>retrieve</a:t>
            </a:r>
            <a:r>
              <a:rPr sz="1400" spc="-15" dirty="0">
                <a:latin typeface="Arial"/>
                <a:cs typeface="Arial"/>
              </a:rPr>
              <a:t> </a:t>
            </a:r>
            <a:r>
              <a:rPr sz="1400" dirty="0">
                <a:latin typeface="Arial"/>
                <a:cs typeface="Arial"/>
              </a:rPr>
              <a:t>the</a:t>
            </a:r>
            <a:r>
              <a:rPr sz="1400" spc="-10" dirty="0">
                <a:latin typeface="Arial"/>
                <a:cs typeface="Arial"/>
              </a:rPr>
              <a:t> </a:t>
            </a:r>
            <a:r>
              <a:rPr sz="1400" spc="-5" dirty="0">
                <a:latin typeface="Arial"/>
                <a:cs typeface="Arial"/>
              </a:rPr>
              <a:t>data.</a:t>
            </a:r>
            <a:endParaRPr sz="1400">
              <a:latin typeface="Arial"/>
              <a:cs typeface="Arial"/>
            </a:endParaRPr>
          </a:p>
          <a:p>
            <a:pPr>
              <a:lnSpc>
                <a:spcPct val="100000"/>
              </a:lnSpc>
            </a:pPr>
            <a:endParaRPr sz="1500">
              <a:latin typeface="Arial"/>
              <a:cs typeface="Arial"/>
            </a:endParaRPr>
          </a:p>
          <a:p>
            <a:pPr>
              <a:lnSpc>
                <a:spcPct val="100000"/>
              </a:lnSpc>
              <a:spcBef>
                <a:spcPts val="30"/>
              </a:spcBef>
            </a:pPr>
            <a:endParaRPr sz="1200">
              <a:latin typeface="Arial"/>
              <a:cs typeface="Arial"/>
            </a:endParaRPr>
          </a:p>
          <a:p>
            <a:pPr marL="12700" marR="229235">
              <a:lnSpc>
                <a:spcPct val="97600"/>
              </a:lnSpc>
            </a:pPr>
            <a:r>
              <a:rPr sz="1400" dirty="0">
                <a:latin typeface="Arial"/>
                <a:cs typeface="Arial"/>
              </a:rPr>
              <a:t>In the </a:t>
            </a:r>
            <a:r>
              <a:rPr sz="1400" spc="-5" dirty="0">
                <a:latin typeface="Arial"/>
                <a:cs typeface="Arial"/>
              </a:rPr>
              <a:t>File system, concurrent access </a:t>
            </a:r>
            <a:r>
              <a:rPr sz="1400" dirty="0">
                <a:latin typeface="Arial"/>
                <a:cs typeface="Arial"/>
              </a:rPr>
              <a:t>has </a:t>
            </a:r>
            <a:r>
              <a:rPr sz="1400" spc="-5" dirty="0">
                <a:latin typeface="Arial"/>
                <a:cs typeface="Arial"/>
              </a:rPr>
              <a:t>many </a:t>
            </a:r>
            <a:r>
              <a:rPr sz="1400" dirty="0">
                <a:latin typeface="Arial"/>
                <a:cs typeface="Arial"/>
              </a:rPr>
              <a:t> problems</a:t>
            </a:r>
            <a:r>
              <a:rPr sz="1400" spc="-25" dirty="0">
                <a:latin typeface="Arial"/>
                <a:cs typeface="Arial"/>
              </a:rPr>
              <a:t> </a:t>
            </a:r>
            <a:r>
              <a:rPr sz="1400" spc="-5" dirty="0">
                <a:latin typeface="Arial"/>
                <a:cs typeface="Arial"/>
              </a:rPr>
              <a:t>like</a:t>
            </a:r>
            <a:r>
              <a:rPr sz="1400" spc="-25" dirty="0">
                <a:latin typeface="Arial"/>
                <a:cs typeface="Arial"/>
              </a:rPr>
              <a:t> </a:t>
            </a:r>
            <a:r>
              <a:rPr sz="1400" spc="-5" dirty="0">
                <a:latin typeface="Arial"/>
                <a:cs typeface="Arial"/>
              </a:rPr>
              <a:t>redirecting</a:t>
            </a:r>
            <a:r>
              <a:rPr sz="1400" spc="-25" dirty="0">
                <a:latin typeface="Arial"/>
                <a:cs typeface="Arial"/>
              </a:rPr>
              <a:t> </a:t>
            </a:r>
            <a:r>
              <a:rPr sz="1400" dirty="0">
                <a:latin typeface="Arial"/>
                <a:cs typeface="Arial"/>
              </a:rPr>
              <a:t>the</a:t>
            </a:r>
            <a:r>
              <a:rPr sz="1400" spc="-25" dirty="0">
                <a:latin typeface="Arial"/>
                <a:cs typeface="Arial"/>
              </a:rPr>
              <a:t> </a:t>
            </a:r>
            <a:r>
              <a:rPr sz="1400" spc="-5" dirty="0">
                <a:latin typeface="Arial"/>
                <a:cs typeface="Arial"/>
              </a:rPr>
              <a:t>file</a:t>
            </a:r>
            <a:r>
              <a:rPr sz="1400" spc="-20" dirty="0">
                <a:latin typeface="Arial"/>
                <a:cs typeface="Arial"/>
              </a:rPr>
              <a:t> </a:t>
            </a:r>
            <a:r>
              <a:rPr sz="1400" spc="-5" dirty="0">
                <a:latin typeface="Arial"/>
                <a:cs typeface="Arial"/>
              </a:rPr>
              <a:t>while</a:t>
            </a:r>
            <a:r>
              <a:rPr sz="1400" spc="-25" dirty="0">
                <a:latin typeface="Arial"/>
                <a:cs typeface="Arial"/>
              </a:rPr>
              <a:t> </a:t>
            </a:r>
            <a:r>
              <a:rPr sz="1400" spc="-5" dirty="0">
                <a:latin typeface="Arial"/>
                <a:cs typeface="Arial"/>
              </a:rPr>
              <a:t>other</a:t>
            </a:r>
            <a:r>
              <a:rPr sz="1400" spc="-25" dirty="0">
                <a:latin typeface="Arial"/>
                <a:cs typeface="Arial"/>
              </a:rPr>
              <a:t> </a:t>
            </a:r>
            <a:r>
              <a:rPr sz="1400" spc="-5" dirty="0">
                <a:latin typeface="Arial"/>
                <a:cs typeface="Arial"/>
              </a:rPr>
              <a:t>deleting </a:t>
            </a:r>
            <a:r>
              <a:rPr sz="1400" spc="-375" dirty="0">
                <a:latin typeface="Arial"/>
                <a:cs typeface="Arial"/>
              </a:rPr>
              <a:t> </a:t>
            </a:r>
            <a:r>
              <a:rPr sz="1400" spc="-5" dirty="0">
                <a:latin typeface="Arial"/>
                <a:cs typeface="Arial"/>
              </a:rPr>
              <a:t>some</a:t>
            </a:r>
            <a:r>
              <a:rPr sz="1400" spc="-15" dirty="0">
                <a:latin typeface="Arial"/>
                <a:cs typeface="Arial"/>
              </a:rPr>
              <a:t> </a:t>
            </a:r>
            <a:r>
              <a:rPr sz="1400" spc="-5" dirty="0">
                <a:latin typeface="Arial"/>
                <a:cs typeface="Arial"/>
              </a:rPr>
              <a:t>information</a:t>
            </a:r>
            <a:r>
              <a:rPr sz="1400" spc="-15" dirty="0">
                <a:latin typeface="Arial"/>
                <a:cs typeface="Arial"/>
              </a:rPr>
              <a:t> </a:t>
            </a:r>
            <a:r>
              <a:rPr sz="1400" spc="-10" dirty="0">
                <a:latin typeface="Arial"/>
                <a:cs typeface="Arial"/>
              </a:rPr>
              <a:t>or</a:t>
            </a:r>
            <a:r>
              <a:rPr sz="1400" dirty="0">
                <a:latin typeface="Arial"/>
                <a:cs typeface="Arial"/>
              </a:rPr>
              <a:t> </a:t>
            </a:r>
            <a:r>
              <a:rPr sz="1400" spc="-5" dirty="0">
                <a:latin typeface="Arial"/>
                <a:cs typeface="Arial"/>
              </a:rPr>
              <a:t>updating</a:t>
            </a:r>
            <a:r>
              <a:rPr sz="1400" spc="-25" dirty="0">
                <a:latin typeface="Arial"/>
                <a:cs typeface="Arial"/>
              </a:rPr>
              <a:t> </a:t>
            </a:r>
            <a:r>
              <a:rPr sz="1400" spc="-5" dirty="0">
                <a:latin typeface="Arial"/>
                <a:cs typeface="Arial"/>
              </a:rPr>
              <a:t>some</a:t>
            </a:r>
            <a:r>
              <a:rPr sz="1400" spc="-15" dirty="0">
                <a:latin typeface="Arial"/>
                <a:cs typeface="Arial"/>
              </a:rPr>
              <a:t> </a:t>
            </a:r>
            <a:r>
              <a:rPr sz="1400" spc="-5" dirty="0">
                <a:latin typeface="Arial"/>
                <a:cs typeface="Arial"/>
              </a:rPr>
              <a:t>information.</a:t>
            </a:r>
            <a:endParaRPr sz="1400">
              <a:latin typeface="Arial"/>
              <a:cs typeface="Arial"/>
            </a:endParaRPr>
          </a:p>
        </p:txBody>
      </p:sp>
      <p:pic>
        <p:nvPicPr>
          <p:cNvPr id="28" name="object 28"/>
          <p:cNvPicPr/>
          <p:nvPr/>
        </p:nvPicPr>
        <p:blipFill>
          <a:blip r:embed="rId3" cstate="print"/>
          <a:stretch>
            <a:fillRect/>
          </a:stretch>
        </p:blipFill>
        <p:spPr>
          <a:xfrm>
            <a:off x="143510" y="163068"/>
            <a:ext cx="767080" cy="307848"/>
          </a:xfrm>
          <a:prstGeom prst="rect">
            <a:avLst/>
          </a:prstGeom>
        </p:spPr>
      </p:pic>
      <p:sp>
        <p:nvSpPr>
          <p:cNvPr id="29" name="object 29"/>
          <p:cNvSpPr txBox="1"/>
          <p:nvPr/>
        </p:nvSpPr>
        <p:spPr>
          <a:xfrm>
            <a:off x="4535551" y="5019547"/>
            <a:ext cx="82550" cy="147955"/>
          </a:xfrm>
          <a:prstGeom prst="rect">
            <a:avLst/>
          </a:prstGeom>
        </p:spPr>
        <p:txBody>
          <a:bodyPr vert="horz" wrap="square" lIns="0" tIns="12700" rIns="0" bIns="0" rtlCol="0">
            <a:spAutoFit/>
          </a:bodyPr>
          <a:lstStyle/>
          <a:p>
            <a:pPr marL="12700">
              <a:lnSpc>
                <a:spcPct val="100000"/>
              </a:lnSpc>
              <a:spcBef>
                <a:spcPts val="100"/>
              </a:spcBef>
            </a:pPr>
            <a:r>
              <a:rPr sz="800" dirty="0">
                <a:latin typeface="Arial"/>
                <a:cs typeface="Arial"/>
              </a:rPr>
              <a:t>n</a:t>
            </a:r>
            <a:endParaRPr sz="800">
              <a:latin typeface="Arial"/>
              <a:cs typeface="Arial"/>
            </a:endParaRPr>
          </a:p>
        </p:txBody>
      </p:sp>
    </p:spTree>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72260" y="1759649"/>
            <a:ext cx="2193925" cy="255904"/>
          </a:xfrm>
          <a:prstGeom prst="rect">
            <a:avLst/>
          </a:prstGeom>
        </p:spPr>
        <p:txBody>
          <a:bodyPr vert="horz" wrap="square" lIns="0" tIns="0" rIns="0" bIns="0" rtlCol="0">
            <a:spAutoFit/>
          </a:bodyPr>
          <a:lstStyle/>
          <a:p>
            <a:pPr>
              <a:lnSpc>
                <a:spcPts val="1989"/>
              </a:lnSpc>
            </a:pPr>
            <a:r>
              <a:rPr sz="1800" spc="-5" dirty="0">
                <a:solidFill>
                  <a:srgbClr val="585858"/>
                </a:solidFill>
                <a:latin typeface="Arial"/>
                <a:cs typeface="Arial"/>
              </a:rPr>
              <a:t>Applications</a:t>
            </a:r>
            <a:r>
              <a:rPr sz="1800" spc="-95" dirty="0">
                <a:solidFill>
                  <a:srgbClr val="585858"/>
                </a:solidFill>
                <a:latin typeface="Arial"/>
                <a:cs typeface="Arial"/>
              </a:rPr>
              <a:t> </a:t>
            </a:r>
            <a:r>
              <a:rPr sz="1800" spc="-5" dirty="0">
                <a:solidFill>
                  <a:srgbClr val="585858"/>
                </a:solidFill>
                <a:latin typeface="Arial"/>
                <a:cs typeface="Arial"/>
              </a:rPr>
              <a:t>of</a:t>
            </a:r>
            <a:r>
              <a:rPr sz="1800" spc="-70" dirty="0">
                <a:solidFill>
                  <a:srgbClr val="585858"/>
                </a:solidFill>
                <a:latin typeface="Arial"/>
                <a:cs typeface="Arial"/>
              </a:rPr>
              <a:t> </a:t>
            </a:r>
            <a:r>
              <a:rPr sz="1800" dirty="0">
                <a:solidFill>
                  <a:srgbClr val="585858"/>
                </a:solidFill>
                <a:latin typeface="Arial"/>
                <a:cs typeface="Arial"/>
              </a:rPr>
              <a:t>DBMS</a:t>
            </a:r>
            <a:endParaRPr sz="1800">
              <a:latin typeface="Arial"/>
              <a:cs typeface="Arial"/>
            </a:endParaRPr>
          </a:p>
        </p:txBody>
      </p:sp>
      <p:sp>
        <p:nvSpPr>
          <p:cNvPr id="3" name="object 3"/>
          <p:cNvSpPr txBox="1"/>
          <p:nvPr/>
        </p:nvSpPr>
        <p:spPr>
          <a:xfrm>
            <a:off x="4722240" y="4856217"/>
            <a:ext cx="567690" cy="99060"/>
          </a:xfrm>
          <a:prstGeom prst="rect">
            <a:avLst/>
          </a:prstGeom>
        </p:spPr>
        <p:txBody>
          <a:bodyPr vert="horz" wrap="square" lIns="0" tIns="0" rIns="0" bIns="0" rtlCol="0">
            <a:spAutoFit/>
          </a:bodyPr>
          <a:lstStyle/>
          <a:p>
            <a:pPr>
              <a:lnSpc>
                <a:spcPts val="770"/>
              </a:lnSpc>
            </a:pPr>
            <a:r>
              <a:rPr sz="700" spc="-20" dirty="0">
                <a:solidFill>
                  <a:srgbClr val="585858"/>
                </a:solidFill>
                <a:latin typeface="Arial"/>
                <a:cs typeface="Arial"/>
              </a:rPr>
              <a:t>I</a:t>
            </a:r>
            <a:r>
              <a:rPr sz="700" dirty="0">
                <a:solidFill>
                  <a:srgbClr val="585858"/>
                </a:solidFill>
                <a:latin typeface="Arial"/>
                <a:cs typeface="Arial"/>
              </a:rPr>
              <a:t>m</a:t>
            </a:r>
            <a:r>
              <a:rPr sz="700" spc="-10" dirty="0">
                <a:solidFill>
                  <a:srgbClr val="585858"/>
                </a:solidFill>
                <a:latin typeface="Arial"/>
                <a:cs typeface="Arial"/>
              </a:rPr>
              <a:t>ag</a:t>
            </a:r>
            <a:r>
              <a:rPr sz="700" spc="-5" dirty="0">
                <a:solidFill>
                  <a:srgbClr val="585858"/>
                </a:solidFill>
                <a:latin typeface="Arial"/>
                <a:cs typeface="Arial"/>
              </a:rPr>
              <a:t>e</a:t>
            </a:r>
            <a:r>
              <a:rPr sz="700" spc="-45" dirty="0">
                <a:solidFill>
                  <a:srgbClr val="585858"/>
                </a:solidFill>
                <a:latin typeface="Arial"/>
                <a:cs typeface="Arial"/>
              </a:rPr>
              <a:t> </a:t>
            </a:r>
            <a:r>
              <a:rPr sz="700" spc="-5" dirty="0">
                <a:solidFill>
                  <a:srgbClr val="585858"/>
                </a:solidFill>
                <a:latin typeface="Arial"/>
                <a:cs typeface="Arial"/>
              </a:rPr>
              <a:t>S</a:t>
            </a:r>
            <a:r>
              <a:rPr sz="700" spc="-10" dirty="0">
                <a:solidFill>
                  <a:srgbClr val="585858"/>
                </a:solidFill>
                <a:latin typeface="Arial"/>
                <a:cs typeface="Arial"/>
              </a:rPr>
              <a:t>our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p:txBody>
      </p:sp>
      <p:sp>
        <p:nvSpPr>
          <p:cNvPr id="4" name="object 4"/>
          <p:cNvSpPr/>
          <p:nvPr/>
        </p:nvSpPr>
        <p:spPr>
          <a:xfrm>
            <a:off x="4571365" y="5052695"/>
            <a:ext cx="4572000" cy="90170"/>
          </a:xfrm>
          <a:custGeom>
            <a:avLst/>
            <a:gdLst/>
            <a:ahLst/>
            <a:cxnLst/>
            <a:rect l="l" t="t" r="r" b="b"/>
            <a:pathLst>
              <a:path w="4572000" h="90170">
                <a:moveTo>
                  <a:pt x="0" y="90169"/>
                </a:moveTo>
                <a:lnTo>
                  <a:pt x="4572000" y="90169"/>
                </a:lnTo>
                <a:lnTo>
                  <a:pt x="4572000" y="0"/>
                </a:lnTo>
                <a:lnTo>
                  <a:pt x="0" y="0"/>
                </a:lnTo>
                <a:lnTo>
                  <a:pt x="0" y="90169"/>
                </a:lnTo>
                <a:close/>
              </a:path>
            </a:pathLst>
          </a:custGeom>
          <a:solidFill>
            <a:srgbClr val="EDEDED"/>
          </a:solidFill>
        </p:spPr>
        <p:txBody>
          <a:bodyPr wrap="square" lIns="0" tIns="0" rIns="0" bIns="0" rtlCol="0"/>
          <a:lstStyle/>
          <a:p>
            <a:endParaRPr/>
          </a:p>
        </p:txBody>
      </p:sp>
      <p:grpSp>
        <p:nvGrpSpPr>
          <p:cNvPr id="5" name="object 5"/>
          <p:cNvGrpSpPr/>
          <p:nvPr/>
        </p:nvGrpSpPr>
        <p:grpSpPr>
          <a:xfrm>
            <a:off x="155575" y="4098925"/>
            <a:ext cx="8988425" cy="953769"/>
            <a:chOff x="155575" y="4098925"/>
            <a:chExt cx="8988425" cy="953769"/>
          </a:xfrm>
        </p:grpSpPr>
        <p:sp>
          <p:nvSpPr>
            <p:cNvPr id="6" name="object 6"/>
            <p:cNvSpPr/>
            <p:nvPr/>
          </p:nvSpPr>
          <p:spPr>
            <a:xfrm>
              <a:off x="155575" y="4098925"/>
              <a:ext cx="8988425" cy="476250"/>
            </a:xfrm>
            <a:custGeom>
              <a:avLst/>
              <a:gdLst/>
              <a:ahLst/>
              <a:cxnLst/>
              <a:rect l="l" t="t" r="r" b="b"/>
              <a:pathLst>
                <a:path w="8988425" h="476250">
                  <a:moveTo>
                    <a:pt x="8988425" y="0"/>
                  </a:moveTo>
                  <a:lnTo>
                    <a:pt x="0" y="0"/>
                  </a:lnTo>
                  <a:lnTo>
                    <a:pt x="0" y="476250"/>
                  </a:lnTo>
                  <a:lnTo>
                    <a:pt x="8988425" y="476250"/>
                  </a:lnTo>
                  <a:lnTo>
                    <a:pt x="8988425" y="0"/>
                  </a:lnTo>
                  <a:close/>
                </a:path>
              </a:pathLst>
            </a:custGeom>
            <a:solidFill>
              <a:srgbClr val="EDF0EB"/>
            </a:solidFill>
          </p:spPr>
          <p:txBody>
            <a:bodyPr wrap="square" lIns="0" tIns="0" rIns="0" bIns="0" rtlCol="0"/>
            <a:lstStyle/>
            <a:p>
              <a:endParaRPr/>
            </a:p>
          </p:txBody>
        </p:sp>
        <p:sp>
          <p:nvSpPr>
            <p:cNvPr id="7" name="object 7"/>
            <p:cNvSpPr/>
            <p:nvPr/>
          </p:nvSpPr>
          <p:spPr>
            <a:xfrm>
              <a:off x="4572000" y="4575809"/>
              <a:ext cx="4572000" cy="476884"/>
            </a:xfrm>
            <a:custGeom>
              <a:avLst/>
              <a:gdLst/>
              <a:ahLst/>
              <a:cxnLst/>
              <a:rect l="l" t="t" r="r" b="b"/>
              <a:pathLst>
                <a:path w="4572000" h="476885">
                  <a:moveTo>
                    <a:pt x="4572000" y="0"/>
                  </a:moveTo>
                  <a:lnTo>
                    <a:pt x="0" y="0"/>
                  </a:lnTo>
                  <a:lnTo>
                    <a:pt x="0" y="476884"/>
                  </a:lnTo>
                  <a:lnTo>
                    <a:pt x="4572000" y="476884"/>
                  </a:lnTo>
                  <a:lnTo>
                    <a:pt x="4572000" y="0"/>
                  </a:lnTo>
                  <a:close/>
                </a:path>
              </a:pathLst>
            </a:custGeom>
            <a:solidFill>
              <a:srgbClr val="FFFFFF"/>
            </a:solidFill>
          </p:spPr>
          <p:txBody>
            <a:bodyPr wrap="square" lIns="0" tIns="0" rIns="0" bIns="0" rtlCol="0"/>
            <a:lstStyle/>
            <a:p>
              <a:endParaRPr/>
            </a:p>
          </p:txBody>
        </p:sp>
      </p:grpSp>
      <p:sp>
        <p:nvSpPr>
          <p:cNvPr id="8" name="object 8"/>
          <p:cNvSpPr/>
          <p:nvPr/>
        </p:nvSpPr>
        <p:spPr>
          <a:xfrm>
            <a:off x="155575" y="2459989"/>
            <a:ext cx="8988425" cy="686435"/>
          </a:xfrm>
          <a:custGeom>
            <a:avLst/>
            <a:gdLst/>
            <a:ahLst/>
            <a:cxnLst/>
            <a:rect l="l" t="t" r="r" b="b"/>
            <a:pathLst>
              <a:path w="8988425" h="686435">
                <a:moveTo>
                  <a:pt x="8988425" y="0"/>
                </a:moveTo>
                <a:lnTo>
                  <a:pt x="0" y="0"/>
                </a:lnTo>
                <a:lnTo>
                  <a:pt x="0" y="686435"/>
                </a:lnTo>
                <a:lnTo>
                  <a:pt x="8988425" y="686435"/>
                </a:lnTo>
                <a:lnTo>
                  <a:pt x="8988425" y="0"/>
                </a:lnTo>
                <a:close/>
              </a:path>
            </a:pathLst>
          </a:custGeom>
          <a:solidFill>
            <a:srgbClr val="EDF0EB"/>
          </a:solidFill>
        </p:spPr>
        <p:txBody>
          <a:bodyPr wrap="square" lIns="0" tIns="0" rIns="0" bIns="0" rtlCol="0"/>
          <a:lstStyle/>
          <a:p>
            <a:endParaRPr/>
          </a:p>
        </p:txBody>
      </p:sp>
      <p:sp>
        <p:nvSpPr>
          <p:cNvPr id="9" name="object 9"/>
          <p:cNvSpPr/>
          <p:nvPr/>
        </p:nvSpPr>
        <p:spPr>
          <a:xfrm>
            <a:off x="155575" y="1716404"/>
            <a:ext cx="8988425" cy="476250"/>
          </a:xfrm>
          <a:custGeom>
            <a:avLst/>
            <a:gdLst/>
            <a:ahLst/>
            <a:cxnLst/>
            <a:rect l="l" t="t" r="r" b="b"/>
            <a:pathLst>
              <a:path w="8988425" h="476250">
                <a:moveTo>
                  <a:pt x="8988425" y="0"/>
                </a:moveTo>
                <a:lnTo>
                  <a:pt x="0" y="0"/>
                </a:lnTo>
                <a:lnTo>
                  <a:pt x="0" y="476250"/>
                </a:lnTo>
                <a:lnTo>
                  <a:pt x="8988425" y="476250"/>
                </a:lnTo>
                <a:lnTo>
                  <a:pt x="8988425" y="0"/>
                </a:lnTo>
                <a:close/>
              </a:path>
            </a:pathLst>
          </a:custGeom>
          <a:solidFill>
            <a:srgbClr val="EDF0EB"/>
          </a:solidFill>
        </p:spPr>
        <p:txBody>
          <a:bodyPr wrap="square" lIns="0" tIns="0" rIns="0" bIns="0" rtlCol="0"/>
          <a:lstStyle/>
          <a:p>
            <a:endParaRPr/>
          </a:p>
        </p:txBody>
      </p:sp>
      <p:grpSp>
        <p:nvGrpSpPr>
          <p:cNvPr id="10" name="object 10"/>
          <p:cNvGrpSpPr/>
          <p:nvPr/>
        </p:nvGrpSpPr>
        <p:grpSpPr>
          <a:xfrm>
            <a:off x="150495" y="0"/>
            <a:ext cx="8998585" cy="5062855"/>
            <a:chOff x="150495" y="0"/>
            <a:chExt cx="8998585" cy="5062855"/>
          </a:xfrm>
        </p:grpSpPr>
        <p:sp>
          <p:nvSpPr>
            <p:cNvPr id="11" name="object 11"/>
            <p:cNvSpPr/>
            <p:nvPr/>
          </p:nvSpPr>
          <p:spPr>
            <a:xfrm>
              <a:off x="4571999" y="0"/>
              <a:ext cx="4572000" cy="1153160"/>
            </a:xfrm>
            <a:custGeom>
              <a:avLst/>
              <a:gdLst/>
              <a:ahLst/>
              <a:cxnLst/>
              <a:rect l="l" t="t" r="r" b="b"/>
              <a:pathLst>
                <a:path w="4572000" h="1153160">
                  <a:moveTo>
                    <a:pt x="4572000" y="0"/>
                  </a:moveTo>
                  <a:lnTo>
                    <a:pt x="0" y="0"/>
                  </a:lnTo>
                  <a:lnTo>
                    <a:pt x="0" y="1153160"/>
                  </a:lnTo>
                  <a:lnTo>
                    <a:pt x="4572000" y="1153160"/>
                  </a:lnTo>
                  <a:lnTo>
                    <a:pt x="4572000" y="0"/>
                  </a:lnTo>
                  <a:close/>
                </a:path>
              </a:pathLst>
            </a:custGeom>
            <a:solidFill>
              <a:srgbClr val="EDEDED"/>
            </a:solidFill>
          </p:spPr>
          <p:txBody>
            <a:bodyPr wrap="square" lIns="0" tIns="0" rIns="0" bIns="0" rtlCol="0"/>
            <a:lstStyle/>
            <a:p>
              <a:endParaRPr/>
            </a:p>
          </p:txBody>
        </p:sp>
        <p:pic>
          <p:nvPicPr>
            <p:cNvPr id="12" name="object 12"/>
            <p:cNvPicPr/>
            <p:nvPr/>
          </p:nvPicPr>
          <p:blipFill>
            <a:blip r:embed="rId2" cstate="print"/>
            <a:stretch>
              <a:fillRect/>
            </a:stretch>
          </p:blipFill>
          <p:spPr>
            <a:xfrm>
              <a:off x="8228964" y="161289"/>
              <a:ext cx="791845" cy="311785"/>
            </a:xfrm>
            <a:prstGeom prst="rect">
              <a:avLst/>
            </a:prstGeom>
          </p:spPr>
        </p:pic>
        <p:sp>
          <p:nvSpPr>
            <p:cNvPr id="13" name="object 13"/>
            <p:cNvSpPr/>
            <p:nvPr/>
          </p:nvSpPr>
          <p:spPr>
            <a:xfrm>
              <a:off x="155575" y="1152525"/>
              <a:ext cx="8988425" cy="295910"/>
            </a:xfrm>
            <a:custGeom>
              <a:avLst/>
              <a:gdLst/>
              <a:ahLst/>
              <a:cxnLst/>
              <a:rect l="l" t="t" r="r" b="b"/>
              <a:pathLst>
                <a:path w="8988425" h="295909">
                  <a:moveTo>
                    <a:pt x="8988425" y="0"/>
                  </a:moveTo>
                  <a:lnTo>
                    <a:pt x="0" y="0"/>
                  </a:lnTo>
                  <a:lnTo>
                    <a:pt x="0" y="295910"/>
                  </a:lnTo>
                  <a:lnTo>
                    <a:pt x="8988425" y="295910"/>
                  </a:lnTo>
                  <a:lnTo>
                    <a:pt x="8988425" y="0"/>
                  </a:lnTo>
                  <a:close/>
                </a:path>
              </a:pathLst>
            </a:custGeom>
            <a:solidFill>
              <a:srgbClr val="C6CCBD"/>
            </a:solidFill>
          </p:spPr>
          <p:txBody>
            <a:bodyPr wrap="square" lIns="0" tIns="0" rIns="0" bIns="0" rtlCol="0"/>
            <a:lstStyle/>
            <a:p>
              <a:endParaRPr/>
            </a:p>
          </p:txBody>
        </p:sp>
        <p:sp>
          <p:nvSpPr>
            <p:cNvPr id="14" name="object 14"/>
            <p:cNvSpPr/>
            <p:nvPr/>
          </p:nvSpPr>
          <p:spPr>
            <a:xfrm>
              <a:off x="155575" y="1148079"/>
              <a:ext cx="0" cy="295275"/>
            </a:xfrm>
            <a:custGeom>
              <a:avLst/>
              <a:gdLst/>
              <a:ahLst/>
              <a:cxnLst/>
              <a:rect l="l" t="t" r="r" b="b"/>
              <a:pathLst>
                <a:path h="295275">
                  <a:moveTo>
                    <a:pt x="0" y="0"/>
                  </a:moveTo>
                  <a:lnTo>
                    <a:pt x="0" y="295275"/>
                  </a:lnTo>
                </a:path>
              </a:pathLst>
            </a:custGeom>
            <a:ln w="9525">
              <a:solidFill>
                <a:srgbClr val="C0AF50"/>
              </a:solidFill>
            </a:ln>
          </p:spPr>
          <p:txBody>
            <a:bodyPr wrap="square" lIns="0" tIns="0" rIns="0" bIns="0" rtlCol="0"/>
            <a:lstStyle/>
            <a:p>
              <a:endParaRPr/>
            </a:p>
          </p:txBody>
        </p:sp>
        <p:sp>
          <p:nvSpPr>
            <p:cNvPr id="15" name="object 15"/>
            <p:cNvSpPr/>
            <p:nvPr/>
          </p:nvSpPr>
          <p:spPr>
            <a:xfrm>
              <a:off x="155575" y="1443354"/>
              <a:ext cx="0" cy="3613785"/>
            </a:xfrm>
            <a:custGeom>
              <a:avLst/>
              <a:gdLst/>
              <a:ahLst/>
              <a:cxnLst/>
              <a:rect l="l" t="t" r="r" b="b"/>
              <a:pathLst>
                <a:path h="3613785">
                  <a:moveTo>
                    <a:pt x="0" y="0"/>
                  </a:moveTo>
                  <a:lnTo>
                    <a:pt x="0" y="3613785"/>
                  </a:lnTo>
                </a:path>
              </a:pathLst>
            </a:custGeom>
            <a:ln w="9525">
              <a:solidFill>
                <a:srgbClr val="C6CCBD"/>
              </a:solidFill>
            </a:ln>
          </p:spPr>
          <p:txBody>
            <a:bodyPr wrap="square" lIns="0" tIns="0" rIns="0" bIns="0" rtlCol="0"/>
            <a:lstStyle/>
            <a:p>
              <a:endParaRPr/>
            </a:p>
          </p:txBody>
        </p:sp>
        <p:sp>
          <p:nvSpPr>
            <p:cNvPr id="16" name="object 16"/>
            <p:cNvSpPr/>
            <p:nvPr/>
          </p:nvSpPr>
          <p:spPr>
            <a:xfrm>
              <a:off x="520700" y="1148079"/>
              <a:ext cx="0" cy="295275"/>
            </a:xfrm>
            <a:custGeom>
              <a:avLst/>
              <a:gdLst/>
              <a:ahLst/>
              <a:cxnLst/>
              <a:rect l="l" t="t" r="r" b="b"/>
              <a:pathLst>
                <a:path h="295275">
                  <a:moveTo>
                    <a:pt x="0" y="0"/>
                  </a:moveTo>
                  <a:lnTo>
                    <a:pt x="0" y="295275"/>
                  </a:lnTo>
                </a:path>
              </a:pathLst>
            </a:custGeom>
            <a:ln w="9525">
              <a:solidFill>
                <a:srgbClr val="C0AF50"/>
              </a:solidFill>
            </a:ln>
          </p:spPr>
          <p:txBody>
            <a:bodyPr wrap="square" lIns="0" tIns="0" rIns="0" bIns="0" rtlCol="0"/>
            <a:lstStyle/>
            <a:p>
              <a:endParaRPr/>
            </a:p>
          </p:txBody>
        </p:sp>
        <p:sp>
          <p:nvSpPr>
            <p:cNvPr id="17" name="object 17"/>
            <p:cNvSpPr/>
            <p:nvPr/>
          </p:nvSpPr>
          <p:spPr>
            <a:xfrm>
              <a:off x="520700" y="1443354"/>
              <a:ext cx="0" cy="3613785"/>
            </a:xfrm>
            <a:custGeom>
              <a:avLst/>
              <a:gdLst/>
              <a:ahLst/>
              <a:cxnLst/>
              <a:rect l="l" t="t" r="r" b="b"/>
              <a:pathLst>
                <a:path h="3613785">
                  <a:moveTo>
                    <a:pt x="0" y="0"/>
                  </a:moveTo>
                  <a:lnTo>
                    <a:pt x="0" y="3613785"/>
                  </a:lnTo>
                </a:path>
              </a:pathLst>
            </a:custGeom>
            <a:ln w="9525">
              <a:solidFill>
                <a:srgbClr val="C6CCBD"/>
              </a:solidFill>
            </a:ln>
          </p:spPr>
          <p:txBody>
            <a:bodyPr wrap="square" lIns="0" tIns="0" rIns="0" bIns="0" rtlCol="0"/>
            <a:lstStyle/>
            <a:p>
              <a:endParaRPr/>
            </a:p>
          </p:txBody>
        </p:sp>
        <p:sp>
          <p:nvSpPr>
            <p:cNvPr id="18" name="object 18"/>
            <p:cNvSpPr/>
            <p:nvPr/>
          </p:nvSpPr>
          <p:spPr>
            <a:xfrm>
              <a:off x="4571999" y="1148079"/>
              <a:ext cx="0" cy="295275"/>
            </a:xfrm>
            <a:custGeom>
              <a:avLst/>
              <a:gdLst/>
              <a:ahLst/>
              <a:cxnLst/>
              <a:rect l="l" t="t" r="r" b="b"/>
              <a:pathLst>
                <a:path h="295275">
                  <a:moveTo>
                    <a:pt x="0" y="0"/>
                  </a:moveTo>
                  <a:lnTo>
                    <a:pt x="0" y="295275"/>
                  </a:lnTo>
                </a:path>
              </a:pathLst>
            </a:custGeom>
            <a:ln w="9525">
              <a:solidFill>
                <a:srgbClr val="C0AF50"/>
              </a:solidFill>
            </a:ln>
          </p:spPr>
          <p:txBody>
            <a:bodyPr wrap="square" lIns="0" tIns="0" rIns="0" bIns="0" rtlCol="0"/>
            <a:lstStyle/>
            <a:p>
              <a:endParaRPr/>
            </a:p>
          </p:txBody>
        </p:sp>
        <p:sp>
          <p:nvSpPr>
            <p:cNvPr id="19" name="object 19"/>
            <p:cNvSpPr/>
            <p:nvPr/>
          </p:nvSpPr>
          <p:spPr>
            <a:xfrm>
              <a:off x="4571999" y="1443354"/>
              <a:ext cx="0" cy="3613785"/>
            </a:xfrm>
            <a:custGeom>
              <a:avLst/>
              <a:gdLst/>
              <a:ahLst/>
              <a:cxnLst/>
              <a:rect l="l" t="t" r="r" b="b"/>
              <a:pathLst>
                <a:path h="3613785">
                  <a:moveTo>
                    <a:pt x="0" y="0"/>
                  </a:moveTo>
                  <a:lnTo>
                    <a:pt x="0" y="3613785"/>
                  </a:lnTo>
                </a:path>
              </a:pathLst>
            </a:custGeom>
            <a:ln w="9525">
              <a:solidFill>
                <a:srgbClr val="C6CCBD"/>
              </a:solidFill>
            </a:ln>
          </p:spPr>
          <p:txBody>
            <a:bodyPr wrap="square" lIns="0" tIns="0" rIns="0" bIns="0" rtlCol="0"/>
            <a:lstStyle/>
            <a:p>
              <a:endParaRPr/>
            </a:p>
          </p:txBody>
        </p:sp>
        <p:sp>
          <p:nvSpPr>
            <p:cNvPr id="20" name="object 20"/>
            <p:cNvSpPr/>
            <p:nvPr/>
          </p:nvSpPr>
          <p:spPr>
            <a:xfrm>
              <a:off x="9144000" y="1148079"/>
              <a:ext cx="0" cy="295275"/>
            </a:xfrm>
            <a:custGeom>
              <a:avLst/>
              <a:gdLst/>
              <a:ahLst/>
              <a:cxnLst/>
              <a:rect l="l" t="t" r="r" b="b"/>
              <a:pathLst>
                <a:path h="295275">
                  <a:moveTo>
                    <a:pt x="0" y="0"/>
                  </a:moveTo>
                  <a:lnTo>
                    <a:pt x="0" y="295275"/>
                  </a:lnTo>
                </a:path>
              </a:pathLst>
            </a:custGeom>
            <a:ln w="9525">
              <a:solidFill>
                <a:srgbClr val="C0AF50"/>
              </a:solidFill>
            </a:ln>
          </p:spPr>
          <p:txBody>
            <a:bodyPr wrap="square" lIns="0" tIns="0" rIns="0" bIns="0" rtlCol="0"/>
            <a:lstStyle/>
            <a:p>
              <a:endParaRPr/>
            </a:p>
          </p:txBody>
        </p:sp>
        <p:sp>
          <p:nvSpPr>
            <p:cNvPr id="21" name="object 21"/>
            <p:cNvSpPr/>
            <p:nvPr/>
          </p:nvSpPr>
          <p:spPr>
            <a:xfrm>
              <a:off x="9144000" y="1443354"/>
              <a:ext cx="0" cy="3613785"/>
            </a:xfrm>
            <a:custGeom>
              <a:avLst/>
              <a:gdLst/>
              <a:ahLst/>
              <a:cxnLst/>
              <a:rect l="l" t="t" r="r" b="b"/>
              <a:pathLst>
                <a:path h="3613785">
                  <a:moveTo>
                    <a:pt x="0" y="0"/>
                  </a:moveTo>
                  <a:lnTo>
                    <a:pt x="0" y="3613785"/>
                  </a:lnTo>
                </a:path>
              </a:pathLst>
            </a:custGeom>
            <a:ln w="9525">
              <a:solidFill>
                <a:srgbClr val="C6CCBD"/>
              </a:solidFill>
            </a:ln>
          </p:spPr>
          <p:txBody>
            <a:bodyPr wrap="square" lIns="0" tIns="0" rIns="0" bIns="0" rtlCol="0"/>
            <a:lstStyle/>
            <a:p>
              <a:endParaRPr/>
            </a:p>
          </p:txBody>
        </p:sp>
        <p:sp>
          <p:nvSpPr>
            <p:cNvPr id="22" name="object 22"/>
            <p:cNvSpPr/>
            <p:nvPr/>
          </p:nvSpPr>
          <p:spPr>
            <a:xfrm>
              <a:off x="150495" y="1147445"/>
              <a:ext cx="8993505" cy="9525"/>
            </a:xfrm>
            <a:custGeom>
              <a:avLst/>
              <a:gdLst/>
              <a:ahLst/>
              <a:cxnLst/>
              <a:rect l="l" t="t" r="r" b="b"/>
              <a:pathLst>
                <a:path w="8993505" h="9525">
                  <a:moveTo>
                    <a:pt x="8993505" y="0"/>
                  </a:moveTo>
                  <a:lnTo>
                    <a:pt x="0" y="0"/>
                  </a:lnTo>
                  <a:lnTo>
                    <a:pt x="0" y="9525"/>
                  </a:lnTo>
                  <a:lnTo>
                    <a:pt x="8993505" y="9525"/>
                  </a:lnTo>
                  <a:lnTo>
                    <a:pt x="8993505" y="0"/>
                  </a:lnTo>
                  <a:close/>
                </a:path>
              </a:pathLst>
            </a:custGeom>
            <a:solidFill>
              <a:srgbClr val="C0AF50"/>
            </a:solidFill>
          </p:spPr>
          <p:txBody>
            <a:bodyPr wrap="square" lIns="0" tIns="0" rIns="0" bIns="0" rtlCol="0"/>
            <a:lstStyle/>
            <a:p>
              <a:endParaRPr/>
            </a:p>
          </p:txBody>
        </p:sp>
        <p:sp>
          <p:nvSpPr>
            <p:cNvPr id="23" name="object 23"/>
            <p:cNvSpPr/>
            <p:nvPr/>
          </p:nvSpPr>
          <p:spPr>
            <a:xfrm>
              <a:off x="150495" y="1443354"/>
              <a:ext cx="8992870" cy="3613785"/>
            </a:xfrm>
            <a:custGeom>
              <a:avLst/>
              <a:gdLst/>
              <a:ahLst/>
              <a:cxnLst/>
              <a:rect l="l" t="t" r="r" b="b"/>
              <a:pathLst>
                <a:path w="8992870" h="3613785">
                  <a:moveTo>
                    <a:pt x="8992870" y="3604260"/>
                  </a:moveTo>
                  <a:lnTo>
                    <a:pt x="0" y="3604260"/>
                  </a:lnTo>
                  <a:lnTo>
                    <a:pt x="0" y="3613785"/>
                  </a:lnTo>
                  <a:lnTo>
                    <a:pt x="8992870" y="3613785"/>
                  </a:lnTo>
                  <a:lnTo>
                    <a:pt x="8992870" y="3604260"/>
                  </a:lnTo>
                  <a:close/>
                </a:path>
                <a:path w="8992870" h="3613785">
                  <a:moveTo>
                    <a:pt x="8992870" y="3128010"/>
                  </a:moveTo>
                  <a:lnTo>
                    <a:pt x="0" y="3128010"/>
                  </a:lnTo>
                  <a:lnTo>
                    <a:pt x="0" y="3137535"/>
                  </a:lnTo>
                  <a:lnTo>
                    <a:pt x="8992870" y="3137535"/>
                  </a:lnTo>
                  <a:lnTo>
                    <a:pt x="8992870" y="3128010"/>
                  </a:lnTo>
                  <a:close/>
                </a:path>
                <a:path w="8992870" h="3613785">
                  <a:moveTo>
                    <a:pt x="8992870" y="2651125"/>
                  </a:moveTo>
                  <a:lnTo>
                    <a:pt x="0" y="2651125"/>
                  </a:lnTo>
                  <a:lnTo>
                    <a:pt x="0" y="2660650"/>
                  </a:lnTo>
                  <a:lnTo>
                    <a:pt x="8992870" y="2660650"/>
                  </a:lnTo>
                  <a:lnTo>
                    <a:pt x="8992870" y="2651125"/>
                  </a:lnTo>
                  <a:close/>
                </a:path>
                <a:path w="8992870" h="3613785">
                  <a:moveTo>
                    <a:pt x="8992870" y="2384425"/>
                  </a:moveTo>
                  <a:lnTo>
                    <a:pt x="0" y="2384425"/>
                  </a:lnTo>
                  <a:lnTo>
                    <a:pt x="0" y="2393950"/>
                  </a:lnTo>
                  <a:lnTo>
                    <a:pt x="8992870" y="2393950"/>
                  </a:lnTo>
                  <a:lnTo>
                    <a:pt x="8992870" y="2384425"/>
                  </a:lnTo>
                  <a:close/>
                </a:path>
                <a:path w="8992870" h="3613785">
                  <a:moveTo>
                    <a:pt x="8992870" y="1697990"/>
                  </a:moveTo>
                  <a:lnTo>
                    <a:pt x="0" y="1697990"/>
                  </a:lnTo>
                  <a:lnTo>
                    <a:pt x="0" y="1707515"/>
                  </a:lnTo>
                  <a:lnTo>
                    <a:pt x="8992870" y="1707515"/>
                  </a:lnTo>
                  <a:lnTo>
                    <a:pt x="8992870" y="1697990"/>
                  </a:lnTo>
                  <a:close/>
                </a:path>
                <a:path w="8992870" h="3613785">
                  <a:moveTo>
                    <a:pt x="8992870" y="1012190"/>
                  </a:moveTo>
                  <a:lnTo>
                    <a:pt x="0" y="1012190"/>
                  </a:lnTo>
                  <a:lnTo>
                    <a:pt x="0" y="1021715"/>
                  </a:lnTo>
                  <a:lnTo>
                    <a:pt x="8992870" y="1021715"/>
                  </a:lnTo>
                  <a:lnTo>
                    <a:pt x="8992870" y="1012190"/>
                  </a:lnTo>
                  <a:close/>
                </a:path>
                <a:path w="8992870" h="3613785">
                  <a:moveTo>
                    <a:pt x="8992870" y="745490"/>
                  </a:moveTo>
                  <a:lnTo>
                    <a:pt x="0" y="745490"/>
                  </a:lnTo>
                  <a:lnTo>
                    <a:pt x="0" y="755015"/>
                  </a:lnTo>
                  <a:lnTo>
                    <a:pt x="8992870" y="755015"/>
                  </a:lnTo>
                  <a:lnTo>
                    <a:pt x="8992870" y="745490"/>
                  </a:lnTo>
                  <a:close/>
                </a:path>
                <a:path w="8992870" h="3613785">
                  <a:moveTo>
                    <a:pt x="8992870" y="268605"/>
                  </a:moveTo>
                  <a:lnTo>
                    <a:pt x="0" y="268605"/>
                  </a:lnTo>
                  <a:lnTo>
                    <a:pt x="0" y="278130"/>
                  </a:lnTo>
                  <a:lnTo>
                    <a:pt x="8992870" y="278130"/>
                  </a:lnTo>
                  <a:lnTo>
                    <a:pt x="8992870" y="268605"/>
                  </a:lnTo>
                  <a:close/>
                </a:path>
                <a:path w="8992870" h="3613785">
                  <a:moveTo>
                    <a:pt x="8992870" y="0"/>
                  </a:moveTo>
                  <a:lnTo>
                    <a:pt x="0" y="0"/>
                  </a:lnTo>
                  <a:lnTo>
                    <a:pt x="0" y="9525"/>
                  </a:lnTo>
                  <a:lnTo>
                    <a:pt x="8992870" y="9525"/>
                  </a:lnTo>
                  <a:lnTo>
                    <a:pt x="8992870" y="0"/>
                  </a:lnTo>
                  <a:close/>
                </a:path>
              </a:pathLst>
            </a:custGeom>
            <a:solidFill>
              <a:srgbClr val="C6CCBD"/>
            </a:solidFill>
          </p:spPr>
          <p:txBody>
            <a:bodyPr wrap="square" lIns="0" tIns="0" rIns="0" bIns="0" rtlCol="0"/>
            <a:lstStyle/>
            <a:p>
              <a:endParaRPr/>
            </a:p>
          </p:txBody>
        </p:sp>
      </p:grpSp>
      <p:sp>
        <p:nvSpPr>
          <p:cNvPr id="24" name="object 24"/>
          <p:cNvSpPr txBox="1">
            <a:spLocks noGrp="1"/>
          </p:cNvSpPr>
          <p:nvPr>
            <p:ph type="title"/>
          </p:nvPr>
        </p:nvSpPr>
        <p:spPr>
          <a:xfrm>
            <a:off x="974735" y="463058"/>
            <a:ext cx="3275647" cy="456535"/>
          </a:xfrm>
          <a:prstGeom prst="rect">
            <a:avLst/>
          </a:prstGeom>
        </p:spPr>
        <p:txBody>
          <a:bodyPr vert="horz" wrap="square" lIns="0" tIns="12700" rIns="0" bIns="0" rtlCol="0">
            <a:spAutoFit/>
          </a:bodyPr>
          <a:lstStyle/>
          <a:p>
            <a:pPr marL="12700">
              <a:lnSpc>
                <a:spcPct val="100000"/>
              </a:lnSpc>
              <a:spcBef>
                <a:spcPts val="100"/>
              </a:spcBef>
            </a:pPr>
            <a:r>
              <a:rPr spc="-5" dirty="0"/>
              <a:t>DBMS</a:t>
            </a:r>
            <a:r>
              <a:rPr spc="-55" dirty="0"/>
              <a:t> </a:t>
            </a:r>
            <a:r>
              <a:rPr dirty="0"/>
              <a:t>VS</a:t>
            </a:r>
            <a:r>
              <a:rPr spc="-60" dirty="0"/>
              <a:t> </a:t>
            </a:r>
            <a:r>
              <a:rPr spc="-5" dirty="0"/>
              <a:t>RDBMS</a:t>
            </a:r>
          </a:p>
        </p:txBody>
      </p:sp>
      <p:sp>
        <p:nvSpPr>
          <p:cNvPr id="25" name="object 25"/>
          <p:cNvSpPr txBox="1"/>
          <p:nvPr/>
        </p:nvSpPr>
        <p:spPr>
          <a:xfrm>
            <a:off x="180847" y="1168653"/>
            <a:ext cx="903605" cy="239395"/>
          </a:xfrm>
          <a:prstGeom prst="rect">
            <a:avLst/>
          </a:prstGeom>
        </p:spPr>
        <p:txBody>
          <a:bodyPr vert="horz" wrap="square" lIns="0" tIns="13335" rIns="0" bIns="0" rtlCol="0">
            <a:spAutoFit/>
          </a:bodyPr>
          <a:lstStyle/>
          <a:p>
            <a:pPr marL="12700">
              <a:lnSpc>
                <a:spcPct val="100000"/>
              </a:lnSpc>
              <a:spcBef>
                <a:spcPts val="105"/>
              </a:spcBef>
            </a:pPr>
            <a:r>
              <a:rPr sz="1400" spc="-5" dirty="0">
                <a:latin typeface="Arial"/>
                <a:cs typeface="Arial"/>
              </a:rPr>
              <a:t>No.</a:t>
            </a:r>
            <a:r>
              <a:rPr sz="1400" spc="229" dirty="0">
                <a:latin typeface="Arial"/>
                <a:cs typeface="Arial"/>
              </a:rPr>
              <a:t> </a:t>
            </a:r>
            <a:r>
              <a:rPr sz="1400" spc="-5" dirty="0">
                <a:latin typeface="Arial"/>
                <a:cs typeface="Arial"/>
              </a:rPr>
              <a:t>DBMS</a:t>
            </a:r>
            <a:endParaRPr sz="1400">
              <a:latin typeface="Arial"/>
              <a:cs typeface="Arial"/>
            </a:endParaRPr>
          </a:p>
        </p:txBody>
      </p:sp>
      <p:sp>
        <p:nvSpPr>
          <p:cNvPr id="26" name="object 26"/>
          <p:cNvSpPr txBox="1"/>
          <p:nvPr/>
        </p:nvSpPr>
        <p:spPr>
          <a:xfrm>
            <a:off x="171704" y="1454022"/>
            <a:ext cx="3345179" cy="239395"/>
          </a:xfrm>
          <a:prstGeom prst="rect">
            <a:avLst/>
          </a:prstGeom>
        </p:spPr>
        <p:txBody>
          <a:bodyPr vert="horz" wrap="square" lIns="0" tIns="13335" rIns="0" bIns="0" rtlCol="0">
            <a:spAutoFit/>
          </a:bodyPr>
          <a:lstStyle/>
          <a:p>
            <a:pPr marL="12700">
              <a:lnSpc>
                <a:spcPct val="100000"/>
              </a:lnSpc>
              <a:spcBef>
                <a:spcPts val="105"/>
              </a:spcBef>
              <a:tabLst>
                <a:tab pos="376555" algn="l"/>
              </a:tabLst>
            </a:pPr>
            <a:r>
              <a:rPr sz="1400" spc="-5" dirty="0">
                <a:latin typeface="Arial"/>
                <a:cs typeface="Arial"/>
              </a:rPr>
              <a:t>1)	DBMS</a:t>
            </a:r>
            <a:r>
              <a:rPr sz="1400" spc="-25" dirty="0">
                <a:latin typeface="Arial"/>
                <a:cs typeface="Arial"/>
              </a:rPr>
              <a:t> </a:t>
            </a:r>
            <a:r>
              <a:rPr sz="1400" spc="-5" dirty="0">
                <a:latin typeface="Arial"/>
                <a:cs typeface="Arial"/>
              </a:rPr>
              <a:t>applications</a:t>
            </a:r>
            <a:r>
              <a:rPr sz="1400" spc="-25" dirty="0">
                <a:latin typeface="Arial"/>
                <a:cs typeface="Arial"/>
              </a:rPr>
              <a:t> </a:t>
            </a:r>
            <a:r>
              <a:rPr sz="1400" spc="-5" dirty="0">
                <a:latin typeface="Arial"/>
                <a:cs typeface="Arial"/>
              </a:rPr>
              <a:t>store </a:t>
            </a:r>
            <a:r>
              <a:rPr sz="1400" b="1" spc="-5" dirty="0">
                <a:latin typeface="Arial"/>
                <a:cs typeface="Arial"/>
              </a:rPr>
              <a:t>data </a:t>
            </a:r>
            <a:r>
              <a:rPr sz="1400" b="1" spc="-10" dirty="0">
                <a:latin typeface="Arial"/>
                <a:cs typeface="Arial"/>
              </a:rPr>
              <a:t>as</a:t>
            </a:r>
            <a:r>
              <a:rPr sz="1400" b="1" spc="-20" dirty="0">
                <a:latin typeface="Arial"/>
                <a:cs typeface="Arial"/>
              </a:rPr>
              <a:t> </a:t>
            </a:r>
            <a:r>
              <a:rPr sz="1400" b="1" spc="-5" dirty="0">
                <a:latin typeface="Arial"/>
                <a:cs typeface="Arial"/>
              </a:rPr>
              <a:t>file</a:t>
            </a:r>
            <a:r>
              <a:rPr sz="1400" spc="-5" dirty="0">
                <a:latin typeface="Arial"/>
                <a:cs typeface="Arial"/>
              </a:rPr>
              <a:t>.</a:t>
            </a:r>
            <a:endParaRPr sz="1400">
              <a:latin typeface="Arial"/>
              <a:cs typeface="Arial"/>
            </a:endParaRPr>
          </a:p>
        </p:txBody>
      </p:sp>
      <p:sp>
        <p:nvSpPr>
          <p:cNvPr id="27" name="object 27"/>
          <p:cNvSpPr txBox="1"/>
          <p:nvPr/>
        </p:nvSpPr>
        <p:spPr>
          <a:xfrm>
            <a:off x="171704" y="1722247"/>
            <a:ext cx="3851910" cy="448309"/>
          </a:xfrm>
          <a:prstGeom prst="rect">
            <a:avLst/>
          </a:prstGeom>
        </p:spPr>
        <p:txBody>
          <a:bodyPr vert="horz" wrap="square" lIns="0" tIns="24130" rIns="0" bIns="0" rtlCol="0">
            <a:spAutoFit/>
          </a:bodyPr>
          <a:lstStyle/>
          <a:p>
            <a:pPr marL="376555" marR="5080" indent="-364490">
              <a:lnSpc>
                <a:spcPts val="1639"/>
              </a:lnSpc>
              <a:spcBef>
                <a:spcPts val="190"/>
              </a:spcBef>
              <a:tabLst>
                <a:tab pos="376555" algn="l"/>
              </a:tabLst>
            </a:pPr>
            <a:r>
              <a:rPr sz="1400" spc="-5" dirty="0">
                <a:latin typeface="Arial"/>
                <a:cs typeface="Arial"/>
              </a:rPr>
              <a:t>2)	</a:t>
            </a:r>
            <a:r>
              <a:rPr sz="1400" dirty="0">
                <a:latin typeface="Arial"/>
                <a:cs typeface="Arial"/>
              </a:rPr>
              <a:t>In</a:t>
            </a:r>
            <a:r>
              <a:rPr sz="1400" spc="-25" dirty="0">
                <a:latin typeface="Arial"/>
                <a:cs typeface="Arial"/>
              </a:rPr>
              <a:t> </a:t>
            </a:r>
            <a:r>
              <a:rPr sz="1400" spc="-5" dirty="0">
                <a:latin typeface="Arial"/>
                <a:cs typeface="Arial"/>
              </a:rPr>
              <a:t>DBMS,</a:t>
            </a:r>
            <a:r>
              <a:rPr sz="1400" spc="-25" dirty="0">
                <a:latin typeface="Arial"/>
                <a:cs typeface="Arial"/>
              </a:rPr>
              <a:t> </a:t>
            </a:r>
            <a:r>
              <a:rPr sz="1400" spc="-5" dirty="0">
                <a:latin typeface="Arial"/>
                <a:cs typeface="Arial"/>
              </a:rPr>
              <a:t>data</a:t>
            </a:r>
            <a:r>
              <a:rPr sz="1400" spc="-20" dirty="0">
                <a:latin typeface="Arial"/>
                <a:cs typeface="Arial"/>
              </a:rPr>
              <a:t> </a:t>
            </a:r>
            <a:r>
              <a:rPr sz="1400" spc="-10" dirty="0">
                <a:latin typeface="Arial"/>
                <a:cs typeface="Arial"/>
              </a:rPr>
              <a:t>is</a:t>
            </a:r>
            <a:r>
              <a:rPr sz="1400" spc="-15" dirty="0">
                <a:latin typeface="Arial"/>
                <a:cs typeface="Arial"/>
              </a:rPr>
              <a:t> </a:t>
            </a:r>
            <a:r>
              <a:rPr sz="1400" dirty="0">
                <a:latin typeface="Arial"/>
                <a:cs typeface="Arial"/>
              </a:rPr>
              <a:t>generally</a:t>
            </a:r>
            <a:r>
              <a:rPr sz="1400" spc="-45" dirty="0">
                <a:latin typeface="Arial"/>
                <a:cs typeface="Arial"/>
              </a:rPr>
              <a:t> </a:t>
            </a:r>
            <a:r>
              <a:rPr sz="1400" dirty="0">
                <a:latin typeface="Arial"/>
                <a:cs typeface="Arial"/>
              </a:rPr>
              <a:t>stored</a:t>
            </a:r>
            <a:r>
              <a:rPr sz="1400" spc="-25" dirty="0">
                <a:latin typeface="Arial"/>
                <a:cs typeface="Arial"/>
              </a:rPr>
              <a:t> </a:t>
            </a:r>
            <a:r>
              <a:rPr sz="1400" dirty="0">
                <a:latin typeface="Arial"/>
                <a:cs typeface="Arial"/>
              </a:rPr>
              <a:t>in</a:t>
            </a:r>
            <a:r>
              <a:rPr sz="1400" spc="-20" dirty="0">
                <a:latin typeface="Arial"/>
                <a:cs typeface="Arial"/>
              </a:rPr>
              <a:t> </a:t>
            </a:r>
            <a:r>
              <a:rPr sz="1400" spc="-5" dirty="0">
                <a:latin typeface="Arial"/>
                <a:cs typeface="Arial"/>
              </a:rPr>
              <a:t>either</a:t>
            </a:r>
            <a:r>
              <a:rPr sz="1400" spc="-20" dirty="0">
                <a:latin typeface="Arial"/>
                <a:cs typeface="Arial"/>
              </a:rPr>
              <a:t> </a:t>
            </a:r>
            <a:r>
              <a:rPr sz="1400" dirty="0">
                <a:latin typeface="Arial"/>
                <a:cs typeface="Arial"/>
              </a:rPr>
              <a:t>a </a:t>
            </a:r>
            <a:r>
              <a:rPr sz="1400" spc="-375" dirty="0">
                <a:latin typeface="Arial"/>
                <a:cs typeface="Arial"/>
              </a:rPr>
              <a:t> </a:t>
            </a:r>
            <a:r>
              <a:rPr sz="1400" dirty="0">
                <a:latin typeface="Arial"/>
                <a:cs typeface="Arial"/>
              </a:rPr>
              <a:t>hierarchical</a:t>
            </a:r>
            <a:r>
              <a:rPr sz="1400" spc="-30" dirty="0">
                <a:latin typeface="Arial"/>
                <a:cs typeface="Arial"/>
              </a:rPr>
              <a:t> </a:t>
            </a:r>
            <a:r>
              <a:rPr sz="1400" dirty="0">
                <a:latin typeface="Arial"/>
                <a:cs typeface="Arial"/>
              </a:rPr>
              <a:t>form</a:t>
            </a:r>
            <a:r>
              <a:rPr sz="1400" spc="-25" dirty="0">
                <a:latin typeface="Arial"/>
                <a:cs typeface="Arial"/>
              </a:rPr>
              <a:t> </a:t>
            </a:r>
            <a:r>
              <a:rPr sz="1400" spc="-5" dirty="0">
                <a:latin typeface="Arial"/>
                <a:cs typeface="Arial"/>
              </a:rPr>
              <a:t>or</a:t>
            </a:r>
            <a:r>
              <a:rPr sz="1400" spc="-30" dirty="0">
                <a:latin typeface="Arial"/>
                <a:cs typeface="Arial"/>
              </a:rPr>
              <a:t> </a:t>
            </a:r>
            <a:r>
              <a:rPr sz="1400" dirty="0">
                <a:latin typeface="Arial"/>
                <a:cs typeface="Arial"/>
              </a:rPr>
              <a:t>a</a:t>
            </a:r>
            <a:r>
              <a:rPr sz="1400" spc="-10" dirty="0">
                <a:latin typeface="Arial"/>
                <a:cs typeface="Arial"/>
              </a:rPr>
              <a:t> </a:t>
            </a:r>
            <a:r>
              <a:rPr sz="1400" spc="-5" dirty="0">
                <a:latin typeface="Arial"/>
                <a:cs typeface="Arial"/>
              </a:rPr>
              <a:t>navigational</a:t>
            </a:r>
            <a:r>
              <a:rPr sz="1400" spc="-25" dirty="0">
                <a:latin typeface="Arial"/>
                <a:cs typeface="Arial"/>
              </a:rPr>
              <a:t> </a:t>
            </a:r>
            <a:r>
              <a:rPr sz="1400" spc="-5" dirty="0">
                <a:latin typeface="Arial"/>
                <a:cs typeface="Arial"/>
              </a:rPr>
              <a:t>form.</a:t>
            </a:r>
            <a:endParaRPr sz="1400">
              <a:latin typeface="Arial"/>
              <a:cs typeface="Arial"/>
            </a:endParaRPr>
          </a:p>
        </p:txBody>
      </p:sp>
      <p:sp>
        <p:nvSpPr>
          <p:cNvPr id="28" name="object 28"/>
          <p:cNvSpPr txBox="1"/>
          <p:nvPr/>
        </p:nvSpPr>
        <p:spPr>
          <a:xfrm>
            <a:off x="171704" y="2197735"/>
            <a:ext cx="3517265" cy="239395"/>
          </a:xfrm>
          <a:prstGeom prst="rect">
            <a:avLst/>
          </a:prstGeom>
        </p:spPr>
        <p:txBody>
          <a:bodyPr vert="horz" wrap="square" lIns="0" tIns="12700" rIns="0" bIns="0" rtlCol="0">
            <a:spAutoFit/>
          </a:bodyPr>
          <a:lstStyle/>
          <a:p>
            <a:pPr marL="12700">
              <a:lnSpc>
                <a:spcPct val="100000"/>
              </a:lnSpc>
              <a:spcBef>
                <a:spcPts val="100"/>
              </a:spcBef>
              <a:tabLst>
                <a:tab pos="376555" algn="l"/>
              </a:tabLst>
            </a:pPr>
            <a:r>
              <a:rPr sz="1400" spc="-5" dirty="0">
                <a:latin typeface="Arial"/>
                <a:cs typeface="Arial"/>
              </a:rPr>
              <a:t>3)	</a:t>
            </a:r>
            <a:r>
              <a:rPr sz="1400" b="1" spc="-5" dirty="0">
                <a:latin typeface="Arial"/>
                <a:cs typeface="Arial"/>
              </a:rPr>
              <a:t>Normalization</a:t>
            </a:r>
            <a:r>
              <a:rPr sz="1400" b="1" spc="-35" dirty="0">
                <a:latin typeface="Arial"/>
                <a:cs typeface="Arial"/>
              </a:rPr>
              <a:t> </a:t>
            </a:r>
            <a:r>
              <a:rPr sz="1400" b="1" dirty="0">
                <a:latin typeface="Arial"/>
                <a:cs typeface="Arial"/>
              </a:rPr>
              <a:t>is</a:t>
            </a:r>
            <a:r>
              <a:rPr sz="1400" b="1" spc="-30" dirty="0">
                <a:latin typeface="Arial"/>
                <a:cs typeface="Arial"/>
              </a:rPr>
              <a:t> </a:t>
            </a:r>
            <a:r>
              <a:rPr sz="1400" b="1" spc="-10" dirty="0">
                <a:latin typeface="Arial"/>
                <a:cs typeface="Arial"/>
              </a:rPr>
              <a:t>not</a:t>
            </a:r>
            <a:r>
              <a:rPr sz="1400" b="1" spc="-25" dirty="0">
                <a:latin typeface="Arial"/>
                <a:cs typeface="Arial"/>
              </a:rPr>
              <a:t> </a:t>
            </a:r>
            <a:r>
              <a:rPr sz="1400" spc="-5" dirty="0">
                <a:latin typeface="Arial"/>
                <a:cs typeface="Arial"/>
              </a:rPr>
              <a:t>present</a:t>
            </a:r>
            <a:r>
              <a:rPr sz="1400" spc="-20" dirty="0">
                <a:latin typeface="Arial"/>
                <a:cs typeface="Arial"/>
              </a:rPr>
              <a:t> </a:t>
            </a:r>
            <a:r>
              <a:rPr sz="1400" dirty="0">
                <a:latin typeface="Arial"/>
                <a:cs typeface="Arial"/>
              </a:rPr>
              <a:t>in</a:t>
            </a:r>
            <a:r>
              <a:rPr sz="1400" spc="-20" dirty="0">
                <a:latin typeface="Arial"/>
                <a:cs typeface="Arial"/>
              </a:rPr>
              <a:t> </a:t>
            </a:r>
            <a:r>
              <a:rPr sz="1400" spc="-5" dirty="0">
                <a:latin typeface="Arial"/>
                <a:cs typeface="Arial"/>
              </a:rPr>
              <a:t>DBMS.</a:t>
            </a:r>
            <a:endParaRPr sz="1400">
              <a:latin typeface="Arial"/>
              <a:cs typeface="Arial"/>
            </a:endParaRPr>
          </a:p>
        </p:txBody>
      </p:sp>
      <p:sp>
        <p:nvSpPr>
          <p:cNvPr id="29" name="object 29"/>
          <p:cNvSpPr txBox="1"/>
          <p:nvPr/>
        </p:nvSpPr>
        <p:spPr>
          <a:xfrm>
            <a:off x="171704" y="2464689"/>
            <a:ext cx="4266565" cy="448309"/>
          </a:xfrm>
          <a:prstGeom prst="rect">
            <a:avLst/>
          </a:prstGeom>
        </p:spPr>
        <p:txBody>
          <a:bodyPr vert="horz" wrap="square" lIns="0" tIns="24130" rIns="0" bIns="0" rtlCol="0">
            <a:spAutoFit/>
          </a:bodyPr>
          <a:lstStyle/>
          <a:p>
            <a:pPr marL="376555" marR="5080" indent="-364490">
              <a:lnSpc>
                <a:spcPts val="1639"/>
              </a:lnSpc>
              <a:spcBef>
                <a:spcPts val="190"/>
              </a:spcBef>
              <a:tabLst>
                <a:tab pos="376555" algn="l"/>
              </a:tabLst>
            </a:pPr>
            <a:r>
              <a:rPr sz="1400" spc="-5" dirty="0">
                <a:latin typeface="Arial"/>
                <a:cs typeface="Arial"/>
              </a:rPr>
              <a:t>4)	DBMS</a:t>
            </a:r>
            <a:r>
              <a:rPr sz="1400" spc="-20" dirty="0">
                <a:latin typeface="Arial"/>
                <a:cs typeface="Arial"/>
              </a:rPr>
              <a:t> </a:t>
            </a:r>
            <a:r>
              <a:rPr sz="1400" spc="-5" dirty="0">
                <a:latin typeface="Arial"/>
                <a:cs typeface="Arial"/>
              </a:rPr>
              <a:t>does</a:t>
            </a:r>
            <a:r>
              <a:rPr sz="1400" spc="-15" dirty="0">
                <a:latin typeface="Arial"/>
                <a:cs typeface="Arial"/>
              </a:rPr>
              <a:t> </a:t>
            </a:r>
            <a:r>
              <a:rPr sz="1400" b="1" spc="-5" dirty="0">
                <a:latin typeface="Arial"/>
                <a:cs typeface="Arial"/>
              </a:rPr>
              <a:t>not</a:t>
            </a:r>
            <a:r>
              <a:rPr sz="1400" b="1" spc="-20" dirty="0">
                <a:latin typeface="Arial"/>
                <a:cs typeface="Arial"/>
              </a:rPr>
              <a:t> </a:t>
            </a:r>
            <a:r>
              <a:rPr sz="1400" b="1" dirty="0">
                <a:latin typeface="Arial"/>
                <a:cs typeface="Arial"/>
              </a:rPr>
              <a:t>apply</a:t>
            </a:r>
            <a:r>
              <a:rPr sz="1400" b="1" spc="-65" dirty="0">
                <a:latin typeface="Arial"/>
                <a:cs typeface="Arial"/>
              </a:rPr>
              <a:t> </a:t>
            </a:r>
            <a:r>
              <a:rPr sz="1400" b="1" spc="5" dirty="0">
                <a:latin typeface="Arial"/>
                <a:cs typeface="Arial"/>
              </a:rPr>
              <a:t>any</a:t>
            </a:r>
            <a:r>
              <a:rPr sz="1400" b="1" spc="-40" dirty="0">
                <a:latin typeface="Arial"/>
                <a:cs typeface="Arial"/>
              </a:rPr>
              <a:t> </a:t>
            </a:r>
            <a:r>
              <a:rPr sz="1400" b="1" dirty="0">
                <a:latin typeface="Arial"/>
                <a:cs typeface="Arial"/>
              </a:rPr>
              <a:t>security</a:t>
            </a:r>
            <a:r>
              <a:rPr sz="1400" b="1" spc="-25" dirty="0">
                <a:latin typeface="Arial"/>
                <a:cs typeface="Arial"/>
              </a:rPr>
              <a:t> </a:t>
            </a:r>
            <a:r>
              <a:rPr sz="1400" spc="-5" dirty="0">
                <a:latin typeface="Arial"/>
                <a:cs typeface="Arial"/>
              </a:rPr>
              <a:t>with</a:t>
            </a:r>
            <a:r>
              <a:rPr sz="1400" spc="-15" dirty="0">
                <a:latin typeface="Arial"/>
                <a:cs typeface="Arial"/>
              </a:rPr>
              <a:t> </a:t>
            </a:r>
            <a:r>
              <a:rPr sz="1400" spc="-5" dirty="0">
                <a:latin typeface="Arial"/>
                <a:cs typeface="Arial"/>
              </a:rPr>
              <a:t>regards </a:t>
            </a:r>
            <a:r>
              <a:rPr sz="1400" spc="-375" dirty="0">
                <a:latin typeface="Arial"/>
                <a:cs typeface="Arial"/>
              </a:rPr>
              <a:t> </a:t>
            </a:r>
            <a:r>
              <a:rPr sz="1400" dirty="0">
                <a:latin typeface="Arial"/>
                <a:cs typeface="Arial"/>
              </a:rPr>
              <a:t>to</a:t>
            </a:r>
            <a:r>
              <a:rPr sz="1400" spc="-15" dirty="0">
                <a:latin typeface="Arial"/>
                <a:cs typeface="Arial"/>
              </a:rPr>
              <a:t> </a:t>
            </a:r>
            <a:r>
              <a:rPr sz="1400" spc="-5" dirty="0">
                <a:latin typeface="Arial"/>
                <a:cs typeface="Arial"/>
              </a:rPr>
              <a:t>data manipulation.</a:t>
            </a:r>
            <a:endParaRPr sz="1400">
              <a:latin typeface="Arial"/>
              <a:cs typeface="Arial"/>
            </a:endParaRPr>
          </a:p>
        </p:txBody>
      </p:sp>
      <p:sp>
        <p:nvSpPr>
          <p:cNvPr id="30" name="object 30"/>
          <p:cNvSpPr txBox="1"/>
          <p:nvPr/>
        </p:nvSpPr>
        <p:spPr>
          <a:xfrm>
            <a:off x="171704" y="3150489"/>
            <a:ext cx="4273550" cy="447040"/>
          </a:xfrm>
          <a:prstGeom prst="rect">
            <a:avLst/>
          </a:prstGeom>
        </p:spPr>
        <p:txBody>
          <a:bodyPr vert="horz" wrap="square" lIns="0" tIns="25400" rIns="0" bIns="0" rtlCol="0">
            <a:spAutoFit/>
          </a:bodyPr>
          <a:lstStyle/>
          <a:p>
            <a:pPr marL="376555" marR="5080" indent="-364490">
              <a:lnSpc>
                <a:spcPts val="1630"/>
              </a:lnSpc>
              <a:spcBef>
                <a:spcPts val="200"/>
              </a:spcBef>
              <a:tabLst>
                <a:tab pos="376555" algn="l"/>
              </a:tabLst>
            </a:pPr>
            <a:r>
              <a:rPr sz="1400" spc="-5" dirty="0">
                <a:latin typeface="Arial"/>
                <a:cs typeface="Arial"/>
              </a:rPr>
              <a:t>5)	DBMS</a:t>
            </a:r>
            <a:r>
              <a:rPr sz="1400" spc="-25" dirty="0">
                <a:latin typeface="Arial"/>
                <a:cs typeface="Arial"/>
              </a:rPr>
              <a:t> </a:t>
            </a:r>
            <a:r>
              <a:rPr sz="1400" spc="-5" dirty="0">
                <a:latin typeface="Arial"/>
                <a:cs typeface="Arial"/>
              </a:rPr>
              <a:t>uses</a:t>
            </a:r>
            <a:r>
              <a:rPr sz="1400" spc="-15" dirty="0">
                <a:latin typeface="Arial"/>
                <a:cs typeface="Arial"/>
              </a:rPr>
              <a:t> </a:t>
            </a:r>
            <a:r>
              <a:rPr sz="1400" dirty="0">
                <a:latin typeface="Arial"/>
                <a:cs typeface="Arial"/>
              </a:rPr>
              <a:t>file</a:t>
            </a:r>
            <a:r>
              <a:rPr sz="1400" spc="-30" dirty="0">
                <a:latin typeface="Arial"/>
                <a:cs typeface="Arial"/>
              </a:rPr>
              <a:t> </a:t>
            </a:r>
            <a:r>
              <a:rPr sz="1400" spc="-5" dirty="0">
                <a:latin typeface="Arial"/>
                <a:cs typeface="Arial"/>
              </a:rPr>
              <a:t>system</a:t>
            </a:r>
            <a:r>
              <a:rPr sz="1400" spc="-20" dirty="0">
                <a:latin typeface="Arial"/>
                <a:cs typeface="Arial"/>
              </a:rPr>
              <a:t> </a:t>
            </a:r>
            <a:r>
              <a:rPr sz="1400" dirty="0">
                <a:latin typeface="Arial"/>
                <a:cs typeface="Arial"/>
              </a:rPr>
              <a:t>to</a:t>
            </a:r>
            <a:r>
              <a:rPr sz="1400" spc="-30" dirty="0">
                <a:latin typeface="Arial"/>
                <a:cs typeface="Arial"/>
              </a:rPr>
              <a:t> </a:t>
            </a:r>
            <a:r>
              <a:rPr sz="1400" dirty="0">
                <a:latin typeface="Arial"/>
                <a:cs typeface="Arial"/>
              </a:rPr>
              <a:t>store</a:t>
            </a:r>
            <a:r>
              <a:rPr sz="1400" spc="-25" dirty="0">
                <a:latin typeface="Arial"/>
                <a:cs typeface="Arial"/>
              </a:rPr>
              <a:t> </a:t>
            </a:r>
            <a:r>
              <a:rPr sz="1400" spc="-5" dirty="0">
                <a:latin typeface="Arial"/>
                <a:cs typeface="Arial"/>
              </a:rPr>
              <a:t>data,</a:t>
            </a:r>
            <a:r>
              <a:rPr sz="1400" spc="-25" dirty="0">
                <a:latin typeface="Arial"/>
                <a:cs typeface="Arial"/>
              </a:rPr>
              <a:t> </a:t>
            </a:r>
            <a:r>
              <a:rPr sz="1400" spc="-5" dirty="0">
                <a:latin typeface="Arial"/>
                <a:cs typeface="Arial"/>
              </a:rPr>
              <a:t>so</a:t>
            </a:r>
            <a:r>
              <a:rPr sz="1400" spc="-20" dirty="0">
                <a:latin typeface="Arial"/>
                <a:cs typeface="Arial"/>
              </a:rPr>
              <a:t> </a:t>
            </a:r>
            <a:r>
              <a:rPr sz="1400" dirty="0">
                <a:latin typeface="Arial"/>
                <a:cs typeface="Arial"/>
              </a:rPr>
              <a:t>there</a:t>
            </a:r>
            <a:r>
              <a:rPr sz="1400" spc="-25" dirty="0">
                <a:latin typeface="Arial"/>
                <a:cs typeface="Arial"/>
              </a:rPr>
              <a:t> </a:t>
            </a:r>
            <a:r>
              <a:rPr sz="1400" spc="-5" dirty="0">
                <a:latin typeface="Arial"/>
                <a:cs typeface="Arial"/>
              </a:rPr>
              <a:t>will </a:t>
            </a:r>
            <a:r>
              <a:rPr sz="1400" spc="-370" dirty="0">
                <a:latin typeface="Arial"/>
                <a:cs typeface="Arial"/>
              </a:rPr>
              <a:t> </a:t>
            </a:r>
            <a:r>
              <a:rPr sz="1400" spc="-5" dirty="0">
                <a:latin typeface="Arial"/>
                <a:cs typeface="Arial"/>
              </a:rPr>
              <a:t>be</a:t>
            </a:r>
            <a:r>
              <a:rPr sz="1400" spc="-10" dirty="0">
                <a:latin typeface="Arial"/>
                <a:cs typeface="Arial"/>
              </a:rPr>
              <a:t> </a:t>
            </a:r>
            <a:r>
              <a:rPr sz="1400" b="1" spc="-5" dirty="0">
                <a:latin typeface="Arial"/>
                <a:cs typeface="Arial"/>
              </a:rPr>
              <a:t>no</a:t>
            </a:r>
            <a:r>
              <a:rPr sz="1400" b="1" spc="-10" dirty="0">
                <a:latin typeface="Arial"/>
                <a:cs typeface="Arial"/>
              </a:rPr>
              <a:t> </a:t>
            </a:r>
            <a:r>
              <a:rPr sz="1400" b="1" spc="-5" dirty="0">
                <a:latin typeface="Arial"/>
                <a:cs typeface="Arial"/>
              </a:rPr>
              <a:t>relation</a:t>
            </a:r>
            <a:r>
              <a:rPr sz="1400" b="1" spc="-10" dirty="0">
                <a:latin typeface="Arial"/>
                <a:cs typeface="Arial"/>
              </a:rPr>
              <a:t> </a:t>
            </a:r>
            <a:r>
              <a:rPr sz="1400" b="1" spc="-5" dirty="0">
                <a:latin typeface="Arial"/>
                <a:cs typeface="Arial"/>
              </a:rPr>
              <a:t>between</a:t>
            </a:r>
            <a:r>
              <a:rPr sz="1400" b="1" spc="-10" dirty="0">
                <a:latin typeface="Arial"/>
                <a:cs typeface="Arial"/>
              </a:rPr>
              <a:t> </a:t>
            </a:r>
            <a:r>
              <a:rPr sz="1400" b="1" spc="-5" dirty="0">
                <a:latin typeface="Arial"/>
                <a:cs typeface="Arial"/>
              </a:rPr>
              <a:t>the</a:t>
            </a:r>
            <a:r>
              <a:rPr sz="1400" b="1" spc="-20" dirty="0">
                <a:latin typeface="Arial"/>
                <a:cs typeface="Arial"/>
              </a:rPr>
              <a:t> </a:t>
            </a:r>
            <a:r>
              <a:rPr sz="1400" b="1" spc="-5" dirty="0">
                <a:latin typeface="Arial"/>
                <a:cs typeface="Arial"/>
              </a:rPr>
              <a:t>tables</a:t>
            </a:r>
            <a:r>
              <a:rPr sz="1400" spc="-5" dirty="0">
                <a:latin typeface="Arial"/>
                <a:cs typeface="Arial"/>
              </a:rPr>
              <a:t>.</a:t>
            </a:r>
            <a:endParaRPr sz="1400">
              <a:latin typeface="Arial"/>
              <a:cs typeface="Arial"/>
            </a:endParaRPr>
          </a:p>
        </p:txBody>
      </p:sp>
      <p:sp>
        <p:nvSpPr>
          <p:cNvPr id="31" name="object 31"/>
          <p:cNvSpPr txBox="1"/>
          <p:nvPr/>
        </p:nvSpPr>
        <p:spPr>
          <a:xfrm>
            <a:off x="171704" y="3835095"/>
            <a:ext cx="4229100" cy="239395"/>
          </a:xfrm>
          <a:prstGeom prst="rect">
            <a:avLst/>
          </a:prstGeom>
        </p:spPr>
        <p:txBody>
          <a:bodyPr vert="horz" wrap="square" lIns="0" tIns="12700" rIns="0" bIns="0" rtlCol="0">
            <a:spAutoFit/>
          </a:bodyPr>
          <a:lstStyle/>
          <a:p>
            <a:pPr marL="12700">
              <a:lnSpc>
                <a:spcPct val="100000"/>
              </a:lnSpc>
              <a:spcBef>
                <a:spcPts val="100"/>
              </a:spcBef>
              <a:tabLst>
                <a:tab pos="376555" algn="l"/>
              </a:tabLst>
            </a:pPr>
            <a:r>
              <a:rPr sz="1400" spc="-5" dirty="0">
                <a:latin typeface="Arial"/>
                <a:cs typeface="Arial"/>
              </a:rPr>
              <a:t>6)	DBMS</a:t>
            </a:r>
            <a:r>
              <a:rPr sz="1400" spc="-25" dirty="0">
                <a:latin typeface="Arial"/>
                <a:cs typeface="Arial"/>
              </a:rPr>
              <a:t> </a:t>
            </a:r>
            <a:r>
              <a:rPr sz="1400" b="1" spc="-5" dirty="0">
                <a:latin typeface="Arial"/>
                <a:cs typeface="Arial"/>
              </a:rPr>
              <a:t>does</a:t>
            </a:r>
            <a:r>
              <a:rPr sz="1400" b="1" spc="-20" dirty="0">
                <a:latin typeface="Arial"/>
                <a:cs typeface="Arial"/>
              </a:rPr>
              <a:t> </a:t>
            </a:r>
            <a:r>
              <a:rPr sz="1400" b="1" spc="-5" dirty="0">
                <a:latin typeface="Arial"/>
                <a:cs typeface="Arial"/>
              </a:rPr>
              <a:t>not</a:t>
            </a:r>
            <a:r>
              <a:rPr sz="1400" b="1" spc="-20" dirty="0">
                <a:latin typeface="Arial"/>
                <a:cs typeface="Arial"/>
              </a:rPr>
              <a:t> </a:t>
            </a:r>
            <a:r>
              <a:rPr sz="1400" b="1" spc="-5" dirty="0">
                <a:latin typeface="Arial"/>
                <a:cs typeface="Arial"/>
              </a:rPr>
              <a:t>support</a:t>
            </a:r>
            <a:r>
              <a:rPr sz="1400" b="1" spc="-20" dirty="0">
                <a:latin typeface="Arial"/>
                <a:cs typeface="Arial"/>
              </a:rPr>
              <a:t> </a:t>
            </a:r>
            <a:r>
              <a:rPr sz="1400" b="1" spc="-5" dirty="0">
                <a:latin typeface="Arial"/>
                <a:cs typeface="Arial"/>
              </a:rPr>
              <a:t>distributed</a:t>
            </a:r>
            <a:r>
              <a:rPr sz="1400" b="1" spc="-35" dirty="0">
                <a:latin typeface="Arial"/>
                <a:cs typeface="Arial"/>
              </a:rPr>
              <a:t> </a:t>
            </a:r>
            <a:r>
              <a:rPr sz="1400" b="1" spc="-5" dirty="0">
                <a:latin typeface="Arial"/>
                <a:cs typeface="Arial"/>
              </a:rPr>
              <a:t>database</a:t>
            </a:r>
            <a:r>
              <a:rPr sz="1400" spc="-5" dirty="0">
                <a:latin typeface="Arial"/>
                <a:cs typeface="Arial"/>
              </a:rPr>
              <a:t>.</a:t>
            </a:r>
            <a:endParaRPr sz="1400">
              <a:latin typeface="Arial"/>
              <a:cs typeface="Arial"/>
            </a:endParaRPr>
          </a:p>
        </p:txBody>
      </p:sp>
      <p:sp>
        <p:nvSpPr>
          <p:cNvPr id="32" name="object 32"/>
          <p:cNvSpPr txBox="1"/>
          <p:nvPr/>
        </p:nvSpPr>
        <p:spPr>
          <a:xfrm>
            <a:off x="171704" y="4579111"/>
            <a:ext cx="3945254" cy="239395"/>
          </a:xfrm>
          <a:prstGeom prst="rect">
            <a:avLst/>
          </a:prstGeom>
        </p:spPr>
        <p:txBody>
          <a:bodyPr vert="horz" wrap="square" lIns="0" tIns="12700" rIns="0" bIns="0" rtlCol="0">
            <a:spAutoFit/>
          </a:bodyPr>
          <a:lstStyle/>
          <a:p>
            <a:pPr marL="12700">
              <a:lnSpc>
                <a:spcPct val="100000"/>
              </a:lnSpc>
              <a:spcBef>
                <a:spcPts val="100"/>
              </a:spcBef>
              <a:tabLst>
                <a:tab pos="376555" algn="l"/>
              </a:tabLst>
            </a:pPr>
            <a:r>
              <a:rPr sz="1400" spc="-5" dirty="0">
                <a:latin typeface="Arial"/>
                <a:cs typeface="Arial"/>
              </a:rPr>
              <a:t>8)	Examples</a:t>
            </a:r>
            <a:r>
              <a:rPr sz="1400" spc="-20" dirty="0">
                <a:latin typeface="Arial"/>
                <a:cs typeface="Arial"/>
              </a:rPr>
              <a:t> </a:t>
            </a:r>
            <a:r>
              <a:rPr sz="1400" spc="-5" dirty="0">
                <a:latin typeface="Arial"/>
                <a:cs typeface="Arial"/>
              </a:rPr>
              <a:t>of</a:t>
            </a:r>
            <a:r>
              <a:rPr sz="1400" spc="-15" dirty="0">
                <a:latin typeface="Arial"/>
                <a:cs typeface="Arial"/>
              </a:rPr>
              <a:t> </a:t>
            </a:r>
            <a:r>
              <a:rPr sz="1400" spc="-5" dirty="0">
                <a:latin typeface="Arial"/>
                <a:cs typeface="Arial"/>
              </a:rPr>
              <a:t>DBMS</a:t>
            </a:r>
            <a:r>
              <a:rPr sz="1400" spc="-25" dirty="0">
                <a:latin typeface="Arial"/>
                <a:cs typeface="Arial"/>
              </a:rPr>
              <a:t> </a:t>
            </a:r>
            <a:r>
              <a:rPr sz="1400" dirty="0">
                <a:latin typeface="Arial"/>
                <a:cs typeface="Arial"/>
              </a:rPr>
              <a:t>are</a:t>
            </a:r>
            <a:r>
              <a:rPr sz="1400" spc="-30" dirty="0">
                <a:latin typeface="Arial"/>
                <a:cs typeface="Arial"/>
              </a:rPr>
              <a:t> </a:t>
            </a:r>
            <a:r>
              <a:rPr sz="1400" dirty="0">
                <a:latin typeface="Arial"/>
                <a:cs typeface="Arial"/>
              </a:rPr>
              <a:t>file</a:t>
            </a:r>
            <a:r>
              <a:rPr sz="1400" spc="-30" dirty="0">
                <a:latin typeface="Arial"/>
                <a:cs typeface="Arial"/>
              </a:rPr>
              <a:t> </a:t>
            </a:r>
            <a:r>
              <a:rPr sz="1400" spc="-5" dirty="0">
                <a:latin typeface="Arial"/>
                <a:cs typeface="Arial"/>
              </a:rPr>
              <a:t>systems,</a:t>
            </a:r>
            <a:r>
              <a:rPr sz="1400" spc="15" dirty="0">
                <a:latin typeface="Arial"/>
                <a:cs typeface="Arial"/>
              </a:rPr>
              <a:t> </a:t>
            </a:r>
            <a:r>
              <a:rPr sz="1400" b="1" spc="-5" dirty="0">
                <a:latin typeface="Arial"/>
                <a:cs typeface="Arial"/>
              </a:rPr>
              <a:t>xml</a:t>
            </a:r>
            <a:r>
              <a:rPr sz="1400" b="1" spc="-15" dirty="0">
                <a:latin typeface="Arial"/>
                <a:cs typeface="Arial"/>
              </a:rPr>
              <a:t> </a:t>
            </a:r>
            <a:r>
              <a:rPr sz="1400" spc="-5" dirty="0">
                <a:latin typeface="Arial"/>
                <a:cs typeface="Arial"/>
              </a:rPr>
              <a:t>etc.</a:t>
            </a:r>
            <a:endParaRPr sz="1400">
              <a:latin typeface="Arial"/>
              <a:cs typeface="Arial"/>
            </a:endParaRPr>
          </a:p>
        </p:txBody>
      </p:sp>
      <p:sp>
        <p:nvSpPr>
          <p:cNvPr id="33" name="object 33"/>
          <p:cNvSpPr txBox="1"/>
          <p:nvPr/>
        </p:nvSpPr>
        <p:spPr>
          <a:xfrm>
            <a:off x="4598034" y="1168653"/>
            <a:ext cx="667385" cy="239395"/>
          </a:xfrm>
          <a:prstGeom prst="rect">
            <a:avLst/>
          </a:prstGeom>
        </p:spPr>
        <p:txBody>
          <a:bodyPr vert="horz" wrap="square" lIns="0" tIns="13335" rIns="0" bIns="0" rtlCol="0">
            <a:spAutoFit/>
          </a:bodyPr>
          <a:lstStyle/>
          <a:p>
            <a:pPr marL="12700">
              <a:lnSpc>
                <a:spcPct val="100000"/>
              </a:lnSpc>
              <a:spcBef>
                <a:spcPts val="105"/>
              </a:spcBef>
            </a:pPr>
            <a:r>
              <a:rPr sz="1400" spc="-10" dirty="0">
                <a:latin typeface="Arial"/>
                <a:cs typeface="Arial"/>
              </a:rPr>
              <a:t>RD</a:t>
            </a:r>
            <a:r>
              <a:rPr sz="1400" dirty="0">
                <a:latin typeface="Arial"/>
                <a:cs typeface="Arial"/>
              </a:rPr>
              <a:t>B</a:t>
            </a:r>
            <a:r>
              <a:rPr sz="1400" spc="-10" dirty="0">
                <a:latin typeface="Arial"/>
                <a:cs typeface="Arial"/>
              </a:rPr>
              <a:t>M</a:t>
            </a:r>
            <a:r>
              <a:rPr sz="1400" dirty="0">
                <a:latin typeface="Arial"/>
                <a:cs typeface="Arial"/>
              </a:rPr>
              <a:t>S</a:t>
            </a:r>
            <a:endParaRPr sz="1400">
              <a:latin typeface="Arial"/>
              <a:cs typeface="Arial"/>
            </a:endParaRPr>
          </a:p>
        </p:txBody>
      </p:sp>
      <p:sp>
        <p:nvSpPr>
          <p:cNvPr id="34" name="object 34"/>
          <p:cNvSpPr txBox="1"/>
          <p:nvPr/>
        </p:nvSpPr>
        <p:spPr>
          <a:xfrm>
            <a:off x="4588890" y="1455546"/>
            <a:ext cx="3996054" cy="239395"/>
          </a:xfrm>
          <a:prstGeom prst="rect">
            <a:avLst/>
          </a:prstGeom>
        </p:spPr>
        <p:txBody>
          <a:bodyPr vert="horz" wrap="square" lIns="0" tIns="13335" rIns="0" bIns="0" rtlCol="0">
            <a:spAutoFit/>
          </a:bodyPr>
          <a:lstStyle/>
          <a:p>
            <a:pPr marL="12700">
              <a:lnSpc>
                <a:spcPct val="100000"/>
              </a:lnSpc>
              <a:spcBef>
                <a:spcPts val="105"/>
              </a:spcBef>
            </a:pPr>
            <a:r>
              <a:rPr sz="1400" spc="-5" dirty="0">
                <a:latin typeface="Arial"/>
                <a:cs typeface="Arial"/>
              </a:rPr>
              <a:t>RDBMS</a:t>
            </a:r>
            <a:r>
              <a:rPr sz="1400" spc="-15" dirty="0">
                <a:latin typeface="Arial"/>
                <a:cs typeface="Arial"/>
              </a:rPr>
              <a:t> </a:t>
            </a:r>
            <a:r>
              <a:rPr sz="1400" spc="-5" dirty="0">
                <a:latin typeface="Arial"/>
                <a:cs typeface="Arial"/>
              </a:rPr>
              <a:t>applications store</a:t>
            </a:r>
            <a:r>
              <a:rPr sz="1400" spc="-10" dirty="0">
                <a:latin typeface="Arial"/>
                <a:cs typeface="Arial"/>
              </a:rPr>
              <a:t> </a:t>
            </a:r>
            <a:r>
              <a:rPr sz="1400" b="1" spc="-5" dirty="0">
                <a:latin typeface="Arial"/>
                <a:cs typeface="Arial"/>
              </a:rPr>
              <a:t>data</a:t>
            </a:r>
            <a:r>
              <a:rPr sz="1400" b="1" spc="-15" dirty="0">
                <a:latin typeface="Arial"/>
                <a:cs typeface="Arial"/>
              </a:rPr>
              <a:t> </a:t>
            </a:r>
            <a:r>
              <a:rPr sz="1400" b="1" dirty="0">
                <a:latin typeface="Arial"/>
                <a:cs typeface="Arial"/>
              </a:rPr>
              <a:t>in</a:t>
            </a:r>
            <a:r>
              <a:rPr sz="1400" b="1" spc="-20" dirty="0">
                <a:latin typeface="Arial"/>
                <a:cs typeface="Arial"/>
              </a:rPr>
              <a:t> </a:t>
            </a:r>
            <a:r>
              <a:rPr sz="1400" b="1" dirty="0">
                <a:latin typeface="Arial"/>
                <a:cs typeface="Arial"/>
              </a:rPr>
              <a:t>a</a:t>
            </a:r>
            <a:r>
              <a:rPr sz="1400" b="1" spc="-15" dirty="0">
                <a:latin typeface="Arial"/>
                <a:cs typeface="Arial"/>
              </a:rPr>
              <a:t> </a:t>
            </a:r>
            <a:r>
              <a:rPr sz="1400" b="1" spc="-5" dirty="0">
                <a:latin typeface="Arial"/>
                <a:cs typeface="Arial"/>
              </a:rPr>
              <a:t>tabular</a:t>
            </a:r>
            <a:r>
              <a:rPr sz="1400" b="1" spc="-10" dirty="0">
                <a:latin typeface="Arial"/>
                <a:cs typeface="Arial"/>
              </a:rPr>
              <a:t> </a:t>
            </a:r>
            <a:r>
              <a:rPr sz="1400" b="1" spc="-5" dirty="0">
                <a:latin typeface="Arial"/>
                <a:cs typeface="Arial"/>
              </a:rPr>
              <a:t>form</a:t>
            </a:r>
            <a:r>
              <a:rPr sz="1400" spc="-5" dirty="0">
                <a:latin typeface="Arial"/>
                <a:cs typeface="Arial"/>
              </a:rPr>
              <a:t>.</a:t>
            </a:r>
            <a:endParaRPr sz="1400">
              <a:latin typeface="Arial"/>
              <a:cs typeface="Arial"/>
            </a:endParaRPr>
          </a:p>
        </p:txBody>
      </p:sp>
      <p:sp>
        <p:nvSpPr>
          <p:cNvPr id="35" name="object 35"/>
          <p:cNvSpPr txBox="1"/>
          <p:nvPr/>
        </p:nvSpPr>
        <p:spPr>
          <a:xfrm>
            <a:off x="4588890" y="1723771"/>
            <a:ext cx="4394200" cy="447040"/>
          </a:xfrm>
          <a:prstGeom prst="rect">
            <a:avLst/>
          </a:prstGeom>
        </p:spPr>
        <p:txBody>
          <a:bodyPr vert="horz" wrap="square" lIns="0" tIns="25400" rIns="0" bIns="0" rtlCol="0">
            <a:spAutoFit/>
          </a:bodyPr>
          <a:lstStyle/>
          <a:p>
            <a:pPr marL="12700" marR="5080">
              <a:lnSpc>
                <a:spcPts val="1630"/>
              </a:lnSpc>
              <a:spcBef>
                <a:spcPts val="200"/>
              </a:spcBef>
            </a:pPr>
            <a:r>
              <a:rPr sz="1400" dirty="0">
                <a:latin typeface="Arial"/>
                <a:cs typeface="Arial"/>
              </a:rPr>
              <a:t>In</a:t>
            </a:r>
            <a:r>
              <a:rPr sz="1400" spc="5" dirty="0">
                <a:latin typeface="Arial"/>
                <a:cs typeface="Arial"/>
              </a:rPr>
              <a:t> </a:t>
            </a:r>
            <a:r>
              <a:rPr sz="1400" spc="-5" dirty="0">
                <a:latin typeface="Arial"/>
                <a:cs typeface="Arial"/>
              </a:rPr>
              <a:t>RDBMS, </a:t>
            </a:r>
            <a:r>
              <a:rPr sz="1400" dirty="0">
                <a:latin typeface="Arial"/>
                <a:cs typeface="Arial"/>
              </a:rPr>
              <a:t>the</a:t>
            </a:r>
            <a:r>
              <a:rPr sz="1400" spc="-10" dirty="0">
                <a:latin typeface="Arial"/>
                <a:cs typeface="Arial"/>
              </a:rPr>
              <a:t> </a:t>
            </a:r>
            <a:r>
              <a:rPr sz="1400" spc="-5" dirty="0">
                <a:latin typeface="Arial"/>
                <a:cs typeface="Arial"/>
              </a:rPr>
              <a:t>tables</a:t>
            </a:r>
            <a:r>
              <a:rPr sz="1400" spc="5" dirty="0">
                <a:latin typeface="Arial"/>
                <a:cs typeface="Arial"/>
              </a:rPr>
              <a:t> </a:t>
            </a:r>
            <a:r>
              <a:rPr sz="1400" spc="-10" dirty="0">
                <a:latin typeface="Arial"/>
                <a:cs typeface="Arial"/>
              </a:rPr>
              <a:t>have</a:t>
            </a:r>
            <a:r>
              <a:rPr sz="1400" spc="5" dirty="0">
                <a:latin typeface="Arial"/>
                <a:cs typeface="Arial"/>
              </a:rPr>
              <a:t> </a:t>
            </a:r>
            <a:r>
              <a:rPr sz="1400" dirty="0">
                <a:latin typeface="Arial"/>
                <a:cs typeface="Arial"/>
              </a:rPr>
              <a:t>an </a:t>
            </a:r>
            <a:r>
              <a:rPr sz="1400" spc="-5" dirty="0">
                <a:latin typeface="Arial"/>
                <a:cs typeface="Arial"/>
              </a:rPr>
              <a:t>identifier</a:t>
            </a:r>
            <a:r>
              <a:rPr sz="1400" spc="5" dirty="0">
                <a:latin typeface="Arial"/>
                <a:cs typeface="Arial"/>
              </a:rPr>
              <a:t> </a:t>
            </a:r>
            <a:r>
              <a:rPr sz="1400" spc="-5" dirty="0">
                <a:latin typeface="Arial"/>
                <a:cs typeface="Arial"/>
              </a:rPr>
              <a:t>called</a:t>
            </a:r>
            <a:r>
              <a:rPr sz="1400" spc="-10" dirty="0">
                <a:latin typeface="Arial"/>
                <a:cs typeface="Arial"/>
              </a:rPr>
              <a:t> </a:t>
            </a:r>
            <a:r>
              <a:rPr sz="1400" dirty="0">
                <a:latin typeface="Arial"/>
                <a:cs typeface="Arial"/>
              </a:rPr>
              <a:t>primary </a:t>
            </a:r>
            <a:r>
              <a:rPr sz="1400" spc="5" dirty="0">
                <a:latin typeface="Arial"/>
                <a:cs typeface="Arial"/>
              </a:rPr>
              <a:t> </a:t>
            </a:r>
            <a:r>
              <a:rPr sz="1400" dirty="0">
                <a:latin typeface="Arial"/>
                <a:cs typeface="Arial"/>
              </a:rPr>
              <a:t>key</a:t>
            </a:r>
            <a:r>
              <a:rPr sz="1400" spc="-35" dirty="0">
                <a:latin typeface="Arial"/>
                <a:cs typeface="Arial"/>
              </a:rPr>
              <a:t> </a:t>
            </a:r>
            <a:r>
              <a:rPr sz="1400" spc="-5" dirty="0">
                <a:latin typeface="Arial"/>
                <a:cs typeface="Arial"/>
              </a:rPr>
              <a:t>and the</a:t>
            </a:r>
            <a:r>
              <a:rPr sz="1400" spc="-15" dirty="0">
                <a:latin typeface="Arial"/>
                <a:cs typeface="Arial"/>
              </a:rPr>
              <a:t> </a:t>
            </a:r>
            <a:r>
              <a:rPr sz="1400" dirty="0">
                <a:latin typeface="Arial"/>
                <a:cs typeface="Arial"/>
              </a:rPr>
              <a:t>data</a:t>
            </a:r>
            <a:r>
              <a:rPr sz="1400" spc="-15" dirty="0">
                <a:latin typeface="Arial"/>
                <a:cs typeface="Arial"/>
              </a:rPr>
              <a:t> </a:t>
            </a:r>
            <a:r>
              <a:rPr sz="1400" spc="-5" dirty="0">
                <a:latin typeface="Arial"/>
                <a:cs typeface="Arial"/>
              </a:rPr>
              <a:t>values</a:t>
            </a:r>
            <a:r>
              <a:rPr sz="1400" spc="-15" dirty="0">
                <a:latin typeface="Arial"/>
                <a:cs typeface="Arial"/>
              </a:rPr>
              <a:t> </a:t>
            </a:r>
            <a:r>
              <a:rPr sz="1400" dirty="0">
                <a:latin typeface="Arial"/>
                <a:cs typeface="Arial"/>
              </a:rPr>
              <a:t>are</a:t>
            </a:r>
            <a:r>
              <a:rPr sz="1400" spc="-25" dirty="0">
                <a:latin typeface="Arial"/>
                <a:cs typeface="Arial"/>
              </a:rPr>
              <a:t> </a:t>
            </a:r>
            <a:r>
              <a:rPr sz="1400" spc="-5" dirty="0">
                <a:latin typeface="Arial"/>
                <a:cs typeface="Arial"/>
              </a:rPr>
              <a:t>stored</a:t>
            </a:r>
            <a:r>
              <a:rPr sz="1400" spc="-10" dirty="0">
                <a:latin typeface="Arial"/>
                <a:cs typeface="Arial"/>
              </a:rPr>
              <a:t> </a:t>
            </a:r>
            <a:r>
              <a:rPr sz="1400" dirty="0">
                <a:latin typeface="Arial"/>
                <a:cs typeface="Arial"/>
              </a:rPr>
              <a:t>in</a:t>
            </a:r>
            <a:r>
              <a:rPr sz="1400" spc="-15" dirty="0">
                <a:latin typeface="Arial"/>
                <a:cs typeface="Arial"/>
              </a:rPr>
              <a:t> </a:t>
            </a:r>
            <a:r>
              <a:rPr sz="1400" spc="-5" dirty="0">
                <a:latin typeface="Arial"/>
                <a:cs typeface="Arial"/>
              </a:rPr>
              <a:t>the</a:t>
            </a:r>
            <a:r>
              <a:rPr sz="1400" spc="-20" dirty="0">
                <a:latin typeface="Arial"/>
                <a:cs typeface="Arial"/>
              </a:rPr>
              <a:t> </a:t>
            </a:r>
            <a:r>
              <a:rPr sz="1400" dirty="0">
                <a:latin typeface="Arial"/>
                <a:cs typeface="Arial"/>
              </a:rPr>
              <a:t>form</a:t>
            </a:r>
            <a:r>
              <a:rPr sz="1400" spc="-20" dirty="0">
                <a:latin typeface="Arial"/>
                <a:cs typeface="Arial"/>
              </a:rPr>
              <a:t> </a:t>
            </a:r>
            <a:r>
              <a:rPr sz="1400" spc="-5" dirty="0">
                <a:latin typeface="Arial"/>
                <a:cs typeface="Arial"/>
              </a:rPr>
              <a:t>of</a:t>
            </a:r>
            <a:r>
              <a:rPr sz="1400" spc="-20" dirty="0">
                <a:latin typeface="Arial"/>
                <a:cs typeface="Arial"/>
              </a:rPr>
              <a:t> </a:t>
            </a:r>
            <a:r>
              <a:rPr sz="1400" spc="-5" dirty="0">
                <a:latin typeface="Arial"/>
                <a:cs typeface="Arial"/>
              </a:rPr>
              <a:t>tables.</a:t>
            </a:r>
            <a:endParaRPr sz="1400">
              <a:latin typeface="Arial"/>
              <a:cs typeface="Arial"/>
            </a:endParaRPr>
          </a:p>
        </p:txBody>
      </p:sp>
      <p:sp>
        <p:nvSpPr>
          <p:cNvPr id="36" name="object 36"/>
          <p:cNvSpPr txBox="1"/>
          <p:nvPr/>
        </p:nvSpPr>
        <p:spPr>
          <a:xfrm>
            <a:off x="4588890" y="2197735"/>
            <a:ext cx="2956560" cy="239395"/>
          </a:xfrm>
          <a:prstGeom prst="rect">
            <a:avLst/>
          </a:prstGeom>
        </p:spPr>
        <p:txBody>
          <a:bodyPr vert="horz" wrap="square" lIns="0" tIns="12700" rIns="0" bIns="0" rtlCol="0">
            <a:spAutoFit/>
          </a:bodyPr>
          <a:lstStyle/>
          <a:p>
            <a:pPr marL="12700">
              <a:lnSpc>
                <a:spcPct val="100000"/>
              </a:lnSpc>
              <a:spcBef>
                <a:spcPts val="100"/>
              </a:spcBef>
            </a:pPr>
            <a:r>
              <a:rPr sz="1400" b="1" spc="-5" dirty="0">
                <a:latin typeface="Arial"/>
                <a:cs typeface="Arial"/>
              </a:rPr>
              <a:t>Normalization</a:t>
            </a:r>
            <a:r>
              <a:rPr sz="1400" b="1" spc="-35" dirty="0">
                <a:latin typeface="Arial"/>
                <a:cs typeface="Arial"/>
              </a:rPr>
              <a:t> </a:t>
            </a:r>
            <a:r>
              <a:rPr sz="1400" b="1" dirty="0">
                <a:latin typeface="Arial"/>
                <a:cs typeface="Arial"/>
              </a:rPr>
              <a:t>is</a:t>
            </a:r>
            <a:r>
              <a:rPr sz="1400" b="1" spc="-50" dirty="0">
                <a:latin typeface="Arial"/>
                <a:cs typeface="Arial"/>
              </a:rPr>
              <a:t> </a:t>
            </a:r>
            <a:r>
              <a:rPr sz="1400" spc="-5" dirty="0">
                <a:latin typeface="Arial"/>
                <a:cs typeface="Arial"/>
              </a:rPr>
              <a:t>present</a:t>
            </a:r>
            <a:r>
              <a:rPr sz="1400" spc="-10" dirty="0">
                <a:latin typeface="Arial"/>
                <a:cs typeface="Arial"/>
              </a:rPr>
              <a:t> in</a:t>
            </a:r>
            <a:r>
              <a:rPr sz="1400" spc="-35" dirty="0">
                <a:latin typeface="Arial"/>
                <a:cs typeface="Arial"/>
              </a:rPr>
              <a:t> </a:t>
            </a:r>
            <a:r>
              <a:rPr sz="1400" spc="-5" dirty="0">
                <a:latin typeface="Arial"/>
                <a:cs typeface="Arial"/>
              </a:rPr>
              <a:t>RDBMS.</a:t>
            </a:r>
            <a:endParaRPr sz="1400">
              <a:latin typeface="Arial"/>
              <a:cs typeface="Arial"/>
            </a:endParaRPr>
          </a:p>
        </p:txBody>
      </p:sp>
      <p:sp>
        <p:nvSpPr>
          <p:cNvPr id="37" name="object 37"/>
          <p:cNvSpPr txBox="1"/>
          <p:nvPr/>
        </p:nvSpPr>
        <p:spPr>
          <a:xfrm>
            <a:off x="4588890" y="2466213"/>
            <a:ext cx="4347210" cy="654050"/>
          </a:xfrm>
          <a:prstGeom prst="rect">
            <a:avLst/>
          </a:prstGeom>
        </p:spPr>
        <p:txBody>
          <a:bodyPr vert="horz" wrap="square" lIns="0" tIns="25400" rIns="0" bIns="0" rtlCol="0">
            <a:spAutoFit/>
          </a:bodyPr>
          <a:lstStyle/>
          <a:p>
            <a:pPr marL="12700" marR="5080">
              <a:lnSpc>
                <a:spcPts val="1630"/>
              </a:lnSpc>
              <a:spcBef>
                <a:spcPts val="200"/>
              </a:spcBef>
            </a:pPr>
            <a:r>
              <a:rPr sz="1400" spc="-5" dirty="0">
                <a:latin typeface="Arial"/>
                <a:cs typeface="Arial"/>
              </a:rPr>
              <a:t>RDBMS</a:t>
            </a:r>
            <a:r>
              <a:rPr sz="1400" spc="5" dirty="0">
                <a:latin typeface="Arial"/>
                <a:cs typeface="Arial"/>
              </a:rPr>
              <a:t> </a:t>
            </a:r>
            <a:r>
              <a:rPr sz="1400" b="1" spc="-5" dirty="0">
                <a:latin typeface="Arial"/>
                <a:cs typeface="Arial"/>
              </a:rPr>
              <a:t>defines</a:t>
            </a:r>
            <a:r>
              <a:rPr sz="1400" b="1" dirty="0">
                <a:latin typeface="Arial"/>
                <a:cs typeface="Arial"/>
              </a:rPr>
              <a:t> </a:t>
            </a:r>
            <a:r>
              <a:rPr sz="1400" b="1" spc="-5" dirty="0">
                <a:latin typeface="Arial"/>
                <a:cs typeface="Arial"/>
              </a:rPr>
              <a:t>the</a:t>
            </a:r>
            <a:r>
              <a:rPr sz="1400" b="1" spc="10" dirty="0">
                <a:latin typeface="Arial"/>
                <a:cs typeface="Arial"/>
              </a:rPr>
              <a:t> </a:t>
            </a:r>
            <a:r>
              <a:rPr sz="1400" b="1" spc="-5" dirty="0">
                <a:latin typeface="Arial"/>
                <a:cs typeface="Arial"/>
              </a:rPr>
              <a:t>integrity</a:t>
            </a:r>
            <a:r>
              <a:rPr sz="1400" b="1" spc="-45" dirty="0">
                <a:latin typeface="Arial"/>
                <a:cs typeface="Arial"/>
              </a:rPr>
              <a:t> </a:t>
            </a:r>
            <a:r>
              <a:rPr sz="1400" b="1" spc="-5" dirty="0">
                <a:latin typeface="Arial"/>
                <a:cs typeface="Arial"/>
              </a:rPr>
              <a:t>constraint</a:t>
            </a:r>
            <a:r>
              <a:rPr sz="1400" b="1" spc="10" dirty="0">
                <a:latin typeface="Arial"/>
                <a:cs typeface="Arial"/>
              </a:rPr>
              <a:t> </a:t>
            </a:r>
            <a:r>
              <a:rPr sz="1400" dirty="0">
                <a:latin typeface="Arial"/>
                <a:cs typeface="Arial"/>
              </a:rPr>
              <a:t>for</a:t>
            </a:r>
            <a:r>
              <a:rPr sz="1400" spc="-5" dirty="0">
                <a:latin typeface="Arial"/>
                <a:cs typeface="Arial"/>
              </a:rPr>
              <a:t> </a:t>
            </a:r>
            <a:r>
              <a:rPr sz="1400" dirty="0">
                <a:latin typeface="Arial"/>
                <a:cs typeface="Arial"/>
              </a:rPr>
              <a:t>the </a:t>
            </a:r>
            <a:r>
              <a:rPr sz="1400" spc="5" dirty="0">
                <a:latin typeface="Arial"/>
                <a:cs typeface="Arial"/>
              </a:rPr>
              <a:t> </a:t>
            </a:r>
            <a:r>
              <a:rPr sz="1400" spc="-15" dirty="0">
                <a:latin typeface="Arial"/>
                <a:cs typeface="Arial"/>
              </a:rPr>
              <a:t>purpose</a:t>
            </a:r>
            <a:r>
              <a:rPr sz="1400" spc="-25" dirty="0">
                <a:latin typeface="Arial"/>
                <a:cs typeface="Arial"/>
              </a:rPr>
              <a:t> </a:t>
            </a:r>
            <a:r>
              <a:rPr sz="1400" spc="-10" dirty="0">
                <a:latin typeface="Arial"/>
                <a:cs typeface="Arial"/>
              </a:rPr>
              <a:t>of</a:t>
            </a:r>
            <a:r>
              <a:rPr sz="1400" spc="-95" dirty="0">
                <a:latin typeface="Arial"/>
                <a:cs typeface="Arial"/>
              </a:rPr>
              <a:t> </a:t>
            </a:r>
            <a:r>
              <a:rPr sz="1400" spc="-5" dirty="0">
                <a:latin typeface="Arial"/>
                <a:cs typeface="Arial"/>
              </a:rPr>
              <a:t>ACID</a:t>
            </a:r>
            <a:r>
              <a:rPr sz="1400" spc="-30" dirty="0">
                <a:latin typeface="Arial"/>
                <a:cs typeface="Arial"/>
              </a:rPr>
              <a:t> </a:t>
            </a:r>
            <a:r>
              <a:rPr sz="1400" spc="-10" dirty="0">
                <a:latin typeface="Arial"/>
                <a:cs typeface="Arial"/>
              </a:rPr>
              <a:t>(Atomocity,</a:t>
            </a:r>
            <a:r>
              <a:rPr sz="1400" dirty="0">
                <a:latin typeface="Arial"/>
                <a:cs typeface="Arial"/>
              </a:rPr>
              <a:t> </a:t>
            </a:r>
            <a:r>
              <a:rPr sz="1400" spc="-10" dirty="0">
                <a:latin typeface="Arial"/>
                <a:cs typeface="Arial"/>
              </a:rPr>
              <a:t>Consistency,</a:t>
            </a:r>
            <a:r>
              <a:rPr sz="1400" spc="-20" dirty="0">
                <a:latin typeface="Arial"/>
                <a:cs typeface="Arial"/>
              </a:rPr>
              <a:t> </a:t>
            </a:r>
            <a:r>
              <a:rPr sz="1400" spc="-10" dirty="0">
                <a:latin typeface="Arial"/>
                <a:cs typeface="Arial"/>
              </a:rPr>
              <a:t>Isolation</a:t>
            </a:r>
            <a:r>
              <a:rPr sz="1400" spc="-20" dirty="0">
                <a:latin typeface="Arial"/>
                <a:cs typeface="Arial"/>
              </a:rPr>
              <a:t> </a:t>
            </a:r>
            <a:r>
              <a:rPr sz="1400" spc="-5" dirty="0">
                <a:latin typeface="Arial"/>
                <a:cs typeface="Arial"/>
              </a:rPr>
              <a:t>and </a:t>
            </a:r>
            <a:r>
              <a:rPr sz="1400" spc="-375" dirty="0">
                <a:latin typeface="Arial"/>
                <a:cs typeface="Arial"/>
              </a:rPr>
              <a:t> </a:t>
            </a:r>
            <a:r>
              <a:rPr sz="1400" spc="-5" dirty="0">
                <a:latin typeface="Arial"/>
                <a:cs typeface="Arial"/>
              </a:rPr>
              <a:t>Durability)</a:t>
            </a:r>
            <a:r>
              <a:rPr sz="1400" spc="-10" dirty="0">
                <a:latin typeface="Arial"/>
                <a:cs typeface="Arial"/>
              </a:rPr>
              <a:t> </a:t>
            </a:r>
            <a:r>
              <a:rPr sz="1400" spc="-5" dirty="0">
                <a:latin typeface="Arial"/>
                <a:cs typeface="Arial"/>
              </a:rPr>
              <a:t>property.</a:t>
            </a:r>
            <a:endParaRPr sz="1400">
              <a:latin typeface="Arial"/>
              <a:cs typeface="Arial"/>
            </a:endParaRPr>
          </a:p>
        </p:txBody>
      </p:sp>
      <p:sp>
        <p:nvSpPr>
          <p:cNvPr id="38" name="object 38"/>
          <p:cNvSpPr txBox="1"/>
          <p:nvPr/>
        </p:nvSpPr>
        <p:spPr>
          <a:xfrm>
            <a:off x="4588890" y="3150489"/>
            <a:ext cx="4352290" cy="654685"/>
          </a:xfrm>
          <a:prstGeom prst="rect">
            <a:avLst/>
          </a:prstGeom>
        </p:spPr>
        <p:txBody>
          <a:bodyPr vert="horz" wrap="square" lIns="0" tIns="19050" rIns="0" bIns="0" rtlCol="0">
            <a:spAutoFit/>
          </a:bodyPr>
          <a:lstStyle/>
          <a:p>
            <a:pPr marL="12700" marR="5080">
              <a:lnSpc>
                <a:spcPct val="97200"/>
              </a:lnSpc>
              <a:spcBef>
                <a:spcPts val="150"/>
              </a:spcBef>
            </a:pPr>
            <a:r>
              <a:rPr sz="1400" dirty="0">
                <a:latin typeface="Arial"/>
                <a:cs typeface="Arial"/>
              </a:rPr>
              <a:t>in</a:t>
            </a:r>
            <a:r>
              <a:rPr sz="1400" spc="-20" dirty="0">
                <a:latin typeface="Arial"/>
                <a:cs typeface="Arial"/>
              </a:rPr>
              <a:t> </a:t>
            </a:r>
            <a:r>
              <a:rPr sz="1400" spc="-5" dirty="0">
                <a:latin typeface="Arial"/>
                <a:cs typeface="Arial"/>
              </a:rPr>
              <a:t>RDBMS,</a:t>
            </a:r>
            <a:r>
              <a:rPr sz="1400" spc="-15" dirty="0">
                <a:latin typeface="Arial"/>
                <a:cs typeface="Arial"/>
              </a:rPr>
              <a:t> </a:t>
            </a:r>
            <a:r>
              <a:rPr sz="1400" dirty="0">
                <a:latin typeface="Arial"/>
                <a:cs typeface="Arial"/>
              </a:rPr>
              <a:t>data</a:t>
            </a:r>
            <a:r>
              <a:rPr sz="1400" spc="-30" dirty="0">
                <a:latin typeface="Arial"/>
                <a:cs typeface="Arial"/>
              </a:rPr>
              <a:t> </a:t>
            </a:r>
            <a:r>
              <a:rPr sz="1400" spc="-5" dirty="0">
                <a:latin typeface="Arial"/>
                <a:cs typeface="Arial"/>
              </a:rPr>
              <a:t>values</a:t>
            </a:r>
            <a:r>
              <a:rPr sz="1400" spc="-15" dirty="0">
                <a:latin typeface="Arial"/>
                <a:cs typeface="Arial"/>
              </a:rPr>
              <a:t> </a:t>
            </a:r>
            <a:r>
              <a:rPr sz="1400" dirty="0">
                <a:latin typeface="Arial"/>
                <a:cs typeface="Arial"/>
              </a:rPr>
              <a:t>are</a:t>
            </a:r>
            <a:r>
              <a:rPr sz="1400" spc="-30" dirty="0">
                <a:latin typeface="Arial"/>
                <a:cs typeface="Arial"/>
              </a:rPr>
              <a:t> </a:t>
            </a:r>
            <a:r>
              <a:rPr sz="1400" dirty="0">
                <a:latin typeface="Arial"/>
                <a:cs typeface="Arial"/>
              </a:rPr>
              <a:t>stored</a:t>
            </a:r>
            <a:r>
              <a:rPr sz="1400" spc="-20" dirty="0">
                <a:latin typeface="Arial"/>
                <a:cs typeface="Arial"/>
              </a:rPr>
              <a:t> </a:t>
            </a:r>
            <a:r>
              <a:rPr sz="1400" dirty="0">
                <a:latin typeface="Arial"/>
                <a:cs typeface="Arial"/>
              </a:rPr>
              <a:t>in</a:t>
            </a:r>
            <a:r>
              <a:rPr sz="1400" spc="-20" dirty="0">
                <a:latin typeface="Arial"/>
                <a:cs typeface="Arial"/>
              </a:rPr>
              <a:t> </a:t>
            </a:r>
            <a:r>
              <a:rPr sz="1400" spc="-10" dirty="0">
                <a:latin typeface="Arial"/>
                <a:cs typeface="Arial"/>
              </a:rPr>
              <a:t>the</a:t>
            </a:r>
            <a:r>
              <a:rPr sz="1400" spc="-20" dirty="0">
                <a:latin typeface="Arial"/>
                <a:cs typeface="Arial"/>
              </a:rPr>
              <a:t> </a:t>
            </a:r>
            <a:r>
              <a:rPr sz="1400" dirty="0">
                <a:latin typeface="Arial"/>
                <a:cs typeface="Arial"/>
              </a:rPr>
              <a:t>form</a:t>
            </a:r>
            <a:r>
              <a:rPr sz="1400" spc="-25" dirty="0">
                <a:latin typeface="Arial"/>
                <a:cs typeface="Arial"/>
              </a:rPr>
              <a:t> </a:t>
            </a:r>
            <a:r>
              <a:rPr sz="1400" spc="-10" dirty="0">
                <a:latin typeface="Arial"/>
                <a:cs typeface="Arial"/>
              </a:rPr>
              <a:t>of</a:t>
            </a:r>
            <a:r>
              <a:rPr sz="1400" spc="-15" dirty="0">
                <a:latin typeface="Arial"/>
                <a:cs typeface="Arial"/>
              </a:rPr>
              <a:t> </a:t>
            </a:r>
            <a:r>
              <a:rPr sz="1400" spc="-5" dirty="0">
                <a:latin typeface="Arial"/>
                <a:cs typeface="Arial"/>
              </a:rPr>
              <a:t>tables, </a:t>
            </a:r>
            <a:r>
              <a:rPr sz="1400" spc="-375" dirty="0">
                <a:latin typeface="Arial"/>
                <a:cs typeface="Arial"/>
              </a:rPr>
              <a:t> </a:t>
            </a:r>
            <a:r>
              <a:rPr sz="1400" dirty="0">
                <a:latin typeface="Arial"/>
                <a:cs typeface="Arial"/>
              </a:rPr>
              <a:t>so</a:t>
            </a:r>
            <a:r>
              <a:rPr sz="1400" spc="5" dirty="0">
                <a:latin typeface="Arial"/>
                <a:cs typeface="Arial"/>
              </a:rPr>
              <a:t> </a:t>
            </a:r>
            <a:r>
              <a:rPr sz="1400" dirty="0">
                <a:latin typeface="Arial"/>
                <a:cs typeface="Arial"/>
              </a:rPr>
              <a:t>a</a:t>
            </a:r>
            <a:r>
              <a:rPr sz="1400" spc="-15" dirty="0">
                <a:latin typeface="Arial"/>
                <a:cs typeface="Arial"/>
              </a:rPr>
              <a:t> </a:t>
            </a:r>
            <a:r>
              <a:rPr sz="1400" b="1" spc="-5" dirty="0">
                <a:latin typeface="Arial"/>
                <a:cs typeface="Arial"/>
              </a:rPr>
              <a:t>relationship</a:t>
            </a:r>
            <a:r>
              <a:rPr sz="1400" b="1" spc="5" dirty="0">
                <a:latin typeface="Arial"/>
                <a:cs typeface="Arial"/>
              </a:rPr>
              <a:t> </a:t>
            </a:r>
            <a:r>
              <a:rPr sz="1400" spc="-5" dirty="0">
                <a:latin typeface="Arial"/>
                <a:cs typeface="Arial"/>
              </a:rPr>
              <a:t>between</a:t>
            </a:r>
            <a:r>
              <a:rPr sz="1400" spc="5" dirty="0">
                <a:latin typeface="Arial"/>
                <a:cs typeface="Arial"/>
              </a:rPr>
              <a:t> </a:t>
            </a:r>
            <a:r>
              <a:rPr sz="1400" spc="-5" dirty="0">
                <a:latin typeface="Arial"/>
                <a:cs typeface="Arial"/>
              </a:rPr>
              <a:t>these</a:t>
            </a:r>
            <a:r>
              <a:rPr sz="1400" spc="-10" dirty="0">
                <a:latin typeface="Arial"/>
                <a:cs typeface="Arial"/>
              </a:rPr>
              <a:t> </a:t>
            </a:r>
            <a:r>
              <a:rPr sz="1400" dirty="0">
                <a:latin typeface="Arial"/>
                <a:cs typeface="Arial"/>
              </a:rPr>
              <a:t>data</a:t>
            </a:r>
            <a:r>
              <a:rPr sz="1400" spc="-20" dirty="0">
                <a:latin typeface="Arial"/>
                <a:cs typeface="Arial"/>
              </a:rPr>
              <a:t> </a:t>
            </a:r>
            <a:r>
              <a:rPr sz="1400" spc="-5" dirty="0">
                <a:latin typeface="Arial"/>
                <a:cs typeface="Arial"/>
              </a:rPr>
              <a:t>values</a:t>
            </a:r>
            <a:r>
              <a:rPr sz="1400" spc="10" dirty="0">
                <a:latin typeface="Arial"/>
                <a:cs typeface="Arial"/>
              </a:rPr>
              <a:t> </a:t>
            </a:r>
            <a:r>
              <a:rPr sz="1400" spc="-5" dirty="0">
                <a:latin typeface="Arial"/>
                <a:cs typeface="Arial"/>
              </a:rPr>
              <a:t>will</a:t>
            </a:r>
            <a:r>
              <a:rPr sz="1400" spc="5" dirty="0">
                <a:latin typeface="Arial"/>
                <a:cs typeface="Arial"/>
              </a:rPr>
              <a:t> </a:t>
            </a:r>
            <a:r>
              <a:rPr sz="1400" dirty="0">
                <a:latin typeface="Arial"/>
                <a:cs typeface="Arial"/>
              </a:rPr>
              <a:t>be </a:t>
            </a:r>
            <a:r>
              <a:rPr sz="1400" spc="5" dirty="0">
                <a:latin typeface="Arial"/>
                <a:cs typeface="Arial"/>
              </a:rPr>
              <a:t> </a:t>
            </a:r>
            <a:r>
              <a:rPr sz="1400" spc="-5" dirty="0">
                <a:latin typeface="Arial"/>
                <a:cs typeface="Arial"/>
              </a:rPr>
              <a:t>stored</a:t>
            </a:r>
            <a:r>
              <a:rPr sz="1400" spc="-10" dirty="0">
                <a:latin typeface="Arial"/>
                <a:cs typeface="Arial"/>
              </a:rPr>
              <a:t> </a:t>
            </a:r>
            <a:r>
              <a:rPr sz="1400" dirty="0">
                <a:latin typeface="Arial"/>
                <a:cs typeface="Arial"/>
              </a:rPr>
              <a:t>in</a:t>
            </a:r>
            <a:r>
              <a:rPr sz="1400" spc="-20" dirty="0">
                <a:latin typeface="Arial"/>
                <a:cs typeface="Arial"/>
              </a:rPr>
              <a:t> </a:t>
            </a:r>
            <a:r>
              <a:rPr sz="1400" dirty="0">
                <a:latin typeface="Arial"/>
                <a:cs typeface="Arial"/>
              </a:rPr>
              <a:t>the</a:t>
            </a:r>
            <a:r>
              <a:rPr sz="1400" spc="-20" dirty="0">
                <a:latin typeface="Arial"/>
                <a:cs typeface="Arial"/>
              </a:rPr>
              <a:t> </a:t>
            </a:r>
            <a:r>
              <a:rPr sz="1400" dirty="0">
                <a:latin typeface="Arial"/>
                <a:cs typeface="Arial"/>
              </a:rPr>
              <a:t>form</a:t>
            </a:r>
            <a:r>
              <a:rPr sz="1400" spc="-10" dirty="0">
                <a:latin typeface="Arial"/>
                <a:cs typeface="Arial"/>
              </a:rPr>
              <a:t> of</a:t>
            </a:r>
            <a:r>
              <a:rPr sz="1400" dirty="0">
                <a:latin typeface="Arial"/>
                <a:cs typeface="Arial"/>
              </a:rPr>
              <a:t> a</a:t>
            </a:r>
            <a:r>
              <a:rPr sz="1400" spc="-20" dirty="0">
                <a:latin typeface="Arial"/>
                <a:cs typeface="Arial"/>
              </a:rPr>
              <a:t> </a:t>
            </a:r>
            <a:r>
              <a:rPr sz="1400" dirty="0">
                <a:latin typeface="Arial"/>
                <a:cs typeface="Arial"/>
              </a:rPr>
              <a:t>table</a:t>
            </a:r>
            <a:r>
              <a:rPr sz="1400" spc="-5" dirty="0">
                <a:latin typeface="Arial"/>
                <a:cs typeface="Arial"/>
              </a:rPr>
              <a:t> </a:t>
            </a:r>
            <a:r>
              <a:rPr sz="1400" spc="-10" dirty="0">
                <a:latin typeface="Arial"/>
                <a:cs typeface="Arial"/>
              </a:rPr>
              <a:t>as</a:t>
            </a:r>
            <a:r>
              <a:rPr sz="1400" dirty="0">
                <a:latin typeface="Arial"/>
                <a:cs typeface="Arial"/>
              </a:rPr>
              <a:t> </a:t>
            </a:r>
            <a:r>
              <a:rPr sz="1400" spc="-5" dirty="0">
                <a:latin typeface="Arial"/>
                <a:cs typeface="Arial"/>
              </a:rPr>
              <a:t>well.</a:t>
            </a:r>
            <a:endParaRPr sz="1400">
              <a:latin typeface="Arial"/>
              <a:cs typeface="Arial"/>
            </a:endParaRPr>
          </a:p>
        </p:txBody>
      </p:sp>
      <p:sp>
        <p:nvSpPr>
          <p:cNvPr id="39" name="object 39"/>
          <p:cNvSpPr txBox="1"/>
          <p:nvPr/>
        </p:nvSpPr>
        <p:spPr>
          <a:xfrm>
            <a:off x="4588890" y="3833571"/>
            <a:ext cx="3303904" cy="239395"/>
          </a:xfrm>
          <a:prstGeom prst="rect">
            <a:avLst/>
          </a:prstGeom>
        </p:spPr>
        <p:txBody>
          <a:bodyPr vert="horz" wrap="square" lIns="0" tIns="12700" rIns="0" bIns="0" rtlCol="0">
            <a:spAutoFit/>
          </a:bodyPr>
          <a:lstStyle/>
          <a:p>
            <a:pPr marL="12700">
              <a:lnSpc>
                <a:spcPct val="100000"/>
              </a:lnSpc>
              <a:spcBef>
                <a:spcPts val="100"/>
              </a:spcBef>
            </a:pPr>
            <a:r>
              <a:rPr sz="1400" spc="-5" dirty="0">
                <a:latin typeface="Arial"/>
                <a:cs typeface="Arial"/>
              </a:rPr>
              <a:t>RDBMS</a:t>
            </a:r>
            <a:r>
              <a:rPr sz="1400" spc="-35" dirty="0">
                <a:latin typeface="Arial"/>
                <a:cs typeface="Arial"/>
              </a:rPr>
              <a:t> </a:t>
            </a:r>
            <a:r>
              <a:rPr sz="1400" b="1" spc="-5" dirty="0">
                <a:latin typeface="Arial"/>
                <a:cs typeface="Arial"/>
              </a:rPr>
              <a:t>supports</a:t>
            </a:r>
            <a:r>
              <a:rPr sz="1400" b="1" spc="-35" dirty="0">
                <a:latin typeface="Arial"/>
                <a:cs typeface="Arial"/>
              </a:rPr>
              <a:t> </a:t>
            </a:r>
            <a:r>
              <a:rPr sz="1400" b="1" spc="-5" dirty="0">
                <a:latin typeface="Arial"/>
                <a:cs typeface="Arial"/>
              </a:rPr>
              <a:t>distributed</a:t>
            </a:r>
            <a:r>
              <a:rPr sz="1400" b="1" spc="-40" dirty="0">
                <a:latin typeface="Arial"/>
                <a:cs typeface="Arial"/>
              </a:rPr>
              <a:t> </a:t>
            </a:r>
            <a:r>
              <a:rPr sz="1400" b="1" spc="-5" dirty="0">
                <a:latin typeface="Arial"/>
                <a:cs typeface="Arial"/>
              </a:rPr>
              <a:t>database</a:t>
            </a:r>
            <a:r>
              <a:rPr sz="1400" spc="-5" dirty="0">
                <a:latin typeface="Arial"/>
                <a:cs typeface="Arial"/>
              </a:rPr>
              <a:t>.</a:t>
            </a:r>
            <a:endParaRPr sz="1400">
              <a:latin typeface="Arial"/>
              <a:cs typeface="Arial"/>
            </a:endParaRPr>
          </a:p>
        </p:txBody>
      </p:sp>
      <p:sp>
        <p:nvSpPr>
          <p:cNvPr id="40" name="object 40"/>
          <p:cNvSpPr txBox="1"/>
          <p:nvPr/>
        </p:nvSpPr>
        <p:spPr>
          <a:xfrm>
            <a:off x="171704" y="4101795"/>
            <a:ext cx="8820150" cy="448309"/>
          </a:xfrm>
          <a:prstGeom prst="rect">
            <a:avLst/>
          </a:prstGeom>
        </p:spPr>
        <p:txBody>
          <a:bodyPr vert="horz" wrap="square" lIns="0" tIns="24130" rIns="0" bIns="0" rtlCol="0">
            <a:spAutoFit/>
          </a:bodyPr>
          <a:lstStyle/>
          <a:p>
            <a:pPr marL="376555" marR="5080" indent="-364490">
              <a:lnSpc>
                <a:spcPts val="1639"/>
              </a:lnSpc>
              <a:spcBef>
                <a:spcPts val="190"/>
              </a:spcBef>
              <a:tabLst>
                <a:tab pos="376555" algn="l"/>
                <a:tab pos="4429760" algn="l"/>
              </a:tabLst>
            </a:pPr>
            <a:r>
              <a:rPr sz="1400" spc="-5" dirty="0">
                <a:latin typeface="Arial"/>
                <a:cs typeface="Arial"/>
              </a:rPr>
              <a:t>7)	DBMS</a:t>
            </a:r>
            <a:r>
              <a:rPr sz="1400" spc="-10" dirty="0">
                <a:latin typeface="Arial"/>
                <a:cs typeface="Arial"/>
              </a:rPr>
              <a:t> </a:t>
            </a:r>
            <a:r>
              <a:rPr sz="1400" dirty="0">
                <a:latin typeface="Arial"/>
                <a:cs typeface="Arial"/>
              </a:rPr>
              <a:t>is </a:t>
            </a:r>
            <a:r>
              <a:rPr sz="1400" spc="-5" dirty="0">
                <a:latin typeface="Arial"/>
                <a:cs typeface="Arial"/>
              </a:rPr>
              <a:t>meant</a:t>
            </a:r>
            <a:r>
              <a:rPr sz="1400" spc="-10" dirty="0">
                <a:latin typeface="Arial"/>
                <a:cs typeface="Arial"/>
              </a:rPr>
              <a:t> </a:t>
            </a:r>
            <a:r>
              <a:rPr sz="1400" dirty="0">
                <a:latin typeface="Arial"/>
                <a:cs typeface="Arial"/>
              </a:rPr>
              <a:t>to</a:t>
            </a:r>
            <a:r>
              <a:rPr sz="1400" spc="-20" dirty="0">
                <a:latin typeface="Arial"/>
                <a:cs typeface="Arial"/>
              </a:rPr>
              <a:t> </a:t>
            </a:r>
            <a:r>
              <a:rPr sz="1400" spc="-5" dirty="0">
                <a:latin typeface="Arial"/>
                <a:cs typeface="Arial"/>
              </a:rPr>
              <a:t>be </a:t>
            </a:r>
            <a:r>
              <a:rPr sz="1400" dirty="0">
                <a:latin typeface="Arial"/>
                <a:cs typeface="Arial"/>
              </a:rPr>
              <a:t>for</a:t>
            </a:r>
            <a:r>
              <a:rPr sz="1400" spc="-15" dirty="0">
                <a:latin typeface="Arial"/>
                <a:cs typeface="Arial"/>
              </a:rPr>
              <a:t> </a:t>
            </a:r>
            <a:r>
              <a:rPr sz="1400" spc="-5" dirty="0">
                <a:latin typeface="Arial"/>
                <a:cs typeface="Arial"/>
              </a:rPr>
              <a:t>small</a:t>
            </a:r>
            <a:r>
              <a:rPr sz="1400" dirty="0">
                <a:latin typeface="Arial"/>
                <a:cs typeface="Arial"/>
              </a:rPr>
              <a:t> </a:t>
            </a:r>
            <a:r>
              <a:rPr sz="1400" spc="-5" dirty="0">
                <a:latin typeface="Arial"/>
                <a:cs typeface="Arial"/>
              </a:rPr>
              <a:t>organization	RDBMS </a:t>
            </a:r>
            <a:r>
              <a:rPr sz="1400" dirty="0">
                <a:latin typeface="Arial"/>
                <a:cs typeface="Arial"/>
              </a:rPr>
              <a:t>is </a:t>
            </a:r>
            <a:r>
              <a:rPr sz="1400" spc="-5" dirty="0">
                <a:latin typeface="Arial"/>
                <a:cs typeface="Arial"/>
              </a:rPr>
              <a:t>designed </a:t>
            </a:r>
            <a:r>
              <a:rPr sz="1400" dirty="0">
                <a:latin typeface="Arial"/>
                <a:cs typeface="Arial"/>
              </a:rPr>
              <a:t>to </a:t>
            </a:r>
            <a:r>
              <a:rPr sz="1400" b="1" spc="-5" dirty="0">
                <a:latin typeface="Arial"/>
                <a:cs typeface="Arial"/>
              </a:rPr>
              <a:t>handle large </a:t>
            </a:r>
            <a:r>
              <a:rPr sz="1400" b="1" spc="-10" dirty="0">
                <a:latin typeface="Arial"/>
                <a:cs typeface="Arial"/>
              </a:rPr>
              <a:t>amount </a:t>
            </a:r>
            <a:r>
              <a:rPr sz="1400" b="1" spc="-5" dirty="0">
                <a:latin typeface="Arial"/>
                <a:cs typeface="Arial"/>
              </a:rPr>
              <a:t>of data</a:t>
            </a:r>
            <a:r>
              <a:rPr sz="1400" spc="-5" dirty="0">
                <a:latin typeface="Arial"/>
                <a:cs typeface="Arial"/>
              </a:rPr>
              <a:t>. </a:t>
            </a:r>
            <a:r>
              <a:rPr sz="1400" dirty="0">
                <a:latin typeface="Arial"/>
                <a:cs typeface="Arial"/>
              </a:rPr>
              <a:t>it </a:t>
            </a:r>
            <a:r>
              <a:rPr sz="1400" spc="-375" dirty="0">
                <a:latin typeface="Arial"/>
                <a:cs typeface="Arial"/>
              </a:rPr>
              <a:t> </a:t>
            </a:r>
            <a:r>
              <a:rPr sz="1400" spc="-5" dirty="0">
                <a:latin typeface="Arial"/>
                <a:cs typeface="Arial"/>
              </a:rPr>
              <a:t>and</a:t>
            </a:r>
            <a:r>
              <a:rPr sz="1400" spc="-20" dirty="0">
                <a:latin typeface="Arial"/>
                <a:cs typeface="Arial"/>
              </a:rPr>
              <a:t> </a:t>
            </a:r>
            <a:r>
              <a:rPr sz="1400" b="1" spc="-5" dirty="0">
                <a:latin typeface="Arial"/>
                <a:cs typeface="Arial"/>
              </a:rPr>
              <a:t>deal</a:t>
            </a:r>
            <a:r>
              <a:rPr sz="1400" b="1" spc="-35" dirty="0">
                <a:latin typeface="Arial"/>
                <a:cs typeface="Arial"/>
              </a:rPr>
              <a:t> </a:t>
            </a:r>
            <a:r>
              <a:rPr sz="1400" b="1" dirty="0">
                <a:latin typeface="Arial"/>
                <a:cs typeface="Arial"/>
              </a:rPr>
              <a:t>with</a:t>
            </a:r>
            <a:r>
              <a:rPr sz="1400" b="1" spc="-25" dirty="0">
                <a:latin typeface="Arial"/>
                <a:cs typeface="Arial"/>
              </a:rPr>
              <a:t> </a:t>
            </a:r>
            <a:r>
              <a:rPr sz="1400" b="1" spc="-5" dirty="0">
                <a:latin typeface="Arial"/>
                <a:cs typeface="Arial"/>
              </a:rPr>
              <a:t>small</a:t>
            </a:r>
            <a:r>
              <a:rPr sz="1400" b="1" dirty="0">
                <a:latin typeface="Arial"/>
                <a:cs typeface="Arial"/>
              </a:rPr>
              <a:t> </a:t>
            </a:r>
            <a:r>
              <a:rPr sz="1400" b="1" spc="-5" dirty="0">
                <a:latin typeface="Arial"/>
                <a:cs typeface="Arial"/>
              </a:rPr>
              <a:t>data</a:t>
            </a:r>
            <a:r>
              <a:rPr sz="1400" spc="-5" dirty="0">
                <a:latin typeface="Arial"/>
                <a:cs typeface="Arial"/>
              </a:rPr>
              <a:t>.</a:t>
            </a:r>
            <a:r>
              <a:rPr sz="1400" spc="-15" dirty="0">
                <a:latin typeface="Arial"/>
                <a:cs typeface="Arial"/>
              </a:rPr>
              <a:t> </a:t>
            </a:r>
            <a:r>
              <a:rPr sz="1400" spc="-10" dirty="0">
                <a:latin typeface="Arial"/>
                <a:cs typeface="Arial"/>
              </a:rPr>
              <a:t>it</a:t>
            </a:r>
            <a:r>
              <a:rPr sz="1400" spc="-25" dirty="0">
                <a:latin typeface="Arial"/>
                <a:cs typeface="Arial"/>
              </a:rPr>
              <a:t> </a:t>
            </a:r>
            <a:r>
              <a:rPr sz="1400" dirty="0">
                <a:latin typeface="Arial"/>
                <a:cs typeface="Arial"/>
              </a:rPr>
              <a:t>supports</a:t>
            </a:r>
            <a:r>
              <a:rPr sz="1400" spc="-5" dirty="0">
                <a:latin typeface="Arial"/>
                <a:cs typeface="Arial"/>
              </a:rPr>
              <a:t> </a:t>
            </a:r>
            <a:r>
              <a:rPr sz="1400" b="1" spc="-5" dirty="0">
                <a:latin typeface="Arial"/>
                <a:cs typeface="Arial"/>
              </a:rPr>
              <a:t>single</a:t>
            </a:r>
            <a:r>
              <a:rPr sz="1400" b="1" spc="-20" dirty="0">
                <a:latin typeface="Arial"/>
                <a:cs typeface="Arial"/>
              </a:rPr>
              <a:t> </a:t>
            </a:r>
            <a:r>
              <a:rPr sz="1400" b="1" spc="-5" dirty="0">
                <a:latin typeface="Arial"/>
                <a:cs typeface="Arial"/>
              </a:rPr>
              <a:t>user</a:t>
            </a:r>
            <a:r>
              <a:rPr sz="1400" spc="-5" dirty="0">
                <a:latin typeface="Arial"/>
                <a:cs typeface="Arial"/>
              </a:rPr>
              <a:t>.</a:t>
            </a:r>
            <a:r>
              <a:rPr sz="1400" spc="285" dirty="0">
                <a:latin typeface="Arial"/>
                <a:cs typeface="Arial"/>
              </a:rPr>
              <a:t> </a:t>
            </a:r>
            <a:r>
              <a:rPr sz="1400" dirty="0">
                <a:latin typeface="Arial"/>
                <a:cs typeface="Arial"/>
              </a:rPr>
              <a:t>supports</a:t>
            </a:r>
            <a:r>
              <a:rPr sz="1400" spc="-10" dirty="0">
                <a:latin typeface="Arial"/>
                <a:cs typeface="Arial"/>
              </a:rPr>
              <a:t> </a:t>
            </a:r>
            <a:r>
              <a:rPr sz="1400" b="1" spc="-5" dirty="0">
                <a:latin typeface="Arial"/>
                <a:cs typeface="Arial"/>
              </a:rPr>
              <a:t>multiple</a:t>
            </a:r>
            <a:r>
              <a:rPr sz="1400" b="1" spc="-15" dirty="0">
                <a:latin typeface="Arial"/>
                <a:cs typeface="Arial"/>
              </a:rPr>
              <a:t> </a:t>
            </a:r>
            <a:r>
              <a:rPr sz="1400" b="1" dirty="0">
                <a:latin typeface="Arial"/>
                <a:cs typeface="Arial"/>
              </a:rPr>
              <a:t>users</a:t>
            </a:r>
            <a:r>
              <a:rPr sz="1400" dirty="0">
                <a:latin typeface="Arial"/>
                <a:cs typeface="Arial"/>
              </a:rPr>
              <a:t>.</a:t>
            </a:r>
            <a:endParaRPr sz="1400">
              <a:latin typeface="Arial"/>
              <a:cs typeface="Arial"/>
            </a:endParaRPr>
          </a:p>
        </p:txBody>
      </p:sp>
      <p:sp>
        <p:nvSpPr>
          <p:cNvPr id="41" name="object 41"/>
          <p:cNvSpPr txBox="1"/>
          <p:nvPr/>
        </p:nvSpPr>
        <p:spPr>
          <a:xfrm>
            <a:off x="4588890" y="4576064"/>
            <a:ext cx="3567429" cy="447040"/>
          </a:xfrm>
          <a:prstGeom prst="rect">
            <a:avLst/>
          </a:prstGeom>
        </p:spPr>
        <p:txBody>
          <a:bodyPr vert="horz" wrap="square" lIns="0" tIns="25400" rIns="0" bIns="0" rtlCol="0">
            <a:spAutoFit/>
          </a:bodyPr>
          <a:lstStyle/>
          <a:p>
            <a:pPr marL="12700" marR="5080">
              <a:lnSpc>
                <a:spcPts val="1630"/>
              </a:lnSpc>
              <a:spcBef>
                <a:spcPts val="200"/>
              </a:spcBef>
            </a:pPr>
            <a:r>
              <a:rPr sz="1400" spc="-5" dirty="0">
                <a:latin typeface="Arial"/>
                <a:cs typeface="Arial"/>
              </a:rPr>
              <a:t>Example</a:t>
            </a:r>
            <a:r>
              <a:rPr sz="1400" spc="-35" dirty="0">
                <a:latin typeface="Arial"/>
                <a:cs typeface="Arial"/>
              </a:rPr>
              <a:t> </a:t>
            </a:r>
            <a:r>
              <a:rPr sz="1400" spc="-5" dirty="0">
                <a:latin typeface="Arial"/>
                <a:cs typeface="Arial"/>
              </a:rPr>
              <a:t>of</a:t>
            </a:r>
            <a:r>
              <a:rPr sz="1400" spc="-15" dirty="0">
                <a:latin typeface="Arial"/>
                <a:cs typeface="Arial"/>
              </a:rPr>
              <a:t> </a:t>
            </a:r>
            <a:r>
              <a:rPr sz="1400" spc="-5" dirty="0">
                <a:latin typeface="Arial"/>
                <a:cs typeface="Arial"/>
              </a:rPr>
              <a:t>RDBMS</a:t>
            </a:r>
            <a:r>
              <a:rPr sz="1400" spc="-25" dirty="0">
                <a:latin typeface="Arial"/>
                <a:cs typeface="Arial"/>
              </a:rPr>
              <a:t> </a:t>
            </a:r>
            <a:r>
              <a:rPr sz="1400" dirty="0">
                <a:latin typeface="Arial"/>
                <a:cs typeface="Arial"/>
              </a:rPr>
              <a:t>are</a:t>
            </a:r>
            <a:r>
              <a:rPr sz="1400" spc="-20" dirty="0">
                <a:latin typeface="Arial"/>
                <a:cs typeface="Arial"/>
              </a:rPr>
              <a:t> </a:t>
            </a:r>
            <a:r>
              <a:rPr sz="1400" b="1" spc="-5" dirty="0">
                <a:latin typeface="Arial"/>
                <a:cs typeface="Arial"/>
              </a:rPr>
              <a:t>mysql</a:t>
            </a:r>
            <a:r>
              <a:rPr sz="1400" spc="-5" dirty="0">
                <a:latin typeface="Arial"/>
                <a:cs typeface="Arial"/>
              </a:rPr>
              <a:t>,</a:t>
            </a:r>
            <a:r>
              <a:rPr sz="1400" spc="-20" dirty="0">
                <a:latin typeface="Arial"/>
                <a:cs typeface="Arial"/>
              </a:rPr>
              <a:t> </a:t>
            </a:r>
            <a:r>
              <a:rPr sz="1400" b="1" spc="-5" dirty="0">
                <a:latin typeface="Arial"/>
                <a:cs typeface="Arial"/>
              </a:rPr>
              <a:t>postgre</a:t>
            </a:r>
            <a:r>
              <a:rPr sz="1400" spc="-5" dirty="0">
                <a:latin typeface="Arial"/>
                <a:cs typeface="Arial"/>
              </a:rPr>
              <a:t>,</a:t>
            </a:r>
            <a:r>
              <a:rPr sz="1400" spc="-25" dirty="0">
                <a:latin typeface="Arial"/>
                <a:cs typeface="Arial"/>
              </a:rPr>
              <a:t> </a:t>
            </a:r>
            <a:r>
              <a:rPr sz="1400" b="1" spc="-5" dirty="0">
                <a:latin typeface="Arial"/>
                <a:cs typeface="Arial"/>
              </a:rPr>
              <a:t>sql </a:t>
            </a:r>
            <a:r>
              <a:rPr sz="1400" b="1" spc="-375" dirty="0">
                <a:latin typeface="Arial"/>
                <a:cs typeface="Arial"/>
              </a:rPr>
              <a:t> </a:t>
            </a:r>
            <a:r>
              <a:rPr sz="1400" b="1" dirty="0">
                <a:latin typeface="Arial"/>
                <a:cs typeface="Arial"/>
              </a:rPr>
              <a:t>server</a:t>
            </a:r>
            <a:r>
              <a:rPr sz="1400" dirty="0">
                <a:latin typeface="Arial"/>
                <a:cs typeface="Arial"/>
              </a:rPr>
              <a:t>,</a:t>
            </a:r>
            <a:r>
              <a:rPr sz="1400" spc="-20" dirty="0">
                <a:latin typeface="Arial"/>
                <a:cs typeface="Arial"/>
              </a:rPr>
              <a:t> </a:t>
            </a:r>
            <a:r>
              <a:rPr sz="1400" b="1" spc="-5" dirty="0">
                <a:latin typeface="Arial"/>
                <a:cs typeface="Arial"/>
              </a:rPr>
              <a:t>oracle </a:t>
            </a:r>
            <a:r>
              <a:rPr sz="1400" spc="-5" dirty="0">
                <a:latin typeface="Arial"/>
                <a:cs typeface="Arial"/>
              </a:rPr>
              <a:t>etc.</a:t>
            </a:r>
            <a:endParaRPr sz="1400">
              <a:latin typeface="Arial"/>
              <a:cs typeface="Arial"/>
            </a:endParaRPr>
          </a:p>
        </p:txBody>
      </p:sp>
      <p:pic>
        <p:nvPicPr>
          <p:cNvPr id="42" name="object 42"/>
          <p:cNvPicPr/>
          <p:nvPr/>
        </p:nvPicPr>
        <p:blipFill>
          <a:blip r:embed="rId3" cstate="print"/>
          <a:stretch>
            <a:fillRect/>
          </a:stretch>
        </p:blipFill>
        <p:spPr>
          <a:xfrm>
            <a:off x="143510" y="165150"/>
            <a:ext cx="775335" cy="308432"/>
          </a:xfrm>
          <a:prstGeom prst="rect">
            <a:avLst/>
          </a:prstGeom>
        </p:spPr>
      </p:pic>
      <p:sp>
        <p:nvSpPr>
          <p:cNvPr id="43" name="object 43"/>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86653" y="1162879"/>
            <a:ext cx="3134360" cy="391160"/>
          </a:xfrm>
          <a:prstGeom prst="rect">
            <a:avLst/>
          </a:prstGeom>
        </p:spPr>
        <p:txBody>
          <a:bodyPr vert="horz" wrap="square" lIns="0" tIns="12700" rIns="0" bIns="0" rtlCol="0">
            <a:spAutoFit/>
          </a:bodyPr>
          <a:lstStyle/>
          <a:p>
            <a:pPr marL="12700" algn="ctr">
              <a:lnSpc>
                <a:spcPct val="100000"/>
              </a:lnSpc>
              <a:spcBef>
                <a:spcPts val="100"/>
              </a:spcBef>
            </a:pPr>
            <a:r>
              <a:rPr sz="2400" spc="-5" dirty="0">
                <a:latin typeface="Arial"/>
                <a:cs typeface="Arial"/>
              </a:rPr>
              <a:t>Introduction</a:t>
            </a:r>
            <a:r>
              <a:rPr sz="2400" spc="-55" dirty="0">
                <a:latin typeface="Arial"/>
                <a:cs typeface="Arial"/>
              </a:rPr>
              <a:t> </a:t>
            </a:r>
            <a:r>
              <a:rPr sz="2400" dirty="0">
                <a:latin typeface="Arial"/>
                <a:cs typeface="Arial"/>
              </a:rPr>
              <a:t>to</a:t>
            </a:r>
            <a:r>
              <a:rPr sz="2400" spc="-45" dirty="0">
                <a:latin typeface="Arial"/>
                <a:cs typeface="Arial"/>
              </a:rPr>
              <a:t> </a:t>
            </a:r>
            <a:r>
              <a:rPr sz="2400" spc="-5" dirty="0">
                <a:latin typeface="Arial"/>
                <a:cs typeface="Arial"/>
              </a:rPr>
              <a:t>RDBMS</a:t>
            </a:r>
            <a:endParaRPr sz="2400" dirty="0">
              <a:latin typeface="Arial"/>
              <a:cs typeface="Arial"/>
            </a:endParaRPr>
          </a:p>
        </p:txBody>
      </p:sp>
      <p:sp>
        <p:nvSpPr>
          <p:cNvPr id="3" name="object 3"/>
          <p:cNvSpPr txBox="1"/>
          <p:nvPr/>
        </p:nvSpPr>
        <p:spPr>
          <a:xfrm>
            <a:off x="5148453" y="4823866"/>
            <a:ext cx="3239135" cy="275590"/>
          </a:xfrm>
          <a:prstGeom prst="rect">
            <a:avLst/>
          </a:prstGeom>
        </p:spPr>
        <p:txBody>
          <a:bodyPr vert="horz" wrap="square" lIns="0" tIns="31114" rIns="0" bIns="0" rtlCol="0">
            <a:spAutoFit/>
          </a:bodyPr>
          <a:lstStyle/>
          <a:p>
            <a:pPr marL="12700">
              <a:lnSpc>
                <a:spcPct val="100000"/>
              </a:lnSpc>
              <a:spcBef>
                <a:spcPts val="244"/>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marL="12700">
              <a:lnSpc>
                <a:spcPct val="100000"/>
              </a:lnSpc>
              <a:spcBef>
                <a:spcPts val="140"/>
              </a:spcBef>
            </a:pPr>
            <a:r>
              <a:rPr sz="700" spc="-5" dirty="0">
                <a:solidFill>
                  <a:srgbClr val="585858"/>
                </a:solidFill>
                <a:latin typeface="Arial"/>
                <a:cs typeface="Arial"/>
                <a:hlinkClick r:id="rId2"/>
              </a:rPr>
              <a:t>https://www.learncomputerscienceonline.com/wp-content/uploads/2019/08/What-I</a:t>
            </a:r>
            <a:endParaRPr sz="700">
              <a:latin typeface="Arial"/>
              <a:cs typeface="Arial"/>
            </a:endParaRPr>
          </a:p>
        </p:txBody>
      </p:sp>
      <p:pic>
        <p:nvPicPr>
          <p:cNvPr id="4" name="object 4"/>
          <p:cNvPicPr/>
          <p:nvPr/>
        </p:nvPicPr>
        <p:blipFill>
          <a:blip r:embed="rId3" cstate="print"/>
          <a:stretch>
            <a:fillRect/>
          </a:stretch>
        </p:blipFill>
        <p:spPr>
          <a:xfrm>
            <a:off x="143510" y="163068"/>
            <a:ext cx="767080" cy="307848"/>
          </a:xfrm>
          <a:prstGeom prst="rect">
            <a:avLst/>
          </a:prstGeom>
        </p:spPr>
      </p:pic>
      <p:pic>
        <p:nvPicPr>
          <p:cNvPr id="5" name="object 5"/>
          <p:cNvPicPr/>
          <p:nvPr/>
        </p:nvPicPr>
        <p:blipFill>
          <a:blip r:embed="rId4" cstate="print"/>
          <a:stretch>
            <a:fillRect/>
          </a:stretch>
        </p:blipFill>
        <p:spPr>
          <a:xfrm>
            <a:off x="4569045" y="1126224"/>
            <a:ext cx="4574320" cy="3098936"/>
          </a:xfrm>
          <a:prstGeom prst="rect">
            <a:avLst/>
          </a:prstGeom>
        </p:spPr>
      </p:pic>
      <p:sp>
        <p:nvSpPr>
          <p:cNvPr id="6" name="object 6"/>
          <p:cNvSpPr txBox="1">
            <a:spLocks noGrp="1"/>
          </p:cNvSpPr>
          <p:nvPr>
            <p:ph type="ftr" sz="quarter" idx="5"/>
          </p:nvPr>
        </p:nvSpPr>
        <p:spPr>
          <a:xfrm>
            <a:off x="0" y="0"/>
            <a:ext cx="0" cy="126317"/>
          </a:xfrm>
          <a:prstGeom prst="rect">
            <a:avLst/>
          </a:prstGeom>
        </p:spPr>
        <p:txBody>
          <a:bodyPr vert="horz" wrap="square" lIns="0" tIns="3175" rIns="0" bIns="0" rtlCol="0">
            <a:spAutoFit/>
          </a:bodyPr>
          <a:lstStyle/>
          <a:p>
            <a:pPr marL="12700">
              <a:lnSpc>
                <a:spcPct val="100000"/>
              </a:lnSpc>
              <a:spcBef>
                <a:spcPts val="25"/>
              </a:spcBef>
            </a:pPr>
            <a:endParaRPr dirty="0"/>
          </a:p>
        </p:txBody>
      </p:sp>
    </p:spTree>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9454" y="827278"/>
            <a:ext cx="3903542" cy="456535"/>
          </a:xfrm>
          <a:prstGeom prst="rect">
            <a:avLst/>
          </a:prstGeom>
        </p:spPr>
        <p:txBody>
          <a:bodyPr vert="horz" wrap="square" lIns="0" tIns="12700" rIns="0" bIns="0" rtlCol="0">
            <a:spAutoFit/>
          </a:bodyPr>
          <a:lstStyle/>
          <a:p>
            <a:pPr marL="12700" algn="ctr">
              <a:lnSpc>
                <a:spcPct val="100000"/>
              </a:lnSpc>
              <a:spcBef>
                <a:spcPts val="100"/>
              </a:spcBef>
            </a:pPr>
            <a:r>
              <a:rPr spc="-5" dirty="0"/>
              <a:t>Introduction</a:t>
            </a:r>
            <a:r>
              <a:rPr spc="-65" dirty="0"/>
              <a:t> </a:t>
            </a:r>
            <a:r>
              <a:rPr dirty="0"/>
              <a:t>to</a:t>
            </a:r>
            <a:r>
              <a:rPr spc="-60" dirty="0"/>
              <a:t> </a:t>
            </a:r>
            <a:r>
              <a:rPr spc="-5" dirty="0"/>
              <a:t>RDBMS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438402" y="1722247"/>
            <a:ext cx="167132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What</a:t>
            </a:r>
            <a:r>
              <a:rPr sz="1800" spc="-60" dirty="0">
                <a:solidFill>
                  <a:srgbClr val="585858"/>
                </a:solidFill>
                <a:latin typeface="Arial"/>
                <a:cs typeface="Arial"/>
              </a:rPr>
              <a:t> </a:t>
            </a:r>
            <a:r>
              <a:rPr sz="1800" spc="-5" dirty="0">
                <a:solidFill>
                  <a:srgbClr val="585858"/>
                </a:solidFill>
                <a:latin typeface="Arial"/>
                <a:cs typeface="Arial"/>
              </a:rPr>
              <a:t>is</a:t>
            </a:r>
            <a:r>
              <a:rPr sz="1800" spc="-55" dirty="0">
                <a:solidFill>
                  <a:srgbClr val="585858"/>
                </a:solidFill>
                <a:latin typeface="Arial"/>
                <a:cs typeface="Arial"/>
              </a:rPr>
              <a:t> </a:t>
            </a:r>
            <a:r>
              <a:rPr sz="1800" spc="-5" dirty="0">
                <a:solidFill>
                  <a:srgbClr val="585858"/>
                </a:solidFill>
                <a:latin typeface="Arial"/>
                <a:cs typeface="Arial"/>
              </a:rPr>
              <a:t>RDBMS</a:t>
            </a:r>
            <a:endParaRPr sz="1800">
              <a:latin typeface="Arial"/>
              <a:cs typeface="Arial"/>
            </a:endParaRPr>
          </a:p>
        </p:txBody>
      </p:sp>
      <p:sp>
        <p:nvSpPr>
          <p:cNvPr id="7" name="object 7"/>
          <p:cNvSpPr txBox="1"/>
          <p:nvPr/>
        </p:nvSpPr>
        <p:spPr>
          <a:xfrm>
            <a:off x="654812" y="2861538"/>
            <a:ext cx="3206115" cy="1260475"/>
          </a:xfrm>
          <a:prstGeom prst="rect">
            <a:avLst/>
          </a:prstGeom>
        </p:spPr>
        <p:txBody>
          <a:bodyPr vert="horz" wrap="square" lIns="0" tIns="12065" rIns="0" bIns="0" rtlCol="0">
            <a:spAutoFit/>
          </a:bodyPr>
          <a:lstStyle/>
          <a:p>
            <a:pPr marL="349250" marR="5080" indent="-337185">
              <a:lnSpc>
                <a:spcPct val="115799"/>
              </a:lnSpc>
              <a:spcBef>
                <a:spcPts val="95"/>
              </a:spcBef>
              <a:buChar char="●"/>
              <a:tabLst>
                <a:tab pos="349250" algn="l"/>
                <a:tab pos="349885" algn="l"/>
              </a:tabLst>
            </a:pPr>
            <a:r>
              <a:rPr sz="1400" dirty="0">
                <a:latin typeface="Arial"/>
                <a:cs typeface="Arial"/>
              </a:rPr>
              <a:t>A</a:t>
            </a:r>
            <a:r>
              <a:rPr sz="1400" spc="5" dirty="0">
                <a:latin typeface="Arial"/>
                <a:cs typeface="Arial"/>
              </a:rPr>
              <a:t> </a:t>
            </a:r>
            <a:r>
              <a:rPr sz="1400" spc="-5" dirty="0">
                <a:latin typeface="Arial"/>
                <a:cs typeface="Arial"/>
              </a:rPr>
              <a:t>Relational</a:t>
            </a:r>
            <a:r>
              <a:rPr sz="1400" spc="-10" dirty="0">
                <a:latin typeface="Arial"/>
                <a:cs typeface="Arial"/>
              </a:rPr>
              <a:t> </a:t>
            </a:r>
            <a:r>
              <a:rPr sz="1400" spc="-5" dirty="0">
                <a:latin typeface="Arial"/>
                <a:cs typeface="Arial"/>
              </a:rPr>
              <a:t>database</a:t>
            </a:r>
            <a:r>
              <a:rPr sz="1400" spc="10" dirty="0">
                <a:latin typeface="Arial"/>
                <a:cs typeface="Arial"/>
              </a:rPr>
              <a:t> </a:t>
            </a:r>
            <a:r>
              <a:rPr sz="1400" spc="-5" dirty="0">
                <a:latin typeface="Arial"/>
                <a:cs typeface="Arial"/>
              </a:rPr>
              <a:t>management </a:t>
            </a:r>
            <a:r>
              <a:rPr sz="1400" spc="-375" dirty="0">
                <a:latin typeface="Arial"/>
                <a:cs typeface="Arial"/>
              </a:rPr>
              <a:t> </a:t>
            </a:r>
            <a:r>
              <a:rPr sz="1400" spc="-5" dirty="0">
                <a:latin typeface="Arial"/>
                <a:cs typeface="Arial"/>
              </a:rPr>
              <a:t>system (RDBMS) </a:t>
            </a:r>
            <a:r>
              <a:rPr sz="1400" dirty="0">
                <a:latin typeface="Arial"/>
                <a:cs typeface="Arial"/>
              </a:rPr>
              <a:t>is a </a:t>
            </a:r>
            <a:r>
              <a:rPr sz="1400" spc="-5" dirty="0">
                <a:latin typeface="Arial"/>
                <a:cs typeface="Arial"/>
              </a:rPr>
              <a:t>database </a:t>
            </a:r>
            <a:r>
              <a:rPr sz="1400" dirty="0">
                <a:latin typeface="Arial"/>
                <a:cs typeface="Arial"/>
              </a:rPr>
              <a:t> management</a:t>
            </a:r>
            <a:r>
              <a:rPr sz="1400" spc="-45" dirty="0">
                <a:latin typeface="Arial"/>
                <a:cs typeface="Arial"/>
              </a:rPr>
              <a:t> </a:t>
            </a:r>
            <a:r>
              <a:rPr sz="1400" spc="-5" dirty="0">
                <a:latin typeface="Arial"/>
                <a:cs typeface="Arial"/>
              </a:rPr>
              <a:t>system</a:t>
            </a:r>
            <a:r>
              <a:rPr sz="1400" spc="-30" dirty="0">
                <a:latin typeface="Arial"/>
                <a:cs typeface="Arial"/>
              </a:rPr>
              <a:t> </a:t>
            </a:r>
            <a:r>
              <a:rPr sz="1400" spc="-5" dirty="0">
                <a:latin typeface="Arial"/>
                <a:cs typeface="Arial"/>
              </a:rPr>
              <a:t>(DBMS)</a:t>
            </a:r>
            <a:r>
              <a:rPr sz="1400" spc="-45" dirty="0">
                <a:latin typeface="Arial"/>
                <a:cs typeface="Arial"/>
              </a:rPr>
              <a:t> </a:t>
            </a:r>
            <a:r>
              <a:rPr sz="1400" spc="-5" dirty="0">
                <a:latin typeface="Arial"/>
                <a:cs typeface="Arial"/>
              </a:rPr>
              <a:t>that</a:t>
            </a:r>
            <a:r>
              <a:rPr sz="1400" spc="-25" dirty="0">
                <a:latin typeface="Arial"/>
                <a:cs typeface="Arial"/>
              </a:rPr>
              <a:t> </a:t>
            </a:r>
            <a:r>
              <a:rPr sz="1400" spc="-15" dirty="0">
                <a:latin typeface="Arial"/>
                <a:cs typeface="Arial"/>
              </a:rPr>
              <a:t>is </a:t>
            </a:r>
            <a:r>
              <a:rPr sz="1400" spc="-375" dirty="0">
                <a:latin typeface="Arial"/>
                <a:cs typeface="Arial"/>
              </a:rPr>
              <a:t> </a:t>
            </a:r>
            <a:r>
              <a:rPr sz="1400" dirty="0">
                <a:latin typeface="Arial"/>
                <a:cs typeface="Arial"/>
              </a:rPr>
              <a:t>based on the </a:t>
            </a:r>
            <a:r>
              <a:rPr sz="1400" spc="-5" dirty="0">
                <a:latin typeface="Arial"/>
                <a:cs typeface="Arial"/>
              </a:rPr>
              <a:t>relational </a:t>
            </a:r>
            <a:r>
              <a:rPr sz="1400" dirty="0">
                <a:latin typeface="Arial"/>
                <a:cs typeface="Arial"/>
              </a:rPr>
              <a:t>model </a:t>
            </a:r>
            <a:r>
              <a:rPr sz="1400" spc="-10" dirty="0">
                <a:latin typeface="Arial"/>
                <a:cs typeface="Arial"/>
              </a:rPr>
              <a:t>as </a:t>
            </a:r>
            <a:r>
              <a:rPr sz="1400" spc="-5" dirty="0">
                <a:latin typeface="Arial"/>
                <a:cs typeface="Arial"/>
              </a:rPr>
              <a:t> </a:t>
            </a:r>
            <a:r>
              <a:rPr sz="1400" dirty="0">
                <a:latin typeface="Arial"/>
                <a:cs typeface="Arial"/>
              </a:rPr>
              <a:t>introduced</a:t>
            </a:r>
            <a:r>
              <a:rPr sz="1400" spc="-20" dirty="0">
                <a:latin typeface="Arial"/>
                <a:cs typeface="Arial"/>
              </a:rPr>
              <a:t> </a:t>
            </a:r>
            <a:r>
              <a:rPr sz="1400" spc="-5" dirty="0">
                <a:latin typeface="Arial"/>
                <a:cs typeface="Arial"/>
              </a:rPr>
              <a:t>by</a:t>
            </a:r>
            <a:r>
              <a:rPr sz="1400" spc="-30" dirty="0">
                <a:latin typeface="Arial"/>
                <a:cs typeface="Arial"/>
              </a:rPr>
              <a:t> </a:t>
            </a:r>
            <a:r>
              <a:rPr sz="1400" spc="-10" dirty="0">
                <a:latin typeface="Arial"/>
                <a:cs typeface="Arial"/>
              </a:rPr>
              <a:t>E.</a:t>
            </a:r>
            <a:r>
              <a:rPr sz="1400" spc="-20" dirty="0">
                <a:latin typeface="Arial"/>
                <a:cs typeface="Arial"/>
              </a:rPr>
              <a:t> </a:t>
            </a:r>
            <a:r>
              <a:rPr sz="1400" spc="-5" dirty="0">
                <a:latin typeface="Arial"/>
                <a:cs typeface="Arial"/>
              </a:rPr>
              <a:t>F.</a:t>
            </a:r>
            <a:r>
              <a:rPr sz="1400" spc="-25" dirty="0">
                <a:latin typeface="Arial"/>
                <a:cs typeface="Arial"/>
              </a:rPr>
              <a:t> </a:t>
            </a:r>
            <a:r>
              <a:rPr sz="1400" dirty="0">
                <a:latin typeface="Arial"/>
                <a:cs typeface="Arial"/>
              </a:rPr>
              <a:t>Codd.</a:t>
            </a:r>
            <a:endParaRPr sz="1400">
              <a:latin typeface="Arial"/>
              <a:cs typeface="Arial"/>
            </a:endParaRPr>
          </a:p>
        </p:txBody>
      </p:sp>
      <p:sp>
        <p:nvSpPr>
          <p:cNvPr id="8" name="object 8"/>
          <p:cNvSpPr txBox="1"/>
          <p:nvPr/>
        </p:nvSpPr>
        <p:spPr>
          <a:xfrm>
            <a:off x="4708016" y="4819294"/>
            <a:ext cx="3776979" cy="272415"/>
          </a:xfrm>
          <a:prstGeom prst="rect">
            <a:avLst/>
          </a:prstGeom>
        </p:spPr>
        <p:txBody>
          <a:bodyPr vert="horz" wrap="square" lIns="0" tIns="29209" rIns="0" bIns="0" rtlCol="0">
            <a:spAutoFit/>
          </a:bodyPr>
          <a:lstStyle/>
          <a:p>
            <a:pPr marL="12700">
              <a:lnSpc>
                <a:spcPct val="100000"/>
              </a:lnSpc>
              <a:spcBef>
                <a:spcPts val="229"/>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marL="12700">
              <a:lnSpc>
                <a:spcPct val="100000"/>
              </a:lnSpc>
              <a:spcBef>
                <a:spcPts val="135"/>
              </a:spcBef>
            </a:pPr>
            <a:r>
              <a:rPr sz="700" spc="-5" dirty="0">
                <a:solidFill>
                  <a:srgbClr val="585858"/>
                </a:solidFill>
                <a:latin typeface="Arial"/>
                <a:cs typeface="Arial"/>
                <a:hlinkClick r:id="rId3"/>
              </a:rPr>
              <a:t>https://www.learncomputerscienceonline.com/wp-content/uploads/2019/08/What-Is-RDBMS.jpg</a:t>
            </a:r>
            <a:endParaRPr sz="7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580536" y="1121385"/>
            <a:ext cx="4562829" cy="3091162"/>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2248" y="827278"/>
            <a:ext cx="3966604" cy="456535"/>
          </a:xfrm>
          <a:prstGeom prst="rect">
            <a:avLst/>
          </a:prstGeom>
        </p:spPr>
        <p:txBody>
          <a:bodyPr vert="horz" wrap="square" lIns="0" tIns="12700" rIns="0" bIns="0" rtlCol="0">
            <a:spAutoFit/>
          </a:bodyPr>
          <a:lstStyle/>
          <a:p>
            <a:pPr marL="12700" algn="ctr">
              <a:lnSpc>
                <a:spcPct val="100000"/>
              </a:lnSpc>
              <a:spcBef>
                <a:spcPts val="100"/>
              </a:spcBef>
            </a:pPr>
            <a:r>
              <a:rPr spc="-5" dirty="0"/>
              <a:t>Introduction</a:t>
            </a:r>
            <a:r>
              <a:rPr spc="-65" dirty="0"/>
              <a:t> </a:t>
            </a:r>
            <a:r>
              <a:rPr dirty="0"/>
              <a:t>to</a:t>
            </a:r>
            <a:r>
              <a:rPr spc="-60" dirty="0"/>
              <a:t> </a:t>
            </a:r>
            <a:r>
              <a:rPr spc="-5" dirty="0"/>
              <a:t>RDBMS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139748" y="1722247"/>
            <a:ext cx="226377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D</a:t>
            </a:r>
            <a:r>
              <a:rPr sz="1800" spc="-15" dirty="0">
                <a:solidFill>
                  <a:srgbClr val="585858"/>
                </a:solidFill>
                <a:latin typeface="Arial"/>
                <a:cs typeface="Arial"/>
              </a:rPr>
              <a:t>a</a:t>
            </a:r>
            <a:r>
              <a:rPr sz="1800" spc="-5" dirty="0">
                <a:solidFill>
                  <a:srgbClr val="585858"/>
                </a:solidFill>
                <a:latin typeface="Arial"/>
                <a:cs typeface="Arial"/>
              </a:rPr>
              <a:t>ta</a:t>
            </a:r>
            <a:r>
              <a:rPr sz="1800" spc="-15" dirty="0">
                <a:solidFill>
                  <a:srgbClr val="585858"/>
                </a:solidFill>
                <a:latin typeface="Arial"/>
                <a:cs typeface="Arial"/>
              </a:rPr>
              <a:t>b</a:t>
            </a:r>
            <a:r>
              <a:rPr sz="1800" spc="-5" dirty="0">
                <a:solidFill>
                  <a:srgbClr val="585858"/>
                </a:solidFill>
                <a:latin typeface="Arial"/>
                <a:cs typeface="Arial"/>
              </a:rPr>
              <a:t>ase</a:t>
            </a:r>
            <a:r>
              <a:rPr sz="1800" spc="-130" dirty="0">
                <a:solidFill>
                  <a:srgbClr val="585858"/>
                </a:solidFill>
                <a:latin typeface="Arial"/>
                <a:cs typeface="Arial"/>
              </a:rPr>
              <a:t> </a:t>
            </a:r>
            <a:r>
              <a:rPr sz="1800" dirty="0">
                <a:solidFill>
                  <a:srgbClr val="585858"/>
                </a:solidFill>
                <a:latin typeface="Arial"/>
                <a:cs typeface="Arial"/>
              </a:rPr>
              <a:t>Arc</a:t>
            </a:r>
            <a:r>
              <a:rPr sz="1800" spc="-20" dirty="0">
                <a:solidFill>
                  <a:srgbClr val="585858"/>
                </a:solidFill>
                <a:latin typeface="Arial"/>
                <a:cs typeface="Arial"/>
              </a:rPr>
              <a:t>h</a:t>
            </a:r>
            <a:r>
              <a:rPr sz="1800" spc="-25" dirty="0">
                <a:solidFill>
                  <a:srgbClr val="585858"/>
                </a:solidFill>
                <a:latin typeface="Arial"/>
                <a:cs typeface="Arial"/>
              </a:rPr>
              <a:t>i</a:t>
            </a:r>
            <a:r>
              <a:rPr sz="1800" dirty="0">
                <a:solidFill>
                  <a:srgbClr val="585858"/>
                </a:solidFill>
                <a:latin typeface="Arial"/>
                <a:cs typeface="Arial"/>
              </a:rPr>
              <a:t>te</a:t>
            </a:r>
            <a:r>
              <a:rPr sz="1800" spc="-15" dirty="0">
                <a:solidFill>
                  <a:srgbClr val="585858"/>
                </a:solidFill>
                <a:latin typeface="Arial"/>
                <a:cs typeface="Arial"/>
              </a:rPr>
              <a:t>c</a:t>
            </a:r>
            <a:r>
              <a:rPr sz="1800" dirty="0">
                <a:solidFill>
                  <a:srgbClr val="585858"/>
                </a:solidFill>
                <a:latin typeface="Arial"/>
                <a:cs typeface="Arial"/>
              </a:rPr>
              <a:t>ture</a:t>
            </a:r>
            <a:endParaRPr sz="1800">
              <a:latin typeface="Arial"/>
              <a:cs typeface="Arial"/>
            </a:endParaRPr>
          </a:p>
        </p:txBody>
      </p:sp>
      <p:sp>
        <p:nvSpPr>
          <p:cNvPr id="7" name="object 7"/>
          <p:cNvSpPr txBox="1"/>
          <p:nvPr/>
        </p:nvSpPr>
        <p:spPr>
          <a:xfrm>
            <a:off x="654812" y="2861538"/>
            <a:ext cx="3206115" cy="1260475"/>
          </a:xfrm>
          <a:prstGeom prst="rect">
            <a:avLst/>
          </a:prstGeom>
        </p:spPr>
        <p:txBody>
          <a:bodyPr vert="horz" wrap="square" lIns="0" tIns="12065" rIns="0" bIns="0" rtlCol="0">
            <a:spAutoFit/>
          </a:bodyPr>
          <a:lstStyle/>
          <a:p>
            <a:pPr marL="349250" marR="5080" indent="-337185">
              <a:lnSpc>
                <a:spcPct val="115799"/>
              </a:lnSpc>
              <a:spcBef>
                <a:spcPts val="95"/>
              </a:spcBef>
              <a:buChar char="●"/>
              <a:tabLst>
                <a:tab pos="349250" algn="l"/>
                <a:tab pos="349885" algn="l"/>
              </a:tabLst>
            </a:pPr>
            <a:r>
              <a:rPr sz="1400" dirty="0">
                <a:latin typeface="Arial"/>
                <a:cs typeface="Arial"/>
              </a:rPr>
              <a:t>A</a:t>
            </a:r>
            <a:r>
              <a:rPr sz="1400" spc="5" dirty="0">
                <a:latin typeface="Arial"/>
                <a:cs typeface="Arial"/>
              </a:rPr>
              <a:t> </a:t>
            </a:r>
            <a:r>
              <a:rPr sz="1400" spc="-5" dirty="0">
                <a:latin typeface="Arial"/>
                <a:cs typeface="Arial"/>
              </a:rPr>
              <a:t>Relational</a:t>
            </a:r>
            <a:r>
              <a:rPr sz="1400" spc="-10" dirty="0">
                <a:latin typeface="Arial"/>
                <a:cs typeface="Arial"/>
              </a:rPr>
              <a:t> </a:t>
            </a:r>
            <a:r>
              <a:rPr sz="1400" spc="-5" dirty="0">
                <a:latin typeface="Arial"/>
                <a:cs typeface="Arial"/>
              </a:rPr>
              <a:t>database</a:t>
            </a:r>
            <a:r>
              <a:rPr sz="1400" spc="10" dirty="0">
                <a:latin typeface="Arial"/>
                <a:cs typeface="Arial"/>
              </a:rPr>
              <a:t> </a:t>
            </a:r>
            <a:r>
              <a:rPr sz="1400" spc="-5" dirty="0">
                <a:latin typeface="Arial"/>
                <a:cs typeface="Arial"/>
              </a:rPr>
              <a:t>management </a:t>
            </a:r>
            <a:r>
              <a:rPr sz="1400" spc="-375" dirty="0">
                <a:latin typeface="Arial"/>
                <a:cs typeface="Arial"/>
              </a:rPr>
              <a:t> </a:t>
            </a:r>
            <a:r>
              <a:rPr sz="1400" spc="-5" dirty="0">
                <a:latin typeface="Arial"/>
                <a:cs typeface="Arial"/>
              </a:rPr>
              <a:t>system (RDBMS) </a:t>
            </a:r>
            <a:r>
              <a:rPr sz="1400" dirty="0">
                <a:latin typeface="Arial"/>
                <a:cs typeface="Arial"/>
              </a:rPr>
              <a:t>is a </a:t>
            </a:r>
            <a:r>
              <a:rPr sz="1400" spc="-5" dirty="0">
                <a:latin typeface="Arial"/>
                <a:cs typeface="Arial"/>
              </a:rPr>
              <a:t>database </a:t>
            </a:r>
            <a:r>
              <a:rPr sz="1400" dirty="0">
                <a:latin typeface="Arial"/>
                <a:cs typeface="Arial"/>
              </a:rPr>
              <a:t> management</a:t>
            </a:r>
            <a:r>
              <a:rPr sz="1400" spc="-45" dirty="0">
                <a:latin typeface="Arial"/>
                <a:cs typeface="Arial"/>
              </a:rPr>
              <a:t> </a:t>
            </a:r>
            <a:r>
              <a:rPr sz="1400" spc="-5" dirty="0">
                <a:latin typeface="Arial"/>
                <a:cs typeface="Arial"/>
              </a:rPr>
              <a:t>system</a:t>
            </a:r>
            <a:r>
              <a:rPr sz="1400" spc="-30" dirty="0">
                <a:latin typeface="Arial"/>
                <a:cs typeface="Arial"/>
              </a:rPr>
              <a:t> </a:t>
            </a:r>
            <a:r>
              <a:rPr sz="1400" spc="-5" dirty="0">
                <a:latin typeface="Arial"/>
                <a:cs typeface="Arial"/>
              </a:rPr>
              <a:t>(DBMS)</a:t>
            </a:r>
            <a:r>
              <a:rPr sz="1400" spc="-45" dirty="0">
                <a:latin typeface="Arial"/>
                <a:cs typeface="Arial"/>
              </a:rPr>
              <a:t> </a:t>
            </a:r>
            <a:r>
              <a:rPr sz="1400" spc="-5" dirty="0">
                <a:latin typeface="Arial"/>
                <a:cs typeface="Arial"/>
              </a:rPr>
              <a:t>that</a:t>
            </a:r>
            <a:r>
              <a:rPr sz="1400" spc="-25" dirty="0">
                <a:latin typeface="Arial"/>
                <a:cs typeface="Arial"/>
              </a:rPr>
              <a:t> </a:t>
            </a:r>
            <a:r>
              <a:rPr sz="1400" spc="-15" dirty="0">
                <a:latin typeface="Arial"/>
                <a:cs typeface="Arial"/>
              </a:rPr>
              <a:t>is </a:t>
            </a:r>
            <a:r>
              <a:rPr sz="1400" spc="-375" dirty="0">
                <a:latin typeface="Arial"/>
                <a:cs typeface="Arial"/>
              </a:rPr>
              <a:t> </a:t>
            </a:r>
            <a:r>
              <a:rPr sz="1400" dirty="0">
                <a:latin typeface="Arial"/>
                <a:cs typeface="Arial"/>
              </a:rPr>
              <a:t>based on the </a:t>
            </a:r>
            <a:r>
              <a:rPr sz="1400" spc="-5" dirty="0">
                <a:latin typeface="Arial"/>
                <a:cs typeface="Arial"/>
              </a:rPr>
              <a:t>relational </a:t>
            </a:r>
            <a:r>
              <a:rPr sz="1400" dirty="0">
                <a:latin typeface="Arial"/>
                <a:cs typeface="Arial"/>
              </a:rPr>
              <a:t>model </a:t>
            </a:r>
            <a:r>
              <a:rPr sz="1400" spc="-10" dirty="0">
                <a:latin typeface="Arial"/>
                <a:cs typeface="Arial"/>
              </a:rPr>
              <a:t>as </a:t>
            </a:r>
            <a:r>
              <a:rPr sz="1400" spc="-5" dirty="0">
                <a:latin typeface="Arial"/>
                <a:cs typeface="Arial"/>
              </a:rPr>
              <a:t> </a:t>
            </a:r>
            <a:r>
              <a:rPr sz="1400" dirty="0">
                <a:latin typeface="Arial"/>
                <a:cs typeface="Arial"/>
              </a:rPr>
              <a:t>introduced</a:t>
            </a:r>
            <a:r>
              <a:rPr sz="1400" spc="-20" dirty="0">
                <a:latin typeface="Arial"/>
                <a:cs typeface="Arial"/>
              </a:rPr>
              <a:t> </a:t>
            </a:r>
            <a:r>
              <a:rPr sz="1400" spc="-5" dirty="0">
                <a:latin typeface="Arial"/>
                <a:cs typeface="Arial"/>
              </a:rPr>
              <a:t>by</a:t>
            </a:r>
            <a:r>
              <a:rPr sz="1400" spc="-30" dirty="0">
                <a:latin typeface="Arial"/>
                <a:cs typeface="Arial"/>
              </a:rPr>
              <a:t> </a:t>
            </a:r>
            <a:r>
              <a:rPr sz="1400" spc="-10" dirty="0">
                <a:latin typeface="Arial"/>
                <a:cs typeface="Arial"/>
              </a:rPr>
              <a:t>E.</a:t>
            </a:r>
            <a:r>
              <a:rPr sz="1400" spc="-20" dirty="0">
                <a:latin typeface="Arial"/>
                <a:cs typeface="Arial"/>
              </a:rPr>
              <a:t> </a:t>
            </a:r>
            <a:r>
              <a:rPr sz="1400" spc="-5" dirty="0">
                <a:latin typeface="Arial"/>
                <a:cs typeface="Arial"/>
              </a:rPr>
              <a:t>F.</a:t>
            </a:r>
            <a:r>
              <a:rPr sz="1400" spc="-25" dirty="0">
                <a:latin typeface="Arial"/>
                <a:cs typeface="Arial"/>
              </a:rPr>
              <a:t> </a:t>
            </a:r>
            <a:r>
              <a:rPr sz="1400" dirty="0">
                <a:latin typeface="Arial"/>
                <a:cs typeface="Arial"/>
              </a:rPr>
              <a:t>Codd.</a:t>
            </a:r>
            <a:endParaRPr sz="1400">
              <a:latin typeface="Arial"/>
              <a:cs typeface="Arial"/>
            </a:endParaRPr>
          </a:p>
        </p:txBody>
      </p:sp>
      <p:sp>
        <p:nvSpPr>
          <p:cNvPr id="8" name="object 8"/>
          <p:cNvSpPr txBox="1"/>
          <p:nvPr/>
        </p:nvSpPr>
        <p:spPr>
          <a:xfrm>
            <a:off x="4708016" y="4836667"/>
            <a:ext cx="3268345"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15" dirty="0">
                <a:solidFill>
                  <a:srgbClr val="585858"/>
                </a:solidFill>
                <a:latin typeface="Arial"/>
                <a:cs typeface="Arial"/>
              </a:rPr>
              <a:t> </a:t>
            </a:r>
            <a:r>
              <a:rPr sz="700" spc="-10" dirty="0">
                <a:solidFill>
                  <a:srgbClr val="585858"/>
                </a:solidFill>
                <a:latin typeface="Arial"/>
                <a:cs typeface="Arial"/>
                <a:hlinkClick r:id="rId3"/>
              </a:rPr>
              <a:t>https://www.guru99.com/images/1/042919_0417_DataIndepen1.png</a:t>
            </a:r>
            <a:endParaRPr sz="7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567363" y="1068300"/>
            <a:ext cx="4572000" cy="3156065"/>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2516" y="827278"/>
            <a:ext cx="3878317" cy="456535"/>
          </a:xfrm>
          <a:prstGeom prst="rect">
            <a:avLst/>
          </a:prstGeom>
        </p:spPr>
        <p:txBody>
          <a:bodyPr vert="horz" wrap="square" lIns="0" tIns="12700" rIns="0" bIns="0" rtlCol="0">
            <a:spAutoFit/>
          </a:bodyPr>
          <a:lstStyle/>
          <a:p>
            <a:pPr marL="12700" algn="ctr">
              <a:lnSpc>
                <a:spcPct val="100000"/>
              </a:lnSpc>
              <a:spcBef>
                <a:spcPts val="100"/>
              </a:spcBef>
            </a:pPr>
            <a:r>
              <a:rPr spc="-5" dirty="0"/>
              <a:t>Introduction</a:t>
            </a:r>
            <a:r>
              <a:rPr spc="-65" dirty="0"/>
              <a:t> </a:t>
            </a:r>
            <a:r>
              <a:rPr dirty="0"/>
              <a:t>to</a:t>
            </a:r>
            <a:r>
              <a:rPr spc="-60" dirty="0"/>
              <a:t> </a:t>
            </a:r>
            <a:r>
              <a:rPr spc="-5" dirty="0"/>
              <a:t>RDBMS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756970"/>
              <a:ext cx="4571365" cy="3476116"/>
            </a:xfrm>
            <a:prstGeom prst="rect">
              <a:avLst/>
            </a:prstGeom>
          </p:spPr>
        </p:pic>
      </p:grpSp>
      <p:sp>
        <p:nvSpPr>
          <p:cNvPr id="7" name="object 7"/>
          <p:cNvSpPr txBox="1"/>
          <p:nvPr/>
        </p:nvSpPr>
        <p:spPr>
          <a:xfrm>
            <a:off x="796544" y="1722247"/>
            <a:ext cx="3059430" cy="575945"/>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Logical</a:t>
            </a:r>
            <a:r>
              <a:rPr sz="1800" spc="-25" dirty="0">
                <a:solidFill>
                  <a:srgbClr val="585858"/>
                </a:solidFill>
                <a:latin typeface="Arial"/>
                <a:cs typeface="Arial"/>
              </a:rPr>
              <a:t> </a:t>
            </a:r>
            <a:r>
              <a:rPr sz="1800" spc="-5" dirty="0">
                <a:solidFill>
                  <a:srgbClr val="585858"/>
                </a:solidFill>
                <a:latin typeface="Arial"/>
                <a:cs typeface="Arial"/>
              </a:rPr>
              <a:t>two-tier</a:t>
            </a:r>
            <a:r>
              <a:rPr sz="1800" spc="-30" dirty="0">
                <a:solidFill>
                  <a:srgbClr val="585858"/>
                </a:solidFill>
                <a:latin typeface="Arial"/>
                <a:cs typeface="Arial"/>
              </a:rPr>
              <a:t> </a:t>
            </a:r>
            <a:r>
              <a:rPr sz="1800" spc="-5" dirty="0">
                <a:solidFill>
                  <a:srgbClr val="585858"/>
                </a:solidFill>
                <a:latin typeface="Arial"/>
                <a:cs typeface="Arial"/>
              </a:rPr>
              <a:t>Client</a:t>
            </a:r>
            <a:r>
              <a:rPr sz="1800" spc="-20" dirty="0">
                <a:solidFill>
                  <a:srgbClr val="585858"/>
                </a:solidFill>
                <a:latin typeface="Arial"/>
                <a:cs typeface="Arial"/>
              </a:rPr>
              <a:t> </a:t>
            </a:r>
            <a:r>
              <a:rPr sz="1800" dirty="0">
                <a:solidFill>
                  <a:srgbClr val="585858"/>
                </a:solidFill>
                <a:latin typeface="Arial"/>
                <a:cs typeface="Arial"/>
              </a:rPr>
              <a:t>/</a:t>
            </a:r>
            <a:r>
              <a:rPr sz="1800" spc="-35" dirty="0">
                <a:solidFill>
                  <a:srgbClr val="585858"/>
                </a:solidFill>
                <a:latin typeface="Arial"/>
                <a:cs typeface="Arial"/>
              </a:rPr>
              <a:t> </a:t>
            </a:r>
            <a:r>
              <a:rPr sz="1800" spc="-5" dirty="0">
                <a:solidFill>
                  <a:srgbClr val="585858"/>
                </a:solidFill>
                <a:latin typeface="Arial"/>
                <a:cs typeface="Arial"/>
              </a:rPr>
              <a:t>Server</a:t>
            </a:r>
            <a:endParaRPr sz="1800">
              <a:latin typeface="Arial"/>
              <a:cs typeface="Arial"/>
            </a:endParaRPr>
          </a:p>
          <a:p>
            <a:pPr marL="1097915">
              <a:lnSpc>
                <a:spcPct val="100000"/>
              </a:lnSpc>
              <a:spcBef>
                <a:spcPts val="10"/>
              </a:spcBef>
            </a:pPr>
            <a:r>
              <a:rPr sz="1800" spc="-5" dirty="0">
                <a:solidFill>
                  <a:srgbClr val="585858"/>
                </a:solidFill>
                <a:latin typeface="Arial"/>
                <a:cs typeface="Arial"/>
              </a:rPr>
              <a:t>Architecture</a:t>
            </a:r>
            <a:endParaRPr sz="1800">
              <a:latin typeface="Arial"/>
              <a:cs typeface="Arial"/>
            </a:endParaRPr>
          </a:p>
        </p:txBody>
      </p:sp>
      <p:sp>
        <p:nvSpPr>
          <p:cNvPr id="8" name="object 8"/>
          <p:cNvSpPr txBox="1"/>
          <p:nvPr/>
        </p:nvSpPr>
        <p:spPr>
          <a:xfrm>
            <a:off x="654812" y="2984982"/>
            <a:ext cx="3545204" cy="1260475"/>
          </a:xfrm>
          <a:prstGeom prst="rect">
            <a:avLst/>
          </a:prstGeom>
        </p:spPr>
        <p:txBody>
          <a:bodyPr vert="horz" wrap="square" lIns="0" tIns="12700" rIns="0" bIns="0" rtlCol="0">
            <a:spAutoFit/>
          </a:bodyPr>
          <a:lstStyle/>
          <a:p>
            <a:pPr marL="349250" marR="389255" indent="-337185" algn="just">
              <a:lnSpc>
                <a:spcPct val="115700"/>
              </a:lnSpc>
              <a:spcBef>
                <a:spcPts val="100"/>
              </a:spcBef>
              <a:buChar char="●"/>
              <a:tabLst>
                <a:tab pos="349885" algn="l"/>
              </a:tabLst>
            </a:pPr>
            <a:r>
              <a:rPr sz="1400" spc="-5" dirty="0">
                <a:latin typeface="Arial"/>
                <a:cs typeface="Arial"/>
              </a:rPr>
              <a:t>The user interfaces </a:t>
            </a:r>
            <a:r>
              <a:rPr sz="1400" dirty="0">
                <a:latin typeface="Arial"/>
                <a:cs typeface="Arial"/>
              </a:rPr>
              <a:t>and </a:t>
            </a:r>
            <a:r>
              <a:rPr sz="1400" spc="-5" dirty="0">
                <a:latin typeface="Arial"/>
                <a:cs typeface="Arial"/>
              </a:rPr>
              <a:t>application </a:t>
            </a:r>
            <a:r>
              <a:rPr sz="1400" spc="-375" dirty="0">
                <a:latin typeface="Arial"/>
                <a:cs typeface="Arial"/>
              </a:rPr>
              <a:t> </a:t>
            </a:r>
            <a:r>
              <a:rPr sz="1400" dirty="0">
                <a:latin typeface="Arial"/>
                <a:cs typeface="Arial"/>
              </a:rPr>
              <a:t>programs</a:t>
            </a:r>
            <a:r>
              <a:rPr sz="1400" spc="-30" dirty="0">
                <a:latin typeface="Arial"/>
                <a:cs typeface="Arial"/>
              </a:rPr>
              <a:t> </a:t>
            </a:r>
            <a:r>
              <a:rPr sz="1400" dirty="0">
                <a:latin typeface="Arial"/>
                <a:cs typeface="Arial"/>
              </a:rPr>
              <a:t>are</a:t>
            </a:r>
            <a:r>
              <a:rPr sz="1400" spc="-20" dirty="0">
                <a:latin typeface="Arial"/>
                <a:cs typeface="Arial"/>
              </a:rPr>
              <a:t> </a:t>
            </a:r>
            <a:r>
              <a:rPr sz="1400" dirty="0">
                <a:latin typeface="Arial"/>
                <a:cs typeface="Arial"/>
              </a:rPr>
              <a:t>run</a:t>
            </a:r>
            <a:r>
              <a:rPr sz="1400" spc="-25" dirty="0">
                <a:latin typeface="Arial"/>
                <a:cs typeface="Arial"/>
              </a:rPr>
              <a:t> </a:t>
            </a:r>
            <a:r>
              <a:rPr sz="1400" spc="-10" dirty="0">
                <a:latin typeface="Arial"/>
                <a:cs typeface="Arial"/>
              </a:rPr>
              <a:t>on</a:t>
            </a:r>
            <a:r>
              <a:rPr sz="1400" spc="-20" dirty="0">
                <a:latin typeface="Arial"/>
                <a:cs typeface="Arial"/>
              </a:rPr>
              <a:t> </a:t>
            </a:r>
            <a:r>
              <a:rPr sz="1400" dirty="0">
                <a:latin typeface="Arial"/>
                <a:cs typeface="Arial"/>
              </a:rPr>
              <a:t>the</a:t>
            </a:r>
            <a:r>
              <a:rPr sz="1400" spc="-35" dirty="0">
                <a:latin typeface="Arial"/>
                <a:cs typeface="Arial"/>
              </a:rPr>
              <a:t> </a:t>
            </a:r>
            <a:r>
              <a:rPr sz="1400" spc="-5" dirty="0">
                <a:latin typeface="Arial"/>
                <a:cs typeface="Arial"/>
              </a:rPr>
              <a:t>client-side.</a:t>
            </a:r>
            <a:endParaRPr sz="1400">
              <a:latin typeface="Arial"/>
              <a:cs typeface="Arial"/>
            </a:endParaRPr>
          </a:p>
          <a:p>
            <a:pPr marL="349250" marR="5080" indent="-337185" algn="just">
              <a:lnSpc>
                <a:spcPct val="115700"/>
              </a:lnSpc>
              <a:buChar char="●"/>
              <a:tabLst>
                <a:tab pos="349885" algn="l"/>
              </a:tabLst>
            </a:pPr>
            <a:r>
              <a:rPr sz="1400" spc="-5" dirty="0">
                <a:latin typeface="Arial"/>
                <a:cs typeface="Arial"/>
              </a:rPr>
              <a:t>The server </a:t>
            </a:r>
            <a:r>
              <a:rPr sz="1400" dirty="0">
                <a:latin typeface="Arial"/>
                <a:cs typeface="Arial"/>
              </a:rPr>
              <a:t>side </a:t>
            </a:r>
            <a:r>
              <a:rPr sz="1400" spc="-10" dirty="0">
                <a:latin typeface="Arial"/>
                <a:cs typeface="Arial"/>
              </a:rPr>
              <a:t>is </a:t>
            </a:r>
            <a:r>
              <a:rPr sz="1400" spc="-5" dirty="0">
                <a:latin typeface="Arial"/>
                <a:cs typeface="Arial"/>
              </a:rPr>
              <a:t>responsible </a:t>
            </a:r>
            <a:r>
              <a:rPr sz="1400" dirty="0">
                <a:latin typeface="Arial"/>
                <a:cs typeface="Arial"/>
              </a:rPr>
              <a:t>to </a:t>
            </a:r>
            <a:r>
              <a:rPr sz="1400" spc="-5" dirty="0">
                <a:latin typeface="Arial"/>
                <a:cs typeface="Arial"/>
              </a:rPr>
              <a:t>provide </a:t>
            </a:r>
            <a:r>
              <a:rPr sz="1400" spc="-375" dirty="0">
                <a:latin typeface="Arial"/>
                <a:cs typeface="Arial"/>
              </a:rPr>
              <a:t> </a:t>
            </a:r>
            <a:r>
              <a:rPr sz="1400" dirty="0">
                <a:latin typeface="Arial"/>
                <a:cs typeface="Arial"/>
              </a:rPr>
              <a:t>the </a:t>
            </a:r>
            <a:r>
              <a:rPr sz="1400" spc="-5" dirty="0">
                <a:latin typeface="Arial"/>
                <a:cs typeface="Arial"/>
              </a:rPr>
              <a:t>functionalities like: </a:t>
            </a:r>
            <a:r>
              <a:rPr sz="1400" dirty="0">
                <a:latin typeface="Arial"/>
                <a:cs typeface="Arial"/>
              </a:rPr>
              <a:t>query </a:t>
            </a:r>
            <a:r>
              <a:rPr sz="1400" spc="-5" dirty="0">
                <a:latin typeface="Arial"/>
                <a:cs typeface="Arial"/>
              </a:rPr>
              <a:t>processing </a:t>
            </a:r>
            <a:r>
              <a:rPr sz="1400" dirty="0">
                <a:latin typeface="Arial"/>
                <a:cs typeface="Arial"/>
              </a:rPr>
              <a:t> </a:t>
            </a:r>
            <a:r>
              <a:rPr sz="1400" spc="-5" dirty="0">
                <a:latin typeface="Arial"/>
                <a:cs typeface="Arial"/>
              </a:rPr>
              <a:t>and</a:t>
            </a:r>
            <a:r>
              <a:rPr sz="1400" spc="-15" dirty="0">
                <a:latin typeface="Arial"/>
                <a:cs typeface="Arial"/>
              </a:rPr>
              <a:t> </a:t>
            </a:r>
            <a:r>
              <a:rPr sz="1400" spc="-5" dirty="0">
                <a:latin typeface="Arial"/>
                <a:cs typeface="Arial"/>
              </a:rPr>
              <a:t>transaction management.</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5041"/>
            <a:ext cx="4415790"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40" dirty="0">
                <a:solidFill>
                  <a:srgbClr val="585858"/>
                </a:solidFill>
                <a:latin typeface="Arial"/>
                <a:cs typeface="Arial"/>
              </a:rPr>
              <a:t> </a:t>
            </a:r>
            <a:r>
              <a:rPr sz="700" spc="-5" dirty="0">
                <a:solidFill>
                  <a:srgbClr val="585858"/>
                </a:solidFill>
                <a:latin typeface="Arial"/>
                <a:cs typeface="Arial"/>
              </a:rPr>
              <a:t>Source:</a:t>
            </a:r>
            <a:r>
              <a:rPr sz="700" spc="45" dirty="0">
                <a:solidFill>
                  <a:srgbClr val="585858"/>
                </a:solidFill>
                <a:latin typeface="Arial"/>
                <a:cs typeface="Arial"/>
              </a:rPr>
              <a:t> </a:t>
            </a:r>
            <a:r>
              <a:rPr sz="700" spc="-10" dirty="0">
                <a:solidFill>
                  <a:srgbClr val="585858"/>
                </a:solidFill>
                <a:latin typeface="Arial"/>
                <a:cs typeface="Arial"/>
              </a:rPr>
              <a:t>https://static.javatpoint.com/dbms/images/dbms-2-tier-architecture.png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7473" y="827278"/>
            <a:ext cx="4023359" cy="456535"/>
          </a:xfrm>
          <a:prstGeom prst="rect">
            <a:avLst/>
          </a:prstGeom>
        </p:spPr>
        <p:txBody>
          <a:bodyPr vert="horz" wrap="square" lIns="0" tIns="12700" rIns="0" bIns="0" rtlCol="0">
            <a:spAutoFit/>
          </a:bodyPr>
          <a:lstStyle/>
          <a:p>
            <a:pPr marL="12700" algn="ctr">
              <a:lnSpc>
                <a:spcPct val="100000"/>
              </a:lnSpc>
              <a:spcBef>
                <a:spcPts val="100"/>
              </a:spcBef>
            </a:pPr>
            <a:r>
              <a:rPr spc="-5" dirty="0"/>
              <a:t>Introduction</a:t>
            </a:r>
            <a:r>
              <a:rPr spc="-65" dirty="0"/>
              <a:t> </a:t>
            </a:r>
            <a:r>
              <a:rPr dirty="0"/>
              <a:t>to</a:t>
            </a:r>
            <a:r>
              <a:rPr spc="-60" dirty="0"/>
              <a:t> </a:t>
            </a:r>
            <a:r>
              <a:rPr spc="-5" dirty="0"/>
              <a:t>RDBMS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819111"/>
              <a:ext cx="4571365" cy="3815588"/>
            </a:xfrm>
            <a:prstGeom prst="rect">
              <a:avLst/>
            </a:prstGeom>
          </p:spPr>
        </p:pic>
      </p:grpSp>
      <p:sp>
        <p:nvSpPr>
          <p:cNvPr id="7" name="object 7"/>
          <p:cNvSpPr txBox="1"/>
          <p:nvPr/>
        </p:nvSpPr>
        <p:spPr>
          <a:xfrm>
            <a:off x="796544" y="1722247"/>
            <a:ext cx="3059430" cy="575945"/>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Logical</a:t>
            </a:r>
            <a:r>
              <a:rPr sz="1800" spc="-25" dirty="0">
                <a:solidFill>
                  <a:srgbClr val="585858"/>
                </a:solidFill>
                <a:latin typeface="Arial"/>
                <a:cs typeface="Arial"/>
              </a:rPr>
              <a:t> </a:t>
            </a:r>
            <a:r>
              <a:rPr sz="1800" spc="-5" dirty="0">
                <a:solidFill>
                  <a:srgbClr val="585858"/>
                </a:solidFill>
                <a:latin typeface="Arial"/>
                <a:cs typeface="Arial"/>
              </a:rPr>
              <a:t>two-tier</a:t>
            </a:r>
            <a:r>
              <a:rPr sz="1800" spc="-30" dirty="0">
                <a:solidFill>
                  <a:srgbClr val="585858"/>
                </a:solidFill>
                <a:latin typeface="Arial"/>
                <a:cs typeface="Arial"/>
              </a:rPr>
              <a:t> </a:t>
            </a:r>
            <a:r>
              <a:rPr sz="1800" spc="-5" dirty="0">
                <a:solidFill>
                  <a:srgbClr val="585858"/>
                </a:solidFill>
                <a:latin typeface="Arial"/>
                <a:cs typeface="Arial"/>
              </a:rPr>
              <a:t>Client</a:t>
            </a:r>
            <a:r>
              <a:rPr sz="1800" spc="-20" dirty="0">
                <a:solidFill>
                  <a:srgbClr val="585858"/>
                </a:solidFill>
                <a:latin typeface="Arial"/>
                <a:cs typeface="Arial"/>
              </a:rPr>
              <a:t> </a:t>
            </a:r>
            <a:r>
              <a:rPr sz="1800" dirty="0">
                <a:solidFill>
                  <a:srgbClr val="585858"/>
                </a:solidFill>
                <a:latin typeface="Arial"/>
                <a:cs typeface="Arial"/>
              </a:rPr>
              <a:t>/</a:t>
            </a:r>
            <a:r>
              <a:rPr sz="1800" spc="-35" dirty="0">
                <a:solidFill>
                  <a:srgbClr val="585858"/>
                </a:solidFill>
                <a:latin typeface="Arial"/>
                <a:cs typeface="Arial"/>
              </a:rPr>
              <a:t> </a:t>
            </a:r>
            <a:r>
              <a:rPr sz="1800" spc="-5" dirty="0">
                <a:solidFill>
                  <a:srgbClr val="585858"/>
                </a:solidFill>
                <a:latin typeface="Arial"/>
                <a:cs typeface="Arial"/>
              </a:rPr>
              <a:t>Server</a:t>
            </a:r>
            <a:endParaRPr sz="1800">
              <a:latin typeface="Arial"/>
              <a:cs typeface="Arial"/>
            </a:endParaRPr>
          </a:p>
          <a:p>
            <a:pPr marL="1097915">
              <a:lnSpc>
                <a:spcPct val="100000"/>
              </a:lnSpc>
              <a:spcBef>
                <a:spcPts val="10"/>
              </a:spcBef>
            </a:pPr>
            <a:r>
              <a:rPr sz="1800" spc="-5" dirty="0">
                <a:solidFill>
                  <a:srgbClr val="585858"/>
                </a:solidFill>
                <a:latin typeface="Arial"/>
                <a:cs typeface="Arial"/>
              </a:rPr>
              <a:t>Architecture</a:t>
            </a:r>
            <a:endParaRPr sz="1800">
              <a:latin typeface="Arial"/>
              <a:cs typeface="Arial"/>
            </a:endParaRPr>
          </a:p>
        </p:txBody>
      </p:sp>
      <p:sp>
        <p:nvSpPr>
          <p:cNvPr id="8" name="object 8"/>
          <p:cNvSpPr txBox="1"/>
          <p:nvPr/>
        </p:nvSpPr>
        <p:spPr>
          <a:xfrm>
            <a:off x="654812" y="2984982"/>
            <a:ext cx="3363595" cy="1508760"/>
          </a:xfrm>
          <a:prstGeom prst="rect">
            <a:avLst/>
          </a:prstGeom>
        </p:spPr>
        <p:txBody>
          <a:bodyPr vert="horz" wrap="square" lIns="0" tIns="12700" rIns="0" bIns="0" rtlCol="0">
            <a:spAutoFit/>
          </a:bodyPr>
          <a:lstStyle/>
          <a:p>
            <a:pPr marL="349250" marR="5080" indent="-337185">
              <a:lnSpc>
                <a:spcPct val="115700"/>
              </a:lnSpc>
              <a:spcBef>
                <a:spcPts val="100"/>
              </a:spcBef>
              <a:buChar char="●"/>
              <a:tabLst>
                <a:tab pos="349250" algn="l"/>
                <a:tab pos="349885" algn="l"/>
              </a:tabLst>
            </a:pPr>
            <a:r>
              <a:rPr sz="1400" spc="-5" dirty="0">
                <a:latin typeface="Arial"/>
                <a:cs typeface="Arial"/>
              </a:rPr>
              <a:t>The</a:t>
            </a:r>
            <a:r>
              <a:rPr sz="1400" spc="-35" dirty="0">
                <a:latin typeface="Arial"/>
                <a:cs typeface="Arial"/>
              </a:rPr>
              <a:t> </a:t>
            </a:r>
            <a:r>
              <a:rPr sz="1400" spc="-5" dirty="0">
                <a:latin typeface="Arial"/>
                <a:cs typeface="Arial"/>
              </a:rPr>
              <a:t>3-Tier</a:t>
            </a:r>
            <a:r>
              <a:rPr sz="1400" spc="-30" dirty="0">
                <a:latin typeface="Arial"/>
                <a:cs typeface="Arial"/>
              </a:rPr>
              <a:t> </a:t>
            </a:r>
            <a:r>
              <a:rPr sz="1400" spc="-5" dirty="0">
                <a:latin typeface="Arial"/>
                <a:cs typeface="Arial"/>
              </a:rPr>
              <a:t>architecture</a:t>
            </a:r>
            <a:r>
              <a:rPr sz="1400" spc="-25" dirty="0">
                <a:latin typeface="Arial"/>
                <a:cs typeface="Arial"/>
              </a:rPr>
              <a:t> </a:t>
            </a:r>
            <a:r>
              <a:rPr sz="1400" dirty="0">
                <a:latin typeface="Arial"/>
                <a:cs typeface="Arial"/>
              </a:rPr>
              <a:t>is</a:t>
            </a:r>
            <a:r>
              <a:rPr sz="1400" spc="-25" dirty="0">
                <a:latin typeface="Arial"/>
                <a:cs typeface="Arial"/>
              </a:rPr>
              <a:t> </a:t>
            </a:r>
            <a:r>
              <a:rPr sz="1400" spc="-5" dirty="0">
                <a:latin typeface="Arial"/>
                <a:cs typeface="Arial"/>
              </a:rPr>
              <a:t>used</a:t>
            </a:r>
            <a:r>
              <a:rPr sz="1400" spc="-45" dirty="0">
                <a:latin typeface="Arial"/>
                <a:cs typeface="Arial"/>
              </a:rPr>
              <a:t> </a:t>
            </a:r>
            <a:r>
              <a:rPr sz="1400" dirty="0">
                <a:latin typeface="Arial"/>
                <a:cs typeface="Arial"/>
              </a:rPr>
              <a:t>in</a:t>
            </a:r>
            <a:r>
              <a:rPr sz="1400" spc="-45" dirty="0">
                <a:latin typeface="Arial"/>
                <a:cs typeface="Arial"/>
              </a:rPr>
              <a:t> </a:t>
            </a:r>
            <a:r>
              <a:rPr sz="1400" spc="-5" dirty="0">
                <a:latin typeface="Arial"/>
                <a:cs typeface="Arial"/>
              </a:rPr>
              <a:t>case </a:t>
            </a:r>
            <a:r>
              <a:rPr sz="1400" spc="-375" dirty="0">
                <a:latin typeface="Arial"/>
                <a:cs typeface="Arial"/>
              </a:rPr>
              <a:t> </a:t>
            </a:r>
            <a:r>
              <a:rPr sz="1400" spc="-5" dirty="0">
                <a:latin typeface="Arial"/>
                <a:cs typeface="Arial"/>
              </a:rPr>
              <a:t>of large</a:t>
            </a:r>
            <a:r>
              <a:rPr sz="1400" spc="-10" dirty="0">
                <a:latin typeface="Arial"/>
                <a:cs typeface="Arial"/>
              </a:rPr>
              <a:t> </a:t>
            </a:r>
            <a:r>
              <a:rPr sz="1400" spc="-5" dirty="0">
                <a:latin typeface="Arial"/>
                <a:cs typeface="Arial"/>
              </a:rPr>
              <a:t>web</a:t>
            </a:r>
            <a:r>
              <a:rPr sz="1400" spc="-10" dirty="0">
                <a:latin typeface="Arial"/>
                <a:cs typeface="Arial"/>
              </a:rPr>
              <a:t> </a:t>
            </a:r>
            <a:r>
              <a:rPr sz="1400" spc="-5" dirty="0">
                <a:latin typeface="Arial"/>
                <a:cs typeface="Arial"/>
              </a:rPr>
              <a:t>application.</a:t>
            </a:r>
            <a:endParaRPr sz="1400">
              <a:latin typeface="Arial"/>
              <a:cs typeface="Arial"/>
            </a:endParaRPr>
          </a:p>
          <a:p>
            <a:pPr marL="349250" marR="140335" indent="-337185">
              <a:lnSpc>
                <a:spcPct val="115900"/>
              </a:lnSpc>
              <a:buChar char="●"/>
              <a:tabLst>
                <a:tab pos="349250" algn="l"/>
                <a:tab pos="349885" algn="l"/>
              </a:tabLst>
            </a:pPr>
            <a:r>
              <a:rPr sz="1400" spc="-5" dirty="0">
                <a:latin typeface="Arial"/>
                <a:cs typeface="Arial"/>
              </a:rPr>
              <a:t>The application </a:t>
            </a:r>
            <a:r>
              <a:rPr sz="1400" dirty="0">
                <a:latin typeface="Arial"/>
                <a:cs typeface="Arial"/>
              </a:rPr>
              <a:t>on </a:t>
            </a:r>
            <a:r>
              <a:rPr sz="1400" spc="-5" dirty="0">
                <a:latin typeface="Arial"/>
                <a:cs typeface="Arial"/>
              </a:rPr>
              <a:t>the client-end </a:t>
            </a:r>
            <a:r>
              <a:rPr sz="1400" dirty="0">
                <a:latin typeface="Arial"/>
                <a:cs typeface="Arial"/>
              </a:rPr>
              <a:t> </a:t>
            </a:r>
            <a:r>
              <a:rPr sz="1400" spc="-5" dirty="0">
                <a:latin typeface="Arial"/>
                <a:cs typeface="Arial"/>
              </a:rPr>
              <a:t>interacts with </a:t>
            </a:r>
            <a:r>
              <a:rPr sz="1400" dirty="0">
                <a:latin typeface="Arial"/>
                <a:cs typeface="Arial"/>
              </a:rPr>
              <a:t>an </a:t>
            </a:r>
            <a:r>
              <a:rPr sz="1400" spc="-5" dirty="0">
                <a:latin typeface="Arial"/>
                <a:cs typeface="Arial"/>
              </a:rPr>
              <a:t>application server </a:t>
            </a:r>
            <a:r>
              <a:rPr sz="1400" dirty="0">
                <a:latin typeface="Arial"/>
                <a:cs typeface="Arial"/>
              </a:rPr>
              <a:t> </a:t>
            </a:r>
            <a:r>
              <a:rPr sz="1400" spc="-5" dirty="0">
                <a:latin typeface="Arial"/>
                <a:cs typeface="Arial"/>
              </a:rPr>
              <a:t>which</a:t>
            </a:r>
            <a:r>
              <a:rPr sz="1400" spc="-25" dirty="0">
                <a:latin typeface="Arial"/>
                <a:cs typeface="Arial"/>
              </a:rPr>
              <a:t> </a:t>
            </a:r>
            <a:r>
              <a:rPr sz="1400" spc="-5" dirty="0">
                <a:latin typeface="Arial"/>
                <a:cs typeface="Arial"/>
              </a:rPr>
              <a:t>further</a:t>
            </a:r>
            <a:r>
              <a:rPr sz="1400" spc="-30" dirty="0">
                <a:latin typeface="Arial"/>
                <a:cs typeface="Arial"/>
              </a:rPr>
              <a:t> </a:t>
            </a:r>
            <a:r>
              <a:rPr sz="1400" spc="-5" dirty="0">
                <a:latin typeface="Arial"/>
                <a:cs typeface="Arial"/>
              </a:rPr>
              <a:t>communicates</a:t>
            </a:r>
            <a:r>
              <a:rPr sz="1400" spc="-20" dirty="0">
                <a:latin typeface="Arial"/>
                <a:cs typeface="Arial"/>
              </a:rPr>
              <a:t> </a:t>
            </a:r>
            <a:r>
              <a:rPr sz="1400" spc="-5" dirty="0">
                <a:latin typeface="Arial"/>
                <a:cs typeface="Arial"/>
              </a:rPr>
              <a:t>with</a:t>
            </a:r>
            <a:r>
              <a:rPr sz="1400" spc="-30" dirty="0">
                <a:latin typeface="Arial"/>
                <a:cs typeface="Arial"/>
              </a:rPr>
              <a:t> </a:t>
            </a:r>
            <a:r>
              <a:rPr sz="1400" dirty="0">
                <a:latin typeface="Arial"/>
                <a:cs typeface="Arial"/>
              </a:rPr>
              <a:t>the </a:t>
            </a:r>
            <a:r>
              <a:rPr sz="1400" spc="-375" dirty="0">
                <a:latin typeface="Arial"/>
                <a:cs typeface="Arial"/>
              </a:rPr>
              <a:t> </a:t>
            </a:r>
            <a:r>
              <a:rPr sz="1400" dirty="0">
                <a:latin typeface="Arial"/>
                <a:cs typeface="Arial"/>
              </a:rPr>
              <a:t>database</a:t>
            </a:r>
            <a:r>
              <a:rPr sz="1400" spc="-20" dirty="0">
                <a:latin typeface="Arial"/>
                <a:cs typeface="Arial"/>
              </a:rPr>
              <a:t> </a:t>
            </a:r>
            <a:r>
              <a:rPr sz="1400" spc="-5" dirty="0">
                <a:latin typeface="Arial"/>
                <a:cs typeface="Arial"/>
              </a:rPr>
              <a:t>system.</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5041"/>
            <a:ext cx="4415790"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40" dirty="0">
                <a:solidFill>
                  <a:srgbClr val="585858"/>
                </a:solidFill>
                <a:latin typeface="Arial"/>
                <a:cs typeface="Arial"/>
              </a:rPr>
              <a:t> </a:t>
            </a:r>
            <a:r>
              <a:rPr sz="700" spc="-5" dirty="0">
                <a:solidFill>
                  <a:srgbClr val="585858"/>
                </a:solidFill>
                <a:latin typeface="Arial"/>
                <a:cs typeface="Arial"/>
              </a:rPr>
              <a:t>Source:</a:t>
            </a:r>
            <a:r>
              <a:rPr sz="700" spc="45" dirty="0">
                <a:solidFill>
                  <a:srgbClr val="585858"/>
                </a:solidFill>
                <a:latin typeface="Arial"/>
                <a:cs typeface="Arial"/>
              </a:rPr>
              <a:t> </a:t>
            </a:r>
            <a:r>
              <a:rPr sz="700" spc="-10" dirty="0">
                <a:solidFill>
                  <a:srgbClr val="585858"/>
                </a:solidFill>
                <a:latin typeface="Arial"/>
                <a:cs typeface="Arial"/>
              </a:rPr>
              <a:t>https://static.javatpoint.com/dbms/images/dbms-2-tier-architecture.png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1412" y="827278"/>
            <a:ext cx="3962034" cy="456535"/>
          </a:xfrm>
          <a:prstGeom prst="rect">
            <a:avLst/>
          </a:prstGeom>
        </p:spPr>
        <p:txBody>
          <a:bodyPr vert="horz" wrap="square" lIns="0" tIns="12700" rIns="0" bIns="0" rtlCol="0">
            <a:spAutoFit/>
          </a:bodyPr>
          <a:lstStyle/>
          <a:p>
            <a:pPr marL="12700" algn="ctr">
              <a:lnSpc>
                <a:spcPct val="100000"/>
              </a:lnSpc>
              <a:spcBef>
                <a:spcPts val="100"/>
              </a:spcBef>
            </a:pPr>
            <a:r>
              <a:rPr spc="-5" dirty="0"/>
              <a:t>Introduction</a:t>
            </a:r>
            <a:r>
              <a:rPr spc="-65" dirty="0"/>
              <a:t> </a:t>
            </a:r>
            <a:r>
              <a:rPr dirty="0"/>
              <a:t>to</a:t>
            </a:r>
            <a:r>
              <a:rPr spc="-60" dirty="0"/>
              <a:t> </a:t>
            </a:r>
            <a:r>
              <a:rPr spc="-5" dirty="0"/>
              <a:t>RDBMS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758164"/>
              <a:ext cx="4571365" cy="4030217"/>
            </a:xfrm>
            <a:prstGeom prst="rect">
              <a:avLst/>
            </a:prstGeom>
          </p:spPr>
        </p:pic>
      </p:grpSp>
      <p:sp>
        <p:nvSpPr>
          <p:cNvPr id="7" name="object 7"/>
          <p:cNvSpPr txBox="1"/>
          <p:nvPr/>
        </p:nvSpPr>
        <p:spPr>
          <a:xfrm>
            <a:off x="955344" y="1860930"/>
            <a:ext cx="274701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Three</a:t>
            </a:r>
            <a:r>
              <a:rPr sz="1800" spc="-45" dirty="0">
                <a:solidFill>
                  <a:srgbClr val="585858"/>
                </a:solidFill>
                <a:latin typeface="Arial"/>
                <a:cs typeface="Arial"/>
              </a:rPr>
              <a:t> </a:t>
            </a:r>
            <a:r>
              <a:rPr sz="1800" spc="-5" dirty="0">
                <a:solidFill>
                  <a:srgbClr val="585858"/>
                </a:solidFill>
                <a:latin typeface="Arial"/>
                <a:cs typeface="Arial"/>
              </a:rPr>
              <a:t>sch</a:t>
            </a:r>
            <a:r>
              <a:rPr sz="1800" spc="-15" dirty="0">
                <a:solidFill>
                  <a:srgbClr val="585858"/>
                </a:solidFill>
                <a:latin typeface="Arial"/>
                <a:cs typeface="Arial"/>
              </a:rPr>
              <a:t>e</a:t>
            </a:r>
            <a:r>
              <a:rPr sz="1800" spc="-5" dirty="0">
                <a:solidFill>
                  <a:srgbClr val="585858"/>
                </a:solidFill>
                <a:latin typeface="Arial"/>
                <a:cs typeface="Arial"/>
              </a:rPr>
              <a:t>ma</a:t>
            </a:r>
            <a:r>
              <a:rPr sz="1800" spc="-125" dirty="0">
                <a:solidFill>
                  <a:srgbClr val="585858"/>
                </a:solidFill>
                <a:latin typeface="Arial"/>
                <a:cs typeface="Arial"/>
              </a:rPr>
              <a:t> </a:t>
            </a:r>
            <a:r>
              <a:rPr sz="1800" spc="-5" dirty="0">
                <a:solidFill>
                  <a:srgbClr val="585858"/>
                </a:solidFill>
                <a:latin typeface="Arial"/>
                <a:cs typeface="Arial"/>
              </a:rPr>
              <a:t>Arch</a:t>
            </a:r>
            <a:r>
              <a:rPr sz="1800" spc="-15" dirty="0">
                <a:solidFill>
                  <a:srgbClr val="585858"/>
                </a:solidFill>
                <a:latin typeface="Arial"/>
                <a:cs typeface="Arial"/>
              </a:rPr>
              <a:t>i</a:t>
            </a:r>
            <a:r>
              <a:rPr sz="1800" spc="-5" dirty="0">
                <a:solidFill>
                  <a:srgbClr val="585858"/>
                </a:solidFill>
                <a:latin typeface="Arial"/>
                <a:cs typeface="Arial"/>
              </a:rPr>
              <a:t>tecture</a:t>
            </a:r>
            <a:endParaRPr sz="1800">
              <a:latin typeface="Arial"/>
              <a:cs typeface="Arial"/>
            </a:endParaRPr>
          </a:p>
        </p:txBody>
      </p:sp>
      <p:sp>
        <p:nvSpPr>
          <p:cNvPr id="8" name="object 8"/>
          <p:cNvSpPr txBox="1"/>
          <p:nvPr/>
        </p:nvSpPr>
        <p:spPr>
          <a:xfrm>
            <a:off x="654812" y="2923413"/>
            <a:ext cx="3484879" cy="1698625"/>
          </a:xfrm>
          <a:prstGeom prst="rect">
            <a:avLst/>
          </a:prstGeom>
        </p:spPr>
        <p:txBody>
          <a:bodyPr vert="horz" wrap="square" lIns="0" tIns="25400" rIns="0" bIns="0" rtlCol="0">
            <a:spAutoFit/>
          </a:bodyPr>
          <a:lstStyle/>
          <a:p>
            <a:pPr marL="349250" marR="5080" indent="-337185">
              <a:lnSpc>
                <a:spcPts val="1630"/>
              </a:lnSpc>
              <a:spcBef>
                <a:spcPts val="200"/>
              </a:spcBef>
              <a:buChar char="●"/>
              <a:tabLst>
                <a:tab pos="349250" algn="l"/>
                <a:tab pos="349885" algn="l"/>
              </a:tabLst>
            </a:pPr>
            <a:r>
              <a:rPr sz="1400" spc="-5" dirty="0">
                <a:latin typeface="Arial"/>
                <a:cs typeface="Arial"/>
              </a:rPr>
              <a:t>This</a:t>
            </a:r>
            <a:r>
              <a:rPr sz="1400" spc="100" dirty="0">
                <a:latin typeface="Arial"/>
                <a:cs typeface="Arial"/>
              </a:rPr>
              <a:t> </a:t>
            </a:r>
            <a:r>
              <a:rPr sz="1400" spc="-5" dirty="0">
                <a:latin typeface="Arial"/>
                <a:cs typeface="Arial"/>
              </a:rPr>
              <a:t>framework</a:t>
            </a:r>
            <a:r>
              <a:rPr sz="1400" spc="105" dirty="0">
                <a:latin typeface="Arial"/>
                <a:cs typeface="Arial"/>
              </a:rPr>
              <a:t> </a:t>
            </a:r>
            <a:r>
              <a:rPr sz="1400" dirty="0">
                <a:latin typeface="Arial"/>
                <a:cs typeface="Arial"/>
              </a:rPr>
              <a:t>is</a:t>
            </a:r>
            <a:r>
              <a:rPr sz="1400" spc="95" dirty="0">
                <a:latin typeface="Arial"/>
                <a:cs typeface="Arial"/>
              </a:rPr>
              <a:t> </a:t>
            </a:r>
            <a:r>
              <a:rPr sz="1400" dirty="0">
                <a:latin typeface="Arial"/>
                <a:cs typeface="Arial"/>
              </a:rPr>
              <a:t>used</a:t>
            </a:r>
            <a:r>
              <a:rPr sz="1400" spc="100" dirty="0">
                <a:latin typeface="Arial"/>
                <a:cs typeface="Arial"/>
              </a:rPr>
              <a:t> </a:t>
            </a:r>
            <a:r>
              <a:rPr sz="1400" spc="-5" dirty="0">
                <a:latin typeface="Arial"/>
                <a:cs typeface="Arial"/>
              </a:rPr>
              <a:t>to</a:t>
            </a:r>
            <a:r>
              <a:rPr sz="1400" spc="110" dirty="0">
                <a:latin typeface="Arial"/>
                <a:cs typeface="Arial"/>
              </a:rPr>
              <a:t> </a:t>
            </a:r>
            <a:r>
              <a:rPr sz="1400" spc="-5" dirty="0">
                <a:latin typeface="Arial"/>
                <a:cs typeface="Arial"/>
              </a:rPr>
              <a:t>describe</a:t>
            </a:r>
            <a:r>
              <a:rPr sz="1400" spc="85" dirty="0">
                <a:latin typeface="Arial"/>
                <a:cs typeface="Arial"/>
              </a:rPr>
              <a:t> </a:t>
            </a:r>
            <a:r>
              <a:rPr sz="1400" spc="-5" dirty="0">
                <a:latin typeface="Arial"/>
                <a:cs typeface="Arial"/>
              </a:rPr>
              <a:t>the </a:t>
            </a:r>
            <a:r>
              <a:rPr sz="1400" spc="-375" dirty="0">
                <a:latin typeface="Arial"/>
                <a:cs typeface="Arial"/>
              </a:rPr>
              <a:t> </a:t>
            </a:r>
            <a:r>
              <a:rPr sz="1400" spc="-5" dirty="0">
                <a:latin typeface="Arial"/>
                <a:cs typeface="Arial"/>
              </a:rPr>
              <a:t>structure</a:t>
            </a:r>
            <a:r>
              <a:rPr sz="1400" spc="-20" dirty="0">
                <a:latin typeface="Arial"/>
                <a:cs typeface="Arial"/>
              </a:rPr>
              <a:t> </a:t>
            </a:r>
            <a:r>
              <a:rPr sz="1400" spc="-10" dirty="0">
                <a:latin typeface="Arial"/>
                <a:cs typeface="Arial"/>
              </a:rPr>
              <a:t>of</a:t>
            </a:r>
            <a:r>
              <a:rPr sz="1400" spc="-15" dirty="0">
                <a:latin typeface="Arial"/>
                <a:cs typeface="Arial"/>
              </a:rPr>
              <a:t> </a:t>
            </a:r>
            <a:r>
              <a:rPr sz="1400" dirty="0">
                <a:latin typeface="Arial"/>
                <a:cs typeface="Arial"/>
              </a:rPr>
              <a:t>a</a:t>
            </a:r>
            <a:r>
              <a:rPr sz="1400" spc="-20" dirty="0">
                <a:latin typeface="Arial"/>
                <a:cs typeface="Arial"/>
              </a:rPr>
              <a:t> </a:t>
            </a:r>
            <a:r>
              <a:rPr sz="1400" spc="-5" dirty="0">
                <a:latin typeface="Arial"/>
                <a:cs typeface="Arial"/>
              </a:rPr>
              <a:t>specific</a:t>
            </a:r>
            <a:r>
              <a:rPr sz="1400" spc="-15" dirty="0">
                <a:latin typeface="Arial"/>
                <a:cs typeface="Arial"/>
              </a:rPr>
              <a:t> </a:t>
            </a:r>
            <a:r>
              <a:rPr sz="1400" dirty="0">
                <a:latin typeface="Arial"/>
                <a:cs typeface="Arial"/>
              </a:rPr>
              <a:t>database</a:t>
            </a:r>
            <a:r>
              <a:rPr sz="1400" spc="-25" dirty="0">
                <a:latin typeface="Arial"/>
                <a:cs typeface="Arial"/>
              </a:rPr>
              <a:t> </a:t>
            </a:r>
            <a:r>
              <a:rPr sz="1400" spc="-5" dirty="0">
                <a:latin typeface="Arial"/>
                <a:cs typeface="Arial"/>
              </a:rPr>
              <a:t>system.</a:t>
            </a:r>
            <a:endParaRPr sz="1400">
              <a:latin typeface="Arial"/>
              <a:cs typeface="Arial"/>
            </a:endParaRPr>
          </a:p>
          <a:p>
            <a:pPr marL="349250" indent="-337185">
              <a:lnSpc>
                <a:spcPts val="1590"/>
              </a:lnSpc>
              <a:buChar char="●"/>
              <a:tabLst>
                <a:tab pos="349250" algn="l"/>
                <a:tab pos="349885" algn="l"/>
              </a:tabLst>
            </a:pPr>
            <a:r>
              <a:rPr sz="1400" spc="-5" dirty="0">
                <a:latin typeface="Arial"/>
                <a:cs typeface="Arial"/>
              </a:rPr>
              <a:t>The</a:t>
            </a:r>
            <a:r>
              <a:rPr sz="1400" spc="60" dirty="0">
                <a:latin typeface="Arial"/>
                <a:cs typeface="Arial"/>
              </a:rPr>
              <a:t> </a:t>
            </a:r>
            <a:r>
              <a:rPr sz="1400" dirty="0">
                <a:latin typeface="Arial"/>
                <a:cs typeface="Arial"/>
              </a:rPr>
              <a:t>three</a:t>
            </a:r>
            <a:r>
              <a:rPr sz="1400" spc="35" dirty="0">
                <a:latin typeface="Arial"/>
                <a:cs typeface="Arial"/>
              </a:rPr>
              <a:t> </a:t>
            </a:r>
            <a:r>
              <a:rPr sz="1400" spc="-5" dirty="0">
                <a:latin typeface="Arial"/>
                <a:cs typeface="Arial"/>
              </a:rPr>
              <a:t>schema</a:t>
            </a:r>
            <a:r>
              <a:rPr sz="1400" spc="55" dirty="0">
                <a:latin typeface="Arial"/>
                <a:cs typeface="Arial"/>
              </a:rPr>
              <a:t> </a:t>
            </a:r>
            <a:r>
              <a:rPr sz="1400" spc="-5" dirty="0">
                <a:latin typeface="Arial"/>
                <a:cs typeface="Arial"/>
              </a:rPr>
              <a:t>architecture</a:t>
            </a:r>
            <a:r>
              <a:rPr sz="1400" spc="50" dirty="0">
                <a:latin typeface="Arial"/>
                <a:cs typeface="Arial"/>
              </a:rPr>
              <a:t> </a:t>
            </a:r>
            <a:r>
              <a:rPr sz="1400" spc="-10" dirty="0">
                <a:latin typeface="Arial"/>
                <a:cs typeface="Arial"/>
              </a:rPr>
              <a:t>is</a:t>
            </a:r>
            <a:r>
              <a:rPr sz="1400" spc="75" dirty="0">
                <a:latin typeface="Arial"/>
                <a:cs typeface="Arial"/>
              </a:rPr>
              <a:t> </a:t>
            </a:r>
            <a:r>
              <a:rPr sz="1400" spc="-5" dirty="0">
                <a:latin typeface="Arial"/>
                <a:cs typeface="Arial"/>
              </a:rPr>
              <a:t>also</a:t>
            </a:r>
            <a:endParaRPr sz="1400">
              <a:latin typeface="Arial"/>
              <a:cs typeface="Arial"/>
            </a:endParaRPr>
          </a:p>
          <a:p>
            <a:pPr marL="349250" marR="122555">
              <a:lnSpc>
                <a:spcPts val="1630"/>
              </a:lnSpc>
              <a:spcBef>
                <a:spcPts val="70"/>
              </a:spcBef>
            </a:pPr>
            <a:r>
              <a:rPr sz="1400" dirty="0">
                <a:latin typeface="Arial"/>
                <a:cs typeface="Arial"/>
              </a:rPr>
              <a:t>used to separate </a:t>
            </a:r>
            <a:r>
              <a:rPr sz="1400" spc="-10" dirty="0">
                <a:latin typeface="Arial"/>
                <a:cs typeface="Arial"/>
              </a:rPr>
              <a:t>the </a:t>
            </a:r>
            <a:r>
              <a:rPr sz="1400" spc="-5" dirty="0">
                <a:latin typeface="Arial"/>
                <a:cs typeface="Arial"/>
              </a:rPr>
              <a:t>user applications </a:t>
            </a:r>
            <a:r>
              <a:rPr sz="1400" spc="-375" dirty="0">
                <a:latin typeface="Arial"/>
                <a:cs typeface="Arial"/>
              </a:rPr>
              <a:t> </a:t>
            </a:r>
            <a:r>
              <a:rPr sz="1400" spc="-5" dirty="0">
                <a:latin typeface="Arial"/>
                <a:cs typeface="Arial"/>
              </a:rPr>
              <a:t>and</a:t>
            </a:r>
            <a:r>
              <a:rPr sz="1400" spc="-15" dirty="0">
                <a:latin typeface="Arial"/>
                <a:cs typeface="Arial"/>
              </a:rPr>
              <a:t> </a:t>
            </a:r>
            <a:r>
              <a:rPr sz="1400" spc="-5" dirty="0">
                <a:latin typeface="Arial"/>
                <a:cs typeface="Arial"/>
              </a:rPr>
              <a:t>physical</a:t>
            </a:r>
            <a:r>
              <a:rPr sz="1400" spc="-15" dirty="0">
                <a:latin typeface="Arial"/>
                <a:cs typeface="Arial"/>
              </a:rPr>
              <a:t> </a:t>
            </a:r>
            <a:r>
              <a:rPr sz="1400" spc="-5" dirty="0">
                <a:latin typeface="Arial"/>
                <a:cs typeface="Arial"/>
              </a:rPr>
              <a:t>database.</a:t>
            </a:r>
            <a:endParaRPr sz="1400">
              <a:latin typeface="Arial"/>
              <a:cs typeface="Arial"/>
            </a:endParaRPr>
          </a:p>
          <a:p>
            <a:pPr marL="349250" indent="-337185">
              <a:lnSpc>
                <a:spcPts val="1595"/>
              </a:lnSpc>
              <a:buChar char="●"/>
              <a:tabLst>
                <a:tab pos="349250" algn="l"/>
                <a:tab pos="349885" algn="l"/>
              </a:tabLst>
            </a:pPr>
            <a:r>
              <a:rPr sz="1400" spc="-5" dirty="0">
                <a:latin typeface="Arial"/>
                <a:cs typeface="Arial"/>
              </a:rPr>
              <a:t>The</a:t>
            </a:r>
            <a:r>
              <a:rPr sz="1400" spc="-35" dirty="0">
                <a:latin typeface="Arial"/>
                <a:cs typeface="Arial"/>
              </a:rPr>
              <a:t> </a:t>
            </a:r>
            <a:r>
              <a:rPr sz="1400" dirty="0">
                <a:latin typeface="Arial"/>
                <a:cs typeface="Arial"/>
              </a:rPr>
              <a:t>three</a:t>
            </a:r>
            <a:r>
              <a:rPr sz="1400" spc="-25" dirty="0">
                <a:latin typeface="Arial"/>
                <a:cs typeface="Arial"/>
              </a:rPr>
              <a:t> </a:t>
            </a:r>
            <a:r>
              <a:rPr sz="1400" spc="-5" dirty="0">
                <a:latin typeface="Arial"/>
                <a:cs typeface="Arial"/>
              </a:rPr>
              <a:t>schema</a:t>
            </a:r>
            <a:r>
              <a:rPr sz="1400" spc="-35" dirty="0">
                <a:latin typeface="Arial"/>
                <a:cs typeface="Arial"/>
              </a:rPr>
              <a:t> </a:t>
            </a:r>
            <a:r>
              <a:rPr sz="1400" spc="-5" dirty="0">
                <a:latin typeface="Arial"/>
                <a:cs typeface="Arial"/>
              </a:rPr>
              <a:t>architecture</a:t>
            </a:r>
            <a:r>
              <a:rPr sz="1400" spc="-30" dirty="0">
                <a:latin typeface="Arial"/>
                <a:cs typeface="Arial"/>
              </a:rPr>
              <a:t> </a:t>
            </a:r>
            <a:r>
              <a:rPr sz="1400" spc="-5" dirty="0">
                <a:latin typeface="Arial"/>
                <a:cs typeface="Arial"/>
              </a:rPr>
              <a:t>contains</a:t>
            </a:r>
            <a:endParaRPr sz="1400">
              <a:latin typeface="Arial"/>
              <a:cs typeface="Arial"/>
            </a:endParaRPr>
          </a:p>
          <a:p>
            <a:pPr marL="349250" marR="307340">
              <a:lnSpc>
                <a:spcPts val="1630"/>
              </a:lnSpc>
              <a:spcBef>
                <a:spcPts val="80"/>
              </a:spcBef>
            </a:pPr>
            <a:r>
              <a:rPr sz="1400" spc="-5" dirty="0">
                <a:latin typeface="Arial"/>
                <a:cs typeface="Arial"/>
              </a:rPr>
              <a:t>three-levels. </a:t>
            </a:r>
            <a:r>
              <a:rPr sz="1400" dirty="0">
                <a:latin typeface="Arial"/>
                <a:cs typeface="Arial"/>
              </a:rPr>
              <a:t>It </a:t>
            </a:r>
            <a:r>
              <a:rPr sz="1400" spc="-5" dirty="0">
                <a:latin typeface="Arial"/>
                <a:cs typeface="Arial"/>
              </a:rPr>
              <a:t>breaks</a:t>
            </a:r>
            <a:r>
              <a:rPr sz="1400" dirty="0">
                <a:latin typeface="Arial"/>
                <a:cs typeface="Arial"/>
              </a:rPr>
              <a:t> </a:t>
            </a:r>
            <a:r>
              <a:rPr sz="1400" spc="-5" dirty="0">
                <a:latin typeface="Arial"/>
                <a:cs typeface="Arial"/>
              </a:rPr>
              <a:t>the</a:t>
            </a:r>
            <a:r>
              <a:rPr sz="1400" spc="5" dirty="0">
                <a:latin typeface="Arial"/>
                <a:cs typeface="Arial"/>
              </a:rPr>
              <a:t> </a:t>
            </a:r>
            <a:r>
              <a:rPr sz="1400" spc="-5" dirty="0">
                <a:latin typeface="Arial"/>
                <a:cs typeface="Arial"/>
              </a:rPr>
              <a:t>database </a:t>
            </a:r>
            <a:r>
              <a:rPr sz="1400" dirty="0">
                <a:latin typeface="Arial"/>
                <a:cs typeface="Arial"/>
              </a:rPr>
              <a:t> </a:t>
            </a:r>
            <a:r>
              <a:rPr sz="1400" spc="-5" dirty="0">
                <a:latin typeface="Arial"/>
                <a:cs typeface="Arial"/>
              </a:rPr>
              <a:t>down</a:t>
            </a:r>
            <a:r>
              <a:rPr sz="1400" spc="-20" dirty="0">
                <a:latin typeface="Arial"/>
                <a:cs typeface="Arial"/>
              </a:rPr>
              <a:t> </a:t>
            </a:r>
            <a:r>
              <a:rPr sz="1400" dirty="0">
                <a:latin typeface="Arial"/>
                <a:cs typeface="Arial"/>
              </a:rPr>
              <a:t>into</a:t>
            </a:r>
            <a:r>
              <a:rPr sz="1400" spc="-20" dirty="0">
                <a:latin typeface="Arial"/>
                <a:cs typeface="Arial"/>
              </a:rPr>
              <a:t> </a:t>
            </a:r>
            <a:r>
              <a:rPr sz="1400" dirty="0">
                <a:latin typeface="Arial"/>
                <a:cs typeface="Arial"/>
              </a:rPr>
              <a:t>three</a:t>
            </a:r>
            <a:r>
              <a:rPr sz="1400" spc="-20" dirty="0">
                <a:latin typeface="Arial"/>
                <a:cs typeface="Arial"/>
              </a:rPr>
              <a:t> </a:t>
            </a:r>
            <a:r>
              <a:rPr sz="1400" spc="-5" dirty="0">
                <a:latin typeface="Arial"/>
                <a:cs typeface="Arial"/>
              </a:rPr>
              <a:t>different</a:t>
            </a:r>
            <a:r>
              <a:rPr sz="1400" spc="-25" dirty="0">
                <a:latin typeface="Arial"/>
                <a:cs typeface="Arial"/>
              </a:rPr>
              <a:t> </a:t>
            </a:r>
            <a:r>
              <a:rPr sz="1400" spc="-5" dirty="0">
                <a:latin typeface="Arial"/>
                <a:cs typeface="Arial"/>
              </a:rPr>
              <a:t>categories.</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8016" y="4840468"/>
            <a:ext cx="3683000" cy="124460"/>
          </a:xfrm>
          <a:prstGeom prst="rect">
            <a:avLst/>
          </a:prstGeom>
        </p:spPr>
        <p:txBody>
          <a:bodyPr vert="horz" wrap="square" lIns="0" tIns="3810" rIns="0" bIns="0" rtlCol="0">
            <a:spAutoFit/>
          </a:bodyPr>
          <a:lstStyle/>
          <a:p>
            <a:pPr marL="12700">
              <a:lnSpc>
                <a:spcPct val="100000"/>
              </a:lnSpc>
              <a:spcBef>
                <a:spcPts val="30"/>
              </a:spcBef>
            </a:pPr>
            <a:r>
              <a:rPr sz="700" spc="-10" dirty="0">
                <a:solidFill>
                  <a:srgbClr val="585858"/>
                </a:solidFill>
                <a:latin typeface="Arial"/>
                <a:cs typeface="Arial"/>
              </a:rPr>
              <a:t>Image</a:t>
            </a:r>
            <a:r>
              <a:rPr sz="700" spc="55" dirty="0">
                <a:solidFill>
                  <a:srgbClr val="585858"/>
                </a:solidFill>
                <a:latin typeface="Arial"/>
                <a:cs typeface="Arial"/>
              </a:rPr>
              <a:t> </a:t>
            </a:r>
            <a:r>
              <a:rPr sz="700" spc="-5" dirty="0">
                <a:solidFill>
                  <a:srgbClr val="585858"/>
                </a:solidFill>
                <a:latin typeface="Arial"/>
                <a:cs typeface="Arial"/>
              </a:rPr>
              <a:t>Source:</a:t>
            </a:r>
            <a:r>
              <a:rPr sz="700" spc="55" dirty="0">
                <a:solidFill>
                  <a:srgbClr val="585858"/>
                </a:solidFill>
                <a:latin typeface="Arial"/>
                <a:cs typeface="Arial"/>
              </a:rPr>
              <a:t> </a:t>
            </a:r>
            <a:r>
              <a:rPr sz="700" spc="-10" dirty="0">
                <a:solidFill>
                  <a:srgbClr val="585858"/>
                </a:solidFill>
                <a:latin typeface="Arial"/>
                <a:cs typeface="Arial"/>
              </a:rPr>
              <a:t>https://static.javatpoint.com/dbms/images/dbms-three-schema-architecture.png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HTML Tags and Attributes</a:t>
            </a:r>
          </a:p>
        </p:txBody>
      </p:sp>
      <p:sp>
        <p:nvSpPr>
          <p:cNvPr id="3" name="object 3"/>
          <p:cNvSpPr txBox="1"/>
          <p:nvPr/>
        </p:nvSpPr>
        <p:spPr>
          <a:xfrm>
            <a:off x="656569" y="1728119"/>
            <a:ext cx="3431540" cy="2812821"/>
          </a:xfrm>
          <a:prstGeom prst="rect">
            <a:avLst/>
          </a:prstGeom>
        </p:spPr>
        <p:txBody>
          <a:bodyPr vert="horz" wrap="square" lIns="0" tIns="12700" rIns="0" bIns="0" rtlCol="0">
            <a:spAutoFit/>
          </a:bodyPr>
          <a:lstStyle/>
          <a:p>
            <a:pPr marR="11430" algn="ctr">
              <a:spcBef>
                <a:spcPts val="100"/>
              </a:spcBef>
            </a:pPr>
            <a:r>
              <a:rPr sz="1800" spc="-5" dirty="0">
                <a:solidFill>
                  <a:srgbClr val="595959"/>
                </a:solidFill>
                <a:latin typeface="Arial MT"/>
                <a:cs typeface="Arial MT"/>
              </a:rPr>
              <a:t>Links</a:t>
            </a:r>
            <a:endParaRPr sz="1800" dirty="0">
              <a:latin typeface="Arial MT"/>
              <a:cs typeface="Arial MT"/>
            </a:endParaRPr>
          </a:p>
          <a:p>
            <a:pPr>
              <a:lnSpc>
                <a:spcPct val="100000"/>
              </a:lnSpc>
            </a:pPr>
            <a:endParaRPr sz="2000" dirty="0">
              <a:latin typeface="Arial MT"/>
              <a:cs typeface="Arial MT"/>
            </a:endParaRPr>
          </a:p>
          <a:p>
            <a:pPr>
              <a:lnSpc>
                <a:spcPct val="100000"/>
              </a:lnSpc>
            </a:pPr>
            <a:endParaRPr sz="1600" dirty="0">
              <a:latin typeface="Arial MT"/>
              <a:cs typeface="Arial MT"/>
            </a:endParaRPr>
          </a:p>
          <a:p>
            <a:pPr marL="348606" indent="-336542" algn="just">
              <a:buChar char="●"/>
              <a:tabLst>
                <a:tab pos="347972" algn="l"/>
                <a:tab pos="349241" algn="l"/>
              </a:tabLst>
            </a:pPr>
            <a:r>
              <a:rPr spc="-5" dirty="0">
                <a:latin typeface="Arial MT"/>
                <a:cs typeface="Arial MT"/>
              </a:rPr>
              <a:t>HTML</a:t>
            </a:r>
            <a:r>
              <a:rPr spc="-75" dirty="0">
                <a:latin typeface="Arial MT"/>
                <a:cs typeface="Arial MT"/>
              </a:rPr>
              <a:t> </a:t>
            </a:r>
            <a:r>
              <a:rPr spc="-5" dirty="0">
                <a:latin typeface="Arial MT"/>
                <a:cs typeface="Arial MT"/>
              </a:rPr>
              <a:t>links</a:t>
            </a:r>
            <a:r>
              <a:rPr spc="-25" dirty="0">
                <a:latin typeface="Arial MT"/>
                <a:cs typeface="Arial MT"/>
              </a:rPr>
              <a:t> </a:t>
            </a:r>
            <a:r>
              <a:rPr spc="-5" dirty="0">
                <a:latin typeface="Arial MT"/>
                <a:cs typeface="Arial MT"/>
              </a:rPr>
              <a:t>are</a:t>
            </a:r>
            <a:r>
              <a:rPr spc="-25" dirty="0">
                <a:latin typeface="Arial MT"/>
                <a:cs typeface="Arial MT"/>
              </a:rPr>
              <a:t> </a:t>
            </a:r>
            <a:r>
              <a:rPr spc="-5" dirty="0">
                <a:latin typeface="Arial MT"/>
                <a:cs typeface="Arial MT"/>
              </a:rPr>
              <a:t>hyperlinks.</a:t>
            </a:r>
            <a:endParaRPr dirty="0">
              <a:latin typeface="Arial MT"/>
              <a:cs typeface="Arial MT"/>
            </a:endParaRPr>
          </a:p>
          <a:p>
            <a:pPr marL="348606" marR="5080" indent="-336542" algn="just">
              <a:lnSpc>
                <a:spcPct val="116100"/>
              </a:lnSpc>
              <a:buChar char="●"/>
              <a:tabLst>
                <a:tab pos="347972" algn="l"/>
                <a:tab pos="349241" algn="l"/>
              </a:tabLst>
            </a:pPr>
            <a:r>
              <a:rPr spc="-5" dirty="0">
                <a:latin typeface="Arial MT"/>
                <a:cs typeface="Arial MT"/>
              </a:rPr>
              <a:t>When</a:t>
            </a:r>
            <a:r>
              <a:rPr spc="-20" dirty="0">
                <a:latin typeface="Arial MT"/>
                <a:cs typeface="Arial MT"/>
              </a:rPr>
              <a:t> </a:t>
            </a:r>
            <a:r>
              <a:rPr dirty="0">
                <a:latin typeface="Arial MT"/>
                <a:cs typeface="Arial MT"/>
              </a:rPr>
              <a:t>you</a:t>
            </a:r>
            <a:r>
              <a:rPr spc="-15" dirty="0">
                <a:latin typeface="Arial MT"/>
                <a:cs typeface="Arial MT"/>
              </a:rPr>
              <a:t> </a:t>
            </a:r>
            <a:r>
              <a:rPr dirty="0">
                <a:latin typeface="Arial MT"/>
                <a:cs typeface="Arial MT"/>
              </a:rPr>
              <a:t>move</a:t>
            </a:r>
            <a:r>
              <a:rPr spc="-20" dirty="0">
                <a:latin typeface="Arial MT"/>
                <a:cs typeface="Arial MT"/>
              </a:rPr>
              <a:t> </a:t>
            </a:r>
            <a:r>
              <a:rPr spc="-5" dirty="0">
                <a:latin typeface="Arial MT"/>
                <a:cs typeface="Arial MT"/>
              </a:rPr>
              <a:t>the</a:t>
            </a:r>
            <a:r>
              <a:rPr spc="-15" dirty="0">
                <a:latin typeface="Arial MT"/>
                <a:cs typeface="Arial MT"/>
              </a:rPr>
              <a:t> </a:t>
            </a:r>
            <a:r>
              <a:rPr dirty="0">
                <a:latin typeface="Arial MT"/>
                <a:cs typeface="Arial MT"/>
              </a:rPr>
              <a:t>mouse</a:t>
            </a:r>
            <a:r>
              <a:rPr spc="-15" dirty="0">
                <a:latin typeface="Arial MT"/>
                <a:cs typeface="Arial MT"/>
              </a:rPr>
              <a:t> </a:t>
            </a:r>
            <a:r>
              <a:rPr spc="-5" dirty="0">
                <a:latin typeface="Arial MT"/>
                <a:cs typeface="Arial MT"/>
              </a:rPr>
              <a:t>over</a:t>
            </a:r>
            <a:r>
              <a:rPr spc="-20" dirty="0">
                <a:latin typeface="Arial MT"/>
                <a:cs typeface="Arial MT"/>
              </a:rPr>
              <a:t> </a:t>
            </a:r>
            <a:r>
              <a:rPr dirty="0">
                <a:latin typeface="Arial MT"/>
                <a:cs typeface="Arial MT"/>
              </a:rPr>
              <a:t>a</a:t>
            </a:r>
            <a:r>
              <a:rPr spc="-15" dirty="0">
                <a:latin typeface="Arial MT"/>
                <a:cs typeface="Arial MT"/>
              </a:rPr>
              <a:t> </a:t>
            </a:r>
            <a:r>
              <a:rPr spc="-5" dirty="0">
                <a:latin typeface="Arial MT"/>
                <a:cs typeface="Arial MT"/>
              </a:rPr>
              <a:t>link, </a:t>
            </a:r>
            <a:r>
              <a:rPr spc="-375" dirty="0">
                <a:latin typeface="Arial MT"/>
                <a:cs typeface="Arial MT"/>
              </a:rPr>
              <a:t> </a:t>
            </a:r>
            <a:r>
              <a:rPr spc="-5" dirty="0">
                <a:latin typeface="Arial MT"/>
                <a:cs typeface="Arial MT"/>
              </a:rPr>
              <a:t>the </a:t>
            </a:r>
            <a:r>
              <a:rPr dirty="0">
                <a:latin typeface="Arial MT"/>
                <a:cs typeface="Arial MT"/>
              </a:rPr>
              <a:t>mouse </a:t>
            </a:r>
            <a:r>
              <a:rPr spc="-5" dirty="0">
                <a:latin typeface="Arial MT"/>
                <a:cs typeface="Arial MT"/>
              </a:rPr>
              <a:t>arrow will turn into </a:t>
            </a:r>
            <a:r>
              <a:rPr dirty="0">
                <a:latin typeface="Arial MT"/>
                <a:cs typeface="Arial MT"/>
              </a:rPr>
              <a:t>a </a:t>
            </a:r>
            <a:r>
              <a:rPr spc="-5" dirty="0">
                <a:latin typeface="Arial MT"/>
                <a:cs typeface="Arial MT"/>
              </a:rPr>
              <a:t>little </a:t>
            </a:r>
            <a:r>
              <a:rPr dirty="0">
                <a:latin typeface="Arial MT"/>
                <a:cs typeface="Arial MT"/>
              </a:rPr>
              <a:t> </a:t>
            </a:r>
            <a:r>
              <a:rPr spc="-5" dirty="0">
                <a:latin typeface="Arial MT"/>
                <a:cs typeface="Arial MT"/>
              </a:rPr>
              <a:t>hand.</a:t>
            </a:r>
            <a:endParaRPr dirty="0">
              <a:latin typeface="Arial MT"/>
              <a:cs typeface="Arial MT"/>
            </a:endParaRPr>
          </a:p>
          <a:p>
            <a:pPr marL="31115" algn="just">
              <a:spcBef>
                <a:spcPts val="270"/>
              </a:spcBef>
            </a:pPr>
            <a:r>
              <a:rPr spc="-5" dirty="0">
                <a:latin typeface="Arial MT"/>
                <a:cs typeface="Arial MT"/>
              </a:rPr>
              <a:t>Internal</a:t>
            </a:r>
            <a:r>
              <a:rPr spc="-50" dirty="0">
                <a:latin typeface="Arial MT"/>
                <a:cs typeface="Arial MT"/>
              </a:rPr>
              <a:t> </a:t>
            </a:r>
            <a:r>
              <a:rPr spc="-5" dirty="0">
                <a:latin typeface="Arial MT"/>
                <a:cs typeface="Arial MT"/>
              </a:rPr>
              <a:t>Links</a:t>
            </a:r>
            <a:endParaRPr dirty="0">
              <a:latin typeface="Arial MT"/>
              <a:cs typeface="Arial MT"/>
            </a:endParaRPr>
          </a:p>
          <a:p>
            <a:pPr marL="348606" marR="43179" indent="-336542" algn="just">
              <a:lnSpc>
                <a:spcPct val="116100"/>
              </a:lnSpc>
              <a:buChar char="●"/>
              <a:tabLst>
                <a:tab pos="347972" algn="l"/>
                <a:tab pos="349241" algn="l"/>
              </a:tabLst>
            </a:pPr>
            <a:r>
              <a:rPr spc="-5" dirty="0">
                <a:latin typeface="Arial MT"/>
                <a:cs typeface="Arial MT"/>
              </a:rPr>
              <a:t>An “</a:t>
            </a:r>
            <a:r>
              <a:rPr b="1" spc="-5" dirty="0"/>
              <a:t>Internal </a:t>
            </a:r>
            <a:r>
              <a:rPr b="1" dirty="0"/>
              <a:t>Link</a:t>
            </a:r>
            <a:r>
              <a:rPr dirty="0">
                <a:latin typeface="Arial MT"/>
                <a:cs typeface="Arial MT"/>
              </a:rPr>
              <a:t>” </a:t>
            </a:r>
            <a:r>
              <a:rPr spc="-5" dirty="0">
                <a:latin typeface="Arial MT"/>
                <a:cs typeface="Arial MT"/>
              </a:rPr>
              <a:t>is </a:t>
            </a:r>
            <a:r>
              <a:rPr dirty="0">
                <a:latin typeface="Arial MT"/>
                <a:cs typeface="Arial MT"/>
              </a:rPr>
              <a:t>a </a:t>
            </a:r>
            <a:r>
              <a:rPr b="1" spc="-5" dirty="0"/>
              <a:t>link </a:t>
            </a:r>
            <a:r>
              <a:rPr spc="-5" dirty="0">
                <a:latin typeface="Arial MT"/>
                <a:cs typeface="Arial MT"/>
              </a:rPr>
              <a:t>in </a:t>
            </a:r>
            <a:r>
              <a:rPr dirty="0">
                <a:latin typeface="Arial MT"/>
                <a:cs typeface="Arial MT"/>
              </a:rPr>
              <a:t>your site </a:t>
            </a:r>
            <a:r>
              <a:rPr spc="-375" dirty="0">
                <a:latin typeface="Arial MT"/>
                <a:cs typeface="Arial MT"/>
              </a:rPr>
              <a:t> </a:t>
            </a:r>
            <a:r>
              <a:rPr spc="-5" dirty="0">
                <a:latin typeface="Arial MT"/>
                <a:cs typeface="Arial MT"/>
              </a:rPr>
              <a:t>that navigates the </a:t>
            </a:r>
            <a:r>
              <a:rPr dirty="0">
                <a:latin typeface="Arial MT"/>
                <a:cs typeface="Arial MT"/>
              </a:rPr>
              <a:t>visitor </a:t>
            </a:r>
            <a:r>
              <a:rPr spc="-5" dirty="0">
                <a:latin typeface="Arial MT"/>
                <a:cs typeface="Arial MT"/>
              </a:rPr>
              <a:t>to another </a:t>
            </a:r>
            <a:r>
              <a:rPr dirty="0">
                <a:latin typeface="Arial MT"/>
                <a:cs typeface="Arial MT"/>
              </a:rPr>
              <a:t> </a:t>
            </a:r>
            <a:r>
              <a:rPr spc="-5" dirty="0">
                <a:latin typeface="Arial MT"/>
                <a:cs typeface="Arial MT"/>
              </a:rPr>
              <a:t>page</a:t>
            </a:r>
            <a:r>
              <a:rPr spc="-10" dirty="0">
                <a:latin typeface="Arial MT"/>
                <a:cs typeface="Arial MT"/>
              </a:rPr>
              <a:t> </a:t>
            </a:r>
            <a:r>
              <a:rPr spc="-5" dirty="0">
                <a:latin typeface="Arial MT"/>
                <a:cs typeface="Arial MT"/>
              </a:rPr>
              <a:t>in</a:t>
            </a:r>
            <a:r>
              <a:rPr spc="-10" dirty="0">
                <a:latin typeface="Arial MT"/>
                <a:cs typeface="Arial MT"/>
              </a:rPr>
              <a:t> </a:t>
            </a:r>
            <a:r>
              <a:rPr dirty="0">
                <a:latin typeface="Arial MT"/>
                <a:cs typeface="Arial MT"/>
              </a:rPr>
              <a:t>your</a:t>
            </a:r>
            <a:r>
              <a:rPr spc="-5" dirty="0">
                <a:latin typeface="Arial MT"/>
                <a:cs typeface="Arial MT"/>
              </a:rPr>
              <a:t> website.</a:t>
            </a:r>
            <a:endParaRPr dirty="0">
              <a:latin typeface="Arial MT"/>
              <a:cs typeface="Arial MT"/>
            </a:endParaRPr>
          </a:p>
        </p:txBody>
      </p:sp>
      <p:sp>
        <p:nvSpPr>
          <p:cNvPr id="4" name="object 4"/>
          <p:cNvSpPr txBox="1"/>
          <p:nvPr/>
        </p:nvSpPr>
        <p:spPr>
          <a:xfrm>
            <a:off x="5306377" y="4808180"/>
            <a:ext cx="3399473" cy="120546"/>
          </a:xfrm>
          <a:prstGeom prst="rect">
            <a:avLst/>
          </a:prstGeom>
        </p:spPr>
        <p:txBody>
          <a:bodyPr vert="horz" wrap="square" lIns="0" tIns="12700" rIns="0" bIns="0" rtlCol="0">
            <a:spAutoFit/>
          </a:bodyPr>
          <a:lstStyle/>
          <a:p>
            <a:pPr marL="12700" algn="ctr">
              <a:spcBef>
                <a:spcPts val="100"/>
              </a:spcBef>
            </a:pPr>
            <a:r>
              <a:rPr sz="700" spc="-5" dirty="0">
                <a:solidFill>
                  <a:srgbClr val="595959"/>
                </a:solidFill>
                <a:latin typeface="Arial MT"/>
                <a:cs typeface="Arial MT"/>
              </a:rPr>
              <a:t>Image</a:t>
            </a:r>
            <a:r>
              <a:rPr sz="700" spc="40" dirty="0">
                <a:solidFill>
                  <a:srgbClr val="595959"/>
                </a:solidFill>
                <a:latin typeface="Arial MT"/>
                <a:cs typeface="Arial MT"/>
              </a:rPr>
              <a:t> </a:t>
            </a:r>
            <a:r>
              <a:rPr sz="700" spc="-5" dirty="0">
                <a:solidFill>
                  <a:srgbClr val="595959"/>
                </a:solidFill>
                <a:latin typeface="Arial MT"/>
                <a:cs typeface="Arial MT"/>
              </a:rPr>
              <a:t>Source:</a:t>
            </a:r>
            <a:r>
              <a:rPr sz="700" spc="40" dirty="0">
                <a:solidFill>
                  <a:srgbClr val="595959"/>
                </a:solidFill>
                <a:latin typeface="Arial MT"/>
                <a:cs typeface="Arial MT"/>
              </a:rPr>
              <a:t> </a:t>
            </a:r>
            <a:r>
              <a:rPr sz="700" spc="-10" dirty="0">
                <a:solidFill>
                  <a:srgbClr val="595959"/>
                </a:solidFill>
                <a:latin typeface="Arial MT"/>
                <a:cs typeface="Arial MT"/>
                <a:hlinkClick r:id="rId2"/>
              </a:rPr>
              <a:t>http://www.corelangs.com/html/links/internal-links.html</a:t>
            </a:r>
            <a:endParaRPr sz="700" dirty="0">
              <a:latin typeface="Arial MT"/>
              <a:cs typeface="Arial MT"/>
            </a:endParaRPr>
          </a:p>
        </p:txBody>
      </p:sp>
      <p:pic>
        <p:nvPicPr>
          <p:cNvPr id="5" name="object 5"/>
          <p:cNvPicPr/>
          <p:nvPr/>
        </p:nvPicPr>
        <p:blipFill>
          <a:blip r:embed="rId3" cstate="print"/>
          <a:stretch>
            <a:fillRect/>
          </a:stretch>
        </p:blipFill>
        <p:spPr>
          <a:xfrm>
            <a:off x="4572000" y="923985"/>
            <a:ext cx="4572000" cy="3432582"/>
          </a:xfrm>
          <a:prstGeom prst="rect">
            <a:avLst/>
          </a:prstGeom>
        </p:spPr>
      </p:pic>
    </p:spTree>
    <p:extLst>
      <p:ext uri="{BB962C8B-B14F-4D97-AF65-F5344CB8AC3E}">
        <p14:creationId xmlns:p14="http://schemas.microsoft.com/office/powerpoint/2010/main" val="3938653502"/>
      </p:ext>
    </p:extLst>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64861" y="827278"/>
            <a:ext cx="4086421" cy="456535"/>
          </a:xfrm>
          <a:prstGeom prst="rect">
            <a:avLst/>
          </a:prstGeom>
        </p:spPr>
        <p:txBody>
          <a:bodyPr vert="horz" wrap="square" lIns="0" tIns="12700" rIns="0" bIns="0" rtlCol="0">
            <a:spAutoFit/>
          </a:bodyPr>
          <a:lstStyle/>
          <a:p>
            <a:pPr marL="12700" algn="ctr">
              <a:lnSpc>
                <a:spcPct val="100000"/>
              </a:lnSpc>
              <a:spcBef>
                <a:spcPts val="100"/>
              </a:spcBef>
            </a:pPr>
            <a:r>
              <a:rPr spc="-5" dirty="0"/>
              <a:t>Introduction</a:t>
            </a:r>
            <a:r>
              <a:rPr spc="-65" dirty="0"/>
              <a:t> </a:t>
            </a:r>
            <a:r>
              <a:rPr dirty="0"/>
              <a:t>to</a:t>
            </a:r>
            <a:r>
              <a:rPr spc="-60" dirty="0"/>
              <a:t> </a:t>
            </a:r>
            <a:r>
              <a:rPr spc="-5" dirty="0"/>
              <a:t>RDBMS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758164"/>
              <a:ext cx="4571365" cy="4030217"/>
            </a:xfrm>
            <a:prstGeom prst="rect">
              <a:avLst/>
            </a:prstGeom>
          </p:spPr>
        </p:pic>
      </p:grpSp>
      <p:sp>
        <p:nvSpPr>
          <p:cNvPr id="7" name="object 7"/>
          <p:cNvSpPr txBox="1"/>
          <p:nvPr/>
        </p:nvSpPr>
        <p:spPr>
          <a:xfrm>
            <a:off x="654812" y="1860930"/>
            <a:ext cx="3495040" cy="2971800"/>
          </a:xfrm>
          <a:prstGeom prst="rect">
            <a:avLst/>
          </a:prstGeom>
        </p:spPr>
        <p:txBody>
          <a:bodyPr vert="horz" wrap="square" lIns="0" tIns="12700" rIns="0" bIns="0" rtlCol="0">
            <a:spAutoFit/>
          </a:bodyPr>
          <a:lstStyle/>
          <a:p>
            <a:pPr marL="992505">
              <a:lnSpc>
                <a:spcPct val="100000"/>
              </a:lnSpc>
              <a:spcBef>
                <a:spcPts val="100"/>
              </a:spcBef>
            </a:pPr>
            <a:r>
              <a:rPr sz="1800" spc="-5" dirty="0">
                <a:solidFill>
                  <a:srgbClr val="585858"/>
                </a:solidFill>
                <a:latin typeface="Arial"/>
                <a:cs typeface="Arial"/>
              </a:rPr>
              <a:t>Internal</a:t>
            </a:r>
            <a:r>
              <a:rPr sz="1800" spc="-55" dirty="0">
                <a:solidFill>
                  <a:srgbClr val="585858"/>
                </a:solidFill>
                <a:latin typeface="Arial"/>
                <a:cs typeface="Arial"/>
              </a:rPr>
              <a:t> </a:t>
            </a:r>
            <a:r>
              <a:rPr sz="1800" spc="-5" dirty="0">
                <a:solidFill>
                  <a:srgbClr val="585858"/>
                </a:solidFill>
                <a:latin typeface="Arial"/>
                <a:cs typeface="Arial"/>
              </a:rPr>
              <a:t>Level</a:t>
            </a:r>
            <a:endParaRPr sz="1800">
              <a:latin typeface="Arial"/>
              <a:cs typeface="Arial"/>
            </a:endParaRPr>
          </a:p>
          <a:p>
            <a:pPr>
              <a:lnSpc>
                <a:spcPct val="100000"/>
              </a:lnSpc>
              <a:spcBef>
                <a:spcPts val="15"/>
              </a:spcBef>
            </a:pPr>
            <a:endParaRPr sz="2600">
              <a:latin typeface="Arial"/>
              <a:cs typeface="Arial"/>
            </a:endParaRPr>
          </a:p>
          <a:p>
            <a:pPr marL="349250" marR="66675" indent="-337185">
              <a:lnSpc>
                <a:spcPts val="1630"/>
              </a:lnSpc>
              <a:buChar char="●"/>
              <a:tabLst>
                <a:tab pos="349250" algn="l"/>
                <a:tab pos="349885" algn="l"/>
              </a:tabLst>
            </a:pPr>
            <a:r>
              <a:rPr sz="1400" spc="-5" dirty="0">
                <a:latin typeface="Arial"/>
                <a:cs typeface="Arial"/>
              </a:rPr>
              <a:t>The</a:t>
            </a:r>
            <a:r>
              <a:rPr sz="1400" dirty="0">
                <a:latin typeface="Arial"/>
                <a:cs typeface="Arial"/>
              </a:rPr>
              <a:t> </a:t>
            </a:r>
            <a:r>
              <a:rPr sz="1400" spc="-5" dirty="0">
                <a:latin typeface="Arial"/>
                <a:cs typeface="Arial"/>
              </a:rPr>
              <a:t>internal</a:t>
            </a:r>
            <a:r>
              <a:rPr sz="1400" spc="-10" dirty="0">
                <a:latin typeface="Arial"/>
                <a:cs typeface="Arial"/>
              </a:rPr>
              <a:t> </a:t>
            </a:r>
            <a:r>
              <a:rPr sz="1400" spc="-5" dirty="0">
                <a:latin typeface="Arial"/>
                <a:cs typeface="Arial"/>
              </a:rPr>
              <a:t>level</a:t>
            </a:r>
            <a:r>
              <a:rPr sz="1400" spc="5" dirty="0">
                <a:latin typeface="Arial"/>
                <a:cs typeface="Arial"/>
              </a:rPr>
              <a:t> </a:t>
            </a:r>
            <a:r>
              <a:rPr sz="1400" dirty="0">
                <a:latin typeface="Arial"/>
                <a:cs typeface="Arial"/>
              </a:rPr>
              <a:t>has</a:t>
            </a:r>
            <a:r>
              <a:rPr sz="1400" spc="5" dirty="0">
                <a:latin typeface="Arial"/>
                <a:cs typeface="Arial"/>
              </a:rPr>
              <a:t> </a:t>
            </a:r>
            <a:r>
              <a:rPr sz="1400" spc="-10" dirty="0">
                <a:latin typeface="Arial"/>
                <a:cs typeface="Arial"/>
              </a:rPr>
              <a:t>an</a:t>
            </a:r>
            <a:r>
              <a:rPr sz="1400" spc="5" dirty="0">
                <a:latin typeface="Arial"/>
                <a:cs typeface="Arial"/>
              </a:rPr>
              <a:t> </a:t>
            </a:r>
            <a:r>
              <a:rPr sz="1400" spc="-5" dirty="0">
                <a:latin typeface="Arial"/>
                <a:cs typeface="Arial"/>
              </a:rPr>
              <a:t>internal </a:t>
            </a:r>
            <a:r>
              <a:rPr sz="1400" dirty="0">
                <a:latin typeface="Arial"/>
                <a:cs typeface="Arial"/>
              </a:rPr>
              <a:t> </a:t>
            </a:r>
            <a:r>
              <a:rPr sz="1400" spc="-5" dirty="0">
                <a:latin typeface="Arial"/>
                <a:cs typeface="Arial"/>
              </a:rPr>
              <a:t>schema</a:t>
            </a:r>
            <a:r>
              <a:rPr sz="1400" spc="-40" dirty="0">
                <a:latin typeface="Arial"/>
                <a:cs typeface="Arial"/>
              </a:rPr>
              <a:t> </a:t>
            </a:r>
            <a:r>
              <a:rPr sz="1400" spc="-5" dirty="0">
                <a:latin typeface="Arial"/>
                <a:cs typeface="Arial"/>
              </a:rPr>
              <a:t>which</a:t>
            </a:r>
            <a:r>
              <a:rPr sz="1400" spc="-40" dirty="0">
                <a:latin typeface="Arial"/>
                <a:cs typeface="Arial"/>
              </a:rPr>
              <a:t> </a:t>
            </a:r>
            <a:r>
              <a:rPr sz="1400" b="1" dirty="0">
                <a:latin typeface="Arial"/>
                <a:cs typeface="Arial"/>
              </a:rPr>
              <a:t>describes</a:t>
            </a:r>
            <a:r>
              <a:rPr sz="1400" b="1" spc="-40" dirty="0">
                <a:latin typeface="Arial"/>
                <a:cs typeface="Arial"/>
              </a:rPr>
              <a:t> </a:t>
            </a:r>
            <a:r>
              <a:rPr sz="1400" b="1" spc="-5" dirty="0">
                <a:latin typeface="Arial"/>
                <a:cs typeface="Arial"/>
              </a:rPr>
              <a:t>the</a:t>
            </a:r>
            <a:r>
              <a:rPr sz="1400" b="1" spc="-40" dirty="0">
                <a:latin typeface="Arial"/>
                <a:cs typeface="Arial"/>
              </a:rPr>
              <a:t> </a:t>
            </a:r>
            <a:r>
              <a:rPr sz="1400" b="1" spc="-5" dirty="0">
                <a:latin typeface="Arial"/>
                <a:cs typeface="Arial"/>
              </a:rPr>
              <a:t>physical </a:t>
            </a:r>
            <a:r>
              <a:rPr sz="1400" b="1" spc="-375" dirty="0">
                <a:latin typeface="Arial"/>
                <a:cs typeface="Arial"/>
              </a:rPr>
              <a:t> </a:t>
            </a:r>
            <a:r>
              <a:rPr sz="1400" b="1" spc="-5" dirty="0">
                <a:latin typeface="Arial"/>
                <a:cs typeface="Arial"/>
              </a:rPr>
              <a:t>storage</a:t>
            </a:r>
            <a:r>
              <a:rPr sz="1400" b="1" spc="-20" dirty="0">
                <a:latin typeface="Arial"/>
                <a:cs typeface="Arial"/>
              </a:rPr>
              <a:t> </a:t>
            </a:r>
            <a:r>
              <a:rPr sz="1400" b="1" spc="-5" dirty="0">
                <a:latin typeface="Arial"/>
                <a:cs typeface="Arial"/>
              </a:rPr>
              <a:t>structure</a:t>
            </a:r>
            <a:r>
              <a:rPr sz="1400" b="1" spc="-30" dirty="0">
                <a:latin typeface="Arial"/>
                <a:cs typeface="Arial"/>
              </a:rPr>
              <a:t> </a:t>
            </a:r>
            <a:r>
              <a:rPr sz="1400" spc="-5" dirty="0">
                <a:latin typeface="Arial"/>
                <a:cs typeface="Arial"/>
              </a:rPr>
              <a:t>of</a:t>
            </a:r>
            <a:r>
              <a:rPr sz="1400" spc="-15" dirty="0">
                <a:latin typeface="Arial"/>
                <a:cs typeface="Arial"/>
              </a:rPr>
              <a:t> </a:t>
            </a:r>
            <a:r>
              <a:rPr sz="1400" dirty="0">
                <a:latin typeface="Arial"/>
                <a:cs typeface="Arial"/>
              </a:rPr>
              <a:t>the</a:t>
            </a:r>
            <a:r>
              <a:rPr sz="1400" spc="-30" dirty="0">
                <a:latin typeface="Arial"/>
                <a:cs typeface="Arial"/>
              </a:rPr>
              <a:t> </a:t>
            </a:r>
            <a:r>
              <a:rPr sz="1400" spc="-5" dirty="0">
                <a:latin typeface="Arial"/>
                <a:cs typeface="Arial"/>
              </a:rPr>
              <a:t>database.</a:t>
            </a:r>
            <a:endParaRPr sz="1400">
              <a:latin typeface="Arial"/>
              <a:cs typeface="Arial"/>
            </a:endParaRPr>
          </a:p>
          <a:p>
            <a:pPr marL="349250" indent="-335915">
              <a:lnSpc>
                <a:spcPts val="1610"/>
              </a:lnSpc>
              <a:buChar char="●"/>
              <a:tabLst>
                <a:tab pos="349250" algn="l"/>
                <a:tab pos="349885" algn="l"/>
              </a:tabLst>
            </a:pPr>
            <a:r>
              <a:rPr sz="1400" spc="-5" dirty="0">
                <a:latin typeface="Arial"/>
                <a:cs typeface="Arial"/>
              </a:rPr>
              <a:t>The</a:t>
            </a:r>
            <a:r>
              <a:rPr sz="1400" spc="-10" dirty="0">
                <a:latin typeface="Arial"/>
                <a:cs typeface="Arial"/>
              </a:rPr>
              <a:t> </a:t>
            </a:r>
            <a:r>
              <a:rPr sz="1400" spc="-5" dirty="0">
                <a:latin typeface="Arial"/>
                <a:cs typeface="Arial"/>
              </a:rPr>
              <a:t>internal</a:t>
            </a:r>
            <a:r>
              <a:rPr sz="1400" spc="-30" dirty="0">
                <a:latin typeface="Arial"/>
                <a:cs typeface="Arial"/>
              </a:rPr>
              <a:t> </a:t>
            </a:r>
            <a:r>
              <a:rPr sz="1400" spc="-5" dirty="0">
                <a:latin typeface="Arial"/>
                <a:cs typeface="Arial"/>
              </a:rPr>
              <a:t>schema</a:t>
            </a:r>
            <a:r>
              <a:rPr sz="1400" dirty="0">
                <a:latin typeface="Arial"/>
                <a:cs typeface="Arial"/>
              </a:rPr>
              <a:t> </a:t>
            </a:r>
            <a:r>
              <a:rPr sz="1400" spc="-10" dirty="0">
                <a:latin typeface="Arial"/>
                <a:cs typeface="Arial"/>
              </a:rPr>
              <a:t>is</a:t>
            </a:r>
            <a:r>
              <a:rPr sz="1400" dirty="0">
                <a:latin typeface="Arial"/>
                <a:cs typeface="Arial"/>
              </a:rPr>
              <a:t> </a:t>
            </a:r>
            <a:r>
              <a:rPr sz="1400" spc="-5" dirty="0">
                <a:latin typeface="Arial"/>
                <a:cs typeface="Arial"/>
              </a:rPr>
              <a:t>also</a:t>
            </a:r>
            <a:r>
              <a:rPr sz="1400" spc="-25" dirty="0">
                <a:latin typeface="Arial"/>
                <a:cs typeface="Arial"/>
              </a:rPr>
              <a:t> </a:t>
            </a:r>
            <a:r>
              <a:rPr sz="1400" spc="-5" dirty="0">
                <a:latin typeface="Arial"/>
                <a:cs typeface="Arial"/>
              </a:rPr>
              <a:t>known as</a:t>
            </a:r>
            <a:r>
              <a:rPr sz="1400" spc="-20" dirty="0">
                <a:latin typeface="Arial"/>
                <a:cs typeface="Arial"/>
              </a:rPr>
              <a:t> </a:t>
            </a:r>
            <a:r>
              <a:rPr sz="1400" dirty="0">
                <a:latin typeface="Arial"/>
                <a:cs typeface="Arial"/>
              </a:rPr>
              <a:t>a</a:t>
            </a:r>
            <a:endParaRPr sz="1400">
              <a:latin typeface="Arial"/>
              <a:cs typeface="Arial"/>
            </a:endParaRPr>
          </a:p>
          <a:p>
            <a:pPr marL="349250">
              <a:lnSpc>
                <a:spcPts val="1645"/>
              </a:lnSpc>
            </a:pPr>
            <a:r>
              <a:rPr sz="1400" b="1" spc="-5" dirty="0">
                <a:latin typeface="Arial"/>
                <a:cs typeface="Arial"/>
              </a:rPr>
              <a:t>physical</a:t>
            </a:r>
            <a:r>
              <a:rPr sz="1400" b="1" spc="-50" dirty="0">
                <a:latin typeface="Arial"/>
                <a:cs typeface="Arial"/>
              </a:rPr>
              <a:t> </a:t>
            </a:r>
            <a:r>
              <a:rPr sz="1400" b="1" spc="-5" dirty="0">
                <a:latin typeface="Arial"/>
                <a:cs typeface="Arial"/>
              </a:rPr>
              <a:t>schema.</a:t>
            </a:r>
            <a:endParaRPr sz="1400">
              <a:latin typeface="Arial"/>
              <a:cs typeface="Arial"/>
            </a:endParaRPr>
          </a:p>
          <a:p>
            <a:pPr marL="349250" indent="-335915">
              <a:lnSpc>
                <a:spcPts val="1650"/>
              </a:lnSpc>
              <a:buChar char="●"/>
              <a:tabLst>
                <a:tab pos="349250" algn="l"/>
                <a:tab pos="349885" algn="l"/>
              </a:tabLst>
            </a:pPr>
            <a:r>
              <a:rPr sz="1400" dirty="0">
                <a:latin typeface="Arial"/>
                <a:cs typeface="Arial"/>
              </a:rPr>
              <a:t>It</a:t>
            </a:r>
            <a:r>
              <a:rPr sz="1400" spc="-30" dirty="0">
                <a:latin typeface="Arial"/>
                <a:cs typeface="Arial"/>
              </a:rPr>
              <a:t> </a:t>
            </a:r>
            <a:r>
              <a:rPr sz="1400" spc="-5" dirty="0">
                <a:latin typeface="Arial"/>
                <a:cs typeface="Arial"/>
              </a:rPr>
              <a:t>uses</a:t>
            </a:r>
            <a:r>
              <a:rPr sz="1400" spc="-30"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physical</a:t>
            </a:r>
            <a:r>
              <a:rPr sz="1400" spc="-45" dirty="0">
                <a:latin typeface="Arial"/>
                <a:cs typeface="Arial"/>
              </a:rPr>
              <a:t> </a:t>
            </a:r>
            <a:r>
              <a:rPr sz="1400" dirty="0">
                <a:latin typeface="Arial"/>
                <a:cs typeface="Arial"/>
              </a:rPr>
              <a:t>data</a:t>
            </a:r>
            <a:r>
              <a:rPr sz="1400" spc="-15" dirty="0">
                <a:latin typeface="Arial"/>
                <a:cs typeface="Arial"/>
              </a:rPr>
              <a:t> </a:t>
            </a:r>
            <a:r>
              <a:rPr sz="1400" spc="-5" dirty="0">
                <a:latin typeface="Arial"/>
                <a:cs typeface="Arial"/>
              </a:rPr>
              <a:t>model.</a:t>
            </a:r>
            <a:endParaRPr sz="1400">
              <a:latin typeface="Arial"/>
              <a:cs typeface="Arial"/>
            </a:endParaRPr>
          </a:p>
          <a:p>
            <a:pPr marL="349250" marR="5080" indent="-337185">
              <a:lnSpc>
                <a:spcPts val="1630"/>
              </a:lnSpc>
              <a:spcBef>
                <a:spcPts val="85"/>
              </a:spcBef>
              <a:buChar char="●"/>
              <a:tabLst>
                <a:tab pos="349250" algn="l"/>
                <a:tab pos="349885" algn="l"/>
              </a:tabLst>
            </a:pPr>
            <a:r>
              <a:rPr sz="1400" dirty="0">
                <a:latin typeface="Arial"/>
                <a:cs typeface="Arial"/>
              </a:rPr>
              <a:t>It</a:t>
            </a:r>
            <a:r>
              <a:rPr sz="1400" spc="-15" dirty="0">
                <a:latin typeface="Arial"/>
                <a:cs typeface="Arial"/>
              </a:rPr>
              <a:t> </a:t>
            </a:r>
            <a:r>
              <a:rPr sz="1400" spc="-10" dirty="0">
                <a:latin typeface="Arial"/>
                <a:cs typeface="Arial"/>
              </a:rPr>
              <a:t>is</a:t>
            </a:r>
            <a:r>
              <a:rPr sz="1400" spc="-25" dirty="0">
                <a:latin typeface="Arial"/>
                <a:cs typeface="Arial"/>
              </a:rPr>
              <a:t> </a:t>
            </a:r>
            <a:r>
              <a:rPr sz="1400" dirty="0">
                <a:latin typeface="Arial"/>
                <a:cs typeface="Arial"/>
              </a:rPr>
              <a:t>used</a:t>
            </a:r>
            <a:r>
              <a:rPr sz="1400" spc="-30" dirty="0">
                <a:latin typeface="Arial"/>
                <a:cs typeface="Arial"/>
              </a:rPr>
              <a:t> </a:t>
            </a:r>
            <a:r>
              <a:rPr sz="1400" dirty="0">
                <a:latin typeface="Arial"/>
                <a:cs typeface="Arial"/>
              </a:rPr>
              <a:t>to</a:t>
            </a:r>
            <a:r>
              <a:rPr sz="1400" spc="-15" dirty="0">
                <a:latin typeface="Arial"/>
                <a:cs typeface="Arial"/>
              </a:rPr>
              <a:t> </a:t>
            </a:r>
            <a:r>
              <a:rPr sz="1400" spc="-5" dirty="0">
                <a:latin typeface="Arial"/>
                <a:cs typeface="Arial"/>
              </a:rPr>
              <a:t>define</a:t>
            </a:r>
            <a:r>
              <a:rPr sz="1400" spc="-30" dirty="0">
                <a:latin typeface="Arial"/>
                <a:cs typeface="Arial"/>
              </a:rPr>
              <a:t> </a:t>
            </a:r>
            <a:r>
              <a:rPr sz="1400" spc="-5" dirty="0">
                <a:latin typeface="Arial"/>
                <a:cs typeface="Arial"/>
              </a:rPr>
              <a:t>that</a:t>
            </a:r>
            <a:r>
              <a:rPr sz="1400" spc="-15" dirty="0">
                <a:latin typeface="Arial"/>
                <a:cs typeface="Arial"/>
              </a:rPr>
              <a:t> </a:t>
            </a:r>
            <a:r>
              <a:rPr sz="1400" spc="-5" dirty="0">
                <a:latin typeface="Arial"/>
                <a:cs typeface="Arial"/>
              </a:rPr>
              <a:t>how</a:t>
            </a:r>
            <a:r>
              <a:rPr sz="1400" spc="-25" dirty="0">
                <a:latin typeface="Arial"/>
                <a:cs typeface="Arial"/>
              </a:rPr>
              <a:t> </a:t>
            </a:r>
            <a:r>
              <a:rPr sz="1400" spc="-5" dirty="0">
                <a:latin typeface="Arial"/>
                <a:cs typeface="Arial"/>
              </a:rPr>
              <a:t>the</a:t>
            </a:r>
            <a:r>
              <a:rPr sz="1400" spc="-15" dirty="0">
                <a:latin typeface="Arial"/>
                <a:cs typeface="Arial"/>
              </a:rPr>
              <a:t> </a:t>
            </a:r>
            <a:r>
              <a:rPr sz="1400" spc="-5" dirty="0">
                <a:latin typeface="Arial"/>
                <a:cs typeface="Arial"/>
              </a:rPr>
              <a:t>data</a:t>
            </a:r>
            <a:r>
              <a:rPr sz="1400" spc="-20" dirty="0">
                <a:latin typeface="Arial"/>
                <a:cs typeface="Arial"/>
              </a:rPr>
              <a:t> </a:t>
            </a:r>
            <a:r>
              <a:rPr sz="1400" spc="-5" dirty="0">
                <a:latin typeface="Arial"/>
                <a:cs typeface="Arial"/>
              </a:rPr>
              <a:t>will </a:t>
            </a:r>
            <a:r>
              <a:rPr sz="1400" spc="-375" dirty="0">
                <a:latin typeface="Arial"/>
                <a:cs typeface="Arial"/>
              </a:rPr>
              <a:t> </a:t>
            </a:r>
            <a:r>
              <a:rPr sz="1400" spc="-5" dirty="0">
                <a:latin typeface="Arial"/>
                <a:cs typeface="Arial"/>
              </a:rPr>
              <a:t>be</a:t>
            </a:r>
            <a:r>
              <a:rPr sz="1400" spc="-15" dirty="0">
                <a:latin typeface="Arial"/>
                <a:cs typeface="Arial"/>
              </a:rPr>
              <a:t> </a:t>
            </a:r>
            <a:r>
              <a:rPr sz="1400" b="1" dirty="0">
                <a:latin typeface="Arial"/>
                <a:cs typeface="Arial"/>
              </a:rPr>
              <a:t>stored</a:t>
            </a:r>
            <a:r>
              <a:rPr sz="1400" b="1" spc="-25" dirty="0">
                <a:latin typeface="Arial"/>
                <a:cs typeface="Arial"/>
              </a:rPr>
              <a:t> </a:t>
            </a:r>
            <a:r>
              <a:rPr sz="1400" b="1" dirty="0">
                <a:latin typeface="Arial"/>
                <a:cs typeface="Arial"/>
              </a:rPr>
              <a:t>in</a:t>
            </a:r>
            <a:r>
              <a:rPr sz="1400" b="1" spc="-20" dirty="0">
                <a:latin typeface="Arial"/>
                <a:cs typeface="Arial"/>
              </a:rPr>
              <a:t> </a:t>
            </a:r>
            <a:r>
              <a:rPr sz="1400" b="1" dirty="0">
                <a:latin typeface="Arial"/>
                <a:cs typeface="Arial"/>
              </a:rPr>
              <a:t>a</a:t>
            </a:r>
            <a:r>
              <a:rPr sz="1400" b="1" spc="-10" dirty="0">
                <a:latin typeface="Arial"/>
                <a:cs typeface="Arial"/>
              </a:rPr>
              <a:t> </a:t>
            </a:r>
            <a:r>
              <a:rPr sz="1400" b="1" spc="-5" dirty="0">
                <a:latin typeface="Arial"/>
                <a:cs typeface="Arial"/>
              </a:rPr>
              <a:t>block.</a:t>
            </a:r>
            <a:endParaRPr sz="1400">
              <a:latin typeface="Arial"/>
              <a:cs typeface="Arial"/>
            </a:endParaRPr>
          </a:p>
          <a:p>
            <a:pPr marL="349250" marR="151765" indent="-337185">
              <a:lnSpc>
                <a:spcPts val="1630"/>
              </a:lnSpc>
              <a:spcBef>
                <a:spcPts val="40"/>
              </a:spcBef>
              <a:buChar char="●"/>
              <a:tabLst>
                <a:tab pos="349250" algn="l"/>
                <a:tab pos="349885" algn="l"/>
              </a:tabLst>
            </a:pPr>
            <a:r>
              <a:rPr sz="1400" spc="-5" dirty="0">
                <a:latin typeface="Arial"/>
                <a:cs typeface="Arial"/>
              </a:rPr>
              <a:t>The</a:t>
            </a:r>
            <a:r>
              <a:rPr sz="1400" spc="50" dirty="0">
                <a:latin typeface="Arial"/>
                <a:cs typeface="Arial"/>
              </a:rPr>
              <a:t> </a:t>
            </a:r>
            <a:r>
              <a:rPr sz="1400" spc="-5" dirty="0">
                <a:latin typeface="Arial"/>
                <a:cs typeface="Arial"/>
              </a:rPr>
              <a:t>physical</a:t>
            </a:r>
            <a:r>
              <a:rPr sz="1400" spc="50" dirty="0">
                <a:latin typeface="Arial"/>
                <a:cs typeface="Arial"/>
              </a:rPr>
              <a:t> </a:t>
            </a:r>
            <a:r>
              <a:rPr sz="1400" spc="-5" dirty="0">
                <a:latin typeface="Arial"/>
                <a:cs typeface="Arial"/>
              </a:rPr>
              <a:t>level</a:t>
            </a:r>
            <a:r>
              <a:rPr sz="1400" spc="50" dirty="0">
                <a:latin typeface="Arial"/>
                <a:cs typeface="Arial"/>
              </a:rPr>
              <a:t> </a:t>
            </a:r>
            <a:r>
              <a:rPr sz="1400" dirty="0">
                <a:latin typeface="Arial"/>
                <a:cs typeface="Arial"/>
              </a:rPr>
              <a:t>is</a:t>
            </a:r>
            <a:r>
              <a:rPr sz="1400" spc="55" dirty="0">
                <a:latin typeface="Arial"/>
                <a:cs typeface="Arial"/>
              </a:rPr>
              <a:t> </a:t>
            </a:r>
            <a:r>
              <a:rPr sz="1400" spc="-5" dirty="0">
                <a:latin typeface="Arial"/>
                <a:cs typeface="Arial"/>
              </a:rPr>
              <a:t>used</a:t>
            </a:r>
            <a:r>
              <a:rPr sz="1400" spc="40" dirty="0">
                <a:latin typeface="Arial"/>
                <a:cs typeface="Arial"/>
              </a:rPr>
              <a:t> </a:t>
            </a:r>
            <a:r>
              <a:rPr sz="1400" dirty="0">
                <a:latin typeface="Arial"/>
                <a:cs typeface="Arial"/>
              </a:rPr>
              <a:t>to</a:t>
            </a:r>
            <a:r>
              <a:rPr sz="1400" spc="55" dirty="0">
                <a:latin typeface="Arial"/>
                <a:cs typeface="Arial"/>
              </a:rPr>
              <a:t> </a:t>
            </a:r>
            <a:r>
              <a:rPr sz="1400" spc="-5" dirty="0">
                <a:latin typeface="Arial"/>
                <a:cs typeface="Arial"/>
              </a:rPr>
              <a:t>describe </a:t>
            </a:r>
            <a:r>
              <a:rPr sz="1400" spc="-375" dirty="0">
                <a:latin typeface="Arial"/>
                <a:cs typeface="Arial"/>
              </a:rPr>
              <a:t> </a:t>
            </a:r>
            <a:r>
              <a:rPr sz="1400" dirty="0">
                <a:latin typeface="Arial"/>
                <a:cs typeface="Arial"/>
              </a:rPr>
              <a:t>complex</a:t>
            </a:r>
            <a:r>
              <a:rPr sz="1400" spc="-20" dirty="0">
                <a:latin typeface="Arial"/>
                <a:cs typeface="Arial"/>
              </a:rPr>
              <a:t> </a:t>
            </a:r>
            <a:r>
              <a:rPr sz="1400" b="1" spc="-5" dirty="0">
                <a:latin typeface="Arial"/>
                <a:cs typeface="Arial"/>
              </a:rPr>
              <a:t>low-level</a:t>
            </a:r>
            <a:r>
              <a:rPr sz="1400" b="1" spc="5" dirty="0">
                <a:latin typeface="Arial"/>
                <a:cs typeface="Arial"/>
              </a:rPr>
              <a:t> </a:t>
            </a:r>
            <a:r>
              <a:rPr sz="1400" b="1" spc="-5" dirty="0">
                <a:latin typeface="Arial"/>
                <a:cs typeface="Arial"/>
              </a:rPr>
              <a:t>data</a:t>
            </a:r>
            <a:r>
              <a:rPr sz="1400" b="1" spc="10" dirty="0">
                <a:latin typeface="Arial"/>
                <a:cs typeface="Arial"/>
              </a:rPr>
              <a:t> </a:t>
            </a:r>
            <a:r>
              <a:rPr sz="1400" b="1" spc="-5" dirty="0">
                <a:latin typeface="Arial"/>
                <a:cs typeface="Arial"/>
              </a:rPr>
              <a:t>structures</a:t>
            </a:r>
            <a:r>
              <a:rPr sz="1400" b="1" spc="10" dirty="0">
                <a:latin typeface="Arial"/>
                <a:cs typeface="Arial"/>
              </a:rPr>
              <a:t> </a:t>
            </a:r>
            <a:r>
              <a:rPr sz="1400" spc="-25" dirty="0">
                <a:latin typeface="Arial"/>
                <a:cs typeface="Arial"/>
              </a:rPr>
              <a:t>in</a:t>
            </a:r>
            <a:endParaRPr sz="1400">
              <a:latin typeface="Arial"/>
              <a:cs typeface="Arial"/>
            </a:endParaRPr>
          </a:p>
          <a:p>
            <a:pPr marL="349250">
              <a:lnSpc>
                <a:spcPts val="1590"/>
              </a:lnSpc>
            </a:pPr>
            <a:r>
              <a:rPr sz="1400" spc="-5" dirty="0">
                <a:latin typeface="Arial"/>
                <a:cs typeface="Arial"/>
              </a:rPr>
              <a:t>detail.</a:t>
            </a:r>
            <a:endParaRPr sz="1400">
              <a:latin typeface="Arial"/>
              <a:cs typeface="Arial"/>
            </a:endParaRPr>
          </a:p>
        </p:txBody>
      </p:sp>
      <p:pic>
        <p:nvPicPr>
          <p:cNvPr id="8" name="object 8"/>
          <p:cNvPicPr/>
          <p:nvPr/>
        </p:nvPicPr>
        <p:blipFill>
          <a:blip r:embed="rId4" cstate="print"/>
          <a:stretch>
            <a:fillRect/>
          </a:stretch>
        </p:blipFill>
        <p:spPr>
          <a:xfrm>
            <a:off x="143510" y="161289"/>
            <a:ext cx="773887" cy="311150"/>
          </a:xfrm>
          <a:prstGeom prst="rect">
            <a:avLst/>
          </a:prstGeom>
        </p:spPr>
      </p:pic>
      <p:sp>
        <p:nvSpPr>
          <p:cNvPr id="9" name="object 9"/>
          <p:cNvSpPr txBox="1"/>
          <p:nvPr/>
        </p:nvSpPr>
        <p:spPr>
          <a:xfrm>
            <a:off x="4708016" y="4840468"/>
            <a:ext cx="3683000" cy="124460"/>
          </a:xfrm>
          <a:prstGeom prst="rect">
            <a:avLst/>
          </a:prstGeom>
        </p:spPr>
        <p:txBody>
          <a:bodyPr vert="horz" wrap="square" lIns="0" tIns="3810" rIns="0" bIns="0" rtlCol="0">
            <a:spAutoFit/>
          </a:bodyPr>
          <a:lstStyle/>
          <a:p>
            <a:pPr marL="12700">
              <a:lnSpc>
                <a:spcPct val="100000"/>
              </a:lnSpc>
              <a:spcBef>
                <a:spcPts val="30"/>
              </a:spcBef>
            </a:pPr>
            <a:r>
              <a:rPr sz="700" spc="-10" dirty="0">
                <a:solidFill>
                  <a:srgbClr val="585858"/>
                </a:solidFill>
                <a:latin typeface="Arial"/>
                <a:cs typeface="Arial"/>
              </a:rPr>
              <a:t>Image</a:t>
            </a:r>
            <a:r>
              <a:rPr sz="700" spc="55" dirty="0">
                <a:solidFill>
                  <a:srgbClr val="585858"/>
                </a:solidFill>
                <a:latin typeface="Arial"/>
                <a:cs typeface="Arial"/>
              </a:rPr>
              <a:t> </a:t>
            </a:r>
            <a:r>
              <a:rPr sz="700" spc="-5" dirty="0">
                <a:solidFill>
                  <a:srgbClr val="585858"/>
                </a:solidFill>
                <a:latin typeface="Arial"/>
                <a:cs typeface="Arial"/>
              </a:rPr>
              <a:t>Source:</a:t>
            </a:r>
            <a:r>
              <a:rPr sz="700" spc="55" dirty="0">
                <a:solidFill>
                  <a:srgbClr val="585858"/>
                </a:solidFill>
                <a:latin typeface="Arial"/>
                <a:cs typeface="Arial"/>
              </a:rPr>
              <a:t> </a:t>
            </a:r>
            <a:r>
              <a:rPr sz="700" spc="-10" dirty="0">
                <a:solidFill>
                  <a:srgbClr val="585858"/>
                </a:solidFill>
                <a:latin typeface="Arial"/>
                <a:cs typeface="Arial"/>
              </a:rPr>
              <a:t>https://static.javatpoint.com/dbms/images/dbms-three-schema-architecture.png</a:t>
            </a:r>
            <a:endParaRPr sz="700">
              <a:latin typeface="Arial"/>
              <a:cs typeface="Arial"/>
            </a:endParaRPr>
          </a:p>
        </p:txBody>
      </p:sp>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2200" y="827278"/>
            <a:ext cx="3947102" cy="456535"/>
          </a:xfrm>
          <a:prstGeom prst="rect">
            <a:avLst/>
          </a:prstGeom>
        </p:spPr>
        <p:txBody>
          <a:bodyPr vert="horz" wrap="square" lIns="0" tIns="12700" rIns="0" bIns="0" rtlCol="0">
            <a:spAutoFit/>
          </a:bodyPr>
          <a:lstStyle/>
          <a:p>
            <a:pPr marL="12700" algn="ctr">
              <a:lnSpc>
                <a:spcPct val="100000"/>
              </a:lnSpc>
              <a:spcBef>
                <a:spcPts val="100"/>
              </a:spcBef>
            </a:pPr>
            <a:r>
              <a:rPr spc="-5" dirty="0"/>
              <a:t>Introduction</a:t>
            </a:r>
            <a:r>
              <a:rPr spc="-65" dirty="0"/>
              <a:t> </a:t>
            </a:r>
            <a:r>
              <a:rPr dirty="0"/>
              <a:t>to</a:t>
            </a:r>
            <a:r>
              <a:rPr spc="-60" dirty="0"/>
              <a:t> </a:t>
            </a:r>
            <a:r>
              <a:rPr spc="-5" dirty="0"/>
              <a:t>RDBMS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758164"/>
              <a:ext cx="4571365" cy="4030217"/>
            </a:xfrm>
            <a:prstGeom prst="rect">
              <a:avLst/>
            </a:prstGeom>
          </p:spPr>
        </p:pic>
      </p:grpSp>
      <p:sp>
        <p:nvSpPr>
          <p:cNvPr id="7" name="object 7"/>
          <p:cNvSpPr txBox="1"/>
          <p:nvPr/>
        </p:nvSpPr>
        <p:spPr>
          <a:xfrm>
            <a:off x="1438402" y="1860930"/>
            <a:ext cx="178181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Conceptual</a:t>
            </a:r>
            <a:r>
              <a:rPr sz="1800" spc="-110" dirty="0">
                <a:solidFill>
                  <a:srgbClr val="585858"/>
                </a:solidFill>
                <a:latin typeface="Arial"/>
                <a:cs typeface="Arial"/>
              </a:rPr>
              <a:t> </a:t>
            </a:r>
            <a:r>
              <a:rPr sz="1800" spc="-5" dirty="0">
                <a:solidFill>
                  <a:srgbClr val="585858"/>
                </a:solidFill>
                <a:latin typeface="Arial"/>
                <a:cs typeface="Arial"/>
              </a:rPr>
              <a:t>Level</a:t>
            </a:r>
            <a:endParaRPr sz="1800">
              <a:latin typeface="Arial"/>
              <a:cs typeface="Arial"/>
            </a:endParaRPr>
          </a:p>
        </p:txBody>
      </p:sp>
      <p:sp>
        <p:nvSpPr>
          <p:cNvPr id="8" name="object 8"/>
          <p:cNvSpPr txBox="1"/>
          <p:nvPr/>
        </p:nvSpPr>
        <p:spPr>
          <a:xfrm>
            <a:off x="654812" y="2399157"/>
            <a:ext cx="3514090" cy="2540000"/>
          </a:xfrm>
          <a:prstGeom prst="rect">
            <a:avLst/>
          </a:prstGeom>
        </p:spPr>
        <p:txBody>
          <a:bodyPr vert="horz" wrap="square" lIns="0" tIns="18415" rIns="0" bIns="0" rtlCol="0">
            <a:spAutoFit/>
          </a:bodyPr>
          <a:lstStyle/>
          <a:p>
            <a:pPr marL="349250" marR="5080" indent="-337185">
              <a:lnSpc>
                <a:spcPct val="97400"/>
              </a:lnSpc>
              <a:spcBef>
                <a:spcPts val="145"/>
              </a:spcBef>
              <a:buChar char="●"/>
              <a:tabLst>
                <a:tab pos="349250" algn="l"/>
                <a:tab pos="349885" algn="l"/>
              </a:tabLst>
            </a:pPr>
            <a:r>
              <a:rPr sz="1400" spc="-5" dirty="0">
                <a:latin typeface="Arial"/>
                <a:cs typeface="Arial"/>
              </a:rPr>
              <a:t>The</a:t>
            </a:r>
            <a:r>
              <a:rPr sz="1400" dirty="0">
                <a:latin typeface="Arial"/>
                <a:cs typeface="Arial"/>
              </a:rPr>
              <a:t> </a:t>
            </a:r>
            <a:r>
              <a:rPr sz="1400" spc="-5" dirty="0">
                <a:latin typeface="Arial"/>
                <a:cs typeface="Arial"/>
              </a:rPr>
              <a:t>conceptual</a:t>
            </a:r>
            <a:r>
              <a:rPr sz="1400" spc="-10" dirty="0">
                <a:latin typeface="Arial"/>
                <a:cs typeface="Arial"/>
              </a:rPr>
              <a:t> </a:t>
            </a:r>
            <a:r>
              <a:rPr sz="1400" spc="-5" dirty="0">
                <a:latin typeface="Arial"/>
                <a:cs typeface="Arial"/>
              </a:rPr>
              <a:t>schema</a:t>
            </a:r>
            <a:r>
              <a:rPr sz="1400" spc="5" dirty="0">
                <a:latin typeface="Arial"/>
                <a:cs typeface="Arial"/>
              </a:rPr>
              <a:t> </a:t>
            </a:r>
            <a:r>
              <a:rPr sz="1400" spc="-5" dirty="0">
                <a:latin typeface="Arial"/>
                <a:cs typeface="Arial"/>
              </a:rPr>
              <a:t>describes the </a:t>
            </a:r>
            <a:r>
              <a:rPr sz="1400" dirty="0">
                <a:latin typeface="Arial"/>
                <a:cs typeface="Arial"/>
              </a:rPr>
              <a:t> </a:t>
            </a:r>
            <a:r>
              <a:rPr sz="1400" b="1" spc="-5" dirty="0">
                <a:latin typeface="Arial"/>
                <a:cs typeface="Arial"/>
              </a:rPr>
              <a:t>design</a:t>
            </a:r>
            <a:r>
              <a:rPr sz="1400" b="1" spc="-30" dirty="0">
                <a:latin typeface="Arial"/>
                <a:cs typeface="Arial"/>
              </a:rPr>
              <a:t> </a:t>
            </a:r>
            <a:r>
              <a:rPr sz="1400" b="1" spc="-5" dirty="0">
                <a:latin typeface="Arial"/>
                <a:cs typeface="Arial"/>
              </a:rPr>
              <a:t>of</a:t>
            </a:r>
            <a:r>
              <a:rPr sz="1400" b="1" spc="-20" dirty="0">
                <a:latin typeface="Arial"/>
                <a:cs typeface="Arial"/>
              </a:rPr>
              <a:t> </a:t>
            </a:r>
            <a:r>
              <a:rPr sz="1400" b="1" dirty="0">
                <a:latin typeface="Arial"/>
                <a:cs typeface="Arial"/>
              </a:rPr>
              <a:t>a</a:t>
            </a:r>
            <a:r>
              <a:rPr sz="1400" b="1" spc="-10" dirty="0">
                <a:latin typeface="Arial"/>
                <a:cs typeface="Arial"/>
              </a:rPr>
              <a:t> </a:t>
            </a:r>
            <a:r>
              <a:rPr sz="1400" b="1" spc="-5" dirty="0">
                <a:latin typeface="Arial"/>
                <a:cs typeface="Arial"/>
              </a:rPr>
              <a:t>database</a:t>
            </a:r>
            <a:r>
              <a:rPr sz="1400" b="1" spc="5" dirty="0">
                <a:latin typeface="Arial"/>
                <a:cs typeface="Arial"/>
              </a:rPr>
              <a:t> </a:t>
            </a:r>
            <a:r>
              <a:rPr sz="1400" spc="-5" dirty="0">
                <a:latin typeface="Arial"/>
                <a:cs typeface="Arial"/>
              </a:rPr>
              <a:t>at</a:t>
            </a:r>
            <a:r>
              <a:rPr sz="1400" spc="-15" dirty="0">
                <a:latin typeface="Arial"/>
                <a:cs typeface="Arial"/>
              </a:rPr>
              <a:t> </a:t>
            </a:r>
            <a:r>
              <a:rPr sz="1400" spc="-5" dirty="0">
                <a:latin typeface="Arial"/>
                <a:cs typeface="Arial"/>
              </a:rPr>
              <a:t>the</a:t>
            </a:r>
            <a:r>
              <a:rPr sz="1400" spc="-35" dirty="0">
                <a:latin typeface="Arial"/>
                <a:cs typeface="Arial"/>
              </a:rPr>
              <a:t> </a:t>
            </a:r>
            <a:r>
              <a:rPr sz="1400" spc="-5" dirty="0">
                <a:latin typeface="Arial"/>
                <a:cs typeface="Arial"/>
              </a:rPr>
              <a:t>conceptual </a:t>
            </a:r>
            <a:r>
              <a:rPr sz="1400" spc="-375" dirty="0">
                <a:latin typeface="Arial"/>
                <a:cs typeface="Arial"/>
              </a:rPr>
              <a:t> </a:t>
            </a:r>
            <a:r>
              <a:rPr sz="1400" spc="-5" dirty="0">
                <a:latin typeface="Arial"/>
                <a:cs typeface="Arial"/>
              </a:rPr>
              <a:t>level.</a:t>
            </a:r>
            <a:r>
              <a:rPr sz="1400" spc="5" dirty="0">
                <a:latin typeface="Arial"/>
                <a:cs typeface="Arial"/>
              </a:rPr>
              <a:t> </a:t>
            </a:r>
            <a:r>
              <a:rPr sz="1400" spc="-5" dirty="0">
                <a:latin typeface="Arial"/>
                <a:cs typeface="Arial"/>
              </a:rPr>
              <a:t>Conceptual </a:t>
            </a:r>
            <a:r>
              <a:rPr sz="1400" spc="-10" dirty="0">
                <a:latin typeface="Arial"/>
                <a:cs typeface="Arial"/>
              </a:rPr>
              <a:t>level</a:t>
            </a:r>
            <a:r>
              <a:rPr sz="1400" spc="10" dirty="0">
                <a:latin typeface="Arial"/>
                <a:cs typeface="Arial"/>
              </a:rPr>
              <a:t> </a:t>
            </a:r>
            <a:r>
              <a:rPr sz="1400" dirty="0">
                <a:latin typeface="Arial"/>
                <a:cs typeface="Arial"/>
              </a:rPr>
              <a:t>is</a:t>
            </a:r>
            <a:r>
              <a:rPr sz="1400" spc="5" dirty="0">
                <a:latin typeface="Arial"/>
                <a:cs typeface="Arial"/>
              </a:rPr>
              <a:t> </a:t>
            </a:r>
            <a:r>
              <a:rPr sz="1400" spc="-5" dirty="0">
                <a:latin typeface="Arial"/>
                <a:cs typeface="Arial"/>
              </a:rPr>
              <a:t>also known</a:t>
            </a:r>
            <a:r>
              <a:rPr sz="1400" spc="10" dirty="0">
                <a:latin typeface="Arial"/>
                <a:cs typeface="Arial"/>
              </a:rPr>
              <a:t> </a:t>
            </a:r>
            <a:r>
              <a:rPr sz="1400" spc="-10" dirty="0">
                <a:latin typeface="Arial"/>
                <a:cs typeface="Arial"/>
              </a:rPr>
              <a:t>as </a:t>
            </a:r>
            <a:r>
              <a:rPr sz="1400" spc="-375" dirty="0">
                <a:latin typeface="Arial"/>
                <a:cs typeface="Arial"/>
              </a:rPr>
              <a:t> </a:t>
            </a:r>
            <a:r>
              <a:rPr sz="1400" b="1" spc="-5" dirty="0">
                <a:latin typeface="Arial"/>
                <a:cs typeface="Arial"/>
              </a:rPr>
              <a:t>logical</a:t>
            </a:r>
            <a:r>
              <a:rPr sz="1400" b="1" spc="-20" dirty="0">
                <a:latin typeface="Arial"/>
                <a:cs typeface="Arial"/>
              </a:rPr>
              <a:t> </a:t>
            </a:r>
            <a:r>
              <a:rPr sz="1400" b="1" spc="-5" dirty="0">
                <a:latin typeface="Arial"/>
                <a:cs typeface="Arial"/>
              </a:rPr>
              <a:t>level.</a:t>
            </a:r>
            <a:endParaRPr sz="1400">
              <a:latin typeface="Arial"/>
              <a:cs typeface="Arial"/>
            </a:endParaRPr>
          </a:p>
          <a:p>
            <a:pPr marL="349250" indent="-335915">
              <a:lnSpc>
                <a:spcPts val="1650"/>
              </a:lnSpc>
              <a:buChar char="●"/>
              <a:tabLst>
                <a:tab pos="349250" algn="l"/>
                <a:tab pos="349885" algn="l"/>
              </a:tabLst>
            </a:pPr>
            <a:r>
              <a:rPr sz="1400" spc="-5" dirty="0">
                <a:latin typeface="Arial"/>
                <a:cs typeface="Arial"/>
              </a:rPr>
              <a:t>The</a:t>
            </a:r>
            <a:r>
              <a:rPr sz="1400" spc="-25" dirty="0">
                <a:latin typeface="Arial"/>
                <a:cs typeface="Arial"/>
              </a:rPr>
              <a:t> </a:t>
            </a:r>
            <a:r>
              <a:rPr sz="1400" spc="-5" dirty="0">
                <a:latin typeface="Arial"/>
                <a:cs typeface="Arial"/>
              </a:rPr>
              <a:t>conceptual</a:t>
            </a:r>
            <a:r>
              <a:rPr sz="1400" spc="-15" dirty="0">
                <a:latin typeface="Arial"/>
                <a:cs typeface="Arial"/>
              </a:rPr>
              <a:t> </a:t>
            </a:r>
            <a:r>
              <a:rPr sz="1400" spc="-5" dirty="0">
                <a:latin typeface="Arial"/>
                <a:cs typeface="Arial"/>
              </a:rPr>
              <a:t>schema</a:t>
            </a:r>
            <a:r>
              <a:rPr sz="1400" spc="-15" dirty="0">
                <a:latin typeface="Arial"/>
                <a:cs typeface="Arial"/>
              </a:rPr>
              <a:t> </a:t>
            </a:r>
            <a:r>
              <a:rPr sz="1400" spc="-5" dirty="0">
                <a:latin typeface="Arial"/>
                <a:cs typeface="Arial"/>
              </a:rPr>
              <a:t>describes</a:t>
            </a:r>
            <a:r>
              <a:rPr sz="1400" spc="-10" dirty="0">
                <a:latin typeface="Arial"/>
                <a:cs typeface="Arial"/>
              </a:rPr>
              <a:t> </a:t>
            </a:r>
            <a:r>
              <a:rPr sz="1400" spc="-5" dirty="0">
                <a:latin typeface="Arial"/>
                <a:cs typeface="Arial"/>
              </a:rPr>
              <a:t>the</a:t>
            </a:r>
            <a:endParaRPr sz="1400">
              <a:latin typeface="Arial"/>
              <a:cs typeface="Arial"/>
            </a:endParaRPr>
          </a:p>
          <a:p>
            <a:pPr marL="349250">
              <a:lnSpc>
                <a:spcPts val="1650"/>
              </a:lnSpc>
            </a:pPr>
            <a:r>
              <a:rPr sz="1400" b="1" spc="-5" dirty="0">
                <a:latin typeface="Arial"/>
                <a:cs typeface="Arial"/>
              </a:rPr>
              <a:t>structure</a:t>
            </a:r>
            <a:r>
              <a:rPr sz="1400" b="1" spc="-30" dirty="0">
                <a:latin typeface="Arial"/>
                <a:cs typeface="Arial"/>
              </a:rPr>
              <a:t> </a:t>
            </a:r>
            <a:r>
              <a:rPr sz="1400" b="1" spc="-5" dirty="0">
                <a:latin typeface="Arial"/>
                <a:cs typeface="Arial"/>
              </a:rPr>
              <a:t>of</a:t>
            </a:r>
            <a:r>
              <a:rPr sz="1400" b="1" spc="-20" dirty="0">
                <a:latin typeface="Arial"/>
                <a:cs typeface="Arial"/>
              </a:rPr>
              <a:t> </a:t>
            </a:r>
            <a:r>
              <a:rPr sz="1400" b="1" spc="-5" dirty="0">
                <a:latin typeface="Arial"/>
                <a:cs typeface="Arial"/>
              </a:rPr>
              <a:t>the</a:t>
            </a:r>
            <a:r>
              <a:rPr sz="1400" b="1" spc="-40" dirty="0">
                <a:latin typeface="Arial"/>
                <a:cs typeface="Arial"/>
              </a:rPr>
              <a:t> </a:t>
            </a:r>
            <a:r>
              <a:rPr sz="1400" b="1" spc="-5" dirty="0">
                <a:latin typeface="Arial"/>
                <a:cs typeface="Arial"/>
              </a:rPr>
              <a:t>whole</a:t>
            </a:r>
            <a:r>
              <a:rPr sz="1400" b="1" spc="-15" dirty="0">
                <a:latin typeface="Arial"/>
                <a:cs typeface="Arial"/>
              </a:rPr>
              <a:t> </a:t>
            </a:r>
            <a:r>
              <a:rPr sz="1400" b="1" spc="-5" dirty="0">
                <a:latin typeface="Arial"/>
                <a:cs typeface="Arial"/>
              </a:rPr>
              <a:t>database</a:t>
            </a:r>
            <a:r>
              <a:rPr sz="1400" spc="-5" dirty="0">
                <a:latin typeface="Arial"/>
                <a:cs typeface="Arial"/>
              </a:rPr>
              <a:t>.</a:t>
            </a:r>
            <a:endParaRPr sz="1400">
              <a:latin typeface="Arial"/>
              <a:cs typeface="Arial"/>
            </a:endParaRPr>
          </a:p>
          <a:p>
            <a:pPr marL="349250" marR="208279" indent="-337185" algn="just">
              <a:lnSpc>
                <a:spcPct val="97400"/>
              </a:lnSpc>
              <a:spcBef>
                <a:spcPts val="35"/>
              </a:spcBef>
              <a:buChar char="●"/>
              <a:tabLst>
                <a:tab pos="349885" algn="l"/>
              </a:tabLst>
            </a:pPr>
            <a:r>
              <a:rPr sz="1400" spc="-5" dirty="0">
                <a:latin typeface="Arial"/>
                <a:cs typeface="Arial"/>
              </a:rPr>
              <a:t>The conceptual level describes what </a:t>
            </a:r>
            <a:r>
              <a:rPr sz="1400" dirty="0">
                <a:latin typeface="Arial"/>
                <a:cs typeface="Arial"/>
              </a:rPr>
              <a:t> data are to be </a:t>
            </a:r>
            <a:r>
              <a:rPr sz="1400" spc="-5" dirty="0">
                <a:latin typeface="Arial"/>
                <a:cs typeface="Arial"/>
              </a:rPr>
              <a:t>stored </a:t>
            </a:r>
            <a:r>
              <a:rPr sz="1400" dirty="0">
                <a:latin typeface="Arial"/>
                <a:cs typeface="Arial"/>
              </a:rPr>
              <a:t>in the </a:t>
            </a:r>
            <a:r>
              <a:rPr sz="1400" spc="-5" dirty="0">
                <a:latin typeface="Arial"/>
                <a:cs typeface="Arial"/>
              </a:rPr>
              <a:t>database </a:t>
            </a:r>
            <a:r>
              <a:rPr sz="1400" spc="-375" dirty="0">
                <a:latin typeface="Arial"/>
                <a:cs typeface="Arial"/>
              </a:rPr>
              <a:t> </a:t>
            </a:r>
            <a:r>
              <a:rPr sz="1400" spc="-5" dirty="0">
                <a:latin typeface="Arial"/>
                <a:cs typeface="Arial"/>
              </a:rPr>
              <a:t>and</a:t>
            </a:r>
            <a:r>
              <a:rPr sz="1400" spc="-30" dirty="0">
                <a:latin typeface="Arial"/>
                <a:cs typeface="Arial"/>
              </a:rPr>
              <a:t> </a:t>
            </a:r>
            <a:r>
              <a:rPr sz="1400" spc="-5" dirty="0">
                <a:latin typeface="Arial"/>
                <a:cs typeface="Arial"/>
              </a:rPr>
              <a:t>also</a:t>
            </a:r>
            <a:r>
              <a:rPr sz="1400" spc="-40" dirty="0">
                <a:latin typeface="Arial"/>
                <a:cs typeface="Arial"/>
              </a:rPr>
              <a:t> </a:t>
            </a:r>
            <a:r>
              <a:rPr sz="1400" spc="-5" dirty="0">
                <a:latin typeface="Arial"/>
                <a:cs typeface="Arial"/>
              </a:rPr>
              <a:t>describes</a:t>
            </a:r>
            <a:r>
              <a:rPr sz="1400" spc="-50" dirty="0">
                <a:latin typeface="Arial"/>
                <a:cs typeface="Arial"/>
              </a:rPr>
              <a:t> </a:t>
            </a:r>
            <a:r>
              <a:rPr sz="1400" spc="-5" dirty="0">
                <a:latin typeface="Arial"/>
                <a:cs typeface="Arial"/>
              </a:rPr>
              <a:t>what</a:t>
            </a:r>
            <a:r>
              <a:rPr sz="1400" spc="-25" dirty="0">
                <a:latin typeface="Arial"/>
                <a:cs typeface="Arial"/>
              </a:rPr>
              <a:t> </a:t>
            </a:r>
            <a:r>
              <a:rPr sz="1400" b="1" spc="-5" dirty="0">
                <a:latin typeface="Arial"/>
                <a:cs typeface="Arial"/>
              </a:rPr>
              <a:t>relationship </a:t>
            </a:r>
            <a:r>
              <a:rPr sz="1400" b="1" spc="-380" dirty="0">
                <a:latin typeface="Arial"/>
                <a:cs typeface="Arial"/>
              </a:rPr>
              <a:t> </a:t>
            </a:r>
            <a:r>
              <a:rPr sz="1400" b="1" dirty="0">
                <a:latin typeface="Arial"/>
                <a:cs typeface="Arial"/>
              </a:rPr>
              <a:t>exists</a:t>
            </a:r>
            <a:r>
              <a:rPr sz="1400" b="1" spc="-25" dirty="0">
                <a:latin typeface="Arial"/>
                <a:cs typeface="Arial"/>
              </a:rPr>
              <a:t> </a:t>
            </a:r>
            <a:r>
              <a:rPr sz="1400" b="1" spc="-5" dirty="0">
                <a:latin typeface="Arial"/>
                <a:cs typeface="Arial"/>
              </a:rPr>
              <a:t>among</a:t>
            </a:r>
            <a:r>
              <a:rPr sz="1400" b="1" spc="-15" dirty="0">
                <a:latin typeface="Arial"/>
                <a:cs typeface="Arial"/>
              </a:rPr>
              <a:t> </a:t>
            </a:r>
            <a:r>
              <a:rPr sz="1400" b="1" spc="-5" dirty="0">
                <a:latin typeface="Arial"/>
                <a:cs typeface="Arial"/>
              </a:rPr>
              <a:t>those</a:t>
            </a:r>
            <a:r>
              <a:rPr sz="1400" b="1" spc="-10" dirty="0">
                <a:latin typeface="Arial"/>
                <a:cs typeface="Arial"/>
              </a:rPr>
              <a:t> </a:t>
            </a:r>
            <a:r>
              <a:rPr sz="1400" b="1" spc="-5" dirty="0">
                <a:latin typeface="Arial"/>
                <a:cs typeface="Arial"/>
              </a:rPr>
              <a:t>data.</a:t>
            </a:r>
            <a:endParaRPr sz="1400">
              <a:latin typeface="Arial"/>
              <a:cs typeface="Arial"/>
            </a:endParaRPr>
          </a:p>
          <a:p>
            <a:pPr marL="349250" marR="638810" indent="-335915" algn="just">
              <a:lnSpc>
                <a:spcPts val="1660"/>
              </a:lnSpc>
              <a:spcBef>
                <a:spcPts val="60"/>
              </a:spcBef>
              <a:buChar char="●"/>
              <a:tabLst>
                <a:tab pos="349885" algn="l"/>
              </a:tabLst>
            </a:pPr>
            <a:r>
              <a:rPr sz="1400" dirty="0">
                <a:latin typeface="Arial"/>
                <a:cs typeface="Arial"/>
              </a:rPr>
              <a:t>Programmers </a:t>
            </a:r>
            <a:r>
              <a:rPr sz="1400" spc="-5" dirty="0">
                <a:latin typeface="Arial"/>
                <a:cs typeface="Arial"/>
              </a:rPr>
              <a:t>and </a:t>
            </a:r>
            <a:r>
              <a:rPr sz="1400" dirty="0">
                <a:latin typeface="Arial"/>
                <a:cs typeface="Arial"/>
              </a:rPr>
              <a:t>database </a:t>
            </a:r>
            <a:r>
              <a:rPr sz="1400" spc="5" dirty="0">
                <a:latin typeface="Arial"/>
                <a:cs typeface="Arial"/>
              </a:rPr>
              <a:t> </a:t>
            </a:r>
            <a:r>
              <a:rPr sz="1400" spc="-5" dirty="0">
                <a:latin typeface="Arial"/>
                <a:cs typeface="Arial"/>
              </a:rPr>
              <a:t>administrators</a:t>
            </a:r>
            <a:r>
              <a:rPr sz="1400" spc="-25" dirty="0">
                <a:latin typeface="Arial"/>
                <a:cs typeface="Arial"/>
              </a:rPr>
              <a:t> </a:t>
            </a:r>
            <a:r>
              <a:rPr sz="1400" spc="-5" dirty="0">
                <a:latin typeface="Arial"/>
                <a:cs typeface="Arial"/>
              </a:rPr>
              <a:t>work</a:t>
            </a:r>
            <a:r>
              <a:rPr sz="1400" spc="-25" dirty="0">
                <a:latin typeface="Arial"/>
                <a:cs typeface="Arial"/>
              </a:rPr>
              <a:t> </a:t>
            </a:r>
            <a:r>
              <a:rPr sz="1400" spc="-5" dirty="0">
                <a:latin typeface="Arial"/>
                <a:cs typeface="Arial"/>
              </a:rPr>
              <a:t>at</a:t>
            </a:r>
            <a:r>
              <a:rPr sz="1400" spc="-40" dirty="0">
                <a:latin typeface="Arial"/>
                <a:cs typeface="Arial"/>
              </a:rPr>
              <a:t> </a:t>
            </a:r>
            <a:r>
              <a:rPr sz="1400" dirty="0">
                <a:latin typeface="Arial"/>
                <a:cs typeface="Arial"/>
              </a:rPr>
              <a:t>this</a:t>
            </a:r>
            <a:r>
              <a:rPr sz="1400" spc="-20" dirty="0">
                <a:latin typeface="Arial"/>
                <a:cs typeface="Arial"/>
              </a:rPr>
              <a:t> </a:t>
            </a:r>
            <a:r>
              <a:rPr sz="1400" spc="-5" dirty="0">
                <a:latin typeface="Arial"/>
                <a:cs typeface="Arial"/>
              </a:rPr>
              <a:t>level.</a:t>
            </a:r>
            <a:endParaRPr sz="1400">
              <a:latin typeface="Arial"/>
              <a:cs typeface="Arial"/>
            </a:endParaRPr>
          </a:p>
        </p:txBody>
      </p:sp>
      <p:sp>
        <p:nvSpPr>
          <p:cNvPr id="9" name="object 9"/>
          <p:cNvSpPr txBox="1"/>
          <p:nvPr/>
        </p:nvSpPr>
        <p:spPr>
          <a:xfrm>
            <a:off x="4708016" y="4833620"/>
            <a:ext cx="3683000"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55" dirty="0">
                <a:solidFill>
                  <a:srgbClr val="585858"/>
                </a:solidFill>
                <a:latin typeface="Arial"/>
                <a:cs typeface="Arial"/>
              </a:rPr>
              <a:t> </a:t>
            </a:r>
            <a:r>
              <a:rPr sz="700" spc="-5" dirty="0">
                <a:solidFill>
                  <a:srgbClr val="585858"/>
                </a:solidFill>
                <a:latin typeface="Arial"/>
                <a:cs typeface="Arial"/>
              </a:rPr>
              <a:t>Source:</a:t>
            </a:r>
            <a:r>
              <a:rPr sz="700" spc="55" dirty="0">
                <a:solidFill>
                  <a:srgbClr val="585858"/>
                </a:solidFill>
                <a:latin typeface="Arial"/>
                <a:cs typeface="Arial"/>
              </a:rPr>
              <a:t> </a:t>
            </a:r>
            <a:r>
              <a:rPr sz="700" spc="-10" dirty="0">
                <a:solidFill>
                  <a:srgbClr val="585858"/>
                </a:solidFill>
                <a:latin typeface="Arial"/>
                <a:cs typeface="Arial"/>
              </a:rPr>
              <a:t>https://static.javatpoint.com/dbms/images/dbms-three-schema-architecture.png</a:t>
            </a:r>
            <a:endParaRPr sz="700">
              <a:latin typeface="Arial"/>
              <a:cs typeface="Arial"/>
            </a:endParaRPr>
          </a:p>
        </p:txBody>
      </p:sp>
      <p:pic>
        <p:nvPicPr>
          <p:cNvPr id="10" name="object 10"/>
          <p:cNvPicPr/>
          <p:nvPr/>
        </p:nvPicPr>
        <p:blipFill>
          <a:blip r:embed="rId4" cstate="print"/>
          <a:stretch>
            <a:fillRect/>
          </a:stretch>
        </p:blipFill>
        <p:spPr>
          <a:xfrm>
            <a:off x="143510" y="161289"/>
            <a:ext cx="773887" cy="311150"/>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65760" y="827278"/>
            <a:ext cx="3903542" cy="456535"/>
          </a:xfrm>
          <a:prstGeom prst="rect">
            <a:avLst/>
          </a:prstGeom>
        </p:spPr>
        <p:txBody>
          <a:bodyPr vert="horz" wrap="square" lIns="0" tIns="12700" rIns="0" bIns="0" rtlCol="0">
            <a:spAutoFit/>
          </a:bodyPr>
          <a:lstStyle/>
          <a:p>
            <a:pPr marL="12700" algn="ctr">
              <a:lnSpc>
                <a:spcPct val="100000"/>
              </a:lnSpc>
              <a:spcBef>
                <a:spcPts val="100"/>
              </a:spcBef>
            </a:pPr>
            <a:r>
              <a:rPr spc="-5" dirty="0"/>
              <a:t>Introduction</a:t>
            </a:r>
            <a:r>
              <a:rPr spc="-65" dirty="0"/>
              <a:t> </a:t>
            </a:r>
            <a:r>
              <a:rPr dirty="0"/>
              <a:t>to</a:t>
            </a:r>
            <a:r>
              <a:rPr spc="-60" dirty="0"/>
              <a:t> </a:t>
            </a:r>
            <a:r>
              <a:rPr spc="-5" dirty="0"/>
              <a:t>RDBMS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654812" y="1860930"/>
            <a:ext cx="3322954" cy="2866390"/>
          </a:xfrm>
          <a:prstGeom prst="rect">
            <a:avLst/>
          </a:prstGeom>
        </p:spPr>
        <p:txBody>
          <a:bodyPr vert="horz" wrap="square" lIns="0" tIns="12700" rIns="0" bIns="0" rtlCol="0">
            <a:spAutoFit/>
          </a:bodyPr>
          <a:lstStyle/>
          <a:p>
            <a:pPr marL="954405">
              <a:lnSpc>
                <a:spcPct val="100000"/>
              </a:lnSpc>
              <a:spcBef>
                <a:spcPts val="100"/>
              </a:spcBef>
            </a:pPr>
            <a:r>
              <a:rPr sz="1800" spc="-5" dirty="0">
                <a:solidFill>
                  <a:srgbClr val="585858"/>
                </a:solidFill>
                <a:latin typeface="Arial"/>
                <a:cs typeface="Arial"/>
              </a:rPr>
              <a:t>External</a:t>
            </a:r>
            <a:r>
              <a:rPr sz="1800" spc="-65" dirty="0">
                <a:solidFill>
                  <a:srgbClr val="585858"/>
                </a:solidFill>
                <a:latin typeface="Arial"/>
                <a:cs typeface="Arial"/>
              </a:rPr>
              <a:t> </a:t>
            </a:r>
            <a:r>
              <a:rPr sz="1800" spc="-5" dirty="0">
                <a:solidFill>
                  <a:srgbClr val="585858"/>
                </a:solidFill>
                <a:latin typeface="Arial"/>
                <a:cs typeface="Arial"/>
              </a:rPr>
              <a:t>Level</a:t>
            </a:r>
            <a:endParaRPr sz="1800">
              <a:latin typeface="Arial"/>
              <a:cs typeface="Arial"/>
            </a:endParaRPr>
          </a:p>
          <a:p>
            <a:pPr>
              <a:lnSpc>
                <a:spcPct val="100000"/>
              </a:lnSpc>
            </a:pPr>
            <a:endParaRPr sz="2000">
              <a:latin typeface="Arial"/>
              <a:cs typeface="Arial"/>
            </a:endParaRPr>
          </a:p>
          <a:p>
            <a:pPr marL="349250" marR="5080" indent="-337185">
              <a:lnSpc>
                <a:spcPct val="97500"/>
              </a:lnSpc>
              <a:spcBef>
                <a:spcPts val="1465"/>
              </a:spcBef>
              <a:buChar char="●"/>
              <a:tabLst>
                <a:tab pos="349250" algn="l"/>
                <a:tab pos="349885" algn="l"/>
              </a:tabLst>
            </a:pPr>
            <a:r>
              <a:rPr sz="1400" dirty="0">
                <a:latin typeface="Arial"/>
                <a:cs typeface="Arial"/>
              </a:rPr>
              <a:t>At the </a:t>
            </a:r>
            <a:r>
              <a:rPr sz="1400" spc="-5" dirty="0">
                <a:latin typeface="Arial"/>
                <a:cs typeface="Arial"/>
              </a:rPr>
              <a:t>external level, </a:t>
            </a:r>
            <a:r>
              <a:rPr sz="1400" dirty="0">
                <a:latin typeface="Arial"/>
                <a:cs typeface="Arial"/>
              </a:rPr>
              <a:t>a </a:t>
            </a:r>
            <a:r>
              <a:rPr sz="1400" spc="-5" dirty="0">
                <a:latin typeface="Arial"/>
                <a:cs typeface="Arial"/>
              </a:rPr>
              <a:t>database </a:t>
            </a:r>
            <a:r>
              <a:rPr sz="1400" dirty="0">
                <a:latin typeface="Arial"/>
                <a:cs typeface="Arial"/>
              </a:rPr>
              <a:t> contains </a:t>
            </a:r>
            <a:r>
              <a:rPr sz="1400" spc="-5" dirty="0">
                <a:latin typeface="Arial"/>
                <a:cs typeface="Arial"/>
              </a:rPr>
              <a:t>several schemas that </a:t>
            </a:r>
            <a:r>
              <a:rPr sz="1400" dirty="0">
                <a:latin typeface="Arial"/>
                <a:cs typeface="Arial"/>
              </a:rPr>
              <a:t> </a:t>
            </a:r>
            <a:r>
              <a:rPr sz="1400" spc="-5" dirty="0">
                <a:latin typeface="Arial"/>
                <a:cs typeface="Arial"/>
              </a:rPr>
              <a:t>sometimes</a:t>
            </a:r>
            <a:r>
              <a:rPr sz="1400" spc="-25" dirty="0">
                <a:latin typeface="Arial"/>
                <a:cs typeface="Arial"/>
              </a:rPr>
              <a:t> </a:t>
            </a:r>
            <a:r>
              <a:rPr sz="1400" spc="-5" dirty="0">
                <a:latin typeface="Arial"/>
                <a:cs typeface="Arial"/>
              </a:rPr>
              <a:t>called</a:t>
            </a:r>
            <a:r>
              <a:rPr sz="1400" spc="-30" dirty="0">
                <a:latin typeface="Arial"/>
                <a:cs typeface="Arial"/>
              </a:rPr>
              <a:t> </a:t>
            </a:r>
            <a:r>
              <a:rPr sz="1400" spc="-10" dirty="0">
                <a:latin typeface="Arial"/>
                <a:cs typeface="Arial"/>
              </a:rPr>
              <a:t>as</a:t>
            </a:r>
            <a:r>
              <a:rPr sz="1400" spc="-20" dirty="0">
                <a:latin typeface="Arial"/>
                <a:cs typeface="Arial"/>
              </a:rPr>
              <a:t> </a:t>
            </a:r>
            <a:r>
              <a:rPr sz="1400" spc="-5" dirty="0">
                <a:latin typeface="Arial"/>
                <a:cs typeface="Arial"/>
              </a:rPr>
              <a:t>subschema.</a:t>
            </a:r>
            <a:r>
              <a:rPr sz="1400" spc="-45" dirty="0">
                <a:latin typeface="Arial"/>
                <a:cs typeface="Arial"/>
              </a:rPr>
              <a:t> </a:t>
            </a:r>
            <a:r>
              <a:rPr sz="1400" spc="-5" dirty="0">
                <a:latin typeface="Arial"/>
                <a:cs typeface="Arial"/>
              </a:rPr>
              <a:t>The </a:t>
            </a:r>
            <a:r>
              <a:rPr sz="1400" spc="-375" dirty="0">
                <a:latin typeface="Arial"/>
                <a:cs typeface="Arial"/>
              </a:rPr>
              <a:t> </a:t>
            </a:r>
            <a:r>
              <a:rPr sz="1400" spc="-5" dirty="0">
                <a:latin typeface="Arial"/>
                <a:cs typeface="Arial"/>
              </a:rPr>
              <a:t>subschema </a:t>
            </a:r>
            <a:r>
              <a:rPr sz="1400" spc="-10" dirty="0">
                <a:latin typeface="Arial"/>
                <a:cs typeface="Arial"/>
              </a:rPr>
              <a:t>is </a:t>
            </a:r>
            <a:r>
              <a:rPr sz="1400" spc="-5" dirty="0">
                <a:latin typeface="Arial"/>
                <a:cs typeface="Arial"/>
              </a:rPr>
              <a:t>used </a:t>
            </a:r>
            <a:r>
              <a:rPr sz="1400" dirty="0">
                <a:latin typeface="Arial"/>
                <a:cs typeface="Arial"/>
              </a:rPr>
              <a:t>to </a:t>
            </a:r>
            <a:r>
              <a:rPr sz="1400" spc="-5" dirty="0">
                <a:latin typeface="Arial"/>
                <a:cs typeface="Arial"/>
              </a:rPr>
              <a:t>describe </a:t>
            </a:r>
            <a:r>
              <a:rPr sz="1400" dirty="0">
                <a:latin typeface="Arial"/>
                <a:cs typeface="Arial"/>
              </a:rPr>
              <a:t>the </a:t>
            </a:r>
            <a:r>
              <a:rPr sz="1400" spc="5" dirty="0">
                <a:latin typeface="Arial"/>
                <a:cs typeface="Arial"/>
              </a:rPr>
              <a:t> </a:t>
            </a:r>
            <a:r>
              <a:rPr sz="1400" spc="-5" dirty="0">
                <a:latin typeface="Arial"/>
                <a:cs typeface="Arial"/>
              </a:rPr>
              <a:t>different</a:t>
            </a:r>
            <a:r>
              <a:rPr sz="1400" spc="-15" dirty="0">
                <a:latin typeface="Arial"/>
                <a:cs typeface="Arial"/>
              </a:rPr>
              <a:t> </a:t>
            </a:r>
            <a:r>
              <a:rPr sz="1400" spc="-5" dirty="0">
                <a:latin typeface="Arial"/>
                <a:cs typeface="Arial"/>
              </a:rPr>
              <a:t>view</a:t>
            </a:r>
            <a:r>
              <a:rPr sz="1400" spc="-25" dirty="0">
                <a:latin typeface="Arial"/>
                <a:cs typeface="Arial"/>
              </a:rPr>
              <a:t> </a:t>
            </a:r>
            <a:r>
              <a:rPr sz="1400" spc="-5" dirty="0">
                <a:latin typeface="Arial"/>
                <a:cs typeface="Arial"/>
              </a:rPr>
              <a:t>of</a:t>
            </a:r>
            <a:r>
              <a:rPr sz="1400" dirty="0">
                <a:latin typeface="Arial"/>
                <a:cs typeface="Arial"/>
              </a:rPr>
              <a:t> </a:t>
            </a:r>
            <a:r>
              <a:rPr sz="1400" spc="-5" dirty="0">
                <a:latin typeface="Arial"/>
                <a:cs typeface="Arial"/>
              </a:rPr>
              <a:t>the</a:t>
            </a:r>
            <a:r>
              <a:rPr sz="1400" spc="-20" dirty="0">
                <a:latin typeface="Arial"/>
                <a:cs typeface="Arial"/>
              </a:rPr>
              <a:t> </a:t>
            </a:r>
            <a:r>
              <a:rPr sz="1400" spc="-5" dirty="0">
                <a:latin typeface="Arial"/>
                <a:cs typeface="Arial"/>
              </a:rPr>
              <a:t>database.</a:t>
            </a:r>
            <a:endParaRPr sz="1400">
              <a:latin typeface="Arial"/>
              <a:cs typeface="Arial"/>
            </a:endParaRPr>
          </a:p>
          <a:p>
            <a:pPr marL="349250" indent="-335915">
              <a:lnSpc>
                <a:spcPts val="1655"/>
              </a:lnSpc>
              <a:buChar char="●"/>
              <a:tabLst>
                <a:tab pos="349250" algn="l"/>
                <a:tab pos="349885" algn="l"/>
              </a:tabLst>
            </a:pPr>
            <a:r>
              <a:rPr sz="1400" spc="-5" dirty="0">
                <a:latin typeface="Arial"/>
                <a:cs typeface="Arial"/>
              </a:rPr>
              <a:t>An</a:t>
            </a:r>
            <a:r>
              <a:rPr sz="1400" spc="-10" dirty="0">
                <a:latin typeface="Arial"/>
                <a:cs typeface="Arial"/>
              </a:rPr>
              <a:t> </a:t>
            </a:r>
            <a:r>
              <a:rPr sz="1400" spc="-5" dirty="0">
                <a:latin typeface="Arial"/>
                <a:cs typeface="Arial"/>
              </a:rPr>
              <a:t>external</a:t>
            </a:r>
            <a:r>
              <a:rPr sz="1400" spc="-30" dirty="0">
                <a:latin typeface="Arial"/>
                <a:cs typeface="Arial"/>
              </a:rPr>
              <a:t> </a:t>
            </a:r>
            <a:r>
              <a:rPr sz="1400" spc="-5" dirty="0">
                <a:latin typeface="Arial"/>
                <a:cs typeface="Arial"/>
              </a:rPr>
              <a:t>schema </a:t>
            </a:r>
            <a:r>
              <a:rPr sz="1400" spc="-10" dirty="0">
                <a:latin typeface="Arial"/>
                <a:cs typeface="Arial"/>
              </a:rPr>
              <a:t>is</a:t>
            </a:r>
            <a:r>
              <a:rPr sz="1400" spc="-15" dirty="0">
                <a:latin typeface="Arial"/>
                <a:cs typeface="Arial"/>
              </a:rPr>
              <a:t> </a:t>
            </a:r>
            <a:r>
              <a:rPr sz="1400" dirty="0">
                <a:latin typeface="Arial"/>
                <a:cs typeface="Arial"/>
              </a:rPr>
              <a:t>also</a:t>
            </a:r>
            <a:r>
              <a:rPr sz="1400" spc="-30" dirty="0">
                <a:latin typeface="Arial"/>
                <a:cs typeface="Arial"/>
              </a:rPr>
              <a:t> </a:t>
            </a:r>
            <a:r>
              <a:rPr sz="1400" spc="-5" dirty="0">
                <a:latin typeface="Arial"/>
                <a:cs typeface="Arial"/>
              </a:rPr>
              <a:t>known </a:t>
            </a:r>
            <a:r>
              <a:rPr sz="1400" spc="-15" dirty="0">
                <a:latin typeface="Arial"/>
                <a:cs typeface="Arial"/>
              </a:rPr>
              <a:t>as</a:t>
            </a:r>
            <a:endParaRPr sz="1400">
              <a:latin typeface="Arial"/>
              <a:cs typeface="Arial"/>
            </a:endParaRPr>
          </a:p>
          <a:p>
            <a:pPr marL="349250">
              <a:lnSpc>
                <a:spcPts val="1655"/>
              </a:lnSpc>
            </a:pPr>
            <a:r>
              <a:rPr sz="1400" b="1" spc="-10" dirty="0">
                <a:latin typeface="Arial"/>
                <a:cs typeface="Arial"/>
              </a:rPr>
              <a:t>view</a:t>
            </a:r>
            <a:r>
              <a:rPr sz="1400" b="1" spc="-35" dirty="0">
                <a:latin typeface="Arial"/>
                <a:cs typeface="Arial"/>
              </a:rPr>
              <a:t> </a:t>
            </a:r>
            <a:r>
              <a:rPr sz="1400" b="1" spc="-5" dirty="0">
                <a:latin typeface="Arial"/>
                <a:cs typeface="Arial"/>
              </a:rPr>
              <a:t>schema.</a:t>
            </a:r>
            <a:endParaRPr sz="1400">
              <a:latin typeface="Arial"/>
              <a:cs typeface="Arial"/>
            </a:endParaRPr>
          </a:p>
          <a:p>
            <a:pPr marL="349250" marR="139065" indent="-337185">
              <a:lnSpc>
                <a:spcPct val="97200"/>
              </a:lnSpc>
              <a:spcBef>
                <a:spcPts val="35"/>
              </a:spcBef>
              <a:buChar char="●"/>
              <a:tabLst>
                <a:tab pos="349250" algn="l"/>
                <a:tab pos="349885" algn="l"/>
              </a:tabLst>
            </a:pPr>
            <a:r>
              <a:rPr sz="1400" spc="-5" dirty="0">
                <a:latin typeface="Arial"/>
                <a:cs typeface="Arial"/>
              </a:rPr>
              <a:t>The</a:t>
            </a:r>
            <a:r>
              <a:rPr sz="1400" spc="-30" dirty="0">
                <a:latin typeface="Arial"/>
                <a:cs typeface="Arial"/>
              </a:rPr>
              <a:t> </a:t>
            </a:r>
            <a:r>
              <a:rPr sz="1400" spc="-5" dirty="0">
                <a:latin typeface="Arial"/>
                <a:cs typeface="Arial"/>
              </a:rPr>
              <a:t>view</a:t>
            </a:r>
            <a:r>
              <a:rPr sz="1400" spc="-45" dirty="0">
                <a:latin typeface="Arial"/>
                <a:cs typeface="Arial"/>
              </a:rPr>
              <a:t> </a:t>
            </a:r>
            <a:r>
              <a:rPr sz="1400" dirty="0">
                <a:latin typeface="Arial"/>
                <a:cs typeface="Arial"/>
              </a:rPr>
              <a:t>schema</a:t>
            </a:r>
            <a:r>
              <a:rPr sz="1400" spc="-20" dirty="0">
                <a:latin typeface="Arial"/>
                <a:cs typeface="Arial"/>
              </a:rPr>
              <a:t> </a:t>
            </a:r>
            <a:r>
              <a:rPr sz="1400" spc="-5" dirty="0">
                <a:latin typeface="Arial"/>
                <a:cs typeface="Arial"/>
              </a:rPr>
              <a:t>describes</a:t>
            </a:r>
            <a:r>
              <a:rPr sz="1400" spc="-20" dirty="0">
                <a:latin typeface="Arial"/>
                <a:cs typeface="Arial"/>
              </a:rPr>
              <a:t> </a:t>
            </a:r>
            <a:r>
              <a:rPr sz="1400" spc="-5" dirty="0">
                <a:latin typeface="Arial"/>
                <a:cs typeface="Arial"/>
              </a:rPr>
              <a:t>the</a:t>
            </a:r>
            <a:r>
              <a:rPr sz="1400" spc="-25" dirty="0">
                <a:latin typeface="Arial"/>
                <a:cs typeface="Arial"/>
              </a:rPr>
              <a:t> </a:t>
            </a:r>
            <a:r>
              <a:rPr sz="1400" spc="-5" dirty="0">
                <a:latin typeface="Arial"/>
                <a:cs typeface="Arial"/>
              </a:rPr>
              <a:t>end </a:t>
            </a:r>
            <a:r>
              <a:rPr sz="1400" spc="-375" dirty="0">
                <a:latin typeface="Arial"/>
                <a:cs typeface="Arial"/>
              </a:rPr>
              <a:t> </a:t>
            </a:r>
            <a:r>
              <a:rPr sz="1400" b="1" spc="-5" dirty="0">
                <a:latin typeface="Arial"/>
                <a:cs typeface="Arial"/>
              </a:rPr>
              <a:t>user interaction </a:t>
            </a:r>
            <a:r>
              <a:rPr sz="1400" b="1" dirty="0">
                <a:latin typeface="Arial"/>
                <a:cs typeface="Arial"/>
              </a:rPr>
              <a:t>with </a:t>
            </a:r>
            <a:r>
              <a:rPr sz="1400" b="1" spc="-5" dirty="0">
                <a:latin typeface="Arial"/>
                <a:cs typeface="Arial"/>
              </a:rPr>
              <a:t>database </a:t>
            </a:r>
            <a:r>
              <a:rPr sz="1400" b="1" dirty="0">
                <a:latin typeface="Arial"/>
                <a:cs typeface="Arial"/>
              </a:rPr>
              <a:t> </a:t>
            </a:r>
            <a:r>
              <a:rPr sz="1400" b="1" spc="-5" dirty="0">
                <a:latin typeface="Arial"/>
                <a:cs typeface="Arial"/>
              </a:rPr>
              <a:t>systems.</a:t>
            </a:r>
            <a:endParaRPr sz="1400">
              <a:latin typeface="Arial"/>
              <a:cs typeface="Arial"/>
            </a:endParaRPr>
          </a:p>
        </p:txBody>
      </p:sp>
      <p:sp>
        <p:nvSpPr>
          <p:cNvPr id="7" name="object 7"/>
          <p:cNvSpPr txBox="1"/>
          <p:nvPr/>
        </p:nvSpPr>
        <p:spPr>
          <a:xfrm>
            <a:off x="4708016" y="4833620"/>
            <a:ext cx="3683000"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55" dirty="0">
                <a:solidFill>
                  <a:srgbClr val="585858"/>
                </a:solidFill>
                <a:latin typeface="Arial"/>
                <a:cs typeface="Arial"/>
              </a:rPr>
              <a:t> </a:t>
            </a:r>
            <a:r>
              <a:rPr sz="700" spc="-5" dirty="0">
                <a:solidFill>
                  <a:srgbClr val="585858"/>
                </a:solidFill>
                <a:latin typeface="Arial"/>
                <a:cs typeface="Arial"/>
              </a:rPr>
              <a:t>Source:</a:t>
            </a:r>
            <a:r>
              <a:rPr sz="700" spc="55" dirty="0">
                <a:solidFill>
                  <a:srgbClr val="585858"/>
                </a:solidFill>
                <a:latin typeface="Arial"/>
                <a:cs typeface="Arial"/>
              </a:rPr>
              <a:t> </a:t>
            </a:r>
            <a:r>
              <a:rPr sz="700" spc="-10" dirty="0">
                <a:solidFill>
                  <a:srgbClr val="585858"/>
                </a:solidFill>
                <a:latin typeface="Arial"/>
                <a:cs typeface="Arial"/>
              </a:rPr>
              <a:t>https://static.javatpoint.com/dbms/images/dbms-three-schema-architecture.png</a:t>
            </a:r>
            <a:endParaRPr sz="700">
              <a:latin typeface="Arial"/>
              <a:cs typeface="Arial"/>
            </a:endParaRPr>
          </a:p>
        </p:txBody>
      </p:sp>
      <p:pic>
        <p:nvPicPr>
          <p:cNvPr id="8" name="object 8"/>
          <p:cNvPicPr/>
          <p:nvPr/>
        </p:nvPicPr>
        <p:blipFill>
          <a:blip r:embed="rId3" cstate="print"/>
          <a:stretch>
            <a:fillRect/>
          </a:stretch>
        </p:blipFill>
        <p:spPr>
          <a:xfrm>
            <a:off x="143510" y="161289"/>
            <a:ext cx="773887" cy="311150"/>
          </a:xfrm>
          <a:prstGeom prst="rect">
            <a:avLst/>
          </a:prstGeom>
        </p:spPr>
      </p:pic>
      <p:pic>
        <p:nvPicPr>
          <p:cNvPr id="9" name="object 9"/>
          <p:cNvPicPr/>
          <p:nvPr/>
        </p:nvPicPr>
        <p:blipFill>
          <a:blip r:embed="rId4" cstate="print"/>
          <a:stretch>
            <a:fillRect/>
          </a:stretch>
        </p:blipFill>
        <p:spPr>
          <a:xfrm>
            <a:off x="4572000" y="758164"/>
            <a:ext cx="4571365" cy="4030217"/>
          </a:xfrm>
          <a:prstGeom prst="rect">
            <a:avLst/>
          </a:prstGeom>
        </p:spPr>
      </p:pic>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802" y="2373458"/>
            <a:ext cx="3382010" cy="752475"/>
          </a:xfrm>
          <a:prstGeom prst="rect">
            <a:avLst/>
          </a:prstGeom>
        </p:spPr>
        <p:txBody>
          <a:bodyPr vert="horz" wrap="square" lIns="0" tIns="28575" rIns="0" bIns="0" rtlCol="0">
            <a:spAutoFit/>
          </a:bodyPr>
          <a:lstStyle/>
          <a:p>
            <a:pPr marL="1174115" marR="5080" indent="-1162050">
              <a:lnSpc>
                <a:spcPts val="2840"/>
              </a:lnSpc>
              <a:spcBef>
                <a:spcPts val="225"/>
              </a:spcBef>
            </a:pPr>
            <a:r>
              <a:rPr sz="2400" spc="-5" dirty="0">
                <a:latin typeface="Arial"/>
                <a:cs typeface="Arial"/>
              </a:rPr>
              <a:t>Introduction</a:t>
            </a:r>
            <a:r>
              <a:rPr sz="2400" spc="-70" dirty="0">
                <a:latin typeface="Arial"/>
                <a:cs typeface="Arial"/>
              </a:rPr>
              <a:t> </a:t>
            </a:r>
            <a:r>
              <a:rPr sz="2400" dirty="0">
                <a:latin typeface="Arial"/>
                <a:cs typeface="Arial"/>
              </a:rPr>
              <a:t>to</a:t>
            </a:r>
            <a:r>
              <a:rPr sz="2400" spc="-60" dirty="0">
                <a:latin typeface="Arial"/>
                <a:cs typeface="Arial"/>
              </a:rPr>
              <a:t> </a:t>
            </a:r>
            <a:r>
              <a:rPr sz="2400" spc="-5" dirty="0">
                <a:latin typeface="Arial"/>
                <a:cs typeface="Arial"/>
              </a:rPr>
              <a:t>Relational </a:t>
            </a:r>
            <a:r>
              <a:rPr sz="2400" spc="-655" dirty="0">
                <a:latin typeface="Arial"/>
                <a:cs typeface="Arial"/>
              </a:rPr>
              <a:t> </a:t>
            </a:r>
            <a:r>
              <a:rPr sz="2400" spc="-5" dirty="0">
                <a:latin typeface="Arial"/>
                <a:cs typeface="Arial"/>
              </a:rPr>
              <a:t>Algebra</a:t>
            </a:r>
            <a:endParaRPr sz="2400" dirty="0">
              <a:latin typeface="Arial"/>
              <a:cs typeface="Arial"/>
            </a:endParaRPr>
          </a:p>
        </p:txBody>
      </p:sp>
      <p:sp>
        <p:nvSpPr>
          <p:cNvPr id="3" name="object 3"/>
          <p:cNvSpPr txBox="1"/>
          <p:nvPr/>
        </p:nvSpPr>
        <p:spPr>
          <a:xfrm>
            <a:off x="5148453" y="4825390"/>
            <a:ext cx="3202940" cy="272415"/>
          </a:xfrm>
          <a:prstGeom prst="rect">
            <a:avLst/>
          </a:prstGeom>
        </p:spPr>
        <p:txBody>
          <a:bodyPr vert="horz" wrap="square" lIns="0" tIns="29209" rIns="0" bIns="0" rtlCol="0">
            <a:spAutoFit/>
          </a:bodyPr>
          <a:lstStyle/>
          <a:p>
            <a:pPr marL="12700">
              <a:lnSpc>
                <a:spcPct val="100000"/>
              </a:lnSpc>
              <a:spcBef>
                <a:spcPts val="229"/>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marL="12700">
              <a:lnSpc>
                <a:spcPct val="100000"/>
              </a:lnSpc>
              <a:spcBef>
                <a:spcPts val="135"/>
              </a:spcBef>
            </a:pPr>
            <a:r>
              <a:rPr sz="700" spc="-5" dirty="0">
                <a:solidFill>
                  <a:srgbClr val="585858"/>
                </a:solidFill>
                <a:latin typeface="Arial"/>
                <a:cs typeface="Arial"/>
              </a:rPr>
              <a:t>https://encrypted-tbn0.gstatic.com/images?q=tbn%3AANd9GcRrt8Z79xBi_fs1wY</a:t>
            </a:r>
            <a:endParaRPr sz="700">
              <a:latin typeface="Arial"/>
              <a:cs typeface="Arial"/>
            </a:endParaRPr>
          </a:p>
        </p:txBody>
      </p:sp>
      <p:pic>
        <p:nvPicPr>
          <p:cNvPr id="4" name="object 4"/>
          <p:cNvPicPr/>
          <p:nvPr/>
        </p:nvPicPr>
        <p:blipFill>
          <a:blip r:embed="rId2" cstate="print"/>
          <a:stretch>
            <a:fillRect/>
          </a:stretch>
        </p:blipFill>
        <p:spPr>
          <a:xfrm>
            <a:off x="143510" y="163068"/>
            <a:ext cx="767080" cy="307848"/>
          </a:xfrm>
          <a:prstGeom prst="rect">
            <a:avLst/>
          </a:prstGeom>
        </p:spPr>
      </p:pic>
      <p:pic>
        <p:nvPicPr>
          <p:cNvPr id="5" name="object 5"/>
          <p:cNvPicPr/>
          <p:nvPr/>
        </p:nvPicPr>
        <p:blipFill>
          <a:blip r:embed="rId3" cstate="print"/>
          <a:stretch>
            <a:fillRect/>
          </a:stretch>
        </p:blipFill>
        <p:spPr>
          <a:xfrm>
            <a:off x="4650740" y="1550720"/>
            <a:ext cx="4492625" cy="2515870"/>
          </a:xfrm>
          <a:prstGeom prst="rect">
            <a:avLst/>
          </a:prstGeom>
        </p:spPr>
      </p:pic>
      <p:sp>
        <p:nvSpPr>
          <p:cNvPr id="6" name="object 6"/>
          <p:cNvSpPr txBox="1">
            <a:spLocks noGrp="1"/>
          </p:cNvSpPr>
          <p:nvPr>
            <p:ph type="ftr" sz="quarter" idx="5"/>
          </p:nvPr>
        </p:nvSpPr>
        <p:spPr>
          <a:xfrm>
            <a:off x="0" y="0"/>
            <a:ext cx="0" cy="126317"/>
          </a:xfrm>
          <a:prstGeom prst="rect">
            <a:avLst/>
          </a:prstGeom>
        </p:spPr>
        <p:txBody>
          <a:bodyPr vert="horz" wrap="square" lIns="0" tIns="3175" rIns="0" bIns="0" rtlCol="0">
            <a:spAutoFit/>
          </a:bodyPr>
          <a:lstStyle/>
          <a:p>
            <a:pPr marL="12700">
              <a:lnSpc>
                <a:spcPct val="100000"/>
              </a:lnSpc>
              <a:spcBef>
                <a:spcPts val="25"/>
              </a:spcBef>
            </a:pPr>
            <a:endParaRPr dirty="0"/>
          </a:p>
        </p:txBody>
      </p:sp>
    </p:spTree>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8554" y="644397"/>
            <a:ext cx="4149485" cy="772647"/>
          </a:xfrm>
          <a:prstGeom prst="rect">
            <a:avLst/>
          </a:prstGeom>
        </p:spPr>
        <p:txBody>
          <a:bodyPr vert="horz" wrap="square" lIns="0" tIns="28575" rIns="0" bIns="0" rtlCol="0">
            <a:spAutoFit/>
          </a:bodyPr>
          <a:lstStyle/>
          <a:p>
            <a:pPr marL="1174115" marR="5080" indent="-116205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Algebra</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667001" y="1719198"/>
            <a:ext cx="121920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Introduction</a:t>
            </a:r>
            <a:endParaRPr sz="1800">
              <a:latin typeface="Arial"/>
              <a:cs typeface="Arial"/>
            </a:endParaRPr>
          </a:p>
        </p:txBody>
      </p:sp>
      <p:sp>
        <p:nvSpPr>
          <p:cNvPr id="7" name="object 7"/>
          <p:cNvSpPr txBox="1"/>
          <p:nvPr/>
        </p:nvSpPr>
        <p:spPr>
          <a:xfrm>
            <a:off x="654812" y="3104997"/>
            <a:ext cx="3477895" cy="1262380"/>
          </a:xfrm>
          <a:prstGeom prst="rect">
            <a:avLst/>
          </a:prstGeom>
        </p:spPr>
        <p:txBody>
          <a:bodyPr vert="horz" wrap="square" lIns="0" tIns="12700" rIns="0" bIns="0" rtlCol="0">
            <a:spAutoFit/>
          </a:bodyPr>
          <a:lstStyle/>
          <a:p>
            <a:pPr marL="349250" marR="5080" indent="-337185">
              <a:lnSpc>
                <a:spcPct val="115799"/>
              </a:lnSpc>
              <a:spcBef>
                <a:spcPts val="100"/>
              </a:spcBef>
              <a:buChar char="●"/>
              <a:tabLst>
                <a:tab pos="349250" algn="l"/>
                <a:tab pos="349885" algn="l"/>
              </a:tabLst>
            </a:pPr>
            <a:r>
              <a:rPr sz="1400" spc="-10" dirty="0">
                <a:latin typeface="Arial"/>
                <a:cs typeface="Arial"/>
              </a:rPr>
              <a:t>Relational</a:t>
            </a:r>
            <a:r>
              <a:rPr sz="1400" dirty="0">
                <a:latin typeface="Arial"/>
                <a:cs typeface="Arial"/>
              </a:rPr>
              <a:t> </a:t>
            </a:r>
            <a:r>
              <a:rPr sz="1400" spc="-5" dirty="0">
                <a:latin typeface="Arial"/>
                <a:cs typeface="Arial"/>
              </a:rPr>
              <a:t>Algebra </a:t>
            </a:r>
            <a:r>
              <a:rPr sz="1400" spc="-10" dirty="0">
                <a:latin typeface="Arial"/>
                <a:cs typeface="Arial"/>
              </a:rPr>
              <a:t>is</a:t>
            </a:r>
            <a:r>
              <a:rPr sz="1400" spc="10" dirty="0">
                <a:latin typeface="Arial"/>
                <a:cs typeface="Arial"/>
              </a:rPr>
              <a:t> </a:t>
            </a:r>
            <a:r>
              <a:rPr sz="1400" spc="-5" dirty="0">
                <a:latin typeface="Arial"/>
                <a:cs typeface="Arial"/>
              </a:rPr>
              <a:t>procedural </a:t>
            </a:r>
            <a:r>
              <a:rPr sz="1400" dirty="0">
                <a:latin typeface="Arial"/>
                <a:cs typeface="Arial"/>
              </a:rPr>
              <a:t>query </a:t>
            </a:r>
            <a:r>
              <a:rPr sz="1400" spc="5" dirty="0">
                <a:latin typeface="Arial"/>
                <a:cs typeface="Arial"/>
              </a:rPr>
              <a:t> </a:t>
            </a:r>
            <a:r>
              <a:rPr sz="1400" dirty="0">
                <a:latin typeface="Arial"/>
                <a:cs typeface="Arial"/>
              </a:rPr>
              <a:t>language,</a:t>
            </a:r>
            <a:r>
              <a:rPr sz="1400" spc="-40" dirty="0">
                <a:latin typeface="Arial"/>
                <a:cs typeface="Arial"/>
              </a:rPr>
              <a:t> </a:t>
            </a:r>
            <a:r>
              <a:rPr sz="1400" spc="-5" dirty="0">
                <a:latin typeface="Arial"/>
                <a:cs typeface="Arial"/>
              </a:rPr>
              <a:t>which</a:t>
            </a:r>
            <a:r>
              <a:rPr sz="1400" spc="-30" dirty="0">
                <a:latin typeface="Arial"/>
                <a:cs typeface="Arial"/>
              </a:rPr>
              <a:t> </a:t>
            </a:r>
            <a:r>
              <a:rPr sz="1400" spc="-5" dirty="0">
                <a:latin typeface="Arial"/>
                <a:cs typeface="Arial"/>
              </a:rPr>
              <a:t>takes</a:t>
            </a:r>
            <a:r>
              <a:rPr sz="1400" spc="-35" dirty="0">
                <a:latin typeface="Arial"/>
                <a:cs typeface="Arial"/>
              </a:rPr>
              <a:t> </a:t>
            </a:r>
            <a:r>
              <a:rPr sz="1400" spc="-5" dirty="0">
                <a:latin typeface="Arial"/>
                <a:cs typeface="Arial"/>
              </a:rPr>
              <a:t>Relation</a:t>
            </a:r>
            <a:r>
              <a:rPr sz="1400" spc="-30" dirty="0">
                <a:latin typeface="Arial"/>
                <a:cs typeface="Arial"/>
              </a:rPr>
              <a:t> </a:t>
            </a:r>
            <a:r>
              <a:rPr sz="1400" spc="-10" dirty="0">
                <a:latin typeface="Arial"/>
                <a:cs typeface="Arial"/>
              </a:rPr>
              <a:t>as</a:t>
            </a:r>
            <a:r>
              <a:rPr sz="1400" spc="-25" dirty="0">
                <a:latin typeface="Arial"/>
                <a:cs typeface="Arial"/>
              </a:rPr>
              <a:t> </a:t>
            </a:r>
            <a:r>
              <a:rPr sz="1400" spc="-5" dirty="0">
                <a:latin typeface="Arial"/>
                <a:cs typeface="Arial"/>
              </a:rPr>
              <a:t>input </a:t>
            </a:r>
            <a:r>
              <a:rPr sz="1400" spc="-375" dirty="0">
                <a:latin typeface="Arial"/>
                <a:cs typeface="Arial"/>
              </a:rPr>
              <a:t> </a:t>
            </a:r>
            <a:r>
              <a:rPr sz="1400" spc="-5" dirty="0">
                <a:latin typeface="Arial"/>
                <a:cs typeface="Arial"/>
              </a:rPr>
              <a:t>and</a:t>
            </a:r>
            <a:r>
              <a:rPr sz="1400" spc="-15" dirty="0">
                <a:latin typeface="Arial"/>
                <a:cs typeface="Arial"/>
              </a:rPr>
              <a:t> </a:t>
            </a:r>
            <a:r>
              <a:rPr sz="1400" dirty="0">
                <a:latin typeface="Arial"/>
                <a:cs typeface="Arial"/>
              </a:rPr>
              <a:t>generate</a:t>
            </a:r>
            <a:r>
              <a:rPr sz="1400" spc="-20" dirty="0">
                <a:latin typeface="Arial"/>
                <a:cs typeface="Arial"/>
              </a:rPr>
              <a:t> </a:t>
            </a:r>
            <a:r>
              <a:rPr sz="1400" spc="-5" dirty="0">
                <a:latin typeface="Arial"/>
                <a:cs typeface="Arial"/>
              </a:rPr>
              <a:t>relation</a:t>
            </a:r>
            <a:r>
              <a:rPr sz="1400" spc="-10" dirty="0">
                <a:latin typeface="Arial"/>
                <a:cs typeface="Arial"/>
              </a:rPr>
              <a:t> </a:t>
            </a:r>
            <a:r>
              <a:rPr sz="1400" spc="-5" dirty="0">
                <a:latin typeface="Arial"/>
                <a:cs typeface="Arial"/>
              </a:rPr>
              <a:t>as</a:t>
            </a:r>
            <a:r>
              <a:rPr sz="1400" spc="-10" dirty="0">
                <a:latin typeface="Arial"/>
                <a:cs typeface="Arial"/>
              </a:rPr>
              <a:t> </a:t>
            </a:r>
            <a:r>
              <a:rPr sz="1400" spc="-5" dirty="0">
                <a:latin typeface="Arial"/>
                <a:cs typeface="Arial"/>
              </a:rPr>
              <a:t>output.</a:t>
            </a:r>
            <a:endParaRPr sz="1400">
              <a:latin typeface="Arial"/>
              <a:cs typeface="Arial"/>
            </a:endParaRPr>
          </a:p>
          <a:p>
            <a:pPr marL="349250" marR="387985" indent="-337185">
              <a:lnSpc>
                <a:spcPct val="115700"/>
              </a:lnSpc>
              <a:spcBef>
                <a:spcPts val="10"/>
              </a:spcBef>
              <a:buChar char="●"/>
              <a:tabLst>
                <a:tab pos="349250" algn="l"/>
                <a:tab pos="349885" algn="l"/>
              </a:tabLst>
            </a:pPr>
            <a:r>
              <a:rPr sz="1400" dirty="0">
                <a:latin typeface="Arial"/>
                <a:cs typeface="Arial"/>
              </a:rPr>
              <a:t>Relational algebra operations are </a:t>
            </a:r>
            <a:r>
              <a:rPr sz="1400" spc="5" dirty="0">
                <a:latin typeface="Arial"/>
                <a:cs typeface="Arial"/>
              </a:rPr>
              <a:t> </a:t>
            </a:r>
            <a:r>
              <a:rPr sz="1400" dirty="0">
                <a:latin typeface="Arial"/>
                <a:cs typeface="Arial"/>
              </a:rPr>
              <a:t>performed</a:t>
            </a:r>
            <a:r>
              <a:rPr sz="1400" spc="-35" dirty="0">
                <a:latin typeface="Arial"/>
                <a:cs typeface="Arial"/>
              </a:rPr>
              <a:t> </a:t>
            </a:r>
            <a:r>
              <a:rPr sz="1400" spc="-5" dirty="0">
                <a:latin typeface="Arial"/>
                <a:cs typeface="Arial"/>
              </a:rPr>
              <a:t>recursively</a:t>
            </a:r>
            <a:r>
              <a:rPr sz="1400" spc="-25" dirty="0">
                <a:latin typeface="Arial"/>
                <a:cs typeface="Arial"/>
              </a:rPr>
              <a:t> </a:t>
            </a:r>
            <a:r>
              <a:rPr sz="1400" spc="-5" dirty="0">
                <a:latin typeface="Arial"/>
                <a:cs typeface="Arial"/>
              </a:rPr>
              <a:t>on </a:t>
            </a:r>
            <a:r>
              <a:rPr sz="1400" dirty="0">
                <a:latin typeface="Arial"/>
                <a:cs typeface="Arial"/>
              </a:rPr>
              <a:t>a</a:t>
            </a:r>
            <a:r>
              <a:rPr sz="1400" spc="-20" dirty="0">
                <a:latin typeface="Arial"/>
                <a:cs typeface="Arial"/>
              </a:rPr>
              <a:t> </a:t>
            </a:r>
            <a:r>
              <a:rPr sz="1400" spc="-5" dirty="0">
                <a:latin typeface="Arial"/>
                <a:cs typeface="Arial"/>
              </a:rPr>
              <a:t>relation</a:t>
            </a:r>
            <a:endParaRPr sz="1400">
              <a:latin typeface="Arial"/>
              <a:cs typeface="Arial"/>
            </a:endParaRPr>
          </a:p>
        </p:txBody>
      </p:sp>
      <p:sp>
        <p:nvSpPr>
          <p:cNvPr id="8" name="object 8"/>
          <p:cNvSpPr txBox="1"/>
          <p:nvPr/>
        </p:nvSpPr>
        <p:spPr>
          <a:xfrm>
            <a:off x="4708016" y="4816246"/>
            <a:ext cx="4223385" cy="272415"/>
          </a:xfrm>
          <a:prstGeom prst="rect">
            <a:avLst/>
          </a:prstGeom>
        </p:spPr>
        <p:txBody>
          <a:bodyPr vert="horz" wrap="square" lIns="0" tIns="29209" rIns="0" bIns="0" rtlCol="0">
            <a:spAutoFit/>
          </a:bodyPr>
          <a:lstStyle/>
          <a:p>
            <a:pPr marL="12700">
              <a:lnSpc>
                <a:spcPct val="100000"/>
              </a:lnSpc>
              <a:spcBef>
                <a:spcPts val="229"/>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marL="12700">
              <a:lnSpc>
                <a:spcPct val="100000"/>
              </a:lnSpc>
              <a:spcBef>
                <a:spcPts val="135"/>
              </a:spcBef>
            </a:pPr>
            <a:r>
              <a:rPr sz="700" spc="-5" dirty="0">
                <a:solidFill>
                  <a:srgbClr val="585858"/>
                </a:solidFill>
                <a:latin typeface="Arial"/>
                <a:cs typeface="Arial"/>
              </a:rPr>
              <a:t>https://encrypted-tbn0.gstatic.com/images?q=tbn%3AANd9GcRrt8Z79xBi_fs1wYROuo33pDaGmXFbTyRB</a:t>
            </a:r>
            <a:endParaRPr sz="700">
              <a:latin typeface="Arial"/>
              <a:cs typeface="Arial"/>
            </a:endParaRPr>
          </a:p>
        </p:txBody>
      </p:sp>
      <p:pic>
        <p:nvPicPr>
          <p:cNvPr id="9" name="object 9"/>
          <p:cNvPicPr/>
          <p:nvPr/>
        </p:nvPicPr>
        <p:blipFill>
          <a:blip r:embed="rId3" cstate="print"/>
          <a:stretch>
            <a:fillRect/>
          </a:stretch>
        </p:blipFill>
        <p:spPr>
          <a:xfrm>
            <a:off x="143510" y="161289"/>
            <a:ext cx="773887" cy="311150"/>
          </a:xfrm>
          <a:prstGeom prst="rect">
            <a:avLst/>
          </a:prstGeom>
        </p:spPr>
      </p:pic>
      <p:pic>
        <p:nvPicPr>
          <p:cNvPr id="10" name="object 10"/>
          <p:cNvPicPr/>
          <p:nvPr/>
        </p:nvPicPr>
        <p:blipFill>
          <a:blip r:embed="rId4" cstate="print"/>
          <a:stretch>
            <a:fillRect/>
          </a:stretch>
        </p:blipFill>
        <p:spPr>
          <a:xfrm>
            <a:off x="4650740" y="1542389"/>
            <a:ext cx="4492625" cy="2515870"/>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577087" y="644397"/>
            <a:ext cx="3382010" cy="752475"/>
          </a:xfrm>
          <a:prstGeom prst="rect">
            <a:avLst/>
          </a:prstGeom>
        </p:spPr>
        <p:txBody>
          <a:bodyPr vert="horz" wrap="square" lIns="0" tIns="28575" rIns="0" bIns="0" rtlCol="0">
            <a:spAutoFit/>
          </a:bodyPr>
          <a:lstStyle/>
          <a:p>
            <a:pPr marL="1174115" marR="5080" indent="-1162050">
              <a:lnSpc>
                <a:spcPts val="2840"/>
              </a:lnSpc>
              <a:spcBef>
                <a:spcPts val="225"/>
              </a:spcBef>
            </a:pPr>
            <a:r>
              <a:rPr sz="2400" spc="-5" dirty="0">
                <a:latin typeface="Arial"/>
                <a:cs typeface="Arial"/>
              </a:rPr>
              <a:t>Introduction</a:t>
            </a:r>
            <a:r>
              <a:rPr sz="2400" spc="-70" dirty="0">
                <a:latin typeface="Arial"/>
                <a:cs typeface="Arial"/>
              </a:rPr>
              <a:t> </a:t>
            </a:r>
            <a:r>
              <a:rPr sz="2400" dirty="0">
                <a:latin typeface="Arial"/>
                <a:cs typeface="Arial"/>
              </a:rPr>
              <a:t>to</a:t>
            </a:r>
            <a:r>
              <a:rPr sz="2400" spc="-65" dirty="0">
                <a:latin typeface="Arial"/>
                <a:cs typeface="Arial"/>
              </a:rPr>
              <a:t> </a:t>
            </a:r>
            <a:r>
              <a:rPr sz="2400" spc="-5" dirty="0">
                <a:latin typeface="Arial"/>
                <a:cs typeface="Arial"/>
              </a:rPr>
              <a:t>Relational </a:t>
            </a:r>
            <a:r>
              <a:rPr sz="2400" spc="-655" dirty="0">
                <a:latin typeface="Arial"/>
                <a:cs typeface="Arial"/>
              </a:rPr>
              <a:t> </a:t>
            </a:r>
            <a:r>
              <a:rPr sz="2400" spc="-5" dirty="0">
                <a:latin typeface="Arial"/>
                <a:cs typeface="Arial"/>
              </a:rPr>
              <a:t>Algebra</a:t>
            </a:r>
            <a:endParaRPr sz="2400">
              <a:latin typeface="Arial"/>
              <a:cs typeface="Arial"/>
            </a:endParaRP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240332" y="1719198"/>
            <a:ext cx="206819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Types</a:t>
            </a:r>
            <a:r>
              <a:rPr sz="1800" spc="-80" dirty="0">
                <a:solidFill>
                  <a:srgbClr val="585858"/>
                </a:solidFill>
                <a:latin typeface="Arial"/>
                <a:cs typeface="Arial"/>
              </a:rPr>
              <a:t> </a:t>
            </a:r>
            <a:r>
              <a:rPr sz="1800" spc="-5" dirty="0">
                <a:solidFill>
                  <a:srgbClr val="585858"/>
                </a:solidFill>
                <a:latin typeface="Arial"/>
                <a:cs typeface="Arial"/>
              </a:rPr>
              <a:t>of</a:t>
            </a:r>
            <a:r>
              <a:rPr sz="1800" spc="-75" dirty="0">
                <a:solidFill>
                  <a:srgbClr val="585858"/>
                </a:solidFill>
                <a:latin typeface="Arial"/>
                <a:cs typeface="Arial"/>
              </a:rPr>
              <a:t> </a:t>
            </a:r>
            <a:r>
              <a:rPr sz="1800" spc="-5" dirty="0">
                <a:solidFill>
                  <a:srgbClr val="585858"/>
                </a:solidFill>
                <a:latin typeface="Arial"/>
                <a:cs typeface="Arial"/>
              </a:rPr>
              <a:t>Operations</a:t>
            </a:r>
            <a:endParaRPr sz="1800">
              <a:latin typeface="Arial"/>
              <a:cs typeface="Arial"/>
            </a:endParaRPr>
          </a:p>
        </p:txBody>
      </p:sp>
      <p:sp>
        <p:nvSpPr>
          <p:cNvPr id="7" name="object 7"/>
          <p:cNvSpPr txBox="1"/>
          <p:nvPr/>
        </p:nvSpPr>
        <p:spPr>
          <a:xfrm>
            <a:off x="4708016" y="4817770"/>
            <a:ext cx="3691254" cy="272415"/>
          </a:xfrm>
          <a:prstGeom prst="rect">
            <a:avLst/>
          </a:prstGeom>
        </p:spPr>
        <p:txBody>
          <a:bodyPr vert="horz" wrap="square" lIns="0" tIns="29209" rIns="0" bIns="0" rtlCol="0">
            <a:spAutoFit/>
          </a:bodyPr>
          <a:lstStyle/>
          <a:p>
            <a:pPr marL="12700">
              <a:lnSpc>
                <a:spcPct val="100000"/>
              </a:lnSpc>
              <a:spcBef>
                <a:spcPts val="229"/>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marL="12700">
              <a:lnSpc>
                <a:spcPct val="100000"/>
              </a:lnSpc>
              <a:spcBef>
                <a:spcPts val="135"/>
              </a:spcBef>
            </a:pPr>
            <a:r>
              <a:rPr sz="700" spc="-5" dirty="0">
                <a:solidFill>
                  <a:srgbClr val="585858"/>
                </a:solidFill>
                <a:latin typeface="Arial"/>
                <a:cs typeface="Arial"/>
                <a:hlinkClick r:id="rId3"/>
              </a:rPr>
              <a:t>https://www.gatevidyalay.com/wp-content/uploads/2018/08/Relational-Algebra-Operators.png</a:t>
            </a:r>
            <a:endParaRPr sz="700">
              <a:latin typeface="Arial"/>
              <a:cs typeface="Arial"/>
            </a:endParaRPr>
          </a:p>
        </p:txBody>
      </p:sp>
      <p:pic>
        <p:nvPicPr>
          <p:cNvPr id="8" name="object 8"/>
          <p:cNvPicPr/>
          <p:nvPr/>
        </p:nvPicPr>
        <p:blipFill>
          <a:blip r:embed="rId4" cstate="print"/>
          <a:stretch>
            <a:fillRect/>
          </a:stretch>
        </p:blipFill>
        <p:spPr>
          <a:xfrm>
            <a:off x="143510" y="161289"/>
            <a:ext cx="773887" cy="311150"/>
          </a:xfrm>
          <a:prstGeom prst="rect">
            <a:avLst/>
          </a:prstGeom>
        </p:spPr>
      </p:pic>
      <p:pic>
        <p:nvPicPr>
          <p:cNvPr id="9" name="object 9"/>
          <p:cNvPicPr/>
          <p:nvPr/>
        </p:nvPicPr>
        <p:blipFill>
          <a:blip r:embed="rId5" cstate="print"/>
          <a:stretch>
            <a:fillRect/>
          </a:stretch>
        </p:blipFill>
        <p:spPr>
          <a:xfrm>
            <a:off x="114300" y="1464361"/>
            <a:ext cx="8813165" cy="3678300"/>
          </a:xfrm>
          <a:prstGeom prst="rect">
            <a:avLst/>
          </a:prstGeom>
        </p:spPr>
      </p:pic>
      <p:sp>
        <p:nvSpPr>
          <p:cNvPr id="10" name="object 10"/>
          <p:cNvSpPr txBox="1">
            <a:spLocks noGrp="1"/>
          </p:cNvSpPr>
          <p:nvPr>
            <p:ph type="ftr" sz="quarter" idx="5"/>
          </p:nvPr>
        </p:nvSpPr>
        <p:spPr>
          <a:xfrm>
            <a:off x="0" y="0"/>
            <a:ext cx="0" cy="126317"/>
          </a:xfrm>
          <a:prstGeom prst="rect">
            <a:avLst/>
          </a:prstGeom>
        </p:spPr>
        <p:txBody>
          <a:bodyPr vert="horz" wrap="square" lIns="0" tIns="3175" rIns="0" bIns="0" rtlCol="0">
            <a:spAutoFit/>
          </a:bodyPr>
          <a:lstStyle/>
          <a:p>
            <a:pPr marL="12700">
              <a:lnSpc>
                <a:spcPct val="100000"/>
              </a:lnSpc>
              <a:spcBef>
                <a:spcPts val="25"/>
              </a:spcBef>
            </a:pPr>
            <a:endParaRPr dirty="0"/>
          </a:p>
        </p:txBody>
      </p:sp>
    </p:spTree>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7023" y="644397"/>
            <a:ext cx="4117954" cy="772647"/>
          </a:xfrm>
          <a:prstGeom prst="rect">
            <a:avLst/>
          </a:prstGeom>
        </p:spPr>
        <p:txBody>
          <a:bodyPr vert="horz" wrap="square" lIns="0" tIns="28575" rIns="0" bIns="0" rtlCol="0">
            <a:spAutoFit/>
          </a:bodyPr>
          <a:lstStyle/>
          <a:p>
            <a:pPr marL="1174115" marR="5080" indent="-116205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Algebra</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240332" y="1719198"/>
            <a:ext cx="206819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Types</a:t>
            </a:r>
            <a:r>
              <a:rPr sz="1800" spc="-80" dirty="0">
                <a:solidFill>
                  <a:srgbClr val="585858"/>
                </a:solidFill>
                <a:latin typeface="Arial"/>
                <a:cs typeface="Arial"/>
              </a:rPr>
              <a:t> </a:t>
            </a:r>
            <a:r>
              <a:rPr sz="1800" spc="-5" dirty="0">
                <a:solidFill>
                  <a:srgbClr val="585858"/>
                </a:solidFill>
                <a:latin typeface="Arial"/>
                <a:cs typeface="Arial"/>
              </a:rPr>
              <a:t>of</a:t>
            </a:r>
            <a:r>
              <a:rPr sz="1800" spc="-75" dirty="0">
                <a:solidFill>
                  <a:srgbClr val="585858"/>
                </a:solidFill>
                <a:latin typeface="Arial"/>
                <a:cs typeface="Arial"/>
              </a:rPr>
              <a:t> </a:t>
            </a:r>
            <a:r>
              <a:rPr sz="1800" spc="-5" dirty="0">
                <a:solidFill>
                  <a:srgbClr val="585858"/>
                </a:solidFill>
                <a:latin typeface="Arial"/>
                <a:cs typeface="Arial"/>
              </a:rPr>
              <a:t>Operations</a:t>
            </a:r>
            <a:endParaRPr sz="1800">
              <a:latin typeface="Arial"/>
              <a:cs typeface="Arial"/>
            </a:endParaRPr>
          </a:p>
        </p:txBody>
      </p:sp>
      <p:sp>
        <p:nvSpPr>
          <p:cNvPr id="7" name="object 7"/>
          <p:cNvSpPr txBox="1"/>
          <p:nvPr/>
        </p:nvSpPr>
        <p:spPr>
          <a:xfrm>
            <a:off x="4708016" y="4835144"/>
            <a:ext cx="3333750"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40" dirty="0">
                <a:solidFill>
                  <a:srgbClr val="585858"/>
                </a:solidFill>
                <a:latin typeface="Arial"/>
                <a:cs typeface="Arial"/>
              </a:rPr>
              <a:t> </a:t>
            </a:r>
            <a:r>
              <a:rPr sz="700" spc="-5" dirty="0">
                <a:solidFill>
                  <a:srgbClr val="585858"/>
                </a:solidFill>
                <a:latin typeface="Arial"/>
                <a:cs typeface="Arial"/>
              </a:rPr>
              <a:t>Source:</a:t>
            </a:r>
            <a:r>
              <a:rPr sz="700" spc="40" dirty="0">
                <a:solidFill>
                  <a:srgbClr val="585858"/>
                </a:solidFill>
                <a:latin typeface="Arial"/>
                <a:cs typeface="Arial"/>
              </a:rPr>
              <a:t> </a:t>
            </a:r>
            <a:r>
              <a:rPr sz="700" spc="-10" dirty="0">
                <a:solidFill>
                  <a:srgbClr val="585858"/>
                </a:solidFill>
                <a:latin typeface="Arial"/>
                <a:cs typeface="Arial"/>
              </a:rPr>
              <a:t>https://static.javatpoint.com/dbms/images/dbms-relational-algebra.png</a:t>
            </a:r>
            <a:endParaRPr sz="700">
              <a:latin typeface="Arial"/>
              <a:cs typeface="Arial"/>
            </a:endParaRPr>
          </a:p>
        </p:txBody>
      </p:sp>
      <p:pic>
        <p:nvPicPr>
          <p:cNvPr id="8" name="object 8"/>
          <p:cNvPicPr/>
          <p:nvPr/>
        </p:nvPicPr>
        <p:blipFill>
          <a:blip r:embed="rId3" cstate="print"/>
          <a:stretch>
            <a:fillRect/>
          </a:stretch>
        </p:blipFill>
        <p:spPr>
          <a:xfrm>
            <a:off x="143510" y="161289"/>
            <a:ext cx="773887" cy="311150"/>
          </a:xfrm>
          <a:prstGeom prst="rect">
            <a:avLst/>
          </a:prstGeom>
        </p:spPr>
      </p:pic>
      <p:sp>
        <p:nvSpPr>
          <p:cNvPr id="9" name="object 9"/>
          <p:cNvSpPr txBox="1"/>
          <p:nvPr/>
        </p:nvSpPr>
        <p:spPr>
          <a:xfrm>
            <a:off x="656336" y="3459378"/>
            <a:ext cx="1668145" cy="1010285"/>
          </a:xfrm>
          <a:prstGeom prst="rect">
            <a:avLst/>
          </a:prstGeom>
        </p:spPr>
        <p:txBody>
          <a:bodyPr vert="horz" wrap="square" lIns="0" tIns="42545" rIns="0" bIns="0" rtlCol="0">
            <a:spAutoFit/>
          </a:bodyPr>
          <a:lstStyle/>
          <a:p>
            <a:pPr marL="347980" indent="-335915">
              <a:lnSpc>
                <a:spcPct val="100000"/>
              </a:lnSpc>
              <a:spcBef>
                <a:spcPts val="335"/>
              </a:spcBef>
              <a:buChar char="●"/>
              <a:tabLst>
                <a:tab pos="347980" algn="l"/>
                <a:tab pos="348615" algn="l"/>
              </a:tabLst>
            </a:pPr>
            <a:r>
              <a:rPr sz="1400" spc="-10" dirty="0">
                <a:latin typeface="Arial"/>
                <a:cs typeface="Arial"/>
              </a:rPr>
              <a:t>HTM</a:t>
            </a:r>
            <a:r>
              <a:rPr sz="1400" dirty="0">
                <a:latin typeface="Arial"/>
                <a:cs typeface="Arial"/>
              </a:rPr>
              <a:t>L</a:t>
            </a:r>
            <a:r>
              <a:rPr sz="1400" spc="-80" dirty="0">
                <a:latin typeface="Arial"/>
                <a:cs typeface="Arial"/>
              </a:rPr>
              <a:t> </a:t>
            </a:r>
            <a:r>
              <a:rPr sz="1400" dirty="0">
                <a:latin typeface="Arial"/>
                <a:cs typeface="Arial"/>
              </a:rPr>
              <a:t>Ele</a:t>
            </a:r>
            <a:r>
              <a:rPr sz="1400" spc="-10" dirty="0">
                <a:latin typeface="Arial"/>
                <a:cs typeface="Arial"/>
              </a:rPr>
              <a:t>m</a:t>
            </a:r>
            <a:r>
              <a:rPr sz="1400" dirty="0">
                <a:latin typeface="Arial"/>
                <a:cs typeface="Arial"/>
              </a:rPr>
              <a:t>ents</a:t>
            </a:r>
            <a:endParaRPr sz="1400">
              <a:latin typeface="Arial"/>
              <a:cs typeface="Arial"/>
            </a:endParaRPr>
          </a:p>
          <a:p>
            <a:pPr marL="347980" indent="-335915">
              <a:lnSpc>
                <a:spcPct val="100000"/>
              </a:lnSpc>
              <a:spcBef>
                <a:spcPts val="240"/>
              </a:spcBef>
              <a:buChar char="●"/>
              <a:tabLst>
                <a:tab pos="347980" algn="l"/>
                <a:tab pos="348615" algn="l"/>
              </a:tabLst>
            </a:pPr>
            <a:r>
              <a:rPr sz="1400" dirty="0">
                <a:latin typeface="Arial"/>
                <a:cs typeface="Arial"/>
              </a:rPr>
              <a:t>Heading</a:t>
            </a:r>
            <a:endParaRPr sz="1400">
              <a:latin typeface="Arial"/>
              <a:cs typeface="Arial"/>
            </a:endParaRPr>
          </a:p>
          <a:p>
            <a:pPr marL="347980" indent="-335915">
              <a:lnSpc>
                <a:spcPct val="100000"/>
              </a:lnSpc>
              <a:spcBef>
                <a:spcPts val="280"/>
              </a:spcBef>
              <a:buChar char="●"/>
              <a:tabLst>
                <a:tab pos="347980" algn="l"/>
                <a:tab pos="348615" algn="l"/>
              </a:tabLst>
            </a:pPr>
            <a:r>
              <a:rPr sz="1400" spc="-5" dirty="0">
                <a:latin typeface="Arial"/>
                <a:cs typeface="Arial"/>
              </a:rPr>
              <a:t>Formatting</a:t>
            </a:r>
            <a:endParaRPr sz="1400">
              <a:latin typeface="Arial"/>
              <a:cs typeface="Arial"/>
            </a:endParaRPr>
          </a:p>
          <a:p>
            <a:pPr marL="347980" indent="-335915">
              <a:lnSpc>
                <a:spcPct val="100000"/>
              </a:lnSpc>
              <a:spcBef>
                <a:spcPts val="275"/>
              </a:spcBef>
              <a:buChar char="●"/>
              <a:tabLst>
                <a:tab pos="347980" algn="l"/>
                <a:tab pos="348615" algn="l"/>
              </a:tabLst>
            </a:pPr>
            <a:r>
              <a:rPr sz="1400" spc="-10" dirty="0">
                <a:latin typeface="Arial"/>
                <a:cs typeface="Arial"/>
              </a:rPr>
              <a:t>Text</a:t>
            </a:r>
            <a:r>
              <a:rPr sz="1400" spc="-90" dirty="0">
                <a:latin typeface="Arial"/>
                <a:cs typeface="Arial"/>
              </a:rPr>
              <a:t> </a:t>
            </a:r>
            <a:r>
              <a:rPr sz="1400" spc="-5" dirty="0">
                <a:latin typeface="Arial"/>
                <a:cs typeface="Arial"/>
              </a:rPr>
              <a:t>and</a:t>
            </a:r>
            <a:r>
              <a:rPr sz="1400" spc="-90" dirty="0">
                <a:latin typeface="Arial"/>
                <a:cs typeface="Arial"/>
              </a:rPr>
              <a:t> </a:t>
            </a:r>
            <a:r>
              <a:rPr sz="1400" spc="-5" dirty="0">
                <a:latin typeface="Arial"/>
                <a:cs typeface="Arial"/>
              </a:rPr>
              <a:t>Images</a:t>
            </a:r>
            <a:endParaRPr sz="1400">
              <a:latin typeface="Arial"/>
              <a:cs typeface="Arial"/>
            </a:endParaRPr>
          </a:p>
        </p:txBody>
      </p:sp>
      <p:pic>
        <p:nvPicPr>
          <p:cNvPr id="10" name="object 10"/>
          <p:cNvPicPr/>
          <p:nvPr/>
        </p:nvPicPr>
        <p:blipFill>
          <a:blip r:embed="rId4" cstate="print"/>
          <a:stretch>
            <a:fillRect/>
          </a:stretch>
        </p:blipFill>
        <p:spPr>
          <a:xfrm>
            <a:off x="0" y="2143099"/>
            <a:ext cx="9142856" cy="2560320"/>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258554" y="645921"/>
            <a:ext cx="4130566" cy="772647"/>
          </a:xfrm>
          <a:prstGeom prst="rect">
            <a:avLst/>
          </a:prstGeom>
        </p:spPr>
        <p:txBody>
          <a:bodyPr vert="horz" wrap="square" lIns="0" tIns="28575" rIns="0" bIns="0" rtlCol="0">
            <a:spAutoFit/>
          </a:bodyPr>
          <a:lstStyle/>
          <a:p>
            <a:pPr marL="1164590" marR="5080" indent="-1152525">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Algebra</a:t>
            </a:r>
          </a:p>
        </p:txBody>
      </p:sp>
      <p:sp>
        <p:nvSpPr>
          <p:cNvPr id="6" name="object 6"/>
          <p:cNvSpPr txBox="1"/>
          <p:nvPr/>
        </p:nvSpPr>
        <p:spPr>
          <a:xfrm>
            <a:off x="654812" y="1726819"/>
            <a:ext cx="3504565" cy="3320415"/>
          </a:xfrm>
          <a:prstGeom prst="rect">
            <a:avLst/>
          </a:prstGeom>
        </p:spPr>
        <p:txBody>
          <a:bodyPr vert="horz" wrap="square" lIns="0" tIns="12700" rIns="0" bIns="0" rtlCol="0">
            <a:spAutoFit/>
          </a:bodyPr>
          <a:lstStyle/>
          <a:p>
            <a:pPr marL="1002030">
              <a:lnSpc>
                <a:spcPct val="100000"/>
              </a:lnSpc>
              <a:spcBef>
                <a:spcPts val="100"/>
              </a:spcBef>
            </a:pPr>
            <a:r>
              <a:rPr sz="1800" spc="-5" dirty="0">
                <a:solidFill>
                  <a:srgbClr val="585858"/>
                </a:solidFill>
                <a:latin typeface="Arial"/>
                <a:cs typeface="Arial"/>
              </a:rPr>
              <a:t>SELECT</a:t>
            </a:r>
            <a:r>
              <a:rPr sz="1800" spc="-75" dirty="0">
                <a:solidFill>
                  <a:srgbClr val="585858"/>
                </a:solidFill>
                <a:latin typeface="Arial"/>
                <a:cs typeface="Arial"/>
              </a:rPr>
              <a:t> </a:t>
            </a:r>
            <a:r>
              <a:rPr sz="1800" spc="-5" dirty="0">
                <a:solidFill>
                  <a:srgbClr val="585858"/>
                </a:solidFill>
                <a:latin typeface="Arial"/>
                <a:cs typeface="Arial"/>
              </a:rPr>
              <a:t>(σ)</a:t>
            </a:r>
            <a:endParaRPr sz="1800">
              <a:latin typeface="Arial"/>
              <a:cs typeface="Arial"/>
            </a:endParaRPr>
          </a:p>
          <a:p>
            <a:pPr>
              <a:lnSpc>
                <a:spcPct val="100000"/>
              </a:lnSpc>
            </a:pPr>
            <a:endParaRPr sz="2000">
              <a:latin typeface="Arial"/>
              <a:cs typeface="Arial"/>
            </a:endParaRPr>
          </a:p>
          <a:p>
            <a:pPr marL="349250" marR="5080" indent="-337185">
              <a:lnSpc>
                <a:spcPct val="114999"/>
              </a:lnSpc>
              <a:spcBef>
                <a:spcPts val="1195"/>
              </a:spcBef>
              <a:buChar char="●"/>
              <a:tabLst>
                <a:tab pos="349250" algn="l"/>
                <a:tab pos="349885" algn="l"/>
              </a:tabLst>
            </a:pPr>
            <a:r>
              <a:rPr sz="1400" spc="-5" dirty="0">
                <a:latin typeface="Arial"/>
                <a:cs typeface="Arial"/>
              </a:rPr>
              <a:t>The </a:t>
            </a:r>
            <a:r>
              <a:rPr sz="1400" dirty="0">
                <a:latin typeface="Arial"/>
                <a:cs typeface="Arial"/>
              </a:rPr>
              <a:t>SELECT </a:t>
            </a:r>
            <a:r>
              <a:rPr sz="1400" spc="-5" dirty="0">
                <a:latin typeface="Arial"/>
                <a:cs typeface="Arial"/>
              </a:rPr>
              <a:t>operation </a:t>
            </a:r>
            <a:r>
              <a:rPr sz="1400" dirty="0">
                <a:latin typeface="Arial"/>
                <a:cs typeface="Arial"/>
              </a:rPr>
              <a:t>is </a:t>
            </a:r>
            <a:r>
              <a:rPr sz="1400" spc="-5" dirty="0">
                <a:latin typeface="Arial"/>
                <a:cs typeface="Arial"/>
              </a:rPr>
              <a:t>used </a:t>
            </a:r>
            <a:r>
              <a:rPr sz="1400" dirty="0">
                <a:latin typeface="Arial"/>
                <a:cs typeface="Arial"/>
              </a:rPr>
              <a:t>for </a:t>
            </a:r>
            <a:r>
              <a:rPr sz="1400" spc="5" dirty="0">
                <a:latin typeface="Arial"/>
                <a:cs typeface="Arial"/>
              </a:rPr>
              <a:t> </a:t>
            </a:r>
            <a:r>
              <a:rPr sz="1400" spc="-5" dirty="0">
                <a:latin typeface="Arial"/>
                <a:cs typeface="Arial"/>
              </a:rPr>
              <a:t>selecting </a:t>
            </a:r>
            <a:r>
              <a:rPr sz="1400" dirty="0">
                <a:latin typeface="Arial"/>
                <a:cs typeface="Arial"/>
              </a:rPr>
              <a:t>a </a:t>
            </a:r>
            <a:r>
              <a:rPr sz="1400" spc="-5" dirty="0">
                <a:latin typeface="Arial"/>
                <a:cs typeface="Arial"/>
              </a:rPr>
              <a:t>subset </a:t>
            </a:r>
            <a:r>
              <a:rPr sz="1400" dirty="0">
                <a:latin typeface="Arial"/>
                <a:cs typeface="Arial"/>
              </a:rPr>
              <a:t>of the </a:t>
            </a:r>
            <a:r>
              <a:rPr sz="1400" spc="-5" dirty="0">
                <a:latin typeface="Arial"/>
                <a:cs typeface="Arial"/>
              </a:rPr>
              <a:t>tuples </a:t>
            </a:r>
            <a:r>
              <a:rPr sz="1400" dirty="0">
                <a:latin typeface="Arial"/>
                <a:cs typeface="Arial"/>
              </a:rPr>
              <a:t> according</a:t>
            </a:r>
            <a:r>
              <a:rPr sz="1400" spc="-45" dirty="0">
                <a:latin typeface="Arial"/>
                <a:cs typeface="Arial"/>
              </a:rPr>
              <a:t> </a:t>
            </a:r>
            <a:r>
              <a:rPr sz="1400" dirty="0">
                <a:latin typeface="Arial"/>
                <a:cs typeface="Arial"/>
              </a:rPr>
              <a:t>to</a:t>
            </a:r>
            <a:r>
              <a:rPr sz="1400" spc="-30" dirty="0">
                <a:latin typeface="Arial"/>
                <a:cs typeface="Arial"/>
              </a:rPr>
              <a:t> </a:t>
            </a:r>
            <a:r>
              <a:rPr sz="1400" dirty="0">
                <a:latin typeface="Arial"/>
                <a:cs typeface="Arial"/>
              </a:rPr>
              <a:t>a</a:t>
            </a:r>
            <a:r>
              <a:rPr sz="1400" spc="-30" dirty="0">
                <a:latin typeface="Arial"/>
                <a:cs typeface="Arial"/>
              </a:rPr>
              <a:t> </a:t>
            </a:r>
            <a:r>
              <a:rPr sz="1400" spc="-5" dirty="0">
                <a:latin typeface="Arial"/>
                <a:cs typeface="Arial"/>
              </a:rPr>
              <a:t>given</a:t>
            </a:r>
            <a:r>
              <a:rPr sz="1400" spc="-30" dirty="0">
                <a:latin typeface="Arial"/>
                <a:cs typeface="Arial"/>
              </a:rPr>
              <a:t> </a:t>
            </a:r>
            <a:r>
              <a:rPr sz="1400" dirty="0">
                <a:latin typeface="Arial"/>
                <a:cs typeface="Arial"/>
              </a:rPr>
              <a:t>selection</a:t>
            </a:r>
            <a:r>
              <a:rPr sz="1400" spc="-35" dirty="0">
                <a:latin typeface="Arial"/>
                <a:cs typeface="Arial"/>
              </a:rPr>
              <a:t> </a:t>
            </a:r>
            <a:r>
              <a:rPr sz="1400" spc="-5" dirty="0">
                <a:latin typeface="Arial"/>
                <a:cs typeface="Arial"/>
              </a:rPr>
              <a:t>condition.</a:t>
            </a:r>
            <a:endParaRPr sz="1400">
              <a:latin typeface="Arial"/>
              <a:cs typeface="Arial"/>
            </a:endParaRPr>
          </a:p>
          <a:p>
            <a:pPr>
              <a:lnSpc>
                <a:spcPct val="100000"/>
              </a:lnSpc>
              <a:spcBef>
                <a:spcPts val="50"/>
              </a:spcBef>
              <a:buFont typeface="Arial"/>
              <a:buChar char="●"/>
            </a:pPr>
            <a:endParaRPr sz="1600">
              <a:latin typeface="Arial"/>
              <a:cs typeface="Arial"/>
            </a:endParaRPr>
          </a:p>
          <a:p>
            <a:pPr marL="400050" indent="-387985">
              <a:lnSpc>
                <a:spcPct val="100000"/>
              </a:lnSpc>
              <a:buChar char="●"/>
              <a:tabLst>
                <a:tab pos="399415" algn="l"/>
                <a:tab pos="400685" algn="l"/>
              </a:tabLst>
            </a:pPr>
            <a:r>
              <a:rPr sz="1400" spc="-5" dirty="0">
                <a:latin typeface="Arial"/>
                <a:cs typeface="Arial"/>
              </a:rPr>
              <a:t>Sigma(σ)Symbol</a:t>
            </a:r>
            <a:r>
              <a:rPr sz="1400" spc="-50" dirty="0">
                <a:latin typeface="Arial"/>
                <a:cs typeface="Arial"/>
              </a:rPr>
              <a:t> </a:t>
            </a:r>
            <a:r>
              <a:rPr sz="1400" spc="-5" dirty="0">
                <a:latin typeface="Arial"/>
                <a:cs typeface="Arial"/>
              </a:rPr>
              <a:t>denotes</a:t>
            </a:r>
            <a:r>
              <a:rPr sz="1400" spc="-50" dirty="0">
                <a:latin typeface="Arial"/>
                <a:cs typeface="Arial"/>
              </a:rPr>
              <a:t> </a:t>
            </a:r>
            <a:r>
              <a:rPr sz="1400" spc="-5" dirty="0">
                <a:latin typeface="Arial"/>
                <a:cs typeface="Arial"/>
              </a:rPr>
              <a:t>it.</a:t>
            </a:r>
            <a:endParaRPr sz="1400">
              <a:latin typeface="Arial"/>
              <a:cs typeface="Arial"/>
            </a:endParaRPr>
          </a:p>
          <a:p>
            <a:pPr>
              <a:lnSpc>
                <a:spcPct val="100000"/>
              </a:lnSpc>
              <a:spcBef>
                <a:spcPts val="5"/>
              </a:spcBef>
              <a:buFont typeface="Arial"/>
              <a:buChar char="●"/>
            </a:pPr>
            <a:endParaRPr sz="1600">
              <a:latin typeface="Arial"/>
              <a:cs typeface="Arial"/>
            </a:endParaRPr>
          </a:p>
          <a:p>
            <a:pPr marL="349250" indent="-335915">
              <a:lnSpc>
                <a:spcPct val="100000"/>
              </a:lnSpc>
              <a:buChar char="●"/>
              <a:tabLst>
                <a:tab pos="349250" algn="l"/>
                <a:tab pos="349885" algn="l"/>
              </a:tabLst>
            </a:pPr>
            <a:r>
              <a:rPr sz="1400" spc="-5" dirty="0">
                <a:latin typeface="Arial"/>
                <a:cs typeface="Arial"/>
              </a:rPr>
              <a:t>Notation:</a:t>
            </a:r>
            <a:r>
              <a:rPr sz="1400" spc="330" dirty="0">
                <a:latin typeface="Arial"/>
                <a:cs typeface="Arial"/>
              </a:rPr>
              <a:t> </a:t>
            </a:r>
            <a:r>
              <a:rPr sz="1400" dirty="0">
                <a:latin typeface="Arial"/>
                <a:cs typeface="Arial"/>
              </a:rPr>
              <a:t>σ</a:t>
            </a:r>
            <a:r>
              <a:rPr sz="1400" spc="-30" dirty="0">
                <a:latin typeface="Arial"/>
                <a:cs typeface="Arial"/>
              </a:rPr>
              <a:t> </a:t>
            </a:r>
            <a:r>
              <a:rPr sz="1400" spc="-5" dirty="0">
                <a:latin typeface="Arial"/>
                <a:cs typeface="Arial"/>
              </a:rPr>
              <a:t>p(r)</a:t>
            </a:r>
            <a:endParaRPr sz="1400">
              <a:latin typeface="Arial"/>
              <a:cs typeface="Arial"/>
            </a:endParaRPr>
          </a:p>
          <a:p>
            <a:pPr>
              <a:lnSpc>
                <a:spcPct val="100000"/>
              </a:lnSpc>
              <a:spcBef>
                <a:spcPts val="10"/>
              </a:spcBef>
            </a:pPr>
            <a:endParaRPr sz="1600">
              <a:latin typeface="Arial"/>
              <a:cs typeface="Arial"/>
            </a:endParaRPr>
          </a:p>
          <a:p>
            <a:pPr marL="349250" indent="-335915">
              <a:lnSpc>
                <a:spcPct val="100000"/>
              </a:lnSpc>
              <a:buChar char="●"/>
              <a:tabLst>
                <a:tab pos="349250" algn="l"/>
                <a:tab pos="349885" algn="l"/>
              </a:tabLst>
            </a:pPr>
            <a:r>
              <a:rPr sz="1400" b="1" dirty="0">
                <a:latin typeface="Arial"/>
                <a:cs typeface="Arial"/>
              </a:rPr>
              <a:t>σ</a:t>
            </a:r>
            <a:r>
              <a:rPr sz="1400" b="1" spc="-25" dirty="0">
                <a:latin typeface="Arial"/>
                <a:cs typeface="Arial"/>
              </a:rPr>
              <a:t> </a:t>
            </a:r>
            <a:r>
              <a:rPr sz="1400" dirty="0">
                <a:latin typeface="Arial"/>
                <a:cs typeface="Arial"/>
              </a:rPr>
              <a:t>is</a:t>
            </a:r>
            <a:r>
              <a:rPr sz="1400" spc="-30" dirty="0">
                <a:latin typeface="Arial"/>
                <a:cs typeface="Arial"/>
              </a:rPr>
              <a:t> </a:t>
            </a:r>
            <a:r>
              <a:rPr sz="1400" dirty="0">
                <a:latin typeface="Arial"/>
                <a:cs typeface="Arial"/>
              </a:rPr>
              <a:t>used</a:t>
            </a:r>
            <a:r>
              <a:rPr sz="1400" spc="-30" dirty="0">
                <a:latin typeface="Arial"/>
                <a:cs typeface="Arial"/>
              </a:rPr>
              <a:t> </a:t>
            </a:r>
            <a:r>
              <a:rPr sz="1400" dirty="0">
                <a:latin typeface="Arial"/>
                <a:cs typeface="Arial"/>
              </a:rPr>
              <a:t>for</a:t>
            </a:r>
            <a:r>
              <a:rPr sz="1400" spc="-35" dirty="0">
                <a:latin typeface="Arial"/>
                <a:cs typeface="Arial"/>
              </a:rPr>
              <a:t> </a:t>
            </a:r>
            <a:r>
              <a:rPr sz="1400" spc="-5" dirty="0">
                <a:latin typeface="Arial"/>
                <a:cs typeface="Arial"/>
              </a:rPr>
              <a:t>selection</a:t>
            </a:r>
            <a:r>
              <a:rPr sz="1400" spc="-10" dirty="0">
                <a:latin typeface="Arial"/>
                <a:cs typeface="Arial"/>
              </a:rPr>
              <a:t> </a:t>
            </a:r>
            <a:r>
              <a:rPr sz="1400" spc="-5" dirty="0">
                <a:latin typeface="Arial"/>
                <a:cs typeface="Arial"/>
              </a:rPr>
              <a:t>prediction</a:t>
            </a:r>
            <a:endParaRPr sz="1400">
              <a:latin typeface="Arial"/>
              <a:cs typeface="Arial"/>
            </a:endParaRPr>
          </a:p>
          <a:p>
            <a:pPr marL="349250">
              <a:lnSpc>
                <a:spcPct val="100000"/>
              </a:lnSpc>
              <a:spcBef>
                <a:spcPts val="240"/>
              </a:spcBef>
            </a:pPr>
            <a:r>
              <a:rPr sz="1400" b="1" dirty="0">
                <a:latin typeface="Arial"/>
                <a:cs typeface="Arial"/>
              </a:rPr>
              <a:t>r</a:t>
            </a:r>
            <a:r>
              <a:rPr sz="1400" b="1" spc="-30" dirty="0">
                <a:latin typeface="Arial"/>
                <a:cs typeface="Arial"/>
              </a:rPr>
              <a:t> </a:t>
            </a:r>
            <a:r>
              <a:rPr sz="1400" dirty="0">
                <a:latin typeface="Arial"/>
                <a:cs typeface="Arial"/>
              </a:rPr>
              <a:t>is</a:t>
            </a:r>
            <a:r>
              <a:rPr sz="1400" spc="-25" dirty="0">
                <a:latin typeface="Arial"/>
                <a:cs typeface="Arial"/>
              </a:rPr>
              <a:t> </a:t>
            </a:r>
            <a:r>
              <a:rPr sz="1400" spc="-5" dirty="0">
                <a:latin typeface="Arial"/>
                <a:cs typeface="Arial"/>
              </a:rPr>
              <a:t>used</a:t>
            </a:r>
            <a:r>
              <a:rPr sz="1400" spc="-30" dirty="0">
                <a:latin typeface="Arial"/>
                <a:cs typeface="Arial"/>
              </a:rPr>
              <a:t> </a:t>
            </a:r>
            <a:r>
              <a:rPr sz="1400" dirty="0">
                <a:latin typeface="Arial"/>
                <a:cs typeface="Arial"/>
              </a:rPr>
              <a:t>for</a:t>
            </a:r>
            <a:r>
              <a:rPr sz="1400" spc="-15" dirty="0">
                <a:latin typeface="Arial"/>
                <a:cs typeface="Arial"/>
              </a:rPr>
              <a:t> </a:t>
            </a:r>
            <a:r>
              <a:rPr sz="1400" spc="-5" dirty="0">
                <a:latin typeface="Arial"/>
                <a:cs typeface="Arial"/>
              </a:rPr>
              <a:t>relation</a:t>
            </a:r>
            <a:endParaRPr sz="1400">
              <a:latin typeface="Arial"/>
              <a:cs typeface="Arial"/>
            </a:endParaRPr>
          </a:p>
          <a:p>
            <a:pPr marL="349250">
              <a:lnSpc>
                <a:spcPct val="100000"/>
              </a:lnSpc>
              <a:spcBef>
                <a:spcPts val="265"/>
              </a:spcBef>
            </a:pPr>
            <a:r>
              <a:rPr sz="1400" b="1" dirty="0">
                <a:latin typeface="Arial"/>
                <a:cs typeface="Arial"/>
              </a:rPr>
              <a:t>p</a:t>
            </a:r>
            <a:r>
              <a:rPr sz="1400" b="1" spc="-25" dirty="0">
                <a:latin typeface="Arial"/>
                <a:cs typeface="Arial"/>
              </a:rPr>
              <a:t> </a:t>
            </a:r>
            <a:r>
              <a:rPr sz="1400" dirty="0">
                <a:latin typeface="Arial"/>
                <a:cs typeface="Arial"/>
              </a:rPr>
              <a:t>is</a:t>
            </a:r>
            <a:r>
              <a:rPr sz="1400" spc="-15" dirty="0">
                <a:latin typeface="Arial"/>
                <a:cs typeface="Arial"/>
              </a:rPr>
              <a:t> </a:t>
            </a:r>
            <a:r>
              <a:rPr sz="1400" spc="-5" dirty="0">
                <a:latin typeface="Arial"/>
                <a:cs typeface="Arial"/>
              </a:rPr>
              <a:t>used</a:t>
            </a:r>
            <a:r>
              <a:rPr sz="1400" spc="-30" dirty="0">
                <a:latin typeface="Arial"/>
                <a:cs typeface="Arial"/>
              </a:rPr>
              <a:t> </a:t>
            </a:r>
            <a:r>
              <a:rPr sz="1400" spc="-5" dirty="0">
                <a:latin typeface="Arial"/>
                <a:cs typeface="Arial"/>
              </a:rPr>
              <a:t>as</a:t>
            </a:r>
            <a:r>
              <a:rPr sz="1400" spc="-25" dirty="0">
                <a:latin typeface="Arial"/>
                <a:cs typeface="Arial"/>
              </a:rPr>
              <a:t> </a:t>
            </a:r>
            <a:r>
              <a:rPr sz="1400" dirty="0">
                <a:latin typeface="Arial"/>
                <a:cs typeface="Arial"/>
              </a:rPr>
              <a:t>a</a:t>
            </a:r>
            <a:r>
              <a:rPr sz="1400" spc="-15" dirty="0">
                <a:latin typeface="Arial"/>
                <a:cs typeface="Arial"/>
              </a:rPr>
              <a:t> </a:t>
            </a:r>
            <a:r>
              <a:rPr sz="1400" spc="-5" dirty="0">
                <a:latin typeface="Arial"/>
                <a:cs typeface="Arial"/>
              </a:rPr>
              <a:t>propositional</a:t>
            </a:r>
            <a:r>
              <a:rPr sz="1400" spc="-15" dirty="0">
                <a:latin typeface="Arial"/>
                <a:cs typeface="Arial"/>
              </a:rPr>
              <a:t> </a:t>
            </a:r>
            <a:r>
              <a:rPr sz="1400" spc="-5" dirty="0">
                <a:latin typeface="Arial"/>
                <a:cs typeface="Arial"/>
              </a:rPr>
              <a:t>logic</a:t>
            </a:r>
            <a:endParaRPr sz="1400">
              <a:latin typeface="Arial"/>
              <a:cs typeface="Arial"/>
            </a:endParaRPr>
          </a:p>
        </p:txBody>
      </p:sp>
      <p:pic>
        <p:nvPicPr>
          <p:cNvPr id="7" name="object 7"/>
          <p:cNvPicPr/>
          <p:nvPr/>
        </p:nvPicPr>
        <p:blipFill>
          <a:blip r:embed="rId3" cstate="print"/>
          <a:stretch>
            <a:fillRect/>
          </a:stretch>
        </p:blipFill>
        <p:spPr>
          <a:xfrm>
            <a:off x="143510" y="163068"/>
            <a:ext cx="767080" cy="307848"/>
          </a:xfrm>
          <a:prstGeom prst="rect">
            <a:avLst/>
          </a:prstGeom>
        </p:spPr>
      </p:pic>
      <p:grpSp>
        <p:nvGrpSpPr>
          <p:cNvPr id="8" name="object 8"/>
          <p:cNvGrpSpPr/>
          <p:nvPr/>
        </p:nvGrpSpPr>
        <p:grpSpPr>
          <a:xfrm>
            <a:off x="4587875" y="1473"/>
            <a:ext cx="4559935" cy="2924175"/>
            <a:chOff x="4587875" y="1473"/>
            <a:chExt cx="4559935" cy="2924175"/>
          </a:xfrm>
        </p:grpSpPr>
        <p:sp>
          <p:nvSpPr>
            <p:cNvPr id="9" name="object 9"/>
            <p:cNvSpPr/>
            <p:nvPr/>
          </p:nvSpPr>
          <p:spPr>
            <a:xfrm>
              <a:off x="9138284" y="1177289"/>
              <a:ext cx="0" cy="10795"/>
            </a:xfrm>
            <a:custGeom>
              <a:avLst/>
              <a:gdLst/>
              <a:ahLst/>
              <a:cxnLst/>
              <a:rect l="l" t="t" r="r" b="b"/>
              <a:pathLst>
                <a:path h="10794">
                  <a:moveTo>
                    <a:pt x="0" y="0"/>
                  </a:moveTo>
                  <a:lnTo>
                    <a:pt x="0" y="10236"/>
                  </a:lnTo>
                </a:path>
              </a:pathLst>
            </a:custGeom>
            <a:ln w="9525">
              <a:solidFill>
                <a:srgbClr val="2FE7BA"/>
              </a:solidFill>
            </a:ln>
          </p:spPr>
          <p:txBody>
            <a:bodyPr wrap="square" lIns="0" tIns="0" rIns="0" bIns="0" rtlCol="0"/>
            <a:lstStyle/>
            <a:p>
              <a:endParaRPr/>
            </a:p>
          </p:txBody>
        </p:sp>
        <p:sp>
          <p:nvSpPr>
            <p:cNvPr id="10" name="object 10"/>
            <p:cNvSpPr/>
            <p:nvPr/>
          </p:nvSpPr>
          <p:spPr>
            <a:xfrm>
              <a:off x="4592447" y="1473"/>
              <a:ext cx="4553585" cy="1177290"/>
            </a:xfrm>
            <a:custGeom>
              <a:avLst/>
              <a:gdLst/>
              <a:ahLst/>
              <a:cxnLst/>
              <a:rect l="l" t="t" r="r" b="b"/>
              <a:pathLst>
                <a:path w="4553584" h="1177290">
                  <a:moveTo>
                    <a:pt x="4553077" y="0"/>
                  </a:moveTo>
                  <a:lnTo>
                    <a:pt x="0" y="0"/>
                  </a:lnTo>
                  <a:lnTo>
                    <a:pt x="0" y="1176832"/>
                  </a:lnTo>
                  <a:lnTo>
                    <a:pt x="4553077" y="1176832"/>
                  </a:lnTo>
                  <a:lnTo>
                    <a:pt x="4553077" y="0"/>
                  </a:lnTo>
                  <a:close/>
                </a:path>
              </a:pathLst>
            </a:custGeom>
            <a:solidFill>
              <a:srgbClr val="EDEDED"/>
            </a:solidFill>
          </p:spPr>
          <p:txBody>
            <a:bodyPr wrap="square" lIns="0" tIns="0" rIns="0" bIns="0" rtlCol="0"/>
            <a:lstStyle/>
            <a:p>
              <a:endParaRPr/>
            </a:p>
          </p:txBody>
        </p:sp>
        <p:sp>
          <p:nvSpPr>
            <p:cNvPr id="11" name="object 11"/>
            <p:cNvSpPr/>
            <p:nvPr/>
          </p:nvSpPr>
          <p:spPr>
            <a:xfrm>
              <a:off x="4587875" y="1178318"/>
              <a:ext cx="9525" cy="655955"/>
            </a:xfrm>
            <a:custGeom>
              <a:avLst/>
              <a:gdLst/>
              <a:ahLst/>
              <a:cxnLst/>
              <a:rect l="l" t="t" r="r" b="b"/>
              <a:pathLst>
                <a:path w="9525" h="655955">
                  <a:moveTo>
                    <a:pt x="9144" y="9207"/>
                  </a:moveTo>
                  <a:lnTo>
                    <a:pt x="0" y="9207"/>
                  </a:lnTo>
                  <a:lnTo>
                    <a:pt x="0" y="655701"/>
                  </a:lnTo>
                  <a:lnTo>
                    <a:pt x="9144" y="655701"/>
                  </a:lnTo>
                  <a:lnTo>
                    <a:pt x="9144" y="9207"/>
                  </a:lnTo>
                  <a:close/>
                </a:path>
                <a:path w="9525" h="655955">
                  <a:moveTo>
                    <a:pt x="9144" y="0"/>
                  </a:moveTo>
                  <a:lnTo>
                    <a:pt x="0" y="0"/>
                  </a:lnTo>
                  <a:lnTo>
                    <a:pt x="0" y="9131"/>
                  </a:lnTo>
                  <a:lnTo>
                    <a:pt x="9144" y="9131"/>
                  </a:lnTo>
                  <a:lnTo>
                    <a:pt x="9144" y="0"/>
                  </a:lnTo>
                  <a:close/>
                </a:path>
              </a:pathLst>
            </a:custGeom>
            <a:solidFill>
              <a:srgbClr val="2FE7BA"/>
            </a:solidFill>
          </p:spPr>
          <p:txBody>
            <a:bodyPr wrap="square" lIns="0" tIns="0" rIns="0" bIns="0" rtlCol="0"/>
            <a:lstStyle/>
            <a:p>
              <a:endParaRPr/>
            </a:p>
          </p:txBody>
        </p:sp>
        <p:sp>
          <p:nvSpPr>
            <p:cNvPr id="12" name="object 12"/>
            <p:cNvSpPr/>
            <p:nvPr/>
          </p:nvSpPr>
          <p:spPr>
            <a:xfrm>
              <a:off x="4587875" y="1834006"/>
              <a:ext cx="3032125" cy="361315"/>
            </a:xfrm>
            <a:custGeom>
              <a:avLst/>
              <a:gdLst/>
              <a:ahLst/>
              <a:cxnLst/>
              <a:rect l="l" t="t" r="r" b="b"/>
              <a:pathLst>
                <a:path w="3032125" h="361314">
                  <a:moveTo>
                    <a:pt x="1516634" y="352044"/>
                  </a:moveTo>
                  <a:lnTo>
                    <a:pt x="9144" y="352044"/>
                  </a:lnTo>
                  <a:lnTo>
                    <a:pt x="9144" y="0"/>
                  </a:lnTo>
                  <a:lnTo>
                    <a:pt x="0" y="0"/>
                  </a:lnTo>
                  <a:lnTo>
                    <a:pt x="0" y="352044"/>
                  </a:lnTo>
                  <a:lnTo>
                    <a:pt x="0" y="361188"/>
                  </a:lnTo>
                  <a:lnTo>
                    <a:pt x="9144" y="361188"/>
                  </a:lnTo>
                  <a:lnTo>
                    <a:pt x="1516634" y="361188"/>
                  </a:lnTo>
                  <a:lnTo>
                    <a:pt x="1516634" y="352044"/>
                  </a:lnTo>
                  <a:close/>
                </a:path>
                <a:path w="3032125" h="361314">
                  <a:moveTo>
                    <a:pt x="3031744" y="352044"/>
                  </a:moveTo>
                  <a:lnTo>
                    <a:pt x="1525778" y="352044"/>
                  </a:lnTo>
                  <a:lnTo>
                    <a:pt x="1525778" y="361188"/>
                  </a:lnTo>
                  <a:lnTo>
                    <a:pt x="3031744" y="361188"/>
                  </a:lnTo>
                  <a:lnTo>
                    <a:pt x="3031744" y="352044"/>
                  </a:lnTo>
                  <a:close/>
                </a:path>
              </a:pathLst>
            </a:custGeom>
            <a:solidFill>
              <a:srgbClr val="C6CCBD"/>
            </a:solidFill>
          </p:spPr>
          <p:txBody>
            <a:bodyPr wrap="square" lIns="0" tIns="0" rIns="0" bIns="0" rtlCol="0"/>
            <a:lstStyle/>
            <a:p>
              <a:endParaRPr/>
            </a:p>
          </p:txBody>
        </p:sp>
        <p:sp>
          <p:nvSpPr>
            <p:cNvPr id="13" name="object 13"/>
            <p:cNvSpPr/>
            <p:nvPr/>
          </p:nvSpPr>
          <p:spPr>
            <a:xfrm>
              <a:off x="9133522" y="2190622"/>
              <a:ext cx="9525" cy="0"/>
            </a:xfrm>
            <a:custGeom>
              <a:avLst/>
              <a:gdLst/>
              <a:ahLst/>
              <a:cxnLst/>
              <a:rect l="l" t="t" r="r" b="b"/>
              <a:pathLst>
                <a:path w="9525">
                  <a:moveTo>
                    <a:pt x="0" y="0"/>
                  </a:moveTo>
                  <a:lnTo>
                    <a:pt x="9525" y="0"/>
                  </a:lnTo>
                </a:path>
              </a:pathLst>
            </a:custGeom>
            <a:ln w="9525">
              <a:solidFill>
                <a:srgbClr val="C6CCBD"/>
              </a:solidFill>
            </a:ln>
          </p:spPr>
          <p:txBody>
            <a:bodyPr wrap="square" lIns="0" tIns="0" rIns="0" bIns="0" rtlCol="0"/>
            <a:lstStyle/>
            <a:p>
              <a:endParaRPr/>
            </a:p>
          </p:txBody>
        </p:sp>
        <p:sp>
          <p:nvSpPr>
            <p:cNvPr id="14" name="object 14"/>
            <p:cNvSpPr/>
            <p:nvPr/>
          </p:nvSpPr>
          <p:spPr>
            <a:xfrm>
              <a:off x="4587875" y="2186050"/>
              <a:ext cx="4558030" cy="361315"/>
            </a:xfrm>
            <a:custGeom>
              <a:avLst/>
              <a:gdLst/>
              <a:ahLst/>
              <a:cxnLst/>
              <a:rect l="l" t="t" r="r" b="b"/>
              <a:pathLst>
                <a:path w="4558030" h="361314">
                  <a:moveTo>
                    <a:pt x="9144" y="9144"/>
                  </a:moveTo>
                  <a:lnTo>
                    <a:pt x="0" y="9144"/>
                  </a:lnTo>
                  <a:lnTo>
                    <a:pt x="0" y="361188"/>
                  </a:lnTo>
                  <a:lnTo>
                    <a:pt x="9144" y="361188"/>
                  </a:lnTo>
                  <a:lnTo>
                    <a:pt x="9144" y="9144"/>
                  </a:lnTo>
                  <a:close/>
                </a:path>
                <a:path w="4558030" h="361314">
                  <a:moveTo>
                    <a:pt x="4557649" y="0"/>
                  </a:moveTo>
                  <a:lnTo>
                    <a:pt x="3041015" y="0"/>
                  </a:lnTo>
                  <a:lnTo>
                    <a:pt x="3041015" y="9144"/>
                  </a:lnTo>
                  <a:lnTo>
                    <a:pt x="4557649" y="9144"/>
                  </a:lnTo>
                  <a:lnTo>
                    <a:pt x="4557649" y="0"/>
                  </a:lnTo>
                  <a:close/>
                </a:path>
              </a:pathLst>
            </a:custGeom>
            <a:solidFill>
              <a:srgbClr val="C6CCBD"/>
            </a:solidFill>
          </p:spPr>
          <p:txBody>
            <a:bodyPr wrap="square" lIns="0" tIns="0" rIns="0" bIns="0" rtlCol="0"/>
            <a:lstStyle/>
            <a:p>
              <a:endParaRPr/>
            </a:p>
          </p:txBody>
        </p:sp>
        <p:sp>
          <p:nvSpPr>
            <p:cNvPr id="15" name="object 15"/>
            <p:cNvSpPr/>
            <p:nvPr/>
          </p:nvSpPr>
          <p:spPr>
            <a:xfrm>
              <a:off x="4597019" y="2558160"/>
              <a:ext cx="3022600" cy="350520"/>
            </a:xfrm>
            <a:custGeom>
              <a:avLst/>
              <a:gdLst/>
              <a:ahLst/>
              <a:cxnLst/>
              <a:rect l="l" t="t" r="r" b="b"/>
              <a:pathLst>
                <a:path w="3022600" h="350519">
                  <a:moveTo>
                    <a:pt x="1505966" y="0"/>
                  </a:moveTo>
                  <a:lnTo>
                    <a:pt x="0" y="0"/>
                  </a:lnTo>
                  <a:lnTo>
                    <a:pt x="0" y="350520"/>
                  </a:lnTo>
                  <a:lnTo>
                    <a:pt x="1505966" y="350520"/>
                  </a:lnTo>
                  <a:lnTo>
                    <a:pt x="1505966" y="0"/>
                  </a:lnTo>
                  <a:close/>
                </a:path>
                <a:path w="3022600" h="350519">
                  <a:moveTo>
                    <a:pt x="3022600" y="0"/>
                  </a:moveTo>
                  <a:lnTo>
                    <a:pt x="1515110" y="0"/>
                  </a:lnTo>
                  <a:lnTo>
                    <a:pt x="1515110" y="350520"/>
                  </a:lnTo>
                  <a:lnTo>
                    <a:pt x="3022600" y="350520"/>
                  </a:lnTo>
                  <a:lnTo>
                    <a:pt x="3022600" y="0"/>
                  </a:lnTo>
                  <a:close/>
                </a:path>
              </a:pathLst>
            </a:custGeom>
            <a:solidFill>
              <a:srgbClr val="FFFFFF"/>
            </a:solidFill>
          </p:spPr>
          <p:txBody>
            <a:bodyPr wrap="square" lIns="0" tIns="0" rIns="0" bIns="0" rtlCol="0"/>
            <a:lstStyle/>
            <a:p>
              <a:endParaRPr/>
            </a:p>
          </p:txBody>
        </p:sp>
        <p:sp>
          <p:nvSpPr>
            <p:cNvPr id="16" name="object 16"/>
            <p:cNvSpPr/>
            <p:nvPr/>
          </p:nvSpPr>
          <p:spPr>
            <a:xfrm>
              <a:off x="9138284" y="2547238"/>
              <a:ext cx="0" cy="373380"/>
            </a:xfrm>
            <a:custGeom>
              <a:avLst/>
              <a:gdLst/>
              <a:ahLst/>
              <a:cxnLst/>
              <a:rect l="l" t="t" r="r" b="b"/>
              <a:pathLst>
                <a:path h="373380">
                  <a:moveTo>
                    <a:pt x="0" y="361442"/>
                  </a:moveTo>
                  <a:lnTo>
                    <a:pt x="0" y="373125"/>
                  </a:lnTo>
                </a:path>
                <a:path h="373380">
                  <a:moveTo>
                    <a:pt x="0" y="0"/>
                  </a:moveTo>
                  <a:lnTo>
                    <a:pt x="0" y="10922"/>
                  </a:lnTo>
                </a:path>
              </a:pathLst>
            </a:custGeom>
            <a:ln w="9525">
              <a:solidFill>
                <a:srgbClr val="C6CCBD"/>
              </a:solidFill>
            </a:ln>
          </p:spPr>
          <p:txBody>
            <a:bodyPr wrap="square" lIns="0" tIns="0" rIns="0" bIns="0" rtlCol="0"/>
            <a:lstStyle/>
            <a:p>
              <a:endParaRPr/>
            </a:p>
          </p:txBody>
        </p:sp>
        <p:sp>
          <p:nvSpPr>
            <p:cNvPr id="17" name="object 17"/>
            <p:cNvSpPr/>
            <p:nvPr/>
          </p:nvSpPr>
          <p:spPr>
            <a:xfrm>
              <a:off x="7628889" y="2558160"/>
              <a:ext cx="1517015" cy="350520"/>
            </a:xfrm>
            <a:custGeom>
              <a:avLst/>
              <a:gdLst/>
              <a:ahLst/>
              <a:cxnLst/>
              <a:rect l="l" t="t" r="r" b="b"/>
              <a:pathLst>
                <a:path w="1517015" h="350519">
                  <a:moveTo>
                    <a:pt x="1516633" y="0"/>
                  </a:moveTo>
                  <a:lnTo>
                    <a:pt x="0" y="0"/>
                  </a:lnTo>
                  <a:lnTo>
                    <a:pt x="0" y="350519"/>
                  </a:lnTo>
                  <a:lnTo>
                    <a:pt x="1516633" y="350519"/>
                  </a:lnTo>
                  <a:lnTo>
                    <a:pt x="1516633" y="0"/>
                  </a:lnTo>
                  <a:close/>
                </a:path>
              </a:pathLst>
            </a:custGeom>
            <a:solidFill>
              <a:srgbClr val="FFFFFF"/>
            </a:solidFill>
          </p:spPr>
          <p:txBody>
            <a:bodyPr wrap="square" lIns="0" tIns="0" rIns="0" bIns="0" rtlCol="0"/>
            <a:lstStyle/>
            <a:p>
              <a:endParaRPr/>
            </a:p>
          </p:txBody>
        </p:sp>
      </p:grpSp>
      <p:sp>
        <p:nvSpPr>
          <p:cNvPr id="18" name="object 18"/>
          <p:cNvSpPr txBox="1"/>
          <p:nvPr/>
        </p:nvSpPr>
        <p:spPr>
          <a:xfrm>
            <a:off x="3634866" y="5025643"/>
            <a:ext cx="976630" cy="147955"/>
          </a:xfrm>
          <a:prstGeom prst="rect">
            <a:avLst/>
          </a:prstGeom>
        </p:spPr>
        <p:txBody>
          <a:bodyPr vert="horz" wrap="square" lIns="0" tIns="12700" rIns="0" bIns="0" rtlCol="0">
            <a:spAutoFit/>
          </a:bodyPr>
          <a:lstStyle/>
          <a:p>
            <a:pPr marL="12700">
              <a:lnSpc>
                <a:spcPct val="100000"/>
              </a:lnSpc>
              <a:spcBef>
                <a:spcPts val="100"/>
              </a:spcBef>
            </a:pPr>
            <a:r>
              <a:rPr sz="800" dirty="0">
                <a:latin typeface="Arial"/>
                <a:cs typeface="Arial"/>
              </a:rPr>
              <a:t>©</a:t>
            </a:r>
            <a:r>
              <a:rPr sz="800" spc="-30" dirty="0">
                <a:latin typeface="Arial"/>
                <a:cs typeface="Arial"/>
              </a:rPr>
              <a:t> </a:t>
            </a:r>
            <a:r>
              <a:rPr sz="800" spc="-10" dirty="0">
                <a:latin typeface="Arial"/>
                <a:cs typeface="Arial"/>
              </a:rPr>
              <a:t>Edunet</a:t>
            </a:r>
            <a:r>
              <a:rPr sz="800" spc="-30" dirty="0">
                <a:latin typeface="Arial"/>
                <a:cs typeface="Arial"/>
              </a:rPr>
              <a:t> </a:t>
            </a:r>
            <a:r>
              <a:rPr sz="800" spc="-10" dirty="0">
                <a:latin typeface="Arial"/>
                <a:cs typeface="Arial"/>
              </a:rPr>
              <a:t>Foundation</a:t>
            </a:r>
            <a:endParaRPr sz="800">
              <a:latin typeface="Arial"/>
              <a:cs typeface="Arial"/>
            </a:endParaRPr>
          </a:p>
        </p:txBody>
      </p:sp>
      <p:sp>
        <p:nvSpPr>
          <p:cNvPr id="19" name="object 19"/>
          <p:cNvSpPr/>
          <p:nvPr/>
        </p:nvSpPr>
        <p:spPr>
          <a:xfrm>
            <a:off x="4587875" y="2547200"/>
            <a:ext cx="4558030" cy="372745"/>
          </a:xfrm>
          <a:custGeom>
            <a:avLst/>
            <a:gdLst/>
            <a:ahLst/>
            <a:cxnLst/>
            <a:rect l="l" t="t" r="r" b="b"/>
            <a:pathLst>
              <a:path w="4558030" h="372744">
                <a:moveTo>
                  <a:pt x="1516634" y="0"/>
                </a:moveTo>
                <a:lnTo>
                  <a:pt x="9144" y="0"/>
                </a:lnTo>
                <a:lnTo>
                  <a:pt x="0" y="0"/>
                </a:lnTo>
                <a:lnTo>
                  <a:pt x="0" y="9436"/>
                </a:lnTo>
                <a:lnTo>
                  <a:pt x="0" y="363004"/>
                </a:lnTo>
                <a:lnTo>
                  <a:pt x="0" y="372148"/>
                </a:lnTo>
                <a:lnTo>
                  <a:pt x="9144" y="372148"/>
                </a:lnTo>
                <a:lnTo>
                  <a:pt x="1516634" y="372148"/>
                </a:lnTo>
                <a:lnTo>
                  <a:pt x="1516634" y="363004"/>
                </a:lnTo>
                <a:lnTo>
                  <a:pt x="9144" y="363004"/>
                </a:lnTo>
                <a:lnTo>
                  <a:pt x="9144" y="9436"/>
                </a:lnTo>
                <a:lnTo>
                  <a:pt x="1516634" y="9436"/>
                </a:lnTo>
                <a:lnTo>
                  <a:pt x="1516634" y="0"/>
                </a:lnTo>
                <a:close/>
              </a:path>
              <a:path w="4558030" h="372744">
                <a:moveTo>
                  <a:pt x="3031744" y="363004"/>
                </a:moveTo>
                <a:lnTo>
                  <a:pt x="1525778" y="363004"/>
                </a:lnTo>
                <a:lnTo>
                  <a:pt x="1525778" y="372148"/>
                </a:lnTo>
                <a:lnTo>
                  <a:pt x="3031744" y="372148"/>
                </a:lnTo>
                <a:lnTo>
                  <a:pt x="3031744" y="363004"/>
                </a:lnTo>
                <a:close/>
              </a:path>
              <a:path w="4558030" h="372744">
                <a:moveTo>
                  <a:pt x="3031744" y="0"/>
                </a:moveTo>
                <a:lnTo>
                  <a:pt x="1525778" y="0"/>
                </a:lnTo>
                <a:lnTo>
                  <a:pt x="1525778" y="9436"/>
                </a:lnTo>
                <a:lnTo>
                  <a:pt x="3031744" y="9436"/>
                </a:lnTo>
                <a:lnTo>
                  <a:pt x="3031744" y="0"/>
                </a:lnTo>
                <a:close/>
              </a:path>
              <a:path w="4558030" h="372744">
                <a:moveTo>
                  <a:pt x="4557649" y="363004"/>
                </a:moveTo>
                <a:lnTo>
                  <a:pt x="3041015" y="363004"/>
                </a:lnTo>
                <a:lnTo>
                  <a:pt x="3041015" y="372148"/>
                </a:lnTo>
                <a:lnTo>
                  <a:pt x="4557649" y="372148"/>
                </a:lnTo>
                <a:lnTo>
                  <a:pt x="4557649" y="363004"/>
                </a:lnTo>
                <a:close/>
              </a:path>
              <a:path w="4558030" h="372744">
                <a:moveTo>
                  <a:pt x="4557649" y="0"/>
                </a:moveTo>
                <a:lnTo>
                  <a:pt x="3041015" y="0"/>
                </a:lnTo>
                <a:lnTo>
                  <a:pt x="3041015" y="9436"/>
                </a:lnTo>
                <a:lnTo>
                  <a:pt x="4557649" y="9436"/>
                </a:lnTo>
                <a:lnTo>
                  <a:pt x="4557649" y="0"/>
                </a:lnTo>
                <a:close/>
              </a:path>
            </a:pathLst>
          </a:custGeom>
          <a:solidFill>
            <a:srgbClr val="C6CCBD"/>
          </a:solidFill>
        </p:spPr>
        <p:txBody>
          <a:bodyPr wrap="square" lIns="0" tIns="0" rIns="0" bIns="0" rtlCol="0"/>
          <a:lstStyle/>
          <a:p>
            <a:endParaRPr/>
          </a:p>
        </p:txBody>
      </p:sp>
      <p:graphicFrame>
        <p:nvGraphicFramePr>
          <p:cNvPr id="20" name="object 20"/>
          <p:cNvGraphicFramePr>
            <a:graphicFrameLocks noGrp="1"/>
          </p:cNvGraphicFramePr>
          <p:nvPr/>
        </p:nvGraphicFramePr>
        <p:xfrm>
          <a:off x="4592446" y="-635"/>
          <a:ext cx="4573268" cy="5214874"/>
        </p:xfrm>
        <a:graphic>
          <a:graphicData uri="http://schemas.openxmlformats.org/drawingml/2006/table">
            <a:tbl>
              <a:tblPr firstRow="1" bandRow="1">
                <a:tableStyleId>{2D5ABB26-0587-4C30-8999-92F81FD0307C}</a:tableStyleId>
              </a:tblPr>
              <a:tblGrid>
                <a:gridCol w="1516380">
                  <a:extLst>
                    <a:ext uri="{9D8B030D-6E8A-4147-A177-3AD203B41FA5}">
                      <a16:colId xmlns:a16="http://schemas.microsoft.com/office/drawing/2014/main" val="20000"/>
                    </a:ext>
                  </a:extLst>
                </a:gridCol>
                <a:gridCol w="1543049">
                  <a:extLst>
                    <a:ext uri="{9D8B030D-6E8A-4147-A177-3AD203B41FA5}">
                      <a16:colId xmlns:a16="http://schemas.microsoft.com/office/drawing/2014/main" val="20001"/>
                    </a:ext>
                  </a:extLst>
                </a:gridCol>
                <a:gridCol w="1513839">
                  <a:extLst>
                    <a:ext uri="{9D8B030D-6E8A-4147-A177-3AD203B41FA5}">
                      <a16:colId xmlns:a16="http://schemas.microsoft.com/office/drawing/2014/main" val="20002"/>
                    </a:ext>
                  </a:extLst>
                </a:gridCol>
              </a:tblGrid>
              <a:tr h="1183005">
                <a:tc gridSpan="3">
                  <a:txBody>
                    <a:bodyPr/>
                    <a:lstStyle/>
                    <a:p>
                      <a:pPr>
                        <a:lnSpc>
                          <a:spcPct val="100000"/>
                        </a:lnSpc>
                      </a:pPr>
                      <a:endParaRPr sz="1500">
                        <a:latin typeface="Times New Roman"/>
                        <a:cs typeface="Times New Roman"/>
                      </a:endParaRPr>
                    </a:p>
                    <a:p>
                      <a:pPr>
                        <a:lnSpc>
                          <a:spcPct val="100000"/>
                        </a:lnSpc>
                      </a:pPr>
                      <a:endParaRPr sz="1500">
                        <a:latin typeface="Times New Roman"/>
                        <a:cs typeface="Times New Roman"/>
                      </a:endParaRPr>
                    </a:p>
                    <a:p>
                      <a:pPr>
                        <a:lnSpc>
                          <a:spcPct val="100000"/>
                        </a:lnSpc>
                      </a:pPr>
                      <a:endParaRPr sz="1500">
                        <a:latin typeface="Times New Roman"/>
                        <a:cs typeface="Times New Roman"/>
                      </a:endParaRPr>
                    </a:p>
                    <a:p>
                      <a:pPr>
                        <a:lnSpc>
                          <a:spcPct val="100000"/>
                        </a:lnSpc>
                        <a:spcBef>
                          <a:spcPts val="35"/>
                        </a:spcBef>
                      </a:pPr>
                      <a:endParaRPr sz="1500">
                        <a:latin typeface="Times New Roman"/>
                        <a:cs typeface="Times New Roman"/>
                      </a:endParaRPr>
                    </a:p>
                    <a:p>
                      <a:pPr marL="95885">
                        <a:lnSpc>
                          <a:spcPct val="100000"/>
                        </a:lnSpc>
                      </a:pPr>
                      <a:r>
                        <a:rPr sz="1400" spc="-5" dirty="0">
                          <a:latin typeface="Arial"/>
                          <a:cs typeface="Arial"/>
                        </a:rPr>
                        <a:t>Loan</a:t>
                      </a:r>
                      <a:r>
                        <a:rPr sz="1400" spc="-70" dirty="0">
                          <a:latin typeface="Arial"/>
                          <a:cs typeface="Arial"/>
                        </a:rPr>
                        <a:t> </a:t>
                      </a:r>
                      <a:r>
                        <a:rPr sz="1400" spc="-5" dirty="0">
                          <a:latin typeface="Arial"/>
                          <a:cs typeface="Arial"/>
                        </a:rPr>
                        <a:t>Relation:</a:t>
                      </a:r>
                      <a:r>
                        <a:rPr sz="1400" spc="-65" dirty="0">
                          <a:latin typeface="Arial"/>
                          <a:cs typeface="Arial"/>
                        </a:rPr>
                        <a:t> </a:t>
                      </a:r>
                      <a:r>
                        <a:rPr sz="1400" spc="-10" dirty="0">
                          <a:latin typeface="Arial"/>
                          <a:cs typeface="Arial"/>
                        </a:rPr>
                        <a:t>Loan</a:t>
                      </a:r>
                      <a:r>
                        <a:rPr sz="1400" spc="-80" dirty="0">
                          <a:latin typeface="Arial"/>
                          <a:cs typeface="Arial"/>
                        </a:rPr>
                        <a:t> </a:t>
                      </a:r>
                      <a:r>
                        <a:rPr sz="1400" spc="-5" dirty="0">
                          <a:latin typeface="Arial"/>
                          <a:cs typeface="Arial"/>
                        </a:rPr>
                        <a:t>Table</a:t>
                      </a:r>
                      <a:endParaRPr sz="1400">
                        <a:latin typeface="Arial"/>
                        <a:cs typeface="Arial"/>
                      </a:endParaRPr>
                    </a:p>
                  </a:txBody>
                  <a:tcPr marL="0" marR="0" marT="0" marB="0">
                    <a:lnB w="9525">
                      <a:solidFill>
                        <a:srgbClr val="2FE7BA"/>
                      </a:solidFill>
                      <a:prstDash val="solid"/>
                    </a:lnB>
                  </a:tcPr>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0"/>
                  </a:ext>
                </a:extLst>
              </a:tr>
              <a:tr h="650875">
                <a:tc>
                  <a:txBody>
                    <a:bodyPr/>
                    <a:lstStyle/>
                    <a:p>
                      <a:pPr marL="118745" marR="149225">
                        <a:lnSpc>
                          <a:spcPts val="1639"/>
                        </a:lnSpc>
                        <a:spcBef>
                          <a:spcPts val="894"/>
                        </a:spcBef>
                      </a:pPr>
                      <a:r>
                        <a:rPr sz="1400" dirty="0">
                          <a:latin typeface="Times New Roman"/>
                          <a:cs typeface="Times New Roman"/>
                        </a:rPr>
                        <a:t>BR</a:t>
                      </a:r>
                      <a:r>
                        <a:rPr sz="1400" spc="-20" dirty="0">
                          <a:latin typeface="Times New Roman"/>
                          <a:cs typeface="Times New Roman"/>
                        </a:rPr>
                        <a:t>A</a:t>
                      </a:r>
                      <a:r>
                        <a:rPr sz="1400" spc="-10" dirty="0">
                          <a:latin typeface="Times New Roman"/>
                          <a:cs typeface="Times New Roman"/>
                        </a:rPr>
                        <a:t>N</a:t>
                      </a:r>
                      <a:r>
                        <a:rPr sz="1400" dirty="0">
                          <a:latin typeface="Times New Roman"/>
                          <a:cs typeface="Times New Roman"/>
                        </a:rPr>
                        <a:t>C</a:t>
                      </a:r>
                      <a:r>
                        <a:rPr sz="1400" spc="-20" dirty="0">
                          <a:latin typeface="Times New Roman"/>
                          <a:cs typeface="Times New Roman"/>
                        </a:rPr>
                        <a:t>H</a:t>
                      </a:r>
                      <a:r>
                        <a:rPr sz="1400" dirty="0">
                          <a:latin typeface="Times New Roman"/>
                          <a:cs typeface="Times New Roman"/>
                        </a:rPr>
                        <a:t>_</a:t>
                      </a:r>
                      <a:r>
                        <a:rPr sz="1400" spc="-20" dirty="0">
                          <a:latin typeface="Times New Roman"/>
                          <a:cs typeface="Times New Roman"/>
                        </a:rPr>
                        <a:t>N</a:t>
                      </a:r>
                      <a:r>
                        <a:rPr sz="1400" spc="-10" dirty="0">
                          <a:latin typeface="Times New Roman"/>
                          <a:cs typeface="Times New Roman"/>
                        </a:rPr>
                        <a:t>A</a:t>
                      </a:r>
                      <a:r>
                        <a:rPr sz="1400" dirty="0">
                          <a:latin typeface="Times New Roman"/>
                          <a:cs typeface="Times New Roman"/>
                        </a:rPr>
                        <a:t>M  E</a:t>
                      </a:r>
                      <a:endParaRPr sz="1400">
                        <a:latin typeface="Times New Roman"/>
                        <a:cs typeface="Times New Roman"/>
                      </a:endParaRPr>
                    </a:p>
                  </a:txBody>
                  <a:tcPr marL="0" marR="0" marT="113664" marB="0">
                    <a:lnR w="9525">
                      <a:solidFill>
                        <a:srgbClr val="2FE7BA"/>
                      </a:solidFill>
                      <a:prstDash val="solid"/>
                    </a:lnR>
                    <a:lnT w="9525">
                      <a:solidFill>
                        <a:srgbClr val="2FE7BA"/>
                      </a:solidFill>
                      <a:prstDash val="solid"/>
                    </a:lnT>
                    <a:solidFill>
                      <a:srgbClr val="C6CCBD"/>
                    </a:solidFill>
                  </a:tcPr>
                </a:tc>
                <a:tc>
                  <a:txBody>
                    <a:bodyPr/>
                    <a:lstStyle/>
                    <a:p>
                      <a:pPr marL="116839" marR="21590">
                        <a:lnSpc>
                          <a:spcPct val="100000"/>
                        </a:lnSpc>
                        <a:spcBef>
                          <a:spcPts val="805"/>
                        </a:spcBef>
                      </a:pPr>
                      <a:r>
                        <a:rPr sz="1400" spc="-5" dirty="0">
                          <a:latin typeface="Times New Roman"/>
                          <a:cs typeface="Times New Roman"/>
                        </a:rPr>
                        <a:t>LOAN_NO</a:t>
                      </a:r>
                      <a:endParaRPr sz="1400">
                        <a:latin typeface="Times New Roman"/>
                        <a:cs typeface="Times New Roman"/>
                      </a:endParaRPr>
                    </a:p>
                  </a:txBody>
                  <a:tcPr marL="0" marR="0" marT="102235" marB="0">
                    <a:lnL w="9525">
                      <a:solidFill>
                        <a:srgbClr val="2FE7BA"/>
                      </a:solidFill>
                      <a:prstDash val="solid"/>
                    </a:lnL>
                    <a:lnR w="9525">
                      <a:solidFill>
                        <a:srgbClr val="2FE7BA"/>
                      </a:solidFill>
                      <a:prstDash val="solid"/>
                    </a:lnR>
                    <a:lnT w="9525">
                      <a:solidFill>
                        <a:srgbClr val="2FE7BA"/>
                      </a:solidFill>
                      <a:prstDash val="solid"/>
                    </a:lnT>
                    <a:solidFill>
                      <a:srgbClr val="C6CCBD"/>
                    </a:solidFill>
                  </a:tcPr>
                </a:tc>
                <a:tc>
                  <a:txBody>
                    <a:bodyPr/>
                    <a:lstStyle/>
                    <a:p>
                      <a:pPr marL="118745">
                        <a:lnSpc>
                          <a:spcPct val="100000"/>
                        </a:lnSpc>
                        <a:spcBef>
                          <a:spcPts val="805"/>
                        </a:spcBef>
                      </a:pPr>
                      <a:r>
                        <a:rPr sz="1400" spc="-5" dirty="0">
                          <a:latin typeface="Times New Roman"/>
                          <a:cs typeface="Times New Roman"/>
                        </a:rPr>
                        <a:t>AMOUNT</a:t>
                      </a:r>
                      <a:endParaRPr sz="1400">
                        <a:latin typeface="Times New Roman"/>
                        <a:cs typeface="Times New Roman"/>
                      </a:endParaRPr>
                    </a:p>
                  </a:txBody>
                  <a:tcPr marL="0" marR="0" marT="102235" marB="0">
                    <a:lnL w="9525">
                      <a:solidFill>
                        <a:srgbClr val="2FE7BA"/>
                      </a:solidFill>
                      <a:prstDash val="solid"/>
                    </a:lnL>
                    <a:lnT w="9525">
                      <a:solidFill>
                        <a:srgbClr val="2FE7BA"/>
                      </a:solidFill>
                      <a:prstDash val="solid"/>
                    </a:lnT>
                    <a:solidFill>
                      <a:srgbClr val="C6CCBD"/>
                    </a:solidFill>
                  </a:tcPr>
                </a:tc>
                <a:extLst>
                  <a:ext uri="{0D108BD9-81ED-4DB2-BD59-A6C34878D82A}">
                    <a16:rowId xmlns:a16="http://schemas.microsoft.com/office/drawing/2014/main" val="10001"/>
                  </a:ext>
                </a:extLst>
              </a:tr>
              <a:tr h="351790">
                <a:tc>
                  <a:txBody>
                    <a:bodyPr/>
                    <a:lstStyle/>
                    <a:p>
                      <a:pPr marL="80645">
                        <a:lnSpc>
                          <a:spcPct val="100000"/>
                        </a:lnSpc>
                        <a:spcBef>
                          <a:spcPts val="495"/>
                        </a:spcBef>
                      </a:pPr>
                      <a:r>
                        <a:rPr sz="1400" spc="-5" dirty="0">
                          <a:latin typeface="Verdana"/>
                          <a:cs typeface="Verdana"/>
                        </a:rPr>
                        <a:t>Mumbai</a:t>
                      </a:r>
                      <a:endParaRPr sz="1400">
                        <a:latin typeface="Verdana"/>
                        <a:cs typeface="Verdana"/>
                      </a:endParaRPr>
                    </a:p>
                  </a:txBody>
                  <a:tcPr marL="0" marR="0" marT="62865" marB="0">
                    <a:lnR w="9525">
                      <a:solidFill>
                        <a:srgbClr val="C6CCBD"/>
                      </a:solidFill>
                      <a:prstDash val="solid"/>
                    </a:lnR>
                    <a:solidFill>
                      <a:srgbClr val="FFFFFF"/>
                    </a:solidFill>
                  </a:tcPr>
                </a:tc>
                <a:tc>
                  <a:txBody>
                    <a:bodyPr/>
                    <a:lstStyle/>
                    <a:p>
                      <a:pPr marL="78740" marR="21590">
                        <a:lnSpc>
                          <a:spcPct val="100000"/>
                        </a:lnSpc>
                        <a:spcBef>
                          <a:spcPts val="495"/>
                        </a:spcBef>
                      </a:pPr>
                      <a:r>
                        <a:rPr sz="1400" spc="-5" dirty="0">
                          <a:latin typeface="Verdana"/>
                          <a:cs typeface="Verdana"/>
                        </a:rPr>
                        <a:t>L-17</a:t>
                      </a:r>
                      <a:endParaRPr sz="1400">
                        <a:latin typeface="Verdana"/>
                        <a:cs typeface="Verdana"/>
                      </a:endParaRPr>
                    </a:p>
                  </a:txBody>
                  <a:tcPr marL="0" marR="0" marT="62865" marB="0">
                    <a:lnL w="9525">
                      <a:solidFill>
                        <a:srgbClr val="C6CCBD"/>
                      </a:solidFill>
                      <a:prstDash val="solid"/>
                    </a:lnL>
                    <a:lnR w="9525">
                      <a:solidFill>
                        <a:srgbClr val="C6CCBD"/>
                      </a:solidFill>
                      <a:prstDash val="solid"/>
                    </a:lnR>
                    <a:solidFill>
                      <a:srgbClr val="FFFFFF"/>
                    </a:solidFill>
                  </a:tcPr>
                </a:tc>
                <a:tc>
                  <a:txBody>
                    <a:bodyPr/>
                    <a:lstStyle/>
                    <a:p>
                      <a:pPr marL="80645">
                        <a:lnSpc>
                          <a:spcPct val="100000"/>
                        </a:lnSpc>
                        <a:spcBef>
                          <a:spcPts val="495"/>
                        </a:spcBef>
                      </a:pPr>
                      <a:r>
                        <a:rPr sz="1400" spc="-5" dirty="0">
                          <a:latin typeface="Verdana"/>
                          <a:cs typeface="Verdana"/>
                        </a:rPr>
                        <a:t>10000</a:t>
                      </a:r>
                      <a:endParaRPr sz="1400">
                        <a:latin typeface="Verdana"/>
                        <a:cs typeface="Verdana"/>
                      </a:endParaRPr>
                    </a:p>
                  </a:txBody>
                  <a:tcPr marL="0" marR="0" marT="62865" marB="0">
                    <a:lnL w="9525">
                      <a:solidFill>
                        <a:srgbClr val="C6CCBD"/>
                      </a:solidFill>
                      <a:prstDash val="solid"/>
                    </a:lnL>
                    <a:solidFill>
                      <a:srgbClr val="FFFFFF"/>
                    </a:solidFill>
                  </a:tcPr>
                </a:tc>
                <a:extLst>
                  <a:ext uri="{0D108BD9-81ED-4DB2-BD59-A6C34878D82A}">
                    <a16:rowId xmlns:a16="http://schemas.microsoft.com/office/drawing/2014/main" val="10002"/>
                  </a:ext>
                </a:extLst>
              </a:tr>
              <a:tr h="372110">
                <a:tc>
                  <a:txBody>
                    <a:bodyPr/>
                    <a:lstStyle/>
                    <a:p>
                      <a:pPr marL="80645">
                        <a:lnSpc>
                          <a:spcPct val="100000"/>
                        </a:lnSpc>
                        <a:spcBef>
                          <a:spcPts val="565"/>
                        </a:spcBef>
                      </a:pPr>
                      <a:r>
                        <a:rPr sz="1400" spc="-5" dirty="0">
                          <a:latin typeface="Verdana"/>
                          <a:cs typeface="Verdana"/>
                        </a:rPr>
                        <a:t>Delhi</a:t>
                      </a:r>
                      <a:endParaRPr sz="1400">
                        <a:latin typeface="Verdana"/>
                        <a:cs typeface="Verdana"/>
                      </a:endParaRPr>
                    </a:p>
                  </a:txBody>
                  <a:tcPr marL="0" marR="0" marT="71755" marB="0">
                    <a:lnR w="9525">
                      <a:solidFill>
                        <a:srgbClr val="C6CCBD"/>
                      </a:solidFill>
                      <a:prstDash val="solid"/>
                    </a:lnR>
                    <a:solidFill>
                      <a:srgbClr val="EDF0EB"/>
                    </a:solidFill>
                  </a:tcPr>
                </a:tc>
                <a:tc>
                  <a:txBody>
                    <a:bodyPr/>
                    <a:lstStyle/>
                    <a:p>
                      <a:pPr marL="78740" marR="21590">
                        <a:lnSpc>
                          <a:spcPct val="100000"/>
                        </a:lnSpc>
                        <a:spcBef>
                          <a:spcPts val="565"/>
                        </a:spcBef>
                      </a:pPr>
                      <a:r>
                        <a:rPr sz="1400" spc="-5" dirty="0">
                          <a:latin typeface="Verdana"/>
                          <a:cs typeface="Verdana"/>
                        </a:rPr>
                        <a:t>L-23</a:t>
                      </a:r>
                      <a:endParaRPr sz="1400">
                        <a:latin typeface="Verdana"/>
                        <a:cs typeface="Verdana"/>
                      </a:endParaRPr>
                    </a:p>
                  </a:txBody>
                  <a:tcPr marL="0" marR="0" marT="71755" marB="0">
                    <a:lnL w="9525">
                      <a:solidFill>
                        <a:srgbClr val="C6CCBD"/>
                      </a:solidFill>
                      <a:prstDash val="solid"/>
                    </a:lnL>
                    <a:lnR w="9525">
                      <a:solidFill>
                        <a:srgbClr val="C6CCBD"/>
                      </a:solidFill>
                      <a:prstDash val="solid"/>
                    </a:lnR>
                    <a:solidFill>
                      <a:srgbClr val="EDF0EB"/>
                    </a:solidFill>
                  </a:tcPr>
                </a:tc>
                <a:tc>
                  <a:txBody>
                    <a:bodyPr/>
                    <a:lstStyle/>
                    <a:p>
                      <a:pPr marL="80645">
                        <a:lnSpc>
                          <a:spcPct val="100000"/>
                        </a:lnSpc>
                        <a:spcBef>
                          <a:spcPts val="565"/>
                        </a:spcBef>
                      </a:pPr>
                      <a:r>
                        <a:rPr sz="1400" spc="-5" dirty="0">
                          <a:latin typeface="Verdana"/>
                          <a:cs typeface="Verdana"/>
                        </a:rPr>
                        <a:t>20000</a:t>
                      </a:r>
                      <a:endParaRPr sz="1400">
                        <a:latin typeface="Verdana"/>
                        <a:cs typeface="Verdana"/>
                      </a:endParaRPr>
                    </a:p>
                  </a:txBody>
                  <a:tcPr marL="0" marR="0" marT="71755" marB="0">
                    <a:lnL w="9525">
                      <a:solidFill>
                        <a:srgbClr val="C6CCBD"/>
                      </a:solidFill>
                      <a:prstDash val="solid"/>
                    </a:lnL>
                    <a:solidFill>
                      <a:srgbClr val="EDF0EB"/>
                    </a:solidFill>
                  </a:tcPr>
                </a:tc>
                <a:extLst>
                  <a:ext uri="{0D108BD9-81ED-4DB2-BD59-A6C34878D82A}">
                    <a16:rowId xmlns:a16="http://schemas.microsoft.com/office/drawing/2014/main" val="10003"/>
                  </a:ext>
                </a:extLst>
              </a:tr>
              <a:tr h="2584450">
                <a:tc>
                  <a:txBody>
                    <a:bodyPr/>
                    <a:lstStyle/>
                    <a:p>
                      <a:pPr marL="80645">
                        <a:lnSpc>
                          <a:spcPct val="100000"/>
                        </a:lnSpc>
                        <a:spcBef>
                          <a:spcPts val="495"/>
                        </a:spcBef>
                      </a:pPr>
                      <a:r>
                        <a:rPr sz="1400" dirty="0">
                          <a:latin typeface="Verdana"/>
                          <a:cs typeface="Verdana"/>
                        </a:rPr>
                        <a:t>Kolkata</a:t>
                      </a:r>
                      <a:endParaRPr sz="1400">
                        <a:latin typeface="Verdana"/>
                        <a:cs typeface="Verdana"/>
                      </a:endParaRPr>
                    </a:p>
                    <a:p>
                      <a:pPr>
                        <a:lnSpc>
                          <a:spcPct val="100000"/>
                        </a:lnSpc>
                      </a:pPr>
                      <a:endParaRPr sz="1700">
                        <a:latin typeface="Times New Roman"/>
                        <a:cs typeface="Times New Roman"/>
                      </a:endParaRPr>
                    </a:p>
                    <a:p>
                      <a:pPr>
                        <a:lnSpc>
                          <a:spcPct val="100000"/>
                        </a:lnSpc>
                      </a:pPr>
                      <a:endParaRPr sz="1450">
                        <a:latin typeface="Times New Roman"/>
                        <a:cs typeface="Times New Roman"/>
                      </a:endParaRPr>
                    </a:p>
                    <a:p>
                      <a:pPr marL="90805">
                        <a:lnSpc>
                          <a:spcPts val="1664"/>
                        </a:lnSpc>
                      </a:pPr>
                      <a:r>
                        <a:rPr sz="1400" b="1" spc="-5" dirty="0">
                          <a:latin typeface="Arial"/>
                          <a:cs typeface="Arial"/>
                        </a:rPr>
                        <a:t>Input:</a:t>
                      </a:r>
                      <a:endParaRPr sz="1400">
                        <a:latin typeface="Arial"/>
                        <a:cs typeface="Arial"/>
                      </a:endParaRPr>
                    </a:p>
                    <a:p>
                      <a:pPr marL="90805">
                        <a:lnSpc>
                          <a:spcPts val="1664"/>
                        </a:lnSpc>
                      </a:pPr>
                      <a:r>
                        <a:rPr sz="1400" dirty="0">
                          <a:latin typeface="Arial"/>
                          <a:cs typeface="Arial"/>
                        </a:rPr>
                        <a:t>σ</a:t>
                      </a:r>
                      <a:r>
                        <a:rPr sz="1400" spc="-80" dirty="0">
                          <a:latin typeface="Arial"/>
                          <a:cs typeface="Arial"/>
                        </a:rPr>
                        <a:t> </a:t>
                      </a:r>
                      <a:r>
                        <a:rPr sz="1400" spc="-5" dirty="0">
                          <a:latin typeface="Arial"/>
                          <a:cs typeface="Arial"/>
                        </a:rPr>
                        <a:t>BRANCH_NAM</a:t>
                      </a:r>
                      <a:endParaRPr sz="1400">
                        <a:latin typeface="Arial"/>
                        <a:cs typeface="Arial"/>
                      </a:endParaRPr>
                    </a:p>
                    <a:p>
                      <a:pPr>
                        <a:lnSpc>
                          <a:spcPct val="100000"/>
                        </a:lnSpc>
                      </a:pPr>
                      <a:endParaRPr sz="1500">
                        <a:latin typeface="Times New Roman"/>
                        <a:cs typeface="Times New Roman"/>
                      </a:endParaRPr>
                    </a:p>
                    <a:p>
                      <a:pPr>
                        <a:lnSpc>
                          <a:spcPct val="100000"/>
                        </a:lnSpc>
                      </a:pPr>
                      <a:endParaRPr sz="1500">
                        <a:latin typeface="Times New Roman"/>
                        <a:cs typeface="Times New Roman"/>
                      </a:endParaRPr>
                    </a:p>
                    <a:p>
                      <a:pPr>
                        <a:lnSpc>
                          <a:spcPct val="100000"/>
                        </a:lnSpc>
                      </a:pPr>
                      <a:endParaRPr sz="1500">
                        <a:latin typeface="Times New Roman"/>
                        <a:cs typeface="Times New Roman"/>
                      </a:endParaRPr>
                    </a:p>
                    <a:p>
                      <a:pPr>
                        <a:lnSpc>
                          <a:spcPct val="100000"/>
                        </a:lnSpc>
                      </a:pPr>
                      <a:endParaRPr sz="1500">
                        <a:latin typeface="Times New Roman"/>
                        <a:cs typeface="Times New Roman"/>
                      </a:endParaRPr>
                    </a:p>
                    <a:p>
                      <a:pPr>
                        <a:lnSpc>
                          <a:spcPct val="100000"/>
                        </a:lnSpc>
                      </a:pPr>
                      <a:endParaRPr sz="1500">
                        <a:latin typeface="Times New Roman"/>
                        <a:cs typeface="Times New Roman"/>
                      </a:endParaRPr>
                    </a:p>
                    <a:p>
                      <a:pPr>
                        <a:lnSpc>
                          <a:spcPct val="100000"/>
                        </a:lnSpc>
                      </a:pPr>
                      <a:endParaRPr sz="1550">
                        <a:latin typeface="Times New Roman"/>
                        <a:cs typeface="Times New Roman"/>
                      </a:endParaRPr>
                    </a:p>
                    <a:p>
                      <a:pPr marL="3810">
                        <a:lnSpc>
                          <a:spcPts val="720"/>
                        </a:lnSpc>
                      </a:pPr>
                      <a:r>
                        <a:rPr sz="800" dirty="0">
                          <a:latin typeface="Arial"/>
                          <a:cs typeface="Arial"/>
                        </a:rPr>
                        <a:t>.</a:t>
                      </a:r>
                      <a:r>
                        <a:rPr sz="800" spc="-50" dirty="0">
                          <a:latin typeface="Arial"/>
                          <a:cs typeface="Arial"/>
                        </a:rPr>
                        <a:t> </a:t>
                      </a:r>
                      <a:r>
                        <a:rPr sz="800" dirty="0">
                          <a:latin typeface="Arial"/>
                          <a:cs typeface="Arial"/>
                        </a:rPr>
                        <a:t>All</a:t>
                      </a:r>
                      <a:r>
                        <a:rPr sz="800" spc="-5" dirty="0">
                          <a:latin typeface="Arial"/>
                          <a:cs typeface="Arial"/>
                        </a:rPr>
                        <a:t> r</a:t>
                      </a:r>
                      <a:r>
                        <a:rPr sz="800" dirty="0">
                          <a:latin typeface="Arial"/>
                          <a:cs typeface="Arial"/>
                        </a:rPr>
                        <a:t>ig</a:t>
                      </a:r>
                      <a:r>
                        <a:rPr sz="800" spc="-5" dirty="0">
                          <a:latin typeface="Arial"/>
                          <a:cs typeface="Arial"/>
                        </a:rPr>
                        <a:t>h</a:t>
                      </a:r>
                      <a:r>
                        <a:rPr sz="800" spc="-10" dirty="0">
                          <a:latin typeface="Arial"/>
                          <a:cs typeface="Arial"/>
                        </a:rPr>
                        <a:t>t</a:t>
                      </a:r>
                      <a:r>
                        <a:rPr sz="800" dirty="0">
                          <a:latin typeface="Arial"/>
                          <a:cs typeface="Arial"/>
                        </a:rPr>
                        <a:t>s </a:t>
                      </a:r>
                      <a:r>
                        <a:rPr sz="800" spc="-5" dirty="0">
                          <a:latin typeface="Arial"/>
                          <a:cs typeface="Arial"/>
                        </a:rPr>
                        <a:t>re</a:t>
                      </a:r>
                      <a:r>
                        <a:rPr sz="800" spc="-10" dirty="0">
                          <a:latin typeface="Arial"/>
                          <a:cs typeface="Arial"/>
                        </a:rPr>
                        <a:t>s</a:t>
                      </a:r>
                      <a:r>
                        <a:rPr sz="800" spc="-5" dirty="0">
                          <a:latin typeface="Arial"/>
                          <a:cs typeface="Arial"/>
                        </a:rPr>
                        <a:t>er</a:t>
                      </a:r>
                      <a:r>
                        <a:rPr sz="800" spc="-10" dirty="0">
                          <a:latin typeface="Arial"/>
                          <a:cs typeface="Arial"/>
                        </a:rPr>
                        <a:t>v</a:t>
                      </a:r>
                      <a:r>
                        <a:rPr sz="800" spc="-5" dirty="0">
                          <a:latin typeface="Arial"/>
                          <a:cs typeface="Arial"/>
                        </a:rPr>
                        <a:t>ed</a:t>
                      </a:r>
                      <a:r>
                        <a:rPr sz="800" dirty="0">
                          <a:latin typeface="Arial"/>
                          <a:cs typeface="Arial"/>
                        </a:rPr>
                        <a:t>.</a:t>
                      </a:r>
                      <a:endParaRPr sz="800">
                        <a:latin typeface="Arial"/>
                        <a:cs typeface="Arial"/>
                      </a:endParaRPr>
                    </a:p>
                  </a:txBody>
                  <a:tcPr marL="0" marR="0" marT="62865" marB="0"/>
                </a:tc>
                <a:tc>
                  <a:txBody>
                    <a:bodyPr/>
                    <a:lstStyle/>
                    <a:p>
                      <a:pPr marL="78740" marR="21590">
                        <a:lnSpc>
                          <a:spcPct val="100000"/>
                        </a:lnSpc>
                        <a:spcBef>
                          <a:spcPts val="495"/>
                        </a:spcBef>
                      </a:pPr>
                      <a:r>
                        <a:rPr sz="1400" spc="-5" dirty="0">
                          <a:latin typeface="Verdana"/>
                          <a:cs typeface="Verdana"/>
                        </a:rPr>
                        <a:t>L-15</a:t>
                      </a:r>
                      <a:endParaRPr sz="1400">
                        <a:latin typeface="Verdana"/>
                        <a:cs typeface="Verdana"/>
                      </a:endParaRPr>
                    </a:p>
                    <a:p>
                      <a:pPr marR="21590">
                        <a:lnSpc>
                          <a:spcPct val="100000"/>
                        </a:lnSpc>
                      </a:pPr>
                      <a:endParaRPr sz="1700">
                        <a:latin typeface="Times New Roman"/>
                        <a:cs typeface="Times New Roman"/>
                      </a:endParaRPr>
                    </a:p>
                    <a:p>
                      <a:pPr marR="21590">
                        <a:lnSpc>
                          <a:spcPct val="100000"/>
                        </a:lnSpc>
                      </a:pPr>
                      <a:endParaRPr sz="1700">
                        <a:latin typeface="Times New Roman"/>
                        <a:cs typeface="Times New Roman"/>
                      </a:endParaRPr>
                    </a:p>
                    <a:p>
                      <a:pPr>
                        <a:lnSpc>
                          <a:spcPct val="100000"/>
                        </a:lnSpc>
                        <a:spcBef>
                          <a:spcPts val="1360"/>
                        </a:spcBef>
                      </a:pPr>
                      <a:r>
                        <a:rPr sz="1400" spc="-5" dirty="0">
                          <a:latin typeface="Arial"/>
                          <a:cs typeface="Arial"/>
                        </a:rPr>
                        <a:t>E=“Mumbai"</a:t>
                      </a:r>
                      <a:r>
                        <a:rPr sz="1400" spc="-35" dirty="0">
                          <a:latin typeface="Arial"/>
                          <a:cs typeface="Arial"/>
                        </a:rPr>
                        <a:t> </a:t>
                      </a:r>
                      <a:r>
                        <a:rPr sz="1400" spc="-5" dirty="0">
                          <a:latin typeface="Arial"/>
                          <a:cs typeface="Arial"/>
                        </a:rPr>
                        <a:t>(LOAN</a:t>
                      </a:r>
                      <a:endParaRPr sz="1400">
                        <a:latin typeface="Arial"/>
                        <a:cs typeface="Arial"/>
                      </a:endParaRPr>
                    </a:p>
                  </a:txBody>
                  <a:tcPr marL="0" marR="0" marT="62865" marB="0"/>
                </a:tc>
                <a:tc>
                  <a:txBody>
                    <a:bodyPr/>
                    <a:lstStyle/>
                    <a:p>
                      <a:pPr marL="80645">
                        <a:lnSpc>
                          <a:spcPct val="100000"/>
                        </a:lnSpc>
                        <a:spcBef>
                          <a:spcPts val="495"/>
                        </a:spcBef>
                      </a:pPr>
                      <a:r>
                        <a:rPr sz="1400" spc="-5" dirty="0">
                          <a:latin typeface="Verdana"/>
                          <a:cs typeface="Verdana"/>
                        </a:rPr>
                        <a:t>15000</a:t>
                      </a:r>
                      <a:endParaRPr sz="1400">
                        <a:latin typeface="Verdana"/>
                        <a:cs typeface="Verdana"/>
                      </a:endParaRPr>
                    </a:p>
                    <a:p>
                      <a:pPr>
                        <a:lnSpc>
                          <a:spcPct val="100000"/>
                        </a:lnSpc>
                      </a:pPr>
                      <a:endParaRPr sz="1700">
                        <a:latin typeface="Times New Roman"/>
                        <a:cs typeface="Times New Roman"/>
                      </a:endParaRPr>
                    </a:p>
                    <a:p>
                      <a:pPr>
                        <a:lnSpc>
                          <a:spcPct val="100000"/>
                        </a:lnSpc>
                      </a:pPr>
                      <a:endParaRPr sz="1700">
                        <a:latin typeface="Times New Roman"/>
                        <a:cs typeface="Times New Roman"/>
                      </a:endParaRPr>
                    </a:p>
                    <a:p>
                      <a:pPr marL="25400">
                        <a:lnSpc>
                          <a:spcPct val="100000"/>
                        </a:lnSpc>
                        <a:spcBef>
                          <a:spcPts val="1360"/>
                        </a:spcBef>
                      </a:pPr>
                      <a:r>
                        <a:rPr sz="1400" dirty="0">
                          <a:latin typeface="Arial"/>
                          <a:cs typeface="Arial"/>
                        </a:rPr>
                        <a:t>)</a:t>
                      </a:r>
                      <a:endParaRPr sz="1400">
                        <a:latin typeface="Arial"/>
                        <a:cs typeface="Arial"/>
                      </a:endParaRPr>
                    </a:p>
                  </a:txBody>
                  <a:tcPr marL="0" marR="0" marT="62865" marB="0"/>
                </a:tc>
                <a:extLst>
                  <a:ext uri="{0D108BD9-81ED-4DB2-BD59-A6C34878D82A}">
                    <a16:rowId xmlns:a16="http://schemas.microsoft.com/office/drawing/2014/main" val="10004"/>
                  </a:ext>
                </a:extLst>
              </a:tr>
            </a:tbl>
          </a:graphicData>
        </a:graphic>
      </p:graphicFrame>
    </p:spTree>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283778" y="645921"/>
            <a:ext cx="4111647" cy="772647"/>
          </a:xfrm>
          <a:prstGeom prst="rect">
            <a:avLst/>
          </a:prstGeom>
        </p:spPr>
        <p:txBody>
          <a:bodyPr vert="horz" wrap="square" lIns="0" tIns="28575" rIns="0" bIns="0" rtlCol="0">
            <a:spAutoFit/>
          </a:bodyPr>
          <a:lstStyle/>
          <a:p>
            <a:pPr marL="1164590" marR="5080" indent="-1152525">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Algebra</a:t>
            </a:r>
          </a:p>
        </p:txBody>
      </p:sp>
      <p:sp>
        <p:nvSpPr>
          <p:cNvPr id="6" name="object 6"/>
          <p:cNvSpPr txBox="1"/>
          <p:nvPr/>
        </p:nvSpPr>
        <p:spPr>
          <a:xfrm>
            <a:off x="4690998" y="679450"/>
            <a:ext cx="1157605" cy="239395"/>
          </a:xfrm>
          <a:prstGeom prst="rect">
            <a:avLst/>
          </a:prstGeom>
        </p:spPr>
        <p:txBody>
          <a:bodyPr vert="horz" wrap="square" lIns="0" tIns="13335" rIns="0" bIns="0" rtlCol="0">
            <a:spAutoFit/>
          </a:bodyPr>
          <a:lstStyle/>
          <a:p>
            <a:pPr marL="12700">
              <a:lnSpc>
                <a:spcPct val="100000"/>
              </a:lnSpc>
              <a:spcBef>
                <a:spcPts val="105"/>
              </a:spcBef>
            </a:pPr>
            <a:r>
              <a:rPr sz="1400" spc="-20" dirty="0">
                <a:latin typeface="Arial"/>
                <a:cs typeface="Arial"/>
              </a:rPr>
              <a:t>T</a:t>
            </a:r>
            <a:r>
              <a:rPr sz="1400" spc="-15" dirty="0">
                <a:latin typeface="Arial"/>
                <a:cs typeface="Arial"/>
              </a:rPr>
              <a:t>abl</a:t>
            </a:r>
            <a:r>
              <a:rPr sz="1400" dirty="0">
                <a:latin typeface="Arial"/>
                <a:cs typeface="Arial"/>
              </a:rPr>
              <a:t>e</a:t>
            </a:r>
            <a:r>
              <a:rPr sz="1400" spc="-90" dirty="0">
                <a:latin typeface="Arial"/>
                <a:cs typeface="Arial"/>
              </a:rPr>
              <a:t> </a:t>
            </a:r>
            <a:r>
              <a:rPr sz="1400" spc="-20" dirty="0">
                <a:latin typeface="Arial"/>
                <a:cs typeface="Arial"/>
              </a:rPr>
              <a:t>C</a:t>
            </a:r>
            <a:r>
              <a:rPr sz="1400" spc="-15" dirty="0">
                <a:latin typeface="Arial"/>
                <a:cs typeface="Arial"/>
              </a:rPr>
              <a:t>our</a:t>
            </a:r>
            <a:r>
              <a:rPr sz="1400" spc="-10" dirty="0">
                <a:latin typeface="Arial"/>
                <a:cs typeface="Arial"/>
              </a:rPr>
              <a:t>s</a:t>
            </a:r>
            <a:r>
              <a:rPr sz="1400" spc="-15" dirty="0">
                <a:latin typeface="Arial"/>
                <a:cs typeface="Arial"/>
              </a:rPr>
              <a:t>e</a:t>
            </a:r>
            <a:r>
              <a:rPr sz="1400" dirty="0">
                <a:latin typeface="Arial"/>
                <a:cs typeface="Arial"/>
              </a:rPr>
              <a:t>s</a:t>
            </a:r>
            <a:endParaRPr sz="1400">
              <a:latin typeface="Arial"/>
              <a:cs typeface="Arial"/>
            </a:endParaRPr>
          </a:p>
        </p:txBody>
      </p:sp>
      <p:graphicFrame>
        <p:nvGraphicFramePr>
          <p:cNvPr id="7" name="object 7"/>
          <p:cNvGraphicFramePr>
            <a:graphicFrameLocks noGrp="1"/>
          </p:cNvGraphicFramePr>
          <p:nvPr/>
        </p:nvGraphicFramePr>
        <p:xfrm>
          <a:off x="4603750" y="1054735"/>
          <a:ext cx="4533900" cy="1314450"/>
        </p:xfrm>
        <a:graphic>
          <a:graphicData uri="http://schemas.openxmlformats.org/drawingml/2006/table">
            <a:tbl>
              <a:tblPr firstRow="1" bandRow="1">
                <a:tableStyleId>{2D5ABB26-0587-4C30-8999-92F81FD0307C}</a:tableStyleId>
              </a:tblPr>
              <a:tblGrid>
                <a:gridCol w="1511300">
                  <a:extLst>
                    <a:ext uri="{9D8B030D-6E8A-4147-A177-3AD203B41FA5}">
                      <a16:colId xmlns:a16="http://schemas.microsoft.com/office/drawing/2014/main" val="20000"/>
                    </a:ext>
                  </a:extLst>
                </a:gridCol>
                <a:gridCol w="1511300">
                  <a:extLst>
                    <a:ext uri="{9D8B030D-6E8A-4147-A177-3AD203B41FA5}">
                      <a16:colId xmlns:a16="http://schemas.microsoft.com/office/drawing/2014/main" val="20001"/>
                    </a:ext>
                  </a:extLst>
                </a:gridCol>
                <a:gridCol w="1511300">
                  <a:extLst>
                    <a:ext uri="{9D8B030D-6E8A-4147-A177-3AD203B41FA5}">
                      <a16:colId xmlns:a16="http://schemas.microsoft.com/office/drawing/2014/main" val="20002"/>
                    </a:ext>
                  </a:extLst>
                </a:gridCol>
              </a:tblGrid>
              <a:tr h="438150">
                <a:tc>
                  <a:txBody>
                    <a:bodyPr/>
                    <a:lstStyle/>
                    <a:p>
                      <a:pPr marL="85725">
                        <a:lnSpc>
                          <a:spcPct val="100000"/>
                        </a:lnSpc>
                        <a:spcBef>
                          <a:spcPts val="229"/>
                        </a:spcBef>
                      </a:pPr>
                      <a:r>
                        <a:rPr sz="1400" b="1" spc="-5" dirty="0">
                          <a:solidFill>
                            <a:srgbClr val="FFFFFF"/>
                          </a:solidFill>
                          <a:latin typeface="Arial"/>
                          <a:cs typeface="Arial"/>
                        </a:rPr>
                        <a:t>Topic</a:t>
                      </a:r>
                      <a:endParaRPr sz="1400">
                        <a:latin typeface="Arial"/>
                        <a:cs typeface="Arial"/>
                      </a:endParaRPr>
                    </a:p>
                  </a:txBody>
                  <a:tcPr marL="0" marR="0" marT="29209"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FFAB40"/>
                    </a:solidFill>
                  </a:tcPr>
                </a:tc>
                <a:tc>
                  <a:txBody>
                    <a:bodyPr/>
                    <a:lstStyle/>
                    <a:p>
                      <a:pPr marL="86360">
                        <a:lnSpc>
                          <a:spcPct val="100000"/>
                        </a:lnSpc>
                        <a:spcBef>
                          <a:spcPts val="229"/>
                        </a:spcBef>
                      </a:pPr>
                      <a:r>
                        <a:rPr sz="1400" b="1" spc="-5" dirty="0">
                          <a:solidFill>
                            <a:srgbClr val="FFFFFF"/>
                          </a:solidFill>
                          <a:latin typeface="Arial"/>
                          <a:cs typeface="Arial"/>
                        </a:rPr>
                        <a:t>Author</a:t>
                      </a:r>
                      <a:endParaRPr sz="1400">
                        <a:latin typeface="Arial"/>
                        <a:cs typeface="Arial"/>
                      </a:endParaRPr>
                    </a:p>
                  </a:txBody>
                  <a:tcPr marL="0" marR="0" marT="29209"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FFAB40"/>
                    </a:solidFill>
                  </a:tcPr>
                </a:tc>
                <a:tc>
                  <a:txBody>
                    <a:bodyPr/>
                    <a:lstStyle/>
                    <a:p>
                      <a:pPr marL="86995">
                        <a:lnSpc>
                          <a:spcPct val="100000"/>
                        </a:lnSpc>
                        <a:spcBef>
                          <a:spcPts val="229"/>
                        </a:spcBef>
                      </a:pPr>
                      <a:r>
                        <a:rPr sz="1400" b="1" dirty="0">
                          <a:solidFill>
                            <a:srgbClr val="FFFFFF"/>
                          </a:solidFill>
                          <a:latin typeface="Arial"/>
                          <a:cs typeface="Arial"/>
                        </a:rPr>
                        <a:t>Sales</a:t>
                      </a:r>
                      <a:endParaRPr sz="1400">
                        <a:latin typeface="Arial"/>
                        <a:cs typeface="Arial"/>
                      </a:endParaRPr>
                    </a:p>
                  </a:txBody>
                  <a:tcPr marL="0" marR="0" marT="29209"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FFAB40"/>
                    </a:solidFill>
                  </a:tcPr>
                </a:tc>
                <a:extLst>
                  <a:ext uri="{0D108BD9-81ED-4DB2-BD59-A6C34878D82A}">
                    <a16:rowId xmlns:a16="http://schemas.microsoft.com/office/drawing/2014/main" val="10000"/>
                  </a:ext>
                </a:extLst>
              </a:tr>
              <a:tr h="438150">
                <a:tc>
                  <a:txBody>
                    <a:bodyPr/>
                    <a:lstStyle/>
                    <a:p>
                      <a:pPr marL="85725">
                        <a:lnSpc>
                          <a:spcPct val="100000"/>
                        </a:lnSpc>
                        <a:spcBef>
                          <a:spcPts val="225"/>
                        </a:spcBef>
                      </a:pPr>
                      <a:r>
                        <a:rPr sz="1400" spc="-5" dirty="0">
                          <a:latin typeface="Arial"/>
                          <a:cs typeface="Arial"/>
                        </a:rPr>
                        <a:t>Database</a:t>
                      </a:r>
                      <a:endParaRPr sz="1400">
                        <a:latin typeface="Arial"/>
                        <a:cs typeface="Arial"/>
                      </a:endParaRPr>
                    </a:p>
                  </a:txBody>
                  <a:tcPr marL="0" marR="0" marT="2857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FFE0CD"/>
                    </a:solidFill>
                  </a:tcPr>
                </a:tc>
                <a:tc>
                  <a:txBody>
                    <a:bodyPr/>
                    <a:lstStyle/>
                    <a:p>
                      <a:pPr marL="86360">
                        <a:lnSpc>
                          <a:spcPct val="100000"/>
                        </a:lnSpc>
                        <a:spcBef>
                          <a:spcPts val="225"/>
                        </a:spcBef>
                      </a:pPr>
                      <a:r>
                        <a:rPr sz="1400" spc="-5" dirty="0">
                          <a:latin typeface="Arial"/>
                          <a:cs typeface="Arial"/>
                        </a:rPr>
                        <a:t>Satish</a:t>
                      </a:r>
                      <a:endParaRPr sz="1400">
                        <a:latin typeface="Arial"/>
                        <a:cs typeface="Arial"/>
                      </a:endParaRPr>
                    </a:p>
                  </a:txBody>
                  <a:tcPr marL="0" marR="0" marT="2857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FFE0CD"/>
                    </a:solidFill>
                  </a:tcPr>
                </a:tc>
                <a:tc>
                  <a:txBody>
                    <a:bodyPr/>
                    <a:lstStyle/>
                    <a:p>
                      <a:pPr marL="86995">
                        <a:lnSpc>
                          <a:spcPct val="100000"/>
                        </a:lnSpc>
                        <a:spcBef>
                          <a:spcPts val="225"/>
                        </a:spcBef>
                      </a:pPr>
                      <a:r>
                        <a:rPr sz="1400" spc="-5" dirty="0">
                          <a:latin typeface="Arial"/>
                          <a:cs typeface="Arial"/>
                        </a:rPr>
                        <a:t>10000</a:t>
                      </a:r>
                      <a:endParaRPr sz="1400">
                        <a:latin typeface="Arial"/>
                        <a:cs typeface="Arial"/>
                      </a:endParaRPr>
                    </a:p>
                  </a:txBody>
                  <a:tcPr marL="0" marR="0" marT="2857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FFE0CD"/>
                    </a:solidFill>
                  </a:tcPr>
                </a:tc>
                <a:extLst>
                  <a:ext uri="{0D108BD9-81ED-4DB2-BD59-A6C34878D82A}">
                    <a16:rowId xmlns:a16="http://schemas.microsoft.com/office/drawing/2014/main" val="10001"/>
                  </a:ext>
                </a:extLst>
              </a:tr>
              <a:tr h="438150">
                <a:tc>
                  <a:txBody>
                    <a:bodyPr/>
                    <a:lstStyle/>
                    <a:p>
                      <a:pPr marL="85725">
                        <a:lnSpc>
                          <a:spcPct val="100000"/>
                        </a:lnSpc>
                        <a:spcBef>
                          <a:spcPts val="229"/>
                        </a:spcBef>
                      </a:pPr>
                      <a:r>
                        <a:rPr sz="1400" dirty="0">
                          <a:latin typeface="Arial"/>
                          <a:cs typeface="Arial"/>
                        </a:rPr>
                        <a:t>Programming</a:t>
                      </a:r>
                      <a:endParaRPr sz="1400">
                        <a:latin typeface="Arial"/>
                        <a:cs typeface="Arial"/>
                      </a:endParaRPr>
                    </a:p>
                  </a:txBody>
                  <a:tcPr marL="0" marR="0" marT="29209"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FFF0E7"/>
                    </a:solidFill>
                  </a:tcPr>
                </a:tc>
                <a:tc>
                  <a:txBody>
                    <a:bodyPr/>
                    <a:lstStyle/>
                    <a:p>
                      <a:pPr marL="86360">
                        <a:lnSpc>
                          <a:spcPct val="100000"/>
                        </a:lnSpc>
                        <a:spcBef>
                          <a:spcPts val="229"/>
                        </a:spcBef>
                      </a:pPr>
                      <a:r>
                        <a:rPr sz="1400" spc="-5" dirty="0">
                          <a:latin typeface="Arial"/>
                          <a:cs typeface="Arial"/>
                        </a:rPr>
                        <a:t>Sandip</a:t>
                      </a:r>
                      <a:endParaRPr sz="1400">
                        <a:latin typeface="Arial"/>
                        <a:cs typeface="Arial"/>
                      </a:endParaRPr>
                    </a:p>
                  </a:txBody>
                  <a:tcPr marL="0" marR="0" marT="29209"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FFF0E7"/>
                    </a:solidFill>
                  </a:tcPr>
                </a:tc>
                <a:tc>
                  <a:txBody>
                    <a:bodyPr/>
                    <a:lstStyle/>
                    <a:p>
                      <a:pPr marL="86995">
                        <a:lnSpc>
                          <a:spcPct val="100000"/>
                        </a:lnSpc>
                        <a:spcBef>
                          <a:spcPts val="229"/>
                        </a:spcBef>
                      </a:pPr>
                      <a:r>
                        <a:rPr sz="1400" spc="-5" dirty="0">
                          <a:latin typeface="Arial"/>
                          <a:cs typeface="Arial"/>
                        </a:rPr>
                        <a:t>15000</a:t>
                      </a:r>
                      <a:endParaRPr sz="1400">
                        <a:latin typeface="Arial"/>
                        <a:cs typeface="Arial"/>
                      </a:endParaRPr>
                    </a:p>
                  </a:txBody>
                  <a:tcPr marL="0" marR="0" marT="29209"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FFF0E7"/>
                    </a:solidFill>
                  </a:tcPr>
                </a:tc>
                <a:extLst>
                  <a:ext uri="{0D108BD9-81ED-4DB2-BD59-A6C34878D82A}">
                    <a16:rowId xmlns:a16="http://schemas.microsoft.com/office/drawing/2014/main" val="10002"/>
                  </a:ext>
                </a:extLst>
              </a:tr>
            </a:tbl>
          </a:graphicData>
        </a:graphic>
      </p:graphicFrame>
      <p:sp>
        <p:nvSpPr>
          <p:cNvPr id="8" name="object 8"/>
          <p:cNvSpPr txBox="1"/>
          <p:nvPr/>
        </p:nvSpPr>
        <p:spPr>
          <a:xfrm>
            <a:off x="614680" y="1726819"/>
            <a:ext cx="7181850" cy="2757805"/>
          </a:xfrm>
          <a:prstGeom prst="rect">
            <a:avLst/>
          </a:prstGeom>
        </p:spPr>
        <p:txBody>
          <a:bodyPr vert="horz" wrap="square" lIns="0" tIns="12700" rIns="0" bIns="0" rtlCol="0">
            <a:spAutoFit/>
          </a:bodyPr>
          <a:lstStyle/>
          <a:p>
            <a:pPr marL="1042035">
              <a:lnSpc>
                <a:spcPct val="100000"/>
              </a:lnSpc>
              <a:spcBef>
                <a:spcPts val="100"/>
              </a:spcBef>
            </a:pPr>
            <a:r>
              <a:rPr sz="1800" spc="-5" dirty="0">
                <a:solidFill>
                  <a:srgbClr val="585858"/>
                </a:solidFill>
                <a:latin typeface="Arial"/>
                <a:cs typeface="Arial"/>
              </a:rPr>
              <a:t>SELECT</a:t>
            </a:r>
            <a:r>
              <a:rPr sz="1800" spc="-75" dirty="0">
                <a:solidFill>
                  <a:srgbClr val="585858"/>
                </a:solidFill>
                <a:latin typeface="Arial"/>
                <a:cs typeface="Arial"/>
              </a:rPr>
              <a:t> </a:t>
            </a:r>
            <a:r>
              <a:rPr sz="1800" spc="-5" dirty="0">
                <a:solidFill>
                  <a:srgbClr val="585858"/>
                </a:solidFill>
                <a:latin typeface="Arial"/>
                <a:cs typeface="Arial"/>
              </a:rPr>
              <a:t>(σ)</a:t>
            </a:r>
            <a:endParaRPr sz="1800">
              <a:latin typeface="Arial"/>
              <a:cs typeface="Arial"/>
            </a:endParaRPr>
          </a:p>
          <a:p>
            <a:pPr>
              <a:lnSpc>
                <a:spcPct val="100000"/>
              </a:lnSpc>
              <a:spcBef>
                <a:spcPts val="10"/>
              </a:spcBef>
            </a:pPr>
            <a:endParaRPr sz="1850">
              <a:latin typeface="Arial"/>
              <a:cs typeface="Arial"/>
            </a:endParaRPr>
          </a:p>
          <a:p>
            <a:pPr marL="438150" indent="-337185">
              <a:lnSpc>
                <a:spcPct val="100000"/>
              </a:lnSpc>
              <a:buChar char="●"/>
              <a:tabLst>
                <a:tab pos="438150" algn="l"/>
                <a:tab pos="438784" algn="l"/>
              </a:tabLst>
            </a:pPr>
            <a:r>
              <a:rPr sz="1400" b="1" dirty="0">
                <a:latin typeface="Arial"/>
                <a:cs typeface="Arial"/>
              </a:rPr>
              <a:t>Example</a:t>
            </a:r>
            <a:r>
              <a:rPr sz="1400" b="1" spc="-65" dirty="0">
                <a:latin typeface="Arial"/>
                <a:cs typeface="Arial"/>
              </a:rPr>
              <a:t> </a:t>
            </a:r>
            <a:r>
              <a:rPr sz="1400" b="1" dirty="0">
                <a:latin typeface="Arial"/>
                <a:cs typeface="Arial"/>
              </a:rPr>
              <a:t>1</a:t>
            </a:r>
            <a:endParaRPr sz="1400">
              <a:latin typeface="Arial"/>
              <a:cs typeface="Arial"/>
            </a:endParaRPr>
          </a:p>
          <a:p>
            <a:pPr marL="121285">
              <a:lnSpc>
                <a:spcPts val="1655"/>
              </a:lnSpc>
              <a:spcBef>
                <a:spcPts val="590"/>
              </a:spcBef>
            </a:pPr>
            <a:r>
              <a:rPr sz="2100" baseline="19841" dirty="0">
                <a:latin typeface="Arial"/>
                <a:cs typeface="Arial"/>
              </a:rPr>
              <a:t>σ</a:t>
            </a:r>
            <a:r>
              <a:rPr sz="2100" spc="44" baseline="19841" dirty="0">
                <a:latin typeface="Arial"/>
                <a:cs typeface="Arial"/>
              </a:rPr>
              <a:t> </a:t>
            </a:r>
            <a:r>
              <a:rPr sz="900" spc="-5" dirty="0">
                <a:latin typeface="Arial"/>
                <a:cs typeface="Arial"/>
              </a:rPr>
              <a:t>topic</a:t>
            </a:r>
            <a:r>
              <a:rPr sz="900" spc="35" dirty="0">
                <a:latin typeface="Arial"/>
                <a:cs typeface="Arial"/>
              </a:rPr>
              <a:t> </a:t>
            </a:r>
            <a:r>
              <a:rPr sz="900" dirty="0">
                <a:latin typeface="Arial"/>
                <a:cs typeface="Arial"/>
              </a:rPr>
              <a:t>=</a:t>
            </a:r>
            <a:r>
              <a:rPr sz="900" spc="20" dirty="0">
                <a:latin typeface="Arial"/>
                <a:cs typeface="Arial"/>
              </a:rPr>
              <a:t> </a:t>
            </a:r>
            <a:r>
              <a:rPr sz="900" spc="-5" dirty="0">
                <a:latin typeface="Arial"/>
                <a:cs typeface="Arial"/>
              </a:rPr>
              <a:t>"Database"</a:t>
            </a:r>
            <a:r>
              <a:rPr sz="900" spc="190" dirty="0">
                <a:latin typeface="Arial"/>
                <a:cs typeface="Arial"/>
              </a:rPr>
              <a:t> </a:t>
            </a:r>
            <a:r>
              <a:rPr sz="2100" spc="-7" baseline="19841" dirty="0">
                <a:latin typeface="Arial"/>
                <a:cs typeface="Arial"/>
              </a:rPr>
              <a:t>(Courses)</a:t>
            </a:r>
            <a:endParaRPr sz="2100" baseline="19841">
              <a:latin typeface="Arial"/>
              <a:cs typeface="Arial"/>
            </a:endParaRPr>
          </a:p>
          <a:p>
            <a:pPr marL="121285">
              <a:lnSpc>
                <a:spcPts val="1655"/>
              </a:lnSpc>
            </a:pPr>
            <a:r>
              <a:rPr sz="1400" b="1" spc="-5" dirty="0">
                <a:latin typeface="Arial"/>
                <a:cs typeface="Arial"/>
              </a:rPr>
              <a:t>Output</a:t>
            </a:r>
            <a:r>
              <a:rPr sz="1400" b="1" spc="-15" dirty="0">
                <a:latin typeface="Arial"/>
                <a:cs typeface="Arial"/>
              </a:rPr>
              <a:t> </a:t>
            </a:r>
            <a:r>
              <a:rPr sz="1400" dirty="0">
                <a:latin typeface="Arial"/>
                <a:cs typeface="Arial"/>
              </a:rPr>
              <a:t>-</a:t>
            </a:r>
            <a:r>
              <a:rPr sz="1400" spc="-15" dirty="0">
                <a:latin typeface="Arial"/>
                <a:cs typeface="Arial"/>
              </a:rPr>
              <a:t> </a:t>
            </a:r>
            <a:r>
              <a:rPr sz="1400" spc="-5" dirty="0">
                <a:latin typeface="Arial"/>
                <a:cs typeface="Arial"/>
              </a:rPr>
              <a:t>Selects</a:t>
            </a:r>
            <a:r>
              <a:rPr sz="1400" spc="-20" dirty="0">
                <a:latin typeface="Arial"/>
                <a:cs typeface="Arial"/>
              </a:rPr>
              <a:t> </a:t>
            </a:r>
            <a:r>
              <a:rPr sz="1400" spc="-5" dirty="0">
                <a:latin typeface="Arial"/>
                <a:cs typeface="Arial"/>
              </a:rPr>
              <a:t>tuples</a:t>
            </a:r>
            <a:r>
              <a:rPr sz="1400" spc="-30" dirty="0">
                <a:latin typeface="Arial"/>
                <a:cs typeface="Arial"/>
              </a:rPr>
              <a:t> </a:t>
            </a:r>
            <a:r>
              <a:rPr sz="1400" dirty="0">
                <a:latin typeface="Arial"/>
                <a:cs typeface="Arial"/>
              </a:rPr>
              <a:t>from</a:t>
            </a:r>
            <a:r>
              <a:rPr sz="1400" spc="-20" dirty="0">
                <a:latin typeface="Arial"/>
                <a:cs typeface="Arial"/>
              </a:rPr>
              <a:t> </a:t>
            </a:r>
            <a:r>
              <a:rPr sz="1400" spc="-5" dirty="0">
                <a:latin typeface="Arial"/>
                <a:cs typeface="Arial"/>
              </a:rPr>
              <a:t>Courses</a:t>
            </a:r>
            <a:r>
              <a:rPr sz="1400" spc="-30" dirty="0">
                <a:latin typeface="Arial"/>
                <a:cs typeface="Arial"/>
              </a:rPr>
              <a:t> </a:t>
            </a:r>
            <a:r>
              <a:rPr sz="1400" spc="-5" dirty="0">
                <a:latin typeface="Arial"/>
                <a:cs typeface="Arial"/>
              </a:rPr>
              <a:t>where</a:t>
            </a:r>
            <a:r>
              <a:rPr sz="1400" spc="-25" dirty="0">
                <a:latin typeface="Arial"/>
                <a:cs typeface="Arial"/>
              </a:rPr>
              <a:t> </a:t>
            </a:r>
            <a:r>
              <a:rPr sz="1400" dirty="0">
                <a:latin typeface="Arial"/>
                <a:cs typeface="Arial"/>
              </a:rPr>
              <a:t>topic</a:t>
            </a:r>
            <a:r>
              <a:rPr sz="1400" spc="-20" dirty="0">
                <a:latin typeface="Arial"/>
                <a:cs typeface="Arial"/>
              </a:rPr>
              <a:t> </a:t>
            </a:r>
            <a:r>
              <a:rPr sz="1400" dirty="0">
                <a:latin typeface="Arial"/>
                <a:cs typeface="Arial"/>
              </a:rPr>
              <a:t>=</a:t>
            </a:r>
            <a:r>
              <a:rPr sz="1400" spc="-20" dirty="0">
                <a:latin typeface="Arial"/>
                <a:cs typeface="Arial"/>
              </a:rPr>
              <a:t> </a:t>
            </a:r>
            <a:r>
              <a:rPr sz="1400" spc="-5" dirty="0">
                <a:latin typeface="Arial"/>
                <a:cs typeface="Arial"/>
              </a:rPr>
              <a:t>'Database'.</a:t>
            </a:r>
            <a:endParaRPr sz="1400">
              <a:latin typeface="Arial"/>
              <a:cs typeface="Arial"/>
            </a:endParaRPr>
          </a:p>
          <a:p>
            <a:pPr marL="438150" indent="-337185">
              <a:lnSpc>
                <a:spcPct val="100000"/>
              </a:lnSpc>
              <a:spcBef>
                <a:spcPts val="265"/>
              </a:spcBef>
              <a:buChar char="●"/>
              <a:tabLst>
                <a:tab pos="438150" algn="l"/>
                <a:tab pos="438784" algn="l"/>
              </a:tabLst>
            </a:pPr>
            <a:r>
              <a:rPr sz="1400" b="1" dirty="0">
                <a:latin typeface="Arial"/>
                <a:cs typeface="Arial"/>
              </a:rPr>
              <a:t>Example</a:t>
            </a:r>
            <a:r>
              <a:rPr sz="1400" b="1" spc="-65" dirty="0">
                <a:latin typeface="Arial"/>
                <a:cs typeface="Arial"/>
              </a:rPr>
              <a:t> </a:t>
            </a:r>
            <a:r>
              <a:rPr sz="1400" b="1" dirty="0">
                <a:latin typeface="Arial"/>
                <a:cs typeface="Arial"/>
              </a:rPr>
              <a:t>2</a:t>
            </a:r>
            <a:endParaRPr sz="1400">
              <a:latin typeface="Arial"/>
              <a:cs typeface="Arial"/>
            </a:endParaRPr>
          </a:p>
          <a:p>
            <a:pPr marL="121285">
              <a:lnSpc>
                <a:spcPts val="1670"/>
              </a:lnSpc>
              <a:spcBef>
                <a:spcPts val="565"/>
              </a:spcBef>
            </a:pPr>
            <a:r>
              <a:rPr sz="2100" spc="52" baseline="21825" dirty="0">
                <a:latin typeface="Arial"/>
                <a:cs typeface="Arial"/>
              </a:rPr>
              <a:t>σ</a:t>
            </a:r>
            <a:r>
              <a:rPr sz="2100" spc="-104" baseline="21825" dirty="0">
                <a:latin typeface="Arial"/>
                <a:cs typeface="Arial"/>
              </a:rPr>
              <a:t> </a:t>
            </a:r>
            <a:r>
              <a:rPr sz="900" spc="5" dirty="0">
                <a:latin typeface="Arial"/>
                <a:cs typeface="Arial"/>
              </a:rPr>
              <a:t>topic</a:t>
            </a:r>
            <a:r>
              <a:rPr sz="900" spc="-50" dirty="0">
                <a:latin typeface="Arial"/>
                <a:cs typeface="Arial"/>
              </a:rPr>
              <a:t> </a:t>
            </a:r>
            <a:r>
              <a:rPr sz="900" spc="15" dirty="0">
                <a:latin typeface="Arial"/>
                <a:cs typeface="Arial"/>
              </a:rPr>
              <a:t>=</a:t>
            </a:r>
            <a:r>
              <a:rPr sz="900" spc="-40" dirty="0">
                <a:latin typeface="Arial"/>
                <a:cs typeface="Arial"/>
              </a:rPr>
              <a:t> </a:t>
            </a:r>
            <a:r>
              <a:rPr sz="900" spc="15" dirty="0">
                <a:latin typeface="Arial"/>
                <a:cs typeface="Arial"/>
              </a:rPr>
              <a:t>"Database"</a:t>
            </a:r>
            <a:r>
              <a:rPr sz="900" spc="-45" dirty="0">
                <a:latin typeface="Arial"/>
                <a:cs typeface="Arial"/>
              </a:rPr>
              <a:t> </a:t>
            </a:r>
            <a:r>
              <a:rPr sz="900" spc="15" dirty="0">
                <a:latin typeface="Arial"/>
                <a:cs typeface="Arial"/>
              </a:rPr>
              <a:t>and</a:t>
            </a:r>
            <a:r>
              <a:rPr sz="900" spc="-45" dirty="0">
                <a:latin typeface="Arial"/>
                <a:cs typeface="Arial"/>
              </a:rPr>
              <a:t> </a:t>
            </a:r>
            <a:r>
              <a:rPr sz="900" spc="15" dirty="0">
                <a:latin typeface="Arial"/>
                <a:cs typeface="Arial"/>
              </a:rPr>
              <a:t>author</a:t>
            </a:r>
            <a:r>
              <a:rPr sz="900" spc="-45" dirty="0">
                <a:latin typeface="Arial"/>
                <a:cs typeface="Arial"/>
              </a:rPr>
              <a:t> </a:t>
            </a:r>
            <a:r>
              <a:rPr sz="900" spc="15" dirty="0">
                <a:latin typeface="Arial"/>
                <a:cs typeface="Arial"/>
              </a:rPr>
              <a:t>=</a:t>
            </a:r>
            <a:r>
              <a:rPr sz="900" spc="-40" dirty="0">
                <a:latin typeface="Arial"/>
                <a:cs typeface="Arial"/>
              </a:rPr>
              <a:t> </a:t>
            </a:r>
            <a:r>
              <a:rPr sz="900" spc="15" dirty="0">
                <a:latin typeface="Arial"/>
                <a:cs typeface="Arial"/>
              </a:rPr>
              <a:t>“Satish"</a:t>
            </a:r>
            <a:r>
              <a:rPr sz="2100" spc="22" baseline="21825" dirty="0">
                <a:latin typeface="Arial"/>
                <a:cs typeface="Arial"/>
              </a:rPr>
              <a:t>(</a:t>
            </a:r>
            <a:r>
              <a:rPr sz="2100" spc="-120" baseline="21825" dirty="0">
                <a:latin typeface="Arial"/>
                <a:cs typeface="Arial"/>
              </a:rPr>
              <a:t> </a:t>
            </a:r>
            <a:r>
              <a:rPr sz="2100" spc="44" baseline="21825" dirty="0">
                <a:latin typeface="Arial"/>
                <a:cs typeface="Arial"/>
              </a:rPr>
              <a:t>Courses)</a:t>
            </a:r>
            <a:endParaRPr sz="2100" baseline="21825">
              <a:latin typeface="Arial"/>
              <a:cs typeface="Arial"/>
            </a:endParaRPr>
          </a:p>
          <a:p>
            <a:pPr marL="121285">
              <a:lnSpc>
                <a:spcPts val="1670"/>
              </a:lnSpc>
            </a:pPr>
            <a:r>
              <a:rPr sz="1400" b="1" spc="-5" dirty="0">
                <a:latin typeface="Arial"/>
                <a:cs typeface="Arial"/>
              </a:rPr>
              <a:t>Output</a:t>
            </a:r>
            <a:r>
              <a:rPr sz="1400" b="1" spc="-10" dirty="0">
                <a:latin typeface="Arial"/>
                <a:cs typeface="Arial"/>
              </a:rPr>
              <a:t> </a:t>
            </a:r>
            <a:r>
              <a:rPr sz="1400" dirty="0">
                <a:latin typeface="Arial"/>
                <a:cs typeface="Arial"/>
              </a:rPr>
              <a:t>-</a:t>
            </a:r>
            <a:r>
              <a:rPr sz="1400" spc="-10" dirty="0">
                <a:latin typeface="Arial"/>
                <a:cs typeface="Arial"/>
              </a:rPr>
              <a:t> </a:t>
            </a:r>
            <a:r>
              <a:rPr sz="1400" spc="-5" dirty="0">
                <a:latin typeface="Arial"/>
                <a:cs typeface="Arial"/>
              </a:rPr>
              <a:t>Selects</a:t>
            </a:r>
            <a:r>
              <a:rPr sz="1400" spc="-15" dirty="0">
                <a:latin typeface="Arial"/>
                <a:cs typeface="Arial"/>
              </a:rPr>
              <a:t> </a:t>
            </a:r>
            <a:r>
              <a:rPr sz="1400" spc="-5" dirty="0">
                <a:latin typeface="Arial"/>
                <a:cs typeface="Arial"/>
              </a:rPr>
              <a:t>tuples</a:t>
            </a:r>
            <a:r>
              <a:rPr sz="1400" spc="-20" dirty="0">
                <a:latin typeface="Arial"/>
                <a:cs typeface="Arial"/>
              </a:rPr>
              <a:t> </a:t>
            </a:r>
            <a:r>
              <a:rPr sz="1400" dirty="0">
                <a:latin typeface="Arial"/>
                <a:cs typeface="Arial"/>
              </a:rPr>
              <a:t>from</a:t>
            </a:r>
            <a:r>
              <a:rPr sz="1400" spc="-25" dirty="0">
                <a:latin typeface="Arial"/>
                <a:cs typeface="Arial"/>
              </a:rPr>
              <a:t> </a:t>
            </a:r>
            <a:r>
              <a:rPr sz="1400" spc="-5" dirty="0">
                <a:latin typeface="Arial"/>
                <a:cs typeface="Arial"/>
              </a:rPr>
              <a:t>Courses</a:t>
            </a:r>
            <a:r>
              <a:rPr sz="1400" spc="-30" dirty="0">
                <a:latin typeface="Arial"/>
                <a:cs typeface="Arial"/>
              </a:rPr>
              <a:t> </a:t>
            </a:r>
            <a:r>
              <a:rPr sz="1400" spc="-5" dirty="0">
                <a:latin typeface="Arial"/>
                <a:cs typeface="Arial"/>
              </a:rPr>
              <a:t>where</a:t>
            </a:r>
            <a:r>
              <a:rPr sz="1400" spc="-10"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topic</a:t>
            </a:r>
            <a:r>
              <a:rPr sz="1400" spc="-15" dirty="0">
                <a:latin typeface="Arial"/>
                <a:cs typeface="Arial"/>
              </a:rPr>
              <a:t> </a:t>
            </a:r>
            <a:r>
              <a:rPr sz="1400" dirty="0">
                <a:latin typeface="Arial"/>
                <a:cs typeface="Arial"/>
              </a:rPr>
              <a:t>is</a:t>
            </a:r>
            <a:r>
              <a:rPr sz="1400" spc="-15" dirty="0">
                <a:latin typeface="Arial"/>
                <a:cs typeface="Arial"/>
              </a:rPr>
              <a:t> </a:t>
            </a:r>
            <a:r>
              <a:rPr sz="1400" spc="-5" dirty="0">
                <a:latin typeface="Arial"/>
                <a:cs typeface="Arial"/>
              </a:rPr>
              <a:t>'Database'</a:t>
            </a:r>
            <a:r>
              <a:rPr sz="1400" spc="-10" dirty="0">
                <a:latin typeface="Arial"/>
                <a:cs typeface="Arial"/>
              </a:rPr>
              <a:t> </a:t>
            </a:r>
            <a:r>
              <a:rPr sz="1400" spc="-5" dirty="0">
                <a:latin typeface="Arial"/>
                <a:cs typeface="Arial"/>
              </a:rPr>
              <a:t>and</a:t>
            </a:r>
            <a:r>
              <a:rPr sz="1400" spc="-25" dirty="0">
                <a:latin typeface="Arial"/>
                <a:cs typeface="Arial"/>
              </a:rPr>
              <a:t> </a:t>
            </a:r>
            <a:r>
              <a:rPr sz="1400" spc="-5" dirty="0">
                <a:latin typeface="Arial"/>
                <a:cs typeface="Arial"/>
              </a:rPr>
              <a:t>'author'</a:t>
            </a:r>
            <a:r>
              <a:rPr sz="1400" spc="-10" dirty="0">
                <a:latin typeface="Arial"/>
                <a:cs typeface="Arial"/>
              </a:rPr>
              <a:t> </a:t>
            </a:r>
            <a:r>
              <a:rPr sz="1400" dirty="0">
                <a:latin typeface="Arial"/>
                <a:cs typeface="Arial"/>
              </a:rPr>
              <a:t>is</a:t>
            </a:r>
            <a:r>
              <a:rPr sz="1400" spc="-25" dirty="0">
                <a:latin typeface="Arial"/>
                <a:cs typeface="Arial"/>
              </a:rPr>
              <a:t> </a:t>
            </a:r>
            <a:r>
              <a:rPr sz="1400" spc="-5" dirty="0">
                <a:latin typeface="Arial"/>
                <a:cs typeface="Arial"/>
              </a:rPr>
              <a:t>Satish.</a:t>
            </a:r>
            <a:endParaRPr sz="1400">
              <a:latin typeface="Arial"/>
              <a:cs typeface="Arial"/>
            </a:endParaRPr>
          </a:p>
          <a:p>
            <a:pPr marL="438150" indent="-337185">
              <a:lnSpc>
                <a:spcPct val="100000"/>
              </a:lnSpc>
              <a:spcBef>
                <a:spcPts val="265"/>
              </a:spcBef>
              <a:buChar char="●"/>
              <a:tabLst>
                <a:tab pos="438150" algn="l"/>
                <a:tab pos="438784" algn="l"/>
              </a:tabLst>
            </a:pPr>
            <a:r>
              <a:rPr sz="1400" b="1" dirty="0">
                <a:latin typeface="Arial"/>
                <a:cs typeface="Arial"/>
              </a:rPr>
              <a:t>Example</a:t>
            </a:r>
            <a:r>
              <a:rPr sz="1400" b="1" spc="-65" dirty="0">
                <a:latin typeface="Arial"/>
                <a:cs typeface="Arial"/>
              </a:rPr>
              <a:t> </a:t>
            </a:r>
            <a:r>
              <a:rPr sz="1400" b="1" dirty="0">
                <a:latin typeface="Arial"/>
                <a:cs typeface="Arial"/>
              </a:rPr>
              <a:t>3</a:t>
            </a:r>
            <a:endParaRPr sz="1400">
              <a:latin typeface="Arial"/>
              <a:cs typeface="Arial"/>
            </a:endParaRPr>
          </a:p>
          <a:p>
            <a:pPr marL="121285">
              <a:lnSpc>
                <a:spcPct val="100000"/>
              </a:lnSpc>
              <a:spcBef>
                <a:spcPts val="275"/>
              </a:spcBef>
            </a:pPr>
            <a:r>
              <a:rPr sz="1400" dirty="0">
                <a:latin typeface="Arial"/>
                <a:cs typeface="Arial"/>
              </a:rPr>
              <a:t>σ</a:t>
            </a:r>
            <a:r>
              <a:rPr sz="1400" spc="25" dirty="0">
                <a:latin typeface="Arial"/>
                <a:cs typeface="Arial"/>
              </a:rPr>
              <a:t> </a:t>
            </a:r>
            <a:r>
              <a:rPr sz="1350" spc="-7" baseline="-30864" dirty="0">
                <a:latin typeface="Arial"/>
                <a:cs typeface="Arial"/>
              </a:rPr>
              <a:t>sales</a:t>
            </a:r>
            <a:r>
              <a:rPr sz="1350" spc="52" baseline="-30864" dirty="0">
                <a:latin typeface="Arial"/>
                <a:cs typeface="Arial"/>
              </a:rPr>
              <a:t> </a:t>
            </a:r>
            <a:r>
              <a:rPr sz="1350" baseline="-30864" dirty="0">
                <a:latin typeface="Arial"/>
                <a:cs typeface="Arial"/>
              </a:rPr>
              <a:t>&gt;</a:t>
            </a:r>
            <a:r>
              <a:rPr sz="1350" spc="30" baseline="-30864" dirty="0">
                <a:latin typeface="Arial"/>
                <a:cs typeface="Arial"/>
              </a:rPr>
              <a:t> </a:t>
            </a:r>
            <a:r>
              <a:rPr sz="1350" spc="-7" baseline="-30864" dirty="0">
                <a:latin typeface="Arial"/>
                <a:cs typeface="Arial"/>
              </a:rPr>
              <a:t>50000</a:t>
            </a:r>
            <a:r>
              <a:rPr sz="1350" spc="44" baseline="-30864" dirty="0">
                <a:latin typeface="Arial"/>
                <a:cs typeface="Arial"/>
              </a:rPr>
              <a:t> </a:t>
            </a:r>
            <a:r>
              <a:rPr sz="1400" spc="-5" dirty="0">
                <a:latin typeface="Arial"/>
                <a:cs typeface="Arial"/>
              </a:rPr>
              <a:t>(Customers)</a:t>
            </a:r>
            <a:endParaRPr sz="1400">
              <a:latin typeface="Arial"/>
              <a:cs typeface="Arial"/>
            </a:endParaRPr>
          </a:p>
          <a:p>
            <a:pPr marL="121285">
              <a:lnSpc>
                <a:spcPct val="100000"/>
              </a:lnSpc>
              <a:spcBef>
                <a:spcPts val="204"/>
              </a:spcBef>
            </a:pPr>
            <a:r>
              <a:rPr sz="1400" b="1" spc="-5" dirty="0">
                <a:latin typeface="Arial"/>
                <a:cs typeface="Arial"/>
              </a:rPr>
              <a:t>Output</a:t>
            </a:r>
            <a:r>
              <a:rPr sz="1400" b="1" spc="-10" dirty="0">
                <a:latin typeface="Arial"/>
                <a:cs typeface="Arial"/>
              </a:rPr>
              <a:t> </a:t>
            </a:r>
            <a:r>
              <a:rPr sz="1400" dirty="0">
                <a:latin typeface="Arial"/>
                <a:cs typeface="Arial"/>
              </a:rPr>
              <a:t>-</a:t>
            </a:r>
            <a:r>
              <a:rPr sz="1400" spc="-15" dirty="0">
                <a:latin typeface="Arial"/>
                <a:cs typeface="Arial"/>
              </a:rPr>
              <a:t> </a:t>
            </a:r>
            <a:r>
              <a:rPr sz="1400" spc="-5" dirty="0">
                <a:latin typeface="Arial"/>
                <a:cs typeface="Arial"/>
              </a:rPr>
              <a:t>Selects</a:t>
            </a:r>
            <a:r>
              <a:rPr sz="1400" spc="-20" dirty="0">
                <a:latin typeface="Arial"/>
                <a:cs typeface="Arial"/>
              </a:rPr>
              <a:t> </a:t>
            </a:r>
            <a:r>
              <a:rPr sz="1400" spc="-5" dirty="0">
                <a:latin typeface="Arial"/>
                <a:cs typeface="Arial"/>
              </a:rPr>
              <a:t>tuples</a:t>
            </a:r>
            <a:r>
              <a:rPr sz="1400" spc="-15" dirty="0">
                <a:latin typeface="Arial"/>
                <a:cs typeface="Arial"/>
              </a:rPr>
              <a:t> </a:t>
            </a:r>
            <a:r>
              <a:rPr sz="1400" dirty="0">
                <a:latin typeface="Arial"/>
                <a:cs typeface="Arial"/>
              </a:rPr>
              <a:t>from</a:t>
            </a:r>
            <a:r>
              <a:rPr sz="1400" spc="-30" dirty="0">
                <a:latin typeface="Arial"/>
                <a:cs typeface="Arial"/>
              </a:rPr>
              <a:t> </a:t>
            </a:r>
            <a:r>
              <a:rPr sz="1400" spc="-5" dirty="0">
                <a:latin typeface="Arial"/>
                <a:cs typeface="Arial"/>
              </a:rPr>
              <a:t>Customers where</a:t>
            </a:r>
            <a:r>
              <a:rPr sz="1400" spc="-20" dirty="0">
                <a:latin typeface="Arial"/>
                <a:cs typeface="Arial"/>
              </a:rPr>
              <a:t> </a:t>
            </a:r>
            <a:r>
              <a:rPr sz="1400" spc="-5" dirty="0">
                <a:latin typeface="Arial"/>
                <a:cs typeface="Arial"/>
              </a:rPr>
              <a:t>sales</a:t>
            </a:r>
            <a:r>
              <a:rPr sz="1400" spc="-15" dirty="0">
                <a:latin typeface="Arial"/>
                <a:cs typeface="Arial"/>
              </a:rPr>
              <a:t> </a:t>
            </a:r>
            <a:r>
              <a:rPr sz="1400" dirty="0">
                <a:latin typeface="Arial"/>
                <a:cs typeface="Arial"/>
              </a:rPr>
              <a:t>is</a:t>
            </a:r>
            <a:r>
              <a:rPr sz="1400" spc="-20" dirty="0">
                <a:latin typeface="Arial"/>
                <a:cs typeface="Arial"/>
              </a:rPr>
              <a:t> </a:t>
            </a:r>
            <a:r>
              <a:rPr sz="1400" spc="-5" dirty="0">
                <a:latin typeface="Arial"/>
                <a:cs typeface="Arial"/>
              </a:rPr>
              <a:t>greater</a:t>
            </a:r>
            <a:r>
              <a:rPr sz="1400" spc="-20" dirty="0">
                <a:latin typeface="Arial"/>
                <a:cs typeface="Arial"/>
              </a:rPr>
              <a:t> </a:t>
            </a:r>
            <a:r>
              <a:rPr sz="1400" spc="-5" dirty="0">
                <a:latin typeface="Arial"/>
                <a:cs typeface="Arial"/>
              </a:rPr>
              <a:t>than</a:t>
            </a:r>
            <a:r>
              <a:rPr sz="1400" spc="-15" dirty="0">
                <a:latin typeface="Arial"/>
                <a:cs typeface="Arial"/>
              </a:rPr>
              <a:t> </a:t>
            </a:r>
            <a:r>
              <a:rPr sz="1400" spc="-5" dirty="0">
                <a:latin typeface="Arial"/>
                <a:cs typeface="Arial"/>
              </a:rPr>
              <a:t>50000</a:t>
            </a:r>
            <a:endParaRPr sz="1400">
              <a:latin typeface="Arial"/>
              <a:cs typeface="Arial"/>
            </a:endParaRPr>
          </a:p>
        </p:txBody>
      </p:sp>
      <p:pic>
        <p:nvPicPr>
          <p:cNvPr id="9" name="object 9"/>
          <p:cNvPicPr/>
          <p:nvPr/>
        </p:nvPicPr>
        <p:blipFill>
          <a:blip r:embed="rId3" cstate="print"/>
          <a:stretch>
            <a:fillRect/>
          </a:stretch>
        </p:blipFill>
        <p:spPr>
          <a:xfrm>
            <a:off x="143510" y="163068"/>
            <a:ext cx="767080" cy="307848"/>
          </a:xfrm>
          <a:prstGeom prst="rect">
            <a:avLst/>
          </a:prstGeom>
        </p:spPr>
      </p:pic>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252248" y="645921"/>
            <a:ext cx="4092729" cy="772647"/>
          </a:xfrm>
          <a:prstGeom prst="rect">
            <a:avLst/>
          </a:prstGeom>
        </p:spPr>
        <p:txBody>
          <a:bodyPr vert="horz" wrap="square" lIns="0" tIns="28575" rIns="0" bIns="0" rtlCol="0">
            <a:spAutoFit/>
          </a:bodyPr>
          <a:lstStyle/>
          <a:p>
            <a:pPr marL="1164590" marR="5080" indent="-1152525">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Algebra</a:t>
            </a:r>
          </a:p>
        </p:txBody>
      </p:sp>
      <p:sp>
        <p:nvSpPr>
          <p:cNvPr id="6" name="object 6"/>
          <p:cNvSpPr txBox="1"/>
          <p:nvPr/>
        </p:nvSpPr>
        <p:spPr>
          <a:xfrm>
            <a:off x="1599946" y="1726819"/>
            <a:ext cx="135128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Projection(π)</a:t>
            </a:r>
            <a:endParaRPr sz="1800">
              <a:latin typeface="Arial"/>
              <a:cs typeface="Arial"/>
            </a:endParaRPr>
          </a:p>
        </p:txBody>
      </p:sp>
      <p:sp>
        <p:nvSpPr>
          <p:cNvPr id="7" name="object 7"/>
          <p:cNvSpPr txBox="1"/>
          <p:nvPr/>
        </p:nvSpPr>
        <p:spPr>
          <a:xfrm>
            <a:off x="4669663" y="865377"/>
            <a:ext cx="2920365" cy="239395"/>
          </a:xfrm>
          <a:prstGeom prst="rect">
            <a:avLst/>
          </a:prstGeom>
        </p:spPr>
        <p:txBody>
          <a:bodyPr vert="horz" wrap="square" lIns="0" tIns="13335" rIns="0" bIns="0" rtlCol="0">
            <a:spAutoFit/>
          </a:bodyPr>
          <a:lstStyle/>
          <a:p>
            <a:pPr marL="12700">
              <a:lnSpc>
                <a:spcPct val="100000"/>
              </a:lnSpc>
              <a:spcBef>
                <a:spcPts val="105"/>
              </a:spcBef>
            </a:pPr>
            <a:r>
              <a:rPr sz="1400" spc="-5" dirty="0">
                <a:latin typeface="Arial"/>
                <a:cs typeface="Arial"/>
              </a:rPr>
              <a:t>Customer</a:t>
            </a:r>
            <a:r>
              <a:rPr sz="1400" spc="-90" dirty="0">
                <a:latin typeface="Arial"/>
                <a:cs typeface="Arial"/>
              </a:rPr>
              <a:t> </a:t>
            </a:r>
            <a:r>
              <a:rPr sz="1400" spc="-5" dirty="0">
                <a:latin typeface="Arial"/>
                <a:cs typeface="Arial"/>
              </a:rPr>
              <a:t>Relation:</a:t>
            </a:r>
            <a:r>
              <a:rPr sz="1400" spc="-80" dirty="0">
                <a:latin typeface="Arial"/>
                <a:cs typeface="Arial"/>
              </a:rPr>
              <a:t> </a:t>
            </a:r>
            <a:r>
              <a:rPr sz="1400" spc="-5" dirty="0">
                <a:latin typeface="Arial"/>
                <a:cs typeface="Arial"/>
              </a:rPr>
              <a:t>Customers</a:t>
            </a:r>
            <a:r>
              <a:rPr sz="1400" spc="-80" dirty="0">
                <a:latin typeface="Arial"/>
                <a:cs typeface="Arial"/>
              </a:rPr>
              <a:t> </a:t>
            </a:r>
            <a:r>
              <a:rPr sz="1400" spc="-5" dirty="0">
                <a:latin typeface="Arial"/>
                <a:cs typeface="Arial"/>
              </a:rPr>
              <a:t>Table</a:t>
            </a:r>
            <a:endParaRPr sz="1400">
              <a:latin typeface="Arial"/>
              <a:cs typeface="Arial"/>
            </a:endParaRPr>
          </a:p>
        </p:txBody>
      </p:sp>
      <p:sp>
        <p:nvSpPr>
          <p:cNvPr id="8" name="object 8"/>
          <p:cNvSpPr txBox="1"/>
          <p:nvPr/>
        </p:nvSpPr>
        <p:spPr>
          <a:xfrm>
            <a:off x="654812" y="3234537"/>
            <a:ext cx="3388360" cy="1262380"/>
          </a:xfrm>
          <a:prstGeom prst="rect">
            <a:avLst/>
          </a:prstGeom>
        </p:spPr>
        <p:txBody>
          <a:bodyPr vert="horz" wrap="square" lIns="0" tIns="12700" rIns="0" bIns="0" rtlCol="0">
            <a:spAutoFit/>
          </a:bodyPr>
          <a:lstStyle/>
          <a:p>
            <a:pPr marL="349250" marR="5080" indent="-337185">
              <a:lnSpc>
                <a:spcPct val="115799"/>
              </a:lnSpc>
              <a:spcBef>
                <a:spcPts val="100"/>
              </a:spcBef>
              <a:buChar char="●"/>
              <a:tabLst>
                <a:tab pos="349250" algn="l"/>
                <a:tab pos="349885" algn="l"/>
              </a:tabLst>
            </a:pPr>
            <a:r>
              <a:rPr sz="1400" spc="-5" dirty="0">
                <a:latin typeface="Arial"/>
                <a:cs typeface="Arial"/>
              </a:rPr>
              <a:t>This</a:t>
            </a:r>
            <a:r>
              <a:rPr sz="1400" spc="5" dirty="0">
                <a:latin typeface="Arial"/>
                <a:cs typeface="Arial"/>
              </a:rPr>
              <a:t> </a:t>
            </a:r>
            <a:r>
              <a:rPr sz="1400" spc="-5" dirty="0">
                <a:latin typeface="Arial"/>
                <a:cs typeface="Arial"/>
              </a:rPr>
              <a:t>operation</a:t>
            </a:r>
            <a:r>
              <a:rPr sz="1400" spc="-10" dirty="0">
                <a:latin typeface="Arial"/>
                <a:cs typeface="Arial"/>
              </a:rPr>
              <a:t> </a:t>
            </a:r>
            <a:r>
              <a:rPr sz="1400" spc="-5" dirty="0">
                <a:latin typeface="Arial"/>
                <a:cs typeface="Arial"/>
              </a:rPr>
              <a:t>shows</a:t>
            </a:r>
            <a:r>
              <a:rPr sz="1400" spc="5" dirty="0">
                <a:latin typeface="Arial"/>
                <a:cs typeface="Arial"/>
              </a:rPr>
              <a:t> </a:t>
            </a:r>
            <a:r>
              <a:rPr sz="1400" dirty="0">
                <a:latin typeface="Arial"/>
                <a:cs typeface="Arial"/>
              </a:rPr>
              <a:t>the </a:t>
            </a:r>
            <a:r>
              <a:rPr sz="1400" spc="-10" dirty="0">
                <a:latin typeface="Arial"/>
                <a:cs typeface="Arial"/>
              </a:rPr>
              <a:t>list</a:t>
            </a:r>
            <a:r>
              <a:rPr sz="1400" spc="5" dirty="0">
                <a:latin typeface="Arial"/>
                <a:cs typeface="Arial"/>
              </a:rPr>
              <a:t> </a:t>
            </a:r>
            <a:r>
              <a:rPr sz="1400" spc="-10" dirty="0">
                <a:latin typeface="Arial"/>
                <a:cs typeface="Arial"/>
              </a:rPr>
              <a:t>of</a:t>
            </a:r>
            <a:r>
              <a:rPr sz="1400" spc="-5" dirty="0">
                <a:latin typeface="Arial"/>
                <a:cs typeface="Arial"/>
              </a:rPr>
              <a:t> those </a:t>
            </a:r>
            <a:r>
              <a:rPr sz="1400" dirty="0">
                <a:latin typeface="Arial"/>
                <a:cs typeface="Arial"/>
              </a:rPr>
              <a:t> </a:t>
            </a:r>
            <a:r>
              <a:rPr sz="1400" spc="-5" dirty="0">
                <a:latin typeface="Arial"/>
                <a:cs typeface="Arial"/>
              </a:rPr>
              <a:t>attributes</a:t>
            </a:r>
            <a:r>
              <a:rPr sz="1400" spc="-20" dirty="0">
                <a:latin typeface="Arial"/>
                <a:cs typeface="Arial"/>
              </a:rPr>
              <a:t> </a:t>
            </a:r>
            <a:r>
              <a:rPr sz="1400" spc="-5" dirty="0">
                <a:latin typeface="Arial"/>
                <a:cs typeface="Arial"/>
              </a:rPr>
              <a:t>that</a:t>
            </a:r>
            <a:r>
              <a:rPr sz="1400" spc="-25" dirty="0">
                <a:latin typeface="Arial"/>
                <a:cs typeface="Arial"/>
              </a:rPr>
              <a:t> </a:t>
            </a:r>
            <a:r>
              <a:rPr sz="1400" spc="-10" dirty="0">
                <a:latin typeface="Arial"/>
                <a:cs typeface="Arial"/>
              </a:rPr>
              <a:t>we</a:t>
            </a:r>
            <a:r>
              <a:rPr sz="1400" spc="-20" dirty="0">
                <a:latin typeface="Arial"/>
                <a:cs typeface="Arial"/>
              </a:rPr>
              <a:t> </a:t>
            </a:r>
            <a:r>
              <a:rPr sz="1400" spc="-5" dirty="0">
                <a:latin typeface="Arial"/>
                <a:cs typeface="Arial"/>
              </a:rPr>
              <a:t>wish</a:t>
            </a:r>
            <a:r>
              <a:rPr sz="1400" spc="-30" dirty="0">
                <a:latin typeface="Arial"/>
                <a:cs typeface="Arial"/>
              </a:rPr>
              <a:t> </a:t>
            </a:r>
            <a:r>
              <a:rPr sz="1400" dirty="0">
                <a:latin typeface="Arial"/>
                <a:cs typeface="Arial"/>
              </a:rPr>
              <a:t>to</a:t>
            </a:r>
            <a:r>
              <a:rPr sz="1400" spc="-30" dirty="0">
                <a:latin typeface="Arial"/>
                <a:cs typeface="Arial"/>
              </a:rPr>
              <a:t> </a:t>
            </a:r>
            <a:r>
              <a:rPr sz="1400" spc="-5" dirty="0">
                <a:latin typeface="Arial"/>
                <a:cs typeface="Arial"/>
              </a:rPr>
              <a:t>appear</a:t>
            </a:r>
            <a:r>
              <a:rPr sz="1400" spc="-30" dirty="0">
                <a:latin typeface="Arial"/>
                <a:cs typeface="Arial"/>
              </a:rPr>
              <a:t> </a:t>
            </a:r>
            <a:r>
              <a:rPr sz="1400" dirty="0">
                <a:latin typeface="Arial"/>
                <a:cs typeface="Arial"/>
              </a:rPr>
              <a:t>in</a:t>
            </a:r>
            <a:r>
              <a:rPr sz="1400" spc="-30" dirty="0">
                <a:latin typeface="Arial"/>
                <a:cs typeface="Arial"/>
              </a:rPr>
              <a:t> </a:t>
            </a:r>
            <a:r>
              <a:rPr sz="1400" dirty="0">
                <a:latin typeface="Arial"/>
                <a:cs typeface="Arial"/>
              </a:rPr>
              <a:t>the </a:t>
            </a:r>
            <a:r>
              <a:rPr sz="1400" spc="-375" dirty="0">
                <a:latin typeface="Arial"/>
                <a:cs typeface="Arial"/>
              </a:rPr>
              <a:t> </a:t>
            </a:r>
            <a:r>
              <a:rPr sz="1400" spc="-5" dirty="0">
                <a:latin typeface="Arial"/>
                <a:cs typeface="Arial"/>
              </a:rPr>
              <a:t>result. Rest </a:t>
            </a:r>
            <a:r>
              <a:rPr sz="1400" dirty="0">
                <a:latin typeface="Arial"/>
                <a:cs typeface="Arial"/>
              </a:rPr>
              <a:t>of </a:t>
            </a:r>
            <a:r>
              <a:rPr sz="1400" spc="-5" dirty="0">
                <a:latin typeface="Arial"/>
                <a:cs typeface="Arial"/>
              </a:rPr>
              <a:t>the attributes </a:t>
            </a:r>
            <a:r>
              <a:rPr sz="1400" dirty="0">
                <a:latin typeface="Arial"/>
                <a:cs typeface="Arial"/>
              </a:rPr>
              <a:t>are </a:t>
            </a:r>
            <a:r>
              <a:rPr sz="1400" spc="5" dirty="0">
                <a:latin typeface="Arial"/>
                <a:cs typeface="Arial"/>
              </a:rPr>
              <a:t> </a:t>
            </a:r>
            <a:r>
              <a:rPr sz="1400" dirty="0">
                <a:latin typeface="Arial"/>
                <a:cs typeface="Arial"/>
              </a:rPr>
              <a:t>eliminated</a:t>
            </a:r>
            <a:r>
              <a:rPr sz="1400" spc="-25" dirty="0">
                <a:latin typeface="Arial"/>
                <a:cs typeface="Arial"/>
              </a:rPr>
              <a:t> </a:t>
            </a:r>
            <a:r>
              <a:rPr sz="1400" dirty="0">
                <a:latin typeface="Arial"/>
                <a:cs typeface="Arial"/>
              </a:rPr>
              <a:t>from</a:t>
            </a:r>
            <a:r>
              <a:rPr sz="1400" spc="-25" dirty="0">
                <a:latin typeface="Arial"/>
                <a:cs typeface="Arial"/>
              </a:rPr>
              <a:t> </a:t>
            </a:r>
            <a:r>
              <a:rPr sz="1400" dirty="0">
                <a:latin typeface="Arial"/>
                <a:cs typeface="Arial"/>
              </a:rPr>
              <a:t>the</a:t>
            </a:r>
            <a:r>
              <a:rPr sz="1400" spc="-35" dirty="0">
                <a:latin typeface="Arial"/>
                <a:cs typeface="Arial"/>
              </a:rPr>
              <a:t> </a:t>
            </a:r>
            <a:r>
              <a:rPr sz="1400" spc="-5" dirty="0">
                <a:latin typeface="Arial"/>
                <a:cs typeface="Arial"/>
              </a:rPr>
              <a:t>table.</a:t>
            </a:r>
            <a:endParaRPr sz="1400">
              <a:latin typeface="Arial"/>
              <a:cs typeface="Arial"/>
            </a:endParaRPr>
          </a:p>
          <a:p>
            <a:pPr marL="349250" indent="-335915">
              <a:lnSpc>
                <a:spcPct val="100000"/>
              </a:lnSpc>
              <a:spcBef>
                <a:spcPts val="275"/>
              </a:spcBef>
              <a:buChar char="●"/>
              <a:tabLst>
                <a:tab pos="349250" algn="l"/>
                <a:tab pos="349885" algn="l"/>
              </a:tabLst>
            </a:pPr>
            <a:r>
              <a:rPr sz="1400" dirty="0">
                <a:latin typeface="Arial"/>
                <a:cs typeface="Arial"/>
              </a:rPr>
              <a:t>It</a:t>
            </a:r>
            <a:r>
              <a:rPr sz="1400" spc="-25" dirty="0">
                <a:latin typeface="Arial"/>
                <a:cs typeface="Arial"/>
              </a:rPr>
              <a:t> </a:t>
            </a:r>
            <a:r>
              <a:rPr sz="1400" spc="-10" dirty="0">
                <a:latin typeface="Arial"/>
                <a:cs typeface="Arial"/>
              </a:rPr>
              <a:t>is</a:t>
            </a:r>
            <a:r>
              <a:rPr sz="1400" spc="-20" dirty="0">
                <a:latin typeface="Arial"/>
                <a:cs typeface="Arial"/>
              </a:rPr>
              <a:t> </a:t>
            </a:r>
            <a:r>
              <a:rPr sz="1400" spc="-5" dirty="0">
                <a:latin typeface="Arial"/>
                <a:cs typeface="Arial"/>
              </a:rPr>
              <a:t>denoted</a:t>
            </a:r>
            <a:r>
              <a:rPr sz="1400" spc="-30" dirty="0">
                <a:latin typeface="Arial"/>
                <a:cs typeface="Arial"/>
              </a:rPr>
              <a:t> </a:t>
            </a:r>
            <a:r>
              <a:rPr sz="1400" spc="-5" dirty="0">
                <a:latin typeface="Arial"/>
                <a:cs typeface="Arial"/>
              </a:rPr>
              <a:t>by</a:t>
            </a:r>
            <a:r>
              <a:rPr sz="1400" spc="-30" dirty="0">
                <a:latin typeface="Arial"/>
                <a:cs typeface="Arial"/>
              </a:rPr>
              <a:t> </a:t>
            </a:r>
            <a:r>
              <a:rPr sz="1400" spc="-5" dirty="0">
                <a:latin typeface="Arial"/>
                <a:cs typeface="Arial"/>
              </a:rPr>
              <a:t>∏.</a:t>
            </a:r>
            <a:endParaRPr sz="1400">
              <a:latin typeface="Arial"/>
              <a:cs typeface="Arial"/>
            </a:endParaRPr>
          </a:p>
        </p:txBody>
      </p:sp>
      <p:sp>
        <p:nvSpPr>
          <p:cNvPr id="9" name="object 9"/>
          <p:cNvSpPr txBox="1"/>
          <p:nvPr/>
        </p:nvSpPr>
        <p:spPr>
          <a:xfrm>
            <a:off x="4645786" y="3217205"/>
            <a:ext cx="3183890" cy="657225"/>
          </a:xfrm>
          <a:prstGeom prst="rect">
            <a:avLst/>
          </a:prstGeom>
        </p:spPr>
        <p:txBody>
          <a:bodyPr vert="horz" wrap="square" lIns="0" tIns="75565" rIns="0" bIns="0" rtlCol="0">
            <a:spAutoFit/>
          </a:bodyPr>
          <a:lstStyle/>
          <a:p>
            <a:pPr marL="38100">
              <a:lnSpc>
                <a:spcPct val="100000"/>
              </a:lnSpc>
              <a:spcBef>
                <a:spcPts val="595"/>
              </a:spcBef>
            </a:pPr>
            <a:r>
              <a:rPr sz="1400" b="1" spc="-5" dirty="0">
                <a:latin typeface="Arial"/>
                <a:cs typeface="Arial"/>
              </a:rPr>
              <a:t>Input:</a:t>
            </a:r>
            <a:endParaRPr sz="1400">
              <a:latin typeface="Arial"/>
              <a:cs typeface="Arial"/>
            </a:endParaRPr>
          </a:p>
          <a:p>
            <a:pPr marL="38100">
              <a:lnSpc>
                <a:spcPct val="100000"/>
              </a:lnSpc>
              <a:spcBef>
                <a:spcPts val="635"/>
              </a:spcBef>
            </a:pPr>
            <a:r>
              <a:rPr sz="2700" baseline="20061" dirty="0">
                <a:latin typeface="Arial"/>
                <a:cs typeface="Arial"/>
              </a:rPr>
              <a:t>Π</a:t>
            </a:r>
            <a:r>
              <a:rPr sz="2700" spc="-37" baseline="20061" dirty="0">
                <a:latin typeface="Arial"/>
                <a:cs typeface="Arial"/>
              </a:rPr>
              <a:t> </a:t>
            </a:r>
            <a:r>
              <a:rPr sz="1200" spc="-5" dirty="0">
                <a:latin typeface="Arial"/>
                <a:cs typeface="Arial"/>
              </a:rPr>
              <a:t>CustomerName,</a:t>
            </a:r>
            <a:r>
              <a:rPr sz="1200" spc="-10" dirty="0">
                <a:latin typeface="Arial"/>
                <a:cs typeface="Arial"/>
              </a:rPr>
              <a:t> </a:t>
            </a:r>
            <a:r>
              <a:rPr sz="1200" spc="-5" dirty="0">
                <a:latin typeface="Arial"/>
                <a:cs typeface="Arial"/>
              </a:rPr>
              <a:t>Status </a:t>
            </a:r>
            <a:r>
              <a:rPr sz="2700" spc="-7" baseline="20061" dirty="0">
                <a:latin typeface="Arial"/>
                <a:cs typeface="Arial"/>
              </a:rPr>
              <a:t>(Customers)</a:t>
            </a:r>
            <a:endParaRPr sz="2700" baseline="20061">
              <a:latin typeface="Arial"/>
              <a:cs typeface="Arial"/>
            </a:endParaRPr>
          </a:p>
        </p:txBody>
      </p:sp>
      <p:graphicFrame>
        <p:nvGraphicFramePr>
          <p:cNvPr id="10" name="object 10"/>
          <p:cNvGraphicFramePr>
            <a:graphicFrameLocks noGrp="1"/>
          </p:cNvGraphicFramePr>
          <p:nvPr/>
        </p:nvGraphicFramePr>
        <p:xfrm>
          <a:off x="4591050" y="1218564"/>
          <a:ext cx="4546600" cy="1976120"/>
        </p:xfrm>
        <a:graphic>
          <a:graphicData uri="http://schemas.openxmlformats.org/drawingml/2006/table">
            <a:tbl>
              <a:tblPr firstRow="1" bandRow="1">
                <a:tableStyleId>{2D5ABB26-0587-4C30-8999-92F81FD0307C}</a:tableStyleId>
              </a:tblPr>
              <a:tblGrid>
                <a:gridCol w="1168400">
                  <a:extLst>
                    <a:ext uri="{9D8B030D-6E8A-4147-A177-3AD203B41FA5}">
                      <a16:colId xmlns:a16="http://schemas.microsoft.com/office/drawing/2014/main" val="20000"/>
                    </a:ext>
                  </a:extLst>
                </a:gridCol>
                <a:gridCol w="1574800">
                  <a:extLst>
                    <a:ext uri="{9D8B030D-6E8A-4147-A177-3AD203B41FA5}">
                      <a16:colId xmlns:a16="http://schemas.microsoft.com/office/drawing/2014/main" val="20001"/>
                    </a:ext>
                  </a:extLst>
                </a:gridCol>
                <a:gridCol w="1803400">
                  <a:extLst>
                    <a:ext uri="{9D8B030D-6E8A-4147-A177-3AD203B41FA5}">
                      <a16:colId xmlns:a16="http://schemas.microsoft.com/office/drawing/2014/main" val="20002"/>
                    </a:ext>
                  </a:extLst>
                </a:gridCol>
              </a:tblGrid>
              <a:tr h="528320">
                <a:tc>
                  <a:txBody>
                    <a:bodyPr/>
                    <a:lstStyle/>
                    <a:p>
                      <a:pPr marL="76835">
                        <a:lnSpc>
                          <a:spcPct val="100000"/>
                        </a:lnSpc>
                        <a:spcBef>
                          <a:spcPts val="570"/>
                        </a:spcBef>
                      </a:pPr>
                      <a:r>
                        <a:rPr sz="1400" b="1" spc="-5" dirty="0">
                          <a:latin typeface="Arial"/>
                          <a:cs typeface="Arial"/>
                        </a:rPr>
                        <a:t>CustomerID</a:t>
                      </a:r>
                      <a:endParaRPr sz="1400">
                        <a:latin typeface="Arial"/>
                        <a:cs typeface="Arial"/>
                      </a:endParaRPr>
                    </a:p>
                  </a:txBody>
                  <a:tcPr marL="0" marR="0" marT="72390" marB="0">
                    <a:lnL w="12700">
                      <a:solidFill>
                        <a:srgbClr val="EFE70F"/>
                      </a:solidFill>
                      <a:prstDash val="solid"/>
                    </a:lnL>
                    <a:lnR w="12700">
                      <a:solidFill>
                        <a:srgbClr val="9F82F8"/>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77470">
                        <a:lnSpc>
                          <a:spcPct val="100000"/>
                        </a:lnSpc>
                        <a:spcBef>
                          <a:spcPts val="570"/>
                        </a:spcBef>
                      </a:pPr>
                      <a:r>
                        <a:rPr sz="1400" b="1" spc="-5" dirty="0">
                          <a:latin typeface="Arial"/>
                          <a:cs typeface="Arial"/>
                        </a:rPr>
                        <a:t>CustomerName</a:t>
                      </a:r>
                      <a:endParaRPr sz="1400">
                        <a:latin typeface="Arial"/>
                        <a:cs typeface="Arial"/>
                      </a:endParaRPr>
                    </a:p>
                  </a:txBody>
                  <a:tcPr marL="0" marR="0" marT="72390" marB="0">
                    <a:lnL w="12700">
                      <a:solidFill>
                        <a:srgbClr val="9F82F8"/>
                      </a:solidFill>
                      <a:prstDash val="solid"/>
                    </a:lnL>
                    <a:lnR w="12700">
                      <a:solidFill>
                        <a:srgbClr val="00406E"/>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76200">
                        <a:lnSpc>
                          <a:spcPct val="100000"/>
                        </a:lnSpc>
                        <a:spcBef>
                          <a:spcPts val="525"/>
                        </a:spcBef>
                      </a:pPr>
                      <a:r>
                        <a:rPr sz="1400" b="1" dirty="0">
                          <a:latin typeface="Arial"/>
                          <a:cs typeface="Arial"/>
                        </a:rPr>
                        <a:t>Status</a:t>
                      </a:r>
                      <a:endParaRPr sz="1400">
                        <a:latin typeface="Arial"/>
                        <a:cs typeface="Arial"/>
                      </a:endParaRPr>
                    </a:p>
                  </a:txBody>
                  <a:tcPr marL="0" marR="0" marT="66675" marB="0">
                    <a:lnL w="12700">
                      <a:solidFill>
                        <a:srgbClr val="00406E"/>
                      </a:solidFill>
                      <a:prstDash val="solid"/>
                    </a:lnL>
                    <a:lnR w="12700">
                      <a:solidFill>
                        <a:srgbClr val="80C7A2"/>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0"/>
                  </a:ext>
                </a:extLst>
              </a:tr>
              <a:tr h="361950">
                <a:tc>
                  <a:txBody>
                    <a:bodyPr/>
                    <a:lstStyle/>
                    <a:p>
                      <a:pPr marL="76835">
                        <a:lnSpc>
                          <a:spcPct val="100000"/>
                        </a:lnSpc>
                        <a:spcBef>
                          <a:spcPts val="555"/>
                        </a:spcBef>
                      </a:pPr>
                      <a:r>
                        <a:rPr sz="1400" dirty="0">
                          <a:latin typeface="Arial"/>
                          <a:cs typeface="Arial"/>
                        </a:rPr>
                        <a:t>1</a:t>
                      </a:r>
                      <a:endParaRPr sz="1400">
                        <a:latin typeface="Arial"/>
                        <a:cs typeface="Arial"/>
                      </a:endParaRPr>
                    </a:p>
                  </a:txBody>
                  <a:tcPr marL="0" marR="0" marT="70485" marB="0">
                    <a:lnL w="12700">
                      <a:solidFill>
                        <a:srgbClr val="2FE70F"/>
                      </a:solidFill>
                      <a:prstDash val="solid"/>
                    </a:lnL>
                    <a:lnR w="12700">
                      <a:solidFill>
                        <a:srgbClr val="EFDEE3"/>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77470">
                        <a:lnSpc>
                          <a:spcPct val="100000"/>
                        </a:lnSpc>
                        <a:spcBef>
                          <a:spcPts val="555"/>
                        </a:spcBef>
                      </a:pPr>
                      <a:r>
                        <a:rPr sz="1400" spc="-5" dirty="0">
                          <a:latin typeface="Arial"/>
                          <a:cs typeface="Arial"/>
                        </a:rPr>
                        <a:t>Google</a:t>
                      </a:r>
                      <a:endParaRPr sz="1400">
                        <a:latin typeface="Arial"/>
                        <a:cs typeface="Arial"/>
                      </a:endParaRPr>
                    </a:p>
                  </a:txBody>
                  <a:tcPr marL="0" marR="0" marT="70485" marB="0">
                    <a:lnL w="12700">
                      <a:solidFill>
                        <a:srgbClr val="EFDEE3"/>
                      </a:solidFill>
                      <a:prstDash val="solid"/>
                    </a:lnL>
                    <a:lnR w="12700">
                      <a:solidFill>
                        <a:srgbClr val="40E70F"/>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76200">
                        <a:lnSpc>
                          <a:spcPct val="100000"/>
                        </a:lnSpc>
                        <a:spcBef>
                          <a:spcPts val="530"/>
                        </a:spcBef>
                      </a:pPr>
                      <a:r>
                        <a:rPr sz="1400" spc="-5" dirty="0">
                          <a:latin typeface="Arial"/>
                          <a:cs typeface="Arial"/>
                        </a:rPr>
                        <a:t>Active</a:t>
                      </a:r>
                      <a:endParaRPr sz="1400">
                        <a:latin typeface="Arial"/>
                        <a:cs typeface="Arial"/>
                      </a:endParaRPr>
                    </a:p>
                  </a:txBody>
                  <a:tcPr marL="0" marR="0" marT="67310" marB="0">
                    <a:lnL w="12700">
                      <a:solidFill>
                        <a:srgbClr val="40E70F"/>
                      </a:solidFill>
                      <a:prstDash val="solid"/>
                    </a:lnL>
                    <a:lnR w="12700">
                      <a:solidFill>
                        <a:srgbClr val="EFE70F"/>
                      </a:solidFill>
                      <a:prstDash val="solid"/>
                    </a:lnR>
                    <a:lnT w="9525">
                      <a:solidFill>
                        <a:srgbClr val="DDDDDD"/>
                      </a:solidFill>
                      <a:prstDash val="solid"/>
                    </a:lnT>
                    <a:lnB w="9525">
                      <a:solidFill>
                        <a:srgbClr val="DDDDDD"/>
                      </a:solidFill>
                      <a:prstDash val="solid"/>
                    </a:lnB>
                    <a:solidFill>
                      <a:srgbClr val="FFFFFF"/>
                    </a:solidFill>
                  </a:tcPr>
                </a:tc>
                <a:extLst>
                  <a:ext uri="{0D108BD9-81ED-4DB2-BD59-A6C34878D82A}">
                    <a16:rowId xmlns:a16="http://schemas.microsoft.com/office/drawing/2014/main" val="10001"/>
                  </a:ext>
                </a:extLst>
              </a:tr>
              <a:tr h="361950">
                <a:tc>
                  <a:txBody>
                    <a:bodyPr/>
                    <a:lstStyle/>
                    <a:p>
                      <a:pPr marL="76835">
                        <a:lnSpc>
                          <a:spcPct val="100000"/>
                        </a:lnSpc>
                        <a:spcBef>
                          <a:spcPts val="535"/>
                        </a:spcBef>
                      </a:pPr>
                      <a:r>
                        <a:rPr sz="1400" dirty="0">
                          <a:latin typeface="Arial"/>
                          <a:cs typeface="Arial"/>
                        </a:rPr>
                        <a:t>2</a:t>
                      </a:r>
                      <a:endParaRPr sz="1400">
                        <a:latin typeface="Arial"/>
                        <a:cs typeface="Arial"/>
                      </a:endParaRPr>
                    </a:p>
                  </a:txBody>
                  <a:tcPr marL="0" marR="0" marT="67945" marB="0">
                    <a:lnL w="12700">
                      <a:solidFill>
                        <a:srgbClr val="90E70F"/>
                      </a:solidFill>
                      <a:prstDash val="solid"/>
                    </a:lnL>
                    <a:lnR w="12700">
                      <a:solidFill>
                        <a:srgbClr val="D0245A"/>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77470">
                        <a:lnSpc>
                          <a:spcPct val="100000"/>
                        </a:lnSpc>
                        <a:spcBef>
                          <a:spcPts val="535"/>
                        </a:spcBef>
                      </a:pPr>
                      <a:r>
                        <a:rPr sz="1400" dirty="0">
                          <a:latin typeface="Arial"/>
                          <a:cs typeface="Arial"/>
                        </a:rPr>
                        <a:t>Amazon</a:t>
                      </a:r>
                      <a:endParaRPr sz="1400">
                        <a:latin typeface="Arial"/>
                        <a:cs typeface="Arial"/>
                      </a:endParaRPr>
                    </a:p>
                  </a:txBody>
                  <a:tcPr marL="0" marR="0" marT="67945" marB="0">
                    <a:lnL w="12700">
                      <a:solidFill>
                        <a:srgbClr val="D0245A"/>
                      </a:solidFill>
                      <a:prstDash val="solid"/>
                    </a:lnL>
                    <a:lnR w="12700">
                      <a:solidFill>
                        <a:srgbClr val="DFE70F"/>
                      </a:solidFill>
                      <a:prstDash val="solid"/>
                    </a:lnR>
                    <a:lnT w="9525">
                      <a:solidFill>
                        <a:srgbClr val="DDDDDD"/>
                      </a:solidFill>
                      <a:prstDash val="solid"/>
                    </a:lnT>
                    <a:lnB w="9525">
                      <a:solidFill>
                        <a:srgbClr val="DDDDDD"/>
                      </a:solidFill>
                      <a:prstDash val="solid"/>
                    </a:lnB>
                    <a:solidFill>
                      <a:srgbClr val="F8F8F8"/>
                    </a:solidFill>
                  </a:tcPr>
                </a:tc>
                <a:tc>
                  <a:txBody>
                    <a:bodyPr/>
                    <a:lstStyle/>
                    <a:p>
                      <a:pPr marL="76200">
                        <a:lnSpc>
                          <a:spcPct val="100000"/>
                        </a:lnSpc>
                        <a:spcBef>
                          <a:spcPts val="525"/>
                        </a:spcBef>
                      </a:pPr>
                      <a:r>
                        <a:rPr sz="1400" spc="-5" dirty="0">
                          <a:latin typeface="Arial"/>
                          <a:cs typeface="Arial"/>
                        </a:rPr>
                        <a:t>Active</a:t>
                      </a:r>
                      <a:endParaRPr sz="1400">
                        <a:latin typeface="Arial"/>
                        <a:cs typeface="Arial"/>
                      </a:endParaRPr>
                    </a:p>
                  </a:txBody>
                  <a:tcPr marL="0" marR="0" marT="66675" marB="0">
                    <a:lnL w="12700">
                      <a:solidFill>
                        <a:srgbClr val="DFE70F"/>
                      </a:solidFill>
                      <a:prstDash val="solid"/>
                    </a:lnL>
                    <a:lnR w="12700">
                      <a:solidFill>
                        <a:srgbClr val="40E70F"/>
                      </a:solidFill>
                      <a:prstDash val="solid"/>
                    </a:lnR>
                    <a:lnT w="9525">
                      <a:solidFill>
                        <a:srgbClr val="DDDDDD"/>
                      </a:solidFill>
                      <a:prstDash val="solid"/>
                    </a:lnT>
                    <a:lnB w="9525">
                      <a:solidFill>
                        <a:srgbClr val="DDDDDD"/>
                      </a:solidFill>
                      <a:prstDash val="solid"/>
                    </a:lnB>
                    <a:solidFill>
                      <a:srgbClr val="F8F8F8"/>
                    </a:solidFill>
                  </a:tcPr>
                </a:tc>
                <a:extLst>
                  <a:ext uri="{0D108BD9-81ED-4DB2-BD59-A6C34878D82A}">
                    <a16:rowId xmlns:a16="http://schemas.microsoft.com/office/drawing/2014/main" val="10002"/>
                  </a:ext>
                </a:extLst>
              </a:tr>
              <a:tr h="361950">
                <a:tc>
                  <a:txBody>
                    <a:bodyPr/>
                    <a:lstStyle/>
                    <a:p>
                      <a:pPr marL="76835">
                        <a:lnSpc>
                          <a:spcPct val="100000"/>
                        </a:lnSpc>
                        <a:spcBef>
                          <a:spcPts val="555"/>
                        </a:spcBef>
                      </a:pPr>
                      <a:r>
                        <a:rPr sz="1400" dirty="0">
                          <a:latin typeface="Arial"/>
                          <a:cs typeface="Arial"/>
                        </a:rPr>
                        <a:t>3</a:t>
                      </a:r>
                      <a:endParaRPr sz="1400">
                        <a:latin typeface="Arial"/>
                        <a:cs typeface="Arial"/>
                      </a:endParaRPr>
                    </a:p>
                  </a:txBody>
                  <a:tcPr marL="0" marR="0" marT="70485" marB="0">
                    <a:lnL w="12700">
                      <a:solidFill>
                        <a:srgbClr val="40EA0F"/>
                      </a:solidFill>
                      <a:prstDash val="solid"/>
                    </a:lnL>
                    <a:lnR w="12700">
                      <a:solidFill>
                        <a:srgbClr val="1F85F8"/>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77470">
                        <a:lnSpc>
                          <a:spcPct val="100000"/>
                        </a:lnSpc>
                        <a:spcBef>
                          <a:spcPts val="555"/>
                        </a:spcBef>
                      </a:pPr>
                      <a:r>
                        <a:rPr sz="1400" spc="-5" dirty="0">
                          <a:latin typeface="Arial"/>
                          <a:cs typeface="Arial"/>
                        </a:rPr>
                        <a:t>Apple</a:t>
                      </a:r>
                      <a:endParaRPr sz="1400">
                        <a:latin typeface="Arial"/>
                        <a:cs typeface="Arial"/>
                      </a:endParaRPr>
                    </a:p>
                  </a:txBody>
                  <a:tcPr marL="0" marR="0" marT="70485" marB="0">
                    <a:lnL w="12700">
                      <a:solidFill>
                        <a:srgbClr val="1F85F8"/>
                      </a:solidFill>
                      <a:prstDash val="solid"/>
                    </a:lnL>
                    <a:lnR w="12700">
                      <a:solidFill>
                        <a:srgbClr val="5FEA0F"/>
                      </a:solidFill>
                      <a:prstDash val="solid"/>
                    </a:lnR>
                    <a:lnT w="9525">
                      <a:solidFill>
                        <a:srgbClr val="DDDDDD"/>
                      </a:solidFill>
                      <a:prstDash val="solid"/>
                    </a:lnT>
                    <a:lnB w="9525">
                      <a:solidFill>
                        <a:srgbClr val="DDDDDD"/>
                      </a:solidFill>
                      <a:prstDash val="solid"/>
                    </a:lnB>
                    <a:solidFill>
                      <a:srgbClr val="FFFFFF"/>
                    </a:solidFill>
                  </a:tcPr>
                </a:tc>
                <a:tc>
                  <a:txBody>
                    <a:bodyPr/>
                    <a:lstStyle/>
                    <a:p>
                      <a:pPr marL="76200">
                        <a:lnSpc>
                          <a:spcPct val="100000"/>
                        </a:lnSpc>
                        <a:spcBef>
                          <a:spcPts val="520"/>
                        </a:spcBef>
                      </a:pPr>
                      <a:r>
                        <a:rPr sz="1400" spc="-10" dirty="0">
                          <a:latin typeface="Arial"/>
                          <a:cs typeface="Arial"/>
                        </a:rPr>
                        <a:t>Inactive</a:t>
                      </a:r>
                      <a:endParaRPr sz="1400">
                        <a:latin typeface="Arial"/>
                        <a:cs typeface="Arial"/>
                      </a:endParaRPr>
                    </a:p>
                  </a:txBody>
                  <a:tcPr marL="0" marR="0" marT="66040" marB="0">
                    <a:lnL w="12700">
                      <a:solidFill>
                        <a:srgbClr val="5FEA0F"/>
                      </a:solidFill>
                      <a:prstDash val="solid"/>
                    </a:lnL>
                    <a:lnR w="12700">
                      <a:solidFill>
                        <a:srgbClr val="DFE70F"/>
                      </a:solidFill>
                      <a:prstDash val="solid"/>
                    </a:lnR>
                    <a:lnT w="9525">
                      <a:solidFill>
                        <a:srgbClr val="DDDDDD"/>
                      </a:solidFill>
                      <a:prstDash val="solid"/>
                    </a:lnT>
                    <a:lnB w="9525">
                      <a:solidFill>
                        <a:srgbClr val="DDDDDD"/>
                      </a:solidFill>
                      <a:prstDash val="solid"/>
                    </a:lnB>
                    <a:solidFill>
                      <a:srgbClr val="FFFFFF"/>
                    </a:solidFill>
                  </a:tcPr>
                </a:tc>
                <a:extLst>
                  <a:ext uri="{0D108BD9-81ED-4DB2-BD59-A6C34878D82A}">
                    <a16:rowId xmlns:a16="http://schemas.microsoft.com/office/drawing/2014/main" val="10003"/>
                  </a:ext>
                </a:extLst>
              </a:tr>
              <a:tr h="361950">
                <a:tc>
                  <a:txBody>
                    <a:bodyPr/>
                    <a:lstStyle/>
                    <a:p>
                      <a:pPr marL="76835">
                        <a:lnSpc>
                          <a:spcPct val="100000"/>
                        </a:lnSpc>
                        <a:spcBef>
                          <a:spcPts val="540"/>
                        </a:spcBef>
                      </a:pPr>
                      <a:r>
                        <a:rPr sz="1400" dirty="0">
                          <a:latin typeface="Arial"/>
                          <a:cs typeface="Arial"/>
                        </a:rPr>
                        <a:t>4</a:t>
                      </a:r>
                      <a:endParaRPr sz="1400">
                        <a:latin typeface="Arial"/>
                        <a:cs typeface="Arial"/>
                      </a:endParaRPr>
                    </a:p>
                  </a:txBody>
                  <a:tcPr marL="0" marR="0" marT="68580" marB="0">
                    <a:lnL w="12700">
                      <a:solidFill>
                        <a:srgbClr val="0F85F8"/>
                      </a:solidFill>
                      <a:prstDash val="solid"/>
                    </a:lnL>
                    <a:lnR w="12700">
                      <a:solidFill>
                        <a:srgbClr val="6FAB0E"/>
                      </a:solidFill>
                      <a:prstDash val="solid"/>
                    </a:lnR>
                    <a:lnT w="9525">
                      <a:solidFill>
                        <a:srgbClr val="DDDDDD"/>
                      </a:solidFill>
                      <a:prstDash val="solid"/>
                    </a:lnT>
                    <a:lnB w="12700">
                      <a:solidFill>
                        <a:srgbClr val="40EA0F"/>
                      </a:solidFill>
                      <a:prstDash val="solid"/>
                    </a:lnB>
                    <a:solidFill>
                      <a:srgbClr val="F8F8F8"/>
                    </a:solidFill>
                  </a:tcPr>
                </a:tc>
                <a:tc>
                  <a:txBody>
                    <a:bodyPr/>
                    <a:lstStyle/>
                    <a:p>
                      <a:pPr marL="77470">
                        <a:lnSpc>
                          <a:spcPct val="100000"/>
                        </a:lnSpc>
                        <a:spcBef>
                          <a:spcPts val="540"/>
                        </a:spcBef>
                      </a:pPr>
                      <a:r>
                        <a:rPr sz="1400" spc="-5" dirty="0">
                          <a:latin typeface="Arial"/>
                          <a:cs typeface="Arial"/>
                        </a:rPr>
                        <a:t>Alibaba</a:t>
                      </a:r>
                      <a:endParaRPr sz="1400">
                        <a:latin typeface="Arial"/>
                        <a:cs typeface="Arial"/>
                      </a:endParaRPr>
                    </a:p>
                  </a:txBody>
                  <a:tcPr marL="0" marR="0" marT="68580" marB="0">
                    <a:lnL w="12700">
                      <a:solidFill>
                        <a:srgbClr val="6FAB0E"/>
                      </a:solidFill>
                      <a:prstDash val="solid"/>
                    </a:lnL>
                    <a:lnR w="12700">
                      <a:solidFill>
                        <a:srgbClr val="40DBE3"/>
                      </a:solidFill>
                      <a:prstDash val="solid"/>
                    </a:lnR>
                    <a:lnT w="9525">
                      <a:solidFill>
                        <a:srgbClr val="DDDDDD"/>
                      </a:solidFill>
                      <a:prstDash val="solid"/>
                    </a:lnT>
                    <a:lnB w="12700">
                      <a:solidFill>
                        <a:srgbClr val="9F82F8"/>
                      </a:solidFill>
                      <a:prstDash val="solid"/>
                    </a:lnB>
                    <a:solidFill>
                      <a:srgbClr val="F8F8F8"/>
                    </a:solidFill>
                  </a:tcPr>
                </a:tc>
                <a:tc>
                  <a:txBody>
                    <a:bodyPr/>
                    <a:lstStyle/>
                    <a:p>
                      <a:pPr marL="76200">
                        <a:lnSpc>
                          <a:spcPct val="100000"/>
                        </a:lnSpc>
                        <a:spcBef>
                          <a:spcPts val="515"/>
                        </a:spcBef>
                      </a:pPr>
                      <a:r>
                        <a:rPr sz="1400" spc="-5" dirty="0">
                          <a:latin typeface="Arial"/>
                          <a:cs typeface="Arial"/>
                        </a:rPr>
                        <a:t>Active</a:t>
                      </a:r>
                      <a:endParaRPr sz="1400">
                        <a:latin typeface="Arial"/>
                        <a:cs typeface="Arial"/>
                      </a:endParaRPr>
                    </a:p>
                  </a:txBody>
                  <a:tcPr marL="0" marR="0" marT="65405" marB="0">
                    <a:lnL w="12700">
                      <a:solidFill>
                        <a:srgbClr val="40DBE3"/>
                      </a:solidFill>
                      <a:prstDash val="solid"/>
                    </a:lnL>
                    <a:lnR w="12700">
                      <a:solidFill>
                        <a:srgbClr val="90E70F"/>
                      </a:solidFill>
                      <a:prstDash val="solid"/>
                    </a:lnR>
                    <a:lnT w="9525">
                      <a:solidFill>
                        <a:srgbClr val="DDDDDD"/>
                      </a:solidFill>
                      <a:prstDash val="solid"/>
                    </a:lnT>
                    <a:lnB w="12700">
                      <a:solidFill>
                        <a:srgbClr val="0089F8"/>
                      </a:solidFill>
                      <a:prstDash val="solid"/>
                    </a:lnB>
                    <a:solidFill>
                      <a:srgbClr val="F8F8F8"/>
                    </a:solidFill>
                  </a:tcPr>
                </a:tc>
                <a:extLst>
                  <a:ext uri="{0D108BD9-81ED-4DB2-BD59-A6C34878D82A}">
                    <a16:rowId xmlns:a16="http://schemas.microsoft.com/office/drawing/2014/main" val="10004"/>
                  </a:ext>
                </a:extLst>
              </a:tr>
            </a:tbl>
          </a:graphicData>
        </a:graphic>
      </p:graphicFrame>
      <p:pic>
        <p:nvPicPr>
          <p:cNvPr id="11" name="object 11"/>
          <p:cNvPicPr/>
          <p:nvPr/>
        </p:nvPicPr>
        <p:blipFill>
          <a:blip r:embed="rId3" cstate="print"/>
          <a:stretch>
            <a:fillRect/>
          </a:stretch>
        </p:blipFill>
        <p:spPr>
          <a:xfrm>
            <a:off x="143510" y="163068"/>
            <a:ext cx="767080" cy="307848"/>
          </a:xfrm>
          <a:prstGeom prst="rect">
            <a:avLst/>
          </a:prstGeom>
        </p:spPr>
      </p:pic>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HTML Tags and Attributes</a:t>
            </a:r>
          </a:p>
        </p:txBody>
      </p:sp>
      <p:sp>
        <p:nvSpPr>
          <p:cNvPr id="3" name="object 3"/>
          <p:cNvSpPr txBox="1"/>
          <p:nvPr/>
        </p:nvSpPr>
        <p:spPr>
          <a:xfrm>
            <a:off x="2082870" y="1728118"/>
            <a:ext cx="559435"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Links</a:t>
            </a:r>
            <a:endParaRPr sz="1800" dirty="0">
              <a:latin typeface="Arial MT"/>
              <a:cs typeface="Arial MT"/>
            </a:endParaRPr>
          </a:p>
        </p:txBody>
      </p:sp>
      <p:sp>
        <p:nvSpPr>
          <p:cNvPr id="4" name="object 4"/>
          <p:cNvSpPr txBox="1"/>
          <p:nvPr/>
        </p:nvSpPr>
        <p:spPr>
          <a:xfrm>
            <a:off x="656569" y="2617799"/>
            <a:ext cx="3263900" cy="1262653"/>
          </a:xfrm>
          <a:prstGeom prst="rect">
            <a:avLst/>
          </a:prstGeom>
        </p:spPr>
        <p:txBody>
          <a:bodyPr vert="horz" wrap="square" lIns="0" tIns="46990" rIns="0" bIns="0" rtlCol="0">
            <a:spAutoFit/>
          </a:bodyPr>
          <a:lstStyle/>
          <a:p>
            <a:pPr marL="31115" algn="just">
              <a:spcBef>
                <a:spcPts val="370"/>
              </a:spcBef>
            </a:pPr>
            <a:r>
              <a:rPr spc="-5" dirty="0">
                <a:latin typeface="Arial MT"/>
                <a:cs typeface="Arial MT"/>
              </a:rPr>
              <a:t>External</a:t>
            </a:r>
            <a:r>
              <a:rPr spc="-50" dirty="0">
                <a:latin typeface="Arial MT"/>
                <a:cs typeface="Arial MT"/>
              </a:rPr>
              <a:t> </a:t>
            </a:r>
            <a:r>
              <a:rPr spc="-5" dirty="0">
                <a:latin typeface="Arial MT"/>
                <a:cs typeface="Arial MT"/>
              </a:rPr>
              <a:t>Links</a:t>
            </a:r>
            <a:endParaRPr dirty="0">
              <a:latin typeface="Arial MT"/>
              <a:cs typeface="Arial MT"/>
            </a:endParaRPr>
          </a:p>
          <a:p>
            <a:pPr marL="348606" marR="5080" indent="-336542" algn="just">
              <a:lnSpc>
                <a:spcPct val="116100"/>
              </a:lnSpc>
              <a:buChar char="●"/>
              <a:tabLst>
                <a:tab pos="347972" algn="l"/>
                <a:tab pos="349241" algn="l"/>
              </a:tabLst>
            </a:pPr>
            <a:r>
              <a:rPr spc="-5" dirty="0">
                <a:latin typeface="Arial MT"/>
                <a:cs typeface="Arial MT"/>
              </a:rPr>
              <a:t>The “</a:t>
            </a:r>
            <a:r>
              <a:rPr b="1" spc="-5" dirty="0"/>
              <a:t>External </a:t>
            </a:r>
            <a:r>
              <a:rPr b="1" dirty="0"/>
              <a:t>Link</a:t>
            </a:r>
            <a:r>
              <a:rPr dirty="0">
                <a:latin typeface="Arial MT"/>
                <a:cs typeface="Arial MT"/>
              </a:rPr>
              <a:t>” </a:t>
            </a:r>
            <a:r>
              <a:rPr spc="-5" dirty="0">
                <a:latin typeface="Arial MT"/>
                <a:cs typeface="Arial MT"/>
              </a:rPr>
              <a:t>navigates the </a:t>
            </a:r>
            <a:r>
              <a:rPr dirty="0">
                <a:latin typeface="Arial MT"/>
                <a:cs typeface="Arial MT"/>
              </a:rPr>
              <a:t> visitor</a:t>
            </a:r>
            <a:r>
              <a:rPr spc="-20" dirty="0">
                <a:latin typeface="Arial MT"/>
                <a:cs typeface="Arial MT"/>
              </a:rPr>
              <a:t> </a:t>
            </a:r>
            <a:r>
              <a:rPr spc="-5" dirty="0">
                <a:latin typeface="Arial MT"/>
                <a:cs typeface="Arial MT"/>
              </a:rPr>
              <a:t>away</a:t>
            </a:r>
            <a:r>
              <a:rPr spc="-20" dirty="0">
                <a:latin typeface="Arial MT"/>
                <a:cs typeface="Arial MT"/>
              </a:rPr>
              <a:t> </a:t>
            </a:r>
            <a:r>
              <a:rPr spc="-5" dirty="0">
                <a:latin typeface="Arial MT"/>
                <a:cs typeface="Arial MT"/>
              </a:rPr>
              <a:t>from</a:t>
            </a:r>
            <a:r>
              <a:rPr spc="-20" dirty="0">
                <a:latin typeface="Arial MT"/>
                <a:cs typeface="Arial MT"/>
              </a:rPr>
              <a:t> </a:t>
            </a:r>
            <a:r>
              <a:rPr dirty="0">
                <a:latin typeface="Arial MT"/>
                <a:cs typeface="Arial MT"/>
              </a:rPr>
              <a:t>your</a:t>
            </a:r>
            <a:r>
              <a:rPr spc="-15" dirty="0">
                <a:latin typeface="Arial MT"/>
                <a:cs typeface="Arial MT"/>
              </a:rPr>
              <a:t> </a:t>
            </a:r>
            <a:r>
              <a:rPr dirty="0">
                <a:latin typeface="Arial MT"/>
                <a:cs typeface="Arial MT"/>
              </a:rPr>
              <a:t>site</a:t>
            </a:r>
            <a:r>
              <a:rPr spc="-20" dirty="0">
                <a:latin typeface="Arial MT"/>
                <a:cs typeface="Arial MT"/>
              </a:rPr>
              <a:t> </a:t>
            </a:r>
            <a:r>
              <a:rPr spc="-5" dirty="0">
                <a:latin typeface="Arial MT"/>
                <a:cs typeface="Arial MT"/>
              </a:rPr>
              <a:t>to</a:t>
            </a:r>
            <a:r>
              <a:rPr spc="-20" dirty="0">
                <a:latin typeface="Arial MT"/>
                <a:cs typeface="Arial MT"/>
              </a:rPr>
              <a:t> </a:t>
            </a:r>
            <a:r>
              <a:rPr spc="-5" dirty="0">
                <a:latin typeface="Arial MT"/>
                <a:cs typeface="Arial MT"/>
              </a:rPr>
              <a:t>another </a:t>
            </a:r>
            <a:r>
              <a:rPr spc="-375" dirty="0">
                <a:latin typeface="Arial MT"/>
                <a:cs typeface="Arial MT"/>
              </a:rPr>
              <a:t> </a:t>
            </a:r>
            <a:r>
              <a:rPr spc="-5" dirty="0">
                <a:latin typeface="Arial MT"/>
                <a:cs typeface="Arial MT"/>
              </a:rPr>
              <a:t>website in the internet </a:t>
            </a:r>
            <a:r>
              <a:rPr dirty="0">
                <a:latin typeface="Arial MT"/>
                <a:cs typeface="Arial MT"/>
              </a:rPr>
              <a:t>(like </a:t>
            </a:r>
            <a:r>
              <a:rPr spc="5" dirty="0">
                <a:solidFill>
                  <a:srgbClr val="0097A7"/>
                </a:solidFill>
                <a:latin typeface="Arial MT"/>
                <a:cs typeface="Arial MT"/>
              </a:rPr>
              <a:t> </a:t>
            </a:r>
            <a:r>
              <a:rPr u="heavy" spc="-5" dirty="0">
                <a:solidFill>
                  <a:srgbClr val="0097A7"/>
                </a:solidFill>
                <a:uFill>
                  <a:solidFill>
                    <a:srgbClr val="0097A7"/>
                  </a:solidFill>
                </a:uFill>
                <a:latin typeface="Arial MT"/>
                <a:cs typeface="Arial MT"/>
                <a:hlinkClick r:id="rId2"/>
              </a:rPr>
              <a:t>http://google.com</a:t>
            </a:r>
            <a:r>
              <a:rPr spc="-5" dirty="0">
                <a:latin typeface="Arial MT"/>
                <a:cs typeface="Arial MT"/>
              </a:rPr>
              <a:t>).</a:t>
            </a:r>
            <a:endParaRPr dirty="0">
              <a:latin typeface="Arial MT"/>
              <a:cs typeface="Arial MT"/>
            </a:endParaRPr>
          </a:p>
        </p:txBody>
      </p:sp>
      <p:sp>
        <p:nvSpPr>
          <p:cNvPr id="5" name="object 5"/>
          <p:cNvSpPr txBox="1"/>
          <p:nvPr/>
        </p:nvSpPr>
        <p:spPr>
          <a:xfrm>
            <a:off x="4914900" y="4836300"/>
            <a:ext cx="3905250" cy="120546"/>
          </a:xfrm>
          <a:prstGeom prst="rect">
            <a:avLst/>
          </a:prstGeom>
        </p:spPr>
        <p:txBody>
          <a:bodyPr vert="horz" wrap="square" lIns="0" tIns="12700" rIns="0" bIns="0" rtlCol="0">
            <a:spAutoFit/>
          </a:bodyPr>
          <a:lstStyle/>
          <a:p>
            <a:pPr marL="12700" algn="ctr">
              <a:spcBef>
                <a:spcPts val="100"/>
              </a:spcBef>
            </a:pPr>
            <a:r>
              <a:rPr sz="700" spc="-10" dirty="0">
                <a:solidFill>
                  <a:srgbClr val="595959"/>
                </a:solidFill>
                <a:latin typeface="Arial MT"/>
                <a:cs typeface="Arial MT"/>
              </a:rPr>
              <a:t>Image</a:t>
            </a:r>
            <a:r>
              <a:rPr lang="en-US" sz="700" spc="-10" dirty="0">
                <a:solidFill>
                  <a:srgbClr val="595959"/>
                </a:solidFill>
                <a:latin typeface="Arial MT"/>
                <a:cs typeface="Arial MT"/>
              </a:rPr>
              <a:t> </a:t>
            </a:r>
            <a:r>
              <a:rPr sz="700" spc="-10" dirty="0">
                <a:solidFill>
                  <a:srgbClr val="595959"/>
                </a:solidFill>
                <a:latin typeface="Arial MT"/>
                <a:cs typeface="Arial MT"/>
              </a:rPr>
              <a:t>Source:</a:t>
            </a:r>
            <a:r>
              <a:rPr lang="en-US" sz="700" spc="-10" dirty="0">
                <a:solidFill>
                  <a:srgbClr val="595959"/>
                </a:solidFill>
                <a:latin typeface="Arial MT"/>
                <a:cs typeface="Arial MT"/>
              </a:rPr>
              <a:t> </a:t>
            </a:r>
            <a:r>
              <a:rPr sz="700" spc="-10" dirty="0">
                <a:solidFill>
                  <a:srgbClr val="595959"/>
                </a:solidFill>
                <a:latin typeface="Arial MT"/>
                <a:cs typeface="Arial MT"/>
                <a:hlinkClick r:id="rId3"/>
              </a:rPr>
              <a:t>https://www.orbitmedia.com/blog/internal-linking/</a:t>
            </a:r>
            <a:endParaRPr sz="700" dirty="0">
              <a:latin typeface="Arial MT"/>
              <a:cs typeface="Arial MT"/>
            </a:endParaRPr>
          </a:p>
        </p:txBody>
      </p:sp>
      <p:pic>
        <p:nvPicPr>
          <p:cNvPr id="6" name="object 6"/>
          <p:cNvPicPr/>
          <p:nvPr/>
        </p:nvPicPr>
        <p:blipFill>
          <a:blip r:embed="rId4" cstate="print"/>
          <a:stretch>
            <a:fillRect/>
          </a:stretch>
        </p:blipFill>
        <p:spPr>
          <a:xfrm>
            <a:off x="4572000" y="1229689"/>
            <a:ext cx="4583883" cy="2776220"/>
          </a:xfrm>
          <a:prstGeom prst="rect">
            <a:avLst/>
          </a:prstGeom>
        </p:spPr>
      </p:pic>
    </p:spTree>
    <p:extLst>
      <p:ext uri="{BB962C8B-B14F-4D97-AF65-F5344CB8AC3E}">
        <p14:creationId xmlns:p14="http://schemas.microsoft.com/office/powerpoint/2010/main" val="422573551"/>
      </p:ext>
    </p:extLst>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252248" y="645921"/>
            <a:ext cx="4174709" cy="772647"/>
          </a:xfrm>
          <a:prstGeom prst="rect">
            <a:avLst/>
          </a:prstGeom>
        </p:spPr>
        <p:txBody>
          <a:bodyPr vert="horz" wrap="square" lIns="0" tIns="28575" rIns="0" bIns="0" rtlCol="0">
            <a:spAutoFit/>
          </a:bodyPr>
          <a:lstStyle/>
          <a:p>
            <a:pPr marL="1164590" marR="5080" indent="-1152525">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Algebra</a:t>
            </a:r>
          </a:p>
        </p:txBody>
      </p:sp>
      <p:sp>
        <p:nvSpPr>
          <p:cNvPr id="6" name="object 6"/>
          <p:cNvSpPr txBox="1"/>
          <p:nvPr/>
        </p:nvSpPr>
        <p:spPr>
          <a:xfrm>
            <a:off x="1599946" y="1726819"/>
            <a:ext cx="135128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Projection(π)</a:t>
            </a:r>
            <a:endParaRPr sz="1800">
              <a:latin typeface="Arial"/>
              <a:cs typeface="Arial"/>
            </a:endParaRPr>
          </a:p>
        </p:txBody>
      </p:sp>
      <p:sp>
        <p:nvSpPr>
          <p:cNvPr id="7" name="object 7"/>
          <p:cNvSpPr txBox="1"/>
          <p:nvPr/>
        </p:nvSpPr>
        <p:spPr>
          <a:xfrm>
            <a:off x="4690998" y="679450"/>
            <a:ext cx="1157605" cy="239395"/>
          </a:xfrm>
          <a:prstGeom prst="rect">
            <a:avLst/>
          </a:prstGeom>
        </p:spPr>
        <p:txBody>
          <a:bodyPr vert="horz" wrap="square" lIns="0" tIns="13335" rIns="0" bIns="0" rtlCol="0">
            <a:spAutoFit/>
          </a:bodyPr>
          <a:lstStyle/>
          <a:p>
            <a:pPr marL="12700">
              <a:lnSpc>
                <a:spcPct val="100000"/>
              </a:lnSpc>
              <a:spcBef>
                <a:spcPts val="105"/>
              </a:spcBef>
            </a:pPr>
            <a:r>
              <a:rPr sz="1400" spc="-20" dirty="0">
                <a:latin typeface="Arial"/>
                <a:cs typeface="Arial"/>
              </a:rPr>
              <a:t>T</a:t>
            </a:r>
            <a:r>
              <a:rPr sz="1400" spc="-15" dirty="0">
                <a:latin typeface="Arial"/>
                <a:cs typeface="Arial"/>
              </a:rPr>
              <a:t>abl</a:t>
            </a:r>
            <a:r>
              <a:rPr sz="1400" dirty="0">
                <a:latin typeface="Arial"/>
                <a:cs typeface="Arial"/>
              </a:rPr>
              <a:t>e</a:t>
            </a:r>
            <a:r>
              <a:rPr sz="1400" spc="-90" dirty="0">
                <a:latin typeface="Arial"/>
                <a:cs typeface="Arial"/>
              </a:rPr>
              <a:t> </a:t>
            </a:r>
            <a:r>
              <a:rPr sz="1400" spc="-20" dirty="0">
                <a:latin typeface="Arial"/>
                <a:cs typeface="Arial"/>
              </a:rPr>
              <a:t>C</a:t>
            </a:r>
            <a:r>
              <a:rPr sz="1400" spc="-15" dirty="0">
                <a:latin typeface="Arial"/>
                <a:cs typeface="Arial"/>
              </a:rPr>
              <a:t>our</a:t>
            </a:r>
            <a:r>
              <a:rPr sz="1400" spc="-10" dirty="0">
                <a:latin typeface="Arial"/>
                <a:cs typeface="Arial"/>
              </a:rPr>
              <a:t>s</a:t>
            </a:r>
            <a:r>
              <a:rPr sz="1400" spc="-15" dirty="0">
                <a:latin typeface="Arial"/>
                <a:cs typeface="Arial"/>
              </a:rPr>
              <a:t>e</a:t>
            </a:r>
            <a:r>
              <a:rPr sz="1400" dirty="0">
                <a:latin typeface="Arial"/>
                <a:cs typeface="Arial"/>
              </a:rPr>
              <a:t>s</a:t>
            </a:r>
            <a:endParaRPr sz="1400">
              <a:latin typeface="Arial"/>
              <a:cs typeface="Arial"/>
            </a:endParaRPr>
          </a:p>
        </p:txBody>
      </p:sp>
      <p:graphicFrame>
        <p:nvGraphicFramePr>
          <p:cNvPr id="8" name="object 8"/>
          <p:cNvGraphicFramePr>
            <a:graphicFrameLocks noGrp="1"/>
          </p:cNvGraphicFramePr>
          <p:nvPr/>
        </p:nvGraphicFramePr>
        <p:xfrm>
          <a:off x="4603750" y="1054735"/>
          <a:ext cx="4533900" cy="1314450"/>
        </p:xfrm>
        <a:graphic>
          <a:graphicData uri="http://schemas.openxmlformats.org/drawingml/2006/table">
            <a:tbl>
              <a:tblPr firstRow="1" bandRow="1">
                <a:tableStyleId>{2D5ABB26-0587-4C30-8999-92F81FD0307C}</a:tableStyleId>
              </a:tblPr>
              <a:tblGrid>
                <a:gridCol w="1511300">
                  <a:extLst>
                    <a:ext uri="{9D8B030D-6E8A-4147-A177-3AD203B41FA5}">
                      <a16:colId xmlns:a16="http://schemas.microsoft.com/office/drawing/2014/main" val="20000"/>
                    </a:ext>
                  </a:extLst>
                </a:gridCol>
                <a:gridCol w="1511300">
                  <a:extLst>
                    <a:ext uri="{9D8B030D-6E8A-4147-A177-3AD203B41FA5}">
                      <a16:colId xmlns:a16="http://schemas.microsoft.com/office/drawing/2014/main" val="20001"/>
                    </a:ext>
                  </a:extLst>
                </a:gridCol>
                <a:gridCol w="1511300">
                  <a:extLst>
                    <a:ext uri="{9D8B030D-6E8A-4147-A177-3AD203B41FA5}">
                      <a16:colId xmlns:a16="http://schemas.microsoft.com/office/drawing/2014/main" val="20002"/>
                    </a:ext>
                  </a:extLst>
                </a:gridCol>
              </a:tblGrid>
              <a:tr h="438150">
                <a:tc>
                  <a:txBody>
                    <a:bodyPr/>
                    <a:lstStyle/>
                    <a:p>
                      <a:pPr marL="85725">
                        <a:lnSpc>
                          <a:spcPct val="100000"/>
                        </a:lnSpc>
                        <a:spcBef>
                          <a:spcPts val="229"/>
                        </a:spcBef>
                      </a:pPr>
                      <a:r>
                        <a:rPr sz="1400" b="1" spc="-5" dirty="0">
                          <a:solidFill>
                            <a:srgbClr val="FFFFFF"/>
                          </a:solidFill>
                          <a:latin typeface="Arial"/>
                          <a:cs typeface="Arial"/>
                        </a:rPr>
                        <a:t>Topic</a:t>
                      </a:r>
                      <a:endParaRPr sz="1400">
                        <a:latin typeface="Arial"/>
                        <a:cs typeface="Arial"/>
                      </a:endParaRPr>
                    </a:p>
                  </a:txBody>
                  <a:tcPr marL="0" marR="0" marT="29209"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FFAB40"/>
                    </a:solidFill>
                  </a:tcPr>
                </a:tc>
                <a:tc>
                  <a:txBody>
                    <a:bodyPr/>
                    <a:lstStyle/>
                    <a:p>
                      <a:pPr marL="86360">
                        <a:lnSpc>
                          <a:spcPct val="100000"/>
                        </a:lnSpc>
                        <a:spcBef>
                          <a:spcPts val="229"/>
                        </a:spcBef>
                      </a:pPr>
                      <a:r>
                        <a:rPr sz="1400" b="1" spc="-5" dirty="0">
                          <a:solidFill>
                            <a:srgbClr val="FFFFFF"/>
                          </a:solidFill>
                          <a:latin typeface="Arial"/>
                          <a:cs typeface="Arial"/>
                        </a:rPr>
                        <a:t>Author</a:t>
                      </a:r>
                      <a:endParaRPr sz="1400">
                        <a:latin typeface="Arial"/>
                        <a:cs typeface="Arial"/>
                      </a:endParaRPr>
                    </a:p>
                  </a:txBody>
                  <a:tcPr marL="0" marR="0" marT="29209"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FFAB40"/>
                    </a:solidFill>
                  </a:tcPr>
                </a:tc>
                <a:tc>
                  <a:txBody>
                    <a:bodyPr/>
                    <a:lstStyle/>
                    <a:p>
                      <a:pPr marL="86995">
                        <a:lnSpc>
                          <a:spcPct val="100000"/>
                        </a:lnSpc>
                        <a:spcBef>
                          <a:spcPts val="229"/>
                        </a:spcBef>
                      </a:pPr>
                      <a:r>
                        <a:rPr sz="1400" b="1" dirty="0">
                          <a:solidFill>
                            <a:srgbClr val="FFFFFF"/>
                          </a:solidFill>
                          <a:latin typeface="Arial"/>
                          <a:cs typeface="Arial"/>
                        </a:rPr>
                        <a:t>Sales</a:t>
                      </a:r>
                      <a:endParaRPr sz="1400">
                        <a:latin typeface="Arial"/>
                        <a:cs typeface="Arial"/>
                      </a:endParaRPr>
                    </a:p>
                  </a:txBody>
                  <a:tcPr marL="0" marR="0" marT="29209"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FFAB40"/>
                    </a:solidFill>
                  </a:tcPr>
                </a:tc>
                <a:extLst>
                  <a:ext uri="{0D108BD9-81ED-4DB2-BD59-A6C34878D82A}">
                    <a16:rowId xmlns:a16="http://schemas.microsoft.com/office/drawing/2014/main" val="10000"/>
                  </a:ext>
                </a:extLst>
              </a:tr>
              <a:tr h="438150">
                <a:tc>
                  <a:txBody>
                    <a:bodyPr/>
                    <a:lstStyle/>
                    <a:p>
                      <a:pPr marL="85725">
                        <a:lnSpc>
                          <a:spcPct val="100000"/>
                        </a:lnSpc>
                        <a:spcBef>
                          <a:spcPts val="225"/>
                        </a:spcBef>
                      </a:pPr>
                      <a:r>
                        <a:rPr sz="1400" spc="-5" dirty="0">
                          <a:latin typeface="Arial"/>
                          <a:cs typeface="Arial"/>
                        </a:rPr>
                        <a:t>Database</a:t>
                      </a:r>
                      <a:endParaRPr sz="1400">
                        <a:latin typeface="Arial"/>
                        <a:cs typeface="Arial"/>
                      </a:endParaRPr>
                    </a:p>
                  </a:txBody>
                  <a:tcPr marL="0" marR="0" marT="2857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FFE0CD"/>
                    </a:solidFill>
                  </a:tcPr>
                </a:tc>
                <a:tc>
                  <a:txBody>
                    <a:bodyPr/>
                    <a:lstStyle/>
                    <a:p>
                      <a:pPr marL="86360">
                        <a:lnSpc>
                          <a:spcPct val="100000"/>
                        </a:lnSpc>
                        <a:spcBef>
                          <a:spcPts val="225"/>
                        </a:spcBef>
                      </a:pPr>
                      <a:r>
                        <a:rPr sz="1400" spc="-5" dirty="0">
                          <a:latin typeface="Arial"/>
                          <a:cs typeface="Arial"/>
                        </a:rPr>
                        <a:t>Satish</a:t>
                      </a:r>
                      <a:endParaRPr sz="1400">
                        <a:latin typeface="Arial"/>
                        <a:cs typeface="Arial"/>
                      </a:endParaRPr>
                    </a:p>
                  </a:txBody>
                  <a:tcPr marL="0" marR="0" marT="2857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FFE0CD"/>
                    </a:solidFill>
                  </a:tcPr>
                </a:tc>
                <a:tc>
                  <a:txBody>
                    <a:bodyPr/>
                    <a:lstStyle/>
                    <a:p>
                      <a:pPr marL="86995">
                        <a:lnSpc>
                          <a:spcPct val="100000"/>
                        </a:lnSpc>
                        <a:spcBef>
                          <a:spcPts val="225"/>
                        </a:spcBef>
                      </a:pPr>
                      <a:r>
                        <a:rPr sz="1400" spc="-5" dirty="0">
                          <a:latin typeface="Arial"/>
                          <a:cs typeface="Arial"/>
                        </a:rPr>
                        <a:t>10000</a:t>
                      </a:r>
                      <a:endParaRPr sz="1400">
                        <a:latin typeface="Arial"/>
                        <a:cs typeface="Arial"/>
                      </a:endParaRPr>
                    </a:p>
                  </a:txBody>
                  <a:tcPr marL="0" marR="0" marT="2857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FFE0CD"/>
                    </a:solidFill>
                  </a:tcPr>
                </a:tc>
                <a:extLst>
                  <a:ext uri="{0D108BD9-81ED-4DB2-BD59-A6C34878D82A}">
                    <a16:rowId xmlns:a16="http://schemas.microsoft.com/office/drawing/2014/main" val="10001"/>
                  </a:ext>
                </a:extLst>
              </a:tr>
              <a:tr h="438150">
                <a:tc>
                  <a:txBody>
                    <a:bodyPr/>
                    <a:lstStyle/>
                    <a:p>
                      <a:pPr marL="85725">
                        <a:lnSpc>
                          <a:spcPct val="100000"/>
                        </a:lnSpc>
                        <a:spcBef>
                          <a:spcPts val="229"/>
                        </a:spcBef>
                      </a:pPr>
                      <a:r>
                        <a:rPr sz="1400" dirty="0">
                          <a:latin typeface="Arial"/>
                          <a:cs typeface="Arial"/>
                        </a:rPr>
                        <a:t>Programming</a:t>
                      </a:r>
                      <a:endParaRPr sz="1400">
                        <a:latin typeface="Arial"/>
                        <a:cs typeface="Arial"/>
                      </a:endParaRPr>
                    </a:p>
                  </a:txBody>
                  <a:tcPr marL="0" marR="0" marT="29209"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FFF0E7"/>
                    </a:solidFill>
                  </a:tcPr>
                </a:tc>
                <a:tc>
                  <a:txBody>
                    <a:bodyPr/>
                    <a:lstStyle/>
                    <a:p>
                      <a:pPr marL="86360">
                        <a:lnSpc>
                          <a:spcPct val="100000"/>
                        </a:lnSpc>
                        <a:spcBef>
                          <a:spcPts val="229"/>
                        </a:spcBef>
                      </a:pPr>
                      <a:r>
                        <a:rPr sz="1400" spc="-5" dirty="0">
                          <a:latin typeface="Arial"/>
                          <a:cs typeface="Arial"/>
                        </a:rPr>
                        <a:t>Sandip</a:t>
                      </a:r>
                      <a:endParaRPr sz="1400">
                        <a:latin typeface="Arial"/>
                        <a:cs typeface="Arial"/>
                      </a:endParaRPr>
                    </a:p>
                  </a:txBody>
                  <a:tcPr marL="0" marR="0" marT="29209"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FFF0E7"/>
                    </a:solidFill>
                  </a:tcPr>
                </a:tc>
                <a:tc>
                  <a:txBody>
                    <a:bodyPr/>
                    <a:lstStyle/>
                    <a:p>
                      <a:pPr marL="86995">
                        <a:lnSpc>
                          <a:spcPct val="100000"/>
                        </a:lnSpc>
                        <a:spcBef>
                          <a:spcPts val="229"/>
                        </a:spcBef>
                      </a:pPr>
                      <a:r>
                        <a:rPr sz="1400" spc="-5" dirty="0">
                          <a:latin typeface="Arial"/>
                          <a:cs typeface="Arial"/>
                        </a:rPr>
                        <a:t>15000</a:t>
                      </a:r>
                      <a:endParaRPr sz="1400">
                        <a:latin typeface="Arial"/>
                        <a:cs typeface="Arial"/>
                      </a:endParaRPr>
                    </a:p>
                  </a:txBody>
                  <a:tcPr marL="0" marR="0" marT="29209"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FFF0E7"/>
                    </a:solidFill>
                  </a:tcPr>
                </a:tc>
                <a:extLst>
                  <a:ext uri="{0D108BD9-81ED-4DB2-BD59-A6C34878D82A}">
                    <a16:rowId xmlns:a16="http://schemas.microsoft.com/office/drawing/2014/main" val="10002"/>
                  </a:ext>
                </a:extLst>
              </a:tr>
            </a:tbl>
          </a:graphicData>
        </a:graphic>
      </p:graphicFrame>
      <p:sp>
        <p:nvSpPr>
          <p:cNvPr id="9" name="object 9"/>
          <p:cNvSpPr txBox="1"/>
          <p:nvPr/>
        </p:nvSpPr>
        <p:spPr>
          <a:xfrm>
            <a:off x="652780" y="2727962"/>
            <a:ext cx="6982459" cy="2039620"/>
          </a:xfrm>
          <a:prstGeom prst="rect">
            <a:avLst/>
          </a:prstGeom>
        </p:spPr>
        <p:txBody>
          <a:bodyPr vert="horz" wrap="square" lIns="0" tIns="74295" rIns="0" bIns="0" rtlCol="0">
            <a:spAutoFit/>
          </a:bodyPr>
          <a:lstStyle/>
          <a:p>
            <a:pPr marL="400050" indent="-337185">
              <a:lnSpc>
                <a:spcPct val="100000"/>
              </a:lnSpc>
              <a:spcBef>
                <a:spcPts val="585"/>
              </a:spcBef>
              <a:buChar char="●"/>
              <a:tabLst>
                <a:tab pos="400050" algn="l"/>
                <a:tab pos="400685" algn="l"/>
              </a:tabLst>
            </a:pPr>
            <a:r>
              <a:rPr sz="1400" dirty="0">
                <a:latin typeface="Arial"/>
                <a:cs typeface="Arial"/>
              </a:rPr>
              <a:t>Projection</a:t>
            </a:r>
            <a:r>
              <a:rPr sz="1400" spc="-25" dirty="0">
                <a:latin typeface="Arial"/>
                <a:cs typeface="Arial"/>
              </a:rPr>
              <a:t> </a:t>
            </a:r>
            <a:r>
              <a:rPr sz="1400" spc="-5" dirty="0">
                <a:latin typeface="Arial"/>
                <a:cs typeface="Arial"/>
              </a:rPr>
              <a:t>operator</a:t>
            </a:r>
            <a:r>
              <a:rPr sz="1400" spc="-25" dirty="0">
                <a:latin typeface="Arial"/>
                <a:cs typeface="Arial"/>
              </a:rPr>
              <a:t> </a:t>
            </a:r>
            <a:r>
              <a:rPr sz="1400" spc="-5" dirty="0">
                <a:latin typeface="Arial"/>
                <a:cs typeface="Arial"/>
              </a:rPr>
              <a:t>does</a:t>
            </a:r>
            <a:r>
              <a:rPr sz="1400" spc="-15" dirty="0">
                <a:latin typeface="Arial"/>
                <a:cs typeface="Arial"/>
              </a:rPr>
              <a:t> </a:t>
            </a:r>
            <a:r>
              <a:rPr sz="1400" spc="-5" dirty="0">
                <a:latin typeface="Arial"/>
                <a:cs typeface="Arial"/>
              </a:rPr>
              <a:t>not</a:t>
            </a:r>
            <a:r>
              <a:rPr sz="1400" spc="-30" dirty="0">
                <a:latin typeface="Arial"/>
                <a:cs typeface="Arial"/>
              </a:rPr>
              <a:t> </a:t>
            </a:r>
            <a:r>
              <a:rPr sz="1400" spc="-5" dirty="0">
                <a:latin typeface="Arial"/>
                <a:cs typeface="Arial"/>
              </a:rPr>
              <a:t>obey</a:t>
            </a:r>
            <a:r>
              <a:rPr sz="1400" spc="-30" dirty="0">
                <a:latin typeface="Arial"/>
                <a:cs typeface="Arial"/>
              </a:rPr>
              <a:t> </a:t>
            </a:r>
            <a:r>
              <a:rPr sz="1400" spc="-5" dirty="0">
                <a:latin typeface="Arial"/>
                <a:cs typeface="Arial"/>
              </a:rPr>
              <a:t>commutative</a:t>
            </a:r>
            <a:r>
              <a:rPr sz="1400" spc="-10" dirty="0">
                <a:latin typeface="Arial"/>
                <a:cs typeface="Arial"/>
              </a:rPr>
              <a:t> </a:t>
            </a:r>
            <a:r>
              <a:rPr sz="1400" spc="-5" dirty="0">
                <a:latin typeface="Arial"/>
                <a:cs typeface="Arial"/>
              </a:rPr>
              <a:t>property</a:t>
            </a:r>
            <a:r>
              <a:rPr sz="1400" spc="-25" dirty="0">
                <a:latin typeface="Arial"/>
                <a:cs typeface="Arial"/>
              </a:rPr>
              <a:t> </a:t>
            </a:r>
            <a:r>
              <a:rPr sz="1400" spc="-5" dirty="0">
                <a:latin typeface="Arial"/>
                <a:cs typeface="Arial"/>
              </a:rPr>
              <a:t>i.e.</a:t>
            </a:r>
            <a:endParaRPr sz="1400">
              <a:latin typeface="Arial"/>
              <a:cs typeface="Arial"/>
            </a:endParaRPr>
          </a:p>
          <a:p>
            <a:pPr marL="83185">
              <a:lnSpc>
                <a:spcPts val="2150"/>
              </a:lnSpc>
              <a:spcBef>
                <a:spcPts val="620"/>
              </a:spcBef>
            </a:pPr>
            <a:r>
              <a:rPr sz="2700" baseline="20061" dirty="0">
                <a:latin typeface="Arial"/>
                <a:cs typeface="Arial"/>
              </a:rPr>
              <a:t>π</a:t>
            </a:r>
            <a:r>
              <a:rPr sz="2700" spc="-15" baseline="20061" dirty="0">
                <a:latin typeface="Arial"/>
                <a:cs typeface="Arial"/>
              </a:rPr>
              <a:t> </a:t>
            </a:r>
            <a:r>
              <a:rPr sz="1200" spc="-5" dirty="0">
                <a:latin typeface="Arial"/>
                <a:cs typeface="Arial"/>
              </a:rPr>
              <a:t>&lt;list2&gt;</a:t>
            </a:r>
            <a:r>
              <a:rPr sz="1200" spc="155" dirty="0">
                <a:latin typeface="Arial"/>
                <a:cs typeface="Arial"/>
              </a:rPr>
              <a:t> </a:t>
            </a:r>
            <a:r>
              <a:rPr sz="2700" baseline="20061" dirty="0">
                <a:latin typeface="Arial"/>
                <a:cs typeface="Arial"/>
              </a:rPr>
              <a:t>(π</a:t>
            </a:r>
            <a:r>
              <a:rPr sz="2700" spc="-15" baseline="20061" dirty="0">
                <a:latin typeface="Arial"/>
                <a:cs typeface="Arial"/>
              </a:rPr>
              <a:t> </a:t>
            </a:r>
            <a:r>
              <a:rPr sz="1200" spc="-5" dirty="0">
                <a:latin typeface="Arial"/>
                <a:cs typeface="Arial"/>
              </a:rPr>
              <a:t>&lt;list1&gt;</a:t>
            </a:r>
            <a:r>
              <a:rPr sz="1200" spc="15" dirty="0">
                <a:latin typeface="Arial"/>
                <a:cs typeface="Arial"/>
              </a:rPr>
              <a:t> </a:t>
            </a:r>
            <a:r>
              <a:rPr sz="2700" spc="-7" baseline="20061" dirty="0">
                <a:latin typeface="Arial"/>
                <a:cs typeface="Arial"/>
              </a:rPr>
              <a:t>(R)) </a:t>
            </a:r>
            <a:r>
              <a:rPr sz="2700" baseline="20061" dirty="0">
                <a:latin typeface="Arial"/>
                <a:cs typeface="Arial"/>
              </a:rPr>
              <a:t>≠</a:t>
            </a:r>
            <a:r>
              <a:rPr sz="2700" spc="-30" baseline="20061" dirty="0">
                <a:latin typeface="Arial"/>
                <a:cs typeface="Arial"/>
              </a:rPr>
              <a:t> </a:t>
            </a:r>
            <a:r>
              <a:rPr sz="2700" baseline="20061" dirty="0">
                <a:latin typeface="Arial"/>
                <a:cs typeface="Arial"/>
              </a:rPr>
              <a:t>π </a:t>
            </a:r>
            <a:r>
              <a:rPr sz="1200" spc="-5" dirty="0">
                <a:latin typeface="Arial"/>
                <a:cs typeface="Arial"/>
              </a:rPr>
              <a:t>&lt;list1&gt;</a:t>
            </a:r>
            <a:r>
              <a:rPr sz="1200" spc="160" dirty="0">
                <a:latin typeface="Arial"/>
                <a:cs typeface="Arial"/>
              </a:rPr>
              <a:t> </a:t>
            </a:r>
            <a:r>
              <a:rPr sz="2700" baseline="20061" dirty="0">
                <a:latin typeface="Arial"/>
                <a:cs typeface="Arial"/>
              </a:rPr>
              <a:t>(π</a:t>
            </a:r>
            <a:r>
              <a:rPr sz="2700" spc="-15" baseline="20061" dirty="0">
                <a:latin typeface="Arial"/>
                <a:cs typeface="Arial"/>
              </a:rPr>
              <a:t> </a:t>
            </a:r>
            <a:r>
              <a:rPr sz="1200" spc="-5" dirty="0">
                <a:latin typeface="Arial"/>
                <a:cs typeface="Arial"/>
              </a:rPr>
              <a:t>&lt;list2&gt;</a:t>
            </a:r>
            <a:r>
              <a:rPr sz="1200" dirty="0">
                <a:latin typeface="Arial"/>
                <a:cs typeface="Arial"/>
              </a:rPr>
              <a:t> </a:t>
            </a:r>
            <a:r>
              <a:rPr sz="2700" spc="-7" baseline="20061" dirty="0">
                <a:latin typeface="Arial"/>
                <a:cs typeface="Arial"/>
              </a:rPr>
              <a:t>(R))</a:t>
            </a:r>
            <a:endParaRPr sz="2700" baseline="20061">
              <a:latin typeface="Arial"/>
              <a:cs typeface="Arial"/>
            </a:endParaRPr>
          </a:p>
          <a:p>
            <a:pPr marL="83185">
              <a:lnSpc>
                <a:spcPts val="2150"/>
              </a:lnSpc>
            </a:pPr>
            <a:r>
              <a:rPr sz="1800" dirty="0">
                <a:latin typeface="Arial"/>
                <a:cs typeface="Arial"/>
              </a:rPr>
              <a:t>π</a:t>
            </a:r>
            <a:r>
              <a:rPr sz="1800" spc="-35" dirty="0">
                <a:latin typeface="Arial"/>
                <a:cs typeface="Arial"/>
              </a:rPr>
              <a:t> </a:t>
            </a:r>
            <a:r>
              <a:rPr sz="1800" spc="-15" baseline="-30092" dirty="0">
                <a:latin typeface="Arial"/>
                <a:cs typeface="Arial"/>
              </a:rPr>
              <a:t>Sales</a:t>
            </a:r>
            <a:r>
              <a:rPr sz="1800" spc="225" baseline="-30092" dirty="0">
                <a:latin typeface="Arial"/>
                <a:cs typeface="Arial"/>
              </a:rPr>
              <a:t> </a:t>
            </a:r>
            <a:r>
              <a:rPr sz="1800" dirty="0">
                <a:latin typeface="Arial"/>
                <a:cs typeface="Arial"/>
              </a:rPr>
              <a:t>(π</a:t>
            </a:r>
            <a:r>
              <a:rPr sz="1800" spc="-25" dirty="0">
                <a:latin typeface="Arial"/>
                <a:cs typeface="Arial"/>
              </a:rPr>
              <a:t> </a:t>
            </a:r>
            <a:r>
              <a:rPr sz="1800" spc="-7" baseline="-30092" dirty="0">
                <a:latin typeface="Arial"/>
                <a:cs typeface="Arial"/>
              </a:rPr>
              <a:t>Topic</a:t>
            </a:r>
            <a:r>
              <a:rPr sz="1800" spc="-120" baseline="-30092" dirty="0">
                <a:latin typeface="Arial"/>
                <a:cs typeface="Arial"/>
              </a:rPr>
              <a:t> </a:t>
            </a:r>
            <a:r>
              <a:rPr sz="1800" spc="-10" dirty="0">
                <a:latin typeface="Arial"/>
                <a:cs typeface="Arial"/>
              </a:rPr>
              <a:t>(Courses))</a:t>
            </a:r>
            <a:r>
              <a:rPr sz="1800" spc="-15" dirty="0">
                <a:latin typeface="Arial"/>
                <a:cs typeface="Arial"/>
              </a:rPr>
              <a:t> </a:t>
            </a:r>
            <a:r>
              <a:rPr sz="1800" dirty="0">
                <a:latin typeface="Arial"/>
                <a:cs typeface="Arial"/>
              </a:rPr>
              <a:t>≠</a:t>
            </a:r>
            <a:r>
              <a:rPr sz="1800" spc="-20" dirty="0">
                <a:latin typeface="Arial"/>
                <a:cs typeface="Arial"/>
              </a:rPr>
              <a:t> </a:t>
            </a:r>
            <a:r>
              <a:rPr sz="1800" dirty="0">
                <a:latin typeface="Arial"/>
                <a:cs typeface="Arial"/>
              </a:rPr>
              <a:t>π</a:t>
            </a:r>
            <a:r>
              <a:rPr sz="1800" spc="-25" dirty="0">
                <a:latin typeface="Arial"/>
                <a:cs typeface="Arial"/>
              </a:rPr>
              <a:t> </a:t>
            </a:r>
            <a:r>
              <a:rPr sz="1800" spc="-15" baseline="-30092" dirty="0">
                <a:latin typeface="Arial"/>
                <a:cs typeface="Arial"/>
              </a:rPr>
              <a:t>Topic</a:t>
            </a:r>
            <a:r>
              <a:rPr sz="1800" spc="-10" dirty="0">
                <a:latin typeface="Arial"/>
                <a:cs typeface="Arial"/>
              </a:rPr>
              <a:t>(π</a:t>
            </a:r>
            <a:r>
              <a:rPr sz="1800" spc="-25" dirty="0">
                <a:latin typeface="Arial"/>
                <a:cs typeface="Arial"/>
              </a:rPr>
              <a:t> </a:t>
            </a:r>
            <a:r>
              <a:rPr sz="1800" spc="-15" baseline="-30092" dirty="0">
                <a:latin typeface="Arial"/>
                <a:cs typeface="Arial"/>
              </a:rPr>
              <a:t>Sales</a:t>
            </a:r>
            <a:r>
              <a:rPr sz="1800" spc="-7" baseline="-30092" dirty="0">
                <a:latin typeface="Arial"/>
                <a:cs typeface="Arial"/>
              </a:rPr>
              <a:t> </a:t>
            </a:r>
            <a:r>
              <a:rPr sz="1800" spc="-10" dirty="0">
                <a:latin typeface="Arial"/>
                <a:cs typeface="Arial"/>
              </a:rPr>
              <a:t>(Courses))</a:t>
            </a:r>
            <a:endParaRPr sz="1800">
              <a:latin typeface="Arial"/>
              <a:cs typeface="Arial"/>
            </a:endParaRPr>
          </a:p>
          <a:p>
            <a:pPr marL="400050" indent="-337185">
              <a:lnSpc>
                <a:spcPct val="100000"/>
              </a:lnSpc>
              <a:spcBef>
                <a:spcPts val="2190"/>
              </a:spcBef>
              <a:buChar char="●"/>
              <a:tabLst>
                <a:tab pos="400050" algn="l"/>
                <a:tab pos="400685" algn="l"/>
              </a:tabLst>
            </a:pPr>
            <a:r>
              <a:rPr sz="1400" spc="-5" dirty="0">
                <a:latin typeface="Arial"/>
                <a:cs typeface="Arial"/>
              </a:rPr>
              <a:t>Following</a:t>
            </a:r>
            <a:r>
              <a:rPr sz="1400" spc="-30" dirty="0">
                <a:latin typeface="Arial"/>
                <a:cs typeface="Arial"/>
              </a:rPr>
              <a:t> </a:t>
            </a:r>
            <a:r>
              <a:rPr sz="1400" spc="-5" dirty="0">
                <a:latin typeface="Arial"/>
                <a:cs typeface="Arial"/>
              </a:rPr>
              <a:t>expressions</a:t>
            </a:r>
            <a:r>
              <a:rPr sz="1400" spc="-10" dirty="0">
                <a:latin typeface="Arial"/>
                <a:cs typeface="Arial"/>
              </a:rPr>
              <a:t> </a:t>
            </a:r>
            <a:r>
              <a:rPr sz="1400" dirty="0">
                <a:latin typeface="Arial"/>
                <a:cs typeface="Arial"/>
              </a:rPr>
              <a:t>are</a:t>
            </a:r>
            <a:r>
              <a:rPr sz="1400" spc="-25" dirty="0">
                <a:latin typeface="Arial"/>
                <a:cs typeface="Arial"/>
              </a:rPr>
              <a:t> </a:t>
            </a:r>
            <a:r>
              <a:rPr sz="1400" spc="-5" dirty="0">
                <a:latin typeface="Arial"/>
                <a:cs typeface="Arial"/>
              </a:rPr>
              <a:t>equivalent</a:t>
            </a:r>
            <a:r>
              <a:rPr sz="1400" spc="-20" dirty="0">
                <a:latin typeface="Arial"/>
                <a:cs typeface="Arial"/>
              </a:rPr>
              <a:t> </a:t>
            </a:r>
            <a:r>
              <a:rPr sz="1400" spc="-5" dirty="0">
                <a:latin typeface="Arial"/>
                <a:cs typeface="Arial"/>
              </a:rPr>
              <a:t>because</a:t>
            </a:r>
            <a:r>
              <a:rPr sz="1400" spc="-20" dirty="0">
                <a:latin typeface="Arial"/>
                <a:cs typeface="Arial"/>
              </a:rPr>
              <a:t> </a:t>
            </a:r>
            <a:r>
              <a:rPr sz="1400" spc="-5" dirty="0">
                <a:latin typeface="Arial"/>
                <a:cs typeface="Arial"/>
              </a:rPr>
              <a:t>both</a:t>
            </a:r>
            <a:r>
              <a:rPr sz="1400" spc="-40" dirty="0">
                <a:latin typeface="Arial"/>
                <a:cs typeface="Arial"/>
              </a:rPr>
              <a:t> </a:t>
            </a:r>
            <a:r>
              <a:rPr sz="1400" dirty="0">
                <a:latin typeface="Arial"/>
                <a:cs typeface="Arial"/>
              </a:rPr>
              <a:t>finally</a:t>
            </a:r>
            <a:r>
              <a:rPr sz="1400" spc="-40" dirty="0">
                <a:latin typeface="Arial"/>
                <a:cs typeface="Arial"/>
              </a:rPr>
              <a:t> </a:t>
            </a:r>
            <a:r>
              <a:rPr sz="1400" dirty="0">
                <a:latin typeface="Arial"/>
                <a:cs typeface="Arial"/>
              </a:rPr>
              <a:t>projects</a:t>
            </a:r>
            <a:r>
              <a:rPr sz="1400" spc="-30" dirty="0">
                <a:latin typeface="Arial"/>
                <a:cs typeface="Arial"/>
              </a:rPr>
              <a:t> </a:t>
            </a:r>
            <a:r>
              <a:rPr sz="1400" spc="-5" dirty="0">
                <a:latin typeface="Arial"/>
                <a:cs typeface="Arial"/>
              </a:rPr>
              <a:t>columns</a:t>
            </a:r>
            <a:r>
              <a:rPr sz="1400" spc="-10" dirty="0">
                <a:latin typeface="Arial"/>
                <a:cs typeface="Arial"/>
              </a:rPr>
              <a:t> of</a:t>
            </a:r>
            <a:r>
              <a:rPr sz="1400" spc="-30" dirty="0">
                <a:latin typeface="Arial"/>
                <a:cs typeface="Arial"/>
              </a:rPr>
              <a:t> </a:t>
            </a:r>
            <a:r>
              <a:rPr sz="1400" dirty="0">
                <a:latin typeface="Arial"/>
                <a:cs typeface="Arial"/>
              </a:rPr>
              <a:t>list-1</a:t>
            </a:r>
            <a:endParaRPr sz="1400">
              <a:latin typeface="Arial"/>
              <a:cs typeface="Arial"/>
            </a:endParaRPr>
          </a:p>
          <a:p>
            <a:pPr marL="400050" indent="-337185">
              <a:lnSpc>
                <a:spcPts val="2145"/>
              </a:lnSpc>
              <a:spcBef>
                <a:spcPts val="620"/>
              </a:spcBef>
              <a:buSzPct val="77777"/>
              <a:buChar char="●"/>
              <a:tabLst>
                <a:tab pos="400050" algn="l"/>
                <a:tab pos="400685" algn="l"/>
              </a:tabLst>
            </a:pPr>
            <a:r>
              <a:rPr sz="2700" baseline="20061" dirty="0">
                <a:latin typeface="Arial"/>
                <a:cs typeface="Arial"/>
              </a:rPr>
              <a:t>π</a:t>
            </a:r>
            <a:r>
              <a:rPr sz="2700" spc="-30" baseline="20061" dirty="0">
                <a:latin typeface="Arial"/>
                <a:cs typeface="Arial"/>
              </a:rPr>
              <a:t> </a:t>
            </a:r>
            <a:r>
              <a:rPr sz="1200" spc="-5" dirty="0">
                <a:latin typeface="Arial"/>
                <a:cs typeface="Arial"/>
              </a:rPr>
              <a:t>&lt;list1&gt;</a:t>
            </a:r>
            <a:r>
              <a:rPr sz="1200" spc="155" dirty="0">
                <a:latin typeface="Arial"/>
                <a:cs typeface="Arial"/>
              </a:rPr>
              <a:t> </a:t>
            </a:r>
            <a:r>
              <a:rPr sz="2700" baseline="20061" dirty="0">
                <a:latin typeface="Arial"/>
                <a:cs typeface="Arial"/>
              </a:rPr>
              <a:t>(π</a:t>
            </a:r>
            <a:r>
              <a:rPr sz="2700" spc="-22" baseline="20061" dirty="0">
                <a:latin typeface="Arial"/>
                <a:cs typeface="Arial"/>
              </a:rPr>
              <a:t> </a:t>
            </a:r>
            <a:r>
              <a:rPr sz="1200" dirty="0">
                <a:latin typeface="Arial"/>
                <a:cs typeface="Arial"/>
              </a:rPr>
              <a:t>&lt;list2&gt; </a:t>
            </a:r>
            <a:r>
              <a:rPr sz="2700" spc="-7" baseline="20061" dirty="0">
                <a:latin typeface="Arial"/>
                <a:cs typeface="Arial"/>
              </a:rPr>
              <a:t>(R))</a:t>
            </a:r>
            <a:r>
              <a:rPr sz="2700" spc="-15" baseline="20061" dirty="0">
                <a:latin typeface="Arial"/>
                <a:cs typeface="Arial"/>
              </a:rPr>
              <a:t> </a:t>
            </a:r>
            <a:r>
              <a:rPr sz="2700" baseline="20061" dirty="0">
                <a:latin typeface="Arial"/>
                <a:cs typeface="Arial"/>
              </a:rPr>
              <a:t>=</a:t>
            </a:r>
            <a:r>
              <a:rPr sz="2700" spc="-7" baseline="20061" dirty="0">
                <a:latin typeface="Arial"/>
                <a:cs typeface="Arial"/>
              </a:rPr>
              <a:t> </a:t>
            </a:r>
            <a:r>
              <a:rPr sz="2700" baseline="20061" dirty="0">
                <a:latin typeface="Arial"/>
                <a:cs typeface="Arial"/>
              </a:rPr>
              <a:t>π</a:t>
            </a:r>
            <a:r>
              <a:rPr sz="2700" spc="-22" baseline="20061" dirty="0">
                <a:latin typeface="Arial"/>
                <a:cs typeface="Arial"/>
              </a:rPr>
              <a:t> </a:t>
            </a:r>
            <a:r>
              <a:rPr sz="1200" spc="-5" dirty="0">
                <a:latin typeface="Arial"/>
                <a:cs typeface="Arial"/>
              </a:rPr>
              <a:t>&lt;list1&gt; </a:t>
            </a:r>
            <a:r>
              <a:rPr sz="2700" spc="-7" baseline="20061" dirty="0">
                <a:latin typeface="Arial"/>
                <a:cs typeface="Arial"/>
              </a:rPr>
              <a:t>(R)</a:t>
            </a:r>
            <a:endParaRPr sz="2700" baseline="20061">
              <a:latin typeface="Arial"/>
              <a:cs typeface="Arial"/>
            </a:endParaRPr>
          </a:p>
          <a:p>
            <a:pPr marL="83185">
              <a:lnSpc>
                <a:spcPts val="2145"/>
              </a:lnSpc>
            </a:pPr>
            <a:r>
              <a:rPr sz="1800" dirty="0">
                <a:latin typeface="Arial"/>
                <a:cs typeface="Arial"/>
              </a:rPr>
              <a:t>π</a:t>
            </a:r>
            <a:r>
              <a:rPr sz="1800" spc="-15" dirty="0">
                <a:latin typeface="Arial"/>
                <a:cs typeface="Arial"/>
              </a:rPr>
              <a:t> </a:t>
            </a:r>
            <a:r>
              <a:rPr sz="1800" spc="-7" baseline="-30092" dirty="0">
                <a:latin typeface="Arial"/>
                <a:cs typeface="Arial"/>
              </a:rPr>
              <a:t>Sales</a:t>
            </a:r>
            <a:r>
              <a:rPr sz="1800" spc="247" baseline="-30092" dirty="0">
                <a:latin typeface="Arial"/>
                <a:cs typeface="Arial"/>
              </a:rPr>
              <a:t> </a:t>
            </a:r>
            <a:r>
              <a:rPr sz="1800" dirty="0">
                <a:latin typeface="Arial"/>
                <a:cs typeface="Arial"/>
              </a:rPr>
              <a:t>(π</a:t>
            </a:r>
            <a:r>
              <a:rPr sz="1800" spc="-5" dirty="0">
                <a:latin typeface="Arial"/>
                <a:cs typeface="Arial"/>
              </a:rPr>
              <a:t> </a:t>
            </a:r>
            <a:r>
              <a:rPr sz="1800" spc="-7" baseline="-30092" dirty="0">
                <a:latin typeface="Arial"/>
                <a:cs typeface="Arial"/>
              </a:rPr>
              <a:t>Author</a:t>
            </a:r>
            <a:r>
              <a:rPr sz="1800" spc="7" baseline="-30092" dirty="0">
                <a:latin typeface="Arial"/>
                <a:cs typeface="Arial"/>
              </a:rPr>
              <a:t> </a:t>
            </a:r>
            <a:r>
              <a:rPr sz="1800" spc="-5" dirty="0">
                <a:latin typeface="Arial"/>
                <a:cs typeface="Arial"/>
              </a:rPr>
              <a:t>(Courses))</a:t>
            </a:r>
            <a:r>
              <a:rPr sz="1800" spc="-10" dirty="0">
                <a:latin typeface="Arial"/>
                <a:cs typeface="Arial"/>
              </a:rPr>
              <a:t> </a:t>
            </a:r>
            <a:r>
              <a:rPr sz="1800" dirty="0">
                <a:latin typeface="Arial"/>
                <a:cs typeface="Arial"/>
              </a:rPr>
              <a:t>= π</a:t>
            </a:r>
            <a:r>
              <a:rPr sz="1800" spc="-10" dirty="0">
                <a:latin typeface="Arial"/>
                <a:cs typeface="Arial"/>
              </a:rPr>
              <a:t> </a:t>
            </a:r>
            <a:r>
              <a:rPr sz="1800" spc="-7" baseline="-30092" dirty="0">
                <a:latin typeface="Arial"/>
                <a:cs typeface="Arial"/>
              </a:rPr>
              <a:t>Sales</a:t>
            </a:r>
            <a:r>
              <a:rPr sz="1800" spc="7" baseline="-30092" dirty="0">
                <a:latin typeface="Arial"/>
                <a:cs typeface="Arial"/>
              </a:rPr>
              <a:t> </a:t>
            </a:r>
            <a:r>
              <a:rPr sz="1800" spc="-5" dirty="0">
                <a:latin typeface="Arial"/>
                <a:cs typeface="Arial"/>
              </a:rPr>
              <a:t>(Courses)</a:t>
            </a:r>
            <a:endParaRPr sz="1800">
              <a:latin typeface="Arial"/>
              <a:cs typeface="Arial"/>
            </a:endParaRPr>
          </a:p>
        </p:txBody>
      </p:sp>
      <p:pic>
        <p:nvPicPr>
          <p:cNvPr id="10" name="object 10"/>
          <p:cNvPicPr/>
          <p:nvPr/>
        </p:nvPicPr>
        <p:blipFill>
          <a:blip r:embed="rId3" cstate="print"/>
          <a:stretch>
            <a:fillRect/>
          </a:stretch>
        </p:blipFill>
        <p:spPr>
          <a:xfrm>
            <a:off x="143510" y="163068"/>
            <a:ext cx="767080" cy="307848"/>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220717" y="645921"/>
            <a:ext cx="4143178" cy="772647"/>
          </a:xfrm>
          <a:prstGeom prst="rect">
            <a:avLst/>
          </a:prstGeom>
        </p:spPr>
        <p:txBody>
          <a:bodyPr vert="horz" wrap="square" lIns="0" tIns="28575" rIns="0" bIns="0" rtlCol="0">
            <a:spAutoFit/>
          </a:bodyPr>
          <a:lstStyle/>
          <a:p>
            <a:pPr marL="1164590" marR="5080" indent="-1152525">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Algebra</a:t>
            </a:r>
          </a:p>
        </p:txBody>
      </p:sp>
      <p:sp>
        <p:nvSpPr>
          <p:cNvPr id="6" name="object 6"/>
          <p:cNvSpPr txBox="1"/>
          <p:nvPr/>
        </p:nvSpPr>
        <p:spPr>
          <a:xfrm>
            <a:off x="1289050" y="1726819"/>
            <a:ext cx="197548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Union</a:t>
            </a:r>
            <a:r>
              <a:rPr sz="1800" spc="-65" dirty="0">
                <a:solidFill>
                  <a:srgbClr val="585858"/>
                </a:solidFill>
                <a:latin typeface="Arial"/>
                <a:cs typeface="Arial"/>
              </a:rPr>
              <a:t> </a:t>
            </a:r>
            <a:r>
              <a:rPr sz="1800" dirty="0">
                <a:solidFill>
                  <a:srgbClr val="585858"/>
                </a:solidFill>
                <a:latin typeface="Arial"/>
                <a:cs typeface="Arial"/>
              </a:rPr>
              <a:t>operation</a:t>
            </a:r>
            <a:r>
              <a:rPr sz="1800" spc="-55" dirty="0">
                <a:solidFill>
                  <a:srgbClr val="585858"/>
                </a:solidFill>
                <a:latin typeface="Arial"/>
                <a:cs typeface="Arial"/>
              </a:rPr>
              <a:t> </a:t>
            </a:r>
            <a:r>
              <a:rPr sz="1800" dirty="0">
                <a:solidFill>
                  <a:srgbClr val="585858"/>
                </a:solidFill>
                <a:latin typeface="Arial"/>
                <a:cs typeface="Arial"/>
              </a:rPr>
              <a:t>(υ)</a:t>
            </a:r>
            <a:endParaRPr sz="1800">
              <a:latin typeface="Arial"/>
              <a:cs typeface="Arial"/>
            </a:endParaRPr>
          </a:p>
        </p:txBody>
      </p:sp>
      <p:sp>
        <p:nvSpPr>
          <p:cNvPr id="7" name="object 7"/>
          <p:cNvSpPr txBox="1"/>
          <p:nvPr/>
        </p:nvSpPr>
        <p:spPr>
          <a:xfrm>
            <a:off x="654812" y="3112617"/>
            <a:ext cx="3495040" cy="1512570"/>
          </a:xfrm>
          <a:prstGeom prst="rect">
            <a:avLst/>
          </a:prstGeom>
        </p:spPr>
        <p:txBody>
          <a:bodyPr vert="horz" wrap="square" lIns="0" tIns="12700" rIns="0" bIns="0" rtlCol="0">
            <a:spAutoFit/>
          </a:bodyPr>
          <a:lstStyle/>
          <a:p>
            <a:pPr marL="349250" marR="5080" indent="-337185">
              <a:lnSpc>
                <a:spcPct val="115799"/>
              </a:lnSpc>
              <a:spcBef>
                <a:spcPts val="100"/>
              </a:spcBef>
              <a:buChar char="●"/>
              <a:tabLst>
                <a:tab pos="349250" algn="l"/>
                <a:tab pos="349885" algn="l"/>
              </a:tabLst>
            </a:pPr>
            <a:r>
              <a:rPr sz="1400" dirty="0">
                <a:latin typeface="Arial"/>
                <a:cs typeface="Arial"/>
              </a:rPr>
              <a:t>Suppose there are </a:t>
            </a:r>
            <a:r>
              <a:rPr sz="1400" spc="-5" dirty="0">
                <a:latin typeface="Arial"/>
                <a:cs typeface="Arial"/>
              </a:rPr>
              <a:t>two tuples </a:t>
            </a:r>
            <a:r>
              <a:rPr sz="1400" dirty="0">
                <a:latin typeface="Arial"/>
                <a:cs typeface="Arial"/>
              </a:rPr>
              <a:t>R and S. </a:t>
            </a:r>
            <a:r>
              <a:rPr sz="1400" spc="5" dirty="0">
                <a:latin typeface="Arial"/>
                <a:cs typeface="Arial"/>
              </a:rPr>
              <a:t> </a:t>
            </a:r>
            <a:r>
              <a:rPr sz="1400" spc="-5" dirty="0">
                <a:latin typeface="Arial"/>
                <a:cs typeface="Arial"/>
              </a:rPr>
              <a:t>The </a:t>
            </a:r>
            <a:r>
              <a:rPr sz="1400" dirty="0">
                <a:latin typeface="Arial"/>
                <a:cs typeface="Arial"/>
              </a:rPr>
              <a:t>union </a:t>
            </a:r>
            <a:r>
              <a:rPr sz="1400" spc="-5" dirty="0">
                <a:latin typeface="Arial"/>
                <a:cs typeface="Arial"/>
              </a:rPr>
              <a:t>operation contains </a:t>
            </a:r>
            <a:r>
              <a:rPr sz="1400" dirty="0">
                <a:latin typeface="Arial"/>
                <a:cs typeface="Arial"/>
              </a:rPr>
              <a:t>all the </a:t>
            </a:r>
            <a:r>
              <a:rPr sz="1400" spc="5" dirty="0">
                <a:latin typeface="Arial"/>
                <a:cs typeface="Arial"/>
              </a:rPr>
              <a:t> </a:t>
            </a:r>
            <a:r>
              <a:rPr sz="1400" spc="-5" dirty="0">
                <a:latin typeface="Arial"/>
                <a:cs typeface="Arial"/>
              </a:rPr>
              <a:t>tuples</a:t>
            </a:r>
            <a:r>
              <a:rPr sz="1400" spc="-10" dirty="0">
                <a:latin typeface="Arial"/>
                <a:cs typeface="Arial"/>
              </a:rPr>
              <a:t> </a:t>
            </a:r>
            <a:r>
              <a:rPr sz="1400" spc="-5" dirty="0">
                <a:latin typeface="Arial"/>
                <a:cs typeface="Arial"/>
              </a:rPr>
              <a:t>that</a:t>
            </a:r>
            <a:r>
              <a:rPr sz="1400" spc="-15" dirty="0">
                <a:latin typeface="Arial"/>
                <a:cs typeface="Arial"/>
              </a:rPr>
              <a:t> </a:t>
            </a:r>
            <a:r>
              <a:rPr sz="1400" dirty="0">
                <a:latin typeface="Arial"/>
                <a:cs typeface="Arial"/>
              </a:rPr>
              <a:t>are</a:t>
            </a:r>
            <a:r>
              <a:rPr sz="1400" spc="-20" dirty="0">
                <a:latin typeface="Arial"/>
                <a:cs typeface="Arial"/>
              </a:rPr>
              <a:t> </a:t>
            </a:r>
            <a:r>
              <a:rPr sz="1400" spc="-5" dirty="0">
                <a:latin typeface="Arial"/>
                <a:cs typeface="Arial"/>
              </a:rPr>
              <a:t>either </a:t>
            </a:r>
            <a:r>
              <a:rPr sz="1400" dirty="0">
                <a:latin typeface="Arial"/>
                <a:cs typeface="Arial"/>
              </a:rPr>
              <a:t>in</a:t>
            </a:r>
            <a:r>
              <a:rPr sz="1400" spc="-15" dirty="0">
                <a:latin typeface="Arial"/>
                <a:cs typeface="Arial"/>
              </a:rPr>
              <a:t> </a:t>
            </a:r>
            <a:r>
              <a:rPr sz="1400" dirty="0">
                <a:latin typeface="Arial"/>
                <a:cs typeface="Arial"/>
              </a:rPr>
              <a:t>R</a:t>
            </a:r>
            <a:r>
              <a:rPr sz="1400" spc="-25" dirty="0">
                <a:latin typeface="Arial"/>
                <a:cs typeface="Arial"/>
              </a:rPr>
              <a:t> </a:t>
            </a:r>
            <a:r>
              <a:rPr sz="1400" spc="-5" dirty="0">
                <a:latin typeface="Arial"/>
                <a:cs typeface="Arial"/>
              </a:rPr>
              <a:t>or</a:t>
            </a:r>
            <a:r>
              <a:rPr sz="1400" spc="-20" dirty="0">
                <a:latin typeface="Arial"/>
                <a:cs typeface="Arial"/>
              </a:rPr>
              <a:t> </a:t>
            </a:r>
            <a:r>
              <a:rPr sz="1400" dirty="0">
                <a:latin typeface="Arial"/>
                <a:cs typeface="Arial"/>
              </a:rPr>
              <a:t>S</a:t>
            </a:r>
            <a:r>
              <a:rPr sz="1400" spc="-20" dirty="0">
                <a:latin typeface="Arial"/>
                <a:cs typeface="Arial"/>
              </a:rPr>
              <a:t> </a:t>
            </a:r>
            <a:r>
              <a:rPr sz="1400" spc="-5" dirty="0">
                <a:latin typeface="Arial"/>
                <a:cs typeface="Arial"/>
              </a:rPr>
              <a:t>or</a:t>
            </a:r>
            <a:r>
              <a:rPr sz="1400" spc="-30" dirty="0">
                <a:latin typeface="Arial"/>
                <a:cs typeface="Arial"/>
              </a:rPr>
              <a:t> </a:t>
            </a:r>
            <a:r>
              <a:rPr sz="1400" spc="-5" dirty="0">
                <a:latin typeface="Arial"/>
                <a:cs typeface="Arial"/>
              </a:rPr>
              <a:t>both</a:t>
            </a:r>
            <a:r>
              <a:rPr sz="1400" spc="-10" dirty="0">
                <a:latin typeface="Arial"/>
                <a:cs typeface="Arial"/>
              </a:rPr>
              <a:t> </a:t>
            </a:r>
            <a:r>
              <a:rPr sz="1400" spc="-15" dirty="0">
                <a:latin typeface="Arial"/>
                <a:cs typeface="Arial"/>
              </a:rPr>
              <a:t>in </a:t>
            </a:r>
            <a:r>
              <a:rPr sz="1400" spc="-375" dirty="0">
                <a:latin typeface="Arial"/>
                <a:cs typeface="Arial"/>
              </a:rPr>
              <a:t> </a:t>
            </a:r>
            <a:r>
              <a:rPr sz="1400" dirty="0">
                <a:latin typeface="Arial"/>
                <a:cs typeface="Arial"/>
              </a:rPr>
              <a:t>R</a:t>
            </a:r>
            <a:r>
              <a:rPr sz="1400" spc="-20" dirty="0">
                <a:latin typeface="Arial"/>
                <a:cs typeface="Arial"/>
              </a:rPr>
              <a:t> </a:t>
            </a:r>
            <a:r>
              <a:rPr sz="1400" dirty="0">
                <a:latin typeface="Arial"/>
                <a:cs typeface="Arial"/>
              </a:rPr>
              <a:t>&amp;</a:t>
            </a:r>
            <a:r>
              <a:rPr sz="1400" spc="-10" dirty="0">
                <a:latin typeface="Arial"/>
                <a:cs typeface="Arial"/>
              </a:rPr>
              <a:t> </a:t>
            </a:r>
            <a:r>
              <a:rPr sz="1400" spc="-5" dirty="0">
                <a:latin typeface="Arial"/>
                <a:cs typeface="Arial"/>
              </a:rPr>
              <a:t>S.</a:t>
            </a:r>
            <a:endParaRPr sz="1400">
              <a:latin typeface="Arial"/>
              <a:cs typeface="Arial"/>
            </a:endParaRPr>
          </a:p>
          <a:p>
            <a:pPr marL="349250" marR="254000" indent="-337185">
              <a:lnSpc>
                <a:spcPts val="1970"/>
              </a:lnSpc>
              <a:spcBef>
                <a:spcPts val="85"/>
              </a:spcBef>
              <a:buChar char="●"/>
              <a:tabLst>
                <a:tab pos="349250" algn="l"/>
                <a:tab pos="349885" algn="l"/>
              </a:tabLst>
            </a:pPr>
            <a:r>
              <a:rPr sz="1400" dirty="0">
                <a:latin typeface="Arial"/>
                <a:cs typeface="Arial"/>
              </a:rPr>
              <a:t>It</a:t>
            </a:r>
            <a:r>
              <a:rPr sz="1400" spc="-25" dirty="0">
                <a:latin typeface="Arial"/>
                <a:cs typeface="Arial"/>
              </a:rPr>
              <a:t> </a:t>
            </a:r>
            <a:r>
              <a:rPr sz="1400" spc="-5" dirty="0">
                <a:latin typeface="Arial"/>
                <a:cs typeface="Arial"/>
              </a:rPr>
              <a:t>eliminates</a:t>
            </a:r>
            <a:r>
              <a:rPr sz="1400" spc="-35" dirty="0">
                <a:latin typeface="Arial"/>
                <a:cs typeface="Arial"/>
              </a:rPr>
              <a:t> </a:t>
            </a:r>
            <a:r>
              <a:rPr sz="1400" dirty="0">
                <a:latin typeface="Arial"/>
                <a:cs typeface="Arial"/>
              </a:rPr>
              <a:t>the</a:t>
            </a:r>
            <a:r>
              <a:rPr sz="1400" spc="-30" dirty="0">
                <a:latin typeface="Arial"/>
                <a:cs typeface="Arial"/>
              </a:rPr>
              <a:t> </a:t>
            </a:r>
            <a:r>
              <a:rPr sz="1400" spc="-5" dirty="0">
                <a:latin typeface="Arial"/>
                <a:cs typeface="Arial"/>
              </a:rPr>
              <a:t>duplicate</a:t>
            </a:r>
            <a:r>
              <a:rPr sz="1400" spc="-25" dirty="0">
                <a:latin typeface="Arial"/>
                <a:cs typeface="Arial"/>
              </a:rPr>
              <a:t> </a:t>
            </a:r>
            <a:r>
              <a:rPr sz="1400" spc="-5" dirty="0">
                <a:latin typeface="Arial"/>
                <a:cs typeface="Arial"/>
              </a:rPr>
              <a:t>tuples.</a:t>
            </a:r>
            <a:r>
              <a:rPr sz="1400" spc="-25" dirty="0">
                <a:latin typeface="Arial"/>
                <a:cs typeface="Arial"/>
              </a:rPr>
              <a:t> </a:t>
            </a:r>
            <a:r>
              <a:rPr sz="1400" spc="-5" dirty="0">
                <a:latin typeface="Arial"/>
                <a:cs typeface="Arial"/>
              </a:rPr>
              <a:t>It</a:t>
            </a:r>
            <a:r>
              <a:rPr sz="1400" spc="-25" dirty="0">
                <a:latin typeface="Arial"/>
                <a:cs typeface="Arial"/>
              </a:rPr>
              <a:t> </a:t>
            </a:r>
            <a:r>
              <a:rPr sz="1400" spc="-15" dirty="0">
                <a:latin typeface="Arial"/>
                <a:cs typeface="Arial"/>
              </a:rPr>
              <a:t>is </a:t>
            </a:r>
            <a:r>
              <a:rPr sz="1400" spc="-375" dirty="0">
                <a:latin typeface="Arial"/>
                <a:cs typeface="Arial"/>
              </a:rPr>
              <a:t> </a:t>
            </a:r>
            <a:r>
              <a:rPr sz="1400" dirty="0">
                <a:latin typeface="Arial"/>
                <a:cs typeface="Arial"/>
              </a:rPr>
              <a:t>denoted</a:t>
            </a:r>
            <a:r>
              <a:rPr sz="1400" spc="-25" dirty="0">
                <a:latin typeface="Arial"/>
                <a:cs typeface="Arial"/>
              </a:rPr>
              <a:t> </a:t>
            </a:r>
            <a:r>
              <a:rPr sz="1400" dirty="0">
                <a:latin typeface="Arial"/>
                <a:cs typeface="Arial"/>
              </a:rPr>
              <a:t>by</a:t>
            </a:r>
            <a:r>
              <a:rPr sz="1400" spc="-15" dirty="0">
                <a:latin typeface="Arial"/>
                <a:cs typeface="Arial"/>
              </a:rPr>
              <a:t> </a:t>
            </a:r>
            <a:r>
              <a:rPr sz="1400" dirty="0">
                <a:latin typeface="MS PGothic"/>
                <a:cs typeface="MS PGothic"/>
              </a:rPr>
              <a:t>∪</a:t>
            </a:r>
            <a:r>
              <a:rPr sz="1400" dirty="0">
                <a:latin typeface="Arial"/>
                <a:cs typeface="Arial"/>
              </a:rPr>
              <a:t>.</a:t>
            </a:r>
            <a:endParaRPr sz="1400">
              <a:latin typeface="Arial"/>
              <a:cs typeface="Arial"/>
            </a:endParaRPr>
          </a:p>
        </p:txBody>
      </p:sp>
      <p:sp>
        <p:nvSpPr>
          <p:cNvPr id="8" name="object 8"/>
          <p:cNvSpPr txBox="1"/>
          <p:nvPr/>
        </p:nvSpPr>
        <p:spPr>
          <a:xfrm>
            <a:off x="4677283" y="4203903"/>
            <a:ext cx="4185285" cy="663575"/>
          </a:xfrm>
          <a:prstGeom prst="rect">
            <a:avLst/>
          </a:prstGeom>
        </p:spPr>
        <p:txBody>
          <a:bodyPr vert="horz" wrap="square" lIns="0" tIns="12700" rIns="0" bIns="0" rtlCol="0">
            <a:spAutoFit/>
          </a:bodyPr>
          <a:lstStyle/>
          <a:p>
            <a:pPr marL="12700">
              <a:lnSpc>
                <a:spcPct val="100000"/>
              </a:lnSpc>
              <a:spcBef>
                <a:spcPts val="100"/>
              </a:spcBef>
            </a:pPr>
            <a:r>
              <a:rPr sz="1400" b="1" spc="-5" dirty="0">
                <a:latin typeface="Arial"/>
                <a:cs typeface="Arial"/>
              </a:rPr>
              <a:t>Input:</a:t>
            </a:r>
            <a:endParaRPr sz="1400">
              <a:latin typeface="Arial"/>
              <a:cs typeface="Arial"/>
            </a:endParaRPr>
          </a:p>
          <a:p>
            <a:pPr marL="12700" marR="5080">
              <a:lnSpc>
                <a:spcPts val="1639"/>
              </a:lnSpc>
              <a:spcBef>
                <a:spcPts val="105"/>
              </a:spcBef>
            </a:pPr>
            <a:r>
              <a:rPr sz="1400" dirty="0">
                <a:latin typeface="Arial"/>
                <a:cs typeface="Arial"/>
              </a:rPr>
              <a:t>∏</a:t>
            </a:r>
            <a:r>
              <a:rPr sz="1400" spc="-45" dirty="0">
                <a:latin typeface="Arial"/>
                <a:cs typeface="Arial"/>
              </a:rPr>
              <a:t> </a:t>
            </a:r>
            <a:r>
              <a:rPr sz="1400" spc="-5" dirty="0">
                <a:latin typeface="Arial"/>
                <a:cs typeface="Arial"/>
              </a:rPr>
              <a:t>CUSTOMER_NAME</a:t>
            </a:r>
            <a:r>
              <a:rPr sz="1400" spc="-45" dirty="0">
                <a:latin typeface="Arial"/>
                <a:cs typeface="Arial"/>
              </a:rPr>
              <a:t> </a:t>
            </a:r>
            <a:r>
              <a:rPr sz="1400" dirty="0">
                <a:latin typeface="Arial"/>
                <a:cs typeface="Arial"/>
              </a:rPr>
              <a:t>(BORROW)</a:t>
            </a:r>
            <a:r>
              <a:rPr sz="1400" spc="-30" dirty="0">
                <a:latin typeface="Arial"/>
                <a:cs typeface="Arial"/>
              </a:rPr>
              <a:t> </a:t>
            </a:r>
            <a:r>
              <a:rPr sz="1400" dirty="0">
                <a:latin typeface="MS PGothic"/>
                <a:cs typeface="MS PGothic"/>
              </a:rPr>
              <a:t>∪</a:t>
            </a:r>
            <a:r>
              <a:rPr sz="1400" spc="-65" dirty="0">
                <a:latin typeface="MS PGothic"/>
                <a:cs typeface="MS PGothic"/>
              </a:rPr>
              <a:t> </a:t>
            </a:r>
            <a:r>
              <a:rPr sz="1400" dirty="0">
                <a:latin typeface="Arial"/>
                <a:cs typeface="Arial"/>
              </a:rPr>
              <a:t>∏</a:t>
            </a:r>
            <a:r>
              <a:rPr sz="1400" spc="-45" dirty="0">
                <a:latin typeface="Arial"/>
                <a:cs typeface="Arial"/>
              </a:rPr>
              <a:t> </a:t>
            </a:r>
            <a:r>
              <a:rPr sz="1400" spc="-5" dirty="0">
                <a:latin typeface="Arial"/>
                <a:cs typeface="Arial"/>
              </a:rPr>
              <a:t>CUSTOME </a:t>
            </a:r>
            <a:r>
              <a:rPr sz="1400" spc="-370" dirty="0">
                <a:latin typeface="Arial"/>
                <a:cs typeface="Arial"/>
              </a:rPr>
              <a:t> </a:t>
            </a:r>
            <a:r>
              <a:rPr sz="1400" spc="-5" dirty="0">
                <a:latin typeface="Arial"/>
                <a:cs typeface="Arial"/>
              </a:rPr>
              <a:t>R_NAME</a:t>
            </a:r>
            <a:r>
              <a:rPr sz="1400" spc="-10" dirty="0">
                <a:latin typeface="Arial"/>
                <a:cs typeface="Arial"/>
              </a:rPr>
              <a:t> </a:t>
            </a:r>
            <a:r>
              <a:rPr sz="1400" spc="-5" dirty="0">
                <a:latin typeface="Arial"/>
                <a:cs typeface="Arial"/>
              </a:rPr>
              <a:t>(DEPOSITOR)</a:t>
            </a:r>
            <a:endParaRPr sz="1400">
              <a:latin typeface="Arial"/>
              <a:cs typeface="Arial"/>
            </a:endParaRPr>
          </a:p>
        </p:txBody>
      </p:sp>
      <p:pic>
        <p:nvPicPr>
          <p:cNvPr id="9" name="object 9"/>
          <p:cNvPicPr/>
          <p:nvPr/>
        </p:nvPicPr>
        <p:blipFill>
          <a:blip r:embed="rId3" cstate="print"/>
          <a:stretch>
            <a:fillRect/>
          </a:stretch>
        </p:blipFill>
        <p:spPr>
          <a:xfrm>
            <a:off x="143510" y="163068"/>
            <a:ext cx="767080" cy="307848"/>
          </a:xfrm>
          <a:prstGeom prst="rect">
            <a:avLst/>
          </a:prstGeom>
        </p:spPr>
      </p:pic>
      <p:graphicFrame>
        <p:nvGraphicFramePr>
          <p:cNvPr id="10" name="object 10"/>
          <p:cNvGraphicFramePr>
            <a:graphicFrameLocks noGrp="1"/>
          </p:cNvGraphicFramePr>
          <p:nvPr/>
        </p:nvGraphicFramePr>
        <p:xfrm>
          <a:off x="4592446" y="-635"/>
          <a:ext cx="4547234" cy="4063999"/>
        </p:xfrm>
        <a:graphic>
          <a:graphicData uri="http://schemas.openxmlformats.org/drawingml/2006/table">
            <a:tbl>
              <a:tblPr firstRow="1" bandRow="1">
                <a:tableStyleId>{2D5ABB26-0587-4C30-8999-92F81FD0307C}</a:tableStyleId>
              </a:tblPr>
              <a:tblGrid>
                <a:gridCol w="2274570">
                  <a:extLst>
                    <a:ext uri="{9D8B030D-6E8A-4147-A177-3AD203B41FA5}">
                      <a16:colId xmlns:a16="http://schemas.microsoft.com/office/drawing/2014/main" val="20000"/>
                    </a:ext>
                  </a:extLst>
                </a:gridCol>
                <a:gridCol w="2272664">
                  <a:extLst>
                    <a:ext uri="{9D8B030D-6E8A-4147-A177-3AD203B41FA5}">
                      <a16:colId xmlns:a16="http://schemas.microsoft.com/office/drawing/2014/main" val="20001"/>
                    </a:ext>
                  </a:extLst>
                </a:gridCol>
              </a:tblGrid>
              <a:tr h="593725">
                <a:tc gridSpan="2">
                  <a:txBody>
                    <a:bodyPr/>
                    <a:lstStyle/>
                    <a:p>
                      <a:pPr>
                        <a:lnSpc>
                          <a:spcPct val="100000"/>
                        </a:lnSpc>
                      </a:pPr>
                      <a:endParaRPr sz="1500">
                        <a:latin typeface="Times New Roman"/>
                        <a:cs typeface="Times New Roman"/>
                      </a:endParaRPr>
                    </a:p>
                    <a:p>
                      <a:pPr marL="89535">
                        <a:lnSpc>
                          <a:spcPct val="100000"/>
                        </a:lnSpc>
                        <a:spcBef>
                          <a:spcPts val="915"/>
                        </a:spcBef>
                      </a:pPr>
                      <a:r>
                        <a:rPr sz="1400" b="1" spc="-10" dirty="0">
                          <a:latin typeface="Arial"/>
                          <a:cs typeface="Arial"/>
                        </a:rPr>
                        <a:t>D</a:t>
                      </a:r>
                      <a:r>
                        <a:rPr sz="1400" b="1" dirty="0">
                          <a:latin typeface="Arial"/>
                          <a:cs typeface="Arial"/>
                        </a:rPr>
                        <a:t>E</a:t>
                      </a:r>
                      <a:r>
                        <a:rPr sz="1400" b="1" spc="-15" dirty="0">
                          <a:latin typeface="Arial"/>
                          <a:cs typeface="Arial"/>
                        </a:rPr>
                        <a:t>POS</a:t>
                      </a:r>
                      <a:r>
                        <a:rPr sz="1400" b="1" dirty="0">
                          <a:latin typeface="Arial"/>
                          <a:cs typeface="Arial"/>
                        </a:rPr>
                        <a:t>I</a:t>
                      </a:r>
                      <a:r>
                        <a:rPr sz="1400" b="1" spc="-10" dirty="0">
                          <a:latin typeface="Arial"/>
                          <a:cs typeface="Arial"/>
                        </a:rPr>
                        <a:t>T</a:t>
                      </a:r>
                      <a:r>
                        <a:rPr sz="1400" b="1" spc="-15" dirty="0">
                          <a:latin typeface="Arial"/>
                          <a:cs typeface="Arial"/>
                        </a:rPr>
                        <a:t>O</a:t>
                      </a:r>
                      <a:r>
                        <a:rPr sz="1400" b="1" dirty="0">
                          <a:latin typeface="Arial"/>
                          <a:cs typeface="Arial"/>
                        </a:rPr>
                        <a:t>R</a:t>
                      </a:r>
                      <a:r>
                        <a:rPr sz="1400" b="1" spc="-80" dirty="0">
                          <a:latin typeface="Arial"/>
                          <a:cs typeface="Arial"/>
                        </a:rPr>
                        <a:t> </a:t>
                      </a:r>
                      <a:r>
                        <a:rPr sz="1400" b="1" spc="-10" dirty="0">
                          <a:latin typeface="Arial"/>
                          <a:cs typeface="Arial"/>
                        </a:rPr>
                        <a:t>R</a:t>
                      </a:r>
                      <a:r>
                        <a:rPr sz="1400" b="1" dirty="0">
                          <a:latin typeface="Arial"/>
                          <a:cs typeface="Arial"/>
                        </a:rPr>
                        <a:t>E</a:t>
                      </a:r>
                      <a:r>
                        <a:rPr sz="1400" b="1" spc="-10" dirty="0">
                          <a:latin typeface="Arial"/>
                          <a:cs typeface="Arial"/>
                        </a:rPr>
                        <a:t>L</a:t>
                      </a:r>
                      <a:r>
                        <a:rPr sz="1400" b="1" spc="-20" dirty="0">
                          <a:latin typeface="Arial"/>
                          <a:cs typeface="Arial"/>
                        </a:rPr>
                        <a:t>A</a:t>
                      </a:r>
                      <a:r>
                        <a:rPr sz="1400" b="1" spc="-10" dirty="0">
                          <a:latin typeface="Arial"/>
                          <a:cs typeface="Arial"/>
                        </a:rPr>
                        <a:t>T</a:t>
                      </a:r>
                      <a:r>
                        <a:rPr sz="1400" b="1" dirty="0">
                          <a:latin typeface="Arial"/>
                          <a:cs typeface="Arial"/>
                        </a:rPr>
                        <a:t>ION</a:t>
                      </a:r>
                      <a:endParaRPr sz="1400">
                        <a:latin typeface="Arial"/>
                        <a:cs typeface="Arial"/>
                      </a:endParaRPr>
                    </a:p>
                  </a:txBody>
                  <a:tcPr marL="0" marR="0" marT="0" marB="0">
                    <a:lnB w="9525">
                      <a:solidFill>
                        <a:srgbClr val="5FE766"/>
                      </a:solidFill>
                      <a:prstDash val="solid"/>
                    </a:lnB>
                    <a:solidFill>
                      <a:srgbClr val="EDEDED"/>
                    </a:solidFill>
                  </a:tcPr>
                </a:tc>
                <a:tc hMerge="1">
                  <a:txBody>
                    <a:bodyPr/>
                    <a:lstStyle/>
                    <a:p>
                      <a:endParaRPr/>
                    </a:p>
                  </a:txBody>
                  <a:tcPr marL="0" marR="0" marT="0" marB="0"/>
                </a:tc>
                <a:extLst>
                  <a:ext uri="{0D108BD9-81ED-4DB2-BD59-A6C34878D82A}">
                    <a16:rowId xmlns:a16="http://schemas.microsoft.com/office/drawing/2014/main" val="10000"/>
                  </a:ext>
                </a:extLst>
              </a:tr>
              <a:tr h="447675">
                <a:tc>
                  <a:txBody>
                    <a:bodyPr/>
                    <a:lstStyle/>
                    <a:p>
                      <a:pPr marL="118745">
                        <a:lnSpc>
                          <a:spcPct val="100000"/>
                        </a:lnSpc>
                        <a:spcBef>
                          <a:spcPts val="820"/>
                        </a:spcBef>
                      </a:pPr>
                      <a:r>
                        <a:rPr sz="1400" spc="-5" dirty="0">
                          <a:latin typeface="Times New Roman"/>
                          <a:cs typeface="Times New Roman"/>
                        </a:rPr>
                        <a:t>CUSTOMER_NAME</a:t>
                      </a:r>
                      <a:endParaRPr sz="1400">
                        <a:latin typeface="Times New Roman"/>
                        <a:cs typeface="Times New Roman"/>
                      </a:endParaRPr>
                    </a:p>
                  </a:txBody>
                  <a:tcPr marL="0" marR="0" marT="104140" marB="0">
                    <a:lnL w="9525">
                      <a:solidFill>
                        <a:srgbClr val="5FE766"/>
                      </a:solidFill>
                      <a:prstDash val="solid"/>
                    </a:lnL>
                    <a:lnR w="9525">
                      <a:solidFill>
                        <a:srgbClr val="5FE766"/>
                      </a:solidFill>
                      <a:prstDash val="solid"/>
                    </a:lnR>
                    <a:lnT w="9525">
                      <a:solidFill>
                        <a:srgbClr val="5FE766"/>
                      </a:solidFill>
                      <a:prstDash val="solid"/>
                    </a:lnT>
                    <a:solidFill>
                      <a:srgbClr val="C6CCBD"/>
                    </a:solidFill>
                  </a:tcPr>
                </a:tc>
                <a:tc>
                  <a:txBody>
                    <a:bodyPr/>
                    <a:lstStyle/>
                    <a:p>
                      <a:pPr marL="118745">
                        <a:lnSpc>
                          <a:spcPct val="100000"/>
                        </a:lnSpc>
                        <a:spcBef>
                          <a:spcPts val="820"/>
                        </a:spcBef>
                      </a:pPr>
                      <a:r>
                        <a:rPr sz="1400" spc="-5" dirty="0">
                          <a:latin typeface="Times New Roman"/>
                          <a:cs typeface="Times New Roman"/>
                        </a:rPr>
                        <a:t>ACCOUNT_NO</a:t>
                      </a:r>
                      <a:endParaRPr sz="1400">
                        <a:latin typeface="Times New Roman"/>
                        <a:cs typeface="Times New Roman"/>
                      </a:endParaRPr>
                    </a:p>
                  </a:txBody>
                  <a:tcPr marL="0" marR="0" marT="104140" marB="0">
                    <a:lnL w="9525">
                      <a:solidFill>
                        <a:srgbClr val="5FE766"/>
                      </a:solidFill>
                      <a:prstDash val="solid"/>
                    </a:lnL>
                    <a:lnR w="9525">
                      <a:solidFill>
                        <a:srgbClr val="5FE766"/>
                      </a:solidFill>
                      <a:prstDash val="solid"/>
                    </a:lnR>
                    <a:lnT w="9525">
                      <a:solidFill>
                        <a:srgbClr val="5FE766"/>
                      </a:solidFill>
                      <a:prstDash val="solid"/>
                    </a:lnT>
                    <a:solidFill>
                      <a:srgbClr val="C6CCBD"/>
                    </a:solidFill>
                  </a:tcPr>
                </a:tc>
                <a:extLst>
                  <a:ext uri="{0D108BD9-81ED-4DB2-BD59-A6C34878D82A}">
                    <a16:rowId xmlns:a16="http://schemas.microsoft.com/office/drawing/2014/main" val="10001"/>
                  </a:ext>
                </a:extLst>
              </a:tr>
              <a:tr h="360680">
                <a:tc>
                  <a:txBody>
                    <a:bodyPr/>
                    <a:lstStyle/>
                    <a:p>
                      <a:pPr marL="80645">
                        <a:lnSpc>
                          <a:spcPct val="100000"/>
                        </a:lnSpc>
                        <a:spcBef>
                          <a:spcPts val="495"/>
                        </a:spcBef>
                      </a:pPr>
                      <a:r>
                        <a:rPr sz="1400" spc="-5" dirty="0">
                          <a:latin typeface="Verdana"/>
                          <a:cs typeface="Verdana"/>
                        </a:rPr>
                        <a:t>Satish</a:t>
                      </a:r>
                      <a:r>
                        <a:rPr sz="1400" spc="-60" dirty="0">
                          <a:latin typeface="Verdana"/>
                          <a:cs typeface="Verdana"/>
                        </a:rPr>
                        <a:t> </a:t>
                      </a:r>
                      <a:r>
                        <a:rPr sz="1400" spc="-5" dirty="0">
                          <a:latin typeface="Verdana"/>
                          <a:cs typeface="Verdana"/>
                        </a:rPr>
                        <a:t>Pise</a:t>
                      </a:r>
                      <a:endParaRPr sz="1400">
                        <a:latin typeface="Verdana"/>
                        <a:cs typeface="Verdana"/>
                      </a:endParaRPr>
                    </a:p>
                  </a:txBody>
                  <a:tcPr marL="0" marR="0" marT="62865" marB="0">
                    <a:lnL w="9525">
                      <a:solidFill>
                        <a:srgbClr val="C6CCBD"/>
                      </a:solidFill>
                      <a:prstDash val="solid"/>
                    </a:lnL>
                    <a:lnR w="9525">
                      <a:solidFill>
                        <a:srgbClr val="C6CCBD"/>
                      </a:solidFill>
                      <a:prstDash val="solid"/>
                    </a:lnR>
                    <a:lnB w="9525">
                      <a:solidFill>
                        <a:srgbClr val="C6CCBD"/>
                      </a:solidFill>
                      <a:prstDash val="solid"/>
                    </a:lnB>
                    <a:solidFill>
                      <a:srgbClr val="FFFFFF"/>
                    </a:solidFill>
                  </a:tcPr>
                </a:tc>
                <a:tc>
                  <a:txBody>
                    <a:bodyPr/>
                    <a:lstStyle/>
                    <a:p>
                      <a:pPr marL="80645">
                        <a:lnSpc>
                          <a:spcPct val="100000"/>
                        </a:lnSpc>
                        <a:spcBef>
                          <a:spcPts val="495"/>
                        </a:spcBef>
                      </a:pPr>
                      <a:r>
                        <a:rPr sz="1400" spc="-5" dirty="0">
                          <a:latin typeface="Verdana"/>
                          <a:cs typeface="Verdana"/>
                        </a:rPr>
                        <a:t>A-101</a:t>
                      </a:r>
                      <a:endParaRPr sz="1400">
                        <a:latin typeface="Verdana"/>
                        <a:cs typeface="Verdana"/>
                      </a:endParaRPr>
                    </a:p>
                  </a:txBody>
                  <a:tcPr marL="0" marR="0" marT="62865" marB="0">
                    <a:lnL w="9525">
                      <a:solidFill>
                        <a:srgbClr val="C6CCBD"/>
                      </a:solidFill>
                      <a:prstDash val="solid"/>
                    </a:lnL>
                    <a:lnR w="9525">
                      <a:solidFill>
                        <a:srgbClr val="C6CCBD"/>
                      </a:solidFill>
                      <a:prstDash val="solid"/>
                    </a:lnR>
                    <a:lnB w="9525">
                      <a:solidFill>
                        <a:srgbClr val="C6CCBD"/>
                      </a:solidFill>
                      <a:prstDash val="solid"/>
                    </a:lnB>
                    <a:solidFill>
                      <a:srgbClr val="FFFFFF"/>
                    </a:solidFill>
                  </a:tcPr>
                </a:tc>
                <a:extLst>
                  <a:ext uri="{0D108BD9-81ED-4DB2-BD59-A6C34878D82A}">
                    <a16:rowId xmlns:a16="http://schemas.microsoft.com/office/drawing/2014/main" val="10002"/>
                  </a:ext>
                </a:extLst>
              </a:tr>
              <a:tr h="367665">
                <a:tc>
                  <a:txBody>
                    <a:bodyPr/>
                    <a:lstStyle/>
                    <a:p>
                      <a:pPr marL="80645">
                        <a:lnSpc>
                          <a:spcPct val="100000"/>
                        </a:lnSpc>
                        <a:spcBef>
                          <a:spcPts val="535"/>
                        </a:spcBef>
                      </a:pPr>
                      <a:r>
                        <a:rPr sz="1400" spc="-5" dirty="0">
                          <a:latin typeface="Verdana"/>
                          <a:cs typeface="Verdana"/>
                        </a:rPr>
                        <a:t>Quanith</a:t>
                      </a:r>
                      <a:r>
                        <a:rPr sz="1400" spc="-80" dirty="0">
                          <a:latin typeface="Verdana"/>
                          <a:cs typeface="Verdana"/>
                        </a:rPr>
                        <a:t> </a:t>
                      </a:r>
                      <a:r>
                        <a:rPr sz="1400" dirty="0">
                          <a:latin typeface="Verdana"/>
                          <a:cs typeface="Verdana"/>
                        </a:rPr>
                        <a:t>Khan</a:t>
                      </a:r>
                      <a:endParaRPr sz="1400">
                        <a:latin typeface="Verdana"/>
                        <a:cs typeface="Verdana"/>
                      </a:endParaRPr>
                    </a:p>
                  </a:txBody>
                  <a:tcPr marL="0" marR="0" marT="67945"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EDF0EB"/>
                    </a:solidFill>
                  </a:tcPr>
                </a:tc>
                <a:tc>
                  <a:txBody>
                    <a:bodyPr/>
                    <a:lstStyle/>
                    <a:p>
                      <a:pPr marL="80645">
                        <a:lnSpc>
                          <a:spcPct val="100000"/>
                        </a:lnSpc>
                        <a:spcBef>
                          <a:spcPts val="535"/>
                        </a:spcBef>
                      </a:pPr>
                      <a:r>
                        <a:rPr sz="1400" spc="-5" dirty="0">
                          <a:latin typeface="Verdana"/>
                          <a:cs typeface="Verdana"/>
                        </a:rPr>
                        <a:t>A-121</a:t>
                      </a:r>
                      <a:endParaRPr sz="1400">
                        <a:latin typeface="Verdana"/>
                        <a:cs typeface="Verdana"/>
                      </a:endParaRPr>
                    </a:p>
                  </a:txBody>
                  <a:tcPr marL="0" marR="0" marT="67945"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EDF0EB"/>
                    </a:solidFill>
                  </a:tcPr>
                </a:tc>
                <a:extLst>
                  <a:ext uri="{0D108BD9-81ED-4DB2-BD59-A6C34878D82A}">
                    <a16:rowId xmlns:a16="http://schemas.microsoft.com/office/drawing/2014/main" val="10003"/>
                  </a:ext>
                </a:extLst>
              </a:tr>
              <a:tr h="365760">
                <a:tc>
                  <a:txBody>
                    <a:bodyPr/>
                    <a:lstStyle/>
                    <a:p>
                      <a:pPr marL="80645">
                        <a:lnSpc>
                          <a:spcPct val="100000"/>
                        </a:lnSpc>
                        <a:spcBef>
                          <a:spcPts val="530"/>
                        </a:spcBef>
                      </a:pPr>
                      <a:r>
                        <a:rPr sz="1400" dirty="0">
                          <a:latin typeface="Verdana"/>
                          <a:cs typeface="Verdana"/>
                        </a:rPr>
                        <a:t>Anip</a:t>
                      </a:r>
                      <a:r>
                        <a:rPr sz="1400" spc="-80" dirty="0">
                          <a:latin typeface="Verdana"/>
                          <a:cs typeface="Verdana"/>
                        </a:rPr>
                        <a:t> </a:t>
                      </a:r>
                      <a:r>
                        <a:rPr sz="1400" dirty="0">
                          <a:latin typeface="Verdana"/>
                          <a:cs typeface="Verdana"/>
                        </a:rPr>
                        <a:t>Sharma</a:t>
                      </a:r>
                      <a:endParaRPr sz="1400">
                        <a:latin typeface="Verdana"/>
                        <a:cs typeface="Verdana"/>
                      </a:endParaRPr>
                    </a:p>
                  </a:txBody>
                  <a:tcPr marL="0" marR="0" marT="67310"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FFFFFF"/>
                    </a:solidFill>
                  </a:tcPr>
                </a:tc>
                <a:tc>
                  <a:txBody>
                    <a:bodyPr/>
                    <a:lstStyle/>
                    <a:p>
                      <a:pPr marL="80645">
                        <a:lnSpc>
                          <a:spcPct val="100000"/>
                        </a:lnSpc>
                        <a:spcBef>
                          <a:spcPts val="530"/>
                        </a:spcBef>
                      </a:pPr>
                      <a:r>
                        <a:rPr sz="1400" spc="-5" dirty="0">
                          <a:latin typeface="Verdana"/>
                          <a:cs typeface="Verdana"/>
                        </a:rPr>
                        <a:t>A-321</a:t>
                      </a:r>
                      <a:endParaRPr sz="1400">
                        <a:latin typeface="Verdana"/>
                        <a:cs typeface="Verdana"/>
                      </a:endParaRPr>
                    </a:p>
                  </a:txBody>
                  <a:tcPr marL="0" marR="0" marT="67310"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FFFFFF"/>
                    </a:solidFill>
                  </a:tcPr>
                </a:tc>
                <a:extLst>
                  <a:ext uri="{0D108BD9-81ED-4DB2-BD59-A6C34878D82A}">
                    <a16:rowId xmlns:a16="http://schemas.microsoft.com/office/drawing/2014/main" val="10004"/>
                  </a:ext>
                </a:extLst>
              </a:tr>
              <a:tr h="406400">
                <a:tc gridSpan="2">
                  <a:txBody>
                    <a:bodyPr/>
                    <a:lstStyle/>
                    <a:p>
                      <a:pPr marL="89535">
                        <a:lnSpc>
                          <a:spcPct val="100000"/>
                        </a:lnSpc>
                        <a:spcBef>
                          <a:spcPts val="795"/>
                        </a:spcBef>
                      </a:pPr>
                      <a:r>
                        <a:rPr sz="1400" b="1" spc="-10" dirty="0">
                          <a:latin typeface="Arial"/>
                          <a:cs typeface="Arial"/>
                        </a:rPr>
                        <a:t>B</a:t>
                      </a:r>
                      <a:r>
                        <a:rPr sz="1400" b="1" dirty="0">
                          <a:latin typeface="Arial"/>
                          <a:cs typeface="Arial"/>
                        </a:rPr>
                        <a:t>O</a:t>
                      </a:r>
                      <a:r>
                        <a:rPr sz="1400" b="1" spc="-10" dirty="0">
                          <a:latin typeface="Arial"/>
                          <a:cs typeface="Arial"/>
                        </a:rPr>
                        <a:t>RR</a:t>
                      </a:r>
                      <a:r>
                        <a:rPr sz="1400" b="1" dirty="0">
                          <a:latin typeface="Arial"/>
                          <a:cs typeface="Arial"/>
                        </a:rPr>
                        <a:t>OW</a:t>
                      </a:r>
                      <a:r>
                        <a:rPr sz="1400" b="1" spc="-85" dirty="0">
                          <a:latin typeface="Arial"/>
                          <a:cs typeface="Arial"/>
                        </a:rPr>
                        <a:t> </a:t>
                      </a:r>
                      <a:r>
                        <a:rPr sz="1400" b="1" spc="-10" dirty="0">
                          <a:latin typeface="Arial"/>
                          <a:cs typeface="Arial"/>
                        </a:rPr>
                        <a:t>R</a:t>
                      </a:r>
                      <a:r>
                        <a:rPr sz="1400" b="1" dirty="0">
                          <a:latin typeface="Arial"/>
                          <a:cs typeface="Arial"/>
                        </a:rPr>
                        <a:t>E</a:t>
                      </a:r>
                      <a:r>
                        <a:rPr sz="1400" b="1" spc="15" dirty="0">
                          <a:latin typeface="Arial"/>
                          <a:cs typeface="Arial"/>
                        </a:rPr>
                        <a:t>L</a:t>
                      </a:r>
                      <a:r>
                        <a:rPr sz="1400" b="1" spc="-30" dirty="0">
                          <a:latin typeface="Arial"/>
                          <a:cs typeface="Arial"/>
                        </a:rPr>
                        <a:t>A</a:t>
                      </a:r>
                      <a:r>
                        <a:rPr sz="1400" b="1" spc="-10" dirty="0">
                          <a:latin typeface="Arial"/>
                          <a:cs typeface="Arial"/>
                        </a:rPr>
                        <a:t>T</a:t>
                      </a:r>
                      <a:r>
                        <a:rPr sz="1400" b="1" dirty="0">
                          <a:latin typeface="Arial"/>
                          <a:cs typeface="Arial"/>
                        </a:rPr>
                        <a:t>ION</a:t>
                      </a:r>
                      <a:endParaRPr sz="1400">
                        <a:latin typeface="Arial"/>
                        <a:cs typeface="Arial"/>
                      </a:endParaRPr>
                    </a:p>
                  </a:txBody>
                  <a:tcPr marL="0" marR="0" marT="100965" marB="0">
                    <a:lnT w="9525">
                      <a:solidFill>
                        <a:srgbClr val="C6CCBD"/>
                      </a:solidFill>
                      <a:prstDash val="solid"/>
                    </a:lnT>
                    <a:lnB w="9525">
                      <a:solidFill>
                        <a:srgbClr val="D00463"/>
                      </a:solidFill>
                      <a:prstDash val="solid"/>
                    </a:lnB>
                    <a:solidFill>
                      <a:srgbClr val="EDEDED"/>
                    </a:solidFill>
                  </a:tcPr>
                </a:tc>
                <a:tc hMerge="1">
                  <a:txBody>
                    <a:bodyPr/>
                    <a:lstStyle/>
                    <a:p>
                      <a:endParaRPr/>
                    </a:p>
                  </a:txBody>
                  <a:tcPr marL="0" marR="0" marT="0" marB="0"/>
                </a:tc>
                <a:extLst>
                  <a:ext uri="{0D108BD9-81ED-4DB2-BD59-A6C34878D82A}">
                    <a16:rowId xmlns:a16="http://schemas.microsoft.com/office/drawing/2014/main" val="10005"/>
                  </a:ext>
                </a:extLst>
              </a:tr>
              <a:tr h="441959">
                <a:tc>
                  <a:txBody>
                    <a:bodyPr/>
                    <a:lstStyle/>
                    <a:p>
                      <a:pPr marL="118745">
                        <a:lnSpc>
                          <a:spcPct val="100000"/>
                        </a:lnSpc>
                        <a:spcBef>
                          <a:spcPts val="810"/>
                        </a:spcBef>
                      </a:pPr>
                      <a:r>
                        <a:rPr sz="1400" spc="-5" dirty="0">
                          <a:latin typeface="Times New Roman"/>
                          <a:cs typeface="Times New Roman"/>
                        </a:rPr>
                        <a:t>CUSTOMER_NAME</a:t>
                      </a:r>
                      <a:endParaRPr sz="1400">
                        <a:latin typeface="Times New Roman"/>
                        <a:cs typeface="Times New Roman"/>
                      </a:endParaRPr>
                    </a:p>
                  </a:txBody>
                  <a:tcPr marL="0" marR="0" marT="102870" marB="0">
                    <a:lnL w="9525">
                      <a:solidFill>
                        <a:srgbClr val="D00463"/>
                      </a:solidFill>
                      <a:prstDash val="solid"/>
                    </a:lnL>
                    <a:lnR w="9525">
                      <a:solidFill>
                        <a:srgbClr val="D00463"/>
                      </a:solidFill>
                      <a:prstDash val="solid"/>
                    </a:lnR>
                    <a:lnT w="9525">
                      <a:solidFill>
                        <a:srgbClr val="D00463"/>
                      </a:solidFill>
                      <a:prstDash val="solid"/>
                    </a:lnT>
                    <a:solidFill>
                      <a:srgbClr val="C6CCBD"/>
                    </a:solidFill>
                  </a:tcPr>
                </a:tc>
                <a:tc>
                  <a:txBody>
                    <a:bodyPr/>
                    <a:lstStyle/>
                    <a:p>
                      <a:pPr marL="118745">
                        <a:lnSpc>
                          <a:spcPct val="100000"/>
                        </a:lnSpc>
                        <a:spcBef>
                          <a:spcPts val="810"/>
                        </a:spcBef>
                      </a:pPr>
                      <a:r>
                        <a:rPr sz="1400" spc="-5" dirty="0">
                          <a:latin typeface="Times New Roman"/>
                          <a:cs typeface="Times New Roman"/>
                        </a:rPr>
                        <a:t>LOAN_NO</a:t>
                      </a:r>
                      <a:endParaRPr sz="1400">
                        <a:latin typeface="Times New Roman"/>
                        <a:cs typeface="Times New Roman"/>
                      </a:endParaRPr>
                    </a:p>
                  </a:txBody>
                  <a:tcPr marL="0" marR="0" marT="102870" marB="0">
                    <a:lnL w="9525">
                      <a:solidFill>
                        <a:srgbClr val="D00463"/>
                      </a:solidFill>
                      <a:prstDash val="solid"/>
                    </a:lnL>
                    <a:lnR w="9525">
                      <a:solidFill>
                        <a:srgbClr val="D00463"/>
                      </a:solidFill>
                      <a:prstDash val="solid"/>
                    </a:lnR>
                    <a:lnT w="9525">
                      <a:solidFill>
                        <a:srgbClr val="D00463"/>
                      </a:solidFill>
                      <a:prstDash val="solid"/>
                    </a:lnT>
                    <a:solidFill>
                      <a:srgbClr val="C6CCBD"/>
                    </a:solidFill>
                  </a:tcPr>
                </a:tc>
                <a:extLst>
                  <a:ext uri="{0D108BD9-81ED-4DB2-BD59-A6C34878D82A}">
                    <a16:rowId xmlns:a16="http://schemas.microsoft.com/office/drawing/2014/main" val="10006"/>
                  </a:ext>
                </a:extLst>
              </a:tr>
              <a:tr h="356235">
                <a:tc>
                  <a:txBody>
                    <a:bodyPr/>
                    <a:lstStyle/>
                    <a:p>
                      <a:pPr marL="80645">
                        <a:lnSpc>
                          <a:spcPct val="100000"/>
                        </a:lnSpc>
                        <a:spcBef>
                          <a:spcPts val="495"/>
                        </a:spcBef>
                      </a:pPr>
                      <a:r>
                        <a:rPr sz="1400" spc="-5" dirty="0">
                          <a:latin typeface="Verdana"/>
                          <a:cs typeface="Verdana"/>
                        </a:rPr>
                        <a:t>Rakesh</a:t>
                      </a:r>
                      <a:r>
                        <a:rPr sz="1400" spc="-60" dirty="0">
                          <a:latin typeface="Verdana"/>
                          <a:cs typeface="Verdana"/>
                        </a:rPr>
                        <a:t> </a:t>
                      </a:r>
                      <a:r>
                        <a:rPr sz="1400" spc="-5" dirty="0">
                          <a:latin typeface="Verdana"/>
                          <a:cs typeface="Verdana"/>
                        </a:rPr>
                        <a:t>Sharma</a:t>
                      </a:r>
                      <a:endParaRPr sz="1400">
                        <a:latin typeface="Verdana"/>
                        <a:cs typeface="Verdana"/>
                      </a:endParaRPr>
                    </a:p>
                  </a:txBody>
                  <a:tcPr marL="0" marR="0" marT="62865" marB="0">
                    <a:lnL w="9525">
                      <a:solidFill>
                        <a:srgbClr val="C6CCBD"/>
                      </a:solidFill>
                      <a:prstDash val="solid"/>
                    </a:lnL>
                    <a:lnR w="9525">
                      <a:solidFill>
                        <a:srgbClr val="C6CCBD"/>
                      </a:solidFill>
                      <a:prstDash val="solid"/>
                    </a:lnR>
                    <a:lnB w="9525">
                      <a:solidFill>
                        <a:srgbClr val="C6CCBD"/>
                      </a:solidFill>
                      <a:prstDash val="solid"/>
                    </a:lnB>
                    <a:solidFill>
                      <a:srgbClr val="FFFFFF"/>
                    </a:solidFill>
                  </a:tcPr>
                </a:tc>
                <a:tc>
                  <a:txBody>
                    <a:bodyPr/>
                    <a:lstStyle/>
                    <a:p>
                      <a:pPr marL="80645">
                        <a:lnSpc>
                          <a:spcPct val="100000"/>
                        </a:lnSpc>
                        <a:spcBef>
                          <a:spcPts val="495"/>
                        </a:spcBef>
                      </a:pPr>
                      <a:r>
                        <a:rPr sz="1400" spc="-5" dirty="0">
                          <a:latin typeface="Verdana"/>
                          <a:cs typeface="Verdana"/>
                        </a:rPr>
                        <a:t>L-17</a:t>
                      </a:r>
                      <a:endParaRPr sz="1400">
                        <a:latin typeface="Verdana"/>
                        <a:cs typeface="Verdana"/>
                      </a:endParaRPr>
                    </a:p>
                  </a:txBody>
                  <a:tcPr marL="0" marR="0" marT="62865" marB="0">
                    <a:lnL w="9525">
                      <a:solidFill>
                        <a:srgbClr val="C6CCBD"/>
                      </a:solidFill>
                      <a:prstDash val="solid"/>
                    </a:lnL>
                    <a:lnR w="9525">
                      <a:solidFill>
                        <a:srgbClr val="C6CCBD"/>
                      </a:solidFill>
                      <a:prstDash val="solid"/>
                    </a:lnR>
                    <a:lnB w="9525">
                      <a:solidFill>
                        <a:srgbClr val="C6CCBD"/>
                      </a:solidFill>
                      <a:prstDash val="solid"/>
                    </a:lnB>
                    <a:solidFill>
                      <a:srgbClr val="FFFFFF"/>
                    </a:solidFill>
                  </a:tcPr>
                </a:tc>
                <a:extLst>
                  <a:ext uri="{0D108BD9-81ED-4DB2-BD59-A6C34878D82A}">
                    <a16:rowId xmlns:a16="http://schemas.microsoft.com/office/drawing/2014/main" val="10007"/>
                  </a:ext>
                </a:extLst>
              </a:tr>
              <a:tr h="361315">
                <a:tc>
                  <a:txBody>
                    <a:bodyPr/>
                    <a:lstStyle/>
                    <a:p>
                      <a:pPr marL="80645">
                        <a:lnSpc>
                          <a:spcPct val="100000"/>
                        </a:lnSpc>
                        <a:spcBef>
                          <a:spcPts val="535"/>
                        </a:spcBef>
                      </a:pPr>
                      <a:r>
                        <a:rPr sz="1400" spc="-5" dirty="0">
                          <a:latin typeface="Verdana"/>
                          <a:cs typeface="Verdana"/>
                        </a:rPr>
                        <a:t>Quanith</a:t>
                      </a:r>
                      <a:r>
                        <a:rPr sz="1400" spc="-80" dirty="0">
                          <a:latin typeface="Verdana"/>
                          <a:cs typeface="Verdana"/>
                        </a:rPr>
                        <a:t> </a:t>
                      </a:r>
                      <a:r>
                        <a:rPr sz="1400" dirty="0">
                          <a:latin typeface="Verdana"/>
                          <a:cs typeface="Verdana"/>
                        </a:rPr>
                        <a:t>Khan</a:t>
                      </a:r>
                      <a:endParaRPr sz="1400">
                        <a:latin typeface="Verdana"/>
                        <a:cs typeface="Verdana"/>
                      </a:endParaRPr>
                    </a:p>
                  </a:txBody>
                  <a:tcPr marL="0" marR="0" marT="67945"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EDF0EB"/>
                    </a:solidFill>
                  </a:tcPr>
                </a:tc>
                <a:tc>
                  <a:txBody>
                    <a:bodyPr/>
                    <a:lstStyle/>
                    <a:p>
                      <a:pPr marL="80645">
                        <a:lnSpc>
                          <a:spcPct val="100000"/>
                        </a:lnSpc>
                        <a:spcBef>
                          <a:spcPts val="535"/>
                        </a:spcBef>
                      </a:pPr>
                      <a:r>
                        <a:rPr sz="1400" spc="-5" dirty="0">
                          <a:latin typeface="Verdana"/>
                          <a:cs typeface="Verdana"/>
                        </a:rPr>
                        <a:t>L-23</a:t>
                      </a:r>
                      <a:endParaRPr sz="1400">
                        <a:latin typeface="Verdana"/>
                        <a:cs typeface="Verdana"/>
                      </a:endParaRPr>
                    </a:p>
                  </a:txBody>
                  <a:tcPr marL="0" marR="0" marT="67945"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EDF0EB"/>
                    </a:solidFill>
                  </a:tcPr>
                </a:tc>
                <a:extLst>
                  <a:ext uri="{0D108BD9-81ED-4DB2-BD59-A6C34878D82A}">
                    <a16:rowId xmlns:a16="http://schemas.microsoft.com/office/drawing/2014/main" val="10008"/>
                  </a:ext>
                </a:extLst>
              </a:tr>
              <a:tr h="362585">
                <a:tc>
                  <a:txBody>
                    <a:bodyPr/>
                    <a:lstStyle/>
                    <a:p>
                      <a:pPr marL="80645">
                        <a:lnSpc>
                          <a:spcPct val="100000"/>
                        </a:lnSpc>
                        <a:spcBef>
                          <a:spcPts val="540"/>
                        </a:spcBef>
                      </a:pPr>
                      <a:r>
                        <a:rPr sz="1400" dirty="0">
                          <a:latin typeface="Verdana"/>
                          <a:cs typeface="Verdana"/>
                        </a:rPr>
                        <a:t>Vinod</a:t>
                      </a:r>
                      <a:endParaRPr sz="1400">
                        <a:latin typeface="Verdana"/>
                        <a:cs typeface="Verdana"/>
                      </a:endParaRPr>
                    </a:p>
                  </a:txBody>
                  <a:tcPr marL="0" marR="0" marT="68580"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FFFFFF"/>
                    </a:solidFill>
                  </a:tcPr>
                </a:tc>
                <a:tc>
                  <a:txBody>
                    <a:bodyPr/>
                    <a:lstStyle/>
                    <a:p>
                      <a:pPr marL="80645">
                        <a:lnSpc>
                          <a:spcPct val="100000"/>
                        </a:lnSpc>
                        <a:spcBef>
                          <a:spcPts val="540"/>
                        </a:spcBef>
                      </a:pPr>
                      <a:r>
                        <a:rPr sz="1400" spc="-5" dirty="0">
                          <a:latin typeface="Verdana"/>
                          <a:cs typeface="Verdana"/>
                        </a:rPr>
                        <a:t>L-15</a:t>
                      </a:r>
                      <a:endParaRPr sz="1400">
                        <a:latin typeface="Verdana"/>
                        <a:cs typeface="Verdana"/>
                      </a:endParaRPr>
                    </a:p>
                  </a:txBody>
                  <a:tcPr marL="0" marR="0" marT="68580"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FFFFFF"/>
                    </a:solidFill>
                  </a:tcPr>
                </a:tc>
                <a:extLst>
                  <a:ext uri="{0D108BD9-81ED-4DB2-BD59-A6C34878D82A}">
                    <a16:rowId xmlns:a16="http://schemas.microsoft.com/office/drawing/2014/main" val="10009"/>
                  </a:ext>
                </a:extLst>
              </a:tr>
            </a:tbl>
          </a:graphicData>
        </a:graphic>
      </p:graphicFrame>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296392" y="645921"/>
            <a:ext cx="4067503" cy="772647"/>
          </a:xfrm>
          <a:prstGeom prst="rect">
            <a:avLst/>
          </a:prstGeom>
        </p:spPr>
        <p:txBody>
          <a:bodyPr vert="horz" wrap="square" lIns="0" tIns="28575" rIns="0" bIns="0" rtlCol="0">
            <a:spAutoFit/>
          </a:bodyPr>
          <a:lstStyle/>
          <a:p>
            <a:pPr marL="1164590" marR="5080" indent="-1152525">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Algebra</a:t>
            </a:r>
          </a:p>
        </p:txBody>
      </p:sp>
      <p:sp>
        <p:nvSpPr>
          <p:cNvPr id="6" name="object 6"/>
          <p:cNvSpPr txBox="1"/>
          <p:nvPr/>
        </p:nvSpPr>
        <p:spPr>
          <a:xfrm>
            <a:off x="1002588" y="1726819"/>
            <a:ext cx="254317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Intersection</a:t>
            </a:r>
            <a:r>
              <a:rPr sz="1800" spc="-55" dirty="0">
                <a:solidFill>
                  <a:srgbClr val="585858"/>
                </a:solidFill>
                <a:latin typeface="Arial"/>
                <a:cs typeface="Arial"/>
              </a:rPr>
              <a:t> </a:t>
            </a:r>
            <a:r>
              <a:rPr sz="1800" spc="-5" dirty="0">
                <a:solidFill>
                  <a:srgbClr val="585858"/>
                </a:solidFill>
                <a:latin typeface="Arial"/>
                <a:cs typeface="Arial"/>
              </a:rPr>
              <a:t>Operator</a:t>
            </a:r>
            <a:r>
              <a:rPr sz="1800" spc="-35" dirty="0">
                <a:solidFill>
                  <a:srgbClr val="585858"/>
                </a:solidFill>
                <a:latin typeface="Arial"/>
                <a:cs typeface="Arial"/>
              </a:rPr>
              <a:t> </a:t>
            </a:r>
            <a:r>
              <a:rPr sz="1800" dirty="0">
                <a:solidFill>
                  <a:srgbClr val="585858"/>
                </a:solidFill>
                <a:latin typeface="Arial"/>
                <a:cs typeface="Arial"/>
              </a:rPr>
              <a:t>(∩)</a:t>
            </a:r>
            <a:endParaRPr sz="1800">
              <a:latin typeface="Arial"/>
              <a:cs typeface="Arial"/>
            </a:endParaRPr>
          </a:p>
        </p:txBody>
      </p:sp>
      <p:sp>
        <p:nvSpPr>
          <p:cNvPr id="7" name="object 7"/>
          <p:cNvSpPr txBox="1"/>
          <p:nvPr/>
        </p:nvSpPr>
        <p:spPr>
          <a:xfrm>
            <a:off x="654812" y="2741142"/>
            <a:ext cx="3544570" cy="1758950"/>
          </a:xfrm>
          <a:prstGeom prst="rect">
            <a:avLst/>
          </a:prstGeom>
        </p:spPr>
        <p:txBody>
          <a:bodyPr vert="horz" wrap="square" lIns="0" tIns="45720" rIns="0" bIns="0" rtlCol="0">
            <a:spAutoFit/>
          </a:bodyPr>
          <a:lstStyle/>
          <a:p>
            <a:pPr marL="349250" indent="-335915">
              <a:lnSpc>
                <a:spcPct val="100000"/>
              </a:lnSpc>
              <a:spcBef>
                <a:spcPts val="360"/>
              </a:spcBef>
              <a:buChar char="●"/>
              <a:tabLst>
                <a:tab pos="349250" algn="l"/>
                <a:tab pos="349885" algn="l"/>
              </a:tabLst>
            </a:pPr>
            <a:r>
              <a:rPr sz="1400" spc="-5" dirty="0">
                <a:latin typeface="Arial"/>
                <a:cs typeface="Arial"/>
              </a:rPr>
              <a:t>Let </a:t>
            </a:r>
            <a:r>
              <a:rPr sz="1400" dirty="0">
                <a:latin typeface="Arial"/>
                <a:cs typeface="Arial"/>
              </a:rPr>
              <a:t>R</a:t>
            </a:r>
            <a:r>
              <a:rPr sz="1400" spc="-20" dirty="0">
                <a:latin typeface="Arial"/>
                <a:cs typeface="Arial"/>
              </a:rPr>
              <a:t> </a:t>
            </a:r>
            <a:r>
              <a:rPr sz="1400" spc="-5" dirty="0">
                <a:latin typeface="Arial"/>
                <a:cs typeface="Arial"/>
              </a:rPr>
              <a:t>and</a:t>
            </a:r>
            <a:r>
              <a:rPr sz="1400" spc="-15" dirty="0">
                <a:latin typeface="Arial"/>
                <a:cs typeface="Arial"/>
              </a:rPr>
              <a:t> </a:t>
            </a:r>
            <a:r>
              <a:rPr sz="1400" dirty="0">
                <a:latin typeface="Arial"/>
                <a:cs typeface="Arial"/>
              </a:rPr>
              <a:t>S</a:t>
            </a:r>
            <a:r>
              <a:rPr sz="1400" spc="-25" dirty="0">
                <a:latin typeface="Arial"/>
                <a:cs typeface="Arial"/>
              </a:rPr>
              <a:t> </a:t>
            </a:r>
            <a:r>
              <a:rPr sz="1400" spc="-5" dirty="0">
                <a:latin typeface="Arial"/>
                <a:cs typeface="Arial"/>
              </a:rPr>
              <a:t>be</a:t>
            </a:r>
            <a:r>
              <a:rPr sz="1400" spc="-20" dirty="0">
                <a:latin typeface="Arial"/>
                <a:cs typeface="Arial"/>
              </a:rPr>
              <a:t> </a:t>
            </a:r>
            <a:r>
              <a:rPr sz="1400" spc="-5" dirty="0">
                <a:latin typeface="Arial"/>
                <a:cs typeface="Arial"/>
              </a:rPr>
              <a:t>two</a:t>
            </a:r>
            <a:r>
              <a:rPr sz="1400" spc="-10" dirty="0">
                <a:latin typeface="Arial"/>
                <a:cs typeface="Arial"/>
              </a:rPr>
              <a:t> </a:t>
            </a:r>
            <a:r>
              <a:rPr sz="1400" spc="-5" dirty="0">
                <a:latin typeface="Arial"/>
                <a:cs typeface="Arial"/>
              </a:rPr>
              <a:t>relations.</a:t>
            </a:r>
            <a:endParaRPr sz="1400">
              <a:latin typeface="Arial"/>
              <a:cs typeface="Arial"/>
            </a:endParaRPr>
          </a:p>
          <a:p>
            <a:pPr marL="349250" indent="-335915">
              <a:lnSpc>
                <a:spcPct val="100000"/>
              </a:lnSpc>
              <a:spcBef>
                <a:spcPts val="265"/>
              </a:spcBef>
              <a:buChar char="●"/>
              <a:tabLst>
                <a:tab pos="349250" algn="l"/>
                <a:tab pos="349885" algn="l"/>
              </a:tabLst>
            </a:pPr>
            <a:r>
              <a:rPr sz="1400" spc="-5" dirty="0">
                <a:latin typeface="Arial"/>
                <a:cs typeface="Arial"/>
              </a:rPr>
              <a:t>Then-</a:t>
            </a:r>
            <a:endParaRPr sz="1400">
              <a:latin typeface="Arial"/>
              <a:cs typeface="Arial"/>
            </a:endParaRPr>
          </a:p>
          <a:p>
            <a:pPr marL="349250" marR="5080" indent="-337185">
              <a:lnSpc>
                <a:spcPct val="115900"/>
              </a:lnSpc>
              <a:spcBef>
                <a:spcPts val="10"/>
              </a:spcBef>
              <a:buChar char="●"/>
              <a:tabLst>
                <a:tab pos="349250" algn="l"/>
                <a:tab pos="349885" algn="l"/>
              </a:tabLst>
            </a:pPr>
            <a:r>
              <a:rPr sz="1400" dirty="0">
                <a:latin typeface="Arial"/>
                <a:cs typeface="Arial"/>
              </a:rPr>
              <a:t>R</a:t>
            </a:r>
            <a:r>
              <a:rPr sz="1400" spc="-30" dirty="0">
                <a:latin typeface="Arial"/>
                <a:cs typeface="Arial"/>
              </a:rPr>
              <a:t> </a:t>
            </a:r>
            <a:r>
              <a:rPr sz="1400" dirty="0">
                <a:latin typeface="Arial"/>
                <a:cs typeface="Arial"/>
              </a:rPr>
              <a:t>∩</a:t>
            </a:r>
            <a:r>
              <a:rPr sz="1400" spc="-10" dirty="0">
                <a:latin typeface="Arial"/>
                <a:cs typeface="Arial"/>
              </a:rPr>
              <a:t> </a:t>
            </a:r>
            <a:r>
              <a:rPr sz="1400" dirty="0">
                <a:latin typeface="Arial"/>
                <a:cs typeface="Arial"/>
              </a:rPr>
              <a:t>S</a:t>
            </a:r>
            <a:r>
              <a:rPr sz="1400" spc="-25" dirty="0">
                <a:latin typeface="Arial"/>
                <a:cs typeface="Arial"/>
              </a:rPr>
              <a:t> </a:t>
            </a:r>
            <a:r>
              <a:rPr sz="1400" spc="-10" dirty="0">
                <a:latin typeface="Arial"/>
                <a:cs typeface="Arial"/>
              </a:rPr>
              <a:t>is</a:t>
            </a:r>
            <a:r>
              <a:rPr sz="1400" spc="-15" dirty="0">
                <a:latin typeface="Arial"/>
                <a:cs typeface="Arial"/>
              </a:rPr>
              <a:t> </a:t>
            </a:r>
            <a:r>
              <a:rPr sz="1400" dirty="0">
                <a:latin typeface="Arial"/>
                <a:cs typeface="Arial"/>
              </a:rPr>
              <a:t>the</a:t>
            </a:r>
            <a:r>
              <a:rPr sz="1400" spc="-30" dirty="0">
                <a:latin typeface="Arial"/>
                <a:cs typeface="Arial"/>
              </a:rPr>
              <a:t> </a:t>
            </a:r>
            <a:r>
              <a:rPr sz="1400" spc="-5" dirty="0">
                <a:latin typeface="Arial"/>
                <a:cs typeface="Arial"/>
              </a:rPr>
              <a:t>set </a:t>
            </a:r>
            <a:r>
              <a:rPr sz="1400" spc="-10" dirty="0">
                <a:latin typeface="Arial"/>
                <a:cs typeface="Arial"/>
              </a:rPr>
              <a:t>of</a:t>
            </a:r>
            <a:r>
              <a:rPr sz="1400" spc="-25" dirty="0">
                <a:latin typeface="Arial"/>
                <a:cs typeface="Arial"/>
              </a:rPr>
              <a:t> </a:t>
            </a:r>
            <a:r>
              <a:rPr sz="1400" spc="-5" dirty="0">
                <a:latin typeface="Arial"/>
                <a:cs typeface="Arial"/>
              </a:rPr>
              <a:t>all</a:t>
            </a:r>
            <a:r>
              <a:rPr sz="1400" spc="-20" dirty="0">
                <a:latin typeface="Arial"/>
                <a:cs typeface="Arial"/>
              </a:rPr>
              <a:t> </a:t>
            </a:r>
            <a:r>
              <a:rPr sz="1400" spc="-5" dirty="0">
                <a:latin typeface="Arial"/>
                <a:cs typeface="Arial"/>
              </a:rPr>
              <a:t>tuples</a:t>
            </a:r>
            <a:r>
              <a:rPr sz="1400" spc="-15" dirty="0">
                <a:latin typeface="Arial"/>
                <a:cs typeface="Arial"/>
              </a:rPr>
              <a:t> </a:t>
            </a:r>
            <a:r>
              <a:rPr sz="1400" spc="-5" dirty="0">
                <a:latin typeface="Arial"/>
                <a:cs typeface="Arial"/>
              </a:rPr>
              <a:t>belonging</a:t>
            </a:r>
            <a:r>
              <a:rPr sz="1400" spc="-20" dirty="0">
                <a:latin typeface="Arial"/>
                <a:cs typeface="Arial"/>
              </a:rPr>
              <a:t> </a:t>
            </a:r>
            <a:r>
              <a:rPr sz="1400" spc="-10" dirty="0">
                <a:latin typeface="Arial"/>
                <a:cs typeface="Arial"/>
              </a:rPr>
              <a:t>to </a:t>
            </a:r>
            <a:r>
              <a:rPr sz="1400" spc="-375" dirty="0">
                <a:latin typeface="Arial"/>
                <a:cs typeface="Arial"/>
              </a:rPr>
              <a:t> </a:t>
            </a:r>
            <a:r>
              <a:rPr sz="1400" dirty="0">
                <a:latin typeface="Arial"/>
                <a:cs typeface="Arial"/>
              </a:rPr>
              <a:t>both</a:t>
            </a:r>
            <a:r>
              <a:rPr sz="1400" spc="-10" dirty="0">
                <a:latin typeface="Arial"/>
                <a:cs typeface="Arial"/>
              </a:rPr>
              <a:t> </a:t>
            </a:r>
            <a:r>
              <a:rPr sz="1400" dirty="0">
                <a:latin typeface="Arial"/>
                <a:cs typeface="Arial"/>
              </a:rPr>
              <a:t>R</a:t>
            </a:r>
            <a:r>
              <a:rPr sz="1400" spc="-15" dirty="0">
                <a:latin typeface="Arial"/>
                <a:cs typeface="Arial"/>
              </a:rPr>
              <a:t> </a:t>
            </a:r>
            <a:r>
              <a:rPr sz="1400" spc="-5" dirty="0">
                <a:latin typeface="Arial"/>
                <a:cs typeface="Arial"/>
              </a:rPr>
              <a:t>and</a:t>
            </a:r>
            <a:r>
              <a:rPr sz="1400" spc="-20" dirty="0">
                <a:latin typeface="Arial"/>
                <a:cs typeface="Arial"/>
              </a:rPr>
              <a:t> </a:t>
            </a:r>
            <a:r>
              <a:rPr sz="1400" spc="-5" dirty="0">
                <a:latin typeface="Arial"/>
                <a:cs typeface="Arial"/>
              </a:rPr>
              <a:t>S.</a:t>
            </a:r>
            <a:endParaRPr sz="1400">
              <a:latin typeface="Arial"/>
              <a:cs typeface="Arial"/>
            </a:endParaRPr>
          </a:p>
          <a:p>
            <a:pPr marL="349250" marR="240029" indent="-337185">
              <a:lnSpc>
                <a:spcPct val="115700"/>
              </a:lnSpc>
              <a:spcBef>
                <a:spcPts val="10"/>
              </a:spcBef>
              <a:buChar char="●"/>
              <a:tabLst>
                <a:tab pos="349250" algn="l"/>
                <a:tab pos="349885" algn="l"/>
              </a:tabLst>
            </a:pPr>
            <a:r>
              <a:rPr sz="1400" dirty="0">
                <a:latin typeface="Arial"/>
                <a:cs typeface="Arial"/>
              </a:rPr>
              <a:t>In</a:t>
            </a:r>
            <a:r>
              <a:rPr sz="1400" spc="-30" dirty="0">
                <a:latin typeface="Arial"/>
                <a:cs typeface="Arial"/>
              </a:rPr>
              <a:t> </a:t>
            </a:r>
            <a:r>
              <a:rPr sz="1400" dirty="0">
                <a:latin typeface="Arial"/>
                <a:cs typeface="Arial"/>
              </a:rPr>
              <a:t>R</a:t>
            </a:r>
            <a:r>
              <a:rPr sz="1400" spc="-25" dirty="0">
                <a:latin typeface="Arial"/>
                <a:cs typeface="Arial"/>
              </a:rPr>
              <a:t> </a:t>
            </a:r>
            <a:r>
              <a:rPr sz="1400" dirty="0">
                <a:latin typeface="Arial"/>
                <a:cs typeface="Arial"/>
              </a:rPr>
              <a:t>∩</a:t>
            </a:r>
            <a:r>
              <a:rPr sz="1400" spc="-30" dirty="0">
                <a:latin typeface="Arial"/>
                <a:cs typeface="Arial"/>
              </a:rPr>
              <a:t> </a:t>
            </a:r>
            <a:r>
              <a:rPr sz="1400" spc="-10" dirty="0">
                <a:latin typeface="Arial"/>
                <a:cs typeface="Arial"/>
              </a:rPr>
              <a:t>S,</a:t>
            </a:r>
            <a:r>
              <a:rPr sz="1400" spc="-25" dirty="0">
                <a:latin typeface="Arial"/>
                <a:cs typeface="Arial"/>
              </a:rPr>
              <a:t> </a:t>
            </a:r>
            <a:r>
              <a:rPr sz="1400" spc="-5" dirty="0">
                <a:latin typeface="Arial"/>
                <a:cs typeface="Arial"/>
              </a:rPr>
              <a:t>duplicates</a:t>
            </a:r>
            <a:r>
              <a:rPr sz="1400" spc="-25" dirty="0">
                <a:latin typeface="Arial"/>
                <a:cs typeface="Arial"/>
              </a:rPr>
              <a:t> </a:t>
            </a:r>
            <a:r>
              <a:rPr sz="1400" dirty="0">
                <a:latin typeface="Arial"/>
                <a:cs typeface="Arial"/>
              </a:rPr>
              <a:t>are</a:t>
            </a:r>
            <a:r>
              <a:rPr sz="1400" spc="-25" dirty="0">
                <a:latin typeface="Arial"/>
                <a:cs typeface="Arial"/>
              </a:rPr>
              <a:t> </a:t>
            </a:r>
            <a:r>
              <a:rPr sz="1400" spc="-5" dirty="0">
                <a:latin typeface="Arial"/>
                <a:cs typeface="Arial"/>
              </a:rPr>
              <a:t>automatically </a:t>
            </a:r>
            <a:r>
              <a:rPr sz="1400" spc="-375" dirty="0">
                <a:latin typeface="Arial"/>
                <a:cs typeface="Arial"/>
              </a:rPr>
              <a:t> </a:t>
            </a:r>
            <a:r>
              <a:rPr sz="1400" spc="-5" dirty="0">
                <a:latin typeface="Arial"/>
                <a:cs typeface="Arial"/>
              </a:rPr>
              <a:t>removed.</a:t>
            </a:r>
            <a:endParaRPr sz="1400">
              <a:latin typeface="Arial"/>
              <a:cs typeface="Arial"/>
            </a:endParaRPr>
          </a:p>
          <a:p>
            <a:pPr marL="349250" indent="-337185">
              <a:lnSpc>
                <a:spcPct val="100000"/>
              </a:lnSpc>
              <a:spcBef>
                <a:spcPts val="275"/>
              </a:spcBef>
              <a:buChar char="●"/>
              <a:tabLst>
                <a:tab pos="349250" algn="l"/>
                <a:tab pos="349885" algn="l"/>
              </a:tabLst>
            </a:pPr>
            <a:r>
              <a:rPr sz="1400" spc="-5" dirty="0">
                <a:latin typeface="Arial"/>
                <a:cs typeface="Arial"/>
              </a:rPr>
              <a:t>Intersection</a:t>
            </a:r>
            <a:r>
              <a:rPr sz="1400" spc="-45" dirty="0">
                <a:latin typeface="Arial"/>
                <a:cs typeface="Arial"/>
              </a:rPr>
              <a:t> </a:t>
            </a:r>
            <a:r>
              <a:rPr sz="1400" spc="-5" dirty="0">
                <a:latin typeface="Arial"/>
                <a:cs typeface="Arial"/>
              </a:rPr>
              <a:t>operation</a:t>
            </a:r>
            <a:r>
              <a:rPr sz="1400" spc="-30" dirty="0">
                <a:latin typeface="Arial"/>
                <a:cs typeface="Arial"/>
              </a:rPr>
              <a:t> </a:t>
            </a:r>
            <a:r>
              <a:rPr sz="1400" spc="-10" dirty="0">
                <a:latin typeface="Arial"/>
                <a:cs typeface="Arial"/>
              </a:rPr>
              <a:t>is</a:t>
            </a:r>
            <a:r>
              <a:rPr sz="1400" spc="-35" dirty="0">
                <a:latin typeface="Arial"/>
                <a:cs typeface="Arial"/>
              </a:rPr>
              <a:t> </a:t>
            </a:r>
            <a:r>
              <a:rPr sz="1400" spc="-5" dirty="0">
                <a:latin typeface="Arial"/>
                <a:cs typeface="Arial"/>
              </a:rPr>
              <a:t>both</a:t>
            </a:r>
            <a:endParaRPr sz="1400">
              <a:latin typeface="Arial"/>
              <a:cs typeface="Arial"/>
            </a:endParaRPr>
          </a:p>
        </p:txBody>
      </p:sp>
      <p:sp>
        <p:nvSpPr>
          <p:cNvPr id="8" name="object 8"/>
          <p:cNvSpPr txBox="1"/>
          <p:nvPr/>
        </p:nvSpPr>
        <p:spPr>
          <a:xfrm>
            <a:off x="4677283" y="4206951"/>
            <a:ext cx="519430" cy="239395"/>
          </a:xfrm>
          <a:prstGeom prst="rect">
            <a:avLst/>
          </a:prstGeom>
        </p:spPr>
        <p:txBody>
          <a:bodyPr vert="horz" wrap="square" lIns="0" tIns="12700" rIns="0" bIns="0" rtlCol="0">
            <a:spAutoFit/>
          </a:bodyPr>
          <a:lstStyle/>
          <a:p>
            <a:pPr marL="12700">
              <a:lnSpc>
                <a:spcPct val="100000"/>
              </a:lnSpc>
              <a:spcBef>
                <a:spcPts val="100"/>
              </a:spcBef>
            </a:pPr>
            <a:r>
              <a:rPr sz="1400" b="1" dirty="0">
                <a:latin typeface="Arial"/>
                <a:cs typeface="Arial"/>
              </a:rPr>
              <a:t>I</a:t>
            </a:r>
            <a:r>
              <a:rPr sz="1400" b="1" spc="-10" dirty="0">
                <a:latin typeface="Arial"/>
                <a:cs typeface="Arial"/>
              </a:rPr>
              <a:t>npu</a:t>
            </a:r>
            <a:r>
              <a:rPr sz="1400" b="1" dirty="0">
                <a:latin typeface="Arial"/>
                <a:cs typeface="Arial"/>
              </a:rPr>
              <a:t>t:</a:t>
            </a:r>
            <a:endParaRPr sz="1400">
              <a:latin typeface="Arial"/>
              <a:cs typeface="Arial"/>
            </a:endParaRPr>
          </a:p>
        </p:txBody>
      </p:sp>
      <p:pic>
        <p:nvPicPr>
          <p:cNvPr id="9" name="object 9"/>
          <p:cNvPicPr/>
          <p:nvPr/>
        </p:nvPicPr>
        <p:blipFill>
          <a:blip r:embed="rId3" cstate="print"/>
          <a:stretch>
            <a:fillRect/>
          </a:stretch>
        </p:blipFill>
        <p:spPr>
          <a:xfrm>
            <a:off x="143510" y="163068"/>
            <a:ext cx="767080" cy="307848"/>
          </a:xfrm>
          <a:prstGeom prst="rect">
            <a:avLst/>
          </a:prstGeom>
        </p:spPr>
      </p:pic>
      <p:graphicFrame>
        <p:nvGraphicFramePr>
          <p:cNvPr id="10" name="object 10"/>
          <p:cNvGraphicFramePr>
            <a:graphicFrameLocks noGrp="1"/>
          </p:cNvGraphicFramePr>
          <p:nvPr/>
        </p:nvGraphicFramePr>
        <p:xfrm>
          <a:off x="4592446" y="-635"/>
          <a:ext cx="4547234" cy="4063999"/>
        </p:xfrm>
        <a:graphic>
          <a:graphicData uri="http://schemas.openxmlformats.org/drawingml/2006/table">
            <a:tbl>
              <a:tblPr firstRow="1" bandRow="1">
                <a:tableStyleId>{2D5ABB26-0587-4C30-8999-92F81FD0307C}</a:tableStyleId>
              </a:tblPr>
              <a:tblGrid>
                <a:gridCol w="2274570">
                  <a:extLst>
                    <a:ext uri="{9D8B030D-6E8A-4147-A177-3AD203B41FA5}">
                      <a16:colId xmlns:a16="http://schemas.microsoft.com/office/drawing/2014/main" val="20000"/>
                    </a:ext>
                  </a:extLst>
                </a:gridCol>
                <a:gridCol w="2272664">
                  <a:extLst>
                    <a:ext uri="{9D8B030D-6E8A-4147-A177-3AD203B41FA5}">
                      <a16:colId xmlns:a16="http://schemas.microsoft.com/office/drawing/2014/main" val="20001"/>
                    </a:ext>
                  </a:extLst>
                </a:gridCol>
              </a:tblGrid>
              <a:tr h="593725">
                <a:tc gridSpan="2">
                  <a:txBody>
                    <a:bodyPr/>
                    <a:lstStyle/>
                    <a:p>
                      <a:pPr>
                        <a:lnSpc>
                          <a:spcPct val="100000"/>
                        </a:lnSpc>
                      </a:pPr>
                      <a:endParaRPr sz="1500">
                        <a:latin typeface="Times New Roman"/>
                        <a:cs typeface="Times New Roman"/>
                      </a:endParaRPr>
                    </a:p>
                    <a:p>
                      <a:pPr marL="89535">
                        <a:lnSpc>
                          <a:spcPct val="100000"/>
                        </a:lnSpc>
                        <a:spcBef>
                          <a:spcPts val="915"/>
                        </a:spcBef>
                      </a:pPr>
                      <a:r>
                        <a:rPr sz="1400" b="1" spc="-10" dirty="0">
                          <a:latin typeface="Arial"/>
                          <a:cs typeface="Arial"/>
                        </a:rPr>
                        <a:t>D</a:t>
                      </a:r>
                      <a:r>
                        <a:rPr sz="1400" b="1" dirty="0">
                          <a:latin typeface="Arial"/>
                          <a:cs typeface="Arial"/>
                        </a:rPr>
                        <a:t>E</a:t>
                      </a:r>
                      <a:r>
                        <a:rPr sz="1400" b="1" spc="-15" dirty="0">
                          <a:latin typeface="Arial"/>
                          <a:cs typeface="Arial"/>
                        </a:rPr>
                        <a:t>POS</a:t>
                      </a:r>
                      <a:r>
                        <a:rPr sz="1400" b="1" dirty="0">
                          <a:latin typeface="Arial"/>
                          <a:cs typeface="Arial"/>
                        </a:rPr>
                        <a:t>I</a:t>
                      </a:r>
                      <a:r>
                        <a:rPr sz="1400" b="1" spc="-10" dirty="0">
                          <a:latin typeface="Arial"/>
                          <a:cs typeface="Arial"/>
                        </a:rPr>
                        <a:t>T</a:t>
                      </a:r>
                      <a:r>
                        <a:rPr sz="1400" b="1" spc="-15" dirty="0">
                          <a:latin typeface="Arial"/>
                          <a:cs typeface="Arial"/>
                        </a:rPr>
                        <a:t>O</a:t>
                      </a:r>
                      <a:r>
                        <a:rPr sz="1400" b="1" dirty="0">
                          <a:latin typeface="Arial"/>
                          <a:cs typeface="Arial"/>
                        </a:rPr>
                        <a:t>R</a:t>
                      </a:r>
                      <a:r>
                        <a:rPr sz="1400" b="1" spc="-80" dirty="0">
                          <a:latin typeface="Arial"/>
                          <a:cs typeface="Arial"/>
                        </a:rPr>
                        <a:t> </a:t>
                      </a:r>
                      <a:r>
                        <a:rPr sz="1400" b="1" spc="-10" dirty="0">
                          <a:latin typeface="Arial"/>
                          <a:cs typeface="Arial"/>
                        </a:rPr>
                        <a:t>R</a:t>
                      </a:r>
                      <a:r>
                        <a:rPr sz="1400" b="1" dirty="0">
                          <a:latin typeface="Arial"/>
                          <a:cs typeface="Arial"/>
                        </a:rPr>
                        <a:t>E</a:t>
                      </a:r>
                      <a:r>
                        <a:rPr sz="1400" b="1" spc="-10" dirty="0">
                          <a:latin typeface="Arial"/>
                          <a:cs typeface="Arial"/>
                        </a:rPr>
                        <a:t>L</a:t>
                      </a:r>
                      <a:r>
                        <a:rPr sz="1400" b="1" spc="-20" dirty="0">
                          <a:latin typeface="Arial"/>
                          <a:cs typeface="Arial"/>
                        </a:rPr>
                        <a:t>A</a:t>
                      </a:r>
                      <a:r>
                        <a:rPr sz="1400" b="1" spc="-10" dirty="0">
                          <a:latin typeface="Arial"/>
                          <a:cs typeface="Arial"/>
                        </a:rPr>
                        <a:t>T</a:t>
                      </a:r>
                      <a:r>
                        <a:rPr sz="1400" b="1" dirty="0">
                          <a:latin typeface="Arial"/>
                          <a:cs typeface="Arial"/>
                        </a:rPr>
                        <a:t>ION</a:t>
                      </a:r>
                      <a:endParaRPr sz="1400">
                        <a:latin typeface="Arial"/>
                        <a:cs typeface="Arial"/>
                      </a:endParaRPr>
                    </a:p>
                  </a:txBody>
                  <a:tcPr marL="0" marR="0" marT="0" marB="0">
                    <a:lnB w="9525">
                      <a:solidFill>
                        <a:srgbClr val="5FE766"/>
                      </a:solidFill>
                      <a:prstDash val="solid"/>
                    </a:lnB>
                    <a:solidFill>
                      <a:srgbClr val="EDEDED"/>
                    </a:solidFill>
                  </a:tcPr>
                </a:tc>
                <a:tc hMerge="1">
                  <a:txBody>
                    <a:bodyPr/>
                    <a:lstStyle/>
                    <a:p>
                      <a:endParaRPr/>
                    </a:p>
                  </a:txBody>
                  <a:tcPr marL="0" marR="0" marT="0" marB="0"/>
                </a:tc>
                <a:extLst>
                  <a:ext uri="{0D108BD9-81ED-4DB2-BD59-A6C34878D82A}">
                    <a16:rowId xmlns:a16="http://schemas.microsoft.com/office/drawing/2014/main" val="10000"/>
                  </a:ext>
                </a:extLst>
              </a:tr>
              <a:tr h="447675">
                <a:tc>
                  <a:txBody>
                    <a:bodyPr/>
                    <a:lstStyle/>
                    <a:p>
                      <a:pPr marL="118745">
                        <a:lnSpc>
                          <a:spcPct val="100000"/>
                        </a:lnSpc>
                        <a:spcBef>
                          <a:spcPts val="820"/>
                        </a:spcBef>
                      </a:pPr>
                      <a:r>
                        <a:rPr sz="1400" spc="-5" dirty="0">
                          <a:latin typeface="Times New Roman"/>
                          <a:cs typeface="Times New Roman"/>
                        </a:rPr>
                        <a:t>CUSTOMER_NAME</a:t>
                      </a:r>
                      <a:endParaRPr sz="1400">
                        <a:latin typeface="Times New Roman"/>
                        <a:cs typeface="Times New Roman"/>
                      </a:endParaRPr>
                    </a:p>
                  </a:txBody>
                  <a:tcPr marL="0" marR="0" marT="104140" marB="0">
                    <a:lnL w="9525">
                      <a:solidFill>
                        <a:srgbClr val="5FE766"/>
                      </a:solidFill>
                      <a:prstDash val="solid"/>
                    </a:lnL>
                    <a:lnR w="9525">
                      <a:solidFill>
                        <a:srgbClr val="5FE766"/>
                      </a:solidFill>
                      <a:prstDash val="solid"/>
                    </a:lnR>
                    <a:lnT w="9525">
                      <a:solidFill>
                        <a:srgbClr val="5FE766"/>
                      </a:solidFill>
                      <a:prstDash val="solid"/>
                    </a:lnT>
                    <a:solidFill>
                      <a:srgbClr val="C6CCBD"/>
                    </a:solidFill>
                  </a:tcPr>
                </a:tc>
                <a:tc>
                  <a:txBody>
                    <a:bodyPr/>
                    <a:lstStyle/>
                    <a:p>
                      <a:pPr marL="118745">
                        <a:lnSpc>
                          <a:spcPct val="100000"/>
                        </a:lnSpc>
                        <a:spcBef>
                          <a:spcPts val="820"/>
                        </a:spcBef>
                      </a:pPr>
                      <a:r>
                        <a:rPr sz="1400" spc="-5" dirty="0">
                          <a:latin typeface="Times New Roman"/>
                          <a:cs typeface="Times New Roman"/>
                        </a:rPr>
                        <a:t>ACCOUNT_NO</a:t>
                      </a:r>
                      <a:endParaRPr sz="1400">
                        <a:latin typeface="Times New Roman"/>
                        <a:cs typeface="Times New Roman"/>
                      </a:endParaRPr>
                    </a:p>
                  </a:txBody>
                  <a:tcPr marL="0" marR="0" marT="104140" marB="0">
                    <a:lnL w="9525">
                      <a:solidFill>
                        <a:srgbClr val="5FE766"/>
                      </a:solidFill>
                      <a:prstDash val="solid"/>
                    </a:lnL>
                    <a:lnR w="9525">
                      <a:solidFill>
                        <a:srgbClr val="5FE766"/>
                      </a:solidFill>
                      <a:prstDash val="solid"/>
                    </a:lnR>
                    <a:lnT w="9525">
                      <a:solidFill>
                        <a:srgbClr val="5FE766"/>
                      </a:solidFill>
                      <a:prstDash val="solid"/>
                    </a:lnT>
                    <a:solidFill>
                      <a:srgbClr val="C6CCBD"/>
                    </a:solidFill>
                  </a:tcPr>
                </a:tc>
                <a:extLst>
                  <a:ext uri="{0D108BD9-81ED-4DB2-BD59-A6C34878D82A}">
                    <a16:rowId xmlns:a16="http://schemas.microsoft.com/office/drawing/2014/main" val="10001"/>
                  </a:ext>
                </a:extLst>
              </a:tr>
              <a:tr h="360680">
                <a:tc>
                  <a:txBody>
                    <a:bodyPr/>
                    <a:lstStyle/>
                    <a:p>
                      <a:pPr marL="80645">
                        <a:lnSpc>
                          <a:spcPct val="100000"/>
                        </a:lnSpc>
                        <a:spcBef>
                          <a:spcPts val="495"/>
                        </a:spcBef>
                      </a:pPr>
                      <a:r>
                        <a:rPr sz="1400" spc="-5" dirty="0">
                          <a:latin typeface="Verdana"/>
                          <a:cs typeface="Verdana"/>
                        </a:rPr>
                        <a:t>Satish</a:t>
                      </a:r>
                      <a:r>
                        <a:rPr sz="1400" spc="-60" dirty="0">
                          <a:latin typeface="Verdana"/>
                          <a:cs typeface="Verdana"/>
                        </a:rPr>
                        <a:t> </a:t>
                      </a:r>
                      <a:r>
                        <a:rPr sz="1400" spc="-5" dirty="0">
                          <a:latin typeface="Verdana"/>
                          <a:cs typeface="Verdana"/>
                        </a:rPr>
                        <a:t>Pise</a:t>
                      </a:r>
                      <a:endParaRPr sz="1400">
                        <a:latin typeface="Verdana"/>
                        <a:cs typeface="Verdana"/>
                      </a:endParaRPr>
                    </a:p>
                  </a:txBody>
                  <a:tcPr marL="0" marR="0" marT="62865" marB="0">
                    <a:lnL w="9525">
                      <a:solidFill>
                        <a:srgbClr val="C6CCBD"/>
                      </a:solidFill>
                      <a:prstDash val="solid"/>
                    </a:lnL>
                    <a:lnR w="9525">
                      <a:solidFill>
                        <a:srgbClr val="C6CCBD"/>
                      </a:solidFill>
                      <a:prstDash val="solid"/>
                    </a:lnR>
                    <a:lnB w="9525">
                      <a:solidFill>
                        <a:srgbClr val="C6CCBD"/>
                      </a:solidFill>
                      <a:prstDash val="solid"/>
                    </a:lnB>
                    <a:solidFill>
                      <a:srgbClr val="FFFFFF"/>
                    </a:solidFill>
                  </a:tcPr>
                </a:tc>
                <a:tc>
                  <a:txBody>
                    <a:bodyPr/>
                    <a:lstStyle/>
                    <a:p>
                      <a:pPr marL="80645">
                        <a:lnSpc>
                          <a:spcPct val="100000"/>
                        </a:lnSpc>
                        <a:spcBef>
                          <a:spcPts val="495"/>
                        </a:spcBef>
                      </a:pPr>
                      <a:r>
                        <a:rPr sz="1400" spc="-5" dirty="0">
                          <a:latin typeface="Verdana"/>
                          <a:cs typeface="Verdana"/>
                        </a:rPr>
                        <a:t>A-101</a:t>
                      </a:r>
                      <a:endParaRPr sz="1400">
                        <a:latin typeface="Verdana"/>
                        <a:cs typeface="Verdana"/>
                      </a:endParaRPr>
                    </a:p>
                  </a:txBody>
                  <a:tcPr marL="0" marR="0" marT="62865" marB="0">
                    <a:lnL w="9525">
                      <a:solidFill>
                        <a:srgbClr val="C6CCBD"/>
                      </a:solidFill>
                      <a:prstDash val="solid"/>
                    </a:lnL>
                    <a:lnR w="9525">
                      <a:solidFill>
                        <a:srgbClr val="C6CCBD"/>
                      </a:solidFill>
                      <a:prstDash val="solid"/>
                    </a:lnR>
                    <a:lnB w="9525">
                      <a:solidFill>
                        <a:srgbClr val="C6CCBD"/>
                      </a:solidFill>
                      <a:prstDash val="solid"/>
                    </a:lnB>
                    <a:solidFill>
                      <a:srgbClr val="FFFFFF"/>
                    </a:solidFill>
                  </a:tcPr>
                </a:tc>
                <a:extLst>
                  <a:ext uri="{0D108BD9-81ED-4DB2-BD59-A6C34878D82A}">
                    <a16:rowId xmlns:a16="http://schemas.microsoft.com/office/drawing/2014/main" val="10002"/>
                  </a:ext>
                </a:extLst>
              </a:tr>
              <a:tr h="367665">
                <a:tc>
                  <a:txBody>
                    <a:bodyPr/>
                    <a:lstStyle/>
                    <a:p>
                      <a:pPr marL="80645">
                        <a:lnSpc>
                          <a:spcPct val="100000"/>
                        </a:lnSpc>
                        <a:spcBef>
                          <a:spcPts val="535"/>
                        </a:spcBef>
                      </a:pPr>
                      <a:r>
                        <a:rPr sz="1400" spc="-5" dirty="0">
                          <a:latin typeface="Verdana"/>
                          <a:cs typeface="Verdana"/>
                        </a:rPr>
                        <a:t>Quanith</a:t>
                      </a:r>
                      <a:r>
                        <a:rPr sz="1400" spc="-80" dirty="0">
                          <a:latin typeface="Verdana"/>
                          <a:cs typeface="Verdana"/>
                        </a:rPr>
                        <a:t> </a:t>
                      </a:r>
                      <a:r>
                        <a:rPr sz="1400" dirty="0">
                          <a:latin typeface="Verdana"/>
                          <a:cs typeface="Verdana"/>
                        </a:rPr>
                        <a:t>Khan</a:t>
                      </a:r>
                      <a:endParaRPr sz="1400">
                        <a:latin typeface="Verdana"/>
                        <a:cs typeface="Verdana"/>
                      </a:endParaRPr>
                    </a:p>
                  </a:txBody>
                  <a:tcPr marL="0" marR="0" marT="67945"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EDF0EB"/>
                    </a:solidFill>
                  </a:tcPr>
                </a:tc>
                <a:tc>
                  <a:txBody>
                    <a:bodyPr/>
                    <a:lstStyle/>
                    <a:p>
                      <a:pPr marL="80645">
                        <a:lnSpc>
                          <a:spcPct val="100000"/>
                        </a:lnSpc>
                        <a:spcBef>
                          <a:spcPts val="535"/>
                        </a:spcBef>
                      </a:pPr>
                      <a:r>
                        <a:rPr sz="1400" spc="-5" dirty="0">
                          <a:latin typeface="Verdana"/>
                          <a:cs typeface="Verdana"/>
                        </a:rPr>
                        <a:t>A-121</a:t>
                      </a:r>
                      <a:endParaRPr sz="1400">
                        <a:latin typeface="Verdana"/>
                        <a:cs typeface="Verdana"/>
                      </a:endParaRPr>
                    </a:p>
                  </a:txBody>
                  <a:tcPr marL="0" marR="0" marT="67945"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EDF0EB"/>
                    </a:solidFill>
                  </a:tcPr>
                </a:tc>
                <a:extLst>
                  <a:ext uri="{0D108BD9-81ED-4DB2-BD59-A6C34878D82A}">
                    <a16:rowId xmlns:a16="http://schemas.microsoft.com/office/drawing/2014/main" val="10003"/>
                  </a:ext>
                </a:extLst>
              </a:tr>
              <a:tr h="365760">
                <a:tc>
                  <a:txBody>
                    <a:bodyPr/>
                    <a:lstStyle/>
                    <a:p>
                      <a:pPr marL="80645">
                        <a:lnSpc>
                          <a:spcPct val="100000"/>
                        </a:lnSpc>
                        <a:spcBef>
                          <a:spcPts val="530"/>
                        </a:spcBef>
                      </a:pPr>
                      <a:r>
                        <a:rPr sz="1400" dirty="0">
                          <a:latin typeface="Verdana"/>
                          <a:cs typeface="Verdana"/>
                        </a:rPr>
                        <a:t>Anip</a:t>
                      </a:r>
                      <a:r>
                        <a:rPr sz="1400" spc="-80" dirty="0">
                          <a:latin typeface="Verdana"/>
                          <a:cs typeface="Verdana"/>
                        </a:rPr>
                        <a:t> </a:t>
                      </a:r>
                      <a:r>
                        <a:rPr sz="1400" dirty="0">
                          <a:latin typeface="Verdana"/>
                          <a:cs typeface="Verdana"/>
                        </a:rPr>
                        <a:t>Sharma</a:t>
                      </a:r>
                      <a:endParaRPr sz="1400">
                        <a:latin typeface="Verdana"/>
                        <a:cs typeface="Verdana"/>
                      </a:endParaRPr>
                    </a:p>
                  </a:txBody>
                  <a:tcPr marL="0" marR="0" marT="67310"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FFFFFF"/>
                    </a:solidFill>
                  </a:tcPr>
                </a:tc>
                <a:tc>
                  <a:txBody>
                    <a:bodyPr/>
                    <a:lstStyle/>
                    <a:p>
                      <a:pPr marL="80645">
                        <a:lnSpc>
                          <a:spcPct val="100000"/>
                        </a:lnSpc>
                        <a:spcBef>
                          <a:spcPts val="530"/>
                        </a:spcBef>
                      </a:pPr>
                      <a:r>
                        <a:rPr sz="1400" spc="-5" dirty="0">
                          <a:latin typeface="Verdana"/>
                          <a:cs typeface="Verdana"/>
                        </a:rPr>
                        <a:t>A-321</a:t>
                      </a:r>
                      <a:endParaRPr sz="1400">
                        <a:latin typeface="Verdana"/>
                        <a:cs typeface="Verdana"/>
                      </a:endParaRPr>
                    </a:p>
                  </a:txBody>
                  <a:tcPr marL="0" marR="0" marT="67310"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FFFFFF"/>
                    </a:solidFill>
                  </a:tcPr>
                </a:tc>
                <a:extLst>
                  <a:ext uri="{0D108BD9-81ED-4DB2-BD59-A6C34878D82A}">
                    <a16:rowId xmlns:a16="http://schemas.microsoft.com/office/drawing/2014/main" val="10004"/>
                  </a:ext>
                </a:extLst>
              </a:tr>
              <a:tr h="406400">
                <a:tc gridSpan="2">
                  <a:txBody>
                    <a:bodyPr/>
                    <a:lstStyle/>
                    <a:p>
                      <a:pPr marL="89535">
                        <a:lnSpc>
                          <a:spcPct val="100000"/>
                        </a:lnSpc>
                        <a:spcBef>
                          <a:spcPts val="795"/>
                        </a:spcBef>
                      </a:pPr>
                      <a:r>
                        <a:rPr sz="1400" b="1" spc="-10" dirty="0">
                          <a:latin typeface="Arial"/>
                          <a:cs typeface="Arial"/>
                        </a:rPr>
                        <a:t>B</a:t>
                      </a:r>
                      <a:r>
                        <a:rPr sz="1400" b="1" dirty="0">
                          <a:latin typeface="Arial"/>
                          <a:cs typeface="Arial"/>
                        </a:rPr>
                        <a:t>O</a:t>
                      </a:r>
                      <a:r>
                        <a:rPr sz="1400" b="1" spc="-10" dirty="0">
                          <a:latin typeface="Arial"/>
                          <a:cs typeface="Arial"/>
                        </a:rPr>
                        <a:t>RR</a:t>
                      </a:r>
                      <a:r>
                        <a:rPr sz="1400" b="1" dirty="0">
                          <a:latin typeface="Arial"/>
                          <a:cs typeface="Arial"/>
                        </a:rPr>
                        <a:t>OW</a:t>
                      </a:r>
                      <a:r>
                        <a:rPr sz="1400" b="1" spc="-85" dirty="0">
                          <a:latin typeface="Arial"/>
                          <a:cs typeface="Arial"/>
                        </a:rPr>
                        <a:t> </a:t>
                      </a:r>
                      <a:r>
                        <a:rPr sz="1400" b="1" spc="-10" dirty="0">
                          <a:latin typeface="Arial"/>
                          <a:cs typeface="Arial"/>
                        </a:rPr>
                        <a:t>R</a:t>
                      </a:r>
                      <a:r>
                        <a:rPr sz="1400" b="1" dirty="0">
                          <a:latin typeface="Arial"/>
                          <a:cs typeface="Arial"/>
                        </a:rPr>
                        <a:t>E</a:t>
                      </a:r>
                      <a:r>
                        <a:rPr sz="1400" b="1" spc="15" dirty="0">
                          <a:latin typeface="Arial"/>
                          <a:cs typeface="Arial"/>
                        </a:rPr>
                        <a:t>L</a:t>
                      </a:r>
                      <a:r>
                        <a:rPr sz="1400" b="1" spc="-30" dirty="0">
                          <a:latin typeface="Arial"/>
                          <a:cs typeface="Arial"/>
                        </a:rPr>
                        <a:t>A</a:t>
                      </a:r>
                      <a:r>
                        <a:rPr sz="1400" b="1" spc="-10" dirty="0">
                          <a:latin typeface="Arial"/>
                          <a:cs typeface="Arial"/>
                        </a:rPr>
                        <a:t>T</a:t>
                      </a:r>
                      <a:r>
                        <a:rPr sz="1400" b="1" dirty="0">
                          <a:latin typeface="Arial"/>
                          <a:cs typeface="Arial"/>
                        </a:rPr>
                        <a:t>ION</a:t>
                      </a:r>
                      <a:endParaRPr sz="1400">
                        <a:latin typeface="Arial"/>
                        <a:cs typeface="Arial"/>
                      </a:endParaRPr>
                    </a:p>
                  </a:txBody>
                  <a:tcPr marL="0" marR="0" marT="100965" marB="0">
                    <a:lnT w="9525">
                      <a:solidFill>
                        <a:srgbClr val="C6CCBD"/>
                      </a:solidFill>
                      <a:prstDash val="solid"/>
                    </a:lnT>
                    <a:lnB w="9525">
                      <a:solidFill>
                        <a:srgbClr val="D00463"/>
                      </a:solidFill>
                      <a:prstDash val="solid"/>
                    </a:lnB>
                    <a:solidFill>
                      <a:srgbClr val="EDEDED"/>
                    </a:solidFill>
                  </a:tcPr>
                </a:tc>
                <a:tc hMerge="1">
                  <a:txBody>
                    <a:bodyPr/>
                    <a:lstStyle/>
                    <a:p>
                      <a:endParaRPr/>
                    </a:p>
                  </a:txBody>
                  <a:tcPr marL="0" marR="0" marT="0" marB="0"/>
                </a:tc>
                <a:extLst>
                  <a:ext uri="{0D108BD9-81ED-4DB2-BD59-A6C34878D82A}">
                    <a16:rowId xmlns:a16="http://schemas.microsoft.com/office/drawing/2014/main" val="10005"/>
                  </a:ext>
                </a:extLst>
              </a:tr>
              <a:tr h="441959">
                <a:tc>
                  <a:txBody>
                    <a:bodyPr/>
                    <a:lstStyle/>
                    <a:p>
                      <a:pPr marL="118745">
                        <a:lnSpc>
                          <a:spcPct val="100000"/>
                        </a:lnSpc>
                        <a:spcBef>
                          <a:spcPts val="810"/>
                        </a:spcBef>
                      </a:pPr>
                      <a:r>
                        <a:rPr sz="1400" spc="-5" dirty="0">
                          <a:latin typeface="Times New Roman"/>
                          <a:cs typeface="Times New Roman"/>
                        </a:rPr>
                        <a:t>CUSTOMER_NAME</a:t>
                      </a:r>
                      <a:endParaRPr sz="1400">
                        <a:latin typeface="Times New Roman"/>
                        <a:cs typeface="Times New Roman"/>
                      </a:endParaRPr>
                    </a:p>
                  </a:txBody>
                  <a:tcPr marL="0" marR="0" marT="102870" marB="0">
                    <a:lnL w="9525">
                      <a:solidFill>
                        <a:srgbClr val="D00463"/>
                      </a:solidFill>
                      <a:prstDash val="solid"/>
                    </a:lnL>
                    <a:lnR w="9525">
                      <a:solidFill>
                        <a:srgbClr val="D00463"/>
                      </a:solidFill>
                      <a:prstDash val="solid"/>
                    </a:lnR>
                    <a:lnT w="9525">
                      <a:solidFill>
                        <a:srgbClr val="D00463"/>
                      </a:solidFill>
                      <a:prstDash val="solid"/>
                    </a:lnT>
                    <a:solidFill>
                      <a:srgbClr val="C6CCBD"/>
                    </a:solidFill>
                  </a:tcPr>
                </a:tc>
                <a:tc>
                  <a:txBody>
                    <a:bodyPr/>
                    <a:lstStyle/>
                    <a:p>
                      <a:pPr marL="118745">
                        <a:lnSpc>
                          <a:spcPct val="100000"/>
                        </a:lnSpc>
                        <a:spcBef>
                          <a:spcPts val="810"/>
                        </a:spcBef>
                      </a:pPr>
                      <a:r>
                        <a:rPr sz="1400" spc="-5" dirty="0">
                          <a:latin typeface="Times New Roman"/>
                          <a:cs typeface="Times New Roman"/>
                        </a:rPr>
                        <a:t>LOAN_NO</a:t>
                      </a:r>
                      <a:endParaRPr sz="1400">
                        <a:latin typeface="Times New Roman"/>
                        <a:cs typeface="Times New Roman"/>
                      </a:endParaRPr>
                    </a:p>
                  </a:txBody>
                  <a:tcPr marL="0" marR="0" marT="102870" marB="0">
                    <a:lnL w="9525">
                      <a:solidFill>
                        <a:srgbClr val="D00463"/>
                      </a:solidFill>
                      <a:prstDash val="solid"/>
                    </a:lnL>
                    <a:lnR w="9525">
                      <a:solidFill>
                        <a:srgbClr val="D00463"/>
                      </a:solidFill>
                      <a:prstDash val="solid"/>
                    </a:lnR>
                    <a:lnT w="9525">
                      <a:solidFill>
                        <a:srgbClr val="D00463"/>
                      </a:solidFill>
                      <a:prstDash val="solid"/>
                    </a:lnT>
                    <a:solidFill>
                      <a:srgbClr val="C6CCBD"/>
                    </a:solidFill>
                  </a:tcPr>
                </a:tc>
                <a:extLst>
                  <a:ext uri="{0D108BD9-81ED-4DB2-BD59-A6C34878D82A}">
                    <a16:rowId xmlns:a16="http://schemas.microsoft.com/office/drawing/2014/main" val="10006"/>
                  </a:ext>
                </a:extLst>
              </a:tr>
              <a:tr h="356235">
                <a:tc>
                  <a:txBody>
                    <a:bodyPr/>
                    <a:lstStyle/>
                    <a:p>
                      <a:pPr marL="80645">
                        <a:lnSpc>
                          <a:spcPct val="100000"/>
                        </a:lnSpc>
                        <a:spcBef>
                          <a:spcPts val="495"/>
                        </a:spcBef>
                      </a:pPr>
                      <a:r>
                        <a:rPr sz="1400" spc="-5" dirty="0">
                          <a:latin typeface="Verdana"/>
                          <a:cs typeface="Verdana"/>
                        </a:rPr>
                        <a:t>Rakesh</a:t>
                      </a:r>
                      <a:r>
                        <a:rPr sz="1400" spc="-60" dirty="0">
                          <a:latin typeface="Verdana"/>
                          <a:cs typeface="Verdana"/>
                        </a:rPr>
                        <a:t> </a:t>
                      </a:r>
                      <a:r>
                        <a:rPr sz="1400" spc="-5" dirty="0">
                          <a:latin typeface="Verdana"/>
                          <a:cs typeface="Verdana"/>
                        </a:rPr>
                        <a:t>Sharma</a:t>
                      </a:r>
                      <a:endParaRPr sz="1400">
                        <a:latin typeface="Verdana"/>
                        <a:cs typeface="Verdana"/>
                      </a:endParaRPr>
                    </a:p>
                  </a:txBody>
                  <a:tcPr marL="0" marR="0" marT="62865" marB="0">
                    <a:lnL w="9525">
                      <a:solidFill>
                        <a:srgbClr val="C6CCBD"/>
                      </a:solidFill>
                      <a:prstDash val="solid"/>
                    </a:lnL>
                    <a:lnR w="9525">
                      <a:solidFill>
                        <a:srgbClr val="C6CCBD"/>
                      </a:solidFill>
                      <a:prstDash val="solid"/>
                    </a:lnR>
                    <a:lnB w="9525">
                      <a:solidFill>
                        <a:srgbClr val="C6CCBD"/>
                      </a:solidFill>
                      <a:prstDash val="solid"/>
                    </a:lnB>
                    <a:solidFill>
                      <a:srgbClr val="FFFFFF"/>
                    </a:solidFill>
                  </a:tcPr>
                </a:tc>
                <a:tc>
                  <a:txBody>
                    <a:bodyPr/>
                    <a:lstStyle/>
                    <a:p>
                      <a:pPr marL="80645">
                        <a:lnSpc>
                          <a:spcPct val="100000"/>
                        </a:lnSpc>
                        <a:spcBef>
                          <a:spcPts val="495"/>
                        </a:spcBef>
                      </a:pPr>
                      <a:r>
                        <a:rPr sz="1400" spc="-5" dirty="0">
                          <a:latin typeface="Verdana"/>
                          <a:cs typeface="Verdana"/>
                        </a:rPr>
                        <a:t>L-17</a:t>
                      </a:r>
                      <a:endParaRPr sz="1400">
                        <a:latin typeface="Verdana"/>
                        <a:cs typeface="Verdana"/>
                      </a:endParaRPr>
                    </a:p>
                  </a:txBody>
                  <a:tcPr marL="0" marR="0" marT="62865" marB="0">
                    <a:lnL w="9525">
                      <a:solidFill>
                        <a:srgbClr val="C6CCBD"/>
                      </a:solidFill>
                      <a:prstDash val="solid"/>
                    </a:lnL>
                    <a:lnR w="9525">
                      <a:solidFill>
                        <a:srgbClr val="C6CCBD"/>
                      </a:solidFill>
                      <a:prstDash val="solid"/>
                    </a:lnR>
                    <a:lnB w="9525">
                      <a:solidFill>
                        <a:srgbClr val="C6CCBD"/>
                      </a:solidFill>
                      <a:prstDash val="solid"/>
                    </a:lnB>
                    <a:solidFill>
                      <a:srgbClr val="FFFFFF"/>
                    </a:solidFill>
                  </a:tcPr>
                </a:tc>
                <a:extLst>
                  <a:ext uri="{0D108BD9-81ED-4DB2-BD59-A6C34878D82A}">
                    <a16:rowId xmlns:a16="http://schemas.microsoft.com/office/drawing/2014/main" val="10007"/>
                  </a:ext>
                </a:extLst>
              </a:tr>
              <a:tr h="361315">
                <a:tc>
                  <a:txBody>
                    <a:bodyPr/>
                    <a:lstStyle/>
                    <a:p>
                      <a:pPr marL="80645">
                        <a:lnSpc>
                          <a:spcPct val="100000"/>
                        </a:lnSpc>
                        <a:spcBef>
                          <a:spcPts val="535"/>
                        </a:spcBef>
                      </a:pPr>
                      <a:r>
                        <a:rPr sz="1400" spc="-5" dirty="0">
                          <a:latin typeface="Verdana"/>
                          <a:cs typeface="Verdana"/>
                        </a:rPr>
                        <a:t>Quanith</a:t>
                      </a:r>
                      <a:r>
                        <a:rPr sz="1400" spc="-80" dirty="0">
                          <a:latin typeface="Verdana"/>
                          <a:cs typeface="Verdana"/>
                        </a:rPr>
                        <a:t> </a:t>
                      </a:r>
                      <a:r>
                        <a:rPr sz="1400" dirty="0">
                          <a:latin typeface="Verdana"/>
                          <a:cs typeface="Verdana"/>
                        </a:rPr>
                        <a:t>Khan</a:t>
                      </a:r>
                      <a:endParaRPr sz="1400">
                        <a:latin typeface="Verdana"/>
                        <a:cs typeface="Verdana"/>
                      </a:endParaRPr>
                    </a:p>
                  </a:txBody>
                  <a:tcPr marL="0" marR="0" marT="67945"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EDF0EB"/>
                    </a:solidFill>
                  </a:tcPr>
                </a:tc>
                <a:tc>
                  <a:txBody>
                    <a:bodyPr/>
                    <a:lstStyle/>
                    <a:p>
                      <a:pPr marL="80645">
                        <a:lnSpc>
                          <a:spcPct val="100000"/>
                        </a:lnSpc>
                        <a:spcBef>
                          <a:spcPts val="535"/>
                        </a:spcBef>
                      </a:pPr>
                      <a:r>
                        <a:rPr sz="1400" spc="-5" dirty="0">
                          <a:latin typeface="Verdana"/>
                          <a:cs typeface="Verdana"/>
                        </a:rPr>
                        <a:t>L-23</a:t>
                      </a:r>
                      <a:endParaRPr sz="1400">
                        <a:latin typeface="Verdana"/>
                        <a:cs typeface="Verdana"/>
                      </a:endParaRPr>
                    </a:p>
                  </a:txBody>
                  <a:tcPr marL="0" marR="0" marT="67945"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EDF0EB"/>
                    </a:solidFill>
                  </a:tcPr>
                </a:tc>
                <a:extLst>
                  <a:ext uri="{0D108BD9-81ED-4DB2-BD59-A6C34878D82A}">
                    <a16:rowId xmlns:a16="http://schemas.microsoft.com/office/drawing/2014/main" val="10008"/>
                  </a:ext>
                </a:extLst>
              </a:tr>
              <a:tr h="362585">
                <a:tc>
                  <a:txBody>
                    <a:bodyPr/>
                    <a:lstStyle/>
                    <a:p>
                      <a:pPr marL="80645">
                        <a:lnSpc>
                          <a:spcPct val="100000"/>
                        </a:lnSpc>
                        <a:spcBef>
                          <a:spcPts val="540"/>
                        </a:spcBef>
                      </a:pPr>
                      <a:r>
                        <a:rPr sz="1400" dirty="0">
                          <a:latin typeface="Verdana"/>
                          <a:cs typeface="Verdana"/>
                        </a:rPr>
                        <a:t>Vinod</a:t>
                      </a:r>
                      <a:endParaRPr sz="1400">
                        <a:latin typeface="Verdana"/>
                        <a:cs typeface="Verdana"/>
                      </a:endParaRPr>
                    </a:p>
                  </a:txBody>
                  <a:tcPr marL="0" marR="0" marT="68580"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FFFFFF"/>
                    </a:solidFill>
                  </a:tcPr>
                </a:tc>
                <a:tc>
                  <a:txBody>
                    <a:bodyPr/>
                    <a:lstStyle/>
                    <a:p>
                      <a:pPr marL="80645">
                        <a:lnSpc>
                          <a:spcPct val="100000"/>
                        </a:lnSpc>
                        <a:spcBef>
                          <a:spcPts val="540"/>
                        </a:spcBef>
                      </a:pPr>
                      <a:r>
                        <a:rPr sz="1400" spc="-5" dirty="0">
                          <a:latin typeface="Verdana"/>
                          <a:cs typeface="Verdana"/>
                        </a:rPr>
                        <a:t>L-15</a:t>
                      </a:r>
                      <a:endParaRPr sz="1400">
                        <a:latin typeface="Verdana"/>
                        <a:cs typeface="Verdana"/>
                      </a:endParaRPr>
                    </a:p>
                  </a:txBody>
                  <a:tcPr marL="0" marR="0" marT="68580"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FFFFFF"/>
                    </a:solidFill>
                  </a:tcPr>
                </a:tc>
                <a:extLst>
                  <a:ext uri="{0D108BD9-81ED-4DB2-BD59-A6C34878D82A}">
                    <a16:rowId xmlns:a16="http://schemas.microsoft.com/office/drawing/2014/main" val="10009"/>
                  </a:ext>
                </a:extLst>
              </a:tr>
            </a:tbl>
          </a:graphicData>
        </a:graphic>
      </p:graphicFrame>
      <p:sp>
        <p:nvSpPr>
          <p:cNvPr id="11" name="object 11"/>
          <p:cNvSpPr txBox="1"/>
          <p:nvPr/>
        </p:nvSpPr>
        <p:spPr>
          <a:xfrm>
            <a:off x="4677283" y="4434458"/>
            <a:ext cx="4129404" cy="432434"/>
          </a:xfrm>
          <a:prstGeom prst="rect">
            <a:avLst/>
          </a:prstGeom>
        </p:spPr>
        <p:txBody>
          <a:bodyPr vert="horz" wrap="square" lIns="0" tIns="8255" rIns="0" bIns="0" rtlCol="0">
            <a:spAutoFit/>
          </a:bodyPr>
          <a:lstStyle/>
          <a:p>
            <a:pPr marL="12700" marR="5080">
              <a:lnSpc>
                <a:spcPts val="1630"/>
              </a:lnSpc>
              <a:spcBef>
                <a:spcPts val="65"/>
              </a:spcBef>
            </a:pPr>
            <a:r>
              <a:rPr sz="1400" dirty="0">
                <a:latin typeface="Arial"/>
                <a:cs typeface="Arial"/>
              </a:rPr>
              <a:t>∏</a:t>
            </a:r>
            <a:r>
              <a:rPr sz="1400" spc="-40" dirty="0">
                <a:latin typeface="Arial"/>
                <a:cs typeface="Arial"/>
              </a:rPr>
              <a:t> </a:t>
            </a:r>
            <a:r>
              <a:rPr sz="1400" spc="-5" dirty="0">
                <a:latin typeface="Arial"/>
                <a:cs typeface="Arial"/>
              </a:rPr>
              <a:t>CUSTOMER_NAME</a:t>
            </a:r>
            <a:r>
              <a:rPr sz="1400" spc="-35" dirty="0">
                <a:latin typeface="Arial"/>
                <a:cs typeface="Arial"/>
              </a:rPr>
              <a:t> </a:t>
            </a:r>
            <a:r>
              <a:rPr sz="1400" spc="-5" dirty="0">
                <a:latin typeface="Arial"/>
                <a:cs typeface="Arial"/>
              </a:rPr>
              <a:t>(BORROW)</a:t>
            </a:r>
            <a:r>
              <a:rPr sz="1400" spc="-30" dirty="0">
                <a:latin typeface="Arial"/>
                <a:cs typeface="Arial"/>
              </a:rPr>
              <a:t> </a:t>
            </a:r>
            <a:r>
              <a:rPr sz="1400" dirty="0">
                <a:latin typeface="Arial"/>
                <a:cs typeface="Arial"/>
              </a:rPr>
              <a:t>∩</a:t>
            </a:r>
            <a:r>
              <a:rPr sz="1400" spc="-55" dirty="0">
                <a:latin typeface="Arial"/>
                <a:cs typeface="Arial"/>
              </a:rPr>
              <a:t> </a:t>
            </a:r>
            <a:r>
              <a:rPr sz="1400" dirty="0">
                <a:latin typeface="Arial"/>
                <a:cs typeface="Arial"/>
              </a:rPr>
              <a:t>∏</a:t>
            </a:r>
            <a:r>
              <a:rPr sz="1400" spc="-40" dirty="0">
                <a:latin typeface="Arial"/>
                <a:cs typeface="Arial"/>
              </a:rPr>
              <a:t> </a:t>
            </a:r>
            <a:r>
              <a:rPr sz="1400" spc="-5" dirty="0">
                <a:latin typeface="Arial"/>
                <a:cs typeface="Arial"/>
              </a:rPr>
              <a:t>CUSTOME </a:t>
            </a:r>
            <a:r>
              <a:rPr sz="1400" spc="-375" dirty="0">
                <a:latin typeface="Arial"/>
                <a:cs typeface="Arial"/>
              </a:rPr>
              <a:t> </a:t>
            </a:r>
            <a:r>
              <a:rPr sz="1400" spc="-5" dirty="0">
                <a:latin typeface="Arial"/>
                <a:cs typeface="Arial"/>
              </a:rPr>
              <a:t>R_NAME</a:t>
            </a:r>
            <a:r>
              <a:rPr sz="1400" spc="-10" dirty="0">
                <a:latin typeface="Arial"/>
                <a:cs typeface="Arial"/>
              </a:rPr>
              <a:t> </a:t>
            </a:r>
            <a:r>
              <a:rPr sz="1400" spc="-5" dirty="0">
                <a:latin typeface="Arial"/>
                <a:cs typeface="Arial"/>
              </a:rPr>
              <a:t>(DEPOSITOR)</a:t>
            </a:r>
            <a:endParaRPr sz="1400">
              <a:latin typeface="Arial"/>
              <a:cs typeface="Arial"/>
            </a:endParaRPr>
          </a:p>
        </p:txBody>
      </p:sp>
      <p:sp>
        <p:nvSpPr>
          <p:cNvPr id="12" name="object 12"/>
          <p:cNvSpPr txBox="1"/>
          <p:nvPr/>
        </p:nvSpPr>
        <p:spPr>
          <a:xfrm>
            <a:off x="991920" y="4524374"/>
            <a:ext cx="2298700" cy="224790"/>
          </a:xfrm>
          <a:prstGeom prst="rect">
            <a:avLst/>
          </a:prstGeom>
        </p:spPr>
        <p:txBody>
          <a:bodyPr vert="horz" wrap="square" lIns="0" tIns="0" rIns="0" bIns="0" rtlCol="0">
            <a:spAutoFit/>
          </a:bodyPr>
          <a:lstStyle/>
          <a:p>
            <a:pPr marL="12700">
              <a:lnSpc>
                <a:spcPts val="1650"/>
              </a:lnSpc>
            </a:pPr>
            <a:r>
              <a:rPr sz="1400" spc="-5" dirty="0">
                <a:latin typeface="Arial"/>
                <a:cs typeface="Arial"/>
              </a:rPr>
              <a:t>commutative</a:t>
            </a:r>
            <a:r>
              <a:rPr sz="1400" spc="-55" dirty="0">
                <a:latin typeface="Arial"/>
                <a:cs typeface="Arial"/>
              </a:rPr>
              <a:t> </a:t>
            </a:r>
            <a:r>
              <a:rPr sz="1400" spc="-5" dirty="0">
                <a:latin typeface="Arial"/>
                <a:cs typeface="Arial"/>
              </a:rPr>
              <a:t>and</a:t>
            </a:r>
            <a:r>
              <a:rPr sz="1400" spc="-55" dirty="0">
                <a:latin typeface="Arial"/>
                <a:cs typeface="Arial"/>
              </a:rPr>
              <a:t> </a:t>
            </a:r>
            <a:r>
              <a:rPr sz="1400" spc="-5" dirty="0">
                <a:latin typeface="Arial"/>
                <a:cs typeface="Arial"/>
              </a:rPr>
              <a:t>associative</a:t>
            </a:r>
            <a:endParaRPr sz="1400">
              <a:latin typeface="Arial"/>
              <a:cs typeface="Arial"/>
            </a:endParaRPr>
          </a:p>
        </p:txBody>
      </p:sp>
      <p:sp>
        <p:nvSpPr>
          <p:cNvPr id="13" name="object 13"/>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283778" y="645921"/>
            <a:ext cx="4035973" cy="772647"/>
          </a:xfrm>
          <a:prstGeom prst="rect">
            <a:avLst/>
          </a:prstGeom>
        </p:spPr>
        <p:txBody>
          <a:bodyPr vert="horz" wrap="square" lIns="0" tIns="28575" rIns="0" bIns="0" rtlCol="0">
            <a:spAutoFit/>
          </a:bodyPr>
          <a:lstStyle/>
          <a:p>
            <a:pPr marL="1164590" marR="5080" indent="-1152525">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Algebra</a:t>
            </a:r>
          </a:p>
        </p:txBody>
      </p:sp>
      <p:sp>
        <p:nvSpPr>
          <p:cNvPr id="6" name="object 6"/>
          <p:cNvSpPr txBox="1"/>
          <p:nvPr/>
        </p:nvSpPr>
        <p:spPr>
          <a:xfrm>
            <a:off x="1116888" y="1726819"/>
            <a:ext cx="231648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Difference</a:t>
            </a:r>
            <a:r>
              <a:rPr sz="1800" spc="-50" dirty="0">
                <a:solidFill>
                  <a:srgbClr val="585858"/>
                </a:solidFill>
                <a:latin typeface="Arial"/>
                <a:cs typeface="Arial"/>
              </a:rPr>
              <a:t> </a:t>
            </a:r>
            <a:r>
              <a:rPr sz="1800" spc="-5" dirty="0">
                <a:solidFill>
                  <a:srgbClr val="585858"/>
                </a:solidFill>
                <a:latin typeface="Arial"/>
                <a:cs typeface="Arial"/>
              </a:rPr>
              <a:t>Operator</a:t>
            </a:r>
            <a:r>
              <a:rPr sz="1800" spc="-45" dirty="0">
                <a:solidFill>
                  <a:srgbClr val="585858"/>
                </a:solidFill>
                <a:latin typeface="Arial"/>
                <a:cs typeface="Arial"/>
              </a:rPr>
              <a:t> </a:t>
            </a:r>
            <a:r>
              <a:rPr sz="1800" dirty="0">
                <a:solidFill>
                  <a:srgbClr val="585858"/>
                </a:solidFill>
                <a:latin typeface="Arial"/>
                <a:cs typeface="Arial"/>
              </a:rPr>
              <a:t>(-)</a:t>
            </a:r>
            <a:endParaRPr sz="1800">
              <a:latin typeface="Arial"/>
              <a:cs typeface="Arial"/>
            </a:endParaRPr>
          </a:p>
        </p:txBody>
      </p:sp>
      <p:sp>
        <p:nvSpPr>
          <p:cNvPr id="7" name="object 7"/>
          <p:cNvSpPr txBox="1"/>
          <p:nvPr/>
        </p:nvSpPr>
        <p:spPr>
          <a:xfrm>
            <a:off x="654812" y="2741142"/>
            <a:ext cx="3515360" cy="2005964"/>
          </a:xfrm>
          <a:prstGeom prst="rect">
            <a:avLst/>
          </a:prstGeom>
        </p:spPr>
        <p:txBody>
          <a:bodyPr vert="horz" wrap="square" lIns="0" tIns="45720" rIns="0" bIns="0" rtlCol="0">
            <a:spAutoFit/>
          </a:bodyPr>
          <a:lstStyle/>
          <a:p>
            <a:pPr marL="349250" indent="-335915">
              <a:lnSpc>
                <a:spcPct val="100000"/>
              </a:lnSpc>
              <a:spcBef>
                <a:spcPts val="360"/>
              </a:spcBef>
              <a:buChar char="●"/>
              <a:tabLst>
                <a:tab pos="349250" algn="l"/>
                <a:tab pos="349885" algn="l"/>
              </a:tabLst>
            </a:pPr>
            <a:r>
              <a:rPr sz="1400" spc="-5" dirty="0">
                <a:latin typeface="Arial"/>
                <a:cs typeface="Arial"/>
              </a:rPr>
              <a:t>Let </a:t>
            </a:r>
            <a:r>
              <a:rPr sz="1400" dirty="0">
                <a:latin typeface="Arial"/>
                <a:cs typeface="Arial"/>
              </a:rPr>
              <a:t>R</a:t>
            </a:r>
            <a:r>
              <a:rPr sz="1400" spc="-20" dirty="0">
                <a:latin typeface="Arial"/>
                <a:cs typeface="Arial"/>
              </a:rPr>
              <a:t> </a:t>
            </a:r>
            <a:r>
              <a:rPr sz="1400" spc="-5" dirty="0">
                <a:latin typeface="Arial"/>
                <a:cs typeface="Arial"/>
              </a:rPr>
              <a:t>and</a:t>
            </a:r>
            <a:r>
              <a:rPr sz="1400" spc="-15" dirty="0">
                <a:latin typeface="Arial"/>
                <a:cs typeface="Arial"/>
              </a:rPr>
              <a:t> </a:t>
            </a:r>
            <a:r>
              <a:rPr sz="1400" dirty="0">
                <a:latin typeface="Arial"/>
                <a:cs typeface="Arial"/>
              </a:rPr>
              <a:t>S</a:t>
            </a:r>
            <a:r>
              <a:rPr sz="1400" spc="-25" dirty="0">
                <a:latin typeface="Arial"/>
                <a:cs typeface="Arial"/>
              </a:rPr>
              <a:t> </a:t>
            </a:r>
            <a:r>
              <a:rPr sz="1400" spc="-5" dirty="0">
                <a:latin typeface="Arial"/>
                <a:cs typeface="Arial"/>
              </a:rPr>
              <a:t>be</a:t>
            </a:r>
            <a:r>
              <a:rPr sz="1400" spc="-20" dirty="0">
                <a:latin typeface="Arial"/>
                <a:cs typeface="Arial"/>
              </a:rPr>
              <a:t> </a:t>
            </a:r>
            <a:r>
              <a:rPr sz="1400" spc="-5" dirty="0">
                <a:latin typeface="Arial"/>
                <a:cs typeface="Arial"/>
              </a:rPr>
              <a:t>two</a:t>
            </a:r>
            <a:r>
              <a:rPr sz="1400" spc="-10" dirty="0">
                <a:latin typeface="Arial"/>
                <a:cs typeface="Arial"/>
              </a:rPr>
              <a:t> </a:t>
            </a:r>
            <a:r>
              <a:rPr sz="1400" spc="-5" dirty="0">
                <a:latin typeface="Arial"/>
                <a:cs typeface="Arial"/>
              </a:rPr>
              <a:t>relations.</a:t>
            </a:r>
            <a:endParaRPr sz="1400">
              <a:latin typeface="Arial"/>
              <a:cs typeface="Arial"/>
            </a:endParaRPr>
          </a:p>
          <a:p>
            <a:pPr marL="349250" indent="-335915">
              <a:lnSpc>
                <a:spcPct val="100000"/>
              </a:lnSpc>
              <a:spcBef>
                <a:spcPts val="265"/>
              </a:spcBef>
              <a:buChar char="●"/>
              <a:tabLst>
                <a:tab pos="349250" algn="l"/>
                <a:tab pos="349885" algn="l"/>
              </a:tabLst>
            </a:pPr>
            <a:r>
              <a:rPr sz="1400" spc="-5" dirty="0">
                <a:latin typeface="Arial"/>
                <a:cs typeface="Arial"/>
              </a:rPr>
              <a:t>Then-</a:t>
            </a:r>
            <a:endParaRPr sz="1400">
              <a:latin typeface="Arial"/>
              <a:cs typeface="Arial"/>
            </a:endParaRPr>
          </a:p>
          <a:p>
            <a:pPr marL="349250" marR="5080" indent="-337185">
              <a:lnSpc>
                <a:spcPct val="115900"/>
              </a:lnSpc>
              <a:spcBef>
                <a:spcPts val="10"/>
              </a:spcBef>
              <a:buChar char="●"/>
              <a:tabLst>
                <a:tab pos="349250" algn="l"/>
                <a:tab pos="349885" algn="l"/>
              </a:tabLst>
            </a:pPr>
            <a:r>
              <a:rPr sz="1400" dirty="0">
                <a:latin typeface="Arial"/>
                <a:cs typeface="Arial"/>
              </a:rPr>
              <a:t>R</a:t>
            </a:r>
            <a:r>
              <a:rPr sz="1400" spc="-30" dirty="0">
                <a:latin typeface="Arial"/>
                <a:cs typeface="Arial"/>
              </a:rPr>
              <a:t> </a:t>
            </a:r>
            <a:r>
              <a:rPr sz="1400" dirty="0">
                <a:latin typeface="Arial"/>
                <a:cs typeface="Arial"/>
              </a:rPr>
              <a:t>–</a:t>
            </a:r>
            <a:r>
              <a:rPr sz="1400" spc="-10" dirty="0">
                <a:latin typeface="Arial"/>
                <a:cs typeface="Arial"/>
              </a:rPr>
              <a:t> </a:t>
            </a:r>
            <a:r>
              <a:rPr sz="1400" dirty="0">
                <a:latin typeface="Arial"/>
                <a:cs typeface="Arial"/>
              </a:rPr>
              <a:t>S</a:t>
            </a:r>
            <a:r>
              <a:rPr sz="1400" spc="-20" dirty="0">
                <a:latin typeface="Arial"/>
                <a:cs typeface="Arial"/>
              </a:rPr>
              <a:t> </a:t>
            </a:r>
            <a:r>
              <a:rPr sz="1400" spc="-10" dirty="0">
                <a:latin typeface="Arial"/>
                <a:cs typeface="Arial"/>
              </a:rPr>
              <a:t>is</a:t>
            </a:r>
            <a:r>
              <a:rPr sz="1400" spc="-20" dirty="0">
                <a:latin typeface="Arial"/>
                <a:cs typeface="Arial"/>
              </a:rPr>
              <a:t> </a:t>
            </a:r>
            <a:r>
              <a:rPr sz="1400" dirty="0">
                <a:latin typeface="Arial"/>
                <a:cs typeface="Arial"/>
              </a:rPr>
              <a:t>the</a:t>
            </a:r>
            <a:r>
              <a:rPr sz="1400" spc="-30" dirty="0">
                <a:latin typeface="Arial"/>
                <a:cs typeface="Arial"/>
              </a:rPr>
              <a:t> </a:t>
            </a:r>
            <a:r>
              <a:rPr sz="1400" spc="-5" dirty="0">
                <a:latin typeface="Arial"/>
                <a:cs typeface="Arial"/>
              </a:rPr>
              <a:t>set</a:t>
            </a:r>
            <a:r>
              <a:rPr sz="1400" dirty="0">
                <a:latin typeface="Arial"/>
                <a:cs typeface="Arial"/>
              </a:rPr>
              <a:t> </a:t>
            </a:r>
            <a:r>
              <a:rPr sz="1400" spc="-10" dirty="0">
                <a:latin typeface="Arial"/>
                <a:cs typeface="Arial"/>
              </a:rPr>
              <a:t>of</a:t>
            </a:r>
            <a:r>
              <a:rPr sz="1400" spc="-15" dirty="0">
                <a:latin typeface="Arial"/>
                <a:cs typeface="Arial"/>
              </a:rPr>
              <a:t> </a:t>
            </a:r>
            <a:r>
              <a:rPr sz="1400" spc="-5" dirty="0">
                <a:latin typeface="Arial"/>
                <a:cs typeface="Arial"/>
              </a:rPr>
              <a:t>all</a:t>
            </a:r>
            <a:r>
              <a:rPr sz="1400" spc="-25" dirty="0">
                <a:latin typeface="Arial"/>
                <a:cs typeface="Arial"/>
              </a:rPr>
              <a:t> </a:t>
            </a:r>
            <a:r>
              <a:rPr sz="1400" spc="-5" dirty="0">
                <a:latin typeface="Arial"/>
                <a:cs typeface="Arial"/>
              </a:rPr>
              <a:t>tuples</a:t>
            </a:r>
            <a:r>
              <a:rPr sz="1400" spc="-10" dirty="0">
                <a:latin typeface="Arial"/>
                <a:cs typeface="Arial"/>
              </a:rPr>
              <a:t> </a:t>
            </a:r>
            <a:r>
              <a:rPr sz="1400" spc="-5" dirty="0">
                <a:latin typeface="Arial"/>
                <a:cs typeface="Arial"/>
              </a:rPr>
              <a:t>belonging</a:t>
            </a:r>
            <a:r>
              <a:rPr sz="1400" spc="-30" dirty="0">
                <a:latin typeface="Arial"/>
                <a:cs typeface="Arial"/>
              </a:rPr>
              <a:t> </a:t>
            </a:r>
            <a:r>
              <a:rPr sz="1400" spc="-10" dirty="0">
                <a:latin typeface="Arial"/>
                <a:cs typeface="Arial"/>
              </a:rPr>
              <a:t>to </a:t>
            </a:r>
            <a:r>
              <a:rPr sz="1400" spc="-375" dirty="0">
                <a:latin typeface="Arial"/>
                <a:cs typeface="Arial"/>
              </a:rPr>
              <a:t> </a:t>
            </a:r>
            <a:r>
              <a:rPr sz="1400" dirty="0">
                <a:latin typeface="Arial"/>
                <a:cs typeface="Arial"/>
              </a:rPr>
              <a:t>R</a:t>
            </a:r>
            <a:r>
              <a:rPr sz="1400" spc="-20" dirty="0">
                <a:latin typeface="Arial"/>
                <a:cs typeface="Arial"/>
              </a:rPr>
              <a:t> </a:t>
            </a:r>
            <a:r>
              <a:rPr sz="1400" spc="-5" dirty="0">
                <a:latin typeface="Arial"/>
                <a:cs typeface="Arial"/>
              </a:rPr>
              <a:t>and</a:t>
            </a:r>
            <a:r>
              <a:rPr sz="1400" spc="-10" dirty="0">
                <a:latin typeface="Arial"/>
                <a:cs typeface="Arial"/>
              </a:rPr>
              <a:t> </a:t>
            </a:r>
            <a:r>
              <a:rPr sz="1400" spc="-5" dirty="0">
                <a:latin typeface="Arial"/>
                <a:cs typeface="Arial"/>
              </a:rPr>
              <a:t>not</a:t>
            </a:r>
            <a:r>
              <a:rPr sz="1400" spc="-15" dirty="0">
                <a:latin typeface="Arial"/>
                <a:cs typeface="Arial"/>
              </a:rPr>
              <a:t> </a:t>
            </a:r>
            <a:r>
              <a:rPr sz="1400" dirty="0">
                <a:latin typeface="Arial"/>
                <a:cs typeface="Arial"/>
              </a:rPr>
              <a:t>to</a:t>
            </a:r>
            <a:r>
              <a:rPr sz="1400" spc="-15" dirty="0">
                <a:latin typeface="Arial"/>
                <a:cs typeface="Arial"/>
              </a:rPr>
              <a:t> S.</a:t>
            </a:r>
            <a:endParaRPr sz="1400">
              <a:latin typeface="Arial"/>
              <a:cs typeface="Arial"/>
            </a:endParaRPr>
          </a:p>
          <a:p>
            <a:pPr marL="349250" marR="240029" indent="-337185">
              <a:lnSpc>
                <a:spcPct val="115700"/>
              </a:lnSpc>
              <a:spcBef>
                <a:spcPts val="10"/>
              </a:spcBef>
              <a:buChar char="●"/>
              <a:tabLst>
                <a:tab pos="349250" algn="l"/>
                <a:tab pos="349885" algn="l"/>
              </a:tabLst>
            </a:pPr>
            <a:r>
              <a:rPr sz="1400" dirty="0">
                <a:latin typeface="Arial"/>
                <a:cs typeface="Arial"/>
              </a:rPr>
              <a:t>In</a:t>
            </a:r>
            <a:r>
              <a:rPr sz="1400" spc="-30" dirty="0">
                <a:latin typeface="Arial"/>
                <a:cs typeface="Arial"/>
              </a:rPr>
              <a:t> </a:t>
            </a:r>
            <a:r>
              <a:rPr sz="1400" dirty="0">
                <a:latin typeface="Arial"/>
                <a:cs typeface="Arial"/>
              </a:rPr>
              <a:t>R</a:t>
            </a:r>
            <a:r>
              <a:rPr sz="1400" spc="-25" dirty="0">
                <a:latin typeface="Arial"/>
                <a:cs typeface="Arial"/>
              </a:rPr>
              <a:t> </a:t>
            </a:r>
            <a:r>
              <a:rPr sz="1400" dirty="0">
                <a:latin typeface="Arial"/>
                <a:cs typeface="Arial"/>
              </a:rPr>
              <a:t>–</a:t>
            </a:r>
            <a:r>
              <a:rPr sz="1400" spc="-25" dirty="0">
                <a:latin typeface="Arial"/>
                <a:cs typeface="Arial"/>
              </a:rPr>
              <a:t> </a:t>
            </a:r>
            <a:r>
              <a:rPr sz="1400" spc="-10" dirty="0">
                <a:latin typeface="Arial"/>
                <a:cs typeface="Arial"/>
              </a:rPr>
              <a:t>S,</a:t>
            </a:r>
            <a:r>
              <a:rPr sz="1400" spc="-25" dirty="0">
                <a:latin typeface="Arial"/>
                <a:cs typeface="Arial"/>
              </a:rPr>
              <a:t> </a:t>
            </a:r>
            <a:r>
              <a:rPr sz="1400" spc="-5" dirty="0">
                <a:latin typeface="Arial"/>
                <a:cs typeface="Arial"/>
              </a:rPr>
              <a:t>duplicates</a:t>
            </a:r>
            <a:r>
              <a:rPr sz="1400" spc="-25" dirty="0">
                <a:latin typeface="Arial"/>
                <a:cs typeface="Arial"/>
              </a:rPr>
              <a:t> </a:t>
            </a:r>
            <a:r>
              <a:rPr sz="1400" dirty="0">
                <a:latin typeface="Arial"/>
                <a:cs typeface="Arial"/>
              </a:rPr>
              <a:t>are</a:t>
            </a:r>
            <a:r>
              <a:rPr sz="1400" spc="-25" dirty="0">
                <a:latin typeface="Arial"/>
                <a:cs typeface="Arial"/>
              </a:rPr>
              <a:t> </a:t>
            </a:r>
            <a:r>
              <a:rPr sz="1400" spc="-5" dirty="0">
                <a:latin typeface="Arial"/>
                <a:cs typeface="Arial"/>
              </a:rPr>
              <a:t>automatically </a:t>
            </a:r>
            <a:r>
              <a:rPr sz="1400" spc="-375" dirty="0">
                <a:latin typeface="Arial"/>
                <a:cs typeface="Arial"/>
              </a:rPr>
              <a:t> </a:t>
            </a:r>
            <a:r>
              <a:rPr sz="1400" spc="-5" dirty="0">
                <a:latin typeface="Arial"/>
                <a:cs typeface="Arial"/>
              </a:rPr>
              <a:t>removed.</a:t>
            </a:r>
            <a:endParaRPr sz="1400">
              <a:latin typeface="Arial"/>
              <a:cs typeface="Arial"/>
            </a:endParaRPr>
          </a:p>
          <a:p>
            <a:pPr marL="349250" marR="175260" indent="-337185">
              <a:lnSpc>
                <a:spcPct val="115900"/>
              </a:lnSpc>
              <a:spcBef>
                <a:spcPts val="10"/>
              </a:spcBef>
              <a:buChar char="●"/>
              <a:tabLst>
                <a:tab pos="349250" algn="l"/>
                <a:tab pos="349885" algn="l"/>
              </a:tabLst>
            </a:pPr>
            <a:r>
              <a:rPr sz="1400" spc="-5" dirty="0">
                <a:latin typeface="Arial"/>
                <a:cs typeface="Arial"/>
              </a:rPr>
              <a:t>Difference</a:t>
            </a:r>
            <a:r>
              <a:rPr sz="1400" spc="-55" dirty="0">
                <a:latin typeface="Arial"/>
                <a:cs typeface="Arial"/>
              </a:rPr>
              <a:t> </a:t>
            </a:r>
            <a:r>
              <a:rPr sz="1400" spc="-5" dirty="0">
                <a:latin typeface="Arial"/>
                <a:cs typeface="Arial"/>
              </a:rPr>
              <a:t>operation</a:t>
            </a:r>
            <a:r>
              <a:rPr sz="1400" spc="-40" dirty="0">
                <a:latin typeface="Arial"/>
                <a:cs typeface="Arial"/>
              </a:rPr>
              <a:t> </a:t>
            </a:r>
            <a:r>
              <a:rPr sz="1400" dirty="0">
                <a:latin typeface="Arial"/>
                <a:cs typeface="Arial"/>
              </a:rPr>
              <a:t>is</a:t>
            </a:r>
            <a:r>
              <a:rPr sz="1400" spc="-50" dirty="0">
                <a:latin typeface="Arial"/>
                <a:cs typeface="Arial"/>
              </a:rPr>
              <a:t> </a:t>
            </a:r>
            <a:r>
              <a:rPr sz="1400" spc="-5" dirty="0">
                <a:latin typeface="Arial"/>
                <a:cs typeface="Arial"/>
              </a:rPr>
              <a:t>associative</a:t>
            </a:r>
            <a:r>
              <a:rPr sz="1400" spc="-35" dirty="0">
                <a:latin typeface="Arial"/>
                <a:cs typeface="Arial"/>
              </a:rPr>
              <a:t> </a:t>
            </a:r>
            <a:r>
              <a:rPr sz="1400" spc="-5" dirty="0">
                <a:latin typeface="Arial"/>
                <a:cs typeface="Arial"/>
              </a:rPr>
              <a:t>but </a:t>
            </a:r>
            <a:r>
              <a:rPr sz="1400" spc="-370" dirty="0">
                <a:latin typeface="Arial"/>
                <a:cs typeface="Arial"/>
              </a:rPr>
              <a:t> </a:t>
            </a:r>
            <a:r>
              <a:rPr sz="1400" spc="-5" dirty="0">
                <a:latin typeface="Arial"/>
                <a:cs typeface="Arial"/>
              </a:rPr>
              <a:t>not</a:t>
            </a:r>
            <a:r>
              <a:rPr sz="1400" spc="-20" dirty="0">
                <a:latin typeface="Arial"/>
                <a:cs typeface="Arial"/>
              </a:rPr>
              <a:t> </a:t>
            </a:r>
            <a:r>
              <a:rPr sz="1400" spc="-5" dirty="0">
                <a:latin typeface="Arial"/>
                <a:cs typeface="Arial"/>
              </a:rPr>
              <a:t>commutative.</a:t>
            </a:r>
            <a:endParaRPr sz="1400">
              <a:latin typeface="Arial"/>
              <a:cs typeface="Arial"/>
            </a:endParaRPr>
          </a:p>
        </p:txBody>
      </p:sp>
      <p:sp>
        <p:nvSpPr>
          <p:cNvPr id="8" name="object 8"/>
          <p:cNvSpPr txBox="1"/>
          <p:nvPr/>
        </p:nvSpPr>
        <p:spPr>
          <a:xfrm>
            <a:off x="4677283" y="4206951"/>
            <a:ext cx="4192270" cy="448945"/>
          </a:xfrm>
          <a:prstGeom prst="rect">
            <a:avLst/>
          </a:prstGeom>
        </p:spPr>
        <p:txBody>
          <a:bodyPr vert="horz" wrap="square" lIns="0" tIns="12700" rIns="0" bIns="0" rtlCol="0">
            <a:spAutoFit/>
          </a:bodyPr>
          <a:lstStyle/>
          <a:p>
            <a:pPr marL="12700">
              <a:lnSpc>
                <a:spcPts val="1664"/>
              </a:lnSpc>
              <a:spcBef>
                <a:spcPts val="100"/>
              </a:spcBef>
            </a:pPr>
            <a:r>
              <a:rPr sz="1400" b="1" spc="-5" dirty="0">
                <a:latin typeface="Arial"/>
                <a:cs typeface="Arial"/>
              </a:rPr>
              <a:t>Input:</a:t>
            </a:r>
            <a:endParaRPr sz="1400">
              <a:latin typeface="Arial"/>
              <a:cs typeface="Arial"/>
            </a:endParaRPr>
          </a:p>
          <a:p>
            <a:pPr marL="12700">
              <a:lnSpc>
                <a:spcPts val="1664"/>
              </a:lnSpc>
            </a:pPr>
            <a:r>
              <a:rPr sz="1400" dirty="0">
                <a:latin typeface="Arial"/>
                <a:cs typeface="Arial"/>
              </a:rPr>
              <a:t>∏</a:t>
            </a:r>
            <a:r>
              <a:rPr sz="1400" spc="-45" dirty="0">
                <a:latin typeface="Arial"/>
                <a:cs typeface="Arial"/>
              </a:rPr>
              <a:t> </a:t>
            </a:r>
            <a:r>
              <a:rPr sz="1400" spc="-5" dirty="0">
                <a:latin typeface="Arial"/>
                <a:cs typeface="Arial"/>
              </a:rPr>
              <a:t>CUSTOMER_NAME</a:t>
            </a:r>
            <a:r>
              <a:rPr sz="1400" spc="-35" dirty="0">
                <a:latin typeface="Arial"/>
                <a:cs typeface="Arial"/>
              </a:rPr>
              <a:t> </a:t>
            </a:r>
            <a:r>
              <a:rPr sz="1400" dirty="0">
                <a:latin typeface="Arial"/>
                <a:cs typeface="Arial"/>
              </a:rPr>
              <a:t>(BORROW)</a:t>
            </a:r>
            <a:r>
              <a:rPr sz="1400" spc="-45" dirty="0">
                <a:latin typeface="Arial"/>
                <a:cs typeface="Arial"/>
              </a:rPr>
              <a:t> </a:t>
            </a:r>
            <a:r>
              <a:rPr sz="1400" dirty="0">
                <a:latin typeface="Arial"/>
                <a:cs typeface="Arial"/>
              </a:rPr>
              <a:t>-</a:t>
            </a:r>
            <a:r>
              <a:rPr sz="1400" spc="-35" dirty="0">
                <a:latin typeface="Arial"/>
                <a:cs typeface="Arial"/>
              </a:rPr>
              <a:t> </a:t>
            </a:r>
            <a:r>
              <a:rPr sz="1400" dirty="0">
                <a:latin typeface="Arial"/>
                <a:cs typeface="Arial"/>
              </a:rPr>
              <a:t>∏</a:t>
            </a:r>
            <a:r>
              <a:rPr sz="1400" spc="-50" dirty="0">
                <a:latin typeface="Arial"/>
                <a:cs typeface="Arial"/>
              </a:rPr>
              <a:t> </a:t>
            </a:r>
            <a:r>
              <a:rPr sz="1400" spc="-5" dirty="0">
                <a:latin typeface="Arial"/>
                <a:cs typeface="Arial"/>
              </a:rPr>
              <a:t>CUSTOMER</a:t>
            </a:r>
            <a:endParaRPr sz="1400">
              <a:latin typeface="Arial"/>
              <a:cs typeface="Arial"/>
            </a:endParaRPr>
          </a:p>
        </p:txBody>
      </p:sp>
      <p:pic>
        <p:nvPicPr>
          <p:cNvPr id="9" name="object 9"/>
          <p:cNvPicPr/>
          <p:nvPr/>
        </p:nvPicPr>
        <p:blipFill>
          <a:blip r:embed="rId3" cstate="print"/>
          <a:stretch>
            <a:fillRect/>
          </a:stretch>
        </p:blipFill>
        <p:spPr>
          <a:xfrm>
            <a:off x="143510" y="163068"/>
            <a:ext cx="767080" cy="307848"/>
          </a:xfrm>
          <a:prstGeom prst="rect">
            <a:avLst/>
          </a:prstGeom>
        </p:spPr>
      </p:pic>
      <p:graphicFrame>
        <p:nvGraphicFramePr>
          <p:cNvPr id="10" name="object 10"/>
          <p:cNvGraphicFramePr>
            <a:graphicFrameLocks noGrp="1"/>
          </p:cNvGraphicFramePr>
          <p:nvPr/>
        </p:nvGraphicFramePr>
        <p:xfrm>
          <a:off x="4592446" y="-635"/>
          <a:ext cx="4547234" cy="4063999"/>
        </p:xfrm>
        <a:graphic>
          <a:graphicData uri="http://schemas.openxmlformats.org/drawingml/2006/table">
            <a:tbl>
              <a:tblPr firstRow="1" bandRow="1">
                <a:tableStyleId>{2D5ABB26-0587-4C30-8999-92F81FD0307C}</a:tableStyleId>
              </a:tblPr>
              <a:tblGrid>
                <a:gridCol w="2274570">
                  <a:extLst>
                    <a:ext uri="{9D8B030D-6E8A-4147-A177-3AD203B41FA5}">
                      <a16:colId xmlns:a16="http://schemas.microsoft.com/office/drawing/2014/main" val="20000"/>
                    </a:ext>
                  </a:extLst>
                </a:gridCol>
                <a:gridCol w="2272664">
                  <a:extLst>
                    <a:ext uri="{9D8B030D-6E8A-4147-A177-3AD203B41FA5}">
                      <a16:colId xmlns:a16="http://schemas.microsoft.com/office/drawing/2014/main" val="20001"/>
                    </a:ext>
                  </a:extLst>
                </a:gridCol>
              </a:tblGrid>
              <a:tr h="593725">
                <a:tc gridSpan="2">
                  <a:txBody>
                    <a:bodyPr/>
                    <a:lstStyle/>
                    <a:p>
                      <a:pPr>
                        <a:lnSpc>
                          <a:spcPct val="100000"/>
                        </a:lnSpc>
                      </a:pPr>
                      <a:endParaRPr sz="1500">
                        <a:latin typeface="Times New Roman"/>
                        <a:cs typeface="Times New Roman"/>
                      </a:endParaRPr>
                    </a:p>
                    <a:p>
                      <a:pPr marL="89535">
                        <a:lnSpc>
                          <a:spcPct val="100000"/>
                        </a:lnSpc>
                        <a:spcBef>
                          <a:spcPts val="915"/>
                        </a:spcBef>
                      </a:pPr>
                      <a:r>
                        <a:rPr sz="1400" b="1" spc="-10" dirty="0">
                          <a:latin typeface="Arial"/>
                          <a:cs typeface="Arial"/>
                        </a:rPr>
                        <a:t>D</a:t>
                      </a:r>
                      <a:r>
                        <a:rPr sz="1400" b="1" dirty="0">
                          <a:latin typeface="Arial"/>
                          <a:cs typeface="Arial"/>
                        </a:rPr>
                        <a:t>E</a:t>
                      </a:r>
                      <a:r>
                        <a:rPr sz="1400" b="1" spc="-15" dirty="0">
                          <a:latin typeface="Arial"/>
                          <a:cs typeface="Arial"/>
                        </a:rPr>
                        <a:t>POS</a:t>
                      </a:r>
                      <a:r>
                        <a:rPr sz="1400" b="1" dirty="0">
                          <a:latin typeface="Arial"/>
                          <a:cs typeface="Arial"/>
                        </a:rPr>
                        <a:t>I</a:t>
                      </a:r>
                      <a:r>
                        <a:rPr sz="1400" b="1" spc="-10" dirty="0">
                          <a:latin typeface="Arial"/>
                          <a:cs typeface="Arial"/>
                        </a:rPr>
                        <a:t>T</a:t>
                      </a:r>
                      <a:r>
                        <a:rPr sz="1400" b="1" spc="-15" dirty="0">
                          <a:latin typeface="Arial"/>
                          <a:cs typeface="Arial"/>
                        </a:rPr>
                        <a:t>O</a:t>
                      </a:r>
                      <a:r>
                        <a:rPr sz="1400" b="1" dirty="0">
                          <a:latin typeface="Arial"/>
                          <a:cs typeface="Arial"/>
                        </a:rPr>
                        <a:t>R</a:t>
                      </a:r>
                      <a:r>
                        <a:rPr sz="1400" b="1" spc="-80" dirty="0">
                          <a:latin typeface="Arial"/>
                          <a:cs typeface="Arial"/>
                        </a:rPr>
                        <a:t> </a:t>
                      </a:r>
                      <a:r>
                        <a:rPr sz="1400" b="1" spc="-10" dirty="0">
                          <a:latin typeface="Arial"/>
                          <a:cs typeface="Arial"/>
                        </a:rPr>
                        <a:t>R</a:t>
                      </a:r>
                      <a:r>
                        <a:rPr sz="1400" b="1" dirty="0">
                          <a:latin typeface="Arial"/>
                          <a:cs typeface="Arial"/>
                        </a:rPr>
                        <a:t>E</a:t>
                      </a:r>
                      <a:r>
                        <a:rPr sz="1400" b="1" spc="-10" dirty="0">
                          <a:latin typeface="Arial"/>
                          <a:cs typeface="Arial"/>
                        </a:rPr>
                        <a:t>L</a:t>
                      </a:r>
                      <a:r>
                        <a:rPr sz="1400" b="1" spc="-20" dirty="0">
                          <a:latin typeface="Arial"/>
                          <a:cs typeface="Arial"/>
                        </a:rPr>
                        <a:t>A</a:t>
                      </a:r>
                      <a:r>
                        <a:rPr sz="1400" b="1" spc="-10" dirty="0">
                          <a:latin typeface="Arial"/>
                          <a:cs typeface="Arial"/>
                        </a:rPr>
                        <a:t>T</a:t>
                      </a:r>
                      <a:r>
                        <a:rPr sz="1400" b="1" dirty="0">
                          <a:latin typeface="Arial"/>
                          <a:cs typeface="Arial"/>
                        </a:rPr>
                        <a:t>ION</a:t>
                      </a:r>
                      <a:endParaRPr sz="1400">
                        <a:latin typeface="Arial"/>
                        <a:cs typeface="Arial"/>
                      </a:endParaRPr>
                    </a:p>
                  </a:txBody>
                  <a:tcPr marL="0" marR="0" marT="0" marB="0">
                    <a:lnB w="9525">
                      <a:solidFill>
                        <a:srgbClr val="5FE766"/>
                      </a:solidFill>
                      <a:prstDash val="solid"/>
                    </a:lnB>
                    <a:solidFill>
                      <a:srgbClr val="EDEDED"/>
                    </a:solidFill>
                  </a:tcPr>
                </a:tc>
                <a:tc hMerge="1">
                  <a:txBody>
                    <a:bodyPr/>
                    <a:lstStyle/>
                    <a:p>
                      <a:endParaRPr/>
                    </a:p>
                  </a:txBody>
                  <a:tcPr marL="0" marR="0" marT="0" marB="0"/>
                </a:tc>
                <a:extLst>
                  <a:ext uri="{0D108BD9-81ED-4DB2-BD59-A6C34878D82A}">
                    <a16:rowId xmlns:a16="http://schemas.microsoft.com/office/drawing/2014/main" val="10000"/>
                  </a:ext>
                </a:extLst>
              </a:tr>
              <a:tr h="447675">
                <a:tc>
                  <a:txBody>
                    <a:bodyPr/>
                    <a:lstStyle/>
                    <a:p>
                      <a:pPr marL="118745">
                        <a:lnSpc>
                          <a:spcPct val="100000"/>
                        </a:lnSpc>
                        <a:spcBef>
                          <a:spcPts val="820"/>
                        </a:spcBef>
                      </a:pPr>
                      <a:r>
                        <a:rPr sz="1400" spc="-5" dirty="0">
                          <a:latin typeface="Times New Roman"/>
                          <a:cs typeface="Times New Roman"/>
                        </a:rPr>
                        <a:t>CUSTOMER_NAME</a:t>
                      </a:r>
                      <a:endParaRPr sz="1400">
                        <a:latin typeface="Times New Roman"/>
                        <a:cs typeface="Times New Roman"/>
                      </a:endParaRPr>
                    </a:p>
                  </a:txBody>
                  <a:tcPr marL="0" marR="0" marT="104140" marB="0">
                    <a:lnL w="9525">
                      <a:solidFill>
                        <a:srgbClr val="5FE766"/>
                      </a:solidFill>
                      <a:prstDash val="solid"/>
                    </a:lnL>
                    <a:lnR w="9525">
                      <a:solidFill>
                        <a:srgbClr val="5FE766"/>
                      </a:solidFill>
                      <a:prstDash val="solid"/>
                    </a:lnR>
                    <a:lnT w="9525">
                      <a:solidFill>
                        <a:srgbClr val="5FE766"/>
                      </a:solidFill>
                      <a:prstDash val="solid"/>
                    </a:lnT>
                    <a:solidFill>
                      <a:srgbClr val="C6CCBD"/>
                    </a:solidFill>
                  </a:tcPr>
                </a:tc>
                <a:tc>
                  <a:txBody>
                    <a:bodyPr/>
                    <a:lstStyle/>
                    <a:p>
                      <a:pPr marL="118745">
                        <a:lnSpc>
                          <a:spcPct val="100000"/>
                        </a:lnSpc>
                        <a:spcBef>
                          <a:spcPts val="820"/>
                        </a:spcBef>
                      </a:pPr>
                      <a:r>
                        <a:rPr sz="1400" spc="-5" dirty="0">
                          <a:latin typeface="Times New Roman"/>
                          <a:cs typeface="Times New Roman"/>
                        </a:rPr>
                        <a:t>ACCOUNT_NO</a:t>
                      </a:r>
                      <a:endParaRPr sz="1400">
                        <a:latin typeface="Times New Roman"/>
                        <a:cs typeface="Times New Roman"/>
                      </a:endParaRPr>
                    </a:p>
                  </a:txBody>
                  <a:tcPr marL="0" marR="0" marT="104140" marB="0">
                    <a:lnL w="9525">
                      <a:solidFill>
                        <a:srgbClr val="5FE766"/>
                      </a:solidFill>
                      <a:prstDash val="solid"/>
                    </a:lnL>
                    <a:lnR w="9525">
                      <a:solidFill>
                        <a:srgbClr val="5FE766"/>
                      </a:solidFill>
                      <a:prstDash val="solid"/>
                    </a:lnR>
                    <a:lnT w="9525">
                      <a:solidFill>
                        <a:srgbClr val="5FE766"/>
                      </a:solidFill>
                      <a:prstDash val="solid"/>
                    </a:lnT>
                    <a:solidFill>
                      <a:srgbClr val="C6CCBD"/>
                    </a:solidFill>
                  </a:tcPr>
                </a:tc>
                <a:extLst>
                  <a:ext uri="{0D108BD9-81ED-4DB2-BD59-A6C34878D82A}">
                    <a16:rowId xmlns:a16="http://schemas.microsoft.com/office/drawing/2014/main" val="10001"/>
                  </a:ext>
                </a:extLst>
              </a:tr>
              <a:tr h="360680">
                <a:tc>
                  <a:txBody>
                    <a:bodyPr/>
                    <a:lstStyle/>
                    <a:p>
                      <a:pPr marL="80645">
                        <a:lnSpc>
                          <a:spcPct val="100000"/>
                        </a:lnSpc>
                        <a:spcBef>
                          <a:spcPts val="495"/>
                        </a:spcBef>
                      </a:pPr>
                      <a:r>
                        <a:rPr sz="1400" spc="-5" dirty="0">
                          <a:latin typeface="Verdana"/>
                          <a:cs typeface="Verdana"/>
                        </a:rPr>
                        <a:t>Satish</a:t>
                      </a:r>
                      <a:r>
                        <a:rPr sz="1400" spc="-60" dirty="0">
                          <a:latin typeface="Verdana"/>
                          <a:cs typeface="Verdana"/>
                        </a:rPr>
                        <a:t> </a:t>
                      </a:r>
                      <a:r>
                        <a:rPr sz="1400" spc="-5" dirty="0">
                          <a:latin typeface="Verdana"/>
                          <a:cs typeface="Verdana"/>
                        </a:rPr>
                        <a:t>Pise</a:t>
                      </a:r>
                      <a:endParaRPr sz="1400">
                        <a:latin typeface="Verdana"/>
                        <a:cs typeface="Verdana"/>
                      </a:endParaRPr>
                    </a:p>
                  </a:txBody>
                  <a:tcPr marL="0" marR="0" marT="62865" marB="0">
                    <a:lnL w="9525">
                      <a:solidFill>
                        <a:srgbClr val="C6CCBD"/>
                      </a:solidFill>
                      <a:prstDash val="solid"/>
                    </a:lnL>
                    <a:lnR w="9525">
                      <a:solidFill>
                        <a:srgbClr val="C6CCBD"/>
                      </a:solidFill>
                      <a:prstDash val="solid"/>
                    </a:lnR>
                    <a:lnB w="9525">
                      <a:solidFill>
                        <a:srgbClr val="C6CCBD"/>
                      </a:solidFill>
                      <a:prstDash val="solid"/>
                    </a:lnB>
                    <a:solidFill>
                      <a:srgbClr val="FFFFFF"/>
                    </a:solidFill>
                  </a:tcPr>
                </a:tc>
                <a:tc>
                  <a:txBody>
                    <a:bodyPr/>
                    <a:lstStyle/>
                    <a:p>
                      <a:pPr marL="80645">
                        <a:lnSpc>
                          <a:spcPct val="100000"/>
                        </a:lnSpc>
                        <a:spcBef>
                          <a:spcPts val="495"/>
                        </a:spcBef>
                      </a:pPr>
                      <a:r>
                        <a:rPr sz="1400" spc="-5" dirty="0">
                          <a:latin typeface="Verdana"/>
                          <a:cs typeface="Verdana"/>
                        </a:rPr>
                        <a:t>A-101</a:t>
                      </a:r>
                      <a:endParaRPr sz="1400">
                        <a:latin typeface="Verdana"/>
                        <a:cs typeface="Verdana"/>
                      </a:endParaRPr>
                    </a:p>
                  </a:txBody>
                  <a:tcPr marL="0" marR="0" marT="62865" marB="0">
                    <a:lnL w="9525">
                      <a:solidFill>
                        <a:srgbClr val="C6CCBD"/>
                      </a:solidFill>
                      <a:prstDash val="solid"/>
                    </a:lnL>
                    <a:lnR w="9525">
                      <a:solidFill>
                        <a:srgbClr val="C6CCBD"/>
                      </a:solidFill>
                      <a:prstDash val="solid"/>
                    </a:lnR>
                    <a:lnB w="9525">
                      <a:solidFill>
                        <a:srgbClr val="C6CCBD"/>
                      </a:solidFill>
                      <a:prstDash val="solid"/>
                    </a:lnB>
                    <a:solidFill>
                      <a:srgbClr val="FFFFFF"/>
                    </a:solidFill>
                  </a:tcPr>
                </a:tc>
                <a:extLst>
                  <a:ext uri="{0D108BD9-81ED-4DB2-BD59-A6C34878D82A}">
                    <a16:rowId xmlns:a16="http://schemas.microsoft.com/office/drawing/2014/main" val="10002"/>
                  </a:ext>
                </a:extLst>
              </a:tr>
              <a:tr h="367665">
                <a:tc>
                  <a:txBody>
                    <a:bodyPr/>
                    <a:lstStyle/>
                    <a:p>
                      <a:pPr marL="80645">
                        <a:lnSpc>
                          <a:spcPct val="100000"/>
                        </a:lnSpc>
                        <a:spcBef>
                          <a:spcPts val="535"/>
                        </a:spcBef>
                      </a:pPr>
                      <a:r>
                        <a:rPr sz="1400" spc="-5" dirty="0">
                          <a:latin typeface="Verdana"/>
                          <a:cs typeface="Verdana"/>
                        </a:rPr>
                        <a:t>Quanith</a:t>
                      </a:r>
                      <a:r>
                        <a:rPr sz="1400" spc="-80" dirty="0">
                          <a:latin typeface="Verdana"/>
                          <a:cs typeface="Verdana"/>
                        </a:rPr>
                        <a:t> </a:t>
                      </a:r>
                      <a:r>
                        <a:rPr sz="1400" dirty="0">
                          <a:latin typeface="Verdana"/>
                          <a:cs typeface="Verdana"/>
                        </a:rPr>
                        <a:t>Khan</a:t>
                      </a:r>
                      <a:endParaRPr sz="1400">
                        <a:latin typeface="Verdana"/>
                        <a:cs typeface="Verdana"/>
                      </a:endParaRPr>
                    </a:p>
                  </a:txBody>
                  <a:tcPr marL="0" marR="0" marT="67945"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EDF0EB"/>
                    </a:solidFill>
                  </a:tcPr>
                </a:tc>
                <a:tc>
                  <a:txBody>
                    <a:bodyPr/>
                    <a:lstStyle/>
                    <a:p>
                      <a:pPr marL="80645">
                        <a:lnSpc>
                          <a:spcPct val="100000"/>
                        </a:lnSpc>
                        <a:spcBef>
                          <a:spcPts val="535"/>
                        </a:spcBef>
                      </a:pPr>
                      <a:r>
                        <a:rPr sz="1400" spc="-5" dirty="0">
                          <a:latin typeface="Verdana"/>
                          <a:cs typeface="Verdana"/>
                        </a:rPr>
                        <a:t>A-121</a:t>
                      </a:r>
                      <a:endParaRPr sz="1400">
                        <a:latin typeface="Verdana"/>
                        <a:cs typeface="Verdana"/>
                      </a:endParaRPr>
                    </a:p>
                  </a:txBody>
                  <a:tcPr marL="0" marR="0" marT="67945"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EDF0EB"/>
                    </a:solidFill>
                  </a:tcPr>
                </a:tc>
                <a:extLst>
                  <a:ext uri="{0D108BD9-81ED-4DB2-BD59-A6C34878D82A}">
                    <a16:rowId xmlns:a16="http://schemas.microsoft.com/office/drawing/2014/main" val="10003"/>
                  </a:ext>
                </a:extLst>
              </a:tr>
              <a:tr h="365760">
                <a:tc>
                  <a:txBody>
                    <a:bodyPr/>
                    <a:lstStyle/>
                    <a:p>
                      <a:pPr marL="80645">
                        <a:lnSpc>
                          <a:spcPct val="100000"/>
                        </a:lnSpc>
                        <a:spcBef>
                          <a:spcPts val="530"/>
                        </a:spcBef>
                      </a:pPr>
                      <a:r>
                        <a:rPr sz="1400" dirty="0">
                          <a:latin typeface="Verdana"/>
                          <a:cs typeface="Verdana"/>
                        </a:rPr>
                        <a:t>Anip</a:t>
                      </a:r>
                      <a:r>
                        <a:rPr sz="1400" spc="-80" dirty="0">
                          <a:latin typeface="Verdana"/>
                          <a:cs typeface="Verdana"/>
                        </a:rPr>
                        <a:t> </a:t>
                      </a:r>
                      <a:r>
                        <a:rPr sz="1400" dirty="0">
                          <a:latin typeface="Verdana"/>
                          <a:cs typeface="Verdana"/>
                        </a:rPr>
                        <a:t>Sharma</a:t>
                      </a:r>
                      <a:endParaRPr sz="1400">
                        <a:latin typeface="Verdana"/>
                        <a:cs typeface="Verdana"/>
                      </a:endParaRPr>
                    </a:p>
                  </a:txBody>
                  <a:tcPr marL="0" marR="0" marT="67310"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FFFFFF"/>
                    </a:solidFill>
                  </a:tcPr>
                </a:tc>
                <a:tc>
                  <a:txBody>
                    <a:bodyPr/>
                    <a:lstStyle/>
                    <a:p>
                      <a:pPr marL="80645">
                        <a:lnSpc>
                          <a:spcPct val="100000"/>
                        </a:lnSpc>
                        <a:spcBef>
                          <a:spcPts val="530"/>
                        </a:spcBef>
                      </a:pPr>
                      <a:r>
                        <a:rPr sz="1400" spc="-5" dirty="0">
                          <a:latin typeface="Verdana"/>
                          <a:cs typeface="Verdana"/>
                        </a:rPr>
                        <a:t>A-321</a:t>
                      </a:r>
                      <a:endParaRPr sz="1400">
                        <a:latin typeface="Verdana"/>
                        <a:cs typeface="Verdana"/>
                      </a:endParaRPr>
                    </a:p>
                  </a:txBody>
                  <a:tcPr marL="0" marR="0" marT="67310"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FFFFFF"/>
                    </a:solidFill>
                  </a:tcPr>
                </a:tc>
                <a:extLst>
                  <a:ext uri="{0D108BD9-81ED-4DB2-BD59-A6C34878D82A}">
                    <a16:rowId xmlns:a16="http://schemas.microsoft.com/office/drawing/2014/main" val="10004"/>
                  </a:ext>
                </a:extLst>
              </a:tr>
              <a:tr h="406400">
                <a:tc gridSpan="2">
                  <a:txBody>
                    <a:bodyPr/>
                    <a:lstStyle/>
                    <a:p>
                      <a:pPr marL="89535">
                        <a:lnSpc>
                          <a:spcPct val="100000"/>
                        </a:lnSpc>
                        <a:spcBef>
                          <a:spcPts val="795"/>
                        </a:spcBef>
                      </a:pPr>
                      <a:r>
                        <a:rPr sz="1400" b="1" spc="-10" dirty="0">
                          <a:latin typeface="Arial"/>
                          <a:cs typeface="Arial"/>
                        </a:rPr>
                        <a:t>B</a:t>
                      </a:r>
                      <a:r>
                        <a:rPr sz="1400" b="1" dirty="0">
                          <a:latin typeface="Arial"/>
                          <a:cs typeface="Arial"/>
                        </a:rPr>
                        <a:t>O</a:t>
                      </a:r>
                      <a:r>
                        <a:rPr sz="1400" b="1" spc="-10" dirty="0">
                          <a:latin typeface="Arial"/>
                          <a:cs typeface="Arial"/>
                        </a:rPr>
                        <a:t>RR</a:t>
                      </a:r>
                      <a:r>
                        <a:rPr sz="1400" b="1" dirty="0">
                          <a:latin typeface="Arial"/>
                          <a:cs typeface="Arial"/>
                        </a:rPr>
                        <a:t>OW</a:t>
                      </a:r>
                      <a:r>
                        <a:rPr sz="1400" b="1" spc="-85" dirty="0">
                          <a:latin typeface="Arial"/>
                          <a:cs typeface="Arial"/>
                        </a:rPr>
                        <a:t> </a:t>
                      </a:r>
                      <a:r>
                        <a:rPr sz="1400" b="1" spc="-10" dirty="0">
                          <a:latin typeface="Arial"/>
                          <a:cs typeface="Arial"/>
                        </a:rPr>
                        <a:t>R</a:t>
                      </a:r>
                      <a:r>
                        <a:rPr sz="1400" b="1" dirty="0">
                          <a:latin typeface="Arial"/>
                          <a:cs typeface="Arial"/>
                        </a:rPr>
                        <a:t>E</a:t>
                      </a:r>
                      <a:r>
                        <a:rPr sz="1400" b="1" spc="15" dirty="0">
                          <a:latin typeface="Arial"/>
                          <a:cs typeface="Arial"/>
                        </a:rPr>
                        <a:t>L</a:t>
                      </a:r>
                      <a:r>
                        <a:rPr sz="1400" b="1" spc="-30" dirty="0">
                          <a:latin typeface="Arial"/>
                          <a:cs typeface="Arial"/>
                        </a:rPr>
                        <a:t>A</a:t>
                      </a:r>
                      <a:r>
                        <a:rPr sz="1400" b="1" spc="-10" dirty="0">
                          <a:latin typeface="Arial"/>
                          <a:cs typeface="Arial"/>
                        </a:rPr>
                        <a:t>T</a:t>
                      </a:r>
                      <a:r>
                        <a:rPr sz="1400" b="1" dirty="0">
                          <a:latin typeface="Arial"/>
                          <a:cs typeface="Arial"/>
                        </a:rPr>
                        <a:t>ION</a:t>
                      </a:r>
                      <a:endParaRPr sz="1400">
                        <a:latin typeface="Arial"/>
                        <a:cs typeface="Arial"/>
                      </a:endParaRPr>
                    </a:p>
                  </a:txBody>
                  <a:tcPr marL="0" marR="0" marT="100965" marB="0">
                    <a:lnT w="9525">
                      <a:solidFill>
                        <a:srgbClr val="C6CCBD"/>
                      </a:solidFill>
                      <a:prstDash val="solid"/>
                    </a:lnT>
                    <a:lnB w="9525">
                      <a:solidFill>
                        <a:srgbClr val="D00463"/>
                      </a:solidFill>
                      <a:prstDash val="solid"/>
                    </a:lnB>
                    <a:solidFill>
                      <a:srgbClr val="EDEDED"/>
                    </a:solidFill>
                  </a:tcPr>
                </a:tc>
                <a:tc hMerge="1">
                  <a:txBody>
                    <a:bodyPr/>
                    <a:lstStyle/>
                    <a:p>
                      <a:endParaRPr/>
                    </a:p>
                  </a:txBody>
                  <a:tcPr marL="0" marR="0" marT="0" marB="0"/>
                </a:tc>
                <a:extLst>
                  <a:ext uri="{0D108BD9-81ED-4DB2-BD59-A6C34878D82A}">
                    <a16:rowId xmlns:a16="http://schemas.microsoft.com/office/drawing/2014/main" val="10005"/>
                  </a:ext>
                </a:extLst>
              </a:tr>
              <a:tr h="441959">
                <a:tc>
                  <a:txBody>
                    <a:bodyPr/>
                    <a:lstStyle/>
                    <a:p>
                      <a:pPr marL="118745">
                        <a:lnSpc>
                          <a:spcPct val="100000"/>
                        </a:lnSpc>
                        <a:spcBef>
                          <a:spcPts val="810"/>
                        </a:spcBef>
                      </a:pPr>
                      <a:r>
                        <a:rPr sz="1400" spc="-5" dirty="0">
                          <a:latin typeface="Times New Roman"/>
                          <a:cs typeface="Times New Roman"/>
                        </a:rPr>
                        <a:t>CUSTOMER_NAME</a:t>
                      </a:r>
                      <a:endParaRPr sz="1400">
                        <a:latin typeface="Times New Roman"/>
                        <a:cs typeface="Times New Roman"/>
                      </a:endParaRPr>
                    </a:p>
                  </a:txBody>
                  <a:tcPr marL="0" marR="0" marT="102870" marB="0">
                    <a:lnL w="9525">
                      <a:solidFill>
                        <a:srgbClr val="D00463"/>
                      </a:solidFill>
                      <a:prstDash val="solid"/>
                    </a:lnL>
                    <a:lnR w="9525">
                      <a:solidFill>
                        <a:srgbClr val="D00463"/>
                      </a:solidFill>
                      <a:prstDash val="solid"/>
                    </a:lnR>
                    <a:lnT w="9525">
                      <a:solidFill>
                        <a:srgbClr val="D00463"/>
                      </a:solidFill>
                      <a:prstDash val="solid"/>
                    </a:lnT>
                    <a:solidFill>
                      <a:srgbClr val="C6CCBD"/>
                    </a:solidFill>
                  </a:tcPr>
                </a:tc>
                <a:tc>
                  <a:txBody>
                    <a:bodyPr/>
                    <a:lstStyle/>
                    <a:p>
                      <a:pPr marL="118745">
                        <a:lnSpc>
                          <a:spcPct val="100000"/>
                        </a:lnSpc>
                        <a:spcBef>
                          <a:spcPts val="810"/>
                        </a:spcBef>
                      </a:pPr>
                      <a:r>
                        <a:rPr sz="1400" spc="-5" dirty="0">
                          <a:latin typeface="Times New Roman"/>
                          <a:cs typeface="Times New Roman"/>
                        </a:rPr>
                        <a:t>LOAN_NO</a:t>
                      </a:r>
                      <a:endParaRPr sz="1400">
                        <a:latin typeface="Times New Roman"/>
                        <a:cs typeface="Times New Roman"/>
                      </a:endParaRPr>
                    </a:p>
                  </a:txBody>
                  <a:tcPr marL="0" marR="0" marT="102870" marB="0">
                    <a:lnL w="9525">
                      <a:solidFill>
                        <a:srgbClr val="D00463"/>
                      </a:solidFill>
                      <a:prstDash val="solid"/>
                    </a:lnL>
                    <a:lnR w="9525">
                      <a:solidFill>
                        <a:srgbClr val="D00463"/>
                      </a:solidFill>
                      <a:prstDash val="solid"/>
                    </a:lnR>
                    <a:lnT w="9525">
                      <a:solidFill>
                        <a:srgbClr val="D00463"/>
                      </a:solidFill>
                      <a:prstDash val="solid"/>
                    </a:lnT>
                    <a:solidFill>
                      <a:srgbClr val="C6CCBD"/>
                    </a:solidFill>
                  </a:tcPr>
                </a:tc>
                <a:extLst>
                  <a:ext uri="{0D108BD9-81ED-4DB2-BD59-A6C34878D82A}">
                    <a16:rowId xmlns:a16="http://schemas.microsoft.com/office/drawing/2014/main" val="10006"/>
                  </a:ext>
                </a:extLst>
              </a:tr>
              <a:tr h="356235">
                <a:tc>
                  <a:txBody>
                    <a:bodyPr/>
                    <a:lstStyle/>
                    <a:p>
                      <a:pPr marL="80645">
                        <a:lnSpc>
                          <a:spcPct val="100000"/>
                        </a:lnSpc>
                        <a:spcBef>
                          <a:spcPts val="495"/>
                        </a:spcBef>
                      </a:pPr>
                      <a:r>
                        <a:rPr sz="1400" spc="-5" dirty="0">
                          <a:latin typeface="Verdana"/>
                          <a:cs typeface="Verdana"/>
                        </a:rPr>
                        <a:t>Rakesh</a:t>
                      </a:r>
                      <a:r>
                        <a:rPr sz="1400" spc="-60" dirty="0">
                          <a:latin typeface="Verdana"/>
                          <a:cs typeface="Verdana"/>
                        </a:rPr>
                        <a:t> </a:t>
                      </a:r>
                      <a:r>
                        <a:rPr sz="1400" spc="-5" dirty="0">
                          <a:latin typeface="Verdana"/>
                          <a:cs typeface="Verdana"/>
                        </a:rPr>
                        <a:t>Sharma</a:t>
                      </a:r>
                      <a:endParaRPr sz="1400">
                        <a:latin typeface="Verdana"/>
                        <a:cs typeface="Verdana"/>
                      </a:endParaRPr>
                    </a:p>
                  </a:txBody>
                  <a:tcPr marL="0" marR="0" marT="62865" marB="0">
                    <a:lnL w="9525">
                      <a:solidFill>
                        <a:srgbClr val="C6CCBD"/>
                      </a:solidFill>
                      <a:prstDash val="solid"/>
                    </a:lnL>
                    <a:lnR w="9525">
                      <a:solidFill>
                        <a:srgbClr val="C6CCBD"/>
                      </a:solidFill>
                      <a:prstDash val="solid"/>
                    </a:lnR>
                    <a:lnB w="9525">
                      <a:solidFill>
                        <a:srgbClr val="C6CCBD"/>
                      </a:solidFill>
                      <a:prstDash val="solid"/>
                    </a:lnB>
                    <a:solidFill>
                      <a:srgbClr val="FFFFFF"/>
                    </a:solidFill>
                  </a:tcPr>
                </a:tc>
                <a:tc>
                  <a:txBody>
                    <a:bodyPr/>
                    <a:lstStyle/>
                    <a:p>
                      <a:pPr marL="80645">
                        <a:lnSpc>
                          <a:spcPct val="100000"/>
                        </a:lnSpc>
                        <a:spcBef>
                          <a:spcPts val="495"/>
                        </a:spcBef>
                      </a:pPr>
                      <a:r>
                        <a:rPr sz="1400" spc="-5" dirty="0">
                          <a:latin typeface="Verdana"/>
                          <a:cs typeface="Verdana"/>
                        </a:rPr>
                        <a:t>L-17</a:t>
                      </a:r>
                      <a:endParaRPr sz="1400">
                        <a:latin typeface="Verdana"/>
                        <a:cs typeface="Verdana"/>
                      </a:endParaRPr>
                    </a:p>
                  </a:txBody>
                  <a:tcPr marL="0" marR="0" marT="62865" marB="0">
                    <a:lnL w="9525">
                      <a:solidFill>
                        <a:srgbClr val="C6CCBD"/>
                      </a:solidFill>
                      <a:prstDash val="solid"/>
                    </a:lnL>
                    <a:lnR w="9525">
                      <a:solidFill>
                        <a:srgbClr val="C6CCBD"/>
                      </a:solidFill>
                      <a:prstDash val="solid"/>
                    </a:lnR>
                    <a:lnB w="9525">
                      <a:solidFill>
                        <a:srgbClr val="C6CCBD"/>
                      </a:solidFill>
                      <a:prstDash val="solid"/>
                    </a:lnB>
                    <a:solidFill>
                      <a:srgbClr val="FFFFFF"/>
                    </a:solidFill>
                  </a:tcPr>
                </a:tc>
                <a:extLst>
                  <a:ext uri="{0D108BD9-81ED-4DB2-BD59-A6C34878D82A}">
                    <a16:rowId xmlns:a16="http://schemas.microsoft.com/office/drawing/2014/main" val="10007"/>
                  </a:ext>
                </a:extLst>
              </a:tr>
              <a:tr h="361315">
                <a:tc>
                  <a:txBody>
                    <a:bodyPr/>
                    <a:lstStyle/>
                    <a:p>
                      <a:pPr marL="80645">
                        <a:lnSpc>
                          <a:spcPct val="100000"/>
                        </a:lnSpc>
                        <a:spcBef>
                          <a:spcPts val="535"/>
                        </a:spcBef>
                      </a:pPr>
                      <a:r>
                        <a:rPr sz="1400" spc="-5" dirty="0">
                          <a:latin typeface="Verdana"/>
                          <a:cs typeface="Verdana"/>
                        </a:rPr>
                        <a:t>Quanith</a:t>
                      </a:r>
                      <a:r>
                        <a:rPr sz="1400" spc="-80" dirty="0">
                          <a:latin typeface="Verdana"/>
                          <a:cs typeface="Verdana"/>
                        </a:rPr>
                        <a:t> </a:t>
                      </a:r>
                      <a:r>
                        <a:rPr sz="1400" dirty="0">
                          <a:latin typeface="Verdana"/>
                          <a:cs typeface="Verdana"/>
                        </a:rPr>
                        <a:t>Khan</a:t>
                      </a:r>
                      <a:endParaRPr sz="1400">
                        <a:latin typeface="Verdana"/>
                        <a:cs typeface="Verdana"/>
                      </a:endParaRPr>
                    </a:p>
                  </a:txBody>
                  <a:tcPr marL="0" marR="0" marT="67945"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EDF0EB"/>
                    </a:solidFill>
                  </a:tcPr>
                </a:tc>
                <a:tc>
                  <a:txBody>
                    <a:bodyPr/>
                    <a:lstStyle/>
                    <a:p>
                      <a:pPr marL="80645">
                        <a:lnSpc>
                          <a:spcPct val="100000"/>
                        </a:lnSpc>
                        <a:spcBef>
                          <a:spcPts val="535"/>
                        </a:spcBef>
                      </a:pPr>
                      <a:r>
                        <a:rPr sz="1400" spc="-5" dirty="0">
                          <a:latin typeface="Verdana"/>
                          <a:cs typeface="Verdana"/>
                        </a:rPr>
                        <a:t>L-23</a:t>
                      </a:r>
                      <a:endParaRPr sz="1400">
                        <a:latin typeface="Verdana"/>
                        <a:cs typeface="Verdana"/>
                      </a:endParaRPr>
                    </a:p>
                  </a:txBody>
                  <a:tcPr marL="0" marR="0" marT="67945"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EDF0EB"/>
                    </a:solidFill>
                  </a:tcPr>
                </a:tc>
                <a:extLst>
                  <a:ext uri="{0D108BD9-81ED-4DB2-BD59-A6C34878D82A}">
                    <a16:rowId xmlns:a16="http://schemas.microsoft.com/office/drawing/2014/main" val="10008"/>
                  </a:ext>
                </a:extLst>
              </a:tr>
              <a:tr h="362585">
                <a:tc>
                  <a:txBody>
                    <a:bodyPr/>
                    <a:lstStyle/>
                    <a:p>
                      <a:pPr marL="80645">
                        <a:lnSpc>
                          <a:spcPct val="100000"/>
                        </a:lnSpc>
                        <a:spcBef>
                          <a:spcPts val="540"/>
                        </a:spcBef>
                      </a:pPr>
                      <a:r>
                        <a:rPr sz="1400" dirty="0">
                          <a:latin typeface="Verdana"/>
                          <a:cs typeface="Verdana"/>
                        </a:rPr>
                        <a:t>Vinod</a:t>
                      </a:r>
                      <a:endParaRPr sz="1400">
                        <a:latin typeface="Verdana"/>
                        <a:cs typeface="Verdana"/>
                      </a:endParaRPr>
                    </a:p>
                  </a:txBody>
                  <a:tcPr marL="0" marR="0" marT="68580"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FFFFFF"/>
                    </a:solidFill>
                  </a:tcPr>
                </a:tc>
                <a:tc>
                  <a:txBody>
                    <a:bodyPr/>
                    <a:lstStyle/>
                    <a:p>
                      <a:pPr marL="80645">
                        <a:lnSpc>
                          <a:spcPct val="100000"/>
                        </a:lnSpc>
                        <a:spcBef>
                          <a:spcPts val="540"/>
                        </a:spcBef>
                      </a:pPr>
                      <a:r>
                        <a:rPr sz="1400" spc="-5" dirty="0">
                          <a:latin typeface="Verdana"/>
                          <a:cs typeface="Verdana"/>
                        </a:rPr>
                        <a:t>L-15</a:t>
                      </a:r>
                      <a:endParaRPr sz="1400">
                        <a:latin typeface="Verdana"/>
                        <a:cs typeface="Verdana"/>
                      </a:endParaRPr>
                    </a:p>
                  </a:txBody>
                  <a:tcPr marL="0" marR="0" marT="68580"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FFFFFF"/>
                    </a:solidFill>
                  </a:tcPr>
                </a:tc>
                <a:extLst>
                  <a:ext uri="{0D108BD9-81ED-4DB2-BD59-A6C34878D82A}">
                    <a16:rowId xmlns:a16="http://schemas.microsoft.com/office/drawing/2014/main" val="10009"/>
                  </a:ext>
                </a:extLst>
              </a:tr>
            </a:tbl>
          </a:graphicData>
        </a:graphic>
      </p:graphicFrame>
      <p:sp>
        <p:nvSpPr>
          <p:cNvPr id="11" name="object 11"/>
          <p:cNvSpPr txBox="1"/>
          <p:nvPr/>
        </p:nvSpPr>
        <p:spPr>
          <a:xfrm>
            <a:off x="4677283" y="4641722"/>
            <a:ext cx="1849755" cy="224790"/>
          </a:xfrm>
          <a:prstGeom prst="rect">
            <a:avLst/>
          </a:prstGeom>
        </p:spPr>
        <p:txBody>
          <a:bodyPr vert="horz" wrap="square" lIns="0" tIns="0" rIns="0" bIns="0" rtlCol="0">
            <a:spAutoFit/>
          </a:bodyPr>
          <a:lstStyle/>
          <a:p>
            <a:pPr marL="12700">
              <a:lnSpc>
                <a:spcPts val="1650"/>
              </a:lnSpc>
            </a:pPr>
            <a:r>
              <a:rPr sz="1400" spc="-5" dirty="0">
                <a:latin typeface="Arial"/>
                <a:cs typeface="Arial"/>
              </a:rPr>
              <a:t>_NAME</a:t>
            </a:r>
            <a:r>
              <a:rPr sz="1400" spc="-65" dirty="0">
                <a:latin typeface="Arial"/>
                <a:cs typeface="Arial"/>
              </a:rPr>
              <a:t> </a:t>
            </a:r>
            <a:r>
              <a:rPr sz="1400" spc="-5" dirty="0">
                <a:latin typeface="Arial"/>
                <a:cs typeface="Arial"/>
              </a:rPr>
              <a:t>(DEPOSITOR)</a:t>
            </a:r>
            <a:endParaRPr sz="1400">
              <a:latin typeface="Arial"/>
              <a:cs typeface="Arial"/>
            </a:endParaRPr>
          </a:p>
        </p:txBody>
      </p:sp>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46841" y="645921"/>
            <a:ext cx="3998136" cy="772647"/>
          </a:xfrm>
          <a:prstGeom prst="rect">
            <a:avLst/>
          </a:prstGeom>
        </p:spPr>
        <p:txBody>
          <a:bodyPr vert="horz" wrap="square" lIns="0" tIns="28575" rIns="0" bIns="0" rtlCol="0">
            <a:spAutoFit/>
          </a:bodyPr>
          <a:lstStyle/>
          <a:p>
            <a:pPr marL="1164590" marR="5080" indent="-1152525">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Algebra</a:t>
            </a:r>
          </a:p>
        </p:txBody>
      </p:sp>
      <p:sp>
        <p:nvSpPr>
          <p:cNvPr id="3" name="object 3"/>
          <p:cNvSpPr txBox="1"/>
          <p:nvPr/>
        </p:nvSpPr>
        <p:spPr>
          <a:xfrm>
            <a:off x="1212900" y="1726819"/>
            <a:ext cx="212725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Cartesian</a:t>
            </a:r>
            <a:r>
              <a:rPr sz="1800" spc="-75" dirty="0">
                <a:solidFill>
                  <a:srgbClr val="585858"/>
                </a:solidFill>
                <a:latin typeface="Arial"/>
                <a:cs typeface="Arial"/>
              </a:rPr>
              <a:t> </a:t>
            </a:r>
            <a:r>
              <a:rPr sz="1800" spc="-5" dirty="0">
                <a:solidFill>
                  <a:srgbClr val="585858"/>
                </a:solidFill>
                <a:latin typeface="Arial"/>
                <a:cs typeface="Arial"/>
              </a:rPr>
              <a:t>product(X)</a:t>
            </a:r>
            <a:endParaRPr sz="1800">
              <a:latin typeface="Arial"/>
              <a:cs typeface="Arial"/>
            </a:endParaRPr>
          </a:p>
        </p:txBody>
      </p:sp>
      <p:sp>
        <p:nvSpPr>
          <p:cNvPr id="4" name="object 4"/>
          <p:cNvSpPr txBox="1"/>
          <p:nvPr/>
        </p:nvSpPr>
        <p:spPr>
          <a:xfrm>
            <a:off x="654812" y="3112617"/>
            <a:ext cx="3192780" cy="1262380"/>
          </a:xfrm>
          <a:prstGeom prst="rect">
            <a:avLst/>
          </a:prstGeom>
        </p:spPr>
        <p:txBody>
          <a:bodyPr vert="horz" wrap="square" lIns="0" tIns="12700" rIns="0" bIns="0" rtlCol="0">
            <a:spAutoFit/>
          </a:bodyPr>
          <a:lstStyle/>
          <a:p>
            <a:pPr marL="349250" marR="5080" indent="-337185">
              <a:lnSpc>
                <a:spcPct val="115799"/>
              </a:lnSpc>
              <a:spcBef>
                <a:spcPts val="100"/>
              </a:spcBef>
              <a:buChar char="●"/>
              <a:tabLst>
                <a:tab pos="349250" algn="l"/>
                <a:tab pos="349885" algn="l"/>
              </a:tabLst>
            </a:pPr>
            <a:r>
              <a:rPr sz="1400" spc="-5" dirty="0">
                <a:latin typeface="Arial"/>
                <a:cs typeface="Arial"/>
              </a:rPr>
              <a:t>The</a:t>
            </a:r>
            <a:r>
              <a:rPr sz="1400" dirty="0">
                <a:latin typeface="Arial"/>
                <a:cs typeface="Arial"/>
              </a:rPr>
              <a:t> </a:t>
            </a:r>
            <a:r>
              <a:rPr sz="1400" spc="-5" dirty="0">
                <a:latin typeface="Arial"/>
                <a:cs typeface="Arial"/>
              </a:rPr>
              <a:t>Cartesian</a:t>
            </a:r>
            <a:r>
              <a:rPr sz="1400" spc="-10" dirty="0">
                <a:latin typeface="Arial"/>
                <a:cs typeface="Arial"/>
              </a:rPr>
              <a:t> </a:t>
            </a:r>
            <a:r>
              <a:rPr sz="1400" spc="-5" dirty="0">
                <a:latin typeface="Arial"/>
                <a:cs typeface="Arial"/>
              </a:rPr>
              <a:t>product </a:t>
            </a:r>
            <a:r>
              <a:rPr sz="1400" spc="-10" dirty="0">
                <a:latin typeface="Arial"/>
                <a:cs typeface="Arial"/>
              </a:rPr>
              <a:t>is</a:t>
            </a:r>
            <a:r>
              <a:rPr sz="1400" spc="5" dirty="0">
                <a:latin typeface="Arial"/>
                <a:cs typeface="Arial"/>
              </a:rPr>
              <a:t> </a:t>
            </a:r>
            <a:r>
              <a:rPr sz="1400" spc="-5" dirty="0">
                <a:latin typeface="Arial"/>
                <a:cs typeface="Arial"/>
              </a:rPr>
              <a:t>used</a:t>
            </a:r>
            <a:r>
              <a:rPr sz="1400" spc="-10" dirty="0">
                <a:latin typeface="Arial"/>
                <a:cs typeface="Arial"/>
              </a:rPr>
              <a:t> </a:t>
            </a:r>
            <a:r>
              <a:rPr sz="1400" spc="-5" dirty="0">
                <a:latin typeface="Arial"/>
                <a:cs typeface="Arial"/>
              </a:rPr>
              <a:t>to </a:t>
            </a:r>
            <a:r>
              <a:rPr sz="1400" dirty="0">
                <a:latin typeface="Arial"/>
                <a:cs typeface="Arial"/>
              </a:rPr>
              <a:t> combine </a:t>
            </a:r>
            <a:r>
              <a:rPr sz="1400" spc="-5" dirty="0">
                <a:latin typeface="Arial"/>
                <a:cs typeface="Arial"/>
              </a:rPr>
              <a:t>each </a:t>
            </a:r>
            <a:r>
              <a:rPr sz="1400" dirty="0">
                <a:latin typeface="Arial"/>
                <a:cs typeface="Arial"/>
              </a:rPr>
              <a:t>row </a:t>
            </a:r>
            <a:r>
              <a:rPr sz="1400" spc="-10" dirty="0">
                <a:latin typeface="Arial"/>
                <a:cs typeface="Arial"/>
              </a:rPr>
              <a:t>in </a:t>
            </a:r>
            <a:r>
              <a:rPr sz="1400" dirty="0">
                <a:latin typeface="Arial"/>
                <a:cs typeface="Arial"/>
              </a:rPr>
              <a:t>one </a:t>
            </a:r>
            <a:r>
              <a:rPr sz="1400" spc="-5" dirty="0">
                <a:latin typeface="Arial"/>
                <a:cs typeface="Arial"/>
              </a:rPr>
              <a:t>table with </a:t>
            </a:r>
            <a:r>
              <a:rPr sz="1400" dirty="0">
                <a:latin typeface="Arial"/>
                <a:cs typeface="Arial"/>
              </a:rPr>
              <a:t> each</a:t>
            </a:r>
            <a:r>
              <a:rPr sz="1400" spc="-25" dirty="0">
                <a:latin typeface="Arial"/>
                <a:cs typeface="Arial"/>
              </a:rPr>
              <a:t> </a:t>
            </a:r>
            <a:r>
              <a:rPr sz="1400" spc="-5" dirty="0">
                <a:latin typeface="Arial"/>
                <a:cs typeface="Arial"/>
              </a:rPr>
              <a:t>row</a:t>
            </a:r>
            <a:r>
              <a:rPr sz="1400" spc="-40" dirty="0">
                <a:latin typeface="Arial"/>
                <a:cs typeface="Arial"/>
              </a:rPr>
              <a:t> </a:t>
            </a:r>
            <a:r>
              <a:rPr sz="1400" dirty="0">
                <a:latin typeface="Arial"/>
                <a:cs typeface="Arial"/>
              </a:rPr>
              <a:t>in</a:t>
            </a:r>
            <a:r>
              <a:rPr sz="1400" spc="-10" dirty="0">
                <a:latin typeface="Arial"/>
                <a:cs typeface="Arial"/>
              </a:rPr>
              <a:t> </a:t>
            </a:r>
            <a:r>
              <a:rPr sz="1400" dirty="0">
                <a:latin typeface="Arial"/>
                <a:cs typeface="Arial"/>
              </a:rPr>
              <a:t>the</a:t>
            </a:r>
            <a:r>
              <a:rPr sz="1400" spc="-30" dirty="0">
                <a:latin typeface="Arial"/>
                <a:cs typeface="Arial"/>
              </a:rPr>
              <a:t> </a:t>
            </a:r>
            <a:r>
              <a:rPr sz="1400" spc="-5" dirty="0">
                <a:latin typeface="Arial"/>
                <a:cs typeface="Arial"/>
              </a:rPr>
              <a:t>other</a:t>
            </a:r>
            <a:r>
              <a:rPr sz="1400" spc="-20" dirty="0">
                <a:latin typeface="Arial"/>
                <a:cs typeface="Arial"/>
              </a:rPr>
              <a:t> </a:t>
            </a:r>
            <a:r>
              <a:rPr sz="1400" spc="-5" dirty="0">
                <a:latin typeface="Arial"/>
                <a:cs typeface="Arial"/>
              </a:rPr>
              <a:t>table.</a:t>
            </a:r>
            <a:r>
              <a:rPr sz="1400" spc="-25" dirty="0">
                <a:latin typeface="Arial"/>
                <a:cs typeface="Arial"/>
              </a:rPr>
              <a:t> </a:t>
            </a:r>
            <a:r>
              <a:rPr sz="1400" dirty="0">
                <a:latin typeface="Arial"/>
                <a:cs typeface="Arial"/>
              </a:rPr>
              <a:t>It</a:t>
            </a:r>
            <a:r>
              <a:rPr sz="1400" spc="-15" dirty="0">
                <a:latin typeface="Arial"/>
                <a:cs typeface="Arial"/>
              </a:rPr>
              <a:t> </a:t>
            </a:r>
            <a:r>
              <a:rPr sz="1400" spc="-10" dirty="0">
                <a:latin typeface="Arial"/>
                <a:cs typeface="Arial"/>
              </a:rPr>
              <a:t>is</a:t>
            </a:r>
            <a:r>
              <a:rPr sz="1400" spc="-15" dirty="0">
                <a:latin typeface="Arial"/>
                <a:cs typeface="Arial"/>
              </a:rPr>
              <a:t> </a:t>
            </a:r>
            <a:r>
              <a:rPr sz="1400" spc="-5" dirty="0">
                <a:latin typeface="Arial"/>
                <a:cs typeface="Arial"/>
              </a:rPr>
              <a:t>also </a:t>
            </a:r>
            <a:r>
              <a:rPr sz="1400" spc="-375" dirty="0">
                <a:latin typeface="Arial"/>
                <a:cs typeface="Arial"/>
              </a:rPr>
              <a:t> </a:t>
            </a:r>
            <a:r>
              <a:rPr sz="1400" spc="-5" dirty="0">
                <a:latin typeface="Arial"/>
                <a:cs typeface="Arial"/>
              </a:rPr>
              <a:t>known</a:t>
            </a:r>
            <a:r>
              <a:rPr sz="1400" spc="-10" dirty="0">
                <a:latin typeface="Arial"/>
                <a:cs typeface="Arial"/>
              </a:rPr>
              <a:t> </a:t>
            </a:r>
            <a:r>
              <a:rPr sz="1400" spc="-5" dirty="0">
                <a:latin typeface="Arial"/>
                <a:cs typeface="Arial"/>
              </a:rPr>
              <a:t>as</a:t>
            </a:r>
            <a:r>
              <a:rPr sz="1400" dirty="0">
                <a:latin typeface="Arial"/>
                <a:cs typeface="Arial"/>
              </a:rPr>
              <a:t> a</a:t>
            </a:r>
            <a:r>
              <a:rPr sz="1400" spc="-25" dirty="0">
                <a:latin typeface="Arial"/>
                <a:cs typeface="Arial"/>
              </a:rPr>
              <a:t> </a:t>
            </a:r>
            <a:r>
              <a:rPr sz="1400" spc="-5" dirty="0">
                <a:latin typeface="Arial"/>
                <a:cs typeface="Arial"/>
              </a:rPr>
              <a:t>cross</a:t>
            </a:r>
            <a:r>
              <a:rPr sz="1400" dirty="0">
                <a:latin typeface="Arial"/>
                <a:cs typeface="Arial"/>
              </a:rPr>
              <a:t> </a:t>
            </a:r>
            <a:r>
              <a:rPr sz="1400" spc="-5" dirty="0">
                <a:latin typeface="Arial"/>
                <a:cs typeface="Arial"/>
              </a:rPr>
              <a:t>product.</a:t>
            </a:r>
            <a:endParaRPr sz="1400">
              <a:latin typeface="Arial"/>
              <a:cs typeface="Arial"/>
            </a:endParaRPr>
          </a:p>
          <a:p>
            <a:pPr marL="349250" indent="-335915">
              <a:lnSpc>
                <a:spcPct val="100000"/>
              </a:lnSpc>
              <a:spcBef>
                <a:spcPts val="275"/>
              </a:spcBef>
              <a:buChar char="●"/>
              <a:tabLst>
                <a:tab pos="349250" algn="l"/>
                <a:tab pos="349885" algn="l"/>
              </a:tabLst>
            </a:pPr>
            <a:r>
              <a:rPr sz="1400" dirty="0">
                <a:latin typeface="Arial"/>
                <a:cs typeface="Arial"/>
              </a:rPr>
              <a:t>It</a:t>
            </a:r>
            <a:r>
              <a:rPr sz="1400" spc="-25" dirty="0">
                <a:latin typeface="Arial"/>
                <a:cs typeface="Arial"/>
              </a:rPr>
              <a:t> </a:t>
            </a:r>
            <a:r>
              <a:rPr sz="1400" spc="-10" dirty="0">
                <a:latin typeface="Arial"/>
                <a:cs typeface="Arial"/>
              </a:rPr>
              <a:t>is</a:t>
            </a:r>
            <a:r>
              <a:rPr sz="1400" spc="-20" dirty="0">
                <a:latin typeface="Arial"/>
                <a:cs typeface="Arial"/>
              </a:rPr>
              <a:t> </a:t>
            </a:r>
            <a:r>
              <a:rPr sz="1400" spc="-5" dirty="0">
                <a:latin typeface="Arial"/>
                <a:cs typeface="Arial"/>
              </a:rPr>
              <a:t>denoted</a:t>
            </a:r>
            <a:r>
              <a:rPr sz="1400" spc="-30" dirty="0">
                <a:latin typeface="Arial"/>
                <a:cs typeface="Arial"/>
              </a:rPr>
              <a:t> </a:t>
            </a:r>
            <a:r>
              <a:rPr sz="1400" spc="-5" dirty="0">
                <a:latin typeface="Arial"/>
                <a:cs typeface="Arial"/>
              </a:rPr>
              <a:t>by</a:t>
            </a:r>
            <a:r>
              <a:rPr sz="1400" spc="-40" dirty="0">
                <a:latin typeface="Arial"/>
                <a:cs typeface="Arial"/>
              </a:rPr>
              <a:t> </a:t>
            </a:r>
            <a:r>
              <a:rPr sz="1400" spc="10" dirty="0">
                <a:latin typeface="Arial"/>
                <a:cs typeface="Arial"/>
              </a:rPr>
              <a:t>X.</a:t>
            </a:r>
            <a:endParaRPr sz="1400">
              <a:latin typeface="Arial"/>
              <a:cs typeface="Arial"/>
            </a:endParaRPr>
          </a:p>
        </p:txBody>
      </p:sp>
      <p:pic>
        <p:nvPicPr>
          <p:cNvPr id="5" name="object 5"/>
          <p:cNvPicPr/>
          <p:nvPr/>
        </p:nvPicPr>
        <p:blipFill>
          <a:blip r:embed="rId2" cstate="print"/>
          <a:stretch>
            <a:fillRect/>
          </a:stretch>
        </p:blipFill>
        <p:spPr>
          <a:xfrm>
            <a:off x="143510" y="163068"/>
            <a:ext cx="767080" cy="307848"/>
          </a:xfrm>
          <a:prstGeom prst="rect">
            <a:avLst/>
          </a:prstGeom>
        </p:spPr>
      </p:pic>
      <p:grpSp>
        <p:nvGrpSpPr>
          <p:cNvPr id="6" name="object 6"/>
          <p:cNvGrpSpPr/>
          <p:nvPr/>
        </p:nvGrpSpPr>
        <p:grpSpPr>
          <a:xfrm>
            <a:off x="4572000" y="0"/>
            <a:ext cx="4572000" cy="5143500"/>
            <a:chOff x="4572000" y="0"/>
            <a:chExt cx="4572000" cy="5143500"/>
          </a:xfrm>
        </p:grpSpPr>
        <p:sp>
          <p:nvSpPr>
            <p:cNvPr id="7" name="object 7"/>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8" name="object 8"/>
            <p:cNvPicPr/>
            <p:nvPr/>
          </p:nvPicPr>
          <p:blipFill>
            <a:blip r:embed="rId3" cstate="print"/>
            <a:stretch>
              <a:fillRect/>
            </a:stretch>
          </p:blipFill>
          <p:spPr>
            <a:xfrm>
              <a:off x="8228965" y="161290"/>
              <a:ext cx="791845" cy="311785"/>
            </a:xfrm>
            <a:prstGeom prst="rect">
              <a:avLst/>
            </a:prstGeom>
          </p:spPr>
        </p:pic>
      </p:grpSp>
      <p:sp>
        <p:nvSpPr>
          <p:cNvPr id="9" name="object 9"/>
          <p:cNvSpPr txBox="1"/>
          <p:nvPr/>
        </p:nvSpPr>
        <p:spPr>
          <a:xfrm>
            <a:off x="3634866" y="5024119"/>
            <a:ext cx="976630" cy="147955"/>
          </a:xfrm>
          <a:prstGeom prst="rect">
            <a:avLst/>
          </a:prstGeom>
        </p:spPr>
        <p:txBody>
          <a:bodyPr vert="horz" wrap="square" lIns="0" tIns="12700" rIns="0" bIns="0" rtlCol="0">
            <a:spAutoFit/>
          </a:bodyPr>
          <a:lstStyle/>
          <a:p>
            <a:pPr marL="12700">
              <a:lnSpc>
                <a:spcPct val="100000"/>
              </a:lnSpc>
              <a:spcBef>
                <a:spcPts val="100"/>
              </a:spcBef>
            </a:pPr>
            <a:r>
              <a:rPr sz="800" dirty="0">
                <a:latin typeface="Arial"/>
                <a:cs typeface="Arial"/>
              </a:rPr>
              <a:t>©</a:t>
            </a:r>
            <a:r>
              <a:rPr sz="800" spc="-30" dirty="0">
                <a:latin typeface="Arial"/>
                <a:cs typeface="Arial"/>
              </a:rPr>
              <a:t> </a:t>
            </a:r>
            <a:r>
              <a:rPr sz="800" spc="-10" dirty="0">
                <a:latin typeface="Arial"/>
                <a:cs typeface="Arial"/>
              </a:rPr>
              <a:t>Edunet</a:t>
            </a:r>
            <a:r>
              <a:rPr sz="800" spc="-30" dirty="0">
                <a:latin typeface="Arial"/>
                <a:cs typeface="Arial"/>
              </a:rPr>
              <a:t> </a:t>
            </a:r>
            <a:r>
              <a:rPr sz="800" spc="-10" dirty="0">
                <a:latin typeface="Arial"/>
                <a:cs typeface="Arial"/>
              </a:rPr>
              <a:t>Foundation</a:t>
            </a:r>
            <a:endParaRPr sz="800">
              <a:latin typeface="Arial"/>
              <a:cs typeface="Arial"/>
            </a:endParaRPr>
          </a:p>
        </p:txBody>
      </p:sp>
      <p:sp>
        <p:nvSpPr>
          <p:cNvPr id="10" name="object 10"/>
          <p:cNvSpPr/>
          <p:nvPr/>
        </p:nvSpPr>
        <p:spPr>
          <a:xfrm>
            <a:off x="6871461" y="0"/>
            <a:ext cx="2274570" cy="587375"/>
          </a:xfrm>
          <a:custGeom>
            <a:avLst/>
            <a:gdLst/>
            <a:ahLst/>
            <a:cxnLst/>
            <a:rect l="l" t="t" r="r" b="b"/>
            <a:pathLst>
              <a:path w="2274570" h="587375">
                <a:moveTo>
                  <a:pt x="2274061" y="0"/>
                </a:moveTo>
                <a:lnTo>
                  <a:pt x="0" y="0"/>
                </a:lnTo>
                <a:lnTo>
                  <a:pt x="0" y="587044"/>
                </a:lnTo>
                <a:lnTo>
                  <a:pt x="2274061" y="587044"/>
                </a:lnTo>
                <a:lnTo>
                  <a:pt x="2274061" y="0"/>
                </a:lnTo>
                <a:close/>
              </a:path>
            </a:pathLst>
          </a:custGeom>
          <a:solidFill>
            <a:srgbClr val="EDEDED"/>
          </a:solidFill>
        </p:spPr>
        <p:txBody>
          <a:bodyPr wrap="square" lIns="0" tIns="0" rIns="0" bIns="0" rtlCol="0"/>
          <a:lstStyle/>
          <a:p>
            <a:endParaRPr/>
          </a:p>
        </p:txBody>
      </p:sp>
      <p:graphicFrame>
        <p:nvGraphicFramePr>
          <p:cNvPr id="11" name="object 11"/>
          <p:cNvGraphicFramePr>
            <a:graphicFrameLocks noGrp="1"/>
          </p:cNvGraphicFramePr>
          <p:nvPr/>
        </p:nvGraphicFramePr>
        <p:xfrm>
          <a:off x="4592446" y="-635"/>
          <a:ext cx="4547234" cy="5139690"/>
        </p:xfrm>
        <a:graphic>
          <a:graphicData uri="http://schemas.openxmlformats.org/drawingml/2006/table">
            <a:tbl>
              <a:tblPr firstRow="1" bandRow="1">
                <a:tableStyleId>{2D5ABB26-0587-4C30-8999-92F81FD0307C}</a:tableStyleId>
              </a:tblPr>
              <a:tblGrid>
                <a:gridCol w="2274570">
                  <a:extLst>
                    <a:ext uri="{9D8B030D-6E8A-4147-A177-3AD203B41FA5}">
                      <a16:colId xmlns:a16="http://schemas.microsoft.com/office/drawing/2014/main" val="20000"/>
                    </a:ext>
                  </a:extLst>
                </a:gridCol>
                <a:gridCol w="2272664">
                  <a:extLst>
                    <a:ext uri="{9D8B030D-6E8A-4147-A177-3AD203B41FA5}">
                      <a16:colId xmlns:a16="http://schemas.microsoft.com/office/drawing/2014/main" val="20001"/>
                    </a:ext>
                  </a:extLst>
                </a:gridCol>
              </a:tblGrid>
              <a:tr h="591820">
                <a:tc gridSpan="2">
                  <a:txBody>
                    <a:bodyPr/>
                    <a:lstStyle/>
                    <a:p>
                      <a:pPr>
                        <a:lnSpc>
                          <a:spcPct val="100000"/>
                        </a:lnSpc>
                      </a:pPr>
                      <a:endParaRPr sz="1500">
                        <a:latin typeface="Times New Roman"/>
                        <a:cs typeface="Times New Roman"/>
                      </a:endParaRPr>
                    </a:p>
                    <a:p>
                      <a:pPr marL="89535">
                        <a:lnSpc>
                          <a:spcPct val="100000"/>
                        </a:lnSpc>
                        <a:spcBef>
                          <a:spcPts val="915"/>
                        </a:spcBef>
                      </a:pPr>
                      <a:r>
                        <a:rPr sz="1400" b="1" spc="-10" dirty="0">
                          <a:latin typeface="Arial"/>
                          <a:cs typeface="Arial"/>
                        </a:rPr>
                        <a:t>D</a:t>
                      </a:r>
                      <a:r>
                        <a:rPr sz="1400" b="1" dirty="0">
                          <a:latin typeface="Arial"/>
                          <a:cs typeface="Arial"/>
                        </a:rPr>
                        <a:t>E</a:t>
                      </a:r>
                      <a:r>
                        <a:rPr sz="1400" b="1" spc="-15" dirty="0">
                          <a:latin typeface="Arial"/>
                          <a:cs typeface="Arial"/>
                        </a:rPr>
                        <a:t>POS</a:t>
                      </a:r>
                      <a:r>
                        <a:rPr sz="1400" b="1" dirty="0">
                          <a:latin typeface="Arial"/>
                          <a:cs typeface="Arial"/>
                        </a:rPr>
                        <a:t>I</a:t>
                      </a:r>
                      <a:r>
                        <a:rPr sz="1400" b="1" spc="-10" dirty="0">
                          <a:latin typeface="Arial"/>
                          <a:cs typeface="Arial"/>
                        </a:rPr>
                        <a:t>T</a:t>
                      </a:r>
                      <a:r>
                        <a:rPr sz="1400" b="1" spc="-15" dirty="0">
                          <a:latin typeface="Arial"/>
                          <a:cs typeface="Arial"/>
                        </a:rPr>
                        <a:t>O</a:t>
                      </a:r>
                      <a:r>
                        <a:rPr sz="1400" b="1" dirty="0">
                          <a:latin typeface="Arial"/>
                          <a:cs typeface="Arial"/>
                        </a:rPr>
                        <a:t>R</a:t>
                      </a:r>
                      <a:r>
                        <a:rPr sz="1400" b="1" spc="-80" dirty="0">
                          <a:latin typeface="Arial"/>
                          <a:cs typeface="Arial"/>
                        </a:rPr>
                        <a:t> </a:t>
                      </a:r>
                      <a:r>
                        <a:rPr sz="1400" b="1" spc="-10" dirty="0">
                          <a:latin typeface="Arial"/>
                          <a:cs typeface="Arial"/>
                        </a:rPr>
                        <a:t>R</a:t>
                      </a:r>
                      <a:r>
                        <a:rPr sz="1400" b="1" dirty="0">
                          <a:latin typeface="Arial"/>
                          <a:cs typeface="Arial"/>
                        </a:rPr>
                        <a:t>E</a:t>
                      </a:r>
                      <a:r>
                        <a:rPr sz="1400" b="1" spc="-10" dirty="0">
                          <a:latin typeface="Arial"/>
                          <a:cs typeface="Arial"/>
                        </a:rPr>
                        <a:t>L</a:t>
                      </a:r>
                      <a:r>
                        <a:rPr sz="1400" b="1" spc="-20" dirty="0">
                          <a:latin typeface="Arial"/>
                          <a:cs typeface="Arial"/>
                        </a:rPr>
                        <a:t>A</a:t>
                      </a:r>
                      <a:r>
                        <a:rPr sz="1400" b="1" spc="-10" dirty="0">
                          <a:latin typeface="Arial"/>
                          <a:cs typeface="Arial"/>
                        </a:rPr>
                        <a:t>T</a:t>
                      </a:r>
                      <a:r>
                        <a:rPr sz="1400" b="1" dirty="0">
                          <a:latin typeface="Arial"/>
                          <a:cs typeface="Arial"/>
                        </a:rPr>
                        <a:t>ION</a:t>
                      </a:r>
                      <a:endParaRPr sz="1400">
                        <a:latin typeface="Arial"/>
                        <a:cs typeface="Arial"/>
                      </a:endParaRPr>
                    </a:p>
                  </a:txBody>
                  <a:tcPr marL="0" marR="0" marT="0" marB="0">
                    <a:lnB w="9525">
                      <a:solidFill>
                        <a:srgbClr val="5FE766"/>
                      </a:solidFill>
                      <a:prstDash val="solid"/>
                    </a:lnB>
                  </a:tcPr>
                </a:tc>
                <a:tc hMerge="1">
                  <a:txBody>
                    <a:bodyPr/>
                    <a:lstStyle/>
                    <a:p>
                      <a:endParaRPr/>
                    </a:p>
                  </a:txBody>
                  <a:tcPr marL="0" marR="0" marT="0" marB="0"/>
                </a:tc>
                <a:extLst>
                  <a:ext uri="{0D108BD9-81ED-4DB2-BD59-A6C34878D82A}">
                    <a16:rowId xmlns:a16="http://schemas.microsoft.com/office/drawing/2014/main" val="10000"/>
                  </a:ext>
                </a:extLst>
              </a:tr>
              <a:tr h="447675">
                <a:tc>
                  <a:txBody>
                    <a:bodyPr/>
                    <a:lstStyle/>
                    <a:p>
                      <a:pPr marL="118745">
                        <a:lnSpc>
                          <a:spcPct val="100000"/>
                        </a:lnSpc>
                        <a:spcBef>
                          <a:spcPts val="820"/>
                        </a:spcBef>
                      </a:pPr>
                      <a:r>
                        <a:rPr sz="1400" spc="-5" dirty="0">
                          <a:latin typeface="Times New Roman"/>
                          <a:cs typeface="Times New Roman"/>
                        </a:rPr>
                        <a:t>CUSTOMER_NAME</a:t>
                      </a:r>
                      <a:endParaRPr sz="1400">
                        <a:latin typeface="Times New Roman"/>
                        <a:cs typeface="Times New Roman"/>
                      </a:endParaRPr>
                    </a:p>
                  </a:txBody>
                  <a:tcPr marL="0" marR="0" marT="104140" marB="0">
                    <a:lnL w="9525">
                      <a:solidFill>
                        <a:srgbClr val="5FE766"/>
                      </a:solidFill>
                      <a:prstDash val="solid"/>
                    </a:lnL>
                    <a:lnR w="9525">
                      <a:solidFill>
                        <a:srgbClr val="5FE766"/>
                      </a:solidFill>
                      <a:prstDash val="solid"/>
                    </a:lnR>
                    <a:lnT w="9525">
                      <a:solidFill>
                        <a:srgbClr val="5FE766"/>
                      </a:solidFill>
                      <a:prstDash val="solid"/>
                    </a:lnT>
                    <a:solidFill>
                      <a:srgbClr val="C6CCBD"/>
                    </a:solidFill>
                  </a:tcPr>
                </a:tc>
                <a:tc>
                  <a:txBody>
                    <a:bodyPr/>
                    <a:lstStyle/>
                    <a:p>
                      <a:pPr marL="118745">
                        <a:lnSpc>
                          <a:spcPct val="100000"/>
                        </a:lnSpc>
                        <a:spcBef>
                          <a:spcPts val="820"/>
                        </a:spcBef>
                      </a:pPr>
                      <a:r>
                        <a:rPr sz="1400" spc="-5" dirty="0">
                          <a:latin typeface="Times New Roman"/>
                          <a:cs typeface="Times New Roman"/>
                        </a:rPr>
                        <a:t>ACCOUNT_NO</a:t>
                      </a:r>
                      <a:endParaRPr sz="1400">
                        <a:latin typeface="Times New Roman"/>
                        <a:cs typeface="Times New Roman"/>
                      </a:endParaRPr>
                    </a:p>
                  </a:txBody>
                  <a:tcPr marL="0" marR="0" marT="104140" marB="0">
                    <a:lnL w="9525">
                      <a:solidFill>
                        <a:srgbClr val="5FE766"/>
                      </a:solidFill>
                      <a:prstDash val="solid"/>
                    </a:lnL>
                    <a:lnR w="9525">
                      <a:solidFill>
                        <a:srgbClr val="5FE766"/>
                      </a:solidFill>
                      <a:prstDash val="solid"/>
                    </a:lnR>
                    <a:lnT w="9525">
                      <a:solidFill>
                        <a:srgbClr val="5FE766"/>
                      </a:solidFill>
                      <a:prstDash val="solid"/>
                    </a:lnT>
                    <a:solidFill>
                      <a:srgbClr val="C6CCBD"/>
                    </a:solidFill>
                  </a:tcPr>
                </a:tc>
                <a:extLst>
                  <a:ext uri="{0D108BD9-81ED-4DB2-BD59-A6C34878D82A}">
                    <a16:rowId xmlns:a16="http://schemas.microsoft.com/office/drawing/2014/main" val="10001"/>
                  </a:ext>
                </a:extLst>
              </a:tr>
              <a:tr h="360680">
                <a:tc>
                  <a:txBody>
                    <a:bodyPr/>
                    <a:lstStyle/>
                    <a:p>
                      <a:pPr marL="80645">
                        <a:lnSpc>
                          <a:spcPct val="100000"/>
                        </a:lnSpc>
                        <a:spcBef>
                          <a:spcPts val="495"/>
                        </a:spcBef>
                      </a:pPr>
                      <a:r>
                        <a:rPr sz="1400" spc="-5" dirty="0">
                          <a:latin typeface="Verdana"/>
                          <a:cs typeface="Verdana"/>
                        </a:rPr>
                        <a:t>Satish</a:t>
                      </a:r>
                      <a:r>
                        <a:rPr sz="1400" spc="-60" dirty="0">
                          <a:latin typeface="Verdana"/>
                          <a:cs typeface="Verdana"/>
                        </a:rPr>
                        <a:t> </a:t>
                      </a:r>
                      <a:r>
                        <a:rPr sz="1400" spc="-5" dirty="0">
                          <a:latin typeface="Verdana"/>
                          <a:cs typeface="Verdana"/>
                        </a:rPr>
                        <a:t>Pise</a:t>
                      </a:r>
                      <a:endParaRPr sz="1400">
                        <a:latin typeface="Verdana"/>
                        <a:cs typeface="Verdana"/>
                      </a:endParaRPr>
                    </a:p>
                  </a:txBody>
                  <a:tcPr marL="0" marR="0" marT="62865" marB="0">
                    <a:lnL w="9525">
                      <a:solidFill>
                        <a:srgbClr val="C6CCBD"/>
                      </a:solidFill>
                      <a:prstDash val="solid"/>
                    </a:lnL>
                    <a:lnR w="9525">
                      <a:solidFill>
                        <a:srgbClr val="C6CCBD"/>
                      </a:solidFill>
                      <a:prstDash val="solid"/>
                    </a:lnR>
                    <a:lnB w="9525">
                      <a:solidFill>
                        <a:srgbClr val="C6CCBD"/>
                      </a:solidFill>
                      <a:prstDash val="solid"/>
                    </a:lnB>
                    <a:solidFill>
                      <a:srgbClr val="FFFFFF"/>
                    </a:solidFill>
                  </a:tcPr>
                </a:tc>
                <a:tc>
                  <a:txBody>
                    <a:bodyPr/>
                    <a:lstStyle/>
                    <a:p>
                      <a:pPr marL="80645">
                        <a:lnSpc>
                          <a:spcPct val="100000"/>
                        </a:lnSpc>
                        <a:spcBef>
                          <a:spcPts val="495"/>
                        </a:spcBef>
                      </a:pPr>
                      <a:r>
                        <a:rPr sz="1400" spc="-5" dirty="0">
                          <a:latin typeface="Verdana"/>
                          <a:cs typeface="Verdana"/>
                        </a:rPr>
                        <a:t>A-101</a:t>
                      </a:r>
                      <a:endParaRPr sz="1400">
                        <a:latin typeface="Verdana"/>
                        <a:cs typeface="Verdana"/>
                      </a:endParaRPr>
                    </a:p>
                  </a:txBody>
                  <a:tcPr marL="0" marR="0" marT="62865" marB="0">
                    <a:lnL w="9525">
                      <a:solidFill>
                        <a:srgbClr val="C6CCBD"/>
                      </a:solidFill>
                      <a:prstDash val="solid"/>
                    </a:lnL>
                    <a:lnR w="9525">
                      <a:solidFill>
                        <a:srgbClr val="C6CCBD"/>
                      </a:solidFill>
                      <a:prstDash val="solid"/>
                    </a:lnR>
                    <a:lnB w="9525">
                      <a:solidFill>
                        <a:srgbClr val="C6CCBD"/>
                      </a:solidFill>
                      <a:prstDash val="solid"/>
                    </a:lnB>
                    <a:solidFill>
                      <a:srgbClr val="FFFFFF"/>
                    </a:solidFill>
                  </a:tcPr>
                </a:tc>
                <a:extLst>
                  <a:ext uri="{0D108BD9-81ED-4DB2-BD59-A6C34878D82A}">
                    <a16:rowId xmlns:a16="http://schemas.microsoft.com/office/drawing/2014/main" val="10002"/>
                  </a:ext>
                </a:extLst>
              </a:tr>
              <a:tr h="367030">
                <a:tc>
                  <a:txBody>
                    <a:bodyPr/>
                    <a:lstStyle/>
                    <a:p>
                      <a:pPr marL="80645">
                        <a:lnSpc>
                          <a:spcPct val="100000"/>
                        </a:lnSpc>
                        <a:spcBef>
                          <a:spcPts val="545"/>
                        </a:spcBef>
                      </a:pPr>
                      <a:r>
                        <a:rPr sz="1400" spc="-5" dirty="0">
                          <a:latin typeface="Verdana"/>
                          <a:cs typeface="Verdana"/>
                        </a:rPr>
                        <a:t>Quanith</a:t>
                      </a:r>
                      <a:r>
                        <a:rPr sz="1400" spc="-80" dirty="0">
                          <a:latin typeface="Verdana"/>
                          <a:cs typeface="Verdana"/>
                        </a:rPr>
                        <a:t> </a:t>
                      </a:r>
                      <a:r>
                        <a:rPr sz="1400" dirty="0">
                          <a:latin typeface="Verdana"/>
                          <a:cs typeface="Verdana"/>
                        </a:rPr>
                        <a:t>Khan</a:t>
                      </a:r>
                      <a:endParaRPr sz="1400">
                        <a:latin typeface="Verdana"/>
                        <a:cs typeface="Verdana"/>
                      </a:endParaRPr>
                    </a:p>
                  </a:txBody>
                  <a:tcPr marL="0" marR="0" marT="69215"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EDF0EB"/>
                    </a:solidFill>
                  </a:tcPr>
                </a:tc>
                <a:tc>
                  <a:txBody>
                    <a:bodyPr/>
                    <a:lstStyle/>
                    <a:p>
                      <a:pPr marL="80645">
                        <a:lnSpc>
                          <a:spcPct val="100000"/>
                        </a:lnSpc>
                        <a:spcBef>
                          <a:spcPts val="545"/>
                        </a:spcBef>
                      </a:pPr>
                      <a:r>
                        <a:rPr sz="1400" spc="-5" dirty="0">
                          <a:latin typeface="Verdana"/>
                          <a:cs typeface="Verdana"/>
                        </a:rPr>
                        <a:t>A-121</a:t>
                      </a:r>
                      <a:endParaRPr sz="1400">
                        <a:latin typeface="Verdana"/>
                        <a:cs typeface="Verdana"/>
                      </a:endParaRPr>
                    </a:p>
                  </a:txBody>
                  <a:tcPr marL="0" marR="0" marT="69215"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EDF0EB"/>
                    </a:solidFill>
                  </a:tcPr>
                </a:tc>
                <a:extLst>
                  <a:ext uri="{0D108BD9-81ED-4DB2-BD59-A6C34878D82A}">
                    <a16:rowId xmlns:a16="http://schemas.microsoft.com/office/drawing/2014/main" val="10003"/>
                  </a:ext>
                </a:extLst>
              </a:tr>
              <a:tr h="365760">
                <a:tc>
                  <a:txBody>
                    <a:bodyPr/>
                    <a:lstStyle/>
                    <a:p>
                      <a:pPr marL="80645">
                        <a:lnSpc>
                          <a:spcPct val="100000"/>
                        </a:lnSpc>
                        <a:spcBef>
                          <a:spcPts val="530"/>
                        </a:spcBef>
                      </a:pPr>
                      <a:r>
                        <a:rPr sz="1400" dirty="0">
                          <a:latin typeface="Verdana"/>
                          <a:cs typeface="Verdana"/>
                        </a:rPr>
                        <a:t>Anip</a:t>
                      </a:r>
                      <a:r>
                        <a:rPr sz="1400" spc="-80" dirty="0">
                          <a:latin typeface="Verdana"/>
                          <a:cs typeface="Verdana"/>
                        </a:rPr>
                        <a:t> </a:t>
                      </a:r>
                      <a:r>
                        <a:rPr sz="1400" dirty="0">
                          <a:latin typeface="Verdana"/>
                          <a:cs typeface="Verdana"/>
                        </a:rPr>
                        <a:t>Sharma</a:t>
                      </a:r>
                      <a:endParaRPr sz="1400">
                        <a:latin typeface="Verdana"/>
                        <a:cs typeface="Verdana"/>
                      </a:endParaRPr>
                    </a:p>
                  </a:txBody>
                  <a:tcPr marL="0" marR="0" marT="67310"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FFFFFF"/>
                    </a:solidFill>
                  </a:tcPr>
                </a:tc>
                <a:tc>
                  <a:txBody>
                    <a:bodyPr/>
                    <a:lstStyle/>
                    <a:p>
                      <a:pPr marL="80645">
                        <a:lnSpc>
                          <a:spcPct val="100000"/>
                        </a:lnSpc>
                        <a:spcBef>
                          <a:spcPts val="530"/>
                        </a:spcBef>
                      </a:pPr>
                      <a:r>
                        <a:rPr sz="1400" spc="-5" dirty="0">
                          <a:latin typeface="Verdana"/>
                          <a:cs typeface="Verdana"/>
                        </a:rPr>
                        <a:t>A-321</a:t>
                      </a:r>
                      <a:endParaRPr sz="1400">
                        <a:latin typeface="Verdana"/>
                        <a:cs typeface="Verdana"/>
                      </a:endParaRPr>
                    </a:p>
                  </a:txBody>
                  <a:tcPr marL="0" marR="0" marT="67310"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FFFFFF"/>
                    </a:solidFill>
                  </a:tcPr>
                </a:tc>
                <a:extLst>
                  <a:ext uri="{0D108BD9-81ED-4DB2-BD59-A6C34878D82A}">
                    <a16:rowId xmlns:a16="http://schemas.microsoft.com/office/drawing/2014/main" val="10004"/>
                  </a:ext>
                </a:extLst>
              </a:tr>
              <a:tr h="406400">
                <a:tc>
                  <a:txBody>
                    <a:bodyPr/>
                    <a:lstStyle/>
                    <a:p>
                      <a:pPr marL="89535">
                        <a:lnSpc>
                          <a:spcPct val="100000"/>
                        </a:lnSpc>
                        <a:spcBef>
                          <a:spcPts val="795"/>
                        </a:spcBef>
                      </a:pPr>
                      <a:r>
                        <a:rPr sz="1400" b="1" spc="-10" dirty="0">
                          <a:latin typeface="Arial"/>
                          <a:cs typeface="Arial"/>
                        </a:rPr>
                        <a:t>B</a:t>
                      </a:r>
                      <a:r>
                        <a:rPr sz="1400" b="1" dirty="0">
                          <a:latin typeface="Arial"/>
                          <a:cs typeface="Arial"/>
                        </a:rPr>
                        <a:t>O</a:t>
                      </a:r>
                      <a:r>
                        <a:rPr sz="1400" b="1" spc="-10" dirty="0">
                          <a:latin typeface="Arial"/>
                          <a:cs typeface="Arial"/>
                        </a:rPr>
                        <a:t>RR</a:t>
                      </a:r>
                      <a:r>
                        <a:rPr sz="1400" b="1" dirty="0">
                          <a:latin typeface="Arial"/>
                          <a:cs typeface="Arial"/>
                        </a:rPr>
                        <a:t>OW</a:t>
                      </a:r>
                      <a:r>
                        <a:rPr sz="1400" b="1" spc="-85" dirty="0">
                          <a:latin typeface="Arial"/>
                          <a:cs typeface="Arial"/>
                        </a:rPr>
                        <a:t> </a:t>
                      </a:r>
                      <a:r>
                        <a:rPr sz="1400" b="1" spc="-10" dirty="0">
                          <a:latin typeface="Arial"/>
                          <a:cs typeface="Arial"/>
                        </a:rPr>
                        <a:t>R</a:t>
                      </a:r>
                      <a:r>
                        <a:rPr sz="1400" b="1" dirty="0">
                          <a:latin typeface="Arial"/>
                          <a:cs typeface="Arial"/>
                        </a:rPr>
                        <a:t>E</a:t>
                      </a:r>
                      <a:r>
                        <a:rPr sz="1400" b="1" spc="15" dirty="0">
                          <a:latin typeface="Arial"/>
                          <a:cs typeface="Arial"/>
                        </a:rPr>
                        <a:t>L</a:t>
                      </a:r>
                      <a:r>
                        <a:rPr sz="1400" b="1" spc="-30" dirty="0">
                          <a:latin typeface="Arial"/>
                          <a:cs typeface="Arial"/>
                        </a:rPr>
                        <a:t>A</a:t>
                      </a:r>
                      <a:r>
                        <a:rPr sz="1400" b="1" spc="-10" dirty="0">
                          <a:latin typeface="Arial"/>
                          <a:cs typeface="Arial"/>
                        </a:rPr>
                        <a:t>T</a:t>
                      </a:r>
                      <a:r>
                        <a:rPr sz="1400" b="1" dirty="0">
                          <a:latin typeface="Arial"/>
                          <a:cs typeface="Arial"/>
                        </a:rPr>
                        <a:t>ION</a:t>
                      </a:r>
                      <a:endParaRPr sz="1400">
                        <a:latin typeface="Arial"/>
                        <a:cs typeface="Arial"/>
                      </a:endParaRPr>
                    </a:p>
                  </a:txBody>
                  <a:tcPr marL="0" marR="0" marT="100965" marB="0">
                    <a:lnT w="9525">
                      <a:solidFill>
                        <a:srgbClr val="C6CCBD"/>
                      </a:solidFill>
                      <a:prstDash val="solid"/>
                    </a:lnT>
                    <a:lnB w="9525">
                      <a:solidFill>
                        <a:srgbClr val="D00463"/>
                      </a:solidFill>
                      <a:prstDash val="solid"/>
                    </a:lnB>
                    <a:solidFill>
                      <a:srgbClr val="EDEDED"/>
                    </a:solidFill>
                  </a:tcPr>
                </a:tc>
                <a:tc>
                  <a:txBody>
                    <a:bodyPr/>
                    <a:lstStyle/>
                    <a:p>
                      <a:pPr>
                        <a:lnSpc>
                          <a:spcPct val="100000"/>
                        </a:lnSpc>
                      </a:pPr>
                      <a:endParaRPr sz="1400">
                        <a:latin typeface="Times New Roman"/>
                        <a:cs typeface="Times New Roman"/>
                      </a:endParaRPr>
                    </a:p>
                  </a:txBody>
                  <a:tcPr marL="0" marR="0" marT="0" marB="0">
                    <a:lnT w="9525">
                      <a:solidFill>
                        <a:srgbClr val="C6CCBD"/>
                      </a:solidFill>
                      <a:prstDash val="solid"/>
                    </a:lnT>
                    <a:lnB w="9525">
                      <a:solidFill>
                        <a:srgbClr val="D00463"/>
                      </a:solidFill>
                      <a:prstDash val="solid"/>
                    </a:lnB>
                    <a:solidFill>
                      <a:srgbClr val="EDEDED"/>
                    </a:solidFill>
                  </a:tcPr>
                </a:tc>
                <a:extLst>
                  <a:ext uri="{0D108BD9-81ED-4DB2-BD59-A6C34878D82A}">
                    <a16:rowId xmlns:a16="http://schemas.microsoft.com/office/drawing/2014/main" val="10005"/>
                  </a:ext>
                </a:extLst>
              </a:tr>
              <a:tr h="443230">
                <a:tc>
                  <a:txBody>
                    <a:bodyPr/>
                    <a:lstStyle/>
                    <a:p>
                      <a:pPr marL="118745">
                        <a:lnSpc>
                          <a:spcPct val="100000"/>
                        </a:lnSpc>
                        <a:spcBef>
                          <a:spcPts val="810"/>
                        </a:spcBef>
                      </a:pPr>
                      <a:r>
                        <a:rPr sz="1400" spc="-5" dirty="0">
                          <a:latin typeface="Times New Roman"/>
                          <a:cs typeface="Times New Roman"/>
                        </a:rPr>
                        <a:t>CUSTOMER_NAME</a:t>
                      </a:r>
                      <a:endParaRPr sz="1400">
                        <a:latin typeface="Times New Roman"/>
                        <a:cs typeface="Times New Roman"/>
                      </a:endParaRPr>
                    </a:p>
                  </a:txBody>
                  <a:tcPr marL="0" marR="0" marT="102870" marB="0">
                    <a:lnL w="9525">
                      <a:solidFill>
                        <a:srgbClr val="D00463"/>
                      </a:solidFill>
                      <a:prstDash val="solid"/>
                    </a:lnL>
                    <a:lnR w="9525">
                      <a:solidFill>
                        <a:srgbClr val="D00463"/>
                      </a:solidFill>
                      <a:prstDash val="solid"/>
                    </a:lnR>
                    <a:lnT w="9525">
                      <a:solidFill>
                        <a:srgbClr val="D00463"/>
                      </a:solidFill>
                      <a:prstDash val="solid"/>
                    </a:lnT>
                    <a:solidFill>
                      <a:srgbClr val="C6CCBD"/>
                    </a:solidFill>
                  </a:tcPr>
                </a:tc>
                <a:tc>
                  <a:txBody>
                    <a:bodyPr/>
                    <a:lstStyle/>
                    <a:p>
                      <a:pPr marL="118745">
                        <a:lnSpc>
                          <a:spcPct val="100000"/>
                        </a:lnSpc>
                        <a:spcBef>
                          <a:spcPts val="810"/>
                        </a:spcBef>
                      </a:pPr>
                      <a:r>
                        <a:rPr sz="1400" spc="-5" dirty="0">
                          <a:latin typeface="Times New Roman"/>
                          <a:cs typeface="Times New Roman"/>
                        </a:rPr>
                        <a:t>LOAN_NO</a:t>
                      </a:r>
                      <a:endParaRPr sz="1400">
                        <a:latin typeface="Times New Roman"/>
                        <a:cs typeface="Times New Roman"/>
                      </a:endParaRPr>
                    </a:p>
                  </a:txBody>
                  <a:tcPr marL="0" marR="0" marT="102870" marB="0">
                    <a:lnL w="9525">
                      <a:solidFill>
                        <a:srgbClr val="D00463"/>
                      </a:solidFill>
                      <a:prstDash val="solid"/>
                    </a:lnL>
                    <a:lnR w="9525">
                      <a:solidFill>
                        <a:srgbClr val="D00463"/>
                      </a:solidFill>
                      <a:prstDash val="solid"/>
                    </a:lnR>
                    <a:lnT w="9525">
                      <a:solidFill>
                        <a:srgbClr val="D00463"/>
                      </a:solidFill>
                      <a:prstDash val="solid"/>
                    </a:lnT>
                    <a:solidFill>
                      <a:srgbClr val="C6CCBD"/>
                    </a:solidFill>
                  </a:tcPr>
                </a:tc>
                <a:extLst>
                  <a:ext uri="{0D108BD9-81ED-4DB2-BD59-A6C34878D82A}">
                    <a16:rowId xmlns:a16="http://schemas.microsoft.com/office/drawing/2014/main" val="10006"/>
                  </a:ext>
                </a:extLst>
              </a:tr>
              <a:tr h="354965">
                <a:tc>
                  <a:txBody>
                    <a:bodyPr/>
                    <a:lstStyle/>
                    <a:p>
                      <a:pPr marL="80645">
                        <a:lnSpc>
                          <a:spcPct val="100000"/>
                        </a:lnSpc>
                        <a:spcBef>
                          <a:spcPts val="495"/>
                        </a:spcBef>
                      </a:pPr>
                      <a:r>
                        <a:rPr sz="1400" spc="-5" dirty="0">
                          <a:latin typeface="Verdana"/>
                          <a:cs typeface="Verdana"/>
                        </a:rPr>
                        <a:t>Rakesh</a:t>
                      </a:r>
                      <a:r>
                        <a:rPr sz="1400" spc="-60" dirty="0">
                          <a:latin typeface="Verdana"/>
                          <a:cs typeface="Verdana"/>
                        </a:rPr>
                        <a:t> </a:t>
                      </a:r>
                      <a:r>
                        <a:rPr sz="1400" spc="-5" dirty="0">
                          <a:latin typeface="Verdana"/>
                          <a:cs typeface="Verdana"/>
                        </a:rPr>
                        <a:t>Sharma</a:t>
                      </a:r>
                      <a:endParaRPr sz="1400">
                        <a:latin typeface="Verdana"/>
                        <a:cs typeface="Verdana"/>
                      </a:endParaRPr>
                    </a:p>
                  </a:txBody>
                  <a:tcPr marL="0" marR="0" marT="62865" marB="0">
                    <a:lnL w="9525">
                      <a:solidFill>
                        <a:srgbClr val="C6CCBD"/>
                      </a:solidFill>
                      <a:prstDash val="solid"/>
                    </a:lnL>
                    <a:lnR w="9525">
                      <a:solidFill>
                        <a:srgbClr val="C6CCBD"/>
                      </a:solidFill>
                      <a:prstDash val="solid"/>
                    </a:lnR>
                    <a:lnB w="9525">
                      <a:solidFill>
                        <a:srgbClr val="C6CCBD"/>
                      </a:solidFill>
                      <a:prstDash val="solid"/>
                    </a:lnB>
                    <a:solidFill>
                      <a:srgbClr val="FFFFFF"/>
                    </a:solidFill>
                  </a:tcPr>
                </a:tc>
                <a:tc>
                  <a:txBody>
                    <a:bodyPr/>
                    <a:lstStyle/>
                    <a:p>
                      <a:pPr marL="80645">
                        <a:lnSpc>
                          <a:spcPct val="100000"/>
                        </a:lnSpc>
                        <a:spcBef>
                          <a:spcPts val="495"/>
                        </a:spcBef>
                      </a:pPr>
                      <a:r>
                        <a:rPr sz="1400" spc="-5" dirty="0">
                          <a:latin typeface="Verdana"/>
                          <a:cs typeface="Verdana"/>
                        </a:rPr>
                        <a:t>L-17</a:t>
                      </a:r>
                      <a:endParaRPr sz="1400">
                        <a:latin typeface="Verdana"/>
                        <a:cs typeface="Verdana"/>
                      </a:endParaRPr>
                    </a:p>
                  </a:txBody>
                  <a:tcPr marL="0" marR="0" marT="62865" marB="0">
                    <a:lnL w="9525">
                      <a:solidFill>
                        <a:srgbClr val="C6CCBD"/>
                      </a:solidFill>
                      <a:prstDash val="solid"/>
                    </a:lnL>
                    <a:lnR w="9525">
                      <a:solidFill>
                        <a:srgbClr val="C6CCBD"/>
                      </a:solidFill>
                      <a:prstDash val="solid"/>
                    </a:lnR>
                    <a:lnB w="9525">
                      <a:solidFill>
                        <a:srgbClr val="C6CCBD"/>
                      </a:solidFill>
                      <a:prstDash val="solid"/>
                    </a:lnB>
                    <a:solidFill>
                      <a:srgbClr val="FFFFFF"/>
                    </a:solidFill>
                  </a:tcPr>
                </a:tc>
                <a:extLst>
                  <a:ext uri="{0D108BD9-81ED-4DB2-BD59-A6C34878D82A}">
                    <a16:rowId xmlns:a16="http://schemas.microsoft.com/office/drawing/2014/main" val="10007"/>
                  </a:ext>
                </a:extLst>
              </a:tr>
              <a:tr h="361315">
                <a:tc>
                  <a:txBody>
                    <a:bodyPr/>
                    <a:lstStyle/>
                    <a:p>
                      <a:pPr marL="80645">
                        <a:lnSpc>
                          <a:spcPct val="100000"/>
                        </a:lnSpc>
                        <a:spcBef>
                          <a:spcPts val="545"/>
                        </a:spcBef>
                      </a:pPr>
                      <a:r>
                        <a:rPr sz="1400" spc="-5" dirty="0">
                          <a:latin typeface="Verdana"/>
                          <a:cs typeface="Verdana"/>
                        </a:rPr>
                        <a:t>Quanith</a:t>
                      </a:r>
                      <a:r>
                        <a:rPr sz="1400" spc="-80" dirty="0">
                          <a:latin typeface="Verdana"/>
                          <a:cs typeface="Verdana"/>
                        </a:rPr>
                        <a:t> </a:t>
                      </a:r>
                      <a:r>
                        <a:rPr sz="1400" dirty="0">
                          <a:latin typeface="Verdana"/>
                          <a:cs typeface="Verdana"/>
                        </a:rPr>
                        <a:t>Khan</a:t>
                      </a:r>
                      <a:endParaRPr sz="1400">
                        <a:latin typeface="Verdana"/>
                        <a:cs typeface="Verdana"/>
                      </a:endParaRPr>
                    </a:p>
                  </a:txBody>
                  <a:tcPr marL="0" marR="0" marT="69215"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EDF0EB"/>
                    </a:solidFill>
                  </a:tcPr>
                </a:tc>
                <a:tc>
                  <a:txBody>
                    <a:bodyPr/>
                    <a:lstStyle/>
                    <a:p>
                      <a:pPr marL="80645">
                        <a:lnSpc>
                          <a:spcPct val="100000"/>
                        </a:lnSpc>
                        <a:spcBef>
                          <a:spcPts val="545"/>
                        </a:spcBef>
                      </a:pPr>
                      <a:r>
                        <a:rPr sz="1400" spc="-5" dirty="0">
                          <a:latin typeface="Verdana"/>
                          <a:cs typeface="Verdana"/>
                        </a:rPr>
                        <a:t>L-23</a:t>
                      </a:r>
                      <a:endParaRPr sz="1400">
                        <a:latin typeface="Verdana"/>
                        <a:cs typeface="Verdana"/>
                      </a:endParaRPr>
                    </a:p>
                  </a:txBody>
                  <a:tcPr marL="0" marR="0" marT="69215"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EDF0EB"/>
                    </a:solidFill>
                  </a:tcPr>
                </a:tc>
                <a:extLst>
                  <a:ext uri="{0D108BD9-81ED-4DB2-BD59-A6C34878D82A}">
                    <a16:rowId xmlns:a16="http://schemas.microsoft.com/office/drawing/2014/main" val="10008"/>
                  </a:ext>
                </a:extLst>
              </a:tr>
              <a:tr h="362585">
                <a:tc>
                  <a:txBody>
                    <a:bodyPr/>
                    <a:lstStyle/>
                    <a:p>
                      <a:pPr marL="80645">
                        <a:lnSpc>
                          <a:spcPct val="100000"/>
                        </a:lnSpc>
                        <a:spcBef>
                          <a:spcPts val="540"/>
                        </a:spcBef>
                      </a:pPr>
                      <a:r>
                        <a:rPr sz="1400" dirty="0">
                          <a:latin typeface="Verdana"/>
                          <a:cs typeface="Verdana"/>
                        </a:rPr>
                        <a:t>Vinod</a:t>
                      </a:r>
                      <a:endParaRPr sz="1400">
                        <a:latin typeface="Verdana"/>
                        <a:cs typeface="Verdana"/>
                      </a:endParaRPr>
                    </a:p>
                  </a:txBody>
                  <a:tcPr marL="0" marR="0" marT="68580"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FFFFFF"/>
                    </a:solidFill>
                  </a:tcPr>
                </a:tc>
                <a:tc>
                  <a:txBody>
                    <a:bodyPr/>
                    <a:lstStyle/>
                    <a:p>
                      <a:pPr marL="80645">
                        <a:lnSpc>
                          <a:spcPct val="100000"/>
                        </a:lnSpc>
                        <a:spcBef>
                          <a:spcPts val="540"/>
                        </a:spcBef>
                      </a:pPr>
                      <a:r>
                        <a:rPr sz="1400" spc="-5" dirty="0">
                          <a:latin typeface="Verdana"/>
                          <a:cs typeface="Verdana"/>
                        </a:rPr>
                        <a:t>L-15</a:t>
                      </a:r>
                      <a:endParaRPr sz="1400">
                        <a:latin typeface="Verdana"/>
                        <a:cs typeface="Verdana"/>
                      </a:endParaRPr>
                    </a:p>
                  </a:txBody>
                  <a:tcPr marL="0" marR="0" marT="68580"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FFFFFF"/>
                    </a:solidFill>
                  </a:tcPr>
                </a:tc>
                <a:extLst>
                  <a:ext uri="{0D108BD9-81ED-4DB2-BD59-A6C34878D82A}">
                    <a16:rowId xmlns:a16="http://schemas.microsoft.com/office/drawing/2014/main" val="10009"/>
                  </a:ext>
                </a:extLst>
              </a:tr>
              <a:tr h="1078230">
                <a:tc gridSpan="2">
                  <a:txBody>
                    <a:bodyPr/>
                    <a:lstStyle/>
                    <a:p>
                      <a:pPr marL="95885">
                        <a:lnSpc>
                          <a:spcPts val="1620"/>
                        </a:lnSpc>
                        <a:spcBef>
                          <a:spcPts val="1180"/>
                        </a:spcBef>
                      </a:pPr>
                      <a:r>
                        <a:rPr sz="1400" b="1" spc="-5" dirty="0">
                          <a:latin typeface="Arial"/>
                          <a:cs typeface="Arial"/>
                        </a:rPr>
                        <a:t>Input:</a:t>
                      </a:r>
                      <a:endParaRPr sz="1400">
                        <a:latin typeface="Arial"/>
                        <a:cs typeface="Arial"/>
                      </a:endParaRPr>
                    </a:p>
                    <a:p>
                      <a:pPr marL="95885">
                        <a:lnSpc>
                          <a:spcPts val="1620"/>
                        </a:lnSpc>
                      </a:pPr>
                      <a:r>
                        <a:rPr sz="1400" b="1" dirty="0">
                          <a:latin typeface="Arial"/>
                          <a:cs typeface="Arial"/>
                        </a:rPr>
                        <a:t>DEPOSITOR</a:t>
                      </a:r>
                      <a:r>
                        <a:rPr sz="1400" b="1" spc="-75" dirty="0">
                          <a:latin typeface="Arial"/>
                          <a:cs typeface="Arial"/>
                        </a:rPr>
                        <a:t> </a:t>
                      </a:r>
                      <a:r>
                        <a:rPr sz="1400" b="1" dirty="0">
                          <a:latin typeface="Arial"/>
                          <a:cs typeface="Arial"/>
                        </a:rPr>
                        <a:t>X</a:t>
                      </a:r>
                      <a:r>
                        <a:rPr sz="1400" b="1" spc="-55" dirty="0">
                          <a:latin typeface="Arial"/>
                          <a:cs typeface="Arial"/>
                        </a:rPr>
                        <a:t> </a:t>
                      </a:r>
                      <a:r>
                        <a:rPr sz="1400" b="1" spc="-5" dirty="0">
                          <a:latin typeface="Arial"/>
                          <a:cs typeface="Arial"/>
                        </a:rPr>
                        <a:t>BORROW</a:t>
                      </a:r>
                      <a:endParaRPr sz="1400">
                        <a:latin typeface="Arial"/>
                        <a:cs typeface="Arial"/>
                      </a:endParaRPr>
                    </a:p>
                    <a:p>
                      <a:pPr>
                        <a:lnSpc>
                          <a:spcPct val="100000"/>
                        </a:lnSpc>
                      </a:pPr>
                      <a:endParaRPr sz="1500">
                        <a:latin typeface="Times New Roman"/>
                        <a:cs typeface="Times New Roman"/>
                      </a:endParaRPr>
                    </a:p>
                    <a:p>
                      <a:pPr>
                        <a:lnSpc>
                          <a:spcPct val="100000"/>
                        </a:lnSpc>
                        <a:spcBef>
                          <a:spcPts val="20"/>
                        </a:spcBef>
                      </a:pPr>
                      <a:endParaRPr sz="1300">
                        <a:latin typeface="Times New Roman"/>
                        <a:cs typeface="Times New Roman"/>
                      </a:endParaRPr>
                    </a:p>
                    <a:p>
                      <a:pPr>
                        <a:lnSpc>
                          <a:spcPts val="730"/>
                        </a:lnSpc>
                      </a:pPr>
                      <a:r>
                        <a:rPr sz="800" dirty="0">
                          <a:latin typeface="Arial"/>
                          <a:cs typeface="Arial"/>
                        </a:rPr>
                        <a:t>.</a:t>
                      </a:r>
                      <a:r>
                        <a:rPr sz="800" spc="-50" dirty="0">
                          <a:latin typeface="Arial"/>
                          <a:cs typeface="Arial"/>
                        </a:rPr>
                        <a:t> </a:t>
                      </a:r>
                      <a:r>
                        <a:rPr sz="800" dirty="0">
                          <a:latin typeface="Arial"/>
                          <a:cs typeface="Arial"/>
                        </a:rPr>
                        <a:t>All</a:t>
                      </a:r>
                      <a:r>
                        <a:rPr sz="800" spc="-5" dirty="0">
                          <a:latin typeface="Arial"/>
                          <a:cs typeface="Arial"/>
                        </a:rPr>
                        <a:t> r</a:t>
                      </a:r>
                      <a:r>
                        <a:rPr sz="800" dirty="0">
                          <a:latin typeface="Arial"/>
                          <a:cs typeface="Arial"/>
                        </a:rPr>
                        <a:t>ig</a:t>
                      </a:r>
                      <a:r>
                        <a:rPr sz="800" spc="-5" dirty="0">
                          <a:latin typeface="Arial"/>
                          <a:cs typeface="Arial"/>
                        </a:rPr>
                        <a:t>h</a:t>
                      </a:r>
                      <a:r>
                        <a:rPr sz="800" spc="-10" dirty="0">
                          <a:latin typeface="Arial"/>
                          <a:cs typeface="Arial"/>
                        </a:rPr>
                        <a:t>t</a:t>
                      </a:r>
                      <a:r>
                        <a:rPr sz="800" dirty="0">
                          <a:latin typeface="Arial"/>
                          <a:cs typeface="Arial"/>
                        </a:rPr>
                        <a:t>s </a:t>
                      </a:r>
                      <a:r>
                        <a:rPr sz="800" spc="-5" dirty="0">
                          <a:latin typeface="Arial"/>
                          <a:cs typeface="Arial"/>
                        </a:rPr>
                        <a:t>re</a:t>
                      </a:r>
                      <a:r>
                        <a:rPr sz="800" spc="-10" dirty="0">
                          <a:latin typeface="Arial"/>
                          <a:cs typeface="Arial"/>
                        </a:rPr>
                        <a:t>s</a:t>
                      </a:r>
                      <a:r>
                        <a:rPr sz="800" spc="-5" dirty="0">
                          <a:latin typeface="Arial"/>
                          <a:cs typeface="Arial"/>
                        </a:rPr>
                        <a:t>er</a:t>
                      </a:r>
                      <a:r>
                        <a:rPr sz="800" spc="-10" dirty="0">
                          <a:latin typeface="Arial"/>
                          <a:cs typeface="Arial"/>
                        </a:rPr>
                        <a:t>v</a:t>
                      </a:r>
                      <a:r>
                        <a:rPr sz="800" spc="-5" dirty="0">
                          <a:latin typeface="Arial"/>
                          <a:cs typeface="Arial"/>
                        </a:rPr>
                        <a:t>ed</a:t>
                      </a:r>
                      <a:r>
                        <a:rPr sz="800" dirty="0">
                          <a:latin typeface="Arial"/>
                          <a:cs typeface="Arial"/>
                        </a:rPr>
                        <a:t>.</a:t>
                      </a:r>
                      <a:endParaRPr sz="800">
                        <a:latin typeface="Arial"/>
                        <a:cs typeface="Arial"/>
                      </a:endParaRPr>
                    </a:p>
                  </a:txBody>
                  <a:tcPr marL="0" marR="0" marT="149860" marB="0">
                    <a:lnT w="9525">
                      <a:solidFill>
                        <a:srgbClr val="C6CCBD"/>
                      </a:solidFill>
                      <a:prstDash val="solid"/>
                    </a:lnT>
                    <a:solidFill>
                      <a:srgbClr val="EDEDED"/>
                    </a:solidFill>
                  </a:tcPr>
                </a:tc>
                <a:tc hMerge="1">
                  <a:txBody>
                    <a:bodyPr/>
                    <a:lstStyle/>
                    <a:p>
                      <a:endParaRPr/>
                    </a:p>
                  </a:txBody>
                  <a:tcPr marL="0" marR="0" marT="0" marB="0"/>
                </a:tc>
                <a:extLst>
                  <a:ext uri="{0D108BD9-81ED-4DB2-BD59-A6C34878D82A}">
                    <a16:rowId xmlns:a16="http://schemas.microsoft.com/office/drawing/2014/main" val="10010"/>
                  </a:ext>
                </a:extLst>
              </a:tr>
            </a:tbl>
          </a:graphicData>
        </a:graphic>
      </p:graphicFrame>
    </p:spTree>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583183" y="645921"/>
            <a:ext cx="3382010" cy="752475"/>
          </a:xfrm>
          <a:prstGeom prst="rect">
            <a:avLst/>
          </a:prstGeom>
        </p:spPr>
        <p:txBody>
          <a:bodyPr vert="horz" wrap="square" lIns="0" tIns="28575" rIns="0" bIns="0" rtlCol="0">
            <a:spAutoFit/>
          </a:bodyPr>
          <a:lstStyle/>
          <a:p>
            <a:pPr marL="1164590" marR="5080" indent="-1152525">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Algebra</a:t>
            </a:r>
          </a:p>
        </p:txBody>
      </p:sp>
      <p:sp>
        <p:nvSpPr>
          <p:cNvPr id="6" name="object 6"/>
          <p:cNvSpPr txBox="1"/>
          <p:nvPr/>
        </p:nvSpPr>
        <p:spPr>
          <a:xfrm>
            <a:off x="1279905" y="1726819"/>
            <a:ext cx="199263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Rename</a:t>
            </a:r>
            <a:r>
              <a:rPr sz="1800" spc="-80" dirty="0">
                <a:solidFill>
                  <a:srgbClr val="585858"/>
                </a:solidFill>
                <a:latin typeface="Arial"/>
                <a:cs typeface="Arial"/>
              </a:rPr>
              <a:t> </a:t>
            </a:r>
            <a:r>
              <a:rPr sz="1800" spc="-5" dirty="0">
                <a:solidFill>
                  <a:srgbClr val="585858"/>
                </a:solidFill>
                <a:latin typeface="Arial"/>
                <a:cs typeface="Arial"/>
              </a:rPr>
              <a:t>product(ρ)</a:t>
            </a:r>
            <a:endParaRPr sz="1800">
              <a:latin typeface="Arial"/>
              <a:cs typeface="Arial"/>
            </a:endParaRPr>
          </a:p>
        </p:txBody>
      </p:sp>
      <p:sp>
        <p:nvSpPr>
          <p:cNvPr id="7" name="object 7"/>
          <p:cNvSpPr txBox="1"/>
          <p:nvPr/>
        </p:nvSpPr>
        <p:spPr>
          <a:xfrm>
            <a:off x="4669663" y="321309"/>
            <a:ext cx="2006600" cy="239395"/>
          </a:xfrm>
          <a:prstGeom prst="rect">
            <a:avLst/>
          </a:prstGeom>
        </p:spPr>
        <p:txBody>
          <a:bodyPr vert="horz" wrap="square" lIns="0" tIns="13335" rIns="0" bIns="0" rtlCol="0">
            <a:spAutoFit/>
          </a:bodyPr>
          <a:lstStyle/>
          <a:p>
            <a:pPr marL="12700">
              <a:lnSpc>
                <a:spcPct val="100000"/>
              </a:lnSpc>
              <a:spcBef>
                <a:spcPts val="105"/>
              </a:spcBef>
            </a:pPr>
            <a:r>
              <a:rPr sz="1400" b="1" spc="-20" dirty="0">
                <a:latin typeface="Arial"/>
                <a:cs typeface="Arial"/>
              </a:rPr>
              <a:t>D</a:t>
            </a:r>
            <a:r>
              <a:rPr sz="1400" b="1" spc="-15" dirty="0">
                <a:latin typeface="Arial"/>
                <a:cs typeface="Arial"/>
              </a:rPr>
              <a:t>EPOS</a:t>
            </a:r>
            <a:r>
              <a:rPr sz="1400" b="1" spc="-10" dirty="0">
                <a:latin typeface="Arial"/>
                <a:cs typeface="Arial"/>
              </a:rPr>
              <a:t>I</a:t>
            </a:r>
            <a:r>
              <a:rPr sz="1400" b="1" spc="-20" dirty="0">
                <a:latin typeface="Arial"/>
                <a:cs typeface="Arial"/>
              </a:rPr>
              <a:t>T</a:t>
            </a:r>
            <a:r>
              <a:rPr sz="1400" b="1" spc="-15" dirty="0">
                <a:latin typeface="Arial"/>
                <a:cs typeface="Arial"/>
              </a:rPr>
              <a:t>O</a:t>
            </a:r>
            <a:r>
              <a:rPr sz="1400" b="1" dirty="0">
                <a:latin typeface="Arial"/>
                <a:cs typeface="Arial"/>
              </a:rPr>
              <a:t>R</a:t>
            </a:r>
            <a:r>
              <a:rPr sz="1400" b="1" spc="-95" dirty="0">
                <a:latin typeface="Arial"/>
                <a:cs typeface="Arial"/>
              </a:rPr>
              <a:t> </a:t>
            </a:r>
            <a:r>
              <a:rPr sz="1400" b="1" spc="-10" dirty="0">
                <a:latin typeface="Arial"/>
                <a:cs typeface="Arial"/>
              </a:rPr>
              <a:t>R</a:t>
            </a:r>
            <a:r>
              <a:rPr sz="1400" b="1" dirty="0">
                <a:latin typeface="Arial"/>
                <a:cs typeface="Arial"/>
              </a:rPr>
              <a:t>EL</a:t>
            </a:r>
            <a:r>
              <a:rPr sz="1400" b="1" spc="-30" dirty="0">
                <a:latin typeface="Arial"/>
                <a:cs typeface="Arial"/>
              </a:rPr>
              <a:t>A</a:t>
            </a:r>
            <a:r>
              <a:rPr sz="1400" b="1" spc="-10" dirty="0">
                <a:latin typeface="Arial"/>
                <a:cs typeface="Arial"/>
              </a:rPr>
              <a:t>TI</a:t>
            </a:r>
            <a:r>
              <a:rPr sz="1400" b="1" dirty="0">
                <a:latin typeface="Arial"/>
                <a:cs typeface="Arial"/>
              </a:rPr>
              <a:t>ON</a:t>
            </a:r>
            <a:endParaRPr sz="1400">
              <a:latin typeface="Arial"/>
              <a:cs typeface="Arial"/>
            </a:endParaRPr>
          </a:p>
        </p:txBody>
      </p:sp>
      <p:sp>
        <p:nvSpPr>
          <p:cNvPr id="8" name="object 8"/>
          <p:cNvSpPr txBox="1"/>
          <p:nvPr/>
        </p:nvSpPr>
        <p:spPr>
          <a:xfrm>
            <a:off x="654812" y="3361791"/>
            <a:ext cx="3493135" cy="766445"/>
          </a:xfrm>
          <a:prstGeom prst="rect">
            <a:avLst/>
          </a:prstGeom>
        </p:spPr>
        <p:txBody>
          <a:bodyPr vert="horz" wrap="square" lIns="0" tIns="12700" rIns="0" bIns="0" rtlCol="0">
            <a:spAutoFit/>
          </a:bodyPr>
          <a:lstStyle/>
          <a:p>
            <a:pPr marL="349250" marR="5080" indent="-337185">
              <a:lnSpc>
                <a:spcPct val="115700"/>
              </a:lnSpc>
              <a:spcBef>
                <a:spcPts val="100"/>
              </a:spcBef>
              <a:buChar char="●"/>
              <a:tabLst>
                <a:tab pos="349250" algn="l"/>
                <a:tab pos="349885" algn="l"/>
              </a:tabLst>
            </a:pPr>
            <a:r>
              <a:rPr sz="1400" spc="-5" dirty="0">
                <a:latin typeface="Arial"/>
                <a:cs typeface="Arial"/>
              </a:rPr>
              <a:t>The </a:t>
            </a:r>
            <a:r>
              <a:rPr sz="1400" dirty="0">
                <a:latin typeface="Arial"/>
                <a:cs typeface="Arial"/>
              </a:rPr>
              <a:t>rename</a:t>
            </a:r>
            <a:r>
              <a:rPr sz="1400" spc="-10" dirty="0">
                <a:latin typeface="Arial"/>
                <a:cs typeface="Arial"/>
              </a:rPr>
              <a:t> </a:t>
            </a:r>
            <a:r>
              <a:rPr sz="1400" spc="-5" dirty="0">
                <a:latin typeface="Arial"/>
                <a:cs typeface="Arial"/>
              </a:rPr>
              <a:t>operation </a:t>
            </a:r>
            <a:r>
              <a:rPr sz="1400" spc="-10" dirty="0">
                <a:latin typeface="Arial"/>
                <a:cs typeface="Arial"/>
              </a:rPr>
              <a:t>is</a:t>
            </a:r>
            <a:r>
              <a:rPr sz="1400" spc="5" dirty="0">
                <a:latin typeface="Arial"/>
                <a:cs typeface="Arial"/>
              </a:rPr>
              <a:t> </a:t>
            </a:r>
            <a:r>
              <a:rPr sz="1400" spc="-5" dirty="0">
                <a:latin typeface="Arial"/>
                <a:cs typeface="Arial"/>
              </a:rPr>
              <a:t>used</a:t>
            </a:r>
            <a:r>
              <a:rPr sz="1400" spc="-10" dirty="0">
                <a:latin typeface="Arial"/>
                <a:cs typeface="Arial"/>
              </a:rPr>
              <a:t> </a:t>
            </a:r>
            <a:r>
              <a:rPr sz="1400" dirty="0">
                <a:latin typeface="Arial"/>
                <a:cs typeface="Arial"/>
              </a:rPr>
              <a:t>to </a:t>
            </a:r>
            <a:r>
              <a:rPr sz="1400" spc="5" dirty="0">
                <a:latin typeface="Arial"/>
                <a:cs typeface="Arial"/>
              </a:rPr>
              <a:t> </a:t>
            </a:r>
            <a:r>
              <a:rPr sz="1400" dirty="0">
                <a:latin typeface="Arial"/>
                <a:cs typeface="Arial"/>
              </a:rPr>
              <a:t>rename</a:t>
            </a:r>
            <a:r>
              <a:rPr sz="1400" spc="-25" dirty="0">
                <a:latin typeface="Arial"/>
                <a:cs typeface="Arial"/>
              </a:rPr>
              <a:t> </a:t>
            </a:r>
            <a:r>
              <a:rPr sz="1400" dirty="0">
                <a:latin typeface="Arial"/>
                <a:cs typeface="Arial"/>
              </a:rPr>
              <a:t>the</a:t>
            </a:r>
            <a:r>
              <a:rPr sz="1400" spc="-30" dirty="0">
                <a:latin typeface="Arial"/>
                <a:cs typeface="Arial"/>
              </a:rPr>
              <a:t> </a:t>
            </a:r>
            <a:r>
              <a:rPr sz="1400" spc="-5" dirty="0">
                <a:latin typeface="Arial"/>
                <a:cs typeface="Arial"/>
              </a:rPr>
              <a:t>output</a:t>
            </a:r>
            <a:r>
              <a:rPr sz="1400" spc="-15" dirty="0">
                <a:latin typeface="Arial"/>
                <a:cs typeface="Arial"/>
              </a:rPr>
              <a:t> </a:t>
            </a:r>
            <a:r>
              <a:rPr sz="1400" spc="-5" dirty="0">
                <a:latin typeface="Arial"/>
                <a:cs typeface="Arial"/>
              </a:rPr>
              <a:t>relation.</a:t>
            </a:r>
            <a:r>
              <a:rPr sz="1400" spc="-20" dirty="0">
                <a:latin typeface="Arial"/>
                <a:cs typeface="Arial"/>
              </a:rPr>
              <a:t> </a:t>
            </a:r>
            <a:r>
              <a:rPr sz="1400" dirty="0">
                <a:latin typeface="Arial"/>
                <a:cs typeface="Arial"/>
              </a:rPr>
              <a:t>It</a:t>
            </a:r>
            <a:r>
              <a:rPr sz="1400" spc="-15" dirty="0">
                <a:latin typeface="Arial"/>
                <a:cs typeface="Arial"/>
              </a:rPr>
              <a:t> </a:t>
            </a:r>
            <a:r>
              <a:rPr sz="1400" spc="-10" dirty="0">
                <a:latin typeface="Arial"/>
                <a:cs typeface="Arial"/>
              </a:rPr>
              <a:t>is</a:t>
            </a:r>
            <a:r>
              <a:rPr sz="1400" spc="-15" dirty="0">
                <a:latin typeface="Arial"/>
                <a:cs typeface="Arial"/>
              </a:rPr>
              <a:t> </a:t>
            </a:r>
            <a:r>
              <a:rPr sz="1400" spc="-5" dirty="0">
                <a:latin typeface="Arial"/>
                <a:cs typeface="Arial"/>
              </a:rPr>
              <a:t>denoted </a:t>
            </a:r>
            <a:r>
              <a:rPr sz="1400" spc="-375" dirty="0">
                <a:latin typeface="Arial"/>
                <a:cs typeface="Arial"/>
              </a:rPr>
              <a:t> </a:t>
            </a:r>
            <a:r>
              <a:rPr sz="1400" spc="-5" dirty="0">
                <a:latin typeface="Arial"/>
                <a:cs typeface="Arial"/>
              </a:rPr>
              <a:t>by</a:t>
            </a:r>
            <a:r>
              <a:rPr sz="1400" spc="-30" dirty="0">
                <a:latin typeface="Arial"/>
                <a:cs typeface="Arial"/>
              </a:rPr>
              <a:t> </a:t>
            </a:r>
            <a:r>
              <a:rPr sz="1400" b="1" spc="-5" dirty="0">
                <a:latin typeface="Arial"/>
                <a:cs typeface="Arial"/>
              </a:rPr>
              <a:t>rho</a:t>
            </a:r>
            <a:r>
              <a:rPr sz="1400" b="1" dirty="0">
                <a:latin typeface="Arial"/>
                <a:cs typeface="Arial"/>
              </a:rPr>
              <a:t> </a:t>
            </a:r>
            <a:r>
              <a:rPr sz="1400" spc="-5" dirty="0">
                <a:latin typeface="Arial"/>
                <a:cs typeface="Arial"/>
              </a:rPr>
              <a:t>(ρ).</a:t>
            </a:r>
            <a:endParaRPr sz="1400">
              <a:latin typeface="Arial"/>
              <a:cs typeface="Arial"/>
            </a:endParaRPr>
          </a:p>
        </p:txBody>
      </p:sp>
      <p:sp>
        <p:nvSpPr>
          <p:cNvPr id="9" name="object 9"/>
          <p:cNvSpPr txBox="1"/>
          <p:nvPr/>
        </p:nvSpPr>
        <p:spPr>
          <a:xfrm>
            <a:off x="4677283" y="2301367"/>
            <a:ext cx="3847465" cy="1494790"/>
          </a:xfrm>
          <a:prstGeom prst="rect">
            <a:avLst/>
          </a:prstGeom>
        </p:spPr>
        <p:txBody>
          <a:bodyPr vert="horz" wrap="square" lIns="0" tIns="12700" rIns="0" bIns="0" rtlCol="0">
            <a:spAutoFit/>
          </a:bodyPr>
          <a:lstStyle/>
          <a:p>
            <a:pPr marL="12700">
              <a:lnSpc>
                <a:spcPts val="1670"/>
              </a:lnSpc>
              <a:spcBef>
                <a:spcPts val="100"/>
              </a:spcBef>
            </a:pPr>
            <a:r>
              <a:rPr sz="1400" b="1" spc="-5" dirty="0">
                <a:latin typeface="Arial"/>
                <a:cs typeface="Arial"/>
              </a:rPr>
              <a:t>Input:</a:t>
            </a:r>
            <a:endParaRPr sz="1400">
              <a:latin typeface="Arial"/>
              <a:cs typeface="Arial"/>
            </a:endParaRPr>
          </a:p>
          <a:p>
            <a:pPr marL="12700" marR="391795">
              <a:lnSpc>
                <a:spcPts val="1630"/>
              </a:lnSpc>
              <a:spcBef>
                <a:spcPts val="90"/>
              </a:spcBef>
            </a:pPr>
            <a:r>
              <a:rPr sz="1400" spc="5" dirty="0">
                <a:latin typeface="Arial"/>
                <a:cs typeface="Arial"/>
              </a:rPr>
              <a:t>We</a:t>
            </a:r>
            <a:r>
              <a:rPr sz="1400" spc="-35" dirty="0">
                <a:latin typeface="Arial"/>
                <a:cs typeface="Arial"/>
              </a:rPr>
              <a:t> </a:t>
            </a:r>
            <a:r>
              <a:rPr sz="1400" dirty="0">
                <a:latin typeface="Arial"/>
                <a:cs typeface="Arial"/>
              </a:rPr>
              <a:t>can</a:t>
            </a:r>
            <a:r>
              <a:rPr sz="1400" spc="-25" dirty="0">
                <a:latin typeface="Arial"/>
                <a:cs typeface="Arial"/>
              </a:rPr>
              <a:t> </a:t>
            </a:r>
            <a:r>
              <a:rPr sz="1400" spc="-5" dirty="0">
                <a:latin typeface="Arial"/>
                <a:cs typeface="Arial"/>
              </a:rPr>
              <a:t>use</a:t>
            </a:r>
            <a:r>
              <a:rPr sz="1400" spc="-35" dirty="0">
                <a:latin typeface="Arial"/>
                <a:cs typeface="Arial"/>
              </a:rPr>
              <a:t> </a:t>
            </a:r>
            <a:r>
              <a:rPr sz="1400" dirty="0">
                <a:latin typeface="Arial"/>
                <a:cs typeface="Arial"/>
              </a:rPr>
              <a:t>the</a:t>
            </a:r>
            <a:r>
              <a:rPr sz="1400" spc="-25" dirty="0">
                <a:latin typeface="Arial"/>
                <a:cs typeface="Arial"/>
              </a:rPr>
              <a:t> </a:t>
            </a:r>
            <a:r>
              <a:rPr sz="1400" spc="-5" dirty="0">
                <a:latin typeface="Arial"/>
                <a:cs typeface="Arial"/>
              </a:rPr>
              <a:t>rename</a:t>
            </a:r>
            <a:r>
              <a:rPr sz="1400" spc="-25" dirty="0">
                <a:latin typeface="Arial"/>
                <a:cs typeface="Arial"/>
              </a:rPr>
              <a:t> </a:t>
            </a:r>
            <a:r>
              <a:rPr sz="1400" dirty="0">
                <a:latin typeface="Arial"/>
                <a:cs typeface="Arial"/>
              </a:rPr>
              <a:t>operator</a:t>
            </a:r>
            <a:r>
              <a:rPr sz="1400" spc="-25" dirty="0">
                <a:latin typeface="Arial"/>
                <a:cs typeface="Arial"/>
              </a:rPr>
              <a:t> </a:t>
            </a:r>
            <a:r>
              <a:rPr sz="1400" dirty="0">
                <a:latin typeface="Arial"/>
                <a:cs typeface="Arial"/>
              </a:rPr>
              <a:t>to</a:t>
            </a:r>
            <a:r>
              <a:rPr sz="1400" spc="-35" dirty="0">
                <a:latin typeface="Arial"/>
                <a:cs typeface="Arial"/>
              </a:rPr>
              <a:t> </a:t>
            </a:r>
            <a:r>
              <a:rPr sz="1400" spc="-5" dirty="0">
                <a:latin typeface="Arial"/>
                <a:cs typeface="Arial"/>
              </a:rPr>
              <a:t>rename </a:t>
            </a:r>
            <a:r>
              <a:rPr sz="1400" spc="-375" dirty="0">
                <a:latin typeface="Arial"/>
                <a:cs typeface="Arial"/>
              </a:rPr>
              <a:t> </a:t>
            </a:r>
            <a:r>
              <a:rPr sz="1400" spc="-5" dirty="0">
                <a:latin typeface="Arial"/>
                <a:cs typeface="Arial"/>
              </a:rPr>
              <a:t>STUDENT </a:t>
            </a:r>
            <a:r>
              <a:rPr sz="1400" dirty="0">
                <a:latin typeface="Arial"/>
                <a:cs typeface="Arial"/>
              </a:rPr>
              <a:t>relation to </a:t>
            </a:r>
            <a:r>
              <a:rPr sz="1400" spc="-5" dirty="0">
                <a:latin typeface="Arial"/>
                <a:cs typeface="Arial"/>
              </a:rPr>
              <a:t>STUDENT1. </a:t>
            </a:r>
            <a:r>
              <a:rPr sz="1400" dirty="0">
                <a:latin typeface="Arial"/>
                <a:cs typeface="Arial"/>
              </a:rPr>
              <a:t> </a:t>
            </a:r>
            <a:r>
              <a:rPr sz="1400" spc="-5" dirty="0">
                <a:latin typeface="Arial"/>
                <a:cs typeface="Arial"/>
              </a:rPr>
              <a:t>ρ(STUDENT1, STUDENT)</a:t>
            </a:r>
            <a:endParaRPr sz="1400">
              <a:latin typeface="Arial"/>
              <a:cs typeface="Arial"/>
            </a:endParaRPr>
          </a:p>
          <a:p>
            <a:pPr>
              <a:lnSpc>
                <a:spcPct val="100000"/>
              </a:lnSpc>
            </a:pPr>
            <a:endParaRPr sz="1450">
              <a:latin typeface="Arial"/>
              <a:cs typeface="Arial"/>
            </a:endParaRPr>
          </a:p>
          <a:p>
            <a:pPr marL="12700" marR="5080">
              <a:lnSpc>
                <a:spcPts val="1650"/>
              </a:lnSpc>
            </a:pPr>
            <a:r>
              <a:rPr sz="1400" spc="-5" dirty="0">
                <a:latin typeface="Arial"/>
                <a:cs typeface="Arial"/>
              </a:rPr>
              <a:t>Rename </a:t>
            </a:r>
            <a:r>
              <a:rPr sz="1400" dirty="0">
                <a:latin typeface="Arial"/>
                <a:cs typeface="Arial"/>
              </a:rPr>
              <a:t>the </a:t>
            </a:r>
            <a:r>
              <a:rPr sz="1400" spc="-5" dirty="0">
                <a:latin typeface="Arial"/>
                <a:cs typeface="Arial"/>
              </a:rPr>
              <a:t>Member relation </a:t>
            </a:r>
            <a:r>
              <a:rPr sz="1400" spc="-10" dirty="0">
                <a:latin typeface="Arial"/>
                <a:cs typeface="Arial"/>
              </a:rPr>
              <a:t>as </a:t>
            </a:r>
            <a:r>
              <a:rPr sz="1400" spc="-5" dirty="0">
                <a:latin typeface="Arial"/>
                <a:cs typeface="Arial"/>
              </a:rPr>
              <a:t>Library Member </a:t>
            </a:r>
            <a:r>
              <a:rPr sz="1400" spc="-375" dirty="0">
                <a:latin typeface="Arial"/>
                <a:cs typeface="Arial"/>
              </a:rPr>
              <a:t> </a:t>
            </a:r>
            <a:r>
              <a:rPr sz="1400" dirty="0">
                <a:latin typeface="Arial"/>
                <a:cs typeface="Arial"/>
              </a:rPr>
              <a:t>ρ</a:t>
            </a:r>
            <a:r>
              <a:rPr sz="1400" spc="-5" dirty="0">
                <a:latin typeface="Arial"/>
                <a:cs typeface="Arial"/>
              </a:rPr>
              <a:t> librarymember</a:t>
            </a:r>
            <a:r>
              <a:rPr sz="1400" spc="5" dirty="0">
                <a:latin typeface="Arial"/>
                <a:cs typeface="Arial"/>
              </a:rPr>
              <a:t> </a:t>
            </a:r>
            <a:r>
              <a:rPr sz="1400" spc="-5" dirty="0">
                <a:latin typeface="Arial"/>
                <a:cs typeface="Arial"/>
              </a:rPr>
              <a:t>(Member)</a:t>
            </a:r>
            <a:endParaRPr sz="1400">
              <a:latin typeface="Arial"/>
              <a:cs typeface="Arial"/>
            </a:endParaRPr>
          </a:p>
        </p:txBody>
      </p:sp>
      <p:graphicFrame>
        <p:nvGraphicFramePr>
          <p:cNvPr id="10" name="object 10"/>
          <p:cNvGraphicFramePr>
            <a:graphicFrameLocks noGrp="1"/>
          </p:cNvGraphicFramePr>
          <p:nvPr/>
        </p:nvGraphicFramePr>
        <p:xfrm>
          <a:off x="4592637" y="588009"/>
          <a:ext cx="4546600" cy="1541145"/>
        </p:xfrm>
        <a:graphic>
          <a:graphicData uri="http://schemas.openxmlformats.org/drawingml/2006/table">
            <a:tbl>
              <a:tblPr firstRow="1" bandRow="1">
                <a:tableStyleId>{2D5ABB26-0587-4C30-8999-92F81FD0307C}</a:tableStyleId>
              </a:tblPr>
              <a:tblGrid>
                <a:gridCol w="2273300">
                  <a:extLst>
                    <a:ext uri="{9D8B030D-6E8A-4147-A177-3AD203B41FA5}">
                      <a16:colId xmlns:a16="http://schemas.microsoft.com/office/drawing/2014/main" val="20000"/>
                    </a:ext>
                  </a:extLst>
                </a:gridCol>
                <a:gridCol w="2273300">
                  <a:extLst>
                    <a:ext uri="{9D8B030D-6E8A-4147-A177-3AD203B41FA5}">
                      <a16:colId xmlns:a16="http://schemas.microsoft.com/office/drawing/2014/main" val="20001"/>
                    </a:ext>
                  </a:extLst>
                </a:gridCol>
              </a:tblGrid>
              <a:tr h="447675">
                <a:tc>
                  <a:txBody>
                    <a:bodyPr/>
                    <a:lstStyle/>
                    <a:p>
                      <a:pPr marL="114935">
                        <a:lnSpc>
                          <a:spcPct val="100000"/>
                        </a:lnSpc>
                        <a:spcBef>
                          <a:spcPts val="835"/>
                        </a:spcBef>
                      </a:pPr>
                      <a:r>
                        <a:rPr sz="1400" spc="-5" dirty="0">
                          <a:latin typeface="Times New Roman"/>
                          <a:cs typeface="Times New Roman"/>
                        </a:rPr>
                        <a:t>CUSTOMER_NAME</a:t>
                      </a:r>
                      <a:endParaRPr sz="1400">
                        <a:latin typeface="Times New Roman"/>
                        <a:cs typeface="Times New Roman"/>
                      </a:endParaRPr>
                    </a:p>
                  </a:txBody>
                  <a:tcPr marL="0" marR="0" marT="106045" marB="0">
                    <a:lnL w="9525">
                      <a:solidFill>
                        <a:srgbClr val="5FE766"/>
                      </a:solidFill>
                      <a:prstDash val="solid"/>
                    </a:lnL>
                    <a:lnR w="9525">
                      <a:solidFill>
                        <a:srgbClr val="5FE766"/>
                      </a:solidFill>
                      <a:prstDash val="solid"/>
                    </a:lnR>
                    <a:lnT w="9525">
                      <a:solidFill>
                        <a:srgbClr val="5FE766"/>
                      </a:solidFill>
                      <a:prstDash val="solid"/>
                    </a:lnT>
                    <a:solidFill>
                      <a:srgbClr val="C6CCBD"/>
                    </a:solidFill>
                  </a:tcPr>
                </a:tc>
                <a:tc>
                  <a:txBody>
                    <a:bodyPr/>
                    <a:lstStyle/>
                    <a:p>
                      <a:pPr marL="114935">
                        <a:lnSpc>
                          <a:spcPct val="100000"/>
                        </a:lnSpc>
                        <a:spcBef>
                          <a:spcPts val="810"/>
                        </a:spcBef>
                      </a:pPr>
                      <a:r>
                        <a:rPr sz="1400" spc="-5" dirty="0">
                          <a:latin typeface="Times New Roman"/>
                          <a:cs typeface="Times New Roman"/>
                        </a:rPr>
                        <a:t>ACCOUNT_NO</a:t>
                      </a:r>
                      <a:endParaRPr sz="1400">
                        <a:latin typeface="Times New Roman"/>
                        <a:cs typeface="Times New Roman"/>
                      </a:endParaRPr>
                    </a:p>
                  </a:txBody>
                  <a:tcPr marL="0" marR="0" marT="102870" marB="0">
                    <a:lnL w="9525">
                      <a:solidFill>
                        <a:srgbClr val="5FE766"/>
                      </a:solidFill>
                      <a:prstDash val="solid"/>
                    </a:lnL>
                    <a:lnR w="9525">
                      <a:solidFill>
                        <a:srgbClr val="5FE766"/>
                      </a:solidFill>
                      <a:prstDash val="solid"/>
                    </a:lnR>
                    <a:lnT w="9525">
                      <a:solidFill>
                        <a:srgbClr val="5FE766"/>
                      </a:solidFill>
                      <a:prstDash val="solid"/>
                    </a:lnT>
                    <a:solidFill>
                      <a:srgbClr val="C6CCBD"/>
                    </a:solidFill>
                  </a:tcPr>
                </a:tc>
                <a:extLst>
                  <a:ext uri="{0D108BD9-81ED-4DB2-BD59-A6C34878D82A}">
                    <a16:rowId xmlns:a16="http://schemas.microsoft.com/office/drawing/2014/main" val="10000"/>
                  </a:ext>
                </a:extLst>
              </a:tr>
              <a:tr h="360680">
                <a:tc>
                  <a:txBody>
                    <a:bodyPr/>
                    <a:lstStyle/>
                    <a:p>
                      <a:pPr marL="76835">
                        <a:lnSpc>
                          <a:spcPct val="100000"/>
                        </a:lnSpc>
                        <a:spcBef>
                          <a:spcPts val="475"/>
                        </a:spcBef>
                      </a:pPr>
                      <a:r>
                        <a:rPr sz="1400" spc="-5" dirty="0">
                          <a:latin typeface="Verdana"/>
                          <a:cs typeface="Verdana"/>
                        </a:rPr>
                        <a:t>Satish</a:t>
                      </a:r>
                      <a:r>
                        <a:rPr sz="1400" spc="-60" dirty="0">
                          <a:latin typeface="Verdana"/>
                          <a:cs typeface="Verdana"/>
                        </a:rPr>
                        <a:t> </a:t>
                      </a:r>
                      <a:r>
                        <a:rPr sz="1400" spc="-5" dirty="0">
                          <a:latin typeface="Verdana"/>
                          <a:cs typeface="Verdana"/>
                        </a:rPr>
                        <a:t>Pise</a:t>
                      </a:r>
                      <a:endParaRPr sz="1400">
                        <a:latin typeface="Verdana"/>
                        <a:cs typeface="Verdana"/>
                      </a:endParaRPr>
                    </a:p>
                  </a:txBody>
                  <a:tcPr marL="0" marR="0" marT="60325" marB="0">
                    <a:lnL w="9525">
                      <a:solidFill>
                        <a:srgbClr val="C6CCBD"/>
                      </a:solidFill>
                      <a:prstDash val="solid"/>
                    </a:lnL>
                    <a:lnR w="9525">
                      <a:solidFill>
                        <a:srgbClr val="C6CCBD"/>
                      </a:solidFill>
                      <a:prstDash val="solid"/>
                    </a:lnR>
                    <a:lnB w="12700">
                      <a:solidFill>
                        <a:srgbClr val="C6CCBD"/>
                      </a:solidFill>
                      <a:prstDash val="solid"/>
                    </a:lnB>
                    <a:solidFill>
                      <a:srgbClr val="FFFFFF"/>
                    </a:solidFill>
                  </a:tcPr>
                </a:tc>
                <a:tc>
                  <a:txBody>
                    <a:bodyPr/>
                    <a:lstStyle/>
                    <a:p>
                      <a:pPr marL="76835">
                        <a:lnSpc>
                          <a:spcPct val="100000"/>
                        </a:lnSpc>
                        <a:spcBef>
                          <a:spcPts val="500"/>
                        </a:spcBef>
                      </a:pPr>
                      <a:r>
                        <a:rPr sz="1400" spc="-5" dirty="0">
                          <a:latin typeface="Verdana"/>
                          <a:cs typeface="Verdana"/>
                        </a:rPr>
                        <a:t>A-101</a:t>
                      </a:r>
                      <a:endParaRPr sz="1400">
                        <a:latin typeface="Verdana"/>
                        <a:cs typeface="Verdana"/>
                      </a:endParaRPr>
                    </a:p>
                  </a:txBody>
                  <a:tcPr marL="0" marR="0" marT="63500" marB="0">
                    <a:lnL w="9525">
                      <a:solidFill>
                        <a:srgbClr val="C6CCBD"/>
                      </a:solidFill>
                      <a:prstDash val="solid"/>
                    </a:lnL>
                    <a:lnR w="9525">
                      <a:solidFill>
                        <a:srgbClr val="C6CCBD"/>
                      </a:solidFill>
                      <a:prstDash val="solid"/>
                    </a:lnR>
                    <a:lnB w="9525">
                      <a:solidFill>
                        <a:srgbClr val="C6CCBD"/>
                      </a:solidFill>
                      <a:prstDash val="solid"/>
                    </a:lnB>
                    <a:solidFill>
                      <a:srgbClr val="FFFFFF"/>
                    </a:solidFill>
                  </a:tcPr>
                </a:tc>
                <a:extLst>
                  <a:ext uri="{0D108BD9-81ED-4DB2-BD59-A6C34878D82A}">
                    <a16:rowId xmlns:a16="http://schemas.microsoft.com/office/drawing/2014/main" val="10001"/>
                  </a:ext>
                </a:extLst>
              </a:tr>
              <a:tr h="366395">
                <a:tc>
                  <a:txBody>
                    <a:bodyPr/>
                    <a:lstStyle/>
                    <a:p>
                      <a:pPr marL="76835">
                        <a:lnSpc>
                          <a:spcPct val="100000"/>
                        </a:lnSpc>
                        <a:spcBef>
                          <a:spcPts val="550"/>
                        </a:spcBef>
                      </a:pPr>
                      <a:r>
                        <a:rPr sz="1400" spc="-5" dirty="0">
                          <a:latin typeface="Verdana"/>
                          <a:cs typeface="Verdana"/>
                        </a:rPr>
                        <a:t>Quanith</a:t>
                      </a:r>
                      <a:r>
                        <a:rPr sz="1400" spc="-80" dirty="0">
                          <a:latin typeface="Verdana"/>
                          <a:cs typeface="Verdana"/>
                        </a:rPr>
                        <a:t> </a:t>
                      </a:r>
                      <a:r>
                        <a:rPr sz="1400" dirty="0">
                          <a:latin typeface="Verdana"/>
                          <a:cs typeface="Verdana"/>
                        </a:rPr>
                        <a:t>Khan</a:t>
                      </a:r>
                      <a:endParaRPr sz="1400">
                        <a:latin typeface="Verdana"/>
                        <a:cs typeface="Verdana"/>
                      </a:endParaRPr>
                    </a:p>
                  </a:txBody>
                  <a:tcPr marL="0" marR="0" marT="69850" marB="0">
                    <a:lnL w="9525">
                      <a:solidFill>
                        <a:srgbClr val="C6CCBD"/>
                      </a:solidFill>
                      <a:prstDash val="solid"/>
                    </a:lnL>
                    <a:lnR w="9525">
                      <a:solidFill>
                        <a:srgbClr val="C6CCBD"/>
                      </a:solidFill>
                      <a:prstDash val="solid"/>
                    </a:lnR>
                    <a:lnT w="12700">
                      <a:solidFill>
                        <a:srgbClr val="C6CCBD"/>
                      </a:solidFill>
                      <a:prstDash val="solid"/>
                    </a:lnT>
                    <a:lnB w="12700">
                      <a:solidFill>
                        <a:srgbClr val="C6CCBD"/>
                      </a:solidFill>
                      <a:prstDash val="solid"/>
                    </a:lnB>
                    <a:solidFill>
                      <a:srgbClr val="EDF0EB"/>
                    </a:solidFill>
                  </a:tcPr>
                </a:tc>
                <a:tc>
                  <a:txBody>
                    <a:bodyPr/>
                    <a:lstStyle/>
                    <a:p>
                      <a:pPr marL="76835">
                        <a:lnSpc>
                          <a:spcPct val="100000"/>
                        </a:lnSpc>
                        <a:spcBef>
                          <a:spcPts val="550"/>
                        </a:spcBef>
                      </a:pPr>
                      <a:r>
                        <a:rPr sz="1400" spc="-5" dirty="0">
                          <a:latin typeface="Verdana"/>
                          <a:cs typeface="Verdana"/>
                        </a:rPr>
                        <a:t>A-121</a:t>
                      </a:r>
                      <a:endParaRPr sz="1400">
                        <a:latin typeface="Verdana"/>
                        <a:cs typeface="Verdana"/>
                      </a:endParaRPr>
                    </a:p>
                  </a:txBody>
                  <a:tcPr marL="0" marR="0" marT="69850"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EDF0EB"/>
                    </a:solidFill>
                  </a:tcPr>
                </a:tc>
                <a:extLst>
                  <a:ext uri="{0D108BD9-81ED-4DB2-BD59-A6C34878D82A}">
                    <a16:rowId xmlns:a16="http://schemas.microsoft.com/office/drawing/2014/main" val="10002"/>
                  </a:ext>
                </a:extLst>
              </a:tr>
              <a:tr h="366395">
                <a:tc>
                  <a:txBody>
                    <a:bodyPr/>
                    <a:lstStyle/>
                    <a:p>
                      <a:pPr marL="76835">
                        <a:lnSpc>
                          <a:spcPct val="100000"/>
                        </a:lnSpc>
                        <a:spcBef>
                          <a:spcPts val="540"/>
                        </a:spcBef>
                      </a:pPr>
                      <a:r>
                        <a:rPr sz="1400" dirty="0">
                          <a:latin typeface="Verdana"/>
                          <a:cs typeface="Verdana"/>
                        </a:rPr>
                        <a:t>Anip</a:t>
                      </a:r>
                      <a:r>
                        <a:rPr sz="1400" spc="-80" dirty="0">
                          <a:latin typeface="Verdana"/>
                          <a:cs typeface="Verdana"/>
                        </a:rPr>
                        <a:t> </a:t>
                      </a:r>
                      <a:r>
                        <a:rPr sz="1400" dirty="0">
                          <a:latin typeface="Verdana"/>
                          <a:cs typeface="Verdana"/>
                        </a:rPr>
                        <a:t>Sharma</a:t>
                      </a:r>
                      <a:endParaRPr sz="1400">
                        <a:latin typeface="Verdana"/>
                        <a:cs typeface="Verdana"/>
                      </a:endParaRPr>
                    </a:p>
                  </a:txBody>
                  <a:tcPr marL="0" marR="0" marT="68580" marB="0">
                    <a:lnL w="9525">
                      <a:solidFill>
                        <a:srgbClr val="C6CCBD"/>
                      </a:solidFill>
                      <a:prstDash val="solid"/>
                    </a:lnL>
                    <a:lnR w="9525">
                      <a:solidFill>
                        <a:srgbClr val="C6CCBD"/>
                      </a:solidFill>
                      <a:prstDash val="solid"/>
                    </a:lnR>
                    <a:lnT w="12700">
                      <a:solidFill>
                        <a:srgbClr val="C6CCBD"/>
                      </a:solidFill>
                      <a:prstDash val="solid"/>
                    </a:lnT>
                    <a:lnB w="12700">
                      <a:solidFill>
                        <a:srgbClr val="C6CCBD"/>
                      </a:solidFill>
                      <a:prstDash val="solid"/>
                    </a:lnB>
                    <a:solidFill>
                      <a:srgbClr val="FFFFFF"/>
                    </a:solidFill>
                  </a:tcPr>
                </a:tc>
                <a:tc>
                  <a:txBody>
                    <a:bodyPr/>
                    <a:lstStyle/>
                    <a:p>
                      <a:pPr marL="76835">
                        <a:lnSpc>
                          <a:spcPct val="100000"/>
                        </a:lnSpc>
                        <a:spcBef>
                          <a:spcPts val="565"/>
                        </a:spcBef>
                      </a:pPr>
                      <a:r>
                        <a:rPr sz="1400" spc="-5" dirty="0">
                          <a:latin typeface="Verdana"/>
                          <a:cs typeface="Verdana"/>
                        </a:rPr>
                        <a:t>A-321</a:t>
                      </a:r>
                      <a:endParaRPr sz="1400">
                        <a:latin typeface="Verdana"/>
                        <a:cs typeface="Verdana"/>
                      </a:endParaRPr>
                    </a:p>
                  </a:txBody>
                  <a:tcPr marL="0" marR="0" marT="71755" marB="0">
                    <a:lnL w="9525">
                      <a:solidFill>
                        <a:srgbClr val="C6CCBD"/>
                      </a:solidFill>
                      <a:prstDash val="solid"/>
                    </a:lnL>
                    <a:lnR w="9525">
                      <a:solidFill>
                        <a:srgbClr val="C6CCBD"/>
                      </a:solidFill>
                      <a:prstDash val="solid"/>
                    </a:lnR>
                    <a:lnT w="9525">
                      <a:solidFill>
                        <a:srgbClr val="C6CCBD"/>
                      </a:solidFill>
                      <a:prstDash val="solid"/>
                    </a:lnT>
                    <a:lnB w="9525">
                      <a:solidFill>
                        <a:srgbClr val="C6CCBD"/>
                      </a:solidFill>
                      <a:prstDash val="solid"/>
                    </a:lnB>
                    <a:solidFill>
                      <a:srgbClr val="FFFFFF"/>
                    </a:solidFill>
                  </a:tcPr>
                </a:tc>
                <a:extLst>
                  <a:ext uri="{0D108BD9-81ED-4DB2-BD59-A6C34878D82A}">
                    <a16:rowId xmlns:a16="http://schemas.microsoft.com/office/drawing/2014/main" val="10003"/>
                  </a:ext>
                </a:extLst>
              </a:tr>
            </a:tbl>
          </a:graphicData>
        </a:graphic>
      </p:graphicFrame>
      <p:pic>
        <p:nvPicPr>
          <p:cNvPr id="11" name="object 11"/>
          <p:cNvPicPr/>
          <p:nvPr/>
        </p:nvPicPr>
        <p:blipFill>
          <a:blip r:embed="rId3" cstate="print"/>
          <a:stretch>
            <a:fillRect/>
          </a:stretch>
        </p:blipFill>
        <p:spPr>
          <a:xfrm>
            <a:off x="143510" y="162687"/>
            <a:ext cx="773887" cy="311150"/>
          </a:xfrm>
          <a:prstGeom prst="rect">
            <a:avLst/>
          </a:prstGeom>
        </p:spPr>
      </p:pic>
      <p:sp>
        <p:nvSpPr>
          <p:cNvPr id="12" name="object 12"/>
          <p:cNvSpPr txBox="1">
            <a:spLocks noGrp="1"/>
          </p:cNvSpPr>
          <p:nvPr>
            <p:ph type="ftr" sz="quarter" idx="5"/>
          </p:nvPr>
        </p:nvSpPr>
        <p:spPr>
          <a:xfrm>
            <a:off x="0" y="0"/>
            <a:ext cx="0" cy="126317"/>
          </a:xfrm>
          <a:prstGeom prst="rect">
            <a:avLst/>
          </a:prstGeom>
        </p:spPr>
        <p:txBody>
          <a:bodyPr vert="horz" wrap="square" lIns="0" tIns="3175" rIns="0" bIns="0" rtlCol="0">
            <a:spAutoFit/>
          </a:bodyPr>
          <a:lstStyle/>
          <a:p>
            <a:pPr marL="12700">
              <a:lnSpc>
                <a:spcPct val="100000"/>
              </a:lnSpc>
              <a:spcBef>
                <a:spcPts val="25"/>
              </a:spcBef>
            </a:pPr>
            <a:endParaRPr dirty="0"/>
          </a:p>
        </p:txBody>
      </p:sp>
    </p:spTree>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7022" y="644397"/>
            <a:ext cx="4168403" cy="772647"/>
          </a:xfrm>
          <a:prstGeom prst="rect">
            <a:avLst/>
          </a:prstGeom>
        </p:spPr>
        <p:txBody>
          <a:bodyPr vert="horz" wrap="square" lIns="0" tIns="28575" rIns="0" bIns="0" rtlCol="0">
            <a:spAutoFit/>
          </a:bodyPr>
          <a:lstStyle/>
          <a:p>
            <a:pPr marL="1174115" marR="5080" indent="-116205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Algebra</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520697" y="1719198"/>
            <a:ext cx="150812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Join</a:t>
            </a:r>
            <a:r>
              <a:rPr sz="1800" spc="-110" dirty="0">
                <a:solidFill>
                  <a:srgbClr val="585858"/>
                </a:solidFill>
                <a:latin typeface="Arial"/>
                <a:cs typeface="Arial"/>
              </a:rPr>
              <a:t> </a:t>
            </a:r>
            <a:r>
              <a:rPr sz="1800" dirty="0">
                <a:solidFill>
                  <a:srgbClr val="585858"/>
                </a:solidFill>
                <a:latin typeface="Arial"/>
                <a:cs typeface="Arial"/>
              </a:rPr>
              <a:t>Operation</a:t>
            </a:r>
            <a:endParaRPr sz="1800">
              <a:latin typeface="Arial"/>
              <a:cs typeface="Arial"/>
            </a:endParaRPr>
          </a:p>
        </p:txBody>
      </p:sp>
      <p:sp>
        <p:nvSpPr>
          <p:cNvPr id="7" name="object 7"/>
          <p:cNvSpPr txBox="1"/>
          <p:nvPr/>
        </p:nvSpPr>
        <p:spPr>
          <a:xfrm>
            <a:off x="654812" y="2981934"/>
            <a:ext cx="3514090" cy="1508760"/>
          </a:xfrm>
          <a:prstGeom prst="rect">
            <a:avLst/>
          </a:prstGeom>
        </p:spPr>
        <p:txBody>
          <a:bodyPr vert="horz" wrap="square" lIns="0" tIns="12700" rIns="0" bIns="0" rtlCol="0">
            <a:spAutoFit/>
          </a:bodyPr>
          <a:lstStyle/>
          <a:p>
            <a:pPr marL="349250" marR="5080" indent="-337185">
              <a:lnSpc>
                <a:spcPct val="115700"/>
              </a:lnSpc>
              <a:spcBef>
                <a:spcPts val="100"/>
              </a:spcBef>
              <a:buChar char="●"/>
              <a:tabLst>
                <a:tab pos="349250" algn="l"/>
                <a:tab pos="349885" algn="l"/>
              </a:tabLst>
            </a:pPr>
            <a:r>
              <a:rPr sz="1400" dirty="0">
                <a:latin typeface="Arial"/>
                <a:cs typeface="Arial"/>
              </a:rPr>
              <a:t>Join operation is </a:t>
            </a:r>
            <a:r>
              <a:rPr sz="1400" spc="-5" dirty="0">
                <a:latin typeface="Arial"/>
                <a:cs typeface="Arial"/>
              </a:rPr>
              <a:t>essentially </a:t>
            </a:r>
            <a:r>
              <a:rPr sz="1400" dirty="0">
                <a:latin typeface="Arial"/>
                <a:cs typeface="Arial"/>
              </a:rPr>
              <a:t>a </a:t>
            </a:r>
            <a:r>
              <a:rPr sz="1400" spc="-5" dirty="0">
                <a:latin typeface="Arial"/>
                <a:cs typeface="Arial"/>
              </a:rPr>
              <a:t>Cartesian </a:t>
            </a:r>
            <a:r>
              <a:rPr sz="1400" spc="-375" dirty="0">
                <a:latin typeface="Arial"/>
                <a:cs typeface="Arial"/>
              </a:rPr>
              <a:t> </a:t>
            </a:r>
            <a:r>
              <a:rPr sz="1400" dirty="0">
                <a:latin typeface="Arial"/>
                <a:cs typeface="Arial"/>
              </a:rPr>
              <a:t>product</a:t>
            </a:r>
            <a:r>
              <a:rPr sz="1400" spc="-25" dirty="0">
                <a:latin typeface="Arial"/>
                <a:cs typeface="Arial"/>
              </a:rPr>
              <a:t> </a:t>
            </a:r>
            <a:r>
              <a:rPr sz="1400" spc="-5" dirty="0">
                <a:latin typeface="Arial"/>
                <a:cs typeface="Arial"/>
              </a:rPr>
              <a:t>followed</a:t>
            </a:r>
            <a:r>
              <a:rPr sz="1400" spc="-15" dirty="0">
                <a:latin typeface="Arial"/>
                <a:cs typeface="Arial"/>
              </a:rPr>
              <a:t> </a:t>
            </a:r>
            <a:r>
              <a:rPr sz="1400" spc="-5" dirty="0">
                <a:latin typeface="Arial"/>
                <a:cs typeface="Arial"/>
              </a:rPr>
              <a:t>by</a:t>
            </a:r>
            <a:r>
              <a:rPr sz="1400" spc="-25" dirty="0">
                <a:latin typeface="Arial"/>
                <a:cs typeface="Arial"/>
              </a:rPr>
              <a:t> </a:t>
            </a:r>
            <a:r>
              <a:rPr sz="1400" dirty="0">
                <a:latin typeface="Arial"/>
                <a:cs typeface="Arial"/>
              </a:rPr>
              <a:t>a</a:t>
            </a:r>
            <a:r>
              <a:rPr sz="1400" spc="-15" dirty="0">
                <a:latin typeface="Arial"/>
                <a:cs typeface="Arial"/>
              </a:rPr>
              <a:t> </a:t>
            </a:r>
            <a:r>
              <a:rPr sz="1400" spc="-5" dirty="0">
                <a:latin typeface="Arial"/>
                <a:cs typeface="Arial"/>
              </a:rPr>
              <a:t>selection</a:t>
            </a:r>
            <a:r>
              <a:rPr sz="1400" spc="-20" dirty="0">
                <a:latin typeface="Arial"/>
                <a:cs typeface="Arial"/>
              </a:rPr>
              <a:t> </a:t>
            </a:r>
            <a:r>
              <a:rPr sz="1400" spc="-5" dirty="0">
                <a:latin typeface="Arial"/>
                <a:cs typeface="Arial"/>
              </a:rPr>
              <a:t>criterion.</a:t>
            </a:r>
            <a:endParaRPr sz="1400">
              <a:latin typeface="Arial"/>
              <a:cs typeface="Arial"/>
            </a:endParaRPr>
          </a:p>
          <a:p>
            <a:pPr marL="349250" indent="-335915">
              <a:lnSpc>
                <a:spcPct val="100000"/>
              </a:lnSpc>
              <a:spcBef>
                <a:spcPts val="350"/>
              </a:spcBef>
              <a:buChar char="●"/>
              <a:tabLst>
                <a:tab pos="349250" algn="l"/>
                <a:tab pos="349885" algn="l"/>
              </a:tabLst>
            </a:pPr>
            <a:r>
              <a:rPr sz="1400" dirty="0">
                <a:latin typeface="Arial"/>
                <a:cs typeface="Arial"/>
              </a:rPr>
              <a:t>Join</a:t>
            </a:r>
            <a:r>
              <a:rPr sz="1400" spc="-25" dirty="0">
                <a:latin typeface="Arial"/>
                <a:cs typeface="Arial"/>
              </a:rPr>
              <a:t> </a:t>
            </a:r>
            <a:r>
              <a:rPr sz="1400" spc="-5" dirty="0">
                <a:latin typeface="Arial"/>
                <a:cs typeface="Arial"/>
              </a:rPr>
              <a:t>operation</a:t>
            </a:r>
            <a:r>
              <a:rPr sz="1400" spc="-20" dirty="0">
                <a:latin typeface="Arial"/>
                <a:cs typeface="Arial"/>
              </a:rPr>
              <a:t> </a:t>
            </a:r>
            <a:r>
              <a:rPr sz="1400" spc="-5" dirty="0">
                <a:latin typeface="Arial"/>
                <a:cs typeface="Arial"/>
              </a:rPr>
              <a:t>denoted</a:t>
            </a:r>
            <a:r>
              <a:rPr sz="1400" spc="-20" dirty="0">
                <a:latin typeface="Arial"/>
                <a:cs typeface="Arial"/>
              </a:rPr>
              <a:t> </a:t>
            </a:r>
            <a:r>
              <a:rPr sz="1400" spc="-5" dirty="0">
                <a:latin typeface="Arial"/>
                <a:cs typeface="Arial"/>
              </a:rPr>
              <a:t>by</a:t>
            </a:r>
            <a:r>
              <a:rPr sz="1400" spc="-25" dirty="0">
                <a:latin typeface="Arial"/>
                <a:cs typeface="Arial"/>
              </a:rPr>
              <a:t> </a:t>
            </a:r>
            <a:r>
              <a:rPr sz="1400" dirty="0">
                <a:latin typeface="MS PGothic"/>
                <a:cs typeface="MS PGothic"/>
              </a:rPr>
              <a:t>⋈</a:t>
            </a:r>
            <a:r>
              <a:rPr sz="1400" dirty="0">
                <a:latin typeface="Arial"/>
                <a:cs typeface="Arial"/>
              </a:rPr>
              <a:t>.</a:t>
            </a:r>
            <a:endParaRPr sz="1400">
              <a:latin typeface="Arial"/>
              <a:cs typeface="Arial"/>
            </a:endParaRPr>
          </a:p>
          <a:p>
            <a:pPr marL="349250" marR="254635" indent="-337185">
              <a:lnSpc>
                <a:spcPts val="1939"/>
              </a:lnSpc>
              <a:spcBef>
                <a:spcPts val="40"/>
              </a:spcBef>
              <a:buChar char="●"/>
              <a:tabLst>
                <a:tab pos="349250" algn="l"/>
                <a:tab pos="349885" algn="l"/>
              </a:tabLst>
            </a:pPr>
            <a:r>
              <a:rPr sz="1400" dirty="0">
                <a:latin typeface="Arial"/>
                <a:cs typeface="Arial"/>
              </a:rPr>
              <a:t>JOIN operation </a:t>
            </a:r>
            <a:r>
              <a:rPr sz="1400" spc="-5" dirty="0">
                <a:latin typeface="Arial"/>
                <a:cs typeface="Arial"/>
              </a:rPr>
              <a:t>also allows joining </a:t>
            </a:r>
            <a:r>
              <a:rPr sz="1400" dirty="0">
                <a:latin typeface="Arial"/>
                <a:cs typeface="Arial"/>
              </a:rPr>
              <a:t> </a:t>
            </a:r>
            <a:r>
              <a:rPr sz="1400" spc="-5" dirty="0">
                <a:latin typeface="Arial"/>
                <a:cs typeface="Arial"/>
              </a:rPr>
              <a:t>variously</a:t>
            </a:r>
            <a:r>
              <a:rPr sz="1400" spc="-45" dirty="0">
                <a:latin typeface="Arial"/>
                <a:cs typeface="Arial"/>
              </a:rPr>
              <a:t> </a:t>
            </a:r>
            <a:r>
              <a:rPr sz="1400" dirty="0">
                <a:latin typeface="Arial"/>
                <a:cs typeface="Arial"/>
              </a:rPr>
              <a:t>related</a:t>
            </a:r>
            <a:r>
              <a:rPr sz="1400" spc="-25" dirty="0">
                <a:latin typeface="Arial"/>
                <a:cs typeface="Arial"/>
              </a:rPr>
              <a:t> </a:t>
            </a:r>
            <a:r>
              <a:rPr sz="1400" spc="-5" dirty="0">
                <a:latin typeface="Arial"/>
                <a:cs typeface="Arial"/>
              </a:rPr>
              <a:t>tuples</a:t>
            </a:r>
            <a:r>
              <a:rPr sz="1400" spc="-35" dirty="0">
                <a:latin typeface="Arial"/>
                <a:cs typeface="Arial"/>
              </a:rPr>
              <a:t> </a:t>
            </a:r>
            <a:r>
              <a:rPr sz="1400" dirty="0">
                <a:latin typeface="Arial"/>
                <a:cs typeface="Arial"/>
              </a:rPr>
              <a:t>from</a:t>
            </a:r>
            <a:r>
              <a:rPr sz="1400" spc="-30" dirty="0">
                <a:latin typeface="Arial"/>
                <a:cs typeface="Arial"/>
              </a:rPr>
              <a:t> </a:t>
            </a:r>
            <a:r>
              <a:rPr sz="1400" spc="-5" dirty="0">
                <a:latin typeface="Arial"/>
                <a:cs typeface="Arial"/>
              </a:rPr>
              <a:t>different </a:t>
            </a:r>
            <a:r>
              <a:rPr sz="1400" spc="-375" dirty="0">
                <a:latin typeface="Arial"/>
                <a:cs typeface="Arial"/>
              </a:rPr>
              <a:t> </a:t>
            </a:r>
            <a:r>
              <a:rPr sz="1400" spc="-5" dirty="0">
                <a:latin typeface="Arial"/>
                <a:cs typeface="Arial"/>
              </a:rPr>
              <a:t>relations.</a:t>
            </a:r>
            <a:endParaRPr sz="1400">
              <a:latin typeface="Arial"/>
              <a:cs typeface="Arial"/>
            </a:endParaRPr>
          </a:p>
        </p:txBody>
      </p:sp>
      <p:sp>
        <p:nvSpPr>
          <p:cNvPr id="8" name="object 8"/>
          <p:cNvSpPr txBox="1"/>
          <p:nvPr/>
        </p:nvSpPr>
        <p:spPr>
          <a:xfrm>
            <a:off x="4708016" y="4833620"/>
            <a:ext cx="2458720"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5" dirty="0">
                <a:solidFill>
                  <a:srgbClr val="585858"/>
                </a:solidFill>
                <a:latin typeface="Arial"/>
                <a:cs typeface="Arial"/>
              </a:rPr>
              <a:t> </a:t>
            </a:r>
            <a:r>
              <a:rPr sz="700" spc="-5" dirty="0">
                <a:solidFill>
                  <a:srgbClr val="585858"/>
                </a:solidFill>
                <a:latin typeface="Arial"/>
                <a:cs typeface="Arial"/>
              </a:rPr>
              <a:t>Source:</a:t>
            </a:r>
            <a:r>
              <a:rPr sz="700" spc="10" dirty="0">
                <a:solidFill>
                  <a:srgbClr val="585858"/>
                </a:solidFill>
                <a:latin typeface="Arial"/>
                <a:cs typeface="Arial"/>
              </a:rPr>
              <a:t> </a:t>
            </a:r>
            <a:r>
              <a:rPr sz="700" spc="-10" dirty="0">
                <a:solidFill>
                  <a:srgbClr val="585858"/>
                </a:solidFill>
                <a:latin typeface="Arial"/>
                <a:cs typeface="Arial"/>
                <a:hlinkClick r:id="rId3"/>
              </a:rPr>
              <a:t>https://www.javatpoint.com/dbms-join-operation</a:t>
            </a:r>
            <a:endParaRPr sz="7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571365" y="730884"/>
            <a:ext cx="4571873" cy="3681095"/>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7473" y="644397"/>
            <a:ext cx="4080116" cy="772647"/>
          </a:xfrm>
          <a:prstGeom prst="rect">
            <a:avLst/>
          </a:prstGeom>
        </p:spPr>
        <p:txBody>
          <a:bodyPr vert="horz" wrap="square" lIns="0" tIns="28575" rIns="0" bIns="0" rtlCol="0">
            <a:spAutoFit/>
          </a:bodyPr>
          <a:lstStyle/>
          <a:p>
            <a:pPr marL="1174115" marR="5080" indent="-116205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Algebra</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1617980"/>
              <a:ext cx="4570984" cy="1892935"/>
            </a:xfrm>
            <a:prstGeom prst="rect">
              <a:avLst/>
            </a:prstGeom>
          </p:spPr>
        </p:pic>
      </p:grpSp>
      <p:sp>
        <p:nvSpPr>
          <p:cNvPr id="7" name="object 7"/>
          <p:cNvSpPr txBox="1"/>
          <p:nvPr/>
        </p:nvSpPr>
        <p:spPr>
          <a:xfrm>
            <a:off x="1057452" y="1719198"/>
            <a:ext cx="243268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Inner</a:t>
            </a:r>
            <a:r>
              <a:rPr sz="1800" spc="-25" dirty="0">
                <a:solidFill>
                  <a:srgbClr val="585858"/>
                </a:solidFill>
                <a:latin typeface="Arial"/>
                <a:cs typeface="Arial"/>
              </a:rPr>
              <a:t> </a:t>
            </a:r>
            <a:r>
              <a:rPr sz="1800" spc="-5" dirty="0">
                <a:solidFill>
                  <a:srgbClr val="585858"/>
                </a:solidFill>
                <a:latin typeface="Arial"/>
                <a:cs typeface="Arial"/>
              </a:rPr>
              <a:t>Join</a:t>
            </a:r>
            <a:r>
              <a:rPr sz="1800" spc="-20" dirty="0">
                <a:solidFill>
                  <a:srgbClr val="585858"/>
                </a:solidFill>
                <a:latin typeface="Arial"/>
                <a:cs typeface="Arial"/>
              </a:rPr>
              <a:t> </a:t>
            </a:r>
            <a:r>
              <a:rPr sz="1800" dirty="0">
                <a:solidFill>
                  <a:srgbClr val="585858"/>
                </a:solidFill>
                <a:latin typeface="Arial"/>
                <a:cs typeface="Arial"/>
              </a:rPr>
              <a:t>/</a:t>
            </a:r>
            <a:r>
              <a:rPr sz="1800" spc="-10" dirty="0">
                <a:solidFill>
                  <a:srgbClr val="585858"/>
                </a:solidFill>
                <a:latin typeface="Arial"/>
                <a:cs typeface="Arial"/>
              </a:rPr>
              <a:t> </a:t>
            </a:r>
            <a:r>
              <a:rPr sz="1800" spc="-5" dirty="0">
                <a:solidFill>
                  <a:srgbClr val="585858"/>
                </a:solidFill>
                <a:latin typeface="Arial"/>
                <a:cs typeface="Arial"/>
              </a:rPr>
              <a:t>Natural</a:t>
            </a:r>
            <a:r>
              <a:rPr sz="1800" spc="-20" dirty="0">
                <a:solidFill>
                  <a:srgbClr val="585858"/>
                </a:solidFill>
                <a:latin typeface="Arial"/>
                <a:cs typeface="Arial"/>
              </a:rPr>
              <a:t> </a:t>
            </a:r>
            <a:r>
              <a:rPr sz="1800" spc="-5" dirty="0">
                <a:solidFill>
                  <a:srgbClr val="585858"/>
                </a:solidFill>
                <a:latin typeface="Arial"/>
                <a:cs typeface="Arial"/>
              </a:rPr>
              <a:t>Join</a:t>
            </a:r>
            <a:endParaRPr sz="1800">
              <a:latin typeface="Arial"/>
              <a:cs typeface="Arial"/>
            </a:endParaRPr>
          </a:p>
        </p:txBody>
      </p:sp>
      <p:sp>
        <p:nvSpPr>
          <p:cNvPr id="8" name="object 8"/>
          <p:cNvSpPr txBox="1"/>
          <p:nvPr/>
        </p:nvSpPr>
        <p:spPr>
          <a:xfrm>
            <a:off x="654812" y="3229965"/>
            <a:ext cx="3526790" cy="1014094"/>
          </a:xfrm>
          <a:prstGeom prst="rect">
            <a:avLst/>
          </a:prstGeom>
        </p:spPr>
        <p:txBody>
          <a:bodyPr vert="horz" wrap="square" lIns="0" tIns="12700" rIns="0" bIns="0" rtlCol="0">
            <a:spAutoFit/>
          </a:bodyPr>
          <a:lstStyle/>
          <a:p>
            <a:pPr marL="349250" marR="5080" indent="-337185">
              <a:lnSpc>
                <a:spcPct val="115799"/>
              </a:lnSpc>
              <a:spcBef>
                <a:spcPts val="100"/>
              </a:spcBef>
              <a:buChar char="●"/>
              <a:tabLst>
                <a:tab pos="349250" algn="l"/>
                <a:tab pos="349885" algn="l"/>
              </a:tabLst>
            </a:pPr>
            <a:r>
              <a:rPr sz="1400" dirty="0">
                <a:latin typeface="Arial"/>
                <a:cs typeface="Arial"/>
              </a:rPr>
              <a:t>Natural join </a:t>
            </a:r>
            <a:r>
              <a:rPr sz="1400" spc="-5" dirty="0">
                <a:latin typeface="Arial"/>
                <a:cs typeface="Arial"/>
              </a:rPr>
              <a:t>between two </a:t>
            </a:r>
            <a:r>
              <a:rPr sz="1400" dirty="0">
                <a:latin typeface="Arial"/>
                <a:cs typeface="Arial"/>
              </a:rPr>
              <a:t>or </a:t>
            </a:r>
            <a:r>
              <a:rPr sz="1400" spc="-5" dirty="0">
                <a:latin typeface="Arial"/>
                <a:cs typeface="Arial"/>
              </a:rPr>
              <a:t>more </a:t>
            </a:r>
            <a:r>
              <a:rPr sz="1400" dirty="0">
                <a:latin typeface="Arial"/>
                <a:cs typeface="Arial"/>
              </a:rPr>
              <a:t> </a:t>
            </a:r>
            <a:r>
              <a:rPr sz="1400" spc="-5" dirty="0">
                <a:latin typeface="Arial"/>
                <a:cs typeface="Arial"/>
              </a:rPr>
              <a:t>relations will result </a:t>
            </a:r>
            <a:r>
              <a:rPr sz="1400" spc="-10" dirty="0">
                <a:latin typeface="Arial"/>
                <a:cs typeface="Arial"/>
              </a:rPr>
              <a:t>in </a:t>
            </a:r>
            <a:r>
              <a:rPr sz="1400" spc="-5" dirty="0">
                <a:latin typeface="Arial"/>
                <a:cs typeface="Arial"/>
              </a:rPr>
              <a:t>all </a:t>
            </a:r>
            <a:r>
              <a:rPr sz="1400" dirty="0">
                <a:latin typeface="Arial"/>
                <a:cs typeface="Arial"/>
              </a:rPr>
              <a:t>the </a:t>
            </a:r>
            <a:r>
              <a:rPr sz="1400" spc="-5" dirty="0">
                <a:latin typeface="Arial"/>
                <a:cs typeface="Arial"/>
              </a:rPr>
              <a:t>combination </a:t>
            </a:r>
            <a:r>
              <a:rPr sz="1400" spc="-375" dirty="0">
                <a:latin typeface="Arial"/>
                <a:cs typeface="Arial"/>
              </a:rPr>
              <a:t> </a:t>
            </a:r>
            <a:r>
              <a:rPr sz="1400" dirty="0">
                <a:latin typeface="Arial"/>
                <a:cs typeface="Arial"/>
              </a:rPr>
              <a:t>of</a:t>
            </a:r>
            <a:r>
              <a:rPr sz="1400" spc="-5" dirty="0">
                <a:latin typeface="Arial"/>
                <a:cs typeface="Arial"/>
              </a:rPr>
              <a:t> tuples where</a:t>
            </a:r>
            <a:r>
              <a:rPr sz="1400" dirty="0">
                <a:latin typeface="Arial"/>
                <a:cs typeface="Arial"/>
              </a:rPr>
              <a:t> </a:t>
            </a:r>
            <a:r>
              <a:rPr sz="1400" spc="-5" dirty="0">
                <a:latin typeface="Arial"/>
                <a:cs typeface="Arial"/>
              </a:rPr>
              <a:t>they</a:t>
            </a:r>
            <a:r>
              <a:rPr sz="1400" spc="-15" dirty="0">
                <a:latin typeface="Arial"/>
                <a:cs typeface="Arial"/>
              </a:rPr>
              <a:t> </a:t>
            </a:r>
            <a:r>
              <a:rPr sz="1400" spc="-5" dirty="0">
                <a:latin typeface="Arial"/>
                <a:cs typeface="Arial"/>
              </a:rPr>
              <a:t>have</a:t>
            </a:r>
            <a:r>
              <a:rPr sz="1400" spc="5" dirty="0">
                <a:latin typeface="Arial"/>
                <a:cs typeface="Arial"/>
              </a:rPr>
              <a:t> </a:t>
            </a:r>
            <a:r>
              <a:rPr sz="1400" dirty="0">
                <a:latin typeface="Arial"/>
                <a:cs typeface="Arial"/>
              </a:rPr>
              <a:t>equal </a:t>
            </a:r>
            <a:r>
              <a:rPr sz="1400" spc="-5" dirty="0">
                <a:latin typeface="Arial"/>
                <a:cs typeface="Arial"/>
              </a:rPr>
              <a:t>values </a:t>
            </a:r>
            <a:r>
              <a:rPr sz="1400" dirty="0">
                <a:latin typeface="Arial"/>
                <a:cs typeface="Arial"/>
              </a:rPr>
              <a:t> for</a:t>
            </a:r>
            <a:r>
              <a:rPr sz="1400" spc="-25"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common attribute</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5041"/>
            <a:ext cx="4474845"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15" dirty="0">
                <a:solidFill>
                  <a:srgbClr val="585858"/>
                </a:solidFill>
                <a:latin typeface="Arial"/>
                <a:cs typeface="Arial"/>
              </a:rPr>
              <a:t> </a:t>
            </a:r>
            <a:r>
              <a:rPr sz="700" spc="-5" dirty="0">
                <a:solidFill>
                  <a:srgbClr val="585858"/>
                </a:solidFill>
                <a:latin typeface="Arial"/>
                <a:cs typeface="Arial"/>
              </a:rPr>
              <a:t>Source:</a:t>
            </a:r>
            <a:r>
              <a:rPr sz="700" spc="15" dirty="0">
                <a:solidFill>
                  <a:srgbClr val="585858"/>
                </a:solidFill>
                <a:latin typeface="Arial"/>
                <a:cs typeface="Arial"/>
              </a:rPr>
              <a:t> </a:t>
            </a:r>
            <a:r>
              <a:rPr sz="700" spc="-10" dirty="0">
                <a:solidFill>
                  <a:srgbClr val="585858"/>
                </a:solidFill>
                <a:latin typeface="Arial"/>
                <a:cs typeface="Arial"/>
              </a:rPr>
              <a:t>https://miro.medium.com/max/2000/1*px6PC9HJ1cXZ9HSlxxJzWw.png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64861" y="644397"/>
            <a:ext cx="4155790" cy="772647"/>
          </a:xfrm>
          <a:prstGeom prst="rect">
            <a:avLst/>
          </a:prstGeom>
        </p:spPr>
        <p:txBody>
          <a:bodyPr vert="horz" wrap="square" lIns="0" tIns="28575" rIns="0" bIns="0" rtlCol="0">
            <a:spAutoFit/>
          </a:bodyPr>
          <a:lstStyle/>
          <a:p>
            <a:pPr marL="1174115" marR="5080" indent="-116205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Algebra</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561846" y="1717675"/>
            <a:ext cx="143129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Theta</a:t>
            </a:r>
            <a:r>
              <a:rPr sz="1800" spc="-55" dirty="0">
                <a:solidFill>
                  <a:srgbClr val="585858"/>
                </a:solidFill>
                <a:latin typeface="Arial"/>
                <a:cs typeface="Arial"/>
              </a:rPr>
              <a:t> </a:t>
            </a:r>
            <a:r>
              <a:rPr sz="1800" spc="-5" dirty="0">
                <a:solidFill>
                  <a:srgbClr val="585858"/>
                </a:solidFill>
                <a:latin typeface="Arial"/>
                <a:cs typeface="Arial"/>
              </a:rPr>
              <a:t>Join</a:t>
            </a:r>
            <a:r>
              <a:rPr sz="1800" spc="-45" dirty="0">
                <a:solidFill>
                  <a:srgbClr val="585858"/>
                </a:solidFill>
                <a:latin typeface="Arial"/>
                <a:cs typeface="Arial"/>
              </a:rPr>
              <a:t> </a:t>
            </a:r>
            <a:r>
              <a:rPr sz="1800" dirty="0">
                <a:solidFill>
                  <a:srgbClr val="585858"/>
                </a:solidFill>
                <a:latin typeface="Arial"/>
                <a:cs typeface="Arial"/>
              </a:rPr>
              <a:t>(</a:t>
            </a:r>
            <a:r>
              <a:rPr sz="1800" b="1" dirty="0">
                <a:solidFill>
                  <a:srgbClr val="585858"/>
                </a:solidFill>
                <a:latin typeface="Arial"/>
                <a:cs typeface="Arial"/>
              </a:rPr>
              <a:t>θ</a:t>
            </a:r>
            <a:r>
              <a:rPr sz="1800" dirty="0">
                <a:solidFill>
                  <a:srgbClr val="585858"/>
                </a:solidFill>
                <a:latin typeface="Arial"/>
                <a:cs typeface="Arial"/>
              </a:rPr>
              <a:t>)</a:t>
            </a:r>
            <a:endParaRPr sz="1800">
              <a:latin typeface="Arial"/>
              <a:cs typeface="Arial"/>
            </a:endParaRPr>
          </a:p>
        </p:txBody>
      </p:sp>
      <p:sp>
        <p:nvSpPr>
          <p:cNvPr id="7" name="object 7"/>
          <p:cNvSpPr txBox="1"/>
          <p:nvPr/>
        </p:nvSpPr>
        <p:spPr>
          <a:xfrm>
            <a:off x="616712" y="2855442"/>
            <a:ext cx="3608704" cy="1507490"/>
          </a:xfrm>
          <a:prstGeom prst="rect">
            <a:avLst/>
          </a:prstGeom>
        </p:spPr>
        <p:txBody>
          <a:bodyPr vert="horz" wrap="square" lIns="0" tIns="12700" rIns="0" bIns="0" rtlCol="0">
            <a:spAutoFit/>
          </a:bodyPr>
          <a:lstStyle/>
          <a:p>
            <a:pPr marL="387350" marR="234950" indent="-337185">
              <a:lnSpc>
                <a:spcPct val="116199"/>
              </a:lnSpc>
              <a:spcBef>
                <a:spcPts val="100"/>
              </a:spcBef>
              <a:buChar char="●"/>
              <a:tabLst>
                <a:tab pos="387350" algn="l"/>
                <a:tab pos="387985" algn="l"/>
              </a:tabLst>
            </a:pPr>
            <a:r>
              <a:rPr sz="1400" spc="-5" dirty="0">
                <a:latin typeface="Arial"/>
                <a:cs typeface="Arial"/>
              </a:rPr>
              <a:t>The</a:t>
            </a:r>
            <a:r>
              <a:rPr sz="1400" spc="-20" dirty="0">
                <a:latin typeface="Arial"/>
                <a:cs typeface="Arial"/>
              </a:rPr>
              <a:t> </a:t>
            </a:r>
            <a:r>
              <a:rPr sz="1400" dirty="0">
                <a:latin typeface="Arial"/>
                <a:cs typeface="Arial"/>
              </a:rPr>
              <a:t>general</a:t>
            </a:r>
            <a:r>
              <a:rPr sz="1400" spc="-35" dirty="0">
                <a:latin typeface="Arial"/>
                <a:cs typeface="Arial"/>
              </a:rPr>
              <a:t> </a:t>
            </a:r>
            <a:r>
              <a:rPr sz="1400" spc="-5" dirty="0">
                <a:latin typeface="Arial"/>
                <a:cs typeface="Arial"/>
              </a:rPr>
              <a:t>case</a:t>
            </a:r>
            <a:r>
              <a:rPr sz="1400" spc="-30" dirty="0">
                <a:latin typeface="Arial"/>
                <a:cs typeface="Arial"/>
              </a:rPr>
              <a:t> </a:t>
            </a:r>
            <a:r>
              <a:rPr sz="1400" spc="-10" dirty="0">
                <a:latin typeface="Arial"/>
                <a:cs typeface="Arial"/>
              </a:rPr>
              <a:t>of</a:t>
            </a:r>
            <a:r>
              <a:rPr sz="1400" spc="-15" dirty="0">
                <a:latin typeface="Arial"/>
                <a:cs typeface="Arial"/>
              </a:rPr>
              <a:t> </a:t>
            </a:r>
            <a:r>
              <a:rPr sz="1400" spc="-5" dirty="0">
                <a:latin typeface="Arial"/>
                <a:cs typeface="Arial"/>
              </a:rPr>
              <a:t>JOIN</a:t>
            </a:r>
            <a:r>
              <a:rPr sz="1400" spc="-20" dirty="0">
                <a:latin typeface="Arial"/>
                <a:cs typeface="Arial"/>
              </a:rPr>
              <a:t> </a:t>
            </a:r>
            <a:r>
              <a:rPr sz="1400" spc="-5" dirty="0">
                <a:latin typeface="Arial"/>
                <a:cs typeface="Arial"/>
              </a:rPr>
              <a:t>operation</a:t>
            </a:r>
            <a:r>
              <a:rPr sz="1400" spc="-20" dirty="0">
                <a:latin typeface="Arial"/>
                <a:cs typeface="Arial"/>
              </a:rPr>
              <a:t> </a:t>
            </a:r>
            <a:r>
              <a:rPr sz="1400" spc="-15" dirty="0">
                <a:latin typeface="Arial"/>
                <a:cs typeface="Arial"/>
              </a:rPr>
              <a:t>is </a:t>
            </a:r>
            <a:r>
              <a:rPr sz="1400" spc="-375" dirty="0">
                <a:latin typeface="Arial"/>
                <a:cs typeface="Arial"/>
              </a:rPr>
              <a:t> </a:t>
            </a:r>
            <a:r>
              <a:rPr sz="1400" dirty="0">
                <a:latin typeface="Arial"/>
                <a:cs typeface="Arial"/>
              </a:rPr>
              <a:t>called a </a:t>
            </a:r>
            <a:r>
              <a:rPr sz="1400" spc="-5" dirty="0">
                <a:latin typeface="Arial"/>
                <a:cs typeface="Arial"/>
              </a:rPr>
              <a:t>Theta join. </a:t>
            </a:r>
            <a:r>
              <a:rPr sz="1400" dirty="0">
                <a:latin typeface="Arial"/>
                <a:cs typeface="Arial"/>
              </a:rPr>
              <a:t>It is </a:t>
            </a:r>
            <a:r>
              <a:rPr sz="1400" spc="-5" dirty="0">
                <a:latin typeface="Arial"/>
                <a:cs typeface="Arial"/>
              </a:rPr>
              <a:t>denoted </a:t>
            </a:r>
            <a:r>
              <a:rPr sz="1400" dirty="0">
                <a:latin typeface="Arial"/>
                <a:cs typeface="Arial"/>
              </a:rPr>
              <a:t>by </a:t>
            </a:r>
            <a:r>
              <a:rPr sz="1400" spc="5" dirty="0">
                <a:latin typeface="Arial"/>
                <a:cs typeface="Arial"/>
              </a:rPr>
              <a:t> </a:t>
            </a:r>
            <a:r>
              <a:rPr sz="1400" spc="-5" dirty="0">
                <a:latin typeface="Arial"/>
                <a:cs typeface="Arial"/>
              </a:rPr>
              <a:t>symbol</a:t>
            </a:r>
            <a:r>
              <a:rPr sz="1400" dirty="0">
                <a:latin typeface="Arial"/>
                <a:cs typeface="Arial"/>
              </a:rPr>
              <a:t> </a:t>
            </a:r>
            <a:r>
              <a:rPr sz="1400" b="1" dirty="0">
                <a:latin typeface="Arial"/>
                <a:cs typeface="Arial"/>
              </a:rPr>
              <a:t>θ</a:t>
            </a:r>
            <a:endParaRPr sz="1400">
              <a:latin typeface="Arial"/>
              <a:cs typeface="Arial"/>
            </a:endParaRPr>
          </a:p>
          <a:p>
            <a:pPr marL="387350" indent="-335915">
              <a:lnSpc>
                <a:spcPct val="100000"/>
              </a:lnSpc>
              <a:spcBef>
                <a:spcPts val="265"/>
              </a:spcBef>
              <a:buChar char="●"/>
              <a:tabLst>
                <a:tab pos="387350" algn="l"/>
                <a:tab pos="387985" algn="l"/>
              </a:tabLst>
            </a:pPr>
            <a:r>
              <a:rPr sz="1400" spc="-5" dirty="0">
                <a:latin typeface="Arial"/>
                <a:cs typeface="Arial"/>
              </a:rPr>
              <a:t>Example</a:t>
            </a:r>
            <a:endParaRPr sz="1400">
              <a:latin typeface="Arial"/>
              <a:cs typeface="Arial"/>
            </a:endParaRPr>
          </a:p>
          <a:p>
            <a:pPr marL="387350" marR="55880" indent="-337185">
              <a:lnSpc>
                <a:spcPct val="112900"/>
              </a:lnSpc>
              <a:spcBef>
                <a:spcPts val="70"/>
              </a:spcBef>
              <a:buChar char="●"/>
              <a:tabLst>
                <a:tab pos="387350" algn="l"/>
                <a:tab pos="387985" algn="l"/>
              </a:tabLst>
            </a:pPr>
            <a:r>
              <a:rPr sz="1400" dirty="0">
                <a:latin typeface="Arial"/>
                <a:cs typeface="Arial"/>
              </a:rPr>
              <a:t>A </a:t>
            </a:r>
            <a:r>
              <a:rPr sz="1400" spc="-5" dirty="0">
                <a:latin typeface="MS PGothic"/>
                <a:cs typeface="MS PGothic"/>
              </a:rPr>
              <a:t>⋈</a:t>
            </a:r>
            <a:r>
              <a:rPr sz="1350" spc="-7" baseline="-30864" dirty="0">
                <a:latin typeface="Arial"/>
                <a:cs typeface="Arial"/>
              </a:rPr>
              <a:t>θ </a:t>
            </a:r>
            <a:r>
              <a:rPr sz="1400" dirty="0">
                <a:latin typeface="Arial"/>
                <a:cs typeface="Arial"/>
              </a:rPr>
              <a:t>B Theta join </a:t>
            </a:r>
            <a:r>
              <a:rPr sz="1400" spc="-10" dirty="0">
                <a:latin typeface="Arial"/>
                <a:cs typeface="Arial"/>
              </a:rPr>
              <a:t>can </a:t>
            </a:r>
            <a:r>
              <a:rPr sz="1400" spc="-5" dirty="0">
                <a:latin typeface="Arial"/>
                <a:cs typeface="Arial"/>
              </a:rPr>
              <a:t>use </a:t>
            </a:r>
            <a:r>
              <a:rPr sz="1400" dirty="0">
                <a:latin typeface="Arial"/>
                <a:cs typeface="Arial"/>
              </a:rPr>
              <a:t>any </a:t>
            </a:r>
            <a:r>
              <a:rPr sz="1400" spc="-5" dirty="0">
                <a:latin typeface="Arial"/>
                <a:cs typeface="Arial"/>
              </a:rPr>
              <a:t>conditions </a:t>
            </a:r>
            <a:r>
              <a:rPr sz="1400" spc="-375" dirty="0">
                <a:latin typeface="Arial"/>
                <a:cs typeface="Arial"/>
              </a:rPr>
              <a:t> </a:t>
            </a:r>
            <a:r>
              <a:rPr sz="1400" dirty="0">
                <a:latin typeface="Arial"/>
                <a:cs typeface="Arial"/>
              </a:rPr>
              <a:t>in</a:t>
            </a:r>
            <a:r>
              <a:rPr sz="1400" spc="-15"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selection</a:t>
            </a:r>
            <a:r>
              <a:rPr sz="1400" spc="-25" dirty="0">
                <a:latin typeface="Arial"/>
                <a:cs typeface="Arial"/>
              </a:rPr>
              <a:t> </a:t>
            </a:r>
            <a:r>
              <a:rPr sz="1400" dirty="0">
                <a:latin typeface="Arial"/>
                <a:cs typeface="Arial"/>
              </a:rPr>
              <a:t>criteria.</a:t>
            </a:r>
            <a:endParaRPr sz="1400">
              <a:latin typeface="Arial"/>
              <a:cs typeface="Arial"/>
            </a:endParaRPr>
          </a:p>
        </p:txBody>
      </p:sp>
      <p:sp>
        <p:nvSpPr>
          <p:cNvPr id="8" name="object 8"/>
          <p:cNvSpPr txBox="1"/>
          <p:nvPr/>
        </p:nvSpPr>
        <p:spPr>
          <a:xfrm>
            <a:off x="5165725" y="1492123"/>
            <a:ext cx="2499995" cy="754380"/>
          </a:xfrm>
          <a:prstGeom prst="rect">
            <a:avLst/>
          </a:prstGeom>
        </p:spPr>
        <p:txBody>
          <a:bodyPr vert="horz" wrap="square" lIns="0" tIns="102235" rIns="0" bIns="0" rtlCol="0">
            <a:spAutoFit/>
          </a:bodyPr>
          <a:lstStyle/>
          <a:p>
            <a:pPr marL="38100">
              <a:lnSpc>
                <a:spcPct val="100000"/>
              </a:lnSpc>
              <a:spcBef>
                <a:spcPts val="805"/>
              </a:spcBef>
            </a:pPr>
            <a:r>
              <a:rPr sz="1800" dirty="0">
                <a:latin typeface="Arial"/>
                <a:cs typeface="Arial"/>
              </a:rPr>
              <a:t>For</a:t>
            </a:r>
            <a:r>
              <a:rPr sz="1800" spc="-95" dirty="0">
                <a:latin typeface="Arial"/>
                <a:cs typeface="Arial"/>
              </a:rPr>
              <a:t> </a:t>
            </a:r>
            <a:r>
              <a:rPr sz="1800" spc="-5" dirty="0">
                <a:latin typeface="Arial"/>
                <a:cs typeface="Arial"/>
              </a:rPr>
              <a:t>example:</a:t>
            </a:r>
            <a:endParaRPr sz="1800">
              <a:latin typeface="Arial"/>
              <a:cs typeface="Arial"/>
            </a:endParaRPr>
          </a:p>
          <a:p>
            <a:pPr marL="38100">
              <a:lnSpc>
                <a:spcPct val="100000"/>
              </a:lnSpc>
              <a:spcBef>
                <a:spcPts val="710"/>
              </a:spcBef>
            </a:pPr>
            <a:r>
              <a:rPr sz="2700" baseline="20061" dirty="0">
                <a:latin typeface="Arial"/>
                <a:cs typeface="Arial"/>
              </a:rPr>
              <a:t>A</a:t>
            </a:r>
            <a:r>
              <a:rPr sz="2700" spc="-165" baseline="20061" dirty="0">
                <a:latin typeface="Arial"/>
                <a:cs typeface="Arial"/>
              </a:rPr>
              <a:t> </a:t>
            </a:r>
            <a:r>
              <a:rPr sz="2700" baseline="20061" dirty="0">
                <a:latin typeface="MS PGothic"/>
                <a:cs typeface="MS PGothic"/>
              </a:rPr>
              <a:t>⋈</a:t>
            </a:r>
            <a:r>
              <a:rPr sz="2700" spc="-97" baseline="20061" dirty="0">
                <a:latin typeface="MS PGothic"/>
                <a:cs typeface="MS PGothic"/>
              </a:rPr>
              <a:t> </a:t>
            </a:r>
            <a:r>
              <a:rPr sz="1200" spc="-5" dirty="0">
                <a:latin typeface="Arial"/>
                <a:cs typeface="Arial"/>
              </a:rPr>
              <a:t>A.column</a:t>
            </a:r>
            <a:r>
              <a:rPr sz="1200" spc="-25" dirty="0">
                <a:latin typeface="Arial"/>
                <a:cs typeface="Arial"/>
              </a:rPr>
              <a:t> </a:t>
            </a:r>
            <a:r>
              <a:rPr sz="1200" spc="-5" dirty="0">
                <a:latin typeface="Arial"/>
                <a:cs typeface="Arial"/>
              </a:rPr>
              <a:t>2</a:t>
            </a:r>
            <a:r>
              <a:rPr sz="1200" spc="-10" dirty="0">
                <a:latin typeface="Arial"/>
                <a:cs typeface="Arial"/>
              </a:rPr>
              <a:t> </a:t>
            </a:r>
            <a:r>
              <a:rPr sz="1200" dirty="0">
                <a:latin typeface="Arial"/>
                <a:cs typeface="Arial"/>
              </a:rPr>
              <a:t>&gt;</a:t>
            </a:r>
            <a:r>
              <a:rPr sz="1200" spc="-20" dirty="0">
                <a:latin typeface="Arial"/>
                <a:cs typeface="Arial"/>
              </a:rPr>
              <a:t> </a:t>
            </a:r>
            <a:r>
              <a:rPr sz="1200" spc="-5" dirty="0">
                <a:latin typeface="Arial"/>
                <a:cs typeface="Arial"/>
              </a:rPr>
              <a:t>B.column 2</a:t>
            </a:r>
            <a:r>
              <a:rPr sz="1200" spc="25" dirty="0">
                <a:latin typeface="Arial"/>
                <a:cs typeface="Arial"/>
              </a:rPr>
              <a:t> </a:t>
            </a:r>
            <a:r>
              <a:rPr sz="2700" baseline="20061" dirty="0">
                <a:latin typeface="Arial"/>
                <a:cs typeface="Arial"/>
              </a:rPr>
              <a:t>(B)</a:t>
            </a:r>
            <a:endParaRPr sz="2700" baseline="20061">
              <a:latin typeface="Arial"/>
              <a:cs typeface="Arial"/>
            </a:endParaRPr>
          </a:p>
        </p:txBody>
      </p:sp>
      <p:graphicFrame>
        <p:nvGraphicFramePr>
          <p:cNvPr id="9" name="object 9"/>
          <p:cNvGraphicFramePr>
            <a:graphicFrameLocks noGrp="1"/>
          </p:cNvGraphicFramePr>
          <p:nvPr/>
        </p:nvGraphicFramePr>
        <p:xfrm>
          <a:off x="4998084" y="2420746"/>
          <a:ext cx="3530600" cy="1459865"/>
        </p:xfrm>
        <a:graphic>
          <a:graphicData uri="http://schemas.openxmlformats.org/drawingml/2006/table">
            <a:tbl>
              <a:tblPr firstRow="1" bandRow="1">
                <a:tableStyleId>{2D5ABB26-0587-4C30-8999-92F81FD0307C}</a:tableStyleId>
              </a:tblPr>
              <a:tblGrid>
                <a:gridCol w="1765300">
                  <a:extLst>
                    <a:ext uri="{9D8B030D-6E8A-4147-A177-3AD203B41FA5}">
                      <a16:colId xmlns:a16="http://schemas.microsoft.com/office/drawing/2014/main" val="20000"/>
                    </a:ext>
                  </a:extLst>
                </a:gridCol>
                <a:gridCol w="1765300">
                  <a:extLst>
                    <a:ext uri="{9D8B030D-6E8A-4147-A177-3AD203B41FA5}">
                      <a16:colId xmlns:a16="http://schemas.microsoft.com/office/drawing/2014/main" val="20001"/>
                    </a:ext>
                  </a:extLst>
                </a:gridCol>
              </a:tblGrid>
              <a:tr h="730885">
                <a:tc>
                  <a:txBody>
                    <a:bodyPr/>
                    <a:lstStyle/>
                    <a:p>
                      <a:pPr marL="91440">
                        <a:lnSpc>
                          <a:spcPct val="100000"/>
                        </a:lnSpc>
                        <a:spcBef>
                          <a:spcPts val="220"/>
                        </a:spcBef>
                      </a:pPr>
                      <a:r>
                        <a:rPr sz="1400" b="1" spc="-5" dirty="0">
                          <a:solidFill>
                            <a:srgbClr val="FFFFFF"/>
                          </a:solidFill>
                          <a:latin typeface="Arial"/>
                          <a:cs typeface="Arial"/>
                        </a:rPr>
                        <a:t>Column1</a:t>
                      </a:r>
                      <a:endParaRPr sz="1400">
                        <a:latin typeface="Arial"/>
                        <a:cs typeface="Arial"/>
                      </a:endParaRPr>
                    </a:p>
                  </a:txBody>
                  <a:tcPr marL="0" marR="0" marT="2794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FFAB40"/>
                    </a:solidFill>
                  </a:tcPr>
                </a:tc>
                <a:tc>
                  <a:txBody>
                    <a:bodyPr/>
                    <a:lstStyle/>
                    <a:p>
                      <a:pPr marL="90805">
                        <a:lnSpc>
                          <a:spcPct val="100000"/>
                        </a:lnSpc>
                        <a:spcBef>
                          <a:spcPts val="220"/>
                        </a:spcBef>
                      </a:pPr>
                      <a:r>
                        <a:rPr sz="1400" b="1" spc="-5" dirty="0">
                          <a:solidFill>
                            <a:srgbClr val="FFFFFF"/>
                          </a:solidFill>
                          <a:latin typeface="Arial"/>
                          <a:cs typeface="Arial"/>
                        </a:rPr>
                        <a:t>Column2</a:t>
                      </a:r>
                      <a:endParaRPr sz="1400">
                        <a:latin typeface="Arial"/>
                        <a:cs typeface="Arial"/>
                      </a:endParaRPr>
                    </a:p>
                  </a:txBody>
                  <a:tcPr marL="0" marR="0" marT="2794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FFAB40"/>
                    </a:solidFill>
                  </a:tcPr>
                </a:tc>
                <a:extLst>
                  <a:ext uri="{0D108BD9-81ED-4DB2-BD59-A6C34878D82A}">
                    <a16:rowId xmlns:a16="http://schemas.microsoft.com/office/drawing/2014/main" val="10000"/>
                  </a:ext>
                </a:extLst>
              </a:tr>
              <a:tr h="728980">
                <a:tc>
                  <a:txBody>
                    <a:bodyPr/>
                    <a:lstStyle/>
                    <a:p>
                      <a:pPr marL="91440">
                        <a:lnSpc>
                          <a:spcPct val="100000"/>
                        </a:lnSpc>
                        <a:spcBef>
                          <a:spcPts val="225"/>
                        </a:spcBef>
                      </a:pPr>
                      <a:r>
                        <a:rPr sz="1400" dirty="0">
                          <a:latin typeface="Arial"/>
                          <a:cs typeface="Arial"/>
                        </a:rPr>
                        <a:t>1</a:t>
                      </a:r>
                      <a:endParaRPr sz="1400">
                        <a:latin typeface="Arial"/>
                        <a:cs typeface="Arial"/>
                      </a:endParaRPr>
                    </a:p>
                  </a:txBody>
                  <a:tcPr marL="0" marR="0" marT="2857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FFE0CD"/>
                    </a:solidFill>
                  </a:tcPr>
                </a:tc>
                <a:tc>
                  <a:txBody>
                    <a:bodyPr/>
                    <a:lstStyle/>
                    <a:p>
                      <a:pPr marL="90805">
                        <a:lnSpc>
                          <a:spcPct val="100000"/>
                        </a:lnSpc>
                        <a:spcBef>
                          <a:spcPts val="225"/>
                        </a:spcBef>
                      </a:pPr>
                      <a:r>
                        <a:rPr sz="1400" dirty="0">
                          <a:latin typeface="Arial"/>
                          <a:cs typeface="Arial"/>
                        </a:rPr>
                        <a:t>2</a:t>
                      </a:r>
                      <a:endParaRPr sz="1400">
                        <a:latin typeface="Arial"/>
                        <a:cs typeface="Arial"/>
                      </a:endParaRPr>
                    </a:p>
                  </a:txBody>
                  <a:tcPr marL="0" marR="0" marT="2857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FFE0CD"/>
                    </a:solidFill>
                  </a:tcPr>
                </a:tc>
                <a:extLst>
                  <a:ext uri="{0D108BD9-81ED-4DB2-BD59-A6C34878D82A}">
                    <a16:rowId xmlns:a16="http://schemas.microsoft.com/office/drawing/2014/main" val="10001"/>
                  </a:ext>
                </a:extLst>
              </a:tr>
            </a:tbl>
          </a:graphicData>
        </a:graphic>
      </p:graphicFrame>
      <p:pic>
        <p:nvPicPr>
          <p:cNvPr id="10" name="object 10"/>
          <p:cNvPicPr/>
          <p:nvPr/>
        </p:nvPicPr>
        <p:blipFill>
          <a:blip r:embed="rId3" cstate="print"/>
          <a:stretch>
            <a:fillRect/>
          </a:stretch>
        </p:blipFill>
        <p:spPr>
          <a:xfrm>
            <a:off x="143510" y="161289"/>
            <a:ext cx="773887" cy="311150"/>
          </a:xfrm>
          <a:prstGeom prst="rect">
            <a:avLst/>
          </a:prstGeom>
        </p:spPr>
      </p:pic>
      <p:sp>
        <p:nvSpPr>
          <p:cNvPr id="11" name="object 11"/>
          <p:cNvSpPr txBox="1"/>
          <p:nvPr/>
        </p:nvSpPr>
        <p:spPr>
          <a:xfrm>
            <a:off x="3634866" y="4845041"/>
            <a:ext cx="4474845"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15" dirty="0">
                <a:solidFill>
                  <a:srgbClr val="585858"/>
                </a:solidFill>
                <a:latin typeface="Arial"/>
                <a:cs typeface="Arial"/>
              </a:rPr>
              <a:t> </a:t>
            </a:r>
            <a:r>
              <a:rPr sz="700" spc="-5" dirty="0">
                <a:solidFill>
                  <a:srgbClr val="585858"/>
                </a:solidFill>
                <a:latin typeface="Arial"/>
                <a:cs typeface="Arial"/>
              </a:rPr>
              <a:t>Source:</a:t>
            </a:r>
            <a:r>
              <a:rPr sz="700" spc="15" dirty="0">
                <a:solidFill>
                  <a:srgbClr val="585858"/>
                </a:solidFill>
                <a:latin typeface="Arial"/>
                <a:cs typeface="Arial"/>
              </a:rPr>
              <a:t> </a:t>
            </a:r>
            <a:r>
              <a:rPr sz="700" spc="-10" dirty="0">
                <a:solidFill>
                  <a:srgbClr val="585858"/>
                </a:solidFill>
                <a:latin typeface="Arial"/>
                <a:cs typeface="Arial"/>
              </a:rPr>
              <a:t>https://miro.medium.com/max/2000/1*px6PC9HJ1cXZ9HSlxxJzWw.png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33330" y="644397"/>
            <a:ext cx="4067503" cy="772647"/>
          </a:xfrm>
          <a:prstGeom prst="rect">
            <a:avLst/>
          </a:prstGeom>
        </p:spPr>
        <p:txBody>
          <a:bodyPr vert="horz" wrap="square" lIns="0" tIns="28575" rIns="0" bIns="0" rtlCol="0">
            <a:spAutoFit/>
          </a:bodyPr>
          <a:lstStyle/>
          <a:p>
            <a:pPr marL="1174115" marR="5080" indent="-116205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Algebra</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569466" y="1717675"/>
            <a:ext cx="141605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EQUI</a:t>
            </a:r>
            <a:r>
              <a:rPr sz="1800" spc="-50" dirty="0">
                <a:solidFill>
                  <a:srgbClr val="585858"/>
                </a:solidFill>
                <a:latin typeface="Arial"/>
                <a:cs typeface="Arial"/>
              </a:rPr>
              <a:t> </a:t>
            </a:r>
            <a:r>
              <a:rPr sz="1800" spc="-5" dirty="0">
                <a:solidFill>
                  <a:srgbClr val="585858"/>
                </a:solidFill>
                <a:latin typeface="Arial"/>
                <a:cs typeface="Arial"/>
              </a:rPr>
              <a:t>Join</a:t>
            </a:r>
            <a:r>
              <a:rPr sz="1800" spc="-45" dirty="0">
                <a:solidFill>
                  <a:srgbClr val="585858"/>
                </a:solidFill>
                <a:latin typeface="Arial"/>
                <a:cs typeface="Arial"/>
              </a:rPr>
              <a:t> </a:t>
            </a:r>
            <a:r>
              <a:rPr sz="1800" dirty="0">
                <a:solidFill>
                  <a:srgbClr val="585858"/>
                </a:solidFill>
                <a:latin typeface="Arial"/>
                <a:cs typeface="Arial"/>
              </a:rPr>
              <a:t>(</a:t>
            </a:r>
            <a:r>
              <a:rPr sz="1800" b="1" dirty="0">
                <a:solidFill>
                  <a:srgbClr val="585858"/>
                </a:solidFill>
                <a:latin typeface="Arial"/>
                <a:cs typeface="Arial"/>
              </a:rPr>
              <a:t>=</a:t>
            </a:r>
            <a:r>
              <a:rPr sz="1800" dirty="0">
                <a:solidFill>
                  <a:srgbClr val="585858"/>
                </a:solidFill>
                <a:latin typeface="Arial"/>
                <a:cs typeface="Arial"/>
              </a:rPr>
              <a:t>)</a:t>
            </a:r>
            <a:endParaRPr sz="1800">
              <a:latin typeface="Arial"/>
              <a:cs typeface="Arial"/>
            </a:endParaRPr>
          </a:p>
        </p:txBody>
      </p:sp>
      <p:sp>
        <p:nvSpPr>
          <p:cNvPr id="7" name="object 7"/>
          <p:cNvSpPr txBox="1"/>
          <p:nvPr/>
        </p:nvSpPr>
        <p:spPr>
          <a:xfrm>
            <a:off x="604012" y="3196437"/>
            <a:ext cx="3641090" cy="1162685"/>
          </a:xfrm>
          <a:prstGeom prst="rect">
            <a:avLst/>
          </a:prstGeom>
        </p:spPr>
        <p:txBody>
          <a:bodyPr vert="horz" wrap="square" lIns="0" tIns="12700" rIns="0" bIns="0" rtlCol="0">
            <a:spAutoFit/>
          </a:bodyPr>
          <a:lstStyle/>
          <a:p>
            <a:pPr marL="400050" marR="68580" indent="-337185">
              <a:lnSpc>
                <a:spcPct val="115900"/>
              </a:lnSpc>
              <a:spcBef>
                <a:spcPts val="100"/>
              </a:spcBef>
              <a:buChar char="●"/>
              <a:tabLst>
                <a:tab pos="400050" algn="l"/>
                <a:tab pos="400685" algn="l"/>
              </a:tabLst>
            </a:pPr>
            <a:r>
              <a:rPr sz="1400" dirty="0">
                <a:latin typeface="Arial"/>
                <a:cs typeface="Arial"/>
              </a:rPr>
              <a:t>When</a:t>
            </a:r>
            <a:r>
              <a:rPr sz="1400" spc="-35" dirty="0">
                <a:latin typeface="Arial"/>
                <a:cs typeface="Arial"/>
              </a:rPr>
              <a:t> </a:t>
            </a:r>
            <a:r>
              <a:rPr sz="1400" dirty="0">
                <a:latin typeface="Arial"/>
                <a:cs typeface="Arial"/>
              </a:rPr>
              <a:t>a</a:t>
            </a:r>
            <a:r>
              <a:rPr sz="1400" spc="-40" dirty="0">
                <a:latin typeface="Arial"/>
                <a:cs typeface="Arial"/>
              </a:rPr>
              <a:t> </a:t>
            </a:r>
            <a:r>
              <a:rPr sz="1400" spc="-5" dirty="0">
                <a:latin typeface="Arial"/>
                <a:cs typeface="Arial"/>
              </a:rPr>
              <a:t>theta</a:t>
            </a:r>
            <a:r>
              <a:rPr sz="1400" spc="-15" dirty="0">
                <a:latin typeface="Arial"/>
                <a:cs typeface="Arial"/>
              </a:rPr>
              <a:t> </a:t>
            </a:r>
            <a:r>
              <a:rPr sz="1400" spc="-5" dirty="0">
                <a:latin typeface="Arial"/>
                <a:cs typeface="Arial"/>
              </a:rPr>
              <a:t>join</a:t>
            </a:r>
            <a:r>
              <a:rPr sz="1400" spc="-15" dirty="0">
                <a:latin typeface="Arial"/>
                <a:cs typeface="Arial"/>
              </a:rPr>
              <a:t> </a:t>
            </a:r>
            <a:r>
              <a:rPr sz="1400" spc="-5" dirty="0">
                <a:latin typeface="Arial"/>
                <a:cs typeface="Arial"/>
              </a:rPr>
              <a:t>uses</a:t>
            </a:r>
            <a:r>
              <a:rPr sz="1400" spc="-30" dirty="0">
                <a:latin typeface="Arial"/>
                <a:cs typeface="Arial"/>
              </a:rPr>
              <a:t> </a:t>
            </a:r>
            <a:r>
              <a:rPr sz="1400" spc="-5" dirty="0">
                <a:latin typeface="Arial"/>
                <a:cs typeface="Arial"/>
              </a:rPr>
              <a:t>only</a:t>
            </a:r>
            <a:r>
              <a:rPr sz="1400" spc="-30" dirty="0">
                <a:latin typeface="Arial"/>
                <a:cs typeface="Arial"/>
              </a:rPr>
              <a:t> </a:t>
            </a:r>
            <a:r>
              <a:rPr sz="1400" spc="-5" dirty="0">
                <a:latin typeface="Arial"/>
                <a:cs typeface="Arial"/>
              </a:rPr>
              <a:t>equivalence </a:t>
            </a:r>
            <a:r>
              <a:rPr sz="1400" spc="-370" dirty="0">
                <a:latin typeface="Arial"/>
                <a:cs typeface="Arial"/>
              </a:rPr>
              <a:t> </a:t>
            </a:r>
            <a:r>
              <a:rPr sz="1400" spc="-5" dirty="0">
                <a:latin typeface="Arial"/>
                <a:cs typeface="Arial"/>
              </a:rPr>
              <a:t>condition, </a:t>
            </a:r>
            <a:r>
              <a:rPr sz="1400" spc="-10" dirty="0">
                <a:latin typeface="Arial"/>
                <a:cs typeface="Arial"/>
              </a:rPr>
              <a:t>it</a:t>
            </a:r>
            <a:r>
              <a:rPr sz="1400" dirty="0">
                <a:latin typeface="Arial"/>
                <a:cs typeface="Arial"/>
              </a:rPr>
              <a:t> </a:t>
            </a:r>
            <a:r>
              <a:rPr sz="1400" spc="-5" dirty="0">
                <a:latin typeface="Arial"/>
                <a:cs typeface="Arial"/>
              </a:rPr>
              <a:t>becomes</a:t>
            </a:r>
            <a:r>
              <a:rPr sz="1400" dirty="0">
                <a:latin typeface="Arial"/>
                <a:cs typeface="Arial"/>
              </a:rPr>
              <a:t> a</a:t>
            </a:r>
            <a:r>
              <a:rPr sz="1400" spc="-15" dirty="0">
                <a:latin typeface="Arial"/>
                <a:cs typeface="Arial"/>
              </a:rPr>
              <a:t> </a:t>
            </a:r>
            <a:r>
              <a:rPr sz="1400" spc="-5" dirty="0">
                <a:latin typeface="Arial"/>
                <a:cs typeface="Arial"/>
              </a:rPr>
              <a:t>equi</a:t>
            </a:r>
            <a:r>
              <a:rPr sz="1400" spc="-20" dirty="0">
                <a:latin typeface="Arial"/>
                <a:cs typeface="Arial"/>
              </a:rPr>
              <a:t> </a:t>
            </a:r>
            <a:r>
              <a:rPr sz="1400" spc="-5" dirty="0">
                <a:latin typeface="Arial"/>
                <a:cs typeface="Arial"/>
              </a:rPr>
              <a:t>join.</a:t>
            </a:r>
            <a:endParaRPr sz="1400">
              <a:latin typeface="Arial"/>
              <a:cs typeface="Arial"/>
            </a:endParaRPr>
          </a:p>
          <a:p>
            <a:pPr marL="400050" indent="-335915">
              <a:lnSpc>
                <a:spcPct val="100000"/>
              </a:lnSpc>
              <a:spcBef>
                <a:spcPts val="260"/>
              </a:spcBef>
              <a:buChar char="●"/>
              <a:tabLst>
                <a:tab pos="400050" algn="l"/>
                <a:tab pos="400685" algn="l"/>
              </a:tabLst>
            </a:pPr>
            <a:r>
              <a:rPr sz="1400" spc="-5" dirty="0">
                <a:latin typeface="Arial"/>
                <a:cs typeface="Arial"/>
              </a:rPr>
              <a:t>For</a:t>
            </a:r>
            <a:r>
              <a:rPr sz="1400" spc="-60" dirty="0">
                <a:latin typeface="Arial"/>
                <a:cs typeface="Arial"/>
              </a:rPr>
              <a:t> </a:t>
            </a:r>
            <a:r>
              <a:rPr sz="1400" spc="-5" dirty="0">
                <a:latin typeface="Arial"/>
                <a:cs typeface="Arial"/>
              </a:rPr>
              <a:t>example:</a:t>
            </a:r>
            <a:endParaRPr sz="1400">
              <a:latin typeface="Arial"/>
              <a:cs typeface="Arial"/>
            </a:endParaRPr>
          </a:p>
          <a:p>
            <a:pPr marL="400050" indent="-335915">
              <a:lnSpc>
                <a:spcPct val="100000"/>
              </a:lnSpc>
              <a:spcBef>
                <a:spcPts val="955"/>
              </a:spcBef>
              <a:buSzPct val="77777"/>
              <a:buChar char="●"/>
              <a:tabLst>
                <a:tab pos="400050" algn="l"/>
                <a:tab pos="400685" algn="l"/>
              </a:tabLst>
            </a:pPr>
            <a:r>
              <a:rPr sz="2700" baseline="20061" dirty="0">
                <a:latin typeface="Arial"/>
                <a:cs typeface="Arial"/>
              </a:rPr>
              <a:t>A</a:t>
            </a:r>
            <a:r>
              <a:rPr sz="2700" spc="-165" baseline="20061" dirty="0">
                <a:latin typeface="Arial"/>
                <a:cs typeface="Arial"/>
              </a:rPr>
              <a:t> </a:t>
            </a:r>
            <a:r>
              <a:rPr sz="2700" baseline="20061" dirty="0">
                <a:latin typeface="MS PGothic"/>
                <a:cs typeface="MS PGothic"/>
              </a:rPr>
              <a:t>⋈</a:t>
            </a:r>
            <a:r>
              <a:rPr sz="2700" spc="-97" baseline="20061" dirty="0">
                <a:latin typeface="MS PGothic"/>
                <a:cs typeface="MS PGothic"/>
              </a:rPr>
              <a:t> </a:t>
            </a:r>
            <a:r>
              <a:rPr sz="1200" spc="-5" dirty="0">
                <a:latin typeface="Arial"/>
                <a:cs typeface="Arial"/>
              </a:rPr>
              <a:t>A.column</a:t>
            </a:r>
            <a:r>
              <a:rPr sz="1200" spc="-25" dirty="0">
                <a:latin typeface="Arial"/>
                <a:cs typeface="Arial"/>
              </a:rPr>
              <a:t> </a:t>
            </a:r>
            <a:r>
              <a:rPr sz="1200" spc="-5" dirty="0">
                <a:latin typeface="Arial"/>
                <a:cs typeface="Arial"/>
              </a:rPr>
              <a:t>2</a:t>
            </a:r>
            <a:r>
              <a:rPr sz="1200" spc="-10" dirty="0">
                <a:latin typeface="Arial"/>
                <a:cs typeface="Arial"/>
              </a:rPr>
              <a:t> </a:t>
            </a:r>
            <a:r>
              <a:rPr sz="1200" dirty="0">
                <a:latin typeface="Arial"/>
                <a:cs typeface="Arial"/>
              </a:rPr>
              <a:t>=</a:t>
            </a:r>
            <a:r>
              <a:rPr sz="1200" spc="-15" dirty="0">
                <a:latin typeface="Arial"/>
                <a:cs typeface="Arial"/>
              </a:rPr>
              <a:t> </a:t>
            </a:r>
            <a:r>
              <a:rPr sz="1200" spc="-5" dirty="0">
                <a:latin typeface="Arial"/>
                <a:cs typeface="Arial"/>
              </a:rPr>
              <a:t>B.column</a:t>
            </a:r>
            <a:r>
              <a:rPr sz="1200" spc="-10" dirty="0">
                <a:latin typeface="Arial"/>
                <a:cs typeface="Arial"/>
              </a:rPr>
              <a:t> </a:t>
            </a:r>
            <a:r>
              <a:rPr sz="1200" spc="-5" dirty="0">
                <a:latin typeface="Arial"/>
                <a:cs typeface="Arial"/>
              </a:rPr>
              <a:t>2</a:t>
            </a:r>
            <a:r>
              <a:rPr sz="1200" spc="25" dirty="0">
                <a:latin typeface="Arial"/>
                <a:cs typeface="Arial"/>
              </a:rPr>
              <a:t> </a:t>
            </a:r>
            <a:r>
              <a:rPr sz="2700" baseline="20061" dirty="0">
                <a:latin typeface="Arial"/>
                <a:cs typeface="Arial"/>
              </a:rPr>
              <a:t>(B)</a:t>
            </a:r>
            <a:endParaRPr sz="2700" baseline="20061">
              <a:latin typeface="Arial"/>
              <a:cs typeface="Arial"/>
            </a:endParaRPr>
          </a:p>
        </p:txBody>
      </p:sp>
      <p:sp>
        <p:nvSpPr>
          <p:cNvPr id="8" name="object 8"/>
          <p:cNvSpPr txBox="1"/>
          <p:nvPr/>
        </p:nvSpPr>
        <p:spPr>
          <a:xfrm>
            <a:off x="5165725" y="1492123"/>
            <a:ext cx="2499995" cy="754380"/>
          </a:xfrm>
          <a:prstGeom prst="rect">
            <a:avLst/>
          </a:prstGeom>
        </p:spPr>
        <p:txBody>
          <a:bodyPr vert="horz" wrap="square" lIns="0" tIns="102235" rIns="0" bIns="0" rtlCol="0">
            <a:spAutoFit/>
          </a:bodyPr>
          <a:lstStyle/>
          <a:p>
            <a:pPr marL="38100">
              <a:lnSpc>
                <a:spcPct val="100000"/>
              </a:lnSpc>
              <a:spcBef>
                <a:spcPts val="805"/>
              </a:spcBef>
            </a:pPr>
            <a:r>
              <a:rPr sz="1800" dirty="0">
                <a:latin typeface="Arial"/>
                <a:cs typeface="Arial"/>
              </a:rPr>
              <a:t>For</a:t>
            </a:r>
            <a:r>
              <a:rPr sz="1800" spc="-95" dirty="0">
                <a:latin typeface="Arial"/>
                <a:cs typeface="Arial"/>
              </a:rPr>
              <a:t> </a:t>
            </a:r>
            <a:r>
              <a:rPr sz="1800" spc="-5" dirty="0">
                <a:latin typeface="Arial"/>
                <a:cs typeface="Arial"/>
              </a:rPr>
              <a:t>example:</a:t>
            </a:r>
            <a:endParaRPr sz="1800">
              <a:latin typeface="Arial"/>
              <a:cs typeface="Arial"/>
            </a:endParaRPr>
          </a:p>
          <a:p>
            <a:pPr marL="38100">
              <a:lnSpc>
                <a:spcPct val="100000"/>
              </a:lnSpc>
              <a:spcBef>
                <a:spcPts val="710"/>
              </a:spcBef>
            </a:pPr>
            <a:r>
              <a:rPr sz="2700" baseline="20061" dirty="0">
                <a:latin typeface="Arial"/>
                <a:cs typeface="Arial"/>
              </a:rPr>
              <a:t>A</a:t>
            </a:r>
            <a:r>
              <a:rPr sz="2700" spc="-165" baseline="20061" dirty="0">
                <a:latin typeface="Arial"/>
                <a:cs typeface="Arial"/>
              </a:rPr>
              <a:t> </a:t>
            </a:r>
            <a:r>
              <a:rPr sz="2700" baseline="20061" dirty="0">
                <a:latin typeface="MS PGothic"/>
                <a:cs typeface="MS PGothic"/>
              </a:rPr>
              <a:t>⋈</a:t>
            </a:r>
            <a:r>
              <a:rPr sz="2700" spc="-97" baseline="20061" dirty="0">
                <a:latin typeface="MS PGothic"/>
                <a:cs typeface="MS PGothic"/>
              </a:rPr>
              <a:t> </a:t>
            </a:r>
            <a:r>
              <a:rPr sz="1200" spc="-5" dirty="0">
                <a:latin typeface="Arial"/>
                <a:cs typeface="Arial"/>
              </a:rPr>
              <a:t>A.column</a:t>
            </a:r>
            <a:r>
              <a:rPr sz="1200" spc="-25" dirty="0">
                <a:latin typeface="Arial"/>
                <a:cs typeface="Arial"/>
              </a:rPr>
              <a:t> </a:t>
            </a:r>
            <a:r>
              <a:rPr sz="1200" spc="-5" dirty="0">
                <a:latin typeface="Arial"/>
                <a:cs typeface="Arial"/>
              </a:rPr>
              <a:t>2</a:t>
            </a:r>
            <a:r>
              <a:rPr sz="1200" spc="-10" dirty="0">
                <a:latin typeface="Arial"/>
                <a:cs typeface="Arial"/>
              </a:rPr>
              <a:t> </a:t>
            </a:r>
            <a:r>
              <a:rPr sz="1200" dirty="0">
                <a:latin typeface="Arial"/>
                <a:cs typeface="Arial"/>
              </a:rPr>
              <a:t>=</a:t>
            </a:r>
            <a:r>
              <a:rPr sz="1200" spc="-20" dirty="0">
                <a:latin typeface="Arial"/>
                <a:cs typeface="Arial"/>
              </a:rPr>
              <a:t> </a:t>
            </a:r>
            <a:r>
              <a:rPr sz="1200" spc="-5" dirty="0">
                <a:latin typeface="Arial"/>
                <a:cs typeface="Arial"/>
              </a:rPr>
              <a:t>B.column 2</a:t>
            </a:r>
            <a:r>
              <a:rPr sz="1200" spc="25" dirty="0">
                <a:latin typeface="Arial"/>
                <a:cs typeface="Arial"/>
              </a:rPr>
              <a:t> </a:t>
            </a:r>
            <a:r>
              <a:rPr sz="2700" baseline="20061" dirty="0">
                <a:latin typeface="Arial"/>
                <a:cs typeface="Arial"/>
              </a:rPr>
              <a:t>(B)</a:t>
            </a:r>
            <a:endParaRPr sz="2700" baseline="20061">
              <a:latin typeface="Arial"/>
              <a:cs typeface="Arial"/>
            </a:endParaRPr>
          </a:p>
        </p:txBody>
      </p:sp>
      <p:graphicFrame>
        <p:nvGraphicFramePr>
          <p:cNvPr id="9" name="object 9"/>
          <p:cNvGraphicFramePr>
            <a:graphicFrameLocks noGrp="1"/>
          </p:cNvGraphicFramePr>
          <p:nvPr/>
        </p:nvGraphicFramePr>
        <p:xfrm>
          <a:off x="4998084" y="2420746"/>
          <a:ext cx="3530600" cy="1459865"/>
        </p:xfrm>
        <a:graphic>
          <a:graphicData uri="http://schemas.openxmlformats.org/drawingml/2006/table">
            <a:tbl>
              <a:tblPr firstRow="1" bandRow="1">
                <a:tableStyleId>{2D5ABB26-0587-4C30-8999-92F81FD0307C}</a:tableStyleId>
              </a:tblPr>
              <a:tblGrid>
                <a:gridCol w="1765300">
                  <a:extLst>
                    <a:ext uri="{9D8B030D-6E8A-4147-A177-3AD203B41FA5}">
                      <a16:colId xmlns:a16="http://schemas.microsoft.com/office/drawing/2014/main" val="20000"/>
                    </a:ext>
                  </a:extLst>
                </a:gridCol>
                <a:gridCol w="1765300">
                  <a:extLst>
                    <a:ext uri="{9D8B030D-6E8A-4147-A177-3AD203B41FA5}">
                      <a16:colId xmlns:a16="http://schemas.microsoft.com/office/drawing/2014/main" val="20001"/>
                    </a:ext>
                  </a:extLst>
                </a:gridCol>
              </a:tblGrid>
              <a:tr h="730885">
                <a:tc>
                  <a:txBody>
                    <a:bodyPr/>
                    <a:lstStyle/>
                    <a:p>
                      <a:pPr marL="91440">
                        <a:lnSpc>
                          <a:spcPct val="100000"/>
                        </a:lnSpc>
                        <a:spcBef>
                          <a:spcPts val="220"/>
                        </a:spcBef>
                      </a:pPr>
                      <a:r>
                        <a:rPr sz="1400" b="1" spc="-5" dirty="0">
                          <a:solidFill>
                            <a:srgbClr val="FFFFFF"/>
                          </a:solidFill>
                          <a:latin typeface="Arial"/>
                          <a:cs typeface="Arial"/>
                        </a:rPr>
                        <a:t>Column1</a:t>
                      </a:r>
                      <a:endParaRPr sz="1400">
                        <a:latin typeface="Arial"/>
                        <a:cs typeface="Arial"/>
                      </a:endParaRPr>
                    </a:p>
                  </a:txBody>
                  <a:tcPr marL="0" marR="0" marT="2794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FFAB40"/>
                    </a:solidFill>
                  </a:tcPr>
                </a:tc>
                <a:tc>
                  <a:txBody>
                    <a:bodyPr/>
                    <a:lstStyle/>
                    <a:p>
                      <a:pPr marL="90805">
                        <a:lnSpc>
                          <a:spcPct val="100000"/>
                        </a:lnSpc>
                        <a:spcBef>
                          <a:spcPts val="220"/>
                        </a:spcBef>
                      </a:pPr>
                      <a:r>
                        <a:rPr sz="1400" b="1" spc="-5" dirty="0">
                          <a:solidFill>
                            <a:srgbClr val="FFFFFF"/>
                          </a:solidFill>
                          <a:latin typeface="Arial"/>
                          <a:cs typeface="Arial"/>
                        </a:rPr>
                        <a:t>Column2</a:t>
                      </a:r>
                      <a:endParaRPr sz="1400">
                        <a:latin typeface="Arial"/>
                        <a:cs typeface="Arial"/>
                      </a:endParaRPr>
                    </a:p>
                  </a:txBody>
                  <a:tcPr marL="0" marR="0" marT="2794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FFAB40"/>
                    </a:solidFill>
                  </a:tcPr>
                </a:tc>
                <a:extLst>
                  <a:ext uri="{0D108BD9-81ED-4DB2-BD59-A6C34878D82A}">
                    <a16:rowId xmlns:a16="http://schemas.microsoft.com/office/drawing/2014/main" val="10000"/>
                  </a:ext>
                </a:extLst>
              </a:tr>
              <a:tr h="728980">
                <a:tc>
                  <a:txBody>
                    <a:bodyPr/>
                    <a:lstStyle/>
                    <a:p>
                      <a:pPr marL="91440">
                        <a:lnSpc>
                          <a:spcPct val="100000"/>
                        </a:lnSpc>
                        <a:spcBef>
                          <a:spcPts val="225"/>
                        </a:spcBef>
                      </a:pPr>
                      <a:r>
                        <a:rPr sz="1400" dirty="0">
                          <a:latin typeface="Arial"/>
                          <a:cs typeface="Arial"/>
                        </a:rPr>
                        <a:t>1</a:t>
                      </a:r>
                      <a:endParaRPr sz="1400">
                        <a:latin typeface="Arial"/>
                        <a:cs typeface="Arial"/>
                      </a:endParaRPr>
                    </a:p>
                  </a:txBody>
                  <a:tcPr marL="0" marR="0" marT="2857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FFE0CD"/>
                    </a:solidFill>
                  </a:tcPr>
                </a:tc>
                <a:tc>
                  <a:txBody>
                    <a:bodyPr/>
                    <a:lstStyle/>
                    <a:p>
                      <a:pPr marL="90805">
                        <a:lnSpc>
                          <a:spcPct val="100000"/>
                        </a:lnSpc>
                        <a:spcBef>
                          <a:spcPts val="225"/>
                        </a:spcBef>
                      </a:pPr>
                      <a:r>
                        <a:rPr sz="1400" dirty="0">
                          <a:latin typeface="Arial"/>
                          <a:cs typeface="Arial"/>
                        </a:rPr>
                        <a:t>2</a:t>
                      </a:r>
                      <a:endParaRPr sz="1400">
                        <a:latin typeface="Arial"/>
                        <a:cs typeface="Arial"/>
                      </a:endParaRPr>
                    </a:p>
                  </a:txBody>
                  <a:tcPr marL="0" marR="0" marT="2857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FFE0CD"/>
                    </a:solidFill>
                  </a:tcPr>
                </a:tc>
                <a:extLst>
                  <a:ext uri="{0D108BD9-81ED-4DB2-BD59-A6C34878D82A}">
                    <a16:rowId xmlns:a16="http://schemas.microsoft.com/office/drawing/2014/main" val="10001"/>
                  </a:ext>
                </a:extLst>
              </a:tr>
            </a:tbl>
          </a:graphicData>
        </a:graphic>
      </p:graphicFrame>
      <p:pic>
        <p:nvPicPr>
          <p:cNvPr id="10" name="object 10"/>
          <p:cNvPicPr/>
          <p:nvPr/>
        </p:nvPicPr>
        <p:blipFill>
          <a:blip r:embed="rId3" cstate="print"/>
          <a:stretch>
            <a:fillRect/>
          </a:stretch>
        </p:blipFill>
        <p:spPr>
          <a:xfrm>
            <a:off x="143510" y="161289"/>
            <a:ext cx="773887" cy="311150"/>
          </a:xfrm>
          <a:prstGeom prst="rect">
            <a:avLst/>
          </a:prstGeom>
        </p:spPr>
      </p:pic>
      <p:sp>
        <p:nvSpPr>
          <p:cNvPr id="11" name="object 11"/>
          <p:cNvSpPr txBox="1"/>
          <p:nvPr/>
        </p:nvSpPr>
        <p:spPr>
          <a:xfrm>
            <a:off x="3634866" y="4845041"/>
            <a:ext cx="4474845"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15" dirty="0">
                <a:solidFill>
                  <a:srgbClr val="585858"/>
                </a:solidFill>
                <a:latin typeface="Arial"/>
                <a:cs typeface="Arial"/>
              </a:rPr>
              <a:t> </a:t>
            </a:r>
            <a:r>
              <a:rPr sz="700" spc="-5" dirty="0">
                <a:solidFill>
                  <a:srgbClr val="585858"/>
                </a:solidFill>
                <a:latin typeface="Arial"/>
                <a:cs typeface="Arial"/>
              </a:rPr>
              <a:t>Source:</a:t>
            </a:r>
            <a:r>
              <a:rPr sz="700" spc="15" dirty="0">
                <a:solidFill>
                  <a:srgbClr val="585858"/>
                </a:solidFill>
                <a:latin typeface="Arial"/>
                <a:cs typeface="Arial"/>
              </a:rPr>
              <a:t> </a:t>
            </a:r>
            <a:r>
              <a:rPr sz="700" spc="-10" dirty="0">
                <a:solidFill>
                  <a:srgbClr val="585858"/>
                </a:solidFill>
                <a:latin typeface="Arial"/>
                <a:cs typeface="Arial"/>
              </a:rPr>
              <a:t>https://miro.medium.com/max/2000/1*px6PC9HJ1cXZ9HSlxxJzWw.png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HTML Tags and Attributes</a:t>
            </a:r>
          </a:p>
        </p:txBody>
      </p:sp>
      <p:sp>
        <p:nvSpPr>
          <p:cNvPr id="3" name="object 3"/>
          <p:cNvSpPr txBox="1"/>
          <p:nvPr/>
        </p:nvSpPr>
        <p:spPr>
          <a:xfrm>
            <a:off x="704857" y="1728118"/>
            <a:ext cx="3558540" cy="2188420"/>
          </a:xfrm>
          <a:prstGeom prst="rect">
            <a:avLst/>
          </a:prstGeom>
        </p:spPr>
        <p:txBody>
          <a:bodyPr vert="horz" wrap="square" lIns="0" tIns="12700" rIns="0" bIns="0" rtlCol="0">
            <a:spAutoFit/>
          </a:bodyPr>
          <a:lstStyle/>
          <a:p>
            <a:pPr marR="235579" algn="ctr">
              <a:spcBef>
                <a:spcPts val="100"/>
              </a:spcBef>
            </a:pPr>
            <a:r>
              <a:rPr sz="1800" spc="-40" dirty="0">
                <a:solidFill>
                  <a:srgbClr val="595959"/>
                </a:solidFill>
                <a:latin typeface="Arial MT"/>
                <a:cs typeface="Arial MT"/>
              </a:rPr>
              <a:t>Tables</a:t>
            </a:r>
            <a:endParaRPr sz="1800" dirty="0">
              <a:latin typeface="Arial MT"/>
              <a:cs typeface="Arial MT"/>
            </a:endParaRPr>
          </a:p>
          <a:p>
            <a:pPr marL="348606" marR="210815" indent="-336542" algn="just">
              <a:lnSpc>
                <a:spcPct val="116100"/>
              </a:lnSpc>
              <a:spcBef>
                <a:spcPts val="1105"/>
              </a:spcBef>
              <a:buChar char="●"/>
              <a:tabLst>
                <a:tab pos="349241" algn="l"/>
              </a:tabLst>
            </a:pPr>
            <a:r>
              <a:rPr spc="-5" dirty="0">
                <a:latin typeface="Arial MT"/>
                <a:cs typeface="Arial MT"/>
              </a:rPr>
              <a:t>The HTML tables allow displaying the </a:t>
            </a:r>
            <a:r>
              <a:rPr spc="-375" dirty="0">
                <a:latin typeface="Arial MT"/>
                <a:cs typeface="Arial MT"/>
              </a:rPr>
              <a:t> </a:t>
            </a:r>
            <a:r>
              <a:rPr spc="-5" dirty="0">
                <a:latin typeface="Arial MT"/>
                <a:cs typeface="Arial MT"/>
              </a:rPr>
              <a:t>data </a:t>
            </a:r>
            <a:r>
              <a:rPr dirty="0">
                <a:latin typeface="Arial MT"/>
                <a:cs typeface="Arial MT"/>
              </a:rPr>
              <a:t>(e.g. </a:t>
            </a:r>
            <a:r>
              <a:rPr spc="-5" dirty="0">
                <a:latin typeface="Arial MT"/>
                <a:cs typeface="Arial MT"/>
              </a:rPr>
              <a:t>image, text, link) in </a:t>
            </a:r>
            <a:r>
              <a:rPr dirty="0">
                <a:latin typeface="Arial MT"/>
                <a:cs typeface="Arial MT"/>
              </a:rPr>
              <a:t>columns </a:t>
            </a:r>
            <a:r>
              <a:rPr spc="-375" dirty="0">
                <a:latin typeface="Arial MT"/>
                <a:cs typeface="Arial MT"/>
              </a:rPr>
              <a:t> </a:t>
            </a:r>
            <a:r>
              <a:rPr spc="-5" dirty="0">
                <a:latin typeface="Arial MT"/>
                <a:cs typeface="Arial MT"/>
              </a:rPr>
              <a:t>and</a:t>
            </a:r>
            <a:r>
              <a:rPr spc="-10" dirty="0">
                <a:latin typeface="Arial MT"/>
                <a:cs typeface="Arial MT"/>
              </a:rPr>
              <a:t> </a:t>
            </a:r>
            <a:r>
              <a:rPr dirty="0">
                <a:latin typeface="Arial MT"/>
                <a:cs typeface="Arial MT"/>
              </a:rPr>
              <a:t>rows</a:t>
            </a:r>
            <a:r>
              <a:rPr spc="-5" dirty="0">
                <a:latin typeface="Arial MT"/>
                <a:cs typeface="Arial MT"/>
              </a:rPr>
              <a:t> of</a:t>
            </a:r>
            <a:r>
              <a:rPr spc="-10" dirty="0">
                <a:latin typeface="Arial MT"/>
                <a:cs typeface="Arial MT"/>
              </a:rPr>
              <a:t> </a:t>
            </a:r>
            <a:r>
              <a:rPr dirty="0">
                <a:latin typeface="Arial MT"/>
                <a:cs typeface="Arial MT"/>
              </a:rPr>
              <a:t>cells.</a:t>
            </a:r>
          </a:p>
          <a:p>
            <a:pPr marL="348606" indent="-336542" algn="just">
              <a:spcBef>
                <a:spcPts val="270"/>
              </a:spcBef>
              <a:buChar char="●"/>
              <a:tabLst>
                <a:tab pos="349241" algn="l"/>
              </a:tabLst>
            </a:pPr>
            <a:r>
              <a:rPr spc="-5" dirty="0">
                <a:latin typeface="Arial MT"/>
                <a:cs typeface="Arial MT"/>
              </a:rPr>
              <a:t>The</a:t>
            </a:r>
            <a:r>
              <a:rPr spc="-15" dirty="0">
                <a:latin typeface="Arial MT"/>
                <a:cs typeface="Arial MT"/>
              </a:rPr>
              <a:t> </a:t>
            </a:r>
            <a:r>
              <a:rPr dirty="0">
                <a:latin typeface="Arial MT"/>
                <a:cs typeface="Arial MT"/>
              </a:rPr>
              <a:t>&lt;</a:t>
            </a:r>
            <a:r>
              <a:rPr b="1" dirty="0"/>
              <a:t>table</a:t>
            </a:r>
            <a:r>
              <a:rPr dirty="0">
                <a:latin typeface="Arial MT"/>
                <a:cs typeface="Arial MT"/>
              </a:rPr>
              <a:t>&gt;</a:t>
            </a:r>
            <a:r>
              <a:rPr spc="-15" dirty="0">
                <a:latin typeface="Arial MT"/>
                <a:cs typeface="Arial MT"/>
              </a:rPr>
              <a:t> </a:t>
            </a:r>
            <a:r>
              <a:rPr spc="-5" dirty="0">
                <a:latin typeface="Arial MT"/>
                <a:cs typeface="Arial MT"/>
              </a:rPr>
              <a:t>tag</a:t>
            </a:r>
            <a:r>
              <a:rPr spc="-10" dirty="0">
                <a:latin typeface="Arial MT"/>
                <a:cs typeface="Arial MT"/>
              </a:rPr>
              <a:t> </a:t>
            </a:r>
            <a:r>
              <a:rPr spc="-5" dirty="0">
                <a:latin typeface="Arial MT"/>
                <a:cs typeface="Arial MT"/>
              </a:rPr>
              <a:t>defines</a:t>
            </a:r>
            <a:r>
              <a:rPr spc="-15" dirty="0">
                <a:latin typeface="Arial MT"/>
                <a:cs typeface="Arial MT"/>
              </a:rPr>
              <a:t> </a:t>
            </a:r>
            <a:r>
              <a:rPr spc="-5" dirty="0">
                <a:latin typeface="Arial MT"/>
                <a:cs typeface="Arial MT"/>
              </a:rPr>
              <a:t>an</a:t>
            </a:r>
            <a:r>
              <a:rPr spc="5" dirty="0">
                <a:latin typeface="Arial MT"/>
                <a:cs typeface="Arial MT"/>
              </a:rPr>
              <a:t> </a:t>
            </a:r>
            <a:r>
              <a:rPr b="1" spc="-5" dirty="0"/>
              <a:t>HTML</a:t>
            </a:r>
            <a:r>
              <a:rPr b="1" spc="-40" dirty="0"/>
              <a:t> </a:t>
            </a:r>
            <a:r>
              <a:rPr b="1" spc="-5" dirty="0"/>
              <a:t>table</a:t>
            </a:r>
            <a:r>
              <a:rPr spc="-5" dirty="0">
                <a:latin typeface="Arial MT"/>
                <a:cs typeface="Arial MT"/>
              </a:rPr>
              <a:t>.</a:t>
            </a:r>
            <a:endParaRPr dirty="0">
              <a:latin typeface="Arial MT"/>
              <a:cs typeface="Arial MT"/>
            </a:endParaRPr>
          </a:p>
          <a:p>
            <a:pPr marL="348606" marR="5080" indent="-336542" algn="just">
              <a:lnSpc>
                <a:spcPct val="116100"/>
              </a:lnSpc>
              <a:buChar char="●"/>
              <a:tabLst>
                <a:tab pos="349241" algn="l"/>
              </a:tabLst>
            </a:pPr>
            <a:r>
              <a:rPr spc="-5" dirty="0">
                <a:latin typeface="Arial MT"/>
                <a:cs typeface="Arial MT"/>
              </a:rPr>
              <a:t>An </a:t>
            </a:r>
            <a:r>
              <a:rPr b="1" spc="-5" dirty="0"/>
              <a:t>HTML </a:t>
            </a:r>
            <a:r>
              <a:rPr b="1" dirty="0"/>
              <a:t>table </a:t>
            </a:r>
            <a:r>
              <a:rPr dirty="0">
                <a:latin typeface="Arial MT"/>
                <a:cs typeface="Arial MT"/>
              </a:rPr>
              <a:t>consists </a:t>
            </a:r>
            <a:r>
              <a:rPr spc="-5" dirty="0">
                <a:latin typeface="Arial MT"/>
                <a:cs typeface="Arial MT"/>
              </a:rPr>
              <a:t>of the </a:t>
            </a:r>
            <a:r>
              <a:rPr dirty="0">
                <a:latin typeface="Arial MT"/>
                <a:cs typeface="Arial MT"/>
              </a:rPr>
              <a:t>&lt;</a:t>
            </a:r>
            <a:r>
              <a:rPr b="1" dirty="0"/>
              <a:t>table</a:t>
            </a:r>
            <a:r>
              <a:rPr dirty="0">
                <a:latin typeface="Arial MT"/>
                <a:cs typeface="Arial MT"/>
              </a:rPr>
              <a:t>&gt; </a:t>
            </a:r>
            <a:r>
              <a:rPr spc="5" dirty="0">
                <a:latin typeface="Arial MT"/>
                <a:cs typeface="Arial MT"/>
              </a:rPr>
              <a:t> </a:t>
            </a:r>
            <a:r>
              <a:rPr spc="-5" dirty="0">
                <a:latin typeface="Arial MT"/>
                <a:cs typeface="Arial MT"/>
              </a:rPr>
              <a:t>element</a:t>
            </a:r>
            <a:r>
              <a:rPr spc="-15" dirty="0">
                <a:latin typeface="Arial MT"/>
                <a:cs typeface="Arial MT"/>
              </a:rPr>
              <a:t> </a:t>
            </a:r>
            <a:r>
              <a:rPr spc="-5" dirty="0">
                <a:latin typeface="Arial MT"/>
                <a:cs typeface="Arial MT"/>
              </a:rPr>
              <a:t>and</a:t>
            </a:r>
            <a:r>
              <a:rPr spc="-15" dirty="0">
                <a:latin typeface="Arial MT"/>
                <a:cs typeface="Arial MT"/>
              </a:rPr>
              <a:t> </a:t>
            </a:r>
            <a:r>
              <a:rPr spc="-5" dirty="0">
                <a:latin typeface="Arial MT"/>
                <a:cs typeface="Arial MT"/>
              </a:rPr>
              <a:t>one</a:t>
            </a:r>
            <a:r>
              <a:rPr spc="-15" dirty="0">
                <a:latin typeface="Arial MT"/>
                <a:cs typeface="Arial MT"/>
              </a:rPr>
              <a:t> </a:t>
            </a:r>
            <a:r>
              <a:rPr spc="-5" dirty="0">
                <a:latin typeface="Arial MT"/>
                <a:cs typeface="Arial MT"/>
              </a:rPr>
              <a:t>or</a:t>
            </a:r>
            <a:r>
              <a:rPr spc="-15" dirty="0">
                <a:latin typeface="Arial MT"/>
                <a:cs typeface="Arial MT"/>
              </a:rPr>
              <a:t> </a:t>
            </a:r>
            <a:r>
              <a:rPr dirty="0">
                <a:latin typeface="Arial MT"/>
                <a:cs typeface="Arial MT"/>
              </a:rPr>
              <a:t>more</a:t>
            </a:r>
            <a:r>
              <a:rPr spc="-15" dirty="0">
                <a:latin typeface="Arial MT"/>
                <a:cs typeface="Arial MT"/>
              </a:rPr>
              <a:t> </a:t>
            </a:r>
            <a:r>
              <a:rPr spc="-5" dirty="0">
                <a:latin typeface="Arial MT"/>
                <a:cs typeface="Arial MT"/>
              </a:rPr>
              <a:t>&lt;tr&gt;,</a:t>
            </a:r>
            <a:r>
              <a:rPr spc="-15" dirty="0">
                <a:latin typeface="Arial MT"/>
                <a:cs typeface="Arial MT"/>
              </a:rPr>
              <a:t> </a:t>
            </a:r>
            <a:r>
              <a:rPr spc="-5" dirty="0">
                <a:latin typeface="Arial MT"/>
                <a:cs typeface="Arial MT"/>
              </a:rPr>
              <a:t>&lt;th&gt;,</a:t>
            </a:r>
            <a:r>
              <a:rPr spc="-15" dirty="0">
                <a:latin typeface="Arial MT"/>
                <a:cs typeface="Arial MT"/>
              </a:rPr>
              <a:t> </a:t>
            </a:r>
            <a:r>
              <a:rPr spc="-5" dirty="0">
                <a:latin typeface="Arial MT"/>
                <a:cs typeface="Arial MT"/>
              </a:rPr>
              <a:t>and</a:t>
            </a:r>
            <a:endParaRPr dirty="0">
              <a:latin typeface="Arial MT"/>
              <a:cs typeface="Arial MT"/>
            </a:endParaRPr>
          </a:p>
          <a:p>
            <a:pPr marL="348606" algn="just">
              <a:spcBef>
                <a:spcPts val="270"/>
              </a:spcBef>
            </a:pPr>
            <a:r>
              <a:rPr spc="-5" dirty="0">
                <a:latin typeface="Arial MT"/>
                <a:cs typeface="Arial MT"/>
              </a:rPr>
              <a:t>&lt;td&gt;</a:t>
            </a:r>
            <a:r>
              <a:rPr spc="-50" dirty="0">
                <a:latin typeface="Arial MT"/>
                <a:cs typeface="Arial MT"/>
              </a:rPr>
              <a:t> </a:t>
            </a:r>
            <a:r>
              <a:rPr spc="-5" dirty="0">
                <a:latin typeface="Arial MT"/>
                <a:cs typeface="Arial MT"/>
              </a:rPr>
              <a:t>elements.</a:t>
            </a:r>
            <a:endParaRPr dirty="0">
              <a:latin typeface="Arial MT"/>
              <a:cs typeface="Arial MT"/>
            </a:endParaRPr>
          </a:p>
        </p:txBody>
      </p:sp>
      <p:pic>
        <p:nvPicPr>
          <p:cNvPr id="4" name="object 4"/>
          <p:cNvPicPr/>
          <p:nvPr/>
        </p:nvPicPr>
        <p:blipFill>
          <a:blip r:embed="rId2" cstate="print"/>
          <a:stretch>
            <a:fillRect/>
          </a:stretch>
        </p:blipFill>
        <p:spPr>
          <a:xfrm>
            <a:off x="4572000" y="1590675"/>
            <a:ext cx="4572000" cy="1962149"/>
          </a:xfrm>
          <a:prstGeom prst="rect">
            <a:avLst/>
          </a:prstGeom>
        </p:spPr>
      </p:pic>
      <p:sp>
        <p:nvSpPr>
          <p:cNvPr id="5" name="object 5"/>
          <p:cNvSpPr txBox="1"/>
          <p:nvPr/>
        </p:nvSpPr>
        <p:spPr>
          <a:xfrm>
            <a:off x="4800600" y="4795478"/>
            <a:ext cx="4216400" cy="120546"/>
          </a:xfrm>
          <a:prstGeom prst="rect">
            <a:avLst/>
          </a:prstGeom>
        </p:spPr>
        <p:txBody>
          <a:bodyPr vert="horz" wrap="square" lIns="0" tIns="12700" rIns="0" bIns="0" rtlCol="0">
            <a:spAutoFit/>
          </a:bodyPr>
          <a:lstStyle/>
          <a:p>
            <a:pPr marL="12700" algn="ctr">
              <a:spcBef>
                <a:spcPts val="100"/>
              </a:spcBef>
            </a:pPr>
            <a:r>
              <a:rPr sz="700" spc="-10" dirty="0">
                <a:solidFill>
                  <a:srgbClr val="595959"/>
                </a:solidFill>
                <a:latin typeface="Arial MT"/>
                <a:cs typeface="Arial MT"/>
              </a:rPr>
              <a:t>Image</a:t>
            </a:r>
            <a:r>
              <a:rPr lang="en-US" sz="700" spc="-10" dirty="0">
                <a:solidFill>
                  <a:srgbClr val="595959"/>
                </a:solidFill>
                <a:latin typeface="Arial MT"/>
                <a:cs typeface="Arial MT"/>
              </a:rPr>
              <a:t> </a:t>
            </a:r>
            <a:r>
              <a:rPr sz="700" spc="-10" dirty="0">
                <a:solidFill>
                  <a:srgbClr val="595959"/>
                </a:solidFill>
                <a:latin typeface="Arial MT"/>
                <a:cs typeface="Arial MT"/>
              </a:rPr>
              <a:t>Source:</a:t>
            </a:r>
            <a:r>
              <a:rPr lang="en-US" sz="700" spc="-10" dirty="0">
                <a:solidFill>
                  <a:srgbClr val="595959"/>
                </a:solidFill>
                <a:latin typeface="Arial MT"/>
                <a:cs typeface="Arial MT"/>
              </a:rPr>
              <a:t> </a:t>
            </a:r>
            <a:r>
              <a:rPr sz="700" spc="-10" dirty="0">
                <a:solidFill>
                  <a:srgbClr val="595959"/>
                </a:solidFill>
                <a:latin typeface="Arial MT"/>
                <a:cs typeface="Arial MT"/>
                <a:hlinkClick r:id="rId3"/>
              </a:rPr>
              <a:t>https://www.javatpoint.com/html-table</a:t>
            </a:r>
            <a:endParaRPr sz="700" dirty="0">
              <a:latin typeface="Arial MT"/>
              <a:cs typeface="Arial MT"/>
            </a:endParaRPr>
          </a:p>
        </p:txBody>
      </p:sp>
    </p:spTree>
    <p:extLst>
      <p:ext uri="{BB962C8B-B14F-4D97-AF65-F5344CB8AC3E}">
        <p14:creationId xmlns:p14="http://schemas.microsoft.com/office/powerpoint/2010/main" val="346487835"/>
      </p:ext>
    </p:extLst>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77087" y="644397"/>
            <a:ext cx="3382010" cy="752475"/>
          </a:xfrm>
          <a:prstGeom prst="rect">
            <a:avLst/>
          </a:prstGeom>
        </p:spPr>
        <p:txBody>
          <a:bodyPr vert="horz" wrap="square" lIns="0" tIns="28575" rIns="0" bIns="0" rtlCol="0">
            <a:spAutoFit/>
          </a:bodyPr>
          <a:lstStyle/>
          <a:p>
            <a:pPr marL="1174115" marR="5080" indent="-116205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Algebra</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298194" y="1722247"/>
            <a:ext cx="1958339"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Left</a:t>
            </a:r>
            <a:r>
              <a:rPr sz="1800" spc="-65" dirty="0">
                <a:solidFill>
                  <a:srgbClr val="585858"/>
                </a:solidFill>
                <a:latin typeface="Arial"/>
                <a:cs typeface="Arial"/>
              </a:rPr>
              <a:t> </a:t>
            </a:r>
            <a:r>
              <a:rPr sz="1800" dirty="0">
                <a:solidFill>
                  <a:srgbClr val="585858"/>
                </a:solidFill>
                <a:latin typeface="Arial"/>
                <a:cs typeface="Arial"/>
              </a:rPr>
              <a:t>Outer</a:t>
            </a:r>
            <a:r>
              <a:rPr sz="1800" spc="-75" dirty="0">
                <a:solidFill>
                  <a:srgbClr val="585858"/>
                </a:solidFill>
                <a:latin typeface="Arial"/>
                <a:cs typeface="Arial"/>
              </a:rPr>
              <a:t> </a:t>
            </a:r>
            <a:r>
              <a:rPr sz="1800" spc="-5" dirty="0">
                <a:solidFill>
                  <a:srgbClr val="585858"/>
                </a:solidFill>
                <a:latin typeface="Arial"/>
                <a:cs typeface="Arial"/>
              </a:rPr>
              <a:t>Join</a:t>
            </a:r>
            <a:r>
              <a:rPr sz="1800" spc="-50" dirty="0">
                <a:solidFill>
                  <a:srgbClr val="585858"/>
                </a:solidFill>
                <a:latin typeface="Arial"/>
                <a:cs typeface="Arial"/>
              </a:rPr>
              <a:t> </a:t>
            </a:r>
            <a:r>
              <a:rPr sz="1800" dirty="0">
                <a:solidFill>
                  <a:srgbClr val="585858"/>
                </a:solidFill>
                <a:latin typeface="Arial"/>
                <a:cs typeface="Arial"/>
              </a:rPr>
              <a:t>(</a:t>
            </a:r>
            <a:r>
              <a:rPr sz="1800" dirty="0">
                <a:solidFill>
                  <a:srgbClr val="585858"/>
                </a:solidFill>
                <a:latin typeface="Cambria"/>
                <a:cs typeface="Cambria"/>
              </a:rPr>
              <a:t>⟕</a:t>
            </a:r>
            <a:r>
              <a:rPr sz="1800" dirty="0">
                <a:solidFill>
                  <a:srgbClr val="585858"/>
                </a:solidFill>
                <a:latin typeface="Arial"/>
                <a:cs typeface="Arial"/>
              </a:rPr>
              <a:t>)</a:t>
            </a:r>
            <a:endParaRPr sz="1800">
              <a:latin typeface="Arial"/>
              <a:cs typeface="Arial"/>
            </a:endParaRPr>
          </a:p>
        </p:txBody>
      </p:sp>
      <p:sp>
        <p:nvSpPr>
          <p:cNvPr id="7" name="object 7"/>
          <p:cNvSpPr txBox="1"/>
          <p:nvPr/>
        </p:nvSpPr>
        <p:spPr>
          <a:xfrm>
            <a:off x="654812" y="2981934"/>
            <a:ext cx="3544570" cy="1507490"/>
          </a:xfrm>
          <a:prstGeom prst="rect">
            <a:avLst/>
          </a:prstGeom>
        </p:spPr>
        <p:txBody>
          <a:bodyPr vert="horz" wrap="square" lIns="0" tIns="12700" rIns="0" bIns="0" rtlCol="0">
            <a:spAutoFit/>
          </a:bodyPr>
          <a:lstStyle/>
          <a:p>
            <a:pPr marL="349250" marR="5080" indent="-337185">
              <a:lnSpc>
                <a:spcPct val="115700"/>
              </a:lnSpc>
              <a:spcBef>
                <a:spcPts val="100"/>
              </a:spcBef>
              <a:buChar char="●"/>
              <a:tabLst>
                <a:tab pos="349250" algn="l"/>
                <a:tab pos="349885" algn="l"/>
              </a:tabLst>
            </a:pPr>
            <a:r>
              <a:rPr sz="1400" dirty="0">
                <a:latin typeface="Arial"/>
                <a:cs typeface="Arial"/>
              </a:rPr>
              <a:t>In the </a:t>
            </a:r>
            <a:r>
              <a:rPr sz="1400" spc="-5" dirty="0">
                <a:latin typeface="Arial"/>
                <a:cs typeface="Arial"/>
              </a:rPr>
              <a:t>left outer join, operation allows </a:t>
            </a:r>
            <a:r>
              <a:rPr sz="1400" dirty="0">
                <a:latin typeface="Arial"/>
                <a:cs typeface="Arial"/>
              </a:rPr>
              <a:t> keeping all </a:t>
            </a:r>
            <a:r>
              <a:rPr sz="1400" spc="-5" dirty="0">
                <a:latin typeface="Arial"/>
                <a:cs typeface="Arial"/>
              </a:rPr>
              <a:t>tuple </a:t>
            </a:r>
            <a:r>
              <a:rPr sz="1400" dirty="0">
                <a:latin typeface="Arial"/>
                <a:cs typeface="Arial"/>
              </a:rPr>
              <a:t>in the </a:t>
            </a:r>
            <a:r>
              <a:rPr sz="1400" spc="-5" dirty="0">
                <a:latin typeface="Arial"/>
                <a:cs typeface="Arial"/>
              </a:rPr>
              <a:t>left relation. </a:t>
            </a:r>
            <a:r>
              <a:rPr sz="1400" dirty="0">
                <a:latin typeface="Arial"/>
                <a:cs typeface="Arial"/>
              </a:rPr>
              <a:t> </a:t>
            </a:r>
            <a:r>
              <a:rPr sz="1400" spc="-5" dirty="0">
                <a:latin typeface="Arial"/>
                <a:cs typeface="Arial"/>
              </a:rPr>
              <a:t>However, </a:t>
            </a:r>
            <a:r>
              <a:rPr sz="1400" dirty="0">
                <a:latin typeface="Arial"/>
                <a:cs typeface="Arial"/>
              </a:rPr>
              <a:t>if there is no </a:t>
            </a:r>
            <a:r>
              <a:rPr sz="1400" spc="-5" dirty="0">
                <a:latin typeface="Arial"/>
                <a:cs typeface="Arial"/>
              </a:rPr>
              <a:t>matching tuple </a:t>
            </a:r>
            <a:r>
              <a:rPr sz="1400" spc="-10" dirty="0">
                <a:latin typeface="Arial"/>
                <a:cs typeface="Arial"/>
              </a:rPr>
              <a:t>is </a:t>
            </a:r>
            <a:r>
              <a:rPr sz="1400" spc="-375" dirty="0">
                <a:latin typeface="Arial"/>
                <a:cs typeface="Arial"/>
              </a:rPr>
              <a:t> </a:t>
            </a:r>
            <a:r>
              <a:rPr sz="1400" dirty="0">
                <a:latin typeface="Arial"/>
                <a:cs typeface="Arial"/>
              </a:rPr>
              <a:t>found in right </a:t>
            </a:r>
            <a:r>
              <a:rPr sz="1400" spc="-5" dirty="0">
                <a:latin typeface="Arial"/>
                <a:cs typeface="Arial"/>
              </a:rPr>
              <a:t>relation, </a:t>
            </a:r>
            <a:r>
              <a:rPr sz="1400" dirty="0">
                <a:latin typeface="Arial"/>
                <a:cs typeface="Arial"/>
              </a:rPr>
              <a:t>then </a:t>
            </a:r>
            <a:r>
              <a:rPr sz="1400" spc="-5" dirty="0">
                <a:latin typeface="Arial"/>
                <a:cs typeface="Arial"/>
              </a:rPr>
              <a:t>the attributes </a:t>
            </a:r>
            <a:r>
              <a:rPr sz="1400" spc="-375" dirty="0">
                <a:latin typeface="Arial"/>
                <a:cs typeface="Arial"/>
              </a:rPr>
              <a:t> </a:t>
            </a:r>
            <a:r>
              <a:rPr sz="1400" spc="-5" dirty="0">
                <a:latin typeface="Arial"/>
                <a:cs typeface="Arial"/>
              </a:rPr>
              <a:t>of right relation </a:t>
            </a:r>
            <a:r>
              <a:rPr sz="1400" dirty="0">
                <a:latin typeface="Arial"/>
                <a:cs typeface="Arial"/>
              </a:rPr>
              <a:t>in </a:t>
            </a:r>
            <a:r>
              <a:rPr sz="1400" spc="-5" dirty="0">
                <a:latin typeface="Arial"/>
                <a:cs typeface="Arial"/>
              </a:rPr>
              <a:t>the </a:t>
            </a:r>
            <a:r>
              <a:rPr sz="1400" dirty="0">
                <a:latin typeface="Arial"/>
                <a:cs typeface="Arial"/>
              </a:rPr>
              <a:t>join </a:t>
            </a:r>
            <a:r>
              <a:rPr sz="1400" spc="-5" dirty="0">
                <a:latin typeface="Arial"/>
                <a:cs typeface="Arial"/>
              </a:rPr>
              <a:t>result are filled </a:t>
            </a:r>
            <a:r>
              <a:rPr sz="1400" spc="-375" dirty="0">
                <a:latin typeface="Arial"/>
                <a:cs typeface="Arial"/>
              </a:rPr>
              <a:t> </a:t>
            </a:r>
            <a:r>
              <a:rPr sz="1400" spc="-5" dirty="0">
                <a:latin typeface="Arial"/>
                <a:cs typeface="Arial"/>
              </a:rPr>
              <a:t>with</a:t>
            </a:r>
            <a:r>
              <a:rPr sz="1400" spc="-10" dirty="0">
                <a:latin typeface="Arial"/>
                <a:cs typeface="Arial"/>
              </a:rPr>
              <a:t> </a:t>
            </a:r>
            <a:r>
              <a:rPr sz="1400" spc="-5" dirty="0">
                <a:latin typeface="Arial"/>
                <a:cs typeface="Arial"/>
              </a:rPr>
              <a:t>null</a:t>
            </a:r>
            <a:r>
              <a:rPr sz="1400" spc="5" dirty="0">
                <a:latin typeface="Arial"/>
                <a:cs typeface="Arial"/>
              </a:rPr>
              <a:t> </a:t>
            </a:r>
            <a:r>
              <a:rPr sz="1400" spc="-5" dirty="0">
                <a:latin typeface="Arial"/>
                <a:cs typeface="Arial"/>
              </a:rPr>
              <a:t>values.</a:t>
            </a:r>
            <a:endParaRPr sz="1400">
              <a:latin typeface="Arial"/>
              <a:cs typeface="Arial"/>
            </a:endParaRPr>
          </a:p>
        </p:txBody>
      </p:sp>
      <p:sp>
        <p:nvSpPr>
          <p:cNvPr id="8" name="object 8"/>
          <p:cNvSpPr txBox="1"/>
          <p:nvPr/>
        </p:nvSpPr>
        <p:spPr>
          <a:xfrm>
            <a:off x="4619371" y="2522601"/>
            <a:ext cx="4383405" cy="2038985"/>
          </a:xfrm>
          <a:prstGeom prst="rect">
            <a:avLst/>
          </a:prstGeom>
        </p:spPr>
        <p:txBody>
          <a:bodyPr vert="horz" wrap="square" lIns="0" tIns="12700" rIns="0" bIns="0" rtlCol="0">
            <a:spAutoFit/>
          </a:bodyPr>
          <a:lstStyle/>
          <a:p>
            <a:pPr marL="50800">
              <a:lnSpc>
                <a:spcPct val="100000"/>
              </a:lnSpc>
              <a:spcBef>
                <a:spcPts val="100"/>
              </a:spcBef>
              <a:tabLst>
                <a:tab pos="1667510" algn="l"/>
              </a:tabLst>
            </a:pPr>
            <a:r>
              <a:rPr sz="1800" spc="-60" dirty="0">
                <a:latin typeface="Arial"/>
                <a:cs typeface="Arial"/>
              </a:rPr>
              <a:t>Example</a:t>
            </a:r>
            <a:r>
              <a:rPr sz="1800" spc="100" dirty="0">
                <a:latin typeface="Arial"/>
                <a:cs typeface="Arial"/>
              </a:rPr>
              <a:t> </a:t>
            </a:r>
            <a:r>
              <a:rPr sz="1800" spc="-30" dirty="0">
                <a:latin typeface="Arial"/>
                <a:cs typeface="Arial"/>
              </a:rPr>
              <a:t>:</a:t>
            </a:r>
            <a:r>
              <a:rPr sz="1800" spc="-20" dirty="0">
                <a:latin typeface="Arial"/>
                <a:cs typeface="Arial"/>
              </a:rPr>
              <a:t> </a:t>
            </a:r>
            <a:r>
              <a:rPr sz="1800" spc="-75" dirty="0">
                <a:latin typeface="Arial"/>
                <a:cs typeface="Arial"/>
              </a:rPr>
              <a:t>A</a:t>
            </a:r>
            <a:r>
              <a:rPr sz="1800" spc="20" dirty="0">
                <a:latin typeface="Arial"/>
                <a:cs typeface="Arial"/>
              </a:rPr>
              <a:t> </a:t>
            </a:r>
            <a:r>
              <a:rPr sz="1800" spc="-100" dirty="0">
                <a:latin typeface="Cambria"/>
                <a:cs typeface="Cambria"/>
              </a:rPr>
              <a:t>⟕	</a:t>
            </a:r>
            <a:r>
              <a:rPr sz="1800" spc="-75" dirty="0">
                <a:latin typeface="Arial"/>
                <a:cs typeface="Arial"/>
              </a:rPr>
              <a:t>B</a:t>
            </a:r>
            <a:endParaRPr sz="1800">
              <a:latin typeface="Arial"/>
              <a:cs typeface="Arial"/>
            </a:endParaRPr>
          </a:p>
          <a:p>
            <a:pPr>
              <a:lnSpc>
                <a:spcPct val="100000"/>
              </a:lnSpc>
            </a:pPr>
            <a:endParaRPr sz="1950">
              <a:latin typeface="Arial"/>
              <a:cs typeface="Arial"/>
            </a:endParaRPr>
          </a:p>
          <a:p>
            <a:pPr marL="50800" marR="104775">
              <a:lnSpc>
                <a:spcPct val="97200"/>
              </a:lnSpc>
              <a:spcBef>
                <a:spcPts val="5"/>
              </a:spcBef>
            </a:pPr>
            <a:r>
              <a:rPr sz="1400" spc="-5" dirty="0">
                <a:latin typeface="Arial"/>
                <a:cs typeface="Arial"/>
              </a:rPr>
              <a:t>Example:</a:t>
            </a:r>
            <a:r>
              <a:rPr sz="1400" spc="-25" dirty="0">
                <a:latin typeface="Arial"/>
                <a:cs typeface="Arial"/>
              </a:rPr>
              <a:t> </a:t>
            </a:r>
            <a:r>
              <a:rPr sz="1400" dirty="0">
                <a:latin typeface="Arial"/>
                <a:cs typeface="Arial"/>
              </a:rPr>
              <a:t>Select</a:t>
            </a:r>
            <a:r>
              <a:rPr sz="1400" spc="-30" dirty="0">
                <a:latin typeface="Arial"/>
                <a:cs typeface="Arial"/>
              </a:rPr>
              <a:t> </a:t>
            </a:r>
            <a:r>
              <a:rPr sz="1400" spc="-5" dirty="0">
                <a:latin typeface="Arial"/>
                <a:cs typeface="Arial"/>
              </a:rPr>
              <a:t>students</a:t>
            </a:r>
            <a:r>
              <a:rPr sz="1400" spc="-20" dirty="0">
                <a:latin typeface="Arial"/>
                <a:cs typeface="Arial"/>
              </a:rPr>
              <a:t> </a:t>
            </a:r>
            <a:r>
              <a:rPr sz="1400" spc="-5" dirty="0">
                <a:latin typeface="Arial"/>
                <a:cs typeface="Arial"/>
              </a:rPr>
              <a:t>whose</a:t>
            </a:r>
            <a:r>
              <a:rPr sz="1400" spc="-15" dirty="0">
                <a:latin typeface="Arial"/>
                <a:cs typeface="Arial"/>
              </a:rPr>
              <a:t> </a:t>
            </a:r>
            <a:r>
              <a:rPr sz="1400" spc="-5" dirty="0">
                <a:latin typeface="Arial"/>
                <a:cs typeface="Arial"/>
              </a:rPr>
              <a:t>ROLL_NO</a:t>
            </a:r>
            <a:r>
              <a:rPr sz="1400" spc="-25" dirty="0">
                <a:latin typeface="Arial"/>
                <a:cs typeface="Arial"/>
              </a:rPr>
              <a:t> </a:t>
            </a:r>
            <a:r>
              <a:rPr sz="1400" dirty="0">
                <a:latin typeface="Arial"/>
                <a:cs typeface="Arial"/>
              </a:rPr>
              <a:t>is</a:t>
            </a:r>
            <a:r>
              <a:rPr sz="1400" spc="-20" dirty="0">
                <a:latin typeface="Arial"/>
                <a:cs typeface="Arial"/>
              </a:rPr>
              <a:t> </a:t>
            </a:r>
            <a:r>
              <a:rPr sz="1400" spc="-5" dirty="0">
                <a:latin typeface="Arial"/>
                <a:cs typeface="Arial"/>
              </a:rPr>
              <a:t>greater </a:t>
            </a:r>
            <a:r>
              <a:rPr sz="1400" spc="-370" dirty="0">
                <a:latin typeface="Arial"/>
                <a:cs typeface="Arial"/>
              </a:rPr>
              <a:t> </a:t>
            </a:r>
            <a:r>
              <a:rPr sz="1400" dirty="0">
                <a:latin typeface="Arial"/>
                <a:cs typeface="Arial"/>
              </a:rPr>
              <a:t>than</a:t>
            </a:r>
            <a:r>
              <a:rPr sz="1400" spc="-10" dirty="0">
                <a:latin typeface="Arial"/>
                <a:cs typeface="Arial"/>
              </a:rPr>
              <a:t> </a:t>
            </a:r>
            <a:r>
              <a:rPr sz="1400" spc="-5" dirty="0">
                <a:latin typeface="Arial"/>
                <a:cs typeface="Arial"/>
              </a:rPr>
              <a:t>EMP_NO</a:t>
            </a:r>
            <a:r>
              <a:rPr sz="1400" spc="5" dirty="0">
                <a:latin typeface="Arial"/>
                <a:cs typeface="Arial"/>
              </a:rPr>
              <a:t> </a:t>
            </a:r>
            <a:r>
              <a:rPr sz="1400" spc="-10" dirty="0">
                <a:latin typeface="Arial"/>
                <a:cs typeface="Arial"/>
              </a:rPr>
              <a:t>of</a:t>
            </a:r>
            <a:r>
              <a:rPr sz="1400" spc="-5" dirty="0">
                <a:latin typeface="Arial"/>
                <a:cs typeface="Arial"/>
              </a:rPr>
              <a:t> employees</a:t>
            </a:r>
            <a:r>
              <a:rPr sz="1400" spc="5" dirty="0">
                <a:latin typeface="Arial"/>
                <a:cs typeface="Arial"/>
              </a:rPr>
              <a:t> </a:t>
            </a:r>
            <a:r>
              <a:rPr sz="1400" dirty="0">
                <a:latin typeface="Arial"/>
                <a:cs typeface="Arial"/>
              </a:rPr>
              <a:t>and </a:t>
            </a:r>
            <a:r>
              <a:rPr sz="1400" spc="-5" dirty="0">
                <a:latin typeface="Arial"/>
                <a:cs typeface="Arial"/>
              </a:rPr>
              <a:t>details</a:t>
            </a:r>
            <a:r>
              <a:rPr sz="1400" spc="10" dirty="0">
                <a:latin typeface="Arial"/>
                <a:cs typeface="Arial"/>
              </a:rPr>
              <a:t> </a:t>
            </a:r>
            <a:r>
              <a:rPr sz="1400" spc="-10" dirty="0">
                <a:latin typeface="Arial"/>
                <a:cs typeface="Arial"/>
              </a:rPr>
              <a:t>of</a:t>
            </a:r>
            <a:r>
              <a:rPr sz="1400" spc="-5" dirty="0">
                <a:latin typeface="Arial"/>
                <a:cs typeface="Arial"/>
              </a:rPr>
              <a:t> other </a:t>
            </a:r>
            <a:r>
              <a:rPr sz="1400" dirty="0">
                <a:latin typeface="Arial"/>
                <a:cs typeface="Arial"/>
              </a:rPr>
              <a:t> </a:t>
            </a:r>
            <a:r>
              <a:rPr sz="1400" spc="-5" dirty="0">
                <a:latin typeface="Arial"/>
                <a:cs typeface="Arial"/>
              </a:rPr>
              <a:t>students</a:t>
            </a:r>
            <a:r>
              <a:rPr sz="1400" dirty="0">
                <a:latin typeface="Arial"/>
                <a:cs typeface="Arial"/>
              </a:rPr>
              <a:t> </a:t>
            </a:r>
            <a:r>
              <a:rPr sz="1400" spc="-10" dirty="0">
                <a:latin typeface="Arial"/>
                <a:cs typeface="Arial"/>
              </a:rPr>
              <a:t>as</a:t>
            </a:r>
            <a:r>
              <a:rPr sz="1400" dirty="0">
                <a:latin typeface="Arial"/>
                <a:cs typeface="Arial"/>
              </a:rPr>
              <a:t> </a:t>
            </a:r>
            <a:r>
              <a:rPr sz="1400" spc="-5" dirty="0">
                <a:latin typeface="Arial"/>
                <a:cs typeface="Arial"/>
              </a:rPr>
              <a:t>well</a:t>
            </a:r>
            <a:endParaRPr sz="1400">
              <a:latin typeface="Arial"/>
              <a:cs typeface="Arial"/>
            </a:endParaRPr>
          </a:p>
          <a:p>
            <a:pPr>
              <a:lnSpc>
                <a:spcPct val="100000"/>
              </a:lnSpc>
              <a:spcBef>
                <a:spcPts val="25"/>
              </a:spcBef>
            </a:pPr>
            <a:endParaRPr sz="2050">
              <a:latin typeface="Arial"/>
              <a:cs typeface="Arial"/>
            </a:endParaRPr>
          </a:p>
          <a:p>
            <a:pPr marL="50800">
              <a:lnSpc>
                <a:spcPts val="2080"/>
              </a:lnSpc>
            </a:pPr>
            <a:r>
              <a:rPr sz="2700" spc="-7" baseline="20061" dirty="0">
                <a:latin typeface="Arial"/>
                <a:cs typeface="Arial"/>
              </a:rPr>
              <a:t>STUDENT</a:t>
            </a:r>
            <a:r>
              <a:rPr sz="2700" spc="-7" baseline="20061" dirty="0">
                <a:latin typeface="Cambria"/>
                <a:cs typeface="Cambria"/>
              </a:rPr>
              <a:t>⟕</a:t>
            </a:r>
            <a:r>
              <a:rPr sz="1200" spc="-5" dirty="0">
                <a:latin typeface="Arial"/>
                <a:cs typeface="Arial"/>
              </a:rPr>
              <a:t>STUDENT.ROLL_NO&gt;EMPLOYEE.EMP_N</a:t>
            </a:r>
            <a:endParaRPr sz="1200">
              <a:latin typeface="Arial"/>
              <a:cs typeface="Arial"/>
            </a:endParaRPr>
          </a:p>
          <a:p>
            <a:pPr marL="50800">
              <a:lnSpc>
                <a:spcPts val="2080"/>
              </a:lnSpc>
            </a:pPr>
            <a:r>
              <a:rPr sz="1800" spc="-7" baseline="-30092" dirty="0">
                <a:latin typeface="Arial"/>
                <a:cs typeface="Arial"/>
              </a:rPr>
              <a:t>O</a:t>
            </a:r>
            <a:r>
              <a:rPr sz="1800" spc="-5" dirty="0">
                <a:latin typeface="Arial"/>
                <a:cs typeface="Arial"/>
              </a:rPr>
              <a:t>EMPLOYEE</a:t>
            </a:r>
            <a:endParaRPr sz="1800">
              <a:latin typeface="Arial"/>
              <a:cs typeface="Arial"/>
            </a:endParaRPr>
          </a:p>
        </p:txBody>
      </p:sp>
      <p:pic>
        <p:nvPicPr>
          <p:cNvPr id="9" name="object 9"/>
          <p:cNvPicPr/>
          <p:nvPr/>
        </p:nvPicPr>
        <p:blipFill>
          <a:blip r:embed="rId3" cstate="print"/>
          <a:stretch>
            <a:fillRect/>
          </a:stretch>
        </p:blipFill>
        <p:spPr>
          <a:xfrm>
            <a:off x="143510" y="161289"/>
            <a:ext cx="773887" cy="311150"/>
          </a:xfrm>
          <a:prstGeom prst="rect">
            <a:avLst/>
          </a:prstGeom>
        </p:spPr>
      </p:pic>
      <p:pic>
        <p:nvPicPr>
          <p:cNvPr id="10" name="object 10"/>
          <p:cNvPicPr/>
          <p:nvPr/>
        </p:nvPicPr>
        <p:blipFill>
          <a:blip r:embed="rId4" cstate="print"/>
          <a:stretch>
            <a:fillRect/>
          </a:stretch>
        </p:blipFill>
        <p:spPr>
          <a:xfrm>
            <a:off x="4406900" y="1104900"/>
            <a:ext cx="4734559" cy="1205864"/>
          </a:xfrm>
          <a:prstGeom prst="rect">
            <a:avLst/>
          </a:prstGeom>
        </p:spPr>
      </p:pic>
      <p:sp>
        <p:nvSpPr>
          <p:cNvPr id="11" name="object 11"/>
          <p:cNvSpPr txBox="1"/>
          <p:nvPr/>
        </p:nvSpPr>
        <p:spPr>
          <a:xfrm>
            <a:off x="3634866" y="4832849"/>
            <a:ext cx="4286250"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15" dirty="0">
                <a:solidFill>
                  <a:srgbClr val="585858"/>
                </a:solidFill>
                <a:latin typeface="Arial"/>
                <a:cs typeface="Arial"/>
              </a:rPr>
              <a:t> </a:t>
            </a:r>
            <a:r>
              <a:rPr sz="700" spc="-10" dirty="0">
                <a:solidFill>
                  <a:srgbClr val="585858"/>
                </a:solidFill>
                <a:latin typeface="Arial"/>
                <a:cs typeface="Arial"/>
                <a:hlinkClick r:id="rId5"/>
              </a:rPr>
              <a:t>https://www.guru99.com/images/1/100518_0535_RelationalA6.png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77087" y="644397"/>
            <a:ext cx="3382010" cy="752475"/>
          </a:xfrm>
          <a:prstGeom prst="rect">
            <a:avLst/>
          </a:prstGeom>
        </p:spPr>
        <p:txBody>
          <a:bodyPr vert="horz" wrap="square" lIns="0" tIns="28575" rIns="0" bIns="0" rtlCol="0">
            <a:spAutoFit/>
          </a:bodyPr>
          <a:lstStyle/>
          <a:p>
            <a:pPr marL="1174115" marR="5080" indent="-116205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Algebra</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222044" y="1722247"/>
            <a:ext cx="210947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Right</a:t>
            </a:r>
            <a:r>
              <a:rPr sz="1800" spc="-65" dirty="0">
                <a:solidFill>
                  <a:srgbClr val="585858"/>
                </a:solidFill>
                <a:latin typeface="Arial"/>
                <a:cs typeface="Arial"/>
              </a:rPr>
              <a:t> </a:t>
            </a:r>
            <a:r>
              <a:rPr sz="1800" dirty="0">
                <a:solidFill>
                  <a:srgbClr val="585858"/>
                </a:solidFill>
                <a:latin typeface="Arial"/>
                <a:cs typeface="Arial"/>
              </a:rPr>
              <a:t>Outer</a:t>
            </a:r>
            <a:r>
              <a:rPr sz="1800" spc="-70" dirty="0">
                <a:solidFill>
                  <a:srgbClr val="585858"/>
                </a:solidFill>
                <a:latin typeface="Arial"/>
                <a:cs typeface="Arial"/>
              </a:rPr>
              <a:t> </a:t>
            </a:r>
            <a:r>
              <a:rPr sz="1800" spc="-5" dirty="0">
                <a:solidFill>
                  <a:srgbClr val="585858"/>
                </a:solidFill>
                <a:latin typeface="Arial"/>
                <a:cs typeface="Arial"/>
              </a:rPr>
              <a:t>Join</a:t>
            </a:r>
            <a:r>
              <a:rPr sz="1800" spc="-65" dirty="0">
                <a:solidFill>
                  <a:srgbClr val="585858"/>
                </a:solidFill>
                <a:latin typeface="Arial"/>
                <a:cs typeface="Arial"/>
              </a:rPr>
              <a:t> </a:t>
            </a:r>
            <a:r>
              <a:rPr sz="1800" dirty="0">
                <a:solidFill>
                  <a:srgbClr val="585858"/>
                </a:solidFill>
                <a:latin typeface="Arial"/>
                <a:cs typeface="Arial"/>
              </a:rPr>
              <a:t>(</a:t>
            </a:r>
            <a:r>
              <a:rPr sz="1800" dirty="0">
                <a:solidFill>
                  <a:srgbClr val="585858"/>
                </a:solidFill>
                <a:latin typeface="Cambria"/>
                <a:cs typeface="Cambria"/>
              </a:rPr>
              <a:t>⟖</a:t>
            </a:r>
            <a:r>
              <a:rPr sz="1800" dirty="0">
                <a:solidFill>
                  <a:srgbClr val="585858"/>
                </a:solidFill>
                <a:latin typeface="Arial"/>
                <a:cs typeface="Arial"/>
              </a:rPr>
              <a:t>)</a:t>
            </a:r>
            <a:endParaRPr sz="1800">
              <a:latin typeface="Arial"/>
              <a:cs typeface="Arial"/>
            </a:endParaRPr>
          </a:p>
        </p:txBody>
      </p:sp>
      <p:sp>
        <p:nvSpPr>
          <p:cNvPr id="7" name="object 7"/>
          <p:cNvSpPr txBox="1"/>
          <p:nvPr/>
        </p:nvSpPr>
        <p:spPr>
          <a:xfrm>
            <a:off x="654812" y="2981934"/>
            <a:ext cx="3544570" cy="1507490"/>
          </a:xfrm>
          <a:prstGeom prst="rect">
            <a:avLst/>
          </a:prstGeom>
        </p:spPr>
        <p:txBody>
          <a:bodyPr vert="horz" wrap="square" lIns="0" tIns="12700" rIns="0" bIns="0" rtlCol="0">
            <a:spAutoFit/>
          </a:bodyPr>
          <a:lstStyle/>
          <a:p>
            <a:pPr marL="349250" marR="5080" indent="-337185">
              <a:lnSpc>
                <a:spcPct val="115700"/>
              </a:lnSpc>
              <a:spcBef>
                <a:spcPts val="100"/>
              </a:spcBef>
              <a:buChar char="●"/>
              <a:tabLst>
                <a:tab pos="349250" algn="l"/>
                <a:tab pos="349885" algn="l"/>
              </a:tabLst>
            </a:pPr>
            <a:r>
              <a:rPr sz="1400" dirty="0">
                <a:latin typeface="Arial"/>
                <a:cs typeface="Arial"/>
              </a:rPr>
              <a:t>In the </a:t>
            </a:r>
            <a:r>
              <a:rPr sz="1400" spc="-5" dirty="0">
                <a:latin typeface="Arial"/>
                <a:cs typeface="Arial"/>
              </a:rPr>
              <a:t>left outer join, operation allows </a:t>
            </a:r>
            <a:r>
              <a:rPr sz="1400" dirty="0">
                <a:latin typeface="Arial"/>
                <a:cs typeface="Arial"/>
              </a:rPr>
              <a:t> keeping all </a:t>
            </a:r>
            <a:r>
              <a:rPr sz="1400" spc="-5" dirty="0">
                <a:latin typeface="Arial"/>
                <a:cs typeface="Arial"/>
              </a:rPr>
              <a:t>tuple </a:t>
            </a:r>
            <a:r>
              <a:rPr sz="1400" dirty="0">
                <a:latin typeface="Arial"/>
                <a:cs typeface="Arial"/>
              </a:rPr>
              <a:t>in the </a:t>
            </a:r>
            <a:r>
              <a:rPr sz="1400" spc="-5" dirty="0">
                <a:latin typeface="Arial"/>
                <a:cs typeface="Arial"/>
              </a:rPr>
              <a:t>left relation. </a:t>
            </a:r>
            <a:r>
              <a:rPr sz="1400" dirty="0">
                <a:latin typeface="Arial"/>
                <a:cs typeface="Arial"/>
              </a:rPr>
              <a:t> </a:t>
            </a:r>
            <a:r>
              <a:rPr sz="1400" spc="-5" dirty="0">
                <a:latin typeface="Arial"/>
                <a:cs typeface="Arial"/>
              </a:rPr>
              <a:t>However, </a:t>
            </a:r>
            <a:r>
              <a:rPr sz="1400" dirty="0">
                <a:latin typeface="Arial"/>
                <a:cs typeface="Arial"/>
              </a:rPr>
              <a:t>if there is no </a:t>
            </a:r>
            <a:r>
              <a:rPr sz="1400" spc="-5" dirty="0">
                <a:latin typeface="Arial"/>
                <a:cs typeface="Arial"/>
              </a:rPr>
              <a:t>matching tuple </a:t>
            </a:r>
            <a:r>
              <a:rPr sz="1400" spc="-10" dirty="0">
                <a:latin typeface="Arial"/>
                <a:cs typeface="Arial"/>
              </a:rPr>
              <a:t>is </a:t>
            </a:r>
            <a:r>
              <a:rPr sz="1400" spc="-375" dirty="0">
                <a:latin typeface="Arial"/>
                <a:cs typeface="Arial"/>
              </a:rPr>
              <a:t> </a:t>
            </a:r>
            <a:r>
              <a:rPr sz="1400" dirty="0">
                <a:latin typeface="Arial"/>
                <a:cs typeface="Arial"/>
              </a:rPr>
              <a:t>found in right </a:t>
            </a:r>
            <a:r>
              <a:rPr sz="1400" spc="-5" dirty="0">
                <a:latin typeface="Arial"/>
                <a:cs typeface="Arial"/>
              </a:rPr>
              <a:t>relation, </a:t>
            </a:r>
            <a:r>
              <a:rPr sz="1400" dirty="0">
                <a:latin typeface="Arial"/>
                <a:cs typeface="Arial"/>
              </a:rPr>
              <a:t>then </a:t>
            </a:r>
            <a:r>
              <a:rPr sz="1400" spc="-5" dirty="0">
                <a:latin typeface="Arial"/>
                <a:cs typeface="Arial"/>
              </a:rPr>
              <a:t>the attributes </a:t>
            </a:r>
            <a:r>
              <a:rPr sz="1400" spc="-375" dirty="0">
                <a:latin typeface="Arial"/>
                <a:cs typeface="Arial"/>
              </a:rPr>
              <a:t> </a:t>
            </a:r>
            <a:r>
              <a:rPr sz="1400" spc="-5" dirty="0">
                <a:latin typeface="Arial"/>
                <a:cs typeface="Arial"/>
              </a:rPr>
              <a:t>of right relation </a:t>
            </a:r>
            <a:r>
              <a:rPr sz="1400" dirty="0">
                <a:latin typeface="Arial"/>
                <a:cs typeface="Arial"/>
              </a:rPr>
              <a:t>in </a:t>
            </a:r>
            <a:r>
              <a:rPr sz="1400" spc="-5" dirty="0">
                <a:latin typeface="Arial"/>
                <a:cs typeface="Arial"/>
              </a:rPr>
              <a:t>the </a:t>
            </a:r>
            <a:r>
              <a:rPr sz="1400" dirty="0">
                <a:latin typeface="Arial"/>
                <a:cs typeface="Arial"/>
              </a:rPr>
              <a:t>join </a:t>
            </a:r>
            <a:r>
              <a:rPr sz="1400" spc="-5" dirty="0">
                <a:latin typeface="Arial"/>
                <a:cs typeface="Arial"/>
              </a:rPr>
              <a:t>result are filled </a:t>
            </a:r>
            <a:r>
              <a:rPr sz="1400" spc="-375" dirty="0">
                <a:latin typeface="Arial"/>
                <a:cs typeface="Arial"/>
              </a:rPr>
              <a:t> </a:t>
            </a:r>
            <a:r>
              <a:rPr sz="1400" spc="-5" dirty="0">
                <a:latin typeface="Arial"/>
                <a:cs typeface="Arial"/>
              </a:rPr>
              <a:t>with</a:t>
            </a:r>
            <a:r>
              <a:rPr sz="1400" spc="-10" dirty="0">
                <a:latin typeface="Arial"/>
                <a:cs typeface="Arial"/>
              </a:rPr>
              <a:t> </a:t>
            </a:r>
            <a:r>
              <a:rPr sz="1400" spc="-5" dirty="0">
                <a:latin typeface="Arial"/>
                <a:cs typeface="Arial"/>
              </a:rPr>
              <a:t>null</a:t>
            </a:r>
            <a:r>
              <a:rPr sz="1400" spc="5" dirty="0">
                <a:latin typeface="Arial"/>
                <a:cs typeface="Arial"/>
              </a:rPr>
              <a:t> </a:t>
            </a:r>
            <a:r>
              <a:rPr sz="1400" spc="-5" dirty="0">
                <a:latin typeface="Arial"/>
                <a:cs typeface="Arial"/>
              </a:rPr>
              <a:t>values.</a:t>
            </a:r>
            <a:endParaRPr sz="1400">
              <a:latin typeface="Arial"/>
              <a:cs typeface="Arial"/>
            </a:endParaRPr>
          </a:p>
        </p:txBody>
      </p:sp>
      <p:sp>
        <p:nvSpPr>
          <p:cNvPr id="8" name="object 8"/>
          <p:cNvSpPr txBox="1"/>
          <p:nvPr/>
        </p:nvSpPr>
        <p:spPr>
          <a:xfrm>
            <a:off x="4619371" y="2522601"/>
            <a:ext cx="4452620" cy="1975485"/>
          </a:xfrm>
          <a:prstGeom prst="rect">
            <a:avLst/>
          </a:prstGeom>
        </p:spPr>
        <p:txBody>
          <a:bodyPr vert="horz" wrap="square" lIns="0" tIns="12700" rIns="0" bIns="0" rtlCol="0">
            <a:spAutoFit/>
          </a:bodyPr>
          <a:lstStyle/>
          <a:p>
            <a:pPr marL="50800">
              <a:lnSpc>
                <a:spcPct val="100000"/>
              </a:lnSpc>
              <a:spcBef>
                <a:spcPts val="100"/>
              </a:spcBef>
            </a:pPr>
            <a:r>
              <a:rPr sz="1800" spc="-60" dirty="0">
                <a:latin typeface="Arial"/>
                <a:cs typeface="Arial"/>
              </a:rPr>
              <a:t>Example</a:t>
            </a:r>
            <a:r>
              <a:rPr sz="1800" spc="100" dirty="0">
                <a:latin typeface="Arial"/>
                <a:cs typeface="Arial"/>
              </a:rPr>
              <a:t> </a:t>
            </a:r>
            <a:r>
              <a:rPr sz="1800" spc="-30" dirty="0">
                <a:latin typeface="Arial"/>
                <a:cs typeface="Arial"/>
              </a:rPr>
              <a:t>:</a:t>
            </a:r>
            <a:r>
              <a:rPr sz="1800" spc="-15" dirty="0">
                <a:latin typeface="Arial"/>
                <a:cs typeface="Arial"/>
              </a:rPr>
              <a:t> </a:t>
            </a:r>
            <a:r>
              <a:rPr sz="1800" spc="-75" dirty="0">
                <a:latin typeface="Arial"/>
                <a:cs typeface="Arial"/>
              </a:rPr>
              <a:t>A</a:t>
            </a:r>
            <a:r>
              <a:rPr sz="1800" spc="15" dirty="0">
                <a:latin typeface="Arial"/>
                <a:cs typeface="Arial"/>
              </a:rPr>
              <a:t> </a:t>
            </a:r>
            <a:r>
              <a:rPr sz="1800" spc="-100" dirty="0">
                <a:latin typeface="Cambria"/>
                <a:cs typeface="Cambria"/>
              </a:rPr>
              <a:t>⟖</a:t>
            </a:r>
            <a:r>
              <a:rPr sz="1800" spc="-75" dirty="0">
                <a:latin typeface="Cambria"/>
                <a:cs typeface="Cambria"/>
              </a:rPr>
              <a:t> </a:t>
            </a:r>
            <a:r>
              <a:rPr sz="1800" spc="-75" dirty="0">
                <a:latin typeface="Arial"/>
                <a:cs typeface="Arial"/>
              </a:rPr>
              <a:t>B</a:t>
            </a:r>
            <a:endParaRPr sz="1800">
              <a:latin typeface="Arial"/>
              <a:cs typeface="Arial"/>
            </a:endParaRPr>
          </a:p>
          <a:p>
            <a:pPr>
              <a:lnSpc>
                <a:spcPct val="100000"/>
              </a:lnSpc>
              <a:spcBef>
                <a:spcPts val="40"/>
              </a:spcBef>
            </a:pPr>
            <a:endParaRPr sz="2000">
              <a:latin typeface="Arial"/>
              <a:cs typeface="Arial"/>
            </a:endParaRPr>
          </a:p>
          <a:p>
            <a:pPr marL="50800" marR="173355">
              <a:lnSpc>
                <a:spcPct val="97200"/>
              </a:lnSpc>
            </a:pPr>
            <a:r>
              <a:rPr sz="1400" spc="-5" dirty="0">
                <a:latin typeface="Arial"/>
                <a:cs typeface="Arial"/>
              </a:rPr>
              <a:t>Example:</a:t>
            </a:r>
            <a:r>
              <a:rPr sz="1400" spc="-25" dirty="0">
                <a:latin typeface="Arial"/>
                <a:cs typeface="Arial"/>
              </a:rPr>
              <a:t> </a:t>
            </a:r>
            <a:r>
              <a:rPr sz="1400" dirty="0">
                <a:latin typeface="Arial"/>
                <a:cs typeface="Arial"/>
              </a:rPr>
              <a:t>Select</a:t>
            </a:r>
            <a:r>
              <a:rPr sz="1400" spc="-30" dirty="0">
                <a:latin typeface="Arial"/>
                <a:cs typeface="Arial"/>
              </a:rPr>
              <a:t> </a:t>
            </a:r>
            <a:r>
              <a:rPr sz="1400" spc="-5" dirty="0">
                <a:latin typeface="Arial"/>
                <a:cs typeface="Arial"/>
              </a:rPr>
              <a:t>students</a:t>
            </a:r>
            <a:r>
              <a:rPr sz="1400" spc="-20" dirty="0">
                <a:latin typeface="Arial"/>
                <a:cs typeface="Arial"/>
              </a:rPr>
              <a:t> </a:t>
            </a:r>
            <a:r>
              <a:rPr sz="1400" spc="-5" dirty="0">
                <a:latin typeface="Arial"/>
                <a:cs typeface="Arial"/>
              </a:rPr>
              <a:t>whose</a:t>
            </a:r>
            <a:r>
              <a:rPr sz="1400" spc="-15" dirty="0">
                <a:latin typeface="Arial"/>
                <a:cs typeface="Arial"/>
              </a:rPr>
              <a:t> </a:t>
            </a:r>
            <a:r>
              <a:rPr sz="1400" spc="-5" dirty="0">
                <a:latin typeface="Arial"/>
                <a:cs typeface="Arial"/>
              </a:rPr>
              <a:t>ROLL_NO</a:t>
            </a:r>
            <a:r>
              <a:rPr sz="1400" spc="-25" dirty="0">
                <a:latin typeface="Arial"/>
                <a:cs typeface="Arial"/>
              </a:rPr>
              <a:t> </a:t>
            </a:r>
            <a:r>
              <a:rPr sz="1400" dirty="0">
                <a:latin typeface="Arial"/>
                <a:cs typeface="Arial"/>
              </a:rPr>
              <a:t>is</a:t>
            </a:r>
            <a:r>
              <a:rPr sz="1400" spc="-20" dirty="0">
                <a:latin typeface="Arial"/>
                <a:cs typeface="Arial"/>
              </a:rPr>
              <a:t> </a:t>
            </a:r>
            <a:r>
              <a:rPr sz="1400" spc="-5" dirty="0">
                <a:latin typeface="Arial"/>
                <a:cs typeface="Arial"/>
              </a:rPr>
              <a:t>greater </a:t>
            </a:r>
            <a:r>
              <a:rPr sz="1400" spc="-370" dirty="0">
                <a:latin typeface="Arial"/>
                <a:cs typeface="Arial"/>
              </a:rPr>
              <a:t> </a:t>
            </a:r>
            <a:r>
              <a:rPr sz="1400" dirty="0">
                <a:latin typeface="Arial"/>
                <a:cs typeface="Arial"/>
              </a:rPr>
              <a:t>than</a:t>
            </a:r>
            <a:r>
              <a:rPr sz="1400" spc="-10" dirty="0">
                <a:latin typeface="Arial"/>
                <a:cs typeface="Arial"/>
              </a:rPr>
              <a:t> </a:t>
            </a:r>
            <a:r>
              <a:rPr sz="1400" spc="-5" dirty="0">
                <a:latin typeface="Arial"/>
                <a:cs typeface="Arial"/>
              </a:rPr>
              <a:t>EMP_NO</a:t>
            </a:r>
            <a:r>
              <a:rPr sz="1400" spc="5" dirty="0">
                <a:latin typeface="Arial"/>
                <a:cs typeface="Arial"/>
              </a:rPr>
              <a:t> </a:t>
            </a:r>
            <a:r>
              <a:rPr sz="1400" spc="-10" dirty="0">
                <a:latin typeface="Arial"/>
                <a:cs typeface="Arial"/>
              </a:rPr>
              <a:t>of</a:t>
            </a:r>
            <a:r>
              <a:rPr sz="1400" spc="-5" dirty="0">
                <a:latin typeface="Arial"/>
                <a:cs typeface="Arial"/>
              </a:rPr>
              <a:t> employees</a:t>
            </a:r>
            <a:r>
              <a:rPr sz="1400" spc="5" dirty="0">
                <a:latin typeface="Arial"/>
                <a:cs typeface="Arial"/>
              </a:rPr>
              <a:t> </a:t>
            </a:r>
            <a:r>
              <a:rPr sz="1400" dirty="0">
                <a:latin typeface="Arial"/>
                <a:cs typeface="Arial"/>
              </a:rPr>
              <a:t>and </a:t>
            </a:r>
            <a:r>
              <a:rPr sz="1400" spc="-5" dirty="0">
                <a:latin typeface="Arial"/>
                <a:cs typeface="Arial"/>
              </a:rPr>
              <a:t>details</a:t>
            </a:r>
            <a:r>
              <a:rPr sz="1400" spc="10" dirty="0">
                <a:latin typeface="Arial"/>
                <a:cs typeface="Arial"/>
              </a:rPr>
              <a:t> </a:t>
            </a:r>
            <a:r>
              <a:rPr sz="1400" spc="-10" dirty="0">
                <a:latin typeface="Arial"/>
                <a:cs typeface="Arial"/>
              </a:rPr>
              <a:t>of</a:t>
            </a:r>
            <a:r>
              <a:rPr sz="1400" spc="-5" dirty="0">
                <a:latin typeface="Arial"/>
                <a:cs typeface="Arial"/>
              </a:rPr>
              <a:t> other </a:t>
            </a:r>
            <a:r>
              <a:rPr sz="1400" dirty="0">
                <a:latin typeface="Arial"/>
                <a:cs typeface="Arial"/>
              </a:rPr>
              <a:t> </a:t>
            </a:r>
            <a:r>
              <a:rPr sz="1400" spc="-5" dirty="0">
                <a:latin typeface="Arial"/>
                <a:cs typeface="Arial"/>
              </a:rPr>
              <a:t>Employees as</a:t>
            </a:r>
            <a:r>
              <a:rPr sz="1400" dirty="0">
                <a:latin typeface="Arial"/>
                <a:cs typeface="Arial"/>
              </a:rPr>
              <a:t> </a:t>
            </a:r>
            <a:r>
              <a:rPr sz="1400" spc="-5" dirty="0">
                <a:latin typeface="Arial"/>
                <a:cs typeface="Arial"/>
              </a:rPr>
              <a:t>well</a:t>
            </a:r>
            <a:endParaRPr sz="1400">
              <a:latin typeface="Arial"/>
              <a:cs typeface="Arial"/>
            </a:endParaRPr>
          </a:p>
          <a:p>
            <a:pPr>
              <a:lnSpc>
                <a:spcPct val="100000"/>
              </a:lnSpc>
            </a:pPr>
            <a:endParaRPr sz="1500">
              <a:latin typeface="Arial"/>
              <a:cs typeface="Arial"/>
            </a:endParaRPr>
          </a:p>
          <a:p>
            <a:pPr marL="50800" marR="43180">
              <a:lnSpc>
                <a:spcPct val="68900"/>
              </a:lnSpc>
              <a:spcBef>
                <a:spcPts val="1250"/>
              </a:spcBef>
            </a:pPr>
            <a:r>
              <a:rPr sz="2700" spc="-22" baseline="20061" dirty="0">
                <a:latin typeface="Arial"/>
                <a:cs typeface="Arial"/>
              </a:rPr>
              <a:t>STUDENT</a:t>
            </a:r>
            <a:r>
              <a:rPr sz="2700" spc="-22" baseline="20061" dirty="0">
                <a:latin typeface="Cambria"/>
                <a:cs typeface="Cambria"/>
              </a:rPr>
              <a:t>⟖</a:t>
            </a:r>
            <a:r>
              <a:rPr sz="1200" spc="-15" dirty="0">
                <a:latin typeface="Arial"/>
                <a:cs typeface="Arial"/>
              </a:rPr>
              <a:t>STUDENT.ROLL_NO&gt;EMPLOYEE.EMP_NO </a:t>
            </a:r>
            <a:r>
              <a:rPr sz="1200" spc="-320" dirty="0">
                <a:latin typeface="Arial"/>
                <a:cs typeface="Arial"/>
              </a:rPr>
              <a:t> </a:t>
            </a:r>
            <a:r>
              <a:rPr sz="1800" spc="-5" dirty="0">
                <a:latin typeface="Arial"/>
                <a:cs typeface="Arial"/>
              </a:rPr>
              <a:t>EMPLOYEE</a:t>
            </a:r>
            <a:endParaRPr sz="1800">
              <a:latin typeface="Arial"/>
              <a:cs typeface="Arial"/>
            </a:endParaRPr>
          </a:p>
        </p:txBody>
      </p:sp>
      <p:pic>
        <p:nvPicPr>
          <p:cNvPr id="9" name="object 9"/>
          <p:cNvPicPr/>
          <p:nvPr/>
        </p:nvPicPr>
        <p:blipFill>
          <a:blip r:embed="rId3" cstate="print"/>
          <a:stretch>
            <a:fillRect/>
          </a:stretch>
        </p:blipFill>
        <p:spPr>
          <a:xfrm>
            <a:off x="143510" y="161289"/>
            <a:ext cx="773887" cy="311150"/>
          </a:xfrm>
          <a:prstGeom prst="rect">
            <a:avLst/>
          </a:prstGeom>
        </p:spPr>
      </p:pic>
      <p:pic>
        <p:nvPicPr>
          <p:cNvPr id="10" name="object 10"/>
          <p:cNvPicPr/>
          <p:nvPr/>
        </p:nvPicPr>
        <p:blipFill>
          <a:blip r:embed="rId4" cstate="print"/>
          <a:stretch>
            <a:fillRect/>
          </a:stretch>
        </p:blipFill>
        <p:spPr>
          <a:xfrm>
            <a:off x="4385309" y="803275"/>
            <a:ext cx="4756276" cy="1323339"/>
          </a:xfrm>
          <a:prstGeom prst="rect">
            <a:avLst/>
          </a:prstGeom>
        </p:spPr>
      </p:pic>
      <p:sp>
        <p:nvSpPr>
          <p:cNvPr id="11" name="object 11"/>
          <p:cNvSpPr txBox="1"/>
          <p:nvPr/>
        </p:nvSpPr>
        <p:spPr>
          <a:xfrm>
            <a:off x="4708016" y="4841993"/>
            <a:ext cx="3213100" cy="124460"/>
          </a:xfrm>
          <a:prstGeom prst="rect">
            <a:avLst/>
          </a:prstGeom>
        </p:spPr>
        <p:txBody>
          <a:bodyPr vert="horz" wrap="square" lIns="0" tIns="3810" rIns="0" bIns="0" rtlCol="0">
            <a:spAutoFit/>
          </a:bodyPr>
          <a:lstStyle/>
          <a:p>
            <a:pPr marL="12700">
              <a:lnSpc>
                <a:spcPct val="100000"/>
              </a:lnSpc>
              <a:spcBef>
                <a:spcPts val="30"/>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15" dirty="0">
                <a:solidFill>
                  <a:srgbClr val="585858"/>
                </a:solidFill>
                <a:latin typeface="Arial"/>
                <a:cs typeface="Arial"/>
              </a:rPr>
              <a:t> </a:t>
            </a:r>
            <a:r>
              <a:rPr sz="700" spc="-10" dirty="0">
                <a:solidFill>
                  <a:srgbClr val="585858"/>
                </a:solidFill>
                <a:latin typeface="Arial"/>
                <a:cs typeface="Arial"/>
                <a:hlinkClick r:id="rId5"/>
              </a:rPr>
              <a:t>https://www.guru99.com/images/1/100518_0535_RelationalA8.png</a:t>
            </a:r>
            <a:endParaRPr sz="700">
              <a:latin typeface="Arial"/>
              <a:cs typeface="Arial"/>
            </a:endParaRPr>
          </a:p>
        </p:txBody>
      </p:sp>
      <p:sp>
        <p:nvSpPr>
          <p:cNvPr id="12" name="object 12"/>
          <p:cNvSpPr txBox="1">
            <a:spLocks noGrp="1"/>
          </p:cNvSpPr>
          <p:nvPr>
            <p:ph type="ftr" sz="quarter" idx="5"/>
          </p:nvPr>
        </p:nvSpPr>
        <p:spPr>
          <a:xfrm>
            <a:off x="0" y="0"/>
            <a:ext cx="0" cy="126317"/>
          </a:xfrm>
          <a:prstGeom prst="rect">
            <a:avLst/>
          </a:prstGeom>
        </p:spPr>
        <p:txBody>
          <a:bodyPr vert="horz" wrap="square" lIns="0" tIns="3175" rIns="0" bIns="0" rtlCol="0">
            <a:spAutoFit/>
          </a:bodyPr>
          <a:lstStyle/>
          <a:p>
            <a:pPr marL="12700">
              <a:lnSpc>
                <a:spcPct val="100000"/>
              </a:lnSpc>
              <a:spcBef>
                <a:spcPts val="25"/>
              </a:spcBef>
            </a:pPr>
            <a:endParaRPr dirty="0"/>
          </a:p>
        </p:txBody>
      </p:sp>
    </p:spTree>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77087" y="644397"/>
            <a:ext cx="3382010" cy="752475"/>
          </a:xfrm>
          <a:prstGeom prst="rect">
            <a:avLst/>
          </a:prstGeom>
        </p:spPr>
        <p:txBody>
          <a:bodyPr vert="horz" wrap="square" lIns="0" tIns="28575" rIns="0" bIns="0" rtlCol="0">
            <a:spAutoFit/>
          </a:bodyPr>
          <a:lstStyle/>
          <a:p>
            <a:pPr marL="1174115" marR="5080" indent="-116205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Algebra</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282953" y="1722247"/>
            <a:ext cx="198755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Full</a:t>
            </a:r>
            <a:r>
              <a:rPr sz="1800" spc="-40" dirty="0">
                <a:solidFill>
                  <a:srgbClr val="585858"/>
                </a:solidFill>
                <a:latin typeface="Arial"/>
                <a:cs typeface="Arial"/>
              </a:rPr>
              <a:t> </a:t>
            </a:r>
            <a:r>
              <a:rPr sz="1800" dirty="0">
                <a:solidFill>
                  <a:srgbClr val="585858"/>
                </a:solidFill>
                <a:latin typeface="Arial"/>
                <a:cs typeface="Arial"/>
              </a:rPr>
              <a:t>Outer</a:t>
            </a:r>
            <a:r>
              <a:rPr sz="1800" spc="-25" dirty="0">
                <a:solidFill>
                  <a:srgbClr val="585858"/>
                </a:solidFill>
                <a:latin typeface="Arial"/>
                <a:cs typeface="Arial"/>
              </a:rPr>
              <a:t> </a:t>
            </a:r>
            <a:r>
              <a:rPr sz="1800" spc="-5" dirty="0">
                <a:solidFill>
                  <a:srgbClr val="585858"/>
                </a:solidFill>
                <a:latin typeface="Arial"/>
                <a:cs typeface="Arial"/>
              </a:rPr>
              <a:t>Join</a:t>
            </a:r>
            <a:r>
              <a:rPr sz="1800" spc="-10" dirty="0">
                <a:solidFill>
                  <a:srgbClr val="585858"/>
                </a:solidFill>
                <a:latin typeface="Arial"/>
                <a:cs typeface="Arial"/>
              </a:rPr>
              <a:t> </a:t>
            </a:r>
            <a:r>
              <a:rPr sz="1800" spc="-5" dirty="0">
                <a:solidFill>
                  <a:srgbClr val="585858"/>
                </a:solidFill>
                <a:latin typeface="Arial"/>
                <a:cs typeface="Arial"/>
              </a:rPr>
              <a:t>(</a:t>
            </a:r>
            <a:r>
              <a:rPr sz="1800" spc="-5" dirty="0">
                <a:solidFill>
                  <a:srgbClr val="585858"/>
                </a:solidFill>
                <a:latin typeface="Cambria"/>
                <a:cs typeface="Cambria"/>
              </a:rPr>
              <a:t>⟗</a:t>
            </a:r>
            <a:r>
              <a:rPr sz="1800" spc="-5" dirty="0">
                <a:solidFill>
                  <a:srgbClr val="585858"/>
                </a:solidFill>
                <a:latin typeface="Arial"/>
                <a:cs typeface="Arial"/>
              </a:rPr>
              <a:t>)</a:t>
            </a:r>
            <a:endParaRPr sz="1800">
              <a:latin typeface="Arial"/>
              <a:cs typeface="Arial"/>
            </a:endParaRPr>
          </a:p>
        </p:txBody>
      </p:sp>
      <p:sp>
        <p:nvSpPr>
          <p:cNvPr id="7" name="object 7"/>
          <p:cNvSpPr txBox="1"/>
          <p:nvPr/>
        </p:nvSpPr>
        <p:spPr>
          <a:xfrm>
            <a:off x="654812" y="2981934"/>
            <a:ext cx="3544570" cy="1507490"/>
          </a:xfrm>
          <a:prstGeom prst="rect">
            <a:avLst/>
          </a:prstGeom>
        </p:spPr>
        <p:txBody>
          <a:bodyPr vert="horz" wrap="square" lIns="0" tIns="12700" rIns="0" bIns="0" rtlCol="0">
            <a:spAutoFit/>
          </a:bodyPr>
          <a:lstStyle/>
          <a:p>
            <a:pPr marL="349250" marR="5080" indent="-337185">
              <a:lnSpc>
                <a:spcPct val="115700"/>
              </a:lnSpc>
              <a:spcBef>
                <a:spcPts val="100"/>
              </a:spcBef>
              <a:buChar char="●"/>
              <a:tabLst>
                <a:tab pos="349250" algn="l"/>
                <a:tab pos="349885" algn="l"/>
              </a:tabLst>
            </a:pPr>
            <a:r>
              <a:rPr sz="1400" dirty="0">
                <a:latin typeface="Arial"/>
                <a:cs typeface="Arial"/>
              </a:rPr>
              <a:t>In the </a:t>
            </a:r>
            <a:r>
              <a:rPr sz="1400" spc="-5" dirty="0">
                <a:latin typeface="Arial"/>
                <a:cs typeface="Arial"/>
              </a:rPr>
              <a:t>left outer join, operation allows </a:t>
            </a:r>
            <a:r>
              <a:rPr sz="1400" dirty="0">
                <a:latin typeface="Arial"/>
                <a:cs typeface="Arial"/>
              </a:rPr>
              <a:t> keeping all </a:t>
            </a:r>
            <a:r>
              <a:rPr sz="1400" spc="-5" dirty="0">
                <a:latin typeface="Arial"/>
                <a:cs typeface="Arial"/>
              </a:rPr>
              <a:t>tuple </a:t>
            </a:r>
            <a:r>
              <a:rPr sz="1400" dirty="0">
                <a:latin typeface="Arial"/>
                <a:cs typeface="Arial"/>
              </a:rPr>
              <a:t>in the </a:t>
            </a:r>
            <a:r>
              <a:rPr sz="1400" spc="-5" dirty="0">
                <a:latin typeface="Arial"/>
                <a:cs typeface="Arial"/>
              </a:rPr>
              <a:t>left relation. </a:t>
            </a:r>
            <a:r>
              <a:rPr sz="1400" dirty="0">
                <a:latin typeface="Arial"/>
                <a:cs typeface="Arial"/>
              </a:rPr>
              <a:t> </a:t>
            </a:r>
            <a:r>
              <a:rPr sz="1400" spc="-5" dirty="0">
                <a:latin typeface="Arial"/>
                <a:cs typeface="Arial"/>
              </a:rPr>
              <a:t>However, </a:t>
            </a:r>
            <a:r>
              <a:rPr sz="1400" dirty="0">
                <a:latin typeface="Arial"/>
                <a:cs typeface="Arial"/>
              </a:rPr>
              <a:t>if there is no </a:t>
            </a:r>
            <a:r>
              <a:rPr sz="1400" spc="-5" dirty="0">
                <a:latin typeface="Arial"/>
                <a:cs typeface="Arial"/>
              </a:rPr>
              <a:t>matching tuple </a:t>
            </a:r>
            <a:r>
              <a:rPr sz="1400" spc="-10" dirty="0">
                <a:latin typeface="Arial"/>
                <a:cs typeface="Arial"/>
              </a:rPr>
              <a:t>is </a:t>
            </a:r>
            <a:r>
              <a:rPr sz="1400" spc="-375" dirty="0">
                <a:latin typeface="Arial"/>
                <a:cs typeface="Arial"/>
              </a:rPr>
              <a:t> </a:t>
            </a:r>
            <a:r>
              <a:rPr sz="1400" dirty="0">
                <a:latin typeface="Arial"/>
                <a:cs typeface="Arial"/>
              </a:rPr>
              <a:t>found in right </a:t>
            </a:r>
            <a:r>
              <a:rPr sz="1400" spc="-5" dirty="0">
                <a:latin typeface="Arial"/>
                <a:cs typeface="Arial"/>
              </a:rPr>
              <a:t>relation, </a:t>
            </a:r>
            <a:r>
              <a:rPr sz="1400" dirty="0">
                <a:latin typeface="Arial"/>
                <a:cs typeface="Arial"/>
              </a:rPr>
              <a:t>then </a:t>
            </a:r>
            <a:r>
              <a:rPr sz="1400" spc="-5" dirty="0">
                <a:latin typeface="Arial"/>
                <a:cs typeface="Arial"/>
              </a:rPr>
              <a:t>the attributes </a:t>
            </a:r>
            <a:r>
              <a:rPr sz="1400" spc="-375" dirty="0">
                <a:latin typeface="Arial"/>
                <a:cs typeface="Arial"/>
              </a:rPr>
              <a:t> </a:t>
            </a:r>
            <a:r>
              <a:rPr sz="1400" spc="-5" dirty="0">
                <a:latin typeface="Arial"/>
                <a:cs typeface="Arial"/>
              </a:rPr>
              <a:t>of right relation </a:t>
            </a:r>
            <a:r>
              <a:rPr sz="1400" dirty="0">
                <a:latin typeface="Arial"/>
                <a:cs typeface="Arial"/>
              </a:rPr>
              <a:t>in </a:t>
            </a:r>
            <a:r>
              <a:rPr sz="1400" spc="-5" dirty="0">
                <a:latin typeface="Arial"/>
                <a:cs typeface="Arial"/>
              </a:rPr>
              <a:t>the </a:t>
            </a:r>
            <a:r>
              <a:rPr sz="1400" dirty="0">
                <a:latin typeface="Arial"/>
                <a:cs typeface="Arial"/>
              </a:rPr>
              <a:t>join </a:t>
            </a:r>
            <a:r>
              <a:rPr sz="1400" spc="-5" dirty="0">
                <a:latin typeface="Arial"/>
                <a:cs typeface="Arial"/>
              </a:rPr>
              <a:t>result are filled </a:t>
            </a:r>
            <a:r>
              <a:rPr sz="1400" spc="-375" dirty="0">
                <a:latin typeface="Arial"/>
                <a:cs typeface="Arial"/>
              </a:rPr>
              <a:t> </a:t>
            </a:r>
            <a:r>
              <a:rPr sz="1400" spc="-5" dirty="0">
                <a:latin typeface="Arial"/>
                <a:cs typeface="Arial"/>
              </a:rPr>
              <a:t>with</a:t>
            </a:r>
            <a:r>
              <a:rPr sz="1400" spc="-10" dirty="0">
                <a:latin typeface="Arial"/>
                <a:cs typeface="Arial"/>
              </a:rPr>
              <a:t> </a:t>
            </a:r>
            <a:r>
              <a:rPr sz="1400" spc="-5" dirty="0">
                <a:latin typeface="Arial"/>
                <a:cs typeface="Arial"/>
              </a:rPr>
              <a:t>null</a:t>
            </a:r>
            <a:r>
              <a:rPr sz="1400" spc="5" dirty="0">
                <a:latin typeface="Arial"/>
                <a:cs typeface="Arial"/>
              </a:rPr>
              <a:t> </a:t>
            </a:r>
            <a:r>
              <a:rPr sz="1400" spc="-5" dirty="0">
                <a:latin typeface="Arial"/>
                <a:cs typeface="Arial"/>
              </a:rPr>
              <a:t>values.</a:t>
            </a:r>
            <a:endParaRPr sz="1400">
              <a:latin typeface="Arial"/>
              <a:cs typeface="Arial"/>
            </a:endParaRPr>
          </a:p>
        </p:txBody>
      </p:sp>
      <p:sp>
        <p:nvSpPr>
          <p:cNvPr id="8" name="object 8"/>
          <p:cNvSpPr txBox="1"/>
          <p:nvPr/>
        </p:nvSpPr>
        <p:spPr>
          <a:xfrm>
            <a:off x="4619371" y="2522601"/>
            <a:ext cx="4413885" cy="1984375"/>
          </a:xfrm>
          <a:prstGeom prst="rect">
            <a:avLst/>
          </a:prstGeom>
        </p:spPr>
        <p:txBody>
          <a:bodyPr vert="horz" wrap="square" lIns="0" tIns="12700" rIns="0" bIns="0" rtlCol="0">
            <a:spAutoFit/>
          </a:bodyPr>
          <a:lstStyle/>
          <a:p>
            <a:pPr marL="50800">
              <a:lnSpc>
                <a:spcPct val="100000"/>
              </a:lnSpc>
              <a:spcBef>
                <a:spcPts val="100"/>
              </a:spcBef>
            </a:pPr>
            <a:r>
              <a:rPr sz="1800" dirty="0">
                <a:latin typeface="Arial"/>
                <a:cs typeface="Arial"/>
              </a:rPr>
              <a:t>E</a:t>
            </a:r>
            <a:r>
              <a:rPr sz="1800" spc="-15" dirty="0">
                <a:latin typeface="Arial"/>
                <a:cs typeface="Arial"/>
              </a:rPr>
              <a:t>x</a:t>
            </a:r>
            <a:r>
              <a:rPr sz="1800" spc="-5" dirty="0">
                <a:latin typeface="Arial"/>
                <a:cs typeface="Arial"/>
              </a:rPr>
              <a:t>a</a:t>
            </a:r>
            <a:r>
              <a:rPr sz="1800" dirty="0">
                <a:latin typeface="Arial"/>
                <a:cs typeface="Arial"/>
              </a:rPr>
              <a:t>m</a:t>
            </a:r>
            <a:r>
              <a:rPr sz="1800" spc="-5" dirty="0">
                <a:latin typeface="Arial"/>
                <a:cs typeface="Arial"/>
              </a:rPr>
              <a:t>ple</a:t>
            </a:r>
            <a:r>
              <a:rPr sz="1800" spc="-20" dirty="0">
                <a:latin typeface="Arial"/>
                <a:cs typeface="Arial"/>
              </a:rPr>
              <a:t> </a:t>
            </a:r>
            <a:r>
              <a:rPr sz="1800" dirty="0">
                <a:latin typeface="Arial"/>
                <a:cs typeface="Arial"/>
              </a:rPr>
              <a:t>:</a:t>
            </a:r>
            <a:r>
              <a:rPr sz="1800" spc="-114" dirty="0">
                <a:latin typeface="Arial"/>
                <a:cs typeface="Arial"/>
              </a:rPr>
              <a:t> </a:t>
            </a:r>
            <a:r>
              <a:rPr sz="1800" dirty="0">
                <a:latin typeface="Arial"/>
                <a:cs typeface="Arial"/>
              </a:rPr>
              <a:t>A</a:t>
            </a:r>
            <a:r>
              <a:rPr sz="1800" spc="-85" dirty="0">
                <a:latin typeface="Arial"/>
                <a:cs typeface="Arial"/>
              </a:rPr>
              <a:t> </a:t>
            </a:r>
            <a:r>
              <a:rPr sz="1800" dirty="0">
                <a:latin typeface="Cambria"/>
                <a:cs typeface="Cambria"/>
              </a:rPr>
              <a:t>⟗</a:t>
            </a:r>
            <a:r>
              <a:rPr sz="1800" spc="90" dirty="0">
                <a:latin typeface="Cambria"/>
                <a:cs typeface="Cambria"/>
              </a:rPr>
              <a:t> </a:t>
            </a:r>
            <a:r>
              <a:rPr sz="1800" dirty="0">
                <a:latin typeface="Arial"/>
                <a:cs typeface="Arial"/>
              </a:rPr>
              <a:t>B</a:t>
            </a:r>
            <a:endParaRPr sz="1800">
              <a:latin typeface="Arial"/>
              <a:cs typeface="Arial"/>
            </a:endParaRPr>
          </a:p>
          <a:p>
            <a:pPr>
              <a:lnSpc>
                <a:spcPct val="100000"/>
              </a:lnSpc>
              <a:spcBef>
                <a:spcPts val="35"/>
              </a:spcBef>
            </a:pPr>
            <a:endParaRPr sz="2000">
              <a:latin typeface="Arial"/>
              <a:cs typeface="Arial"/>
            </a:endParaRPr>
          </a:p>
          <a:p>
            <a:pPr marL="50800" marR="133985">
              <a:lnSpc>
                <a:spcPct val="97600"/>
              </a:lnSpc>
            </a:pPr>
            <a:r>
              <a:rPr sz="1400" spc="-5" dirty="0">
                <a:latin typeface="Arial"/>
                <a:cs typeface="Arial"/>
              </a:rPr>
              <a:t>Example:</a:t>
            </a:r>
            <a:r>
              <a:rPr sz="1400" spc="-25" dirty="0">
                <a:latin typeface="Arial"/>
                <a:cs typeface="Arial"/>
              </a:rPr>
              <a:t> </a:t>
            </a:r>
            <a:r>
              <a:rPr sz="1400" dirty="0">
                <a:latin typeface="Arial"/>
                <a:cs typeface="Arial"/>
              </a:rPr>
              <a:t>Select</a:t>
            </a:r>
            <a:r>
              <a:rPr sz="1400" spc="-30" dirty="0">
                <a:latin typeface="Arial"/>
                <a:cs typeface="Arial"/>
              </a:rPr>
              <a:t> </a:t>
            </a:r>
            <a:r>
              <a:rPr sz="1400" spc="-5" dirty="0">
                <a:latin typeface="Arial"/>
                <a:cs typeface="Arial"/>
              </a:rPr>
              <a:t>students</a:t>
            </a:r>
            <a:r>
              <a:rPr sz="1400" spc="-20" dirty="0">
                <a:latin typeface="Arial"/>
                <a:cs typeface="Arial"/>
              </a:rPr>
              <a:t> </a:t>
            </a:r>
            <a:r>
              <a:rPr sz="1400" spc="-5" dirty="0">
                <a:latin typeface="Arial"/>
                <a:cs typeface="Arial"/>
              </a:rPr>
              <a:t>whose</a:t>
            </a:r>
            <a:r>
              <a:rPr sz="1400" spc="-15" dirty="0">
                <a:latin typeface="Arial"/>
                <a:cs typeface="Arial"/>
              </a:rPr>
              <a:t> </a:t>
            </a:r>
            <a:r>
              <a:rPr sz="1400" spc="-5" dirty="0">
                <a:latin typeface="Arial"/>
                <a:cs typeface="Arial"/>
              </a:rPr>
              <a:t>ROLL_NO</a:t>
            </a:r>
            <a:r>
              <a:rPr sz="1400" spc="-25" dirty="0">
                <a:latin typeface="Arial"/>
                <a:cs typeface="Arial"/>
              </a:rPr>
              <a:t> </a:t>
            </a:r>
            <a:r>
              <a:rPr sz="1400" dirty="0">
                <a:latin typeface="Arial"/>
                <a:cs typeface="Arial"/>
              </a:rPr>
              <a:t>is</a:t>
            </a:r>
            <a:r>
              <a:rPr sz="1400" spc="-20" dirty="0">
                <a:latin typeface="Arial"/>
                <a:cs typeface="Arial"/>
              </a:rPr>
              <a:t> </a:t>
            </a:r>
            <a:r>
              <a:rPr sz="1400" spc="-5" dirty="0">
                <a:latin typeface="Arial"/>
                <a:cs typeface="Arial"/>
              </a:rPr>
              <a:t>greater </a:t>
            </a:r>
            <a:r>
              <a:rPr sz="1400" spc="-370" dirty="0">
                <a:latin typeface="Arial"/>
                <a:cs typeface="Arial"/>
              </a:rPr>
              <a:t> </a:t>
            </a:r>
            <a:r>
              <a:rPr sz="1400" dirty="0">
                <a:latin typeface="Arial"/>
                <a:cs typeface="Arial"/>
              </a:rPr>
              <a:t>than</a:t>
            </a:r>
            <a:r>
              <a:rPr sz="1400" spc="-10" dirty="0">
                <a:latin typeface="Arial"/>
                <a:cs typeface="Arial"/>
              </a:rPr>
              <a:t> </a:t>
            </a:r>
            <a:r>
              <a:rPr sz="1400" spc="-5" dirty="0">
                <a:latin typeface="Arial"/>
                <a:cs typeface="Arial"/>
              </a:rPr>
              <a:t>EMP_NO</a:t>
            </a:r>
            <a:r>
              <a:rPr sz="1400" spc="5" dirty="0">
                <a:latin typeface="Arial"/>
                <a:cs typeface="Arial"/>
              </a:rPr>
              <a:t> </a:t>
            </a:r>
            <a:r>
              <a:rPr sz="1400" spc="-10" dirty="0">
                <a:latin typeface="Arial"/>
                <a:cs typeface="Arial"/>
              </a:rPr>
              <a:t>of</a:t>
            </a:r>
            <a:r>
              <a:rPr sz="1400" spc="-5" dirty="0">
                <a:latin typeface="Arial"/>
                <a:cs typeface="Arial"/>
              </a:rPr>
              <a:t> employees</a:t>
            </a:r>
            <a:r>
              <a:rPr sz="1400" spc="5" dirty="0">
                <a:latin typeface="Arial"/>
                <a:cs typeface="Arial"/>
              </a:rPr>
              <a:t> </a:t>
            </a:r>
            <a:r>
              <a:rPr sz="1400" dirty="0">
                <a:latin typeface="Arial"/>
                <a:cs typeface="Arial"/>
              </a:rPr>
              <a:t>and </a:t>
            </a:r>
            <a:r>
              <a:rPr sz="1400" spc="-5" dirty="0">
                <a:latin typeface="Arial"/>
                <a:cs typeface="Arial"/>
              </a:rPr>
              <a:t>details</a:t>
            </a:r>
            <a:r>
              <a:rPr sz="1400" spc="10" dirty="0">
                <a:latin typeface="Arial"/>
                <a:cs typeface="Arial"/>
              </a:rPr>
              <a:t> </a:t>
            </a:r>
            <a:r>
              <a:rPr sz="1400" spc="-10" dirty="0">
                <a:latin typeface="Arial"/>
                <a:cs typeface="Arial"/>
              </a:rPr>
              <a:t>of</a:t>
            </a:r>
            <a:r>
              <a:rPr sz="1400" spc="-5" dirty="0">
                <a:latin typeface="Arial"/>
                <a:cs typeface="Arial"/>
              </a:rPr>
              <a:t> other </a:t>
            </a:r>
            <a:r>
              <a:rPr sz="1400" dirty="0">
                <a:latin typeface="Arial"/>
                <a:cs typeface="Arial"/>
              </a:rPr>
              <a:t> </a:t>
            </a:r>
            <a:r>
              <a:rPr sz="1400" spc="-5" dirty="0">
                <a:latin typeface="Arial"/>
                <a:cs typeface="Arial"/>
              </a:rPr>
              <a:t>Employees</a:t>
            </a:r>
            <a:r>
              <a:rPr sz="1400" dirty="0">
                <a:latin typeface="Arial"/>
                <a:cs typeface="Arial"/>
              </a:rPr>
              <a:t> </a:t>
            </a:r>
            <a:r>
              <a:rPr sz="1400" spc="-5" dirty="0">
                <a:latin typeface="Arial"/>
                <a:cs typeface="Arial"/>
              </a:rPr>
              <a:t>as</a:t>
            </a:r>
            <a:r>
              <a:rPr sz="1400" spc="-15" dirty="0">
                <a:latin typeface="Arial"/>
                <a:cs typeface="Arial"/>
              </a:rPr>
              <a:t> </a:t>
            </a:r>
            <a:r>
              <a:rPr sz="1400" spc="-5" dirty="0">
                <a:latin typeface="Arial"/>
                <a:cs typeface="Arial"/>
              </a:rPr>
              <a:t>well</a:t>
            </a:r>
            <a:r>
              <a:rPr sz="1400" spc="-15" dirty="0">
                <a:latin typeface="Arial"/>
                <a:cs typeface="Arial"/>
              </a:rPr>
              <a:t> </a:t>
            </a:r>
            <a:r>
              <a:rPr sz="1400" spc="-5" dirty="0">
                <a:latin typeface="Arial"/>
                <a:cs typeface="Arial"/>
              </a:rPr>
              <a:t>and</a:t>
            </a:r>
            <a:r>
              <a:rPr sz="1400" spc="-10" dirty="0">
                <a:latin typeface="Arial"/>
                <a:cs typeface="Arial"/>
              </a:rPr>
              <a:t> </a:t>
            </a:r>
            <a:r>
              <a:rPr sz="1400" spc="-5" dirty="0">
                <a:latin typeface="Arial"/>
                <a:cs typeface="Arial"/>
              </a:rPr>
              <a:t>other</a:t>
            </a:r>
            <a:r>
              <a:rPr sz="1400" spc="-15" dirty="0">
                <a:latin typeface="Arial"/>
                <a:cs typeface="Arial"/>
              </a:rPr>
              <a:t> </a:t>
            </a:r>
            <a:r>
              <a:rPr sz="1400" spc="-5" dirty="0">
                <a:latin typeface="Arial"/>
                <a:cs typeface="Arial"/>
              </a:rPr>
              <a:t>Students</a:t>
            </a:r>
            <a:r>
              <a:rPr sz="1400" spc="-20" dirty="0">
                <a:latin typeface="Arial"/>
                <a:cs typeface="Arial"/>
              </a:rPr>
              <a:t> </a:t>
            </a:r>
            <a:r>
              <a:rPr sz="1400" spc="-5" dirty="0">
                <a:latin typeface="Arial"/>
                <a:cs typeface="Arial"/>
              </a:rPr>
              <a:t>as</a:t>
            </a:r>
            <a:r>
              <a:rPr sz="1400" spc="-15" dirty="0">
                <a:latin typeface="Arial"/>
                <a:cs typeface="Arial"/>
              </a:rPr>
              <a:t> </a:t>
            </a:r>
            <a:r>
              <a:rPr sz="1400" spc="-5" dirty="0">
                <a:latin typeface="Arial"/>
                <a:cs typeface="Arial"/>
              </a:rPr>
              <a:t>well</a:t>
            </a:r>
            <a:endParaRPr sz="1400">
              <a:latin typeface="Arial"/>
              <a:cs typeface="Arial"/>
            </a:endParaRPr>
          </a:p>
          <a:p>
            <a:pPr>
              <a:lnSpc>
                <a:spcPct val="100000"/>
              </a:lnSpc>
              <a:spcBef>
                <a:spcPts val="15"/>
              </a:spcBef>
            </a:pPr>
            <a:endParaRPr sz="1600">
              <a:latin typeface="Arial"/>
              <a:cs typeface="Arial"/>
            </a:endParaRPr>
          </a:p>
          <a:p>
            <a:pPr marL="50800">
              <a:lnSpc>
                <a:spcPts val="2075"/>
              </a:lnSpc>
            </a:pPr>
            <a:r>
              <a:rPr sz="2700" spc="-7" baseline="20061" dirty="0">
                <a:latin typeface="Arial"/>
                <a:cs typeface="Arial"/>
              </a:rPr>
              <a:t>STUDENT</a:t>
            </a:r>
            <a:r>
              <a:rPr sz="2700" spc="-7" baseline="20061" dirty="0">
                <a:latin typeface="Cambria"/>
                <a:cs typeface="Cambria"/>
              </a:rPr>
              <a:t>⟗</a:t>
            </a:r>
            <a:r>
              <a:rPr sz="1200" spc="-5" dirty="0">
                <a:latin typeface="Arial"/>
                <a:cs typeface="Arial"/>
              </a:rPr>
              <a:t>STUDENT.ROLL_NO&gt;EMPLOYEE.EMP_N</a:t>
            </a:r>
            <a:endParaRPr sz="1200">
              <a:latin typeface="Arial"/>
              <a:cs typeface="Arial"/>
            </a:endParaRPr>
          </a:p>
          <a:p>
            <a:pPr marL="50800">
              <a:lnSpc>
                <a:spcPts val="2075"/>
              </a:lnSpc>
            </a:pPr>
            <a:r>
              <a:rPr sz="1800" spc="-7" baseline="-30092" dirty="0">
                <a:latin typeface="Arial"/>
                <a:cs typeface="Arial"/>
              </a:rPr>
              <a:t>O</a:t>
            </a:r>
            <a:r>
              <a:rPr sz="1800" spc="-5" dirty="0">
                <a:latin typeface="Arial"/>
                <a:cs typeface="Arial"/>
              </a:rPr>
              <a:t>EMPLOYEE</a:t>
            </a:r>
            <a:endParaRPr sz="1800">
              <a:latin typeface="Arial"/>
              <a:cs typeface="Arial"/>
            </a:endParaRPr>
          </a:p>
        </p:txBody>
      </p:sp>
      <p:sp>
        <p:nvSpPr>
          <p:cNvPr id="9" name="object 9"/>
          <p:cNvSpPr txBox="1"/>
          <p:nvPr/>
        </p:nvSpPr>
        <p:spPr>
          <a:xfrm>
            <a:off x="4711065" y="4824476"/>
            <a:ext cx="598805" cy="132080"/>
          </a:xfrm>
          <a:prstGeom prst="rect">
            <a:avLst/>
          </a:prstGeom>
        </p:spPr>
        <p:txBody>
          <a:bodyPr vert="horz" wrap="square" lIns="0" tIns="12065" rIns="0" bIns="0" rtlCol="0">
            <a:spAutoFit/>
          </a:bodyPr>
          <a:lstStyle/>
          <a:p>
            <a:pPr marL="12700">
              <a:lnSpc>
                <a:spcPct val="100000"/>
              </a:lnSpc>
              <a:spcBef>
                <a:spcPts val="95"/>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p:txBody>
      </p:sp>
      <p:pic>
        <p:nvPicPr>
          <p:cNvPr id="10" name="object 10"/>
          <p:cNvPicPr/>
          <p:nvPr/>
        </p:nvPicPr>
        <p:blipFill>
          <a:blip r:embed="rId3" cstate="print"/>
          <a:stretch>
            <a:fillRect/>
          </a:stretch>
        </p:blipFill>
        <p:spPr>
          <a:xfrm>
            <a:off x="143510" y="161289"/>
            <a:ext cx="773887" cy="311150"/>
          </a:xfrm>
          <a:prstGeom prst="rect">
            <a:avLst/>
          </a:prstGeom>
        </p:spPr>
      </p:pic>
      <p:grpSp>
        <p:nvGrpSpPr>
          <p:cNvPr id="11" name="object 11"/>
          <p:cNvGrpSpPr/>
          <p:nvPr/>
        </p:nvGrpSpPr>
        <p:grpSpPr>
          <a:xfrm>
            <a:off x="5143500" y="914400"/>
            <a:ext cx="2257425" cy="1282700"/>
            <a:chOff x="5143500" y="914400"/>
            <a:chExt cx="2257425" cy="1282700"/>
          </a:xfrm>
        </p:grpSpPr>
        <p:sp>
          <p:nvSpPr>
            <p:cNvPr id="12" name="object 12"/>
            <p:cNvSpPr/>
            <p:nvPr/>
          </p:nvSpPr>
          <p:spPr>
            <a:xfrm>
              <a:off x="5156200" y="927100"/>
              <a:ext cx="1282700" cy="1257300"/>
            </a:xfrm>
            <a:custGeom>
              <a:avLst/>
              <a:gdLst/>
              <a:ahLst/>
              <a:cxnLst/>
              <a:rect l="l" t="t" r="r" b="b"/>
              <a:pathLst>
                <a:path w="1282700" h="1257300">
                  <a:moveTo>
                    <a:pt x="641350" y="0"/>
                  </a:moveTo>
                  <a:lnTo>
                    <a:pt x="593725" y="1904"/>
                  </a:lnTo>
                  <a:lnTo>
                    <a:pt x="546735" y="6985"/>
                  </a:lnTo>
                  <a:lnTo>
                    <a:pt x="501014" y="15239"/>
                  </a:lnTo>
                  <a:lnTo>
                    <a:pt x="455929" y="26670"/>
                  </a:lnTo>
                  <a:lnTo>
                    <a:pt x="412750" y="41275"/>
                  </a:lnTo>
                  <a:lnTo>
                    <a:pt x="370839" y="58420"/>
                  </a:lnTo>
                  <a:lnTo>
                    <a:pt x="330835" y="78739"/>
                  </a:lnTo>
                  <a:lnTo>
                    <a:pt x="292100" y="100964"/>
                  </a:lnTo>
                  <a:lnTo>
                    <a:pt x="255270" y="126364"/>
                  </a:lnTo>
                  <a:lnTo>
                    <a:pt x="220345" y="154304"/>
                  </a:lnTo>
                  <a:lnTo>
                    <a:pt x="187960" y="184150"/>
                  </a:lnTo>
                  <a:lnTo>
                    <a:pt x="157479" y="215900"/>
                  </a:lnTo>
                  <a:lnTo>
                    <a:pt x="128904" y="250189"/>
                  </a:lnTo>
                  <a:lnTo>
                    <a:pt x="103504" y="286385"/>
                  </a:lnTo>
                  <a:lnTo>
                    <a:pt x="80010" y="323850"/>
                  </a:lnTo>
                  <a:lnTo>
                    <a:pt x="59689" y="363854"/>
                  </a:lnTo>
                  <a:lnTo>
                    <a:pt x="41910" y="404495"/>
                  </a:lnTo>
                  <a:lnTo>
                    <a:pt x="27304" y="447039"/>
                  </a:lnTo>
                  <a:lnTo>
                    <a:pt x="15239" y="490854"/>
                  </a:lnTo>
                  <a:lnTo>
                    <a:pt x="6985" y="535939"/>
                  </a:lnTo>
                  <a:lnTo>
                    <a:pt x="1904" y="581660"/>
                  </a:lnTo>
                  <a:lnTo>
                    <a:pt x="0" y="628650"/>
                  </a:lnTo>
                  <a:lnTo>
                    <a:pt x="1904" y="675639"/>
                  </a:lnTo>
                  <a:lnTo>
                    <a:pt x="6985" y="721360"/>
                  </a:lnTo>
                  <a:lnTo>
                    <a:pt x="15239" y="766445"/>
                  </a:lnTo>
                  <a:lnTo>
                    <a:pt x="27304" y="810260"/>
                  </a:lnTo>
                  <a:lnTo>
                    <a:pt x="41910" y="852804"/>
                  </a:lnTo>
                  <a:lnTo>
                    <a:pt x="59689" y="893445"/>
                  </a:lnTo>
                  <a:lnTo>
                    <a:pt x="80010" y="933450"/>
                  </a:lnTo>
                  <a:lnTo>
                    <a:pt x="103504" y="970914"/>
                  </a:lnTo>
                  <a:lnTo>
                    <a:pt x="128904" y="1007110"/>
                  </a:lnTo>
                  <a:lnTo>
                    <a:pt x="157479" y="1041400"/>
                  </a:lnTo>
                  <a:lnTo>
                    <a:pt x="187960" y="1073150"/>
                  </a:lnTo>
                  <a:lnTo>
                    <a:pt x="220345" y="1102995"/>
                  </a:lnTo>
                  <a:lnTo>
                    <a:pt x="255270" y="1130935"/>
                  </a:lnTo>
                  <a:lnTo>
                    <a:pt x="292100" y="1156335"/>
                  </a:lnTo>
                  <a:lnTo>
                    <a:pt x="330835" y="1178560"/>
                  </a:lnTo>
                  <a:lnTo>
                    <a:pt x="370839" y="1198880"/>
                  </a:lnTo>
                  <a:lnTo>
                    <a:pt x="412750" y="1216025"/>
                  </a:lnTo>
                  <a:lnTo>
                    <a:pt x="455929" y="1230630"/>
                  </a:lnTo>
                  <a:lnTo>
                    <a:pt x="501014" y="1242060"/>
                  </a:lnTo>
                  <a:lnTo>
                    <a:pt x="546735" y="1250314"/>
                  </a:lnTo>
                  <a:lnTo>
                    <a:pt x="593725" y="1255395"/>
                  </a:lnTo>
                  <a:lnTo>
                    <a:pt x="641350" y="1257300"/>
                  </a:lnTo>
                  <a:lnTo>
                    <a:pt x="688975" y="1255395"/>
                  </a:lnTo>
                  <a:lnTo>
                    <a:pt x="735964" y="1250314"/>
                  </a:lnTo>
                  <a:lnTo>
                    <a:pt x="782320" y="1242060"/>
                  </a:lnTo>
                  <a:lnTo>
                    <a:pt x="826770" y="1230630"/>
                  </a:lnTo>
                  <a:lnTo>
                    <a:pt x="869950" y="1216025"/>
                  </a:lnTo>
                  <a:lnTo>
                    <a:pt x="911860" y="1198880"/>
                  </a:lnTo>
                  <a:lnTo>
                    <a:pt x="951864" y="1178560"/>
                  </a:lnTo>
                  <a:lnTo>
                    <a:pt x="990600" y="1156335"/>
                  </a:lnTo>
                  <a:lnTo>
                    <a:pt x="1027429" y="1130935"/>
                  </a:lnTo>
                  <a:lnTo>
                    <a:pt x="1062354" y="1102995"/>
                  </a:lnTo>
                  <a:lnTo>
                    <a:pt x="1094739" y="1073150"/>
                  </a:lnTo>
                  <a:lnTo>
                    <a:pt x="1125220" y="1041400"/>
                  </a:lnTo>
                  <a:lnTo>
                    <a:pt x="1153795" y="1007110"/>
                  </a:lnTo>
                  <a:lnTo>
                    <a:pt x="1179195" y="970914"/>
                  </a:lnTo>
                  <a:lnTo>
                    <a:pt x="1202689" y="933450"/>
                  </a:lnTo>
                  <a:lnTo>
                    <a:pt x="1223010" y="893445"/>
                  </a:lnTo>
                  <a:lnTo>
                    <a:pt x="1240789" y="852804"/>
                  </a:lnTo>
                  <a:lnTo>
                    <a:pt x="1255395" y="810260"/>
                  </a:lnTo>
                  <a:lnTo>
                    <a:pt x="1267460" y="766445"/>
                  </a:lnTo>
                  <a:lnTo>
                    <a:pt x="1275714" y="721360"/>
                  </a:lnTo>
                  <a:lnTo>
                    <a:pt x="1280795" y="675639"/>
                  </a:lnTo>
                  <a:lnTo>
                    <a:pt x="1282700" y="628650"/>
                  </a:lnTo>
                  <a:lnTo>
                    <a:pt x="1280795" y="579120"/>
                  </a:lnTo>
                  <a:lnTo>
                    <a:pt x="1275079" y="529589"/>
                  </a:lnTo>
                  <a:lnTo>
                    <a:pt x="1264920" y="481329"/>
                  </a:lnTo>
                  <a:lnTo>
                    <a:pt x="1251585" y="434339"/>
                  </a:lnTo>
                  <a:lnTo>
                    <a:pt x="1233804" y="387985"/>
                  </a:lnTo>
                  <a:lnTo>
                    <a:pt x="1212850" y="343535"/>
                  </a:lnTo>
                  <a:lnTo>
                    <a:pt x="1188720" y="300354"/>
                  </a:lnTo>
                  <a:lnTo>
                    <a:pt x="1160779" y="259714"/>
                  </a:lnTo>
                  <a:lnTo>
                    <a:pt x="1129664" y="220979"/>
                  </a:lnTo>
                  <a:lnTo>
                    <a:pt x="1094739" y="184150"/>
                  </a:lnTo>
                  <a:lnTo>
                    <a:pt x="1057910" y="150495"/>
                  </a:lnTo>
                  <a:lnTo>
                    <a:pt x="1017904" y="120014"/>
                  </a:lnTo>
                  <a:lnTo>
                    <a:pt x="975995" y="92075"/>
                  </a:lnTo>
                  <a:lnTo>
                    <a:pt x="932179" y="68579"/>
                  </a:lnTo>
                  <a:lnTo>
                    <a:pt x="887095" y="47625"/>
                  </a:lnTo>
                  <a:lnTo>
                    <a:pt x="840104" y="31114"/>
                  </a:lnTo>
                  <a:lnTo>
                    <a:pt x="791845" y="17779"/>
                  </a:lnTo>
                  <a:lnTo>
                    <a:pt x="742314" y="7620"/>
                  </a:lnTo>
                  <a:lnTo>
                    <a:pt x="692150" y="1904"/>
                  </a:lnTo>
                  <a:lnTo>
                    <a:pt x="641350" y="0"/>
                  </a:lnTo>
                  <a:close/>
                </a:path>
              </a:pathLst>
            </a:custGeom>
            <a:solidFill>
              <a:srgbClr val="FFAB40"/>
            </a:solidFill>
          </p:spPr>
          <p:txBody>
            <a:bodyPr wrap="square" lIns="0" tIns="0" rIns="0" bIns="0" rtlCol="0"/>
            <a:lstStyle/>
            <a:p>
              <a:endParaRPr/>
            </a:p>
          </p:txBody>
        </p:sp>
        <p:sp>
          <p:nvSpPr>
            <p:cNvPr id="13" name="object 13"/>
            <p:cNvSpPr/>
            <p:nvPr/>
          </p:nvSpPr>
          <p:spPr>
            <a:xfrm>
              <a:off x="5156200" y="927100"/>
              <a:ext cx="1282700" cy="1257300"/>
            </a:xfrm>
            <a:custGeom>
              <a:avLst/>
              <a:gdLst/>
              <a:ahLst/>
              <a:cxnLst/>
              <a:rect l="l" t="t" r="r" b="b"/>
              <a:pathLst>
                <a:path w="1282700" h="1257300">
                  <a:moveTo>
                    <a:pt x="0" y="628650"/>
                  </a:moveTo>
                  <a:lnTo>
                    <a:pt x="1904" y="581660"/>
                  </a:lnTo>
                  <a:lnTo>
                    <a:pt x="6985" y="535939"/>
                  </a:lnTo>
                  <a:lnTo>
                    <a:pt x="15239" y="490854"/>
                  </a:lnTo>
                  <a:lnTo>
                    <a:pt x="27304" y="447039"/>
                  </a:lnTo>
                  <a:lnTo>
                    <a:pt x="41910" y="404495"/>
                  </a:lnTo>
                  <a:lnTo>
                    <a:pt x="59689" y="363854"/>
                  </a:lnTo>
                  <a:lnTo>
                    <a:pt x="80010" y="323850"/>
                  </a:lnTo>
                  <a:lnTo>
                    <a:pt x="103504" y="286385"/>
                  </a:lnTo>
                  <a:lnTo>
                    <a:pt x="128904" y="250189"/>
                  </a:lnTo>
                  <a:lnTo>
                    <a:pt x="157479" y="215900"/>
                  </a:lnTo>
                  <a:lnTo>
                    <a:pt x="187960" y="184150"/>
                  </a:lnTo>
                  <a:lnTo>
                    <a:pt x="220345" y="154304"/>
                  </a:lnTo>
                  <a:lnTo>
                    <a:pt x="255270" y="126364"/>
                  </a:lnTo>
                  <a:lnTo>
                    <a:pt x="292100" y="100964"/>
                  </a:lnTo>
                  <a:lnTo>
                    <a:pt x="330835" y="78739"/>
                  </a:lnTo>
                  <a:lnTo>
                    <a:pt x="370839" y="58420"/>
                  </a:lnTo>
                  <a:lnTo>
                    <a:pt x="412750" y="41275"/>
                  </a:lnTo>
                  <a:lnTo>
                    <a:pt x="455929" y="26670"/>
                  </a:lnTo>
                  <a:lnTo>
                    <a:pt x="501014" y="15239"/>
                  </a:lnTo>
                  <a:lnTo>
                    <a:pt x="546735" y="6985"/>
                  </a:lnTo>
                  <a:lnTo>
                    <a:pt x="593725" y="1904"/>
                  </a:lnTo>
                  <a:lnTo>
                    <a:pt x="641350" y="0"/>
                  </a:lnTo>
                  <a:lnTo>
                    <a:pt x="692150" y="1904"/>
                  </a:lnTo>
                  <a:lnTo>
                    <a:pt x="742314" y="7620"/>
                  </a:lnTo>
                  <a:lnTo>
                    <a:pt x="791845" y="17779"/>
                  </a:lnTo>
                  <a:lnTo>
                    <a:pt x="840104" y="31114"/>
                  </a:lnTo>
                  <a:lnTo>
                    <a:pt x="887095" y="47625"/>
                  </a:lnTo>
                  <a:lnTo>
                    <a:pt x="932179" y="68579"/>
                  </a:lnTo>
                  <a:lnTo>
                    <a:pt x="975995" y="92075"/>
                  </a:lnTo>
                  <a:lnTo>
                    <a:pt x="1017904" y="120014"/>
                  </a:lnTo>
                  <a:lnTo>
                    <a:pt x="1057910" y="150495"/>
                  </a:lnTo>
                  <a:lnTo>
                    <a:pt x="1094739" y="184150"/>
                  </a:lnTo>
                  <a:lnTo>
                    <a:pt x="1129664" y="220979"/>
                  </a:lnTo>
                  <a:lnTo>
                    <a:pt x="1160779" y="259714"/>
                  </a:lnTo>
                  <a:lnTo>
                    <a:pt x="1188720" y="300354"/>
                  </a:lnTo>
                  <a:lnTo>
                    <a:pt x="1212850" y="343535"/>
                  </a:lnTo>
                  <a:lnTo>
                    <a:pt x="1233804" y="387985"/>
                  </a:lnTo>
                  <a:lnTo>
                    <a:pt x="1251585" y="434339"/>
                  </a:lnTo>
                  <a:lnTo>
                    <a:pt x="1264920" y="481329"/>
                  </a:lnTo>
                  <a:lnTo>
                    <a:pt x="1275079" y="529589"/>
                  </a:lnTo>
                  <a:lnTo>
                    <a:pt x="1280795" y="579120"/>
                  </a:lnTo>
                  <a:lnTo>
                    <a:pt x="1282700" y="628650"/>
                  </a:lnTo>
                  <a:lnTo>
                    <a:pt x="1280795" y="675639"/>
                  </a:lnTo>
                  <a:lnTo>
                    <a:pt x="1275714" y="721360"/>
                  </a:lnTo>
                  <a:lnTo>
                    <a:pt x="1267460" y="766445"/>
                  </a:lnTo>
                  <a:lnTo>
                    <a:pt x="1255395" y="810260"/>
                  </a:lnTo>
                  <a:lnTo>
                    <a:pt x="1240789" y="852804"/>
                  </a:lnTo>
                  <a:lnTo>
                    <a:pt x="1223010" y="893445"/>
                  </a:lnTo>
                  <a:lnTo>
                    <a:pt x="1202689" y="933450"/>
                  </a:lnTo>
                  <a:lnTo>
                    <a:pt x="1179195" y="970914"/>
                  </a:lnTo>
                  <a:lnTo>
                    <a:pt x="1153795" y="1007110"/>
                  </a:lnTo>
                  <a:lnTo>
                    <a:pt x="1125220" y="1041400"/>
                  </a:lnTo>
                  <a:lnTo>
                    <a:pt x="1094739" y="1073150"/>
                  </a:lnTo>
                  <a:lnTo>
                    <a:pt x="1062354" y="1102995"/>
                  </a:lnTo>
                  <a:lnTo>
                    <a:pt x="1027429" y="1130935"/>
                  </a:lnTo>
                  <a:lnTo>
                    <a:pt x="990600" y="1156335"/>
                  </a:lnTo>
                  <a:lnTo>
                    <a:pt x="951864" y="1178560"/>
                  </a:lnTo>
                  <a:lnTo>
                    <a:pt x="911860" y="1198880"/>
                  </a:lnTo>
                  <a:lnTo>
                    <a:pt x="869950" y="1216025"/>
                  </a:lnTo>
                  <a:lnTo>
                    <a:pt x="826770" y="1230630"/>
                  </a:lnTo>
                  <a:lnTo>
                    <a:pt x="782320" y="1242060"/>
                  </a:lnTo>
                  <a:lnTo>
                    <a:pt x="735964" y="1250314"/>
                  </a:lnTo>
                  <a:lnTo>
                    <a:pt x="688975" y="1255395"/>
                  </a:lnTo>
                  <a:lnTo>
                    <a:pt x="641350" y="1257300"/>
                  </a:lnTo>
                  <a:lnTo>
                    <a:pt x="593725" y="1255395"/>
                  </a:lnTo>
                  <a:lnTo>
                    <a:pt x="546735" y="1250314"/>
                  </a:lnTo>
                  <a:lnTo>
                    <a:pt x="501014" y="1242060"/>
                  </a:lnTo>
                  <a:lnTo>
                    <a:pt x="455929" y="1230630"/>
                  </a:lnTo>
                  <a:lnTo>
                    <a:pt x="412750" y="1216025"/>
                  </a:lnTo>
                  <a:lnTo>
                    <a:pt x="370839" y="1198880"/>
                  </a:lnTo>
                  <a:lnTo>
                    <a:pt x="330835" y="1178560"/>
                  </a:lnTo>
                  <a:lnTo>
                    <a:pt x="292100" y="1156335"/>
                  </a:lnTo>
                  <a:lnTo>
                    <a:pt x="255270" y="1130935"/>
                  </a:lnTo>
                  <a:lnTo>
                    <a:pt x="220345" y="1102995"/>
                  </a:lnTo>
                  <a:lnTo>
                    <a:pt x="187960" y="1073150"/>
                  </a:lnTo>
                  <a:lnTo>
                    <a:pt x="157479" y="1041400"/>
                  </a:lnTo>
                  <a:lnTo>
                    <a:pt x="128904" y="1007110"/>
                  </a:lnTo>
                  <a:lnTo>
                    <a:pt x="103504" y="970914"/>
                  </a:lnTo>
                  <a:lnTo>
                    <a:pt x="80010" y="933450"/>
                  </a:lnTo>
                  <a:lnTo>
                    <a:pt x="59689" y="893445"/>
                  </a:lnTo>
                  <a:lnTo>
                    <a:pt x="41910" y="852804"/>
                  </a:lnTo>
                  <a:lnTo>
                    <a:pt x="27304" y="810260"/>
                  </a:lnTo>
                  <a:lnTo>
                    <a:pt x="15239" y="766445"/>
                  </a:lnTo>
                  <a:lnTo>
                    <a:pt x="6985" y="721360"/>
                  </a:lnTo>
                  <a:lnTo>
                    <a:pt x="1904" y="675639"/>
                  </a:lnTo>
                  <a:lnTo>
                    <a:pt x="0" y="628650"/>
                  </a:lnTo>
                  <a:close/>
                </a:path>
              </a:pathLst>
            </a:custGeom>
            <a:ln w="25400">
              <a:solidFill>
                <a:srgbClr val="B97A2D"/>
              </a:solidFill>
            </a:ln>
          </p:spPr>
          <p:txBody>
            <a:bodyPr wrap="square" lIns="0" tIns="0" rIns="0" bIns="0" rtlCol="0"/>
            <a:lstStyle/>
            <a:p>
              <a:endParaRPr/>
            </a:p>
          </p:txBody>
        </p:sp>
        <p:sp>
          <p:nvSpPr>
            <p:cNvPr id="14" name="object 14"/>
            <p:cNvSpPr/>
            <p:nvPr/>
          </p:nvSpPr>
          <p:spPr>
            <a:xfrm>
              <a:off x="6105525" y="927100"/>
              <a:ext cx="1282700" cy="1257300"/>
            </a:xfrm>
            <a:custGeom>
              <a:avLst/>
              <a:gdLst/>
              <a:ahLst/>
              <a:cxnLst/>
              <a:rect l="l" t="t" r="r" b="b"/>
              <a:pathLst>
                <a:path w="1282700" h="1257300">
                  <a:moveTo>
                    <a:pt x="641350" y="0"/>
                  </a:moveTo>
                  <a:lnTo>
                    <a:pt x="593725" y="1904"/>
                  </a:lnTo>
                  <a:lnTo>
                    <a:pt x="546734" y="6985"/>
                  </a:lnTo>
                  <a:lnTo>
                    <a:pt x="501015" y="15239"/>
                  </a:lnTo>
                  <a:lnTo>
                    <a:pt x="456565" y="26670"/>
                  </a:lnTo>
                  <a:lnTo>
                    <a:pt x="412750" y="41275"/>
                  </a:lnTo>
                  <a:lnTo>
                    <a:pt x="370839" y="58420"/>
                  </a:lnTo>
                  <a:lnTo>
                    <a:pt x="330835" y="78739"/>
                  </a:lnTo>
                  <a:lnTo>
                    <a:pt x="292100" y="100964"/>
                  </a:lnTo>
                  <a:lnTo>
                    <a:pt x="255270" y="126364"/>
                  </a:lnTo>
                  <a:lnTo>
                    <a:pt x="220979" y="154304"/>
                  </a:lnTo>
                  <a:lnTo>
                    <a:pt x="187960" y="184150"/>
                  </a:lnTo>
                  <a:lnTo>
                    <a:pt x="157479" y="215900"/>
                  </a:lnTo>
                  <a:lnTo>
                    <a:pt x="128904" y="250189"/>
                  </a:lnTo>
                  <a:lnTo>
                    <a:pt x="103504" y="286385"/>
                  </a:lnTo>
                  <a:lnTo>
                    <a:pt x="80010" y="323850"/>
                  </a:lnTo>
                  <a:lnTo>
                    <a:pt x="59689" y="363854"/>
                  </a:lnTo>
                  <a:lnTo>
                    <a:pt x="41910" y="404495"/>
                  </a:lnTo>
                  <a:lnTo>
                    <a:pt x="27304" y="447039"/>
                  </a:lnTo>
                  <a:lnTo>
                    <a:pt x="15239" y="490854"/>
                  </a:lnTo>
                  <a:lnTo>
                    <a:pt x="6985" y="535939"/>
                  </a:lnTo>
                  <a:lnTo>
                    <a:pt x="1904" y="581660"/>
                  </a:lnTo>
                  <a:lnTo>
                    <a:pt x="0" y="628650"/>
                  </a:lnTo>
                  <a:lnTo>
                    <a:pt x="1904" y="675639"/>
                  </a:lnTo>
                  <a:lnTo>
                    <a:pt x="6985" y="721360"/>
                  </a:lnTo>
                  <a:lnTo>
                    <a:pt x="15239" y="766445"/>
                  </a:lnTo>
                  <a:lnTo>
                    <a:pt x="27304" y="810260"/>
                  </a:lnTo>
                  <a:lnTo>
                    <a:pt x="41910" y="852804"/>
                  </a:lnTo>
                  <a:lnTo>
                    <a:pt x="59689" y="893445"/>
                  </a:lnTo>
                  <a:lnTo>
                    <a:pt x="80010" y="933450"/>
                  </a:lnTo>
                  <a:lnTo>
                    <a:pt x="103504" y="970914"/>
                  </a:lnTo>
                  <a:lnTo>
                    <a:pt x="128904" y="1007110"/>
                  </a:lnTo>
                  <a:lnTo>
                    <a:pt x="157479" y="1041400"/>
                  </a:lnTo>
                  <a:lnTo>
                    <a:pt x="187960" y="1073150"/>
                  </a:lnTo>
                  <a:lnTo>
                    <a:pt x="220979" y="1102995"/>
                  </a:lnTo>
                  <a:lnTo>
                    <a:pt x="255270" y="1130935"/>
                  </a:lnTo>
                  <a:lnTo>
                    <a:pt x="292100" y="1156335"/>
                  </a:lnTo>
                  <a:lnTo>
                    <a:pt x="330835" y="1178560"/>
                  </a:lnTo>
                  <a:lnTo>
                    <a:pt x="370839" y="1198880"/>
                  </a:lnTo>
                  <a:lnTo>
                    <a:pt x="412750" y="1216025"/>
                  </a:lnTo>
                  <a:lnTo>
                    <a:pt x="456565" y="1230630"/>
                  </a:lnTo>
                  <a:lnTo>
                    <a:pt x="501015" y="1242060"/>
                  </a:lnTo>
                  <a:lnTo>
                    <a:pt x="546734" y="1250314"/>
                  </a:lnTo>
                  <a:lnTo>
                    <a:pt x="593725" y="1255395"/>
                  </a:lnTo>
                  <a:lnTo>
                    <a:pt x="641350" y="1257300"/>
                  </a:lnTo>
                  <a:lnTo>
                    <a:pt x="689609" y="1255395"/>
                  </a:lnTo>
                  <a:lnTo>
                    <a:pt x="735965" y="1250314"/>
                  </a:lnTo>
                  <a:lnTo>
                    <a:pt x="782320" y="1242060"/>
                  </a:lnTo>
                  <a:lnTo>
                    <a:pt x="826770" y="1230630"/>
                  </a:lnTo>
                  <a:lnTo>
                    <a:pt x="869950" y="1216025"/>
                  </a:lnTo>
                  <a:lnTo>
                    <a:pt x="911859" y="1198880"/>
                  </a:lnTo>
                  <a:lnTo>
                    <a:pt x="951865" y="1178560"/>
                  </a:lnTo>
                  <a:lnTo>
                    <a:pt x="990600" y="1156335"/>
                  </a:lnTo>
                  <a:lnTo>
                    <a:pt x="1027429" y="1130935"/>
                  </a:lnTo>
                  <a:lnTo>
                    <a:pt x="1062354" y="1102995"/>
                  </a:lnTo>
                  <a:lnTo>
                    <a:pt x="1094740" y="1073150"/>
                  </a:lnTo>
                  <a:lnTo>
                    <a:pt x="1125854" y="1041400"/>
                  </a:lnTo>
                  <a:lnTo>
                    <a:pt x="1153795" y="1007110"/>
                  </a:lnTo>
                  <a:lnTo>
                    <a:pt x="1179829" y="970914"/>
                  </a:lnTo>
                  <a:lnTo>
                    <a:pt x="1202690" y="933450"/>
                  </a:lnTo>
                  <a:lnTo>
                    <a:pt x="1223009" y="893445"/>
                  </a:lnTo>
                  <a:lnTo>
                    <a:pt x="1240790" y="852804"/>
                  </a:lnTo>
                  <a:lnTo>
                    <a:pt x="1256029" y="810260"/>
                  </a:lnTo>
                  <a:lnTo>
                    <a:pt x="1267459" y="766445"/>
                  </a:lnTo>
                  <a:lnTo>
                    <a:pt x="1275715" y="721360"/>
                  </a:lnTo>
                  <a:lnTo>
                    <a:pt x="1281429" y="675639"/>
                  </a:lnTo>
                  <a:lnTo>
                    <a:pt x="1282700" y="628650"/>
                  </a:lnTo>
                  <a:lnTo>
                    <a:pt x="1280795" y="579120"/>
                  </a:lnTo>
                  <a:lnTo>
                    <a:pt x="1275079" y="529589"/>
                  </a:lnTo>
                  <a:lnTo>
                    <a:pt x="1264920" y="481329"/>
                  </a:lnTo>
                  <a:lnTo>
                    <a:pt x="1251584" y="434339"/>
                  </a:lnTo>
                  <a:lnTo>
                    <a:pt x="1233804" y="387985"/>
                  </a:lnTo>
                  <a:lnTo>
                    <a:pt x="1212850" y="343535"/>
                  </a:lnTo>
                  <a:lnTo>
                    <a:pt x="1188720" y="300354"/>
                  </a:lnTo>
                  <a:lnTo>
                    <a:pt x="1160779" y="259714"/>
                  </a:lnTo>
                  <a:lnTo>
                    <a:pt x="1129665" y="220979"/>
                  </a:lnTo>
                  <a:lnTo>
                    <a:pt x="1094740" y="184150"/>
                  </a:lnTo>
                  <a:lnTo>
                    <a:pt x="1057909" y="150495"/>
                  </a:lnTo>
                  <a:lnTo>
                    <a:pt x="1017904" y="120014"/>
                  </a:lnTo>
                  <a:lnTo>
                    <a:pt x="975995" y="92075"/>
                  </a:lnTo>
                  <a:lnTo>
                    <a:pt x="932179" y="68579"/>
                  </a:lnTo>
                  <a:lnTo>
                    <a:pt x="887095" y="47625"/>
                  </a:lnTo>
                  <a:lnTo>
                    <a:pt x="840104" y="31114"/>
                  </a:lnTo>
                  <a:lnTo>
                    <a:pt x="791845" y="17779"/>
                  </a:lnTo>
                  <a:lnTo>
                    <a:pt x="742315" y="7620"/>
                  </a:lnTo>
                  <a:lnTo>
                    <a:pt x="692150" y="1904"/>
                  </a:lnTo>
                  <a:lnTo>
                    <a:pt x="641350" y="0"/>
                  </a:lnTo>
                  <a:close/>
                </a:path>
              </a:pathLst>
            </a:custGeom>
            <a:solidFill>
              <a:srgbClr val="FFAB40"/>
            </a:solidFill>
          </p:spPr>
          <p:txBody>
            <a:bodyPr wrap="square" lIns="0" tIns="0" rIns="0" bIns="0" rtlCol="0"/>
            <a:lstStyle/>
            <a:p>
              <a:endParaRPr/>
            </a:p>
          </p:txBody>
        </p:sp>
        <p:sp>
          <p:nvSpPr>
            <p:cNvPr id="15" name="object 15"/>
            <p:cNvSpPr/>
            <p:nvPr/>
          </p:nvSpPr>
          <p:spPr>
            <a:xfrm>
              <a:off x="6105525" y="927100"/>
              <a:ext cx="1282700" cy="1257300"/>
            </a:xfrm>
            <a:custGeom>
              <a:avLst/>
              <a:gdLst/>
              <a:ahLst/>
              <a:cxnLst/>
              <a:rect l="l" t="t" r="r" b="b"/>
              <a:pathLst>
                <a:path w="1282700" h="1257300">
                  <a:moveTo>
                    <a:pt x="0" y="628650"/>
                  </a:moveTo>
                  <a:lnTo>
                    <a:pt x="1904" y="581660"/>
                  </a:lnTo>
                  <a:lnTo>
                    <a:pt x="6985" y="535939"/>
                  </a:lnTo>
                  <a:lnTo>
                    <a:pt x="15239" y="490854"/>
                  </a:lnTo>
                  <a:lnTo>
                    <a:pt x="27304" y="447039"/>
                  </a:lnTo>
                  <a:lnTo>
                    <a:pt x="41910" y="404495"/>
                  </a:lnTo>
                  <a:lnTo>
                    <a:pt x="59689" y="363854"/>
                  </a:lnTo>
                  <a:lnTo>
                    <a:pt x="80010" y="323850"/>
                  </a:lnTo>
                  <a:lnTo>
                    <a:pt x="103504" y="286385"/>
                  </a:lnTo>
                  <a:lnTo>
                    <a:pt x="128904" y="250189"/>
                  </a:lnTo>
                  <a:lnTo>
                    <a:pt x="157479" y="215900"/>
                  </a:lnTo>
                  <a:lnTo>
                    <a:pt x="187960" y="184150"/>
                  </a:lnTo>
                  <a:lnTo>
                    <a:pt x="220979" y="154304"/>
                  </a:lnTo>
                  <a:lnTo>
                    <a:pt x="255270" y="126364"/>
                  </a:lnTo>
                  <a:lnTo>
                    <a:pt x="292100" y="100964"/>
                  </a:lnTo>
                  <a:lnTo>
                    <a:pt x="330835" y="78739"/>
                  </a:lnTo>
                  <a:lnTo>
                    <a:pt x="370839" y="58420"/>
                  </a:lnTo>
                  <a:lnTo>
                    <a:pt x="412750" y="41275"/>
                  </a:lnTo>
                  <a:lnTo>
                    <a:pt x="456565" y="26670"/>
                  </a:lnTo>
                  <a:lnTo>
                    <a:pt x="501015" y="15239"/>
                  </a:lnTo>
                  <a:lnTo>
                    <a:pt x="546734" y="6985"/>
                  </a:lnTo>
                  <a:lnTo>
                    <a:pt x="593725" y="1904"/>
                  </a:lnTo>
                  <a:lnTo>
                    <a:pt x="641350" y="0"/>
                  </a:lnTo>
                  <a:lnTo>
                    <a:pt x="692150" y="1904"/>
                  </a:lnTo>
                  <a:lnTo>
                    <a:pt x="742315" y="7620"/>
                  </a:lnTo>
                  <a:lnTo>
                    <a:pt x="791845" y="17779"/>
                  </a:lnTo>
                  <a:lnTo>
                    <a:pt x="840104" y="31114"/>
                  </a:lnTo>
                  <a:lnTo>
                    <a:pt x="887095" y="47625"/>
                  </a:lnTo>
                  <a:lnTo>
                    <a:pt x="932179" y="68579"/>
                  </a:lnTo>
                  <a:lnTo>
                    <a:pt x="975995" y="92075"/>
                  </a:lnTo>
                  <a:lnTo>
                    <a:pt x="1017904" y="120014"/>
                  </a:lnTo>
                  <a:lnTo>
                    <a:pt x="1057909" y="150495"/>
                  </a:lnTo>
                  <a:lnTo>
                    <a:pt x="1094740" y="184150"/>
                  </a:lnTo>
                  <a:lnTo>
                    <a:pt x="1129665" y="220979"/>
                  </a:lnTo>
                  <a:lnTo>
                    <a:pt x="1160779" y="259714"/>
                  </a:lnTo>
                  <a:lnTo>
                    <a:pt x="1188720" y="300354"/>
                  </a:lnTo>
                  <a:lnTo>
                    <a:pt x="1212850" y="343535"/>
                  </a:lnTo>
                  <a:lnTo>
                    <a:pt x="1233804" y="387985"/>
                  </a:lnTo>
                  <a:lnTo>
                    <a:pt x="1251584" y="434339"/>
                  </a:lnTo>
                  <a:lnTo>
                    <a:pt x="1264920" y="481329"/>
                  </a:lnTo>
                  <a:lnTo>
                    <a:pt x="1275079" y="529589"/>
                  </a:lnTo>
                  <a:lnTo>
                    <a:pt x="1280795" y="579120"/>
                  </a:lnTo>
                  <a:lnTo>
                    <a:pt x="1282700" y="628650"/>
                  </a:lnTo>
                  <a:lnTo>
                    <a:pt x="1281429" y="675639"/>
                  </a:lnTo>
                  <a:lnTo>
                    <a:pt x="1275715" y="721360"/>
                  </a:lnTo>
                  <a:lnTo>
                    <a:pt x="1267459" y="766445"/>
                  </a:lnTo>
                  <a:lnTo>
                    <a:pt x="1256029" y="810260"/>
                  </a:lnTo>
                  <a:lnTo>
                    <a:pt x="1240790" y="852804"/>
                  </a:lnTo>
                  <a:lnTo>
                    <a:pt x="1223009" y="893445"/>
                  </a:lnTo>
                  <a:lnTo>
                    <a:pt x="1202690" y="933450"/>
                  </a:lnTo>
                  <a:lnTo>
                    <a:pt x="1179829" y="970914"/>
                  </a:lnTo>
                  <a:lnTo>
                    <a:pt x="1153795" y="1007110"/>
                  </a:lnTo>
                  <a:lnTo>
                    <a:pt x="1125854" y="1041400"/>
                  </a:lnTo>
                  <a:lnTo>
                    <a:pt x="1094740" y="1073150"/>
                  </a:lnTo>
                  <a:lnTo>
                    <a:pt x="1062354" y="1102995"/>
                  </a:lnTo>
                  <a:lnTo>
                    <a:pt x="1027429" y="1130935"/>
                  </a:lnTo>
                  <a:lnTo>
                    <a:pt x="990600" y="1156335"/>
                  </a:lnTo>
                  <a:lnTo>
                    <a:pt x="951865" y="1178560"/>
                  </a:lnTo>
                  <a:lnTo>
                    <a:pt x="911859" y="1198880"/>
                  </a:lnTo>
                  <a:lnTo>
                    <a:pt x="869950" y="1216025"/>
                  </a:lnTo>
                  <a:lnTo>
                    <a:pt x="826770" y="1230630"/>
                  </a:lnTo>
                  <a:lnTo>
                    <a:pt x="782320" y="1242060"/>
                  </a:lnTo>
                  <a:lnTo>
                    <a:pt x="735965" y="1250314"/>
                  </a:lnTo>
                  <a:lnTo>
                    <a:pt x="689609" y="1255395"/>
                  </a:lnTo>
                  <a:lnTo>
                    <a:pt x="641350" y="1257300"/>
                  </a:lnTo>
                  <a:lnTo>
                    <a:pt x="593725" y="1255395"/>
                  </a:lnTo>
                  <a:lnTo>
                    <a:pt x="546734" y="1250314"/>
                  </a:lnTo>
                  <a:lnTo>
                    <a:pt x="501015" y="1242060"/>
                  </a:lnTo>
                  <a:lnTo>
                    <a:pt x="456565" y="1230630"/>
                  </a:lnTo>
                  <a:lnTo>
                    <a:pt x="412750" y="1216025"/>
                  </a:lnTo>
                  <a:lnTo>
                    <a:pt x="370839" y="1198880"/>
                  </a:lnTo>
                  <a:lnTo>
                    <a:pt x="330835" y="1178560"/>
                  </a:lnTo>
                  <a:lnTo>
                    <a:pt x="292100" y="1156335"/>
                  </a:lnTo>
                  <a:lnTo>
                    <a:pt x="255270" y="1130935"/>
                  </a:lnTo>
                  <a:lnTo>
                    <a:pt x="220979" y="1102995"/>
                  </a:lnTo>
                  <a:lnTo>
                    <a:pt x="187960" y="1073150"/>
                  </a:lnTo>
                  <a:lnTo>
                    <a:pt x="157479" y="1041400"/>
                  </a:lnTo>
                  <a:lnTo>
                    <a:pt x="128904" y="1007110"/>
                  </a:lnTo>
                  <a:lnTo>
                    <a:pt x="103504" y="970914"/>
                  </a:lnTo>
                  <a:lnTo>
                    <a:pt x="80010" y="933450"/>
                  </a:lnTo>
                  <a:lnTo>
                    <a:pt x="59689" y="893445"/>
                  </a:lnTo>
                  <a:lnTo>
                    <a:pt x="41910" y="852804"/>
                  </a:lnTo>
                  <a:lnTo>
                    <a:pt x="27304" y="810260"/>
                  </a:lnTo>
                  <a:lnTo>
                    <a:pt x="15239" y="766445"/>
                  </a:lnTo>
                  <a:lnTo>
                    <a:pt x="6985" y="721360"/>
                  </a:lnTo>
                  <a:lnTo>
                    <a:pt x="1904" y="675639"/>
                  </a:lnTo>
                  <a:lnTo>
                    <a:pt x="0" y="628650"/>
                  </a:lnTo>
                  <a:close/>
                </a:path>
              </a:pathLst>
            </a:custGeom>
            <a:ln w="25400">
              <a:solidFill>
                <a:srgbClr val="B97A2D"/>
              </a:solidFill>
            </a:ln>
          </p:spPr>
          <p:txBody>
            <a:bodyPr wrap="square" lIns="0" tIns="0" rIns="0" bIns="0" rtlCol="0"/>
            <a:lstStyle/>
            <a:p>
              <a:endParaRPr/>
            </a:p>
          </p:txBody>
        </p:sp>
      </p:grpSp>
      <p:sp>
        <p:nvSpPr>
          <p:cNvPr id="16" name="object 16"/>
          <p:cNvSpPr txBox="1"/>
          <p:nvPr/>
        </p:nvSpPr>
        <p:spPr>
          <a:xfrm>
            <a:off x="5726048" y="1428114"/>
            <a:ext cx="144780" cy="239395"/>
          </a:xfrm>
          <a:prstGeom prst="rect">
            <a:avLst/>
          </a:prstGeom>
        </p:spPr>
        <p:txBody>
          <a:bodyPr vert="horz" wrap="square" lIns="0" tIns="13335" rIns="0" bIns="0" rtlCol="0">
            <a:spAutoFit/>
          </a:bodyPr>
          <a:lstStyle/>
          <a:p>
            <a:pPr marL="12700">
              <a:lnSpc>
                <a:spcPct val="100000"/>
              </a:lnSpc>
              <a:spcBef>
                <a:spcPts val="105"/>
              </a:spcBef>
            </a:pPr>
            <a:r>
              <a:rPr sz="1400" dirty="0">
                <a:solidFill>
                  <a:srgbClr val="FFFFFF"/>
                </a:solidFill>
                <a:latin typeface="Arial"/>
                <a:cs typeface="Arial"/>
              </a:rPr>
              <a:t>A</a:t>
            </a:r>
            <a:endParaRPr sz="1400">
              <a:latin typeface="Arial"/>
              <a:cs typeface="Arial"/>
            </a:endParaRPr>
          </a:p>
        </p:txBody>
      </p:sp>
      <p:sp>
        <p:nvSpPr>
          <p:cNvPr id="18" name="object 18"/>
          <p:cNvSpPr txBox="1">
            <a:spLocks noGrp="1"/>
          </p:cNvSpPr>
          <p:nvPr>
            <p:ph type="ftr" sz="quarter" idx="5"/>
          </p:nvPr>
        </p:nvSpPr>
        <p:spPr>
          <a:xfrm>
            <a:off x="0" y="0"/>
            <a:ext cx="0" cy="126317"/>
          </a:xfrm>
          <a:prstGeom prst="rect">
            <a:avLst/>
          </a:prstGeom>
        </p:spPr>
        <p:txBody>
          <a:bodyPr vert="horz" wrap="square" lIns="0" tIns="3175" rIns="0" bIns="0" rtlCol="0">
            <a:spAutoFit/>
          </a:bodyPr>
          <a:lstStyle/>
          <a:p>
            <a:pPr marL="12700">
              <a:lnSpc>
                <a:spcPct val="100000"/>
              </a:lnSpc>
              <a:spcBef>
                <a:spcPts val="25"/>
              </a:spcBef>
            </a:pPr>
            <a:endParaRPr dirty="0"/>
          </a:p>
        </p:txBody>
      </p:sp>
      <p:sp>
        <p:nvSpPr>
          <p:cNvPr id="17" name="object 17"/>
          <p:cNvSpPr txBox="1"/>
          <p:nvPr/>
        </p:nvSpPr>
        <p:spPr>
          <a:xfrm>
            <a:off x="6675881" y="1428114"/>
            <a:ext cx="144780" cy="239395"/>
          </a:xfrm>
          <a:prstGeom prst="rect">
            <a:avLst/>
          </a:prstGeom>
        </p:spPr>
        <p:txBody>
          <a:bodyPr vert="horz" wrap="square" lIns="0" tIns="13335" rIns="0" bIns="0" rtlCol="0">
            <a:spAutoFit/>
          </a:bodyPr>
          <a:lstStyle/>
          <a:p>
            <a:pPr marL="12700">
              <a:lnSpc>
                <a:spcPct val="100000"/>
              </a:lnSpc>
              <a:spcBef>
                <a:spcPts val="105"/>
              </a:spcBef>
            </a:pPr>
            <a:r>
              <a:rPr sz="1400" dirty="0">
                <a:solidFill>
                  <a:srgbClr val="FFFFFF"/>
                </a:solidFill>
                <a:latin typeface="Arial"/>
                <a:cs typeface="Arial"/>
              </a:rPr>
              <a:t>B</a:t>
            </a:r>
            <a:endParaRPr sz="1400">
              <a:latin typeface="Arial"/>
              <a:cs typeface="Arial"/>
            </a:endParaRPr>
          </a:p>
        </p:txBody>
      </p:sp>
    </p:spTree>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77087" y="644397"/>
            <a:ext cx="3382010" cy="752475"/>
          </a:xfrm>
          <a:prstGeom prst="rect">
            <a:avLst/>
          </a:prstGeom>
        </p:spPr>
        <p:txBody>
          <a:bodyPr vert="horz" wrap="square" lIns="0" tIns="28575" rIns="0" bIns="0" rtlCol="0">
            <a:spAutoFit/>
          </a:bodyPr>
          <a:lstStyle/>
          <a:p>
            <a:pPr marL="1174115" marR="5080" indent="-116205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Algebra</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a:spLocks noGrp="1"/>
          </p:cNvSpPr>
          <p:nvPr>
            <p:ph sz="half" idx="2"/>
          </p:nvPr>
        </p:nvSpPr>
        <p:spPr>
          <a:prstGeom prst="rect">
            <a:avLst/>
          </a:prstGeom>
        </p:spPr>
        <p:txBody>
          <a:bodyPr vert="horz" wrap="square" lIns="0" tIns="12700" rIns="0" bIns="0" rtlCol="0">
            <a:spAutoFit/>
          </a:bodyPr>
          <a:lstStyle/>
          <a:p>
            <a:pPr marL="568960">
              <a:lnSpc>
                <a:spcPct val="100000"/>
              </a:lnSpc>
              <a:spcBef>
                <a:spcPts val="100"/>
              </a:spcBef>
            </a:pPr>
            <a:r>
              <a:rPr spc="-5" dirty="0"/>
              <a:t>Division</a:t>
            </a:r>
            <a:r>
              <a:rPr spc="-50" dirty="0"/>
              <a:t> </a:t>
            </a:r>
            <a:r>
              <a:rPr dirty="0"/>
              <a:t>Operator</a:t>
            </a:r>
            <a:r>
              <a:rPr spc="-25" dirty="0"/>
              <a:t> </a:t>
            </a:r>
            <a:r>
              <a:rPr spc="-5" dirty="0"/>
              <a:t>(</a:t>
            </a:r>
            <a:r>
              <a:rPr b="1" i="1" spc="-5" dirty="0">
                <a:latin typeface="Arial"/>
                <a:cs typeface="Arial"/>
              </a:rPr>
              <a:t>÷</a:t>
            </a:r>
            <a:r>
              <a:rPr spc="-5" dirty="0"/>
              <a:t>)</a:t>
            </a:r>
          </a:p>
          <a:p>
            <a:pPr>
              <a:lnSpc>
                <a:spcPct val="100000"/>
              </a:lnSpc>
              <a:spcBef>
                <a:spcPts val="10"/>
              </a:spcBef>
            </a:pPr>
            <a:endParaRPr sz="2500"/>
          </a:p>
          <a:p>
            <a:pPr marL="349250" marR="79375" indent="-337185">
              <a:lnSpc>
                <a:spcPct val="116399"/>
              </a:lnSpc>
              <a:buChar char="●"/>
              <a:tabLst>
                <a:tab pos="349250" algn="l"/>
                <a:tab pos="349885" algn="l"/>
              </a:tabLst>
            </a:pPr>
            <a:r>
              <a:rPr sz="1400" spc="-5" dirty="0">
                <a:solidFill>
                  <a:srgbClr val="000000"/>
                </a:solidFill>
              </a:rPr>
              <a:t>Division</a:t>
            </a:r>
            <a:r>
              <a:rPr sz="1400" spc="-15" dirty="0">
                <a:solidFill>
                  <a:srgbClr val="000000"/>
                </a:solidFill>
              </a:rPr>
              <a:t> </a:t>
            </a:r>
            <a:r>
              <a:rPr sz="1400" spc="-5" dirty="0">
                <a:solidFill>
                  <a:srgbClr val="000000"/>
                </a:solidFill>
              </a:rPr>
              <a:t>operator</a:t>
            </a:r>
            <a:r>
              <a:rPr sz="1400" spc="-100" dirty="0">
                <a:solidFill>
                  <a:srgbClr val="000000"/>
                </a:solidFill>
              </a:rPr>
              <a:t> </a:t>
            </a:r>
            <a:r>
              <a:rPr sz="1400" spc="-5" dirty="0">
                <a:solidFill>
                  <a:srgbClr val="000000"/>
                </a:solidFill>
              </a:rPr>
              <a:t>A</a:t>
            </a:r>
            <a:r>
              <a:rPr sz="1400" b="1" spc="-5" dirty="0">
                <a:solidFill>
                  <a:srgbClr val="000000"/>
                </a:solidFill>
                <a:latin typeface="Arial"/>
                <a:cs typeface="Arial"/>
              </a:rPr>
              <a:t>÷</a:t>
            </a:r>
            <a:r>
              <a:rPr sz="1400" spc="-5" dirty="0">
                <a:solidFill>
                  <a:srgbClr val="000000"/>
                </a:solidFill>
              </a:rPr>
              <a:t>B</a:t>
            </a:r>
            <a:r>
              <a:rPr sz="1400" spc="-20" dirty="0">
                <a:solidFill>
                  <a:srgbClr val="000000"/>
                </a:solidFill>
              </a:rPr>
              <a:t> </a:t>
            </a:r>
            <a:r>
              <a:rPr sz="1400" dirty="0">
                <a:solidFill>
                  <a:srgbClr val="000000"/>
                </a:solidFill>
              </a:rPr>
              <a:t>can</a:t>
            </a:r>
            <a:r>
              <a:rPr sz="1400" spc="-30" dirty="0">
                <a:solidFill>
                  <a:srgbClr val="000000"/>
                </a:solidFill>
              </a:rPr>
              <a:t> </a:t>
            </a:r>
            <a:r>
              <a:rPr sz="1400" spc="-5" dirty="0">
                <a:solidFill>
                  <a:srgbClr val="000000"/>
                </a:solidFill>
              </a:rPr>
              <a:t>be</a:t>
            </a:r>
            <a:r>
              <a:rPr sz="1400" spc="-25" dirty="0">
                <a:solidFill>
                  <a:srgbClr val="000000"/>
                </a:solidFill>
              </a:rPr>
              <a:t> </a:t>
            </a:r>
            <a:r>
              <a:rPr sz="1400" spc="-5" dirty="0">
                <a:solidFill>
                  <a:srgbClr val="000000"/>
                </a:solidFill>
              </a:rPr>
              <a:t>applied</a:t>
            </a:r>
            <a:r>
              <a:rPr sz="1400" spc="-20" dirty="0">
                <a:solidFill>
                  <a:srgbClr val="000000"/>
                </a:solidFill>
              </a:rPr>
              <a:t> </a:t>
            </a:r>
            <a:r>
              <a:rPr sz="1400" spc="-15" dirty="0">
                <a:solidFill>
                  <a:srgbClr val="000000"/>
                </a:solidFill>
              </a:rPr>
              <a:t>if </a:t>
            </a:r>
            <a:r>
              <a:rPr sz="1400" spc="-375" dirty="0">
                <a:solidFill>
                  <a:srgbClr val="000000"/>
                </a:solidFill>
              </a:rPr>
              <a:t> </a:t>
            </a:r>
            <a:r>
              <a:rPr sz="1400" spc="-5" dirty="0">
                <a:solidFill>
                  <a:srgbClr val="000000"/>
                </a:solidFill>
              </a:rPr>
              <a:t>and</a:t>
            </a:r>
            <a:r>
              <a:rPr sz="1400" spc="-15" dirty="0">
                <a:solidFill>
                  <a:srgbClr val="000000"/>
                </a:solidFill>
              </a:rPr>
              <a:t> </a:t>
            </a:r>
            <a:r>
              <a:rPr sz="1400" spc="-5" dirty="0">
                <a:solidFill>
                  <a:srgbClr val="000000"/>
                </a:solidFill>
              </a:rPr>
              <a:t>only</a:t>
            </a:r>
            <a:r>
              <a:rPr sz="1400" spc="-10" dirty="0">
                <a:solidFill>
                  <a:srgbClr val="000000"/>
                </a:solidFill>
              </a:rPr>
              <a:t> </a:t>
            </a:r>
            <a:r>
              <a:rPr sz="1400" spc="-5" dirty="0">
                <a:solidFill>
                  <a:srgbClr val="000000"/>
                </a:solidFill>
              </a:rPr>
              <a:t>if:</a:t>
            </a:r>
            <a:endParaRPr sz="1400">
              <a:latin typeface="Arial"/>
              <a:cs typeface="Arial"/>
            </a:endParaRPr>
          </a:p>
          <a:p>
            <a:pPr marL="349250" marR="500380" indent="-337185">
              <a:lnSpc>
                <a:spcPct val="115700"/>
              </a:lnSpc>
              <a:buChar char="●"/>
              <a:tabLst>
                <a:tab pos="349250" algn="l"/>
                <a:tab pos="349885" algn="l"/>
              </a:tabLst>
            </a:pPr>
            <a:r>
              <a:rPr sz="1400" spc="-5" dirty="0">
                <a:solidFill>
                  <a:srgbClr val="000000"/>
                </a:solidFill>
              </a:rPr>
              <a:t>Attributes</a:t>
            </a:r>
            <a:r>
              <a:rPr sz="1400" spc="-20" dirty="0">
                <a:solidFill>
                  <a:srgbClr val="000000"/>
                </a:solidFill>
              </a:rPr>
              <a:t> </a:t>
            </a:r>
            <a:r>
              <a:rPr sz="1400" spc="-5" dirty="0">
                <a:solidFill>
                  <a:srgbClr val="000000"/>
                </a:solidFill>
              </a:rPr>
              <a:t>of</a:t>
            </a:r>
            <a:r>
              <a:rPr sz="1400" spc="-25" dirty="0">
                <a:solidFill>
                  <a:srgbClr val="000000"/>
                </a:solidFill>
              </a:rPr>
              <a:t> </a:t>
            </a:r>
            <a:r>
              <a:rPr sz="1400" dirty="0">
                <a:solidFill>
                  <a:srgbClr val="000000"/>
                </a:solidFill>
              </a:rPr>
              <a:t>B</a:t>
            </a:r>
            <a:r>
              <a:rPr sz="1400" spc="-20" dirty="0">
                <a:solidFill>
                  <a:srgbClr val="000000"/>
                </a:solidFill>
              </a:rPr>
              <a:t> </a:t>
            </a:r>
            <a:r>
              <a:rPr sz="1400" spc="-10" dirty="0">
                <a:solidFill>
                  <a:srgbClr val="000000"/>
                </a:solidFill>
              </a:rPr>
              <a:t>is</a:t>
            </a:r>
            <a:r>
              <a:rPr sz="1400" spc="-15" dirty="0">
                <a:solidFill>
                  <a:srgbClr val="000000"/>
                </a:solidFill>
              </a:rPr>
              <a:t> </a:t>
            </a:r>
            <a:r>
              <a:rPr sz="1400" spc="-5" dirty="0">
                <a:solidFill>
                  <a:srgbClr val="000000"/>
                </a:solidFill>
              </a:rPr>
              <a:t>proper</a:t>
            </a:r>
            <a:r>
              <a:rPr sz="1400" spc="-15" dirty="0">
                <a:solidFill>
                  <a:srgbClr val="000000"/>
                </a:solidFill>
              </a:rPr>
              <a:t> </a:t>
            </a:r>
            <a:r>
              <a:rPr sz="1400" spc="-5" dirty="0">
                <a:solidFill>
                  <a:srgbClr val="000000"/>
                </a:solidFill>
              </a:rPr>
              <a:t>subset</a:t>
            </a:r>
            <a:r>
              <a:rPr sz="1400" spc="-10" dirty="0">
                <a:solidFill>
                  <a:srgbClr val="000000"/>
                </a:solidFill>
              </a:rPr>
              <a:t> </a:t>
            </a:r>
            <a:r>
              <a:rPr sz="1400" spc="-15" dirty="0">
                <a:solidFill>
                  <a:srgbClr val="000000"/>
                </a:solidFill>
              </a:rPr>
              <a:t>of </a:t>
            </a:r>
            <a:r>
              <a:rPr sz="1400" spc="-375" dirty="0">
                <a:solidFill>
                  <a:srgbClr val="000000"/>
                </a:solidFill>
              </a:rPr>
              <a:t> </a:t>
            </a:r>
            <a:r>
              <a:rPr sz="1400" spc="-5" dirty="0">
                <a:solidFill>
                  <a:srgbClr val="000000"/>
                </a:solidFill>
              </a:rPr>
              <a:t>Attributes</a:t>
            </a:r>
            <a:r>
              <a:rPr sz="1400" spc="-15" dirty="0">
                <a:solidFill>
                  <a:srgbClr val="000000"/>
                </a:solidFill>
              </a:rPr>
              <a:t> </a:t>
            </a:r>
            <a:r>
              <a:rPr sz="1400" spc="-5" dirty="0">
                <a:solidFill>
                  <a:srgbClr val="000000"/>
                </a:solidFill>
              </a:rPr>
              <a:t>of</a:t>
            </a:r>
            <a:r>
              <a:rPr sz="1400" spc="-85" dirty="0">
                <a:solidFill>
                  <a:srgbClr val="000000"/>
                </a:solidFill>
              </a:rPr>
              <a:t> </a:t>
            </a:r>
            <a:r>
              <a:rPr sz="1400" spc="-5" dirty="0">
                <a:solidFill>
                  <a:srgbClr val="000000"/>
                </a:solidFill>
              </a:rPr>
              <a:t>A.</a:t>
            </a:r>
            <a:endParaRPr sz="1400"/>
          </a:p>
          <a:p>
            <a:pPr marL="349250" marR="452120" indent="-337185">
              <a:lnSpc>
                <a:spcPct val="115700"/>
              </a:lnSpc>
              <a:spcBef>
                <a:spcPts val="15"/>
              </a:spcBef>
              <a:buChar char="●"/>
              <a:tabLst>
                <a:tab pos="349250" algn="l"/>
                <a:tab pos="349885" algn="l"/>
              </a:tabLst>
            </a:pPr>
            <a:r>
              <a:rPr sz="1400" spc="-5" dirty="0">
                <a:solidFill>
                  <a:srgbClr val="000000"/>
                </a:solidFill>
              </a:rPr>
              <a:t>The</a:t>
            </a:r>
            <a:r>
              <a:rPr sz="1400" dirty="0">
                <a:solidFill>
                  <a:srgbClr val="000000"/>
                </a:solidFill>
              </a:rPr>
              <a:t> </a:t>
            </a:r>
            <a:r>
              <a:rPr sz="1400" spc="-5" dirty="0">
                <a:solidFill>
                  <a:srgbClr val="000000"/>
                </a:solidFill>
              </a:rPr>
              <a:t>relation</a:t>
            </a:r>
            <a:r>
              <a:rPr sz="1400" spc="-10" dirty="0">
                <a:solidFill>
                  <a:srgbClr val="000000"/>
                </a:solidFill>
              </a:rPr>
              <a:t> </a:t>
            </a:r>
            <a:r>
              <a:rPr sz="1400" spc="-5" dirty="0">
                <a:solidFill>
                  <a:srgbClr val="000000"/>
                </a:solidFill>
              </a:rPr>
              <a:t>returned</a:t>
            </a:r>
            <a:r>
              <a:rPr sz="1400" spc="5" dirty="0">
                <a:solidFill>
                  <a:srgbClr val="000000"/>
                </a:solidFill>
              </a:rPr>
              <a:t> </a:t>
            </a:r>
            <a:r>
              <a:rPr sz="1400" dirty="0">
                <a:solidFill>
                  <a:srgbClr val="000000"/>
                </a:solidFill>
              </a:rPr>
              <a:t>by</a:t>
            </a:r>
            <a:r>
              <a:rPr sz="1400" spc="-10" dirty="0">
                <a:solidFill>
                  <a:srgbClr val="000000"/>
                </a:solidFill>
              </a:rPr>
              <a:t> </a:t>
            </a:r>
            <a:r>
              <a:rPr sz="1400" spc="-5" dirty="0">
                <a:solidFill>
                  <a:srgbClr val="000000"/>
                </a:solidFill>
              </a:rPr>
              <a:t>division </a:t>
            </a:r>
            <a:r>
              <a:rPr sz="1400" dirty="0">
                <a:solidFill>
                  <a:srgbClr val="000000"/>
                </a:solidFill>
              </a:rPr>
              <a:t> operator </a:t>
            </a:r>
            <a:r>
              <a:rPr sz="1400" spc="-5" dirty="0">
                <a:solidFill>
                  <a:srgbClr val="000000"/>
                </a:solidFill>
              </a:rPr>
              <a:t>will have attributes </a:t>
            </a:r>
            <a:r>
              <a:rPr sz="1400" dirty="0">
                <a:solidFill>
                  <a:srgbClr val="000000"/>
                </a:solidFill>
              </a:rPr>
              <a:t>= (All </a:t>
            </a:r>
            <a:r>
              <a:rPr sz="1400" spc="-375" dirty="0">
                <a:solidFill>
                  <a:srgbClr val="000000"/>
                </a:solidFill>
              </a:rPr>
              <a:t> </a:t>
            </a:r>
            <a:r>
              <a:rPr sz="1400" spc="-15" dirty="0">
                <a:solidFill>
                  <a:srgbClr val="000000"/>
                </a:solidFill>
              </a:rPr>
              <a:t>a</a:t>
            </a:r>
            <a:r>
              <a:rPr sz="1400" spc="-10" dirty="0">
                <a:solidFill>
                  <a:srgbClr val="000000"/>
                </a:solidFill>
              </a:rPr>
              <a:t>t</a:t>
            </a:r>
            <a:r>
              <a:rPr sz="1400" dirty="0">
                <a:solidFill>
                  <a:srgbClr val="000000"/>
                </a:solidFill>
              </a:rPr>
              <a:t>t</a:t>
            </a:r>
            <a:r>
              <a:rPr sz="1400" spc="-15" dirty="0">
                <a:solidFill>
                  <a:srgbClr val="000000"/>
                </a:solidFill>
              </a:rPr>
              <a:t>r</a:t>
            </a:r>
            <a:r>
              <a:rPr sz="1400" dirty="0">
                <a:solidFill>
                  <a:srgbClr val="000000"/>
                </a:solidFill>
              </a:rPr>
              <a:t>i</a:t>
            </a:r>
            <a:r>
              <a:rPr sz="1400" spc="-15" dirty="0">
                <a:solidFill>
                  <a:srgbClr val="000000"/>
                </a:solidFill>
              </a:rPr>
              <a:t>bu</a:t>
            </a:r>
            <a:r>
              <a:rPr sz="1400" dirty="0">
                <a:solidFill>
                  <a:srgbClr val="000000"/>
                </a:solidFill>
              </a:rPr>
              <a:t>t</a:t>
            </a:r>
            <a:r>
              <a:rPr sz="1400" spc="-15" dirty="0">
                <a:solidFill>
                  <a:srgbClr val="000000"/>
                </a:solidFill>
              </a:rPr>
              <a:t>e</a:t>
            </a:r>
            <a:r>
              <a:rPr sz="1400" dirty="0">
                <a:solidFill>
                  <a:srgbClr val="000000"/>
                </a:solidFill>
              </a:rPr>
              <a:t>s</a:t>
            </a:r>
            <a:r>
              <a:rPr sz="1400" spc="-25" dirty="0">
                <a:solidFill>
                  <a:srgbClr val="000000"/>
                </a:solidFill>
              </a:rPr>
              <a:t> </a:t>
            </a:r>
            <a:r>
              <a:rPr sz="1400" spc="-5" dirty="0">
                <a:solidFill>
                  <a:srgbClr val="000000"/>
                </a:solidFill>
              </a:rPr>
              <a:t>o</a:t>
            </a:r>
            <a:r>
              <a:rPr sz="1400" dirty="0">
                <a:solidFill>
                  <a:srgbClr val="000000"/>
                </a:solidFill>
              </a:rPr>
              <a:t>f</a:t>
            </a:r>
            <a:r>
              <a:rPr sz="1400" spc="-85" dirty="0">
                <a:solidFill>
                  <a:srgbClr val="000000"/>
                </a:solidFill>
              </a:rPr>
              <a:t> </a:t>
            </a:r>
            <a:r>
              <a:rPr sz="1400" dirty="0">
                <a:solidFill>
                  <a:srgbClr val="000000"/>
                </a:solidFill>
              </a:rPr>
              <a:t>A</a:t>
            </a:r>
            <a:r>
              <a:rPr sz="1400" spc="-90" dirty="0">
                <a:solidFill>
                  <a:srgbClr val="000000"/>
                </a:solidFill>
              </a:rPr>
              <a:t> </a:t>
            </a:r>
            <a:r>
              <a:rPr sz="1400" dirty="0">
                <a:solidFill>
                  <a:srgbClr val="000000"/>
                </a:solidFill>
              </a:rPr>
              <a:t>–</a:t>
            </a:r>
            <a:r>
              <a:rPr sz="1400" spc="-90" dirty="0">
                <a:solidFill>
                  <a:srgbClr val="000000"/>
                </a:solidFill>
              </a:rPr>
              <a:t> </a:t>
            </a:r>
            <a:r>
              <a:rPr sz="1400" spc="-15" dirty="0">
                <a:solidFill>
                  <a:srgbClr val="000000"/>
                </a:solidFill>
              </a:rPr>
              <a:t>A</a:t>
            </a:r>
            <a:r>
              <a:rPr sz="1400" dirty="0">
                <a:solidFill>
                  <a:srgbClr val="000000"/>
                </a:solidFill>
              </a:rPr>
              <a:t>ll</a:t>
            </a:r>
            <a:r>
              <a:rPr sz="1400" spc="-105" dirty="0">
                <a:solidFill>
                  <a:srgbClr val="000000"/>
                </a:solidFill>
              </a:rPr>
              <a:t> </a:t>
            </a:r>
            <a:r>
              <a:rPr sz="1400" dirty="0">
                <a:solidFill>
                  <a:srgbClr val="000000"/>
                </a:solidFill>
              </a:rPr>
              <a:t>Att</a:t>
            </a:r>
            <a:r>
              <a:rPr sz="1400" spc="-15" dirty="0">
                <a:solidFill>
                  <a:srgbClr val="000000"/>
                </a:solidFill>
              </a:rPr>
              <a:t>r</a:t>
            </a:r>
            <a:r>
              <a:rPr sz="1400" dirty="0">
                <a:solidFill>
                  <a:srgbClr val="000000"/>
                </a:solidFill>
              </a:rPr>
              <a:t>ibut</a:t>
            </a:r>
            <a:r>
              <a:rPr sz="1400" spc="-15" dirty="0">
                <a:solidFill>
                  <a:srgbClr val="000000"/>
                </a:solidFill>
              </a:rPr>
              <a:t>e</a:t>
            </a:r>
            <a:r>
              <a:rPr sz="1400" dirty="0">
                <a:solidFill>
                  <a:srgbClr val="000000"/>
                </a:solidFill>
              </a:rPr>
              <a:t>s</a:t>
            </a:r>
            <a:r>
              <a:rPr sz="1400" spc="-5" dirty="0">
                <a:solidFill>
                  <a:srgbClr val="000000"/>
                </a:solidFill>
              </a:rPr>
              <a:t> </a:t>
            </a:r>
            <a:r>
              <a:rPr sz="1400" spc="-15" dirty="0">
                <a:solidFill>
                  <a:srgbClr val="000000"/>
                </a:solidFill>
              </a:rPr>
              <a:t>o</a:t>
            </a:r>
            <a:r>
              <a:rPr sz="1400" dirty="0">
                <a:solidFill>
                  <a:srgbClr val="000000"/>
                </a:solidFill>
              </a:rPr>
              <a:t>f</a:t>
            </a:r>
            <a:r>
              <a:rPr sz="1400" spc="-15" dirty="0">
                <a:solidFill>
                  <a:srgbClr val="000000"/>
                </a:solidFill>
              </a:rPr>
              <a:t> </a:t>
            </a:r>
            <a:r>
              <a:rPr sz="1400" spc="-5" dirty="0">
                <a:solidFill>
                  <a:srgbClr val="000000"/>
                </a:solidFill>
              </a:rPr>
              <a:t>B)</a:t>
            </a:r>
            <a:endParaRPr sz="1400"/>
          </a:p>
          <a:p>
            <a:pPr marL="349250" marR="5080" indent="-337185">
              <a:lnSpc>
                <a:spcPct val="115999"/>
              </a:lnSpc>
              <a:spcBef>
                <a:spcPts val="10"/>
              </a:spcBef>
              <a:buChar char="●"/>
              <a:tabLst>
                <a:tab pos="349250" algn="l"/>
                <a:tab pos="349885" algn="l"/>
              </a:tabLst>
            </a:pPr>
            <a:r>
              <a:rPr sz="1400" spc="-5" dirty="0">
                <a:solidFill>
                  <a:srgbClr val="000000"/>
                </a:solidFill>
              </a:rPr>
              <a:t>The relation returned </a:t>
            </a:r>
            <a:r>
              <a:rPr sz="1400" dirty="0">
                <a:solidFill>
                  <a:srgbClr val="000000"/>
                </a:solidFill>
              </a:rPr>
              <a:t>by </a:t>
            </a:r>
            <a:r>
              <a:rPr sz="1400" spc="-5" dirty="0">
                <a:solidFill>
                  <a:srgbClr val="000000"/>
                </a:solidFill>
              </a:rPr>
              <a:t>division </a:t>
            </a:r>
            <a:r>
              <a:rPr sz="1400" dirty="0">
                <a:solidFill>
                  <a:srgbClr val="000000"/>
                </a:solidFill>
              </a:rPr>
              <a:t> operator </a:t>
            </a:r>
            <a:r>
              <a:rPr sz="1400" spc="-5" dirty="0">
                <a:solidFill>
                  <a:srgbClr val="000000"/>
                </a:solidFill>
              </a:rPr>
              <a:t>will </a:t>
            </a:r>
            <a:r>
              <a:rPr sz="1400" dirty="0">
                <a:solidFill>
                  <a:srgbClr val="000000"/>
                </a:solidFill>
              </a:rPr>
              <a:t>return </a:t>
            </a:r>
            <a:r>
              <a:rPr sz="1400" spc="-5" dirty="0">
                <a:solidFill>
                  <a:srgbClr val="000000"/>
                </a:solidFill>
              </a:rPr>
              <a:t>those tuples </a:t>
            </a:r>
            <a:r>
              <a:rPr sz="1400" dirty="0">
                <a:solidFill>
                  <a:srgbClr val="000000"/>
                </a:solidFill>
              </a:rPr>
              <a:t>from </a:t>
            </a:r>
            <a:r>
              <a:rPr sz="1400" spc="5" dirty="0">
                <a:solidFill>
                  <a:srgbClr val="000000"/>
                </a:solidFill>
              </a:rPr>
              <a:t> </a:t>
            </a:r>
            <a:r>
              <a:rPr sz="1400" dirty="0">
                <a:solidFill>
                  <a:srgbClr val="000000"/>
                </a:solidFill>
              </a:rPr>
              <a:t>relation</a:t>
            </a:r>
            <a:r>
              <a:rPr sz="1400" spc="-105" dirty="0">
                <a:solidFill>
                  <a:srgbClr val="000000"/>
                </a:solidFill>
              </a:rPr>
              <a:t> </a:t>
            </a:r>
            <a:r>
              <a:rPr sz="1400" dirty="0">
                <a:solidFill>
                  <a:srgbClr val="000000"/>
                </a:solidFill>
              </a:rPr>
              <a:t>A</a:t>
            </a:r>
            <a:r>
              <a:rPr sz="1400" spc="-105" dirty="0">
                <a:solidFill>
                  <a:srgbClr val="000000"/>
                </a:solidFill>
              </a:rPr>
              <a:t> </a:t>
            </a:r>
            <a:r>
              <a:rPr sz="1400" spc="-5" dirty="0">
                <a:solidFill>
                  <a:srgbClr val="000000"/>
                </a:solidFill>
              </a:rPr>
              <a:t>which</a:t>
            </a:r>
            <a:r>
              <a:rPr sz="1400" spc="-20" dirty="0">
                <a:solidFill>
                  <a:srgbClr val="000000"/>
                </a:solidFill>
              </a:rPr>
              <a:t> </a:t>
            </a:r>
            <a:r>
              <a:rPr sz="1400" dirty="0">
                <a:solidFill>
                  <a:srgbClr val="000000"/>
                </a:solidFill>
              </a:rPr>
              <a:t>are</a:t>
            </a:r>
            <a:r>
              <a:rPr sz="1400" spc="-30" dirty="0">
                <a:solidFill>
                  <a:srgbClr val="000000"/>
                </a:solidFill>
              </a:rPr>
              <a:t> </a:t>
            </a:r>
            <a:r>
              <a:rPr sz="1400" spc="-5" dirty="0">
                <a:solidFill>
                  <a:srgbClr val="000000"/>
                </a:solidFill>
              </a:rPr>
              <a:t>associated</a:t>
            </a:r>
            <a:r>
              <a:rPr sz="1400" spc="-40" dirty="0">
                <a:solidFill>
                  <a:srgbClr val="000000"/>
                </a:solidFill>
              </a:rPr>
              <a:t> </a:t>
            </a:r>
            <a:r>
              <a:rPr sz="1400" dirty="0">
                <a:solidFill>
                  <a:srgbClr val="000000"/>
                </a:solidFill>
              </a:rPr>
              <a:t>to</a:t>
            </a:r>
            <a:r>
              <a:rPr sz="1400" spc="-15" dirty="0">
                <a:solidFill>
                  <a:srgbClr val="000000"/>
                </a:solidFill>
              </a:rPr>
              <a:t> </a:t>
            </a:r>
            <a:r>
              <a:rPr sz="1400" spc="-5" dirty="0">
                <a:solidFill>
                  <a:srgbClr val="000000"/>
                </a:solidFill>
              </a:rPr>
              <a:t>every </a:t>
            </a:r>
            <a:r>
              <a:rPr sz="1400" spc="-375" dirty="0">
                <a:solidFill>
                  <a:srgbClr val="000000"/>
                </a:solidFill>
              </a:rPr>
              <a:t> </a:t>
            </a:r>
            <a:r>
              <a:rPr sz="1400" spc="-5" dirty="0">
                <a:solidFill>
                  <a:srgbClr val="000000"/>
                </a:solidFill>
              </a:rPr>
              <a:t>B’s</a:t>
            </a:r>
            <a:r>
              <a:rPr sz="1400" spc="-40" dirty="0">
                <a:solidFill>
                  <a:srgbClr val="000000"/>
                </a:solidFill>
              </a:rPr>
              <a:t> </a:t>
            </a:r>
            <a:r>
              <a:rPr sz="1400" spc="-5" dirty="0">
                <a:solidFill>
                  <a:srgbClr val="000000"/>
                </a:solidFill>
              </a:rPr>
              <a:t>tuple.</a:t>
            </a:r>
            <a:endParaRPr sz="1400"/>
          </a:p>
        </p:txBody>
      </p:sp>
      <p:sp>
        <p:nvSpPr>
          <p:cNvPr id="7" name="object 7"/>
          <p:cNvSpPr txBox="1"/>
          <p:nvPr/>
        </p:nvSpPr>
        <p:spPr>
          <a:xfrm>
            <a:off x="4658995" y="2524125"/>
            <a:ext cx="3978910" cy="1640839"/>
          </a:xfrm>
          <a:prstGeom prst="rect">
            <a:avLst/>
          </a:prstGeom>
        </p:spPr>
        <p:txBody>
          <a:bodyPr vert="horz" wrap="square" lIns="0" tIns="12700" rIns="0" bIns="0" rtlCol="0">
            <a:spAutoFit/>
          </a:bodyPr>
          <a:lstStyle/>
          <a:p>
            <a:pPr marL="12700">
              <a:lnSpc>
                <a:spcPct val="100000"/>
              </a:lnSpc>
              <a:spcBef>
                <a:spcPts val="100"/>
              </a:spcBef>
            </a:pPr>
            <a:r>
              <a:rPr sz="1800" dirty="0">
                <a:latin typeface="Arial"/>
                <a:cs typeface="Arial"/>
              </a:rPr>
              <a:t>E</a:t>
            </a:r>
            <a:r>
              <a:rPr sz="1800" spc="-15" dirty="0">
                <a:latin typeface="Arial"/>
                <a:cs typeface="Arial"/>
              </a:rPr>
              <a:t>x</a:t>
            </a:r>
            <a:r>
              <a:rPr sz="1800" spc="-5" dirty="0">
                <a:latin typeface="Arial"/>
                <a:cs typeface="Arial"/>
              </a:rPr>
              <a:t>a</a:t>
            </a:r>
            <a:r>
              <a:rPr sz="1800" dirty="0">
                <a:latin typeface="Arial"/>
                <a:cs typeface="Arial"/>
              </a:rPr>
              <a:t>m</a:t>
            </a:r>
            <a:r>
              <a:rPr sz="1800" spc="-5" dirty="0">
                <a:latin typeface="Arial"/>
                <a:cs typeface="Arial"/>
              </a:rPr>
              <a:t>ple</a:t>
            </a:r>
            <a:r>
              <a:rPr sz="1800" spc="-20" dirty="0">
                <a:latin typeface="Arial"/>
                <a:cs typeface="Arial"/>
              </a:rPr>
              <a:t> </a:t>
            </a:r>
            <a:r>
              <a:rPr sz="1800" dirty="0">
                <a:latin typeface="Arial"/>
                <a:cs typeface="Arial"/>
              </a:rPr>
              <a:t>:</a:t>
            </a:r>
            <a:r>
              <a:rPr sz="1800" spc="-114" dirty="0">
                <a:latin typeface="Arial"/>
                <a:cs typeface="Arial"/>
              </a:rPr>
              <a:t> </a:t>
            </a:r>
            <a:r>
              <a:rPr sz="1800" dirty="0">
                <a:latin typeface="Arial"/>
                <a:cs typeface="Arial"/>
              </a:rPr>
              <a:t>A</a:t>
            </a:r>
            <a:r>
              <a:rPr sz="1800" spc="-85" dirty="0">
                <a:latin typeface="Arial"/>
                <a:cs typeface="Arial"/>
              </a:rPr>
              <a:t> </a:t>
            </a:r>
            <a:r>
              <a:rPr sz="1800" dirty="0">
                <a:latin typeface="Cambria"/>
                <a:cs typeface="Cambria"/>
              </a:rPr>
              <a:t>⟗</a:t>
            </a:r>
            <a:r>
              <a:rPr sz="1800" spc="90" dirty="0">
                <a:latin typeface="Cambria"/>
                <a:cs typeface="Cambria"/>
              </a:rPr>
              <a:t> </a:t>
            </a:r>
            <a:r>
              <a:rPr sz="1800" dirty="0">
                <a:latin typeface="Arial"/>
                <a:cs typeface="Arial"/>
              </a:rPr>
              <a:t>B</a:t>
            </a:r>
            <a:endParaRPr sz="1800">
              <a:latin typeface="Arial"/>
              <a:cs typeface="Arial"/>
            </a:endParaRPr>
          </a:p>
          <a:p>
            <a:pPr>
              <a:lnSpc>
                <a:spcPct val="100000"/>
              </a:lnSpc>
              <a:spcBef>
                <a:spcPts val="20"/>
              </a:spcBef>
            </a:pPr>
            <a:endParaRPr sz="2050">
              <a:latin typeface="Arial"/>
              <a:cs typeface="Arial"/>
            </a:endParaRPr>
          </a:p>
          <a:p>
            <a:pPr marL="12700" marR="5080">
              <a:lnSpc>
                <a:spcPts val="1630"/>
              </a:lnSpc>
            </a:pPr>
            <a:r>
              <a:rPr sz="1400" dirty="0">
                <a:latin typeface="Arial"/>
                <a:cs typeface="Arial"/>
              </a:rPr>
              <a:t>Consider the </a:t>
            </a:r>
            <a:r>
              <a:rPr sz="1400" spc="-5" dirty="0">
                <a:latin typeface="Arial"/>
                <a:cs typeface="Arial"/>
              </a:rPr>
              <a:t>relation STUDENT_SPORTS </a:t>
            </a:r>
            <a:r>
              <a:rPr sz="1400" dirty="0">
                <a:latin typeface="Arial"/>
                <a:cs typeface="Arial"/>
              </a:rPr>
              <a:t>and </a:t>
            </a:r>
            <a:r>
              <a:rPr sz="1400" spc="5" dirty="0">
                <a:latin typeface="Arial"/>
                <a:cs typeface="Arial"/>
              </a:rPr>
              <a:t> </a:t>
            </a:r>
            <a:r>
              <a:rPr sz="1400" spc="-5" dirty="0">
                <a:latin typeface="Arial"/>
                <a:cs typeface="Arial"/>
              </a:rPr>
              <a:t>ALL_SPORTS</a:t>
            </a:r>
            <a:r>
              <a:rPr sz="1400" spc="-65" dirty="0">
                <a:latin typeface="Arial"/>
                <a:cs typeface="Arial"/>
              </a:rPr>
              <a:t> </a:t>
            </a:r>
            <a:r>
              <a:rPr sz="1400" spc="-5" dirty="0">
                <a:latin typeface="Arial"/>
                <a:cs typeface="Arial"/>
              </a:rPr>
              <a:t>given</a:t>
            </a:r>
            <a:r>
              <a:rPr sz="1400" spc="-55" dirty="0">
                <a:latin typeface="Arial"/>
                <a:cs typeface="Arial"/>
              </a:rPr>
              <a:t> </a:t>
            </a:r>
            <a:r>
              <a:rPr sz="1400" dirty="0">
                <a:latin typeface="Arial"/>
                <a:cs typeface="Arial"/>
              </a:rPr>
              <a:t>in</a:t>
            </a:r>
            <a:r>
              <a:rPr sz="1400" spc="-90" dirty="0">
                <a:latin typeface="Arial"/>
                <a:cs typeface="Arial"/>
              </a:rPr>
              <a:t> </a:t>
            </a:r>
            <a:r>
              <a:rPr sz="1400" spc="-5" dirty="0">
                <a:latin typeface="Arial"/>
                <a:cs typeface="Arial"/>
              </a:rPr>
              <a:t>Table</a:t>
            </a:r>
            <a:r>
              <a:rPr sz="1400" spc="-65" dirty="0">
                <a:latin typeface="Arial"/>
                <a:cs typeface="Arial"/>
              </a:rPr>
              <a:t> </a:t>
            </a:r>
            <a:r>
              <a:rPr sz="1400" dirty="0">
                <a:latin typeface="Arial"/>
                <a:cs typeface="Arial"/>
              </a:rPr>
              <a:t>2</a:t>
            </a:r>
            <a:r>
              <a:rPr sz="1400" spc="-70" dirty="0">
                <a:latin typeface="Arial"/>
                <a:cs typeface="Arial"/>
              </a:rPr>
              <a:t> </a:t>
            </a:r>
            <a:r>
              <a:rPr sz="1400" spc="-5" dirty="0">
                <a:latin typeface="Arial"/>
                <a:cs typeface="Arial"/>
              </a:rPr>
              <a:t>and</a:t>
            </a:r>
            <a:r>
              <a:rPr sz="1400" spc="-85" dirty="0">
                <a:latin typeface="Arial"/>
                <a:cs typeface="Arial"/>
              </a:rPr>
              <a:t> </a:t>
            </a:r>
            <a:r>
              <a:rPr sz="1400" spc="-5" dirty="0">
                <a:latin typeface="Arial"/>
                <a:cs typeface="Arial"/>
              </a:rPr>
              <a:t>Table</a:t>
            </a:r>
            <a:r>
              <a:rPr sz="1400" spc="-55" dirty="0">
                <a:latin typeface="Arial"/>
                <a:cs typeface="Arial"/>
              </a:rPr>
              <a:t> </a:t>
            </a:r>
            <a:r>
              <a:rPr sz="1400" dirty="0">
                <a:latin typeface="Arial"/>
                <a:cs typeface="Arial"/>
              </a:rPr>
              <a:t>3</a:t>
            </a:r>
            <a:r>
              <a:rPr sz="1400" spc="-70" dirty="0">
                <a:latin typeface="Arial"/>
                <a:cs typeface="Arial"/>
              </a:rPr>
              <a:t> </a:t>
            </a:r>
            <a:r>
              <a:rPr sz="1400" spc="-5" dirty="0">
                <a:latin typeface="Arial"/>
                <a:cs typeface="Arial"/>
              </a:rPr>
              <a:t>above.</a:t>
            </a:r>
            <a:endParaRPr sz="1400">
              <a:latin typeface="Arial"/>
              <a:cs typeface="Arial"/>
            </a:endParaRPr>
          </a:p>
          <a:p>
            <a:pPr>
              <a:lnSpc>
                <a:spcPct val="100000"/>
              </a:lnSpc>
              <a:spcBef>
                <a:spcPts val="25"/>
              </a:spcBef>
            </a:pPr>
            <a:endParaRPr sz="1350">
              <a:latin typeface="Arial"/>
              <a:cs typeface="Arial"/>
            </a:endParaRPr>
          </a:p>
          <a:p>
            <a:pPr marL="12700">
              <a:lnSpc>
                <a:spcPts val="1670"/>
              </a:lnSpc>
            </a:pPr>
            <a:r>
              <a:rPr sz="1400" spc="-5" dirty="0">
                <a:latin typeface="Arial"/>
                <a:cs typeface="Arial"/>
              </a:rPr>
              <a:t>To</a:t>
            </a:r>
            <a:r>
              <a:rPr sz="1400" spc="-60" dirty="0">
                <a:latin typeface="Arial"/>
                <a:cs typeface="Arial"/>
              </a:rPr>
              <a:t> </a:t>
            </a:r>
            <a:r>
              <a:rPr sz="1400" spc="-5" dirty="0">
                <a:latin typeface="Arial"/>
                <a:cs typeface="Arial"/>
              </a:rPr>
              <a:t>apply</a:t>
            </a:r>
            <a:r>
              <a:rPr sz="1400" spc="-70" dirty="0">
                <a:latin typeface="Arial"/>
                <a:cs typeface="Arial"/>
              </a:rPr>
              <a:t> </a:t>
            </a:r>
            <a:r>
              <a:rPr sz="1400" spc="-5" dirty="0">
                <a:latin typeface="Arial"/>
                <a:cs typeface="Arial"/>
              </a:rPr>
              <a:t>division</a:t>
            </a:r>
            <a:r>
              <a:rPr sz="1400" spc="-50" dirty="0">
                <a:latin typeface="Arial"/>
                <a:cs typeface="Arial"/>
              </a:rPr>
              <a:t> </a:t>
            </a:r>
            <a:r>
              <a:rPr sz="1400" spc="-5" dirty="0">
                <a:latin typeface="Arial"/>
                <a:cs typeface="Arial"/>
              </a:rPr>
              <a:t>operator</a:t>
            </a:r>
            <a:r>
              <a:rPr sz="1400" spc="-50" dirty="0">
                <a:latin typeface="Arial"/>
                <a:cs typeface="Arial"/>
              </a:rPr>
              <a:t> </a:t>
            </a:r>
            <a:r>
              <a:rPr sz="1400" spc="-15" dirty="0">
                <a:latin typeface="Arial"/>
                <a:cs typeface="Arial"/>
              </a:rPr>
              <a:t>as</a:t>
            </a:r>
            <a:endParaRPr sz="1400">
              <a:latin typeface="Arial"/>
              <a:cs typeface="Arial"/>
            </a:endParaRPr>
          </a:p>
          <a:p>
            <a:pPr marL="61594">
              <a:lnSpc>
                <a:spcPts val="1670"/>
              </a:lnSpc>
            </a:pPr>
            <a:r>
              <a:rPr sz="1400" b="1" dirty="0">
                <a:latin typeface="Arial"/>
                <a:cs typeface="Arial"/>
              </a:rPr>
              <a:t>S</a:t>
            </a:r>
            <a:r>
              <a:rPr sz="1400" b="1" spc="-10" dirty="0">
                <a:latin typeface="Arial"/>
                <a:cs typeface="Arial"/>
              </a:rPr>
              <a:t>TU</a:t>
            </a:r>
            <a:r>
              <a:rPr sz="1400" b="1" spc="-20" dirty="0">
                <a:latin typeface="Arial"/>
                <a:cs typeface="Arial"/>
              </a:rPr>
              <a:t>D</a:t>
            </a:r>
            <a:r>
              <a:rPr sz="1400" b="1" dirty="0">
                <a:latin typeface="Arial"/>
                <a:cs typeface="Arial"/>
              </a:rPr>
              <a:t>E</a:t>
            </a:r>
            <a:r>
              <a:rPr sz="1400" b="1" spc="-10" dirty="0">
                <a:latin typeface="Arial"/>
                <a:cs typeface="Arial"/>
              </a:rPr>
              <a:t>NT</a:t>
            </a:r>
            <a:r>
              <a:rPr sz="1400" b="1" spc="-15" dirty="0">
                <a:latin typeface="Arial"/>
                <a:cs typeface="Arial"/>
              </a:rPr>
              <a:t>_S</a:t>
            </a:r>
            <a:r>
              <a:rPr sz="1400" b="1" dirty="0">
                <a:latin typeface="Arial"/>
                <a:cs typeface="Arial"/>
              </a:rPr>
              <a:t>PO</a:t>
            </a:r>
            <a:r>
              <a:rPr sz="1400" b="1" spc="-20" dirty="0">
                <a:latin typeface="Arial"/>
                <a:cs typeface="Arial"/>
              </a:rPr>
              <a:t>RT</a:t>
            </a:r>
            <a:r>
              <a:rPr sz="1400" b="1" dirty="0">
                <a:latin typeface="Arial"/>
                <a:cs typeface="Arial"/>
              </a:rPr>
              <a:t>S</a:t>
            </a:r>
            <a:r>
              <a:rPr sz="1400" b="1" spc="50" dirty="0">
                <a:latin typeface="Arial"/>
                <a:cs typeface="Arial"/>
              </a:rPr>
              <a:t>÷</a:t>
            </a:r>
            <a:r>
              <a:rPr sz="1400" b="1" spc="-120" dirty="0">
                <a:latin typeface="Arial"/>
                <a:cs typeface="Arial"/>
              </a:rPr>
              <a:t> </a:t>
            </a:r>
            <a:r>
              <a:rPr sz="1400" b="1" spc="-45" dirty="0">
                <a:latin typeface="Arial"/>
                <a:cs typeface="Arial"/>
              </a:rPr>
              <a:t>A</a:t>
            </a:r>
            <a:r>
              <a:rPr sz="1400" b="1" dirty="0">
                <a:latin typeface="Arial"/>
                <a:cs typeface="Arial"/>
              </a:rPr>
              <a:t>L</a:t>
            </a:r>
            <a:r>
              <a:rPr sz="1400" b="1" spc="-10" dirty="0">
                <a:latin typeface="Arial"/>
                <a:cs typeface="Arial"/>
              </a:rPr>
              <a:t>L</a:t>
            </a:r>
            <a:r>
              <a:rPr sz="1400" b="1" dirty="0">
                <a:latin typeface="Arial"/>
                <a:cs typeface="Arial"/>
              </a:rPr>
              <a:t>_SPO</a:t>
            </a:r>
            <a:r>
              <a:rPr sz="1400" b="1" spc="-10" dirty="0">
                <a:latin typeface="Arial"/>
                <a:cs typeface="Arial"/>
              </a:rPr>
              <a:t>RT</a:t>
            </a:r>
            <a:r>
              <a:rPr sz="1400" b="1" dirty="0">
                <a:latin typeface="Arial"/>
                <a:cs typeface="Arial"/>
              </a:rPr>
              <a:t>S</a:t>
            </a:r>
            <a:endParaRPr sz="1400">
              <a:latin typeface="Arial"/>
              <a:cs typeface="Arial"/>
            </a:endParaRPr>
          </a:p>
        </p:txBody>
      </p:sp>
      <p:sp>
        <p:nvSpPr>
          <p:cNvPr id="8" name="object 8"/>
          <p:cNvSpPr txBox="1"/>
          <p:nvPr/>
        </p:nvSpPr>
        <p:spPr>
          <a:xfrm>
            <a:off x="4709540" y="4833620"/>
            <a:ext cx="598805" cy="132080"/>
          </a:xfrm>
          <a:prstGeom prst="rect">
            <a:avLst/>
          </a:prstGeom>
        </p:spPr>
        <p:txBody>
          <a:bodyPr vert="horz" wrap="square" lIns="0" tIns="12065" rIns="0" bIns="0" rtlCol="0">
            <a:spAutoFit/>
          </a:bodyPr>
          <a:lstStyle/>
          <a:p>
            <a:pPr marL="12700">
              <a:lnSpc>
                <a:spcPct val="100000"/>
              </a:lnSpc>
              <a:spcBef>
                <a:spcPts val="95"/>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p:txBody>
      </p:sp>
      <p:pic>
        <p:nvPicPr>
          <p:cNvPr id="9" name="object 9"/>
          <p:cNvPicPr/>
          <p:nvPr/>
        </p:nvPicPr>
        <p:blipFill>
          <a:blip r:embed="rId3" cstate="print"/>
          <a:stretch>
            <a:fillRect/>
          </a:stretch>
        </p:blipFill>
        <p:spPr>
          <a:xfrm>
            <a:off x="143510" y="161289"/>
            <a:ext cx="773887" cy="311150"/>
          </a:xfrm>
          <a:prstGeom prst="rect">
            <a:avLst/>
          </a:prstGeom>
        </p:spPr>
      </p:pic>
      <p:grpSp>
        <p:nvGrpSpPr>
          <p:cNvPr id="10" name="object 10"/>
          <p:cNvGrpSpPr/>
          <p:nvPr/>
        </p:nvGrpSpPr>
        <p:grpSpPr>
          <a:xfrm>
            <a:off x="5143500" y="914400"/>
            <a:ext cx="2257425" cy="1282700"/>
            <a:chOff x="5143500" y="914400"/>
            <a:chExt cx="2257425" cy="1282700"/>
          </a:xfrm>
        </p:grpSpPr>
        <p:sp>
          <p:nvSpPr>
            <p:cNvPr id="11" name="object 11"/>
            <p:cNvSpPr/>
            <p:nvPr/>
          </p:nvSpPr>
          <p:spPr>
            <a:xfrm>
              <a:off x="5156200" y="927100"/>
              <a:ext cx="1282700" cy="1257300"/>
            </a:xfrm>
            <a:custGeom>
              <a:avLst/>
              <a:gdLst/>
              <a:ahLst/>
              <a:cxnLst/>
              <a:rect l="l" t="t" r="r" b="b"/>
              <a:pathLst>
                <a:path w="1282700" h="1257300">
                  <a:moveTo>
                    <a:pt x="641350" y="0"/>
                  </a:moveTo>
                  <a:lnTo>
                    <a:pt x="593725" y="1904"/>
                  </a:lnTo>
                  <a:lnTo>
                    <a:pt x="546735" y="6985"/>
                  </a:lnTo>
                  <a:lnTo>
                    <a:pt x="501014" y="15239"/>
                  </a:lnTo>
                  <a:lnTo>
                    <a:pt x="455929" y="26670"/>
                  </a:lnTo>
                  <a:lnTo>
                    <a:pt x="412750" y="41275"/>
                  </a:lnTo>
                  <a:lnTo>
                    <a:pt x="370839" y="58420"/>
                  </a:lnTo>
                  <a:lnTo>
                    <a:pt x="330835" y="78739"/>
                  </a:lnTo>
                  <a:lnTo>
                    <a:pt x="292100" y="100964"/>
                  </a:lnTo>
                  <a:lnTo>
                    <a:pt x="255270" y="126364"/>
                  </a:lnTo>
                  <a:lnTo>
                    <a:pt x="220345" y="154304"/>
                  </a:lnTo>
                  <a:lnTo>
                    <a:pt x="187960" y="184150"/>
                  </a:lnTo>
                  <a:lnTo>
                    <a:pt x="157479" y="215900"/>
                  </a:lnTo>
                  <a:lnTo>
                    <a:pt x="128904" y="250189"/>
                  </a:lnTo>
                  <a:lnTo>
                    <a:pt x="103504" y="286385"/>
                  </a:lnTo>
                  <a:lnTo>
                    <a:pt x="80010" y="323850"/>
                  </a:lnTo>
                  <a:lnTo>
                    <a:pt x="59689" y="363854"/>
                  </a:lnTo>
                  <a:lnTo>
                    <a:pt x="41910" y="404495"/>
                  </a:lnTo>
                  <a:lnTo>
                    <a:pt x="27304" y="447039"/>
                  </a:lnTo>
                  <a:lnTo>
                    <a:pt x="15239" y="490854"/>
                  </a:lnTo>
                  <a:lnTo>
                    <a:pt x="6985" y="535939"/>
                  </a:lnTo>
                  <a:lnTo>
                    <a:pt x="1904" y="581660"/>
                  </a:lnTo>
                  <a:lnTo>
                    <a:pt x="0" y="628650"/>
                  </a:lnTo>
                  <a:lnTo>
                    <a:pt x="1904" y="675639"/>
                  </a:lnTo>
                  <a:lnTo>
                    <a:pt x="6985" y="721360"/>
                  </a:lnTo>
                  <a:lnTo>
                    <a:pt x="15239" y="766445"/>
                  </a:lnTo>
                  <a:lnTo>
                    <a:pt x="27304" y="810260"/>
                  </a:lnTo>
                  <a:lnTo>
                    <a:pt x="41910" y="852804"/>
                  </a:lnTo>
                  <a:lnTo>
                    <a:pt x="59689" y="893445"/>
                  </a:lnTo>
                  <a:lnTo>
                    <a:pt x="80010" y="933450"/>
                  </a:lnTo>
                  <a:lnTo>
                    <a:pt x="103504" y="970914"/>
                  </a:lnTo>
                  <a:lnTo>
                    <a:pt x="128904" y="1007110"/>
                  </a:lnTo>
                  <a:lnTo>
                    <a:pt x="157479" y="1041400"/>
                  </a:lnTo>
                  <a:lnTo>
                    <a:pt x="187960" y="1073150"/>
                  </a:lnTo>
                  <a:lnTo>
                    <a:pt x="220345" y="1102995"/>
                  </a:lnTo>
                  <a:lnTo>
                    <a:pt x="255270" y="1130935"/>
                  </a:lnTo>
                  <a:lnTo>
                    <a:pt x="292100" y="1156335"/>
                  </a:lnTo>
                  <a:lnTo>
                    <a:pt x="330835" y="1178560"/>
                  </a:lnTo>
                  <a:lnTo>
                    <a:pt x="370839" y="1198880"/>
                  </a:lnTo>
                  <a:lnTo>
                    <a:pt x="412750" y="1216025"/>
                  </a:lnTo>
                  <a:lnTo>
                    <a:pt x="455929" y="1230630"/>
                  </a:lnTo>
                  <a:lnTo>
                    <a:pt x="501014" y="1242060"/>
                  </a:lnTo>
                  <a:lnTo>
                    <a:pt x="546735" y="1250314"/>
                  </a:lnTo>
                  <a:lnTo>
                    <a:pt x="593725" y="1255395"/>
                  </a:lnTo>
                  <a:lnTo>
                    <a:pt x="641350" y="1257300"/>
                  </a:lnTo>
                  <a:lnTo>
                    <a:pt x="688975" y="1255395"/>
                  </a:lnTo>
                  <a:lnTo>
                    <a:pt x="735964" y="1250314"/>
                  </a:lnTo>
                  <a:lnTo>
                    <a:pt x="782320" y="1242060"/>
                  </a:lnTo>
                  <a:lnTo>
                    <a:pt x="826770" y="1230630"/>
                  </a:lnTo>
                  <a:lnTo>
                    <a:pt x="869950" y="1216025"/>
                  </a:lnTo>
                  <a:lnTo>
                    <a:pt x="911860" y="1198880"/>
                  </a:lnTo>
                  <a:lnTo>
                    <a:pt x="951864" y="1178560"/>
                  </a:lnTo>
                  <a:lnTo>
                    <a:pt x="990600" y="1156335"/>
                  </a:lnTo>
                  <a:lnTo>
                    <a:pt x="1027429" y="1130935"/>
                  </a:lnTo>
                  <a:lnTo>
                    <a:pt x="1062354" y="1102995"/>
                  </a:lnTo>
                  <a:lnTo>
                    <a:pt x="1094739" y="1073150"/>
                  </a:lnTo>
                  <a:lnTo>
                    <a:pt x="1125220" y="1041400"/>
                  </a:lnTo>
                  <a:lnTo>
                    <a:pt x="1153795" y="1007110"/>
                  </a:lnTo>
                  <a:lnTo>
                    <a:pt x="1179195" y="970914"/>
                  </a:lnTo>
                  <a:lnTo>
                    <a:pt x="1202689" y="933450"/>
                  </a:lnTo>
                  <a:lnTo>
                    <a:pt x="1223010" y="893445"/>
                  </a:lnTo>
                  <a:lnTo>
                    <a:pt x="1240789" y="852804"/>
                  </a:lnTo>
                  <a:lnTo>
                    <a:pt x="1255395" y="810260"/>
                  </a:lnTo>
                  <a:lnTo>
                    <a:pt x="1267460" y="766445"/>
                  </a:lnTo>
                  <a:lnTo>
                    <a:pt x="1275714" y="721360"/>
                  </a:lnTo>
                  <a:lnTo>
                    <a:pt x="1280795" y="675639"/>
                  </a:lnTo>
                  <a:lnTo>
                    <a:pt x="1282700" y="628650"/>
                  </a:lnTo>
                  <a:lnTo>
                    <a:pt x="1280795" y="579120"/>
                  </a:lnTo>
                  <a:lnTo>
                    <a:pt x="1275079" y="529589"/>
                  </a:lnTo>
                  <a:lnTo>
                    <a:pt x="1264920" y="481329"/>
                  </a:lnTo>
                  <a:lnTo>
                    <a:pt x="1251585" y="434339"/>
                  </a:lnTo>
                  <a:lnTo>
                    <a:pt x="1233804" y="387985"/>
                  </a:lnTo>
                  <a:lnTo>
                    <a:pt x="1212850" y="343535"/>
                  </a:lnTo>
                  <a:lnTo>
                    <a:pt x="1188720" y="300354"/>
                  </a:lnTo>
                  <a:lnTo>
                    <a:pt x="1160779" y="259714"/>
                  </a:lnTo>
                  <a:lnTo>
                    <a:pt x="1129664" y="220979"/>
                  </a:lnTo>
                  <a:lnTo>
                    <a:pt x="1094739" y="184150"/>
                  </a:lnTo>
                  <a:lnTo>
                    <a:pt x="1057910" y="150495"/>
                  </a:lnTo>
                  <a:lnTo>
                    <a:pt x="1017904" y="120014"/>
                  </a:lnTo>
                  <a:lnTo>
                    <a:pt x="975995" y="92075"/>
                  </a:lnTo>
                  <a:lnTo>
                    <a:pt x="932179" y="68579"/>
                  </a:lnTo>
                  <a:lnTo>
                    <a:pt x="887095" y="47625"/>
                  </a:lnTo>
                  <a:lnTo>
                    <a:pt x="840104" y="31114"/>
                  </a:lnTo>
                  <a:lnTo>
                    <a:pt x="791845" y="17779"/>
                  </a:lnTo>
                  <a:lnTo>
                    <a:pt x="742314" y="7620"/>
                  </a:lnTo>
                  <a:lnTo>
                    <a:pt x="692150" y="1904"/>
                  </a:lnTo>
                  <a:lnTo>
                    <a:pt x="641350" y="0"/>
                  </a:lnTo>
                  <a:close/>
                </a:path>
              </a:pathLst>
            </a:custGeom>
            <a:solidFill>
              <a:srgbClr val="FFAB40"/>
            </a:solidFill>
          </p:spPr>
          <p:txBody>
            <a:bodyPr wrap="square" lIns="0" tIns="0" rIns="0" bIns="0" rtlCol="0"/>
            <a:lstStyle/>
            <a:p>
              <a:endParaRPr/>
            </a:p>
          </p:txBody>
        </p:sp>
        <p:sp>
          <p:nvSpPr>
            <p:cNvPr id="12" name="object 12"/>
            <p:cNvSpPr/>
            <p:nvPr/>
          </p:nvSpPr>
          <p:spPr>
            <a:xfrm>
              <a:off x="5156200" y="927100"/>
              <a:ext cx="1282700" cy="1257300"/>
            </a:xfrm>
            <a:custGeom>
              <a:avLst/>
              <a:gdLst/>
              <a:ahLst/>
              <a:cxnLst/>
              <a:rect l="l" t="t" r="r" b="b"/>
              <a:pathLst>
                <a:path w="1282700" h="1257300">
                  <a:moveTo>
                    <a:pt x="0" y="628650"/>
                  </a:moveTo>
                  <a:lnTo>
                    <a:pt x="1904" y="581660"/>
                  </a:lnTo>
                  <a:lnTo>
                    <a:pt x="6985" y="535939"/>
                  </a:lnTo>
                  <a:lnTo>
                    <a:pt x="15239" y="490854"/>
                  </a:lnTo>
                  <a:lnTo>
                    <a:pt x="27304" y="447039"/>
                  </a:lnTo>
                  <a:lnTo>
                    <a:pt x="41910" y="404495"/>
                  </a:lnTo>
                  <a:lnTo>
                    <a:pt x="59689" y="363854"/>
                  </a:lnTo>
                  <a:lnTo>
                    <a:pt x="80010" y="323850"/>
                  </a:lnTo>
                  <a:lnTo>
                    <a:pt x="103504" y="286385"/>
                  </a:lnTo>
                  <a:lnTo>
                    <a:pt x="128904" y="250189"/>
                  </a:lnTo>
                  <a:lnTo>
                    <a:pt x="157479" y="215900"/>
                  </a:lnTo>
                  <a:lnTo>
                    <a:pt x="187960" y="184150"/>
                  </a:lnTo>
                  <a:lnTo>
                    <a:pt x="220345" y="154304"/>
                  </a:lnTo>
                  <a:lnTo>
                    <a:pt x="255270" y="126364"/>
                  </a:lnTo>
                  <a:lnTo>
                    <a:pt x="292100" y="100964"/>
                  </a:lnTo>
                  <a:lnTo>
                    <a:pt x="330835" y="78739"/>
                  </a:lnTo>
                  <a:lnTo>
                    <a:pt x="370839" y="58420"/>
                  </a:lnTo>
                  <a:lnTo>
                    <a:pt x="412750" y="41275"/>
                  </a:lnTo>
                  <a:lnTo>
                    <a:pt x="455929" y="26670"/>
                  </a:lnTo>
                  <a:lnTo>
                    <a:pt x="501014" y="15239"/>
                  </a:lnTo>
                  <a:lnTo>
                    <a:pt x="546735" y="6985"/>
                  </a:lnTo>
                  <a:lnTo>
                    <a:pt x="593725" y="1904"/>
                  </a:lnTo>
                  <a:lnTo>
                    <a:pt x="641350" y="0"/>
                  </a:lnTo>
                  <a:lnTo>
                    <a:pt x="692150" y="1904"/>
                  </a:lnTo>
                  <a:lnTo>
                    <a:pt x="742314" y="7620"/>
                  </a:lnTo>
                  <a:lnTo>
                    <a:pt x="791845" y="17779"/>
                  </a:lnTo>
                  <a:lnTo>
                    <a:pt x="840104" y="31114"/>
                  </a:lnTo>
                  <a:lnTo>
                    <a:pt x="887095" y="47625"/>
                  </a:lnTo>
                  <a:lnTo>
                    <a:pt x="932179" y="68579"/>
                  </a:lnTo>
                  <a:lnTo>
                    <a:pt x="975995" y="92075"/>
                  </a:lnTo>
                  <a:lnTo>
                    <a:pt x="1017904" y="120014"/>
                  </a:lnTo>
                  <a:lnTo>
                    <a:pt x="1057910" y="150495"/>
                  </a:lnTo>
                  <a:lnTo>
                    <a:pt x="1094739" y="184150"/>
                  </a:lnTo>
                  <a:lnTo>
                    <a:pt x="1129664" y="220979"/>
                  </a:lnTo>
                  <a:lnTo>
                    <a:pt x="1160779" y="259714"/>
                  </a:lnTo>
                  <a:lnTo>
                    <a:pt x="1188720" y="300354"/>
                  </a:lnTo>
                  <a:lnTo>
                    <a:pt x="1212850" y="343535"/>
                  </a:lnTo>
                  <a:lnTo>
                    <a:pt x="1233804" y="387985"/>
                  </a:lnTo>
                  <a:lnTo>
                    <a:pt x="1251585" y="434339"/>
                  </a:lnTo>
                  <a:lnTo>
                    <a:pt x="1264920" y="481329"/>
                  </a:lnTo>
                  <a:lnTo>
                    <a:pt x="1275079" y="529589"/>
                  </a:lnTo>
                  <a:lnTo>
                    <a:pt x="1280795" y="579120"/>
                  </a:lnTo>
                  <a:lnTo>
                    <a:pt x="1282700" y="628650"/>
                  </a:lnTo>
                  <a:lnTo>
                    <a:pt x="1280795" y="675639"/>
                  </a:lnTo>
                  <a:lnTo>
                    <a:pt x="1275714" y="721360"/>
                  </a:lnTo>
                  <a:lnTo>
                    <a:pt x="1267460" y="766445"/>
                  </a:lnTo>
                  <a:lnTo>
                    <a:pt x="1255395" y="810260"/>
                  </a:lnTo>
                  <a:lnTo>
                    <a:pt x="1240789" y="852804"/>
                  </a:lnTo>
                  <a:lnTo>
                    <a:pt x="1223010" y="893445"/>
                  </a:lnTo>
                  <a:lnTo>
                    <a:pt x="1202689" y="933450"/>
                  </a:lnTo>
                  <a:lnTo>
                    <a:pt x="1179195" y="970914"/>
                  </a:lnTo>
                  <a:lnTo>
                    <a:pt x="1153795" y="1007110"/>
                  </a:lnTo>
                  <a:lnTo>
                    <a:pt x="1125220" y="1041400"/>
                  </a:lnTo>
                  <a:lnTo>
                    <a:pt x="1094739" y="1073150"/>
                  </a:lnTo>
                  <a:lnTo>
                    <a:pt x="1062354" y="1102995"/>
                  </a:lnTo>
                  <a:lnTo>
                    <a:pt x="1027429" y="1130935"/>
                  </a:lnTo>
                  <a:lnTo>
                    <a:pt x="990600" y="1156335"/>
                  </a:lnTo>
                  <a:lnTo>
                    <a:pt x="951864" y="1178560"/>
                  </a:lnTo>
                  <a:lnTo>
                    <a:pt x="911860" y="1198880"/>
                  </a:lnTo>
                  <a:lnTo>
                    <a:pt x="869950" y="1216025"/>
                  </a:lnTo>
                  <a:lnTo>
                    <a:pt x="826770" y="1230630"/>
                  </a:lnTo>
                  <a:lnTo>
                    <a:pt x="782320" y="1242060"/>
                  </a:lnTo>
                  <a:lnTo>
                    <a:pt x="735964" y="1250314"/>
                  </a:lnTo>
                  <a:lnTo>
                    <a:pt x="688975" y="1255395"/>
                  </a:lnTo>
                  <a:lnTo>
                    <a:pt x="641350" y="1257300"/>
                  </a:lnTo>
                  <a:lnTo>
                    <a:pt x="593725" y="1255395"/>
                  </a:lnTo>
                  <a:lnTo>
                    <a:pt x="546735" y="1250314"/>
                  </a:lnTo>
                  <a:lnTo>
                    <a:pt x="501014" y="1242060"/>
                  </a:lnTo>
                  <a:lnTo>
                    <a:pt x="455929" y="1230630"/>
                  </a:lnTo>
                  <a:lnTo>
                    <a:pt x="412750" y="1216025"/>
                  </a:lnTo>
                  <a:lnTo>
                    <a:pt x="370839" y="1198880"/>
                  </a:lnTo>
                  <a:lnTo>
                    <a:pt x="330835" y="1178560"/>
                  </a:lnTo>
                  <a:lnTo>
                    <a:pt x="292100" y="1156335"/>
                  </a:lnTo>
                  <a:lnTo>
                    <a:pt x="255270" y="1130935"/>
                  </a:lnTo>
                  <a:lnTo>
                    <a:pt x="220345" y="1102995"/>
                  </a:lnTo>
                  <a:lnTo>
                    <a:pt x="187960" y="1073150"/>
                  </a:lnTo>
                  <a:lnTo>
                    <a:pt x="157479" y="1041400"/>
                  </a:lnTo>
                  <a:lnTo>
                    <a:pt x="128904" y="1007110"/>
                  </a:lnTo>
                  <a:lnTo>
                    <a:pt x="103504" y="970914"/>
                  </a:lnTo>
                  <a:lnTo>
                    <a:pt x="80010" y="933450"/>
                  </a:lnTo>
                  <a:lnTo>
                    <a:pt x="59689" y="893445"/>
                  </a:lnTo>
                  <a:lnTo>
                    <a:pt x="41910" y="852804"/>
                  </a:lnTo>
                  <a:lnTo>
                    <a:pt x="27304" y="810260"/>
                  </a:lnTo>
                  <a:lnTo>
                    <a:pt x="15239" y="766445"/>
                  </a:lnTo>
                  <a:lnTo>
                    <a:pt x="6985" y="721360"/>
                  </a:lnTo>
                  <a:lnTo>
                    <a:pt x="1904" y="675639"/>
                  </a:lnTo>
                  <a:lnTo>
                    <a:pt x="0" y="628650"/>
                  </a:lnTo>
                  <a:close/>
                </a:path>
              </a:pathLst>
            </a:custGeom>
            <a:ln w="25400">
              <a:solidFill>
                <a:srgbClr val="B97A2D"/>
              </a:solidFill>
            </a:ln>
          </p:spPr>
          <p:txBody>
            <a:bodyPr wrap="square" lIns="0" tIns="0" rIns="0" bIns="0" rtlCol="0"/>
            <a:lstStyle/>
            <a:p>
              <a:endParaRPr/>
            </a:p>
          </p:txBody>
        </p:sp>
        <p:sp>
          <p:nvSpPr>
            <p:cNvPr id="13" name="object 13"/>
            <p:cNvSpPr/>
            <p:nvPr/>
          </p:nvSpPr>
          <p:spPr>
            <a:xfrm>
              <a:off x="6105525" y="927100"/>
              <a:ext cx="1282700" cy="1257300"/>
            </a:xfrm>
            <a:custGeom>
              <a:avLst/>
              <a:gdLst/>
              <a:ahLst/>
              <a:cxnLst/>
              <a:rect l="l" t="t" r="r" b="b"/>
              <a:pathLst>
                <a:path w="1282700" h="1257300">
                  <a:moveTo>
                    <a:pt x="641350" y="0"/>
                  </a:moveTo>
                  <a:lnTo>
                    <a:pt x="593725" y="1904"/>
                  </a:lnTo>
                  <a:lnTo>
                    <a:pt x="546734" y="6985"/>
                  </a:lnTo>
                  <a:lnTo>
                    <a:pt x="501015" y="15239"/>
                  </a:lnTo>
                  <a:lnTo>
                    <a:pt x="456565" y="26670"/>
                  </a:lnTo>
                  <a:lnTo>
                    <a:pt x="412750" y="41275"/>
                  </a:lnTo>
                  <a:lnTo>
                    <a:pt x="370839" y="58420"/>
                  </a:lnTo>
                  <a:lnTo>
                    <a:pt x="330835" y="78739"/>
                  </a:lnTo>
                  <a:lnTo>
                    <a:pt x="292100" y="100964"/>
                  </a:lnTo>
                  <a:lnTo>
                    <a:pt x="255270" y="126364"/>
                  </a:lnTo>
                  <a:lnTo>
                    <a:pt x="220979" y="154304"/>
                  </a:lnTo>
                  <a:lnTo>
                    <a:pt x="187960" y="184150"/>
                  </a:lnTo>
                  <a:lnTo>
                    <a:pt x="157479" y="215900"/>
                  </a:lnTo>
                  <a:lnTo>
                    <a:pt x="128904" y="250189"/>
                  </a:lnTo>
                  <a:lnTo>
                    <a:pt x="103504" y="286385"/>
                  </a:lnTo>
                  <a:lnTo>
                    <a:pt x="80010" y="323850"/>
                  </a:lnTo>
                  <a:lnTo>
                    <a:pt x="59689" y="363854"/>
                  </a:lnTo>
                  <a:lnTo>
                    <a:pt x="41910" y="404495"/>
                  </a:lnTo>
                  <a:lnTo>
                    <a:pt x="27304" y="447039"/>
                  </a:lnTo>
                  <a:lnTo>
                    <a:pt x="15239" y="490854"/>
                  </a:lnTo>
                  <a:lnTo>
                    <a:pt x="6985" y="535939"/>
                  </a:lnTo>
                  <a:lnTo>
                    <a:pt x="1904" y="581660"/>
                  </a:lnTo>
                  <a:lnTo>
                    <a:pt x="0" y="628650"/>
                  </a:lnTo>
                  <a:lnTo>
                    <a:pt x="1904" y="675639"/>
                  </a:lnTo>
                  <a:lnTo>
                    <a:pt x="6985" y="721360"/>
                  </a:lnTo>
                  <a:lnTo>
                    <a:pt x="15239" y="766445"/>
                  </a:lnTo>
                  <a:lnTo>
                    <a:pt x="27304" y="810260"/>
                  </a:lnTo>
                  <a:lnTo>
                    <a:pt x="41910" y="852804"/>
                  </a:lnTo>
                  <a:lnTo>
                    <a:pt x="59689" y="893445"/>
                  </a:lnTo>
                  <a:lnTo>
                    <a:pt x="80010" y="933450"/>
                  </a:lnTo>
                  <a:lnTo>
                    <a:pt x="103504" y="970914"/>
                  </a:lnTo>
                  <a:lnTo>
                    <a:pt x="128904" y="1007110"/>
                  </a:lnTo>
                  <a:lnTo>
                    <a:pt x="157479" y="1041400"/>
                  </a:lnTo>
                  <a:lnTo>
                    <a:pt x="187960" y="1073150"/>
                  </a:lnTo>
                  <a:lnTo>
                    <a:pt x="220979" y="1102995"/>
                  </a:lnTo>
                  <a:lnTo>
                    <a:pt x="255270" y="1130935"/>
                  </a:lnTo>
                  <a:lnTo>
                    <a:pt x="292100" y="1156335"/>
                  </a:lnTo>
                  <a:lnTo>
                    <a:pt x="330835" y="1178560"/>
                  </a:lnTo>
                  <a:lnTo>
                    <a:pt x="370839" y="1198880"/>
                  </a:lnTo>
                  <a:lnTo>
                    <a:pt x="412750" y="1216025"/>
                  </a:lnTo>
                  <a:lnTo>
                    <a:pt x="456565" y="1230630"/>
                  </a:lnTo>
                  <a:lnTo>
                    <a:pt x="501015" y="1242060"/>
                  </a:lnTo>
                  <a:lnTo>
                    <a:pt x="546734" y="1250314"/>
                  </a:lnTo>
                  <a:lnTo>
                    <a:pt x="593725" y="1255395"/>
                  </a:lnTo>
                  <a:lnTo>
                    <a:pt x="641350" y="1257300"/>
                  </a:lnTo>
                  <a:lnTo>
                    <a:pt x="689609" y="1255395"/>
                  </a:lnTo>
                  <a:lnTo>
                    <a:pt x="735965" y="1250314"/>
                  </a:lnTo>
                  <a:lnTo>
                    <a:pt x="782320" y="1242060"/>
                  </a:lnTo>
                  <a:lnTo>
                    <a:pt x="826770" y="1230630"/>
                  </a:lnTo>
                  <a:lnTo>
                    <a:pt x="869950" y="1216025"/>
                  </a:lnTo>
                  <a:lnTo>
                    <a:pt x="911859" y="1198880"/>
                  </a:lnTo>
                  <a:lnTo>
                    <a:pt x="951865" y="1178560"/>
                  </a:lnTo>
                  <a:lnTo>
                    <a:pt x="990600" y="1156335"/>
                  </a:lnTo>
                  <a:lnTo>
                    <a:pt x="1027429" y="1130935"/>
                  </a:lnTo>
                  <a:lnTo>
                    <a:pt x="1062354" y="1102995"/>
                  </a:lnTo>
                  <a:lnTo>
                    <a:pt x="1094740" y="1073150"/>
                  </a:lnTo>
                  <a:lnTo>
                    <a:pt x="1125854" y="1041400"/>
                  </a:lnTo>
                  <a:lnTo>
                    <a:pt x="1153795" y="1007110"/>
                  </a:lnTo>
                  <a:lnTo>
                    <a:pt x="1179829" y="970914"/>
                  </a:lnTo>
                  <a:lnTo>
                    <a:pt x="1202690" y="933450"/>
                  </a:lnTo>
                  <a:lnTo>
                    <a:pt x="1223009" y="893445"/>
                  </a:lnTo>
                  <a:lnTo>
                    <a:pt x="1240790" y="852804"/>
                  </a:lnTo>
                  <a:lnTo>
                    <a:pt x="1256029" y="810260"/>
                  </a:lnTo>
                  <a:lnTo>
                    <a:pt x="1267459" y="766445"/>
                  </a:lnTo>
                  <a:lnTo>
                    <a:pt x="1275715" y="721360"/>
                  </a:lnTo>
                  <a:lnTo>
                    <a:pt x="1281429" y="675639"/>
                  </a:lnTo>
                  <a:lnTo>
                    <a:pt x="1282700" y="628650"/>
                  </a:lnTo>
                  <a:lnTo>
                    <a:pt x="1280795" y="579120"/>
                  </a:lnTo>
                  <a:lnTo>
                    <a:pt x="1275079" y="529589"/>
                  </a:lnTo>
                  <a:lnTo>
                    <a:pt x="1264920" y="481329"/>
                  </a:lnTo>
                  <a:lnTo>
                    <a:pt x="1251584" y="434339"/>
                  </a:lnTo>
                  <a:lnTo>
                    <a:pt x="1233804" y="387985"/>
                  </a:lnTo>
                  <a:lnTo>
                    <a:pt x="1212850" y="343535"/>
                  </a:lnTo>
                  <a:lnTo>
                    <a:pt x="1188720" y="300354"/>
                  </a:lnTo>
                  <a:lnTo>
                    <a:pt x="1160779" y="259714"/>
                  </a:lnTo>
                  <a:lnTo>
                    <a:pt x="1129665" y="220979"/>
                  </a:lnTo>
                  <a:lnTo>
                    <a:pt x="1094740" y="184150"/>
                  </a:lnTo>
                  <a:lnTo>
                    <a:pt x="1057909" y="150495"/>
                  </a:lnTo>
                  <a:lnTo>
                    <a:pt x="1017904" y="120014"/>
                  </a:lnTo>
                  <a:lnTo>
                    <a:pt x="975995" y="92075"/>
                  </a:lnTo>
                  <a:lnTo>
                    <a:pt x="932179" y="68579"/>
                  </a:lnTo>
                  <a:lnTo>
                    <a:pt x="887095" y="47625"/>
                  </a:lnTo>
                  <a:lnTo>
                    <a:pt x="840104" y="31114"/>
                  </a:lnTo>
                  <a:lnTo>
                    <a:pt x="791845" y="17779"/>
                  </a:lnTo>
                  <a:lnTo>
                    <a:pt x="742315" y="7620"/>
                  </a:lnTo>
                  <a:lnTo>
                    <a:pt x="692150" y="1904"/>
                  </a:lnTo>
                  <a:lnTo>
                    <a:pt x="641350" y="0"/>
                  </a:lnTo>
                  <a:close/>
                </a:path>
              </a:pathLst>
            </a:custGeom>
            <a:solidFill>
              <a:srgbClr val="FFAB40"/>
            </a:solidFill>
          </p:spPr>
          <p:txBody>
            <a:bodyPr wrap="square" lIns="0" tIns="0" rIns="0" bIns="0" rtlCol="0"/>
            <a:lstStyle/>
            <a:p>
              <a:endParaRPr/>
            </a:p>
          </p:txBody>
        </p:sp>
        <p:sp>
          <p:nvSpPr>
            <p:cNvPr id="14" name="object 14"/>
            <p:cNvSpPr/>
            <p:nvPr/>
          </p:nvSpPr>
          <p:spPr>
            <a:xfrm>
              <a:off x="6105525" y="927100"/>
              <a:ext cx="1282700" cy="1257300"/>
            </a:xfrm>
            <a:custGeom>
              <a:avLst/>
              <a:gdLst/>
              <a:ahLst/>
              <a:cxnLst/>
              <a:rect l="l" t="t" r="r" b="b"/>
              <a:pathLst>
                <a:path w="1282700" h="1257300">
                  <a:moveTo>
                    <a:pt x="0" y="628650"/>
                  </a:moveTo>
                  <a:lnTo>
                    <a:pt x="1904" y="581660"/>
                  </a:lnTo>
                  <a:lnTo>
                    <a:pt x="6985" y="535939"/>
                  </a:lnTo>
                  <a:lnTo>
                    <a:pt x="15239" y="490854"/>
                  </a:lnTo>
                  <a:lnTo>
                    <a:pt x="27304" y="447039"/>
                  </a:lnTo>
                  <a:lnTo>
                    <a:pt x="41910" y="404495"/>
                  </a:lnTo>
                  <a:lnTo>
                    <a:pt x="59689" y="363854"/>
                  </a:lnTo>
                  <a:lnTo>
                    <a:pt x="80010" y="323850"/>
                  </a:lnTo>
                  <a:lnTo>
                    <a:pt x="103504" y="286385"/>
                  </a:lnTo>
                  <a:lnTo>
                    <a:pt x="128904" y="250189"/>
                  </a:lnTo>
                  <a:lnTo>
                    <a:pt x="157479" y="215900"/>
                  </a:lnTo>
                  <a:lnTo>
                    <a:pt x="187960" y="184150"/>
                  </a:lnTo>
                  <a:lnTo>
                    <a:pt x="220979" y="154304"/>
                  </a:lnTo>
                  <a:lnTo>
                    <a:pt x="255270" y="126364"/>
                  </a:lnTo>
                  <a:lnTo>
                    <a:pt x="292100" y="100964"/>
                  </a:lnTo>
                  <a:lnTo>
                    <a:pt x="330835" y="78739"/>
                  </a:lnTo>
                  <a:lnTo>
                    <a:pt x="370839" y="58420"/>
                  </a:lnTo>
                  <a:lnTo>
                    <a:pt x="412750" y="41275"/>
                  </a:lnTo>
                  <a:lnTo>
                    <a:pt x="456565" y="26670"/>
                  </a:lnTo>
                  <a:lnTo>
                    <a:pt x="501015" y="15239"/>
                  </a:lnTo>
                  <a:lnTo>
                    <a:pt x="546734" y="6985"/>
                  </a:lnTo>
                  <a:lnTo>
                    <a:pt x="593725" y="1904"/>
                  </a:lnTo>
                  <a:lnTo>
                    <a:pt x="641350" y="0"/>
                  </a:lnTo>
                  <a:lnTo>
                    <a:pt x="692150" y="1904"/>
                  </a:lnTo>
                  <a:lnTo>
                    <a:pt x="742315" y="7620"/>
                  </a:lnTo>
                  <a:lnTo>
                    <a:pt x="791845" y="17779"/>
                  </a:lnTo>
                  <a:lnTo>
                    <a:pt x="840104" y="31114"/>
                  </a:lnTo>
                  <a:lnTo>
                    <a:pt x="887095" y="47625"/>
                  </a:lnTo>
                  <a:lnTo>
                    <a:pt x="932179" y="68579"/>
                  </a:lnTo>
                  <a:lnTo>
                    <a:pt x="975995" y="92075"/>
                  </a:lnTo>
                  <a:lnTo>
                    <a:pt x="1017904" y="120014"/>
                  </a:lnTo>
                  <a:lnTo>
                    <a:pt x="1057909" y="150495"/>
                  </a:lnTo>
                  <a:lnTo>
                    <a:pt x="1094740" y="184150"/>
                  </a:lnTo>
                  <a:lnTo>
                    <a:pt x="1129665" y="220979"/>
                  </a:lnTo>
                  <a:lnTo>
                    <a:pt x="1160779" y="259714"/>
                  </a:lnTo>
                  <a:lnTo>
                    <a:pt x="1188720" y="300354"/>
                  </a:lnTo>
                  <a:lnTo>
                    <a:pt x="1212850" y="343535"/>
                  </a:lnTo>
                  <a:lnTo>
                    <a:pt x="1233804" y="387985"/>
                  </a:lnTo>
                  <a:lnTo>
                    <a:pt x="1251584" y="434339"/>
                  </a:lnTo>
                  <a:lnTo>
                    <a:pt x="1264920" y="481329"/>
                  </a:lnTo>
                  <a:lnTo>
                    <a:pt x="1275079" y="529589"/>
                  </a:lnTo>
                  <a:lnTo>
                    <a:pt x="1280795" y="579120"/>
                  </a:lnTo>
                  <a:lnTo>
                    <a:pt x="1282700" y="628650"/>
                  </a:lnTo>
                  <a:lnTo>
                    <a:pt x="1281429" y="675639"/>
                  </a:lnTo>
                  <a:lnTo>
                    <a:pt x="1275715" y="721360"/>
                  </a:lnTo>
                  <a:lnTo>
                    <a:pt x="1267459" y="766445"/>
                  </a:lnTo>
                  <a:lnTo>
                    <a:pt x="1256029" y="810260"/>
                  </a:lnTo>
                  <a:lnTo>
                    <a:pt x="1240790" y="852804"/>
                  </a:lnTo>
                  <a:lnTo>
                    <a:pt x="1223009" y="893445"/>
                  </a:lnTo>
                  <a:lnTo>
                    <a:pt x="1202690" y="933450"/>
                  </a:lnTo>
                  <a:lnTo>
                    <a:pt x="1179829" y="970914"/>
                  </a:lnTo>
                  <a:lnTo>
                    <a:pt x="1153795" y="1007110"/>
                  </a:lnTo>
                  <a:lnTo>
                    <a:pt x="1125854" y="1041400"/>
                  </a:lnTo>
                  <a:lnTo>
                    <a:pt x="1094740" y="1073150"/>
                  </a:lnTo>
                  <a:lnTo>
                    <a:pt x="1062354" y="1102995"/>
                  </a:lnTo>
                  <a:lnTo>
                    <a:pt x="1027429" y="1130935"/>
                  </a:lnTo>
                  <a:lnTo>
                    <a:pt x="990600" y="1156335"/>
                  </a:lnTo>
                  <a:lnTo>
                    <a:pt x="951865" y="1178560"/>
                  </a:lnTo>
                  <a:lnTo>
                    <a:pt x="911859" y="1198880"/>
                  </a:lnTo>
                  <a:lnTo>
                    <a:pt x="869950" y="1216025"/>
                  </a:lnTo>
                  <a:lnTo>
                    <a:pt x="826770" y="1230630"/>
                  </a:lnTo>
                  <a:lnTo>
                    <a:pt x="782320" y="1242060"/>
                  </a:lnTo>
                  <a:lnTo>
                    <a:pt x="735965" y="1250314"/>
                  </a:lnTo>
                  <a:lnTo>
                    <a:pt x="689609" y="1255395"/>
                  </a:lnTo>
                  <a:lnTo>
                    <a:pt x="641350" y="1257300"/>
                  </a:lnTo>
                  <a:lnTo>
                    <a:pt x="593725" y="1255395"/>
                  </a:lnTo>
                  <a:lnTo>
                    <a:pt x="546734" y="1250314"/>
                  </a:lnTo>
                  <a:lnTo>
                    <a:pt x="501015" y="1242060"/>
                  </a:lnTo>
                  <a:lnTo>
                    <a:pt x="456565" y="1230630"/>
                  </a:lnTo>
                  <a:lnTo>
                    <a:pt x="412750" y="1216025"/>
                  </a:lnTo>
                  <a:lnTo>
                    <a:pt x="370839" y="1198880"/>
                  </a:lnTo>
                  <a:lnTo>
                    <a:pt x="330835" y="1178560"/>
                  </a:lnTo>
                  <a:lnTo>
                    <a:pt x="292100" y="1156335"/>
                  </a:lnTo>
                  <a:lnTo>
                    <a:pt x="255270" y="1130935"/>
                  </a:lnTo>
                  <a:lnTo>
                    <a:pt x="220979" y="1102995"/>
                  </a:lnTo>
                  <a:lnTo>
                    <a:pt x="187960" y="1073150"/>
                  </a:lnTo>
                  <a:lnTo>
                    <a:pt x="157479" y="1041400"/>
                  </a:lnTo>
                  <a:lnTo>
                    <a:pt x="128904" y="1007110"/>
                  </a:lnTo>
                  <a:lnTo>
                    <a:pt x="103504" y="970914"/>
                  </a:lnTo>
                  <a:lnTo>
                    <a:pt x="80010" y="933450"/>
                  </a:lnTo>
                  <a:lnTo>
                    <a:pt x="59689" y="893445"/>
                  </a:lnTo>
                  <a:lnTo>
                    <a:pt x="41910" y="852804"/>
                  </a:lnTo>
                  <a:lnTo>
                    <a:pt x="27304" y="810260"/>
                  </a:lnTo>
                  <a:lnTo>
                    <a:pt x="15239" y="766445"/>
                  </a:lnTo>
                  <a:lnTo>
                    <a:pt x="6985" y="721360"/>
                  </a:lnTo>
                  <a:lnTo>
                    <a:pt x="1904" y="675639"/>
                  </a:lnTo>
                  <a:lnTo>
                    <a:pt x="0" y="628650"/>
                  </a:lnTo>
                  <a:close/>
                </a:path>
              </a:pathLst>
            </a:custGeom>
            <a:ln w="25400">
              <a:solidFill>
                <a:srgbClr val="B97A2D"/>
              </a:solidFill>
            </a:ln>
          </p:spPr>
          <p:txBody>
            <a:bodyPr wrap="square" lIns="0" tIns="0" rIns="0" bIns="0" rtlCol="0"/>
            <a:lstStyle/>
            <a:p>
              <a:endParaRPr/>
            </a:p>
          </p:txBody>
        </p:sp>
      </p:grpSp>
      <p:sp>
        <p:nvSpPr>
          <p:cNvPr id="15" name="object 15"/>
          <p:cNvSpPr txBox="1"/>
          <p:nvPr/>
        </p:nvSpPr>
        <p:spPr>
          <a:xfrm>
            <a:off x="5726048" y="1428114"/>
            <a:ext cx="144780" cy="239395"/>
          </a:xfrm>
          <a:prstGeom prst="rect">
            <a:avLst/>
          </a:prstGeom>
        </p:spPr>
        <p:txBody>
          <a:bodyPr vert="horz" wrap="square" lIns="0" tIns="13335" rIns="0" bIns="0" rtlCol="0">
            <a:spAutoFit/>
          </a:bodyPr>
          <a:lstStyle/>
          <a:p>
            <a:pPr marL="12700">
              <a:lnSpc>
                <a:spcPct val="100000"/>
              </a:lnSpc>
              <a:spcBef>
                <a:spcPts val="105"/>
              </a:spcBef>
            </a:pPr>
            <a:r>
              <a:rPr sz="1400" dirty="0">
                <a:solidFill>
                  <a:srgbClr val="FFFFFF"/>
                </a:solidFill>
                <a:latin typeface="Arial"/>
                <a:cs typeface="Arial"/>
              </a:rPr>
              <a:t>A</a:t>
            </a:r>
            <a:endParaRPr sz="1400">
              <a:latin typeface="Arial"/>
              <a:cs typeface="Arial"/>
            </a:endParaRPr>
          </a:p>
        </p:txBody>
      </p:sp>
      <p:sp>
        <p:nvSpPr>
          <p:cNvPr id="17" name="object 17"/>
          <p:cNvSpPr txBox="1">
            <a:spLocks noGrp="1"/>
          </p:cNvSpPr>
          <p:nvPr>
            <p:ph type="ftr" sz="quarter" idx="5"/>
          </p:nvPr>
        </p:nvSpPr>
        <p:spPr>
          <a:xfrm>
            <a:off x="0" y="0"/>
            <a:ext cx="0" cy="126317"/>
          </a:xfrm>
          <a:prstGeom prst="rect">
            <a:avLst/>
          </a:prstGeom>
        </p:spPr>
        <p:txBody>
          <a:bodyPr vert="horz" wrap="square" lIns="0" tIns="3175" rIns="0" bIns="0" rtlCol="0">
            <a:spAutoFit/>
          </a:bodyPr>
          <a:lstStyle/>
          <a:p>
            <a:pPr marL="12700">
              <a:lnSpc>
                <a:spcPct val="100000"/>
              </a:lnSpc>
              <a:spcBef>
                <a:spcPts val="25"/>
              </a:spcBef>
            </a:pPr>
            <a:endParaRPr dirty="0"/>
          </a:p>
        </p:txBody>
      </p:sp>
      <p:sp>
        <p:nvSpPr>
          <p:cNvPr id="16" name="object 16"/>
          <p:cNvSpPr txBox="1"/>
          <p:nvPr/>
        </p:nvSpPr>
        <p:spPr>
          <a:xfrm>
            <a:off x="6675881" y="1428114"/>
            <a:ext cx="144780" cy="239395"/>
          </a:xfrm>
          <a:prstGeom prst="rect">
            <a:avLst/>
          </a:prstGeom>
        </p:spPr>
        <p:txBody>
          <a:bodyPr vert="horz" wrap="square" lIns="0" tIns="13335" rIns="0" bIns="0" rtlCol="0">
            <a:spAutoFit/>
          </a:bodyPr>
          <a:lstStyle/>
          <a:p>
            <a:pPr marL="12700">
              <a:lnSpc>
                <a:spcPct val="100000"/>
              </a:lnSpc>
              <a:spcBef>
                <a:spcPts val="105"/>
              </a:spcBef>
            </a:pPr>
            <a:r>
              <a:rPr sz="1400" dirty="0">
                <a:solidFill>
                  <a:srgbClr val="FFFFFF"/>
                </a:solidFill>
                <a:latin typeface="Arial"/>
                <a:cs typeface="Arial"/>
              </a:rPr>
              <a:t>B</a:t>
            </a:r>
            <a:endParaRPr sz="1400">
              <a:latin typeface="Arial"/>
              <a:cs typeface="Arial"/>
            </a:endParaRPr>
          </a:p>
        </p:txBody>
      </p:sp>
    </p:spTree>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527050" y="1232035"/>
            <a:ext cx="3382010" cy="752475"/>
          </a:xfrm>
          <a:prstGeom prst="rect">
            <a:avLst/>
          </a:prstGeom>
        </p:spPr>
        <p:txBody>
          <a:bodyPr vert="horz" wrap="square" lIns="0" tIns="28575" rIns="0" bIns="0" rtlCol="0">
            <a:spAutoFit/>
          </a:bodyPr>
          <a:lstStyle/>
          <a:p>
            <a:pPr marL="1114425" marR="5080" indent="-1102360">
              <a:lnSpc>
                <a:spcPts val="2840"/>
              </a:lnSpc>
              <a:spcBef>
                <a:spcPts val="225"/>
              </a:spcBef>
            </a:pPr>
            <a:r>
              <a:rPr sz="2400" spc="-5" dirty="0">
                <a:latin typeface="Arial"/>
                <a:cs typeface="Arial"/>
              </a:rPr>
              <a:t>Introduction</a:t>
            </a:r>
            <a:r>
              <a:rPr sz="2400" spc="-70" dirty="0">
                <a:latin typeface="Arial"/>
                <a:cs typeface="Arial"/>
              </a:rPr>
              <a:t> </a:t>
            </a:r>
            <a:r>
              <a:rPr sz="2400" dirty="0">
                <a:latin typeface="Arial"/>
                <a:cs typeface="Arial"/>
              </a:rPr>
              <a:t>to</a:t>
            </a:r>
            <a:r>
              <a:rPr sz="2400" spc="-60" dirty="0">
                <a:latin typeface="Arial"/>
                <a:cs typeface="Arial"/>
              </a:rPr>
              <a:t> </a:t>
            </a:r>
            <a:r>
              <a:rPr sz="2400" spc="-5" dirty="0">
                <a:latin typeface="Arial"/>
                <a:cs typeface="Arial"/>
              </a:rPr>
              <a:t>Relational </a:t>
            </a:r>
            <a:r>
              <a:rPr sz="2400" spc="-655" dirty="0">
                <a:latin typeface="Arial"/>
                <a:cs typeface="Arial"/>
              </a:rPr>
              <a:t> </a:t>
            </a:r>
            <a:r>
              <a:rPr sz="2400" spc="-5" dirty="0">
                <a:latin typeface="Arial"/>
                <a:cs typeface="Arial"/>
              </a:rPr>
              <a:t>Calculus</a:t>
            </a:r>
            <a:endParaRPr sz="2400">
              <a:latin typeface="Arial"/>
              <a:cs typeface="Arial"/>
            </a:endParaRPr>
          </a:p>
        </p:txBody>
      </p:sp>
      <p:sp>
        <p:nvSpPr>
          <p:cNvPr id="3" name="object 3"/>
          <p:cNvSpPr txBox="1"/>
          <p:nvPr/>
        </p:nvSpPr>
        <p:spPr>
          <a:xfrm>
            <a:off x="5148453" y="4825390"/>
            <a:ext cx="2806065" cy="272415"/>
          </a:xfrm>
          <a:prstGeom prst="rect">
            <a:avLst/>
          </a:prstGeom>
        </p:spPr>
        <p:txBody>
          <a:bodyPr vert="horz" wrap="square" lIns="0" tIns="29209" rIns="0" bIns="0" rtlCol="0">
            <a:spAutoFit/>
          </a:bodyPr>
          <a:lstStyle/>
          <a:p>
            <a:pPr marL="12700">
              <a:lnSpc>
                <a:spcPct val="100000"/>
              </a:lnSpc>
              <a:spcBef>
                <a:spcPts val="229"/>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marL="12700">
              <a:lnSpc>
                <a:spcPct val="100000"/>
              </a:lnSpc>
              <a:spcBef>
                <a:spcPts val="135"/>
              </a:spcBef>
            </a:pPr>
            <a:r>
              <a:rPr sz="700" spc="-5" dirty="0">
                <a:solidFill>
                  <a:srgbClr val="585858"/>
                </a:solidFill>
                <a:latin typeface="Arial"/>
                <a:cs typeface="Arial"/>
              </a:rPr>
              <a:t>https://static.javatpoint.com/dbms/images/dbms-relational-calculus.png</a:t>
            </a:r>
            <a:endParaRPr sz="700">
              <a:latin typeface="Arial"/>
              <a:cs typeface="Arial"/>
            </a:endParaRPr>
          </a:p>
        </p:txBody>
      </p:sp>
      <p:pic>
        <p:nvPicPr>
          <p:cNvPr id="4" name="object 4"/>
          <p:cNvPicPr/>
          <p:nvPr/>
        </p:nvPicPr>
        <p:blipFill>
          <a:blip r:embed="rId2" cstate="print"/>
          <a:stretch>
            <a:fillRect/>
          </a:stretch>
        </p:blipFill>
        <p:spPr>
          <a:xfrm>
            <a:off x="143510" y="163068"/>
            <a:ext cx="767080" cy="307848"/>
          </a:xfrm>
          <a:prstGeom prst="rect">
            <a:avLst/>
          </a:prstGeom>
        </p:spPr>
      </p:pic>
      <p:pic>
        <p:nvPicPr>
          <p:cNvPr id="5" name="object 5"/>
          <p:cNvPicPr/>
          <p:nvPr/>
        </p:nvPicPr>
        <p:blipFill>
          <a:blip r:embed="rId3" cstate="print"/>
          <a:stretch>
            <a:fillRect/>
          </a:stretch>
        </p:blipFill>
        <p:spPr>
          <a:xfrm>
            <a:off x="4572000" y="1422450"/>
            <a:ext cx="4570984" cy="2723515"/>
          </a:xfrm>
          <a:prstGeom prst="rect">
            <a:avLst/>
          </a:prstGeom>
        </p:spPr>
      </p:pic>
      <p:sp>
        <p:nvSpPr>
          <p:cNvPr id="6" name="object 6"/>
          <p:cNvSpPr txBox="1">
            <a:spLocks noGrp="1"/>
          </p:cNvSpPr>
          <p:nvPr>
            <p:ph type="ftr" sz="quarter" idx="5"/>
          </p:nvPr>
        </p:nvSpPr>
        <p:spPr>
          <a:xfrm>
            <a:off x="0" y="0"/>
            <a:ext cx="0" cy="126317"/>
          </a:xfrm>
          <a:prstGeom prst="rect">
            <a:avLst/>
          </a:prstGeom>
        </p:spPr>
        <p:txBody>
          <a:bodyPr vert="horz" wrap="square" lIns="0" tIns="3175" rIns="0" bIns="0" rtlCol="0">
            <a:spAutoFit/>
          </a:bodyPr>
          <a:lstStyle/>
          <a:p>
            <a:pPr marL="12700">
              <a:lnSpc>
                <a:spcPct val="100000"/>
              </a:lnSpc>
              <a:spcBef>
                <a:spcPts val="25"/>
              </a:spcBef>
            </a:pPr>
            <a:endParaRPr dirty="0"/>
          </a:p>
        </p:txBody>
      </p:sp>
    </p:spTree>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39636" y="644397"/>
            <a:ext cx="4143178" cy="772647"/>
          </a:xfrm>
          <a:prstGeom prst="rect">
            <a:avLst/>
          </a:prstGeom>
        </p:spPr>
        <p:txBody>
          <a:bodyPr vert="horz" wrap="square" lIns="0" tIns="28575" rIns="0" bIns="0" rtlCol="0">
            <a:spAutoFit/>
          </a:bodyPr>
          <a:lstStyle/>
          <a:p>
            <a:pPr marL="1114425" marR="5080" indent="-110236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Calculus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1413814"/>
              <a:ext cx="4570984" cy="2723515"/>
            </a:xfrm>
            <a:prstGeom prst="rect">
              <a:avLst/>
            </a:prstGeom>
          </p:spPr>
        </p:pic>
      </p:grpSp>
      <p:sp>
        <p:nvSpPr>
          <p:cNvPr id="7" name="object 7"/>
          <p:cNvSpPr txBox="1"/>
          <p:nvPr/>
        </p:nvSpPr>
        <p:spPr>
          <a:xfrm>
            <a:off x="654812" y="1580515"/>
            <a:ext cx="3495675" cy="3157220"/>
          </a:xfrm>
          <a:prstGeom prst="rect">
            <a:avLst/>
          </a:prstGeom>
        </p:spPr>
        <p:txBody>
          <a:bodyPr vert="horz" wrap="square" lIns="0" tIns="10795" rIns="0" bIns="0" rtlCol="0">
            <a:spAutoFit/>
          </a:bodyPr>
          <a:lstStyle/>
          <a:p>
            <a:pPr marL="1118870" marR="302260" indent="-1080770">
              <a:lnSpc>
                <a:spcPct val="100600"/>
              </a:lnSpc>
              <a:spcBef>
                <a:spcPts val="85"/>
              </a:spcBef>
            </a:pPr>
            <a:r>
              <a:rPr sz="1800" spc="-5" dirty="0">
                <a:solidFill>
                  <a:srgbClr val="585858"/>
                </a:solidFill>
                <a:latin typeface="Arial"/>
                <a:cs typeface="Arial"/>
              </a:rPr>
              <a:t>Introduction:</a:t>
            </a:r>
            <a:r>
              <a:rPr sz="1800" spc="-55" dirty="0">
                <a:solidFill>
                  <a:srgbClr val="585858"/>
                </a:solidFill>
                <a:latin typeface="Arial"/>
                <a:cs typeface="Arial"/>
              </a:rPr>
              <a:t> </a:t>
            </a:r>
            <a:r>
              <a:rPr sz="1800" spc="-5" dirty="0">
                <a:solidFill>
                  <a:srgbClr val="585858"/>
                </a:solidFill>
                <a:latin typeface="Arial"/>
                <a:cs typeface="Arial"/>
              </a:rPr>
              <a:t>What</a:t>
            </a:r>
            <a:r>
              <a:rPr sz="1800" spc="-55" dirty="0">
                <a:solidFill>
                  <a:srgbClr val="585858"/>
                </a:solidFill>
                <a:latin typeface="Arial"/>
                <a:cs typeface="Arial"/>
              </a:rPr>
              <a:t> </a:t>
            </a:r>
            <a:r>
              <a:rPr sz="1800" spc="-5" dirty="0">
                <a:solidFill>
                  <a:srgbClr val="585858"/>
                </a:solidFill>
                <a:latin typeface="Arial"/>
                <a:cs typeface="Arial"/>
              </a:rPr>
              <a:t>is</a:t>
            </a:r>
            <a:r>
              <a:rPr sz="1800" spc="-50" dirty="0">
                <a:solidFill>
                  <a:srgbClr val="585858"/>
                </a:solidFill>
                <a:latin typeface="Arial"/>
                <a:cs typeface="Arial"/>
              </a:rPr>
              <a:t> </a:t>
            </a:r>
            <a:r>
              <a:rPr sz="1800" dirty="0">
                <a:solidFill>
                  <a:srgbClr val="585858"/>
                </a:solidFill>
                <a:latin typeface="Arial"/>
                <a:cs typeface="Arial"/>
              </a:rPr>
              <a:t>Relational </a:t>
            </a:r>
            <a:r>
              <a:rPr sz="1800" spc="-484" dirty="0">
                <a:solidFill>
                  <a:srgbClr val="585858"/>
                </a:solidFill>
                <a:latin typeface="Arial"/>
                <a:cs typeface="Arial"/>
              </a:rPr>
              <a:t> </a:t>
            </a:r>
            <a:r>
              <a:rPr sz="1800" spc="-5" dirty="0">
                <a:solidFill>
                  <a:srgbClr val="585858"/>
                </a:solidFill>
                <a:latin typeface="Arial"/>
                <a:cs typeface="Arial"/>
              </a:rPr>
              <a:t>Calculus?</a:t>
            </a:r>
            <a:endParaRPr sz="1800">
              <a:latin typeface="Arial"/>
              <a:cs typeface="Arial"/>
            </a:endParaRPr>
          </a:p>
          <a:p>
            <a:pPr>
              <a:lnSpc>
                <a:spcPct val="100000"/>
              </a:lnSpc>
              <a:spcBef>
                <a:spcPts val="40"/>
              </a:spcBef>
            </a:pPr>
            <a:endParaRPr sz="2400">
              <a:latin typeface="Arial"/>
              <a:cs typeface="Arial"/>
            </a:endParaRPr>
          </a:p>
          <a:p>
            <a:pPr marL="349250" marR="5080" indent="-337185">
              <a:lnSpc>
                <a:spcPct val="115700"/>
              </a:lnSpc>
              <a:spcBef>
                <a:spcPts val="5"/>
              </a:spcBef>
              <a:buChar char="●"/>
              <a:tabLst>
                <a:tab pos="349250" algn="l"/>
                <a:tab pos="349885" algn="l"/>
              </a:tabLst>
            </a:pPr>
            <a:r>
              <a:rPr sz="1400" dirty="0">
                <a:latin typeface="Arial"/>
                <a:cs typeface="Arial"/>
              </a:rPr>
              <a:t>Relational </a:t>
            </a:r>
            <a:r>
              <a:rPr sz="1400" spc="-5" dirty="0">
                <a:latin typeface="Arial"/>
                <a:cs typeface="Arial"/>
              </a:rPr>
              <a:t>calculus </a:t>
            </a:r>
            <a:r>
              <a:rPr sz="1400" dirty="0">
                <a:latin typeface="Arial"/>
                <a:cs typeface="Arial"/>
              </a:rPr>
              <a:t>is a non-procedural </a:t>
            </a:r>
            <a:r>
              <a:rPr sz="1400" spc="5" dirty="0">
                <a:latin typeface="Arial"/>
                <a:cs typeface="Arial"/>
              </a:rPr>
              <a:t> </a:t>
            </a:r>
            <a:r>
              <a:rPr sz="1400" dirty="0">
                <a:latin typeface="Arial"/>
                <a:cs typeface="Arial"/>
              </a:rPr>
              <a:t>query language, </a:t>
            </a:r>
            <a:r>
              <a:rPr sz="1400" spc="-5" dirty="0">
                <a:latin typeface="Arial"/>
                <a:cs typeface="Arial"/>
              </a:rPr>
              <a:t>and instead </a:t>
            </a:r>
            <a:r>
              <a:rPr sz="1400" spc="-10" dirty="0">
                <a:latin typeface="Arial"/>
                <a:cs typeface="Arial"/>
              </a:rPr>
              <a:t>of </a:t>
            </a:r>
            <a:r>
              <a:rPr sz="1400" spc="-5" dirty="0">
                <a:latin typeface="Arial"/>
                <a:cs typeface="Arial"/>
              </a:rPr>
              <a:t>algebra, </a:t>
            </a:r>
            <a:r>
              <a:rPr sz="1400" spc="-375" dirty="0">
                <a:latin typeface="Arial"/>
                <a:cs typeface="Arial"/>
              </a:rPr>
              <a:t> </a:t>
            </a:r>
            <a:r>
              <a:rPr sz="1400" dirty="0">
                <a:latin typeface="Arial"/>
                <a:cs typeface="Arial"/>
              </a:rPr>
              <a:t>it</a:t>
            </a:r>
            <a:r>
              <a:rPr sz="1400" spc="-30" dirty="0">
                <a:latin typeface="Arial"/>
                <a:cs typeface="Arial"/>
              </a:rPr>
              <a:t> </a:t>
            </a:r>
            <a:r>
              <a:rPr sz="1400" spc="-5" dirty="0">
                <a:latin typeface="Arial"/>
                <a:cs typeface="Arial"/>
              </a:rPr>
              <a:t>uses</a:t>
            </a:r>
            <a:r>
              <a:rPr sz="1400" spc="-35" dirty="0">
                <a:latin typeface="Arial"/>
                <a:cs typeface="Arial"/>
              </a:rPr>
              <a:t> </a:t>
            </a:r>
            <a:r>
              <a:rPr sz="1400" spc="-5" dirty="0">
                <a:latin typeface="Arial"/>
                <a:cs typeface="Arial"/>
              </a:rPr>
              <a:t>mathematical</a:t>
            </a:r>
            <a:r>
              <a:rPr sz="1400" spc="-30" dirty="0">
                <a:latin typeface="Arial"/>
                <a:cs typeface="Arial"/>
              </a:rPr>
              <a:t> </a:t>
            </a:r>
            <a:r>
              <a:rPr sz="1400" dirty="0">
                <a:latin typeface="Arial"/>
                <a:cs typeface="Arial"/>
              </a:rPr>
              <a:t>predicate</a:t>
            </a:r>
            <a:r>
              <a:rPr sz="1400" spc="-35" dirty="0">
                <a:latin typeface="Arial"/>
                <a:cs typeface="Arial"/>
              </a:rPr>
              <a:t> </a:t>
            </a:r>
            <a:r>
              <a:rPr sz="1400" spc="-5" dirty="0">
                <a:latin typeface="Arial"/>
                <a:cs typeface="Arial"/>
              </a:rPr>
              <a:t>calculus.</a:t>
            </a:r>
            <a:endParaRPr sz="1400">
              <a:latin typeface="Arial"/>
              <a:cs typeface="Arial"/>
            </a:endParaRPr>
          </a:p>
          <a:p>
            <a:pPr marL="349250" marR="71120" indent="-337185">
              <a:lnSpc>
                <a:spcPct val="115799"/>
              </a:lnSpc>
              <a:spcBef>
                <a:spcPts val="10"/>
              </a:spcBef>
              <a:buChar char="●"/>
              <a:tabLst>
                <a:tab pos="349250" algn="l"/>
                <a:tab pos="349885" algn="l"/>
              </a:tabLst>
            </a:pPr>
            <a:r>
              <a:rPr sz="1400" spc="-5" dirty="0">
                <a:latin typeface="Arial"/>
                <a:cs typeface="Arial"/>
              </a:rPr>
              <a:t>Tuple </a:t>
            </a:r>
            <a:r>
              <a:rPr sz="1400" dirty="0">
                <a:latin typeface="Arial"/>
                <a:cs typeface="Arial"/>
              </a:rPr>
              <a:t>relational </a:t>
            </a:r>
            <a:r>
              <a:rPr sz="1400" spc="-5" dirty="0">
                <a:latin typeface="Arial"/>
                <a:cs typeface="Arial"/>
              </a:rPr>
              <a:t>calculus which was </a:t>
            </a:r>
            <a:r>
              <a:rPr sz="1400" dirty="0">
                <a:latin typeface="Arial"/>
                <a:cs typeface="Arial"/>
              </a:rPr>
              <a:t> originally</a:t>
            </a:r>
            <a:r>
              <a:rPr sz="1400" spc="-50" dirty="0">
                <a:latin typeface="Arial"/>
                <a:cs typeface="Arial"/>
              </a:rPr>
              <a:t> </a:t>
            </a:r>
            <a:r>
              <a:rPr sz="1400" dirty="0">
                <a:latin typeface="Arial"/>
                <a:cs typeface="Arial"/>
              </a:rPr>
              <a:t>proposed</a:t>
            </a:r>
            <a:r>
              <a:rPr sz="1400" spc="-35" dirty="0">
                <a:latin typeface="Arial"/>
                <a:cs typeface="Arial"/>
              </a:rPr>
              <a:t> </a:t>
            </a:r>
            <a:r>
              <a:rPr sz="1400" spc="-5" dirty="0">
                <a:latin typeface="Arial"/>
                <a:cs typeface="Arial"/>
              </a:rPr>
              <a:t>by</a:t>
            </a:r>
            <a:r>
              <a:rPr sz="1400" spc="-40" dirty="0">
                <a:latin typeface="Arial"/>
                <a:cs typeface="Arial"/>
              </a:rPr>
              <a:t> </a:t>
            </a:r>
            <a:r>
              <a:rPr sz="1400" spc="-5" dirty="0">
                <a:latin typeface="Arial"/>
                <a:cs typeface="Arial"/>
              </a:rPr>
              <a:t>Codd</a:t>
            </a:r>
            <a:r>
              <a:rPr sz="1400" spc="-25" dirty="0">
                <a:latin typeface="Arial"/>
                <a:cs typeface="Arial"/>
              </a:rPr>
              <a:t> </a:t>
            </a:r>
            <a:r>
              <a:rPr sz="1400" dirty="0">
                <a:latin typeface="Arial"/>
                <a:cs typeface="Arial"/>
              </a:rPr>
              <a:t>in</a:t>
            </a:r>
            <a:r>
              <a:rPr sz="1400" spc="-30" dirty="0">
                <a:latin typeface="Arial"/>
                <a:cs typeface="Arial"/>
              </a:rPr>
              <a:t> </a:t>
            </a:r>
            <a:r>
              <a:rPr sz="1400" dirty="0">
                <a:latin typeface="Arial"/>
                <a:cs typeface="Arial"/>
              </a:rPr>
              <a:t>the</a:t>
            </a:r>
            <a:r>
              <a:rPr sz="1400" spc="-35" dirty="0">
                <a:latin typeface="Arial"/>
                <a:cs typeface="Arial"/>
              </a:rPr>
              <a:t> </a:t>
            </a:r>
            <a:r>
              <a:rPr sz="1400" spc="-5" dirty="0">
                <a:latin typeface="Arial"/>
                <a:cs typeface="Arial"/>
              </a:rPr>
              <a:t>year </a:t>
            </a:r>
            <a:r>
              <a:rPr sz="1400" spc="-375" dirty="0">
                <a:latin typeface="Arial"/>
                <a:cs typeface="Arial"/>
              </a:rPr>
              <a:t> </a:t>
            </a:r>
            <a:r>
              <a:rPr sz="1400" spc="-5" dirty="0">
                <a:latin typeface="Arial"/>
                <a:cs typeface="Arial"/>
              </a:rPr>
              <a:t>1972</a:t>
            </a:r>
            <a:r>
              <a:rPr sz="1400" spc="-15" dirty="0">
                <a:latin typeface="Arial"/>
                <a:cs typeface="Arial"/>
              </a:rPr>
              <a:t> </a:t>
            </a:r>
            <a:r>
              <a:rPr sz="1400" spc="-5" dirty="0">
                <a:latin typeface="Arial"/>
                <a:cs typeface="Arial"/>
              </a:rPr>
              <a:t>and</a:t>
            </a:r>
            <a:endParaRPr sz="1400">
              <a:latin typeface="Arial"/>
              <a:cs typeface="Arial"/>
            </a:endParaRPr>
          </a:p>
          <a:p>
            <a:pPr marL="349250" marR="144145" indent="-337185" algn="just">
              <a:lnSpc>
                <a:spcPct val="115799"/>
              </a:lnSpc>
              <a:spcBef>
                <a:spcPts val="10"/>
              </a:spcBef>
              <a:buChar char="●"/>
              <a:tabLst>
                <a:tab pos="349885" algn="l"/>
              </a:tabLst>
            </a:pPr>
            <a:r>
              <a:rPr sz="1400" spc="-5" dirty="0">
                <a:latin typeface="Arial"/>
                <a:cs typeface="Arial"/>
              </a:rPr>
              <a:t>Domain </a:t>
            </a:r>
            <a:r>
              <a:rPr sz="1400" dirty="0">
                <a:latin typeface="Arial"/>
                <a:cs typeface="Arial"/>
              </a:rPr>
              <a:t>relational </a:t>
            </a:r>
            <a:r>
              <a:rPr sz="1400" spc="-5" dirty="0">
                <a:latin typeface="Arial"/>
                <a:cs typeface="Arial"/>
              </a:rPr>
              <a:t>calculus which was </a:t>
            </a:r>
            <a:r>
              <a:rPr sz="1400" dirty="0">
                <a:latin typeface="Arial"/>
                <a:cs typeface="Arial"/>
              </a:rPr>
              <a:t> proposed </a:t>
            </a:r>
            <a:r>
              <a:rPr sz="1400" spc="-5" dirty="0">
                <a:latin typeface="Arial"/>
                <a:cs typeface="Arial"/>
              </a:rPr>
              <a:t>by Lacroix and Pirotte </a:t>
            </a:r>
            <a:r>
              <a:rPr sz="1400" dirty="0">
                <a:latin typeface="Arial"/>
                <a:cs typeface="Arial"/>
              </a:rPr>
              <a:t>in the </a:t>
            </a:r>
            <a:r>
              <a:rPr sz="1400" spc="-375" dirty="0">
                <a:latin typeface="Arial"/>
                <a:cs typeface="Arial"/>
              </a:rPr>
              <a:t> </a:t>
            </a:r>
            <a:r>
              <a:rPr sz="1400" spc="-5" dirty="0">
                <a:latin typeface="Arial"/>
                <a:cs typeface="Arial"/>
              </a:rPr>
              <a:t>year</a:t>
            </a:r>
            <a:r>
              <a:rPr sz="1400" spc="-15" dirty="0">
                <a:latin typeface="Arial"/>
                <a:cs typeface="Arial"/>
              </a:rPr>
              <a:t> </a:t>
            </a:r>
            <a:r>
              <a:rPr sz="1400" spc="-5" dirty="0">
                <a:latin typeface="Arial"/>
                <a:cs typeface="Arial"/>
              </a:rPr>
              <a:t>1977</a:t>
            </a:r>
            <a:endParaRPr sz="1400">
              <a:latin typeface="Arial"/>
              <a:cs typeface="Arial"/>
            </a:endParaRPr>
          </a:p>
        </p:txBody>
      </p:sp>
      <p:pic>
        <p:nvPicPr>
          <p:cNvPr id="8" name="object 8"/>
          <p:cNvPicPr/>
          <p:nvPr/>
        </p:nvPicPr>
        <p:blipFill>
          <a:blip r:embed="rId4" cstate="print"/>
          <a:stretch>
            <a:fillRect/>
          </a:stretch>
        </p:blipFill>
        <p:spPr>
          <a:xfrm>
            <a:off x="143510" y="161289"/>
            <a:ext cx="773887" cy="311150"/>
          </a:xfrm>
          <a:prstGeom prst="rect">
            <a:avLst/>
          </a:prstGeom>
        </p:spPr>
      </p:pic>
      <p:sp>
        <p:nvSpPr>
          <p:cNvPr id="9" name="object 9"/>
          <p:cNvSpPr txBox="1"/>
          <p:nvPr/>
        </p:nvSpPr>
        <p:spPr>
          <a:xfrm>
            <a:off x="4708016" y="4841993"/>
            <a:ext cx="3357879" cy="124460"/>
          </a:xfrm>
          <a:prstGeom prst="rect">
            <a:avLst/>
          </a:prstGeom>
        </p:spPr>
        <p:txBody>
          <a:bodyPr vert="horz" wrap="square" lIns="0" tIns="3810" rIns="0" bIns="0" rtlCol="0">
            <a:spAutoFit/>
          </a:bodyPr>
          <a:lstStyle/>
          <a:p>
            <a:pPr marL="12700">
              <a:lnSpc>
                <a:spcPct val="100000"/>
              </a:lnSpc>
              <a:spcBef>
                <a:spcPts val="30"/>
              </a:spcBef>
            </a:pPr>
            <a:r>
              <a:rPr sz="700" spc="-10" dirty="0">
                <a:solidFill>
                  <a:srgbClr val="585858"/>
                </a:solidFill>
                <a:latin typeface="Arial"/>
                <a:cs typeface="Arial"/>
              </a:rPr>
              <a:t>Image</a:t>
            </a:r>
            <a:r>
              <a:rPr sz="700" spc="40" dirty="0">
                <a:solidFill>
                  <a:srgbClr val="585858"/>
                </a:solidFill>
                <a:latin typeface="Arial"/>
                <a:cs typeface="Arial"/>
              </a:rPr>
              <a:t> </a:t>
            </a:r>
            <a:r>
              <a:rPr sz="700" spc="-5" dirty="0">
                <a:solidFill>
                  <a:srgbClr val="585858"/>
                </a:solidFill>
                <a:latin typeface="Arial"/>
                <a:cs typeface="Arial"/>
              </a:rPr>
              <a:t>Source:</a:t>
            </a:r>
            <a:r>
              <a:rPr sz="700" spc="45" dirty="0">
                <a:solidFill>
                  <a:srgbClr val="585858"/>
                </a:solidFill>
                <a:latin typeface="Arial"/>
                <a:cs typeface="Arial"/>
              </a:rPr>
              <a:t> </a:t>
            </a:r>
            <a:r>
              <a:rPr sz="700" spc="-10" dirty="0">
                <a:solidFill>
                  <a:srgbClr val="585858"/>
                </a:solidFill>
                <a:latin typeface="Arial"/>
                <a:cs typeface="Arial"/>
              </a:rPr>
              <a:t>https://static.javatpoint.com/dbms/images/dbms-relational-calculus.png</a:t>
            </a:r>
            <a:endParaRPr sz="700">
              <a:latin typeface="Arial"/>
              <a:cs typeface="Arial"/>
            </a:endParaRPr>
          </a:p>
        </p:txBody>
      </p:sp>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510" y="644397"/>
            <a:ext cx="4277141" cy="772647"/>
          </a:xfrm>
          <a:prstGeom prst="rect">
            <a:avLst/>
          </a:prstGeom>
        </p:spPr>
        <p:txBody>
          <a:bodyPr vert="horz" wrap="square" lIns="0" tIns="28575" rIns="0" bIns="0" rtlCol="0">
            <a:spAutoFit/>
          </a:bodyPr>
          <a:lstStyle/>
          <a:p>
            <a:pPr marL="1114425" marR="5080" indent="-110236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Calculus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1413484"/>
              <a:ext cx="4570984" cy="2723515"/>
            </a:xfrm>
            <a:prstGeom prst="rect">
              <a:avLst/>
            </a:prstGeom>
          </p:spPr>
        </p:pic>
      </p:grpSp>
      <p:sp>
        <p:nvSpPr>
          <p:cNvPr id="7" name="object 7"/>
          <p:cNvSpPr txBox="1"/>
          <p:nvPr/>
        </p:nvSpPr>
        <p:spPr>
          <a:xfrm>
            <a:off x="654812" y="1719198"/>
            <a:ext cx="3445510" cy="3141980"/>
          </a:xfrm>
          <a:prstGeom prst="rect">
            <a:avLst/>
          </a:prstGeom>
        </p:spPr>
        <p:txBody>
          <a:bodyPr vert="horz" wrap="square" lIns="0" tIns="12700" rIns="0" bIns="0" rtlCol="0">
            <a:spAutoFit/>
          </a:bodyPr>
          <a:lstStyle/>
          <a:p>
            <a:pPr marL="178435">
              <a:lnSpc>
                <a:spcPct val="100000"/>
              </a:lnSpc>
              <a:spcBef>
                <a:spcPts val="100"/>
              </a:spcBef>
            </a:pPr>
            <a:r>
              <a:rPr sz="1800" spc="-5" dirty="0">
                <a:solidFill>
                  <a:srgbClr val="585858"/>
                </a:solidFill>
                <a:latin typeface="Arial"/>
                <a:cs typeface="Arial"/>
              </a:rPr>
              <a:t>Types</a:t>
            </a:r>
            <a:r>
              <a:rPr sz="1800" spc="-60" dirty="0">
                <a:solidFill>
                  <a:srgbClr val="585858"/>
                </a:solidFill>
                <a:latin typeface="Arial"/>
                <a:cs typeface="Arial"/>
              </a:rPr>
              <a:t> </a:t>
            </a:r>
            <a:r>
              <a:rPr sz="1800" spc="-5" dirty="0">
                <a:solidFill>
                  <a:srgbClr val="585858"/>
                </a:solidFill>
                <a:latin typeface="Arial"/>
                <a:cs typeface="Arial"/>
              </a:rPr>
              <a:t>of</a:t>
            </a:r>
            <a:r>
              <a:rPr sz="1800" spc="-50" dirty="0">
                <a:solidFill>
                  <a:srgbClr val="585858"/>
                </a:solidFill>
                <a:latin typeface="Arial"/>
                <a:cs typeface="Arial"/>
              </a:rPr>
              <a:t> </a:t>
            </a:r>
            <a:r>
              <a:rPr sz="1800" spc="-5" dirty="0">
                <a:solidFill>
                  <a:srgbClr val="585858"/>
                </a:solidFill>
                <a:latin typeface="Arial"/>
                <a:cs typeface="Arial"/>
              </a:rPr>
              <a:t>Relational</a:t>
            </a:r>
            <a:r>
              <a:rPr sz="1800" spc="-45" dirty="0">
                <a:solidFill>
                  <a:srgbClr val="585858"/>
                </a:solidFill>
                <a:latin typeface="Arial"/>
                <a:cs typeface="Arial"/>
              </a:rPr>
              <a:t> </a:t>
            </a:r>
            <a:r>
              <a:rPr sz="1800" spc="-5" dirty="0">
                <a:solidFill>
                  <a:srgbClr val="585858"/>
                </a:solidFill>
                <a:latin typeface="Arial"/>
                <a:cs typeface="Arial"/>
              </a:rPr>
              <a:t>Calculus</a:t>
            </a:r>
            <a:endParaRPr sz="1800">
              <a:latin typeface="Arial"/>
              <a:cs typeface="Arial"/>
            </a:endParaRPr>
          </a:p>
          <a:p>
            <a:pPr marL="349250" marR="51435" indent="-337185">
              <a:lnSpc>
                <a:spcPct val="115799"/>
              </a:lnSpc>
              <a:spcBef>
                <a:spcPts val="950"/>
              </a:spcBef>
              <a:buChar char="●"/>
              <a:tabLst>
                <a:tab pos="349250" algn="l"/>
                <a:tab pos="349885" algn="l"/>
              </a:tabLst>
            </a:pPr>
            <a:r>
              <a:rPr sz="1400" dirty="0">
                <a:latin typeface="Arial"/>
                <a:cs typeface="Arial"/>
              </a:rPr>
              <a:t>In </a:t>
            </a:r>
            <a:r>
              <a:rPr sz="1400" spc="-5" dirty="0">
                <a:latin typeface="Arial"/>
                <a:cs typeface="Arial"/>
              </a:rPr>
              <a:t>tuple relational calculus, </a:t>
            </a:r>
            <a:r>
              <a:rPr sz="1400" spc="-10" dirty="0">
                <a:latin typeface="Arial"/>
                <a:cs typeface="Arial"/>
              </a:rPr>
              <a:t>we </a:t>
            </a:r>
            <a:r>
              <a:rPr sz="1400" spc="-5" dirty="0">
                <a:latin typeface="Arial"/>
                <a:cs typeface="Arial"/>
              </a:rPr>
              <a:t>work on </a:t>
            </a:r>
            <a:r>
              <a:rPr sz="1400" spc="-375" dirty="0">
                <a:latin typeface="Arial"/>
                <a:cs typeface="Arial"/>
              </a:rPr>
              <a:t> </a:t>
            </a:r>
            <a:r>
              <a:rPr sz="1400" spc="-5" dirty="0">
                <a:latin typeface="Arial"/>
                <a:cs typeface="Arial"/>
              </a:rPr>
              <a:t>filtering tuples based </a:t>
            </a:r>
            <a:r>
              <a:rPr sz="1400" dirty="0">
                <a:latin typeface="Arial"/>
                <a:cs typeface="Arial"/>
              </a:rPr>
              <a:t>on the </a:t>
            </a:r>
            <a:r>
              <a:rPr sz="1400" spc="-5" dirty="0">
                <a:latin typeface="Arial"/>
                <a:cs typeface="Arial"/>
              </a:rPr>
              <a:t>given </a:t>
            </a:r>
            <a:r>
              <a:rPr sz="1400" dirty="0">
                <a:latin typeface="Arial"/>
                <a:cs typeface="Arial"/>
              </a:rPr>
              <a:t> </a:t>
            </a:r>
            <a:r>
              <a:rPr sz="1400" spc="-5" dirty="0">
                <a:latin typeface="Arial"/>
                <a:cs typeface="Arial"/>
              </a:rPr>
              <a:t>condition.</a:t>
            </a:r>
            <a:endParaRPr sz="1400">
              <a:latin typeface="Arial"/>
              <a:cs typeface="Arial"/>
            </a:endParaRPr>
          </a:p>
          <a:p>
            <a:pPr marL="349250">
              <a:lnSpc>
                <a:spcPct val="100000"/>
              </a:lnSpc>
              <a:spcBef>
                <a:spcPts val="275"/>
              </a:spcBef>
            </a:pPr>
            <a:r>
              <a:rPr sz="1400" b="1" spc="-5" dirty="0">
                <a:latin typeface="Arial"/>
                <a:cs typeface="Arial"/>
              </a:rPr>
              <a:t>Syntax:</a:t>
            </a:r>
            <a:r>
              <a:rPr sz="1400" b="1" spc="-30" dirty="0">
                <a:latin typeface="Arial"/>
                <a:cs typeface="Arial"/>
              </a:rPr>
              <a:t> </a:t>
            </a:r>
            <a:r>
              <a:rPr sz="1400" dirty="0">
                <a:latin typeface="Arial"/>
                <a:cs typeface="Arial"/>
              </a:rPr>
              <a:t>{</a:t>
            </a:r>
            <a:r>
              <a:rPr sz="1400" spc="-35" dirty="0">
                <a:latin typeface="Arial"/>
                <a:cs typeface="Arial"/>
              </a:rPr>
              <a:t> </a:t>
            </a:r>
            <a:r>
              <a:rPr sz="1400" dirty="0">
                <a:latin typeface="Arial"/>
                <a:cs typeface="Arial"/>
              </a:rPr>
              <a:t>T</a:t>
            </a:r>
            <a:r>
              <a:rPr sz="1400" spc="-40" dirty="0">
                <a:latin typeface="Arial"/>
                <a:cs typeface="Arial"/>
              </a:rPr>
              <a:t> </a:t>
            </a:r>
            <a:r>
              <a:rPr sz="1400" dirty="0">
                <a:latin typeface="Arial"/>
                <a:cs typeface="Arial"/>
              </a:rPr>
              <a:t>|</a:t>
            </a:r>
            <a:r>
              <a:rPr sz="1400" spc="-30" dirty="0">
                <a:latin typeface="Arial"/>
                <a:cs typeface="Arial"/>
              </a:rPr>
              <a:t> </a:t>
            </a:r>
            <a:r>
              <a:rPr sz="1400" spc="-5" dirty="0">
                <a:latin typeface="Arial"/>
                <a:cs typeface="Arial"/>
              </a:rPr>
              <a:t>Condition</a:t>
            </a:r>
            <a:r>
              <a:rPr sz="1400" spc="-20" dirty="0">
                <a:latin typeface="Arial"/>
                <a:cs typeface="Arial"/>
              </a:rPr>
              <a:t> </a:t>
            </a:r>
            <a:r>
              <a:rPr sz="1400" dirty="0">
                <a:latin typeface="Arial"/>
                <a:cs typeface="Arial"/>
              </a:rPr>
              <a:t>}</a:t>
            </a:r>
            <a:endParaRPr sz="1400">
              <a:latin typeface="Arial"/>
              <a:cs typeface="Arial"/>
            </a:endParaRPr>
          </a:p>
          <a:p>
            <a:pPr>
              <a:lnSpc>
                <a:spcPct val="100000"/>
              </a:lnSpc>
              <a:spcBef>
                <a:spcPts val="5"/>
              </a:spcBef>
            </a:pPr>
            <a:endParaRPr sz="1700">
              <a:latin typeface="Arial"/>
              <a:cs typeface="Arial"/>
            </a:endParaRPr>
          </a:p>
          <a:p>
            <a:pPr marL="349250" marR="5080" indent="-337185">
              <a:lnSpc>
                <a:spcPct val="115700"/>
              </a:lnSpc>
              <a:buChar char="●"/>
              <a:tabLst>
                <a:tab pos="349250" algn="l"/>
                <a:tab pos="349885" algn="l"/>
              </a:tabLst>
            </a:pPr>
            <a:r>
              <a:rPr sz="1400" dirty="0">
                <a:latin typeface="Arial"/>
                <a:cs typeface="Arial"/>
              </a:rPr>
              <a:t>In</a:t>
            </a:r>
            <a:r>
              <a:rPr sz="1400" spc="-25" dirty="0">
                <a:latin typeface="Arial"/>
                <a:cs typeface="Arial"/>
              </a:rPr>
              <a:t> </a:t>
            </a:r>
            <a:r>
              <a:rPr sz="1400" spc="-5" dirty="0">
                <a:latin typeface="Arial"/>
                <a:cs typeface="Arial"/>
              </a:rPr>
              <a:t>domain</a:t>
            </a:r>
            <a:r>
              <a:rPr sz="1400" spc="-20" dirty="0">
                <a:latin typeface="Arial"/>
                <a:cs typeface="Arial"/>
              </a:rPr>
              <a:t> </a:t>
            </a:r>
            <a:r>
              <a:rPr sz="1400" dirty="0">
                <a:latin typeface="Arial"/>
                <a:cs typeface="Arial"/>
              </a:rPr>
              <a:t>relational</a:t>
            </a:r>
            <a:r>
              <a:rPr sz="1400" spc="-30" dirty="0">
                <a:latin typeface="Arial"/>
                <a:cs typeface="Arial"/>
              </a:rPr>
              <a:t> </a:t>
            </a:r>
            <a:r>
              <a:rPr sz="1400" spc="-5" dirty="0">
                <a:latin typeface="Arial"/>
                <a:cs typeface="Arial"/>
              </a:rPr>
              <a:t>calculus,</a:t>
            </a:r>
            <a:r>
              <a:rPr sz="1400" spc="-15" dirty="0">
                <a:latin typeface="Arial"/>
                <a:cs typeface="Arial"/>
              </a:rPr>
              <a:t> </a:t>
            </a:r>
            <a:r>
              <a:rPr sz="1400" spc="-5" dirty="0">
                <a:latin typeface="Arial"/>
                <a:cs typeface="Arial"/>
              </a:rPr>
              <a:t>filtering</a:t>
            </a:r>
            <a:r>
              <a:rPr sz="1400" spc="-30" dirty="0">
                <a:latin typeface="Arial"/>
                <a:cs typeface="Arial"/>
              </a:rPr>
              <a:t> </a:t>
            </a:r>
            <a:r>
              <a:rPr sz="1400" dirty="0">
                <a:latin typeface="Arial"/>
                <a:cs typeface="Arial"/>
              </a:rPr>
              <a:t>is </a:t>
            </a:r>
            <a:r>
              <a:rPr sz="1400" spc="-370" dirty="0">
                <a:latin typeface="Arial"/>
                <a:cs typeface="Arial"/>
              </a:rPr>
              <a:t> </a:t>
            </a:r>
            <a:r>
              <a:rPr sz="1400" dirty="0">
                <a:latin typeface="Arial"/>
                <a:cs typeface="Arial"/>
              </a:rPr>
              <a:t>done based on the domain </a:t>
            </a:r>
            <a:r>
              <a:rPr sz="1400" spc="-10" dirty="0">
                <a:latin typeface="Arial"/>
                <a:cs typeface="Arial"/>
              </a:rPr>
              <a:t>of </a:t>
            </a:r>
            <a:r>
              <a:rPr sz="1400" dirty="0">
                <a:latin typeface="Arial"/>
                <a:cs typeface="Arial"/>
              </a:rPr>
              <a:t>the </a:t>
            </a:r>
            <a:r>
              <a:rPr sz="1400" spc="5" dirty="0">
                <a:latin typeface="Arial"/>
                <a:cs typeface="Arial"/>
              </a:rPr>
              <a:t> </a:t>
            </a:r>
            <a:r>
              <a:rPr sz="1400" spc="-5" dirty="0">
                <a:latin typeface="Arial"/>
                <a:cs typeface="Arial"/>
              </a:rPr>
              <a:t>attributes </a:t>
            </a:r>
            <a:r>
              <a:rPr sz="1400" dirty="0">
                <a:latin typeface="Arial"/>
                <a:cs typeface="Arial"/>
              </a:rPr>
              <a:t>and not </a:t>
            </a:r>
            <a:r>
              <a:rPr sz="1400" spc="-5" dirty="0">
                <a:latin typeface="Arial"/>
                <a:cs typeface="Arial"/>
              </a:rPr>
              <a:t>based </a:t>
            </a:r>
            <a:r>
              <a:rPr sz="1400" dirty="0">
                <a:latin typeface="Arial"/>
                <a:cs typeface="Arial"/>
              </a:rPr>
              <a:t>on the </a:t>
            </a:r>
            <a:r>
              <a:rPr sz="1400" spc="-5" dirty="0">
                <a:latin typeface="Arial"/>
                <a:cs typeface="Arial"/>
              </a:rPr>
              <a:t>tuple </a:t>
            </a:r>
            <a:r>
              <a:rPr sz="1400" dirty="0">
                <a:latin typeface="Arial"/>
                <a:cs typeface="Arial"/>
              </a:rPr>
              <a:t> </a:t>
            </a:r>
            <a:r>
              <a:rPr sz="1400" spc="-5" dirty="0">
                <a:latin typeface="Arial"/>
                <a:cs typeface="Arial"/>
              </a:rPr>
              <a:t>values.</a:t>
            </a:r>
            <a:endParaRPr sz="1400">
              <a:latin typeface="Arial"/>
              <a:cs typeface="Arial"/>
            </a:endParaRPr>
          </a:p>
          <a:p>
            <a:pPr marL="32384" marR="166370" indent="316865">
              <a:lnSpc>
                <a:spcPct val="115900"/>
              </a:lnSpc>
              <a:spcBef>
                <a:spcPts val="10"/>
              </a:spcBef>
            </a:pPr>
            <a:r>
              <a:rPr sz="1400" b="1" spc="-5" dirty="0">
                <a:latin typeface="Arial"/>
                <a:cs typeface="Arial"/>
              </a:rPr>
              <a:t>Syntax:</a:t>
            </a:r>
            <a:r>
              <a:rPr sz="1400" b="1" spc="-25" dirty="0">
                <a:latin typeface="Arial"/>
                <a:cs typeface="Arial"/>
              </a:rPr>
              <a:t> </a:t>
            </a:r>
            <a:r>
              <a:rPr sz="1400" dirty="0">
                <a:latin typeface="Arial"/>
                <a:cs typeface="Arial"/>
              </a:rPr>
              <a:t>{</a:t>
            </a:r>
            <a:r>
              <a:rPr sz="1400" spc="-10" dirty="0">
                <a:latin typeface="Arial"/>
                <a:cs typeface="Arial"/>
              </a:rPr>
              <a:t> </a:t>
            </a:r>
            <a:r>
              <a:rPr sz="1400" dirty="0">
                <a:latin typeface="Arial"/>
                <a:cs typeface="Arial"/>
              </a:rPr>
              <a:t>c1,</a:t>
            </a:r>
            <a:r>
              <a:rPr sz="1400" spc="-20" dirty="0">
                <a:latin typeface="Arial"/>
                <a:cs typeface="Arial"/>
              </a:rPr>
              <a:t> </a:t>
            </a:r>
            <a:r>
              <a:rPr sz="1400" spc="-5" dirty="0">
                <a:latin typeface="Arial"/>
                <a:cs typeface="Arial"/>
              </a:rPr>
              <a:t>c2,</a:t>
            </a:r>
            <a:r>
              <a:rPr sz="1400" spc="-10" dirty="0">
                <a:latin typeface="Arial"/>
                <a:cs typeface="Arial"/>
              </a:rPr>
              <a:t> </a:t>
            </a:r>
            <a:r>
              <a:rPr sz="1400" spc="-5" dirty="0">
                <a:latin typeface="Arial"/>
                <a:cs typeface="Arial"/>
              </a:rPr>
              <a:t>c3,</a:t>
            </a:r>
            <a:r>
              <a:rPr sz="1400" spc="-15" dirty="0">
                <a:latin typeface="Arial"/>
                <a:cs typeface="Arial"/>
              </a:rPr>
              <a:t> </a:t>
            </a:r>
            <a:r>
              <a:rPr sz="1400" spc="-5" dirty="0">
                <a:latin typeface="Arial"/>
                <a:cs typeface="Arial"/>
              </a:rPr>
              <a:t>...,</a:t>
            </a:r>
            <a:r>
              <a:rPr sz="1400" spc="-10" dirty="0">
                <a:latin typeface="Arial"/>
                <a:cs typeface="Arial"/>
              </a:rPr>
              <a:t> </a:t>
            </a:r>
            <a:r>
              <a:rPr sz="1400" spc="-5" dirty="0">
                <a:latin typeface="Arial"/>
                <a:cs typeface="Arial"/>
              </a:rPr>
              <a:t>cn</a:t>
            </a:r>
            <a:r>
              <a:rPr sz="1400" spc="-15" dirty="0">
                <a:latin typeface="Arial"/>
                <a:cs typeface="Arial"/>
              </a:rPr>
              <a:t> </a:t>
            </a:r>
            <a:r>
              <a:rPr sz="1400" dirty="0">
                <a:latin typeface="Arial"/>
                <a:cs typeface="Arial"/>
              </a:rPr>
              <a:t>|</a:t>
            </a:r>
            <a:r>
              <a:rPr sz="1400" spc="-25" dirty="0">
                <a:latin typeface="Arial"/>
                <a:cs typeface="Arial"/>
              </a:rPr>
              <a:t> </a:t>
            </a:r>
            <a:r>
              <a:rPr sz="1400" spc="-5" dirty="0">
                <a:latin typeface="Arial"/>
                <a:cs typeface="Arial"/>
              </a:rPr>
              <a:t>F(c1,</a:t>
            </a:r>
            <a:r>
              <a:rPr sz="1400" spc="-20" dirty="0">
                <a:latin typeface="Arial"/>
                <a:cs typeface="Arial"/>
              </a:rPr>
              <a:t> </a:t>
            </a:r>
            <a:r>
              <a:rPr sz="1400" dirty="0">
                <a:latin typeface="Arial"/>
                <a:cs typeface="Arial"/>
              </a:rPr>
              <a:t>c2, </a:t>
            </a:r>
            <a:r>
              <a:rPr sz="1400" spc="-375" dirty="0">
                <a:latin typeface="Arial"/>
                <a:cs typeface="Arial"/>
              </a:rPr>
              <a:t> </a:t>
            </a:r>
            <a:r>
              <a:rPr sz="1400" dirty="0">
                <a:latin typeface="Arial"/>
                <a:cs typeface="Arial"/>
              </a:rPr>
              <a:t>c3,</a:t>
            </a:r>
            <a:r>
              <a:rPr sz="1400" spc="-25" dirty="0">
                <a:latin typeface="Arial"/>
                <a:cs typeface="Arial"/>
              </a:rPr>
              <a:t> </a:t>
            </a:r>
            <a:r>
              <a:rPr sz="1400" spc="-5" dirty="0">
                <a:latin typeface="Arial"/>
                <a:cs typeface="Arial"/>
              </a:rPr>
              <a:t>...</a:t>
            </a:r>
            <a:r>
              <a:rPr sz="1400" spc="-25" dirty="0">
                <a:latin typeface="Arial"/>
                <a:cs typeface="Arial"/>
              </a:rPr>
              <a:t> </a:t>
            </a:r>
            <a:r>
              <a:rPr sz="1400" spc="-5" dirty="0">
                <a:latin typeface="Arial"/>
                <a:cs typeface="Arial"/>
              </a:rPr>
              <a:t>,cn)}</a:t>
            </a:r>
            <a:endParaRPr sz="1400">
              <a:latin typeface="Arial"/>
              <a:cs typeface="Arial"/>
            </a:endParaRPr>
          </a:p>
        </p:txBody>
      </p:sp>
      <p:pic>
        <p:nvPicPr>
          <p:cNvPr id="8" name="object 8"/>
          <p:cNvPicPr/>
          <p:nvPr/>
        </p:nvPicPr>
        <p:blipFill>
          <a:blip r:embed="rId4" cstate="print"/>
          <a:stretch>
            <a:fillRect/>
          </a:stretch>
        </p:blipFill>
        <p:spPr>
          <a:xfrm>
            <a:off x="143510" y="161289"/>
            <a:ext cx="773887" cy="311150"/>
          </a:xfrm>
          <a:prstGeom prst="rect">
            <a:avLst/>
          </a:prstGeom>
        </p:spPr>
      </p:pic>
      <p:sp>
        <p:nvSpPr>
          <p:cNvPr id="9" name="object 9"/>
          <p:cNvSpPr txBox="1"/>
          <p:nvPr/>
        </p:nvSpPr>
        <p:spPr>
          <a:xfrm>
            <a:off x="4708016" y="4841993"/>
            <a:ext cx="3357879" cy="124460"/>
          </a:xfrm>
          <a:prstGeom prst="rect">
            <a:avLst/>
          </a:prstGeom>
        </p:spPr>
        <p:txBody>
          <a:bodyPr vert="horz" wrap="square" lIns="0" tIns="3810" rIns="0" bIns="0" rtlCol="0">
            <a:spAutoFit/>
          </a:bodyPr>
          <a:lstStyle/>
          <a:p>
            <a:pPr marL="12700">
              <a:lnSpc>
                <a:spcPct val="100000"/>
              </a:lnSpc>
              <a:spcBef>
                <a:spcPts val="30"/>
              </a:spcBef>
            </a:pPr>
            <a:r>
              <a:rPr sz="700" spc="-10" dirty="0">
                <a:solidFill>
                  <a:srgbClr val="585858"/>
                </a:solidFill>
                <a:latin typeface="Arial"/>
                <a:cs typeface="Arial"/>
              </a:rPr>
              <a:t>Image</a:t>
            </a:r>
            <a:r>
              <a:rPr sz="700" spc="40" dirty="0">
                <a:solidFill>
                  <a:srgbClr val="585858"/>
                </a:solidFill>
                <a:latin typeface="Arial"/>
                <a:cs typeface="Arial"/>
              </a:rPr>
              <a:t> </a:t>
            </a:r>
            <a:r>
              <a:rPr sz="700" spc="-5" dirty="0">
                <a:solidFill>
                  <a:srgbClr val="585858"/>
                </a:solidFill>
                <a:latin typeface="Arial"/>
                <a:cs typeface="Arial"/>
              </a:rPr>
              <a:t>Source:</a:t>
            </a:r>
            <a:r>
              <a:rPr sz="700" spc="45" dirty="0">
                <a:solidFill>
                  <a:srgbClr val="585858"/>
                </a:solidFill>
                <a:latin typeface="Arial"/>
                <a:cs typeface="Arial"/>
              </a:rPr>
              <a:t> </a:t>
            </a:r>
            <a:r>
              <a:rPr sz="700" spc="-10" dirty="0">
                <a:solidFill>
                  <a:srgbClr val="585858"/>
                </a:solidFill>
                <a:latin typeface="Arial"/>
                <a:cs typeface="Arial"/>
              </a:rPr>
              <a:t>https://static.javatpoint.com/dbms/images/dbms-relational-calculus.png</a:t>
            </a:r>
            <a:endParaRPr sz="700">
              <a:latin typeface="Arial"/>
              <a:cs typeface="Arial"/>
            </a:endParaRPr>
          </a:p>
        </p:txBody>
      </p:sp>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91692" y="661009"/>
            <a:ext cx="4191121" cy="772647"/>
          </a:xfrm>
          <a:prstGeom prst="rect">
            <a:avLst/>
          </a:prstGeom>
        </p:spPr>
        <p:txBody>
          <a:bodyPr vert="horz" wrap="square" lIns="0" tIns="28575" rIns="0" bIns="0" rtlCol="0">
            <a:spAutoFit/>
          </a:bodyPr>
          <a:lstStyle/>
          <a:p>
            <a:pPr marL="1114425" marR="5080" indent="-110236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Calculus</a:t>
            </a:r>
          </a:p>
        </p:txBody>
      </p:sp>
      <p:grpSp>
        <p:nvGrpSpPr>
          <p:cNvPr id="3" name="object 3"/>
          <p:cNvGrpSpPr/>
          <p:nvPr/>
        </p:nvGrpSpPr>
        <p:grpSpPr>
          <a:xfrm>
            <a:off x="4571365" y="0"/>
            <a:ext cx="4572635" cy="5143500"/>
            <a:chOff x="4571365" y="0"/>
            <a:chExt cx="4572635"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1365" y="1413484"/>
              <a:ext cx="4570984" cy="2723515"/>
            </a:xfrm>
            <a:prstGeom prst="rect">
              <a:avLst/>
            </a:prstGeom>
          </p:spPr>
        </p:pic>
      </p:grpSp>
      <p:sp>
        <p:nvSpPr>
          <p:cNvPr id="7" name="object 7"/>
          <p:cNvSpPr txBox="1"/>
          <p:nvPr/>
        </p:nvSpPr>
        <p:spPr>
          <a:xfrm>
            <a:off x="972108" y="1719198"/>
            <a:ext cx="260159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Tuple</a:t>
            </a:r>
            <a:r>
              <a:rPr sz="1800" spc="-65" dirty="0">
                <a:solidFill>
                  <a:srgbClr val="585858"/>
                </a:solidFill>
                <a:latin typeface="Arial"/>
                <a:cs typeface="Arial"/>
              </a:rPr>
              <a:t> </a:t>
            </a:r>
            <a:r>
              <a:rPr sz="1800" spc="-5" dirty="0">
                <a:solidFill>
                  <a:srgbClr val="585858"/>
                </a:solidFill>
                <a:latin typeface="Arial"/>
                <a:cs typeface="Arial"/>
              </a:rPr>
              <a:t>Relational</a:t>
            </a:r>
            <a:r>
              <a:rPr sz="1800" spc="-60" dirty="0">
                <a:solidFill>
                  <a:srgbClr val="585858"/>
                </a:solidFill>
                <a:latin typeface="Arial"/>
                <a:cs typeface="Arial"/>
              </a:rPr>
              <a:t> </a:t>
            </a:r>
            <a:r>
              <a:rPr sz="1800" spc="-5" dirty="0">
                <a:solidFill>
                  <a:srgbClr val="585858"/>
                </a:solidFill>
                <a:latin typeface="Arial"/>
                <a:cs typeface="Arial"/>
              </a:rPr>
              <a:t>Calculus</a:t>
            </a:r>
            <a:endParaRPr sz="1800">
              <a:latin typeface="Arial"/>
              <a:cs typeface="Arial"/>
            </a:endParaRPr>
          </a:p>
        </p:txBody>
      </p:sp>
      <p:sp>
        <p:nvSpPr>
          <p:cNvPr id="8" name="object 8"/>
          <p:cNvSpPr txBox="1"/>
          <p:nvPr/>
        </p:nvSpPr>
        <p:spPr>
          <a:xfrm>
            <a:off x="654812" y="2813685"/>
            <a:ext cx="3493770" cy="1283970"/>
          </a:xfrm>
          <a:prstGeom prst="rect">
            <a:avLst/>
          </a:prstGeom>
        </p:spPr>
        <p:txBody>
          <a:bodyPr vert="horz" wrap="square" lIns="0" tIns="24130" rIns="0" bIns="0" rtlCol="0">
            <a:spAutoFit/>
          </a:bodyPr>
          <a:lstStyle/>
          <a:p>
            <a:pPr marL="349250" marR="10795" indent="-337185">
              <a:lnSpc>
                <a:spcPts val="1639"/>
              </a:lnSpc>
              <a:spcBef>
                <a:spcPts val="190"/>
              </a:spcBef>
              <a:buChar char="●"/>
              <a:tabLst>
                <a:tab pos="349250" algn="l"/>
                <a:tab pos="349885" algn="l"/>
              </a:tabLst>
            </a:pPr>
            <a:r>
              <a:rPr sz="1400" spc="-5" dirty="0">
                <a:latin typeface="Arial"/>
                <a:cs typeface="Arial"/>
              </a:rPr>
              <a:t>The tuple</a:t>
            </a:r>
            <a:r>
              <a:rPr sz="1400" spc="5" dirty="0">
                <a:latin typeface="Arial"/>
                <a:cs typeface="Arial"/>
              </a:rPr>
              <a:t> </a:t>
            </a:r>
            <a:r>
              <a:rPr sz="1400" spc="-5" dirty="0">
                <a:latin typeface="Arial"/>
                <a:cs typeface="Arial"/>
              </a:rPr>
              <a:t>relational</a:t>
            </a:r>
            <a:r>
              <a:rPr sz="1400" spc="-25" dirty="0">
                <a:latin typeface="Arial"/>
                <a:cs typeface="Arial"/>
              </a:rPr>
              <a:t> </a:t>
            </a:r>
            <a:r>
              <a:rPr sz="1400" spc="-5" dirty="0">
                <a:latin typeface="Arial"/>
                <a:cs typeface="Arial"/>
              </a:rPr>
              <a:t>calculus</a:t>
            </a:r>
            <a:r>
              <a:rPr sz="1400" spc="5" dirty="0">
                <a:latin typeface="Arial"/>
                <a:cs typeface="Arial"/>
              </a:rPr>
              <a:t> </a:t>
            </a:r>
            <a:r>
              <a:rPr sz="1400" spc="-10" dirty="0">
                <a:latin typeface="Arial"/>
                <a:cs typeface="Arial"/>
              </a:rPr>
              <a:t>is </a:t>
            </a:r>
            <a:r>
              <a:rPr sz="1400" spc="-5" dirty="0">
                <a:latin typeface="Arial"/>
                <a:cs typeface="Arial"/>
              </a:rPr>
              <a:t>specified </a:t>
            </a:r>
            <a:r>
              <a:rPr sz="1400" spc="-375" dirty="0">
                <a:latin typeface="Arial"/>
                <a:cs typeface="Arial"/>
              </a:rPr>
              <a:t> </a:t>
            </a:r>
            <a:r>
              <a:rPr sz="1400" dirty="0">
                <a:latin typeface="Arial"/>
                <a:cs typeface="Arial"/>
              </a:rPr>
              <a:t>to</a:t>
            </a:r>
            <a:r>
              <a:rPr sz="1400" spc="-25" dirty="0">
                <a:latin typeface="Arial"/>
                <a:cs typeface="Arial"/>
              </a:rPr>
              <a:t> </a:t>
            </a:r>
            <a:r>
              <a:rPr sz="1400" spc="-5" dirty="0">
                <a:latin typeface="Arial"/>
                <a:cs typeface="Arial"/>
              </a:rPr>
              <a:t>select</a:t>
            </a:r>
            <a:r>
              <a:rPr sz="1400" spc="-10"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tuples</a:t>
            </a:r>
            <a:r>
              <a:rPr sz="1400" spc="-15" dirty="0">
                <a:latin typeface="Arial"/>
                <a:cs typeface="Arial"/>
              </a:rPr>
              <a:t> </a:t>
            </a:r>
            <a:r>
              <a:rPr sz="1400" dirty="0">
                <a:latin typeface="Arial"/>
                <a:cs typeface="Arial"/>
              </a:rPr>
              <a:t>in</a:t>
            </a:r>
            <a:r>
              <a:rPr sz="1400" spc="-10" dirty="0">
                <a:latin typeface="Arial"/>
                <a:cs typeface="Arial"/>
              </a:rPr>
              <a:t> </a:t>
            </a:r>
            <a:r>
              <a:rPr sz="1400" dirty="0">
                <a:latin typeface="Arial"/>
                <a:cs typeface="Arial"/>
              </a:rPr>
              <a:t>a</a:t>
            </a:r>
            <a:r>
              <a:rPr sz="1400" spc="-5" dirty="0">
                <a:latin typeface="Arial"/>
                <a:cs typeface="Arial"/>
              </a:rPr>
              <a:t> relation.</a:t>
            </a:r>
            <a:endParaRPr sz="1400">
              <a:latin typeface="Arial"/>
              <a:cs typeface="Arial"/>
            </a:endParaRPr>
          </a:p>
          <a:p>
            <a:pPr marL="349250" marR="5080" indent="-337185">
              <a:lnSpc>
                <a:spcPts val="1639"/>
              </a:lnSpc>
              <a:spcBef>
                <a:spcPts val="20"/>
              </a:spcBef>
              <a:buChar char="●"/>
              <a:tabLst>
                <a:tab pos="349250" algn="l"/>
                <a:tab pos="349885" algn="l"/>
              </a:tabLst>
            </a:pPr>
            <a:r>
              <a:rPr sz="1400" dirty="0">
                <a:latin typeface="Arial"/>
                <a:cs typeface="Arial"/>
              </a:rPr>
              <a:t>In</a:t>
            </a:r>
            <a:r>
              <a:rPr sz="1400" spc="-45" dirty="0">
                <a:latin typeface="Arial"/>
                <a:cs typeface="Arial"/>
              </a:rPr>
              <a:t> </a:t>
            </a:r>
            <a:r>
              <a:rPr sz="1400" spc="-10" dirty="0">
                <a:latin typeface="Arial"/>
                <a:cs typeface="Arial"/>
              </a:rPr>
              <a:t>TRC,</a:t>
            </a:r>
            <a:r>
              <a:rPr sz="1400" spc="-20" dirty="0">
                <a:latin typeface="Arial"/>
                <a:cs typeface="Arial"/>
              </a:rPr>
              <a:t> </a:t>
            </a:r>
            <a:r>
              <a:rPr sz="1400" spc="-5" dirty="0">
                <a:latin typeface="Arial"/>
                <a:cs typeface="Arial"/>
              </a:rPr>
              <a:t>filtering</a:t>
            </a:r>
            <a:r>
              <a:rPr sz="1400" spc="-15" dirty="0">
                <a:latin typeface="Arial"/>
                <a:cs typeface="Arial"/>
              </a:rPr>
              <a:t> </a:t>
            </a:r>
            <a:r>
              <a:rPr sz="1400" spc="-5" dirty="0">
                <a:latin typeface="Arial"/>
                <a:cs typeface="Arial"/>
              </a:rPr>
              <a:t>variable</a:t>
            </a:r>
            <a:r>
              <a:rPr sz="1400" spc="-15" dirty="0">
                <a:latin typeface="Arial"/>
                <a:cs typeface="Arial"/>
              </a:rPr>
              <a:t> </a:t>
            </a:r>
            <a:r>
              <a:rPr sz="1400" spc="-10" dirty="0">
                <a:latin typeface="Arial"/>
                <a:cs typeface="Arial"/>
              </a:rPr>
              <a:t>uses</a:t>
            </a:r>
            <a:r>
              <a:rPr sz="1400" spc="-20" dirty="0">
                <a:latin typeface="Arial"/>
                <a:cs typeface="Arial"/>
              </a:rPr>
              <a:t> </a:t>
            </a:r>
            <a:r>
              <a:rPr sz="1400" dirty="0">
                <a:latin typeface="Arial"/>
                <a:cs typeface="Arial"/>
              </a:rPr>
              <a:t>the</a:t>
            </a:r>
            <a:r>
              <a:rPr sz="1400" spc="-30" dirty="0">
                <a:latin typeface="Arial"/>
                <a:cs typeface="Arial"/>
              </a:rPr>
              <a:t> </a:t>
            </a:r>
            <a:r>
              <a:rPr sz="1400" spc="-5" dirty="0">
                <a:latin typeface="Arial"/>
                <a:cs typeface="Arial"/>
              </a:rPr>
              <a:t>tuples </a:t>
            </a:r>
            <a:r>
              <a:rPr sz="1400" spc="-370" dirty="0">
                <a:latin typeface="Arial"/>
                <a:cs typeface="Arial"/>
              </a:rPr>
              <a:t> </a:t>
            </a:r>
            <a:r>
              <a:rPr sz="1400" spc="-5" dirty="0">
                <a:latin typeface="Arial"/>
                <a:cs typeface="Arial"/>
              </a:rPr>
              <a:t>of </a:t>
            </a:r>
            <a:r>
              <a:rPr sz="1400" dirty="0">
                <a:latin typeface="Arial"/>
                <a:cs typeface="Arial"/>
              </a:rPr>
              <a:t>a</a:t>
            </a:r>
            <a:r>
              <a:rPr sz="1400" spc="-10" dirty="0">
                <a:latin typeface="Arial"/>
                <a:cs typeface="Arial"/>
              </a:rPr>
              <a:t> </a:t>
            </a:r>
            <a:r>
              <a:rPr sz="1400" spc="-5" dirty="0">
                <a:latin typeface="Arial"/>
                <a:cs typeface="Arial"/>
              </a:rPr>
              <a:t>relation.</a:t>
            </a:r>
            <a:endParaRPr sz="1400">
              <a:latin typeface="Arial"/>
              <a:cs typeface="Arial"/>
            </a:endParaRPr>
          </a:p>
          <a:p>
            <a:pPr marL="349250" marR="110489" indent="-337185">
              <a:lnSpc>
                <a:spcPts val="1630"/>
              </a:lnSpc>
              <a:spcBef>
                <a:spcPts val="20"/>
              </a:spcBef>
              <a:buChar char="●"/>
              <a:tabLst>
                <a:tab pos="349250" algn="l"/>
                <a:tab pos="349885" algn="l"/>
              </a:tabLst>
            </a:pPr>
            <a:r>
              <a:rPr sz="1400" spc="-5" dirty="0">
                <a:latin typeface="Arial"/>
                <a:cs typeface="Arial"/>
              </a:rPr>
              <a:t>The result </a:t>
            </a:r>
            <a:r>
              <a:rPr sz="1400" spc="-10" dirty="0">
                <a:latin typeface="Arial"/>
                <a:cs typeface="Arial"/>
              </a:rPr>
              <a:t>of </a:t>
            </a:r>
            <a:r>
              <a:rPr sz="1400" dirty="0">
                <a:latin typeface="Arial"/>
                <a:cs typeface="Arial"/>
              </a:rPr>
              <a:t>the </a:t>
            </a:r>
            <a:r>
              <a:rPr sz="1400" spc="-5" dirty="0">
                <a:latin typeface="Arial"/>
                <a:cs typeface="Arial"/>
              </a:rPr>
              <a:t>relation </a:t>
            </a:r>
            <a:r>
              <a:rPr sz="1400" dirty="0">
                <a:latin typeface="Arial"/>
                <a:cs typeface="Arial"/>
              </a:rPr>
              <a:t>can </a:t>
            </a:r>
            <a:r>
              <a:rPr sz="1400" spc="-5" dirty="0">
                <a:latin typeface="Arial"/>
                <a:cs typeface="Arial"/>
              </a:rPr>
              <a:t>have one </a:t>
            </a:r>
            <a:r>
              <a:rPr sz="1400" spc="-375" dirty="0">
                <a:latin typeface="Arial"/>
                <a:cs typeface="Arial"/>
              </a:rPr>
              <a:t> </a:t>
            </a:r>
            <a:r>
              <a:rPr sz="1400" spc="-5" dirty="0">
                <a:latin typeface="Arial"/>
                <a:cs typeface="Arial"/>
              </a:rPr>
              <a:t>or</a:t>
            </a:r>
            <a:r>
              <a:rPr sz="1400" spc="-10" dirty="0">
                <a:latin typeface="Arial"/>
                <a:cs typeface="Arial"/>
              </a:rPr>
              <a:t> </a:t>
            </a:r>
            <a:r>
              <a:rPr sz="1400" spc="-5" dirty="0">
                <a:latin typeface="Arial"/>
                <a:cs typeface="Arial"/>
              </a:rPr>
              <a:t>more</a:t>
            </a:r>
            <a:r>
              <a:rPr sz="1400" spc="-10" dirty="0">
                <a:latin typeface="Arial"/>
                <a:cs typeface="Arial"/>
              </a:rPr>
              <a:t> </a:t>
            </a:r>
            <a:r>
              <a:rPr sz="1400" spc="-5" dirty="0">
                <a:latin typeface="Arial"/>
                <a:cs typeface="Arial"/>
              </a:rPr>
              <a:t>tuples.</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8016" y="4841993"/>
            <a:ext cx="3357879" cy="124460"/>
          </a:xfrm>
          <a:prstGeom prst="rect">
            <a:avLst/>
          </a:prstGeom>
        </p:spPr>
        <p:txBody>
          <a:bodyPr vert="horz" wrap="square" lIns="0" tIns="3810" rIns="0" bIns="0" rtlCol="0">
            <a:spAutoFit/>
          </a:bodyPr>
          <a:lstStyle/>
          <a:p>
            <a:pPr marL="12700">
              <a:lnSpc>
                <a:spcPct val="100000"/>
              </a:lnSpc>
              <a:spcBef>
                <a:spcPts val="30"/>
              </a:spcBef>
            </a:pPr>
            <a:r>
              <a:rPr sz="700" spc="-10" dirty="0">
                <a:solidFill>
                  <a:srgbClr val="585858"/>
                </a:solidFill>
                <a:latin typeface="Arial"/>
                <a:cs typeface="Arial"/>
              </a:rPr>
              <a:t>Image</a:t>
            </a:r>
            <a:r>
              <a:rPr sz="700" spc="40" dirty="0">
                <a:solidFill>
                  <a:srgbClr val="585858"/>
                </a:solidFill>
                <a:latin typeface="Arial"/>
                <a:cs typeface="Arial"/>
              </a:rPr>
              <a:t> </a:t>
            </a:r>
            <a:r>
              <a:rPr sz="700" spc="-5" dirty="0">
                <a:solidFill>
                  <a:srgbClr val="585858"/>
                </a:solidFill>
                <a:latin typeface="Arial"/>
                <a:cs typeface="Arial"/>
              </a:rPr>
              <a:t>Source:</a:t>
            </a:r>
            <a:r>
              <a:rPr sz="700" spc="45" dirty="0">
                <a:solidFill>
                  <a:srgbClr val="585858"/>
                </a:solidFill>
                <a:latin typeface="Arial"/>
                <a:cs typeface="Arial"/>
              </a:rPr>
              <a:t> </a:t>
            </a:r>
            <a:r>
              <a:rPr sz="700" spc="-10" dirty="0">
                <a:solidFill>
                  <a:srgbClr val="585858"/>
                </a:solidFill>
                <a:latin typeface="Arial"/>
                <a:cs typeface="Arial"/>
              </a:rPr>
              <a:t>https://static.javatpoint.com/dbms/images/dbms-relational-calculus.png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08105" y="644397"/>
            <a:ext cx="4212546" cy="772647"/>
          </a:xfrm>
          <a:prstGeom prst="rect">
            <a:avLst/>
          </a:prstGeom>
        </p:spPr>
        <p:txBody>
          <a:bodyPr vert="horz" wrap="square" lIns="0" tIns="28575" rIns="0" bIns="0" rtlCol="0">
            <a:spAutoFit/>
          </a:bodyPr>
          <a:lstStyle/>
          <a:p>
            <a:pPr marL="1114425" marR="5080" indent="-110236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Calculus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1413484"/>
              <a:ext cx="4570984" cy="2723515"/>
            </a:xfrm>
            <a:prstGeom prst="rect">
              <a:avLst/>
            </a:prstGeom>
          </p:spPr>
        </p:pic>
      </p:grpSp>
      <p:sp>
        <p:nvSpPr>
          <p:cNvPr id="7" name="object 7"/>
          <p:cNvSpPr txBox="1"/>
          <p:nvPr/>
        </p:nvSpPr>
        <p:spPr>
          <a:xfrm>
            <a:off x="654812" y="1607829"/>
            <a:ext cx="3474085" cy="3011170"/>
          </a:xfrm>
          <a:prstGeom prst="rect">
            <a:avLst/>
          </a:prstGeom>
        </p:spPr>
        <p:txBody>
          <a:bodyPr vert="horz" wrap="square" lIns="0" tIns="123825" rIns="0" bIns="0" rtlCol="0">
            <a:spAutoFit/>
          </a:bodyPr>
          <a:lstStyle/>
          <a:p>
            <a:pPr marL="329565" algn="just">
              <a:lnSpc>
                <a:spcPct val="100000"/>
              </a:lnSpc>
              <a:spcBef>
                <a:spcPts val="975"/>
              </a:spcBef>
            </a:pPr>
            <a:r>
              <a:rPr sz="1800" spc="-5" dirty="0">
                <a:solidFill>
                  <a:srgbClr val="585858"/>
                </a:solidFill>
                <a:latin typeface="Arial"/>
                <a:cs typeface="Arial"/>
              </a:rPr>
              <a:t>Tuple</a:t>
            </a:r>
            <a:r>
              <a:rPr sz="1800" spc="-65" dirty="0">
                <a:solidFill>
                  <a:srgbClr val="585858"/>
                </a:solidFill>
                <a:latin typeface="Arial"/>
                <a:cs typeface="Arial"/>
              </a:rPr>
              <a:t> </a:t>
            </a:r>
            <a:r>
              <a:rPr sz="1800" spc="-5" dirty="0">
                <a:solidFill>
                  <a:srgbClr val="585858"/>
                </a:solidFill>
                <a:latin typeface="Arial"/>
                <a:cs typeface="Arial"/>
              </a:rPr>
              <a:t>Relational</a:t>
            </a:r>
            <a:r>
              <a:rPr sz="1800" spc="-60" dirty="0">
                <a:solidFill>
                  <a:srgbClr val="585858"/>
                </a:solidFill>
                <a:latin typeface="Arial"/>
                <a:cs typeface="Arial"/>
              </a:rPr>
              <a:t> </a:t>
            </a:r>
            <a:r>
              <a:rPr sz="1800" spc="-5" dirty="0">
                <a:solidFill>
                  <a:srgbClr val="585858"/>
                </a:solidFill>
                <a:latin typeface="Arial"/>
                <a:cs typeface="Arial"/>
              </a:rPr>
              <a:t>Calculus</a:t>
            </a:r>
            <a:endParaRPr sz="1800">
              <a:latin typeface="Arial"/>
              <a:cs typeface="Arial"/>
            </a:endParaRPr>
          </a:p>
          <a:p>
            <a:pPr marL="349250" indent="-335915">
              <a:lnSpc>
                <a:spcPts val="1670"/>
              </a:lnSpc>
              <a:spcBef>
                <a:spcPts val="690"/>
              </a:spcBef>
              <a:buChar char="●"/>
              <a:tabLst>
                <a:tab pos="349250" algn="l"/>
                <a:tab pos="349885" algn="l"/>
              </a:tabLst>
            </a:pPr>
            <a:r>
              <a:rPr sz="1400" b="1" spc="-5" dirty="0">
                <a:latin typeface="Arial"/>
                <a:cs typeface="Arial"/>
              </a:rPr>
              <a:t>Notation:</a:t>
            </a:r>
            <a:endParaRPr sz="1400">
              <a:latin typeface="Arial"/>
              <a:cs typeface="Arial"/>
            </a:endParaRPr>
          </a:p>
          <a:p>
            <a:pPr marL="32384" marR="612140" indent="-20320">
              <a:lnSpc>
                <a:spcPts val="1630"/>
              </a:lnSpc>
              <a:spcBef>
                <a:spcPts val="80"/>
              </a:spcBef>
              <a:buChar char="●"/>
              <a:tabLst>
                <a:tab pos="349250" algn="l"/>
                <a:tab pos="349885" algn="l"/>
                <a:tab pos="1257935" algn="l"/>
              </a:tabLst>
            </a:pPr>
            <a:r>
              <a:rPr sz="1400" spc="-5" dirty="0">
                <a:latin typeface="Arial"/>
                <a:cs typeface="Arial"/>
              </a:rPr>
              <a:t>{T</a:t>
            </a:r>
            <a:r>
              <a:rPr sz="1400" spc="-30" dirty="0">
                <a:latin typeface="Arial"/>
                <a:cs typeface="Arial"/>
              </a:rPr>
              <a:t> </a:t>
            </a:r>
            <a:r>
              <a:rPr sz="1400" dirty="0">
                <a:latin typeface="Arial"/>
                <a:cs typeface="Arial"/>
              </a:rPr>
              <a:t>|</a:t>
            </a:r>
            <a:r>
              <a:rPr sz="1400" spc="-5" dirty="0">
                <a:latin typeface="Arial"/>
                <a:cs typeface="Arial"/>
              </a:rPr>
              <a:t> </a:t>
            </a:r>
            <a:r>
              <a:rPr sz="1400" dirty="0">
                <a:latin typeface="Arial"/>
                <a:cs typeface="Arial"/>
              </a:rPr>
              <a:t>P</a:t>
            </a:r>
            <a:r>
              <a:rPr sz="1400" spc="-25" dirty="0">
                <a:latin typeface="Arial"/>
                <a:cs typeface="Arial"/>
              </a:rPr>
              <a:t> </a:t>
            </a:r>
            <a:r>
              <a:rPr sz="1400" spc="-5" dirty="0">
                <a:latin typeface="Arial"/>
                <a:cs typeface="Arial"/>
              </a:rPr>
              <a:t>(T)}	or</a:t>
            </a:r>
            <a:r>
              <a:rPr sz="1400" spc="-15" dirty="0">
                <a:latin typeface="Arial"/>
                <a:cs typeface="Arial"/>
              </a:rPr>
              <a:t> </a:t>
            </a:r>
            <a:r>
              <a:rPr sz="1400" spc="-5" dirty="0">
                <a:latin typeface="Arial"/>
                <a:cs typeface="Arial"/>
              </a:rPr>
              <a:t>{T</a:t>
            </a:r>
            <a:r>
              <a:rPr sz="1400" spc="-60" dirty="0">
                <a:latin typeface="Arial"/>
                <a:cs typeface="Arial"/>
              </a:rPr>
              <a:t> </a:t>
            </a:r>
            <a:r>
              <a:rPr sz="1400" dirty="0">
                <a:latin typeface="Arial"/>
                <a:cs typeface="Arial"/>
              </a:rPr>
              <a:t>|</a:t>
            </a:r>
            <a:r>
              <a:rPr sz="1400" spc="-35" dirty="0">
                <a:latin typeface="Arial"/>
                <a:cs typeface="Arial"/>
              </a:rPr>
              <a:t> </a:t>
            </a:r>
            <a:r>
              <a:rPr sz="1400" spc="-5" dirty="0">
                <a:latin typeface="Arial"/>
                <a:cs typeface="Arial"/>
              </a:rPr>
              <a:t>Condition</a:t>
            </a:r>
            <a:r>
              <a:rPr sz="1400" spc="-20" dirty="0">
                <a:latin typeface="Arial"/>
                <a:cs typeface="Arial"/>
              </a:rPr>
              <a:t> </a:t>
            </a:r>
            <a:r>
              <a:rPr sz="1400" spc="-5" dirty="0">
                <a:latin typeface="Arial"/>
                <a:cs typeface="Arial"/>
              </a:rPr>
              <a:t>(T)} </a:t>
            </a:r>
            <a:r>
              <a:rPr sz="1400" spc="-375" dirty="0">
                <a:latin typeface="Arial"/>
                <a:cs typeface="Arial"/>
              </a:rPr>
              <a:t> </a:t>
            </a:r>
            <a:r>
              <a:rPr sz="1400" dirty="0">
                <a:latin typeface="Arial"/>
                <a:cs typeface="Arial"/>
              </a:rPr>
              <a:t>Where</a:t>
            </a:r>
            <a:endParaRPr sz="1400">
              <a:latin typeface="Arial"/>
              <a:cs typeface="Arial"/>
            </a:endParaRPr>
          </a:p>
          <a:p>
            <a:pPr marL="349250" indent="-335915">
              <a:lnSpc>
                <a:spcPts val="1595"/>
              </a:lnSpc>
              <a:buChar char="●"/>
              <a:tabLst>
                <a:tab pos="349250" algn="l"/>
                <a:tab pos="349885" algn="l"/>
              </a:tabLst>
            </a:pPr>
            <a:r>
              <a:rPr sz="1400" b="1" dirty="0">
                <a:latin typeface="Arial"/>
                <a:cs typeface="Arial"/>
              </a:rPr>
              <a:t>T</a:t>
            </a:r>
            <a:r>
              <a:rPr sz="1400" b="1" spc="-25" dirty="0">
                <a:latin typeface="Arial"/>
                <a:cs typeface="Arial"/>
              </a:rPr>
              <a:t> </a:t>
            </a:r>
            <a:r>
              <a:rPr sz="1400" dirty="0">
                <a:latin typeface="Arial"/>
                <a:cs typeface="Arial"/>
              </a:rPr>
              <a:t>is</a:t>
            </a:r>
            <a:r>
              <a:rPr sz="1400" spc="-30" dirty="0">
                <a:latin typeface="Arial"/>
                <a:cs typeface="Arial"/>
              </a:rPr>
              <a:t> </a:t>
            </a:r>
            <a:r>
              <a:rPr sz="1400" dirty="0">
                <a:latin typeface="Arial"/>
                <a:cs typeface="Arial"/>
              </a:rPr>
              <a:t>the</a:t>
            </a:r>
            <a:r>
              <a:rPr sz="1400" spc="-25" dirty="0">
                <a:latin typeface="Arial"/>
                <a:cs typeface="Arial"/>
              </a:rPr>
              <a:t> </a:t>
            </a:r>
            <a:r>
              <a:rPr sz="1400" spc="-5" dirty="0">
                <a:latin typeface="Arial"/>
                <a:cs typeface="Arial"/>
              </a:rPr>
              <a:t>resulting</a:t>
            </a:r>
            <a:r>
              <a:rPr sz="1400" spc="-25" dirty="0">
                <a:latin typeface="Arial"/>
                <a:cs typeface="Arial"/>
              </a:rPr>
              <a:t> </a:t>
            </a:r>
            <a:r>
              <a:rPr sz="1400" spc="-5" dirty="0">
                <a:latin typeface="Arial"/>
                <a:cs typeface="Arial"/>
              </a:rPr>
              <a:t>tuples</a:t>
            </a:r>
            <a:endParaRPr sz="1400">
              <a:latin typeface="Arial"/>
              <a:cs typeface="Arial"/>
            </a:endParaRPr>
          </a:p>
          <a:p>
            <a:pPr marL="349250" indent="-335915">
              <a:lnSpc>
                <a:spcPts val="1650"/>
              </a:lnSpc>
              <a:buChar char="●"/>
              <a:tabLst>
                <a:tab pos="349250" algn="l"/>
                <a:tab pos="349885" algn="l"/>
              </a:tabLst>
            </a:pPr>
            <a:r>
              <a:rPr sz="1400" b="1" spc="-5" dirty="0">
                <a:latin typeface="Arial"/>
                <a:cs typeface="Arial"/>
              </a:rPr>
              <a:t>P(T)</a:t>
            </a:r>
            <a:r>
              <a:rPr sz="1400" b="1" spc="-35" dirty="0">
                <a:latin typeface="Arial"/>
                <a:cs typeface="Arial"/>
              </a:rPr>
              <a:t> </a:t>
            </a:r>
            <a:r>
              <a:rPr sz="1400" dirty="0">
                <a:latin typeface="Arial"/>
                <a:cs typeface="Arial"/>
              </a:rPr>
              <a:t>is</a:t>
            </a:r>
            <a:r>
              <a:rPr sz="1400" spc="-35" dirty="0">
                <a:latin typeface="Arial"/>
                <a:cs typeface="Arial"/>
              </a:rPr>
              <a:t> </a:t>
            </a:r>
            <a:r>
              <a:rPr sz="1400" dirty="0">
                <a:latin typeface="Arial"/>
                <a:cs typeface="Arial"/>
              </a:rPr>
              <a:t>the</a:t>
            </a:r>
            <a:r>
              <a:rPr sz="1400" spc="-45" dirty="0">
                <a:latin typeface="Arial"/>
                <a:cs typeface="Arial"/>
              </a:rPr>
              <a:t> </a:t>
            </a:r>
            <a:r>
              <a:rPr sz="1400" spc="-5" dirty="0">
                <a:latin typeface="Arial"/>
                <a:cs typeface="Arial"/>
              </a:rPr>
              <a:t>condition</a:t>
            </a:r>
            <a:r>
              <a:rPr sz="1400" spc="-30" dirty="0">
                <a:latin typeface="Arial"/>
                <a:cs typeface="Arial"/>
              </a:rPr>
              <a:t> </a:t>
            </a:r>
            <a:r>
              <a:rPr sz="1400" spc="-5" dirty="0">
                <a:latin typeface="Arial"/>
                <a:cs typeface="Arial"/>
              </a:rPr>
              <a:t>used</a:t>
            </a:r>
            <a:r>
              <a:rPr sz="1400" spc="-40" dirty="0">
                <a:latin typeface="Arial"/>
                <a:cs typeface="Arial"/>
              </a:rPr>
              <a:t> </a:t>
            </a:r>
            <a:r>
              <a:rPr sz="1400" dirty="0">
                <a:latin typeface="Arial"/>
                <a:cs typeface="Arial"/>
              </a:rPr>
              <a:t>to</a:t>
            </a:r>
            <a:r>
              <a:rPr sz="1400" spc="-30" dirty="0">
                <a:latin typeface="Arial"/>
                <a:cs typeface="Arial"/>
              </a:rPr>
              <a:t> </a:t>
            </a:r>
            <a:r>
              <a:rPr sz="1400" spc="-5" dirty="0">
                <a:latin typeface="Arial"/>
                <a:cs typeface="Arial"/>
              </a:rPr>
              <a:t>fetch</a:t>
            </a:r>
            <a:r>
              <a:rPr sz="1400" spc="-65" dirty="0">
                <a:latin typeface="Arial"/>
                <a:cs typeface="Arial"/>
              </a:rPr>
              <a:t> </a:t>
            </a:r>
            <a:r>
              <a:rPr sz="1400" spc="-10" dirty="0">
                <a:latin typeface="Arial"/>
                <a:cs typeface="Arial"/>
              </a:rPr>
              <a:t>T.</a:t>
            </a:r>
            <a:endParaRPr sz="1400">
              <a:latin typeface="Arial"/>
              <a:cs typeface="Arial"/>
            </a:endParaRPr>
          </a:p>
          <a:p>
            <a:pPr marL="349250" indent="-335915">
              <a:lnSpc>
                <a:spcPts val="1655"/>
              </a:lnSpc>
              <a:buChar char="●"/>
              <a:tabLst>
                <a:tab pos="349250" algn="l"/>
                <a:tab pos="349885" algn="l"/>
              </a:tabLst>
            </a:pPr>
            <a:r>
              <a:rPr sz="1400" b="1" spc="-5" dirty="0">
                <a:latin typeface="Arial"/>
                <a:cs typeface="Arial"/>
              </a:rPr>
              <a:t>For</a:t>
            </a:r>
            <a:r>
              <a:rPr sz="1400" b="1" spc="-70" dirty="0">
                <a:latin typeface="Arial"/>
                <a:cs typeface="Arial"/>
              </a:rPr>
              <a:t> </a:t>
            </a:r>
            <a:r>
              <a:rPr sz="1400" b="1" dirty="0">
                <a:latin typeface="Arial"/>
                <a:cs typeface="Arial"/>
              </a:rPr>
              <a:t>example:</a:t>
            </a:r>
            <a:endParaRPr sz="1400">
              <a:latin typeface="Arial"/>
              <a:cs typeface="Arial"/>
            </a:endParaRPr>
          </a:p>
          <a:p>
            <a:pPr marL="349250" marR="5080" indent="-337185" algn="just">
              <a:lnSpc>
                <a:spcPts val="1630"/>
              </a:lnSpc>
              <a:spcBef>
                <a:spcPts val="85"/>
              </a:spcBef>
              <a:buChar char="●"/>
              <a:tabLst>
                <a:tab pos="349885" algn="l"/>
              </a:tabLst>
            </a:pPr>
            <a:r>
              <a:rPr sz="1400" dirty="0">
                <a:latin typeface="Arial"/>
                <a:cs typeface="Arial"/>
              </a:rPr>
              <a:t>{</a:t>
            </a:r>
            <a:r>
              <a:rPr sz="1400" spc="-30" dirty="0">
                <a:latin typeface="Arial"/>
                <a:cs typeface="Arial"/>
              </a:rPr>
              <a:t> </a:t>
            </a:r>
            <a:r>
              <a:rPr sz="1400" spc="-20" dirty="0">
                <a:latin typeface="Arial"/>
                <a:cs typeface="Arial"/>
              </a:rPr>
              <a:t>T.name</a:t>
            </a:r>
            <a:r>
              <a:rPr sz="1400" spc="-5" dirty="0">
                <a:latin typeface="Arial"/>
                <a:cs typeface="Arial"/>
              </a:rPr>
              <a:t> </a:t>
            </a:r>
            <a:r>
              <a:rPr sz="1400" dirty="0">
                <a:latin typeface="Arial"/>
                <a:cs typeface="Arial"/>
              </a:rPr>
              <a:t>|</a:t>
            </a:r>
            <a:r>
              <a:rPr sz="1400" spc="-105" dirty="0">
                <a:latin typeface="Arial"/>
                <a:cs typeface="Arial"/>
              </a:rPr>
              <a:t> </a:t>
            </a:r>
            <a:r>
              <a:rPr sz="1400" spc="-20" dirty="0">
                <a:latin typeface="Arial"/>
                <a:cs typeface="Arial"/>
              </a:rPr>
              <a:t>Author(T)</a:t>
            </a:r>
            <a:r>
              <a:rPr sz="1400" spc="-90" dirty="0">
                <a:latin typeface="Arial"/>
                <a:cs typeface="Arial"/>
              </a:rPr>
              <a:t> </a:t>
            </a:r>
            <a:r>
              <a:rPr sz="1400" spc="-10" dirty="0">
                <a:latin typeface="Arial"/>
                <a:cs typeface="Arial"/>
              </a:rPr>
              <a:t>AND</a:t>
            </a:r>
            <a:r>
              <a:rPr sz="1400" spc="-40" dirty="0">
                <a:latin typeface="Arial"/>
                <a:cs typeface="Arial"/>
              </a:rPr>
              <a:t> </a:t>
            </a:r>
            <a:r>
              <a:rPr sz="1400" spc="-20" dirty="0">
                <a:latin typeface="Arial"/>
                <a:cs typeface="Arial"/>
              </a:rPr>
              <a:t>T.article</a:t>
            </a:r>
            <a:r>
              <a:rPr sz="1400" spc="-15" dirty="0">
                <a:latin typeface="Arial"/>
                <a:cs typeface="Arial"/>
              </a:rPr>
              <a:t> </a:t>
            </a:r>
            <a:r>
              <a:rPr sz="1400" dirty="0">
                <a:latin typeface="Arial"/>
                <a:cs typeface="Arial"/>
              </a:rPr>
              <a:t>=</a:t>
            </a:r>
            <a:r>
              <a:rPr sz="1400" spc="-5" dirty="0">
                <a:latin typeface="Arial"/>
                <a:cs typeface="Arial"/>
              </a:rPr>
              <a:t> </a:t>
            </a:r>
            <a:r>
              <a:rPr sz="1400" spc="-15" dirty="0">
                <a:latin typeface="Arial"/>
                <a:cs typeface="Arial"/>
              </a:rPr>
              <a:t>'dat </a:t>
            </a:r>
            <a:r>
              <a:rPr sz="1400" spc="-375" dirty="0">
                <a:latin typeface="Arial"/>
                <a:cs typeface="Arial"/>
              </a:rPr>
              <a:t> </a:t>
            </a:r>
            <a:r>
              <a:rPr sz="1400" dirty="0">
                <a:latin typeface="Arial"/>
                <a:cs typeface="Arial"/>
              </a:rPr>
              <a:t>abase'</a:t>
            </a:r>
            <a:r>
              <a:rPr sz="1400" spc="-15" dirty="0">
                <a:latin typeface="Arial"/>
                <a:cs typeface="Arial"/>
              </a:rPr>
              <a:t> </a:t>
            </a:r>
            <a:r>
              <a:rPr sz="1400" dirty="0">
                <a:latin typeface="Arial"/>
                <a:cs typeface="Arial"/>
              </a:rPr>
              <a:t>}</a:t>
            </a:r>
            <a:endParaRPr sz="1400">
              <a:latin typeface="Arial"/>
              <a:cs typeface="Arial"/>
            </a:endParaRPr>
          </a:p>
          <a:p>
            <a:pPr marL="349250" marR="59690" indent="-337185" algn="just">
              <a:lnSpc>
                <a:spcPts val="1630"/>
              </a:lnSpc>
              <a:spcBef>
                <a:spcPts val="30"/>
              </a:spcBef>
              <a:buChar char="●"/>
              <a:tabLst>
                <a:tab pos="349885" algn="l"/>
              </a:tabLst>
            </a:pPr>
            <a:r>
              <a:rPr sz="1400" b="1" spc="-5" dirty="0">
                <a:latin typeface="Arial"/>
                <a:cs typeface="Arial"/>
              </a:rPr>
              <a:t>OUTPUT:</a:t>
            </a:r>
            <a:r>
              <a:rPr sz="1400" b="1" spc="-90" dirty="0">
                <a:latin typeface="Arial"/>
                <a:cs typeface="Arial"/>
              </a:rPr>
              <a:t> </a:t>
            </a:r>
            <a:r>
              <a:rPr sz="1400" spc="-5" dirty="0">
                <a:latin typeface="Arial"/>
                <a:cs typeface="Arial"/>
              </a:rPr>
              <a:t>This</a:t>
            </a:r>
            <a:r>
              <a:rPr sz="1400" spc="-55" dirty="0">
                <a:latin typeface="Arial"/>
                <a:cs typeface="Arial"/>
              </a:rPr>
              <a:t> </a:t>
            </a:r>
            <a:r>
              <a:rPr sz="1400" dirty="0">
                <a:latin typeface="Arial"/>
                <a:cs typeface="Arial"/>
              </a:rPr>
              <a:t>query</a:t>
            </a:r>
            <a:r>
              <a:rPr sz="1400" spc="-80" dirty="0">
                <a:latin typeface="Arial"/>
                <a:cs typeface="Arial"/>
              </a:rPr>
              <a:t> </a:t>
            </a:r>
            <a:r>
              <a:rPr sz="1400" dirty="0">
                <a:latin typeface="Arial"/>
                <a:cs typeface="Arial"/>
              </a:rPr>
              <a:t>selects</a:t>
            </a:r>
            <a:r>
              <a:rPr sz="1400" spc="-60" dirty="0">
                <a:latin typeface="Arial"/>
                <a:cs typeface="Arial"/>
              </a:rPr>
              <a:t> </a:t>
            </a:r>
            <a:r>
              <a:rPr sz="1400" dirty="0">
                <a:latin typeface="Arial"/>
                <a:cs typeface="Arial"/>
              </a:rPr>
              <a:t>the</a:t>
            </a:r>
            <a:r>
              <a:rPr sz="1400" spc="-70" dirty="0">
                <a:latin typeface="Arial"/>
                <a:cs typeface="Arial"/>
              </a:rPr>
              <a:t> </a:t>
            </a:r>
            <a:r>
              <a:rPr sz="1400" spc="-5" dirty="0">
                <a:latin typeface="Arial"/>
                <a:cs typeface="Arial"/>
              </a:rPr>
              <a:t>tuples </a:t>
            </a:r>
            <a:r>
              <a:rPr sz="1400" spc="-375" dirty="0">
                <a:latin typeface="Arial"/>
                <a:cs typeface="Arial"/>
              </a:rPr>
              <a:t> </a:t>
            </a:r>
            <a:r>
              <a:rPr sz="1400" dirty="0">
                <a:latin typeface="Arial"/>
                <a:cs typeface="Arial"/>
              </a:rPr>
              <a:t>from the </a:t>
            </a:r>
            <a:r>
              <a:rPr sz="1400" spc="-5" dirty="0">
                <a:latin typeface="Arial"/>
                <a:cs typeface="Arial"/>
              </a:rPr>
              <a:t>AUTHOR relation. It returns </a:t>
            </a:r>
            <a:r>
              <a:rPr sz="1400" dirty="0">
                <a:latin typeface="Arial"/>
                <a:cs typeface="Arial"/>
              </a:rPr>
              <a:t>a </a:t>
            </a:r>
            <a:r>
              <a:rPr sz="1400" spc="-375" dirty="0">
                <a:latin typeface="Arial"/>
                <a:cs typeface="Arial"/>
              </a:rPr>
              <a:t> </a:t>
            </a:r>
            <a:r>
              <a:rPr sz="1400" spc="-5" dirty="0">
                <a:latin typeface="Arial"/>
                <a:cs typeface="Arial"/>
              </a:rPr>
              <a:t>tuple</a:t>
            </a:r>
            <a:r>
              <a:rPr sz="1400" spc="-15" dirty="0">
                <a:latin typeface="Arial"/>
                <a:cs typeface="Arial"/>
              </a:rPr>
              <a:t> </a:t>
            </a:r>
            <a:r>
              <a:rPr sz="1400" spc="-5" dirty="0">
                <a:latin typeface="Arial"/>
                <a:cs typeface="Arial"/>
              </a:rPr>
              <a:t>with</a:t>
            </a:r>
            <a:r>
              <a:rPr sz="1400" spc="5" dirty="0">
                <a:latin typeface="Arial"/>
                <a:cs typeface="Arial"/>
              </a:rPr>
              <a:t> </a:t>
            </a:r>
            <a:r>
              <a:rPr sz="1400" spc="-5" dirty="0">
                <a:latin typeface="Arial"/>
                <a:cs typeface="Arial"/>
              </a:rPr>
              <a:t>'name'</a:t>
            </a:r>
            <a:r>
              <a:rPr sz="1400" spc="-10" dirty="0">
                <a:latin typeface="Arial"/>
                <a:cs typeface="Arial"/>
              </a:rPr>
              <a:t> </a:t>
            </a:r>
            <a:r>
              <a:rPr sz="1400" spc="-5" dirty="0">
                <a:latin typeface="Arial"/>
                <a:cs typeface="Arial"/>
              </a:rPr>
              <a:t>from</a:t>
            </a:r>
            <a:r>
              <a:rPr sz="1400" spc="-10" dirty="0">
                <a:latin typeface="Arial"/>
                <a:cs typeface="Arial"/>
              </a:rPr>
              <a:t> </a:t>
            </a:r>
            <a:r>
              <a:rPr sz="1400" spc="-5" dirty="0">
                <a:latin typeface="Arial"/>
                <a:cs typeface="Arial"/>
              </a:rPr>
              <a:t>Author</a:t>
            </a:r>
            <a:r>
              <a:rPr sz="1400" spc="5" dirty="0">
                <a:latin typeface="Arial"/>
                <a:cs typeface="Arial"/>
              </a:rPr>
              <a:t> </a:t>
            </a:r>
            <a:r>
              <a:rPr sz="1400" spc="-5" dirty="0">
                <a:latin typeface="Arial"/>
                <a:cs typeface="Arial"/>
              </a:rPr>
              <a:t>who</a:t>
            </a:r>
            <a:r>
              <a:rPr sz="1400" dirty="0">
                <a:latin typeface="Arial"/>
                <a:cs typeface="Arial"/>
              </a:rPr>
              <a:t> </a:t>
            </a:r>
            <a:r>
              <a:rPr sz="1400" spc="-5" dirty="0">
                <a:latin typeface="Arial"/>
                <a:cs typeface="Arial"/>
              </a:rPr>
              <a:t>has</a:t>
            </a:r>
            <a:endParaRPr sz="1400">
              <a:latin typeface="Arial"/>
              <a:cs typeface="Arial"/>
            </a:endParaRPr>
          </a:p>
          <a:p>
            <a:pPr marL="349250" algn="just">
              <a:lnSpc>
                <a:spcPts val="1600"/>
              </a:lnSpc>
            </a:pPr>
            <a:r>
              <a:rPr sz="1400" spc="-5" dirty="0">
                <a:latin typeface="Arial"/>
                <a:cs typeface="Arial"/>
              </a:rPr>
              <a:t>written an</a:t>
            </a:r>
            <a:r>
              <a:rPr sz="1400" spc="-15" dirty="0">
                <a:latin typeface="Arial"/>
                <a:cs typeface="Arial"/>
              </a:rPr>
              <a:t> </a:t>
            </a:r>
            <a:r>
              <a:rPr sz="1400" spc="-5" dirty="0">
                <a:latin typeface="Arial"/>
                <a:cs typeface="Arial"/>
              </a:rPr>
              <a:t>article</a:t>
            </a:r>
            <a:r>
              <a:rPr sz="1400" spc="-15" dirty="0">
                <a:latin typeface="Arial"/>
                <a:cs typeface="Arial"/>
              </a:rPr>
              <a:t> </a:t>
            </a:r>
            <a:r>
              <a:rPr sz="1400" spc="-5" dirty="0">
                <a:latin typeface="Arial"/>
                <a:cs typeface="Arial"/>
              </a:rPr>
              <a:t>on</a:t>
            </a:r>
            <a:r>
              <a:rPr sz="1400" spc="-20" dirty="0">
                <a:latin typeface="Arial"/>
                <a:cs typeface="Arial"/>
              </a:rPr>
              <a:t> </a:t>
            </a:r>
            <a:r>
              <a:rPr sz="1400" spc="-5" dirty="0">
                <a:latin typeface="Arial"/>
                <a:cs typeface="Arial"/>
              </a:rPr>
              <a:t>'database'.</a:t>
            </a:r>
            <a:endParaRPr sz="1400">
              <a:latin typeface="Arial"/>
              <a:cs typeface="Arial"/>
            </a:endParaRPr>
          </a:p>
        </p:txBody>
      </p:sp>
      <p:pic>
        <p:nvPicPr>
          <p:cNvPr id="8" name="object 8"/>
          <p:cNvPicPr/>
          <p:nvPr/>
        </p:nvPicPr>
        <p:blipFill>
          <a:blip r:embed="rId4" cstate="print"/>
          <a:stretch>
            <a:fillRect/>
          </a:stretch>
        </p:blipFill>
        <p:spPr>
          <a:xfrm>
            <a:off x="143510" y="161289"/>
            <a:ext cx="773887" cy="311150"/>
          </a:xfrm>
          <a:prstGeom prst="rect">
            <a:avLst/>
          </a:prstGeom>
        </p:spPr>
      </p:pic>
      <p:sp>
        <p:nvSpPr>
          <p:cNvPr id="9" name="object 9"/>
          <p:cNvSpPr txBox="1"/>
          <p:nvPr/>
        </p:nvSpPr>
        <p:spPr>
          <a:xfrm>
            <a:off x="4708016" y="4841993"/>
            <a:ext cx="3357879" cy="124460"/>
          </a:xfrm>
          <a:prstGeom prst="rect">
            <a:avLst/>
          </a:prstGeom>
        </p:spPr>
        <p:txBody>
          <a:bodyPr vert="horz" wrap="square" lIns="0" tIns="3810" rIns="0" bIns="0" rtlCol="0">
            <a:spAutoFit/>
          </a:bodyPr>
          <a:lstStyle/>
          <a:p>
            <a:pPr marL="12700">
              <a:lnSpc>
                <a:spcPct val="100000"/>
              </a:lnSpc>
              <a:spcBef>
                <a:spcPts val="30"/>
              </a:spcBef>
            </a:pPr>
            <a:r>
              <a:rPr sz="700" spc="-10" dirty="0">
                <a:solidFill>
                  <a:srgbClr val="585858"/>
                </a:solidFill>
                <a:latin typeface="Arial"/>
                <a:cs typeface="Arial"/>
              </a:rPr>
              <a:t>Image</a:t>
            </a:r>
            <a:r>
              <a:rPr sz="700" spc="40" dirty="0">
                <a:solidFill>
                  <a:srgbClr val="585858"/>
                </a:solidFill>
                <a:latin typeface="Arial"/>
                <a:cs typeface="Arial"/>
              </a:rPr>
              <a:t> </a:t>
            </a:r>
            <a:r>
              <a:rPr sz="700" spc="-5" dirty="0">
                <a:solidFill>
                  <a:srgbClr val="585858"/>
                </a:solidFill>
                <a:latin typeface="Arial"/>
                <a:cs typeface="Arial"/>
              </a:rPr>
              <a:t>Source:</a:t>
            </a:r>
            <a:r>
              <a:rPr sz="700" spc="45" dirty="0">
                <a:solidFill>
                  <a:srgbClr val="585858"/>
                </a:solidFill>
                <a:latin typeface="Arial"/>
                <a:cs typeface="Arial"/>
              </a:rPr>
              <a:t> </a:t>
            </a:r>
            <a:r>
              <a:rPr sz="700" spc="-10" dirty="0">
                <a:solidFill>
                  <a:srgbClr val="585858"/>
                </a:solidFill>
                <a:latin typeface="Arial"/>
                <a:cs typeface="Arial"/>
              </a:rPr>
              <a:t>https://static.javatpoint.com/dbms/images/dbms-relational-calculus.png</a:t>
            </a:r>
            <a:endParaRPr sz="700">
              <a:latin typeface="Arial"/>
              <a:cs typeface="Arial"/>
            </a:endParaRPr>
          </a:p>
        </p:txBody>
      </p:sp>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2248" y="644397"/>
            <a:ext cx="4086422" cy="772647"/>
          </a:xfrm>
          <a:prstGeom prst="rect">
            <a:avLst/>
          </a:prstGeom>
        </p:spPr>
        <p:txBody>
          <a:bodyPr vert="horz" wrap="square" lIns="0" tIns="28575" rIns="0" bIns="0" rtlCol="0">
            <a:spAutoFit/>
          </a:bodyPr>
          <a:lstStyle/>
          <a:p>
            <a:pPr marL="1114425" marR="5080" indent="-110236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Calculus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1413484"/>
              <a:ext cx="4570984" cy="2723515"/>
            </a:xfrm>
            <a:prstGeom prst="rect">
              <a:avLst/>
            </a:prstGeom>
          </p:spPr>
        </p:pic>
      </p:grpSp>
      <p:sp>
        <p:nvSpPr>
          <p:cNvPr id="7" name="object 7"/>
          <p:cNvSpPr txBox="1"/>
          <p:nvPr/>
        </p:nvSpPr>
        <p:spPr>
          <a:xfrm>
            <a:off x="972108" y="1719198"/>
            <a:ext cx="260159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Tuple</a:t>
            </a:r>
            <a:r>
              <a:rPr sz="1800" spc="-65" dirty="0">
                <a:solidFill>
                  <a:srgbClr val="585858"/>
                </a:solidFill>
                <a:latin typeface="Arial"/>
                <a:cs typeface="Arial"/>
              </a:rPr>
              <a:t> </a:t>
            </a:r>
            <a:r>
              <a:rPr sz="1800" spc="-5" dirty="0">
                <a:solidFill>
                  <a:srgbClr val="585858"/>
                </a:solidFill>
                <a:latin typeface="Arial"/>
                <a:cs typeface="Arial"/>
              </a:rPr>
              <a:t>Relational</a:t>
            </a:r>
            <a:r>
              <a:rPr sz="1800" spc="-60" dirty="0">
                <a:solidFill>
                  <a:srgbClr val="585858"/>
                </a:solidFill>
                <a:latin typeface="Arial"/>
                <a:cs typeface="Arial"/>
              </a:rPr>
              <a:t> </a:t>
            </a:r>
            <a:r>
              <a:rPr sz="1800" spc="-5" dirty="0">
                <a:solidFill>
                  <a:srgbClr val="585858"/>
                </a:solidFill>
                <a:latin typeface="Arial"/>
                <a:cs typeface="Arial"/>
              </a:rPr>
              <a:t>Calculus</a:t>
            </a:r>
            <a:endParaRPr sz="1800">
              <a:latin typeface="Arial"/>
              <a:cs typeface="Arial"/>
            </a:endParaRPr>
          </a:p>
        </p:txBody>
      </p:sp>
      <p:sp>
        <p:nvSpPr>
          <p:cNvPr id="8" name="object 8"/>
          <p:cNvSpPr txBox="1"/>
          <p:nvPr/>
        </p:nvSpPr>
        <p:spPr>
          <a:xfrm>
            <a:off x="654812" y="3023997"/>
            <a:ext cx="3547110" cy="1075055"/>
          </a:xfrm>
          <a:prstGeom prst="rect">
            <a:avLst/>
          </a:prstGeom>
        </p:spPr>
        <p:txBody>
          <a:bodyPr vert="horz" wrap="square" lIns="0" tIns="12700" rIns="0" bIns="0" rtlCol="0">
            <a:spAutoFit/>
          </a:bodyPr>
          <a:lstStyle/>
          <a:p>
            <a:pPr marL="349250" indent="-335915">
              <a:lnSpc>
                <a:spcPts val="1670"/>
              </a:lnSpc>
              <a:spcBef>
                <a:spcPts val="100"/>
              </a:spcBef>
              <a:buChar char="●"/>
              <a:tabLst>
                <a:tab pos="349250" algn="l"/>
                <a:tab pos="349885" algn="l"/>
                <a:tab pos="1186180" algn="l"/>
              </a:tabLst>
            </a:pPr>
            <a:r>
              <a:rPr sz="1400" b="1" dirty="0">
                <a:latin typeface="Arial"/>
                <a:cs typeface="Arial"/>
              </a:rPr>
              <a:t>{t</a:t>
            </a:r>
            <a:r>
              <a:rPr sz="1400" b="1" spc="-15" dirty="0">
                <a:latin typeface="Arial"/>
                <a:cs typeface="Arial"/>
              </a:rPr>
              <a:t> </a:t>
            </a:r>
            <a:r>
              <a:rPr sz="1400" b="1" dirty="0">
                <a:latin typeface="Arial"/>
                <a:cs typeface="Arial"/>
              </a:rPr>
              <a:t>| P</a:t>
            </a:r>
            <a:r>
              <a:rPr sz="1400" b="1" spc="-25" dirty="0">
                <a:latin typeface="Arial"/>
                <a:cs typeface="Arial"/>
              </a:rPr>
              <a:t> </a:t>
            </a:r>
            <a:r>
              <a:rPr sz="1400" b="1" spc="-5" dirty="0">
                <a:latin typeface="Arial"/>
                <a:cs typeface="Arial"/>
              </a:rPr>
              <a:t>(t)}	</a:t>
            </a:r>
            <a:r>
              <a:rPr sz="1400" spc="-5" dirty="0">
                <a:latin typeface="Arial"/>
                <a:cs typeface="Arial"/>
              </a:rPr>
              <a:t>or</a:t>
            </a:r>
            <a:r>
              <a:rPr sz="1400" spc="-25" dirty="0">
                <a:latin typeface="Arial"/>
                <a:cs typeface="Arial"/>
              </a:rPr>
              <a:t> </a:t>
            </a:r>
            <a:r>
              <a:rPr sz="1400" b="1" dirty="0">
                <a:latin typeface="Arial"/>
                <a:cs typeface="Arial"/>
              </a:rPr>
              <a:t>{t</a:t>
            </a:r>
            <a:r>
              <a:rPr sz="1400" b="1" spc="-25" dirty="0">
                <a:latin typeface="Arial"/>
                <a:cs typeface="Arial"/>
              </a:rPr>
              <a:t> </a:t>
            </a:r>
            <a:r>
              <a:rPr sz="1400" b="1" dirty="0">
                <a:latin typeface="Arial"/>
                <a:cs typeface="Arial"/>
              </a:rPr>
              <a:t>|</a:t>
            </a:r>
            <a:r>
              <a:rPr sz="1400" b="1" spc="-25" dirty="0">
                <a:latin typeface="Arial"/>
                <a:cs typeface="Arial"/>
              </a:rPr>
              <a:t> </a:t>
            </a:r>
            <a:r>
              <a:rPr sz="1400" b="1" spc="-5" dirty="0">
                <a:latin typeface="Arial"/>
                <a:cs typeface="Arial"/>
              </a:rPr>
              <a:t>condition</a:t>
            </a:r>
            <a:r>
              <a:rPr sz="1400" b="1" spc="-10" dirty="0">
                <a:latin typeface="Arial"/>
                <a:cs typeface="Arial"/>
              </a:rPr>
              <a:t> (t)}</a:t>
            </a:r>
            <a:r>
              <a:rPr sz="1400" b="1" spc="-5" dirty="0">
                <a:latin typeface="Arial"/>
                <a:cs typeface="Arial"/>
              </a:rPr>
              <a:t> </a:t>
            </a:r>
            <a:r>
              <a:rPr sz="1400" b="1" dirty="0">
                <a:latin typeface="Arial"/>
                <a:cs typeface="Arial"/>
              </a:rPr>
              <a:t>—</a:t>
            </a:r>
            <a:endParaRPr sz="1400">
              <a:latin typeface="Arial"/>
              <a:cs typeface="Arial"/>
            </a:endParaRPr>
          </a:p>
          <a:p>
            <a:pPr marL="349250" marR="467359" indent="-337185">
              <a:lnSpc>
                <a:spcPts val="1630"/>
              </a:lnSpc>
              <a:spcBef>
                <a:spcPts val="85"/>
              </a:spcBef>
              <a:buChar char="●"/>
              <a:tabLst>
                <a:tab pos="349250" algn="l"/>
                <a:tab pos="349885" algn="l"/>
              </a:tabLst>
            </a:pPr>
            <a:r>
              <a:rPr sz="1400" dirty="0">
                <a:latin typeface="Arial"/>
                <a:cs typeface="Arial"/>
              </a:rPr>
              <a:t>this</a:t>
            </a:r>
            <a:r>
              <a:rPr sz="1400" spc="-30" dirty="0">
                <a:latin typeface="Arial"/>
                <a:cs typeface="Arial"/>
              </a:rPr>
              <a:t> </a:t>
            </a:r>
            <a:r>
              <a:rPr sz="1400" spc="-10" dirty="0">
                <a:latin typeface="Arial"/>
                <a:cs typeface="Arial"/>
              </a:rPr>
              <a:t>is</a:t>
            </a:r>
            <a:r>
              <a:rPr sz="1400" spc="-15" dirty="0">
                <a:latin typeface="Arial"/>
                <a:cs typeface="Arial"/>
              </a:rPr>
              <a:t> </a:t>
            </a:r>
            <a:r>
              <a:rPr sz="1400" spc="-5" dirty="0">
                <a:latin typeface="Arial"/>
                <a:cs typeface="Arial"/>
              </a:rPr>
              <a:t>also</a:t>
            </a:r>
            <a:r>
              <a:rPr sz="1400" spc="-35" dirty="0">
                <a:latin typeface="Arial"/>
                <a:cs typeface="Arial"/>
              </a:rPr>
              <a:t> </a:t>
            </a:r>
            <a:r>
              <a:rPr sz="1400" spc="-5" dirty="0">
                <a:latin typeface="Arial"/>
                <a:cs typeface="Arial"/>
              </a:rPr>
              <a:t>known</a:t>
            </a:r>
            <a:r>
              <a:rPr sz="1400" spc="-20" dirty="0">
                <a:latin typeface="Arial"/>
                <a:cs typeface="Arial"/>
              </a:rPr>
              <a:t> </a:t>
            </a:r>
            <a:r>
              <a:rPr sz="1400" spc="-5" dirty="0">
                <a:latin typeface="Arial"/>
                <a:cs typeface="Arial"/>
              </a:rPr>
              <a:t>as</a:t>
            </a:r>
            <a:r>
              <a:rPr sz="1400" spc="-20" dirty="0">
                <a:latin typeface="Arial"/>
                <a:cs typeface="Arial"/>
              </a:rPr>
              <a:t> </a:t>
            </a:r>
            <a:r>
              <a:rPr sz="1400" spc="-5" dirty="0">
                <a:latin typeface="Arial"/>
                <a:cs typeface="Arial"/>
              </a:rPr>
              <a:t>expression</a:t>
            </a:r>
            <a:r>
              <a:rPr sz="1400" spc="-15" dirty="0">
                <a:latin typeface="Arial"/>
                <a:cs typeface="Arial"/>
              </a:rPr>
              <a:t> of </a:t>
            </a:r>
            <a:r>
              <a:rPr sz="1400" spc="-375" dirty="0">
                <a:latin typeface="Arial"/>
                <a:cs typeface="Arial"/>
              </a:rPr>
              <a:t> </a:t>
            </a:r>
            <a:r>
              <a:rPr sz="1400" dirty="0">
                <a:latin typeface="Arial"/>
                <a:cs typeface="Arial"/>
              </a:rPr>
              <a:t>relational</a:t>
            </a:r>
            <a:r>
              <a:rPr sz="1400" spc="-10" dirty="0">
                <a:latin typeface="Arial"/>
                <a:cs typeface="Arial"/>
              </a:rPr>
              <a:t> </a:t>
            </a:r>
            <a:r>
              <a:rPr sz="1400" spc="-5" dirty="0">
                <a:latin typeface="Arial"/>
                <a:cs typeface="Arial"/>
              </a:rPr>
              <a:t>calculus</a:t>
            </a:r>
            <a:endParaRPr sz="1400">
              <a:latin typeface="Arial"/>
              <a:cs typeface="Arial"/>
            </a:endParaRPr>
          </a:p>
          <a:p>
            <a:pPr marL="349250" marR="5080" indent="-337185">
              <a:lnSpc>
                <a:spcPts val="1630"/>
              </a:lnSpc>
              <a:spcBef>
                <a:spcPts val="35"/>
              </a:spcBef>
              <a:buChar char="●"/>
              <a:tabLst>
                <a:tab pos="349250" algn="l"/>
                <a:tab pos="349885" algn="l"/>
              </a:tabLst>
            </a:pPr>
            <a:r>
              <a:rPr sz="1400" dirty="0">
                <a:latin typeface="Arial"/>
                <a:cs typeface="Arial"/>
              </a:rPr>
              <a:t>Where</a:t>
            </a:r>
            <a:r>
              <a:rPr sz="1400" spc="-30" dirty="0">
                <a:latin typeface="Arial"/>
                <a:cs typeface="Arial"/>
              </a:rPr>
              <a:t> </a:t>
            </a:r>
            <a:r>
              <a:rPr sz="1400" dirty="0">
                <a:latin typeface="Arial"/>
                <a:cs typeface="Arial"/>
              </a:rPr>
              <a:t>t</a:t>
            </a:r>
            <a:r>
              <a:rPr sz="1400" spc="-15" dirty="0">
                <a:latin typeface="Arial"/>
                <a:cs typeface="Arial"/>
              </a:rPr>
              <a:t> </a:t>
            </a:r>
            <a:r>
              <a:rPr sz="1400" spc="-10" dirty="0">
                <a:latin typeface="Arial"/>
                <a:cs typeface="Arial"/>
              </a:rPr>
              <a:t>is</a:t>
            </a:r>
            <a:r>
              <a:rPr sz="1400" spc="-20"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resulting</a:t>
            </a:r>
            <a:r>
              <a:rPr sz="1400" spc="-25" dirty="0">
                <a:latin typeface="Arial"/>
                <a:cs typeface="Arial"/>
              </a:rPr>
              <a:t> </a:t>
            </a:r>
            <a:r>
              <a:rPr sz="1400" spc="-5" dirty="0">
                <a:latin typeface="Arial"/>
                <a:cs typeface="Arial"/>
              </a:rPr>
              <a:t>tuples, P(t)</a:t>
            </a:r>
            <a:r>
              <a:rPr sz="1400" spc="-30" dirty="0">
                <a:latin typeface="Arial"/>
                <a:cs typeface="Arial"/>
              </a:rPr>
              <a:t> </a:t>
            </a:r>
            <a:r>
              <a:rPr sz="1400" dirty="0">
                <a:latin typeface="Arial"/>
                <a:cs typeface="Arial"/>
              </a:rPr>
              <a:t>is</a:t>
            </a:r>
            <a:r>
              <a:rPr sz="1400" spc="-20" dirty="0">
                <a:latin typeface="Arial"/>
                <a:cs typeface="Arial"/>
              </a:rPr>
              <a:t> </a:t>
            </a:r>
            <a:r>
              <a:rPr sz="1400" spc="-5" dirty="0">
                <a:latin typeface="Arial"/>
                <a:cs typeface="Arial"/>
              </a:rPr>
              <a:t>the </a:t>
            </a:r>
            <a:r>
              <a:rPr sz="1400" spc="-375" dirty="0">
                <a:latin typeface="Arial"/>
                <a:cs typeface="Arial"/>
              </a:rPr>
              <a:t> </a:t>
            </a:r>
            <a:r>
              <a:rPr sz="1400" dirty="0">
                <a:latin typeface="Arial"/>
                <a:cs typeface="Arial"/>
              </a:rPr>
              <a:t>condition</a:t>
            </a:r>
            <a:r>
              <a:rPr sz="1400" spc="-10" dirty="0">
                <a:latin typeface="Arial"/>
                <a:cs typeface="Arial"/>
              </a:rPr>
              <a:t> </a:t>
            </a:r>
            <a:r>
              <a:rPr sz="1400" spc="-5" dirty="0">
                <a:latin typeface="Arial"/>
                <a:cs typeface="Arial"/>
              </a:rPr>
              <a:t>used</a:t>
            </a:r>
            <a:r>
              <a:rPr sz="1400" spc="-20" dirty="0">
                <a:latin typeface="Arial"/>
                <a:cs typeface="Arial"/>
              </a:rPr>
              <a:t> </a:t>
            </a:r>
            <a:r>
              <a:rPr sz="1400" dirty="0">
                <a:latin typeface="Arial"/>
                <a:cs typeface="Arial"/>
              </a:rPr>
              <a:t>to</a:t>
            </a:r>
            <a:r>
              <a:rPr sz="1400" spc="-25" dirty="0">
                <a:latin typeface="Arial"/>
                <a:cs typeface="Arial"/>
              </a:rPr>
              <a:t> </a:t>
            </a:r>
            <a:r>
              <a:rPr sz="1400" spc="-5" dirty="0">
                <a:latin typeface="Arial"/>
                <a:cs typeface="Arial"/>
              </a:rPr>
              <a:t>fetch</a:t>
            </a:r>
            <a:r>
              <a:rPr sz="1400" spc="-10" dirty="0">
                <a:latin typeface="Arial"/>
                <a:cs typeface="Arial"/>
              </a:rPr>
              <a:t> t.</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8016" y="4841993"/>
            <a:ext cx="3357879" cy="124460"/>
          </a:xfrm>
          <a:prstGeom prst="rect">
            <a:avLst/>
          </a:prstGeom>
        </p:spPr>
        <p:txBody>
          <a:bodyPr vert="horz" wrap="square" lIns="0" tIns="3810" rIns="0" bIns="0" rtlCol="0">
            <a:spAutoFit/>
          </a:bodyPr>
          <a:lstStyle/>
          <a:p>
            <a:pPr marL="12700">
              <a:lnSpc>
                <a:spcPct val="100000"/>
              </a:lnSpc>
              <a:spcBef>
                <a:spcPts val="30"/>
              </a:spcBef>
            </a:pPr>
            <a:r>
              <a:rPr sz="700" spc="-10" dirty="0">
                <a:solidFill>
                  <a:srgbClr val="585858"/>
                </a:solidFill>
                <a:latin typeface="Arial"/>
                <a:cs typeface="Arial"/>
              </a:rPr>
              <a:t>Image</a:t>
            </a:r>
            <a:r>
              <a:rPr sz="700" spc="40" dirty="0">
                <a:solidFill>
                  <a:srgbClr val="585858"/>
                </a:solidFill>
                <a:latin typeface="Arial"/>
                <a:cs typeface="Arial"/>
              </a:rPr>
              <a:t> </a:t>
            </a:r>
            <a:r>
              <a:rPr sz="700" spc="-5" dirty="0">
                <a:solidFill>
                  <a:srgbClr val="585858"/>
                </a:solidFill>
                <a:latin typeface="Arial"/>
                <a:cs typeface="Arial"/>
              </a:rPr>
              <a:t>Source:</a:t>
            </a:r>
            <a:r>
              <a:rPr sz="700" spc="45" dirty="0">
                <a:solidFill>
                  <a:srgbClr val="585858"/>
                </a:solidFill>
                <a:latin typeface="Arial"/>
                <a:cs typeface="Arial"/>
              </a:rPr>
              <a:t> </a:t>
            </a:r>
            <a:r>
              <a:rPr sz="700" spc="-10" dirty="0">
                <a:solidFill>
                  <a:srgbClr val="585858"/>
                </a:solidFill>
                <a:latin typeface="Arial"/>
                <a:cs typeface="Arial"/>
              </a:rPr>
              <a:t>https://static.javatpoint.com/dbms/images/dbms-relational-calculus.png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572000" y="4021850"/>
            <a:ext cx="4572000" cy="1122045"/>
          </a:xfrm>
          <a:custGeom>
            <a:avLst/>
            <a:gdLst/>
            <a:ahLst/>
            <a:cxnLst/>
            <a:rect l="l" t="t" r="r" b="b"/>
            <a:pathLst>
              <a:path w="4572000" h="1122045">
                <a:moveTo>
                  <a:pt x="0" y="1121525"/>
                </a:moveTo>
                <a:lnTo>
                  <a:pt x="4571999" y="1121525"/>
                </a:lnTo>
                <a:lnTo>
                  <a:pt x="4571999" y="0"/>
                </a:lnTo>
                <a:lnTo>
                  <a:pt x="0" y="0"/>
                </a:lnTo>
                <a:lnTo>
                  <a:pt x="0" y="1121525"/>
                </a:lnTo>
                <a:close/>
              </a:path>
            </a:pathLst>
          </a:custGeom>
          <a:solidFill>
            <a:srgbClr val="EEEEEE"/>
          </a:solidFill>
        </p:spPr>
        <p:txBody>
          <a:bodyPr wrap="square" lIns="0" tIns="0" rIns="0" bIns="0" rtlCol="0"/>
          <a:lstStyle/>
          <a:p>
            <a:endParaRPr sz="1800"/>
          </a:p>
        </p:txBody>
      </p:sp>
      <p:sp>
        <p:nvSpPr>
          <p:cNvPr id="3" name="object 3"/>
          <p:cNvSpPr/>
          <p:nvPr/>
        </p:nvSpPr>
        <p:spPr>
          <a:xfrm>
            <a:off x="4572000" y="1"/>
            <a:ext cx="4572000" cy="913765"/>
          </a:xfrm>
          <a:custGeom>
            <a:avLst/>
            <a:gdLst/>
            <a:ahLst/>
            <a:cxnLst/>
            <a:rect l="l" t="t" r="r" b="b"/>
            <a:pathLst>
              <a:path w="4572000" h="913765">
                <a:moveTo>
                  <a:pt x="0" y="913374"/>
                </a:moveTo>
                <a:lnTo>
                  <a:pt x="4571999" y="913374"/>
                </a:lnTo>
                <a:lnTo>
                  <a:pt x="4571999" y="0"/>
                </a:lnTo>
                <a:lnTo>
                  <a:pt x="0" y="0"/>
                </a:lnTo>
                <a:lnTo>
                  <a:pt x="0" y="913374"/>
                </a:lnTo>
                <a:close/>
              </a:path>
            </a:pathLst>
          </a:custGeom>
          <a:solidFill>
            <a:srgbClr val="EEEEEE"/>
          </a:solidFill>
        </p:spPr>
        <p:txBody>
          <a:bodyPr wrap="square" lIns="0" tIns="0" rIns="0" bIns="0" rtlCol="0"/>
          <a:lstStyle/>
          <a:p>
            <a:endParaRPr sz="1800"/>
          </a:p>
        </p:txBody>
      </p:sp>
      <p:pic>
        <p:nvPicPr>
          <p:cNvPr id="4" name="object 4"/>
          <p:cNvPicPr/>
          <p:nvPr/>
        </p:nvPicPr>
        <p:blipFill>
          <a:blip r:embed="rId2" cstate="print"/>
          <a:stretch>
            <a:fillRect/>
          </a:stretch>
        </p:blipFill>
        <p:spPr>
          <a:xfrm>
            <a:off x="143976" y="161799"/>
            <a:ext cx="774074" cy="311224"/>
          </a:xfrm>
          <a:prstGeom prst="rect">
            <a:avLst/>
          </a:prstGeom>
        </p:spPr>
      </p:pic>
      <p:pic>
        <p:nvPicPr>
          <p:cNvPr id="5" name="object 5"/>
          <p:cNvPicPr/>
          <p:nvPr/>
        </p:nvPicPr>
        <p:blipFill>
          <a:blip r:embed="rId3" cstate="print"/>
          <a:stretch>
            <a:fillRect/>
          </a:stretch>
        </p:blipFill>
        <p:spPr>
          <a:xfrm>
            <a:off x="8229557" y="161801"/>
            <a:ext cx="791593" cy="311224"/>
          </a:xfrm>
          <a:prstGeom prst="rect">
            <a:avLst/>
          </a:prstGeom>
        </p:spPr>
      </p:pic>
      <p:sp>
        <p:nvSpPr>
          <p:cNvPr id="6" name="object 6"/>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HTML Tags and Attributes</a:t>
            </a:r>
          </a:p>
        </p:txBody>
      </p:sp>
      <p:sp>
        <p:nvSpPr>
          <p:cNvPr id="7" name="object 7"/>
          <p:cNvSpPr txBox="1"/>
          <p:nvPr/>
        </p:nvSpPr>
        <p:spPr>
          <a:xfrm>
            <a:off x="2711704" y="1728118"/>
            <a:ext cx="686435" cy="289823"/>
          </a:xfrm>
          <a:prstGeom prst="rect">
            <a:avLst/>
          </a:prstGeom>
        </p:spPr>
        <p:txBody>
          <a:bodyPr vert="horz" wrap="square" lIns="0" tIns="12700" rIns="0" bIns="0" rtlCol="0">
            <a:spAutoFit/>
          </a:bodyPr>
          <a:lstStyle/>
          <a:p>
            <a:pPr marL="12700" algn="ctr">
              <a:spcBef>
                <a:spcPts val="100"/>
              </a:spcBef>
            </a:pPr>
            <a:r>
              <a:rPr sz="1800" spc="-200" dirty="0">
                <a:solidFill>
                  <a:srgbClr val="595959"/>
                </a:solidFill>
                <a:latin typeface="Arial MT"/>
                <a:cs typeface="Arial MT"/>
              </a:rPr>
              <a:t>T</a:t>
            </a:r>
            <a:r>
              <a:rPr sz="1800" spc="-5" dirty="0">
                <a:solidFill>
                  <a:srgbClr val="595959"/>
                </a:solidFill>
                <a:latin typeface="Arial MT"/>
                <a:cs typeface="Arial MT"/>
              </a:rPr>
              <a:t>ables</a:t>
            </a:r>
            <a:endParaRPr sz="1800" dirty="0">
              <a:latin typeface="Arial MT"/>
              <a:cs typeface="Arial MT"/>
            </a:endParaRPr>
          </a:p>
        </p:txBody>
      </p:sp>
      <p:sp>
        <p:nvSpPr>
          <p:cNvPr id="8" name="object 8"/>
          <p:cNvSpPr txBox="1"/>
          <p:nvPr/>
        </p:nvSpPr>
        <p:spPr>
          <a:xfrm>
            <a:off x="704858" y="2607299"/>
            <a:ext cx="3236595" cy="770724"/>
          </a:xfrm>
          <a:prstGeom prst="rect">
            <a:avLst/>
          </a:prstGeom>
        </p:spPr>
        <p:txBody>
          <a:bodyPr vert="horz" wrap="square" lIns="0" tIns="46990" rIns="0" bIns="0" rtlCol="0">
            <a:spAutoFit/>
          </a:bodyPr>
          <a:lstStyle/>
          <a:p>
            <a:pPr marL="348606" indent="-336542" algn="just">
              <a:spcBef>
                <a:spcPts val="370"/>
              </a:spcBef>
              <a:buChar char="●"/>
              <a:tabLst>
                <a:tab pos="347972" algn="l"/>
                <a:tab pos="349241" algn="l"/>
              </a:tabLst>
            </a:pPr>
            <a:r>
              <a:rPr spc="-5" dirty="0">
                <a:latin typeface="Arial MT"/>
                <a:cs typeface="Arial MT"/>
              </a:rPr>
              <a:t>&lt;tr&gt;</a:t>
            </a:r>
            <a:r>
              <a:rPr spc="-20" dirty="0">
                <a:latin typeface="Arial MT"/>
                <a:cs typeface="Arial MT"/>
              </a:rPr>
              <a:t> </a:t>
            </a:r>
            <a:r>
              <a:rPr spc="-5" dirty="0">
                <a:latin typeface="Arial MT"/>
                <a:cs typeface="Arial MT"/>
              </a:rPr>
              <a:t>element</a:t>
            </a:r>
            <a:r>
              <a:rPr spc="-20" dirty="0">
                <a:latin typeface="Arial MT"/>
                <a:cs typeface="Arial MT"/>
              </a:rPr>
              <a:t> </a:t>
            </a:r>
            <a:r>
              <a:rPr spc="-5" dirty="0">
                <a:latin typeface="Arial MT"/>
                <a:cs typeface="Arial MT"/>
              </a:rPr>
              <a:t>defines</a:t>
            </a:r>
            <a:r>
              <a:rPr spc="-20" dirty="0">
                <a:latin typeface="Arial MT"/>
                <a:cs typeface="Arial MT"/>
              </a:rPr>
              <a:t> </a:t>
            </a:r>
            <a:r>
              <a:rPr dirty="0">
                <a:latin typeface="Arial MT"/>
                <a:cs typeface="Arial MT"/>
              </a:rPr>
              <a:t>a </a:t>
            </a:r>
            <a:r>
              <a:rPr b="1" dirty="0"/>
              <a:t>table</a:t>
            </a:r>
            <a:r>
              <a:rPr b="1" spc="-20" dirty="0"/>
              <a:t> </a:t>
            </a:r>
            <a:r>
              <a:rPr dirty="0">
                <a:latin typeface="Arial MT"/>
                <a:cs typeface="Arial MT"/>
              </a:rPr>
              <a:t>row</a:t>
            </a:r>
          </a:p>
          <a:p>
            <a:pPr marL="348606" indent="-336542" algn="just">
              <a:spcBef>
                <a:spcPts val="270"/>
              </a:spcBef>
              <a:buChar char="●"/>
              <a:tabLst>
                <a:tab pos="347972" algn="l"/>
                <a:tab pos="349241" algn="l"/>
              </a:tabLst>
            </a:pPr>
            <a:r>
              <a:rPr spc="-5" dirty="0">
                <a:latin typeface="Arial MT"/>
                <a:cs typeface="Arial MT"/>
              </a:rPr>
              <a:t>&lt;th&gt;</a:t>
            </a:r>
            <a:r>
              <a:rPr spc="-25" dirty="0">
                <a:latin typeface="Arial MT"/>
                <a:cs typeface="Arial MT"/>
              </a:rPr>
              <a:t> </a:t>
            </a:r>
            <a:r>
              <a:rPr spc="-5" dirty="0">
                <a:latin typeface="Arial MT"/>
                <a:cs typeface="Arial MT"/>
              </a:rPr>
              <a:t>element</a:t>
            </a:r>
            <a:r>
              <a:rPr spc="-20" dirty="0">
                <a:latin typeface="Arial MT"/>
                <a:cs typeface="Arial MT"/>
              </a:rPr>
              <a:t> </a:t>
            </a:r>
            <a:r>
              <a:rPr spc="-5" dirty="0">
                <a:latin typeface="Arial MT"/>
                <a:cs typeface="Arial MT"/>
              </a:rPr>
              <a:t>defines</a:t>
            </a:r>
            <a:r>
              <a:rPr spc="-20" dirty="0">
                <a:latin typeface="Arial MT"/>
                <a:cs typeface="Arial MT"/>
              </a:rPr>
              <a:t> </a:t>
            </a:r>
            <a:r>
              <a:rPr dirty="0">
                <a:latin typeface="Arial MT"/>
                <a:cs typeface="Arial MT"/>
              </a:rPr>
              <a:t>a</a:t>
            </a:r>
            <a:r>
              <a:rPr spc="-5" dirty="0">
                <a:latin typeface="Arial MT"/>
                <a:cs typeface="Arial MT"/>
              </a:rPr>
              <a:t> </a:t>
            </a:r>
            <a:r>
              <a:rPr b="1" dirty="0"/>
              <a:t>table</a:t>
            </a:r>
            <a:r>
              <a:rPr b="1" spc="-20" dirty="0"/>
              <a:t> </a:t>
            </a:r>
            <a:r>
              <a:rPr spc="-5" dirty="0">
                <a:latin typeface="Arial MT"/>
                <a:cs typeface="Arial MT"/>
              </a:rPr>
              <a:t>header</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&lt;td&gt;</a:t>
            </a:r>
            <a:r>
              <a:rPr spc="-20" dirty="0">
                <a:latin typeface="Arial MT"/>
                <a:cs typeface="Arial MT"/>
              </a:rPr>
              <a:t> </a:t>
            </a:r>
            <a:r>
              <a:rPr spc="-5" dirty="0">
                <a:latin typeface="Arial MT"/>
                <a:cs typeface="Arial MT"/>
              </a:rPr>
              <a:t>element</a:t>
            </a:r>
            <a:r>
              <a:rPr spc="-20" dirty="0">
                <a:latin typeface="Arial MT"/>
                <a:cs typeface="Arial MT"/>
              </a:rPr>
              <a:t> </a:t>
            </a:r>
            <a:r>
              <a:rPr spc="-5" dirty="0">
                <a:latin typeface="Arial MT"/>
                <a:cs typeface="Arial MT"/>
              </a:rPr>
              <a:t>defines</a:t>
            </a:r>
            <a:r>
              <a:rPr spc="-20" dirty="0">
                <a:latin typeface="Arial MT"/>
                <a:cs typeface="Arial MT"/>
              </a:rPr>
              <a:t> </a:t>
            </a:r>
            <a:r>
              <a:rPr dirty="0">
                <a:latin typeface="Arial MT"/>
                <a:cs typeface="Arial MT"/>
              </a:rPr>
              <a:t>a </a:t>
            </a:r>
            <a:r>
              <a:rPr b="1" dirty="0"/>
              <a:t>table</a:t>
            </a:r>
            <a:r>
              <a:rPr b="1" spc="-20" dirty="0"/>
              <a:t> </a:t>
            </a:r>
            <a:r>
              <a:rPr dirty="0">
                <a:latin typeface="Arial MT"/>
                <a:cs typeface="Arial MT"/>
              </a:rPr>
              <a:t>cell.</a:t>
            </a:r>
          </a:p>
        </p:txBody>
      </p:sp>
      <p:sp>
        <p:nvSpPr>
          <p:cNvPr id="9" name="object 9"/>
          <p:cNvSpPr txBox="1"/>
          <p:nvPr/>
        </p:nvSpPr>
        <p:spPr>
          <a:xfrm>
            <a:off x="4572000" y="1075566"/>
            <a:ext cx="4572000" cy="3064942"/>
          </a:xfrm>
          <a:prstGeom prst="rect">
            <a:avLst/>
          </a:prstGeom>
          <a:solidFill>
            <a:schemeClr val="bg1"/>
          </a:solidFill>
        </p:spPr>
        <p:txBody>
          <a:bodyPr vert="horz" wrap="square" lIns="0" tIns="12700" rIns="0" bIns="0" rtlCol="0">
            <a:spAutoFit/>
          </a:bodyPr>
          <a:lstStyle/>
          <a:p>
            <a:pPr marL="12700">
              <a:lnSpc>
                <a:spcPts val="1664"/>
              </a:lnSpc>
              <a:spcBef>
                <a:spcPts val="100"/>
              </a:spcBef>
            </a:pPr>
            <a:r>
              <a:rPr spc="-5" dirty="0">
                <a:latin typeface="Arial MT"/>
                <a:cs typeface="Arial MT"/>
              </a:rPr>
              <a:t>&lt;table</a:t>
            </a:r>
            <a:r>
              <a:rPr spc="-80" dirty="0">
                <a:latin typeface="Arial MT"/>
                <a:cs typeface="Arial MT"/>
              </a:rPr>
              <a:t> </a:t>
            </a:r>
            <a:r>
              <a:rPr dirty="0">
                <a:latin typeface="Arial MT"/>
                <a:cs typeface="Arial MT"/>
              </a:rPr>
              <a:t>style="width:80%;"&gt;</a:t>
            </a:r>
          </a:p>
          <a:p>
            <a:pPr marL="307967">
              <a:lnSpc>
                <a:spcPts val="1650"/>
              </a:lnSpc>
            </a:pPr>
            <a:r>
              <a:rPr spc="-5" dirty="0">
                <a:latin typeface="Arial MT"/>
                <a:cs typeface="Arial MT"/>
              </a:rPr>
              <a:t>&lt;tr&gt;</a:t>
            </a:r>
            <a:endParaRPr dirty="0">
              <a:latin typeface="Arial MT"/>
              <a:cs typeface="Arial MT"/>
            </a:endParaRPr>
          </a:p>
          <a:p>
            <a:pPr marL="406390">
              <a:lnSpc>
                <a:spcPts val="1650"/>
              </a:lnSpc>
            </a:pPr>
            <a:r>
              <a:rPr spc="-5" dirty="0">
                <a:latin typeface="Arial MT"/>
                <a:cs typeface="Arial MT"/>
              </a:rPr>
              <a:t>&lt;th&gt;Month&lt;/th&gt;</a:t>
            </a:r>
            <a:endParaRPr dirty="0">
              <a:latin typeface="Arial MT"/>
              <a:cs typeface="Arial MT"/>
            </a:endParaRPr>
          </a:p>
          <a:p>
            <a:pPr marL="406390">
              <a:lnSpc>
                <a:spcPts val="1650"/>
              </a:lnSpc>
            </a:pPr>
            <a:r>
              <a:rPr spc="-5" dirty="0">
                <a:latin typeface="Arial MT"/>
                <a:cs typeface="Arial MT"/>
              </a:rPr>
              <a:t>&lt;th&gt;Date&lt;/th&gt;</a:t>
            </a:r>
            <a:endParaRPr dirty="0">
              <a:latin typeface="Arial MT"/>
              <a:cs typeface="Arial MT"/>
            </a:endParaRPr>
          </a:p>
          <a:p>
            <a:pPr marL="307967">
              <a:lnSpc>
                <a:spcPts val="1650"/>
              </a:lnSpc>
            </a:pPr>
            <a:r>
              <a:rPr spc="-5" dirty="0">
                <a:latin typeface="Arial MT"/>
                <a:cs typeface="Arial MT"/>
              </a:rPr>
              <a:t>&lt;/tr&gt;</a:t>
            </a:r>
            <a:endParaRPr dirty="0">
              <a:latin typeface="Arial MT"/>
              <a:cs typeface="Arial MT"/>
            </a:endParaRPr>
          </a:p>
          <a:p>
            <a:pPr marL="307967">
              <a:lnSpc>
                <a:spcPts val="1650"/>
              </a:lnSpc>
            </a:pPr>
            <a:r>
              <a:rPr spc="-5" dirty="0">
                <a:latin typeface="Arial MT"/>
                <a:cs typeface="Arial MT"/>
              </a:rPr>
              <a:t>&lt;tr&gt;</a:t>
            </a:r>
            <a:endParaRPr dirty="0">
              <a:latin typeface="Arial MT"/>
              <a:cs typeface="Arial MT"/>
            </a:endParaRPr>
          </a:p>
          <a:p>
            <a:pPr marL="406390">
              <a:lnSpc>
                <a:spcPts val="1650"/>
              </a:lnSpc>
            </a:pPr>
            <a:r>
              <a:rPr spc="-5" dirty="0">
                <a:latin typeface="Arial MT"/>
                <a:cs typeface="Arial MT"/>
              </a:rPr>
              <a:t>&lt;td&gt;January&lt;/td&gt;</a:t>
            </a:r>
            <a:endParaRPr dirty="0">
              <a:latin typeface="Arial MT"/>
              <a:cs typeface="Arial MT"/>
            </a:endParaRPr>
          </a:p>
          <a:p>
            <a:pPr marL="406390">
              <a:lnSpc>
                <a:spcPts val="1650"/>
              </a:lnSpc>
            </a:pPr>
            <a:r>
              <a:rPr spc="-5" dirty="0">
                <a:latin typeface="Arial MT"/>
                <a:cs typeface="Arial MT"/>
              </a:rPr>
              <a:t>&lt;td&gt;10.01.2014&lt;/td&gt;</a:t>
            </a:r>
            <a:endParaRPr dirty="0">
              <a:latin typeface="Arial MT"/>
              <a:cs typeface="Arial MT"/>
            </a:endParaRPr>
          </a:p>
          <a:p>
            <a:pPr marL="307967">
              <a:lnSpc>
                <a:spcPts val="1650"/>
              </a:lnSpc>
            </a:pPr>
            <a:r>
              <a:rPr spc="-5" dirty="0">
                <a:latin typeface="Arial MT"/>
                <a:cs typeface="Arial MT"/>
              </a:rPr>
              <a:t>&lt;/tr&gt;</a:t>
            </a:r>
            <a:endParaRPr dirty="0">
              <a:latin typeface="Arial MT"/>
              <a:cs typeface="Arial MT"/>
            </a:endParaRPr>
          </a:p>
          <a:p>
            <a:pPr marL="307967">
              <a:lnSpc>
                <a:spcPts val="1650"/>
              </a:lnSpc>
            </a:pPr>
            <a:r>
              <a:rPr spc="-5" dirty="0">
                <a:latin typeface="Arial MT"/>
                <a:cs typeface="Arial MT"/>
              </a:rPr>
              <a:t>&lt;tr&gt;</a:t>
            </a:r>
            <a:endParaRPr dirty="0">
              <a:latin typeface="Arial MT"/>
              <a:cs typeface="Arial MT"/>
            </a:endParaRPr>
          </a:p>
          <a:p>
            <a:pPr marL="406390">
              <a:lnSpc>
                <a:spcPts val="1650"/>
              </a:lnSpc>
            </a:pPr>
            <a:r>
              <a:rPr spc="-5" dirty="0">
                <a:latin typeface="Arial MT"/>
                <a:cs typeface="Arial MT"/>
              </a:rPr>
              <a:t>&lt;td&gt;February&lt;/td&gt;</a:t>
            </a:r>
            <a:endParaRPr dirty="0">
              <a:latin typeface="Arial MT"/>
              <a:cs typeface="Arial MT"/>
            </a:endParaRPr>
          </a:p>
          <a:p>
            <a:pPr marL="406390">
              <a:lnSpc>
                <a:spcPts val="1650"/>
              </a:lnSpc>
            </a:pPr>
            <a:r>
              <a:rPr spc="-5" dirty="0">
                <a:latin typeface="Arial MT"/>
                <a:cs typeface="Arial MT"/>
              </a:rPr>
              <a:t>&lt;td&gt;10.01.2014&lt;/td&gt;</a:t>
            </a:r>
            <a:endParaRPr dirty="0">
              <a:latin typeface="Arial MT"/>
              <a:cs typeface="Arial MT"/>
            </a:endParaRPr>
          </a:p>
          <a:p>
            <a:pPr marL="307967">
              <a:lnSpc>
                <a:spcPts val="1650"/>
              </a:lnSpc>
            </a:pPr>
            <a:r>
              <a:rPr spc="-5" dirty="0">
                <a:latin typeface="Arial MT"/>
                <a:cs typeface="Arial MT"/>
              </a:rPr>
              <a:t>&lt;/tr&gt;</a:t>
            </a:r>
            <a:endParaRPr dirty="0">
              <a:latin typeface="Arial MT"/>
              <a:cs typeface="Arial MT"/>
            </a:endParaRPr>
          </a:p>
          <a:p>
            <a:pPr marL="209545">
              <a:lnSpc>
                <a:spcPts val="1664"/>
              </a:lnSpc>
            </a:pPr>
            <a:r>
              <a:rPr spc="-5" dirty="0">
                <a:latin typeface="Arial MT"/>
                <a:cs typeface="Arial MT"/>
              </a:rPr>
              <a:t>&lt;/table&gt;</a:t>
            </a:r>
            <a:endParaRPr dirty="0">
              <a:latin typeface="Arial MT"/>
              <a:cs typeface="Arial MT"/>
            </a:endParaRPr>
          </a:p>
        </p:txBody>
      </p:sp>
    </p:spTree>
    <p:extLst>
      <p:ext uri="{BB962C8B-B14F-4D97-AF65-F5344CB8AC3E}">
        <p14:creationId xmlns:p14="http://schemas.microsoft.com/office/powerpoint/2010/main" val="488621179"/>
      </p:ext>
    </p:extLst>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40535" y="644397"/>
            <a:ext cx="3960298" cy="772647"/>
          </a:xfrm>
          <a:prstGeom prst="rect">
            <a:avLst/>
          </a:prstGeom>
        </p:spPr>
        <p:txBody>
          <a:bodyPr vert="horz" wrap="square" lIns="0" tIns="28575" rIns="0" bIns="0" rtlCol="0">
            <a:spAutoFit/>
          </a:bodyPr>
          <a:lstStyle/>
          <a:p>
            <a:pPr marL="1114425" marR="5080" indent="-110236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Calculus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1413484"/>
              <a:ext cx="4570984" cy="2723515"/>
            </a:xfrm>
            <a:prstGeom prst="rect">
              <a:avLst/>
            </a:prstGeom>
          </p:spPr>
        </p:pic>
      </p:grpSp>
      <p:sp>
        <p:nvSpPr>
          <p:cNvPr id="7" name="object 7"/>
          <p:cNvSpPr txBox="1"/>
          <p:nvPr/>
        </p:nvSpPr>
        <p:spPr>
          <a:xfrm>
            <a:off x="654812" y="1719198"/>
            <a:ext cx="3507104" cy="3003550"/>
          </a:xfrm>
          <a:prstGeom prst="rect">
            <a:avLst/>
          </a:prstGeom>
        </p:spPr>
        <p:txBody>
          <a:bodyPr vert="horz" wrap="square" lIns="0" tIns="12700" rIns="0" bIns="0" rtlCol="0">
            <a:spAutoFit/>
          </a:bodyPr>
          <a:lstStyle/>
          <a:p>
            <a:pPr marL="329565">
              <a:lnSpc>
                <a:spcPct val="100000"/>
              </a:lnSpc>
              <a:spcBef>
                <a:spcPts val="100"/>
              </a:spcBef>
            </a:pPr>
            <a:r>
              <a:rPr sz="1800" spc="-5" dirty="0">
                <a:solidFill>
                  <a:srgbClr val="585858"/>
                </a:solidFill>
                <a:latin typeface="Arial"/>
                <a:cs typeface="Arial"/>
              </a:rPr>
              <a:t>Tuple</a:t>
            </a:r>
            <a:r>
              <a:rPr sz="1800" spc="-65" dirty="0">
                <a:solidFill>
                  <a:srgbClr val="585858"/>
                </a:solidFill>
                <a:latin typeface="Arial"/>
                <a:cs typeface="Arial"/>
              </a:rPr>
              <a:t> </a:t>
            </a:r>
            <a:r>
              <a:rPr sz="1800" spc="-5" dirty="0">
                <a:solidFill>
                  <a:srgbClr val="585858"/>
                </a:solidFill>
                <a:latin typeface="Arial"/>
                <a:cs typeface="Arial"/>
              </a:rPr>
              <a:t>Relational</a:t>
            </a:r>
            <a:r>
              <a:rPr sz="1800" spc="-60" dirty="0">
                <a:solidFill>
                  <a:srgbClr val="585858"/>
                </a:solidFill>
                <a:latin typeface="Arial"/>
                <a:cs typeface="Arial"/>
              </a:rPr>
              <a:t> </a:t>
            </a:r>
            <a:r>
              <a:rPr sz="1800" spc="-5" dirty="0">
                <a:solidFill>
                  <a:srgbClr val="585858"/>
                </a:solidFill>
                <a:latin typeface="Arial"/>
                <a:cs typeface="Arial"/>
              </a:rPr>
              <a:t>Calculus</a:t>
            </a:r>
            <a:endParaRPr sz="1800">
              <a:latin typeface="Arial"/>
              <a:cs typeface="Arial"/>
            </a:endParaRPr>
          </a:p>
          <a:p>
            <a:pPr>
              <a:lnSpc>
                <a:spcPct val="100000"/>
              </a:lnSpc>
              <a:spcBef>
                <a:spcPts val="50"/>
              </a:spcBef>
            </a:pPr>
            <a:endParaRPr sz="2800">
              <a:latin typeface="Arial"/>
              <a:cs typeface="Arial"/>
            </a:endParaRPr>
          </a:p>
          <a:p>
            <a:pPr marL="349250" marR="1301115" indent="-337185">
              <a:lnSpc>
                <a:spcPts val="1630"/>
              </a:lnSpc>
              <a:buChar char="●"/>
              <a:tabLst>
                <a:tab pos="349250" algn="l"/>
                <a:tab pos="349885" algn="l"/>
              </a:tabLst>
            </a:pPr>
            <a:r>
              <a:rPr sz="1400" b="1" dirty="0">
                <a:latin typeface="Arial"/>
                <a:cs typeface="Arial"/>
              </a:rPr>
              <a:t>{t</a:t>
            </a:r>
            <a:r>
              <a:rPr sz="1400" b="1" spc="-40" dirty="0">
                <a:latin typeface="Arial"/>
                <a:cs typeface="Arial"/>
              </a:rPr>
              <a:t> </a:t>
            </a:r>
            <a:r>
              <a:rPr sz="1400" b="1" dirty="0">
                <a:latin typeface="Arial"/>
                <a:cs typeface="Arial"/>
              </a:rPr>
              <a:t>|</a:t>
            </a:r>
            <a:r>
              <a:rPr sz="1400" b="1" spc="-45" dirty="0">
                <a:latin typeface="Arial"/>
                <a:cs typeface="Arial"/>
              </a:rPr>
              <a:t> </a:t>
            </a:r>
            <a:r>
              <a:rPr sz="1400" b="1" dirty="0">
                <a:latin typeface="Arial"/>
                <a:cs typeface="Arial"/>
              </a:rPr>
              <a:t>EMPLOYEE</a:t>
            </a:r>
            <a:r>
              <a:rPr sz="1400" b="1" spc="-40" dirty="0">
                <a:latin typeface="Arial"/>
                <a:cs typeface="Arial"/>
              </a:rPr>
              <a:t> </a:t>
            </a:r>
            <a:r>
              <a:rPr sz="1400" b="1" spc="-5" dirty="0">
                <a:latin typeface="Arial"/>
                <a:cs typeface="Arial"/>
              </a:rPr>
              <a:t>(t)</a:t>
            </a:r>
            <a:r>
              <a:rPr sz="1400" b="1" spc="-45" dirty="0">
                <a:latin typeface="Arial"/>
                <a:cs typeface="Arial"/>
              </a:rPr>
              <a:t> </a:t>
            </a:r>
            <a:r>
              <a:rPr sz="1400" b="1" spc="-5" dirty="0">
                <a:latin typeface="Arial"/>
                <a:cs typeface="Arial"/>
              </a:rPr>
              <a:t>and </a:t>
            </a:r>
            <a:r>
              <a:rPr sz="1400" b="1" spc="-375" dirty="0">
                <a:latin typeface="Arial"/>
                <a:cs typeface="Arial"/>
              </a:rPr>
              <a:t> </a:t>
            </a:r>
            <a:r>
              <a:rPr sz="1400" b="1" spc="-5" dirty="0">
                <a:latin typeface="Arial"/>
                <a:cs typeface="Arial"/>
              </a:rPr>
              <a:t>t.SALARY&gt;10000}</a:t>
            </a:r>
            <a:r>
              <a:rPr sz="1400" b="1" spc="340" dirty="0">
                <a:latin typeface="Arial"/>
                <a:cs typeface="Arial"/>
              </a:rPr>
              <a:t> </a:t>
            </a:r>
            <a:r>
              <a:rPr sz="1400" dirty="0">
                <a:latin typeface="Arial"/>
                <a:cs typeface="Arial"/>
              </a:rPr>
              <a:t>–</a:t>
            </a:r>
            <a:endParaRPr sz="1400">
              <a:latin typeface="Arial"/>
              <a:cs typeface="Arial"/>
            </a:endParaRPr>
          </a:p>
          <a:p>
            <a:pPr marL="349250" marR="47625" indent="-337185">
              <a:lnSpc>
                <a:spcPts val="1630"/>
              </a:lnSpc>
              <a:spcBef>
                <a:spcPts val="25"/>
              </a:spcBef>
              <a:buChar char="●"/>
              <a:tabLst>
                <a:tab pos="349250" algn="l"/>
                <a:tab pos="349885" algn="l"/>
              </a:tabLst>
            </a:pPr>
            <a:r>
              <a:rPr sz="1400" dirty="0">
                <a:latin typeface="Arial"/>
                <a:cs typeface="Arial"/>
              </a:rPr>
              <a:t>implies </a:t>
            </a:r>
            <a:r>
              <a:rPr sz="1400" spc="-5" dirty="0">
                <a:latin typeface="Arial"/>
                <a:cs typeface="Arial"/>
              </a:rPr>
              <a:t>that </a:t>
            </a:r>
            <a:r>
              <a:rPr sz="1400" dirty="0">
                <a:latin typeface="Arial"/>
                <a:cs typeface="Arial"/>
              </a:rPr>
              <a:t>it </a:t>
            </a:r>
            <a:r>
              <a:rPr sz="1400" spc="-5" dirty="0">
                <a:latin typeface="Arial"/>
                <a:cs typeface="Arial"/>
              </a:rPr>
              <a:t>selects </a:t>
            </a:r>
            <a:r>
              <a:rPr sz="1400" dirty="0">
                <a:latin typeface="Arial"/>
                <a:cs typeface="Arial"/>
              </a:rPr>
              <a:t>the </a:t>
            </a:r>
            <a:r>
              <a:rPr sz="1400" spc="-5" dirty="0">
                <a:latin typeface="Arial"/>
                <a:cs typeface="Arial"/>
              </a:rPr>
              <a:t>tuples from </a:t>
            </a:r>
            <a:r>
              <a:rPr sz="1400" dirty="0">
                <a:latin typeface="Arial"/>
                <a:cs typeface="Arial"/>
              </a:rPr>
              <a:t> </a:t>
            </a:r>
            <a:r>
              <a:rPr sz="1400" spc="-5" dirty="0">
                <a:latin typeface="Arial"/>
                <a:cs typeface="Arial"/>
              </a:rPr>
              <a:t>EMPLOYEE</a:t>
            </a:r>
            <a:r>
              <a:rPr sz="1400" dirty="0">
                <a:latin typeface="Arial"/>
                <a:cs typeface="Arial"/>
              </a:rPr>
              <a:t> </a:t>
            </a:r>
            <a:r>
              <a:rPr sz="1400" spc="-5" dirty="0">
                <a:latin typeface="Arial"/>
                <a:cs typeface="Arial"/>
              </a:rPr>
              <a:t>relation</a:t>
            </a:r>
            <a:r>
              <a:rPr sz="1400" spc="5" dirty="0">
                <a:latin typeface="Arial"/>
                <a:cs typeface="Arial"/>
              </a:rPr>
              <a:t> </a:t>
            </a:r>
            <a:r>
              <a:rPr sz="1400" spc="-5" dirty="0">
                <a:latin typeface="Arial"/>
                <a:cs typeface="Arial"/>
              </a:rPr>
              <a:t>such that resulting</a:t>
            </a:r>
            <a:endParaRPr sz="1400">
              <a:latin typeface="Arial"/>
              <a:cs typeface="Arial"/>
            </a:endParaRPr>
          </a:p>
          <a:p>
            <a:pPr marL="349250">
              <a:lnSpc>
                <a:spcPts val="1580"/>
              </a:lnSpc>
            </a:pPr>
            <a:r>
              <a:rPr sz="1400" spc="-5" dirty="0">
                <a:latin typeface="Arial"/>
                <a:cs typeface="Arial"/>
              </a:rPr>
              <a:t>employee</a:t>
            </a:r>
            <a:r>
              <a:rPr sz="1400" spc="-40" dirty="0">
                <a:latin typeface="Arial"/>
                <a:cs typeface="Arial"/>
              </a:rPr>
              <a:t> </a:t>
            </a:r>
            <a:r>
              <a:rPr sz="1400" dirty="0">
                <a:latin typeface="Arial"/>
                <a:cs typeface="Arial"/>
              </a:rPr>
              <a:t>tuples</a:t>
            </a:r>
            <a:r>
              <a:rPr sz="1400" spc="-25" dirty="0">
                <a:latin typeface="Arial"/>
                <a:cs typeface="Arial"/>
              </a:rPr>
              <a:t> </a:t>
            </a:r>
            <a:r>
              <a:rPr sz="1400" spc="-5" dirty="0">
                <a:latin typeface="Arial"/>
                <a:cs typeface="Arial"/>
              </a:rPr>
              <a:t>will</a:t>
            </a:r>
            <a:r>
              <a:rPr sz="1400" spc="-25" dirty="0">
                <a:latin typeface="Arial"/>
                <a:cs typeface="Arial"/>
              </a:rPr>
              <a:t> </a:t>
            </a:r>
            <a:r>
              <a:rPr sz="1400" spc="-5" dirty="0">
                <a:latin typeface="Arial"/>
                <a:cs typeface="Arial"/>
              </a:rPr>
              <a:t>have</a:t>
            </a:r>
            <a:r>
              <a:rPr sz="1400" spc="-30" dirty="0">
                <a:latin typeface="Arial"/>
                <a:cs typeface="Arial"/>
              </a:rPr>
              <a:t> </a:t>
            </a:r>
            <a:r>
              <a:rPr sz="1400" dirty="0">
                <a:latin typeface="Arial"/>
                <a:cs typeface="Arial"/>
              </a:rPr>
              <a:t>salary</a:t>
            </a:r>
            <a:r>
              <a:rPr sz="1400" spc="-50" dirty="0">
                <a:latin typeface="Arial"/>
                <a:cs typeface="Arial"/>
              </a:rPr>
              <a:t> </a:t>
            </a:r>
            <a:r>
              <a:rPr sz="1400" spc="-5" dirty="0">
                <a:latin typeface="Arial"/>
                <a:cs typeface="Arial"/>
              </a:rPr>
              <a:t>greater</a:t>
            </a:r>
            <a:endParaRPr sz="1400">
              <a:latin typeface="Arial"/>
              <a:cs typeface="Arial"/>
            </a:endParaRPr>
          </a:p>
          <a:p>
            <a:pPr marL="349250" marR="66040">
              <a:lnSpc>
                <a:spcPts val="1630"/>
              </a:lnSpc>
              <a:spcBef>
                <a:spcPts val="75"/>
              </a:spcBef>
            </a:pPr>
            <a:r>
              <a:rPr sz="1400" dirty="0">
                <a:latin typeface="Arial"/>
                <a:cs typeface="Arial"/>
              </a:rPr>
              <a:t>than </a:t>
            </a:r>
            <a:r>
              <a:rPr sz="1400" spc="-5" dirty="0">
                <a:latin typeface="Arial"/>
                <a:cs typeface="Arial"/>
              </a:rPr>
              <a:t>10000. </a:t>
            </a:r>
            <a:r>
              <a:rPr sz="1400" dirty="0">
                <a:latin typeface="Arial"/>
                <a:cs typeface="Arial"/>
              </a:rPr>
              <a:t>It </a:t>
            </a:r>
            <a:r>
              <a:rPr sz="1400" spc="-10" dirty="0">
                <a:latin typeface="Arial"/>
                <a:cs typeface="Arial"/>
              </a:rPr>
              <a:t>is </a:t>
            </a:r>
            <a:r>
              <a:rPr sz="1400" spc="-5" dirty="0">
                <a:latin typeface="Arial"/>
                <a:cs typeface="Arial"/>
              </a:rPr>
              <a:t>example </a:t>
            </a:r>
            <a:r>
              <a:rPr sz="1400" dirty="0">
                <a:latin typeface="Arial"/>
                <a:cs typeface="Arial"/>
              </a:rPr>
              <a:t>of </a:t>
            </a:r>
            <a:r>
              <a:rPr sz="1400" spc="-5" dirty="0">
                <a:latin typeface="Arial"/>
                <a:cs typeface="Arial"/>
              </a:rPr>
              <a:t>selecting </a:t>
            </a:r>
            <a:r>
              <a:rPr sz="1400" dirty="0">
                <a:latin typeface="Arial"/>
                <a:cs typeface="Arial"/>
              </a:rPr>
              <a:t>a </a:t>
            </a:r>
            <a:r>
              <a:rPr sz="1400" spc="-375" dirty="0">
                <a:latin typeface="Arial"/>
                <a:cs typeface="Arial"/>
              </a:rPr>
              <a:t> </a:t>
            </a:r>
            <a:r>
              <a:rPr sz="1400" dirty="0">
                <a:latin typeface="Arial"/>
                <a:cs typeface="Arial"/>
              </a:rPr>
              <a:t>range</a:t>
            </a:r>
            <a:r>
              <a:rPr sz="1400" spc="-15" dirty="0">
                <a:latin typeface="Arial"/>
                <a:cs typeface="Arial"/>
              </a:rPr>
              <a:t> </a:t>
            </a:r>
            <a:r>
              <a:rPr sz="1400" spc="-10" dirty="0">
                <a:latin typeface="Arial"/>
                <a:cs typeface="Arial"/>
              </a:rPr>
              <a:t>of</a:t>
            </a:r>
            <a:r>
              <a:rPr sz="1400" dirty="0">
                <a:latin typeface="Arial"/>
                <a:cs typeface="Arial"/>
              </a:rPr>
              <a:t> </a:t>
            </a:r>
            <a:r>
              <a:rPr sz="1400" spc="-5" dirty="0">
                <a:latin typeface="Arial"/>
                <a:cs typeface="Arial"/>
              </a:rPr>
              <a:t>values.</a:t>
            </a:r>
            <a:endParaRPr sz="1400">
              <a:latin typeface="Arial"/>
              <a:cs typeface="Arial"/>
            </a:endParaRPr>
          </a:p>
          <a:p>
            <a:pPr marL="349250" marR="173355" indent="-337185">
              <a:lnSpc>
                <a:spcPts val="1620"/>
              </a:lnSpc>
              <a:spcBef>
                <a:spcPts val="70"/>
              </a:spcBef>
              <a:buChar char="●"/>
              <a:tabLst>
                <a:tab pos="349250" algn="l"/>
                <a:tab pos="349885" algn="l"/>
              </a:tabLst>
            </a:pPr>
            <a:r>
              <a:rPr sz="1400" b="1" dirty="0">
                <a:latin typeface="Arial"/>
                <a:cs typeface="Arial"/>
              </a:rPr>
              <a:t>{t</a:t>
            </a:r>
            <a:r>
              <a:rPr sz="1400" b="1" spc="-30" dirty="0">
                <a:latin typeface="Arial"/>
                <a:cs typeface="Arial"/>
              </a:rPr>
              <a:t> </a:t>
            </a:r>
            <a:r>
              <a:rPr sz="1400" b="1" dirty="0">
                <a:latin typeface="Arial"/>
                <a:cs typeface="Arial"/>
              </a:rPr>
              <a:t>|</a:t>
            </a:r>
            <a:r>
              <a:rPr sz="1400" b="1" spc="-20" dirty="0">
                <a:latin typeface="Arial"/>
                <a:cs typeface="Arial"/>
              </a:rPr>
              <a:t> </a:t>
            </a:r>
            <a:r>
              <a:rPr sz="1400" b="1" dirty="0">
                <a:latin typeface="Arial"/>
                <a:cs typeface="Arial"/>
              </a:rPr>
              <a:t>EMPLOYEE</a:t>
            </a:r>
            <a:r>
              <a:rPr sz="1400" b="1" spc="-25" dirty="0">
                <a:latin typeface="Arial"/>
                <a:cs typeface="Arial"/>
              </a:rPr>
              <a:t> </a:t>
            </a:r>
            <a:r>
              <a:rPr sz="1400" b="1" dirty="0">
                <a:latin typeface="Arial"/>
                <a:cs typeface="Arial"/>
              </a:rPr>
              <a:t>(t)</a:t>
            </a:r>
            <a:r>
              <a:rPr sz="1400" b="1" spc="-85" dirty="0">
                <a:latin typeface="Arial"/>
                <a:cs typeface="Arial"/>
              </a:rPr>
              <a:t> </a:t>
            </a:r>
            <a:r>
              <a:rPr sz="1400" b="1" spc="-5" dirty="0">
                <a:latin typeface="Arial"/>
                <a:cs typeface="Arial"/>
              </a:rPr>
              <a:t>AND</a:t>
            </a:r>
            <a:r>
              <a:rPr sz="1400" b="1" spc="-10" dirty="0">
                <a:latin typeface="Arial"/>
                <a:cs typeface="Arial"/>
              </a:rPr>
              <a:t> </a:t>
            </a:r>
            <a:r>
              <a:rPr sz="1400" b="1" spc="-5" dirty="0">
                <a:latin typeface="Arial"/>
                <a:cs typeface="Arial"/>
              </a:rPr>
              <a:t>t.DEPT_ID</a:t>
            </a:r>
            <a:r>
              <a:rPr sz="1400" b="1" spc="-15" dirty="0">
                <a:latin typeface="Arial"/>
                <a:cs typeface="Arial"/>
              </a:rPr>
              <a:t> </a:t>
            </a:r>
            <a:r>
              <a:rPr sz="1400" b="1" dirty="0">
                <a:latin typeface="Arial"/>
                <a:cs typeface="Arial"/>
              </a:rPr>
              <a:t>= </a:t>
            </a:r>
            <a:r>
              <a:rPr sz="1400" b="1" spc="-375" dirty="0">
                <a:latin typeface="Arial"/>
                <a:cs typeface="Arial"/>
              </a:rPr>
              <a:t> </a:t>
            </a:r>
            <a:r>
              <a:rPr sz="1400" b="1" spc="-5" dirty="0">
                <a:latin typeface="Arial"/>
                <a:cs typeface="Arial"/>
              </a:rPr>
              <a:t>10} </a:t>
            </a:r>
            <a:r>
              <a:rPr sz="1400" dirty="0">
                <a:latin typeface="Arial"/>
                <a:cs typeface="Arial"/>
              </a:rPr>
              <a:t>–</a:t>
            </a:r>
            <a:endParaRPr sz="1400">
              <a:latin typeface="Arial"/>
              <a:cs typeface="Arial"/>
            </a:endParaRPr>
          </a:p>
          <a:p>
            <a:pPr marL="349250" marR="309245" indent="-337185">
              <a:lnSpc>
                <a:spcPts val="1620"/>
              </a:lnSpc>
              <a:spcBef>
                <a:spcPts val="50"/>
              </a:spcBef>
              <a:buChar char="●"/>
              <a:tabLst>
                <a:tab pos="349250" algn="l"/>
                <a:tab pos="349885" algn="l"/>
              </a:tabLst>
            </a:pPr>
            <a:r>
              <a:rPr sz="1400" dirty="0">
                <a:latin typeface="Arial"/>
                <a:cs typeface="Arial"/>
              </a:rPr>
              <a:t>this</a:t>
            </a:r>
            <a:r>
              <a:rPr sz="1400" spc="-35" dirty="0">
                <a:latin typeface="Arial"/>
                <a:cs typeface="Arial"/>
              </a:rPr>
              <a:t> </a:t>
            </a:r>
            <a:r>
              <a:rPr sz="1400" spc="-5" dirty="0">
                <a:latin typeface="Arial"/>
                <a:cs typeface="Arial"/>
              </a:rPr>
              <a:t>select</a:t>
            </a:r>
            <a:r>
              <a:rPr sz="1400" spc="-20" dirty="0">
                <a:latin typeface="Arial"/>
                <a:cs typeface="Arial"/>
              </a:rPr>
              <a:t> </a:t>
            </a:r>
            <a:r>
              <a:rPr sz="1400" spc="-5" dirty="0">
                <a:latin typeface="Arial"/>
                <a:cs typeface="Arial"/>
              </a:rPr>
              <a:t>all</a:t>
            </a:r>
            <a:r>
              <a:rPr sz="1400" spc="-30" dirty="0">
                <a:latin typeface="Arial"/>
                <a:cs typeface="Arial"/>
              </a:rPr>
              <a:t> </a:t>
            </a:r>
            <a:r>
              <a:rPr sz="1400" dirty="0">
                <a:latin typeface="Arial"/>
                <a:cs typeface="Arial"/>
              </a:rPr>
              <a:t>the</a:t>
            </a:r>
            <a:r>
              <a:rPr sz="1400" spc="-30" dirty="0">
                <a:latin typeface="Arial"/>
                <a:cs typeface="Arial"/>
              </a:rPr>
              <a:t> </a:t>
            </a:r>
            <a:r>
              <a:rPr sz="1400" spc="-5" dirty="0">
                <a:latin typeface="Arial"/>
                <a:cs typeface="Arial"/>
              </a:rPr>
              <a:t>tuples</a:t>
            </a:r>
            <a:r>
              <a:rPr sz="1400" spc="-10" dirty="0">
                <a:latin typeface="Arial"/>
                <a:cs typeface="Arial"/>
              </a:rPr>
              <a:t> of</a:t>
            </a:r>
            <a:r>
              <a:rPr sz="1400" spc="-25" dirty="0">
                <a:latin typeface="Arial"/>
                <a:cs typeface="Arial"/>
              </a:rPr>
              <a:t> </a:t>
            </a:r>
            <a:r>
              <a:rPr sz="1400" spc="-5" dirty="0">
                <a:latin typeface="Arial"/>
                <a:cs typeface="Arial"/>
              </a:rPr>
              <a:t>employee </a:t>
            </a:r>
            <a:r>
              <a:rPr sz="1400" spc="-370" dirty="0">
                <a:latin typeface="Arial"/>
                <a:cs typeface="Arial"/>
              </a:rPr>
              <a:t> </a:t>
            </a:r>
            <a:r>
              <a:rPr sz="1400" spc="-5" dirty="0">
                <a:latin typeface="Arial"/>
                <a:cs typeface="Arial"/>
              </a:rPr>
              <a:t>name</a:t>
            </a:r>
            <a:r>
              <a:rPr sz="1400" spc="-30" dirty="0">
                <a:latin typeface="Arial"/>
                <a:cs typeface="Arial"/>
              </a:rPr>
              <a:t> </a:t>
            </a:r>
            <a:r>
              <a:rPr sz="1400" spc="-5" dirty="0">
                <a:latin typeface="Arial"/>
                <a:cs typeface="Arial"/>
              </a:rPr>
              <a:t>who</a:t>
            </a:r>
            <a:r>
              <a:rPr sz="1400" spc="-30" dirty="0">
                <a:latin typeface="Arial"/>
                <a:cs typeface="Arial"/>
              </a:rPr>
              <a:t> </a:t>
            </a:r>
            <a:r>
              <a:rPr sz="1400" spc="-5" dirty="0">
                <a:latin typeface="Arial"/>
                <a:cs typeface="Arial"/>
              </a:rPr>
              <a:t>work</a:t>
            </a:r>
            <a:r>
              <a:rPr sz="1400" spc="-25" dirty="0">
                <a:latin typeface="Arial"/>
                <a:cs typeface="Arial"/>
              </a:rPr>
              <a:t> </a:t>
            </a:r>
            <a:r>
              <a:rPr sz="1400" dirty="0">
                <a:latin typeface="Arial"/>
                <a:cs typeface="Arial"/>
              </a:rPr>
              <a:t>for</a:t>
            </a:r>
            <a:r>
              <a:rPr sz="1400" spc="-40" dirty="0">
                <a:latin typeface="Arial"/>
                <a:cs typeface="Arial"/>
              </a:rPr>
              <a:t> </a:t>
            </a:r>
            <a:r>
              <a:rPr sz="1400" dirty="0">
                <a:latin typeface="Arial"/>
                <a:cs typeface="Arial"/>
              </a:rPr>
              <a:t>Department</a:t>
            </a:r>
            <a:r>
              <a:rPr sz="1400" spc="-25" dirty="0">
                <a:latin typeface="Arial"/>
                <a:cs typeface="Arial"/>
              </a:rPr>
              <a:t> </a:t>
            </a:r>
            <a:r>
              <a:rPr sz="1400" spc="-5" dirty="0">
                <a:latin typeface="Arial"/>
                <a:cs typeface="Arial"/>
              </a:rPr>
              <a:t>10.</a:t>
            </a:r>
            <a:endParaRPr sz="1400">
              <a:latin typeface="Arial"/>
              <a:cs typeface="Arial"/>
            </a:endParaRPr>
          </a:p>
        </p:txBody>
      </p:sp>
      <p:pic>
        <p:nvPicPr>
          <p:cNvPr id="8" name="object 8"/>
          <p:cNvPicPr/>
          <p:nvPr/>
        </p:nvPicPr>
        <p:blipFill>
          <a:blip r:embed="rId4" cstate="print"/>
          <a:stretch>
            <a:fillRect/>
          </a:stretch>
        </p:blipFill>
        <p:spPr>
          <a:xfrm>
            <a:off x="143510" y="161289"/>
            <a:ext cx="773887" cy="311150"/>
          </a:xfrm>
          <a:prstGeom prst="rect">
            <a:avLst/>
          </a:prstGeom>
        </p:spPr>
      </p:pic>
      <p:sp>
        <p:nvSpPr>
          <p:cNvPr id="9" name="object 9"/>
          <p:cNvSpPr txBox="1"/>
          <p:nvPr/>
        </p:nvSpPr>
        <p:spPr>
          <a:xfrm>
            <a:off x="4708016" y="4841993"/>
            <a:ext cx="3357879" cy="124460"/>
          </a:xfrm>
          <a:prstGeom prst="rect">
            <a:avLst/>
          </a:prstGeom>
        </p:spPr>
        <p:txBody>
          <a:bodyPr vert="horz" wrap="square" lIns="0" tIns="3810" rIns="0" bIns="0" rtlCol="0">
            <a:spAutoFit/>
          </a:bodyPr>
          <a:lstStyle/>
          <a:p>
            <a:pPr marL="12700">
              <a:lnSpc>
                <a:spcPct val="100000"/>
              </a:lnSpc>
              <a:spcBef>
                <a:spcPts val="30"/>
              </a:spcBef>
            </a:pPr>
            <a:r>
              <a:rPr sz="700" spc="-10" dirty="0">
                <a:solidFill>
                  <a:srgbClr val="585858"/>
                </a:solidFill>
                <a:latin typeface="Arial"/>
                <a:cs typeface="Arial"/>
              </a:rPr>
              <a:t>Image</a:t>
            </a:r>
            <a:r>
              <a:rPr sz="700" spc="40" dirty="0">
                <a:solidFill>
                  <a:srgbClr val="585858"/>
                </a:solidFill>
                <a:latin typeface="Arial"/>
                <a:cs typeface="Arial"/>
              </a:rPr>
              <a:t> </a:t>
            </a:r>
            <a:r>
              <a:rPr sz="700" spc="-5" dirty="0">
                <a:solidFill>
                  <a:srgbClr val="585858"/>
                </a:solidFill>
                <a:latin typeface="Arial"/>
                <a:cs typeface="Arial"/>
              </a:rPr>
              <a:t>Source:</a:t>
            </a:r>
            <a:r>
              <a:rPr sz="700" spc="45" dirty="0">
                <a:solidFill>
                  <a:srgbClr val="585858"/>
                </a:solidFill>
                <a:latin typeface="Arial"/>
                <a:cs typeface="Arial"/>
              </a:rPr>
              <a:t> </a:t>
            </a:r>
            <a:r>
              <a:rPr sz="700" spc="-10" dirty="0">
                <a:solidFill>
                  <a:srgbClr val="585858"/>
                </a:solidFill>
                <a:latin typeface="Arial"/>
                <a:cs typeface="Arial"/>
              </a:rPr>
              <a:t>https://static.javatpoint.com/dbms/images/dbms-relational-calculus.png</a:t>
            </a:r>
            <a:endParaRPr sz="700">
              <a:latin typeface="Arial"/>
              <a:cs typeface="Arial"/>
            </a:endParaRPr>
          </a:p>
        </p:txBody>
      </p:sp>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7022" y="644397"/>
            <a:ext cx="4174709" cy="772647"/>
          </a:xfrm>
          <a:prstGeom prst="rect">
            <a:avLst/>
          </a:prstGeom>
        </p:spPr>
        <p:txBody>
          <a:bodyPr vert="horz" wrap="square" lIns="0" tIns="28575" rIns="0" bIns="0" rtlCol="0">
            <a:spAutoFit/>
          </a:bodyPr>
          <a:lstStyle/>
          <a:p>
            <a:pPr marL="1114425" marR="5080" indent="-110236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Calculus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1413484"/>
              <a:ext cx="4570984" cy="2723515"/>
            </a:xfrm>
            <a:prstGeom prst="rect">
              <a:avLst/>
            </a:prstGeom>
          </p:spPr>
        </p:pic>
      </p:grpSp>
      <p:sp>
        <p:nvSpPr>
          <p:cNvPr id="7" name="object 7"/>
          <p:cNvSpPr txBox="1"/>
          <p:nvPr/>
        </p:nvSpPr>
        <p:spPr>
          <a:xfrm>
            <a:off x="972108" y="1719198"/>
            <a:ext cx="260159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Tuple</a:t>
            </a:r>
            <a:r>
              <a:rPr sz="1800" spc="-65" dirty="0">
                <a:solidFill>
                  <a:srgbClr val="585858"/>
                </a:solidFill>
                <a:latin typeface="Arial"/>
                <a:cs typeface="Arial"/>
              </a:rPr>
              <a:t> </a:t>
            </a:r>
            <a:r>
              <a:rPr sz="1800" spc="-5" dirty="0">
                <a:solidFill>
                  <a:srgbClr val="585858"/>
                </a:solidFill>
                <a:latin typeface="Arial"/>
                <a:cs typeface="Arial"/>
              </a:rPr>
              <a:t>Relational</a:t>
            </a:r>
            <a:r>
              <a:rPr sz="1800" spc="-60" dirty="0">
                <a:solidFill>
                  <a:srgbClr val="585858"/>
                </a:solidFill>
                <a:latin typeface="Arial"/>
                <a:cs typeface="Arial"/>
              </a:rPr>
              <a:t> </a:t>
            </a:r>
            <a:r>
              <a:rPr sz="1800" spc="-5" dirty="0">
                <a:solidFill>
                  <a:srgbClr val="585858"/>
                </a:solidFill>
                <a:latin typeface="Arial"/>
                <a:cs typeface="Arial"/>
              </a:rPr>
              <a:t>Calculus</a:t>
            </a:r>
            <a:endParaRPr sz="1800">
              <a:latin typeface="Arial"/>
              <a:cs typeface="Arial"/>
            </a:endParaRPr>
          </a:p>
        </p:txBody>
      </p:sp>
      <p:sp>
        <p:nvSpPr>
          <p:cNvPr id="8" name="object 8"/>
          <p:cNvSpPr txBox="1"/>
          <p:nvPr/>
        </p:nvSpPr>
        <p:spPr>
          <a:xfrm>
            <a:off x="654812" y="2731998"/>
            <a:ext cx="3488054" cy="2005964"/>
          </a:xfrm>
          <a:prstGeom prst="rect">
            <a:avLst/>
          </a:prstGeom>
        </p:spPr>
        <p:txBody>
          <a:bodyPr vert="horz" wrap="square" lIns="0" tIns="47625" rIns="0" bIns="0" rtlCol="0">
            <a:spAutoFit/>
          </a:bodyPr>
          <a:lstStyle/>
          <a:p>
            <a:pPr marL="349250" indent="-335915">
              <a:lnSpc>
                <a:spcPct val="100000"/>
              </a:lnSpc>
              <a:spcBef>
                <a:spcPts val="375"/>
              </a:spcBef>
              <a:buChar char="●"/>
              <a:tabLst>
                <a:tab pos="349250" algn="l"/>
                <a:tab pos="349885" algn="l"/>
              </a:tabLst>
            </a:pPr>
            <a:r>
              <a:rPr sz="1400" b="1" i="1" dirty="0">
                <a:latin typeface="Arial"/>
                <a:cs typeface="Arial"/>
              </a:rPr>
              <a:t>{</a:t>
            </a:r>
            <a:r>
              <a:rPr sz="1400" b="1" i="1" spc="-50" dirty="0">
                <a:latin typeface="Arial"/>
                <a:cs typeface="Arial"/>
              </a:rPr>
              <a:t> </a:t>
            </a:r>
            <a:r>
              <a:rPr sz="1400" b="1" i="1" spc="-20" dirty="0">
                <a:latin typeface="Arial"/>
                <a:cs typeface="Arial"/>
              </a:rPr>
              <a:t>T</a:t>
            </a:r>
            <a:r>
              <a:rPr sz="1400" b="1" i="1" spc="-10" dirty="0">
                <a:latin typeface="Arial"/>
                <a:cs typeface="Arial"/>
              </a:rPr>
              <a:t>.</a:t>
            </a:r>
            <a:r>
              <a:rPr sz="1400" b="1" i="1" spc="-20" dirty="0">
                <a:latin typeface="Arial"/>
                <a:cs typeface="Arial"/>
              </a:rPr>
              <a:t>n</a:t>
            </a:r>
            <a:r>
              <a:rPr sz="1400" b="1" i="1" spc="-15" dirty="0">
                <a:latin typeface="Arial"/>
                <a:cs typeface="Arial"/>
              </a:rPr>
              <a:t>am</a:t>
            </a:r>
            <a:r>
              <a:rPr sz="1400" b="1" i="1" dirty="0">
                <a:latin typeface="Arial"/>
                <a:cs typeface="Arial"/>
              </a:rPr>
              <a:t>e</a:t>
            </a:r>
            <a:r>
              <a:rPr sz="1400" b="1" i="1" spc="-55" dirty="0">
                <a:latin typeface="Arial"/>
                <a:cs typeface="Arial"/>
              </a:rPr>
              <a:t> </a:t>
            </a:r>
            <a:r>
              <a:rPr sz="1400" b="1" i="1" dirty="0">
                <a:latin typeface="Arial"/>
                <a:cs typeface="Arial"/>
              </a:rPr>
              <a:t>|</a:t>
            </a:r>
            <a:r>
              <a:rPr sz="1400" b="1" i="1" spc="-65" dirty="0">
                <a:latin typeface="Arial"/>
                <a:cs typeface="Arial"/>
              </a:rPr>
              <a:t> </a:t>
            </a:r>
            <a:r>
              <a:rPr sz="1400" b="1" i="1" spc="-10" dirty="0">
                <a:latin typeface="Arial"/>
                <a:cs typeface="Arial"/>
              </a:rPr>
              <a:t>FACU</a:t>
            </a:r>
            <a:r>
              <a:rPr sz="1400" b="1" i="1" spc="-20" dirty="0">
                <a:latin typeface="Arial"/>
                <a:cs typeface="Arial"/>
              </a:rPr>
              <a:t>L</a:t>
            </a:r>
            <a:r>
              <a:rPr sz="1400" b="1" i="1" spc="-10" dirty="0">
                <a:latin typeface="Arial"/>
                <a:cs typeface="Arial"/>
              </a:rPr>
              <a:t>T</a:t>
            </a:r>
            <a:r>
              <a:rPr sz="1400" b="1" i="1" dirty="0">
                <a:latin typeface="Arial"/>
                <a:cs typeface="Arial"/>
              </a:rPr>
              <a:t>Y</a:t>
            </a:r>
            <a:r>
              <a:rPr sz="1400" b="1" i="1" spc="-80" dirty="0">
                <a:latin typeface="Arial"/>
                <a:cs typeface="Arial"/>
              </a:rPr>
              <a:t> </a:t>
            </a:r>
            <a:r>
              <a:rPr sz="1400" b="1" i="1" dirty="0">
                <a:latin typeface="Arial"/>
                <a:cs typeface="Arial"/>
              </a:rPr>
              <a:t>(</a:t>
            </a:r>
            <a:r>
              <a:rPr sz="1400" b="1" i="1" spc="-10" dirty="0">
                <a:latin typeface="Arial"/>
                <a:cs typeface="Arial"/>
              </a:rPr>
              <a:t>T</a:t>
            </a:r>
            <a:r>
              <a:rPr sz="1400" b="1" i="1" dirty="0">
                <a:latin typeface="Arial"/>
                <a:cs typeface="Arial"/>
              </a:rPr>
              <a:t>)</a:t>
            </a:r>
            <a:r>
              <a:rPr sz="1400" b="1" i="1" spc="-100" dirty="0">
                <a:latin typeface="Arial"/>
                <a:cs typeface="Arial"/>
              </a:rPr>
              <a:t> </a:t>
            </a:r>
            <a:r>
              <a:rPr sz="1400" b="1" i="1" spc="-10" dirty="0">
                <a:latin typeface="Arial"/>
                <a:cs typeface="Arial"/>
              </a:rPr>
              <a:t>AN</a:t>
            </a:r>
            <a:r>
              <a:rPr sz="1400" b="1" i="1" dirty="0">
                <a:latin typeface="Arial"/>
                <a:cs typeface="Arial"/>
              </a:rPr>
              <a:t>D</a:t>
            </a:r>
            <a:r>
              <a:rPr sz="1400" b="1" i="1" spc="-60" dirty="0">
                <a:latin typeface="Arial"/>
                <a:cs typeface="Arial"/>
              </a:rPr>
              <a:t> </a:t>
            </a:r>
            <a:r>
              <a:rPr sz="1400" b="1" i="1" spc="-20" dirty="0">
                <a:latin typeface="Arial"/>
                <a:cs typeface="Arial"/>
              </a:rPr>
              <a:t>T</a:t>
            </a:r>
            <a:r>
              <a:rPr sz="1400" b="1" i="1" dirty="0">
                <a:latin typeface="Arial"/>
                <a:cs typeface="Arial"/>
              </a:rPr>
              <a:t>.</a:t>
            </a:r>
            <a:r>
              <a:rPr sz="1400" b="1" i="1" spc="-20" dirty="0">
                <a:latin typeface="Arial"/>
                <a:cs typeface="Arial"/>
              </a:rPr>
              <a:t>D</a:t>
            </a:r>
            <a:r>
              <a:rPr sz="1400" b="1" i="1" dirty="0">
                <a:latin typeface="Arial"/>
                <a:cs typeface="Arial"/>
              </a:rPr>
              <a:t>e</a:t>
            </a:r>
            <a:r>
              <a:rPr sz="1400" b="1" i="1" spc="-10" dirty="0">
                <a:latin typeface="Arial"/>
                <a:cs typeface="Arial"/>
              </a:rPr>
              <a:t>p</a:t>
            </a:r>
            <a:r>
              <a:rPr sz="1400" b="1" i="1" spc="-15" dirty="0">
                <a:latin typeface="Arial"/>
                <a:cs typeface="Arial"/>
              </a:rPr>
              <a:t>t</a:t>
            </a:r>
            <a:r>
              <a:rPr sz="1400" b="1" i="1" spc="-10" dirty="0">
                <a:latin typeface="Arial"/>
                <a:cs typeface="Arial"/>
              </a:rPr>
              <a:t>I</a:t>
            </a:r>
            <a:r>
              <a:rPr sz="1400" b="1" i="1" dirty="0">
                <a:latin typeface="Arial"/>
                <a:cs typeface="Arial"/>
              </a:rPr>
              <a:t>d</a:t>
            </a:r>
            <a:endParaRPr sz="1400">
              <a:latin typeface="Arial"/>
              <a:cs typeface="Arial"/>
            </a:endParaRPr>
          </a:p>
          <a:p>
            <a:pPr marL="349250">
              <a:lnSpc>
                <a:spcPct val="100000"/>
              </a:lnSpc>
              <a:spcBef>
                <a:spcPts val="275"/>
              </a:spcBef>
            </a:pPr>
            <a:r>
              <a:rPr sz="1400" b="1" i="1" dirty="0">
                <a:latin typeface="Arial"/>
                <a:cs typeface="Arial"/>
              </a:rPr>
              <a:t>=</a:t>
            </a:r>
            <a:r>
              <a:rPr sz="1400" b="1" i="1" spc="-30" dirty="0">
                <a:latin typeface="Arial"/>
                <a:cs typeface="Arial"/>
              </a:rPr>
              <a:t> </a:t>
            </a:r>
            <a:r>
              <a:rPr sz="1400" b="1" i="1" dirty="0">
                <a:latin typeface="Arial"/>
                <a:cs typeface="Arial"/>
              </a:rPr>
              <a:t>0</a:t>
            </a:r>
            <a:r>
              <a:rPr sz="1400" b="1" i="1" spc="-15" dirty="0">
                <a:latin typeface="Arial"/>
                <a:cs typeface="Arial"/>
              </a:rPr>
              <a:t> </a:t>
            </a:r>
            <a:r>
              <a:rPr sz="1400" b="1" i="1" spc="-5" dirty="0">
                <a:latin typeface="Arial"/>
                <a:cs typeface="Arial"/>
              </a:rPr>
              <a:t>CS0</a:t>
            </a:r>
            <a:r>
              <a:rPr sz="1400" b="1" i="1" spc="-40" dirty="0">
                <a:latin typeface="Arial"/>
                <a:cs typeface="Arial"/>
              </a:rPr>
              <a:t> </a:t>
            </a:r>
            <a:r>
              <a:rPr sz="1400" b="1" i="1" dirty="0">
                <a:latin typeface="Arial"/>
                <a:cs typeface="Arial"/>
              </a:rPr>
              <a:t>}</a:t>
            </a:r>
            <a:endParaRPr sz="1400">
              <a:latin typeface="Arial"/>
              <a:cs typeface="Arial"/>
            </a:endParaRPr>
          </a:p>
          <a:p>
            <a:pPr marL="349250" indent="-337185">
              <a:lnSpc>
                <a:spcPct val="100000"/>
              </a:lnSpc>
              <a:spcBef>
                <a:spcPts val="265"/>
              </a:spcBef>
              <a:buChar char="●"/>
              <a:tabLst>
                <a:tab pos="399415" algn="l"/>
                <a:tab pos="400685" algn="l"/>
              </a:tabLst>
            </a:pPr>
            <a:r>
              <a:rPr sz="1400" dirty="0">
                <a:latin typeface="Arial"/>
                <a:cs typeface="Arial"/>
              </a:rPr>
              <a:t>can</a:t>
            </a:r>
            <a:r>
              <a:rPr sz="1400" spc="-15" dirty="0">
                <a:latin typeface="Arial"/>
                <a:cs typeface="Arial"/>
              </a:rPr>
              <a:t> </a:t>
            </a:r>
            <a:r>
              <a:rPr sz="1400" spc="-5" dirty="0">
                <a:latin typeface="Arial"/>
                <a:cs typeface="Arial"/>
              </a:rPr>
              <a:t>be</a:t>
            </a:r>
            <a:r>
              <a:rPr sz="1400" spc="-10" dirty="0">
                <a:latin typeface="Arial"/>
                <a:cs typeface="Arial"/>
              </a:rPr>
              <a:t> </a:t>
            </a:r>
            <a:r>
              <a:rPr sz="1400" spc="-5" dirty="0">
                <a:latin typeface="Arial"/>
                <a:cs typeface="Arial"/>
              </a:rPr>
              <a:t>read as:</a:t>
            </a:r>
            <a:r>
              <a:rPr sz="1400" spc="5" dirty="0">
                <a:latin typeface="Arial"/>
                <a:cs typeface="Arial"/>
              </a:rPr>
              <a:t> </a:t>
            </a:r>
            <a:r>
              <a:rPr sz="1400" spc="-5" dirty="0">
                <a:latin typeface="Arial"/>
                <a:cs typeface="Arial"/>
              </a:rPr>
              <a:t>“Find all</a:t>
            </a:r>
            <a:r>
              <a:rPr sz="1400" spc="-15" dirty="0">
                <a:latin typeface="Arial"/>
                <a:cs typeface="Arial"/>
              </a:rPr>
              <a:t> </a:t>
            </a:r>
            <a:r>
              <a:rPr sz="1400" spc="-5" dirty="0">
                <a:latin typeface="Arial"/>
                <a:cs typeface="Arial"/>
              </a:rPr>
              <a:t>tuples</a:t>
            </a:r>
            <a:r>
              <a:rPr sz="1400" spc="-10" dirty="0">
                <a:latin typeface="Arial"/>
                <a:cs typeface="Arial"/>
              </a:rPr>
              <a:t> </a:t>
            </a:r>
            <a:r>
              <a:rPr sz="1400" dirty="0">
                <a:latin typeface="Arial"/>
                <a:cs typeface="Arial"/>
              </a:rPr>
              <a:t>T</a:t>
            </a:r>
            <a:r>
              <a:rPr sz="1400" spc="-15" dirty="0">
                <a:latin typeface="Arial"/>
                <a:cs typeface="Arial"/>
              </a:rPr>
              <a:t> </a:t>
            </a:r>
            <a:r>
              <a:rPr sz="1400" spc="-5" dirty="0">
                <a:latin typeface="Arial"/>
                <a:cs typeface="Arial"/>
              </a:rPr>
              <a:t>field</a:t>
            </a:r>
            <a:endParaRPr sz="1400">
              <a:latin typeface="Arial"/>
              <a:cs typeface="Arial"/>
            </a:endParaRPr>
          </a:p>
          <a:p>
            <a:pPr marL="349250" marR="120014">
              <a:lnSpc>
                <a:spcPct val="115700"/>
              </a:lnSpc>
              <a:spcBef>
                <a:spcPts val="15"/>
              </a:spcBef>
            </a:pPr>
            <a:r>
              <a:rPr sz="1400" spc="-5" dirty="0">
                <a:latin typeface="Arial"/>
                <a:cs typeface="Arial"/>
              </a:rPr>
              <a:t>such that </a:t>
            </a:r>
            <a:r>
              <a:rPr sz="1400" dirty="0">
                <a:latin typeface="Arial"/>
                <a:cs typeface="Arial"/>
              </a:rPr>
              <a:t>T </a:t>
            </a:r>
            <a:r>
              <a:rPr sz="1400" spc="-10" dirty="0">
                <a:latin typeface="Arial"/>
                <a:cs typeface="Arial"/>
              </a:rPr>
              <a:t>is </a:t>
            </a:r>
            <a:r>
              <a:rPr sz="1400" dirty="0">
                <a:latin typeface="Arial"/>
                <a:cs typeface="Arial"/>
              </a:rPr>
              <a:t>a </a:t>
            </a:r>
            <a:r>
              <a:rPr sz="1400" spc="-5" dirty="0">
                <a:latin typeface="Arial"/>
                <a:cs typeface="Arial"/>
              </a:rPr>
              <a:t>tuple </a:t>
            </a:r>
            <a:r>
              <a:rPr sz="1400" dirty="0">
                <a:latin typeface="Arial"/>
                <a:cs typeface="Arial"/>
              </a:rPr>
              <a:t>in the </a:t>
            </a:r>
            <a:r>
              <a:rPr sz="1400" spc="-5" dirty="0">
                <a:latin typeface="Arial"/>
                <a:cs typeface="Arial"/>
              </a:rPr>
              <a:t>FACULTY </a:t>
            </a:r>
            <a:r>
              <a:rPr sz="1400" spc="-375" dirty="0">
                <a:latin typeface="Arial"/>
                <a:cs typeface="Arial"/>
              </a:rPr>
              <a:t> </a:t>
            </a:r>
            <a:r>
              <a:rPr sz="1400" dirty="0">
                <a:latin typeface="Arial"/>
                <a:cs typeface="Arial"/>
              </a:rPr>
              <a:t>relation</a:t>
            </a:r>
            <a:r>
              <a:rPr sz="1400" spc="-35" dirty="0">
                <a:latin typeface="Arial"/>
                <a:cs typeface="Arial"/>
              </a:rPr>
              <a:t> </a:t>
            </a:r>
            <a:r>
              <a:rPr sz="1400" spc="-5" dirty="0">
                <a:latin typeface="Arial"/>
                <a:cs typeface="Arial"/>
              </a:rPr>
              <a:t>and</a:t>
            </a:r>
            <a:r>
              <a:rPr sz="1400" spc="-25" dirty="0">
                <a:latin typeface="Arial"/>
                <a:cs typeface="Arial"/>
              </a:rPr>
              <a:t> </a:t>
            </a:r>
            <a:r>
              <a:rPr sz="1400" spc="-5" dirty="0">
                <a:latin typeface="Arial"/>
                <a:cs typeface="Arial"/>
              </a:rPr>
              <a:t>the value</a:t>
            </a:r>
            <a:r>
              <a:rPr sz="1400" spc="-15" dirty="0">
                <a:latin typeface="Arial"/>
                <a:cs typeface="Arial"/>
              </a:rPr>
              <a:t> </a:t>
            </a:r>
            <a:r>
              <a:rPr sz="1400" spc="-10" dirty="0">
                <a:latin typeface="Arial"/>
                <a:cs typeface="Arial"/>
              </a:rPr>
              <a:t>of</a:t>
            </a:r>
            <a:r>
              <a:rPr sz="1400" spc="-15" dirty="0">
                <a:latin typeface="Arial"/>
                <a:cs typeface="Arial"/>
              </a:rPr>
              <a:t> </a:t>
            </a:r>
            <a:r>
              <a:rPr sz="1400" spc="-5" dirty="0">
                <a:latin typeface="Arial"/>
                <a:cs typeface="Arial"/>
              </a:rPr>
              <a:t>DeptId</a:t>
            </a:r>
            <a:r>
              <a:rPr sz="1400" spc="-30" dirty="0">
                <a:latin typeface="Arial"/>
                <a:cs typeface="Arial"/>
              </a:rPr>
              <a:t> </a:t>
            </a:r>
            <a:r>
              <a:rPr sz="1400" dirty="0">
                <a:latin typeface="Arial"/>
                <a:cs typeface="Arial"/>
              </a:rPr>
              <a:t>field</a:t>
            </a:r>
            <a:r>
              <a:rPr sz="1400" spc="-25" dirty="0">
                <a:latin typeface="Arial"/>
                <a:cs typeface="Arial"/>
              </a:rPr>
              <a:t> </a:t>
            </a:r>
            <a:r>
              <a:rPr sz="1400" spc="-15" dirty="0">
                <a:latin typeface="Arial"/>
                <a:cs typeface="Arial"/>
              </a:rPr>
              <a:t>is </a:t>
            </a:r>
            <a:r>
              <a:rPr sz="1400" spc="-375" dirty="0">
                <a:latin typeface="Arial"/>
                <a:cs typeface="Arial"/>
              </a:rPr>
              <a:t> </a:t>
            </a:r>
            <a:r>
              <a:rPr sz="1400" spc="-5" dirty="0">
                <a:latin typeface="Arial"/>
                <a:cs typeface="Arial"/>
              </a:rPr>
              <a:t>’CS’. Return </a:t>
            </a:r>
            <a:r>
              <a:rPr sz="1400" dirty="0">
                <a:latin typeface="Arial"/>
                <a:cs typeface="Arial"/>
              </a:rPr>
              <a:t>a </a:t>
            </a:r>
            <a:r>
              <a:rPr sz="1400" spc="-5" dirty="0">
                <a:latin typeface="Arial"/>
                <a:cs typeface="Arial"/>
              </a:rPr>
              <a:t>tuple with </a:t>
            </a:r>
            <a:r>
              <a:rPr sz="1400" dirty="0">
                <a:latin typeface="Arial"/>
                <a:cs typeface="Arial"/>
              </a:rPr>
              <a:t>a </a:t>
            </a:r>
            <a:r>
              <a:rPr sz="1400" spc="-5" dirty="0">
                <a:latin typeface="Arial"/>
                <a:cs typeface="Arial"/>
              </a:rPr>
              <a:t>single field </a:t>
            </a:r>
            <a:r>
              <a:rPr sz="1400" dirty="0">
                <a:latin typeface="Arial"/>
                <a:cs typeface="Arial"/>
              </a:rPr>
              <a:t> </a:t>
            </a:r>
            <a:r>
              <a:rPr sz="1400" spc="-5" dirty="0">
                <a:latin typeface="Arial"/>
                <a:cs typeface="Arial"/>
              </a:rPr>
              <a:t>name</a:t>
            </a:r>
            <a:r>
              <a:rPr sz="1400" dirty="0">
                <a:latin typeface="Arial"/>
                <a:cs typeface="Arial"/>
              </a:rPr>
              <a:t> </a:t>
            </a:r>
            <a:r>
              <a:rPr sz="1400" spc="-5" dirty="0">
                <a:latin typeface="Arial"/>
                <a:cs typeface="Arial"/>
              </a:rPr>
              <a:t>which</a:t>
            </a:r>
            <a:r>
              <a:rPr sz="1400" spc="5" dirty="0">
                <a:latin typeface="Arial"/>
                <a:cs typeface="Arial"/>
              </a:rPr>
              <a:t> </a:t>
            </a:r>
            <a:r>
              <a:rPr sz="1400" spc="-10" dirty="0">
                <a:latin typeface="Arial"/>
                <a:cs typeface="Arial"/>
              </a:rPr>
              <a:t>is</a:t>
            </a:r>
            <a:r>
              <a:rPr sz="1400" dirty="0">
                <a:latin typeface="Arial"/>
                <a:cs typeface="Arial"/>
              </a:rPr>
              <a:t> </a:t>
            </a:r>
            <a:r>
              <a:rPr sz="1400" spc="-5" dirty="0">
                <a:latin typeface="Arial"/>
                <a:cs typeface="Arial"/>
              </a:rPr>
              <a:t>equivalent</a:t>
            </a:r>
            <a:r>
              <a:rPr sz="1400" spc="5" dirty="0">
                <a:latin typeface="Arial"/>
                <a:cs typeface="Arial"/>
              </a:rPr>
              <a:t> </a:t>
            </a:r>
            <a:r>
              <a:rPr sz="1400" dirty="0">
                <a:latin typeface="Arial"/>
                <a:cs typeface="Arial"/>
              </a:rPr>
              <a:t>to</a:t>
            </a:r>
            <a:r>
              <a:rPr sz="1400" spc="-10" dirty="0">
                <a:latin typeface="Arial"/>
                <a:cs typeface="Arial"/>
              </a:rPr>
              <a:t> </a:t>
            </a:r>
            <a:r>
              <a:rPr sz="1400" dirty="0">
                <a:latin typeface="Arial"/>
                <a:cs typeface="Arial"/>
              </a:rPr>
              <a:t>the</a:t>
            </a:r>
            <a:r>
              <a:rPr sz="1400" spc="-15" dirty="0">
                <a:latin typeface="Arial"/>
                <a:cs typeface="Arial"/>
              </a:rPr>
              <a:t> </a:t>
            </a:r>
            <a:r>
              <a:rPr sz="1400" spc="-5" dirty="0">
                <a:latin typeface="Arial"/>
                <a:cs typeface="Arial"/>
              </a:rPr>
              <a:t>name </a:t>
            </a:r>
            <a:r>
              <a:rPr sz="1400" spc="-375" dirty="0">
                <a:latin typeface="Arial"/>
                <a:cs typeface="Arial"/>
              </a:rPr>
              <a:t> </a:t>
            </a:r>
            <a:r>
              <a:rPr sz="1400" dirty="0">
                <a:latin typeface="Arial"/>
                <a:cs typeface="Arial"/>
              </a:rPr>
              <a:t>field</a:t>
            </a:r>
            <a:r>
              <a:rPr sz="1400" spc="-10" dirty="0">
                <a:latin typeface="Arial"/>
                <a:cs typeface="Arial"/>
              </a:rPr>
              <a:t> of</a:t>
            </a:r>
            <a:r>
              <a:rPr sz="1400" spc="-15" dirty="0">
                <a:latin typeface="Arial"/>
                <a:cs typeface="Arial"/>
              </a:rPr>
              <a:t> </a:t>
            </a:r>
            <a:r>
              <a:rPr sz="1400" spc="-5" dirty="0">
                <a:latin typeface="Arial"/>
                <a:cs typeface="Arial"/>
              </a:rPr>
              <a:t>one</a:t>
            </a:r>
            <a:r>
              <a:rPr sz="1400" spc="-15" dirty="0">
                <a:latin typeface="Arial"/>
                <a:cs typeface="Arial"/>
              </a:rPr>
              <a:t> </a:t>
            </a:r>
            <a:r>
              <a:rPr sz="1400" spc="-5" dirty="0">
                <a:latin typeface="Arial"/>
                <a:cs typeface="Arial"/>
              </a:rPr>
              <a:t>such</a:t>
            </a:r>
            <a:r>
              <a:rPr sz="1400" spc="-45" dirty="0">
                <a:latin typeface="Arial"/>
                <a:cs typeface="Arial"/>
              </a:rPr>
              <a:t> </a:t>
            </a:r>
            <a:r>
              <a:rPr sz="1400" dirty="0">
                <a:latin typeface="Arial"/>
                <a:cs typeface="Arial"/>
              </a:rPr>
              <a:t>T</a:t>
            </a:r>
            <a:r>
              <a:rPr sz="1400" spc="-35" dirty="0">
                <a:latin typeface="Arial"/>
                <a:cs typeface="Arial"/>
              </a:rPr>
              <a:t> </a:t>
            </a:r>
            <a:r>
              <a:rPr sz="1400" spc="-5" dirty="0">
                <a:latin typeface="Arial"/>
                <a:cs typeface="Arial"/>
              </a:rPr>
              <a:t>tuple”.</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5041"/>
            <a:ext cx="4431030"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40" dirty="0">
                <a:solidFill>
                  <a:srgbClr val="585858"/>
                </a:solidFill>
                <a:latin typeface="Arial"/>
                <a:cs typeface="Arial"/>
              </a:rPr>
              <a:t> </a:t>
            </a:r>
            <a:r>
              <a:rPr sz="700" spc="-5" dirty="0">
                <a:solidFill>
                  <a:srgbClr val="585858"/>
                </a:solidFill>
                <a:latin typeface="Arial"/>
                <a:cs typeface="Arial"/>
              </a:rPr>
              <a:t>Source:</a:t>
            </a:r>
            <a:r>
              <a:rPr sz="700" spc="45" dirty="0">
                <a:solidFill>
                  <a:srgbClr val="585858"/>
                </a:solidFill>
                <a:latin typeface="Arial"/>
                <a:cs typeface="Arial"/>
              </a:rPr>
              <a:t> </a:t>
            </a:r>
            <a:r>
              <a:rPr sz="700" spc="-10" dirty="0">
                <a:solidFill>
                  <a:srgbClr val="585858"/>
                </a:solidFill>
                <a:latin typeface="Arial"/>
                <a:cs typeface="Arial"/>
              </a:rPr>
              <a:t>https://static.javatpoint.com/dbms/images/dbms-relational-calculus.png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510" y="644397"/>
            <a:ext cx="4188854" cy="772647"/>
          </a:xfrm>
          <a:prstGeom prst="rect">
            <a:avLst/>
          </a:prstGeom>
        </p:spPr>
        <p:txBody>
          <a:bodyPr vert="horz" wrap="square" lIns="0" tIns="28575" rIns="0" bIns="0" rtlCol="0">
            <a:spAutoFit/>
          </a:bodyPr>
          <a:lstStyle/>
          <a:p>
            <a:pPr marL="1114425" marR="5080" indent="-110236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Calculus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1413484"/>
              <a:ext cx="4570984" cy="2723515"/>
            </a:xfrm>
            <a:prstGeom prst="rect">
              <a:avLst/>
            </a:prstGeom>
          </p:spPr>
        </p:pic>
      </p:grpSp>
      <p:sp>
        <p:nvSpPr>
          <p:cNvPr id="7" name="object 7"/>
          <p:cNvSpPr txBox="1"/>
          <p:nvPr/>
        </p:nvSpPr>
        <p:spPr>
          <a:xfrm>
            <a:off x="972108" y="1719198"/>
            <a:ext cx="260159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Tuple</a:t>
            </a:r>
            <a:r>
              <a:rPr sz="1800" spc="-65" dirty="0">
                <a:solidFill>
                  <a:srgbClr val="585858"/>
                </a:solidFill>
                <a:latin typeface="Arial"/>
                <a:cs typeface="Arial"/>
              </a:rPr>
              <a:t> </a:t>
            </a:r>
            <a:r>
              <a:rPr sz="1800" spc="-5" dirty="0">
                <a:solidFill>
                  <a:srgbClr val="585858"/>
                </a:solidFill>
                <a:latin typeface="Arial"/>
                <a:cs typeface="Arial"/>
              </a:rPr>
              <a:t>Relational</a:t>
            </a:r>
            <a:r>
              <a:rPr sz="1800" spc="-60" dirty="0">
                <a:solidFill>
                  <a:srgbClr val="585858"/>
                </a:solidFill>
                <a:latin typeface="Arial"/>
                <a:cs typeface="Arial"/>
              </a:rPr>
              <a:t> </a:t>
            </a:r>
            <a:r>
              <a:rPr sz="1800" spc="-5" dirty="0">
                <a:solidFill>
                  <a:srgbClr val="585858"/>
                </a:solidFill>
                <a:latin typeface="Arial"/>
                <a:cs typeface="Arial"/>
              </a:rPr>
              <a:t>Calculus</a:t>
            </a:r>
            <a:endParaRPr sz="1800">
              <a:latin typeface="Arial"/>
              <a:cs typeface="Arial"/>
            </a:endParaRPr>
          </a:p>
        </p:txBody>
      </p:sp>
      <p:sp>
        <p:nvSpPr>
          <p:cNvPr id="8" name="object 8"/>
          <p:cNvSpPr txBox="1"/>
          <p:nvPr/>
        </p:nvSpPr>
        <p:spPr>
          <a:xfrm>
            <a:off x="654812" y="2847411"/>
            <a:ext cx="3547745" cy="1768475"/>
          </a:xfrm>
          <a:prstGeom prst="rect">
            <a:avLst/>
          </a:prstGeom>
        </p:spPr>
        <p:txBody>
          <a:bodyPr vert="horz" wrap="square" lIns="0" tIns="17145" rIns="0" bIns="0" rtlCol="0">
            <a:spAutoFit/>
          </a:bodyPr>
          <a:lstStyle/>
          <a:p>
            <a:pPr marL="349250" marR="272415" indent="-337185">
              <a:lnSpc>
                <a:spcPct val="115999"/>
              </a:lnSpc>
              <a:spcBef>
                <a:spcPts val="135"/>
              </a:spcBef>
              <a:buChar char="●"/>
              <a:tabLst>
                <a:tab pos="349250" algn="l"/>
                <a:tab pos="349885" algn="l"/>
              </a:tabLst>
            </a:pPr>
            <a:r>
              <a:rPr sz="1400" b="1" i="1" spc="5" dirty="0">
                <a:latin typeface="Arial"/>
                <a:cs typeface="Arial"/>
              </a:rPr>
              <a:t>{</a:t>
            </a:r>
            <a:r>
              <a:rPr sz="1400" b="1" i="1" dirty="0">
                <a:latin typeface="Arial"/>
                <a:cs typeface="Arial"/>
              </a:rPr>
              <a:t>R</a:t>
            </a:r>
            <a:r>
              <a:rPr sz="1400" b="1" i="1" spc="-35" dirty="0">
                <a:latin typeface="Arial"/>
                <a:cs typeface="Arial"/>
              </a:rPr>
              <a:t> </a:t>
            </a:r>
            <a:r>
              <a:rPr sz="1400" b="1" i="1" dirty="0">
                <a:latin typeface="Arial"/>
                <a:cs typeface="Arial"/>
              </a:rPr>
              <a:t>|</a:t>
            </a:r>
            <a:r>
              <a:rPr sz="1400" b="1" i="1" spc="-40" dirty="0">
                <a:latin typeface="Arial"/>
                <a:cs typeface="Arial"/>
              </a:rPr>
              <a:t> </a:t>
            </a:r>
            <a:r>
              <a:rPr sz="1450" b="1" i="1" spc="-45" dirty="0">
                <a:latin typeface="MS PGothic"/>
                <a:cs typeface="MS PGothic"/>
              </a:rPr>
              <a:t>∃</a:t>
            </a:r>
            <a:r>
              <a:rPr sz="1400" b="1" i="1" dirty="0">
                <a:latin typeface="Arial"/>
                <a:cs typeface="Arial"/>
              </a:rPr>
              <a:t>T</a:t>
            </a:r>
            <a:r>
              <a:rPr sz="1400" b="1" i="1" spc="-50" dirty="0">
                <a:latin typeface="Arial"/>
                <a:cs typeface="Arial"/>
              </a:rPr>
              <a:t> </a:t>
            </a:r>
            <a:r>
              <a:rPr sz="1450" b="1" i="1" spc="-55" dirty="0">
                <a:latin typeface="MS PGothic"/>
                <a:cs typeface="MS PGothic"/>
              </a:rPr>
              <a:t>∈ </a:t>
            </a:r>
            <a:r>
              <a:rPr sz="1400" b="1" i="1" dirty="0">
                <a:latin typeface="Arial"/>
                <a:cs typeface="Arial"/>
              </a:rPr>
              <a:t>F</a:t>
            </a:r>
            <a:r>
              <a:rPr sz="1400" b="1" i="1" spc="-85" dirty="0">
                <a:latin typeface="Arial"/>
                <a:cs typeface="Arial"/>
              </a:rPr>
              <a:t> </a:t>
            </a:r>
            <a:r>
              <a:rPr sz="1400" b="1" i="1" spc="-10" dirty="0">
                <a:latin typeface="Arial"/>
                <a:cs typeface="Arial"/>
              </a:rPr>
              <a:t>ACUL</a:t>
            </a:r>
            <a:r>
              <a:rPr sz="1400" b="1" i="1" dirty="0">
                <a:latin typeface="Arial"/>
                <a:cs typeface="Arial"/>
              </a:rPr>
              <a:t>T</a:t>
            </a:r>
            <a:r>
              <a:rPr sz="1400" b="1" i="1" spc="-60" dirty="0">
                <a:latin typeface="Arial"/>
                <a:cs typeface="Arial"/>
              </a:rPr>
              <a:t> </a:t>
            </a:r>
            <a:r>
              <a:rPr sz="1400" b="1" i="1" dirty="0">
                <a:latin typeface="Arial"/>
                <a:cs typeface="Arial"/>
              </a:rPr>
              <a:t>Y</a:t>
            </a:r>
            <a:r>
              <a:rPr sz="1400" b="1" i="1" spc="-55" dirty="0">
                <a:latin typeface="Arial"/>
                <a:cs typeface="Arial"/>
              </a:rPr>
              <a:t> </a:t>
            </a:r>
            <a:r>
              <a:rPr sz="1400" b="1" i="1" dirty="0">
                <a:latin typeface="Arial"/>
                <a:cs typeface="Arial"/>
              </a:rPr>
              <a:t>(</a:t>
            </a:r>
            <a:r>
              <a:rPr sz="1400" b="1" i="1" spc="-10" dirty="0">
                <a:latin typeface="Arial"/>
                <a:cs typeface="Arial"/>
              </a:rPr>
              <a:t>T</a:t>
            </a:r>
            <a:r>
              <a:rPr sz="1400" b="1" i="1" dirty="0">
                <a:latin typeface="Arial"/>
                <a:cs typeface="Arial"/>
              </a:rPr>
              <a:t>.</a:t>
            </a:r>
            <a:r>
              <a:rPr sz="1400" b="1" i="1" spc="-10" dirty="0">
                <a:latin typeface="Arial"/>
                <a:cs typeface="Arial"/>
              </a:rPr>
              <a:t>D</a:t>
            </a:r>
            <a:r>
              <a:rPr sz="1400" b="1" i="1" dirty="0">
                <a:latin typeface="Arial"/>
                <a:cs typeface="Arial"/>
              </a:rPr>
              <a:t>e</a:t>
            </a:r>
            <a:r>
              <a:rPr sz="1400" b="1" i="1" spc="-10" dirty="0">
                <a:latin typeface="Arial"/>
                <a:cs typeface="Arial"/>
              </a:rPr>
              <a:t>p</a:t>
            </a:r>
            <a:r>
              <a:rPr sz="1400" b="1" i="1" dirty="0">
                <a:latin typeface="Arial"/>
                <a:cs typeface="Arial"/>
              </a:rPr>
              <a:t>tId</a:t>
            </a:r>
            <a:r>
              <a:rPr sz="1400" b="1" i="1" spc="-35" dirty="0">
                <a:latin typeface="Arial"/>
                <a:cs typeface="Arial"/>
              </a:rPr>
              <a:t> </a:t>
            </a:r>
            <a:r>
              <a:rPr sz="1400" b="1" i="1" dirty="0">
                <a:latin typeface="Arial"/>
                <a:cs typeface="Arial"/>
              </a:rPr>
              <a:t>=</a:t>
            </a:r>
            <a:r>
              <a:rPr sz="1400" b="1" i="1" spc="-35" dirty="0">
                <a:latin typeface="Arial"/>
                <a:cs typeface="Arial"/>
              </a:rPr>
              <a:t> </a:t>
            </a:r>
            <a:r>
              <a:rPr sz="1400" b="1" i="1" dirty="0">
                <a:latin typeface="Arial"/>
                <a:cs typeface="Arial"/>
              </a:rPr>
              <a:t>0  </a:t>
            </a:r>
            <a:r>
              <a:rPr sz="1400" b="1" i="1" spc="-5" dirty="0">
                <a:latin typeface="Arial"/>
                <a:cs typeface="Arial"/>
              </a:rPr>
              <a:t>CS0</a:t>
            </a:r>
            <a:r>
              <a:rPr sz="1400" b="1" i="1" spc="-75" dirty="0">
                <a:latin typeface="Arial"/>
                <a:cs typeface="Arial"/>
              </a:rPr>
              <a:t> </a:t>
            </a:r>
            <a:r>
              <a:rPr sz="1400" b="1" i="1" spc="-5" dirty="0">
                <a:latin typeface="Arial"/>
                <a:cs typeface="Arial"/>
              </a:rPr>
              <a:t>AND</a:t>
            </a:r>
            <a:r>
              <a:rPr sz="1400" b="1" i="1" spc="-15" dirty="0">
                <a:latin typeface="Arial"/>
                <a:cs typeface="Arial"/>
              </a:rPr>
              <a:t> </a:t>
            </a:r>
            <a:r>
              <a:rPr sz="1400" b="1" i="1" spc="-5" dirty="0">
                <a:latin typeface="Arial"/>
                <a:cs typeface="Arial"/>
              </a:rPr>
              <a:t>R.name</a:t>
            </a:r>
            <a:r>
              <a:rPr sz="1400" b="1" i="1" spc="-35" dirty="0">
                <a:latin typeface="Arial"/>
                <a:cs typeface="Arial"/>
              </a:rPr>
              <a:t> </a:t>
            </a:r>
            <a:r>
              <a:rPr sz="1400" b="1" i="1" dirty="0">
                <a:latin typeface="Arial"/>
                <a:cs typeface="Arial"/>
              </a:rPr>
              <a:t>=</a:t>
            </a:r>
            <a:r>
              <a:rPr sz="1400" b="1" i="1" spc="-10" dirty="0">
                <a:latin typeface="Arial"/>
                <a:cs typeface="Arial"/>
              </a:rPr>
              <a:t> </a:t>
            </a:r>
            <a:r>
              <a:rPr sz="1400" b="1" i="1" spc="-5" dirty="0">
                <a:latin typeface="Arial"/>
                <a:cs typeface="Arial"/>
              </a:rPr>
              <a:t>T.name)}</a:t>
            </a:r>
            <a:endParaRPr sz="1400">
              <a:latin typeface="Arial"/>
              <a:cs typeface="Arial"/>
            </a:endParaRPr>
          </a:p>
          <a:p>
            <a:pPr marL="349250" marR="5080" indent="-337185">
              <a:lnSpc>
                <a:spcPts val="1939"/>
              </a:lnSpc>
              <a:spcBef>
                <a:spcPts val="100"/>
              </a:spcBef>
              <a:buChar char="●"/>
              <a:tabLst>
                <a:tab pos="349250" algn="l"/>
                <a:tab pos="349885" algn="l"/>
              </a:tabLst>
            </a:pPr>
            <a:r>
              <a:rPr sz="1400" dirty="0">
                <a:latin typeface="Arial"/>
                <a:cs typeface="Arial"/>
              </a:rPr>
              <a:t>can </a:t>
            </a:r>
            <a:r>
              <a:rPr sz="1400" spc="-5" dirty="0">
                <a:latin typeface="Arial"/>
                <a:cs typeface="Arial"/>
              </a:rPr>
              <a:t>be read as: “Find all tuples </a:t>
            </a:r>
            <a:r>
              <a:rPr sz="1400" dirty="0">
                <a:latin typeface="Arial"/>
                <a:cs typeface="Arial"/>
              </a:rPr>
              <a:t>R </a:t>
            </a:r>
            <a:r>
              <a:rPr sz="1400" spc="-5" dirty="0">
                <a:latin typeface="Arial"/>
                <a:cs typeface="Arial"/>
              </a:rPr>
              <a:t>such </a:t>
            </a:r>
            <a:r>
              <a:rPr sz="1400" dirty="0">
                <a:latin typeface="Arial"/>
                <a:cs typeface="Arial"/>
              </a:rPr>
              <a:t> that there </a:t>
            </a:r>
            <a:r>
              <a:rPr sz="1400" spc="-5" dirty="0">
                <a:latin typeface="Arial"/>
                <a:cs typeface="Arial"/>
              </a:rPr>
              <a:t>exists </a:t>
            </a:r>
            <a:r>
              <a:rPr sz="1400" dirty="0">
                <a:latin typeface="Arial"/>
                <a:cs typeface="Arial"/>
              </a:rPr>
              <a:t>a </a:t>
            </a:r>
            <a:r>
              <a:rPr sz="1400" spc="-5" dirty="0">
                <a:latin typeface="Arial"/>
                <a:cs typeface="Arial"/>
              </a:rPr>
              <a:t>tuple </a:t>
            </a:r>
            <a:r>
              <a:rPr sz="1400" dirty="0">
                <a:latin typeface="Arial"/>
                <a:cs typeface="Arial"/>
              </a:rPr>
              <a:t>T in </a:t>
            </a:r>
            <a:r>
              <a:rPr sz="1400" spc="-5" dirty="0">
                <a:latin typeface="Arial"/>
                <a:cs typeface="Arial"/>
              </a:rPr>
              <a:t>FACULTY </a:t>
            </a:r>
            <a:r>
              <a:rPr sz="1400" dirty="0">
                <a:latin typeface="Arial"/>
                <a:cs typeface="Arial"/>
              </a:rPr>
              <a:t> </a:t>
            </a:r>
            <a:r>
              <a:rPr sz="1400" spc="-5" dirty="0">
                <a:latin typeface="Arial"/>
                <a:cs typeface="Arial"/>
              </a:rPr>
              <a:t>with</a:t>
            </a:r>
            <a:r>
              <a:rPr sz="1400" dirty="0">
                <a:latin typeface="Arial"/>
                <a:cs typeface="Arial"/>
              </a:rPr>
              <a:t> the</a:t>
            </a:r>
            <a:r>
              <a:rPr sz="1400" spc="-5" dirty="0">
                <a:latin typeface="Arial"/>
                <a:cs typeface="Arial"/>
              </a:rPr>
              <a:t> DeptId</a:t>
            </a:r>
            <a:r>
              <a:rPr sz="1400" spc="-10" dirty="0">
                <a:latin typeface="Arial"/>
                <a:cs typeface="Arial"/>
              </a:rPr>
              <a:t> </a:t>
            </a:r>
            <a:r>
              <a:rPr sz="1400" spc="-5" dirty="0">
                <a:latin typeface="Arial"/>
                <a:cs typeface="Arial"/>
              </a:rPr>
              <a:t>field</a:t>
            </a:r>
            <a:r>
              <a:rPr sz="1400" dirty="0">
                <a:latin typeface="Arial"/>
                <a:cs typeface="Arial"/>
              </a:rPr>
              <a:t> </a:t>
            </a:r>
            <a:r>
              <a:rPr sz="1400" spc="-10" dirty="0">
                <a:latin typeface="Arial"/>
                <a:cs typeface="Arial"/>
              </a:rPr>
              <a:t>value</a:t>
            </a:r>
            <a:r>
              <a:rPr sz="1400" dirty="0">
                <a:latin typeface="Arial"/>
                <a:cs typeface="Arial"/>
              </a:rPr>
              <a:t> </a:t>
            </a:r>
            <a:r>
              <a:rPr sz="1400" spc="-5" dirty="0">
                <a:latin typeface="Arial"/>
                <a:cs typeface="Arial"/>
              </a:rPr>
              <a:t>’CS’,</a:t>
            </a:r>
            <a:r>
              <a:rPr sz="1400" spc="-10" dirty="0">
                <a:latin typeface="Arial"/>
                <a:cs typeface="Arial"/>
              </a:rPr>
              <a:t> </a:t>
            </a:r>
            <a:r>
              <a:rPr sz="1400" spc="-5" dirty="0">
                <a:latin typeface="Arial"/>
                <a:cs typeface="Arial"/>
              </a:rPr>
              <a:t>and</a:t>
            </a:r>
            <a:r>
              <a:rPr sz="1400" spc="-10" dirty="0">
                <a:latin typeface="Arial"/>
                <a:cs typeface="Arial"/>
              </a:rPr>
              <a:t> </a:t>
            </a:r>
            <a:r>
              <a:rPr sz="1400" spc="-5" dirty="0">
                <a:latin typeface="Arial"/>
                <a:cs typeface="Arial"/>
              </a:rPr>
              <a:t>the </a:t>
            </a:r>
            <a:r>
              <a:rPr sz="1400" dirty="0">
                <a:latin typeface="Arial"/>
                <a:cs typeface="Arial"/>
              </a:rPr>
              <a:t> </a:t>
            </a:r>
            <a:r>
              <a:rPr sz="1400" spc="-5" dirty="0">
                <a:latin typeface="Arial"/>
                <a:cs typeface="Arial"/>
              </a:rPr>
              <a:t>value</a:t>
            </a:r>
            <a:r>
              <a:rPr sz="1400" spc="-20" dirty="0">
                <a:latin typeface="Arial"/>
                <a:cs typeface="Arial"/>
              </a:rPr>
              <a:t> </a:t>
            </a:r>
            <a:r>
              <a:rPr sz="1400" spc="-5" dirty="0">
                <a:latin typeface="Arial"/>
                <a:cs typeface="Arial"/>
              </a:rPr>
              <a:t>of</a:t>
            </a:r>
            <a:r>
              <a:rPr sz="1400" spc="-10" dirty="0">
                <a:latin typeface="Arial"/>
                <a:cs typeface="Arial"/>
              </a:rPr>
              <a:t> </a:t>
            </a:r>
            <a:r>
              <a:rPr sz="1400" dirty="0">
                <a:latin typeface="Arial"/>
                <a:cs typeface="Arial"/>
              </a:rPr>
              <a:t>the</a:t>
            </a:r>
            <a:r>
              <a:rPr sz="1400" spc="-15" dirty="0">
                <a:latin typeface="Arial"/>
                <a:cs typeface="Arial"/>
              </a:rPr>
              <a:t> </a:t>
            </a:r>
            <a:r>
              <a:rPr sz="1400" spc="-5" dirty="0">
                <a:latin typeface="Arial"/>
                <a:cs typeface="Arial"/>
              </a:rPr>
              <a:t>name</a:t>
            </a:r>
            <a:r>
              <a:rPr sz="1400" spc="-30" dirty="0">
                <a:latin typeface="Arial"/>
                <a:cs typeface="Arial"/>
              </a:rPr>
              <a:t> </a:t>
            </a:r>
            <a:r>
              <a:rPr sz="1400" spc="-5" dirty="0">
                <a:latin typeface="Arial"/>
                <a:cs typeface="Arial"/>
              </a:rPr>
              <a:t>field</a:t>
            </a:r>
            <a:r>
              <a:rPr sz="1400" spc="-10" dirty="0">
                <a:latin typeface="Arial"/>
                <a:cs typeface="Arial"/>
              </a:rPr>
              <a:t> </a:t>
            </a:r>
            <a:r>
              <a:rPr sz="1400" spc="-5" dirty="0">
                <a:latin typeface="Arial"/>
                <a:cs typeface="Arial"/>
              </a:rPr>
              <a:t>of</a:t>
            </a:r>
            <a:r>
              <a:rPr sz="1400" spc="-10" dirty="0">
                <a:latin typeface="Arial"/>
                <a:cs typeface="Arial"/>
              </a:rPr>
              <a:t> </a:t>
            </a:r>
            <a:r>
              <a:rPr sz="1400" dirty="0">
                <a:latin typeface="Arial"/>
                <a:cs typeface="Arial"/>
              </a:rPr>
              <a:t>R</a:t>
            </a:r>
            <a:r>
              <a:rPr sz="1400" spc="-25" dirty="0">
                <a:latin typeface="Arial"/>
                <a:cs typeface="Arial"/>
              </a:rPr>
              <a:t> </a:t>
            </a:r>
            <a:r>
              <a:rPr sz="1400" spc="-10" dirty="0">
                <a:latin typeface="Arial"/>
                <a:cs typeface="Arial"/>
              </a:rPr>
              <a:t>is </a:t>
            </a:r>
            <a:r>
              <a:rPr sz="1400" spc="-5" dirty="0">
                <a:latin typeface="Arial"/>
                <a:cs typeface="Arial"/>
              </a:rPr>
              <a:t>equivalent </a:t>
            </a:r>
            <a:r>
              <a:rPr sz="1400" spc="-375" dirty="0">
                <a:latin typeface="Arial"/>
                <a:cs typeface="Arial"/>
              </a:rPr>
              <a:t> </a:t>
            </a:r>
            <a:r>
              <a:rPr sz="1400" dirty="0">
                <a:latin typeface="Arial"/>
                <a:cs typeface="Arial"/>
              </a:rPr>
              <a:t>to</a:t>
            </a:r>
            <a:r>
              <a:rPr sz="1400" spc="-35"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name</a:t>
            </a:r>
            <a:r>
              <a:rPr sz="1400" spc="-30" dirty="0">
                <a:latin typeface="Arial"/>
                <a:cs typeface="Arial"/>
              </a:rPr>
              <a:t> </a:t>
            </a:r>
            <a:r>
              <a:rPr sz="1400" dirty="0">
                <a:latin typeface="Arial"/>
                <a:cs typeface="Arial"/>
              </a:rPr>
              <a:t>field</a:t>
            </a:r>
            <a:r>
              <a:rPr sz="1400" spc="-25" dirty="0">
                <a:latin typeface="Arial"/>
                <a:cs typeface="Arial"/>
              </a:rPr>
              <a:t> </a:t>
            </a:r>
            <a:r>
              <a:rPr sz="1400" spc="-5" dirty="0">
                <a:latin typeface="Arial"/>
                <a:cs typeface="Arial"/>
              </a:rPr>
              <a:t>of</a:t>
            </a:r>
            <a:r>
              <a:rPr sz="1400" spc="-40" dirty="0">
                <a:latin typeface="Arial"/>
                <a:cs typeface="Arial"/>
              </a:rPr>
              <a:t> </a:t>
            </a:r>
            <a:r>
              <a:rPr sz="1400" dirty="0">
                <a:latin typeface="Arial"/>
                <a:cs typeface="Arial"/>
              </a:rPr>
              <a:t>this</a:t>
            </a:r>
            <a:r>
              <a:rPr sz="1400" spc="-20" dirty="0">
                <a:latin typeface="Arial"/>
                <a:cs typeface="Arial"/>
              </a:rPr>
              <a:t> </a:t>
            </a:r>
            <a:r>
              <a:rPr sz="1400" dirty="0">
                <a:latin typeface="Arial"/>
                <a:cs typeface="Arial"/>
              </a:rPr>
              <a:t>tuple</a:t>
            </a:r>
            <a:r>
              <a:rPr sz="1400" spc="-50" dirty="0">
                <a:latin typeface="Arial"/>
                <a:cs typeface="Arial"/>
              </a:rPr>
              <a:t> </a:t>
            </a:r>
            <a:r>
              <a:rPr sz="1400" spc="-10" dirty="0">
                <a:latin typeface="Arial"/>
                <a:cs typeface="Arial"/>
              </a:rPr>
              <a:t>T.”</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5041"/>
            <a:ext cx="4431030"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40" dirty="0">
                <a:solidFill>
                  <a:srgbClr val="585858"/>
                </a:solidFill>
                <a:latin typeface="Arial"/>
                <a:cs typeface="Arial"/>
              </a:rPr>
              <a:t> </a:t>
            </a:r>
            <a:r>
              <a:rPr sz="700" spc="-5" dirty="0">
                <a:solidFill>
                  <a:srgbClr val="585858"/>
                </a:solidFill>
                <a:latin typeface="Arial"/>
                <a:cs typeface="Arial"/>
              </a:rPr>
              <a:t>Source:</a:t>
            </a:r>
            <a:r>
              <a:rPr sz="700" spc="45" dirty="0">
                <a:solidFill>
                  <a:srgbClr val="585858"/>
                </a:solidFill>
                <a:latin typeface="Arial"/>
                <a:cs typeface="Arial"/>
              </a:rPr>
              <a:t> </a:t>
            </a:r>
            <a:r>
              <a:rPr sz="700" spc="-10" dirty="0">
                <a:solidFill>
                  <a:srgbClr val="585858"/>
                </a:solidFill>
                <a:latin typeface="Arial"/>
                <a:cs typeface="Arial"/>
              </a:rPr>
              <a:t>https://static.javatpoint.com/dbms/images/dbms-relational-calculus.png</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40534" y="644397"/>
            <a:ext cx="3991829" cy="772647"/>
          </a:xfrm>
          <a:prstGeom prst="rect">
            <a:avLst/>
          </a:prstGeom>
        </p:spPr>
        <p:txBody>
          <a:bodyPr vert="horz" wrap="square" lIns="0" tIns="28575" rIns="0" bIns="0" rtlCol="0">
            <a:spAutoFit/>
          </a:bodyPr>
          <a:lstStyle/>
          <a:p>
            <a:pPr marL="1114425" marR="5080" indent="-110236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Calculus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972108" y="1719198"/>
            <a:ext cx="260159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Tuple</a:t>
            </a:r>
            <a:r>
              <a:rPr sz="1800" spc="-65" dirty="0">
                <a:solidFill>
                  <a:srgbClr val="585858"/>
                </a:solidFill>
                <a:latin typeface="Arial"/>
                <a:cs typeface="Arial"/>
              </a:rPr>
              <a:t> </a:t>
            </a:r>
            <a:r>
              <a:rPr sz="1800" spc="-5" dirty="0">
                <a:solidFill>
                  <a:srgbClr val="585858"/>
                </a:solidFill>
                <a:latin typeface="Arial"/>
                <a:cs typeface="Arial"/>
              </a:rPr>
              <a:t>Relational</a:t>
            </a:r>
            <a:r>
              <a:rPr sz="1800" spc="-60" dirty="0">
                <a:solidFill>
                  <a:srgbClr val="585858"/>
                </a:solidFill>
                <a:latin typeface="Arial"/>
                <a:cs typeface="Arial"/>
              </a:rPr>
              <a:t> </a:t>
            </a:r>
            <a:r>
              <a:rPr sz="1800" spc="-5" dirty="0">
                <a:solidFill>
                  <a:srgbClr val="585858"/>
                </a:solidFill>
                <a:latin typeface="Arial"/>
                <a:cs typeface="Arial"/>
              </a:rPr>
              <a:t>Calculus</a:t>
            </a:r>
            <a:endParaRPr sz="1800">
              <a:latin typeface="Arial"/>
              <a:cs typeface="Arial"/>
            </a:endParaRPr>
          </a:p>
        </p:txBody>
      </p:sp>
      <p:sp>
        <p:nvSpPr>
          <p:cNvPr id="7" name="object 7"/>
          <p:cNvSpPr txBox="1"/>
          <p:nvPr/>
        </p:nvSpPr>
        <p:spPr>
          <a:xfrm>
            <a:off x="654812" y="2606421"/>
            <a:ext cx="3456940" cy="873760"/>
          </a:xfrm>
          <a:prstGeom prst="rect">
            <a:avLst/>
          </a:prstGeom>
        </p:spPr>
        <p:txBody>
          <a:bodyPr vert="horz" wrap="square" lIns="0" tIns="25400" rIns="0" bIns="0" rtlCol="0">
            <a:spAutoFit/>
          </a:bodyPr>
          <a:lstStyle/>
          <a:p>
            <a:pPr marL="349250" marR="5080" indent="-337185">
              <a:lnSpc>
                <a:spcPts val="1630"/>
              </a:lnSpc>
              <a:spcBef>
                <a:spcPts val="200"/>
              </a:spcBef>
              <a:buChar char="●"/>
              <a:tabLst>
                <a:tab pos="349250" algn="l"/>
                <a:tab pos="349885" algn="l"/>
              </a:tabLst>
            </a:pPr>
            <a:r>
              <a:rPr sz="1400" spc="-5" dirty="0">
                <a:latin typeface="Arial"/>
                <a:cs typeface="Arial"/>
              </a:rPr>
              <a:t>Example </a:t>
            </a:r>
            <a:r>
              <a:rPr sz="1400" dirty="0">
                <a:latin typeface="Arial"/>
                <a:cs typeface="Arial"/>
              </a:rPr>
              <a:t>1 </a:t>
            </a:r>
            <a:r>
              <a:rPr sz="1400" spc="-5" dirty="0">
                <a:latin typeface="Arial"/>
                <a:cs typeface="Arial"/>
              </a:rPr>
              <a:t>Find </a:t>
            </a:r>
            <a:r>
              <a:rPr sz="1400" dirty="0">
                <a:latin typeface="Arial"/>
                <a:cs typeface="Arial"/>
              </a:rPr>
              <a:t>the loan </a:t>
            </a:r>
            <a:r>
              <a:rPr sz="1400" spc="-5" dirty="0">
                <a:latin typeface="Arial"/>
                <a:cs typeface="Arial"/>
              </a:rPr>
              <a:t>number, </a:t>
            </a:r>
            <a:r>
              <a:rPr sz="1400" dirty="0">
                <a:latin typeface="Arial"/>
                <a:cs typeface="Arial"/>
              </a:rPr>
              <a:t> </a:t>
            </a:r>
            <a:r>
              <a:rPr sz="1400" spc="-5" dirty="0">
                <a:latin typeface="Arial"/>
                <a:cs typeface="Arial"/>
              </a:rPr>
              <a:t>branch,</a:t>
            </a:r>
            <a:r>
              <a:rPr sz="1400" spc="-25" dirty="0">
                <a:latin typeface="Arial"/>
                <a:cs typeface="Arial"/>
              </a:rPr>
              <a:t> </a:t>
            </a:r>
            <a:r>
              <a:rPr sz="1400" spc="-5" dirty="0">
                <a:latin typeface="Arial"/>
                <a:cs typeface="Arial"/>
              </a:rPr>
              <a:t>amount</a:t>
            </a:r>
            <a:r>
              <a:rPr sz="1400" spc="-20" dirty="0">
                <a:latin typeface="Arial"/>
                <a:cs typeface="Arial"/>
              </a:rPr>
              <a:t> </a:t>
            </a:r>
            <a:r>
              <a:rPr sz="1400" spc="-5" dirty="0">
                <a:latin typeface="Arial"/>
                <a:cs typeface="Arial"/>
              </a:rPr>
              <a:t>of</a:t>
            </a:r>
            <a:r>
              <a:rPr sz="1400" spc="-20" dirty="0">
                <a:latin typeface="Arial"/>
                <a:cs typeface="Arial"/>
              </a:rPr>
              <a:t> </a:t>
            </a:r>
            <a:r>
              <a:rPr sz="1400" spc="-5" dirty="0">
                <a:latin typeface="Arial"/>
                <a:cs typeface="Arial"/>
              </a:rPr>
              <a:t>loans</a:t>
            </a:r>
            <a:r>
              <a:rPr sz="1400" spc="-20" dirty="0">
                <a:latin typeface="Arial"/>
                <a:cs typeface="Arial"/>
              </a:rPr>
              <a:t> </a:t>
            </a:r>
            <a:r>
              <a:rPr sz="1400" spc="-5" dirty="0">
                <a:latin typeface="Arial"/>
                <a:cs typeface="Arial"/>
              </a:rPr>
              <a:t>of</a:t>
            </a:r>
            <a:r>
              <a:rPr sz="1400" spc="-35" dirty="0">
                <a:latin typeface="Arial"/>
                <a:cs typeface="Arial"/>
              </a:rPr>
              <a:t> </a:t>
            </a:r>
            <a:r>
              <a:rPr sz="1400" spc="-5" dirty="0">
                <a:latin typeface="Arial"/>
                <a:cs typeface="Arial"/>
              </a:rPr>
              <a:t>greater</a:t>
            </a:r>
            <a:r>
              <a:rPr sz="1400" spc="-25" dirty="0">
                <a:latin typeface="Arial"/>
                <a:cs typeface="Arial"/>
              </a:rPr>
              <a:t> </a:t>
            </a:r>
            <a:r>
              <a:rPr sz="1400" spc="-5" dirty="0">
                <a:latin typeface="Arial"/>
                <a:cs typeface="Arial"/>
              </a:rPr>
              <a:t>than </a:t>
            </a:r>
            <a:r>
              <a:rPr sz="1400" spc="-370" dirty="0">
                <a:latin typeface="Arial"/>
                <a:cs typeface="Arial"/>
              </a:rPr>
              <a:t> </a:t>
            </a:r>
            <a:r>
              <a:rPr sz="1400" spc="-5" dirty="0">
                <a:latin typeface="Arial"/>
                <a:cs typeface="Arial"/>
              </a:rPr>
              <a:t>or</a:t>
            </a:r>
            <a:r>
              <a:rPr sz="1400" spc="-10" dirty="0">
                <a:latin typeface="Arial"/>
                <a:cs typeface="Arial"/>
              </a:rPr>
              <a:t> </a:t>
            </a:r>
            <a:r>
              <a:rPr sz="1400" spc="-5" dirty="0">
                <a:latin typeface="Arial"/>
                <a:cs typeface="Arial"/>
              </a:rPr>
              <a:t>equal</a:t>
            </a:r>
            <a:r>
              <a:rPr sz="1400" spc="-20" dirty="0">
                <a:latin typeface="Arial"/>
                <a:cs typeface="Arial"/>
              </a:rPr>
              <a:t> </a:t>
            </a:r>
            <a:r>
              <a:rPr sz="1400" dirty="0">
                <a:latin typeface="Arial"/>
                <a:cs typeface="Arial"/>
              </a:rPr>
              <a:t>to</a:t>
            </a:r>
            <a:r>
              <a:rPr sz="1400" spc="-10" dirty="0">
                <a:latin typeface="Arial"/>
                <a:cs typeface="Arial"/>
              </a:rPr>
              <a:t> </a:t>
            </a:r>
            <a:r>
              <a:rPr sz="1400" spc="-5" dirty="0">
                <a:latin typeface="Arial"/>
                <a:cs typeface="Arial"/>
              </a:rPr>
              <a:t>10000</a:t>
            </a:r>
            <a:r>
              <a:rPr sz="1400" spc="-10" dirty="0">
                <a:latin typeface="Arial"/>
                <a:cs typeface="Arial"/>
              </a:rPr>
              <a:t> </a:t>
            </a:r>
            <a:r>
              <a:rPr sz="1400" spc="-5" dirty="0">
                <a:latin typeface="Arial"/>
                <a:cs typeface="Arial"/>
              </a:rPr>
              <a:t>amount.</a:t>
            </a:r>
            <a:endParaRPr sz="1400">
              <a:latin typeface="Arial"/>
              <a:cs typeface="Arial"/>
            </a:endParaRPr>
          </a:p>
          <a:p>
            <a:pPr marL="349250" indent="-335915">
              <a:lnSpc>
                <a:spcPct val="100000"/>
              </a:lnSpc>
              <a:spcBef>
                <a:spcPts val="5"/>
              </a:spcBef>
              <a:buChar char="●"/>
              <a:tabLst>
                <a:tab pos="349250" algn="l"/>
                <a:tab pos="349885" algn="l"/>
              </a:tabLst>
            </a:pPr>
            <a:r>
              <a:rPr sz="1400" b="1" dirty="0">
                <a:latin typeface="Arial"/>
                <a:cs typeface="Arial"/>
              </a:rPr>
              <a:t>{t|</a:t>
            </a:r>
            <a:r>
              <a:rPr sz="1400" b="1" spc="-20" dirty="0">
                <a:latin typeface="Arial"/>
                <a:cs typeface="Arial"/>
              </a:rPr>
              <a:t> </a:t>
            </a:r>
            <a:r>
              <a:rPr sz="1400" b="1" dirty="0">
                <a:latin typeface="Arial"/>
                <a:cs typeface="Arial"/>
              </a:rPr>
              <a:t>t</a:t>
            </a:r>
            <a:r>
              <a:rPr sz="1400" b="1" spc="-20" dirty="0">
                <a:latin typeface="Arial"/>
                <a:cs typeface="Arial"/>
              </a:rPr>
              <a:t> </a:t>
            </a:r>
            <a:r>
              <a:rPr sz="1400" b="1" spc="-5" dirty="0">
                <a:latin typeface="MS PGothic"/>
                <a:cs typeface="MS PGothic"/>
              </a:rPr>
              <a:t>∈</a:t>
            </a:r>
            <a:r>
              <a:rPr sz="1400" b="1" spc="-25" dirty="0">
                <a:latin typeface="MS PGothic"/>
                <a:cs typeface="MS PGothic"/>
              </a:rPr>
              <a:t> </a:t>
            </a:r>
            <a:r>
              <a:rPr sz="1400" b="1" spc="-5" dirty="0">
                <a:latin typeface="Arial"/>
                <a:cs typeface="Arial"/>
              </a:rPr>
              <a:t>loan</a:t>
            </a:r>
            <a:r>
              <a:rPr sz="1400" b="1" spc="-15" dirty="0">
                <a:latin typeface="Arial"/>
                <a:cs typeface="Arial"/>
              </a:rPr>
              <a:t> </a:t>
            </a:r>
            <a:r>
              <a:rPr sz="1400" b="1" spc="-5" dirty="0">
                <a:latin typeface="MS PGothic"/>
                <a:cs typeface="MS PGothic"/>
              </a:rPr>
              <a:t>∧</a:t>
            </a:r>
            <a:r>
              <a:rPr sz="1400" b="1" spc="-15" dirty="0">
                <a:latin typeface="MS PGothic"/>
                <a:cs typeface="MS PGothic"/>
              </a:rPr>
              <a:t> </a:t>
            </a:r>
            <a:r>
              <a:rPr sz="1400" b="1" spc="-5" dirty="0">
                <a:latin typeface="Arial"/>
                <a:cs typeface="Arial"/>
              </a:rPr>
              <a:t>t[amount]&gt;=10000}</a:t>
            </a:r>
            <a:endParaRPr sz="1400">
              <a:latin typeface="Arial"/>
              <a:cs typeface="Arial"/>
            </a:endParaRPr>
          </a:p>
        </p:txBody>
      </p:sp>
      <p:sp>
        <p:nvSpPr>
          <p:cNvPr id="8" name="object 8"/>
          <p:cNvSpPr txBox="1"/>
          <p:nvPr/>
        </p:nvSpPr>
        <p:spPr>
          <a:xfrm>
            <a:off x="654812" y="3650741"/>
            <a:ext cx="3507104" cy="1264285"/>
          </a:xfrm>
          <a:prstGeom prst="rect">
            <a:avLst/>
          </a:prstGeom>
        </p:spPr>
        <p:txBody>
          <a:bodyPr vert="horz" wrap="square" lIns="0" tIns="18415" rIns="0" bIns="0" rtlCol="0">
            <a:spAutoFit/>
          </a:bodyPr>
          <a:lstStyle/>
          <a:p>
            <a:pPr marL="349250" marR="5080" indent="-337185">
              <a:lnSpc>
                <a:spcPct val="97500"/>
              </a:lnSpc>
              <a:spcBef>
                <a:spcPts val="145"/>
              </a:spcBef>
              <a:buChar char="●"/>
              <a:tabLst>
                <a:tab pos="349250" algn="l"/>
                <a:tab pos="349885" algn="l"/>
              </a:tabLst>
            </a:pPr>
            <a:r>
              <a:rPr sz="1400" spc="-5" dirty="0">
                <a:latin typeface="Arial"/>
                <a:cs typeface="Arial"/>
              </a:rPr>
              <a:t>Example </a:t>
            </a:r>
            <a:r>
              <a:rPr sz="1400" dirty="0">
                <a:latin typeface="Arial"/>
                <a:cs typeface="Arial"/>
              </a:rPr>
              <a:t>2 </a:t>
            </a:r>
            <a:r>
              <a:rPr sz="1400" spc="-5" dirty="0">
                <a:latin typeface="Arial"/>
                <a:cs typeface="Arial"/>
              </a:rPr>
              <a:t>Find </a:t>
            </a:r>
            <a:r>
              <a:rPr sz="1400" dirty="0">
                <a:latin typeface="Arial"/>
                <a:cs typeface="Arial"/>
              </a:rPr>
              <a:t>the loan number for </a:t>
            </a:r>
            <a:r>
              <a:rPr sz="1400" spc="5" dirty="0">
                <a:latin typeface="Arial"/>
                <a:cs typeface="Arial"/>
              </a:rPr>
              <a:t> </a:t>
            </a:r>
            <a:r>
              <a:rPr sz="1400" dirty="0">
                <a:latin typeface="Arial"/>
                <a:cs typeface="Arial"/>
              </a:rPr>
              <a:t>each</a:t>
            </a:r>
            <a:r>
              <a:rPr sz="1400" spc="-30" dirty="0">
                <a:latin typeface="Arial"/>
                <a:cs typeface="Arial"/>
              </a:rPr>
              <a:t> </a:t>
            </a:r>
            <a:r>
              <a:rPr sz="1400" dirty="0">
                <a:latin typeface="Arial"/>
                <a:cs typeface="Arial"/>
              </a:rPr>
              <a:t>loan</a:t>
            </a:r>
            <a:r>
              <a:rPr sz="1400" spc="-20" dirty="0">
                <a:latin typeface="Arial"/>
                <a:cs typeface="Arial"/>
              </a:rPr>
              <a:t> </a:t>
            </a:r>
            <a:r>
              <a:rPr sz="1400" spc="-10" dirty="0">
                <a:latin typeface="Arial"/>
                <a:cs typeface="Arial"/>
              </a:rPr>
              <a:t>of</a:t>
            </a:r>
            <a:r>
              <a:rPr sz="1400" spc="-20" dirty="0">
                <a:latin typeface="Arial"/>
                <a:cs typeface="Arial"/>
              </a:rPr>
              <a:t> </a:t>
            </a:r>
            <a:r>
              <a:rPr sz="1400" spc="-5" dirty="0">
                <a:latin typeface="Arial"/>
                <a:cs typeface="Arial"/>
              </a:rPr>
              <a:t>an</a:t>
            </a:r>
            <a:r>
              <a:rPr sz="1400" spc="-20" dirty="0">
                <a:latin typeface="Arial"/>
                <a:cs typeface="Arial"/>
              </a:rPr>
              <a:t> </a:t>
            </a:r>
            <a:r>
              <a:rPr sz="1400" spc="-5" dirty="0">
                <a:latin typeface="Arial"/>
                <a:cs typeface="Arial"/>
              </a:rPr>
              <a:t>amount</a:t>
            </a:r>
            <a:r>
              <a:rPr sz="1400" spc="-15" dirty="0">
                <a:latin typeface="Arial"/>
                <a:cs typeface="Arial"/>
              </a:rPr>
              <a:t> </a:t>
            </a:r>
            <a:r>
              <a:rPr sz="1400" spc="-5" dirty="0">
                <a:latin typeface="Arial"/>
                <a:cs typeface="Arial"/>
              </a:rPr>
              <a:t>greater</a:t>
            </a:r>
            <a:r>
              <a:rPr sz="1400" spc="-25" dirty="0">
                <a:latin typeface="Arial"/>
                <a:cs typeface="Arial"/>
              </a:rPr>
              <a:t> </a:t>
            </a:r>
            <a:r>
              <a:rPr sz="1400" spc="-5" dirty="0">
                <a:latin typeface="Arial"/>
                <a:cs typeface="Arial"/>
              </a:rPr>
              <a:t>or</a:t>
            </a:r>
            <a:r>
              <a:rPr sz="1400" spc="-30" dirty="0">
                <a:latin typeface="Arial"/>
                <a:cs typeface="Arial"/>
              </a:rPr>
              <a:t> </a:t>
            </a:r>
            <a:r>
              <a:rPr sz="1400" spc="-5" dirty="0">
                <a:latin typeface="Arial"/>
                <a:cs typeface="Arial"/>
              </a:rPr>
              <a:t>equal </a:t>
            </a:r>
            <a:r>
              <a:rPr sz="1400" spc="-375" dirty="0">
                <a:latin typeface="Arial"/>
                <a:cs typeface="Arial"/>
              </a:rPr>
              <a:t> </a:t>
            </a:r>
            <a:r>
              <a:rPr sz="1400" dirty="0">
                <a:latin typeface="Arial"/>
                <a:cs typeface="Arial"/>
              </a:rPr>
              <a:t>to</a:t>
            </a:r>
            <a:r>
              <a:rPr sz="1400" spc="-15" dirty="0">
                <a:latin typeface="Arial"/>
                <a:cs typeface="Arial"/>
              </a:rPr>
              <a:t> </a:t>
            </a:r>
            <a:r>
              <a:rPr sz="1400" spc="-5" dirty="0">
                <a:latin typeface="Arial"/>
                <a:cs typeface="Arial"/>
              </a:rPr>
              <a:t>10000.</a:t>
            </a:r>
            <a:endParaRPr sz="1400">
              <a:latin typeface="Arial"/>
              <a:cs typeface="Arial"/>
            </a:endParaRPr>
          </a:p>
          <a:p>
            <a:pPr marL="349250" marR="502920" indent="-337185">
              <a:lnSpc>
                <a:spcPct val="92900"/>
              </a:lnSpc>
              <a:spcBef>
                <a:spcPts val="105"/>
              </a:spcBef>
              <a:buFont typeface="Arial"/>
              <a:buChar char="●"/>
              <a:tabLst>
                <a:tab pos="349250" algn="l"/>
                <a:tab pos="349885" algn="l"/>
              </a:tabLst>
            </a:pPr>
            <a:r>
              <a:rPr sz="1400" b="1" dirty="0">
                <a:latin typeface="Arial"/>
                <a:cs typeface="Arial"/>
              </a:rPr>
              <a:t>{t|</a:t>
            </a:r>
            <a:r>
              <a:rPr sz="1400" b="1" spc="-50" dirty="0">
                <a:latin typeface="Arial"/>
                <a:cs typeface="Arial"/>
              </a:rPr>
              <a:t> </a:t>
            </a:r>
            <a:r>
              <a:rPr sz="1400" b="1" spc="-5" dirty="0">
                <a:latin typeface="MS PGothic"/>
                <a:cs typeface="MS PGothic"/>
              </a:rPr>
              <a:t>∃</a:t>
            </a:r>
            <a:r>
              <a:rPr sz="1400" b="1" spc="-30" dirty="0">
                <a:latin typeface="MS PGothic"/>
                <a:cs typeface="MS PGothic"/>
              </a:rPr>
              <a:t> </a:t>
            </a:r>
            <a:r>
              <a:rPr sz="1400" b="1" dirty="0">
                <a:latin typeface="Arial"/>
                <a:cs typeface="Arial"/>
              </a:rPr>
              <a:t>s</a:t>
            </a:r>
            <a:r>
              <a:rPr sz="1400" b="1" spc="-30" dirty="0">
                <a:latin typeface="Arial"/>
                <a:cs typeface="Arial"/>
              </a:rPr>
              <a:t> </a:t>
            </a:r>
            <a:r>
              <a:rPr sz="1400" b="1" spc="-5" dirty="0">
                <a:latin typeface="MS PGothic"/>
                <a:cs typeface="MS PGothic"/>
              </a:rPr>
              <a:t>∈</a:t>
            </a:r>
            <a:r>
              <a:rPr sz="1400" b="1" spc="-45" dirty="0">
                <a:latin typeface="MS PGothic"/>
                <a:cs typeface="MS PGothic"/>
              </a:rPr>
              <a:t> </a:t>
            </a:r>
            <a:r>
              <a:rPr sz="1400" b="1" spc="-5" dirty="0">
                <a:latin typeface="Arial"/>
                <a:cs typeface="Arial"/>
              </a:rPr>
              <a:t>loan(t[loan</a:t>
            </a:r>
            <a:r>
              <a:rPr sz="1400" b="1" spc="-25" dirty="0">
                <a:latin typeface="Arial"/>
                <a:cs typeface="Arial"/>
              </a:rPr>
              <a:t> </a:t>
            </a:r>
            <a:r>
              <a:rPr sz="1400" b="1" spc="-5" dirty="0">
                <a:latin typeface="Arial"/>
                <a:cs typeface="Arial"/>
              </a:rPr>
              <a:t>number]</a:t>
            </a:r>
            <a:r>
              <a:rPr sz="1400" b="1" spc="-25" dirty="0">
                <a:latin typeface="Arial"/>
                <a:cs typeface="Arial"/>
              </a:rPr>
              <a:t> </a:t>
            </a:r>
            <a:r>
              <a:rPr sz="1400" b="1" dirty="0">
                <a:latin typeface="Arial"/>
                <a:cs typeface="Arial"/>
              </a:rPr>
              <a:t>= </a:t>
            </a:r>
            <a:r>
              <a:rPr sz="1400" b="1" spc="-370" dirty="0">
                <a:latin typeface="Arial"/>
                <a:cs typeface="Arial"/>
              </a:rPr>
              <a:t> </a:t>
            </a:r>
            <a:r>
              <a:rPr sz="1400" b="1" dirty="0">
                <a:latin typeface="Arial"/>
                <a:cs typeface="Arial"/>
              </a:rPr>
              <a:t>s[loan </a:t>
            </a:r>
            <a:r>
              <a:rPr sz="1400" b="1" spc="-5" dirty="0">
                <a:latin typeface="Arial"/>
                <a:cs typeface="Arial"/>
              </a:rPr>
              <a:t>number] </a:t>
            </a:r>
            <a:r>
              <a:rPr sz="1400" b="1" spc="-5" dirty="0">
                <a:latin typeface="MS PGothic"/>
                <a:cs typeface="MS PGothic"/>
              </a:rPr>
              <a:t>∧ </a:t>
            </a:r>
            <a:r>
              <a:rPr sz="1400" b="1" dirty="0">
                <a:latin typeface="MS PGothic"/>
                <a:cs typeface="MS PGothic"/>
              </a:rPr>
              <a:t> </a:t>
            </a:r>
            <a:r>
              <a:rPr sz="1400" b="1" spc="-5" dirty="0">
                <a:latin typeface="Arial"/>
                <a:cs typeface="Arial"/>
              </a:rPr>
              <a:t>s[amount]&gt;=10000)}</a:t>
            </a:r>
            <a:endParaRPr sz="1400">
              <a:latin typeface="Arial"/>
              <a:cs typeface="Arial"/>
            </a:endParaRPr>
          </a:p>
        </p:txBody>
      </p:sp>
      <p:sp>
        <p:nvSpPr>
          <p:cNvPr id="9" name="object 9"/>
          <p:cNvSpPr txBox="1"/>
          <p:nvPr/>
        </p:nvSpPr>
        <p:spPr>
          <a:xfrm>
            <a:off x="4708016" y="4809235"/>
            <a:ext cx="3357879"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45" dirty="0">
                <a:solidFill>
                  <a:srgbClr val="585858"/>
                </a:solidFill>
                <a:latin typeface="Arial"/>
                <a:cs typeface="Arial"/>
              </a:rPr>
              <a:t> </a:t>
            </a:r>
            <a:r>
              <a:rPr sz="700" spc="-5" dirty="0">
                <a:solidFill>
                  <a:srgbClr val="585858"/>
                </a:solidFill>
                <a:latin typeface="Arial"/>
                <a:cs typeface="Arial"/>
              </a:rPr>
              <a:t>Source:</a:t>
            </a:r>
            <a:r>
              <a:rPr sz="700" spc="50" dirty="0">
                <a:solidFill>
                  <a:srgbClr val="585858"/>
                </a:solidFill>
                <a:latin typeface="Arial"/>
                <a:cs typeface="Arial"/>
              </a:rPr>
              <a:t> </a:t>
            </a:r>
            <a:r>
              <a:rPr sz="700" spc="-10" dirty="0">
                <a:solidFill>
                  <a:srgbClr val="585858"/>
                </a:solidFill>
                <a:latin typeface="Arial"/>
                <a:cs typeface="Arial"/>
              </a:rPr>
              <a:t>https://static.javatpoint.com/dbms/images/dbms-relational-calculus.png</a:t>
            </a:r>
            <a:endParaRPr sz="700">
              <a:latin typeface="Arial"/>
              <a:cs typeface="Arial"/>
            </a:endParaRPr>
          </a:p>
        </p:txBody>
      </p:sp>
      <p:pic>
        <p:nvPicPr>
          <p:cNvPr id="10" name="object 10"/>
          <p:cNvPicPr/>
          <p:nvPr/>
        </p:nvPicPr>
        <p:blipFill>
          <a:blip r:embed="rId3" cstate="print"/>
          <a:stretch>
            <a:fillRect/>
          </a:stretch>
        </p:blipFill>
        <p:spPr>
          <a:xfrm>
            <a:off x="143510" y="161289"/>
            <a:ext cx="773887" cy="311150"/>
          </a:xfrm>
          <a:prstGeom prst="rect">
            <a:avLst/>
          </a:prstGeom>
        </p:spPr>
      </p:pic>
      <p:pic>
        <p:nvPicPr>
          <p:cNvPr id="11" name="object 11"/>
          <p:cNvPicPr/>
          <p:nvPr/>
        </p:nvPicPr>
        <p:blipFill>
          <a:blip r:embed="rId4" cstate="print"/>
          <a:stretch>
            <a:fillRect/>
          </a:stretch>
        </p:blipFill>
        <p:spPr>
          <a:xfrm>
            <a:off x="4572000" y="1413484"/>
            <a:ext cx="4570984" cy="2723515"/>
          </a:xfrm>
          <a:prstGeom prst="rect">
            <a:avLst/>
          </a:prstGeom>
        </p:spPr>
      </p:pic>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78372" y="644397"/>
            <a:ext cx="4080116" cy="772647"/>
          </a:xfrm>
          <a:prstGeom prst="rect">
            <a:avLst/>
          </a:prstGeom>
        </p:spPr>
        <p:txBody>
          <a:bodyPr vert="horz" wrap="square" lIns="0" tIns="28575" rIns="0" bIns="0" rtlCol="0">
            <a:spAutoFit/>
          </a:bodyPr>
          <a:lstStyle/>
          <a:p>
            <a:pPr marL="1114425" marR="5080" indent="-110236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Calculus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972108" y="1719198"/>
            <a:ext cx="260159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Tuple</a:t>
            </a:r>
            <a:r>
              <a:rPr sz="1800" spc="-65" dirty="0">
                <a:solidFill>
                  <a:srgbClr val="585858"/>
                </a:solidFill>
                <a:latin typeface="Arial"/>
                <a:cs typeface="Arial"/>
              </a:rPr>
              <a:t> </a:t>
            </a:r>
            <a:r>
              <a:rPr sz="1800" spc="-5" dirty="0">
                <a:solidFill>
                  <a:srgbClr val="585858"/>
                </a:solidFill>
                <a:latin typeface="Arial"/>
                <a:cs typeface="Arial"/>
              </a:rPr>
              <a:t>Relational</a:t>
            </a:r>
            <a:r>
              <a:rPr sz="1800" spc="-60" dirty="0">
                <a:solidFill>
                  <a:srgbClr val="585858"/>
                </a:solidFill>
                <a:latin typeface="Arial"/>
                <a:cs typeface="Arial"/>
              </a:rPr>
              <a:t> </a:t>
            </a:r>
            <a:r>
              <a:rPr sz="1800" spc="-5" dirty="0">
                <a:solidFill>
                  <a:srgbClr val="585858"/>
                </a:solidFill>
                <a:latin typeface="Arial"/>
                <a:cs typeface="Arial"/>
              </a:rPr>
              <a:t>Calculus</a:t>
            </a:r>
            <a:endParaRPr sz="1800">
              <a:latin typeface="Arial"/>
              <a:cs typeface="Arial"/>
            </a:endParaRPr>
          </a:p>
        </p:txBody>
      </p:sp>
      <p:sp>
        <p:nvSpPr>
          <p:cNvPr id="7" name="object 7"/>
          <p:cNvSpPr txBox="1"/>
          <p:nvPr/>
        </p:nvSpPr>
        <p:spPr>
          <a:xfrm>
            <a:off x="654812" y="2710052"/>
            <a:ext cx="3109595" cy="1711960"/>
          </a:xfrm>
          <a:prstGeom prst="rect">
            <a:avLst/>
          </a:prstGeom>
        </p:spPr>
        <p:txBody>
          <a:bodyPr vert="horz" wrap="square" lIns="0" tIns="18415" rIns="0" bIns="0" rtlCol="0">
            <a:spAutoFit/>
          </a:bodyPr>
          <a:lstStyle/>
          <a:p>
            <a:pPr marL="349250" marR="5080" indent="-337185">
              <a:lnSpc>
                <a:spcPct val="97500"/>
              </a:lnSpc>
              <a:spcBef>
                <a:spcPts val="145"/>
              </a:spcBef>
              <a:buChar char="●"/>
              <a:tabLst>
                <a:tab pos="349250" algn="l"/>
                <a:tab pos="349885" algn="l"/>
              </a:tabLst>
            </a:pPr>
            <a:r>
              <a:rPr sz="1400" spc="-5" dirty="0">
                <a:latin typeface="Arial"/>
                <a:cs typeface="Arial"/>
              </a:rPr>
              <a:t>Example </a:t>
            </a:r>
            <a:r>
              <a:rPr sz="1400" dirty="0">
                <a:latin typeface="Arial"/>
                <a:cs typeface="Arial"/>
              </a:rPr>
              <a:t>3 </a:t>
            </a:r>
            <a:r>
              <a:rPr sz="1400" spc="-5" dirty="0">
                <a:latin typeface="Arial"/>
                <a:cs typeface="Arial"/>
              </a:rPr>
              <a:t>Find </a:t>
            </a:r>
            <a:r>
              <a:rPr sz="1400" dirty="0">
                <a:latin typeface="Arial"/>
                <a:cs typeface="Arial"/>
              </a:rPr>
              <a:t>the names </a:t>
            </a:r>
            <a:r>
              <a:rPr sz="1400" spc="-10" dirty="0">
                <a:latin typeface="Arial"/>
                <a:cs typeface="Arial"/>
              </a:rPr>
              <a:t>of </a:t>
            </a:r>
            <a:r>
              <a:rPr sz="1400" spc="-5" dirty="0">
                <a:latin typeface="Arial"/>
                <a:cs typeface="Arial"/>
              </a:rPr>
              <a:t>all </a:t>
            </a:r>
            <a:r>
              <a:rPr sz="1400" dirty="0">
                <a:latin typeface="Arial"/>
                <a:cs typeface="Arial"/>
              </a:rPr>
              <a:t> </a:t>
            </a:r>
            <a:r>
              <a:rPr sz="1400" spc="-5" dirty="0">
                <a:latin typeface="Arial"/>
                <a:cs typeface="Arial"/>
              </a:rPr>
              <a:t>customers</a:t>
            </a:r>
            <a:r>
              <a:rPr sz="1400" spc="-15" dirty="0">
                <a:latin typeface="Arial"/>
                <a:cs typeface="Arial"/>
              </a:rPr>
              <a:t> </a:t>
            </a:r>
            <a:r>
              <a:rPr sz="1400" spc="-5" dirty="0">
                <a:latin typeface="Arial"/>
                <a:cs typeface="Arial"/>
              </a:rPr>
              <a:t>who</a:t>
            </a:r>
            <a:r>
              <a:rPr sz="1400" spc="-15" dirty="0">
                <a:latin typeface="Arial"/>
                <a:cs typeface="Arial"/>
              </a:rPr>
              <a:t> </a:t>
            </a:r>
            <a:r>
              <a:rPr sz="1400" spc="-5" dirty="0">
                <a:latin typeface="Arial"/>
                <a:cs typeface="Arial"/>
              </a:rPr>
              <a:t>have</a:t>
            </a:r>
            <a:r>
              <a:rPr sz="1400" spc="-15" dirty="0">
                <a:latin typeface="Arial"/>
                <a:cs typeface="Arial"/>
              </a:rPr>
              <a:t> </a:t>
            </a:r>
            <a:r>
              <a:rPr sz="1400" dirty="0">
                <a:latin typeface="Arial"/>
                <a:cs typeface="Arial"/>
              </a:rPr>
              <a:t>a</a:t>
            </a:r>
            <a:r>
              <a:rPr sz="1400" spc="-25" dirty="0">
                <a:latin typeface="Arial"/>
                <a:cs typeface="Arial"/>
              </a:rPr>
              <a:t> </a:t>
            </a:r>
            <a:r>
              <a:rPr sz="1400" dirty="0">
                <a:latin typeface="Arial"/>
                <a:cs typeface="Arial"/>
              </a:rPr>
              <a:t>loan</a:t>
            </a:r>
            <a:r>
              <a:rPr sz="1400" spc="-25" dirty="0">
                <a:latin typeface="Arial"/>
                <a:cs typeface="Arial"/>
              </a:rPr>
              <a:t> </a:t>
            </a:r>
            <a:r>
              <a:rPr sz="1400" spc="-5" dirty="0">
                <a:latin typeface="Arial"/>
                <a:cs typeface="Arial"/>
              </a:rPr>
              <a:t>and</a:t>
            </a:r>
            <a:r>
              <a:rPr sz="1400" spc="-25" dirty="0">
                <a:latin typeface="Arial"/>
                <a:cs typeface="Arial"/>
              </a:rPr>
              <a:t> </a:t>
            </a:r>
            <a:r>
              <a:rPr sz="1400" spc="-15" dirty="0">
                <a:latin typeface="Arial"/>
                <a:cs typeface="Arial"/>
              </a:rPr>
              <a:t>an </a:t>
            </a:r>
            <a:r>
              <a:rPr sz="1400" spc="-375" dirty="0">
                <a:latin typeface="Arial"/>
                <a:cs typeface="Arial"/>
              </a:rPr>
              <a:t> </a:t>
            </a:r>
            <a:r>
              <a:rPr sz="1400" dirty="0">
                <a:latin typeface="Arial"/>
                <a:cs typeface="Arial"/>
              </a:rPr>
              <a:t>account</a:t>
            </a:r>
            <a:r>
              <a:rPr sz="1400" spc="-20" dirty="0">
                <a:latin typeface="Arial"/>
                <a:cs typeface="Arial"/>
              </a:rPr>
              <a:t> </a:t>
            </a:r>
            <a:r>
              <a:rPr sz="1400" spc="-5" dirty="0">
                <a:latin typeface="Arial"/>
                <a:cs typeface="Arial"/>
              </a:rPr>
              <a:t>at</a:t>
            </a:r>
            <a:r>
              <a:rPr sz="1400" spc="-15" dirty="0">
                <a:latin typeface="Arial"/>
                <a:cs typeface="Arial"/>
              </a:rPr>
              <a:t> </a:t>
            </a:r>
            <a:r>
              <a:rPr sz="1400" spc="-5" dirty="0">
                <a:latin typeface="Arial"/>
                <a:cs typeface="Arial"/>
              </a:rPr>
              <a:t>the</a:t>
            </a:r>
            <a:r>
              <a:rPr sz="1400" spc="-15" dirty="0">
                <a:latin typeface="Arial"/>
                <a:cs typeface="Arial"/>
              </a:rPr>
              <a:t> </a:t>
            </a:r>
            <a:r>
              <a:rPr sz="1400" spc="-5" dirty="0">
                <a:latin typeface="Arial"/>
                <a:cs typeface="Arial"/>
              </a:rPr>
              <a:t>bank.</a:t>
            </a:r>
            <a:endParaRPr sz="1400">
              <a:latin typeface="Arial"/>
              <a:cs typeface="Arial"/>
            </a:endParaRPr>
          </a:p>
          <a:p>
            <a:pPr marL="349250" marR="187325" indent="-337185">
              <a:lnSpc>
                <a:spcPct val="98300"/>
              </a:lnSpc>
              <a:spcBef>
                <a:spcPts val="65"/>
              </a:spcBef>
              <a:buChar char="●"/>
              <a:tabLst>
                <a:tab pos="349250" algn="l"/>
                <a:tab pos="349885" algn="l"/>
              </a:tabLst>
            </a:pPr>
            <a:r>
              <a:rPr sz="1400" b="1" dirty="0">
                <a:latin typeface="Arial"/>
                <a:cs typeface="Arial"/>
              </a:rPr>
              <a:t>{t | </a:t>
            </a:r>
            <a:r>
              <a:rPr sz="1400" b="1" spc="-5" dirty="0">
                <a:latin typeface="MS PGothic"/>
                <a:cs typeface="MS PGothic"/>
              </a:rPr>
              <a:t>∃ </a:t>
            </a:r>
            <a:r>
              <a:rPr sz="1400" b="1" dirty="0">
                <a:latin typeface="Arial"/>
                <a:cs typeface="Arial"/>
              </a:rPr>
              <a:t>s </a:t>
            </a:r>
            <a:r>
              <a:rPr sz="1400" b="1" spc="-5" dirty="0">
                <a:latin typeface="MS PGothic"/>
                <a:cs typeface="MS PGothic"/>
              </a:rPr>
              <a:t>∈ </a:t>
            </a:r>
            <a:r>
              <a:rPr sz="1400" b="1" spc="-5" dirty="0">
                <a:latin typeface="Arial"/>
                <a:cs typeface="Arial"/>
              </a:rPr>
              <a:t>borrower( </a:t>
            </a:r>
            <a:r>
              <a:rPr sz="1400" b="1" dirty="0">
                <a:latin typeface="Arial"/>
                <a:cs typeface="Arial"/>
              </a:rPr>
              <a:t> </a:t>
            </a:r>
            <a:r>
              <a:rPr sz="1400" b="1" spc="-5" dirty="0">
                <a:latin typeface="Arial"/>
                <a:cs typeface="Arial"/>
              </a:rPr>
              <a:t>t[customer-name] </a:t>
            </a:r>
            <a:r>
              <a:rPr sz="1400" b="1" dirty="0">
                <a:latin typeface="Arial"/>
                <a:cs typeface="Arial"/>
              </a:rPr>
              <a:t>= </a:t>
            </a:r>
            <a:r>
              <a:rPr sz="1400" b="1" spc="5" dirty="0">
                <a:latin typeface="Arial"/>
                <a:cs typeface="Arial"/>
              </a:rPr>
              <a:t> </a:t>
            </a:r>
            <a:r>
              <a:rPr sz="1400" b="1" spc="-5" dirty="0">
                <a:latin typeface="Arial"/>
                <a:cs typeface="Arial"/>
              </a:rPr>
              <a:t>s[customer-name]) </a:t>
            </a:r>
            <a:r>
              <a:rPr sz="1400" b="1" spc="-5" dirty="0">
                <a:latin typeface="MS PGothic"/>
                <a:cs typeface="MS PGothic"/>
              </a:rPr>
              <a:t>∧ ∃ </a:t>
            </a:r>
            <a:r>
              <a:rPr sz="1400" b="1" dirty="0">
                <a:latin typeface="Arial"/>
                <a:cs typeface="Arial"/>
              </a:rPr>
              <a:t>u </a:t>
            </a:r>
            <a:r>
              <a:rPr sz="1400" b="1" spc="-5" dirty="0">
                <a:latin typeface="MS PGothic"/>
                <a:cs typeface="MS PGothic"/>
              </a:rPr>
              <a:t>∈ </a:t>
            </a:r>
            <a:r>
              <a:rPr sz="1400" b="1" dirty="0">
                <a:latin typeface="MS PGothic"/>
                <a:cs typeface="MS PGothic"/>
              </a:rPr>
              <a:t> </a:t>
            </a:r>
            <a:r>
              <a:rPr sz="1400" b="1" spc="-5" dirty="0">
                <a:latin typeface="Arial"/>
                <a:cs typeface="Arial"/>
              </a:rPr>
              <a:t>depositor(</a:t>
            </a:r>
            <a:r>
              <a:rPr sz="1400" b="1" spc="-85" dirty="0">
                <a:latin typeface="Arial"/>
                <a:cs typeface="Arial"/>
              </a:rPr>
              <a:t> </a:t>
            </a:r>
            <a:r>
              <a:rPr sz="1400" b="1" dirty="0">
                <a:latin typeface="Arial"/>
                <a:cs typeface="Arial"/>
              </a:rPr>
              <a:t>t[customer-name]</a:t>
            </a:r>
            <a:r>
              <a:rPr sz="1400" b="1" spc="-80" dirty="0">
                <a:latin typeface="Arial"/>
                <a:cs typeface="Arial"/>
              </a:rPr>
              <a:t> </a:t>
            </a:r>
            <a:r>
              <a:rPr sz="1400" b="1" dirty="0">
                <a:latin typeface="Arial"/>
                <a:cs typeface="Arial"/>
              </a:rPr>
              <a:t>= </a:t>
            </a:r>
            <a:r>
              <a:rPr sz="1400" b="1" spc="-375" dirty="0">
                <a:latin typeface="Arial"/>
                <a:cs typeface="Arial"/>
              </a:rPr>
              <a:t> </a:t>
            </a:r>
            <a:r>
              <a:rPr sz="1400" b="1" spc="-5" dirty="0">
                <a:latin typeface="Arial"/>
                <a:cs typeface="Arial"/>
              </a:rPr>
              <a:t>u[customer-name])}</a:t>
            </a:r>
            <a:endParaRPr sz="1400">
              <a:latin typeface="Arial"/>
              <a:cs typeface="Arial"/>
            </a:endParaRPr>
          </a:p>
        </p:txBody>
      </p:sp>
      <p:sp>
        <p:nvSpPr>
          <p:cNvPr id="8" name="object 8"/>
          <p:cNvSpPr txBox="1"/>
          <p:nvPr/>
        </p:nvSpPr>
        <p:spPr>
          <a:xfrm>
            <a:off x="4708016" y="4838191"/>
            <a:ext cx="3357879"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40" dirty="0">
                <a:solidFill>
                  <a:srgbClr val="585858"/>
                </a:solidFill>
                <a:latin typeface="Arial"/>
                <a:cs typeface="Arial"/>
              </a:rPr>
              <a:t> </a:t>
            </a:r>
            <a:r>
              <a:rPr sz="700" spc="-5" dirty="0">
                <a:solidFill>
                  <a:srgbClr val="585858"/>
                </a:solidFill>
                <a:latin typeface="Arial"/>
                <a:cs typeface="Arial"/>
              </a:rPr>
              <a:t>Source:</a:t>
            </a:r>
            <a:r>
              <a:rPr sz="700" spc="45" dirty="0">
                <a:solidFill>
                  <a:srgbClr val="585858"/>
                </a:solidFill>
                <a:latin typeface="Arial"/>
                <a:cs typeface="Arial"/>
              </a:rPr>
              <a:t> </a:t>
            </a:r>
            <a:r>
              <a:rPr sz="700" spc="-10" dirty="0">
                <a:solidFill>
                  <a:srgbClr val="585858"/>
                </a:solidFill>
                <a:latin typeface="Arial"/>
                <a:cs typeface="Arial"/>
              </a:rPr>
              <a:t>https://static.javatpoint.com/dbms/images/dbms-relational-calculus.png</a:t>
            </a:r>
            <a:endParaRPr sz="700">
              <a:latin typeface="Arial"/>
              <a:cs typeface="Arial"/>
            </a:endParaRPr>
          </a:p>
        </p:txBody>
      </p:sp>
      <p:pic>
        <p:nvPicPr>
          <p:cNvPr id="9" name="object 9"/>
          <p:cNvPicPr/>
          <p:nvPr/>
        </p:nvPicPr>
        <p:blipFill>
          <a:blip r:embed="rId3" cstate="print"/>
          <a:stretch>
            <a:fillRect/>
          </a:stretch>
        </p:blipFill>
        <p:spPr>
          <a:xfrm>
            <a:off x="143510" y="161289"/>
            <a:ext cx="773887" cy="311150"/>
          </a:xfrm>
          <a:prstGeom prst="rect">
            <a:avLst/>
          </a:prstGeom>
        </p:spPr>
      </p:pic>
      <p:pic>
        <p:nvPicPr>
          <p:cNvPr id="10" name="object 10"/>
          <p:cNvPicPr/>
          <p:nvPr/>
        </p:nvPicPr>
        <p:blipFill>
          <a:blip r:embed="rId4" cstate="print"/>
          <a:stretch>
            <a:fillRect/>
          </a:stretch>
        </p:blipFill>
        <p:spPr>
          <a:xfrm>
            <a:off x="4572000" y="1413484"/>
            <a:ext cx="4570984" cy="2723515"/>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5310" y="644397"/>
            <a:ext cx="4067504" cy="772647"/>
          </a:xfrm>
          <a:prstGeom prst="rect">
            <a:avLst/>
          </a:prstGeom>
        </p:spPr>
        <p:txBody>
          <a:bodyPr vert="horz" wrap="square" lIns="0" tIns="28575" rIns="0" bIns="0" rtlCol="0">
            <a:spAutoFit/>
          </a:bodyPr>
          <a:lstStyle/>
          <a:p>
            <a:pPr marL="1114425" marR="5080" indent="-110236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Calculus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654812" y="1713102"/>
            <a:ext cx="3549650" cy="3232150"/>
          </a:xfrm>
          <a:prstGeom prst="rect">
            <a:avLst/>
          </a:prstGeom>
        </p:spPr>
        <p:txBody>
          <a:bodyPr vert="horz" wrap="square" lIns="0" tIns="12700" rIns="0" bIns="0" rtlCol="0">
            <a:spAutoFit/>
          </a:bodyPr>
          <a:lstStyle/>
          <a:p>
            <a:pPr marL="220979">
              <a:lnSpc>
                <a:spcPts val="2130"/>
              </a:lnSpc>
              <a:spcBef>
                <a:spcPts val="100"/>
              </a:spcBef>
            </a:pPr>
            <a:r>
              <a:rPr sz="1800" spc="-5" dirty="0">
                <a:solidFill>
                  <a:srgbClr val="585858"/>
                </a:solidFill>
                <a:latin typeface="Arial"/>
                <a:cs typeface="Arial"/>
              </a:rPr>
              <a:t>Domain</a:t>
            </a:r>
            <a:r>
              <a:rPr sz="1800" spc="-40" dirty="0">
                <a:solidFill>
                  <a:srgbClr val="585858"/>
                </a:solidFill>
                <a:latin typeface="Arial"/>
                <a:cs typeface="Arial"/>
              </a:rPr>
              <a:t> </a:t>
            </a:r>
            <a:r>
              <a:rPr sz="1800" spc="-5" dirty="0">
                <a:solidFill>
                  <a:srgbClr val="585858"/>
                </a:solidFill>
                <a:latin typeface="Arial"/>
                <a:cs typeface="Arial"/>
              </a:rPr>
              <a:t>Relational</a:t>
            </a:r>
            <a:r>
              <a:rPr sz="1800" spc="-40" dirty="0">
                <a:solidFill>
                  <a:srgbClr val="585858"/>
                </a:solidFill>
                <a:latin typeface="Arial"/>
                <a:cs typeface="Arial"/>
              </a:rPr>
              <a:t> </a:t>
            </a:r>
            <a:r>
              <a:rPr sz="1800" spc="-5" dirty="0">
                <a:solidFill>
                  <a:srgbClr val="585858"/>
                </a:solidFill>
                <a:latin typeface="Arial"/>
                <a:cs typeface="Arial"/>
              </a:rPr>
              <a:t>Calculus</a:t>
            </a:r>
            <a:endParaRPr sz="1800">
              <a:latin typeface="Arial"/>
              <a:cs typeface="Arial"/>
            </a:endParaRPr>
          </a:p>
          <a:p>
            <a:pPr marL="349250" marR="202565" indent="-337185">
              <a:lnSpc>
                <a:spcPts val="1639"/>
              </a:lnSpc>
              <a:spcBef>
                <a:spcPts val="60"/>
              </a:spcBef>
              <a:buChar char="●"/>
              <a:tabLst>
                <a:tab pos="349250" algn="l"/>
                <a:tab pos="349885" algn="l"/>
              </a:tabLst>
            </a:pPr>
            <a:r>
              <a:rPr sz="1400" dirty="0">
                <a:latin typeface="Arial"/>
                <a:cs typeface="Arial"/>
              </a:rPr>
              <a:t>In</a:t>
            </a:r>
            <a:r>
              <a:rPr sz="1400" spc="5" dirty="0">
                <a:latin typeface="Arial"/>
                <a:cs typeface="Arial"/>
              </a:rPr>
              <a:t> </a:t>
            </a:r>
            <a:r>
              <a:rPr sz="1400" spc="-5" dirty="0">
                <a:latin typeface="Arial"/>
                <a:cs typeface="Arial"/>
              </a:rPr>
              <a:t>domain</a:t>
            </a:r>
            <a:r>
              <a:rPr sz="1400" spc="10" dirty="0">
                <a:latin typeface="Arial"/>
                <a:cs typeface="Arial"/>
              </a:rPr>
              <a:t> </a:t>
            </a:r>
            <a:r>
              <a:rPr sz="1400" spc="-5" dirty="0">
                <a:latin typeface="Arial"/>
                <a:cs typeface="Arial"/>
              </a:rPr>
              <a:t>relational</a:t>
            </a:r>
            <a:r>
              <a:rPr sz="1400" spc="-10" dirty="0">
                <a:latin typeface="Arial"/>
                <a:cs typeface="Arial"/>
              </a:rPr>
              <a:t> </a:t>
            </a:r>
            <a:r>
              <a:rPr sz="1400" spc="-5" dirty="0">
                <a:latin typeface="Arial"/>
                <a:cs typeface="Arial"/>
              </a:rPr>
              <a:t>calculus,</a:t>
            </a:r>
            <a:r>
              <a:rPr sz="1400" dirty="0">
                <a:latin typeface="Arial"/>
                <a:cs typeface="Arial"/>
              </a:rPr>
              <a:t> </a:t>
            </a:r>
            <a:r>
              <a:rPr sz="1400" spc="-5" dirty="0">
                <a:latin typeface="Arial"/>
                <a:cs typeface="Arial"/>
              </a:rPr>
              <a:t>filtering </a:t>
            </a:r>
            <a:r>
              <a:rPr sz="1400" dirty="0">
                <a:latin typeface="Arial"/>
                <a:cs typeface="Arial"/>
              </a:rPr>
              <a:t> </a:t>
            </a:r>
            <a:r>
              <a:rPr sz="1400" spc="-5" dirty="0">
                <a:latin typeface="Arial"/>
                <a:cs typeface="Arial"/>
              </a:rPr>
              <a:t>variable</a:t>
            </a:r>
            <a:r>
              <a:rPr sz="1400" spc="-40" dirty="0">
                <a:latin typeface="Arial"/>
                <a:cs typeface="Arial"/>
              </a:rPr>
              <a:t> </a:t>
            </a:r>
            <a:r>
              <a:rPr sz="1400" dirty="0">
                <a:latin typeface="Arial"/>
                <a:cs typeface="Arial"/>
              </a:rPr>
              <a:t>uses</a:t>
            </a:r>
            <a:r>
              <a:rPr sz="1400" spc="-25" dirty="0">
                <a:latin typeface="Arial"/>
                <a:cs typeface="Arial"/>
              </a:rPr>
              <a:t> </a:t>
            </a:r>
            <a:r>
              <a:rPr sz="1400" spc="-5" dirty="0">
                <a:latin typeface="Arial"/>
                <a:cs typeface="Arial"/>
              </a:rPr>
              <a:t>the</a:t>
            </a:r>
            <a:r>
              <a:rPr sz="1400" spc="-20" dirty="0">
                <a:latin typeface="Arial"/>
                <a:cs typeface="Arial"/>
              </a:rPr>
              <a:t> </a:t>
            </a:r>
            <a:r>
              <a:rPr sz="1400" spc="-5" dirty="0">
                <a:latin typeface="Arial"/>
                <a:cs typeface="Arial"/>
              </a:rPr>
              <a:t>domain</a:t>
            </a:r>
            <a:r>
              <a:rPr sz="1400" spc="-20" dirty="0">
                <a:latin typeface="Arial"/>
                <a:cs typeface="Arial"/>
              </a:rPr>
              <a:t> </a:t>
            </a:r>
            <a:r>
              <a:rPr sz="1400" spc="-10" dirty="0">
                <a:latin typeface="Arial"/>
                <a:cs typeface="Arial"/>
              </a:rPr>
              <a:t>of</a:t>
            </a:r>
            <a:r>
              <a:rPr sz="1400" spc="-20" dirty="0">
                <a:latin typeface="Arial"/>
                <a:cs typeface="Arial"/>
              </a:rPr>
              <a:t> </a:t>
            </a:r>
            <a:r>
              <a:rPr sz="1400" spc="-5" dirty="0">
                <a:latin typeface="Arial"/>
                <a:cs typeface="Arial"/>
              </a:rPr>
              <a:t>attributes.</a:t>
            </a:r>
            <a:endParaRPr sz="1400">
              <a:latin typeface="Arial"/>
              <a:cs typeface="Arial"/>
            </a:endParaRPr>
          </a:p>
          <a:p>
            <a:pPr marL="349250" marR="393065" indent="-337185">
              <a:lnSpc>
                <a:spcPts val="1560"/>
              </a:lnSpc>
              <a:spcBef>
                <a:spcPts val="35"/>
              </a:spcBef>
              <a:buChar char="●"/>
              <a:tabLst>
                <a:tab pos="349250" algn="l"/>
                <a:tab pos="349885" algn="l"/>
              </a:tabLst>
            </a:pPr>
            <a:r>
              <a:rPr sz="1400" spc="-5" dirty="0">
                <a:latin typeface="Arial"/>
                <a:cs typeface="Arial"/>
              </a:rPr>
              <a:t>Domain </a:t>
            </a:r>
            <a:r>
              <a:rPr sz="1400" dirty="0">
                <a:latin typeface="Arial"/>
                <a:cs typeface="Arial"/>
              </a:rPr>
              <a:t>relational </a:t>
            </a:r>
            <a:r>
              <a:rPr sz="1400" spc="-5" dirty="0">
                <a:latin typeface="Arial"/>
                <a:cs typeface="Arial"/>
              </a:rPr>
              <a:t>calculus uses </a:t>
            </a:r>
            <a:r>
              <a:rPr sz="1400" dirty="0">
                <a:latin typeface="Arial"/>
                <a:cs typeface="Arial"/>
              </a:rPr>
              <a:t>the </a:t>
            </a:r>
            <a:r>
              <a:rPr sz="1400" spc="-375" dirty="0">
                <a:latin typeface="Arial"/>
                <a:cs typeface="Arial"/>
              </a:rPr>
              <a:t> </a:t>
            </a:r>
            <a:r>
              <a:rPr sz="1400" spc="-5" dirty="0">
                <a:latin typeface="Arial"/>
                <a:cs typeface="Arial"/>
              </a:rPr>
              <a:t>same</a:t>
            </a:r>
            <a:r>
              <a:rPr sz="1400" dirty="0">
                <a:latin typeface="Arial"/>
                <a:cs typeface="Arial"/>
              </a:rPr>
              <a:t> </a:t>
            </a:r>
            <a:r>
              <a:rPr sz="1400" spc="-5" dirty="0">
                <a:latin typeface="Arial"/>
                <a:cs typeface="Arial"/>
              </a:rPr>
              <a:t>operators </a:t>
            </a:r>
            <a:r>
              <a:rPr sz="1400" spc="-10" dirty="0">
                <a:latin typeface="Arial"/>
                <a:cs typeface="Arial"/>
              </a:rPr>
              <a:t>as</a:t>
            </a:r>
            <a:r>
              <a:rPr sz="1400" spc="-5" dirty="0">
                <a:latin typeface="Arial"/>
                <a:cs typeface="Arial"/>
              </a:rPr>
              <a:t> </a:t>
            </a:r>
            <a:r>
              <a:rPr sz="1400" dirty="0">
                <a:latin typeface="Arial"/>
                <a:cs typeface="Arial"/>
              </a:rPr>
              <a:t>tuple</a:t>
            </a:r>
            <a:r>
              <a:rPr sz="1400" spc="-10" dirty="0">
                <a:latin typeface="Arial"/>
                <a:cs typeface="Arial"/>
              </a:rPr>
              <a:t> </a:t>
            </a:r>
            <a:r>
              <a:rPr sz="1400" spc="-5" dirty="0">
                <a:latin typeface="Arial"/>
                <a:cs typeface="Arial"/>
              </a:rPr>
              <a:t>calculus. </a:t>
            </a:r>
            <a:r>
              <a:rPr sz="1400" dirty="0">
                <a:latin typeface="Arial"/>
                <a:cs typeface="Arial"/>
              </a:rPr>
              <a:t>It</a:t>
            </a:r>
            <a:endParaRPr sz="1400">
              <a:latin typeface="Arial"/>
              <a:cs typeface="Arial"/>
            </a:endParaRPr>
          </a:p>
          <a:p>
            <a:pPr marL="349250">
              <a:lnSpc>
                <a:spcPts val="1625"/>
              </a:lnSpc>
            </a:pPr>
            <a:r>
              <a:rPr sz="1400" spc="-5" dirty="0">
                <a:latin typeface="Arial"/>
                <a:cs typeface="Arial"/>
              </a:rPr>
              <a:t>uses logical</a:t>
            </a:r>
            <a:r>
              <a:rPr sz="1400" spc="-20" dirty="0">
                <a:latin typeface="Arial"/>
                <a:cs typeface="Arial"/>
              </a:rPr>
              <a:t> </a:t>
            </a:r>
            <a:r>
              <a:rPr sz="1400" spc="-5" dirty="0">
                <a:latin typeface="Arial"/>
                <a:cs typeface="Arial"/>
              </a:rPr>
              <a:t>connectives</a:t>
            </a:r>
            <a:r>
              <a:rPr sz="1400" spc="5" dirty="0">
                <a:latin typeface="Arial"/>
                <a:cs typeface="Arial"/>
              </a:rPr>
              <a:t> </a:t>
            </a:r>
            <a:r>
              <a:rPr sz="1400" dirty="0">
                <a:latin typeface="MS PGothic"/>
                <a:cs typeface="MS PGothic"/>
              </a:rPr>
              <a:t>∧</a:t>
            </a:r>
            <a:r>
              <a:rPr sz="1400" spc="-35" dirty="0">
                <a:latin typeface="MS PGothic"/>
                <a:cs typeface="MS PGothic"/>
              </a:rPr>
              <a:t> </a:t>
            </a:r>
            <a:r>
              <a:rPr sz="1400" spc="-5" dirty="0">
                <a:latin typeface="Arial"/>
                <a:cs typeface="Arial"/>
              </a:rPr>
              <a:t>(and),</a:t>
            </a:r>
            <a:r>
              <a:rPr sz="1400" spc="-15" dirty="0">
                <a:latin typeface="Arial"/>
                <a:cs typeface="Arial"/>
              </a:rPr>
              <a:t> </a:t>
            </a:r>
            <a:r>
              <a:rPr sz="1400" dirty="0">
                <a:latin typeface="MS PGothic"/>
                <a:cs typeface="MS PGothic"/>
              </a:rPr>
              <a:t>∨</a:t>
            </a:r>
            <a:endParaRPr sz="1400">
              <a:latin typeface="MS PGothic"/>
              <a:cs typeface="MS PGothic"/>
            </a:endParaRPr>
          </a:p>
          <a:p>
            <a:pPr marL="349250">
              <a:lnSpc>
                <a:spcPct val="100000"/>
              </a:lnSpc>
              <a:spcBef>
                <a:spcPts val="75"/>
              </a:spcBef>
            </a:pPr>
            <a:r>
              <a:rPr sz="1400" dirty="0">
                <a:latin typeface="Arial"/>
                <a:cs typeface="Arial"/>
              </a:rPr>
              <a:t>(or)</a:t>
            </a:r>
            <a:r>
              <a:rPr sz="1400" spc="-25" dirty="0">
                <a:latin typeface="Arial"/>
                <a:cs typeface="Arial"/>
              </a:rPr>
              <a:t> </a:t>
            </a:r>
            <a:r>
              <a:rPr sz="1400" spc="-5" dirty="0">
                <a:latin typeface="Arial"/>
                <a:cs typeface="Arial"/>
              </a:rPr>
              <a:t>and</a:t>
            </a:r>
            <a:r>
              <a:rPr sz="1400" spc="-35" dirty="0">
                <a:latin typeface="Arial"/>
                <a:cs typeface="Arial"/>
              </a:rPr>
              <a:t> </a:t>
            </a:r>
            <a:r>
              <a:rPr sz="1400" dirty="0">
                <a:latin typeface="MS PGothic"/>
                <a:cs typeface="MS PGothic"/>
              </a:rPr>
              <a:t>┓</a:t>
            </a:r>
            <a:r>
              <a:rPr sz="1400" spc="-25" dirty="0">
                <a:latin typeface="MS PGothic"/>
                <a:cs typeface="MS PGothic"/>
              </a:rPr>
              <a:t> </a:t>
            </a:r>
            <a:r>
              <a:rPr sz="1400" spc="-5" dirty="0">
                <a:latin typeface="Arial"/>
                <a:cs typeface="Arial"/>
              </a:rPr>
              <a:t>(not).</a:t>
            </a:r>
            <a:endParaRPr sz="1400">
              <a:latin typeface="Arial"/>
              <a:cs typeface="Arial"/>
            </a:endParaRPr>
          </a:p>
          <a:p>
            <a:pPr marL="349250" marR="325755" indent="-337185">
              <a:lnSpc>
                <a:spcPct val="100000"/>
              </a:lnSpc>
              <a:spcBef>
                <a:spcPts val="10"/>
              </a:spcBef>
              <a:buChar char="●"/>
              <a:tabLst>
                <a:tab pos="349250" algn="l"/>
                <a:tab pos="349885" algn="l"/>
              </a:tabLst>
            </a:pPr>
            <a:r>
              <a:rPr sz="1400" dirty="0">
                <a:latin typeface="Arial"/>
                <a:cs typeface="Arial"/>
              </a:rPr>
              <a:t>It </a:t>
            </a:r>
            <a:r>
              <a:rPr sz="1400" spc="-5" dirty="0">
                <a:latin typeface="Arial"/>
                <a:cs typeface="Arial"/>
              </a:rPr>
              <a:t>uses Existential </a:t>
            </a:r>
            <a:r>
              <a:rPr sz="1400" dirty="0">
                <a:latin typeface="Arial"/>
                <a:cs typeface="Arial"/>
              </a:rPr>
              <a:t>(</a:t>
            </a:r>
            <a:r>
              <a:rPr sz="1400" dirty="0">
                <a:latin typeface="MS PGothic"/>
                <a:cs typeface="MS PGothic"/>
              </a:rPr>
              <a:t>∃</a:t>
            </a:r>
            <a:r>
              <a:rPr sz="1400" dirty="0">
                <a:latin typeface="Arial"/>
                <a:cs typeface="Arial"/>
              </a:rPr>
              <a:t>) and </a:t>
            </a:r>
            <a:r>
              <a:rPr sz="1400" spc="-5" dirty="0">
                <a:latin typeface="Arial"/>
                <a:cs typeface="Arial"/>
              </a:rPr>
              <a:t>Universal </a:t>
            </a:r>
            <a:r>
              <a:rPr sz="1400" spc="-375" dirty="0">
                <a:latin typeface="Arial"/>
                <a:cs typeface="Arial"/>
              </a:rPr>
              <a:t> </a:t>
            </a:r>
            <a:r>
              <a:rPr sz="1400" spc="-5" dirty="0">
                <a:latin typeface="Arial"/>
                <a:cs typeface="Arial"/>
              </a:rPr>
              <a:t>Quantifiers</a:t>
            </a:r>
            <a:r>
              <a:rPr sz="1400" spc="-15" dirty="0">
                <a:latin typeface="Arial"/>
                <a:cs typeface="Arial"/>
              </a:rPr>
              <a:t> </a:t>
            </a:r>
            <a:r>
              <a:rPr sz="1400" dirty="0">
                <a:latin typeface="Arial"/>
                <a:cs typeface="Arial"/>
              </a:rPr>
              <a:t>(</a:t>
            </a:r>
            <a:r>
              <a:rPr sz="1400" dirty="0">
                <a:latin typeface="MS PGothic"/>
                <a:cs typeface="MS PGothic"/>
              </a:rPr>
              <a:t>∀</a:t>
            </a:r>
            <a:r>
              <a:rPr sz="1400" dirty="0">
                <a:latin typeface="Arial"/>
                <a:cs typeface="Arial"/>
              </a:rPr>
              <a:t>)</a:t>
            </a:r>
            <a:r>
              <a:rPr sz="1400" spc="-15" dirty="0">
                <a:latin typeface="Arial"/>
                <a:cs typeface="Arial"/>
              </a:rPr>
              <a:t> </a:t>
            </a:r>
            <a:r>
              <a:rPr sz="1400" dirty="0">
                <a:latin typeface="Arial"/>
                <a:cs typeface="Arial"/>
              </a:rPr>
              <a:t>to</a:t>
            </a:r>
            <a:r>
              <a:rPr sz="1400" spc="-20" dirty="0">
                <a:latin typeface="Arial"/>
                <a:cs typeface="Arial"/>
              </a:rPr>
              <a:t> </a:t>
            </a:r>
            <a:r>
              <a:rPr sz="1400" spc="-5" dirty="0">
                <a:latin typeface="Arial"/>
                <a:cs typeface="Arial"/>
              </a:rPr>
              <a:t>bind</a:t>
            </a:r>
            <a:r>
              <a:rPr sz="1400" dirty="0">
                <a:latin typeface="Arial"/>
                <a:cs typeface="Arial"/>
              </a:rPr>
              <a:t> </a:t>
            </a:r>
            <a:r>
              <a:rPr sz="1400" spc="-5" dirty="0">
                <a:latin typeface="Arial"/>
                <a:cs typeface="Arial"/>
              </a:rPr>
              <a:t>the</a:t>
            </a:r>
            <a:r>
              <a:rPr sz="1400" dirty="0">
                <a:latin typeface="Arial"/>
                <a:cs typeface="Arial"/>
              </a:rPr>
              <a:t> </a:t>
            </a:r>
            <a:r>
              <a:rPr sz="1400" spc="-5" dirty="0">
                <a:latin typeface="Arial"/>
                <a:cs typeface="Arial"/>
              </a:rPr>
              <a:t>variable.</a:t>
            </a:r>
            <a:endParaRPr sz="1400">
              <a:latin typeface="Arial"/>
              <a:cs typeface="Arial"/>
            </a:endParaRPr>
          </a:p>
          <a:p>
            <a:pPr marL="349250" indent="-335915">
              <a:lnSpc>
                <a:spcPts val="1610"/>
              </a:lnSpc>
              <a:buChar char="●"/>
              <a:tabLst>
                <a:tab pos="349250" algn="l"/>
                <a:tab pos="349885" algn="l"/>
              </a:tabLst>
            </a:pPr>
            <a:r>
              <a:rPr sz="1400" b="1" spc="-5" dirty="0">
                <a:latin typeface="Arial"/>
                <a:cs typeface="Arial"/>
              </a:rPr>
              <a:t>Notation:</a:t>
            </a:r>
            <a:endParaRPr sz="1400">
              <a:latin typeface="Arial"/>
              <a:cs typeface="Arial"/>
            </a:endParaRPr>
          </a:p>
          <a:p>
            <a:pPr marL="349250" indent="-335915">
              <a:lnSpc>
                <a:spcPts val="1639"/>
              </a:lnSpc>
              <a:buChar char="●"/>
              <a:tabLst>
                <a:tab pos="349250" algn="l"/>
                <a:tab pos="349885" algn="l"/>
              </a:tabLst>
            </a:pPr>
            <a:r>
              <a:rPr sz="1400" dirty="0">
                <a:latin typeface="Arial"/>
                <a:cs typeface="Arial"/>
              </a:rPr>
              <a:t>{</a:t>
            </a:r>
            <a:r>
              <a:rPr sz="1400" spc="-15" dirty="0">
                <a:latin typeface="Arial"/>
                <a:cs typeface="Arial"/>
              </a:rPr>
              <a:t> </a:t>
            </a:r>
            <a:r>
              <a:rPr sz="1400" spc="-5" dirty="0">
                <a:latin typeface="Arial"/>
                <a:cs typeface="Arial"/>
              </a:rPr>
              <a:t>a1,</a:t>
            </a:r>
            <a:r>
              <a:rPr sz="1400" spc="-15" dirty="0">
                <a:latin typeface="Arial"/>
                <a:cs typeface="Arial"/>
              </a:rPr>
              <a:t> </a:t>
            </a:r>
            <a:r>
              <a:rPr sz="1400" spc="-5" dirty="0">
                <a:latin typeface="Arial"/>
                <a:cs typeface="Arial"/>
              </a:rPr>
              <a:t>a2,</a:t>
            </a:r>
            <a:r>
              <a:rPr sz="1400" spc="-20" dirty="0">
                <a:latin typeface="Arial"/>
                <a:cs typeface="Arial"/>
              </a:rPr>
              <a:t> </a:t>
            </a:r>
            <a:r>
              <a:rPr sz="1400" spc="-5" dirty="0">
                <a:latin typeface="Arial"/>
                <a:cs typeface="Arial"/>
              </a:rPr>
              <a:t>a3,</a:t>
            </a:r>
            <a:r>
              <a:rPr sz="1400" spc="-15" dirty="0">
                <a:latin typeface="Arial"/>
                <a:cs typeface="Arial"/>
              </a:rPr>
              <a:t> </a:t>
            </a:r>
            <a:r>
              <a:rPr sz="1400" spc="-5" dirty="0">
                <a:latin typeface="Arial"/>
                <a:cs typeface="Arial"/>
              </a:rPr>
              <a:t>...,</a:t>
            </a:r>
            <a:r>
              <a:rPr sz="1400" spc="-15" dirty="0">
                <a:latin typeface="Arial"/>
                <a:cs typeface="Arial"/>
              </a:rPr>
              <a:t> </a:t>
            </a:r>
            <a:r>
              <a:rPr sz="1400" spc="-5" dirty="0">
                <a:latin typeface="Arial"/>
                <a:cs typeface="Arial"/>
              </a:rPr>
              <a:t>an</a:t>
            </a:r>
            <a:r>
              <a:rPr sz="1400" spc="-15" dirty="0">
                <a:latin typeface="Arial"/>
                <a:cs typeface="Arial"/>
              </a:rPr>
              <a:t> </a:t>
            </a:r>
            <a:r>
              <a:rPr sz="1400" dirty="0">
                <a:latin typeface="Arial"/>
                <a:cs typeface="Arial"/>
              </a:rPr>
              <a:t>|</a:t>
            </a:r>
            <a:r>
              <a:rPr sz="1400" spc="-25" dirty="0">
                <a:latin typeface="Arial"/>
                <a:cs typeface="Arial"/>
              </a:rPr>
              <a:t> </a:t>
            </a:r>
            <a:r>
              <a:rPr sz="1400" dirty="0">
                <a:latin typeface="Arial"/>
                <a:cs typeface="Arial"/>
              </a:rPr>
              <a:t>P</a:t>
            </a:r>
            <a:r>
              <a:rPr sz="1400" spc="-45" dirty="0">
                <a:latin typeface="Arial"/>
                <a:cs typeface="Arial"/>
              </a:rPr>
              <a:t> </a:t>
            </a:r>
            <a:r>
              <a:rPr sz="1400" dirty="0">
                <a:latin typeface="Arial"/>
                <a:cs typeface="Arial"/>
              </a:rPr>
              <a:t>(a1,</a:t>
            </a:r>
            <a:r>
              <a:rPr sz="1400" spc="-15" dirty="0">
                <a:latin typeface="Arial"/>
                <a:cs typeface="Arial"/>
              </a:rPr>
              <a:t> </a:t>
            </a:r>
            <a:r>
              <a:rPr sz="1400" spc="-5" dirty="0">
                <a:latin typeface="Arial"/>
                <a:cs typeface="Arial"/>
              </a:rPr>
              <a:t>a2,</a:t>
            </a:r>
            <a:r>
              <a:rPr sz="1400" spc="-15" dirty="0">
                <a:latin typeface="Arial"/>
                <a:cs typeface="Arial"/>
              </a:rPr>
              <a:t> </a:t>
            </a:r>
            <a:r>
              <a:rPr sz="1400" spc="-5" dirty="0">
                <a:latin typeface="Arial"/>
                <a:cs typeface="Arial"/>
              </a:rPr>
              <a:t>a3,</a:t>
            </a:r>
            <a:r>
              <a:rPr sz="1400" spc="-15" dirty="0">
                <a:latin typeface="Arial"/>
                <a:cs typeface="Arial"/>
              </a:rPr>
              <a:t> </a:t>
            </a:r>
            <a:r>
              <a:rPr sz="1400" spc="-5" dirty="0">
                <a:latin typeface="Arial"/>
                <a:cs typeface="Arial"/>
              </a:rPr>
              <a:t>...</a:t>
            </a:r>
            <a:r>
              <a:rPr sz="1400" spc="-20" dirty="0">
                <a:latin typeface="Arial"/>
                <a:cs typeface="Arial"/>
              </a:rPr>
              <a:t> </a:t>
            </a:r>
            <a:r>
              <a:rPr sz="1400" spc="-5" dirty="0">
                <a:latin typeface="Arial"/>
                <a:cs typeface="Arial"/>
              </a:rPr>
              <a:t>,an)</a:t>
            </a:r>
            <a:endParaRPr sz="1400">
              <a:latin typeface="Arial"/>
              <a:cs typeface="Arial"/>
            </a:endParaRPr>
          </a:p>
          <a:p>
            <a:pPr marL="349250">
              <a:lnSpc>
                <a:spcPts val="1650"/>
              </a:lnSpc>
            </a:pPr>
            <a:r>
              <a:rPr sz="1400" dirty="0">
                <a:latin typeface="Arial"/>
                <a:cs typeface="Arial"/>
              </a:rPr>
              <a:t>}</a:t>
            </a:r>
            <a:endParaRPr sz="1400">
              <a:latin typeface="Arial"/>
              <a:cs typeface="Arial"/>
            </a:endParaRPr>
          </a:p>
          <a:p>
            <a:pPr marL="349250" indent="-335915">
              <a:lnSpc>
                <a:spcPts val="1650"/>
              </a:lnSpc>
              <a:buChar char="●"/>
              <a:tabLst>
                <a:tab pos="349250" algn="l"/>
                <a:tab pos="349885" algn="l"/>
              </a:tabLst>
            </a:pPr>
            <a:r>
              <a:rPr sz="1400" dirty="0">
                <a:latin typeface="Arial"/>
                <a:cs typeface="Arial"/>
              </a:rPr>
              <a:t>Where</a:t>
            </a:r>
            <a:endParaRPr sz="1400">
              <a:latin typeface="Arial"/>
              <a:cs typeface="Arial"/>
            </a:endParaRPr>
          </a:p>
          <a:p>
            <a:pPr marL="349250" indent="-335915">
              <a:lnSpc>
                <a:spcPts val="1650"/>
              </a:lnSpc>
              <a:buChar char="●"/>
              <a:tabLst>
                <a:tab pos="349250" algn="l"/>
                <a:tab pos="349885" algn="l"/>
              </a:tabLst>
            </a:pPr>
            <a:r>
              <a:rPr sz="1400" b="1" spc="-5" dirty="0">
                <a:latin typeface="Arial"/>
                <a:cs typeface="Arial"/>
              </a:rPr>
              <a:t>a1,</a:t>
            </a:r>
            <a:r>
              <a:rPr sz="1400" b="1" spc="-40" dirty="0">
                <a:latin typeface="Arial"/>
                <a:cs typeface="Arial"/>
              </a:rPr>
              <a:t> </a:t>
            </a:r>
            <a:r>
              <a:rPr sz="1400" b="1" spc="-5" dirty="0">
                <a:latin typeface="Arial"/>
                <a:cs typeface="Arial"/>
              </a:rPr>
              <a:t>a2</a:t>
            </a:r>
            <a:r>
              <a:rPr sz="1400" b="1" spc="-35" dirty="0">
                <a:latin typeface="Arial"/>
                <a:cs typeface="Arial"/>
              </a:rPr>
              <a:t> </a:t>
            </a:r>
            <a:r>
              <a:rPr sz="1400" spc="-5" dirty="0">
                <a:latin typeface="Arial"/>
                <a:cs typeface="Arial"/>
              </a:rPr>
              <a:t>are</a:t>
            </a:r>
            <a:r>
              <a:rPr sz="1400" spc="-30" dirty="0">
                <a:latin typeface="Arial"/>
                <a:cs typeface="Arial"/>
              </a:rPr>
              <a:t> </a:t>
            </a:r>
            <a:r>
              <a:rPr sz="1400" spc="-5" dirty="0">
                <a:latin typeface="Arial"/>
                <a:cs typeface="Arial"/>
              </a:rPr>
              <a:t>attributes</a:t>
            </a:r>
            <a:endParaRPr sz="1400">
              <a:latin typeface="Arial"/>
              <a:cs typeface="Arial"/>
            </a:endParaRPr>
          </a:p>
          <a:p>
            <a:pPr marL="349250">
              <a:lnSpc>
                <a:spcPts val="1670"/>
              </a:lnSpc>
            </a:pPr>
            <a:r>
              <a:rPr sz="1400" b="1" dirty="0">
                <a:latin typeface="Arial"/>
                <a:cs typeface="Arial"/>
              </a:rPr>
              <a:t>P</a:t>
            </a:r>
            <a:r>
              <a:rPr sz="1400" b="1" spc="-25" dirty="0">
                <a:latin typeface="Arial"/>
                <a:cs typeface="Arial"/>
              </a:rPr>
              <a:t> </a:t>
            </a:r>
            <a:r>
              <a:rPr sz="1400" spc="-5" dirty="0">
                <a:latin typeface="Arial"/>
                <a:cs typeface="Arial"/>
              </a:rPr>
              <a:t>stands</a:t>
            </a:r>
            <a:r>
              <a:rPr sz="1400" spc="-20" dirty="0">
                <a:latin typeface="Arial"/>
                <a:cs typeface="Arial"/>
              </a:rPr>
              <a:t> </a:t>
            </a:r>
            <a:r>
              <a:rPr sz="1400" dirty="0">
                <a:latin typeface="Arial"/>
                <a:cs typeface="Arial"/>
              </a:rPr>
              <a:t>for</a:t>
            </a:r>
            <a:r>
              <a:rPr sz="1400" spc="-30" dirty="0">
                <a:latin typeface="Arial"/>
                <a:cs typeface="Arial"/>
              </a:rPr>
              <a:t> </a:t>
            </a:r>
            <a:r>
              <a:rPr sz="1400" spc="-5" dirty="0">
                <a:latin typeface="Arial"/>
                <a:cs typeface="Arial"/>
              </a:rPr>
              <a:t>formula</a:t>
            </a:r>
            <a:r>
              <a:rPr sz="1400" spc="-10" dirty="0">
                <a:latin typeface="Arial"/>
                <a:cs typeface="Arial"/>
              </a:rPr>
              <a:t> </a:t>
            </a:r>
            <a:r>
              <a:rPr sz="1400" spc="-5" dirty="0">
                <a:latin typeface="Arial"/>
                <a:cs typeface="Arial"/>
              </a:rPr>
              <a:t>built</a:t>
            </a:r>
            <a:r>
              <a:rPr sz="1400" spc="-10" dirty="0">
                <a:latin typeface="Arial"/>
                <a:cs typeface="Arial"/>
              </a:rPr>
              <a:t> </a:t>
            </a:r>
            <a:r>
              <a:rPr sz="1400" spc="-5" dirty="0">
                <a:latin typeface="Arial"/>
                <a:cs typeface="Arial"/>
              </a:rPr>
              <a:t>by</a:t>
            </a:r>
            <a:r>
              <a:rPr sz="1400" spc="-30" dirty="0">
                <a:latin typeface="Arial"/>
                <a:cs typeface="Arial"/>
              </a:rPr>
              <a:t> </a:t>
            </a:r>
            <a:r>
              <a:rPr sz="1400" dirty="0">
                <a:latin typeface="Arial"/>
                <a:cs typeface="Arial"/>
              </a:rPr>
              <a:t>inner</a:t>
            </a:r>
            <a:endParaRPr sz="1400">
              <a:latin typeface="Arial"/>
              <a:cs typeface="Arial"/>
            </a:endParaRPr>
          </a:p>
        </p:txBody>
      </p:sp>
      <p:sp>
        <p:nvSpPr>
          <p:cNvPr id="7" name="object 7"/>
          <p:cNvSpPr txBox="1"/>
          <p:nvPr/>
        </p:nvSpPr>
        <p:spPr>
          <a:xfrm>
            <a:off x="4709540" y="4835144"/>
            <a:ext cx="3357879"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40" dirty="0">
                <a:solidFill>
                  <a:srgbClr val="585858"/>
                </a:solidFill>
                <a:latin typeface="Arial"/>
                <a:cs typeface="Arial"/>
              </a:rPr>
              <a:t> </a:t>
            </a:r>
            <a:r>
              <a:rPr sz="700" spc="-5" dirty="0">
                <a:solidFill>
                  <a:srgbClr val="585858"/>
                </a:solidFill>
                <a:latin typeface="Arial"/>
                <a:cs typeface="Arial"/>
              </a:rPr>
              <a:t>Source:</a:t>
            </a:r>
            <a:r>
              <a:rPr sz="700" spc="45" dirty="0">
                <a:solidFill>
                  <a:srgbClr val="585858"/>
                </a:solidFill>
                <a:latin typeface="Arial"/>
                <a:cs typeface="Arial"/>
              </a:rPr>
              <a:t> </a:t>
            </a:r>
            <a:r>
              <a:rPr sz="700" spc="-10" dirty="0">
                <a:solidFill>
                  <a:srgbClr val="585858"/>
                </a:solidFill>
                <a:latin typeface="Arial"/>
                <a:cs typeface="Arial"/>
              </a:rPr>
              <a:t>https://static.javatpoint.com/dbms/images/dbms-relational-calculus.png</a:t>
            </a:r>
            <a:endParaRPr sz="700">
              <a:latin typeface="Arial"/>
              <a:cs typeface="Arial"/>
            </a:endParaRPr>
          </a:p>
        </p:txBody>
      </p:sp>
      <p:pic>
        <p:nvPicPr>
          <p:cNvPr id="8" name="object 8"/>
          <p:cNvPicPr/>
          <p:nvPr/>
        </p:nvPicPr>
        <p:blipFill>
          <a:blip r:embed="rId3" cstate="print"/>
          <a:stretch>
            <a:fillRect/>
          </a:stretch>
        </p:blipFill>
        <p:spPr>
          <a:xfrm>
            <a:off x="143510" y="161289"/>
            <a:ext cx="773887" cy="311150"/>
          </a:xfrm>
          <a:prstGeom prst="rect">
            <a:avLst/>
          </a:prstGeom>
        </p:spPr>
      </p:pic>
      <p:pic>
        <p:nvPicPr>
          <p:cNvPr id="9" name="object 9"/>
          <p:cNvPicPr/>
          <p:nvPr/>
        </p:nvPicPr>
        <p:blipFill>
          <a:blip r:embed="rId4" cstate="print"/>
          <a:stretch>
            <a:fillRect/>
          </a:stretch>
        </p:blipFill>
        <p:spPr>
          <a:xfrm>
            <a:off x="4572000" y="1413852"/>
            <a:ext cx="4570984" cy="2723515"/>
          </a:xfrm>
          <a:prstGeom prst="rect">
            <a:avLst/>
          </a:prstGeom>
        </p:spPr>
      </p:pic>
      <p:sp>
        <p:nvSpPr>
          <p:cNvPr id="10" name="object 10"/>
          <p:cNvSpPr txBox="1"/>
          <p:nvPr/>
        </p:nvSpPr>
        <p:spPr>
          <a:xfrm>
            <a:off x="993444" y="4914391"/>
            <a:ext cx="751840" cy="239395"/>
          </a:xfrm>
          <a:prstGeom prst="rect">
            <a:avLst/>
          </a:prstGeom>
        </p:spPr>
        <p:txBody>
          <a:bodyPr vert="horz" wrap="square" lIns="0" tIns="12700" rIns="0" bIns="0" rtlCol="0">
            <a:spAutoFit/>
          </a:bodyPr>
          <a:lstStyle/>
          <a:p>
            <a:pPr marL="12700">
              <a:lnSpc>
                <a:spcPct val="100000"/>
              </a:lnSpc>
              <a:spcBef>
                <a:spcPts val="100"/>
              </a:spcBef>
            </a:pPr>
            <a:r>
              <a:rPr sz="1400" spc="-10" dirty="0">
                <a:latin typeface="Arial"/>
                <a:cs typeface="Arial"/>
              </a:rPr>
              <a:t>attributes</a:t>
            </a:r>
            <a:endParaRPr sz="1400">
              <a:latin typeface="Arial"/>
              <a:cs typeface="Arial"/>
            </a:endParaRPr>
          </a:p>
        </p:txBody>
      </p:sp>
    </p:spTree>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2698" y="644397"/>
            <a:ext cx="3991829" cy="772647"/>
          </a:xfrm>
          <a:prstGeom prst="rect">
            <a:avLst/>
          </a:prstGeom>
        </p:spPr>
        <p:txBody>
          <a:bodyPr vert="horz" wrap="square" lIns="0" tIns="28575" rIns="0" bIns="0" rtlCol="0">
            <a:spAutoFit/>
          </a:bodyPr>
          <a:lstStyle/>
          <a:p>
            <a:pPr marL="1114425" marR="5080" indent="-110236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Calculus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1413484"/>
              <a:ext cx="4570984" cy="2723515"/>
            </a:xfrm>
            <a:prstGeom prst="rect">
              <a:avLst/>
            </a:prstGeom>
          </p:spPr>
        </p:pic>
      </p:grpSp>
      <p:sp>
        <p:nvSpPr>
          <p:cNvPr id="7" name="object 7"/>
          <p:cNvSpPr txBox="1"/>
          <p:nvPr/>
        </p:nvSpPr>
        <p:spPr>
          <a:xfrm>
            <a:off x="807212" y="1719198"/>
            <a:ext cx="3546475" cy="3116580"/>
          </a:xfrm>
          <a:prstGeom prst="rect">
            <a:avLst/>
          </a:prstGeom>
        </p:spPr>
        <p:txBody>
          <a:bodyPr vert="horz" wrap="square" lIns="0" tIns="12700" rIns="0" bIns="0" rtlCol="0">
            <a:spAutoFit/>
          </a:bodyPr>
          <a:lstStyle/>
          <a:p>
            <a:pPr marL="64135">
              <a:lnSpc>
                <a:spcPct val="100000"/>
              </a:lnSpc>
              <a:spcBef>
                <a:spcPts val="100"/>
              </a:spcBef>
            </a:pPr>
            <a:r>
              <a:rPr sz="1800" spc="-5" dirty="0">
                <a:solidFill>
                  <a:srgbClr val="585858"/>
                </a:solidFill>
                <a:latin typeface="Arial"/>
                <a:cs typeface="Arial"/>
              </a:rPr>
              <a:t>Domain</a:t>
            </a:r>
            <a:r>
              <a:rPr sz="1800" spc="-40" dirty="0">
                <a:solidFill>
                  <a:srgbClr val="585858"/>
                </a:solidFill>
                <a:latin typeface="Arial"/>
                <a:cs typeface="Arial"/>
              </a:rPr>
              <a:t> </a:t>
            </a:r>
            <a:r>
              <a:rPr sz="1800" spc="-5" dirty="0">
                <a:solidFill>
                  <a:srgbClr val="585858"/>
                </a:solidFill>
                <a:latin typeface="Arial"/>
                <a:cs typeface="Arial"/>
              </a:rPr>
              <a:t>Relational</a:t>
            </a:r>
            <a:r>
              <a:rPr sz="1800" spc="-40" dirty="0">
                <a:solidFill>
                  <a:srgbClr val="585858"/>
                </a:solidFill>
                <a:latin typeface="Arial"/>
                <a:cs typeface="Arial"/>
              </a:rPr>
              <a:t> </a:t>
            </a:r>
            <a:r>
              <a:rPr sz="1800" spc="-5" dirty="0">
                <a:solidFill>
                  <a:srgbClr val="585858"/>
                </a:solidFill>
                <a:latin typeface="Arial"/>
                <a:cs typeface="Arial"/>
              </a:rPr>
              <a:t>Calculus</a:t>
            </a:r>
            <a:endParaRPr sz="1800">
              <a:latin typeface="Arial"/>
              <a:cs typeface="Arial"/>
            </a:endParaRPr>
          </a:p>
          <a:p>
            <a:pPr>
              <a:lnSpc>
                <a:spcPct val="100000"/>
              </a:lnSpc>
              <a:spcBef>
                <a:spcPts val="25"/>
              </a:spcBef>
            </a:pPr>
            <a:endParaRPr sz="2550">
              <a:latin typeface="Arial"/>
              <a:cs typeface="Arial"/>
            </a:endParaRPr>
          </a:p>
          <a:p>
            <a:pPr marL="349250" indent="-335915">
              <a:lnSpc>
                <a:spcPct val="100000"/>
              </a:lnSpc>
              <a:buChar char="●"/>
              <a:tabLst>
                <a:tab pos="349250" algn="l"/>
                <a:tab pos="349885" algn="l"/>
              </a:tabLst>
            </a:pPr>
            <a:r>
              <a:rPr sz="1400" b="1" dirty="0">
                <a:latin typeface="Arial"/>
                <a:cs typeface="Arial"/>
              </a:rPr>
              <a:t>Example</a:t>
            </a:r>
            <a:r>
              <a:rPr sz="1400" b="1" spc="-65" dirty="0">
                <a:latin typeface="Arial"/>
                <a:cs typeface="Arial"/>
              </a:rPr>
              <a:t> </a:t>
            </a:r>
            <a:r>
              <a:rPr sz="1400" b="1" dirty="0">
                <a:latin typeface="Arial"/>
                <a:cs typeface="Arial"/>
              </a:rPr>
              <a:t>1</a:t>
            </a:r>
            <a:endParaRPr sz="1400">
              <a:latin typeface="Arial"/>
              <a:cs typeface="Arial"/>
            </a:endParaRPr>
          </a:p>
          <a:p>
            <a:pPr marL="349250" marR="5715" indent="-337185">
              <a:lnSpc>
                <a:spcPct val="115700"/>
              </a:lnSpc>
              <a:buChar char="●"/>
              <a:tabLst>
                <a:tab pos="349250" algn="l"/>
                <a:tab pos="349885" algn="l"/>
              </a:tabLst>
            </a:pPr>
            <a:r>
              <a:rPr sz="1400" spc="-5" dirty="0">
                <a:latin typeface="Arial"/>
                <a:cs typeface="Arial"/>
              </a:rPr>
              <a:t>Find</a:t>
            </a:r>
            <a:r>
              <a:rPr sz="1400" spc="-50" dirty="0">
                <a:latin typeface="Arial"/>
                <a:cs typeface="Arial"/>
              </a:rPr>
              <a:t> </a:t>
            </a:r>
            <a:r>
              <a:rPr sz="1400" dirty="0">
                <a:latin typeface="Arial"/>
                <a:cs typeface="Arial"/>
              </a:rPr>
              <a:t>the</a:t>
            </a:r>
            <a:r>
              <a:rPr sz="1400" spc="-45" dirty="0">
                <a:latin typeface="Arial"/>
                <a:cs typeface="Arial"/>
              </a:rPr>
              <a:t> </a:t>
            </a:r>
            <a:r>
              <a:rPr sz="1400" dirty="0">
                <a:latin typeface="Arial"/>
                <a:cs typeface="Arial"/>
              </a:rPr>
              <a:t>loan</a:t>
            </a:r>
            <a:r>
              <a:rPr sz="1400" spc="-45" dirty="0">
                <a:latin typeface="Arial"/>
                <a:cs typeface="Arial"/>
              </a:rPr>
              <a:t> </a:t>
            </a:r>
            <a:r>
              <a:rPr sz="1400" spc="-5" dirty="0">
                <a:latin typeface="Arial"/>
                <a:cs typeface="Arial"/>
              </a:rPr>
              <a:t>number,</a:t>
            </a:r>
            <a:r>
              <a:rPr sz="1400" spc="-35" dirty="0">
                <a:latin typeface="Arial"/>
                <a:cs typeface="Arial"/>
              </a:rPr>
              <a:t> </a:t>
            </a:r>
            <a:r>
              <a:rPr sz="1400" spc="-5" dirty="0">
                <a:latin typeface="Arial"/>
                <a:cs typeface="Arial"/>
              </a:rPr>
              <a:t>branch,</a:t>
            </a:r>
            <a:r>
              <a:rPr sz="1400" spc="-30" dirty="0">
                <a:latin typeface="Arial"/>
                <a:cs typeface="Arial"/>
              </a:rPr>
              <a:t> </a:t>
            </a:r>
            <a:r>
              <a:rPr sz="1400" spc="-5" dirty="0">
                <a:latin typeface="Arial"/>
                <a:cs typeface="Arial"/>
              </a:rPr>
              <a:t>amount</a:t>
            </a:r>
            <a:r>
              <a:rPr sz="1400" spc="-50" dirty="0">
                <a:latin typeface="Arial"/>
                <a:cs typeface="Arial"/>
              </a:rPr>
              <a:t> </a:t>
            </a:r>
            <a:r>
              <a:rPr sz="1400" spc="-5" dirty="0">
                <a:latin typeface="Arial"/>
                <a:cs typeface="Arial"/>
              </a:rPr>
              <a:t>of </a:t>
            </a:r>
            <a:r>
              <a:rPr sz="1400" spc="-375" dirty="0">
                <a:latin typeface="Arial"/>
                <a:cs typeface="Arial"/>
              </a:rPr>
              <a:t> </a:t>
            </a:r>
            <a:r>
              <a:rPr sz="1400" dirty="0">
                <a:latin typeface="Arial"/>
                <a:cs typeface="Arial"/>
              </a:rPr>
              <a:t>loans of </a:t>
            </a:r>
            <a:r>
              <a:rPr sz="1400" spc="-5" dirty="0">
                <a:latin typeface="Arial"/>
                <a:cs typeface="Arial"/>
              </a:rPr>
              <a:t>greater than </a:t>
            </a:r>
            <a:r>
              <a:rPr sz="1400" dirty="0">
                <a:latin typeface="Arial"/>
                <a:cs typeface="Arial"/>
              </a:rPr>
              <a:t>or equal to 100 </a:t>
            </a:r>
            <a:r>
              <a:rPr sz="1400" spc="5" dirty="0">
                <a:latin typeface="Arial"/>
                <a:cs typeface="Arial"/>
              </a:rPr>
              <a:t> </a:t>
            </a:r>
            <a:r>
              <a:rPr sz="1400" dirty="0">
                <a:latin typeface="Arial"/>
                <a:cs typeface="Arial"/>
              </a:rPr>
              <a:t>amount.</a:t>
            </a:r>
            <a:endParaRPr sz="1400">
              <a:latin typeface="Arial"/>
              <a:cs typeface="Arial"/>
            </a:endParaRPr>
          </a:p>
          <a:p>
            <a:pPr marL="349250" indent="-335915">
              <a:lnSpc>
                <a:spcPct val="100000"/>
              </a:lnSpc>
              <a:spcBef>
                <a:spcPts val="360"/>
              </a:spcBef>
              <a:buChar char="●"/>
              <a:tabLst>
                <a:tab pos="349250" algn="l"/>
                <a:tab pos="349885" algn="l"/>
              </a:tabLst>
            </a:pPr>
            <a:r>
              <a:rPr sz="1400" b="1" spc="-5" dirty="0">
                <a:latin typeface="Arial"/>
                <a:cs typeface="Arial"/>
              </a:rPr>
              <a:t>{</a:t>
            </a:r>
            <a:r>
              <a:rPr sz="1400" b="1" spc="-5" dirty="0">
                <a:latin typeface="MS PGothic"/>
                <a:cs typeface="MS PGothic"/>
              </a:rPr>
              <a:t>≺</a:t>
            </a:r>
            <a:r>
              <a:rPr sz="1400" b="1" spc="-5" dirty="0">
                <a:latin typeface="Arial"/>
                <a:cs typeface="Arial"/>
              </a:rPr>
              <a:t>l, </a:t>
            </a:r>
            <a:r>
              <a:rPr sz="1400" b="1" spc="-10" dirty="0">
                <a:latin typeface="Arial"/>
                <a:cs typeface="Arial"/>
              </a:rPr>
              <a:t>b,</a:t>
            </a:r>
            <a:r>
              <a:rPr sz="1400" b="1" spc="-15" dirty="0">
                <a:latin typeface="Arial"/>
                <a:cs typeface="Arial"/>
              </a:rPr>
              <a:t> </a:t>
            </a:r>
            <a:r>
              <a:rPr sz="1400" b="1" spc="-10" dirty="0">
                <a:latin typeface="Arial"/>
                <a:cs typeface="Arial"/>
              </a:rPr>
              <a:t>a</a:t>
            </a:r>
            <a:r>
              <a:rPr sz="1400" b="1" spc="-10" dirty="0">
                <a:latin typeface="MS PGothic"/>
                <a:cs typeface="MS PGothic"/>
              </a:rPr>
              <a:t>≻</a:t>
            </a:r>
            <a:r>
              <a:rPr sz="1400" b="1" spc="-30" dirty="0">
                <a:latin typeface="MS PGothic"/>
                <a:cs typeface="MS PGothic"/>
              </a:rPr>
              <a:t> </a:t>
            </a:r>
            <a:r>
              <a:rPr sz="1400" b="1" dirty="0">
                <a:latin typeface="Arial"/>
                <a:cs typeface="Arial"/>
              </a:rPr>
              <a:t>|</a:t>
            </a:r>
            <a:r>
              <a:rPr sz="1400" b="1" spc="-15" dirty="0">
                <a:latin typeface="Arial"/>
                <a:cs typeface="Arial"/>
              </a:rPr>
              <a:t> </a:t>
            </a:r>
            <a:r>
              <a:rPr sz="1400" b="1" dirty="0">
                <a:latin typeface="MS PGothic"/>
                <a:cs typeface="MS PGothic"/>
              </a:rPr>
              <a:t>≺</a:t>
            </a:r>
            <a:r>
              <a:rPr sz="1400" b="1" dirty="0">
                <a:latin typeface="Arial"/>
                <a:cs typeface="Arial"/>
              </a:rPr>
              <a:t>l,</a:t>
            </a:r>
            <a:r>
              <a:rPr sz="1400" b="1" spc="-5" dirty="0">
                <a:latin typeface="Arial"/>
                <a:cs typeface="Arial"/>
              </a:rPr>
              <a:t> </a:t>
            </a:r>
            <a:r>
              <a:rPr sz="1400" b="1" spc="-10" dirty="0">
                <a:latin typeface="Arial"/>
                <a:cs typeface="Arial"/>
              </a:rPr>
              <a:t>b,</a:t>
            </a:r>
            <a:r>
              <a:rPr sz="1400" b="1" dirty="0">
                <a:latin typeface="Arial"/>
                <a:cs typeface="Arial"/>
              </a:rPr>
              <a:t> </a:t>
            </a:r>
            <a:r>
              <a:rPr sz="1400" b="1" spc="-10" dirty="0">
                <a:latin typeface="Arial"/>
                <a:cs typeface="Arial"/>
              </a:rPr>
              <a:t>a</a:t>
            </a:r>
            <a:r>
              <a:rPr sz="1400" b="1" spc="-10" dirty="0">
                <a:latin typeface="MS PGothic"/>
                <a:cs typeface="MS PGothic"/>
              </a:rPr>
              <a:t>≻</a:t>
            </a:r>
            <a:r>
              <a:rPr sz="1400" b="1" spc="-45" dirty="0">
                <a:latin typeface="MS PGothic"/>
                <a:cs typeface="MS PGothic"/>
              </a:rPr>
              <a:t> </a:t>
            </a:r>
            <a:r>
              <a:rPr sz="1400" b="1" spc="-5" dirty="0">
                <a:latin typeface="MS PGothic"/>
                <a:cs typeface="MS PGothic"/>
              </a:rPr>
              <a:t>∈</a:t>
            </a:r>
            <a:r>
              <a:rPr sz="1400" b="1" spc="-25" dirty="0">
                <a:latin typeface="MS PGothic"/>
                <a:cs typeface="MS PGothic"/>
              </a:rPr>
              <a:t> </a:t>
            </a:r>
            <a:r>
              <a:rPr sz="1400" b="1" spc="-5" dirty="0">
                <a:latin typeface="Arial"/>
                <a:cs typeface="Arial"/>
              </a:rPr>
              <a:t>loan</a:t>
            </a:r>
            <a:r>
              <a:rPr sz="1400" b="1" spc="-15" dirty="0">
                <a:latin typeface="Arial"/>
                <a:cs typeface="Arial"/>
              </a:rPr>
              <a:t> </a:t>
            </a:r>
            <a:r>
              <a:rPr sz="1400" b="1" spc="-5" dirty="0">
                <a:latin typeface="MS PGothic"/>
                <a:cs typeface="MS PGothic"/>
              </a:rPr>
              <a:t>∧</a:t>
            </a:r>
            <a:r>
              <a:rPr sz="1400" b="1" spc="-20" dirty="0">
                <a:latin typeface="MS PGothic"/>
                <a:cs typeface="MS PGothic"/>
              </a:rPr>
              <a:t> </a:t>
            </a:r>
            <a:r>
              <a:rPr sz="1400" b="1" dirty="0">
                <a:latin typeface="Arial"/>
                <a:cs typeface="Arial"/>
              </a:rPr>
              <a:t>(a</a:t>
            </a:r>
            <a:r>
              <a:rPr sz="1400" b="1" spc="-10" dirty="0">
                <a:latin typeface="Arial"/>
                <a:cs typeface="Arial"/>
              </a:rPr>
              <a:t> </a:t>
            </a:r>
            <a:r>
              <a:rPr sz="1400" b="1" dirty="0">
                <a:latin typeface="Arial"/>
                <a:cs typeface="Arial"/>
              </a:rPr>
              <a:t>≥</a:t>
            </a:r>
            <a:r>
              <a:rPr sz="1400" b="1" spc="-20" dirty="0">
                <a:latin typeface="Arial"/>
                <a:cs typeface="Arial"/>
              </a:rPr>
              <a:t> </a:t>
            </a:r>
            <a:r>
              <a:rPr sz="1400" b="1" spc="-5" dirty="0">
                <a:latin typeface="Arial"/>
                <a:cs typeface="Arial"/>
              </a:rPr>
              <a:t>100)}</a:t>
            </a:r>
            <a:endParaRPr sz="1400">
              <a:latin typeface="Arial"/>
              <a:cs typeface="Arial"/>
            </a:endParaRPr>
          </a:p>
          <a:p>
            <a:pPr marL="349250" indent="-335915">
              <a:lnSpc>
                <a:spcPct val="100000"/>
              </a:lnSpc>
              <a:spcBef>
                <a:spcPts val="195"/>
              </a:spcBef>
              <a:buChar char="●"/>
              <a:tabLst>
                <a:tab pos="349250" algn="l"/>
                <a:tab pos="349885" algn="l"/>
              </a:tabLst>
            </a:pPr>
            <a:r>
              <a:rPr sz="1400" b="1" dirty="0">
                <a:latin typeface="Arial"/>
                <a:cs typeface="Arial"/>
              </a:rPr>
              <a:t>Example</a:t>
            </a:r>
            <a:r>
              <a:rPr sz="1400" b="1" spc="-65" dirty="0">
                <a:latin typeface="Arial"/>
                <a:cs typeface="Arial"/>
              </a:rPr>
              <a:t> </a:t>
            </a:r>
            <a:r>
              <a:rPr sz="1400" b="1" dirty="0">
                <a:latin typeface="Arial"/>
                <a:cs typeface="Arial"/>
              </a:rPr>
              <a:t>2</a:t>
            </a:r>
            <a:endParaRPr sz="1400">
              <a:latin typeface="Arial"/>
              <a:cs typeface="Arial"/>
            </a:endParaRPr>
          </a:p>
          <a:p>
            <a:pPr marL="349250" marR="5080" indent="-337185">
              <a:lnSpc>
                <a:spcPts val="1960"/>
              </a:lnSpc>
              <a:spcBef>
                <a:spcPts val="95"/>
              </a:spcBef>
              <a:buChar char="●"/>
              <a:tabLst>
                <a:tab pos="349250" algn="l"/>
                <a:tab pos="349885" algn="l"/>
              </a:tabLst>
            </a:pPr>
            <a:r>
              <a:rPr sz="1400" spc="-5" dirty="0">
                <a:latin typeface="Arial"/>
                <a:cs typeface="Arial"/>
              </a:rPr>
              <a:t>Find</a:t>
            </a:r>
            <a:r>
              <a:rPr sz="1400" spc="-25"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loan</a:t>
            </a:r>
            <a:r>
              <a:rPr sz="1400" spc="-20" dirty="0">
                <a:latin typeface="Arial"/>
                <a:cs typeface="Arial"/>
              </a:rPr>
              <a:t> </a:t>
            </a:r>
            <a:r>
              <a:rPr sz="1400" spc="-5" dirty="0">
                <a:latin typeface="Arial"/>
                <a:cs typeface="Arial"/>
              </a:rPr>
              <a:t>number</a:t>
            </a:r>
            <a:r>
              <a:rPr sz="1400" spc="-15" dirty="0">
                <a:latin typeface="Arial"/>
                <a:cs typeface="Arial"/>
              </a:rPr>
              <a:t> </a:t>
            </a:r>
            <a:r>
              <a:rPr sz="1400" dirty="0">
                <a:latin typeface="Arial"/>
                <a:cs typeface="Arial"/>
              </a:rPr>
              <a:t>for</a:t>
            </a:r>
            <a:r>
              <a:rPr sz="1400" spc="-30" dirty="0">
                <a:latin typeface="Arial"/>
                <a:cs typeface="Arial"/>
              </a:rPr>
              <a:t> </a:t>
            </a:r>
            <a:r>
              <a:rPr sz="1400" spc="-5" dirty="0">
                <a:latin typeface="Arial"/>
                <a:cs typeface="Arial"/>
              </a:rPr>
              <a:t>each</a:t>
            </a:r>
            <a:r>
              <a:rPr sz="1400" spc="-20" dirty="0">
                <a:latin typeface="Arial"/>
                <a:cs typeface="Arial"/>
              </a:rPr>
              <a:t> </a:t>
            </a:r>
            <a:r>
              <a:rPr sz="1400" dirty="0">
                <a:latin typeface="Arial"/>
                <a:cs typeface="Arial"/>
              </a:rPr>
              <a:t>loan</a:t>
            </a:r>
            <a:r>
              <a:rPr sz="1400" spc="-40" dirty="0">
                <a:latin typeface="Arial"/>
                <a:cs typeface="Arial"/>
              </a:rPr>
              <a:t> </a:t>
            </a:r>
            <a:r>
              <a:rPr sz="1400" spc="-5" dirty="0">
                <a:latin typeface="Arial"/>
                <a:cs typeface="Arial"/>
              </a:rPr>
              <a:t>of</a:t>
            </a:r>
            <a:r>
              <a:rPr sz="1400" spc="-25" dirty="0">
                <a:latin typeface="Arial"/>
                <a:cs typeface="Arial"/>
              </a:rPr>
              <a:t> </a:t>
            </a:r>
            <a:r>
              <a:rPr sz="1400" spc="-5" dirty="0">
                <a:latin typeface="Arial"/>
                <a:cs typeface="Arial"/>
              </a:rPr>
              <a:t>an </a:t>
            </a:r>
            <a:r>
              <a:rPr sz="1400" spc="-370" dirty="0">
                <a:latin typeface="Arial"/>
                <a:cs typeface="Arial"/>
              </a:rPr>
              <a:t> </a:t>
            </a:r>
            <a:r>
              <a:rPr sz="1400" dirty="0">
                <a:latin typeface="Arial"/>
                <a:cs typeface="Arial"/>
              </a:rPr>
              <a:t>amount</a:t>
            </a:r>
            <a:r>
              <a:rPr sz="1400" spc="-20" dirty="0">
                <a:latin typeface="Arial"/>
                <a:cs typeface="Arial"/>
              </a:rPr>
              <a:t> </a:t>
            </a:r>
            <a:r>
              <a:rPr sz="1400" spc="-5" dirty="0">
                <a:latin typeface="Arial"/>
                <a:cs typeface="Arial"/>
              </a:rPr>
              <a:t>greater</a:t>
            </a:r>
            <a:r>
              <a:rPr sz="1400" spc="-15" dirty="0">
                <a:latin typeface="Arial"/>
                <a:cs typeface="Arial"/>
              </a:rPr>
              <a:t> </a:t>
            </a:r>
            <a:r>
              <a:rPr sz="1400" spc="-5" dirty="0">
                <a:latin typeface="Arial"/>
                <a:cs typeface="Arial"/>
              </a:rPr>
              <a:t>or equal to</a:t>
            </a:r>
            <a:r>
              <a:rPr sz="1400" spc="-15" dirty="0">
                <a:latin typeface="Arial"/>
                <a:cs typeface="Arial"/>
              </a:rPr>
              <a:t> </a:t>
            </a:r>
            <a:r>
              <a:rPr sz="1400" spc="-5" dirty="0">
                <a:latin typeface="Arial"/>
                <a:cs typeface="Arial"/>
              </a:rPr>
              <a:t>150.</a:t>
            </a:r>
            <a:endParaRPr sz="1400">
              <a:latin typeface="Arial"/>
              <a:cs typeface="Arial"/>
            </a:endParaRPr>
          </a:p>
          <a:p>
            <a:pPr marL="349250" marR="236220" indent="-335915">
              <a:lnSpc>
                <a:spcPct val="111600"/>
              </a:lnSpc>
              <a:spcBef>
                <a:spcPts val="25"/>
              </a:spcBef>
              <a:buChar char="●"/>
              <a:tabLst>
                <a:tab pos="349250" algn="l"/>
                <a:tab pos="349885" algn="l"/>
              </a:tabLst>
            </a:pPr>
            <a:r>
              <a:rPr sz="1400" b="1" spc="-5" dirty="0">
                <a:latin typeface="Arial"/>
                <a:cs typeface="Arial"/>
              </a:rPr>
              <a:t>{</a:t>
            </a:r>
            <a:r>
              <a:rPr sz="1400" b="1" spc="-5" dirty="0">
                <a:latin typeface="MS PGothic"/>
                <a:cs typeface="MS PGothic"/>
              </a:rPr>
              <a:t>≺</a:t>
            </a:r>
            <a:r>
              <a:rPr sz="1400" b="1" spc="-5" dirty="0">
                <a:latin typeface="Arial"/>
                <a:cs typeface="Arial"/>
              </a:rPr>
              <a:t>l</a:t>
            </a:r>
            <a:r>
              <a:rPr sz="1400" b="1" spc="-5" dirty="0">
                <a:latin typeface="MS PGothic"/>
                <a:cs typeface="MS PGothic"/>
              </a:rPr>
              <a:t>≻</a:t>
            </a:r>
            <a:r>
              <a:rPr sz="1400" b="1" spc="-35" dirty="0">
                <a:latin typeface="MS PGothic"/>
                <a:cs typeface="MS PGothic"/>
              </a:rPr>
              <a:t> </a:t>
            </a:r>
            <a:r>
              <a:rPr sz="1400" b="1" dirty="0">
                <a:latin typeface="Arial"/>
                <a:cs typeface="Arial"/>
              </a:rPr>
              <a:t>|</a:t>
            </a:r>
            <a:r>
              <a:rPr sz="1400" b="1" spc="-20" dirty="0">
                <a:latin typeface="Arial"/>
                <a:cs typeface="Arial"/>
              </a:rPr>
              <a:t> </a:t>
            </a:r>
            <a:r>
              <a:rPr sz="1400" b="1" spc="-5" dirty="0">
                <a:latin typeface="MS PGothic"/>
                <a:cs typeface="MS PGothic"/>
              </a:rPr>
              <a:t>∃</a:t>
            </a:r>
            <a:r>
              <a:rPr sz="1400" b="1" spc="-15" dirty="0">
                <a:latin typeface="MS PGothic"/>
                <a:cs typeface="MS PGothic"/>
              </a:rPr>
              <a:t> </a:t>
            </a:r>
            <a:r>
              <a:rPr sz="1400" b="1" spc="-10" dirty="0">
                <a:latin typeface="Arial"/>
                <a:cs typeface="Arial"/>
              </a:rPr>
              <a:t>b,</a:t>
            </a:r>
            <a:r>
              <a:rPr sz="1400" b="1" spc="-5" dirty="0">
                <a:latin typeface="Arial"/>
                <a:cs typeface="Arial"/>
              </a:rPr>
              <a:t> </a:t>
            </a:r>
            <a:r>
              <a:rPr sz="1400" b="1" dirty="0">
                <a:latin typeface="Arial"/>
                <a:cs typeface="Arial"/>
              </a:rPr>
              <a:t>a</a:t>
            </a:r>
            <a:r>
              <a:rPr sz="1400" b="1" spc="-15" dirty="0">
                <a:latin typeface="Arial"/>
                <a:cs typeface="Arial"/>
              </a:rPr>
              <a:t> </a:t>
            </a:r>
            <a:r>
              <a:rPr sz="1400" b="1" spc="-5" dirty="0">
                <a:latin typeface="Arial"/>
                <a:cs typeface="Arial"/>
              </a:rPr>
              <a:t>(</a:t>
            </a:r>
            <a:r>
              <a:rPr sz="1400" b="1" spc="-5" dirty="0">
                <a:latin typeface="MS PGothic"/>
                <a:cs typeface="MS PGothic"/>
              </a:rPr>
              <a:t>≺</a:t>
            </a:r>
            <a:r>
              <a:rPr sz="1400" b="1" spc="-5" dirty="0">
                <a:latin typeface="Arial"/>
                <a:cs typeface="Arial"/>
              </a:rPr>
              <a:t>l,</a:t>
            </a:r>
            <a:r>
              <a:rPr sz="1400" b="1" dirty="0">
                <a:latin typeface="Arial"/>
                <a:cs typeface="Arial"/>
              </a:rPr>
              <a:t> </a:t>
            </a:r>
            <a:r>
              <a:rPr sz="1400" b="1" spc="-5" dirty="0">
                <a:latin typeface="Arial"/>
                <a:cs typeface="Arial"/>
              </a:rPr>
              <a:t>b,</a:t>
            </a:r>
            <a:r>
              <a:rPr sz="1400" b="1" spc="-30" dirty="0">
                <a:latin typeface="Arial"/>
                <a:cs typeface="Arial"/>
              </a:rPr>
              <a:t> </a:t>
            </a:r>
            <a:r>
              <a:rPr sz="1400" b="1" spc="-5" dirty="0">
                <a:latin typeface="Arial"/>
                <a:cs typeface="Arial"/>
              </a:rPr>
              <a:t>a</a:t>
            </a:r>
            <a:r>
              <a:rPr sz="1400" b="1" spc="-5" dirty="0">
                <a:latin typeface="MS PGothic"/>
                <a:cs typeface="MS PGothic"/>
              </a:rPr>
              <a:t>≻</a:t>
            </a:r>
            <a:r>
              <a:rPr sz="1400" b="1" spc="-35" dirty="0">
                <a:latin typeface="MS PGothic"/>
                <a:cs typeface="MS PGothic"/>
              </a:rPr>
              <a:t> </a:t>
            </a:r>
            <a:r>
              <a:rPr sz="1400" b="1" spc="-5" dirty="0">
                <a:latin typeface="MS PGothic"/>
                <a:cs typeface="MS PGothic"/>
              </a:rPr>
              <a:t>∈</a:t>
            </a:r>
            <a:r>
              <a:rPr sz="1400" b="1" spc="-25" dirty="0">
                <a:latin typeface="MS PGothic"/>
                <a:cs typeface="MS PGothic"/>
              </a:rPr>
              <a:t> </a:t>
            </a:r>
            <a:r>
              <a:rPr sz="1400" b="1" spc="-5" dirty="0">
                <a:latin typeface="Arial"/>
                <a:cs typeface="Arial"/>
              </a:rPr>
              <a:t>loan</a:t>
            </a:r>
            <a:r>
              <a:rPr sz="1400" b="1" spc="-20" dirty="0">
                <a:latin typeface="Arial"/>
                <a:cs typeface="Arial"/>
              </a:rPr>
              <a:t> </a:t>
            </a:r>
            <a:r>
              <a:rPr sz="1400" b="1" spc="-5" dirty="0">
                <a:latin typeface="MS PGothic"/>
                <a:cs typeface="MS PGothic"/>
              </a:rPr>
              <a:t>∧</a:t>
            </a:r>
            <a:r>
              <a:rPr sz="1400" b="1" spc="-20" dirty="0">
                <a:latin typeface="MS PGothic"/>
                <a:cs typeface="MS PGothic"/>
              </a:rPr>
              <a:t> </a:t>
            </a:r>
            <a:r>
              <a:rPr sz="1400" b="1" dirty="0">
                <a:latin typeface="Arial"/>
                <a:cs typeface="Arial"/>
              </a:rPr>
              <a:t>(a</a:t>
            </a:r>
            <a:r>
              <a:rPr sz="1400" b="1" spc="-10" dirty="0">
                <a:latin typeface="Arial"/>
                <a:cs typeface="Arial"/>
              </a:rPr>
              <a:t> </a:t>
            </a:r>
            <a:r>
              <a:rPr sz="1400" b="1" dirty="0">
                <a:latin typeface="Arial"/>
                <a:cs typeface="Arial"/>
              </a:rPr>
              <a:t>≥ </a:t>
            </a:r>
            <a:r>
              <a:rPr sz="1400" b="1" spc="-375" dirty="0">
                <a:latin typeface="Arial"/>
                <a:cs typeface="Arial"/>
              </a:rPr>
              <a:t> </a:t>
            </a:r>
            <a:r>
              <a:rPr sz="1400" b="1" dirty="0">
                <a:latin typeface="Arial"/>
                <a:cs typeface="Arial"/>
              </a:rPr>
              <a:t>150)}</a:t>
            </a:r>
            <a:endParaRPr sz="1400">
              <a:latin typeface="Arial"/>
              <a:cs typeface="Arial"/>
            </a:endParaRPr>
          </a:p>
        </p:txBody>
      </p:sp>
      <p:pic>
        <p:nvPicPr>
          <p:cNvPr id="8" name="object 8"/>
          <p:cNvPicPr/>
          <p:nvPr/>
        </p:nvPicPr>
        <p:blipFill>
          <a:blip r:embed="rId4" cstate="print"/>
          <a:stretch>
            <a:fillRect/>
          </a:stretch>
        </p:blipFill>
        <p:spPr>
          <a:xfrm>
            <a:off x="143510" y="161289"/>
            <a:ext cx="773887" cy="311150"/>
          </a:xfrm>
          <a:prstGeom prst="rect">
            <a:avLst/>
          </a:prstGeom>
        </p:spPr>
      </p:pic>
      <p:sp>
        <p:nvSpPr>
          <p:cNvPr id="9" name="object 9"/>
          <p:cNvSpPr txBox="1"/>
          <p:nvPr/>
        </p:nvSpPr>
        <p:spPr>
          <a:xfrm>
            <a:off x="4708016" y="4841993"/>
            <a:ext cx="3357879" cy="124460"/>
          </a:xfrm>
          <a:prstGeom prst="rect">
            <a:avLst/>
          </a:prstGeom>
        </p:spPr>
        <p:txBody>
          <a:bodyPr vert="horz" wrap="square" lIns="0" tIns="3810" rIns="0" bIns="0" rtlCol="0">
            <a:spAutoFit/>
          </a:bodyPr>
          <a:lstStyle/>
          <a:p>
            <a:pPr marL="12700">
              <a:lnSpc>
                <a:spcPct val="100000"/>
              </a:lnSpc>
              <a:spcBef>
                <a:spcPts val="30"/>
              </a:spcBef>
            </a:pPr>
            <a:r>
              <a:rPr sz="700" spc="-10" dirty="0">
                <a:solidFill>
                  <a:srgbClr val="585858"/>
                </a:solidFill>
                <a:latin typeface="Arial"/>
                <a:cs typeface="Arial"/>
              </a:rPr>
              <a:t>Image</a:t>
            </a:r>
            <a:r>
              <a:rPr sz="700" spc="40" dirty="0">
                <a:solidFill>
                  <a:srgbClr val="585858"/>
                </a:solidFill>
                <a:latin typeface="Arial"/>
                <a:cs typeface="Arial"/>
              </a:rPr>
              <a:t> </a:t>
            </a:r>
            <a:r>
              <a:rPr sz="700" spc="-5" dirty="0">
                <a:solidFill>
                  <a:srgbClr val="585858"/>
                </a:solidFill>
                <a:latin typeface="Arial"/>
                <a:cs typeface="Arial"/>
              </a:rPr>
              <a:t>Source:</a:t>
            </a:r>
            <a:r>
              <a:rPr sz="700" spc="45" dirty="0">
                <a:solidFill>
                  <a:srgbClr val="585858"/>
                </a:solidFill>
                <a:latin typeface="Arial"/>
                <a:cs typeface="Arial"/>
              </a:rPr>
              <a:t> </a:t>
            </a:r>
            <a:r>
              <a:rPr sz="700" spc="-10" dirty="0">
                <a:solidFill>
                  <a:srgbClr val="585858"/>
                </a:solidFill>
                <a:latin typeface="Arial"/>
                <a:cs typeface="Arial"/>
              </a:rPr>
              <a:t>https://static.javatpoint.com/dbms/images/dbms-relational-calculus.png</a:t>
            </a:r>
            <a:endParaRPr sz="700">
              <a:latin typeface="Arial"/>
              <a:cs typeface="Arial"/>
            </a:endParaRPr>
          </a:p>
        </p:txBody>
      </p:sp>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66268" y="644397"/>
            <a:ext cx="3985015" cy="772647"/>
          </a:xfrm>
          <a:prstGeom prst="rect">
            <a:avLst/>
          </a:prstGeom>
        </p:spPr>
        <p:txBody>
          <a:bodyPr vert="horz" wrap="square" lIns="0" tIns="28575" rIns="0" bIns="0" rtlCol="0">
            <a:spAutoFit/>
          </a:bodyPr>
          <a:lstStyle/>
          <a:p>
            <a:pPr marL="1114425" marR="5080" indent="-110236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Calculus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1413484"/>
              <a:ext cx="4570984" cy="2723515"/>
            </a:xfrm>
            <a:prstGeom prst="rect">
              <a:avLst/>
            </a:prstGeom>
          </p:spPr>
        </p:pic>
      </p:grpSp>
      <p:sp>
        <p:nvSpPr>
          <p:cNvPr id="7" name="object 7"/>
          <p:cNvSpPr txBox="1"/>
          <p:nvPr/>
        </p:nvSpPr>
        <p:spPr>
          <a:xfrm>
            <a:off x="859027" y="1719198"/>
            <a:ext cx="282257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Domain</a:t>
            </a:r>
            <a:r>
              <a:rPr sz="1800" spc="-40" dirty="0">
                <a:solidFill>
                  <a:srgbClr val="585858"/>
                </a:solidFill>
                <a:latin typeface="Arial"/>
                <a:cs typeface="Arial"/>
              </a:rPr>
              <a:t> </a:t>
            </a:r>
            <a:r>
              <a:rPr sz="1800" spc="-5" dirty="0">
                <a:solidFill>
                  <a:srgbClr val="585858"/>
                </a:solidFill>
                <a:latin typeface="Arial"/>
                <a:cs typeface="Arial"/>
              </a:rPr>
              <a:t>Relational</a:t>
            </a:r>
            <a:r>
              <a:rPr sz="1800" spc="-40" dirty="0">
                <a:solidFill>
                  <a:srgbClr val="585858"/>
                </a:solidFill>
                <a:latin typeface="Arial"/>
                <a:cs typeface="Arial"/>
              </a:rPr>
              <a:t> </a:t>
            </a:r>
            <a:r>
              <a:rPr sz="1800" spc="-5" dirty="0">
                <a:solidFill>
                  <a:srgbClr val="585858"/>
                </a:solidFill>
                <a:latin typeface="Arial"/>
                <a:cs typeface="Arial"/>
              </a:rPr>
              <a:t>Calculus</a:t>
            </a:r>
            <a:endParaRPr sz="1800">
              <a:latin typeface="Arial"/>
              <a:cs typeface="Arial"/>
            </a:endParaRPr>
          </a:p>
        </p:txBody>
      </p:sp>
      <p:sp>
        <p:nvSpPr>
          <p:cNvPr id="8" name="object 8"/>
          <p:cNvSpPr txBox="1"/>
          <p:nvPr/>
        </p:nvSpPr>
        <p:spPr>
          <a:xfrm>
            <a:off x="807212" y="2831058"/>
            <a:ext cx="3592829" cy="1511935"/>
          </a:xfrm>
          <a:prstGeom prst="rect">
            <a:avLst/>
          </a:prstGeom>
        </p:spPr>
        <p:txBody>
          <a:bodyPr vert="horz" wrap="square" lIns="0" tIns="45720" rIns="0" bIns="0" rtlCol="0">
            <a:spAutoFit/>
          </a:bodyPr>
          <a:lstStyle/>
          <a:p>
            <a:pPr marL="349250" indent="-335915">
              <a:lnSpc>
                <a:spcPct val="100000"/>
              </a:lnSpc>
              <a:spcBef>
                <a:spcPts val="360"/>
              </a:spcBef>
              <a:buChar char="●"/>
              <a:tabLst>
                <a:tab pos="349250" algn="l"/>
                <a:tab pos="349885" algn="l"/>
              </a:tabLst>
            </a:pPr>
            <a:r>
              <a:rPr sz="1400" b="1" dirty="0">
                <a:latin typeface="Arial"/>
                <a:cs typeface="Arial"/>
              </a:rPr>
              <a:t>Example</a:t>
            </a:r>
            <a:r>
              <a:rPr sz="1400" b="1" spc="-65" dirty="0">
                <a:latin typeface="Arial"/>
                <a:cs typeface="Arial"/>
              </a:rPr>
              <a:t> </a:t>
            </a:r>
            <a:r>
              <a:rPr sz="1400" b="1" dirty="0">
                <a:latin typeface="Arial"/>
                <a:cs typeface="Arial"/>
              </a:rPr>
              <a:t>3</a:t>
            </a:r>
            <a:endParaRPr sz="1400">
              <a:latin typeface="Arial"/>
              <a:cs typeface="Arial"/>
            </a:endParaRPr>
          </a:p>
          <a:p>
            <a:pPr marL="349250" marR="5080" indent="-337185">
              <a:lnSpc>
                <a:spcPct val="115700"/>
              </a:lnSpc>
              <a:buChar char="●"/>
              <a:tabLst>
                <a:tab pos="349250" algn="l"/>
                <a:tab pos="349885" algn="l"/>
              </a:tabLst>
            </a:pPr>
            <a:r>
              <a:rPr sz="1400" spc="-5" dirty="0">
                <a:latin typeface="Arial"/>
                <a:cs typeface="Arial"/>
              </a:rPr>
              <a:t>Find </a:t>
            </a:r>
            <a:r>
              <a:rPr sz="1400" dirty="0">
                <a:latin typeface="Arial"/>
                <a:cs typeface="Arial"/>
              </a:rPr>
              <a:t>the </a:t>
            </a:r>
            <a:r>
              <a:rPr sz="1400" spc="-5" dirty="0">
                <a:latin typeface="Arial"/>
                <a:cs typeface="Arial"/>
              </a:rPr>
              <a:t>names </a:t>
            </a:r>
            <a:r>
              <a:rPr sz="1400" spc="-10" dirty="0">
                <a:latin typeface="Arial"/>
                <a:cs typeface="Arial"/>
              </a:rPr>
              <a:t>of </a:t>
            </a:r>
            <a:r>
              <a:rPr sz="1400" spc="-5" dirty="0">
                <a:latin typeface="Arial"/>
                <a:cs typeface="Arial"/>
              </a:rPr>
              <a:t>all customers having </a:t>
            </a:r>
            <a:r>
              <a:rPr sz="1400" dirty="0">
                <a:latin typeface="Arial"/>
                <a:cs typeface="Arial"/>
              </a:rPr>
              <a:t>a </a:t>
            </a:r>
            <a:r>
              <a:rPr sz="1400" spc="-375" dirty="0">
                <a:latin typeface="Arial"/>
                <a:cs typeface="Arial"/>
              </a:rPr>
              <a:t> </a:t>
            </a:r>
            <a:r>
              <a:rPr sz="1400" spc="-5" dirty="0">
                <a:latin typeface="Arial"/>
                <a:cs typeface="Arial"/>
              </a:rPr>
              <a:t>loan at</a:t>
            </a:r>
            <a:r>
              <a:rPr sz="1400" dirty="0">
                <a:latin typeface="Arial"/>
                <a:cs typeface="Arial"/>
              </a:rPr>
              <a:t> the</a:t>
            </a:r>
            <a:r>
              <a:rPr sz="1400" spc="-10" dirty="0">
                <a:latin typeface="Arial"/>
                <a:cs typeface="Arial"/>
              </a:rPr>
              <a:t> </a:t>
            </a:r>
            <a:r>
              <a:rPr sz="1400" spc="-5" dirty="0">
                <a:latin typeface="Arial"/>
                <a:cs typeface="Arial"/>
              </a:rPr>
              <a:t>“Main”</a:t>
            </a:r>
            <a:r>
              <a:rPr sz="1400" spc="-10" dirty="0">
                <a:latin typeface="Arial"/>
                <a:cs typeface="Arial"/>
              </a:rPr>
              <a:t> </a:t>
            </a:r>
            <a:r>
              <a:rPr sz="1400" spc="-5" dirty="0">
                <a:latin typeface="Arial"/>
                <a:cs typeface="Arial"/>
              </a:rPr>
              <a:t>branch</a:t>
            </a:r>
            <a:r>
              <a:rPr sz="1400" spc="-10" dirty="0">
                <a:latin typeface="Arial"/>
                <a:cs typeface="Arial"/>
              </a:rPr>
              <a:t> </a:t>
            </a:r>
            <a:r>
              <a:rPr sz="1400" spc="-5" dirty="0">
                <a:latin typeface="Arial"/>
                <a:cs typeface="Arial"/>
              </a:rPr>
              <a:t>and</a:t>
            </a:r>
            <a:r>
              <a:rPr sz="1400" spc="-15" dirty="0">
                <a:latin typeface="Arial"/>
                <a:cs typeface="Arial"/>
              </a:rPr>
              <a:t> </a:t>
            </a:r>
            <a:r>
              <a:rPr sz="1400" spc="-5" dirty="0">
                <a:latin typeface="Arial"/>
                <a:cs typeface="Arial"/>
              </a:rPr>
              <a:t>find</a:t>
            </a:r>
            <a:r>
              <a:rPr sz="1400" spc="-10" dirty="0">
                <a:latin typeface="Arial"/>
                <a:cs typeface="Arial"/>
              </a:rPr>
              <a:t> </a:t>
            </a:r>
            <a:r>
              <a:rPr sz="1400" spc="-5" dirty="0">
                <a:latin typeface="Arial"/>
                <a:cs typeface="Arial"/>
              </a:rPr>
              <a:t>the</a:t>
            </a:r>
            <a:endParaRPr sz="1400">
              <a:latin typeface="Arial"/>
              <a:cs typeface="Arial"/>
            </a:endParaRPr>
          </a:p>
          <a:p>
            <a:pPr marL="349250">
              <a:lnSpc>
                <a:spcPct val="100000"/>
              </a:lnSpc>
              <a:spcBef>
                <a:spcPts val="270"/>
              </a:spcBef>
            </a:pPr>
            <a:r>
              <a:rPr sz="1400" dirty="0">
                <a:latin typeface="Arial"/>
                <a:cs typeface="Arial"/>
              </a:rPr>
              <a:t>loan</a:t>
            </a:r>
            <a:r>
              <a:rPr sz="1400" spc="-35" dirty="0">
                <a:latin typeface="Arial"/>
                <a:cs typeface="Arial"/>
              </a:rPr>
              <a:t> </a:t>
            </a:r>
            <a:r>
              <a:rPr sz="1400" spc="-5" dirty="0">
                <a:latin typeface="Arial"/>
                <a:cs typeface="Arial"/>
              </a:rPr>
              <a:t>amount</a:t>
            </a:r>
            <a:r>
              <a:rPr sz="1400" spc="-25" dirty="0">
                <a:latin typeface="Arial"/>
                <a:cs typeface="Arial"/>
              </a:rPr>
              <a:t> </a:t>
            </a:r>
            <a:r>
              <a:rPr sz="1400" dirty="0">
                <a:latin typeface="Arial"/>
                <a:cs typeface="Arial"/>
              </a:rPr>
              <a:t>.</a:t>
            </a:r>
            <a:endParaRPr sz="1400">
              <a:latin typeface="Arial"/>
              <a:cs typeface="Arial"/>
            </a:endParaRPr>
          </a:p>
          <a:p>
            <a:pPr marL="349250" marR="193675" indent="-335915">
              <a:lnSpc>
                <a:spcPct val="112900"/>
              </a:lnSpc>
              <a:spcBef>
                <a:spcPts val="130"/>
              </a:spcBef>
              <a:buChar char="●"/>
              <a:tabLst>
                <a:tab pos="349250" algn="l"/>
                <a:tab pos="349885" algn="l"/>
              </a:tabLst>
            </a:pPr>
            <a:r>
              <a:rPr sz="1400" spc="-5" dirty="0">
                <a:latin typeface="Arial"/>
                <a:cs typeface="Arial"/>
              </a:rPr>
              <a:t>{</a:t>
            </a:r>
            <a:r>
              <a:rPr sz="1400" spc="-5" dirty="0">
                <a:latin typeface="MS PGothic"/>
                <a:cs typeface="MS PGothic"/>
              </a:rPr>
              <a:t>≺</a:t>
            </a:r>
            <a:r>
              <a:rPr sz="1400" spc="-5" dirty="0">
                <a:latin typeface="Arial"/>
                <a:cs typeface="Arial"/>
              </a:rPr>
              <a:t>c, </a:t>
            </a:r>
            <a:r>
              <a:rPr sz="1400" spc="-10" dirty="0">
                <a:latin typeface="Arial"/>
                <a:cs typeface="Arial"/>
              </a:rPr>
              <a:t>a</a:t>
            </a:r>
            <a:r>
              <a:rPr sz="1400" spc="-10" dirty="0">
                <a:latin typeface="MS PGothic"/>
                <a:cs typeface="MS PGothic"/>
              </a:rPr>
              <a:t>≻</a:t>
            </a:r>
            <a:r>
              <a:rPr sz="1400" spc="-25" dirty="0">
                <a:latin typeface="MS PGothic"/>
                <a:cs typeface="MS PGothic"/>
              </a:rPr>
              <a:t> </a:t>
            </a:r>
            <a:r>
              <a:rPr sz="1400" dirty="0">
                <a:latin typeface="Arial"/>
                <a:cs typeface="Arial"/>
              </a:rPr>
              <a:t>|</a:t>
            </a:r>
            <a:r>
              <a:rPr sz="1400" spc="-10" dirty="0">
                <a:latin typeface="Arial"/>
                <a:cs typeface="Arial"/>
              </a:rPr>
              <a:t> </a:t>
            </a:r>
            <a:r>
              <a:rPr sz="1400" dirty="0">
                <a:latin typeface="MS PGothic"/>
                <a:cs typeface="MS PGothic"/>
              </a:rPr>
              <a:t>∃</a:t>
            </a:r>
            <a:r>
              <a:rPr sz="1400" spc="-20" dirty="0">
                <a:latin typeface="MS PGothic"/>
                <a:cs typeface="MS PGothic"/>
              </a:rPr>
              <a:t> </a:t>
            </a:r>
            <a:r>
              <a:rPr sz="1400" dirty="0">
                <a:latin typeface="Arial"/>
                <a:cs typeface="Arial"/>
              </a:rPr>
              <a:t>l</a:t>
            </a:r>
            <a:r>
              <a:rPr sz="1400" spc="-5" dirty="0">
                <a:latin typeface="Arial"/>
                <a:cs typeface="Arial"/>
              </a:rPr>
              <a:t> (</a:t>
            </a:r>
            <a:r>
              <a:rPr sz="1400" spc="-5" dirty="0">
                <a:latin typeface="MS PGothic"/>
                <a:cs typeface="MS PGothic"/>
              </a:rPr>
              <a:t>≺</a:t>
            </a:r>
            <a:r>
              <a:rPr sz="1400" spc="-5" dirty="0">
                <a:latin typeface="Arial"/>
                <a:cs typeface="Arial"/>
              </a:rPr>
              <a:t>c,</a:t>
            </a:r>
            <a:r>
              <a:rPr sz="1400" dirty="0">
                <a:latin typeface="Arial"/>
                <a:cs typeface="Arial"/>
              </a:rPr>
              <a:t> </a:t>
            </a:r>
            <a:r>
              <a:rPr sz="1400" spc="-10" dirty="0">
                <a:latin typeface="Arial"/>
                <a:cs typeface="Arial"/>
              </a:rPr>
              <a:t>l</a:t>
            </a:r>
            <a:r>
              <a:rPr sz="1400" spc="-10" dirty="0">
                <a:latin typeface="MS PGothic"/>
                <a:cs typeface="MS PGothic"/>
              </a:rPr>
              <a:t>≻</a:t>
            </a:r>
            <a:r>
              <a:rPr sz="1400" spc="-40" dirty="0">
                <a:latin typeface="MS PGothic"/>
                <a:cs typeface="MS PGothic"/>
              </a:rPr>
              <a:t> </a:t>
            </a:r>
            <a:r>
              <a:rPr sz="1400" dirty="0">
                <a:latin typeface="MS PGothic"/>
                <a:cs typeface="MS PGothic"/>
              </a:rPr>
              <a:t>∈</a:t>
            </a:r>
            <a:r>
              <a:rPr sz="1400" spc="-20" dirty="0">
                <a:latin typeface="MS PGothic"/>
                <a:cs typeface="MS PGothic"/>
              </a:rPr>
              <a:t> </a:t>
            </a:r>
            <a:r>
              <a:rPr sz="1400" spc="-5" dirty="0">
                <a:latin typeface="Arial"/>
                <a:cs typeface="Arial"/>
              </a:rPr>
              <a:t>borrower</a:t>
            </a:r>
            <a:r>
              <a:rPr sz="1400" spc="5" dirty="0">
                <a:latin typeface="Arial"/>
                <a:cs typeface="Arial"/>
              </a:rPr>
              <a:t> </a:t>
            </a:r>
            <a:r>
              <a:rPr sz="1400" dirty="0">
                <a:latin typeface="MS PGothic"/>
                <a:cs typeface="MS PGothic"/>
              </a:rPr>
              <a:t>∧</a:t>
            </a:r>
            <a:r>
              <a:rPr sz="1400" spc="-20" dirty="0">
                <a:latin typeface="MS PGothic"/>
                <a:cs typeface="MS PGothic"/>
              </a:rPr>
              <a:t> </a:t>
            </a:r>
            <a:r>
              <a:rPr sz="1400" dirty="0">
                <a:latin typeface="MS PGothic"/>
                <a:cs typeface="MS PGothic"/>
              </a:rPr>
              <a:t>∃</a:t>
            </a:r>
            <a:r>
              <a:rPr sz="1400" spc="-25" dirty="0">
                <a:latin typeface="MS PGothic"/>
                <a:cs typeface="MS PGothic"/>
              </a:rPr>
              <a:t> </a:t>
            </a:r>
            <a:r>
              <a:rPr sz="1400" dirty="0">
                <a:latin typeface="Arial"/>
                <a:cs typeface="Arial"/>
              </a:rPr>
              <a:t>b </a:t>
            </a:r>
            <a:r>
              <a:rPr sz="1400" spc="-370" dirty="0">
                <a:latin typeface="Arial"/>
                <a:cs typeface="Arial"/>
              </a:rPr>
              <a:t> </a:t>
            </a:r>
            <a:r>
              <a:rPr sz="1400" dirty="0">
                <a:latin typeface="Arial"/>
                <a:cs typeface="Arial"/>
              </a:rPr>
              <a:t>(</a:t>
            </a:r>
            <a:r>
              <a:rPr sz="1400" dirty="0">
                <a:latin typeface="MS PGothic"/>
                <a:cs typeface="MS PGothic"/>
              </a:rPr>
              <a:t>≺</a:t>
            </a:r>
            <a:r>
              <a:rPr sz="1400" dirty="0">
                <a:latin typeface="Arial"/>
                <a:cs typeface="Arial"/>
              </a:rPr>
              <a:t>l,</a:t>
            </a:r>
            <a:r>
              <a:rPr sz="1400" spc="-20" dirty="0">
                <a:latin typeface="Arial"/>
                <a:cs typeface="Arial"/>
              </a:rPr>
              <a:t> </a:t>
            </a:r>
            <a:r>
              <a:rPr sz="1400" spc="-10" dirty="0">
                <a:latin typeface="Arial"/>
                <a:cs typeface="Arial"/>
              </a:rPr>
              <a:t>b,</a:t>
            </a:r>
            <a:r>
              <a:rPr sz="1400" dirty="0">
                <a:latin typeface="Arial"/>
                <a:cs typeface="Arial"/>
              </a:rPr>
              <a:t> </a:t>
            </a:r>
            <a:r>
              <a:rPr sz="1400" spc="-5" dirty="0">
                <a:latin typeface="Arial"/>
                <a:cs typeface="Arial"/>
              </a:rPr>
              <a:t>a</a:t>
            </a:r>
            <a:r>
              <a:rPr sz="1400" spc="-5" dirty="0">
                <a:latin typeface="MS PGothic"/>
                <a:cs typeface="MS PGothic"/>
              </a:rPr>
              <a:t>≻</a:t>
            </a:r>
            <a:r>
              <a:rPr sz="1400" spc="-40" dirty="0">
                <a:latin typeface="MS PGothic"/>
                <a:cs typeface="MS PGothic"/>
              </a:rPr>
              <a:t> </a:t>
            </a:r>
            <a:r>
              <a:rPr sz="1400" dirty="0">
                <a:latin typeface="MS PGothic"/>
                <a:cs typeface="MS PGothic"/>
              </a:rPr>
              <a:t>∈</a:t>
            </a:r>
            <a:r>
              <a:rPr sz="1400" spc="-25" dirty="0">
                <a:latin typeface="MS PGothic"/>
                <a:cs typeface="MS PGothic"/>
              </a:rPr>
              <a:t> </a:t>
            </a:r>
            <a:r>
              <a:rPr sz="1400" dirty="0">
                <a:latin typeface="Arial"/>
                <a:cs typeface="Arial"/>
              </a:rPr>
              <a:t>loan</a:t>
            </a:r>
            <a:r>
              <a:rPr sz="1400" spc="-10" dirty="0">
                <a:latin typeface="Arial"/>
                <a:cs typeface="Arial"/>
              </a:rPr>
              <a:t> </a:t>
            </a:r>
            <a:r>
              <a:rPr sz="1400" dirty="0">
                <a:latin typeface="MS PGothic"/>
                <a:cs typeface="MS PGothic"/>
              </a:rPr>
              <a:t>∧</a:t>
            </a:r>
            <a:r>
              <a:rPr sz="1400" spc="-20" dirty="0">
                <a:latin typeface="MS PGothic"/>
                <a:cs typeface="MS PGothic"/>
              </a:rPr>
              <a:t> </a:t>
            </a:r>
            <a:r>
              <a:rPr sz="1400" dirty="0">
                <a:latin typeface="Arial"/>
                <a:cs typeface="Arial"/>
              </a:rPr>
              <a:t>(b</a:t>
            </a:r>
            <a:r>
              <a:rPr sz="1400" spc="-5" dirty="0">
                <a:latin typeface="Arial"/>
                <a:cs typeface="Arial"/>
              </a:rPr>
              <a:t> </a:t>
            </a:r>
            <a:r>
              <a:rPr sz="1400" dirty="0">
                <a:latin typeface="Arial"/>
                <a:cs typeface="Arial"/>
              </a:rPr>
              <a:t>=</a:t>
            </a:r>
            <a:r>
              <a:rPr sz="1400" spc="-15" dirty="0">
                <a:latin typeface="Arial"/>
                <a:cs typeface="Arial"/>
              </a:rPr>
              <a:t> </a:t>
            </a:r>
            <a:r>
              <a:rPr sz="1400" spc="-5" dirty="0">
                <a:latin typeface="Arial"/>
                <a:cs typeface="Arial"/>
              </a:rPr>
              <a:t>“Main”)))}</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8016" y="4841993"/>
            <a:ext cx="3357879" cy="124460"/>
          </a:xfrm>
          <a:prstGeom prst="rect">
            <a:avLst/>
          </a:prstGeom>
        </p:spPr>
        <p:txBody>
          <a:bodyPr vert="horz" wrap="square" lIns="0" tIns="3810" rIns="0" bIns="0" rtlCol="0">
            <a:spAutoFit/>
          </a:bodyPr>
          <a:lstStyle/>
          <a:p>
            <a:pPr marL="12700">
              <a:lnSpc>
                <a:spcPct val="100000"/>
              </a:lnSpc>
              <a:spcBef>
                <a:spcPts val="30"/>
              </a:spcBef>
            </a:pPr>
            <a:r>
              <a:rPr sz="700" spc="-10" dirty="0">
                <a:solidFill>
                  <a:srgbClr val="585858"/>
                </a:solidFill>
                <a:latin typeface="Arial"/>
                <a:cs typeface="Arial"/>
              </a:rPr>
              <a:t>Image</a:t>
            </a:r>
            <a:r>
              <a:rPr sz="700" spc="40" dirty="0">
                <a:solidFill>
                  <a:srgbClr val="585858"/>
                </a:solidFill>
                <a:latin typeface="Arial"/>
                <a:cs typeface="Arial"/>
              </a:rPr>
              <a:t> </a:t>
            </a:r>
            <a:r>
              <a:rPr sz="700" spc="-5" dirty="0">
                <a:solidFill>
                  <a:srgbClr val="585858"/>
                </a:solidFill>
                <a:latin typeface="Arial"/>
                <a:cs typeface="Arial"/>
              </a:rPr>
              <a:t>Source:</a:t>
            </a:r>
            <a:r>
              <a:rPr sz="700" spc="45" dirty="0">
                <a:solidFill>
                  <a:srgbClr val="585858"/>
                </a:solidFill>
                <a:latin typeface="Arial"/>
                <a:cs typeface="Arial"/>
              </a:rPr>
              <a:t> </a:t>
            </a:r>
            <a:r>
              <a:rPr sz="700" spc="-10" dirty="0">
                <a:solidFill>
                  <a:srgbClr val="585858"/>
                </a:solidFill>
                <a:latin typeface="Arial"/>
                <a:cs typeface="Arial"/>
              </a:rPr>
              <a:t>https://static.javatpoint.com/dbms/images/dbms-relational-calculus.png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8777" y="697983"/>
            <a:ext cx="3983073" cy="772647"/>
          </a:xfrm>
          <a:prstGeom prst="rect">
            <a:avLst/>
          </a:prstGeom>
        </p:spPr>
        <p:txBody>
          <a:bodyPr vert="horz" wrap="square" lIns="0" tIns="28575" rIns="0" bIns="0" rtlCol="0">
            <a:spAutoFit/>
          </a:bodyPr>
          <a:lstStyle/>
          <a:p>
            <a:pPr marL="1114425" marR="5080" indent="-1102360">
              <a:lnSpc>
                <a:spcPts val="2840"/>
              </a:lnSpc>
              <a:spcBef>
                <a:spcPts val="225"/>
              </a:spcBef>
            </a:pPr>
            <a:r>
              <a:rPr spc="-5" dirty="0"/>
              <a:t>Introduction</a:t>
            </a:r>
            <a:r>
              <a:rPr spc="-70" dirty="0"/>
              <a:t> </a:t>
            </a:r>
            <a:r>
              <a:rPr dirty="0"/>
              <a:t>to</a:t>
            </a:r>
            <a:r>
              <a:rPr spc="-65" dirty="0"/>
              <a:t> </a:t>
            </a:r>
            <a:r>
              <a:rPr spc="-5" dirty="0"/>
              <a:t>Relational </a:t>
            </a:r>
            <a:r>
              <a:rPr spc="-655" dirty="0"/>
              <a:t> </a:t>
            </a:r>
            <a:r>
              <a:rPr spc="-5" dirty="0"/>
              <a:t>Calculus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1413484"/>
              <a:ext cx="4570984" cy="2723515"/>
            </a:xfrm>
            <a:prstGeom prst="rect">
              <a:avLst/>
            </a:prstGeom>
          </p:spPr>
        </p:pic>
      </p:grpSp>
      <p:sp>
        <p:nvSpPr>
          <p:cNvPr id="7" name="object 7"/>
          <p:cNvSpPr txBox="1"/>
          <p:nvPr/>
        </p:nvSpPr>
        <p:spPr>
          <a:xfrm>
            <a:off x="859027" y="1719198"/>
            <a:ext cx="282257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Domain</a:t>
            </a:r>
            <a:r>
              <a:rPr sz="1800" spc="-40" dirty="0">
                <a:solidFill>
                  <a:srgbClr val="585858"/>
                </a:solidFill>
                <a:latin typeface="Arial"/>
                <a:cs typeface="Arial"/>
              </a:rPr>
              <a:t> </a:t>
            </a:r>
            <a:r>
              <a:rPr sz="1800" spc="-5" dirty="0">
                <a:solidFill>
                  <a:srgbClr val="585858"/>
                </a:solidFill>
                <a:latin typeface="Arial"/>
                <a:cs typeface="Arial"/>
              </a:rPr>
              <a:t>Relational</a:t>
            </a:r>
            <a:r>
              <a:rPr sz="1800" spc="-40" dirty="0">
                <a:solidFill>
                  <a:srgbClr val="585858"/>
                </a:solidFill>
                <a:latin typeface="Arial"/>
                <a:cs typeface="Arial"/>
              </a:rPr>
              <a:t> </a:t>
            </a:r>
            <a:r>
              <a:rPr sz="1800" spc="-5" dirty="0">
                <a:solidFill>
                  <a:srgbClr val="585858"/>
                </a:solidFill>
                <a:latin typeface="Arial"/>
                <a:cs typeface="Arial"/>
              </a:rPr>
              <a:t>Calculus</a:t>
            </a:r>
            <a:endParaRPr sz="1800">
              <a:latin typeface="Arial"/>
              <a:cs typeface="Arial"/>
            </a:endParaRPr>
          </a:p>
        </p:txBody>
      </p:sp>
      <p:sp>
        <p:nvSpPr>
          <p:cNvPr id="8" name="object 8"/>
          <p:cNvSpPr txBox="1"/>
          <p:nvPr/>
        </p:nvSpPr>
        <p:spPr>
          <a:xfrm>
            <a:off x="808736" y="2951454"/>
            <a:ext cx="3658235" cy="1518285"/>
          </a:xfrm>
          <a:prstGeom prst="rect">
            <a:avLst/>
          </a:prstGeom>
        </p:spPr>
        <p:txBody>
          <a:bodyPr vert="horz" wrap="square" lIns="0" tIns="48895" rIns="0" bIns="0" rtlCol="0">
            <a:spAutoFit/>
          </a:bodyPr>
          <a:lstStyle/>
          <a:p>
            <a:pPr marL="347980" indent="-335915">
              <a:lnSpc>
                <a:spcPct val="100000"/>
              </a:lnSpc>
              <a:spcBef>
                <a:spcPts val="385"/>
              </a:spcBef>
              <a:buChar char="●"/>
              <a:tabLst>
                <a:tab pos="347980" algn="l"/>
                <a:tab pos="348615" algn="l"/>
              </a:tabLst>
            </a:pPr>
            <a:r>
              <a:rPr sz="1400" b="1" dirty="0">
                <a:latin typeface="Arial"/>
                <a:cs typeface="Arial"/>
              </a:rPr>
              <a:t>Example</a:t>
            </a:r>
            <a:r>
              <a:rPr sz="1400" b="1" spc="-65" dirty="0">
                <a:latin typeface="Arial"/>
                <a:cs typeface="Arial"/>
              </a:rPr>
              <a:t> </a:t>
            </a:r>
            <a:r>
              <a:rPr sz="1400" b="1" dirty="0">
                <a:latin typeface="Arial"/>
                <a:cs typeface="Arial"/>
              </a:rPr>
              <a:t>4</a:t>
            </a:r>
            <a:endParaRPr sz="1400">
              <a:latin typeface="Arial"/>
              <a:cs typeface="Arial"/>
            </a:endParaRPr>
          </a:p>
          <a:p>
            <a:pPr marL="347980" indent="-335915">
              <a:lnSpc>
                <a:spcPct val="100000"/>
              </a:lnSpc>
              <a:spcBef>
                <a:spcPts val="290"/>
              </a:spcBef>
              <a:buChar char="●"/>
              <a:tabLst>
                <a:tab pos="347980" algn="l"/>
                <a:tab pos="348615" algn="l"/>
              </a:tabLst>
            </a:pPr>
            <a:r>
              <a:rPr sz="1400" b="1" dirty="0">
                <a:latin typeface="Arial"/>
                <a:cs typeface="Arial"/>
              </a:rPr>
              <a:t>{&lt;</a:t>
            </a:r>
            <a:r>
              <a:rPr sz="1400" b="1" spc="-30" dirty="0">
                <a:latin typeface="Arial"/>
                <a:cs typeface="Arial"/>
              </a:rPr>
              <a:t> </a:t>
            </a:r>
            <a:r>
              <a:rPr sz="1400" b="1" dirty="0">
                <a:latin typeface="Arial"/>
                <a:cs typeface="Arial"/>
              </a:rPr>
              <a:t>name,</a:t>
            </a:r>
            <a:r>
              <a:rPr sz="1400" b="1" spc="-20" dirty="0">
                <a:latin typeface="Arial"/>
                <a:cs typeface="Arial"/>
              </a:rPr>
              <a:t> </a:t>
            </a:r>
            <a:r>
              <a:rPr sz="1400" b="1" spc="-5" dirty="0">
                <a:latin typeface="Arial"/>
                <a:cs typeface="Arial"/>
              </a:rPr>
              <a:t>age</a:t>
            </a:r>
            <a:r>
              <a:rPr sz="1400" b="1" spc="-20" dirty="0">
                <a:latin typeface="Arial"/>
                <a:cs typeface="Arial"/>
              </a:rPr>
              <a:t> </a:t>
            </a:r>
            <a:r>
              <a:rPr sz="1400" b="1" dirty="0">
                <a:latin typeface="Arial"/>
                <a:cs typeface="Arial"/>
              </a:rPr>
              <a:t>&gt;</a:t>
            </a:r>
            <a:r>
              <a:rPr sz="1400" b="1" spc="-30" dirty="0">
                <a:latin typeface="Arial"/>
                <a:cs typeface="Arial"/>
              </a:rPr>
              <a:t> </a:t>
            </a:r>
            <a:r>
              <a:rPr sz="1400" b="1" dirty="0">
                <a:latin typeface="Arial"/>
                <a:cs typeface="Arial"/>
              </a:rPr>
              <a:t>|</a:t>
            </a:r>
            <a:r>
              <a:rPr sz="1400" b="1" spc="-10" dirty="0">
                <a:latin typeface="Arial"/>
                <a:cs typeface="Arial"/>
              </a:rPr>
              <a:t> </a:t>
            </a:r>
            <a:r>
              <a:rPr sz="1400" b="1" spc="-5" dirty="0">
                <a:latin typeface="MS PGothic"/>
                <a:cs typeface="MS PGothic"/>
              </a:rPr>
              <a:t>∈</a:t>
            </a:r>
            <a:r>
              <a:rPr sz="1400" b="1" spc="-25" dirty="0">
                <a:latin typeface="MS PGothic"/>
                <a:cs typeface="MS PGothic"/>
              </a:rPr>
              <a:t> </a:t>
            </a:r>
            <a:r>
              <a:rPr sz="1400" b="1" spc="-5" dirty="0">
                <a:latin typeface="Arial"/>
                <a:cs typeface="Arial"/>
              </a:rPr>
              <a:t>Student</a:t>
            </a:r>
            <a:r>
              <a:rPr sz="1400" b="1" spc="-10" dirty="0">
                <a:latin typeface="Arial"/>
                <a:cs typeface="Arial"/>
              </a:rPr>
              <a:t> </a:t>
            </a:r>
            <a:r>
              <a:rPr sz="1400" b="1" spc="-5" dirty="0">
                <a:latin typeface="MS PGothic"/>
                <a:cs typeface="MS PGothic"/>
              </a:rPr>
              <a:t>∧</a:t>
            </a:r>
            <a:r>
              <a:rPr sz="1400" b="1" spc="-20" dirty="0">
                <a:latin typeface="MS PGothic"/>
                <a:cs typeface="MS PGothic"/>
              </a:rPr>
              <a:t> </a:t>
            </a:r>
            <a:r>
              <a:rPr sz="1400" b="1" spc="-5" dirty="0">
                <a:latin typeface="Arial"/>
                <a:cs typeface="Arial"/>
              </a:rPr>
              <a:t>age</a:t>
            </a:r>
            <a:r>
              <a:rPr sz="1400" b="1" spc="-35" dirty="0">
                <a:latin typeface="Arial"/>
                <a:cs typeface="Arial"/>
              </a:rPr>
              <a:t> </a:t>
            </a:r>
            <a:r>
              <a:rPr sz="1400" b="1" dirty="0">
                <a:latin typeface="Arial"/>
                <a:cs typeface="Arial"/>
              </a:rPr>
              <a:t>&lt;21}</a:t>
            </a:r>
            <a:endParaRPr sz="1400">
              <a:latin typeface="Arial"/>
              <a:cs typeface="Arial"/>
            </a:endParaRPr>
          </a:p>
          <a:p>
            <a:pPr marL="347980" indent="-335915">
              <a:lnSpc>
                <a:spcPct val="100000"/>
              </a:lnSpc>
              <a:spcBef>
                <a:spcPts val="280"/>
              </a:spcBef>
              <a:buChar char="●"/>
              <a:tabLst>
                <a:tab pos="347980" algn="l"/>
                <a:tab pos="348615" algn="l"/>
              </a:tabLst>
            </a:pPr>
            <a:r>
              <a:rPr sz="1400" spc="-5" dirty="0">
                <a:latin typeface="Arial"/>
                <a:cs typeface="Arial"/>
              </a:rPr>
              <a:t>Again,</a:t>
            </a:r>
            <a:r>
              <a:rPr sz="1400" spc="-35" dirty="0">
                <a:latin typeface="Arial"/>
                <a:cs typeface="Arial"/>
              </a:rPr>
              <a:t> </a:t>
            </a:r>
            <a:r>
              <a:rPr sz="1400" dirty="0">
                <a:latin typeface="Arial"/>
                <a:cs typeface="Arial"/>
              </a:rPr>
              <a:t>the</a:t>
            </a:r>
            <a:r>
              <a:rPr sz="1400" spc="-35" dirty="0">
                <a:latin typeface="Arial"/>
                <a:cs typeface="Arial"/>
              </a:rPr>
              <a:t> </a:t>
            </a:r>
            <a:r>
              <a:rPr sz="1400" spc="-5" dirty="0">
                <a:latin typeface="Arial"/>
                <a:cs typeface="Arial"/>
              </a:rPr>
              <a:t>above</a:t>
            </a:r>
            <a:r>
              <a:rPr sz="1400" spc="-25" dirty="0">
                <a:latin typeface="Arial"/>
                <a:cs typeface="Arial"/>
              </a:rPr>
              <a:t> </a:t>
            </a:r>
            <a:r>
              <a:rPr sz="1400" dirty="0">
                <a:latin typeface="Arial"/>
                <a:cs typeface="Arial"/>
              </a:rPr>
              <a:t>query</a:t>
            </a:r>
            <a:r>
              <a:rPr sz="1400" spc="-35" dirty="0">
                <a:latin typeface="Arial"/>
                <a:cs typeface="Arial"/>
              </a:rPr>
              <a:t> </a:t>
            </a:r>
            <a:r>
              <a:rPr sz="1400" spc="-5" dirty="0">
                <a:latin typeface="Arial"/>
                <a:cs typeface="Arial"/>
              </a:rPr>
              <a:t>will</a:t>
            </a:r>
            <a:r>
              <a:rPr sz="1400" spc="-25" dirty="0">
                <a:latin typeface="Arial"/>
                <a:cs typeface="Arial"/>
              </a:rPr>
              <a:t> </a:t>
            </a:r>
            <a:r>
              <a:rPr sz="1400" dirty="0">
                <a:latin typeface="Arial"/>
                <a:cs typeface="Arial"/>
              </a:rPr>
              <a:t>return</a:t>
            </a:r>
            <a:endParaRPr sz="1400">
              <a:latin typeface="Arial"/>
              <a:cs typeface="Arial"/>
            </a:endParaRPr>
          </a:p>
          <a:p>
            <a:pPr marL="347980">
              <a:lnSpc>
                <a:spcPct val="100000"/>
              </a:lnSpc>
              <a:spcBef>
                <a:spcPts val="260"/>
              </a:spcBef>
            </a:pPr>
            <a:r>
              <a:rPr sz="1400" dirty="0">
                <a:latin typeface="Arial"/>
                <a:cs typeface="Arial"/>
              </a:rPr>
              <a:t>the</a:t>
            </a:r>
            <a:r>
              <a:rPr sz="1400" spc="-25" dirty="0">
                <a:latin typeface="Arial"/>
                <a:cs typeface="Arial"/>
              </a:rPr>
              <a:t> </a:t>
            </a:r>
            <a:r>
              <a:rPr sz="1400" i="1" dirty="0">
                <a:latin typeface="Arial"/>
                <a:cs typeface="Arial"/>
              </a:rPr>
              <a:t>names</a:t>
            </a:r>
            <a:r>
              <a:rPr sz="1400" i="1" spc="-20" dirty="0">
                <a:latin typeface="Arial"/>
                <a:cs typeface="Arial"/>
              </a:rPr>
              <a:t> </a:t>
            </a:r>
            <a:r>
              <a:rPr sz="1400" i="1" spc="-5" dirty="0">
                <a:latin typeface="Arial"/>
                <a:cs typeface="Arial"/>
              </a:rPr>
              <a:t>and</a:t>
            </a:r>
            <a:r>
              <a:rPr sz="1400" i="1" spc="-20" dirty="0">
                <a:latin typeface="Arial"/>
                <a:cs typeface="Arial"/>
              </a:rPr>
              <a:t> </a:t>
            </a:r>
            <a:r>
              <a:rPr sz="1400" i="1" spc="-5" dirty="0">
                <a:latin typeface="Arial"/>
                <a:cs typeface="Arial"/>
              </a:rPr>
              <a:t>ages</a:t>
            </a:r>
            <a:r>
              <a:rPr sz="1400" i="1" spc="-20" dirty="0">
                <a:latin typeface="Arial"/>
                <a:cs typeface="Arial"/>
              </a:rPr>
              <a:t> </a:t>
            </a:r>
            <a:r>
              <a:rPr sz="1400" i="1" spc="-5" dirty="0">
                <a:latin typeface="Arial"/>
                <a:cs typeface="Arial"/>
              </a:rPr>
              <a:t>of</a:t>
            </a:r>
            <a:r>
              <a:rPr sz="1400" i="1" spc="-25" dirty="0">
                <a:latin typeface="Arial"/>
                <a:cs typeface="Arial"/>
              </a:rPr>
              <a:t> </a:t>
            </a:r>
            <a:r>
              <a:rPr sz="1400" i="1" dirty="0">
                <a:latin typeface="Arial"/>
                <a:cs typeface="Arial"/>
              </a:rPr>
              <a:t>the</a:t>
            </a:r>
            <a:r>
              <a:rPr sz="1400" i="1" spc="-35" dirty="0">
                <a:latin typeface="Arial"/>
                <a:cs typeface="Arial"/>
              </a:rPr>
              <a:t> </a:t>
            </a:r>
            <a:r>
              <a:rPr sz="1400" i="1" spc="-5" dirty="0">
                <a:latin typeface="Arial"/>
                <a:cs typeface="Arial"/>
              </a:rPr>
              <a:t>students</a:t>
            </a:r>
            <a:r>
              <a:rPr sz="1400" i="1" spc="-10" dirty="0">
                <a:latin typeface="Arial"/>
                <a:cs typeface="Arial"/>
              </a:rPr>
              <a:t> </a:t>
            </a:r>
            <a:r>
              <a:rPr sz="1400" i="1" dirty="0">
                <a:latin typeface="Arial"/>
                <a:cs typeface="Arial"/>
              </a:rPr>
              <a:t>in</a:t>
            </a:r>
            <a:r>
              <a:rPr sz="1400" i="1" spc="-35" dirty="0">
                <a:latin typeface="Arial"/>
                <a:cs typeface="Arial"/>
              </a:rPr>
              <a:t> </a:t>
            </a:r>
            <a:r>
              <a:rPr sz="1400" i="1" dirty="0">
                <a:latin typeface="Arial"/>
                <a:cs typeface="Arial"/>
              </a:rPr>
              <a:t>the</a:t>
            </a:r>
            <a:endParaRPr sz="1400">
              <a:latin typeface="Arial"/>
              <a:cs typeface="Arial"/>
            </a:endParaRPr>
          </a:p>
          <a:p>
            <a:pPr marL="347980" marR="325120">
              <a:lnSpc>
                <a:spcPct val="115700"/>
              </a:lnSpc>
              <a:spcBef>
                <a:spcPts val="25"/>
              </a:spcBef>
            </a:pPr>
            <a:r>
              <a:rPr sz="1400" i="1" dirty="0">
                <a:latin typeface="Arial"/>
                <a:cs typeface="Arial"/>
              </a:rPr>
              <a:t>table </a:t>
            </a:r>
            <a:r>
              <a:rPr sz="1400" i="1" spc="-5" dirty="0">
                <a:latin typeface="Arial"/>
                <a:cs typeface="Arial"/>
              </a:rPr>
              <a:t>Student who </a:t>
            </a:r>
            <a:r>
              <a:rPr sz="1400" i="1" dirty="0">
                <a:latin typeface="Arial"/>
                <a:cs typeface="Arial"/>
              </a:rPr>
              <a:t>not </a:t>
            </a:r>
            <a:r>
              <a:rPr sz="1400" i="1" spc="-5" dirty="0">
                <a:latin typeface="Arial"/>
                <a:cs typeface="Arial"/>
              </a:rPr>
              <a:t>greater </a:t>
            </a:r>
            <a:r>
              <a:rPr sz="1400" i="1" dirty="0">
                <a:latin typeface="Arial"/>
                <a:cs typeface="Arial"/>
              </a:rPr>
              <a:t>than 21 </a:t>
            </a:r>
            <a:r>
              <a:rPr sz="1400" i="1" spc="-375" dirty="0">
                <a:latin typeface="Arial"/>
                <a:cs typeface="Arial"/>
              </a:rPr>
              <a:t> </a:t>
            </a:r>
            <a:r>
              <a:rPr sz="1400" i="1" spc="-5" dirty="0">
                <a:latin typeface="Arial"/>
                <a:cs typeface="Arial"/>
              </a:rPr>
              <a:t>years old</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8016" y="4841993"/>
            <a:ext cx="3357879" cy="124460"/>
          </a:xfrm>
          <a:prstGeom prst="rect">
            <a:avLst/>
          </a:prstGeom>
        </p:spPr>
        <p:txBody>
          <a:bodyPr vert="horz" wrap="square" lIns="0" tIns="3810" rIns="0" bIns="0" rtlCol="0">
            <a:spAutoFit/>
          </a:bodyPr>
          <a:lstStyle/>
          <a:p>
            <a:pPr marL="12700">
              <a:lnSpc>
                <a:spcPct val="100000"/>
              </a:lnSpc>
              <a:spcBef>
                <a:spcPts val="30"/>
              </a:spcBef>
            </a:pPr>
            <a:r>
              <a:rPr sz="700" spc="-10" dirty="0">
                <a:solidFill>
                  <a:srgbClr val="585858"/>
                </a:solidFill>
                <a:latin typeface="Arial"/>
                <a:cs typeface="Arial"/>
              </a:rPr>
              <a:t>Image</a:t>
            </a:r>
            <a:r>
              <a:rPr sz="700" spc="40" dirty="0">
                <a:solidFill>
                  <a:srgbClr val="585858"/>
                </a:solidFill>
                <a:latin typeface="Arial"/>
                <a:cs typeface="Arial"/>
              </a:rPr>
              <a:t> </a:t>
            </a:r>
            <a:r>
              <a:rPr sz="700" spc="-5" dirty="0">
                <a:solidFill>
                  <a:srgbClr val="585858"/>
                </a:solidFill>
                <a:latin typeface="Arial"/>
                <a:cs typeface="Arial"/>
              </a:rPr>
              <a:t>Source:</a:t>
            </a:r>
            <a:r>
              <a:rPr sz="700" spc="45" dirty="0">
                <a:solidFill>
                  <a:srgbClr val="585858"/>
                </a:solidFill>
                <a:latin typeface="Arial"/>
                <a:cs typeface="Arial"/>
              </a:rPr>
              <a:t> </a:t>
            </a:r>
            <a:r>
              <a:rPr sz="700" spc="-10" dirty="0">
                <a:solidFill>
                  <a:srgbClr val="585858"/>
                </a:solidFill>
                <a:latin typeface="Arial"/>
                <a:cs typeface="Arial"/>
              </a:rPr>
              <a:t>https://static.javatpoint.com/dbms/images/dbms-relational-calculus.png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34230" y="644397"/>
            <a:ext cx="4052096" cy="772647"/>
          </a:xfrm>
          <a:prstGeom prst="rect">
            <a:avLst/>
          </a:prstGeom>
        </p:spPr>
        <p:txBody>
          <a:bodyPr vert="horz" wrap="square" lIns="0" tIns="28575" rIns="0" bIns="0" rtlCol="0">
            <a:spAutoFit/>
          </a:bodyPr>
          <a:lstStyle/>
          <a:p>
            <a:pPr marL="1114425" marR="5080" indent="-1102360">
              <a:lnSpc>
                <a:spcPts val="2840"/>
              </a:lnSpc>
              <a:spcBef>
                <a:spcPts val="225"/>
              </a:spcBef>
            </a:pPr>
            <a:r>
              <a:rPr spc="-5" dirty="0"/>
              <a:t>Introduction</a:t>
            </a:r>
            <a:r>
              <a:rPr spc="-70" dirty="0"/>
              <a:t> </a:t>
            </a:r>
            <a:r>
              <a:rPr dirty="0"/>
              <a:t>to</a:t>
            </a:r>
            <a:r>
              <a:rPr spc="-65" dirty="0"/>
              <a:t> </a:t>
            </a:r>
            <a:r>
              <a:rPr spc="-5" dirty="0"/>
              <a:t>Relational Calculus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1413484"/>
              <a:ext cx="4570984" cy="2723515"/>
            </a:xfrm>
            <a:prstGeom prst="rect">
              <a:avLst/>
            </a:prstGeom>
          </p:spPr>
        </p:pic>
      </p:grpSp>
      <p:sp>
        <p:nvSpPr>
          <p:cNvPr id="7" name="object 7"/>
          <p:cNvSpPr txBox="1"/>
          <p:nvPr/>
        </p:nvSpPr>
        <p:spPr>
          <a:xfrm>
            <a:off x="859027" y="1719198"/>
            <a:ext cx="282257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Domain</a:t>
            </a:r>
            <a:r>
              <a:rPr sz="1800" spc="-40" dirty="0">
                <a:solidFill>
                  <a:srgbClr val="585858"/>
                </a:solidFill>
                <a:latin typeface="Arial"/>
                <a:cs typeface="Arial"/>
              </a:rPr>
              <a:t> </a:t>
            </a:r>
            <a:r>
              <a:rPr sz="1800" spc="-5" dirty="0">
                <a:solidFill>
                  <a:srgbClr val="585858"/>
                </a:solidFill>
                <a:latin typeface="Arial"/>
                <a:cs typeface="Arial"/>
              </a:rPr>
              <a:t>Relational</a:t>
            </a:r>
            <a:r>
              <a:rPr sz="1800" spc="-40" dirty="0">
                <a:solidFill>
                  <a:srgbClr val="585858"/>
                </a:solidFill>
                <a:latin typeface="Arial"/>
                <a:cs typeface="Arial"/>
              </a:rPr>
              <a:t> </a:t>
            </a:r>
            <a:r>
              <a:rPr sz="1800" spc="-5" dirty="0">
                <a:solidFill>
                  <a:srgbClr val="585858"/>
                </a:solidFill>
                <a:latin typeface="Arial"/>
                <a:cs typeface="Arial"/>
              </a:rPr>
              <a:t>Calculus</a:t>
            </a:r>
            <a:endParaRPr sz="1800">
              <a:latin typeface="Arial"/>
              <a:cs typeface="Arial"/>
            </a:endParaRPr>
          </a:p>
        </p:txBody>
      </p:sp>
      <p:sp>
        <p:nvSpPr>
          <p:cNvPr id="8" name="object 8"/>
          <p:cNvSpPr txBox="1"/>
          <p:nvPr/>
        </p:nvSpPr>
        <p:spPr>
          <a:xfrm>
            <a:off x="808736" y="2701518"/>
            <a:ext cx="3577590" cy="1766570"/>
          </a:xfrm>
          <a:prstGeom prst="rect">
            <a:avLst/>
          </a:prstGeom>
        </p:spPr>
        <p:txBody>
          <a:bodyPr vert="horz" wrap="square" lIns="0" tIns="50800" rIns="0" bIns="0" rtlCol="0">
            <a:spAutoFit/>
          </a:bodyPr>
          <a:lstStyle/>
          <a:p>
            <a:pPr marL="347980" indent="-335915" algn="just">
              <a:lnSpc>
                <a:spcPct val="100000"/>
              </a:lnSpc>
              <a:spcBef>
                <a:spcPts val="400"/>
              </a:spcBef>
              <a:buChar char="●"/>
              <a:tabLst>
                <a:tab pos="348615" algn="l"/>
              </a:tabLst>
            </a:pPr>
            <a:r>
              <a:rPr sz="1400" b="1" dirty="0">
                <a:latin typeface="Arial"/>
                <a:cs typeface="Arial"/>
              </a:rPr>
              <a:t>Example</a:t>
            </a:r>
            <a:r>
              <a:rPr sz="1400" b="1" spc="-65" dirty="0">
                <a:latin typeface="Arial"/>
                <a:cs typeface="Arial"/>
              </a:rPr>
              <a:t> </a:t>
            </a:r>
            <a:r>
              <a:rPr sz="1400" b="1" dirty="0">
                <a:latin typeface="Arial"/>
                <a:cs typeface="Arial"/>
              </a:rPr>
              <a:t>5</a:t>
            </a:r>
            <a:endParaRPr sz="1400">
              <a:latin typeface="Arial"/>
              <a:cs typeface="Arial"/>
            </a:endParaRPr>
          </a:p>
          <a:p>
            <a:pPr marL="347980" indent="-335915" algn="just">
              <a:lnSpc>
                <a:spcPct val="100000"/>
              </a:lnSpc>
              <a:spcBef>
                <a:spcPts val="300"/>
              </a:spcBef>
              <a:buChar char="●"/>
              <a:tabLst>
                <a:tab pos="348615" algn="l"/>
              </a:tabLst>
            </a:pPr>
            <a:r>
              <a:rPr sz="1400" b="1" dirty="0">
                <a:latin typeface="Arial"/>
                <a:cs typeface="Arial"/>
              </a:rPr>
              <a:t>{&lt;</a:t>
            </a:r>
            <a:r>
              <a:rPr sz="1400" b="1" spc="-25" dirty="0">
                <a:latin typeface="Arial"/>
                <a:cs typeface="Arial"/>
              </a:rPr>
              <a:t> </a:t>
            </a:r>
            <a:r>
              <a:rPr sz="1400" b="1" spc="-5" dirty="0">
                <a:latin typeface="Arial"/>
                <a:cs typeface="Arial"/>
              </a:rPr>
              <a:t>Fname,</a:t>
            </a:r>
            <a:r>
              <a:rPr sz="1400" b="1" spc="-15" dirty="0">
                <a:latin typeface="Arial"/>
                <a:cs typeface="Arial"/>
              </a:rPr>
              <a:t> </a:t>
            </a:r>
            <a:r>
              <a:rPr sz="1400" b="1" spc="-5" dirty="0">
                <a:latin typeface="Arial"/>
                <a:cs typeface="Arial"/>
              </a:rPr>
              <a:t>Emp_ID</a:t>
            </a:r>
            <a:r>
              <a:rPr sz="1400" b="1" spc="-35" dirty="0">
                <a:latin typeface="Arial"/>
                <a:cs typeface="Arial"/>
              </a:rPr>
              <a:t> </a:t>
            </a:r>
            <a:r>
              <a:rPr sz="1400" b="1" dirty="0">
                <a:latin typeface="Arial"/>
                <a:cs typeface="Arial"/>
              </a:rPr>
              <a:t>&gt;</a:t>
            </a:r>
            <a:r>
              <a:rPr sz="1400" b="1" spc="-10" dirty="0">
                <a:latin typeface="Arial"/>
                <a:cs typeface="Arial"/>
              </a:rPr>
              <a:t> </a:t>
            </a:r>
            <a:r>
              <a:rPr sz="1400" b="1" dirty="0">
                <a:latin typeface="Arial"/>
                <a:cs typeface="Arial"/>
              </a:rPr>
              <a:t>|</a:t>
            </a:r>
            <a:r>
              <a:rPr sz="1400" b="1" spc="-5" dirty="0">
                <a:latin typeface="Arial"/>
                <a:cs typeface="Arial"/>
              </a:rPr>
              <a:t> </a:t>
            </a:r>
            <a:r>
              <a:rPr sz="1400" b="1" spc="-5" dirty="0">
                <a:latin typeface="MS PGothic"/>
                <a:cs typeface="MS PGothic"/>
              </a:rPr>
              <a:t>∈</a:t>
            </a:r>
            <a:r>
              <a:rPr sz="1400" b="1" spc="-15" dirty="0">
                <a:latin typeface="MS PGothic"/>
                <a:cs typeface="MS PGothic"/>
              </a:rPr>
              <a:t> </a:t>
            </a:r>
            <a:r>
              <a:rPr sz="1400" b="1" spc="-10" dirty="0">
                <a:latin typeface="Arial"/>
                <a:cs typeface="Arial"/>
              </a:rPr>
              <a:t>Employee</a:t>
            </a:r>
            <a:r>
              <a:rPr sz="1400" b="1" spc="20" dirty="0">
                <a:latin typeface="Arial"/>
                <a:cs typeface="Arial"/>
              </a:rPr>
              <a:t> </a:t>
            </a:r>
            <a:r>
              <a:rPr sz="1400" b="1" spc="-5" dirty="0">
                <a:latin typeface="MS PGothic"/>
                <a:cs typeface="MS PGothic"/>
              </a:rPr>
              <a:t>∧</a:t>
            </a:r>
            <a:endParaRPr sz="1400">
              <a:latin typeface="MS PGothic"/>
              <a:cs typeface="MS PGothic"/>
            </a:endParaRPr>
          </a:p>
          <a:p>
            <a:pPr marL="347980" algn="just">
              <a:lnSpc>
                <a:spcPct val="100000"/>
              </a:lnSpc>
              <a:spcBef>
                <a:spcPts val="260"/>
              </a:spcBef>
            </a:pPr>
            <a:r>
              <a:rPr sz="1400" b="1" dirty="0">
                <a:latin typeface="Arial"/>
                <a:cs typeface="Arial"/>
              </a:rPr>
              <a:t>Salary</a:t>
            </a:r>
            <a:r>
              <a:rPr sz="1400" b="1" spc="-80" dirty="0">
                <a:latin typeface="Arial"/>
                <a:cs typeface="Arial"/>
              </a:rPr>
              <a:t> </a:t>
            </a:r>
            <a:r>
              <a:rPr sz="1400" b="1" dirty="0">
                <a:latin typeface="Arial"/>
                <a:cs typeface="Arial"/>
              </a:rPr>
              <a:t>&gt;</a:t>
            </a:r>
            <a:r>
              <a:rPr sz="1400" b="1" spc="-45" dirty="0">
                <a:latin typeface="Arial"/>
                <a:cs typeface="Arial"/>
              </a:rPr>
              <a:t> </a:t>
            </a:r>
            <a:r>
              <a:rPr sz="1400" b="1" spc="-5" dirty="0">
                <a:latin typeface="Arial"/>
                <a:cs typeface="Arial"/>
              </a:rPr>
              <a:t>10000}</a:t>
            </a:r>
            <a:endParaRPr sz="1400">
              <a:latin typeface="Arial"/>
              <a:cs typeface="Arial"/>
            </a:endParaRPr>
          </a:p>
          <a:p>
            <a:pPr marL="347980" indent="-335915" algn="just">
              <a:lnSpc>
                <a:spcPct val="100000"/>
              </a:lnSpc>
              <a:spcBef>
                <a:spcPts val="270"/>
              </a:spcBef>
              <a:buChar char="●"/>
              <a:tabLst>
                <a:tab pos="348615" algn="l"/>
              </a:tabLst>
            </a:pPr>
            <a:r>
              <a:rPr sz="1400" spc="-5" dirty="0">
                <a:latin typeface="Arial"/>
                <a:cs typeface="Arial"/>
              </a:rPr>
              <a:t>The</a:t>
            </a:r>
            <a:r>
              <a:rPr sz="1400" spc="-15" dirty="0">
                <a:latin typeface="Arial"/>
                <a:cs typeface="Arial"/>
              </a:rPr>
              <a:t> </a:t>
            </a:r>
            <a:r>
              <a:rPr sz="1400" spc="-5" dirty="0">
                <a:latin typeface="Arial"/>
                <a:cs typeface="Arial"/>
              </a:rPr>
              <a:t>result</a:t>
            </a:r>
            <a:r>
              <a:rPr sz="1400" spc="-10" dirty="0">
                <a:latin typeface="Arial"/>
                <a:cs typeface="Arial"/>
              </a:rPr>
              <a:t> </a:t>
            </a:r>
            <a:r>
              <a:rPr sz="1400" dirty="0">
                <a:latin typeface="Arial"/>
                <a:cs typeface="Arial"/>
              </a:rPr>
              <a:t>here</a:t>
            </a:r>
            <a:r>
              <a:rPr sz="1400" spc="-25" dirty="0">
                <a:latin typeface="Arial"/>
                <a:cs typeface="Arial"/>
              </a:rPr>
              <a:t> </a:t>
            </a:r>
            <a:r>
              <a:rPr sz="1400" spc="-5" dirty="0">
                <a:latin typeface="Arial"/>
                <a:cs typeface="Arial"/>
              </a:rPr>
              <a:t>will</a:t>
            </a:r>
            <a:r>
              <a:rPr sz="1400" spc="-20" dirty="0">
                <a:latin typeface="Arial"/>
                <a:cs typeface="Arial"/>
              </a:rPr>
              <a:t> </a:t>
            </a:r>
            <a:r>
              <a:rPr sz="1400" spc="-5" dirty="0">
                <a:latin typeface="Arial"/>
                <a:cs typeface="Arial"/>
              </a:rPr>
              <a:t>be</a:t>
            </a:r>
            <a:r>
              <a:rPr sz="1400" spc="-10" dirty="0">
                <a:latin typeface="Arial"/>
                <a:cs typeface="Arial"/>
              </a:rPr>
              <a:t> </a:t>
            </a:r>
            <a:r>
              <a:rPr sz="1400" spc="-5" dirty="0">
                <a:latin typeface="Arial"/>
                <a:cs typeface="Arial"/>
              </a:rPr>
              <a:t>returning</a:t>
            </a:r>
            <a:endParaRPr sz="1400">
              <a:latin typeface="Arial"/>
              <a:cs typeface="Arial"/>
            </a:endParaRPr>
          </a:p>
          <a:p>
            <a:pPr marL="347980" marR="5080" algn="just">
              <a:lnSpc>
                <a:spcPct val="116100"/>
              </a:lnSpc>
              <a:spcBef>
                <a:spcPts val="5"/>
              </a:spcBef>
            </a:pPr>
            <a:r>
              <a:rPr sz="1400" dirty="0">
                <a:latin typeface="Arial"/>
                <a:cs typeface="Arial"/>
              </a:rPr>
              <a:t>the</a:t>
            </a:r>
            <a:r>
              <a:rPr sz="1400" spc="-25" dirty="0">
                <a:latin typeface="Arial"/>
                <a:cs typeface="Arial"/>
              </a:rPr>
              <a:t> </a:t>
            </a:r>
            <a:r>
              <a:rPr sz="1400" i="1" spc="-5" dirty="0">
                <a:latin typeface="Arial"/>
                <a:cs typeface="Arial"/>
              </a:rPr>
              <a:t>Fname</a:t>
            </a:r>
            <a:r>
              <a:rPr sz="1400" i="1" spc="-25" dirty="0">
                <a:latin typeface="Arial"/>
                <a:cs typeface="Arial"/>
              </a:rPr>
              <a:t> </a:t>
            </a:r>
            <a:r>
              <a:rPr sz="1400" i="1" spc="-5" dirty="0">
                <a:latin typeface="Arial"/>
                <a:cs typeface="Arial"/>
              </a:rPr>
              <a:t>and</a:t>
            </a:r>
            <a:r>
              <a:rPr sz="1400" i="1" spc="-30" dirty="0">
                <a:latin typeface="Arial"/>
                <a:cs typeface="Arial"/>
              </a:rPr>
              <a:t> </a:t>
            </a:r>
            <a:r>
              <a:rPr sz="1400" i="1" dirty="0">
                <a:latin typeface="Arial"/>
                <a:cs typeface="Arial"/>
              </a:rPr>
              <a:t>Emp_ID</a:t>
            </a:r>
            <a:r>
              <a:rPr sz="1400" i="1" spc="-25" dirty="0">
                <a:latin typeface="Arial"/>
                <a:cs typeface="Arial"/>
              </a:rPr>
              <a:t> </a:t>
            </a:r>
            <a:r>
              <a:rPr sz="1400" i="1" spc="-5" dirty="0">
                <a:latin typeface="Arial"/>
                <a:cs typeface="Arial"/>
              </a:rPr>
              <a:t>values</a:t>
            </a:r>
            <a:r>
              <a:rPr sz="1400" i="1" spc="-20" dirty="0">
                <a:latin typeface="Arial"/>
                <a:cs typeface="Arial"/>
              </a:rPr>
              <a:t> </a:t>
            </a:r>
            <a:r>
              <a:rPr sz="1400" i="1" dirty="0">
                <a:latin typeface="Arial"/>
                <a:cs typeface="Arial"/>
              </a:rPr>
              <a:t>for</a:t>
            </a:r>
            <a:r>
              <a:rPr sz="1400" i="1" spc="-30" dirty="0">
                <a:latin typeface="Arial"/>
                <a:cs typeface="Arial"/>
              </a:rPr>
              <a:t> </a:t>
            </a:r>
            <a:r>
              <a:rPr sz="1400" i="1" spc="-5" dirty="0">
                <a:latin typeface="Arial"/>
                <a:cs typeface="Arial"/>
              </a:rPr>
              <a:t>all</a:t>
            </a:r>
            <a:r>
              <a:rPr sz="1400" i="1" spc="-35" dirty="0">
                <a:latin typeface="Arial"/>
                <a:cs typeface="Arial"/>
              </a:rPr>
              <a:t> </a:t>
            </a:r>
            <a:r>
              <a:rPr sz="1400" i="1" spc="-5" dirty="0">
                <a:latin typeface="Arial"/>
                <a:cs typeface="Arial"/>
              </a:rPr>
              <a:t>the </a:t>
            </a:r>
            <a:r>
              <a:rPr sz="1400" i="1" spc="-375" dirty="0">
                <a:latin typeface="Arial"/>
                <a:cs typeface="Arial"/>
              </a:rPr>
              <a:t> </a:t>
            </a:r>
            <a:r>
              <a:rPr sz="1400" i="1" spc="-5" dirty="0">
                <a:latin typeface="Arial"/>
                <a:cs typeface="Arial"/>
              </a:rPr>
              <a:t>rows </a:t>
            </a:r>
            <a:r>
              <a:rPr sz="1400" i="1" dirty="0">
                <a:latin typeface="Arial"/>
                <a:cs typeface="Arial"/>
              </a:rPr>
              <a:t>in the </a:t>
            </a:r>
            <a:r>
              <a:rPr sz="1400" i="1" spc="-5" dirty="0">
                <a:latin typeface="Arial"/>
                <a:cs typeface="Arial"/>
              </a:rPr>
              <a:t>employee table where salary </a:t>
            </a:r>
            <a:r>
              <a:rPr sz="1400" i="1" dirty="0">
                <a:latin typeface="Arial"/>
                <a:cs typeface="Arial"/>
              </a:rPr>
              <a:t> is</a:t>
            </a:r>
            <a:r>
              <a:rPr sz="1400" i="1" spc="-5" dirty="0">
                <a:latin typeface="Arial"/>
                <a:cs typeface="Arial"/>
              </a:rPr>
              <a:t> greater</a:t>
            </a:r>
            <a:r>
              <a:rPr sz="1400" i="1" spc="-15" dirty="0">
                <a:latin typeface="Arial"/>
                <a:cs typeface="Arial"/>
              </a:rPr>
              <a:t> </a:t>
            </a:r>
            <a:r>
              <a:rPr sz="1400" i="1" dirty="0">
                <a:latin typeface="Arial"/>
                <a:cs typeface="Arial"/>
              </a:rPr>
              <a:t>than</a:t>
            </a:r>
            <a:r>
              <a:rPr sz="1400" i="1" spc="-20" dirty="0">
                <a:latin typeface="Arial"/>
                <a:cs typeface="Arial"/>
              </a:rPr>
              <a:t> </a:t>
            </a:r>
            <a:r>
              <a:rPr sz="1400" i="1" spc="-5" dirty="0">
                <a:latin typeface="Arial"/>
                <a:cs typeface="Arial"/>
              </a:rPr>
              <a:t>10000.</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8016" y="4841993"/>
            <a:ext cx="3357879" cy="124460"/>
          </a:xfrm>
          <a:prstGeom prst="rect">
            <a:avLst/>
          </a:prstGeom>
        </p:spPr>
        <p:txBody>
          <a:bodyPr vert="horz" wrap="square" lIns="0" tIns="3810" rIns="0" bIns="0" rtlCol="0">
            <a:spAutoFit/>
          </a:bodyPr>
          <a:lstStyle/>
          <a:p>
            <a:pPr marL="12700">
              <a:lnSpc>
                <a:spcPct val="100000"/>
              </a:lnSpc>
              <a:spcBef>
                <a:spcPts val="30"/>
              </a:spcBef>
            </a:pPr>
            <a:r>
              <a:rPr sz="700" spc="-10" dirty="0">
                <a:solidFill>
                  <a:srgbClr val="585858"/>
                </a:solidFill>
                <a:latin typeface="Arial"/>
                <a:cs typeface="Arial"/>
              </a:rPr>
              <a:t>Image</a:t>
            </a:r>
            <a:r>
              <a:rPr sz="700" spc="40" dirty="0">
                <a:solidFill>
                  <a:srgbClr val="585858"/>
                </a:solidFill>
                <a:latin typeface="Arial"/>
                <a:cs typeface="Arial"/>
              </a:rPr>
              <a:t> </a:t>
            </a:r>
            <a:r>
              <a:rPr sz="700" spc="-5" dirty="0">
                <a:solidFill>
                  <a:srgbClr val="585858"/>
                </a:solidFill>
                <a:latin typeface="Arial"/>
                <a:cs typeface="Arial"/>
              </a:rPr>
              <a:t>Source:</a:t>
            </a:r>
            <a:r>
              <a:rPr sz="700" spc="45" dirty="0">
                <a:solidFill>
                  <a:srgbClr val="585858"/>
                </a:solidFill>
                <a:latin typeface="Arial"/>
                <a:cs typeface="Arial"/>
              </a:rPr>
              <a:t> </a:t>
            </a:r>
            <a:r>
              <a:rPr sz="700" spc="-10" dirty="0">
                <a:solidFill>
                  <a:srgbClr val="585858"/>
                </a:solidFill>
                <a:latin typeface="Arial"/>
                <a:cs typeface="Arial"/>
              </a:rPr>
              <a:t>https://static.javatpoint.com/dbms/images/dbms-relational-calculus.png</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572000" y="4622800"/>
            <a:ext cx="4572000" cy="302768"/>
          </a:xfrm>
          <a:custGeom>
            <a:avLst/>
            <a:gdLst/>
            <a:ahLst/>
            <a:cxnLst/>
            <a:rect l="l" t="t" r="r" b="b"/>
            <a:pathLst>
              <a:path w="4572000" h="2273935">
                <a:moveTo>
                  <a:pt x="0" y="2273567"/>
                </a:moveTo>
                <a:lnTo>
                  <a:pt x="4571999" y="2273567"/>
                </a:lnTo>
                <a:lnTo>
                  <a:pt x="4571999" y="0"/>
                </a:lnTo>
                <a:lnTo>
                  <a:pt x="0" y="0"/>
                </a:lnTo>
                <a:lnTo>
                  <a:pt x="0" y="2273567"/>
                </a:lnTo>
                <a:close/>
              </a:path>
            </a:pathLst>
          </a:custGeom>
          <a:solidFill>
            <a:srgbClr val="EEEEEE"/>
          </a:solidFill>
        </p:spPr>
        <p:txBody>
          <a:bodyPr wrap="square" lIns="0" tIns="0" rIns="0" bIns="0" rtlCol="0"/>
          <a:lstStyle/>
          <a:p>
            <a:endParaRPr sz="1800"/>
          </a:p>
        </p:txBody>
      </p:sp>
      <p:sp>
        <p:nvSpPr>
          <p:cNvPr id="3" name="object 3"/>
          <p:cNvSpPr/>
          <p:nvPr/>
        </p:nvSpPr>
        <p:spPr>
          <a:xfrm>
            <a:off x="4572000" y="0"/>
            <a:ext cx="4572000" cy="1174750"/>
          </a:xfrm>
          <a:custGeom>
            <a:avLst/>
            <a:gdLst/>
            <a:ahLst/>
            <a:cxnLst/>
            <a:rect l="l" t="t" r="r" b="b"/>
            <a:pathLst>
              <a:path w="4572000" h="2346960">
                <a:moveTo>
                  <a:pt x="0" y="2346731"/>
                </a:moveTo>
                <a:lnTo>
                  <a:pt x="4571999" y="2346731"/>
                </a:lnTo>
                <a:lnTo>
                  <a:pt x="4571999" y="0"/>
                </a:lnTo>
                <a:lnTo>
                  <a:pt x="0" y="0"/>
                </a:lnTo>
                <a:lnTo>
                  <a:pt x="0" y="2346731"/>
                </a:lnTo>
                <a:close/>
              </a:path>
            </a:pathLst>
          </a:custGeom>
          <a:solidFill>
            <a:srgbClr val="EEEEEE"/>
          </a:solidFill>
        </p:spPr>
        <p:txBody>
          <a:bodyPr wrap="square" lIns="0" tIns="0" rIns="0" bIns="0" rtlCol="0"/>
          <a:lstStyle/>
          <a:p>
            <a:endParaRPr sz="1800"/>
          </a:p>
        </p:txBody>
      </p:sp>
      <p:pic>
        <p:nvPicPr>
          <p:cNvPr id="4" name="object 4"/>
          <p:cNvPicPr/>
          <p:nvPr/>
        </p:nvPicPr>
        <p:blipFill>
          <a:blip r:embed="rId2" cstate="print"/>
          <a:stretch>
            <a:fillRect/>
          </a:stretch>
        </p:blipFill>
        <p:spPr>
          <a:xfrm>
            <a:off x="143976" y="161799"/>
            <a:ext cx="774074" cy="311224"/>
          </a:xfrm>
          <a:prstGeom prst="rect">
            <a:avLst/>
          </a:prstGeom>
        </p:spPr>
      </p:pic>
      <p:pic>
        <p:nvPicPr>
          <p:cNvPr id="5" name="object 5"/>
          <p:cNvPicPr/>
          <p:nvPr/>
        </p:nvPicPr>
        <p:blipFill>
          <a:blip r:embed="rId3" cstate="print"/>
          <a:stretch>
            <a:fillRect/>
          </a:stretch>
        </p:blipFill>
        <p:spPr>
          <a:xfrm>
            <a:off x="8229557" y="161801"/>
            <a:ext cx="791593" cy="311224"/>
          </a:xfrm>
          <a:prstGeom prst="rect">
            <a:avLst/>
          </a:prstGeom>
        </p:spPr>
      </p:pic>
      <p:sp>
        <p:nvSpPr>
          <p:cNvPr id="6" name="object 6"/>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HTML Tags and Attributes</a:t>
            </a:r>
          </a:p>
        </p:txBody>
      </p:sp>
      <p:sp>
        <p:nvSpPr>
          <p:cNvPr id="7" name="object 7"/>
          <p:cNvSpPr txBox="1"/>
          <p:nvPr/>
        </p:nvSpPr>
        <p:spPr>
          <a:xfrm>
            <a:off x="1663454" y="1728118"/>
            <a:ext cx="1396365"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Div</a:t>
            </a:r>
            <a:r>
              <a:rPr sz="1800" spc="-45" dirty="0">
                <a:solidFill>
                  <a:srgbClr val="595959"/>
                </a:solidFill>
                <a:latin typeface="Arial MT"/>
                <a:cs typeface="Arial MT"/>
              </a:rPr>
              <a:t> </a:t>
            </a:r>
            <a:r>
              <a:rPr sz="1800" spc="-5" dirty="0">
                <a:solidFill>
                  <a:srgbClr val="595959"/>
                </a:solidFill>
                <a:latin typeface="Arial MT"/>
                <a:cs typeface="Arial MT"/>
              </a:rPr>
              <a:t>and</a:t>
            </a:r>
            <a:r>
              <a:rPr sz="1800" spc="-45" dirty="0">
                <a:solidFill>
                  <a:srgbClr val="595959"/>
                </a:solidFill>
                <a:latin typeface="Arial MT"/>
                <a:cs typeface="Arial MT"/>
              </a:rPr>
              <a:t> </a:t>
            </a:r>
            <a:r>
              <a:rPr sz="1800" spc="-5" dirty="0">
                <a:solidFill>
                  <a:srgbClr val="595959"/>
                </a:solidFill>
                <a:latin typeface="Arial MT"/>
                <a:cs typeface="Arial MT"/>
              </a:rPr>
              <a:t>Span</a:t>
            </a:r>
            <a:endParaRPr sz="1800" dirty="0">
              <a:latin typeface="Arial MT"/>
              <a:cs typeface="Arial MT"/>
            </a:endParaRPr>
          </a:p>
        </p:txBody>
      </p:sp>
      <p:sp>
        <p:nvSpPr>
          <p:cNvPr id="9" name="TextBox 8">
            <a:extLst>
              <a:ext uri="{FF2B5EF4-FFF2-40B4-BE49-F238E27FC236}">
                <a16:creationId xmlns:a16="http://schemas.microsoft.com/office/drawing/2014/main" id="{7E054451-8A1B-5FC9-57E2-D2298D38583D}"/>
              </a:ext>
            </a:extLst>
          </p:cNvPr>
          <p:cNvSpPr txBox="1"/>
          <p:nvPr/>
        </p:nvSpPr>
        <p:spPr>
          <a:xfrm>
            <a:off x="346275" y="2834494"/>
            <a:ext cx="3860800" cy="954107"/>
          </a:xfrm>
          <a:prstGeom prst="rect">
            <a:avLst/>
          </a:prstGeom>
          <a:noFill/>
        </p:spPr>
        <p:txBody>
          <a:bodyPr wrap="square" rtlCol="0">
            <a:spAutoFit/>
          </a:bodyPr>
          <a:lstStyle/>
          <a:p>
            <a:pPr marL="285750" indent="-285750" algn="just">
              <a:buFont typeface="Arial" panose="020B0604020202020204" pitchFamily="34" charset="0"/>
              <a:buChar char="•"/>
            </a:pPr>
            <a:r>
              <a:rPr lang="en-US" dirty="0"/>
              <a:t>&lt;div&gt; tag is used a as block part of the  webpage.</a:t>
            </a:r>
          </a:p>
          <a:p>
            <a:pPr marL="285750" indent="-285750" algn="just">
              <a:buFont typeface="Arial" panose="020B0604020202020204" pitchFamily="34" charset="0"/>
              <a:buChar char="•"/>
            </a:pPr>
            <a:r>
              <a:rPr lang="en-US" dirty="0"/>
              <a:t>&lt;span&gt; tag is used as a inline part of the  webpage.</a:t>
            </a:r>
          </a:p>
        </p:txBody>
      </p:sp>
      <p:sp>
        <p:nvSpPr>
          <p:cNvPr id="10" name="TextBox 9">
            <a:extLst>
              <a:ext uri="{FF2B5EF4-FFF2-40B4-BE49-F238E27FC236}">
                <a16:creationId xmlns:a16="http://schemas.microsoft.com/office/drawing/2014/main" id="{2FE2B3D9-CF65-64A7-5A9E-193049833EBB}"/>
              </a:ext>
            </a:extLst>
          </p:cNvPr>
          <p:cNvSpPr txBox="1"/>
          <p:nvPr/>
        </p:nvSpPr>
        <p:spPr>
          <a:xfrm>
            <a:off x="4499314" y="2425094"/>
            <a:ext cx="4644686" cy="523220"/>
          </a:xfrm>
          <a:prstGeom prst="rect">
            <a:avLst/>
          </a:prstGeom>
          <a:solidFill>
            <a:schemeClr val="bg1"/>
          </a:solidFill>
        </p:spPr>
        <p:txBody>
          <a:bodyPr wrap="square" rtlCol="0">
            <a:spAutoFit/>
          </a:bodyPr>
          <a:lstStyle/>
          <a:p>
            <a:r>
              <a:rPr lang="en-US"/>
              <a:t>&lt;div&gt;A Computer Science Portal</a:t>
            </a:r>
          </a:p>
          <a:p>
            <a:r>
              <a:rPr lang="en-US"/>
              <a:t>&lt;span&gt;Geeks&lt;span&gt;&lt;/div&gt;</a:t>
            </a:r>
            <a:endParaRPr lang="en-US" dirty="0"/>
          </a:p>
        </p:txBody>
      </p:sp>
    </p:spTree>
    <p:extLst>
      <p:ext uri="{BB962C8B-B14F-4D97-AF65-F5344CB8AC3E}">
        <p14:creationId xmlns:p14="http://schemas.microsoft.com/office/powerpoint/2010/main" val="1792142034"/>
      </p:ext>
    </p:extLst>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7171" y="1137665"/>
            <a:ext cx="2991485" cy="391160"/>
          </a:xfrm>
          <a:prstGeom prst="rect">
            <a:avLst/>
          </a:prstGeom>
        </p:spPr>
        <p:txBody>
          <a:bodyPr vert="horz" wrap="square" lIns="0" tIns="12700" rIns="0" bIns="0" rtlCol="0">
            <a:spAutoFit/>
          </a:bodyPr>
          <a:lstStyle/>
          <a:p>
            <a:pPr marL="12700" algn="ctr">
              <a:lnSpc>
                <a:spcPct val="100000"/>
              </a:lnSpc>
              <a:spcBef>
                <a:spcPts val="100"/>
              </a:spcBef>
            </a:pPr>
            <a:r>
              <a:rPr sz="2400" spc="-25" dirty="0">
                <a:latin typeface="Arial"/>
                <a:cs typeface="Arial"/>
              </a:rPr>
              <a:t>R</a:t>
            </a:r>
            <a:r>
              <a:rPr sz="2400" spc="-5" dirty="0">
                <a:latin typeface="Arial"/>
                <a:cs typeface="Arial"/>
              </a:rPr>
              <a:t>D</a:t>
            </a:r>
            <a:r>
              <a:rPr sz="2400" spc="-30" dirty="0">
                <a:latin typeface="Arial"/>
                <a:cs typeface="Arial"/>
              </a:rPr>
              <a:t>B</a:t>
            </a:r>
            <a:r>
              <a:rPr sz="2400" spc="-10" dirty="0">
                <a:latin typeface="Arial"/>
                <a:cs typeface="Arial"/>
              </a:rPr>
              <a:t>M</a:t>
            </a:r>
            <a:r>
              <a:rPr sz="2400" dirty="0">
                <a:latin typeface="Arial"/>
                <a:cs typeface="Arial"/>
              </a:rPr>
              <a:t>S</a:t>
            </a:r>
            <a:r>
              <a:rPr sz="2400" spc="-170" dirty="0">
                <a:latin typeface="Arial"/>
                <a:cs typeface="Arial"/>
              </a:rPr>
              <a:t> </a:t>
            </a:r>
            <a:r>
              <a:rPr sz="2400" dirty="0">
                <a:latin typeface="Arial"/>
                <a:cs typeface="Arial"/>
              </a:rPr>
              <a:t>Tec</a:t>
            </a:r>
            <a:r>
              <a:rPr sz="2400" spc="-10" dirty="0">
                <a:latin typeface="Arial"/>
                <a:cs typeface="Arial"/>
              </a:rPr>
              <a:t>h</a:t>
            </a:r>
            <a:r>
              <a:rPr sz="2400" spc="-5" dirty="0">
                <a:latin typeface="Arial"/>
                <a:cs typeface="Arial"/>
              </a:rPr>
              <a:t>no</a:t>
            </a:r>
            <a:r>
              <a:rPr sz="2400" spc="-15" dirty="0">
                <a:latin typeface="Arial"/>
                <a:cs typeface="Arial"/>
              </a:rPr>
              <a:t>l</a:t>
            </a:r>
            <a:r>
              <a:rPr sz="2400" spc="-5" dirty="0">
                <a:latin typeface="Arial"/>
                <a:cs typeface="Arial"/>
              </a:rPr>
              <a:t>og</a:t>
            </a:r>
            <a:r>
              <a:rPr sz="2400" spc="-15" dirty="0">
                <a:latin typeface="Arial"/>
                <a:cs typeface="Arial"/>
              </a:rPr>
              <a:t>i</a:t>
            </a:r>
            <a:r>
              <a:rPr sz="2400" spc="-20" dirty="0">
                <a:latin typeface="Arial"/>
                <a:cs typeface="Arial"/>
              </a:rPr>
              <a:t>e</a:t>
            </a:r>
            <a:r>
              <a:rPr sz="2400" dirty="0">
                <a:latin typeface="Arial"/>
                <a:cs typeface="Arial"/>
              </a:rPr>
              <a:t>s</a:t>
            </a:r>
          </a:p>
        </p:txBody>
      </p:sp>
      <p:sp>
        <p:nvSpPr>
          <p:cNvPr id="3" name="object 3"/>
          <p:cNvSpPr txBox="1"/>
          <p:nvPr/>
        </p:nvSpPr>
        <p:spPr>
          <a:xfrm>
            <a:off x="5148453" y="4823866"/>
            <a:ext cx="3173730" cy="275590"/>
          </a:xfrm>
          <a:prstGeom prst="rect">
            <a:avLst/>
          </a:prstGeom>
        </p:spPr>
        <p:txBody>
          <a:bodyPr vert="horz" wrap="square" lIns="0" tIns="12700" rIns="0" bIns="0" rtlCol="0">
            <a:spAutoFit/>
          </a:bodyPr>
          <a:lstStyle/>
          <a:p>
            <a:pPr marL="12700" marR="5080">
              <a:lnSpc>
                <a:spcPct val="117100"/>
              </a:lnSpc>
              <a:spcBef>
                <a:spcPts val="100"/>
              </a:spcBef>
            </a:pPr>
            <a:r>
              <a:rPr sz="700" spc="-5" dirty="0">
                <a:solidFill>
                  <a:srgbClr val="585858"/>
                </a:solidFill>
                <a:latin typeface="Arial"/>
                <a:cs typeface="Arial"/>
              </a:rPr>
              <a:t>Image Source: </a:t>
            </a:r>
            <a:r>
              <a:rPr sz="700" dirty="0">
                <a:solidFill>
                  <a:srgbClr val="585858"/>
                </a:solidFill>
                <a:latin typeface="Arial"/>
                <a:cs typeface="Arial"/>
              </a:rPr>
              <a:t> </a:t>
            </a:r>
            <a:r>
              <a:rPr sz="700" spc="-10" dirty="0">
                <a:solidFill>
                  <a:srgbClr val="585858"/>
                </a:solidFill>
                <a:latin typeface="Arial"/>
                <a:cs typeface="Arial"/>
                <a:hlinkClick r:id="rId2"/>
              </a:rPr>
              <a:t>https://www.datanami.com/2013/12/12/rdbms_the_hot_new_technology_of_2014</a:t>
            </a:r>
            <a:endParaRPr sz="700">
              <a:latin typeface="Arial"/>
              <a:cs typeface="Arial"/>
            </a:endParaRPr>
          </a:p>
        </p:txBody>
      </p:sp>
      <p:pic>
        <p:nvPicPr>
          <p:cNvPr id="4" name="object 4"/>
          <p:cNvPicPr/>
          <p:nvPr/>
        </p:nvPicPr>
        <p:blipFill>
          <a:blip r:embed="rId3" cstate="print"/>
          <a:stretch>
            <a:fillRect/>
          </a:stretch>
        </p:blipFill>
        <p:spPr>
          <a:xfrm>
            <a:off x="143510" y="163068"/>
            <a:ext cx="767080" cy="307848"/>
          </a:xfrm>
          <a:prstGeom prst="rect">
            <a:avLst/>
          </a:prstGeom>
        </p:spPr>
      </p:pic>
      <p:pic>
        <p:nvPicPr>
          <p:cNvPr id="5" name="object 5"/>
          <p:cNvPicPr/>
          <p:nvPr/>
        </p:nvPicPr>
        <p:blipFill>
          <a:blip r:embed="rId4" cstate="print"/>
          <a:stretch>
            <a:fillRect/>
          </a:stretch>
        </p:blipFill>
        <p:spPr>
          <a:xfrm>
            <a:off x="4572000" y="1528825"/>
            <a:ext cx="4570730" cy="1890395"/>
          </a:xfrm>
          <a:prstGeom prst="rect">
            <a:avLst/>
          </a:prstGeom>
        </p:spPr>
      </p:pic>
      <p:sp>
        <p:nvSpPr>
          <p:cNvPr id="6" name="object 6"/>
          <p:cNvSpPr txBox="1">
            <a:spLocks noGrp="1"/>
          </p:cNvSpPr>
          <p:nvPr>
            <p:ph type="ftr" sz="quarter" idx="5"/>
          </p:nvPr>
        </p:nvSpPr>
        <p:spPr>
          <a:xfrm>
            <a:off x="0" y="0"/>
            <a:ext cx="0" cy="126317"/>
          </a:xfrm>
          <a:prstGeom prst="rect">
            <a:avLst/>
          </a:prstGeom>
        </p:spPr>
        <p:txBody>
          <a:bodyPr vert="horz" wrap="square" lIns="0" tIns="3175" rIns="0" bIns="0" rtlCol="0">
            <a:spAutoFit/>
          </a:bodyPr>
          <a:lstStyle/>
          <a:p>
            <a:pPr marL="12700">
              <a:lnSpc>
                <a:spcPct val="100000"/>
              </a:lnSpc>
              <a:spcBef>
                <a:spcPts val="25"/>
              </a:spcBef>
            </a:pPr>
            <a:endParaRPr dirty="0"/>
          </a:p>
        </p:txBody>
      </p:sp>
    </p:spTree>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84351" y="827278"/>
            <a:ext cx="2979420" cy="887422"/>
          </a:xfrm>
          <a:prstGeom prst="rect">
            <a:avLst/>
          </a:prstGeom>
        </p:spPr>
        <p:txBody>
          <a:bodyPr vert="horz" wrap="square" lIns="0" tIns="12700" rIns="0" bIns="0" rtlCol="0">
            <a:spAutoFit/>
          </a:bodyPr>
          <a:lstStyle/>
          <a:p>
            <a:pPr marL="12700" algn="ctr">
              <a:lnSpc>
                <a:spcPct val="100000"/>
              </a:lnSpc>
              <a:spcBef>
                <a:spcPts val="100"/>
              </a:spcBef>
            </a:pPr>
            <a:r>
              <a:rPr spc="-25" dirty="0"/>
              <a:t>RD</a:t>
            </a:r>
            <a:r>
              <a:rPr spc="-20" dirty="0"/>
              <a:t>B</a:t>
            </a:r>
            <a:r>
              <a:rPr spc="-10" dirty="0"/>
              <a:t>M</a:t>
            </a:r>
            <a:r>
              <a:rPr dirty="0"/>
              <a:t>S</a:t>
            </a:r>
            <a:r>
              <a:rPr spc="-130" dirty="0"/>
              <a:t> </a:t>
            </a:r>
            <a:r>
              <a:rPr spc="-15" dirty="0"/>
              <a:t>T</a:t>
            </a:r>
            <a:r>
              <a:rPr spc="-20" dirty="0"/>
              <a:t>e</a:t>
            </a:r>
            <a:r>
              <a:rPr spc="-15" dirty="0"/>
              <a:t>c</a:t>
            </a:r>
            <a:r>
              <a:rPr spc="-20" dirty="0"/>
              <a:t>hno</a:t>
            </a:r>
            <a:r>
              <a:rPr spc="-25" dirty="0"/>
              <a:t>l</a:t>
            </a:r>
            <a:r>
              <a:rPr spc="-20" dirty="0"/>
              <a:t>og</a:t>
            </a:r>
            <a:r>
              <a:rPr spc="-25" dirty="0"/>
              <a:t>i</a:t>
            </a:r>
            <a:r>
              <a:rPr spc="-20" dirty="0"/>
              <a:t>e</a:t>
            </a:r>
            <a:r>
              <a:rPr dirty="0"/>
              <a:t>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530453" y="3000183"/>
            <a:ext cx="3144520" cy="1549783"/>
          </a:xfrm>
          <a:prstGeom prst="rect">
            <a:avLst/>
          </a:prstGeom>
        </p:spPr>
        <p:txBody>
          <a:bodyPr vert="horz" wrap="square" lIns="0" tIns="13335" rIns="0" bIns="0" rtlCol="0">
            <a:spAutoFit/>
          </a:bodyPr>
          <a:lstStyle/>
          <a:p>
            <a:pPr marL="347980" indent="-335915">
              <a:lnSpc>
                <a:spcPts val="1425"/>
              </a:lnSpc>
              <a:spcBef>
                <a:spcPts val="105"/>
              </a:spcBef>
              <a:buChar char="●"/>
              <a:tabLst>
                <a:tab pos="347980" algn="l"/>
                <a:tab pos="348615" algn="l"/>
              </a:tabLst>
            </a:pPr>
            <a:r>
              <a:rPr sz="1400" spc="-5" dirty="0">
                <a:latin typeface="Arial"/>
                <a:cs typeface="Arial"/>
              </a:rPr>
              <a:t>Data</a:t>
            </a:r>
            <a:r>
              <a:rPr sz="1400" spc="-35" dirty="0">
                <a:latin typeface="Arial"/>
                <a:cs typeface="Arial"/>
              </a:rPr>
              <a:t> </a:t>
            </a:r>
            <a:r>
              <a:rPr sz="1400" spc="-5" dirty="0">
                <a:latin typeface="Arial"/>
                <a:cs typeface="Arial"/>
              </a:rPr>
              <a:t>Concurrency</a:t>
            </a:r>
            <a:r>
              <a:rPr sz="1400" spc="-60" dirty="0">
                <a:latin typeface="Arial"/>
                <a:cs typeface="Arial"/>
              </a:rPr>
              <a:t> </a:t>
            </a:r>
            <a:r>
              <a:rPr sz="1400" spc="-5" dirty="0">
                <a:latin typeface="Arial"/>
                <a:cs typeface="Arial"/>
              </a:rPr>
              <a:t>and</a:t>
            </a:r>
            <a:r>
              <a:rPr sz="1400" spc="-30" dirty="0">
                <a:latin typeface="Arial"/>
                <a:cs typeface="Arial"/>
              </a:rPr>
              <a:t> </a:t>
            </a:r>
            <a:r>
              <a:rPr sz="1400" spc="-5" dirty="0">
                <a:latin typeface="Arial"/>
                <a:cs typeface="Arial"/>
              </a:rPr>
              <a:t>Consistency</a:t>
            </a:r>
            <a:endParaRPr sz="1400" dirty="0">
              <a:latin typeface="Arial"/>
              <a:cs typeface="Arial"/>
            </a:endParaRPr>
          </a:p>
          <a:p>
            <a:pPr marL="347980" indent="-335915">
              <a:lnSpc>
                <a:spcPct val="100000"/>
              </a:lnSpc>
              <a:spcBef>
                <a:spcPts val="540"/>
              </a:spcBef>
              <a:buChar char="●"/>
              <a:tabLst>
                <a:tab pos="347980" algn="l"/>
                <a:tab pos="348615" algn="l"/>
              </a:tabLst>
            </a:pPr>
            <a:r>
              <a:rPr sz="1400" dirty="0">
                <a:latin typeface="Arial"/>
                <a:cs typeface="Arial"/>
              </a:rPr>
              <a:t>Manageability</a:t>
            </a:r>
          </a:p>
          <a:p>
            <a:pPr marL="347980" indent="-335915">
              <a:lnSpc>
                <a:spcPct val="100000"/>
              </a:lnSpc>
              <a:buChar char="●"/>
              <a:tabLst>
                <a:tab pos="347980" algn="l"/>
                <a:tab pos="348615" algn="l"/>
              </a:tabLst>
            </a:pPr>
            <a:r>
              <a:rPr sz="1400" dirty="0">
                <a:latin typeface="Arial"/>
                <a:cs typeface="Arial"/>
              </a:rPr>
              <a:t>Backup</a:t>
            </a:r>
            <a:r>
              <a:rPr sz="1400" spc="-55" dirty="0">
                <a:latin typeface="Arial"/>
                <a:cs typeface="Arial"/>
              </a:rPr>
              <a:t> </a:t>
            </a:r>
            <a:r>
              <a:rPr sz="1400" dirty="0">
                <a:latin typeface="Arial"/>
                <a:cs typeface="Arial"/>
              </a:rPr>
              <a:t>&amp;</a:t>
            </a:r>
            <a:r>
              <a:rPr sz="1400" spc="-50" dirty="0">
                <a:latin typeface="Arial"/>
                <a:cs typeface="Arial"/>
              </a:rPr>
              <a:t> </a:t>
            </a:r>
            <a:r>
              <a:rPr sz="1400" spc="-5" dirty="0">
                <a:latin typeface="Arial"/>
                <a:cs typeface="Arial"/>
              </a:rPr>
              <a:t>Recovery</a:t>
            </a:r>
            <a:endParaRPr sz="1400" dirty="0">
              <a:latin typeface="Arial"/>
              <a:cs typeface="Arial"/>
            </a:endParaRPr>
          </a:p>
          <a:p>
            <a:pPr marL="347980" indent="-335915">
              <a:lnSpc>
                <a:spcPct val="100000"/>
              </a:lnSpc>
              <a:spcBef>
                <a:spcPts val="5"/>
              </a:spcBef>
              <a:buChar char="●"/>
              <a:tabLst>
                <a:tab pos="347980" algn="l"/>
                <a:tab pos="348615" algn="l"/>
              </a:tabLst>
            </a:pPr>
            <a:r>
              <a:rPr sz="1400" spc="-5" dirty="0">
                <a:latin typeface="Arial"/>
                <a:cs typeface="Arial"/>
              </a:rPr>
              <a:t>Business</a:t>
            </a:r>
            <a:r>
              <a:rPr sz="1400" spc="-60" dirty="0">
                <a:latin typeface="Arial"/>
                <a:cs typeface="Arial"/>
              </a:rPr>
              <a:t> </a:t>
            </a:r>
            <a:r>
              <a:rPr sz="1400" spc="-5" dirty="0">
                <a:latin typeface="Arial"/>
                <a:cs typeface="Arial"/>
              </a:rPr>
              <a:t>Intelligence</a:t>
            </a:r>
            <a:endParaRPr sz="1400" dirty="0">
              <a:latin typeface="Arial"/>
              <a:cs typeface="Arial"/>
            </a:endParaRPr>
          </a:p>
          <a:p>
            <a:pPr marL="347980" indent="-335915">
              <a:lnSpc>
                <a:spcPct val="100000"/>
              </a:lnSpc>
              <a:buChar char="●"/>
              <a:tabLst>
                <a:tab pos="347980" algn="l"/>
                <a:tab pos="348615" algn="l"/>
              </a:tabLst>
            </a:pPr>
            <a:r>
              <a:rPr lang="en-US" sz="1400" spc="-10" dirty="0">
                <a:latin typeface="Arial"/>
                <a:cs typeface="Arial"/>
              </a:rPr>
              <a:t>H</a:t>
            </a:r>
            <a:r>
              <a:rPr sz="1400" dirty="0">
                <a:latin typeface="Arial"/>
                <a:cs typeface="Arial"/>
              </a:rPr>
              <a:t>i</a:t>
            </a:r>
            <a:r>
              <a:rPr sz="1400" spc="-15" dirty="0">
                <a:latin typeface="Arial"/>
                <a:cs typeface="Arial"/>
              </a:rPr>
              <a:t>g</a:t>
            </a:r>
            <a:r>
              <a:rPr sz="1400" dirty="0">
                <a:latin typeface="Arial"/>
                <a:cs typeface="Arial"/>
              </a:rPr>
              <a:t>h</a:t>
            </a:r>
            <a:r>
              <a:rPr sz="1400" spc="-90" dirty="0">
                <a:latin typeface="Arial"/>
                <a:cs typeface="Arial"/>
              </a:rPr>
              <a:t> </a:t>
            </a:r>
            <a:r>
              <a:rPr sz="1400" dirty="0">
                <a:latin typeface="Arial"/>
                <a:cs typeface="Arial"/>
              </a:rPr>
              <a:t>A</a:t>
            </a:r>
            <a:r>
              <a:rPr sz="1400" spc="-20" dirty="0">
                <a:latin typeface="Arial"/>
                <a:cs typeface="Arial"/>
              </a:rPr>
              <a:t>v</a:t>
            </a:r>
            <a:r>
              <a:rPr sz="1400" dirty="0">
                <a:latin typeface="Arial"/>
                <a:cs typeface="Arial"/>
              </a:rPr>
              <a:t>ailability</a:t>
            </a:r>
          </a:p>
          <a:p>
            <a:pPr marL="347980" indent="-335915">
              <a:lnSpc>
                <a:spcPct val="100000"/>
              </a:lnSpc>
              <a:buChar char="●"/>
              <a:tabLst>
                <a:tab pos="347980" algn="l"/>
                <a:tab pos="348615" algn="l"/>
              </a:tabLst>
            </a:pPr>
            <a:r>
              <a:rPr sz="1400" spc="-5" dirty="0">
                <a:latin typeface="Arial"/>
                <a:cs typeface="Arial"/>
              </a:rPr>
              <a:t>Very</a:t>
            </a:r>
            <a:r>
              <a:rPr sz="1400" spc="-90" dirty="0">
                <a:latin typeface="Arial"/>
                <a:cs typeface="Arial"/>
              </a:rPr>
              <a:t> </a:t>
            </a:r>
            <a:r>
              <a:rPr sz="1400" dirty="0">
                <a:latin typeface="Arial"/>
                <a:cs typeface="Arial"/>
              </a:rPr>
              <a:t>Large</a:t>
            </a:r>
            <a:r>
              <a:rPr sz="1400" spc="-65" dirty="0">
                <a:latin typeface="Arial"/>
                <a:cs typeface="Arial"/>
              </a:rPr>
              <a:t> </a:t>
            </a:r>
            <a:r>
              <a:rPr sz="1400" spc="-5" dirty="0">
                <a:latin typeface="Arial"/>
                <a:cs typeface="Arial"/>
              </a:rPr>
              <a:t>Databases</a:t>
            </a:r>
            <a:endParaRPr sz="1400" dirty="0">
              <a:latin typeface="Arial"/>
              <a:cs typeface="Arial"/>
            </a:endParaRPr>
          </a:p>
          <a:p>
            <a:pPr marL="347980" indent="-335915">
              <a:lnSpc>
                <a:spcPct val="100000"/>
              </a:lnSpc>
              <a:buChar char="●"/>
              <a:tabLst>
                <a:tab pos="347980" algn="l"/>
                <a:tab pos="348615" algn="l"/>
              </a:tabLst>
            </a:pPr>
            <a:r>
              <a:rPr sz="1400" dirty="0">
                <a:latin typeface="Arial"/>
                <a:cs typeface="Arial"/>
              </a:rPr>
              <a:t>Content</a:t>
            </a:r>
            <a:r>
              <a:rPr sz="1400" spc="-45" dirty="0">
                <a:latin typeface="Arial"/>
                <a:cs typeface="Arial"/>
              </a:rPr>
              <a:t> </a:t>
            </a:r>
            <a:r>
              <a:rPr sz="1400" spc="-5" dirty="0">
                <a:latin typeface="Arial"/>
                <a:cs typeface="Arial"/>
              </a:rPr>
              <a:t>Management</a:t>
            </a:r>
            <a:r>
              <a:rPr sz="1400" spc="-35" dirty="0">
                <a:latin typeface="Arial"/>
                <a:cs typeface="Arial"/>
              </a:rPr>
              <a:t> </a:t>
            </a:r>
            <a:r>
              <a:rPr sz="1400" spc="-5" dirty="0">
                <a:latin typeface="Arial"/>
                <a:cs typeface="Arial"/>
              </a:rPr>
              <a:t>etc.</a:t>
            </a:r>
            <a:endParaRPr sz="1400" dirty="0">
              <a:latin typeface="Arial"/>
              <a:cs typeface="Arial"/>
            </a:endParaRPr>
          </a:p>
        </p:txBody>
      </p:sp>
      <p:sp>
        <p:nvSpPr>
          <p:cNvPr id="7" name="object 7"/>
          <p:cNvSpPr txBox="1"/>
          <p:nvPr/>
        </p:nvSpPr>
        <p:spPr>
          <a:xfrm>
            <a:off x="4708016" y="4838191"/>
            <a:ext cx="2972435"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10" dirty="0">
                <a:solidFill>
                  <a:srgbClr val="585858"/>
                </a:solidFill>
                <a:latin typeface="Arial"/>
                <a:cs typeface="Arial"/>
              </a:rPr>
              <a:t> </a:t>
            </a:r>
            <a:r>
              <a:rPr sz="700" spc="-10" dirty="0">
                <a:solidFill>
                  <a:srgbClr val="585858"/>
                </a:solidFill>
                <a:latin typeface="Arial"/>
                <a:cs typeface="Arial"/>
                <a:hlinkClick r:id="rId3"/>
              </a:rPr>
              <a:t>https://www</a:t>
            </a:r>
            <a:r>
              <a:rPr sz="700" spc="-10" dirty="0">
                <a:solidFill>
                  <a:srgbClr val="585858"/>
                </a:solidFill>
                <a:latin typeface="Arial"/>
                <a:cs typeface="Arial"/>
              </a:rPr>
              <a:t>.baae</a:t>
            </a:r>
            <a:r>
              <a:rPr sz="700" spc="-10" dirty="0">
                <a:solidFill>
                  <a:srgbClr val="585858"/>
                </a:solidFill>
                <a:latin typeface="Arial"/>
                <a:cs typeface="Arial"/>
                <a:hlinkClick r:id="rId3"/>
              </a:rPr>
              <a:t>r.eu/wp-content/uploads/2018/07/Slide1.jpg</a:t>
            </a:r>
            <a:endParaRPr sz="700">
              <a:latin typeface="Arial"/>
              <a:cs typeface="Arial"/>
            </a:endParaRPr>
          </a:p>
        </p:txBody>
      </p:sp>
      <p:pic>
        <p:nvPicPr>
          <p:cNvPr id="8" name="object 8"/>
          <p:cNvPicPr/>
          <p:nvPr/>
        </p:nvPicPr>
        <p:blipFill>
          <a:blip r:embed="rId4" cstate="print"/>
          <a:stretch>
            <a:fillRect/>
          </a:stretch>
        </p:blipFill>
        <p:spPr>
          <a:xfrm>
            <a:off x="143510" y="161289"/>
            <a:ext cx="773887" cy="311150"/>
          </a:xfrm>
          <a:prstGeom prst="rect">
            <a:avLst/>
          </a:prstGeom>
        </p:spPr>
      </p:pic>
      <p:pic>
        <p:nvPicPr>
          <p:cNvPr id="9" name="object 9"/>
          <p:cNvPicPr/>
          <p:nvPr/>
        </p:nvPicPr>
        <p:blipFill>
          <a:blip r:embed="rId5" cstate="print"/>
          <a:stretch>
            <a:fillRect/>
          </a:stretch>
        </p:blipFill>
        <p:spPr>
          <a:xfrm>
            <a:off x="4406900" y="1256030"/>
            <a:ext cx="4736211" cy="2519045"/>
          </a:xfrm>
          <a:prstGeom prst="rect">
            <a:avLst/>
          </a:prstGeom>
        </p:spPr>
      </p:pic>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
        <p:nvSpPr>
          <p:cNvPr id="12" name="TextBox 11">
            <a:extLst>
              <a:ext uri="{FF2B5EF4-FFF2-40B4-BE49-F238E27FC236}">
                <a16:creationId xmlns:a16="http://schemas.microsoft.com/office/drawing/2014/main" id="{97FD748B-5307-87A4-F18A-FEF2B6FAF7C5}"/>
              </a:ext>
            </a:extLst>
          </p:cNvPr>
          <p:cNvSpPr txBox="1"/>
          <p:nvPr/>
        </p:nvSpPr>
        <p:spPr>
          <a:xfrm>
            <a:off x="67714" y="2001393"/>
            <a:ext cx="4572000" cy="315920"/>
          </a:xfrm>
          <a:prstGeom prst="rect">
            <a:avLst/>
          </a:prstGeom>
          <a:noFill/>
        </p:spPr>
        <p:txBody>
          <a:bodyPr wrap="square">
            <a:spAutoFit/>
          </a:bodyPr>
          <a:lstStyle/>
          <a:p>
            <a:pPr marL="154305" algn="ctr">
              <a:lnSpc>
                <a:spcPts val="1905"/>
              </a:lnSpc>
            </a:pPr>
            <a:r>
              <a:rPr lang="en-US" sz="1400" dirty="0">
                <a:solidFill>
                  <a:srgbClr val="585858"/>
                </a:solidFill>
                <a:latin typeface="Arial"/>
                <a:cs typeface="Arial"/>
              </a:rPr>
              <a:t>Or</a:t>
            </a:r>
            <a:r>
              <a:rPr lang="en-US" sz="1400" spc="-15" dirty="0">
                <a:solidFill>
                  <a:srgbClr val="585858"/>
                </a:solidFill>
                <a:latin typeface="Arial"/>
                <a:cs typeface="Arial"/>
              </a:rPr>
              <a:t>a</a:t>
            </a:r>
            <a:r>
              <a:rPr lang="en-US" sz="1400" spc="-5" dirty="0">
                <a:solidFill>
                  <a:srgbClr val="585858"/>
                </a:solidFill>
                <a:latin typeface="Arial"/>
                <a:cs typeface="Arial"/>
              </a:rPr>
              <a:t>cle</a:t>
            </a:r>
            <a:r>
              <a:rPr lang="en-US" sz="1400" spc="-100" dirty="0">
                <a:solidFill>
                  <a:srgbClr val="585858"/>
                </a:solidFill>
                <a:latin typeface="Arial"/>
                <a:cs typeface="Arial"/>
              </a:rPr>
              <a:t> </a:t>
            </a:r>
            <a:r>
              <a:rPr lang="en-US" sz="1400" spc="-5" dirty="0">
                <a:solidFill>
                  <a:srgbClr val="585858"/>
                </a:solidFill>
                <a:latin typeface="Arial"/>
                <a:cs typeface="Arial"/>
              </a:rPr>
              <a:t>D</a:t>
            </a:r>
            <a:r>
              <a:rPr lang="en-US" sz="1400" spc="-15" dirty="0">
                <a:solidFill>
                  <a:srgbClr val="585858"/>
                </a:solidFill>
                <a:latin typeface="Arial"/>
                <a:cs typeface="Arial"/>
              </a:rPr>
              <a:t>a</a:t>
            </a:r>
            <a:r>
              <a:rPr lang="en-US" sz="1400" spc="-5" dirty="0">
                <a:solidFill>
                  <a:srgbClr val="585858"/>
                </a:solidFill>
                <a:latin typeface="Arial"/>
                <a:cs typeface="Arial"/>
              </a:rPr>
              <a:t>ta</a:t>
            </a:r>
            <a:r>
              <a:rPr lang="en-US" sz="1400" spc="-15" dirty="0">
                <a:solidFill>
                  <a:srgbClr val="585858"/>
                </a:solidFill>
                <a:latin typeface="Arial"/>
                <a:cs typeface="Arial"/>
              </a:rPr>
              <a:t>b</a:t>
            </a:r>
            <a:r>
              <a:rPr lang="en-US" sz="1400" dirty="0">
                <a:solidFill>
                  <a:srgbClr val="585858"/>
                </a:solidFill>
                <a:latin typeface="Arial"/>
                <a:cs typeface="Arial"/>
              </a:rPr>
              <a:t>a</a:t>
            </a:r>
            <a:r>
              <a:rPr lang="en-US" sz="1400" spc="-5" dirty="0">
                <a:solidFill>
                  <a:srgbClr val="585858"/>
                </a:solidFill>
                <a:latin typeface="Arial"/>
                <a:cs typeface="Arial"/>
              </a:rPr>
              <a:t>se</a:t>
            </a:r>
            <a:r>
              <a:rPr lang="en-US" sz="1400" spc="-120" dirty="0">
                <a:solidFill>
                  <a:srgbClr val="585858"/>
                </a:solidFill>
                <a:latin typeface="Arial"/>
                <a:cs typeface="Arial"/>
              </a:rPr>
              <a:t> </a:t>
            </a:r>
            <a:r>
              <a:rPr lang="en-US" sz="1400" spc="10" dirty="0">
                <a:solidFill>
                  <a:srgbClr val="585858"/>
                </a:solidFill>
                <a:latin typeface="Arial"/>
                <a:cs typeface="Arial"/>
              </a:rPr>
              <a:t>T</a:t>
            </a:r>
            <a:r>
              <a:rPr lang="en-US" sz="1400" spc="-5" dirty="0">
                <a:solidFill>
                  <a:srgbClr val="585858"/>
                </a:solidFill>
                <a:latin typeface="Arial"/>
                <a:cs typeface="Arial"/>
              </a:rPr>
              <a:t>ec</a:t>
            </a:r>
            <a:r>
              <a:rPr lang="en-US" sz="1400" spc="-15" dirty="0">
                <a:solidFill>
                  <a:srgbClr val="585858"/>
                </a:solidFill>
                <a:latin typeface="Arial"/>
                <a:cs typeface="Arial"/>
              </a:rPr>
              <a:t>h</a:t>
            </a:r>
            <a:r>
              <a:rPr lang="en-US" sz="1400" spc="-5" dirty="0">
                <a:solidFill>
                  <a:srgbClr val="585858"/>
                </a:solidFill>
                <a:latin typeface="Arial"/>
                <a:cs typeface="Arial"/>
              </a:rPr>
              <a:t>n</a:t>
            </a:r>
            <a:r>
              <a:rPr lang="en-US" sz="1400" spc="-15" dirty="0">
                <a:solidFill>
                  <a:srgbClr val="585858"/>
                </a:solidFill>
                <a:latin typeface="Arial"/>
                <a:cs typeface="Arial"/>
              </a:rPr>
              <a:t>o</a:t>
            </a:r>
            <a:r>
              <a:rPr lang="en-US" sz="1400" dirty="0">
                <a:solidFill>
                  <a:srgbClr val="585858"/>
                </a:solidFill>
                <a:latin typeface="Arial"/>
                <a:cs typeface="Arial"/>
              </a:rPr>
              <a:t>l</a:t>
            </a:r>
            <a:r>
              <a:rPr lang="en-US" sz="1400" spc="-5" dirty="0">
                <a:solidFill>
                  <a:srgbClr val="585858"/>
                </a:solidFill>
                <a:latin typeface="Arial"/>
                <a:cs typeface="Arial"/>
              </a:rPr>
              <a:t>ogy</a:t>
            </a:r>
            <a:endParaRPr lang="en-US" sz="1400" dirty="0">
              <a:latin typeface="Arial"/>
              <a:cs typeface="Arial"/>
            </a:endParaRPr>
          </a:p>
        </p:txBody>
      </p:sp>
    </p:spTree>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84351" y="612533"/>
            <a:ext cx="2979420" cy="887422"/>
          </a:xfrm>
          <a:prstGeom prst="rect">
            <a:avLst/>
          </a:prstGeom>
        </p:spPr>
        <p:txBody>
          <a:bodyPr vert="horz" wrap="square" lIns="0" tIns="12700" rIns="0" bIns="0" rtlCol="0">
            <a:spAutoFit/>
          </a:bodyPr>
          <a:lstStyle/>
          <a:p>
            <a:pPr marL="12700" algn="ctr">
              <a:lnSpc>
                <a:spcPct val="100000"/>
              </a:lnSpc>
              <a:spcBef>
                <a:spcPts val="100"/>
              </a:spcBef>
            </a:pPr>
            <a:r>
              <a:rPr spc="-25" dirty="0"/>
              <a:t>RD</a:t>
            </a:r>
            <a:r>
              <a:rPr spc="-20" dirty="0"/>
              <a:t>B</a:t>
            </a:r>
            <a:r>
              <a:rPr spc="-10" dirty="0"/>
              <a:t>M</a:t>
            </a:r>
            <a:r>
              <a:rPr dirty="0"/>
              <a:t>S</a:t>
            </a:r>
            <a:r>
              <a:rPr spc="-130" dirty="0"/>
              <a:t> </a:t>
            </a:r>
            <a:r>
              <a:rPr spc="-15" dirty="0"/>
              <a:t>T</a:t>
            </a:r>
            <a:r>
              <a:rPr spc="-20" dirty="0"/>
              <a:t>e</a:t>
            </a:r>
            <a:r>
              <a:rPr spc="-15" dirty="0"/>
              <a:t>c</a:t>
            </a:r>
            <a:r>
              <a:rPr spc="-20" dirty="0"/>
              <a:t>hno</a:t>
            </a:r>
            <a:r>
              <a:rPr spc="-25" dirty="0"/>
              <a:t>l</a:t>
            </a:r>
            <a:r>
              <a:rPr spc="-20" dirty="0"/>
              <a:t>og</a:t>
            </a:r>
            <a:r>
              <a:rPr spc="-25" dirty="0"/>
              <a:t>i</a:t>
            </a:r>
            <a:r>
              <a:rPr spc="-20" dirty="0"/>
              <a:t>e</a:t>
            </a:r>
            <a:r>
              <a:rPr dirty="0"/>
              <a:t>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530453" y="3265365"/>
            <a:ext cx="3144520" cy="1334340"/>
          </a:xfrm>
          <a:prstGeom prst="rect">
            <a:avLst/>
          </a:prstGeom>
        </p:spPr>
        <p:txBody>
          <a:bodyPr vert="horz" wrap="square" lIns="0" tIns="13335" rIns="0" bIns="0" rtlCol="0">
            <a:spAutoFit/>
          </a:bodyPr>
          <a:lstStyle/>
          <a:p>
            <a:pPr marL="347980" indent="-335915">
              <a:lnSpc>
                <a:spcPts val="1425"/>
              </a:lnSpc>
              <a:spcBef>
                <a:spcPts val="105"/>
              </a:spcBef>
              <a:buChar char="●"/>
              <a:tabLst>
                <a:tab pos="347980" algn="l"/>
                <a:tab pos="348615" algn="l"/>
              </a:tabLst>
            </a:pPr>
            <a:r>
              <a:rPr sz="1400" spc="-5" dirty="0">
                <a:latin typeface="Arial"/>
                <a:cs typeface="Arial"/>
              </a:rPr>
              <a:t>Data</a:t>
            </a:r>
            <a:r>
              <a:rPr sz="1400" spc="-35" dirty="0">
                <a:latin typeface="Arial"/>
                <a:cs typeface="Arial"/>
              </a:rPr>
              <a:t> </a:t>
            </a:r>
            <a:r>
              <a:rPr sz="1400" spc="-5" dirty="0">
                <a:latin typeface="Arial"/>
                <a:cs typeface="Arial"/>
              </a:rPr>
              <a:t>Concurrency</a:t>
            </a:r>
            <a:r>
              <a:rPr sz="1400" spc="-60" dirty="0">
                <a:latin typeface="Arial"/>
                <a:cs typeface="Arial"/>
              </a:rPr>
              <a:t> </a:t>
            </a:r>
            <a:r>
              <a:rPr sz="1400" spc="-5" dirty="0">
                <a:latin typeface="Arial"/>
                <a:cs typeface="Arial"/>
              </a:rPr>
              <a:t>and</a:t>
            </a:r>
            <a:r>
              <a:rPr sz="1400" spc="-30" dirty="0">
                <a:latin typeface="Arial"/>
                <a:cs typeface="Arial"/>
              </a:rPr>
              <a:t> </a:t>
            </a:r>
            <a:r>
              <a:rPr sz="1400" spc="-5" dirty="0">
                <a:latin typeface="Arial"/>
                <a:cs typeface="Arial"/>
              </a:rPr>
              <a:t>Consistency</a:t>
            </a:r>
            <a:endParaRPr sz="1400" dirty="0">
              <a:latin typeface="Arial"/>
              <a:cs typeface="Arial"/>
            </a:endParaRPr>
          </a:p>
          <a:p>
            <a:pPr marL="347980" indent="-335915">
              <a:lnSpc>
                <a:spcPct val="100000"/>
              </a:lnSpc>
              <a:spcBef>
                <a:spcPts val="540"/>
              </a:spcBef>
              <a:buChar char="●"/>
              <a:tabLst>
                <a:tab pos="347980" algn="l"/>
                <a:tab pos="348615" algn="l"/>
              </a:tabLst>
            </a:pPr>
            <a:r>
              <a:rPr sz="1400" dirty="0">
                <a:latin typeface="Arial"/>
                <a:cs typeface="Arial"/>
              </a:rPr>
              <a:t>Scalabil</a:t>
            </a:r>
            <a:r>
              <a:rPr sz="1400" spc="-15" dirty="0">
                <a:latin typeface="Arial"/>
                <a:cs typeface="Arial"/>
              </a:rPr>
              <a:t>i</a:t>
            </a:r>
            <a:r>
              <a:rPr sz="1400" dirty="0">
                <a:latin typeface="Arial"/>
                <a:cs typeface="Arial"/>
              </a:rPr>
              <a:t>ty</a:t>
            </a:r>
            <a:r>
              <a:rPr sz="1400" spc="-60" dirty="0">
                <a:latin typeface="Arial"/>
                <a:cs typeface="Arial"/>
              </a:rPr>
              <a:t> </a:t>
            </a:r>
            <a:r>
              <a:rPr sz="1400" spc="-5" dirty="0">
                <a:latin typeface="Arial"/>
                <a:cs typeface="Arial"/>
              </a:rPr>
              <a:t>an</a:t>
            </a:r>
            <a:r>
              <a:rPr sz="1400" dirty="0">
                <a:latin typeface="Arial"/>
                <a:cs typeface="Arial"/>
              </a:rPr>
              <a:t>d</a:t>
            </a:r>
            <a:r>
              <a:rPr sz="1400" spc="-45" dirty="0">
                <a:latin typeface="Arial"/>
                <a:cs typeface="Arial"/>
              </a:rPr>
              <a:t> </a:t>
            </a:r>
            <a:r>
              <a:rPr sz="1400" dirty="0">
                <a:latin typeface="Arial"/>
                <a:cs typeface="Arial"/>
              </a:rPr>
              <a:t>Li</a:t>
            </a:r>
            <a:r>
              <a:rPr sz="1400" spc="-10" dirty="0">
                <a:latin typeface="Arial"/>
                <a:cs typeface="Arial"/>
              </a:rPr>
              <a:t>m</a:t>
            </a:r>
            <a:r>
              <a:rPr sz="1400" spc="-15" dirty="0">
                <a:latin typeface="Arial"/>
                <a:cs typeface="Arial"/>
              </a:rPr>
              <a:t>i</a:t>
            </a:r>
            <a:r>
              <a:rPr sz="1400" dirty="0">
                <a:latin typeface="Arial"/>
                <a:cs typeface="Arial"/>
              </a:rPr>
              <a:t>t</a:t>
            </a:r>
          </a:p>
          <a:p>
            <a:pPr marL="347980" indent="-335915">
              <a:lnSpc>
                <a:spcPct val="100000"/>
              </a:lnSpc>
              <a:buChar char="●"/>
              <a:tabLst>
                <a:tab pos="347980" algn="l"/>
                <a:tab pos="348615" algn="l"/>
              </a:tabLst>
            </a:pPr>
            <a:r>
              <a:rPr sz="1400" dirty="0">
                <a:latin typeface="Arial"/>
                <a:cs typeface="Arial"/>
              </a:rPr>
              <a:t>Backup</a:t>
            </a:r>
            <a:r>
              <a:rPr sz="1400" spc="-90" dirty="0">
                <a:latin typeface="Arial"/>
                <a:cs typeface="Arial"/>
              </a:rPr>
              <a:t> </a:t>
            </a:r>
            <a:r>
              <a:rPr sz="1400" dirty="0">
                <a:latin typeface="Arial"/>
                <a:cs typeface="Arial"/>
              </a:rPr>
              <a:t>&amp;</a:t>
            </a:r>
            <a:r>
              <a:rPr sz="1400" spc="-70" dirty="0">
                <a:latin typeface="Arial"/>
                <a:cs typeface="Arial"/>
              </a:rPr>
              <a:t> </a:t>
            </a:r>
            <a:r>
              <a:rPr sz="1400" spc="-5" dirty="0">
                <a:latin typeface="Arial"/>
                <a:cs typeface="Arial"/>
              </a:rPr>
              <a:t>Recovery</a:t>
            </a:r>
            <a:endParaRPr sz="1400" dirty="0">
              <a:latin typeface="Arial"/>
              <a:cs typeface="Arial"/>
            </a:endParaRPr>
          </a:p>
          <a:p>
            <a:pPr marL="347980" indent="-335915">
              <a:lnSpc>
                <a:spcPct val="100000"/>
              </a:lnSpc>
              <a:spcBef>
                <a:spcPts val="5"/>
              </a:spcBef>
              <a:buChar char="●"/>
              <a:tabLst>
                <a:tab pos="347980" algn="l"/>
                <a:tab pos="348615" algn="l"/>
              </a:tabLst>
            </a:pPr>
            <a:r>
              <a:rPr sz="1400" dirty="0">
                <a:latin typeface="Arial"/>
                <a:cs typeface="Arial"/>
              </a:rPr>
              <a:t>Connectivity</a:t>
            </a:r>
          </a:p>
          <a:p>
            <a:pPr marL="347980" indent="-335915">
              <a:lnSpc>
                <a:spcPct val="100000"/>
              </a:lnSpc>
              <a:buChar char="●"/>
              <a:tabLst>
                <a:tab pos="347980" algn="l"/>
                <a:tab pos="348615" algn="l"/>
              </a:tabLst>
            </a:pPr>
            <a:r>
              <a:rPr sz="1400" spc="-10" dirty="0">
                <a:latin typeface="Arial"/>
                <a:cs typeface="Arial"/>
              </a:rPr>
              <a:t>C</a:t>
            </a:r>
            <a:r>
              <a:rPr sz="1400" dirty="0">
                <a:latin typeface="Arial"/>
                <a:cs typeface="Arial"/>
              </a:rPr>
              <a:t>lients</a:t>
            </a:r>
            <a:r>
              <a:rPr sz="1400" spc="-75" dirty="0">
                <a:latin typeface="Arial"/>
                <a:cs typeface="Arial"/>
              </a:rPr>
              <a:t> </a:t>
            </a:r>
            <a:r>
              <a:rPr sz="1400" dirty="0">
                <a:latin typeface="Arial"/>
                <a:cs typeface="Arial"/>
              </a:rPr>
              <a:t>a</a:t>
            </a:r>
            <a:r>
              <a:rPr sz="1400" spc="-15" dirty="0">
                <a:latin typeface="Arial"/>
                <a:cs typeface="Arial"/>
              </a:rPr>
              <a:t>n</a:t>
            </a:r>
            <a:r>
              <a:rPr sz="1400" dirty="0">
                <a:latin typeface="Arial"/>
                <a:cs typeface="Arial"/>
              </a:rPr>
              <a:t>d</a:t>
            </a:r>
            <a:r>
              <a:rPr sz="1400" spc="-95" dirty="0">
                <a:latin typeface="Arial"/>
                <a:cs typeface="Arial"/>
              </a:rPr>
              <a:t> </a:t>
            </a:r>
            <a:r>
              <a:rPr sz="1400" spc="-10" dirty="0">
                <a:latin typeface="Arial"/>
                <a:cs typeface="Arial"/>
              </a:rPr>
              <a:t>T</a:t>
            </a:r>
            <a:r>
              <a:rPr sz="1400" dirty="0">
                <a:latin typeface="Arial"/>
                <a:cs typeface="Arial"/>
              </a:rPr>
              <a:t>oo</a:t>
            </a:r>
            <a:r>
              <a:rPr sz="1400" spc="-15" dirty="0">
                <a:latin typeface="Arial"/>
                <a:cs typeface="Arial"/>
              </a:rPr>
              <a:t>l</a:t>
            </a:r>
            <a:r>
              <a:rPr sz="1400" dirty="0">
                <a:latin typeface="Arial"/>
                <a:cs typeface="Arial"/>
              </a:rPr>
              <a:t>s</a:t>
            </a:r>
          </a:p>
          <a:p>
            <a:pPr marL="347980" indent="-335915">
              <a:lnSpc>
                <a:spcPct val="100000"/>
              </a:lnSpc>
              <a:buChar char="●"/>
              <a:tabLst>
                <a:tab pos="347980" algn="l"/>
                <a:tab pos="348615" algn="l"/>
              </a:tabLst>
            </a:pPr>
            <a:r>
              <a:rPr sz="1400" spc="-5" dirty="0">
                <a:latin typeface="Arial"/>
                <a:cs typeface="Arial"/>
              </a:rPr>
              <a:t>Workbench</a:t>
            </a:r>
            <a:r>
              <a:rPr sz="1400" spc="-75" dirty="0">
                <a:latin typeface="Arial"/>
                <a:cs typeface="Arial"/>
              </a:rPr>
              <a:t> </a:t>
            </a:r>
            <a:r>
              <a:rPr sz="1400" dirty="0">
                <a:latin typeface="Arial"/>
                <a:cs typeface="Arial"/>
              </a:rPr>
              <a:t>tool</a:t>
            </a:r>
          </a:p>
        </p:txBody>
      </p:sp>
      <p:sp>
        <p:nvSpPr>
          <p:cNvPr id="7" name="object 7"/>
          <p:cNvSpPr txBox="1"/>
          <p:nvPr/>
        </p:nvSpPr>
        <p:spPr>
          <a:xfrm>
            <a:off x="4708016" y="4838191"/>
            <a:ext cx="2937510"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30" dirty="0">
                <a:solidFill>
                  <a:srgbClr val="585858"/>
                </a:solidFill>
                <a:latin typeface="Arial"/>
                <a:cs typeface="Arial"/>
              </a:rPr>
              <a:t> </a:t>
            </a:r>
            <a:r>
              <a:rPr sz="700" spc="-5" dirty="0">
                <a:solidFill>
                  <a:srgbClr val="585858"/>
                </a:solidFill>
                <a:latin typeface="Arial"/>
                <a:cs typeface="Arial"/>
              </a:rPr>
              <a:t>Source:</a:t>
            </a:r>
            <a:r>
              <a:rPr sz="700" spc="30" dirty="0">
                <a:solidFill>
                  <a:srgbClr val="585858"/>
                </a:solidFill>
                <a:latin typeface="Arial"/>
                <a:cs typeface="Arial"/>
              </a:rPr>
              <a:t> </a:t>
            </a:r>
            <a:r>
              <a:rPr sz="700" spc="-10" dirty="0">
                <a:solidFill>
                  <a:srgbClr val="585858"/>
                </a:solidFill>
                <a:latin typeface="Arial"/>
                <a:cs typeface="Arial"/>
              </a:rPr>
              <a:t>https://ogderek.com/wp-content/uploads/2019/10/mysql.png</a:t>
            </a:r>
            <a:endParaRPr sz="700">
              <a:latin typeface="Arial"/>
              <a:cs typeface="Arial"/>
            </a:endParaRPr>
          </a:p>
        </p:txBody>
      </p:sp>
      <p:pic>
        <p:nvPicPr>
          <p:cNvPr id="8" name="object 8"/>
          <p:cNvPicPr/>
          <p:nvPr/>
        </p:nvPicPr>
        <p:blipFill>
          <a:blip r:embed="rId3" cstate="print"/>
          <a:stretch>
            <a:fillRect/>
          </a:stretch>
        </p:blipFill>
        <p:spPr>
          <a:xfrm>
            <a:off x="143510" y="161289"/>
            <a:ext cx="773887" cy="311150"/>
          </a:xfrm>
          <a:prstGeom prst="rect">
            <a:avLst/>
          </a:prstGeom>
        </p:spPr>
      </p:pic>
      <p:pic>
        <p:nvPicPr>
          <p:cNvPr id="9" name="object 9"/>
          <p:cNvPicPr/>
          <p:nvPr/>
        </p:nvPicPr>
        <p:blipFill>
          <a:blip r:embed="rId4" cstate="print"/>
          <a:stretch>
            <a:fillRect/>
          </a:stretch>
        </p:blipFill>
        <p:spPr>
          <a:xfrm>
            <a:off x="5514340" y="1284605"/>
            <a:ext cx="2677794" cy="2378710"/>
          </a:xfrm>
          <a:prstGeom prst="rect">
            <a:avLst/>
          </a:prstGeom>
        </p:spPr>
      </p:pic>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
        <p:nvSpPr>
          <p:cNvPr id="12" name="TextBox 11">
            <a:extLst>
              <a:ext uri="{FF2B5EF4-FFF2-40B4-BE49-F238E27FC236}">
                <a16:creationId xmlns:a16="http://schemas.microsoft.com/office/drawing/2014/main" id="{1F4D1491-2F89-B492-32C6-D336A5165C31}"/>
              </a:ext>
            </a:extLst>
          </p:cNvPr>
          <p:cNvSpPr txBox="1"/>
          <p:nvPr/>
        </p:nvSpPr>
        <p:spPr>
          <a:xfrm>
            <a:off x="65175" y="1715366"/>
            <a:ext cx="4572000" cy="348813"/>
          </a:xfrm>
          <a:prstGeom prst="rect">
            <a:avLst/>
          </a:prstGeom>
          <a:noFill/>
        </p:spPr>
        <p:txBody>
          <a:bodyPr wrap="square">
            <a:spAutoFit/>
          </a:bodyPr>
          <a:lstStyle/>
          <a:p>
            <a:pPr marL="12700" algn="ctr">
              <a:lnSpc>
                <a:spcPts val="2010"/>
              </a:lnSpc>
            </a:pPr>
            <a:r>
              <a:rPr lang="en-US" sz="1800" spc="-5" dirty="0">
                <a:solidFill>
                  <a:srgbClr val="585858"/>
                </a:solidFill>
                <a:latin typeface="Arial"/>
                <a:cs typeface="Arial"/>
              </a:rPr>
              <a:t>MySQL</a:t>
            </a:r>
            <a:r>
              <a:rPr lang="en-US" sz="1800" spc="-90" dirty="0">
                <a:solidFill>
                  <a:srgbClr val="585858"/>
                </a:solidFill>
                <a:latin typeface="Arial"/>
                <a:cs typeface="Arial"/>
              </a:rPr>
              <a:t> </a:t>
            </a:r>
            <a:r>
              <a:rPr lang="en-US" sz="1800" dirty="0">
                <a:solidFill>
                  <a:srgbClr val="585858"/>
                </a:solidFill>
                <a:latin typeface="Arial"/>
                <a:cs typeface="Arial"/>
              </a:rPr>
              <a:t>D</a:t>
            </a:r>
            <a:r>
              <a:rPr lang="en-US" sz="1800" spc="-5" dirty="0">
                <a:solidFill>
                  <a:srgbClr val="585858"/>
                </a:solidFill>
                <a:latin typeface="Arial"/>
                <a:cs typeface="Arial"/>
              </a:rPr>
              <a:t>atab</a:t>
            </a:r>
            <a:r>
              <a:rPr lang="en-US" sz="1800" spc="-15" dirty="0">
                <a:solidFill>
                  <a:srgbClr val="585858"/>
                </a:solidFill>
                <a:latin typeface="Arial"/>
                <a:cs typeface="Arial"/>
              </a:rPr>
              <a:t>a</a:t>
            </a:r>
            <a:r>
              <a:rPr lang="en-US" sz="1800" spc="-5" dirty="0">
                <a:solidFill>
                  <a:srgbClr val="585858"/>
                </a:solidFill>
                <a:latin typeface="Arial"/>
                <a:cs typeface="Arial"/>
              </a:rPr>
              <a:t>se</a:t>
            </a:r>
            <a:r>
              <a:rPr lang="en-US" sz="1800" spc="-120" dirty="0">
                <a:solidFill>
                  <a:srgbClr val="585858"/>
                </a:solidFill>
                <a:latin typeface="Arial"/>
                <a:cs typeface="Arial"/>
              </a:rPr>
              <a:t> </a:t>
            </a:r>
            <a:r>
              <a:rPr lang="en-US" sz="1800" spc="10" dirty="0">
                <a:solidFill>
                  <a:srgbClr val="585858"/>
                </a:solidFill>
                <a:latin typeface="Arial"/>
                <a:cs typeface="Arial"/>
              </a:rPr>
              <a:t>T</a:t>
            </a:r>
            <a:r>
              <a:rPr lang="en-US" sz="1800" spc="-5" dirty="0">
                <a:solidFill>
                  <a:srgbClr val="585858"/>
                </a:solidFill>
                <a:latin typeface="Arial"/>
                <a:cs typeface="Arial"/>
              </a:rPr>
              <a:t>ec</a:t>
            </a:r>
            <a:r>
              <a:rPr lang="en-US" sz="1800" spc="-15" dirty="0">
                <a:solidFill>
                  <a:srgbClr val="585858"/>
                </a:solidFill>
                <a:latin typeface="Arial"/>
                <a:cs typeface="Arial"/>
              </a:rPr>
              <a:t>h</a:t>
            </a:r>
            <a:r>
              <a:rPr lang="en-US" sz="1800" spc="-5" dirty="0">
                <a:solidFill>
                  <a:srgbClr val="585858"/>
                </a:solidFill>
                <a:latin typeface="Arial"/>
                <a:cs typeface="Arial"/>
              </a:rPr>
              <a:t>nolo</a:t>
            </a:r>
            <a:r>
              <a:rPr lang="en-US" sz="1800" dirty="0">
                <a:solidFill>
                  <a:srgbClr val="585858"/>
                </a:solidFill>
                <a:latin typeface="Arial"/>
                <a:cs typeface="Arial"/>
              </a:rPr>
              <a:t>gy</a:t>
            </a:r>
            <a:endParaRPr lang="en-US" sz="1800" dirty="0">
              <a:latin typeface="Arial"/>
              <a:cs typeface="Arial"/>
            </a:endParaRPr>
          </a:p>
        </p:txBody>
      </p:sp>
    </p:spTree>
  </p:cSld>
  <p:clrMapOvr>
    <a:masterClrMapping/>
  </p:clrMapOvr>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87780" y="472439"/>
            <a:ext cx="2979420" cy="887422"/>
          </a:xfrm>
          <a:prstGeom prst="rect">
            <a:avLst/>
          </a:prstGeom>
        </p:spPr>
        <p:txBody>
          <a:bodyPr vert="horz" wrap="square" lIns="0" tIns="12700" rIns="0" bIns="0" rtlCol="0">
            <a:spAutoFit/>
          </a:bodyPr>
          <a:lstStyle/>
          <a:p>
            <a:pPr marL="12700" algn="ctr">
              <a:lnSpc>
                <a:spcPct val="100000"/>
              </a:lnSpc>
              <a:spcBef>
                <a:spcPts val="100"/>
              </a:spcBef>
            </a:pPr>
            <a:r>
              <a:rPr spc="-25" dirty="0"/>
              <a:t>RD</a:t>
            </a:r>
            <a:r>
              <a:rPr spc="-20" dirty="0"/>
              <a:t>B</a:t>
            </a:r>
            <a:r>
              <a:rPr spc="-10" dirty="0"/>
              <a:t>M</a:t>
            </a:r>
            <a:r>
              <a:rPr dirty="0"/>
              <a:t>S</a:t>
            </a:r>
            <a:r>
              <a:rPr spc="-130" dirty="0"/>
              <a:t> </a:t>
            </a:r>
            <a:r>
              <a:rPr spc="-15" dirty="0"/>
              <a:t>T</a:t>
            </a:r>
            <a:r>
              <a:rPr spc="-20" dirty="0"/>
              <a:t>e</a:t>
            </a:r>
            <a:r>
              <a:rPr spc="-15" dirty="0"/>
              <a:t>c</a:t>
            </a:r>
            <a:r>
              <a:rPr spc="-20" dirty="0"/>
              <a:t>hno</a:t>
            </a:r>
            <a:r>
              <a:rPr spc="-25" dirty="0"/>
              <a:t>l</a:t>
            </a:r>
            <a:r>
              <a:rPr spc="-20" dirty="0"/>
              <a:t>og</a:t>
            </a:r>
            <a:r>
              <a:rPr spc="-25" dirty="0"/>
              <a:t>i</a:t>
            </a:r>
            <a:r>
              <a:rPr spc="-20" dirty="0"/>
              <a:t>e</a:t>
            </a:r>
            <a:r>
              <a:rPr dirty="0"/>
              <a:t>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564397" y="2734321"/>
            <a:ext cx="3303270" cy="1785489"/>
          </a:xfrm>
          <a:prstGeom prst="rect">
            <a:avLst/>
          </a:prstGeom>
        </p:spPr>
        <p:txBody>
          <a:bodyPr vert="horz" wrap="square" lIns="0" tIns="13335" rIns="0" bIns="0" rtlCol="0">
            <a:spAutoFit/>
          </a:bodyPr>
          <a:lstStyle/>
          <a:p>
            <a:pPr marL="378460" indent="-336550">
              <a:lnSpc>
                <a:spcPts val="1635"/>
              </a:lnSpc>
              <a:spcBef>
                <a:spcPts val="105"/>
              </a:spcBef>
              <a:buChar char="●"/>
              <a:tabLst>
                <a:tab pos="378460" algn="l"/>
                <a:tab pos="379095" algn="l"/>
              </a:tabLst>
            </a:pPr>
            <a:r>
              <a:rPr sz="1400" spc="-5" dirty="0">
                <a:latin typeface="Arial"/>
                <a:cs typeface="Arial"/>
              </a:rPr>
              <a:t>Indexing</a:t>
            </a:r>
            <a:endParaRPr sz="1400" dirty="0">
              <a:latin typeface="Arial"/>
              <a:cs typeface="Arial"/>
            </a:endParaRPr>
          </a:p>
          <a:p>
            <a:pPr marL="378460" indent="-336550">
              <a:lnSpc>
                <a:spcPts val="1575"/>
              </a:lnSpc>
              <a:buChar char="●"/>
              <a:tabLst>
                <a:tab pos="378460" algn="l"/>
                <a:tab pos="379095" algn="l"/>
              </a:tabLst>
            </a:pPr>
            <a:r>
              <a:rPr sz="1400" spc="-5" dirty="0">
                <a:latin typeface="Arial"/>
                <a:cs typeface="Arial"/>
              </a:rPr>
              <a:t>Replication</a:t>
            </a:r>
            <a:endParaRPr sz="1550" dirty="0">
              <a:latin typeface="Arial"/>
              <a:cs typeface="Arial"/>
            </a:endParaRPr>
          </a:p>
          <a:p>
            <a:pPr marL="378460" indent="-336550">
              <a:lnSpc>
                <a:spcPct val="100000"/>
              </a:lnSpc>
              <a:buChar char="●"/>
              <a:tabLst>
                <a:tab pos="378460" algn="l"/>
                <a:tab pos="379095" algn="l"/>
              </a:tabLst>
            </a:pPr>
            <a:r>
              <a:rPr sz="1400" dirty="0">
                <a:latin typeface="Arial"/>
                <a:cs typeface="Arial"/>
              </a:rPr>
              <a:t>Backup</a:t>
            </a:r>
            <a:r>
              <a:rPr sz="1400" spc="-55" dirty="0">
                <a:latin typeface="Arial"/>
                <a:cs typeface="Arial"/>
              </a:rPr>
              <a:t> </a:t>
            </a:r>
            <a:r>
              <a:rPr sz="1400" dirty="0">
                <a:latin typeface="Arial"/>
                <a:cs typeface="Arial"/>
              </a:rPr>
              <a:t>&amp;</a:t>
            </a:r>
            <a:r>
              <a:rPr sz="1400" spc="-50" dirty="0">
                <a:latin typeface="Arial"/>
                <a:cs typeface="Arial"/>
              </a:rPr>
              <a:t> </a:t>
            </a:r>
            <a:r>
              <a:rPr sz="1400" spc="-5" dirty="0">
                <a:latin typeface="Arial"/>
                <a:cs typeface="Arial"/>
              </a:rPr>
              <a:t>Recovery</a:t>
            </a:r>
            <a:endParaRPr sz="1600" dirty="0">
              <a:latin typeface="Arial"/>
              <a:cs typeface="Arial"/>
            </a:endParaRPr>
          </a:p>
          <a:p>
            <a:pPr marL="378460" indent="-336550">
              <a:lnSpc>
                <a:spcPct val="100000"/>
              </a:lnSpc>
              <a:buChar char="●"/>
              <a:tabLst>
                <a:tab pos="378460" algn="l"/>
                <a:tab pos="379095" algn="l"/>
              </a:tabLst>
            </a:pPr>
            <a:r>
              <a:rPr sz="1400" spc="-5" dirty="0">
                <a:latin typeface="Arial"/>
                <a:cs typeface="Arial"/>
              </a:rPr>
              <a:t>Load</a:t>
            </a:r>
            <a:r>
              <a:rPr sz="1400" spc="-70" dirty="0">
                <a:latin typeface="Arial"/>
                <a:cs typeface="Arial"/>
              </a:rPr>
              <a:t> </a:t>
            </a:r>
            <a:r>
              <a:rPr sz="1400" dirty="0">
                <a:latin typeface="Arial"/>
                <a:cs typeface="Arial"/>
              </a:rPr>
              <a:t>Balancing</a:t>
            </a:r>
            <a:endParaRPr sz="1600" dirty="0">
              <a:latin typeface="Arial"/>
              <a:cs typeface="Arial"/>
            </a:endParaRPr>
          </a:p>
          <a:p>
            <a:pPr marL="378460" indent="-336550">
              <a:lnSpc>
                <a:spcPct val="100000"/>
              </a:lnSpc>
              <a:buChar char="●"/>
              <a:tabLst>
                <a:tab pos="378460" algn="l"/>
                <a:tab pos="379095" algn="l"/>
              </a:tabLst>
            </a:pPr>
            <a:r>
              <a:rPr sz="1400" spc="-10" dirty="0">
                <a:latin typeface="Arial"/>
                <a:cs typeface="Arial"/>
              </a:rPr>
              <a:t>M</a:t>
            </a:r>
            <a:r>
              <a:rPr sz="1400" dirty="0">
                <a:latin typeface="Arial"/>
                <a:cs typeface="Arial"/>
              </a:rPr>
              <a:t>ap</a:t>
            </a:r>
            <a:r>
              <a:rPr sz="1400" spc="-35" dirty="0">
                <a:latin typeface="Arial"/>
                <a:cs typeface="Arial"/>
              </a:rPr>
              <a:t> </a:t>
            </a:r>
            <a:r>
              <a:rPr sz="1400" spc="-10" dirty="0">
                <a:latin typeface="Arial"/>
                <a:cs typeface="Arial"/>
              </a:rPr>
              <a:t>R</a:t>
            </a:r>
            <a:r>
              <a:rPr sz="1400" dirty="0">
                <a:latin typeface="Arial"/>
                <a:cs typeface="Arial"/>
              </a:rPr>
              <a:t>ed</a:t>
            </a:r>
            <a:r>
              <a:rPr sz="1400" spc="-15" dirty="0">
                <a:latin typeface="Arial"/>
                <a:cs typeface="Arial"/>
              </a:rPr>
              <a:t>u</a:t>
            </a:r>
            <a:r>
              <a:rPr sz="1400" dirty="0">
                <a:latin typeface="Arial"/>
                <a:cs typeface="Arial"/>
              </a:rPr>
              <a:t>cing</a:t>
            </a:r>
            <a:r>
              <a:rPr sz="1400" spc="-30" dirty="0">
                <a:latin typeface="Arial"/>
                <a:cs typeface="Arial"/>
              </a:rPr>
              <a:t> </a:t>
            </a:r>
            <a:r>
              <a:rPr sz="1400" spc="-5" dirty="0">
                <a:latin typeface="Arial"/>
                <a:cs typeface="Arial"/>
              </a:rPr>
              <a:t>an</a:t>
            </a:r>
            <a:r>
              <a:rPr sz="1400" dirty="0">
                <a:latin typeface="Arial"/>
                <a:cs typeface="Arial"/>
              </a:rPr>
              <a:t>d</a:t>
            </a:r>
            <a:r>
              <a:rPr sz="1400" spc="-114" dirty="0">
                <a:latin typeface="Arial"/>
                <a:cs typeface="Arial"/>
              </a:rPr>
              <a:t> </a:t>
            </a:r>
            <a:r>
              <a:rPr sz="1400" spc="-5" dirty="0">
                <a:latin typeface="Arial"/>
                <a:cs typeface="Arial"/>
              </a:rPr>
              <a:t>Aggrega</a:t>
            </a:r>
            <a:r>
              <a:rPr sz="1400" spc="-10" dirty="0">
                <a:latin typeface="Arial"/>
                <a:cs typeface="Arial"/>
              </a:rPr>
              <a:t>t</a:t>
            </a:r>
            <a:r>
              <a:rPr sz="1400" spc="-5" dirty="0">
                <a:latin typeface="Arial"/>
                <a:cs typeface="Arial"/>
              </a:rPr>
              <a:t>ion</a:t>
            </a:r>
            <a:endParaRPr sz="1350" dirty="0">
              <a:latin typeface="Arial"/>
              <a:cs typeface="Arial"/>
            </a:endParaRPr>
          </a:p>
          <a:p>
            <a:pPr marL="378460" marR="38100" indent="-337185">
              <a:lnSpc>
                <a:spcPct val="115700"/>
              </a:lnSpc>
              <a:buChar char="●"/>
              <a:tabLst>
                <a:tab pos="378460" algn="l"/>
                <a:tab pos="379095" algn="l"/>
              </a:tabLst>
            </a:pPr>
            <a:r>
              <a:rPr sz="1400" spc="-5" dirty="0">
                <a:latin typeface="Arial"/>
                <a:cs typeface="Arial"/>
              </a:rPr>
              <a:t>Stores</a:t>
            </a:r>
            <a:r>
              <a:rPr sz="1400" spc="-25" dirty="0">
                <a:latin typeface="Arial"/>
                <a:cs typeface="Arial"/>
              </a:rPr>
              <a:t> </a:t>
            </a:r>
            <a:r>
              <a:rPr sz="1400" spc="-5" dirty="0">
                <a:latin typeface="Arial"/>
                <a:cs typeface="Arial"/>
              </a:rPr>
              <a:t>files</a:t>
            </a:r>
            <a:r>
              <a:rPr sz="1400" spc="-20" dirty="0">
                <a:latin typeface="Arial"/>
                <a:cs typeface="Arial"/>
              </a:rPr>
              <a:t> </a:t>
            </a:r>
            <a:r>
              <a:rPr sz="1400" spc="-5" dirty="0">
                <a:latin typeface="Arial"/>
                <a:cs typeface="Arial"/>
              </a:rPr>
              <a:t>of</a:t>
            </a:r>
            <a:r>
              <a:rPr sz="1400" spc="-20" dirty="0">
                <a:latin typeface="Arial"/>
                <a:cs typeface="Arial"/>
              </a:rPr>
              <a:t> </a:t>
            </a:r>
            <a:r>
              <a:rPr sz="1400" spc="-5" dirty="0">
                <a:latin typeface="Arial"/>
                <a:cs typeface="Arial"/>
              </a:rPr>
              <a:t>any</a:t>
            </a:r>
            <a:r>
              <a:rPr sz="1400" spc="-30" dirty="0">
                <a:latin typeface="Arial"/>
                <a:cs typeface="Arial"/>
              </a:rPr>
              <a:t> </a:t>
            </a:r>
            <a:r>
              <a:rPr sz="1400" spc="-5" dirty="0">
                <a:latin typeface="Arial"/>
                <a:cs typeface="Arial"/>
              </a:rPr>
              <a:t>size</a:t>
            </a:r>
            <a:r>
              <a:rPr sz="1400" spc="-15" dirty="0">
                <a:latin typeface="Arial"/>
                <a:cs typeface="Arial"/>
              </a:rPr>
              <a:t> </a:t>
            </a:r>
            <a:r>
              <a:rPr sz="1400" spc="-5" dirty="0">
                <a:latin typeface="Arial"/>
                <a:cs typeface="Arial"/>
              </a:rPr>
              <a:t>easily</a:t>
            </a:r>
            <a:r>
              <a:rPr sz="1400" spc="-30" dirty="0">
                <a:latin typeface="Arial"/>
                <a:cs typeface="Arial"/>
              </a:rPr>
              <a:t> </a:t>
            </a:r>
            <a:r>
              <a:rPr sz="1400" spc="-5" dirty="0">
                <a:latin typeface="Arial"/>
                <a:cs typeface="Arial"/>
              </a:rPr>
              <a:t>without </a:t>
            </a:r>
            <a:r>
              <a:rPr sz="1400" spc="-370" dirty="0">
                <a:latin typeface="Arial"/>
                <a:cs typeface="Arial"/>
              </a:rPr>
              <a:t> </a:t>
            </a:r>
            <a:r>
              <a:rPr sz="1400" spc="-5" dirty="0">
                <a:latin typeface="Arial"/>
                <a:cs typeface="Arial"/>
              </a:rPr>
              <a:t>complicating</a:t>
            </a:r>
            <a:r>
              <a:rPr sz="1400" spc="-10" dirty="0">
                <a:latin typeface="Arial"/>
                <a:cs typeface="Arial"/>
              </a:rPr>
              <a:t> </a:t>
            </a:r>
            <a:r>
              <a:rPr sz="1400" spc="-5" dirty="0">
                <a:latin typeface="Arial"/>
                <a:cs typeface="Arial"/>
              </a:rPr>
              <a:t>your</a:t>
            </a:r>
            <a:r>
              <a:rPr sz="1400" spc="5" dirty="0">
                <a:latin typeface="Arial"/>
                <a:cs typeface="Arial"/>
              </a:rPr>
              <a:t> </a:t>
            </a:r>
            <a:r>
              <a:rPr sz="1400" spc="-5" dirty="0">
                <a:latin typeface="Arial"/>
                <a:cs typeface="Arial"/>
              </a:rPr>
              <a:t>stack.</a:t>
            </a:r>
            <a:endParaRPr sz="1600" dirty="0">
              <a:latin typeface="Arial"/>
              <a:cs typeface="Arial"/>
            </a:endParaRPr>
          </a:p>
          <a:p>
            <a:pPr marL="378460" indent="-336550">
              <a:lnSpc>
                <a:spcPct val="100000"/>
              </a:lnSpc>
              <a:buChar char="●"/>
              <a:tabLst>
                <a:tab pos="378460" algn="l"/>
                <a:tab pos="379095" algn="l"/>
              </a:tabLst>
            </a:pPr>
            <a:r>
              <a:rPr sz="1400" spc="-5" dirty="0">
                <a:latin typeface="Arial"/>
                <a:cs typeface="Arial"/>
              </a:rPr>
              <a:t>Cloud</a:t>
            </a:r>
            <a:r>
              <a:rPr sz="1400" spc="-55" dirty="0">
                <a:latin typeface="Arial"/>
                <a:cs typeface="Arial"/>
              </a:rPr>
              <a:t> </a:t>
            </a:r>
            <a:r>
              <a:rPr sz="1400" spc="-5" dirty="0">
                <a:latin typeface="Arial"/>
                <a:cs typeface="Arial"/>
              </a:rPr>
              <a:t>Support</a:t>
            </a:r>
            <a:endParaRPr sz="1400" dirty="0">
              <a:latin typeface="Arial"/>
              <a:cs typeface="Arial"/>
            </a:endParaRPr>
          </a:p>
        </p:txBody>
      </p:sp>
      <p:sp>
        <p:nvSpPr>
          <p:cNvPr id="7" name="object 7"/>
          <p:cNvSpPr txBox="1"/>
          <p:nvPr/>
        </p:nvSpPr>
        <p:spPr>
          <a:xfrm>
            <a:off x="4708016" y="4838191"/>
            <a:ext cx="3807460"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45" dirty="0">
                <a:solidFill>
                  <a:srgbClr val="585858"/>
                </a:solidFill>
                <a:latin typeface="Arial"/>
                <a:cs typeface="Arial"/>
              </a:rPr>
              <a:t> </a:t>
            </a:r>
            <a:r>
              <a:rPr sz="700" spc="-5" dirty="0">
                <a:solidFill>
                  <a:srgbClr val="585858"/>
                </a:solidFill>
                <a:latin typeface="Arial"/>
                <a:cs typeface="Arial"/>
              </a:rPr>
              <a:t>Source:</a:t>
            </a:r>
            <a:r>
              <a:rPr sz="700" spc="50" dirty="0">
                <a:solidFill>
                  <a:srgbClr val="585858"/>
                </a:solidFill>
                <a:latin typeface="Arial"/>
                <a:cs typeface="Arial"/>
              </a:rPr>
              <a:t> </a:t>
            </a:r>
            <a:r>
              <a:rPr sz="700" spc="-10" dirty="0">
                <a:solidFill>
                  <a:srgbClr val="585858"/>
                </a:solidFill>
                <a:latin typeface="Arial"/>
                <a:cs typeface="Arial"/>
              </a:rPr>
              <a:t>https://pluspng.com/img-png/logo-mongodb-png-mongo-db-badge-sticker-600.png</a:t>
            </a:r>
            <a:endParaRPr sz="700">
              <a:latin typeface="Arial"/>
              <a:cs typeface="Arial"/>
            </a:endParaRPr>
          </a:p>
        </p:txBody>
      </p:sp>
      <p:pic>
        <p:nvPicPr>
          <p:cNvPr id="8" name="object 8"/>
          <p:cNvPicPr/>
          <p:nvPr/>
        </p:nvPicPr>
        <p:blipFill>
          <a:blip r:embed="rId3" cstate="print"/>
          <a:stretch>
            <a:fillRect/>
          </a:stretch>
        </p:blipFill>
        <p:spPr>
          <a:xfrm>
            <a:off x="143510" y="161289"/>
            <a:ext cx="773887" cy="311150"/>
          </a:xfrm>
          <a:prstGeom prst="rect">
            <a:avLst/>
          </a:prstGeom>
        </p:spPr>
      </p:pic>
      <p:pic>
        <p:nvPicPr>
          <p:cNvPr id="9" name="object 9"/>
          <p:cNvPicPr/>
          <p:nvPr/>
        </p:nvPicPr>
        <p:blipFill>
          <a:blip r:embed="rId4" cstate="print"/>
          <a:stretch>
            <a:fillRect/>
          </a:stretch>
        </p:blipFill>
        <p:spPr>
          <a:xfrm>
            <a:off x="5551170" y="1218564"/>
            <a:ext cx="2483485" cy="2483485"/>
          </a:xfrm>
          <a:prstGeom prst="rect">
            <a:avLst/>
          </a:prstGeom>
        </p:spPr>
      </p:pic>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
        <p:nvSpPr>
          <p:cNvPr id="12" name="TextBox 11">
            <a:extLst>
              <a:ext uri="{FF2B5EF4-FFF2-40B4-BE49-F238E27FC236}">
                <a16:creationId xmlns:a16="http://schemas.microsoft.com/office/drawing/2014/main" id="{680C2617-E3E4-0CC4-6279-E12B7DA1A4D7}"/>
              </a:ext>
            </a:extLst>
          </p:cNvPr>
          <p:cNvSpPr txBox="1"/>
          <p:nvPr/>
        </p:nvSpPr>
        <p:spPr>
          <a:xfrm>
            <a:off x="51488" y="1684130"/>
            <a:ext cx="4572000" cy="348813"/>
          </a:xfrm>
          <a:prstGeom prst="rect">
            <a:avLst/>
          </a:prstGeom>
          <a:noFill/>
        </p:spPr>
        <p:txBody>
          <a:bodyPr wrap="square">
            <a:spAutoFit/>
          </a:bodyPr>
          <a:lstStyle/>
          <a:p>
            <a:pPr marL="12700" algn="ctr">
              <a:lnSpc>
                <a:spcPts val="2010"/>
              </a:lnSpc>
            </a:pPr>
            <a:r>
              <a:rPr lang="en-US" sz="1800" spc="-5" dirty="0">
                <a:solidFill>
                  <a:srgbClr val="585858"/>
                </a:solidFill>
                <a:latin typeface="Arial"/>
                <a:cs typeface="Arial"/>
              </a:rPr>
              <a:t>Mo</a:t>
            </a:r>
            <a:r>
              <a:rPr lang="en-US" sz="1800" spc="-15" dirty="0">
                <a:solidFill>
                  <a:srgbClr val="585858"/>
                </a:solidFill>
                <a:latin typeface="Arial"/>
                <a:cs typeface="Arial"/>
              </a:rPr>
              <a:t>n</a:t>
            </a:r>
            <a:r>
              <a:rPr lang="en-US" sz="1800" dirty="0">
                <a:solidFill>
                  <a:srgbClr val="585858"/>
                </a:solidFill>
                <a:latin typeface="Arial"/>
                <a:cs typeface="Arial"/>
              </a:rPr>
              <a:t>g</a:t>
            </a:r>
            <a:r>
              <a:rPr lang="en-US" sz="1800" spc="-5" dirty="0">
                <a:solidFill>
                  <a:srgbClr val="585858"/>
                </a:solidFill>
                <a:latin typeface="Arial"/>
                <a:cs typeface="Arial"/>
              </a:rPr>
              <a:t>o</a:t>
            </a:r>
            <a:r>
              <a:rPr lang="en-US" sz="1800" spc="-15" dirty="0">
                <a:solidFill>
                  <a:srgbClr val="585858"/>
                </a:solidFill>
                <a:latin typeface="Arial"/>
                <a:cs typeface="Arial"/>
              </a:rPr>
              <a:t>D</a:t>
            </a:r>
            <a:r>
              <a:rPr lang="en-US" sz="1800" dirty="0">
                <a:solidFill>
                  <a:srgbClr val="585858"/>
                </a:solidFill>
                <a:latin typeface="Arial"/>
                <a:cs typeface="Arial"/>
              </a:rPr>
              <a:t>B</a:t>
            </a:r>
            <a:r>
              <a:rPr lang="en-US" sz="1800" spc="-90" dirty="0">
                <a:solidFill>
                  <a:srgbClr val="585858"/>
                </a:solidFill>
                <a:latin typeface="Arial"/>
                <a:cs typeface="Arial"/>
              </a:rPr>
              <a:t> </a:t>
            </a:r>
            <a:r>
              <a:rPr lang="en-US" sz="1800" dirty="0">
                <a:solidFill>
                  <a:srgbClr val="585858"/>
                </a:solidFill>
                <a:latin typeface="Arial"/>
                <a:cs typeface="Arial"/>
              </a:rPr>
              <a:t>D</a:t>
            </a:r>
            <a:r>
              <a:rPr lang="en-US" sz="1800" spc="-5" dirty="0">
                <a:solidFill>
                  <a:srgbClr val="585858"/>
                </a:solidFill>
                <a:latin typeface="Arial"/>
                <a:cs typeface="Arial"/>
              </a:rPr>
              <a:t>atab</a:t>
            </a:r>
            <a:r>
              <a:rPr lang="en-US" sz="1800" spc="-15" dirty="0">
                <a:solidFill>
                  <a:srgbClr val="585858"/>
                </a:solidFill>
                <a:latin typeface="Arial"/>
                <a:cs typeface="Arial"/>
              </a:rPr>
              <a:t>a</a:t>
            </a:r>
            <a:r>
              <a:rPr lang="en-US" sz="1800" spc="-5" dirty="0">
                <a:solidFill>
                  <a:srgbClr val="585858"/>
                </a:solidFill>
                <a:latin typeface="Arial"/>
                <a:cs typeface="Arial"/>
              </a:rPr>
              <a:t>se</a:t>
            </a:r>
            <a:r>
              <a:rPr lang="en-US" sz="1800" spc="-120" dirty="0">
                <a:solidFill>
                  <a:srgbClr val="585858"/>
                </a:solidFill>
                <a:latin typeface="Arial"/>
                <a:cs typeface="Arial"/>
              </a:rPr>
              <a:t> </a:t>
            </a:r>
            <a:r>
              <a:rPr lang="en-US" sz="1800" spc="10" dirty="0">
                <a:solidFill>
                  <a:srgbClr val="585858"/>
                </a:solidFill>
                <a:latin typeface="Arial"/>
                <a:cs typeface="Arial"/>
              </a:rPr>
              <a:t>T</a:t>
            </a:r>
            <a:r>
              <a:rPr lang="en-US" sz="1800" spc="-5" dirty="0">
                <a:solidFill>
                  <a:srgbClr val="585858"/>
                </a:solidFill>
                <a:latin typeface="Arial"/>
                <a:cs typeface="Arial"/>
              </a:rPr>
              <a:t>ec</a:t>
            </a:r>
            <a:r>
              <a:rPr lang="en-US" sz="1800" spc="-15" dirty="0">
                <a:solidFill>
                  <a:srgbClr val="585858"/>
                </a:solidFill>
                <a:latin typeface="Arial"/>
                <a:cs typeface="Arial"/>
              </a:rPr>
              <a:t>h</a:t>
            </a:r>
            <a:r>
              <a:rPr lang="en-US" sz="1800" spc="-5" dirty="0">
                <a:solidFill>
                  <a:srgbClr val="585858"/>
                </a:solidFill>
                <a:latin typeface="Arial"/>
                <a:cs typeface="Arial"/>
              </a:rPr>
              <a:t>nolo</a:t>
            </a:r>
            <a:r>
              <a:rPr lang="en-US" sz="1800" dirty="0">
                <a:solidFill>
                  <a:srgbClr val="585858"/>
                </a:solidFill>
                <a:latin typeface="Arial"/>
                <a:cs typeface="Arial"/>
              </a:rPr>
              <a:t>gy</a:t>
            </a:r>
            <a:endParaRPr lang="en-US" sz="1800" dirty="0">
              <a:latin typeface="Arial"/>
              <a:cs typeface="Arial"/>
            </a:endParaRPr>
          </a:p>
        </p:txBody>
      </p:sp>
    </p:spTree>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89432" y="443846"/>
            <a:ext cx="2979420" cy="887422"/>
          </a:xfrm>
          <a:prstGeom prst="rect">
            <a:avLst/>
          </a:prstGeom>
        </p:spPr>
        <p:txBody>
          <a:bodyPr vert="horz" wrap="square" lIns="0" tIns="12700" rIns="0" bIns="0" rtlCol="0">
            <a:spAutoFit/>
          </a:bodyPr>
          <a:lstStyle/>
          <a:p>
            <a:pPr marL="12700" algn="ctr">
              <a:lnSpc>
                <a:spcPct val="100000"/>
              </a:lnSpc>
              <a:spcBef>
                <a:spcPts val="100"/>
              </a:spcBef>
            </a:pPr>
            <a:r>
              <a:rPr spc="-25" dirty="0"/>
              <a:t>RD</a:t>
            </a:r>
            <a:r>
              <a:rPr spc="-20" dirty="0"/>
              <a:t>B</a:t>
            </a:r>
            <a:r>
              <a:rPr spc="-10" dirty="0"/>
              <a:t>M</a:t>
            </a:r>
            <a:r>
              <a:rPr dirty="0"/>
              <a:t>S</a:t>
            </a:r>
            <a:r>
              <a:rPr spc="-130" dirty="0"/>
              <a:t> </a:t>
            </a:r>
            <a:r>
              <a:rPr spc="-15" dirty="0"/>
              <a:t>T</a:t>
            </a:r>
            <a:r>
              <a:rPr spc="-20" dirty="0"/>
              <a:t>e</a:t>
            </a:r>
            <a:r>
              <a:rPr spc="-15" dirty="0"/>
              <a:t>c</a:t>
            </a:r>
            <a:r>
              <a:rPr spc="-20" dirty="0"/>
              <a:t>hno</a:t>
            </a:r>
            <a:r>
              <a:rPr spc="-25" dirty="0"/>
              <a:t>l</a:t>
            </a:r>
            <a:r>
              <a:rPr spc="-20" dirty="0"/>
              <a:t>og</a:t>
            </a:r>
            <a:r>
              <a:rPr spc="-25" dirty="0"/>
              <a:t>i</a:t>
            </a:r>
            <a:r>
              <a:rPr spc="-20" dirty="0"/>
              <a:t>e</a:t>
            </a:r>
            <a:r>
              <a:rPr dirty="0"/>
              <a:t>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7" name="object 7"/>
          <p:cNvSpPr txBox="1"/>
          <p:nvPr/>
        </p:nvSpPr>
        <p:spPr>
          <a:xfrm>
            <a:off x="4708016" y="4820818"/>
            <a:ext cx="4191000" cy="272415"/>
          </a:xfrm>
          <a:prstGeom prst="rect">
            <a:avLst/>
          </a:prstGeom>
        </p:spPr>
        <p:txBody>
          <a:bodyPr vert="horz" wrap="square" lIns="0" tIns="29209" rIns="0" bIns="0" rtlCol="0">
            <a:spAutoFit/>
          </a:bodyPr>
          <a:lstStyle/>
          <a:p>
            <a:pPr marL="12700">
              <a:lnSpc>
                <a:spcPct val="100000"/>
              </a:lnSpc>
              <a:spcBef>
                <a:spcPts val="229"/>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marL="12700">
              <a:lnSpc>
                <a:spcPct val="100000"/>
              </a:lnSpc>
              <a:spcBef>
                <a:spcPts val="135"/>
              </a:spcBef>
            </a:pPr>
            <a:r>
              <a:rPr sz="700" spc="-5" dirty="0">
                <a:solidFill>
                  <a:srgbClr val="585858"/>
                </a:solidFill>
                <a:latin typeface="Arial"/>
                <a:cs typeface="Arial"/>
                <a:hlinkClick r:id="rId3"/>
              </a:rPr>
              <a:t>https://www.openshift.com/hs-fs/hubfs/Imported_Blog_Media/sql-server-2019.png?width=800&amp;height=390</a:t>
            </a:r>
            <a:endParaRPr sz="700">
              <a:latin typeface="Arial"/>
              <a:cs typeface="Arial"/>
            </a:endParaRPr>
          </a:p>
        </p:txBody>
      </p:sp>
      <p:pic>
        <p:nvPicPr>
          <p:cNvPr id="8" name="object 8"/>
          <p:cNvPicPr/>
          <p:nvPr/>
        </p:nvPicPr>
        <p:blipFill>
          <a:blip r:embed="rId4" cstate="print"/>
          <a:stretch>
            <a:fillRect/>
          </a:stretch>
        </p:blipFill>
        <p:spPr>
          <a:xfrm>
            <a:off x="143510" y="161289"/>
            <a:ext cx="773887" cy="311150"/>
          </a:xfrm>
          <a:prstGeom prst="rect">
            <a:avLst/>
          </a:prstGeom>
        </p:spPr>
      </p:pic>
      <p:pic>
        <p:nvPicPr>
          <p:cNvPr id="9" name="object 9"/>
          <p:cNvPicPr/>
          <p:nvPr/>
        </p:nvPicPr>
        <p:blipFill>
          <a:blip r:embed="rId5" cstate="print"/>
          <a:stretch>
            <a:fillRect/>
          </a:stretch>
        </p:blipFill>
        <p:spPr>
          <a:xfrm>
            <a:off x="5261609" y="1562353"/>
            <a:ext cx="3256407" cy="1959610"/>
          </a:xfrm>
          <a:prstGeom prst="rect">
            <a:avLst/>
          </a:prstGeom>
        </p:spPr>
      </p:pic>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
        <p:nvSpPr>
          <p:cNvPr id="6" name="object 6"/>
          <p:cNvSpPr txBox="1"/>
          <p:nvPr/>
        </p:nvSpPr>
        <p:spPr>
          <a:xfrm>
            <a:off x="654812" y="3096172"/>
            <a:ext cx="3248660" cy="1267014"/>
          </a:xfrm>
          <a:prstGeom prst="rect">
            <a:avLst/>
          </a:prstGeom>
        </p:spPr>
        <p:txBody>
          <a:bodyPr vert="horz" wrap="square" lIns="0" tIns="22860" rIns="0" bIns="0" rtlCol="0">
            <a:spAutoFit/>
          </a:bodyPr>
          <a:lstStyle/>
          <a:p>
            <a:pPr marL="349250" indent="-335915">
              <a:lnSpc>
                <a:spcPts val="1300"/>
              </a:lnSpc>
              <a:buChar char="●"/>
              <a:tabLst>
                <a:tab pos="349250" algn="l"/>
                <a:tab pos="349885" algn="l"/>
              </a:tabLst>
            </a:pPr>
            <a:r>
              <a:rPr sz="1400" spc="-5" dirty="0">
                <a:latin typeface="Arial"/>
                <a:cs typeface="Arial"/>
              </a:rPr>
              <a:t>End</a:t>
            </a:r>
            <a:r>
              <a:rPr sz="1400" spc="-35" dirty="0">
                <a:latin typeface="Arial"/>
                <a:cs typeface="Arial"/>
              </a:rPr>
              <a:t> </a:t>
            </a:r>
            <a:r>
              <a:rPr sz="1400" dirty="0">
                <a:latin typeface="Arial"/>
                <a:cs typeface="Arial"/>
              </a:rPr>
              <a:t>to</a:t>
            </a:r>
            <a:r>
              <a:rPr sz="1400" spc="-30" dirty="0">
                <a:latin typeface="Arial"/>
                <a:cs typeface="Arial"/>
              </a:rPr>
              <a:t> </a:t>
            </a:r>
            <a:r>
              <a:rPr sz="1400" spc="-5" dirty="0">
                <a:latin typeface="Arial"/>
                <a:cs typeface="Arial"/>
              </a:rPr>
              <a:t>End</a:t>
            </a:r>
            <a:r>
              <a:rPr sz="1400" spc="-35" dirty="0">
                <a:latin typeface="Arial"/>
                <a:cs typeface="Arial"/>
              </a:rPr>
              <a:t> </a:t>
            </a:r>
            <a:r>
              <a:rPr sz="1400" dirty="0">
                <a:latin typeface="Arial"/>
                <a:cs typeface="Arial"/>
              </a:rPr>
              <a:t>Mobile</a:t>
            </a:r>
            <a:r>
              <a:rPr sz="1400" spc="-30" dirty="0">
                <a:latin typeface="Arial"/>
                <a:cs typeface="Arial"/>
              </a:rPr>
              <a:t> </a:t>
            </a:r>
            <a:r>
              <a:rPr sz="1400" spc="-5" dirty="0">
                <a:latin typeface="Arial"/>
                <a:cs typeface="Arial"/>
              </a:rPr>
              <a:t>BI</a:t>
            </a:r>
            <a:endParaRPr sz="1400" dirty="0">
              <a:latin typeface="Arial"/>
              <a:cs typeface="Arial"/>
            </a:endParaRPr>
          </a:p>
          <a:p>
            <a:pPr marL="349250" indent="-335915">
              <a:lnSpc>
                <a:spcPct val="100000"/>
              </a:lnSpc>
              <a:spcBef>
                <a:spcPts val="5"/>
              </a:spcBef>
              <a:buChar char="●"/>
              <a:tabLst>
                <a:tab pos="349250" algn="l"/>
                <a:tab pos="349885" algn="l"/>
              </a:tabLst>
            </a:pPr>
            <a:r>
              <a:rPr sz="1400" dirty="0">
                <a:latin typeface="Arial"/>
                <a:cs typeface="Arial"/>
              </a:rPr>
              <a:t>Backup</a:t>
            </a:r>
            <a:r>
              <a:rPr sz="1400" spc="-55" dirty="0">
                <a:latin typeface="Arial"/>
                <a:cs typeface="Arial"/>
              </a:rPr>
              <a:t> </a:t>
            </a:r>
            <a:r>
              <a:rPr sz="1400" dirty="0">
                <a:latin typeface="Arial"/>
                <a:cs typeface="Arial"/>
              </a:rPr>
              <a:t>&amp;</a:t>
            </a:r>
            <a:r>
              <a:rPr sz="1400" spc="-50" dirty="0">
                <a:latin typeface="Arial"/>
                <a:cs typeface="Arial"/>
              </a:rPr>
              <a:t> </a:t>
            </a:r>
            <a:r>
              <a:rPr sz="1400" spc="-5" dirty="0">
                <a:latin typeface="Arial"/>
                <a:cs typeface="Arial"/>
              </a:rPr>
              <a:t>Recovery</a:t>
            </a:r>
            <a:endParaRPr sz="1400" dirty="0">
              <a:latin typeface="Arial"/>
              <a:cs typeface="Arial"/>
            </a:endParaRPr>
          </a:p>
          <a:p>
            <a:pPr marL="349250" indent="-335915">
              <a:lnSpc>
                <a:spcPct val="100000"/>
              </a:lnSpc>
              <a:buChar char="●"/>
              <a:tabLst>
                <a:tab pos="349250" algn="l"/>
                <a:tab pos="349885" algn="l"/>
              </a:tabLst>
            </a:pPr>
            <a:r>
              <a:rPr sz="1400" spc="-5" dirty="0">
                <a:latin typeface="Arial"/>
                <a:cs typeface="Arial"/>
              </a:rPr>
              <a:t>Load</a:t>
            </a:r>
            <a:r>
              <a:rPr sz="1400" spc="-70" dirty="0">
                <a:latin typeface="Arial"/>
                <a:cs typeface="Arial"/>
              </a:rPr>
              <a:t> </a:t>
            </a:r>
            <a:r>
              <a:rPr sz="1400" dirty="0">
                <a:latin typeface="Arial"/>
                <a:cs typeface="Arial"/>
              </a:rPr>
              <a:t>Balancing</a:t>
            </a:r>
          </a:p>
          <a:p>
            <a:pPr marL="349250" indent="-335915">
              <a:lnSpc>
                <a:spcPct val="100000"/>
              </a:lnSpc>
              <a:buChar char="●"/>
              <a:tabLst>
                <a:tab pos="349250" algn="l"/>
                <a:tab pos="349885" algn="l"/>
              </a:tabLst>
            </a:pPr>
            <a:r>
              <a:rPr sz="1400" dirty="0">
                <a:latin typeface="Arial"/>
                <a:cs typeface="Arial"/>
              </a:rPr>
              <a:t>B</a:t>
            </a:r>
            <a:r>
              <a:rPr sz="1400" spc="-15" dirty="0">
                <a:latin typeface="Arial"/>
                <a:cs typeface="Arial"/>
              </a:rPr>
              <a:t>u</a:t>
            </a:r>
            <a:r>
              <a:rPr sz="1400" dirty="0">
                <a:latin typeface="Arial"/>
                <a:cs typeface="Arial"/>
              </a:rPr>
              <a:t>i</a:t>
            </a:r>
            <a:r>
              <a:rPr sz="1400" spc="-15" dirty="0">
                <a:latin typeface="Arial"/>
                <a:cs typeface="Arial"/>
              </a:rPr>
              <a:t>l</a:t>
            </a:r>
            <a:r>
              <a:rPr sz="1400" spc="-10" dirty="0">
                <a:latin typeface="Arial"/>
                <a:cs typeface="Arial"/>
              </a:rPr>
              <a:t>t</a:t>
            </a:r>
            <a:r>
              <a:rPr sz="1400" dirty="0">
                <a:latin typeface="Arial"/>
                <a:cs typeface="Arial"/>
              </a:rPr>
              <a:t>-</a:t>
            </a:r>
            <a:r>
              <a:rPr sz="1400" spc="-15" dirty="0">
                <a:latin typeface="Arial"/>
                <a:cs typeface="Arial"/>
              </a:rPr>
              <a:t>i</a:t>
            </a:r>
            <a:r>
              <a:rPr sz="1400" dirty="0">
                <a:latin typeface="Arial"/>
                <a:cs typeface="Arial"/>
              </a:rPr>
              <a:t>n</a:t>
            </a:r>
            <a:r>
              <a:rPr sz="1400" spc="-90" dirty="0">
                <a:latin typeface="Arial"/>
                <a:cs typeface="Arial"/>
              </a:rPr>
              <a:t> </a:t>
            </a:r>
            <a:r>
              <a:rPr sz="1400" dirty="0">
                <a:latin typeface="Arial"/>
                <a:cs typeface="Arial"/>
              </a:rPr>
              <a:t>A</a:t>
            </a:r>
            <a:r>
              <a:rPr sz="1400" spc="-15" dirty="0">
                <a:latin typeface="Arial"/>
                <a:cs typeface="Arial"/>
              </a:rPr>
              <a:t>na</a:t>
            </a:r>
            <a:r>
              <a:rPr sz="1400" dirty="0">
                <a:latin typeface="Arial"/>
                <a:cs typeface="Arial"/>
              </a:rPr>
              <a:t>l</a:t>
            </a:r>
            <a:r>
              <a:rPr sz="1400" spc="-20" dirty="0">
                <a:latin typeface="Arial"/>
                <a:cs typeface="Arial"/>
              </a:rPr>
              <a:t>y</a:t>
            </a:r>
            <a:r>
              <a:rPr sz="1400" dirty="0">
                <a:latin typeface="Arial"/>
                <a:cs typeface="Arial"/>
              </a:rPr>
              <a:t>t</a:t>
            </a:r>
            <a:r>
              <a:rPr sz="1400" spc="-15" dirty="0">
                <a:latin typeface="Arial"/>
                <a:cs typeface="Arial"/>
              </a:rPr>
              <a:t>i</a:t>
            </a:r>
            <a:r>
              <a:rPr sz="1400" spc="-10" dirty="0">
                <a:latin typeface="Arial"/>
                <a:cs typeface="Arial"/>
              </a:rPr>
              <a:t>c</a:t>
            </a:r>
            <a:r>
              <a:rPr sz="1400" dirty="0">
                <a:latin typeface="Arial"/>
                <a:cs typeface="Arial"/>
              </a:rPr>
              <a:t>s</a:t>
            </a:r>
          </a:p>
          <a:p>
            <a:pPr marL="349250" indent="-335915">
              <a:lnSpc>
                <a:spcPct val="100000"/>
              </a:lnSpc>
              <a:spcBef>
                <a:spcPts val="5"/>
              </a:spcBef>
              <a:buChar char="●"/>
              <a:tabLst>
                <a:tab pos="349250" algn="l"/>
                <a:tab pos="349885" algn="l"/>
              </a:tabLst>
            </a:pPr>
            <a:r>
              <a:rPr sz="1400" spc="-10" dirty="0">
                <a:latin typeface="Arial"/>
                <a:cs typeface="Arial"/>
              </a:rPr>
              <a:t>Mission</a:t>
            </a:r>
            <a:r>
              <a:rPr sz="1400" spc="-20" dirty="0">
                <a:latin typeface="Arial"/>
                <a:cs typeface="Arial"/>
              </a:rPr>
              <a:t> </a:t>
            </a:r>
            <a:r>
              <a:rPr sz="1400" spc="-5" dirty="0">
                <a:latin typeface="Arial"/>
                <a:cs typeface="Arial"/>
              </a:rPr>
              <a:t>Critical</a:t>
            </a:r>
            <a:r>
              <a:rPr sz="1400" spc="-90" dirty="0">
                <a:latin typeface="Arial"/>
                <a:cs typeface="Arial"/>
              </a:rPr>
              <a:t> </a:t>
            </a:r>
            <a:r>
              <a:rPr sz="1400" spc="-5" dirty="0">
                <a:latin typeface="Arial"/>
                <a:cs typeface="Arial"/>
              </a:rPr>
              <a:t>Availability</a:t>
            </a:r>
            <a:endParaRPr sz="1400" dirty="0">
              <a:latin typeface="Arial"/>
              <a:cs typeface="Arial"/>
            </a:endParaRPr>
          </a:p>
          <a:p>
            <a:pPr marL="349250" indent="-335915">
              <a:lnSpc>
                <a:spcPct val="100000"/>
              </a:lnSpc>
              <a:buChar char="●"/>
              <a:tabLst>
                <a:tab pos="349250" algn="l"/>
                <a:tab pos="349885" algn="l"/>
              </a:tabLst>
            </a:pPr>
            <a:r>
              <a:rPr sz="1400" spc="-5" dirty="0">
                <a:latin typeface="Arial"/>
                <a:cs typeface="Arial"/>
              </a:rPr>
              <a:t>Cloud</a:t>
            </a:r>
            <a:r>
              <a:rPr sz="1400" spc="-55" dirty="0">
                <a:latin typeface="Arial"/>
                <a:cs typeface="Arial"/>
              </a:rPr>
              <a:t> </a:t>
            </a:r>
            <a:r>
              <a:rPr sz="1400" spc="-5" dirty="0">
                <a:latin typeface="Arial"/>
                <a:cs typeface="Arial"/>
              </a:rPr>
              <a:t>Support</a:t>
            </a:r>
            <a:endParaRPr sz="1400" dirty="0">
              <a:latin typeface="Arial"/>
              <a:cs typeface="Arial"/>
            </a:endParaRPr>
          </a:p>
        </p:txBody>
      </p:sp>
      <p:sp>
        <p:nvSpPr>
          <p:cNvPr id="14" name="TextBox 13">
            <a:extLst>
              <a:ext uri="{FF2B5EF4-FFF2-40B4-BE49-F238E27FC236}">
                <a16:creationId xmlns:a16="http://schemas.microsoft.com/office/drawing/2014/main" id="{DFE529DD-C528-10ED-E7EC-E470E292E8EE}"/>
              </a:ext>
            </a:extLst>
          </p:cNvPr>
          <p:cNvSpPr txBox="1"/>
          <p:nvPr/>
        </p:nvSpPr>
        <p:spPr>
          <a:xfrm>
            <a:off x="0" y="1613825"/>
            <a:ext cx="4572000" cy="348813"/>
          </a:xfrm>
          <a:prstGeom prst="rect">
            <a:avLst/>
          </a:prstGeom>
          <a:noFill/>
        </p:spPr>
        <p:txBody>
          <a:bodyPr wrap="square">
            <a:spAutoFit/>
          </a:bodyPr>
          <a:lstStyle/>
          <a:p>
            <a:pPr marL="12700" algn="ctr">
              <a:lnSpc>
                <a:spcPts val="2010"/>
              </a:lnSpc>
            </a:pPr>
            <a:r>
              <a:rPr lang="en-US" sz="1800" spc="-5" dirty="0">
                <a:solidFill>
                  <a:srgbClr val="585858"/>
                </a:solidFill>
                <a:latin typeface="Arial"/>
                <a:cs typeface="Arial"/>
              </a:rPr>
              <a:t>Mo</a:t>
            </a:r>
            <a:r>
              <a:rPr lang="en-US" sz="1800" spc="-15" dirty="0">
                <a:solidFill>
                  <a:srgbClr val="585858"/>
                </a:solidFill>
                <a:latin typeface="Arial"/>
                <a:cs typeface="Arial"/>
              </a:rPr>
              <a:t>n</a:t>
            </a:r>
            <a:r>
              <a:rPr lang="en-US" sz="1800" dirty="0">
                <a:solidFill>
                  <a:srgbClr val="585858"/>
                </a:solidFill>
                <a:latin typeface="Arial"/>
                <a:cs typeface="Arial"/>
              </a:rPr>
              <a:t>g</a:t>
            </a:r>
            <a:r>
              <a:rPr lang="en-US" sz="1800" spc="-5" dirty="0">
                <a:solidFill>
                  <a:srgbClr val="585858"/>
                </a:solidFill>
                <a:latin typeface="Arial"/>
                <a:cs typeface="Arial"/>
              </a:rPr>
              <a:t>o</a:t>
            </a:r>
            <a:r>
              <a:rPr lang="en-US" sz="1800" spc="-15" dirty="0">
                <a:solidFill>
                  <a:srgbClr val="585858"/>
                </a:solidFill>
                <a:latin typeface="Arial"/>
                <a:cs typeface="Arial"/>
              </a:rPr>
              <a:t>D</a:t>
            </a:r>
            <a:r>
              <a:rPr lang="en-US" sz="1800" dirty="0">
                <a:solidFill>
                  <a:srgbClr val="585858"/>
                </a:solidFill>
                <a:latin typeface="Arial"/>
                <a:cs typeface="Arial"/>
              </a:rPr>
              <a:t>B</a:t>
            </a:r>
            <a:r>
              <a:rPr lang="en-US" sz="1800" spc="-90" dirty="0">
                <a:solidFill>
                  <a:srgbClr val="585858"/>
                </a:solidFill>
                <a:latin typeface="Arial"/>
                <a:cs typeface="Arial"/>
              </a:rPr>
              <a:t> </a:t>
            </a:r>
            <a:r>
              <a:rPr lang="en-US" sz="1800" dirty="0">
                <a:solidFill>
                  <a:srgbClr val="585858"/>
                </a:solidFill>
                <a:latin typeface="Arial"/>
                <a:cs typeface="Arial"/>
              </a:rPr>
              <a:t>D</a:t>
            </a:r>
            <a:r>
              <a:rPr lang="en-US" sz="1800" spc="-5" dirty="0">
                <a:solidFill>
                  <a:srgbClr val="585858"/>
                </a:solidFill>
                <a:latin typeface="Arial"/>
                <a:cs typeface="Arial"/>
              </a:rPr>
              <a:t>atab</a:t>
            </a:r>
            <a:r>
              <a:rPr lang="en-US" sz="1800" spc="-15" dirty="0">
                <a:solidFill>
                  <a:srgbClr val="585858"/>
                </a:solidFill>
                <a:latin typeface="Arial"/>
                <a:cs typeface="Arial"/>
              </a:rPr>
              <a:t>a</a:t>
            </a:r>
            <a:r>
              <a:rPr lang="en-US" sz="1800" spc="-5" dirty="0">
                <a:solidFill>
                  <a:srgbClr val="585858"/>
                </a:solidFill>
                <a:latin typeface="Arial"/>
                <a:cs typeface="Arial"/>
              </a:rPr>
              <a:t>se</a:t>
            </a:r>
            <a:r>
              <a:rPr lang="en-US" sz="1800" spc="-120" dirty="0">
                <a:solidFill>
                  <a:srgbClr val="585858"/>
                </a:solidFill>
                <a:latin typeface="Arial"/>
                <a:cs typeface="Arial"/>
              </a:rPr>
              <a:t> </a:t>
            </a:r>
            <a:r>
              <a:rPr lang="en-US" sz="1800" spc="10" dirty="0">
                <a:solidFill>
                  <a:srgbClr val="585858"/>
                </a:solidFill>
                <a:latin typeface="Arial"/>
                <a:cs typeface="Arial"/>
              </a:rPr>
              <a:t>T</a:t>
            </a:r>
            <a:r>
              <a:rPr lang="en-US" sz="1800" spc="-5" dirty="0">
                <a:solidFill>
                  <a:srgbClr val="585858"/>
                </a:solidFill>
                <a:latin typeface="Arial"/>
                <a:cs typeface="Arial"/>
              </a:rPr>
              <a:t>ec</a:t>
            </a:r>
            <a:r>
              <a:rPr lang="en-US" sz="1800" spc="-15" dirty="0">
                <a:solidFill>
                  <a:srgbClr val="585858"/>
                </a:solidFill>
                <a:latin typeface="Arial"/>
                <a:cs typeface="Arial"/>
              </a:rPr>
              <a:t>h</a:t>
            </a:r>
            <a:r>
              <a:rPr lang="en-US" sz="1800" spc="-5" dirty="0">
                <a:solidFill>
                  <a:srgbClr val="585858"/>
                </a:solidFill>
                <a:latin typeface="Arial"/>
                <a:cs typeface="Arial"/>
              </a:rPr>
              <a:t>nolo</a:t>
            </a:r>
            <a:r>
              <a:rPr lang="en-US" sz="1800" dirty="0">
                <a:solidFill>
                  <a:srgbClr val="585858"/>
                </a:solidFill>
                <a:latin typeface="Arial"/>
                <a:cs typeface="Arial"/>
              </a:rPr>
              <a:t>gy</a:t>
            </a:r>
            <a:endParaRPr lang="en-US" sz="1800" dirty="0">
              <a:latin typeface="Arial"/>
              <a:cs typeface="Arial"/>
            </a:endParaRPr>
          </a:p>
        </p:txBody>
      </p:sp>
    </p:spTree>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68944" y="2565407"/>
            <a:ext cx="3419475" cy="391160"/>
          </a:xfrm>
          <a:prstGeom prst="rect">
            <a:avLst/>
          </a:prstGeom>
        </p:spPr>
        <p:txBody>
          <a:bodyPr vert="horz" wrap="square" lIns="0" tIns="12700" rIns="0" bIns="0" rtlCol="0">
            <a:spAutoFit/>
          </a:bodyPr>
          <a:lstStyle/>
          <a:p>
            <a:pPr marL="12700" algn="ctr">
              <a:lnSpc>
                <a:spcPct val="100000"/>
              </a:lnSpc>
              <a:spcBef>
                <a:spcPts val="100"/>
              </a:spcBef>
            </a:pPr>
            <a:r>
              <a:rPr sz="2400" spc="-5" dirty="0">
                <a:latin typeface="Arial"/>
                <a:cs typeface="Arial"/>
              </a:rPr>
              <a:t>Relational</a:t>
            </a:r>
            <a:r>
              <a:rPr sz="2400" spc="-70" dirty="0">
                <a:latin typeface="Arial"/>
                <a:cs typeface="Arial"/>
              </a:rPr>
              <a:t> </a:t>
            </a:r>
            <a:r>
              <a:rPr sz="2400" spc="-5" dirty="0">
                <a:latin typeface="Arial"/>
                <a:cs typeface="Arial"/>
              </a:rPr>
              <a:t>Data</a:t>
            </a:r>
            <a:r>
              <a:rPr sz="2400" spc="-65" dirty="0">
                <a:latin typeface="Arial"/>
                <a:cs typeface="Arial"/>
              </a:rPr>
              <a:t> </a:t>
            </a:r>
            <a:r>
              <a:rPr sz="2400" dirty="0">
                <a:latin typeface="Arial"/>
                <a:cs typeface="Arial"/>
              </a:rPr>
              <a:t>Structure</a:t>
            </a:r>
          </a:p>
        </p:txBody>
      </p:sp>
      <p:sp>
        <p:nvSpPr>
          <p:cNvPr id="3" name="object 3"/>
          <p:cNvSpPr txBox="1"/>
          <p:nvPr/>
        </p:nvSpPr>
        <p:spPr>
          <a:xfrm>
            <a:off x="5148453" y="4842764"/>
            <a:ext cx="2376805"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5" dirty="0">
                <a:solidFill>
                  <a:srgbClr val="585858"/>
                </a:solidFill>
                <a:latin typeface="Arial"/>
                <a:cs typeface="Arial"/>
              </a:rPr>
              <a:t> Source:</a:t>
            </a:r>
            <a:r>
              <a:rPr sz="700" spc="20" dirty="0">
                <a:solidFill>
                  <a:srgbClr val="585858"/>
                </a:solidFill>
                <a:latin typeface="Arial"/>
                <a:cs typeface="Arial"/>
              </a:rPr>
              <a:t> </a:t>
            </a:r>
            <a:r>
              <a:rPr sz="700" u="sng" spc="-10" dirty="0">
                <a:solidFill>
                  <a:srgbClr val="0096A7"/>
                </a:solidFill>
                <a:uFill>
                  <a:solidFill>
                    <a:srgbClr val="0096A7"/>
                  </a:solidFill>
                </a:uFill>
                <a:latin typeface="Arial"/>
                <a:cs typeface="Arial"/>
                <a:hlinkClick r:id="rId2"/>
              </a:rPr>
              <a:t>https://www.learncomputerscienceonline.com</a:t>
            </a:r>
            <a:endParaRPr sz="700">
              <a:latin typeface="Arial"/>
              <a:cs typeface="Arial"/>
            </a:endParaRPr>
          </a:p>
        </p:txBody>
      </p:sp>
      <p:pic>
        <p:nvPicPr>
          <p:cNvPr id="4" name="object 4"/>
          <p:cNvPicPr/>
          <p:nvPr/>
        </p:nvPicPr>
        <p:blipFill>
          <a:blip r:embed="rId3" cstate="print"/>
          <a:stretch>
            <a:fillRect/>
          </a:stretch>
        </p:blipFill>
        <p:spPr>
          <a:xfrm>
            <a:off x="143510" y="163068"/>
            <a:ext cx="767080" cy="307848"/>
          </a:xfrm>
          <a:prstGeom prst="rect">
            <a:avLst/>
          </a:prstGeom>
        </p:spPr>
      </p:pic>
      <p:pic>
        <p:nvPicPr>
          <p:cNvPr id="5" name="object 5"/>
          <p:cNvPicPr/>
          <p:nvPr/>
        </p:nvPicPr>
        <p:blipFill>
          <a:blip r:embed="rId4" cstate="print"/>
          <a:stretch>
            <a:fillRect/>
          </a:stretch>
        </p:blipFill>
        <p:spPr>
          <a:xfrm>
            <a:off x="4803140" y="779614"/>
            <a:ext cx="4171823" cy="3498850"/>
          </a:xfrm>
          <a:prstGeom prst="rect">
            <a:avLst/>
          </a:prstGeom>
        </p:spPr>
      </p:pic>
      <p:sp>
        <p:nvSpPr>
          <p:cNvPr id="6" name="object 6"/>
          <p:cNvSpPr txBox="1">
            <a:spLocks noGrp="1"/>
          </p:cNvSpPr>
          <p:nvPr>
            <p:ph type="ftr" sz="quarter" idx="5"/>
          </p:nvPr>
        </p:nvSpPr>
        <p:spPr>
          <a:xfrm>
            <a:off x="0" y="0"/>
            <a:ext cx="0" cy="126317"/>
          </a:xfrm>
          <a:prstGeom prst="rect">
            <a:avLst/>
          </a:prstGeom>
        </p:spPr>
        <p:txBody>
          <a:bodyPr vert="horz" wrap="square" lIns="0" tIns="3175" rIns="0" bIns="0" rtlCol="0">
            <a:spAutoFit/>
          </a:bodyPr>
          <a:lstStyle/>
          <a:p>
            <a:pPr marL="12700">
              <a:lnSpc>
                <a:spcPct val="100000"/>
              </a:lnSpc>
              <a:spcBef>
                <a:spcPts val="25"/>
              </a:spcBef>
            </a:pPr>
            <a:endParaRPr dirty="0"/>
          </a:p>
        </p:txBody>
      </p:sp>
    </p:spTree>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60323" y="827278"/>
            <a:ext cx="3418840" cy="887422"/>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70" dirty="0"/>
              <a:t> </a:t>
            </a:r>
            <a:r>
              <a:rPr spc="-5" dirty="0"/>
              <a:t>Data</a:t>
            </a:r>
            <a:r>
              <a:rPr spc="-70" dirty="0"/>
              <a:t> </a:t>
            </a:r>
            <a:r>
              <a:rPr dirty="0"/>
              <a:t>Structure</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843785" y="1722247"/>
            <a:ext cx="97663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Definition</a:t>
            </a:r>
            <a:endParaRPr sz="1800" dirty="0">
              <a:latin typeface="Arial"/>
              <a:cs typeface="Arial"/>
            </a:endParaRPr>
          </a:p>
        </p:txBody>
      </p:sp>
      <p:sp>
        <p:nvSpPr>
          <p:cNvPr id="7" name="object 7"/>
          <p:cNvSpPr txBox="1"/>
          <p:nvPr/>
        </p:nvSpPr>
        <p:spPr>
          <a:xfrm>
            <a:off x="654812" y="2785338"/>
            <a:ext cx="3232150" cy="2004695"/>
          </a:xfrm>
          <a:prstGeom prst="rect">
            <a:avLst/>
          </a:prstGeom>
        </p:spPr>
        <p:txBody>
          <a:bodyPr vert="horz" wrap="square" lIns="0" tIns="12700" rIns="0" bIns="0" rtlCol="0">
            <a:spAutoFit/>
          </a:bodyPr>
          <a:lstStyle/>
          <a:p>
            <a:pPr marL="349250" marR="5080" indent="-337185">
              <a:lnSpc>
                <a:spcPct val="115700"/>
              </a:lnSpc>
              <a:spcBef>
                <a:spcPts val="100"/>
              </a:spcBef>
              <a:buChar char="●"/>
              <a:tabLst>
                <a:tab pos="349250" algn="l"/>
                <a:tab pos="349885" algn="l"/>
              </a:tabLst>
            </a:pPr>
            <a:r>
              <a:rPr sz="1400" spc="-5" dirty="0">
                <a:latin typeface="Arial"/>
                <a:cs typeface="Arial"/>
              </a:rPr>
              <a:t>The </a:t>
            </a:r>
            <a:r>
              <a:rPr sz="1400" dirty="0">
                <a:latin typeface="Arial"/>
                <a:cs typeface="Arial"/>
              </a:rPr>
              <a:t>relational </a:t>
            </a:r>
            <a:r>
              <a:rPr sz="1400" spc="-5" dirty="0">
                <a:latin typeface="Arial"/>
                <a:cs typeface="Arial"/>
              </a:rPr>
              <a:t>model represents </a:t>
            </a:r>
            <a:r>
              <a:rPr sz="1400" dirty="0">
                <a:latin typeface="Arial"/>
                <a:cs typeface="Arial"/>
              </a:rPr>
              <a:t>the </a:t>
            </a:r>
            <a:r>
              <a:rPr sz="1400" spc="5" dirty="0">
                <a:latin typeface="Arial"/>
                <a:cs typeface="Arial"/>
              </a:rPr>
              <a:t> </a:t>
            </a:r>
            <a:r>
              <a:rPr sz="1400" dirty="0">
                <a:latin typeface="Arial"/>
                <a:cs typeface="Arial"/>
              </a:rPr>
              <a:t>database</a:t>
            </a:r>
            <a:r>
              <a:rPr sz="1400" spc="-20" dirty="0">
                <a:latin typeface="Arial"/>
                <a:cs typeface="Arial"/>
              </a:rPr>
              <a:t> </a:t>
            </a:r>
            <a:r>
              <a:rPr sz="1400" spc="-10" dirty="0">
                <a:latin typeface="Arial"/>
                <a:cs typeface="Arial"/>
              </a:rPr>
              <a:t>as</a:t>
            </a:r>
            <a:r>
              <a:rPr sz="1400" dirty="0">
                <a:latin typeface="Arial"/>
                <a:cs typeface="Arial"/>
              </a:rPr>
              <a:t> a</a:t>
            </a:r>
            <a:r>
              <a:rPr sz="1400" spc="-30" dirty="0">
                <a:latin typeface="Arial"/>
                <a:cs typeface="Arial"/>
              </a:rPr>
              <a:t> </a:t>
            </a:r>
            <a:r>
              <a:rPr sz="1400" spc="-5" dirty="0">
                <a:latin typeface="Arial"/>
                <a:cs typeface="Arial"/>
              </a:rPr>
              <a:t>collection</a:t>
            </a:r>
            <a:r>
              <a:rPr sz="1400" dirty="0">
                <a:latin typeface="Arial"/>
                <a:cs typeface="Arial"/>
              </a:rPr>
              <a:t> </a:t>
            </a:r>
            <a:r>
              <a:rPr sz="1400" spc="-10" dirty="0">
                <a:latin typeface="Arial"/>
                <a:cs typeface="Arial"/>
              </a:rPr>
              <a:t>of</a:t>
            </a:r>
            <a:r>
              <a:rPr sz="1400" spc="-15" dirty="0">
                <a:latin typeface="Arial"/>
                <a:cs typeface="Arial"/>
              </a:rPr>
              <a:t> </a:t>
            </a:r>
            <a:r>
              <a:rPr sz="1400" spc="-5" dirty="0">
                <a:latin typeface="Arial"/>
                <a:cs typeface="Arial"/>
              </a:rPr>
              <a:t>relations.</a:t>
            </a:r>
            <a:endParaRPr sz="1400">
              <a:latin typeface="Arial"/>
              <a:cs typeface="Arial"/>
            </a:endParaRPr>
          </a:p>
          <a:p>
            <a:pPr marL="349250" marR="255904" indent="-337185">
              <a:lnSpc>
                <a:spcPct val="115199"/>
              </a:lnSpc>
              <a:spcBef>
                <a:spcPts val="20"/>
              </a:spcBef>
              <a:buChar char="●"/>
              <a:tabLst>
                <a:tab pos="349250" algn="l"/>
                <a:tab pos="349885" algn="l"/>
              </a:tabLst>
            </a:pPr>
            <a:r>
              <a:rPr sz="1400" dirty="0">
                <a:latin typeface="Arial"/>
                <a:cs typeface="Arial"/>
              </a:rPr>
              <a:t>A</a:t>
            </a:r>
            <a:r>
              <a:rPr sz="1400" spc="-90" dirty="0">
                <a:latin typeface="Arial"/>
                <a:cs typeface="Arial"/>
              </a:rPr>
              <a:t> </a:t>
            </a:r>
            <a:r>
              <a:rPr sz="1400" spc="-5" dirty="0">
                <a:latin typeface="Arial"/>
                <a:cs typeface="Arial"/>
              </a:rPr>
              <a:t>relation</a:t>
            </a:r>
            <a:r>
              <a:rPr sz="1400" spc="-20" dirty="0">
                <a:latin typeface="Arial"/>
                <a:cs typeface="Arial"/>
              </a:rPr>
              <a:t> </a:t>
            </a:r>
            <a:r>
              <a:rPr sz="1400" dirty="0">
                <a:latin typeface="Arial"/>
                <a:cs typeface="Arial"/>
              </a:rPr>
              <a:t>is</a:t>
            </a:r>
            <a:r>
              <a:rPr sz="1400" spc="-10" dirty="0">
                <a:latin typeface="Arial"/>
                <a:cs typeface="Arial"/>
              </a:rPr>
              <a:t> </a:t>
            </a:r>
            <a:r>
              <a:rPr sz="1400" spc="-5" dirty="0">
                <a:latin typeface="Arial"/>
                <a:cs typeface="Arial"/>
              </a:rPr>
              <a:t>nothing</a:t>
            </a:r>
            <a:r>
              <a:rPr sz="1400" spc="-30" dirty="0">
                <a:latin typeface="Arial"/>
                <a:cs typeface="Arial"/>
              </a:rPr>
              <a:t> </a:t>
            </a:r>
            <a:r>
              <a:rPr sz="1400" spc="-5" dirty="0">
                <a:latin typeface="Arial"/>
                <a:cs typeface="Arial"/>
              </a:rPr>
              <a:t>but</a:t>
            </a:r>
            <a:r>
              <a:rPr sz="1400" spc="-10" dirty="0">
                <a:latin typeface="Arial"/>
                <a:cs typeface="Arial"/>
              </a:rPr>
              <a:t> </a:t>
            </a:r>
            <a:r>
              <a:rPr sz="1400" dirty="0">
                <a:latin typeface="Arial"/>
                <a:cs typeface="Arial"/>
              </a:rPr>
              <a:t>a</a:t>
            </a:r>
            <a:r>
              <a:rPr sz="1400" spc="-15" dirty="0">
                <a:latin typeface="Arial"/>
                <a:cs typeface="Arial"/>
              </a:rPr>
              <a:t> </a:t>
            </a:r>
            <a:r>
              <a:rPr sz="1400" spc="-5" dirty="0">
                <a:latin typeface="Arial"/>
                <a:cs typeface="Arial"/>
              </a:rPr>
              <a:t>table</a:t>
            </a:r>
            <a:r>
              <a:rPr sz="1400" spc="-20" dirty="0">
                <a:latin typeface="Arial"/>
                <a:cs typeface="Arial"/>
              </a:rPr>
              <a:t> </a:t>
            </a:r>
            <a:r>
              <a:rPr sz="1400" spc="-5" dirty="0">
                <a:latin typeface="Arial"/>
                <a:cs typeface="Arial"/>
              </a:rPr>
              <a:t>of </a:t>
            </a:r>
            <a:r>
              <a:rPr sz="1400" spc="-375" dirty="0">
                <a:latin typeface="Arial"/>
                <a:cs typeface="Arial"/>
              </a:rPr>
              <a:t> </a:t>
            </a:r>
            <a:r>
              <a:rPr sz="1400" spc="-5" dirty="0">
                <a:latin typeface="Arial"/>
                <a:cs typeface="Arial"/>
              </a:rPr>
              <a:t>values.</a:t>
            </a:r>
            <a:endParaRPr sz="1400">
              <a:latin typeface="Arial"/>
              <a:cs typeface="Arial"/>
            </a:endParaRPr>
          </a:p>
          <a:p>
            <a:pPr marL="349250" marR="134620" indent="-337185">
              <a:lnSpc>
                <a:spcPct val="115700"/>
              </a:lnSpc>
              <a:spcBef>
                <a:spcPts val="10"/>
              </a:spcBef>
              <a:buChar char="●"/>
              <a:tabLst>
                <a:tab pos="349250" algn="l"/>
                <a:tab pos="349885" algn="l"/>
              </a:tabLst>
            </a:pPr>
            <a:r>
              <a:rPr sz="1400" spc="-5" dirty="0">
                <a:latin typeface="Arial"/>
                <a:cs typeface="Arial"/>
              </a:rPr>
              <a:t>Every</a:t>
            </a:r>
            <a:r>
              <a:rPr sz="1400" spc="-30" dirty="0">
                <a:latin typeface="Arial"/>
                <a:cs typeface="Arial"/>
              </a:rPr>
              <a:t> </a:t>
            </a:r>
            <a:r>
              <a:rPr sz="1400" dirty="0">
                <a:latin typeface="Arial"/>
                <a:cs typeface="Arial"/>
              </a:rPr>
              <a:t>row</a:t>
            </a:r>
            <a:r>
              <a:rPr sz="1400" spc="-25" dirty="0">
                <a:latin typeface="Arial"/>
                <a:cs typeface="Arial"/>
              </a:rPr>
              <a:t> </a:t>
            </a:r>
            <a:r>
              <a:rPr sz="1400" dirty="0">
                <a:latin typeface="Arial"/>
                <a:cs typeface="Arial"/>
              </a:rPr>
              <a:t>in</a:t>
            </a:r>
            <a:r>
              <a:rPr sz="1400" spc="-10" dirty="0">
                <a:latin typeface="Arial"/>
                <a:cs typeface="Arial"/>
              </a:rPr>
              <a:t> </a:t>
            </a:r>
            <a:r>
              <a:rPr sz="1400" dirty="0">
                <a:latin typeface="Arial"/>
                <a:cs typeface="Arial"/>
              </a:rPr>
              <a:t>the</a:t>
            </a:r>
            <a:r>
              <a:rPr sz="1400" spc="-30" dirty="0">
                <a:latin typeface="Arial"/>
                <a:cs typeface="Arial"/>
              </a:rPr>
              <a:t> </a:t>
            </a:r>
            <a:r>
              <a:rPr sz="1400" spc="-5" dirty="0">
                <a:latin typeface="Arial"/>
                <a:cs typeface="Arial"/>
              </a:rPr>
              <a:t>table</a:t>
            </a:r>
            <a:r>
              <a:rPr sz="1400" spc="-10" dirty="0">
                <a:latin typeface="Arial"/>
                <a:cs typeface="Arial"/>
              </a:rPr>
              <a:t> </a:t>
            </a:r>
            <a:r>
              <a:rPr sz="1400" spc="-5" dirty="0">
                <a:latin typeface="Arial"/>
                <a:cs typeface="Arial"/>
              </a:rPr>
              <a:t>represents</a:t>
            </a:r>
            <a:r>
              <a:rPr sz="1400" spc="-10" dirty="0">
                <a:latin typeface="Arial"/>
                <a:cs typeface="Arial"/>
              </a:rPr>
              <a:t> </a:t>
            </a:r>
            <a:r>
              <a:rPr sz="1400" dirty="0">
                <a:latin typeface="Arial"/>
                <a:cs typeface="Arial"/>
              </a:rPr>
              <a:t>a </a:t>
            </a:r>
            <a:r>
              <a:rPr sz="1400" spc="-375" dirty="0">
                <a:latin typeface="Arial"/>
                <a:cs typeface="Arial"/>
              </a:rPr>
              <a:t> </a:t>
            </a:r>
            <a:r>
              <a:rPr sz="1400" spc="-5" dirty="0">
                <a:latin typeface="Arial"/>
                <a:cs typeface="Arial"/>
              </a:rPr>
              <a:t>collection</a:t>
            </a:r>
            <a:r>
              <a:rPr sz="1400" spc="-10" dirty="0">
                <a:latin typeface="Arial"/>
                <a:cs typeface="Arial"/>
              </a:rPr>
              <a:t> of</a:t>
            </a:r>
            <a:r>
              <a:rPr sz="1400" dirty="0">
                <a:latin typeface="Arial"/>
                <a:cs typeface="Arial"/>
              </a:rPr>
              <a:t> </a:t>
            </a:r>
            <a:r>
              <a:rPr sz="1400" spc="-5" dirty="0">
                <a:latin typeface="Arial"/>
                <a:cs typeface="Arial"/>
              </a:rPr>
              <a:t>related</a:t>
            </a:r>
            <a:r>
              <a:rPr sz="1400" spc="-20" dirty="0">
                <a:latin typeface="Arial"/>
                <a:cs typeface="Arial"/>
              </a:rPr>
              <a:t> </a:t>
            </a:r>
            <a:r>
              <a:rPr sz="1400" dirty="0">
                <a:latin typeface="Arial"/>
                <a:cs typeface="Arial"/>
              </a:rPr>
              <a:t>data</a:t>
            </a:r>
            <a:r>
              <a:rPr sz="1400" spc="-5" dirty="0">
                <a:latin typeface="Arial"/>
                <a:cs typeface="Arial"/>
              </a:rPr>
              <a:t> values.</a:t>
            </a:r>
            <a:endParaRPr sz="1400">
              <a:latin typeface="Arial"/>
              <a:cs typeface="Arial"/>
            </a:endParaRPr>
          </a:p>
          <a:p>
            <a:pPr marL="349250" marR="307975" indent="-337185">
              <a:lnSpc>
                <a:spcPct val="115900"/>
              </a:lnSpc>
              <a:spcBef>
                <a:spcPts val="10"/>
              </a:spcBef>
              <a:buChar char="●"/>
              <a:tabLst>
                <a:tab pos="349250" algn="l"/>
                <a:tab pos="349885" algn="l"/>
              </a:tabLst>
            </a:pPr>
            <a:r>
              <a:rPr sz="1400" dirty="0">
                <a:latin typeface="Arial"/>
                <a:cs typeface="Arial"/>
              </a:rPr>
              <a:t>These</a:t>
            </a:r>
            <a:r>
              <a:rPr sz="1400" spc="-25" dirty="0">
                <a:latin typeface="Arial"/>
                <a:cs typeface="Arial"/>
              </a:rPr>
              <a:t> </a:t>
            </a:r>
            <a:r>
              <a:rPr sz="1400" spc="-5" dirty="0">
                <a:latin typeface="Arial"/>
                <a:cs typeface="Arial"/>
              </a:rPr>
              <a:t>rows</a:t>
            </a:r>
            <a:r>
              <a:rPr sz="1400" spc="-20" dirty="0">
                <a:latin typeface="Arial"/>
                <a:cs typeface="Arial"/>
              </a:rPr>
              <a:t> </a:t>
            </a:r>
            <a:r>
              <a:rPr sz="1400" dirty="0">
                <a:latin typeface="Arial"/>
                <a:cs typeface="Arial"/>
              </a:rPr>
              <a:t>in</a:t>
            </a:r>
            <a:r>
              <a:rPr sz="1400" spc="-25" dirty="0">
                <a:latin typeface="Arial"/>
                <a:cs typeface="Arial"/>
              </a:rPr>
              <a:t> </a:t>
            </a:r>
            <a:r>
              <a:rPr sz="1400" spc="-5" dirty="0">
                <a:latin typeface="Arial"/>
                <a:cs typeface="Arial"/>
              </a:rPr>
              <a:t>the</a:t>
            </a:r>
            <a:r>
              <a:rPr sz="1400" spc="-40" dirty="0">
                <a:latin typeface="Arial"/>
                <a:cs typeface="Arial"/>
              </a:rPr>
              <a:t> </a:t>
            </a:r>
            <a:r>
              <a:rPr sz="1400" spc="-5" dirty="0">
                <a:latin typeface="Arial"/>
                <a:cs typeface="Arial"/>
              </a:rPr>
              <a:t>table</a:t>
            </a:r>
            <a:r>
              <a:rPr sz="1400" spc="-10" dirty="0">
                <a:latin typeface="Arial"/>
                <a:cs typeface="Arial"/>
              </a:rPr>
              <a:t> </a:t>
            </a:r>
            <a:r>
              <a:rPr sz="1400" spc="-5" dirty="0">
                <a:latin typeface="Arial"/>
                <a:cs typeface="Arial"/>
              </a:rPr>
              <a:t>denote</a:t>
            </a:r>
            <a:r>
              <a:rPr sz="1400" spc="-35" dirty="0">
                <a:latin typeface="Arial"/>
                <a:cs typeface="Arial"/>
              </a:rPr>
              <a:t> </a:t>
            </a:r>
            <a:r>
              <a:rPr sz="1400" dirty="0">
                <a:latin typeface="Arial"/>
                <a:cs typeface="Arial"/>
              </a:rPr>
              <a:t>a </a:t>
            </a:r>
            <a:r>
              <a:rPr sz="1400" spc="-375" dirty="0">
                <a:latin typeface="Arial"/>
                <a:cs typeface="Arial"/>
              </a:rPr>
              <a:t> </a:t>
            </a:r>
            <a:r>
              <a:rPr sz="1400" spc="-5" dirty="0">
                <a:latin typeface="Arial"/>
                <a:cs typeface="Arial"/>
              </a:rPr>
              <a:t>real-world</a:t>
            </a:r>
            <a:r>
              <a:rPr sz="1400" dirty="0">
                <a:latin typeface="Arial"/>
                <a:cs typeface="Arial"/>
              </a:rPr>
              <a:t> </a:t>
            </a:r>
            <a:r>
              <a:rPr sz="1400" spc="-5" dirty="0">
                <a:latin typeface="Arial"/>
                <a:cs typeface="Arial"/>
              </a:rPr>
              <a:t>entity</a:t>
            </a:r>
            <a:r>
              <a:rPr sz="1400" spc="-20" dirty="0">
                <a:latin typeface="Arial"/>
                <a:cs typeface="Arial"/>
              </a:rPr>
              <a:t> </a:t>
            </a:r>
            <a:r>
              <a:rPr sz="1400" spc="-5" dirty="0">
                <a:latin typeface="Arial"/>
                <a:cs typeface="Arial"/>
              </a:rPr>
              <a:t>or</a:t>
            </a:r>
            <a:r>
              <a:rPr sz="1400" spc="-15" dirty="0">
                <a:latin typeface="Arial"/>
                <a:cs typeface="Arial"/>
              </a:rPr>
              <a:t> </a:t>
            </a:r>
            <a:r>
              <a:rPr sz="1400" spc="-5" dirty="0">
                <a:latin typeface="Arial"/>
                <a:cs typeface="Arial"/>
              </a:rPr>
              <a:t>relationship.</a:t>
            </a:r>
            <a:endParaRPr sz="1400">
              <a:latin typeface="Arial"/>
              <a:cs typeface="Arial"/>
            </a:endParaRPr>
          </a:p>
        </p:txBody>
      </p:sp>
      <p:sp>
        <p:nvSpPr>
          <p:cNvPr id="8" name="object 8"/>
          <p:cNvSpPr txBox="1"/>
          <p:nvPr/>
        </p:nvSpPr>
        <p:spPr>
          <a:xfrm>
            <a:off x="4708016" y="4836667"/>
            <a:ext cx="2376805"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5" dirty="0">
                <a:solidFill>
                  <a:srgbClr val="585858"/>
                </a:solidFill>
                <a:latin typeface="Arial"/>
                <a:cs typeface="Arial"/>
              </a:rPr>
              <a:t> Source:</a:t>
            </a:r>
            <a:r>
              <a:rPr sz="700" spc="20" dirty="0">
                <a:solidFill>
                  <a:srgbClr val="585858"/>
                </a:solidFill>
                <a:latin typeface="Arial"/>
                <a:cs typeface="Arial"/>
              </a:rPr>
              <a:t> </a:t>
            </a:r>
            <a:r>
              <a:rPr sz="700" u="sng" spc="-10" dirty="0">
                <a:solidFill>
                  <a:srgbClr val="0096A7"/>
                </a:solidFill>
                <a:uFill>
                  <a:solidFill>
                    <a:srgbClr val="0096A7"/>
                  </a:solidFill>
                </a:uFill>
                <a:latin typeface="Arial"/>
                <a:cs typeface="Arial"/>
                <a:hlinkClick r:id="rId3"/>
              </a:rPr>
              <a:t>https://www.learncomputerscienceonline.com</a:t>
            </a:r>
            <a:endParaRPr sz="7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803140" y="777875"/>
            <a:ext cx="4171823" cy="3498850"/>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60323" y="827278"/>
            <a:ext cx="3418840" cy="887422"/>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70" dirty="0"/>
              <a:t> </a:t>
            </a:r>
            <a:r>
              <a:rPr spc="-5" dirty="0"/>
              <a:t>Data</a:t>
            </a:r>
            <a:r>
              <a:rPr spc="-70" dirty="0"/>
              <a:t> </a:t>
            </a:r>
            <a:r>
              <a:rPr dirty="0"/>
              <a:t>Structure</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733925" y="551815"/>
              <a:ext cx="4171950" cy="3905250"/>
            </a:xfrm>
            <a:prstGeom prst="rect">
              <a:avLst/>
            </a:prstGeom>
          </p:spPr>
        </p:pic>
      </p:grpSp>
      <p:sp>
        <p:nvSpPr>
          <p:cNvPr id="7" name="object 7"/>
          <p:cNvSpPr txBox="1"/>
          <p:nvPr/>
        </p:nvSpPr>
        <p:spPr>
          <a:xfrm>
            <a:off x="955344" y="1722247"/>
            <a:ext cx="274828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Relational</a:t>
            </a:r>
            <a:r>
              <a:rPr sz="1800" spc="-50" dirty="0">
                <a:solidFill>
                  <a:srgbClr val="585858"/>
                </a:solidFill>
                <a:latin typeface="Arial"/>
                <a:cs typeface="Arial"/>
              </a:rPr>
              <a:t> </a:t>
            </a:r>
            <a:r>
              <a:rPr sz="1800" dirty="0">
                <a:solidFill>
                  <a:srgbClr val="585858"/>
                </a:solidFill>
                <a:latin typeface="Arial"/>
                <a:cs typeface="Arial"/>
              </a:rPr>
              <a:t>Model</a:t>
            </a:r>
            <a:r>
              <a:rPr sz="1800" spc="-50" dirty="0">
                <a:solidFill>
                  <a:srgbClr val="585858"/>
                </a:solidFill>
                <a:latin typeface="Arial"/>
                <a:cs typeface="Arial"/>
              </a:rPr>
              <a:t> </a:t>
            </a:r>
            <a:r>
              <a:rPr sz="1800" spc="-5" dirty="0">
                <a:solidFill>
                  <a:srgbClr val="585858"/>
                </a:solidFill>
                <a:latin typeface="Arial"/>
                <a:cs typeface="Arial"/>
              </a:rPr>
              <a:t>Concepts</a:t>
            </a:r>
            <a:endParaRPr sz="1800" dirty="0">
              <a:latin typeface="Arial"/>
              <a:cs typeface="Arial"/>
            </a:endParaRPr>
          </a:p>
        </p:txBody>
      </p:sp>
      <p:sp>
        <p:nvSpPr>
          <p:cNvPr id="8" name="object 8"/>
          <p:cNvSpPr txBox="1"/>
          <p:nvPr/>
        </p:nvSpPr>
        <p:spPr>
          <a:xfrm>
            <a:off x="654812" y="2785338"/>
            <a:ext cx="3522345" cy="1755775"/>
          </a:xfrm>
          <a:prstGeom prst="rect">
            <a:avLst/>
          </a:prstGeom>
        </p:spPr>
        <p:txBody>
          <a:bodyPr vert="horz" wrap="square" lIns="0" tIns="12700" rIns="0" bIns="0" rtlCol="0">
            <a:spAutoFit/>
          </a:bodyPr>
          <a:lstStyle/>
          <a:p>
            <a:pPr marL="349250" marR="5080" indent="-337185">
              <a:lnSpc>
                <a:spcPct val="115700"/>
              </a:lnSpc>
              <a:spcBef>
                <a:spcPts val="100"/>
              </a:spcBef>
              <a:buChar char="●"/>
              <a:tabLst>
                <a:tab pos="349250" algn="l"/>
                <a:tab pos="349885" algn="l"/>
              </a:tabLst>
            </a:pPr>
            <a:r>
              <a:rPr sz="1400" b="1" spc="-5" dirty="0">
                <a:latin typeface="Arial"/>
                <a:cs typeface="Arial"/>
              </a:rPr>
              <a:t>Attribute:</a:t>
            </a:r>
            <a:r>
              <a:rPr sz="1400" b="1" spc="-70" dirty="0">
                <a:latin typeface="Arial"/>
                <a:cs typeface="Arial"/>
              </a:rPr>
              <a:t> </a:t>
            </a:r>
            <a:r>
              <a:rPr sz="1400" spc="-5" dirty="0">
                <a:latin typeface="Arial"/>
                <a:cs typeface="Arial"/>
              </a:rPr>
              <a:t>The</a:t>
            </a:r>
            <a:r>
              <a:rPr sz="1400" spc="-40" dirty="0">
                <a:latin typeface="Arial"/>
                <a:cs typeface="Arial"/>
              </a:rPr>
              <a:t> </a:t>
            </a:r>
            <a:r>
              <a:rPr sz="1400" dirty="0">
                <a:latin typeface="Arial"/>
                <a:cs typeface="Arial"/>
              </a:rPr>
              <a:t>properties</a:t>
            </a:r>
            <a:r>
              <a:rPr sz="1400" spc="-20" dirty="0">
                <a:latin typeface="Arial"/>
                <a:cs typeface="Arial"/>
              </a:rPr>
              <a:t> </a:t>
            </a:r>
            <a:r>
              <a:rPr sz="1400" spc="-5" dirty="0">
                <a:latin typeface="Arial"/>
                <a:cs typeface="Arial"/>
              </a:rPr>
              <a:t>which</a:t>
            </a:r>
            <a:r>
              <a:rPr sz="1400" spc="-35" dirty="0">
                <a:latin typeface="Arial"/>
                <a:cs typeface="Arial"/>
              </a:rPr>
              <a:t> </a:t>
            </a:r>
            <a:r>
              <a:rPr sz="1400" spc="-5" dirty="0">
                <a:latin typeface="Arial"/>
                <a:cs typeface="Arial"/>
              </a:rPr>
              <a:t>define</a:t>
            </a:r>
            <a:r>
              <a:rPr sz="1400" spc="-50" dirty="0">
                <a:latin typeface="Arial"/>
                <a:cs typeface="Arial"/>
              </a:rPr>
              <a:t> </a:t>
            </a:r>
            <a:r>
              <a:rPr sz="1400" dirty="0">
                <a:latin typeface="Arial"/>
                <a:cs typeface="Arial"/>
              </a:rPr>
              <a:t>a </a:t>
            </a:r>
            <a:r>
              <a:rPr sz="1400" spc="-375" dirty="0">
                <a:latin typeface="Arial"/>
                <a:cs typeface="Arial"/>
              </a:rPr>
              <a:t> </a:t>
            </a:r>
            <a:r>
              <a:rPr sz="1400" spc="-5" dirty="0">
                <a:latin typeface="Arial"/>
                <a:cs typeface="Arial"/>
              </a:rPr>
              <a:t>relation.</a:t>
            </a:r>
            <a:endParaRPr sz="1400">
              <a:latin typeface="Arial"/>
              <a:cs typeface="Arial"/>
            </a:endParaRPr>
          </a:p>
          <a:p>
            <a:pPr marL="349250" marR="31115" indent="-337185">
              <a:lnSpc>
                <a:spcPct val="115199"/>
              </a:lnSpc>
              <a:spcBef>
                <a:spcPts val="20"/>
              </a:spcBef>
              <a:buChar char="●"/>
              <a:tabLst>
                <a:tab pos="349250" algn="l"/>
                <a:tab pos="349885" algn="l"/>
              </a:tabLst>
            </a:pPr>
            <a:r>
              <a:rPr sz="1400" b="1" spc="-5" dirty="0">
                <a:latin typeface="Arial"/>
                <a:cs typeface="Arial"/>
              </a:rPr>
              <a:t>Tables:</a:t>
            </a:r>
            <a:r>
              <a:rPr sz="1400" b="1" spc="-45" dirty="0">
                <a:latin typeface="Arial"/>
                <a:cs typeface="Arial"/>
              </a:rPr>
              <a:t> </a:t>
            </a:r>
            <a:r>
              <a:rPr sz="1400" spc="-5" dirty="0">
                <a:latin typeface="Arial"/>
                <a:cs typeface="Arial"/>
              </a:rPr>
              <a:t>Relations</a:t>
            </a:r>
            <a:r>
              <a:rPr sz="1400" spc="-30" dirty="0">
                <a:latin typeface="Arial"/>
                <a:cs typeface="Arial"/>
              </a:rPr>
              <a:t> </a:t>
            </a:r>
            <a:r>
              <a:rPr sz="1400" spc="-5" dirty="0">
                <a:latin typeface="Arial"/>
                <a:cs typeface="Arial"/>
              </a:rPr>
              <a:t>are</a:t>
            </a:r>
            <a:r>
              <a:rPr sz="1400" spc="-45" dirty="0">
                <a:latin typeface="Arial"/>
                <a:cs typeface="Arial"/>
              </a:rPr>
              <a:t> </a:t>
            </a:r>
            <a:r>
              <a:rPr sz="1400" spc="-5" dirty="0">
                <a:latin typeface="Arial"/>
                <a:cs typeface="Arial"/>
              </a:rPr>
              <a:t>saved</a:t>
            </a:r>
            <a:r>
              <a:rPr sz="1400" spc="-25" dirty="0">
                <a:latin typeface="Arial"/>
                <a:cs typeface="Arial"/>
              </a:rPr>
              <a:t> </a:t>
            </a:r>
            <a:r>
              <a:rPr sz="1400" dirty="0">
                <a:latin typeface="Arial"/>
                <a:cs typeface="Arial"/>
              </a:rPr>
              <a:t>in</a:t>
            </a:r>
            <a:r>
              <a:rPr sz="1400" spc="-45" dirty="0">
                <a:latin typeface="Arial"/>
                <a:cs typeface="Arial"/>
              </a:rPr>
              <a:t> </a:t>
            </a:r>
            <a:r>
              <a:rPr sz="1400" spc="-5" dirty="0">
                <a:latin typeface="Arial"/>
                <a:cs typeface="Arial"/>
              </a:rPr>
              <a:t>the</a:t>
            </a:r>
            <a:r>
              <a:rPr sz="1400" spc="-45" dirty="0">
                <a:latin typeface="Arial"/>
                <a:cs typeface="Arial"/>
              </a:rPr>
              <a:t> </a:t>
            </a:r>
            <a:r>
              <a:rPr sz="1400" spc="-5" dirty="0">
                <a:latin typeface="Arial"/>
                <a:cs typeface="Arial"/>
              </a:rPr>
              <a:t>table </a:t>
            </a:r>
            <a:r>
              <a:rPr sz="1400" spc="-370" dirty="0">
                <a:latin typeface="Arial"/>
                <a:cs typeface="Arial"/>
              </a:rPr>
              <a:t> </a:t>
            </a:r>
            <a:r>
              <a:rPr sz="1400" spc="-5" dirty="0">
                <a:latin typeface="Arial"/>
                <a:cs typeface="Arial"/>
              </a:rPr>
              <a:t>format.</a:t>
            </a:r>
            <a:endParaRPr sz="1400">
              <a:latin typeface="Arial"/>
              <a:cs typeface="Arial"/>
            </a:endParaRPr>
          </a:p>
          <a:p>
            <a:pPr marL="349250" indent="-335915">
              <a:lnSpc>
                <a:spcPct val="100000"/>
              </a:lnSpc>
              <a:spcBef>
                <a:spcPts val="275"/>
              </a:spcBef>
              <a:buChar char="●"/>
              <a:tabLst>
                <a:tab pos="349250" algn="l"/>
                <a:tab pos="349885" algn="l"/>
              </a:tabLst>
            </a:pPr>
            <a:r>
              <a:rPr sz="1400" b="1" spc="-5" dirty="0">
                <a:latin typeface="Arial"/>
                <a:cs typeface="Arial"/>
              </a:rPr>
              <a:t>Tuple:</a:t>
            </a:r>
            <a:r>
              <a:rPr sz="1400" b="1" spc="-55" dirty="0">
                <a:latin typeface="Arial"/>
                <a:cs typeface="Arial"/>
              </a:rPr>
              <a:t> </a:t>
            </a:r>
            <a:r>
              <a:rPr sz="1400" spc="-5" dirty="0">
                <a:latin typeface="Arial"/>
                <a:cs typeface="Arial"/>
              </a:rPr>
              <a:t>Single</a:t>
            </a:r>
            <a:r>
              <a:rPr sz="1400" spc="-40" dirty="0">
                <a:latin typeface="Arial"/>
                <a:cs typeface="Arial"/>
              </a:rPr>
              <a:t> </a:t>
            </a:r>
            <a:r>
              <a:rPr sz="1400" dirty="0">
                <a:latin typeface="Arial"/>
                <a:cs typeface="Arial"/>
              </a:rPr>
              <a:t>row</a:t>
            </a:r>
            <a:r>
              <a:rPr sz="1400" spc="-55" dirty="0">
                <a:latin typeface="Arial"/>
                <a:cs typeface="Arial"/>
              </a:rPr>
              <a:t> </a:t>
            </a:r>
            <a:r>
              <a:rPr sz="1400" spc="-5" dirty="0">
                <a:latin typeface="Arial"/>
                <a:cs typeface="Arial"/>
              </a:rPr>
              <a:t>of</a:t>
            </a:r>
            <a:r>
              <a:rPr sz="1400" spc="-35" dirty="0">
                <a:latin typeface="Arial"/>
                <a:cs typeface="Arial"/>
              </a:rPr>
              <a:t> </a:t>
            </a:r>
            <a:r>
              <a:rPr sz="1400" dirty="0">
                <a:latin typeface="Arial"/>
                <a:cs typeface="Arial"/>
              </a:rPr>
              <a:t>a</a:t>
            </a:r>
            <a:r>
              <a:rPr sz="1400" spc="-50" dirty="0">
                <a:latin typeface="Arial"/>
                <a:cs typeface="Arial"/>
              </a:rPr>
              <a:t> </a:t>
            </a:r>
            <a:r>
              <a:rPr sz="1400" dirty="0">
                <a:latin typeface="Arial"/>
                <a:cs typeface="Arial"/>
              </a:rPr>
              <a:t>table</a:t>
            </a:r>
            <a:endParaRPr sz="1400">
              <a:latin typeface="Arial"/>
              <a:cs typeface="Arial"/>
            </a:endParaRPr>
          </a:p>
          <a:p>
            <a:pPr marL="349250" marR="185420" indent="-337185">
              <a:lnSpc>
                <a:spcPct val="115700"/>
              </a:lnSpc>
              <a:buChar char="●"/>
              <a:tabLst>
                <a:tab pos="349250" algn="l"/>
                <a:tab pos="349885" algn="l"/>
              </a:tabLst>
            </a:pPr>
            <a:r>
              <a:rPr sz="1400" b="1" spc="-5" dirty="0">
                <a:latin typeface="Arial"/>
                <a:cs typeface="Arial"/>
              </a:rPr>
              <a:t>Relation Schema: </a:t>
            </a:r>
            <a:r>
              <a:rPr sz="1400" spc="-5" dirty="0">
                <a:latin typeface="Arial"/>
                <a:cs typeface="Arial"/>
              </a:rPr>
              <a:t>Represents </a:t>
            </a:r>
            <a:r>
              <a:rPr sz="1400" dirty="0">
                <a:latin typeface="Arial"/>
                <a:cs typeface="Arial"/>
              </a:rPr>
              <a:t>the </a:t>
            </a:r>
            <a:r>
              <a:rPr sz="1400" spc="5" dirty="0">
                <a:latin typeface="Arial"/>
                <a:cs typeface="Arial"/>
              </a:rPr>
              <a:t> </a:t>
            </a:r>
            <a:r>
              <a:rPr sz="1400" spc="-5" dirty="0">
                <a:latin typeface="Arial"/>
                <a:cs typeface="Arial"/>
              </a:rPr>
              <a:t>name</a:t>
            </a:r>
            <a:r>
              <a:rPr sz="1400" spc="-25" dirty="0">
                <a:latin typeface="Arial"/>
                <a:cs typeface="Arial"/>
              </a:rPr>
              <a:t> </a:t>
            </a:r>
            <a:r>
              <a:rPr sz="1400" spc="-10" dirty="0">
                <a:latin typeface="Arial"/>
                <a:cs typeface="Arial"/>
              </a:rPr>
              <a:t>of</a:t>
            </a:r>
            <a:r>
              <a:rPr sz="1400" spc="-15" dirty="0">
                <a:latin typeface="Arial"/>
                <a:cs typeface="Arial"/>
              </a:rPr>
              <a:t> </a:t>
            </a:r>
            <a:r>
              <a:rPr sz="1400" spc="-5" dirty="0">
                <a:latin typeface="Arial"/>
                <a:cs typeface="Arial"/>
              </a:rPr>
              <a:t>the</a:t>
            </a:r>
            <a:r>
              <a:rPr sz="1400" spc="-20" dirty="0">
                <a:latin typeface="Arial"/>
                <a:cs typeface="Arial"/>
              </a:rPr>
              <a:t> </a:t>
            </a:r>
            <a:r>
              <a:rPr sz="1400" spc="-5" dirty="0">
                <a:latin typeface="Arial"/>
                <a:cs typeface="Arial"/>
              </a:rPr>
              <a:t>relation</a:t>
            </a:r>
            <a:r>
              <a:rPr sz="1400" spc="-20" dirty="0">
                <a:latin typeface="Arial"/>
                <a:cs typeface="Arial"/>
              </a:rPr>
              <a:t> </a:t>
            </a:r>
            <a:r>
              <a:rPr sz="1400" spc="-5" dirty="0">
                <a:latin typeface="Arial"/>
                <a:cs typeface="Arial"/>
              </a:rPr>
              <a:t>with</a:t>
            </a:r>
            <a:r>
              <a:rPr sz="1400" spc="-15" dirty="0">
                <a:latin typeface="Arial"/>
                <a:cs typeface="Arial"/>
              </a:rPr>
              <a:t> </a:t>
            </a:r>
            <a:r>
              <a:rPr sz="1400" spc="-5" dirty="0">
                <a:latin typeface="Arial"/>
                <a:cs typeface="Arial"/>
              </a:rPr>
              <a:t>its</a:t>
            </a:r>
            <a:r>
              <a:rPr sz="1400" spc="-15" dirty="0">
                <a:latin typeface="Arial"/>
                <a:cs typeface="Arial"/>
              </a:rPr>
              <a:t> </a:t>
            </a:r>
            <a:r>
              <a:rPr sz="1400" spc="-5" dirty="0">
                <a:latin typeface="Arial"/>
                <a:cs typeface="Arial"/>
              </a:rPr>
              <a:t>attributes.</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9540" y="4846565"/>
            <a:ext cx="4008754" cy="247650"/>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marL="12700">
              <a:lnSpc>
                <a:spcPct val="100000"/>
              </a:lnSpc>
              <a:spcBef>
                <a:spcPts val="130"/>
              </a:spcBef>
            </a:pPr>
            <a:r>
              <a:rPr sz="700" u="sng" spc="-5" dirty="0">
                <a:solidFill>
                  <a:srgbClr val="0096A7"/>
                </a:solidFill>
                <a:uFill>
                  <a:solidFill>
                    <a:srgbClr val="0096A7"/>
                  </a:solidFill>
                </a:uFill>
                <a:latin typeface="Arial"/>
                <a:cs typeface="Arial"/>
                <a:hlinkClick r:id="rId5"/>
              </a:rPr>
              <a:t>https://www.slideshare.net/kumar_vic/4-the-relational-data-model-and-relational-database-constraints</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60323" y="827278"/>
            <a:ext cx="3418840" cy="887422"/>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70" dirty="0"/>
              <a:t> </a:t>
            </a:r>
            <a:r>
              <a:rPr spc="-5" dirty="0"/>
              <a:t>Data</a:t>
            </a:r>
            <a:r>
              <a:rPr spc="-70" dirty="0"/>
              <a:t> </a:t>
            </a:r>
            <a:r>
              <a:rPr dirty="0"/>
              <a:t>Structure</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733925" y="551815"/>
              <a:ext cx="4171950" cy="3905250"/>
            </a:xfrm>
            <a:prstGeom prst="rect">
              <a:avLst/>
            </a:prstGeom>
          </p:spPr>
        </p:pic>
      </p:grpSp>
      <p:sp>
        <p:nvSpPr>
          <p:cNvPr id="7" name="object 7"/>
          <p:cNvSpPr txBox="1"/>
          <p:nvPr/>
        </p:nvSpPr>
        <p:spPr>
          <a:xfrm>
            <a:off x="560323" y="2307600"/>
            <a:ext cx="3422650" cy="2538965"/>
          </a:xfrm>
          <a:prstGeom prst="rect">
            <a:avLst/>
          </a:prstGeom>
        </p:spPr>
        <p:txBody>
          <a:bodyPr vert="horz" wrap="square" lIns="0" tIns="10795" rIns="0" bIns="0" rtlCol="0">
            <a:spAutoFit/>
          </a:bodyPr>
          <a:lstStyle/>
          <a:p>
            <a:pPr>
              <a:lnSpc>
                <a:spcPct val="100000"/>
              </a:lnSpc>
            </a:pPr>
            <a:endParaRPr sz="2000" dirty="0">
              <a:latin typeface="Arial"/>
              <a:cs typeface="Arial"/>
            </a:endParaRPr>
          </a:p>
          <a:p>
            <a:pPr>
              <a:lnSpc>
                <a:spcPct val="100000"/>
              </a:lnSpc>
              <a:spcBef>
                <a:spcPts val="5"/>
              </a:spcBef>
            </a:pPr>
            <a:endParaRPr sz="1600" dirty="0">
              <a:latin typeface="Arial"/>
              <a:cs typeface="Arial"/>
            </a:endParaRPr>
          </a:p>
          <a:p>
            <a:pPr marL="349250" marR="53975" indent="-337185">
              <a:lnSpc>
                <a:spcPct val="115700"/>
              </a:lnSpc>
              <a:buChar char="●"/>
              <a:tabLst>
                <a:tab pos="349250" algn="l"/>
                <a:tab pos="349885" algn="l"/>
              </a:tabLst>
            </a:pPr>
            <a:r>
              <a:rPr sz="1400" b="1" spc="-5" dirty="0">
                <a:latin typeface="Arial"/>
                <a:cs typeface="Arial"/>
              </a:rPr>
              <a:t>Degree:</a:t>
            </a:r>
            <a:r>
              <a:rPr sz="1400" b="1" spc="-65" dirty="0">
                <a:latin typeface="Arial"/>
                <a:cs typeface="Arial"/>
              </a:rPr>
              <a:t> </a:t>
            </a:r>
            <a:r>
              <a:rPr sz="1400" spc="-5" dirty="0">
                <a:latin typeface="Arial"/>
                <a:cs typeface="Arial"/>
              </a:rPr>
              <a:t>The</a:t>
            </a:r>
            <a:r>
              <a:rPr sz="1400" spc="-30" dirty="0">
                <a:latin typeface="Arial"/>
                <a:cs typeface="Arial"/>
              </a:rPr>
              <a:t> </a:t>
            </a:r>
            <a:r>
              <a:rPr sz="1400" spc="-5" dirty="0">
                <a:latin typeface="Arial"/>
                <a:cs typeface="Arial"/>
              </a:rPr>
              <a:t>total</a:t>
            </a:r>
            <a:r>
              <a:rPr sz="1400" spc="-30" dirty="0">
                <a:latin typeface="Arial"/>
                <a:cs typeface="Arial"/>
              </a:rPr>
              <a:t> </a:t>
            </a:r>
            <a:r>
              <a:rPr sz="1400" spc="-5" dirty="0">
                <a:latin typeface="Arial"/>
                <a:cs typeface="Arial"/>
              </a:rPr>
              <a:t>number</a:t>
            </a:r>
            <a:r>
              <a:rPr sz="1400" spc="-25" dirty="0">
                <a:latin typeface="Arial"/>
                <a:cs typeface="Arial"/>
              </a:rPr>
              <a:t> </a:t>
            </a:r>
            <a:r>
              <a:rPr sz="1400" spc="-5" dirty="0">
                <a:latin typeface="Arial"/>
                <a:cs typeface="Arial"/>
              </a:rPr>
              <a:t>of</a:t>
            </a:r>
            <a:r>
              <a:rPr sz="1400" spc="-40" dirty="0">
                <a:latin typeface="Arial"/>
                <a:cs typeface="Arial"/>
              </a:rPr>
              <a:t> </a:t>
            </a:r>
            <a:r>
              <a:rPr sz="1400" spc="-5" dirty="0">
                <a:latin typeface="Arial"/>
                <a:cs typeface="Arial"/>
              </a:rPr>
              <a:t>attributes </a:t>
            </a:r>
            <a:r>
              <a:rPr sz="1400" spc="-370" dirty="0">
                <a:latin typeface="Arial"/>
                <a:cs typeface="Arial"/>
              </a:rPr>
              <a:t> </a:t>
            </a:r>
            <a:r>
              <a:rPr sz="1400" spc="-5" dirty="0">
                <a:latin typeface="Arial"/>
                <a:cs typeface="Arial"/>
              </a:rPr>
              <a:t>which</a:t>
            </a:r>
            <a:r>
              <a:rPr sz="1400" spc="-10" dirty="0">
                <a:latin typeface="Arial"/>
                <a:cs typeface="Arial"/>
              </a:rPr>
              <a:t> </a:t>
            </a:r>
            <a:r>
              <a:rPr sz="1400" dirty="0">
                <a:latin typeface="Arial"/>
                <a:cs typeface="Arial"/>
              </a:rPr>
              <a:t>in</a:t>
            </a:r>
            <a:r>
              <a:rPr sz="1400" spc="-10" dirty="0">
                <a:latin typeface="Arial"/>
                <a:cs typeface="Arial"/>
              </a:rPr>
              <a:t> </a:t>
            </a:r>
            <a:r>
              <a:rPr sz="1400" dirty="0">
                <a:latin typeface="Arial"/>
                <a:cs typeface="Arial"/>
              </a:rPr>
              <a:t>the</a:t>
            </a:r>
            <a:r>
              <a:rPr sz="1400" spc="-5" dirty="0">
                <a:latin typeface="Arial"/>
                <a:cs typeface="Arial"/>
              </a:rPr>
              <a:t> relation.</a:t>
            </a:r>
            <a:endParaRPr sz="1400" dirty="0">
              <a:latin typeface="Arial"/>
              <a:cs typeface="Arial"/>
            </a:endParaRPr>
          </a:p>
          <a:p>
            <a:pPr marL="349250" marR="404495" indent="-337185">
              <a:lnSpc>
                <a:spcPct val="115900"/>
              </a:lnSpc>
              <a:spcBef>
                <a:spcPts val="10"/>
              </a:spcBef>
              <a:buChar char="●"/>
              <a:tabLst>
                <a:tab pos="349250" algn="l"/>
                <a:tab pos="349885" algn="l"/>
              </a:tabLst>
            </a:pPr>
            <a:r>
              <a:rPr sz="1400" b="1" spc="-5" dirty="0">
                <a:latin typeface="Arial"/>
                <a:cs typeface="Arial"/>
              </a:rPr>
              <a:t>Cardinality:</a:t>
            </a:r>
            <a:r>
              <a:rPr sz="1400" b="1" spc="-95" dirty="0">
                <a:latin typeface="Arial"/>
                <a:cs typeface="Arial"/>
              </a:rPr>
              <a:t> </a:t>
            </a:r>
            <a:r>
              <a:rPr sz="1400" spc="-5" dirty="0">
                <a:latin typeface="Arial"/>
                <a:cs typeface="Arial"/>
              </a:rPr>
              <a:t>Total</a:t>
            </a:r>
            <a:r>
              <a:rPr sz="1400" spc="-60" dirty="0">
                <a:latin typeface="Arial"/>
                <a:cs typeface="Arial"/>
              </a:rPr>
              <a:t> </a:t>
            </a:r>
            <a:r>
              <a:rPr sz="1400" spc="-5" dirty="0">
                <a:latin typeface="Arial"/>
                <a:cs typeface="Arial"/>
              </a:rPr>
              <a:t>number</a:t>
            </a:r>
            <a:r>
              <a:rPr sz="1400" spc="-65" dirty="0">
                <a:latin typeface="Arial"/>
                <a:cs typeface="Arial"/>
              </a:rPr>
              <a:t> </a:t>
            </a:r>
            <a:r>
              <a:rPr sz="1400" spc="-10" dirty="0">
                <a:latin typeface="Arial"/>
                <a:cs typeface="Arial"/>
              </a:rPr>
              <a:t>of</a:t>
            </a:r>
            <a:r>
              <a:rPr sz="1400" spc="-80" dirty="0">
                <a:latin typeface="Arial"/>
                <a:cs typeface="Arial"/>
              </a:rPr>
              <a:t> </a:t>
            </a:r>
            <a:r>
              <a:rPr sz="1400" spc="-5" dirty="0">
                <a:latin typeface="Arial"/>
                <a:cs typeface="Arial"/>
              </a:rPr>
              <a:t>rows </a:t>
            </a:r>
            <a:r>
              <a:rPr sz="1400" spc="-375" dirty="0">
                <a:latin typeface="Arial"/>
                <a:cs typeface="Arial"/>
              </a:rPr>
              <a:t> </a:t>
            </a:r>
            <a:r>
              <a:rPr sz="1400" spc="-5" dirty="0">
                <a:latin typeface="Arial"/>
                <a:cs typeface="Arial"/>
              </a:rPr>
              <a:t>present</a:t>
            </a:r>
            <a:r>
              <a:rPr sz="1400" spc="-20" dirty="0">
                <a:latin typeface="Arial"/>
                <a:cs typeface="Arial"/>
              </a:rPr>
              <a:t> </a:t>
            </a:r>
            <a:r>
              <a:rPr sz="1400" dirty="0">
                <a:latin typeface="Arial"/>
                <a:cs typeface="Arial"/>
              </a:rPr>
              <a:t>in</a:t>
            </a:r>
            <a:r>
              <a:rPr sz="1400" spc="-20" dirty="0">
                <a:latin typeface="Arial"/>
                <a:cs typeface="Arial"/>
              </a:rPr>
              <a:t> </a:t>
            </a:r>
            <a:r>
              <a:rPr sz="1400" dirty="0">
                <a:latin typeface="Arial"/>
                <a:cs typeface="Arial"/>
              </a:rPr>
              <a:t>the</a:t>
            </a:r>
            <a:r>
              <a:rPr sz="1400" spc="-45" dirty="0">
                <a:latin typeface="Arial"/>
                <a:cs typeface="Arial"/>
              </a:rPr>
              <a:t> </a:t>
            </a:r>
            <a:r>
              <a:rPr sz="1400" spc="-5" dirty="0">
                <a:latin typeface="Arial"/>
                <a:cs typeface="Arial"/>
              </a:rPr>
              <a:t>Table.</a:t>
            </a:r>
            <a:endParaRPr sz="1400" dirty="0">
              <a:latin typeface="Arial"/>
              <a:cs typeface="Arial"/>
            </a:endParaRPr>
          </a:p>
          <a:p>
            <a:pPr marL="349250" marR="5080" indent="-337185">
              <a:lnSpc>
                <a:spcPct val="115700"/>
              </a:lnSpc>
              <a:spcBef>
                <a:spcPts val="15"/>
              </a:spcBef>
              <a:buChar char="●"/>
              <a:tabLst>
                <a:tab pos="349250" algn="l"/>
                <a:tab pos="349885" algn="l"/>
              </a:tabLst>
            </a:pPr>
            <a:r>
              <a:rPr sz="1400" b="1" spc="-5" dirty="0">
                <a:latin typeface="Arial"/>
                <a:cs typeface="Arial"/>
              </a:rPr>
              <a:t>Column:</a:t>
            </a:r>
            <a:r>
              <a:rPr sz="1400" b="1" spc="350" dirty="0">
                <a:latin typeface="Arial"/>
                <a:cs typeface="Arial"/>
              </a:rPr>
              <a:t> </a:t>
            </a:r>
            <a:r>
              <a:rPr sz="1400" spc="-5" dirty="0">
                <a:latin typeface="Arial"/>
                <a:cs typeface="Arial"/>
              </a:rPr>
              <a:t>Represents</a:t>
            </a:r>
            <a:r>
              <a:rPr sz="1400" spc="-25" dirty="0">
                <a:latin typeface="Arial"/>
                <a:cs typeface="Arial"/>
              </a:rPr>
              <a:t> </a:t>
            </a:r>
            <a:r>
              <a:rPr sz="1400" dirty="0">
                <a:latin typeface="Arial"/>
                <a:cs typeface="Arial"/>
              </a:rPr>
              <a:t>the</a:t>
            </a:r>
            <a:r>
              <a:rPr sz="1400" spc="-30" dirty="0">
                <a:latin typeface="Arial"/>
                <a:cs typeface="Arial"/>
              </a:rPr>
              <a:t> </a:t>
            </a:r>
            <a:r>
              <a:rPr sz="1400" spc="-5" dirty="0">
                <a:latin typeface="Arial"/>
                <a:cs typeface="Arial"/>
              </a:rPr>
              <a:t>set</a:t>
            </a:r>
            <a:r>
              <a:rPr sz="1400" spc="-10" dirty="0">
                <a:latin typeface="Arial"/>
                <a:cs typeface="Arial"/>
              </a:rPr>
              <a:t> of</a:t>
            </a:r>
            <a:r>
              <a:rPr sz="1400" spc="-20" dirty="0">
                <a:latin typeface="Arial"/>
                <a:cs typeface="Arial"/>
              </a:rPr>
              <a:t> </a:t>
            </a:r>
            <a:r>
              <a:rPr sz="1400" spc="-5" dirty="0">
                <a:latin typeface="Arial"/>
                <a:cs typeface="Arial"/>
              </a:rPr>
              <a:t>values </a:t>
            </a:r>
            <a:r>
              <a:rPr sz="1400" spc="-370" dirty="0">
                <a:latin typeface="Arial"/>
                <a:cs typeface="Arial"/>
              </a:rPr>
              <a:t> </a:t>
            </a:r>
            <a:r>
              <a:rPr sz="1400" dirty="0">
                <a:latin typeface="Arial"/>
                <a:cs typeface="Arial"/>
              </a:rPr>
              <a:t>for</a:t>
            </a:r>
            <a:r>
              <a:rPr sz="1400" spc="-10" dirty="0">
                <a:latin typeface="Arial"/>
                <a:cs typeface="Arial"/>
              </a:rPr>
              <a:t> </a:t>
            </a:r>
            <a:r>
              <a:rPr sz="1400" dirty="0">
                <a:latin typeface="Arial"/>
                <a:cs typeface="Arial"/>
              </a:rPr>
              <a:t>a</a:t>
            </a:r>
            <a:r>
              <a:rPr sz="1400" spc="-20" dirty="0">
                <a:latin typeface="Arial"/>
                <a:cs typeface="Arial"/>
              </a:rPr>
              <a:t> </a:t>
            </a:r>
            <a:r>
              <a:rPr sz="1400" spc="-5" dirty="0">
                <a:latin typeface="Arial"/>
                <a:cs typeface="Arial"/>
              </a:rPr>
              <a:t>specific</a:t>
            </a:r>
            <a:r>
              <a:rPr sz="1400" spc="-10" dirty="0">
                <a:latin typeface="Arial"/>
                <a:cs typeface="Arial"/>
              </a:rPr>
              <a:t> </a:t>
            </a:r>
            <a:r>
              <a:rPr sz="1400" spc="-5" dirty="0">
                <a:latin typeface="Arial"/>
                <a:cs typeface="Arial"/>
              </a:rPr>
              <a:t>attribute.</a:t>
            </a:r>
            <a:endParaRPr sz="1400" dirty="0">
              <a:latin typeface="Arial"/>
              <a:cs typeface="Arial"/>
            </a:endParaRPr>
          </a:p>
          <a:p>
            <a:pPr marL="349250" marR="305435" indent="-337185">
              <a:lnSpc>
                <a:spcPct val="115100"/>
              </a:lnSpc>
              <a:spcBef>
                <a:spcPts val="20"/>
              </a:spcBef>
              <a:buChar char="●"/>
              <a:tabLst>
                <a:tab pos="349250" algn="l"/>
                <a:tab pos="349885" algn="l"/>
              </a:tabLst>
            </a:pPr>
            <a:r>
              <a:rPr sz="1400" b="1" spc="-5" dirty="0">
                <a:latin typeface="Arial"/>
                <a:cs typeface="Arial"/>
              </a:rPr>
              <a:t>Relation</a:t>
            </a:r>
            <a:r>
              <a:rPr sz="1400" b="1" spc="-35" dirty="0">
                <a:latin typeface="Arial"/>
                <a:cs typeface="Arial"/>
              </a:rPr>
              <a:t> </a:t>
            </a:r>
            <a:r>
              <a:rPr sz="1400" b="1" spc="-5" dirty="0">
                <a:latin typeface="Arial"/>
                <a:cs typeface="Arial"/>
              </a:rPr>
              <a:t>Instance:</a:t>
            </a:r>
            <a:r>
              <a:rPr sz="1400" b="1" spc="-20" dirty="0">
                <a:latin typeface="Arial"/>
                <a:cs typeface="Arial"/>
              </a:rPr>
              <a:t> </a:t>
            </a:r>
            <a:r>
              <a:rPr sz="1400" spc="-5" dirty="0">
                <a:latin typeface="Arial"/>
                <a:cs typeface="Arial"/>
              </a:rPr>
              <a:t>Is</a:t>
            </a:r>
            <a:r>
              <a:rPr sz="1400" spc="-10" dirty="0">
                <a:latin typeface="Arial"/>
                <a:cs typeface="Arial"/>
              </a:rPr>
              <a:t> </a:t>
            </a:r>
            <a:r>
              <a:rPr sz="1400" dirty="0">
                <a:latin typeface="Arial"/>
                <a:cs typeface="Arial"/>
              </a:rPr>
              <a:t>a</a:t>
            </a:r>
            <a:r>
              <a:rPr sz="1400" spc="-40" dirty="0">
                <a:latin typeface="Arial"/>
                <a:cs typeface="Arial"/>
              </a:rPr>
              <a:t> </a:t>
            </a:r>
            <a:r>
              <a:rPr sz="1400" spc="-5" dirty="0">
                <a:latin typeface="Arial"/>
                <a:cs typeface="Arial"/>
              </a:rPr>
              <a:t>finite</a:t>
            </a:r>
            <a:r>
              <a:rPr sz="1400" spc="-25" dirty="0">
                <a:latin typeface="Arial"/>
                <a:cs typeface="Arial"/>
              </a:rPr>
              <a:t> </a:t>
            </a:r>
            <a:r>
              <a:rPr sz="1400" spc="-5" dirty="0">
                <a:latin typeface="Arial"/>
                <a:cs typeface="Arial"/>
              </a:rPr>
              <a:t>set</a:t>
            </a:r>
            <a:r>
              <a:rPr sz="1400" spc="-10" dirty="0">
                <a:latin typeface="Arial"/>
                <a:cs typeface="Arial"/>
              </a:rPr>
              <a:t> </a:t>
            </a:r>
            <a:r>
              <a:rPr sz="1400" spc="-15" dirty="0">
                <a:latin typeface="Arial"/>
                <a:cs typeface="Arial"/>
              </a:rPr>
              <a:t>of </a:t>
            </a:r>
            <a:r>
              <a:rPr sz="1400" spc="-370" dirty="0">
                <a:latin typeface="Arial"/>
                <a:cs typeface="Arial"/>
              </a:rPr>
              <a:t> </a:t>
            </a:r>
            <a:r>
              <a:rPr sz="1400" spc="-5" dirty="0">
                <a:latin typeface="Arial"/>
                <a:cs typeface="Arial"/>
              </a:rPr>
              <a:t>tuples </a:t>
            </a:r>
            <a:r>
              <a:rPr sz="1400" dirty="0">
                <a:latin typeface="Arial"/>
                <a:cs typeface="Arial"/>
              </a:rPr>
              <a:t>in</a:t>
            </a:r>
            <a:r>
              <a:rPr sz="1400" spc="-20" dirty="0">
                <a:latin typeface="Arial"/>
                <a:cs typeface="Arial"/>
              </a:rPr>
              <a:t> </a:t>
            </a:r>
            <a:r>
              <a:rPr sz="1400" dirty="0">
                <a:latin typeface="Arial"/>
                <a:cs typeface="Arial"/>
              </a:rPr>
              <a:t>the</a:t>
            </a:r>
            <a:r>
              <a:rPr sz="1400" spc="-25" dirty="0">
                <a:latin typeface="Arial"/>
                <a:cs typeface="Arial"/>
              </a:rPr>
              <a:t> </a:t>
            </a:r>
            <a:r>
              <a:rPr sz="1400" spc="-5" dirty="0">
                <a:latin typeface="Arial"/>
                <a:cs typeface="Arial"/>
              </a:rPr>
              <a:t>RDBMS</a:t>
            </a:r>
            <a:r>
              <a:rPr sz="1400" spc="-10" dirty="0">
                <a:latin typeface="Arial"/>
                <a:cs typeface="Arial"/>
              </a:rPr>
              <a:t> </a:t>
            </a:r>
            <a:r>
              <a:rPr sz="1400" spc="-5" dirty="0">
                <a:latin typeface="Arial"/>
                <a:cs typeface="Arial"/>
              </a:rPr>
              <a:t>system</a:t>
            </a:r>
            <a:endParaRPr sz="1400" dirty="0">
              <a:latin typeface="Arial"/>
              <a:cs typeface="Arial"/>
            </a:endParaRPr>
          </a:p>
        </p:txBody>
      </p:sp>
      <p:pic>
        <p:nvPicPr>
          <p:cNvPr id="8" name="object 8"/>
          <p:cNvPicPr/>
          <p:nvPr/>
        </p:nvPicPr>
        <p:blipFill>
          <a:blip r:embed="rId4" cstate="print"/>
          <a:stretch>
            <a:fillRect/>
          </a:stretch>
        </p:blipFill>
        <p:spPr>
          <a:xfrm>
            <a:off x="143510" y="161289"/>
            <a:ext cx="773887" cy="311150"/>
          </a:xfrm>
          <a:prstGeom prst="rect">
            <a:avLst/>
          </a:prstGeom>
        </p:spPr>
      </p:pic>
      <p:sp>
        <p:nvSpPr>
          <p:cNvPr id="9" name="object 9"/>
          <p:cNvSpPr txBox="1"/>
          <p:nvPr/>
        </p:nvSpPr>
        <p:spPr>
          <a:xfrm>
            <a:off x="4709540" y="4846565"/>
            <a:ext cx="4008754" cy="247650"/>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marL="12700">
              <a:lnSpc>
                <a:spcPct val="100000"/>
              </a:lnSpc>
              <a:spcBef>
                <a:spcPts val="130"/>
              </a:spcBef>
            </a:pPr>
            <a:r>
              <a:rPr sz="700" u="sng" spc="-5" dirty="0">
                <a:solidFill>
                  <a:srgbClr val="0096A7"/>
                </a:solidFill>
                <a:uFill>
                  <a:solidFill>
                    <a:srgbClr val="0096A7"/>
                  </a:solidFill>
                </a:uFill>
                <a:latin typeface="Arial"/>
                <a:cs typeface="Arial"/>
                <a:hlinkClick r:id="rId5"/>
              </a:rPr>
              <a:t>https://www.slideshare.net/kumar_vic/4-the-relational-data-model-and-relational-database-constraints</a:t>
            </a:r>
            <a:endParaRPr sz="700">
              <a:latin typeface="Arial"/>
              <a:cs typeface="Arial"/>
            </a:endParaRPr>
          </a:p>
        </p:txBody>
      </p:sp>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
        <p:nvSpPr>
          <p:cNvPr id="12" name="TextBox 11">
            <a:extLst>
              <a:ext uri="{FF2B5EF4-FFF2-40B4-BE49-F238E27FC236}">
                <a16:creationId xmlns:a16="http://schemas.microsoft.com/office/drawing/2014/main" id="{F8E8DBD7-36CA-B780-E38A-3085E184E290}"/>
              </a:ext>
            </a:extLst>
          </p:cNvPr>
          <p:cNvSpPr txBox="1"/>
          <p:nvPr/>
        </p:nvSpPr>
        <p:spPr>
          <a:xfrm>
            <a:off x="0" y="1817818"/>
            <a:ext cx="4572000" cy="296428"/>
          </a:xfrm>
          <a:prstGeom prst="rect">
            <a:avLst/>
          </a:prstGeom>
          <a:noFill/>
        </p:spPr>
        <p:txBody>
          <a:bodyPr wrap="square">
            <a:spAutoFit/>
          </a:bodyPr>
          <a:lstStyle/>
          <a:p>
            <a:pPr marL="1183005" marR="381000" indent="-870585" algn="ctr">
              <a:lnSpc>
                <a:spcPct val="100600"/>
              </a:lnSpc>
              <a:spcBef>
                <a:spcPts val="85"/>
              </a:spcBef>
            </a:pPr>
            <a:r>
              <a:rPr lang="en-US" sz="1400" spc="-5" dirty="0">
                <a:solidFill>
                  <a:srgbClr val="585858"/>
                </a:solidFill>
                <a:latin typeface="Arial"/>
                <a:cs typeface="Arial"/>
              </a:rPr>
              <a:t>Relational</a:t>
            </a:r>
            <a:r>
              <a:rPr lang="en-US" sz="1400" spc="-60" dirty="0">
                <a:solidFill>
                  <a:srgbClr val="585858"/>
                </a:solidFill>
                <a:latin typeface="Arial"/>
                <a:cs typeface="Arial"/>
              </a:rPr>
              <a:t> </a:t>
            </a:r>
            <a:r>
              <a:rPr lang="en-US" sz="1400" dirty="0">
                <a:solidFill>
                  <a:srgbClr val="585858"/>
                </a:solidFill>
                <a:latin typeface="Arial"/>
                <a:cs typeface="Arial"/>
              </a:rPr>
              <a:t>Model</a:t>
            </a:r>
            <a:r>
              <a:rPr lang="en-US" sz="1400" spc="-55" dirty="0">
                <a:solidFill>
                  <a:srgbClr val="585858"/>
                </a:solidFill>
                <a:latin typeface="Arial"/>
                <a:cs typeface="Arial"/>
              </a:rPr>
              <a:t> </a:t>
            </a:r>
            <a:r>
              <a:rPr lang="en-US" sz="1400" spc="-5" dirty="0">
                <a:solidFill>
                  <a:srgbClr val="585858"/>
                </a:solidFill>
                <a:latin typeface="Arial"/>
                <a:cs typeface="Arial"/>
              </a:rPr>
              <a:t>Concepts </a:t>
            </a:r>
            <a:r>
              <a:rPr lang="en-US" sz="1400" spc="-484" dirty="0">
                <a:solidFill>
                  <a:srgbClr val="585858"/>
                </a:solidFill>
                <a:latin typeface="Arial"/>
                <a:cs typeface="Arial"/>
              </a:rPr>
              <a:t> </a:t>
            </a:r>
            <a:r>
              <a:rPr lang="en-US" sz="1400" spc="-5" dirty="0">
                <a:solidFill>
                  <a:srgbClr val="585858"/>
                </a:solidFill>
                <a:latin typeface="Arial"/>
                <a:cs typeface="Arial"/>
              </a:rPr>
              <a:t>(</a:t>
            </a:r>
            <a:r>
              <a:rPr lang="en-US" sz="1400" spc="-5" dirty="0" err="1">
                <a:solidFill>
                  <a:srgbClr val="585858"/>
                </a:solidFill>
                <a:latin typeface="Arial"/>
                <a:cs typeface="Arial"/>
              </a:rPr>
              <a:t>Contd</a:t>
            </a:r>
            <a:r>
              <a:rPr lang="en-US" sz="1400" spc="-5" dirty="0">
                <a:solidFill>
                  <a:srgbClr val="585858"/>
                </a:solidFill>
                <a:latin typeface="Arial"/>
                <a:cs typeface="Arial"/>
              </a:rPr>
              <a:t>…)</a:t>
            </a:r>
            <a:endParaRPr lang="en-US" sz="1400" dirty="0">
              <a:latin typeface="Arial"/>
              <a:cs typeface="Arial"/>
            </a:endParaRPr>
          </a:p>
        </p:txBody>
      </p:sp>
    </p:spTree>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60323" y="827278"/>
            <a:ext cx="3418840" cy="887422"/>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70" dirty="0"/>
              <a:t> </a:t>
            </a:r>
            <a:r>
              <a:rPr spc="-5" dirty="0"/>
              <a:t>Data</a:t>
            </a:r>
            <a:r>
              <a:rPr spc="-70" dirty="0"/>
              <a:t> </a:t>
            </a:r>
            <a:r>
              <a:rPr dirty="0"/>
              <a:t>Structure</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733925" y="551815"/>
              <a:ext cx="4171950" cy="3905250"/>
            </a:xfrm>
            <a:prstGeom prst="rect">
              <a:avLst/>
            </a:prstGeom>
          </p:spPr>
        </p:pic>
      </p:grpSp>
      <p:sp>
        <p:nvSpPr>
          <p:cNvPr id="7" name="object 7"/>
          <p:cNvSpPr txBox="1"/>
          <p:nvPr/>
        </p:nvSpPr>
        <p:spPr>
          <a:xfrm>
            <a:off x="1059253" y="1781566"/>
            <a:ext cx="2745740" cy="575945"/>
          </a:xfrm>
          <a:prstGeom prst="rect">
            <a:avLst/>
          </a:prstGeom>
        </p:spPr>
        <p:txBody>
          <a:bodyPr vert="horz" wrap="square" lIns="0" tIns="10795" rIns="0" bIns="0" rtlCol="0">
            <a:spAutoFit/>
          </a:bodyPr>
          <a:lstStyle/>
          <a:p>
            <a:pPr marL="882650" marR="5080" indent="-870585">
              <a:lnSpc>
                <a:spcPct val="100600"/>
              </a:lnSpc>
              <a:spcBef>
                <a:spcPts val="85"/>
              </a:spcBef>
            </a:pPr>
            <a:r>
              <a:rPr sz="1800" spc="-5" dirty="0">
                <a:solidFill>
                  <a:srgbClr val="585858"/>
                </a:solidFill>
                <a:latin typeface="Arial"/>
                <a:cs typeface="Arial"/>
              </a:rPr>
              <a:t>Relational</a:t>
            </a:r>
            <a:r>
              <a:rPr sz="1800" spc="-60" dirty="0">
                <a:solidFill>
                  <a:srgbClr val="585858"/>
                </a:solidFill>
                <a:latin typeface="Arial"/>
                <a:cs typeface="Arial"/>
              </a:rPr>
              <a:t> </a:t>
            </a:r>
            <a:r>
              <a:rPr sz="1800" dirty="0">
                <a:solidFill>
                  <a:srgbClr val="585858"/>
                </a:solidFill>
                <a:latin typeface="Arial"/>
                <a:cs typeface="Arial"/>
              </a:rPr>
              <a:t>Model</a:t>
            </a:r>
            <a:r>
              <a:rPr sz="1800" spc="-55" dirty="0">
                <a:solidFill>
                  <a:srgbClr val="585858"/>
                </a:solidFill>
                <a:latin typeface="Arial"/>
                <a:cs typeface="Arial"/>
              </a:rPr>
              <a:t> </a:t>
            </a:r>
            <a:r>
              <a:rPr sz="1800" spc="-5" dirty="0">
                <a:solidFill>
                  <a:srgbClr val="585858"/>
                </a:solidFill>
                <a:latin typeface="Arial"/>
                <a:cs typeface="Arial"/>
              </a:rPr>
              <a:t>Concepts </a:t>
            </a:r>
            <a:r>
              <a:rPr sz="1800" spc="-484" dirty="0">
                <a:solidFill>
                  <a:srgbClr val="585858"/>
                </a:solidFill>
                <a:latin typeface="Arial"/>
                <a:cs typeface="Arial"/>
              </a:rPr>
              <a:t> </a:t>
            </a:r>
            <a:r>
              <a:rPr sz="1800" spc="-5" dirty="0">
                <a:solidFill>
                  <a:srgbClr val="585858"/>
                </a:solidFill>
                <a:latin typeface="Arial"/>
                <a:cs typeface="Arial"/>
              </a:rPr>
              <a:t>(Contd…)</a:t>
            </a:r>
            <a:endParaRPr sz="1800" dirty="0">
              <a:latin typeface="Arial"/>
              <a:cs typeface="Arial"/>
            </a:endParaRPr>
          </a:p>
        </p:txBody>
      </p:sp>
      <p:sp>
        <p:nvSpPr>
          <p:cNvPr id="8" name="object 8"/>
          <p:cNvSpPr txBox="1"/>
          <p:nvPr/>
        </p:nvSpPr>
        <p:spPr>
          <a:xfrm>
            <a:off x="654812" y="2908782"/>
            <a:ext cx="3358515" cy="1508760"/>
          </a:xfrm>
          <a:prstGeom prst="rect">
            <a:avLst/>
          </a:prstGeom>
        </p:spPr>
        <p:txBody>
          <a:bodyPr vert="horz" wrap="square" lIns="0" tIns="12065" rIns="0" bIns="0" rtlCol="0">
            <a:spAutoFit/>
          </a:bodyPr>
          <a:lstStyle/>
          <a:p>
            <a:pPr marL="349250" marR="13335" indent="-337185">
              <a:lnSpc>
                <a:spcPct val="115799"/>
              </a:lnSpc>
              <a:spcBef>
                <a:spcPts val="95"/>
              </a:spcBef>
              <a:buChar char="●"/>
              <a:tabLst>
                <a:tab pos="349250" algn="l"/>
                <a:tab pos="349885" algn="l"/>
              </a:tabLst>
            </a:pPr>
            <a:r>
              <a:rPr sz="1400" b="1" spc="-5" dirty="0">
                <a:latin typeface="Arial"/>
                <a:cs typeface="Arial"/>
              </a:rPr>
              <a:t>Relation</a:t>
            </a:r>
            <a:r>
              <a:rPr sz="1400" b="1" spc="-40" dirty="0">
                <a:latin typeface="Arial"/>
                <a:cs typeface="Arial"/>
              </a:rPr>
              <a:t> </a:t>
            </a:r>
            <a:r>
              <a:rPr sz="1400" b="1" spc="-10" dirty="0">
                <a:latin typeface="Arial"/>
                <a:cs typeface="Arial"/>
              </a:rPr>
              <a:t>key:</a:t>
            </a:r>
            <a:r>
              <a:rPr sz="1400" b="1" spc="-25" dirty="0">
                <a:latin typeface="Arial"/>
                <a:cs typeface="Arial"/>
              </a:rPr>
              <a:t> </a:t>
            </a:r>
            <a:r>
              <a:rPr sz="1400" dirty="0">
                <a:latin typeface="Arial"/>
                <a:cs typeface="Arial"/>
              </a:rPr>
              <a:t>Every</a:t>
            </a:r>
            <a:r>
              <a:rPr sz="1400" spc="-35" dirty="0">
                <a:latin typeface="Arial"/>
                <a:cs typeface="Arial"/>
              </a:rPr>
              <a:t> </a:t>
            </a:r>
            <a:r>
              <a:rPr sz="1400" dirty="0">
                <a:latin typeface="Arial"/>
                <a:cs typeface="Arial"/>
              </a:rPr>
              <a:t>row</a:t>
            </a:r>
            <a:r>
              <a:rPr sz="1400" spc="-35" dirty="0">
                <a:latin typeface="Arial"/>
                <a:cs typeface="Arial"/>
              </a:rPr>
              <a:t> </a:t>
            </a:r>
            <a:r>
              <a:rPr sz="1400" spc="-5" dirty="0">
                <a:latin typeface="Arial"/>
                <a:cs typeface="Arial"/>
              </a:rPr>
              <a:t>has</a:t>
            </a:r>
            <a:r>
              <a:rPr sz="1400" spc="-15" dirty="0">
                <a:latin typeface="Arial"/>
                <a:cs typeface="Arial"/>
              </a:rPr>
              <a:t> </a:t>
            </a:r>
            <a:r>
              <a:rPr sz="1400" spc="-5" dirty="0">
                <a:latin typeface="Arial"/>
                <a:cs typeface="Arial"/>
              </a:rPr>
              <a:t>one,</a:t>
            </a:r>
            <a:r>
              <a:rPr sz="1400" spc="-30" dirty="0">
                <a:latin typeface="Arial"/>
                <a:cs typeface="Arial"/>
              </a:rPr>
              <a:t> </a:t>
            </a:r>
            <a:r>
              <a:rPr sz="1400" spc="-5" dirty="0">
                <a:latin typeface="Arial"/>
                <a:cs typeface="Arial"/>
              </a:rPr>
              <a:t>two </a:t>
            </a:r>
            <a:r>
              <a:rPr sz="1400" spc="-370" dirty="0">
                <a:latin typeface="Arial"/>
                <a:cs typeface="Arial"/>
              </a:rPr>
              <a:t> </a:t>
            </a:r>
            <a:r>
              <a:rPr sz="1400" dirty="0">
                <a:latin typeface="Arial"/>
                <a:cs typeface="Arial"/>
              </a:rPr>
              <a:t>or </a:t>
            </a:r>
            <a:r>
              <a:rPr sz="1400" spc="-5" dirty="0">
                <a:latin typeface="Arial"/>
                <a:cs typeface="Arial"/>
              </a:rPr>
              <a:t>multiple attributes </a:t>
            </a:r>
            <a:r>
              <a:rPr sz="1400" dirty="0">
                <a:latin typeface="Arial"/>
                <a:cs typeface="Arial"/>
              </a:rPr>
              <a:t>, </a:t>
            </a:r>
            <a:r>
              <a:rPr sz="1400" spc="-5" dirty="0">
                <a:latin typeface="Arial"/>
                <a:cs typeface="Arial"/>
              </a:rPr>
              <a:t>which </a:t>
            </a:r>
            <a:r>
              <a:rPr sz="1400" dirty="0">
                <a:latin typeface="Arial"/>
                <a:cs typeface="Arial"/>
              </a:rPr>
              <a:t>is called </a:t>
            </a:r>
            <a:r>
              <a:rPr sz="1400" spc="5" dirty="0">
                <a:latin typeface="Arial"/>
                <a:cs typeface="Arial"/>
              </a:rPr>
              <a:t> </a:t>
            </a:r>
            <a:r>
              <a:rPr sz="1400" dirty="0">
                <a:latin typeface="Arial"/>
                <a:cs typeface="Arial"/>
              </a:rPr>
              <a:t>relation</a:t>
            </a:r>
            <a:r>
              <a:rPr sz="1400" spc="-25" dirty="0">
                <a:latin typeface="Arial"/>
                <a:cs typeface="Arial"/>
              </a:rPr>
              <a:t> </a:t>
            </a:r>
            <a:r>
              <a:rPr sz="1400" spc="-10" dirty="0">
                <a:latin typeface="Arial"/>
                <a:cs typeface="Arial"/>
              </a:rPr>
              <a:t>key.</a:t>
            </a:r>
            <a:endParaRPr sz="1400">
              <a:latin typeface="Arial"/>
              <a:cs typeface="Arial"/>
            </a:endParaRPr>
          </a:p>
          <a:p>
            <a:pPr marL="349250" marR="5080" indent="-337185">
              <a:lnSpc>
                <a:spcPct val="115700"/>
              </a:lnSpc>
              <a:spcBef>
                <a:spcPts val="15"/>
              </a:spcBef>
              <a:buChar char="●"/>
              <a:tabLst>
                <a:tab pos="349250" algn="l"/>
                <a:tab pos="349885" algn="l"/>
              </a:tabLst>
            </a:pPr>
            <a:r>
              <a:rPr sz="1400" b="1" spc="-5" dirty="0">
                <a:latin typeface="Arial"/>
                <a:cs typeface="Arial"/>
              </a:rPr>
              <a:t>Attribute</a:t>
            </a:r>
            <a:r>
              <a:rPr sz="1400" b="1" spc="-30" dirty="0">
                <a:latin typeface="Arial"/>
                <a:cs typeface="Arial"/>
              </a:rPr>
              <a:t> </a:t>
            </a:r>
            <a:r>
              <a:rPr sz="1400" b="1" spc="-5" dirty="0">
                <a:latin typeface="Arial"/>
                <a:cs typeface="Arial"/>
              </a:rPr>
              <a:t>domain:</a:t>
            </a:r>
            <a:r>
              <a:rPr sz="1400" b="1" spc="-50" dirty="0">
                <a:latin typeface="Arial"/>
                <a:cs typeface="Arial"/>
              </a:rPr>
              <a:t> </a:t>
            </a:r>
            <a:r>
              <a:rPr sz="1400" spc="-5" dirty="0">
                <a:latin typeface="Arial"/>
                <a:cs typeface="Arial"/>
              </a:rPr>
              <a:t>Every</a:t>
            </a:r>
            <a:r>
              <a:rPr sz="1400" spc="-45" dirty="0">
                <a:latin typeface="Arial"/>
                <a:cs typeface="Arial"/>
              </a:rPr>
              <a:t> </a:t>
            </a:r>
            <a:r>
              <a:rPr sz="1400" spc="-5" dirty="0">
                <a:latin typeface="Arial"/>
                <a:cs typeface="Arial"/>
              </a:rPr>
              <a:t>attribute</a:t>
            </a:r>
            <a:r>
              <a:rPr sz="1400" spc="-35" dirty="0">
                <a:latin typeface="Arial"/>
                <a:cs typeface="Arial"/>
              </a:rPr>
              <a:t> </a:t>
            </a:r>
            <a:r>
              <a:rPr sz="1400" spc="-5" dirty="0">
                <a:latin typeface="Arial"/>
                <a:cs typeface="Arial"/>
              </a:rPr>
              <a:t>has </a:t>
            </a:r>
            <a:r>
              <a:rPr sz="1400" spc="-375" dirty="0">
                <a:latin typeface="Arial"/>
                <a:cs typeface="Arial"/>
              </a:rPr>
              <a:t> </a:t>
            </a:r>
            <a:r>
              <a:rPr sz="1400" spc="-5" dirty="0">
                <a:latin typeface="Arial"/>
                <a:cs typeface="Arial"/>
              </a:rPr>
              <a:t>some</a:t>
            </a:r>
            <a:r>
              <a:rPr sz="1400" spc="5" dirty="0">
                <a:latin typeface="Arial"/>
                <a:cs typeface="Arial"/>
              </a:rPr>
              <a:t> </a:t>
            </a:r>
            <a:r>
              <a:rPr sz="1400" spc="-5" dirty="0">
                <a:latin typeface="Arial"/>
                <a:cs typeface="Arial"/>
              </a:rPr>
              <a:t>pre-defined</a:t>
            </a:r>
            <a:r>
              <a:rPr sz="1400" spc="-10" dirty="0">
                <a:latin typeface="Arial"/>
                <a:cs typeface="Arial"/>
              </a:rPr>
              <a:t> </a:t>
            </a:r>
            <a:r>
              <a:rPr sz="1400" spc="-5" dirty="0">
                <a:latin typeface="Arial"/>
                <a:cs typeface="Arial"/>
              </a:rPr>
              <a:t>value</a:t>
            </a:r>
            <a:r>
              <a:rPr sz="1400" dirty="0">
                <a:latin typeface="Arial"/>
                <a:cs typeface="Arial"/>
              </a:rPr>
              <a:t> and</a:t>
            </a:r>
            <a:r>
              <a:rPr sz="1400" spc="-10" dirty="0">
                <a:latin typeface="Arial"/>
                <a:cs typeface="Arial"/>
              </a:rPr>
              <a:t> </a:t>
            </a:r>
            <a:r>
              <a:rPr sz="1400" spc="-5" dirty="0">
                <a:latin typeface="Arial"/>
                <a:cs typeface="Arial"/>
              </a:rPr>
              <a:t>scope </a:t>
            </a:r>
            <a:r>
              <a:rPr sz="1400" dirty="0">
                <a:latin typeface="Arial"/>
                <a:cs typeface="Arial"/>
              </a:rPr>
              <a:t> </a:t>
            </a:r>
            <a:r>
              <a:rPr sz="1400" spc="-5" dirty="0">
                <a:latin typeface="Arial"/>
                <a:cs typeface="Arial"/>
              </a:rPr>
              <a:t>which</a:t>
            </a:r>
            <a:r>
              <a:rPr sz="1400" spc="-20" dirty="0">
                <a:latin typeface="Arial"/>
                <a:cs typeface="Arial"/>
              </a:rPr>
              <a:t> </a:t>
            </a:r>
            <a:r>
              <a:rPr sz="1400" dirty="0">
                <a:latin typeface="Arial"/>
                <a:cs typeface="Arial"/>
              </a:rPr>
              <a:t>is</a:t>
            </a:r>
            <a:r>
              <a:rPr sz="1400" spc="-15" dirty="0">
                <a:latin typeface="Arial"/>
                <a:cs typeface="Arial"/>
              </a:rPr>
              <a:t> </a:t>
            </a:r>
            <a:r>
              <a:rPr sz="1400" spc="-5" dirty="0">
                <a:latin typeface="Arial"/>
                <a:cs typeface="Arial"/>
              </a:rPr>
              <a:t>known </a:t>
            </a:r>
            <a:r>
              <a:rPr sz="1400" spc="-10" dirty="0">
                <a:latin typeface="Arial"/>
                <a:cs typeface="Arial"/>
              </a:rPr>
              <a:t>as</a:t>
            </a:r>
            <a:r>
              <a:rPr sz="1400" spc="-25" dirty="0">
                <a:latin typeface="Arial"/>
                <a:cs typeface="Arial"/>
              </a:rPr>
              <a:t> </a:t>
            </a:r>
            <a:r>
              <a:rPr sz="1400" spc="-5" dirty="0">
                <a:latin typeface="Arial"/>
                <a:cs typeface="Arial"/>
              </a:rPr>
              <a:t>attribute</a:t>
            </a:r>
            <a:r>
              <a:rPr sz="1400" spc="-15" dirty="0">
                <a:latin typeface="Arial"/>
                <a:cs typeface="Arial"/>
              </a:rPr>
              <a:t> </a:t>
            </a:r>
            <a:r>
              <a:rPr sz="1400" spc="-5" dirty="0">
                <a:latin typeface="Arial"/>
                <a:cs typeface="Arial"/>
              </a:rPr>
              <a:t>domain.</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9540" y="4846565"/>
            <a:ext cx="4008754" cy="247650"/>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marL="12700">
              <a:lnSpc>
                <a:spcPct val="100000"/>
              </a:lnSpc>
              <a:spcBef>
                <a:spcPts val="130"/>
              </a:spcBef>
            </a:pPr>
            <a:r>
              <a:rPr sz="700" u="sng" spc="-5" dirty="0">
                <a:solidFill>
                  <a:srgbClr val="0096A7"/>
                </a:solidFill>
                <a:uFill>
                  <a:solidFill>
                    <a:srgbClr val="0096A7"/>
                  </a:solidFill>
                </a:uFill>
                <a:latin typeface="Arial"/>
                <a:cs typeface="Arial"/>
                <a:hlinkClick r:id="rId5"/>
              </a:rPr>
              <a:t>https://www.slideshare.net/kumar_vic/4-the-relational-data-model-and-relational-database-constraints</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Internet, Browsing, and Emailing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 of Internet </a:t>
            </a:r>
            <a:r>
              <a:rPr lang="en-IN" dirty="0"/>
              <a:t>(continued)</a:t>
            </a:r>
            <a:endParaRPr dirty="0"/>
          </a:p>
        </p:txBody>
      </p:sp>
      <p:sp>
        <p:nvSpPr>
          <p:cNvPr id="75" name="Google Shape;75;p15"/>
          <p:cNvSpPr txBox="1">
            <a:spLocks noGrp="1"/>
          </p:cNvSpPr>
          <p:nvPr>
            <p:ph type="body" idx="2"/>
          </p:nvPr>
        </p:nvSpPr>
        <p:spPr>
          <a:xfrm>
            <a:off x="462275" y="2775862"/>
            <a:ext cx="3837000" cy="1753800"/>
          </a:xfrm>
          <a:prstGeom prst="rect">
            <a:avLst/>
          </a:prstGeom>
        </p:spPr>
        <p:txBody>
          <a:bodyPr spcFirstLastPara="1" wrap="square" lIns="91425" tIns="91425" rIns="91425" bIns="91425" anchor="ctr" anchorCtr="0">
            <a:noAutofit/>
          </a:bodyPr>
          <a:lstStyle/>
          <a:p>
            <a:pPr lvl="0"/>
            <a:endParaRPr lang="en-US" dirty="0"/>
          </a:p>
          <a:p>
            <a:pPr lvl="0"/>
            <a:endParaRPr lang="en-US" dirty="0"/>
          </a:p>
          <a:p>
            <a:pPr lvl="0"/>
            <a:endParaRPr lang="en-US" dirty="0"/>
          </a:p>
          <a:p>
            <a:pPr lvl="0"/>
            <a:endParaRPr lang="en-US" dirty="0"/>
          </a:p>
          <a:p>
            <a:pPr lvl="0" algn="just"/>
            <a:r>
              <a:rPr lang="en-US" dirty="0"/>
              <a:t>A special computer DNS (Domain Name  Server) is used to give name to the IP  Address so that user can locate a  computer by a name.</a:t>
            </a:r>
          </a:p>
          <a:p>
            <a:pPr lvl="0" algn="just"/>
            <a:r>
              <a:rPr lang="en-US" dirty="0"/>
              <a:t>Internet is accessible to every user all  over the world.</a:t>
            </a:r>
          </a:p>
          <a:p>
            <a:pPr marL="457200" lvl="0" indent="-317500" algn="l" rtl="0">
              <a:spcBef>
                <a:spcPts val="0"/>
              </a:spcBef>
              <a:spcAft>
                <a:spcPts val="0"/>
              </a:spcAft>
              <a:buSzPts val="1400"/>
              <a:buChar char="●"/>
            </a:pPr>
            <a:endParaRPr dirty="0"/>
          </a:p>
          <a:p>
            <a:pPr marL="0" lvl="0" indent="0" algn="l" rtl="0">
              <a:spcBef>
                <a:spcPts val="1600"/>
              </a:spcBef>
              <a:spcAft>
                <a:spcPts val="1600"/>
              </a:spcAft>
              <a:buNone/>
            </a:pPr>
            <a:endParaRPr dirty="0"/>
          </a:p>
        </p:txBody>
      </p:sp>
      <p:sp>
        <p:nvSpPr>
          <p:cNvPr id="77" name="Google Shape;77;p15"/>
          <p:cNvSpPr txBox="1">
            <a:spLocks noGrp="1"/>
          </p:cNvSpPr>
          <p:nvPr>
            <p:ph type="body" idx="3"/>
          </p:nvPr>
        </p:nvSpPr>
        <p:spPr>
          <a:xfrm>
            <a:off x="5331750" y="4687316"/>
            <a:ext cx="3397500" cy="244137"/>
          </a:xfrm>
          <a:prstGeom prst="rect">
            <a:avLst/>
          </a:prstGeom>
        </p:spPr>
        <p:txBody>
          <a:bodyPr spcFirstLastPara="1" wrap="square" lIns="91425" tIns="91425" rIns="91425" bIns="91425" anchor="t" anchorCtr="0">
            <a:noAutofit/>
          </a:bodyPr>
          <a:lstStyle/>
          <a:p>
            <a:pPr marL="0" lvl="0" indent="0" algn="ctr">
              <a:spcAft>
                <a:spcPts val="1600"/>
              </a:spcAft>
              <a:buNone/>
            </a:pPr>
            <a:r>
              <a:rPr lang="en-IN" dirty="0"/>
              <a:t>Image Source: </a:t>
            </a:r>
            <a:r>
              <a:rPr lang="en-IN" dirty="0">
                <a:hlinkClick r:id="rId3"/>
              </a:rPr>
              <a:t>https://ediacademy.com/blog/ip-address</a:t>
            </a:r>
            <a:endParaRPr dirty="0"/>
          </a:p>
        </p:txBody>
      </p:sp>
      <p:pic>
        <p:nvPicPr>
          <p:cNvPr id="8" name="object 5"/>
          <p:cNvPicPr/>
          <p:nvPr/>
        </p:nvPicPr>
        <p:blipFill>
          <a:blip r:embed="rId4" cstate="print"/>
          <a:stretch>
            <a:fillRect/>
          </a:stretch>
        </p:blipFill>
        <p:spPr>
          <a:xfrm>
            <a:off x="4572000" y="1034200"/>
            <a:ext cx="4575790" cy="3153340"/>
          </a:xfrm>
          <a:prstGeom prst="rect">
            <a:avLst/>
          </a:prstGeom>
        </p:spPr>
      </p:pic>
    </p:spTree>
    <p:extLst>
      <p:ext uri="{BB962C8B-B14F-4D97-AF65-F5344CB8AC3E}">
        <p14:creationId xmlns:p14="http://schemas.microsoft.com/office/powerpoint/2010/main" val="297677871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572000" y="3929135"/>
            <a:ext cx="4572000" cy="1214755"/>
          </a:xfrm>
          <a:custGeom>
            <a:avLst/>
            <a:gdLst/>
            <a:ahLst/>
            <a:cxnLst/>
            <a:rect l="l" t="t" r="r" b="b"/>
            <a:pathLst>
              <a:path w="4572000" h="1214754">
                <a:moveTo>
                  <a:pt x="0" y="1214240"/>
                </a:moveTo>
                <a:lnTo>
                  <a:pt x="4571999" y="1214240"/>
                </a:lnTo>
                <a:lnTo>
                  <a:pt x="4571999" y="0"/>
                </a:lnTo>
                <a:lnTo>
                  <a:pt x="0" y="0"/>
                </a:lnTo>
                <a:lnTo>
                  <a:pt x="0" y="1214240"/>
                </a:lnTo>
                <a:close/>
              </a:path>
            </a:pathLst>
          </a:custGeom>
          <a:solidFill>
            <a:srgbClr val="EEEEEE"/>
          </a:solidFill>
        </p:spPr>
        <p:txBody>
          <a:bodyPr wrap="square" lIns="0" tIns="0" rIns="0" bIns="0" rtlCol="0"/>
          <a:lstStyle/>
          <a:p>
            <a:endParaRPr sz="1800"/>
          </a:p>
        </p:txBody>
      </p:sp>
      <p:sp>
        <p:nvSpPr>
          <p:cNvPr id="3" name="object 3"/>
          <p:cNvSpPr/>
          <p:nvPr/>
        </p:nvSpPr>
        <p:spPr>
          <a:xfrm>
            <a:off x="4572000" y="2381613"/>
            <a:ext cx="4572000" cy="377825"/>
          </a:xfrm>
          <a:custGeom>
            <a:avLst/>
            <a:gdLst/>
            <a:ahLst/>
            <a:cxnLst/>
            <a:rect l="l" t="t" r="r" b="b"/>
            <a:pathLst>
              <a:path w="4572000" h="377825">
                <a:moveTo>
                  <a:pt x="0" y="377822"/>
                </a:moveTo>
                <a:lnTo>
                  <a:pt x="4571999" y="377822"/>
                </a:lnTo>
                <a:lnTo>
                  <a:pt x="4571999" y="0"/>
                </a:lnTo>
                <a:lnTo>
                  <a:pt x="0" y="0"/>
                </a:lnTo>
                <a:lnTo>
                  <a:pt x="0" y="377822"/>
                </a:lnTo>
                <a:close/>
              </a:path>
            </a:pathLst>
          </a:custGeom>
          <a:solidFill>
            <a:srgbClr val="EEEEEE"/>
          </a:solidFill>
        </p:spPr>
        <p:txBody>
          <a:bodyPr wrap="square" lIns="0" tIns="0" rIns="0" bIns="0" rtlCol="0"/>
          <a:lstStyle/>
          <a:p>
            <a:endParaRPr sz="1800"/>
          </a:p>
        </p:txBody>
      </p:sp>
      <p:sp>
        <p:nvSpPr>
          <p:cNvPr id="4" name="object 4"/>
          <p:cNvSpPr/>
          <p:nvPr/>
        </p:nvSpPr>
        <p:spPr>
          <a:xfrm>
            <a:off x="4572000" y="1"/>
            <a:ext cx="4572000" cy="1212215"/>
          </a:xfrm>
          <a:custGeom>
            <a:avLst/>
            <a:gdLst/>
            <a:ahLst/>
            <a:cxnLst/>
            <a:rect l="l" t="t" r="r" b="b"/>
            <a:pathLst>
              <a:path w="4572000" h="1212215">
                <a:moveTo>
                  <a:pt x="0" y="1212036"/>
                </a:moveTo>
                <a:lnTo>
                  <a:pt x="4571999" y="1212036"/>
                </a:lnTo>
                <a:lnTo>
                  <a:pt x="4571999" y="0"/>
                </a:lnTo>
                <a:lnTo>
                  <a:pt x="0" y="0"/>
                </a:lnTo>
                <a:lnTo>
                  <a:pt x="0" y="1212036"/>
                </a:lnTo>
                <a:close/>
              </a:path>
            </a:pathLst>
          </a:custGeom>
          <a:solidFill>
            <a:srgbClr val="EEEEEE"/>
          </a:solidFill>
        </p:spPr>
        <p:txBody>
          <a:bodyPr wrap="square" lIns="0" tIns="0" rIns="0" bIns="0" rtlCol="0"/>
          <a:lstStyle/>
          <a:p>
            <a:endParaRPr sz="1800"/>
          </a:p>
        </p:txBody>
      </p:sp>
      <p:pic>
        <p:nvPicPr>
          <p:cNvPr id="5" name="object 5"/>
          <p:cNvPicPr/>
          <p:nvPr/>
        </p:nvPicPr>
        <p:blipFill>
          <a:blip r:embed="rId2" cstate="print"/>
          <a:stretch>
            <a:fillRect/>
          </a:stretch>
        </p:blipFill>
        <p:spPr>
          <a:xfrm>
            <a:off x="143976" y="161799"/>
            <a:ext cx="774074" cy="311224"/>
          </a:xfrm>
          <a:prstGeom prst="rect">
            <a:avLst/>
          </a:prstGeom>
        </p:spPr>
      </p:pic>
      <p:pic>
        <p:nvPicPr>
          <p:cNvPr id="6" name="object 6"/>
          <p:cNvPicPr/>
          <p:nvPr/>
        </p:nvPicPr>
        <p:blipFill>
          <a:blip r:embed="rId3" cstate="print"/>
          <a:stretch>
            <a:fillRect/>
          </a:stretch>
        </p:blipFill>
        <p:spPr>
          <a:xfrm>
            <a:off x="8229557" y="161801"/>
            <a:ext cx="791593" cy="311224"/>
          </a:xfrm>
          <a:prstGeom prst="rect">
            <a:avLst/>
          </a:prstGeom>
        </p:spPr>
      </p:pic>
      <p:sp>
        <p:nvSpPr>
          <p:cNvPr id="7" name="object 7"/>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HTML Tags and Attributes</a:t>
            </a:r>
          </a:p>
        </p:txBody>
      </p:sp>
      <p:sp>
        <p:nvSpPr>
          <p:cNvPr id="8" name="object 8"/>
          <p:cNvSpPr txBox="1"/>
          <p:nvPr/>
        </p:nvSpPr>
        <p:spPr>
          <a:xfrm>
            <a:off x="446342" y="2892412"/>
            <a:ext cx="3566857" cy="1774588"/>
          </a:xfrm>
          <a:prstGeom prst="rect">
            <a:avLst/>
          </a:prstGeom>
        </p:spPr>
        <p:txBody>
          <a:bodyPr vert="horz" wrap="square" lIns="0" tIns="12700" rIns="0" bIns="0" rtlCol="0">
            <a:spAutoFit/>
          </a:bodyPr>
          <a:lstStyle/>
          <a:p>
            <a:pPr>
              <a:lnSpc>
                <a:spcPct val="100000"/>
              </a:lnSpc>
            </a:pPr>
            <a:endParaRPr sz="2000" dirty="0">
              <a:latin typeface="Arial MT"/>
              <a:cs typeface="Arial MT"/>
            </a:endParaRPr>
          </a:p>
          <a:p>
            <a:pPr marL="348606" marR="5080" indent="-336542" algn="just">
              <a:lnSpc>
                <a:spcPct val="116100"/>
              </a:lnSpc>
              <a:spcBef>
                <a:spcPts val="1510"/>
              </a:spcBef>
              <a:buChar char="●"/>
              <a:tabLst>
                <a:tab pos="347972" algn="l"/>
                <a:tab pos="349241" algn="l"/>
              </a:tabLst>
            </a:pPr>
            <a:r>
              <a:rPr dirty="0">
                <a:latin typeface="Arial MT"/>
                <a:cs typeface="Arial MT"/>
              </a:rPr>
              <a:t>A</a:t>
            </a:r>
            <a:r>
              <a:rPr spc="-90" dirty="0">
                <a:latin typeface="Arial MT"/>
                <a:cs typeface="Arial MT"/>
              </a:rPr>
              <a:t> </a:t>
            </a:r>
            <a:r>
              <a:rPr spc="-5" dirty="0">
                <a:latin typeface="Arial MT"/>
                <a:cs typeface="Arial MT"/>
              </a:rPr>
              <a:t>list</a:t>
            </a:r>
            <a:r>
              <a:rPr spc="-15" dirty="0">
                <a:latin typeface="Arial MT"/>
                <a:cs typeface="Arial MT"/>
              </a:rPr>
              <a:t> </a:t>
            </a:r>
            <a:r>
              <a:rPr spc="-5" dirty="0">
                <a:latin typeface="Arial MT"/>
                <a:cs typeface="Arial MT"/>
              </a:rPr>
              <a:t>is</a:t>
            </a:r>
            <a:r>
              <a:rPr spc="-15" dirty="0">
                <a:latin typeface="Arial MT"/>
                <a:cs typeface="Arial MT"/>
              </a:rPr>
              <a:t> </a:t>
            </a:r>
            <a:r>
              <a:rPr dirty="0">
                <a:latin typeface="Arial MT"/>
                <a:cs typeface="Arial MT"/>
              </a:rPr>
              <a:t>a</a:t>
            </a:r>
            <a:r>
              <a:rPr spc="-15" dirty="0">
                <a:latin typeface="Arial MT"/>
                <a:cs typeface="Arial MT"/>
              </a:rPr>
              <a:t> </a:t>
            </a:r>
            <a:r>
              <a:rPr dirty="0">
                <a:latin typeface="Arial MT"/>
                <a:cs typeface="Arial MT"/>
              </a:rPr>
              <a:t>record</a:t>
            </a:r>
            <a:r>
              <a:rPr spc="-15" dirty="0">
                <a:latin typeface="Arial MT"/>
                <a:cs typeface="Arial MT"/>
              </a:rPr>
              <a:t> </a:t>
            </a:r>
            <a:r>
              <a:rPr spc="-5" dirty="0">
                <a:latin typeface="Arial MT"/>
                <a:cs typeface="Arial MT"/>
              </a:rPr>
              <a:t>of</a:t>
            </a:r>
            <a:r>
              <a:rPr spc="-15" dirty="0">
                <a:latin typeface="Arial MT"/>
                <a:cs typeface="Arial MT"/>
              </a:rPr>
              <a:t> </a:t>
            </a:r>
            <a:r>
              <a:rPr dirty="0">
                <a:latin typeface="Arial MT"/>
                <a:cs typeface="Arial MT"/>
              </a:rPr>
              <a:t>short</a:t>
            </a:r>
            <a:r>
              <a:rPr spc="-15" dirty="0">
                <a:latin typeface="Arial MT"/>
                <a:cs typeface="Arial MT"/>
              </a:rPr>
              <a:t> </a:t>
            </a:r>
            <a:r>
              <a:rPr spc="-5" dirty="0">
                <a:latin typeface="Arial MT"/>
                <a:cs typeface="Arial MT"/>
              </a:rPr>
              <a:t>pieces</a:t>
            </a:r>
            <a:r>
              <a:rPr spc="-15" dirty="0">
                <a:latin typeface="Arial MT"/>
                <a:cs typeface="Arial MT"/>
              </a:rPr>
              <a:t> </a:t>
            </a:r>
            <a:r>
              <a:rPr spc="-5" dirty="0">
                <a:latin typeface="Arial MT"/>
                <a:cs typeface="Arial MT"/>
              </a:rPr>
              <a:t>of </a:t>
            </a:r>
            <a:r>
              <a:rPr spc="-375" dirty="0">
                <a:latin typeface="Arial MT"/>
                <a:cs typeface="Arial MT"/>
              </a:rPr>
              <a:t> </a:t>
            </a:r>
            <a:r>
              <a:rPr spc="-5" dirty="0">
                <a:latin typeface="Arial MT"/>
                <a:cs typeface="Arial MT"/>
              </a:rPr>
              <a:t>information.</a:t>
            </a:r>
            <a:endParaRPr dirty="0">
              <a:latin typeface="Arial MT"/>
              <a:cs typeface="Arial MT"/>
            </a:endParaRPr>
          </a:p>
          <a:p>
            <a:pPr marL="31115" algn="just">
              <a:spcBef>
                <a:spcPts val="270"/>
              </a:spcBef>
            </a:pPr>
            <a:r>
              <a:rPr b="1" spc="-5" dirty="0">
                <a:latin typeface="Arial MT"/>
              </a:rPr>
              <a:t>For</a:t>
            </a:r>
            <a:r>
              <a:rPr b="1" spc="-45" dirty="0">
                <a:latin typeface="Arial MT"/>
              </a:rPr>
              <a:t> </a:t>
            </a:r>
            <a:r>
              <a:rPr b="1" spc="-5" dirty="0">
                <a:latin typeface="Arial MT"/>
              </a:rPr>
              <a:t>example</a:t>
            </a:r>
            <a:r>
              <a:rPr spc="-5" dirty="0">
                <a:latin typeface="Arial MT"/>
                <a:cs typeface="Arial MT"/>
              </a:rPr>
              <a:t>:</a:t>
            </a:r>
            <a:endParaRPr dirty="0">
              <a:latin typeface="Arial MT"/>
              <a:cs typeface="Arial MT"/>
            </a:endParaRPr>
          </a:p>
          <a:p>
            <a:pPr marL="348606" indent="-336542" algn="just">
              <a:spcBef>
                <a:spcPts val="270"/>
              </a:spcBef>
              <a:buChar char="●"/>
              <a:tabLst>
                <a:tab pos="347972" algn="l"/>
                <a:tab pos="349241" algn="l"/>
              </a:tabLst>
            </a:pPr>
            <a:r>
              <a:rPr dirty="0">
                <a:latin typeface="Arial MT"/>
                <a:cs typeface="Arial MT"/>
              </a:rPr>
              <a:t>A</a:t>
            </a:r>
            <a:r>
              <a:rPr spc="-80" dirty="0">
                <a:latin typeface="Arial MT"/>
                <a:cs typeface="Arial MT"/>
              </a:rPr>
              <a:t> </a:t>
            </a:r>
            <a:r>
              <a:rPr dirty="0">
                <a:latin typeface="Arial MT"/>
                <a:cs typeface="Arial MT"/>
              </a:rPr>
              <a:t>shopping</a:t>
            </a:r>
            <a:r>
              <a:rPr spc="-5" dirty="0">
                <a:latin typeface="Arial MT"/>
                <a:cs typeface="Arial MT"/>
              </a:rPr>
              <a:t> list</a:t>
            </a:r>
            <a:endParaRPr dirty="0">
              <a:latin typeface="Arial MT"/>
              <a:cs typeface="Arial MT"/>
            </a:endParaRPr>
          </a:p>
          <a:p>
            <a:pPr marL="348606" indent="-336542" algn="just">
              <a:spcBef>
                <a:spcPts val="270"/>
              </a:spcBef>
              <a:buChar char="●"/>
              <a:tabLst>
                <a:tab pos="347972" algn="l"/>
                <a:tab pos="349241" algn="l"/>
              </a:tabLst>
            </a:pPr>
            <a:r>
              <a:rPr spc="-35" dirty="0">
                <a:latin typeface="Arial MT"/>
                <a:cs typeface="Arial MT"/>
              </a:rPr>
              <a:t>To-do</a:t>
            </a:r>
            <a:r>
              <a:rPr spc="-55" dirty="0">
                <a:latin typeface="Arial MT"/>
                <a:cs typeface="Arial MT"/>
              </a:rPr>
              <a:t> </a:t>
            </a:r>
            <a:r>
              <a:rPr spc="-5" dirty="0">
                <a:latin typeface="Arial MT"/>
                <a:cs typeface="Arial MT"/>
              </a:rPr>
              <a:t>list</a:t>
            </a:r>
            <a:endParaRPr dirty="0">
              <a:latin typeface="Arial MT"/>
              <a:cs typeface="Arial MT"/>
            </a:endParaRPr>
          </a:p>
        </p:txBody>
      </p:sp>
      <p:sp>
        <p:nvSpPr>
          <p:cNvPr id="9" name="object 9"/>
          <p:cNvSpPr txBox="1"/>
          <p:nvPr/>
        </p:nvSpPr>
        <p:spPr>
          <a:xfrm>
            <a:off x="4572000" y="1482949"/>
            <a:ext cx="4572000" cy="1111167"/>
          </a:xfrm>
          <a:prstGeom prst="rect">
            <a:avLst/>
          </a:prstGeom>
          <a:solidFill>
            <a:schemeClr val="bg1"/>
          </a:solidFill>
        </p:spPr>
        <p:txBody>
          <a:bodyPr vert="horz" wrap="square" lIns="0" tIns="12700" rIns="0" bIns="0" rtlCol="0">
            <a:spAutoFit/>
          </a:bodyPr>
          <a:lstStyle/>
          <a:p>
            <a:pPr marL="12700">
              <a:lnSpc>
                <a:spcPts val="1664"/>
              </a:lnSpc>
              <a:spcBef>
                <a:spcPts val="100"/>
              </a:spcBef>
            </a:pPr>
            <a:r>
              <a:rPr spc="-5" dirty="0">
                <a:latin typeface="Arial MT"/>
                <a:cs typeface="Arial MT"/>
              </a:rPr>
              <a:t>&lt;ul</a:t>
            </a:r>
            <a:r>
              <a:rPr spc="-80" dirty="0">
                <a:latin typeface="Arial MT"/>
                <a:cs typeface="Arial MT"/>
              </a:rPr>
              <a:t> </a:t>
            </a:r>
            <a:r>
              <a:rPr dirty="0">
                <a:latin typeface="Arial MT"/>
                <a:cs typeface="Arial MT"/>
              </a:rPr>
              <a:t>style="list-style-type:disc;"&gt;</a:t>
            </a:r>
          </a:p>
          <a:p>
            <a:pPr marL="111122">
              <a:lnSpc>
                <a:spcPts val="1650"/>
              </a:lnSpc>
            </a:pPr>
            <a:r>
              <a:rPr spc="-10" dirty="0">
                <a:latin typeface="Arial MT"/>
                <a:cs typeface="Arial MT"/>
              </a:rPr>
              <a:t>&lt;li&gt;Coffee&lt;/li&gt;</a:t>
            </a:r>
            <a:endParaRPr dirty="0">
              <a:latin typeface="Arial MT"/>
              <a:cs typeface="Arial MT"/>
            </a:endParaRPr>
          </a:p>
          <a:p>
            <a:pPr marL="111122">
              <a:lnSpc>
                <a:spcPts val="1650"/>
              </a:lnSpc>
            </a:pPr>
            <a:r>
              <a:rPr spc="-20" dirty="0">
                <a:latin typeface="Arial MT"/>
                <a:cs typeface="Arial MT"/>
              </a:rPr>
              <a:t>&lt;li&gt;Tea&lt;/li&gt;</a:t>
            </a:r>
            <a:endParaRPr dirty="0">
              <a:latin typeface="Arial MT"/>
              <a:cs typeface="Arial MT"/>
            </a:endParaRPr>
          </a:p>
          <a:p>
            <a:pPr marL="111122">
              <a:lnSpc>
                <a:spcPts val="1650"/>
              </a:lnSpc>
            </a:pPr>
            <a:r>
              <a:rPr spc="-5" dirty="0">
                <a:latin typeface="Arial MT"/>
                <a:cs typeface="Arial MT"/>
              </a:rPr>
              <a:t>&lt;li&gt;Milk&lt;/li&gt;</a:t>
            </a:r>
            <a:endParaRPr dirty="0">
              <a:latin typeface="Arial MT"/>
              <a:cs typeface="Arial MT"/>
            </a:endParaRPr>
          </a:p>
          <a:p>
            <a:pPr marL="12700">
              <a:lnSpc>
                <a:spcPts val="1664"/>
              </a:lnSpc>
            </a:pPr>
            <a:r>
              <a:rPr spc="-5" dirty="0">
                <a:latin typeface="Arial MT"/>
                <a:cs typeface="Arial MT"/>
              </a:rPr>
              <a:t>&lt;/ul&gt;</a:t>
            </a:r>
            <a:endParaRPr dirty="0">
              <a:latin typeface="Arial MT"/>
              <a:cs typeface="Arial MT"/>
            </a:endParaRPr>
          </a:p>
        </p:txBody>
      </p:sp>
      <p:sp>
        <p:nvSpPr>
          <p:cNvPr id="10" name="object 10"/>
          <p:cNvSpPr txBox="1"/>
          <p:nvPr/>
        </p:nvSpPr>
        <p:spPr>
          <a:xfrm>
            <a:off x="4572000" y="2668539"/>
            <a:ext cx="4572000" cy="1111167"/>
          </a:xfrm>
          <a:prstGeom prst="rect">
            <a:avLst/>
          </a:prstGeom>
          <a:solidFill>
            <a:schemeClr val="bg1"/>
          </a:solidFill>
        </p:spPr>
        <p:txBody>
          <a:bodyPr vert="horz" wrap="square" lIns="0" tIns="12700" rIns="0" bIns="0" rtlCol="0">
            <a:spAutoFit/>
          </a:bodyPr>
          <a:lstStyle/>
          <a:p>
            <a:pPr marL="12700">
              <a:lnSpc>
                <a:spcPts val="1664"/>
              </a:lnSpc>
              <a:spcBef>
                <a:spcPts val="100"/>
              </a:spcBef>
            </a:pPr>
            <a:r>
              <a:rPr spc="-5" dirty="0">
                <a:latin typeface="Arial MT"/>
                <a:cs typeface="Arial MT"/>
              </a:rPr>
              <a:t>&lt;ol</a:t>
            </a:r>
            <a:r>
              <a:rPr spc="-50" dirty="0">
                <a:latin typeface="Arial MT"/>
                <a:cs typeface="Arial MT"/>
              </a:rPr>
              <a:t> </a:t>
            </a:r>
            <a:r>
              <a:rPr spc="-5" dirty="0">
                <a:latin typeface="Arial MT"/>
                <a:cs typeface="Arial MT"/>
              </a:rPr>
              <a:t>type="A"&gt;</a:t>
            </a:r>
            <a:endParaRPr dirty="0">
              <a:latin typeface="Arial MT"/>
              <a:cs typeface="Arial MT"/>
            </a:endParaRPr>
          </a:p>
          <a:p>
            <a:pPr marL="111122">
              <a:lnSpc>
                <a:spcPts val="1650"/>
              </a:lnSpc>
            </a:pPr>
            <a:r>
              <a:rPr spc="-10" dirty="0">
                <a:latin typeface="Arial MT"/>
                <a:cs typeface="Arial MT"/>
              </a:rPr>
              <a:t>&lt;li&gt;Coffee&lt;/li&gt;</a:t>
            </a:r>
            <a:endParaRPr dirty="0">
              <a:latin typeface="Arial MT"/>
              <a:cs typeface="Arial MT"/>
            </a:endParaRPr>
          </a:p>
          <a:p>
            <a:pPr marL="111122">
              <a:lnSpc>
                <a:spcPts val="1650"/>
              </a:lnSpc>
            </a:pPr>
            <a:r>
              <a:rPr spc="-20" dirty="0">
                <a:latin typeface="Arial MT"/>
                <a:cs typeface="Arial MT"/>
              </a:rPr>
              <a:t>&lt;li&gt;Tea&lt;/li&gt;</a:t>
            </a:r>
            <a:endParaRPr dirty="0">
              <a:latin typeface="Arial MT"/>
              <a:cs typeface="Arial MT"/>
            </a:endParaRPr>
          </a:p>
          <a:p>
            <a:pPr marL="111122">
              <a:lnSpc>
                <a:spcPts val="1650"/>
              </a:lnSpc>
            </a:pPr>
            <a:r>
              <a:rPr spc="-5" dirty="0">
                <a:latin typeface="Arial MT"/>
                <a:cs typeface="Arial MT"/>
              </a:rPr>
              <a:t>&lt;li&gt;Milk&lt;/li&gt;</a:t>
            </a:r>
            <a:endParaRPr dirty="0">
              <a:latin typeface="Arial MT"/>
              <a:cs typeface="Arial MT"/>
            </a:endParaRPr>
          </a:p>
          <a:p>
            <a:pPr marL="12700">
              <a:lnSpc>
                <a:spcPts val="1664"/>
              </a:lnSpc>
            </a:pPr>
            <a:r>
              <a:rPr spc="-5" dirty="0">
                <a:latin typeface="Arial MT"/>
                <a:cs typeface="Arial MT"/>
              </a:rPr>
              <a:t>&lt;/ol&gt;</a:t>
            </a:r>
            <a:endParaRPr dirty="0">
              <a:latin typeface="Arial MT"/>
              <a:cs typeface="Arial MT"/>
            </a:endParaRPr>
          </a:p>
        </p:txBody>
      </p:sp>
      <p:sp>
        <p:nvSpPr>
          <p:cNvPr id="12" name="TextBox 11">
            <a:extLst>
              <a:ext uri="{FF2B5EF4-FFF2-40B4-BE49-F238E27FC236}">
                <a16:creationId xmlns:a16="http://schemas.microsoft.com/office/drawing/2014/main" id="{5DC0B13E-8049-7B75-033A-69CD3C108DED}"/>
              </a:ext>
            </a:extLst>
          </p:cNvPr>
          <p:cNvSpPr txBox="1"/>
          <p:nvPr/>
        </p:nvSpPr>
        <p:spPr>
          <a:xfrm>
            <a:off x="711860" y="1661990"/>
            <a:ext cx="3129630" cy="369332"/>
          </a:xfrm>
          <a:prstGeom prst="rect">
            <a:avLst/>
          </a:prstGeom>
          <a:noFill/>
        </p:spPr>
        <p:txBody>
          <a:bodyPr wrap="square">
            <a:spAutoFit/>
          </a:bodyPr>
          <a:lstStyle/>
          <a:p>
            <a:pPr marL="166366" algn="ctr">
              <a:spcBef>
                <a:spcPts val="100"/>
              </a:spcBef>
            </a:pPr>
            <a:r>
              <a:rPr lang="en-US" sz="1800" spc="-5" dirty="0">
                <a:solidFill>
                  <a:srgbClr val="595959"/>
                </a:solidFill>
                <a:latin typeface="Arial MT"/>
                <a:cs typeface="Arial MT"/>
              </a:rPr>
              <a:t>Lists</a:t>
            </a:r>
            <a:endParaRPr lang="en-US" sz="1800" dirty="0">
              <a:latin typeface="Arial MT"/>
              <a:cs typeface="Arial MT"/>
            </a:endParaRPr>
          </a:p>
        </p:txBody>
      </p:sp>
    </p:spTree>
    <p:extLst>
      <p:ext uri="{BB962C8B-B14F-4D97-AF65-F5344CB8AC3E}">
        <p14:creationId xmlns:p14="http://schemas.microsoft.com/office/powerpoint/2010/main" val="3948274350"/>
      </p:ext>
    </p:extLst>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60323" y="827278"/>
            <a:ext cx="3418840" cy="887422"/>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70" dirty="0"/>
              <a:t> </a:t>
            </a:r>
            <a:r>
              <a:rPr spc="-5" dirty="0"/>
              <a:t>Data</a:t>
            </a:r>
            <a:r>
              <a:rPr spc="-70" dirty="0"/>
              <a:t> </a:t>
            </a:r>
            <a:r>
              <a:rPr dirty="0"/>
              <a:t>Structure</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819650" y="580415"/>
              <a:ext cx="4161790" cy="3980815"/>
            </a:xfrm>
            <a:prstGeom prst="rect">
              <a:avLst/>
            </a:prstGeom>
          </p:spPr>
        </p:pic>
      </p:grpSp>
      <p:sp>
        <p:nvSpPr>
          <p:cNvPr id="7" name="object 7"/>
          <p:cNvSpPr txBox="1"/>
          <p:nvPr/>
        </p:nvSpPr>
        <p:spPr>
          <a:xfrm>
            <a:off x="790448" y="1722247"/>
            <a:ext cx="307975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Relational</a:t>
            </a:r>
            <a:r>
              <a:rPr sz="1800" spc="-45" dirty="0">
                <a:solidFill>
                  <a:srgbClr val="585858"/>
                </a:solidFill>
                <a:latin typeface="Arial"/>
                <a:cs typeface="Arial"/>
              </a:rPr>
              <a:t> </a:t>
            </a:r>
            <a:r>
              <a:rPr sz="1800" dirty="0">
                <a:solidFill>
                  <a:srgbClr val="585858"/>
                </a:solidFill>
                <a:latin typeface="Arial"/>
                <a:cs typeface="Arial"/>
              </a:rPr>
              <a:t>Integrity</a:t>
            </a:r>
            <a:r>
              <a:rPr sz="1800" spc="-50" dirty="0">
                <a:solidFill>
                  <a:srgbClr val="585858"/>
                </a:solidFill>
                <a:latin typeface="Arial"/>
                <a:cs typeface="Arial"/>
              </a:rPr>
              <a:t> </a:t>
            </a:r>
            <a:r>
              <a:rPr sz="1800" spc="-5" dirty="0">
                <a:solidFill>
                  <a:srgbClr val="585858"/>
                </a:solidFill>
                <a:latin typeface="Arial"/>
                <a:cs typeface="Arial"/>
              </a:rPr>
              <a:t>constraints</a:t>
            </a:r>
            <a:endParaRPr sz="1800">
              <a:latin typeface="Arial"/>
              <a:cs typeface="Arial"/>
            </a:endParaRPr>
          </a:p>
        </p:txBody>
      </p:sp>
      <p:sp>
        <p:nvSpPr>
          <p:cNvPr id="8" name="object 8"/>
          <p:cNvSpPr txBox="1"/>
          <p:nvPr/>
        </p:nvSpPr>
        <p:spPr>
          <a:xfrm>
            <a:off x="654812" y="2861538"/>
            <a:ext cx="3457575" cy="1755775"/>
          </a:xfrm>
          <a:prstGeom prst="rect">
            <a:avLst/>
          </a:prstGeom>
        </p:spPr>
        <p:txBody>
          <a:bodyPr vert="horz" wrap="square" lIns="0" tIns="12065" rIns="0" bIns="0" rtlCol="0">
            <a:spAutoFit/>
          </a:bodyPr>
          <a:lstStyle/>
          <a:p>
            <a:pPr marL="349250" marR="5080" indent="-337185">
              <a:lnSpc>
                <a:spcPct val="115799"/>
              </a:lnSpc>
              <a:spcBef>
                <a:spcPts val="95"/>
              </a:spcBef>
              <a:buChar char="●"/>
              <a:tabLst>
                <a:tab pos="349250" algn="l"/>
                <a:tab pos="349885" algn="l"/>
              </a:tabLst>
            </a:pPr>
            <a:r>
              <a:rPr sz="1400" spc="-5" dirty="0">
                <a:latin typeface="Arial"/>
                <a:cs typeface="Arial"/>
              </a:rPr>
              <a:t>Every</a:t>
            </a:r>
            <a:r>
              <a:rPr sz="1400" spc="-35" dirty="0">
                <a:latin typeface="Arial"/>
                <a:cs typeface="Arial"/>
              </a:rPr>
              <a:t> </a:t>
            </a:r>
            <a:r>
              <a:rPr sz="1400" dirty="0">
                <a:latin typeface="Arial"/>
                <a:cs typeface="Arial"/>
              </a:rPr>
              <a:t>relation</a:t>
            </a:r>
            <a:r>
              <a:rPr sz="1400" spc="-25" dirty="0">
                <a:latin typeface="Arial"/>
                <a:cs typeface="Arial"/>
              </a:rPr>
              <a:t> </a:t>
            </a:r>
            <a:r>
              <a:rPr sz="1400" spc="-5" dirty="0">
                <a:latin typeface="Arial"/>
                <a:cs typeface="Arial"/>
              </a:rPr>
              <a:t>has</a:t>
            </a:r>
            <a:r>
              <a:rPr sz="1400" spc="-25" dirty="0">
                <a:latin typeface="Arial"/>
                <a:cs typeface="Arial"/>
              </a:rPr>
              <a:t> </a:t>
            </a:r>
            <a:r>
              <a:rPr sz="1400" spc="-5" dirty="0">
                <a:latin typeface="Arial"/>
                <a:cs typeface="Arial"/>
              </a:rPr>
              <a:t>some</a:t>
            </a:r>
            <a:r>
              <a:rPr sz="1400" spc="-30" dirty="0">
                <a:latin typeface="Arial"/>
                <a:cs typeface="Arial"/>
              </a:rPr>
              <a:t> </a:t>
            </a:r>
            <a:r>
              <a:rPr sz="1400" dirty="0">
                <a:latin typeface="Arial"/>
                <a:cs typeface="Arial"/>
              </a:rPr>
              <a:t>conditions</a:t>
            </a:r>
            <a:r>
              <a:rPr sz="1400" spc="-30" dirty="0">
                <a:latin typeface="Arial"/>
                <a:cs typeface="Arial"/>
              </a:rPr>
              <a:t> </a:t>
            </a:r>
            <a:r>
              <a:rPr sz="1400" spc="-5" dirty="0">
                <a:latin typeface="Arial"/>
                <a:cs typeface="Arial"/>
              </a:rPr>
              <a:t>that </a:t>
            </a:r>
            <a:r>
              <a:rPr sz="1400" spc="-375" dirty="0">
                <a:latin typeface="Arial"/>
                <a:cs typeface="Arial"/>
              </a:rPr>
              <a:t> </a:t>
            </a:r>
            <a:r>
              <a:rPr sz="1400" spc="-5" dirty="0">
                <a:latin typeface="Arial"/>
                <a:cs typeface="Arial"/>
              </a:rPr>
              <a:t>must</a:t>
            </a:r>
            <a:r>
              <a:rPr sz="1400" spc="-10" dirty="0">
                <a:latin typeface="Arial"/>
                <a:cs typeface="Arial"/>
              </a:rPr>
              <a:t> </a:t>
            </a:r>
            <a:r>
              <a:rPr sz="1400" dirty="0">
                <a:latin typeface="Arial"/>
                <a:cs typeface="Arial"/>
              </a:rPr>
              <a:t>hold</a:t>
            </a:r>
            <a:r>
              <a:rPr sz="1400" spc="-10" dirty="0">
                <a:latin typeface="Arial"/>
                <a:cs typeface="Arial"/>
              </a:rPr>
              <a:t> </a:t>
            </a:r>
            <a:r>
              <a:rPr sz="1400" spc="-5" dirty="0">
                <a:latin typeface="Arial"/>
                <a:cs typeface="Arial"/>
              </a:rPr>
              <a:t>for</a:t>
            </a:r>
            <a:r>
              <a:rPr sz="1400" spc="5" dirty="0">
                <a:latin typeface="Arial"/>
                <a:cs typeface="Arial"/>
              </a:rPr>
              <a:t> </a:t>
            </a:r>
            <a:r>
              <a:rPr sz="1400" spc="-10" dirty="0">
                <a:latin typeface="Arial"/>
                <a:cs typeface="Arial"/>
              </a:rPr>
              <a:t>it</a:t>
            </a:r>
            <a:r>
              <a:rPr sz="1400" spc="-5" dirty="0">
                <a:latin typeface="Arial"/>
                <a:cs typeface="Arial"/>
              </a:rPr>
              <a:t> </a:t>
            </a:r>
            <a:r>
              <a:rPr sz="1400" dirty="0">
                <a:latin typeface="Arial"/>
                <a:cs typeface="Arial"/>
              </a:rPr>
              <a:t>to</a:t>
            </a:r>
            <a:r>
              <a:rPr sz="1400" spc="-10" dirty="0">
                <a:latin typeface="Arial"/>
                <a:cs typeface="Arial"/>
              </a:rPr>
              <a:t> be</a:t>
            </a:r>
            <a:r>
              <a:rPr sz="1400" spc="5" dirty="0">
                <a:latin typeface="Arial"/>
                <a:cs typeface="Arial"/>
              </a:rPr>
              <a:t> </a:t>
            </a:r>
            <a:r>
              <a:rPr sz="1400" dirty="0">
                <a:latin typeface="Arial"/>
                <a:cs typeface="Arial"/>
              </a:rPr>
              <a:t>a</a:t>
            </a:r>
            <a:r>
              <a:rPr sz="1400" spc="5" dirty="0">
                <a:latin typeface="Arial"/>
                <a:cs typeface="Arial"/>
              </a:rPr>
              <a:t> </a:t>
            </a:r>
            <a:r>
              <a:rPr sz="1400" spc="-5" dirty="0">
                <a:latin typeface="Arial"/>
                <a:cs typeface="Arial"/>
              </a:rPr>
              <a:t>valid</a:t>
            </a:r>
            <a:r>
              <a:rPr sz="1400" spc="5" dirty="0">
                <a:latin typeface="Arial"/>
                <a:cs typeface="Arial"/>
              </a:rPr>
              <a:t> </a:t>
            </a:r>
            <a:r>
              <a:rPr sz="1400" spc="-5" dirty="0">
                <a:latin typeface="Arial"/>
                <a:cs typeface="Arial"/>
              </a:rPr>
              <a:t>relation. </a:t>
            </a:r>
            <a:r>
              <a:rPr sz="1400" dirty="0">
                <a:latin typeface="Arial"/>
                <a:cs typeface="Arial"/>
              </a:rPr>
              <a:t> </a:t>
            </a:r>
            <a:r>
              <a:rPr sz="1400" spc="-5" dirty="0">
                <a:latin typeface="Arial"/>
                <a:cs typeface="Arial"/>
              </a:rPr>
              <a:t>Domain</a:t>
            </a:r>
            <a:r>
              <a:rPr sz="1400" spc="-15" dirty="0">
                <a:latin typeface="Arial"/>
                <a:cs typeface="Arial"/>
              </a:rPr>
              <a:t> </a:t>
            </a:r>
            <a:r>
              <a:rPr sz="1400" spc="-5" dirty="0">
                <a:latin typeface="Arial"/>
                <a:cs typeface="Arial"/>
              </a:rPr>
              <a:t>constraints.</a:t>
            </a:r>
            <a:endParaRPr sz="1400">
              <a:latin typeface="Arial"/>
              <a:cs typeface="Arial"/>
            </a:endParaRPr>
          </a:p>
          <a:p>
            <a:pPr marL="349250" marR="106045" indent="-337185">
              <a:lnSpc>
                <a:spcPct val="115700"/>
              </a:lnSpc>
              <a:spcBef>
                <a:spcPts val="15"/>
              </a:spcBef>
              <a:buChar char="●"/>
              <a:tabLst>
                <a:tab pos="349250" algn="l"/>
                <a:tab pos="349885" algn="l"/>
              </a:tabLst>
            </a:pPr>
            <a:r>
              <a:rPr sz="1400" dirty="0">
                <a:latin typeface="Arial"/>
                <a:cs typeface="Arial"/>
              </a:rPr>
              <a:t>These</a:t>
            </a:r>
            <a:r>
              <a:rPr sz="1400" spc="-30" dirty="0">
                <a:latin typeface="Arial"/>
                <a:cs typeface="Arial"/>
              </a:rPr>
              <a:t> </a:t>
            </a:r>
            <a:r>
              <a:rPr sz="1400" spc="-5" dirty="0">
                <a:latin typeface="Arial"/>
                <a:cs typeface="Arial"/>
              </a:rPr>
              <a:t>conditions</a:t>
            </a:r>
            <a:r>
              <a:rPr sz="1400" spc="-15" dirty="0">
                <a:latin typeface="Arial"/>
                <a:cs typeface="Arial"/>
              </a:rPr>
              <a:t> </a:t>
            </a:r>
            <a:r>
              <a:rPr sz="1400" spc="-5" dirty="0">
                <a:latin typeface="Arial"/>
                <a:cs typeface="Arial"/>
              </a:rPr>
              <a:t>are</a:t>
            </a:r>
            <a:r>
              <a:rPr sz="1400" spc="-20" dirty="0">
                <a:latin typeface="Arial"/>
                <a:cs typeface="Arial"/>
              </a:rPr>
              <a:t> </a:t>
            </a:r>
            <a:r>
              <a:rPr sz="1400" spc="-5" dirty="0">
                <a:latin typeface="Arial"/>
                <a:cs typeface="Arial"/>
              </a:rPr>
              <a:t>called</a:t>
            </a:r>
            <a:r>
              <a:rPr sz="1400" spc="-25" dirty="0">
                <a:latin typeface="Arial"/>
                <a:cs typeface="Arial"/>
              </a:rPr>
              <a:t> </a:t>
            </a:r>
            <a:r>
              <a:rPr sz="1400" spc="-5" dirty="0">
                <a:latin typeface="Arial"/>
                <a:cs typeface="Arial"/>
              </a:rPr>
              <a:t>Relational </a:t>
            </a:r>
            <a:r>
              <a:rPr sz="1400" spc="-375" dirty="0">
                <a:latin typeface="Arial"/>
                <a:cs typeface="Arial"/>
              </a:rPr>
              <a:t> </a:t>
            </a:r>
            <a:r>
              <a:rPr sz="1400" dirty="0">
                <a:latin typeface="Arial"/>
                <a:cs typeface="Arial"/>
              </a:rPr>
              <a:t>Integrity</a:t>
            </a:r>
            <a:r>
              <a:rPr sz="1400" spc="-30" dirty="0">
                <a:latin typeface="Arial"/>
                <a:cs typeface="Arial"/>
              </a:rPr>
              <a:t> </a:t>
            </a:r>
            <a:r>
              <a:rPr sz="1400" spc="-5" dirty="0">
                <a:latin typeface="Arial"/>
                <a:cs typeface="Arial"/>
              </a:rPr>
              <a:t>Constraints.</a:t>
            </a:r>
            <a:endParaRPr sz="1400">
              <a:latin typeface="Arial"/>
              <a:cs typeface="Arial"/>
            </a:endParaRPr>
          </a:p>
          <a:p>
            <a:pPr marL="349250" marR="779780" indent="-337185">
              <a:lnSpc>
                <a:spcPct val="114999"/>
              </a:lnSpc>
              <a:spcBef>
                <a:spcPts val="20"/>
              </a:spcBef>
              <a:buChar char="●"/>
              <a:tabLst>
                <a:tab pos="349250" algn="l"/>
                <a:tab pos="349885" algn="l"/>
              </a:tabLst>
            </a:pPr>
            <a:r>
              <a:rPr sz="1400" dirty="0">
                <a:latin typeface="Arial"/>
                <a:cs typeface="Arial"/>
              </a:rPr>
              <a:t>There</a:t>
            </a:r>
            <a:r>
              <a:rPr sz="1400" spc="-50" dirty="0">
                <a:latin typeface="Arial"/>
                <a:cs typeface="Arial"/>
              </a:rPr>
              <a:t> </a:t>
            </a:r>
            <a:r>
              <a:rPr sz="1400" dirty="0">
                <a:latin typeface="Arial"/>
                <a:cs typeface="Arial"/>
              </a:rPr>
              <a:t>are</a:t>
            </a:r>
            <a:r>
              <a:rPr sz="1400" spc="-45" dirty="0">
                <a:latin typeface="Arial"/>
                <a:cs typeface="Arial"/>
              </a:rPr>
              <a:t> </a:t>
            </a:r>
            <a:r>
              <a:rPr sz="1400" dirty="0">
                <a:latin typeface="Arial"/>
                <a:cs typeface="Arial"/>
              </a:rPr>
              <a:t>three</a:t>
            </a:r>
            <a:r>
              <a:rPr sz="1400" spc="-40" dirty="0">
                <a:latin typeface="Arial"/>
                <a:cs typeface="Arial"/>
              </a:rPr>
              <a:t> </a:t>
            </a:r>
            <a:r>
              <a:rPr sz="1400" spc="-5" dirty="0">
                <a:latin typeface="Arial"/>
                <a:cs typeface="Arial"/>
              </a:rPr>
              <a:t>main</a:t>
            </a:r>
            <a:r>
              <a:rPr sz="1400" spc="-35" dirty="0">
                <a:latin typeface="Arial"/>
                <a:cs typeface="Arial"/>
              </a:rPr>
              <a:t> </a:t>
            </a:r>
            <a:r>
              <a:rPr sz="1400" spc="-5" dirty="0">
                <a:latin typeface="Arial"/>
                <a:cs typeface="Arial"/>
              </a:rPr>
              <a:t>integrity </a:t>
            </a:r>
            <a:r>
              <a:rPr sz="1400" spc="-375" dirty="0">
                <a:latin typeface="Arial"/>
                <a:cs typeface="Arial"/>
              </a:rPr>
              <a:t> </a:t>
            </a:r>
            <a:r>
              <a:rPr sz="1400" spc="-5" dirty="0">
                <a:latin typeface="Arial"/>
                <a:cs typeface="Arial"/>
              </a:rPr>
              <a:t>constraints</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9540" y="4846565"/>
            <a:ext cx="4008754" cy="247650"/>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marL="12700">
              <a:lnSpc>
                <a:spcPct val="100000"/>
              </a:lnSpc>
              <a:spcBef>
                <a:spcPts val="130"/>
              </a:spcBef>
            </a:pPr>
            <a:r>
              <a:rPr sz="700" u="sng" spc="-5" dirty="0">
                <a:solidFill>
                  <a:srgbClr val="0096A7"/>
                </a:solidFill>
                <a:uFill>
                  <a:solidFill>
                    <a:srgbClr val="0096A7"/>
                  </a:solidFill>
                </a:uFill>
                <a:latin typeface="Arial"/>
                <a:cs typeface="Arial"/>
                <a:hlinkClick r:id="rId5"/>
              </a:rPr>
              <a:t>https://www.slideshare.net/kumar_vic/4-the-relational-data-model-and-relational-database-constraints</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60323" y="827278"/>
            <a:ext cx="3418840" cy="887422"/>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70" dirty="0"/>
              <a:t> </a:t>
            </a:r>
            <a:r>
              <a:rPr spc="-5" dirty="0"/>
              <a:t>Data</a:t>
            </a:r>
            <a:r>
              <a:rPr spc="-70" dirty="0"/>
              <a:t> </a:t>
            </a:r>
            <a:r>
              <a:rPr dirty="0"/>
              <a:t>Structure</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762500" y="594944"/>
              <a:ext cx="4184015" cy="4071366"/>
            </a:xfrm>
            <a:prstGeom prst="rect">
              <a:avLst/>
            </a:prstGeom>
          </p:spPr>
        </p:pic>
      </p:grpSp>
      <p:sp>
        <p:nvSpPr>
          <p:cNvPr id="7" name="object 7"/>
          <p:cNvSpPr txBox="1"/>
          <p:nvPr/>
        </p:nvSpPr>
        <p:spPr>
          <a:xfrm>
            <a:off x="862457" y="1732907"/>
            <a:ext cx="307975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Relational</a:t>
            </a:r>
            <a:r>
              <a:rPr sz="1800" spc="-45" dirty="0">
                <a:solidFill>
                  <a:srgbClr val="585858"/>
                </a:solidFill>
                <a:latin typeface="Arial"/>
                <a:cs typeface="Arial"/>
              </a:rPr>
              <a:t> </a:t>
            </a:r>
            <a:r>
              <a:rPr sz="1800" dirty="0">
                <a:solidFill>
                  <a:srgbClr val="585858"/>
                </a:solidFill>
                <a:latin typeface="Arial"/>
                <a:cs typeface="Arial"/>
              </a:rPr>
              <a:t>Integrity</a:t>
            </a:r>
            <a:r>
              <a:rPr sz="1800" spc="-50" dirty="0">
                <a:solidFill>
                  <a:srgbClr val="585858"/>
                </a:solidFill>
                <a:latin typeface="Arial"/>
                <a:cs typeface="Arial"/>
              </a:rPr>
              <a:t> </a:t>
            </a:r>
            <a:r>
              <a:rPr sz="1800" spc="-5" dirty="0">
                <a:solidFill>
                  <a:srgbClr val="585858"/>
                </a:solidFill>
                <a:latin typeface="Arial"/>
                <a:cs typeface="Arial"/>
              </a:rPr>
              <a:t>constraints</a:t>
            </a:r>
            <a:endParaRPr sz="1800" dirty="0">
              <a:latin typeface="Arial"/>
              <a:cs typeface="Arial"/>
            </a:endParaRPr>
          </a:p>
        </p:txBody>
      </p:sp>
      <p:sp>
        <p:nvSpPr>
          <p:cNvPr id="8" name="object 8"/>
          <p:cNvSpPr txBox="1"/>
          <p:nvPr/>
        </p:nvSpPr>
        <p:spPr>
          <a:xfrm>
            <a:off x="654812" y="2613126"/>
            <a:ext cx="3495040" cy="2251075"/>
          </a:xfrm>
          <a:prstGeom prst="rect">
            <a:avLst/>
          </a:prstGeom>
        </p:spPr>
        <p:txBody>
          <a:bodyPr vert="horz" wrap="square" lIns="0" tIns="45720" rIns="0" bIns="0" rtlCol="0">
            <a:spAutoFit/>
          </a:bodyPr>
          <a:lstStyle/>
          <a:p>
            <a:pPr marL="1117600">
              <a:lnSpc>
                <a:spcPct val="100000"/>
              </a:lnSpc>
              <a:spcBef>
                <a:spcPts val="360"/>
              </a:spcBef>
            </a:pPr>
            <a:r>
              <a:rPr sz="1400" spc="-10" dirty="0">
                <a:latin typeface="Arial"/>
                <a:cs typeface="Arial"/>
              </a:rPr>
              <a:t>1.</a:t>
            </a:r>
            <a:r>
              <a:rPr sz="1400" spc="-5" dirty="0">
                <a:latin typeface="Arial"/>
                <a:cs typeface="Arial"/>
              </a:rPr>
              <a:t> Key</a:t>
            </a:r>
            <a:r>
              <a:rPr sz="1400" spc="-55" dirty="0">
                <a:latin typeface="Arial"/>
                <a:cs typeface="Arial"/>
              </a:rPr>
              <a:t> </a:t>
            </a:r>
            <a:r>
              <a:rPr sz="1400" spc="-5" dirty="0">
                <a:latin typeface="Arial"/>
                <a:cs typeface="Arial"/>
              </a:rPr>
              <a:t>Constraints</a:t>
            </a:r>
            <a:endParaRPr sz="1400">
              <a:latin typeface="Arial"/>
              <a:cs typeface="Arial"/>
            </a:endParaRPr>
          </a:p>
          <a:p>
            <a:pPr marL="349250" marR="368935" indent="-337185">
              <a:lnSpc>
                <a:spcPts val="1960"/>
              </a:lnSpc>
              <a:spcBef>
                <a:spcPts val="100"/>
              </a:spcBef>
              <a:buChar char="●"/>
              <a:tabLst>
                <a:tab pos="349250" algn="l"/>
                <a:tab pos="349885" algn="l"/>
              </a:tabLst>
            </a:pPr>
            <a:r>
              <a:rPr sz="1400" dirty="0">
                <a:latin typeface="Arial"/>
                <a:cs typeface="Arial"/>
              </a:rPr>
              <a:t>There</a:t>
            </a:r>
            <a:r>
              <a:rPr sz="1400" spc="-15" dirty="0">
                <a:latin typeface="Arial"/>
                <a:cs typeface="Arial"/>
              </a:rPr>
              <a:t> </a:t>
            </a:r>
            <a:r>
              <a:rPr sz="1400" spc="-5" dirty="0">
                <a:latin typeface="Arial"/>
                <a:cs typeface="Arial"/>
              </a:rPr>
              <a:t>must</a:t>
            </a:r>
            <a:r>
              <a:rPr sz="1400" spc="-15" dirty="0">
                <a:latin typeface="Arial"/>
                <a:cs typeface="Arial"/>
              </a:rPr>
              <a:t> </a:t>
            </a:r>
            <a:r>
              <a:rPr sz="1400" spc="-5" dirty="0">
                <a:latin typeface="Arial"/>
                <a:cs typeface="Arial"/>
              </a:rPr>
              <a:t>be</a:t>
            </a:r>
            <a:r>
              <a:rPr sz="1400" spc="-25" dirty="0">
                <a:latin typeface="Arial"/>
                <a:cs typeface="Arial"/>
              </a:rPr>
              <a:t> </a:t>
            </a:r>
            <a:r>
              <a:rPr sz="1400" spc="-10" dirty="0">
                <a:latin typeface="Arial"/>
                <a:cs typeface="Arial"/>
              </a:rPr>
              <a:t>at</a:t>
            </a:r>
            <a:r>
              <a:rPr sz="1400" spc="-20" dirty="0">
                <a:latin typeface="Arial"/>
                <a:cs typeface="Arial"/>
              </a:rPr>
              <a:t> </a:t>
            </a:r>
            <a:r>
              <a:rPr sz="1400" spc="-5" dirty="0">
                <a:latin typeface="Arial"/>
                <a:cs typeface="Arial"/>
              </a:rPr>
              <a:t>least</a:t>
            </a:r>
            <a:r>
              <a:rPr sz="1400" spc="-15" dirty="0">
                <a:latin typeface="Arial"/>
                <a:cs typeface="Arial"/>
              </a:rPr>
              <a:t> </a:t>
            </a:r>
            <a:r>
              <a:rPr sz="1400" spc="-5" dirty="0">
                <a:latin typeface="Arial"/>
                <a:cs typeface="Arial"/>
              </a:rPr>
              <a:t>one</a:t>
            </a:r>
            <a:r>
              <a:rPr sz="1400" spc="-10" dirty="0">
                <a:latin typeface="Arial"/>
                <a:cs typeface="Arial"/>
              </a:rPr>
              <a:t> </a:t>
            </a:r>
            <a:r>
              <a:rPr sz="1400" spc="-5" dirty="0">
                <a:latin typeface="Arial"/>
                <a:cs typeface="Arial"/>
              </a:rPr>
              <a:t>minimal </a:t>
            </a:r>
            <a:r>
              <a:rPr sz="1400" spc="-375" dirty="0">
                <a:latin typeface="Arial"/>
                <a:cs typeface="Arial"/>
              </a:rPr>
              <a:t> </a:t>
            </a:r>
            <a:r>
              <a:rPr sz="1400" spc="-5" dirty="0">
                <a:latin typeface="Arial"/>
                <a:cs typeface="Arial"/>
              </a:rPr>
              <a:t>subset</a:t>
            </a:r>
            <a:r>
              <a:rPr sz="1400" spc="-15" dirty="0">
                <a:latin typeface="Arial"/>
                <a:cs typeface="Arial"/>
              </a:rPr>
              <a:t> </a:t>
            </a:r>
            <a:r>
              <a:rPr sz="1400" spc="-10" dirty="0">
                <a:latin typeface="Arial"/>
                <a:cs typeface="Arial"/>
              </a:rPr>
              <a:t>of</a:t>
            </a:r>
            <a:r>
              <a:rPr sz="1400" spc="-15" dirty="0">
                <a:latin typeface="Arial"/>
                <a:cs typeface="Arial"/>
              </a:rPr>
              <a:t> </a:t>
            </a:r>
            <a:r>
              <a:rPr sz="1400" spc="-5" dirty="0">
                <a:latin typeface="Arial"/>
                <a:cs typeface="Arial"/>
              </a:rPr>
              <a:t>attributes</a:t>
            </a:r>
            <a:r>
              <a:rPr sz="1400" spc="-20" dirty="0">
                <a:latin typeface="Arial"/>
                <a:cs typeface="Arial"/>
              </a:rPr>
              <a:t> </a:t>
            </a:r>
            <a:r>
              <a:rPr sz="1400" dirty="0">
                <a:latin typeface="Arial"/>
                <a:cs typeface="Arial"/>
              </a:rPr>
              <a:t>in</a:t>
            </a:r>
            <a:r>
              <a:rPr sz="1400" spc="-10" dirty="0">
                <a:latin typeface="Arial"/>
                <a:cs typeface="Arial"/>
              </a:rPr>
              <a:t> </a:t>
            </a:r>
            <a:r>
              <a:rPr sz="1400" dirty="0">
                <a:latin typeface="Arial"/>
                <a:cs typeface="Arial"/>
              </a:rPr>
              <a:t>the</a:t>
            </a:r>
            <a:r>
              <a:rPr sz="1400" spc="-15" dirty="0">
                <a:latin typeface="Arial"/>
                <a:cs typeface="Arial"/>
              </a:rPr>
              <a:t> </a:t>
            </a:r>
            <a:r>
              <a:rPr sz="1400" spc="-5" dirty="0">
                <a:latin typeface="Arial"/>
                <a:cs typeface="Arial"/>
              </a:rPr>
              <a:t>relation.</a:t>
            </a:r>
            <a:endParaRPr sz="1400">
              <a:latin typeface="Arial"/>
              <a:cs typeface="Arial"/>
            </a:endParaRPr>
          </a:p>
          <a:p>
            <a:pPr marL="349250" indent="-335915">
              <a:lnSpc>
                <a:spcPct val="100000"/>
              </a:lnSpc>
              <a:spcBef>
                <a:spcPts val="150"/>
              </a:spcBef>
              <a:buChar char="●"/>
              <a:tabLst>
                <a:tab pos="349250" algn="l"/>
                <a:tab pos="349885" algn="l"/>
              </a:tabLst>
            </a:pPr>
            <a:r>
              <a:rPr sz="1400" spc="-5" dirty="0">
                <a:latin typeface="Arial"/>
                <a:cs typeface="Arial"/>
              </a:rPr>
              <a:t>which</a:t>
            </a:r>
            <a:r>
              <a:rPr sz="1400" spc="-35" dirty="0">
                <a:latin typeface="Arial"/>
                <a:cs typeface="Arial"/>
              </a:rPr>
              <a:t> </a:t>
            </a:r>
            <a:r>
              <a:rPr sz="1400" spc="-5" dirty="0">
                <a:latin typeface="Arial"/>
                <a:cs typeface="Arial"/>
              </a:rPr>
              <a:t>can</a:t>
            </a:r>
            <a:r>
              <a:rPr sz="1400" spc="-35" dirty="0">
                <a:latin typeface="Arial"/>
                <a:cs typeface="Arial"/>
              </a:rPr>
              <a:t> </a:t>
            </a:r>
            <a:r>
              <a:rPr sz="1400" spc="-5" dirty="0">
                <a:latin typeface="Arial"/>
                <a:cs typeface="Arial"/>
              </a:rPr>
              <a:t>identify</a:t>
            </a:r>
            <a:r>
              <a:rPr sz="1400" spc="-55" dirty="0">
                <a:latin typeface="Arial"/>
                <a:cs typeface="Arial"/>
              </a:rPr>
              <a:t> </a:t>
            </a:r>
            <a:r>
              <a:rPr sz="1400" dirty="0">
                <a:latin typeface="Arial"/>
                <a:cs typeface="Arial"/>
              </a:rPr>
              <a:t>a</a:t>
            </a:r>
            <a:r>
              <a:rPr sz="1400" spc="-55" dirty="0">
                <a:latin typeface="Arial"/>
                <a:cs typeface="Arial"/>
              </a:rPr>
              <a:t> </a:t>
            </a:r>
            <a:r>
              <a:rPr sz="1400" dirty="0">
                <a:latin typeface="Arial"/>
                <a:cs typeface="Arial"/>
              </a:rPr>
              <a:t>tuple</a:t>
            </a:r>
            <a:r>
              <a:rPr sz="1400" spc="-45" dirty="0">
                <a:latin typeface="Arial"/>
                <a:cs typeface="Arial"/>
              </a:rPr>
              <a:t> </a:t>
            </a:r>
            <a:r>
              <a:rPr sz="1400" spc="-5" dirty="0">
                <a:latin typeface="Arial"/>
                <a:cs typeface="Arial"/>
              </a:rPr>
              <a:t>uniquely.</a:t>
            </a:r>
            <a:endParaRPr sz="1400">
              <a:latin typeface="Arial"/>
              <a:cs typeface="Arial"/>
            </a:endParaRPr>
          </a:p>
          <a:p>
            <a:pPr marL="349250" marR="422909" indent="-337185">
              <a:lnSpc>
                <a:spcPts val="1960"/>
              </a:lnSpc>
              <a:spcBef>
                <a:spcPts val="95"/>
              </a:spcBef>
              <a:buChar char="●"/>
              <a:tabLst>
                <a:tab pos="349250" algn="l"/>
                <a:tab pos="349885" algn="l"/>
              </a:tabLst>
            </a:pPr>
            <a:r>
              <a:rPr sz="1400" spc="-5" dirty="0">
                <a:latin typeface="Arial"/>
                <a:cs typeface="Arial"/>
              </a:rPr>
              <a:t>This minimal subset </a:t>
            </a:r>
            <a:r>
              <a:rPr sz="1400" spc="-10" dirty="0">
                <a:latin typeface="Arial"/>
                <a:cs typeface="Arial"/>
              </a:rPr>
              <a:t>of </a:t>
            </a:r>
            <a:r>
              <a:rPr sz="1400" spc="-5" dirty="0">
                <a:latin typeface="Arial"/>
                <a:cs typeface="Arial"/>
              </a:rPr>
              <a:t>attributes </a:t>
            </a:r>
            <a:r>
              <a:rPr sz="1400" spc="-15" dirty="0">
                <a:latin typeface="Arial"/>
                <a:cs typeface="Arial"/>
              </a:rPr>
              <a:t>is </a:t>
            </a:r>
            <a:r>
              <a:rPr sz="1400" spc="-375" dirty="0">
                <a:latin typeface="Arial"/>
                <a:cs typeface="Arial"/>
              </a:rPr>
              <a:t> </a:t>
            </a:r>
            <a:r>
              <a:rPr sz="1400" dirty="0">
                <a:latin typeface="Arial"/>
                <a:cs typeface="Arial"/>
              </a:rPr>
              <a:t>called</a:t>
            </a:r>
            <a:r>
              <a:rPr sz="1400" spc="-25" dirty="0">
                <a:latin typeface="Arial"/>
                <a:cs typeface="Arial"/>
              </a:rPr>
              <a:t> </a:t>
            </a:r>
            <a:r>
              <a:rPr sz="1400" dirty="0">
                <a:latin typeface="Arial"/>
                <a:cs typeface="Arial"/>
              </a:rPr>
              <a:t>key</a:t>
            </a:r>
            <a:r>
              <a:rPr sz="1400" spc="-25" dirty="0">
                <a:latin typeface="Arial"/>
                <a:cs typeface="Arial"/>
              </a:rPr>
              <a:t> </a:t>
            </a:r>
            <a:r>
              <a:rPr sz="1400" dirty="0">
                <a:latin typeface="Arial"/>
                <a:cs typeface="Arial"/>
              </a:rPr>
              <a:t>for</a:t>
            </a:r>
            <a:r>
              <a:rPr sz="1400" spc="-10" dirty="0">
                <a:latin typeface="Arial"/>
                <a:cs typeface="Arial"/>
              </a:rPr>
              <a:t> </a:t>
            </a:r>
            <a:r>
              <a:rPr sz="1400" spc="-5" dirty="0">
                <a:latin typeface="Arial"/>
                <a:cs typeface="Arial"/>
              </a:rPr>
              <a:t>that</a:t>
            </a:r>
            <a:r>
              <a:rPr sz="1400" spc="-15" dirty="0">
                <a:latin typeface="Arial"/>
                <a:cs typeface="Arial"/>
              </a:rPr>
              <a:t> </a:t>
            </a:r>
            <a:r>
              <a:rPr sz="1400" spc="-5" dirty="0">
                <a:latin typeface="Arial"/>
                <a:cs typeface="Arial"/>
              </a:rPr>
              <a:t>relation.</a:t>
            </a:r>
            <a:endParaRPr sz="1400">
              <a:latin typeface="Arial"/>
              <a:cs typeface="Arial"/>
            </a:endParaRPr>
          </a:p>
          <a:p>
            <a:pPr marL="349250" marR="5080" indent="-337185">
              <a:lnSpc>
                <a:spcPts val="1930"/>
              </a:lnSpc>
              <a:spcBef>
                <a:spcPts val="15"/>
              </a:spcBef>
              <a:buChar char="●"/>
              <a:tabLst>
                <a:tab pos="349250" algn="l"/>
                <a:tab pos="349885" algn="l"/>
              </a:tabLst>
            </a:pPr>
            <a:r>
              <a:rPr sz="1400" dirty="0">
                <a:latin typeface="Arial"/>
                <a:cs typeface="Arial"/>
              </a:rPr>
              <a:t>If</a:t>
            </a:r>
            <a:r>
              <a:rPr sz="1400" spc="-30" dirty="0">
                <a:latin typeface="Arial"/>
                <a:cs typeface="Arial"/>
              </a:rPr>
              <a:t> </a:t>
            </a:r>
            <a:r>
              <a:rPr sz="1400" dirty="0">
                <a:latin typeface="Arial"/>
                <a:cs typeface="Arial"/>
              </a:rPr>
              <a:t>there</a:t>
            </a:r>
            <a:r>
              <a:rPr sz="1400" spc="-20" dirty="0">
                <a:latin typeface="Arial"/>
                <a:cs typeface="Arial"/>
              </a:rPr>
              <a:t> </a:t>
            </a:r>
            <a:r>
              <a:rPr sz="1400" dirty="0">
                <a:latin typeface="Arial"/>
                <a:cs typeface="Arial"/>
              </a:rPr>
              <a:t>are</a:t>
            </a:r>
            <a:r>
              <a:rPr sz="1400" spc="-20" dirty="0">
                <a:latin typeface="Arial"/>
                <a:cs typeface="Arial"/>
              </a:rPr>
              <a:t> </a:t>
            </a:r>
            <a:r>
              <a:rPr sz="1400" spc="-5" dirty="0">
                <a:latin typeface="Arial"/>
                <a:cs typeface="Arial"/>
              </a:rPr>
              <a:t>more</a:t>
            </a:r>
            <a:r>
              <a:rPr sz="1400" spc="-20" dirty="0">
                <a:latin typeface="Arial"/>
                <a:cs typeface="Arial"/>
              </a:rPr>
              <a:t> </a:t>
            </a:r>
            <a:r>
              <a:rPr sz="1400" spc="-5" dirty="0">
                <a:latin typeface="Arial"/>
                <a:cs typeface="Arial"/>
              </a:rPr>
              <a:t>than one</a:t>
            </a:r>
            <a:r>
              <a:rPr sz="1400" spc="-30" dirty="0">
                <a:latin typeface="Arial"/>
                <a:cs typeface="Arial"/>
              </a:rPr>
              <a:t> </a:t>
            </a:r>
            <a:r>
              <a:rPr sz="1400" spc="-5" dirty="0">
                <a:latin typeface="Arial"/>
                <a:cs typeface="Arial"/>
              </a:rPr>
              <a:t>such</a:t>
            </a:r>
            <a:r>
              <a:rPr sz="1400" spc="-10" dirty="0">
                <a:latin typeface="Arial"/>
                <a:cs typeface="Arial"/>
              </a:rPr>
              <a:t> </a:t>
            </a:r>
            <a:r>
              <a:rPr sz="1400" spc="-5" dirty="0">
                <a:latin typeface="Arial"/>
                <a:cs typeface="Arial"/>
              </a:rPr>
              <a:t>minimal </a:t>
            </a:r>
            <a:r>
              <a:rPr sz="1400" spc="-370" dirty="0">
                <a:latin typeface="Arial"/>
                <a:cs typeface="Arial"/>
              </a:rPr>
              <a:t> </a:t>
            </a:r>
            <a:r>
              <a:rPr sz="1400" spc="-5" dirty="0">
                <a:latin typeface="Arial"/>
                <a:cs typeface="Arial"/>
              </a:rPr>
              <a:t>subsets,</a:t>
            </a:r>
            <a:r>
              <a:rPr sz="1400" spc="-15" dirty="0">
                <a:latin typeface="Arial"/>
                <a:cs typeface="Arial"/>
              </a:rPr>
              <a:t> </a:t>
            </a:r>
            <a:r>
              <a:rPr sz="1400" spc="-5" dirty="0">
                <a:latin typeface="Arial"/>
                <a:cs typeface="Arial"/>
              </a:rPr>
              <a:t>these</a:t>
            </a:r>
            <a:r>
              <a:rPr sz="1400" spc="5" dirty="0">
                <a:latin typeface="Arial"/>
                <a:cs typeface="Arial"/>
              </a:rPr>
              <a:t> </a:t>
            </a:r>
            <a:r>
              <a:rPr sz="1400" spc="-5" dirty="0">
                <a:latin typeface="Arial"/>
                <a:cs typeface="Arial"/>
              </a:rPr>
              <a:t>are</a:t>
            </a:r>
            <a:r>
              <a:rPr sz="1400" spc="-10" dirty="0">
                <a:latin typeface="Arial"/>
                <a:cs typeface="Arial"/>
              </a:rPr>
              <a:t> </a:t>
            </a:r>
            <a:r>
              <a:rPr sz="1400" dirty="0">
                <a:latin typeface="Arial"/>
                <a:cs typeface="Arial"/>
              </a:rPr>
              <a:t>called</a:t>
            </a:r>
            <a:r>
              <a:rPr sz="1400" spc="-10" dirty="0">
                <a:latin typeface="Arial"/>
                <a:cs typeface="Arial"/>
              </a:rPr>
              <a:t> </a:t>
            </a:r>
            <a:r>
              <a:rPr sz="1400" spc="-5" dirty="0">
                <a:latin typeface="Arial"/>
                <a:cs typeface="Arial"/>
              </a:rPr>
              <a:t>candidate</a:t>
            </a:r>
            <a:endParaRPr sz="1400">
              <a:latin typeface="Arial"/>
              <a:cs typeface="Arial"/>
            </a:endParaRPr>
          </a:p>
          <a:p>
            <a:pPr marL="349250">
              <a:lnSpc>
                <a:spcPct val="100000"/>
              </a:lnSpc>
              <a:spcBef>
                <a:spcPts val="165"/>
              </a:spcBef>
            </a:pPr>
            <a:r>
              <a:rPr sz="1400" spc="-5" dirty="0">
                <a:latin typeface="Arial"/>
                <a:cs typeface="Arial"/>
              </a:rPr>
              <a:t>keys.</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9540" y="4846565"/>
            <a:ext cx="4008754" cy="247650"/>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marL="12700">
              <a:lnSpc>
                <a:spcPct val="100000"/>
              </a:lnSpc>
              <a:spcBef>
                <a:spcPts val="130"/>
              </a:spcBef>
            </a:pPr>
            <a:r>
              <a:rPr sz="700" u="sng" spc="-5" dirty="0">
                <a:solidFill>
                  <a:srgbClr val="0096A7"/>
                </a:solidFill>
                <a:uFill>
                  <a:solidFill>
                    <a:srgbClr val="0096A7"/>
                  </a:solidFill>
                </a:uFill>
                <a:latin typeface="Arial"/>
                <a:cs typeface="Arial"/>
                <a:hlinkClick r:id="rId5"/>
              </a:rPr>
              <a:t>https://www.slideshare.net/kumar_vic/4-the-relational-data-model-and-relational-database-constraints</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60323" y="827278"/>
            <a:ext cx="3418840" cy="887422"/>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70" dirty="0"/>
              <a:t> </a:t>
            </a:r>
            <a:r>
              <a:rPr spc="-5" dirty="0"/>
              <a:t>Data</a:t>
            </a:r>
            <a:r>
              <a:rPr spc="-70" dirty="0"/>
              <a:t> </a:t>
            </a:r>
            <a:r>
              <a:rPr dirty="0"/>
              <a:t>Structure</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781550" y="723900"/>
              <a:ext cx="4199763" cy="3418840"/>
            </a:xfrm>
            <a:prstGeom prst="rect">
              <a:avLst/>
            </a:prstGeom>
          </p:spPr>
        </p:pic>
      </p:grpSp>
      <p:sp>
        <p:nvSpPr>
          <p:cNvPr id="7" name="object 7"/>
          <p:cNvSpPr txBox="1"/>
          <p:nvPr/>
        </p:nvSpPr>
        <p:spPr>
          <a:xfrm>
            <a:off x="790448" y="1722247"/>
            <a:ext cx="307975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Relational</a:t>
            </a:r>
            <a:r>
              <a:rPr sz="1800" spc="-45" dirty="0">
                <a:solidFill>
                  <a:srgbClr val="585858"/>
                </a:solidFill>
                <a:latin typeface="Arial"/>
                <a:cs typeface="Arial"/>
              </a:rPr>
              <a:t> </a:t>
            </a:r>
            <a:r>
              <a:rPr sz="1800" dirty="0">
                <a:solidFill>
                  <a:srgbClr val="585858"/>
                </a:solidFill>
                <a:latin typeface="Arial"/>
                <a:cs typeface="Arial"/>
              </a:rPr>
              <a:t>Integrity</a:t>
            </a:r>
            <a:r>
              <a:rPr sz="1800" spc="-50" dirty="0">
                <a:solidFill>
                  <a:srgbClr val="585858"/>
                </a:solidFill>
                <a:latin typeface="Arial"/>
                <a:cs typeface="Arial"/>
              </a:rPr>
              <a:t> </a:t>
            </a:r>
            <a:r>
              <a:rPr sz="1800" spc="-5" dirty="0">
                <a:solidFill>
                  <a:srgbClr val="585858"/>
                </a:solidFill>
                <a:latin typeface="Arial"/>
                <a:cs typeface="Arial"/>
              </a:rPr>
              <a:t>constraints</a:t>
            </a:r>
            <a:endParaRPr sz="1800">
              <a:latin typeface="Arial"/>
              <a:cs typeface="Arial"/>
            </a:endParaRPr>
          </a:p>
        </p:txBody>
      </p:sp>
      <p:sp>
        <p:nvSpPr>
          <p:cNvPr id="8" name="object 8"/>
          <p:cNvSpPr txBox="1"/>
          <p:nvPr/>
        </p:nvSpPr>
        <p:spPr>
          <a:xfrm>
            <a:off x="654812" y="2738094"/>
            <a:ext cx="3503929" cy="2002789"/>
          </a:xfrm>
          <a:prstGeom prst="rect">
            <a:avLst/>
          </a:prstGeom>
        </p:spPr>
        <p:txBody>
          <a:bodyPr vert="horz" wrap="square" lIns="0" tIns="45720" rIns="0" bIns="0" rtlCol="0">
            <a:spAutoFit/>
          </a:bodyPr>
          <a:lstStyle/>
          <a:p>
            <a:pPr marL="960755">
              <a:lnSpc>
                <a:spcPct val="100000"/>
              </a:lnSpc>
              <a:spcBef>
                <a:spcPts val="360"/>
              </a:spcBef>
            </a:pPr>
            <a:r>
              <a:rPr sz="1400" spc="-10" dirty="0">
                <a:latin typeface="Arial"/>
                <a:cs typeface="Arial"/>
              </a:rPr>
              <a:t>2.</a:t>
            </a:r>
            <a:r>
              <a:rPr sz="1400" spc="-5" dirty="0">
                <a:latin typeface="Arial"/>
                <a:cs typeface="Arial"/>
              </a:rPr>
              <a:t> Domain</a:t>
            </a:r>
            <a:r>
              <a:rPr sz="1400" spc="-45" dirty="0">
                <a:latin typeface="Arial"/>
                <a:cs typeface="Arial"/>
              </a:rPr>
              <a:t> </a:t>
            </a:r>
            <a:r>
              <a:rPr sz="1400" spc="-5" dirty="0">
                <a:latin typeface="Arial"/>
                <a:cs typeface="Arial"/>
              </a:rPr>
              <a:t>Constraint</a:t>
            </a:r>
            <a:endParaRPr sz="1400">
              <a:latin typeface="Arial"/>
              <a:cs typeface="Arial"/>
            </a:endParaRPr>
          </a:p>
          <a:p>
            <a:pPr marL="349250" marR="5080" indent="-337185">
              <a:lnSpc>
                <a:spcPct val="115700"/>
              </a:lnSpc>
              <a:buChar char="●"/>
              <a:tabLst>
                <a:tab pos="349250" algn="l"/>
                <a:tab pos="349885" algn="l"/>
              </a:tabLst>
            </a:pPr>
            <a:r>
              <a:rPr sz="1400" spc="-5" dirty="0">
                <a:latin typeface="Arial"/>
                <a:cs typeface="Arial"/>
              </a:rPr>
              <a:t>Domain constraints </a:t>
            </a:r>
            <a:r>
              <a:rPr sz="1400" dirty="0">
                <a:latin typeface="Arial"/>
                <a:cs typeface="Arial"/>
              </a:rPr>
              <a:t>can </a:t>
            </a:r>
            <a:r>
              <a:rPr sz="1400" spc="-5" dirty="0">
                <a:latin typeface="Arial"/>
                <a:cs typeface="Arial"/>
              </a:rPr>
              <a:t>be violated </a:t>
            </a:r>
            <a:r>
              <a:rPr sz="1400" dirty="0">
                <a:latin typeface="Arial"/>
                <a:cs typeface="Arial"/>
              </a:rPr>
              <a:t>if </a:t>
            </a:r>
            <a:r>
              <a:rPr sz="1400" spc="-15" dirty="0">
                <a:latin typeface="Arial"/>
                <a:cs typeface="Arial"/>
              </a:rPr>
              <a:t>an </a:t>
            </a:r>
            <a:r>
              <a:rPr sz="1400" spc="-380" dirty="0">
                <a:latin typeface="Arial"/>
                <a:cs typeface="Arial"/>
              </a:rPr>
              <a:t> </a:t>
            </a:r>
            <a:r>
              <a:rPr sz="1400" spc="-5" dirty="0">
                <a:latin typeface="Arial"/>
                <a:cs typeface="Arial"/>
              </a:rPr>
              <a:t>attribute</a:t>
            </a:r>
            <a:r>
              <a:rPr sz="1400" spc="-15" dirty="0">
                <a:latin typeface="Arial"/>
                <a:cs typeface="Arial"/>
              </a:rPr>
              <a:t> </a:t>
            </a:r>
            <a:r>
              <a:rPr sz="1400" spc="-5" dirty="0">
                <a:latin typeface="Arial"/>
                <a:cs typeface="Arial"/>
              </a:rPr>
              <a:t>value</a:t>
            </a:r>
            <a:r>
              <a:rPr sz="1400" dirty="0">
                <a:latin typeface="Arial"/>
                <a:cs typeface="Arial"/>
              </a:rPr>
              <a:t> is</a:t>
            </a:r>
            <a:r>
              <a:rPr sz="1400" spc="-10" dirty="0">
                <a:latin typeface="Arial"/>
                <a:cs typeface="Arial"/>
              </a:rPr>
              <a:t> </a:t>
            </a:r>
            <a:r>
              <a:rPr sz="1400" spc="-5" dirty="0">
                <a:latin typeface="Arial"/>
                <a:cs typeface="Arial"/>
              </a:rPr>
              <a:t>not</a:t>
            </a:r>
            <a:r>
              <a:rPr sz="1400" spc="5" dirty="0">
                <a:latin typeface="Arial"/>
                <a:cs typeface="Arial"/>
              </a:rPr>
              <a:t> </a:t>
            </a:r>
            <a:r>
              <a:rPr sz="1400" dirty="0">
                <a:latin typeface="Arial"/>
                <a:cs typeface="Arial"/>
              </a:rPr>
              <a:t>appearing</a:t>
            </a:r>
            <a:r>
              <a:rPr sz="1400" spc="-15" dirty="0">
                <a:latin typeface="Arial"/>
                <a:cs typeface="Arial"/>
              </a:rPr>
              <a:t> </a:t>
            </a:r>
            <a:r>
              <a:rPr sz="1400" dirty="0">
                <a:latin typeface="Arial"/>
                <a:cs typeface="Arial"/>
              </a:rPr>
              <a:t>in</a:t>
            </a:r>
            <a:r>
              <a:rPr sz="1400" spc="-10" dirty="0">
                <a:latin typeface="Arial"/>
                <a:cs typeface="Arial"/>
              </a:rPr>
              <a:t> </a:t>
            </a:r>
            <a:r>
              <a:rPr sz="1400" dirty="0">
                <a:latin typeface="Arial"/>
                <a:cs typeface="Arial"/>
              </a:rPr>
              <a:t>the</a:t>
            </a:r>
            <a:endParaRPr sz="1400">
              <a:latin typeface="Arial"/>
              <a:cs typeface="Arial"/>
            </a:endParaRPr>
          </a:p>
          <a:p>
            <a:pPr marL="349250">
              <a:lnSpc>
                <a:spcPct val="100000"/>
              </a:lnSpc>
              <a:spcBef>
                <a:spcPts val="270"/>
              </a:spcBef>
            </a:pPr>
            <a:r>
              <a:rPr sz="1400" spc="-5" dirty="0">
                <a:latin typeface="Arial"/>
                <a:cs typeface="Arial"/>
              </a:rPr>
              <a:t>corresponding</a:t>
            </a:r>
            <a:r>
              <a:rPr sz="1400" spc="-20" dirty="0">
                <a:latin typeface="Arial"/>
                <a:cs typeface="Arial"/>
              </a:rPr>
              <a:t> </a:t>
            </a:r>
            <a:r>
              <a:rPr sz="1400" spc="-5" dirty="0">
                <a:latin typeface="Arial"/>
                <a:cs typeface="Arial"/>
              </a:rPr>
              <a:t>domain</a:t>
            </a:r>
            <a:endParaRPr sz="1400">
              <a:latin typeface="Arial"/>
              <a:cs typeface="Arial"/>
            </a:endParaRPr>
          </a:p>
          <a:p>
            <a:pPr marL="349250" indent="-335915">
              <a:lnSpc>
                <a:spcPct val="100000"/>
              </a:lnSpc>
              <a:spcBef>
                <a:spcPts val="275"/>
              </a:spcBef>
              <a:buChar char="●"/>
              <a:tabLst>
                <a:tab pos="349250" algn="l"/>
                <a:tab pos="349885" algn="l"/>
              </a:tabLst>
            </a:pPr>
            <a:r>
              <a:rPr sz="1400" spc="-5" dirty="0">
                <a:latin typeface="Arial"/>
                <a:cs typeface="Arial"/>
              </a:rPr>
              <a:t>Or</a:t>
            </a:r>
            <a:r>
              <a:rPr sz="1400" spc="-20" dirty="0">
                <a:latin typeface="Arial"/>
                <a:cs typeface="Arial"/>
              </a:rPr>
              <a:t> </a:t>
            </a:r>
            <a:r>
              <a:rPr sz="1400" dirty="0">
                <a:latin typeface="Arial"/>
                <a:cs typeface="Arial"/>
              </a:rPr>
              <a:t>it</a:t>
            </a:r>
            <a:r>
              <a:rPr sz="1400" spc="-25" dirty="0">
                <a:latin typeface="Arial"/>
                <a:cs typeface="Arial"/>
              </a:rPr>
              <a:t> </a:t>
            </a:r>
            <a:r>
              <a:rPr sz="1400" dirty="0">
                <a:latin typeface="Arial"/>
                <a:cs typeface="Arial"/>
              </a:rPr>
              <a:t>is</a:t>
            </a:r>
            <a:r>
              <a:rPr sz="1400" spc="-20" dirty="0">
                <a:latin typeface="Arial"/>
                <a:cs typeface="Arial"/>
              </a:rPr>
              <a:t> </a:t>
            </a:r>
            <a:r>
              <a:rPr sz="1400" spc="-5" dirty="0">
                <a:latin typeface="Arial"/>
                <a:cs typeface="Arial"/>
              </a:rPr>
              <a:t>not</a:t>
            </a:r>
            <a:r>
              <a:rPr sz="1400" spc="-25" dirty="0">
                <a:latin typeface="Arial"/>
                <a:cs typeface="Arial"/>
              </a:rPr>
              <a:t> </a:t>
            </a:r>
            <a:r>
              <a:rPr sz="1400" spc="-5" dirty="0">
                <a:latin typeface="Arial"/>
                <a:cs typeface="Arial"/>
              </a:rPr>
              <a:t>of</a:t>
            </a:r>
            <a:r>
              <a:rPr sz="1400" spc="-25" dirty="0">
                <a:latin typeface="Arial"/>
                <a:cs typeface="Arial"/>
              </a:rPr>
              <a:t> </a:t>
            </a:r>
            <a:r>
              <a:rPr sz="1400" dirty="0">
                <a:latin typeface="Arial"/>
                <a:cs typeface="Arial"/>
              </a:rPr>
              <a:t>the</a:t>
            </a:r>
            <a:r>
              <a:rPr sz="1400" spc="-15" dirty="0">
                <a:latin typeface="Arial"/>
                <a:cs typeface="Arial"/>
              </a:rPr>
              <a:t> </a:t>
            </a:r>
            <a:r>
              <a:rPr sz="1400" spc="-5" dirty="0">
                <a:latin typeface="Arial"/>
                <a:cs typeface="Arial"/>
              </a:rPr>
              <a:t>appropriate</a:t>
            </a:r>
            <a:r>
              <a:rPr sz="1400" spc="-20" dirty="0">
                <a:latin typeface="Arial"/>
                <a:cs typeface="Arial"/>
              </a:rPr>
              <a:t> </a:t>
            </a:r>
            <a:r>
              <a:rPr sz="1400" spc="-5" dirty="0">
                <a:latin typeface="Arial"/>
                <a:cs typeface="Arial"/>
              </a:rPr>
              <a:t>data</a:t>
            </a:r>
            <a:r>
              <a:rPr sz="1400" spc="-30" dirty="0">
                <a:latin typeface="Arial"/>
                <a:cs typeface="Arial"/>
              </a:rPr>
              <a:t> </a:t>
            </a:r>
            <a:r>
              <a:rPr sz="1400" spc="-5" dirty="0">
                <a:latin typeface="Arial"/>
                <a:cs typeface="Arial"/>
              </a:rPr>
              <a:t>type.</a:t>
            </a:r>
            <a:endParaRPr sz="1400">
              <a:latin typeface="Arial"/>
              <a:cs typeface="Arial"/>
            </a:endParaRPr>
          </a:p>
          <a:p>
            <a:pPr marL="349250" marR="180340" indent="-337185">
              <a:lnSpc>
                <a:spcPct val="115700"/>
              </a:lnSpc>
              <a:buChar char="●"/>
              <a:tabLst>
                <a:tab pos="349250" algn="l"/>
                <a:tab pos="349885" algn="l"/>
              </a:tabLst>
            </a:pPr>
            <a:r>
              <a:rPr sz="1400" spc="-5" dirty="0">
                <a:latin typeface="Arial"/>
                <a:cs typeface="Arial"/>
              </a:rPr>
              <a:t>Domain constraints specify that within </a:t>
            </a:r>
            <a:r>
              <a:rPr sz="1400" spc="-375" dirty="0">
                <a:latin typeface="Arial"/>
                <a:cs typeface="Arial"/>
              </a:rPr>
              <a:t> </a:t>
            </a:r>
            <a:r>
              <a:rPr sz="1400" dirty="0">
                <a:latin typeface="Arial"/>
                <a:cs typeface="Arial"/>
              </a:rPr>
              <a:t>each</a:t>
            </a:r>
            <a:r>
              <a:rPr sz="1400" spc="-15" dirty="0">
                <a:latin typeface="Arial"/>
                <a:cs typeface="Arial"/>
              </a:rPr>
              <a:t> </a:t>
            </a:r>
            <a:r>
              <a:rPr sz="1400" spc="-5" dirty="0">
                <a:latin typeface="Arial"/>
                <a:cs typeface="Arial"/>
              </a:rPr>
              <a:t>tuple,</a:t>
            </a:r>
            <a:r>
              <a:rPr sz="1400" spc="-10" dirty="0">
                <a:latin typeface="Arial"/>
                <a:cs typeface="Arial"/>
              </a:rPr>
              <a:t> </a:t>
            </a:r>
            <a:r>
              <a:rPr sz="1400" dirty="0">
                <a:latin typeface="Arial"/>
                <a:cs typeface="Arial"/>
              </a:rPr>
              <a:t>and</a:t>
            </a:r>
            <a:r>
              <a:rPr sz="1400" spc="-10" dirty="0">
                <a:latin typeface="Arial"/>
                <a:cs typeface="Arial"/>
              </a:rPr>
              <a:t> </a:t>
            </a:r>
            <a:r>
              <a:rPr sz="1400" dirty="0">
                <a:latin typeface="Arial"/>
                <a:cs typeface="Arial"/>
              </a:rPr>
              <a:t>the</a:t>
            </a:r>
            <a:r>
              <a:rPr sz="1400" spc="-15" dirty="0">
                <a:latin typeface="Arial"/>
                <a:cs typeface="Arial"/>
              </a:rPr>
              <a:t> </a:t>
            </a:r>
            <a:r>
              <a:rPr sz="1400" spc="-5" dirty="0">
                <a:latin typeface="Arial"/>
                <a:cs typeface="Arial"/>
              </a:rPr>
              <a:t>value</a:t>
            </a:r>
            <a:r>
              <a:rPr sz="1400" dirty="0">
                <a:latin typeface="Arial"/>
                <a:cs typeface="Arial"/>
              </a:rPr>
              <a:t> of</a:t>
            </a:r>
            <a:r>
              <a:rPr sz="1400" spc="-5" dirty="0">
                <a:latin typeface="Arial"/>
                <a:cs typeface="Arial"/>
              </a:rPr>
              <a:t> </a:t>
            </a:r>
            <a:r>
              <a:rPr sz="1400" dirty="0">
                <a:latin typeface="Arial"/>
                <a:cs typeface="Arial"/>
              </a:rPr>
              <a:t>each</a:t>
            </a:r>
            <a:endParaRPr sz="1400">
              <a:latin typeface="Arial"/>
              <a:cs typeface="Arial"/>
            </a:endParaRPr>
          </a:p>
          <a:p>
            <a:pPr marL="349250">
              <a:lnSpc>
                <a:spcPct val="100000"/>
              </a:lnSpc>
              <a:spcBef>
                <a:spcPts val="265"/>
              </a:spcBef>
            </a:pPr>
            <a:r>
              <a:rPr sz="1400" spc="-5" dirty="0">
                <a:latin typeface="Arial"/>
                <a:cs typeface="Arial"/>
              </a:rPr>
              <a:t>attribute</a:t>
            </a:r>
            <a:r>
              <a:rPr sz="1400" spc="-20" dirty="0">
                <a:latin typeface="Arial"/>
                <a:cs typeface="Arial"/>
              </a:rPr>
              <a:t> </a:t>
            </a:r>
            <a:r>
              <a:rPr sz="1400" spc="-5" dirty="0">
                <a:latin typeface="Arial"/>
                <a:cs typeface="Arial"/>
              </a:rPr>
              <a:t>must</a:t>
            </a:r>
            <a:r>
              <a:rPr sz="1400" spc="-15" dirty="0">
                <a:latin typeface="Arial"/>
                <a:cs typeface="Arial"/>
              </a:rPr>
              <a:t> </a:t>
            </a:r>
            <a:r>
              <a:rPr sz="1400" spc="-5" dirty="0">
                <a:latin typeface="Arial"/>
                <a:cs typeface="Arial"/>
              </a:rPr>
              <a:t>be</a:t>
            </a:r>
            <a:r>
              <a:rPr sz="1400" spc="-10" dirty="0">
                <a:latin typeface="Arial"/>
                <a:cs typeface="Arial"/>
              </a:rPr>
              <a:t> </a:t>
            </a:r>
            <a:r>
              <a:rPr sz="1400" spc="-5" dirty="0">
                <a:latin typeface="Arial"/>
                <a:cs typeface="Arial"/>
              </a:rPr>
              <a:t>unique.</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9540" y="4846565"/>
            <a:ext cx="4225290" cy="247650"/>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marL="12700">
              <a:lnSpc>
                <a:spcPct val="100000"/>
              </a:lnSpc>
              <a:spcBef>
                <a:spcPts val="130"/>
              </a:spcBef>
            </a:pPr>
            <a:r>
              <a:rPr sz="700" u="sng" spc="-5" dirty="0">
                <a:solidFill>
                  <a:srgbClr val="0096A7"/>
                </a:solidFill>
                <a:uFill>
                  <a:solidFill>
                    <a:srgbClr val="0096A7"/>
                  </a:solidFill>
                </a:uFill>
                <a:latin typeface="Arial"/>
                <a:cs typeface="Arial"/>
                <a:hlinkClick r:id="rId5"/>
              </a:rPr>
              <a:t>https://www.slideshare.net/RohanByanjankar/concept-of-relational-database-and-integrity-constraints-diff</a:t>
            </a:r>
            <a:r>
              <a:rPr sz="700" u="sng" spc="-5" dirty="0">
                <a:solidFill>
                  <a:srgbClr val="0096A7"/>
                </a:solidFill>
                <a:uFill>
                  <a:solidFill>
                    <a:srgbClr val="0096A7"/>
                  </a:solidFill>
                </a:uFill>
                <a:latin typeface="Arial"/>
                <a:cs typeface="Arial"/>
              </a:rPr>
              <a:t>er</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60323" y="827278"/>
            <a:ext cx="3418840" cy="887422"/>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70" dirty="0"/>
              <a:t> </a:t>
            </a:r>
            <a:r>
              <a:rPr spc="-5" dirty="0"/>
              <a:t>Data</a:t>
            </a:r>
            <a:r>
              <a:rPr spc="-70" dirty="0"/>
              <a:t> </a:t>
            </a:r>
            <a:r>
              <a:rPr dirty="0"/>
              <a:t>Structure</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743450" y="752475"/>
              <a:ext cx="4279138" cy="3418840"/>
            </a:xfrm>
            <a:prstGeom prst="rect">
              <a:avLst/>
            </a:prstGeom>
          </p:spPr>
        </p:pic>
      </p:grpSp>
      <p:sp>
        <p:nvSpPr>
          <p:cNvPr id="7" name="object 7"/>
          <p:cNvSpPr txBox="1"/>
          <p:nvPr/>
        </p:nvSpPr>
        <p:spPr>
          <a:xfrm>
            <a:off x="827532" y="1867127"/>
            <a:ext cx="307975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Relational</a:t>
            </a:r>
            <a:r>
              <a:rPr sz="1800" spc="-45" dirty="0">
                <a:solidFill>
                  <a:srgbClr val="585858"/>
                </a:solidFill>
                <a:latin typeface="Arial"/>
                <a:cs typeface="Arial"/>
              </a:rPr>
              <a:t> </a:t>
            </a:r>
            <a:r>
              <a:rPr sz="1800" dirty="0">
                <a:solidFill>
                  <a:srgbClr val="585858"/>
                </a:solidFill>
                <a:latin typeface="Arial"/>
                <a:cs typeface="Arial"/>
              </a:rPr>
              <a:t>Integrity</a:t>
            </a:r>
            <a:r>
              <a:rPr sz="1800" spc="-50" dirty="0">
                <a:solidFill>
                  <a:srgbClr val="585858"/>
                </a:solidFill>
                <a:latin typeface="Arial"/>
                <a:cs typeface="Arial"/>
              </a:rPr>
              <a:t> </a:t>
            </a:r>
            <a:r>
              <a:rPr sz="1800" spc="-5" dirty="0">
                <a:solidFill>
                  <a:srgbClr val="585858"/>
                </a:solidFill>
                <a:latin typeface="Arial"/>
                <a:cs typeface="Arial"/>
              </a:rPr>
              <a:t>constraints</a:t>
            </a:r>
            <a:endParaRPr sz="1800" dirty="0">
              <a:latin typeface="Arial"/>
              <a:cs typeface="Arial"/>
            </a:endParaRPr>
          </a:p>
        </p:txBody>
      </p:sp>
      <p:sp>
        <p:nvSpPr>
          <p:cNvPr id="8" name="object 8"/>
          <p:cNvSpPr txBox="1"/>
          <p:nvPr/>
        </p:nvSpPr>
        <p:spPr>
          <a:xfrm>
            <a:off x="654812" y="2613126"/>
            <a:ext cx="3425190" cy="2252980"/>
          </a:xfrm>
          <a:prstGeom prst="rect">
            <a:avLst/>
          </a:prstGeom>
        </p:spPr>
        <p:txBody>
          <a:bodyPr vert="horz" wrap="square" lIns="0" tIns="45720" rIns="0" bIns="0" rtlCol="0">
            <a:spAutoFit/>
          </a:bodyPr>
          <a:lstStyle/>
          <a:p>
            <a:pPr marL="500380">
              <a:lnSpc>
                <a:spcPct val="100000"/>
              </a:lnSpc>
              <a:spcBef>
                <a:spcPts val="360"/>
              </a:spcBef>
            </a:pPr>
            <a:r>
              <a:rPr sz="1400" spc="-10" dirty="0">
                <a:latin typeface="Arial"/>
                <a:cs typeface="Arial"/>
              </a:rPr>
              <a:t>3.</a:t>
            </a:r>
            <a:r>
              <a:rPr sz="1400" spc="5" dirty="0">
                <a:latin typeface="Arial"/>
                <a:cs typeface="Arial"/>
              </a:rPr>
              <a:t> </a:t>
            </a:r>
            <a:r>
              <a:rPr sz="1400" spc="-5" dirty="0">
                <a:latin typeface="Arial"/>
                <a:cs typeface="Arial"/>
              </a:rPr>
              <a:t>Referential</a:t>
            </a:r>
            <a:r>
              <a:rPr sz="1400" spc="-65" dirty="0">
                <a:latin typeface="Arial"/>
                <a:cs typeface="Arial"/>
              </a:rPr>
              <a:t> </a:t>
            </a:r>
            <a:r>
              <a:rPr sz="1400" dirty="0">
                <a:latin typeface="Arial"/>
                <a:cs typeface="Arial"/>
              </a:rPr>
              <a:t>Integrity</a:t>
            </a:r>
            <a:r>
              <a:rPr sz="1400" spc="-55" dirty="0">
                <a:latin typeface="Arial"/>
                <a:cs typeface="Arial"/>
              </a:rPr>
              <a:t> </a:t>
            </a:r>
            <a:r>
              <a:rPr sz="1400" spc="-5" dirty="0">
                <a:latin typeface="Arial"/>
                <a:cs typeface="Arial"/>
              </a:rPr>
              <a:t>Constraints</a:t>
            </a:r>
            <a:endParaRPr sz="1400">
              <a:latin typeface="Arial"/>
              <a:cs typeface="Arial"/>
            </a:endParaRPr>
          </a:p>
          <a:p>
            <a:pPr marL="349250" indent="-335915">
              <a:lnSpc>
                <a:spcPct val="100000"/>
              </a:lnSpc>
              <a:spcBef>
                <a:spcPts val="265"/>
              </a:spcBef>
              <a:buChar char="●"/>
              <a:tabLst>
                <a:tab pos="349250" algn="l"/>
                <a:tab pos="349885" algn="l"/>
              </a:tabLst>
            </a:pPr>
            <a:r>
              <a:rPr sz="1400" dirty="0">
                <a:latin typeface="Arial"/>
                <a:cs typeface="Arial"/>
              </a:rPr>
              <a:t>Works</a:t>
            </a:r>
            <a:r>
              <a:rPr sz="1400" spc="-30" dirty="0">
                <a:latin typeface="Arial"/>
                <a:cs typeface="Arial"/>
              </a:rPr>
              <a:t> </a:t>
            </a:r>
            <a:r>
              <a:rPr sz="1400" spc="-5" dirty="0">
                <a:latin typeface="Arial"/>
                <a:cs typeface="Arial"/>
              </a:rPr>
              <a:t>on</a:t>
            </a:r>
            <a:r>
              <a:rPr sz="1400" spc="-45" dirty="0">
                <a:latin typeface="Arial"/>
                <a:cs typeface="Arial"/>
              </a:rPr>
              <a:t> </a:t>
            </a:r>
            <a:r>
              <a:rPr sz="1400" dirty="0">
                <a:latin typeface="Arial"/>
                <a:cs typeface="Arial"/>
              </a:rPr>
              <a:t>the</a:t>
            </a:r>
            <a:r>
              <a:rPr sz="1400" spc="-35" dirty="0">
                <a:latin typeface="Arial"/>
                <a:cs typeface="Arial"/>
              </a:rPr>
              <a:t> </a:t>
            </a:r>
            <a:r>
              <a:rPr sz="1400" spc="-5" dirty="0">
                <a:latin typeface="Arial"/>
                <a:cs typeface="Arial"/>
              </a:rPr>
              <a:t>concept</a:t>
            </a:r>
            <a:r>
              <a:rPr sz="1400" spc="-25" dirty="0">
                <a:latin typeface="Arial"/>
                <a:cs typeface="Arial"/>
              </a:rPr>
              <a:t> </a:t>
            </a:r>
            <a:r>
              <a:rPr sz="1400" spc="-5" dirty="0">
                <a:latin typeface="Arial"/>
                <a:cs typeface="Arial"/>
              </a:rPr>
              <a:t>of</a:t>
            </a:r>
            <a:r>
              <a:rPr sz="1400" spc="-15" dirty="0">
                <a:latin typeface="Arial"/>
                <a:cs typeface="Arial"/>
              </a:rPr>
              <a:t> </a:t>
            </a:r>
            <a:r>
              <a:rPr sz="1400" spc="-5" dirty="0">
                <a:latin typeface="Arial"/>
                <a:cs typeface="Arial"/>
              </a:rPr>
              <a:t>Foreign</a:t>
            </a:r>
            <a:r>
              <a:rPr sz="1400" spc="-35" dirty="0">
                <a:latin typeface="Arial"/>
                <a:cs typeface="Arial"/>
              </a:rPr>
              <a:t> </a:t>
            </a:r>
            <a:r>
              <a:rPr sz="1400" spc="-5" dirty="0">
                <a:latin typeface="Arial"/>
                <a:cs typeface="Arial"/>
              </a:rPr>
              <a:t>Keys.</a:t>
            </a:r>
            <a:endParaRPr sz="1400">
              <a:latin typeface="Arial"/>
              <a:cs typeface="Arial"/>
            </a:endParaRPr>
          </a:p>
          <a:p>
            <a:pPr marL="349250" marR="248920" indent="-337185">
              <a:lnSpc>
                <a:spcPct val="115799"/>
              </a:lnSpc>
              <a:spcBef>
                <a:spcPts val="10"/>
              </a:spcBef>
              <a:buChar char="●"/>
              <a:tabLst>
                <a:tab pos="349250" algn="l"/>
                <a:tab pos="349885" algn="l"/>
              </a:tabLst>
            </a:pPr>
            <a:r>
              <a:rPr sz="1400" dirty="0">
                <a:latin typeface="Arial"/>
                <a:cs typeface="Arial"/>
              </a:rPr>
              <a:t>A </a:t>
            </a:r>
            <a:r>
              <a:rPr sz="1400" spc="-5" dirty="0">
                <a:latin typeface="Arial"/>
                <a:cs typeface="Arial"/>
              </a:rPr>
              <a:t>foreign </a:t>
            </a:r>
            <a:r>
              <a:rPr sz="1400" dirty="0">
                <a:latin typeface="Arial"/>
                <a:cs typeface="Arial"/>
              </a:rPr>
              <a:t>key is a </a:t>
            </a:r>
            <a:r>
              <a:rPr sz="1400" spc="-5" dirty="0">
                <a:latin typeface="Arial"/>
                <a:cs typeface="Arial"/>
              </a:rPr>
              <a:t>key attribute </a:t>
            </a:r>
            <a:r>
              <a:rPr sz="1400" spc="-10" dirty="0">
                <a:latin typeface="Arial"/>
                <a:cs typeface="Arial"/>
              </a:rPr>
              <a:t>of </a:t>
            </a:r>
            <a:r>
              <a:rPr sz="1400" dirty="0">
                <a:latin typeface="Arial"/>
                <a:cs typeface="Arial"/>
              </a:rPr>
              <a:t>a </a:t>
            </a:r>
            <a:r>
              <a:rPr sz="1400" spc="5" dirty="0">
                <a:latin typeface="Arial"/>
                <a:cs typeface="Arial"/>
              </a:rPr>
              <a:t> </a:t>
            </a:r>
            <a:r>
              <a:rPr sz="1400" dirty="0">
                <a:latin typeface="Arial"/>
                <a:cs typeface="Arial"/>
              </a:rPr>
              <a:t>relation</a:t>
            </a:r>
            <a:r>
              <a:rPr sz="1400" spc="-35" dirty="0">
                <a:latin typeface="Arial"/>
                <a:cs typeface="Arial"/>
              </a:rPr>
              <a:t> </a:t>
            </a:r>
            <a:r>
              <a:rPr sz="1400" spc="-5" dirty="0">
                <a:latin typeface="Arial"/>
                <a:cs typeface="Arial"/>
              </a:rPr>
              <a:t>that</a:t>
            </a:r>
            <a:r>
              <a:rPr sz="1400" spc="-20" dirty="0">
                <a:latin typeface="Arial"/>
                <a:cs typeface="Arial"/>
              </a:rPr>
              <a:t> </a:t>
            </a:r>
            <a:r>
              <a:rPr sz="1400" dirty="0">
                <a:latin typeface="Arial"/>
                <a:cs typeface="Arial"/>
              </a:rPr>
              <a:t>can</a:t>
            </a:r>
            <a:r>
              <a:rPr sz="1400" spc="-25" dirty="0">
                <a:latin typeface="Arial"/>
                <a:cs typeface="Arial"/>
              </a:rPr>
              <a:t> </a:t>
            </a:r>
            <a:r>
              <a:rPr sz="1400" spc="-5" dirty="0">
                <a:latin typeface="Arial"/>
                <a:cs typeface="Arial"/>
              </a:rPr>
              <a:t>be</a:t>
            </a:r>
            <a:r>
              <a:rPr sz="1400" spc="-35" dirty="0">
                <a:latin typeface="Arial"/>
                <a:cs typeface="Arial"/>
              </a:rPr>
              <a:t> </a:t>
            </a:r>
            <a:r>
              <a:rPr sz="1400" dirty="0">
                <a:latin typeface="Arial"/>
                <a:cs typeface="Arial"/>
              </a:rPr>
              <a:t>referred</a:t>
            </a:r>
            <a:r>
              <a:rPr sz="1400" spc="-20" dirty="0">
                <a:latin typeface="Arial"/>
                <a:cs typeface="Arial"/>
              </a:rPr>
              <a:t> </a:t>
            </a:r>
            <a:r>
              <a:rPr sz="1400" dirty="0">
                <a:latin typeface="Arial"/>
                <a:cs typeface="Arial"/>
              </a:rPr>
              <a:t>in</a:t>
            </a:r>
            <a:r>
              <a:rPr sz="1400" spc="-25" dirty="0">
                <a:latin typeface="Arial"/>
                <a:cs typeface="Arial"/>
              </a:rPr>
              <a:t> </a:t>
            </a:r>
            <a:r>
              <a:rPr sz="1400" spc="-5" dirty="0">
                <a:latin typeface="Arial"/>
                <a:cs typeface="Arial"/>
              </a:rPr>
              <a:t>other </a:t>
            </a:r>
            <a:r>
              <a:rPr sz="1400" spc="-370" dirty="0">
                <a:latin typeface="Arial"/>
                <a:cs typeface="Arial"/>
              </a:rPr>
              <a:t> </a:t>
            </a:r>
            <a:r>
              <a:rPr sz="1400" spc="-5" dirty="0">
                <a:latin typeface="Arial"/>
                <a:cs typeface="Arial"/>
              </a:rPr>
              <a:t>relation.</a:t>
            </a:r>
            <a:endParaRPr sz="1400">
              <a:latin typeface="Arial"/>
              <a:cs typeface="Arial"/>
            </a:endParaRPr>
          </a:p>
          <a:p>
            <a:pPr marL="351155" indent="-337820">
              <a:lnSpc>
                <a:spcPct val="100000"/>
              </a:lnSpc>
              <a:spcBef>
                <a:spcPts val="275"/>
              </a:spcBef>
              <a:buChar char="●"/>
              <a:tabLst>
                <a:tab pos="351155" algn="l"/>
                <a:tab pos="351790" algn="l"/>
              </a:tabLst>
            </a:pPr>
            <a:r>
              <a:rPr sz="1400" spc="-5" dirty="0">
                <a:latin typeface="Arial"/>
                <a:cs typeface="Arial"/>
              </a:rPr>
              <a:t>Referential</a:t>
            </a:r>
            <a:r>
              <a:rPr sz="1400" spc="-30" dirty="0">
                <a:latin typeface="Arial"/>
                <a:cs typeface="Arial"/>
              </a:rPr>
              <a:t> </a:t>
            </a:r>
            <a:r>
              <a:rPr sz="1400" spc="-5" dirty="0">
                <a:latin typeface="Arial"/>
                <a:cs typeface="Arial"/>
              </a:rPr>
              <a:t>integrity</a:t>
            </a:r>
            <a:r>
              <a:rPr sz="1400" spc="-40" dirty="0">
                <a:latin typeface="Arial"/>
                <a:cs typeface="Arial"/>
              </a:rPr>
              <a:t> </a:t>
            </a:r>
            <a:r>
              <a:rPr sz="1400" spc="-5" dirty="0">
                <a:latin typeface="Arial"/>
                <a:cs typeface="Arial"/>
              </a:rPr>
              <a:t>constraints.</a:t>
            </a:r>
            <a:endParaRPr sz="1400">
              <a:latin typeface="Arial"/>
              <a:cs typeface="Arial"/>
            </a:endParaRPr>
          </a:p>
          <a:p>
            <a:pPr marL="349250" indent="-337185">
              <a:lnSpc>
                <a:spcPct val="100000"/>
              </a:lnSpc>
              <a:spcBef>
                <a:spcPts val="265"/>
              </a:spcBef>
              <a:buChar char="●"/>
              <a:tabLst>
                <a:tab pos="349250" algn="l"/>
                <a:tab pos="349885" algn="l"/>
              </a:tabLst>
            </a:pPr>
            <a:r>
              <a:rPr sz="1400" dirty="0">
                <a:latin typeface="Arial"/>
                <a:cs typeface="Arial"/>
              </a:rPr>
              <a:t>It</a:t>
            </a:r>
            <a:r>
              <a:rPr sz="1400" spc="-20" dirty="0">
                <a:latin typeface="Arial"/>
                <a:cs typeface="Arial"/>
              </a:rPr>
              <a:t> </a:t>
            </a:r>
            <a:r>
              <a:rPr sz="1400" spc="-5" dirty="0">
                <a:latin typeface="Arial"/>
                <a:cs typeface="Arial"/>
              </a:rPr>
              <a:t>states</a:t>
            </a:r>
            <a:r>
              <a:rPr sz="1400" spc="5" dirty="0">
                <a:latin typeface="Arial"/>
                <a:cs typeface="Arial"/>
              </a:rPr>
              <a:t> </a:t>
            </a:r>
            <a:r>
              <a:rPr sz="1400" spc="-5" dirty="0">
                <a:latin typeface="Arial"/>
                <a:cs typeface="Arial"/>
              </a:rPr>
              <a:t>that</a:t>
            </a:r>
            <a:r>
              <a:rPr sz="1400" dirty="0">
                <a:latin typeface="Arial"/>
                <a:cs typeface="Arial"/>
              </a:rPr>
              <a:t> if</a:t>
            </a:r>
            <a:r>
              <a:rPr sz="1400" spc="-5" dirty="0">
                <a:latin typeface="Arial"/>
                <a:cs typeface="Arial"/>
              </a:rPr>
              <a:t> </a:t>
            </a:r>
            <a:r>
              <a:rPr sz="1400" dirty="0">
                <a:latin typeface="Arial"/>
                <a:cs typeface="Arial"/>
              </a:rPr>
              <a:t>a</a:t>
            </a:r>
            <a:r>
              <a:rPr sz="1400" spc="-10" dirty="0">
                <a:latin typeface="Arial"/>
                <a:cs typeface="Arial"/>
              </a:rPr>
              <a:t> </a:t>
            </a:r>
            <a:r>
              <a:rPr sz="1400" spc="-5" dirty="0">
                <a:latin typeface="Arial"/>
                <a:cs typeface="Arial"/>
              </a:rPr>
              <a:t>relation </a:t>
            </a:r>
            <a:r>
              <a:rPr sz="1400" dirty="0">
                <a:latin typeface="Arial"/>
                <a:cs typeface="Arial"/>
              </a:rPr>
              <a:t>refers</a:t>
            </a:r>
            <a:r>
              <a:rPr sz="1400" spc="-15" dirty="0">
                <a:latin typeface="Arial"/>
                <a:cs typeface="Arial"/>
              </a:rPr>
              <a:t> </a:t>
            </a:r>
            <a:r>
              <a:rPr sz="1400" dirty="0">
                <a:latin typeface="Arial"/>
                <a:cs typeface="Arial"/>
              </a:rPr>
              <a:t>to</a:t>
            </a:r>
            <a:r>
              <a:rPr sz="1400" spc="-15" dirty="0">
                <a:latin typeface="Arial"/>
                <a:cs typeface="Arial"/>
              </a:rPr>
              <a:t> </a:t>
            </a:r>
            <a:r>
              <a:rPr sz="1400" dirty="0">
                <a:latin typeface="Arial"/>
                <a:cs typeface="Arial"/>
              </a:rPr>
              <a:t>a</a:t>
            </a:r>
            <a:r>
              <a:rPr sz="1400" spc="-10" dirty="0">
                <a:latin typeface="Arial"/>
                <a:cs typeface="Arial"/>
              </a:rPr>
              <a:t> </a:t>
            </a:r>
            <a:r>
              <a:rPr sz="1400" spc="-5" dirty="0">
                <a:latin typeface="Arial"/>
                <a:cs typeface="Arial"/>
              </a:rPr>
              <a:t>key</a:t>
            </a:r>
            <a:endParaRPr sz="1400">
              <a:latin typeface="Arial"/>
              <a:cs typeface="Arial"/>
            </a:endParaRPr>
          </a:p>
          <a:p>
            <a:pPr marL="349250" marR="6350">
              <a:lnSpc>
                <a:spcPct val="115900"/>
              </a:lnSpc>
              <a:spcBef>
                <a:spcPts val="10"/>
              </a:spcBef>
            </a:pPr>
            <a:r>
              <a:rPr sz="1400" spc="-5" dirty="0">
                <a:latin typeface="Arial"/>
                <a:cs typeface="Arial"/>
              </a:rPr>
              <a:t>attribute</a:t>
            </a:r>
            <a:r>
              <a:rPr sz="1400" spc="10" dirty="0">
                <a:latin typeface="Arial"/>
                <a:cs typeface="Arial"/>
              </a:rPr>
              <a:t> </a:t>
            </a:r>
            <a:r>
              <a:rPr sz="1400" spc="-10" dirty="0">
                <a:latin typeface="Arial"/>
                <a:cs typeface="Arial"/>
              </a:rPr>
              <a:t>of</a:t>
            </a:r>
            <a:r>
              <a:rPr sz="1400" spc="15" dirty="0">
                <a:latin typeface="Arial"/>
                <a:cs typeface="Arial"/>
              </a:rPr>
              <a:t> </a:t>
            </a:r>
            <a:r>
              <a:rPr sz="1400" dirty="0">
                <a:latin typeface="Arial"/>
                <a:cs typeface="Arial"/>
              </a:rPr>
              <a:t>a</a:t>
            </a:r>
            <a:r>
              <a:rPr sz="1400" spc="10" dirty="0">
                <a:latin typeface="Arial"/>
                <a:cs typeface="Arial"/>
              </a:rPr>
              <a:t> </a:t>
            </a:r>
            <a:r>
              <a:rPr sz="1400" spc="-5" dirty="0">
                <a:latin typeface="Arial"/>
                <a:cs typeface="Arial"/>
              </a:rPr>
              <a:t>different</a:t>
            </a:r>
            <a:r>
              <a:rPr sz="1400" spc="20" dirty="0">
                <a:latin typeface="Arial"/>
                <a:cs typeface="Arial"/>
              </a:rPr>
              <a:t> </a:t>
            </a:r>
            <a:r>
              <a:rPr sz="1400" dirty="0">
                <a:latin typeface="Arial"/>
                <a:cs typeface="Arial"/>
              </a:rPr>
              <a:t>or</a:t>
            </a:r>
            <a:r>
              <a:rPr sz="1400" spc="10" dirty="0">
                <a:latin typeface="Arial"/>
                <a:cs typeface="Arial"/>
              </a:rPr>
              <a:t> </a:t>
            </a:r>
            <a:r>
              <a:rPr sz="1400" spc="-5" dirty="0">
                <a:latin typeface="Arial"/>
                <a:cs typeface="Arial"/>
              </a:rPr>
              <a:t>same</a:t>
            </a:r>
            <a:r>
              <a:rPr sz="1400" spc="10" dirty="0">
                <a:latin typeface="Arial"/>
                <a:cs typeface="Arial"/>
              </a:rPr>
              <a:t> </a:t>
            </a:r>
            <a:r>
              <a:rPr sz="1400" spc="-5" dirty="0">
                <a:latin typeface="Arial"/>
                <a:cs typeface="Arial"/>
              </a:rPr>
              <a:t>relation, </a:t>
            </a:r>
            <a:r>
              <a:rPr sz="1400" spc="-375" dirty="0">
                <a:latin typeface="Arial"/>
                <a:cs typeface="Arial"/>
              </a:rPr>
              <a:t> </a:t>
            </a:r>
            <a:r>
              <a:rPr sz="1400" dirty="0">
                <a:latin typeface="Arial"/>
                <a:cs typeface="Arial"/>
              </a:rPr>
              <a:t>then</a:t>
            </a:r>
            <a:r>
              <a:rPr sz="1400" spc="-25" dirty="0">
                <a:latin typeface="Arial"/>
                <a:cs typeface="Arial"/>
              </a:rPr>
              <a:t> </a:t>
            </a:r>
            <a:r>
              <a:rPr sz="1400" spc="-5" dirty="0">
                <a:latin typeface="Arial"/>
                <a:cs typeface="Arial"/>
              </a:rPr>
              <a:t>that</a:t>
            </a:r>
            <a:r>
              <a:rPr sz="1400" spc="-20" dirty="0">
                <a:latin typeface="Arial"/>
                <a:cs typeface="Arial"/>
              </a:rPr>
              <a:t> </a:t>
            </a:r>
            <a:r>
              <a:rPr sz="1400" dirty="0">
                <a:latin typeface="Arial"/>
                <a:cs typeface="Arial"/>
              </a:rPr>
              <a:t>key</a:t>
            </a:r>
            <a:r>
              <a:rPr sz="1400" spc="-25" dirty="0">
                <a:latin typeface="Arial"/>
                <a:cs typeface="Arial"/>
              </a:rPr>
              <a:t> </a:t>
            </a:r>
            <a:r>
              <a:rPr sz="1400" spc="-5" dirty="0">
                <a:latin typeface="Arial"/>
                <a:cs typeface="Arial"/>
              </a:rPr>
              <a:t>element must</a:t>
            </a:r>
            <a:r>
              <a:rPr sz="1400" spc="-10" dirty="0">
                <a:latin typeface="Arial"/>
                <a:cs typeface="Arial"/>
              </a:rPr>
              <a:t> </a:t>
            </a:r>
            <a:r>
              <a:rPr sz="1400" spc="-5" dirty="0">
                <a:latin typeface="Arial"/>
                <a:cs typeface="Arial"/>
              </a:rPr>
              <a:t>exist.</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9540" y="4846565"/>
            <a:ext cx="4225290" cy="247650"/>
          </a:xfrm>
          <a:prstGeom prst="rect">
            <a:avLst/>
          </a:prstGeom>
        </p:spPr>
        <p:txBody>
          <a:bodyPr vert="horz" wrap="square" lIns="0" tIns="3810" rIns="0" bIns="0" rtlCol="0">
            <a:spAutoFit/>
          </a:bodyPr>
          <a:lstStyle/>
          <a:p>
            <a:pPr marL="12700">
              <a:lnSpc>
                <a:spcPct val="100000"/>
              </a:lnSpc>
              <a:spcBef>
                <a:spcPts val="30"/>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marL="12700">
              <a:lnSpc>
                <a:spcPct val="100000"/>
              </a:lnSpc>
              <a:spcBef>
                <a:spcPts val="130"/>
              </a:spcBef>
            </a:pPr>
            <a:r>
              <a:rPr sz="700" u="sng" spc="-5" dirty="0">
                <a:solidFill>
                  <a:srgbClr val="0096A7"/>
                </a:solidFill>
                <a:uFill>
                  <a:solidFill>
                    <a:srgbClr val="0096A7"/>
                  </a:solidFill>
                </a:uFill>
                <a:latin typeface="Arial"/>
                <a:cs typeface="Arial"/>
                <a:hlinkClick r:id="rId5"/>
              </a:rPr>
              <a:t>https://www.slideshare.net/RohanByanjankar/concept-of-relational-database-and-integrity-constraints-diff</a:t>
            </a:r>
            <a:r>
              <a:rPr sz="700" u="sng" spc="-5" dirty="0">
                <a:solidFill>
                  <a:srgbClr val="0096A7"/>
                </a:solidFill>
                <a:uFill>
                  <a:solidFill>
                    <a:srgbClr val="0096A7"/>
                  </a:solidFill>
                </a:uFill>
                <a:latin typeface="Arial"/>
                <a:cs typeface="Arial"/>
              </a:rPr>
              <a:t>er</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60323" y="827278"/>
            <a:ext cx="3418840" cy="887422"/>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70" dirty="0"/>
              <a:t> </a:t>
            </a:r>
            <a:r>
              <a:rPr spc="-5" dirty="0"/>
              <a:t>Data</a:t>
            </a:r>
            <a:r>
              <a:rPr spc="-70" dirty="0"/>
              <a:t> </a:t>
            </a:r>
            <a:r>
              <a:rPr dirty="0"/>
              <a:t>Structure</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803140" y="777875"/>
              <a:ext cx="4171823" cy="3498850"/>
            </a:xfrm>
            <a:prstGeom prst="rect">
              <a:avLst/>
            </a:prstGeom>
          </p:spPr>
        </p:pic>
      </p:grpSp>
      <p:sp>
        <p:nvSpPr>
          <p:cNvPr id="7" name="object 7"/>
          <p:cNvSpPr txBox="1"/>
          <p:nvPr/>
        </p:nvSpPr>
        <p:spPr>
          <a:xfrm>
            <a:off x="896746" y="1725845"/>
            <a:ext cx="3076575" cy="851535"/>
          </a:xfrm>
          <a:prstGeom prst="rect">
            <a:avLst/>
          </a:prstGeom>
        </p:spPr>
        <p:txBody>
          <a:bodyPr vert="horz" wrap="square" lIns="0" tIns="12700" rIns="0" bIns="0" rtlCol="0">
            <a:spAutoFit/>
          </a:bodyPr>
          <a:lstStyle/>
          <a:p>
            <a:pPr algn="ctr">
              <a:lnSpc>
                <a:spcPct val="100000"/>
              </a:lnSpc>
              <a:spcBef>
                <a:spcPts val="100"/>
              </a:spcBef>
            </a:pPr>
            <a:r>
              <a:rPr sz="1800" spc="-5" dirty="0">
                <a:solidFill>
                  <a:srgbClr val="585858"/>
                </a:solidFill>
                <a:latin typeface="Arial"/>
                <a:cs typeface="Arial"/>
              </a:rPr>
              <a:t>Relational</a:t>
            </a:r>
            <a:r>
              <a:rPr sz="1800" spc="-75" dirty="0">
                <a:solidFill>
                  <a:srgbClr val="585858"/>
                </a:solidFill>
                <a:latin typeface="Arial"/>
                <a:cs typeface="Arial"/>
              </a:rPr>
              <a:t> </a:t>
            </a:r>
            <a:r>
              <a:rPr sz="1800" dirty="0">
                <a:solidFill>
                  <a:srgbClr val="585858"/>
                </a:solidFill>
                <a:latin typeface="Arial"/>
                <a:cs typeface="Arial"/>
              </a:rPr>
              <a:t>Integrity</a:t>
            </a:r>
            <a:r>
              <a:rPr sz="1800" spc="-90" dirty="0">
                <a:solidFill>
                  <a:srgbClr val="585858"/>
                </a:solidFill>
                <a:latin typeface="Arial"/>
                <a:cs typeface="Arial"/>
              </a:rPr>
              <a:t> </a:t>
            </a:r>
            <a:r>
              <a:rPr sz="1800" dirty="0">
                <a:solidFill>
                  <a:srgbClr val="585858"/>
                </a:solidFill>
                <a:latin typeface="Arial"/>
                <a:cs typeface="Arial"/>
              </a:rPr>
              <a:t>constraints</a:t>
            </a:r>
            <a:endParaRPr sz="1800" dirty="0">
              <a:latin typeface="Arial"/>
              <a:cs typeface="Arial"/>
            </a:endParaRPr>
          </a:p>
          <a:p>
            <a:pPr>
              <a:lnSpc>
                <a:spcPct val="100000"/>
              </a:lnSpc>
              <a:spcBef>
                <a:spcPts val="55"/>
              </a:spcBef>
            </a:pPr>
            <a:endParaRPr sz="1850" dirty="0">
              <a:latin typeface="Arial"/>
              <a:cs typeface="Arial"/>
            </a:endParaRPr>
          </a:p>
          <a:p>
            <a:pPr marL="11430" algn="ctr">
              <a:lnSpc>
                <a:spcPct val="100000"/>
              </a:lnSpc>
            </a:pPr>
            <a:r>
              <a:rPr sz="1800" spc="-5" dirty="0">
                <a:solidFill>
                  <a:srgbClr val="585858"/>
                </a:solidFill>
                <a:latin typeface="Arial"/>
                <a:cs typeface="Arial"/>
              </a:rPr>
              <a:t>Advantages</a:t>
            </a:r>
            <a:endParaRPr sz="1800" dirty="0">
              <a:latin typeface="Arial"/>
              <a:cs typeface="Arial"/>
            </a:endParaRPr>
          </a:p>
        </p:txBody>
      </p:sp>
      <p:sp>
        <p:nvSpPr>
          <p:cNvPr id="8" name="object 8"/>
          <p:cNvSpPr txBox="1"/>
          <p:nvPr/>
        </p:nvSpPr>
        <p:spPr>
          <a:xfrm>
            <a:off x="654812" y="2861538"/>
            <a:ext cx="3560445" cy="2002789"/>
          </a:xfrm>
          <a:prstGeom prst="rect">
            <a:avLst/>
          </a:prstGeom>
        </p:spPr>
        <p:txBody>
          <a:bodyPr vert="horz" wrap="square" lIns="0" tIns="12700" rIns="0" bIns="0" rtlCol="0">
            <a:spAutoFit/>
          </a:bodyPr>
          <a:lstStyle/>
          <a:p>
            <a:pPr marL="349250" marR="5080" indent="-337185" algn="just">
              <a:lnSpc>
                <a:spcPct val="115700"/>
              </a:lnSpc>
              <a:spcBef>
                <a:spcPts val="100"/>
              </a:spcBef>
              <a:buChar char="●"/>
              <a:tabLst>
                <a:tab pos="349885" algn="l"/>
              </a:tabLst>
            </a:pPr>
            <a:r>
              <a:rPr sz="1400" b="1" spc="-5" dirty="0">
                <a:latin typeface="Arial"/>
                <a:cs typeface="Arial"/>
              </a:rPr>
              <a:t>Simplicity: </a:t>
            </a:r>
            <a:r>
              <a:rPr sz="1400" dirty="0">
                <a:latin typeface="Arial"/>
                <a:cs typeface="Arial"/>
              </a:rPr>
              <a:t>Simpler </a:t>
            </a:r>
            <a:r>
              <a:rPr sz="1400" spc="-5" dirty="0">
                <a:latin typeface="Arial"/>
                <a:cs typeface="Arial"/>
              </a:rPr>
              <a:t>than </a:t>
            </a:r>
            <a:r>
              <a:rPr sz="1400" dirty="0">
                <a:latin typeface="Arial"/>
                <a:cs typeface="Arial"/>
              </a:rPr>
              <a:t>the </a:t>
            </a:r>
            <a:r>
              <a:rPr sz="1400" spc="-5" dirty="0">
                <a:latin typeface="Arial"/>
                <a:cs typeface="Arial"/>
              </a:rPr>
              <a:t>hierarchical </a:t>
            </a:r>
            <a:r>
              <a:rPr sz="1400" spc="-375" dirty="0">
                <a:latin typeface="Arial"/>
                <a:cs typeface="Arial"/>
              </a:rPr>
              <a:t> </a:t>
            </a:r>
            <a:r>
              <a:rPr sz="1400" spc="-5" dirty="0">
                <a:latin typeface="Arial"/>
                <a:cs typeface="Arial"/>
              </a:rPr>
              <a:t>and</a:t>
            </a:r>
            <a:r>
              <a:rPr sz="1400" spc="-15" dirty="0">
                <a:latin typeface="Arial"/>
                <a:cs typeface="Arial"/>
              </a:rPr>
              <a:t> </a:t>
            </a:r>
            <a:r>
              <a:rPr sz="1400" spc="-5" dirty="0">
                <a:latin typeface="Arial"/>
                <a:cs typeface="Arial"/>
              </a:rPr>
              <a:t>network</a:t>
            </a:r>
            <a:r>
              <a:rPr sz="1400" spc="10" dirty="0">
                <a:latin typeface="Arial"/>
                <a:cs typeface="Arial"/>
              </a:rPr>
              <a:t> </a:t>
            </a:r>
            <a:r>
              <a:rPr sz="1400" spc="-5" dirty="0">
                <a:latin typeface="Arial"/>
                <a:cs typeface="Arial"/>
              </a:rPr>
              <a:t>model.</a:t>
            </a:r>
            <a:endParaRPr sz="1400">
              <a:latin typeface="Arial"/>
              <a:cs typeface="Arial"/>
            </a:endParaRPr>
          </a:p>
          <a:p>
            <a:pPr marL="349250" marR="452120" indent="-337185" algn="just">
              <a:lnSpc>
                <a:spcPct val="115300"/>
              </a:lnSpc>
              <a:spcBef>
                <a:spcPts val="20"/>
              </a:spcBef>
              <a:buChar char="●"/>
              <a:tabLst>
                <a:tab pos="349885" algn="l"/>
              </a:tabLst>
            </a:pPr>
            <a:r>
              <a:rPr sz="1400" b="1" spc="-5" dirty="0">
                <a:latin typeface="Arial"/>
                <a:cs typeface="Arial"/>
              </a:rPr>
              <a:t>Structural Independence: </a:t>
            </a:r>
            <a:r>
              <a:rPr sz="1400" dirty="0">
                <a:latin typeface="Arial"/>
                <a:cs typeface="Arial"/>
              </a:rPr>
              <a:t>Is only </a:t>
            </a:r>
            <a:r>
              <a:rPr sz="1400" spc="-375" dirty="0">
                <a:latin typeface="Arial"/>
                <a:cs typeface="Arial"/>
              </a:rPr>
              <a:t> </a:t>
            </a:r>
            <a:r>
              <a:rPr sz="1400" dirty="0">
                <a:latin typeface="Arial"/>
                <a:cs typeface="Arial"/>
              </a:rPr>
              <a:t>concerned </a:t>
            </a:r>
            <a:r>
              <a:rPr sz="1400" spc="-5" dirty="0">
                <a:latin typeface="Arial"/>
                <a:cs typeface="Arial"/>
              </a:rPr>
              <a:t>with data </a:t>
            </a:r>
            <a:r>
              <a:rPr sz="1400" dirty="0">
                <a:latin typeface="Arial"/>
                <a:cs typeface="Arial"/>
              </a:rPr>
              <a:t>and not </a:t>
            </a:r>
            <a:r>
              <a:rPr sz="1400" spc="-5" dirty="0">
                <a:latin typeface="Arial"/>
                <a:cs typeface="Arial"/>
              </a:rPr>
              <a:t>with </a:t>
            </a:r>
            <a:r>
              <a:rPr sz="1400" dirty="0">
                <a:latin typeface="Arial"/>
                <a:cs typeface="Arial"/>
              </a:rPr>
              <a:t>a </a:t>
            </a:r>
            <a:r>
              <a:rPr sz="1400" spc="-380" dirty="0">
                <a:latin typeface="Arial"/>
                <a:cs typeface="Arial"/>
              </a:rPr>
              <a:t> </a:t>
            </a:r>
            <a:r>
              <a:rPr sz="1400" spc="-5" dirty="0">
                <a:latin typeface="Arial"/>
                <a:cs typeface="Arial"/>
              </a:rPr>
              <a:t>structure.</a:t>
            </a:r>
            <a:endParaRPr sz="1400">
              <a:latin typeface="Arial"/>
              <a:cs typeface="Arial"/>
            </a:endParaRPr>
          </a:p>
          <a:p>
            <a:pPr marL="349250" marR="119380" indent="-337185" algn="just">
              <a:lnSpc>
                <a:spcPct val="115799"/>
              </a:lnSpc>
              <a:spcBef>
                <a:spcPts val="10"/>
              </a:spcBef>
              <a:buChar char="●"/>
              <a:tabLst>
                <a:tab pos="349885" algn="l"/>
              </a:tabLst>
            </a:pPr>
            <a:r>
              <a:rPr sz="1400" b="1" dirty="0">
                <a:latin typeface="Arial"/>
                <a:cs typeface="Arial"/>
              </a:rPr>
              <a:t>Easy</a:t>
            </a:r>
            <a:r>
              <a:rPr sz="1400" b="1" spc="5" dirty="0">
                <a:latin typeface="Arial"/>
                <a:cs typeface="Arial"/>
              </a:rPr>
              <a:t> </a:t>
            </a:r>
            <a:r>
              <a:rPr sz="1400" b="1" dirty="0">
                <a:latin typeface="Arial"/>
                <a:cs typeface="Arial"/>
              </a:rPr>
              <a:t>to</a:t>
            </a:r>
            <a:r>
              <a:rPr sz="1400" b="1" spc="5" dirty="0">
                <a:latin typeface="Arial"/>
                <a:cs typeface="Arial"/>
              </a:rPr>
              <a:t> </a:t>
            </a:r>
            <a:r>
              <a:rPr sz="1400" b="1" spc="-5" dirty="0">
                <a:latin typeface="Arial"/>
                <a:cs typeface="Arial"/>
              </a:rPr>
              <a:t>use:</a:t>
            </a:r>
            <a:r>
              <a:rPr sz="1400" b="1" dirty="0">
                <a:latin typeface="Arial"/>
                <a:cs typeface="Arial"/>
              </a:rPr>
              <a:t> </a:t>
            </a:r>
            <a:r>
              <a:rPr sz="1400" dirty="0">
                <a:latin typeface="Arial"/>
                <a:cs typeface="Arial"/>
              </a:rPr>
              <a:t>is</a:t>
            </a:r>
            <a:r>
              <a:rPr sz="1400" spc="5" dirty="0">
                <a:latin typeface="Arial"/>
                <a:cs typeface="Arial"/>
              </a:rPr>
              <a:t> </a:t>
            </a:r>
            <a:r>
              <a:rPr sz="1400" spc="-5" dirty="0">
                <a:latin typeface="Arial"/>
                <a:cs typeface="Arial"/>
              </a:rPr>
              <a:t>easy</a:t>
            </a:r>
            <a:r>
              <a:rPr sz="1400" dirty="0">
                <a:latin typeface="Arial"/>
                <a:cs typeface="Arial"/>
              </a:rPr>
              <a:t> as</a:t>
            </a:r>
            <a:r>
              <a:rPr sz="1400" spc="5" dirty="0">
                <a:latin typeface="Arial"/>
                <a:cs typeface="Arial"/>
              </a:rPr>
              <a:t> </a:t>
            </a:r>
            <a:r>
              <a:rPr sz="1400" spc="-5" dirty="0">
                <a:latin typeface="Arial"/>
                <a:cs typeface="Arial"/>
              </a:rPr>
              <a:t>tables </a:t>
            </a:r>
            <a:r>
              <a:rPr sz="1400" dirty="0">
                <a:latin typeface="Arial"/>
                <a:cs typeface="Arial"/>
              </a:rPr>
              <a:t> </a:t>
            </a:r>
            <a:r>
              <a:rPr sz="1400" spc="-5" dirty="0">
                <a:latin typeface="Arial"/>
                <a:cs typeface="Arial"/>
              </a:rPr>
              <a:t>consisting </a:t>
            </a:r>
            <a:r>
              <a:rPr sz="1400" spc="-10" dirty="0">
                <a:latin typeface="Arial"/>
                <a:cs typeface="Arial"/>
              </a:rPr>
              <a:t>of </a:t>
            </a:r>
            <a:r>
              <a:rPr sz="1400" spc="-5" dirty="0">
                <a:latin typeface="Arial"/>
                <a:cs typeface="Arial"/>
              </a:rPr>
              <a:t>rows and columns </a:t>
            </a:r>
            <a:r>
              <a:rPr sz="1400" spc="-10" dirty="0">
                <a:latin typeface="Arial"/>
                <a:cs typeface="Arial"/>
              </a:rPr>
              <a:t>is </a:t>
            </a:r>
            <a:r>
              <a:rPr sz="1400" spc="-5" dirty="0">
                <a:latin typeface="Arial"/>
                <a:cs typeface="Arial"/>
              </a:rPr>
              <a:t>quite </a:t>
            </a:r>
            <a:r>
              <a:rPr sz="1400" spc="-375" dirty="0">
                <a:latin typeface="Arial"/>
                <a:cs typeface="Arial"/>
              </a:rPr>
              <a:t> </a:t>
            </a:r>
            <a:r>
              <a:rPr sz="1400" dirty="0">
                <a:latin typeface="Arial"/>
                <a:cs typeface="Arial"/>
              </a:rPr>
              <a:t>natural</a:t>
            </a:r>
            <a:r>
              <a:rPr sz="1400" spc="-35" dirty="0">
                <a:latin typeface="Arial"/>
                <a:cs typeface="Arial"/>
              </a:rPr>
              <a:t> </a:t>
            </a:r>
            <a:r>
              <a:rPr sz="1400" spc="-5" dirty="0">
                <a:latin typeface="Arial"/>
                <a:cs typeface="Arial"/>
              </a:rPr>
              <a:t>and</a:t>
            </a:r>
            <a:r>
              <a:rPr sz="1400" spc="-45" dirty="0">
                <a:latin typeface="Arial"/>
                <a:cs typeface="Arial"/>
              </a:rPr>
              <a:t> </a:t>
            </a:r>
            <a:r>
              <a:rPr sz="1400" dirty="0">
                <a:latin typeface="Arial"/>
                <a:cs typeface="Arial"/>
              </a:rPr>
              <a:t>simple</a:t>
            </a:r>
            <a:r>
              <a:rPr sz="1400" spc="-35" dirty="0">
                <a:latin typeface="Arial"/>
                <a:cs typeface="Arial"/>
              </a:rPr>
              <a:t> </a:t>
            </a:r>
            <a:r>
              <a:rPr sz="1400" spc="-5" dirty="0">
                <a:latin typeface="Arial"/>
                <a:cs typeface="Arial"/>
              </a:rPr>
              <a:t>to</a:t>
            </a:r>
            <a:r>
              <a:rPr sz="1400" spc="-20" dirty="0">
                <a:latin typeface="Arial"/>
                <a:cs typeface="Arial"/>
              </a:rPr>
              <a:t> </a:t>
            </a:r>
            <a:r>
              <a:rPr sz="1400" spc="-5" dirty="0">
                <a:latin typeface="Arial"/>
                <a:cs typeface="Arial"/>
              </a:rPr>
              <a:t>understand</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5041"/>
            <a:ext cx="3448050"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dirty="0">
                <a:solidFill>
                  <a:srgbClr val="585858"/>
                </a:solidFill>
                <a:latin typeface="Arial"/>
                <a:cs typeface="Arial"/>
              </a:rPr>
              <a:t> </a:t>
            </a:r>
            <a:r>
              <a:rPr sz="700" spc="-5" dirty="0">
                <a:solidFill>
                  <a:srgbClr val="585858"/>
                </a:solidFill>
                <a:latin typeface="Arial"/>
                <a:cs typeface="Arial"/>
              </a:rPr>
              <a:t>Source:</a:t>
            </a:r>
            <a:r>
              <a:rPr sz="700" dirty="0">
                <a:solidFill>
                  <a:srgbClr val="585858"/>
                </a:solidFill>
                <a:latin typeface="Arial"/>
                <a:cs typeface="Arial"/>
              </a:rPr>
              <a:t> </a:t>
            </a:r>
            <a:r>
              <a:rPr sz="700" spc="-10" dirty="0">
                <a:solidFill>
                  <a:srgbClr val="585858"/>
                </a:solidFill>
                <a:latin typeface="Arial"/>
                <a:cs typeface="Arial"/>
                <a:hlinkClick r:id="rId5"/>
              </a:rPr>
              <a:t>https://www.learncomputerscienceonline.com</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60323" y="825753"/>
            <a:ext cx="3418840" cy="887422"/>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70" dirty="0"/>
              <a:t> </a:t>
            </a:r>
            <a:r>
              <a:rPr spc="-5" dirty="0"/>
              <a:t>Data</a:t>
            </a:r>
            <a:r>
              <a:rPr spc="-70" dirty="0"/>
              <a:t> </a:t>
            </a:r>
            <a:r>
              <a:rPr dirty="0"/>
              <a:t>Structure</a:t>
            </a:r>
          </a:p>
        </p:txBody>
      </p:sp>
      <p:sp>
        <p:nvSpPr>
          <p:cNvPr id="3" name="object 3"/>
          <p:cNvSpPr txBox="1"/>
          <p:nvPr/>
        </p:nvSpPr>
        <p:spPr>
          <a:xfrm>
            <a:off x="873887" y="1624017"/>
            <a:ext cx="3079750" cy="1121410"/>
          </a:xfrm>
          <a:prstGeom prst="rect">
            <a:avLst/>
          </a:prstGeom>
        </p:spPr>
        <p:txBody>
          <a:bodyPr vert="horz" wrap="square" lIns="0" tIns="12700" rIns="0" bIns="0" rtlCol="0">
            <a:spAutoFit/>
          </a:bodyPr>
          <a:lstStyle/>
          <a:p>
            <a:pPr algn="ctr">
              <a:lnSpc>
                <a:spcPct val="100000"/>
              </a:lnSpc>
              <a:spcBef>
                <a:spcPts val="100"/>
              </a:spcBef>
            </a:pPr>
            <a:r>
              <a:rPr sz="1800" spc="-5" dirty="0">
                <a:solidFill>
                  <a:srgbClr val="585858"/>
                </a:solidFill>
                <a:latin typeface="Arial"/>
                <a:cs typeface="Arial"/>
              </a:rPr>
              <a:t>Relational</a:t>
            </a:r>
            <a:r>
              <a:rPr sz="1800" spc="-45" dirty="0">
                <a:solidFill>
                  <a:srgbClr val="585858"/>
                </a:solidFill>
                <a:latin typeface="Arial"/>
                <a:cs typeface="Arial"/>
              </a:rPr>
              <a:t> </a:t>
            </a:r>
            <a:r>
              <a:rPr sz="1800" dirty="0">
                <a:solidFill>
                  <a:srgbClr val="585858"/>
                </a:solidFill>
                <a:latin typeface="Arial"/>
                <a:cs typeface="Arial"/>
              </a:rPr>
              <a:t>Integrity</a:t>
            </a:r>
            <a:r>
              <a:rPr sz="1800" spc="-50" dirty="0">
                <a:solidFill>
                  <a:srgbClr val="585858"/>
                </a:solidFill>
                <a:latin typeface="Arial"/>
                <a:cs typeface="Arial"/>
              </a:rPr>
              <a:t> </a:t>
            </a:r>
            <a:r>
              <a:rPr sz="1800" spc="-5" dirty="0">
                <a:solidFill>
                  <a:srgbClr val="585858"/>
                </a:solidFill>
                <a:latin typeface="Arial"/>
                <a:cs typeface="Arial"/>
              </a:rPr>
              <a:t>constraints</a:t>
            </a:r>
            <a:endParaRPr sz="1800" dirty="0">
              <a:latin typeface="Arial"/>
              <a:cs typeface="Arial"/>
            </a:endParaRPr>
          </a:p>
          <a:p>
            <a:pPr>
              <a:lnSpc>
                <a:spcPct val="100000"/>
              </a:lnSpc>
              <a:spcBef>
                <a:spcPts val="50"/>
              </a:spcBef>
            </a:pPr>
            <a:endParaRPr sz="1800" dirty="0">
              <a:latin typeface="Arial"/>
              <a:cs typeface="Arial"/>
            </a:endParaRPr>
          </a:p>
          <a:p>
            <a:pPr marL="941069" marR="927735" algn="ctr">
              <a:lnSpc>
                <a:spcPct val="100600"/>
              </a:lnSpc>
            </a:pPr>
            <a:r>
              <a:rPr sz="1800" spc="-5" dirty="0">
                <a:solidFill>
                  <a:srgbClr val="585858"/>
                </a:solidFill>
                <a:latin typeface="Arial"/>
                <a:cs typeface="Arial"/>
              </a:rPr>
              <a:t>A</a:t>
            </a:r>
            <a:r>
              <a:rPr sz="1800" spc="-15" dirty="0">
                <a:solidFill>
                  <a:srgbClr val="585858"/>
                </a:solidFill>
                <a:latin typeface="Arial"/>
                <a:cs typeface="Arial"/>
              </a:rPr>
              <a:t>d</a:t>
            </a:r>
            <a:r>
              <a:rPr sz="1800" spc="-5" dirty="0">
                <a:solidFill>
                  <a:srgbClr val="585858"/>
                </a:solidFill>
                <a:latin typeface="Arial"/>
                <a:cs typeface="Arial"/>
              </a:rPr>
              <a:t>va</a:t>
            </a:r>
            <a:r>
              <a:rPr sz="1800" spc="-15" dirty="0">
                <a:solidFill>
                  <a:srgbClr val="585858"/>
                </a:solidFill>
                <a:latin typeface="Arial"/>
                <a:cs typeface="Arial"/>
              </a:rPr>
              <a:t>n</a:t>
            </a:r>
            <a:r>
              <a:rPr sz="1800" spc="-5" dirty="0">
                <a:solidFill>
                  <a:srgbClr val="585858"/>
                </a:solidFill>
                <a:latin typeface="Arial"/>
                <a:cs typeface="Arial"/>
              </a:rPr>
              <a:t>ta</a:t>
            </a:r>
            <a:r>
              <a:rPr sz="1800" spc="-15" dirty="0">
                <a:solidFill>
                  <a:srgbClr val="585858"/>
                </a:solidFill>
                <a:latin typeface="Arial"/>
                <a:cs typeface="Arial"/>
              </a:rPr>
              <a:t>g</a:t>
            </a:r>
            <a:r>
              <a:rPr sz="1800" spc="-25" dirty="0">
                <a:solidFill>
                  <a:srgbClr val="585858"/>
                </a:solidFill>
                <a:latin typeface="Arial"/>
                <a:cs typeface="Arial"/>
              </a:rPr>
              <a:t>e</a:t>
            </a:r>
            <a:r>
              <a:rPr sz="1800" dirty="0">
                <a:solidFill>
                  <a:srgbClr val="585858"/>
                </a:solidFill>
                <a:latin typeface="Arial"/>
                <a:cs typeface="Arial"/>
              </a:rPr>
              <a:t>s  </a:t>
            </a:r>
            <a:r>
              <a:rPr sz="1800" spc="-5" dirty="0">
                <a:solidFill>
                  <a:srgbClr val="585858"/>
                </a:solidFill>
                <a:latin typeface="Arial"/>
                <a:cs typeface="Arial"/>
              </a:rPr>
              <a:t>(Contd…)</a:t>
            </a:r>
            <a:endParaRPr sz="1800" dirty="0">
              <a:latin typeface="Arial"/>
              <a:cs typeface="Arial"/>
            </a:endParaRPr>
          </a:p>
        </p:txBody>
      </p:sp>
      <p:grpSp>
        <p:nvGrpSpPr>
          <p:cNvPr id="4" name="object 4"/>
          <p:cNvGrpSpPr/>
          <p:nvPr/>
        </p:nvGrpSpPr>
        <p:grpSpPr>
          <a:xfrm>
            <a:off x="4572000" y="0"/>
            <a:ext cx="4572000" cy="5143500"/>
            <a:chOff x="4572000" y="0"/>
            <a:chExt cx="4572000" cy="5143500"/>
          </a:xfrm>
        </p:grpSpPr>
        <p:sp>
          <p:nvSpPr>
            <p:cNvPr id="5" name="object 5"/>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6" name="object 6"/>
            <p:cNvPicPr/>
            <p:nvPr/>
          </p:nvPicPr>
          <p:blipFill>
            <a:blip r:embed="rId2" cstate="print"/>
            <a:stretch>
              <a:fillRect/>
            </a:stretch>
          </p:blipFill>
          <p:spPr>
            <a:xfrm>
              <a:off x="8228965" y="161290"/>
              <a:ext cx="791845" cy="311785"/>
            </a:xfrm>
            <a:prstGeom prst="rect">
              <a:avLst/>
            </a:prstGeom>
          </p:spPr>
        </p:pic>
        <p:pic>
          <p:nvPicPr>
            <p:cNvPr id="7" name="object 7"/>
            <p:cNvPicPr/>
            <p:nvPr/>
          </p:nvPicPr>
          <p:blipFill>
            <a:blip r:embed="rId3" cstate="print"/>
            <a:stretch>
              <a:fillRect/>
            </a:stretch>
          </p:blipFill>
          <p:spPr>
            <a:xfrm>
              <a:off x="4803140" y="777875"/>
              <a:ext cx="4171823" cy="3498850"/>
            </a:xfrm>
            <a:prstGeom prst="rect">
              <a:avLst/>
            </a:prstGeom>
          </p:spPr>
        </p:pic>
      </p:grpSp>
      <p:sp>
        <p:nvSpPr>
          <p:cNvPr id="8" name="object 8"/>
          <p:cNvSpPr txBox="1"/>
          <p:nvPr/>
        </p:nvSpPr>
        <p:spPr>
          <a:xfrm>
            <a:off x="654812" y="3106521"/>
            <a:ext cx="3517900" cy="1507490"/>
          </a:xfrm>
          <a:prstGeom prst="rect">
            <a:avLst/>
          </a:prstGeom>
        </p:spPr>
        <p:txBody>
          <a:bodyPr vert="horz" wrap="square" lIns="0" tIns="12700" rIns="0" bIns="0" rtlCol="0">
            <a:spAutoFit/>
          </a:bodyPr>
          <a:lstStyle/>
          <a:p>
            <a:pPr marL="349250" marR="5080" indent="-337185" algn="just">
              <a:lnSpc>
                <a:spcPct val="115799"/>
              </a:lnSpc>
              <a:spcBef>
                <a:spcPts val="100"/>
              </a:spcBef>
              <a:buChar char="●"/>
              <a:tabLst>
                <a:tab pos="349885" algn="l"/>
              </a:tabLst>
            </a:pPr>
            <a:r>
              <a:rPr sz="1400" b="1" dirty="0">
                <a:latin typeface="Arial"/>
                <a:cs typeface="Arial"/>
              </a:rPr>
              <a:t>Query </a:t>
            </a:r>
            <a:r>
              <a:rPr sz="1400" b="1" spc="-5" dirty="0">
                <a:latin typeface="Arial"/>
                <a:cs typeface="Arial"/>
              </a:rPr>
              <a:t>capability: </a:t>
            </a:r>
            <a:r>
              <a:rPr sz="1400" dirty="0">
                <a:latin typeface="Arial"/>
                <a:cs typeface="Arial"/>
              </a:rPr>
              <a:t>It </a:t>
            </a:r>
            <a:r>
              <a:rPr sz="1400" spc="-5" dirty="0">
                <a:latin typeface="Arial"/>
                <a:cs typeface="Arial"/>
              </a:rPr>
              <a:t>makes </a:t>
            </a:r>
            <a:r>
              <a:rPr sz="1400" dirty="0">
                <a:latin typeface="Arial"/>
                <a:cs typeface="Arial"/>
              </a:rPr>
              <a:t>possible </a:t>
            </a:r>
            <a:r>
              <a:rPr sz="1400" spc="-5" dirty="0">
                <a:latin typeface="Arial"/>
                <a:cs typeface="Arial"/>
              </a:rPr>
              <a:t>for </a:t>
            </a:r>
            <a:r>
              <a:rPr sz="1400" spc="-375" dirty="0">
                <a:latin typeface="Arial"/>
                <a:cs typeface="Arial"/>
              </a:rPr>
              <a:t> </a:t>
            </a:r>
            <a:r>
              <a:rPr sz="1400" dirty="0">
                <a:latin typeface="Arial"/>
                <a:cs typeface="Arial"/>
              </a:rPr>
              <a:t>a </a:t>
            </a:r>
            <a:r>
              <a:rPr sz="1400" spc="-5" dirty="0">
                <a:latin typeface="Arial"/>
                <a:cs typeface="Arial"/>
              </a:rPr>
              <a:t>high-level </a:t>
            </a:r>
            <a:r>
              <a:rPr sz="1400" dirty="0">
                <a:latin typeface="Arial"/>
                <a:cs typeface="Arial"/>
              </a:rPr>
              <a:t>query language </a:t>
            </a:r>
            <a:r>
              <a:rPr sz="1400" spc="-5" dirty="0">
                <a:latin typeface="Arial"/>
                <a:cs typeface="Arial"/>
              </a:rPr>
              <a:t>like </a:t>
            </a:r>
            <a:r>
              <a:rPr sz="1400" dirty="0">
                <a:latin typeface="Arial"/>
                <a:cs typeface="Arial"/>
              </a:rPr>
              <a:t>SQL </a:t>
            </a:r>
            <a:r>
              <a:rPr sz="1400" spc="-5" dirty="0">
                <a:latin typeface="Arial"/>
                <a:cs typeface="Arial"/>
              </a:rPr>
              <a:t>to </a:t>
            </a:r>
            <a:r>
              <a:rPr sz="1400" dirty="0">
                <a:latin typeface="Arial"/>
                <a:cs typeface="Arial"/>
              </a:rPr>
              <a:t> </a:t>
            </a:r>
            <a:r>
              <a:rPr sz="1400" spc="-5" dirty="0">
                <a:latin typeface="Arial"/>
                <a:cs typeface="Arial"/>
              </a:rPr>
              <a:t>avoid</a:t>
            </a:r>
            <a:r>
              <a:rPr sz="1400" spc="-25" dirty="0">
                <a:latin typeface="Arial"/>
                <a:cs typeface="Arial"/>
              </a:rPr>
              <a:t> </a:t>
            </a:r>
            <a:r>
              <a:rPr sz="1400" dirty="0">
                <a:latin typeface="Arial"/>
                <a:cs typeface="Arial"/>
              </a:rPr>
              <a:t>complex</a:t>
            </a:r>
            <a:r>
              <a:rPr sz="1400" spc="-30" dirty="0">
                <a:latin typeface="Arial"/>
                <a:cs typeface="Arial"/>
              </a:rPr>
              <a:t> </a:t>
            </a:r>
            <a:r>
              <a:rPr sz="1400" dirty="0">
                <a:latin typeface="Arial"/>
                <a:cs typeface="Arial"/>
              </a:rPr>
              <a:t>database</a:t>
            </a:r>
            <a:r>
              <a:rPr sz="1400" spc="-15" dirty="0">
                <a:latin typeface="Arial"/>
                <a:cs typeface="Arial"/>
              </a:rPr>
              <a:t> </a:t>
            </a:r>
            <a:r>
              <a:rPr sz="1400" spc="-5" dirty="0">
                <a:latin typeface="Arial"/>
                <a:cs typeface="Arial"/>
              </a:rPr>
              <a:t>navigation.</a:t>
            </a:r>
            <a:endParaRPr sz="1400">
              <a:latin typeface="Arial"/>
              <a:cs typeface="Arial"/>
            </a:endParaRPr>
          </a:p>
          <a:p>
            <a:pPr marL="349250" marR="43180" indent="-337185">
              <a:lnSpc>
                <a:spcPct val="115399"/>
              </a:lnSpc>
              <a:spcBef>
                <a:spcPts val="15"/>
              </a:spcBef>
              <a:buChar char="●"/>
              <a:tabLst>
                <a:tab pos="349250" algn="l"/>
                <a:tab pos="349885" algn="l"/>
              </a:tabLst>
            </a:pPr>
            <a:r>
              <a:rPr sz="1400" b="1" spc="-5" dirty="0">
                <a:latin typeface="Arial"/>
                <a:cs typeface="Arial"/>
              </a:rPr>
              <a:t>Data</a:t>
            </a:r>
            <a:r>
              <a:rPr sz="1400" b="1" spc="-20" dirty="0">
                <a:latin typeface="Arial"/>
                <a:cs typeface="Arial"/>
              </a:rPr>
              <a:t> </a:t>
            </a:r>
            <a:r>
              <a:rPr sz="1400" b="1" spc="-5" dirty="0">
                <a:latin typeface="Arial"/>
                <a:cs typeface="Arial"/>
              </a:rPr>
              <a:t>independence:</a:t>
            </a:r>
            <a:r>
              <a:rPr sz="1400" b="1" spc="-40" dirty="0">
                <a:latin typeface="Arial"/>
                <a:cs typeface="Arial"/>
              </a:rPr>
              <a:t> </a:t>
            </a:r>
            <a:r>
              <a:rPr sz="1400" spc="-5" dirty="0">
                <a:latin typeface="Arial"/>
                <a:cs typeface="Arial"/>
              </a:rPr>
              <a:t>The</a:t>
            </a:r>
            <a:r>
              <a:rPr sz="1400" spc="-15" dirty="0">
                <a:latin typeface="Arial"/>
                <a:cs typeface="Arial"/>
              </a:rPr>
              <a:t> </a:t>
            </a:r>
            <a:r>
              <a:rPr sz="1400" spc="-5" dirty="0">
                <a:latin typeface="Arial"/>
                <a:cs typeface="Arial"/>
              </a:rPr>
              <a:t>structure</a:t>
            </a:r>
            <a:r>
              <a:rPr sz="1400" spc="-25" dirty="0">
                <a:latin typeface="Arial"/>
                <a:cs typeface="Arial"/>
              </a:rPr>
              <a:t> </a:t>
            </a:r>
            <a:r>
              <a:rPr sz="1400" spc="-5" dirty="0">
                <a:latin typeface="Arial"/>
                <a:cs typeface="Arial"/>
              </a:rPr>
              <a:t>of</a:t>
            </a:r>
            <a:r>
              <a:rPr sz="1400" spc="-40" dirty="0">
                <a:latin typeface="Arial"/>
                <a:cs typeface="Arial"/>
              </a:rPr>
              <a:t> </a:t>
            </a:r>
            <a:r>
              <a:rPr sz="1400" dirty="0">
                <a:latin typeface="Arial"/>
                <a:cs typeface="Arial"/>
              </a:rPr>
              <a:t>a </a:t>
            </a:r>
            <a:r>
              <a:rPr sz="1400" spc="-375" dirty="0">
                <a:latin typeface="Arial"/>
                <a:cs typeface="Arial"/>
              </a:rPr>
              <a:t> </a:t>
            </a:r>
            <a:r>
              <a:rPr sz="1400" dirty="0">
                <a:latin typeface="Arial"/>
                <a:cs typeface="Arial"/>
              </a:rPr>
              <a:t>database can be </a:t>
            </a:r>
            <a:r>
              <a:rPr sz="1400" spc="-5" dirty="0">
                <a:latin typeface="Arial"/>
                <a:cs typeface="Arial"/>
              </a:rPr>
              <a:t>changed without </a:t>
            </a:r>
            <a:r>
              <a:rPr sz="1400" dirty="0">
                <a:latin typeface="Arial"/>
                <a:cs typeface="Arial"/>
              </a:rPr>
              <a:t> </a:t>
            </a:r>
            <a:r>
              <a:rPr sz="1400" spc="-5" dirty="0">
                <a:latin typeface="Arial"/>
                <a:cs typeface="Arial"/>
              </a:rPr>
              <a:t>having</a:t>
            </a:r>
            <a:r>
              <a:rPr sz="1400" spc="-15" dirty="0">
                <a:latin typeface="Arial"/>
                <a:cs typeface="Arial"/>
              </a:rPr>
              <a:t> </a:t>
            </a:r>
            <a:r>
              <a:rPr sz="1400" dirty="0">
                <a:latin typeface="Arial"/>
                <a:cs typeface="Arial"/>
              </a:rPr>
              <a:t>to</a:t>
            </a:r>
            <a:r>
              <a:rPr sz="1400" spc="-25" dirty="0">
                <a:latin typeface="Arial"/>
                <a:cs typeface="Arial"/>
              </a:rPr>
              <a:t> </a:t>
            </a:r>
            <a:r>
              <a:rPr sz="1400" dirty="0">
                <a:latin typeface="Arial"/>
                <a:cs typeface="Arial"/>
              </a:rPr>
              <a:t>change</a:t>
            </a:r>
            <a:r>
              <a:rPr sz="1400" spc="-25" dirty="0">
                <a:latin typeface="Arial"/>
                <a:cs typeface="Arial"/>
              </a:rPr>
              <a:t> </a:t>
            </a:r>
            <a:r>
              <a:rPr sz="1400" spc="-5" dirty="0">
                <a:latin typeface="Arial"/>
                <a:cs typeface="Arial"/>
              </a:rPr>
              <a:t>any</a:t>
            </a:r>
            <a:r>
              <a:rPr sz="1400" spc="-25" dirty="0">
                <a:latin typeface="Arial"/>
                <a:cs typeface="Arial"/>
              </a:rPr>
              <a:t> </a:t>
            </a:r>
            <a:r>
              <a:rPr sz="1400" dirty="0">
                <a:latin typeface="Arial"/>
                <a:cs typeface="Arial"/>
              </a:rPr>
              <a:t>application.</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5041"/>
            <a:ext cx="3448050"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dirty="0">
                <a:solidFill>
                  <a:srgbClr val="585858"/>
                </a:solidFill>
                <a:latin typeface="Arial"/>
                <a:cs typeface="Arial"/>
              </a:rPr>
              <a:t> </a:t>
            </a:r>
            <a:r>
              <a:rPr sz="700" spc="-5" dirty="0">
                <a:solidFill>
                  <a:srgbClr val="585858"/>
                </a:solidFill>
                <a:latin typeface="Arial"/>
                <a:cs typeface="Arial"/>
              </a:rPr>
              <a:t>Source:</a:t>
            </a:r>
            <a:r>
              <a:rPr sz="700" dirty="0">
                <a:solidFill>
                  <a:srgbClr val="585858"/>
                </a:solidFill>
                <a:latin typeface="Arial"/>
                <a:cs typeface="Arial"/>
              </a:rPr>
              <a:t> </a:t>
            </a:r>
            <a:r>
              <a:rPr sz="700" spc="-10" dirty="0">
                <a:solidFill>
                  <a:srgbClr val="585858"/>
                </a:solidFill>
                <a:latin typeface="Arial"/>
                <a:cs typeface="Arial"/>
                <a:hlinkClick r:id="rId5"/>
              </a:rPr>
              <a:t>https://www.learncomputerscienceonline.com</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76723" y="548314"/>
            <a:ext cx="3679168" cy="887422"/>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70" dirty="0"/>
              <a:t> </a:t>
            </a:r>
            <a:r>
              <a:rPr spc="-5" dirty="0"/>
              <a:t>Data</a:t>
            </a:r>
            <a:r>
              <a:rPr spc="-70" dirty="0"/>
              <a:t> </a:t>
            </a:r>
            <a:r>
              <a:rPr dirty="0"/>
              <a:t>Structure</a:t>
            </a:r>
          </a:p>
        </p:txBody>
      </p:sp>
      <p:sp>
        <p:nvSpPr>
          <p:cNvPr id="3" name="object 3"/>
          <p:cNvSpPr txBox="1"/>
          <p:nvPr/>
        </p:nvSpPr>
        <p:spPr>
          <a:xfrm>
            <a:off x="876432" y="1616386"/>
            <a:ext cx="3079750" cy="1121410"/>
          </a:xfrm>
          <a:prstGeom prst="rect">
            <a:avLst/>
          </a:prstGeom>
        </p:spPr>
        <p:txBody>
          <a:bodyPr vert="horz" wrap="square" lIns="0" tIns="12700" rIns="0" bIns="0" rtlCol="0">
            <a:spAutoFit/>
          </a:bodyPr>
          <a:lstStyle/>
          <a:p>
            <a:pPr algn="ctr">
              <a:lnSpc>
                <a:spcPct val="100000"/>
              </a:lnSpc>
              <a:spcBef>
                <a:spcPts val="100"/>
              </a:spcBef>
            </a:pPr>
            <a:r>
              <a:rPr sz="1800" spc="-5" dirty="0">
                <a:solidFill>
                  <a:srgbClr val="585858"/>
                </a:solidFill>
                <a:latin typeface="Arial"/>
                <a:cs typeface="Arial"/>
              </a:rPr>
              <a:t>Relational</a:t>
            </a:r>
            <a:r>
              <a:rPr sz="1800" spc="-45" dirty="0">
                <a:solidFill>
                  <a:srgbClr val="585858"/>
                </a:solidFill>
                <a:latin typeface="Arial"/>
                <a:cs typeface="Arial"/>
              </a:rPr>
              <a:t> </a:t>
            </a:r>
            <a:r>
              <a:rPr sz="1800" dirty="0">
                <a:solidFill>
                  <a:srgbClr val="585858"/>
                </a:solidFill>
                <a:latin typeface="Arial"/>
                <a:cs typeface="Arial"/>
              </a:rPr>
              <a:t>Integrity</a:t>
            </a:r>
            <a:r>
              <a:rPr sz="1800" spc="-50" dirty="0">
                <a:solidFill>
                  <a:srgbClr val="585858"/>
                </a:solidFill>
                <a:latin typeface="Arial"/>
                <a:cs typeface="Arial"/>
              </a:rPr>
              <a:t> </a:t>
            </a:r>
            <a:r>
              <a:rPr sz="1800" spc="-5" dirty="0">
                <a:solidFill>
                  <a:srgbClr val="585858"/>
                </a:solidFill>
                <a:latin typeface="Arial"/>
                <a:cs typeface="Arial"/>
              </a:rPr>
              <a:t>constraints</a:t>
            </a:r>
            <a:endParaRPr sz="1800" dirty="0">
              <a:latin typeface="Arial"/>
              <a:cs typeface="Arial"/>
            </a:endParaRPr>
          </a:p>
          <a:p>
            <a:pPr>
              <a:lnSpc>
                <a:spcPct val="100000"/>
              </a:lnSpc>
              <a:spcBef>
                <a:spcPts val="50"/>
              </a:spcBef>
            </a:pPr>
            <a:endParaRPr sz="1800" dirty="0">
              <a:latin typeface="Arial"/>
              <a:cs typeface="Arial"/>
            </a:endParaRPr>
          </a:p>
          <a:p>
            <a:pPr marL="941069" marR="927735" algn="ctr">
              <a:lnSpc>
                <a:spcPct val="100600"/>
              </a:lnSpc>
            </a:pPr>
            <a:r>
              <a:rPr sz="1800" spc="-5" dirty="0">
                <a:solidFill>
                  <a:srgbClr val="585858"/>
                </a:solidFill>
                <a:latin typeface="Arial"/>
                <a:cs typeface="Arial"/>
              </a:rPr>
              <a:t>A</a:t>
            </a:r>
            <a:r>
              <a:rPr sz="1800" spc="-15" dirty="0">
                <a:solidFill>
                  <a:srgbClr val="585858"/>
                </a:solidFill>
                <a:latin typeface="Arial"/>
                <a:cs typeface="Arial"/>
              </a:rPr>
              <a:t>d</a:t>
            </a:r>
            <a:r>
              <a:rPr sz="1800" spc="-5" dirty="0">
                <a:solidFill>
                  <a:srgbClr val="585858"/>
                </a:solidFill>
                <a:latin typeface="Arial"/>
                <a:cs typeface="Arial"/>
              </a:rPr>
              <a:t>va</a:t>
            </a:r>
            <a:r>
              <a:rPr sz="1800" spc="-15" dirty="0">
                <a:solidFill>
                  <a:srgbClr val="585858"/>
                </a:solidFill>
                <a:latin typeface="Arial"/>
                <a:cs typeface="Arial"/>
              </a:rPr>
              <a:t>n</a:t>
            </a:r>
            <a:r>
              <a:rPr sz="1800" spc="-5" dirty="0">
                <a:solidFill>
                  <a:srgbClr val="585858"/>
                </a:solidFill>
                <a:latin typeface="Arial"/>
                <a:cs typeface="Arial"/>
              </a:rPr>
              <a:t>ta</a:t>
            </a:r>
            <a:r>
              <a:rPr sz="1800" spc="-15" dirty="0">
                <a:solidFill>
                  <a:srgbClr val="585858"/>
                </a:solidFill>
                <a:latin typeface="Arial"/>
                <a:cs typeface="Arial"/>
              </a:rPr>
              <a:t>g</a:t>
            </a:r>
            <a:r>
              <a:rPr sz="1800" spc="-25" dirty="0">
                <a:solidFill>
                  <a:srgbClr val="585858"/>
                </a:solidFill>
                <a:latin typeface="Arial"/>
                <a:cs typeface="Arial"/>
              </a:rPr>
              <a:t>e</a:t>
            </a:r>
            <a:r>
              <a:rPr sz="1800" dirty="0">
                <a:solidFill>
                  <a:srgbClr val="585858"/>
                </a:solidFill>
                <a:latin typeface="Arial"/>
                <a:cs typeface="Arial"/>
              </a:rPr>
              <a:t>s  </a:t>
            </a:r>
            <a:r>
              <a:rPr sz="1800" spc="-5" dirty="0">
                <a:solidFill>
                  <a:srgbClr val="585858"/>
                </a:solidFill>
                <a:latin typeface="Arial"/>
                <a:cs typeface="Arial"/>
              </a:rPr>
              <a:t>(Contd…)</a:t>
            </a:r>
            <a:endParaRPr sz="1800" dirty="0">
              <a:latin typeface="Arial"/>
              <a:cs typeface="Arial"/>
            </a:endParaRPr>
          </a:p>
        </p:txBody>
      </p:sp>
      <p:grpSp>
        <p:nvGrpSpPr>
          <p:cNvPr id="4" name="object 4"/>
          <p:cNvGrpSpPr/>
          <p:nvPr/>
        </p:nvGrpSpPr>
        <p:grpSpPr>
          <a:xfrm>
            <a:off x="4572000" y="0"/>
            <a:ext cx="4572000" cy="5143500"/>
            <a:chOff x="4572000" y="0"/>
            <a:chExt cx="4572000" cy="5143500"/>
          </a:xfrm>
        </p:grpSpPr>
        <p:sp>
          <p:nvSpPr>
            <p:cNvPr id="5" name="object 5"/>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6" name="object 6"/>
            <p:cNvPicPr/>
            <p:nvPr/>
          </p:nvPicPr>
          <p:blipFill>
            <a:blip r:embed="rId2" cstate="print"/>
            <a:stretch>
              <a:fillRect/>
            </a:stretch>
          </p:blipFill>
          <p:spPr>
            <a:xfrm>
              <a:off x="8228965" y="161290"/>
              <a:ext cx="791845" cy="311785"/>
            </a:xfrm>
            <a:prstGeom prst="rect">
              <a:avLst/>
            </a:prstGeom>
          </p:spPr>
        </p:pic>
        <p:pic>
          <p:nvPicPr>
            <p:cNvPr id="7" name="object 7"/>
            <p:cNvPicPr/>
            <p:nvPr/>
          </p:nvPicPr>
          <p:blipFill>
            <a:blip r:embed="rId3" cstate="print"/>
            <a:stretch>
              <a:fillRect/>
            </a:stretch>
          </p:blipFill>
          <p:spPr>
            <a:xfrm>
              <a:off x="4803140" y="777875"/>
              <a:ext cx="4171823" cy="3498850"/>
            </a:xfrm>
            <a:prstGeom prst="rect">
              <a:avLst/>
            </a:prstGeom>
          </p:spPr>
        </p:pic>
      </p:grpSp>
      <p:sp>
        <p:nvSpPr>
          <p:cNvPr id="8" name="object 8"/>
          <p:cNvSpPr txBox="1"/>
          <p:nvPr/>
        </p:nvSpPr>
        <p:spPr>
          <a:xfrm>
            <a:off x="654812" y="3354171"/>
            <a:ext cx="3498850" cy="1013460"/>
          </a:xfrm>
          <a:prstGeom prst="rect">
            <a:avLst/>
          </a:prstGeom>
        </p:spPr>
        <p:txBody>
          <a:bodyPr vert="horz" wrap="square" lIns="0" tIns="12700" rIns="0" bIns="0" rtlCol="0">
            <a:spAutoFit/>
          </a:bodyPr>
          <a:lstStyle/>
          <a:p>
            <a:pPr marL="349250" marR="5080" indent="-337185">
              <a:lnSpc>
                <a:spcPct val="115700"/>
              </a:lnSpc>
              <a:spcBef>
                <a:spcPts val="100"/>
              </a:spcBef>
              <a:buChar char="●"/>
              <a:tabLst>
                <a:tab pos="349250" algn="l"/>
                <a:tab pos="349885" algn="l"/>
              </a:tabLst>
            </a:pPr>
            <a:r>
              <a:rPr sz="1400" b="1" dirty="0">
                <a:latin typeface="Arial"/>
                <a:cs typeface="Arial"/>
              </a:rPr>
              <a:t>Scalable:</a:t>
            </a:r>
            <a:r>
              <a:rPr sz="1400" b="1" spc="-15" dirty="0">
                <a:latin typeface="Arial"/>
                <a:cs typeface="Arial"/>
              </a:rPr>
              <a:t> </a:t>
            </a:r>
            <a:r>
              <a:rPr sz="1400" spc="-5" dirty="0">
                <a:latin typeface="Arial"/>
                <a:cs typeface="Arial"/>
              </a:rPr>
              <a:t>Regarding</a:t>
            </a:r>
            <a:r>
              <a:rPr sz="1400" spc="5" dirty="0">
                <a:latin typeface="Arial"/>
                <a:cs typeface="Arial"/>
              </a:rPr>
              <a:t> </a:t>
            </a:r>
            <a:r>
              <a:rPr sz="1400" dirty="0">
                <a:latin typeface="Arial"/>
                <a:cs typeface="Arial"/>
              </a:rPr>
              <a:t>a </a:t>
            </a:r>
            <a:r>
              <a:rPr sz="1400" spc="-5" dirty="0">
                <a:latin typeface="Arial"/>
                <a:cs typeface="Arial"/>
              </a:rPr>
              <a:t>number</a:t>
            </a:r>
            <a:r>
              <a:rPr sz="1400" dirty="0">
                <a:latin typeface="Arial"/>
                <a:cs typeface="Arial"/>
              </a:rPr>
              <a:t> </a:t>
            </a:r>
            <a:r>
              <a:rPr sz="1400" spc="-10" dirty="0">
                <a:latin typeface="Arial"/>
                <a:cs typeface="Arial"/>
              </a:rPr>
              <a:t>of </a:t>
            </a:r>
            <a:r>
              <a:rPr sz="1400" spc="-5" dirty="0">
                <a:latin typeface="Arial"/>
                <a:cs typeface="Arial"/>
              </a:rPr>
              <a:t> records,</a:t>
            </a:r>
            <a:r>
              <a:rPr sz="1400" dirty="0">
                <a:latin typeface="Arial"/>
                <a:cs typeface="Arial"/>
              </a:rPr>
              <a:t> or</a:t>
            </a:r>
            <a:r>
              <a:rPr sz="1400" spc="-10" dirty="0">
                <a:latin typeface="Arial"/>
                <a:cs typeface="Arial"/>
              </a:rPr>
              <a:t> </a:t>
            </a:r>
            <a:r>
              <a:rPr sz="1400" spc="-5" dirty="0">
                <a:latin typeface="Arial"/>
                <a:cs typeface="Arial"/>
              </a:rPr>
              <a:t>rows, and</a:t>
            </a:r>
            <a:r>
              <a:rPr sz="1400" dirty="0">
                <a:latin typeface="Arial"/>
                <a:cs typeface="Arial"/>
              </a:rPr>
              <a:t> </a:t>
            </a:r>
            <a:r>
              <a:rPr sz="1400" spc="-5" dirty="0">
                <a:latin typeface="Arial"/>
                <a:cs typeface="Arial"/>
              </a:rPr>
              <a:t>the</a:t>
            </a:r>
            <a:r>
              <a:rPr sz="1400" dirty="0">
                <a:latin typeface="Arial"/>
                <a:cs typeface="Arial"/>
              </a:rPr>
              <a:t> </a:t>
            </a:r>
            <a:r>
              <a:rPr sz="1400" spc="-5" dirty="0">
                <a:latin typeface="Arial"/>
                <a:cs typeface="Arial"/>
              </a:rPr>
              <a:t>number</a:t>
            </a:r>
            <a:r>
              <a:rPr sz="1400" spc="5" dirty="0">
                <a:latin typeface="Arial"/>
                <a:cs typeface="Arial"/>
              </a:rPr>
              <a:t> </a:t>
            </a:r>
            <a:r>
              <a:rPr sz="1400" spc="-10" dirty="0">
                <a:latin typeface="Arial"/>
                <a:cs typeface="Arial"/>
              </a:rPr>
              <a:t>of </a:t>
            </a:r>
            <a:r>
              <a:rPr sz="1400" spc="-5" dirty="0">
                <a:latin typeface="Arial"/>
                <a:cs typeface="Arial"/>
              </a:rPr>
              <a:t> fields,</a:t>
            </a:r>
            <a:r>
              <a:rPr sz="1400" spc="-25" dirty="0">
                <a:latin typeface="Arial"/>
                <a:cs typeface="Arial"/>
              </a:rPr>
              <a:t> </a:t>
            </a:r>
            <a:r>
              <a:rPr sz="1400" dirty="0">
                <a:latin typeface="Arial"/>
                <a:cs typeface="Arial"/>
              </a:rPr>
              <a:t>a</a:t>
            </a:r>
            <a:r>
              <a:rPr sz="1400" spc="-25" dirty="0">
                <a:latin typeface="Arial"/>
                <a:cs typeface="Arial"/>
              </a:rPr>
              <a:t> </a:t>
            </a:r>
            <a:r>
              <a:rPr sz="1400" spc="-5" dirty="0">
                <a:latin typeface="Arial"/>
                <a:cs typeface="Arial"/>
              </a:rPr>
              <a:t>database</a:t>
            </a:r>
            <a:r>
              <a:rPr sz="1400" spc="-20" dirty="0">
                <a:latin typeface="Arial"/>
                <a:cs typeface="Arial"/>
              </a:rPr>
              <a:t> </a:t>
            </a:r>
            <a:r>
              <a:rPr sz="1400" dirty="0">
                <a:latin typeface="Arial"/>
                <a:cs typeface="Arial"/>
              </a:rPr>
              <a:t>should</a:t>
            </a:r>
            <a:r>
              <a:rPr sz="1400" spc="-15" dirty="0">
                <a:latin typeface="Arial"/>
                <a:cs typeface="Arial"/>
              </a:rPr>
              <a:t> </a:t>
            </a:r>
            <a:r>
              <a:rPr sz="1400" spc="-5" dirty="0">
                <a:latin typeface="Arial"/>
                <a:cs typeface="Arial"/>
              </a:rPr>
              <a:t>be</a:t>
            </a:r>
            <a:r>
              <a:rPr sz="1400" spc="-25" dirty="0">
                <a:latin typeface="Arial"/>
                <a:cs typeface="Arial"/>
              </a:rPr>
              <a:t> </a:t>
            </a:r>
            <a:r>
              <a:rPr sz="1400" spc="-5" dirty="0">
                <a:latin typeface="Arial"/>
                <a:cs typeface="Arial"/>
              </a:rPr>
              <a:t>enlarged</a:t>
            </a:r>
            <a:r>
              <a:rPr sz="1400" spc="-30" dirty="0">
                <a:latin typeface="Arial"/>
                <a:cs typeface="Arial"/>
              </a:rPr>
              <a:t> </a:t>
            </a:r>
            <a:r>
              <a:rPr sz="1400" spc="-10" dirty="0">
                <a:latin typeface="Arial"/>
                <a:cs typeface="Arial"/>
              </a:rPr>
              <a:t>to </a:t>
            </a:r>
            <a:r>
              <a:rPr sz="1400" spc="-375" dirty="0">
                <a:latin typeface="Arial"/>
                <a:cs typeface="Arial"/>
              </a:rPr>
              <a:t> </a:t>
            </a:r>
            <a:r>
              <a:rPr sz="1400" dirty="0">
                <a:latin typeface="Arial"/>
                <a:cs typeface="Arial"/>
              </a:rPr>
              <a:t>enhance</a:t>
            </a:r>
            <a:r>
              <a:rPr sz="1400" spc="-25" dirty="0">
                <a:latin typeface="Arial"/>
                <a:cs typeface="Arial"/>
              </a:rPr>
              <a:t> </a:t>
            </a:r>
            <a:r>
              <a:rPr sz="1400" spc="-5" dirty="0">
                <a:latin typeface="Arial"/>
                <a:cs typeface="Arial"/>
              </a:rPr>
              <a:t>its</a:t>
            </a:r>
            <a:r>
              <a:rPr sz="1400" spc="-10" dirty="0">
                <a:latin typeface="Arial"/>
                <a:cs typeface="Arial"/>
              </a:rPr>
              <a:t> </a:t>
            </a:r>
            <a:r>
              <a:rPr sz="1400" spc="-5" dirty="0">
                <a:latin typeface="Arial"/>
                <a:cs typeface="Arial"/>
              </a:rPr>
              <a:t>usability.</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5041"/>
            <a:ext cx="3448050"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dirty="0">
                <a:solidFill>
                  <a:srgbClr val="585858"/>
                </a:solidFill>
                <a:latin typeface="Arial"/>
                <a:cs typeface="Arial"/>
              </a:rPr>
              <a:t> </a:t>
            </a:r>
            <a:r>
              <a:rPr sz="700" spc="-5" dirty="0">
                <a:solidFill>
                  <a:srgbClr val="585858"/>
                </a:solidFill>
                <a:latin typeface="Arial"/>
                <a:cs typeface="Arial"/>
              </a:rPr>
              <a:t>Source:</a:t>
            </a:r>
            <a:r>
              <a:rPr sz="700" dirty="0">
                <a:solidFill>
                  <a:srgbClr val="585858"/>
                </a:solidFill>
                <a:latin typeface="Arial"/>
                <a:cs typeface="Arial"/>
              </a:rPr>
              <a:t> </a:t>
            </a:r>
            <a:r>
              <a:rPr sz="700" spc="-10" dirty="0">
                <a:solidFill>
                  <a:srgbClr val="585858"/>
                </a:solidFill>
                <a:latin typeface="Arial"/>
                <a:cs typeface="Arial"/>
                <a:hlinkClick r:id="rId5"/>
              </a:rPr>
              <a:t>https://www.learncomputerscienceonline.com</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54812" y="838835"/>
            <a:ext cx="3418840" cy="887422"/>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70" dirty="0"/>
              <a:t> </a:t>
            </a:r>
            <a:r>
              <a:rPr spc="-5" dirty="0"/>
              <a:t>Data</a:t>
            </a:r>
            <a:r>
              <a:rPr spc="-70" dirty="0"/>
              <a:t> </a:t>
            </a:r>
            <a:r>
              <a:rPr dirty="0"/>
              <a:t>Structure</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803140" y="777875"/>
              <a:ext cx="4171823" cy="3498850"/>
            </a:xfrm>
            <a:prstGeom prst="rect">
              <a:avLst/>
            </a:prstGeom>
          </p:spPr>
        </p:pic>
      </p:grpSp>
      <p:sp>
        <p:nvSpPr>
          <p:cNvPr id="7" name="object 7"/>
          <p:cNvSpPr txBox="1"/>
          <p:nvPr/>
        </p:nvSpPr>
        <p:spPr>
          <a:xfrm>
            <a:off x="874838" y="1675765"/>
            <a:ext cx="3076575" cy="851535"/>
          </a:xfrm>
          <a:prstGeom prst="rect">
            <a:avLst/>
          </a:prstGeom>
        </p:spPr>
        <p:txBody>
          <a:bodyPr vert="horz" wrap="square" lIns="0" tIns="12700" rIns="0" bIns="0" rtlCol="0">
            <a:spAutoFit/>
          </a:bodyPr>
          <a:lstStyle/>
          <a:p>
            <a:pPr algn="ctr">
              <a:lnSpc>
                <a:spcPct val="100000"/>
              </a:lnSpc>
              <a:spcBef>
                <a:spcPts val="100"/>
              </a:spcBef>
            </a:pPr>
            <a:r>
              <a:rPr sz="1800" spc="-5" dirty="0">
                <a:solidFill>
                  <a:srgbClr val="585858"/>
                </a:solidFill>
                <a:latin typeface="Arial"/>
                <a:cs typeface="Arial"/>
              </a:rPr>
              <a:t>Relational</a:t>
            </a:r>
            <a:r>
              <a:rPr sz="1800" spc="-75" dirty="0">
                <a:solidFill>
                  <a:srgbClr val="585858"/>
                </a:solidFill>
                <a:latin typeface="Arial"/>
                <a:cs typeface="Arial"/>
              </a:rPr>
              <a:t> </a:t>
            </a:r>
            <a:r>
              <a:rPr sz="1800" dirty="0">
                <a:solidFill>
                  <a:srgbClr val="585858"/>
                </a:solidFill>
                <a:latin typeface="Arial"/>
                <a:cs typeface="Arial"/>
              </a:rPr>
              <a:t>Integrity</a:t>
            </a:r>
            <a:r>
              <a:rPr sz="1800" spc="-90" dirty="0">
                <a:solidFill>
                  <a:srgbClr val="585858"/>
                </a:solidFill>
                <a:latin typeface="Arial"/>
                <a:cs typeface="Arial"/>
              </a:rPr>
              <a:t> </a:t>
            </a:r>
            <a:r>
              <a:rPr sz="1800" dirty="0">
                <a:solidFill>
                  <a:srgbClr val="585858"/>
                </a:solidFill>
                <a:latin typeface="Arial"/>
                <a:cs typeface="Arial"/>
              </a:rPr>
              <a:t>constraints</a:t>
            </a:r>
            <a:endParaRPr sz="1800" dirty="0">
              <a:latin typeface="Arial"/>
              <a:cs typeface="Arial"/>
            </a:endParaRPr>
          </a:p>
          <a:p>
            <a:pPr>
              <a:lnSpc>
                <a:spcPct val="100000"/>
              </a:lnSpc>
              <a:spcBef>
                <a:spcPts val="55"/>
              </a:spcBef>
            </a:pPr>
            <a:endParaRPr sz="1850" dirty="0">
              <a:latin typeface="Arial"/>
              <a:cs typeface="Arial"/>
            </a:endParaRPr>
          </a:p>
          <a:p>
            <a:pPr marL="10795" algn="ctr">
              <a:lnSpc>
                <a:spcPct val="100000"/>
              </a:lnSpc>
            </a:pPr>
            <a:r>
              <a:rPr sz="1800" spc="-5" dirty="0">
                <a:solidFill>
                  <a:srgbClr val="585858"/>
                </a:solidFill>
                <a:latin typeface="Arial"/>
                <a:cs typeface="Arial"/>
              </a:rPr>
              <a:t>Disadvantages</a:t>
            </a:r>
            <a:endParaRPr sz="1800" dirty="0">
              <a:latin typeface="Arial"/>
              <a:cs typeface="Arial"/>
            </a:endParaRPr>
          </a:p>
        </p:txBody>
      </p:sp>
      <p:sp>
        <p:nvSpPr>
          <p:cNvPr id="8" name="object 8"/>
          <p:cNvSpPr txBox="1"/>
          <p:nvPr/>
        </p:nvSpPr>
        <p:spPr>
          <a:xfrm>
            <a:off x="654812" y="3108045"/>
            <a:ext cx="3516629" cy="1509395"/>
          </a:xfrm>
          <a:prstGeom prst="rect">
            <a:avLst/>
          </a:prstGeom>
        </p:spPr>
        <p:txBody>
          <a:bodyPr vert="horz" wrap="square" lIns="0" tIns="12700" rIns="0" bIns="0" rtlCol="0">
            <a:spAutoFit/>
          </a:bodyPr>
          <a:lstStyle/>
          <a:p>
            <a:pPr marL="349250" marR="61594" indent="-337185">
              <a:lnSpc>
                <a:spcPct val="115900"/>
              </a:lnSpc>
              <a:spcBef>
                <a:spcPts val="100"/>
              </a:spcBef>
              <a:buChar char="●"/>
              <a:tabLst>
                <a:tab pos="349250" algn="l"/>
                <a:tab pos="349885" algn="l"/>
              </a:tabLst>
            </a:pPr>
            <a:r>
              <a:rPr sz="1400" spc="-5" dirty="0">
                <a:latin typeface="Arial"/>
                <a:cs typeface="Arial"/>
              </a:rPr>
              <a:t>Few</a:t>
            </a:r>
            <a:r>
              <a:rPr sz="1400" spc="-45" dirty="0">
                <a:latin typeface="Arial"/>
                <a:cs typeface="Arial"/>
              </a:rPr>
              <a:t> </a:t>
            </a:r>
            <a:r>
              <a:rPr sz="1400" dirty="0">
                <a:latin typeface="Arial"/>
                <a:cs typeface="Arial"/>
              </a:rPr>
              <a:t>relational</a:t>
            </a:r>
            <a:r>
              <a:rPr sz="1400" spc="-35" dirty="0">
                <a:latin typeface="Arial"/>
                <a:cs typeface="Arial"/>
              </a:rPr>
              <a:t> </a:t>
            </a:r>
            <a:r>
              <a:rPr sz="1400" spc="-5" dirty="0">
                <a:latin typeface="Arial"/>
                <a:cs typeface="Arial"/>
              </a:rPr>
              <a:t>databases</a:t>
            </a:r>
            <a:r>
              <a:rPr sz="1400" spc="-10" dirty="0">
                <a:latin typeface="Arial"/>
                <a:cs typeface="Arial"/>
              </a:rPr>
              <a:t> have</a:t>
            </a:r>
            <a:r>
              <a:rPr sz="1400" spc="-25" dirty="0">
                <a:latin typeface="Arial"/>
                <a:cs typeface="Arial"/>
              </a:rPr>
              <a:t> </a:t>
            </a:r>
            <a:r>
              <a:rPr sz="1400" dirty="0">
                <a:latin typeface="Arial"/>
                <a:cs typeface="Arial"/>
              </a:rPr>
              <a:t>limits</a:t>
            </a:r>
            <a:r>
              <a:rPr sz="1400" spc="-25" dirty="0">
                <a:latin typeface="Arial"/>
                <a:cs typeface="Arial"/>
              </a:rPr>
              <a:t> </a:t>
            </a:r>
            <a:r>
              <a:rPr sz="1400" spc="-15" dirty="0">
                <a:latin typeface="Arial"/>
                <a:cs typeface="Arial"/>
              </a:rPr>
              <a:t>on </a:t>
            </a:r>
            <a:r>
              <a:rPr sz="1400" spc="-375" dirty="0">
                <a:latin typeface="Arial"/>
                <a:cs typeface="Arial"/>
              </a:rPr>
              <a:t> </a:t>
            </a:r>
            <a:r>
              <a:rPr sz="1400" dirty="0">
                <a:latin typeface="Arial"/>
                <a:cs typeface="Arial"/>
              </a:rPr>
              <a:t>field</a:t>
            </a:r>
            <a:r>
              <a:rPr sz="1400" spc="-30" dirty="0">
                <a:latin typeface="Arial"/>
                <a:cs typeface="Arial"/>
              </a:rPr>
              <a:t> </a:t>
            </a:r>
            <a:r>
              <a:rPr sz="1400" spc="-5" dirty="0">
                <a:latin typeface="Arial"/>
                <a:cs typeface="Arial"/>
              </a:rPr>
              <a:t>lengths</a:t>
            </a:r>
            <a:r>
              <a:rPr sz="1400" spc="-20" dirty="0">
                <a:latin typeface="Arial"/>
                <a:cs typeface="Arial"/>
              </a:rPr>
              <a:t> </a:t>
            </a:r>
            <a:r>
              <a:rPr sz="1400" spc="-5" dirty="0">
                <a:latin typeface="Arial"/>
                <a:cs typeface="Arial"/>
              </a:rPr>
              <a:t>which</a:t>
            </a:r>
            <a:r>
              <a:rPr sz="1400" spc="-25" dirty="0">
                <a:latin typeface="Arial"/>
                <a:cs typeface="Arial"/>
              </a:rPr>
              <a:t> </a:t>
            </a:r>
            <a:r>
              <a:rPr sz="1400" spc="-5" dirty="0">
                <a:latin typeface="Arial"/>
                <a:cs typeface="Arial"/>
              </a:rPr>
              <a:t>can't</a:t>
            </a:r>
            <a:r>
              <a:rPr sz="1400" spc="-20" dirty="0">
                <a:latin typeface="Arial"/>
                <a:cs typeface="Arial"/>
              </a:rPr>
              <a:t> </a:t>
            </a:r>
            <a:r>
              <a:rPr sz="1400" spc="-5" dirty="0">
                <a:latin typeface="Arial"/>
                <a:cs typeface="Arial"/>
              </a:rPr>
              <a:t>be</a:t>
            </a:r>
            <a:r>
              <a:rPr sz="1400" spc="-15" dirty="0">
                <a:latin typeface="Arial"/>
                <a:cs typeface="Arial"/>
              </a:rPr>
              <a:t> </a:t>
            </a:r>
            <a:r>
              <a:rPr sz="1400" spc="-5" dirty="0">
                <a:latin typeface="Arial"/>
                <a:cs typeface="Arial"/>
              </a:rPr>
              <a:t>exceeded.</a:t>
            </a:r>
            <a:endParaRPr sz="1400">
              <a:latin typeface="Arial"/>
              <a:cs typeface="Arial"/>
            </a:endParaRPr>
          </a:p>
          <a:p>
            <a:pPr marL="349250" marR="5080" indent="-337185">
              <a:lnSpc>
                <a:spcPct val="115700"/>
              </a:lnSpc>
              <a:spcBef>
                <a:spcPts val="10"/>
              </a:spcBef>
              <a:buChar char="●"/>
              <a:tabLst>
                <a:tab pos="349250" algn="l"/>
                <a:tab pos="349885" algn="l"/>
              </a:tabLst>
            </a:pPr>
            <a:r>
              <a:rPr sz="1400" spc="-5" dirty="0">
                <a:latin typeface="Arial"/>
                <a:cs typeface="Arial"/>
              </a:rPr>
              <a:t>Can</a:t>
            </a:r>
            <a:r>
              <a:rPr sz="1400" spc="-25" dirty="0">
                <a:latin typeface="Arial"/>
                <a:cs typeface="Arial"/>
              </a:rPr>
              <a:t> </a:t>
            </a:r>
            <a:r>
              <a:rPr sz="1400" spc="-5" dirty="0">
                <a:latin typeface="Arial"/>
                <a:cs typeface="Arial"/>
              </a:rPr>
              <a:t>sometimes</a:t>
            </a:r>
            <a:r>
              <a:rPr sz="1400" spc="-10" dirty="0">
                <a:latin typeface="Arial"/>
                <a:cs typeface="Arial"/>
              </a:rPr>
              <a:t> </a:t>
            </a:r>
            <a:r>
              <a:rPr sz="1400" spc="-5" dirty="0">
                <a:latin typeface="Arial"/>
                <a:cs typeface="Arial"/>
              </a:rPr>
              <a:t>become</a:t>
            </a:r>
            <a:r>
              <a:rPr sz="1400" spc="-20" dirty="0">
                <a:latin typeface="Arial"/>
                <a:cs typeface="Arial"/>
              </a:rPr>
              <a:t> </a:t>
            </a:r>
            <a:r>
              <a:rPr sz="1400" dirty="0">
                <a:latin typeface="Arial"/>
                <a:cs typeface="Arial"/>
              </a:rPr>
              <a:t>complex</a:t>
            </a:r>
            <a:r>
              <a:rPr sz="1400" spc="-25" dirty="0">
                <a:latin typeface="Arial"/>
                <a:cs typeface="Arial"/>
              </a:rPr>
              <a:t> </a:t>
            </a:r>
            <a:r>
              <a:rPr sz="1400" spc="-10" dirty="0">
                <a:latin typeface="Arial"/>
                <a:cs typeface="Arial"/>
              </a:rPr>
              <a:t>as</a:t>
            </a:r>
            <a:r>
              <a:rPr sz="1400" spc="-20" dirty="0">
                <a:latin typeface="Arial"/>
                <a:cs typeface="Arial"/>
              </a:rPr>
              <a:t> </a:t>
            </a:r>
            <a:r>
              <a:rPr sz="1400" spc="-5" dirty="0">
                <a:latin typeface="Arial"/>
                <a:cs typeface="Arial"/>
              </a:rPr>
              <a:t>the </a:t>
            </a:r>
            <a:r>
              <a:rPr sz="1400" spc="-375" dirty="0">
                <a:latin typeface="Arial"/>
                <a:cs typeface="Arial"/>
              </a:rPr>
              <a:t> </a:t>
            </a:r>
            <a:r>
              <a:rPr sz="1400" dirty="0">
                <a:latin typeface="Arial"/>
                <a:cs typeface="Arial"/>
              </a:rPr>
              <a:t>amount of </a:t>
            </a:r>
            <a:r>
              <a:rPr sz="1400" spc="-5" dirty="0">
                <a:latin typeface="Arial"/>
                <a:cs typeface="Arial"/>
              </a:rPr>
              <a:t>data </a:t>
            </a:r>
            <a:r>
              <a:rPr sz="1400" spc="-10" dirty="0">
                <a:latin typeface="Arial"/>
                <a:cs typeface="Arial"/>
              </a:rPr>
              <a:t>grows, </a:t>
            </a:r>
            <a:r>
              <a:rPr sz="1400" dirty="0">
                <a:latin typeface="Arial"/>
                <a:cs typeface="Arial"/>
              </a:rPr>
              <a:t>and the </a:t>
            </a:r>
            <a:r>
              <a:rPr sz="1400" spc="-5" dirty="0">
                <a:latin typeface="Arial"/>
                <a:cs typeface="Arial"/>
              </a:rPr>
              <a:t>relations </a:t>
            </a:r>
            <a:r>
              <a:rPr sz="1400" spc="-375" dirty="0">
                <a:latin typeface="Arial"/>
                <a:cs typeface="Arial"/>
              </a:rPr>
              <a:t> </a:t>
            </a:r>
            <a:r>
              <a:rPr sz="1400" spc="-5" dirty="0">
                <a:latin typeface="Arial"/>
                <a:cs typeface="Arial"/>
              </a:rPr>
              <a:t>between </a:t>
            </a:r>
            <a:r>
              <a:rPr sz="1400" dirty="0">
                <a:latin typeface="Arial"/>
                <a:cs typeface="Arial"/>
              </a:rPr>
              <a:t>pieces of data become </a:t>
            </a:r>
            <a:r>
              <a:rPr sz="1400" spc="-5" dirty="0">
                <a:latin typeface="Arial"/>
                <a:cs typeface="Arial"/>
              </a:rPr>
              <a:t>more </a:t>
            </a:r>
            <a:r>
              <a:rPr sz="1400" dirty="0">
                <a:latin typeface="Arial"/>
                <a:cs typeface="Arial"/>
              </a:rPr>
              <a:t> </a:t>
            </a:r>
            <a:r>
              <a:rPr sz="1400" spc="-5" dirty="0">
                <a:latin typeface="Arial"/>
                <a:cs typeface="Arial"/>
              </a:rPr>
              <a:t>complicated.</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5041"/>
            <a:ext cx="3448050"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dirty="0">
                <a:solidFill>
                  <a:srgbClr val="585858"/>
                </a:solidFill>
                <a:latin typeface="Arial"/>
                <a:cs typeface="Arial"/>
              </a:rPr>
              <a:t> </a:t>
            </a:r>
            <a:r>
              <a:rPr sz="700" spc="-5" dirty="0">
                <a:solidFill>
                  <a:srgbClr val="585858"/>
                </a:solidFill>
                <a:latin typeface="Arial"/>
                <a:cs typeface="Arial"/>
              </a:rPr>
              <a:t>Source:</a:t>
            </a:r>
            <a:r>
              <a:rPr sz="700" dirty="0">
                <a:solidFill>
                  <a:srgbClr val="585858"/>
                </a:solidFill>
                <a:latin typeface="Arial"/>
                <a:cs typeface="Arial"/>
              </a:rPr>
              <a:t> </a:t>
            </a:r>
            <a:r>
              <a:rPr sz="700" spc="-10" dirty="0">
                <a:solidFill>
                  <a:srgbClr val="585858"/>
                </a:solidFill>
                <a:latin typeface="Arial"/>
                <a:cs typeface="Arial"/>
                <a:hlinkClick r:id="rId5"/>
              </a:rPr>
              <a:t>https://www.learncomputerscienceonline.com</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0453" y="504091"/>
            <a:ext cx="3729820" cy="887422"/>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70" dirty="0"/>
              <a:t> </a:t>
            </a:r>
            <a:r>
              <a:rPr spc="-5" dirty="0"/>
              <a:t>Data</a:t>
            </a:r>
            <a:r>
              <a:rPr spc="-70" dirty="0"/>
              <a:t> </a:t>
            </a:r>
            <a:r>
              <a:rPr dirty="0"/>
              <a:t>Structure</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803140" y="777875"/>
              <a:ext cx="4171823" cy="3498850"/>
            </a:xfrm>
            <a:prstGeom prst="rect">
              <a:avLst/>
            </a:prstGeom>
          </p:spPr>
        </p:pic>
      </p:grpSp>
      <p:sp>
        <p:nvSpPr>
          <p:cNvPr id="7" name="object 7"/>
          <p:cNvSpPr txBox="1"/>
          <p:nvPr/>
        </p:nvSpPr>
        <p:spPr>
          <a:xfrm>
            <a:off x="791972" y="1309242"/>
            <a:ext cx="3079750" cy="1125855"/>
          </a:xfrm>
          <a:prstGeom prst="rect">
            <a:avLst/>
          </a:prstGeom>
        </p:spPr>
        <p:txBody>
          <a:bodyPr vert="horz" wrap="square" lIns="0" tIns="12700" rIns="0" bIns="0" rtlCol="0">
            <a:spAutoFit/>
          </a:bodyPr>
          <a:lstStyle/>
          <a:p>
            <a:pPr algn="ctr">
              <a:lnSpc>
                <a:spcPct val="100000"/>
              </a:lnSpc>
              <a:spcBef>
                <a:spcPts val="100"/>
              </a:spcBef>
            </a:pPr>
            <a:r>
              <a:rPr sz="1800" spc="-5" dirty="0">
                <a:solidFill>
                  <a:srgbClr val="585858"/>
                </a:solidFill>
                <a:latin typeface="Arial"/>
                <a:cs typeface="Arial"/>
              </a:rPr>
              <a:t>Relational</a:t>
            </a:r>
            <a:r>
              <a:rPr sz="1800" spc="-45" dirty="0">
                <a:solidFill>
                  <a:srgbClr val="585858"/>
                </a:solidFill>
                <a:latin typeface="Arial"/>
                <a:cs typeface="Arial"/>
              </a:rPr>
              <a:t> </a:t>
            </a:r>
            <a:r>
              <a:rPr sz="1800" dirty="0">
                <a:solidFill>
                  <a:srgbClr val="585858"/>
                </a:solidFill>
                <a:latin typeface="Arial"/>
                <a:cs typeface="Arial"/>
              </a:rPr>
              <a:t>Integrity</a:t>
            </a:r>
            <a:r>
              <a:rPr sz="1800" spc="-50" dirty="0">
                <a:solidFill>
                  <a:srgbClr val="585858"/>
                </a:solidFill>
                <a:latin typeface="Arial"/>
                <a:cs typeface="Arial"/>
              </a:rPr>
              <a:t> </a:t>
            </a:r>
            <a:r>
              <a:rPr sz="1800" spc="-5" dirty="0">
                <a:solidFill>
                  <a:srgbClr val="585858"/>
                </a:solidFill>
                <a:latin typeface="Arial"/>
                <a:cs typeface="Arial"/>
              </a:rPr>
              <a:t>constraints</a:t>
            </a:r>
            <a:endParaRPr sz="1800" dirty="0">
              <a:latin typeface="Arial"/>
              <a:cs typeface="Arial"/>
            </a:endParaRPr>
          </a:p>
          <a:p>
            <a:pPr>
              <a:lnSpc>
                <a:spcPct val="100000"/>
              </a:lnSpc>
              <a:spcBef>
                <a:spcPts val="30"/>
              </a:spcBef>
            </a:pPr>
            <a:endParaRPr sz="1850" dirty="0">
              <a:latin typeface="Arial"/>
              <a:cs typeface="Arial"/>
            </a:endParaRPr>
          </a:p>
          <a:p>
            <a:pPr marL="788670" marR="775970" algn="ctr">
              <a:lnSpc>
                <a:spcPct val="100600"/>
              </a:lnSpc>
            </a:pPr>
            <a:r>
              <a:rPr sz="1800" spc="-5" dirty="0">
                <a:solidFill>
                  <a:srgbClr val="585858"/>
                </a:solidFill>
                <a:latin typeface="Arial"/>
                <a:cs typeface="Arial"/>
              </a:rPr>
              <a:t>D</a:t>
            </a:r>
            <a:r>
              <a:rPr sz="1800" spc="-15" dirty="0">
                <a:solidFill>
                  <a:srgbClr val="585858"/>
                </a:solidFill>
                <a:latin typeface="Arial"/>
                <a:cs typeface="Arial"/>
              </a:rPr>
              <a:t>i</a:t>
            </a:r>
            <a:r>
              <a:rPr sz="1800" spc="-5" dirty="0">
                <a:solidFill>
                  <a:srgbClr val="585858"/>
                </a:solidFill>
                <a:latin typeface="Arial"/>
                <a:cs typeface="Arial"/>
              </a:rPr>
              <a:t>sa</a:t>
            </a:r>
            <a:r>
              <a:rPr sz="1800" spc="-15" dirty="0">
                <a:solidFill>
                  <a:srgbClr val="585858"/>
                </a:solidFill>
                <a:latin typeface="Arial"/>
                <a:cs typeface="Arial"/>
              </a:rPr>
              <a:t>d</a:t>
            </a:r>
            <a:r>
              <a:rPr sz="1800" spc="-5" dirty="0">
                <a:solidFill>
                  <a:srgbClr val="585858"/>
                </a:solidFill>
                <a:latin typeface="Arial"/>
                <a:cs typeface="Arial"/>
              </a:rPr>
              <a:t>va</a:t>
            </a:r>
            <a:r>
              <a:rPr sz="1800" spc="-30" dirty="0">
                <a:solidFill>
                  <a:srgbClr val="585858"/>
                </a:solidFill>
                <a:latin typeface="Arial"/>
                <a:cs typeface="Arial"/>
              </a:rPr>
              <a:t>n</a:t>
            </a:r>
            <a:r>
              <a:rPr sz="1800" spc="-5" dirty="0">
                <a:solidFill>
                  <a:srgbClr val="585858"/>
                </a:solidFill>
                <a:latin typeface="Arial"/>
                <a:cs typeface="Arial"/>
              </a:rPr>
              <a:t>ta</a:t>
            </a:r>
            <a:r>
              <a:rPr sz="1800" spc="-15" dirty="0">
                <a:solidFill>
                  <a:srgbClr val="585858"/>
                </a:solidFill>
                <a:latin typeface="Arial"/>
                <a:cs typeface="Arial"/>
              </a:rPr>
              <a:t>g</a:t>
            </a:r>
            <a:r>
              <a:rPr sz="1800" spc="-5" dirty="0">
                <a:solidFill>
                  <a:srgbClr val="585858"/>
                </a:solidFill>
                <a:latin typeface="Arial"/>
                <a:cs typeface="Arial"/>
              </a:rPr>
              <a:t>es  (Contd…)</a:t>
            </a:r>
            <a:endParaRPr sz="1800" dirty="0">
              <a:latin typeface="Arial"/>
              <a:cs typeface="Arial"/>
            </a:endParaRPr>
          </a:p>
        </p:txBody>
      </p:sp>
      <p:sp>
        <p:nvSpPr>
          <p:cNvPr id="8" name="object 8"/>
          <p:cNvSpPr txBox="1"/>
          <p:nvPr/>
        </p:nvSpPr>
        <p:spPr>
          <a:xfrm>
            <a:off x="654812" y="3354171"/>
            <a:ext cx="3369310" cy="1016000"/>
          </a:xfrm>
          <a:prstGeom prst="rect">
            <a:avLst/>
          </a:prstGeom>
        </p:spPr>
        <p:txBody>
          <a:bodyPr vert="horz" wrap="square" lIns="0" tIns="13335" rIns="0" bIns="0" rtlCol="0">
            <a:spAutoFit/>
          </a:bodyPr>
          <a:lstStyle/>
          <a:p>
            <a:pPr marL="349250" marR="5080" indent="-337185" algn="just">
              <a:lnSpc>
                <a:spcPct val="115900"/>
              </a:lnSpc>
              <a:spcBef>
                <a:spcPts val="105"/>
              </a:spcBef>
              <a:buChar char="●"/>
              <a:tabLst>
                <a:tab pos="349885" algn="l"/>
              </a:tabLst>
            </a:pPr>
            <a:r>
              <a:rPr sz="1400" spc="-5" dirty="0">
                <a:latin typeface="Arial"/>
                <a:cs typeface="Arial"/>
              </a:rPr>
              <a:t>Complex </a:t>
            </a:r>
            <a:r>
              <a:rPr sz="1400" dirty="0">
                <a:latin typeface="Arial"/>
                <a:cs typeface="Arial"/>
              </a:rPr>
              <a:t>relational database </a:t>
            </a:r>
            <a:r>
              <a:rPr sz="1400" spc="-5" dirty="0">
                <a:latin typeface="Arial"/>
                <a:cs typeface="Arial"/>
              </a:rPr>
              <a:t>systems </a:t>
            </a:r>
            <a:r>
              <a:rPr sz="1400" dirty="0">
                <a:latin typeface="Arial"/>
                <a:cs typeface="Arial"/>
              </a:rPr>
              <a:t> </a:t>
            </a:r>
            <a:r>
              <a:rPr sz="1400" spc="-5" dirty="0">
                <a:latin typeface="Arial"/>
                <a:cs typeface="Arial"/>
              </a:rPr>
              <a:t>may </a:t>
            </a:r>
            <a:r>
              <a:rPr sz="1400" dirty="0">
                <a:latin typeface="Arial"/>
                <a:cs typeface="Arial"/>
              </a:rPr>
              <a:t>lead to </a:t>
            </a:r>
            <a:r>
              <a:rPr sz="1400" spc="-5" dirty="0">
                <a:latin typeface="Arial"/>
                <a:cs typeface="Arial"/>
              </a:rPr>
              <a:t>isolated databases where </a:t>
            </a:r>
            <a:r>
              <a:rPr sz="1400" spc="-375" dirty="0">
                <a:latin typeface="Arial"/>
                <a:cs typeface="Arial"/>
              </a:rPr>
              <a:t> </a:t>
            </a:r>
            <a:r>
              <a:rPr sz="1400" dirty="0">
                <a:latin typeface="Arial"/>
                <a:cs typeface="Arial"/>
              </a:rPr>
              <a:t>the </a:t>
            </a:r>
            <a:r>
              <a:rPr sz="1400" spc="-5" dirty="0">
                <a:latin typeface="Arial"/>
                <a:cs typeface="Arial"/>
              </a:rPr>
              <a:t>information cannot be shared </a:t>
            </a:r>
            <a:r>
              <a:rPr sz="1400" dirty="0">
                <a:latin typeface="Arial"/>
                <a:cs typeface="Arial"/>
              </a:rPr>
              <a:t>from </a:t>
            </a:r>
            <a:r>
              <a:rPr sz="1400" spc="-375" dirty="0">
                <a:latin typeface="Arial"/>
                <a:cs typeface="Arial"/>
              </a:rPr>
              <a:t> </a:t>
            </a:r>
            <a:r>
              <a:rPr sz="1400" spc="-5" dirty="0">
                <a:latin typeface="Arial"/>
                <a:cs typeface="Arial"/>
              </a:rPr>
              <a:t>one</a:t>
            </a:r>
            <a:r>
              <a:rPr sz="1400" spc="-15" dirty="0">
                <a:latin typeface="Arial"/>
                <a:cs typeface="Arial"/>
              </a:rPr>
              <a:t> </a:t>
            </a:r>
            <a:r>
              <a:rPr sz="1400" spc="-5" dirty="0">
                <a:latin typeface="Arial"/>
                <a:cs typeface="Arial"/>
              </a:rPr>
              <a:t>system</a:t>
            </a:r>
            <a:r>
              <a:rPr sz="1400" spc="-20" dirty="0">
                <a:latin typeface="Arial"/>
                <a:cs typeface="Arial"/>
              </a:rPr>
              <a:t> </a:t>
            </a:r>
            <a:r>
              <a:rPr sz="1400" dirty="0">
                <a:latin typeface="Arial"/>
                <a:cs typeface="Arial"/>
              </a:rPr>
              <a:t>to</a:t>
            </a:r>
            <a:r>
              <a:rPr sz="1400" spc="-20" dirty="0">
                <a:latin typeface="Arial"/>
                <a:cs typeface="Arial"/>
              </a:rPr>
              <a:t> </a:t>
            </a:r>
            <a:r>
              <a:rPr sz="1400" spc="-5" dirty="0">
                <a:latin typeface="Arial"/>
                <a:cs typeface="Arial"/>
              </a:rPr>
              <a:t>another.</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5041"/>
            <a:ext cx="3448050"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dirty="0">
                <a:solidFill>
                  <a:srgbClr val="585858"/>
                </a:solidFill>
                <a:latin typeface="Arial"/>
                <a:cs typeface="Arial"/>
              </a:rPr>
              <a:t> </a:t>
            </a:r>
            <a:r>
              <a:rPr sz="700" spc="-5" dirty="0">
                <a:solidFill>
                  <a:srgbClr val="585858"/>
                </a:solidFill>
                <a:latin typeface="Arial"/>
                <a:cs typeface="Arial"/>
              </a:rPr>
              <a:t>Source:</a:t>
            </a:r>
            <a:r>
              <a:rPr sz="700" dirty="0">
                <a:solidFill>
                  <a:srgbClr val="585858"/>
                </a:solidFill>
                <a:latin typeface="Arial"/>
                <a:cs typeface="Arial"/>
              </a:rPr>
              <a:t> </a:t>
            </a:r>
            <a:r>
              <a:rPr sz="700" spc="-10" dirty="0">
                <a:solidFill>
                  <a:srgbClr val="585858"/>
                </a:solidFill>
                <a:latin typeface="Arial"/>
                <a:cs typeface="Arial"/>
                <a:hlinkClick r:id="rId5"/>
              </a:rPr>
              <a:t>https://www.learncomputerscienceonline.com</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p:nvPr/>
        </p:nvSpPr>
        <p:spPr>
          <a:xfrm>
            <a:off x="4899659" y="2238375"/>
            <a:ext cx="3830954" cy="687070"/>
          </a:xfrm>
          <a:custGeom>
            <a:avLst/>
            <a:gdLst/>
            <a:ahLst/>
            <a:cxnLst/>
            <a:rect l="l" t="t" r="r" b="b"/>
            <a:pathLst>
              <a:path w="3830954" h="687069">
                <a:moveTo>
                  <a:pt x="1915794" y="290194"/>
                </a:moveTo>
                <a:lnTo>
                  <a:pt x="1915794" y="343535"/>
                </a:lnTo>
                <a:lnTo>
                  <a:pt x="3651885" y="343535"/>
                </a:lnTo>
                <a:lnTo>
                  <a:pt x="3651885" y="396875"/>
                </a:lnTo>
              </a:path>
              <a:path w="3830954" h="687069">
                <a:moveTo>
                  <a:pt x="1915794" y="290194"/>
                </a:moveTo>
                <a:lnTo>
                  <a:pt x="1915794" y="343535"/>
                </a:lnTo>
                <a:lnTo>
                  <a:pt x="2783840" y="343535"/>
                </a:lnTo>
                <a:lnTo>
                  <a:pt x="2783840" y="396875"/>
                </a:lnTo>
              </a:path>
              <a:path w="3830954" h="687069">
                <a:moveTo>
                  <a:pt x="1915794" y="290194"/>
                </a:moveTo>
                <a:lnTo>
                  <a:pt x="1915794" y="396875"/>
                </a:lnTo>
              </a:path>
              <a:path w="3830954" h="687069">
                <a:moveTo>
                  <a:pt x="1915160" y="290194"/>
                </a:moveTo>
                <a:lnTo>
                  <a:pt x="1915160" y="343535"/>
                </a:lnTo>
                <a:lnTo>
                  <a:pt x="1047114" y="343535"/>
                </a:lnTo>
                <a:lnTo>
                  <a:pt x="1047114" y="396875"/>
                </a:lnTo>
              </a:path>
              <a:path w="3830954" h="687069">
                <a:moveTo>
                  <a:pt x="1915160" y="290194"/>
                </a:moveTo>
                <a:lnTo>
                  <a:pt x="1915160" y="343535"/>
                </a:lnTo>
                <a:lnTo>
                  <a:pt x="179069" y="343535"/>
                </a:lnTo>
                <a:lnTo>
                  <a:pt x="179069" y="396875"/>
                </a:lnTo>
              </a:path>
              <a:path w="3830954" h="687069">
                <a:moveTo>
                  <a:pt x="2094230" y="0"/>
                </a:moveTo>
                <a:lnTo>
                  <a:pt x="2082164" y="62230"/>
                </a:lnTo>
                <a:lnTo>
                  <a:pt x="2066289" y="118744"/>
                </a:lnTo>
                <a:lnTo>
                  <a:pt x="2047239" y="168275"/>
                </a:lnTo>
                <a:lnTo>
                  <a:pt x="2025014" y="210819"/>
                </a:lnTo>
                <a:lnTo>
                  <a:pt x="2000249" y="244475"/>
                </a:lnTo>
                <a:lnTo>
                  <a:pt x="1945005" y="285114"/>
                </a:lnTo>
                <a:lnTo>
                  <a:pt x="1915160" y="290830"/>
                </a:lnTo>
                <a:lnTo>
                  <a:pt x="1885949" y="285114"/>
                </a:lnTo>
                <a:lnTo>
                  <a:pt x="1830705" y="244475"/>
                </a:lnTo>
                <a:lnTo>
                  <a:pt x="1805939" y="210819"/>
                </a:lnTo>
                <a:lnTo>
                  <a:pt x="1783714" y="168275"/>
                </a:lnTo>
                <a:lnTo>
                  <a:pt x="1764664" y="118744"/>
                </a:lnTo>
                <a:lnTo>
                  <a:pt x="1748789" y="62230"/>
                </a:lnTo>
                <a:lnTo>
                  <a:pt x="1736089" y="0"/>
                </a:lnTo>
              </a:path>
              <a:path w="3830954" h="687069">
                <a:moveTo>
                  <a:pt x="0" y="687069"/>
                </a:moveTo>
                <a:lnTo>
                  <a:pt x="12064" y="624839"/>
                </a:lnTo>
                <a:lnTo>
                  <a:pt x="27939" y="568325"/>
                </a:lnTo>
                <a:lnTo>
                  <a:pt x="47625" y="518794"/>
                </a:lnTo>
                <a:lnTo>
                  <a:pt x="69850" y="476250"/>
                </a:lnTo>
                <a:lnTo>
                  <a:pt x="94614" y="442594"/>
                </a:lnTo>
                <a:lnTo>
                  <a:pt x="149225" y="401955"/>
                </a:lnTo>
                <a:lnTo>
                  <a:pt x="179069" y="396875"/>
                </a:lnTo>
                <a:lnTo>
                  <a:pt x="208914" y="401955"/>
                </a:lnTo>
                <a:lnTo>
                  <a:pt x="263525" y="442594"/>
                </a:lnTo>
                <a:lnTo>
                  <a:pt x="288289" y="476250"/>
                </a:lnTo>
                <a:lnTo>
                  <a:pt x="310514" y="518794"/>
                </a:lnTo>
                <a:lnTo>
                  <a:pt x="329564" y="568325"/>
                </a:lnTo>
                <a:lnTo>
                  <a:pt x="346075" y="624839"/>
                </a:lnTo>
                <a:lnTo>
                  <a:pt x="358139" y="687069"/>
                </a:lnTo>
              </a:path>
              <a:path w="3830954" h="687069">
                <a:moveTo>
                  <a:pt x="868044" y="687069"/>
                </a:moveTo>
                <a:lnTo>
                  <a:pt x="880110" y="624839"/>
                </a:lnTo>
                <a:lnTo>
                  <a:pt x="896619" y="568325"/>
                </a:lnTo>
                <a:lnTo>
                  <a:pt x="915669" y="518794"/>
                </a:lnTo>
                <a:lnTo>
                  <a:pt x="937894" y="476250"/>
                </a:lnTo>
                <a:lnTo>
                  <a:pt x="962660" y="442594"/>
                </a:lnTo>
                <a:lnTo>
                  <a:pt x="1017904" y="401955"/>
                </a:lnTo>
                <a:lnTo>
                  <a:pt x="1047114" y="396875"/>
                </a:lnTo>
                <a:lnTo>
                  <a:pt x="1076960" y="401955"/>
                </a:lnTo>
                <a:lnTo>
                  <a:pt x="1132204" y="442594"/>
                </a:lnTo>
                <a:lnTo>
                  <a:pt x="1156335" y="476250"/>
                </a:lnTo>
                <a:lnTo>
                  <a:pt x="1178560" y="518794"/>
                </a:lnTo>
                <a:lnTo>
                  <a:pt x="1198244" y="568325"/>
                </a:lnTo>
                <a:lnTo>
                  <a:pt x="1214119" y="624839"/>
                </a:lnTo>
                <a:lnTo>
                  <a:pt x="1226185" y="687069"/>
                </a:lnTo>
              </a:path>
              <a:path w="3830954" h="687069">
                <a:moveTo>
                  <a:pt x="1736089" y="687069"/>
                </a:moveTo>
                <a:lnTo>
                  <a:pt x="1748789" y="624839"/>
                </a:lnTo>
                <a:lnTo>
                  <a:pt x="1764664" y="568325"/>
                </a:lnTo>
                <a:lnTo>
                  <a:pt x="1783714" y="518794"/>
                </a:lnTo>
                <a:lnTo>
                  <a:pt x="1805939" y="476250"/>
                </a:lnTo>
                <a:lnTo>
                  <a:pt x="1830705" y="442594"/>
                </a:lnTo>
                <a:lnTo>
                  <a:pt x="1885949" y="401955"/>
                </a:lnTo>
                <a:lnTo>
                  <a:pt x="1915160" y="396875"/>
                </a:lnTo>
                <a:lnTo>
                  <a:pt x="1945005" y="401955"/>
                </a:lnTo>
                <a:lnTo>
                  <a:pt x="2000249" y="442594"/>
                </a:lnTo>
                <a:lnTo>
                  <a:pt x="2025014" y="476250"/>
                </a:lnTo>
                <a:lnTo>
                  <a:pt x="2047239" y="518794"/>
                </a:lnTo>
                <a:lnTo>
                  <a:pt x="2066289" y="568325"/>
                </a:lnTo>
                <a:lnTo>
                  <a:pt x="2082164" y="624839"/>
                </a:lnTo>
                <a:lnTo>
                  <a:pt x="2094230" y="687069"/>
                </a:lnTo>
              </a:path>
              <a:path w="3830954" h="687069">
                <a:moveTo>
                  <a:pt x="2604769" y="687069"/>
                </a:moveTo>
                <a:lnTo>
                  <a:pt x="2616835" y="624839"/>
                </a:lnTo>
                <a:lnTo>
                  <a:pt x="2632710" y="568325"/>
                </a:lnTo>
                <a:lnTo>
                  <a:pt x="2652394" y="518794"/>
                </a:lnTo>
                <a:lnTo>
                  <a:pt x="2673985" y="476250"/>
                </a:lnTo>
                <a:lnTo>
                  <a:pt x="2698749" y="442594"/>
                </a:lnTo>
                <a:lnTo>
                  <a:pt x="2753994" y="401955"/>
                </a:lnTo>
                <a:lnTo>
                  <a:pt x="2783840" y="396875"/>
                </a:lnTo>
                <a:lnTo>
                  <a:pt x="2813049" y="401955"/>
                </a:lnTo>
                <a:lnTo>
                  <a:pt x="2868294" y="442594"/>
                </a:lnTo>
                <a:lnTo>
                  <a:pt x="2893060" y="476250"/>
                </a:lnTo>
                <a:lnTo>
                  <a:pt x="2915285" y="518794"/>
                </a:lnTo>
                <a:lnTo>
                  <a:pt x="2934335" y="568325"/>
                </a:lnTo>
                <a:lnTo>
                  <a:pt x="2950210" y="624839"/>
                </a:lnTo>
                <a:lnTo>
                  <a:pt x="2962910" y="687069"/>
                </a:lnTo>
              </a:path>
              <a:path w="3830954" h="687069">
                <a:moveTo>
                  <a:pt x="3472815" y="687069"/>
                </a:moveTo>
                <a:lnTo>
                  <a:pt x="3484880" y="624839"/>
                </a:lnTo>
                <a:lnTo>
                  <a:pt x="3500755" y="568325"/>
                </a:lnTo>
                <a:lnTo>
                  <a:pt x="3520440" y="518794"/>
                </a:lnTo>
                <a:lnTo>
                  <a:pt x="3542665" y="476250"/>
                </a:lnTo>
                <a:lnTo>
                  <a:pt x="3567430" y="442594"/>
                </a:lnTo>
                <a:lnTo>
                  <a:pt x="3622040" y="401955"/>
                </a:lnTo>
                <a:lnTo>
                  <a:pt x="3651885" y="396875"/>
                </a:lnTo>
                <a:lnTo>
                  <a:pt x="3681730" y="401955"/>
                </a:lnTo>
                <a:lnTo>
                  <a:pt x="3736340" y="442594"/>
                </a:lnTo>
                <a:lnTo>
                  <a:pt x="3761105" y="476250"/>
                </a:lnTo>
                <a:lnTo>
                  <a:pt x="3783330" y="518794"/>
                </a:lnTo>
                <a:lnTo>
                  <a:pt x="3803015" y="568325"/>
                </a:lnTo>
                <a:lnTo>
                  <a:pt x="3818890" y="624839"/>
                </a:lnTo>
                <a:lnTo>
                  <a:pt x="3830955" y="687069"/>
                </a:lnTo>
              </a:path>
            </a:pathLst>
          </a:custGeom>
          <a:ln w="25400">
            <a:solidFill>
              <a:srgbClr val="C8862F"/>
            </a:solidFill>
          </a:ln>
        </p:spPr>
        <p:txBody>
          <a:bodyPr wrap="square" lIns="0" tIns="0" rIns="0" bIns="0" rtlCol="0"/>
          <a:lstStyle/>
          <a:p>
            <a:endParaRPr/>
          </a:p>
        </p:txBody>
      </p:sp>
      <p:sp>
        <p:nvSpPr>
          <p:cNvPr id="6" name="object 6"/>
          <p:cNvSpPr txBox="1"/>
          <p:nvPr/>
        </p:nvSpPr>
        <p:spPr>
          <a:xfrm>
            <a:off x="837691" y="2405252"/>
            <a:ext cx="3450590" cy="752475"/>
          </a:xfrm>
          <a:prstGeom prst="rect">
            <a:avLst/>
          </a:prstGeom>
        </p:spPr>
        <p:txBody>
          <a:bodyPr vert="horz" wrap="square" lIns="0" tIns="28575" rIns="0" bIns="0" rtlCol="0">
            <a:spAutoFit/>
          </a:bodyPr>
          <a:lstStyle/>
          <a:p>
            <a:pPr marL="869315" marR="5080" indent="-857250">
              <a:lnSpc>
                <a:spcPts val="2840"/>
              </a:lnSpc>
              <a:spcBef>
                <a:spcPts val="225"/>
              </a:spcBef>
            </a:pPr>
            <a:r>
              <a:rPr sz="2400" spc="-5" dirty="0">
                <a:latin typeface="Arial"/>
                <a:cs typeface="Arial"/>
              </a:rPr>
              <a:t>Keys</a:t>
            </a:r>
            <a:r>
              <a:rPr sz="2400" spc="-45" dirty="0">
                <a:latin typeface="Arial"/>
                <a:cs typeface="Arial"/>
              </a:rPr>
              <a:t> </a:t>
            </a:r>
            <a:r>
              <a:rPr sz="2400" spc="-5" dirty="0">
                <a:latin typeface="Arial"/>
                <a:cs typeface="Arial"/>
              </a:rPr>
              <a:t>and</a:t>
            </a:r>
            <a:r>
              <a:rPr sz="2400" spc="-50" dirty="0">
                <a:latin typeface="Arial"/>
                <a:cs typeface="Arial"/>
              </a:rPr>
              <a:t> </a:t>
            </a:r>
            <a:r>
              <a:rPr sz="2400" spc="-5" dirty="0">
                <a:latin typeface="Arial"/>
                <a:cs typeface="Arial"/>
              </a:rPr>
              <a:t>Relational</a:t>
            </a:r>
            <a:r>
              <a:rPr sz="2400" spc="-45" dirty="0">
                <a:latin typeface="Arial"/>
                <a:cs typeface="Arial"/>
              </a:rPr>
              <a:t> </a:t>
            </a:r>
            <a:r>
              <a:rPr sz="2400" spc="-5" dirty="0">
                <a:latin typeface="Arial"/>
                <a:cs typeface="Arial"/>
              </a:rPr>
              <a:t>Data </a:t>
            </a:r>
            <a:r>
              <a:rPr sz="2400" spc="-655" dirty="0">
                <a:latin typeface="Arial"/>
                <a:cs typeface="Arial"/>
              </a:rPr>
              <a:t> </a:t>
            </a:r>
            <a:r>
              <a:rPr sz="2400" spc="-5" dirty="0">
                <a:latin typeface="Arial"/>
                <a:cs typeface="Arial"/>
              </a:rPr>
              <a:t>Manipulation</a:t>
            </a:r>
            <a:endParaRPr sz="2400">
              <a:latin typeface="Arial"/>
              <a:cs typeface="Arial"/>
            </a:endParaRPr>
          </a:p>
        </p:txBody>
      </p:sp>
      <p:sp>
        <p:nvSpPr>
          <p:cNvPr id="7" name="object 7"/>
          <p:cNvSpPr txBox="1">
            <a:spLocks noGrp="1"/>
          </p:cNvSpPr>
          <p:nvPr>
            <p:ph type="title"/>
          </p:nvPr>
        </p:nvSpPr>
        <p:spPr>
          <a:xfrm>
            <a:off x="6634733" y="1972182"/>
            <a:ext cx="363855" cy="208279"/>
          </a:xfrm>
          <a:prstGeom prst="rect">
            <a:avLst/>
          </a:prstGeom>
        </p:spPr>
        <p:txBody>
          <a:bodyPr vert="horz" wrap="square" lIns="0" tIns="12700" rIns="0" bIns="0" rtlCol="0">
            <a:spAutoFit/>
          </a:bodyPr>
          <a:lstStyle/>
          <a:p>
            <a:pPr marL="12700">
              <a:lnSpc>
                <a:spcPct val="100000"/>
              </a:lnSpc>
              <a:spcBef>
                <a:spcPts val="100"/>
              </a:spcBef>
            </a:pPr>
            <a:r>
              <a:rPr sz="1200" dirty="0"/>
              <a:t>K</a:t>
            </a:r>
            <a:r>
              <a:rPr sz="1200" spc="-5" dirty="0"/>
              <a:t>e</a:t>
            </a:r>
            <a:r>
              <a:rPr sz="1200" spc="-15" dirty="0"/>
              <a:t>y</a:t>
            </a:r>
            <a:r>
              <a:rPr sz="1200" dirty="0"/>
              <a:t>s</a:t>
            </a:r>
            <a:endParaRPr sz="1200"/>
          </a:p>
        </p:txBody>
      </p:sp>
      <p:sp>
        <p:nvSpPr>
          <p:cNvPr id="8" name="object 8"/>
          <p:cNvSpPr txBox="1"/>
          <p:nvPr/>
        </p:nvSpPr>
        <p:spPr>
          <a:xfrm>
            <a:off x="4804028" y="2949320"/>
            <a:ext cx="551180" cy="208279"/>
          </a:xfrm>
          <a:prstGeom prst="rect">
            <a:avLst/>
          </a:prstGeom>
        </p:spPr>
        <p:txBody>
          <a:bodyPr vert="horz" wrap="square" lIns="0" tIns="12700" rIns="0" bIns="0" rtlCol="0">
            <a:spAutoFit/>
          </a:bodyPr>
          <a:lstStyle/>
          <a:p>
            <a:pPr marL="12700">
              <a:lnSpc>
                <a:spcPct val="100000"/>
              </a:lnSpc>
              <a:spcBef>
                <a:spcPts val="100"/>
              </a:spcBef>
            </a:pPr>
            <a:r>
              <a:rPr sz="1200" spc="-5" dirty="0">
                <a:latin typeface="Arial"/>
                <a:cs typeface="Arial"/>
              </a:rPr>
              <a:t>Primary</a:t>
            </a:r>
            <a:endParaRPr sz="1200">
              <a:latin typeface="Arial"/>
              <a:cs typeface="Arial"/>
            </a:endParaRPr>
          </a:p>
        </p:txBody>
      </p:sp>
      <p:sp>
        <p:nvSpPr>
          <p:cNvPr id="9" name="object 9"/>
          <p:cNvSpPr txBox="1"/>
          <p:nvPr/>
        </p:nvSpPr>
        <p:spPr>
          <a:xfrm>
            <a:off x="5675757" y="2949320"/>
            <a:ext cx="541655" cy="208279"/>
          </a:xfrm>
          <a:prstGeom prst="rect">
            <a:avLst/>
          </a:prstGeom>
        </p:spPr>
        <p:txBody>
          <a:bodyPr vert="horz" wrap="square" lIns="0" tIns="12700" rIns="0" bIns="0" rtlCol="0">
            <a:spAutoFit/>
          </a:bodyPr>
          <a:lstStyle/>
          <a:p>
            <a:pPr marL="12700">
              <a:lnSpc>
                <a:spcPct val="100000"/>
              </a:lnSpc>
              <a:spcBef>
                <a:spcPts val="100"/>
              </a:spcBef>
            </a:pPr>
            <a:r>
              <a:rPr sz="1200" dirty="0">
                <a:latin typeface="Arial"/>
                <a:cs typeface="Arial"/>
              </a:rPr>
              <a:t>Fo</a:t>
            </a:r>
            <a:r>
              <a:rPr sz="1200" spc="-5" dirty="0">
                <a:latin typeface="Arial"/>
                <a:cs typeface="Arial"/>
              </a:rPr>
              <a:t>rei</a:t>
            </a:r>
            <a:r>
              <a:rPr sz="1200" spc="-15" dirty="0">
                <a:latin typeface="Arial"/>
                <a:cs typeface="Arial"/>
              </a:rPr>
              <a:t>g</a:t>
            </a:r>
            <a:r>
              <a:rPr sz="1200" spc="-5" dirty="0">
                <a:latin typeface="Arial"/>
                <a:cs typeface="Arial"/>
              </a:rPr>
              <a:t>n</a:t>
            </a:r>
            <a:endParaRPr sz="1200">
              <a:latin typeface="Arial"/>
              <a:cs typeface="Arial"/>
            </a:endParaRPr>
          </a:p>
        </p:txBody>
      </p:sp>
      <p:sp>
        <p:nvSpPr>
          <p:cNvPr id="10" name="object 10"/>
          <p:cNvSpPr txBox="1"/>
          <p:nvPr/>
        </p:nvSpPr>
        <p:spPr>
          <a:xfrm>
            <a:off x="6599681" y="2949320"/>
            <a:ext cx="433705" cy="208279"/>
          </a:xfrm>
          <a:prstGeom prst="rect">
            <a:avLst/>
          </a:prstGeom>
        </p:spPr>
        <p:txBody>
          <a:bodyPr vert="horz" wrap="square" lIns="0" tIns="12700" rIns="0" bIns="0" rtlCol="0">
            <a:spAutoFit/>
          </a:bodyPr>
          <a:lstStyle/>
          <a:p>
            <a:pPr marL="12700">
              <a:lnSpc>
                <a:spcPct val="100000"/>
              </a:lnSpc>
              <a:spcBef>
                <a:spcPts val="100"/>
              </a:spcBef>
            </a:pPr>
            <a:r>
              <a:rPr sz="1200" spc="-5" dirty="0">
                <a:latin typeface="Arial"/>
                <a:cs typeface="Arial"/>
              </a:rPr>
              <a:t>Super</a:t>
            </a:r>
            <a:endParaRPr sz="1200">
              <a:latin typeface="Arial"/>
              <a:cs typeface="Arial"/>
            </a:endParaRPr>
          </a:p>
        </p:txBody>
      </p:sp>
      <p:sp>
        <p:nvSpPr>
          <p:cNvPr id="11" name="object 11"/>
          <p:cNvSpPr txBox="1"/>
          <p:nvPr/>
        </p:nvSpPr>
        <p:spPr>
          <a:xfrm>
            <a:off x="7323581" y="2949320"/>
            <a:ext cx="720725" cy="208279"/>
          </a:xfrm>
          <a:prstGeom prst="rect">
            <a:avLst/>
          </a:prstGeom>
        </p:spPr>
        <p:txBody>
          <a:bodyPr vert="horz" wrap="square" lIns="0" tIns="12700" rIns="0" bIns="0" rtlCol="0">
            <a:spAutoFit/>
          </a:bodyPr>
          <a:lstStyle/>
          <a:p>
            <a:pPr marL="12700">
              <a:lnSpc>
                <a:spcPct val="100000"/>
              </a:lnSpc>
              <a:spcBef>
                <a:spcPts val="100"/>
              </a:spcBef>
            </a:pPr>
            <a:r>
              <a:rPr sz="1200" spc="-5" dirty="0">
                <a:latin typeface="Arial"/>
                <a:cs typeface="Arial"/>
              </a:rPr>
              <a:t>Candidate</a:t>
            </a:r>
            <a:endParaRPr sz="1200">
              <a:latin typeface="Arial"/>
              <a:cs typeface="Arial"/>
            </a:endParaRPr>
          </a:p>
        </p:txBody>
      </p:sp>
      <p:sp>
        <p:nvSpPr>
          <p:cNvPr id="12" name="object 12"/>
          <p:cNvSpPr txBox="1"/>
          <p:nvPr/>
        </p:nvSpPr>
        <p:spPr>
          <a:xfrm>
            <a:off x="8298942" y="2949320"/>
            <a:ext cx="508000" cy="208279"/>
          </a:xfrm>
          <a:prstGeom prst="rect">
            <a:avLst/>
          </a:prstGeom>
        </p:spPr>
        <p:txBody>
          <a:bodyPr vert="horz" wrap="square" lIns="0" tIns="12700" rIns="0" bIns="0" rtlCol="0">
            <a:spAutoFit/>
          </a:bodyPr>
          <a:lstStyle/>
          <a:p>
            <a:pPr marL="12700">
              <a:lnSpc>
                <a:spcPct val="100000"/>
              </a:lnSpc>
              <a:spcBef>
                <a:spcPts val="100"/>
              </a:spcBef>
            </a:pPr>
            <a:r>
              <a:rPr sz="1200" spc="-5" dirty="0">
                <a:latin typeface="Arial"/>
                <a:cs typeface="Arial"/>
              </a:rPr>
              <a:t>Uni</a:t>
            </a:r>
            <a:r>
              <a:rPr sz="1200" spc="-15" dirty="0">
                <a:latin typeface="Arial"/>
                <a:cs typeface="Arial"/>
              </a:rPr>
              <a:t>q</a:t>
            </a:r>
            <a:r>
              <a:rPr sz="1200" spc="-5" dirty="0">
                <a:latin typeface="Arial"/>
                <a:cs typeface="Arial"/>
              </a:rPr>
              <a:t>ue</a:t>
            </a:r>
            <a:endParaRPr sz="1200">
              <a:latin typeface="Arial"/>
              <a:cs typeface="Arial"/>
            </a:endParaRPr>
          </a:p>
        </p:txBody>
      </p:sp>
      <p:sp>
        <p:nvSpPr>
          <p:cNvPr id="13" name="object 13"/>
          <p:cNvSpPr txBox="1"/>
          <p:nvPr/>
        </p:nvSpPr>
        <p:spPr>
          <a:xfrm>
            <a:off x="5148453" y="4909820"/>
            <a:ext cx="1627505" cy="132080"/>
          </a:xfrm>
          <a:prstGeom prst="rect">
            <a:avLst/>
          </a:prstGeom>
        </p:spPr>
        <p:txBody>
          <a:bodyPr vert="horz" wrap="square" lIns="0" tIns="12065" rIns="0" bIns="0" rtlCol="0">
            <a:spAutoFit/>
          </a:bodyPr>
          <a:lstStyle/>
          <a:p>
            <a:pPr marL="12700">
              <a:lnSpc>
                <a:spcPct val="100000"/>
              </a:lnSpc>
              <a:spcBef>
                <a:spcPts val="95"/>
              </a:spcBef>
            </a:pPr>
            <a:r>
              <a:rPr sz="700" u="sng" spc="-5" dirty="0">
                <a:solidFill>
                  <a:srgbClr val="0096A7"/>
                </a:solidFill>
                <a:uFill>
                  <a:solidFill>
                    <a:srgbClr val="0096A7"/>
                  </a:solidFill>
                </a:uFill>
                <a:latin typeface="Arial"/>
                <a:cs typeface="Arial"/>
                <a:hlinkClick r:id="rId3"/>
              </a:rPr>
              <a:t>https://www.guru99.com/dbms-keys.htm</a:t>
            </a:r>
            <a:r>
              <a:rPr sz="700" spc="-5" dirty="0">
                <a:solidFill>
                  <a:srgbClr val="0096A7"/>
                </a:solidFill>
                <a:latin typeface="Arial"/>
                <a:cs typeface="Arial"/>
                <a:hlinkClick r:id="rId3"/>
              </a:rPr>
              <a:t>l</a:t>
            </a:r>
            <a:endParaRPr sz="700">
              <a:latin typeface="Arial"/>
              <a:cs typeface="Arial"/>
            </a:endParaRPr>
          </a:p>
        </p:txBody>
      </p:sp>
      <p:pic>
        <p:nvPicPr>
          <p:cNvPr id="14" name="object 14"/>
          <p:cNvPicPr/>
          <p:nvPr/>
        </p:nvPicPr>
        <p:blipFill>
          <a:blip r:embed="rId4" cstate="print"/>
          <a:stretch>
            <a:fillRect/>
          </a:stretch>
        </p:blipFill>
        <p:spPr>
          <a:xfrm>
            <a:off x="143510" y="163068"/>
            <a:ext cx="767080" cy="307848"/>
          </a:xfrm>
          <a:prstGeom prst="rect">
            <a:avLst/>
          </a:prstGeom>
        </p:spPr>
      </p:pic>
      <p:sp>
        <p:nvSpPr>
          <p:cNvPr id="15" name="object 15"/>
          <p:cNvSpPr/>
          <p:nvPr/>
        </p:nvSpPr>
        <p:spPr>
          <a:xfrm>
            <a:off x="8393430" y="3243579"/>
            <a:ext cx="358140" cy="290830"/>
          </a:xfrm>
          <a:custGeom>
            <a:avLst/>
            <a:gdLst/>
            <a:ahLst/>
            <a:cxnLst/>
            <a:rect l="l" t="t" r="r" b="b"/>
            <a:pathLst>
              <a:path w="358140" h="290829">
                <a:moveTo>
                  <a:pt x="358140" y="0"/>
                </a:moveTo>
                <a:lnTo>
                  <a:pt x="346075" y="62864"/>
                </a:lnTo>
                <a:lnTo>
                  <a:pt x="330200" y="118744"/>
                </a:lnTo>
                <a:lnTo>
                  <a:pt x="310515" y="168275"/>
                </a:lnTo>
                <a:lnTo>
                  <a:pt x="288290" y="210819"/>
                </a:lnTo>
                <a:lnTo>
                  <a:pt x="263525" y="244475"/>
                </a:lnTo>
                <a:lnTo>
                  <a:pt x="208915" y="285114"/>
                </a:lnTo>
                <a:lnTo>
                  <a:pt x="179070" y="290829"/>
                </a:lnTo>
                <a:lnTo>
                  <a:pt x="149225" y="285114"/>
                </a:lnTo>
                <a:lnTo>
                  <a:pt x="94615" y="244475"/>
                </a:lnTo>
                <a:lnTo>
                  <a:pt x="69850" y="210819"/>
                </a:lnTo>
                <a:lnTo>
                  <a:pt x="47625" y="168275"/>
                </a:lnTo>
                <a:lnTo>
                  <a:pt x="27940" y="118744"/>
                </a:lnTo>
                <a:lnTo>
                  <a:pt x="12065" y="62864"/>
                </a:lnTo>
                <a:lnTo>
                  <a:pt x="0" y="0"/>
                </a:lnTo>
              </a:path>
            </a:pathLst>
          </a:custGeom>
          <a:ln w="25400">
            <a:solidFill>
              <a:srgbClr val="C8862F"/>
            </a:solidFill>
          </a:ln>
        </p:spPr>
        <p:txBody>
          <a:bodyPr wrap="square" lIns="0" tIns="0" rIns="0" bIns="0" rtlCol="0"/>
          <a:lstStyle/>
          <a:p>
            <a:endParaRPr/>
          </a:p>
        </p:txBody>
      </p:sp>
      <p:sp>
        <p:nvSpPr>
          <p:cNvPr id="16" name="object 16"/>
          <p:cNvSpPr/>
          <p:nvPr/>
        </p:nvSpPr>
        <p:spPr>
          <a:xfrm>
            <a:off x="7524115" y="3243579"/>
            <a:ext cx="358140" cy="290830"/>
          </a:xfrm>
          <a:custGeom>
            <a:avLst/>
            <a:gdLst/>
            <a:ahLst/>
            <a:cxnLst/>
            <a:rect l="l" t="t" r="r" b="b"/>
            <a:pathLst>
              <a:path w="358140" h="290829">
                <a:moveTo>
                  <a:pt x="358139" y="0"/>
                </a:moveTo>
                <a:lnTo>
                  <a:pt x="346075" y="62864"/>
                </a:lnTo>
                <a:lnTo>
                  <a:pt x="330200" y="118744"/>
                </a:lnTo>
                <a:lnTo>
                  <a:pt x="310514" y="168275"/>
                </a:lnTo>
                <a:lnTo>
                  <a:pt x="288289" y="210819"/>
                </a:lnTo>
                <a:lnTo>
                  <a:pt x="263525" y="244475"/>
                </a:lnTo>
                <a:lnTo>
                  <a:pt x="208914" y="285114"/>
                </a:lnTo>
                <a:lnTo>
                  <a:pt x="179069" y="290829"/>
                </a:lnTo>
                <a:lnTo>
                  <a:pt x="149225" y="285114"/>
                </a:lnTo>
                <a:lnTo>
                  <a:pt x="94614" y="244475"/>
                </a:lnTo>
                <a:lnTo>
                  <a:pt x="69850" y="210819"/>
                </a:lnTo>
                <a:lnTo>
                  <a:pt x="47625" y="168275"/>
                </a:lnTo>
                <a:lnTo>
                  <a:pt x="27939" y="118744"/>
                </a:lnTo>
                <a:lnTo>
                  <a:pt x="12064" y="62864"/>
                </a:lnTo>
                <a:lnTo>
                  <a:pt x="0" y="0"/>
                </a:lnTo>
              </a:path>
            </a:pathLst>
          </a:custGeom>
          <a:ln w="25400">
            <a:solidFill>
              <a:srgbClr val="C8862F"/>
            </a:solidFill>
          </a:ln>
        </p:spPr>
        <p:txBody>
          <a:bodyPr wrap="square" lIns="0" tIns="0" rIns="0" bIns="0" rtlCol="0"/>
          <a:lstStyle/>
          <a:p>
            <a:endParaRPr/>
          </a:p>
        </p:txBody>
      </p:sp>
      <p:sp>
        <p:nvSpPr>
          <p:cNvPr id="17" name="object 17"/>
          <p:cNvSpPr/>
          <p:nvPr/>
        </p:nvSpPr>
        <p:spPr>
          <a:xfrm>
            <a:off x="6654800" y="3243579"/>
            <a:ext cx="358140" cy="290830"/>
          </a:xfrm>
          <a:custGeom>
            <a:avLst/>
            <a:gdLst/>
            <a:ahLst/>
            <a:cxnLst/>
            <a:rect l="l" t="t" r="r" b="b"/>
            <a:pathLst>
              <a:path w="358140" h="290829">
                <a:moveTo>
                  <a:pt x="358140" y="0"/>
                </a:moveTo>
                <a:lnTo>
                  <a:pt x="346075" y="62864"/>
                </a:lnTo>
                <a:lnTo>
                  <a:pt x="330200" y="118744"/>
                </a:lnTo>
                <a:lnTo>
                  <a:pt x="310515" y="168275"/>
                </a:lnTo>
                <a:lnTo>
                  <a:pt x="288290" y="210819"/>
                </a:lnTo>
                <a:lnTo>
                  <a:pt x="263525" y="244475"/>
                </a:lnTo>
                <a:lnTo>
                  <a:pt x="208915" y="285114"/>
                </a:lnTo>
                <a:lnTo>
                  <a:pt x="179070" y="290829"/>
                </a:lnTo>
                <a:lnTo>
                  <a:pt x="149225" y="285114"/>
                </a:lnTo>
                <a:lnTo>
                  <a:pt x="94615" y="244475"/>
                </a:lnTo>
                <a:lnTo>
                  <a:pt x="69850" y="210819"/>
                </a:lnTo>
                <a:lnTo>
                  <a:pt x="47625" y="168275"/>
                </a:lnTo>
                <a:lnTo>
                  <a:pt x="27940" y="118744"/>
                </a:lnTo>
                <a:lnTo>
                  <a:pt x="12065" y="62864"/>
                </a:lnTo>
                <a:lnTo>
                  <a:pt x="0" y="0"/>
                </a:lnTo>
              </a:path>
            </a:pathLst>
          </a:custGeom>
          <a:ln w="25400">
            <a:solidFill>
              <a:srgbClr val="C8862F"/>
            </a:solidFill>
          </a:ln>
        </p:spPr>
        <p:txBody>
          <a:bodyPr wrap="square" lIns="0" tIns="0" rIns="0" bIns="0" rtlCol="0"/>
          <a:lstStyle/>
          <a:p>
            <a:endParaRPr/>
          </a:p>
        </p:txBody>
      </p:sp>
      <p:sp>
        <p:nvSpPr>
          <p:cNvPr id="18" name="object 18"/>
          <p:cNvSpPr/>
          <p:nvPr/>
        </p:nvSpPr>
        <p:spPr>
          <a:xfrm>
            <a:off x="5785484" y="3243579"/>
            <a:ext cx="358140" cy="290830"/>
          </a:xfrm>
          <a:custGeom>
            <a:avLst/>
            <a:gdLst/>
            <a:ahLst/>
            <a:cxnLst/>
            <a:rect l="l" t="t" r="r" b="b"/>
            <a:pathLst>
              <a:path w="358139" h="290829">
                <a:moveTo>
                  <a:pt x="358139" y="0"/>
                </a:moveTo>
                <a:lnTo>
                  <a:pt x="346075" y="62864"/>
                </a:lnTo>
                <a:lnTo>
                  <a:pt x="330200" y="118744"/>
                </a:lnTo>
                <a:lnTo>
                  <a:pt x="310514" y="168275"/>
                </a:lnTo>
                <a:lnTo>
                  <a:pt x="288289" y="210819"/>
                </a:lnTo>
                <a:lnTo>
                  <a:pt x="263525" y="244475"/>
                </a:lnTo>
                <a:lnTo>
                  <a:pt x="208914" y="285114"/>
                </a:lnTo>
                <a:lnTo>
                  <a:pt x="179069" y="290829"/>
                </a:lnTo>
                <a:lnTo>
                  <a:pt x="149225" y="285114"/>
                </a:lnTo>
                <a:lnTo>
                  <a:pt x="94614" y="244475"/>
                </a:lnTo>
                <a:lnTo>
                  <a:pt x="69850" y="210819"/>
                </a:lnTo>
                <a:lnTo>
                  <a:pt x="47625" y="168275"/>
                </a:lnTo>
                <a:lnTo>
                  <a:pt x="27939" y="118744"/>
                </a:lnTo>
                <a:lnTo>
                  <a:pt x="12064" y="62864"/>
                </a:lnTo>
                <a:lnTo>
                  <a:pt x="0" y="0"/>
                </a:lnTo>
              </a:path>
            </a:pathLst>
          </a:custGeom>
          <a:ln w="25400">
            <a:solidFill>
              <a:srgbClr val="C8862F"/>
            </a:solidFill>
          </a:ln>
        </p:spPr>
        <p:txBody>
          <a:bodyPr wrap="square" lIns="0" tIns="0" rIns="0" bIns="0" rtlCol="0"/>
          <a:lstStyle/>
          <a:p>
            <a:endParaRPr/>
          </a:p>
        </p:txBody>
      </p:sp>
      <p:sp>
        <p:nvSpPr>
          <p:cNvPr id="19" name="object 19"/>
          <p:cNvSpPr/>
          <p:nvPr/>
        </p:nvSpPr>
        <p:spPr>
          <a:xfrm>
            <a:off x="4914900" y="3243579"/>
            <a:ext cx="358140" cy="290830"/>
          </a:xfrm>
          <a:custGeom>
            <a:avLst/>
            <a:gdLst/>
            <a:ahLst/>
            <a:cxnLst/>
            <a:rect l="l" t="t" r="r" b="b"/>
            <a:pathLst>
              <a:path w="358139" h="290829">
                <a:moveTo>
                  <a:pt x="358139" y="0"/>
                </a:moveTo>
                <a:lnTo>
                  <a:pt x="346075" y="62864"/>
                </a:lnTo>
                <a:lnTo>
                  <a:pt x="330200" y="118744"/>
                </a:lnTo>
                <a:lnTo>
                  <a:pt x="310514" y="168275"/>
                </a:lnTo>
                <a:lnTo>
                  <a:pt x="288289" y="210819"/>
                </a:lnTo>
                <a:lnTo>
                  <a:pt x="263525" y="244475"/>
                </a:lnTo>
                <a:lnTo>
                  <a:pt x="208914" y="285114"/>
                </a:lnTo>
                <a:lnTo>
                  <a:pt x="179070" y="290829"/>
                </a:lnTo>
                <a:lnTo>
                  <a:pt x="149225" y="285114"/>
                </a:lnTo>
                <a:lnTo>
                  <a:pt x="94614" y="244475"/>
                </a:lnTo>
                <a:lnTo>
                  <a:pt x="69850" y="210819"/>
                </a:lnTo>
                <a:lnTo>
                  <a:pt x="47625" y="168275"/>
                </a:lnTo>
                <a:lnTo>
                  <a:pt x="27939" y="118744"/>
                </a:lnTo>
                <a:lnTo>
                  <a:pt x="12064" y="62864"/>
                </a:lnTo>
                <a:lnTo>
                  <a:pt x="0" y="0"/>
                </a:lnTo>
              </a:path>
            </a:pathLst>
          </a:custGeom>
          <a:ln w="25400">
            <a:solidFill>
              <a:srgbClr val="C8862F"/>
            </a:solidFill>
          </a:ln>
        </p:spPr>
        <p:txBody>
          <a:bodyPr wrap="square" lIns="0" tIns="0" rIns="0" bIns="0" rtlCol="0"/>
          <a:lstStyle/>
          <a:p>
            <a:endParaRPr/>
          </a:p>
        </p:txBody>
      </p:sp>
      <p:sp>
        <p:nvSpPr>
          <p:cNvPr id="20" name="object 20"/>
          <p:cNvSpPr/>
          <p:nvPr/>
        </p:nvSpPr>
        <p:spPr>
          <a:xfrm>
            <a:off x="6654800" y="1640204"/>
            <a:ext cx="358140" cy="290830"/>
          </a:xfrm>
          <a:custGeom>
            <a:avLst/>
            <a:gdLst/>
            <a:ahLst/>
            <a:cxnLst/>
            <a:rect l="l" t="t" r="r" b="b"/>
            <a:pathLst>
              <a:path w="358140" h="290830">
                <a:moveTo>
                  <a:pt x="0" y="290830"/>
                </a:moveTo>
                <a:lnTo>
                  <a:pt x="12065" y="227965"/>
                </a:lnTo>
                <a:lnTo>
                  <a:pt x="27940" y="171450"/>
                </a:lnTo>
                <a:lnTo>
                  <a:pt x="47625" y="121920"/>
                </a:lnTo>
                <a:lnTo>
                  <a:pt x="69850" y="80010"/>
                </a:lnTo>
                <a:lnTo>
                  <a:pt x="94615" y="45720"/>
                </a:lnTo>
                <a:lnTo>
                  <a:pt x="149225" y="5080"/>
                </a:lnTo>
                <a:lnTo>
                  <a:pt x="179070" y="0"/>
                </a:lnTo>
                <a:lnTo>
                  <a:pt x="208915" y="5080"/>
                </a:lnTo>
                <a:lnTo>
                  <a:pt x="263525" y="45720"/>
                </a:lnTo>
                <a:lnTo>
                  <a:pt x="288290" y="80010"/>
                </a:lnTo>
                <a:lnTo>
                  <a:pt x="310515" y="121920"/>
                </a:lnTo>
                <a:lnTo>
                  <a:pt x="330200" y="171450"/>
                </a:lnTo>
                <a:lnTo>
                  <a:pt x="346075" y="227965"/>
                </a:lnTo>
                <a:lnTo>
                  <a:pt x="358140" y="290830"/>
                </a:lnTo>
              </a:path>
            </a:pathLst>
          </a:custGeom>
          <a:ln w="25399">
            <a:solidFill>
              <a:srgbClr val="C8862F"/>
            </a:solidFill>
          </a:ln>
        </p:spPr>
        <p:txBody>
          <a:bodyPr wrap="square" lIns="0" tIns="0" rIns="0" bIns="0" rtlCol="0"/>
          <a:lstStyle/>
          <a:p>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4572000" y="1"/>
            <a:ext cx="4572000" cy="1307217"/>
          </a:xfrm>
          <a:custGeom>
            <a:avLst/>
            <a:gdLst/>
            <a:ahLst/>
            <a:cxnLst/>
            <a:rect l="l" t="t" r="r" b="b"/>
            <a:pathLst>
              <a:path w="4572000" h="2120900">
                <a:moveTo>
                  <a:pt x="0" y="2120532"/>
                </a:moveTo>
                <a:lnTo>
                  <a:pt x="4571999" y="2120532"/>
                </a:lnTo>
                <a:lnTo>
                  <a:pt x="4571999" y="0"/>
                </a:lnTo>
                <a:lnTo>
                  <a:pt x="0" y="0"/>
                </a:lnTo>
                <a:lnTo>
                  <a:pt x="0" y="2120532"/>
                </a:lnTo>
                <a:close/>
              </a:path>
            </a:pathLst>
          </a:custGeom>
          <a:solidFill>
            <a:srgbClr val="EEEEEE"/>
          </a:solidFill>
        </p:spPr>
        <p:txBody>
          <a:bodyPr wrap="square" lIns="0" tIns="0" rIns="0" bIns="0" rtlCol="0"/>
          <a:lstStyle/>
          <a:p>
            <a:endParaRPr sz="1800"/>
          </a:p>
        </p:txBody>
      </p:sp>
      <p:pic>
        <p:nvPicPr>
          <p:cNvPr id="4" name="object 4"/>
          <p:cNvPicPr/>
          <p:nvPr/>
        </p:nvPicPr>
        <p:blipFill>
          <a:blip r:embed="rId2" cstate="print"/>
          <a:stretch>
            <a:fillRect/>
          </a:stretch>
        </p:blipFill>
        <p:spPr>
          <a:xfrm>
            <a:off x="143976" y="161799"/>
            <a:ext cx="774074" cy="311224"/>
          </a:xfrm>
          <a:prstGeom prst="rect">
            <a:avLst/>
          </a:prstGeom>
        </p:spPr>
      </p:pic>
      <p:pic>
        <p:nvPicPr>
          <p:cNvPr id="5" name="object 5"/>
          <p:cNvPicPr/>
          <p:nvPr/>
        </p:nvPicPr>
        <p:blipFill>
          <a:blip r:embed="rId3" cstate="print"/>
          <a:stretch>
            <a:fillRect/>
          </a:stretch>
        </p:blipFill>
        <p:spPr>
          <a:xfrm>
            <a:off x="8229557" y="161801"/>
            <a:ext cx="791593" cy="311224"/>
          </a:xfrm>
          <a:prstGeom prst="rect">
            <a:avLst/>
          </a:prstGeom>
        </p:spPr>
      </p:pic>
      <p:sp>
        <p:nvSpPr>
          <p:cNvPr id="6" name="object 6"/>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HTML Tags and Attributes</a:t>
            </a:r>
          </a:p>
        </p:txBody>
      </p:sp>
      <p:sp>
        <p:nvSpPr>
          <p:cNvPr id="7" name="object 7"/>
          <p:cNvSpPr txBox="1"/>
          <p:nvPr/>
        </p:nvSpPr>
        <p:spPr>
          <a:xfrm>
            <a:off x="1436925" y="1717298"/>
            <a:ext cx="1308100" cy="289823"/>
          </a:xfrm>
          <a:prstGeom prst="rect">
            <a:avLst/>
          </a:prstGeom>
        </p:spPr>
        <p:txBody>
          <a:bodyPr vert="horz" wrap="square" lIns="0" tIns="12700" rIns="0" bIns="0" rtlCol="0">
            <a:spAutoFit/>
          </a:bodyPr>
          <a:lstStyle/>
          <a:p>
            <a:pPr marL="12700" algn="ctr">
              <a:spcBef>
                <a:spcPts val="100"/>
              </a:spcBef>
            </a:pPr>
            <a:r>
              <a:rPr sz="1800" spc="-30" dirty="0">
                <a:solidFill>
                  <a:srgbClr val="595959"/>
                </a:solidFill>
                <a:latin typeface="Arial MT"/>
                <a:cs typeface="Arial MT"/>
              </a:rPr>
              <a:t>Type</a:t>
            </a:r>
            <a:r>
              <a:rPr sz="1800" spc="-40" dirty="0">
                <a:solidFill>
                  <a:srgbClr val="595959"/>
                </a:solidFill>
                <a:latin typeface="Arial MT"/>
                <a:cs typeface="Arial MT"/>
              </a:rPr>
              <a:t> </a:t>
            </a:r>
            <a:r>
              <a:rPr sz="1800" spc="-5" dirty="0">
                <a:solidFill>
                  <a:srgbClr val="595959"/>
                </a:solidFill>
                <a:latin typeface="Arial MT"/>
                <a:cs typeface="Arial MT"/>
              </a:rPr>
              <a:t>of</a:t>
            </a:r>
            <a:r>
              <a:rPr sz="1800" spc="-40" dirty="0">
                <a:solidFill>
                  <a:srgbClr val="595959"/>
                </a:solidFill>
                <a:latin typeface="Arial MT"/>
                <a:cs typeface="Arial MT"/>
              </a:rPr>
              <a:t> </a:t>
            </a:r>
            <a:r>
              <a:rPr sz="1800" spc="-5" dirty="0">
                <a:solidFill>
                  <a:srgbClr val="595959"/>
                </a:solidFill>
                <a:latin typeface="Arial MT"/>
                <a:cs typeface="Arial MT"/>
              </a:rPr>
              <a:t>Lists</a:t>
            </a:r>
            <a:endParaRPr sz="1800" dirty="0">
              <a:latin typeface="Arial MT"/>
              <a:cs typeface="Arial MT"/>
            </a:endParaRPr>
          </a:p>
        </p:txBody>
      </p:sp>
      <p:sp>
        <p:nvSpPr>
          <p:cNvPr id="8" name="object 8"/>
          <p:cNvSpPr txBox="1"/>
          <p:nvPr/>
        </p:nvSpPr>
        <p:spPr>
          <a:xfrm>
            <a:off x="770183" y="2608174"/>
            <a:ext cx="2191385" cy="1024639"/>
          </a:xfrm>
          <a:prstGeom prst="rect">
            <a:avLst/>
          </a:prstGeom>
        </p:spPr>
        <p:txBody>
          <a:bodyPr vert="horz" wrap="square" lIns="0" tIns="46990" rIns="0" bIns="0" rtlCol="0">
            <a:spAutoFit/>
          </a:bodyPr>
          <a:lstStyle/>
          <a:p>
            <a:pPr marL="348606" indent="-336542" algn="just">
              <a:spcBef>
                <a:spcPts val="370"/>
              </a:spcBef>
              <a:buChar char="●"/>
              <a:tabLst>
                <a:tab pos="347972" algn="l"/>
                <a:tab pos="349241" algn="l"/>
              </a:tabLst>
            </a:pPr>
            <a:r>
              <a:rPr spc="-5" dirty="0">
                <a:latin typeface="Arial MT"/>
                <a:cs typeface="Arial MT"/>
              </a:rPr>
              <a:t>Unordere</a:t>
            </a:r>
            <a:r>
              <a:rPr dirty="0">
                <a:latin typeface="Arial MT"/>
                <a:cs typeface="Arial MT"/>
              </a:rPr>
              <a:t>d</a:t>
            </a:r>
            <a:r>
              <a:rPr spc="-5" dirty="0">
                <a:latin typeface="Arial MT"/>
                <a:cs typeface="Arial MT"/>
              </a:rPr>
              <a:t> HTM</a:t>
            </a:r>
            <a:r>
              <a:rPr dirty="0">
                <a:latin typeface="Arial MT"/>
                <a:cs typeface="Arial MT"/>
              </a:rPr>
              <a:t>L</a:t>
            </a:r>
            <a:r>
              <a:rPr spc="-55" dirty="0">
                <a:latin typeface="Arial MT"/>
                <a:cs typeface="Arial MT"/>
              </a:rPr>
              <a:t> </a:t>
            </a:r>
            <a:r>
              <a:rPr spc="-5" dirty="0">
                <a:latin typeface="Arial MT"/>
                <a:cs typeface="Arial MT"/>
              </a:rPr>
              <a:t>List</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Ordere</a:t>
            </a:r>
            <a:r>
              <a:rPr dirty="0">
                <a:latin typeface="Arial MT"/>
                <a:cs typeface="Arial MT"/>
              </a:rPr>
              <a:t>d</a:t>
            </a:r>
            <a:r>
              <a:rPr spc="-5" dirty="0">
                <a:latin typeface="Arial MT"/>
                <a:cs typeface="Arial MT"/>
              </a:rPr>
              <a:t> HTM</a:t>
            </a:r>
            <a:r>
              <a:rPr dirty="0">
                <a:latin typeface="Arial MT"/>
                <a:cs typeface="Arial MT"/>
              </a:rPr>
              <a:t>L</a:t>
            </a:r>
            <a:r>
              <a:rPr spc="-55" dirty="0">
                <a:latin typeface="Arial MT"/>
                <a:cs typeface="Arial MT"/>
              </a:rPr>
              <a:t> </a:t>
            </a:r>
            <a:r>
              <a:rPr spc="-5" dirty="0">
                <a:latin typeface="Arial MT"/>
                <a:cs typeface="Arial MT"/>
              </a:rPr>
              <a:t>List</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HTM</a:t>
            </a:r>
            <a:r>
              <a:rPr dirty="0">
                <a:latin typeface="Arial MT"/>
                <a:cs typeface="Arial MT"/>
              </a:rPr>
              <a:t>L</a:t>
            </a:r>
            <a:r>
              <a:rPr spc="-55" dirty="0">
                <a:latin typeface="Arial MT"/>
                <a:cs typeface="Arial MT"/>
              </a:rPr>
              <a:t> </a:t>
            </a:r>
            <a:r>
              <a:rPr spc="-5" dirty="0">
                <a:latin typeface="Arial MT"/>
                <a:cs typeface="Arial MT"/>
              </a:rPr>
              <a:t>Descriptio</a:t>
            </a:r>
            <a:r>
              <a:rPr dirty="0">
                <a:latin typeface="Arial MT"/>
                <a:cs typeface="Arial MT"/>
              </a:rPr>
              <a:t>n</a:t>
            </a:r>
            <a:r>
              <a:rPr spc="-5" dirty="0">
                <a:latin typeface="Arial MT"/>
                <a:cs typeface="Arial MT"/>
              </a:rPr>
              <a:t> Lists</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Neste</a:t>
            </a:r>
            <a:r>
              <a:rPr dirty="0">
                <a:latin typeface="Arial MT"/>
                <a:cs typeface="Arial MT"/>
              </a:rPr>
              <a:t>d</a:t>
            </a:r>
            <a:r>
              <a:rPr spc="-5" dirty="0">
                <a:latin typeface="Arial MT"/>
                <a:cs typeface="Arial MT"/>
              </a:rPr>
              <a:t> HTM</a:t>
            </a:r>
            <a:r>
              <a:rPr dirty="0">
                <a:latin typeface="Arial MT"/>
                <a:cs typeface="Arial MT"/>
              </a:rPr>
              <a:t>L</a:t>
            </a:r>
            <a:r>
              <a:rPr spc="-55" dirty="0">
                <a:latin typeface="Arial MT"/>
                <a:cs typeface="Arial MT"/>
              </a:rPr>
              <a:t> </a:t>
            </a:r>
            <a:r>
              <a:rPr spc="-5" dirty="0">
                <a:latin typeface="Arial MT"/>
                <a:cs typeface="Arial MT"/>
              </a:rPr>
              <a:t>Lists</a:t>
            </a:r>
            <a:endParaRPr dirty="0">
              <a:latin typeface="Arial MT"/>
              <a:cs typeface="Arial MT"/>
            </a:endParaRPr>
          </a:p>
        </p:txBody>
      </p:sp>
      <p:sp>
        <p:nvSpPr>
          <p:cNvPr id="9" name="object 9"/>
          <p:cNvSpPr txBox="1"/>
          <p:nvPr/>
        </p:nvSpPr>
        <p:spPr>
          <a:xfrm>
            <a:off x="4572000" y="2138697"/>
            <a:ext cx="4572000" cy="1307217"/>
          </a:xfrm>
          <a:prstGeom prst="rect">
            <a:avLst/>
          </a:prstGeom>
          <a:solidFill>
            <a:schemeClr val="bg1"/>
          </a:solidFill>
        </p:spPr>
        <p:txBody>
          <a:bodyPr vert="horz" wrap="square" lIns="0" tIns="12700" rIns="0" bIns="0" rtlCol="0">
            <a:spAutoFit/>
          </a:bodyPr>
          <a:lstStyle/>
          <a:p>
            <a:pPr marL="12700">
              <a:lnSpc>
                <a:spcPts val="1664"/>
              </a:lnSpc>
              <a:spcBef>
                <a:spcPts val="100"/>
              </a:spcBef>
            </a:pPr>
            <a:r>
              <a:rPr spc="-5" dirty="0">
                <a:latin typeface="Arial MT"/>
                <a:cs typeface="Arial MT"/>
              </a:rPr>
              <a:t>&lt;dl&gt;</a:t>
            </a:r>
            <a:endParaRPr dirty="0">
              <a:latin typeface="Arial MT"/>
              <a:cs typeface="Arial MT"/>
            </a:endParaRPr>
          </a:p>
          <a:p>
            <a:pPr marL="111122">
              <a:lnSpc>
                <a:spcPts val="1650"/>
              </a:lnSpc>
            </a:pPr>
            <a:r>
              <a:rPr spc="-10" dirty="0">
                <a:latin typeface="Arial MT"/>
                <a:cs typeface="Arial MT"/>
              </a:rPr>
              <a:t>&lt;dt&gt;Coffee&lt;/dt&gt;</a:t>
            </a:r>
            <a:endParaRPr dirty="0">
              <a:latin typeface="Arial MT"/>
              <a:cs typeface="Arial MT"/>
            </a:endParaRPr>
          </a:p>
          <a:p>
            <a:pPr marL="111122">
              <a:lnSpc>
                <a:spcPts val="1650"/>
              </a:lnSpc>
            </a:pPr>
            <a:r>
              <a:rPr spc="-5" dirty="0">
                <a:latin typeface="Arial MT"/>
                <a:cs typeface="Arial MT"/>
              </a:rPr>
              <a:t>&lt;dd&gt;-</a:t>
            </a:r>
            <a:r>
              <a:rPr spc="-30" dirty="0">
                <a:latin typeface="Arial MT"/>
                <a:cs typeface="Arial MT"/>
              </a:rPr>
              <a:t> </a:t>
            </a:r>
            <a:r>
              <a:rPr spc="-5" dirty="0">
                <a:latin typeface="Arial MT"/>
                <a:cs typeface="Arial MT"/>
              </a:rPr>
              <a:t>black</a:t>
            </a:r>
            <a:r>
              <a:rPr spc="-25" dirty="0">
                <a:latin typeface="Arial MT"/>
                <a:cs typeface="Arial MT"/>
              </a:rPr>
              <a:t> </a:t>
            </a:r>
            <a:r>
              <a:rPr spc="-5" dirty="0">
                <a:latin typeface="Arial MT"/>
                <a:cs typeface="Arial MT"/>
              </a:rPr>
              <a:t>hot</a:t>
            </a:r>
            <a:r>
              <a:rPr spc="-25" dirty="0">
                <a:latin typeface="Arial MT"/>
                <a:cs typeface="Arial MT"/>
              </a:rPr>
              <a:t> </a:t>
            </a:r>
            <a:r>
              <a:rPr spc="-5" dirty="0">
                <a:latin typeface="Arial MT"/>
                <a:cs typeface="Arial MT"/>
              </a:rPr>
              <a:t>drink&lt;/dd&gt;</a:t>
            </a:r>
            <a:endParaRPr dirty="0">
              <a:latin typeface="Arial MT"/>
              <a:cs typeface="Arial MT"/>
            </a:endParaRPr>
          </a:p>
          <a:p>
            <a:pPr marL="111122">
              <a:lnSpc>
                <a:spcPts val="1650"/>
              </a:lnSpc>
            </a:pPr>
            <a:r>
              <a:rPr spc="-5" dirty="0">
                <a:latin typeface="Arial MT"/>
                <a:cs typeface="Arial MT"/>
              </a:rPr>
              <a:t>&lt;dt&gt;Milk&lt;/dt&gt;</a:t>
            </a:r>
            <a:endParaRPr dirty="0">
              <a:latin typeface="Arial MT"/>
              <a:cs typeface="Arial MT"/>
            </a:endParaRPr>
          </a:p>
          <a:p>
            <a:pPr marL="111122">
              <a:lnSpc>
                <a:spcPts val="1650"/>
              </a:lnSpc>
            </a:pPr>
            <a:r>
              <a:rPr spc="-5" dirty="0">
                <a:latin typeface="Arial MT"/>
                <a:cs typeface="Arial MT"/>
              </a:rPr>
              <a:t>&lt;dd&gt;-</a:t>
            </a:r>
            <a:r>
              <a:rPr spc="-35" dirty="0">
                <a:latin typeface="Arial MT"/>
                <a:cs typeface="Arial MT"/>
              </a:rPr>
              <a:t> </a:t>
            </a:r>
            <a:r>
              <a:rPr spc="-5" dirty="0">
                <a:latin typeface="Arial MT"/>
                <a:cs typeface="Arial MT"/>
              </a:rPr>
              <a:t>white</a:t>
            </a:r>
            <a:r>
              <a:rPr spc="-30" dirty="0">
                <a:latin typeface="Arial MT"/>
                <a:cs typeface="Arial MT"/>
              </a:rPr>
              <a:t> </a:t>
            </a:r>
            <a:r>
              <a:rPr dirty="0">
                <a:latin typeface="Arial MT"/>
                <a:cs typeface="Arial MT"/>
              </a:rPr>
              <a:t>cold</a:t>
            </a:r>
            <a:r>
              <a:rPr spc="-30" dirty="0">
                <a:latin typeface="Arial MT"/>
                <a:cs typeface="Arial MT"/>
              </a:rPr>
              <a:t> </a:t>
            </a:r>
            <a:r>
              <a:rPr spc="-5" dirty="0">
                <a:latin typeface="Arial MT"/>
                <a:cs typeface="Arial MT"/>
              </a:rPr>
              <a:t>drink&lt;/dd&gt;</a:t>
            </a:r>
            <a:endParaRPr dirty="0">
              <a:latin typeface="Arial MT"/>
              <a:cs typeface="Arial MT"/>
            </a:endParaRPr>
          </a:p>
          <a:p>
            <a:pPr marL="12700">
              <a:lnSpc>
                <a:spcPts val="1664"/>
              </a:lnSpc>
            </a:pPr>
            <a:r>
              <a:rPr spc="-5" dirty="0">
                <a:latin typeface="Arial MT"/>
                <a:cs typeface="Arial MT"/>
              </a:rPr>
              <a:t>&lt;/dl&gt;</a:t>
            </a:r>
            <a:endParaRPr dirty="0">
              <a:latin typeface="Arial MT"/>
              <a:cs typeface="Arial MT"/>
            </a:endParaRPr>
          </a:p>
        </p:txBody>
      </p:sp>
    </p:spTree>
    <p:extLst>
      <p:ext uri="{BB962C8B-B14F-4D97-AF65-F5344CB8AC3E}">
        <p14:creationId xmlns:p14="http://schemas.microsoft.com/office/powerpoint/2010/main" val="1573186607"/>
      </p:ext>
    </p:extLst>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00200" y="827278"/>
            <a:ext cx="1967345" cy="456535"/>
          </a:xfrm>
          <a:prstGeom prst="rect">
            <a:avLst/>
          </a:prstGeom>
        </p:spPr>
        <p:txBody>
          <a:bodyPr vert="horz" wrap="square" lIns="0" tIns="12700" rIns="0" bIns="0" rtlCol="0">
            <a:spAutoFit/>
          </a:bodyPr>
          <a:lstStyle/>
          <a:p>
            <a:pPr marL="12700" algn="ctr">
              <a:lnSpc>
                <a:spcPct val="100000"/>
              </a:lnSpc>
              <a:spcBef>
                <a:spcPts val="100"/>
              </a:spcBef>
            </a:pPr>
            <a:r>
              <a:rPr spc="-5" dirty="0"/>
              <a:t>K</a:t>
            </a:r>
            <a:r>
              <a:rPr spc="-15" dirty="0"/>
              <a:t>e</a:t>
            </a:r>
            <a:r>
              <a:rPr dirty="0"/>
              <a:t>ys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sp>
          <p:nvSpPr>
            <p:cNvPr id="6" name="object 6"/>
            <p:cNvSpPr/>
            <p:nvPr/>
          </p:nvSpPr>
          <p:spPr>
            <a:xfrm>
              <a:off x="4899659" y="2194560"/>
              <a:ext cx="3830954" cy="1266190"/>
            </a:xfrm>
            <a:custGeom>
              <a:avLst/>
              <a:gdLst/>
              <a:ahLst/>
              <a:cxnLst/>
              <a:rect l="l" t="t" r="r" b="b"/>
              <a:pathLst>
                <a:path w="3830954" h="1266189">
                  <a:moveTo>
                    <a:pt x="1915794" y="290829"/>
                  </a:moveTo>
                  <a:lnTo>
                    <a:pt x="1915794" y="344169"/>
                  </a:lnTo>
                  <a:lnTo>
                    <a:pt x="3651885" y="344169"/>
                  </a:lnTo>
                  <a:lnTo>
                    <a:pt x="3651885" y="396875"/>
                  </a:lnTo>
                </a:path>
                <a:path w="3830954" h="1266189">
                  <a:moveTo>
                    <a:pt x="1915794" y="290829"/>
                  </a:moveTo>
                  <a:lnTo>
                    <a:pt x="1915794" y="344169"/>
                  </a:lnTo>
                  <a:lnTo>
                    <a:pt x="2783840" y="344169"/>
                  </a:lnTo>
                  <a:lnTo>
                    <a:pt x="2783840" y="396875"/>
                  </a:lnTo>
                </a:path>
                <a:path w="3830954" h="1266189">
                  <a:moveTo>
                    <a:pt x="1915794" y="290829"/>
                  </a:moveTo>
                  <a:lnTo>
                    <a:pt x="1915794" y="396875"/>
                  </a:lnTo>
                </a:path>
                <a:path w="3830954" h="1266189">
                  <a:moveTo>
                    <a:pt x="1915160" y="290829"/>
                  </a:moveTo>
                  <a:lnTo>
                    <a:pt x="1915160" y="344169"/>
                  </a:lnTo>
                  <a:lnTo>
                    <a:pt x="1047114" y="344169"/>
                  </a:lnTo>
                  <a:lnTo>
                    <a:pt x="1047114" y="396875"/>
                  </a:lnTo>
                </a:path>
                <a:path w="3830954" h="1266189">
                  <a:moveTo>
                    <a:pt x="1915160" y="290829"/>
                  </a:moveTo>
                  <a:lnTo>
                    <a:pt x="1915160" y="344169"/>
                  </a:lnTo>
                  <a:lnTo>
                    <a:pt x="179069" y="344169"/>
                  </a:lnTo>
                  <a:lnTo>
                    <a:pt x="179069" y="396875"/>
                  </a:lnTo>
                </a:path>
                <a:path w="3830954" h="1266189">
                  <a:moveTo>
                    <a:pt x="2094230" y="0"/>
                  </a:moveTo>
                  <a:lnTo>
                    <a:pt x="2082164" y="62864"/>
                  </a:lnTo>
                  <a:lnTo>
                    <a:pt x="2066289" y="119379"/>
                  </a:lnTo>
                  <a:lnTo>
                    <a:pt x="2047239" y="168909"/>
                  </a:lnTo>
                  <a:lnTo>
                    <a:pt x="2025014" y="210819"/>
                  </a:lnTo>
                  <a:lnTo>
                    <a:pt x="2000249" y="245109"/>
                  </a:lnTo>
                  <a:lnTo>
                    <a:pt x="1945005" y="285750"/>
                  </a:lnTo>
                  <a:lnTo>
                    <a:pt x="1915160" y="290829"/>
                  </a:lnTo>
                  <a:lnTo>
                    <a:pt x="1885949" y="285750"/>
                  </a:lnTo>
                  <a:lnTo>
                    <a:pt x="1830705" y="245109"/>
                  </a:lnTo>
                  <a:lnTo>
                    <a:pt x="1805939" y="210819"/>
                  </a:lnTo>
                  <a:lnTo>
                    <a:pt x="1783714" y="168909"/>
                  </a:lnTo>
                  <a:lnTo>
                    <a:pt x="1764664" y="119379"/>
                  </a:lnTo>
                  <a:lnTo>
                    <a:pt x="1748789" y="62864"/>
                  </a:lnTo>
                  <a:lnTo>
                    <a:pt x="1736089" y="0"/>
                  </a:lnTo>
                </a:path>
                <a:path w="3830954" h="1266189">
                  <a:moveTo>
                    <a:pt x="0" y="687704"/>
                  </a:moveTo>
                  <a:lnTo>
                    <a:pt x="12064" y="624839"/>
                  </a:lnTo>
                  <a:lnTo>
                    <a:pt x="27939" y="568325"/>
                  </a:lnTo>
                  <a:lnTo>
                    <a:pt x="47625" y="518794"/>
                  </a:lnTo>
                  <a:lnTo>
                    <a:pt x="69850" y="476884"/>
                  </a:lnTo>
                  <a:lnTo>
                    <a:pt x="94614" y="442594"/>
                  </a:lnTo>
                  <a:lnTo>
                    <a:pt x="149225" y="401954"/>
                  </a:lnTo>
                  <a:lnTo>
                    <a:pt x="179069" y="396875"/>
                  </a:lnTo>
                  <a:lnTo>
                    <a:pt x="208914" y="401954"/>
                  </a:lnTo>
                  <a:lnTo>
                    <a:pt x="263525" y="442594"/>
                  </a:lnTo>
                  <a:lnTo>
                    <a:pt x="288289" y="476884"/>
                  </a:lnTo>
                  <a:lnTo>
                    <a:pt x="310514" y="518794"/>
                  </a:lnTo>
                  <a:lnTo>
                    <a:pt x="329564" y="568325"/>
                  </a:lnTo>
                  <a:lnTo>
                    <a:pt x="346075" y="624839"/>
                  </a:lnTo>
                  <a:lnTo>
                    <a:pt x="358139" y="687704"/>
                  </a:lnTo>
                </a:path>
                <a:path w="3830954" h="1266189">
                  <a:moveTo>
                    <a:pt x="868044" y="687704"/>
                  </a:moveTo>
                  <a:lnTo>
                    <a:pt x="880110" y="624839"/>
                  </a:lnTo>
                  <a:lnTo>
                    <a:pt x="896619" y="568325"/>
                  </a:lnTo>
                  <a:lnTo>
                    <a:pt x="915669" y="518794"/>
                  </a:lnTo>
                  <a:lnTo>
                    <a:pt x="937894" y="476884"/>
                  </a:lnTo>
                  <a:lnTo>
                    <a:pt x="962660" y="442594"/>
                  </a:lnTo>
                  <a:lnTo>
                    <a:pt x="1017904" y="401954"/>
                  </a:lnTo>
                  <a:lnTo>
                    <a:pt x="1047114" y="396875"/>
                  </a:lnTo>
                  <a:lnTo>
                    <a:pt x="1076960" y="401954"/>
                  </a:lnTo>
                  <a:lnTo>
                    <a:pt x="1132204" y="442594"/>
                  </a:lnTo>
                  <a:lnTo>
                    <a:pt x="1156335" y="476884"/>
                  </a:lnTo>
                  <a:lnTo>
                    <a:pt x="1178560" y="518794"/>
                  </a:lnTo>
                  <a:lnTo>
                    <a:pt x="1198244" y="568325"/>
                  </a:lnTo>
                  <a:lnTo>
                    <a:pt x="1214119" y="624839"/>
                  </a:lnTo>
                  <a:lnTo>
                    <a:pt x="1226185" y="687704"/>
                  </a:lnTo>
                </a:path>
                <a:path w="3830954" h="1266189">
                  <a:moveTo>
                    <a:pt x="1736089" y="687704"/>
                  </a:moveTo>
                  <a:lnTo>
                    <a:pt x="1748789" y="624839"/>
                  </a:lnTo>
                  <a:lnTo>
                    <a:pt x="1764664" y="568325"/>
                  </a:lnTo>
                  <a:lnTo>
                    <a:pt x="1783714" y="518794"/>
                  </a:lnTo>
                  <a:lnTo>
                    <a:pt x="1805939" y="476884"/>
                  </a:lnTo>
                  <a:lnTo>
                    <a:pt x="1830705" y="442594"/>
                  </a:lnTo>
                  <a:lnTo>
                    <a:pt x="1885949" y="401954"/>
                  </a:lnTo>
                  <a:lnTo>
                    <a:pt x="1915160" y="396875"/>
                  </a:lnTo>
                  <a:lnTo>
                    <a:pt x="1945005" y="401954"/>
                  </a:lnTo>
                  <a:lnTo>
                    <a:pt x="2000249" y="442594"/>
                  </a:lnTo>
                  <a:lnTo>
                    <a:pt x="2025014" y="476884"/>
                  </a:lnTo>
                  <a:lnTo>
                    <a:pt x="2047239" y="518794"/>
                  </a:lnTo>
                  <a:lnTo>
                    <a:pt x="2066289" y="568325"/>
                  </a:lnTo>
                  <a:lnTo>
                    <a:pt x="2082164" y="624839"/>
                  </a:lnTo>
                  <a:lnTo>
                    <a:pt x="2094230" y="687704"/>
                  </a:lnTo>
                </a:path>
                <a:path w="3830954" h="1266189">
                  <a:moveTo>
                    <a:pt x="2604769" y="687704"/>
                  </a:moveTo>
                  <a:lnTo>
                    <a:pt x="2616835" y="624839"/>
                  </a:lnTo>
                  <a:lnTo>
                    <a:pt x="2632710" y="568325"/>
                  </a:lnTo>
                  <a:lnTo>
                    <a:pt x="2652394" y="518794"/>
                  </a:lnTo>
                  <a:lnTo>
                    <a:pt x="2673985" y="476884"/>
                  </a:lnTo>
                  <a:lnTo>
                    <a:pt x="2698749" y="442594"/>
                  </a:lnTo>
                  <a:lnTo>
                    <a:pt x="2753994" y="401954"/>
                  </a:lnTo>
                  <a:lnTo>
                    <a:pt x="2783840" y="396875"/>
                  </a:lnTo>
                  <a:lnTo>
                    <a:pt x="2813049" y="401954"/>
                  </a:lnTo>
                  <a:lnTo>
                    <a:pt x="2868294" y="442594"/>
                  </a:lnTo>
                  <a:lnTo>
                    <a:pt x="2893060" y="476884"/>
                  </a:lnTo>
                  <a:lnTo>
                    <a:pt x="2915285" y="518794"/>
                  </a:lnTo>
                  <a:lnTo>
                    <a:pt x="2934335" y="568325"/>
                  </a:lnTo>
                  <a:lnTo>
                    <a:pt x="2950210" y="624839"/>
                  </a:lnTo>
                  <a:lnTo>
                    <a:pt x="2962910" y="687704"/>
                  </a:lnTo>
                </a:path>
                <a:path w="3830954" h="1266189">
                  <a:moveTo>
                    <a:pt x="3472815" y="687704"/>
                  </a:moveTo>
                  <a:lnTo>
                    <a:pt x="3484880" y="624839"/>
                  </a:lnTo>
                  <a:lnTo>
                    <a:pt x="3500755" y="568325"/>
                  </a:lnTo>
                  <a:lnTo>
                    <a:pt x="3520440" y="518794"/>
                  </a:lnTo>
                  <a:lnTo>
                    <a:pt x="3542665" y="476884"/>
                  </a:lnTo>
                  <a:lnTo>
                    <a:pt x="3567430" y="442594"/>
                  </a:lnTo>
                  <a:lnTo>
                    <a:pt x="3622040" y="401954"/>
                  </a:lnTo>
                  <a:lnTo>
                    <a:pt x="3651885" y="396875"/>
                  </a:lnTo>
                  <a:lnTo>
                    <a:pt x="3681730" y="401954"/>
                  </a:lnTo>
                  <a:lnTo>
                    <a:pt x="3736340" y="442594"/>
                  </a:lnTo>
                  <a:lnTo>
                    <a:pt x="3761105" y="476884"/>
                  </a:lnTo>
                  <a:lnTo>
                    <a:pt x="3783330" y="518794"/>
                  </a:lnTo>
                  <a:lnTo>
                    <a:pt x="3803015" y="568325"/>
                  </a:lnTo>
                  <a:lnTo>
                    <a:pt x="3818890" y="624839"/>
                  </a:lnTo>
                  <a:lnTo>
                    <a:pt x="3830955" y="687704"/>
                  </a:lnTo>
                </a:path>
                <a:path w="3830954" h="1266189">
                  <a:moveTo>
                    <a:pt x="358139" y="975359"/>
                  </a:moveTo>
                  <a:lnTo>
                    <a:pt x="346075" y="1038225"/>
                  </a:lnTo>
                  <a:lnTo>
                    <a:pt x="329564" y="1094739"/>
                  </a:lnTo>
                  <a:lnTo>
                    <a:pt x="310514" y="1144270"/>
                  </a:lnTo>
                  <a:lnTo>
                    <a:pt x="288289" y="1186179"/>
                  </a:lnTo>
                  <a:lnTo>
                    <a:pt x="263525" y="1220470"/>
                  </a:lnTo>
                  <a:lnTo>
                    <a:pt x="208914" y="1261109"/>
                  </a:lnTo>
                  <a:lnTo>
                    <a:pt x="179069" y="1266189"/>
                  </a:lnTo>
                  <a:lnTo>
                    <a:pt x="149225" y="1261109"/>
                  </a:lnTo>
                  <a:lnTo>
                    <a:pt x="94614" y="1220470"/>
                  </a:lnTo>
                  <a:lnTo>
                    <a:pt x="69850" y="1186179"/>
                  </a:lnTo>
                  <a:lnTo>
                    <a:pt x="47625" y="1144270"/>
                  </a:lnTo>
                  <a:lnTo>
                    <a:pt x="27939" y="1094739"/>
                  </a:lnTo>
                  <a:lnTo>
                    <a:pt x="12064" y="1038225"/>
                  </a:lnTo>
                  <a:lnTo>
                    <a:pt x="0" y="975359"/>
                  </a:lnTo>
                </a:path>
                <a:path w="3830954" h="1266189">
                  <a:moveTo>
                    <a:pt x="1226185" y="975359"/>
                  </a:moveTo>
                  <a:lnTo>
                    <a:pt x="1214119" y="1038225"/>
                  </a:lnTo>
                  <a:lnTo>
                    <a:pt x="1198244" y="1094739"/>
                  </a:lnTo>
                  <a:lnTo>
                    <a:pt x="1178560" y="1144270"/>
                  </a:lnTo>
                  <a:lnTo>
                    <a:pt x="1156335" y="1186179"/>
                  </a:lnTo>
                  <a:lnTo>
                    <a:pt x="1132204" y="1220470"/>
                  </a:lnTo>
                  <a:lnTo>
                    <a:pt x="1076960" y="1261109"/>
                  </a:lnTo>
                  <a:lnTo>
                    <a:pt x="1047114" y="1266189"/>
                  </a:lnTo>
                  <a:lnTo>
                    <a:pt x="1017904" y="1261109"/>
                  </a:lnTo>
                  <a:lnTo>
                    <a:pt x="962660" y="1220470"/>
                  </a:lnTo>
                  <a:lnTo>
                    <a:pt x="937894" y="1186179"/>
                  </a:lnTo>
                  <a:lnTo>
                    <a:pt x="915669" y="1144270"/>
                  </a:lnTo>
                  <a:lnTo>
                    <a:pt x="896619" y="1094739"/>
                  </a:lnTo>
                  <a:lnTo>
                    <a:pt x="880110" y="1038225"/>
                  </a:lnTo>
                  <a:lnTo>
                    <a:pt x="868044" y="975359"/>
                  </a:lnTo>
                </a:path>
                <a:path w="3830954" h="1266189">
                  <a:moveTo>
                    <a:pt x="2094230" y="975359"/>
                  </a:moveTo>
                  <a:lnTo>
                    <a:pt x="2082164" y="1038225"/>
                  </a:lnTo>
                  <a:lnTo>
                    <a:pt x="2066289" y="1094739"/>
                  </a:lnTo>
                  <a:lnTo>
                    <a:pt x="2047239" y="1144270"/>
                  </a:lnTo>
                  <a:lnTo>
                    <a:pt x="2025014" y="1186179"/>
                  </a:lnTo>
                  <a:lnTo>
                    <a:pt x="2000249" y="1220470"/>
                  </a:lnTo>
                  <a:lnTo>
                    <a:pt x="1945005" y="1261109"/>
                  </a:lnTo>
                  <a:lnTo>
                    <a:pt x="1915160" y="1266189"/>
                  </a:lnTo>
                  <a:lnTo>
                    <a:pt x="1885949" y="1261109"/>
                  </a:lnTo>
                  <a:lnTo>
                    <a:pt x="1830705" y="1220470"/>
                  </a:lnTo>
                  <a:lnTo>
                    <a:pt x="1805939" y="1186179"/>
                  </a:lnTo>
                  <a:lnTo>
                    <a:pt x="1783714" y="1144270"/>
                  </a:lnTo>
                  <a:lnTo>
                    <a:pt x="1764664" y="1094739"/>
                  </a:lnTo>
                  <a:lnTo>
                    <a:pt x="1748789" y="1038225"/>
                  </a:lnTo>
                  <a:lnTo>
                    <a:pt x="1736089" y="975359"/>
                  </a:lnTo>
                </a:path>
                <a:path w="3830954" h="1266189">
                  <a:moveTo>
                    <a:pt x="2962910" y="975359"/>
                  </a:moveTo>
                  <a:lnTo>
                    <a:pt x="2950210" y="1038225"/>
                  </a:lnTo>
                  <a:lnTo>
                    <a:pt x="2934335" y="1094739"/>
                  </a:lnTo>
                  <a:lnTo>
                    <a:pt x="2915285" y="1144270"/>
                  </a:lnTo>
                  <a:lnTo>
                    <a:pt x="2893060" y="1186179"/>
                  </a:lnTo>
                  <a:lnTo>
                    <a:pt x="2868294" y="1220470"/>
                  </a:lnTo>
                  <a:lnTo>
                    <a:pt x="2813049" y="1261109"/>
                  </a:lnTo>
                  <a:lnTo>
                    <a:pt x="2783840" y="1266189"/>
                  </a:lnTo>
                  <a:lnTo>
                    <a:pt x="2753994" y="1261109"/>
                  </a:lnTo>
                  <a:lnTo>
                    <a:pt x="2698749" y="1220470"/>
                  </a:lnTo>
                  <a:lnTo>
                    <a:pt x="2673985" y="1186179"/>
                  </a:lnTo>
                  <a:lnTo>
                    <a:pt x="2652394" y="1144270"/>
                  </a:lnTo>
                  <a:lnTo>
                    <a:pt x="2632710" y="1094739"/>
                  </a:lnTo>
                  <a:lnTo>
                    <a:pt x="2616835" y="1038225"/>
                  </a:lnTo>
                  <a:lnTo>
                    <a:pt x="2604769" y="975359"/>
                  </a:lnTo>
                </a:path>
                <a:path w="3830954" h="1266189">
                  <a:moveTo>
                    <a:pt x="3830955" y="975359"/>
                  </a:moveTo>
                  <a:lnTo>
                    <a:pt x="3818890" y="1038225"/>
                  </a:lnTo>
                  <a:lnTo>
                    <a:pt x="3803015" y="1094739"/>
                  </a:lnTo>
                  <a:lnTo>
                    <a:pt x="3783330" y="1144270"/>
                  </a:lnTo>
                  <a:lnTo>
                    <a:pt x="3761105" y="1186179"/>
                  </a:lnTo>
                  <a:lnTo>
                    <a:pt x="3736340" y="1220470"/>
                  </a:lnTo>
                  <a:lnTo>
                    <a:pt x="3681730" y="1261109"/>
                  </a:lnTo>
                  <a:lnTo>
                    <a:pt x="3651885" y="1266189"/>
                  </a:lnTo>
                  <a:lnTo>
                    <a:pt x="3622040" y="1261109"/>
                  </a:lnTo>
                  <a:lnTo>
                    <a:pt x="3567430" y="1220470"/>
                  </a:lnTo>
                  <a:lnTo>
                    <a:pt x="3542665" y="1186179"/>
                  </a:lnTo>
                  <a:lnTo>
                    <a:pt x="3520440" y="1144270"/>
                  </a:lnTo>
                  <a:lnTo>
                    <a:pt x="3500755" y="1094739"/>
                  </a:lnTo>
                  <a:lnTo>
                    <a:pt x="3484880" y="1038225"/>
                  </a:lnTo>
                  <a:lnTo>
                    <a:pt x="3472815" y="975359"/>
                  </a:lnTo>
                </a:path>
              </a:pathLst>
            </a:custGeom>
            <a:ln w="25400">
              <a:solidFill>
                <a:srgbClr val="C8862F"/>
              </a:solidFill>
            </a:ln>
          </p:spPr>
          <p:txBody>
            <a:bodyPr wrap="square" lIns="0" tIns="0" rIns="0" bIns="0" rtlCol="0"/>
            <a:lstStyle/>
            <a:p>
              <a:endParaRPr/>
            </a:p>
          </p:txBody>
        </p:sp>
      </p:grpSp>
      <p:sp>
        <p:nvSpPr>
          <p:cNvPr id="7" name="object 7"/>
          <p:cNvSpPr txBox="1"/>
          <p:nvPr/>
        </p:nvSpPr>
        <p:spPr>
          <a:xfrm>
            <a:off x="2009901" y="1722247"/>
            <a:ext cx="53149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K</a:t>
            </a:r>
            <a:r>
              <a:rPr sz="1800" dirty="0">
                <a:solidFill>
                  <a:srgbClr val="585858"/>
                </a:solidFill>
                <a:latin typeface="Arial"/>
                <a:cs typeface="Arial"/>
              </a:rPr>
              <a:t>e</a:t>
            </a:r>
            <a:r>
              <a:rPr sz="1800" spc="-25" dirty="0">
                <a:solidFill>
                  <a:srgbClr val="585858"/>
                </a:solidFill>
                <a:latin typeface="Arial"/>
                <a:cs typeface="Arial"/>
              </a:rPr>
              <a:t>y</a:t>
            </a:r>
            <a:r>
              <a:rPr sz="1800" dirty="0">
                <a:solidFill>
                  <a:srgbClr val="585858"/>
                </a:solidFill>
                <a:latin typeface="Arial"/>
                <a:cs typeface="Arial"/>
              </a:rPr>
              <a:t>s</a:t>
            </a:r>
            <a:endParaRPr sz="1800">
              <a:latin typeface="Arial"/>
              <a:cs typeface="Arial"/>
            </a:endParaRPr>
          </a:p>
        </p:txBody>
      </p:sp>
      <p:sp>
        <p:nvSpPr>
          <p:cNvPr id="8" name="object 8"/>
          <p:cNvSpPr txBox="1"/>
          <p:nvPr/>
        </p:nvSpPr>
        <p:spPr>
          <a:xfrm>
            <a:off x="654812" y="2841726"/>
            <a:ext cx="3540760" cy="1999614"/>
          </a:xfrm>
          <a:prstGeom prst="rect">
            <a:avLst/>
          </a:prstGeom>
        </p:spPr>
        <p:txBody>
          <a:bodyPr vert="horz" wrap="square" lIns="0" tIns="12700" rIns="0" bIns="0" rtlCol="0">
            <a:spAutoFit/>
          </a:bodyPr>
          <a:lstStyle/>
          <a:p>
            <a:pPr marL="349250" marR="5080" indent="-337185">
              <a:lnSpc>
                <a:spcPct val="114999"/>
              </a:lnSpc>
              <a:spcBef>
                <a:spcPts val="100"/>
              </a:spcBef>
              <a:buChar char="●"/>
              <a:tabLst>
                <a:tab pos="349250" algn="l"/>
                <a:tab pos="349885" algn="l"/>
              </a:tabLst>
            </a:pPr>
            <a:r>
              <a:rPr sz="1400" dirty="0">
                <a:latin typeface="Arial"/>
                <a:cs typeface="Arial"/>
              </a:rPr>
              <a:t>Key is an </a:t>
            </a:r>
            <a:r>
              <a:rPr sz="1400" spc="-5" dirty="0">
                <a:latin typeface="Arial"/>
                <a:cs typeface="Arial"/>
              </a:rPr>
              <a:t>attribute </a:t>
            </a:r>
            <a:r>
              <a:rPr sz="1400" dirty="0">
                <a:latin typeface="Arial"/>
                <a:cs typeface="Arial"/>
              </a:rPr>
              <a:t>or set of an </a:t>
            </a:r>
            <a:r>
              <a:rPr sz="1400" spc="-5" dirty="0">
                <a:latin typeface="Arial"/>
                <a:cs typeface="Arial"/>
              </a:rPr>
              <a:t>attribute </a:t>
            </a:r>
            <a:r>
              <a:rPr sz="1400" dirty="0">
                <a:latin typeface="Arial"/>
                <a:cs typeface="Arial"/>
              </a:rPr>
              <a:t> </a:t>
            </a:r>
            <a:r>
              <a:rPr sz="1400" spc="-5" dirty="0">
                <a:latin typeface="Arial"/>
                <a:cs typeface="Arial"/>
              </a:rPr>
              <a:t>which</a:t>
            </a:r>
            <a:r>
              <a:rPr sz="1400" spc="-25" dirty="0">
                <a:latin typeface="Arial"/>
                <a:cs typeface="Arial"/>
              </a:rPr>
              <a:t> </a:t>
            </a:r>
            <a:r>
              <a:rPr sz="1400" spc="-5" dirty="0">
                <a:latin typeface="Arial"/>
                <a:cs typeface="Arial"/>
              </a:rPr>
              <a:t>helps</a:t>
            </a:r>
            <a:r>
              <a:rPr sz="1400" spc="-10" dirty="0">
                <a:latin typeface="Arial"/>
                <a:cs typeface="Arial"/>
              </a:rPr>
              <a:t> </a:t>
            </a:r>
            <a:r>
              <a:rPr sz="1400" spc="-5" dirty="0">
                <a:latin typeface="Arial"/>
                <a:cs typeface="Arial"/>
              </a:rPr>
              <a:t>to</a:t>
            </a:r>
            <a:r>
              <a:rPr sz="1400" spc="-10" dirty="0">
                <a:latin typeface="Arial"/>
                <a:cs typeface="Arial"/>
              </a:rPr>
              <a:t> </a:t>
            </a:r>
            <a:r>
              <a:rPr sz="1400" spc="-5" dirty="0">
                <a:latin typeface="Arial"/>
                <a:cs typeface="Arial"/>
              </a:rPr>
              <a:t>identify</a:t>
            </a:r>
            <a:r>
              <a:rPr sz="1400" spc="-25" dirty="0">
                <a:latin typeface="Arial"/>
                <a:cs typeface="Arial"/>
              </a:rPr>
              <a:t> </a:t>
            </a:r>
            <a:r>
              <a:rPr sz="1400" dirty="0">
                <a:latin typeface="Arial"/>
                <a:cs typeface="Arial"/>
              </a:rPr>
              <a:t>a</a:t>
            </a:r>
            <a:r>
              <a:rPr sz="1400" spc="-5" dirty="0">
                <a:latin typeface="Arial"/>
                <a:cs typeface="Arial"/>
              </a:rPr>
              <a:t> </a:t>
            </a:r>
            <a:r>
              <a:rPr sz="1400" dirty="0">
                <a:latin typeface="Arial"/>
                <a:cs typeface="Arial"/>
              </a:rPr>
              <a:t>row</a:t>
            </a:r>
            <a:r>
              <a:rPr sz="1400" spc="-30" dirty="0">
                <a:latin typeface="Arial"/>
                <a:cs typeface="Arial"/>
              </a:rPr>
              <a:t> </a:t>
            </a:r>
            <a:r>
              <a:rPr sz="1400" dirty="0">
                <a:latin typeface="Arial"/>
                <a:cs typeface="Arial"/>
              </a:rPr>
              <a:t>in</a:t>
            </a:r>
            <a:r>
              <a:rPr sz="1400" spc="-20" dirty="0">
                <a:latin typeface="Arial"/>
                <a:cs typeface="Arial"/>
              </a:rPr>
              <a:t> </a:t>
            </a:r>
            <a:r>
              <a:rPr sz="1400" dirty="0">
                <a:latin typeface="Arial"/>
                <a:cs typeface="Arial"/>
              </a:rPr>
              <a:t>a</a:t>
            </a:r>
            <a:r>
              <a:rPr sz="1400" spc="-20" dirty="0">
                <a:latin typeface="Arial"/>
                <a:cs typeface="Arial"/>
              </a:rPr>
              <a:t> </a:t>
            </a:r>
            <a:r>
              <a:rPr sz="1400" spc="-5" dirty="0">
                <a:latin typeface="Arial"/>
                <a:cs typeface="Arial"/>
              </a:rPr>
              <a:t>relation</a:t>
            </a:r>
            <a:endParaRPr sz="1400">
              <a:latin typeface="Arial"/>
              <a:cs typeface="Arial"/>
            </a:endParaRPr>
          </a:p>
          <a:p>
            <a:pPr marL="349250" marR="175260" indent="-337185">
              <a:lnSpc>
                <a:spcPts val="1950"/>
              </a:lnSpc>
              <a:spcBef>
                <a:spcPts val="100"/>
              </a:spcBef>
              <a:buChar char="●"/>
              <a:tabLst>
                <a:tab pos="349250" algn="l"/>
                <a:tab pos="349885" algn="l"/>
              </a:tabLst>
            </a:pPr>
            <a:r>
              <a:rPr sz="1400" spc="-5" dirty="0">
                <a:latin typeface="Arial"/>
                <a:cs typeface="Arial"/>
              </a:rPr>
              <a:t>Allows</a:t>
            </a:r>
            <a:r>
              <a:rPr sz="1400" spc="-20" dirty="0">
                <a:latin typeface="Arial"/>
                <a:cs typeface="Arial"/>
              </a:rPr>
              <a:t> </a:t>
            </a:r>
            <a:r>
              <a:rPr sz="1400" dirty="0">
                <a:latin typeface="Arial"/>
                <a:cs typeface="Arial"/>
              </a:rPr>
              <a:t>to</a:t>
            </a:r>
            <a:r>
              <a:rPr sz="1400" spc="-30" dirty="0">
                <a:latin typeface="Arial"/>
                <a:cs typeface="Arial"/>
              </a:rPr>
              <a:t> </a:t>
            </a:r>
            <a:r>
              <a:rPr sz="1400" dirty="0">
                <a:latin typeface="Arial"/>
                <a:cs typeface="Arial"/>
              </a:rPr>
              <a:t>find</a:t>
            </a:r>
            <a:r>
              <a:rPr sz="1400" spc="-30" dirty="0">
                <a:latin typeface="Arial"/>
                <a:cs typeface="Arial"/>
              </a:rPr>
              <a:t> </a:t>
            </a:r>
            <a:r>
              <a:rPr sz="1400" dirty="0">
                <a:latin typeface="Arial"/>
                <a:cs typeface="Arial"/>
              </a:rPr>
              <a:t>the</a:t>
            </a:r>
            <a:r>
              <a:rPr sz="1400" spc="-30" dirty="0">
                <a:latin typeface="Arial"/>
                <a:cs typeface="Arial"/>
              </a:rPr>
              <a:t> </a:t>
            </a:r>
            <a:r>
              <a:rPr sz="1400" spc="-5" dirty="0">
                <a:latin typeface="Arial"/>
                <a:cs typeface="Arial"/>
              </a:rPr>
              <a:t>relation</a:t>
            </a:r>
            <a:r>
              <a:rPr sz="1400" spc="-35" dirty="0">
                <a:latin typeface="Arial"/>
                <a:cs typeface="Arial"/>
              </a:rPr>
              <a:t> </a:t>
            </a:r>
            <a:r>
              <a:rPr sz="1400" spc="-5" dirty="0">
                <a:latin typeface="Arial"/>
                <a:cs typeface="Arial"/>
              </a:rPr>
              <a:t>between</a:t>
            </a:r>
            <a:r>
              <a:rPr sz="1400" spc="-20" dirty="0">
                <a:latin typeface="Arial"/>
                <a:cs typeface="Arial"/>
              </a:rPr>
              <a:t> </a:t>
            </a:r>
            <a:r>
              <a:rPr sz="1400" spc="-5" dirty="0">
                <a:latin typeface="Arial"/>
                <a:cs typeface="Arial"/>
              </a:rPr>
              <a:t>two </a:t>
            </a:r>
            <a:r>
              <a:rPr sz="1400" spc="-375" dirty="0">
                <a:latin typeface="Arial"/>
                <a:cs typeface="Arial"/>
              </a:rPr>
              <a:t> </a:t>
            </a:r>
            <a:r>
              <a:rPr sz="1400" spc="-5" dirty="0">
                <a:latin typeface="Arial"/>
                <a:cs typeface="Arial"/>
              </a:rPr>
              <a:t>tables.</a:t>
            </a:r>
            <a:endParaRPr sz="1400">
              <a:latin typeface="Arial"/>
              <a:cs typeface="Arial"/>
            </a:endParaRPr>
          </a:p>
          <a:p>
            <a:pPr marL="349250" marR="83820" indent="-337185">
              <a:lnSpc>
                <a:spcPts val="1939"/>
              </a:lnSpc>
              <a:spcBef>
                <a:spcPts val="10"/>
              </a:spcBef>
              <a:buChar char="●"/>
              <a:tabLst>
                <a:tab pos="349250" algn="l"/>
                <a:tab pos="349885" algn="l"/>
              </a:tabLst>
            </a:pPr>
            <a:r>
              <a:rPr sz="1400" spc="-5" dirty="0">
                <a:latin typeface="Arial"/>
                <a:cs typeface="Arial"/>
              </a:rPr>
              <a:t>Keys</a:t>
            </a:r>
            <a:r>
              <a:rPr sz="1400" spc="-25" dirty="0">
                <a:latin typeface="Arial"/>
                <a:cs typeface="Arial"/>
              </a:rPr>
              <a:t> </a:t>
            </a:r>
            <a:r>
              <a:rPr sz="1400" spc="-5" dirty="0">
                <a:latin typeface="Arial"/>
                <a:cs typeface="Arial"/>
              </a:rPr>
              <a:t>help</a:t>
            </a:r>
            <a:r>
              <a:rPr sz="1400" spc="-25" dirty="0">
                <a:latin typeface="Arial"/>
                <a:cs typeface="Arial"/>
              </a:rPr>
              <a:t> </a:t>
            </a:r>
            <a:r>
              <a:rPr sz="1400" spc="-5" dirty="0">
                <a:latin typeface="Arial"/>
                <a:cs typeface="Arial"/>
              </a:rPr>
              <a:t>you</a:t>
            </a:r>
            <a:r>
              <a:rPr sz="1400" spc="-25" dirty="0">
                <a:latin typeface="Arial"/>
                <a:cs typeface="Arial"/>
              </a:rPr>
              <a:t> </a:t>
            </a:r>
            <a:r>
              <a:rPr sz="1400" spc="-5" dirty="0">
                <a:latin typeface="Arial"/>
                <a:cs typeface="Arial"/>
              </a:rPr>
              <a:t>uniquely</a:t>
            </a:r>
            <a:r>
              <a:rPr sz="1400" spc="-40" dirty="0">
                <a:latin typeface="Arial"/>
                <a:cs typeface="Arial"/>
              </a:rPr>
              <a:t> </a:t>
            </a:r>
            <a:r>
              <a:rPr sz="1400" dirty="0">
                <a:latin typeface="Arial"/>
                <a:cs typeface="Arial"/>
              </a:rPr>
              <a:t>identify</a:t>
            </a:r>
            <a:r>
              <a:rPr sz="1400" spc="-40" dirty="0">
                <a:latin typeface="Arial"/>
                <a:cs typeface="Arial"/>
              </a:rPr>
              <a:t> </a:t>
            </a:r>
            <a:r>
              <a:rPr sz="1400" dirty="0">
                <a:latin typeface="Arial"/>
                <a:cs typeface="Arial"/>
              </a:rPr>
              <a:t>a</a:t>
            </a:r>
            <a:r>
              <a:rPr sz="1400" spc="-25" dirty="0">
                <a:latin typeface="Arial"/>
                <a:cs typeface="Arial"/>
              </a:rPr>
              <a:t> </a:t>
            </a:r>
            <a:r>
              <a:rPr sz="1400" dirty="0">
                <a:latin typeface="Arial"/>
                <a:cs typeface="Arial"/>
              </a:rPr>
              <a:t>row</a:t>
            </a:r>
            <a:r>
              <a:rPr sz="1400" spc="-40" dirty="0">
                <a:latin typeface="Arial"/>
                <a:cs typeface="Arial"/>
              </a:rPr>
              <a:t> </a:t>
            </a:r>
            <a:r>
              <a:rPr sz="1400" spc="10" dirty="0">
                <a:latin typeface="Arial"/>
                <a:cs typeface="Arial"/>
              </a:rPr>
              <a:t>in </a:t>
            </a:r>
            <a:r>
              <a:rPr sz="1400" spc="-375" dirty="0">
                <a:latin typeface="Arial"/>
                <a:cs typeface="Arial"/>
              </a:rPr>
              <a:t> </a:t>
            </a:r>
            <a:r>
              <a:rPr sz="1400" dirty="0">
                <a:latin typeface="Arial"/>
                <a:cs typeface="Arial"/>
              </a:rPr>
              <a:t>a</a:t>
            </a:r>
            <a:r>
              <a:rPr sz="1400" spc="-15" dirty="0">
                <a:latin typeface="Arial"/>
                <a:cs typeface="Arial"/>
              </a:rPr>
              <a:t> </a:t>
            </a:r>
            <a:r>
              <a:rPr sz="1400" spc="-5" dirty="0">
                <a:latin typeface="Arial"/>
                <a:cs typeface="Arial"/>
              </a:rPr>
              <a:t>table</a:t>
            </a:r>
            <a:endParaRPr sz="1400">
              <a:latin typeface="Arial"/>
              <a:cs typeface="Arial"/>
            </a:endParaRPr>
          </a:p>
          <a:p>
            <a:pPr marL="349250" marR="874394" indent="-337185">
              <a:lnSpc>
                <a:spcPts val="1930"/>
              </a:lnSpc>
              <a:spcBef>
                <a:spcPts val="30"/>
              </a:spcBef>
              <a:buChar char="●"/>
              <a:tabLst>
                <a:tab pos="349250" algn="l"/>
                <a:tab pos="349885" algn="l"/>
              </a:tabLst>
            </a:pPr>
            <a:r>
              <a:rPr sz="1400" spc="-5" dirty="0">
                <a:latin typeface="Arial"/>
                <a:cs typeface="Arial"/>
              </a:rPr>
              <a:t>Used</a:t>
            </a:r>
            <a:r>
              <a:rPr sz="1400" spc="-55" dirty="0">
                <a:latin typeface="Arial"/>
                <a:cs typeface="Arial"/>
              </a:rPr>
              <a:t> </a:t>
            </a:r>
            <a:r>
              <a:rPr sz="1400" dirty="0">
                <a:latin typeface="Arial"/>
                <a:cs typeface="Arial"/>
              </a:rPr>
              <a:t>to</a:t>
            </a:r>
            <a:r>
              <a:rPr sz="1400" spc="-35" dirty="0">
                <a:latin typeface="Arial"/>
                <a:cs typeface="Arial"/>
              </a:rPr>
              <a:t> </a:t>
            </a:r>
            <a:r>
              <a:rPr sz="1400" spc="-5" dirty="0">
                <a:latin typeface="Arial"/>
                <a:cs typeface="Arial"/>
              </a:rPr>
              <a:t>establish</a:t>
            </a:r>
            <a:r>
              <a:rPr sz="1400" spc="-50" dirty="0">
                <a:latin typeface="Arial"/>
                <a:cs typeface="Arial"/>
              </a:rPr>
              <a:t> </a:t>
            </a:r>
            <a:r>
              <a:rPr sz="1400" spc="-5" dirty="0">
                <a:latin typeface="Arial"/>
                <a:cs typeface="Arial"/>
              </a:rPr>
              <a:t>and</a:t>
            </a:r>
            <a:r>
              <a:rPr sz="1400" spc="-40" dirty="0">
                <a:latin typeface="Arial"/>
                <a:cs typeface="Arial"/>
              </a:rPr>
              <a:t> </a:t>
            </a:r>
            <a:r>
              <a:rPr sz="1400" dirty="0">
                <a:latin typeface="Arial"/>
                <a:cs typeface="Arial"/>
              </a:rPr>
              <a:t>identify </a:t>
            </a:r>
            <a:r>
              <a:rPr sz="1400" spc="-375" dirty="0">
                <a:latin typeface="Arial"/>
                <a:cs typeface="Arial"/>
              </a:rPr>
              <a:t> </a:t>
            </a:r>
            <a:r>
              <a:rPr sz="1400" spc="-5" dirty="0">
                <a:latin typeface="Arial"/>
                <a:cs typeface="Arial"/>
              </a:rPr>
              <a:t>relationships</a:t>
            </a:r>
            <a:r>
              <a:rPr sz="1400" spc="-30" dirty="0">
                <a:latin typeface="Arial"/>
                <a:cs typeface="Arial"/>
              </a:rPr>
              <a:t> </a:t>
            </a:r>
            <a:r>
              <a:rPr sz="1400" spc="-5" dirty="0">
                <a:latin typeface="Arial"/>
                <a:cs typeface="Arial"/>
              </a:rPr>
              <a:t>between</a:t>
            </a:r>
            <a:r>
              <a:rPr sz="1400" spc="-35" dirty="0">
                <a:latin typeface="Arial"/>
                <a:cs typeface="Arial"/>
              </a:rPr>
              <a:t> </a:t>
            </a:r>
            <a:r>
              <a:rPr sz="1400" spc="-5" dirty="0">
                <a:latin typeface="Arial"/>
                <a:cs typeface="Arial"/>
              </a:rPr>
              <a:t>tables.</a:t>
            </a:r>
            <a:endParaRPr sz="1400">
              <a:latin typeface="Arial"/>
              <a:cs typeface="Arial"/>
            </a:endParaRPr>
          </a:p>
        </p:txBody>
      </p:sp>
      <p:sp>
        <p:nvSpPr>
          <p:cNvPr id="9" name="object 9"/>
          <p:cNvSpPr txBox="1"/>
          <p:nvPr/>
        </p:nvSpPr>
        <p:spPr>
          <a:xfrm>
            <a:off x="6633209" y="1929510"/>
            <a:ext cx="363855" cy="208279"/>
          </a:xfrm>
          <a:prstGeom prst="rect">
            <a:avLst/>
          </a:prstGeom>
        </p:spPr>
        <p:txBody>
          <a:bodyPr vert="horz" wrap="square" lIns="0" tIns="12700" rIns="0" bIns="0" rtlCol="0">
            <a:spAutoFit/>
          </a:bodyPr>
          <a:lstStyle/>
          <a:p>
            <a:pPr marL="12700">
              <a:lnSpc>
                <a:spcPct val="100000"/>
              </a:lnSpc>
              <a:spcBef>
                <a:spcPts val="100"/>
              </a:spcBef>
            </a:pPr>
            <a:r>
              <a:rPr sz="1200" dirty="0">
                <a:latin typeface="Arial"/>
                <a:cs typeface="Arial"/>
              </a:rPr>
              <a:t>K</a:t>
            </a:r>
            <a:r>
              <a:rPr sz="1200" spc="-5" dirty="0">
                <a:latin typeface="Arial"/>
                <a:cs typeface="Arial"/>
              </a:rPr>
              <a:t>e</a:t>
            </a:r>
            <a:r>
              <a:rPr sz="1200" spc="-15" dirty="0">
                <a:latin typeface="Arial"/>
                <a:cs typeface="Arial"/>
              </a:rPr>
              <a:t>y</a:t>
            </a:r>
            <a:r>
              <a:rPr sz="1200" dirty="0">
                <a:latin typeface="Arial"/>
                <a:cs typeface="Arial"/>
              </a:rPr>
              <a:t>s</a:t>
            </a:r>
            <a:endParaRPr sz="1200">
              <a:latin typeface="Arial"/>
              <a:cs typeface="Arial"/>
            </a:endParaRPr>
          </a:p>
        </p:txBody>
      </p:sp>
      <p:sp>
        <p:nvSpPr>
          <p:cNvPr id="10" name="object 10"/>
          <p:cNvSpPr txBox="1"/>
          <p:nvPr/>
        </p:nvSpPr>
        <p:spPr>
          <a:xfrm>
            <a:off x="4804028" y="2905125"/>
            <a:ext cx="551180" cy="208279"/>
          </a:xfrm>
          <a:prstGeom prst="rect">
            <a:avLst/>
          </a:prstGeom>
        </p:spPr>
        <p:txBody>
          <a:bodyPr vert="horz" wrap="square" lIns="0" tIns="12700" rIns="0" bIns="0" rtlCol="0">
            <a:spAutoFit/>
          </a:bodyPr>
          <a:lstStyle/>
          <a:p>
            <a:pPr marL="12700">
              <a:lnSpc>
                <a:spcPct val="100000"/>
              </a:lnSpc>
              <a:spcBef>
                <a:spcPts val="100"/>
              </a:spcBef>
            </a:pPr>
            <a:r>
              <a:rPr sz="1200" spc="-5" dirty="0">
                <a:latin typeface="Arial"/>
                <a:cs typeface="Arial"/>
              </a:rPr>
              <a:t>Primary</a:t>
            </a:r>
            <a:endParaRPr sz="1200">
              <a:latin typeface="Arial"/>
              <a:cs typeface="Arial"/>
            </a:endParaRPr>
          </a:p>
        </p:txBody>
      </p:sp>
      <p:sp>
        <p:nvSpPr>
          <p:cNvPr id="11" name="object 11"/>
          <p:cNvSpPr txBox="1"/>
          <p:nvPr/>
        </p:nvSpPr>
        <p:spPr>
          <a:xfrm>
            <a:off x="5675757" y="2905125"/>
            <a:ext cx="541655" cy="208279"/>
          </a:xfrm>
          <a:prstGeom prst="rect">
            <a:avLst/>
          </a:prstGeom>
        </p:spPr>
        <p:txBody>
          <a:bodyPr vert="horz" wrap="square" lIns="0" tIns="12700" rIns="0" bIns="0" rtlCol="0">
            <a:spAutoFit/>
          </a:bodyPr>
          <a:lstStyle/>
          <a:p>
            <a:pPr marL="12700">
              <a:lnSpc>
                <a:spcPct val="100000"/>
              </a:lnSpc>
              <a:spcBef>
                <a:spcPts val="100"/>
              </a:spcBef>
            </a:pPr>
            <a:r>
              <a:rPr sz="1200" dirty="0">
                <a:latin typeface="Arial"/>
                <a:cs typeface="Arial"/>
              </a:rPr>
              <a:t>Fo</a:t>
            </a:r>
            <a:r>
              <a:rPr sz="1200" spc="-5" dirty="0">
                <a:latin typeface="Arial"/>
                <a:cs typeface="Arial"/>
              </a:rPr>
              <a:t>rei</a:t>
            </a:r>
            <a:r>
              <a:rPr sz="1200" spc="-15" dirty="0">
                <a:latin typeface="Arial"/>
                <a:cs typeface="Arial"/>
              </a:rPr>
              <a:t>g</a:t>
            </a:r>
            <a:r>
              <a:rPr sz="1200" spc="-5" dirty="0">
                <a:latin typeface="Arial"/>
                <a:cs typeface="Arial"/>
              </a:rPr>
              <a:t>n</a:t>
            </a:r>
            <a:endParaRPr sz="1200">
              <a:latin typeface="Arial"/>
              <a:cs typeface="Arial"/>
            </a:endParaRPr>
          </a:p>
        </p:txBody>
      </p:sp>
      <p:sp>
        <p:nvSpPr>
          <p:cNvPr id="12" name="object 12"/>
          <p:cNvSpPr txBox="1"/>
          <p:nvPr/>
        </p:nvSpPr>
        <p:spPr>
          <a:xfrm>
            <a:off x="6599681" y="2905125"/>
            <a:ext cx="433705" cy="208279"/>
          </a:xfrm>
          <a:prstGeom prst="rect">
            <a:avLst/>
          </a:prstGeom>
        </p:spPr>
        <p:txBody>
          <a:bodyPr vert="horz" wrap="square" lIns="0" tIns="12700" rIns="0" bIns="0" rtlCol="0">
            <a:spAutoFit/>
          </a:bodyPr>
          <a:lstStyle/>
          <a:p>
            <a:pPr marL="12700">
              <a:lnSpc>
                <a:spcPct val="100000"/>
              </a:lnSpc>
              <a:spcBef>
                <a:spcPts val="100"/>
              </a:spcBef>
            </a:pPr>
            <a:r>
              <a:rPr sz="1200" spc="-5" dirty="0">
                <a:latin typeface="Arial"/>
                <a:cs typeface="Arial"/>
              </a:rPr>
              <a:t>Super</a:t>
            </a:r>
            <a:endParaRPr sz="1200">
              <a:latin typeface="Arial"/>
              <a:cs typeface="Arial"/>
            </a:endParaRPr>
          </a:p>
        </p:txBody>
      </p:sp>
      <p:sp>
        <p:nvSpPr>
          <p:cNvPr id="13" name="object 13"/>
          <p:cNvSpPr txBox="1"/>
          <p:nvPr/>
        </p:nvSpPr>
        <p:spPr>
          <a:xfrm>
            <a:off x="7323581" y="2905125"/>
            <a:ext cx="720725" cy="208279"/>
          </a:xfrm>
          <a:prstGeom prst="rect">
            <a:avLst/>
          </a:prstGeom>
        </p:spPr>
        <p:txBody>
          <a:bodyPr vert="horz" wrap="square" lIns="0" tIns="12700" rIns="0" bIns="0" rtlCol="0">
            <a:spAutoFit/>
          </a:bodyPr>
          <a:lstStyle/>
          <a:p>
            <a:pPr marL="12700">
              <a:lnSpc>
                <a:spcPct val="100000"/>
              </a:lnSpc>
              <a:spcBef>
                <a:spcPts val="100"/>
              </a:spcBef>
            </a:pPr>
            <a:r>
              <a:rPr sz="1200" spc="-5" dirty="0">
                <a:latin typeface="Arial"/>
                <a:cs typeface="Arial"/>
              </a:rPr>
              <a:t>Candidate</a:t>
            </a:r>
            <a:endParaRPr sz="1200">
              <a:latin typeface="Arial"/>
              <a:cs typeface="Arial"/>
            </a:endParaRPr>
          </a:p>
        </p:txBody>
      </p:sp>
      <p:sp>
        <p:nvSpPr>
          <p:cNvPr id="14" name="object 14"/>
          <p:cNvSpPr txBox="1"/>
          <p:nvPr/>
        </p:nvSpPr>
        <p:spPr>
          <a:xfrm>
            <a:off x="8297418" y="2905125"/>
            <a:ext cx="508000" cy="208279"/>
          </a:xfrm>
          <a:prstGeom prst="rect">
            <a:avLst/>
          </a:prstGeom>
        </p:spPr>
        <p:txBody>
          <a:bodyPr vert="horz" wrap="square" lIns="0" tIns="12700" rIns="0" bIns="0" rtlCol="0">
            <a:spAutoFit/>
          </a:bodyPr>
          <a:lstStyle/>
          <a:p>
            <a:pPr marL="12700">
              <a:lnSpc>
                <a:spcPct val="100000"/>
              </a:lnSpc>
              <a:spcBef>
                <a:spcPts val="100"/>
              </a:spcBef>
            </a:pPr>
            <a:r>
              <a:rPr sz="1200" spc="-5" dirty="0">
                <a:latin typeface="Arial"/>
                <a:cs typeface="Arial"/>
              </a:rPr>
              <a:t>Uni</a:t>
            </a:r>
            <a:r>
              <a:rPr sz="1200" spc="-15" dirty="0">
                <a:latin typeface="Arial"/>
                <a:cs typeface="Arial"/>
              </a:rPr>
              <a:t>q</a:t>
            </a:r>
            <a:r>
              <a:rPr sz="1200" spc="-5" dirty="0">
                <a:latin typeface="Arial"/>
                <a:cs typeface="Arial"/>
              </a:rPr>
              <a:t>ue</a:t>
            </a:r>
            <a:endParaRPr sz="1200">
              <a:latin typeface="Arial"/>
              <a:cs typeface="Arial"/>
            </a:endParaRPr>
          </a:p>
        </p:txBody>
      </p:sp>
      <p:sp>
        <p:nvSpPr>
          <p:cNvPr id="15" name="object 15"/>
          <p:cNvSpPr txBox="1"/>
          <p:nvPr/>
        </p:nvSpPr>
        <p:spPr>
          <a:xfrm>
            <a:off x="4709540" y="4813808"/>
            <a:ext cx="1627505" cy="132080"/>
          </a:xfrm>
          <a:prstGeom prst="rect">
            <a:avLst/>
          </a:prstGeom>
        </p:spPr>
        <p:txBody>
          <a:bodyPr vert="horz" wrap="square" lIns="0" tIns="12065" rIns="0" bIns="0" rtlCol="0">
            <a:spAutoFit/>
          </a:bodyPr>
          <a:lstStyle/>
          <a:p>
            <a:pPr marL="12700">
              <a:lnSpc>
                <a:spcPct val="100000"/>
              </a:lnSpc>
              <a:spcBef>
                <a:spcPts val="95"/>
              </a:spcBef>
            </a:pPr>
            <a:r>
              <a:rPr sz="700" u="sng" spc="-5" dirty="0">
                <a:solidFill>
                  <a:srgbClr val="0096A7"/>
                </a:solidFill>
                <a:uFill>
                  <a:solidFill>
                    <a:srgbClr val="0096A7"/>
                  </a:solidFill>
                </a:uFill>
                <a:latin typeface="Arial"/>
                <a:cs typeface="Arial"/>
                <a:hlinkClick r:id="rId3"/>
              </a:rPr>
              <a:t>https://www.guru99.com/dbms-keys.htm</a:t>
            </a:r>
            <a:r>
              <a:rPr sz="700" spc="-5" dirty="0">
                <a:solidFill>
                  <a:srgbClr val="0096A7"/>
                </a:solidFill>
                <a:latin typeface="Arial"/>
                <a:cs typeface="Arial"/>
                <a:hlinkClick r:id="rId3"/>
              </a:rPr>
              <a:t>l</a:t>
            </a:r>
            <a:endParaRPr sz="700">
              <a:latin typeface="Arial"/>
              <a:cs typeface="Arial"/>
            </a:endParaRPr>
          </a:p>
        </p:txBody>
      </p:sp>
      <p:pic>
        <p:nvPicPr>
          <p:cNvPr id="16" name="object 16"/>
          <p:cNvPicPr/>
          <p:nvPr/>
        </p:nvPicPr>
        <p:blipFill>
          <a:blip r:embed="rId4" cstate="print"/>
          <a:stretch>
            <a:fillRect/>
          </a:stretch>
        </p:blipFill>
        <p:spPr>
          <a:xfrm>
            <a:off x="143510" y="161289"/>
            <a:ext cx="773887" cy="311150"/>
          </a:xfrm>
          <a:prstGeom prst="rect">
            <a:avLst/>
          </a:prstGeom>
        </p:spPr>
      </p:pic>
      <p:sp>
        <p:nvSpPr>
          <p:cNvPr id="17" name="object 17"/>
          <p:cNvSpPr/>
          <p:nvPr/>
        </p:nvSpPr>
        <p:spPr>
          <a:xfrm>
            <a:off x="6635750" y="1603375"/>
            <a:ext cx="358140" cy="290830"/>
          </a:xfrm>
          <a:custGeom>
            <a:avLst/>
            <a:gdLst/>
            <a:ahLst/>
            <a:cxnLst/>
            <a:rect l="l" t="t" r="r" b="b"/>
            <a:pathLst>
              <a:path w="358140" h="290830">
                <a:moveTo>
                  <a:pt x="0" y="290830"/>
                </a:moveTo>
                <a:lnTo>
                  <a:pt x="12700" y="227964"/>
                </a:lnTo>
                <a:lnTo>
                  <a:pt x="28575" y="171450"/>
                </a:lnTo>
                <a:lnTo>
                  <a:pt x="47625" y="121920"/>
                </a:lnTo>
                <a:lnTo>
                  <a:pt x="69850" y="80010"/>
                </a:lnTo>
                <a:lnTo>
                  <a:pt x="94615" y="45720"/>
                </a:lnTo>
                <a:lnTo>
                  <a:pt x="149859" y="5079"/>
                </a:lnTo>
                <a:lnTo>
                  <a:pt x="179070" y="0"/>
                </a:lnTo>
                <a:lnTo>
                  <a:pt x="208915" y="5079"/>
                </a:lnTo>
                <a:lnTo>
                  <a:pt x="264159" y="45720"/>
                </a:lnTo>
                <a:lnTo>
                  <a:pt x="288925" y="80010"/>
                </a:lnTo>
                <a:lnTo>
                  <a:pt x="311150" y="121920"/>
                </a:lnTo>
                <a:lnTo>
                  <a:pt x="330200" y="171450"/>
                </a:lnTo>
                <a:lnTo>
                  <a:pt x="346075" y="227964"/>
                </a:lnTo>
                <a:lnTo>
                  <a:pt x="358140" y="290830"/>
                </a:lnTo>
              </a:path>
            </a:pathLst>
          </a:custGeom>
          <a:ln w="25400">
            <a:solidFill>
              <a:srgbClr val="C8862F"/>
            </a:solidFill>
          </a:ln>
        </p:spPr>
        <p:txBody>
          <a:bodyPr wrap="square" lIns="0" tIns="0" rIns="0" bIns="0" rtlCol="0"/>
          <a:lstStyle/>
          <a:p>
            <a:endParaRPr/>
          </a:p>
        </p:txBody>
      </p:sp>
      <p:sp>
        <p:nvSpPr>
          <p:cNvPr id="18" name="object 18"/>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514602" y="827278"/>
            <a:ext cx="2032162" cy="456535"/>
          </a:xfrm>
          <a:prstGeom prst="rect">
            <a:avLst/>
          </a:prstGeom>
        </p:spPr>
        <p:txBody>
          <a:bodyPr vert="horz" wrap="square" lIns="0" tIns="12700" rIns="0" bIns="0" rtlCol="0">
            <a:spAutoFit/>
          </a:bodyPr>
          <a:lstStyle/>
          <a:p>
            <a:pPr marL="12700" algn="ctr">
              <a:lnSpc>
                <a:spcPct val="100000"/>
              </a:lnSpc>
              <a:spcBef>
                <a:spcPts val="100"/>
              </a:spcBef>
            </a:pPr>
            <a:r>
              <a:rPr spc="-5" dirty="0"/>
              <a:t>K</a:t>
            </a:r>
            <a:r>
              <a:rPr spc="-15" dirty="0"/>
              <a:t>e</a:t>
            </a:r>
            <a:r>
              <a:rPr dirty="0"/>
              <a:t>ys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514602" y="1722247"/>
            <a:ext cx="152336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Keys(Contd…)</a:t>
            </a:r>
            <a:endParaRPr sz="1800">
              <a:latin typeface="Arial"/>
              <a:cs typeface="Arial"/>
            </a:endParaRPr>
          </a:p>
        </p:txBody>
      </p:sp>
      <p:sp>
        <p:nvSpPr>
          <p:cNvPr id="7" name="object 7"/>
          <p:cNvSpPr txBox="1"/>
          <p:nvPr/>
        </p:nvSpPr>
        <p:spPr>
          <a:xfrm>
            <a:off x="534416" y="2738094"/>
            <a:ext cx="3624579" cy="1755775"/>
          </a:xfrm>
          <a:prstGeom prst="rect">
            <a:avLst/>
          </a:prstGeom>
        </p:spPr>
        <p:txBody>
          <a:bodyPr vert="horz" wrap="square" lIns="0" tIns="45720" rIns="0" bIns="0" rtlCol="0">
            <a:spAutoFit/>
          </a:bodyPr>
          <a:lstStyle/>
          <a:p>
            <a:pPr marL="12700">
              <a:lnSpc>
                <a:spcPct val="100000"/>
              </a:lnSpc>
              <a:spcBef>
                <a:spcPts val="360"/>
              </a:spcBef>
            </a:pPr>
            <a:r>
              <a:rPr sz="1400" spc="-5" dirty="0">
                <a:latin typeface="Arial"/>
                <a:cs typeface="Arial"/>
              </a:rPr>
              <a:t>Super</a:t>
            </a:r>
            <a:r>
              <a:rPr sz="1400" spc="-50" dirty="0">
                <a:latin typeface="Arial"/>
                <a:cs typeface="Arial"/>
              </a:rPr>
              <a:t> </a:t>
            </a:r>
            <a:r>
              <a:rPr sz="1400" spc="-5" dirty="0">
                <a:latin typeface="Arial"/>
                <a:cs typeface="Arial"/>
              </a:rPr>
              <a:t>key:</a:t>
            </a:r>
            <a:endParaRPr sz="1400">
              <a:latin typeface="Arial"/>
              <a:cs typeface="Arial"/>
            </a:endParaRPr>
          </a:p>
          <a:p>
            <a:pPr marL="469900" marR="113030" indent="-337185">
              <a:lnSpc>
                <a:spcPct val="115700"/>
              </a:lnSpc>
              <a:buChar char="●"/>
              <a:tabLst>
                <a:tab pos="469900" algn="l"/>
                <a:tab pos="470534" algn="l"/>
              </a:tabLst>
            </a:pPr>
            <a:r>
              <a:rPr sz="1400" dirty="0">
                <a:latin typeface="Arial"/>
                <a:cs typeface="Arial"/>
              </a:rPr>
              <a:t>A Super key is a </a:t>
            </a:r>
            <a:r>
              <a:rPr sz="1400" spc="-5" dirty="0">
                <a:latin typeface="Arial"/>
                <a:cs typeface="Arial"/>
              </a:rPr>
              <a:t>group of </a:t>
            </a:r>
            <a:r>
              <a:rPr sz="1400" dirty="0">
                <a:latin typeface="Arial"/>
                <a:cs typeface="Arial"/>
              </a:rPr>
              <a:t>single or </a:t>
            </a:r>
            <a:r>
              <a:rPr sz="1400" spc="5" dirty="0">
                <a:latin typeface="Arial"/>
                <a:cs typeface="Arial"/>
              </a:rPr>
              <a:t> </a:t>
            </a:r>
            <a:r>
              <a:rPr sz="1400" dirty="0">
                <a:latin typeface="Arial"/>
                <a:cs typeface="Arial"/>
              </a:rPr>
              <a:t>multiple</a:t>
            </a:r>
            <a:r>
              <a:rPr sz="1400" spc="-35" dirty="0">
                <a:latin typeface="Arial"/>
                <a:cs typeface="Arial"/>
              </a:rPr>
              <a:t> </a:t>
            </a:r>
            <a:r>
              <a:rPr sz="1400" spc="-5" dirty="0">
                <a:latin typeface="Arial"/>
                <a:cs typeface="Arial"/>
              </a:rPr>
              <a:t>keys which</a:t>
            </a:r>
            <a:r>
              <a:rPr sz="1400" spc="-25" dirty="0">
                <a:latin typeface="Arial"/>
                <a:cs typeface="Arial"/>
              </a:rPr>
              <a:t> </a:t>
            </a:r>
            <a:r>
              <a:rPr sz="1400" spc="-5" dirty="0">
                <a:latin typeface="Arial"/>
                <a:cs typeface="Arial"/>
              </a:rPr>
              <a:t>identifies</a:t>
            </a:r>
            <a:r>
              <a:rPr sz="1400" spc="-10" dirty="0">
                <a:latin typeface="Arial"/>
                <a:cs typeface="Arial"/>
              </a:rPr>
              <a:t> </a:t>
            </a:r>
            <a:r>
              <a:rPr sz="1400" spc="-5" dirty="0">
                <a:latin typeface="Arial"/>
                <a:cs typeface="Arial"/>
              </a:rPr>
              <a:t>rows</a:t>
            </a:r>
            <a:r>
              <a:rPr sz="1400" spc="-20" dirty="0">
                <a:latin typeface="Arial"/>
                <a:cs typeface="Arial"/>
              </a:rPr>
              <a:t> </a:t>
            </a:r>
            <a:r>
              <a:rPr sz="1400" dirty="0">
                <a:latin typeface="Arial"/>
                <a:cs typeface="Arial"/>
              </a:rPr>
              <a:t>in</a:t>
            </a:r>
            <a:r>
              <a:rPr sz="1400" spc="-25" dirty="0">
                <a:latin typeface="Arial"/>
                <a:cs typeface="Arial"/>
              </a:rPr>
              <a:t> </a:t>
            </a:r>
            <a:r>
              <a:rPr sz="1400" dirty="0">
                <a:latin typeface="Arial"/>
                <a:cs typeface="Arial"/>
              </a:rPr>
              <a:t>a</a:t>
            </a:r>
            <a:endParaRPr sz="1400">
              <a:latin typeface="Arial"/>
              <a:cs typeface="Arial"/>
            </a:endParaRPr>
          </a:p>
          <a:p>
            <a:pPr marL="469900">
              <a:lnSpc>
                <a:spcPct val="100000"/>
              </a:lnSpc>
              <a:spcBef>
                <a:spcPts val="270"/>
              </a:spcBef>
            </a:pPr>
            <a:r>
              <a:rPr sz="1400" spc="-5" dirty="0">
                <a:latin typeface="Arial"/>
                <a:cs typeface="Arial"/>
              </a:rPr>
              <a:t>table.</a:t>
            </a:r>
            <a:endParaRPr sz="1400">
              <a:latin typeface="Arial"/>
              <a:cs typeface="Arial"/>
            </a:endParaRPr>
          </a:p>
          <a:p>
            <a:pPr marL="469900" marR="5080" indent="-337185">
              <a:lnSpc>
                <a:spcPct val="115700"/>
              </a:lnSpc>
              <a:spcBef>
                <a:spcPts val="10"/>
              </a:spcBef>
              <a:buChar char="●"/>
              <a:tabLst>
                <a:tab pos="469900" algn="l"/>
                <a:tab pos="470534" algn="l"/>
              </a:tabLst>
            </a:pPr>
            <a:r>
              <a:rPr sz="1400" dirty="0">
                <a:latin typeface="Arial"/>
                <a:cs typeface="Arial"/>
              </a:rPr>
              <a:t>A Super key </a:t>
            </a:r>
            <a:r>
              <a:rPr sz="1400" spc="-5" dirty="0">
                <a:latin typeface="Arial"/>
                <a:cs typeface="Arial"/>
              </a:rPr>
              <a:t>may have </a:t>
            </a:r>
            <a:r>
              <a:rPr sz="1400" dirty="0">
                <a:latin typeface="Arial"/>
                <a:cs typeface="Arial"/>
              </a:rPr>
              <a:t>additional </a:t>
            </a:r>
            <a:r>
              <a:rPr sz="1400" spc="5" dirty="0">
                <a:latin typeface="Arial"/>
                <a:cs typeface="Arial"/>
              </a:rPr>
              <a:t> </a:t>
            </a:r>
            <a:r>
              <a:rPr sz="1400" spc="-5" dirty="0">
                <a:latin typeface="Arial"/>
                <a:cs typeface="Arial"/>
              </a:rPr>
              <a:t>attributes</a:t>
            </a:r>
            <a:r>
              <a:rPr sz="1400" spc="-40" dirty="0">
                <a:latin typeface="Arial"/>
                <a:cs typeface="Arial"/>
              </a:rPr>
              <a:t> </a:t>
            </a:r>
            <a:r>
              <a:rPr sz="1400" spc="-5" dirty="0">
                <a:latin typeface="Arial"/>
                <a:cs typeface="Arial"/>
              </a:rPr>
              <a:t>that</a:t>
            </a:r>
            <a:r>
              <a:rPr sz="1400" spc="-25" dirty="0">
                <a:latin typeface="Arial"/>
                <a:cs typeface="Arial"/>
              </a:rPr>
              <a:t> </a:t>
            </a:r>
            <a:r>
              <a:rPr sz="1400" dirty="0">
                <a:latin typeface="Arial"/>
                <a:cs typeface="Arial"/>
              </a:rPr>
              <a:t>are</a:t>
            </a:r>
            <a:r>
              <a:rPr sz="1400" spc="-30" dirty="0">
                <a:latin typeface="Arial"/>
                <a:cs typeface="Arial"/>
              </a:rPr>
              <a:t> </a:t>
            </a:r>
            <a:r>
              <a:rPr sz="1400" spc="-5" dirty="0">
                <a:latin typeface="Arial"/>
                <a:cs typeface="Arial"/>
              </a:rPr>
              <a:t>not</a:t>
            </a:r>
            <a:r>
              <a:rPr sz="1400" spc="-30" dirty="0">
                <a:latin typeface="Arial"/>
                <a:cs typeface="Arial"/>
              </a:rPr>
              <a:t> </a:t>
            </a:r>
            <a:r>
              <a:rPr sz="1400" spc="-5" dirty="0">
                <a:latin typeface="Arial"/>
                <a:cs typeface="Arial"/>
              </a:rPr>
              <a:t>needed</a:t>
            </a:r>
            <a:r>
              <a:rPr sz="1400" spc="-40" dirty="0">
                <a:latin typeface="Arial"/>
                <a:cs typeface="Arial"/>
              </a:rPr>
              <a:t> </a:t>
            </a:r>
            <a:r>
              <a:rPr sz="1400" dirty="0">
                <a:latin typeface="Arial"/>
                <a:cs typeface="Arial"/>
              </a:rPr>
              <a:t>for</a:t>
            </a:r>
            <a:r>
              <a:rPr sz="1400" spc="-30" dirty="0">
                <a:latin typeface="Arial"/>
                <a:cs typeface="Arial"/>
              </a:rPr>
              <a:t> </a:t>
            </a:r>
            <a:r>
              <a:rPr sz="1400" spc="-5" dirty="0">
                <a:latin typeface="Arial"/>
                <a:cs typeface="Arial"/>
              </a:rPr>
              <a:t>unique </a:t>
            </a:r>
            <a:r>
              <a:rPr sz="1400" spc="-375" dirty="0">
                <a:latin typeface="Arial"/>
                <a:cs typeface="Arial"/>
              </a:rPr>
              <a:t> </a:t>
            </a:r>
            <a:r>
              <a:rPr sz="1400" spc="-5" dirty="0">
                <a:latin typeface="Arial"/>
                <a:cs typeface="Arial"/>
              </a:rPr>
              <a:t>identification.</a:t>
            </a:r>
            <a:endParaRPr sz="1400">
              <a:latin typeface="Arial"/>
              <a:cs typeface="Arial"/>
            </a:endParaRPr>
          </a:p>
        </p:txBody>
      </p:sp>
      <p:sp>
        <p:nvSpPr>
          <p:cNvPr id="8" name="object 8"/>
          <p:cNvSpPr txBox="1"/>
          <p:nvPr/>
        </p:nvSpPr>
        <p:spPr>
          <a:xfrm>
            <a:off x="4708016" y="4819294"/>
            <a:ext cx="4229100" cy="272415"/>
          </a:xfrm>
          <a:prstGeom prst="rect">
            <a:avLst/>
          </a:prstGeom>
        </p:spPr>
        <p:txBody>
          <a:bodyPr vert="horz" wrap="square" lIns="0" tIns="29209" rIns="0" bIns="0" rtlCol="0">
            <a:spAutoFit/>
          </a:bodyPr>
          <a:lstStyle/>
          <a:p>
            <a:pPr marL="12700">
              <a:lnSpc>
                <a:spcPct val="100000"/>
              </a:lnSpc>
              <a:spcBef>
                <a:spcPts val="229"/>
              </a:spcBef>
            </a:pPr>
            <a:r>
              <a:rPr sz="700" spc="-5" dirty="0">
                <a:solidFill>
                  <a:srgbClr val="585858"/>
                </a:solidFill>
                <a:latin typeface="Arial"/>
                <a:cs typeface="Arial"/>
              </a:rPr>
              <a:t>Image</a:t>
            </a:r>
            <a:endParaRPr sz="700">
              <a:latin typeface="Arial"/>
              <a:cs typeface="Arial"/>
            </a:endParaRPr>
          </a:p>
          <a:p>
            <a:pPr marL="12700">
              <a:lnSpc>
                <a:spcPct val="100000"/>
              </a:lnSpc>
              <a:spcBef>
                <a:spcPts val="135"/>
              </a:spcBef>
            </a:pPr>
            <a:r>
              <a:rPr sz="700" spc="-5" dirty="0">
                <a:solidFill>
                  <a:srgbClr val="585858"/>
                </a:solidFill>
                <a:latin typeface="Arial"/>
                <a:cs typeface="Arial"/>
              </a:rPr>
              <a:t>Source</a:t>
            </a:r>
            <a:r>
              <a:rPr sz="700" spc="-5" dirty="0">
                <a:solidFill>
                  <a:srgbClr val="585858"/>
                </a:solidFill>
                <a:latin typeface="Arial"/>
                <a:cs typeface="Arial"/>
                <a:hlinkClick r:id="rId3"/>
              </a:rPr>
              <a:t>:</a:t>
            </a:r>
            <a:r>
              <a:rPr sz="700" u="sng" spc="-5" dirty="0">
                <a:solidFill>
                  <a:srgbClr val="0096A7"/>
                </a:solidFill>
                <a:uFill>
                  <a:solidFill>
                    <a:srgbClr val="0096A7"/>
                  </a:solidFill>
                </a:uFill>
                <a:latin typeface="Arial"/>
                <a:cs typeface="Arial"/>
                <a:hlinkClick r:id="rId3"/>
              </a:rPr>
              <a:t>https://www.slideshare.net/TechtudNetwork/relation-between-super-key-candidate-key-and-primary</a:t>
            </a:r>
            <a:endParaRPr sz="7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771390" y="580415"/>
            <a:ext cx="4117340" cy="3923665"/>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64673" y="827278"/>
            <a:ext cx="1974272" cy="456535"/>
          </a:xfrm>
          <a:prstGeom prst="rect">
            <a:avLst/>
          </a:prstGeom>
        </p:spPr>
        <p:txBody>
          <a:bodyPr vert="horz" wrap="square" lIns="0" tIns="12700" rIns="0" bIns="0" rtlCol="0">
            <a:spAutoFit/>
          </a:bodyPr>
          <a:lstStyle/>
          <a:p>
            <a:pPr marL="12700" algn="ctr">
              <a:lnSpc>
                <a:spcPct val="100000"/>
              </a:lnSpc>
              <a:spcBef>
                <a:spcPts val="100"/>
              </a:spcBef>
            </a:pPr>
            <a:r>
              <a:rPr spc="-5" dirty="0"/>
              <a:t>K</a:t>
            </a:r>
            <a:r>
              <a:rPr spc="-15" dirty="0"/>
              <a:t>e</a:t>
            </a:r>
            <a:r>
              <a:rPr dirty="0"/>
              <a:t>ys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685664" y="1038225"/>
              <a:ext cx="4294759" cy="2790190"/>
            </a:xfrm>
            <a:prstGeom prst="rect">
              <a:avLst/>
            </a:prstGeom>
          </p:spPr>
        </p:pic>
      </p:grpSp>
      <p:sp>
        <p:nvSpPr>
          <p:cNvPr id="7" name="object 7"/>
          <p:cNvSpPr txBox="1"/>
          <p:nvPr/>
        </p:nvSpPr>
        <p:spPr>
          <a:xfrm>
            <a:off x="1514602" y="1722247"/>
            <a:ext cx="152336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Keys(Contd…)</a:t>
            </a:r>
            <a:endParaRPr sz="1800">
              <a:latin typeface="Arial"/>
              <a:cs typeface="Arial"/>
            </a:endParaRPr>
          </a:p>
        </p:txBody>
      </p:sp>
      <p:sp>
        <p:nvSpPr>
          <p:cNvPr id="8" name="object 8"/>
          <p:cNvSpPr txBox="1"/>
          <p:nvPr/>
        </p:nvSpPr>
        <p:spPr>
          <a:xfrm>
            <a:off x="534416" y="2738094"/>
            <a:ext cx="3526790" cy="1755775"/>
          </a:xfrm>
          <a:prstGeom prst="rect">
            <a:avLst/>
          </a:prstGeom>
        </p:spPr>
        <p:txBody>
          <a:bodyPr vert="horz" wrap="square" lIns="0" tIns="45720" rIns="0" bIns="0" rtlCol="0">
            <a:spAutoFit/>
          </a:bodyPr>
          <a:lstStyle/>
          <a:p>
            <a:pPr marL="12700">
              <a:lnSpc>
                <a:spcPct val="100000"/>
              </a:lnSpc>
              <a:spcBef>
                <a:spcPts val="360"/>
              </a:spcBef>
            </a:pPr>
            <a:r>
              <a:rPr sz="1400" dirty="0">
                <a:latin typeface="Arial"/>
                <a:cs typeface="Arial"/>
              </a:rPr>
              <a:t>Primary</a:t>
            </a:r>
            <a:r>
              <a:rPr sz="1400" spc="-85" dirty="0">
                <a:latin typeface="Arial"/>
                <a:cs typeface="Arial"/>
              </a:rPr>
              <a:t> </a:t>
            </a:r>
            <a:r>
              <a:rPr sz="1400" spc="-5" dirty="0">
                <a:latin typeface="Arial"/>
                <a:cs typeface="Arial"/>
              </a:rPr>
              <a:t>Key:</a:t>
            </a:r>
            <a:endParaRPr sz="1400">
              <a:latin typeface="Arial"/>
              <a:cs typeface="Arial"/>
            </a:endParaRPr>
          </a:p>
          <a:p>
            <a:pPr marL="469900" marR="5080" indent="-337185">
              <a:lnSpc>
                <a:spcPct val="115700"/>
              </a:lnSpc>
              <a:buChar char="●"/>
              <a:tabLst>
                <a:tab pos="469900" algn="l"/>
                <a:tab pos="470534" algn="l"/>
              </a:tabLst>
            </a:pPr>
            <a:r>
              <a:rPr sz="1400" dirty="0">
                <a:latin typeface="Arial"/>
                <a:cs typeface="Arial"/>
              </a:rPr>
              <a:t>Is a column or </a:t>
            </a:r>
            <a:r>
              <a:rPr sz="1400" spc="-5" dirty="0">
                <a:latin typeface="Arial"/>
                <a:cs typeface="Arial"/>
              </a:rPr>
              <a:t>group </a:t>
            </a:r>
            <a:r>
              <a:rPr sz="1400" dirty="0">
                <a:latin typeface="Arial"/>
                <a:cs typeface="Arial"/>
              </a:rPr>
              <a:t>of </a:t>
            </a:r>
            <a:r>
              <a:rPr sz="1400" spc="-5" dirty="0">
                <a:latin typeface="Arial"/>
                <a:cs typeface="Arial"/>
              </a:rPr>
              <a:t>columns </a:t>
            </a:r>
            <a:r>
              <a:rPr sz="1400" dirty="0">
                <a:latin typeface="Arial"/>
                <a:cs typeface="Arial"/>
              </a:rPr>
              <a:t>in a </a:t>
            </a:r>
            <a:r>
              <a:rPr sz="1400" spc="5" dirty="0">
                <a:latin typeface="Arial"/>
                <a:cs typeface="Arial"/>
              </a:rPr>
              <a:t> </a:t>
            </a:r>
            <a:r>
              <a:rPr sz="1400" dirty="0">
                <a:latin typeface="Arial"/>
                <a:cs typeface="Arial"/>
              </a:rPr>
              <a:t>table</a:t>
            </a:r>
            <a:r>
              <a:rPr sz="1400" spc="-50" dirty="0">
                <a:latin typeface="Arial"/>
                <a:cs typeface="Arial"/>
              </a:rPr>
              <a:t> </a:t>
            </a:r>
            <a:r>
              <a:rPr sz="1400" dirty="0">
                <a:latin typeface="Arial"/>
                <a:cs typeface="Arial"/>
              </a:rPr>
              <a:t>that</a:t>
            </a:r>
            <a:r>
              <a:rPr sz="1400" spc="-25" dirty="0">
                <a:latin typeface="Arial"/>
                <a:cs typeface="Arial"/>
              </a:rPr>
              <a:t> </a:t>
            </a:r>
            <a:r>
              <a:rPr sz="1400" spc="-5" dirty="0">
                <a:latin typeface="Arial"/>
                <a:cs typeface="Arial"/>
              </a:rPr>
              <a:t>uniquely</a:t>
            </a:r>
            <a:r>
              <a:rPr sz="1400" spc="-45" dirty="0">
                <a:latin typeface="Arial"/>
                <a:cs typeface="Arial"/>
              </a:rPr>
              <a:t> </a:t>
            </a:r>
            <a:r>
              <a:rPr sz="1400" dirty="0">
                <a:latin typeface="Arial"/>
                <a:cs typeface="Arial"/>
              </a:rPr>
              <a:t>identify</a:t>
            </a:r>
            <a:r>
              <a:rPr sz="1400" spc="-35" dirty="0">
                <a:latin typeface="Arial"/>
                <a:cs typeface="Arial"/>
              </a:rPr>
              <a:t> </a:t>
            </a:r>
            <a:r>
              <a:rPr sz="1400" spc="-5" dirty="0">
                <a:latin typeface="Arial"/>
                <a:cs typeface="Arial"/>
              </a:rPr>
              <a:t>every</a:t>
            </a:r>
            <a:r>
              <a:rPr sz="1400" spc="-50" dirty="0">
                <a:latin typeface="Arial"/>
                <a:cs typeface="Arial"/>
              </a:rPr>
              <a:t> </a:t>
            </a:r>
            <a:r>
              <a:rPr sz="1400" dirty="0">
                <a:latin typeface="Arial"/>
                <a:cs typeface="Arial"/>
              </a:rPr>
              <a:t>row</a:t>
            </a:r>
            <a:r>
              <a:rPr sz="1400" spc="-40" dirty="0">
                <a:latin typeface="Arial"/>
                <a:cs typeface="Arial"/>
              </a:rPr>
              <a:t> </a:t>
            </a:r>
            <a:r>
              <a:rPr sz="1400" dirty="0">
                <a:latin typeface="Arial"/>
                <a:cs typeface="Arial"/>
              </a:rPr>
              <a:t>in</a:t>
            </a:r>
            <a:endParaRPr sz="1400">
              <a:latin typeface="Arial"/>
              <a:cs typeface="Arial"/>
            </a:endParaRPr>
          </a:p>
          <a:p>
            <a:pPr marL="469900">
              <a:lnSpc>
                <a:spcPct val="100000"/>
              </a:lnSpc>
              <a:spcBef>
                <a:spcPts val="270"/>
              </a:spcBef>
            </a:pPr>
            <a:r>
              <a:rPr sz="1400" dirty="0">
                <a:latin typeface="Arial"/>
                <a:cs typeface="Arial"/>
              </a:rPr>
              <a:t>that</a:t>
            </a:r>
            <a:r>
              <a:rPr sz="1400" spc="-45" dirty="0">
                <a:latin typeface="Arial"/>
                <a:cs typeface="Arial"/>
              </a:rPr>
              <a:t> </a:t>
            </a:r>
            <a:r>
              <a:rPr sz="1400" spc="-5" dirty="0">
                <a:latin typeface="Arial"/>
                <a:cs typeface="Arial"/>
              </a:rPr>
              <a:t>table.</a:t>
            </a:r>
            <a:endParaRPr sz="1400">
              <a:latin typeface="Arial"/>
              <a:cs typeface="Arial"/>
            </a:endParaRPr>
          </a:p>
          <a:p>
            <a:pPr marL="469900" indent="-335915">
              <a:lnSpc>
                <a:spcPct val="100000"/>
              </a:lnSpc>
              <a:spcBef>
                <a:spcPts val="275"/>
              </a:spcBef>
              <a:buChar char="●"/>
              <a:tabLst>
                <a:tab pos="469900" algn="l"/>
                <a:tab pos="470534" algn="l"/>
              </a:tabLst>
            </a:pPr>
            <a:r>
              <a:rPr sz="1400" spc="-5" dirty="0">
                <a:latin typeface="Arial"/>
                <a:cs typeface="Arial"/>
              </a:rPr>
              <a:t>Can't</a:t>
            </a:r>
            <a:r>
              <a:rPr sz="1400" spc="-30" dirty="0">
                <a:latin typeface="Arial"/>
                <a:cs typeface="Arial"/>
              </a:rPr>
              <a:t> </a:t>
            </a:r>
            <a:r>
              <a:rPr sz="1400" spc="-5" dirty="0">
                <a:latin typeface="Arial"/>
                <a:cs typeface="Arial"/>
              </a:rPr>
              <a:t>be</a:t>
            </a:r>
            <a:r>
              <a:rPr sz="1400" spc="-45" dirty="0">
                <a:latin typeface="Arial"/>
                <a:cs typeface="Arial"/>
              </a:rPr>
              <a:t> </a:t>
            </a:r>
            <a:r>
              <a:rPr sz="1400" dirty="0">
                <a:latin typeface="Arial"/>
                <a:cs typeface="Arial"/>
              </a:rPr>
              <a:t>a</a:t>
            </a:r>
            <a:r>
              <a:rPr sz="1400" spc="-30" dirty="0">
                <a:latin typeface="Arial"/>
                <a:cs typeface="Arial"/>
              </a:rPr>
              <a:t> </a:t>
            </a:r>
            <a:r>
              <a:rPr sz="1400" spc="-5" dirty="0">
                <a:latin typeface="Arial"/>
                <a:cs typeface="Arial"/>
              </a:rPr>
              <a:t>duplicate.</a:t>
            </a:r>
            <a:endParaRPr sz="1400">
              <a:latin typeface="Arial"/>
              <a:cs typeface="Arial"/>
            </a:endParaRPr>
          </a:p>
          <a:p>
            <a:pPr marL="469900" marR="300355" indent="-337185">
              <a:lnSpc>
                <a:spcPct val="115700"/>
              </a:lnSpc>
              <a:buChar char="●"/>
              <a:tabLst>
                <a:tab pos="469900" algn="l"/>
                <a:tab pos="470534" algn="l"/>
              </a:tabLst>
            </a:pPr>
            <a:r>
              <a:rPr sz="1400" dirty="0">
                <a:latin typeface="Arial"/>
                <a:cs typeface="Arial"/>
              </a:rPr>
              <a:t>A</a:t>
            </a:r>
            <a:r>
              <a:rPr sz="1400" spc="-95" dirty="0">
                <a:latin typeface="Arial"/>
                <a:cs typeface="Arial"/>
              </a:rPr>
              <a:t> </a:t>
            </a:r>
            <a:r>
              <a:rPr sz="1400" dirty="0">
                <a:latin typeface="Arial"/>
                <a:cs typeface="Arial"/>
              </a:rPr>
              <a:t>table</a:t>
            </a:r>
            <a:r>
              <a:rPr sz="1400" spc="-30" dirty="0">
                <a:latin typeface="Arial"/>
                <a:cs typeface="Arial"/>
              </a:rPr>
              <a:t> </a:t>
            </a:r>
            <a:r>
              <a:rPr sz="1400" spc="-5" dirty="0">
                <a:latin typeface="Arial"/>
                <a:cs typeface="Arial"/>
              </a:rPr>
              <a:t>cannot</a:t>
            </a:r>
            <a:r>
              <a:rPr sz="1400" spc="-15" dirty="0">
                <a:latin typeface="Arial"/>
                <a:cs typeface="Arial"/>
              </a:rPr>
              <a:t> </a:t>
            </a:r>
            <a:r>
              <a:rPr sz="1400" spc="-5" dirty="0">
                <a:latin typeface="Arial"/>
                <a:cs typeface="Arial"/>
              </a:rPr>
              <a:t>have</a:t>
            </a:r>
            <a:r>
              <a:rPr sz="1400" spc="-10" dirty="0">
                <a:latin typeface="Arial"/>
                <a:cs typeface="Arial"/>
              </a:rPr>
              <a:t> </a:t>
            </a:r>
            <a:r>
              <a:rPr sz="1400" spc="-5" dirty="0">
                <a:latin typeface="Arial"/>
                <a:cs typeface="Arial"/>
              </a:rPr>
              <a:t>more</a:t>
            </a:r>
            <a:r>
              <a:rPr sz="1400" spc="-20" dirty="0">
                <a:latin typeface="Arial"/>
                <a:cs typeface="Arial"/>
              </a:rPr>
              <a:t> </a:t>
            </a:r>
            <a:r>
              <a:rPr sz="1400" spc="-5" dirty="0">
                <a:latin typeface="Arial"/>
                <a:cs typeface="Arial"/>
              </a:rPr>
              <a:t>than</a:t>
            </a:r>
            <a:r>
              <a:rPr sz="1400" spc="-20" dirty="0">
                <a:latin typeface="Arial"/>
                <a:cs typeface="Arial"/>
              </a:rPr>
              <a:t> </a:t>
            </a:r>
            <a:r>
              <a:rPr sz="1400" spc="-5" dirty="0">
                <a:latin typeface="Arial"/>
                <a:cs typeface="Arial"/>
              </a:rPr>
              <a:t>one </a:t>
            </a:r>
            <a:r>
              <a:rPr sz="1400" spc="-375" dirty="0">
                <a:latin typeface="Arial"/>
                <a:cs typeface="Arial"/>
              </a:rPr>
              <a:t> </a:t>
            </a:r>
            <a:r>
              <a:rPr sz="1400" dirty="0">
                <a:latin typeface="Arial"/>
                <a:cs typeface="Arial"/>
              </a:rPr>
              <a:t>primary</a:t>
            </a:r>
            <a:r>
              <a:rPr sz="1400" spc="-30" dirty="0">
                <a:latin typeface="Arial"/>
                <a:cs typeface="Arial"/>
              </a:rPr>
              <a:t> </a:t>
            </a:r>
            <a:r>
              <a:rPr sz="1400" spc="-5" dirty="0">
                <a:latin typeface="Arial"/>
                <a:cs typeface="Arial"/>
              </a:rPr>
              <a:t>key.</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5041"/>
            <a:ext cx="3272154"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5" dirty="0">
                <a:solidFill>
                  <a:srgbClr val="585858"/>
                </a:solidFill>
                <a:latin typeface="Arial"/>
                <a:cs typeface="Arial"/>
              </a:rPr>
              <a:t> Source:</a:t>
            </a:r>
            <a:r>
              <a:rPr sz="700" spc="15" dirty="0">
                <a:solidFill>
                  <a:srgbClr val="585858"/>
                </a:solidFill>
                <a:latin typeface="Arial"/>
                <a:cs typeface="Arial"/>
              </a:rPr>
              <a:t> </a:t>
            </a:r>
            <a:r>
              <a:rPr sz="700" u="sng" spc="-10" dirty="0">
                <a:solidFill>
                  <a:srgbClr val="0096A7"/>
                </a:solidFill>
                <a:uFill>
                  <a:solidFill>
                    <a:srgbClr val="0096A7"/>
                  </a:solidFill>
                </a:uFill>
                <a:latin typeface="Arial"/>
                <a:cs typeface="Arial"/>
                <a:hlinkClick r:id="rId5"/>
              </a:rPr>
              <a:t>https://www.guru99.com/dbms-keys.htm</a:t>
            </a:r>
            <a:r>
              <a:rPr sz="700" spc="-10" dirty="0">
                <a:solidFill>
                  <a:srgbClr val="0096A7"/>
                </a:solidFill>
                <a:latin typeface="Arial"/>
                <a:cs typeface="Arial"/>
                <a:hlinkClick r:id="rId5"/>
              </a:rPr>
              <a:t>l</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82436" y="827278"/>
            <a:ext cx="1496291" cy="456535"/>
          </a:xfrm>
          <a:prstGeom prst="rect">
            <a:avLst/>
          </a:prstGeom>
        </p:spPr>
        <p:txBody>
          <a:bodyPr vert="horz" wrap="square" lIns="0" tIns="12700" rIns="0" bIns="0" rtlCol="0">
            <a:spAutoFit/>
          </a:bodyPr>
          <a:lstStyle/>
          <a:p>
            <a:pPr marL="12700" algn="ctr">
              <a:lnSpc>
                <a:spcPct val="100000"/>
              </a:lnSpc>
              <a:spcBef>
                <a:spcPts val="100"/>
              </a:spcBef>
            </a:pPr>
            <a:r>
              <a:rPr spc="-5" dirty="0"/>
              <a:t>K</a:t>
            </a:r>
            <a:r>
              <a:rPr spc="-15" dirty="0"/>
              <a:t>e</a:t>
            </a:r>
            <a:r>
              <a:rPr dirty="0"/>
              <a:t>ys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685664" y="1038225"/>
              <a:ext cx="4294759" cy="2790190"/>
            </a:xfrm>
            <a:prstGeom prst="rect">
              <a:avLst/>
            </a:prstGeom>
          </p:spPr>
        </p:pic>
      </p:grpSp>
      <p:sp>
        <p:nvSpPr>
          <p:cNvPr id="7" name="object 7"/>
          <p:cNvSpPr txBox="1"/>
          <p:nvPr/>
        </p:nvSpPr>
        <p:spPr>
          <a:xfrm>
            <a:off x="534416" y="1722247"/>
            <a:ext cx="3529329" cy="3018790"/>
          </a:xfrm>
          <a:prstGeom prst="rect">
            <a:avLst/>
          </a:prstGeom>
        </p:spPr>
        <p:txBody>
          <a:bodyPr vert="horz" wrap="square" lIns="0" tIns="12700" rIns="0" bIns="0" rtlCol="0">
            <a:spAutoFit/>
          </a:bodyPr>
          <a:lstStyle/>
          <a:p>
            <a:pPr marL="992505">
              <a:lnSpc>
                <a:spcPct val="100000"/>
              </a:lnSpc>
              <a:spcBef>
                <a:spcPts val="100"/>
              </a:spcBef>
            </a:pPr>
            <a:r>
              <a:rPr sz="1800" spc="-5" dirty="0">
                <a:solidFill>
                  <a:srgbClr val="585858"/>
                </a:solidFill>
                <a:latin typeface="Arial"/>
                <a:cs typeface="Arial"/>
              </a:rPr>
              <a:t>Keys(Contd…)</a:t>
            </a:r>
            <a:endParaRPr sz="1800">
              <a:latin typeface="Arial"/>
              <a:cs typeface="Arial"/>
            </a:endParaRPr>
          </a:p>
          <a:p>
            <a:pPr>
              <a:lnSpc>
                <a:spcPct val="100000"/>
              </a:lnSpc>
            </a:pPr>
            <a:endParaRPr sz="2000">
              <a:latin typeface="Arial"/>
              <a:cs typeface="Arial"/>
            </a:endParaRPr>
          </a:p>
          <a:p>
            <a:pPr>
              <a:lnSpc>
                <a:spcPct val="100000"/>
              </a:lnSpc>
              <a:spcBef>
                <a:spcPts val="5"/>
              </a:spcBef>
            </a:pPr>
            <a:endParaRPr sz="1600">
              <a:latin typeface="Arial"/>
              <a:cs typeface="Arial"/>
            </a:endParaRPr>
          </a:p>
          <a:p>
            <a:pPr marL="12700" algn="just">
              <a:lnSpc>
                <a:spcPct val="100000"/>
              </a:lnSpc>
            </a:pPr>
            <a:r>
              <a:rPr sz="1400" dirty="0">
                <a:latin typeface="Arial"/>
                <a:cs typeface="Arial"/>
              </a:rPr>
              <a:t>Alternate</a:t>
            </a:r>
            <a:r>
              <a:rPr sz="1400" spc="-70" dirty="0">
                <a:latin typeface="Arial"/>
                <a:cs typeface="Arial"/>
              </a:rPr>
              <a:t> </a:t>
            </a:r>
            <a:r>
              <a:rPr sz="1400" spc="-5" dirty="0">
                <a:latin typeface="Arial"/>
                <a:cs typeface="Arial"/>
              </a:rPr>
              <a:t>key:</a:t>
            </a:r>
            <a:endParaRPr sz="1400">
              <a:latin typeface="Arial"/>
              <a:cs typeface="Arial"/>
            </a:endParaRPr>
          </a:p>
          <a:p>
            <a:pPr marL="469900" marR="6985" indent="-337185" algn="just">
              <a:lnSpc>
                <a:spcPct val="115700"/>
              </a:lnSpc>
              <a:buChar char="●"/>
              <a:tabLst>
                <a:tab pos="470534" algn="l"/>
              </a:tabLst>
            </a:pPr>
            <a:r>
              <a:rPr sz="1400" dirty="0">
                <a:latin typeface="Arial"/>
                <a:cs typeface="Arial"/>
              </a:rPr>
              <a:t>Is a column or </a:t>
            </a:r>
            <a:r>
              <a:rPr sz="1400" spc="-5" dirty="0">
                <a:latin typeface="Arial"/>
                <a:cs typeface="Arial"/>
              </a:rPr>
              <a:t>group </a:t>
            </a:r>
            <a:r>
              <a:rPr sz="1400" dirty="0">
                <a:latin typeface="Arial"/>
                <a:cs typeface="Arial"/>
              </a:rPr>
              <a:t>of </a:t>
            </a:r>
            <a:r>
              <a:rPr sz="1400" spc="-5" dirty="0">
                <a:latin typeface="Arial"/>
                <a:cs typeface="Arial"/>
              </a:rPr>
              <a:t>columns </a:t>
            </a:r>
            <a:r>
              <a:rPr sz="1400" dirty="0">
                <a:latin typeface="Arial"/>
                <a:cs typeface="Arial"/>
              </a:rPr>
              <a:t>in a </a:t>
            </a:r>
            <a:r>
              <a:rPr sz="1400" spc="5" dirty="0">
                <a:latin typeface="Arial"/>
                <a:cs typeface="Arial"/>
              </a:rPr>
              <a:t> </a:t>
            </a:r>
            <a:r>
              <a:rPr sz="1400" dirty="0">
                <a:latin typeface="Arial"/>
                <a:cs typeface="Arial"/>
              </a:rPr>
              <a:t>table</a:t>
            </a:r>
            <a:r>
              <a:rPr sz="1400" spc="-50" dirty="0">
                <a:latin typeface="Arial"/>
                <a:cs typeface="Arial"/>
              </a:rPr>
              <a:t> </a:t>
            </a:r>
            <a:r>
              <a:rPr sz="1400" dirty="0">
                <a:latin typeface="Arial"/>
                <a:cs typeface="Arial"/>
              </a:rPr>
              <a:t>that</a:t>
            </a:r>
            <a:r>
              <a:rPr sz="1400" spc="-25" dirty="0">
                <a:latin typeface="Arial"/>
                <a:cs typeface="Arial"/>
              </a:rPr>
              <a:t> </a:t>
            </a:r>
            <a:r>
              <a:rPr sz="1400" spc="-5" dirty="0">
                <a:latin typeface="Arial"/>
                <a:cs typeface="Arial"/>
              </a:rPr>
              <a:t>uniquely</a:t>
            </a:r>
            <a:r>
              <a:rPr sz="1400" spc="-45" dirty="0">
                <a:latin typeface="Arial"/>
                <a:cs typeface="Arial"/>
              </a:rPr>
              <a:t> </a:t>
            </a:r>
            <a:r>
              <a:rPr sz="1400" dirty="0">
                <a:latin typeface="Arial"/>
                <a:cs typeface="Arial"/>
              </a:rPr>
              <a:t>identify</a:t>
            </a:r>
            <a:r>
              <a:rPr sz="1400" spc="-35" dirty="0">
                <a:latin typeface="Arial"/>
                <a:cs typeface="Arial"/>
              </a:rPr>
              <a:t> </a:t>
            </a:r>
            <a:r>
              <a:rPr sz="1400" spc="-5" dirty="0">
                <a:latin typeface="Arial"/>
                <a:cs typeface="Arial"/>
              </a:rPr>
              <a:t>every</a:t>
            </a:r>
            <a:r>
              <a:rPr sz="1400" spc="-50" dirty="0">
                <a:latin typeface="Arial"/>
                <a:cs typeface="Arial"/>
              </a:rPr>
              <a:t> </a:t>
            </a:r>
            <a:r>
              <a:rPr sz="1400" dirty="0">
                <a:latin typeface="Arial"/>
                <a:cs typeface="Arial"/>
              </a:rPr>
              <a:t>row</a:t>
            </a:r>
            <a:r>
              <a:rPr sz="1400" spc="-40" dirty="0">
                <a:latin typeface="Arial"/>
                <a:cs typeface="Arial"/>
              </a:rPr>
              <a:t> </a:t>
            </a:r>
            <a:r>
              <a:rPr sz="1400" dirty="0">
                <a:latin typeface="Arial"/>
                <a:cs typeface="Arial"/>
              </a:rPr>
              <a:t>in</a:t>
            </a:r>
            <a:endParaRPr sz="1400">
              <a:latin typeface="Arial"/>
              <a:cs typeface="Arial"/>
            </a:endParaRPr>
          </a:p>
          <a:p>
            <a:pPr marL="469900" algn="just">
              <a:lnSpc>
                <a:spcPct val="100000"/>
              </a:lnSpc>
              <a:spcBef>
                <a:spcPts val="275"/>
              </a:spcBef>
            </a:pPr>
            <a:r>
              <a:rPr sz="1400" dirty="0">
                <a:latin typeface="Arial"/>
                <a:cs typeface="Arial"/>
              </a:rPr>
              <a:t>that</a:t>
            </a:r>
            <a:r>
              <a:rPr sz="1400" spc="-45" dirty="0">
                <a:latin typeface="Arial"/>
                <a:cs typeface="Arial"/>
              </a:rPr>
              <a:t> </a:t>
            </a:r>
            <a:r>
              <a:rPr sz="1400" spc="-5" dirty="0">
                <a:latin typeface="Arial"/>
                <a:cs typeface="Arial"/>
              </a:rPr>
              <a:t>table.</a:t>
            </a:r>
            <a:endParaRPr sz="1400">
              <a:latin typeface="Arial"/>
              <a:cs typeface="Arial"/>
            </a:endParaRPr>
          </a:p>
          <a:p>
            <a:pPr marL="469900" marR="5080" indent="-337185" algn="just">
              <a:lnSpc>
                <a:spcPct val="115300"/>
              </a:lnSpc>
              <a:spcBef>
                <a:spcPts val="25"/>
              </a:spcBef>
              <a:buChar char="●"/>
              <a:tabLst>
                <a:tab pos="470534" algn="l"/>
              </a:tabLst>
            </a:pPr>
            <a:r>
              <a:rPr sz="1400" dirty="0">
                <a:latin typeface="Arial"/>
                <a:cs typeface="Arial"/>
              </a:rPr>
              <a:t>A table </a:t>
            </a:r>
            <a:r>
              <a:rPr sz="1400" spc="-5" dirty="0">
                <a:latin typeface="Arial"/>
                <a:cs typeface="Arial"/>
              </a:rPr>
              <a:t>can have </a:t>
            </a:r>
            <a:r>
              <a:rPr sz="1400" dirty="0">
                <a:latin typeface="Arial"/>
                <a:cs typeface="Arial"/>
              </a:rPr>
              <a:t>multiple </a:t>
            </a:r>
            <a:r>
              <a:rPr sz="1400" spc="-5" dirty="0">
                <a:latin typeface="Arial"/>
                <a:cs typeface="Arial"/>
              </a:rPr>
              <a:t>choices </a:t>
            </a:r>
            <a:r>
              <a:rPr sz="1400" dirty="0">
                <a:latin typeface="Arial"/>
                <a:cs typeface="Arial"/>
              </a:rPr>
              <a:t>for a </a:t>
            </a:r>
            <a:r>
              <a:rPr sz="1400" spc="-375" dirty="0">
                <a:latin typeface="Arial"/>
                <a:cs typeface="Arial"/>
              </a:rPr>
              <a:t> </a:t>
            </a:r>
            <a:r>
              <a:rPr sz="1400" dirty="0">
                <a:latin typeface="Arial"/>
                <a:cs typeface="Arial"/>
              </a:rPr>
              <a:t>primary key </a:t>
            </a:r>
            <a:r>
              <a:rPr sz="1400" spc="-5" dirty="0">
                <a:latin typeface="Arial"/>
                <a:cs typeface="Arial"/>
              </a:rPr>
              <a:t>but only one </a:t>
            </a:r>
            <a:r>
              <a:rPr sz="1400" dirty="0">
                <a:latin typeface="Arial"/>
                <a:cs typeface="Arial"/>
              </a:rPr>
              <a:t>can </a:t>
            </a:r>
            <a:r>
              <a:rPr sz="1400" spc="-5" dirty="0">
                <a:latin typeface="Arial"/>
                <a:cs typeface="Arial"/>
              </a:rPr>
              <a:t>be set as </a:t>
            </a:r>
            <a:r>
              <a:rPr sz="1400" spc="-375" dirty="0">
                <a:latin typeface="Arial"/>
                <a:cs typeface="Arial"/>
              </a:rPr>
              <a:t> </a:t>
            </a:r>
            <a:r>
              <a:rPr sz="1400" dirty="0">
                <a:latin typeface="Arial"/>
                <a:cs typeface="Arial"/>
              </a:rPr>
              <a:t>the</a:t>
            </a:r>
            <a:r>
              <a:rPr sz="1400" spc="-15" dirty="0">
                <a:latin typeface="Arial"/>
                <a:cs typeface="Arial"/>
              </a:rPr>
              <a:t> </a:t>
            </a:r>
            <a:r>
              <a:rPr sz="1400" spc="-5" dirty="0">
                <a:latin typeface="Arial"/>
                <a:cs typeface="Arial"/>
              </a:rPr>
              <a:t>primary</a:t>
            </a:r>
            <a:r>
              <a:rPr sz="1400" spc="-25" dirty="0">
                <a:latin typeface="Arial"/>
                <a:cs typeface="Arial"/>
              </a:rPr>
              <a:t> </a:t>
            </a:r>
            <a:r>
              <a:rPr sz="1400" spc="-5" dirty="0">
                <a:latin typeface="Arial"/>
                <a:cs typeface="Arial"/>
              </a:rPr>
              <a:t>key.</a:t>
            </a:r>
            <a:endParaRPr sz="1400">
              <a:latin typeface="Arial"/>
              <a:cs typeface="Arial"/>
            </a:endParaRPr>
          </a:p>
          <a:p>
            <a:pPr marL="469900" marR="67310" indent="-337185" algn="just">
              <a:lnSpc>
                <a:spcPct val="115900"/>
              </a:lnSpc>
              <a:spcBef>
                <a:spcPts val="5"/>
              </a:spcBef>
              <a:buChar char="●"/>
              <a:tabLst>
                <a:tab pos="470534" algn="l"/>
              </a:tabLst>
            </a:pPr>
            <a:r>
              <a:rPr sz="1400" spc="-5" dirty="0">
                <a:latin typeface="Arial"/>
                <a:cs typeface="Arial"/>
              </a:rPr>
              <a:t>All </a:t>
            </a:r>
            <a:r>
              <a:rPr sz="1400" dirty="0">
                <a:latin typeface="Arial"/>
                <a:cs typeface="Arial"/>
              </a:rPr>
              <a:t>the </a:t>
            </a:r>
            <a:r>
              <a:rPr sz="1400" spc="-5" dirty="0">
                <a:latin typeface="Arial"/>
                <a:cs typeface="Arial"/>
              </a:rPr>
              <a:t>keys which </a:t>
            </a:r>
            <a:r>
              <a:rPr sz="1400" dirty="0">
                <a:latin typeface="Arial"/>
                <a:cs typeface="Arial"/>
              </a:rPr>
              <a:t>are </a:t>
            </a:r>
            <a:r>
              <a:rPr sz="1400" spc="-5" dirty="0">
                <a:latin typeface="Arial"/>
                <a:cs typeface="Arial"/>
              </a:rPr>
              <a:t>not </a:t>
            </a:r>
            <a:r>
              <a:rPr sz="1400" dirty="0">
                <a:latin typeface="Arial"/>
                <a:cs typeface="Arial"/>
              </a:rPr>
              <a:t>primary key </a:t>
            </a:r>
            <a:r>
              <a:rPr sz="1400" spc="-380" dirty="0">
                <a:latin typeface="Arial"/>
                <a:cs typeface="Arial"/>
              </a:rPr>
              <a:t> </a:t>
            </a:r>
            <a:r>
              <a:rPr sz="1400" dirty="0">
                <a:latin typeface="Arial"/>
                <a:cs typeface="Arial"/>
              </a:rPr>
              <a:t>are</a:t>
            </a:r>
            <a:r>
              <a:rPr sz="1400" spc="-25" dirty="0">
                <a:latin typeface="Arial"/>
                <a:cs typeface="Arial"/>
              </a:rPr>
              <a:t> </a:t>
            </a:r>
            <a:r>
              <a:rPr sz="1400" dirty="0">
                <a:latin typeface="Arial"/>
                <a:cs typeface="Arial"/>
              </a:rPr>
              <a:t>called</a:t>
            </a:r>
            <a:r>
              <a:rPr sz="1400" spc="-20" dirty="0">
                <a:latin typeface="Arial"/>
                <a:cs typeface="Arial"/>
              </a:rPr>
              <a:t> </a:t>
            </a:r>
            <a:r>
              <a:rPr sz="1400" spc="-5" dirty="0">
                <a:latin typeface="Arial"/>
                <a:cs typeface="Arial"/>
              </a:rPr>
              <a:t>an</a:t>
            </a:r>
            <a:r>
              <a:rPr sz="1400" spc="-90" dirty="0">
                <a:latin typeface="Arial"/>
                <a:cs typeface="Arial"/>
              </a:rPr>
              <a:t> </a:t>
            </a:r>
            <a:r>
              <a:rPr sz="1400" spc="-5" dirty="0">
                <a:latin typeface="Arial"/>
                <a:cs typeface="Arial"/>
              </a:rPr>
              <a:t>Alternate</a:t>
            </a:r>
            <a:r>
              <a:rPr sz="1400" spc="-20" dirty="0">
                <a:latin typeface="Arial"/>
                <a:cs typeface="Arial"/>
              </a:rPr>
              <a:t> </a:t>
            </a:r>
            <a:r>
              <a:rPr sz="1400" spc="-5" dirty="0">
                <a:latin typeface="Arial"/>
                <a:cs typeface="Arial"/>
              </a:rPr>
              <a:t>Key.</a:t>
            </a:r>
            <a:endParaRPr sz="1400">
              <a:latin typeface="Arial"/>
              <a:cs typeface="Arial"/>
            </a:endParaRPr>
          </a:p>
        </p:txBody>
      </p:sp>
      <p:pic>
        <p:nvPicPr>
          <p:cNvPr id="8" name="object 8"/>
          <p:cNvPicPr/>
          <p:nvPr/>
        </p:nvPicPr>
        <p:blipFill>
          <a:blip r:embed="rId4" cstate="print"/>
          <a:stretch>
            <a:fillRect/>
          </a:stretch>
        </p:blipFill>
        <p:spPr>
          <a:xfrm>
            <a:off x="143510" y="161289"/>
            <a:ext cx="773887" cy="311150"/>
          </a:xfrm>
          <a:prstGeom prst="rect">
            <a:avLst/>
          </a:prstGeom>
        </p:spPr>
      </p:pic>
      <p:sp>
        <p:nvSpPr>
          <p:cNvPr id="9" name="object 9"/>
          <p:cNvSpPr txBox="1"/>
          <p:nvPr/>
        </p:nvSpPr>
        <p:spPr>
          <a:xfrm>
            <a:off x="3634866" y="4845041"/>
            <a:ext cx="3272154" cy="322580"/>
          </a:xfrm>
          <a:prstGeom prst="rect">
            <a:avLst/>
          </a:prstGeom>
        </p:spPr>
        <p:txBody>
          <a:bodyPr vert="horz" wrap="square" lIns="0" tIns="3810" rIns="0" bIns="0" rtlCol="0">
            <a:spAutoFit/>
          </a:bodyPr>
          <a:lstStyle/>
          <a:p>
            <a:pPr marL="1085850">
              <a:lnSpc>
                <a:spcPct val="100000"/>
              </a:lnSpc>
              <a:spcBef>
                <a:spcPts val="30"/>
              </a:spcBef>
            </a:pPr>
            <a:r>
              <a:rPr sz="700" spc="-10" dirty="0">
                <a:solidFill>
                  <a:srgbClr val="585858"/>
                </a:solidFill>
                <a:latin typeface="Arial"/>
                <a:cs typeface="Arial"/>
              </a:rPr>
              <a:t>Image</a:t>
            </a:r>
            <a:r>
              <a:rPr sz="700" spc="-5" dirty="0">
                <a:solidFill>
                  <a:srgbClr val="585858"/>
                </a:solidFill>
                <a:latin typeface="Arial"/>
                <a:cs typeface="Arial"/>
              </a:rPr>
              <a:t> Source:</a:t>
            </a:r>
            <a:r>
              <a:rPr sz="700" spc="15" dirty="0">
                <a:solidFill>
                  <a:srgbClr val="585858"/>
                </a:solidFill>
                <a:latin typeface="Arial"/>
                <a:cs typeface="Arial"/>
              </a:rPr>
              <a:t> </a:t>
            </a:r>
            <a:r>
              <a:rPr sz="700" u="sng" spc="-10" dirty="0">
                <a:solidFill>
                  <a:srgbClr val="0096A7"/>
                </a:solidFill>
                <a:uFill>
                  <a:solidFill>
                    <a:srgbClr val="0096A7"/>
                  </a:solidFill>
                </a:uFill>
                <a:latin typeface="Arial"/>
                <a:cs typeface="Arial"/>
                <a:hlinkClick r:id="rId5"/>
              </a:rPr>
              <a:t>https://www.guru99.com/dbms-keys.htm</a:t>
            </a:r>
            <a:r>
              <a:rPr sz="700" spc="-10" dirty="0">
                <a:solidFill>
                  <a:srgbClr val="0096A7"/>
                </a:solidFill>
                <a:latin typeface="Arial"/>
                <a:cs typeface="Arial"/>
                <a:hlinkClick r:id="rId5"/>
              </a:rPr>
              <a:t>l</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96290" y="827278"/>
            <a:ext cx="1510145" cy="456535"/>
          </a:xfrm>
          <a:prstGeom prst="rect">
            <a:avLst/>
          </a:prstGeom>
        </p:spPr>
        <p:txBody>
          <a:bodyPr vert="horz" wrap="square" lIns="0" tIns="12700" rIns="0" bIns="0" rtlCol="0">
            <a:spAutoFit/>
          </a:bodyPr>
          <a:lstStyle/>
          <a:p>
            <a:pPr marL="12700" algn="ctr">
              <a:lnSpc>
                <a:spcPct val="100000"/>
              </a:lnSpc>
              <a:spcBef>
                <a:spcPts val="100"/>
              </a:spcBef>
            </a:pPr>
            <a:r>
              <a:rPr spc="-5" dirty="0"/>
              <a:t>K</a:t>
            </a:r>
            <a:r>
              <a:rPr spc="-15" dirty="0"/>
              <a:t>e</a:t>
            </a:r>
            <a:r>
              <a:rPr dirty="0"/>
              <a:t>ys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654812" y="1722247"/>
            <a:ext cx="3392804" cy="3018790"/>
          </a:xfrm>
          <a:prstGeom prst="rect">
            <a:avLst/>
          </a:prstGeom>
        </p:spPr>
        <p:txBody>
          <a:bodyPr vert="horz" wrap="square" lIns="0" tIns="12700" rIns="0" bIns="0" rtlCol="0">
            <a:spAutoFit/>
          </a:bodyPr>
          <a:lstStyle/>
          <a:p>
            <a:pPr marL="872490">
              <a:lnSpc>
                <a:spcPct val="100000"/>
              </a:lnSpc>
              <a:spcBef>
                <a:spcPts val="100"/>
              </a:spcBef>
            </a:pPr>
            <a:r>
              <a:rPr sz="1800" spc="-5" dirty="0">
                <a:solidFill>
                  <a:srgbClr val="585858"/>
                </a:solidFill>
                <a:latin typeface="Arial"/>
                <a:cs typeface="Arial"/>
              </a:rPr>
              <a:t>Keys(Contd…)</a:t>
            </a:r>
            <a:endParaRPr sz="1800">
              <a:latin typeface="Arial"/>
              <a:cs typeface="Arial"/>
            </a:endParaRPr>
          </a:p>
          <a:p>
            <a:pPr>
              <a:lnSpc>
                <a:spcPct val="100000"/>
              </a:lnSpc>
            </a:pPr>
            <a:endParaRPr sz="2000">
              <a:latin typeface="Arial"/>
              <a:cs typeface="Arial"/>
            </a:endParaRPr>
          </a:p>
          <a:p>
            <a:pPr>
              <a:lnSpc>
                <a:spcPct val="100000"/>
              </a:lnSpc>
              <a:spcBef>
                <a:spcPts val="5"/>
              </a:spcBef>
            </a:pPr>
            <a:endParaRPr sz="1600">
              <a:latin typeface="Arial"/>
              <a:cs typeface="Arial"/>
            </a:endParaRPr>
          </a:p>
          <a:p>
            <a:pPr marL="32384">
              <a:lnSpc>
                <a:spcPct val="100000"/>
              </a:lnSpc>
            </a:pPr>
            <a:r>
              <a:rPr sz="1400" dirty="0">
                <a:latin typeface="Arial"/>
                <a:cs typeface="Arial"/>
              </a:rPr>
              <a:t>Candidate</a:t>
            </a:r>
            <a:r>
              <a:rPr sz="1400" spc="-80" dirty="0">
                <a:latin typeface="Arial"/>
                <a:cs typeface="Arial"/>
              </a:rPr>
              <a:t> </a:t>
            </a:r>
            <a:r>
              <a:rPr sz="1400" spc="-5" dirty="0">
                <a:latin typeface="Arial"/>
                <a:cs typeface="Arial"/>
              </a:rPr>
              <a:t>Key:</a:t>
            </a:r>
            <a:endParaRPr sz="1400">
              <a:latin typeface="Arial"/>
              <a:cs typeface="Arial"/>
            </a:endParaRPr>
          </a:p>
          <a:p>
            <a:pPr marL="349250" marR="439420" indent="-337185">
              <a:lnSpc>
                <a:spcPct val="115700"/>
              </a:lnSpc>
              <a:buChar char="●"/>
              <a:tabLst>
                <a:tab pos="349250" algn="l"/>
                <a:tab pos="349885" algn="l"/>
              </a:tabLst>
            </a:pPr>
            <a:r>
              <a:rPr sz="1400" dirty="0">
                <a:latin typeface="Arial"/>
                <a:cs typeface="Arial"/>
              </a:rPr>
              <a:t>Is</a:t>
            </a:r>
            <a:r>
              <a:rPr sz="1400" spc="-25" dirty="0">
                <a:latin typeface="Arial"/>
                <a:cs typeface="Arial"/>
              </a:rPr>
              <a:t> </a:t>
            </a:r>
            <a:r>
              <a:rPr sz="1400" dirty="0">
                <a:latin typeface="Arial"/>
                <a:cs typeface="Arial"/>
              </a:rPr>
              <a:t>a</a:t>
            </a:r>
            <a:r>
              <a:rPr sz="1400" spc="-30" dirty="0">
                <a:latin typeface="Arial"/>
                <a:cs typeface="Arial"/>
              </a:rPr>
              <a:t> </a:t>
            </a:r>
            <a:r>
              <a:rPr sz="1400" spc="-5" dirty="0">
                <a:latin typeface="Arial"/>
                <a:cs typeface="Arial"/>
              </a:rPr>
              <a:t>set</a:t>
            </a:r>
            <a:r>
              <a:rPr sz="1400" spc="-10" dirty="0">
                <a:latin typeface="Arial"/>
                <a:cs typeface="Arial"/>
              </a:rPr>
              <a:t> of</a:t>
            </a:r>
            <a:r>
              <a:rPr sz="1400" spc="-15" dirty="0">
                <a:latin typeface="Arial"/>
                <a:cs typeface="Arial"/>
              </a:rPr>
              <a:t> </a:t>
            </a:r>
            <a:r>
              <a:rPr sz="1400" spc="-5" dirty="0">
                <a:latin typeface="Arial"/>
                <a:cs typeface="Arial"/>
              </a:rPr>
              <a:t>attributes</a:t>
            </a:r>
            <a:r>
              <a:rPr sz="1400" spc="-25" dirty="0">
                <a:latin typeface="Arial"/>
                <a:cs typeface="Arial"/>
              </a:rPr>
              <a:t> </a:t>
            </a:r>
            <a:r>
              <a:rPr sz="1400" spc="-5" dirty="0">
                <a:latin typeface="Arial"/>
                <a:cs typeface="Arial"/>
              </a:rPr>
              <a:t>that</a:t>
            </a:r>
            <a:r>
              <a:rPr sz="1400" spc="-10" dirty="0">
                <a:latin typeface="Arial"/>
                <a:cs typeface="Arial"/>
              </a:rPr>
              <a:t> </a:t>
            </a:r>
            <a:r>
              <a:rPr sz="1400" spc="-5" dirty="0">
                <a:latin typeface="Arial"/>
                <a:cs typeface="Arial"/>
              </a:rPr>
              <a:t>uniquely </a:t>
            </a:r>
            <a:r>
              <a:rPr sz="1400" spc="-375" dirty="0">
                <a:latin typeface="Arial"/>
                <a:cs typeface="Arial"/>
              </a:rPr>
              <a:t> </a:t>
            </a:r>
            <a:r>
              <a:rPr sz="1400" dirty="0">
                <a:latin typeface="Arial"/>
                <a:cs typeface="Arial"/>
              </a:rPr>
              <a:t>identify</a:t>
            </a:r>
            <a:r>
              <a:rPr sz="1400" spc="-30" dirty="0">
                <a:latin typeface="Arial"/>
                <a:cs typeface="Arial"/>
              </a:rPr>
              <a:t> </a:t>
            </a:r>
            <a:r>
              <a:rPr sz="1400" spc="-5" dirty="0">
                <a:latin typeface="Arial"/>
                <a:cs typeface="Arial"/>
              </a:rPr>
              <a:t>tuples</a:t>
            </a:r>
            <a:r>
              <a:rPr sz="1400" dirty="0">
                <a:latin typeface="Arial"/>
                <a:cs typeface="Arial"/>
              </a:rPr>
              <a:t> in</a:t>
            </a:r>
            <a:r>
              <a:rPr sz="1400" spc="-25" dirty="0">
                <a:latin typeface="Arial"/>
                <a:cs typeface="Arial"/>
              </a:rPr>
              <a:t> </a:t>
            </a:r>
            <a:r>
              <a:rPr sz="1400" dirty="0">
                <a:latin typeface="Arial"/>
                <a:cs typeface="Arial"/>
              </a:rPr>
              <a:t>a</a:t>
            </a:r>
            <a:r>
              <a:rPr sz="1400" spc="-20" dirty="0">
                <a:latin typeface="Arial"/>
                <a:cs typeface="Arial"/>
              </a:rPr>
              <a:t> </a:t>
            </a:r>
            <a:r>
              <a:rPr sz="1400" spc="-5" dirty="0">
                <a:latin typeface="Arial"/>
                <a:cs typeface="Arial"/>
              </a:rPr>
              <a:t>table.</a:t>
            </a:r>
            <a:endParaRPr sz="1400">
              <a:latin typeface="Arial"/>
              <a:cs typeface="Arial"/>
            </a:endParaRPr>
          </a:p>
          <a:p>
            <a:pPr marL="349250" marR="570230" indent="-337185">
              <a:lnSpc>
                <a:spcPct val="115199"/>
              </a:lnSpc>
              <a:spcBef>
                <a:spcPts val="35"/>
              </a:spcBef>
              <a:buChar char="●"/>
              <a:tabLst>
                <a:tab pos="349250" algn="l"/>
                <a:tab pos="349885" algn="l"/>
              </a:tabLst>
            </a:pPr>
            <a:r>
              <a:rPr sz="1400" dirty="0">
                <a:latin typeface="Arial"/>
                <a:cs typeface="Arial"/>
              </a:rPr>
              <a:t>Is</a:t>
            </a:r>
            <a:r>
              <a:rPr sz="1400" spc="-20" dirty="0">
                <a:latin typeface="Arial"/>
                <a:cs typeface="Arial"/>
              </a:rPr>
              <a:t> </a:t>
            </a:r>
            <a:r>
              <a:rPr sz="1400" dirty="0">
                <a:latin typeface="Arial"/>
                <a:cs typeface="Arial"/>
              </a:rPr>
              <a:t>a</a:t>
            </a:r>
            <a:r>
              <a:rPr sz="1400" spc="-25" dirty="0">
                <a:latin typeface="Arial"/>
                <a:cs typeface="Arial"/>
              </a:rPr>
              <a:t> </a:t>
            </a:r>
            <a:r>
              <a:rPr sz="1400" dirty="0">
                <a:latin typeface="Arial"/>
                <a:cs typeface="Arial"/>
              </a:rPr>
              <a:t>super</a:t>
            </a:r>
            <a:r>
              <a:rPr sz="1400" spc="-25" dirty="0">
                <a:latin typeface="Arial"/>
                <a:cs typeface="Arial"/>
              </a:rPr>
              <a:t> </a:t>
            </a:r>
            <a:r>
              <a:rPr sz="1400" spc="-5" dirty="0">
                <a:latin typeface="Arial"/>
                <a:cs typeface="Arial"/>
              </a:rPr>
              <a:t>key</a:t>
            </a:r>
            <a:r>
              <a:rPr sz="1400" spc="-20" dirty="0">
                <a:latin typeface="Arial"/>
                <a:cs typeface="Arial"/>
              </a:rPr>
              <a:t> </a:t>
            </a:r>
            <a:r>
              <a:rPr sz="1400" spc="-5" dirty="0">
                <a:latin typeface="Arial"/>
                <a:cs typeface="Arial"/>
              </a:rPr>
              <a:t>with</a:t>
            </a:r>
            <a:r>
              <a:rPr sz="1400" spc="-20" dirty="0">
                <a:latin typeface="Arial"/>
                <a:cs typeface="Arial"/>
              </a:rPr>
              <a:t> </a:t>
            </a:r>
            <a:r>
              <a:rPr sz="1400" spc="-5" dirty="0">
                <a:latin typeface="Arial"/>
                <a:cs typeface="Arial"/>
              </a:rPr>
              <a:t>no</a:t>
            </a:r>
            <a:r>
              <a:rPr sz="1400" dirty="0">
                <a:latin typeface="Arial"/>
                <a:cs typeface="Arial"/>
              </a:rPr>
              <a:t> </a:t>
            </a:r>
            <a:r>
              <a:rPr sz="1400" spc="-5" dirty="0">
                <a:latin typeface="Arial"/>
                <a:cs typeface="Arial"/>
              </a:rPr>
              <a:t>repeated </a:t>
            </a:r>
            <a:r>
              <a:rPr sz="1400" spc="-375" dirty="0">
                <a:latin typeface="Arial"/>
                <a:cs typeface="Arial"/>
              </a:rPr>
              <a:t> </a:t>
            </a:r>
            <a:r>
              <a:rPr sz="1400" spc="-5" dirty="0">
                <a:latin typeface="Arial"/>
                <a:cs typeface="Arial"/>
              </a:rPr>
              <a:t>attributes.</a:t>
            </a:r>
            <a:endParaRPr sz="1400">
              <a:latin typeface="Arial"/>
              <a:cs typeface="Arial"/>
            </a:endParaRPr>
          </a:p>
          <a:p>
            <a:pPr marL="349250" marR="215265" indent="-337185">
              <a:lnSpc>
                <a:spcPct val="115700"/>
              </a:lnSpc>
              <a:spcBef>
                <a:spcPts val="10"/>
              </a:spcBef>
              <a:buChar char="●"/>
              <a:tabLst>
                <a:tab pos="349250" algn="l"/>
                <a:tab pos="349885" algn="l"/>
              </a:tabLst>
            </a:pPr>
            <a:r>
              <a:rPr sz="1400" spc="-5" dirty="0">
                <a:latin typeface="Arial"/>
                <a:cs typeface="Arial"/>
              </a:rPr>
              <a:t>The</a:t>
            </a:r>
            <a:r>
              <a:rPr sz="1400" spc="-10" dirty="0">
                <a:latin typeface="Arial"/>
                <a:cs typeface="Arial"/>
              </a:rPr>
              <a:t> </a:t>
            </a:r>
            <a:r>
              <a:rPr sz="1400" dirty="0">
                <a:latin typeface="Arial"/>
                <a:cs typeface="Arial"/>
              </a:rPr>
              <a:t>Primary</a:t>
            </a:r>
            <a:r>
              <a:rPr sz="1400" spc="-25" dirty="0">
                <a:latin typeface="Arial"/>
                <a:cs typeface="Arial"/>
              </a:rPr>
              <a:t> </a:t>
            </a:r>
            <a:r>
              <a:rPr sz="1400" spc="-5" dirty="0">
                <a:latin typeface="Arial"/>
                <a:cs typeface="Arial"/>
              </a:rPr>
              <a:t>key</a:t>
            </a:r>
            <a:r>
              <a:rPr sz="1400" spc="-25" dirty="0">
                <a:latin typeface="Arial"/>
                <a:cs typeface="Arial"/>
              </a:rPr>
              <a:t> </a:t>
            </a:r>
            <a:r>
              <a:rPr sz="1400" spc="-5" dirty="0">
                <a:latin typeface="Arial"/>
                <a:cs typeface="Arial"/>
              </a:rPr>
              <a:t>should be</a:t>
            </a:r>
            <a:r>
              <a:rPr sz="1400" spc="-35" dirty="0">
                <a:latin typeface="Arial"/>
                <a:cs typeface="Arial"/>
              </a:rPr>
              <a:t> </a:t>
            </a:r>
            <a:r>
              <a:rPr sz="1400" spc="-5" dirty="0">
                <a:latin typeface="Arial"/>
                <a:cs typeface="Arial"/>
              </a:rPr>
              <a:t>selected </a:t>
            </a:r>
            <a:r>
              <a:rPr sz="1400" spc="-370" dirty="0">
                <a:latin typeface="Arial"/>
                <a:cs typeface="Arial"/>
              </a:rPr>
              <a:t> </a:t>
            </a:r>
            <a:r>
              <a:rPr sz="1400" dirty="0">
                <a:latin typeface="Arial"/>
                <a:cs typeface="Arial"/>
              </a:rPr>
              <a:t>from</a:t>
            </a:r>
            <a:r>
              <a:rPr sz="1400" spc="-30"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candidate</a:t>
            </a:r>
            <a:r>
              <a:rPr sz="1400" spc="-15" dirty="0">
                <a:latin typeface="Arial"/>
                <a:cs typeface="Arial"/>
              </a:rPr>
              <a:t> </a:t>
            </a:r>
            <a:r>
              <a:rPr sz="1400" spc="-5" dirty="0">
                <a:latin typeface="Arial"/>
                <a:cs typeface="Arial"/>
              </a:rPr>
              <a:t>keys.</a:t>
            </a:r>
            <a:endParaRPr sz="1400">
              <a:latin typeface="Arial"/>
              <a:cs typeface="Arial"/>
            </a:endParaRPr>
          </a:p>
          <a:p>
            <a:pPr marL="349250" marR="5080" indent="-337185">
              <a:lnSpc>
                <a:spcPct val="115100"/>
              </a:lnSpc>
              <a:spcBef>
                <a:spcPts val="20"/>
              </a:spcBef>
              <a:buChar char="●"/>
              <a:tabLst>
                <a:tab pos="349250" algn="l"/>
                <a:tab pos="349885" algn="l"/>
              </a:tabLst>
            </a:pPr>
            <a:r>
              <a:rPr sz="1400" spc="-5" dirty="0">
                <a:latin typeface="Arial"/>
                <a:cs typeface="Arial"/>
              </a:rPr>
              <a:t>Every</a:t>
            </a:r>
            <a:r>
              <a:rPr sz="1400" spc="-35" dirty="0">
                <a:latin typeface="Arial"/>
                <a:cs typeface="Arial"/>
              </a:rPr>
              <a:t> </a:t>
            </a:r>
            <a:r>
              <a:rPr sz="1400" dirty="0">
                <a:latin typeface="Arial"/>
                <a:cs typeface="Arial"/>
              </a:rPr>
              <a:t>table</a:t>
            </a:r>
            <a:r>
              <a:rPr sz="1400" spc="-5" dirty="0">
                <a:latin typeface="Arial"/>
                <a:cs typeface="Arial"/>
              </a:rPr>
              <a:t> must</a:t>
            </a:r>
            <a:r>
              <a:rPr sz="1400" spc="-15" dirty="0">
                <a:latin typeface="Arial"/>
                <a:cs typeface="Arial"/>
              </a:rPr>
              <a:t> </a:t>
            </a:r>
            <a:r>
              <a:rPr sz="1400" spc="-10" dirty="0">
                <a:latin typeface="Arial"/>
                <a:cs typeface="Arial"/>
              </a:rPr>
              <a:t>have </a:t>
            </a:r>
            <a:r>
              <a:rPr sz="1400" spc="-5" dirty="0">
                <a:latin typeface="Arial"/>
                <a:cs typeface="Arial"/>
              </a:rPr>
              <a:t>at</a:t>
            </a:r>
            <a:r>
              <a:rPr sz="1400" spc="-10" dirty="0">
                <a:latin typeface="Arial"/>
                <a:cs typeface="Arial"/>
              </a:rPr>
              <a:t> </a:t>
            </a:r>
            <a:r>
              <a:rPr sz="1400" spc="-5" dirty="0">
                <a:latin typeface="Arial"/>
                <a:cs typeface="Arial"/>
              </a:rPr>
              <a:t>least</a:t>
            </a:r>
            <a:r>
              <a:rPr sz="1400" spc="-10" dirty="0">
                <a:latin typeface="Arial"/>
                <a:cs typeface="Arial"/>
              </a:rPr>
              <a:t> </a:t>
            </a:r>
            <a:r>
              <a:rPr sz="1400" dirty="0">
                <a:latin typeface="Arial"/>
                <a:cs typeface="Arial"/>
              </a:rPr>
              <a:t>a</a:t>
            </a:r>
            <a:r>
              <a:rPr sz="1400" spc="-30" dirty="0">
                <a:latin typeface="Arial"/>
                <a:cs typeface="Arial"/>
              </a:rPr>
              <a:t> </a:t>
            </a:r>
            <a:r>
              <a:rPr sz="1400" spc="-5" dirty="0">
                <a:latin typeface="Arial"/>
                <a:cs typeface="Arial"/>
              </a:rPr>
              <a:t>single </a:t>
            </a:r>
            <a:r>
              <a:rPr sz="1400" spc="-375" dirty="0">
                <a:latin typeface="Arial"/>
                <a:cs typeface="Arial"/>
              </a:rPr>
              <a:t> </a:t>
            </a:r>
            <a:r>
              <a:rPr sz="1400" spc="-5" dirty="0">
                <a:latin typeface="Arial"/>
                <a:cs typeface="Arial"/>
              </a:rPr>
              <a:t>candidate</a:t>
            </a:r>
            <a:r>
              <a:rPr sz="1400" spc="-20" dirty="0">
                <a:latin typeface="Arial"/>
                <a:cs typeface="Arial"/>
              </a:rPr>
              <a:t> </a:t>
            </a:r>
            <a:r>
              <a:rPr sz="1400" spc="-5" dirty="0">
                <a:latin typeface="Arial"/>
                <a:cs typeface="Arial"/>
              </a:rPr>
              <a:t>key.</a:t>
            </a:r>
            <a:endParaRPr sz="1400">
              <a:latin typeface="Arial"/>
              <a:cs typeface="Arial"/>
            </a:endParaRPr>
          </a:p>
        </p:txBody>
      </p:sp>
      <p:sp>
        <p:nvSpPr>
          <p:cNvPr id="7" name="object 7"/>
          <p:cNvSpPr txBox="1"/>
          <p:nvPr/>
        </p:nvSpPr>
        <p:spPr>
          <a:xfrm>
            <a:off x="4708016" y="4835144"/>
            <a:ext cx="2199005"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5" dirty="0">
                <a:solidFill>
                  <a:srgbClr val="585858"/>
                </a:solidFill>
                <a:latin typeface="Arial"/>
                <a:cs typeface="Arial"/>
              </a:rPr>
              <a:t> Source:</a:t>
            </a:r>
            <a:r>
              <a:rPr sz="700" spc="15" dirty="0">
                <a:solidFill>
                  <a:srgbClr val="585858"/>
                </a:solidFill>
                <a:latin typeface="Arial"/>
                <a:cs typeface="Arial"/>
              </a:rPr>
              <a:t> </a:t>
            </a:r>
            <a:r>
              <a:rPr sz="700" u="sng" spc="-10" dirty="0">
                <a:solidFill>
                  <a:srgbClr val="0096A7"/>
                </a:solidFill>
                <a:uFill>
                  <a:solidFill>
                    <a:srgbClr val="0096A7"/>
                  </a:solidFill>
                </a:uFill>
                <a:latin typeface="Arial"/>
                <a:cs typeface="Arial"/>
                <a:hlinkClick r:id="rId3"/>
              </a:rPr>
              <a:t>https://www.guru99.com/dbms-keys.htm</a:t>
            </a:r>
            <a:r>
              <a:rPr sz="700" spc="-10" dirty="0">
                <a:solidFill>
                  <a:srgbClr val="0096A7"/>
                </a:solidFill>
                <a:latin typeface="Arial"/>
                <a:cs typeface="Arial"/>
                <a:hlinkClick r:id="rId3"/>
              </a:rPr>
              <a:t>l</a:t>
            </a:r>
            <a:endParaRPr sz="700">
              <a:latin typeface="Arial"/>
              <a:cs typeface="Arial"/>
            </a:endParaRPr>
          </a:p>
        </p:txBody>
      </p:sp>
      <p:pic>
        <p:nvPicPr>
          <p:cNvPr id="8" name="object 8"/>
          <p:cNvPicPr/>
          <p:nvPr/>
        </p:nvPicPr>
        <p:blipFill>
          <a:blip r:embed="rId4" cstate="print"/>
          <a:stretch>
            <a:fillRect/>
          </a:stretch>
        </p:blipFill>
        <p:spPr>
          <a:xfrm>
            <a:off x="143510" y="161289"/>
            <a:ext cx="773887" cy="311150"/>
          </a:xfrm>
          <a:prstGeom prst="rect">
            <a:avLst/>
          </a:prstGeom>
        </p:spPr>
      </p:pic>
      <p:pic>
        <p:nvPicPr>
          <p:cNvPr id="9" name="object 9"/>
          <p:cNvPicPr/>
          <p:nvPr/>
        </p:nvPicPr>
        <p:blipFill>
          <a:blip r:embed="rId5" cstate="print"/>
          <a:stretch>
            <a:fillRect/>
          </a:stretch>
        </p:blipFill>
        <p:spPr>
          <a:xfrm>
            <a:off x="4685665" y="1038225"/>
            <a:ext cx="4294759" cy="2790190"/>
          </a:xfrm>
          <a:prstGeom prst="rect">
            <a:avLst/>
          </a:prstGeom>
        </p:spPr>
      </p:pic>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514602" y="827278"/>
            <a:ext cx="1699653" cy="456535"/>
          </a:xfrm>
          <a:prstGeom prst="rect">
            <a:avLst/>
          </a:prstGeom>
        </p:spPr>
        <p:txBody>
          <a:bodyPr vert="horz" wrap="square" lIns="0" tIns="12700" rIns="0" bIns="0" rtlCol="0">
            <a:spAutoFit/>
          </a:bodyPr>
          <a:lstStyle/>
          <a:p>
            <a:pPr marL="12700" algn="ctr">
              <a:lnSpc>
                <a:spcPct val="100000"/>
              </a:lnSpc>
              <a:spcBef>
                <a:spcPts val="100"/>
              </a:spcBef>
            </a:pPr>
            <a:r>
              <a:rPr spc="-5" dirty="0"/>
              <a:t>K</a:t>
            </a:r>
            <a:r>
              <a:rPr spc="-15" dirty="0"/>
              <a:t>e</a:t>
            </a:r>
            <a:r>
              <a:rPr dirty="0"/>
              <a:t>ys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sp>
          <p:nvSpPr>
            <p:cNvPr id="6" name="object 6"/>
            <p:cNvSpPr/>
            <p:nvPr/>
          </p:nvSpPr>
          <p:spPr>
            <a:xfrm>
              <a:off x="4722240" y="4948428"/>
              <a:ext cx="577850" cy="6350"/>
            </a:xfrm>
            <a:custGeom>
              <a:avLst/>
              <a:gdLst/>
              <a:ahLst/>
              <a:cxnLst/>
              <a:rect l="l" t="t" r="r" b="b"/>
              <a:pathLst>
                <a:path w="577850" h="6350">
                  <a:moveTo>
                    <a:pt x="577596" y="0"/>
                  </a:moveTo>
                  <a:lnTo>
                    <a:pt x="0" y="0"/>
                  </a:lnTo>
                  <a:lnTo>
                    <a:pt x="0" y="6095"/>
                  </a:lnTo>
                  <a:lnTo>
                    <a:pt x="577596" y="6095"/>
                  </a:lnTo>
                  <a:lnTo>
                    <a:pt x="577596" y="0"/>
                  </a:lnTo>
                  <a:close/>
                </a:path>
              </a:pathLst>
            </a:custGeom>
            <a:solidFill>
              <a:srgbClr val="0096A7"/>
            </a:solidFill>
          </p:spPr>
          <p:txBody>
            <a:bodyPr wrap="square" lIns="0" tIns="0" rIns="0" bIns="0" rtlCol="0"/>
            <a:lstStyle/>
            <a:p>
              <a:endParaRPr/>
            </a:p>
          </p:txBody>
        </p:sp>
      </p:grpSp>
      <p:sp>
        <p:nvSpPr>
          <p:cNvPr id="7" name="object 7"/>
          <p:cNvSpPr txBox="1"/>
          <p:nvPr/>
        </p:nvSpPr>
        <p:spPr>
          <a:xfrm>
            <a:off x="1514602" y="1722247"/>
            <a:ext cx="152336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Keys(Contd…)</a:t>
            </a:r>
            <a:endParaRPr sz="1800">
              <a:latin typeface="Arial"/>
              <a:cs typeface="Arial"/>
            </a:endParaRPr>
          </a:p>
        </p:txBody>
      </p:sp>
      <p:sp>
        <p:nvSpPr>
          <p:cNvPr id="8" name="object 8"/>
          <p:cNvSpPr txBox="1"/>
          <p:nvPr/>
        </p:nvSpPr>
        <p:spPr>
          <a:xfrm>
            <a:off x="534416" y="2613126"/>
            <a:ext cx="3662679" cy="2251075"/>
          </a:xfrm>
          <a:prstGeom prst="rect">
            <a:avLst/>
          </a:prstGeom>
        </p:spPr>
        <p:txBody>
          <a:bodyPr vert="horz" wrap="square" lIns="0" tIns="45720" rIns="0" bIns="0" rtlCol="0">
            <a:spAutoFit/>
          </a:bodyPr>
          <a:lstStyle/>
          <a:p>
            <a:pPr marL="12700">
              <a:lnSpc>
                <a:spcPct val="100000"/>
              </a:lnSpc>
              <a:spcBef>
                <a:spcPts val="360"/>
              </a:spcBef>
            </a:pPr>
            <a:r>
              <a:rPr sz="1400" dirty="0">
                <a:latin typeface="Arial"/>
                <a:cs typeface="Arial"/>
              </a:rPr>
              <a:t>Foreign</a:t>
            </a:r>
            <a:r>
              <a:rPr sz="1400" spc="-60" dirty="0">
                <a:latin typeface="Arial"/>
                <a:cs typeface="Arial"/>
              </a:rPr>
              <a:t> </a:t>
            </a:r>
            <a:r>
              <a:rPr sz="1400" spc="-5" dirty="0">
                <a:latin typeface="Arial"/>
                <a:cs typeface="Arial"/>
              </a:rPr>
              <a:t>key:</a:t>
            </a:r>
            <a:endParaRPr sz="1400">
              <a:latin typeface="Arial"/>
              <a:cs typeface="Arial"/>
            </a:endParaRPr>
          </a:p>
          <a:p>
            <a:pPr marL="469900" marR="201295" indent="-337185">
              <a:lnSpc>
                <a:spcPts val="1960"/>
              </a:lnSpc>
              <a:spcBef>
                <a:spcPts val="100"/>
              </a:spcBef>
              <a:buChar char="●"/>
              <a:tabLst>
                <a:tab pos="469900" algn="l"/>
                <a:tab pos="470534" algn="l"/>
              </a:tabLst>
            </a:pPr>
            <a:r>
              <a:rPr sz="1400" dirty="0">
                <a:latin typeface="Arial"/>
                <a:cs typeface="Arial"/>
              </a:rPr>
              <a:t>Is</a:t>
            </a:r>
            <a:r>
              <a:rPr sz="1400" spc="-30" dirty="0">
                <a:latin typeface="Arial"/>
                <a:cs typeface="Arial"/>
              </a:rPr>
              <a:t> </a:t>
            </a:r>
            <a:r>
              <a:rPr sz="1400" dirty="0">
                <a:latin typeface="Arial"/>
                <a:cs typeface="Arial"/>
              </a:rPr>
              <a:t>a</a:t>
            </a:r>
            <a:r>
              <a:rPr sz="1400" spc="-20" dirty="0">
                <a:latin typeface="Arial"/>
                <a:cs typeface="Arial"/>
              </a:rPr>
              <a:t> </a:t>
            </a:r>
            <a:r>
              <a:rPr sz="1400" dirty="0">
                <a:latin typeface="Arial"/>
                <a:cs typeface="Arial"/>
              </a:rPr>
              <a:t>column</a:t>
            </a:r>
            <a:r>
              <a:rPr sz="1400" spc="-30" dirty="0">
                <a:latin typeface="Arial"/>
                <a:cs typeface="Arial"/>
              </a:rPr>
              <a:t> </a:t>
            </a:r>
            <a:r>
              <a:rPr sz="1400" spc="-5" dirty="0">
                <a:latin typeface="Arial"/>
                <a:cs typeface="Arial"/>
              </a:rPr>
              <a:t>that</a:t>
            </a:r>
            <a:r>
              <a:rPr sz="1400" spc="-15" dirty="0">
                <a:latin typeface="Arial"/>
                <a:cs typeface="Arial"/>
              </a:rPr>
              <a:t> </a:t>
            </a:r>
            <a:r>
              <a:rPr sz="1400" spc="-5" dirty="0">
                <a:latin typeface="Arial"/>
                <a:cs typeface="Arial"/>
              </a:rPr>
              <a:t>creates</a:t>
            </a:r>
            <a:r>
              <a:rPr sz="1400" spc="-20" dirty="0">
                <a:latin typeface="Arial"/>
                <a:cs typeface="Arial"/>
              </a:rPr>
              <a:t> </a:t>
            </a:r>
            <a:r>
              <a:rPr sz="1400" dirty="0">
                <a:latin typeface="Arial"/>
                <a:cs typeface="Arial"/>
              </a:rPr>
              <a:t>a</a:t>
            </a:r>
            <a:r>
              <a:rPr sz="1400" spc="-20" dirty="0">
                <a:latin typeface="Arial"/>
                <a:cs typeface="Arial"/>
              </a:rPr>
              <a:t> </a:t>
            </a:r>
            <a:r>
              <a:rPr sz="1400" spc="-5" dirty="0">
                <a:latin typeface="Arial"/>
                <a:cs typeface="Arial"/>
              </a:rPr>
              <a:t>relationship </a:t>
            </a:r>
            <a:r>
              <a:rPr sz="1400" spc="-375" dirty="0">
                <a:latin typeface="Arial"/>
                <a:cs typeface="Arial"/>
              </a:rPr>
              <a:t> </a:t>
            </a:r>
            <a:r>
              <a:rPr sz="1400" spc="-5" dirty="0">
                <a:latin typeface="Arial"/>
                <a:cs typeface="Arial"/>
              </a:rPr>
              <a:t>between</a:t>
            </a:r>
            <a:r>
              <a:rPr sz="1400" spc="-10" dirty="0">
                <a:latin typeface="Arial"/>
                <a:cs typeface="Arial"/>
              </a:rPr>
              <a:t> </a:t>
            </a:r>
            <a:r>
              <a:rPr sz="1400" spc="-5" dirty="0">
                <a:latin typeface="Arial"/>
                <a:cs typeface="Arial"/>
              </a:rPr>
              <a:t>two</a:t>
            </a:r>
            <a:r>
              <a:rPr sz="1400" spc="5" dirty="0">
                <a:latin typeface="Arial"/>
                <a:cs typeface="Arial"/>
              </a:rPr>
              <a:t> </a:t>
            </a:r>
            <a:r>
              <a:rPr sz="1400" spc="-5" dirty="0">
                <a:latin typeface="Arial"/>
                <a:cs typeface="Arial"/>
              </a:rPr>
              <a:t>tables.</a:t>
            </a:r>
            <a:endParaRPr sz="1400">
              <a:latin typeface="Arial"/>
              <a:cs typeface="Arial"/>
            </a:endParaRPr>
          </a:p>
          <a:p>
            <a:pPr marL="469900" indent="-337820">
              <a:lnSpc>
                <a:spcPct val="100000"/>
              </a:lnSpc>
              <a:spcBef>
                <a:spcPts val="150"/>
              </a:spcBef>
              <a:buChar char="●"/>
              <a:tabLst>
                <a:tab pos="469900" algn="l"/>
                <a:tab pos="470534" algn="l"/>
              </a:tabLst>
            </a:pPr>
            <a:r>
              <a:rPr sz="1400" spc="-5" dirty="0">
                <a:latin typeface="Arial"/>
                <a:cs typeface="Arial"/>
              </a:rPr>
              <a:t>The</a:t>
            </a:r>
            <a:r>
              <a:rPr sz="1400" spc="-25" dirty="0">
                <a:latin typeface="Arial"/>
                <a:cs typeface="Arial"/>
              </a:rPr>
              <a:t> </a:t>
            </a:r>
            <a:r>
              <a:rPr sz="1400" dirty="0">
                <a:latin typeface="Arial"/>
                <a:cs typeface="Arial"/>
              </a:rPr>
              <a:t>purpose</a:t>
            </a:r>
            <a:r>
              <a:rPr sz="1400" spc="-25" dirty="0">
                <a:latin typeface="Arial"/>
                <a:cs typeface="Arial"/>
              </a:rPr>
              <a:t> </a:t>
            </a:r>
            <a:r>
              <a:rPr sz="1400" spc="-10" dirty="0">
                <a:latin typeface="Arial"/>
                <a:cs typeface="Arial"/>
              </a:rPr>
              <a:t>of</a:t>
            </a:r>
            <a:r>
              <a:rPr sz="1400" spc="-20" dirty="0">
                <a:latin typeface="Arial"/>
                <a:cs typeface="Arial"/>
              </a:rPr>
              <a:t> </a:t>
            </a:r>
            <a:r>
              <a:rPr sz="1400" spc="-5" dirty="0">
                <a:latin typeface="Arial"/>
                <a:cs typeface="Arial"/>
              </a:rPr>
              <a:t>Foreign</a:t>
            </a:r>
            <a:r>
              <a:rPr sz="1400" spc="-25" dirty="0">
                <a:latin typeface="Arial"/>
                <a:cs typeface="Arial"/>
              </a:rPr>
              <a:t> </a:t>
            </a:r>
            <a:r>
              <a:rPr sz="1400" spc="-5" dirty="0">
                <a:latin typeface="Arial"/>
                <a:cs typeface="Arial"/>
              </a:rPr>
              <a:t>keys</a:t>
            </a:r>
            <a:r>
              <a:rPr sz="1400" spc="-15" dirty="0">
                <a:latin typeface="Arial"/>
                <a:cs typeface="Arial"/>
              </a:rPr>
              <a:t> </a:t>
            </a:r>
            <a:r>
              <a:rPr sz="1400" spc="-10" dirty="0">
                <a:latin typeface="Arial"/>
                <a:cs typeface="Arial"/>
              </a:rPr>
              <a:t>is</a:t>
            </a:r>
            <a:r>
              <a:rPr sz="1400" spc="-30" dirty="0">
                <a:latin typeface="Arial"/>
                <a:cs typeface="Arial"/>
              </a:rPr>
              <a:t> </a:t>
            </a:r>
            <a:r>
              <a:rPr sz="1400" spc="5" dirty="0">
                <a:latin typeface="Arial"/>
                <a:cs typeface="Arial"/>
              </a:rPr>
              <a:t>to</a:t>
            </a:r>
            <a:endParaRPr sz="1400">
              <a:latin typeface="Arial"/>
              <a:cs typeface="Arial"/>
            </a:endParaRPr>
          </a:p>
          <a:p>
            <a:pPr marL="469900">
              <a:lnSpc>
                <a:spcPct val="100000"/>
              </a:lnSpc>
              <a:spcBef>
                <a:spcPts val="265"/>
              </a:spcBef>
            </a:pPr>
            <a:r>
              <a:rPr sz="1400" dirty="0">
                <a:latin typeface="Arial"/>
                <a:cs typeface="Arial"/>
              </a:rPr>
              <a:t>maintain</a:t>
            </a:r>
            <a:r>
              <a:rPr sz="1400" spc="-40" dirty="0">
                <a:latin typeface="Arial"/>
                <a:cs typeface="Arial"/>
              </a:rPr>
              <a:t> </a:t>
            </a:r>
            <a:r>
              <a:rPr sz="1400" dirty="0">
                <a:latin typeface="Arial"/>
                <a:cs typeface="Arial"/>
              </a:rPr>
              <a:t>data</a:t>
            </a:r>
            <a:r>
              <a:rPr sz="1400" spc="-40" dirty="0">
                <a:latin typeface="Arial"/>
                <a:cs typeface="Arial"/>
              </a:rPr>
              <a:t> </a:t>
            </a:r>
            <a:r>
              <a:rPr sz="1400" spc="-5" dirty="0">
                <a:latin typeface="Arial"/>
                <a:cs typeface="Arial"/>
              </a:rPr>
              <a:t>integrity</a:t>
            </a:r>
            <a:endParaRPr sz="1400">
              <a:latin typeface="Arial"/>
              <a:cs typeface="Arial"/>
            </a:endParaRPr>
          </a:p>
          <a:p>
            <a:pPr marL="469900" marR="521334" indent="-337185">
              <a:lnSpc>
                <a:spcPct val="115700"/>
              </a:lnSpc>
              <a:spcBef>
                <a:spcPts val="10"/>
              </a:spcBef>
              <a:buChar char="●"/>
              <a:tabLst>
                <a:tab pos="469900" algn="l"/>
                <a:tab pos="470534" algn="l"/>
              </a:tabLst>
            </a:pPr>
            <a:r>
              <a:rPr sz="1400" spc="-5" dirty="0">
                <a:latin typeface="Arial"/>
                <a:cs typeface="Arial"/>
              </a:rPr>
              <a:t>And</a:t>
            </a:r>
            <a:r>
              <a:rPr sz="1400" spc="-35" dirty="0">
                <a:latin typeface="Arial"/>
                <a:cs typeface="Arial"/>
              </a:rPr>
              <a:t> </a:t>
            </a:r>
            <a:r>
              <a:rPr sz="1400" spc="-5" dirty="0">
                <a:latin typeface="Arial"/>
                <a:cs typeface="Arial"/>
              </a:rPr>
              <a:t>allow</a:t>
            </a:r>
            <a:r>
              <a:rPr sz="1400" spc="-45" dirty="0">
                <a:latin typeface="Arial"/>
                <a:cs typeface="Arial"/>
              </a:rPr>
              <a:t> </a:t>
            </a:r>
            <a:r>
              <a:rPr sz="1400" spc="-5" dirty="0">
                <a:latin typeface="Arial"/>
                <a:cs typeface="Arial"/>
              </a:rPr>
              <a:t>navigation</a:t>
            </a:r>
            <a:r>
              <a:rPr sz="1400" spc="-30" dirty="0">
                <a:latin typeface="Arial"/>
                <a:cs typeface="Arial"/>
              </a:rPr>
              <a:t> </a:t>
            </a:r>
            <a:r>
              <a:rPr sz="1400" spc="-5" dirty="0">
                <a:latin typeface="Arial"/>
                <a:cs typeface="Arial"/>
              </a:rPr>
              <a:t>between</a:t>
            </a:r>
            <a:r>
              <a:rPr sz="1400" spc="-30" dirty="0">
                <a:latin typeface="Arial"/>
                <a:cs typeface="Arial"/>
              </a:rPr>
              <a:t> </a:t>
            </a:r>
            <a:r>
              <a:rPr sz="1400" spc="-5" dirty="0">
                <a:latin typeface="Arial"/>
                <a:cs typeface="Arial"/>
              </a:rPr>
              <a:t>two </a:t>
            </a:r>
            <a:r>
              <a:rPr sz="1400" spc="-375" dirty="0">
                <a:latin typeface="Arial"/>
                <a:cs typeface="Arial"/>
              </a:rPr>
              <a:t> </a:t>
            </a:r>
            <a:r>
              <a:rPr sz="1400" spc="-5" dirty="0">
                <a:latin typeface="Arial"/>
                <a:cs typeface="Arial"/>
              </a:rPr>
              <a:t>different</a:t>
            </a:r>
            <a:r>
              <a:rPr sz="1400" spc="-35" dirty="0">
                <a:latin typeface="Arial"/>
                <a:cs typeface="Arial"/>
              </a:rPr>
              <a:t> </a:t>
            </a:r>
            <a:r>
              <a:rPr sz="1400" spc="-5" dirty="0">
                <a:latin typeface="Arial"/>
                <a:cs typeface="Arial"/>
              </a:rPr>
              <a:t>instances</a:t>
            </a:r>
            <a:r>
              <a:rPr sz="1400" spc="-35" dirty="0">
                <a:latin typeface="Arial"/>
                <a:cs typeface="Arial"/>
              </a:rPr>
              <a:t> </a:t>
            </a:r>
            <a:r>
              <a:rPr sz="1400" spc="-5" dirty="0">
                <a:latin typeface="Arial"/>
                <a:cs typeface="Arial"/>
              </a:rPr>
              <a:t>of</a:t>
            </a:r>
            <a:r>
              <a:rPr sz="1400" spc="-25" dirty="0">
                <a:latin typeface="Arial"/>
                <a:cs typeface="Arial"/>
              </a:rPr>
              <a:t> </a:t>
            </a:r>
            <a:r>
              <a:rPr sz="1400" spc="-5" dirty="0">
                <a:latin typeface="Arial"/>
                <a:cs typeface="Arial"/>
              </a:rPr>
              <a:t>an</a:t>
            </a:r>
            <a:r>
              <a:rPr sz="1400" spc="-25" dirty="0">
                <a:latin typeface="Arial"/>
                <a:cs typeface="Arial"/>
              </a:rPr>
              <a:t> </a:t>
            </a:r>
            <a:r>
              <a:rPr sz="1400" spc="-10" dirty="0">
                <a:latin typeface="Arial"/>
                <a:cs typeface="Arial"/>
              </a:rPr>
              <a:t>entity.</a:t>
            </a:r>
            <a:endParaRPr sz="1400">
              <a:latin typeface="Arial"/>
              <a:cs typeface="Arial"/>
            </a:endParaRPr>
          </a:p>
          <a:p>
            <a:pPr marL="469900" marR="5080" indent="-337185">
              <a:lnSpc>
                <a:spcPct val="115100"/>
              </a:lnSpc>
              <a:spcBef>
                <a:spcPts val="20"/>
              </a:spcBef>
              <a:buChar char="●"/>
              <a:tabLst>
                <a:tab pos="469900" algn="l"/>
                <a:tab pos="470534" algn="l"/>
              </a:tabLst>
            </a:pPr>
            <a:r>
              <a:rPr sz="1400" dirty="0">
                <a:latin typeface="Arial"/>
                <a:cs typeface="Arial"/>
              </a:rPr>
              <a:t>It</a:t>
            </a:r>
            <a:r>
              <a:rPr sz="1400" spc="-25" dirty="0">
                <a:latin typeface="Arial"/>
                <a:cs typeface="Arial"/>
              </a:rPr>
              <a:t> </a:t>
            </a:r>
            <a:r>
              <a:rPr sz="1400" spc="-5" dirty="0">
                <a:latin typeface="Arial"/>
                <a:cs typeface="Arial"/>
              </a:rPr>
              <a:t>acts </a:t>
            </a:r>
            <a:r>
              <a:rPr sz="1400" spc="-10" dirty="0">
                <a:latin typeface="Arial"/>
                <a:cs typeface="Arial"/>
              </a:rPr>
              <a:t>as</a:t>
            </a:r>
            <a:r>
              <a:rPr sz="1400" spc="-15" dirty="0">
                <a:latin typeface="Arial"/>
                <a:cs typeface="Arial"/>
              </a:rPr>
              <a:t> </a:t>
            </a:r>
            <a:r>
              <a:rPr sz="1400" dirty="0">
                <a:latin typeface="Arial"/>
                <a:cs typeface="Arial"/>
              </a:rPr>
              <a:t>a</a:t>
            </a:r>
            <a:r>
              <a:rPr sz="1400" spc="-25" dirty="0">
                <a:latin typeface="Arial"/>
                <a:cs typeface="Arial"/>
              </a:rPr>
              <a:t> </a:t>
            </a:r>
            <a:r>
              <a:rPr sz="1400" spc="-5" dirty="0">
                <a:latin typeface="Arial"/>
                <a:cs typeface="Arial"/>
              </a:rPr>
              <a:t>cross-reference</a:t>
            </a:r>
            <a:r>
              <a:rPr sz="1400" spc="-15" dirty="0">
                <a:latin typeface="Arial"/>
                <a:cs typeface="Arial"/>
              </a:rPr>
              <a:t> </a:t>
            </a:r>
            <a:r>
              <a:rPr sz="1400" spc="-5" dirty="0">
                <a:latin typeface="Arial"/>
                <a:cs typeface="Arial"/>
              </a:rPr>
              <a:t>between</a:t>
            </a:r>
            <a:r>
              <a:rPr sz="1400" spc="-15" dirty="0">
                <a:latin typeface="Arial"/>
                <a:cs typeface="Arial"/>
              </a:rPr>
              <a:t> </a:t>
            </a:r>
            <a:r>
              <a:rPr sz="1400" spc="-5" dirty="0">
                <a:latin typeface="Arial"/>
                <a:cs typeface="Arial"/>
              </a:rPr>
              <a:t>two </a:t>
            </a:r>
            <a:r>
              <a:rPr sz="1400" spc="-375" dirty="0">
                <a:latin typeface="Arial"/>
                <a:cs typeface="Arial"/>
              </a:rPr>
              <a:t> </a:t>
            </a:r>
            <a:r>
              <a:rPr sz="1400" spc="-5" dirty="0">
                <a:latin typeface="Arial"/>
                <a:cs typeface="Arial"/>
              </a:rPr>
              <a:t>tables</a:t>
            </a:r>
            <a:endParaRPr sz="1400">
              <a:latin typeface="Arial"/>
              <a:cs typeface="Arial"/>
            </a:endParaRPr>
          </a:p>
        </p:txBody>
      </p:sp>
      <p:sp>
        <p:nvSpPr>
          <p:cNvPr id="9" name="object 9"/>
          <p:cNvSpPr txBox="1"/>
          <p:nvPr/>
        </p:nvSpPr>
        <p:spPr>
          <a:xfrm>
            <a:off x="4709540" y="4823866"/>
            <a:ext cx="4161154" cy="266700"/>
          </a:xfrm>
          <a:prstGeom prst="rect">
            <a:avLst/>
          </a:prstGeom>
        </p:spPr>
        <p:txBody>
          <a:bodyPr vert="horz" wrap="square" lIns="0" tIns="12700" rIns="0" bIns="0" rtlCol="0">
            <a:spAutoFit/>
          </a:bodyPr>
          <a:lstStyle/>
          <a:p>
            <a:pPr marL="12700" marR="5080">
              <a:lnSpc>
                <a:spcPct val="112900"/>
              </a:lnSpc>
              <a:spcBef>
                <a:spcPts val="100"/>
              </a:spcBef>
            </a:pPr>
            <a:r>
              <a:rPr sz="700" spc="-5" dirty="0">
                <a:solidFill>
                  <a:srgbClr val="0096A7"/>
                </a:solidFill>
                <a:latin typeface="Arial"/>
                <a:cs typeface="Arial"/>
              </a:rPr>
              <a:t>Image Source: </a:t>
            </a:r>
            <a:r>
              <a:rPr sz="700" dirty="0">
                <a:solidFill>
                  <a:srgbClr val="0096A7"/>
                </a:solidFill>
                <a:latin typeface="Arial"/>
                <a:cs typeface="Arial"/>
              </a:rPr>
              <a:t> </a:t>
            </a:r>
            <a:r>
              <a:rPr sz="700" u="sng" spc="-10" dirty="0">
                <a:solidFill>
                  <a:srgbClr val="0096A7"/>
                </a:solidFill>
                <a:uFill>
                  <a:solidFill>
                    <a:srgbClr val="0096A7"/>
                  </a:solidFill>
                </a:uFill>
                <a:latin typeface="Arial"/>
                <a:cs typeface="Arial"/>
                <a:hlinkClick r:id="rId3"/>
              </a:rPr>
              <a:t>http://etutorials.org/SQL/Database+design+for+mere+mortals/Part+I+Relational+Database+Design/Chapte</a:t>
            </a:r>
            <a:endParaRPr sz="700">
              <a:latin typeface="Arial"/>
              <a:cs typeface="Arial"/>
            </a:endParaRPr>
          </a:p>
        </p:txBody>
      </p:sp>
      <p:pic>
        <p:nvPicPr>
          <p:cNvPr id="10" name="object 10"/>
          <p:cNvPicPr/>
          <p:nvPr/>
        </p:nvPicPr>
        <p:blipFill>
          <a:blip r:embed="rId4" cstate="print"/>
          <a:stretch>
            <a:fillRect/>
          </a:stretch>
        </p:blipFill>
        <p:spPr>
          <a:xfrm>
            <a:off x="143510" y="161289"/>
            <a:ext cx="773887" cy="311150"/>
          </a:xfrm>
          <a:prstGeom prst="rect">
            <a:avLst/>
          </a:prstGeom>
        </p:spPr>
      </p:pic>
      <p:pic>
        <p:nvPicPr>
          <p:cNvPr id="11" name="object 11"/>
          <p:cNvPicPr/>
          <p:nvPr/>
        </p:nvPicPr>
        <p:blipFill>
          <a:blip r:embed="rId5" cstate="print"/>
          <a:stretch>
            <a:fillRect/>
          </a:stretch>
        </p:blipFill>
        <p:spPr>
          <a:xfrm>
            <a:off x="4689475" y="690244"/>
            <a:ext cx="4075938" cy="3100069"/>
          </a:xfrm>
          <a:prstGeom prst="rect">
            <a:avLst/>
          </a:prstGeom>
        </p:spPr>
      </p:pic>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514602" y="827278"/>
            <a:ext cx="1523365" cy="456535"/>
          </a:xfrm>
          <a:prstGeom prst="rect">
            <a:avLst/>
          </a:prstGeom>
        </p:spPr>
        <p:txBody>
          <a:bodyPr vert="horz" wrap="square" lIns="0" tIns="12700" rIns="0" bIns="0" rtlCol="0">
            <a:spAutoFit/>
          </a:bodyPr>
          <a:lstStyle/>
          <a:p>
            <a:pPr marL="12700" algn="ctr">
              <a:lnSpc>
                <a:spcPct val="100000"/>
              </a:lnSpc>
              <a:spcBef>
                <a:spcPts val="100"/>
              </a:spcBef>
            </a:pPr>
            <a:r>
              <a:rPr spc="-5" dirty="0"/>
              <a:t>K</a:t>
            </a:r>
            <a:r>
              <a:rPr spc="-15" dirty="0"/>
              <a:t>e</a:t>
            </a:r>
            <a:r>
              <a:rPr dirty="0"/>
              <a:t>ys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514602" y="1722247"/>
            <a:ext cx="152336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Keys(Contd…)</a:t>
            </a:r>
            <a:endParaRPr sz="1800">
              <a:latin typeface="Arial"/>
              <a:cs typeface="Arial"/>
            </a:endParaRPr>
          </a:p>
        </p:txBody>
      </p:sp>
      <p:sp>
        <p:nvSpPr>
          <p:cNvPr id="7" name="object 7"/>
          <p:cNvSpPr txBox="1"/>
          <p:nvPr/>
        </p:nvSpPr>
        <p:spPr>
          <a:xfrm>
            <a:off x="534416" y="2861538"/>
            <a:ext cx="3355340" cy="1755775"/>
          </a:xfrm>
          <a:prstGeom prst="rect">
            <a:avLst/>
          </a:prstGeom>
        </p:spPr>
        <p:txBody>
          <a:bodyPr vert="horz" wrap="square" lIns="0" tIns="45720" rIns="0" bIns="0" rtlCol="0">
            <a:spAutoFit/>
          </a:bodyPr>
          <a:lstStyle/>
          <a:p>
            <a:pPr marL="12700" algn="just">
              <a:lnSpc>
                <a:spcPct val="100000"/>
              </a:lnSpc>
              <a:spcBef>
                <a:spcPts val="360"/>
              </a:spcBef>
            </a:pPr>
            <a:r>
              <a:rPr sz="1400" spc="-5" dirty="0">
                <a:latin typeface="Arial"/>
                <a:cs typeface="Arial"/>
              </a:rPr>
              <a:t>Compound</a:t>
            </a:r>
            <a:r>
              <a:rPr sz="1400" spc="-60" dirty="0">
                <a:latin typeface="Arial"/>
                <a:cs typeface="Arial"/>
              </a:rPr>
              <a:t> </a:t>
            </a:r>
            <a:r>
              <a:rPr sz="1400" spc="-5" dirty="0">
                <a:latin typeface="Arial"/>
                <a:cs typeface="Arial"/>
              </a:rPr>
              <a:t>key:</a:t>
            </a:r>
            <a:endParaRPr sz="1400">
              <a:latin typeface="Arial"/>
              <a:cs typeface="Arial"/>
            </a:endParaRPr>
          </a:p>
          <a:p>
            <a:pPr marL="469900" indent="-337820" algn="just">
              <a:lnSpc>
                <a:spcPct val="100000"/>
              </a:lnSpc>
              <a:spcBef>
                <a:spcPts val="265"/>
              </a:spcBef>
              <a:buChar char="●"/>
              <a:tabLst>
                <a:tab pos="470534" algn="l"/>
              </a:tabLst>
            </a:pPr>
            <a:r>
              <a:rPr sz="1400" spc="-5" dirty="0">
                <a:latin typeface="Arial"/>
                <a:cs typeface="Arial"/>
              </a:rPr>
              <a:t>Has</a:t>
            </a:r>
            <a:r>
              <a:rPr sz="1400" spc="-30" dirty="0">
                <a:latin typeface="Arial"/>
                <a:cs typeface="Arial"/>
              </a:rPr>
              <a:t> </a:t>
            </a:r>
            <a:r>
              <a:rPr sz="1400" spc="-5" dirty="0">
                <a:latin typeface="Arial"/>
                <a:cs typeface="Arial"/>
              </a:rPr>
              <a:t>two</a:t>
            </a:r>
            <a:r>
              <a:rPr sz="1400" spc="-20" dirty="0">
                <a:latin typeface="Arial"/>
                <a:cs typeface="Arial"/>
              </a:rPr>
              <a:t> </a:t>
            </a:r>
            <a:r>
              <a:rPr sz="1400" spc="-5" dirty="0">
                <a:latin typeface="Arial"/>
                <a:cs typeface="Arial"/>
              </a:rPr>
              <a:t>or</a:t>
            </a:r>
            <a:r>
              <a:rPr sz="1400" spc="-25" dirty="0">
                <a:latin typeface="Arial"/>
                <a:cs typeface="Arial"/>
              </a:rPr>
              <a:t> </a:t>
            </a:r>
            <a:r>
              <a:rPr sz="1400" spc="-5" dirty="0">
                <a:latin typeface="Arial"/>
                <a:cs typeface="Arial"/>
              </a:rPr>
              <a:t>more</a:t>
            </a:r>
            <a:r>
              <a:rPr sz="1400" spc="-20" dirty="0">
                <a:latin typeface="Arial"/>
                <a:cs typeface="Arial"/>
              </a:rPr>
              <a:t> </a:t>
            </a:r>
            <a:r>
              <a:rPr sz="1400" spc="-5" dirty="0">
                <a:latin typeface="Arial"/>
                <a:cs typeface="Arial"/>
              </a:rPr>
              <a:t>attributes</a:t>
            </a:r>
            <a:r>
              <a:rPr sz="1400" spc="-25" dirty="0">
                <a:latin typeface="Arial"/>
                <a:cs typeface="Arial"/>
              </a:rPr>
              <a:t> </a:t>
            </a:r>
            <a:r>
              <a:rPr sz="1400" spc="-5" dirty="0">
                <a:latin typeface="Arial"/>
                <a:cs typeface="Arial"/>
              </a:rPr>
              <a:t>that</a:t>
            </a:r>
            <a:r>
              <a:rPr sz="1400" spc="-15" dirty="0">
                <a:latin typeface="Arial"/>
                <a:cs typeface="Arial"/>
              </a:rPr>
              <a:t> </a:t>
            </a:r>
            <a:r>
              <a:rPr sz="1400" spc="-5" dirty="0">
                <a:latin typeface="Arial"/>
                <a:cs typeface="Arial"/>
              </a:rPr>
              <a:t>allow</a:t>
            </a:r>
            <a:endParaRPr sz="1400">
              <a:latin typeface="Arial"/>
              <a:cs typeface="Arial"/>
            </a:endParaRPr>
          </a:p>
          <a:p>
            <a:pPr marL="469900" marR="70485" algn="just">
              <a:lnSpc>
                <a:spcPct val="115700"/>
              </a:lnSpc>
              <a:spcBef>
                <a:spcPts val="5"/>
              </a:spcBef>
            </a:pPr>
            <a:r>
              <a:rPr sz="1400" spc="-5" dirty="0">
                <a:latin typeface="Arial"/>
                <a:cs typeface="Arial"/>
              </a:rPr>
              <a:t>you </a:t>
            </a:r>
            <a:r>
              <a:rPr sz="1400" dirty="0">
                <a:latin typeface="Arial"/>
                <a:cs typeface="Arial"/>
              </a:rPr>
              <a:t>to uniquely </a:t>
            </a:r>
            <a:r>
              <a:rPr sz="1400" spc="-5" dirty="0">
                <a:latin typeface="Arial"/>
                <a:cs typeface="Arial"/>
              </a:rPr>
              <a:t>recognize </a:t>
            </a:r>
            <a:r>
              <a:rPr sz="1400" dirty="0">
                <a:latin typeface="Arial"/>
                <a:cs typeface="Arial"/>
              </a:rPr>
              <a:t>a </a:t>
            </a:r>
            <a:r>
              <a:rPr sz="1400" spc="-5" dirty="0">
                <a:latin typeface="Arial"/>
                <a:cs typeface="Arial"/>
              </a:rPr>
              <a:t>specific </a:t>
            </a:r>
            <a:r>
              <a:rPr sz="1400" spc="-375" dirty="0">
                <a:latin typeface="Arial"/>
                <a:cs typeface="Arial"/>
              </a:rPr>
              <a:t> </a:t>
            </a:r>
            <a:r>
              <a:rPr sz="1400" spc="-5" dirty="0">
                <a:latin typeface="Arial"/>
                <a:cs typeface="Arial"/>
              </a:rPr>
              <a:t>record.</a:t>
            </a:r>
            <a:endParaRPr sz="1400">
              <a:latin typeface="Arial"/>
              <a:cs typeface="Arial"/>
            </a:endParaRPr>
          </a:p>
          <a:p>
            <a:pPr marL="469900" marR="97155" indent="-337185" algn="just">
              <a:lnSpc>
                <a:spcPct val="115399"/>
              </a:lnSpc>
              <a:spcBef>
                <a:spcPts val="30"/>
              </a:spcBef>
              <a:buChar char="●"/>
              <a:tabLst>
                <a:tab pos="470534" algn="l"/>
              </a:tabLst>
            </a:pPr>
            <a:r>
              <a:rPr sz="1400" spc="-5" dirty="0">
                <a:latin typeface="Arial"/>
                <a:cs typeface="Arial"/>
              </a:rPr>
              <a:t>The purpose of compound </a:t>
            </a:r>
            <a:r>
              <a:rPr sz="1400" dirty="0">
                <a:latin typeface="Arial"/>
                <a:cs typeface="Arial"/>
              </a:rPr>
              <a:t>key is </a:t>
            </a:r>
            <a:r>
              <a:rPr sz="1400" spc="5" dirty="0">
                <a:latin typeface="Arial"/>
                <a:cs typeface="Arial"/>
              </a:rPr>
              <a:t>to </a:t>
            </a:r>
            <a:r>
              <a:rPr sz="1400" spc="-375" dirty="0">
                <a:latin typeface="Arial"/>
                <a:cs typeface="Arial"/>
              </a:rPr>
              <a:t> </a:t>
            </a:r>
            <a:r>
              <a:rPr sz="1400" spc="-5" dirty="0">
                <a:latin typeface="Arial"/>
                <a:cs typeface="Arial"/>
              </a:rPr>
              <a:t>uniquely identify each record in the </a:t>
            </a:r>
            <a:r>
              <a:rPr sz="1400" spc="-375" dirty="0">
                <a:latin typeface="Arial"/>
                <a:cs typeface="Arial"/>
              </a:rPr>
              <a:t> </a:t>
            </a:r>
            <a:r>
              <a:rPr sz="1400" spc="-5" dirty="0">
                <a:latin typeface="Arial"/>
                <a:cs typeface="Arial"/>
              </a:rPr>
              <a:t>table.</a:t>
            </a:r>
            <a:endParaRPr sz="1400">
              <a:latin typeface="Arial"/>
              <a:cs typeface="Arial"/>
            </a:endParaRPr>
          </a:p>
        </p:txBody>
      </p:sp>
      <p:sp>
        <p:nvSpPr>
          <p:cNvPr id="8" name="object 8"/>
          <p:cNvSpPr txBox="1"/>
          <p:nvPr/>
        </p:nvSpPr>
        <p:spPr>
          <a:xfrm>
            <a:off x="4708016" y="4836667"/>
            <a:ext cx="2639695"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5" dirty="0">
                <a:solidFill>
                  <a:srgbClr val="585858"/>
                </a:solidFill>
                <a:latin typeface="Arial"/>
                <a:cs typeface="Arial"/>
              </a:rPr>
              <a:t> </a:t>
            </a:r>
            <a:r>
              <a:rPr sz="700" spc="-5" dirty="0">
                <a:solidFill>
                  <a:srgbClr val="585858"/>
                </a:solidFill>
                <a:latin typeface="Arial"/>
                <a:cs typeface="Arial"/>
              </a:rPr>
              <a:t>Source:</a:t>
            </a:r>
            <a:r>
              <a:rPr sz="700" spc="25" dirty="0">
                <a:solidFill>
                  <a:srgbClr val="585858"/>
                </a:solidFill>
                <a:latin typeface="Arial"/>
                <a:cs typeface="Arial"/>
              </a:rPr>
              <a:t> </a:t>
            </a:r>
            <a:r>
              <a:rPr sz="700" u="sng" spc="-10" dirty="0">
                <a:solidFill>
                  <a:srgbClr val="0096A7"/>
                </a:solidFill>
                <a:uFill>
                  <a:solidFill>
                    <a:srgbClr val="0096A7"/>
                  </a:solidFill>
                </a:uFill>
                <a:latin typeface="Arial"/>
                <a:cs typeface="Arial"/>
                <a:hlinkClick r:id="rId3"/>
              </a:rPr>
              <a:t>https://www.slideshare.net/cunniman/database-keys</a:t>
            </a:r>
            <a:endParaRPr sz="7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657090" y="580390"/>
            <a:ext cx="4327525" cy="4095750"/>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06613" y="827278"/>
            <a:ext cx="1523365" cy="456535"/>
          </a:xfrm>
          <a:prstGeom prst="rect">
            <a:avLst/>
          </a:prstGeom>
        </p:spPr>
        <p:txBody>
          <a:bodyPr vert="horz" wrap="square" lIns="0" tIns="12700" rIns="0" bIns="0" rtlCol="0">
            <a:spAutoFit/>
          </a:bodyPr>
          <a:lstStyle/>
          <a:p>
            <a:pPr marL="12700" algn="ctr">
              <a:lnSpc>
                <a:spcPct val="100000"/>
              </a:lnSpc>
              <a:spcBef>
                <a:spcPts val="100"/>
              </a:spcBef>
            </a:pPr>
            <a:r>
              <a:rPr spc="-5" dirty="0"/>
              <a:t>K</a:t>
            </a:r>
            <a:r>
              <a:rPr spc="-15" dirty="0"/>
              <a:t>e</a:t>
            </a:r>
            <a:r>
              <a:rPr dirty="0"/>
              <a:t>ys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514602" y="1722247"/>
            <a:ext cx="152336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Keys(Contd…)</a:t>
            </a:r>
            <a:endParaRPr sz="1800">
              <a:latin typeface="Arial"/>
              <a:cs typeface="Arial"/>
            </a:endParaRPr>
          </a:p>
        </p:txBody>
      </p:sp>
      <p:sp>
        <p:nvSpPr>
          <p:cNvPr id="7" name="object 7"/>
          <p:cNvSpPr txBox="1"/>
          <p:nvPr/>
        </p:nvSpPr>
        <p:spPr>
          <a:xfrm>
            <a:off x="534416" y="2738094"/>
            <a:ext cx="3667760" cy="2002789"/>
          </a:xfrm>
          <a:prstGeom prst="rect">
            <a:avLst/>
          </a:prstGeom>
        </p:spPr>
        <p:txBody>
          <a:bodyPr vert="horz" wrap="square" lIns="0" tIns="45720" rIns="0" bIns="0" rtlCol="0">
            <a:spAutoFit/>
          </a:bodyPr>
          <a:lstStyle/>
          <a:p>
            <a:pPr marL="12700">
              <a:lnSpc>
                <a:spcPct val="100000"/>
              </a:lnSpc>
              <a:spcBef>
                <a:spcPts val="360"/>
              </a:spcBef>
            </a:pPr>
            <a:r>
              <a:rPr sz="1400" spc="-5" dirty="0">
                <a:latin typeface="Arial"/>
                <a:cs typeface="Arial"/>
              </a:rPr>
              <a:t>Composite</a:t>
            </a:r>
            <a:r>
              <a:rPr sz="1400" spc="-65" dirty="0">
                <a:latin typeface="Arial"/>
                <a:cs typeface="Arial"/>
              </a:rPr>
              <a:t> </a:t>
            </a:r>
            <a:r>
              <a:rPr sz="1400" spc="-5" dirty="0">
                <a:latin typeface="Arial"/>
                <a:cs typeface="Arial"/>
              </a:rPr>
              <a:t>key:</a:t>
            </a:r>
            <a:endParaRPr sz="1400">
              <a:latin typeface="Arial"/>
              <a:cs typeface="Arial"/>
            </a:endParaRPr>
          </a:p>
          <a:p>
            <a:pPr marL="469900" marR="5080" indent="-337185">
              <a:lnSpc>
                <a:spcPct val="115700"/>
              </a:lnSpc>
              <a:buChar char="●"/>
              <a:tabLst>
                <a:tab pos="469900" algn="l"/>
                <a:tab pos="470534" algn="l"/>
              </a:tabLst>
            </a:pPr>
            <a:r>
              <a:rPr sz="1400" dirty="0">
                <a:latin typeface="Arial"/>
                <a:cs typeface="Arial"/>
              </a:rPr>
              <a:t>Is a </a:t>
            </a:r>
            <a:r>
              <a:rPr sz="1400" spc="-5" dirty="0">
                <a:latin typeface="Arial"/>
                <a:cs typeface="Arial"/>
              </a:rPr>
              <a:t>combination of two or more columns </a:t>
            </a:r>
            <a:r>
              <a:rPr sz="1400" spc="-375" dirty="0">
                <a:latin typeface="Arial"/>
                <a:cs typeface="Arial"/>
              </a:rPr>
              <a:t> </a:t>
            </a:r>
            <a:r>
              <a:rPr sz="1400" dirty="0">
                <a:latin typeface="Arial"/>
                <a:cs typeface="Arial"/>
              </a:rPr>
              <a:t>that</a:t>
            </a:r>
            <a:r>
              <a:rPr sz="1400" spc="-15" dirty="0">
                <a:latin typeface="Arial"/>
                <a:cs typeface="Arial"/>
              </a:rPr>
              <a:t> </a:t>
            </a:r>
            <a:r>
              <a:rPr sz="1400" spc="-5" dirty="0">
                <a:latin typeface="Arial"/>
                <a:cs typeface="Arial"/>
              </a:rPr>
              <a:t>uniquely</a:t>
            </a:r>
            <a:r>
              <a:rPr sz="1400" spc="-25" dirty="0">
                <a:latin typeface="Arial"/>
                <a:cs typeface="Arial"/>
              </a:rPr>
              <a:t> </a:t>
            </a:r>
            <a:r>
              <a:rPr sz="1400" spc="-5" dirty="0">
                <a:latin typeface="Arial"/>
                <a:cs typeface="Arial"/>
              </a:rPr>
              <a:t>identify</a:t>
            </a:r>
            <a:r>
              <a:rPr sz="1400" spc="-25" dirty="0">
                <a:latin typeface="Arial"/>
                <a:cs typeface="Arial"/>
              </a:rPr>
              <a:t> </a:t>
            </a:r>
            <a:r>
              <a:rPr sz="1400" spc="-5" dirty="0">
                <a:latin typeface="Arial"/>
                <a:cs typeface="Arial"/>
              </a:rPr>
              <a:t>rows</a:t>
            </a:r>
            <a:r>
              <a:rPr sz="1400" spc="10" dirty="0">
                <a:latin typeface="Arial"/>
                <a:cs typeface="Arial"/>
              </a:rPr>
              <a:t> </a:t>
            </a:r>
            <a:r>
              <a:rPr sz="1400" dirty="0">
                <a:latin typeface="Arial"/>
                <a:cs typeface="Arial"/>
              </a:rPr>
              <a:t>in</a:t>
            </a:r>
            <a:r>
              <a:rPr sz="1400" spc="-20" dirty="0">
                <a:latin typeface="Arial"/>
                <a:cs typeface="Arial"/>
              </a:rPr>
              <a:t> </a:t>
            </a:r>
            <a:r>
              <a:rPr sz="1400" dirty="0">
                <a:latin typeface="Arial"/>
                <a:cs typeface="Arial"/>
              </a:rPr>
              <a:t>a</a:t>
            </a:r>
            <a:r>
              <a:rPr sz="1400" spc="-30" dirty="0">
                <a:latin typeface="Arial"/>
                <a:cs typeface="Arial"/>
              </a:rPr>
              <a:t> </a:t>
            </a:r>
            <a:r>
              <a:rPr sz="1400" spc="-5" dirty="0">
                <a:latin typeface="Arial"/>
                <a:cs typeface="Arial"/>
              </a:rPr>
              <a:t>table.</a:t>
            </a:r>
            <a:endParaRPr sz="1400">
              <a:latin typeface="Arial"/>
              <a:cs typeface="Arial"/>
            </a:endParaRPr>
          </a:p>
          <a:p>
            <a:pPr marL="469900" marR="36830" indent="-337185">
              <a:lnSpc>
                <a:spcPct val="115700"/>
              </a:lnSpc>
              <a:spcBef>
                <a:spcPts val="5"/>
              </a:spcBef>
              <a:buChar char="●"/>
              <a:tabLst>
                <a:tab pos="469900" algn="l"/>
                <a:tab pos="470534" algn="l"/>
              </a:tabLst>
            </a:pPr>
            <a:r>
              <a:rPr sz="1400" spc="-5" dirty="0">
                <a:latin typeface="Arial"/>
                <a:cs typeface="Arial"/>
              </a:rPr>
              <a:t>The combination of columns guarantees </a:t>
            </a:r>
            <a:r>
              <a:rPr sz="1400" spc="-375" dirty="0">
                <a:latin typeface="Arial"/>
                <a:cs typeface="Arial"/>
              </a:rPr>
              <a:t> </a:t>
            </a:r>
            <a:r>
              <a:rPr sz="1400" spc="-5" dirty="0">
                <a:latin typeface="Arial"/>
                <a:cs typeface="Arial"/>
              </a:rPr>
              <a:t>uniqueness, though individually </a:t>
            </a:r>
            <a:r>
              <a:rPr sz="1400" dirty="0">
                <a:latin typeface="Arial"/>
                <a:cs typeface="Arial"/>
              </a:rPr>
              <a:t> </a:t>
            </a:r>
            <a:r>
              <a:rPr sz="1400" spc="-5" dirty="0">
                <a:latin typeface="Arial"/>
                <a:cs typeface="Arial"/>
              </a:rPr>
              <a:t>uniqueness</a:t>
            </a:r>
            <a:r>
              <a:rPr sz="1400" spc="-20" dirty="0">
                <a:latin typeface="Arial"/>
                <a:cs typeface="Arial"/>
              </a:rPr>
              <a:t> </a:t>
            </a:r>
            <a:r>
              <a:rPr sz="1400" spc="-10" dirty="0">
                <a:latin typeface="Arial"/>
                <a:cs typeface="Arial"/>
              </a:rPr>
              <a:t>is</a:t>
            </a:r>
            <a:r>
              <a:rPr sz="1400" dirty="0">
                <a:latin typeface="Arial"/>
                <a:cs typeface="Arial"/>
              </a:rPr>
              <a:t> </a:t>
            </a:r>
            <a:r>
              <a:rPr sz="1400" spc="-5" dirty="0">
                <a:latin typeface="Arial"/>
                <a:cs typeface="Arial"/>
              </a:rPr>
              <a:t>not</a:t>
            </a:r>
            <a:r>
              <a:rPr sz="1400" spc="-15" dirty="0">
                <a:latin typeface="Arial"/>
                <a:cs typeface="Arial"/>
              </a:rPr>
              <a:t> </a:t>
            </a:r>
            <a:r>
              <a:rPr sz="1400" spc="-5" dirty="0">
                <a:latin typeface="Arial"/>
                <a:cs typeface="Arial"/>
              </a:rPr>
              <a:t>guaranteed.</a:t>
            </a:r>
            <a:endParaRPr sz="1400">
              <a:latin typeface="Arial"/>
              <a:cs typeface="Arial"/>
            </a:endParaRPr>
          </a:p>
          <a:p>
            <a:pPr marL="469900" marR="217804" indent="-337185">
              <a:lnSpc>
                <a:spcPct val="115100"/>
              </a:lnSpc>
              <a:spcBef>
                <a:spcPts val="35"/>
              </a:spcBef>
              <a:buChar char="●"/>
              <a:tabLst>
                <a:tab pos="469900" algn="l"/>
                <a:tab pos="470534" algn="l"/>
              </a:tabLst>
            </a:pPr>
            <a:r>
              <a:rPr sz="1400" dirty="0">
                <a:latin typeface="Arial"/>
                <a:cs typeface="Arial"/>
              </a:rPr>
              <a:t>Hence,</a:t>
            </a:r>
            <a:r>
              <a:rPr sz="1400" spc="-40" dirty="0">
                <a:latin typeface="Arial"/>
                <a:cs typeface="Arial"/>
              </a:rPr>
              <a:t> </a:t>
            </a:r>
            <a:r>
              <a:rPr sz="1400" dirty="0">
                <a:latin typeface="Arial"/>
                <a:cs typeface="Arial"/>
              </a:rPr>
              <a:t>they</a:t>
            </a:r>
            <a:r>
              <a:rPr sz="1400" spc="-40" dirty="0">
                <a:latin typeface="Arial"/>
                <a:cs typeface="Arial"/>
              </a:rPr>
              <a:t> </a:t>
            </a:r>
            <a:r>
              <a:rPr sz="1400" dirty="0">
                <a:latin typeface="Arial"/>
                <a:cs typeface="Arial"/>
              </a:rPr>
              <a:t>are</a:t>
            </a:r>
            <a:r>
              <a:rPr sz="1400" spc="-25" dirty="0">
                <a:latin typeface="Arial"/>
                <a:cs typeface="Arial"/>
              </a:rPr>
              <a:t> </a:t>
            </a:r>
            <a:r>
              <a:rPr sz="1400" spc="-5" dirty="0">
                <a:latin typeface="Arial"/>
                <a:cs typeface="Arial"/>
              </a:rPr>
              <a:t>combined</a:t>
            </a:r>
            <a:r>
              <a:rPr sz="1400" spc="-30" dirty="0">
                <a:latin typeface="Arial"/>
                <a:cs typeface="Arial"/>
              </a:rPr>
              <a:t> </a:t>
            </a:r>
            <a:r>
              <a:rPr sz="1400" dirty="0">
                <a:latin typeface="Arial"/>
                <a:cs typeface="Arial"/>
              </a:rPr>
              <a:t>to</a:t>
            </a:r>
            <a:r>
              <a:rPr sz="1400" spc="-25" dirty="0">
                <a:latin typeface="Arial"/>
                <a:cs typeface="Arial"/>
              </a:rPr>
              <a:t> </a:t>
            </a:r>
            <a:r>
              <a:rPr sz="1400" spc="-5" dirty="0">
                <a:latin typeface="Arial"/>
                <a:cs typeface="Arial"/>
              </a:rPr>
              <a:t>uniquely </a:t>
            </a:r>
            <a:r>
              <a:rPr sz="1400" spc="-375" dirty="0">
                <a:latin typeface="Arial"/>
                <a:cs typeface="Arial"/>
              </a:rPr>
              <a:t> </a:t>
            </a:r>
            <a:r>
              <a:rPr sz="1400" dirty="0">
                <a:latin typeface="Arial"/>
                <a:cs typeface="Arial"/>
              </a:rPr>
              <a:t>identify</a:t>
            </a:r>
            <a:r>
              <a:rPr sz="1400" spc="-30" dirty="0">
                <a:latin typeface="Arial"/>
                <a:cs typeface="Arial"/>
              </a:rPr>
              <a:t> </a:t>
            </a:r>
            <a:r>
              <a:rPr sz="1400" spc="-5" dirty="0">
                <a:latin typeface="Arial"/>
                <a:cs typeface="Arial"/>
              </a:rPr>
              <a:t>records</a:t>
            </a:r>
            <a:r>
              <a:rPr sz="1400" dirty="0">
                <a:latin typeface="Arial"/>
                <a:cs typeface="Arial"/>
              </a:rPr>
              <a:t> in</a:t>
            </a:r>
            <a:r>
              <a:rPr sz="1400" spc="-10" dirty="0">
                <a:latin typeface="Arial"/>
                <a:cs typeface="Arial"/>
              </a:rPr>
              <a:t> </a:t>
            </a:r>
            <a:r>
              <a:rPr sz="1400" dirty="0">
                <a:latin typeface="Arial"/>
                <a:cs typeface="Arial"/>
              </a:rPr>
              <a:t>a</a:t>
            </a:r>
            <a:r>
              <a:rPr sz="1400" spc="-25" dirty="0">
                <a:latin typeface="Arial"/>
                <a:cs typeface="Arial"/>
              </a:rPr>
              <a:t> </a:t>
            </a:r>
            <a:r>
              <a:rPr sz="1400" spc="-5" dirty="0">
                <a:latin typeface="Arial"/>
                <a:cs typeface="Arial"/>
              </a:rPr>
              <a:t>table.</a:t>
            </a:r>
            <a:endParaRPr sz="1400">
              <a:latin typeface="Arial"/>
              <a:cs typeface="Arial"/>
            </a:endParaRPr>
          </a:p>
        </p:txBody>
      </p:sp>
      <p:sp>
        <p:nvSpPr>
          <p:cNvPr id="8" name="object 8"/>
          <p:cNvSpPr txBox="1"/>
          <p:nvPr/>
        </p:nvSpPr>
        <p:spPr>
          <a:xfrm>
            <a:off x="4708016" y="4836667"/>
            <a:ext cx="2851785" cy="132080"/>
          </a:xfrm>
          <a:prstGeom prst="rect">
            <a:avLst/>
          </a:prstGeom>
        </p:spPr>
        <p:txBody>
          <a:bodyPr vert="horz" wrap="square" lIns="0" tIns="12065" rIns="0" bIns="0" rtlCol="0">
            <a:spAutoFit/>
          </a:bodyPr>
          <a:lstStyle/>
          <a:p>
            <a:pPr marL="12700">
              <a:lnSpc>
                <a:spcPct val="100000"/>
              </a:lnSpc>
              <a:spcBef>
                <a:spcPts val="95"/>
              </a:spcBef>
            </a:pPr>
            <a:r>
              <a:rPr sz="700" u="sng" spc="-5" dirty="0">
                <a:solidFill>
                  <a:srgbClr val="0096A7"/>
                </a:solidFill>
                <a:uFill>
                  <a:solidFill>
                    <a:srgbClr val="0096A7"/>
                  </a:solidFill>
                </a:uFill>
                <a:latin typeface="Arial"/>
                <a:cs typeface="Arial"/>
              </a:rPr>
              <a:t>https://whatisdbms.com/wp-content/uploads/2016/06/Candidate-Key.jpg</a:t>
            </a:r>
            <a:endParaRPr sz="700">
              <a:latin typeface="Arial"/>
              <a:cs typeface="Arial"/>
            </a:endParaRPr>
          </a:p>
        </p:txBody>
      </p:sp>
      <p:pic>
        <p:nvPicPr>
          <p:cNvPr id="9" name="object 9"/>
          <p:cNvPicPr/>
          <p:nvPr/>
        </p:nvPicPr>
        <p:blipFill>
          <a:blip r:embed="rId3" cstate="print"/>
          <a:stretch>
            <a:fillRect/>
          </a:stretch>
        </p:blipFill>
        <p:spPr>
          <a:xfrm>
            <a:off x="143510" y="161289"/>
            <a:ext cx="773887" cy="311150"/>
          </a:xfrm>
          <a:prstGeom prst="rect">
            <a:avLst/>
          </a:prstGeom>
        </p:spPr>
      </p:pic>
      <p:pic>
        <p:nvPicPr>
          <p:cNvPr id="10" name="object 10"/>
          <p:cNvPicPr/>
          <p:nvPr/>
        </p:nvPicPr>
        <p:blipFill>
          <a:blip r:embed="rId4" cstate="print"/>
          <a:stretch>
            <a:fillRect/>
          </a:stretch>
        </p:blipFill>
        <p:spPr>
          <a:xfrm>
            <a:off x="4743450" y="676275"/>
            <a:ext cx="4152011" cy="2571115"/>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514602" y="827278"/>
            <a:ext cx="1782780" cy="456535"/>
          </a:xfrm>
          <a:prstGeom prst="rect">
            <a:avLst/>
          </a:prstGeom>
        </p:spPr>
        <p:txBody>
          <a:bodyPr vert="horz" wrap="square" lIns="0" tIns="12700" rIns="0" bIns="0" rtlCol="0">
            <a:spAutoFit/>
          </a:bodyPr>
          <a:lstStyle/>
          <a:p>
            <a:pPr marL="12700" algn="ctr">
              <a:lnSpc>
                <a:spcPct val="100000"/>
              </a:lnSpc>
              <a:spcBef>
                <a:spcPts val="100"/>
              </a:spcBef>
            </a:pPr>
            <a:r>
              <a:rPr spc="-5" dirty="0"/>
              <a:t>K</a:t>
            </a:r>
            <a:r>
              <a:rPr spc="-15" dirty="0"/>
              <a:t>e</a:t>
            </a:r>
            <a:r>
              <a:rPr dirty="0"/>
              <a:t>ys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514602" y="1722247"/>
            <a:ext cx="152336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Keys(Contd…)</a:t>
            </a:r>
            <a:endParaRPr sz="1800">
              <a:latin typeface="Arial"/>
              <a:cs typeface="Arial"/>
            </a:endParaRPr>
          </a:p>
        </p:txBody>
      </p:sp>
      <p:sp>
        <p:nvSpPr>
          <p:cNvPr id="7" name="object 7"/>
          <p:cNvSpPr txBox="1"/>
          <p:nvPr/>
        </p:nvSpPr>
        <p:spPr>
          <a:xfrm>
            <a:off x="534416" y="2738094"/>
            <a:ext cx="3613150" cy="1507490"/>
          </a:xfrm>
          <a:prstGeom prst="rect">
            <a:avLst/>
          </a:prstGeom>
        </p:spPr>
        <p:txBody>
          <a:bodyPr vert="horz" wrap="square" lIns="0" tIns="45720" rIns="0" bIns="0" rtlCol="0">
            <a:spAutoFit/>
          </a:bodyPr>
          <a:lstStyle/>
          <a:p>
            <a:pPr marL="12700">
              <a:lnSpc>
                <a:spcPct val="100000"/>
              </a:lnSpc>
              <a:spcBef>
                <a:spcPts val="360"/>
              </a:spcBef>
            </a:pPr>
            <a:r>
              <a:rPr sz="1400" spc="-5" dirty="0">
                <a:latin typeface="Arial"/>
                <a:cs typeface="Arial"/>
              </a:rPr>
              <a:t>Compound</a:t>
            </a:r>
            <a:r>
              <a:rPr sz="1400" spc="-20" dirty="0">
                <a:latin typeface="Arial"/>
                <a:cs typeface="Arial"/>
              </a:rPr>
              <a:t> </a:t>
            </a:r>
            <a:r>
              <a:rPr sz="1400" spc="-5" dirty="0">
                <a:latin typeface="Arial"/>
                <a:cs typeface="Arial"/>
              </a:rPr>
              <a:t>v/s</a:t>
            </a:r>
            <a:r>
              <a:rPr sz="1400" spc="-15" dirty="0">
                <a:latin typeface="Arial"/>
                <a:cs typeface="Arial"/>
              </a:rPr>
              <a:t> </a:t>
            </a:r>
            <a:r>
              <a:rPr sz="1400" spc="-5" dirty="0">
                <a:latin typeface="Arial"/>
                <a:cs typeface="Arial"/>
              </a:rPr>
              <a:t>composite</a:t>
            </a:r>
            <a:r>
              <a:rPr sz="1400" spc="-25" dirty="0">
                <a:latin typeface="Arial"/>
                <a:cs typeface="Arial"/>
              </a:rPr>
              <a:t> </a:t>
            </a:r>
            <a:r>
              <a:rPr sz="1400" dirty="0">
                <a:latin typeface="Arial"/>
                <a:cs typeface="Arial"/>
              </a:rPr>
              <a:t>key</a:t>
            </a:r>
            <a:endParaRPr sz="1400">
              <a:latin typeface="Arial"/>
              <a:cs typeface="Arial"/>
            </a:endParaRPr>
          </a:p>
          <a:p>
            <a:pPr marL="469900" marR="5715" indent="-337185">
              <a:lnSpc>
                <a:spcPct val="115700"/>
              </a:lnSpc>
              <a:buChar char="●"/>
              <a:tabLst>
                <a:tab pos="469900" algn="l"/>
                <a:tab pos="470534" algn="l"/>
              </a:tabLst>
            </a:pPr>
            <a:r>
              <a:rPr sz="1400" spc="-5" dirty="0">
                <a:latin typeface="Arial"/>
                <a:cs typeface="Arial"/>
              </a:rPr>
              <a:t>The difference between </a:t>
            </a:r>
            <a:r>
              <a:rPr sz="1400" dirty="0">
                <a:latin typeface="Arial"/>
                <a:cs typeface="Arial"/>
              </a:rPr>
              <a:t>compound </a:t>
            </a:r>
            <a:r>
              <a:rPr sz="1400" spc="-10" dirty="0">
                <a:latin typeface="Arial"/>
                <a:cs typeface="Arial"/>
              </a:rPr>
              <a:t>and </a:t>
            </a:r>
            <a:r>
              <a:rPr sz="1400" spc="-5" dirty="0">
                <a:latin typeface="Arial"/>
                <a:cs typeface="Arial"/>
              </a:rPr>
              <a:t> </a:t>
            </a:r>
            <a:r>
              <a:rPr sz="1400" dirty="0">
                <a:latin typeface="Arial"/>
                <a:cs typeface="Arial"/>
              </a:rPr>
              <a:t>the</a:t>
            </a:r>
            <a:r>
              <a:rPr sz="1400" spc="-25" dirty="0">
                <a:latin typeface="Arial"/>
                <a:cs typeface="Arial"/>
              </a:rPr>
              <a:t> </a:t>
            </a:r>
            <a:r>
              <a:rPr sz="1400" spc="-5" dirty="0">
                <a:latin typeface="Arial"/>
                <a:cs typeface="Arial"/>
              </a:rPr>
              <a:t>composite</a:t>
            </a:r>
            <a:r>
              <a:rPr sz="1400" spc="-15" dirty="0">
                <a:latin typeface="Arial"/>
                <a:cs typeface="Arial"/>
              </a:rPr>
              <a:t> </a:t>
            </a:r>
            <a:r>
              <a:rPr sz="1400" dirty="0">
                <a:latin typeface="Arial"/>
                <a:cs typeface="Arial"/>
              </a:rPr>
              <a:t>key</a:t>
            </a:r>
            <a:r>
              <a:rPr sz="1400" spc="-30" dirty="0">
                <a:latin typeface="Arial"/>
                <a:cs typeface="Arial"/>
              </a:rPr>
              <a:t> </a:t>
            </a:r>
            <a:r>
              <a:rPr sz="1400" spc="-10" dirty="0">
                <a:latin typeface="Arial"/>
                <a:cs typeface="Arial"/>
              </a:rPr>
              <a:t>is</a:t>
            </a:r>
            <a:r>
              <a:rPr sz="1400" spc="-15" dirty="0">
                <a:latin typeface="Arial"/>
                <a:cs typeface="Arial"/>
              </a:rPr>
              <a:t> </a:t>
            </a:r>
            <a:r>
              <a:rPr sz="1400" spc="-5" dirty="0">
                <a:latin typeface="Arial"/>
                <a:cs typeface="Arial"/>
              </a:rPr>
              <a:t>that</a:t>
            </a:r>
            <a:r>
              <a:rPr sz="1400" spc="-10" dirty="0">
                <a:latin typeface="Arial"/>
                <a:cs typeface="Arial"/>
              </a:rPr>
              <a:t> </a:t>
            </a:r>
            <a:r>
              <a:rPr sz="1400" spc="-5" dirty="0">
                <a:latin typeface="Arial"/>
                <a:cs typeface="Arial"/>
              </a:rPr>
              <a:t>any</a:t>
            </a:r>
            <a:r>
              <a:rPr sz="1400" spc="-30" dirty="0">
                <a:latin typeface="Arial"/>
                <a:cs typeface="Arial"/>
              </a:rPr>
              <a:t> </a:t>
            </a:r>
            <a:r>
              <a:rPr sz="1400" dirty="0">
                <a:latin typeface="Arial"/>
                <a:cs typeface="Arial"/>
              </a:rPr>
              <a:t>part</a:t>
            </a:r>
            <a:r>
              <a:rPr sz="1400" spc="-15" dirty="0">
                <a:latin typeface="Arial"/>
                <a:cs typeface="Arial"/>
              </a:rPr>
              <a:t> </a:t>
            </a:r>
            <a:r>
              <a:rPr sz="1400" spc="-5" dirty="0">
                <a:latin typeface="Arial"/>
                <a:cs typeface="Arial"/>
              </a:rPr>
              <a:t>of</a:t>
            </a:r>
            <a:r>
              <a:rPr sz="1400" spc="-25" dirty="0">
                <a:latin typeface="Arial"/>
                <a:cs typeface="Arial"/>
              </a:rPr>
              <a:t> </a:t>
            </a:r>
            <a:r>
              <a:rPr sz="1400" spc="-5" dirty="0">
                <a:latin typeface="Arial"/>
                <a:cs typeface="Arial"/>
              </a:rPr>
              <a:t>the</a:t>
            </a:r>
            <a:endParaRPr sz="1400">
              <a:latin typeface="Arial"/>
              <a:cs typeface="Arial"/>
            </a:endParaRPr>
          </a:p>
          <a:p>
            <a:pPr marL="469900" marR="5080">
              <a:lnSpc>
                <a:spcPct val="115700"/>
              </a:lnSpc>
              <a:spcBef>
                <a:spcPts val="5"/>
              </a:spcBef>
            </a:pPr>
            <a:r>
              <a:rPr sz="1400" dirty="0">
                <a:latin typeface="Arial"/>
                <a:cs typeface="Arial"/>
              </a:rPr>
              <a:t>compound</a:t>
            </a:r>
            <a:r>
              <a:rPr sz="1400" spc="-55" dirty="0">
                <a:latin typeface="Arial"/>
                <a:cs typeface="Arial"/>
              </a:rPr>
              <a:t> </a:t>
            </a:r>
            <a:r>
              <a:rPr sz="1400" dirty="0">
                <a:latin typeface="Arial"/>
                <a:cs typeface="Arial"/>
              </a:rPr>
              <a:t>key</a:t>
            </a:r>
            <a:r>
              <a:rPr sz="1400" spc="-40" dirty="0">
                <a:latin typeface="Arial"/>
                <a:cs typeface="Arial"/>
              </a:rPr>
              <a:t> </a:t>
            </a:r>
            <a:r>
              <a:rPr sz="1400" dirty="0">
                <a:latin typeface="Arial"/>
                <a:cs typeface="Arial"/>
              </a:rPr>
              <a:t>can</a:t>
            </a:r>
            <a:r>
              <a:rPr sz="1400" spc="-50" dirty="0">
                <a:latin typeface="Arial"/>
                <a:cs typeface="Arial"/>
              </a:rPr>
              <a:t> </a:t>
            </a:r>
            <a:r>
              <a:rPr sz="1400" spc="-5" dirty="0">
                <a:latin typeface="Arial"/>
                <a:cs typeface="Arial"/>
              </a:rPr>
              <a:t>be</a:t>
            </a:r>
            <a:r>
              <a:rPr sz="1400" spc="-35" dirty="0">
                <a:latin typeface="Arial"/>
                <a:cs typeface="Arial"/>
              </a:rPr>
              <a:t> </a:t>
            </a:r>
            <a:r>
              <a:rPr sz="1400" dirty="0">
                <a:latin typeface="Arial"/>
                <a:cs typeface="Arial"/>
              </a:rPr>
              <a:t>a</a:t>
            </a:r>
            <a:r>
              <a:rPr sz="1400" spc="-40" dirty="0">
                <a:latin typeface="Arial"/>
                <a:cs typeface="Arial"/>
              </a:rPr>
              <a:t> </a:t>
            </a:r>
            <a:r>
              <a:rPr sz="1400" dirty="0">
                <a:latin typeface="Arial"/>
                <a:cs typeface="Arial"/>
              </a:rPr>
              <a:t>foreign</a:t>
            </a:r>
            <a:r>
              <a:rPr sz="1400" spc="-50" dirty="0">
                <a:latin typeface="Arial"/>
                <a:cs typeface="Arial"/>
              </a:rPr>
              <a:t> </a:t>
            </a:r>
            <a:r>
              <a:rPr sz="1400" spc="-5" dirty="0">
                <a:latin typeface="Arial"/>
                <a:cs typeface="Arial"/>
              </a:rPr>
              <a:t>key,</a:t>
            </a:r>
            <a:r>
              <a:rPr sz="1400" spc="-30" dirty="0">
                <a:latin typeface="Arial"/>
                <a:cs typeface="Arial"/>
              </a:rPr>
              <a:t> </a:t>
            </a:r>
            <a:r>
              <a:rPr sz="1400" spc="-5" dirty="0">
                <a:latin typeface="Arial"/>
                <a:cs typeface="Arial"/>
              </a:rPr>
              <a:t>but </a:t>
            </a:r>
            <a:r>
              <a:rPr sz="1400" spc="-375" dirty="0">
                <a:latin typeface="Arial"/>
                <a:cs typeface="Arial"/>
              </a:rPr>
              <a:t> </a:t>
            </a:r>
            <a:r>
              <a:rPr sz="1400" dirty="0">
                <a:latin typeface="Arial"/>
                <a:cs typeface="Arial"/>
              </a:rPr>
              <a:t>the </a:t>
            </a:r>
            <a:r>
              <a:rPr sz="1400" spc="-5" dirty="0">
                <a:latin typeface="Arial"/>
                <a:cs typeface="Arial"/>
              </a:rPr>
              <a:t>composite </a:t>
            </a:r>
            <a:r>
              <a:rPr sz="1400" dirty="0">
                <a:latin typeface="Arial"/>
                <a:cs typeface="Arial"/>
              </a:rPr>
              <a:t>key </a:t>
            </a:r>
            <a:r>
              <a:rPr sz="1400" spc="-5" dirty="0">
                <a:latin typeface="Arial"/>
                <a:cs typeface="Arial"/>
              </a:rPr>
              <a:t>may </a:t>
            </a:r>
            <a:r>
              <a:rPr sz="1400" dirty="0">
                <a:latin typeface="Arial"/>
                <a:cs typeface="Arial"/>
              </a:rPr>
              <a:t>or </a:t>
            </a:r>
            <a:r>
              <a:rPr sz="1400" spc="-5" dirty="0">
                <a:latin typeface="Arial"/>
                <a:cs typeface="Arial"/>
              </a:rPr>
              <a:t>maybe </a:t>
            </a:r>
            <a:r>
              <a:rPr sz="1400" dirty="0">
                <a:latin typeface="Arial"/>
                <a:cs typeface="Arial"/>
              </a:rPr>
              <a:t>not a </a:t>
            </a:r>
            <a:r>
              <a:rPr sz="1400" spc="5" dirty="0">
                <a:latin typeface="Arial"/>
                <a:cs typeface="Arial"/>
              </a:rPr>
              <a:t> </a:t>
            </a:r>
            <a:r>
              <a:rPr sz="1400" dirty="0">
                <a:latin typeface="Arial"/>
                <a:cs typeface="Arial"/>
              </a:rPr>
              <a:t>part</a:t>
            </a:r>
            <a:r>
              <a:rPr sz="1400" spc="-20" dirty="0">
                <a:latin typeface="Arial"/>
                <a:cs typeface="Arial"/>
              </a:rPr>
              <a:t> </a:t>
            </a:r>
            <a:r>
              <a:rPr sz="1400" spc="-5" dirty="0">
                <a:latin typeface="Arial"/>
                <a:cs typeface="Arial"/>
              </a:rPr>
              <a:t>of</a:t>
            </a:r>
            <a:r>
              <a:rPr sz="1400" spc="-15" dirty="0">
                <a:latin typeface="Arial"/>
                <a:cs typeface="Arial"/>
              </a:rPr>
              <a:t> </a:t>
            </a:r>
            <a:r>
              <a:rPr sz="1400" spc="-5" dirty="0">
                <a:latin typeface="Arial"/>
                <a:cs typeface="Arial"/>
              </a:rPr>
              <a:t>the</a:t>
            </a:r>
            <a:r>
              <a:rPr sz="1400" spc="-20" dirty="0">
                <a:latin typeface="Arial"/>
                <a:cs typeface="Arial"/>
              </a:rPr>
              <a:t> </a:t>
            </a:r>
            <a:r>
              <a:rPr sz="1400" dirty="0">
                <a:latin typeface="Arial"/>
                <a:cs typeface="Arial"/>
              </a:rPr>
              <a:t>foreign</a:t>
            </a:r>
            <a:r>
              <a:rPr sz="1400" spc="-25" dirty="0">
                <a:latin typeface="Arial"/>
                <a:cs typeface="Arial"/>
              </a:rPr>
              <a:t> </a:t>
            </a:r>
            <a:r>
              <a:rPr sz="1400" spc="-10" dirty="0">
                <a:latin typeface="Arial"/>
                <a:cs typeface="Arial"/>
              </a:rPr>
              <a:t>key.</a:t>
            </a:r>
            <a:endParaRPr sz="1400">
              <a:latin typeface="Arial"/>
              <a:cs typeface="Arial"/>
            </a:endParaRPr>
          </a:p>
        </p:txBody>
      </p:sp>
      <p:sp>
        <p:nvSpPr>
          <p:cNvPr id="8" name="object 8"/>
          <p:cNvSpPr txBox="1"/>
          <p:nvPr/>
        </p:nvSpPr>
        <p:spPr>
          <a:xfrm>
            <a:off x="4708016" y="4819294"/>
            <a:ext cx="4170679" cy="272415"/>
          </a:xfrm>
          <a:prstGeom prst="rect">
            <a:avLst/>
          </a:prstGeom>
        </p:spPr>
        <p:txBody>
          <a:bodyPr vert="horz" wrap="square" lIns="0" tIns="12700" rIns="0" bIns="0" rtlCol="0">
            <a:spAutoFit/>
          </a:bodyPr>
          <a:lstStyle/>
          <a:p>
            <a:pPr marL="12700" marR="5080">
              <a:lnSpc>
                <a:spcPct val="115700"/>
              </a:lnSpc>
              <a:spcBef>
                <a:spcPts val="100"/>
              </a:spcBef>
            </a:pPr>
            <a:r>
              <a:rPr sz="700" u="sng" spc="-10" dirty="0">
                <a:solidFill>
                  <a:srgbClr val="0096A7"/>
                </a:solidFill>
                <a:uFill>
                  <a:solidFill>
                    <a:srgbClr val="0096A7"/>
                  </a:solidFill>
                </a:uFill>
                <a:latin typeface="Arial"/>
                <a:cs typeface="Arial"/>
                <a:hlinkClick r:id="rId3"/>
              </a:rPr>
              <a:t>https://www.geeksforgeeks.org/types-of-keys-in-relational-model-candidate-super-primary-alternate-and-for </a:t>
            </a:r>
            <a:r>
              <a:rPr sz="700" spc="-5" dirty="0">
                <a:solidFill>
                  <a:srgbClr val="0096A7"/>
                </a:solidFill>
                <a:latin typeface="Arial"/>
                <a:cs typeface="Arial"/>
              </a:rPr>
              <a:t> </a:t>
            </a:r>
            <a:r>
              <a:rPr sz="700" u="sng" spc="-5" dirty="0">
                <a:solidFill>
                  <a:srgbClr val="0096A7"/>
                </a:solidFill>
                <a:uFill>
                  <a:solidFill>
                    <a:srgbClr val="0096A7"/>
                  </a:solidFill>
                </a:uFill>
                <a:latin typeface="Arial"/>
                <a:cs typeface="Arial"/>
              </a:rPr>
              <a:t>eign</a:t>
            </a:r>
            <a:r>
              <a:rPr sz="700" spc="-5" dirty="0">
                <a:solidFill>
                  <a:srgbClr val="0096A7"/>
                </a:solidFill>
                <a:latin typeface="Arial"/>
                <a:cs typeface="Arial"/>
              </a:rPr>
              <a:t>/</a:t>
            </a:r>
            <a:endParaRPr sz="7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743450" y="676275"/>
            <a:ext cx="4152011" cy="2571115"/>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524000" y="827278"/>
            <a:ext cx="1514221" cy="456535"/>
          </a:xfrm>
          <a:prstGeom prst="rect">
            <a:avLst/>
          </a:prstGeom>
        </p:spPr>
        <p:txBody>
          <a:bodyPr vert="horz" wrap="square" lIns="0" tIns="12700" rIns="0" bIns="0" rtlCol="0">
            <a:spAutoFit/>
          </a:bodyPr>
          <a:lstStyle/>
          <a:p>
            <a:pPr marL="12700" algn="ctr">
              <a:lnSpc>
                <a:spcPct val="100000"/>
              </a:lnSpc>
              <a:spcBef>
                <a:spcPts val="100"/>
              </a:spcBef>
            </a:pPr>
            <a:r>
              <a:rPr spc="-5" dirty="0"/>
              <a:t>K</a:t>
            </a:r>
            <a:r>
              <a:rPr spc="-15" dirty="0"/>
              <a:t>e</a:t>
            </a:r>
            <a:r>
              <a:rPr dirty="0"/>
              <a:t>ys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534416" y="1722247"/>
            <a:ext cx="2503805" cy="1040130"/>
          </a:xfrm>
          <a:prstGeom prst="rect">
            <a:avLst/>
          </a:prstGeom>
        </p:spPr>
        <p:txBody>
          <a:bodyPr vert="horz" wrap="square" lIns="0" tIns="12700" rIns="0" bIns="0" rtlCol="0">
            <a:spAutoFit/>
          </a:bodyPr>
          <a:lstStyle/>
          <a:p>
            <a:pPr marL="992505">
              <a:lnSpc>
                <a:spcPct val="100000"/>
              </a:lnSpc>
              <a:spcBef>
                <a:spcPts val="100"/>
              </a:spcBef>
            </a:pPr>
            <a:r>
              <a:rPr sz="1800" spc="-5" dirty="0">
                <a:solidFill>
                  <a:srgbClr val="585858"/>
                </a:solidFill>
                <a:latin typeface="Arial"/>
                <a:cs typeface="Arial"/>
              </a:rPr>
              <a:t>Keys(Contd…)</a:t>
            </a:r>
            <a:endParaRPr sz="1800">
              <a:latin typeface="Arial"/>
              <a:cs typeface="Arial"/>
            </a:endParaRPr>
          </a:p>
          <a:p>
            <a:pPr>
              <a:lnSpc>
                <a:spcPct val="100000"/>
              </a:lnSpc>
            </a:pPr>
            <a:endParaRPr sz="2000">
              <a:latin typeface="Arial"/>
              <a:cs typeface="Arial"/>
            </a:endParaRPr>
          </a:p>
          <a:p>
            <a:pPr>
              <a:lnSpc>
                <a:spcPct val="100000"/>
              </a:lnSpc>
              <a:spcBef>
                <a:spcPts val="5"/>
              </a:spcBef>
            </a:pPr>
            <a:endParaRPr sz="1600">
              <a:latin typeface="Arial"/>
              <a:cs typeface="Arial"/>
            </a:endParaRPr>
          </a:p>
          <a:p>
            <a:pPr marL="12700">
              <a:lnSpc>
                <a:spcPct val="100000"/>
              </a:lnSpc>
            </a:pPr>
            <a:r>
              <a:rPr sz="1400" spc="-5" dirty="0">
                <a:latin typeface="Arial"/>
                <a:cs typeface="Arial"/>
              </a:rPr>
              <a:t>Surrogate</a:t>
            </a:r>
            <a:r>
              <a:rPr sz="1400" spc="-65" dirty="0">
                <a:latin typeface="Arial"/>
                <a:cs typeface="Arial"/>
              </a:rPr>
              <a:t> </a:t>
            </a:r>
            <a:r>
              <a:rPr sz="1400" spc="-5" dirty="0">
                <a:latin typeface="Arial"/>
                <a:cs typeface="Arial"/>
              </a:rPr>
              <a:t>Key:</a:t>
            </a:r>
            <a:endParaRPr sz="1400">
              <a:latin typeface="Arial"/>
              <a:cs typeface="Arial"/>
            </a:endParaRPr>
          </a:p>
        </p:txBody>
      </p:sp>
      <p:sp>
        <p:nvSpPr>
          <p:cNvPr id="7" name="object 7"/>
          <p:cNvSpPr txBox="1"/>
          <p:nvPr/>
        </p:nvSpPr>
        <p:spPr>
          <a:xfrm>
            <a:off x="654812" y="2736570"/>
            <a:ext cx="3545204" cy="2251075"/>
          </a:xfrm>
          <a:prstGeom prst="rect">
            <a:avLst/>
          </a:prstGeom>
        </p:spPr>
        <p:txBody>
          <a:bodyPr vert="horz" wrap="square" lIns="0" tIns="11430" rIns="0" bIns="0" rtlCol="0">
            <a:spAutoFit/>
          </a:bodyPr>
          <a:lstStyle/>
          <a:p>
            <a:pPr marL="349250" marR="5080" indent="-337185">
              <a:lnSpc>
                <a:spcPct val="116100"/>
              </a:lnSpc>
              <a:spcBef>
                <a:spcPts val="90"/>
              </a:spcBef>
              <a:buChar char="●"/>
              <a:tabLst>
                <a:tab pos="349250" algn="l"/>
                <a:tab pos="349885" algn="l"/>
              </a:tabLst>
            </a:pPr>
            <a:r>
              <a:rPr sz="1400" dirty="0">
                <a:latin typeface="Arial"/>
                <a:cs typeface="Arial"/>
              </a:rPr>
              <a:t>An </a:t>
            </a:r>
            <a:r>
              <a:rPr sz="1400" spc="-5" dirty="0">
                <a:latin typeface="Arial"/>
                <a:cs typeface="Arial"/>
              </a:rPr>
              <a:t>artificial </a:t>
            </a:r>
            <a:r>
              <a:rPr sz="1400" dirty="0">
                <a:latin typeface="Arial"/>
                <a:cs typeface="Arial"/>
              </a:rPr>
              <a:t>key </a:t>
            </a:r>
            <a:r>
              <a:rPr sz="1400" spc="-5" dirty="0">
                <a:latin typeface="Arial"/>
                <a:cs typeface="Arial"/>
              </a:rPr>
              <a:t>which aims </a:t>
            </a:r>
            <a:r>
              <a:rPr sz="1400" dirty="0">
                <a:latin typeface="Arial"/>
                <a:cs typeface="Arial"/>
              </a:rPr>
              <a:t>to </a:t>
            </a:r>
            <a:r>
              <a:rPr sz="1400" spc="-5" dirty="0">
                <a:latin typeface="Arial"/>
                <a:cs typeface="Arial"/>
              </a:rPr>
              <a:t>uniquely </a:t>
            </a:r>
            <a:r>
              <a:rPr sz="1400" dirty="0">
                <a:latin typeface="Arial"/>
                <a:cs typeface="Arial"/>
              </a:rPr>
              <a:t> identify</a:t>
            </a:r>
            <a:r>
              <a:rPr sz="1400" spc="-25" dirty="0">
                <a:latin typeface="Arial"/>
                <a:cs typeface="Arial"/>
              </a:rPr>
              <a:t> </a:t>
            </a:r>
            <a:r>
              <a:rPr sz="1400" dirty="0">
                <a:latin typeface="Arial"/>
                <a:cs typeface="Arial"/>
              </a:rPr>
              <a:t>each</a:t>
            </a:r>
            <a:r>
              <a:rPr sz="1400" spc="-20" dirty="0">
                <a:latin typeface="Arial"/>
                <a:cs typeface="Arial"/>
              </a:rPr>
              <a:t> </a:t>
            </a:r>
            <a:r>
              <a:rPr sz="1400" spc="-5" dirty="0">
                <a:latin typeface="Arial"/>
                <a:cs typeface="Arial"/>
              </a:rPr>
              <a:t>record</a:t>
            </a:r>
            <a:r>
              <a:rPr sz="1400" spc="-20" dirty="0">
                <a:latin typeface="Arial"/>
                <a:cs typeface="Arial"/>
              </a:rPr>
              <a:t> </a:t>
            </a:r>
            <a:r>
              <a:rPr sz="1400" spc="-10" dirty="0">
                <a:latin typeface="Arial"/>
                <a:cs typeface="Arial"/>
              </a:rPr>
              <a:t>is</a:t>
            </a:r>
            <a:r>
              <a:rPr sz="1400" spc="-15" dirty="0">
                <a:latin typeface="Arial"/>
                <a:cs typeface="Arial"/>
              </a:rPr>
              <a:t> </a:t>
            </a:r>
            <a:r>
              <a:rPr sz="1400" spc="-5" dirty="0">
                <a:latin typeface="Arial"/>
                <a:cs typeface="Arial"/>
              </a:rPr>
              <a:t>called </a:t>
            </a:r>
            <a:r>
              <a:rPr sz="1400" dirty="0">
                <a:latin typeface="Arial"/>
                <a:cs typeface="Arial"/>
              </a:rPr>
              <a:t>a</a:t>
            </a:r>
            <a:r>
              <a:rPr sz="1400" spc="-25" dirty="0">
                <a:latin typeface="Arial"/>
                <a:cs typeface="Arial"/>
              </a:rPr>
              <a:t> </a:t>
            </a:r>
            <a:r>
              <a:rPr sz="1400" spc="-5" dirty="0">
                <a:latin typeface="Arial"/>
                <a:cs typeface="Arial"/>
              </a:rPr>
              <a:t>surrogate </a:t>
            </a:r>
            <a:r>
              <a:rPr sz="1400" spc="-375" dirty="0">
                <a:latin typeface="Arial"/>
                <a:cs typeface="Arial"/>
              </a:rPr>
              <a:t> </a:t>
            </a:r>
            <a:r>
              <a:rPr sz="1400" spc="-5" dirty="0">
                <a:latin typeface="Arial"/>
                <a:cs typeface="Arial"/>
              </a:rPr>
              <a:t>key.</a:t>
            </a:r>
            <a:endParaRPr sz="1400">
              <a:latin typeface="Arial"/>
              <a:cs typeface="Arial"/>
            </a:endParaRPr>
          </a:p>
          <a:p>
            <a:pPr marL="349250" marR="181610" indent="-337185" algn="just">
              <a:lnSpc>
                <a:spcPct val="115300"/>
              </a:lnSpc>
              <a:spcBef>
                <a:spcPts val="25"/>
              </a:spcBef>
              <a:buChar char="●"/>
              <a:tabLst>
                <a:tab pos="349885" algn="l"/>
              </a:tabLst>
            </a:pPr>
            <a:r>
              <a:rPr sz="1400" dirty="0">
                <a:latin typeface="Arial"/>
                <a:cs typeface="Arial"/>
              </a:rPr>
              <a:t>These </a:t>
            </a:r>
            <a:r>
              <a:rPr sz="1400" spc="-5" dirty="0">
                <a:latin typeface="Arial"/>
                <a:cs typeface="Arial"/>
              </a:rPr>
              <a:t>kind </a:t>
            </a:r>
            <a:r>
              <a:rPr sz="1400" spc="-10" dirty="0">
                <a:latin typeface="Arial"/>
                <a:cs typeface="Arial"/>
              </a:rPr>
              <a:t>of </a:t>
            </a:r>
            <a:r>
              <a:rPr sz="1400" dirty="0">
                <a:latin typeface="Arial"/>
                <a:cs typeface="Arial"/>
              </a:rPr>
              <a:t>key </a:t>
            </a:r>
            <a:r>
              <a:rPr sz="1400" spc="-5" dirty="0">
                <a:latin typeface="Arial"/>
                <a:cs typeface="Arial"/>
              </a:rPr>
              <a:t>are unique because </a:t>
            </a:r>
            <a:r>
              <a:rPr sz="1400" spc="-375" dirty="0">
                <a:latin typeface="Arial"/>
                <a:cs typeface="Arial"/>
              </a:rPr>
              <a:t> </a:t>
            </a:r>
            <a:r>
              <a:rPr sz="1400" dirty="0">
                <a:latin typeface="Arial"/>
                <a:cs typeface="Arial"/>
              </a:rPr>
              <a:t>they are </a:t>
            </a:r>
            <a:r>
              <a:rPr sz="1400" spc="-5" dirty="0">
                <a:latin typeface="Arial"/>
                <a:cs typeface="Arial"/>
              </a:rPr>
              <a:t>created when you don't have </a:t>
            </a:r>
            <a:r>
              <a:rPr sz="1400" dirty="0">
                <a:latin typeface="Arial"/>
                <a:cs typeface="Arial"/>
              </a:rPr>
              <a:t> </a:t>
            </a:r>
            <a:r>
              <a:rPr sz="1400" spc="-5" dirty="0">
                <a:latin typeface="Arial"/>
                <a:cs typeface="Arial"/>
              </a:rPr>
              <a:t>any</a:t>
            </a:r>
            <a:r>
              <a:rPr sz="1400" spc="-30" dirty="0">
                <a:latin typeface="Arial"/>
                <a:cs typeface="Arial"/>
              </a:rPr>
              <a:t> </a:t>
            </a:r>
            <a:r>
              <a:rPr sz="1400" dirty="0">
                <a:latin typeface="Arial"/>
                <a:cs typeface="Arial"/>
              </a:rPr>
              <a:t>natural</a:t>
            </a:r>
            <a:r>
              <a:rPr sz="1400" spc="-5" dirty="0">
                <a:latin typeface="Arial"/>
                <a:cs typeface="Arial"/>
              </a:rPr>
              <a:t> </a:t>
            </a:r>
            <a:r>
              <a:rPr sz="1400" dirty="0">
                <a:latin typeface="Arial"/>
                <a:cs typeface="Arial"/>
              </a:rPr>
              <a:t>primary</a:t>
            </a:r>
            <a:r>
              <a:rPr sz="1400" spc="-30" dirty="0">
                <a:latin typeface="Arial"/>
                <a:cs typeface="Arial"/>
              </a:rPr>
              <a:t> </a:t>
            </a:r>
            <a:r>
              <a:rPr sz="1400" dirty="0">
                <a:latin typeface="Arial"/>
                <a:cs typeface="Arial"/>
              </a:rPr>
              <a:t>key</a:t>
            </a:r>
            <a:endParaRPr sz="1400">
              <a:latin typeface="Arial"/>
              <a:cs typeface="Arial"/>
            </a:endParaRPr>
          </a:p>
          <a:p>
            <a:pPr marL="349250" marR="312420" indent="-337185" algn="just">
              <a:lnSpc>
                <a:spcPct val="115900"/>
              </a:lnSpc>
              <a:spcBef>
                <a:spcPts val="5"/>
              </a:spcBef>
              <a:buChar char="●"/>
              <a:tabLst>
                <a:tab pos="349885" algn="l"/>
              </a:tabLst>
            </a:pPr>
            <a:r>
              <a:rPr sz="1400" spc="-5" dirty="0">
                <a:latin typeface="Arial"/>
                <a:cs typeface="Arial"/>
              </a:rPr>
              <a:t>They</a:t>
            </a:r>
            <a:r>
              <a:rPr sz="1400" spc="-45" dirty="0">
                <a:latin typeface="Arial"/>
                <a:cs typeface="Arial"/>
              </a:rPr>
              <a:t> </a:t>
            </a:r>
            <a:r>
              <a:rPr sz="1400" spc="-5" dirty="0">
                <a:latin typeface="Arial"/>
                <a:cs typeface="Arial"/>
              </a:rPr>
              <a:t>do</a:t>
            </a:r>
            <a:r>
              <a:rPr sz="1400" spc="-15" dirty="0">
                <a:latin typeface="Arial"/>
                <a:cs typeface="Arial"/>
              </a:rPr>
              <a:t> </a:t>
            </a:r>
            <a:r>
              <a:rPr sz="1400" spc="-5" dirty="0">
                <a:latin typeface="Arial"/>
                <a:cs typeface="Arial"/>
              </a:rPr>
              <a:t>not</a:t>
            </a:r>
            <a:r>
              <a:rPr sz="1400" spc="-25" dirty="0">
                <a:latin typeface="Arial"/>
                <a:cs typeface="Arial"/>
              </a:rPr>
              <a:t> </a:t>
            </a:r>
            <a:r>
              <a:rPr sz="1400" dirty="0">
                <a:latin typeface="Arial"/>
                <a:cs typeface="Arial"/>
              </a:rPr>
              <a:t>lend</a:t>
            </a:r>
            <a:r>
              <a:rPr sz="1400" spc="-25" dirty="0">
                <a:latin typeface="Arial"/>
                <a:cs typeface="Arial"/>
              </a:rPr>
              <a:t> </a:t>
            </a:r>
            <a:r>
              <a:rPr sz="1400" spc="-5" dirty="0">
                <a:latin typeface="Arial"/>
                <a:cs typeface="Arial"/>
              </a:rPr>
              <a:t>any</a:t>
            </a:r>
            <a:r>
              <a:rPr sz="1400" spc="-30" dirty="0">
                <a:latin typeface="Arial"/>
                <a:cs typeface="Arial"/>
              </a:rPr>
              <a:t> </a:t>
            </a:r>
            <a:r>
              <a:rPr sz="1400" dirty="0">
                <a:latin typeface="Arial"/>
                <a:cs typeface="Arial"/>
              </a:rPr>
              <a:t>meaning</a:t>
            </a:r>
            <a:r>
              <a:rPr sz="1400" spc="-10" dirty="0">
                <a:latin typeface="Arial"/>
                <a:cs typeface="Arial"/>
              </a:rPr>
              <a:t> </a:t>
            </a:r>
            <a:r>
              <a:rPr sz="1400" spc="-5" dirty="0">
                <a:latin typeface="Arial"/>
                <a:cs typeface="Arial"/>
              </a:rPr>
              <a:t>to</a:t>
            </a:r>
            <a:r>
              <a:rPr sz="1400" spc="-25" dirty="0">
                <a:latin typeface="Arial"/>
                <a:cs typeface="Arial"/>
              </a:rPr>
              <a:t> </a:t>
            </a:r>
            <a:r>
              <a:rPr sz="1400" dirty="0">
                <a:latin typeface="Arial"/>
                <a:cs typeface="Arial"/>
              </a:rPr>
              <a:t>the </a:t>
            </a:r>
            <a:r>
              <a:rPr sz="1400" spc="-375" dirty="0">
                <a:latin typeface="Arial"/>
                <a:cs typeface="Arial"/>
              </a:rPr>
              <a:t> </a:t>
            </a:r>
            <a:r>
              <a:rPr sz="1400" dirty="0">
                <a:latin typeface="Arial"/>
                <a:cs typeface="Arial"/>
              </a:rPr>
              <a:t>data</a:t>
            </a:r>
            <a:r>
              <a:rPr sz="1400" spc="-10" dirty="0">
                <a:latin typeface="Arial"/>
                <a:cs typeface="Arial"/>
              </a:rPr>
              <a:t> in </a:t>
            </a:r>
            <a:r>
              <a:rPr sz="1400" dirty="0">
                <a:latin typeface="Arial"/>
                <a:cs typeface="Arial"/>
              </a:rPr>
              <a:t>the</a:t>
            </a:r>
            <a:r>
              <a:rPr sz="1400" spc="-20" dirty="0">
                <a:latin typeface="Arial"/>
                <a:cs typeface="Arial"/>
              </a:rPr>
              <a:t> </a:t>
            </a:r>
            <a:r>
              <a:rPr sz="1400" spc="-5" dirty="0">
                <a:latin typeface="Arial"/>
                <a:cs typeface="Arial"/>
              </a:rPr>
              <a:t>table.</a:t>
            </a:r>
            <a:endParaRPr sz="1400">
              <a:latin typeface="Arial"/>
              <a:cs typeface="Arial"/>
            </a:endParaRPr>
          </a:p>
          <a:p>
            <a:pPr marL="349250" indent="-335915" algn="just">
              <a:lnSpc>
                <a:spcPct val="100000"/>
              </a:lnSpc>
              <a:spcBef>
                <a:spcPts val="265"/>
              </a:spcBef>
              <a:buChar char="●"/>
              <a:tabLst>
                <a:tab pos="349885" algn="l"/>
              </a:tabLst>
            </a:pPr>
            <a:r>
              <a:rPr sz="1400" spc="-5" dirty="0">
                <a:latin typeface="Arial"/>
                <a:cs typeface="Arial"/>
              </a:rPr>
              <a:t>Surrogate</a:t>
            </a:r>
            <a:r>
              <a:rPr sz="1400" spc="-50" dirty="0">
                <a:latin typeface="Arial"/>
                <a:cs typeface="Arial"/>
              </a:rPr>
              <a:t> </a:t>
            </a:r>
            <a:r>
              <a:rPr sz="1400" dirty="0">
                <a:latin typeface="Arial"/>
                <a:cs typeface="Arial"/>
              </a:rPr>
              <a:t>key</a:t>
            </a:r>
            <a:r>
              <a:rPr sz="1400" spc="-55" dirty="0">
                <a:latin typeface="Arial"/>
                <a:cs typeface="Arial"/>
              </a:rPr>
              <a:t> </a:t>
            </a:r>
            <a:r>
              <a:rPr sz="1400" dirty="0">
                <a:latin typeface="Arial"/>
                <a:cs typeface="Arial"/>
              </a:rPr>
              <a:t>is</a:t>
            </a:r>
            <a:r>
              <a:rPr sz="1400" spc="-30" dirty="0">
                <a:latin typeface="Arial"/>
                <a:cs typeface="Arial"/>
              </a:rPr>
              <a:t> </a:t>
            </a:r>
            <a:r>
              <a:rPr sz="1400" spc="-5" dirty="0">
                <a:latin typeface="Arial"/>
                <a:cs typeface="Arial"/>
              </a:rPr>
              <a:t>usually</a:t>
            </a:r>
            <a:r>
              <a:rPr sz="1400" spc="-50" dirty="0">
                <a:latin typeface="Arial"/>
                <a:cs typeface="Arial"/>
              </a:rPr>
              <a:t> </a:t>
            </a:r>
            <a:r>
              <a:rPr sz="1400" spc="-5" dirty="0">
                <a:latin typeface="Arial"/>
                <a:cs typeface="Arial"/>
              </a:rPr>
              <a:t>an</a:t>
            </a:r>
            <a:r>
              <a:rPr sz="1400" spc="-35" dirty="0">
                <a:latin typeface="Arial"/>
                <a:cs typeface="Arial"/>
              </a:rPr>
              <a:t> </a:t>
            </a:r>
            <a:r>
              <a:rPr sz="1400" dirty="0">
                <a:latin typeface="Arial"/>
                <a:cs typeface="Arial"/>
              </a:rPr>
              <a:t>integer.</a:t>
            </a:r>
            <a:endParaRPr sz="1400">
              <a:latin typeface="Arial"/>
              <a:cs typeface="Arial"/>
            </a:endParaRPr>
          </a:p>
        </p:txBody>
      </p:sp>
      <p:sp>
        <p:nvSpPr>
          <p:cNvPr id="8" name="object 8"/>
          <p:cNvSpPr txBox="1"/>
          <p:nvPr/>
        </p:nvSpPr>
        <p:spPr>
          <a:xfrm>
            <a:off x="4708016" y="4832096"/>
            <a:ext cx="2155190" cy="132080"/>
          </a:xfrm>
          <a:prstGeom prst="rect">
            <a:avLst/>
          </a:prstGeom>
        </p:spPr>
        <p:txBody>
          <a:bodyPr vert="horz" wrap="square" lIns="0" tIns="12065" rIns="0" bIns="0" rtlCol="0">
            <a:spAutoFit/>
          </a:bodyPr>
          <a:lstStyle/>
          <a:p>
            <a:pPr marL="12700">
              <a:lnSpc>
                <a:spcPct val="100000"/>
              </a:lnSpc>
              <a:spcBef>
                <a:spcPts val="95"/>
              </a:spcBef>
            </a:pPr>
            <a:r>
              <a:rPr sz="700" u="sng" spc="-5" dirty="0">
                <a:solidFill>
                  <a:srgbClr val="0096A7"/>
                </a:solidFill>
                <a:uFill>
                  <a:solidFill>
                    <a:srgbClr val="0096A7"/>
                  </a:solidFill>
                </a:uFill>
                <a:latin typeface="Arial"/>
                <a:cs typeface="Arial"/>
                <a:hlinkClick r:id="rId3"/>
              </a:rPr>
              <a:t>https://www.studytonight.com/dbms/database-key.</a:t>
            </a:r>
            <a:r>
              <a:rPr sz="700" u="sng" spc="-5" dirty="0">
                <a:solidFill>
                  <a:srgbClr val="0096A7"/>
                </a:solidFill>
                <a:uFill>
                  <a:solidFill>
                    <a:srgbClr val="0096A7"/>
                  </a:solidFill>
                </a:uFill>
                <a:latin typeface="Arial"/>
                <a:cs typeface="Arial"/>
              </a:rPr>
              <a:t>php</a:t>
            </a:r>
            <a:endParaRPr sz="7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813300" y="1057275"/>
            <a:ext cx="4101084" cy="2552065"/>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572000" y="3882538"/>
            <a:ext cx="4572000" cy="1261110"/>
          </a:xfrm>
          <a:custGeom>
            <a:avLst/>
            <a:gdLst/>
            <a:ahLst/>
            <a:cxnLst/>
            <a:rect l="l" t="t" r="r" b="b"/>
            <a:pathLst>
              <a:path w="4572000" h="1261110">
                <a:moveTo>
                  <a:pt x="0" y="1260835"/>
                </a:moveTo>
                <a:lnTo>
                  <a:pt x="4571999" y="1260835"/>
                </a:lnTo>
                <a:lnTo>
                  <a:pt x="4571999" y="0"/>
                </a:lnTo>
                <a:lnTo>
                  <a:pt x="0" y="0"/>
                </a:lnTo>
                <a:lnTo>
                  <a:pt x="0" y="1260835"/>
                </a:lnTo>
                <a:close/>
              </a:path>
            </a:pathLst>
          </a:custGeom>
          <a:solidFill>
            <a:srgbClr val="EEEEEE"/>
          </a:solidFill>
        </p:spPr>
        <p:txBody>
          <a:bodyPr wrap="square" lIns="0" tIns="0" rIns="0" bIns="0" rtlCol="0"/>
          <a:lstStyle/>
          <a:p>
            <a:endParaRPr sz="1800"/>
          </a:p>
        </p:txBody>
      </p:sp>
      <p:sp>
        <p:nvSpPr>
          <p:cNvPr id="3" name="object 3"/>
          <p:cNvSpPr/>
          <p:nvPr/>
        </p:nvSpPr>
        <p:spPr>
          <a:xfrm>
            <a:off x="4572000" y="2356455"/>
            <a:ext cx="4572000" cy="356870"/>
          </a:xfrm>
          <a:custGeom>
            <a:avLst/>
            <a:gdLst/>
            <a:ahLst/>
            <a:cxnLst/>
            <a:rect l="l" t="t" r="r" b="b"/>
            <a:pathLst>
              <a:path w="4572000" h="356869">
                <a:moveTo>
                  <a:pt x="0" y="356384"/>
                </a:moveTo>
                <a:lnTo>
                  <a:pt x="4571999" y="356384"/>
                </a:lnTo>
                <a:lnTo>
                  <a:pt x="4571999" y="0"/>
                </a:lnTo>
                <a:lnTo>
                  <a:pt x="0" y="0"/>
                </a:lnTo>
                <a:lnTo>
                  <a:pt x="0" y="356384"/>
                </a:lnTo>
                <a:close/>
              </a:path>
            </a:pathLst>
          </a:custGeom>
          <a:solidFill>
            <a:srgbClr val="EEEEEE"/>
          </a:solidFill>
        </p:spPr>
        <p:txBody>
          <a:bodyPr wrap="square" lIns="0" tIns="0" rIns="0" bIns="0" rtlCol="0"/>
          <a:lstStyle/>
          <a:p>
            <a:endParaRPr sz="1800"/>
          </a:p>
        </p:txBody>
      </p:sp>
      <p:sp>
        <p:nvSpPr>
          <p:cNvPr id="4" name="object 4"/>
          <p:cNvSpPr/>
          <p:nvPr/>
        </p:nvSpPr>
        <p:spPr>
          <a:xfrm>
            <a:off x="4572000" y="1"/>
            <a:ext cx="4572000" cy="1187450"/>
          </a:xfrm>
          <a:custGeom>
            <a:avLst/>
            <a:gdLst/>
            <a:ahLst/>
            <a:cxnLst/>
            <a:rect l="l" t="t" r="r" b="b"/>
            <a:pathLst>
              <a:path w="4572000" h="1187450">
                <a:moveTo>
                  <a:pt x="0" y="1186879"/>
                </a:moveTo>
                <a:lnTo>
                  <a:pt x="4571999" y="1186879"/>
                </a:lnTo>
                <a:lnTo>
                  <a:pt x="4571999" y="0"/>
                </a:lnTo>
                <a:lnTo>
                  <a:pt x="0" y="0"/>
                </a:lnTo>
                <a:lnTo>
                  <a:pt x="0" y="1186879"/>
                </a:lnTo>
                <a:close/>
              </a:path>
            </a:pathLst>
          </a:custGeom>
          <a:solidFill>
            <a:srgbClr val="EEEEEE"/>
          </a:solidFill>
        </p:spPr>
        <p:txBody>
          <a:bodyPr wrap="square" lIns="0" tIns="0" rIns="0" bIns="0" rtlCol="0"/>
          <a:lstStyle/>
          <a:p>
            <a:endParaRPr sz="1800"/>
          </a:p>
        </p:txBody>
      </p:sp>
      <p:pic>
        <p:nvPicPr>
          <p:cNvPr id="5" name="object 5"/>
          <p:cNvPicPr/>
          <p:nvPr/>
        </p:nvPicPr>
        <p:blipFill>
          <a:blip r:embed="rId2" cstate="print"/>
          <a:stretch>
            <a:fillRect/>
          </a:stretch>
        </p:blipFill>
        <p:spPr>
          <a:xfrm>
            <a:off x="143976" y="161799"/>
            <a:ext cx="774074" cy="311224"/>
          </a:xfrm>
          <a:prstGeom prst="rect">
            <a:avLst/>
          </a:prstGeom>
        </p:spPr>
      </p:pic>
      <p:pic>
        <p:nvPicPr>
          <p:cNvPr id="6" name="object 6"/>
          <p:cNvPicPr/>
          <p:nvPr/>
        </p:nvPicPr>
        <p:blipFill>
          <a:blip r:embed="rId3" cstate="print"/>
          <a:stretch>
            <a:fillRect/>
          </a:stretch>
        </p:blipFill>
        <p:spPr>
          <a:xfrm>
            <a:off x="8229557" y="161801"/>
            <a:ext cx="791593" cy="311224"/>
          </a:xfrm>
          <a:prstGeom prst="rect">
            <a:avLst/>
          </a:prstGeom>
        </p:spPr>
      </p:pic>
      <p:sp>
        <p:nvSpPr>
          <p:cNvPr id="7" name="object 7"/>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HTML Tags and Attributes</a:t>
            </a:r>
          </a:p>
        </p:txBody>
      </p:sp>
      <p:sp>
        <p:nvSpPr>
          <p:cNvPr id="9" name="object 9"/>
          <p:cNvSpPr txBox="1">
            <a:spLocks noGrp="1"/>
          </p:cNvSpPr>
          <p:nvPr>
            <p:ph type="subTitle" idx="1"/>
          </p:nvPr>
        </p:nvSpPr>
        <p:spPr>
          <a:xfrm>
            <a:off x="254075" y="2356455"/>
            <a:ext cx="4045200" cy="2421176"/>
          </a:xfrm>
          <a:prstGeom prst="rect">
            <a:avLst/>
          </a:prstGeom>
        </p:spPr>
        <p:txBody>
          <a:bodyPr spcFirstLastPara="1" vert="horz" wrap="square" lIns="0" tIns="12700" rIns="0" bIns="0" rtlCol="0" anchor="t" anchorCtr="0">
            <a:spAutoFit/>
          </a:bodyPr>
          <a:lstStyle/>
          <a:p>
            <a:pPr marL="12700" algn="l">
              <a:lnSpc>
                <a:spcPts val="1664"/>
              </a:lnSpc>
              <a:spcBef>
                <a:spcPts val="100"/>
              </a:spcBef>
            </a:pPr>
            <a:r>
              <a:rPr sz="1400" spc="-5" dirty="0">
                <a:solidFill>
                  <a:schemeClr val="tx1"/>
                </a:solidFill>
              </a:rPr>
              <a:t>&lt;audio</a:t>
            </a:r>
            <a:r>
              <a:rPr sz="1400" spc="-50" dirty="0">
                <a:solidFill>
                  <a:schemeClr val="tx1"/>
                </a:solidFill>
              </a:rPr>
              <a:t> </a:t>
            </a:r>
            <a:r>
              <a:rPr sz="1400" dirty="0">
                <a:solidFill>
                  <a:schemeClr val="tx1"/>
                </a:solidFill>
              </a:rPr>
              <a:t>controls&gt;</a:t>
            </a:r>
          </a:p>
          <a:p>
            <a:pPr marL="111122" algn="l">
              <a:lnSpc>
                <a:spcPts val="1650"/>
              </a:lnSpc>
            </a:pPr>
            <a:r>
              <a:rPr sz="1400" spc="-5" dirty="0">
                <a:solidFill>
                  <a:schemeClr val="tx1"/>
                </a:solidFill>
              </a:rPr>
              <a:t>&lt;source</a:t>
            </a:r>
            <a:r>
              <a:rPr sz="1400" spc="-35" dirty="0">
                <a:solidFill>
                  <a:schemeClr val="tx1"/>
                </a:solidFill>
              </a:rPr>
              <a:t> </a:t>
            </a:r>
            <a:r>
              <a:rPr sz="1400" dirty="0">
                <a:solidFill>
                  <a:schemeClr val="tx1"/>
                </a:solidFill>
              </a:rPr>
              <a:t>src="horse.ogg"</a:t>
            </a:r>
            <a:r>
              <a:rPr sz="1400" spc="-35" dirty="0">
                <a:solidFill>
                  <a:schemeClr val="tx1"/>
                </a:solidFill>
              </a:rPr>
              <a:t> </a:t>
            </a:r>
            <a:r>
              <a:rPr sz="1400" spc="-5" dirty="0">
                <a:solidFill>
                  <a:schemeClr val="tx1"/>
                </a:solidFill>
              </a:rPr>
              <a:t>type="audio/ogg"&gt;</a:t>
            </a:r>
          </a:p>
          <a:p>
            <a:pPr marL="12700" marR="5080" indent="98423" algn="l">
              <a:lnSpc>
                <a:spcPts val="1650"/>
              </a:lnSpc>
              <a:spcBef>
                <a:spcPts val="65"/>
              </a:spcBef>
            </a:pPr>
            <a:r>
              <a:rPr sz="1400" spc="-5" dirty="0">
                <a:solidFill>
                  <a:schemeClr val="tx1"/>
                </a:solidFill>
              </a:rPr>
              <a:t>&lt;source </a:t>
            </a:r>
            <a:r>
              <a:rPr sz="1400" dirty="0">
                <a:solidFill>
                  <a:schemeClr val="tx1"/>
                </a:solidFill>
              </a:rPr>
              <a:t>src="horse.mp3" </a:t>
            </a:r>
            <a:r>
              <a:rPr sz="1400" spc="-5" dirty="0">
                <a:solidFill>
                  <a:schemeClr val="tx1"/>
                </a:solidFill>
              </a:rPr>
              <a:t>type="audio/mpeg"&gt; </a:t>
            </a:r>
            <a:r>
              <a:rPr sz="1400" dirty="0">
                <a:solidFill>
                  <a:schemeClr val="tx1"/>
                </a:solidFill>
              </a:rPr>
              <a:t> </a:t>
            </a:r>
            <a:r>
              <a:rPr sz="1400" spc="-35" dirty="0">
                <a:solidFill>
                  <a:schemeClr val="tx1"/>
                </a:solidFill>
              </a:rPr>
              <a:t>Your</a:t>
            </a:r>
            <a:r>
              <a:rPr sz="1400" spc="-20" dirty="0">
                <a:solidFill>
                  <a:schemeClr val="tx1"/>
                </a:solidFill>
              </a:rPr>
              <a:t> </a:t>
            </a:r>
            <a:r>
              <a:rPr sz="1400" spc="-5" dirty="0">
                <a:solidFill>
                  <a:schemeClr val="tx1"/>
                </a:solidFill>
              </a:rPr>
              <a:t>browser</a:t>
            </a:r>
            <a:r>
              <a:rPr sz="1400" spc="-15" dirty="0">
                <a:solidFill>
                  <a:schemeClr val="tx1"/>
                </a:solidFill>
              </a:rPr>
              <a:t> </a:t>
            </a:r>
            <a:r>
              <a:rPr sz="1400" spc="-5" dirty="0">
                <a:solidFill>
                  <a:schemeClr val="tx1"/>
                </a:solidFill>
              </a:rPr>
              <a:t>does</a:t>
            </a:r>
            <a:r>
              <a:rPr sz="1400" spc="-15" dirty="0">
                <a:solidFill>
                  <a:schemeClr val="tx1"/>
                </a:solidFill>
              </a:rPr>
              <a:t> </a:t>
            </a:r>
            <a:r>
              <a:rPr sz="1400" spc="-5" dirty="0">
                <a:solidFill>
                  <a:schemeClr val="tx1"/>
                </a:solidFill>
              </a:rPr>
              <a:t>not</a:t>
            </a:r>
            <a:r>
              <a:rPr sz="1400" spc="-15" dirty="0">
                <a:solidFill>
                  <a:schemeClr val="tx1"/>
                </a:solidFill>
              </a:rPr>
              <a:t> </a:t>
            </a:r>
            <a:r>
              <a:rPr sz="1400" dirty="0">
                <a:solidFill>
                  <a:schemeClr val="tx1"/>
                </a:solidFill>
              </a:rPr>
              <a:t>support</a:t>
            </a:r>
            <a:r>
              <a:rPr sz="1400" spc="-15" dirty="0">
                <a:solidFill>
                  <a:schemeClr val="tx1"/>
                </a:solidFill>
              </a:rPr>
              <a:t> </a:t>
            </a:r>
            <a:r>
              <a:rPr sz="1400" spc="-5" dirty="0">
                <a:solidFill>
                  <a:schemeClr val="tx1"/>
                </a:solidFill>
              </a:rPr>
              <a:t>the</a:t>
            </a:r>
            <a:r>
              <a:rPr sz="1400" spc="-15" dirty="0">
                <a:solidFill>
                  <a:schemeClr val="tx1"/>
                </a:solidFill>
              </a:rPr>
              <a:t> </a:t>
            </a:r>
            <a:r>
              <a:rPr sz="1400" spc="-5" dirty="0">
                <a:solidFill>
                  <a:schemeClr val="tx1"/>
                </a:solidFill>
              </a:rPr>
              <a:t>audio</a:t>
            </a:r>
            <a:r>
              <a:rPr sz="1400" spc="-15" dirty="0">
                <a:solidFill>
                  <a:schemeClr val="tx1"/>
                </a:solidFill>
              </a:rPr>
              <a:t> </a:t>
            </a:r>
            <a:r>
              <a:rPr sz="1400" spc="-5" dirty="0">
                <a:solidFill>
                  <a:schemeClr val="tx1"/>
                </a:solidFill>
              </a:rPr>
              <a:t>element.</a:t>
            </a:r>
          </a:p>
          <a:p>
            <a:pPr marL="12700" algn="l">
              <a:lnSpc>
                <a:spcPts val="1600"/>
              </a:lnSpc>
            </a:pPr>
            <a:r>
              <a:rPr sz="1400" spc="-5" dirty="0">
                <a:solidFill>
                  <a:schemeClr val="tx1"/>
                </a:solidFill>
              </a:rPr>
              <a:t>&lt;/audio&gt;</a:t>
            </a:r>
          </a:p>
          <a:p>
            <a:pPr algn="l">
              <a:lnSpc>
                <a:spcPct val="100000"/>
              </a:lnSpc>
            </a:pPr>
            <a:endParaRPr sz="1400" dirty="0">
              <a:solidFill>
                <a:schemeClr val="tx1"/>
              </a:solidFill>
            </a:endParaRPr>
          </a:p>
          <a:p>
            <a:pPr marL="12700" algn="l">
              <a:lnSpc>
                <a:spcPts val="1664"/>
              </a:lnSpc>
            </a:pPr>
            <a:r>
              <a:rPr sz="1400" spc="-5" dirty="0">
                <a:solidFill>
                  <a:schemeClr val="tx1"/>
                </a:solidFill>
              </a:rPr>
              <a:t>&lt;video</a:t>
            </a:r>
            <a:r>
              <a:rPr sz="1400" spc="-30" dirty="0">
                <a:solidFill>
                  <a:schemeClr val="tx1"/>
                </a:solidFill>
              </a:rPr>
              <a:t> </a:t>
            </a:r>
            <a:r>
              <a:rPr sz="1400" spc="-5" dirty="0">
                <a:solidFill>
                  <a:schemeClr val="tx1"/>
                </a:solidFill>
              </a:rPr>
              <a:t>width="320"</a:t>
            </a:r>
            <a:r>
              <a:rPr sz="1400" spc="-25" dirty="0">
                <a:solidFill>
                  <a:schemeClr val="tx1"/>
                </a:solidFill>
              </a:rPr>
              <a:t> </a:t>
            </a:r>
            <a:r>
              <a:rPr sz="1400" spc="-5" dirty="0">
                <a:solidFill>
                  <a:schemeClr val="tx1"/>
                </a:solidFill>
              </a:rPr>
              <a:t>height="240"</a:t>
            </a:r>
            <a:r>
              <a:rPr sz="1400" spc="-25" dirty="0">
                <a:solidFill>
                  <a:schemeClr val="tx1"/>
                </a:solidFill>
              </a:rPr>
              <a:t> </a:t>
            </a:r>
            <a:r>
              <a:rPr sz="1400" dirty="0">
                <a:solidFill>
                  <a:schemeClr val="tx1"/>
                </a:solidFill>
              </a:rPr>
              <a:t>controls&gt;</a:t>
            </a:r>
          </a:p>
          <a:p>
            <a:pPr marL="111122" algn="l">
              <a:lnSpc>
                <a:spcPts val="1650"/>
              </a:lnSpc>
            </a:pPr>
            <a:r>
              <a:rPr sz="1400" spc="-5" dirty="0">
                <a:solidFill>
                  <a:schemeClr val="tx1"/>
                </a:solidFill>
              </a:rPr>
              <a:t>&lt;source</a:t>
            </a:r>
            <a:r>
              <a:rPr sz="1400" spc="-35" dirty="0">
                <a:solidFill>
                  <a:schemeClr val="tx1"/>
                </a:solidFill>
              </a:rPr>
              <a:t> </a:t>
            </a:r>
            <a:r>
              <a:rPr sz="1400" dirty="0">
                <a:solidFill>
                  <a:schemeClr val="tx1"/>
                </a:solidFill>
              </a:rPr>
              <a:t>src="movie.mp4"</a:t>
            </a:r>
            <a:r>
              <a:rPr sz="1400" spc="-35" dirty="0">
                <a:solidFill>
                  <a:schemeClr val="tx1"/>
                </a:solidFill>
              </a:rPr>
              <a:t> </a:t>
            </a:r>
            <a:r>
              <a:rPr sz="1400" spc="-5" dirty="0">
                <a:solidFill>
                  <a:schemeClr val="tx1"/>
                </a:solidFill>
              </a:rPr>
              <a:t>type="video/mp4"&gt;</a:t>
            </a:r>
          </a:p>
          <a:p>
            <a:pPr marL="12700" marR="370831" indent="98423" algn="l">
              <a:lnSpc>
                <a:spcPts val="1650"/>
              </a:lnSpc>
              <a:spcBef>
                <a:spcPts val="65"/>
              </a:spcBef>
            </a:pPr>
            <a:r>
              <a:rPr sz="1400" spc="-5" dirty="0">
                <a:solidFill>
                  <a:schemeClr val="tx1"/>
                </a:solidFill>
              </a:rPr>
              <a:t>&lt;source</a:t>
            </a:r>
            <a:r>
              <a:rPr sz="1400" spc="-50" dirty="0">
                <a:solidFill>
                  <a:schemeClr val="tx1"/>
                </a:solidFill>
              </a:rPr>
              <a:t> </a:t>
            </a:r>
            <a:r>
              <a:rPr sz="1400" dirty="0">
                <a:solidFill>
                  <a:schemeClr val="tx1"/>
                </a:solidFill>
              </a:rPr>
              <a:t>src="movie.ogg"</a:t>
            </a:r>
            <a:r>
              <a:rPr sz="1400" spc="-45" dirty="0">
                <a:solidFill>
                  <a:schemeClr val="tx1"/>
                </a:solidFill>
              </a:rPr>
              <a:t> </a:t>
            </a:r>
            <a:r>
              <a:rPr sz="1400" spc="-5" dirty="0">
                <a:solidFill>
                  <a:schemeClr val="tx1"/>
                </a:solidFill>
              </a:rPr>
              <a:t>type="video/ogg"&gt; </a:t>
            </a:r>
            <a:r>
              <a:rPr sz="1400" spc="-375" dirty="0">
                <a:solidFill>
                  <a:schemeClr val="tx1"/>
                </a:solidFill>
              </a:rPr>
              <a:t> </a:t>
            </a:r>
            <a:r>
              <a:rPr sz="1400" spc="-35" dirty="0">
                <a:solidFill>
                  <a:schemeClr val="tx1"/>
                </a:solidFill>
              </a:rPr>
              <a:t>Your</a:t>
            </a:r>
            <a:r>
              <a:rPr sz="1400" spc="-20" dirty="0">
                <a:solidFill>
                  <a:schemeClr val="tx1"/>
                </a:solidFill>
              </a:rPr>
              <a:t> </a:t>
            </a:r>
            <a:r>
              <a:rPr sz="1400" spc="-5" dirty="0">
                <a:solidFill>
                  <a:schemeClr val="tx1"/>
                </a:solidFill>
              </a:rPr>
              <a:t>browser</a:t>
            </a:r>
            <a:r>
              <a:rPr sz="1400" spc="-15" dirty="0">
                <a:solidFill>
                  <a:schemeClr val="tx1"/>
                </a:solidFill>
              </a:rPr>
              <a:t> </a:t>
            </a:r>
            <a:r>
              <a:rPr sz="1400" spc="-5" dirty="0">
                <a:solidFill>
                  <a:schemeClr val="tx1"/>
                </a:solidFill>
              </a:rPr>
              <a:t>does</a:t>
            </a:r>
            <a:r>
              <a:rPr sz="1400" spc="-15" dirty="0">
                <a:solidFill>
                  <a:schemeClr val="tx1"/>
                </a:solidFill>
              </a:rPr>
              <a:t> </a:t>
            </a:r>
            <a:r>
              <a:rPr sz="1400" spc="-5" dirty="0">
                <a:solidFill>
                  <a:schemeClr val="tx1"/>
                </a:solidFill>
              </a:rPr>
              <a:t>not</a:t>
            </a:r>
            <a:r>
              <a:rPr sz="1400" spc="-15" dirty="0">
                <a:solidFill>
                  <a:schemeClr val="tx1"/>
                </a:solidFill>
              </a:rPr>
              <a:t> </a:t>
            </a:r>
            <a:r>
              <a:rPr sz="1400" dirty="0">
                <a:solidFill>
                  <a:schemeClr val="tx1"/>
                </a:solidFill>
              </a:rPr>
              <a:t>support</a:t>
            </a:r>
            <a:r>
              <a:rPr sz="1400" spc="-15" dirty="0">
                <a:solidFill>
                  <a:schemeClr val="tx1"/>
                </a:solidFill>
              </a:rPr>
              <a:t> </a:t>
            </a:r>
            <a:r>
              <a:rPr sz="1400" spc="-5" dirty="0">
                <a:solidFill>
                  <a:schemeClr val="tx1"/>
                </a:solidFill>
              </a:rPr>
              <a:t>the</a:t>
            </a:r>
            <a:r>
              <a:rPr sz="1400" spc="-15" dirty="0">
                <a:solidFill>
                  <a:schemeClr val="tx1"/>
                </a:solidFill>
              </a:rPr>
              <a:t> </a:t>
            </a:r>
            <a:r>
              <a:rPr sz="1400" dirty="0">
                <a:solidFill>
                  <a:schemeClr val="tx1"/>
                </a:solidFill>
              </a:rPr>
              <a:t>video</a:t>
            </a:r>
            <a:r>
              <a:rPr sz="1400" spc="-15" dirty="0">
                <a:solidFill>
                  <a:schemeClr val="tx1"/>
                </a:solidFill>
              </a:rPr>
              <a:t> </a:t>
            </a:r>
            <a:r>
              <a:rPr sz="1400" spc="-5" dirty="0">
                <a:solidFill>
                  <a:schemeClr val="tx1"/>
                </a:solidFill>
              </a:rPr>
              <a:t>tag.</a:t>
            </a:r>
          </a:p>
          <a:p>
            <a:pPr marL="12700" algn="l">
              <a:lnSpc>
                <a:spcPts val="1600"/>
              </a:lnSpc>
            </a:pPr>
            <a:r>
              <a:rPr sz="1400" spc="-5" dirty="0">
                <a:solidFill>
                  <a:schemeClr val="tx1"/>
                </a:solidFill>
              </a:rPr>
              <a:t>&lt;/video&gt;</a:t>
            </a:r>
          </a:p>
        </p:txBody>
      </p:sp>
      <p:sp>
        <p:nvSpPr>
          <p:cNvPr id="10" name="TextBox 9">
            <a:extLst>
              <a:ext uri="{FF2B5EF4-FFF2-40B4-BE49-F238E27FC236}">
                <a16:creationId xmlns:a16="http://schemas.microsoft.com/office/drawing/2014/main" id="{A15CAA95-7AF4-D87A-C1F6-1B3B089573C7}"/>
              </a:ext>
            </a:extLst>
          </p:cNvPr>
          <p:cNvSpPr txBox="1"/>
          <p:nvPr/>
        </p:nvSpPr>
        <p:spPr>
          <a:xfrm>
            <a:off x="254074" y="1551532"/>
            <a:ext cx="4114725" cy="369332"/>
          </a:xfrm>
          <a:prstGeom prst="rect">
            <a:avLst/>
          </a:prstGeom>
          <a:noFill/>
        </p:spPr>
        <p:txBody>
          <a:bodyPr wrap="square">
            <a:spAutoFit/>
          </a:bodyPr>
          <a:lstStyle/>
          <a:p>
            <a:pPr marL="12700" algn="ctr">
              <a:spcBef>
                <a:spcPts val="100"/>
              </a:spcBef>
            </a:pPr>
            <a:r>
              <a:rPr lang="en-US" sz="1800" spc="-30" dirty="0">
                <a:solidFill>
                  <a:srgbClr val="595959"/>
                </a:solidFill>
                <a:latin typeface="Arial MT"/>
                <a:cs typeface="Arial MT"/>
              </a:rPr>
              <a:t>Audio and Video Tags</a:t>
            </a:r>
            <a:endParaRPr lang="en-US" sz="1800" dirty="0">
              <a:latin typeface="Arial MT"/>
              <a:cs typeface="Arial MT"/>
            </a:endParaRPr>
          </a:p>
        </p:txBody>
      </p:sp>
    </p:spTree>
    <p:extLst>
      <p:ext uri="{BB962C8B-B14F-4D97-AF65-F5344CB8AC3E}">
        <p14:creationId xmlns:p14="http://schemas.microsoft.com/office/powerpoint/2010/main" val="2340293489"/>
      </p:ext>
    </p:extLst>
  </p:cSld>
  <p:clrMapOvr>
    <a:masterClrMapping/>
  </p:clrMapOvr>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54812" y="644397"/>
            <a:ext cx="3453061" cy="772647"/>
          </a:xfrm>
          <a:prstGeom prst="rect">
            <a:avLst/>
          </a:prstGeom>
        </p:spPr>
        <p:txBody>
          <a:bodyPr vert="horz" wrap="square" lIns="0" tIns="28575" rIns="0" bIns="0" rtlCol="0">
            <a:spAutoFit/>
          </a:bodyPr>
          <a:lstStyle/>
          <a:p>
            <a:pPr marL="190500" marR="5080" indent="-178435" algn="ctr">
              <a:lnSpc>
                <a:spcPts val="2840"/>
              </a:lnSpc>
              <a:spcBef>
                <a:spcPts val="225"/>
              </a:spcBef>
            </a:pPr>
            <a:r>
              <a:rPr spc="-5" dirty="0"/>
              <a:t>Relational</a:t>
            </a:r>
            <a:r>
              <a:rPr spc="-114" dirty="0"/>
              <a:t> </a:t>
            </a:r>
            <a:r>
              <a:rPr spc="-5" dirty="0"/>
              <a:t>Data </a:t>
            </a:r>
            <a:r>
              <a:rPr spc="-650" dirty="0"/>
              <a:t> </a:t>
            </a:r>
            <a:r>
              <a:rPr spc="-5" dirty="0"/>
              <a:t>Manipulation</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5915025" y="1200150"/>
              <a:ext cx="1619123" cy="2508250"/>
            </a:xfrm>
            <a:prstGeom prst="rect">
              <a:avLst/>
            </a:prstGeom>
          </p:spPr>
        </p:pic>
      </p:grpSp>
      <p:sp>
        <p:nvSpPr>
          <p:cNvPr id="7" name="object 7"/>
          <p:cNvSpPr txBox="1"/>
          <p:nvPr/>
        </p:nvSpPr>
        <p:spPr>
          <a:xfrm>
            <a:off x="484123" y="1719198"/>
            <a:ext cx="357505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Data</a:t>
            </a:r>
            <a:r>
              <a:rPr sz="1800" spc="-30" dirty="0">
                <a:solidFill>
                  <a:srgbClr val="585858"/>
                </a:solidFill>
                <a:latin typeface="Arial"/>
                <a:cs typeface="Arial"/>
              </a:rPr>
              <a:t> </a:t>
            </a:r>
            <a:r>
              <a:rPr sz="1800" spc="-5" dirty="0">
                <a:solidFill>
                  <a:srgbClr val="585858"/>
                </a:solidFill>
                <a:latin typeface="Arial"/>
                <a:cs typeface="Arial"/>
              </a:rPr>
              <a:t>Manipulation</a:t>
            </a:r>
            <a:r>
              <a:rPr sz="1800" spc="-20" dirty="0">
                <a:solidFill>
                  <a:srgbClr val="585858"/>
                </a:solidFill>
                <a:latin typeface="Arial"/>
                <a:cs typeface="Arial"/>
              </a:rPr>
              <a:t> </a:t>
            </a:r>
            <a:r>
              <a:rPr sz="1800" spc="-5" dirty="0">
                <a:solidFill>
                  <a:srgbClr val="585858"/>
                </a:solidFill>
                <a:latin typeface="Arial"/>
                <a:cs typeface="Arial"/>
              </a:rPr>
              <a:t>Language(DML)</a:t>
            </a:r>
            <a:endParaRPr sz="1800">
              <a:latin typeface="Arial"/>
              <a:cs typeface="Arial"/>
            </a:endParaRPr>
          </a:p>
        </p:txBody>
      </p:sp>
      <p:sp>
        <p:nvSpPr>
          <p:cNvPr id="8" name="object 8"/>
          <p:cNvSpPr txBox="1"/>
          <p:nvPr/>
        </p:nvSpPr>
        <p:spPr>
          <a:xfrm>
            <a:off x="654812" y="3104997"/>
            <a:ext cx="3389629" cy="1015365"/>
          </a:xfrm>
          <a:prstGeom prst="rect">
            <a:avLst/>
          </a:prstGeom>
        </p:spPr>
        <p:txBody>
          <a:bodyPr vert="horz" wrap="square" lIns="0" tIns="12700" rIns="0" bIns="0" rtlCol="0">
            <a:spAutoFit/>
          </a:bodyPr>
          <a:lstStyle/>
          <a:p>
            <a:pPr marL="349250" marR="5080" indent="-337185">
              <a:lnSpc>
                <a:spcPct val="115799"/>
              </a:lnSpc>
              <a:spcBef>
                <a:spcPts val="100"/>
              </a:spcBef>
              <a:buChar char="●"/>
              <a:tabLst>
                <a:tab pos="349250" algn="l"/>
                <a:tab pos="349885" algn="l"/>
              </a:tabLst>
            </a:pPr>
            <a:r>
              <a:rPr sz="1400" spc="-5" dirty="0">
                <a:latin typeface="Arial"/>
                <a:cs typeface="Arial"/>
              </a:rPr>
              <a:t>DML</a:t>
            </a:r>
            <a:r>
              <a:rPr sz="1400" dirty="0">
                <a:latin typeface="Arial"/>
                <a:cs typeface="Arial"/>
              </a:rPr>
              <a:t> stands</a:t>
            </a:r>
            <a:r>
              <a:rPr sz="1400" spc="-15" dirty="0">
                <a:latin typeface="Arial"/>
                <a:cs typeface="Arial"/>
              </a:rPr>
              <a:t> </a:t>
            </a:r>
            <a:r>
              <a:rPr sz="1400" dirty="0">
                <a:latin typeface="Arial"/>
                <a:cs typeface="Arial"/>
              </a:rPr>
              <a:t>for </a:t>
            </a:r>
            <a:r>
              <a:rPr sz="1400" spc="-10" dirty="0">
                <a:latin typeface="Arial"/>
                <a:cs typeface="Arial"/>
              </a:rPr>
              <a:t>Data</a:t>
            </a:r>
            <a:r>
              <a:rPr sz="1400" dirty="0">
                <a:latin typeface="Arial"/>
                <a:cs typeface="Arial"/>
              </a:rPr>
              <a:t> </a:t>
            </a:r>
            <a:r>
              <a:rPr sz="1400" spc="-5" dirty="0">
                <a:latin typeface="Arial"/>
                <a:cs typeface="Arial"/>
              </a:rPr>
              <a:t>Manipution </a:t>
            </a:r>
            <a:r>
              <a:rPr sz="1400" dirty="0">
                <a:latin typeface="Arial"/>
                <a:cs typeface="Arial"/>
              </a:rPr>
              <a:t> </a:t>
            </a:r>
            <a:r>
              <a:rPr sz="1400" spc="-5" dirty="0">
                <a:latin typeface="Arial"/>
                <a:cs typeface="Arial"/>
              </a:rPr>
              <a:t>Language.</a:t>
            </a:r>
            <a:r>
              <a:rPr sz="1400" spc="-45" dirty="0">
                <a:latin typeface="Arial"/>
                <a:cs typeface="Arial"/>
              </a:rPr>
              <a:t> </a:t>
            </a:r>
            <a:r>
              <a:rPr sz="1400" spc="-5" dirty="0">
                <a:latin typeface="Arial"/>
                <a:cs typeface="Arial"/>
              </a:rPr>
              <a:t>It</a:t>
            </a:r>
            <a:r>
              <a:rPr sz="1400" spc="-15" dirty="0">
                <a:latin typeface="Arial"/>
                <a:cs typeface="Arial"/>
              </a:rPr>
              <a:t> </a:t>
            </a:r>
            <a:r>
              <a:rPr sz="1400" spc="-10" dirty="0">
                <a:latin typeface="Arial"/>
                <a:cs typeface="Arial"/>
              </a:rPr>
              <a:t>is</a:t>
            </a:r>
            <a:r>
              <a:rPr sz="1400" spc="-30" dirty="0">
                <a:latin typeface="Arial"/>
                <a:cs typeface="Arial"/>
              </a:rPr>
              <a:t> </a:t>
            </a:r>
            <a:r>
              <a:rPr sz="1400" spc="-10" dirty="0">
                <a:latin typeface="Arial"/>
                <a:cs typeface="Arial"/>
              </a:rPr>
              <a:t>used</a:t>
            </a:r>
            <a:r>
              <a:rPr sz="1400" spc="-20" dirty="0">
                <a:latin typeface="Arial"/>
                <a:cs typeface="Arial"/>
              </a:rPr>
              <a:t> </a:t>
            </a:r>
            <a:r>
              <a:rPr sz="1400" spc="-5" dirty="0">
                <a:latin typeface="Arial"/>
                <a:cs typeface="Arial"/>
              </a:rPr>
              <a:t>for</a:t>
            </a:r>
            <a:r>
              <a:rPr sz="1400" spc="-15" dirty="0">
                <a:latin typeface="Arial"/>
                <a:cs typeface="Arial"/>
              </a:rPr>
              <a:t> </a:t>
            </a:r>
            <a:r>
              <a:rPr sz="1400" spc="-5" dirty="0">
                <a:latin typeface="Arial"/>
                <a:cs typeface="Arial"/>
              </a:rPr>
              <a:t>accessing</a:t>
            </a:r>
            <a:r>
              <a:rPr sz="1400" spc="-35" dirty="0">
                <a:latin typeface="Arial"/>
                <a:cs typeface="Arial"/>
              </a:rPr>
              <a:t> </a:t>
            </a:r>
            <a:r>
              <a:rPr sz="1400" spc="-5" dirty="0">
                <a:latin typeface="Arial"/>
                <a:cs typeface="Arial"/>
              </a:rPr>
              <a:t>and </a:t>
            </a:r>
            <a:r>
              <a:rPr sz="1400" spc="-375" dirty="0">
                <a:latin typeface="Arial"/>
                <a:cs typeface="Arial"/>
              </a:rPr>
              <a:t> </a:t>
            </a:r>
            <a:r>
              <a:rPr sz="1400" dirty="0">
                <a:latin typeface="Arial"/>
                <a:cs typeface="Arial"/>
              </a:rPr>
              <a:t>manipulating</a:t>
            </a:r>
            <a:r>
              <a:rPr sz="1400" spc="-20" dirty="0">
                <a:latin typeface="Arial"/>
                <a:cs typeface="Arial"/>
              </a:rPr>
              <a:t> </a:t>
            </a:r>
            <a:r>
              <a:rPr sz="1400" spc="-5" dirty="0">
                <a:latin typeface="Arial"/>
                <a:cs typeface="Arial"/>
              </a:rPr>
              <a:t>data</a:t>
            </a:r>
            <a:r>
              <a:rPr sz="1400" spc="-10" dirty="0">
                <a:latin typeface="Arial"/>
                <a:cs typeface="Arial"/>
              </a:rPr>
              <a:t> in</a:t>
            </a:r>
            <a:r>
              <a:rPr sz="1400" spc="-15" dirty="0">
                <a:latin typeface="Arial"/>
                <a:cs typeface="Arial"/>
              </a:rPr>
              <a:t> </a:t>
            </a:r>
            <a:r>
              <a:rPr sz="1400" dirty="0">
                <a:latin typeface="Arial"/>
                <a:cs typeface="Arial"/>
              </a:rPr>
              <a:t>a</a:t>
            </a:r>
            <a:r>
              <a:rPr sz="1400" spc="-10" dirty="0">
                <a:latin typeface="Arial"/>
                <a:cs typeface="Arial"/>
              </a:rPr>
              <a:t> </a:t>
            </a:r>
            <a:r>
              <a:rPr sz="1400" spc="-5" dirty="0">
                <a:latin typeface="Arial"/>
                <a:cs typeface="Arial"/>
              </a:rPr>
              <a:t>database.</a:t>
            </a:r>
            <a:endParaRPr sz="1400">
              <a:latin typeface="Arial"/>
              <a:cs typeface="Arial"/>
            </a:endParaRPr>
          </a:p>
          <a:p>
            <a:pPr marL="349250" indent="-335915">
              <a:lnSpc>
                <a:spcPct val="100000"/>
              </a:lnSpc>
              <a:spcBef>
                <a:spcPts val="275"/>
              </a:spcBef>
              <a:buChar char="●"/>
              <a:tabLst>
                <a:tab pos="349250" algn="l"/>
                <a:tab pos="349885" algn="l"/>
              </a:tabLst>
            </a:pPr>
            <a:r>
              <a:rPr sz="1400" dirty="0">
                <a:latin typeface="Arial"/>
                <a:cs typeface="Arial"/>
              </a:rPr>
              <a:t>It</a:t>
            </a:r>
            <a:r>
              <a:rPr sz="1400" spc="-35" dirty="0">
                <a:latin typeface="Arial"/>
                <a:cs typeface="Arial"/>
              </a:rPr>
              <a:t> </a:t>
            </a:r>
            <a:r>
              <a:rPr sz="1400" spc="-5" dirty="0">
                <a:latin typeface="Arial"/>
                <a:cs typeface="Arial"/>
              </a:rPr>
              <a:t>handles</a:t>
            </a:r>
            <a:r>
              <a:rPr sz="1400" spc="-20" dirty="0">
                <a:latin typeface="Arial"/>
                <a:cs typeface="Arial"/>
              </a:rPr>
              <a:t> </a:t>
            </a:r>
            <a:r>
              <a:rPr sz="1400" spc="-5" dirty="0">
                <a:latin typeface="Arial"/>
                <a:cs typeface="Arial"/>
              </a:rPr>
              <a:t>user</a:t>
            </a:r>
            <a:r>
              <a:rPr sz="1400" spc="-25" dirty="0">
                <a:latin typeface="Arial"/>
                <a:cs typeface="Arial"/>
              </a:rPr>
              <a:t> </a:t>
            </a:r>
            <a:r>
              <a:rPr sz="1400" spc="-5" dirty="0">
                <a:latin typeface="Arial"/>
                <a:cs typeface="Arial"/>
              </a:rPr>
              <a:t>requests.</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8016" y="4841993"/>
            <a:ext cx="2155190" cy="124460"/>
          </a:xfrm>
          <a:prstGeom prst="rect">
            <a:avLst/>
          </a:prstGeom>
        </p:spPr>
        <p:txBody>
          <a:bodyPr vert="horz" wrap="square" lIns="0" tIns="3810" rIns="0" bIns="0" rtlCol="0">
            <a:spAutoFit/>
          </a:bodyPr>
          <a:lstStyle/>
          <a:p>
            <a:pPr marL="12700">
              <a:lnSpc>
                <a:spcPct val="100000"/>
              </a:lnSpc>
              <a:spcBef>
                <a:spcPts val="30"/>
              </a:spcBef>
            </a:pPr>
            <a:r>
              <a:rPr sz="700" u="sng" spc="-5" dirty="0">
                <a:solidFill>
                  <a:srgbClr val="0096A7"/>
                </a:solidFill>
                <a:uFill>
                  <a:solidFill>
                    <a:srgbClr val="0096A7"/>
                  </a:solidFill>
                </a:uFill>
                <a:latin typeface="Arial"/>
                <a:cs typeface="Arial"/>
                <a:hlinkClick r:id="rId5"/>
              </a:rPr>
              <a:t>https://www.studytonight.com/dbms/database-key.</a:t>
            </a:r>
            <a:r>
              <a:rPr sz="700" u="sng" spc="-5" dirty="0">
                <a:solidFill>
                  <a:srgbClr val="0096A7"/>
                </a:solidFill>
                <a:uFill>
                  <a:solidFill>
                    <a:srgbClr val="0096A7"/>
                  </a:solidFill>
                </a:uFill>
                <a:latin typeface="Arial"/>
                <a:cs typeface="Arial"/>
              </a:rPr>
              <a:t>php</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27364" y="644397"/>
            <a:ext cx="3406613" cy="772647"/>
          </a:xfrm>
          <a:prstGeom prst="rect">
            <a:avLst/>
          </a:prstGeom>
        </p:spPr>
        <p:txBody>
          <a:bodyPr vert="horz" wrap="square" lIns="0" tIns="28575" rIns="0" bIns="0" rtlCol="0">
            <a:spAutoFit/>
          </a:bodyPr>
          <a:lstStyle/>
          <a:p>
            <a:pPr marL="190500" marR="5080" indent="-178435" algn="ctr">
              <a:lnSpc>
                <a:spcPts val="2840"/>
              </a:lnSpc>
              <a:spcBef>
                <a:spcPts val="225"/>
              </a:spcBef>
            </a:pPr>
            <a:r>
              <a:rPr spc="-5" dirty="0"/>
              <a:t>Relational</a:t>
            </a:r>
            <a:r>
              <a:rPr spc="-114" dirty="0"/>
              <a:t> </a:t>
            </a:r>
            <a:r>
              <a:rPr spc="-5" dirty="0"/>
              <a:t>Data </a:t>
            </a:r>
            <a:r>
              <a:rPr spc="-650" dirty="0"/>
              <a:t> </a:t>
            </a:r>
            <a:r>
              <a:rPr spc="-5" dirty="0"/>
              <a:t>Manipulation</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5915025" y="1200150"/>
              <a:ext cx="1619123" cy="2508250"/>
            </a:xfrm>
            <a:prstGeom prst="rect">
              <a:avLst/>
            </a:prstGeom>
          </p:spPr>
        </p:pic>
      </p:grpSp>
      <p:sp>
        <p:nvSpPr>
          <p:cNvPr id="7" name="object 7"/>
          <p:cNvSpPr txBox="1"/>
          <p:nvPr/>
        </p:nvSpPr>
        <p:spPr>
          <a:xfrm>
            <a:off x="1499361" y="1719198"/>
            <a:ext cx="155130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DML</a:t>
            </a:r>
            <a:r>
              <a:rPr sz="1800" spc="-80" dirty="0">
                <a:solidFill>
                  <a:srgbClr val="585858"/>
                </a:solidFill>
                <a:latin typeface="Arial"/>
                <a:cs typeface="Arial"/>
              </a:rPr>
              <a:t> </a:t>
            </a:r>
            <a:r>
              <a:rPr sz="1800" dirty="0">
                <a:solidFill>
                  <a:srgbClr val="585858"/>
                </a:solidFill>
                <a:latin typeface="Arial"/>
                <a:cs typeface="Arial"/>
              </a:rPr>
              <a:t>(C</a:t>
            </a:r>
            <a:r>
              <a:rPr sz="1800" spc="-10" dirty="0">
                <a:solidFill>
                  <a:srgbClr val="585858"/>
                </a:solidFill>
                <a:latin typeface="Arial"/>
                <a:cs typeface="Arial"/>
              </a:rPr>
              <a:t>o</a:t>
            </a:r>
            <a:r>
              <a:rPr sz="1800" spc="-5" dirty="0">
                <a:solidFill>
                  <a:srgbClr val="585858"/>
                </a:solidFill>
                <a:latin typeface="Arial"/>
                <a:cs typeface="Arial"/>
              </a:rPr>
              <a:t>nt</a:t>
            </a:r>
            <a:r>
              <a:rPr sz="1800" spc="-10" dirty="0">
                <a:solidFill>
                  <a:srgbClr val="585858"/>
                </a:solidFill>
                <a:latin typeface="Arial"/>
                <a:cs typeface="Arial"/>
              </a:rPr>
              <a:t>d</a:t>
            </a:r>
            <a:r>
              <a:rPr sz="1800" dirty="0">
                <a:solidFill>
                  <a:srgbClr val="585858"/>
                </a:solidFill>
                <a:latin typeface="Arial"/>
                <a:cs typeface="Arial"/>
              </a:rPr>
              <a:t>…)</a:t>
            </a:r>
            <a:endParaRPr sz="1800">
              <a:latin typeface="Arial"/>
              <a:cs typeface="Arial"/>
            </a:endParaRPr>
          </a:p>
        </p:txBody>
      </p:sp>
      <p:sp>
        <p:nvSpPr>
          <p:cNvPr id="8" name="object 8"/>
          <p:cNvSpPr txBox="1"/>
          <p:nvPr/>
        </p:nvSpPr>
        <p:spPr>
          <a:xfrm>
            <a:off x="654812" y="2891409"/>
            <a:ext cx="3479165" cy="1475740"/>
          </a:xfrm>
          <a:prstGeom prst="rect">
            <a:avLst/>
          </a:prstGeom>
        </p:spPr>
        <p:txBody>
          <a:bodyPr vert="horz" wrap="square" lIns="0" tIns="12700" rIns="0" bIns="0" rtlCol="0">
            <a:spAutoFit/>
          </a:bodyPr>
          <a:lstStyle/>
          <a:p>
            <a:pPr marL="32384">
              <a:lnSpc>
                <a:spcPct val="100000"/>
              </a:lnSpc>
              <a:spcBef>
                <a:spcPts val="100"/>
              </a:spcBef>
            </a:pPr>
            <a:r>
              <a:rPr sz="1400" spc="-5" dirty="0">
                <a:latin typeface="Arial"/>
                <a:cs typeface="Arial"/>
              </a:rPr>
              <a:t>Here</a:t>
            </a:r>
            <a:r>
              <a:rPr sz="1400" spc="-20" dirty="0">
                <a:latin typeface="Arial"/>
                <a:cs typeface="Arial"/>
              </a:rPr>
              <a:t> </a:t>
            </a:r>
            <a:r>
              <a:rPr sz="1400" dirty="0">
                <a:latin typeface="Arial"/>
                <a:cs typeface="Arial"/>
              </a:rPr>
              <a:t>are</a:t>
            </a:r>
            <a:r>
              <a:rPr sz="1400" spc="-15" dirty="0">
                <a:latin typeface="Arial"/>
                <a:cs typeface="Arial"/>
              </a:rPr>
              <a:t> </a:t>
            </a:r>
            <a:r>
              <a:rPr sz="1400" spc="-5" dirty="0">
                <a:latin typeface="Arial"/>
                <a:cs typeface="Arial"/>
              </a:rPr>
              <a:t>some</a:t>
            </a:r>
            <a:r>
              <a:rPr sz="1400" spc="-30" dirty="0">
                <a:latin typeface="Arial"/>
                <a:cs typeface="Arial"/>
              </a:rPr>
              <a:t> </a:t>
            </a:r>
            <a:r>
              <a:rPr sz="1400" spc="-10" dirty="0">
                <a:latin typeface="Arial"/>
                <a:cs typeface="Arial"/>
              </a:rPr>
              <a:t>tasks </a:t>
            </a:r>
            <a:r>
              <a:rPr sz="1400" spc="-5" dirty="0">
                <a:latin typeface="Arial"/>
                <a:cs typeface="Arial"/>
              </a:rPr>
              <a:t>that</a:t>
            </a:r>
            <a:r>
              <a:rPr sz="1400" spc="-25" dirty="0">
                <a:latin typeface="Arial"/>
                <a:cs typeface="Arial"/>
              </a:rPr>
              <a:t> </a:t>
            </a:r>
            <a:r>
              <a:rPr sz="1400" spc="-5" dirty="0">
                <a:latin typeface="Arial"/>
                <a:cs typeface="Arial"/>
              </a:rPr>
              <a:t>come</a:t>
            </a:r>
            <a:r>
              <a:rPr sz="1400" spc="-10" dirty="0">
                <a:latin typeface="Arial"/>
                <a:cs typeface="Arial"/>
              </a:rPr>
              <a:t> </a:t>
            </a:r>
            <a:r>
              <a:rPr sz="1400" spc="-5" dirty="0">
                <a:latin typeface="Arial"/>
                <a:cs typeface="Arial"/>
              </a:rPr>
              <a:t>under</a:t>
            </a:r>
            <a:r>
              <a:rPr sz="1400" spc="-25" dirty="0">
                <a:latin typeface="Arial"/>
                <a:cs typeface="Arial"/>
              </a:rPr>
              <a:t> </a:t>
            </a:r>
            <a:r>
              <a:rPr sz="1400" spc="-5" dirty="0">
                <a:latin typeface="Arial"/>
                <a:cs typeface="Arial"/>
              </a:rPr>
              <a:t>DML:</a:t>
            </a:r>
            <a:endParaRPr sz="1400">
              <a:latin typeface="Arial"/>
              <a:cs typeface="Arial"/>
            </a:endParaRPr>
          </a:p>
          <a:p>
            <a:pPr>
              <a:lnSpc>
                <a:spcPct val="100000"/>
              </a:lnSpc>
              <a:spcBef>
                <a:spcPts val="40"/>
              </a:spcBef>
            </a:pPr>
            <a:endParaRPr sz="1650">
              <a:latin typeface="Arial"/>
              <a:cs typeface="Arial"/>
            </a:endParaRPr>
          </a:p>
          <a:p>
            <a:pPr marL="349250" marR="41910" indent="-337185">
              <a:lnSpc>
                <a:spcPct val="116399"/>
              </a:lnSpc>
              <a:buChar char="●"/>
              <a:tabLst>
                <a:tab pos="349250" algn="l"/>
                <a:tab pos="349885" algn="l"/>
              </a:tabLst>
            </a:pPr>
            <a:r>
              <a:rPr sz="1400" dirty="0">
                <a:latin typeface="Arial"/>
                <a:cs typeface="Arial"/>
              </a:rPr>
              <a:t>Select:</a:t>
            </a:r>
            <a:r>
              <a:rPr sz="1400" spc="-30" dirty="0">
                <a:latin typeface="Arial"/>
                <a:cs typeface="Arial"/>
              </a:rPr>
              <a:t> </a:t>
            </a:r>
            <a:r>
              <a:rPr sz="1400" spc="-5" dirty="0">
                <a:latin typeface="Arial"/>
                <a:cs typeface="Arial"/>
              </a:rPr>
              <a:t>It</a:t>
            </a:r>
            <a:r>
              <a:rPr sz="1400" spc="-20" dirty="0">
                <a:latin typeface="Arial"/>
                <a:cs typeface="Arial"/>
              </a:rPr>
              <a:t> </a:t>
            </a:r>
            <a:r>
              <a:rPr sz="1400" dirty="0">
                <a:latin typeface="Arial"/>
                <a:cs typeface="Arial"/>
              </a:rPr>
              <a:t>is</a:t>
            </a:r>
            <a:r>
              <a:rPr sz="1400" spc="-15" dirty="0">
                <a:latin typeface="Arial"/>
                <a:cs typeface="Arial"/>
              </a:rPr>
              <a:t> </a:t>
            </a:r>
            <a:r>
              <a:rPr sz="1400" spc="-5" dirty="0">
                <a:latin typeface="Arial"/>
                <a:cs typeface="Arial"/>
              </a:rPr>
              <a:t>used</a:t>
            </a:r>
            <a:r>
              <a:rPr sz="1400" spc="-35" dirty="0">
                <a:latin typeface="Arial"/>
                <a:cs typeface="Arial"/>
              </a:rPr>
              <a:t> </a:t>
            </a:r>
            <a:r>
              <a:rPr sz="1400" dirty="0">
                <a:latin typeface="Arial"/>
                <a:cs typeface="Arial"/>
              </a:rPr>
              <a:t>to</a:t>
            </a:r>
            <a:r>
              <a:rPr sz="1400" spc="-20" dirty="0">
                <a:latin typeface="Arial"/>
                <a:cs typeface="Arial"/>
              </a:rPr>
              <a:t> </a:t>
            </a:r>
            <a:r>
              <a:rPr sz="1400" spc="-5" dirty="0">
                <a:latin typeface="Arial"/>
                <a:cs typeface="Arial"/>
              </a:rPr>
              <a:t>retrieve</a:t>
            </a:r>
            <a:r>
              <a:rPr sz="1400" spc="-20" dirty="0">
                <a:latin typeface="Arial"/>
                <a:cs typeface="Arial"/>
              </a:rPr>
              <a:t> </a:t>
            </a:r>
            <a:r>
              <a:rPr sz="1400" dirty="0">
                <a:latin typeface="Arial"/>
                <a:cs typeface="Arial"/>
              </a:rPr>
              <a:t>data</a:t>
            </a:r>
            <a:r>
              <a:rPr sz="1400" spc="-30" dirty="0">
                <a:latin typeface="Arial"/>
                <a:cs typeface="Arial"/>
              </a:rPr>
              <a:t> </a:t>
            </a:r>
            <a:r>
              <a:rPr sz="1400" dirty="0">
                <a:latin typeface="Arial"/>
                <a:cs typeface="Arial"/>
              </a:rPr>
              <a:t>from</a:t>
            </a:r>
            <a:r>
              <a:rPr sz="1400" spc="-30" dirty="0">
                <a:latin typeface="Arial"/>
                <a:cs typeface="Arial"/>
              </a:rPr>
              <a:t> </a:t>
            </a:r>
            <a:r>
              <a:rPr sz="1400" dirty="0">
                <a:latin typeface="Arial"/>
                <a:cs typeface="Arial"/>
              </a:rPr>
              <a:t>a </a:t>
            </a:r>
            <a:r>
              <a:rPr sz="1400" spc="-370" dirty="0">
                <a:latin typeface="Arial"/>
                <a:cs typeface="Arial"/>
              </a:rPr>
              <a:t> </a:t>
            </a:r>
            <a:r>
              <a:rPr sz="1400" dirty="0">
                <a:latin typeface="Arial"/>
                <a:cs typeface="Arial"/>
              </a:rPr>
              <a:t>database.</a:t>
            </a:r>
            <a:endParaRPr sz="1400">
              <a:latin typeface="Arial"/>
              <a:cs typeface="Arial"/>
            </a:endParaRPr>
          </a:p>
          <a:p>
            <a:pPr marL="349250" marR="321310" indent="-337185">
              <a:lnSpc>
                <a:spcPct val="114999"/>
              </a:lnSpc>
              <a:spcBef>
                <a:spcPts val="25"/>
              </a:spcBef>
              <a:buChar char="●"/>
              <a:tabLst>
                <a:tab pos="349250" algn="l"/>
                <a:tab pos="349885" algn="l"/>
              </a:tabLst>
            </a:pPr>
            <a:r>
              <a:rPr sz="1400" spc="-5" dirty="0">
                <a:latin typeface="Arial"/>
                <a:cs typeface="Arial"/>
              </a:rPr>
              <a:t>Insert:</a:t>
            </a:r>
            <a:r>
              <a:rPr sz="1400" spc="-30" dirty="0">
                <a:latin typeface="Arial"/>
                <a:cs typeface="Arial"/>
              </a:rPr>
              <a:t> </a:t>
            </a:r>
            <a:r>
              <a:rPr sz="1400" dirty="0">
                <a:latin typeface="Arial"/>
                <a:cs typeface="Arial"/>
              </a:rPr>
              <a:t>It</a:t>
            </a:r>
            <a:r>
              <a:rPr sz="1400" spc="-25" dirty="0">
                <a:latin typeface="Arial"/>
                <a:cs typeface="Arial"/>
              </a:rPr>
              <a:t> </a:t>
            </a:r>
            <a:r>
              <a:rPr sz="1400" dirty="0">
                <a:latin typeface="Arial"/>
                <a:cs typeface="Arial"/>
              </a:rPr>
              <a:t>is</a:t>
            </a:r>
            <a:r>
              <a:rPr sz="1400" spc="-30" dirty="0">
                <a:latin typeface="Arial"/>
                <a:cs typeface="Arial"/>
              </a:rPr>
              <a:t> </a:t>
            </a:r>
            <a:r>
              <a:rPr sz="1400" dirty="0">
                <a:latin typeface="Arial"/>
                <a:cs typeface="Arial"/>
              </a:rPr>
              <a:t>used</a:t>
            </a:r>
            <a:r>
              <a:rPr sz="1400" spc="-30" dirty="0">
                <a:latin typeface="Arial"/>
                <a:cs typeface="Arial"/>
              </a:rPr>
              <a:t> </a:t>
            </a:r>
            <a:r>
              <a:rPr sz="1400" dirty="0">
                <a:latin typeface="Arial"/>
                <a:cs typeface="Arial"/>
              </a:rPr>
              <a:t>to</a:t>
            </a:r>
            <a:r>
              <a:rPr sz="1400" spc="-25" dirty="0">
                <a:latin typeface="Arial"/>
                <a:cs typeface="Arial"/>
              </a:rPr>
              <a:t> </a:t>
            </a:r>
            <a:r>
              <a:rPr sz="1400" spc="-5" dirty="0">
                <a:latin typeface="Arial"/>
                <a:cs typeface="Arial"/>
              </a:rPr>
              <a:t>insert</a:t>
            </a:r>
            <a:r>
              <a:rPr sz="1400" spc="-10" dirty="0">
                <a:latin typeface="Arial"/>
                <a:cs typeface="Arial"/>
              </a:rPr>
              <a:t> </a:t>
            </a:r>
            <a:r>
              <a:rPr sz="1400" spc="-5" dirty="0">
                <a:latin typeface="Arial"/>
                <a:cs typeface="Arial"/>
              </a:rPr>
              <a:t>data</a:t>
            </a:r>
            <a:r>
              <a:rPr sz="1400" spc="-20" dirty="0">
                <a:latin typeface="Arial"/>
                <a:cs typeface="Arial"/>
              </a:rPr>
              <a:t> </a:t>
            </a:r>
            <a:r>
              <a:rPr sz="1400" spc="-5" dirty="0">
                <a:latin typeface="Arial"/>
                <a:cs typeface="Arial"/>
              </a:rPr>
              <a:t>into</a:t>
            </a:r>
            <a:r>
              <a:rPr sz="1400" spc="-25" dirty="0">
                <a:latin typeface="Arial"/>
                <a:cs typeface="Arial"/>
              </a:rPr>
              <a:t> </a:t>
            </a:r>
            <a:r>
              <a:rPr sz="1400" dirty="0">
                <a:latin typeface="Arial"/>
                <a:cs typeface="Arial"/>
              </a:rPr>
              <a:t>a </a:t>
            </a:r>
            <a:r>
              <a:rPr sz="1400" spc="-375" dirty="0">
                <a:latin typeface="Arial"/>
                <a:cs typeface="Arial"/>
              </a:rPr>
              <a:t> </a:t>
            </a:r>
            <a:r>
              <a:rPr sz="1400" spc="-5" dirty="0">
                <a:latin typeface="Arial"/>
                <a:cs typeface="Arial"/>
              </a:rPr>
              <a:t>table.</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8016" y="4841993"/>
            <a:ext cx="2155190" cy="124460"/>
          </a:xfrm>
          <a:prstGeom prst="rect">
            <a:avLst/>
          </a:prstGeom>
        </p:spPr>
        <p:txBody>
          <a:bodyPr vert="horz" wrap="square" lIns="0" tIns="3810" rIns="0" bIns="0" rtlCol="0">
            <a:spAutoFit/>
          </a:bodyPr>
          <a:lstStyle/>
          <a:p>
            <a:pPr marL="12700">
              <a:lnSpc>
                <a:spcPct val="100000"/>
              </a:lnSpc>
              <a:spcBef>
                <a:spcPts val="30"/>
              </a:spcBef>
            </a:pPr>
            <a:r>
              <a:rPr sz="700" u="sng" spc="-5" dirty="0">
                <a:solidFill>
                  <a:srgbClr val="0096A7"/>
                </a:solidFill>
                <a:uFill>
                  <a:solidFill>
                    <a:srgbClr val="0096A7"/>
                  </a:solidFill>
                </a:uFill>
                <a:latin typeface="Arial"/>
                <a:cs typeface="Arial"/>
                <a:hlinkClick r:id="rId5"/>
              </a:rPr>
              <a:t>https://www.studytonight.com/dbms/database-key.</a:t>
            </a:r>
            <a:r>
              <a:rPr sz="700" u="sng" spc="-5" dirty="0">
                <a:solidFill>
                  <a:srgbClr val="0096A7"/>
                </a:solidFill>
                <a:uFill>
                  <a:solidFill>
                    <a:srgbClr val="0096A7"/>
                  </a:solidFill>
                </a:uFill>
                <a:latin typeface="Arial"/>
                <a:cs typeface="Arial"/>
              </a:rPr>
              <a:t>php</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6582" y="644397"/>
            <a:ext cx="3311236" cy="772647"/>
          </a:xfrm>
          <a:prstGeom prst="rect">
            <a:avLst/>
          </a:prstGeom>
        </p:spPr>
        <p:txBody>
          <a:bodyPr vert="horz" wrap="square" lIns="0" tIns="28575" rIns="0" bIns="0" rtlCol="0">
            <a:spAutoFit/>
          </a:bodyPr>
          <a:lstStyle/>
          <a:p>
            <a:pPr marL="190500" marR="5080" indent="-178435" algn="ctr">
              <a:lnSpc>
                <a:spcPts val="2840"/>
              </a:lnSpc>
              <a:spcBef>
                <a:spcPts val="225"/>
              </a:spcBef>
            </a:pPr>
            <a:r>
              <a:rPr spc="-5" dirty="0"/>
              <a:t>Relational</a:t>
            </a:r>
            <a:r>
              <a:rPr spc="-114" dirty="0"/>
              <a:t> </a:t>
            </a:r>
            <a:r>
              <a:rPr spc="-5" dirty="0"/>
              <a:t>Data </a:t>
            </a:r>
            <a:r>
              <a:rPr spc="-650" dirty="0"/>
              <a:t> </a:t>
            </a:r>
            <a:r>
              <a:rPr spc="-5" dirty="0"/>
              <a:t>Manipulation</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5915025" y="1200150"/>
              <a:ext cx="1619123" cy="2508250"/>
            </a:xfrm>
            <a:prstGeom prst="rect">
              <a:avLst/>
            </a:prstGeom>
          </p:spPr>
        </p:pic>
      </p:grpSp>
      <p:sp>
        <p:nvSpPr>
          <p:cNvPr id="7" name="object 7"/>
          <p:cNvSpPr txBox="1"/>
          <p:nvPr/>
        </p:nvSpPr>
        <p:spPr>
          <a:xfrm>
            <a:off x="1499361" y="1719198"/>
            <a:ext cx="155130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DML</a:t>
            </a:r>
            <a:r>
              <a:rPr sz="1800" spc="-80" dirty="0">
                <a:solidFill>
                  <a:srgbClr val="585858"/>
                </a:solidFill>
                <a:latin typeface="Arial"/>
                <a:cs typeface="Arial"/>
              </a:rPr>
              <a:t> </a:t>
            </a:r>
            <a:r>
              <a:rPr sz="1800" dirty="0">
                <a:solidFill>
                  <a:srgbClr val="585858"/>
                </a:solidFill>
                <a:latin typeface="Arial"/>
                <a:cs typeface="Arial"/>
              </a:rPr>
              <a:t>(C</a:t>
            </a:r>
            <a:r>
              <a:rPr sz="1800" spc="-10" dirty="0">
                <a:solidFill>
                  <a:srgbClr val="585858"/>
                </a:solidFill>
                <a:latin typeface="Arial"/>
                <a:cs typeface="Arial"/>
              </a:rPr>
              <a:t>o</a:t>
            </a:r>
            <a:r>
              <a:rPr sz="1800" spc="-5" dirty="0">
                <a:solidFill>
                  <a:srgbClr val="585858"/>
                </a:solidFill>
                <a:latin typeface="Arial"/>
                <a:cs typeface="Arial"/>
              </a:rPr>
              <a:t>nt</a:t>
            </a:r>
            <a:r>
              <a:rPr sz="1800" spc="-10" dirty="0">
                <a:solidFill>
                  <a:srgbClr val="585858"/>
                </a:solidFill>
                <a:latin typeface="Arial"/>
                <a:cs typeface="Arial"/>
              </a:rPr>
              <a:t>d</a:t>
            </a:r>
            <a:r>
              <a:rPr sz="1800" dirty="0">
                <a:solidFill>
                  <a:srgbClr val="585858"/>
                </a:solidFill>
                <a:latin typeface="Arial"/>
                <a:cs typeface="Arial"/>
              </a:rPr>
              <a:t>…)</a:t>
            </a:r>
            <a:endParaRPr sz="1800">
              <a:latin typeface="Arial"/>
              <a:cs typeface="Arial"/>
            </a:endParaRPr>
          </a:p>
        </p:txBody>
      </p:sp>
      <p:sp>
        <p:nvSpPr>
          <p:cNvPr id="8" name="object 8"/>
          <p:cNvSpPr txBox="1"/>
          <p:nvPr/>
        </p:nvSpPr>
        <p:spPr>
          <a:xfrm>
            <a:off x="654812" y="2766441"/>
            <a:ext cx="3479165" cy="1972945"/>
          </a:xfrm>
          <a:prstGeom prst="rect">
            <a:avLst/>
          </a:prstGeom>
        </p:spPr>
        <p:txBody>
          <a:bodyPr vert="horz" wrap="square" lIns="0" tIns="12700" rIns="0" bIns="0" rtlCol="0">
            <a:spAutoFit/>
          </a:bodyPr>
          <a:lstStyle/>
          <a:p>
            <a:pPr marL="32384">
              <a:lnSpc>
                <a:spcPct val="100000"/>
              </a:lnSpc>
              <a:spcBef>
                <a:spcPts val="100"/>
              </a:spcBef>
            </a:pPr>
            <a:r>
              <a:rPr sz="1400" spc="-5" dirty="0">
                <a:latin typeface="Arial"/>
                <a:cs typeface="Arial"/>
              </a:rPr>
              <a:t>Here</a:t>
            </a:r>
            <a:r>
              <a:rPr sz="1400" spc="-20" dirty="0">
                <a:latin typeface="Arial"/>
                <a:cs typeface="Arial"/>
              </a:rPr>
              <a:t> </a:t>
            </a:r>
            <a:r>
              <a:rPr sz="1400" dirty="0">
                <a:latin typeface="Arial"/>
                <a:cs typeface="Arial"/>
              </a:rPr>
              <a:t>are</a:t>
            </a:r>
            <a:r>
              <a:rPr sz="1400" spc="-15" dirty="0">
                <a:latin typeface="Arial"/>
                <a:cs typeface="Arial"/>
              </a:rPr>
              <a:t> </a:t>
            </a:r>
            <a:r>
              <a:rPr sz="1400" spc="-5" dirty="0">
                <a:latin typeface="Arial"/>
                <a:cs typeface="Arial"/>
              </a:rPr>
              <a:t>some</a:t>
            </a:r>
            <a:r>
              <a:rPr sz="1400" spc="-30" dirty="0">
                <a:latin typeface="Arial"/>
                <a:cs typeface="Arial"/>
              </a:rPr>
              <a:t> </a:t>
            </a:r>
            <a:r>
              <a:rPr sz="1400" spc="-10" dirty="0">
                <a:latin typeface="Arial"/>
                <a:cs typeface="Arial"/>
              </a:rPr>
              <a:t>tasks </a:t>
            </a:r>
            <a:r>
              <a:rPr sz="1400" spc="-5" dirty="0">
                <a:latin typeface="Arial"/>
                <a:cs typeface="Arial"/>
              </a:rPr>
              <a:t>that</a:t>
            </a:r>
            <a:r>
              <a:rPr sz="1400" spc="-25" dirty="0">
                <a:latin typeface="Arial"/>
                <a:cs typeface="Arial"/>
              </a:rPr>
              <a:t> </a:t>
            </a:r>
            <a:r>
              <a:rPr sz="1400" spc="-5" dirty="0">
                <a:latin typeface="Arial"/>
                <a:cs typeface="Arial"/>
              </a:rPr>
              <a:t>come</a:t>
            </a:r>
            <a:r>
              <a:rPr sz="1400" spc="-10" dirty="0">
                <a:latin typeface="Arial"/>
                <a:cs typeface="Arial"/>
              </a:rPr>
              <a:t> </a:t>
            </a:r>
            <a:r>
              <a:rPr sz="1400" spc="-5" dirty="0">
                <a:latin typeface="Arial"/>
                <a:cs typeface="Arial"/>
              </a:rPr>
              <a:t>under</a:t>
            </a:r>
            <a:r>
              <a:rPr sz="1400" spc="-25" dirty="0">
                <a:latin typeface="Arial"/>
                <a:cs typeface="Arial"/>
              </a:rPr>
              <a:t> </a:t>
            </a:r>
            <a:r>
              <a:rPr sz="1400" spc="-5" dirty="0">
                <a:latin typeface="Arial"/>
                <a:cs typeface="Arial"/>
              </a:rPr>
              <a:t>DML:</a:t>
            </a:r>
            <a:endParaRPr sz="1400">
              <a:latin typeface="Arial"/>
              <a:cs typeface="Arial"/>
            </a:endParaRPr>
          </a:p>
          <a:p>
            <a:pPr>
              <a:lnSpc>
                <a:spcPct val="100000"/>
              </a:lnSpc>
            </a:pPr>
            <a:endParaRPr sz="1700">
              <a:latin typeface="Arial"/>
              <a:cs typeface="Arial"/>
            </a:endParaRPr>
          </a:p>
          <a:p>
            <a:pPr marL="349250" marR="312420" indent="-337185">
              <a:lnSpc>
                <a:spcPct val="115900"/>
              </a:lnSpc>
              <a:buChar char="●"/>
              <a:tabLst>
                <a:tab pos="349250" algn="l"/>
                <a:tab pos="349885" algn="l"/>
              </a:tabLst>
            </a:pPr>
            <a:r>
              <a:rPr sz="1400" dirty="0">
                <a:latin typeface="Arial"/>
                <a:cs typeface="Arial"/>
              </a:rPr>
              <a:t>Update:</a:t>
            </a:r>
            <a:r>
              <a:rPr sz="1400" spc="-40" dirty="0">
                <a:latin typeface="Arial"/>
                <a:cs typeface="Arial"/>
              </a:rPr>
              <a:t> </a:t>
            </a:r>
            <a:r>
              <a:rPr sz="1400" dirty="0">
                <a:latin typeface="Arial"/>
                <a:cs typeface="Arial"/>
              </a:rPr>
              <a:t>It</a:t>
            </a:r>
            <a:r>
              <a:rPr sz="1400" spc="-25" dirty="0">
                <a:latin typeface="Arial"/>
                <a:cs typeface="Arial"/>
              </a:rPr>
              <a:t> </a:t>
            </a:r>
            <a:r>
              <a:rPr sz="1400" spc="-10" dirty="0">
                <a:latin typeface="Arial"/>
                <a:cs typeface="Arial"/>
              </a:rPr>
              <a:t>is</a:t>
            </a:r>
            <a:r>
              <a:rPr sz="1400" spc="-15" dirty="0">
                <a:latin typeface="Arial"/>
                <a:cs typeface="Arial"/>
              </a:rPr>
              <a:t> </a:t>
            </a:r>
            <a:r>
              <a:rPr sz="1400" spc="-5" dirty="0">
                <a:latin typeface="Arial"/>
                <a:cs typeface="Arial"/>
              </a:rPr>
              <a:t>used</a:t>
            </a:r>
            <a:r>
              <a:rPr sz="1400" spc="-45" dirty="0">
                <a:latin typeface="Arial"/>
                <a:cs typeface="Arial"/>
              </a:rPr>
              <a:t> </a:t>
            </a:r>
            <a:r>
              <a:rPr sz="1400" spc="-5" dirty="0">
                <a:latin typeface="Arial"/>
                <a:cs typeface="Arial"/>
              </a:rPr>
              <a:t>to</a:t>
            </a:r>
            <a:r>
              <a:rPr sz="1400" spc="-20" dirty="0">
                <a:latin typeface="Arial"/>
                <a:cs typeface="Arial"/>
              </a:rPr>
              <a:t> </a:t>
            </a:r>
            <a:r>
              <a:rPr sz="1400" spc="-5" dirty="0">
                <a:latin typeface="Arial"/>
                <a:cs typeface="Arial"/>
              </a:rPr>
              <a:t>update</a:t>
            </a:r>
            <a:r>
              <a:rPr sz="1400" spc="-35" dirty="0">
                <a:latin typeface="Arial"/>
                <a:cs typeface="Arial"/>
              </a:rPr>
              <a:t> </a:t>
            </a:r>
            <a:r>
              <a:rPr sz="1400" spc="-5" dirty="0">
                <a:latin typeface="Arial"/>
                <a:cs typeface="Arial"/>
              </a:rPr>
              <a:t>existing </a:t>
            </a:r>
            <a:r>
              <a:rPr sz="1400" spc="-370" dirty="0">
                <a:latin typeface="Arial"/>
                <a:cs typeface="Arial"/>
              </a:rPr>
              <a:t> </a:t>
            </a:r>
            <a:r>
              <a:rPr sz="1400" dirty="0">
                <a:latin typeface="Arial"/>
                <a:cs typeface="Arial"/>
              </a:rPr>
              <a:t>data</a:t>
            </a:r>
            <a:r>
              <a:rPr sz="1400" spc="-10" dirty="0">
                <a:latin typeface="Arial"/>
                <a:cs typeface="Arial"/>
              </a:rPr>
              <a:t> </a:t>
            </a:r>
            <a:r>
              <a:rPr sz="1400" spc="-5" dirty="0">
                <a:latin typeface="Arial"/>
                <a:cs typeface="Arial"/>
              </a:rPr>
              <a:t>within </a:t>
            </a:r>
            <a:r>
              <a:rPr sz="1400" dirty="0">
                <a:latin typeface="Arial"/>
                <a:cs typeface="Arial"/>
              </a:rPr>
              <a:t>a</a:t>
            </a:r>
            <a:r>
              <a:rPr sz="1400" spc="-20" dirty="0">
                <a:latin typeface="Arial"/>
                <a:cs typeface="Arial"/>
              </a:rPr>
              <a:t> </a:t>
            </a:r>
            <a:r>
              <a:rPr sz="1400" spc="-5" dirty="0">
                <a:latin typeface="Arial"/>
                <a:cs typeface="Arial"/>
              </a:rPr>
              <a:t>table.</a:t>
            </a:r>
            <a:endParaRPr sz="1400">
              <a:latin typeface="Arial"/>
              <a:cs typeface="Arial"/>
            </a:endParaRPr>
          </a:p>
          <a:p>
            <a:pPr marL="349250" marR="210820" indent="-337185">
              <a:lnSpc>
                <a:spcPct val="115700"/>
              </a:lnSpc>
              <a:spcBef>
                <a:spcPts val="10"/>
              </a:spcBef>
              <a:buChar char="●"/>
              <a:tabLst>
                <a:tab pos="349250" algn="l"/>
                <a:tab pos="349885" algn="l"/>
              </a:tabLst>
            </a:pPr>
            <a:r>
              <a:rPr sz="1400" dirty="0">
                <a:latin typeface="Arial"/>
                <a:cs typeface="Arial"/>
              </a:rPr>
              <a:t>Delete:</a:t>
            </a:r>
            <a:r>
              <a:rPr sz="1400" spc="-30" dirty="0">
                <a:latin typeface="Arial"/>
                <a:cs typeface="Arial"/>
              </a:rPr>
              <a:t> </a:t>
            </a:r>
            <a:r>
              <a:rPr sz="1400" spc="-5" dirty="0">
                <a:latin typeface="Arial"/>
                <a:cs typeface="Arial"/>
              </a:rPr>
              <a:t>It</a:t>
            </a:r>
            <a:r>
              <a:rPr sz="1400" spc="-15" dirty="0">
                <a:latin typeface="Arial"/>
                <a:cs typeface="Arial"/>
              </a:rPr>
              <a:t> </a:t>
            </a:r>
            <a:r>
              <a:rPr sz="1400" spc="-10" dirty="0">
                <a:latin typeface="Arial"/>
                <a:cs typeface="Arial"/>
              </a:rPr>
              <a:t>is</a:t>
            </a:r>
            <a:r>
              <a:rPr sz="1400" spc="-20" dirty="0">
                <a:latin typeface="Arial"/>
                <a:cs typeface="Arial"/>
              </a:rPr>
              <a:t> </a:t>
            </a:r>
            <a:r>
              <a:rPr sz="1400" spc="-5" dirty="0">
                <a:latin typeface="Arial"/>
                <a:cs typeface="Arial"/>
              </a:rPr>
              <a:t>used</a:t>
            </a:r>
            <a:r>
              <a:rPr sz="1400" spc="-20" dirty="0">
                <a:latin typeface="Arial"/>
                <a:cs typeface="Arial"/>
              </a:rPr>
              <a:t> </a:t>
            </a:r>
            <a:r>
              <a:rPr sz="1400" dirty="0">
                <a:latin typeface="Arial"/>
                <a:cs typeface="Arial"/>
              </a:rPr>
              <a:t>to</a:t>
            </a:r>
            <a:r>
              <a:rPr sz="1400" spc="-50" dirty="0">
                <a:latin typeface="Arial"/>
                <a:cs typeface="Arial"/>
              </a:rPr>
              <a:t> </a:t>
            </a:r>
            <a:r>
              <a:rPr sz="1400" dirty="0">
                <a:latin typeface="Arial"/>
                <a:cs typeface="Arial"/>
              </a:rPr>
              <a:t>delete</a:t>
            </a:r>
            <a:r>
              <a:rPr sz="1400" spc="-15" dirty="0">
                <a:latin typeface="Arial"/>
                <a:cs typeface="Arial"/>
              </a:rPr>
              <a:t> </a:t>
            </a:r>
            <a:r>
              <a:rPr sz="1400" spc="-5" dirty="0">
                <a:latin typeface="Arial"/>
                <a:cs typeface="Arial"/>
              </a:rPr>
              <a:t>all</a:t>
            </a:r>
            <a:r>
              <a:rPr sz="1400" spc="-30" dirty="0">
                <a:latin typeface="Arial"/>
                <a:cs typeface="Arial"/>
              </a:rPr>
              <a:t> </a:t>
            </a:r>
            <a:r>
              <a:rPr sz="1400" spc="-5" dirty="0">
                <a:latin typeface="Arial"/>
                <a:cs typeface="Arial"/>
              </a:rPr>
              <a:t>records </a:t>
            </a:r>
            <a:r>
              <a:rPr sz="1400" spc="-375" dirty="0">
                <a:latin typeface="Arial"/>
                <a:cs typeface="Arial"/>
              </a:rPr>
              <a:t> </a:t>
            </a:r>
            <a:r>
              <a:rPr sz="1400" dirty="0">
                <a:latin typeface="Arial"/>
                <a:cs typeface="Arial"/>
              </a:rPr>
              <a:t>from</a:t>
            </a:r>
            <a:r>
              <a:rPr sz="1400" spc="-15" dirty="0">
                <a:latin typeface="Arial"/>
                <a:cs typeface="Arial"/>
              </a:rPr>
              <a:t> </a:t>
            </a:r>
            <a:r>
              <a:rPr sz="1400" dirty="0">
                <a:latin typeface="Arial"/>
                <a:cs typeface="Arial"/>
              </a:rPr>
              <a:t>a</a:t>
            </a:r>
            <a:r>
              <a:rPr sz="1400" spc="-20" dirty="0">
                <a:latin typeface="Arial"/>
                <a:cs typeface="Arial"/>
              </a:rPr>
              <a:t> </a:t>
            </a:r>
            <a:r>
              <a:rPr sz="1400" spc="-5" dirty="0">
                <a:latin typeface="Arial"/>
                <a:cs typeface="Arial"/>
              </a:rPr>
              <a:t>table.</a:t>
            </a:r>
            <a:endParaRPr sz="1400">
              <a:latin typeface="Arial"/>
              <a:cs typeface="Arial"/>
            </a:endParaRPr>
          </a:p>
          <a:p>
            <a:pPr marL="349250" marR="78105" indent="-337185">
              <a:lnSpc>
                <a:spcPct val="115900"/>
              </a:lnSpc>
              <a:spcBef>
                <a:spcPts val="10"/>
              </a:spcBef>
              <a:buChar char="●"/>
              <a:tabLst>
                <a:tab pos="349250" algn="l"/>
                <a:tab pos="349885" algn="l"/>
              </a:tabLst>
            </a:pPr>
            <a:r>
              <a:rPr sz="1400" dirty="0">
                <a:latin typeface="Arial"/>
                <a:cs typeface="Arial"/>
              </a:rPr>
              <a:t>Merge:</a:t>
            </a:r>
            <a:r>
              <a:rPr sz="1400" spc="-55" dirty="0">
                <a:latin typeface="Arial"/>
                <a:cs typeface="Arial"/>
              </a:rPr>
              <a:t> </a:t>
            </a:r>
            <a:r>
              <a:rPr sz="1400" spc="-5" dirty="0">
                <a:latin typeface="Arial"/>
                <a:cs typeface="Arial"/>
              </a:rPr>
              <a:t>It</a:t>
            </a:r>
            <a:r>
              <a:rPr sz="1400" spc="-50" dirty="0">
                <a:latin typeface="Arial"/>
                <a:cs typeface="Arial"/>
              </a:rPr>
              <a:t> </a:t>
            </a:r>
            <a:r>
              <a:rPr sz="1400" spc="-5" dirty="0">
                <a:latin typeface="Arial"/>
                <a:cs typeface="Arial"/>
              </a:rPr>
              <a:t>performs</a:t>
            </a:r>
            <a:r>
              <a:rPr sz="1400" spc="-45" dirty="0">
                <a:latin typeface="Arial"/>
                <a:cs typeface="Arial"/>
              </a:rPr>
              <a:t> </a:t>
            </a:r>
            <a:r>
              <a:rPr sz="1400" spc="-5" dirty="0">
                <a:latin typeface="Arial"/>
                <a:cs typeface="Arial"/>
              </a:rPr>
              <a:t>UPSERT</a:t>
            </a:r>
            <a:r>
              <a:rPr sz="1400" spc="-75" dirty="0">
                <a:latin typeface="Arial"/>
                <a:cs typeface="Arial"/>
              </a:rPr>
              <a:t> </a:t>
            </a:r>
            <a:r>
              <a:rPr sz="1400" dirty="0">
                <a:latin typeface="Arial"/>
                <a:cs typeface="Arial"/>
              </a:rPr>
              <a:t>operation, </a:t>
            </a:r>
            <a:r>
              <a:rPr sz="1400" spc="-370" dirty="0">
                <a:latin typeface="Arial"/>
                <a:cs typeface="Arial"/>
              </a:rPr>
              <a:t> </a:t>
            </a:r>
            <a:r>
              <a:rPr sz="1400" spc="-5" dirty="0">
                <a:latin typeface="Arial"/>
                <a:cs typeface="Arial"/>
              </a:rPr>
              <a:t>i.e.,</a:t>
            </a:r>
            <a:r>
              <a:rPr sz="1400" spc="-10" dirty="0">
                <a:latin typeface="Arial"/>
                <a:cs typeface="Arial"/>
              </a:rPr>
              <a:t> </a:t>
            </a:r>
            <a:r>
              <a:rPr sz="1400" spc="-5" dirty="0">
                <a:latin typeface="Arial"/>
                <a:cs typeface="Arial"/>
              </a:rPr>
              <a:t>insert</a:t>
            </a:r>
            <a:r>
              <a:rPr sz="1400" spc="-10" dirty="0">
                <a:latin typeface="Arial"/>
                <a:cs typeface="Arial"/>
              </a:rPr>
              <a:t> or</a:t>
            </a:r>
            <a:r>
              <a:rPr sz="1400" spc="-5" dirty="0">
                <a:latin typeface="Arial"/>
                <a:cs typeface="Arial"/>
              </a:rPr>
              <a:t> update</a:t>
            </a:r>
            <a:r>
              <a:rPr sz="1400" spc="-10" dirty="0">
                <a:latin typeface="Arial"/>
                <a:cs typeface="Arial"/>
              </a:rPr>
              <a:t> </a:t>
            </a:r>
            <a:r>
              <a:rPr sz="1400" spc="-5" dirty="0">
                <a:latin typeface="Arial"/>
                <a:cs typeface="Arial"/>
              </a:rPr>
              <a:t>operations.</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8016" y="4841993"/>
            <a:ext cx="2155190" cy="124460"/>
          </a:xfrm>
          <a:prstGeom prst="rect">
            <a:avLst/>
          </a:prstGeom>
        </p:spPr>
        <p:txBody>
          <a:bodyPr vert="horz" wrap="square" lIns="0" tIns="3810" rIns="0" bIns="0" rtlCol="0">
            <a:spAutoFit/>
          </a:bodyPr>
          <a:lstStyle/>
          <a:p>
            <a:pPr marL="12700">
              <a:lnSpc>
                <a:spcPct val="100000"/>
              </a:lnSpc>
              <a:spcBef>
                <a:spcPts val="30"/>
              </a:spcBef>
            </a:pPr>
            <a:r>
              <a:rPr sz="700" u="sng" spc="-5" dirty="0">
                <a:solidFill>
                  <a:srgbClr val="0096A7"/>
                </a:solidFill>
                <a:uFill>
                  <a:solidFill>
                    <a:srgbClr val="0096A7"/>
                  </a:solidFill>
                </a:uFill>
                <a:latin typeface="Arial"/>
                <a:cs typeface="Arial"/>
                <a:hlinkClick r:id="rId5"/>
              </a:rPr>
              <a:t>https://www.studytonight.com/dbms/database-key.</a:t>
            </a:r>
            <a:r>
              <a:rPr sz="700" u="sng" spc="-5" dirty="0">
                <a:solidFill>
                  <a:srgbClr val="0096A7"/>
                </a:solidFill>
                <a:uFill>
                  <a:solidFill>
                    <a:srgbClr val="0096A7"/>
                  </a:solidFill>
                </a:uFill>
                <a:latin typeface="Arial"/>
                <a:cs typeface="Arial"/>
              </a:rPr>
              <a:t>php</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54812" y="644397"/>
            <a:ext cx="3418424" cy="772647"/>
          </a:xfrm>
          <a:prstGeom prst="rect">
            <a:avLst/>
          </a:prstGeom>
        </p:spPr>
        <p:txBody>
          <a:bodyPr vert="horz" wrap="square" lIns="0" tIns="28575" rIns="0" bIns="0" rtlCol="0">
            <a:spAutoFit/>
          </a:bodyPr>
          <a:lstStyle/>
          <a:p>
            <a:pPr marL="190500" marR="5080" indent="-178435" algn="ctr">
              <a:lnSpc>
                <a:spcPts val="2840"/>
              </a:lnSpc>
              <a:spcBef>
                <a:spcPts val="225"/>
              </a:spcBef>
            </a:pPr>
            <a:r>
              <a:rPr spc="-5" dirty="0"/>
              <a:t>Relational</a:t>
            </a:r>
            <a:r>
              <a:rPr spc="-114" dirty="0"/>
              <a:t> </a:t>
            </a:r>
            <a:r>
              <a:rPr spc="-5" dirty="0"/>
              <a:t>Data </a:t>
            </a:r>
            <a:r>
              <a:rPr spc="-650" dirty="0"/>
              <a:t> </a:t>
            </a:r>
            <a:r>
              <a:rPr spc="-5" dirty="0"/>
              <a:t>Manipulation</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5915025" y="1200150"/>
              <a:ext cx="1619123" cy="2508250"/>
            </a:xfrm>
            <a:prstGeom prst="rect">
              <a:avLst/>
            </a:prstGeom>
          </p:spPr>
        </p:pic>
      </p:grpSp>
      <p:sp>
        <p:nvSpPr>
          <p:cNvPr id="7" name="object 7"/>
          <p:cNvSpPr txBox="1"/>
          <p:nvPr/>
        </p:nvSpPr>
        <p:spPr>
          <a:xfrm>
            <a:off x="1499361" y="1719198"/>
            <a:ext cx="155130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DML</a:t>
            </a:r>
            <a:r>
              <a:rPr sz="1800" spc="-80" dirty="0">
                <a:solidFill>
                  <a:srgbClr val="585858"/>
                </a:solidFill>
                <a:latin typeface="Arial"/>
                <a:cs typeface="Arial"/>
              </a:rPr>
              <a:t> </a:t>
            </a:r>
            <a:r>
              <a:rPr sz="1800" dirty="0">
                <a:solidFill>
                  <a:srgbClr val="585858"/>
                </a:solidFill>
                <a:latin typeface="Arial"/>
                <a:cs typeface="Arial"/>
              </a:rPr>
              <a:t>(C</a:t>
            </a:r>
            <a:r>
              <a:rPr sz="1800" spc="-10" dirty="0">
                <a:solidFill>
                  <a:srgbClr val="585858"/>
                </a:solidFill>
                <a:latin typeface="Arial"/>
                <a:cs typeface="Arial"/>
              </a:rPr>
              <a:t>o</a:t>
            </a:r>
            <a:r>
              <a:rPr sz="1800" spc="-5" dirty="0">
                <a:solidFill>
                  <a:srgbClr val="585858"/>
                </a:solidFill>
                <a:latin typeface="Arial"/>
                <a:cs typeface="Arial"/>
              </a:rPr>
              <a:t>nt</a:t>
            </a:r>
            <a:r>
              <a:rPr sz="1800" spc="-10" dirty="0">
                <a:solidFill>
                  <a:srgbClr val="585858"/>
                </a:solidFill>
                <a:latin typeface="Arial"/>
                <a:cs typeface="Arial"/>
              </a:rPr>
              <a:t>d</a:t>
            </a:r>
            <a:r>
              <a:rPr sz="1800" dirty="0">
                <a:solidFill>
                  <a:srgbClr val="585858"/>
                </a:solidFill>
                <a:latin typeface="Arial"/>
                <a:cs typeface="Arial"/>
              </a:rPr>
              <a:t>…)</a:t>
            </a:r>
            <a:endParaRPr sz="1800">
              <a:latin typeface="Arial"/>
              <a:cs typeface="Arial"/>
            </a:endParaRPr>
          </a:p>
        </p:txBody>
      </p:sp>
      <p:sp>
        <p:nvSpPr>
          <p:cNvPr id="8" name="object 8"/>
          <p:cNvSpPr txBox="1"/>
          <p:nvPr/>
        </p:nvSpPr>
        <p:spPr>
          <a:xfrm>
            <a:off x="654812" y="2891409"/>
            <a:ext cx="3479165" cy="1724660"/>
          </a:xfrm>
          <a:prstGeom prst="rect">
            <a:avLst/>
          </a:prstGeom>
        </p:spPr>
        <p:txBody>
          <a:bodyPr vert="horz" wrap="square" lIns="0" tIns="12700" rIns="0" bIns="0" rtlCol="0">
            <a:spAutoFit/>
          </a:bodyPr>
          <a:lstStyle/>
          <a:p>
            <a:pPr marL="32384">
              <a:lnSpc>
                <a:spcPct val="100000"/>
              </a:lnSpc>
              <a:spcBef>
                <a:spcPts val="100"/>
              </a:spcBef>
            </a:pPr>
            <a:r>
              <a:rPr sz="1400" spc="-5" dirty="0">
                <a:latin typeface="Arial"/>
                <a:cs typeface="Arial"/>
              </a:rPr>
              <a:t>Here</a:t>
            </a:r>
            <a:r>
              <a:rPr sz="1400" spc="-20" dirty="0">
                <a:latin typeface="Arial"/>
                <a:cs typeface="Arial"/>
              </a:rPr>
              <a:t> </a:t>
            </a:r>
            <a:r>
              <a:rPr sz="1400" dirty="0">
                <a:latin typeface="Arial"/>
                <a:cs typeface="Arial"/>
              </a:rPr>
              <a:t>are</a:t>
            </a:r>
            <a:r>
              <a:rPr sz="1400" spc="-15" dirty="0">
                <a:latin typeface="Arial"/>
                <a:cs typeface="Arial"/>
              </a:rPr>
              <a:t> </a:t>
            </a:r>
            <a:r>
              <a:rPr sz="1400" spc="-5" dirty="0">
                <a:latin typeface="Arial"/>
                <a:cs typeface="Arial"/>
              </a:rPr>
              <a:t>some</a:t>
            </a:r>
            <a:r>
              <a:rPr sz="1400" spc="-30" dirty="0">
                <a:latin typeface="Arial"/>
                <a:cs typeface="Arial"/>
              </a:rPr>
              <a:t> </a:t>
            </a:r>
            <a:r>
              <a:rPr sz="1400" spc="-10" dirty="0">
                <a:latin typeface="Arial"/>
                <a:cs typeface="Arial"/>
              </a:rPr>
              <a:t>tasks </a:t>
            </a:r>
            <a:r>
              <a:rPr sz="1400" spc="-5" dirty="0">
                <a:latin typeface="Arial"/>
                <a:cs typeface="Arial"/>
              </a:rPr>
              <a:t>that</a:t>
            </a:r>
            <a:r>
              <a:rPr sz="1400" spc="-25" dirty="0">
                <a:latin typeface="Arial"/>
                <a:cs typeface="Arial"/>
              </a:rPr>
              <a:t> </a:t>
            </a:r>
            <a:r>
              <a:rPr sz="1400" spc="-5" dirty="0">
                <a:latin typeface="Arial"/>
                <a:cs typeface="Arial"/>
              </a:rPr>
              <a:t>come</a:t>
            </a:r>
            <a:r>
              <a:rPr sz="1400" spc="-10" dirty="0">
                <a:latin typeface="Arial"/>
                <a:cs typeface="Arial"/>
              </a:rPr>
              <a:t> </a:t>
            </a:r>
            <a:r>
              <a:rPr sz="1400" spc="-5" dirty="0">
                <a:latin typeface="Arial"/>
                <a:cs typeface="Arial"/>
              </a:rPr>
              <a:t>under</a:t>
            </a:r>
            <a:r>
              <a:rPr sz="1400" spc="-25" dirty="0">
                <a:latin typeface="Arial"/>
                <a:cs typeface="Arial"/>
              </a:rPr>
              <a:t> </a:t>
            </a:r>
            <a:r>
              <a:rPr sz="1400" spc="-5" dirty="0">
                <a:latin typeface="Arial"/>
                <a:cs typeface="Arial"/>
              </a:rPr>
              <a:t>DML:</a:t>
            </a:r>
            <a:endParaRPr sz="1400">
              <a:latin typeface="Arial"/>
              <a:cs typeface="Arial"/>
            </a:endParaRPr>
          </a:p>
          <a:p>
            <a:pPr>
              <a:lnSpc>
                <a:spcPct val="100000"/>
              </a:lnSpc>
              <a:spcBef>
                <a:spcPts val="40"/>
              </a:spcBef>
            </a:pPr>
            <a:endParaRPr sz="1650">
              <a:latin typeface="Arial"/>
              <a:cs typeface="Arial"/>
            </a:endParaRPr>
          </a:p>
          <a:p>
            <a:pPr marL="349250" marR="19685" indent="-337185">
              <a:lnSpc>
                <a:spcPct val="116399"/>
              </a:lnSpc>
              <a:buChar char="●"/>
              <a:tabLst>
                <a:tab pos="349250" algn="l"/>
                <a:tab pos="349885" algn="l"/>
              </a:tabLst>
            </a:pPr>
            <a:r>
              <a:rPr sz="1400" spc="-5" dirty="0">
                <a:latin typeface="Arial"/>
                <a:cs typeface="Arial"/>
              </a:rPr>
              <a:t>Call:</a:t>
            </a:r>
            <a:r>
              <a:rPr sz="1400" spc="-20" dirty="0">
                <a:latin typeface="Arial"/>
                <a:cs typeface="Arial"/>
              </a:rPr>
              <a:t> </a:t>
            </a:r>
            <a:r>
              <a:rPr sz="1400" spc="-5" dirty="0">
                <a:latin typeface="Arial"/>
                <a:cs typeface="Arial"/>
              </a:rPr>
              <a:t>It</a:t>
            </a:r>
            <a:r>
              <a:rPr sz="1400" spc="-15" dirty="0">
                <a:latin typeface="Arial"/>
                <a:cs typeface="Arial"/>
              </a:rPr>
              <a:t> </a:t>
            </a:r>
            <a:r>
              <a:rPr sz="1400" dirty="0">
                <a:latin typeface="Arial"/>
                <a:cs typeface="Arial"/>
              </a:rPr>
              <a:t>is</a:t>
            </a:r>
            <a:r>
              <a:rPr sz="1400" spc="-15" dirty="0">
                <a:latin typeface="Arial"/>
                <a:cs typeface="Arial"/>
              </a:rPr>
              <a:t> </a:t>
            </a:r>
            <a:r>
              <a:rPr sz="1400" spc="-5" dirty="0">
                <a:latin typeface="Arial"/>
                <a:cs typeface="Arial"/>
              </a:rPr>
              <a:t>used</a:t>
            </a:r>
            <a:r>
              <a:rPr sz="1400" spc="-20" dirty="0">
                <a:latin typeface="Arial"/>
                <a:cs typeface="Arial"/>
              </a:rPr>
              <a:t> </a:t>
            </a:r>
            <a:r>
              <a:rPr sz="1400" spc="-5" dirty="0">
                <a:latin typeface="Arial"/>
                <a:cs typeface="Arial"/>
              </a:rPr>
              <a:t>to</a:t>
            </a:r>
            <a:r>
              <a:rPr sz="1400" spc="-20" dirty="0">
                <a:latin typeface="Arial"/>
                <a:cs typeface="Arial"/>
              </a:rPr>
              <a:t> </a:t>
            </a:r>
            <a:r>
              <a:rPr sz="1400" spc="-5" dirty="0">
                <a:latin typeface="Arial"/>
                <a:cs typeface="Arial"/>
              </a:rPr>
              <a:t>call</a:t>
            </a:r>
            <a:r>
              <a:rPr sz="1400" spc="-10" dirty="0">
                <a:latin typeface="Arial"/>
                <a:cs typeface="Arial"/>
              </a:rPr>
              <a:t> </a:t>
            </a:r>
            <a:r>
              <a:rPr sz="1400" dirty="0">
                <a:latin typeface="Arial"/>
                <a:cs typeface="Arial"/>
              </a:rPr>
              <a:t>a</a:t>
            </a:r>
            <a:r>
              <a:rPr sz="1400" spc="-20" dirty="0">
                <a:latin typeface="Arial"/>
                <a:cs typeface="Arial"/>
              </a:rPr>
              <a:t> </a:t>
            </a:r>
            <a:r>
              <a:rPr sz="1400" spc="-5" dirty="0">
                <a:latin typeface="Arial"/>
                <a:cs typeface="Arial"/>
              </a:rPr>
              <a:t>structured</a:t>
            </a:r>
            <a:r>
              <a:rPr sz="1400" spc="-10" dirty="0">
                <a:latin typeface="Arial"/>
                <a:cs typeface="Arial"/>
              </a:rPr>
              <a:t> </a:t>
            </a:r>
            <a:r>
              <a:rPr sz="1400" dirty="0">
                <a:latin typeface="Arial"/>
                <a:cs typeface="Arial"/>
              </a:rPr>
              <a:t>query </a:t>
            </a:r>
            <a:r>
              <a:rPr sz="1400" spc="-375" dirty="0">
                <a:latin typeface="Arial"/>
                <a:cs typeface="Arial"/>
              </a:rPr>
              <a:t> </a:t>
            </a:r>
            <a:r>
              <a:rPr sz="1400" dirty="0">
                <a:latin typeface="Arial"/>
                <a:cs typeface="Arial"/>
              </a:rPr>
              <a:t>language</a:t>
            </a:r>
            <a:r>
              <a:rPr sz="1400" spc="-15" dirty="0">
                <a:latin typeface="Arial"/>
                <a:cs typeface="Arial"/>
              </a:rPr>
              <a:t> </a:t>
            </a:r>
            <a:r>
              <a:rPr sz="1400" spc="-10" dirty="0">
                <a:latin typeface="Arial"/>
                <a:cs typeface="Arial"/>
              </a:rPr>
              <a:t>or</a:t>
            </a:r>
            <a:r>
              <a:rPr sz="1400" spc="-5" dirty="0">
                <a:latin typeface="Arial"/>
                <a:cs typeface="Arial"/>
              </a:rPr>
              <a:t> </a:t>
            </a:r>
            <a:r>
              <a:rPr sz="1400" dirty="0">
                <a:latin typeface="Arial"/>
                <a:cs typeface="Arial"/>
              </a:rPr>
              <a:t>a</a:t>
            </a:r>
            <a:r>
              <a:rPr sz="1400" spc="-20" dirty="0">
                <a:latin typeface="Arial"/>
                <a:cs typeface="Arial"/>
              </a:rPr>
              <a:t> </a:t>
            </a:r>
            <a:r>
              <a:rPr sz="1400" spc="-5" dirty="0">
                <a:latin typeface="Arial"/>
                <a:cs typeface="Arial"/>
              </a:rPr>
              <a:t>Java</a:t>
            </a:r>
            <a:r>
              <a:rPr sz="1400" spc="-10" dirty="0">
                <a:latin typeface="Arial"/>
                <a:cs typeface="Arial"/>
              </a:rPr>
              <a:t> </a:t>
            </a:r>
            <a:r>
              <a:rPr sz="1400" spc="-5" dirty="0">
                <a:latin typeface="Arial"/>
                <a:cs typeface="Arial"/>
              </a:rPr>
              <a:t>subprogram.</a:t>
            </a:r>
            <a:endParaRPr sz="1400">
              <a:latin typeface="Arial"/>
              <a:cs typeface="Arial"/>
            </a:endParaRPr>
          </a:p>
          <a:p>
            <a:pPr marL="349250" marR="264160" indent="-337185">
              <a:lnSpc>
                <a:spcPct val="114999"/>
              </a:lnSpc>
              <a:spcBef>
                <a:spcPts val="25"/>
              </a:spcBef>
              <a:buChar char="●"/>
              <a:tabLst>
                <a:tab pos="349250" algn="l"/>
                <a:tab pos="349885" algn="l"/>
              </a:tabLst>
            </a:pPr>
            <a:r>
              <a:rPr sz="1400" spc="-5" dirty="0">
                <a:latin typeface="Arial"/>
                <a:cs typeface="Arial"/>
              </a:rPr>
              <a:t>Explain</a:t>
            </a:r>
            <a:r>
              <a:rPr sz="1400" spc="-20" dirty="0">
                <a:latin typeface="Arial"/>
                <a:cs typeface="Arial"/>
              </a:rPr>
              <a:t> </a:t>
            </a:r>
            <a:r>
              <a:rPr sz="1400" spc="-5" dirty="0">
                <a:latin typeface="Arial"/>
                <a:cs typeface="Arial"/>
              </a:rPr>
              <a:t>Plan:</a:t>
            </a:r>
            <a:r>
              <a:rPr sz="1400" spc="-25" dirty="0">
                <a:latin typeface="Arial"/>
                <a:cs typeface="Arial"/>
              </a:rPr>
              <a:t> </a:t>
            </a:r>
            <a:r>
              <a:rPr sz="1400" spc="-5" dirty="0">
                <a:latin typeface="Arial"/>
                <a:cs typeface="Arial"/>
              </a:rPr>
              <a:t>It</a:t>
            </a:r>
            <a:r>
              <a:rPr sz="1400" spc="-25" dirty="0">
                <a:latin typeface="Arial"/>
                <a:cs typeface="Arial"/>
              </a:rPr>
              <a:t> </a:t>
            </a:r>
            <a:r>
              <a:rPr sz="1400" spc="-5" dirty="0">
                <a:latin typeface="Arial"/>
                <a:cs typeface="Arial"/>
              </a:rPr>
              <a:t>has</a:t>
            </a:r>
            <a:r>
              <a:rPr sz="1400" spc="-35" dirty="0">
                <a:latin typeface="Arial"/>
                <a:cs typeface="Arial"/>
              </a:rPr>
              <a:t> </a:t>
            </a:r>
            <a:r>
              <a:rPr sz="1400" dirty="0">
                <a:latin typeface="Arial"/>
                <a:cs typeface="Arial"/>
              </a:rPr>
              <a:t>the</a:t>
            </a:r>
            <a:r>
              <a:rPr sz="1400" spc="-30" dirty="0">
                <a:latin typeface="Arial"/>
                <a:cs typeface="Arial"/>
              </a:rPr>
              <a:t> </a:t>
            </a:r>
            <a:r>
              <a:rPr sz="1400" spc="-5" dirty="0">
                <a:latin typeface="Arial"/>
                <a:cs typeface="Arial"/>
              </a:rPr>
              <a:t>parameter</a:t>
            </a:r>
            <a:r>
              <a:rPr sz="1400" spc="-15" dirty="0">
                <a:latin typeface="Arial"/>
                <a:cs typeface="Arial"/>
              </a:rPr>
              <a:t> of </a:t>
            </a:r>
            <a:r>
              <a:rPr sz="1400" spc="-375" dirty="0">
                <a:latin typeface="Arial"/>
                <a:cs typeface="Arial"/>
              </a:rPr>
              <a:t> </a:t>
            </a:r>
            <a:r>
              <a:rPr sz="1400" spc="-5" dirty="0">
                <a:latin typeface="Arial"/>
                <a:cs typeface="Arial"/>
              </a:rPr>
              <a:t>explaining</a:t>
            </a:r>
            <a:r>
              <a:rPr sz="1400" spc="-15" dirty="0">
                <a:latin typeface="Arial"/>
                <a:cs typeface="Arial"/>
              </a:rPr>
              <a:t> </a:t>
            </a:r>
            <a:r>
              <a:rPr sz="1400" dirty="0">
                <a:latin typeface="Arial"/>
                <a:cs typeface="Arial"/>
              </a:rPr>
              <a:t>data.</a:t>
            </a:r>
            <a:endParaRPr sz="1400">
              <a:latin typeface="Arial"/>
              <a:cs typeface="Arial"/>
            </a:endParaRPr>
          </a:p>
          <a:p>
            <a:pPr marL="349250" indent="-335915">
              <a:lnSpc>
                <a:spcPct val="100000"/>
              </a:lnSpc>
              <a:spcBef>
                <a:spcPts val="275"/>
              </a:spcBef>
              <a:buChar char="●"/>
              <a:tabLst>
                <a:tab pos="349250" algn="l"/>
                <a:tab pos="349885" algn="l"/>
              </a:tabLst>
            </a:pPr>
            <a:r>
              <a:rPr sz="1400" spc="-5" dirty="0">
                <a:latin typeface="Arial"/>
                <a:cs typeface="Arial"/>
              </a:rPr>
              <a:t>Lock</a:t>
            </a:r>
            <a:r>
              <a:rPr sz="1400" spc="-90" dirty="0">
                <a:latin typeface="Arial"/>
                <a:cs typeface="Arial"/>
              </a:rPr>
              <a:t> </a:t>
            </a:r>
            <a:r>
              <a:rPr sz="1400" dirty="0">
                <a:latin typeface="Arial"/>
                <a:cs typeface="Arial"/>
              </a:rPr>
              <a:t>Table:</a:t>
            </a:r>
            <a:r>
              <a:rPr sz="1400" spc="-75" dirty="0">
                <a:latin typeface="Arial"/>
                <a:cs typeface="Arial"/>
              </a:rPr>
              <a:t> </a:t>
            </a:r>
            <a:r>
              <a:rPr sz="1400" dirty="0">
                <a:latin typeface="Arial"/>
                <a:cs typeface="Arial"/>
              </a:rPr>
              <a:t>It</a:t>
            </a:r>
            <a:r>
              <a:rPr sz="1400" spc="-80" dirty="0">
                <a:latin typeface="Arial"/>
                <a:cs typeface="Arial"/>
              </a:rPr>
              <a:t> </a:t>
            </a:r>
            <a:r>
              <a:rPr sz="1400" spc="-5" dirty="0">
                <a:latin typeface="Arial"/>
                <a:cs typeface="Arial"/>
              </a:rPr>
              <a:t>controls</a:t>
            </a:r>
            <a:r>
              <a:rPr sz="1400" spc="-70" dirty="0">
                <a:latin typeface="Arial"/>
                <a:cs typeface="Arial"/>
              </a:rPr>
              <a:t> </a:t>
            </a:r>
            <a:r>
              <a:rPr sz="1400" spc="-5" dirty="0">
                <a:latin typeface="Arial"/>
                <a:cs typeface="Arial"/>
              </a:rPr>
              <a:t>concurrency.</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8016" y="4841993"/>
            <a:ext cx="2155190" cy="124460"/>
          </a:xfrm>
          <a:prstGeom prst="rect">
            <a:avLst/>
          </a:prstGeom>
        </p:spPr>
        <p:txBody>
          <a:bodyPr vert="horz" wrap="square" lIns="0" tIns="3810" rIns="0" bIns="0" rtlCol="0">
            <a:spAutoFit/>
          </a:bodyPr>
          <a:lstStyle/>
          <a:p>
            <a:pPr marL="12700">
              <a:lnSpc>
                <a:spcPct val="100000"/>
              </a:lnSpc>
              <a:spcBef>
                <a:spcPts val="30"/>
              </a:spcBef>
            </a:pPr>
            <a:r>
              <a:rPr sz="700" u="sng" spc="-5" dirty="0">
                <a:solidFill>
                  <a:srgbClr val="0096A7"/>
                </a:solidFill>
                <a:uFill>
                  <a:solidFill>
                    <a:srgbClr val="0096A7"/>
                  </a:solidFill>
                </a:uFill>
                <a:latin typeface="Arial"/>
                <a:cs typeface="Arial"/>
                <a:hlinkClick r:id="rId5"/>
              </a:rPr>
              <a:t>https://www.studytonight.com/dbms/database-key.</a:t>
            </a:r>
            <a:r>
              <a:rPr sz="700" u="sng" spc="-5" dirty="0">
                <a:solidFill>
                  <a:srgbClr val="0096A7"/>
                </a:solidFill>
                <a:uFill>
                  <a:solidFill>
                    <a:srgbClr val="0096A7"/>
                  </a:solidFill>
                </a:uFill>
                <a:latin typeface="Arial"/>
                <a:cs typeface="Arial"/>
              </a:rPr>
              <a:t>php</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016253" y="996799"/>
            <a:ext cx="2489835" cy="391160"/>
          </a:xfrm>
          <a:prstGeom prst="rect">
            <a:avLst/>
          </a:prstGeom>
        </p:spPr>
        <p:txBody>
          <a:bodyPr vert="horz" wrap="square" lIns="0" tIns="12700" rIns="0" bIns="0" rtlCol="0">
            <a:spAutoFit/>
          </a:bodyPr>
          <a:lstStyle/>
          <a:p>
            <a:pPr marL="12700" algn="ctr">
              <a:lnSpc>
                <a:spcPct val="100000"/>
              </a:lnSpc>
              <a:spcBef>
                <a:spcPts val="100"/>
              </a:spcBef>
            </a:pPr>
            <a:r>
              <a:rPr sz="2400" spc="-5" dirty="0">
                <a:latin typeface="Arial"/>
                <a:cs typeface="Arial"/>
              </a:rPr>
              <a:t>R</a:t>
            </a:r>
            <a:r>
              <a:rPr sz="2400" spc="-15" dirty="0">
                <a:latin typeface="Arial"/>
                <a:cs typeface="Arial"/>
              </a:rPr>
              <a:t>e</a:t>
            </a:r>
            <a:r>
              <a:rPr sz="2400" spc="-5" dirty="0">
                <a:latin typeface="Arial"/>
                <a:cs typeface="Arial"/>
              </a:rPr>
              <a:t>l</a:t>
            </a:r>
            <a:r>
              <a:rPr sz="2400" spc="-15" dirty="0">
                <a:latin typeface="Arial"/>
                <a:cs typeface="Arial"/>
              </a:rPr>
              <a:t>a</a:t>
            </a:r>
            <a:r>
              <a:rPr sz="2400" spc="-5" dirty="0">
                <a:latin typeface="Arial"/>
                <a:cs typeface="Arial"/>
              </a:rPr>
              <a:t>tio</a:t>
            </a:r>
            <a:r>
              <a:rPr sz="2400" spc="-25" dirty="0">
                <a:latin typeface="Arial"/>
                <a:cs typeface="Arial"/>
              </a:rPr>
              <a:t>n</a:t>
            </a:r>
            <a:r>
              <a:rPr sz="2400" spc="-5" dirty="0">
                <a:latin typeface="Arial"/>
                <a:cs typeface="Arial"/>
              </a:rPr>
              <a:t>al</a:t>
            </a:r>
            <a:r>
              <a:rPr sz="2400" spc="-170" dirty="0">
                <a:latin typeface="Arial"/>
                <a:cs typeface="Arial"/>
              </a:rPr>
              <a:t> </a:t>
            </a:r>
            <a:r>
              <a:rPr sz="2400" spc="-5" dirty="0">
                <a:latin typeface="Arial"/>
                <a:cs typeface="Arial"/>
              </a:rPr>
              <a:t>A</a:t>
            </a:r>
            <a:r>
              <a:rPr sz="2400" spc="-15" dirty="0">
                <a:latin typeface="Arial"/>
                <a:cs typeface="Arial"/>
              </a:rPr>
              <a:t>l</a:t>
            </a:r>
            <a:r>
              <a:rPr sz="2400" spc="-5" dirty="0">
                <a:latin typeface="Arial"/>
                <a:cs typeface="Arial"/>
              </a:rPr>
              <a:t>gebra</a:t>
            </a:r>
            <a:endParaRPr sz="2400" dirty="0">
              <a:latin typeface="Arial"/>
              <a:cs typeface="Arial"/>
            </a:endParaRPr>
          </a:p>
        </p:txBody>
      </p:sp>
      <p:pic>
        <p:nvPicPr>
          <p:cNvPr id="3" name="object 3"/>
          <p:cNvPicPr/>
          <p:nvPr/>
        </p:nvPicPr>
        <p:blipFill>
          <a:blip r:embed="rId2" cstate="print"/>
          <a:stretch>
            <a:fillRect/>
          </a:stretch>
        </p:blipFill>
        <p:spPr>
          <a:xfrm>
            <a:off x="143510" y="163068"/>
            <a:ext cx="767080" cy="307848"/>
          </a:xfrm>
          <a:prstGeom prst="rect">
            <a:avLst/>
          </a:prstGeom>
        </p:spPr>
      </p:pic>
      <p:pic>
        <p:nvPicPr>
          <p:cNvPr id="4" name="object 4"/>
          <p:cNvPicPr/>
          <p:nvPr/>
        </p:nvPicPr>
        <p:blipFill>
          <a:blip r:embed="rId3" cstate="print"/>
          <a:stretch>
            <a:fillRect/>
          </a:stretch>
        </p:blipFill>
        <p:spPr>
          <a:xfrm>
            <a:off x="4808854" y="730123"/>
            <a:ext cx="4100829" cy="3119120"/>
          </a:xfrm>
          <a:prstGeom prst="rect">
            <a:avLst/>
          </a:prstGeom>
        </p:spPr>
      </p:pic>
      <p:sp>
        <p:nvSpPr>
          <p:cNvPr id="5" name="object 5"/>
          <p:cNvSpPr txBox="1"/>
          <p:nvPr/>
        </p:nvSpPr>
        <p:spPr>
          <a:xfrm>
            <a:off x="3634866" y="4851137"/>
            <a:ext cx="4629370" cy="311624"/>
          </a:xfrm>
          <a:prstGeom prst="rect">
            <a:avLst/>
          </a:prstGeom>
        </p:spPr>
        <p:txBody>
          <a:bodyPr vert="horz" wrap="square" lIns="0" tIns="3810" rIns="0" bIns="0" rtlCol="0">
            <a:spAutoFit/>
          </a:bodyPr>
          <a:lstStyle/>
          <a:p>
            <a:pPr marL="1525905" algn="ctr">
              <a:lnSpc>
                <a:spcPct val="100000"/>
              </a:lnSpc>
              <a:spcBef>
                <a:spcPts val="30"/>
              </a:spcBef>
            </a:pPr>
            <a:r>
              <a:rPr kumimoji="0" lang="en-US" sz="700" b="0" i="0" u="none" strike="noStrike" kern="0" cap="none" spc="-10" normalizeH="0" baseline="0" noProof="0" dirty="0">
                <a:ln>
                  <a:noFill/>
                </a:ln>
                <a:solidFill>
                  <a:srgbClr val="585858"/>
                </a:solidFill>
                <a:effectLst/>
                <a:uLnTx/>
                <a:uFillTx/>
                <a:latin typeface="Arial"/>
                <a:cs typeface="Arial"/>
                <a:sym typeface="Arial"/>
              </a:rPr>
              <a:t>Image</a:t>
            </a:r>
            <a:r>
              <a:rPr kumimoji="0" lang="en-US" sz="700" b="0" i="0" u="none" strike="noStrike" kern="0" cap="none" spc="15" normalizeH="0" baseline="0" noProof="0" dirty="0">
                <a:ln>
                  <a:noFill/>
                </a:ln>
                <a:solidFill>
                  <a:srgbClr val="585858"/>
                </a:solidFill>
                <a:effectLst/>
                <a:uLnTx/>
                <a:uFillTx/>
                <a:latin typeface="Arial"/>
                <a:cs typeface="Arial"/>
                <a:sym typeface="Arial"/>
              </a:rPr>
              <a:t> </a:t>
            </a:r>
            <a:r>
              <a:rPr kumimoji="0" lang="en-US" sz="700" b="0" i="0" u="none" strike="noStrike" kern="0" cap="none" spc="-5" normalizeH="0" baseline="0" noProof="0" dirty="0">
                <a:ln>
                  <a:noFill/>
                </a:ln>
                <a:solidFill>
                  <a:srgbClr val="585858"/>
                </a:solidFill>
                <a:effectLst/>
                <a:uLnTx/>
                <a:uFillTx/>
                <a:latin typeface="Arial"/>
                <a:cs typeface="Arial"/>
                <a:sym typeface="Arial"/>
              </a:rPr>
              <a:t>Source:</a:t>
            </a:r>
            <a:r>
              <a:rPr kumimoji="0" lang="en-US" sz="700" b="0" i="0" u="none" strike="noStrike" kern="0" cap="none" spc="35" normalizeH="0" baseline="0" noProof="0" dirty="0">
                <a:ln>
                  <a:noFill/>
                </a:ln>
                <a:solidFill>
                  <a:srgbClr val="585858"/>
                </a:solidFill>
                <a:effectLst/>
                <a:uLnTx/>
                <a:uFillTx/>
                <a:latin typeface="Arial"/>
                <a:cs typeface="Arial"/>
                <a:sym typeface="Arial"/>
              </a:rPr>
              <a:t> </a:t>
            </a:r>
            <a:r>
              <a:rPr lang="en-US" sz="700" u="sng" spc="-5" dirty="0">
                <a:solidFill>
                  <a:srgbClr val="0096A7"/>
                </a:solidFill>
                <a:uFill>
                  <a:solidFill>
                    <a:srgbClr val="0096A7"/>
                  </a:solidFill>
                </a:uFill>
                <a:latin typeface="Arial"/>
                <a:cs typeface="Arial"/>
                <a:hlinkClick r:id="rId4"/>
              </a:rPr>
              <a:t>https://www.minigranth.com/dbms-tutorial/relational-algebra/</a:t>
            </a:r>
            <a:endParaRPr lang="en-US" sz="700" dirty="0">
              <a:latin typeface="Arial"/>
              <a:cs typeface="Arial"/>
            </a:endParaRPr>
          </a:p>
          <a:p>
            <a:pPr marL="12700" algn="ctr">
              <a:lnSpc>
                <a:spcPct val="100000"/>
              </a:lnSpc>
              <a:spcBef>
                <a:spcPts val="605"/>
              </a:spcBef>
            </a:pPr>
            <a:endParaRPr lang="en-US" sz="800" dirty="0">
              <a:latin typeface="Arial"/>
              <a:cs typeface="Arial"/>
            </a:endParaRPr>
          </a:p>
        </p:txBody>
      </p:sp>
    </p:spTree>
  </p:cSld>
  <p:clrMapOvr>
    <a:masterClrMapping/>
  </p:clrMapOvr>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654812" y="827278"/>
            <a:ext cx="3369933" cy="456535"/>
          </a:xfrm>
          <a:prstGeom prst="rect">
            <a:avLst/>
          </a:prstGeom>
        </p:spPr>
        <p:txBody>
          <a:bodyPr vert="horz" wrap="square" lIns="0" tIns="12700" rIns="0" bIns="0" rtlCol="0">
            <a:spAutoFit/>
          </a:bodyPr>
          <a:lstStyle/>
          <a:p>
            <a:pPr marL="12700" algn="ctr">
              <a:lnSpc>
                <a:spcPct val="100000"/>
              </a:lnSpc>
              <a:spcBef>
                <a:spcPts val="100"/>
              </a:spcBef>
            </a:pPr>
            <a:r>
              <a:rPr spc="-5" dirty="0"/>
              <a:t>R</a:t>
            </a:r>
            <a:r>
              <a:rPr spc="-15" dirty="0"/>
              <a:t>e</a:t>
            </a:r>
            <a:r>
              <a:rPr spc="-5" dirty="0"/>
              <a:t>l</a:t>
            </a:r>
            <a:r>
              <a:rPr spc="-15" dirty="0"/>
              <a:t>a</a:t>
            </a:r>
            <a:r>
              <a:rPr spc="-5" dirty="0"/>
              <a:t>tio</a:t>
            </a:r>
            <a:r>
              <a:rPr spc="-25" dirty="0"/>
              <a:t>n</a:t>
            </a:r>
            <a:r>
              <a:rPr spc="-5" dirty="0"/>
              <a:t>al</a:t>
            </a:r>
            <a:r>
              <a:rPr spc="-175" dirty="0"/>
              <a:t> </a:t>
            </a:r>
            <a:r>
              <a:rPr spc="-5" dirty="0"/>
              <a:t>A</a:t>
            </a:r>
            <a:r>
              <a:rPr spc="-15" dirty="0"/>
              <a:t>l</a:t>
            </a:r>
            <a:r>
              <a:rPr spc="-5" dirty="0"/>
              <a:t>gebra</a:t>
            </a:r>
          </a:p>
        </p:txBody>
      </p:sp>
      <p:sp>
        <p:nvSpPr>
          <p:cNvPr id="6" name="object 6"/>
          <p:cNvSpPr txBox="1"/>
          <p:nvPr/>
        </p:nvSpPr>
        <p:spPr>
          <a:xfrm>
            <a:off x="1787398" y="1726819"/>
            <a:ext cx="97663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Definition</a:t>
            </a:r>
            <a:endParaRPr sz="1800">
              <a:latin typeface="Arial"/>
              <a:cs typeface="Arial"/>
            </a:endParaRPr>
          </a:p>
        </p:txBody>
      </p:sp>
      <p:sp>
        <p:nvSpPr>
          <p:cNvPr id="7" name="object 7"/>
          <p:cNvSpPr txBox="1"/>
          <p:nvPr/>
        </p:nvSpPr>
        <p:spPr>
          <a:xfrm>
            <a:off x="654812" y="2617698"/>
            <a:ext cx="3481704" cy="2251075"/>
          </a:xfrm>
          <a:prstGeom prst="rect">
            <a:avLst/>
          </a:prstGeom>
        </p:spPr>
        <p:txBody>
          <a:bodyPr vert="horz" wrap="square" lIns="0" tIns="12700" rIns="0" bIns="0" rtlCol="0">
            <a:spAutoFit/>
          </a:bodyPr>
          <a:lstStyle/>
          <a:p>
            <a:pPr marL="349250" marR="311150" indent="-337185">
              <a:lnSpc>
                <a:spcPct val="115700"/>
              </a:lnSpc>
              <a:spcBef>
                <a:spcPts val="100"/>
              </a:spcBef>
              <a:buChar char="●"/>
              <a:tabLst>
                <a:tab pos="349250" algn="l"/>
                <a:tab pos="349885" algn="l"/>
              </a:tabLst>
            </a:pPr>
            <a:r>
              <a:rPr sz="1400" spc="-20" dirty="0">
                <a:latin typeface="Arial"/>
                <a:cs typeface="Arial"/>
              </a:rPr>
              <a:t>R</a:t>
            </a:r>
            <a:r>
              <a:rPr sz="1400" spc="-15" dirty="0">
                <a:latin typeface="Arial"/>
                <a:cs typeface="Arial"/>
              </a:rPr>
              <a:t>ELA</a:t>
            </a:r>
            <a:r>
              <a:rPr sz="1400" spc="-20" dirty="0">
                <a:latin typeface="Arial"/>
                <a:cs typeface="Arial"/>
              </a:rPr>
              <a:t>T</a:t>
            </a:r>
            <a:r>
              <a:rPr sz="1400" spc="-10" dirty="0">
                <a:latin typeface="Arial"/>
                <a:cs typeface="Arial"/>
              </a:rPr>
              <a:t>I</a:t>
            </a:r>
            <a:r>
              <a:rPr sz="1400" spc="-15" dirty="0">
                <a:latin typeface="Arial"/>
                <a:cs typeface="Arial"/>
              </a:rPr>
              <a:t>O</a:t>
            </a:r>
            <a:r>
              <a:rPr sz="1400" spc="-20" dirty="0">
                <a:latin typeface="Arial"/>
                <a:cs typeface="Arial"/>
              </a:rPr>
              <a:t>N</a:t>
            </a:r>
            <a:r>
              <a:rPr sz="1400" spc="-15" dirty="0">
                <a:latin typeface="Arial"/>
                <a:cs typeface="Arial"/>
              </a:rPr>
              <a:t>A</a:t>
            </a:r>
            <a:r>
              <a:rPr sz="1400" dirty="0">
                <a:latin typeface="Arial"/>
                <a:cs typeface="Arial"/>
              </a:rPr>
              <a:t>L</a:t>
            </a:r>
            <a:r>
              <a:rPr sz="1400" spc="-140" dirty="0">
                <a:latin typeface="Arial"/>
                <a:cs typeface="Arial"/>
              </a:rPr>
              <a:t> </a:t>
            </a:r>
            <a:r>
              <a:rPr sz="1400" spc="-15" dirty="0">
                <a:latin typeface="Arial"/>
                <a:cs typeface="Arial"/>
              </a:rPr>
              <a:t>ALGEB</a:t>
            </a:r>
            <a:r>
              <a:rPr sz="1400" spc="-20" dirty="0">
                <a:latin typeface="Arial"/>
                <a:cs typeface="Arial"/>
              </a:rPr>
              <a:t>R</a:t>
            </a:r>
            <a:r>
              <a:rPr sz="1400" dirty="0">
                <a:latin typeface="Arial"/>
                <a:cs typeface="Arial"/>
              </a:rPr>
              <a:t>A</a:t>
            </a:r>
            <a:r>
              <a:rPr sz="1400" spc="-85" dirty="0">
                <a:latin typeface="Arial"/>
                <a:cs typeface="Arial"/>
              </a:rPr>
              <a:t> </a:t>
            </a:r>
            <a:r>
              <a:rPr sz="1400" dirty="0">
                <a:latin typeface="Arial"/>
                <a:cs typeface="Arial"/>
              </a:rPr>
              <a:t>is</a:t>
            </a:r>
            <a:r>
              <a:rPr sz="1400" spc="-10" dirty="0">
                <a:latin typeface="Arial"/>
                <a:cs typeface="Arial"/>
              </a:rPr>
              <a:t> </a:t>
            </a:r>
            <a:r>
              <a:rPr sz="1400" dirty="0">
                <a:latin typeface="Arial"/>
                <a:cs typeface="Arial"/>
              </a:rPr>
              <a:t>a</a:t>
            </a:r>
            <a:r>
              <a:rPr sz="1400" spc="-10" dirty="0">
                <a:latin typeface="Arial"/>
                <a:cs typeface="Arial"/>
              </a:rPr>
              <a:t> </a:t>
            </a:r>
            <a:r>
              <a:rPr sz="1400" spc="-20" dirty="0">
                <a:latin typeface="Arial"/>
                <a:cs typeface="Arial"/>
              </a:rPr>
              <a:t>w</a:t>
            </a:r>
            <a:r>
              <a:rPr sz="1400" dirty="0">
                <a:latin typeface="Arial"/>
                <a:cs typeface="Arial"/>
              </a:rPr>
              <a:t>i</a:t>
            </a:r>
            <a:r>
              <a:rPr sz="1400" spc="-15" dirty="0">
                <a:latin typeface="Arial"/>
                <a:cs typeface="Arial"/>
              </a:rPr>
              <a:t>d</a:t>
            </a:r>
            <a:r>
              <a:rPr sz="1400" dirty="0">
                <a:latin typeface="Arial"/>
                <a:cs typeface="Arial"/>
              </a:rPr>
              <a:t>ely  used</a:t>
            </a:r>
            <a:r>
              <a:rPr sz="1400" spc="-40" dirty="0">
                <a:latin typeface="Arial"/>
                <a:cs typeface="Arial"/>
              </a:rPr>
              <a:t> </a:t>
            </a:r>
            <a:r>
              <a:rPr sz="1400" dirty="0">
                <a:latin typeface="Arial"/>
                <a:cs typeface="Arial"/>
              </a:rPr>
              <a:t>procedural</a:t>
            </a:r>
            <a:r>
              <a:rPr sz="1400" spc="-35" dirty="0">
                <a:latin typeface="Arial"/>
                <a:cs typeface="Arial"/>
              </a:rPr>
              <a:t> </a:t>
            </a:r>
            <a:r>
              <a:rPr sz="1400" spc="-5" dirty="0">
                <a:latin typeface="Arial"/>
                <a:cs typeface="Arial"/>
              </a:rPr>
              <a:t>query</a:t>
            </a:r>
            <a:r>
              <a:rPr sz="1400" spc="-50" dirty="0">
                <a:latin typeface="Arial"/>
                <a:cs typeface="Arial"/>
              </a:rPr>
              <a:t> </a:t>
            </a:r>
            <a:r>
              <a:rPr sz="1400" dirty="0">
                <a:latin typeface="Arial"/>
                <a:cs typeface="Arial"/>
              </a:rPr>
              <a:t>language.</a:t>
            </a:r>
            <a:endParaRPr sz="1400">
              <a:latin typeface="Arial"/>
              <a:cs typeface="Arial"/>
            </a:endParaRPr>
          </a:p>
          <a:p>
            <a:pPr marL="349250" marR="5080" indent="-337185">
              <a:lnSpc>
                <a:spcPct val="115799"/>
              </a:lnSpc>
              <a:spcBef>
                <a:spcPts val="10"/>
              </a:spcBef>
              <a:buChar char="●"/>
              <a:tabLst>
                <a:tab pos="349250" algn="l"/>
                <a:tab pos="349885" algn="l"/>
              </a:tabLst>
            </a:pPr>
            <a:r>
              <a:rPr sz="1400" dirty="0">
                <a:latin typeface="Arial"/>
                <a:cs typeface="Arial"/>
              </a:rPr>
              <a:t>It </a:t>
            </a:r>
            <a:r>
              <a:rPr sz="1400" spc="-5" dirty="0">
                <a:latin typeface="Arial"/>
                <a:cs typeface="Arial"/>
              </a:rPr>
              <a:t>collects instances </a:t>
            </a:r>
            <a:r>
              <a:rPr sz="1400" spc="-10" dirty="0">
                <a:latin typeface="Arial"/>
                <a:cs typeface="Arial"/>
              </a:rPr>
              <a:t>of </a:t>
            </a:r>
            <a:r>
              <a:rPr sz="1400" spc="-5" dirty="0">
                <a:latin typeface="Arial"/>
                <a:cs typeface="Arial"/>
              </a:rPr>
              <a:t>relations as input </a:t>
            </a:r>
            <a:r>
              <a:rPr sz="1400" spc="-375" dirty="0">
                <a:latin typeface="Arial"/>
                <a:cs typeface="Arial"/>
              </a:rPr>
              <a:t> </a:t>
            </a:r>
            <a:r>
              <a:rPr sz="1400" dirty="0">
                <a:latin typeface="Arial"/>
                <a:cs typeface="Arial"/>
              </a:rPr>
              <a:t>and </a:t>
            </a:r>
            <a:r>
              <a:rPr sz="1400" spc="-5" dirty="0">
                <a:latin typeface="Arial"/>
                <a:cs typeface="Arial"/>
              </a:rPr>
              <a:t>gives</a:t>
            </a:r>
            <a:r>
              <a:rPr sz="1400" spc="5" dirty="0">
                <a:latin typeface="Arial"/>
                <a:cs typeface="Arial"/>
              </a:rPr>
              <a:t> </a:t>
            </a:r>
            <a:r>
              <a:rPr sz="1400" spc="-5" dirty="0">
                <a:latin typeface="Arial"/>
                <a:cs typeface="Arial"/>
              </a:rPr>
              <a:t>occurrences </a:t>
            </a:r>
            <a:r>
              <a:rPr sz="1400" spc="-10" dirty="0">
                <a:latin typeface="Arial"/>
                <a:cs typeface="Arial"/>
              </a:rPr>
              <a:t>of</a:t>
            </a:r>
            <a:r>
              <a:rPr sz="1400" spc="5" dirty="0">
                <a:latin typeface="Arial"/>
                <a:cs typeface="Arial"/>
              </a:rPr>
              <a:t> </a:t>
            </a:r>
            <a:r>
              <a:rPr sz="1400" spc="-5" dirty="0">
                <a:latin typeface="Arial"/>
                <a:cs typeface="Arial"/>
              </a:rPr>
              <a:t>relations </a:t>
            </a:r>
            <a:r>
              <a:rPr sz="1400" spc="-10" dirty="0">
                <a:latin typeface="Arial"/>
                <a:cs typeface="Arial"/>
              </a:rPr>
              <a:t>as </a:t>
            </a:r>
            <a:r>
              <a:rPr sz="1400" spc="-5" dirty="0">
                <a:latin typeface="Arial"/>
                <a:cs typeface="Arial"/>
              </a:rPr>
              <a:t> output.</a:t>
            </a:r>
            <a:endParaRPr sz="1400">
              <a:latin typeface="Arial"/>
              <a:cs typeface="Arial"/>
            </a:endParaRPr>
          </a:p>
          <a:p>
            <a:pPr marL="349250" marR="344805" indent="-337185">
              <a:lnSpc>
                <a:spcPct val="115700"/>
              </a:lnSpc>
              <a:spcBef>
                <a:spcPts val="10"/>
              </a:spcBef>
              <a:buChar char="●"/>
              <a:tabLst>
                <a:tab pos="349250" algn="l"/>
                <a:tab pos="349885" algn="l"/>
              </a:tabLst>
            </a:pPr>
            <a:r>
              <a:rPr sz="1400" dirty="0">
                <a:latin typeface="Arial"/>
                <a:cs typeface="Arial"/>
              </a:rPr>
              <a:t>Relational algebra operations are </a:t>
            </a:r>
            <a:r>
              <a:rPr sz="1400" spc="5" dirty="0">
                <a:latin typeface="Arial"/>
                <a:cs typeface="Arial"/>
              </a:rPr>
              <a:t> </a:t>
            </a:r>
            <a:r>
              <a:rPr sz="1400" dirty="0">
                <a:latin typeface="Arial"/>
                <a:cs typeface="Arial"/>
              </a:rPr>
              <a:t>performed</a:t>
            </a:r>
            <a:r>
              <a:rPr sz="1400" spc="-35" dirty="0">
                <a:latin typeface="Arial"/>
                <a:cs typeface="Arial"/>
              </a:rPr>
              <a:t> </a:t>
            </a:r>
            <a:r>
              <a:rPr sz="1400" spc="-5" dirty="0">
                <a:latin typeface="Arial"/>
                <a:cs typeface="Arial"/>
              </a:rPr>
              <a:t>recursively</a:t>
            </a:r>
            <a:r>
              <a:rPr sz="1400" spc="-25" dirty="0">
                <a:latin typeface="Arial"/>
                <a:cs typeface="Arial"/>
              </a:rPr>
              <a:t> </a:t>
            </a:r>
            <a:r>
              <a:rPr sz="1400" spc="-5" dirty="0">
                <a:latin typeface="Arial"/>
                <a:cs typeface="Arial"/>
              </a:rPr>
              <a:t>on</a:t>
            </a:r>
            <a:r>
              <a:rPr sz="1400" spc="-10" dirty="0">
                <a:latin typeface="Arial"/>
                <a:cs typeface="Arial"/>
              </a:rPr>
              <a:t> </a:t>
            </a:r>
            <a:r>
              <a:rPr sz="1400" dirty="0">
                <a:latin typeface="Arial"/>
                <a:cs typeface="Arial"/>
              </a:rPr>
              <a:t>a</a:t>
            </a:r>
            <a:r>
              <a:rPr sz="1400" spc="-20" dirty="0">
                <a:latin typeface="Arial"/>
                <a:cs typeface="Arial"/>
              </a:rPr>
              <a:t> </a:t>
            </a:r>
            <a:r>
              <a:rPr sz="1400" spc="-5" dirty="0">
                <a:latin typeface="Arial"/>
                <a:cs typeface="Arial"/>
              </a:rPr>
              <a:t>relation.</a:t>
            </a:r>
            <a:endParaRPr sz="1400">
              <a:latin typeface="Arial"/>
              <a:cs typeface="Arial"/>
            </a:endParaRPr>
          </a:p>
          <a:p>
            <a:pPr marL="349250" marR="29209" indent="-337185">
              <a:lnSpc>
                <a:spcPct val="115100"/>
              </a:lnSpc>
              <a:spcBef>
                <a:spcPts val="25"/>
              </a:spcBef>
              <a:buChar char="●"/>
              <a:tabLst>
                <a:tab pos="349250" algn="l"/>
                <a:tab pos="349885" algn="l"/>
              </a:tabLst>
            </a:pPr>
            <a:r>
              <a:rPr sz="1400" spc="-5" dirty="0">
                <a:latin typeface="Arial"/>
                <a:cs typeface="Arial"/>
              </a:rPr>
              <a:t>The</a:t>
            </a:r>
            <a:r>
              <a:rPr sz="1400" spc="-30" dirty="0">
                <a:latin typeface="Arial"/>
                <a:cs typeface="Arial"/>
              </a:rPr>
              <a:t> </a:t>
            </a:r>
            <a:r>
              <a:rPr sz="1400" dirty="0">
                <a:latin typeface="Arial"/>
                <a:cs typeface="Arial"/>
              </a:rPr>
              <a:t>output</a:t>
            </a:r>
            <a:r>
              <a:rPr sz="1400" spc="-35" dirty="0">
                <a:latin typeface="Arial"/>
                <a:cs typeface="Arial"/>
              </a:rPr>
              <a:t> </a:t>
            </a:r>
            <a:r>
              <a:rPr sz="1400" spc="-5" dirty="0">
                <a:latin typeface="Arial"/>
                <a:cs typeface="Arial"/>
              </a:rPr>
              <a:t>of</a:t>
            </a:r>
            <a:r>
              <a:rPr sz="1400" spc="-30" dirty="0">
                <a:latin typeface="Arial"/>
                <a:cs typeface="Arial"/>
              </a:rPr>
              <a:t> </a:t>
            </a:r>
            <a:r>
              <a:rPr sz="1400" spc="-5" dirty="0">
                <a:latin typeface="Arial"/>
                <a:cs typeface="Arial"/>
              </a:rPr>
              <a:t>these</a:t>
            </a:r>
            <a:r>
              <a:rPr sz="1400" spc="-35" dirty="0">
                <a:latin typeface="Arial"/>
                <a:cs typeface="Arial"/>
              </a:rPr>
              <a:t> </a:t>
            </a:r>
            <a:r>
              <a:rPr sz="1400" dirty="0">
                <a:latin typeface="Arial"/>
                <a:cs typeface="Arial"/>
              </a:rPr>
              <a:t>operations</a:t>
            </a:r>
            <a:r>
              <a:rPr sz="1400" spc="-30" dirty="0">
                <a:latin typeface="Arial"/>
                <a:cs typeface="Arial"/>
              </a:rPr>
              <a:t> </a:t>
            </a:r>
            <a:r>
              <a:rPr sz="1400" dirty="0">
                <a:latin typeface="Arial"/>
                <a:cs typeface="Arial"/>
              </a:rPr>
              <a:t>is</a:t>
            </a:r>
            <a:r>
              <a:rPr sz="1400" spc="-30" dirty="0">
                <a:latin typeface="Arial"/>
                <a:cs typeface="Arial"/>
              </a:rPr>
              <a:t> </a:t>
            </a:r>
            <a:r>
              <a:rPr sz="1400" dirty="0">
                <a:latin typeface="Arial"/>
                <a:cs typeface="Arial"/>
              </a:rPr>
              <a:t>a</a:t>
            </a:r>
            <a:r>
              <a:rPr sz="1400" spc="-35" dirty="0">
                <a:latin typeface="Arial"/>
                <a:cs typeface="Arial"/>
              </a:rPr>
              <a:t> </a:t>
            </a:r>
            <a:r>
              <a:rPr sz="1400" spc="-5" dirty="0">
                <a:latin typeface="Arial"/>
                <a:cs typeface="Arial"/>
              </a:rPr>
              <a:t>new </a:t>
            </a:r>
            <a:r>
              <a:rPr sz="1400" spc="-370" dirty="0">
                <a:latin typeface="Arial"/>
                <a:cs typeface="Arial"/>
              </a:rPr>
              <a:t> </a:t>
            </a:r>
            <a:r>
              <a:rPr sz="1400" spc="-5" dirty="0">
                <a:latin typeface="Arial"/>
                <a:cs typeface="Arial"/>
              </a:rPr>
              <a:t>relation.</a:t>
            </a:r>
            <a:endParaRPr sz="1400">
              <a:latin typeface="Arial"/>
              <a:cs typeface="Arial"/>
            </a:endParaRPr>
          </a:p>
        </p:txBody>
      </p:sp>
      <p:pic>
        <p:nvPicPr>
          <p:cNvPr id="8" name="object 8"/>
          <p:cNvPicPr/>
          <p:nvPr/>
        </p:nvPicPr>
        <p:blipFill>
          <a:blip r:embed="rId3" cstate="print"/>
          <a:stretch>
            <a:fillRect/>
          </a:stretch>
        </p:blipFill>
        <p:spPr>
          <a:xfrm>
            <a:off x="143510" y="163068"/>
            <a:ext cx="767080" cy="307848"/>
          </a:xfrm>
          <a:prstGeom prst="rect">
            <a:avLst/>
          </a:prstGeom>
        </p:spPr>
      </p:pic>
      <p:pic>
        <p:nvPicPr>
          <p:cNvPr id="9" name="object 9"/>
          <p:cNvPicPr/>
          <p:nvPr/>
        </p:nvPicPr>
        <p:blipFill>
          <a:blip r:embed="rId4" cstate="print"/>
          <a:stretch>
            <a:fillRect/>
          </a:stretch>
        </p:blipFill>
        <p:spPr>
          <a:xfrm>
            <a:off x="4808854" y="730123"/>
            <a:ext cx="4100829" cy="3119120"/>
          </a:xfrm>
          <a:prstGeom prst="rect">
            <a:avLst/>
          </a:prstGeom>
        </p:spPr>
      </p:pic>
      <p:sp>
        <p:nvSpPr>
          <p:cNvPr id="10" name="object 10"/>
          <p:cNvSpPr txBox="1"/>
          <p:nvPr/>
        </p:nvSpPr>
        <p:spPr>
          <a:xfrm>
            <a:off x="3634866" y="4851137"/>
            <a:ext cx="3465829" cy="323850"/>
          </a:xfrm>
          <a:prstGeom prst="rect">
            <a:avLst/>
          </a:prstGeom>
        </p:spPr>
        <p:txBody>
          <a:bodyPr vert="horz" wrap="square" lIns="0" tIns="3810" rIns="0" bIns="0" rtlCol="0">
            <a:spAutoFit/>
          </a:bodyPr>
          <a:lstStyle/>
          <a:p>
            <a:pPr marL="1085850">
              <a:lnSpc>
                <a:spcPct val="100000"/>
              </a:lnSpc>
              <a:spcBef>
                <a:spcPts val="30"/>
              </a:spcBef>
            </a:pPr>
            <a:r>
              <a:rPr sz="700" u="sng" spc="-5" dirty="0">
                <a:solidFill>
                  <a:srgbClr val="0096A7"/>
                </a:solidFill>
                <a:uFill>
                  <a:solidFill>
                    <a:srgbClr val="0096A7"/>
                  </a:solidFill>
                </a:uFill>
                <a:latin typeface="Arial"/>
                <a:cs typeface="Arial"/>
                <a:hlinkClick r:id="rId5"/>
              </a:rPr>
              <a:t>https://www.minigranth.com/dbms-tutorial/relational-algebra/</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61110" y="644397"/>
            <a:ext cx="3598268" cy="772647"/>
          </a:xfrm>
          <a:prstGeom prst="rect">
            <a:avLst/>
          </a:prstGeom>
        </p:spPr>
        <p:txBody>
          <a:bodyPr vert="horz" wrap="square" lIns="0" tIns="28575" rIns="0" bIns="0" rtlCol="0">
            <a:spAutoFit/>
          </a:bodyPr>
          <a:lstStyle/>
          <a:p>
            <a:pPr marL="610235" marR="5080" indent="-598170" algn="ctr">
              <a:lnSpc>
                <a:spcPts val="2840"/>
              </a:lnSpc>
              <a:spcBef>
                <a:spcPts val="225"/>
              </a:spcBef>
            </a:pPr>
            <a:r>
              <a:rPr spc="-5" dirty="0"/>
              <a:t>R</a:t>
            </a:r>
            <a:r>
              <a:rPr spc="-15" dirty="0"/>
              <a:t>e</a:t>
            </a:r>
            <a:r>
              <a:rPr spc="-5" dirty="0"/>
              <a:t>l</a:t>
            </a:r>
            <a:r>
              <a:rPr spc="-15" dirty="0"/>
              <a:t>a</a:t>
            </a:r>
            <a:r>
              <a:rPr spc="-5" dirty="0"/>
              <a:t>tio</a:t>
            </a:r>
            <a:r>
              <a:rPr spc="-25" dirty="0"/>
              <a:t>n</a:t>
            </a:r>
            <a:r>
              <a:rPr spc="-5" dirty="0"/>
              <a:t>al</a:t>
            </a:r>
            <a:r>
              <a:rPr spc="-145" dirty="0"/>
              <a:t> </a:t>
            </a:r>
            <a:r>
              <a:rPr spc="-5" dirty="0"/>
              <a:t>A</a:t>
            </a:r>
            <a:r>
              <a:rPr spc="-15" dirty="0"/>
              <a:t>l</a:t>
            </a:r>
            <a:r>
              <a:rPr spc="-5" dirty="0"/>
              <a:t>ge</a:t>
            </a:r>
            <a:r>
              <a:rPr spc="-15" dirty="0"/>
              <a:t>b</a:t>
            </a:r>
            <a:r>
              <a:rPr spc="-5" dirty="0"/>
              <a:t>r</a:t>
            </a:r>
            <a:r>
              <a:rPr spc="-15" dirty="0"/>
              <a:t>a</a:t>
            </a:r>
            <a:r>
              <a:rPr spc="-5" dirty="0"/>
              <a:t>ic  Operations</a:t>
            </a:r>
          </a:p>
        </p:txBody>
      </p:sp>
      <p:sp>
        <p:nvSpPr>
          <p:cNvPr id="3" name="object 3"/>
          <p:cNvSpPr txBox="1"/>
          <p:nvPr/>
        </p:nvSpPr>
        <p:spPr>
          <a:xfrm>
            <a:off x="831596" y="1589659"/>
            <a:ext cx="288353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Unary</a:t>
            </a:r>
            <a:r>
              <a:rPr sz="1800" spc="-75" dirty="0">
                <a:solidFill>
                  <a:srgbClr val="585858"/>
                </a:solidFill>
                <a:latin typeface="Arial"/>
                <a:cs typeface="Arial"/>
              </a:rPr>
              <a:t> </a:t>
            </a:r>
            <a:r>
              <a:rPr sz="1800" dirty="0">
                <a:solidFill>
                  <a:srgbClr val="585858"/>
                </a:solidFill>
                <a:latin typeface="Arial"/>
                <a:cs typeface="Arial"/>
              </a:rPr>
              <a:t>Relational</a:t>
            </a:r>
            <a:r>
              <a:rPr sz="1800" spc="-70" dirty="0">
                <a:solidFill>
                  <a:srgbClr val="585858"/>
                </a:solidFill>
                <a:latin typeface="Arial"/>
                <a:cs typeface="Arial"/>
              </a:rPr>
              <a:t> </a:t>
            </a:r>
            <a:r>
              <a:rPr sz="1800" spc="-5" dirty="0">
                <a:solidFill>
                  <a:srgbClr val="585858"/>
                </a:solidFill>
                <a:latin typeface="Arial"/>
                <a:cs typeface="Arial"/>
              </a:rPr>
              <a:t>Operations</a:t>
            </a:r>
            <a:endParaRPr sz="1800">
              <a:latin typeface="Arial"/>
              <a:cs typeface="Arial"/>
            </a:endParaRPr>
          </a:p>
        </p:txBody>
      </p:sp>
      <p:grpSp>
        <p:nvGrpSpPr>
          <p:cNvPr id="4" name="object 4"/>
          <p:cNvGrpSpPr/>
          <p:nvPr/>
        </p:nvGrpSpPr>
        <p:grpSpPr>
          <a:xfrm>
            <a:off x="4572000" y="0"/>
            <a:ext cx="4572000" cy="5143500"/>
            <a:chOff x="4572000" y="0"/>
            <a:chExt cx="4572000" cy="5143500"/>
          </a:xfrm>
        </p:grpSpPr>
        <p:sp>
          <p:nvSpPr>
            <p:cNvPr id="5" name="object 5"/>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6" name="object 6"/>
            <p:cNvPicPr/>
            <p:nvPr/>
          </p:nvPicPr>
          <p:blipFill>
            <a:blip r:embed="rId2" cstate="print"/>
            <a:stretch>
              <a:fillRect/>
            </a:stretch>
          </p:blipFill>
          <p:spPr>
            <a:xfrm>
              <a:off x="8228965" y="161290"/>
              <a:ext cx="791845" cy="311785"/>
            </a:xfrm>
            <a:prstGeom prst="rect">
              <a:avLst/>
            </a:prstGeom>
          </p:spPr>
        </p:pic>
        <p:pic>
          <p:nvPicPr>
            <p:cNvPr id="7" name="object 7"/>
            <p:cNvPicPr/>
            <p:nvPr/>
          </p:nvPicPr>
          <p:blipFill>
            <a:blip r:embed="rId3" cstate="print"/>
            <a:stretch>
              <a:fillRect/>
            </a:stretch>
          </p:blipFill>
          <p:spPr>
            <a:xfrm>
              <a:off x="4714875" y="937894"/>
              <a:ext cx="4209288" cy="3437890"/>
            </a:xfrm>
            <a:prstGeom prst="rect">
              <a:avLst/>
            </a:prstGeom>
          </p:spPr>
        </p:pic>
      </p:grpSp>
      <p:sp>
        <p:nvSpPr>
          <p:cNvPr id="8" name="object 8"/>
          <p:cNvSpPr txBox="1"/>
          <p:nvPr/>
        </p:nvSpPr>
        <p:spPr>
          <a:xfrm>
            <a:off x="654812" y="2735046"/>
            <a:ext cx="3504565" cy="2004695"/>
          </a:xfrm>
          <a:prstGeom prst="rect">
            <a:avLst/>
          </a:prstGeom>
        </p:spPr>
        <p:txBody>
          <a:bodyPr vert="horz" wrap="square" lIns="0" tIns="45720" rIns="0" bIns="0" rtlCol="0">
            <a:spAutoFit/>
          </a:bodyPr>
          <a:lstStyle/>
          <a:p>
            <a:pPr marL="32384">
              <a:lnSpc>
                <a:spcPct val="100000"/>
              </a:lnSpc>
              <a:spcBef>
                <a:spcPts val="360"/>
              </a:spcBef>
            </a:pPr>
            <a:r>
              <a:rPr sz="1400" dirty="0">
                <a:latin typeface="Arial"/>
                <a:cs typeface="Arial"/>
              </a:rPr>
              <a:t>SELECT</a:t>
            </a:r>
            <a:r>
              <a:rPr sz="1400" spc="-70" dirty="0">
                <a:latin typeface="Arial"/>
                <a:cs typeface="Arial"/>
              </a:rPr>
              <a:t> </a:t>
            </a:r>
            <a:r>
              <a:rPr sz="1400" spc="-5" dirty="0">
                <a:latin typeface="Arial"/>
                <a:cs typeface="Arial"/>
              </a:rPr>
              <a:t>(symbol:</a:t>
            </a:r>
            <a:r>
              <a:rPr sz="1400" spc="-35" dirty="0">
                <a:latin typeface="Arial"/>
                <a:cs typeface="Arial"/>
              </a:rPr>
              <a:t> </a:t>
            </a:r>
            <a:r>
              <a:rPr sz="1400" spc="-5" dirty="0">
                <a:latin typeface="Arial"/>
                <a:cs typeface="Arial"/>
              </a:rPr>
              <a:t>σ)</a:t>
            </a:r>
            <a:endParaRPr sz="1400">
              <a:latin typeface="Arial"/>
              <a:cs typeface="Arial"/>
            </a:endParaRPr>
          </a:p>
          <a:p>
            <a:pPr marL="349250" marR="437515" indent="-337185">
              <a:lnSpc>
                <a:spcPct val="115700"/>
              </a:lnSpc>
              <a:buChar char="●"/>
              <a:tabLst>
                <a:tab pos="349250" algn="l"/>
                <a:tab pos="349885" algn="l"/>
              </a:tabLst>
            </a:pPr>
            <a:r>
              <a:rPr sz="1400" spc="-5" dirty="0">
                <a:latin typeface="Arial"/>
                <a:cs typeface="Arial"/>
              </a:rPr>
              <a:t>The </a:t>
            </a:r>
            <a:r>
              <a:rPr sz="1400" dirty="0">
                <a:latin typeface="Arial"/>
                <a:cs typeface="Arial"/>
              </a:rPr>
              <a:t>SELECT </a:t>
            </a:r>
            <a:r>
              <a:rPr sz="1400" spc="-5" dirty="0">
                <a:latin typeface="Arial"/>
                <a:cs typeface="Arial"/>
              </a:rPr>
              <a:t>operation </a:t>
            </a:r>
            <a:r>
              <a:rPr sz="1400" dirty="0">
                <a:latin typeface="Arial"/>
                <a:cs typeface="Arial"/>
              </a:rPr>
              <a:t>is </a:t>
            </a:r>
            <a:r>
              <a:rPr sz="1400" spc="-5" dirty="0">
                <a:latin typeface="Arial"/>
                <a:cs typeface="Arial"/>
              </a:rPr>
              <a:t>used </a:t>
            </a:r>
            <a:r>
              <a:rPr sz="1400" dirty="0">
                <a:latin typeface="Arial"/>
                <a:cs typeface="Arial"/>
              </a:rPr>
              <a:t>for </a:t>
            </a:r>
            <a:r>
              <a:rPr sz="1400" spc="-375" dirty="0">
                <a:latin typeface="Arial"/>
                <a:cs typeface="Arial"/>
              </a:rPr>
              <a:t> </a:t>
            </a:r>
            <a:r>
              <a:rPr sz="1400" spc="-5" dirty="0">
                <a:latin typeface="Arial"/>
                <a:cs typeface="Arial"/>
              </a:rPr>
              <a:t>selecting</a:t>
            </a:r>
            <a:r>
              <a:rPr sz="1400" dirty="0">
                <a:latin typeface="Arial"/>
                <a:cs typeface="Arial"/>
              </a:rPr>
              <a:t> a</a:t>
            </a:r>
            <a:r>
              <a:rPr sz="1400" spc="-10" dirty="0">
                <a:latin typeface="Arial"/>
                <a:cs typeface="Arial"/>
              </a:rPr>
              <a:t> </a:t>
            </a:r>
            <a:r>
              <a:rPr sz="1400" spc="-5" dirty="0">
                <a:latin typeface="Arial"/>
                <a:cs typeface="Arial"/>
              </a:rPr>
              <a:t>subset</a:t>
            </a:r>
            <a:r>
              <a:rPr sz="1400" spc="-15" dirty="0">
                <a:latin typeface="Arial"/>
                <a:cs typeface="Arial"/>
              </a:rPr>
              <a:t> </a:t>
            </a:r>
            <a:r>
              <a:rPr sz="1400" dirty="0">
                <a:latin typeface="Arial"/>
                <a:cs typeface="Arial"/>
              </a:rPr>
              <a:t>of</a:t>
            </a:r>
            <a:r>
              <a:rPr sz="1400" spc="-5" dirty="0">
                <a:latin typeface="Arial"/>
                <a:cs typeface="Arial"/>
              </a:rPr>
              <a:t> </a:t>
            </a:r>
            <a:r>
              <a:rPr sz="1400" dirty="0">
                <a:latin typeface="Arial"/>
                <a:cs typeface="Arial"/>
              </a:rPr>
              <a:t>the</a:t>
            </a:r>
            <a:r>
              <a:rPr sz="1400" spc="-10" dirty="0">
                <a:latin typeface="Arial"/>
                <a:cs typeface="Arial"/>
              </a:rPr>
              <a:t> </a:t>
            </a:r>
            <a:r>
              <a:rPr sz="1400" spc="-5" dirty="0">
                <a:latin typeface="Arial"/>
                <a:cs typeface="Arial"/>
              </a:rPr>
              <a:t>tuples</a:t>
            </a:r>
            <a:endParaRPr sz="1400">
              <a:latin typeface="Arial"/>
              <a:cs typeface="Arial"/>
            </a:endParaRPr>
          </a:p>
          <a:p>
            <a:pPr marL="349250">
              <a:lnSpc>
                <a:spcPct val="100000"/>
              </a:lnSpc>
              <a:spcBef>
                <a:spcPts val="280"/>
              </a:spcBef>
            </a:pPr>
            <a:r>
              <a:rPr sz="1400" dirty="0">
                <a:latin typeface="Arial"/>
                <a:cs typeface="Arial"/>
              </a:rPr>
              <a:t>according</a:t>
            </a:r>
            <a:r>
              <a:rPr sz="1400" spc="-40" dirty="0">
                <a:latin typeface="Arial"/>
                <a:cs typeface="Arial"/>
              </a:rPr>
              <a:t> </a:t>
            </a:r>
            <a:r>
              <a:rPr sz="1400" dirty="0">
                <a:latin typeface="Arial"/>
                <a:cs typeface="Arial"/>
              </a:rPr>
              <a:t>to</a:t>
            </a:r>
            <a:r>
              <a:rPr sz="1400" spc="-25" dirty="0">
                <a:latin typeface="Arial"/>
                <a:cs typeface="Arial"/>
              </a:rPr>
              <a:t> </a:t>
            </a:r>
            <a:r>
              <a:rPr sz="1400" dirty="0">
                <a:latin typeface="Arial"/>
                <a:cs typeface="Arial"/>
              </a:rPr>
              <a:t>a</a:t>
            </a:r>
            <a:r>
              <a:rPr sz="1400" spc="-20" dirty="0">
                <a:latin typeface="Arial"/>
                <a:cs typeface="Arial"/>
              </a:rPr>
              <a:t> </a:t>
            </a:r>
            <a:r>
              <a:rPr sz="1400" spc="-5" dirty="0">
                <a:latin typeface="Arial"/>
                <a:cs typeface="Arial"/>
              </a:rPr>
              <a:t>given</a:t>
            </a:r>
            <a:r>
              <a:rPr sz="1400" spc="-25" dirty="0">
                <a:latin typeface="Arial"/>
                <a:cs typeface="Arial"/>
              </a:rPr>
              <a:t> </a:t>
            </a:r>
            <a:r>
              <a:rPr sz="1400" spc="-5" dirty="0">
                <a:latin typeface="Arial"/>
                <a:cs typeface="Arial"/>
              </a:rPr>
              <a:t>selection</a:t>
            </a:r>
            <a:r>
              <a:rPr sz="1400" spc="-15" dirty="0">
                <a:latin typeface="Arial"/>
                <a:cs typeface="Arial"/>
              </a:rPr>
              <a:t> </a:t>
            </a:r>
            <a:r>
              <a:rPr sz="1400" spc="-5" dirty="0">
                <a:latin typeface="Arial"/>
                <a:cs typeface="Arial"/>
              </a:rPr>
              <a:t>condition.</a:t>
            </a:r>
            <a:endParaRPr sz="1400">
              <a:latin typeface="Arial"/>
              <a:cs typeface="Arial"/>
            </a:endParaRPr>
          </a:p>
          <a:p>
            <a:pPr marL="349250" indent="-335915">
              <a:lnSpc>
                <a:spcPct val="100000"/>
              </a:lnSpc>
              <a:spcBef>
                <a:spcPts val="265"/>
              </a:spcBef>
              <a:buChar char="●"/>
              <a:tabLst>
                <a:tab pos="349250" algn="l"/>
                <a:tab pos="349885" algn="l"/>
              </a:tabLst>
            </a:pPr>
            <a:r>
              <a:rPr sz="1400" spc="-5" dirty="0">
                <a:latin typeface="Arial"/>
                <a:cs typeface="Arial"/>
              </a:rPr>
              <a:t>Sigma(σ)Symbol</a:t>
            </a:r>
            <a:r>
              <a:rPr sz="1400" spc="-80" dirty="0">
                <a:latin typeface="Arial"/>
                <a:cs typeface="Arial"/>
              </a:rPr>
              <a:t> </a:t>
            </a:r>
            <a:r>
              <a:rPr sz="1400" dirty="0">
                <a:latin typeface="Arial"/>
                <a:cs typeface="Arial"/>
              </a:rPr>
              <a:t>denotes</a:t>
            </a:r>
            <a:r>
              <a:rPr sz="1400" spc="-65" dirty="0">
                <a:latin typeface="Arial"/>
                <a:cs typeface="Arial"/>
              </a:rPr>
              <a:t> </a:t>
            </a:r>
            <a:r>
              <a:rPr sz="1400" spc="-15" dirty="0">
                <a:latin typeface="Arial"/>
                <a:cs typeface="Arial"/>
              </a:rPr>
              <a:t>it</a:t>
            </a:r>
            <a:endParaRPr sz="1400">
              <a:latin typeface="Arial"/>
              <a:cs typeface="Arial"/>
            </a:endParaRPr>
          </a:p>
          <a:p>
            <a:pPr marL="349250" indent="-337185">
              <a:lnSpc>
                <a:spcPct val="100000"/>
              </a:lnSpc>
              <a:spcBef>
                <a:spcPts val="265"/>
              </a:spcBef>
              <a:buChar char="●"/>
              <a:tabLst>
                <a:tab pos="349250" algn="l"/>
                <a:tab pos="349885" algn="l"/>
              </a:tabLst>
            </a:pPr>
            <a:r>
              <a:rPr sz="1400" dirty="0">
                <a:latin typeface="Arial"/>
                <a:cs typeface="Arial"/>
              </a:rPr>
              <a:t>It</a:t>
            </a:r>
            <a:r>
              <a:rPr sz="1400" spc="-15" dirty="0">
                <a:latin typeface="Arial"/>
                <a:cs typeface="Arial"/>
              </a:rPr>
              <a:t> </a:t>
            </a:r>
            <a:r>
              <a:rPr sz="1400" spc="-10" dirty="0">
                <a:latin typeface="Arial"/>
                <a:cs typeface="Arial"/>
              </a:rPr>
              <a:t>is</a:t>
            </a:r>
            <a:r>
              <a:rPr sz="1400" spc="-15" dirty="0">
                <a:latin typeface="Arial"/>
                <a:cs typeface="Arial"/>
              </a:rPr>
              <a:t> </a:t>
            </a:r>
            <a:r>
              <a:rPr sz="1400" spc="-5" dirty="0">
                <a:latin typeface="Arial"/>
                <a:cs typeface="Arial"/>
              </a:rPr>
              <a:t>used</a:t>
            </a:r>
            <a:r>
              <a:rPr sz="1400" spc="-15" dirty="0">
                <a:latin typeface="Arial"/>
                <a:cs typeface="Arial"/>
              </a:rPr>
              <a:t> </a:t>
            </a:r>
            <a:r>
              <a:rPr sz="1400" spc="-10" dirty="0">
                <a:latin typeface="Arial"/>
                <a:cs typeface="Arial"/>
              </a:rPr>
              <a:t>as</a:t>
            </a:r>
            <a:r>
              <a:rPr sz="1400" spc="-15" dirty="0">
                <a:latin typeface="Arial"/>
                <a:cs typeface="Arial"/>
              </a:rPr>
              <a:t> </a:t>
            </a:r>
            <a:r>
              <a:rPr sz="1400" spc="-5" dirty="0">
                <a:latin typeface="Arial"/>
                <a:cs typeface="Arial"/>
              </a:rPr>
              <a:t>an</a:t>
            </a:r>
            <a:r>
              <a:rPr sz="1400" spc="-15" dirty="0">
                <a:latin typeface="Arial"/>
                <a:cs typeface="Arial"/>
              </a:rPr>
              <a:t> </a:t>
            </a:r>
            <a:r>
              <a:rPr sz="1400" spc="-5" dirty="0">
                <a:latin typeface="Arial"/>
                <a:cs typeface="Arial"/>
              </a:rPr>
              <a:t>expression</a:t>
            </a:r>
            <a:r>
              <a:rPr sz="1400" spc="-30" dirty="0">
                <a:latin typeface="Arial"/>
                <a:cs typeface="Arial"/>
              </a:rPr>
              <a:t> </a:t>
            </a:r>
            <a:r>
              <a:rPr sz="1400" dirty="0">
                <a:latin typeface="Arial"/>
                <a:cs typeface="Arial"/>
              </a:rPr>
              <a:t>to</a:t>
            </a:r>
            <a:r>
              <a:rPr sz="1400" spc="-15" dirty="0">
                <a:latin typeface="Arial"/>
                <a:cs typeface="Arial"/>
              </a:rPr>
              <a:t> </a:t>
            </a:r>
            <a:r>
              <a:rPr sz="1400" spc="-5" dirty="0">
                <a:latin typeface="Arial"/>
                <a:cs typeface="Arial"/>
              </a:rPr>
              <a:t>choose</a:t>
            </a:r>
            <a:endParaRPr sz="1400">
              <a:latin typeface="Arial"/>
              <a:cs typeface="Arial"/>
            </a:endParaRPr>
          </a:p>
          <a:p>
            <a:pPr marL="349250" marR="674370">
              <a:lnSpc>
                <a:spcPct val="115900"/>
              </a:lnSpc>
              <a:spcBef>
                <a:spcPts val="5"/>
              </a:spcBef>
            </a:pPr>
            <a:r>
              <a:rPr sz="1400" spc="-5" dirty="0">
                <a:latin typeface="Arial"/>
                <a:cs typeface="Arial"/>
              </a:rPr>
              <a:t>tuples</a:t>
            </a:r>
            <a:r>
              <a:rPr sz="1400" spc="5" dirty="0">
                <a:latin typeface="Arial"/>
                <a:cs typeface="Arial"/>
              </a:rPr>
              <a:t> </a:t>
            </a:r>
            <a:r>
              <a:rPr sz="1400" spc="-5" dirty="0">
                <a:latin typeface="Arial"/>
                <a:cs typeface="Arial"/>
              </a:rPr>
              <a:t>which</a:t>
            </a:r>
            <a:r>
              <a:rPr sz="1400" spc="-10" dirty="0">
                <a:latin typeface="Arial"/>
                <a:cs typeface="Arial"/>
              </a:rPr>
              <a:t> </a:t>
            </a:r>
            <a:r>
              <a:rPr sz="1400" spc="-5" dirty="0">
                <a:latin typeface="Arial"/>
                <a:cs typeface="Arial"/>
              </a:rPr>
              <a:t>meet</a:t>
            </a:r>
            <a:r>
              <a:rPr sz="1400" dirty="0">
                <a:latin typeface="Arial"/>
                <a:cs typeface="Arial"/>
              </a:rPr>
              <a:t> </a:t>
            </a:r>
            <a:r>
              <a:rPr sz="1400" spc="-5" dirty="0">
                <a:latin typeface="Arial"/>
                <a:cs typeface="Arial"/>
              </a:rPr>
              <a:t>the</a:t>
            </a:r>
            <a:r>
              <a:rPr sz="1400" dirty="0">
                <a:latin typeface="Arial"/>
                <a:cs typeface="Arial"/>
              </a:rPr>
              <a:t> </a:t>
            </a:r>
            <a:r>
              <a:rPr sz="1400" spc="-5" dirty="0">
                <a:latin typeface="Arial"/>
                <a:cs typeface="Arial"/>
              </a:rPr>
              <a:t>selection </a:t>
            </a:r>
            <a:r>
              <a:rPr sz="1400" spc="-375" dirty="0">
                <a:latin typeface="Arial"/>
                <a:cs typeface="Arial"/>
              </a:rPr>
              <a:t> </a:t>
            </a:r>
            <a:r>
              <a:rPr sz="1400" spc="-5" dirty="0">
                <a:latin typeface="Arial"/>
                <a:cs typeface="Arial"/>
              </a:rPr>
              <a:t>condition.</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708016" y="4841993"/>
            <a:ext cx="2694305" cy="124460"/>
          </a:xfrm>
          <a:prstGeom prst="rect">
            <a:avLst/>
          </a:prstGeom>
        </p:spPr>
        <p:txBody>
          <a:bodyPr vert="horz" wrap="square" lIns="0" tIns="3810" rIns="0" bIns="0" rtlCol="0">
            <a:spAutoFit/>
          </a:bodyPr>
          <a:lstStyle/>
          <a:p>
            <a:pPr marL="12700">
              <a:lnSpc>
                <a:spcPct val="100000"/>
              </a:lnSpc>
              <a:spcBef>
                <a:spcPts val="30"/>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35" dirty="0">
                <a:solidFill>
                  <a:srgbClr val="585858"/>
                </a:solidFill>
                <a:latin typeface="Arial"/>
                <a:cs typeface="Arial"/>
              </a:rPr>
              <a:t> </a:t>
            </a:r>
            <a:r>
              <a:rPr sz="700" u="sng" spc="-10" dirty="0">
                <a:solidFill>
                  <a:srgbClr val="0096A7"/>
                </a:solidFill>
                <a:uFill>
                  <a:solidFill>
                    <a:srgbClr val="0096A7"/>
                  </a:solidFill>
                </a:uFill>
                <a:latin typeface="Arial"/>
                <a:cs typeface="Arial"/>
                <a:hlinkClick r:id="rId5"/>
              </a:rPr>
              <a:t>https://www.guru99.com/relational-algebra-dbms.htm</a:t>
            </a:r>
            <a:r>
              <a:rPr sz="700" spc="-10" dirty="0">
                <a:solidFill>
                  <a:srgbClr val="0096A7"/>
                </a:solidFill>
                <a:latin typeface="Arial"/>
                <a:cs typeface="Arial"/>
                <a:hlinkClick r:id="rId5"/>
              </a:rPr>
              <a:t>l</a:t>
            </a:r>
            <a:endParaRPr sz="700">
              <a:latin typeface="Arial"/>
              <a:cs typeface="Arial"/>
            </a:endParaRPr>
          </a:p>
        </p:txBody>
      </p:sp>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67144" y="644397"/>
            <a:ext cx="3976255" cy="772647"/>
          </a:xfrm>
          <a:prstGeom prst="rect">
            <a:avLst/>
          </a:prstGeom>
        </p:spPr>
        <p:txBody>
          <a:bodyPr vert="horz" wrap="square" lIns="0" tIns="28575" rIns="0" bIns="0" rtlCol="0">
            <a:spAutoFit/>
          </a:bodyPr>
          <a:lstStyle/>
          <a:p>
            <a:pPr marL="610235" marR="5080" indent="-598170" algn="ctr">
              <a:lnSpc>
                <a:spcPts val="2840"/>
              </a:lnSpc>
              <a:spcBef>
                <a:spcPts val="225"/>
              </a:spcBef>
            </a:pPr>
            <a:r>
              <a:rPr spc="-5" dirty="0"/>
              <a:t>R</a:t>
            </a:r>
            <a:r>
              <a:rPr spc="-15" dirty="0"/>
              <a:t>e</a:t>
            </a:r>
            <a:r>
              <a:rPr spc="-5" dirty="0"/>
              <a:t>l</a:t>
            </a:r>
            <a:r>
              <a:rPr spc="-15" dirty="0"/>
              <a:t>a</a:t>
            </a:r>
            <a:r>
              <a:rPr spc="-5" dirty="0"/>
              <a:t>tio</a:t>
            </a:r>
            <a:r>
              <a:rPr spc="-25" dirty="0"/>
              <a:t>n</a:t>
            </a:r>
            <a:r>
              <a:rPr spc="-5" dirty="0"/>
              <a:t>al</a:t>
            </a:r>
            <a:r>
              <a:rPr spc="-145" dirty="0"/>
              <a:t> </a:t>
            </a:r>
            <a:r>
              <a:rPr spc="-5" dirty="0"/>
              <a:t>A</a:t>
            </a:r>
            <a:r>
              <a:rPr spc="-15" dirty="0"/>
              <a:t>l</a:t>
            </a:r>
            <a:r>
              <a:rPr spc="-5" dirty="0"/>
              <a:t>ge</a:t>
            </a:r>
            <a:r>
              <a:rPr spc="-15" dirty="0"/>
              <a:t>b</a:t>
            </a:r>
            <a:r>
              <a:rPr spc="-5" dirty="0"/>
              <a:t>r</a:t>
            </a:r>
            <a:r>
              <a:rPr spc="-15" dirty="0"/>
              <a:t>a</a:t>
            </a:r>
            <a:r>
              <a:rPr spc="-5" dirty="0"/>
              <a:t>ic  Operations</a:t>
            </a:r>
          </a:p>
        </p:txBody>
      </p:sp>
      <p:sp>
        <p:nvSpPr>
          <p:cNvPr id="3" name="object 3"/>
          <p:cNvSpPr txBox="1"/>
          <p:nvPr/>
        </p:nvSpPr>
        <p:spPr>
          <a:xfrm>
            <a:off x="831596" y="1589659"/>
            <a:ext cx="2883535" cy="568325"/>
          </a:xfrm>
          <a:prstGeom prst="rect">
            <a:avLst/>
          </a:prstGeom>
        </p:spPr>
        <p:txBody>
          <a:bodyPr vert="horz" wrap="square" lIns="0" tIns="26670" rIns="0" bIns="0" rtlCol="0">
            <a:spAutoFit/>
          </a:bodyPr>
          <a:lstStyle/>
          <a:p>
            <a:pPr marL="949960" marR="5080" indent="-937894">
              <a:lnSpc>
                <a:spcPts val="2110"/>
              </a:lnSpc>
              <a:spcBef>
                <a:spcPts val="210"/>
              </a:spcBef>
            </a:pPr>
            <a:r>
              <a:rPr sz="1800" spc="-5" dirty="0">
                <a:solidFill>
                  <a:srgbClr val="585858"/>
                </a:solidFill>
                <a:latin typeface="Arial"/>
                <a:cs typeface="Arial"/>
              </a:rPr>
              <a:t>Unary</a:t>
            </a:r>
            <a:r>
              <a:rPr sz="1800" spc="-80" dirty="0">
                <a:solidFill>
                  <a:srgbClr val="585858"/>
                </a:solidFill>
                <a:latin typeface="Arial"/>
                <a:cs typeface="Arial"/>
              </a:rPr>
              <a:t> </a:t>
            </a:r>
            <a:r>
              <a:rPr sz="1800" dirty="0">
                <a:solidFill>
                  <a:srgbClr val="585858"/>
                </a:solidFill>
                <a:latin typeface="Arial"/>
                <a:cs typeface="Arial"/>
              </a:rPr>
              <a:t>Relational</a:t>
            </a:r>
            <a:r>
              <a:rPr sz="1800" spc="-70" dirty="0">
                <a:solidFill>
                  <a:srgbClr val="585858"/>
                </a:solidFill>
                <a:latin typeface="Arial"/>
                <a:cs typeface="Arial"/>
              </a:rPr>
              <a:t> </a:t>
            </a:r>
            <a:r>
              <a:rPr sz="1800" spc="-5" dirty="0">
                <a:solidFill>
                  <a:srgbClr val="585858"/>
                </a:solidFill>
                <a:latin typeface="Arial"/>
                <a:cs typeface="Arial"/>
              </a:rPr>
              <a:t>Operations </a:t>
            </a:r>
            <a:r>
              <a:rPr sz="1800" spc="-484" dirty="0">
                <a:solidFill>
                  <a:srgbClr val="585858"/>
                </a:solidFill>
                <a:latin typeface="Arial"/>
                <a:cs typeface="Arial"/>
              </a:rPr>
              <a:t> </a:t>
            </a:r>
            <a:r>
              <a:rPr sz="1800" spc="-5" dirty="0">
                <a:solidFill>
                  <a:srgbClr val="585858"/>
                </a:solidFill>
                <a:latin typeface="Arial"/>
                <a:cs typeface="Arial"/>
              </a:rPr>
              <a:t>(Contd…)</a:t>
            </a:r>
            <a:endParaRPr sz="1800">
              <a:latin typeface="Arial"/>
              <a:cs typeface="Arial"/>
            </a:endParaRPr>
          </a:p>
        </p:txBody>
      </p:sp>
      <p:grpSp>
        <p:nvGrpSpPr>
          <p:cNvPr id="4" name="object 4"/>
          <p:cNvGrpSpPr/>
          <p:nvPr/>
        </p:nvGrpSpPr>
        <p:grpSpPr>
          <a:xfrm>
            <a:off x="4572000" y="0"/>
            <a:ext cx="4572000" cy="5143500"/>
            <a:chOff x="4572000" y="0"/>
            <a:chExt cx="4572000" cy="5143500"/>
          </a:xfrm>
        </p:grpSpPr>
        <p:sp>
          <p:nvSpPr>
            <p:cNvPr id="5" name="object 5"/>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6" name="object 6"/>
            <p:cNvPicPr/>
            <p:nvPr/>
          </p:nvPicPr>
          <p:blipFill>
            <a:blip r:embed="rId2" cstate="print"/>
            <a:stretch>
              <a:fillRect/>
            </a:stretch>
          </p:blipFill>
          <p:spPr>
            <a:xfrm>
              <a:off x="8228965" y="161290"/>
              <a:ext cx="791845" cy="311785"/>
            </a:xfrm>
            <a:prstGeom prst="rect">
              <a:avLst/>
            </a:prstGeom>
          </p:spPr>
        </p:pic>
      </p:grpSp>
      <p:sp>
        <p:nvSpPr>
          <p:cNvPr id="7" name="object 7"/>
          <p:cNvSpPr txBox="1"/>
          <p:nvPr/>
        </p:nvSpPr>
        <p:spPr>
          <a:xfrm>
            <a:off x="674623" y="2767965"/>
            <a:ext cx="1803400" cy="239395"/>
          </a:xfrm>
          <a:prstGeom prst="rect">
            <a:avLst/>
          </a:prstGeom>
        </p:spPr>
        <p:txBody>
          <a:bodyPr vert="horz" wrap="square" lIns="0" tIns="12700" rIns="0" bIns="0" rtlCol="0">
            <a:spAutoFit/>
          </a:bodyPr>
          <a:lstStyle/>
          <a:p>
            <a:pPr marL="12700">
              <a:lnSpc>
                <a:spcPct val="100000"/>
              </a:lnSpc>
              <a:spcBef>
                <a:spcPts val="100"/>
              </a:spcBef>
            </a:pPr>
            <a:r>
              <a:rPr sz="1400" spc="-5" dirty="0">
                <a:latin typeface="Arial"/>
                <a:cs typeface="Arial"/>
              </a:rPr>
              <a:t>PROJECT</a:t>
            </a:r>
            <a:r>
              <a:rPr sz="1400" spc="-70" dirty="0">
                <a:latin typeface="Arial"/>
                <a:cs typeface="Arial"/>
              </a:rPr>
              <a:t> </a:t>
            </a:r>
            <a:r>
              <a:rPr sz="1400" spc="-5" dirty="0">
                <a:latin typeface="Arial"/>
                <a:cs typeface="Arial"/>
              </a:rPr>
              <a:t>(symbol:</a:t>
            </a:r>
            <a:r>
              <a:rPr sz="1400" spc="-20" dirty="0">
                <a:latin typeface="Arial"/>
                <a:cs typeface="Arial"/>
              </a:rPr>
              <a:t> </a:t>
            </a:r>
            <a:r>
              <a:rPr sz="1400" dirty="0">
                <a:latin typeface="Arial"/>
                <a:cs typeface="Arial"/>
              </a:rPr>
              <a:t>π)</a:t>
            </a:r>
            <a:endParaRPr sz="1400">
              <a:latin typeface="Arial"/>
              <a:cs typeface="Arial"/>
            </a:endParaRPr>
          </a:p>
        </p:txBody>
      </p:sp>
      <p:sp>
        <p:nvSpPr>
          <p:cNvPr id="8" name="object 8"/>
          <p:cNvSpPr txBox="1"/>
          <p:nvPr/>
        </p:nvSpPr>
        <p:spPr>
          <a:xfrm>
            <a:off x="654812" y="2981934"/>
            <a:ext cx="3542665" cy="2004695"/>
          </a:xfrm>
          <a:prstGeom prst="rect">
            <a:avLst/>
          </a:prstGeom>
        </p:spPr>
        <p:txBody>
          <a:bodyPr vert="horz" wrap="square" lIns="0" tIns="11430" rIns="0" bIns="0" rtlCol="0">
            <a:spAutoFit/>
          </a:bodyPr>
          <a:lstStyle/>
          <a:p>
            <a:pPr marL="349250" marR="5080" indent="-337185" algn="just">
              <a:lnSpc>
                <a:spcPct val="116199"/>
              </a:lnSpc>
              <a:spcBef>
                <a:spcPts val="90"/>
              </a:spcBef>
              <a:buChar char="●"/>
              <a:tabLst>
                <a:tab pos="349885" algn="l"/>
              </a:tabLst>
            </a:pPr>
            <a:r>
              <a:rPr sz="1400" spc="-5" dirty="0">
                <a:latin typeface="Arial"/>
                <a:cs typeface="Arial"/>
              </a:rPr>
              <a:t>The projection eliminates all attributes of </a:t>
            </a:r>
            <a:r>
              <a:rPr sz="1400" spc="-375" dirty="0">
                <a:latin typeface="Arial"/>
                <a:cs typeface="Arial"/>
              </a:rPr>
              <a:t> </a:t>
            </a:r>
            <a:r>
              <a:rPr sz="1400" dirty="0">
                <a:latin typeface="Arial"/>
                <a:cs typeface="Arial"/>
              </a:rPr>
              <a:t>the </a:t>
            </a:r>
            <a:r>
              <a:rPr sz="1400" spc="-5" dirty="0">
                <a:latin typeface="Arial"/>
                <a:cs typeface="Arial"/>
              </a:rPr>
              <a:t>input relation but those mentioned </a:t>
            </a:r>
            <a:r>
              <a:rPr sz="1400" dirty="0">
                <a:latin typeface="Arial"/>
                <a:cs typeface="Arial"/>
              </a:rPr>
              <a:t>in </a:t>
            </a:r>
            <a:r>
              <a:rPr sz="1400" spc="-375" dirty="0">
                <a:latin typeface="Arial"/>
                <a:cs typeface="Arial"/>
              </a:rPr>
              <a:t> </a:t>
            </a:r>
            <a:r>
              <a:rPr sz="1400" dirty="0">
                <a:latin typeface="Arial"/>
                <a:cs typeface="Arial"/>
              </a:rPr>
              <a:t>the</a:t>
            </a:r>
            <a:r>
              <a:rPr sz="1400" spc="-15" dirty="0">
                <a:latin typeface="Arial"/>
                <a:cs typeface="Arial"/>
              </a:rPr>
              <a:t> </a:t>
            </a:r>
            <a:r>
              <a:rPr sz="1400" spc="-5" dirty="0">
                <a:latin typeface="Arial"/>
                <a:cs typeface="Arial"/>
              </a:rPr>
              <a:t>projection list.</a:t>
            </a:r>
            <a:endParaRPr sz="1400">
              <a:latin typeface="Arial"/>
              <a:cs typeface="Arial"/>
            </a:endParaRPr>
          </a:p>
          <a:p>
            <a:pPr marL="349250" marR="23495" indent="-337185">
              <a:lnSpc>
                <a:spcPct val="115399"/>
              </a:lnSpc>
              <a:spcBef>
                <a:spcPts val="15"/>
              </a:spcBef>
              <a:buChar char="●"/>
              <a:tabLst>
                <a:tab pos="349250" algn="l"/>
                <a:tab pos="349885" algn="l"/>
              </a:tabLst>
            </a:pPr>
            <a:r>
              <a:rPr sz="1400" spc="-5" dirty="0">
                <a:latin typeface="Arial"/>
                <a:cs typeface="Arial"/>
              </a:rPr>
              <a:t>The projection method defines </a:t>
            </a:r>
            <a:r>
              <a:rPr sz="1400" dirty="0">
                <a:latin typeface="Arial"/>
                <a:cs typeface="Arial"/>
              </a:rPr>
              <a:t>a </a:t>
            </a:r>
            <a:r>
              <a:rPr sz="1400" spc="-5" dirty="0">
                <a:latin typeface="Arial"/>
                <a:cs typeface="Arial"/>
              </a:rPr>
              <a:t>relation </a:t>
            </a:r>
            <a:r>
              <a:rPr sz="1400" spc="-375" dirty="0">
                <a:latin typeface="Arial"/>
                <a:cs typeface="Arial"/>
              </a:rPr>
              <a:t> </a:t>
            </a:r>
            <a:r>
              <a:rPr sz="1400" dirty="0">
                <a:latin typeface="Arial"/>
                <a:cs typeface="Arial"/>
              </a:rPr>
              <a:t>that contains a </a:t>
            </a:r>
            <a:r>
              <a:rPr sz="1400" spc="-5" dirty="0">
                <a:latin typeface="Arial"/>
                <a:cs typeface="Arial"/>
              </a:rPr>
              <a:t>vertical subset </a:t>
            </a:r>
            <a:r>
              <a:rPr sz="1400" spc="-10" dirty="0">
                <a:latin typeface="Arial"/>
                <a:cs typeface="Arial"/>
              </a:rPr>
              <a:t>of </a:t>
            </a:r>
            <a:r>
              <a:rPr sz="1400" spc="-5" dirty="0">
                <a:latin typeface="Arial"/>
                <a:cs typeface="Arial"/>
              </a:rPr>
              <a:t> Relation.</a:t>
            </a:r>
            <a:endParaRPr sz="1400">
              <a:latin typeface="Arial"/>
              <a:cs typeface="Arial"/>
            </a:endParaRPr>
          </a:p>
          <a:p>
            <a:pPr marL="349250" marR="551815" indent="-337185">
              <a:lnSpc>
                <a:spcPct val="115700"/>
              </a:lnSpc>
              <a:spcBef>
                <a:spcPts val="15"/>
              </a:spcBef>
              <a:buChar char="●"/>
              <a:tabLst>
                <a:tab pos="349250" algn="l"/>
                <a:tab pos="349885" algn="l"/>
              </a:tabLst>
            </a:pPr>
            <a:r>
              <a:rPr sz="1400" spc="-5" dirty="0">
                <a:latin typeface="Arial"/>
                <a:cs typeface="Arial"/>
              </a:rPr>
              <a:t>This</a:t>
            </a:r>
            <a:r>
              <a:rPr sz="1400" spc="-20" dirty="0">
                <a:latin typeface="Arial"/>
                <a:cs typeface="Arial"/>
              </a:rPr>
              <a:t> </a:t>
            </a:r>
            <a:r>
              <a:rPr sz="1400" spc="-5" dirty="0">
                <a:latin typeface="Arial"/>
                <a:cs typeface="Arial"/>
              </a:rPr>
              <a:t>helps</a:t>
            </a:r>
            <a:r>
              <a:rPr sz="1400" spc="-25" dirty="0">
                <a:latin typeface="Arial"/>
                <a:cs typeface="Arial"/>
              </a:rPr>
              <a:t> </a:t>
            </a:r>
            <a:r>
              <a:rPr sz="1400" dirty="0">
                <a:latin typeface="Arial"/>
                <a:cs typeface="Arial"/>
              </a:rPr>
              <a:t>to</a:t>
            </a:r>
            <a:r>
              <a:rPr sz="1400" spc="-20" dirty="0">
                <a:latin typeface="Arial"/>
                <a:cs typeface="Arial"/>
              </a:rPr>
              <a:t> </a:t>
            </a:r>
            <a:r>
              <a:rPr sz="1400" spc="-5" dirty="0">
                <a:latin typeface="Arial"/>
                <a:cs typeface="Arial"/>
              </a:rPr>
              <a:t>extract</a:t>
            </a:r>
            <a:r>
              <a:rPr sz="1400" spc="-15" dirty="0">
                <a:latin typeface="Arial"/>
                <a:cs typeface="Arial"/>
              </a:rPr>
              <a:t> </a:t>
            </a:r>
            <a:r>
              <a:rPr sz="1400" spc="-5" dirty="0">
                <a:latin typeface="Arial"/>
                <a:cs typeface="Arial"/>
              </a:rPr>
              <a:t>the</a:t>
            </a:r>
            <a:r>
              <a:rPr sz="1400" spc="-20" dirty="0">
                <a:latin typeface="Arial"/>
                <a:cs typeface="Arial"/>
              </a:rPr>
              <a:t> </a:t>
            </a:r>
            <a:r>
              <a:rPr sz="1400" spc="-5" dirty="0">
                <a:latin typeface="Arial"/>
                <a:cs typeface="Arial"/>
              </a:rPr>
              <a:t>values</a:t>
            </a:r>
            <a:r>
              <a:rPr sz="1400" spc="-15" dirty="0">
                <a:latin typeface="Arial"/>
                <a:cs typeface="Arial"/>
              </a:rPr>
              <a:t> of </a:t>
            </a:r>
            <a:r>
              <a:rPr sz="1400" spc="-375" dirty="0">
                <a:latin typeface="Arial"/>
                <a:cs typeface="Arial"/>
              </a:rPr>
              <a:t> </a:t>
            </a:r>
            <a:r>
              <a:rPr sz="1400" spc="-5" dirty="0">
                <a:latin typeface="Arial"/>
                <a:cs typeface="Arial"/>
              </a:rPr>
              <a:t>specified</a:t>
            </a:r>
            <a:r>
              <a:rPr sz="1400" spc="-20" dirty="0">
                <a:latin typeface="Arial"/>
                <a:cs typeface="Arial"/>
              </a:rPr>
              <a:t> </a:t>
            </a:r>
            <a:r>
              <a:rPr sz="1400" spc="-5" dirty="0">
                <a:latin typeface="Arial"/>
                <a:cs typeface="Arial"/>
              </a:rPr>
              <a:t>attributes</a:t>
            </a:r>
            <a:r>
              <a:rPr sz="1400" spc="-35" dirty="0">
                <a:latin typeface="Arial"/>
                <a:cs typeface="Arial"/>
              </a:rPr>
              <a:t> </a:t>
            </a:r>
            <a:r>
              <a:rPr sz="1400" dirty="0">
                <a:latin typeface="Arial"/>
                <a:cs typeface="Arial"/>
              </a:rPr>
              <a:t>to</a:t>
            </a:r>
            <a:r>
              <a:rPr sz="1400" spc="-20" dirty="0">
                <a:latin typeface="Arial"/>
                <a:cs typeface="Arial"/>
              </a:rPr>
              <a:t> </a:t>
            </a:r>
            <a:r>
              <a:rPr sz="1400" spc="-5" dirty="0">
                <a:latin typeface="Arial"/>
                <a:cs typeface="Arial"/>
              </a:rPr>
              <a:t>eliminates</a:t>
            </a:r>
            <a:endParaRPr sz="1400">
              <a:latin typeface="Arial"/>
              <a:cs typeface="Arial"/>
            </a:endParaRPr>
          </a:p>
        </p:txBody>
      </p:sp>
      <p:sp>
        <p:nvSpPr>
          <p:cNvPr id="9" name="object 9"/>
          <p:cNvSpPr txBox="1"/>
          <p:nvPr/>
        </p:nvSpPr>
        <p:spPr>
          <a:xfrm>
            <a:off x="4709540" y="4835144"/>
            <a:ext cx="2694305"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35" dirty="0">
                <a:solidFill>
                  <a:srgbClr val="585858"/>
                </a:solidFill>
                <a:latin typeface="Arial"/>
                <a:cs typeface="Arial"/>
              </a:rPr>
              <a:t> </a:t>
            </a:r>
            <a:r>
              <a:rPr sz="700" u="sng" spc="-10" dirty="0">
                <a:solidFill>
                  <a:srgbClr val="0096A7"/>
                </a:solidFill>
                <a:uFill>
                  <a:solidFill>
                    <a:srgbClr val="0096A7"/>
                  </a:solidFill>
                </a:uFill>
                <a:latin typeface="Arial"/>
                <a:cs typeface="Arial"/>
                <a:hlinkClick r:id="rId3"/>
              </a:rPr>
              <a:t>https://www.guru99.com/relational-algebra-dbms.htm</a:t>
            </a:r>
            <a:r>
              <a:rPr sz="700" spc="-10" dirty="0">
                <a:solidFill>
                  <a:srgbClr val="0096A7"/>
                </a:solidFill>
                <a:latin typeface="Arial"/>
                <a:cs typeface="Arial"/>
                <a:hlinkClick r:id="rId3"/>
              </a:rPr>
              <a:t>l</a:t>
            </a:r>
            <a:endParaRPr sz="700">
              <a:latin typeface="Arial"/>
              <a:cs typeface="Arial"/>
            </a:endParaRPr>
          </a:p>
        </p:txBody>
      </p:sp>
      <p:pic>
        <p:nvPicPr>
          <p:cNvPr id="10" name="object 10"/>
          <p:cNvPicPr/>
          <p:nvPr/>
        </p:nvPicPr>
        <p:blipFill>
          <a:blip r:embed="rId4" cstate="print"/>
          <a:stretch>
            <a:fillRect/>
          </a:stretch>
        </p:blipFill>
        <p:spPr>
          <a:xfrm>
            <a:off x="143510" y="161289"/>
            <a:ext cx="773887" cy="311150"/>
          </a:xfrm>
          <a:prstGeom prst="rect">
            <a:avLst/>
          </a:prstGeom>
        </p:spPr>
      </p:pic>
      <p:pic>
        <p:nvPicPr>
          <p:cNvPr id="11" name="object 11"/>
          <p:cNvPicPr/>
          <p:nvPr/>
        </p:nvPicPr>
        <p:blipFill>
          <a:blip r:embed="rId5" cstate="print"/>
          <a:stretch>
            <a:fillRect/>
          </a:stretch>
        </p:blipFill>
        <p:spPr>
          <a:xfrm>
            <a:off x="5138420" y="523240"/>
            <a:ext cx="3399789" cy="4047363"/>
          </a:xfrm>
          <a:prstGeom prst="rect">
            <a:avLst/>
          </a:prstGeom>
        </p:spPr>
      </p:pic>
      <p:sp>
        <p:nvSpPr>
          <p:cNvPr id="12" name="object 12"/>
          <p:cNvSpPr txBox="1"/>
          <p:nvPr/>
        </p:nvSpPr>
        <p:spPr>
          <a:xfrm>
            <a:off x="993444" y="4993640"/>
            <a:ext cx="1339850" cy="239395"/>
          </a:xfrm>
          <a:prstGeom prst="rect">
            <a:avLst/>
          </a:prstGeom>
        </p:spPr>
        <p:txBody>
          <a:bodyPr vert="horz" wrap="square" lIns="0" tIns="12700" rIns="0" bIns="0" rtlCol="0">
            <a:spAutoFit/>
          </a:bodyPr>
          <a:lstStyle/>
          <a:p>
            <a:pPr marL="12700">
              <a:lnSpc>
                <a:spcPct val="100000"/>
              </a:lnSpc>
              <a:spcBef>
                <a:spcPts val="100"/>
              </a:spcBef>
            </a:pPr>
            <a:r>
              <a:rPr sz="1400" dirty="0">
                <a:latin typeface="Arial"/>
                <a:cs typeface="Arial"/>
              </a:rPr>
              <a:t>duplic</a:t>
            </a:r>
            <a:r>
              <a:rPr sz="1400" spc="-15" dirty="0">
                <a:latin typeface="Arial"/>
                <a:cs typeface="Arial"/>
              </a:rPr>
              <a:t>a</a:t>
            </a:r>
            <a:r>
              <a:rPr sz="1400" dirty="0">
                <a:latin typeface="Arial"/>
                <a:cs typeface="Arial"/>
              </a:rPr>
              <a:t>te</a:t>
            </a:r>
            <a:r>
              <a:rPr sz="1400" spc="-90" dirty="0">
                <a:latin typeface="Arial"/>
                <a:cs typeface="Arial"/>
              </a:rPr>
              <a:t> </a:t>
            </a:r>
            <a:r>
              <a:rPr sz="1400" spc="-20" dirty="0">
                <a:latin typeface="Arial"/>
                <a:cs typeface="Arial"/>
              </a:rPr>
              <a:t>v</a:t>
            </a:r>
            <a:r>
              <a:rPr sz="1400" dirty="0">
                <a:latin typeface="Arial"/>
                <a:cs typeface="Arial"/>
              </a:rPr>
              <a:t>alues.</a:t>
            </a:r>
            <a:endParaRPr sz="1400">
              <a:latin typeface="Arial"/>
              <a:cs typeface="Arial"/>
            </a:endParaRPr>
          </a:p>
        </p:txBody>
      </p:sp>
    </p:spTree>
  </p:cSld>
  <p:clrMapOvr>
    <a:masterClrMapping/>
  </p:clrMapOvr>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04012" y="644397"/>
            <a:ext cx="3462297" cy="772647"/>
          </a:xfrm>
          <a:prstGeom prst="rect">
            <a:avLst/>
          </a:prstGeom>
        </p:spPr>
        <p:txBody>
          <a:bodyPr vert="horz" wrap="square" lIns="0" tIns="28575" rIns="0" bIns="0" rtlCol="0">
            <a:spAutoFit/>
          </a:bodyPr>
          <a:lstStyle/>
          <a:p>
            <a:pPr marL="614680" marR="5080" indent="-602615" algn="ctr">
              <a:lnSpc>
                <a:spcPts val="2840"/>
              </a:lnSpc>
              <a:spcBef>
                <a:spcPts val="225"/>
              </a:spcBef>
            </a:pPr>
            <a:r>
              <a:rPr spc="-5" dirty="0"/>
              <a:t>R</a:t>
            </a:r>
            <a:r>
              <a:rPr spc="-15" dirty="0"/>
              <a:t>e</a:t>
            </a:r>
            <a:r>
              <a:rPr spc="-5" dirty="0"/>
              <a:t>l</a:t>
            </a:r>
            <a:r>
              <a:rPr spc="-15" dirty="0"/>
              <a:t>a</a:t>
            </a:r>
            <a:r>
              <a:rPr spc="-5" dirty="0"/>
              <a:t>tio</a:t>
            </a:r>
            <a:r>
              <a:rPr spc="-25" dirty="0"/>
              <a:t>n</a:t>
            </a:r>
            <a:r>
              <a:rPr spc="-5" dirty="0"/>
              <a:t>al</a:t>
            </a:r>
            <a:r>
              <a:rPr spc="-145" dirty="0"/>
              <a:t> </a:t>
            </a:r>
            <a:r>
              <a:rPr spc="-5" dirty="0"/>
              <a:t>A</a:t>
            </a:r>
            <a:r>
              <a:rPr spc="-15" dirty="0"/>
              <a:t>l</a:t>
            </a:r>
            <a:r>
              <a:rPr spc="-5" dirty="0"/>
              <a:t>ge</a:t>
            </a:r>
            <a:r>
              <a:rPr spc="-15" dirty="0"/>
              <a:t>b</a:t>
            </a:r>
            <a:r>
              <a:rPr spc="-5" dirty="0"/>
              <a:t>r</a:t>
            </a:r>
            <a:r>
              <a:rPr spc="-15" dirty="0"/>
              <a:t>a</a:t>
            </a:r>
            <a:r>
              <a:rPr spc="-5" dirty="0"/>
              <a:t>ic  Operations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828547" y="1580515"/>
            <a:ext cx="2882265" cy="575945"/>
          </a:xfrm>
          <a:prstGeom prst="rect">
            <a:avLst/>
          </a:prstGeom>
        </p:spPr>
        <p:txBody>
          <a:bodyPr vert="horz" wrap="square" lIns="0" tIns="10795" rIns="0" bIns="0" rtlCol="0">
            <a:spAutoFit/>
          </a:bodyPr>
          <a:lstStyle/>
          <a:p>
            <a:pPr marL="953135" marR="5080" indent="-941069">
              <a:lnSpc>
                <a:spcPct val="100600"/>
              </a:lnSpc>
              <a:spcBef>
                <a:spcPts val="85"/>
              </a:spcBef>
            </a:pPr>
            <a:r>
              <a:rPr sz="1800" spc="-5" dirty="0">
                <a:solidFill>
                  <a:srgbClr val="585858"/>
                </a:solidFill>
                <a:latin typeface="Arial"/>
                <a:cs typeface="Arial"/>
              </a:rPr>
              <a:t>Unary</a:t>
            </a:r>
            <a:r>
              <a:rPr sz="1800" spc="-60" dirty="0">
                <a:solidFill>
                  <a:srgbClr val="585858"/>
                </a:solidFill>
                <a:latin typeface="Arial"/>
                <a:cs typeface="Arial"/>
              </a:rPr>
              <a:t> </a:t>
            </a:r>
            <a:r>
              <a:rPr sz="1800" spc="-5" dirty="0">
                <a:solidFill>
                  <a:srgbClr val="585858"/>
                </a:solidFill>
                <a:latin typeface="Arial"/>
                <a:cs typeface="Arial"/>
              </a:rPr>
              <a:t>Relational</a:t>
            </a:r>
            <a:r>
              <a:rPr sz="1800" spc="-50" dirty="0">
                <a:solidFill>
                  <a:srgbClr val="585858"/>
                </a:solidFill>
                <a:latin typeface="Arial"/>
                <a:cs typeface="Arial"/>
              </a:rPr>
              <a:t> </a:t>
            </a:r>
            <a:r>
              <a:rPr sz="1800" spc="-5" dirty="0">
                <a:solidFill>
                  <a:srgbClr val="585858"/>
                </a:solidFill>
                <a:latin typeface="Arial"/>
                <a:cs typeface="Arial"/>
              </a:rPr>
              <a:t>Operations </a:t>
            </a:r>
            <a:r>
              <a:rPr sz="1800" spc="-484" dirty="0">
                <a:solidFill>
                  <a:srgbClr val="585858"/>
                </a:solidFill>
                <a:latin typeface="Arial"/>
                <a:cs typeface="Arial"/>
              </a:rPr>
              <a:t> </a:t>
            </a:r>
            <a:r>
              <a:rPr sz="1800" spc="-5" dirty="0">
                <a:solidFill>
                  <a:srgbClr val="585858"/>
                </a:solidFill>
                <a:latin typeface="Arial"/>
                <a:cs typeface="Arial"/>
              </a:rPr>
              <a:t>(Contd…)</a:t>
            </a:r>
            <a:endParaRPr sz="1800">
              <a:latin typeface="Arial"/>
              <a:cs typeface="Arial"/>
            </a:endParaRPr>
          </a:p>
        </p:txBody>
      </p:sp>
      <p:sp>
        <p:nvSpPr>
          <p:cNvPr id="7" name="object 7"/>
          <p:cNvSpPr txBox="1"/>
          <p:nvPr/>
        </p:nvSpPr>
        <p:spPr>
          <a:xfrm>
            <a:off x="674623" y="2891409"/>
            <a:ext cx="1715135" cy="239395"/>
          </a:xfrm>
          <a:prstGeom prst="rect">
            <a:avLst/>
          </a:prstGeom>
        </p:spPr>
        <p:txBody>
          <a:bodyPr vert="horz" wrap="square" lIns="0" tIns="12700" rIns="0" bIns="0" rtlCol="0">
            <a:spAutoFit/>
          </a:bodyPr>
          <a:lstStyle/>
          <a:p>
            <a:pPr marL="12700">
              <a:lnSpc>
                <a:spcPct val="100000"/>
              </a:lnSpc>
              <a:spcBef>
                <a:spcPts val="100"/>
              </a:spcBef>
            </a:pPr>
            <a:r>
              <a:rPr sz="1400" spc="-5" dirty="0">
                <a:latin typeface="Arial"/>
                <a:cs typeface="Arial"/>
              </a:rPr>
              <a:t>RENAME</a:t>
            </a:r>
            <a:r>
              <a:rPr sz="1400" spc="-45" dirty="0">
                <a:latin typeface="Arial"/>
                <a:cs typeface="Arial"/>
              </a:rPr>
              <a:t> </a:t>
            </a:r>
            <a:r>
              <a:rPr sz="1400" spc="-5" dirty="0">
                <a:latin typeface="Arial"/>
                <a:cs typeface="Arial"/>
              </a:rPr>
              <a:t>(symbol:</a:t>
            </a:r>
            <a:r>
              <a:rPr sz="1400" spc="-35" dirty="0">
                <a:latin typeface="Arial"/>
                <a:cs typeface="Arial"/>
              </a:rPr>
              <a:t> </a:t>
            </a:r>
            <a:r>
              <a:rPr sz="1400" spc="5" dirty="0">
                <a:latin typeface="Arial"/>
                <a:cs typeface="Arial"/>
              </a:rPr>
              <a:t>ρ)</a:t>
            </a:r>
            <a:endParaRPr sz="1400">
              <a:latin typeface="Arial"/>
              <a:cs typeface="Arial"/>
            </a:endParaRPr>
          </a:p>
        </p:txBody>
      </p:sp>
      <p:sp>
        <p:nvSpPr>
          <p:cNvPr id="8" name="object 8"/>
          <p:cNvSpPr txBox="1"/>
          <p:nvPr/>
        </p:nvSpPr>
        <p:spPr>
          <a:xfrm>
            <a:off x="604012" y="3104997"/>
            <a:ext cx="3638550" cy="1997075"/>
          </a:xfrm>
          <a:prstGeom prst="rect">
            <a:avLst/>
          </a:prstGeom>
        </p:spPr>
        <p:txBody>
          <a:bodyPr vert="horz" wrap="square" lIns="0" tIns="12700" rIns="0" bIns="0" rtlCol="0">
            <a:spAutoFit/>
          </a:bodyPr>
          <a:lstStyle/>
          <a:p>
            <a:pPr marL="400050" marR="68580" indent="-337185">
              <a:lnSpc>
                <a:spcPct val="115900"/>
              </a:lnSpc>
              <a:spcBef>
                <a:spcPts val="100"/>
              </a:spcBef>
              <a:buChar char="●"/>
              <a:tabLst>
                <a:tab pos="400050" algn="l"/>
                <a:tab pos="400685" algn="l"/>
              </a:tabLst>
            </a:pPr>
            <a:r>
              <a:rPr sz="1400" spc="-5" dirty="0">
                <a:latin typeface="Arial"/>
                <a:cs typeface="Arial"/>
              </a:rPr>
              <a:t>The results </a:t>
            </a:r>
            <a:r>
              <a:rPr sz="1400" spc="-10" dirty="0">
                <a:latin typeface="Arial"/>
                <a:cs typeface="Arial"/>
              </a:rPr>
              <a:t>of </a:t>
            </a:r>
            <a:r>
              <a:rPr sz="1400" spc="-5" dirty="0">
                <a:latin typeface="Arial"/>
                <a:cs typeface="Arial"/>
              </a:rPr>
              <a:t>relational algebra </a:t>
            </a:r>
            <a:r>
              <a:rPr sz="1400" dirty="0">
                <a:latin typeface="Arial"/>
                <a:cs typeface="Arial"/>
              </a:rPr>
              <a:t>are </a:t>
            </a:r>
            <a:r>
              <a:rPr sz="1400" spc="-5" dirty="0">
                <a:latin typeface="Arial"/>
                <a:cs typeface="Arial"/>
              </a:rPr>
              <a:t>also </a:t>
            </a:r>
            <a:r>
              <a:rPr sz="1400" spc="-375" dirty="0">
                <a:latin typeface="Arial"/>
                <a:cs typeface="Arial"/>
              </a:rPr>
              <a:t> </a:t>
            </a:r>
            <a:r>
              <a:rPr sz="1400" spc="-5" dirty="0">
                <a:latin typeface="Arial"/>
                <a:cs typeface="Arial"/>
              </a:rPr>
              <a:t>relations</a:t>
            </a:r>
            <a:r>
              <a:rPr sz="1400" spc="-20" dirty="0">
                <a:latin typeface="Arial"/>
                <a:cs typeface="Arial"/>
              </a:rPr>
              <a:t> </a:t>
            </a:r>
            <a:r>
              <a:rPr sz="1400" spc="-5" dirty="0">
                <a:latin typeface="Arial"/>
                <a:cs typeface="Arial"/>
              </a:rPr>
              <a:t>but</a:t>
            </a:r>
            <a:r>
              <a:rPr sz="1400" spc="-15" dirty="0">
                <a:latin typeface="Arial"/>
                <a:cs typeface="Arial"/>
              </a:rPr>
              <a:t> </a:t>
            </a:r>
            <a:r>
              <a:rPr sz="1400" spc="-5" dirty="0">
                <a:latin typeface="Arial"/>
                <a:cs typeface="Arial"/>
              </a:rPr>
              <a:t>without</a:t>
            </a:r>
            <a:r>
              <a:rPr sz="1400" dirty="0">
                <a:latin typeface="Arial"/>
                <a:cs typeface="Arial"/>
              </a:rPr>
              <a:t> </a:t>
            </a:r>
            <a:r>
              <a:rPr sz="1400" spc="-5" dirty="0">
                <a:latin typeface="Arial"/>
                <a:cs typeface="Arial"/>
              </a:rPr>
              <a:t>any</a:t>
            </a:r>
            <a:r>
              <a:rPr sz="1400" spc="-20" dirty="0">
                <a:latin typeface="Arial"/>
                <a:cs typeface="Arial"/>
              </a:rPr>
              <a:t> </a:t>
            </a:r>
            <a:r>
              <a:rPr sz="1400" dirty="0">
                <a:latin typeface="Arial"/>
                <a:cs typeface="Arial"/>
              </a:rPr>
              <a:t>name.</a:t>
            </a:r>
            <a:endParaRPr sz="1400">
              <a:latin typeface="Arial"/>
              <a:cs typeface="Arial"/>
            </a:endParaRPr>
          </a:p>
          <a:p>
            <a:pPr marL="400050" marR="514350" indent="-337185">
              <a:lnSpc>
                <a:spcPct val="115700"/>
              </a:lnSpc>
              <a:spcBef>
                <a:spcPts val="10"/>
              </a:spcBef>
              <a:buChar char="●"/>
              <a:tabLst>
                <a:tab pos="400050" algn="l"/>
                <a:tab pos="400685" algn="l"/>
              </a:tabLst>
            </a:pPr>
            <a:r>
              <a:rPr sz="1400" spc="-5" dirty="0">
                <a:latin typeface="Arial"/>
                <a:cs typeface="Arial"/>
              </a:rPr>
              <a:t>The</a:t>
            </a:r>
            <a:r>
              <a:rPr sz="1400" spc="-30" dirty="0">
                <a:latin typeface="Arial"/>
                <a:cs typeface="Arial"/>
              </a:rPr>
              <a:t> </a:t>
            </a:r>
            <a:r>
              <a:rPr sz="1400" dirty="0">
                <a:latin typeface="Arial"/>
                <a:cs typeface="Arial"/>
              </a:rPr>
              <a:t>rename</a:t>
            </a:r>
            <a:r>
              <a:rPr sz="1400" spc="-25" dirty="0">
                <a:latin typeface="Arial"/>
                <a:cs typeface="Arial"/>
              </a:rPr>
              <a:t> </a:t>
            </a:r>
            <a:r>
              <a:rPr sz="1400" spc="-5" dirty="0">
                <a:latin typeface="Arial"/>
                <a:cs typeface="Arial"/>
              </a:rPr>
              <a:t>operation</a:t>
            </a:r>
            <a:r>
              <a:rPr sz="1400" spc="-25" dirty="0">
                <a:latin typeface="Arial"/>
                <a:cs typeface="Arial"/>
              </a:rPr>
              <a:t> </a:t>
            </a:r>
            <a:r>
              <a:rPr sz="1400" spc="-5" dirty="0">
                <a:latin typeface="Arial"/>
                <a:cs typeface="Arial"/>
              </a:rPr>
              <a:t>allows</a:t>
            </a:r>
            <a:r>
              <a:rPr sz="1400" spc="-20" dirty="0">
                <a:latin typeface="Arial"/>
                <a:cs typeface="Arial"/>
              </a:rPr>
              <a:t> </a:t>
            </a:r>
            <a:r>
              <a:rPr sz="1400" spc="-10" dirty="0">
                <a:latin typeface="Arial"/>
                <a:cs typeface="Arial"/>
              </a:rPr>
              <a:t>us</a:t>
            </a:r>
            <a:r>
              <a:rPr sz="1400" spc="-30" dirty="0">
                <a:latin typeface="Arial"/>
                <a:cs typeface="Arial"/>
              </a:rPr>
              <a:t> </a:t>
            </a:r>
            <a:r>
              <a:rPr sz="1400" spc="5" dirty="0">
                <a:latin typeface="Arial"/>
                <a:cs typeface="Arial"/>
              </a:rPr>
              <a:t>to </a:t>
            </a:r>
            <a:r>
              <a:rPr sz="1400" spc="-375" dirty="0">
                <a:latin typeface="Arial"/>
                <a:cs typeface="Arial"/>
              </a:rPr>
              <a:t> </a:t>
            </a:r>
            <a:r>
              <a:rPr sz="1400" dirty="0">
                <a:latin typeface="Arial"/>
                <a:cs typeface="Arial"/>
              </a:rPr>
              <a:t>rename</a:t>
            </a:r>
            <a:r>
              <a:rPr sz="1400" spc="-15" dirty="0">
                <a:latin typeface="Arial"/>
                <a:cs typeface="Arial"/>
              </a:rPr>
              <a:t> </a:t>
            </a:r>
            <a:r>
              <a:rPr sz="1400" spc="-5" dirty="0">
                <a:latin typeface="Arial"/>
                <a:cs typeface="Arial"/>
              </a:rPr>
              <a:t>the</a:t>
            </a:r>
            <a:r>
              <a:rPr sz="1400" spc="-15" dirty="0">
                <a:latin typeface="Arial"/>
                <a:cs typeface="Arial"/>
              </a:rPr>
              <a:t> </a:t>
            </a:r>
            <a:r>
              <a:rPr sz="1400" dirty="0">
                <a:latin typeface="Arial"/>
                <a:cs typeface="Arial"/>
              </a:rPr>
              <a:t>output</a:t>
            </a:r>
            <a:r>
              <a:rPr sz="1400" spc="-20" dirty="0">
                <a:latin typeface="Arial"/>
                <a:cs typeface="Arial"/>
              </a:rPr>
              <a:t> </a:t>
            </a:r>
            <a:r>
              <a:rPr sz="1400" spc="-5" dirty="0">
                <a:latin typeface="Arial"/>
                <a:cs typeface="Arial"/>
              </a:rPr>
              <a:t>relation.</a:t>
            </a:r>
            <a:endParaRPr sz="1400">
              <a:latin typeface="Arial"/>
              <a:cs typeface="Arial"/>
            </a:endParaRPr>
          </a:p>
          <a:p>
            <a:pPr marL="400050" indent="-335915">
              <a:lnSpc>
                <a:spcPct val="100000"/>
              </a:lnSpc>
              <a:spcBef>
                <a:spcPts val="265"/>
              </a:spcBef>
              <a:buChar char="●"/>
              <a:tabLst>
                <a:tab pos="400050" algn="l"/>
                <a:tab pos="400685" algn="l"/>
              </a:tabLst>
            </a:pPr>
            <a:r>
              <a:rPr sz="1400" dirty="0">
                <a:latin typeface="Arial"/>
                <a:cs typeface="Arial"/>
              </a:rPr>
              <a:t>Is</a:t>
            </a:r>
            <a:r>
              <a:rPr sz="1400" spc="-25" dirty="0">
                <a:latin typeface="Arial"/>
                <a:cs typeface="Arial"/>
              </a:rPr>
              <a:t> </a:t>
            </a:r>
            <a:r>
              <a:rPr sz="1400" spc="-5" dirty="0">
                <a:latin typeface="Arial"/>
                <a:cs typeface="Arial"/>
              </a:rPr>
              <a:t>denoted</a:t>
            </a:r>
            <a:r>
              <a:rPr sz="1400" spc="-20" dirty="0">
                <a:latin typeface="Arial"/>
                <a:cs typeface="Arial"/>
              </a:rPr>
              <a:t> </a:t>
            </a:r>
            <a:r>
              <a:rPr sz="1400" spc="-5" dirty="0">
                <a:latin typeface="Arial"/>
                <a:cs typeface="Arial"/>
              </a:rPr>
              <a:t>with</a:t>
            </a:r>
            <a:r>
              <a:rPr sz="1400" spc="-15" dirty="0">
                <a:latin typeface="Arial"/>
                <a:cs typeface="Arial"/>
              </a:rPr>
              <a:t> </a:t>
            </a:r>
            <a:r>
              <a:rPr sz="1400" spc="-5" dirty="0">
                <a:latin typeface="Arial"/>
                <a:cs typeface="Arial"/>
              </a:rPr>
              <a:t>small</a:t>
            </a:r>
            <a:r>
              <a:rPr sz="1400" spc="-20" dirty="0">
                <a:latin typeface="Arial"/>
                <a:cs typeface="Arial"/>
              </a:rPr>
              <a:t> </a:t>
            </a:r>
            <a:r>
              <a:rPr sz="1400" spc="-5" dirty="0">
                <a:latin typeface="Arial"/>
                <a:cs typeface="Arial"/>
              </a:rPr>
              <a:t>Greek letter </a:t>
            </a:r>
            <a:r>
              <a:rPr sz="1400" b="1" spc="-5" dirty="0">
                <a:latin typeface="Arial"/>
                <a:cs typeface="Arial"/>
              </a:rPr>
              <a:t>rho</a:t>
            </a:r>
            <a:r>
              <a:rPr sz="1400" b="1" spc="-35" dirty="0">
                <a:latin typeface="Arial"/>
                <a:cs typeface="Arial"/>
              </a:rPr>
              <a:t> </a:t>
            </a:r>
            <a:r>
              <a:rPr sz="1400" i="1" spc="-5" dirty="0">
                <a:latin typeface="Arial"/>
                <a:cs typeface="Arial"/>
              </a:rPr>
              <a:t>ρ</a:t>
            </a:r>
            <a:r>
              <a:rPr sz="1400" spc="-5" dirty="0">
                <a:latin typeface="Arial"/>
                <a:cs typeface="Arial"/>
              </a:rPr>
              <a:t>.</a:t>
            </a:r>
            <a:endParaRPr sz="1400">
              <a:latin typeface="Arial"/>
              <a:cs typeface="Arial"/>
            </a:endParaRPr>
          </a:p>
          <a:p>
            <a:pPr marL="400050" indent="-335915">
              <a:lnSpc>
                <a:spcPct val="100000"/>
              </a:lnSpc>
              <a:spcBef>
                <a:spcPts val="275"/>
              </a:spcBef>
              <a:buChar char="●"/>
              <a:tabLst>
                <a:tab pos="400050" algn="l"/>
                <a:tab pos="400685" algn="l"/>
              </a:tabLst>
            </a:pPr>
            <a:r>
              <a:rPr sz="1400" b="1" spc="-5" dirty="0">
                <a:latin typeface="Arial"/>
                <a:cs typeface="Arial"/>
              </a:rPr>
              <a:t>Notation</a:t>
            </a:r>
            <a:r>
              <a:rPr sz="1400" b="1" spc="-25" dirty="0">
                <a:latin typeface="Arial"/>
                <a:cs typeface="Arial"/>
              </a:rPr>
              <a:t> </a:t>
            </a:r>
            <a:r>
              <a:rPr sz="1400" dirty="0">
                <a:latin typeface="Arial"/>
                <a:cs typeface="Arial"/>
              </a:rPr>
              <a:t>−</a:t>
            </a:r>
            <a:r>
              <a:rPr sz="1400" spc="-10" dirty="0">
                <a:latin typeface="Arial"/>
                <a:cs typeface="Arial"/>
              </a:rPr>
              <a:t> </a:t>
            </a:r>
            <a:r>
              <a:rPr sz="1400" i="1" dirty="0">
                <a:latin typeface="Arial"/>
                <a:cs typeface="Arial"/>
              </a:rPr>
              <a:t>ρ</a:t>
            </a:r>
            <a:r>
              <a:rPr sz="1400" i="1" spc="-35" dirty="0">
                <a:latin typeface="Arial"/>
                <a:cs typeface="Arial"/>
              </a:rPr>
              <a:t> </a:t>
            </a:r>
            <a:r>
              <a:rPr sz="1350" baseline="-30864" dirty="0">
                <a:latin typeface="Arial"/>
                <a:cs typeface="Arial"/>
              </a:rPr>
              <a:t>x</a:t>
            </a:r>
            <a:r>
              <a:rPr sz="1350" spc="157" baseline="-30864" dirty="0">
                <a:latin typeface="Arial"/>
                <a:cs typeface="Arial"/>
              </a:rPr>
              <a:t> </a:t>
            </a:r>
            <a:r>
              <a:rPr sz="1400" dirty="0">
                <a:latin typeface="Arial"/>
                <a:cs typeface="Arial"/>
              </a:rPr>
              <a:t>(E)</a:t>
            </a:r>
            <a:endParaRPr sz="1400">
              <a:latin typeface="Arial"/>
              <a:cs typeface="Arial"/>
            </a:endParaRPr>
          </a:p>
          <a:p>
            <a:pPr marL="400050" marR="483870" indent="-335915">
              <a:lnSpc>
                <a:spcPts val="1939"/>
              </a:lnSpc>
              <a:spcBef>
                <a:spcPts val="50"/>
              </a:spcBef>
              <a:buChar char="●"/>
              <a:tabLst>
                <a:tab pos="400050" algn="l"/>
                <a:tab pos="400685" algn="l"/>
              </a:tabLst>
            </a:pPr>
            <a:r>
              <a:rPr sz="1400" dirty="0">
                <a:latin typeface="Arial"/>
                <a:cs typeface="Arial"/>
              </a:rPr>
              <a:t>Where</a:t>
            </a:r>
            <a:r>
              <a:rPr sz="1400" spc="-35"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result</a:t>
            </a:r>
            <a:r>
              <a:rPr sz="1400" spc="-10" dirty="0">
                <a:latin typeface="Arial"/>
                <a:cs typeface="Arial"/>
              </a:rPr>
              <a:t> of</a:t>
            </a:r>
            <a:r>
              <a:rPr sz="1400" spc="-25" dirty="0">
                <a:latin typeface="Arial"/>
                <a:cs typeface="Arial"/>
              </a:rPr>
              <a:t> </a:t>
            </a:r>
            <a:r>
              <a:rPr sz="1400" spc="-5" dirty="0">
                <a:latin typeface="Arial"/>
                <a:cs typeface="Arial"/>
              </a:rPr>
              <a:t>expression</a:t>
            </a:r>
            <a:r>
              <a:rPr sz="1400" spc="-10" dirty="0">
                <a:latin typeface="Arial"/>
                <a:cs typeface="Arial"/>
              </a:rPr>
              <a:t> </a:t>
            </a:r>
            <a:r>
              <a:rPr sz="1400" b="1" dirty="0">
                <a:latin typeface="Arial"/>
                <a:cs typeface="Arial"/>
              </a:rPr>
              <a:t>E</a:t>
            </a:r>
            <a:r>
              <a:rPr sz="1400" b="1" spc="-10" dirty="0">
                <a:latin typeface="Arial"/>
                <a:cs typeface="Arial"/>
              </a:rPr>
              <a:t> </a:t>
            </a:r>
            <a:r>
              <a:rPr sz="1400" spc="-15" dirty="0">
                <a:latin typeface="Arial"/>
                <a:cs typeface="Arial"/>
              </a:rPr>
              <a:t>is </a:t>
            </a:r>
            <a:r>
              <a:rPr sz="1400" spc="-375" dirty="0">
                <a:latin typeface="Arial"/>
                <a:cs typeface="Arial"/>
              </a:rPr>
              <a:t> </a:t>
            </a:r>
            <a:r>
              <a:rPr sz="1400" spc="-5" dirty="0">
                <a:latin typeface="Arial"/>
                <a:cs typeface="Arial"/>
              </a:rPr>
              <a:t>saved</a:t>
            </a:r>
            <a:r>
              <a:rPr sz="1400" spc="-15" dirty="0">
                <a:latin typeface="Arial"/>
                <a:cs typeface="Arial"/>
              </a:rPr>
              <a:t> </a:t>
            </a:r>
            <a:r>
              <a:rPr sz="1400" spc="-5" dirty="0">
                <a:latin typeface="Arial"/>
                <a:cs typeface="Arial"/>
              </a:rPr>
              <a:t>with name</a:t>
            </a:r>
            <a:r>
              <a:rPr sz="1400" spc="-20" dirty="0">
                <a:latin typeface="Arial"/>
                <a:cs typeface="Arial"/>
              </a:rPr>
              <a:t> </a:t>
            </a:r>
            <a:r>
              <a:rPr sz="1400" spc="-5" dirty="0">
                <a:latin typeface="Arial"/>
                <a:cs typeface="Arial"/>
              </a:rPr>
              <a:t>of</a:t>
            </a:r>
            <a:r>
              <a:rPr sz="1400" spc="-20" dirty="0">
                <a:latin typeface="Arial"/>
                <a:cs typeface="Arial"/>
              </a:rPr>
              <a:t> </a:t>
            </a:r>
            <a:r>
              <a:rPr sz="1400" b="1" spc="-5" dirty="0">
                <a:latin typeface="Arial"/>
                <a:cs typeface="Arial"/>
              </a:rPr>
              <a:t>x</a:t>
            </a:r>
            <a:r>
              <a:rPr sz="1400" spc="-5" dirty="0">
                <a:latin typeface="Arial"/>
                <a:cs typeface="Arial"/>
              </a:rPr>
              <a:t>.</a:t>
            </a:r>
            <a:endParaRPr sz="1400">
              <a:latin typeface="Arial"/>
              <a:cs typeface="Arial"/>
            </a:endParaRPr>
          </a:p>
        </p:txBody>
      </p:sp>
      <p:sp>
        <p:nvSpPr>
          <p:cNvPr id="9" name="object 9"/>
          <p:cNvSpPr txBox="1"/>
          <p:nvPr/>
        </p:nvSpPr>
        <p:spPr>
          <a:xfrm>
            <a:off x="4709540" y="4817770"/>
            <a:ext cx="4215130" cy="272415"/>
          </a:xfrm>
          <a:prstGeom prst="rect">
            <a:avLst/>
          </a:prstGeom>
        </p:spPr>
        <p:txBody>
          <a:bodyPr vert="horz" wrap="square" lIns="0" tIns="29209" rIns="0" bIns="0" rtlCol="0">
            <a:spAutoFit/>
          </a:bodyPr>
          <a:lstStyle/>
          <a:p>
            <a:pPr marL="12700">
              <a:lnSpc>
                <a:spcPct val="100000"/>
              </a:lnSpc>
              <a:spcBef>
                <a:spcPts val="229"/>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5" dirty="0">
                <a:solidFill>
                  <a:srgbClr val="585858"/>
                </a:solidFill>
                <a:latin typeface="Arial"/>
                <a:cs typeface="Arial"/>
              </a:rPr>
              <a:t>e</a:t>
            </a:r>
            <a:endParaRPr sz="700">
              <a:latin typeface="Arial"/>
              <a:cs typeface="Arial"/>
            </a:endParaRPr>
          </a:p>
          <a:p>
            <a:pPr marL="12700">
              <a:lnSpc>
                <a:spcPct val="100000"/>
              </a:lnSpc>
              <a:spcBef>
                <a:spcPts val="135"/>
              </a:spcBef>
            </a:pPr>
            <a:r>
              <a:rPr sz="700" u="sng" spc="-5" dirty="0">
                <a:solidFill>
                  <a:srgbClr val="0096A7"/>
                </a:solidFill>
                <a:uFill>
                  <a:solidFill>
                    <a:srgbClr val="0096A7"/>
                  </a:solidFill>
                </a:uFill>
                <a:latin typeface="Arial"/>
                <a:cs typeface="Arial"/>
                <a:hlinkClick r:id="rId3"/>
              </a:rPr>
              <a:t>http://lh6.ggpht.com/-2zQZcGShhlM/VRGe3vIaHZI/AAAAAAABf2s/rE7zyvRXJUo/s1600-h/image%25255B</a:t>
            </a:r>
            <a:endParaRPr sz="700">
              <a:latin typeface="Arial"/>
              <a:cs typeface="Arial"/>
            </a:endParaRPr>
          </a:p>
        </p:txBody>
      </p:sp>
      <p:pic>
        <p:nvPicPr>
          <p:cNvPr id="10" name="object 10"/>
          <p:cNvPicPr/>
          <p:nvPr/>
        </p:nvPicPr>
        <p:blipFill>
          <a:blip r:embed="rId4" cstate="print"/>
          <a:stretch>
            <a:fillRect/>
          </a:stretch>
        </p:blipFill>
        <p:spPr>
          <a:xfrm>
            <a:off x="143510" y="161289"/>
            <a:ext cx="773887" cy="311150"/>
          </a:xfrm>
          <a:prstGeom prst="rect">
            <a:avLst/>
          </a:prstGeom>
        </p:spPr>
      </p:pic>
      <p:pic>
        <p:nvPicPr>
          <p:cNvPr id="11" name="object 11"/>
          <p:cNvPicPr/>
          <p:nvPr/>
        </p:nvPicPr>
        <p:blipFill>
          <a:blip r:embed="rId5" cstate="print"/>
          <a:stretch>
            <a:fillRect/>
          </a:stretch>
        </p:blipFill>
        <p:spPr>
          <a:xfrm>
            <a:off x="4715509" y="857250"/>
            <a:ext cx="4245228" cy="2142490"/>
          </a:xfrm>
          <a:prstGeom prst="rect">
            <a:avLst/>
          </a:prstGeom>
        </p:spPr>
      </p:pic>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73642" y="629330"/>
            <a:ext cx="3295108" cy="772647"/>
          </a:xfrm>
          <a:prstGeom prst="rect">
            <a:avLst/>
          </a:prstGeom>
        </p:spPr>
        <p:txBody>
          <a:bodyPr vert="horz" wrap="square" lIns="0" tIns="28575" rIns="0" bIns="0" rtlCol="0">
            <a:spAutoFit/>
          </a:bodyPr>
          <a:lstStyle/>
          <a:p>
            <a:pPr marL="614680" marR="5080" indent="-602615" algn="ctr">
              <a:lnSpc>
                <a:spcPts val="2840"/>
              </a:lnSpc>
              <a:spcBef>
                <a:spcPts val="225"/>
              </a:spcBef>
            </a:pPr>
            <a:r>
              <a:rPr spc="-5" dirty="0"/>
              <a:t>R</a:t>
            </a:r>
            <a:r>
              <a:rPr spc="-15" dirty="0"/>
              <a:t>e</a:t>
            </a:r>
            <a:r>
              <a:rPr spc="-5" dirty="0"/>
              <a:t>l</a:t>
            </a:r>
            <a:r>
              <a:rPr spc="-15" dirty="0"/>
              <a:t>a</a:t>
            </a:r>
            <a:r>
              <a:rPr spc="-5" dirty="0"/>
              <a:t>tio</a:t>
            </a:r>
            <a:r>
              <a:rPr spc="-25" dirty="0"/>
              <a:t>n</a:t>
            </a:r>
            <a:r>
              <a:rPr spc="-5" dirty="0"/>
              <a:t>al</a:t>
            </a:r>
            <a:r>
              <a:rPr spc="-145" dirty="0"/>
              <a:t> </a:t>
            </a:r>
            <a:r>
              <a:rPr spc="-5" dirty="0"/>
              <a:t>A</a:t>
            </a:r>
            <a:r>
              <a:rPr spc="-15" dirty="0"/>
              <a:t>l</a:t>
            </a:r>
            <a:r>
              <a:rPr spc="-5" dirty="0"/>
              <a:t>ge</a:t>
            </a:r>
            <a:r>
              <a:rPr spc="-15" dirty="0"/>
              <a:t>b</a:t>
            </a:r>
            <a:r>
              <a:rPr spc="-5" dirty="0"/>
              <a:t>r</a:t>
            </a:r>
            <a:r>
              <a:rPr spc="-15" dirty="0"/>
              <a:t>a</a:t>
            </a:r>
            <a:r>
              <a:rPr spc="-5" dirty="0"/>
              <a:t>ic  Operations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407922" y="1719198"/>
            <a:ext cx="173228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From</a:t>
            </a:r>
            <a:r>
              <a:rPr sz="1800" spc="-60" dirty="0">
                <a:solidFill>
                  <a:srgbClr val="585858"/>
                </a:solidFill>
                <a:latin typeface="Arial"/>
                <a:cs typeface="Arial"/>
              </a:rPr>
              <a:t> </a:t>
            </a:r>
            <a:r>
              <a:rPr sz="1800" spc="-5" dirty="0">
                <a:solidFill>
                  <a:srgbClr val="585858"/>
                </a:solidFill>
                <a:latin typeface="Arial"/>
                <a:cs typeface="Arial"/>
              </a:rPr>
              <a:t>Set</a:t>
            </a:r>
            <a:r>
              <a:rPr sz="1800" spc="-100" dirty="0">
                <a:solidFill>
                  <a:srgbClr val="585858"/>
                </a:solidFill>
                <a:latin typeface="Arial"/>
                <a:cs typeface="Arial"/>
              </a:rPr>
              <a:t> </a:t>
            </a:r>
            <a:r>
              <a:rPr sz="1800" dirty="0">
                <a:solidFill>
                  <a:srgbClr val="585858"/>
                </a:solidFill>
                <a:latin typeface="Arial"/>
                <a:cs typeface="Arial"/>
              </a:rPr>
              <a:t>Theory</a:t>
            </a:r>
            <a:endParaRPr sz="1800">
              <a:latin typeface="Arial"/>
              <a:cs typeface="Arial"/>
            </a:endParaRPr>
          </a:p>
        </p:txBody>
      </p:sp>
      <p:sp>
        <p:nvSpPr>
          <p:cNvPr id="7" name="object 7"/>
          <p:cNvSpPr txBox="1"/>
          <p:nvPr/>
        </p:nvSpPr>
        <p:spPr>
          <a:xfrm>
            <a:off x="654812" y="2855442"/>
            <a:ext cx="3441700" cy="2019935"/>
          </a:xfrm>
          <a:prstGeom prst="rect">
            <a:avLst/>
          </a:prstGeom>
        </p:spPr>
        <p:txBody>
          <a:bodyPr vert="horz" wrap="square" lIns="0" tIns="48895" rIns="0" bIns="0" rtlCol="0">
            <a:spAutoFit/>
          </a:bodyPr>
          <a:lstStyle/>
          <a:p>
            <a:pPr marL="32384">
              <a:lnSpc>
                <a:spcPct val="100000"/>
              </a:lnSpc>
              <a:spcBef>
                <a:spcPts val="385"/>
              </a:spcBef>
            </a:pPr>
            <a:r>
              <a:rPr sz="1400" spc="-5" dirty="0">
                <a:latin typeface="Arial"/>
                <a:cs typeface="Arial"/>
              </a:rPr>
              <a:t>UNION</a:t>
            </a:r>
            <a:r>
              <a:rPr sz="1400" spc="-50" dirty="0">
                <a:latin typeface="Arial"/>
                <a:cs typeface="Arial"/>
              </a:rPr>
              <a:t> </a:t>
            </a:r>
            <a:r>
              <a:rPr sz="1400" dirty="0">
                <a:latin typeface="Arial"/>
                <a:cs typeface="Arial"/>
              </a:rPr>
              <a:t>(υ)</a:t>
            </a:r>
            <a:endParaRPr sz="1400">
              <a:latin typeface="Arial"/>
              <a:cs typeface="Arial"/>
            </a:endParaRPr>
          </a:p>
          <a:p>
            <a:pPr marL="349250" indent="-335915">
              <a:lnSpc>
                <a:spcPct val="100000"/>
              </a:lnSpc>
              <a:spcBef>
                <a:spcPts val="290"/>
              </a:spcBef>
              <a:buChar char="●"/>
              <a:tabLst>
                <a:tab pos="349250" algn="l"/>
                <a:tab pos="349885" algn="l"/>
              </a:tabLst>
            </a:pPr>
            <a:r>
              <a:rPr sz="1400" spc="-5" dirty="0">
                <a:latin typeface="Arial"/>
                <a:cs typeface="Arial"/>
              </a:rPr>
              <a:t>UNION</a:t>
            </a:r>
            <a:r>
              <a:rPr sz="1400" spc="-15" dirty="0">
                <a:latin typeface="Arial"/>
                <a:cs typeface="Arial"/>
              </a:rPr>
              <a:t> </a:t>
            </a:r>
            <a:r>
              <a:rPr sz="1400" dirty="0">
                <a:latin typeface="Arial"/>
                <a:cs typeface="Arial"/>
              </a:rPr>
              <a:t>is</a:t>
            </a:r>
            <a:r>
              <a:rPr sz="1400" spc="-20" dirty="0">
                <a:latin typeface="Arial"/>
                <a:cs typeface="Arial"/>
              </a:rPr>
              <a:t> </a:t>
            </a:r>
            <a:r>
              <a:rPr sz="1400" spc="-5" dirty="0">
                <a:latin typeface="Arial"/>
                <a:cs typeface="Arial"/>
              </a:rPr>
              <a:t>symbolized by</a:t>
            </a:r>
            <a:r>
              <a:rPr sz="1400" spc="-25" dirty="0">
                <a:latin typeface="Arial"/>
                <a:cs typeface="Arial"/>
              </a:rPr>
              <a:t> </a:t>
            </a:r>
            <a:r>
              <a:rPr sz="1400" dirty="0">
                <a:latin typeface="MS PGothic"/>
                <a:cs typeface="MS PGothic"/>
              </a:rPr>
              <a:t>∪</a:t>
            </a:r>
            <a:r>
              <a:rPr sz="1400" spc="-25" dirty="0">
                <a:latin typeface="MS PGothic"/>
                <a:cs typeface="MS PGothic"/>
              </a:rPr>
              <a:t> </a:t>
            </a:r>
            <a:r>
              <a:rPr sz="1400" spc="-5" dirty="0">
                <a:latin typeface="Arial"/>
                <a:cs typeface="Arial"/>
              </a:rPr>
              <a:t>symbol.</a:t>
            </a:r>
            <a:endParaRPr sz="1400">
              <a:latin typeface="Arial"/>
              <a:cs typeface="Arial"/>
            </a:endParaRPr>
          </a:p>
          <a:p>
            <a:pPr marL="349250" marR="30480" indent="-337185">
              <a:lnSpc>
                <a:spcPct val="114999"/>
              </a:lnSpc>
              <a:spcBef>
                <a:spcPts val="25"/>
              </a:spcBef>
              <a:buChar char="●"/>
              <a:tabLst>
                <a:tab pos="349250" algn="l"/>
                <a:tab pos="349885" algn="l"/>
              </a:tabLst>
            </a:pPr>
            <a:r>
              <a:rPr sz="1400" spc="-5" dirty="0">
                <a:latin typeface="Arial"/>
                <a:cs typeface="Arial"/>
              </a:rPr>
              <a:t>It</a:t>
            </a:r>
            <a:r>
              <a:rPr sz="1400" spc="-15" dirty="0">
                <a:latin typeface="Arial"/>
                <a:cs typeface="Arial"/>
              </a:rPr>
              <a:t> </a:t>
            </a:r>
            <a:r>
              <a:rPr sz="1400" spc="-5" dirty="0">
                <a:latin typeface="Arial"/>
                <a:cs typeface="Arial"/>
              </a:rPr>
              <a:t>includes</a:t>
            </a:r>
            <a:r>
              <a:rPr sz="1400" spc="-25" dirty="0">
                <a:latin typeface="Arial"/>
                <a:cs typeface="Arial"/>
              </a:rPr>
              <a:t> </a:t>
            </a:r>
            <a:r>
              <a:rPr sz="1400" spc="-5" dirty="0">
                <a:latin typeface="Arial"/>
                <a:cs typeface="Arial"/>
              </a:rPr>
              <a:t>all</a:t>
            </a:r>
            <a:r>
              <a:rPr sz="1400" spc="-30" dirty="0">
                <a:latin typeface="Arial"/>
                <a:cs typeface="Arial"/>
              </a:rPr>
              <a:t> </a:t>
            </a:r>
            <a:r>
              <a:rPr sz="1400" spc="-5" dirty="0">
                <a:latin typeface="Arial"/>
                <a:cs typeface="Arial"/>
              </a:rPr>
              <a:t>tuples</a:t>
            </a:r>
            <a:r>
              <a:rPr sz="1400" spc="-25" dirty="0">
                <a:latin typeface="Arial"/>
                <a:cs typeface="Arial"/>
              </a:rPr>
              <a:t> </a:t>
            </a:r>
            <a:r>
              <a:rPr sz="1400" spc="-5" dirty="0">
                <a:latin typeface="Arial"/>
                <a:cs typeface="Arial"/>
              </a:rPr>
              <a:t>that</a:t>
            </a:r>
            <a:r>
              <a:rPr sz="1400" spc="-10" dirty="0">
                <a:latin typeface="Arial"/>
                <a:cs typeface="Arial"/>
              </a:rPr>
              <a:t> </a:t>
            </a:r>
            <a:r>
              <a:rPr sz="1400" dirty="0">
                <a:latin typeface="Arial"/>
                <a:cs typeface="Arial"/>
              </a:rPr>
              <a:t>are</a:t>
            </a:r>
            <a:r>
              <a:rPr sz="1400" spc="-25" dirty="0">
                <a:latin typeface="Arial"/>
                <a:cs typeface="Arial"/>
              </a:rPr>
              <a:t> </a:t>
            </a:r>
            <a:r>
              <a:rPr sz="1400" dirty="0">
                <a:latin typeface="Arial"/>
                <a:cs typeface="Arial"/>
              </a:rPr>
              <a:t>in</a:t>
            </a:r>
            <a:r>
              <a:rPr sz="1400" spc="-30" dirty="0">
                <a:latin typeface="Arial"/>
                <a:cs typeface="Arial"/>
              </a:rPr>
              <a:t> </a:t>
            </a:r>
            <a:r>
              <a:rPr sz="1400" spc="-5" dirty="0">
                <a:latin typeface="Arial"/>
                <a:cs typeface="Arial"/>
              </a:rPr>
              <a:t>tables</a:t>
            </a:r>
            <a:r>
              <a:rPr sz="1400" spc="-95" dirty="0">
                <a:latin typeface="Arial"/>
                <a:cs typeface="Arial"/>
              </a:rPr>
              <a:t> </a:t>
            </a:r>
            <a:r>
              <a:rPr sz="1400" dirty="0">
                <a:latin typeface="Arial"/>
                <a:cs typeface="Arial"/>
              </a:rPr>
              <a:t>A </a:t>
            </a:r>
            <a:r>
              <a:rPr sz="1400" spc="-375" dirty="0">
                <a:latin typeface="Arial"/>
                <a:cs typeface="Arial"/>
              </a:rPr>
              <a:t> </a:t>
            </a:r>
            <a:r>
              <a:rPr sz="1400" spc="-5" dirty="0">
                <a:latin typeface="Arial"/>
                <a:cs typeface="Arial"/>
              </a:rPr>
              <a:t>or</a:t>
            </a:r>
            <a:r>
              <a:rPr sz="1400" spc="-10" dirty="0">
                <a:latin typeface="Arial"/>
                <a:cs typeface="Arial"/>
              </a:rPr>
              <a:t> </a:t>
            </a:r>
            <a:r>
              <a:rPr sz="1400" dirty="0">
                <a:latin typeface="Arial"/>
                <a:cs typeface="Arial"/>
              </a:rPr>
              <a:t>in</a:t>
            </a:r>
            <a:r>
              <a:rPr sz="1400" spc="-10" dirty="0">
                <a:latin typeface="Arial"/>
                <a:cs typeface="Arial"/>
              </a:rPr>
              <a:t> </a:t>
            </a:r>
            <a:r>
              <a:rPr sz="1400" spc="-15" dirty="0">
                <a:latin typeface="Arial"/>
                <a:cs typeface="Arial"/>
              </a:rPr>
              <a:t>B.</a:t>
            </a:r>
            <a:endParaRPr sz="1400">
              <a:latin typeface="Arial"/>
              <a:cs typeface="Arial"/>
            </a:endParaRPr>
          </a:p>
          <a:p>
            <a:pPr marL="349250" indent="-335915">
              <a:lnSpc>
                <a:spcPct val="100000"/>
              </a:lnSpc>
              <a:spcBef>
                <a:spcPts val="275"/>
              </a:spcBef>
              <a:buChar char="●"/>
              <a:tabLst>
                <a:tab pos="349250" algn="l"/>
                <a:tab pos="349885" algn="l"/>
              </a:tabLst>
            </a:pPr>
            <a:r>
              <a:rPr sz="1400" dirty="0">
                <a:latin typeface="Arial"/>
                <a:cs typeface="Arial"/>
              </a:rPr>
              <a:t>It</a:t>
            </a:r>
            <a:r>
              <a:rPr sz="1400" spc="-40" dirty="0">
                <a:latin typeface="Arial"/>
                <a:cs typeface="Arial"/>
              </a:rPr>
              <a:t> </a:t>
            </a:r>
            <a:r>
              <a:rPr sz="1400" spc="-5" dirty="0">
                <a:latin typeface="Arial"/>
                <a:cs typeface="Arial"/>
              </a:rPr>
              <a:t>also</a:t>
            </a:r>
            <a:r>
              <a:rPr sz="1400" spc="-25" dirty="0">
                <a:latin typeface="Arial"/>
                <a:cs typeface="Arial"/>
              </a:rPr>
              <a:t> </a:t>
            </a:r>
            <a:r>
              <a:rPr sz="1400" spc="-5" dirty="0">
                <a:latin typeface="Arial"/>
                <a:cs typeface="Arial"/>
              </a:rPr>
              <a:t>eliminates</a:t>
            </a:r>
            <a:r>
              <a:rPr sz="1400" spc="-35" dirty="0">
                <a:latin typeface="Arial"/>
                <a:cs typeface="Arial"/>
              </a:rPr>
              <a:t> </a:t>
            </a:r>
            <a:r>
              <a:rPr sz="1400" spc="-5" dirty="0">
                <a:latin typeface="Arial"/>
                <a:cs typeface="Arial"/>
              </a:rPr>
              <a:t>duplicate</a:t>
            </a:r>
            <a:r>
              <a:rPr sz="1400" spc="-20" dirty="0">
                <a:latin typeface="Arial"/>
                <a:cs typeface="Arial"/>
              </a:rPr>
              <a:t> </a:t>
            </a:r>
            <a:r>
              <a:rPr sz="1400" spc="-5" dirty="0">
                <a:latin typeface="Arial"/>
                <a:cs typeface="Arial"/>
              </a:rPr>
              <a:t>tuples.</a:t>
            </a:r>
            <a:endParaRPr sz="1400">
              <a:latin typeface="Arial"/>
              <a:cs typeface="Arial"/>
            </a:endParaRPr>
          </a:p>
          <a:p>
            <a:pPr marL="349250" marR="5080" indent="-337185">
              <a:lnSpc>
                <a:spcPts val="1960"/>
              </a:lnSpc>
              <a:spcBef>
                <a:spcPts val="95"/>
              </a:spcBef>
              <a:buChar char="●"/>
              <a:tabLst>
                <a:tab pos="349250" algn="l"/>
                <a:tab pos="349885" algn="l"/>
              </a:tabLst>
            </a:pPr>
            <a:r>
              <a:rPr sz="1400" dirty="0">
                <a:latin typeface="Arial"/>
                <a:cs typeface="Arial"/>
              </a:rPr>
              <a:t>set</a:t>
            </a:r>
            <a:r>
              <a:rPr sz="1400" spc="-100" dirty="0">
                <a:latin typeface="Arial"/>
                <a:cs typeface="Arial"/>
              </a:rPr>
              <a:t> </a:t>
            </a:r>
            <a:r>
              <a:rPr sz="1400" dirty="0">
                <a:latin typeface="Arial"/>
                <a:cs typeface="Arial"/>
              </a:rPr>
              <a:t>A</a:t>
            </a:r>
            <a:r>
              <a:rPr sz="1400" spc="-90" dirty="0">
                <a:latin typeface="Arial"/>
                <a:cs typeface="Arial"/>
              </a:rPr>
              <a:t> </a:t>
            </a:r>
            <a:r>
              <a:rPr sz="1400" spc="-5" dirty="0">
                <a:latin typeface="Arial"/>
                <a:cs typeface="Arial"/>
              </a:rPr>
              <a:t>UNION</a:t>
            </a:r>
            <a:r>
              <a:rPr sz="1400" spc="-40" dirty="0">
                <a:latin typeface="Arial"/>
                <a:cs typeface="Arial"/>
              </a:rPr>
              <a:t> </a:t>
            </a:r>
            <a:r>
              <a:rPr sz="1400" dirty="0">
                <a:latin typeface="Arial"/>
                <a:cs typeface="Arial"/>
              </a:rPr>
              <a:t>set</a:t>
            </a:r>
            <a:r>
              <a:rPr sz="1400" spc="-25" dirty="0">
                <a:latin typeface="Arial"/>
                <a:cs typeface="Arial"/>
              </a:rPr>
              <a:t> </a:t>
            </a:r>
            <a:r>
              <a:rPr sz="1400" dirty="0">
                <a:latin typeface="Arial"/>
                <a:cs typeface="Arial"/>
              </a:rPr>
              <a:t>B</a:t>
            </a:r>
            <a:r>
              <a:rPr sz="1400" spc="-35" dirty="0">
                <a:latin typeface="Arial"/>
                <a:cs typeface="Arial"/>
              </a:rPr>
              <a:t> </a:t>
            </a:r>
            <a:r>
              <a:rPr sz="1400" spc="-5" dirty="0">
                <a:latin typeface="Arial"/>
                <a:cs typeface="Arial"/>
              </a:rPr>
              <a:t>would be</a:t>
            </a:r>
            <a:r>
              <a:rPr sz="1400" spc="-20" dirty="0">
                <a:latin typeface="Arial"/>
                <a:cs typeface="Arial"/>
              </a:rPr>
              <a:t> </a:t>
            </a:r>
            <a:r>
              <a:rPr sz="1400" spc="-5" dirty="0">
                <a:latin typeface="Arial"/>
                <a:cs typeface="Arial"/>
              </a:rPr>
              <a:t>expressed </a:t>
            </a:r>
            <a:r>
              <a:rPr sz="1400" spc="-375" dirty="0">
                <a:latin typeface="Arial"/>
                <a:cs typeface="Arial"/>
              </a:rPr>
              <a:t> </a:t>
            </a:r>
            <a:r>
              <a:rPr sz="1400" spc="-5" dirty="0">
                <a:latin typeface="Arial"/>
                <a:cs typeface="Arial"/>
              </a:rPr>
              <a:t>as</a:t>
            </a:r>
            <a:endParaRPr sz="1400">
              <a:latin typeface="Arial"/>
              <a:cs typeface="Arial"/>
            </a:endParaRPr>
          </a:p>
          <a:p>
            <a:pPr marL="809625">
              <a:lnSpc>
                <a:spcPct val="100000"/>
              </a:lnSpc>
              <a:spcBef>
                <a:spcPts val="225"/>
              </a:spcBef>
            </a:pPr>
            <a:r>
              <a:rPr sz="1400" dirty="0">
                <a:latin typeface="Arial"/>
                <a:cs typeface="Arial"/>
              </a:rPr>
              <a:t>A</a:t>
            </a:r>
            <a:r>
              <a:rPr sz="1400" spc="-80" dirty="0">
                <a:latin typeface="Arial"/>
                <a:cs typeface="Arial"/>
              </a:rPr>
              <a:t> </a:t>
            </a:r>
            <a:r>
              <a:rPr sz="1400" dirty="0">
                <a:latin typeface="MS PGothic"/>
                <a:cs typeface="MS PGothic"/>
              </a:rPr>
              <a:t>∪</a:t>
            </a:r>
            <a:r>
              <a:rPr sz="1400" spc="-20" dirty="0">
                <a:latin typeface="MS PGothic"/>
                <a:cs typeface="MS PGothic"/>
              </a:rPr>
              <a:t> </a:t>
            </a:r>
            <a:r>
              <a:rPr sz="1400" dirty="0">
                <a:latin typeface="Arial"/>
                <a:cs typeface="Arial"/>
              </a:rPr>
              <a:t>B</a:t>
            </a:r>
            <a:endParaRPr sz="1400">
              <a:latin typeface="Arial"/>
              <a:cs typeface="Arial"/>
            </a:endParaRPr>
          </a:p>
        </p:txBody>
      </p:sp>
      <p:sp>
        <p:nvSpPr>
          <p:cNvPr id="8" name="object 8"/>
          <p:cNvSpPr txBox="1"/>
          <p:nvPr/>
        </p:nvSpPr>
        <p:spPr>
          <a:xfrm>
            <a:off x="4708016" y="4819294"/>
            <a:ext cx="3756660" cy="272415"/>
          </a:xfrm>
          <a:prstGeom prst="rect">
            <a:avLst/>
          </a:prstGeom>
        </p:spPr>
        <p:txBody>
          <a:bodyPr vert="horz" wrap="square" lIns="0" tIns="29209" rIns="0" bIns="0" rtlCol="0">
            <a:spAutoFit/>
          </a:bodyPr>
          <a:lstStyle/>
          <a:p>
            <a:pPr marL="12700">
              <a:lnSpc>
                <a:spcPct val="100000"/>
              </a:lnSpc>
              <a:spcBef>
                <a:spcPts val="229"/>
              </a:spcBef>
            </a:pPr>
            <a:r>
              <a:rPr sz="700" spc="-20" dirty="0">
                <a:solidFill>
                  <a:srgbClr val="585858"/>
                </a:solidFill>
                <a:latin typeface="Arial"/>
                <a:cs typeface="Arial"/>
              </a:rPr>
              <a:t>I</a:t>
            </a:r>
            <a:r>
              <a:rPr sz="700" dirty="0">
                <a:solidFill>
                  <a:srgbClr val="585858"/>
                </a:solidFill>
                <a:latin typeface="Arial"/>
                <a:cs typeface="Arial"/>
              </a:rPr>
              <a:t>ma</a:t>
            </a:r>
            <a:r>
              <a:rPr sz="700" spc="-10" dirty="0">
                <a:solidFill>
                  <a:srgbClr val="585858"/>
                </a:solidFill>
                <a:latin typeface="Arial"/>
                <a:cs typeface="Arial"/>
              </a:rPr>
              <a:t>g</a:t>
            </a:r>
            <a:r>
              <a:rPr sz="700" spc="-5" dirty="0">
                <a:solidFill>
                  <a:srgbClr val="585858"/>
                </a:solidFill>
                <a:latin typeface="Arial"/>
                <a:cs typeface="Arial"/>
              </a:rPr>
              <a:t>e</a:t>
            </a:r>
            <a:r>
              <a:rPr sz="700" spc="-30" dirty="0">
                <a:solidFill>
                  <a:srgbClr val="585858"/>
                </a:solidFill>
                <a:latin typeface="Arial"/>
                <a:cs typeface="Arial"/>
              </a:rPr>
              <a:t> </a:t>
            </a:r>
            <a:r>
              <a:rPr sz="700" spc="-5" dirty="0">
                <a:solidFill>
                  <a:srgbClr val="585858"/>
                </a:solidFill>
                <a:latin typeface="Arial"/>
                <a:cs typeface="Arial"/>
              </a:rPr>
              <a:t>S</a:t>
            </a:r>
            <a:r>
              <a:rPr sz="700" dirty="0">
                <a:solidFill>
                  <a:srgbClr val="585858"/>
                </a:solidFill>
                <a:latin typeface="Arial"/>
                <a:cs typeface="Arial"/>
              </a:rPr>
              <a:t>o</a:t>
            </a:r>
            <a:r>
              <a:rPr sz="700" spc="-10" dirty="0">
                <a:solidFill>
                  <a:srgbClr val="585858"/>
                </a:solidFill>
                <a:latin typeface="Arial"/>
                <a:cs typeface="Arial"/>
              </a:rPr>
              <a:t>ur</a:t>
            </a:r>
            <a:r>
              <a:rPr sz="700" spc="5" dirty="0">
                <a:solidFill>
                  <a:srgbClr val="585858"/>
                </a:solidFill>
                <a:latin typeface="Arial"/>
                <a:cs typeface="Arial"/>
              </a:rPr>
              <a:t>c</a:t>
            </a:r>
            <a:r>
              <a:rPr sz="700" spc="-10" dirty="0">
                <a:solidFill>
                  <a:srgbClr val="585858"/>
                </a:solidFill>
                <a:latin typeface="Arial"/>
                <a:cs typeface="Arial"/>
              </a:rPr>
              <a:t>e</a:t>
            </a:r>
            <a:r>
              <a:rPr sz="700" spc="-5" dirty="0">
                <a:solidFill>
                  <a:srgbClr val="585858"/>
                </a:solidFill>
                <a:latin typeface="Arial"/>
                <a:cs typeface="Arial"/>
              </a:rPr>
              <a:t>:</a:t>
            </a:r>
            <a:endParaRPr sz="700">
              <a:latin typeface="Arial"/>
              <a:cs typeface="Arial"/>
            </a:endParaRPr>
          </a:p>
          <a:p>
            <a:pPr marL="12700">
              <a:lnSpc>
                <a:spcPct val="100000"/>
              </a:lnSpc>
              <a:spcBef>
                <a:spcPts val="135"/>
              </a:spcBef>
            </a:pPr>
            <a:r>
              <a:rPr sz="700" u="sng" spc="-5" dirty="0">
                <a:solidFill>
                  <a:srgbClr val="0096A7"/>
                </a:solidFill>
                <a:uFill>
                  <a:solidFill>
                    <a:srgbClr val="0096A7"/>
                  </a:solidFill>
                </a:uFill>
                <a:latin typeface="Arial"/>
                <a:cs typeface="Arial"/>
                <a:hlinkClick r:id="rId3"/>
              </a:rPr>
              <a:t>https://www.codeproject.com/articles/1172312/just-enough-set-theory-when-sets-collide-part-of</a:t>
            </a:r>
            <a:endParaRPr sz="7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5114925" y="685800"/>
            <a:ext cx="2882900" cy="2609088"/>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572000" y="3961651"/>
            <a:ext cx="4572000" cy="1181735"/>
          </a:xfrm>
          <a:custGeom>
            <a:avLst/>
            <a:gdLst/>
            <a:ahLst/>
            <a:cxnLst/>
            <a:rect l="l" t="t" r="r" b="b"/>
            <a:pathLst>
              <a:path w="4572000" h="1181735">
                <a:moveTo>
                  <a:pt x="0" y="1181724"/>
                </a:moveTo>
                <a:lnTo>
                  <a:pt x="4571999" y="1181724"/>
                </a:lnTo>
                <a:lnTo>
                  <a:pt x="4571999" y="0"/>
                </a:lnTo>
                <a:lnTo>
                  <a:pt x="0" y="0"/>
                </a:lnTo>
                <a:lnTo>
                  <a:pt x="0" y="1181724"/>
                </a:lnTo>
                <a:close/>
              </a:path>
            </a:pathLst>
          </a:custGeom>
          <a:solidFill>
            <a:srgbClr val="EEEEEE"/>
          </a:solidFill>
        </p:spPr>
        <p:txBody>
          <a:bodyPr wrap="square" lIns="0" tIns="0" rIns="0" bIns="0" rtlCol="0"/>
          <a:lstStyle/>
          <a:p>
            <a:endParaRPr sz="1800"/>
          </a:p>
        </p:txBody>
      </p:sp>
      <p:sp>
        <p:nvSpPr>
          <p:cNvPr id="3" name="object 3"/>
          <p:cNvSpPr/>
          <p:nvPr/>
        </p:nvSpPr>
        <p:spPr>
          <a:xfrm>
            <a:off x="4572000" y="1"/>
            <a:ext cx="4572000" cy="1931035"/>
          </a:xfrm>
          <a:custGeom>
            <a:avLst/>
            <a:gdLst/>
            <a:ahLst/>
            <a:cxnLst/>
            <a:rect l="l" t="t" r="r" b="b"/>
            <a:pathLst>
              <a:path w="4572000" h="1931035">
                <a:moveTo>
                  <a:pt x="0" y="1930474"/>
                </a:moveTo>
                <a:lnTo>
                  <a:pt x="4571999" y="1930474"/>
                </a:lnTo>
                <a:lnTo>
                  <a:pt x="4571999" y="0"/>
                </a:lnTo>
                <a:lnTo>
                  <a:pt x="0" y="0"/>
                </a:lnTo>
                <a:lnTo>
                  <a:pt x="0" y="1930474"/>
                </a:lnTo>
                <a:close/>
              </a:path>
            </a:pathLst>
          </a:custGeom>
          <a:solidFill>
            <a:srgbClr val="EEEEEE"/>
          </a:solidFill>
        </p:spPr>
        <p:txBody>
          <a:bodyPr wrap="square" lIns="0" tIns="0" rIns="0" bIns="0" rtlCol="0"/>
          <a:lstStyle/>
          <a:p>
            <a:endParaRPr sz="1800"/>
          </a:p>
        </p:txBody>
      </p:sp>
      <p:pic>
        <p:nvPicPr>
          <p:cNvPr id="4" name="object 4"/>
          <p:cNvPicPr/>
          <p:nvPr/>
        </p:nvPicPr>
        <p:blipFill>
          <a:blip r:embed="rId2" cstate="print"/>
          <a:stretch>
            <a:fillRect/>
          </a:stretch>
        </p:blipFill>
        <p:spPr>
          <a:xfrm>
            <a:off x="143976" y="161799"/>
            <a:ext cx="774074" cy="311224"/>
          </a:xfrm>
          <a:prstGeom prst="rect">
            <a:avLst/>
          </a:prstGeom>
        </p:spPr>
      </p:pic>
      <p:pic>
        <p:nvPicPr>
          <p:cNvPr id="5" name="object 5"/>
          <p:cNvPicPr/>
          <p:nvPr/>
        </p:nvPicPr>
        <p:blipFill>
          <a:blip r:embed="rId3" cstate="print"/>
          <a:stretch>
            <a:fillRect/>
          </a:stretch>
        </p:blipFill>
        <p:spPr>
          <a:xfrm>
            <a:off x="8229557" y="161801"/>
            <a:ext cx="791593" cy="311224"/>
          </a:xfrm>
          <a:prstGeom prst="rect">
            <a:avLst/>
          </a:prstGeom>
        </p:spPr>
      </p:pic>
      <p:sp>
        <p:nvSpPr>
          <p:cNvPr id="6" name="object 6"/>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HTML Tags and Attributes</a:t>
            </a:r>
          </a:p>
        </p:txBody>
      </p:sp>
      <p:sp>
        <p:nvSpPr>
          <p:cNvPr id="7" name="object 7"/>
          <p:cNvSpPr txBox="1"/>
          <p:nvPr/>
        </p:nvSpPr>
        <p:spPr>
          <a:xfrm>
            <a:off x="1687229" y="1728118"/>
            <a:ext cx="1349375"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HTM</a:t>
            </a:r>
            <a:r>
              <a:rPr sz="1800" dirty="0">
                <a:solidFill>
                  <a:srgbClr val="595959"/>
                </a:solidFill>
                <a:latin typeface="Arial MT"/>
                <a:cs typeface="Arial MT"/>
              </a:rPr>
              <a:t>L</a:t>
            </a:r>
            <a:r>
              <a:rPr sz="1800" spc="-70" dirty="0">
                <a:solidFill>
                  <a:srgbClr val="595959"/>
                </a:solidFill>
                <a:latin typeface="Arial MT"/>
                <a:cs typeface="Arial MT"/>
              </a:rPr>
              <a:t> </a:t>
            </a:r>
            <a:r>
              <a:rPr sz="1800" spc="-5" dirty="0">
                <a:solidFill>
                  <a:srgbClr val="595959"/>
                </a:solidFill>
                <a:latin typeface="Arial MT"/>
                <a:cs typeface="Arial MT"/>
              </a:rPr>
              <a:t>Forms</a:t>
            </a:r>
            <a:endParaRPr sz="1800" dirty="0">
              <a:latin typeface="Arial MT"/>
              <a:cs typeface="Arial MT"/>
            </a:endParaRPr>
          </a:p>
        </p:txBody>
      </p:sp>
      <p:sp>
        <p:nvSpPr>
          <p:cNvPr id="8" name="object 8"/>
          <p:cNvSpPr txBox="1"/>
          <p:nvPr/>
        </p:nvSpPr>
        <p:spPr>
          <a:xfrm>
            <a:off x="603545" y="2645649"/>
            <a:ext cx="3268345" cy="1262653"/>
          </a:xfrm>
          <a:prstGeom prst="rect">
            <a:avLst/>
          </a:prstGeom>
        </p:spPr>
        <p:txBody>
          <a:bodyPr vert="horz" wrap="square" lIns="0" tIns="46990" rIns="0" bIns="0" rtlCol="0">
            <a:spAutoFit/>
          </a:bodyPr>
          <a:lstStyle/>
          <a:p>
            <a:pPr marL="348606" indent="-336542" algn="just">
              <a:spcBef>
                <a:spcPts val="370"/>
              </a:spcBef>
              <a:buChar char="●"/>
              <a:tabLst>
                <a:tab pos="347972" algn="l"/>
                <a:tab pos="349241" algn="l"/>
              </a:tabLst>
            </a:pPr>
            <a:r>
              <a:rPr spc="-5" dirty="0">
                <a:latin typeface="Arial MT"/>
                <a:cs typeface="Arial MT"/>
              </a:rPr>
              <a:t>HTML</a:t>
            </a:r>
            <a:r>
              <a:rPr spc="-75" dirty="0">
                <a:latin typeface="Arial MT"/>
                <a:cs typeface="Arial MT"/>
              </a:rPr>
              <a:t> </a:t>
            </a:r>
            <a:r>
              <a:rPr spc="-5" dirty="0">
                <a:latin typeface="Arial MT"/>
                <a:cs typeface="Arial MT"/>
              </a:rPr>
              <a:t>form</a:t>
            </a:r>
            <a:r>
              <a:rPr spc="-25" dirty="0">
                <a:latin typeface="Arial MT"/>
                <a:cs typeface="Arial MT"/>
              </a:rPr>
              <a:t> </a:t>
            </a:r>
            <a:r>
              <a:rPr dirty="0">
                <a:latin typeface="Arial MT"/>
                <a:cs typeface="Arial MT"/>
              </a:rPr>
              <a:t>contains</a:t>
            </a:r>
            <a:r>
              <a:rPr spc="-15" dirty="0">
                <a:latin typeface="Arial MT"/>
                <a:cs typeface="Arial MT"/>
              </a:rPr>
              <a:t> </a:t>
            </a:r>
            <a:r>
              <a:rPr b="1" dirty="0">
                <a:latin typeface="Arial MT"/>
              </a:rPr>
              <a:t>form</a:t>
            </a:r>
            <a:r>
              <a:rPr b="1" spc="-25" dirty="0">
                <a:latin typeface="Arial MT"/>
              </a:rPr>
              <a:t> </a:t>
            </a:r>
            <a:r>
              <a:rPr b="1" spc="-5" dirty="0">
                <a:latin typeface="Arial MT"/>
              </a:rPr>
              <a:t>elements</a:t>
            </a:r>
            <a:r>
              <a:rPr spc="-5" dirty="0">
                <a:latin typeface="Arial MT"/>
                <a:cs typeface="Arial MT"/>
              </a:rPr>
              <a:t>.</a:t>
            </a:r>
            <a:endParaRPr dirty="0">
              <a:latin typeface="Arial MT"/>
              <a:cs typeface="Arial MT"/>
            </a:endParaRPr>
          </a:p>
          <a:p>
            <a:pPr marL="348606" marR="64768" indent="-336542" algn="just">
              <a:lnSpc>
                <a:spcPct val="116100"/>
              </a:lnSpc>
              <a:buChar char="●"/>
              <a:tabLst>
                <a:tab pos="347972" algn="l"/>
                <a:tab pos="349241" algn="l"/>
              </a:tabLst>
            </a:pPr>
            <a:r>
              <a:rPr spc="-5" dirty="0">
                <a:latin typeface="Arial MT"/>
                <a:cs typeface="Arial MT"/>
              </a:rPr>
              <a:t>Form elements are </a:t>
            </a:r>
            <a:r>
              <a:rPr spc="-10" dirty="0">
                <a:latin typeface="Arial MT"/>
                <a:cs typeface="Arial MT"/>
              </a:rPr>
              <a:t>different </a:t>
            </a:r>
            <a:r>
              <a:rPr spc="-5" dirty="0">
                <a:latin typeface="Arial MT"/>
                <a:cs typeface="Arial MT"/>
              </a:rPr>
              <a:t>types of </a:t>
            </a:r>
            <a:r>
              <a:rPr spc="-375" dirty="0">
                <a:latin typeface="Arial MT"/>
                <a:cs typeface="Arial MT"/>
              </a:rPr>
              <a:t> </a:t>
            </a:r>
            <a:r>
              <a:rPr spc="-5" dirty="0">
                <a:latin typeface="Arial MT"/>
                <a:cs typeface="Arial MT"/>
              </a:rPr>
              <a:t>input elements, like: text fields, </a:t>
            </a:r>
            <a:r>
              <a:rPr dirty="0">
                <a:latin typeface="Arial MT"/>
                <a:cs typeface="Arial MT"/>
              </a:rPr>
              <a:t> checkboxes, radio </a:t>
            </a:r>
            <a:r>
              <a:rPr spc="-5" dirty="0">
                <a:latin typeface="Arial MT"/>
                <a:cs typeface="Arial MT"/>
              </a:rPr>
              <a:t>buttons, </a:t>
            </a:r>
            <a:r>
              <a:rPr dirty="0">
                <a:latin typeface="Arial MT"/>
                <a:cs typeface="Arial MT"/>
              </a:rPr>
              <a:t>submit </a:t>
            </a:r>
            <a:r>
              <a:rPr spc="5" dirty="0">
                <a:latin typeface="Arial MT"/>
                <a:cs typeface="Arial MT"/>
              </a:rPr>
              <a:t> </a:t>
            </a:r>
            <a:r>
              <a:rPr spc="-5" dirty="0">
                <a:latin typeface="Arial MT"/>
                <a:cs typeface="Arial MT"/>
              </a:rPr>
              <a:t>buttons</a:t>
            </a:r>
            <a:r>
              <a:rPr spc="-10" dirty="0">
                <a:latin typeface="Arial MT"/>
                <a:cs typeface="Arial MT"/>
              </a:rPr>
              <a:t> </a:t>
            </a:r>
            <a:r>
              <a:rPr spc="-5" dirty="0">
                <a:latin typeface="Arial MT"/>
                <a:cs typeface="Arial MT"/>
              </a:rPr>
              <a:t>and</a:t>
            </a:r>
            <a:r>
              <a:rPr spc="-10" dirty="0">
                <a:latin typeface="Arial MT"/>
                <a:cs typeface="Arial MT"/>
              </a:rPr>
              <a:t> </a:t>
            </a:r>
            <a:r>
              <a:rPr dirty="0">
                <a:latin typeface="Arial MT"/>
                <a:cs typeface="Arial MT"/>
              </a:rPr>
              <a:t>more.</a:t>
            </a:r>
          </a:p>
        </p:txBody>
      </p:sp>
      <p:sp>
        <p:nvSpPr>
          <p:cNvPr id="9" name="object 9"/>
          <p:cNvSpPr txBox="1"/>
          <p:nvPr/>
        </p:nvSpPr>
        <p:spPr>
          <a:xfrm>
            <a:off x="4572000" y="1709704"/>
            <a:ext cx="4572000" cy="1961243"/>
          </a:xfrm>
          <a:prstGeom prst="rect">
            <a:avLst/>
          </a:prstGeom>
          <a:solidFill>
            <a:schemeClr val="bg1"/>
          </a:solidFill>
        </p:spPr>
        <p:txBody>
          <a:bodyPr vert="horz" wrap="square" lIns="0" tIns="12700" rIns="0" bIns="0" rtlCol="0">
            <a:spAutoFit/>
          </a:bodyPr>
          <a:lstStyle/>
          <a:p>
            <a:pPr marL="12700">
              <a:lnSpc>
                <a:spcPts val="1664"/>
              </a:lnSpc>
              <a:spcBef>
                <a:spcPts val="100"/>
              </a:spcBef>
            </a:pPr>
            <a:r>
              <a:rPr spc="-5" dirty="0">
                <a:latin typeface="Arial MT"/>
                <a:cs typeface="Arial MT"/>
              </a:rPr>
              <a:t>&lt;form</a:t>
            </a:r>
            <a:r>
              <a:rPr spc="-50" dirty="0">
                <a:latin typeface="Arial MT"/>
                <a:cs typeface="Arial MT"/>
              </a:rPr>
              <a:t> </a:t>
            </a:r>
            <a:r>
              <a:rPr spc="-5" dirty="0">
                <a:latin typeface="Arial MT"/>
                <a:cs typeface="Arial MT"/>
              </a:rPr>
              <a:t>action="/action_page.php"&gt;</a:t>
            </a:r>
            <a:endParaRPr dirty="0">
              <a:latin typeface="Arial MT"/>
              <a:cs typeface="Arial MT"/>
            </a:endParaRPr>
          </a:p>
          <a:p>
            <a:pPr marL="111122">
              <a:lnSpc>
                <a:spcPts val="1650"/>
              </a:lnSpc>
            </a:pPr>
            <a:r>
              <a:rPr spc="-5" dirty="0">
                <a:latin typeface="Arial MT"/>
                <a:cs typeface="Arial MT"/>
              </a:rPr>
              <a:t>&lt;label</a:t>
            </a:r>
            <a:r>
              <a:rPr spc="-35" dirty="0">
                <a:latin typeface="Arial MT"/>
                <a:cs typeface="Arial MT"/>
              </a:rPr>
              <a:t> </a:t>
            </a:r>
            <a:r>
              <a:rPr spc="-5" dirty="0">
                <a:latin typeface="Arial MT"/>
                <a:cs typeface="Arial MT"/>
              </a:rPr>
              <a:t>for="fname"&gt;First</a:t>
            </a:r>
            <a:r>
              <a:rPr spc="-35" dirty="0">
                <a:latin typeface="Arial MT"/>
                <a:cs typeface="Arial MT"/>
              </a:rPr>
              <a:t> </a:t>
            </a:r>
            <a:r>
              <a:rPr spc="-5" dirty="0">
                <a:latin typeface="Arial MT"/>
                <a:cs typeface="Arial MT"/>
              </a:rPr>
              <a:t>name:&lt;/label&gt;&lt;br&gt;</a:t>
            </a:r>
            <a:endParaRPr dirty="0">
              <a:latin typeface="Arial MT"/>
              <a:cs typeface="Arial MT"/>
            </a:endParaRPr>
          </a:p>
          <a:p>
            <a:pPr marL="12700" marR="5080" indent="98423">
              <a:lnSpc>
                <a:spcPts val="1650"/>
              </a:lnSpc>
              <a:spcBef>
                <a:spcPts val="65"/>
              </a:spcBef>
            </a:pPr>
            <a:r>
              <a:rPr spc="-5" dirty="0">
                <a:latin typeface="Arial MT"/>
                <a:cs typeface="Arial MT"/>
              </a:rPr>
              <a:t>&lt;input type="text" id="fname" name="fname" </a:t>
            </a:r>
            <a:r>
              <a:rPr spc="-375" dirty="0">
                <a:latin typeface="Arial MT"/>
                <a:cs typeface="Arial MT"/>
              </a:rPr>
              <a:t> </a:t>
            </a:r>
            <a:r>
              <a:rPr dirty="0">
                <a:latin typeface="Arial MT"/>
                <a:cs typeface="Arial MT"/>
              </a:rPr>
              <a:t>value="John"&gt;&lt;br&gt;</a:t>
            </a:r>
          </a:p>
          <a:p>
            <a:pPr marL="111122">
              <a:lnSpc>
                <a:spcPts val="1585"/>
              </a:lnSpc>
            </a:pPr>
            <a:r>
              <a:rPr spc="-5" dirty="0">
                <a:latin typeface="Arial MT"/>
                <a:cs typeface="Arial MT"/>
              </a:rPr>
              <a:t>&lt;label</a:t>
            </a:r>
            <a:r>
              <a:rPr spc="-35" dirty="0">
                <a:latin typeface="Arial MT"/>
                <a:cs typeface="Arial MT"/>
              </a:rPr>
              <a:t> </a:t>
            </a:r>
            <a:r>
              <a:rPr spc="-5" dirty="0">
                <a:latin typeface="Arial MT"/>
                <a:cs typeface="Arial MT"/>
              </a:rPr>
              <a:t>for="lname"&gt;Last</a:t>
            </a:r>
            <a:r>
              <a:rPr spc="-35" dirty="0">
                <a:latin typeface="Arial MT"/>
                <a:cs typeface="Arial MT"/>
              </a:rPr>
              <a:t> </a:t>
            </a:r>
            <a:r>
              <a:rPr spc="-5" dirty="0">
                <a:latin typeface="Arial MT"/>
                <a:cs typeface="Arial MT"/>
              </a:rPr>
              <a:t>name:&lt;/label&gt;&lt;br&gt;</a:t>
            </a:r>
            <a:endParaRPr dirty="0">
              <a:latin typeface="Arial MT"/>
              <a:cs typeface="Arial MT"/>
            </a:endParaRPr>
          </a:p>
          <a:p>
            <a:pPr marL="12700" marR="24764" indent="98423">
              <a:lnSpc>
                <a:spcPts val="1650"/>
              </a:lnSpc>
              <a:spcBef>
                <a:spcPts val="65"/>
              </a:spcBef>
            </a:pPr>
            <a:r>
              <a:rPr spc="-5" dirty="0">
                <a:latin typeface="Arial MT"/>
                <a:cs typeface="Arial MT"/>
              </a:rPr>
              <a:t>&lt;input type="text" id="lname" name="lname" </a:t>
            </a:r>
            <a:r>
              <a:rPr spc="-375" dirty="0">
                <a:latin typeface="Arial MT"/>
                <a:cs typeface="Arial MT"/>
              </a:rPr>
              <a:t> </a:t>
            </a:r>
            <a:r>
              <a:rPr dirty="0">
                <a:latin typeface="Arial MT"/>
                <a:cs typeface="Arial MT"/>
              </a:rPr>
              <a:t>value="Doe"&gt;&lt;br&gt;&lt;br&gt;</a:t>
            </a:r>
          </a:p>
          <a:p>
            <a:pPr marL="111122">
              <a:lnSpc>
                <a:spcPts val="1585"/>
              </a:lnSpc>
            </a:pPr>
            <a:r>
              <a:rPr spc="-5" dirty="0">
                <a:latin typeface="Arial MT"/>
                <a:cs typeface="Arial MT"/>
              </a:rPr>
              <a:t>&lt;input</a:t>
            </a:r>
            <a:r>
              <a:rPr spc="-35" dirty="0">
                <a:latin typeface="Arial MT"/>
                <a:cs typeface="Arial MT"/>
              </a:rPr>
              <a:t> </a:t>
            </a:r>
            <a:r>
              <a:rPr spc="-5" dirty="0">
                <a:latin typeface="Arial MT"/>
                <a:cs typeface="Arial MT"/>
              </a:rPr>
              <a:t>type="submit"</a:t>
            </a:r>
            <a:r>
              <a:rPr spc="-35" dirty="0">
                <a:latin typeface="Arial MT"/>
                <a:cs typeface="Arial MT"/>
              </a:rPr>
              <a:t> </a:t>
            </a:r>
            <a:r>
              <a:rPr dirty="0">
                <a:latin typeface="Arial MT"/>
                <a:cs typeface="Arial MT"/>
              </a:rPr>
              <a:t>value="Submit"&gt;</a:t>
            </a:r>
          </a:p>
          <a:p>
            <a:pPr marL="12700">
              <a:lnSpc>
                <a:spcPts val="1664"/>
              </a:lnSpc>
            </a:pPr>
            <a:r>
              <a:rPr spc="-5" dirty="0">
                <a:latin typeface="Arial MT"/>
                <a:cs typeface="Arial MT"/>
              </a:rPr>
              <a:t>&lt;/form&gt;</a:t>
            </a:r>
            <a:endParaRPr dirty="0">
              <a:latin typeface="Arial MT"/>
              <a:cs typeface="Arial MT"/>
            </a:endParaRPr>
          </a:p>
        </p:txBody>
      </p:sp>
    </p:spTree>
    <p:extLst>
      <p:ext uri="{BB962C8B-B14F-4D97-AF65-F5344CB8AC3E}">
        <p14:creationId xmlns:p14="http://schemas.microsoft.com/office/powerpoint/2010/main" val="2710638346"/>
      </p:ext>
    </p:extLst>
  </p:cSld>
  <p:clrMapOvr>
    <a:masterClrMapping/>
  </p:clrMapOvr>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54812" y="644397"/>
            <a:ext cx="3314515" cy="772647"/>
          </a:xfrm>
          <a:prstGeom prst="rect">
            <a:avLst/>
          </a:prstGeom>
        </p:spPr>
        <p:txBody>
          <a:bodyPr vert="horz" wrap="square" lIns="0" tIns="28575" rIns="0" bIns="0" rtlCol="0">
            <a:spAutoFit/>
          </a:bodyPr>
          <a:lstStyle/>
          <a:p>
            <a:pPr marL="614680" marR="5080" indent="-602615" algn="ctr">
              <a:lnSpc>
                <a:spcPts val="2840"/>
              </a:lnSpc>
              <a:spcBef>
                <a:spcPts val="225"/>
              </a:spcBef>
            </a:pPr>
            <a:r>
              <a:rPr spc="-5" dirty="0"/>
              <a:t>R</a:t>
            </a:r>
            <a:r>
              <a:rPr spc="-15" dirty="0"/>
              <a:t>e</a:t>
            </a:r>
            <a:r>
              <a:rPr spc="-5" dirty="0"/>
              <a:t>l</a:t>
            </a:r>
            <a:r>
              <a:rPr spc="-15" dirty="0"/>
              <a:t>a</a:t>
            </a:r>
            <a:r>
              <a:rPr spc="-5" dirty="0"/>
              <a:t>tio</a:t>
            </a:r>
            <a:r>
              <a:rPr spc="-25" dirty="0"/>
              <a:t>n</a:t>
            </a:r>
            <a:r>
              <a:rPr spc="-5" dirty="0"/>
              <a:t>al</a:t>
            </a:r>
            <a:r>
              <a:rPr spc="-145" dirty="0"/>
              <a:t> </a:t>
            </a:r>
            <a:r>
              <a:rPr spc="-5" dirty="0"/>
              <a:t>A</a:t>
            </a:r>
            <a:r>
              <a:rPr spc="-15" dirty="0"/>
              <a:t>l</a:t>
            </a:r>
            <a:r>
              <a:rPr spc="-5" dirty="0"/>
              <a:t>ge</a:t>
            </a:r>
            <a:r>
              <a:rPr spc="-15" dirty="0"/>
              <a:t>b</a:t>
            </a:r>
            <a:r>
              <a:rPr spc="-5" dirty="0"/>
              <a:t>r</a:t>
            </a:r>
            <a:r>
              <a:rPr spc="-15" dirty="0"/>
              <a:t>a</a:t>
            </a:r>
            <a:r>
              <a:rPr spc="-5" dirty="0"/>
              <a:t>ic  Operations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407922" y="1580515"/>
            <a:ext cx="1722755" cy="575945"/>
          </a:xfrm>
          <a:prstGeom prst="rect">
            <a:avLst/>
          </a:prstGeom>
        </p:spPr>
        <p:txBody>
          <a:bodyPr vert="horz" wrap="square" lIns="0" tIns="10795" rIns="0" bIns="0" rtlCol="0">
            <a:spAutoFit/>
          </a:bodyPr>
          <a:lstStyle/>
          <a:p>
            <a:pPr marL="373380" marR="5080" indent="-361315">
              <a:lnSpc>
                <a:spcPct val="100600"/>
              </a:lnSpc>
              <a:spcBef>
                <a:spcPts val="85"/>
              </a:spcBef>
            </a:pPr>
            <a:r>
              <a:rPr sz="1800" dirty="0">
                <a:solidFill>
                  <a:srgbClr val="585858"/>
                </a:solidFill>
                <a:latin typeface="Arial"/>
                <a:cs typeface="Arial"/>
              </a:rPr>
              <a:t>Fr</a:t>
            </a:r>
            <a:r>
              <a:rPr sz="1800" spc="-10" dirty="0">
                <a:solidFill>
                  <a:srgbClr val="585858"/>
                </a:solidFill>
                <a:latin typeface="Arial"/>
                <a:cs typeface="Arial"/>
              </a:rPr>
              <a:t>o</a:t>
            </a:r>
            <a:r>
              <a:rPr sz="1800" spc="-5" dirty="0">
                <a:solidFill>
                  <a:srgbClr val="585858"/>
                </a:solidFill>
                <a:latin typeface="Arial"/>
                <a:cs typeface="Arial"/>
              </a:rPr>
              <a:t>m</a:t>
            </a:r>
            <a:r>
              <a:rPr sz="1800" spc="-60" dirty="0">
                <a:solidFill>
                  <a:srgbClr val="585858"/>
                </a:solidFill>
                <a:latin typeface="Arial"/>
                <a:cs typeface="Arial"/>
              </a:rPr>
              <a:t> </a:t>
            </a:r>
            <a:r>
              <a:rPr sz="1800" spc="-5" dirty="0">
                <a:solidFill>
                  <a:srgbClr val="585858"/>
                </a:solidFill>
                <a:latin typeface="Arial"/>
                <a:cs typeface="Arial"/>
              </a:rPr>
              <a:t>S</a:t>
            </a:r>
            <a:r>
              <a:rPr sz="1800" spc="-15" dirty="0">
                <a:solidFill>
                  <a:srgbClr val="585858"/>
                </a:solidFill>
                <a:latin typeface="Arial"/>
                <a:cs typeface="Arial"/>
              </a:rPr>
              <a:t>e</a:t>
            </a:r>
            <a:r>
              <a:rPr sz="1800" dirty="0">
                <a:solidFill>
                  <a:srgbClr val="585858"/>
                </a:solidFill>
                <a:latin typeface="Arial"/>
                <a:cs typeface="Arial"/>
              </a:rPr>
              <a:t>t</a:t>
            </a:r>
            <a:r>
              <a:rPr sz="1800" spc="-90" dirty="0">
                <a:solidFill>
                  <a:srgbClr val="585858"/>
                </a:solidFill>
                <a:latin typeface="Arial"/>
                <a:cs typeface="Arial"/>
              </a:rPr>
              <a:t> </a:t>
            </a:r>
            <a:r>
              <a:rPr sz="1800" spc="10" dirty="0">
                <a:solidFill>
                  <a:srgbClr val="585858"/>
                </a:solidFill>
                <a:latin typeface="Arial"/>
                <a:cs typeface="Arial"/>
              </a:rPr>
              <a:t>T</a:t>
            </a:r>
            <a:r>
              <a:rPr sz="1800" spc="-5" dirty="0">
                <a:solidFill>
                  <a:srgbClr val="585858"/>
                </a:solidFill>
                <a:latin typeface="Arial"/>
                <a:cs typeface="Arial"/>
              </a:rPr>
              <a:t>h</a:t>
            </a:r>
            <a:r>
              <a:rPr sz="1800" spc="-15" dirty="0">
                <a:solidFill>
                  <a:srgbClr val="585858"/>
                </a:solidFill>
                <a:latin typeface="Arial"/>
                <a:cs typeface="Arial"/>
              </a:rPr>
              <a:t>e</a:t>
            </a:r>
            <a:r>
              <a:rPr sz="1800" spc="-5" dirty="0">
                <a:solidFill>
                  <a:srgbClr val="585858"/>
                </a:solidFill>
                <a:latin typeface="Arial"/>
                <a:cs typeface="Arial"/>
              </a:rPr>
              <a:t>o</a:t>
            </a:r>
            <a:r>
              <a:rPr sz="1800" dirty="0">
                <a:solidFill>
                  <a:srgbClr val="585858"/>
                </a:solidFill>
                <a:latin typeface="Arial"/>
                <a:cs typeface="Arial"/>
              </a:rPr>
              <a:t>ry  </a:t>
            </a:r>
            <a:r>
              <a:rPr sz="1800" spc="-5" dirty="0">
                <a:solidFill>
                  <a:srgbClr val="585858"/>
                </a:solidFill>
                <a:latin typeface="Arial"/>
                <a:cs typeface="Arial"/>
              </a:rPr>
              <a:t>(Contd…)</a:t>
            </a:r>
            <a:endParaRPr sz="1800">
              <a:latin typeface="Arial"/>
              <a:cs typeface="Arial"/>
            </a:endParaRPr>
          </a:p>
        </p:txBody>
      </p:sp>
      <p:sp>
        <p:nvSpPr>
          <p:cNvPr id="7" name="object 7"/>
          <p:cNvSpPr txBox="1"/>
          <p:nvPr/>
        </p:nvSpPr>
        <p:spPr>
          <a:xfrm>
            <a:off x="674623" y="2766441"/>
            <a:ext cx="1641475" cy="239395"/>
          </a:xfrm>
          <a:prstGeom prst="rect">
            <a:avLst/>
          </a:prstGeom>
        </p:spPr>
        <p:txBody>
          <a:bodyPr vert="horz" wrap="square" lIns="0" tIns="12700" rIns="0" bIns="0" rtlCol="0">
            <a:spAutoFit/>
          </a:bodyPr>
          <a:lstStyle/>
          <a:p>
            <a:pPr marL="12700">
              <a:lnSpc>
                <a:spcPct val="100000"/>
              </a:lnSpc>
              <a:spcBef>
                <a:spcPts val="100"/>
              </a:spcBef>
            </a:pPr>
            <a:r>
              <a:rPr sz="1400" spc="-5" dirty="0">
                <a:latin typeface="Arial"/>
                <a:cs typeface="Arial"/>
              </a:rPr>
              <a:t>INTERSECTION</a:t>
            </a:r>
            <a:r>
              <a:rPr sz="1400" spc="-75" dirty="0">
                <a:latin typeface="Arial"/>
                <a:cs typeface="Arial"/>
              </a:rPr>
              <a:t> </a:t>
            </a:r>
            <a:r>
              <a:rPr sz="1400" spc="-5" dirty="0">
                <a:latin typeface="Arial"/>
                <a:cs typeface="Arial"/>
              </a:rPr>
              <a:t>(∩)</a:t>
            </a:r>
            <a:endParaRPr sz="1400">
              <a:latin typeface="Arial"/>
              <a:cs typeface="Arial"/>
            </a:endParaRPr>
          </a:p>
        </p:txBody>
      </p:sp>
      <p:sp>
        <p:nvSpPr>
          <p:cNvPr id="8" name="object 8"/>
          <p:cNvSpPr txBox="1"/>
          <p:nvPr/>
        </p:nvSpPr>
        <p:spPr>
          <a:xfrm>
            <a:off x="654812" y="2981934"/>
            <a:ext cx="3408679" cy="2004695"/>
          </a:xfrm>
          <a:prstGeom prst="rect">
            <a:avLst/>
          </a:prstGeom>
        </p:spPr>
        <p:txBody>
          <a:bodyPr vert="horz" wrap="square" lIns="0" tIns="45720" rIns="0" bIns="0" rtlCol="0">
            <a:spAutoFit/>
          </a:bodyPr>
          <a:lstStyle/>
          <a:p>
            <a:pPr marL="349250" indent="-335915">
              <a:lnSpc>
                <a:spcPct val="100000"/>
              </a:lnSpc>
              <a:spcBef>
                <a:spcPts val="360"/>
              </a:spcBef>
              <a:buChar char="●"/>
              <a:tabLst>
                <a:tab pos="349250" algn="l"/>
                <a:tab pos="349885" algn="l"/>
              </a:tabLst>
            </a:pPr>
            <a:r>
              <a:rPr sz="1400" spc="-5" dirty="0">
                <a:latin typeface="Arial"/>
                <a:cs typeface="Arial"/>
              </a:rPr>
              <a:t>Intersection</a:t>
            </a:r>
            <a:r>
              <a:rPr sz="1400" spc="-20" dirty="0">
                <a:latin typeface="Arial"/>
                <a:cs typeface="Arial"/>
              </a:rPr>
              <a:t> </a:t>
            </a:r>
            <a:r>
              <a:rPr sz="1400" spc="-10" dirty="0">
                <a:latin typeface="Arial"/>
                <a:cs typeface="Arial"/>
              </a:rPr>
              <a:t>is</a:t>
            </a:r>
            <a:r>
              <a:rPr sz="1400" spc="-15" dirty="0">
                <a:latin typeface="Arial"/>
                <a:cs typeface="Arial"/>
              </a:rPr>
              <a:t> </a:t>
            </a:r>
            <a:r>
              <a:rPr sz="1400" spc="-5" dirty="0">
                <a:latin typeface="Arial"/>
                <a:cs typeface="Arial"/>
              </a:rPr>
              <a:t>defined</a:t>
            </a:r>
            <a:r>
              <a:rPr sz="1400" spc="-20" dirty="0">
                <a:latin typeface="Arial"/>
                <a:cs typeface="Arial"/>
              </a:rPr>
              <a:t> </a:t>
            </a:r>
            <a:r>
              <a:rPr sz="1400" spc="-5" dirty="0">
                <a:latin typeface="Arial"/>
                <a:cs typeface="Arial"/>
              </a:rPr>
              <a:t>by</a:t>
            </a:r>
            <a:r>
              <a:rPr sz="1400" spc="-35"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symbol</a:t>
            </a:r>
            <a:r>
              <a:rPr sz="1400" spc="-20" dirty="0">
                <a:latin typeface="Arial"/>
                <a:cs typeface="Arial"/>
              </a:rPr>
              <a:t> </a:t>
            </a:r>
            <a:r>
              <a:rPr sz="1400" dirty="0">
                <a:latin typeface="Arial"/>
                <a:cs typeface="Arial"/>
              </a:rPr>
              <a:t>∩</a:t>
            </a:r>
            <a:endParaRPr sz="1400">
              <a:latin typeface="Arial"/>
              <a:cs typeface="Arial"/>
            </a:endParaRPr>
          </a:p>
          <a:p>
            <a:pPr marL="349250" marR="5080" indent="-337185">
              <a:lnSpc>
                <a:spcPts val="1950"/>
              </a:lnSpc>
              <a:spcBef>
                <a:spcPts val="105"/>
              </a:spcBef>
              <a:buChar char="●"/>
              <a:tabLst>
                <a:tab pos="349250" algn="l"/>
                <a:tab pos="349885" algn="l"/>
              </a:tabLst>
            </a:pPr>
            <a:r>
              <a:rPr sz="1400" dirty="0">
                <a:latin typeface="Arial"/>
                <a:cs typeface="Arial"/>
              </a:rPr>
              <a:t>Defines</a:t>
            </a:r>
            <a:r>
              <a:rPr sz="1400" spc="-20" dirty="0">
                <a:latin typeface="Arial"/>
                <a:cs typeface="Arial"/>
              </a:rPr>
              <a:t> </a:t>
            </a:r>
            <a:r>
              <a:rPr sz="1400" dirty="0">
                <a:latin typeface="Arial"/>
                <a:cs typeface="Arial"/>
              </a:rPr>
              <a:t>a</a:t>
            </a:r>
            <a:r>
              <a:rPr sz="1400" spc="-20" dirty="0">
                <a:latin typeface="Arial"/>
                <a:cs typeface="Arial"/>
              </a:rPr>
              <a:t> </a:t>
            </a:r>
            <a:r>
              <a:rPr sz="1400" spc="-5" dirty="0">
                <a:latin typeface="Arial"/>
                <a:cs typeface="Arial"/>
              </a:rPr>
              <a:t>relation</a:t>
            </a:r>
            <a:r>
              <a:rPr sz="1400" spc="-25" dirty="0">
                <a:latin typeface="Arial"/>
                <a:cs typeface="Arial"/>
              </a:rPr>
              <a:t> </a:t>
            </a:r>
            <a:r>
              <a:rPr sz="1400" spc="-5" dirty="0">
                <a:latin typeface="Arial"/>
                <a:cs typeface="Arial"/>
              </a:rPr>
              <a:t>consisting</a:t>
            </a:r>
            <a:r>
              <a:rPr sz="1400" dirty="0">
                <a:latin typeface="Arial"/>
                <a:cs typeface="Arial"/>
              </a:rPr>
              <a:t> </a:t>
            </a:r>
            <a:r>
              <a:rPr sz="1400" spc="-10" dirty="0">
                <a:latin typeface="Arial"/>
                <a:cs typeface="Arial"/>
              </a:rPr>
              <a:t>of</a:t>
            </a:r>
            <a:r>
              <a:rPr sz="1400" spc="-15" dirty="0">
                <a:latin typeface="Arial"/>
                <a:cs typeface="Arial"/>
              </a:rPr>
              <a:t> </a:t>
            </a:r>
            <a:r>
              <a:rPr sz="1400" dirty="0">
                <a:latin typeface="Arial"/>
                <a:cs typeface="Arial"/>
              </a:rPr>
              <a:t>a</a:t>
            </a:r>
            <a:r>
              <a:rPr sz="1400" spc="-25" dirty="0">
                <a:latin typeface="Arial"/>
                <a:cs typeface="Arial"/>
              </a:rPr>
              <a:t> </a:t>
            </a:r>
            <a:r>
              <a:rPr sz="1400" dirty="0">
                <a:latin typeface="Arial"/>
                <a:cs typeface="Arial"/>
              </a:rPr>
              <a:t>set</a:t>
            </a:r>
            <a:r>
              <a:rPr sz="1400" spc="-15" dirty="0">
                <a:latin typeface="Arial"/>
                <a:cs typeface="Arial"/>
              </a:rPr>
              <a:t> </a:t>
            </a:r>
            <a:r>
              <a:rPr sz="1400" spc="-5" dirty="0">
                <a:latin typeface="Arial"/>
                <a:cs typeface="Arial"/>
              </a:rPr>
              <a:t>of </a:t>
            </a:r>
            <a:r>
              <a:rPr sz="1400" spc="-375" dirty="0">
                <a:latin typeface="Arial"/>
                <a:cs typeface="Arial"/>
              </a:rPr>
              <a:t> </a:t>
            </a:r>
            <a:r>
              <a:rPr sz="1400" spc="-5" dirty="0">
                <a:latin typeface="Arial"/>
                <a:cs typeface="Arial"/>
              </a:rPr>
              <a:t>all</a:t>
            </a:r>
            <a:r>
              <a:rPr sz="1400" spc="-25" dirty="0">
                <a:latin typeface="Arial"/>
                <a:cs typeface="Arial"/>
              </a:rPr>
              <a:t> </a:t>
            </a:r>
            <a:r>
              <a:rPr sz="1400" dirty="0">
                <a:latin typeface="Arial"/>
                <a:cs typeface="Arial"/>
              </a:rPr>
              <a:t>tuple</a:t>
            </a:r>
            <a:r>
              <a:rPr sz="1400" spc="-20" dirty="0">
                <a:latin typeface="Arial"/>
                <a:cs typeface="Arial"/>
              </a:rPr>
              <a:t> </a:t>
            </a:r>
            <a:r>
              <a:rPr sz="1400" spc="-5" dirty="0">
                <a:latin typeface="Arial"/>
                <a:cs typeface="Arial"/>
              </a:rPr>
              <a:t>that are</a:t>
            </a:r>
            <a:r>
              <a:rPr sz="1400" spc="-10" dirty="0">
                <a:latin typeface="Arial"/>
                <a:cs typeface="Arial"/>
              </a:rPr>
              <a:t> </a:t>
            </a:r>
            <a:r>
              <a:rPr sz="1400" dirty="0">
                <a:latin typeface="Arial"/>
                <a:cs typeface="Arial"/>
              </a:rPr>
              <a:t>in</a:t>
            </a:r>
            <a:r>
              <a:rPr sz="1400" spc="-35" dirty="0">
                <a:latin typeface="Arial"/>
                <a:cs typeface="Arial"/>
              </a:rPr>
              <a:t> </a:t>
            </a:r>
            <a:r>
              <a:rPr sz="1400" dirty="0">
                <a:latin typeface="Arial"/>
                <a:cs typeface="Arial"/>
              </a:rPr>
              <a:t>both</a:t>
            </a:r>
            <a:r>
              <a:rPr sz="1400" spc="-85" dirty="0">
                <a:latin typeface="Arial"/>
                <a:cs typeface="Arial"/>
              </a:rPr>
              <a:t> </a:t>
            </a:r>
            <a:r>
              <a:rPr sz="1400" dirty="0">
                <a:latin typeface="Arial"/>
                <a:cs typeface="Arial"/>
              </a:rPr>
              <a:t>A</a:t>
            </a:r>
            <a:r>
              <a:rPr sz="1400" spc="-80" dirty="0">
                <a:latin typeface="Arial"/>
                <a:cs typeface="Arial"/>
              </a:rPr>
              <a:t> </a:t>
            </a:r>
            <a:r>
              <a:rPr sz="1400" spc="-5" dirty="0">
                <a:latin typeface="Arial"/>
                <a:cs typeface="Arial"/>
              </a:rPr>
              <a:t>and</a:t>
            </a:r>
            <a:r>
              <a:rPr sz="1400" spc="-25" dirty="0">
                <a:latin typeface="Arial"/>
                <a:cs typeface="Arial"/>
              </a:rPr>
              <a:t> </a:t>
            </a:r>
            <a:r>
              <a:rPr sz="1400" spc="-15" dirty="0">
                <a:latin typeface="Arial"/>
                <a:cs typeface="Arial"/>
              </a:rPr>
              <a:t>B.</a:t>
            </a:r>
            <a:endParaRPr sz="1400">
              <a:latin typeface="Arial"/>
              <a:cs typeface="Arial"/>
            </a:endParaRPr>
          </a:p>
          <a:p>
            <a:pPr marL="349250" marR="973455" indent="-337185">
              <a:lnSpc>
                <a:spcPts val="1930"/>
              </a:lnSpc>
              <a:spcBef>
                <a:spcPts val="30"/>
              </a:spcBef>
              <a:buChar char="●"/>
              <a:tabLst>
                <a:tab pos="349250" algn="l"/>
                <a:tab pos="349885" algn="l"/>
              </a:tabLst>
            </a:pPr>
            <a:r>
              <a:rPr sz="1400" spc="-10" dirty="0">
                <a:latin typeface="Arial"/>
                <a:cs typeface="Arial"/>
              </a:rPr>
              <a:t>H</a:t>
            </a:r>
            <a:r>
              <a:rPr sz="1400" dirty="0">
                <a:latin typeface="Arial"/>
                <a:cs typeface="Arial"/>
              </a:rPr>
              <a:t>o</a:t>
            </a:r>
            <a:r>
              <a:rPr sz="1400" spc="-20" dirty="0">
                <a:latin typeface="Arial"/>
                <a:cs typeface="Arial"/>
              </a:rPr>
              <a:t>w</a:t>
            </a:r>
            <a:r>
              <a:rPr sz="1400" dirty="0">
                <a:latin typeface="Arial"/>
                <a:cs typeface="Arial"/>
              </a:rPr>
              <a:t>e</a:t>
            </a:r>
            <a:r>
              <a:rPr sz="1400" spc="-20" dirty="0">
                <a:latin typeface="Arial"/>
                <a:cs typeface="Arial"/>
              </a:rPr>
              <a:t>v</a:t>
            </a:r>
            <a:r>
              <a:rPr sz="1400" dirty="0">
                <a:latin typeface="Arial"/>
                <a:cs typeface="Arial"/>
              </a:rPr>
              <a:t>e</a:t>
            </a:r>
            <a:r>
              <a:rPr sz="1400" spc="-15" dirty="0">
                <a:latin typeface="Arial"/>
                <a:cs typeface="Arial"/>
              </a:rPr>
              <a:t>r</a:t>
            </a:r>
            <a:r>
              <a:rPr sz="1400" dirty="0">
                <a:latin typeface="Arial"/>
                <a:cs typeface="Arial"/>
              </a:rPr>
              <a:t>,</a:t>
            </a:r>
            <a:r>
              <a:rPr sz="1400" spc="-100" dirty="0">
                <a:latin typeface="Arial"/>
                <a:cs typeface="Arial"/>
              </a:rPr>
              <a:t> </a:t>
            </a:r>
            <a:r>
              <a:rPr sz="1400" dirty="0">
                <a:latin typeface="Arial"/>
                <a:cs typeface="Arial"/>
              </a:rPr>
              <a:t>A</a:t>
            </a:r>
            <a:r>
              <a:rPr sz="1400" spc="-90" dirty="0">
                <a:latin typeface="Arial"/>
                <a:cs typeface="Arial"/>
              </a:rPr>
              <a:t> </a:t>
            </a:r>
            <a:r>
              <a:rPr sz="1400" dirty="0">
                <a:latin typeface="Arial"/>
                <a:cs typeface="Arial"/>
              </a:rPr>
              <a:t>a</a:t>
            </a:r>
            <a:r>
              <a:rPr sz="1400" spc="-15" dirty="0">
                <a:latin typeface="Arial"/>
                <a:cs typeface="Arial"/>
              </a:rPr>
              <a:t>n</a:t>
            </a:r>
            <a:r>
              <a:rPr sz="1400" dirty="0">
                <a:latin typeface="Arial"/>
                <a:cs typeface="Arial"/>
              </a:rPr>
              <a:t>d</a:t>
            </a:r>
            <a:r>
              <a:rPr sz="1400" spc="-20" dirty="0">
                <a:latin typeface="Arial"/>
                <a:cs typeface="Arial"/>
              </a:rPr>
              <a:t> </a:t>
            </a:r>
            <a:r>
              <a:rPr sz="1400" dirty="0">
                <a:latin typeface="Arial"/>
                <a:cs typeface="Arial"/>
              </a:rPr>
              <a:t>B</a:t>
            </a:r>
            <a:r>
              <a:rPr sz="1400" spc="-30" dirty="0">
                <a:latin typeface="Arial"/>
                <a:cs typeface="Arial"/>
              </a:rPr>
              <a:t> </a:t>
            </a:r>
            <a:r>
              <a:rPr sz="1400" spc="-10" dirty="0">
                <a:latin typeface="Arial"/>
                <a:cs typeface="Arial"/>
              </a:rPr>
              <a:t>m</a:t>
            </a:r>
            <a:r>
              <a:rPr sz="1400" spc="-15" dirty="0">
                <a:latin typeface="Arial"/>
                <a:cs typeface="Arial"/>
              </a:rPr>
              <a:t>u</a:t>
            </a:r>
            <a:r>
              <a:rPr sz="1400" spc="-10" dirty="0">
                <a:latin typeface="Arial"/>
                <a:cs typeface="Arial"/>
              </a:rPr>
              <a:t>s</a:t>
            </a:r>
            <a:r>
              <a:rPr sz="1400" dirty="0">
                <a:latin typeface="Arial"/>
                <a:cs typeface="Arial"/>
              </a:rPr>
              <a:t>t</a:t>
            </a:r>
            <a:r>
              <a:rPr sz="1400" spc="-10" dirty="0">
                <a:latin typeface="Arial"/>
                <a:cs typeface="Arial"/>
              </a:rPr>
              <a:t> </a:t>
            </a:r>
            <a:r>
              <a:rPr sz="1400" spc="-5" dirty="0">
                <a:latin typeface="Arial"/>
                <a:cs typeface="Arial"/>
              </a:rPr>
              <a:t>be  union-compatible.</a:t>
            </a:r>
            <a:endParaRPr sz="1400">
              <a:latin typeface="Arial"/>
              <a:cs typeface="Arial"/>
            </a:endParaRPr>
          </a:p>
          <a:p>
            <a:pPr marL="349250" marR="465455" indent="-337185">
              <a:lnSpc>
                <a:spcPts val="1950"/>
              </a:lnSpc>
              <a:buChar char="●"/>
              <a:tabLst>
                <a:tab pos="349250" algn="l"/>
                <a:tab pos="349885" algn="l"/>
              </a:tabLst>
            </a:pPr>
            <a:r>
              <a:rPr sz="1400" dirty="0">
                <a:latin typeface="Arial"/>
                <a:cs typeface="Arial"/>
              </a:rPr>
              <a:t>S</a:t>
            </a:r>
            <a:r>
              <a:rPr sz="1400" spc="-15" dirty="0">
                <a:latin typeface="Arial"/>
                <a:cs typeface="Arial"/>
              </a:rPr>
              <a:t>e</a:t>
            </a:r>
            <a:r>
              <a:rPr sz="1400" dirty="0">
                <a:latin typeface="Arial"/>
                <a:cs typeface="Arial"/>
              </a:rPr>
              <a:t>t</a:t>
            </a:r>
            <a:r>
              <a:rPr sz="1400" spc="-100" dirty="0">
                <a:latin typeface="Arial"/>
                <a:cs typeface="Arial"/>
              </a:rPr>
              <a:t> </a:t>
            </a:r>
            <a:r>
              <a:rPr sz="1400" dirty="0">
                <a:latin typeface="Arial"/>
                <a:cs typeface="Arial"/>
              </a:rPr>
              <a:t>A</a:t>
            </a:r>
            <a:r>
              <a:rPr sz="1400" spc="-90" dirty="0">
                <a:latin typeface="Arial"/>
                <a:cs typeface="Arial"/>
              </a:rPr>
              <a:t> </a:t>
            </a:r>
            <a:r>
              <a:rPr sz="1400" spc="-10" dirty="0">
                <a:latin typeface="Arial"/>
                <a:cs typeface="Arial"/>
              </a:rPr>
              <a:t>I</a:t>
            </a:r>
            <a:r>
              <a:rPr sz="1400" spc="-15" dirty="0">
                <a:latin typeface="Arial"/>
                <a:cs typeface="Arial"/>
              </a:rPr>
              <a:t>n</a:t>
            </a:r>
            <a:r>
              <a:rPr sz="1400" dirty="0">
                <a:latin typeface="Arial"/>
                <a:cs typeface="Arial"/>
              </a:rPr>
              <a:t>t</a:t>
            </a:r>
            <a:r>
              <a:rPr sz="1400" spc="-15" dirty="0">
                <a:latin typeface="Arial"/>
                <a:cs typeface="Arial"/>
              </a:rPr>
              <a:t>er</a:t>
            </a:r>
            <a:r>
              <a:rPr sz="1400" dirty="0">
                <a:latin typeface="Arial"/>
                <a:cs typeface="Arial"/>
              </a:rPr>
              <a:t>s</a:t>
            </a:r>
            <a:r>
              <a:rPr sz="1400" spc="-15" dirty="0">
                <a:latin typeface="Arial"/>
                <a:cs typeface="Arial"/>
              </a:rPr>
              <a:t>e</a:t>
            </a:r>
            <a:r>
              <a:rPr sz="1400" spc="-10" dirty="0">
                <a:latin typeface="Arial"/>
                <a:cs typeface="Arial"/>
              </a:rPr>
              <a:t>ct</a:t>
            </a:r>
            <a:r>
              <a:rPr sz="1400" dirty="0">
                <a:latin typeface="Arial"/>
                <a:cs typeface="Arial"/>
              </a:rPr>
              <a:t>i</a:t>
            </a:r>
            <a:r>
              <a:rPr sz="1400" spc="-15" dirty="0">
                <a:latin typeface="Arial"/>
                <a:cs typeface="Arial"/>
              </a:rPr>
              <a:t>o</a:t>
            </a:r>
            <a:r>
              <a:rPr sz="1400" dirty="0">
                <a:latin typeface="Arial"/>
                <a:cs typeface="Arial"/>
              </a:rPr>
              <a:t>n</a:t>
            </a:r>
            <a:r>
              <a:rPr sz="1400" spc="-20" dirty="0">
                <a:latin typeface="Arial"/>
                <a:cs typeface="Arial"/>
              </a:rPr>
              <a:t> </a:t>
            </a:r>
            <a:r>
              <a:rPr sz="1400" spc="-10" dirty="0">
                <a:latin typeface="Arial"/>
                <a:cs typeface="Arial"/>
              </a:rPr>
              <a:t>s</a:t>
            </a:r>
            <a:r>
              <a:rPr sz="1400" dirty="0">
                <a:latin typeface="Arial"/>
                <a:cs typeface="Arial"/>
              </a:rPr>
              <a:t>et</a:t>
            </a:r>
            <a:r>
              <a:rPr sz="1400" spc="-5" dirty="0">
                <a:latin typeface="Arial"/>
                <a:cs typeface="Arial"/>
              </a:rPr>
              <a:t> </a:t>
            </a:r>
            <a:r>
              <a:rPr sz="1400" dirty="0">
                <a:latin typeface="Arial"/>
                <a:cs typeface="Arial"/>
              </a:rPr>
              <a:t>B</a:t>
            </a:r>
            <a:r>
              <a:rPr sz="1400" spc="-5" dirty="0">
                <a:latin typeface="Arial"/>
                <a:cs typeface="Arial"/>
              </a:rPr>
              <a:t> </a:t>
            </a:r>
            <a:r>
              <a:rPr sz="1400" spc="-20" dirty="0">
                <a:latin typeface="Arial"/>
                <a:cs typeface="Arial"/>
              </a:rPr>
              <a:t>w</a:t>
            </a:r>
            <a:r>
              <a:rPr sz="1400" dirty="0">
                <a:latin typeface="Arial"/>
                <a:cs typeface="Arial"/>
              </a:rPr>
              <a:t>ould</a:t>
            </a:r>
            <a:r>
              <a:rPr sz="1400" spc="-10" dirty="0">
                <a:latin typeface="Arial"/>
                <a:cs typeface="Arial"/>
              </a:rPr>
              <a:t> </a:t>
            </a:r>
            <a:r>
              <a:rPr sz="1400" spc="-5" dirty="0">
                <a:latin typeface="Arial"/>
                <a:cs typeface="Arial"/>
              </a:rPr>
              <a:t>be  expressed</a:t>
            </a:r>
            <a:r>
              <a:rPr sz="1400" spc="-10" dirty="0">
                <a:latin typeface="Arial"/>
                <a:cs typeface="Arial"/>
              </a:rPr>
              <a:t> </a:t>
            </a:r>
            <a:r>
              <a:rPr sz="1400" spc="-15" dirty="0">
                <a:latin typeface="Arial"/>
                <a:cs typeface="Arial"/>
              </a:rPr>
              <a:t>as</a:t>
            </a:r>
            <a:endParaRPr sz="1400">
              <a:latin typeface="Arial"/>
              <a:cs typeface="Arial"/>
            </a:endParaRPr>
          </a:p>
          <a:p>
            <a:pPr marL="806450">
              <a:lnSpc>
                <a:spcPct val="100000"/>
              </a:lnSpc>
              <a:spcBef>
                <a:spcPts val="165"/>
              </a:spcBef>
            </a:pPr>
            <a:r>
              <a:rPr sz="1400" dirty="0">
                <a:latin typeface="Arial"/>
                <a:cs typeface="Arial"/>
              </a:rPr>
              <a:t>A</a:t>
            </a:r>
            <a:r>
              <a:rPr sz="1400" spc="-80" dirty="0">
                <a:latin typeface="Arial"/>
                <a:cs typeface="Arial"/>
              </a:rPr>
              <a:t> </a:t>
            </a:r>
            <a:r>
              <a:rPr sz="1400" dirty="0">
                <a:latin typeface="Arial"/>
                <a:cs typeface="Arial"/>
              </a:rPr>
              <a:t>∩</a:t>
            </a:r>
            <a:r>
              <a:rPr sz="1400" spc="-10" dirty="0">
                <a:latin typeface="Arial"/>
                <a:cs typeface="Arial"/>
              </a:rPr>
              <a:t> </a:t>
            </a:r>
            <a:r>
              <a:rPr sz="1400" dirty="0">
                <a:latin typeface="Arial"/>
                <a:cs typeface="Arial"/>
              </a:rPr>
              <a:t>B</a:t>
            </a:r>
            <a:endParaRPr sz="1400">
              <a:latin typeface="Arial"/>
              <a:cs typeface="Arial"/>
            </a:endParaRPr>
          </a:p>
        </p:txBody>
      </p:sp>
      <p:sp>
        <p:nvSpPr>
          <p:cNvPr id="9" name="object 9"/>
          <p:cNvSpPr txBox="1"/>
          <p:nvPr/>
        </p:nvSpPr>
        <p:spPr>
          <a:xfrm>
            <a:off x="4708016" y="4830571"/>
            <a:ext cx="2694305"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15" dirty="0">
                <a:solidFill>
                  <a:srgbClr val="585858"/>
                </a:solidFill>
                <a:latin typeface="Arial"/>
                <a:cs typeface="Arial"/>
              </a:rPr>
              <a:t> </a:t>
            </a:r>
            <a:r>
              <a:rPr sz="700" spc="-5" dirty="0">
                <a:solidFill>
                  <a:srgbClr val="585858"/>
                </a:solidFill>
                <a:latin typeface="Arial"/>
                <a:cs typeface="Arial"/>
              </a:rPr>
              <a:t>Source:</a:t>
            </a:r>
            <a:r>
              <a:rPr sz="700" spc="35" dirty="0">
                <a:solidFill>
                  <a:srgbClr val="585858"/>
                </a:solidFill>
                <a:latin typeface="Arial"/>
                <a:cs typeface="Arial"/>
              </a:rPr>
              <a:t> </a:t>
            </a:r>
            <a:r>
              <a:rPr sz="700" u="sng" spc="-10" dirty="0">
                <a:solidFill>
                  <a:srgbClr val="0096A7"/>
                </a:solidFill>
                <a:uFill>
                  <a:solidFill>
                    <a:srgbClr val="0096A7"/>
                  </a:solidFill>
                </a:uFill>
                <a:latin typeface="Arial"/>
                <a:cs typeface="Arial"/>
                <a:hlinkClick r:id="rId3"/>
              </a:rPr>
              <a:t>https://www.guru99.com/relational-algebra-dbms.htm</a:t>
            </a:r>
            <a:r>
              <a:rPr sz="700" spc="-10" dirty="0">
                <a:solidFill>
                  <a:srgbClr val="0096A7"/>
                </a:solidFill>
                <a:latin typeface="Arial"/>
                <a:cs typeface="Arial"/>
                <a:hlinkClick r:id="rId3"/>
              </a:rPr>
              <a:t>l</a:t>
            </a:r>
            <a:endParaRPr sz="700">
              <a:latin typeface="Arial"/>
              <a:cs typeface="Arial"/>
            </a:endParaRPr>
          </a:p>
        </p:txBody>
      </p:sp>
      <p:pic>
        <p:nvPicPr>
          <p:cNvPr id="10" name="object 10"/>
          <p:cNvPicPr/>
          <p:nvPr/>
        </p:nvPicPr>
        <p:blipFill>
          <a:blip r:embed="rId4" cstate="print"/>
          <a:stretch>
            <a:fillRect/>
          </a:stretch>
        </p:blipFill>
        <p:spPr>
          <a:xfrm>
            <a:off x="143510" y="161289"/>
            <a:ext cx="773887" cy="311150"/>
          </a:xfrm>
          <a:prstGeom prst="rect">
            <a:avLst/>
          </a:prstGeom>
        </p:spPr>
      </p:pic>
      <p:pic>
        <p:nvPicPr>
          <p:cNvPr id="11" name="object 11"/>
          <p:cNvPicPr/>
          <p:nvPr/>
        </p:nvPicPr>
        <p:blipFill>
          <a:blip r:embed="rId5" cstate="print"/>
          <a:stretch>
            <a:fillRect/>
          </a:stretch>
        </p:blipFill>
        <p:spPr>
          <a:xfrm>
            <a:off x="4800600" y="1497583"/>
            <a:ext cx="4108069" cy="1351914"/>
          </a:xfrm>
          <a:prstGeom prst="rect">
            <a:avLst/>
          </a:prstGeom>
        </p:spPr>
      </p:pic>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727365" y="645921"/>
            <a:ext cx="3442172" cy="772647"/>
          </a:xfrm>
          <a:prstGeom prst="rect">
            <a:avLst/>
          </a:prstGeom>
        </p:spPr>
        <p:txBody>
          <a:bodyPr vert="horz" wrap="square" lIns="0" tIns="28575" rIns="0" bIns="0" rtlCol="0">
            <a:spAutoFit/>
          </a:bodyPr>
          <a:lstStyle/>
          <a:p>
            <a:pPr marL="608330" marR="5080" indent="-596265" algn="ctr">
              <a:lnSpc>
                <a:spcPts val="2840"/>
              </a:lnSpc>
              <a:spcBef>
                <a:spcPts val="225"/>
              </a:spcBef>
            </a:pPr>
            <a:r>
              <a:rPr spc="-5" dirty="0"/>
              <a:t>R</a:t>
            </a:r>
            <a:r>
              <a:rPr spc="-15" dirty="0"/>
              <a:t>e</a:t>
            </a:r>
            <a:r>
              <a:rPr spc="-5" dirty="0"/>
              <a:t>l</a:t>
            </a:r>
            <a:r>
              <a:rPr spc="-15" dirty="0"/>
              <a:t>a</a:t>
            </a:r>
            <a:r>
              <a:rPr spc="-5" dirty="0"/>
              <a:t>tio</a:t>
            </a:r>
            <a:r>
              <a:rPr spc="-25" dirty="0"/>
              <a:t>n</a:t>
            </a:r>
            <a:r>
              <a:rPr spc="-5" dirty="0"/>
              <a:t>al</a:t>
            </a:r>
            <a:r>
              <a:rPr spc="-145" dirty="0"/>
              <a:t> </a:t>
            </a:r>
            <a:r>
              <a:rPr spc="-5" dirty="0"/>
              <a:t>A</a:t>
            </a:r>
            <a:r>
              <a:rPr spc="-15" dirty="0"/>
              <a:t>l</a:t>
            </a:r>
            <a:r>
              <a:rPr spc="-5" dirty="0"/>
              <a:t>ge</a:t>
            </a:r>
            <a:r>
              <a:rPr spc="-15" dirty="0"/>
              <a:t>b</a:t>
            </a:r>
            <a:r>
              <a:rPr spc="-5" dirty="0"/>
              <a:t>r</a:t>
            </a:r>
            <a:r>
              <a:rPr spc="-15" dirty="0"/>
              <a:t>a</a:t>
            </a:r>
            <a:r>
              <a:rPr spc="-5" dirty="0"/>
              <a:t>ic  Operations</a:t>
            </a:r>
          </a:p>
        </p:txBody>
      </p:sp>
      <p:sp>
        <p:nvSpPr>
          <p:cNvPr id="6" name="object 6"/>
          <p:cNvSpPr txBox="1"/>
          <p:nvPr/>
        </p:nvSpPr>
        <p:spPr>
          <a:xfrm>
            <a:off x="1414017" y="1589659"/>
            <a:ext cx="1722755" cy="574040"/>
          </a:xfrm>
          <a:prstGeom prst="rect">
            <a:avLst/>
          </a:prstGeom>
        </p:spPr>
        <p:txBody>
          <a:bodyPr vert="horz" wrap="square" lIns="0" tIns="12700" rIns="0" bIns="0" rtlCol="0">
            <a:spAutoFit/>
          </a:bodyPr>
          <a:lstStyle/>
          <a:p>
            <a:pPr marL="364490" marR="5080" indent="-352425">
              <a:lnSpc>
                <a:spcPct val="100000"/>
              </a:lnSpc>
              <a:spcBef>
                <a:spcPts val="100"/>
              </a:spcBef>
            </a:pPr>
            <a:r>
              <a:rPr sz="1800" dirty="0">
                <a:solidFill>
                  <a:srgbClr val="585858"/>
                </a:solidFill>
                <a:latin typeface="Arial"/>
                <a:cs typeface="Arial"/>
              </a:rPr>
              <a:t>From</a:t>
            </a:r>
            <a:r>
              <a:rPr sz="1800" spc="-60" dirty="0">
                <a:solidFill>
                  <a:srgbClr val="585858"/>
                </a:solidFill>
                <a:latin typeface="Arial"/>
                <a:cs typeface="Arial"/>
              </a:rPr>
              <a:t> </a:t>
            </a:r>
            <a:r>
              <a:rPr sz="1800" spc="-5" dirty="0">
                <a:solidFill>
                  <a:srgbClr val="585858"/>
                </a:solidFill>
                <a:latin typeface="Arial"/>
                <a:cs typeface="Arial"/>
              </a:rPr>
              <a:t>S</a:t>
            </a:r>
            <a:r>
              <a:rPr sz="1800" spc="-15" dirty="0">
                <a:solidFill>
                  <a:srgbClr val="585858"/>
                </a:solidFill>
                <a:latin typeface="Arial"/>
                <a:cs typeface="Arial"/>
              </a:rPr>
              <a:t>e</a:t>
            </a:r>
            <a:r>
              <a:rPr sz="1800" dirty="0">
                <a:solidFill>
                  <a:srgbClr val="585858"/>
                </a:solidFill>
                <a:latin typeface="Arial"/>
                <a:cs typeface="Arial"/>
              </a:rPr>
              <a:t>t</a:t>
            </a:r>
            <a:r>
              <a:rPr sz="1800" spc="-90" dirty="0">
                <a:solidFill>
                  <a:srgbClr val="585858"/>
                </a:solidFill>
                <a:latin typeface="Arial"/>
                <a:cs typeface="Arial"/>
              </a:rPr>
              <a:t> </a:t>
            </a:r>
            <a:r>
              <a:rPr sz="1800" spc="10" dirty="0">
                <a:solidFill>
                  <a:srgbClr val="585858"/>
                </a:solidFill>
                <a:latin typeface="Arial"/>
                <a:cs typeface="Arial"/>
              </a:rPr>
              <a:t>T</a:t>
            </a:r>
            <a:r>
              <a:rPr sz="1800" spc="-5" dirty="0">
                <a:solidFill>
                  <a:srgbClr val="585858"/>
                </a:solidFill>
                <a:latin typeface="Arial"/>
                <a:cs typeface="Arial"/>
              </a:rPr>
              <a:t>h</a:t>
            </a:r>
            <a:r>
              <a:rPr sz="1800" spc="-15" dirty="0">
                <a:solidFill>
                  <a:srgbClr val="585858"/>
                </a:solidFill>
                <a:latin typeface="Arial"/>
                <a:cs typeface="Arial"/>
              </a:rPr>
              <a:t>e</a:t>
            </a:r>
            <a:r>
              <a:rPr sz="1800" spc="-5" dirty="0">
                <a:solidFill>
                  <a:srgbClr val="585858"/>
                </a:solidFill>
                <a:latin typeface="Arial"/>
                <a:cs typeface="Arial"/>
              </a:rPr>
              <a:t>o</a:t>
            </a:r>
            <a:r>
              <a:rPr sz="1800" dirty="0">
                <a:solidFill>
                  <a:srgbClr val="585858"/>
                </a:solidFill>
                <a:latin typeface="Arial"/>
                <a:cs typeface="Arial"/>
              </a:rPr>
              <a:t>ry  </a:t>
            </a:r>
            <a:r>
              <a:rPr sz="1800" spc="-5" dirty="0">
                <a:solidFill>
                  <a:srgbClr val="585858"/>
                </a:solidFill>
                <a:latin typeface="Arial"/>
                <a:cs typeface="Arial"/>
              </a:rPr>
              <a:t>(Contd…)</a:t>
            </a:r>
            <a:endParaRPr sz="1800">
              <a:latin typeface="Arial"/>
              <a:cs typeface="Arial"/>
            </a:endParaRPr>
          </a:p>
        </p:txBody>
      </p:sp>
      <p:sp>
        <p:nvSpPr>
          <p:cNvPr id="7" name="object 7"/>
          <p:cNvSpPr txBox="1"/>
          <p:nvPr/>
        </p:nvSpPr>
        <p:spPr>
          <a:xfrm>
            <a:off x="674623" y="2774061"/>
            <a:ext cx="1700530" cy="239395"/>
          </a:xfrm>
          <a:prstGeom prst="rect">
            <a:avLst/>
          </a:prstGeom>
        </p:spPr>
        <p:txBody>
          <a:bodyPr vert="horz" wrap="square" lIns="0" tIns="12700" rIns="0" bIns="0" rtlCol="0">
            <a:spAutoFit/>
          </a:bodyPr>
          <a:lstStyle/>
          <a:p>
            <a:pPr marL="12700">
              <a:lnSpc>
                <a:spcPct val="100000"/>
              </a:lnSpc>
              <a:spcBef>
                <a:spcPts val="100"/>
              </a:spcBef>
            </a:pPr>
            <a:r>
              <a:rPr sz="1400" spc="-5" dirty="0">
                <a:latin typeface="Arial"/>
                <a:cs typeface="Arial"/>
              </a:rPr>
              <a:t>Set</a:t>
            </a:r>
            <a:r>
              <a:rPr sz="1400" spc="-55" dirty="0">
                <a:latin typeface="Arial"/>
                <a:cs typeface="Arial"/>
              </a:rPr>
              <a:t> </a:t>
            </a:r>
            <a:r>
              <a:rPr sz="1400" spc="-5" dirty="0">
                <a:latin typeface="Arial"/>
                <a:cs typeface="Arial"/>
              </a:rPr>
              <a:t>DIFFERENCE</a:t>
            </a:r>
            <a:r>
              <a:rPr sz="1400" spc="-50" dirty="0">
                <a:latin typeface="Arial"/>
                <a:cs typeface="Arial"/>
              </a:rPr>
              <a:t> </a:t>
            </a:r>
            <a:r>
              <a:rPr sz="1400" dirty="0">
                <a:latin typeface="Arial"/>
                <a:cs typeface="Arial"/>
              </a:rPr>
              <a:t>(-)</a:t>
            </a:r>
            <a:endParaRPr sz="1400">
              <a:latin typeface="Arial"/>
              <a:cs typeface="Arial"/>
            </a:endParaRPr>
          </a:p>
        </p:txBody>
      </p:sp>
      <p:sp>
        <p:nvSpPr>
          <p:cNvPr id="8" name="object 8"/>
          <p:cNvSpPr txBox="1"/>
          <p:nvPr/>
        </p:nvSpPr>
        <p:spPr>
          <a:xfrm>
            <a:off x="654812" y="2986506"/>
            <a:ext cx="3514725" cy="2007235"/>
          </a:xfrm>
          <a:prstGeom prst="rect">
            <a:avLst/>
          </a:prstGeom>
        </p:spPr>
        <p:txBody>
          <a:bodyPr vert="horz" wrap="square" lIns="0" tIns="12700" rIns="0" bIns="0" rtlCol="0">
            <a:spAutoFit/>
          </a:bodyPr>
          <a:lstStyle/>
          <a:p>
            <a:pPr marL="349250" marR="5080" indent="-337185">
              <a:lnSpc>
                <a:spcPct val="116199"/>
              </a:lnSpc>
              <a:spcBef>
                <a:spcPts val="100"/>
              </a:spcBef>
              <a:buChar char="●"/>
              <a:tabLst>
                <a:tab pos="349250" algn="l"/>
                <a:tab pos="349885" algn="l"/>
              </a:tabLst>
            </a:pPr>
            <a:r>
              <a:rPr sz="1400" spc="-5" dirty="0">
                <a:latin typeface="Arial"/>
                <a:cs typeface="Arial"/>
              </a:rPr>
              <a:t>The result </a:t>
            </a:r>
            <a:r>
              <a:rPr sz="1400" spc="-10" dirty="0">
                <a:latin typeface="Arial"/>
                <a:cs typeface="Arial"/>
              </a:rPr>
              <a:t>of </a:t>
            </a:r>
            <a:r>
              <a:rPr sz="1400" dirty="0">
                <a:latin typeface="Arial"/>
                <a:cs typeface="Arial"/>
              </a:rPr>
              <a:t>A - B, is a </a:t>
            </a:r>
            <a:r>
              <a:rPr sz="1400" spc="-5" dirty="0">
                <a:latin typeface="Arial"/>
                <a:cs typeface="Arial"/>
              </a:rPr>
              <a:t>relation which </a:t>
            </a:r>
            <a:r>
              <a:rPr sz="1400" dirty="0">
                <a:latin typeface="Arial"/>
                <a:cs typeface="Arial"/>
              </a:rPr>
              <a:t> </a:t>
            </a:r>
            <a:r>
              <a:rPr sz="1400" spc="-5" dirty="0">
                <a:latin typeface="Arial"/>
                <a:cs typeface="Arial"/>
              </a:rPr>
              <a:t>includes</a:t>
            </a:r>
            <a:r>
              <a:rPr sz="1400" spc="-10" dirty="0">
                <a:latin typeface="Arial"/>
                <a:cs typeface="Arial"/>
              </a:rPr>
              <a:t> </a:t>
            </a:r>
            <a:r>
              <a:rPr sz="1400" spc="-5" dirty="0">
                <a:latin typeface="Arial"/>
                <a:cs typeface="Arial"/>
              </a:rPr>
              <a:t>all</a:t>
            </a:r>
            <a:r>
              <a:rPr sz="1400" spc="-25" dirty="0">
                <a:latin typeface="Arial"/>
                <a:cs typeface="Arial"/>
              </a:rPr>
              <a:t> </a:t>
            </a:r>
            <a:r>
              <a:rPr sz="1400" spc="-5" dirty="0">
                <a:latin typeface="Arial"/>
                <a:cs typeface="Arial"/>
              </a:rPr>
              <a:t>tuples</a:t>
            </a:r>
            <a:r>
              <a:rPr sz="1400" spc="-25" dirty="0">
                <a:latin typeface="Arial"/>
                <a:cs typeface="Arial"/>
              </a:rPr>
              <a:t> </a:t>
            </a:r>
            <a:r>
              <a:rPr sz="1400" spc="-5" dirty="0">
                <a:latin typeface="Arial"/>
                <a:cs typeface="Arial"/>
              </a:rPr>
              <a:t>that</a:t>
            </a:r>
            <a:r>
              <a:rPr sz="1400" spc="-10" dirty="0">
                <a:latin typeface="Arial"/>
                <a:cs typeface="Arial"/>
              </a:rPr>
              <a:t> </a:t>
            </a:r>
            <a:r>
              <a:rPr sz="1400" dirty="0">
                <a:latin typeface="Arial"/>
                <a:cs typeface="Arial"/>
              </a:rPr>
              <a:t>are</a:t>
            </a:r>
            <a:r>
              <a:rPr sz="1400" spc="-30" dirty="0">
                <a:latin typeface="Arial"/>
                <a:cs typeface="Arial"/>
              </a:rPr>
              <a:t> </a:t>
            </a:r>
            <a:r>
              <a:rPr sz="1400" dirty="0">
                <a:latin typeface="Arial"/>
                <a:cs typeface="Arial"/>
              </a:rPr>
              <a:t>in</a:t>
            </a:r>
            <a:r>
              <a:rPr sz="1400" spc="-85" dirty="0">
                <a:latin typeface="Arial"/>
                <a:cs typeface="Arial"/>
              </a:rPr>
              <a:t> </a:t>
            </a:r>
            <a:r>
              <a:rPr sz="1400" dirty="0">
                <a:latin typeface="Arial"/>
                <a:cs typeface="Arial"/>
              </a:rPr>
              <a:t>A</a:t>
            </a:r>
            <a:r>
              <a:rPr sz="1400" spc="-105" dirty="0">
                <a:latin typeface="Arial"/>
                <a:cs typeface="Arial"/>
              </a:rPr>
              <a:t> </a:t>
            </a:r>
            <a:r>
              <a:rPr sz="1400" spc="-5" dirty="0">
                <a:latin typeface="Arial"/>
                <a:cs typeface="Arial"/>
              </a:rPr>
              <a:t>but</a:t>
            </a:r>
            <a:r>
              <a:rPr sz="1400" spc="-25" dirty="0">
                <a:latin typeface="Arial"/>
                <a:cs typeface="Arial"/>
              </a:rPr>
              <a:t> </a:t>
            </a:r>
            <a:r>
              <a:rPr sz="1400" spc="-5" dirty="0">
                <a:latin typeface="Arial"/>
                <a:cs typeface="Arial"/>
              </a:rPr>
              <a:t>not</a:t>
            </a:r>
            <a:r>
              <a:rPr sz="1400" spc="-10" dirty="0">
                <a:latin typeface="Arial"/>
                <a:cs typeface="Arial"/>
              </a:rPr>
              <a:t> </a:t>
            </a:r>
            <a:r>
              <a:rPr sz="1400" spc="-15" dirty="0">
                <a:latin typeface="Arial"/>
                <a:cs typeface="Arial"/>
              </a:rPr>
              <a:t>in </a:t>
            </a:r>
            <a:r>
              <a:rPr sz="1400" spc="-375" dirty="0">
                <a:latin typeface="Arial"/>
                <a:cs typeface="Arial"/>
              </a:rPr>
              <a:t> </a:t>
            </a:r>
            <a:r>
              <a:rPr sz="1400" spc="-5" dirty="0">
                <a:latin typeface="Arial"/>
                <a:cs typeface="Arial"/>
              </a:rPr>
              <a:t>B.</a:t>
            </a:r>
            <a:endParaRPr sz="1400">
              <a:latin typeface="Arial"/>
              <a:cs typeface="Arial"/>
            </a:endParaRPr>
          </a:p>
          <a:p>
            <a:pPr marL="349250" marR="264160" indent="-337185">
              <a:lnSpc>
                <a:spcPct val="114999"/>
              </a:lnSpc>
              <a:spcBef>
                <a:spcPts val="25"/>
              </a:spcBef>
              <a:buChar char="●"/>
              <a:tabLst>
                <a:tab pos="349250" algn="l"/>
                <a:tab pos="349885" algn="l"/>
              </a:tabLst>
            </a:pPr>
            <a:r>
              <a:rPr sz="1400" spc="-5" dirty="0">
                <a:latin typeface="Arial"/>
                <a:cs typeface="Arial"/>
              </a:rPr>
              <a:t>The</a:t>
            </a:r>
            <a:r>
              <a:rPr sz="1400" spc="-20" dirty="0">
                <a:latin typeface="Arial"/>
                <a:cs typeface="Arial"/>
              </a:rPr>
              <a:t> </a:t>
            </a:r>
            <a:r>
              <a:rPr sz="1400" spc="-5" dirty="0">
                <a:latin typeface="Arial"/>
                <a:cs typeface="Arial"/>
              </a:rPr>
              <a:t>attribute</a:t>
            </a:r>
            <a:r>
              <a:rPr sz="1400" spc="-20" dirty="0">
                <a:latin typeface="Arial"/>
                <a:cs typeface="Arial"/>
              </a:rPr>
              <a:t> </a:t>
            </a:r>
            <a:r>
              <a:rPr sz="1400" spc="-5" dirty="0">
                <a:latin typeface="Arial"/>
                <a:cs typeface="Arial"/>
              </a:rPr>
              <a:t>name</a:t>
            </a:r>
            <a:r>
              <a:rPr sz="1400" spc="-30" dirty="0">
                <a:latin typeface="Arial"/>
                <a:cs typeface="Arial"/>
              </a:rPr>
              <a:t> </a:t>
            </a:r>
            <a:r>
              <a:rPr sz="1400" spc="-5" dirty="0">
                <a:latin typeface="Arial"/>
                <a:cs typeface="Arial"/>
              </a:rPr>
              <a:t>of</a:t>
            </a:r>
            <a:r>
              <a:rPr sz="1400" spc="-85" dirty="0">
                <a:latin typeface="Arial"/>
                <a:cs typeface="Arial"/>
              </a:rPr>
              <a:t> </a:t>
            </a:r>
            <a:r>
              <a:rPr sz="1400" dirty="0">
                <a:latin typeface="Arial"/>
                <a:cs typeface="Arial"/>
              </a:rPr>
              <a:t>A</a:t>
            </a:r>
            <a:r>
              <a:rPr sz="1400" spc="-90" dirty="0">
                <a:latin typeface="Arial"/>
                <a:cs typeface="Arial"/>
              </a:rPr>
              <a:t> </a:t>
            </a:r>
            <a:r>
              <a:rPr sz="1400" spc="-5" dirty="0">
                <a:latin typeface="Arial"/>
                <a:cs typeface="Arial"/>
              </a:rPr>
              <a:t>has</a:t>
            </a:r>
            <a:r>
              <a:rPr sz="1400" spc="-10" dirty="0">
                <a:latin typeface="Arial"/>
                <a:cs typeface="Arial"/>
              </a:rPr>
              <a:t> </a:t>
            </a:r>
            <a:r>
              <a:rPr sz="1400" dirty="0">
                <a:latin typeface="Arial"/>
                <a:cs typeface="Arial"/>
              </a:rPr>
              <a:t>to</a:t>
            </a:r>
            <a:r>
              <a:rPr sz="1400" spc="-30" dirty="0">
                <a:latin typeface="Arial"/>
                <a:cs typeface="Arial"/>
              </a:rPr>
              <a:t> </a:t>
            </a:r>
            <a:r>
              <a:rPr sz="1400" spc="-5" dirty="0">
                <a:latin typeface="Arial"/>
                <a:cs typeface="Arial"/>
              </a:rPr>
              <a:t>match </a:t>
            </a:r>
            <a:r>
              <a:rPr sz="1400" spc="-375" dirty="0">
                <a:latin typeface="Arial"/>
                <a:cs typeface="Arial"/>
              </a:rPr>
              <a:t> </a:t>
            </a:r>
            <a:r>
              <a:rPr sz="1400" spc="-5" dirty="0">
                <a:latin typeface="Arial"/>
                <a:cs typeface="Arial"/>
              </a:rPr>
              <a:t>with</a:t>
            </a:r>
            <a:r>
              <a:rPr sz="1400" spc="-10" dirty="0">
                <a:latin typeface="Arial"/>
                <a:cs typeface="Arial"/>
              </a:rPr>
              <a:t> </a:t>
            </a:r>
            <a:r>
              <a:rPr sz="1400" dirty="0">
                <a:latin typeface="Arial"/>
                <a:cs typeface="Arial"/>
              </a:rPr>
              <a:t>the</a:t>
            </a:r>
            <a:r>
              <a:rPr sz="1400" spc="-10" dirty="0">
                <a:latin typeface="Arial"/>
                <a:cs typeface="Arial"/>
              </a:rPr>
              <a:t> </a:t>
            </a:r>
            <a:r>
              <a:rPr sz="1400" spc="-5" dirty="0">
                <a:latin typeface="Arial"/>
                <a:cs typeface="Arial"/>
              </a:rPr>
              <a:t>attribute name</a:t>
            </a:r>
            <a:r>
              <a:rPr sz="1400" spc="-10" dirty="0">
                <a:latin typeface="Arial"/>
                <a:cs typeface="Arial"/>
              </a:rPr>
              <a:t> </a:t>
            </a:r>
            <a:r>
              <a:rPr sz="1400" dirty="0">
                <a:latin typeface="Arial"/>
                <a:cs typeface="Arial"/>
              </a:rPr>
              <a:t>in</a:t>
            </a:r>
            <a:r>
              <a:rPr sz="1400" spc="-10" dirty="0">
                <a:latin typeface="Arial"/>
                <a:cs typeface="Arial"/>
              </a:rPr>
              <a:t> </a:t>
            </a:r>
            <a:r>
              <a:rPr sz="1400" spc="-15" dirty="0">
                <a:latin typeface="Arial"/>
                <a:cs typeface="Arial"/>
              </a:rPr>
              <a:t>B.</a:t>
            </a:r>
            <a:endParaRPr sz="1400">
              <a:latin typeface="Arial"/>
              <a:cs typeface="Arial"/>
            </a:endParaRPr>
          </a:p>
          <a:p>
            <a:pPr marL="349250" marR="268605" indent="-337185">
              <a:lnSpc>
                <a:spcPct val="115799"/>
              </a:lnSpc>
              <a:spcBef>
                <a:spcPts val="25"/>
              </a:spcBef>
              <a:buChar char="●"/>
              <a:tabLst>
                <a:tab pos="349250" algn="l"/>
                <a:tab pos="349885" algn="l"/>
              </a:tabLst>
            </a:pPr>
            <a:r>
              <a:rPr sz="1400" spc="-5" dirty="0">
                <a:latin typeface="Arial"/>
                <a:cs typeface="Arial"/>
              </a:rPr>
              <a:t>The </a:t>
            </a:r>
            <a:r>
              <a:rPr sz="1400" dirty="0">
                <a:latin typeface="Arial"/>
                <a:cs typeface="Arial"/>
              </a:rPr>
              <a:t>two-operand </a:t>
            </a:r>
            <a:r>
              <a:rPr sz="1400" spc="-5" dirty="0">
                <a:latin typeface="Arial"/>
                <a:cs typeface="Arial"/>
              </a:rPr>
              <a:t>relations </a:t>
            </a:r>
            <a:r>
              <a:rPr sz="1400" dirty="0">
                <a:latin typeface="Arial"/>
                <a:cs typeface="Arial"/>
              </a:rPr>
              <a:t>A and B </a:t>
            </a:r>
            <a:r>
              <a:rPr sz="1400" spc="5" dirty="0">
                <a:latin typeface="Arial"/>
                <a:cs typeface="Arial"/>
              </a:rPr>
              <a:t> </a:t>
            </a:r>
            <a:r>
              <a:rPr sz="1400" dirty="0">
                <a:latin typeface="Arial"/>
                <a:cs typeface="Arial"/>
              </a:rPr>
              <a:t>should</a:t>
            </a:r>
            <a:r>
              <a:rPr sz="1400" spc="-30" dirty="0">
                <a:latin typeface="Arial"/>
                <a:cs typeface="Arial"/>
              </a:rPr>
              <a:t> </a:t>
            </a:r>
            <a:r>
              <a:rPr sz="1400" spc="-5" dirty="0">
                <a:latin typeface="Arial"/>
                <a:cs typeface="Arial"/>
              </a:rPr>
              <a:t>be</a:t>
            </a:r>
            <a:r>
              <a:rPr sz="1400" spc="-15" dirty="0">
                <a:latin typeface="Arial"/>
                <a:cs typeface="Arial"/>
              </a:rPr>
              <a:t> </a:t>
            </a:r>
            <a:r>
              <a:rPr sz="1400" spc="-5" dirty="0">
                <a:latin typeface="Arial"/>
                <a:cs typeface="Arial"/>
              </a:rPr>
              <a:t>either</a:t>
            </a:r>
            <a:r>
              <a:rPr sz="1400" spc="-15" dirty="0">
                <a:latin typeface="Arial"/>
                <a:cs typeface="Arial"/>
              </a:rPr>
              <a:t> </a:t>
            </a:r>
            <a:r>
              <a:rPr sz="1400" spc="-5" dirty="0">
                <a:latin typeface="Arial"/>
                <a:cs typeface="Arial"/>
              </a:rPr>
              <a:t>compatible</a:t>
            </a:r>
            <a:r>
              <a:rPr sz="1400" spc="-10" dirty="0">
                <a:latin typeface="Arial"/>
                <a:cs typeface="Arial"/>
              </a:rPr>
              <a:t> </a:t>
            </a:r>
            <a:r>
              <a:rPr sz="1400" spc="-5" dirty="0">
                <a:latin typeface="Arial"/>
                <a:cs typeface="Arial"/>
              </a:rPr>
              <a:t>or</a:t>
            </a:r>
            <a:r>
              <a:rPr sz="1400" spc="-20" dirty="0">
                <a:latin typeface="Arial"/>
                <a:cs typeface="Arial"/>
              </a:rPr>
              <a:t> </a:t>
            </a:r>
            <a:r>
              <a:rPr sz="1400" spc="-5" dirty="0">
                <a:latin typeface="Arial"/>
                <a:cs typeface="Arial"/>
              </a:rPr>
              <a:t>Union </a:t>
            </a:r>
            <a:r>
              <a:rPr sz="1400" spc="-370" dirty="0">
                <a:latin typeface="Arial"/>
                <a:cs typeface="Arial"/>
              </a:rPr>
              <a:t> </a:t>
            </a:r>
            <a:r>
              <a:rPr sz="1400" spc="-5" dirty="0">
                <a:latin typeface="Arial"/>
                <a:cs typeface="Arial"/>
              </a:rPr>
              <a:t>compatible.</a:t>
            </a:r>
            <a:endParaRPr sz="1400">
              <a:latin typeface="Arial"/>
              <a:cs typeface="Arial"/>
            </a:endParaRPr>
          </a:p>
        </p:txBody>
      </p:sp>
      <p:sp>
        <p:nvSpPr>
          <p:cNvPr id="9" name="object 9"/>
          <p:cNvSpPr txBox="1"/>
          <p:nvPr/>
        </p:nvSpPr>
        <p:spPr>
          <a:xfrm>
            <a:off x="4708016" y="4838191"/>
            <a:ext cx="3781172" cy="119905"/>
          </a:xfrm>
          <a:prstGeom prst="rect">
            <a:avLst/>
          </a:prstGeom>
        </p:spPr>
        <p:txBody>
          <a:bodyPr vert="horz" wrap="square" lIns="0" tIns="12065" rIns="0" bIns="0" rtlCol="0">
            <a:spAutoFit/>
          </a:bodyPr>
          <a:lstStyle/>
          <a:p>
            <a:pPr marL="12700" algn="ctr">
              <a:lnSpc>
                <a:spcPct val="100000"/>
              </a:lnSpc>
              <a:spcBef>
                <a:spcPts val="95"/>
              </a:spcBef>
            </a:pPr>
            <a:r>
              <a:rPr kumimoji="0" lang="en-US" sz="700" b="0" i="0" u="none" strike="noStrike" kern="0" cap="none" spc="-10" normalizeH="0" baseline="0" noProof="0" dirty="0">
                <a:ln>
                  <a:noFill/>
                </a:ln>
                <a:solidFill>
                  <a:srgbClr val="585858"/>
                </a:solidFill>
                <a:effectLst/>
                <a:uLnTx/>
                <a:uFillTx/>
                <a:latin typeface="Arial"/>
                <a:cs typeface="Arial"/>
                <a:sym typeface="Arial"/>
              </a:rPr>
              <a:t>Image</a:t>
            </a:r>
            <a:r>
              <a:rPr kumimoji="0" lang="en-US" sz="700" b="0" i="0" u="none" strike="noStrike" kern="0" cap="none" spc="15" normalizeH="0" baseline="0" noProof="0" dirty="0">
                <a:ln>
                  <a:noFill/>
                </a:ln>
                <a:solidFill>
                  <a:srgbClr val="585858"/>
                </a:solidFill>
                <a:effectLst/>
                <a:uLnTx/>
                <a:uFillTx/>
                <a:latin typeface="Arial"/>
                <a:cs typeface="Arial"/>
                <a:sym typeface="Arial"/>
              </a:rPr>
              <a:t> </a:t>
            </a:r>
            <a:r>
              <a:rPr kumimoji="0" lang="en-US" sz="700" b="0" i="0" u="none" strike="noStrike" kern="0" cap="none" spc="-5" normalizeH="0" baseline="0" noProof="0" dirty="0">
                <a:ln>
                  <a:noFill/>
                </a:ln>
                <a:solidFill>
                  <a:srgbClr val="585858"/>
                </a:solidFill>
                <a:effectLst/>
                <a:uLnTx/>
                <a:uFillTx/>
                <a:latin typeface="Arial"/>
                <a:cs typeface="Arial"/>
                <a:sym typeface="Arial"/>
              </a:rPr>
              <a:t>Source:</a:t>
            </a:r>
            <a:r>
              <a:rPr kumimoji="0" lang="en-US" sz="700" b="0" i="0" u="none" strike="noStrike" kern="0" cap="none" spc="35" normalizeH="0" baseline="0" noProof="0" dirty="0">
                <a:ln>
                  <a:noFill/>
                </a:ln>
                <a:solidFill>
                  <a:srgbClr val="585858"/>
                </a:solidFill>
                <a:effectLst/>
                <a:uLnTx/>
                <a:uFillTx/>
                <a:latin typeface="Arial"/>
                <a:cs typeface="Arial"/>
                <a:sym typeface="Arial"/>
              </a:rPr>
              <a:t> </a:t>
            </a:r>
            <a:r>
              <a:rPr sz="700" u="sng" spc="-5" dirty="0">
                <a:solidFill>
                  <a:srgbClr val="0096A7"/>
                </a:solidFill>
                <a:uFill>
                  <a:solidFill>
                    <a:srgbClr val="0096A7"/>
                  </a:solidFill>
                </a:uFill>
                <a:latin typeface="Arial"/>
                <a:cs typeface="Arial"/>
                <a:hlinkClick r:id="rId3"/>
              </a:rPr>
              <a:t>https://www.guru99.com/relational-algebra-dbms.htm</a:t>
            </a:r>
            <a:r>
              <a:rPr sz="700" spc="-5" dirty="0">
                <a:solidFill>
                  <a:srgbClr val="0096A7"/>
                </a:solidFill>
                <a:latin typeface="Arial"/>
                <a:cs typeface="Arial"/>
                <a:hlinkClick r:id="rId3"/>
              </a:rPr>
              <a:t>l</a:t>
            </a:r>
            <a:endParaRPr sz="700" dirty="0">
              <a:latin typeface="Arial"/>
              <a:cs typeface="Arial"/>
            </a:endParaRPr>
          </a:p>
        </p:txBody>
      </p:sp>
      <p:pic>
        <p:nvPicPr>
          <p:cNvPr id="10" name="object 10"/>
          <p:cNvPicPr/>
          <p:nvPr/>
        </p:nvPicPr>
        <p:blipFill>
          <a:blip r:embed="rId4" cstate="print"/>
          <a:stretch>
            <a:fillRect/>
          </a:stretch>
        </p:blipFill>
        <p:spPr>
          <a:xfrm>
            <a:off x="143510" y="163068"/>
            <a:ext cx="767080" cy="307848"/>
          </a:xfrm>
          <a:prstGeom prst="rect">
            <a:avLst/>
          </a:prstGeom>
        </p:spPr>
      </p:pic>
      <p:pic>
        <p:nvPicPr>
          <p:cNvPr id="11" name="object 11"/>
          <p:cNvPicPr/>
          <p:nvPr/>
        </p:nvPicPr>
        <p:blipFill>
          <a:blip r:embed="rId5" cstate="print"/>
          <a:stretch>
            <a:fillRect/>
          </a:stretch>
        </p:blipFill>
        <p:spPr>
          <a:xfrm>
            <a:off x="5400675" y="838708"/>
            <a:ext cx="2856738" cy="2553970"/>
          </a:xfrm>
          <a:prstGeom prst="rect">
            <a:avLst/>
          </a:prstGeom>
        </p:spPr>
      </p:pic>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85800" y="644397"/>
            <a:ext cx="3511041" cy="772647"/>
          </a:xfrm>
          <a:prstGeom prst="rect">
            <a:avLst/>
          </a:prstGeom>
        </p:spPr>
        <p:txBody>
          <a:bodyPr vert="horz" wrap="square" lIns="0" tIns="28575" rIns="0" bIns="0" rtlCol="0">
            <a:spAutoFit/>
          </a:bodyPr>
          <a:lstStyle/>
          <a:p>
            <a:pPr marL="614680" marR="5080" indent="-602615">
              <a:lnSpc>
                <a:spcPts val="2840"/>
              </a:lnSpc>
              <a:spcBef>
                <a:spcPts val="225"/>
              </a:spcBef>
            </a:pPr>
            <a:r>
              <a:rPr spc="-5" dirty="0"/>
              <a:t>R</a:t>
            </a:r>
            <a:r>
              <a:rPr spc="-15" dirty="0"/>
              <a:t>e</a:t>
            </a:r>
            <a:r>
              <a:rPr spc="-5" dirty="0"/>
              <a:t>l</a:t>
            </a:r>
            <a:r>
              <a:rPr spc="-15" dirty="0"/>
              <a:t>a</a:t>
            </a:r>
            <a:r>
              <a:rPr spc="-5" dirty="0"/>
              <a:t>tio</a:t>
            </a:r>
            <a:r>
              <a:rPr spc="-25" dirty="0"/>
              <a:t>n</a:t>
            </a:r>
            <a:r>
              <a:rPr spc="-5" dirty="0"/>
              <a:t>al</a:t>
            </a:r>
            <a:r>
              <a:rPr spc="-145" dirty="0"/>
              <a:t> </a:t>
            </a:r>
            <a:r>
              <a:rPr spc="-5" dirty="0"/>
              <a:t>A</a:t>
            </a:r>
            <a:r>
              <a:rPr spc="-15" dirty="0"/>
              <a:t>l</a:t>
            </a:r>
            <a:r>
              <a:rPr spc="-5" dirty="0"/>
              <a:t>ge</a:t>
            </a:r>
            <a:r>
              <a:rPr spc="-15" dirty="0"/>
              <a:t>b</a:t>
            </a:r>
            <a:r>
              <a:rPr spc="-5" dirty="0"/>
              <a:t>r</a:t>
            </a:r>
            <a:r>
              <a:rPr spc="-15" dirty="0"/>
              <a:t>a</a:t>
            </a:r>
            <a:r>
              <a:rPr spc="-5" dirty="0"/>
              <a:t>ic  Operations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407922" y="1580515"/>
            <a:ext cx="1722755" cy="575945"/>
          </a:xfrm>
          <a:prstGeom prst="rect">
            <a:avLst/>
          </a:prstGeom>
        </p:spPr>
        <p:txBody>
          <a:bodyPr vert="horz" wrap="square" lIns="0" tIns="10795" rIns="0" bIns="0" rtlCol="0">
            <a:spAutoFit/>
          </a:bodyPr>
          <a:lstStyle/>
          <a:p>
            <a:pPr marL="373380" marR="5080" indent="-361315">
              <a:lnSpc>
                <a:spcPct val="100600"/>
              </a:lnSpc>
              <a:spcBef>
                <a:spcPts val="85"/>
              </a:spcBef>
            </a:pPr>
            <a:r>
              <a:rPr sz="1800" dirty="0">
                <a:solidFill>
                  <a:srgbClr val="585858"/>
                </a:solidFill>
                <a:latin typeface="Arial"/>
                <a:cs typeface="Arial"/>
              </a:rPr>
              <a:t>From</a:t>
            </a:r>
            <a:r>
              <a:rPr sz="1800" spc="-60" dirty="0">
                <a:solidFill>
                  <a:srgbClr val="585858"/>
                </a:solidFill>
                <a:latin typeface="Arial"/>
                <a:cs typeface="Arial"/>
              </a:rPr>
              <a:t> </a:t>
            </a:r>
            <a:r>
              <a:rPr sz="1800" spc="-5" dirty="0">
                <a:solidFill>
                  <a:srgbClr val="585858"/>
                </a:solidFill>
                <a:latin typeface="Arial"/>
                <a:cs typeface="Arial"/>
              </a:rPr>
              <a:t>S</a:t>
            </a:r>
            <a:r>
              <a:rPr sz="1800" spc="-15" dirty="0">
                <a:solidFill>
                  <a:srgbClr val="585858"/>
                </a:solidFill>
                <a:latin typeface="Arial"/>
                <a:cs typeface="Arial"/>
              </a:rPr>
              <a:t>e</a:t>
            </a:r>
            <a:r>
              <a:rPr sz="1800" dirty="0">
                <a:solidFill>
                  <a:srgbClr val="585858"/>
                </a:solidFill>
                <a:latin typeface="Arial"/>
                <a:cs typeface="Arial"/>
              </a:rPr>
              <a:t>t</a:t>
            </a:r>
            <a:r>
              <a:rPr sz="1800" spc="-90" dirty="0">
                <a:solidFill>
                  <a:srgbClr val="585858"/>
                </a:solidFill>
                <a:latin typeface="Arial"/>
                <a:cs typeface="Arial"/>
              </a:rPr>
              <a:t> </a:t>
            </a:r>
            <a:r>
              <a:rPr sz="1800" spc="10" dirty="0">
                <a:solidFill>
                  <a:srgbClr val="585858"/>
                </a:solidFill>
                <a:latin typeface="Arial"/>
                <a:cs typeface="Arial"/>
              </a:rPr>
              <a:t>T</a:t>
            </a:r>
            <a:r>
              <a:rPr sz="1800" spc="-5" dirty="0">
                <a:solidFill>
                  <a:srgbClr val="585858"/>
                </a:solidFill>
                <a:latin typeface="Arial"/>
                <a:cs typeface="Arial"/>
              </a:rPr>
              <a:t>h</a:t>
            </a:r>
            <a:r>
              <a:rPr sz="1800" spc="-15" dirty="0">
                <a:solidFill>
                  <a:srgbClr val="585858"/>
                </a:solidFill>
                <a:latin typeface="Arial"/>
                <a:cs typeface="Arial"/>
              </a:rPr>
              <a:t>e</a:t>
            </a:r>
            <a:r>
              <a:rPr sz="1800" spc="-5" dirty="0">
                <a:solidFill>
                  <a:srgbClr val="585858"/>
                </a:solidFill>
                <a:latin typeface="Arial"/>
                <a:cs typeface="Arial"/>
              </a:rPr>
              <a:t>o</a:t>
            </a:r>
            <a:r>
              <a:rPr sz="1800" dirty="0">
                <a:solidFill>
                  <a:srgbClr val="585858"/>
                </a:solidFill>
                <a:latin typeface="Arial"/>
                <a:cs typeface="Arial"/>
              </a:rPr>
              <a:t>ry  </a:t>
            </a:r>
            <a:r>
              <a:rPr sz="1800" spc="-5" dirty="0">
                <a:solidFill>
                  <a:srgbClr val="585858"/>
                </a:solidFill>
                <a:latin typeface="Arial"/>
                <a:cs typeface="Arial"/>
              </a:rPr>
              <a:t>(Contd…)</a:t>
            </a:r>
            <a:endParaRPr sz="1800">
              <a:latin typeface="Arial"/>
              <a:cs typeface="Arial"/>
            </a:endParaRPr>
          </a:p>
        </p:txBody>
      </p:sp>
      <p:sp>
        <p:nvSpPr>
          <p:cNvPr id="7" name="object 7"/>
          <p:cNvSpPr txBox="1"/>
          <p:nvPr/>
        </p:nvSpPr>
        <p:spPr>
          <a:xfrm>
            <a:off x="578612" y="2731998"/>
            <a:ext cx="3618229" cy="2048510"/>
          </a:xfrm>
          <a:prstGeom prst="rect">
            <a:avLst/>
          </a:prstGeom>
        </p:spPr>
        <p:txBody>
          <a:bodyPr vert="horz" wrap="square" lIns="0" tIns="47625" rIns="0" bIns="0" rtlCol="0">
            <a:spAutoFit/>
          </a:bodyPr>
          <a:lstStyle/>
          <a:p>
            <a:pPr marL="108585">
              <a:lnSpc>
                <a:spcPct val="100000"/>
              </a:lnSpc>
              <a:spcBef>
                <a:spcPts val="375"/>
              </a:spcBef>
            </a:pPr>
            <a:r>
              <a:rPr sz="1400" spc="-5" dirty="0">
                <a:latin typeface="Arial"/>
                <a:cs typeface="Arial"/>
              </a:rPr>
              <a:t>CARTESIAN</a:t>
            </a:r>
            <a:r>
              <a:rPr sz="1400" spc="-25" dirty="0">
                <a:latin typeface="Arial"/>
                <a:cs typeface="Arial"/>
              </a:rPr>
              <a:t> </a:t>
            </a:r>
            <a:r>
              <a:rPr sz="1400" spc="-10" dirty="0">
                <a:latin typeface="Arial"/>
                <a:cs typeface="Arial"/>
              </a:rPr>
              <a:t>PRODUCT</a:t>
            </a:r>
            <a:r>
              <a:rPr sz="1400" spc="-55" dirty="0">
                <a:latin typeface="Arial"/>
                <a:cs typeface="Arial"/>
              </a:rPr>
              <a:t> </a:t>
            </a:r>
            <a:r>
              <a:rPr sz="1400" dirty="0">
                <a:latin typeface="Arial"/>
                <a:cs typeface="Arial"/>
              </a:rPr>
              <a:t>(</a:t>
            </a:r>
            <a:r>
              <a:rPr sz="1400" spc="-25" dirty="0">
                <a:latin typeface="Arial"/>
                <a:cs typeface="Arial"/>
              </a:rPr>
              <a:t> </a:t>
            </a:r>
            <a:r>
              <a:rPr sz="1400" dirty="0">
                <a:latin typeface="Arial"/>
                <a:cs typeface="Arial"/>
              </a:rPr>
              <a:t>x</a:t>
            </a:r>
            <a:r>
              <a:rPr sz="1400" spc="-40" dirty="0">
                <a:latin typeface="Arial"/>
                <a:cs typeface="Arial"/>
              </a:rPr>
              <a:t> </a:t>
            </a:r>
            <a:r>
              <a:rPr sz="1400" dirty="0">
                <a:latin typeface="Arial"/>
                <a:cs typeface="Arial"/>
              </a:rPr>
              <a:t>)</a:t>
            </a:r>
            <a:endParaRPr sz="1400">
              <a:latin typeface="Arial"/>
              <a:cs typeface="Arial"/>
            </a:endParaRPr>
          </a:p>
          <a:p>
            <a:pPr marL="425450" marR="291465" indent="-337185">
              <a:lnSpc>
                <a:spcPct val="115700"/>
              </a:lnSpc>
              <a:spcBef>
                <a:spcPts val="10"/>
              </a:spcBef>
              <a:buChar char="●"/>
              <a:tabLst>
                <a:tab pos="425450" algn="l"/>
                <a:tab pos="426084" algn="l"/>
              </a:tabLst>
            </a:pPr>
            <a:r>
              <a:rPr sz="1400" dirty="0">
                <a:latin typeface="Arial"/>
                <a:cs typeface="Arial"/>
              </a:rPr>
              <a:t>Is</a:t>
            </a:r>
            <a:r>
              <a:rPr sz="1400" spc="-35" dirty="0">
                <a:latin typeface="Arial"/>
                <a:cs typeface="Arial"/>
              </a:rPr>
              <a:t> </a:t>
            </a:r>
            <a:r>
              <a:rPr sz="1400" dirty="0">
                <a:latin typeface="Arial"/>
                <a:cs typeface="Arial"/>
              </a:rPr>
              <a:t>helpful</a:t>
            </a:r>
            <a:r>
              <a:rPr sz="1400" spc="-30" dirty="0">
                <a:latin typeface="Arial"/>
                <a:cs typeface="Arial"/>
              </a:rPr>
              <a:t> </a:t>
            </a:r>
            <a:r>
              <a:rPr sz="1400" dirty="0">
                <a:latin typeface="Arial"/>
                <a:cs typeface="Arial"/>
              </a:rPr>
              <a:t>to</a:t>
            </a:r>
            <a:r>
              <a:rPr sz="1400" spc="-25" dirty="0">
                <a:latin typeface="Arial"/>
                <a:cs typeface="Arial"/>
              </a:rPr>
              <a:t> </a:t>
            </a:r>
            <a:r>
              <a:rPr sz="1400" dirty="0">
                <a:latin typeface="Arial"/>
                <a:cs typeface="Arial"/>
              </a:rPr>
              <a:t>merge</a:t>
            </a:r>
            <a:r>
              <a:rPr sz="1400" spc="-55" dirty="0">
                <a:latin typeface="Arial"/>
                <a:cs typeface="Arial"/>
              </a:rPr>
              <a:t> </a:t>
            </a:r>
            <a:r>
              <a:rPr sz="1400" spc="-5" dirty="0">
                <a:latin typeface="Arial"/>
                <a:cs typeface="Arial"/>
              </a:rPr>
              <a:t>columns</a:t>
            </a:r>
            <a:r>
              <a:rPr sz="1400" spc="-15" dirty="0">
                <a:latin typeface="Arial"/>
                <a:cs typeface="Arial"/>
              </a:rPr>
              <a:t> </a:t>
            </a:r>
            <a:r>
              <a:rPr sz="1400" dirty="0">
                <a:latin typeface="Arial"/>
                <a:cs typeface="Arial"/>
              </a:rPr>
              <a:t>from</a:t>
            </a:r>
            <a:r>
              <a:rPr sz="1400" spc="-35" dirty="0">
                <a:latin typeface="Arial"/>
                <a:cs typeface="Arial"/>
              </a:rPr>
              <a:t> </a:t>
            </a:r>
            <a:r>
              <a:rPr sz="1400" spc="-5" dirty="0">
                <a:latin typeface="Arial"/>
                <a:cs typeface="Arial"/>
              </a:rPr>
              <a:t>two </a:t>
            </a:r>
            <a:r>
              <a:rPr sz="1400" spc="-375" dirty="0">
                <a:latin typeface="Arial"/>
                <a:cs typeface="Arial"/>
              </a:rPr>
              <a:t> </a:t>
            </a:r>
            <a:r>
              <a:rPr sz="1400" spc="-5" dirty="0">
                <a:latin typeface="Arial"/>
                <a:cs typeface="Arial"/>
              </a:rPr>
              <a:t>relations.</a:t>
            </a:r>
            <a:endParaRPr sz="1400">
              <a:latin typeface="Arial"/>
              <a:cs typeface="Arial"/>
            </a:endParaRPr>
          </a:p>
          <a:p>
            <a:pPr marL="425450" marR="93980" indent="-337185">
              <a:lnSpc>
                <a:spcPct val="115700"/>
              </a:lnSpc>
              <a:spcBef>
                <a:spcPts val="15"/>
              </a:spcBef>
              <a:buChar char="●"/>
              <a:tabLst>
                <a:tab pos="425450" algn="l"/>
                <a:tab pos="426084" algn="l"/>
              </a:tabLst>
            </a:pPr>
            <a:r>
              <a:rPr sz="1400" dirty="0">
                <a:latin typeface="Arial"/>
                <a:cs typeface="Arial"/>
              </a:rPr>
              <a:t>Is</a:t>
            </a:r>
            <a:r>
              <a:rPr sz="1400" spc="-30" dirty="0">
                <a:latin typeface="Arial"/>
                <a:cs typeface="Arial"/>
              </a:rPr>
              <a:t> </a:t>
            </a:r>
            <a:r>
              <a:rPr sz="1400" spc="-5" dirty="0">
                <a:latin typeface="Arial"/>
                <a:cs typeface="Arial"/>
              </a:rPr>
              <a:t>never</a:t>
            </a:r>
            <a:r>
              <a:rPr sz="1400" spc="-25" dirty="0">
                <a:latin typeface="Arial"/>
                <a:cs typeface="Arial"/>
              </a:rPr>
              <a:t> </a:t>
            </a:r>
            <a:r>
              <a:rPr sz="1400" dirty="0">
                <a:latin typeface="Arial"/>
                <a:cs typeface="Arial"/>
              </a:rPr>
              <a:t>a</a:t>
            </a:r>
            <a:r>
              <a:rPr sz="1400" spc="-20" dirty="0">
                <a:latin typeface="Arial"/>
                <a:cs typeface="Arial"/>
              </a:rPr>
              <a:t> </a:t>
            </a:r>
            <a:r>
              <a:rPr sz="1400" spc="-5" dirty="0">
                <a:latin typeface="Arial"/>
                <a:cs typeface="Arial"/>
              </a:rPr>
              <a:t>meaningful</a:t>
            </a:r>
            <a:r>
              <a:rPr sz="1400" spc="-25" dirty="0">
                <a:latin typeface="Arial"/>
                <a:cs typeface="Arial"/>
              </a:rPr>
              <a:t> </a:t>
            </a:r>
            <a:r>
              <a:rPr sz="1400" dirty="0">
                <a:latin typeface="Arial"/>
                <a:cs typeface="Arial"/>
              </a:rPr>
              <a:t>operation</a:t>
            </a:r>
            <a:r>
              <a:rPr sz="1400" spc="-15" dirty="0">
                <a:latin typeface="Arial"/>
                <a:cs typeface="Arial"/>
              </a:rPr>
              <a:t> </a:t>
            </a:r>
            <a:r>
              <a:rPr sz="1400" spc="-5" dirty="0">
                <a:latin typeface="Arial"/>
                <a:cs typeface="Arial"/>
              </a:rPr>
              <a:t>when</a:t>
            </a:r>
            <a:r>
              <a:rPr sz="1400" spc="-25" dirty="0">
                <a:latin typeface="Arial"/>
                <a:cs typeface="Arial"/>
              </a:rPr>
              <a:t> </a:t>
            </a:r>
            <a:r>
              <a:rPr sz="1400" dirty="0">
                <a:latin typeface="Arial"/>
                <a:cs typeface="Arial"/>
              </a:rPr>
              <a:t>it </a:t>
            </a:r>
            <a:r>
              <a:rPr sz="1400" spc="-370" dirty="0">
                <a:latin typeface="Arial"/>
                <a:cs typeface="Arial"/>
              </a:rPr>
              <a:t> </a:t>
            </a:r>
            <a:r>
              <a:rPr sz="1400" spc="-5" dirty="0">
                <a:latin typeface="Arial"/>
                <a:cs typeface="Arial"/>
              </a:rPr>
              <a:t>performs alone.</a:t>
            </a:r>
            <a:endParaRPr sz="1400">
              <a:latin typeface="Arial"/>
              <a:cs typeface="Arial"/>
            </a:endParaRPr>
          </a:p>
          <a:p>
            <a:pPr marL="425450" marR="616585" indent="-337185">
              <a:lnSpc>
                <a:spcPct val="115700"/>
              </a:lnSpc>
              <a:buChar char="●"/>
              <a:tabLst>
                <a:tab pos="425450" algn="l"/>
                <a:tab pos="426084" algn="l"/>
              </a:tabLst>
            </a:pPr>
            <a:r>
              <a:rPr sz="1400" dirty="0">
                <a:latin typeface="Arial"/>
                <a:cs typeface="Arial"/>
              </a:rPr>
              <a:t>It</a:t>
            </a:r>
            <a:r>
              <a:rPr sz="1400" spc="-30" dirty="0">
                <a:latin typeface="Arial"/>
                <a:cs typeface="Arial"/>
              </a:rPr>
              <a:t> </a:t>
            </a:r>
            <a:r>
              <a:rPr sz="1400" spc="-5" dirty="0">
                <a:latin typeface="Arial"/>
                <a:cs typeface="Arial"/>
              </a:rPr>
              <a:t>becomes</a:t>
            </a:r>
            <a:r>
              <a:rPr sz="1400" spc="-10" dirty="0">
                <a:latin typeface="Arial"/>
                <a:cs typeface="Arial"/>
              </a:rPr>
              <a:t> </a:t>
            </a:r>
            <a:r>
              <a:rPr sz="1400" spc="-5" dirty="0">
                <a:latin typeface="Arial"/>
                <a:cs typeface="Arial"/>
              </a:rPr>
              <a:t>meaningful</a:t>
            </a:r>
            <a:r>
              <a:rPr sz="1400" spc="-15" dirty="0">
                <a:latin typeface="Arial"/>
                <a:cs typeface="Arial"/>
              </a:rPr>
              <a:t> </a:t>
            </a:r>
            <a:r>
              <a:rPr sz="1400" spc="-5" dirty="0">
                <a:latin typeface="Arial"/>
                <a:cs typeface="Arial"/>
              </a:rPr>
              <a:t>when</a:t>
            </a:r>
            <a:r>
              <a:rPr sz="1400" spc="-10" dirty="0">
                <a:latin typeface="Arial"/>
                <a:cs typeface="Arial"/>
              </a:rPr>
              <a:t> it</a:t>
            </a:r>
            <a:r>
              <a:rPr sz="1400" spc="-20" dirty="0">
                <a:latin typeface="Arial"/>
                <a:cs typeface="Arial"/>
              </a:rPr>
              <a:t> </a:t>
            </a:r>
            <a:r>
              <a:rPr sz="1400" spc="-15" dirty="0">
                <a:latin typeface="Arial"/>
                <a:cs typeface="Arial"/>
              </a:rPr>
              <a:t>is </a:t>
            </a:r>
            <a:r>
              <a:rPr sz="1400" spc="-370" dirty="0">
                <a:latin typeface="Arial"/>
                <a:cs typeface="Arial"/>
              </a:rPr>
              <a:t> </a:t>
            </a:r>
            <a:r>
              <a:rPr sz="1400" spc="-5" dirty="0">
                <a:latin typeface="Arial"/>
                <a:cs typeface="Arial"/>
              </a:rPr>
              <a:t>followed</a:t>
            </a:r>
            <a:r>
              <a:rPr sz="1400" spc="-25" dirty="0">
                <a:latin typeface="Arial"/>
                <a:cs typeface="Arial"/>
              </a:rPr>
              <a:t> </a:t>
            </a:r>
            <a:r>
              <a:rPr sz="1400" spc="-5" dirty="0">
                <a:latin typeface="Arial"/>
                <a:cs typeface="Arial"/>
              </a:rPr>
              <a:t>by</a:t>
            </a:r>
            <a:r>
              <a:rPr sz="1400" spc="-25" dirty="0">
                <a:latin typeface="Arial"/>
                <a:cs typeface="Arial"/>
              </a:rPr>
              <a:t> </a:t>
            </a:r>
            <a:r>
              <a:rPr sz="1400" dirty="0">
                <a:latin typeface="Arial"/>
                <a:cs typeface="Arial"/>
              </a:rPr>
              <a:t>other</a:t>
            </a:r>
            <a:r>
              <a:rPr sz="1400" spc="-20" dirty="0">
                <a:latin typeface="Arial"/>
                <a:cs typeface="Arial"/>
              </a:rPr>
              <a:t> </a:t>
            </a:r>
            <a:r>
              <a:rPr sz="1400" spc="-5" dirty="0">
                <a:latin typeface="Arial"/>
                <a:cs typeface="Arial"/>
              </a:rPr>
              <a:t>operations.</a:t>
            </a:r>
            <a:endParaRPr sz="1400">
              <a:latin typeface="Arial"/>
              <a:cs typeface="Arial"/>
            </a:endParaRPr>
          </a:p>
          <a:p>
            <a:pPr marL="425450" indent="-335915">
              <a:lnSpc>
                <a:spcPct val="100000"/>
              </a:lnSpc>
              <a:spcBef>
                <a:spcPts val="605"/>
              </a:spcBef>
              <a:buChar char="●"/>
              <a:tabLst>
                <a:tab pos="425450" algn="l"/>
                <a:tab pos="426084" algn="l"/>
              </a:tabLst>
            </a:pPr>
            <a:r>
              <a:rPr sz="2100" baseline="21825" dirty="0">
                <a:latin typeface="Arial"/>
                <a:cs typeface="Arial"/>
              </a:rPr>
              <a:t>σ</a:t>
            </a:r>
            <a:r>
              <a:rPr sz="2100" spc="7" baseline="21825" dirty="0">
                <a:latin typeface="Arial"/>
                <a:cs typeface="Arial"/>
              </a:rPr>
              <a:t> </a:t>
            </a:r>
            <a:r>
              <a:rPr sz="900" spc="-5" dirty="0">
                <a:latin typeface="Arial"/>
                <a:cs typeface="Arial"/>
              </a:rPr>
              <a:t>column</a:t>
            </a:r>
            <a:r>
              <a:rPr sz="900" spc="10" dirty="0">
                <a:latin typeface="Arial"/>
                <a:cs typeface="Arial"/>
              </a:rPr>
              <a:t> </a:t>
            </a:r>
            <a:r>
              <a:rPr sz="900" spc="-5" dirty="0">
                <a:latin typeface="Arial"/>
                <a:cs typeface="Arial"/>
              </a:rPr>
              <a:t>2</a:t>
            </a:r>
            <a:r>
              <a:rPr sz="900" spc="20" dirty="0">
                <a:latin typeface="Arial"/>
                <a:cs typeface="Arial"/>
              </a:rPr>
              <a:t> </a:t>
            </a:r>
            <a:r>
              <a:rPr sz="2100" baseline="21825" dirty="0">
                <a:latin typeface="Arial"/>
                <a:cs typeface="Arial"/>
              </a:rPr>
              <a:t>=</a:t>
            </a:r>
            <a:r>
              <a:rPr sz="2100" spc="7" baseline="21825" dirty="0">
                <a:latin typeface="Arial"/>
                <a:cs typeface="Arial"/>
              </a:rPr>
              <a:t> </a:t>
            </a:r>
            <a:r>
              <a:rPr sz="900" spc="-5" dirty="0">
                <a:latin typeface="Arial"/>
                <a:cs typeface="Arial"/>
              </a:rPr>
              <a:t>'1'</a:t>
            </a:r>
            <a:r>
              <a:rPr sz="900" spc="5" dirty="0">
                <a:latin typeface="Arial"/>
                <a:cs typeface="Arial"/>
              </a:rPr>
              <a:t> </a:t>
            </a:r>
            <a:r>
              <a:rPr sz="2100" baseline="21825" dirty="0">
                <a:latin typeface="Arial"/>
                <a:cs typeface="Arial"/>
              </a:rPr>
              <a:t>(A</a:t>
            </a:r>
            <a:r>
              <a:rPr sz="2100" spc="-127" baseline="21825" dirty="0">
                <a:latin typeface="Arial"/>
                <a:cs typeface="Arial"/>
              </a:rPr>
              <a:t> </a:t>
            </a:r>
            <a:r>
              <a:rPr sz="2100" baseline="21825" dirty="0">
                <a:latin typeface="Arial"/>
                <a:cs typeface="Arial"/>
              </a:rPr>
              <a:t>X</a:t>
            </a:r>
            <a:r>
              <a:rPr sz="2100" spc="7" baseline="21825" dirty="0">
                <a:latin typeface="Arial"/>
                <a:cs typeface="Arial"/>
              </a:rPr>
              <a:t> </a:t>
            </a:r>
            <a:r>
              <a:rPr sz="2100" spc="-7" baseline="21825" dirty="0">
                <a:latin typeface="Arial"/>
                <a:cs typeface="Arial"/>
              </a:rPr>
              <a:t>B)</a:t>
            </a:r>
            <a:endParaRPr sz="2100" baseline="21825">
              <a:latin typeface="Arial"/>
              <a:cs typeface="Arial"/>
            </a:endParaRPr>
          </a:p>
        </p:txBody>
      </p:sp>
      <p:sp>
        <p:nvSpPr>
          <p:cNvPr id="8" name="object 8"/>
          <p:cNvSpPr txBox="1"/>
          <p:nvPr/>
        </p:nvSpPr>
        <p:spPr>
          <a:xfrm>
            <a:off x="4892421" y="4833620"/>
            <a:ext cx="2949575"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0096A7"/>
                </a:solidFill>
                <a:latin typeface="Arial"/>
                <a:cs typeface="Arial"/>
              </a:rPr>
              <a:t>Image</a:t>
            </a:r>
            <a:r>
              <a:rPr sz="700" spc="25" dirty="0">
                <a:solidFill>
                  <a:srgbClr val="0096A7"/>
                </a:solidFill>
                <a:latin typeface="Arial"/>
                <a:cs typeface="Arial"/>
              </a:rPr>
              <a:t> </a:t>
            </a:r>
            <a:r>
              <a:rPr sz="700" spc="-5" dirty="0">
                <a:solidFill>
                  <a:srgbClr val="0096A7"/>
                </a:solidFill>
                <a:latin typeface="Arial"/>
                <a:cs typeface="Arial"/>
              </a:rPr>
              <a:t>Source:</a:t>
            </a:r>
            <a:r>
              <a:rPr sz="700" spc="25" dirty="0">
                <a:solidFill>
                  <a:srgbClr val="0096A7"/>
                </a:solidFill>
                <a:latin typeface="Arial"/>
                <a:cs typeface="Arial"/>
              </a:rPr>
              <a:t> </a:t>
            </a:r>
            <a:r>
              <a:rPr sz="700" spc="-10" dirty="0">
                <a:solidFill>
                  <a:srgbClr val="0096A7"/>
                </a:solidFill>
                <a:latin typeface="Arial"/>
                <a:cs typeface="Arial"/>
                <a:hlinkClick r:id="rId3"/>
              </a:rPr>
              <a:t>https://www.minigranth.com/dbms-tutorial/relational-algebra/</a:t>
            </a:r>
            <a:endParaRPr sz="700" dirty="0">
              <a:latin typeface="Arial"/>
              <a:cs typeface="Arial"/>
            </a:endParaRPr>
          </a:p>
        </p:txBody>
      </p:sp>
      <p:grpSp>
        <p:nvGrpSpPr>
          <p:cNvPr id="9" name="object 9"/>
          <p:cNvGrpSpPr/>
          <p:nvPr/>
        </p:nvGrpSpPr>
        <p:grpSpPr>
          <a:xfrm>
            <a:off x="4618990" y="1066165"/>
            <a:ext cx="4390390" cy="3884295"/>
            <a:chOff x="4618990" y="1066165"/>
            <a:chExt cx="4390390" cy="3884295"/>
          </a:xfrm>
        </p:grpSpPr>
        <p:sp>
          <p:nvSpPr>
            <p:cNvPr id="10" name="object 10"/>
            <p:cNvSpPr/>
            <p:nvPr/>
          </p:nvSpPr>
          <p:spPr>
            <a:xfrm>
              <a:off x="4905121" y="4943855"/>
              <a:ext cx="2922270" cy="6350"/>
            </a:xfrm>
            <a:custGeom>
              <a:avLst/>
              <a:gdLst/>
              <a:ahLst/>
              <a:cxnLst/>
              <a:rect l="l" t="t" r="r" b="b"/>
              <a:pathLst>
                <a:path w="2922270" h="6350">
                  <a:moveTo>
                    <a:pt x="2921761" y="0"/>
                  </a:moveTo>
                  <a:lnTo>
                    <a:pt x="0" y="0"/>
                  </a:lnTo>
                  <a:lnTo>
                    <a:pt x="0" y="6096"/>
                  </a:lnTo>
                  <a:lnTo>
                    <a:pt x="2921761" y="6096"/>
                  </a:lnTo>
                  <a:lnTo>
                    <a:pt x="2921761" y="0"/>
                  </a:lnTo>
                  <a:close/>
                </a:path>
              </a:pathLst>
            </a:custGeom>
            <a:solidFill>
              <a:srgbClr val="0096A7"/>
            </a:solidFill>
          </p:spPr>
          <p:txBody>
            <a:bodyPr wrap="square" lIns="0" tIns="0" rIns="0" bIns="0" rtlCol="0"/>
            <a:lstStyle/>
            <a:p>
              <a:endParaRPr/>
            </a:p>
          </p:txBody>
        </p:sp>
        <p:pic>
          <p:nvPicPr>
            <p:cNvPr id="11" name="object 11"/>
            <p:cNvPicPr/>
            <p:nvPr/>
          </p:nvPicPr>
          <p:blipFill>
            <a:blip r:embed="rId4" cstate="print"/>
            <a:stretch>
              <a:fillRect/>
            </a:stretch>
          </p:blipFill>
          <p:spPr>
            <a:xfrm>
              <a:off x="4618990" y="1066165"/>
              <a:ext cx="4390390" cy="2123820"/>
            </a:xfrm>
            <a:prstGeom prst="rect">
              <a:avLst/>
            </a:prstGeom>
          </p:spPr>
        </p:pic>
      </p:grpSp>
      <p:pic>
        <p:nvPicPr>
          <p:cNvPr id="12" name="object 12"/>
          <p:cNvPicPr/>
          <p:nvPr/>
        </p:nvPicPr>
        <p:blipFill>
          <a:blip r:embed="rId5" cstate="print"/>
          <a:stretch>
            <a:fillRect/>
          </a:stretch>
        </p:blipFill>
        <p:spPr>
          <a:xfrm>
            <a:off x="143510" y="161289"/>
            <a:ext cx="773887" cy="311150"/>
          </a:xfrm>
          <a:prstGeom prst="rect">
            <a:avLst/>
          </a:prstGeom>
        </p:spPr>
      </p:pic>
      <p:sp>
        <p:nvSpPr>
          <p:cNvPr id="13" name="object 13"/>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84909" y="644397"/>
            <a:ext cx="3629891" cy="1113766"/>
          </a:xfrm>
          <a:prstGeom prst="rect">
            <a:avLst/>
          </a:prstGeom>
        </p:spPr>
        <p:txBody>
          <a:bodyPr vert="horz" wrap="square" lIns="0" tIns="28575" rIns="0" bIns="0" rtlCol="0">
            <a:spAutoFit/>
          </a:bodyPr>
          <a:lstStyle/>
          <a:p>
            <a:pPr marL="118745" marR="108585" algn="ctr">
              <a:lnSpc>
                <a:spcPts val="2840"/>
              </a:lnSpc>
              <a:spcBef>
                <a:spcPts val="225"/>
              </a:spcBef>
            </a:pPr>
            <a:r>
              <a:rPr spc="-5" dirty="0"/>
              <a:t>R</a:t>
            </a:r>
            <a:r>
              <a:rPr spc="-15" dirty="0"/>
              <a:t>e</a:t>
            </a:r>
            <a:r>
              <a:rPr spc="-5" dirty="0"/>
              <a:t>l</a:t>
            </a:r>
            <a:r>
              <a:rPr spc="-15" dirty="0"/>
              <a:t>a</a:t>
            </a:r>
            <a:r>
              <a:rPr spc="-5" dirty="0"/>
              <a:t>tio</a:t>
            </a:r>
            <a:r>
              <a:rPr spc="-25" dirty="0"/>
              <a:t>n</a:t>
            </a:r>
            <a:r>
              <a:rPr spc="-5" dirty="0"/>
              <a:t>al</a:t>
            </a:r>
            <a:r>
              <a:rPr spc="-145" dirty="0"/>
              <a:t> </a:t>
            </a:r>
            <a:r>
              <a:rPr spc="-5" dirty="0"/>
              <a:t>A</a:t>
            </a:r>
            <a:r>
              <a:rPr spc="-15" dirty="0"/>
              <a:t>l</a:t>
            </a:r>
            <a:r>
              <a:rPr spc="-5" dirty="0"/>
              <a:t>ge</a:t>
            </a:r>
            <a:r>
              <a:rPr spc="-15" dirty="0"/>
              <a:t>b</a:t>
            </a:r>
            <a:r>
              <a:rPr spc="-5" dirty="0"/>
              <a:t>r</a:t>
            </a:r>
            <a:r>
              <a:rPr spc="-15" dirty="0"/>
              <a:t>a</a:t>
            </a:r>
            <a:r>
              <a:rPr spc="-5" dirty="0"/>
              <a:t>ic  Operations</a:t>
            </a:r>
          </a:p>
          <a:p>
            <a:pPr algn="ctr">
              <a:lnSpc>
                <a:spcPct val="100000"/>
              </a:lnSpc>
              <a:spcBef>
                <a:spcPts val="545"/>
              </a:spcBef>
            </a:pPr>
            <a:r>
              <a:rPr sz="1800" spc="-5" dirty="0">
                <a:solidFill>
                  <a:srgbClr val="585858"/>
                </a:solidFill>
              </a:rPr>
              <a:t>Binary</a:t>
            </a:r>
            <a:r>
              <a:rPr sz="1800" spc="-65" dirty="0">
                <a:solidFill>
                  <a:srgbClr val="585858"/>
                </a:solidFill>
              </a:rPr>
              <a:t> </a:t>
            </a:r>
            <a:r>
              <a:rPr sz="1800" spc="-5" dirty="0">
                <a:solidFill>
                  <a:srgbClr val="585858"/>
                </a:solidFill>
              </a:rPr>
              <a:t>Relational</a:t>
            </a:r>
            <a:r>
              <a:rPr sz="1800" spc="-50" dirty="0">
                <a:solidFill>
                  <a:srgbClr val="585858"/>
                </a:solidFill>
              </a:rPr>
              <a:t> </a:t>
            </a:r>
            <a:r>
              <a:rPr sz="1800" spc="-5" dirty="0">
                <a:solidFill>
                  <a:srgbClr val="585858"/>
                </a:solidFill>
              </a:rPr>
              <a:t>Operations</a:t>
            </a:r>
            <a:endParaRPr sz="1800" dirty="0"/>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743450" y="614095"/>
              <a:ext cx="4114165" cy="3366515"/>
            </a:xfrm>
            <a:prstGeom prst="rect">
              <a:avLst/>
            </a:prstGeom>
          </p:spPr>
        </p:pic>
      </p:grpSp>
      <p:sp>
        <p:nvSpPr>
          <p:cNvPr id="7" name="object 7"/>
          <p:cNvSpPr txBox="1"/>
          <p:nvPr/>
        </p:nvSpPr>
        <p:spPr>
          <a:xfrm>
            <a:off x="1869694" y="1999614"/>
            <a:ext cx="81343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JO</a:t>
            </a:r>
            <a:r>
              <a:rPr sz="1800" spc="5" dirty="0">
                <a:solidFill>
                  <a:srgbClr val="585858"/>
                </a:solidFill>
                <a:latin typeface="Arial"/>
                <a:cs typeface="Arial"/>
              </a:rPr>
              <a:t>I</a:t>
            </a:r>
            <a:r>
              <a:rPr sz="1800" spc="-5" dirty="0">
                <a:solidFill>
                  <a:srgbClr val="585858"/>
                </a:solidFill>
                <a:latin typeface="Arial"/>
                <a:cs typeface="Arial"/>
              </a:rPr>
              <a:t>N</a:t>
            </a:r>
            <a:r>
              <a:rPr sz="1800" spc="-10" dirty="0">
                <a:solidFill>
                  <a:srgbClr val="585858"/>
                </a:solidFill>
                <a:latin typeface="Arial"/>
                <a:cs typeface="Arial"/>
              </a:rPr>
              <a:t>(</a:t>
            </a:r>
            <a:r>
              <a:rPr sz="1800" dirty="0">
                <a:solidFill>
                  <a:srgbClr val="585858"/>
                </a:solidFill>
                <a:latin typeface="MS PGothic"/>
                <a:cs typeface="MS PGothic"/>
              </a:rPr>
              <a:t>⋈</a:t>
            </a:r>
            <a:r>
              <a:rPr sz="1800" dirty="0">
                <a:solidFill>
                  <a:srgbClr val="585858"/>
                </a:solidFill>
                <a:latin typeface="Arial"/>
                <a:cs typeface="Arial"/>
              </a:rPr>
              <a:t>)</a:t>
            </a:r>
            <a:endParaRPr sz="1800">
              <a:latin typeface="Arial"/>
              <a:cs typeface="Arial"/>
            </a:endParaRPr>
          </a:p>
        </p:txBody>
      </p:sp>
      <p:sp>
        <p:nvSpPr>
          <p:cNvPr id="8" name="object 8"/>
          <p:cNvSpPr txBox="1"/>
          <p:nvPr/>
        </p:nvSpPr>
        <p:spPr>
          <a:xfrm>
            <a:off x="654812" y="2986506"/>
            <a:ext cx="3514090" cy="1508760"/>
          </a:xfrm>
          <a:prstGeom prst="rect">
            <a:avLst/>
          </a:prstGeom>
        </p:spPr>
        <p:txBody>
          <a:bodyPr vert="horz" wrap="square" lIns="0" tIns="12700" rIns="0" bIns="0" rtlCol="0">
            <a:spAutoFit/>
          </a:bodyPr>
          <a:lstStyle/>
          <a:p>
            <a:pPr marL="349250" marR="5080" indent="-337185">
              <a:lnSpc>
                <a:spcPct val="115700"/>
              </a:lnSpc>
              <a:spcBef>
                <a:spcPts val="100"/>
              </a:spcBef>
              <a:buChar char="●"/>
              <a:tabLst>
                <a:tab pos="349250" algn="l"/>
                <a:tab pos="349885" algn="l"/>
              </a:tabLst>
            </a:pPr>
            <a:r>
              <a:rPr sz="1400" dirty="0">
                <a:latin typeface="Arial"/>
                <a:cs typeface="Arial"/>
              </a:rPr>
              <a:t>Join operation is </a:t>
            </a:r>
            <a:r>
              <a:rPr sz="1400" spc="-5" dirty="0">
                <a:latin typeface="Arial"/>
                <a:cs typeface="Arial"/>
              </a:rPr>
              <a:t>essentially </a:t>
            </a:r>
            <a:r>
              <a:rPr sz="1400" dirty="0">
                <a:latin typeface="Arial"/>
                <a:cs typeface="Arial"/>
              </a:rPr>
              <a:t>a </a:t>
            </a:r>
            <a:r>
              <a:rPr sz="1400" spc="-5" dirty="0">
                <a:latin typeface="Arial"/>
                <a:cs typeface="Arial"/>
              </a:rPr>
              <a:t>cartesian </a:t>
            </a:r>
            <a:r>
              <a:rPr sz="1400" dirty="0">
                <a:latin typeface="Arial"/>
                <a:cs typeface="Arial"/>
              </a:rPr>
              <a:t> product</a:t>
            </a:r>
            <a:r>
              <a:rPr sz="1400" spc="-25" dirty="0">
                <a:latin typeface="Arial"/>
                <a:cs typeface="Arial"/>
              </a:rPr>
              <a:t> </a:t>
            </a:r>
            <a:r>
              <a:rPr sz="1400" spc="-5" dirty="0">
                <a:latin typeface="Arial"/>
                <a:cs typeface="Arial"/>
              </a:rPr>
              <a:t>followed</a:t>
            </a:r>
            <a:r>
              <a:rPr sz="1400" spc="-15" dirty="0">
                <a:latin typeface="Arial"/>
                <a:cs typeface="Arial"/>
              </a:rPr>
              <a:t> </a:t>
            </a:r>
            <a:r>
              <a:rPr sz="1400" spc="-5" dirty="0">
                <a:latin typeface="Arial"/>
                <a:cs typeface="Arial"/>
              </a:rPr>
              <a:t>by</a:t>
            </a:r>
            <a:r>
              <a:rPr sz="1400" spc="-25" dirty="0">
                <a:latin typeface="Arial"/>
                <a:cs typeface="Arial"/>
              </a:rPr>
              <a:t> </a:t>
            </a:r>
            <a:r>
              <a:rPr sz="1400" dirty="0">
                <a:latin typeface="Arial"/>
                <a:cs typeface="Arial"/>
              </a:rPr>
              <a:t>a</a:t>
            </a:r>
            <a:r>
              <a:rPr sz="1400" spc="-15" dirty="0">
                <a:latin typeface="Arial"/>
                <a:cs typeface="Arial"/>
              </a:rPr>
              <a:t> </a:t>
            </a:r>
            <a:r>
              <a:rPr sz="1400" spc="-5" dirty="0">
                <a:latin typeface="Arial"/>
                <a:cs typeface="Arial"/>
              </a:rPr>
              <a:t>selection</a:t>
            </a:r>
            <a:r>
              <a:rPr sz="1400" spc="-20" dirty="0">
                <a:latin typeface="Arial"/>
                <a:cs typeface="Arial"/>
              </a:rPr>
              <a:t> </a:t>
            </a:r>
            <a:r>
              <a:rPr sz="1400" spc="-5" dirty="0">
                <a:latin typeface="Arial"/>
                <a:cs typeface="Arial"/>
              </a:rPr>
              <a:t>criterion.</a:t>
            </a:r>
            <a:endParaRPr sz="1400">
              <a:latin typeface="Arial"/>
              <a:cs typeface="Arial"/>
            </a:endParaRPr>
          </a:p>
          <a:p>
            <a:pPr marL="349250" indent="-335915">
              <a:lnSpc>
                <a:spcPct val="100000"/>
              </a:lnSpc>
              <a:spcBef>
                <a:spcPts val="335"/>
              </a:spcBef>
              <a:buChar char="●"/>
              <a:tabLst>
                <a:tab pos="349250" algn="l"/>
                <a:tab pos="349885" algn="l"/>
              </a:tabLst>
            </a:pPr>
            <a:r>
              <a:rPr sz="1400" dirty="0">
                <a:latin typeface="Arial"/>
                <a:cs typeface="Arial"/>
              </a:rPr>
              <a:t>Join</a:t>
            </a:r>
            <a:r>
              <a:rPr sz="1400" spc="-25" dirty="0">
                <a:latin typeface="Arial"/>
                <a:cs typeface="Arial"/>
              </a:rPr>
              <a:t> </a:t>
            </a:r>
            <a:r>
              <a:rPr sz="1400" spc="-5" dirty="0">
                <a:latin typeface="Arial"/>
                <a:cs typeface="Arial"/>
              </a:rPr>
              <a:t>operation</a:t>
            </a:r>
            <a:r>
              <a:rPr sz="1400" spc="-20" dirty="0">
                <a:latin typeface="Arial"/>
                <a:cs typeface="Arial"/>
              </a:rPr>
              <a:t> </a:t>
            </a:r>
            <a:r>
              <a:rPr sz="1400" spc="-5" dirty="0">
                <a:latin typeface="Arial"/>
                <a:cs typeface="Arial"/>
              </a:rPr>
              <a:t>denoted</a:t>
            </a:r>
            <a:r>
              <a:rPr sz="1400" spc="-20" dirty="0">
                <a:latin typeface="Arial"/>
                <a:cs typeface="Arial"/>
              </a:rPr>
              <a:t> </a:t>
            </a:r>
            <a:r>
              <a:rPr sz="1400" spc="-5" dirty="0">
                <a:latin typeface="Arial"/>
                <a:cs typeface="Arial"/>
              </a:rPr>
              <a:t>by</a:t>
            </a:r>
            <a:r>
              <a:rPr sz="1400" spc="-25" dirty="0">
                <a:latin typeface="Arial"/>
                <a:cs typeface="Arial"/>
              </a:rPr>
              <a:t> </a:t>
            </a:r>
            <a:r>
              <a:rPr sz="1400" dirty="0">
                <a:latin typeface="MS PGothic"/>
                <a:cs typeface="MS PGothic"/>
              </a:rPr>
              <a:t>⋈</a:t>
            </a:r>
            <a:r>
              <a:rPr sz="1400" dirty="0">
                <a:latin typeface="Arial"/>
                <a:cs typeface="Arial"/>
              </a:rPr>
              <a:t>.</a:t>
            </a:r>
            <a:endParaRPr sz="1400">
              <a:latin typeface="Arial"/>
              <a:cs typeface="Arial"/>
            </a:endParaRPr>
          </a:p>
          <a:p>
            <a:pPr marL="349250" marR="254635" indent="-337185">
              <a:lnSpc>
                <a:spcPts val="1939"/>
              </a:lnSpc>
              <a:spcBef>
                <a:spcPts val="55"/>
              </a:spcBef>
              <a:buChar char="●"/>
              <a:tabLst>
                <a:tab pos="349250" algn="l"/>
                <a:tab pos="349885" algn="l"/>
              </a:tabLst>
            </a:pPr>
            <a:r>
              <a:rPr sz="1400" dirty="0">
                <a:latin typeface="Arial"/>
                <a:cs typeface="Arial"/>
              </a:rPr>
              <a:t>JOIN operation </a:t>
            </a:r>
            <a:r>
              <a:rPr sz="1400" spc="-5" dirty="0">
                <a:latin typeface="Arial"/>
                <a:cs typeface="Arial"/>
              </a:rPr>
              <a:t>also allows joining </a:t>
            </a:r>
            <a:r>
              <a:rPr sz="1400" dirty="0">
                <a:latin typeface="Arial"/>
                <a:cs typeface="Arial"/>
              </a:rPr>
              <a:t> </a:t>
            </a:r>
            <a:r>
              <a:rPr sz="1400" spc="-5" dirty="0">
                <a:latin typeface="Arial"/>
                <a:cs typeface="Arial"/>
              </a:rPr>
              <a:t>variously</a:t>
            </a:r>
            <a:r>
              <a:rPr sz="1400" spc="-45" dirty="0">
                <a:latin typeface="Arial"/>
                <a:cs typeface="Arial"/>
              </a:rPr>
              <a:t> </a:t>
            </a:r>
            <a:r>
              <a:rPr sz="1400" dirty="0">
                <a:latin typeface="Arial"/>
                <a:cs typeface="Arial"/>
              </a:rPr>
              <a:t>related</a:t>
            </a:r>
            <a:r>
              <a:rPr sz="1400" spc="-25" dirty="0">
                <a:latin typeface="Arial"/>
                <a:cs typeface="Arial"/>
              </a:rPr>
              <a:t> </a:t>
            </a:r>
            <a:r>
              <a:rPr sz="1400" spc="-5" dirty="0">
                <a:latin typeface="Arial"/>
                <a:cs typeface="Arial"/>
              </a:rPr>
              <a:t>tuples</a:t>
            </a:r>
            <a:r>
              <a:rPr sz="1400" spc="-35" dirty="0">
                <a:latin typeface="Arial"/>
                <a:cs typeface="Arial"/>
              </a:rPr>
              <a:t> </a:t>
            </a:r>
            <a:r>
              <a:rPr sz="1400" dirty="0">
                <a:latin typeface="Arial"/>
                <a:cs typeface="Arial"/>
              </a:rPr>
              <a:t>from</a:t>
            </a:r>
            <a:r>
              <a:rPr sz="1400" spc="-30" dirty="0">
                <a:latin typeface="Arial"/>
                <a:cs typeface="Arial"/>
              </a:rPr>
              <a:t> </a:t>
            </a:r>
            <a:r>
              <a:rPr sz="1400" spc="-5" dirty="0">
                <a:latin typeface="Arial"/>
                <a:cs typeface="Arial"/>
              </a:rPr>
              <a:t>different </a:t>
            </a:r>
            <a:r>
              <a:rPr sz="1400" spc="-375" dirty="0">
                <a:latin typeface="Arial"/>
                <a:cs typeface="Arial"/>
              </a:rPr>
              <a:t> </a:t>
            </a:r>
            <a:r>
              <a:rPr sz="1400" spc="-5" dirty="0">
                <a:latin typeface="Arial"/>
                <a:cs typeface="Arial"/>
              </a:rPr>
              <a:t>relations.</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6565"/>
            <a:ext cx="4691716" cy="311624"/>
          </a:xfrm>
          <a:prstGeom prst="rect">
            <a:avLst/>
          </a:prstGeom>
        </p:spPr>
        <p:txBody>
          <a:bodyPr vert="horz" wrap="square" lIns="0" tIns="3810" rIns="0" bIns="0" rtlCol="0">
            <a:spAutoFit/>
          </a:bodyPr>
          <a:lstStyle/>
          <a:p>
            <a:pPr marL="1270000" algn="ctr">
              <a:lnSpc>
                <a:spcPct val="100000"/>
              </a:lnSpc>
              <a:spcBef>
                <a:spcPts val="30"/>
              </a:spcBef>
            </a:pPr>
            <a:r>
              <a:rPr kumimoji="0" lang="en-US" sz="700" b="0" i="0" u="none" strike="noStrike" kern="0" cap="none" spc="-10" normalizeH="0" baseline="0" noProof="0" dirty="0">
                <a:ln>
                  <a:noFill/>
                </a:ln>
                <a:solidFill>
                  <a:srgbClr val="585858"/>
                </a:solidFill>
                <a:effectLst/>
                <a:uLnTx/>
                <a:uFillTx/>
                <a:latin typeface="Arial"/>
                <a:cs typeface="Arial"/>
                <a:sym typeface="Arial"/>
              </a:rPr>
              <a:t>Image</a:t>
            </a:r>
            <a:r>
              <a:rPr kumimoji="0" lang="en-US" sz="700" b="0" i="0" u="none" strike="noStrike" kern="0" cap="none" spc="15" normalizeH="0" baseline="0" noProof="0" dirty="0">
                <a:ln>
                  <a:noFill/>
                </a:ln>
                <a:solidFill>
                  <a:srgbClr val="585858"/>
                </a:solidFill>
                <a:effectLst/>
                <a:uLnTx/>
                <a:uFillTx/>
                <a:latin typeface="Arial"/>
                <a:cs typeface="Arial"/>
                <a:sym typeface="Arial"/>
              </a:rPr>
              <a:t> </a:t>
            </a:r>
            <a:r>
              <a:rPr kumimoji="0" lang="en-US" sz="700" b="0" i="0" u="none" strike="noStrike" kern="0" cap="none" spc="-5" normalizeH="0" baseline="0" noProof="0" dirty="0">
                <a:ln>
                  <a:noFill/>
                </a:ln>
                <a:solidFill>
                  <a:srgbClr val="585858"/>
                </a:solidFill>
                <a:effectLst/>
                <a:uLnTx/>
                <a:uFillTx/>
                <a:latin typeface="Arial"/>
                <a:cs typeface="Arial"/>
                <a:sym typeface="Arial"/>
              </a:rPr>
              <a:t>Source:</a:t>
            </a:r>
            <a:r>
              <a:rPr kumimoji="0" lang="en-US" sz="700" b="0" i="0" u="none" strike="noStrike" kern="0" cap="none" spc="35" normalizeH="0" baseline="0" noProof="0" dirty="0">
                <a:ln>
                  <a:noFill/>
                </a:ln>
                <a:solidFill>
                  <a:srgbClr val="585858"/>
                </a:solidFill>
                <a:effectLst/>
                <a:uLnTx/>
                <a:uFillTx/>
                <a:latin typeface="Arial"/>
                <a:cs typeface="Arial"/>
                <a:sym typeface="Arial"/>
              </a:rPr>
              <a:t> </a:t>
            </a:r>
            <a:r>
              <a:rPr sz="700" u="sng" spc="-5" dirty="0">
                <a:solidFill>
                  <a:srgbClr val="0096A7"/>
                </a:solidFill>
                <a:uFill>
                  <a:solidFill>
                    <a:srgbClr val="0096A7"/>
                  </a:solidFill>
                </a:uFill>
                <a:latin typeface="Arial"/>
                <a:cs typeface="Arial"/>
                <a:hlinkClick r:id="rId5"/>
              </a:rPr>
              <a:t>https://www.tutorialspoint.com/dbms/database_joins.htm</a:t>
            </a:r>
            <a:endParaRPr sz="700" dirty="0">
              <a:latin typeface="Arial"/>
              <a:cs typeface="Arial"/>
            </a:endParaRPr>
          </a:p>
          <a:p>
            <a:pPr marL="12700" algn="ctr">
              <a:lnSpc>
                <a:spcPct val="100000"/>
              </a:lnSpc>
              <a:spcBef>
                <a:spcPts val="595"/>
              </a:spcBef>
            </a:pPr>
            <a:endParaRPr sz="800" dirty="0">
              <a:latin typeface="Arial"/>
              <a:cs typeface="Arial"/>
            </a:endParaRPr>
          </a:p>
        </p:txBody>
      </p:sp>
    </p:spTree>
  </p:cSld>
  <p:clrMapOvr>
    <a:masterClrMapping/>
  </p:clrMapOvr>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76452" y="726222"/>
            <a:ext cx="3446653" cy="1106805"/>
          </a:xfrm>
          <a:prstGeom prst="rect">
            <a:avLst/>
          </a:prstGeom>
        </p:spPr>
        <p:txBody>
          <a:bodyPr vert="horz" wrap="square" lIns="0" tIns="28575" rIns="0" bIns="0" rtlCol="0">
            <a:spAutoFit/>
          </a:bodyPr>
          <a:lstStyle/>
          <a:p>
            <a:pPr marL="118745" marR="108585" algn="ctr">
              <a:lnSpc>
                <a:spcPts val="2840"/>
              </a:lnSpc>
              <a:spcBef>
                <a:spcPts val="225"/>
              </a:spcBef>
            </a:pPr>
            <a:r>
              <a:rPr spc="-5" dirty="0"/>
              <a:t>R</a:t>
            </a:r>
            <a:r>
              <a:rPr spc="-15" dirty="0"/>
              <a:t>e</a:t>
            </a:r>
            <a:r>
              <a:rPr spc="-5" dirty="0"/>
              <a:t>l</a:t>
            </a:r>
            <a:r>
              <a:rPr spc="-15" dirty="0"/>
              <a:t>a</a:t>
            </a:r>
            <a:r>
              <a:rPr spc="-5" dirty="0"/>
              <a:t>tio</a:t>
            </a:r>
            <a:r>
              <a:rPr spc="-25" dirty="0"/>
              <a:t>n</a:t>
            </a:r>
            <a:r>
              <a:rPr spc="-5" dirty="0"/>
              <a:t>al</a:t>
            </a:r>
            <a:r>
              <a:rPr spc="-145" dirty="0"/>
              <a:t> </a:t>
            </a:r>
            <a:r>
              <a:rPr spc="-5" dirty="0"/>
              <a:t>A</a:t>
            </a:r>
            <a:r>
              <a:rPr spc="-15" dirty="0"/>
              <a:t>l</a:t>
            </a:r>
            <a:r>
              <a:rPr spc="-5" dirty="0"/>
              <a:t>ge</a:t>
            </a:r>
            <a:r>
              <a:rPr spc="-15" dirty="0"/>
              <a:t>b</a:t>
            </a:r>
            <a:r>
              <a:rPr spc="-5" dirty="0"/>
              <a:t>r</a:t>
            </a:r>
            <a:r>
              <a:rPr spc="-15" dirty="0"/>
              <a:t>a</a:t>
            </a:r>
            <a:r>
              <a:rPr spc="-5" dirty="0"/>
              <a:t>ic  Operations</a:t>
            </a:r>
          </a:p>
          <a:p>
            <a:pPr algn="ctr">
              <a:lnSpc>
                <a:spcPct val="100000"/>
              </a:lnSpc>
              <a:spcBef>
                <a:spcPts val="545"/>
              </a:spcBef>
            </a:pPr>
            <a:r>
              <a:rPr sz="1800" spc="-5" dirty="0">
                <a:solidFill>
                  <a:srgbClr val="585858"/>
                </a:solidFill>
              </a:rPr>
              <a:t>Binary</a:t>
            </a:r>
            <a:r>
              <a:rPr sz="1800" spc="-65" dirty="0">
                <a:solidFill>
                  <a:srgbClr val="585858"/>
                </a:solidFill>
              </a:rPr>
              <a:t> </a:t>
            </a:r>
            <a:r>
              <a:rPr sz="1800" spc="-5" dirty="0">
                <a:solidFill>
                  <a:srgbClr val="585858"/>
                </a:solidFill>
              </a:rPr>
              <a:t>Relational</a:t>
            </a:r>
            <a:r>
              <a:rPr sz="1800" spc="-50" dirty="0">
                <a:solidFill>
                  <a:srgbClr val="585858"/>
                </a:solidFill>
              </a:rPr>
              <a:t> </a:t>
            </a:r>
            <a:r>
              <a:rPr sz="1800" spc="-5" dirty="0">
                <a:solidFill>
                  <a:srgbClr val="585858"/>
                </a:solidFill>
              </a:rPr>
              <a:t>Operations</a:t>
            </a:r>
            <a:endParaRPr sz="1800" dirty="0"/>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476502" y="1996567"/>
            <a:ext cx="160020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JOIN</a:t>
            </a:r>
            <a:r>
              <a:rPr sz="1800" spc="-70" dirty="0">
                <a:solidFill>
                  <a:srgbClr val="585858"/>
                </a:solidFill>
                <a:latin typeface="Arial"/>
                <a:cs typeface="Arial"/>
              </a:rPr>
              <a:t> </a:t>
            </a:r>
            <a:r>
              <a:rPr sz="1800" spc="-5" dirty="0">
                <a:solidFill>
                  <a:srgbClr val="585858"/>
                </a:solidFill>
                <a:latin typeface="Arial"/>
                <a:cs typeface="Arial"/>
              </a:rPr>
              <a:t>(Contd…)</a:t>
            </a:r>
            <a:endParaRPr sz="1800">
              <a:latin typeface="Arial"/>
              <a:cs typeface="Arial"/>
            </a:endParaRPr>
          </a:p>
        </p:txBody>
      </p:sp>
      <p:sp>
        <p:nvSpPr>
          <p:cNvPr id="7" name="object 7"/>
          <p:cNvSpPr txBox="1"/>
          <p:nvPr/>
        </p:nvSpPr>
        <p:spPr>
          <a:xfrm>
            <a:off x="654812" y="3103473"/>
            <a:ext cx="3289935" cy="1265555"/>
          </a:xfrm>
          <a:prstGeom prst="rect">
            <a:avLst/>
          </a:prstGeom>
        </p:spPr>
        <p:txBody>
          <a:bodyPr vert="horz" wrap="square" lIns="0" tIns="47625" rIns="0" bIns="0" rtlCol="0">
            <a:spAutoFit/>
          </a:bodyPr>
          <a:lstStyle/>
          <a:p>
            <a:pPr marL="1360170">
              <a:lnSpc>
                <a:spcPct val="100000"/>
              </a:lnSpc>
              <a:spcBef>
                <a:spcPts val="375"/>
              </a:spcBef>
            </a:pPr>
            <a:r>
              <a:rPr sz="1400" dirty="0">
                <a:latin typeface="Arial"/>
                <a:cs typeface="Arial"/>
              </a:rPr>
              <a:t>Inner</a:t>
            </a:r>
            <a:r>
              <a:rPr sz="1400" spc="-65" dirty="0">
                <a:latin typeface="Arial"/>
                <a:cs typeface="Arial"/>
              </a:rPr>
              <a:t> </a:t>
            </a:r>
            <a:r>
              <a:rPr sz="1400" spc="-5" dirty="0">
                <a:latin typeface="Arial"/>
                <a:cs typeface="Arial"/>
              </a:rPr>
              <a:t>Joins</a:t>
            </a:r>
            <a:endParaRPr sz="1400">
              <a:latin typeface="Arial"/>
              <a:cs typeface="Arial"/>
            </a:endParaRPr>
          </a:p>
          <a:p>
            <a:pPr marL="349250" marR="5080" indent="-337185">
              <a:lnSpc>
                <a:spcPct val="115700"/>
              </a:lnSpc>
              <a:spcBef>
                <a:spcPts val="15"/>
              </a:spcBef>
              <a:buChar char="●"/>
              <a:tabLst>
                <a:tab pos="349250" algn="l"/>
                <a:tab pos="349885" algn="l"/>
              </a:tabLst>
            </a:pPr>
            <a:r>
              <a:rPr sz="1400" dirty="0">
                <a:latin typeface="Arial"/>
                <a:cs typeface="Arial"/>
              </a:rPr>
              <a:t>In</a:t>
            </a:r>
            <a:r>
              <a:rPr sz="1400" spc="-20" dirty="0">
                <a:latin typeface="Arial"/>
                <a:cs typeface="Arial"/>
              </a:rPr>
              <a:t> </a:t>
            </a:r>
            <a:r>
              <a:rPr sz="1400" spc="-10" dirty="0">
                <a:latin typeface="Arial"/>
                <a:cs typeface="Arial"/>
              </a:rPr>
              <a:t>an</a:t>
            </a:r>
            <a:r>
              <a:rPr sz="1400" spc="-20" dirty="0">
                <a:latin typeface="Arial"/>
                <a:cs typeface="Arial"/>
              </a:rPr>
              <a:t> </a:t>
            </a:r>
            <a:r>
              <a:rPr sz="1400" spc="-5" dirty="0">
                <a:latin typeface="Arial"/>
                <a:cs typeface="Arial"/>
              </a:rPr>
              <a:t>inner</a:t>
            </a:r>
            <a:r>
              <a:rPr sz="1400" spc="-20" dirty="0">
                <a:latin typeface="Arial"/>
                <a:cs typeface="Arial"/>
              </a:rPr>
              <a:t> </a:t>
            </a:r>
            <a:r>
              <a:rPr sz="1400" spc="-5" dirty="0">
                <a:latin typeface="Arial"/>
                <a:cs typeface="Arial"/>
              </a:rPr>
              <a:t>join,</a:t>
            </a:r>
            <a:r>
              <a:rPr sz="1400" spc="-25" dirty="0">
                <a:latin typeface="Arial"/>
                <a:cs typeface="Arial"/>
              </a:rPr>
              <a:t> </a:t>
            </a:r>
            <a:r>
              <a:rPr sz="1400" spc="-5" dirty="0">
                <a:latin typeface="Arial"/>
                <a:cs typeface="Arial"/>
              </a:rPr>
              <a:t>only</a:t>
            </a:r>
            <a:r>
              <a:rPr sz="1400" spc="-40" dirty="0">
                <a:latin typeface="Arial"/>
                <a:cs typeface="Arial"/>
              </a:rPr>
              <a:t> </a:t>
            </a:r>
            <a:r>
              <a:rPr sz="1400" dirty="0">
                <a:latin typeface="Arial"/>
                <a:cs typeface="Arial"/>
              </a:rPr>
              <a:t>those</a:t>
            </a:r>
            <a:r>
              <a:rPr sz="1400" spc="-25" dirty="0">
                <a:latin typeface="Arial"/>
                <a:cs typeface="Arial"/>
              </a:rPr>
              <a:t> </a:t>
            </a:r>
            <a:r>
              <a:rPr sz="1400" spc="-5" dirty="0">
                <a:latin typeface="Arial"/>
                <a:cs typeface="Arial"/>
              </a:rPr>
              <a:t>tuples</a:t>
            </a:r>
            <a:r>
              <a:rPr sz="1400" spc="-25" dirty="0">
                <a:latin typeface="Arial"/>
                <a:cs typeface="Arial"/>
              </a:rPr>
              <a:t> </a:t>
            </a:r>
            <a:r>
              <a:rPr sz="1400" dirty="0">
                <a:latin typeface="Arial"/>
                <a:cs typeface="Arial"/>
              </a:rPr>
              <a:t>that </a:t>
            </a:r>
            <a:r>
              <a:rPr sz="1400" spc="-370" dirty="0">
                <a:latin typeface="Arial"/>
                <a:cs typeface="Arial"/>
              </a:rPr>
              <a:t> </a:t>
            </a:r>
            <a:r>
              <a:rPr sz="1400" spc="-5" dirty="0">
                <a:latin typeface="Arial"/>
                <a:cs typeface="Arial"/>
              </a:rPr>
              <a:t>satisfy</a:t>
            </a:r>
            <a:r>
              <a:rPr sz="1400" spc="-20" dirty="0">
                <a:latin typeface="Arial"/>
                <a:cs typeface="Arial"/>
              </a:rPr>
              <a:t> </a:t>
            </a:r>
            <a:r>
              <a:rPr sz="1400" dirty="0">
                <a:latin typeface="Arial"/>
                <a:cs typeface="Arial"/>
              </a:rPr>
              <a:t>the </a:t>
            </a:r>
            <a:r>
              <a:rPr sz="1400" spc="-5" dirty="0">
                <a:latin typeface="Arial"/>
                <a:cs typeface="Arial"/>
              </a:rPr>
              <a:t>matching</a:t>
            </a:r>
            <a:r>
              <a:rPr sz="1400" dirty="0">
                <a:latin typeface="Arial"/>
                <a:cs typeface="Arial"/>
              </a:rPr>
              <a:t> </a:t>
            </a:r>
            <a:r>
              <a:rPr sz="1400" spc="-5" dirty="0">
                <a:latin typeface="Arial"/>
                <a:cs typeface="Arial"/>
              </a:rPr>
              <a:t>criteria</a:t>
            </a:r>
            <a:r>
              <a:rPr sz="1400" spc="5" dirty="0">
                <a:latin typeface="Arial"/>
                <a:cs typeface="Arial"/>
              </a:rPr>
              <a:t> </a:t>
            </a:r>
            <a:r>
              <a:rPr sz="1400" spc="-5" dirty="0">
                <a:latin typeface="Arial"/>
                <a:cs typeface="Arial"/>
              </a:rPr>
              <a:t>are </a:t>
            </a:r>
            <a:r>
              <a:rPr sz="1400" dirty="0">
                <a:latin typeface="Arial"/>
                <a:cs typeface="Arial"/>
              </a:rPr>
              <a:t> included.</a:t>
            </a:r>
            <a:endParaRPr sz="1400">
              <a:latin typeface="Arial"/>
              <a:cs typeface="Arial"/>
            </a:endParaRPr>
          </a:p>
          <a:p>
            <a:pPr marL="349250" indent="-335915">
              <a:lnSpc>
                <a:spcPct val="100000"/>
              </a:lnSpc>
              <a:spcBef>
                <a:spcPts val="280"/>
              </a:spcBef>
              <a:buChar char="●"/>
              <a:tabLst>
                <a:tab pos="349250" algn="l"/>
                <a:tab pos="349885" algn="l"/>
              </a:tabLst>
            </a:pPr>
            <a:r>
              <a:rPr sz="1400" spc="-5" dirty="0">
                <a:latin typeface="Arial"/>
                <a:cs typeface="Arial"/>
              </a:rPr>
              <a:t>The</a:t>
            </a:r>
            <a:r>
              <a:rPr sz="1400" spc="-35" dirty="0">
                <a:latin typeface="Arial"/>
                <a:cs typeface="Arial"/>
              </a:rPr>
              <a:t> </a:t>
            </a:r>
            <a:r>
              <a:rPr sz="1400" spc="-5" dirty="0">
                <a:latin typeface="Arial"/>
                <a:cs typeface="Arial"/>
              </a:rPr>
              <a:t>rest</a:t>
            </a:r>
            <a:r>
              <a:rPr sz="1400" spc="-20" dirty="0">
                <a:latin typeface="Arial"/>
                <a:cs typeface="Arial"/>
              </a:rPr>
              <a:t> </a:t>
            </a:r>
            <a:r>
              <a:rPr sz="1400" spc="-5" dirty="0">
                <a:latin typeface="Arial"/>
                <a:cs typeface="Arial"/>
              </a:rPr>
              <a:t>are</a:t>
            </a:r>
            <a:r>
              <a:rPr sz="1400" spc="-30" dirty="0">
                <a:latin typeface="Arial"/>
                <a:cs typeface="Arial"/>
              </a:rPr>
              <a:t> </a:t>
            </a:r>
            <a:r>
              <a:rPr sz="1400" spc="-5" dirty="0">
                <a:latin typeface="Arial"/>
                <a:cs typeface="Arial"/>
              </a:rPr>
              <a:t>excluded.</a:t>
            </a:r>
            <a:endParaRPr sz="1400">
              <a:latin typeface="Arial"/>
              <a:cs typeface="Arial"/>
            </a:endParaRPr>
          </a:p>
        </p:txBody>
      </p:sp>
      <p:sp>
        <p:nvSpPr>
          <p:cNvPr id="8" name="object 8"/>
          <p:cNvSpPr txBox="1"/>
          <p:nvPr/>
        </p:nvSpPr>
        <p:spPr>
          <a:xfrm>
            <a:off x="4892421" y="4835144"/>
            <a:ext cx="3965194" cy="119905"/>
          </a:xfrm>
          <a:prstGeom prst="rect">
            <a:avLst/>
          </a:prstGeom>
        </p:spPr>
        <p:txBody>
          <a:bodyPr vert="horz" wrap="square" lIns="0" tIns="12065" rIns="0" bIns="0" rtlCol="0">
            <a:spAutoFit/>
          </a:bodyPr>
          <a:lstStyle/>
          <a:p>
            <a:pPr marL="12700" algn="ctr">
              <a:lnSpc>
                <a:spcPct val="100000"/>
              </a:lnSpc>
              <a:spcBef>
                <a:spcPts val="95"/>
              </a:spcBef>
            </a:pPr>
            <a:r>
              <a:rPr kumimoji="0" lang="en-US" sz="700" b="0" i="0" u="none" strike="noStrike" kern="0" cap="none" spc="-10" normalizeH="0" baseline="0" noProof="0" dirty="0">
                <a:ln>
                  <a:noFill/>
                </a:ln>
                <a:solidFill>
                  <a:srgbClr val="585858"/>
                </a:solidFill>
                <a:effectLst/>
                <a:uLnTx/>
                <a:uFillTx/>
                <a:latin typeface="Arial"/>
                <a:cs typeface="Arial"/>
                <a:sym typeface="Arial"/>
              </a:rPr>
              <a:t>Image</a:t>
            </a:r>
            <a:r>
              <a:rPr kumimoji="0" lang="en-US" sz="700" b="0" i="0" u="none" strike="noStrike" kern="0" cap="none" spc="15" normalizeH="0" baseline="0" noProof="0" dirty="0">
                <a:ln>
                  <a:noFill/>
                </a:ln>
                <a:solidFill>
                  <a:srgbClr val="585858"/>
                </a:solidFill>
                <a:effectLst/>
                <a:uLnTx/>
                <a:uFillTx/>
                <a:latin typeface="Arial"/>
                <a:cs typeface="Arial"/>
                <a:sym typeface="Arial"/>
              </a:rPr>
              <a:t> </a:t>
            </a:r>
            <a:r>
              <a:rPr kumimoji="0" lang="en-US" sz="700" b="0" i="0" u="none" strike="noStrike" kern="0" cap="none" spc="-5" normalizeH="0" baseline="0" noProof="0" dirty="0">
                <a:ln>
                  <a:noFill/>
                </a:ln>
                <a:solidFill>
                  <a:srgbClr val="585858"/>
                </a:solidFill>
                <a:effectLst/>
                <a:uLnTx/>
                <a:uFillTx/>
                <a:latin typeface="Arial"/>
                <a:cs typeface="Arial"/>
                <a:sym typeface="Arial"/>
              </a:rPr>
              <a:t>Source:</a:t>
            </a:r>
            <a:r>
              <a:rPr kumimoji="0" lang="en-US" sz="700" b="0" i="0" u="none" strike="noStrike" kern="0" cap="none" spc="35" normalizeH="0" baseline="0" noProof="0" dirty="0">
                <a:ln>
                  <a:noFill/>
                </a:ln>
                <a:solidFill>
                  <a:srgbClr val="585858"/>
                </a:solidFill>
                <a:effectLst/>
                <a:uLnTx/>
                <a:uFillTx/>
                <a:latin typeface="Arial"/>
                <a:cs typeface="Arial"/>
                <a:sym typeface="Arial"/>
              </a:rPr>
              <a:t> </a:t>
            </a:r>
            <a:r>
              <a:rPr sz="700" u="sng" spc="-5" dirty="0">
                <a:solidFill>
                  <a:srgbClr val="0096A7"/>
                </a:solidFill>
                <a:uFill>
                  <a:solidFill>
                    <a:srgbClr val="0096A7"/>
                  </a:solidFill>
                </a:uFill>
                <a:latin typeface="Arial"/>
                <a:cs typeface="Arial"/>
                <a:hlinkClick r:id="rId3"/>
              </a:rPr>
              <a:t>https://www.guru99.com/relational-algebra-dbms.htm</a:t>
            </a:r>
            <a:r>
              <a:rPr sz="700" spc="-5" dirty="0">
                <a:solidFill>
                  <a:srgbClr val="0096A7"/>
                </a:solidFill>
                <a:latin typeface="Arial"/>
                <a:cs typeface="Arial"/>
                <a:hlinkClick r:id="rId3"/>
              </a:rPr>
              <a:t>l</a:t>
            </a:r>
            <a:endParaRPr sz="700" dirty="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743450" y="614095"/>
            <a:ext cx="4114165" cy="3366515"/>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0273" y="644397"/>
            <a:ext cx="3678382" cy="1113766"/>
          </a:xfrm>
          <a:prstGeom prst="rect">
            <a:avLst/>
          </a:prstGeom>
        </p:spPr>
        <p:txBody>
          <a:bodyPr vert="horz" wrap="square" lIns="0" tIns="28575" rIns="0" bIns="0" rtlCol="0">
            <a:spAutoFit/>
          </a:bodyPr>
          <a:lstStyle/>
          <a:p>
            <a:pPr marL="118745" marR="108585" algn="ctr">
              <a:lnSpc>
                <a:spcPts val="2840"/>
              </a:lnSpc>
              <a:spcBef>
                <a:spcPts val="225"/>
              </a:spcBef>
            </a:pPr>
            <a:r>
              <a:rPr spc="-5" dirty="0"/>
              <a:t>R</a:t>
            </a:r>
            <a:r>
              <a:rPr spc="-15" dirty="0"/>
              <a:t>e</a:t>
            </a:r>
            <a:r>
              <a:rPr spc="-5" dirty="0"/>
              <a:t>l</a:t>
            </a:r>
            <a:r>
              <a:rPr spc="-15" dirty="0"/>
              <a:t>a</a:t>
            </a:r>
            <a:r>
              <a:rPr spc="-5" dirty="0"/>
              <a:t>tio</a:t>
            </a:r>
            <a:r>
              <a:rPr spc="-25" dirty="0"/>
              <a:t>n</a:t>
            </a:r>
            <a:r>
              <a:rPr spc="-5" dirty="0"/>
              <a:t>al</a:t>
            </a:r>
            <a:r>
              <a:rPr spc="-145" dirty="0"/>
              <a:t> </a:t>
            </a:r>
            <a:r>
              <a:rPr spc="-5" dirty="0"/>
              <a:t>A</a:t>
            </a:r>
            <a:r>
              <a:rPr spc="-15" dirty="0"/>
              <a:t>l</a:t>
            </a:r>
            <a:r>
              <a:rPr spc="-5" dirty="0"/>
              <a:t>ge</a:t>
            </a:r>
            <a:r>
              <a:rPr spc="-15" dirty="0"/>
              <a:t>b</a:t>
            </a:r>
            <a:r>
              <a:rPr spc="-5" dirty="0"/>
              <a:t>r</a:t>
            </a:r>
            <a:r>
              <a:rPr spc="-15" dirty="0"/>
              <a:t>a</a:t>
            </a:r>
            <a:r>
              <a:rPr spc="-5" dirty="0"/>
              <a:t>ic  Operations</a:t>
            </a:r>
          </a:p>
          <a:p>
            <a:pPr algn="ctr">
              <a:lnSpc>
                <a:spcPct val="100000"/>
              </a:lnSpc>
              <a:spcBef>
                <a:spcPts val="545"/>
              </a:spcBef>
            </a:pPr>
            <a:r>
              <a:rPr sz="1800" spc="-5" dirty="0">
                <a:solidFill>
                  <a:srgbClr val="585858"/>
                </a:solidFill>
              </a:rPr>
              <a:t>Binary</a:t>
            </a:r>
            <a:r>
              <a:rPr sz="1800" spc="-65" dirty="0">
                <a:solidFill>
                  <a:srgbClr val="585858"/>
                </a:solidFill>
              </a:rPr>
              <a:t> </a:t>
            </a:r>
            <a:r>
              <a:rPr sz="1800" spc="-5" dirty="0">
                <a:solidFill>
                  <a:srgbClr val="585858"/>
                </a:solidFill>
              </a:rPr>
              <a:t>Relational</a:t>
            </a:r>
            <a:r>
              <a:rPr sz="1800" spc="-50" dirty="0">
                <a:solidFill>
                  <a:srgbClr val="585858"/>
                </a:solidFill>
              </a:rPr>
              <a:t> </a:t>
            </a:r>
            <a:r>
              <a:rPr sz="1800" spc="-5" dirty="0">
                <a:solidFill>
                  <a:srgbClr val="585858"/>
                </a:solidFill>
              </a:rPr>
              <a:t>Operations</a:t>
            </a:r>
            <a:endParaRPr sz="1800" dirty="0"/>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604012" y="1996567"/>
            <a:ext cx="3454400" cy="2745740"/>
          </a:xfrm>
          <a:prstGeom prst="rect">
            <a:avLst/>
          </a:prstGeom>
        </p:spPr>
        <p:txBody>
          <a:bodyPr vert="horz" wrap="square" lIns="0" tIns="12700" rIns="0" bIns="0" rtlCol="0">
            <a:spAutoFit/>
          </a:bodyPr>
          <a:lstStyle/>
          <a:p>
            <a:pPr marL="885190">
              <a:lnSpc>
                <a:spcPct val="100000"/>
              </a:lnSpc>
              <a:spcBef>
                <a:spcPts val="100"/>
              </a:spcBef>
            </a:pPr>
            <a:r>
              <a:rPr sz="1800" dirty="0">
                <a:solidFill>
                  <a:srgbClr val="585858"/>
                </a:solidFill>
                <a:latin typeface="Arial"/>
                <a:cs typeface="Arial"/>
              </a:rPr>
              <a:t>JOIN</a:t>
            </a:r>
            <a:r>
              <a:rPr sz="1800" spc="-40" dirty="0">
                <a:solidFill>
                  <a:srgbClr val="585858"/>
                </a:solidFill>
                <a:latin typeface="Arial"/>
                <a:cs typeface="Arial"/>
              </a:rPr>
              <a:t> </a:t>
            </a:r>
            <a:r>
              <a:rPr sz="1800" spc="-5" dirty="0">
                <a:solidFill>
                  <a:srgbClr val="585858"/>
                </a:solidFill>
                <a:latin typeface="Arial"/>
                <a:cs typeface="Arial"/>
              </a:rPr>
              <a:t>(Contd…)</a:t>
            </a:r>
            <a:endParaRPr sz="1800">
              <a:latin typeface="Arial"/>
              <a:cs typeface="Arial"/>
            </a:endParaRPr>
          </a:p>
          <a:p>
            <a:pPr>
              <a:lnSpc>
                <a:spcPct val="100000"/>
              </a:lnSpc>
            </a:pPr>
            <a:endParaRPr sz="2000">
              <a:latin typeface="Arial"/>
              <a:cs typeface="Arial"/>
            </a:endParaRPr>
          </a:p>
          <a:p>
            <a:pPr marL="234950" algn="ctr">
              <a:lnSpc>
                <a:spcPct val="100000"/>
              </a:lnSpc>
              <a:spcBef>
                <a:spcPts val="1614"/>
              </a:spcBef>
            </a:pPr>
            <a:r>
              <a:rPr sz="1400" dirty="0">
                <a:latin typeface="Arial"/>
                <a:cs typeface="Arial"/>
              </a:rPr>
              <a:t>Inner</a:t>
            </a:r>
            <a:r>
              <a:rPr sz="1400" spc="-65" dirty="0">
                <a:latin typeface="Arial"/>
                <a:cs typeface="Arial"/>
              </a:rPr>
              <a:t> </a:t>
            </a:r>
            <a:r>
              <a:rPr sz="1400" spc="-5" dirty="0">
                <a:latin typeface="Arial"/>
                <a:cs typeface="Arial"/>
              </a:rPr>
              <a:t>Joins</a:t>
            </a:r>
            <a:endParaRPr sz="1400">
              <a:latin typeface="Arial"/>
              <a:cs typeface="Arial"/>
            </a:endParaRPr>
          </a:p>
          <a:p>
            <a:pPr>
              <a:lnSpc>
                <a:spcPct val="100000"/>
              </a:lnSpc>
              <a:spcBef>
                <a:spcPts val="35"/>
              </a:spcBef>
            </a:pPr>
            <a:endParaRPr sz="1900">
              <a:latin typeface="Arial"/>
              <a:cs typeface="Arial"/>
            </a:endParaRPr>
          </a:p>
          <a:p>
            <a:pPr marL="1358900">
              <a:lnSpc>
                <a:spcPct val="100000"/>
              </a:lnSpc>
            </a:pPr>
            <a:r>
              <a:rPr sz="1400" spc="-10" dirty="0">
                <a:latin typeface="Arial"/>
                <a:cs typeface="Arial"/>
              </a:rPr>
              <a:t>1.</a:t>
            </a:r>
            <a:r>
              <a:rPr sz="1400" spc="-50" dirty="0">
                <a:latin typeface="Arial"/>
                <a:cs typeface="Arial"/>
              </a:rPr>
              <a:t> </a:t>
            </a:r>
            <a:r>
              <a:rPr sz="1400" dirty="0">
                <a:latin typeface="Arial"/>
                <a:cs typeface="Arial"/>
              </a:rPr>
              <a:t>Theta</a:t>
            </a:r>
            <a:r>
              <a:rPr sz="1400" spc="-45" dirty="0">
                <a:latin typeface="Arial"/>
                <a:cs typeface="Arial"/>
              </a:rPr>
              <a:t> </a:t>
            </a:r>
            <a:r>
              <a:rPr sz="1400" spc="-5" dirty="0">
                <a:latin typeface="Arial"/>
                <a:cs typeface="Arial"/>
              </a:rPr>
              <a:t>join</a:t>
            </a:r>
            <a:endParaRPr sz="1400">
              <a:latin typeface="Arial"/>
              <a:cs typeface="Arial"/>
            </a:endParaRPr>
          </a:p>
          <a:p>
            <a:pPr marL="400050" marR="68580" indent="-337185">
              <a:lnSpc>
                <a:spcPct val="115700"/>
              </a:lnSpc>
              <a:spcBef>
                <a:spcPts val="5"/>
              </a:spcBef>
              <a:buChar char="●"/>
              <a:tabLst>
                <a:tab pos="400050" algn="l"/>
                <a:tab pos="400685" algn="l"/>
              </a:tabLst>
            </a:pPr>
            <a:r>
              <a:rPr sz="1400" spc="-5" dirty="0">
                <a:latin typeface="Arial"/>
                <a:cs typeface="Arial"/>
              </a:rPr>
              <a:t>The</a:t>
            </a:r>
            <a:r>
              <a:rPr sz="1400" spc="-20" dirty="0">
                <a:latin typeface="Arial"/>
                <a:cs typeface="Arial"/>
              </a:rPr>
              <a:t> </a:t>
            </a:r>
            <a:r>
              <a:rPr sz="1400" dirty="0">
                <a:latin typeface="Arial"/>
                <a:cs typeface="Arial"/>
              </a:rPr>
              <a:t>general</a:t>
            </a:r>
            <a:r>
              <a:rPr sz="1400" spc="-35" dirty="0">
                <a:latin typeface="Arial"/>
                <a:cs typeface="Arial"/>
              </a:rPr>
              <a:t> </a:t>
            </a:r>
            <a:r>
              <a:rPr sz="1400" spc="-5" dirty="0">
                <a:latin typeface="Arial"/>
                <a:cs typeface="Arial"/>
              </a:rPr>
              <a:t>case</a:t>
            </a:r>
            <a:r>
              <a:rPr sz="1400" spc="-30" dirty="0">
                <a:latin typeface="Arial"/>
                <a:cs typeface="Arial"/>
              </a:rPr>
              <a:t> </a:t>
            </a:r>
            <a:r>
              <a:rPr sz="1400" spc="-10" dirty="0">
                <a:latin typeface="Arial"/>
                <a:cs typeface="Arial"/>
              </a:rPr>
              <a:t>of</a:t>
            </a:r>
            <a:r>
              <a:rPr sz="1400" spc="-15" dirty="0">
                <a:latin typeface="Arial"/>
                <a:cs typeface="Arial"/>
              </a:rPr>
              <a:t> </a:t>
            </a:r>
            <a:r>
              <a:rPr sz="1400" spc="-5" dirty="0">
                <a:latin typeface="Arial"/>
                <a:cs typeface="Arial"/>
              </a:rPr>
              <a:t>JOIN</a:t>
            </a:r>
            <a:r>
              <a:rPr sz="1400" spc="-20" dirty="0">
                <a:latin typeface="Arial"/>
                <a:cs typeface="Arial"/>
              </a:rPr>
              <a:t> </a:t>
            </a:r>
            <a:r>
              <a:rPr sz="1400" spc="-5" dirty="0">
                <a:latin typeface="Arial"/>
                <a:cs typeface="Arial"/>
              </a:rPr>
              <a:t>operation</a:t>
            </a:r>
            <a:r>
              <a:rPr sz="1400" spc="-20" dirty="0">
                <a:latin typeface="Arial"/>
                <a:cs typeface="Arial"/>
              </a:rPr>
              <a:t> </a:t>
            </a:r>
            <a:r>
              <a:rPr sz="1400" spc="-15" dirty="0">
                <a:latin typeface="Arial"/>
                <a:cs typeface="Arial"/>
              </a:rPr>
              <a:t>is </a:t>
            </a:r>
            <a:r>
              <a:rPr sz="1400" spc="-375" dirty="0">
                <a:latin typeface="Arial"/>
                <a:cs typeface="Arial"/>
              </a:rPr>
              <a:t> </a:t>
            </a:r>
            <a:r>
              <a:rPr sz="1400" dirty="0">
                <a:latin typeface="Arial"/>
                <a:cs typeface="Arial"/>
              </a:rPr>
              <a:t>called</a:t>
            </a:r>
            <a:r>
              <a:rPr sz="1400" spc="-25" dirty="0">
                <a:latin typeface="Arial"/>
                <a:cs typeface="Arial"/>
              </a:rPr>
              <a:t> </a:t>
            </a:r>
            <a:r>
              <a:rPr sz="1400" dirty="0">
                <a:latin typeface="Arial"/>
                <a:cs typeface="Arial"/>
              </a:rPr>
              <a:t>a</a:t>
            </a:r>
            <a:r>
              <a:rPr sz="1400" spc="-30" dirty="0">
                <a:latin typeface="Arial"/>
                <a:cs typeface="Arial"/>
              </a:rPr>
              <a:t> </a:t>
            </a:r>
            <a:r>
              <a:rPr sz="1400" dirty="0">
                <a:latin typeface="Arial"/>
                <a:cs typeface="Arial"/>
              </a:rPr>
              <a:t>Theta</a:t>
            </a:r>
            <a:r>
              <a:rPr sz="1400" spc="-10" dirty="0">
                <a:latin typeface="Arial"/>
                <a:cs typeface="Arial"/>
              </a:rPr>
              <a:t> </a:t>
            </a:r>
            <a:r>
              <a:rPr sz="1400" spc="-5" dirty="0">
                <a:latin typeface="Arial"/>
                <a:cs typeface="Arial"/>
              </a:rPr>
              <a:t>join.</a:t>
            </a:r>
            <a:endParaRPr sz="1400">
              <a:latin typeface="Arial"/>
              <a:cs typeface="Arial"/>
            </a:endParaRPr>
          </a:p>
          <a:p>
            <a:pPr marL="400050" indent="-335915">
              <a:lnSpc>
                <a:spcPct val="100000"/>
              </a:lnSpc>
              <a:spcBef>
                <a:spcPts val="275"/>
              </a:spcBef>
              <a:buChar char="●"/>
              <a:tabLst>
                <a:tab pos="400050" algn="l"/>
                <a:tab pos="400685" algn="l"/>
              </a:tabLst>
            </a:pPr>
            <a:r>
              <a:rPr sz="1400" dirty="0">
                <a:latin typeface="Arial"/>
                <a:cs typeface="Arial"/>
              </a:rPr>
              <a:t>It</a:t>
            </a:r>
            <a:r>
              <a:rPr sz="1400" spc="-20" dirty="0">
                <a:latin typeface="Arial"/>
                <a:cs typeface="Arial"/>
              </a:rPr>
              <a:t> </a:t>
            </a:r>
            <a:r>
              <a:rPr sz="1400" spc="-10" dirty="0">
                <a:latin typeface="Arial"/>
                <a:cs typeface="Arial"/>
              </a:rPr>
              <a:t>is</a:t>
            </a:r>
            <a:r>
              <a:rPr sz="1400" spc="-5" dirty="0">
                <a:latin typeface="Arial"/>
                <a:cs typeface="Arial"/>
              </a:rPr>
              <a:t> denoted</a:t>
            </a:r>
            <a:r>
              <a:rPr sz="1400" spc="-25" dirty="0">
                <a:latin typeface="Arial"/>
                <a:cs typeface="Arial"/>
              </a:rPr>
              <a:t> </a:t>
            </a:r>
            <a:r>
              <a:rPr sz="1400" spc="-5" dirty="0">
                <a:latin typeface="Arial"/>
                <a:cs typeface="Arial"/>
              </a:rPr>
              <a:t>by</a:t>
            </a:r>
            <a:r>
              <a:rPr sz="1400" spc="-30" dirty="0">
                <a:latin typeface="Arial"/>
                <a:cs typeface="Arial"/>
              </a:rPr>
              <a:t> </a:t>
            </a:r>
            <a:r>
              <a:rPr sz="1400" spc="-5" dirty="0">
                <a:latin typeface="Arial"/>
                <a:cs typeface="Arial"/>
              </a:rPr>
              <a:t>symbol</a:t>
            </a:r>
            <a:r>
              <a:rPr sz="1400" spc="5" dirty="0">
                <a:latin typeface="Arial"/>
                <a:cs typeface="Arial"/>
              </a:rPr>
              <a:t> </a:t>
            </a:r>
            <a:r>
              <a:rPr sz="1400" b="1" dirty="0">
                <a:latin typeface="Arial"/>
                <a:cs typeface="Arial"/>
              </a:rPr>
              <a:t>θ</a:t>
            </a:r>
            <a:endParaRPr sz="1400">
              <a:latin typeface="Arial"/>
              <a:cs typeface="Arial"/>
            </a:endParaRPr>
          </a:p>
          <a:p>
            <a:pPr marL="400050" indent="-335915">
              <a:lnSpc>
                <a:spcPct val="100000"/>
              </a:lnSpc>
              <a:spcBef>
                <a:spcPts val="265"/>
              </a:spcBef>
              <a:buChar char="●"/>
              <a:tabLst>
                <a:tab pos="400050" algn="l"/>
                <a:tab pos="400685" algn="l"/>
              </a:tabLst>
            </a:pPr>
            <a:r>
              <a:rPr sz="1400" spc="-5" dirty="0">
                <a:latin typeface="Arial"/>
                <a:cs typeface="Arial"/>
              </a:rPr>
              <a:t>Example</a:t>
            </a:r>
            <a:endParaRPr sz="1400">
              <a:latin typeface="Arial"/>
              <a:cs typeface="Arial"/>
            </a:endParaRPr>
          </a:p>
          <a:p>
            <a:pPr marL="857250">
              <a:lnSpc>
                <a:spcPct val="100000"/>
              </a:lnSpc>
              <a:spcBef>
                <a:spcPts val="290"/>
              </a:spcBef>
            </a:pPr>
            <a:r>
              <a:rPr sz="1400" dirty="0">
                <a:latin typeface="Arial"/>
                <a:cs typeface="Arial"/>
              </a:rPr>
              <a:t>A</a:t>
            </a:r>
            <a:r>
              <a:rPr sz="1400" spc="-80" dirty="0">
                <a:latin typeface="Arial"/>
                <a:cs typeface="Arial"/>
              </a:rPr>
              <a:t> </a:t>
            </a:r>
            <a:r>
              <a:rPr sz="1400" spc="5" dirty="0">
                <a:latin typeface="MS PGothic"/>
                <a:cs typeface="MS PGothic"/>
              </a:rPr>
              <a:t>⋈</a:t>
            </a:r>
            <a:r>
              <a:rPr sz="1350" baseline="-30864" dirty="0">
                <a:latin typeface="Arial"/>
                <a:cs typeface="Arial"/>
              </a:rPr>
              <a:t>θ </a:t>
            </a:r>
            <a:r>
              <a:rPr sz="1350" spc="-157" baseline="-30864" dirty="0">
                <a:latin typeface="Arial"/>
                <a:cs typeface="Arial"/>
              </a:rPr>
              <a:t> </a:t>
            </a:r>
            <a:r>
              <a:rPr sz="1400" dirty="0">
                <a:latin typeface="Arial"/>
                <a:cs typeface="Arial"/>
              </a:rPr>
              <a:t>B</a:t>
            </a:r>
            <a:endParaRPr sz="1400">
              <a:latin typeface="Arial"/>
              <a:cs typeface="Arial"/>
            </a:endParaRPr>
          </a:p>
        </p:txBody>
      </p:sp>
      <p:sp>
        <p:nvSpPr>
          <p:cNvPr id="7" name="object 7"/>
          <p:cNvSpPr txBox="1"/>
          <p:nvPr/>
        </p:nvSpPr>
        <p:spPr>
          <a:xfrm>
            <a:off x="4892421" y="4830571"/>
            <a:ext cx="4452470" cy="119905"/>
          </a:xfrm>
          <a:prstGeom prst="rect">
            <a:avLst/>
          </a:prstGeom>
        </p:spPr>
        <p:txBody>
          <a:bodyPr vert="horz" wrap="square" lIns="0" tIns="12065" rIns="0" bIns="0" rtlCol="0">
            <a:spAutoFit/>
          </a:bodyPr>
          <a:lstStyle/>
          <a:p>
            <a:pPr marL="12700" algn="ctr">
              <a:lnSpc>
                <a:spcPct val="100000"/>
              </a:lnSpc>
              <a:spcBef>
                <a:spcPts val="95"/>
              </a:spcBef>
            </a:pPr>
            <a:r>
              <a:rPr kumimoji="0" lang="en-US" sz="700" b="0" i="0" u="none" strike="noStrike" kern="0" cap="none" spc="-10" normalizeH="0" baseline="0" noProof="0" dirty="0">
                <a:ln>
                  <a:noFill/>
                </a:ln>
                <a:solidFill>
                  <a:srgbClr val="585858"/>
                </a:solidFill>
                <a:effectLst/>
                <a:uLnTx/>
                <a:uFillTx/>
                <a:latin typeface="Arial"/>
                <a:cs typeface="Arial"/>
                <a:sym typeface="Arial"/>
              </a:rPr>
              <a:t>Image</a:t>
            </a:r>
            <a:r>
              <a:rPr kumimoji="0" lang="en-US" sz="700" b="0" i="0" u="none" strike="noStrike" kern="0" cap="none" spc="15" normalizeH="0" baseline="0" noProof="0" dirty="0">
                <a:ln>
                  <a:noFill/>
                </a:ln>
                <a:solidFill>
                  <a:srgbClr val="585858"/>
                </a:solidFill>
                <a:effectLst/>
                <a:uLnTx/>
                <a:uFillTx/>
                <a:latin typeface="Arial"/>
                <a:cs typeface="Arial"/>
                <a:sym typeface="Arial"/>
              </a:rPr>
              <a:t> </a:t>
            </a:r>
            <a:r>
              <a:rPr kumimoji="0" lang="en-US" sz="700" b="0" i="0" u="none" strike="noStrike" kern="0" cap="none" spc="-5" normalizeH="0" baseline="0" noProof="0" dirty="0">
                <a:ln>
                  <a:noFill/>
                </a:ln>
                <a:solidFill>
                  <a:srgbClr val="585858"/>
                </a:solidFill>
                <a:effectLst/>
                <a:uLnTx/>
                <a:uFillTx/>
                <a:latin typeface="Arial"/>
                <a:cs typeface="Arial"/>
                <a:sym typeface="Arial"/>
              </a:rPr>
              <a:t>Source:</a:t>
            </a:r>
            <a:r>
              <a:rPr kumimoji="0" lang="en-US" sz="700" b="0" i="0" u="none" strike="noStrike" kern="0" cap="none" spc="35" normalizeH="0" baseline="0" noProof="0" dirty="0">
                <a:ln>
                  <a:noFill/>
                </a:ln>
                <a:solidFill>
                  <a:srgbClr val="585858"/>
                </a:solidFill>
                <a:effectLst/>
                <a:uLnTx/>
                <a:uFillTx/>
                <a:latin typeface="Arial"/>
                <a:cs typeface="Arial"/>
                <a:sym typeface="Arial"/>
              </a:rPr>
              <a:t> </a:t>
            </a:r>
            <a:r>
              <a:rPr sz="700" u="sng" spc="-5" dirty="0">
                <a:solidFill>
                  <a:srgbClr val="0096A7"/>
                </a:solidFill>
                <a:uFill>
                  <a:solidFill>
                    <a:srgbClr val="0096A7"/>
                  </a:solidFill>
                </a:uFill>
                <a:latin typeface="Arial"/>
                <a:cs typeface="Arial"/>
                <a:hlinkClick r:id="rId3"/>
              </a:rPr>
              <a:t>https://www.tutorialspoint.com/dbms/database_joins.htm</a:t>
            </a:r>
            <a:endParaRPr sz="700" dirty="0">
              <a:latin typeface="Arial"/>
              <a:cs typeface="Arial"/>
            </a:endParaRPr>
          </a:p>
        </p:txBody>
      </p:sp>
      <p:pic>
        <p:nvPicPr>
          <p:cNvPr id="8" name="object 8"/>
          <p:cNvPicPr/>
          <p:nvPr/>
        </p:nvPicPr>
        <p:blipFill>
          <a:blip r:embed="rId4" cstate="print"/>
          <a:stretch>
            <a:fillRect/>
          </a:stretch>
        </p:blipFill>
        <p:spPr>
          <a:xfrm>
            <a:off x="143510" y="161289"/>
            <a:ext cx="773887" cy="311150"/>
          </a:xfrm>
          <a:prstGeom prst="rect">
            <a:avLst/>
          </a:prstGeom>
        </p:spPr>
      </p:pic>
      <p:pic>
        <p:nvPicPr>
          <p:cNvPr id="9" name="object 9"/>
          <p:cNvPicPr/>
          <p:nvPr/>
        </p:nvPicPr>
        <p:blipFill>
          <a:blip r:embed="rId5" cstate="print"/>
          <a:stretch>
            <a:fillRect/>
          </a:stretch>
        </p:blipFill>
        <p:spPr>
          <a:xfrm>
            <a:off x="4648200" y="942975"/>
            <a:ext cx="4332604" cy="2075814"/>
          </a:xfrm>
          <a:prstGeom prst="rect">
            <a:avLst/>
          </a:prstGeom>
        </p:spPr>
      </p:pic>
      <p:sp>
        <p:nvSpPr>
          <p:cNvPr id="10" name="object 10"/>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64127" y="644397"/>
            <a:ext cx="3602182" cy="1113766"/>
          </a:xfrm>
          <a:prstGeom prst="rect">
            <a:avLst/>
          </a:prstGeom>
        </p:spPr>
        <p:txBody>
          <a:bodyPr vert="horz" wrap="square" lIns="0" tIns="28575" rIns="0" bIns="0" rtlCol="0">
            <a:spAutoFit/>
          </a:bodyPr>
          <a:lstStyle/>
          <a:p>
            <a:pPr marL="118745" marR="108585" algn="ctr">
              <a:lnSpc>
                <a:spcPts val="2840"/>
              </a:lnSpc>
              <a:spcBef>
                <a:spcPts val="225"/>
              </a:spcBef>
            </a:pPr>
            <a:r>
              <a:rPr spc="-5" dirty="0"/>
              <a:t>R</a:t>
            </a:r>
            <a:r>
              <a:rPr spc="-15" dirty="0"/>
              <a:t>e</a:t>
            </a:r>
            <a:r>
              <a:rPr spc="-5" dirty="0"/>
              <a:t>l</a:t>
            </a:r>
            <a:r>
              <a:rPr spc="-15" dirty="0"/>
              <a:t>a</a:t>
            </a:r>
            <a:r>
              <a:rPr spc="-5" dirty="0"/>
              <a:t>tio</a:t>
            </a:r>
            <a:r>
              <a:rPr spc="-25" dirty="0"/>
              <a:t>n</a:t>
            </a:r>
            <a:r>
              <a:rPr spc="-5" dirty="0"/>
              <a:t>al</a:t>
            </a:r>
            <a:r>
              <a:rPr spc="-145" dirty="0"/>
              <a:t> </a:t>
            </a:r>
            <a:r>
              <a:rPr spc="-5" dirty="0"/>
              <a:t>A</a:t>
            </a:r>
            <a:r>
              <a:rPr spc="-15" dirty="0"/>
              <a:t>l</a:t>
            </a:r>
            <a:r>
              <a:rPr spc="-5" dirty="0"/>
              <a:t>ge</a:t>
            </a:r>
            <a:r>
              <a:rPr spc="-15" dirty="0"/>
              <a:t>b</a:t>
            </a:r>
            <a:r>
              <a:rPr spc="-5" dirty="0"/>
              <a:t>r</a:t>
            </a:r>
            <a:r>
              <a:rPr spc="-15" dirty="0"/>
              <a:t>a</a:t>
            </a:r>
            <a:r>
              <a:rPr spc="-5" dirty="0"/>
              <a:t>ic  Operations</a:t>
            </a:r>
          </a:p>
          <a:p>
            <a:pPr algn="ctr">
              <a:lnSpc>
                <a:spcPct val="100000"/>
              </a:lnSpc>
              <a:spcBef>
                <a:spcPts val="545"/>
              </a:spcBef>
            </a:pPr>
            <a:r>
              <a:rPr sz="1800" spc="-5" dirty="0">
                <a:solidFill>
                  <a:srgbClr val="585858"/>
                </a:solidFill>
              </a:rPr>
              <a:t>Binary</a:t>
            </a:r>
            <a:r>
              <a:rPr sz="1800" spc="-65" dirty="0">
                <a:solidFill>
                  <a:srgbClr val="585858"/>
                </a:solidFill>
              </a:rPr>
              <a:t> </a:t>
            </a:r>
            <a:r>
              <a:rPr sz="1800" spc="-5" dirty="0">
                <a:solidFill>
                  <a:srgbClr val="585858"/>
                </a:solidFill>
              </a:rPr>
              <a:t>Relational</a:t>
            </a:r>
            <a:r>
              <a:rPr sz="1800" spc="-50" dirty="0">
                <a:solidFill>
                  <a:srgbClr val="585858"/>
                </a:solidFill>
              </a:rPr>
              <a:t> </a:t>
            </a:r>
            <a:r>
              <a:rPr sz="1800" spc="-5" dirty="0">
                <a:solidFill>
                  <a:srgbClr val="585858"/>
                </a:solidFill>
              </a:rPr>
              <a:t>Operations</a:t>
            </a:r>
            <a:endParaRPr sz="1800" dirty="0"/>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508505" y="1996567"/>
            <a:ext cx="1536065" cy="885825"/>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JOIN(Contd…)</a:t>
            </a:r>
            <a:endParaRPr sz="1800">
              <a:latin typeface="Arial"/>
              <a:cs typeface="Arial"/>
            </a:endParaRPr>
          </a:p>
          <a:p>
            <a:pPr>
              <a:lnSpc>
                <a:spcPct val="100000"/>
              </a:lnSpc>
            </a:pPr>
            <a:endParaRPr sz="2550">
              <a:latin typeface="Arial"/>
              <a:cs typeface="Arial"/>
            </a:endParaRPr>
          </a:p>
          <a:p>
            <a:pPr marL="506095">
              <a:lnSpc>
                <a:spcPct val="100000"/>
              </a:lnSpc>
            </a:pPr>
            <a:r>
              <a:rPr sz="1400" dirty="0">
                <a:latin typeface="Arial"/>
                <a:cs typeface="Arial"/>
              </a:rPr>
              <a:t>Inner</a:t>
            </a:r>
            <a:r>
              <a:rPr sz="1400" spc="-65" dirty="0">
                <a:latin typeface="Arial"/>
                <a:cs typeface="Arial"/>
              </a:rPr>
              <a:t> </a:t>
            </a:r>
            <a:r>
              <a:rPr sz="1400" spc="-5" dirty="0">
                <a:latin typeface="Arial"/>
                <a:cs typeface="Arial"/>
              </a:rPr>
              <a:t>Joins</a:t>
            </a:r>
            <a:endParaRPr sz="1400">
              <a:latin typeface="Arial"/>
              <a:cs typeface="Arial"/>
            </a:endParaRPr>
          </a:p>
        </p:txBody>
      </p:sp>
      <p:sp>
        <p:nvSpPr>
          <p:cNvPr id="7" name="object 7"/>
          <p:cNvSpPr txBox="1"/>
          <p:nvPr/>
        </p:nvSpPr>
        <p:spPr>
          <a:xfrm>
            <a:off x="654812" y="3103473"/>
            <a:ext cx="3526790" cy="2007870"/>
          </a:xfrm>
          <a:prstGeom prst="rect">
            <a:avLst/>
          </a:prstGeom>
        </p:spPr>
        <p:txBody>
          <a:bodyPr vert="horz" wrap="square" lIns="0" tIns="47625" rIns="0" bIns="0" rtlCol="0">
            <a:spAutoFit/>
          </a:bodyPr>
          <a:lstStyle/>
          <a:p>
            <a:pPr marL="1315720">
              <a:lnSpc>
                <a:spcPct val="100000"/>
              </a:lnSpc>
              <a:spcBef>
                <a:spcPts val="375"/>
              </a:spcBef>
            </a:pPr>
            <a:r>
              <a:rPr sz="1400" spc="-10" dirty="0">
                <a:latin typeface="Arial"/>
                <a:cs typeface="Arial"/>
              </a:rPr>
              <a:t>2.</a:t>
            </a:r>
            <a:r>
              <a:rPr sz="1400" spc="-20" dirty="0">
                <a:latin typeface="Arial"/>
                <a:cs typeface="Arial"/>
              </a:rPr>
              <a:t> </a:t>
            </a:r>
            <a:r>
              <a:rPr sz="1400" dirty="0">
                <a:latin typeface="Arial"/>
                <a:cs typeface="Arial"/>
              </a:rPr>
              <a:t>EQUI</a:t>
            </a:r>
            <a:r>
              <a:rPr sz="1400" spc="-40" dirty="0">
                <a:latin typeface="Arial"/>
                <a:cs typeface="Arial"/>
              </a:rPr>
              <a:t> </a:t>
            </a:r>
            <a:r>
              <a:rPr sz="1400" spc="-5" dirty="0">
                <a:latin typeface="Arial"/>
                <a:cs typeface="Arial"/>
              </a:rPr>
              <a:t>join</a:t>
            </a:r>
            <a:endParaRPr sz="1400">
              <a:latin typeface="Arial"/>
              <a:cs typeface="Arial"/>
            </a:endParaRPr>
          </a:p>
          <a:p>
            <a:pPr marL="349250" marR="5080" indent="-337185">
              <a:lnSpc>
                <a:spcPct val="115700"/>
              </a:lnSpc>
              <a:spcBef>
                <a:spcPts val="15"/>
              </a:spcBef>
              <a:buChar char="●"/>
              <a:tabLst>
                <a:tab pos="349250" algn="l"/>
                <a:tab pos="349885" algn="l"/>
              </a:tabLst>
            </a:pPr>
            <a:r>
              <a:rPr sz="1400" dirty="0">
                <a:latin typeface="Arial"/>
                <a:cs typeface="Arial"/>
              </a:rPr>
              <a:t>When</a:t>
            </a:r>
            <a:r>
              <a:rPr sz="1400" spc="-35" dirty="0">
                <a:latin typeface="Arial"/>
                <a:cs typeface="Arial"/>
              </a:rPr>
              <a:t> </a:t>
            </a:r>
            <a:r>
              <a:rPr sz="1400" dirty="0">
                <a:latin typeface="Arial"/>
                <a:cs typeface="Arial"/>
              </a:rPr>
              <a:t>a</a:t>
            </a:r>
            <a:r>
              <a:rPr sz="1400" spc="-40" dirty="0">
                <a:latin typeface="Arial"/>
                <a:cs typeface="Arial"/>
              </a:rPr>
              <a:t> </a:t>
            </a:r>
            <a:r>
              <a:rPr sz="1400" spc="-5" dirty="0">
                <a:latin typeface="Arial"/>
                <a:cs typeface="Arial"/>
              </a:rPr>
              <a:t>theta</a:t>
            </a:r>
            <a:r>
              <a:rPr sz="1400" spc="-15" dirty="0">
                <a:latin typeface="Arial"/>
                <a:cs typeface="Arial"/>
              </a:rPr>
              <a:t> </a:t>
            </a:r>
            <a:r>
              <a:rPr sz="1400" spc="-5" dirty="0">
                <a:latin typeface="Arial"/>
                <a:cs typeface="Arial"/>
              </a:rPr>
              <a:t>join</a:t>
            </a:r>
            <a:r>
              <a:rPr sz="1400" spc="-15" dirty="0">
                <a:latin typeface="Arial"/>
                <a:cs typeface="Arial"/>
              </a:rPr>
              <a:t> </a:t>
            </a:r>
            <a:r>
              <a:rPr sz="1400" spc="-5" dirty="0">
                <a:latin typeface="Arial"/>
                <a:cs typeface="Arial"/>
              </a:rPr>
              <a:t>uses</a:t>
            </a:r>
            <a:r>
              <a:rPr sz="1400" spc="-30" dirty="0">
                <a:latin typeface="Arial"/>
                <a:cs typeface="Arial"/>
              </a:rPr>
              <a:t> </a:t>
            </a:r>
            <a:r>
              <a:rPr sz="1400" spc="-5" dirty="0">
                <a:latin typeface="Arial"/>
                <a:cs typeface="Arial"/>
              </a:rPr>
              <a:t>only</a:t>
            </a:r>
            <a:r>
              <a:rPr sz="1400" spc="-30" dirty="0">
                <a:latin typeface="Arial"/>
                <a:cs typeface="Arial"/>
              </a:rPr>
              <a:t> </a:t>
            </a:r>
            <a:r>
              <a:rPr sz="1400" spc="-5" dirty="0">
                <a:latin typeface="Arial"/>
                <a:cs typeface="Arial"/>
              </a:rPr>
              <a:t>equivalence </a:t>
            </a:r>
            <a:r>
              <a:rPr sz="1400" spc="-370" dirty="0">
                <a:latin typeface="Arial"/>
                <a:cs typeface="Arial"/>
              </a:rPr>
              <a:t> </a:t>
            </a:r>
            <a:r>
              <a:rPr sz="1400" spc="-5" dirty="0">
                <a:latin typeface="Arial"/>
                <a:cs typeface="Arial"/>
              </a:rPr>
              <a:t>condition, </a:t>
            </a:r>
            <a:r>
              <a:rPr sz="1400" spc="-10" dirty="0">
                <a:latin typeface="Arial"/>
                <a:cs typeface="Arial"/>
              </a:rPr>
              <a:t>it</a:t>
            </a:r>
            <a:r>
              <a:rPr sz="1400" dirty="0">
                <a:latin typeface="Arial"/>
                <a:cs typeface="Arial"/>
              </a:rPr>
              <a:t> </a:t>
            </a:r>
            <a:r>
              <a:rPr sz="1400" spc="-5" dirty="0">
                <a:latin typeface="Arial"/>
                <a:cs typeface="Arial"/>
              </a:rPr>
              <a:t>becomes</a:t>
            </a:r>
            <a:r>
              <a:rPr sz="1400" dirty="0">
                <a:latin typeface="Arial"/>
                <a:cs typeface="Arial"/>
              </a:rPr>
              <a:t> a</a:t>
            </a:r>
            <a:r>
              <a:rPr sz="1400" spc="-15" dirty="0">
                <a:latin typeface="Arial"/>
                <a:cs typeface="Arial"/>
              </a:rPr>
              <a:t> </a:t>
            </a:r>
            <a:r>
              <a:rPr sz="1400" spc="-5" dirty="0">
                <a:latin typeface="Arial"/>
                <a:cs typeface="Arial"/>
              </a:rPr>
              <a:t>equi</a:t>
            </a:r>
            <a:r>
              <a:rPr sz="1400" spc="-20" dirty="0">
                <a:latin typeface="Arial"/>
                <a:cs typeface="Arial"/>
              </a:rPr>
              <a:t> </a:t>
            </a:r>
            <a:r>
              <a:rPr sz="1400" spc="-5" dirty="0">
                <a:latin typeface="Arial"/>
                <a:cs typeface="Arial"/>
              </a:rPr>
              <a:t>join.</a:t>
            </a:r>
            <a:endParaRPr sz="1400">
              <a:latin typeface="Arial"/>
              <a:cs typeface="Arial"/>
            </a:endParaRPr>
          </a:p>
          <a:p>
            <a:pPr marL="349250" indent="-335915">
              <a:lnSpc>
                <a:spcPct val="100000"/>
              </a:lnSpc>
              <a:spcBef>
                <a:spcPts val="280"/>
              </a:spcBef>
              <a:buChar char="●"/>
              <a:tabLst>
                <a:tab pos="349250" algn="l"/>
                <a:tab pos="349885" algn="l"/>
              </a:tabLst>
            </a:pPr>
            <a:r>
              <a:rPr sz="1400" dirty="0">
                <a:latin typeface="Arial"/>
                <a:cs typeface="Arial"/>
              </a:rPr>
              <a:t>When</a:t>
            </a:r>
            <a:r>
              <a:rPr sz="1400" spc="-70" dirty="0">
                <a:latin typeface="Arial"/>
                <a:cs typeface="Arial"/>
              </a:rPr>
              <a:t> </a:t>
            </a:r>
            <a:r>
              <a:rPr sz="1400" spc="-5" dirty="0">
                <a:latin typeface="Arial"/>
                <a:cs typeface="Arial"/>
              </a:rPr>
              <a:t>Theta</a:t>
            </a:r>
            <a:r>
              <a:rPr sz="1400" spc="-30" dirty="0">
                <a:latin typeface="Arial"/>
                <a:cs typeface="Arial"/>
              </a:rPr>
              <a:t> </a:t>
            </a:r>
            <a:r>
              <a:rPr sz="1400" dirty="0">
                <a:latin typeface="Arial"/>
                <a:cs typeface="Arial"/>
              </a:rPr>
              <a:t>join</a:t>
            </a:r>
            <a:r>
              <a:rPr sz="1400" spc="-45" dirty="0">
                <a:latin typeface="Arial"/>
                <a:cs typeface="Arial"/>
              </a:rPr>
              <a:t> </a:t>
            </a:r>
            <a:r>
              <a:rPr sz="1400" spc="-5" dirty="0">
                <a:latin typeface="Arial"/>
                <a:cs typeface="Arial"/>
              </a:rPr>
              <a:t>uses</a:t>
            </a:r>
            <a:endParaRPr sz="1400">
              <a:latin typeface="Arial"/>
              <a:cs typeface="Arial"/>
            </a:endParaRPr>
          </a:p>
          <a:p>
            <a:pPr marL="349250" marR="159385">
              <a:lnSpc>
                <a:spcPct val="115700"/>
              </a:lnSpc>
            </a:pPr>
            <a:r>
              <a:rPr sz="1400" spc="-5" dirty="0">
                <a:latin typeface="Arial"/>
                <a:cs typeface="Arial"/>
              </a:rPr>
              <a:t>only</a:t>
            </a:r>
            <a:r>
              <a:rPr sz="1400" spc="-50" dirty="0">
                <a:latin typeface="Arial"/>
                <a:cs typeface="Arial"/>
              </a:rPr>
              <a:t> </a:t>
            </a:r>
            <a:r>
              <a:rPr sz="1400" dirty="0">
                <a:latin typeface="Arial"/>
                <a:cs typeface="Arial"/>
              </a:rPr>
              <a:t>equality</a:t>
            </a:r>
            <a:r>
              <a:rPr sz="1400" spc="-45" dirty="0">
                <a:latin typeface="Arial"/>
                <a:cs typeface="Arial"/>
              </a:rPr>
              <a:t> </a:t>
            </a:r>
            <a:r>
              <a:rPr sz="1400" spc="-5" dirty="0">
                <a:latin typeface="Arial"/>
                <a:cs typeface="Arial"/>
              </a:rPr>
              <a:t>comparison</a:t>
            </a:r>
            <a:r>
              <a:rPr sz="1400" spc="-40" dirty="0">
                <a:latin typeface="Arial"/>
                <a:cs typeface="Arial"/>
              </a:rPr>
              <a:t> </a:t>
            </a:r>
            <a:r>
              <a:rPr sz="1400" spc="-5" dirty="0">
                <a:latin typeface="Arial"/>
                <a:cs typeface="Arial"/>
              </a:rPr>
              <a:t>operator,</a:t>
            </a:r>
            <a:r>
              <a:rPr sz="1400" spc="-35" dirty="0">
                <a:latin typeface="Arial"/>
                <a:cs typeface="Arial"/>
              </a:rPr>
              <a:t> </a:t>
            </a:r>
            <a:r>
              <a:rPr sz="1400" dirty="0">
                <a:latin typeface="Arial"/>
                <a:cs typeface="Arial"/>
              </a:rPr>
              <a:t>it</a:t>
            </a:r>
            <a:r>
              <a:rPr sz="1400" spc="-40" dirty="0">
                <a:latin typeface="Arial"/>
                <a:cs typeface="Arial"/>
              </a:rPr>
              <a:t> </a:t>
            </a:r>
            <a:r>
              <a:rPr sz="1400" spc="-15" dirty="0">
                <a:latin typeface="Arial"/>
                <a:cs typeface="Arial"/>
              </a:rPr>
              <a:t>is </a:t>
            </a:r>
            <a:r>
              <a:rPr sz="1400" spc="-375" dirty="0">
                <a:latin typeface="Arial"/>
                <a:cs typeface="Arial"/>
              </a:rPr>
              <a:t> </a:t>
            </a:r>
            <a:r>
              <a:rPr sz="1400" dirty="0">
                <a:latin typeface="Arial"/>
                <a:cs typeface="Arial"/>
              </a:rPr>
              <a:t>said</a:t>
            </a:r>
            <a:r>
              <a:rPr sz="1400" spc="-25" dirty="0">
                <a:latin typeface="Arial"/>
                <a:cs typeface="Arial"/>
              </a:rPr>
              <a:t> </a:t>
            </a:r>
            <a:r>
              <a:rPr sz="1400" dirty="0">
                <a:latin typeface="Arial"/>
                <a:cs typeface="Arial"/>
              </a:rPr>
              <a:t>to</a:t>
            </a:r>
            <a:r>
              <a:rPr sz="1400" spc="-10" dirty="0">
                <a:latin typeface="Arial"/>
                <a:cs typeface="Arial"/>
              </a:rPr>
              <a:t> </a:t>
            </a:r>
            <a:r>
              <a:rPr sz="1400" spc="-5" dirty="0">
                <a:latin typeface="Arial"/>
                <a:cs typeface="Arial"/>
              </a:rPr>
              <a:t>be</a:t>
            </a:r>
            <a:r>
              <a:rPr sz="1400" spc="-10" dirty="0">
                <a:latin typeface="Arial"/>
                <a:cs typeface="Arial"/>
              </a:rPr>
              <a:t> </a:t>
            </a:r>
            <a:r>
              <a:rPr sz="1400" spc="-5" dirty="0">
                <a:latin typeface="Arial"/>
                <a:cs typeface="Arial"/>
              </a:rPr>
              <a:t>equijoin.</a:t>
            </a:r>
            <a:endParaRPr sz="1400">
              <a:latin typeface="Arial"/>
              <a:cs typeface="Arial"/>
            </a:endParaRPr>
          </a:p>
          <a:p>
            <a:pPr marL="349250" marR="36195" indent="-335915">
              <a:lnSpc>
                <a:spcPct val="115700"/>
              </a:lnSpc>
              <a:spcBef>
                <a:spcPts val="10"/>
              </a:spcBef>
              <a:buChar char="●"/>
              <a:tabLst>
                <a:tab pos="349250" algn="l"/>
                <a:tab pos="349885" algn="l"/>
              </a:tabLst>
            </a:pPr>
            <a:r>
              <a:rPr sz="1400" dirty="0">
                <a:latin typeface="Arial"/>
                <a:cs typeface="Arial"/>
              </a:rPr>
              <a:t>EQUI</a:t>
            </a:r>
            <a:r>
              <a:rPr sz="1400" spc="-30" dirty="0">
                <a:latin typeface="Arial"/>
                <a:cs typeface="Arial"/>
              </a:rPr>
              <a:t> </a:t>
            </a:r>
            <a:r>
              <a:rPr sz="1400" dirty="0">
                <a:latin typeface="Arial"/>
                <a:cs typeface="Arial"/>
              </a:rPr>
              <a:t>join</a:t>
            </a:r>
            <a:r>
              <a:rPr sz="1400" spc="-40" dirty="0">
                <a:latin typeface="Arial"/>
                <a:cs typeface="Arial"/>
              </a:rPr>
              <a:t> </a:t>
            </a:r>
            <a:r>
              <a:rPr sz="1400" spc="-10" dirty="0">
                <a:latin typeface="Arial"/>
                <a:cs typeface="Arial"/>
              </a:rPr>
              <a:t>is</a:t>
            </a:r>
            <a:r>
              <a:rPr sz="1400" spc="-25" dirty="0">
                <a:latin typeface="Arial"/>
                <a:cs typeface="Arial"/>
              </a:rPr>
              <a:t> </a:t>
            </a:r>
            <a:r>
              <a:rPr sz="1400" spc="-5" dirty="0">
                <a:latin typeface="Arial"/>
                <a:cs typeface="Arial"/>
              </a:rPr>
              <a:t>the</a:t>
            </a:r>
            <a:r>
              <a:rPr sz="1400" spc="-25" dirty="0">
                <a:latin typeface="Arial"/>
                <a:cs typeface="Arial"/>
              </a:rPr>
              <a:t> </a:t>
            </a:r>
            <a:r>
              <a:rPr sz="1400" spc="-5" dirty="0">
                <a:latin typeface="Arial"/>
                <a:cs typeface="Arial"/>
              </a:rPr>
              <a:t>most</a:t>
            </a:r>
            <a:r>
              <a:rPr sz="1400" spc="-25" dirty="0">
                <a:latin typeface="Arial"/>
                <a:cs typeface="Arial"/>
              </a:rPr>
              <a:t> </a:t>
            </a:r>
            <a:r>
              <a:rPr sz="1400" spc="-5" dirty="0">
                <a:latin typeface="Arial"/>
                <a:cs typeface="Arial"/>
              </a:rPr>
              <a:t>difficult</a:t>
            </a:r>
            <a:r>
              <a:rPr sz="1400" spc="-25" dirty="0">
                <a:latin typeface="Arial"/>
                <a:cs typeface="Arial"/>
              </a:rPr>
              <a:t> </a:t>
            </a:r>
            <a:r>
              <a:rPr sz="1400" spc="-5" dirty="0">
                <a:latin typeface="Arial"/>
                <a:cs typeface="Arial"/>
              </a:rPr>
              <a:t>operations </a:t>
            </a:r>
            <a:r>
              <a:rPr sz="1400" spc="-375" dirty="0">
                <a:latin typeface="Arial"/>
                <a:cs typeface="Arial"/>
              </a:rPr>
              <a:t> </a:t>
            </a:r>
            <a:r>
              <a:rPr sz="1400" dirty="0">
                <a:latin typeface="Arial"/>
                <a:cs typeface="Arial"/>
              </a:rPr>
              <a:t>to</a:t>
            </a:r>
            <a:r>
              <a:rPr sz="1400" spc="-35" dirty="0">
                <a:latin typeface="Arial"/>
                <a:cs typeface="Arial"/>
              </a:rPr>
              <a:t> </a:t>
            </a:r>
            <a:r>
              <a:rPr sz="1400" spc="-5" dirty="0">
                <a:latin typeface="Arial"/>
                <a:cs typeface="Arial"/>
              </a:rPr>
              <a:t>implement</a:t>
            </a:r>
            <a:r>
              <a:rPr sz="1400" spc="-25" dirty="0">
                <a:latin typeface="Arial"/>
                <a:cs typeface="Arial"/>
              </a:rPr>
              <a:t> </a:t>
            </a:r>
            <a:r>
              <a:rPr sz="1400" spc="-5" dirty="0">
                <a:latin typeface="Arial"/>
                <a:cs typeface="Arial"/>
              </a:rPr>
              <a:t>efficiently</a:t>
            </a:r>
            <a:r>
              <a:rPr sz="1400" spc="-40" dirty="0">
                <a:latin typeface="Arial"/>
                <a:cs typeface="Arial"/>
              </a:rPr>
              <a:t> </a:t>
            </a:r>
            <a:r>
              <a:rPr sz="1400" dirty="0">
                <a:latin typeface="Arial"/>
                <a:cs typeface="Arial"/>
              </a:rPr>
              <a:t>in</a:t>
            </a:r>
            <a:r>
              <a:rPr sz="1400" spc="-30" dirty="0">
                <a:latin typeface="Arial"/>
                <a:cs typeface="Arial"/>
              </a:rPr>
              <a:t> </a:t>
            </a:r>
            <a:r>
              <a:rPr sz="1400" spc="-5" dirty="0">
                <a:latin typeface="Arial"/>
                <a:cs typeface="Arial"/>
              </a:rPr>
              <a:t>an</a:t>
            </a:r>
            <a:r>
              <a:rPr sz="1400" spc="-35" dirty="0">
                <a:latin typeface="Arial"/>
                <a:cs typeface="Arial"/>
              </a:rPr>
              <a:t> </a:t>
            </a:r>
            <a:r>
              <a:rPr sz="1400" spc="-5" dirty="0">
                <a:latin typeface="Arial"/>
                <a:cs typeface="Arial"/>
              </a:rPr>
              <a:t>RDBMS.</a:t>
            </a:r>
            <a:endParaRPr sz="1400">
              <a:latin typeface="Arial"/>
              <a:cs typeface="Arial"/>
            </a:endParaRPr>
          </a:p>
        </p:txBody>
      </p:sp>
      <p:sp>
        <p:nvSpPr>
          <p:cNvPr id="8" name="object 8"/>
          <p:cNvSpPr txBox="1"/>
          <p:nvPr/>
        </p:nvSpPr>
        <p:spPr>
          <a:xfrm>
            <a:off x="4893944" y="4835144"/>
            <a:ext cx="3827491" cy="119905"/>
          </a:xfrm>
          <a:prstGeom prst="rect">
            <a:avLst/>
          </a:prstGeom>
        </p:spPr>
        <p:txBody>
          <a:bodyPr vert="horz" wrap="square" lIns="0" tIns="12065" rIns="0" bIns="0" rtlCol="0">
            <a:spAutoFit/>
          </a:bodyPr>
          <a:lstStyle/>
          <a:p>
            <a:pPr marL="12700" algn="ctr">
              <a:lnSpc>
                <a:spcPct val="100000"/>
              </a:lnSpc>
              <a:spcBef>
                <a:spcPts val="95"/>
              </a:spcBef>
            </a:pPr>
            <a:r>
              <a:rPr kumimoji="0" lang="en-US" sz="700" b="0" i="0" u="none" strike="noStrike" kern="0" cap="none" spc="-10" normalizeH="0" baseline="0" noProof="0" dirty="0">
                <a:ln>
                  <a:noFill/>
                </a:ln>
                <a:solidFill>
                  <a:srgbClr val="585858"/>
                </a:solidFill>
                <a:effectLst/>
                <a:uLnTx/>
                <a:uFillTx/>
                <a:latin typeface="Arial"/>
                <a:cs typeface="Arial"/>
                <a:sym typeface="Arial"/>
              </a:rPr>
              <a:t>Image</a:t>
            </a:r>
            <a:r>
              <a:rPr kumimoji="0" lang="en-US" sz="700" b="0" i="0" u="none" strike="noStrike" kern="0" cap="none" spc="15" normalizeH="0" baseline="0" noProof="0" dirty="0">
                <a:ln>
                  <a:noFill/>
                </a:ln>
                <a:solidFill>
                  <a:srgbClr val="585858"/>
                </a:solidFill>
                <a:effectLst/>
                <a:uLnTx/>
                <a:uFillTx/>
                <a:latin typeface="Arial"/>
                <a:cs typeface="Arial"/>
                <a:sym typeface="Arial"/>
              </a:rPr>
              <a:t> </a:t>
            </a:r>
            <a:r>
              <a:rPr kumimoji="0" lang="en-US" sz="700" b="0" i="0" u="none" strike="noStrike" kern="0" cap="none" spc="-5" normalizeH="0" baseline="0" noProof="0" dirty="0">
                <a:ln>
                  <a:noFill/>
                </a:ln>
                <a:solidFill>
                  <a:srgbClr val="585858"/>
                </a:solidFill>
                <a:effectLst/>
                <a:uLnTx/>
                <a:uFillTx/>
                <a:latin typeface="Arial"/>
                <a:cs typeface="Arial"/>
                <a:sym typeface="Arial"/>
              </a:rPr>
              <a:t>Source:</a:t>
            </a:r>
            <a:r>
              <a:rPr kumimoji="0" lang="en-US" sz="700" b="0" i="0" u="none" strike="noStrike" kern="0" cap="none" spc="35" normalizeH="0" baseline="0" noProof="0" dirty="0">
                <a:ln>
                  <a:noFill/>
                </a:ln>
                <a:solidFill>
                  <a:srgbClr val="585858"/>
                </a:solidFill>
                <a:effectLst/>
                <a:uLnTx/>
                <a:uFillTx/>
                <a:latin typeface="Arial"/>
                <a:cs typeface="Arial"/>
                <a:sym typeface="Arial"/>
              </a:rPr>
              <a:t> </a:t>
            </a:r>
            <a:r>
              <a:rPr sz="700" u="sng" spc="-5" dirty="0">
                <a:solidFill>
                  <a:srgbClr val="0096A7"/>
                </a:solidFill>
                <a:uFill>
                  <a:solidFill>
                    <a:srgbClr val="0096A7"/>
                  </a:solidFill>
                </a:uFill>
                <a:latin typeface="Arial"/>
                <a:cs typeface="Arial"/>
                <a:hlinkClick r:id="rId3"/>
              </a:rPr>
              <a:t>https://www.tutorialspoint.com/dbms/database_joins.htm</a:t>
            </a:r>
            <a:endParaRPr sz="700" dirty="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648200" y="942975"/>
            <a:ext cx="4332604" cy="2075814"/>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7397" y="512137"/>
            <a:ext cx="3228136" cy="772647"/>
          </a:xfrm>
          <a:prstGeom prst="rect">
            <a:avLst/>
          </a:prstGeom>
        </p:spPr>
        <p:txBody>
          <a:bodyPr vert="horz" wrap="square" lIns="0" tIns="28575" rIns="0" bIns="0" rtlCol="0">
            <a:spAutoFit/>
          </a:bodyPr>
          <a:lstStyle/>
          <a:p>
            <a:pPr marL="608330" marR="5080" indent="-596265" algn="ctr">
              <a:lnSpc>
                <a:spcPts val="2840"/>
              </a:lnSpc>
              <a:spcBef>
                <a:spcPts val="225"/>
              </a:spcBef>
            </a:pPr>
            <a:r>
              <a:rPr spc="-5" dirty="0"/>
              <a:t>R</a:t>
            </a:r>
            <a:r>
              <a:rPr spc="-15" dirty="0"/>
              <a:t>e</a:t>
            </a:r>
            <a:r>
              <a:rPr spc="-5" dirty="0"/>
              <a:t>l</a:t>
            </a:r>
            <a:r>
              <a:rPr spc="-15" dirty="0"/>
              <a:t>a</a:t>
            </a:r>
            <a:r>
              <a:rPr spc="-5" dirty="0"/>
              <a:t>tio</a:t>
            </a:r>
            <a:r>
              <a:rPr spc="-25" dirty="0"/>
              <a:t>n</a:t>
            </a:r>
            <a:r>
              <a:rPr spc="-5" dirty="0"/>
              <a:t>al</a:t>
            </a:r>
            <a:r>
              <a:rPr spc="-145" dirty="0"/>
              <a:t> </a:t>
            </a:r>
            <a:r>
              <a:rPr spc="-5" dirty="0"/>
              <a:t>A</a:t>
            </a:r>
            <a:r>
              <a:rPr spc="-15" dirty="0"/>
              <a:t>l</a:t>
            </a:r>
            <a:r>
              <a:rPr spc="-5" dirty="0"/>
              <a:t>ge</a:t>
            </a:r>
            <a:r>
              <a:rPr spc="-15" dirty="0"/>
              <a:t>b</a:t>
            </a:r>
            <a:r>
              <a:rPr spc="-5" dirty="0"/>
              <a:t>r</a:t>
            </a:r>
            <a:r>
              <a:rPr spc="-15" dirty="0"/>
              <a:t>a</a:t>
            </a:r>
            <a:r>
              <a:rPr spc="-5" dirty="0"/>
              <a:t>ic  Operations</a:t>
            </a:r>
          </a:p>
        </p:txBody>
      </p:sp>
      <p:sp>
        <p:nvSpPr>
          <p:cNvPr id="3" name="object 3"/>
          <p:cNvSpPr txBox="1"/>
          <p:nvPr/>
        </p:nvSpPr>
        <p:spPr>
          <a:xfrm>
            <a:off x="654812" y="1324483"/>
            <a:ext cx="3385185" cy="3538220"/>
          </a:xfrm>
          <a:prstGeom prst="rect">
            <a:avLst/>
          </a:prstGeom>
        </p:spPr>
        <p:txBody>
          <a:bodyPr vert="horz" wrap="square" lIns="0" tIns="12700" rIns="0" bIns="0" rtlCol="0">
            <a:spAutoFit/>
          </a:bodyPr>
          <a:lstStyle/>
          <a:p>
            <a:pPr marR="140335" algn="ctr">
              <a:lnSpc>
                <a:spcPct val="100000"/>
              </a:lnSpc>
              <a:spcBef>
                <a:spcPts val="100"/>
              </a:spcBef>
            </a:pPr>
            <a:r>
              <a:rPr sz="1800" spc="-5" dirty="0">
                <a:solidFill>
                  <a:srgbClr val="585858"/>
                </a:solidFill>
                <a:latin typeface="Arial"/>
                <a:cs typeface="Arial"/>
              </a:rPr>
              <a:t>Binary</a:t>
            </a:r>
            <a:r>
              <a:rPr sz="1800" spc="-65" dirty="0">
                <a:solidFill>
                  <a:srgbClr val="585858"/>
                </a:solidFill>
                <a:latin typeface="Arial"/>
                <a:cs typeface="Arial"/>
              </a:rPr>
              <a:t> </a:t>
            </a:r>
            <a:r>
              <a:rPr sz="1800" spc="-5" dirty="0">
                <a:solidFill>
                  <a:srgbClr val="585858"/>
                </a:solidFill>
                <a:latin typeface="Arial"/>
                <a:cs typeface="Arial"/>
              </a:rPr>
              <a:t>Relational</a:t>
            </a:r>
            <a:r>
              <a:rPr sz="1800" spc="-50" dirty="0">
                <a:solidFill>
                  <a:srgbClr val="585858"/>
                </a:solidFill>
                <a:latin typeface="Arial"/>
                <a:cs typeface="Arial"/>
              </a:rPr>
              <a:t> </a:t>
            </a:r>
            <a:r>
              <a:rPr sz="1800" spc="-5" dirty="0">
                <a:solidFill>
                  <a:srgbClr val="585858"/>
                </a:solidFill>
                <a:latin typeface="Arial"/>
                <a:cs typeface="Arial"/>
              </a:rPr>
              <a:t>Operations</a:t>
            </a:r>
            <a:endParaRPr sz="1800">
              <a:latin typeface="Arial"/>
              <a:cs typeface="Arial"/>
            </a:endParaRPr>
          </a:p>
          <a:p>
            <a:pPr>
              <a:lnSpc>
                <a:spcPct val="100000"/>
              </a:lnSpc>
              <a:spcBef>
                <a:spcPts val="25"/>
              </a:spcBef>
            </a:pPr>
            <a:endParaRPr sz="1750">
              <a:latin typeface="Arial"/>
              <a:cs typeface="Arial"/>
            </a:endParaRPr>
          </a:p>
          <a:p>
            <a:pPr marR="133985" algn="ctr">
              <a:lnSpc>
                <a:spcPct val="100000"/>
              </a:lnSpc>
            </a:pPr>
            <a:r>
              <a:rPr sz="1800" dirty="0">
                <a:solidFill>
                  <a:srgbClr val="585858"/>
                </a:solidFill>
                <a:latin typeface="Arial"/>
                <a:cs typeface="Arial"/>
              </a:rPr>
              <a:t>JOIN</a:t>
            </a:r>
            <a:r>
              <a:rPr sz="1800" spc="-40" dirty="0">
                <a:solidFill>
                  <a:srgbClr val="585858"/>
                </a:solidFill>
                <a:latin typeface="Arial"/>
                <a:cs typeface="Arial"/>
              </a:rPr>
              <a:t> </a:t>
            </a:r>
            <a:r>
              <a:rPr sz="1800" spc="-5" dirty="0">
                <a:solidFill>
                  <a:srgbClr val="585858"/>
                </a:solidFill>
                <a:latin typeface="Arial"/>
                <a:cs typeface="Arial"/>
              </a:rPr>
              <a:t>(Contd…)</a:t>
            </a:r>
            <a:endParaRPr sz="1800">
              <a:latin typeface="Arial"/>
              <a:cs typeface="Arial"/>
            </a:endParaRPr>
          </a:p>
          <a:p>
            <a:pPr>
              <a:lnSpc>
                <a:spcPct val="100000"/>
              </a:lnSpc>
            </a:pPr>
            <a:endParaRPr sz="2000">
              <a:latin typeface="Arial"/>
              <a:cs typeface="Arial"/>
            </a:endParaRPr>
          </a:p>
          <a:p>
            <a:pPr marL="202565" algn="ctr">
              <a:lnSpc>
                <a:spcPct val="100000"/>
              </a:lnSpc>
              <a:spcBef>
                <a:spcPts val="1739"/>
              </a:spcBef>
            </a:pPr>
            <a:r>
              <a:rPr sz="1400" dirty="0">
                <a:latin typeface="Arial"/>
                <a:cs typeface="Arial"/>
              </a:rPr>
              <a:t>Inner</a:t>
            </a:r>
            <a:r>
              <a:rPr sz="1400" spc="-65" dirty="0">
                <a:latin typeface="Arial"/>
                <a:cs typeface="Arial"/>
              </a:rPr>
              <a:t> </a:t>
            </a:r>
            <a:r>
              <a:rPr sz="1400" spc="-5" dirty="0">
                <a:latin typeface="Arial"/>
                <a:cs typeface="Arial"/>
              </a:rPr>
              <a:t>Joins</a:t>
            </a:r>
            <a:endParaRPr sz="1400">
              <a:latin typeface="Arial"/>
              <a:cs typeface="Arial"/>
            </a:endParaRPr>
          </a:p>
          <a:p>
            <a:pPr>
              <a:lnSpc>
                <a:spcPct val="100000"/>
              </a:lnSpc>
              <a:spcBef>
                <a:spcPts val="35"/>
              </a:spcBef>
            </a:pPr>
            <a:endParaRPr sz="1900">
              <a:latin typeface="Arial"/>
              <a:cs typeface="Arial"/>
            </a:endParaRPr>
          </a:p>
          <a:p>
            <a:pPr marL="1223010">
              <a:lnSpc>
                <a:spcPct val="100000"/>
              </a:lnSpc>
            </a:pPr>
            <a:r>
              <a:rPr sz="1400" spc="-10" dirty="0">
                <a:latin typeface="Arial"/>
                <a:cs typeface="Arial"/>
              </a:rPr>
              <a:t>3.</a:t>
            </a:r>
            <a:r>
              <a:rPr sz="1400" spc="-30" dirty="0">
                <a:latin typeface="Arial"/>
                <a:cs typeface="Arial"/>
              </a:rPr>
              <a:t> </a:t>
            </a:r>
            <a:r>
              <a:rPr sz="1400" dirty="0">
                <a:latin typeface="Arial"/>
                <a:cs typeface="Arial"/>
              </a:rPr>
              <a:t>Natural</a:t>
            </a:r>
            <a:r>
              <a:rPr sz="1400" spc="-55" dirty="0">
                <a:latin typeface="Arial"/>
                <a:cs typeface="Arial"/>
              </a:rPr>
              <a:t> </a:t>
            </a:r>
            <a:r>
              <a:rPr sz="1400" dirty="0">
                <a:latin typeface="Arial"/>
                <a:cs typeface="Arial"/>
              </a:rPr>
              <a:t>Join</a:t>
            </a:r>
            <a:endParaRPr sz="1400">
              <a:latin typeface="Arial"/>
              <a:cs typeface="Arial"/>
            </a:endParaRPr>
          </a:p>
          <a:p>
            <a:pPr marL="349250" marR="80645" indent="-337185">
              <a:lnSpc>
                <a:spcPct val="115700"/>
              </a:lnSpc>
              <a:spcBef>
                <a:spcPts val="5"/>
              </a:spcBef>
              <a:buChar char="●"/>
              <a:tabLst>
                <a:tab pos="349250" algn="l"/>
                <a:tab pos="349885" algn="l"/>
              </a:tabLst>
            </a:pPr>
            <a:r>
              <a:rPr sz="1400" dirty="0">
                <a:latin typeface="Arial"/>
                <a:cs typeface="Arial"/>
              </a:rPr>
              <a:t>Natural</a:t>
            </a:r>
            <a:r>
              <a:rPr sz="1400" spc="-35" dirty="0">
                <a:latin typeface="Arial"/>
                <a:cs typeface="Arial"/>
              </a:rPr>
              <a:t> </a:t>
            </a:r>
            <a:r>
              <a:rPr sz="1400" dirty="0">
                <a:latin typeface="Arial"/>
                <a:cs typeface="Arial"/>
              </a:rPr>
              <a:t>join</a:t>
            </a:r>
            <a:r>
              <a:rPr sz="1400" spc="-40" dirty="0">
                <a:latin typeface="Arial"/>
                <a:cs typeface="Arial"/>
              </a:rPr>
              <a:t> </a:t>
            </a:r>
            <a:r>
              <a:rPr sz="1400" spc="-5" dirty="0">
                <a:latin typeface="Arial"/>
                <a:cs typeface="Arial"/>
              </a:rPr>
              <a:t>does</a:t>
            </a:r>
            <a:r>
              <a:rPr sz="1400" spc="-20" dirty="0">
                <a:latin typeface="Arial"/>
                <a:cs typeface="Arial"/>
              </a:rPr>
              <a:t> </a:t>
            </a:r>
            <a:r>
              <a:rPr sz="1400" spc="-5" dirty="0">
                <a:latin typeface="Arial"/>
                <a:cs typeface="Arial"/>
              </a:rPr>
              <a:t>not</a:t>
            </a:r>
            <a:r>
              <a:rPr sz="1400" spc="-20" dirty="0">
                <a:latin typeface="Arial"/>
                <a:cs typeface="Arial"/>
              </a:rPr>
              <a:t> </a:t>
            </a:r>
            <a:r>
              <a:rPr sz="1400" spc="-5" dirty="0">
                <a:latin typeface="Arial"/>
                <a:cs typeface="Arial"/>
              </a:rPr>
              <a:t>utilize</a:t>
            </a:r>
            <a:r>
              <a:rPr sz="1400" spc="-20" dirty="0">
                <a:latin typeface="Arial"/>
                <a:cs typeface="Arial"/>
              </a:rPr>
              <a:t> </a:t>
            </a:r>
            <a:r>
              <a:rPr sz="1400" spc="-5" dirty="0">
                <a:latin typeface="Arial"/>
                <a:cs typeface="Arial"/>
              </a:rPr>
              <a:t>any</a:t>
            </a:r>
            <a:r>
              <a:rPr sz="1400" spc="-45" dirty="0">
                <a:latin typeface="Arial"/>
                <a:cs typeface="Arial"/>
              </a:rPr>
              <a:t> </a:t>
            </a:r>
            <a:r>
              <a:rPr sz="1400" spc="-5" dirty="0">
                <a:latin typeface="Arial"/>
                <a:cs typeface="Arial"/>
              </a:rPr>
              <a:t>of</a:t>
            </a:r>
            <a:r>
              <a:rPr sz="1400" spc="-20" dirty="0">
                <a:latin typeface="Arial"/>
                <a:cs typeface="Arial"/>
              </a:rPr>
              <a:t> </a:t>
            </a:r>
            <a:r>
              <a:rPr sz="1400" spc="-5" dirty="0">
                <a:latin typeface="Arial"/>
                <a:cs typeface="Arial"/>
              </a:rPr>
              <a:t>the </a:t>
            </a:r>
            <a:r>
              <a:rPr sz="1400" spc="-375" dirty="0">
                <a:latin typeface="Arial"/>
                <a:cs typeface="Arial"/>
              </a:rPr>
              <a:t> </a:t>
            </a:r>
            <a:r>
              <a:rPr sz="1400" spc="-5" dirty="0">
                <a:latin typeface="Arial"/>
                <a:cs typeface="Arial"/>
              </a:rPr>
              <a:t>comparison</a:t>
            </a:r>
            <a:r>
              <a:rPr sz="1400" spc="-10" dirty="0">
                <a:latin typeface="Arial"/>
                <a:cs typeface="Arial"/>
              </a:rPr>
              <a:t> </a:t>
            </a:r>
            <a:r>
              <a:rPr sz="1400" spc="-5" dirty="0">
                <a:latin typeface="Arial"/>
                <a:cs typeface="Arial"/>
              </a:rPr>
              <a:t>operators.</a:t>
            </a:r>
            <a:endParaRPr sz="1400">
              <a:latin typeface="Arial"/>
              <a:cs typeface="Arial"/>
            </a:endParaRPr>
          </a:p>
          <a:p>
            <a:pPr marL="349250" marR="5080" indent="-337185">
              <a:lnSpc>
                <a:spcPct val="115700"/>
              </a:lnSpc>
              <a:spcBef>
                <a:spcPts val="10"/>
              </a:spcBef>
              <a:buChar char="●"/>
              <a:tabLst>
                <a:tab pos="349250" algn="l"/>
                <a:tab pos="349885" algn="l"/>
              </a:tabLst>
            </a:pPr>
            <a:r>
              <a:rPr sz="1400" spc="-5" dirty="0">
                <a:latin typeface="Arial"/>
                <a:cs typeface="Arial"/>
              </a:rPr>
              <a:t>Attributes</a:t>
            </a:r>
            <a:r>
              <a:rPr sz="1400" spc="-25" dirty="0">
                <a:latin typeface="Arial"/>
                <a:cs typeface="Arial"/>
              </a:rPr>
              <a:t> </a:t>
            </a:r>
            <a:r>
              <a:rPr sz="1400" dirty="0">
                <a:latin typeface="Arial"/>
                <a:cs typeface="Arial"/>
              </a:rPr>
              <a:t>should</a:t>
            </a:r>
            <a:r>
              <a:rPr sz="1400" spc="-20" dirty="0">
                <a:latin typeface="Arial"/>
                <a:cs typeface="Arial"/>
              </a:rPr>
              <a:t> </a:t>
            </a:r>
            <a:r>
              <a:rPr sz="1400" spc="-10" dirty="0">
                <a:latin typeface="Arial"/>
                <a:cs typeface="Arial"/>
              </a:rPr>
              <a:t>have</a:t>
            </a:r>
            <a:r>
              <a:rPr sz="1400" spc="-20" dirty="0">
                <a:latin typeface="Arial"/>
                <a:cs typeface="Arial"/>
              </a:rPr>
              <a:t> </a:t>
            </a:r>
            <a:r>
              <a:rPr sz="1400" dirty="0">
                <a:latin typeface="Arial"/>
                <a:cs typeface="Arial"/>
              </a:rPr>
              <a:t>the</a:t>
            </a:r>
            <a:r>
              <a:rPr sz="1400" spc="-15" dirty="0">
                <a:latin typeface="Arial"/>
                <a:cs typeface="Arial"/>
              </a:rPr>
              <a:t> </a:t>
            </a:r>
            <a:r>
              <a:rPr sz="1400" spc="-5" dirty="0">
                <a:latin typeface="Arial"/>
                <a:cs typeface="Arial"/>
              </a:rPr>
              <a:t>same</a:t>
            </a:r>
            <a:r>
              <a:rPr sz="1400" spc="-35" dirty="0">
                <a:latin typeface="Arial"/>
                <a:cs typeface="Arial"/>
              </a:rPr>
              <a:t> </a:t>
            </a:r>
            <a:r>
              <a:rPr sz="1400" spc="-5" dirty="0">
                <a:latin typeface="Arial"/>
                <a:cs typeface="Arial"/>
              </a:rPr>
              <a:t>name </a:t>
            </a:r>
            <a:r>
              <a:rPr sz="1400" spc="-370" dirty="0">
                <a:latin typeface="Arial"/>
                <a:cs typeface="Arial"/>
              </a:rPr>
              <a:t> </a:t>
            </a:r>
            <a:r>
              <a:rPr sz="1400" spc="-5" dirty="0">
                <a:latin typeface="Arial"/>
                <a:cs typeface="Arial"/>
              </a:rPr>
              <a:t>and</a:t>
            </a:r>
            <a:r>
              <a:rPr sz="1400" spc="-15" dirty="0">
                <a:latin typeface="Arial"/>
                <a:cs typeface="Arial"/>
              </a:rPr>
              <a:t> </a:t>
            </a:r>
            <a:r>
              <a:rPr sz="1400" spc="-5" dirty="0">
                <a:latin typeface="Arial"/>
                <a:cs typeface="Arial"/>
              </a:rPr>
              <a:t>domain.</a:t>
            </a:r>
            <a:endParaRPr sz="1400">
              <a:latin typeface="Arial"/>
              <a:cs typeface="Arial"/>
            </a:endParaRPr>
          </a:p>
          <a:p>
            <a:pPr marL="349250" marR="50800" indent="-335915">
              <a:lnSpc>
                <a:spcPts val="1950"/>
              </a:lnSpc>
              <a:spcBef>
                <a:spcPts val="90"/>
              </a:spcBef>
              <a:buChar char="●"/>
              <a:tabLst>
                <a:tab pos="349250" algn="l"/>
                <a:tab pos="349885" algn="l"/>
              </a:tabLst>
            </a:pPr>
            <a:r>
              <a:rPr sz="1400" dirty="0">
                <a:latin typeface="Arial"/>
                <a:cs typeface="Arial"/>
              </a:rPr>
              <a:t>There</a:t>
            </a:r>
            <a:r>
              <a:rPr sz="1400" spc="-25" dirty="0">
                <a:latin typeface="Arial"/>
                <a:cs typeface="Arial"/>
              </a:rPr>
              <a:t> </a:t>
            </a:r>
            <a:r>
              <a:rPr sz="1400" dirty="0">
                <a:latin typeface="Arial"/>
                <a:cs typeface="Arial"/>
              </a:rPr>
              <a:t>should</a:t>
            </a:r>
            <a:r>
              <a:rPr sz="1400" spc="-25" dirty="0">
                <a:latin typeface="Arial"/>
                <a:cs typeface="Arial"/>
              </a:rPr>
              <a:t> </a:t>
            </a:r>
            <a:r>
              <a:rPr sz="1400" spc="-5" dirty="0">
                <a:latin typeface="Arial"/>
                <a:cs typeface="Arial"/>
              </a:rPr>
              <a:t>be</a:t>
            </a:r>
            <a:r>
              <a:rPr sz="1400" spc="-20" dirty="0">
                <a:latin typeface="Arial"/>
                <a:cs typeface="Arial"/>
              </a:rPr>
              <a:t> </a:t>
            </a:r>
            <a:r>
              <a:rPr sz="1400" spc="-5" dirty="0">
                <a:latin typeface="Arial"/>
                <a:cs typeface="Arial"/>
              </a:rPr>
              <a:t>at</a:t>
            </a:r>
            <a:r>
              <a:rPr sz="1400" spc="-30" dirty="0">
                <a:latin typeface="Arial"/>
                <a:cs typeface="Arial"/>
              </a:rPr>
              <a:t> </a:t>
            </a:r>
            <a:r>
              <a:rPr sz="1400" spc="-5" dirty="0">
                <a:latin typeface="Arial"/>
                <a:cs typeface="Arial"/>
              </a:rPr>
              <a:t>least</a:t>
            </a:r>
            <a:r>
              <a:rPr sz="1400" dirty="0">
                <a:latin typeface="Arial"/>
                <a:cs typeface="Arial"/>
              </a:rPr>
              <a:t> </a:t>
            </a:r>
            <a:r>
              <a:rPr sz="1400" spc="-5" dirty="0">
                <a:latin typeface="Arial"/>
                <a:cs typeface="Arial"/>
              </a:rPr>
              <a:t>one</a:t>
            </a:r>
            <a:r>
              <a:rPr sz="1400" spc="-25" dirty="0">
                <a:latin typeface="Arial"/>
                <a:cs typeface="Arial"/>
              </a:rPr>
              <a:t> </a:t>
            </a:r>
            <a:r>
              <a:rPr sz="1400" spc="-5" dirty="0">
                <a:latin typeface="Arial"/>
                <a:cs typeface="Arial"/>
              </a:rPr>
              <a:t>common </a:t>
            </a:r>
            <a:r>
              <a:rPr sz="1400" spc="-375" dirty="0">
                <a:latin typeface="Arial"/>
                <a:cs typeface="Arial"/>
              </a:rPr>
              <a:t> </a:t>
            </a:r>
            <a:r>
              <a:rPr sz="1400" spc="-5" dirty="0">
                <a:latin typeface="Arial"/>
                <a:cs typeface="Arial"/>
              </a:rPr>
              <a:t>attribute</a:t>
            </a:r>
            <a:r>
              <a:rPr sz="1400" spc="-35" dirty="0">
                <a:latin typeface="Arial"/>
                <a:cs typeface="Arial"/>
              </a:rPr>
              <a:t> </a:t>
            </a:r>
            <a:r>
              <a:rPr sz="1400" spc="-5" dirty="0">
                <a:latin typeface="Arial"/>
                <a:cs typeface="Arial"/>
              </a:rPr>
              <a:t>between</a:t>
            </a:r>
            <a:r>
              <a:rPr sz="1400" spc="-20" dirty="0">
                <a:latin typeface="Arial"/>
                <a:cs typeface="Arial"/>
              </a:rPr>
              <a:t> </a:t>
            </a:r>
            <a:r>
              <a:rPr sz="1400" spc="-10" dirty="0">
                <a:latin typeface="Arial"/>
                <a:cs typeface="Arial"/>
              </a:rPr>
              <a:t>two</a:t>
            </a:r>
            <a:r>
              <a:rPr sz="1400" spc="-25" dirty="0">
                <a:latin typeface="Arial"/>
                <a:cs typeface="Arial"/>
              </a:rPr>
              <a:t> </a:t>
            </a:r>
            <a:r>
              <a:rPr sz="1400" dirty="0">
                <a:latin typeface="Arial"/>
                <a:cs typeface="Arial"/>
              </a:rPr>
              <a:t>relations.</a:t>
            </a:r>
            <a:endParaRPr sz="1400">
              <a:latin typeface="Arial"/>
              <a:cs typeface="Arial"/>
            </a:endParaRPr>
          </a:p>
        </p:txBody>
      </p:sp>
      <p:grpSp>
        <p:nvGrpSpPr>
          <p:cNvPr id="4" name="object 4"/>
          <p:cNvGrpSpPr/>
          <p:nvPr/>
        </p:nvGrpSpPr>
        <p:grpSpPr>
          <a:xfrm>
            <a:off x="4572000" y="0"/>
            <a:ext cx="4572000" cy="5143500"/>
            <a:chOff x="4572000" y="0"/>
            <a:chExt cx="4572000" cy="5143500"/>
          </a:xfrm>
        </p:grpSpPr>
        <p:sp>
          <p:nvSpPr>
            <p:cNvPr id="5" name="object 5"/>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6" name="object 6"/>
            <p:cNvPicPr/>
            <p:nvPr/>
          </p:nvPicPr>
          <p:blipFill>
            <a:blip r:embed="rId2" cstate="print"/>
            <a:stretch>
              <a:fillRect/>
            </a:stretch>
          </p:blipFill>
          <p:spPr>
            <a:xfrm>
              <a:off x="8228965" y="161290"/>
              <a:ext cx="791845" cy="311785"/>
            </a:xfrm>
            <a:prstGeom prst="rect">
              <a:avLst/>
            </a:prstGeom>
          </p:spPr>
        </p:pic>
        <p:pic>
          <p:nvPicPr>
            <p:cNvPr id="7" name="object 7"/>
            <p:cNvPicPr/>
            <p:nvPr/>
          </p:nvPicPr>
          <p:blipFill>
            <a:blip r:embed="rId3" cstate="print"/>
            <a:stretch>
              <a:fillRect/>
            </a:stretch>
          </p:blipFill>
          <p:spPr>
            <a:xfrm>
              <a:off x="4638039" y="962025"/>
              <a:ext cx="4370323" cy="1704339"/>
            </a:xfrm>
            <a:prstGeom prst="rect">
              <a:avLst/>
            </a:prstGeom>
          </p:spPr>
        </p:pic>
      </p:grpSp>
      <p:pic>
        <p:nvPicPr>
          <p:cNvPr id="8" name="object 8"/>
          <p:cNvPicPr/>
          <p:nvPr/>
        </p:nvPicPr>
        <p:blipFill>
          <a:blip r:embed="rId4" cstate="print"/>
          <a:stretch>
            <a:fillRect/>
          </a:stretch>
        </p:blipFill>
        <p:spPr>
          <a:xfrm>
            <a:off x="143510" y="161289"/>
            <a:ext cx="773887" cy="311150"/>
          </a:xfrm>
          <a:prstGeom prst="rect">
            <a:avLst/>
          </a:prstGeom>
        </p:spPr>
      </p:pic>
      <p:sp>
        <p:nvSpPr>
          <p:cNvPr id="9" name="object 9"/>
          <p:cNvSpPr txBox="1"/>
          <p:nvPr/>
        </p:nvSpPr>
        <p:spPr>
          <a:xfrm>
            <a:off x="4205640" y="4826398"/>
            <a:ext cx="4370323" cy="311624"/>
          </a:xfrm>
          <a:prstGeom prst="rect">
            <a:avLst/>
          </a:prstGeom>
        </p:spPr>
        <p:txBody>
          <a:bodyPr vert="horz" wrap="square" lIns="0" tIns="3810" rIns="0" bIns="0" rtlCol="0">
            <a:spAutoFit/>
          </a:bodyPr>
          <a:lstStyle/>
          <a:p>
            <a:pPr marL="1270000" algn="ctr">
              <a:lnSpc>
                <a:spcPct val="100000"/>
              </a:lnSpc>
              <a:spcBef>
                <a:spcPts val="30"/>
              </a:spcBef>
            </a:pPr>
            <a:r>
              <a:rPr kumimoji="0" lang="en-US" sz="700" b="0" i="0" u="none" strike="noStrike" kern="0" cap="none" spc="-10" normalizeH="0" baseline="0" noProof="0" dirty="0">
                <a:ln>
                  <a:noFill/>
                </a:ln>
                <a:solidFill>
                  <a:srgbClr val="585858"/>
                </a:solidFill>
                <a:effectLst/>
                <a:uLnTx/>
                <a:uFillTx/>
                <a:latin typeface="Arial"/>
                <a:cs typeface="Arial"/>
                <a:sym typeface="Arial"/>
              </a:rPr>
              <a:t>Image</a:t>
            </a:r>
            <a:r>
              <a:rPr kumimoji="0" lang="en-US" sz="700" b="0" i="0" u="none" strike="noStrike" kern="0" cap="none" spc="15" normalizeH="0" baseline="0" noProof="0" dirty="0">
                <a:ln>
                  <a:noFill/>
                </a:ln>
                <a:solidFill>
                  <a:srgbClr val="585858"/>
                </a:solidFill>
                <a:effectLst/>
                <a:uLnTx/>
                <a:uFillTx/>
                <a:latin typeface="Arial"/>
                <a:cs typeface="Arial"/>
                <a:sym typeface="Arial"/>
              </a:rPr>
              <a:t> </a:t>
            </a:r>
            <a:r>
              <a:rPr kumimoji="0" lang="en-US" sz="700" b="0" i="0" u="none" strike="noStrike" kern="0" cap="none" spc="-5" normalizeH="0" baseline="0" noProof="0" dirty="0">
                <a:ln>
                  <a:noFill/>
                </a:ln>
                <a:solidFill>
                  <a:srgbClr val="585858"/>
                </a:solidFill>
                <a:effectLst/>
                <a:uLnTx/>
                <a:uFillTx/>
                <a:latin typeface="Arial"/>
                <a:cs typeface="Arial"/>
                <a:sym typeface="Arial"/>
              </a:rPr>
              <a:t>Source:</a:t>
            </a:r>
            <a:r>
              <a:rPr kumimoji="0" lang="en-US" sz="700" b="0" i="0" u="none" strike="noStrike" kern="0" cap="none" spc="35" normalizeH="0" baseline="0" noProof="0" dirty="0">
                <a:ln>
                  <a:noFill/>
                </a:ln>
                <a:solidFill>
                  <a:srgbClr val="585858"/>
                </a:solidFill>
                <a:effectLst/>
                <a:uLnTx/>
                <a:uFillTx/>
                <a:latin typeface="Arial"/>
                <a:cs typeface="Arial"/>
                <a:sym typeface="Arial"/>
              </a:rPr>
              <a:t> </a:t>
            </a:r>
            <a:r>
              <a:rPr sz="700" u="sng" spc="-5" dirty="0">
                <a:solidFill>
                  <a:srgbClr val="0096A7"/>
                </a:solidFill>
                <a:uFill>
                  <a:solidFill>
                    <a:srgbClr val="0096A7"/>
                  </a:solidFill>
                </a:uFill>
                <a:latin typeface="Arial"/>
                <a:cs typeface="Arial"/>
                <a:hlinkClick r:id="rId5"/>
              </a:rPr>
              <a:t>https://www.tutorialspoint.com/dbms/database_joins.htm</a:t>
            </a:r>
            <a:endParaRPr sz="700" dirty="0">
              <a:latin typeface="Arial"/>
              <a:cs typeface="Arial"/>
            </a:endParaRPr>
          </a:p>
          <a:p>
            <a:pPr marL="12700" algn="ctr">
              <a:lnSpc>
                <a:spcPct val="100000"/>
              </a:lnSpc>
              <a:spcBef>
                <a:spcPts val="595"/>
              </a:spcBef>
            </a:pPr>
            <a:endParaRPr sz="800" dirty="0">
              <a:latin typeface="Arial"/>
              <a:cs typeface="Arial"/>
            </a:endParaRPr>
          </a:p>
        </p:txBody>
      </p:sp>
    </p:spTree>
  </p:cSld>
  <p:clrMapOvr>
    <a:masterClrMapping/>
  </p:clrMapOvr>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98763" y="644397"/>
            <a:ext cx="3445983" cy="990656"/>
          </a:xfrm>
          <a:prstGeom prst="rect">
            <a:avLst/>
          </a:prstGeom>
        </p:spPr>
        <p:txBody>
          <a:bodyPr vert="horz" wrap="square" lIns="0" tIns="28575" rIns="0" bIns="0" rtlCol="0">
            <a:spAutoFit/>
          </a:bodyPr>
          <a:lstStyle/>
          <a:p>
            <a:pPr marL="118745" marR="108585" algn="ctr">
              <a:lnSpc>
                <a:spcPts val="2840"/>
              </a:lnSpc>
              <a:spcBef>
                <a:spcPts val="225"/>
              </a:spcBef>
            </a:pPr>
            <a:r>
              <a:rPr spc="-5" dirty="0"/>
              <a:t>R</a:t>
            </a:r>
            <a:r>
              <a:rPr spc="-15" dirty="0"/>
              <a:t>e</a:t>
            </a:r>
            <a:r>
              <a:rPr spc="-5" dirty="0"/>
              <a:t>l</a:t>
            </a:r>
            <a:r>
              <a:rPr spc="-15" dirty="0"/>
              <a:t>a</a:t>
            </a:r>
            <a:r>
              <a:rPr spc="-5" dirty="0"/>
              <a:t>tio</a:t>
            </a:r>
            <a:r>
              <a:rPr spc="-25" dirty="0"/>
              <a:t>n</a:t>
            </a:r>
            <a:r>
              <a:rPr spc="-5" dirty="0"/>
              <a:t>al</a:t>
            </a:r>
            <a:r>
              <a:rPr spc="-145" dirty="0"/>
              <a:t> </a:t>
            </a:r>
            <a:r>
              <a:rPr spc="-5" dirty="0"/>
              <a:t>A</a:t>
            </a:r>
            <a:r>
              <a:rPr spc="-15" dirty="0"/>
              <a:t>l</a:t>
            </a:r>
            <a:r>
              <a:rPr spc="-5" dirty="0"/>
              <a:t>ge</a:t>
            </a:r>
            <a:r>
              <a:rPr spc="-15" dirty="0"/>
              <a:t>b</a:t>
            </a:r>
            <a:r>
              <a:rPr spc="-5" dirty="0"/>
              <a:t>r</a:t>
            </a:r>
            <a:r>
              <a:rPr spc="-15" dirty="0"/>
              <a:t>a</a:t>
            </a:r>
            <a:r>
              <a:rPr spc="-5" dirty="0"/>
              <a:t>ic  Operations</a:t>
            </a:r>
            <a:endParaRPr lang="en-US" spc="-5" dirty="0"/>
          </a:p>
          <a:p>
            <a:pPr algn="ctr">
              <a:lnSpc>
                <a:spcPts val="1705"/>
              </a:lnSpc>
            </a:pPr>
            <a:r>
              <a:rPr lang="en-US" sz="1800" spc="-5" dirty="0">
                <a:solidFill>
                  <a:srgbClr val="585858"/>
                </a:solidFill>
              </a:rPr>
              <a:t>Binary</a:t>
            </a:r>
            <a:r>
              <a:rPr lang="en-US" sz="1800" spc="-65" dirty="0">
                <a:solidFill>
                  <a:srgbClr val="585858"/>
                </a:solidFill>
              </a:rPr>
              <a:t> </a:t>
            </a:r>
            <a:r>
              <a:rPr lang="en-US" sz="1800" spc="-5" dirty="0">
                <a:solidFill>
                  <a:srgbClr val="585858"/>
                </a:solidFill>
              </a:rPr>
              <a:t>Relational</a:t>
            </a:r>
            <a:r>
              <a:rPr lang="en-US" sz="1800" spc="-50" dirty="0">
                <a:solidFill>
                  <a:srgbClr val="585858"/>
                </a:solidFill>
              </a:rPr>
              <a:t> </a:t>
            </a:r>
            <a:r>
              <a:rPr lang="en-US" sz="1800" spc="-5" dirty="0">
                <a:solidFill>
                  <a:srgbClr val="585858"/>
                </a:solidFill>
              </a:rPr>
              <a:t>Operations</a:t>
            </a:r>
            <a:endParaRPr lang="en-US" sz="1800" dirty="0"/>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638039" y="962025"/>
              <a:ext cx="4370323" cy="1704339"/>
            </a:xfrm>
            <a:prstGeom prst="rect">
              <a:avLst/>
            </a:prstGeom>
          </p:spPr>
        </p:pic>
      </p:grpSp>
      <p:sp>
        <p:nvSpPr>
          <p:cNvPr id="7" name="object 7"/>
          <p:cNvSpPr txBox="1"/>
          <p:nvPr/>
        </p:nvSpPr>
        <p:spPr>
          <a:xfrm>
            <a:off x="1476502" y="1996567"/>
            <a:ext cx="160020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JOIN</a:t>
            </a:r>
            <a:r>
              <a:rPr sz="1800" spc="-70" dirty="0">
                <a:solidFill>
                  <a:srgbClr val="585858"/>
                </a:solidFill>
                <a:latin typeface="Arial"/>
                <a:cs typeface="Arial"/>
              </a:rPr>
              <a:t> </a:t>
            </a:r>
            <a:r>
              <a:rPr sz="1800" spc="-5" dirty="0">
                <a:solidFill>
                  <a:srgbClr val="585858"/>
                </a:solidFill>
                <a:latin typeface="Arial"/>
                <a:cs typeface="Arial"/>
              </a:rPr>
              <a:t>(Contd…)</a:t>
            </a:r>
            <a:endParaRPr sz="1800" dirty="0">
              <a:latin typeface="Arial"/>
              <a:cs typeface="Arial"/>
            </a:endParaRPr>
          </a:p>
        </p:txBody>
      </p:sp>
      <p:sp>
        <p:nvSpPr>
          <p:cNvPr id="8" name="object 8"/>
          <p:cNvSpPr txBox="1"/>
          <p:nvPr/>
        </p:nvSpPr>
        <p:spPr>
          <a:xfrm>
            <a:off x="654812" y="3103473"/>
            <a:ext cx="3289935" cy="1263650"/>
          </a:xfrm>
          <a:prstGeom prst="rect">
            <a:avLst/>
          </a:prstGeom>
        </p:spPr>
        <p:txBody>
          <a:bodyPr vert="horz" wrap="square" lIns="0" tIns="47625" rIns="0" bIns="0" rtlCol="0">
            <a:spAutoFit/>
          </a:bodyPr>
          <a:lstStyle/>
          <a:p>
            <a:pPr marL="1410335">
              <a:lnSpc>
                <a:spcPct val="100000"/>
              </a:lnSpc>
              <a:spcBef>
                <a:spcPts val="375"/>
              </a:spcBef>
            </a:pPr>
            <a:r>
              <a:rPr sz="1400" dirty="0">
                <a:latin typeface="Arial"/>
                <a:cs typeface="Arial"/>
              </a:rPr>
              <a:t>Outer</a:t>
            </a:r>
            <a:r>
              <a:rPr sz="1400" spc="-70" dirty="0">
                <a:latin typeface="Arial"/>
                <a:cs typeface="Arial"/>
              </a:rPr>
              <a:t> </a:t>
            </a:r>
            <a:r>
              <a:rPr sz="1400" dirty="0">
                <a:latin typeface="Arial"/>
                <a:cs typeface="Arial"/>
              </a:rPr>
              <a:t>join</a:t>
            </a:r>
            <a:endParaRPr sz="1400">
              <a:latin typeface="Arial"/>
              <a:cs typeface="Arial"/>
            </a:endParaRPr>
          </a:p>
          <a:p>
            <a:pPr marL="349250" marR="5080" indent="-337185">
              <a:lnSpc>
                <a:spcPct val="115700"/>
              </a:lnSpc>
              <a:spcBef>
                <a:spcPts val="15"/>
              </a:spcBef>
              <a:buChar char="●"/>
              <a:tabLst>
                <a:tab pos="349250" algn="l"/>
                <a:tab pos="349885" algn="l"/>
              </a:tabLst>
            </a:pPr>
            <a:r>
              <a:rPr sz="1400" dirty="0">
                <a:latin typeface="Arial"/>
                <a:cs typeface="Arial"/>
              </a:rPr>
              <a:t>In</a:t>
            </a:r>
            <a:r>
              <a:rPr sz="1400" spc="-20" dirty="0">
                <a:latin typeface="Arial"/>
                <a:cs typeface="Arial"/>
              </a:rPr>
              <a:t> </a:t>
            </a:r>
            <a:r>
              <a:rPr sz="1400" spc="-10" dirty="0">
                <a:latin typeface="Arial"/>
                <a:cs typeface="Arial"/>
              </a:rPr>
              <a:t>an</a:t>
            </a:r>
            <a:r>
              <a:rPr sz="1400" spc="-20" dirty="0">
                <a:latin typeface="Arial"/>
                <a:cs typeface="Arial"/>
              </a:rPr>
              <a:t> </a:t>
            </a:r>
            <a:r>
              <a:rPr sz="1400" spc="-5" dirty="0">
                <a:latin typeface="Arial"/>
                <a:cs typeface="Arial"/>
              </a:rPr>
              <a:t>outer</a:t>
            </a:r>
            <a:r>
              <a:rPr sz="1400" spc="-25" dirty="0">
                <a:latin typeface="Arial"/>
                <a:cs typeface="Arial"/>
              </a:rPr>
              <a:t> </a:t>
            </a:r>
            <a:r>
              <a:rPr sz="1400" spc="-5" dirty="0">
                <a:latin typeface="Arial"/>
                <a:cs typeface="Arial"/>
              </a:rPr>
              <a:t>join,</a:t>
            </a:r>
            <a:r>
              <a:rPr sz="1400" spc="-15" dirty="0">
                <a:latin typeface="Arial"/>
                <a:cs typeface="Arial"/>
              </a:rPr>
              <a:t> </a:t>
            </a:r>
            <a:r>
              <a:rPr sz="1400" spc="-5" dirty="0">
                <a:latin typeface="Arial"/>
                <a:cs typeface="Arial"/>
              </a:rPr>
              <a:t>along</a:t>
            </a:r>
            <a:r>
              <a:rPr sz="1400" spc="-15" dirty="0">
                <a:latin typeface="Arial"/>
                <a:cs typeface="Arial"/>
              </a:rPr>
              <a:t> </a:t>
            </a:r>
            <a:r>
              <a:rPr sz="1400" spc="-5" dirty="0">
                <a:latin typeface="Arial"/>
                <a:cs typeface="Arial"/>
              </a:rPr>
              <a:t>with</a:t>
            </a:r>
            <a:r>
              <a:rPr sz="1400" spc="-15" dirty="0">
                <a:latin typeface="Arial"/>
                <a:cs typeface="Arial"/>
              </a:rPr>
              <a:t> </a:t>
            </a:r>
            <a:r>
              <a:rPr sz="1400" spc="-5" dirty="0">
                <a:latin typeface="Arial"/>
                <a:cs typeface="Arial"/>
              </a:rPr>
              <a:t>tuples</a:t>
            </a:r>
            <a:r>
              <a:rPr sz="1400" spc="-25" dirty="0">
                <a:latin typeface="Arial"/>
                <a:cs typeface="Arial"/>
              </a:rPr>
              <a:t> </a:t>
            </a:r>
            <a:r>
              <a:rPr sz="1400" spc="-5" dirty="0">
                <a:latin typeface="Arial"/>
                <a:cs typeface="Arial"/>
              </a:rPr>
              <a:t>that </a:t>
            </a:r>
            <a:r>
              <a:rPr sz="1400" spc="-370" dirty="0">
                <a:latin typeface="Arial"/>
                <a:cs typeface="Arial"/>
              </a:rPr>
              <a:t> </a:t>
            </a:r>
            <a:r>
              <a:rPr sz="1400" spc="-5" dirty="0">
                <a:latin typeface="Arial"/>
                <a:cs typeface="Arial"/>
              </a:rPr>
              <a:t>satisfy</a:t>
            </a:r>
            <a:r>
              <a:rPr sz="1400" spc="-20" dirty="0">
                <a:latin typeface="Arial"/>
                <a:cs typeface="Arial"/>
              </a:rPr>
              <a:t> </a:t>
            </a:r>
            <a:r>
              <a:rPr sz="1400" dirty="0">
                <a:latin typeface="Arial"/>
                <a:cs typeface="Arial"/>
              </a:rPr>
              <a:t>the</a:t>
            </a:r>
            <a:r>
              <a:rPr sz="1400" spc="-5" dirty="0">
                <a:latin typeface="Arial"/>
                <a:cs typeface="Arial"/>
              </a:rPr>
              <a:t> matching</a:t>
            </a:r>
            <a:r>
              <a:rPr sz="1400" spc="5" dirty="0">
                <a:latin typeface="Arial"/>
                <a:cs typeface="Arial"/>
              </a:rPr>
              <a:t> </a:t>
            </a:r>
            <a:r>
              <a:rPr sz="1400" spc="-5" dirty="0">
                <a:latin typeface="Arial"/>
                <a:cs typeface="Arial"/>
              </a:rPr>
              <a:t>criteria,</a:t>
            </a:r>
            <a:r>
              <a:rPr sz="1400" spc="-10" dirty="0">
                <a:latin typeface="Arial"/>
                <a:cs typeface="Arial"/>
              </a:rPr>
              <a:t> we</a:t>
            </a:r>
            <a:r>
              <a:rPr sz="1400" spc="5" dirty="0">
                <a:latin typeface="Arial"/>
                <a:cs typeface="Arial"/>
              </a:rPr>
              <a:t> </a:t>
            </a:r>
            <a:r>
              <a:rPr sz="1400" dirty="0">
                <a:latin typeface="Arial"/>
                <a:cs typeface="Arial"/>
              </a:rPr>
              <a:t>also </a:t>
            </a:r>
            <a:r>
              <a:rPr sz="1400" spc="5" dirty="0">
                <a:latin typeface="Arial"/>
                <a:cs typeface="Arial"/>
              </a:rPr>
              <a:t> </a:t>
            </a:r>
            <a:r>
              <a:rPr sz="1400" dirty="0">
                <a:latin typeface="Arial"/>
                <a:cs typeface="Arial"/>
              </a:rPr>
              <a:t>include </a:t>
            </a:r>
            <a:r>
              <a:rPr sz="1400" spc="-5" dirty="0">
                <a:latin typeface="Arial"/>
                <a:cs typeface="Arial"/>
              </a:rPr>
              <a:t>some </a:t>
            </a:r>
            <a:r>
              <a:rPr sz="1400" dirty="0">
                <a:latin typeface="Arial"/>
                <a:cs typeface="Arial"/>
              </a:rPr>
              <a:t>or all </a:t>
            </a:r>
            <a:r>
              <a:rPr sz="1400" spc="-5" dirty="0">
                <a:latin typeface="Arial"/>
                <a:cs typeface="Arial"/>
              </a:rPr>
              <a:t>tuples that </a:t>
            </a:r>
            <a:r>
              <a:rPr sz="1400" dirty="0">
                <a:latin typeface="Arial"/>
                <a:cs typeface="Arial"/>
              </a:rPr>
              <a:t>do </a:t>
            </a:r>
            <a:r>
              <a:rPr sz="1400" spc="-5" dirty="0">
                <a:latin typeface="Arial"/>
                <a:cs typeface="Arial"/>
              </a:rPr>
              <a:t>not </a:t>
            </a:r>
            <a:r>
              <a:rPr sz="1400" spc="-375" dirty="0">
                <a:latin typeface="Arial"/>
                <a:cs typeface="Arial"/>
              </a:rPr>
              <a:t> </a:t>
            </a:r>
            <a:r>
              <a:rPr sz="1400" dirty="0">
                <a:latin typeface="Arial"/>
                <a:cs typeface="Arial"/>
              </a:rPr>
              <a:t>match</a:t>
            </a:r>
            <a:r>
              <a:rPr sz="1400" spc="-25"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criteria.</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327593" y="4739608"/>
            <a:ext cx="5211261" cy="311624"/>
          </a:xfrm>
          <a:prstGeom prst="rect">
            <a:avLst/>
          </a:prstGeom>
        </p:spPr>
        <p:txBody>
          <a:bodyPr vert="horz" wrap="square" lIns="0" tIns="3810" rIns="0" bIns="0" rtlCol="0">
            <a:spAutoFit/>
          </a:bodyPr>
          <a:lstStyle/>
          <a:p>
            <a:pPr marL="1270000">
              <a:lnSpc>
                <a:spcPct val="100000"/>
              </a:lnSpc>
              <a:spcBef>
                <a:spcPts val="30"/>
              </a:spcBef>
            </a:pPr>
            <a:r>
              <a:rPr kumimoji="0" lang="en-US" sz="700" b="0" i="0" u="none" strike="noStrike" kern="0" cap="none" spc="-10" normalizeH="0" baseline="0" noProof="0" dirty="0">
                <a:ln>
                  <a:noFill/>
                </a:ln>
                <a:solidFill>
                  <a:srgbClr val="585858"/>
                </a:solidFill>
                <a:effectLst/>
                <a:uLnTx/>
                <a:uFillTx/>
                <a:latin typeface="Arial"/>
                <a:cs typeface="Arial"/>
                <a:sym typeface="Arial"/>
              </a:rPr>
              <a:t>Image</a:t>
            </a:r>
            <a:r>
              <a:rPr kumimoji="0" lang="en-US" sz="700" b="0" i="0" u="none" strike="noStrike" kern="0" cap="none" spc="15" normalizeH="0" baseline="0" noProof="0" dirty="0">
                <a:ln>
                  <a:noFill/>
                </a:ln>
                <a:solidFill>
                  <a:srgbClr val="585858"/>
                </a:solidFill>
                <a:effectLst/>
                <a:uLnTx/>
                <a:uFillTx/>
                <a:latin typeface="Arial"/>
                <a:cs typeface="Arial"/>
                <a:sym typeface="Arial"/>
              </a:rPr>
              <a:t> </a:t>
            </a:r>
            <a:r>
              <a:rPr kumimoji="0" lang="en-US" sz="700" b="0" i="0" u="none" strike="noStrike" kern="0" cap="none" spc="-5" normalizeH="0" baseline="0" noProof="0" dirty="0">
                <a:ln>
                  <a:noFill/>
                </a:ln>
                <a:solidFill>
                  <a:srgbClr val="585858"/>
                </a:solidFill>
                <a:effectLst/>
                <a:uLnTx/>
                <a:uFillTx/>
                <a:latin typeface="Arial"/>
                <a:cs typeface="Arial"/>
                <a:sym typeface="Arial"/>
              </a:rPr>
              <a:t>Source:</a:t>
            </a:r>
            <a:r>
              <a:rPr sz="700" u="sng" spc="-5" dirty="0">
                <a:solidFill>
                  <a:srgbClr val="0096A7"/>
                </a:solidFill>
                <a:uFill>
                  <a:solidFill>
                    <a:srgbClr val="0096A7"/>
                  </a:solidFill>
                </a:uFill>
                <a:latin typeface="Arial"/>
                <a:cs typeface="Arial"/>
                <a:hlinkClick r:id="rId5"/>
              </a:rPr>
              <a:t>https://www.tutorialspoint.com/dbms/database_joins.htm</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54812" y="644397"/>
            <a:ext cx="3550920" cy="1106805"/>
          </a:xfrm>
          <a:prstGeom prst="rect">
            <a:avLst/>
          </a:prstGeom>
        </p:spPr>
        <p:txBody>
          <a:bodyPr vert="horz" wrap="square" lIns="0" tIns="28575" rIns="0" bIns="0" rtlCol="0">
            <a:spAutoFit/>
          </a:bodyPr>
          <a:lstStyle/>
          <a:p>
            <a:pPr marL="118745" marR="108585" algn="ctr">
              <a:lnSpc>
                <a:spcPts val="2840"/>
              </a:lnSpc>
              <a:spcBef>
                <a:spcPts val="225"/>
              </a:spcBef>
            </a:pPr>
            <a:r>
              <a:rPr spc="-5" dirty="0"/>
              <a:t>R</a:t>
            </a:r>
            <a:r>
              <a:rPr spc="-15" dirty="0"/>
              <a:t>e</a:t>
            </a:r>
            <a:r>
              <a:rPr spc="-5" dirty="0"/>
              <a:t>l</a:t>
            </a:r>
            <a:r>
              <a:rPr spc="-15" dirty="0"/>
              <a:t>a</a:t>
            </a:r>
            <a:r>
              <a:rPr spc="-5" dirty="0"/>
              <a:t>tio</a:t>
            </a:r>
            <a:r>
              <a:rPr spc="-25" dirty="0"/>
              <a:t>n</a:t>
            </a:r>
            <a:r>
              <a:rPr spc="-5" dirty="0"/>
              <a:t>al</a:t>
            </a:r>
            <a:r>
              <a:rPr spc="-145" dirty="0"/>
              <a:t> </a:t>
            </a:r>
            <a:r>
              <a:rPr spc="-5" dirty="0"/>
              <a:t>A</a:t>
            </a:r>
            <a:r>
              <a:rPr spc="-15" dirty="0"/>
              <a:t>l</a:t>
            </a:r>
            <a:r>
              <a:rPr spc="-5" dirty="0"/>
              <a:t>ge</a:t>
            </a:r>
            <a:r>
              <a:rPr spc="-15" dirty="0"/>
              <a:t>b</a:t>
            </a:r>
            <a:r>
              <a:rPr spc="-5" dirty="0"/>
              <a:t>r</a:t>
            </a:r>
            <a:r>
              <a:rPr spc="-15" dirty="0"/>
              <a:t>a</a:t>
            </a:r>
            <a:r>
              <a:rPr spc="-5" dirty="0"/>
              <a:t>ic  Operations</a:t>
            </a:r>
          </a:p>
          <a:p>
            <a:pPr algn="ctr">
              <a:lnSpc>
                <a:spcPct val="100000"/>
              </a:lnSpc>
              <a:spcBef>
                <a:spcPts val="545"/>
              </a:spcBef>
            </a:pPr>
            <a:r>
              <a:rPr sz="1800" spc="-5" dirty="0">
                <a:solidFill>
                  <a:srgbClr val="585858"/>
                </a:solidFill>
              </a:rPr>
              <a:t>Binary</a:t>
            </a:r>
            <a:r>
              <a:rPr sz="1800" spc="-65" dirty="0">
                <a:solidFill>
                  <a:srgbClr val="585858"/>
                </a:solidFill>
              </a:rPr>
              <a:t> </a:t>
            </a:r>
            <a:r>
              <a:rPr sz="1800" spc="-5" dirty="0">
                <a:solidFill>
                  <a:srgbClr val="585858"/>
                </a:solidFill>
              </a:rPr>
              <a:t>Relational</a:t>
            </a:r>
            <a:r>
              <a:rPr sz="1800" spc="-50" dirty="0">
                <a:solidFill>
                  <a:srgbClr val="585858"/>
                </a:solidFill>
              </a:rPr>
              <a:t> </a:t>
            </a:r>
            <a:r>
              <a:rPr sz="1800" spc="-5" dirty="0">
                <a:solidFill>
                  <a:srgbClr val="585858"/>
                </a:solidFill>
              </a:rPr>
              <a:t>Operations</a:t>
            </a:r>
            <a:endParaRPr sz="1800" dirty="0"/>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476502" y="1996567"/>
            <a:ext cx="1600200" cy="1010919"/>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JOIN</a:t>
            </a:r>
            <a:r>
              <a:rPr sz="1800" spc="-70" dirty="0">
                <a:solidFill>
                  <a:srgbClr val="585858"/>
                </a:solidFill>
                <a:latin typeface="Arial"/>
                <a:cs typeface="Arial"/>
              </a:rPr>
              <a:t> </a:t>
            </a:r>
            <a:r>
              <a:rPr sz="1800" spc="-5" dirty="0">
                <a:solidFill>
                  <a:srgbClr val="585858"/>
                </a:solidFill>
                <a:latin typeface="Arial"/>
                <a:cs typeface="Arial"/>
              </a:rPr>
              <a:t>(Contd…)</a:t>
            </a:r>
            <a:endParaRPr sz="1800" dirty="0">
              <a:latin typeface="Arial"/>
              <a:cs typeface="Arial"/>
            </a:endParaRPr>
          </a:p>
          <a:p>
            <a:pPr>
              <a:lnSpc>
                <a:spcPct val="100000"/>
              </a:lnSpc>
            </a:pPr>
            <a:endParaRPr sz="2000" dirty="0">
              <a:latin typeface="Arial"/>
              <a:cs typeface="Arial"/>
            </a:endParaRPr>
          </a:p>
          <a:p>
            <a:pPr marL="588645">
              <a:lnSpc>
                <a:spcPct val="100000"/>
              </a:lnSpc>
              <a:spcBef>
                <a:spcPts val="1614"/>
              </a:spcBef>
            </a:pPr>
            <a:r>
              <a:rPr sz="1400" dirty="0">
                <a:latin typeface="Arial"/>
                <a:cs typeface="Arial"/>
              </a:rPr>
              <a:t>Outer</a:t>
            </a:r>
            <a:r>
              <a:rPr sz="1400" spc="-70" dirty="0">
                <a:latin typeface="Arial"/>
                <a:cs typeface="Arial"/>
              </a:rPr>
              <a:t> </a:t>
            </a:r>
            <a:r>
              <a:rPr sz="1400" dirty="0">
                <a:latin typeface="Arial"/>
                <a:cs typeface="Arial"/>
              </a:rPr>
              <a:t>join</a:t>
            </a:r>
          </a:p>
        </p:txBody>
      </p:sp>
      <p:sp>
        <p:nvSpPr>
          <p:cNvPr id="7" name="object 7"/>
          <p:cNvSpPr txBox="1"/>
          <p:nvPr/>
        </p:nvSpPr>
        <p:spPr>
          <a:xfrm>
            <a:off x="654812" y="3229965"/>
            <a:ext cx="3550920" cy="1757680"/>
          </a:xfrm>
          <a:prstGeom prst="rect">
            <a:avLst/>
          </a:prstGeom>
        </p:spPr>
        <p:txBody>
          <a:bodyPr vert="horz" wrap="square" lIns="0" tIns="46355" rIns="0" bIns="0" rtlCol="0">
            <a:spAutoFit/>
          </a:bodyPr>
          <a:lstStyle/>
          <a:p>
            <a:pPr marL="1113155" algn="just">
              <a:lnSpc>
                <a:spcPct val="100000"/>
              </a:lnSpc>
              <a:spcBef>
                <a:spcPts val="365"/>
              </a:spcBef>
            </a:pPr>
            <a:r>
              <a:rPr sz="1400" spc="-10" dirty="0">
                <a:latin typeface="Arial"/>
                <a:cs typeface="Arial"/>
              </a:rPr>
              <a:t>1.</a:t>
            </a:r>
            <a:r>
              <a:rPr sz="1400" spc="-5" dirty="0">
                <a:latin typeface="Arial"/>
                <a:cs typeface="Arial"/>
              </a:rPr>
              <a:t> </a:t>
            </a:r>
            <a:r>
              <a:rPr sz="1400" dirty="0">
                <a:latin typeface="Arial"/>
                <a:cs typeface="Arial"/>
              </a:rPr>
              <a:t>Left</a:t>
            </a:r>
            <a:r>
              <a:rPr sz="1400" spc="-40" dirty="0">
                <a:latin typeface="Arial"/>
                <a:cs typeface="Arial"/>
              </a:rPr>
              <a:t> </a:t>
            </a:r>
            <a:r>
              <a:rPr sz="1400" spc="-5" dirty="0">
                <a:latin typeface="Arial"/>
                <a:cs typeface="Arial"/>
              </a:rPr>
              <a:t>Outer</a:t>
            </a:r>
            <a:r>
              <a:rPr sz="1400" spc="-30" dirty="0">
                <a:latin typeface="Arial"/>
                <a:cs typeface="Arial"/>
              </a:rPr>
              <a:t> </a:t>
            </a:r>
            <a:r>
              <a:rPr sz="1400" spc="-5" dirty="0">
                <a:latin typeface="Arial"/>
                <a:cs typeface="Arial"/>
              </a:rPr>
              <a:t>Join</a:t>
            </a:r>
            <a:endParaRPr sz="1400">
              <a:latin typeface="Arial"/>
              <a:cs typeface="Arial"/>
            </a:endParaRPr>
          </a:p>
          <a:p>
            <a:pPr marL="349250" marR="297815" indent="-337185" algn="just">
              <a:lnSpc>
                <a:spcPct val="115700"/>
              </a:lnSpc>
              <a:spcBef>
                <a:spcPts val="5"/>
              </a:spcBef>
              <a:buChar char="●"/>
              <a:tabLst>
                <a:tab pos="349885" algn="l"/>
              </a:tabLst>
            </a:pPr>
            <a:r>
              <a:rPr sz="1400" dirty="0">
                <a:latin typeface="Arial"/>
                <a:cs typeface="Arial"/>
              </a:rPr>
              <a:t>In the </a:t>
            </a:r>
            <a:r>
              <a:rPr sz="1400" spc="-5" dirty="0">
                <a:latin typeface="Arial"/>
                <a:cs typeface="Arial"/>
              </a:rPr>
              <a:t>left outer join, operation allows </a:t>
            </a:r>
            <a:r>
              <a:rPr sz="1400" spc="-375" dirty="0">
                <a:latin typeface="Arial"/>
                <a:cs typeface="Arial"/>
              </a:rPr>
              <a:t> </a:t>
            </a:r>
            <a:r>
              <a:rPr sz="1400" dirty="0">
                <a:latin typeface="Arial"/>
                <a:cs typeface="Arial"/>
              </a:rPr>
              <a:t>keeping</a:t>
            </a:r>
            <a:r>
              <a:rPr sz="1400" spc="-25" dirty="0">
                <a:latin typeface="Arial"/>
                <a:cs typeface="Arial"/>
              </a:rPr>
              <a:t> </a:t>
            </a:r>
            <a:r>
              <a:rPr sz="1400" spc="-5" dirty="0">
                <a:latin typeface="Arial"/>
                <a:cs typeface="Arial"/>
              </a:rPr>
              <a:t>all</a:t>
            </a:r>
            <a:r>
              <a:rPr sz="1400" spc="-20" dirty="0">
                <a:latin typeface="Arial"/>
                <a:cs typeface="Arial"/>
              </a:rPr>
              <a:t> </a:t>
            </a:r>
            <a:r>
              <a:rPr sz="1400" spc="-5" dirty="0">
                <a:latin typeface="Arial"/>
                <a:cs typeface="Arial"/>
              </a:rPr>
              <a:t>tuple</a:t>
            </a:r>
            <a:r>
              <a:rPr sz="1400" spc="-15" dirty="0">
                <a:latin typeface="Arial"/>
                <a:cs typeface="Arial"/>
              </a:rPr>
              <a:t> </a:t>
            </a:r>
            <a:r>
              <a:rPr sz="1400" dirty="0">
                <a:latin typeface="Arial"/>
                <a:cs typeface="Arial"/>
              </a:rPr>
              <a:t>in</a:t>
            </a:r>
            <a:r>
              <a:rPr sz="1400" spc="-30" dirty="0">
                <a:latin typeface="Arial"/>
                <a:cs typeface="Arial"/>
              </a:rPr>
              <a:t> </a:t>
            </a:r>
            <a:r>
              <a:rPr sz="1400" dirty="0">
                <a:latin typeface="Arial"/>
                <a:cs typeface="Arial"/>
              </a:rPr>
              <a:t>the</a:t>
            </a:r>
            <a:r>
              <a:rPr sz="1400" spc="-5" dirty="0">
                <a:latin typeface="Arial"/>
                <a:cs typeface="Arial"/>
              </a:rPr>
              <a:t> left relation.</a:t>
            </a:r>
            <a:endParaRPr sz="1400">
              <a:latin typeface="Arial"/>
              <a:cs typeface="Arial"/>
            </a:endParaRPr>
          </a:p>
          <a:p>
            <a:pPr marL="349250" marR="5080" indent="-337185" algn="just">
              <a:lnSpc>
                <a:spcPct val="115799"/>
              </a:lnSpc>
              <a:spcBef>
                <a:spcPts val="20"/>
              </a:spcBef>
              <a:buChar char="●"/>
              <a:tabLst>
                <a:tab pos="349885" algn="l"/>
              </a:tabLst>
            </a:pPr>
            <a:r>
              <a:rPr sz="1400" spc="-5" dirty="0">
                <a:latin typeface="Arial"/>
                <a:cs typeface="Arial"/>
              </a:rPr>
              <a:t>However, </a:t>
            </a:r>
            <a:r>
              <a:rPr sz="1400" dirty="0">
                <a:latin typeface="Arial"/>
                <a:cs typeface="Arial"/>
              </a:rPr>
              <a:t>if there </a:t>
            </a:r>
            <a:r>
              <a:rPr sz="1400" spc="-10" dirty="0">
                <a:latin typeface="Arial"/>
                <a:cs typeface="Arial"/>
              </a:rPr>
              <a:t>is </a:t>
            </a:r>
            <a:r>
              <a:rPr sz="1400" dirty="0">
                <a:latin typeface="Arial"/>
                <a:cs typeface="Arial"/>
              </a:rPr>
              <a:t>no </a:t>
            </a:r>
            <a:r>
              <a:rPr sz="1400" spc="-5" dirty="0">
                <a:latin typeface="Arial"/>
                <a:cs typeface="Arial"/>
              </a:rPr>
              <a:t>matching </a:t>
            </a:r>
            <a:r>
              <a:rPr sz="1400" dirty="0">
                <a:latin typeface="Arial"/>
                <a:cs typeface="Arial"/>
              </a:rPr>
              <a:t>tuple is </a:t>
            </a:r>
            <a:r>
              <a:rPr sz="1400" spc="-375" dirty="0">
                <a:latin typeface="Arial"/>
                <a:cs typeface="Arial"/>
              </a:rPr>
              <a:t> </a:t>
            </a:r>
            <a:r>
              <a:rPr sz="1400" dirty="0">
                <a:latin typeface="Arial"/>
                <a:cs typeface="Arial"/>
              </a:rPr>
              <a:t>found in </a:t>
            </a:r>
            <a:r>
              <a:rPr sz="1400" spc="-5" dirty="0">
                <a:latin typeface="Arial"/>
                <a:cs typeface="Arial"/>
              </a:rPr>
              <a:t>right relation, then </a:t>
            </a:r>
            <a:r>
              <a:rPr sz="1400" dirty="0">
                <a:latin typeface="Arial"/>
                <a:cs typeface="Arial"/>
              </a:rPr>
              <a:t>the </a:t>
            </a:r>
            <a:r>
              <a:rPr sz="1400" spc="-5" dirty="0">
                <a:latin typeface="Arial"/>
                <a:cs typeface="Arial"/>
              </a:rPr>
              <a:t>attributes </a:t>
            </a:r>
            <a:r>
              <a:rPr sz="1400" spc="-375" dirty="0">
                <a:latin typeface="Arial"/>
                <a:cs typeface="Arial"/>
              </a:rPr>
              <a:t> </a:t>
            </a:r>
            <a:r>
              <a:rPr sz="1400" spc="-5" dirty="0">
                <a:latin typeface="Arial"/>
                <a:cs typeface="Arial"/>
              </a:rPr>
              <a:t>of right relation </a:t>
            </a:r>
            <a:r>
              <a:rPr sz="1400" dirty="0">
                <a:latin typeface="Arial"/>
                <a:cs typeface="Arial"/>
              </a:rPr>
              <a:t>in </a:t>
            </a:r>
            <a:r>
              <a:rPr sz="1400" spc="-5" dirty="0">
                <a:latin typeface="Arial"/>
                <a:cs typeface="Arial"/>
              </a:rPr>
              <a:t>the </a:t>
            </a:r>
            <a:r>
              <a:rPr sz="1400" dirty="0">
                <a:latin typeface="Arial"/>
                <a:cs typeface="Arial"/>
              </a:rPr>
              <a:t>join </a:t>
            </a:r>
            <a:r>
              <a:rPr sz="1400" spc="-5" dirty="0">
                <a:latin typeface="Arial"/>
                <a:cs typeface="Arial"/>
              </a:rPr>
              <a:t>result are filled </a:t>
            </a:r>
            <a:r>
              <a:rPr sz="1400" spc="-375" dirty="0">
                <a:latin typeface="Arial"/>
                <a:cs typeface="Arial"/>
              </a:rPr>
              <a:t> </a:t>
            </a:r>
            <a:r>
              <a:rPr sz="1400" spc="-5" dirty="0">
                <a:latin typeface="Arial"/>
                <a:cs typeface="Arial"/>
              </a:rPr>
              <a:t>with</a:t>
            </a:r>
            <a:r>
              <a:rPr sz="1400" spc="-10" dirty="0">
                <a:latin typeface="Arial"/>
                <a:cs typeface="Arial"/>
              </a:rPr>
              <a:t> </a:t>
            </a:r>
            <a:r>
              <a:rPr sz="1400" spc="-5" dirty="0">
                <a:latin typeface="Arial"/>
                <a:cs typeface="Arial"/>
              </a:rPr>
              <a:t>null values.</a:t>
            </a:r>
            <a:endParaRPr sz="1400">
              <a:latin typeface="Arial"/>
              <a:cs typeface="Arial"/>
            </a:endParaRPr>
          </a:p>
        </p:txBody>
      </p:sp>
      <p:sp>
        <p:nvSpPr>
          <p:cNvPr id="8" name="object 8"/>
          <p:cNvSpPr txBox="1"/>
          <p:nvPr/>
        </p:nvSpPr>
        <p:spPr>
          <a:xfrm>
            <a:off x="4892421" y="4832096"/>
            <a:ext cx="2694305"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15" dirty="0">
                <a:solidFill>
                  <a:srgbClr val="585858"/>
                </a:solidFill>
                <a:latin typeface="Arial"/>
                <a:cs typeface="Arial"/>
              </a:rPr>
              <a:t> </a:t>
            </a:r>
            <a:r>
              <a:rPr sz="700" spc="-5" dirty="0">
                <a:solidFill>
                  <a:srgbClr val="585858"/>
                </a:solidFill>
                <a:latin typeface="Arial"/>
                <a:cs typeface="Arial"/>
              </a:rPr>
              <a:t>Source:</a:t>
            </a:r>
            <a:r>
              <a:rPr sz="700" spc="35" dirty="0">
                <a:solidFill>
                  <a:srgbClr val="585858"/>
                </a:solidFill>
                <a:latin typeface="Arial"/>
                <a:cs typeface="Arial"/>
              </a:rPr>
              <a:t> </a:t>
            </a:r>
            <a:r>
              <a:rPr sz="700" u="sng" spc="-10" dirty="0">
                <a:solidFill>
                  <a:srgbClr val="0096A7"/>
                </a:solidFill>
                <a:uFill>
                  <a:solidFill>
                    <a:srgbClr val="0096A7"/>
                  </a:solidFill>
                </a:uFill>
                <a:latin typeface="Arial"/>
                <a:cs typeface="Arial"/>
                <a:hlinkClick r:id="rId3"/>
              </a:rPr>
              <a:t>https://www.guru99.com/relational-algebra-dbms.htm</a:t>
            </a:r>
            <a:r>
              <a:rPr sz="700" spc="-10" dirty="0">
                <a:solidFill>
                  <a:srgbClr val="0096A7"/>
                </a:solidFill>
                <a:latin typeface="Arial"/>
                <a:cs typeface="Arial"/>
                <a:hlinkClick r:id="rId3"/>
              </a:rPr>
              <a:t>l</a:t>
            </a:r>
            <a:endParaRPr sz="700" dirty="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grpSp>
        <p:nvGrpSpPr>
          <p:cNvPr id="10" name="object 10"/>
          <p:cNvGrpSpPr/>
          <p:nvPr/>
        </p:nvGrpSpPr>
        <p:grpSpPr>
          <a:xfrm>
            <a:off x="4886325" y="1356994"/>
            <a:ext cx="4036695" cy="2393315"/>
            <a:chOff x="4886325" y="1356994"/>
            <a:chExt cx="4036695" cy="2393315"/>
          </a:xfrm>
        </p:grpSpPr>
        <p:pic>
          <p:nvPicPr>
            <p:cNvPr id="11" name="object 11"/>
            <p:cNvPicPr/>
            <p:nvPr/>
          </p:nvPicPr>
          <p:blipFill>
            <a:blip r:embed="rId5" cstate="print"/>
            <a:stretch>
              <a:fillRect/>
            </a:stretch>
          </p:blipFill>
          <p:spPr>
            <a:xfrm>
              <a:off x="4886325" y="1356994"/>
              <a:ext cx="4036695" cy="1361439"/>
            </a:xfrm>
            <a:prstGeom prst="rect">
              <a:avLst/>
            </a:prstGeom>
          </p:spPr>
        </p:pic>
        <p:pic>
          <p:nvPicPr>
            <p:cNvPr id="12" name="object 12"/>
            <p:cNvPicPr/>
            <p:nvPr/>
          </p:nvPicPr>
          <p:blipFill>
            <a:blip r:embed="rId6" cstate="print"/>
            <a:stretch>
              <a:fillRect/>
            </a:stretch>
          </p:blipFill>
          <p:spPr>
            <a:xfrm>
              <a:off x="6386194" y="3093338"/>
              <a:ext cx="770775" cy="656590"/>
            </a:xfrm>
            <a:prstGeom prst="rect">
              <a:avLst/>
            </a:prstGeom>
          </p:spPr>
        </p:pic>
      </p:grpSp>
      <p:sp>
        <p:nvSpPr>
          <p:cNvPr id="13" name="object 13"/>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HTML Tags and Attributes</a:t>
            </a:r>
          </a:p>
        </p:txBody>
      </p:sp>
      <p:sp>
        <p:nvSpPr>
          <p:cNvPr id="3" name="object 3"/>
          <p:cNvSpPr txBox="1"/>
          <p:nvPr/>
        </p:nvSpPr>
        <p:spPr>
          <a:xfrm>
            <a:off x="1756825" y="1728118"/>
            <a:ext cx="1210310"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HTM</a:t>
            </a:r>
            <a:r>
              <a:rPr sz="1800" dirty="0">
                <a:solidFill>
                  <a:srgbClr val="595959"/>
                </a:solidFill>
                <a:latin typeface="Arial MT"/>
                <a:cs typeface="Arial MT"/>
              </a:rPr>
              <a:t>L</a:t>
            </a:r>
            <a:r>
              <a:rPr sz="1800" spc="-70" dirty="0">
                <a:solidFill>
                  <a:srgbClr val="595959"/>
                </a:solidFill>
                <a:latin typeface="Arial MT"/>
                <a:cs typeface="Arial MT"/>
              </a:rPr>
              <a:t> </a:t>
            </a:r>
            <a:r>
              <a:rPr sz="1800" spc="-5" dirty="0">
                <a:solidFill>
                  <a:srgbClr val="595959"/>
                </a:solidFill>
                <a:latin typeface="Arial MT"/>
                <a:cs typeface="Arial MT"/>
              </a:rPr>
              <a:t>Input</a:t>
            </a:r>
            <a:endParaRPr sz="1800" dirty="0">
              <a:latin typeface="Arial MT"/>
              <a:cs typeface="Arial MT"/>
            </a:endParaRPr>
          </a:p>
        </p:txBody>
      </p:sp>
      <p:sp>
        <p:nvSpPr>
          <p:cNvPr id="4" name="object 4"/>
          <p:cNvSpPr txBox="1"/>
          <p:nvPr/>
        </p:nvSpPr>
        <p:spPr>
          <a:xfrm>
            <a:off x="704869" y="2673844"/>
            <a:ext cx="3244215" cy="762645"/>
          </a:xfrm>
          <a:prstGeom prst="rect">
            <a:avLst/>
          </a:prstGeom>
        </p:spPr>
        <p:txBody>
          <a:bodyPr vert="horz" wrap="square" lIns="0" tIns="12700" rIns="0" bIns="0" rtlCol="0">
            <a:spAutoFit/>
          </a:bodyPr>
          <a:lstStyle/>
          <a:p>
            <a:pPr marL="348606" marR="5080" indent="-336542" algn="just">
              <a:lnSpc>
                <a:spcPct val="116100"/>
              </a:lnSpc>
              <a:spcBef>
                <a:spcPts val="100"/>
              </a:spcBef>
              <a:buChar char="●"/>
              <a:tabLst>
                <a:tab pos="347972" algn="l"/>
                <a:tab pos="349241" algn="l"/>
              </a:tabLst>
            </a:pPr>
            <a:r>
              <a:rPr spc="-5" dirty="0">
                <a:latin typeface="Arial MT"/>
                <a:cs typeface="Arial MT"/>
              </a:rPr>
              <a:t>The &lt;input&gt; element is displayed in </a:t>
            </a:r>
            <a:r>
              <a:rPr dirty="0">
                <a:latin typeface="Arial MT"/>
                <a:cs typeface="Arial MT"/>
              </a:rPr>
              <a:t> several </a:t>
            </a:r>
            <a:r>
              <a:rPr spc="-5" dirty="0">
                <a:latin typeface="Arial MT"/>
                <a:cs typeface="Arial MT"/>
              </a:rPr>
              <a:t>ways, depending on the type </a:t>
            </a:r>
            <a:r>
              <a:rPr spc="-375" dirty="0">
                <a:latin typeface="Arial MT"/>
                <a:cs typeface="Arial MT"/>
              </a:rPr>
              <a:t> </a:t>
            </a:r>
            <a:r>
              <a:rPr spc="-5" dirty="0">
                <a:latin typeface="Arial MT"/>
                <a:cs typeface="Arial MT"/>
              </a:rPr>
              <a:t>attribute.</a:t>
            </a:r>
            <a:endParaRPr dirty="0">
              <a:latin typeface="Arial MT"/>
              <a:cs typeface="Arial MT"/>
            </a:endParaRPr>
          </a:p>
        </p:txBody>
      </p:sp>
      <p:graphicFrame>
        <p:nvGraphicFramePr>
          <p:cNvPr id="5" name="object 5"/>
          <p:cNvGraphicFramePr>
            <a:graphicFrameLocks noGrp="1"/>
          </p:cNvGraphicFramePr>
          <p:nvPr>
            <p:extLst>
              <p:ext uri="{D42A27DB-BD31-4B8C-83A1-F6EECF244321}">
                <p14:modId xmlns:p14="http://schemas.microsoft.com/office/powerpoint/2010/main" val="1901341754"/>
              </p:ext>
            </p:extLst>
          </p:nvPr>
        </p:nvGraphicFramePr>
        <p:xfrm>
          <a:off x="4568190" y="1405758"/>
          <a:ext cx="4575810" cy="2536171"/>
        </p:xfrm>
        <a:graphic>
          <a:graphicData uri="http://schemas.openxmlformats.org/drawingml/2006/table">
            <a:tbl>
              <a:tblPr firstRow="1" bandRow="1">
                <a:tableStyleId>{2D5ABB26-0587-4C30-8999-92F81FD0307C}</a:tableStyleId>
              </a:tblPr>
              <a:tblGrid>
                <a:gridCol w="2287905">
                  <a:extLst>
                    <a:ext uri="{9D8B030D-6E8A-4147-A177-3AD203B41FA5}">
                      <a16:colId xmlns:a16="http://schemas.microsoft.com/office/drawing/2014/main" val="20000"/>
                    </a:ext>
                  </a:extLst>
                </a:gridCol>
                <a:gridCol w="2287905">
                  <a:extLst>
                    <a:ext uri="{9D8B030D-6E8A-4147-A177-3AD203B41FA5}">
                      <a16:colId xmlns:a16="http://schemas.microsoft.com/office/drawing/2014/main" val="20001"/>
                    </a:ext>
                  </a:extLst>
                </a:gridCol>
              </a:tblGrid>
              <a:tr h="612124">
                <a:tc>
                  <a:txBody>
                    <a:bodyPr/>
                    <a:lstStyle/>
                    <a:p>
                      <a:pPr marL="152400">
                        <a:lnSpc>
                          <a:spcPct val="100000"/>
                        </a:lnSpc>
                        <a:spcBef>
                          <a:spcPts val="545"/>
                        </a:spcBef>
                      </a:pPr>
                      <a:r>
                        <a:rPr sz="1400" spc="-20" dirty="0">
                          <a:latin typeface="Arial MT"/>
                          <a:cs typeface="Arial MT"/>
                        </a:rPr>
                        <a:t>Type</a:t>
                      </a:r>
                      <a:endParaRPr sz="1400" dirty="0">
                        <a:latin typeface="Arial MT"/>
                        <a:cs typeface="Arial MT"/>
                      </a:endParaRPr>
                    </a:p>
                  </a:txBody>
                  <a:tcPr marL="0" marR="0" marT="69215" marB="0">
                    <a:lnL w="9525">
                      <a:solidFill>
                        <a:srgbClr val="CCCCCC"/>
                      </a:solidFill>
                      <a:prstDash val="solid"/>
                    </a:lnL>
                    <a:lnR w="9525">
                      <a:solidFill>
                        <a:srgbClr val="CCCCCC"/>
                      </a:solidFill>
                      <a:prstDash val="solid"/>
                    </a:lnR>
                    <a:lnT w="9525">
                      <a:solidFill>
                        <a:srgbClr val="CCCCCC"/>
                      </a:solidFill>
                      <a:prstDash val="solid"/>
                    </a:lnT>
                    <a:lnB w="9525">
                      <a:solidFill>
                        <a:srgbClr val="CCCCCC"/>
                      </a:solidFill>
                      <a:prstDash val="solid"/>
                    </a:lnB>
                    <a:solidFill>
                      <a:srgbClr val="FFFFFF"/>
                    </a:solidFill>
                  </a:tcPr>
                </a:tc>
                <a:tc>
                  <a:txBody>
                    <a:bodyPr/>
                    <a:lstStyle/>
                    <a:p>
                      <a:pPr marL="76200">
                        <a:lnSpc>
                          <a:spcPct val="100000"/>
                        </a:lnSpc>
                        <a:spcBef>
                          <a:spcPts val="545"/>
                        </a:spcBef>
                      </a:pPr>
                      <a:r>
                        <a:rPr sz="1400" spc="-5" dirty="0">
                          <a:latin typeface="Arial MT"/>
                          <a:cs typeface="Arial MT"/>
                        </a:rPr>
                        <a:t>Description</a:t>
                      </a:r>
                      <a:endParaRPr sz="1400">
                        <a:latin typeface="Arial MT"/>
                        <a:cs typeface="Arial MT"/>
                      </a:endParaRPr>
                    </a:p>
                  </a:txBody>
                  <a:tcPr marL="0" marR="0" marT="69215" marB="0">
                    <a:lnL w="9525">
                      <a:solidFill>
                        <a:srgbClr val="CCCCCC"/>
                      </a:solidFill>
                      <a:prstDash val="solid"/>
                    </a:lnL>
                    <a:lnR w="9525">
                      <a:solidFill>
                        <a:srgbClr val="CCCCCC"/>
                      </a:solidFill>
                      <a:prstDash val="solid"/>
                    </a:lnR>
                    <a:lnT w="9525">
                      <a:solidFill>
                        <a:srgbClr val="CCCCCC"/>
                      </a:solidFill>
                      <a:prstDash val="solid"/>
                    </a:lnT>
                    <a:lnB w="9525">
                      <a:solidFill>
                        <a:srgbClr val="CCCCCC"/>
                      </a:solidFill>
                      <a:prstDash val="solid"/>
                    </a:lnB>
                    <a:solidFill>
                      <a:srgbClr val="FFFFFF"/>
                    </a:solidFill>
                  </a:tcPr>
                </a:tc>
                <a:extLst>
                  <a:ext uri="{0D108BD9-81ED-4DB2-BD59-A6C34878D82A}">
                    <a16:rowId xmlns:a16="http://schemas.microsoft.com/office/drawing/2014/main" val="10000"/>
                  </a:ext>
                </a:extLst>
              </a:tr>
              <a:tr h="571499">
                <a:tc>
                  <a:txBody>
                    <a:bodyPr/>
                    <a:lstStyle/>
                    <a:p>
                      <a:pPr marL="152400">
                        <a:lnSpc>
                          <a:spcPct val="100000"/>
                        </a:lnSpc>
                        <a:spcBef>
                          <a:spcPts val="545"/>
                        </a:spcBef>
                      </a:pPr>
                      <a:r>
                        <a:rPr sz="1400" spc="-5" dirty="0">
                          <a:latin typeface="Arial MT"/>
                          <a:cs typeface="Arial MT"/>
                        </a:rPr>
                        <a:t>&lt;input</a:t>
                      </a:r>
                      <a:r>
                        <a:rPr sz="1400" spc="-50" dirty="0">
                          <a:latin typeface="Arial MT"/>
                          <a:cs typeface="Arial MT"/>
                        </a:rPr>
                        <a:t> </a:t>
                      </a:r>
                      <a:r>
                        <a:rPr sz="1400" spc="-5" dirty="0">
                          <a:latin typeface="Arial MT"/>
                          <a:cs typeface="Arial MT"/>
                        </a:rPr>
                        <a:t>type="text"&gt;</a:t>
                      </a:r>
                      <a:endParaRPr sz="1400">
                        <a:latin typeface="Arial MT"/>
                        <a:cs typeface="Arial MT"/>
                      </a:endParaRPr>
                    </a:p>
                  </a:txBody>
                  <a:tcPr marL="0" marR="0" marT="69215" marB="0">
                    <a:lnL w="9525">
                      <a:solidFill>
                        <a:srgbClr val="CCCCCC"/>
                      </a:solidFill>
                      <a:prstDash val="solid"/>
                    </a:lnL>
                    <a:lnR w="9525">
                      <a:solidFill>
                        <a:srgbClr val="CCCCCC"/>
                      </a:solidFill>
                      <a:prstDash val="solid"/>
                    </a:lnR>
                    <a:lnT w="9525">
                      <a:solidFill>
                        <a:srgbClr val="CCCCCC"/>
                      </a:solidFill>
                      <a:prstDash val="solid"/>
                    </a:lnT>
                    <a:lnB w="9525">
                      <a:solidFill>
                        <a:srgbClr val="CCCCCC"/>
                      </a:solidFill>
                      <a:prstDash val="solid"/>
                    </a:lnB>
                    <a:solidFill>
                      <a:srgbClr val="F1F1F1"/>
                    </a:solidFill>
                  </a:tcPr>
                </a:tc>
                <a:tc>
                  <a:txBody>
                    <a:bodyPr/>
                    <a:lstStyle/>
                    <a:p>
                      <a:pPr marL="76200" marR="269240">
                        <a:lnSpc>
                          <a:spcPts val="1650"/>
                        </a:lnSpc>
                        <a:spcBef>
                          <a:spcPts val="625"/>
                        </a:spcBef>
                      </a:pPr>
                      <a:r>
                        <a:rPr sz="1400" spc="-5" dirty="0">
                          <a:latin typeface="Arial MT"/>
                          <a:cs typeface="Arial MT"/>
                        </a:rPr>
                        <a:t>Defines</a:t>
                      </a:r>
                      <a:r>
                        <a:rPr sz="1400" spc="-40" dirty="0">
                          <a:latin typeface="Arial MT"/>
                          <a:cs typeface="Arial MT"/>
                        </a:rPr>
                        <a:t> </a:t>
                      </a:r>
                      <a:r>
                        <a:rPr sz="1400" dirty="0">
                          <a:latin typeface="Arial MT"/>
                          <a:cs typeface="Arial MT"/>
                        </a:rPr>
                        <a:t>a</a:t>
                      </a:r>
                      <a:r>
                        <a:rPr sz="1400" spc="-35" dirty="0">
                          <a:latin typeface="Arial MT"/>
                          <a:cs typeface="Arial MT"/>
                        </a:rPr>
                        <a:t> </a:t>
                      </a:r>
                      <a:r>
                        <a:rPr sz="1400" dirty="0">
                          <a:latin typeface="Arial MT"/>
                          <a:cs typeface="Arial MT"/>
                        </a:rPr>
                        <a:t>single-line</a:t>
                      </a:r>
                      <a:r>
                        <a:rPr sz="1400" spc="-35" dirty="0">
                          <a:latin typeface="Arial MT"/>
                          <a:cs typeface="Arial MT"/>
                        </a:rPr>
                        <a:t> </a:t>
                      </a:r>
                      <a:r>
                        <a:rPr sz="1400" spc="-5" dirty="0">
                          <a:latin typeface="Arial MT"/>
                          <a:cs typeface="Arial MT"/>
                        </a:rPr>
                        <a:t>text </a:t>
                      </a:r>
                      <a:r>
                        <a:rPr sz="1400" spc="-370" dirty="0">
                          <a:latin typeface="Arial MT"/>
                          <a:cs typeface="Arial MT"/>
                        </a:rPr>
                        <a:t> </a:t>
                      </a:r>
                      <a:r>
                        <a:rPr sz="1400" spc="-5" dirty="0">
                          <a:latin typeface="Arial MT"/>
                          <a:cs typeface="Arial MT"/>
                        </a:rPr>
                        <a:t>input</a:t>
                      </a:r>
                      <a:r>
                        <a:rPr sz="1400" spc="-10" dirty="0">
                          <a:latin typeface="Arial MT"/>
                          <a:cs typeface="Arial MT"/>
                        </a:rPr>
                        <a:t> </a:t>
                      </a:r>
                      <a:r>
                        <a:rPr sz="1400" spc="-5" dirty="0">
                          <a:latin typeface="Arial MT"/>
                          <a:cs typeface="Arial MT"/>
                        </a:rPr>
                        <a:t>field</a:t>
                      </a:r>
                      <a:endParaRPr sz="1400">
                        <a:latin typeface="Arial MT"/>
                        <a:cs typeface="Arial MT"/>
                      </a:endParaRPr>
                    </a:p>
                  </a:txBody>
                  <a:tcPr marL="0" marR="0" marT="79375" marB="0">
                    <a:lnL w="9525">
                      <a:solidFill>
                        <a:srgbClr val="CCCCCC"/>
                      </a:solidFill>
                      <a:prstDash val="solid"/>
                    </a:lnL>
                    <a:lnR w="9525">
                      <a:solidFill>
                        <a:srgbClr val="CCCCCC"/>
                      </a:solidFill>
                      <a:prstDash val="solid"/>
                    </a:lnR>
                    <a:lnT w="9525">
                      <a:solidFill>
                        <a:srgbClr val="CCCCCC"/>
                      </a:solidFill>
                      <a:prstDash val="solid"/>
                    </a:lnT>
                    <a:lnB w="9525">
                      <a:solidFill>
                        <a:srgbClr val="CCCCCC"/>
                      </a:solidFill>
                      <a:prstDash val="solid"/>
                    </a:lnB>
                    <a:solidFill>
                      <a:srgbClr val="F1F1F1"/>
                    </a:solidFill>
                  </a:tcPr>
                </a:tc>
                <a:extLst>
                  <a:ext uri="{0D108BD9-81ED-4DB2-BD59-A6C34878D82A}">
                    <a16:rowId xmlns:a16="http://schemas.microsoft.com/office/drawing/2014/main" val="10001"/>
                  </a:ext>
                </a:extLst>
              </a:tr>
              <a:tr h="781049">
                <a:tc>
                  <a:txBody>
                    <a:bodyPr/>
                    <a:lstStyle/>
                    <a:p>
                      <a:pPr marL="152400">
                        <a:lnSpc>
                          <a:spcPct val="100000"/>
                        </a:lnSpc>
                        <a:spcBef>
                          <a:spcPts val="545"/>
                        </a:spcBef>
                      </a:pPr>
                      <a:r>
                        <a:rPr sz="1400" spc="-5" dirty="0">
                          <a:latin typeface="Arial MT"/>
                          <a:cs typeface="Arial MT"/>
                        </a:rPr>
                        <a:t>&lt;input</a:t>
                      </a:r>
                      <a:r>
                        <a:rPr sz="1400" spc="-50" dirty="0">
                          <a:latin typeface="Arial MT"/>
                          <a:cs typeface="Arial MT"/>
                        </a:rPr>
                        <a:t> </a:t>
                      </a:r>
                      <a:r>
                        <a:rPr sz="1400" spc="-5" dirty="0">
                          <a:latin typeface="Arial MT"/>
                          <a:cs typeface="Arial MT"/>
                        </a:rPr>
                        <a:t>type="radio"&gt;</a:t>
                      </a:r>
                      <a:endParaRPr sz="1400">
                        <a:latin typeface="Arial MT"/>
                        <a:cs typeface="Arial MT"/>
                      </a:endParaRPr>
                    </a:p>
                  </a:txBody>
                  <a:tcPr marL="0" marR="0" marT="69215" marB="0">
                    <a:lnL w="9525">
                      <a:solidFill>
                        <a:srgbClr val="CCCCCC"/>
                      </a:solidFill>
                      <a:prstDash val="solid"/>
                    </a:lnL>
                    <a:lnR w="9525">
                      <a:solidFill>
                        <a:srgbClr val="CCCCCC"/>
                      </a:solidFill>
                      <a:prstDash val="solid"/>
                    </a:lnR>
                    <a:lnT w="9525">
                      <a:solidFill>
                        <a:srgbClr val="CCCCCC"/>
                      </a:solidFill>
                      <a:prstDash val="solid"/>
                    </a:lnT>
                    <a:lnB w="9525">
                      <a:solidFill>
                        <a:srgbClr val="CCCCCC"/>
                      </a:solidFill>
                      <a:prstDash val="solid"/>
                    </a:lnB>
                    <a:solidFill>
                      <a:srgbClr val="FFFFFF"/>
                    </a:solidFill>
                  </a:tcPr>
                </a:tc>
                <a:tc>
                  <a:txBody>
                    <a:bodyPr/>
                    <a:lstStyle/>
                    <a:p>
                      <a:pPr marL="76200" marR="149860">
                        <a:lnSpc>
                          <a:spcPts val="1650"/>
                        </a:lnSpc>
                        <a:spcBef>
                          <a:spcPts val="625"/>
                        </a:spcBef>
                      </a:pPr>
                      <a:r>
                        <a:rPr sz="1400" spc="-5" dirty="0">
                          <a:latin typeface="Arial MT"/>
                          <a:cs typeface="Arial MT"/>
                        </a:rPr>
                        <a:t>Defines</a:t>
                      </a:r>
                      <a:r>
                        <a:rPr sz="1400" spc="-30" dirty="0">
                          <a:latin typeface="Arial MT"/>
                          <a:cs typeface="Arial MT"/>
                        </a:rPr>
                        <a:t> </a:t>
                      </a:r>
                      <a:r>
                        <a:rPr sz="1400" dirty="0">
                          <a:latin typeface="Arial MT"/>
                          <a:cs typeface="Arial MT"/>
                        </a:rPr>
                        <a:t>a</a:t>
                      </a:r>
                      <a:r>
                        <a:rPr sz="1400" spc="-25" dirty="0">
                          <a:latin typeface="Arial MT"/>
                          <a:cs typeface="Arial MT"/>
                        </a:rPr>
                        <a:t> </a:t>
                      </a:r>
                      <a:r>
                        <a:rPr sz="1400" dirty="0">
                          <a:latin typeface="Arial MT"/>
                          <a:cs typeface="Arial MT"/>
                        </a:rPr>
                        <a:t>radio</a:t>
                      </a:r>
                      <a:r>
                        <a:rPr sz="1400" spc="-25" dirty="0">
                          <a:latin typeface="Arial MT"/>
                          <a:cs typeface="Arial MT"/>
                        </a:rPr>
                        <a:t> </a:t>
                      </a:r>
                      <a:r>
                        <a:rPr sz="1400" spc="-5" dirty="0">
                          <a:latin typeface="Arial MT"/>
                          <a:cs typeface="Arial MT"/>
                        </a:rPr>
                        <a:t>button</a:t>
                      </a:r>
                      <a:r>
                        <a:rPr sz="1400" spc="-30" dirty="0">
                          <a:latin typeface="Arial MT"/>
                          <a:cs typeface="Arial MT"/>
                        </a:rPr>
                        <a:t> </a:t>
                      </a:r>
                      <a:r>
                        <a:rPr sz="1400" dirty="0">
                          <a:latin typeface="Arial MT"/>
                          <a:cs typeface="Arial MT"/>
                        </a:rPr>
                        <a:t>(for </a:t>
                      </a:r>
                      <a:r>
                        <a:rPr sz="1400" spc="-370" dirty="0">
                          <a:latin typeface="Arial MT"/>
                          <a:cs typeface="Arial MT"/>
                        </a:rPr>
                        <a:t> </a:t>
                      </a:r>
                      <a:r>
                        <a:rPr sz="1400" dirty="0">
                          <a:latin typeface="Arial MT"/>
                          <a:cs typeface="Arial MT"/>
                        </a:rPr>
                        <a:t>selecting </a:t>
                      </a:r>
                      <a:r>
                        <a:rPr sz="1400" spc="-5" dirty="0">
                          <a:latin typeface="Arial MT"/>
                          <a:cs typeface="Arial MT"/>
                        </a:rPr>
                        <a:t>one of </a:t>
                      </a:r>
                      <a:r>
                        <a:rPr sz="1400" dirty="0">
                          <a:latin typeface="Arial MT"/>
                          <a:cs typeface="Arial MT"/>
                        </a:rPr>
                        <a:t>many </a:t>
                      </a:r>
                      <a:r>
                        <a:rPr sz="1400" spc="5" dirty="0">
                          <a:latin typeface="Arial MT"/>
                          <a:cs typeface="Arial MT"/>
                        </a:rPr>
                        <a:t> </a:t>
                      </a:r>
                      <a:r>
                        <a:rPr sz="1400" dirty="0">
                          <a:latin typeface="Arial MT"/>
                          <a:cs typeface="Arial MT"/>
                        </a:rPr>
                        <a:t>choices)</a:t>
                      </a:r>
                      <a:endParaRPr sz="1400">
                        <a:latin typeface="Arial MT"/>
                        <a:cs typeface="Arial MT"/>
                      </a:endParaRPr>
                    </a:p>
                  </a:txBody>
                  <a:tcPr marL="0" marR="0" marT="79375" marB="0">
                    <a:lnL w="9525">
                      <a:solidFill>
                        <a:srgbClr val="CCCCCC"/>
                      </a:solidFill>
                      <a:prstDash val="solid"/>
                    </a:lnL>
                    <a:lnR w="9525">
                      <a:solidFill>
                        <a:srgbClr val="CCCCCC"/>
                      </a:solidFill>
                      <a:prstDash val="solid"/>
                    </a:lnR>
                    <a:lnT w="9525">
                      <a:solidFill>
                        <a:srgbClr val="CCCCCC"/>
                      </a:solidFill>
                      <a:prstDash val="solid"/>
                    </a:lnT>
                    <a:lnB w="9525">
                      <a:solidFill>
                        <a:srgbClr val="CCCCCC"/>
                      </a:solidFill>
                      <a:prstDash val="solid"/>
                    </a:lnB>
                    <a:solidFill>
                      <a:srgbClr val="FFFFFF"/>
                    </a:solidFill>
                  </a:tcPr>
                </a:tc>
                <a:extLst>
                  <a:ext uri="{0D108BD9-81ED-4DB2-BD59-A6C34878D82A}">
                    <a16:rowId xmlns:a16="http://schemas.microsoft.com/office/drawing/2014/main" val="10002"/>
                  </a:ext>
                </a:extLst>
              </a:tr>
              <a:tr h="571499">
                <a:tc>
                  <a:txBody>
                    <a:bodyPr/>
                    <a:lstStyle/>
                    <a:p>
                      <a:pPr marL="152400">
                        <a:lnSpc>
                          <a:spcPct val="100000"/>
                        </a:lnSpc>
                        <a:spcBef>
                          <a:spcPts val="545"/>
                        </a:spcBef>
                      </a:pPr>
                      <a:r>
                        <a:rPr sz="1400" spc="-5" dirty="0">
                          <a:latin typeface="Arial MT"/>
                          <a:cs typeface="Arial MT"/>
                        </a:rPr>
                        <a:t>&lt;input</a:t>
                      </a:r>
                      <a:r>
                        <a:rPr sz="1400" spc="-50" dirty="0">
                          <a:latin typeface="Arial MT"/>
                          <a:cs typeface="Arial MT"/>
                        </a:rPr>
                        <a:t> </a:t>
                      </a:r>
                      <a:r>
                        <a:rPr sz="1400" spc="-5" dirty="0">
                          <a:latin typeface="Arial MT"/>
                          <a:cs typeface="Arial MT"/>
                        </a:rPr>
                        <a:t>type="submit"&gt;</a:t>
                      </a:r>
                      <a:endParaRPr sz="1400">
                        <a:latin typeface="Arial MT"/>
                        <a:cs typeface="Arial MT"/>
                      </a:endParaRPr>
                    </a:p>
                  </a:txBody>
                  <a:tcPr marL="0" marR="0" marT="69215" marB="0">
                    <a:lnL w="9525">
                      <a:solidFill>
                        <a:srgbClr val="CCCCCC"/>
                      </a:solidFill>
                      <a:prstDash val="solid"/>
                    </a:lnL>
                    <a:lnR w="9525">
                      <a:solidFill>
                        <a:srgbClr val="CCCCCC"/>
                      </a:solidFill>
                      <a:prstDash val="solid"/>
                    </a:lnR>
                    <a:lnT w="9525">
                      <a:solidFill>
                        <a:srgbClr val="CCCCCC"/>
                      </a:solidFill>
                      <a:prstDash val="solid"/>
                    </a:lnT>
                    <a:lnB w="9525">
                      <a:solidFill>
                        <a:srgbClr val="DDDDDD"/>
                      </a:solidFill>
                      <a:prstDash val="solid"/>
                    </a:lnB>
                    <a:solidFill>
                      <a:srgbClr val="FFFFFF"/>
                    </a:solidFill>
                  </a:tcPr>
                </a:tc>
                <a:tc>
                  <a:txBody>
                    <a:bodyPr/>
                    <a:lstStyle/>
                    <a:p>
                      <a:pPr marL="76200" marR="318770">
                        <a:lnSpc>
                          <a:spcPts val="1650"/>
                        </a:lnSpc>
                        <a:spcBef>
                          <a:spcPts val="625"/>
                        </a:spcBef>
                      </a:pPr>
                      <a:r>
                        <a:rPr sz="1400" spc="-5" dirty="0">
                          <a:latin typeface="Arial MT"/>
                          <a:cs typeface="Arial MT"/>
                        </a:rPr>
                        <a:t>Defines </a:t>
                      </a:r>
                      <a:r>
                        <a:rPr sz="1400" dirty="0">
                          <a:latin typeface="Arial MT"/>
                          <a:cs typeface="Arial MT"/>
                        </a:rPr>
                        <a:t>a submit </a:t>
                      </a:r>
                      <a:r>
                        <a:rPr sz="1400" spc="-5" dirty="0">
                          <a:latin typeface="Arial MT"/>
                          <a:cs typeface="Arial MT"/>
                        </a:rPr>
                        <a:t>button </a:t>
                      </a:r>
                      <a:r>
                        <a:rPr sz="1400" spc="-375" dirty="0">
                          <a:latin typeface="Arial MT"/>
                          <a:cs typeface="Arial MT"/>
                        </a:rPr>
                        <a:t> </a:t>
                      </a:r>
                      <a:r>
                        <a:rPr sz="1400" dirty="0">
                          <a:latin typeface="Arial MT"/>
                          <a:cs typeface="Arial MT"/>
                        </a:rPr>
                        <a:t>(for</a:t>
                      </a:r>
                      <a:r>
                        <a:rPr sz="1400" spc="-40" dirty="0">
                          <a:latin typeface="Arial MT"/>
                          <a:cs typeface="Arial MT"/>
                        </a:rPr>
                        <a:t> </a:t>
                      </a:r>
                      <a:r>
                        <a:rPr sz="1400" dirty="0">
                          <a:latin typeface="Arial MT"/>
                          <a:cs typeface="Arial MT"/>
                        </a:rPr>
                        <a:t>submitting</a:t>
                      </a:r>
                      <a:r>
                        <a:rPr sz="1400" spc="-35" dirty="0">
                          <a:latin typeface="Arial MT"/>
                          <a:cs typeface="Arial MT"/>
                        </a:rPr>
                        <a:t> </a:t>
                      </a:r>
                      <a:r>
                        <a:rPr sz="1400" spc="-5" dirty="0">
                          <a:latin typeface="Arial MT"/>
                          <a:cs typeface="Arial MT"/>
                        </a:rPr>
                        <a:t>the</a:t>
                      </a:r>
                      <a:r>
                        <a:rPr sz="1400" spc="-35" dirty="0">
                          <a:latin typeface="Arial MT"/>
                          <a:cs typeface="Arial MT"/>
                        </a:rPr>
                        <a:t> </a:t>
                      </a:r>
                      <a:r>
                        <a:rPr sz="1400" spc="-5" dirty="0">
                          <a:latin typeface="Arial MT"/>
                          <a:cs typeface="Arial MT"/>
                        </a:rPr>
                        <a:t>form)</a:t>
                      </a:r>
                      <a:endParaRPr sz="1400" dirty="0">
                        <a:latin typeface="Arial MT"/>
                        <a:cs typeface="Arial MT"/>
                      </a:endParaRPr>
                    </a:p>
                  </a:txBody>
                  <a:tcPr marL="0" marR="0" marT="79375" marB="0">
                    <a:lnL w="9525">
                      <a:solidFill>
                        <a:srgbClr val="CCCCCC"/>
                      </a:solidFill>
                      <a:prstDash val="solid"/>
                    </a:lnL>
                    <a:lnR w="9525">
                      <a:solidFill>
                        <a:srgbClr val="CCCCCC"/>
                      </a:solidFill>
                      <a:prstDash val="solid"/>
                    </a:lnR>
                    <a:lnT w="9525">
                      <a:solidFill>
                        <a:srgbClr val="CCCCCC"/>
                      </a:solidFill>
                      <a:prstDash val="solid"/>
                    </a:lnT>
                    <a:lnB w="9525">
                      <a:solidFill>
                        <a:srgbClr val="DDDDDD"/>
                      </a:solidFill>
                      <a:prstDash val="solid"/>
                    </a:lnB>
                    <a:solidFill>
                      <a:srgbClr val="F1F1F1"/>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933031358"/>
      </p:ext>
    </p:extLst>
  </p:cSld>
  <p:clrMapOvr>
    <a:masterClrMapping/>
  </p:clrMapOvr>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05691" y="644397"/>
            <a:ext cx="3637173" cy="1113766"/>
          </a:xfrm>
          <a:prstGeom prst="rect">
            <a:avLst/>
          </a:prstGeom>
        </p:spPr>
        <p:txBody>
          <a:bodyPr vert="horz" wrap="square" lIns="0" tIns="28575" rIns="0" bIns="0" rtlCol="0">
            <a:spAutoFit/>
          </a:bodyPr>
          <a:lstStyle/>
          <a:p>
            <a:pPr marL="118745" marR="108585" algn="ctr">
              <a:lnSpc>
                <a:spcPts val="2840"/>
              </a:lnSpc>
              <a:spcBef>
                <a:spcPts val="225"/>
              </a:spcBef>
            </a:pPr>
            <a:r>
              <a:rPr spc="-5" dirty="0"/>
              <a:t>R</a:t>
            </a:r>
            <a:r>
              <a:rPr spc="-15" dirty="0"/>
              <a:t>e</a:t>
            </a:r>
            <a:r>
              <a:rPr spc="-5" dirty="0"/>
              <a:t>l</a:t>
            </a:r>
            <a:r>
              <a:rPr spc="-15" dirty="0"/>
              <a:t>a</a:t>
            </a:r>
            <a:r>
              <a:rPr spc="-5" dirty="0"/>
              <a:t>tio</a:t>
            </a:r>
            <a:r>
              <a:rPr spc="-25" dirty="0"/>
              <a:t>n</a:t>
            </a:r>
            <a:r>
              <a:rPr spc="-5" dirty="0"/>
              <a:t>al</a:t>
            </a:r>
            <a:r>
              <a:rPr spc="-145" dirty="0"/>
              <a:t> </a:t>
            </a:r>
            <a:r>
              <a:rPr spc="-5" dirty="0"/>
              <a:t>A</a:t>
            </a:r>
            <a:r>
              <a:rPr spc="-15" dirty="0"/>
              <a:t>l</a:t>
            </a:r>
            <a:r>
              <a:rPr spc="-5" dirty="0"/>
              <a:t>ge</a:t>
            </a:r>
            <a:r>
              <a:rPr spc="-15" dirty="0"/>
              <a:t>b</a:t>
            </a:r>
            <a:r>
              <a:rPr spc="-5" dirty="0"/>
              <a:t>r</a:t>
            </a:r>
            <a:r>
              <a:rPr spc="-15" dirty="0"/>
              <a:t>a</a:t>
            </a:r>
            <a:r>
              <a:rPr spc="-5" dirty="0"/>
              <a:t>ic  Operations</a:t>
            </a:r>
          </a:p>
          <a:p>
            <a:pPr algn="ctr">
              <a:lnSpc>
                <a:spcPct val="100000"/>
              </a:lnSpc>
              <a:spcBef>
                <a:spcPts val="545"/>
              </a:spcBef>
            </a:pPr>
            <a:r>
              <a:rPr sz="1800" spc="-5" dirty="0">
                <a:solidFill>
                  <a:srgbClr val="585858"/>
                </a:solidFill>
              </a:rPr>
              <a:t>Binary</a:t>
            </a:r>
            <a:r>
              <a:rPr sz="1800" spc="-65" dirty="0">
                <a:solidFill>
                  <a:srgbClr val="585858"/>
                </a:solidFill>
              </a:rPr>
              <a:t> </a:t>
            </a:r>
            <a:r>
              <a:rPr sz="1800" spc="-5" dirty="0">
                <a:solidFill>
                  <a:srgbClr val="585858"/>
                </a:solidFill>
              </a:rPr>
              <a:t>Relational</a:t>
            </a:r>
            <a:r>
              <a:rPr sz="1800" spc="-50" dirty="0">
                <a:solidFill>
                  <a:srgbClr val="585858"/>
                </a:solidFill>
              </a:rPr>
              <a:t> </a:t>
            </a:r>
            <a:r>
              <a:rPr sz="1800" spc="-5" dirty="0">
                <a:solidFill>
                  <a:srgbClr val="585858"/>
                </a:solidFill>
              </a:rPr>
              <a:t>Operations</a:t>
            </a:r>
            <a:endParaRPr sz="1800" dirty="0"/>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654812" y="1996567"/>
            <a:ext cx="3488054" cy="2866390"/>
          </a:xfrm>
          <a:prstGeom prst="rect">
            <a:avLst/>
          </a:prstGeom>
        </p:spPr>
        <p:txBody>
          <a:bodyPr vert="horz" wrap="square" lIns="0" tIns="12700" rIns="0" bIns="0" rtlCol="0">
            <a:spAutoFit/>
          </a:bodyPr>
          <a:lstStyle/>
          <a:p>
            <a:pPr marL="834390">
              <a:lnSpc>
                <a:spcPct val="100000"/>
              </a:lnSpc>
              <a:spcBef>
                <a:spcPts val="100"/>
              </a:spcBef>
            </a:pPr>
            <a:r>
              <a:rPr sz="1800" dirty="0">
                <a:solidFill>
                  <a:srgbClr val="585858"/>
                </a:solidFill>
                <a:latin typeface="Arial"/>
                <a:cs typeface="Arial"/>
              </a:rPr>
              <a:t>JOIN</a:t>
            </a:r>
            <a:r>
              <a:rPr sz="1800" spc="-40" dirty="0">
                <a:solidFill>
                  <a:srgbClr val="585858"/>
                </a:solidFill>
                <a:latin typeface="Arial"/>
                <a:cs typeface="Arial"/>
              </a:rPr>
              <a:t> </a:t>
            </a:r>
            <a:r>
              <a:rPr sz="1800" spc="-5" dirty="0">
                <a:solidFill>
                  <a:srgbClr val="585858"/>
                </a:solidFill>
                <a:latin typeface="Arial"/>
                <a:cs typeface="Arial"/>
              </a:rPr>
              <a:t>(Contd…)</a:t>
            </a:r>
            <a:endParaRPr sz="1800">
              <a:latin typeface="Arial"/>
              <a:cs typeface="Arial"/>
            </a:endParaRPr>
          </a:p>
          <a:p>
            <a:pPr>
              <a:lnSpc>
                <a:spcPct val="100000"/>
              </a:lnSpc>
            </a:pPr>
            <a:endParaRPr sz="2550">
              <a:latin typeface="Arial"/>
              <a:cs typeface="Arial"/>
            </a:endParaRPr>
          </a:p>
          <a:p>
            <a:pPr marL="102870" algn="ctr">
              <a:lnSpc>
                <a:spcPct val="100000"/>
              </a:lnSpc>
            </a:pPr>
            <a:r>
              <a:rPr sz="1400" dirty="0">
                <a:latin typeface="Arial"/>
                <a:cs typeface="Arial"/>
              </a:rPr>
              <a:t>Outer</a:t>
            </a:r>
            <a:r>
              <a:rPr sz="1400" spc="-70" dirty="0">
                <a:latin typeface="Arial"/>
                <a:cs typeface="Arial"/>
              </a:rPr>
              <a:t> </a:t>
            </a:r>
            <a:r>
              <a:rPr sz="1400" dirty="0">
                <a:latin typeface="Arial"/>
                <a:cs typeface="Arial"/>
              </a:rPr>
              <a:t>join</a:t>
            </a:r>
            <a:endParaRPr sz="1400">
              <a:latin typeface="Arial"/>
              <a:cs typeface="Arial"/>
            </a:endParaRPr>
          </a:p>
          <a:p>
            <a:pPr>
              <a:lnSpc>
                <a:spcPct val="100000"/>
              </a:lnSpc>
              <a:spcBef>
                <a:spcPts val="35"/>
              </a:spcBef>
            </a:pPr>
            <a:endParaRPr sz="1900">
              <a:latin typeface="Arial"/>
              <a:cs typeface="Arial"/>
            </a:endParaRPr>
          </a:p>
          <a:p>
            <a:pPr marL="1053465">
              <a:lnSpc>
                <a:spcPct val="100000"/>
              </a:lnSpc>
            </a:pPr>
            <a:r>
              <a:rPr sz="1400" spc="-10" dirty="0">
                <a:latin typeface="Arial"/>
                <a:cs typeface="Arial"/>
              </a:rPr>
              <a:t>2.</a:t>
            </a:r>
            <a:r>
              <a:rPr sz="1400" spc="-5" dirty="0">
                <a:latin typeface="Arial"/>
                <a:cs typeface="Arial"/>
              </a:rPr>
              <a:t> Right</a:t>
            </a:r>
            <a:r>
              <a:rPr sz="1400" spc="-20" dirty="0">
                <a:latin typeface="Arial"/>
                <a:cs typeface="Arial"/>
              </a:rPr>
              <a:t> </a:t>
            </a:r>
            <a:r>
              <a:rPr sz="1400" spc="-5" dirty="0">
                <a:latin typeface="Arial"/>
                <a:cs typeface="Arial"/>
              </a:rPr>
              <a:t>Outer</a:t>
            </a:r>
            <a:r>
              <a:rPr sz="1400" spc="-35" dirty="0">
                <a:latin typeface="Arial"/>
                <a:cs typeface="Arial"/>
              </a:rPr>
              <a:t> </a:t>
            </a:r>
            <a:r>
              <a:rPr sz="1400" dirty="0">
                <a:latin typeface="Arial"/>
                <a:cs typeface="Arial"/>
              </a:rPr>
              <a:t>Join</a:t>
            </a:r>
            <a:endParaRPr sz="1400">
              <a:latin typeface="Arial"/>
              <a:cs typeface="Arial"/>
            </a:endParaRPr>
          </a:p>
          <a:p>
            <a:pPr marL="349250" marR="144780" indent="-337185">
              <a:lnSpc>
                <a:spcPct val="115700"/>
              </a:lnSpc>
              <a:spcBef>
                <a:spcPts val="15"/>
              </a:spcBef>
              <a:buChar char="●"/>
              <a:tabLst>
                <a:tab pos="349250" algn="l"/>
                <a:tab pos="349885" algn="l"/>
              </a:tabLst>
            </a:pPr>
            <a:r>
              <a:rPr sz="1400" dirty="0">
                <a:latin typeface="Arial"/>
                <a:cs typeface="Arial"/>
              </a:rPr>
              <a:t>In</a:t>
            </a:r>
            <a:r>
              <a:rPr sz="1400" spc="-30" dirty="0">
                <a:latin typeface="Arial"/>
                <a:cs typeface="Arial"/>
              </a:rPr>
              <a:t> </a:t>
            </a:r>
            <a:r>
              <a:rPr sz="1400" dirty="0">
                <a:latin typeface="Arial"/>
                <a:cs typeface="Arial"/>
              </a:rPr>
              <a:t>the</a:t>
            </a:r>
            <a:r>
              <a:rPr sz="1400" spc="-30" dirty="0">
                <a:latin typeface="Arial"/>
                <a:cs typeface="Arial"/>
              </a:rPr>
              <a:t> </a:t>
            </a:r>
            <a:r>
              <a:rPr sz="1400" spc="-5" dirty="0">
                <a:latin typeface="Arial"/>
                <a:cs typeface="Arial"/>
              </a:rPr>
              <a:t>right</a:t>
            </a:r>
            <a:r>
              <a:rPr sz="1400" spc="-25" dirty="0">
                <a:latin typeface="Arial"/>
                <a:cs typeface="Arial"/>
              </a:rPr>
              <a:t> </a:t>
            </a:r>
            <a:r>
              <a:rPr sz="1400" spc="-5" dirty="0">
                <a:latin typeface="Arial"/>
                <a:cs typeface="Arial"/>
              </a:rPr>
              <a:t>outer</a:t>
            </a:r>
            <a:r>
              <a:rPr sz="1400" spc="-15" dirty="0">
                <a:latin typeface="Arial"/>
                <a:cs typeface="Arial"/>
              </a:rPr>
              <a:t> </a:t>
            </a:r>
            <a:r>
              <a:rPr sz="1400" spc="-5" dirty="0">
                <a:latin typeface="Arial"/>
                <a:cs typeface="Arial"/>
              </a:rPr>
              <a:t>join,</a:t>
            </a:r>
            <a:r>
              <a:rPr sz="1400" spc="-15" dirty="0">
                <a:latin typeface="Arial"/>
                <a:cs typeface="Arial"/>
              </a:rPr>
              <a:t> </a:t>
            </a:r>
            <a:r>
              <a:rPr sz="1400" spc="-5" dirty="0">
                <a:latin typeface="Arial"/>
                <a:cs typeface="Arial"/>
              </a:rPr>
              <a:t>operation</a:t>
            </a:r>
            <a:r>
              <a:rPr sz="1400" spc="-25" dirty="0">
                <a:latin typeface="Arial"/>
                <a:cs typeface="Arial"/>
              </a:rPr>
              <a:t> </a:t>
            </a:r>
            <a:r>
              <a:rPr sz="1400" spc="-5" dirty="0">
                <a:latin typeface="Arial"/>
                <a:cs typeface="Arial"/>
              </a:rPr>
              <a:t>allows </a:t>
            </a:r>
            <a:r>
              <a:rPr sz="1400" spc="-375" dirty="0">
                <a:latin typeface="Arial"/>
                <a:cs typeface="Arial"/>
              </a:rPr>
              <a:t> </a:t>
            </a:r>
            <a:r>
              <a:rPr sz="1400" dirty="0">
                <a:latin typeface="Arial"/>
                <a:cs typeface="Arial"/>
              </a:rPr>
              <a:t>keeping</a:t>
            </a:r>
            <a:r>
              <a:rPr sz="1400" spc="-25" dirty="0">
                <a:latin typeface="Arial"/>
                <a:cs typeface="Arial"/>
              </a:rPr>
              <a:t> </a:t>
            </a:r>
            <a:r>
              <a:rPr sz="1400" spc="-5" dirty="0">
                <a:latin typeface="Arial"/>
                <a:cs typeface="Arial"/>
              </a:rPr>
              <a:t>all</a:t>
            </a:r>
            <a:r>
              <a:rPr sz="1400" spc="-20" dirty="0">
                <a:latin typeface="Arial"/>
                <a:cs typeface="Arial"/>
              </a:rPr>
              <a:t> </a:t>
            </a:r>
            <a:r>
              <a:rPr sz="1400" dirty="0">
                <a:latin typeface="Arial"/>
                <a:cs typeface="Arial"/>
              </a:rPr>
              <a:t>tuple</a:t>
            </a:r>
            <a:r>
              <a:rPr sz="1400" spc="-25" dirty="0">
                <a:latin typeface="Arial"/>
                <a:cs typeface="Arial"/>
              </a:rPr>
              <a:t> </a:t>
            </a:r>
            <a:r>
              <a:rPr sz="1400" dirty="0">
                <a:latin typeface="Arial"/>
                <a:cs typeface="Arial"/>
              </a:rPr>
              <a:t>in</a:t>
            </a:r>
            <a:r>
              <a:rPr sz="1400" spc="-20" dirty="0">
                <a:latin typeface="Arial"/>
                <a:cs typeface="Arial"/>
              </a:rPr>
              <a:t> </a:t>
            </a:r>
            <a:r>
              <a:rPr sz="1400" dirty="0">
                <a:latin typeface="Arial"/>
                <a:cs typeface="Arial"/>
              </a:rPr>
              <a:t>the</a:t>
            </a:r>
            <a:r>
              <a:rPr sz="1400" spc="-5" dirty="0">
                <a:latin typeface="Arial"/>
                <a:cs typeface="Arial"/>
              </a:rPr>
              <a:t> right</a:t>
            </a:r>
            <a:r>
              <a:rPr sz="1400" spc="-15" dirty="0">
                <a:latin typeface="Arial"/>
                <a:cs typeface="Arial"/>
              </a:rPr>
              <a:t> </a:t>
            </a:r>
            <a:r>
              <a:rPr sz="1400" spc="-5" dirty="0">
                <a:latin typeface="Arial"/>
                <a:cs typeface="Arial"/>
              </a:rPr>
              <a:t>relation.</a:t>
            </a:r>
            <a:endParaRPr sz="1400">
              <a:latin typeface="Arial"/>
              <a:cs typeface="Arial"/>
            </a:endParaRPr>
          </a:p>
          <a:p>
            <a:pPr marL="349250" marR="5080" indent="-337185">
              <a:lnSpc>
                <a:spcPct val="115799"/>
              </a:lnSpc>
              <a:spcBef>
                <a:spcPts val="10"/>
              </a:spcBef>
              <a:buChar char="●"/>
              <a:tabLst>
                <a:tab pos="349250" algn="l"/>
                <a:tab pos="349885" algn="l"/>
              </a:tabLst>
            </a:pPr>
            <a:r>
              <a:rPr sz="1400" spc="-5" dirty="0">
                <a:latin typeface="Arial"/>
                <a:cs typeface="Arial"/>
              </a:rPr>
              <a:t>However,</a:t>
            </a:r>
            <a:r>
              <a:rPr sz="1400" spc="-25" dirty="0">
                <a:latin typeface="Arial"/>
                <a:cs typeface="Arial"/>
              </a:rPr>
              <a:t> </a:t>
            </a:r>
            <a:r>
              <a:rPr sz="1400" dirty="0">
                <a:latin typeface="Arial"/>
                <a:cs typeface="Arial"/>
              </a:rPr>
              <a:t>if</a:t>
            </a:r>
            <a:r>
              <a:rPr sz="1400" spc="-40" dirty="0">
                <a:latin typeface="Arial"/>
                <a:cs typeface="Arial"/>
              </a:rPr>
              <a:t> </a:t>
            </a:r>
            <a:r>
              <a:rPr sz="1400" dirty="0">
                <a:latin typeface="Arial"/>
                <a:cs typeface="Arial"/>
              </a:rPr>
              <a:t>there</a:t>
            </a:r>
            <a:r>
              <a:rPr sz="1400" spc="-30" dirty="0">
                <a:latin typeface="Arial"/>
                <a:cs typeface="Arial"/>
              </a:rPr>
              <a:t> </a:t>
            </a:r>
            <a:r>
              <a:rPr sz="1400" spc="-10" dirty="0">
                <a:latin typeface="Arial"/>
                <a:cs typeface="Arial"/>
              </a:rPr>
              <a:t>is</a:t>
            </a:r>
            <a:r>
              <a:rPr sz="1400" spc="-35" dirty="0">
                <a:latin typeface="Arial"/>
                <a:cs typeface="Arial"/>
              </a:rPr>
              <a:t> </a:t>
            </a:r>
            <a:r>
              <a:rPr sz="1400" spc="-5" dirty="0">
                <a:latin typeface="Arial"/>
                <a:cs typeface="Arial"/>
              </a:rPr>
              <a:t>no</a:t>
            </a:r>
            <a:r>
              <a:rPr sz="1400" spc="-30" dirty="0">
                <a:latin typeface="Arial"/>
                <a:cs typeface="Arial"/>
              </a:rPr>
              <a:t> </a:t>
            </a:r>
            <a:r>
              <a:rPr sz="1400" spc="-5" dirty="0">
                <a:latin typeface="Arial"/>
                <a:cs typeface="Arial"/>
              </a:rPr>
              <a:t>matching</a:t>
            </a:r>
            <a:r>
              <a:rPr sz="1400" spc="-30" dirty="0">
                <a:latin typeface="Arial"/>
                <a:cs typeface="Arial"/>
              </a:rPr>
              <a:t> </a:t>
            </a:r>
            <a:r>
              <a:rPr sz="1400" spc="-5" dirty="0">
                <a:latin typeface="Arial"/>
                <a:cs typeface="Arial"/>
              </a:rPr>
              <a:t>tuple</a:t>
            </a:r>
            <a:r>
              <a:rPr sz="1400" spc="-30" dirty="0">
                <a:latin typeface="Arial"/>
                <a:cs typeface="Arial"/>
              </a:rPr>
              <a:t> </a:t>
            </a:r>
            <a:r>
              <a:rPr sz="1400" spc="-15" dirty="0">
                <a:latin typeface="Arial"/>
                <a:cs typeface="Arial"/>
              </a:rPr>
              <a:t>is </a:t>
            </a:r>
            <a:r>
              <a:rPr sz="1400" spc="-370" dirty="0">
                <a:latin typeface="Arial"/>
                <a:cs typeface="Arial"/>
              </a:rPr>
              <a:t> </a:t>
            </a:r>
            <a:r>
              <a:rPr sz="1400" dirty="0">
                <a:latin typeface="Arial"/>
                <a:cs typeface="Arial"/>
              </a:rPr>
              <a:t>found in the </a:t>
            </a:r>
            <a:r>
              <a:rPr sz="1400" spc="-5" dirty="0">
                <a:latin typeface="Arial"/>
                <a:cs typeface="Arial"/>
              </a:rPr>
              <a:t>left relation, </a:t>
            </a:r>
            <a:r>
              <a:rPr sz="1400" dirty="0">
                <a:latin typeface="Arial"/>
                <a:cs typeface="Arial"/>
              </a:rPr>
              <a:t>then the </a:t>
            </a:r>
            <a:r>
              <a:rPr sz="1400" spc="5" dirty="0">
                <a:latin typeface="Arial"/>
                <a:cs typeface="Arial"/>
              </a:rPr>
              <a:t> </a:t>
            </a:r>
            <a:r>
              <a:rPr sz="1400" spc="-5" dirty="0">
                <a:latin typeface="Arial"/>
                <a:cs typeface="Arial"/>
              </a:rPr>
              <a:t>attributes </a:t>
            </a:r>
            <a:r>
              <a:rPr sz="1400" spc="-10" dirty="0">
                <a:latin typeface="Arial"/>
                <a:cs typeface="Arial"/>
              </a:rPr>
              <a:t>of </a:t>
            </a:r>
            <a:r>
              <a:rPr sz="1400" dirty="0">
                <a:latin typeface="Arial"/>
                <a:cs typeface="Arial"/>
              </a:rPr>
              <a:t>the </a:t>
            </a:r>
            <a:r>
              <a:rPr sz="1400" spc="-5" dirty="0">
                <a:latin typeface="Arial"/>
                <a:cs typeface="Arial"/>
              </a:rPr>
              <a:t>left </a:t>
            </a:r>
            <a:r>
              <a:rPr sz="1400" dirty="0">
                <a:latin typeface="Arial"/>
                <a:cs typeface="Arial"/>
              </a:rPr>
              <a:t>relation in the join </a:t>
            </a:r>
            <a:r>
              <a:rPr sz="1400" spc="5" dirty="0">
                <a:latin typeface="Arial"/>
                <a:cs typeface="Arial"/>
              </a:rPr>
              <a:t> </a:t>
            </a:r>
            <a:r>
              <a:rPr sz="1400" spc="-5" dirty="0">
                <a:latin typeface="Arial"/>
                <a:cs typeface="Arial"/>
              </a:rPr>
              <a:t>result</a:t>
            </a:r>
            <a:r>
              <a:rPr sz="1400" spc="-15" dirty="0">
                <a:latin typeface="Arial"/>
                <a:cs typeface="Arial"/>
              </a:rPr>
              <a:t> </a:t>
            </a:r>
            <a:r>
              <a:rPr sz="1400" dirty="0">
                <a:latin typeface="Arial"/>
                <a:cs typeface="Arial"/>
              </a:rPr>
              <a:t>are</a:t>
            </a:r>
            <a:r>
              <a:rPr sz="1400" spc="-30" dirty="0">
                <a:latin typeface="Arial"/>
                <a:cs typeface="Arial"/>
              </a:rPr>
              <a:t> </a:t>
            </a:r>
            <a:r>
              <a:rPr sz="1400" dirty="0">
                <a:latin typeface="Arial"/>
                <a:cs typeface="Arial"/>
              </a:rPr>
              <a:t>filled</a:t>
            </a:r>
            <a:r>
              <a:rPr sz="1400" spc="-20" dirty="0">
                <a:latin typeface="Arial"/>
                <a:cs typeface="Arial"/>
              </a:rPr>
              <a:t> </a:t>
            </a:r>
            <a:r>
              <a:rPr sz="1400" spc="-5" dirty="0">
                <a:latin typeface="Arial"/>
                <a:cs typeface="Arial"/>
              </a:rPr>
              <a:t>with</a:t>
            </a:r>
            <a:r>
              <a:rPr sz="1400" spc="-20" dirty="0">
                <a:latin typeface="Arial"/>
                <a:cs typeface="Arial"/>
              </a:rPr>
              <a:t> </a:t>
            </a:r>
            <a:r>
              <a:rPr sz="1400" spc="-5" dirty="0">
                <a:latin typeface="Arial"/>
                <a:cs typeface="Arial"/>
              </a:rPr>
              <a:t>null</a:t>
            </a:r>
            <a:r>
              <a:rPr sz="1400" spc="-15" dirty="0">
                <a:latin typeface="Arial"/>
                <a:cs typeface="Arial"/>
              </a:rPr>
              <a:t> </a:t>
            </a:r>
            <a:r>
              <a:rPr sz="1400" spc="-5" dirty="0">
                <a:latin typeface="Arial"/>
                <a:cs typeface="Arial"/>
              </a:rPr>
              <a:t>values.</a:t>
            </a:r>
            <a:endParaRPr sz="1400">
              <a:latin typeface="Arial"/>
              <a:cs typeface="Arial"/>
            </a:endParaRPr>
          </a:p>
        </p:txBody>
      </p:sp>
      <p:sp>
        <p:nvSpPr>
          <p:cNvPr id="7" name="object 7"/>
          <p:cNvSpPr txBox="1"/>
          <p:nvPr/>
        </p:nvSpPr>
        <p:spPr>
          <a:xfrm>
            <a:off x="4892421" y="4835144"/>
            <a:ext cx="2694305"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35" dirty="0">
                <a:solidFill>
                  <a:srgbClr val="585858"/>
                </a:solidFill>
                <a:latin typeface="Arial"/>
                <a:cs typeface="Arial"/>
              </a:rPr>
              <a:t> </a:t>
            </a:r>
            <a:r>
              <a:rPr sz="700" u="sng" spc="-10" dirty="0">
                <a:solidFill>
                  <a:srgbClr val="0096A7"/>
                </a:solidFill>
                <a:uFill>
                  <a:solidFill>
                    <a:srgbClr val="0096A7"/>
                  </a:solidFill>
                </a:uFill>
                <a:latin typeface="Arial"/>
                <a:cs typeface="Arial"/>
                <a:hlinkClick r:id="rId3"/>
              </a:rPr>
              <a:t>https://www.guru99.com/relational-algebra-dbms.htm</a:t>
            </a:r>
            <a:r>
              <a:rPr sz="700" spc="-10" dirty="0">
                <a:solidFill>
                  <a:srgbClr val="0096A7"/>
                </a:solidFill>
                <a:latin typeface="Arial"/>
                <a:cs typeface="Arial"/>
                <a:hlinkClick r:id="rId3"/>
              </a:rPr>
              <a:t>l</a:t>
            </a:r>
            <a:endParaRPr sz="700">
              <a:latin typeface="Arial"/>
              <a:cs typeface="Arial"/>
            </a:endParaRPr>
          </a:p>
        </p:txBody>
      </p:sp>
      <p:pic>
        <p:nvPicPr>
          <p:cNvPr id="8" name="object 8"/>
          <p:cNvPicPr/>
          <p:nvPr/>
        </p:nvPicPr>
        <p:blipFill>
          <a:blip r:embed="rId4" cstate="print"/>
          <a:stretch>
            <a:fillRect/>
          </a:stretch>
        </p:blipFill>
        <p:spPr>
          <a:xfrm>
            <a:off x="143510" y="161289"/>
            <a:ext cx="773887" cy="311150"/>
          </a:xfrm>
          <a:prstGeom prst="rect">
            <a:avLst/>
          </a:prstGeom>
        </p:spPr>
      </p:pic>
      <p:grpSp>
        <p:nvGrpSpPr>
          <p:cNvPr id="9" name="object 9"/>
          <p:cNvGrpSpPr/>
          <p:nvPr/>
        </p:nvGrpSpPr>
        <p:grpSpPr>
          <a:xfrm>
            <a:off x="4799965" y="1395094"/>
            <a:ext cx="4160520" cy="2431415"/>
            <a:chOff x="4799965" y="1395094"/>
            <a:chExt cx="4160520" cy="2431415"/>
          </a:xfrm>
        </p:grpSpPr>
        <p:pic>
          <p:nvPicPr>
            <p:cNvPr id="10" name="object 10"/>
            <p:cNvPicPr/>
            <p:nvPr/>
          </p:nvPicPr>
          <p:blipFill>
            <a:blip r:embed="rId5" cstate="print"/>
            <a:stretch>
              <a:fillRect/>
            </a:stretch>
          </p:blipFill>
          <p:spPr>
            <a:xfrm>
              <a:off x="4799965" y="1395094"/>
              <a:ext cx="4160392" cy="1323339"/>
            </a:xfrm>
            <a:prstGeom prst="rect">
              <a:avLst/>
            </a:prstGeom>
          </p:spPr>
        </p:pic>
        <p:pic>
          <p:nvPicPr>
            <p:cNvPr id="11" name="object 11"/>
            <p:cNvPicPr/>
            <p:nvPr/>
          </p:nvPicPr>
          <p:blipFill>
            <a:blip r:embed="rId6" cstate="print"/>
            <a:stretch>
              <a:fillRect/>
            </a:stretch>
          </p:blipFill>
          <p:spPr>
            <a:xfrm>
              <a:off x="6319520" y="3207638"/>
              <a:ext cx="694613" cy="618490"/>
            </a:xfrm>
            <a:prstGeom prst="rect">
              <a:avLst/>
            </a:prstGeom>
          </p:spPr>
        </p:pic>
      </p:grpSp>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484909" y="645921"/>
            <a:ext cx="3574473" cy="1113766"/>
          </a:xfrm>
          <a:prstGeom prst="rect">
            <a:avLst/>
          </a:prstGeom>
        </p:spPr>
        <p:txBody>
          <a:bodyPr vert="horz" wrap="square" lIns="0" tIns="28575" rIns="0" bIns="0" rtlCol="0">
            <a:spAutoFit/>
          </a:bodyPr>
          <a:lstStyle/>
          <a:p>
            <a:pPr marL="120650" marR="104775" algn="ctr">
              <a:lnSpc>
                <a:spcPts val="2840"/>
              </a:lnSpc>
              <a:spcBef>
                <a:spcPts val="225"/>
              </a:spcBef>
            </a:pPr>
            <a:r>
              <a:rPr spc="-5" dirty="0"/>
              <a:t>R</a:t>
            </a:r>
            <a:r>
              <a:rPr spc="-15" dirty="0"/>
              <a:t>e</a:t>
            </a:r>
            <a:r>
              <a:rPr spc="-5" dirty="0"/>
              <a:t>l</a:t>
            </a:r>
            <a:r>
              <a:rPr spc="-15" dirty="0"/>
              <a:t>a</a:t>
            </a:r>
            <a:r>
              <a:rPr spc="-5" dirty="0"/>
              <a:t>tio</a:t>
            </a:r>
            <a:r>
              <a:rPr spc="-25" dirty="0"/>
              <a:t>n</a:t>
            </a:r>
            <a:r>
              <a:rPr spc="-5" dirty="0"/>
              <a:t>al</a:t>
            </a:r>
            <a:r>
              <a:rPr spc="-145" dirty="0"/>
              <a:t> </a:t>
            </a:r>
            <a:r>
              <a:rPr spc="-5" dirty="0"/>
              <a:t>A</a:t>
            </a:r>
            <a:r>
              <a:rPr spc="-15" dirty="0"/>
              <a:t>l</a:t>
            </a:r>
            <a:r>
              <a:rPr spc="-5" dirty="0"/>
              <a:t>ge</a:t>
            </a:r>
            <a:r>
              <a:rPr spc="-15" dirty="0"/>
              <a:t>b</a:t>
            </a:r>
            <a:r>
              <a:rPr spc="-5" dirty="0"/>
              <a:t>r</a:t>
            </a:r>
            <a:r>
              <a:rPr spc="-15" dirty="0"/>
              <a:t>a</a:t>
            </a:r>
            <a:r>
              <a:rPr spc="-5" dirty="0"/>
              <a:t>ic  Operations</a:t>
            </a:r>
          </a:p>
          <a:p>
            <a:pPr algn="ctr">
              <a:lnSpc>
                <a:spcPct val="100000"/>
              </a:lnSpc>
              <a:spcBef>
                <a:spcPts val="535"/>
              </a:spcBef>
            </a:pPr>
            <a:r>
              <a:rPr sz="1800" spc="-5" dirty="0">
                <a:solidFill>
                  <a:srgbClr val="585858"/>
                </a:solidFill>
              </a:rPr>
              <a:t>Binary</a:t>
            </a:r>
            <a:r>
              <a:rPr sz="1800" spc="-85" dirty="0">
                <a:solidFill>
                  <a:srgbClr val="585858"/>
                </a:solidFill>
              </a:rPr>
              <a:t> </a:t>
            </a:r>
            <a:r>
              <a:rPr sz="1800" dirty="0">
                <a:solidFill>
                  <a:srgbClr val="585858"/>
                </a:solidFill>
              </a:rPr>
              <a:t>Relational</a:t>
            </a:r>
            <a:r>
              <a:rPr sz="1800" spc="-80" dirty="0">
                <a:solidFill>
                  <a:srgbClr val="585858"/>
                </a:solidFill>
              </a:rPr>
              <a:t> </a:t>
            </a:r>
            <a:r>
              <a:rPr sz="1800" spc="-5" dirty="0">
                <a:solidFill>
                  <a:srgbClr val="585858"/>
                </a:solidFill>
              </a:rPr>
              <a:t>Operations</a:t>
            </a:r>
            <a:endParaRPr sz="1800" dirty="0"/>
          </a:p>
        </p:txBody>
      </p:sp>
      <p:sp>
        <p:nvSpPr>
          <p:cNvPr id="6" name="object 6"/>
          <p:cNvSpPr txBox="1"/>
          <p:nvPr/>
        </p:nvSpPr>
        <p:spPr>
          <a:xfrm>
            <a:off x="1476502" y="2002663"/>
            <a:ext cx="1600200" cy="770255"/>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JOIN</a:t>
            </a:r>
            <a:r>
              <a:rPr sz="1800" spc="-70" dirty="0">
                <a:solidFill>
                  <a:srgbClr val="585858"/>
                </a:solidFill>
                <a:latin typeface="Arial"/>
                <a:cs typeface="Arial"/>
              </a:rPr>
              <a:t> </a:t>
            </a:r>
            <a:r>
              <a:rPr sz="1800" spc="-5" dirty="0">
                <a:solidFill>
                  <a:srgbClr val="585858"/>
                </a:solidFill>
                <a:latin typeface="Arial"/>
                <a:cs typeface="Arial"/>
              </a:rPr>
              <a:t>(Contd…)</a:t>
            </a:r>
            <a:endParaRPr sz="1800">
              <a:latin typeface="Arial"/>
              <a:cs typeface="Arial"/>
            </a:endParaRPr>
          </a:p>
          <a:p>
            <a:pPr>
              <a:lnSpc>
                <a:spcPct val="100000"/>
              </a:lnSpc>
              <a:spcBef>
                <a:spcPts val="5"/>
              </a:spcBef>
            </a:pPr>
            <a:endParaRPr sz="1750">
              <a:latin typeface="Arial"/>
              <a:cs typeface="Arial"/>
            </a:endParaRPr>
          </a:p>
          <a:p>
            <a:pPr marL="588645">
              <a:lnSpc>
                <a:spcPct val="100000"/>
              </a:lnSpc>
              <a:spcBef>
                <a:spcPts val="5"/>
              </a:spcBef>
            </a:pPr>
            <a:r>
              <a:rPr sz="1400" dirty="0">
                <a:latin typeface="Arial"/>
                <a:cs typeface="Arial"/>
              </a:rPr>
              <a:t>Outer</a:t>
            </a:r>
            <a:r>
              <a:rPr sz="1400" spc="-70" dirty="0">
                <a:latin typeface="Arial"/>
                <a:cs typeface="Arial"/>
              </a:rPr>
              <a:t> </a:t>
            </a:r>
            <a:r>
              <a:rPr sz="1400" dirty="0">
                <a:latin typeface="Arial"/>
                <a:cs typeface="Arial"/>
              </a:rPr>
              <a:t>join</a:t>
            </a:r>
            <a:endParaRPr sz="1400">
              <a:latin typeface="Arial"/>
              <a:cs typeface="Arial"/>
            </a:endParaRPr>
          </a:p>
        </p:txBody>
      </p:sp>
      <p:sp>
        <p:nvSpPr>
          <p:cNvPr id="7" name="object 7"/>
          <p:cNvSpPr txBox="1"/>
          <p:nvPr/>
        </p:nvSpPr>
        <p:spPr>
          <a:xfrm>
            <a:off x="654812" y="2986506"/>
            <a:ext cx="3488054" cy="2007235"/>
          </a:xfrm>
          <a:prstGeom prst="rect">
            <a:avLst/>
          </a:prstGeom>
        </p:spPr>
        <p:txBody>
          <a:bodyPr vert="horz" wrap="square" lIns="0" tIns="47625" rIns="0" bIns="0" rtlCol="0">
            <a:spAutoFit/>
          </a:bodyPr>
          <a:lstStyle/>
          <a:p>
            <a:pPr marL="1117600">
              <a:lnSpc>
                <a:spcPct val="100000"/>
              </a:lnSpc>
              <a:spcBef>
                <a:spcPts val="375"/>
              </a:spcBef>
            </a:pPr>
            <a:r>
              <a:rPr sz="1400" spc="-10" dirty="0">
                <a:latin typeface="Arial"/>
                <a:cs typeface="Arial"/>
              </a:rPr>
              <a:t>3.</a:t>
            </a:r>
            <a:r>
              <a:rPr sz="1400" spc="-5" dirty="0">
                <a:latin typeface="Arial"/>
                <a:cs typeface="Arial"/>
              </a:rPr>
              <a:t> Full</a:t>
            </a:r>
            <a:r>
              <a:rPr sz="1400" spc="-35" dirty="0">
                <a:latin typeface="Arial"/>
                <a:cs typeface="Arial"/>
              </a:rPr>
              <a:t> </a:t>
            </a:r>
            <a:r>
              <a:rPr sz="1400" dirty="0">
                <a:latin typeface="Arial"/>
                <a:cs typeface="Arial"/>
              </a:rPr>
              <a:t>Outer</a:t>
            </a:r>
            <a:r>
              <a:rPr sz="1400" spc="-45" dirty="0">
                <a:latin typeface="Arial"/>
                <a:cs typeface="Arial"/>
              </a:rPr>
              <a:t> </a:t>
            </a:r>
            <a:r>
              <a:rPr sz="1400" dirty="0">
                <a:latin typeface="Arial"/>
                <a:cs typeface="Arial"/>
              </a:rPr>
              <a:t>Join</a:t>
            </a:r>
            <a:endParaRPr sz="1400">
              <a:latin typeface="Arial"/>
              <a:cs typeface="Arial"/>
            </a:endParaRPr>
          </a:p>
          <a:p>
            <a:pPr marL="349250" marR="156210" indent="-337185">
              <a:lnSpc>
                <a:spcPct val="115799"/>
              </a:lnSpc>
              <a:spcBef>
                <a:spcPts val="10"/>
              </a:spcBef>
              <a:buChar char="●"/>
              <a:tabLst>
                <a:tab pos="349250" algn="l"/>
                <a:tab pos="349885" algn="l"/>
              </a:tabLst>
            </a:pPr>
            <a:r>
              <a:rPr sz="1400" dirty="0">
                <a:latin typeface="Arial"/>
                <a:cs typeface="Arial"/>
              </a:rPr>
              <a:t>In a full outer </a:t>
            </a:r>
            <a:r>
              <a:rPr sz="1400" spc="-5" dirty="0">
                <a:latin typeface="Arial"/>
                <a:cs typeface="Arial"/>
              </a:rPr>
              <a:t>join, all tuples </a:t>
            </a:r>
            <a:r>
              <a:rPr sz="1400" dirty="0">
                <a:latin typeface="Arial"/>
                <a:cs typeface="Arial"/>
              </a:rPr>
              <a:t>from </a:t>
            </a:r>
            <a:r>
              <a:rPr sz="1400" spc="-5" dirty="0">
                <a:latin typeface="Arial"/>
                <a:cs typeface="Arial"/>
              </a:rPr>
              <a:t>both </a:t>
            </a:r>
            <a:r>
              <a:rPr sz="1400" spc="-375" dirty="0">
                <a:latin typeface="Arial"/>
                <a:cs typeface="Arial"/>
              </a:rPr>
              <a:t> </a:t>
            </a:r>
            <a:r>
              <a:rPr sz="1400" spc="-5" dirty="0">
                <a:latin typeface="Arial"/>
                <a:cs typeface="Arial"/>
              </a:rPr>
              <a:t>relations </a:t>
            </a:r>
            <a:r>
              <a:rPr sz="1400" dirty="0">
                <a:latin typeface="Arial"/>
                <a:cs typeface="Arial"/>
              </a:rPr>
              <a:t>are </a:t>
            </a:r>
            <a:r>
              <a:rPr sz="1400" spc="-5" dirty="0">
                <a:latin typeface="Arial"/>
                <a:cs typeface="Arial"/>
              </a:rPr>
              <a:t>included </a:t>
            </a:r>
            <a:r>
              <a:rPr sz="1400" dirty="0">
                <a:latin typeface="Arial"/>
                <a:cs typeface="Arial"/>
              </a:rPr>
              <a:t>in the </a:t>
            </a:r>
            <a:r>
              <a:rPr sz="1400" spc="-5" dirty="0">
                <a:latin typeface="Arial"/>
                <a:cs typeface="Arial"/>
              </a:rPr>
              <a:t>result, </a:t>
            </a:r>
            <a:r>
              <a:rPr sz="1400" dirty="0">
                <a:latin typeface="Arial"/>
                <a:cs typeface="Arial"/>
              </a:rPr>
              <a:t> </a:t>
            </a:r>
            <a:r>
              <a:rPr sz="1400" spc="-5" dirty="0">
                <a:latin typeface="Arial"/>
                <a:cs typeface="Arial"/>
              </a:rPr>
              <a:t>irrespective</a:t>
            </a:r>
            <a:r>
              <a:rPr sz="1400" spc="-20" dirty="0">
                <a:latin typeface="Arial"/>
                <a:cs typeface="Arial"/>
              </a:rPr>
              <a:t> </a:t>
            </a:r>
            <a:r>
              <a:rPr sz="1400" spc="-5" dirty="0">
                <a:latin typeface="Arial"/>
                <a:cs typeface="Arial"/>
              </a:rPr>
              <a:t>of</a:t>
            </a:r>
            <a:r>
              <a:rPr sz="1400" spc="-20" dirty="0">
                <a:latin typeface="Arial"/>
                <a:cs typeface="Arial"/>
              </a:rPr>
              <a:t> </a:t>
            </a:r>
            <a:r>
              <a:rPr sz="1400" dirty="0">
                <a:latin typeface="Arial"/>
                <a:cs typeface="Arial"/>
              </a:rPr>
              <a:t>the</a:t>
            </a:r>
            <a:r>
              <a:rPr sz="1400" spc="-25" dirty="0">
                <a:latin typeface="Arial"/>
                <a:cs typeface="Arial"/>
              </a:rPr>
              <a:t> </a:t>
            </a:r>
            <a:r>
              <a:rPr sz="1400" spc="-5" dirty="0">
                <a:latin typeface="Arial"/>
                <a:cs typeface="Arial"/>
              </a:rPr>
              <a:t>matching</a:t>
            </a:r>
            <a:r>
              <a:rPr sz="1400" spc="-20" dirty="0">
                <a:latin typeface="Arial"/>
                <a:cs typeface="Arial"/>
              </a:rPr>
              <a:t> </a:t>
            </a:r>
            <a:r>
              <a:rPr sz="1400" spc="-5" dirty="0">
                <a:latin typeface="Arial"/>
                <a:cs typeface="Arial"/>
              </a:rPr>
              <a:t>condition.</a:t>
            </a:r>
            <a:endParaRPr sz="1400">
              <a:latin typeface="Arial"/>
              <a:cs typeface="Arial"/>
            </a:endParaRPr>
          </a:p>
          <a:p>
            <a:pPr marL="349250" marR="5080" indent="-337185">
              <a:lnSpc>
                <a:spcPct val="115999"/>
              </a:lnSpc>
              <a:spcBef>
                <a:spcPts val="5"/>
              </a:spcBef>
              <a:buChar char="●"/>
              <a:tabLst>
                <a:tab pos="349250" algn="l"/>
                <a:tab pos="349885" algn="l"/>
              </a:tabLst>
            </a:pPr>
            <a:r>
              <a:rPr sz="1400" spc="-5" dirty="0">
                <a:latin typeface="Arial"/>
                <a:cs typeface="Arial"/>
              </a:rPr>
              <a:t>However,</a:t>
            </a:r>
            <a:r>
              <a:rPr sz="1400" spc="-25" dirty="0">
                <a:latin typeface="Arial"/>
                <a:cs typeface="Arial"/>
              </a:rPr>
              <a:t> </a:t>
            </a:r>
            <a:r>
              <a:rPr sz="1400" dirty="0">
                <a:latin typeface="Arial"/>
                <a:cs typeface="Arial"/>
              </a:rPr>
              <a:t>if</a:t>
            </a:r>
            <a:r>
              <a:rPr sz="1400" spc="-40" dirty="0">
                <a:latin typeface="Arial"/>
                <a:cs typeface="Arial"/>
              </a:rPr>
              <a:t> </a:t>
            </a:r>
            <a:r>
              <a:rPr sz="1400" dirty="0">
                <a:latin typeface="Arial"/>
                <a:cs typeface="Arial"/>
              </a:rPr>
              <a:t>there</a:t>
            </a:r>
            <a:r>
              <a:rPr sz="1400" spc="-30" dirty="0">
                <a:latin typeface="Arial"/>
                <a:cs typeface="Arial"/>
              </a:rPr>
              <a:t> </a:t>
            </a:r>
            <a:r>
              <a:rPr sz="1400" spc="-10" dirty="0">
                <a:latin typeface="Arial"/>
                <a:cs typeface="Arial"/>
              </a:rPr>
              <a:t>is</a:t>
            </a:r>
            <a:r>
              <a:rPr sz="1400" spc="-35" dirty="0">
                <a:latin typeface="Arial"/>
                <a:cs typeface="Arial"/>
              </a:rPr>
              <a:t> </a:t>
            </a:r>
            <a:r>
              <a:rPr sz="1400" spc="-5" dirty="0">
                <a:latin typeface="Arial"/>
                <a:cs typeface="Arial"/>
              </a:rPr>
              <a:t>no</a:t>
            </a:r>
            <a:r>
              <a:rPr sz="1400" spc="-30" dirty="0">
                <a:latin typeface="Arial"/>
                <a:cs typeface="Arial"/>
              </a:rPr>
              <a:t> </a:t>
            </a:r>
            <a:r>
              <a:rPr sz="1400" spc="-5" dirty="0">
                <a:latin typeface="Arial"/>
                <a:cs typeface="Arial"/>
              </a:rPr>
              <a:t>matching</a:t>
            </a:r>
            <a:r>
              <a:rPr sz="1400" spc="-30" dirty="0">
                <a:latin typeface="Arial"/>
                <a:cs typeface="Arial"/>
              </a:rPr>
              <a:t> </a:t>
            </a:r>
            <a:r>
              <a:rPr sz="1400" spc="-5" dirty="0">
                <a:latin typeface="Arial"/>
                <a:cs typeface="Arial"/>
              </a:rPr>
              <a:t>tuple</a:t>
            </a:r>
            <a:r>
              <a:rPr sz="1400" spc="-30" dirty="0">
                <a:latin typeface="Arial"/>
                <a:cs typeface="Arial"/>
              </a:rPr>
              <a:t> </a:t>
            </a:r>
            <a:r>
              <a:rPr sz="1400" spc="-15" dirty="0">
                <a:latin typeface="Arial"/>
                <a:cs typeface="Arial"/>
              </a:rPr>
              <a:t>is </a:t>
            </a:r>
            <a:r>
              <a:rPr sz="1400" spc="-370" dirty="0">
                <a:latin typeface="Arial"/>
                <a:cs typeface="Arial"/>
              </a:rPr>
              <a:t> </a:t>
            </a:r>
            <a:r>
              <a:rPr sz="1400" dirty="0">
                <a:latin typeface="Arial"/>
                <a:cs typeface="Arial"/>
              </a:rPr>
              <a:t>found in the </a:t>
            </a:r>
            <a:r>
              <a:rPr sz="1400" spc="-5" dirty="0">
                <a:latin typeface="Arial"/>
                <a:cs typeface="Arial"/>
              </a:rPr>
              <a:t>left relation, </a:t>
            </a:r>
            <a:r>
              <a:rPr sz="1400" dirty="0">
                <a:latin typeface="Arial"/>
                <a:cs typeface="Arial"/>
              </a:rPr>
              <a:t>then the </a:t>
            </a:r>
            <a:r>
              <a:rPr sz="1400" spc="5" dirty="0">
                <a:latin typeface="Arial"/>
                <a:cs typeface="Arial"/>
              </a:rPr>
              <a:t> </a:t>
            </a:r>
            <a:r>
              <a:rPr sz="1400" spc="-5" dirty="0">
                <a:latin typeface="Arial"/>
                <a:cs typeface="Arial"/>
              </a:rPr>
              <a:t>attributes </a:t>
            </a:r>
            <a:r>
              <a:rPr sz="1400" spc="-10" dirty="0">
                <a:latin typeface="Arial"/>
                <a:cs typeface="Arial"/>
              </a:rPr>
              <a:t>of </a:t>
            </a:r>
            <a:r>
              <a:rPr sz="1400" dirty="0">
                <a:latin typeface="Arial"/>
                <a:cs typeface="Arial"/>
              </a:rPr>
              <a:t>the </a:t>
            </a:r>
            <a:r>
              <a:rPr sz="1400" spc="-5" dirty="0">
                <a:latin typeface="Arial"/>
                <a:cs typeface="Arial"/>
              </a:rPr>
              <a:t>left </a:t>
            </a:r>
            <a:r>
              <a:rPr sz="1400" dirty="0">
                <a:latin typeface="Arial"/>
                <a:cs typeface="Arial"/>
              </a:rPr>
              <a:t>relation in the join </a:t>
            </a:r>
            <a:r>
              <a:rPr sz="1400" spc="5" dirty="0">
                <a:latin typeface="Arial"/>
                <a:cs typeface="Arial"/>
              </a:rPr>
              <a:t> </a:t>
            </a:r>
            <a:r>
              <a:rPr sz="1400" spc="-5" dirty="0">
                <a:latin typeface="Arial"/>
                <a:cs typeface="Arial"/>
              </a:rPr>
              <a:t>result</a:t>
            </a:r>
            <a:r>
              <a:rPr sz="1400" spc="-15" dirty="0">
                <a:latin typeface="Arial"/>
                <a:cs typeface="Arial"/>
              </a:rPr>
              <a:t> </a:t>
            </a:r>
            <a:r>
              <a:rPr sz="1400" dirty="0">
                <a:latin typeface="Arial"/>
                <a:cs typeface="Arial"/>
              </a:rPr>
              <a:t>are</a:t>
            </a:r>
            <a:r>
              <a:rPr sz="1400" spc="-20" dirty="0">
                <a:latin typeface="Arial"/>
                <a:cs typeface="Arial"/>
              </a:rPr>
              <a:t> </a:t>
            </a:r>
            <a:r>
              <a:rPr sz="1400" spc="-5" dirty="0">
                <a:latin typeface="Arial"/>
                <a:cs typeface="Arial"/>
              </a:rPr>
              <a:t>filled</a:t>
            </a:r>
            <a:r>
              <a:rPr sz="1400" spc="-20" dirty="0">
                <a:latin typeface="Arial"/>
                <a:cs typeface="Arial"/>
              </a:rPr>
              <a:t> </a:t>
            </a:r>
            <a:r>
              <a:rPr sz="1400" spc="-5" dirty="0">
                <a:latin typeface="Arial"/>
                <a:cs typeface="Arial"/>
              </a:rPr>
              <a:t>with null</a:t>
            </a:r>
            <a:r>
              <a:rPr sz="1400" spc="-15" dirty="0">
                <a:latin typeface="Arial"/>
                <a:cs typeface="Arial"/>
              </a:rPr>
              <a:t> </a:t>
            </a:r>
            <a:r>
              <a:rPr sz="1400" spc="-5" dirty="0">
                <a:latin typeface="Arial"/>
                <a:cs typeface="Arial"/>
              </a:rPr>
              <a:t>values.</a:t>
            </a:r>
            <a:endParaRPr sz="1400">
              <a:latin typeface="Arial"/>
              <a:cs typeface="Arial"/>
            </a:endParaRPr>
          </a:p>
        </p:txBody>
      </p:sp>
      <p:sp>
        <p:nvSpPr>
          <p:cNvPr id="8" name="object 8"/>
          <p:cNvSpPr txBox="1"/>
          <p:nvPr/>
        </p:nvSpPr>
        <p:spPr>
          <a:xfrm>
            <a:off x="4892421" y="4838191"/>
            <a:ext cx="2241550" cy="132080"/>
          </a:xfrm>
          <a:prstGeom prst="rect">
            <a:avLst/>
          </a:prstGeom>
        </p:spPr>
        <p:txBody>
          <a:bodyPr vert="horz" wrap="square" lIns="0" tIns="12065" rIns="0" bIns="0" rtlCol="0">
            <a:spAutoFit/>
          </a:bodyPr>
          <a:lstStyle/>
          <a:p>
            <a:pPr marL="12700">
              <a:lnSpc>
                <a:spcPct val="100000"/>
              </a:lnSpc>
              <a:spcBef>
                <a:spcPts val="95"/>
              </a:spcBef>
            </a:pPr>
            <a:r>
              <a:rPr sz="700" u="sng" spc="-5" dirty="0">
                <a:solidFill>
                  <a:srgbClr val="0096A7"/>
                </a:solidFill>
                <a:uFill>
                  <a:solidFill>
                    <a:srgbClr val="0096A7"/>
                  </a:solidFill>
                </a:uFill>
                <a:latin typeface="Arial"/>
                <a:cs typeface="Arial"/>
                <a:hlinkClick r:id="rId3"/>
              </a:rPr>
              <a:t>https://www.tutorialspoint.com/dbms/database_joins.htm</a:t>
            </a:r>
            <a:endParaRPr sz="700">
              <a:latin typeface="Arial"/>
              <a:cs typeface="Arial"/>
            </a:endParaRPr>
          </a:p>
        </p:txBody>
      </p:sp>
      <p:pic>
        <p:nvPicPr>
          <p:cNvPr id="9" name="object 9"/>
          <p:cNvPicPr/>
          <p:nvPr/>
        </p:nvPicPr>
        <p:blipFill>
          <a:blip r:embed="rId4" cstate="print"/>
          <a:stretch>
            <a:fillRect/>
          </a:stretch>
        </p:blipFill>
        <p:spPr>
          <a:xfrm>
            <a:off x="143510" y="163068"/>
            <a:ext cx="767080" cy="307848"/>
          </a:xfrm>
          <a:prstGeom prst="rect">
            <a:avLst/>
          </a:prstGeom>
        </p:spPr>
      </p:pic>
      <p:pic>
        <p:nvPicPr>
          <p:cNvPr id="10" name="object 10"/>
          <p:cNvPicPr/>
          <p:nvPr/>
        </p:nvPicPr>
        <p:blipFill>
          <a:blip r:embed="rId5" cstate="print"/>
          <a:stretch>
            <a:fillRect/>
          </a:stretch>
        </p:blipFill>
        <p:spPr>
          <a:xfrm>
            <a:off x="4867275" y="1200658"/>
            <a:ext cx="3599053" cy="1713864"/>
          </a:xfrm>
          <a:prstGeom prst="rect">
            <a:avLst/>
          </a:prstGeom>
        </p:spPr>
      </p:pic>
      <p:pic>
        <p:nvPicPr>
          <p:cNvPr id="11" name="object 11"/>
          <p:cNvPicPr/>
          <p:nvPr/>
        </p:nvPicPr>
        <p:blipFill>
          <a:blip r:embed="rId6" cstate="print"/>
          <a:stretch>
            <a:fillRect/>
          </a:stretch>
        </p:blipFill>
        <p:spPr>
          <a:xfrm>
            <a:off x="6348095" y="3271227"/>
            <a:ext cx="694626" cy="637540"/>
          </a:xfrm>
          <a:prstGeom prst="rect">
            <a:avLst/>
          </a:prstGeom>
        </p:spPr>
      </p:pic>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46428" y="827278"/>
            <a:ext cx="2051050" cy="391160"/>
          </a:xfrm>
          <a:prstGeom prst="rect">
            <a:avLst/>
          </a:prstGeom>
        </p:spPr>
        <p:txBody>
          <a:bodyPr vert="horz" wrap="square" lIns="0" tIns="12700" rIns="0" bIns="0" rtlCol="0">
            <a:spAutoFit/>
          </a:bodyPr>
          <a:lstStyle/>
          <a:p>
            <a:pPr marL="12700">
              <a:lnSpc>
                <a:spcPct val="100000"/>
              </a:lnSpc>
              <a:spcBef>
                <a:spcPts val="100"/>
              </a:spcBef>
            </a:pPr>
            <a:r>
              <a:rPr spc="-5" dirty="0"/>
              <a:t>Set</a:t>
            </a:r>
            <a:r>
              <a:rPr spc="-105" dirty="0"/>
              <a:t> </a:t>
            </a:r>
            <a:r>
              <a:rPr spc="-5" dirty="0"/>
              <a:t>Operations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714875" y="876300"/>
              <a:ext cx="4185284" cy="2799715"/>
            </a:xfrm>
            <a:prstGeom prst="rect">
              <a:avLst/>
            </a:prstGeom>
          </p:spPr>
        </p:pic>
      </p:grpSp>
      <p:pic>
        <p:nvPicPr>
          <p:cNvPr id="7" name="object 7"/>
          <p:cNvPicPr/>
          <p:nvPr/>
        </p:nvPicPr>
        <p:blipFill>
          <a:blip r:embed="rId4" cstate="print"/>
          <a:stretch>
            <a:fillRect/>
          </a:stretch>
        </p:blipFill>
        <p:spPr>
          <a:xfrm>
            <a:off x="143510" y="161289"/>
            <a:ext cx="773887" cy="311150"/>
          </a:xfrm>
          <a:prstGeom prst="rect">
            <a:avLst/>
          </a:prstGeom>
        </p:spPr>
      </p:pic>
      <p:sp>
        <p:nvSpPr>
          <p:cNvPr id="8" name="object 8"/>
          <p:cNvSpPr txBox="1"/>
          <p:nvPr/>
        </p:nvSpPr>
        <p:spPr>
          <a:xfrm>
            <a:off x="3634866" y="4846565"/>
            <a:ext cx="3639820" cy="323850"/>
          </a:xfrm>
          <a:prstGeom prst="rect">
            <a:avLst/>
          </a:prstGeom>
        </p:spPr>
        <p:txBody>
          <a:bodyPr vert="horz" wrap="square" lIns="0" tIns="3810" rIns="0" bIns="0" rtlCol="0">
            <a:spAutoFit/>
          </a:bodyPr>
          <a:lstStyle/>
          <a:p>
            <a:pPr marL="1270000">
              <a:lnSpc>
                <a:spcPct val="100000"/>
              </a:lnSpc>
              <a:spcBef>
                <a:spcPts val="30"/>
              </a:spcBef>
            </a:pPr>
            <a:r>
              <a:rPr sz="700" u="sng" spc="-5" dirty="0">
                <a:solidFill>
                  <a:srgbClr val="0096A7"/>
                </a:solidFill>
                <a:uFill>
                  <a:solidFill>
                    <a:srgbClr val="0096A7"/>
                  </a:solidFill>
                </a:uFill>
                <a:latin typeface="Arial"/>
                <a:cs typeface="Arial"/>
                <a:hlinkClick r:id="rId5"/>
              </a:rPr>
              <a:t>https://www.studytonight.com/dbms/set-operation-in-sql.php</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5291" y="827278"/>
            <a:ext cx="2417618" cy="456535"/>
          </a:xfrm>
          <a:prstGeom prst="rect">
            <a:avLst/>
          </a:prstGeom>
        </p:spPr>
        <p:txBody>
          <a:bodyPr vert="horz" wrap="square" lIns="0" tIns="12700" rIns="0" bIns="0" rtlCol="0">
            <a:spAutoFit/>
          </a:bodyPr>
          <a:lstStyle/>
          <a:p>
            <a:pPr marL="12700" algn="ctr">
              <a:lnSpc>
                <a:spcPct val="100000"/>
              </a:lnSpc>
              <a:spcBef>
                <a:spcPts val="100"/>
              </a:spcBef>
            </a:pPr>
            <a:r>
              <a:rPr spc="-5" dirty="0"/>
              <a:t>Set</a:t>
            </a:r>
            <a:r>
              <a:rPr spc="-105" dirty="0"/>
              <a:t> </a:t>
            </a:r>
            <a:r>
              <a:rPr spc="-5" dirty="0"/>
              <a:t>Operations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714875" y="876300"/>
              <a:ext cx="4185284" cy="2799715"/>
            </a:xfrm>
            <a:prstGeom prst="rect">
              <a:avLst/>
            </a:prstGeom>
          </p:spPr>
        </p:pic>
      </p:grpSp>
      <p:sp>
        <p:nvSpPr>
          <p:cNvPr id="7" name="object 7"/>
          <p:cNvSpPr txBox="1"/>
          <p:nvPr/>
        </p:nvSpPr>
        <p:spPr>
          <a:xfrm>
            <a:off x="1965705" y="1722247"/>
            <a:ext cx="62230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U</a:t>
            </a:r>
            <a:r>
              <a:rPr sz="1800" spc="-15" dirty="0">
                <a:solidFill>
                  <a:srgbClr val="585858"/>
                </a:solidFill>
                <a:latin typeface="Arial"/>
                <a:cs typeface="Arial"/>
              </a:rPr>
              <a:t>n</a:t>
            </a:r>
            <a:r>
              <a:rPr sz="1800" dirty="0">
                <a:solidFill>
                  <a:srgbClr val="585858"/>
                </a:solidFill>
                <a:latin typeface="Arial"/>
                <a:cs typeface="Arial"/>
              </a:rPr>
              <a:t>i</a:t>
            </a:r>
            <a:r>
              <a:rPr sz="1800" spc="-5" dirty="0">
                <a:solidFill>
                  <a:srgbClr val="585858"/>
                </a:solidFill>
                <a:latin typeface="Arial"/>
                <a:cs typeface="Arial"/>
              </a:rPr>
              <a:t>on</a:t>
            </a:r>
            <a:endParaRPr sz="1800">
              <a:latin typeface="Arial"/>
              <a:cs typeface="Arial"/>
            </a:endParaRPr>
          </a:p>
        </p:txBody>
      </p:sp>
      <p:sp>
        <p:nvSpPr>
          <p:cNvPr id="8" name="object 8"/>
          <p:cNvSpPr txBox="1"/>
          <p:nvPr/>
        </p:nvSpPr>
        <p:spPr>
          <a:xfrm>
            <a:off x="656336" y="2981934"/>
            <a:ext cx="3496310" cy="1766570"/>
          </a:xfrm>
          <a:prstGeom prst="rect">
            <a:avLst/>
          </a:prstGeom>
        </p:spPr>
        <p:txBody>
          <a:bodyPr vert="horz" wrap="square" lIns="0" tIns="48895" rIns="0" bIns="0" rtlCol="0">
            <a:spAutoFit/>
          </a:bodyPr>
          <a:lstStyle/>
          <a:p>
            <a:pPr marL="347980" indent="-335915">
              <a:lnSpc>
                <a:spcPct val="100000"/>
              </a:lnSpc>
              <a:spcBef>
                <a:spcPts val="385"/>
              </a:spcBef>
              <a:buChar char="●"/>
              <a:tabLst>
                <a:tab pos="347980" algn="l"/>
                <a:tab pos="348615" algn="l"/>
              </a:tabLst>
            </a:pPr>
            <a:r>
              <a:rPr sz="1400" spc="-5" dirty="0">
                <a:latin typeface="Arial"/>
                <a:cs typeface="Arial"/>
              </a:rPr>
              <a:t>Union</a:t>
            </a:r>
            <a:r>
              <a:rPr sz="1400" spc="-10" dirty="0">
                <a:latin typeface="Arial"/>
                <a:cs typeface="Arial"/>
              </a:rPr>
              <a:t> of</a:t>
            </a:r>
            <a:r>
              <a:rPr sz="1400" spc="-15" dirty="0">
                <a:latin typeface="Arial"/>
                <a:cs typeface="Arial"/>
              </a:rPr>
              <a:t> </a:t>
            </a:r>
            <a:r>
              <a:rPr sz="1400" dirty="0">
                <a:latin typeface="Arial"/>
                <a:cs typeface="Arial"/>
              </a:rPr>
              <a:t>the</a:t>
            </a:r>
            <a:r>
              <a:rPr sz="1400" spc="-30" dirty="0">
                <a:latin typeface="Arial"/>
                <a:cs typeface="Arial"/>
              </a:rPr>
              <a:t> </a:t>
            </a:r>
            <a:r>
              <a:rPr sz="1400" spc="-5" dirty="0">
                <a:latin typeface="Arial"/>
                <a:cs typeface="Arial"/>
              </a:rPr>
              <a:t>sets</a:t>
            </a:r>
            <a:r>
              <a:rPr sz="1400" spc="-80" dirty="0">
                <a:latin typeface="Arial"/>
                <a:cs typeface="Arial"/>
              </a:rPr>
              <a:t> </a:t>
            </a:r>
            <a:r>
              <a:rPr sz="1400" dirty="0">
                <a:latin typeface="Arial"/>
                <a:cs typeface="Arial"/>
              </a:rPr>
              <a:t>A</a:t>
            </a:r>
            <a:r>
              <a:rPr sz="1400" spc="-105" dirty="0">
                <a:latin typeface="Arial"/>
                <a:cs typeface="Arial"/>
              </a:rPr>
              <a:t> </a:t>
            </a:r>
            <a:r>
              <a:rPr sz="1400" spc="-5" dirty="0">
                <a:latin typeface="Arial"/>
                <a:cs typeface="Arial"/>
              </a:rPr>
              <a:t>and</a:t>
            </a:r>
            <a:r>
              <a:rPr sz="1400" dirty="0">
                <a:latin typeface="Arial"/>
                <a:cs typeface="Arial"/>
              </a:rPr>
              <a:t> </a:t>
            </a:r>
            <a:r>
              <a:rPr sz="1400" spc="-10" dirty="0">
                <a:latin typeface="Arial"/>
                <a:cs typeface="Arial"/>
              </a:rPr>
              <a:t>B,</a:t>
            </a:r>
            <a:r>
              <a:rPr sz="1400" dirty="0">
                <a:latin typeface="Arial"/>
                <a:cs typeface="Arial"/>
              </a:rPr>
              <a:t> </a:t>
            </a:r>
            <a:r>
              <a:rPr sz="1400" spc="-5" dirty="0">
                <a:latin typeface="Arial"/>
                <a:cs typeface="Arial"/>
              </a:rPr>
              <a:t>denoted</a:t>
            </a:r>
            <a:r>
              <a:rPr sz="1400" spc="-20" dirty="0">
                <a:latin typeface="Arial"/>
                <a:cs typeface="Arial"/>
              </a:rPr>
              <a:t> </a:t>
            </a:r>
            <a:r>
              <a:rPr sz="1400" spc="-5" dirty="0">
                <a:latin typeface="Arial"/>
                <a:cs typeface="Arial"/>
              </a:rPr>
              <a:t>by</a:t>
            </a:r>
            <a:r>
              <a:rPr sz="1400" spc="-95" dirty="0">
                <a:latin typeface="Arial"/>
                <a:cs typeface="Arial"/>
              </a:rPr>
              <a:t> </a:t>
            </a:r>
            <a:r>
              <a:rPr sz="1400" dirty="0">
                <a:latin typeface="Arial"/>
                <a:cs typeface="Arial"/>
              </a:rPr>
              <a:t>A</a:t>
            </a:r>
            <a:endParaRPr sz="1400">
              <a:latin typeface="Arial"/>
              <a:cs typeface="Arial"/>
            </a:endParaRPr>
          </a:p>
          <a:p>
            <a:pPr marL="347980" marR="513080">
              <a:lnSpc>
                <a:spcPts val="1970"/>
              </a:lnSpc>
              <a:spcBef>
                <a:spcPts val="115"/>
              </a:spcBef>
            </a:pPr>
            <a:r>
              <a:rPr sz="1400" dirty="0">
                <a:latin typeface="MS PGothic"/>
                <a:cs typeface="MS PGothic"/>
              </a:rPr>
              <a:t>∪</a:t>
            </a:r>
            <a:r>
              <a:rPr sz="1400" spc="-40" dirty="0">
                <a:latin typeface="MS PGothic"/>
                <a:cs typeface="MS PGothic"/>
              </a:rPr>
              <a:t> </a:t>
            </a:r>
            <a:r>
              <a:rPr sz="1400" spc="-5" dirty="0">
                <a:latin typeface="Arial"/>
                <a:cs typeface="Arial"/>
              </a:rPr>
              <a:t>B,</a:t>
            </a:r>
            <a:r>
              <a:rPr sz="1400" spc="-20" dirty="0">
                <a:latin typeface="Arial"/>
                <a:cs typeface="Arial"/>
              </a:rPr>
              <a:t> </a:t>
            </a:r>
            <a:r>
              <a:rPr sz="1400" spc="-10" dirty="0">
                <a:latin typeface="Arial"/>
                <a:cs typeface="Arial"/>
              </a:rPr>
              <a:t>is</a:t>
            </a:r>
            <a:r>
              <a:rPr sz="1400" spc="-15" dirty="0">
                <a:latin typeface="Arial"/>
                <a:cs typeface="Arial"/>
              </a:rPr>
              <a:t> </a:t>
            </a:r>
            <a:r>
              <a:rPr sz="1400" spc="-5" dirty="0">
                <a:latin typeface="Arial"/>
                <a:cs typeface="Arial"/>
              </a:rPr>
              <a:t>the</a:t>
            </a:r>
            <a:r>
              <a:rPr sz="1400" spc="-40" dirty="0">
                <a:latin typeface="Arial"/>
                <a:cs typeface="Arial"/>
              </a:rPr>
              <a:t> </a:t>
            </a:r>
            <a:r>
              <a:rPr sz="1400" dirty="0">
                <a:latin typeface="Arial"/>
                <a:cs typeface="Arial"/>
              </a:rPr>
              <a:t>set</a:t>
            </a:r>
            <a:r>
              <a:rPr sz="1400" spc="-25" dirty="0">
                <a:latin typeface="Arial"/>
                <a:cs typeface="Arial"/>
              </a:rPr>
              <a:t> </a:t>
            </a:r>
            <a:r>
              <a:rPr sz="1400" spc="-5" dirty="0">
                <a:latin typeface="Arial"/>
                <a:cs typeface="Arial"/>
              </a:rPr>
              <a:t>of</a:t>
            </a:r>
            <a:r>
              <a:rPr sz="1400" spc="-20" dirty="0">
                <a:latin typeface="Arial"/>
                <a:cs typeface="Arial"/>
              </a:rPr>
              <a:t> </a:t>
            </a:r>
            <a:r>
              <a:rPr sz="1400" spc="-5" dirty="0">
                <a:latin typeface="Arial"/>
                <a:cs typeface="Arial"/>
              </a:rPr>
              <a:t>distinct element </a:t>
            </a:r>
            <a:r>
              <a:rPr sz="1400" spc="-375" dirty="0">
                <a:latin typeface="Arial"/>
                <a:cs typeface="Arial"/>
              </a:rPr>
              <a:t> </a:t>
            </a:r>
            <a:r>
              <a:rPr sz="1400" spc="-5" dirty="0">
                <a:latin typeface="Arial"/>
                <a:cs typeface="Arial"/>
              </a:rPr>
              <a:t>belongs</a:t>
            </a:r>
            <a:r>
              <a:rPr sz="1400" spc="-30" dirty="0">
                <a:latin typeface="Arial"/>
                <a:cs typeface="Arial"/>
              </a:rPr>
              <a:t> </a:t>
            </a:r>
            <a:r>
              <a:rPr sz="1400" dirty="0">
                <a:latin typeface="Arial"/>
                <a:cs typeface="Arial"/>
              </a:rPr>
              <a:t>to</a:t>
            </a:r>
            <a:r>
              <a:rPr sz="1400" spc="-20" dirty="0">
                <a:latin typeface="Arial"/>
                <a:cs typeface="Arial"/>
              </a:rPr>
              <a:t> </a:t>
            </a:r>
            <a:r>
              <a:rPr sz="1400" spc="-5" dirty="0">
                <a:latin typeface="Arial"/>
                <a:cs typeface="Arial"/>
              </a:rPr>
              <a:t>set</a:t>
            </a:r>
            <a:r>
              <a:rPr sz="1400" spc="-90" dirty="0">
                <a:latin typeface="Arial"/>
                <a:cs typeface="Arial"/>
              </a:rPr>
              <a:t> </a:t>
            </a:r>
            <a:r>
              <a:rPr sz="1400" dirty="0">
                <a:latin typeface="Arial"/>
                <a:cs typeface="Arial"/>
              </a:rPr>
              <a:t>A</a:t>
            </a:r>
            <a:r>
              <a:rPr sz="1400" spc="-90" dirty="0">
                <a:latin typeface="Arial"/>
                <a:cs typeface="Arial"/>
              </a:rPr>
              <a:t> </a:t>
            </a:r>
            <a:r>
              <a:rPr sz="1400" spc="-5" dirty="0">
                <a:latin typeface="Arial"/>
                <a:cs typeface="Arial"/>
              </a:rPr>
              <a:t>or</a:t>
            </a:r>
            <a:r>
              <a:rPr sz="1400" spc="-30" dirty="0">
                <a:latin typeface="Arial"/>
                <a:cs typeface="Arial"/>
              </a:rPr>
              <a:t> </a:t>
            </a:r>
            <a:r>
              <a:rPr sz="1400" dirty="0">
                <a:latin typeface="Arial"/>
                <a:cs typeface="Arial"/>
              </a:rPr>
              <a:t>set</a:t>
            </a:r>
            <a:r>
              <a:rPr sz="1400" spc="-20" dirty="0">
                <a:latin typeface="Arial"/>
                <a:cs typeface="Arial"/>
              </a:rPr>
              <a:t> </a:t>
            </a:r>
            <a:r>
              <a:rPr sz="1400" spc="-10" dirty="0">
                <a:latin typeface="Arial"/>
                <a:cs typeface="Arial"/>
              </a:rPr>
              <a:t>B,</a:t>
            </a:r>
            <a:r>
              <a:rPr sz="1400" dirty="0">
                <a:latin typeface="Arial"/>
                <a:cs typeface="Arial"/>
              </a:rPr>
              <a:t> </a:t>
            </a:r>
            <a:r>
              <a:rPr sz="1400" spc="-10" dirty="0">
                <a:latin typeface="Arial"/>
                <a:cs typeface="Arial"/>
              </a:rPr>
              <a:t>or</a:t>
            </a:r>
            <a:r>
              <a:rPr sz="1400" spc="-20" dirty="0">
                <a:latin typeface="Arial"/>
                <a:cs typeface="Arial"/>
              </a:rPr>
              <a:t> </a:t>
            </a:r>
            <a:r>
              <a:rPr sz="1400" spc="-5" dirty="0">
                <a:latin typeface="Arial"/>
                <a:cs typeface="Arial"/>
              </a:rPr>
              <a:t>both.</a:t>
            </a:r>
            <a:endParaRPr sz="1400">
              <a:latin typeface="Arial"/>
              <a:cs typeface="Arial"/>
            </a:endParaRPr>
          </a:p>
          <a:p>
            <a:pPr marL="347980" indent="-335915">
              <a:lnSpc>
                <a:spcPct val="100000"/>
              </a:lnSpc>
              <a:spcBef>
                <a:spcPts val="135"/>
              </a:spcBef>
              <a:buChar char="●"/>
              <a:tabLst>
                <a:tab pos="347980" algn="l"/>
                <a:tab pos="348615" algn="l"/>
              </a:tabLst>
            </a:pPr>
            <a:r>
              <a:rPr sz="1400" dirty="0">
                <a:latin typeface="Arial"/>
                <a:cs typeface="Arial"/>
              </a:rPr>
              <a:t>E</a:t>
            </a:r>
            <a:r>
              <a:rPr sz="1400" spc="-20" dirty="0">
                <a:latin typeface="Arial"/>
                <a:cs typeface="Arial"/>
              </a:rPr>
              <a:t>x</a:t>
            </a:r>
            <a:r>
              <a:rPr sz="1400" dirty="0">
                <a:latin typeface="Arial"/>
                <a:cs typeface="Arial"/>
              </a:rPr>
              <a:t>a</a:t>
            </a:r>
            <a:r>
              <a:rPr sz="1400" spc="-10" dirty="0">
                <a:latin typeface="Arial"/>
                <a:cs typeface="Arial"/>
              </a:rPr>
              <a:t>m</a:t>
            </a:r>
            <a:r>
              <a:rPr sz="1400" dirty="0">
                <a:latin typeface="Arial"/>
                <a:cs typeface="Arial"/>
              </a:rPr>
              <a:t>ple</a:t>
            </a:r>
            <a:r>
              <a:rPr sz="1400" spc="-20" dirty="0">
                <a:latin typeface="Arial"/>
                <a:cs typeface="Arial"/>
              </a:rPr>
              <a:t> </a:t>
            </a:r>
            <a:r>
              <a:rPr sz="1400" dirty="0">
                <a:latin typeface="Arial"/>
                <a:cs typeface="Arial"/>
              </a:rPr>
              <a:t>−</a:t>
            </a:r>
            <a:r>
              <a:rPr sz="1400" spc="-25" dirty="0">
                <a:latin typeface="Arial"/>
                <a:cs typeface="Arial"/>
              </a:rPr>
              <a:t> </a:t>
            </a:r>
            <a:r>
              <a:rPr sz="1400" spc="5" dirty="0">
                <a:latin typeface="Arial"/>
                <a:cs typeface="Arial"/>
              </a:rPr>
              <a:t>I</a:t>
            </a:r>
            <a:r>
              <a:rPr sz="1400" dirty="0">
                <a:latin typeface="Arial"/>
                <a:cs typeface="Arial"/>
              </a:rPr>
              <a:t>f</a:t>
            </a:r>
            <a:r>
              <a:rPr sz="1400" spc="-85" dirty="0">
                <a:latin typeface="Arial"/>
                <a:cs typeface="Arial"/>
              </a:rPr>
              <a:t> </a:t>
            </a:r>
            <a:r>
              <a:rPr sz="1400" dirty="0">
                <a:latin typeface="Arial"/>
                <a:cs typeface="Arial"/>
              </a:rPr>
              <a:t>A</a:t>
            </a:r>
            <a:r>
              <a:rPr sz="1400" spc="-105" dirty="0">
                <a:latin typeface="Arial"/>
                <a:cs typeface="Arial"/>
              </a:rPr>
              <a:t> </a:t>
            </a:r>
            <a:r>
              <a:rPr sz="1400" dirty="0">
                <a:latin typeface="Arial"/>
                <a:cs typeface="Arial"/>
              </a:rPr>
              <a:t>=</a:t>
            </a:r>
            <a:r>
              <a:rPr sz="1400" spc="-10" dirty="0">
                <a:latin typeface="Arial"/>
                <a:cs typeface="Arial"/>
              </a:rPr>
              <a:t> </a:t>
            </a:r>
            <a:r>
              <a:rPr sz="1400" dirty="0">
                <a:latin typeface="Arial"/>
                <a:cs typeface="Arial"/>
              </a:rPr>
              <a:t>{</a:t>
            </a:r>
            <a:r>
              <a:rPr sz="1400" spc="-30" dirty="0">
                <a:latin typeface="Arial"/>
                <a:cs typeface="Arial"/>
              </a:rPr>
              <a:t> </a:t>
            </a:r>
            <a:r>
              <a:rPr sz="1400" spc="-15" dirty="0">
                <a:latin typeface="Arial"/>
                <a:cs typeface="Arial"/>
              </a:rPr>
              <a:t>1</a:t>
            </a:r>
            <a:r>
              <a:rPr sz="1400" dirty="0">
                <a:latin typeface="Arial"/>
                <a:cs typeface="Arial"/>
              </a:rPr>
              <a:t>0,</a:t>
            </a:r>
            <a:r>
              <a:rPr sz="1400" spc="-15" dirty="0">
                <a:latin typeface="Arial"/>
                <a:cs typeface="Arial"/>
              </a:rPr>
              <a:t> </a:t>
            </a:r>
            <a:r>
              <a:rPr sz="1400" dirty="0">
                <a:latin typeface="Arial"/>
                <a:cs typeface="Arial"/>
              </a:rPr>
              <a:t>1</a:t>
            </a:r>
            <a:r>
              <a:rPr sz="1400" spc="-15" dirty="0">
                <a:latin typeface="Arial"/>
                <a:cs typeface="Arial"/>
              </a:rPr>
              <a:t>1</a:t>
            </a:r>
            <a:r>
              <a:rPr sz="1400" dirty="0">
                <a:latin typeface="Arial"/>
                <a:cs typeface="Arial"/>
              </a:rPr>
              <a:t>,</a:t>
            </a:r>
            <a:r>
              <a:rPr sz="1400" spc="-10" dirty="0">
                <a:latin typeface="Arial"/>
                <a:cs typeface="Arial"/>
              </a:rPr>
              <a:t> </a:t>
            </a:r>
            <a:r>
              <a:rPr sz="1400" dirty="0">
                <a:latin typeface="Arial"/>
                <a:cs typeface="Arial"/>
              </a:rPr>
              <a:t>1</a:t>
            </a:r>
            <a:r>
              <a:rPr sz="1400" spc="-15" dirty="0">
                <a:latin typeface="Arial"/>
                <a:cs typeface="Arial"/>
              </a:rPr>
              <a:t>2</a:t>
            </a:r>
            <a:r>
              <a:rPr sz="1400" dirty="0">
                <a:latin typeface="Arial"/>
                <a:cs typeface="Arial"/>
              </a:rPr>
              <a:t>,</a:t>
            </a:r>
            <a:r>
              <a:rPr sz="1400" spc="-15" dirty="0">
                <a:latin typeface="Arial"/>
                <a:cs typeface="Arial"/>
              </a:rPr>
              <a:t> </a:t>
            </a:r>
            <a:r>
              <a:rPr sz="1400" spc="-5" dirty="0">
                <a:latin typeface="Arial"/>
                <a:cs typeface="Arial"/>
              </a:rPr>
              <a:t>1</a:t>
            </a:r>
            <a:r>
              <a:rPr sz="1400" dirty="0">
                <a:latin typeface="Arial"/>
                <a:cs typeface="Arial"/>
              </a:rPr>
              <a:t>3</a:t>
            </a:r>
            <a:r>
              <a:rPr sz="1400" spc="-20" dirty="0">
                <a:latin typeface="Arial"/>
                <a:cs typeface="Arial"/>
              </a:rPr>
              <a:t> </a:t>
            </a:r>
            <a:r>
              <a:rPr sz="1400" dirty="0">
                <a:latin typeface="Arial"/>
                <a:cs typeface="Arial"/>
              </a:rPr>
              <a:t>}</a:t>
            </a:r>
            <a:r>
              <a:rPr sz="1400" spc="-30" dirty="0">
                <a:latin typeface="Arial"/>
                <a:cs typeface="Arial"/>
              </a:rPr>
              <a:t> </a:t>
            </a:r>
            <a:r>
              <a:rPr sz="1400" spc="-5" dirty="0">
                <a:latin typeface="Arial"/>
                <a:cs typeface="Arial"/>
              </a:rPr>
              <a:t>an</a:t>
            </a:r>
            <a:r>
              <a:rPr sz="1400" dirty="0">
                <a:latin typeface="Arial"/>
                <a:cs typeface="Arial"/>
              </a:rPr>
              <a:t>d</a:t>
            </a:r>
            <a:r>
              <a:rPr sz="1400" spc="-30" dirty="0">
                <a:latin typeface="Arial"/>
                <a:cs typeface="Arial"/>
              </a:rPr>
              <a:t> </a:t>
            </a:r>
            <a:r>
              <a:rPr sz="1400" dirty="0">
                <a:latin typeface="Arial"/>
                <a:cs typeface="Arial"/>
              </a:rPr>
              <a:t>B</a:t>
            </a:r>
            <a:endParaRPr sz="1400">
              <a:latin typeface="Arial"/>
              <a:cs typeface="Arial"/>
            </a:endParaRPr>
          </a:p>
          <a:p>
            <a:pPr marL="347980">
              <a:lnSpc>
                <a:spcPct val="100000"/>
              </a:lnSpc>
              <a:spcBef>
                <a:spcPts val="290"/>
              </a:spcBef>
            </a:pPr>
            <a:r>
              <a:rPr sz="1400" dirty="0">
                <a:latin typeface="Arial"/>
                <a:cs typeface="Arial"/>
              </a:rPr>
              <a:t>=</a:t>
            </a:r>
            <a:r>
              <a:rPr sz="1400" spc="-30" dirty="0">
                <a:latin typeface="Arial"/>
                <a:cs typeface="Arial"/>
              </a:rPr>
              <a:t> </a:t>
            </a:r>
            <a:r>
              <a:rPr sz="1400" dirty="0">
                <a:latin typeface="Arial"/>
                <a:cs typeface="Arial"/>
              </a:rPr>
              <a:t>{</a:t>
            </a:r>
            <a:r>
              <a:rPr sz="1400" spc="-10" dirty="0">
                <a:latin typeface="Arial"/>
                <a:cs typeface="Arial"/>
              </a:rPr>
              <a:t> </a:t>
            </a:r>
            <a:r>
              <a:rPr sz="1400" spc="-5" dirty="0">
                <a:latin typeface="Arial"/>
                <a:cs typeface="Arial"/>
              </a:rPr>
              <a:t>13,</a:t>
            </a:r>
            <a:r>
              <a:rPr sz="1400" spc="-20" dirty="0">
                <a:latin typeface="Arial"/>
                <a:cs typeface="Arial"/>
              </a:rPr>
              <a:t> </a:t>
            </a:r>
            <a:r>
              <a:rPr sz="1400" spc="-5" dirty="0">
                <a:latin typeface="Arial"/>
                <a:cs typeface="Arial"/>
              </a:rPr>
              <a:t>14,</a:t>
            </a:r>
            <a:r>
              <a:rPr sz="1400" spc="-15" dirty="0">
                <a:latin typeface="Arial"/>
                <a:cs typeface="Arial"/>
              </a:rPr>
              <a:t> </a:t>
            </a:r>
            <a:r>
              <a:rPr sz="1400" spc="-5" dirty="0">
                <a:latin typeface="Arial"/>
                <a:cs typeface="Arial"/>
              </a:rPr>
              <a:t>15</a:t>
            </a:r>
            <a:r>
              <a:rPr sz="1400" spc="-25" dirty="0">
                <a:latin typeface="Arial"/>
                <a:cs typeface="Arial"/>
              </a:rPr>
              <a:t> </a:t>
            </a:r>
            <a:r>
              <a:rPr sz="1400" spc="-10" dirty="0">
                <a:latin typeface="Arial"/>
                <a:cs typeface="Arial"/>
              </a:rPr>
              <a:t>},</a:t>
            </a:r>
            <a:r>
              <a:rPr sz="1400" spc="-15" dirty="0">
                <a:latin typeface="Arial"/>
                <a:cs typeface="Arial"/>
              </a:rPr>
              <a:t> </a:t>
            </a:r>
            <a:r>
              <a:rPr sz="1400" spc="-5" dirty="0">
                <a:latin typeface="Arial"/>
                <a:cs typeface="Arial"/>
              </a:rPr>
              <a:t>then</a:t>
            </a:r>
            <a:r>
              <a:rPr sz="1400" spc="-95" dirty="0">
                <a:latin typeface="Arial"/>
                <a:cs typeface="Arial"/>
              </a:rPr>
              <a:t> </a:t>
            </a:r>
            <a:r>
              <a:rPr sz="1400" dirty="0">
                <a:latin typeface="Arial"/>
                <a:cs typeface="Arial"/>
              </a:rPr>
              <a:t>A</a:t>
            </a:r>
            <a:r>
              <a:rPr sz="1400" spc="-70" dirty="0">
                <a:latin typeface="Arial"/>
                <a:cs typeface="Arial"/>
              </a:rPr>
              <a:t> </a:t>
            </a:r>
            <a:r>
              <a:rPr sz="1400" dirty="0">
                <a:latin typeface="MS PGothic"/>
                <a:cs typeface="MS PGothic"/>
              </a:rPr>
              <a:t>∪</a:t>
            </a:r>
            <a:r>
              <a:rPr sz="1400" spc="-35" dirty="0">
                <a:latin typeface="MS PGothic"/>
                <a:cs typeface="MS PGothic"/>
              </a:rPr>
              <a:t> </a:t>
            </a:r>
            <a:r>
              <a:rPr sz="1400" dirty="0">
                <a:latin typeface="Arial"/>
                <a:cs typeface="Arial"/>
              </a:rPr>
              <a:t>B</a:t>
            </a:r>
            <a:r>
              <a:rPr sz="1400" spc="-20" dirty="0">
                <a:latin typeface="Arial"/>
                <a:cs typeface="Arial"/>
              </a:rPr>
              <a:t> </a:t>
            </a:r>
            <a:r>
              <a:rPr sz="1400" dirty="0">
                <a:latin typeface="Arial"/>
                <a:cs typeface="Arial"/>
              </a:rPr>
              <a:t>=</a:t>
            </a:r>
            <a:r>
              <a:rPr sz="1400" spc="-30" dirty="0">
                <a:latin typeface="Arial"/>
                <a:cs typeface="Arial"/>
              </a:rPr>
              <a:t> </a:t>
            </a:r>
            <a:r>
              <a:rPr sz="1400" dirty="0">
                <a:latin typeface="Arial"/>
                <a:cs typeface="Arial"/>
              </a:rPr>
              <a:t>{</a:t>
            </a:r>
            <a:r>
              <a:rPr sz="1400" spc="-20" dirty="0">
                <a:latin typeface="Arial"/>
                <a:cs typeface="Arial"/>
              </a:rPr>
              <a:t> </a:t>
            </a:r>
            <a:r>
              <a:rPr sz="1400" spc="-5" dirty="0">
                <a:latin typeface="Arial"/>
                <a:cs typeface="Arial"/>
              </a:rPr>
              <a:t>10,</a:t>
            </a:r>
            <a:r>
              <a:rPr sz="1400" spc="-15" dirty="0">
                <a:latin typeface="Arial"/>
                <a:cs typeface="Arial"/>
              </a:rPr>
              <a:t> </a:t>
            </a:r>
            <a:r>
              <a:rPr sz="1400" spc="-5" dirty="0">
                <a:latin typeface="Arial"/>
                <a:cs typeface="Arial"/>
              </a:rPr>
              <a:t>11,</a:t>
            </a:r>
            <a:endParaRPr sz="1400">
              <a:latin typeface="Arial"/>
              <a:cs typeface="Arial"/>
            </a:endParaRPr>
          </a:p>
          <a:p>
            <a:pPr marL="347980" marR="78740">
              <a:lnSpc>
                <a:spcPct val="115900"/>
              </a:lnSpc>
              <a:spcBef>
                <a:spcPts val="10"/>
              </a:spcBef>
            </a:pPr>
            <a:r>
              <a:rPr sz="1400" spc="-5" dirty="0">
                <a:latin typeface="Arial"/>
                <a:cs typeface="Arial"/>
              </a:rPr>
              <a:t>12, 13, 14, </a:t>
            </a:r>
            <a:r>
              <a:rPr sz="1400" spc="-10" dirty="0">
                <a:latin typeface="Arial"/>
                <a:cs typeface="Arial"/>
              </a:rPr>
              <a:t>15 }. </a:t>
            </a:r>
            <a:r>
              <a:rPr sz="1400" spc="-5" dirty="0">
                <a:latin typeface="Arial"/>
                <a:cs typeface="Arial"/>
              </a:rPr>
              <a:t>(The common element </a:t>
            </a:r>
            <a:r>
              <a:rPr sz="1400" spc="-375" dirty="0">
                <a:latin typeface="Arial"/>
                <a:cs typeface="Arial"/>
              </a:rPr>
              <a:t> </a:t>
            </a:r>
            <a:r>
              <a:rPr sz="1400" dirty="0">
                <a:latin typeface="Arial"/>
                <a:cs typeface="Arial"/>
              </a:rPr>
              <a:t>occurs</a:t>
            </a:r>
            <a:r>
              <a:rPr sz="1400" spc="-20" dirty="0">
                <a:latin typeface="Arial"/>
                <a:cs typeface="Arial"/>
              </a:rPr>
              <a:t> </a:t>
            </a:r>
            <a:r>
              <a:rPr sz="1400" spc="-5" dirty="0">
                <a:latin typeface="Arial"/>
                <a:cs typeface="Arial"/>
              </a:rPr>
              <a:t>only</a:t>
            </a:r>
            <a:r>
              <a:rPr sz="1400" spc="-10" dirty="0">
                <a:latin typeface="Arial"/>
                <a:cs typeface="Arial"/>
              </a:rPr>
              <a:t> </a:t>
            </a:r>
            <a:r>
              <a:rPr sz="1400" spc="-5" dirty="0">
                <a:latin typeface="Arial"/>
                <a:cs typeface="Arial"/>
              </a:rPr>
              <a:t>once)</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6565"/>
            <a:ext cx="3639820" cy="323850"/>
          </a:xfrm>
          <a:prstGeom prst="rect">
            <a:avLst/>
          </a:prstGeom>
        </p:spPr>
        <p:txBody>
          <a:bodyPr vert="horz" wrap="square" lIns="0" tIns="3810" rIns="0" bIns="0" rtlCol="0">
            <a:spAutoFit/>
          </a:bodyPr>
          <a:lstStyle/>
          <a:p>
            <a:pPr marL="1270000">
              <a:lnSpc>
                <a:spcPct val="100000"/>
              </a:lnSpc>
              <a:spcBef>
                <a:spcPts val="30"/>
              </a:spcBef>
            </a:pPr>
            <a:r>
              <a:rPr sz="700" u="sng" spc="-5" dirty="0">
                <a:solidFill>
                  <a:srgbClr val="0096A7"/>
                </a:solidFill>
                <a:uFill>
                  <a:solidFill>
                    <a:srgbClr val="0096A7"/>
                  </a:solidFill>
                </a:uFill>
                <a:latin typeface="Arial"/>
                <a:cs typeface="Arial"/>
                <a:hlinkClick r:id="rId5"/>
              </a:rPr>
              <a:t>https://www.studytonight.com/dbms/set-operation-in-sql.php</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08364" y="827278"/>
            <a:ext cx="2526502" cy="456535"/>
          </a:xfrm>
          <a:prstGeom prst="rect">
            <a:avLst/>
          </a:prstGeom>
        </p:spPr>
        <p:txBody>
          <a:bodyPr vert="horz" wrap="square" lIns="0" tIns="12700" rIns="0" bIns="0" rtlCol="0">
            <a:spAutoFit/>
          </a:bodyPr>
          <a:lstStyle/>
          <a:p>
            <a:pPr marL="12700" algn="ctr">
              <a:lnSpc>
                <a:spcPct val="100000"/>
              </a:lnSpc>
              <a:spcBef>
                <a:spcPts val="100"/>
              </a:spcBef>
            </a:pPr>
            <a:r>
              <a:rPr spc="-5" dirty="0"/>
              <a:t>Set</a:t>
            </a:r>
            <a:r>
              <a:rPr spc="-105" dirty="0"/>
              <a:t> </a:t>
            </a:r>
            <a:r>
              <a:rPr spc="-5" dirty="0"/>
              <a:t>Operations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762500" y="828675"/>
              <a:ext cx="4118609" cy="2875915"/>
            </a:xfrm>
            <a:prstGeom prst="rect">
              <a:avLst/>
            </a:prstGeom>
          </p:spPr>
        </p:pic>
      </p:grpSp>
      <p:sp>
        <p:nvSpPr>
          <p:cNvPr id="7" name="object 7"/>
          <p:cNvSpPr txBox="1"/>
          <p:nvPr/>
        </p:nvSpPr>
        <p:spPr>
          <a:xfrm>
            <a:off x="1673098" y="1722247"/>
            <a:ext cx="120650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Intersection</a:t>
            </a:r>
            <a:endParaRPr sz="1800">
              <a:latin typeface="Arial"/>
              <a:cs typeface="Arial"/>
            </a:endParaRPr>
          </a:p>
        </p:txBody>
      </p:sp>
      <p:sp>
        <p:nvSpPr>
          <p:cNvPr id="8" name="object 8"/>
          <p:cNvSpPr txBox="1"/>
          <p:nvPr/>
        </p:nvSpPr>
        <p:spPr>
          <a:xfrm>
            <a:off x="654812" y="3108045"/>
            <a:ext cx="3498850" cy="1509395"/>
          </a:xfrm>
          <a:prstGeom prst="rect">
            <a:avLst/>
          </a:prstGeom>
        </p:spPr>
        <p:txBody>
          <a:bodyPr vert="horz" wrap="square" lIns="0" tIns="12700" rIns="0" bIns="0" rtlCol="0">
            <a:spAutoFit/>
          </a:bodyPr>
          <a:lstStyle/>
          <a:p>
            <a:pPr marL="349250" marR="5080" indent="-337185">
              <a:lnSpc>
                <a:spcPct val="115799"/>
              </a:lnSpc>
              <a:spcBef>
                <a:spcPts val="100"/>
              </a:spcBef>
              <a:buChar char="●"/>
              <a:tabLst>
                <a:tab pos="349250" algn="l"/>
                <a:tab pos="349885" algn="l"/>
              </a:tabLst>
            </a:pPr>
            <a:r>
              <a:rPr sz="1400" spc="-5" dirty="0">
                <a:latin typeface="Arial"/>
                <a:cs typeface="Arial"/>
              </a:rPr>
              <a:t>The intersection </a:t>
            </a:r>
            <a:r>
              <a:rPr sz="1400" dirty="0">
                <a:latin typeface="Arial"/>
                <a:cs typeface="Arial"/>
              </a:rPr>
              <a:t>of the </a:t>
            </a:r>
            <a:r>
              <a:rPr sz="1400" spc="-5" dirty="0">
                <a:latin typeface="Arial"/>
                <a:cs typeface="Arial"/>
              </a:rPr>
              <a:t>sets </a:t>
            </a:r>
            <a:r>
              <a:rPr sz="1400" dirty="0">
                <a:latin typeface="Arial"/>
                <a:cs typeface="Arial"/>
              </a:rPr>
              <a:t>A and B, </a:t>
            </a:r>
            <a:r>
              <a:rPr sz="1400" spc="5" dirty="0">
                <a:latin typeface="Arial"/>
                <a:cs typeface="Arial"/>
              </a:rPr>
              <a:t> </a:t>
            </a:r>
            <a:r>
              <a:rPr sz="1400" dirty="0">
                <a:latin typeface="Arial"/>
                <a:cs typeface="Arial"/>
              </a:rPr>
              <a:t>denoted</a:t>
            </a:r>
            <a:r>
              <a:rPr sz="1400" spc="-30" dirty="0">
                <a:latin typeface="Arial"/>
                <a:cs typeface="Arial"/>
              </a:rPr>
              <a:t> </a:t>
            </a:r>
            <a:r>
              <a:rPr sz="1400" spc="-5" dirty="0">
                <a:latin typeface="Arial"/>
                <a:cs typeface="Arial"/>
              </a:rPr>
              <a:t>b</a:t>
            </a:r>
            <a:r>
              <a:rPr sz="1400" dirty="0">
                <a:latin typeface="Arial"/>
                <a:cs typeface="Arial"/>
              </a:rPr>
              <a:t>y</a:t>
            </a:r>
            <a:r>
              <a:rPr sz="1400" spc="-110" dirty="0">
                <a:latin typeface="Arial"/>
                <a:cs typeface="Arial"/>
              </a:rPr>
              <a:t> </a:t>
            </a:r>
            <a:r>
              <a:rPr sz="1400" dirty="0">
                <a:latin typeface="Arial"/>
                <a:cs typeface="Arial"/>
              </a:rPr>
              <a:t>A</a:t>
            </a:r>
            <a:r>
              <a:rPr sz="1400" spc="-80" dirty="0">
                <a:latin typeface="Arial"/>
                <a:cs typeface="Arial"/>
              </a:rPr>
              <a:t> </a:t>
            </a:r>
            <a:r>
              <a:rPr sz="1400" dirty="0">
                <a:latin typeface="Arial"/>
                <a:cs typeface="Arial"/>
              </a:rPr>
              <a:t>∩</a:t>
            </a:r>
            <a:r>
              <a:rPr sz="1400" spc="-20" dirty="0">
                <a:latin typeface="Arial"/>
                <a:cs typeface="Arial"/>
              </a:rPr>
              <a:t> </a:t>
            </a:r>
            <a:r>
              <a:rPr sz="1400" spc="-5" dirty="0">
                <a:latin typeface="Arial"/>
                <a:cs typeface="Arial"/>
              </a:rPr>
              <a:t>B</a:t>
            </a:r>
            <a:r>
              <a:rPr sz="1400" dirty="0">
                <a:latin typeface="Arial"/>
                <a:cs typeface="Arial"/>
              </a:rPr>
              <a:t>,</a:t>
            </a:r>
            <a:r>
              <a:rPr sz="1400" spc="-15" dirty="0">
                <a:latin typeface="Arial"/>
                <a:cs typeface="Arial"/>
              </a:rPr>
              <a:t> i</a:t>
            </a:r>
            <a:r>
              <a:rPr sz="1400" dirty="0">
                <a:latin typeface="Arial"/>
                <a:cs typeface="Arial"/>
              </a:rPr>
              <a:t>s</a:t>
            </a:r>
            <a:r>
              <a:rPr sz="1400" spc="-15" dirty="0">
                <a:latin typeface="Arial"/>
                <a:cs typeface="Arial"/>
              </a:rPr>
              <a:t> </a:t>
            </a:r>
            <a:r>
              <a:rPr sz="1400" dirty="0">
                <a:latin typeface="Arial"/>
                <a:cs typeface="Arial"/>
              </a:rPr>
              <a:t>the</a:t>
            </a:r>
            <a:r>
              <a:rPr sz="1400" spc="-30" dirty="0">
                <a:latin typeface="Arial"/>
                <a:cs typeface="Arial"/>
              </a:rPr>
              <a:t> </a:t>
            </a:r>
            <a:r>
              <a:rPr sz="1400" dirty="0">
                <a:latin typeface="Arial"/>
                <a:cs typeface="Arial"/>
              </a:rPr>
              <a:t>set</a:t>
            </a:r>
            <a:r>
              <a:rPr sz="1400" spc="-25" dirty="0">
                <a:latin typeface="Arial"/>
                <a:cs typeface="Arial"/>
              </a:rPr>
              <a:t> </a:t>
            </a:r>
            <a:r>
              <a:rPr sz="1400" spc="-5" dirty="0">
                <a:latin typeface="Arial"/>
                <a:cs typeface="Arial"/>
              </a:rPr>
              <a:t>o</a:t>
            </a:r>
            <a:r>
              <a:rPr sz="1400" dirty="0">
                <a:latin typeface="Arial"/>
                <a:cs typeface="Arial"/>
              </a:rPr>
              <a:t>f</a:t>
            </a:r>
            <a:r>
              <a:rPr sz="1400" spc="-15" dirty="0">
                <a:latin typeface="Arial"/>
                <a:cs typeface="Arial"/>
              </a:rPr>
              <a:t> </a:t>
            </a:r>
            <a:r>
              <a:rPr sz="1400" dirty="0">
                <a:latin typeface="Arial"/>
                <a:cs typeface="Arial"/>
              </a:rPr>
              <a:t>e</a:t>
            </a:r>
            <a:r>
              <a:rPr sz="1400" spc="-15" dirty="0">
                <a:latin typeface="Arial"/>
                <a:cs typeface="Arial"/>
              </a:rPr>
              <a:t>l</a:t>
            </a:r>
            <a:r>
              <a:rPr sz="1400" dirty="0">
                <a:latin typeface="Arial"/>
                <a:cs typeface="Arial"/>
              </a:rPr>
              <a:t>e</a:t>
            </a:r>
            <a:r>
              <a:rPr sz="1400" spc="-10" dirty="0">
                <a:latin typeface="Arial"/>
                <a:cs typeface="Arial"/>
              </a:rPr>
              <a:t>m</a:t>
            </a:r>
            <a:r>
              <a:rPr sz="1400" dirty="0">
                <a:latin typeface="Arial"/>
                <a:cs typeface="Arial"/>
              </a:rPr>
              <a:t>en</a:t>
            </a:r>
            <a:r>
              <a:rPr sz="1400" spc="-10" dirty="0">
                <a:latin typeface="Arial"/>
                <a:cs typeface="Arial"/>
              </a:rPr>
              <a:t>t</a:t>
            </a:r>
            <a:r>
              <a:rPr sz="1400" dirty="0">
                <a:latin typeface="Arial"/>
                <a:cs typeface="Arial"/>
              </a:rPr>
              <a:t>s  belongs </a:t>
            </a:r>
            <a:r>
              <a:rPr sz="1400" spc="-5" dirty="0">
                <a:latin typeface="Arial"/>
                <a:cs typeface="Arial"/>
              </a:rPr>
              <a:t>to both </a:t>
            </a:r>
            <a:r>
              <a:rPr sz="1400" dirty="0">
                <a:latin typeface="Arial"/>
                <a:cs typeface="Arial"/>
              </a:rPr>
              <a:t>A </a:t>
            </a:r>
            <a:r>
              <a:rPr sz="1400" spc="-5" dirty="0">
                <a:latin typeface="Arial"/>
                <a:cs typeface="Arial"/>
              </a:rPr>
              <a:t>and </a:t>
            </a:r>
            <a:r>
              <a:rPr sz="1400" dirty="0">
                <a:latin typeface="Arial"/>
                <a:cs typeface="Arial"/>
              </a:rPr>
              <a:t>B </a:t>
            </a:r>
            <a:r>
              <a:rPr sz="1400" spc="-5" dirty="0">
                <a:latin typeface="Arial"/>
                <a:cs typeface="Arial"/>
              </a:rPr>
              <a:t>i.e. set </a:t>
            </a:r>
            <a:r>
              <a:rPr sz="1400" dirty="0">
                <a:latin typeface="Arial"/>
                <a:cs typeface="Arial"/>
              </a:rPr>
              <a:t>of </a:t>
            </a:r>
            <a:r>
              <a:rPr sz="1400" spc="-5" dirty="0">
                <a:latin typeface="Arial"/>
                <a:cs typeface="Arial"/>
              </a:rPr>
              <a:t>the </a:t>
            </a:r>
            <a:r>
              <a:rPr sz="1400" dirty="0">
                <a:latin typeface="Arial"/>
                <a:cs typeface="Arial"/>
              </a:rPr>
              <a:t> </a:t>
            </a:r>
            <a:r>
              <a:rPr sz="1400" spc="-5" dirty="0">
                <a:latin typeface="Arial"/>
                <a:cs typeface="Arial"/>
              </a:rPr>
              <a:t>common</a:t>
            </a:r>
            <a:r>
              <a:rPr sz="1400" spc="-15" dirty="0">
                <a:latin typeface="Arial"/>
                <a:cs typeface="Arial"/>
              </a:rPr>
              <a:t> </a:t>
            </a:r>
            <a:r>
              <a:rPr sz="1400" spc="-5" dirty="0">
                <a:latin typeface="Arial"/>
                <a:cs typeface="Arial"/>
              </a:rPr>
              <a:t>element</a:t>
            </a:r>
            <a:r>
              <a:rPr sz="1400" dirty="0">
                <a:latin typeface="Arial"/>
                <a:cs typeface="Arial"/>
              </a:rPr>
              <a:t> in</a:t>
            </a:r>
            <a:r>
              <a:rPr sz="1400" spc="-90" dirty="0">
                <a:latin typeface="Arial"/>
                <a:cs typeface="Arial"/>
              </a:rPr>
              <a:t> </a:t>
            </a:r>
            <a:r>
              <a:rPr sz="1400" dirty="0">
                <a:latin typeface="Arial"/>
                <a:cs typeface="Arial"/>
              </a:rPr>
              <a:t>A</a:t>
            </a:r>
            <a:r>
              <a:rPr sz="1400" spc="-80" dirty="0">
                <a:latin typeface="Arial"/>
                <a:cs typeface="Arial"/>
              </a:rPr>
              <a:t> </a:t>
            </a:r>
            <a:r>
              <a:rPr sz="1400" spc="-5" dirty="0">
                <a:latin typeface="Arial"/>
                <a:cs typeface="Arial"/>
              </a:rPr>
              <a:t>and</a:t>
            </a:r>
            <a:r>
              <a:rPr sz="1400" spc="-20" dirty="0">
                <a:latin typeface="Arial"/>
                <a:cs typeface="Arial"/>
              </a:rPr>
              <a:t> </a:t>
            </a:r>
            <a:r>
              <a:rPr sz="1400" spc="-15" dirty="0">
                <a:latin typeface="Arial"/>
                <a:cs typeface="Arial"/>
              </a:rPr>
              <a:t>B.</a:t>
            </a:r>
            <a:endParaRPr sz="1400">
              <a:latin typeface="Arial"/>
              <a:cs typeface="Arial"/>
            </a:endParaRPr>
          </a:p>
          <a:p>
            <a:pPr marL="349250" marR="40640" indent="-337185">
              <a:lnSpc>
                <a:spcPct val="115700"/>
              </a:lnSpc>
              <a:spcBef>
                <a:spcPts val="10"/>
              </a:spcBef>
              <a:buChar char="●"/>
              <a:tabLst>
                <a:tab pos="349250" algn="l"/>
                <a:tab pos="349885" algn="l"/>
              </a:tabLst>
            </a:pPr>
            <a:r>
              <a:rPr sz="1400" spc="-5" dirty="0">
                <a:latin typeface="Arial"/>
                <a:cs typeface="Arial"/>
              </a:rPr>
              <a:t>Example</a:t>
            </a:r>
            <a:r>
              <a:rPr sz="1400" spc="-25" dirty="0">
                <a:latin typeface="Arial"/>
                <a:cs typeface="Arial"/>
              </a:rPr>
              <a:t> </a:t>
            </a:r>
            <a:r>
              <a:rPr sz="1400" dirty="0">
                <a:latin typeface="Arial"/>
                <a:cs typeface="Arial"/>
              </a:rPr>
              <a:t>−</a:t>
            </a:r>
            <a:r>
              <a:rPr sz="1400" spc="-25" dirty="0">
                <a:latin typeface="Arial"/>
                <a:cs typeface="Arial"/>
              </a:rPr>
              <a:t> </a:t>
            </a:r>
            <a:r>
              <a:rPr sz="1400" dirty="0">
                <a:latin typeface="Arial"/>
                <a:cs typeface="Arial"/>
              </a:rPr>
              <a:t>If</a:t>
            </a:r>
            <a:r>
              <a:rPr sz="1400" spc="-90" dirty="0">
                <a:latin typeface="Arial"/>
                <a:cs typeface="Arial"/>
              </a:rPr>
              <a:t> </a:t>
            </a:r>
            <a:r>
              <a:rPr sz="1400" dirty="0">
                <a:latin typeface="Arial"/>
                <a:cs typeface="Arial"/>
              </a:rPr>
              <a:t>A</a:t>
            </a:r>
            <a:r>
              <a:rPr sz="1400" spc="-90" dirty="0">
                <a:latin typeface="Arial"/>
                <a:cs typeface="Arial"/>
              </a:rPr>
              <a:t> </a:t>
            </a:r>
            <a:r>
              <a:rPr sz="1400" dirty="0">
                <a:latin typeface="Arial"/>
                <a:cs typeface="Arial"/>
              </a:rPr>
              <a:t>=</a:t>
            </a:r>
            <a:r>
              <a:rPr sz="1400" spc="-30" dirty="0">
                <a:latin typeface="Arial"/>
                <a:cs typeface="Arial"/>
              </a:rPr>
              <a:t> </a:t>
            </a:r>
            <a:r>
              <a:rPr sz="1400" dirty="0">
                <a:latin typeface="Arial"/>
                <a:cs typeface="Arial"/>
              </a:rPr>
              <a:t>{</a:t>
            </a:r>
            <a:r>
              <a:rPr sz="1400" spc="-20" dirty="0">
                <a:latin typeface="Arial"/>
                <a:cs typeface="Arial"/>
              </a:rPr>
              <a:t> </a:t>
            </a:r>
            <a:r>
              <a:rPr sz="1400" spc="-5" dirty="0">
                <a:latin typeface="Arial"/>
                <a:cs typeface="Arial"/>
              </a:rPr>
              <a:t>11,</a:t>
            </a:r>
            <a:r>
              <a:rPr sz="1400" spc="-20" dirty="0">
                <a:latin typeface="Arial"/>
                <a:cs typeface="Arial"/>
              </a:rPr>
              <a:t> </a:t>
            </a:r>
            <a:r>
              <a:rPr sz="1400" spc="-5" dirty="0">
                <a:latin typeface="Arial"/>
                <a:cs typeface="Arial"/>
              </a:rPr>
              <a:t>12,</a:t>
            </a:r>
            <a:r>
              <a:rPr sz="1400" spc="-10" dirty="0">
                <a:latin typeface="Arial"/>
                <a:cs typeface="Arial"/>
              </a:rPr>
              <a:t> </a:t>
            </a:r>
            <a:r>
              <a:rPr sz="1400" spc="-5" dirty="0">
                <a:latin typeface="Arial"/>
                <a:cs typeface="Arial"/>
              </a:rPr>
              <a:t>13</a:t>
            </a:r>
            <a:r>
              <a:rPr sz="1400" spc="-25" dirty="0">
                <a:latin typeface="Arial"/>
                <a:cs typeface="Arial"/>
              </a:rPr>
              <a:t> </a:t>
            </a:r>
            <a:r>
              <a:rPr sz="1400" dirty="0">
                <a:latin typeface="Arial"/>
                <a:cs typeface="Arial"/>
              </a:rPr>
              <a:t>}</a:t>
            </a:r>
            <a:r>
              <a:rPr sz="1400" spc="-20" dirty="0">
                <a:latin typeface="Arial"/>
                <a:cs typeface="Arial"/>
              </a:rPr>
              <a:t> </a:t>
            </a:r>
            <a:r>
              <a:rPr sz="1400" spc="-5" dirty="0">
                <a:latin typeface="Arial"/>
                <a:cs typeface="Arial"/>
              </a:rPr>
              <a:t>and</a:t>
            </a:r>
            <a:r>
              <a:rPr sz="1400" spc="-25" dirty="0">
                <a:latin typeface="Arial"/>
                <a:cs typeface="Arial"/>
              </a:rPr>
              <a:t> </a:t>
            </a:r>
            <a:r>
              <a:rPr sz="1400" dirty="0">
                <a:latin typeface="Arial"/>
                <a:cs typeface="Arial"/>
              </a:rPr>
              <a:t>B</a:t>
            </a:r>
            <a:r>
              <a:rPr sz="1400" spc="-20" dirty="0">
                <a:latin typeface="Arial"/>
                <a:cs typeface="Arial"/>
              </a:rPr>
              <a:t> </a:t>
            </a:r>
            <a:r>
              <a:rPr sz="1400" dirty="0">
                <a:latin typeface="Arial"/>
                <a:cs typeface="Arial"/>
              </a:rPr>
              <a:t>=</a:t>
            </a:r>
            <a:r>
              <a:rPr sz="1400" spc="-35" dirty="0">
                <a:latin typeface="Arial"/>
                <a:cs typeface="Arial"/>
              </a:rPr>
              <a:t> </a:t>
            </a:r>
            <a:r>
              <a:rPr sz="1400" dirty="0">
                <a:latin typeface="Arial"/>
                <a:cs typeface="Arial"/>
              </a:rPr>
              <a:t>{ </a:t>
            </a:r>
            <a:r>
              <a:rPr sz="1400" spc="-375" dirty="0">
                <a:latin typeface="Arial"/>
                <a:cs typeface="Arial"/>
              </a:rPr>
              <a:t> </a:t>
            </a:r>
            <a:r>
              <a:rPr sz="1400" spc="-5" dirty="0">
                <a:latin typeface="Arial"/>
                <a:cs typeface="Arial"/>
              </a:rPr>
              <a:t>13</a:t>
            </a:r>
            <a:r>
              <a:rPr sz="1400" dirty="0">
                <a:latin typeface="Arial"/>
                <a:cs typeface="Arial"/>
              </a:rPr>
              <a:t>, 1</a:t>
            </a:r>
            <a:r>
              <a:rPr sz="1400" spc="-15" dirty="0">
                <a:latin typeface="Arial"/>
                <a:cs typeface="Arial"/>
              </a:rPr>
              <a:t>4</a:t>
            </a:r>
            <a:r>
              <a:rPr sz="1400" dirty="0">
                <a:latin typeface="Arial"/>
                <a:cs typeface="Arial"/>
              </a:rPr>
              <a:t>, </a:t>
            </a:r>
            <a:r>
              <a:rPr sz="1400" spc="-5" dirty="0">
                <a:latin typeface="Arial"/>
                <a:cs typeface="Arial"/>
              </a:rPr>
              <a:t>1</a:t>
            </a:r>
            <a:r>
              <a:rPr sz="1400" dirty="0">
                <a:latin typeface="Arial"/>
                <a:cs typeface="Arial"/>
              </a:rPr>
              <a:t>5</a:t>
            </a:r>
            <a:r>
              <a:rPr sz="1400" spc="-20" dirty="0">
                <a:latin typeface="Arial"/>
                <a:cs typeface="Arial"/>
              </a:rPr>
              <a:t> </a:t>
            </a:r>
            <a:r>
              <a:rPr sz="1400" spc="-5" dirty="0">
                <a:latin typeface="Arial"/>
                <a:cs typeface="Arial"/>
              </a:rPr>
              <a:t>}</a:t>
            </a:r>
            <a:r>
              <a:rPr sz="1400" dirty="0">
                <a:latin typeface="Arial"/>
                <a:cs typeface="Arial"/>
              </a:rPr>
              <a:t>,</a:t>
            </a:r>
            <a:r>
              <a:rPr sz="1400" spc="-15" dirty="0">
                <a:latin typeface="Arial"/>
                <a:cs typeface="Arial"/>
              </a:rPr>
              <a:t> </a:t>
            </a:r>
            <a:r>
              <a:rPr sz="1400" dirty="0">
                <a:latin typeface="Arial"/>
                <a:cs typeface="Arial"/>
              </a:rPr>
              <a:t>then</a:t>
            </a:r>
            <a:r>
              <a:rPr sz="1400" spc="-90" dirty="0">
                <a:latin typeface="Arial"/>
                <a:cs typeface="Arial"/>
              </a:rPr>
              <a:t> </a:t>
            </a:r>
            <a:r>
              <a:rPr sz="1400" dirty="0">
                <a:latin typeface="Arial"/>
                <a:cs typeface="Arial"/>
              </a:rPr>
              <a:t>A</a:t>
            </a:r>
            <a:r>
              <a:rPr sz="1400" spc="-105" dirty="0">
                <a:latin typeface="Arial"/>
                <a:cs typeface="Arial"/>
              </a:rPr>
              <a:t> </a:t>
            </a:r>
            <a:r>
              <a:rPr sz="1400" dirty="0">
                <a:latin typeface="Arial"/>
                <a:cs typeface="Arial"/>
              </a:rPr>
              <a:t>∩</a:t>
            </a:r>
            <a:r>
              <a:rPr sz="1400" spc="5" dirty="0">
                <a:latin typeface="Arial"/>
                <a:cs typeface="Arial"/>
              </a:rPr>
              <a:t> </a:t>
            </a:r>
            <a:r>
              <a:rPr sz="1400" dirty="0">
                <a:latin typeface="Arial"/>
                <a:cs typeface="Arial"/>
              </a:rPr>
              <a:t>B</a:t>
            </a:r>
            <a:r>
              <a:rPr sz="1400" spc="-15" dirty="0">
                <a:latin typeface="Arial"/>
                <a:cs typeface="Arial"/>
              </a:rPr>
              <a:t> </a:t>
            </a:r>
            <a:r>
              <a:rPr sz="1400" dirty="0">
                <a:latin typeface="Arial"/>
                <a:cs typeface="Arial"/>
              </a:rPr>
              <a:t>=</a:t>
            </a:r>
            <a:r>
              <a:rPr sz="1400" spc="-10" dirty="0">
                <a:latin typeface="Arial"/>
                <a:cs typeface="Arial"/>
              </a:rPr>
              <a:t> </a:t>
            </a:r>
            <a:r>
              <a:rPr sz="1400" dirty="0">
                <a:latin typeface="Arial"/>
                <a:cs typeface="Arial"/>
              </a:rPr>
              <a:t>{</a:t>
            </a:r>
            <a:r>
              <a:rPr sz="1400" spc="-10" dirty="0">
                <a:latin typeface="Arial"/>
                <a:cs typeface="Arial"/>
              </a:rPr>
              <a:t> </a:t>
            </a:r>
            <a:r>
              <a:rPr sz="1400" spc="-5" dirty="0">
                <a:latin typeface="Arial"/>
                <a:cs typeface="Arial"/>
              </a:rPr>
              <a:t>1</a:t>
            </a:r>
            <a:r>
              <a:rPr sz="1400" dirty="0">
                <a:latin typeface="Arial"/>
                <a:cs typeface="Arial"/>
              </a:rPr>
              <a:t>3</a:t>
            </a:r>
            <a:r>
              <a:rPr sz="1400" spc="-10" dirty="0">
                <a:latin typeface="Arial"/>
                <a:cs typeface="Arial"/>
              </a:rPr>
              <a:t> </a:t>
            </a:r>
            <a:r>
              <a:rPr sz="1400" dirty="0">
                <a:latin typeface="Arial"/>
                <a:cs typeface="Arial"/>
              </a:rPr>
              <a:t>}</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6565"/>
            <a:ext cx="3639820" cy="323850"/>
          </a:xfrm>
          <a:prstGeom prst="rect">
            <a:avLst/>
          </a:prstGeom>
        </p:spPr>
        <p:txBody>
          <a:bodyPr vert="horz" wrap="square" lIns="0" tIns="3810" rIns="0" bIns="0" rtlCol="0">
            <a:spAutoFit/>
          </a:bodyPr>
          <a:lstStyle/>
          <a:p>
            <a:pPr marL="1270000">
              <a:lnSpc>
                <a:spcPct val="100000"/>
              </a:lnSpc>
              <a:spcBef>
                <a:spcPts val="30"/>
              </a:spcBef>
            </a:pPr>
            <a:r>
              <a:rPr sz="700" u="sng" spc="-5" dirty="0">
                <a:solidFill>
                  <a:srgbClr val="0096A7"/>
                </a:solidFill>
                <a:uFill>
                  <a:solidFill>
                    <a:srgbClr val="0096A7"/>
                  </a:solidFill>
                </a:uFill>
                <a:latin typeface="Arial"/>
                <a:cs typeface="Arial"/>
                <a:hlinkClick r:id="rId5"/>
              </a:rPr>
              <a:t>https://www.studytonight.com/dbms/set-operation-in-sql.php</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32749" y="984541"/>
            <a:ext cx="2702117" cy="456535"/>
          </a:xfrm>
          <a:prstGeom prst="rect">
            <a:avLst/>
          </a:prstGeom>
        </p:spPr>
        <p:txBody>
          <a:bodyPr vert="horz" wrap="square" lIns="0" tIns="12700" rIns="0" bIns="0" rtlCol="0">
            <a:spAutoFit/>
          </a:bodyPr>
          <a:lstStyle/>
          <a:p>
            <a:pPr marL="12700" algn="ctr">
              <a:lnSpc>
                <a:spcPct val="100000"/>
              </a:lnSpc>
              <a:spcBef>
                <a:spcPts val="100"/>
              </a:spcBef>
            </a:pPr>
            <a:r>
              <a:rPr spc="-5" dirty="0"/>
              <a:t>Set</a:t>
            </a:r>
            <a:r>
              <a:rPr spc="-105" dirty="0"/>
              <a:t> </a:t>
            </a:r>
            <a:r>
              <a:rPr spc="-5" dirty="0"/>
              <a:t>Operations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800600" y="1082001"/>
              <a:ext cx="4166234" cy="2933065"/>
            </a:xfrm>
            <a:prstGeom prst="rect">
              <a:avLst/>
            </a:prstGeom>
          </p:spPr>
        </p:pic>
      </p:grpSp>
      <p:sp>
        <p:nvSpPr>
          <p:cNvPr id="7" name="object 7"/>
          <p:cNvSpPr txBox="1"/>
          <p:nvPr/>
        </p:nvSpPr>
        <p:spPr>
          <a:xfrm>
            <a:off x="1889505" y="1722247"/>
            <a:ext cx="77406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D</a:t>
            </a:r>
            <a:r>
              <a:rPr sz="1800" spc="-15" dirty="0">
                <a:solidFill>
                  <a:srgbClr val="585858"/>
                </a:solidFill>
                <a:latin typeface="Arial"/>
                <a:cs typeface="Arial"/>
              </a:rPr>
              <a:t>i</a:t>
            </a:r>
            <a:r>
              <a:rPr sz="1800" spc="-5" dirty="0">
                <a:solidFill>
                  <a:srgbClr val="585858"/>
                </a:solidFill>
                <a:latin typeface="Arial"/>
                <a:cs typeface="Arial"/>
              </a:rPr>
              <a:t>sjoint</a:t>
            </a:r>
            <a:endParaRPr sz="1800">
              <a:latin typeface="Arial"/>
              <a:cs typeface="Arial"/>
            </a:endParaRPr>
          </a:p>
        </p:txBody>
      </p:sp>
      <p:sp>
        <p:nvSpPr>
          <p:cNvPr id="8" name="object 8"/>
          <p:cNvSpPr txBox="1"/>
          <p:nvPr/>
        </p:nvSpPr>
        <p:spPr>
          <a:xfrm>
            <a:off x="654812" y="2984982"/>
            <a:ext cx="3519170" cy="1755775"/>
          </a:xfrm>
          <a:prstGeom prst="rect">
            <a:avLst/>
          </a:prstGeom>
        </p:spPr>
        <p:txBody>
          <a:bodyPr vert="horz" wrap="square" lIns="0" tIns="12065" rIns="0" bIns="0" rtlCol="0">
            <a:spAutoFit/>
          </a:bodyPr>
          <a:lstStyle/>
          <a:p>
            <a:pPr marL="349250" marR="212090" indent="-337185">
              <a:lnSpc>
                <a:spcPct val="115799"/>
              </a:lnSpc>
              <a:spcBef>
                <a:spcPts val="95"/>
              </a:spcBef>
              <a:buChar char="●"/>
              <a:tabLst>
                <a:tab pos="349250" algn="l"/>
                <a:tab pos="349885" algn="l"/>
              </a:tabLst>
            </a:pPr>
            <a:r>
              <a:rPr sz="1400" spc="-5" dirty="0">
                <a:latin typeface="Arial"/>
                <a:cs typeface="Arial"/>
              </a:rPr>
              <a:t>Two</a:t>
            </a:r>
            <a:r>
              <a:rPr sz="1400" spc="-30" dirty="0">
                <a:latin typeface="Arial"/>
                <a:cs typeface="Arial"/>
              </a:rPr>
              <a:t> </a:t>
            </a:r>
            <a:r>
              <a:rPr sz="1400" spc="-5" dirty="0">
                <a:latin typeface="Arial"/>
                <a:cs typeface="Arial"/>
              </a:rPr>
              <a:t>sets</a:t>
            </a:r>
            <a:r>
              <a:rPr sz="1400" spc="-10" dirty="0">
                <a:latin typeface="Arial"/>
                <a:cs typeface="Arial"/>
              </a:rPr>
              <a:t> </a:t>
            </a:r>
            <a:r>
              <a:rPr sz="1400" spc="-5" dirty="0">
                <a:latin typeface="Arial"/>
                <a:cs typeface="Arial"/>
              </a:rPr>
              <a:t>are</a:t>
            </a:r>
            <a:r>
              <a:rPr sz="1400" spc="-30" dirty="0">
                <a:latin typeface="Arial"/>
                <a:cs typeface="Arial"/>
              </a:rPr>
              <a:t> </a:t>
            </a:r>
            <a:r>
              <a:rPr sz="1400" dirty="0">
                <a:latin typeface="Arial"/>
                <a:cs typeface="Arial"/>
              </a:rPr>
              <a:t>said</a:t>
            </a:r>
            <a:r>
              <a:rPr sz="1400" spc="-45" dirty="0">
                <a:latin typeface="Arial"/>
                <a:cs typeface="Arial"/>
              </a:rPr>
              <a:t> </a:t>
            </a:r>
            <a:r>
              <a:rPr sz="1400" spc="-5" dirty="0">
                <a:latin typeface="Arial"/>
                <a:cs typeface="Arial"/>
              </a:rPr>
              <a:t>to</a:t>
            </a:r>
            <a:r>
              <a:rPr sz="1400" spc="-20" dirty="0">
                <a:latin typeface="Arial"/>
                <a:cs typeface="Arial"/>
              </a:rPr>
              <a:t> </a:t>
            </a:r>
            <a:r>
              <a:rPr sz="1400" spc="-5" dirty="0">
                <a:latin typeface="Arial"/>
                <a:cs typeface="Arial"/>
              </a:rPr>
              <a:t>be</a:t>
            </a:r>
            <a:r>
              <a:rPr sz="1400" spc="-30" dirty="0">
                <a:latin typeface="Arial"/>
                <a:cs typeface="Arial"/>
              </a:rPr>
              <a:t> </a:t>
            </a:r>
            <a:r>
              <a:rPr sz="1400" spc="-5" dirty="0">
                <a:latin typeface="Arial"/>
                <a:cs typeface="Arial"/>
              </a:rPr>
              <a:t>disjoint</a:t>
            </a:r>
            <a:r>
              <a:rPr sz="1400" spc="-25" dirty="0">
                <a:latin typeface="Arial"/>
                <a:cs typeface="Arial"/>
              </a:rPr>
              <a:t> </a:t>
            </a:r>
            <a:r>
              <a:rPr sz="1400" spc="-10" dirty="0">
                <a:latin typeface="Arial"/>
                <a:cs typeface="Arial"/>
              </a:rPr>
              <a:t>if</a:t>
            </a:r>
            <a:r>
              <a:rPr sz="1400" spc="-25" dirty="0">
                <a:latin typeface="Arial"/>
                <a:cs typeface="Arial"/>
              </a:rPr>
              <a:t> </a:t>
            </a:r>
            <a:r>
              <a:rPr sz="1400" spc="-5" dirty="0">
                <a:latin typeface="Arial"/>
                <a:cs typeface="Arial"/>
              </a:rPr>
              <a:t>their </a:t>
            </a:r>
            <a:r>
              <a:rPr sz="1400" spc="-370" dirty="0">
                <a:latin typeface="Arial"/>
                <a:cs typeface="Arial"/>
              </a:rPr>
              <a:t> </a:t>
            </a:r>
            <a:r>
              <a:rPr sz="1400" spc="-5" dirty="0">
                <a:latin typeface="Arial"/>
                <a:cs typeface="Arial"/>
              </a:rPr>
              <a:t>intersection </a:t>
            </a:r>
            <a:r>
              <a:rPr sz="1400" spc="-10" dirty="0">
                <a:latin typeface="Arial"/>
                <a:cs typeface="Arial"/>
              </a:rPr>
              <a:t>is </a:t>
            </a:r>
            <a:r>
              <a:rPr sz="1400" dirty="0">
                <a:latin typeface="Arial"/>
                <a:cs typeface="Arial"/>
              </a:rPr>
              <a:t>the </a:t>
            </a:r>
            <a:r>
              <a:rPr sz="1400" spc="-5" dirty="0">
                <a:latin typeface="Arial"/>
                <a:cs typeface="Arial"/>
              </a:rPr>
              <a:t>empty </a:t>
            </a:r>
            <a:r>
              <a:rPr sz="1400" dirty="0">
                <a:latin typeface="Arial"/>
                <a:cs typeface="Arial"/>
              </a:rPr>
              <a:t>set </a:t>
            </a:r>
            <a:r>
              <a:rPr sz="1400" spc="-5" dirty="0">
                <a:latin typeface="Arial"/>
                <a:cs typeface="Arial"/>
              </a:rPr>
              <a:t>.i.e sets </a:t>
            </a:r>
            <a:r>
              <a:rPr sz="1400" dirty="0">
                <a:latin typeface="Arial"/>
                <a:cs typeface="Arial"/>
              </a:rPr>
              <a:t> </a:t>
            </a:r>
            <a:r>
              <a:rPr sz="1400" spc="-5" dirty="0">
                <a:latin typeface="Arial"/>
                <a:cs typeface="Arial"/>
              </a:rPr>
              <a:t>have</a:t>
            </a:r>
            <a:r>
              <a:rPr sz="1400" spc="-15" dirty="0">
                <a:latin typeface="Arial"/>
                <a:cs typeface="Arial"/>
              </a:rPr>
              <a:t> </a:t>
            </a:r>
            <a:r>
              <a:rPr sz="1400" spc="-5" dirty="0">
                <a:latin typeface="Arial"/>
                <a:cs typeface="Arial"/>
              </a:rPr>
              <a:t>no</a:t>
            </a:r>
            <a:r>
              <a:rPr sz="1400" spc="-10" dirty="0">
                <a:latin typeface="Arial"/>
                <a:cs typeface="Arial"/>
              </a:rPr>
              <a:t> </a:t>
            </a:r>
            <a:r>
              <a:rPr sz="1400" spc="-5" dirty="0">
                <a:latin typeface="Arial"/>
                <a:cs typeface="Arial"/>
              </a:rPr>
              <a:t>common elements.</a:t>
            </a:r>
            <a:endParaRPr sz="1400">
              <a:latin typeface="Arial"/>
              <a:cs typeface="Arial"/>
            </a:endParaRPr>
          </a:p>
          <a:p>
            <a:pPr marL="349250" marR="5080" indent="-337185">
              <a:lnSpc>
                <a:spcPct val="115700"/>
              </a:lnSpc>
              <a:spcBef>
                <a:spcPts val="15"/>
              </a:spcBef>
              <a:buChar char="●"/>
              <a:tabLst>
                <a:tab pos="349250" algn="l"/>
                <a:tab pos="349885" algn="l"/>
              </a:tabLst>
            </a:pPr>
            <a:r>
              <a:rPr sz="1400" spc="-5" dirty="0">
                <a:latin typeface="Arial"/>
                <a:cs typeface="Arial"/>
              </a:rPr>
              <a:t>Example:</a:t>
            </a:r>
            <a:r>
              <a:rPr sz="1400" spc="5" dirty="0">
                <a:latin typeface="Arial"/>
                <a:cs typeface="Arial"/>
              </a:rPr>
              <a:t> </a:t>
            </a:r>
            <a:r>
              <a:rPr sz="1400" spc="-5" dirty="0">
                <a:latin typeface="Arial"/>
                <a:cs typeface="Arial"/>
              </a:rPr>
              <a:t>Let</a:t>
            </a:r>
            <a:r>
              <a:rPr sz="1400" spc="-85" dirty="0">
                <a:latin typeface="Arial"/>
                <a:cs typeface="Arial"/>
              </a:rPr>
              <a:t> </a:t>
            </a:r>
            <a:r>
              <a:rPr sz="1400" dirty="0">
                <a:latin typeface="Arial"/>
                <a:cs typeface="Arial"/>
              </a:rPr>
              <a:t>A</a:t>
            </a:r>
            <a:r>
              <a:rPr sz="1400" spc="-90" dirty="0">
                <a:latin typeface="Arial"/>
                <a:cs typeface="Arial"/>
              </a:rPr>
              <a:t> </a:t>
            </a:r>
            <a:r>
              <a:rPr sz="1400" dirty="0">
                <a:latin typeface="Arial"/>
                <a:cs typeface="Arial"/>
              </a:rPr>
              <a:t>=</a:t>
            </a:r>
            <a:r>
              <a:rPr sz="1400" spc="-25" dirty="0">
                <a:latin typeface="Arial"/>
                <a:cs typeface="Arial"/>
              </a:rPr>
              <a:t> </a:t>
            </a:r>
            <a:r>
              <a:rPr sz="1400" spc="-5" dirty="0">
                <a:latin typeface="Arial"/>
                <a:cs typeface="Arial"/>
              </a:rPr>
              <a:t>{1,</a:t>
            </a:r>
            <a:r>
              <a:rPr sz="1400" dirty="0">
                <a:latin typeface="Arial"/>
                <a:cs typeface="Arial"/>
              </a:rPr>
              <a:t> </a:t>
            </a:r>
            <a:r>
              <a:rPr sz="1400" spc="-10" dirty="0">
                <a:latin typeface="Arial"/>
                <a:cs typeface="Arial"/>
              </a:rPr>
              <a:t>3, </a:t>
            </a:r>
            <a:r>
              <a:rPr sz="1400" spc="-5" dirty="0">
                <a:latin typeface="Arial"/>
                <a:cs typeface="Arial"/>
              </a:rPr>
              <a:t>5,</a:t>
            </a:r>
            <a:r>
              <a:rPr sz="1400" spc="-15" dirty="0">
                <a:latin typeface="Arial"/>
                <a:cs typeface="Arial"/>
              </a:rPr>
              <a:t> </a:t>
            </a:r>
            <a:r>
              <a:rPr sz="1400" spc="-5" dirty="0">
                <a:latin typeface="Arial"/>
                <a:cs typeface="Arial"/>
              </a:rPr>
              <a:t>7,</a:t>
            </a:r>
            <a:r>
              <a:rPr sz="1400" spc="-15" dirty="0">
                <a:latin typeface="Arial"/>
                <a:cs typeface="Arial"/>
              </a:rPr>
              <a:t> </a:t>
            </a:r>
            <a:r>
              <a:rPr sz="1400" spc="-5" dirty="0">
                <a:latin typeface="Arial"/>
                <a:cs typeface="Arial"/>
              </a:rPr>
              <a:t>9}</a:t>
            </a:r>
            <a:r>
              <a:rPr sz="1400" spc="-20" dirty="0">
                <a:latin typeface="Arial"/>
                <a:cs typeface="Arial"/>
              </a:rPr>
              <a:t> </a:t>
            </a:r>
            <a:r>
              <a:rPr sz="1400" spc="-5" dirty="0">
                <a:latin typeface="Arial"/>
                <a:cs typeface="Arial"/>
              </a:rPr>
              <a:t>and</a:t>
            </a:r>
            <a:r>
              <a:rPr sz="1400" spc="-20" dirty="0">
                <a:latin typeface="Arial"/>
                <a:cs typeface="Arial"/>
              </a:rPr>
              <a:t> </a:t>
            </a:r>
            <a:r>
              <a:rPr sz="1400" dirty="0">
                <a:latin typeface="Arial"/>
                <a:cs typeface="Arial"/>
              </a:rPr>
              <a:t>B</a:t>
            </a:r>
            <a:r>
              <a:rPr sz="1400" spc="-10" dirty="0">
                <a:latin typeface="Arial"/>
                <a:cs typeface="Arial"/>
              </a:rPr>
              <a:t> </a:t>
            </a:r>
            <a:r>
              <a:rPr sz="1400" dirty="0">
                <a:latin typeface="Arial"/>
                <a:cs typeface="Arial"/>
              </a:rPr>
              <a:t>=</a:t>
            </a:r>
            <a:r>
              <a:rPr sz="1400" spc="-35" dirty="0">
                <a:latin typeface="Arial"/>
                <a:cs typeface="Arial"/>
              </a:rPr>
              <a:t> </a:t>
            </a:r>
            <a:r>
              <a:rPr sz="1400" dirty="0">
                <a:latin typeface="Arial"/>
                <a:cs typeface="Arial"/>
              </a:rPr>
              <a:t>{ </a:t>
            </a:r>
            <a:r>
              <a:rPr sz="1400" spc="-375" dirty="0">
                <a:latin typeface="Arial"/>
                <a:cs typeface="Arial"/>
              </a:rPr>
              <a:t> </a:t>
            </a:r>
            <a:r>
              <a:rPr sz="1400" spc="-5" dirty="0">
                <a:latin typeface="Arial"/>
                <a:cs typeface="Arial"/>
              </a:rPr>
              <a:t>2, </a:t>
            </a:r>
            <a:r>
              <a:rPr sz="1400" dirty="0">
                <a:latin typeface="Arial"/>
                <a:cs typeface="Arial"/>
              </a:rPr>
              <a:t>4</a:t>
            </a:r>
            <a:r>
              <a:rPr sz="1400" spc="-20" dirty="0">
                <a:latin typeface="Arial"/>
                <a:cs typeface="Arial"/>
              </a:rPr>
              <a:t> </a:t>
            </a:r>
            <a:r>
              <a:rPr sz="1400" dirty="0">
                <a:latin typeface="Arial"/>
                <a:cs typeface="Arial"/>
              </a:rPr>
              <a:t>,6</a:t>
            </a:r>
            <a:r>
              <a:rPr sz="1400" spc="-20" dirty="0">
                <a:latin typeface="Arial"/>
                <a:cs typeface="Arial"/>
              </a:rPr>
              <a:t> </a:t>
            </a:r>
            <a:r>
              <a:rPr sz="1400" dirty="0">
                <a:latin typeface="Arial"/>
                <a:cs typeface="Arial"/>
              </a:rPr>
              <a:t>,</a:t>
            </a:r>
            <a:r>
              <a:rPr sz="1400" spc="-5" dirty="0">
                <a:latin typeface="Arial"/>
                <a:cs typeface="Arial"/>
              </a:rPr>
              <a:t> 8}</a:t>
            </a:r>
            <a:r>
              <a:rPr sz="1400" spc="-10" dirty="0">
                <a:latin typeface="Arial"/>
                <a:cs typeface="Arial"/>
              </a:rPr>
              <a:t> </a:t>
            </a:r>
            <a:r>
              <a:rPr sz="1400" dirty="0">
                <a:latin typeface="Arial"/>
                <a:cs typeface="Arial"/>
              </a:rPr>
              <a:t>.</a:t>
            </a:r>
            <a:endParaRPr sz="1400">
              <a:latin typeface="Arial"/>
              <a:cs typeface="Arial"/>
            </a:endParaRPr>
          </a:p>
          <a:p>
            <a:pPr marL="349250" marR="319405">
              <a:lnSpc>
                <a:spcPct val="115100"/>
              </a:lnSpc>
              <a:spcBef>
                <a:spcPts val="20"/>
              </a:spcBef>
            </a:pPr>
            <a:r>
              <a:rPr sz="1400" dirty="0">
                <a:latin typeface="Arial"/>
                <a:cs typeface="Arial"/>
              </a:rPr>
              <a:t>A</a:t>
            </a:r>
            <a:r>
              <a:rPr sz="1400" spc="-95" dirty="0">
                <a:latin typeface="Arial"/>
                <a:cs typeface="Arial"/>
              </a:rPr>
              <a:t> </a:t>
            </a:r>
            <a:r>
              <a:rPr sz="1400" spc="-5" dirty="0">
                <a:latin typeface="Arial"/>
                <a:cs typeface="Arial"/>
              </a:rPr>
              <a:t>and</a:t>
            </a:r>
            <a:r>
              <a:rPr sz="1400" spc="-25" dirty="0">
                <a:latin typeface="Arial"/>
                <a:cs typeface="Arial"/>
              </a:rPr>
              <a:t> </a:t>
            </a:r>
            <a:r>
              <a:rPr sz="1400" dirty="0">
                <a:latin typeface="Arial"/>
                <a:cs typeface="Arial"/>
              </a:rPr>
              <a:t>B</a:t>
            </a:r>
            <a:r>
              <a:rPr sz="1400" spc="-20" dirty="0">
                <a:latin typeface="Arial"/>
                <a:cs typeface="Arial"/>
              </a:rPr>
              <a:t> </a:t>
            </a:r>
            <a:r>
              <a:rPr sz="1400" dirty="0">
                <a:latin typeface="Arial"/>
                <a:cs typeface="Arial"/>
              </a:rPr>
              <a:t>are</a:t>
            </a:r>
            <a:r>
              <a:rPr sz="1400" spc="-25" dirty="0">
                <a:latin typeface="Arial"/>
                <a:cs typeface="Arial"/>
              </a:rPr>
              <a:t> </a:t>
            </a:r>
            <a:r>
              <a:rPr sz="1400" spc="-5" dirty="0">
                <a:latin typeface="Arial"/>
                <a:cs typeface="Arial"/>
              </a:rPr>
              <a:t>disjoint</a:t>
            </a:r>
            <a:r>
              <a:rPr sz="1400" spc="-30" dirty="0">
                <a:latin typeface="Arial"/>
                <a:cs typeface="Arial"/>
              </a:rPr>
              <a:t> </a:t>
            </a:r>
            <a:r>
              <a:rPr sz="1400" spc="-5" dirty="0">
                <a:latin typeface="Arial"/>
                <a:cs typeface="Arial"/>
              </a:rPr>
              <a:t>set</a:t>
            </a:r>
            <a:r>
              <a:rPr sz="1400" spc="-10" dirty="0">
                <a:latin typeface="Arial"/>
                <a:cs typeface="Arial"/>
              </a:rPr>
              <a:t> </a:t>
            </a:r>
            <a:r>
              <a:rPr sz="1400" dirty="0">
                <a:latin typeface="Arial"/>
                <a:cs typeface="Arial"/>
              </a:rPr>
              <a:t>both</a:t>
            </a:r>
            <a:r>
              <a:rPr sz="1400" spc="-25" dirty="0">
                <a:latin typeface="Arial"/>
                <a:cs typeface="Arial"/>
              </a:rPr>
              <a:t> </a:t>
            </a:r>
            <a:r>
              <a:rPr sz="1400" spc="-10" dirty="0">
                <a:latin typeface="Arial"/>
                <a:cs typeface="Arial"/>
              </a:rPr>
              <a:t>of</a:t>
            </a:r>
            <a:r>
              <a:rPr sz="1400" spc="-30" dirty="0">
                <a:latin typeface="Arial"/>
                <a:cs typeface="Arial"/>
              </a:rPr>
              <a:t> </a:t>
            </a:r>
            <a:r>
              <a:rPr sz="1400" dirty="0">
                <a:latin typeface="Arial"/>
                <a:cs typeface="Arial"/>
              </a:rPr>
              <a:t>them </a:t>
            </a:r>
            <a:r>
              <a:rPr sz="1400" spc="-375" dirty="0">
                <a:latin typeface="Arial"/>
                <a:cs typeface="Arial"/>
              </a:rPr>
              <a:t> </a:t>
            </a:r>
            <a:r>
              <a:rPr sz="1400" spc="-5" dirty="0">
                <a:latin typeface="Arial"/>
                <a:cs typeface="Arial"/>
              </a:rPr>
              <a:t>have</a:t>
            </a:r>
            <a:r>
              <a:rPr sz="1400" spc="-15" dirty="0">
                <a:latin typeface="Arial"/>
                <a:cs typeface="Arial"/>
              </a:rPr>
              <a:t> </a:t>
            </a:r>
            <a:r>
              <a:rPr sz="1400" spc="-5" dirty="0">
                <a:latin typeface="Arial"/>
                <a:cs typeface="Arial"/>
              </a:rPr>
              <a:t>no</a:t>
            </a:r>
            <a:r>
              <a:rPr sz="1400" spc="-10" dirty="0">
                <a:latin typeface="Arial"/>
                <a:cs typeface="Arial"/>
              </a:rPr>
              <a:t> </a:t>
            </a:r>
            <a:r>
              <a:rPr sz="1400" spc="-5" dirty="0">
                <a:latin typeface="Arial"/>
                <a:cs typeface="Arial"/>
              </a:rPr>
              <a:t>common</a:t>
            </a:r>
            <a:r>
              <a:rPr sz="1400" spc="-10" dirty="0">
                <a:latin typeface="Arial"/>
                <a:cs typeface="Arial"/>
              </a:rPr>
              <a:t> </a:t>
            </a:r>
            <a:r>
              <a:rPr sz="1400" spc="-5" dirty="0">
                <a:latin typeface="Arial"/>
                <a:cs typeface="Arial"/>
              </a:rPr>
              <a:t>elements.</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6565"/>
            <a:ext cx="3639820" cy="323850"/>
          </a:xfrm>
          <a:prstGeom prst="rect">
            <a:avLst/>
          </a:prstGeom>
        </p:spPr>
        <p:txBody>
          <a:bodyPr vert="horz" wrap="square" lIns="0" tIns="3810" rIns="0" bIns="0" rtlCol="0">
            <a:spAutoFit/>
          </a:bodyPr>
          <a:lstStyle/>
          <a:p>
            <a:pPr marL="1270000">
              <a:lnSpc>
                <a:spcPct val="100000"/>
              </a:lnSpc>
              <a:spcBef>
                <a:spcPts val="30"/>
              </a:spcBef>
            </a:pPr>
            <a:r>
              <a:rPr sz="700" u="sng" spc="-5" dirty="0">
                <a:solidFill>
                  <a:srgbClr val="0096A7"/>
                </a:solidFill>
                <a:uFill>
                  <a:solidFill>
                    <a:srgbClr val="0096A7"/>
                  </a:solidFill>
                </a:uFill>
                <a:latin typeface="Arial"/>
                <a:cs typeface="Arial"/>
                <a:hlinkClick r:id="rId5"/>
              </a:rPr>
              <a:t>https://www.studytonight.com/dbms/set-operation-in-sql.php</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92076" y="845926"/>
            <a:ext cx="2542790" cy="456535"/>
          </a:xfrm>
          <a:prstGeom prst="rect">
            <a:avLst/>
          </a:prstGeom>
        </p:spPr>
        <p:txBody>
          <a:bodyPr vert="horz" wrap="square" lIns="0" tIns="12700" rIns="0" bIns="0" rtlCol="0">
            <a:spAutoFit/>
          </a:bodyPr>
          <a:lstStyle/>
          <a:p>
            <a:pPr marL="12700" algn="ctr">
              <a:lnSpc>
                <a:spcPct val="100000"/>
              </a:lnSpc>
              <a:spcBef>
                <a:spcPts val="100"/>
              </a:spcBef>
            </a:pPr>
            <a:r>
              <a:rPr spc="-5" dirty="0"/>
              <a:t>Set</a:t>
            </a:r>
            <a:r>
              <a:rPr spc="-105" dirty="0"/>
              <a:t> </a:t>
            </a:r>
            <a:r>
              <a:rPr spc="-5" dirty="0"/>
              <a:t>Operations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838065" y="1694688"/>
              <a:ext cx="3903344" cy="1581023"/>
            </a:xfrm>
            <a:prstGeom prst="rect">
              <a:avLst/>
            </a:prstGeom>
          </p:spPr>
        </p:pic>
      </p:grpSp>
      <p:sp>
        <p:nvSpPr>
          <p:cNvPr id="7" name="object 7"/>
          <p:cNvSpPr txBox="1"/>
          <p:nvPr/>
        </p:nvSpPr>
        <p:spPr>
          <a:xfrm>
            <a:off x="385063" y="1722247"/>
            <a:ext cx="376555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Set</a:t>
            </a:r>
            <a:r>
              <a:rPr sz="1800" spc="-50" dirty="0">
                <a:solidFill>
                  <a:srgbClr val="585858"/>
                </a:solidFill>
                <a:latin typeface="Arial"/>
                <a:cs typeface="Arial"/>
              </a:rPr>
              <a:t> </a:t>
            </a:r>
            <a:r>
              <a:rPr sz="1800" spc="-5" dirty="0">
                <a:solidFill>
                  <a:srgbClr val="585858"/>
                </a:solidFill>
                <a:latin typeface="Arial"/>
                <a:cs typeface="Arial"/>
              </a:rPr>
              <a:t>Difference/</a:t>
            </a:r>
            <a:r>
              <a:rPr sz="1800" spc="-45" dirty="0">
                <a:solidFill>
                  <a:srgbClr val="585858"/>
                </a:solidFill>
                <a:latin typeface="Arial"/>
                <a:cs typeface="Arial"/>
              </a:rPr>
              <a:t> </a:t>
            </a:r>
            <a:r>
              <a:rPr sz="1800" spc="-5" dirty="0">
                <a:solidFill>
                  <a:srgbClr val="585858"/>
                </a:solidFill>
                <a:latin typeface="Arial"/>
                <a:cs typeface="Arial"/>
              </a:rPr>
              <a:t>Relative</a:t>
            </a:r>
            <a:r>
              <a:rPr sz="1800" spc="-40" dirty="0">
                <a:solidFill>
                  <a:srgbClr val="585858"/>
                </a:solidFill>
                <a:latin typeface="Arial"/>
                <a:cs typeface="Arial"/>
              </a:rPr>
              <a:t> </a:t>
            </a:r>
            <a:r>
              <a:rPr sz="1800" spc="-5" dirty="0">
                <a:solidFill>
                  <a:srgbClr val="585858"/>
                </a:solidFill>
                <a:latin typeface="Arial"/>
                <a:cs typeface="Arial"/>
              </a:rPr>
              <a:t>Complement</a:t>
            </a:r>
            <a:endParaRPr sz="1800">
              <a:latin typeface="Arial"/>
              <a:cs typeface="Arial"/>
            </a:endParaRPr>
          </a:p>
        </p:txBody>
      </p:sp>
      <p:sp>
        <p:nvSpPr>
          <p:cNvPr id="8" name="object 8"/>
          <p:cNvSpPr txBox="1"/>
          <p:nvPr/>
        </p:nvSpPr>
        <p:spPr>
          <a:xfrm>
            <a:off x="654812" y="2861538"/>
            <a:ext cx="3498215" cy="2004695"/>
          </a:xfrm>
          <a:prstGeom prst="rect">
            <a:avLst/>
          </a:prstGeom>
        </p:spPr>
        <p:txBody>
          <a:bodyPr vert="horz" wrap="square" lIns="0" tIns="12065" rIns="0" bIns="0" rtlCol="0">
            <a:spAutoFit/>
          </a:bodyPr>
          <a:lstStyle/>
          <a:p>
            <a:pPr marL="349250" marR="13335" indent="-337185">
              <a:lnSpc>
                <a:spcPct val="115799"/>
              </a:lnSpc>
              <a:spcBef>
                <a:spcPts val="95"/>
              </a:spcBef>
              <a:buChar char="●"/>
              <a:tabLst>
                <a:tab pos="349250" algn="l"/>
                <a:tab pos="349885" algn="l"/>
              </a:tabLst>
            </a:pPr>
            <a:r>
              <a:rPr sz="1400" spc="-5" dirty="0">
                <a:latin typeface="Arial"/>
                <a:cs typeface="Arial"/>
              </a:rPr>
              <a:t>Difference</a:t>
            </a:r>
            <a:r>
              <a:rPr sz="1400" spc="-10" dirty="0">
                <a:latin typeface="Arial"/>
                <a:cs typeface="Arial"/>
              </a:rPr>
              <a:t> </a:t>
            </a:r>
            <a:r>
              <a:rPr sz="1400" spc="-5" dirty="0">
                <a:latin typeface="Arial"/>
                <a:cs typeface="Arial"/>
              </a:rPr>
              <a:t>between</a:t>
            </a:r>
            <a:r>
              <a:rPr sz="1400" dirty="0">
                <a:latin typeface="Arial"/>
                <a:cs typeface="Arial"/>
              </a:rPr>
              <a:t> </a:t>
            </a:r>
            <a:r>
              <a:rPr sz="1400" spc="-5" dirty="0">
                <a:latin typeface="Arial"/>
                <a:cs typeface="Arial"/>
              </a:rPr>
              <a:t>sets</a:t>
            </a:r>
            <a:r>
              <a:rPr sz="1400" spc="10" dirty="0">
                <a:latin typeface="Arial"/>
                <a:cs typeface="Arial"/>
              </a:rPr>
              <a:t> </a:t>
            </a:r>
            <a:r>
              <a:rPr sz="1400" spc="-10" dirty="0">
                <a:latin typeface="Arial"/>
                <a:cs typeface="Arial"/>
              </a:rPr>
              <a:t>is</a:t>
            </a:r>
            <a:r>
              <a:rPr sz="1400" spc="-5" dirty="0">
                <a:latin typeface="Arial"/>
                <a:cs typeface="Arial"/>
              </a:rPr>
              <a:t> denoted</a:t>
            </a:r>
            <a:r>
              <a:rPr sz="1400" dirty="0">
                <a:latin typeface="Arial"/>
                <a:cs typeface="Arial"/>
              </a:rPr>
              <a:t> </a:t>
            </a:r>
            <a:r>
              <a:rPr sz="1400" spc="5" dirty="0">
                <a:latin typeface="Arial"/>
                <a:cs typeface="Arial"/>
              </a:rPr>
              <a:t>by </a:t>
            </a:r>
            <a:r>
              <a:rPr sz="1400" spc="10" dirty="0">
                <a:latin typeface="Arial"/>
                <a:cs typeface="Arial"/>
              </a:rPr>
              <a:t> </a:t>
            </a:r>
            <a:r>
              <a:rPr sz="1400" dirty="0">
                <a:latin typeface="Arial"/>
                <a:cs typeface="Arial"/>
              </a:rPr>
              <a:t>‘A</a:t>
            </a:r>
            <a:r>
              <a:rPr sz="1400" spc="-95" dirty="0">
                <a:latin typeface="Arial"/>
                <a:cs typeface="Arial"/>
              </a:rPr>
              <a:t> </a:t>
            </a:r>
            <a:r>
              <a:rPr sz="1400" dirty="0">
                <a:latin typeface="Arial"/>
                <a:cs typeface="Arial"/>
              </a:rPr>
              <a:t>–</a:t>
            </a:r>
            <a:r>
              <a:rPr sz="1400" spc="-15" dirty="0">
                <a:latin typeface="Arial"/>
                <a:cs typeface="Arial"/>
              </a:rPr>
              <a:t> </a:t>
            </a:r>
            <a:r>
              <a:rPr sz="1400" spc="-10" dirty="0">
                <a:latin typeface="Arial"/>
                <a:cs typeface="Arial"/>
              </a:rPr>
              <a:t>B’,</a:t>
            </a:r>
            <a:r>
              <a:rPr sz="1400" spc="-20" dirty="0">
                <a:latin typeface="Arial"/>
                <a:cs typeface="Arial"/>
              </a:rPr>
              <a:t> </a:t>
            </a:r>
            <a:r>
              <a:rPr sz="1400" spc="-10" dirty="0">
                <a:latin typeface="Arial"/>
                <a:cs typeface="Arial"/>
              </a:rPr>
              <a:t>is</a:t>
            </a:r>
            <a:r>
              <a:rPr sz="1400" spc="-15" dirty="0">
                <a:latin typeface="Arial"/>
                <a:cs typeface="Arial"/>
              </a:rPr>
              <a:t> </a:t>
            </a:r>
            <a:r>
              <a:rPr sz="1400" dirty="0">
                <a:latin typeface="Arial"/>
                <a:cs typeface="Arial"/>
              </a:rPr>
              <a:t>the</a:t>
            </a:r>
            <a:r>
              <a:rPr sz="1400" spc="-25" dirty="0">
                <a:latin typeface="Arial"/>
                <a:cs typeface="Arial"/>
              </a:rPr>
              <a:t> </a:t>
            </a:r>
            <a:r>
              <a:rPr sz="1400" spc="-5" dirty="0">
                <a:latin typeface="Arial"/>
                <a:cs typeface="Arial"/>
              </a:rPr>
              <a:t>set</a:t>
            </a:r>
            <a:r>
              <a:rPr sz="1400" spc="-30" dirty="0">
                <a:latin typeface="Arial"/>
                <a:cs typeface="Arial"/>
              </a:rPr>
              <a:t> </a:t>
            </a:r>
            <a:r>
              <a:rPr sz="1400" dirty="0">
                <a:latin typeface="Arial"/>
                <a:cs typeface="Arial"/>
              </a:rPr>
              <a:t>containing</a:t>
            </a:r>
            <a:r>
              <a:rPr sz="1400" spc="-20" dirty="0">
                <a:latin typeface="Arial"/>
                <a:cs typeface="Arial"/>
              </a:rPr>
              <a:t> </a:t>
            </a:r>
            <a:r>
              <a:rPr sz="1400" spc="-5" dirty="0">
                <a:latin typeface="Arial"/>
                <a:cs typeface="Arial"/>
              </a:rPr>
              <a:t>elements</a:t>
            </a:r>
            <a:r>
              <a:rPr sz="1400" spc="-15" dirty="0">
                <a:latin typeface="Arial"/>
                <a:cs typeface="Arial"/>
              </a:rPr>
              <a:t> of </a:t>
            </a:r>
            <a:r>
              <a:rPr sz="1400" spc="-375" dirty="0">
                <a:latin typeface="Arial"/>
                <a:cs typeface="Arial"/>
              </a:rPr>
              <a:t> </a:t>
            </a:r>
            <a:r>
              <a:rPr sz="1400" dirty="0">
                <a:latin typeface="Arial"/>
                <a:cs typeface="Arial"/>
              </a:rPr>
              <a:t>set A </a:t>
            </a:r>
            <a:r>
              <a:rPr sz="1400" spc="-5" dirty="0">
                <a:latin typeface="Arial"/>
                <a:cs typeface="Arial"/>
              </a:rPr>
              <a:t>but not </a:t>
            </a:r>
            <a:r>
              <a:rPr sz="1400" dirty="0">
                <a:latin typeface="Arial"/>
                <a:cs typeface="Arial"/>
              </a:rPr>
              <a:t>in </a:t>
            </a:r>
            <a:r>
              <a:rPr sz="1400" spc="-10" dirty="0">
                <a:latin typeface="Arial"/>
                <a:cs typeface="Arial"/>
              </a:rPr>
              <a:t>B. </a:t>
            </a:r>
            <a:r>
              <a:rPr sz="1400" spc="-5" dirty="0">
                <a:latin typeface="Arial"/>
                <a:cs typeface="Arial"/>
              </a:rPr>
              <a:t>i.e </a:t>
            </a:r>
            <a:r>
              <a:rPr sz="1400" dirty="0">
                <a:latin typeface="Arial"/>
                <a:cs typeface="Arial"/>
              </a:rPr>
              <a:t>all </a:t>
            </a:r>
            <a:r>
              <a:rPr sz="1400" spc="-5" dirty="0">
                <a:latin typeface="Arial"/>
                <a:cs typeface="Arial"/>
              </a:rPr>
              <a:t>elements </a:t>
            </a:r>
            <a:r>
              <a:rPr sz="1400" dirty="0">
                <a:latin typeface="Arial"/>
                <a:cs typeface="Arial"/>
              </a:rPr>
              <a:t>of A </a:t>
            </a:r>
            <a:r>
              <a:rPr sz="1400" spc="5" dirty="0">
                <a:latin typeface="Arial"/>
                <a:cs typeface="Arial"/>
              </a:rPr>
              <a:t> </a:t>
            </a:r>
            <a:r>
              <a:rPr sz="1400" spc="-5" dirty="0">
                <a:latin typeface="Arial"/>
                <a:cs typeface="Arial"/>
              </a:rPr>
              <a:t>except </a:t>
            </a:r>
            <a:r>
              <a:rPr sz="1400" dirty="0">
                <a:latin typeface="Arial"/>
                <a:cs typeface="Arial"/>
              </a:rPr>
              <a:t>the</a:t>
            </a:r>
            <a:r>
              <a:rPr sz="1400" spc="-20" dirty="0">
                <a:latin typeface="Arial"/>
                <a:cs typeface="Arial"/>
              </a:rPr>
              <a:t> </a:t>
            </a:r>
            <a:r>
              <a:rPr sz="1400" spc="-5" dirty="0">
                <a:latin typeface="Arial"/>
                <a:cs typeface="Arial"/>
              </a:rPr>
              <a:t>element</a:t>
            </a:r>
            <a:r>
              <a:rPr sz="1400" spc="-15" dirty="0">
                <a:latin typeface="Arial"/>
                <a:cs typeface="Arial"/>
              </a:rPr>
              <a:t> </a:t>
            </a:r>
            <a:r>
              <a:rPr sz="1400" spc="-5" dirty="0">
                <a:latin typeface="Arial"/>
                <a:cs typeface="Arial"/>
              </a:rPr>
              <a:t>of </a:t>
            </a:r>
            <a:r>
              <a:rPr sz="1400" spc="-15" dirty="0">
                <a:latin typeface="Arial"/>
                <a:cs typeface="Arial"/>
              </a:rPr>
              <a:t>B.</a:t>
            </a:r>
            <a:endParaRPr sz="1400">
              <a:latin typeface="Arial"/>
              <a:cs typeface="Arial"/>
            </a:endParaRPr>
          </a:p>
          <a:p>
            <a:pPr marL="349250" indent="-335915">
              <a:lnSpc>
                <a:spcPct val="100000"/>
              </a:lnSpc>
              <a:spcBef>
                <a:spcPts val="275"/>
              </a:spcBef>
              <a:buChar char="●"/>
              <a:tabLst>
                <a:tab pos="349250" algn="l"/>
                <a:tab pos="349885" algn="l"/>
              </a:tabLst>
            </a:pPr>
            <a:r>
              <a:rPr sz="1400" dirty="0">
                <a:latin typeface="Arial"/>
                <a:cs typeface="Arial"/>
              </a:rPr>
              <a:t>E</a:t>
            </a:r>
            <a:r>
              <a:rPr sz="1400" spc="-20" dirty="0">
                <a:latin typeface="Arial"/>
                <a:cs typeface="Arial"/>
              </a:rPr>
              <a:t>x</a:t>
            </a:r>
            <a:r>
              <a:rPr sz="1400" dirty="0">
                <a:latin typeface="Arial"/>
                <a:cs typeface="Arial"/>
              </a:rPr>
              <a:t>a</a:t>
            </a:r>
            <a:r>
              <a:rPr sz="1400" spc="-10" dirty="0">
                <a:latin typeface="Arial"/>
                <a:cs typeface="Arial"/>
              </a:rPr>
              <a:t>m</a:t>
            </a:r>
            <a:r>
              <a:rPr sz="1400" dirty="0">
                <a:latin typeface="Arial"/>
                <a:cs typeface="Arial"/>
              </a:rPr>
              <a:t>ple</a:t>
            </a:r>
            <a:r>
              <a:rPr sz="1400" spc="-20" dirty="0">
                <a:latin typeface="Arial"/>
                <a:cs typeface="Arial"/>
              </a:rPr>
              <a:t> </a:t>
            </a:r>
            <a:r>
              <a:rPr sz="1400" dirty="0">
                <a:latin typeface="Arial"/>
                <a:cs typeface="Arial"/>
              </a:rPr>
              <a:t>−</a:t>
            </a:r>
            <a:r>
              <a:rPr sz="1400" spc="-25" dirty="0">
                <a:latin typeface="Arial"/>
                <a:cs typeface="Arial"/>
              </a:rPr>
              <a:t> </a:t>
            </a:r>
            <a:r>
              <a:rPr sz="1400" spc="5" dirty="0">
                <a:latin typeface="Arial"/>
                <a:cs typeface="Arial"/>
              </a:rPr>
              <a:t>I</a:t>
            </a:r>
            <a:r>
              <a:rPr sz="1400" dirty="0">
                <a:latin typeface="Arial"/>
                <a:cs typeface="Arial"/>
              </a:rPr>
              <a:t>f</a:t>
            </a:r>
            <a:r>
              <a:rPr sz="1400" spc="-100" dirty="0">
                <a:latin typeface="Arial"/>
                <a:cs typeface="Arial"/>
              </a:rPr>
              <a:t> </a:t>
            </a:r>
            <a:r>
              <a:rPr sz="1400" dirty="0">
                <a:latin typeface="Arial"/>
                <a:cs typeface="Arial"/>
              </a:rPr>
              <a:t>A</a:t>
            </a:r>
            <a:r>
              <a:rPr sz="1400" spc="-90" dirty="0">
                <a:latin typeface="Arial"/>
                <a:cs typeface="Arial"/>
              </a:rPr>
              <a:t> </a:t>
            </a:r>
            <a:r>
              <a:rPr sz="1400" dirty="0">
                <a:latin typeface="Arial"/>
                <a:cs typeface="Arial"/>
              </a:rPr>
              <a:t>=</a:t>
            </a:r>
            <a:r>
              <a:rPr sz="1400" spc="-25" dirty="0">
                <a:latin typeface="Arial"/>
                <a:cs typeface="Arial"/>
              </a:rPr>
              <a:t> </a:t>
            </a:r>
            <a:r>
              <a:rPr sz="1400" dirty="0">
                <a:latin typeface="Arial"/>
                <a:cs typeface="Arial"/>
              </a:rPr>
              <a:t>{</a:t>
            </a:r>
            <a:r>
              <a:rPr sz="1400" spc="-20" dirty="0">
                <a:latin typeface="Arial"/>
                <a:cs typeface="Arial"/>
              </a:rPr>
              <a:t> </a:t>
            </a:r>
            <a:r>
              <a:rPr sz="1400" spc="-15" dirty="0">
                <a:latin typeface="Arial"/>
                <a:cs typeface="Arial"/>
              </a:rPr>
              <a:t>1</a:t>
            </a:r>
            <a:r>
              <a:rPr sz="1400" dirty="0">
                <a:latin typeface="Arial"/>
                <a:cs typeface="Arial"/>
              </a:rPr>
              <a:t>0,</a:t>
            </a:r>
            <a:r>
              <a:rPr sz="1400" spc="-15" dirty="0">
                <a:latin typeface="Arial"/>
                <a:cs typeface="Arial"/>
              </a:rPr>
              <a:t> </a:t>
            </a:r>
            <a:r>
              <a:rPr sz="1400" dirty="0">
                <a:latin typeface="Arial"/>
                <a:cs typeface="Arial"/>
              </a:rPr>
              <a:t>1</a:t>
            </a:r>
            <a:r>
              <a:rPr sz="1400" spc="-15" dirty="0">
                <a:latin typeface="Arial"/>
                <a:cs typeface="Arial"/>
              </a:rPr>
              <a:t>1</a:t>
            </a:r>
            <a:r>
              <a:rPr sz="1400" dirty="0">
                <a:latin typeface="Arial"/>
                <a:cs typeface="Arial"/>
              </a:rPr>
              <a:t>,</a:t>
            </a:r>
            <a:r>
              <a:rPr sz="1400" spc="-10" dirty="0">
                <a:latin typeface="Arial"/>
                <a:cs typeface="Arial"/>
              </a:rPr>
              <a:t> </a:t>
            </a:r>
            <a:r>
              <a:rPr sz="1400" dirty="0">
                <a:latin typeface="Arial"/>
                <a:cs typeface="Arial"/>
              </a:rPr>
              <a:t>1</a:t>
            </a:r>
            <a:r>
              <a:rPr sz="1400" spc="-15" dirty="0">
                <a:latin typeface="Arial"/>
                <a:cs typeface="Arial"/>
              </a:rPr>
              <a:t>2</a:t>
            </a:r>
            <a:r>
              <a:rPr sz="1400" dirty="0">
                <a:latin typeface="Arial"/>
                <a:cs typeface="Arial"/>
              </a:rPr>
              <a:t>,</a:t>
            </a:r>
            <a:r>
              <a:rPr sz="1400" spc="-15" dirty="0">
                <a:latin typeface="Arial"/>
                <a:cs typeface="Arial"/>
              </a:rPr>
              <a:t> </a:t>
            </a:r>
            <a:r>
              <a:rPr sz="1400" spc="-5" dirty="0">
                <a:latin typeface="Arial"/>
                <a:cs typeface="Arial"/>
              </a:rPr>
              <a:t>1</a:t>
            </a:r>
            <a:r>
              <a:rPr sz="1400" dirty="0">
                <a:latin typeface="Arial"/>
                <a:cs typeface="Arial"/>
              </a:rPr>
              <a:t>3</a:t>
            </a:r>
            <a:r>
              <a:rPr sz="1400" spc="-20" dirty="0">
                <a:latin typeface="Arial"/>
                <a:cs typeface="Arial"/>
              </a:rPr>
              <a:t> </a:t>
            </a:r>
            <a:r>
              <a:rPr sz="1400" dirty="0">
                <a:latin typeface="Arial"/>
                <a:cs typeface="Arial"/>
              </a:rPr>
              <a:t>}</a:t>
            </a:r>
            <a:r>
              <a:rPr sz="1400" spc="-30" dirty="0">
                <a:latin typeface="Arial"/>
                <a:cs typeface="Arial"/>
              </a:rPr>
              <a:t> </a:t>
            </a:r>
            <a:r>
              <a:rPr sz="1400" spc="-5" dirty="0">
                <a:latin typeface="Arial"/>
                <a:cs typeface="Arial"/>
              </a:rPr>
              <a:t>an</a:t>
            </a:r>
            <a:r>
              <a:rPr sz="1400" dirty="0">
                <a:latin typeface="Arial"/>
                <a:cs typeface="Arial"/>
              </a:rPr>
              <a:t>d</a:t>
            </a:r>
            <a:r>
              <a:rPr sz="1400" spc="-30" dirty="0">
                <a:latin typeface="Arial"/>
                <a:cs typeface="Arial"/>
              </a:rPr>
              <a:t> </a:t>
            </a:r>
            <a:r>
              <a:rPr sz="1400" dirty="0">
                <a:latin typeface="Arial"/>
                <a:cs typeface="Arial"/>
              </a:rPr>
              <a:t>B</a:t>
            </a:r>
            <a:endParaRPr sz="1400">
              <a:latin typeface="Arial"/>
              <a:cs typeface="Arial"/>
            </a:endParaRPr>
          </a:p>
          <a:p>
            <a:pPr marL="349250">
              <a:lnSpc>
                <a:spcPct val="100000"/>
              </a:lnSpc>
              <a:spcBef>
                <a:spcPts val="265"/>
              </a:spcBef>
            </a:pPr>
            <a:r>
              <a:rPr sz="1400" dirty="0">
                <a:latin typeface="Arial"/>
                <a:cs typeface="Arial"/>
              </a:rPr>
              <a:t>=</a:t>
            </a:r>
            <a:r>
              <a:rPr sz="1400" spc="-30" dirty="0">
                <a:latin typeface="Arial"/>
                <a:cs typeface="Arial"/>
              </a:rPr>
              <a:t> </a:t>
            </a:r>
            <a:r>
              <a:rPr sz="1400" dirty="0">
                <a:latin typeface="Arial"/>
                <a:cs typeface="Arial"/>
              </a:rPr>
              <a:t>{</a:t>
            </a:r>
            <a:r>
              <a:rPr sz="1400" spc="-10" dirty="0">
                <a:latin typeface="Arial"/>
                <a:cs typeface="Arial"/>
              </a:rPr>
              <a:t> </a:t>
            </a:r>
            <a:r>
              <a:rPr sz="1400" spc="-5" dirty="0">
                <a:latin typeface="Arial"/>
                <a:cs typeface="Arial"/>
              </a:rPr>
              <a:t>13,</a:t>
            </a:r>
            <a:r>
              <a:rPr sz="1400" spc="-20" dirty="0">
                <a:latin typeface="Arial"/>
                <a:cs typeface="Arial"/>
              </a:rPr>
              <a:t> </a:t>
            </a:r>
            <a:r>
              <a:rPr sz="1400" spc="-5" dirty="0">
                <a:latin typeface="Arial"/>
                <a:cs typeface="Arial"/>
              </a:rPr>
              <a:t>14,</a:t>
            </a:r>
            <a:r>
              <a:rPr sz="1400" spc="-15" dirty="0">
                <a:latin typeface="Arial"/>
                <a:cs typeface="Arial"/>
              </a:rPr>
              <a:t> </a:t>
            </a:r>
            <a:r>
              <a:rPr sz="1400" spc="-5" dirty="0">
                <a:latin typeface="Arial"/>
                <a:cs typeface="Arial"/>
              </a:rPr>
              <a:t>15</a:t>
            </a:r>
            <a:r>
              <a:rPr sz="1400" spc="-20" dirty="0">
                <a:latin typeface="Arial"/>
                <a:cs typeface="Arial"/>
              </a:rPr>
              <a:t> </a:t>
            </a:r>
            <a:r>
              <a:rPr sz="1400" spc="-10" dirty="0">
                <a:latin typeface="Arial"/>
                <a:cs typeface="Arial"/>
              </a:rPr>
              <a:t>},</a:t>
            </a:r>
            <a:r>
              <a:rPr sz="1400" spc="-20" dirty="0">
                <a:latin typeface="Arial"/>
                <a:cs typeface="Arial"/>
              </a:rPr>
              <a:t> </a:t>
            </a:r>
            <a:r>
              <a:rPr sz="1400" spc="-5" dirty="0">
                <a:latin typeface="Arial"/>
                <a:cs typeface="Arial"/>
              </a:rPr>
              <a:t>then</a:t>
            </a:r>
            <a:r>
              <a:rPr sz="1400" spc="-20" dirty="0">
                <a:latin typeface="Arial"/>
                <a:cs typeface="Arial"/>
              </a:rPr>
              <a:t> </a:t>
            </a:r>
            <a:r>
              <a:rPr sz="1400" dirty="0">
                <a:latin typeface="Arial"/>
                <a:cs typeface="Arial"/>
              </a:rPr>
              <a:t>(A</a:t>
            </a:r>
            <a:r>
              <a:rPr sz="1400" spc="-95" dirty="0">
                <a:latin typeface="Arial"/>
                <a:cs typeface="Arial"/>
              </a:rPr>
              <a:t> </a:t>
            </a:r>
            <a:r>
              <a:rPr sz="1400" dirty="0">
                <a:latin typeface="Arial"/>
                <a:cs typeface="Arial"/>
              </a:rPr>
              <a:t>-</a:t>
            </a:r>
            <a:r>
              <a:rPr sz="1400" spc="-20" dirty="0">
                <a:latin typeface="Arial"/>
                <a:cs typeface="Arial"/>
              </a:rPr>
              <a:t> </a:t>
            </a:r>
            <a:r>
              <a:rPr sz="1400" spc="-5" dirty="0">
                <a:latin typeface="Arial"/>
                <a:cs typeface="Arial"/>
              </a:rPr>
              <a:t>B)</a:t>
            </a:r>
            <a:r>
              <a:rPr sz="1400" spc="-20" dirty="0">
                <a:latin typeface="Arial"/>
                <a:cs typeface="Arial"/>
              </a:rPr>
              <a:t> </a:t>
            </a:r>
            <a:r>
              <a:rPr sz="1400" dirty="0">
                <a:latin typeface="Arial"/>
                <a:cs typeface="Arial"/>
              </a:rPr>
              <a:t>=</a:t>
            </a:r>
            <a:r>
              <a:rPr sz="1400" spc="-30" dirty="0">
                <a:latin typeface="Arial"/>
                <a:cs typeface="Arial"/>
              </a:rPr>
              <a:t> </a:t>
            </a:r>
            <a:r>
              <a:rPr sz="1400" dirty="0">
                <a:latin typeface="Arial"/>
                <a:cs typeface="Arial"/>
              </a:rPr>
              <a:t>{</a:t>
            </a:r>
            <a:r>
              <a:rPr sz="1400" spc="-20" dirty="0">
                <a:latin typeface="Arial"/>
                <a:cs typeface="Arial"/>
              </a:rPr>
              <a:t> </a:t>
            </a:r>
            <a:r>
              <a:rPr sz="1400" spc="-5" dirty="0">
                <a:latin typeface="Arial"/>
                <a:cs typeface="Arial"/>
              </a:rPr>
              <a:t>10,</a:t>
            </a:r>
            <a:r>
              <a:rPr sz="1400" spc="-20" dirty="0">
                <a:latin typeface="Arial"/>
                <a:cs typeface="Arial"/>
              </a:rPr>
              <a:t> </a:t>
            </a:r>
            <a:r>
              <a:rPr sz="1400" spc="-5" dirty="0">
                <a:latin typeface="Arial"/>
                <a:cs typeface="Arial"/>
              </a:rPr>
              <a:t>11,</a:t>
            </a:r>
            <a:endParaRPr sz="1400">
              <a:latin typeface="Arial"/>
              <a:cs typeface="Arial"/>
            </a:endParaRPr>
          </a:p>
          <a:p>
            <a:pPr marL="349250">
              <a:lnSpc>
                <a:spcPct val="100000"/>
              </a:lnSpc>
              <a:spcBef>
                <a:spcPts val="265"/>
              </a:spcBef>
            </a:pPr>
            <a:r>
              <a:rPr sz="1400" spc="-5" dirty="0">
                <a:latin typeface="Arial"/>
                <a:cs typeface="Arial"/>
              </a:rPr>
              <a:t>12</a:t>
            </a:r>
            <a:r>
              <a:rPr sz="1400" spc="-15" dirty="0">
                <a:latin typeface="Arial"/>
                <a:cs typeface="Arial"/>
              </a:rPr>
              <a:t> </a:t>
            </a:r>
            <a:r>
              <a:rPr sz="1400" dirty="0">
                <a:latin typeface="Arial"/>
                <a:cs typeface="Arial"/>
              </a:rPr>
              <a:t>}</a:t>
            </a:r>
            <a:r>
              <a:rPr sz="1400" spc="-20" dirty="0">
                <a:latin typeface="Arial"/>
                <a:cs typeface="Arial"/>
              </a:rPr>
              <a:t> </a:t>
            </a:r>
            <a:r>
              <a:rPr sz="1400" spc="-5" dirty="0">
                <a:latin typeface="Arial"/>
                <a:cs typeface="Arial"/>
              </a:rPr>
              <a:t>and</a:t>
            </a:r>
            <a:r>
              <a:rPr sz="1400" spc="-10" dirty="0">
                <a:latin typeface="Arial"/>
                <a:cs typeface="Arial"/>
              </a:rPr>
              <a:t> (B </a:t>
            </a:r>
            <a:r>
              <a:rPr sz="1400" dirty="0">
                <a:latin typeface="Arial"/>
                <a:cs typeface="Arial"/>
              </a:rPr>
              <a:t>-</a:t>
            </a:r>
            <a:r>
              <a:rPr sz="1400" spc="-95" dirty="0">
                <a:latin typeface="Arial"/>
                <a:cs typeface="Arial"/>
              </a:rPr>
              <a:t> </a:t>
            </a:r>
            <a:r>
              <a:rPr sz="1400" spc="-5" dirty="0">
                <a:latin typeface="Arial"/>
                <a:cs typeface="Arial"/>
              </a:rPr>
              <a:t>A)</a:t>
            </a:r>
            <a:r>
              <a:rPr sz="1400" spc="-20" dirty="0">
                <a:latin typeface="Arial"/>
                <a:cs typeface="Arial"/>
              </a:rPr>
              <a:t> </a:t>
            </a:r>
            <a:r>
              <a:rPr sz="1400" dirty="0">
                <a:latin typeface="Arial"/>
                <a:cs typeface="Arial"/>
              </a:rPr>
              <a:t>=</a:t>
            </a:r>
            <a:r>
              <a:rPr sz="1400" spc="-10" dirty="0">
                <a:latin typeface="Arial"/>
                <a:cs typeface="Arial"/>
              </a:rPr>
              <a:t> </a:t>
            </a:r>
            <a:r>
              <a:rPr sz="1400" dirty="0">
                <a:latin typeface="Arial"/>
                <a:cs typeface="Arial"/>
              </a:rPr>
              <a:t>{</a:t>
            </a:r>
            <a:r>
              <a:rPr sz="1400" spc="-20" dirty="0">
                <a:latin typeface="Arial"/>
                <a:cs typeface="Arial"/>
              </a:rPr>
              <a:t> </a:t>
            </a:r>
            <a:r>
              <a:rPr sz="1400" spc="-5" dirty="0">
                <a:latin typeface="Arial"/>
                <a:cs typeface="Arial"/>
              </a:rPr>
              <a:t>14,</a:t>
            </a:r>
            <a:r>
              <a:rPr sz="1400" dirty="0">
                <a:latin typeface="Arial"/>
                <a:cs typeface="Arial"/>
              </a:rPr>
              <a:t> </a:t>
            </a:r>
            <a:r>
              <a:rPr sz="1400" spc="-5" dirty="0">
                <a:latin typeface="Arial"/>
                <a:cs typeface="Arial"/>
              </a:rPr>
              <a:t>15</a:t>
            </a:r>
            <a:r>
              <a:rPr sz="1400" spc="-20" dirty="0">
                <a:latin typeface="Arial"/>
                <a:cs typeface="Arial"/>
              </a:rPr>
              <a:t> </a:t>
            </a:r>
            <a:r>
              <a:rPr sz="1400" spc="-5" dirty="0">
                <a:latin typeface="Arial"/>
                <a:cs typeface="Arial"/>
              </a:rPr>
              <a:t>}.</a:t>
            </a:r>
            <a:r>
              <a:rPr sz="1400" spc="-15" dirty="0">
                <a:latin typeface="Arial"/>
                <a:cs typeface="Arial"/>
              </a:rPr>
              <a:t> </a:t>
            </a:r>
            <a:r>
              <a:rPr sz="1400" spc="-5" dirty="0">
                <a:latin typeface="Arial"/>
                <a:cs typeface="Arial"/>
              </a:rPr>
              <a:t>Here,</a:t>
            </a:r>
            <a:r>
              <a:rPr sz="1400" dirty="0">
                <a:latin typeface="Arial"/>
                <a:cs typeface="Arial"/>
              </a:rPr>
              <a:t> </a:t>
            </a:r>
            <a:r>
              <a:rPr sz="1400" spc="-20" dirty="0">
                <a:latin typeface="Arial"/>
                <a:cs typeface="Arial"/>
              </a:rPr>
              <a:t>we</a:t>
            </a:r>
            <a:endParaRPr sz="1400">
              <a:latin typeface="Arial"/>
              <a:cs typeface="Arial"/>
            </a:endParaRPr>
          </a:p>
          <a:p>
            <a:pPr marL="349250">
              <a:lnSpc>
                <a:spcPct val="100000"/>
              </a:lnSpc>
              <a:spcBef>
                <a:spcPts val="280"/>
              </a:spcBef>
            </a:pPr>
            <a:r>
              <a:rPr sz="1400" dirty="0">
                <a:latin typeface="Arial"/>
                <a:cs typeface="Arial"/>
              </a:rPr>
              <a:t>can</a:t>
            </a:r>
            <a:r>
              <a:rPr sz="1400" spc="-30" dirty="0">
                <a:latin typeface="Arial"/>
                <a:cs typeface="Arial"/>
              </a:rPr>
              <a:t> </a:t>
            </a:r>
            <a:r>
              <a:rPr sz="1400" dirty="0">
                <a:latin typeface="Arial"/>
                <a:cs typeface="Arial"/>
              </a:rPr>
              <a:t>see</a:t>
            </a:r>
            <a:r>
              <a:rPr sz="1400" spc="-10" dirty="0">
                <a:latin typeface="Arial"/>
                <a:cs typeface="Arial"/>
              </a:rPr>
              <a:t> (A</a:t>
            </a:r>
            <a:r>
              <a:rPr sz="1400" spc="-85" dirty="0">
                <a:latin typeface="Arial"/>
                <a:cs typeface="Arial"/>
              </a:rPr>
              <a:t> </a:t>
            </a:r>
            <a:r>
              <a:rPr sz="1400" dirty="0">
                <a:latin typeface="Arial"/>
                <a:cs typeface="Arial"/>
              </a:rPr>
              <a:t>-</a:t>
            </a:r>
            <a:r>
              <a:rPr sz="1400" spc="-25" dirty="0">
                <a:latin typeface="Arial"/>
                <a:cs typeface="Arial"/>
              </a:rPr>
              <a:t> </a:t>
            </a:r>
            <a:r>
              <a:rPr sz="1400" spc="-5" dirty="0">
                <a:latin typeface="Arial"/>
                <a:cs typeface="Arial"/>
              </a:rPr>
              <a:t>B)</a:t>
            </a:r>
            <a:r>
              <a:rPr sz="1400" spc="-15" dirty="0">
                <a:latin typeface="Arial"/>
                <a:cs typeface="Arial"/>
              </a:rPr>
              <a:t> </a:t>
            </a:r>
            <a:r>
              <a:rPr sz="1400" dirty="0">
                <a:latin typeface="Arial"/>
                <a:cs typeface="Arial"/>
              </a:rPr>
              <a:t>≠</a:t>
            </a:r>
            <a:r>
              <a:rPr sz="1400" spc="-15" dirty="0">
                <a:latin typeface="Arial"/>
                <a:cs typeface="Arial"/>
              </a:rPr>
              <a:t> </a:t>
            </a:r>
            <a:r>
              <a:rPr sz="1400" dirty="0">
                <a:latin typeface="Arial"/>
                <a:cs typeface="Arial"/>
              </a:rPr>
              <a:t>(B</a:t>
            </a:r>
            <a:r>
              <a:rPr sz="1400" spc="-25" dirty="0">
                <a:latin typeface="Arial"/>
                <a:cs typeface="Arial"/>
              </a:rPr>
              <a:t> </a:t>
            </a:r>
            <a:r>
              <a:rPr sz="1400" dirty="0">
                <a:latin typeface="Arial"/>
                <a:cs typeface="Arial"/>
              </a:rPr>
              <a:t>-</a:t>
            </a:r>
            <a:r>
              <a:rPr sz="1400" spc="-85" dirty="0">
                <a:latin typeface="Arial"/>
                <a:cs typeface="Arial"/>
              </a:rPr>
              <a:t> </a:t>
            </a:r>
            <a:r>
              <a:rPr sz="1400" spc="-5" dirty="0">
                <a:latin typeface="Arial"/>
                <a:cs typeface="Arial"/>
              </a:rPr>
              <a:t>A)</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6565"/>
            <a:ext cx="3639820" cy="323850"/>
          </a:xfrm>
          <a:prstGeom prst="rect">
            <a:avLst/>
          </a:prstGeom>
        </p:spPr>
        <p:txBody>
          <a:bodyPr vert="horz" wrap="square" lIns="0" tIns="3810" rIns="0" bIns="0" rtlCol="0">
            <a:spAutoFit/>
          </a:bodyPr>
          <a:lstStyle/>
          <a:p>
            <a:pPr marL="1270000">
              <a:lnSpc>
                <a:spcPct val="100000"/>
              </a:lnSpc>
              <a:spcBef>
                <a:spcPts val="30"/>
              </a:spcBef>
            </a:pPr>
            <a:r>
              <a:rPr sz="700" u="sng" spc="-5" dirty="0">
                <a:solidFill>
                  <a:srgbClr val="0096A7"/>
                </a:solidFill>
                <a:uFill>
                  <a:solidFill>
                    <a:srgbClr val="0096A7"/>
                  </a:solidFill>
                </a:uFill>
                <a:latin typeface="Arial"/>
                <a:cs typeface="Arial"/>
                <a:hlinkClick r:id="rId5"/>
              </a:rPr>
              <a:t>https://www.studytonight.com/dbms/set-operation-in-sql.php</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6582" y="827278"/>
            <a:ext cx="3400090" cy="456535"/>
          </a:xfrm>
          <a:prstGeom prst="rect">
            <a:avLst/>
          </a:prstGeom>
        </p:spPr>
        <p:txBody>
          <a:bodyPr vert="horz" wrap="square" lIns="0" tIns="12700" rIns="0" bIns="0" rtlCol="0">
            <a:spAutoFit/>
          </a:bodyPr>
          <a:lstStyle/>
          <a:p>
            <a:pPr marL="12700" algn="ctr">
              <a:lnSpc>
                <a:spcPct val="100000"/>
              </a:lnSpc>
              <a:spcBef>
                <a:spcPts val="100"/>
              </a:spcBef>
            </a:pPr>
            <a:r>
              <a:rPr spc="-5" dirty="0"/>
              <a:t>Set</a:t>
            </a:r>
            <a:r>
              <a:rPr spc="-105" dirty="0"/>
              <a:t> </a:t>
            </a:r>
            <a:r>
              <a:rPr spc="-5" dirty="0"/>
              <a:t>Operations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695189" y="1082001"/>
              <a:ext cx="4313809" cy="2875915"/>
            </a:xfrm>
            <a:prstGeom prst="rect">
              <a:avLst/>
            </a:prstGeom>
          </p:spPr>
        </p:pic>
      </p:grpSp>
      <p:sp>
        <p:nvSpPr>
          <p:cNvPr id="7" name="object 7"/>
          <p:cNvSpPr txBox="1"/>
          <p:nvPr/>
        </p:nvSpPr>
        <p:spPr>
          <a:xfrm>
            <a:off x="1190040" y="1722247"/>
            <a:ext cx="216344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Complement</a:t>
            </a:r>
            <a:r>
              <a:rPr sz="1800" spc="-35" dirty="0">
                <a:solidFill>
                  <a:srgbClr val="585858"/>
                </a:solidFill>
                <a:latin typeface="Arial"/>
                <a:cs typeface="Arial"/>
              </a:rPr>
              <a:t> </a:t>
            </a:r>
            <a:r>
              <a:rPr sz="1800" spc="-5" dirty="0">
                <a:solidFill>
                  <a:srgbClr val="585858"/>
                </a:solidFill>
                <a:latin typeface="Arial"/>
                <a:cs typeface="Arial"/>
              </a:rPr>
              <a:t>of</a:t>
            </a:r>
            <a:r>
              <a:rPr sz="1800" spc="-35" dirty="0">
                <a:solidFill>
                  <a:srgbClr val="585858"/>
                </a:solidFill>
                <a:latin typeface="Arial"/>
                <a:cs typeface="Arial"/>
              </a:rPr>
              <a:t> </a:t>
            </a:r>
            <a:r>
              <a:rPr sz="1800" spc="-5" dirty="0">
                <a:solidFill>
                  <a:srgbClr val="585858"/>
                </a:solidFill>
                <a:latin typeface="Arial"/>
                <a:cs typeface="Arial"/>
              </a:rPr>
              <a:t>a</a:t>
            </a:r>
            <a:r>
              <a:rPr sz="1800" spc="-35" dirty="0">
                <a:solidFill>
                  <a:srgbClr val="585858"/>
                </a:solidFill>
                <a:latin typeface="Arial"/>
                <a:cs typeface="Arial"/>
              </a:rPr>
              <a:t> </a:t>
            </a:r>
            <a:r>
              <a:rPr sz="1800" spc="-5" dirty="0">
                <a:solidFill>
                  <a:srgbClr val="585858"/>
                </a:solidFill>
                <a:latin typeface="Arial"/>
                <a:cs typeface="Arial"/>
              </a:rPr>
              <a:t>Set</a:t>
            </a:r>
            <a:endParaRPr sz="1800">
              <a:latin typeface="Arial"/>
              <a:cs typeface="Arial"/>
            </a:endParaRPr>
          </a:p>
        </p:txBody>
      </p:sp>
      <p:sp>
        <p:nvSpPr>
          <p:cNvPr id="8" name="object 8"/>
          <p:cNvSpPr txBox="1"/>
          <p:nvPr/>
        </p:nvSpPr>
        <p:spPr>
          <a:xfrm>
            <a:off x="654812" y="3233013"/>
            <a:ext cx="3451860" cy="1261110"/>
          </a:xfrm>
          <a:prstGeom prst="rect">
            <a:avLst/>
          </a:prstGeom>
        </p:spPr>
        <p:txBody>
          <a:bodyPr vert="horz" wrap="square" lIns="0" tIns="12700" rIns="0" bIns="0" rtlCol="0">
            <a:spAutoFit/>
          </a:bodyPr>
          <a:lstStyle/>
          <a:p>
            <a:pPr marL="349250" marR="7620" indent="-337185" algn="just">
              <a:lnSpc>
                <a:spcPct val="115799"/>
              </a:lnSpc>
              <a:spcBef>
                <a:spcPts val="100"/>
              </a:spcBef>
              <a:buChar char="●"/>
              <a:tabLst>
                <a:tab pos="349885" algn="l"/>
              </a:tabLst>
            </a:pPr>
            <a:r>
              <a:rPr sz="1400" spc="-5" dirty="0">
                <a:latin typeface="Arial"/>
                <a:cs typeface="Arial"/>
              </a:rPr>
              <a:t>The</a:t>
            </a:r>
            <a:r>
              <a:rPr sz="1400" spc="-15" dirty="0">
                <a:latin typeface="Arial"/>
                <a:cs typeface="Arial"/>
              </a:rPr>
              <a:t> </a:t>
            </a:r>
            <a:r>
              <a:rPr sz="1400" spc="-5" dirty="0">
                <a:latin typeface="Arial"/>
                <a:cs typeface="Arial"/>
              </a:rPr>
              <a:t>complement </a:t>
            </a:r>
            <a:r>
              <a:rPr sz="1400" spc="-10" dirty="0">
                <a:latin typeface="Arial"/>
                <a:cs typeface="Arial"/>
              </a:rPr>
              <a:t>of</a:t>
            </a:r>
            <a:r>
              <a:rPr sz="1400" spc="-20" dirty="0">
                <a:latin typeface="Arial"/>
                <a:cs typeface="Arial"/>
              </a:rPr>
              <a:t> </a:t>
            </a:r>
            <a:r>
              <a:rPr sz="1400" dirty="0">
                <a:latin typeface="Arial"/>
                <a:cs typeface="Arial"/>
              </a:rPr>
              <a:t>a</a:t>
            </a:r>
            <a:r>
              <a:rPr sz="1400" spc="-15" dirty="0">
                <a:latin typeface="Arial"/>
                <a:cs typeface="Arial"/>
              </a:rPr>
              <a:t> </a:t>
            </a:r>
            <a:r>
              <a:rPr sz="1400" spc="-5" dirty="0">
                <a:latin typeface="Arial"/>
                <a:cs typeface="Arial"/>
              </a:rPr>
              <a:t>set</a:t>
            </a:r>
            <a:r>
              <a:rPr sz="1400" spc="-85" dirty="0">
                <a:latin typeface="Arial"/>
                <a:cs typeface="Arial"/>
              </a:rPr>
              <a:t> </a:t>
            </a:r>
            <a:r>
              <a:rPr sz="1400" dirty="0">
                <a:latin typeface="Arial"/>
                <a:cs typeface="Arial"/>
              </a:rPr>
              <a:t>A</a:t>
            </a:r>
            <a:r>
              <a:rPr sz="1400" spc="-90" dirty="0">
                <a:latin typeface="Arial"/>
                <a:cs typeface="Arial"/>
              </a:rPr>
              <a:t> </a:t>
            </a:r>
            <a:r>
              <a:rPr sz="1400" dirty="0">
                <a:latin typeface="Arial"/>
                <a:cs typeface="Arial"/>
              </a:rPr>
              <a:t>(denoted</a:t>
            </a:r>
            <a:r>
              <a:rPr sz="1400" spc="-10" dirty="0">
                <a:latin typeface="Arial"/>
                <a:cs typeface="Arial"/>
              </a:rPr>
              <a:t> </a:t>
            </a:r>
            <a:r>
              <a:rPr sz="1400" spc="-15" dirty="0">
                <a:latin typeface="Arial"/>
                <a:cs typeface="Arial"/>
              </a:rPr>
              <a:t>by </a:t>
            </a:r>
            <a:r>
              <a:rPr sz="1400" spc="-380" dirty="0">
                <a:latin typeface="Arial"/>
                <a:cs typeface="Arial"/>
              </a:rPr>
              <a:t> </a:t>
            </a:r>
            <a:r>
              <a:rPr sz="1400" dirty="0">
                <a:latin typeface="Arial"/>
                <a:cs typeface="Arial"/>
              </a:rPr>
              <a:t>A’) </a:t>
            </a:r>
            <a:r>
              <a:rPr sz="1400" spc="-10" dirty="0">
                <a:latin typeface="Arial"/>
                <a:cs typeface="Arial"/>
              </a:rPr>
              <a:t>is </a:t>
            </a:r>
            <a:r>
              <a:rPr sz="1400" dirty="0">
                <a:latin typeface="Arial"/>
                <a:cs typeface="Arial"/>
              </a:rPr>
              <a:t>the </a:t>
            </a:r>
            <a:r>
              <a:rPr sz="1400" spc="-5" dirty="0">
                <a:latin typeface="Arial"/>
                <a:cs typeface="Arial"/>
              </a:rPr>
              <a:t>set of elements which are not </a:t>
            </a:r>
            <a:r>
              <a:rPr sz="1400" spc="-375" dirty="0">
                <a:latin typeface="Arial"/>
                <a:cs typeface="Arial"/>
              </a:rPr>
              <a:t> </a:t>
            </a:r>
            <a:r>
              <a:rPr sz="1400" dirty="0">
                <a:latin typeface="Arial"/>
                <a:cs typeface="Arial"/>
              </a:rPr>
              <a:t>in</a:t>
            </a:r>
            <a:r>
              <a:rPr sz="1400" spc="-15" dirty="0">
                <a:latin typeface="Arial"/>
                <a:cs typeface="Arial"/>
              </a:rPr>
              <a:t> </a:t>
            </a:r>
            <a:r>
              <a:rPr sz="1400" spc="-5" dirty="0">
                <a:latin typeface="Arial"/>
                <a:cs typeface="Arial"/>
              </a:rPr>
              <a:t>set</a:t>
            </a:r>
            <a:r>
              <a:rPr sz="1400" spc="-70" dirty="0">
                <a:latin typeface="Arial"/>
                <a:cs typeface="Arial"/>
              </a:rPr>
              <a:t> </a:t>
            </a:r>
            <a:r>
              <a:rPr sz="1400" spc="-15" dirty="0">
                <a:latin typeface="Arial"/>
                <a:cs typeface="Arial"/>
              </a:rPr>
              <a:t>A.</a:t>
            </a:r>
            <a:endParaRPr sz="1400">
              <a:latin typeface="Arial"/>
              <a:cs typeface="Arial"/>
            </a:endParaRPr>
          </a:p>
          <a:p>
            <a:pPr marL="349250" marR="5080" indent="-337185" algn="just">
              <a:lnSpc>
                <a:spcPct val="114999"/>
              </a:lnSpc>
              <a:spcBef>
                <a:spcPts val="25"/>
              </a:spcBef>
              <a:buChar char="●"/>
              <a:tabLst>
                <a:tab pos="349885" algn="l"/>
              </a:tabLst>
            </a:pPr>
            <a:r>
              <a:rPr sz="1400" spc="-5" dirty="0">
                <a:latin typeface="Arial"/>
                <a:cs typeface="Arial"/>
              </a:rPr>
              <a:t>More</a:t>
            </a:r>
            <a:r>
              <a:rPr sz="1400" spc="-35" dirty="0">
                <a:latin typeface="Arial"/>
                <a:cs typeface="Arial"/>
              </a:rPr>
              <a:t> </a:t>
            </a:r>
            <a:r>
              <a:rPr sz="1400" spc="-10" dirty="0">
                <a:latin typeface="Arial"/>
                <a:cs typeface="Arial"/>
              </a:rPr>
              <a:t>specifically,</a:t>
            </a:r>
            <a:r>
              <a:rPr sz="1400" spc="-85" dirty="0">
                <a:latin typeface="Arial"/>
                <a:cs typeface="Arial"/>
              </a:rPr>
              <a:t> </a:t>
            </a:r>
            <a:r>
              <a:rPr sz="1400" spc="-5" dirty="0">
                <a:latin typeface="Arial"/>
                <a:cs typeface="Arial"/>
              </a:rPr>
              <a:t>A'=</a:t>
            </a:r>
            <a:r>
              <a:rPr sz="1400" spc="-10" dirty="0">
                <a:latin typeface="Arial"/>
                <a:cs typeface="Arial"/>
              </a:rPr>
              <a:t> </a:t>
            </a:r>
            <a:r>
              <a:rPr sz="1400" dirty="0">
                <a:latin typeface="Arial"/>
                <a:cs typeface="Arial"/>
              </a:rPr>
              <a:t>(U</a:t>
            </a:r>
            <a:r>
              <a:rPr sz="1400" spc="-25" dirty="0">
                <a:latin typeface="Arial"/>
                <a:cs typeface="Arial"/>
              </a:rPr>
              <a:t> </a:t>
            </a:r>
            <a:r>
              <a:rPr sz="1400" dirty="0">
                <a:latin typeface="Arial"/>
                <a:cs typeface="Arial"/>
              </a:rPr>
              <a:t>-</a:t>
            </a:r>
            <a:r>
              <a:rPr sz="1400" spc="-85" dirty="0">
                <a:latin typeface="Arial"/>
                <a:cs typeface="Arial"/>
              </a:rPr>
              <a:t> </a:t>
            </a:r>
            <a:r>
              <a:rPr sz="1400" spc="-10" dirty="0">
                <a:latin typeface="Arial"/>
                <a:cs typeface="Arial"/>
              </a:rPr>
              <a:t>A)</a:t>
            </a:r>
            <a:r>
              <a:rPr sz="1400" spc="-5" dirty="0">
                <a:latin typeface="Arial"/>
                <a:cs typeface="Arial"/>
              </a:rPr>
              <a:t> where</a:t>
            </a:r>
            <a:r>
              <a:rPr sz="1400" dirty="0">
                <a:latin typeface="Arial"/>
                <a:cs typeface="Arial"/>
              </a:rPr>
              <a:t> </a:t>
            </a:r>
            <a:r>
              <a:rPr sz="1400" b="1" i="1" dirty="0">
                <a:latin typeface="Arial"/>
                <a:cs typeface="Arial"/>
              </a:rPr>
              <a:t>U</a:t>
            </a:r>
            <a:r>
              <a:rPr sz="1400" b="1" i="1" spc="-20" dirty="0">
                <a:latin typeface="Arial"/>
                <a:cs typeface="Arial"/>
              </a:rPr>
              <a:t> </a:t>
            </a:r>
            <a:r>
              <a:rPr sz="1400" spc="-15" dirty="0">
                <a:latin typeface="Arial"/>
                <a:cs typeface="Arial"/>
              </a:rPr>
              <a:t>is </a:t>
            </a:r>
            <a:r>
              <a:rPr sz="1400" spc="-375" dirty="0">
                <a:latin typeface="Arial"/>
                <a:cs typeface="Arial"/>
              </a:rPr>
              <a:t> </a:t>
            </a:r>
            <a:r>
              <a:rPr sz="1400" dirty="0">
                <a:latin typeface="Arial"/>
                <a:cs typeface="Arial"/>
              </a:rPr>
              <a:t>a</a:t>
            </a:r>
            <a:r>
              <a:rPr sz="1400" spc="-25" dirty="0">
                <a:latin typeface="Arial"/>
                <a:cs typeface="Arial"/>
              </a:rPr>
              <a:t> </a:t>
            </a:r>
            <a:r>
              <a:rPr sz="1400" spc="-5" dirty="0">
                <a:latin typeface="Arial"/>
                <a:cs typeface="Arial"/>
              </a:rPr>
              <a:t>universal</a:t>
            </a:r>
            <a:r>
              <a:rPr sz="1400" spc="-30" dirty="0">
                <a:latin typeface="Arial"/>
                <a:cs typeface="Arial"/>
              </a:rPr>
              <a:t> </a:t>
            </a:r>
            <a:r>
              <a:rPr sz="1400" dirty="0">
                <a:latin typeface="Arial"/>
                <a:cs typeface="Arial"/>
              </a:rPr>
              <a:t>set</a:t>
            </a:r>
            <a:r>
              <a:rPr sz="1400" spc="-25" dirty="0">
                <a:latin typeface="Arial"/>
                <a:cs typeface="Arial"/>
              </a:rPr>
              <a:t> </a:t>
            </a:r>
            <a:r>
              <a:rPr sz="1400" spc="-5" dirty="0">
                <a:latin typeface="Arial"/>
                <a:cs typeface="Arial"/>
              </a:rPr>
              <a:t>that</a:t>
            </a:r>
            <a:r>
              <a:rPr sz="1400" spc="-30" dirty="0">
                <a:latin typeface="Arial"/>
                <a:cs typeface="Arial"/>
              </a:rPr>
              <a:t> </a:t>
            </a:r>
            <a:r>
              <a:rPr sz="1400" dirty="0">
                <a:latin typeface="Arial"/>
                <a:cs typeface="Arial"/>
              </a:rPr>
              <a:t>contains</a:t>
            </a:r>
            <a:r>
              <a:rPr sz="1400" spc="-20" dirty="0">
                <a:latin typeface="Arial"/>
                <a:cs typeface="Arial"/>
              </a:rPr>
              <a:t> </a:t>
            </a:r>
            <a:r>
              <a:rPr sz="1400" spc="-5" dirty="0">
                <a:latin typeface="Arial"/>
                <a:cs typeface="Arial"/>
              </a:rPr>
              <a:t>all</a:t>
            </a:r>
            <a:r>
              <a:rPr sz="1400" spc="-30" dirty="0">
                <a:latin typeface="Arial"/>
                <a:cs typeface="Arial"/>
              </a:rPr>
              <a:t> </a:t>
            </a:r>
            <a:r>
              <a:rPr sz="1400" spc="-5" dirty="0">
                <a:latin typeface="Arial"/>
                <a:cs typeface="Arial"/>
              </a:rPr>
              <a:t>objects.</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3634866" y="4846565"/>
            <a:ext cx="3639820" cy="323850"/>
          </a:xfrm>
          <a:prstGeom prst="rect">
            <a:avLst/>
          </a:prstGeom>
        </p:spPr>
        <p:txBody>
          <a:bodyPr vert="horz" wrap="square" lIns="0" tIns="3810" rIns="0" bIns="0" rtlCol="0">
            <a:spAutoFit/>
          </a:bodyPr>
          <a:lstStyle/>
          <a:p>
            <a:pPr marL="1270000">
              <a:lnSpc>
                <a:spcPct val="100000"/>
              </a:lnSpc>
              <a:spcBef>
                <a:spcPts val="30"/>
              </a:spcBef>
            </a:pPr>
            <a:r>
              <a:rPr sz="700" u="sng" spc="-5" dirty="0">
                <a:solidFill>
                  <a:srgbClr val="0096A7"/>
                </a:solidFill>
                <a:uFill>
                  <a:solidFill>
                    <a:srgbClr val="0096A7"/>
                  </a:solidFill>
                </a:uFill>
                <a:latin typeface="Arial"/>
                <a:cs typeface="Arial"/>
                <a:hlinkClick r:id="rId5"/>
              </a:rPr>
              <a:t>https://www.studytonight.com/dbms/set-operation-in-sql.php</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74070" y="982629"/>
            <a:ext cx="3369310"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Arial"/>
                <a:cs typeface="Arial"/>
              </a:rPr>
              <a:t>Fundamental</a:t>
            </a:r>
            <a:r>
              <a:rPr sz="2400" spc="-100" dirty="0">
                <a:latin typeface="Arial"/>
                <a:cs typeface="Arial"/>
              </a:rPr>
              <a:t> </a:t>
            </a:r>
            <a:r>
              <a:rPr sz="2400" spc="-5" dirty="0">
                <a:latin typeface="Arial"/>
                <a:cs typeface="Arial"/>
              </a:rPr>
              <a:t>Operations</a:t>
            </a:r>
            <a:endParaRPr sz="2400" dirty="0">
              <a:latin typeface="Arial"/>
              <a:cs typeface="Arial"/>
            </a:endParaRPr>
          </a:p>
        </p:txBody>
      </p:sp>
      <p:pic>
        <p:nvPicPr>
          <p:cNvPr id="3" name="object 3"/>
          <p:cNvPicPr/>
          <p:nvPr/>
        </p:nvPicPr>
        <p:blipFill>
          <a:blip r:embed="rId2" cstate="print"/>
          <a:stretch>
            <a:fillRect/>
          </a:stretch>
        </p:blipFill>
        <p:spPr>
          <a:xfrm>
            <a:off x="143510" y="163068"/>
            <a:ext cx="767080" cy="307848"/>
          </a:xfrm>
          <a:prstGeom prst="rect">
            <a:avLst/>
          </a:prstGeom>
        </p:spPr>
      </p:pic>
      <p:pic>
        <p:nvPicPr>
          <p:cNvPr id="4" name="object 4"/>
          <p:cNvPicPr/>
          <p:nvPr/>
        </p:nvPicPr>
        <p:blipFill>
          <a:blip r:embed="rId3" cstate="print"/>
          <a:stretch>
            <a:fillRect/>
          </a:stretch>
        </p:blipFill>
        <p:spPr>
          <a:xfrm>
            <a:off x="4791075" y="901534"/>
            <a:ext cx="4209288" cy="3437890"/>
          </a:xfrm>
          <a:prstGeom prst="rect">
            <a:avLst/>
          </a:prstGeom>
        </p:spPr>
      </p:pic>
      <p:sp>
        <p:nvSpPr>
          <p:cNvPr id="5" name="object 5"/>
          <p:cNvSpPr txBox="1"/>
          <p:nvPr/>
        </p:nvSpPr>
        <p:spPr>
          <a:xfrm>
            <a:off x="3634866" y="4851137"/>
            <a:ext cx="4392295" cy="323850"/>
          </a:xfrm>
          <a:prstGeom prst="rect">
            <a:avLst/>
          </a:prstGeom>
        </p:spPr>
        <p:txBody>
          <a:bodyPr vert="horz" wrap="square" lIns="0" tIns="3810" rIns="0" bIns="0" rtlCol="0">
            <a:spAutoFit/>
          </a:bodyPr>
          <a:lstStyle/>
          <a:p>
            <a:pPr marL="1710689">
              <a:lnSpc>
                <a:spcPct val="100000"/>
              </a:lnSpc>
              <a:spcBef>
                <a:spcPts val="30"/>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35" dirty="0">
                <a:solidFill>
                  <a:srgbClr val="585858"/>
                </a:solidFill>
                <a:latin typeface="Arial"/>
                <a:cs typeface="Arial"/>
              </a:rPr>
              <a:t> </a:t>
            </a:r>
            <a:r>
              <a:rPr sz="700" u="sng" spc="-10" dirty="0">
                <a:solidFill>
                  <a:srgbClr val="0096A7"/>
                </a:solidFill>
                <a:uFill>
                  <a:solidFill>
                    <a:srgbClr val="0096A7"/>
                  </a:solidFill>
                </a:uFill>
                <a:latin typeface="Arial"/>
                <a:cs typeface="Arial"/>
                <a:hlinkClick r:id="rId4"/>
              </a:rPr>
              <a:t>https://www.guru99.com/relational-algebra-dbms.htm</a:t>
            </a:r>
            <a:r>
              <a:rPr sz="700" spc="-10" dirty="0">
                <a:solidFill>
                  <a:srgbClr val="0096A7"/>
                </a:solidFill>
                <a:latin typeface="Arial"/>
                <a:cs typeface="Arial"/>
                <a:hlinkClick r:id="rId4"/>
              </a:rPr>
              <a:t>l</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86231" y="827278"/>
            <a:ext cx="3368040" cy="887422"/>
          </a:xfrm>
          <a:prstGeom prst="rect">
            <a:avLst/>
          </a:prstGeom>
        </p:spPr>
        <p:txBody>
          <a:bodyPr vert="horz" wrap="square" lIns="0" tIns="12700" rIns="0" bIns="0" rtlCol="0">
            <a:spAutoFit/>
          </a:bodyPr>
          <a:lstStyle/>
          <a:p>
            <a:pPr marL="12700" algn="ctr">
              <a:lnSpc>
                <a:spcPct val="100000"/>
              </a:lnSpc>
              <a:spcBef>
                <a:spcPts val="100"/>
              </a:spcBef>
            </a:pPr>
            <a:r>
              <a:rPr spc="-5" dirty="0"/>
              <a:t>Fundamental</a:t>
            </a:r>
            <a:r>
              <a:rPr spc="-110" dirty="0"/>
              <a:t> </a:t>
            </a:r>
            <a:r>
              <a:rPr spc="-5" dirty="0"/>
              <a:t>Operations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793494" y="1722247"/>
            <a:ext cx="96520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Selection</a:t>
            </a:r>
            <a:endParaRPr sz="1800">
              <a:latin typeface="Arial"/>
              <a:cs typeface="Arial"/>
            </a:endParaRPr>
          </a:p>
        </p:txBody>
      </p:sp>
      <p:sp>
        <p:nvSpPr>
          <p:cNvPr id="7" name="object 7"/>
          <p:cNvSpPr txBox="1"/>
          <p:nvPr/>
        </p:nvSpPr>
        <p:spPr>
          <a:xfrm>
            <a:off x="654812" y="2861538"/>
            <a:ext cx="3504565" cy="2005964"/>
          </a:xfrm>
          <a:prstGeom prst="rect">
            <a:avLst/>
          </a:prstGeom>
        </p:spPr>
        <p:txBody>
          <a:bodyPr vert="horz" wrap="square" lIns="0" tIns="45720" rIns="0" bIns="0" rtlCol="0">
            <a:spAutoFit/>
          </a:bodyPr>
          <a:lstStyle/>
          <a:p>
            <a:pPr marL="32384">
              <a:lnSpc>
                <a:spcPct val="100000"/>
              </a:lnSpc>
              <a:spcBef>
                <a:spcPts val="360"/>
              </a:spcBef>
            </a:pPr>
            <a:r>
              <a:rPr sz="1400" dirty="0">
                <a:latin typeface="Arial"/>
                <a:cs typeface="Arial"/>
              </a:rPr>
              <a:t>SELECT</a:t>
            </a:r>
            <a:r>
              <a:rPr sz="1400" spc="-70" dirty="0">
                <a:latin typeface="Arial"/>
                <a:cs typeface="Arial"/>
              </a:rPr>
              <a:t> </a:t>
            </a:r>
            <a:r>
              <a:rPr sz="1400" spc="-5" dirty="0">
                <a:latin typeface="Arial"/>
                <a:cs typeface="Arial"/>
              </a:rPr>
              <a:t>(symbol:</a:t>
            </a:r>
            <a:r>
              <a:rPr sz="1400" spc="-35" dirty="0">
                <a:latin typeface="Arial"/>
                <a:cs typeface="Arial"/>
              </a:rPr>
              <a:t> </a:t>
            </a:r>
            <a:r>
              <a:rPr sz="1400" spc="-5" dirty="0">
                <a:latin typeface="Arial"/>
                <a:cs typeface="Arial"/>
              </a:rPr>
              <a:t>σ)</a:t>
            </a:r>
            <a:endParaRPr sz="1400">
              <a:latin typeface="Arial"/>
              <a:cs typeface="Arial"/>
            </a:endParaRPr>
          </a:p>
          <a:p>
            <a:pPr marL="349250" indent="-337185">
              <a:lnSpc>
                <a:spcPct val="100000"/>
              </a:lnSpc>
              <a:spcBef>
                <a:spcPts val="265"/>
              </a:spcBef>
              <a:buChar char="●"/>
              <a:tabLst>
                <a:tab pos="349250" algn="l"/>
                <a:tab pos="349885" algn="l"/>
              </a:tabLst>
            </a:pPr>
            <a:r>
              <a:rPr sz="1400" spc="-5" dirty="0">
                <a:latin typeface="Arial"/>
                <a:cs typeface="Arial"/>
              </a:rPr>
              <a:t>The</a:t>
            </a:r>
            <a:r>
              <a:rPr sz="1400" spc="-10" dirty="0">
                <a:latin typeface="Arial"/>
                <a:cs typeface="Arial"/>
              </a:rPr>
              <a:t> </a:t>
            </a:r>
            <a:r>
              <a:rPr sz="1400" dirty="0">
                <a:latin typeface="Arial"/>
                <a:cs typeface="Arial"/>
              </a:rPr>
              <a:t>SELECT</a:t>
            </a:r>
            <a:r>
              <a:rPr sz="1400" spc="-10" dirty="0">
                <a:latin typeface="Arial"/>
                <a:cs typeface="Arial"/>
              </a:rPr>
              <a:t> </a:t>
            </a:r>
            <a:r>
              <a:rPr sz="1400" spc="-5" dirty="0">
                <a:latin typeface="Arial"/>
                <a:cs typeface="Arial"/>
              </a:rPr>
              <a:t>operation</a:t>
            </a:r>
            <a:r>
              <a:rPr sz="1400" spc="-15" dirty="0">
                <a:latin typeface="Arial"/>
                <a:cs typeface="Arial"/>
              </a:rPr>
              <a:t> </a:t>
            </a:r>
            <a:r>
              <a:rPr sz="1400" dirty="0">
                <a:latin typeface="Arial"/>
                <a:cs typeface="Arial"/>
              </a:rPr>
              <a:t>is</a:t>
            </a:r>
            <a:r>
              <a:rPr sz="1400" spc="-10" dirty="0">
                <a:latin typeface="Arial"/>
                <a:cs typeface="Arial"/>
              </a:rPr>
              <a:t> </a:t>
            </a:r>
            <a:r>
              <a:rPr sz="1400" spc="-5" dirty="0">
                <a:latin typeface="Arial"/>
                <a:cs typeface="Arial"/>
              </a:rPr>
              <a:t>used</a:t>
            </a:r>
            <a:r>
              <a:rPr sz="1400" spc="-15" dirty="0">
                <a:latin typeface="Arial"/>
                <a:cs typeface="Arial"/>
              </a:rPr>
              <a:t> </a:t>
            </a:r>
            <a:r>
              <a:rPr sz="1400" dirty="0">
                <a:latin typeface="Arial"/>
                <a:cs typeface="Arial"/>
              </a:rPr>
              <a:t>for</a:t>
            </a:r>
            <a:endParaRPr sz="1400">
              <a:latin typeface="Arial"/>
              <a:cs typeface="Arial"/>
            </a:endParaRPr>
          </a:p>
          <a:p>
            <a:pPr marL="349250" marR="5080">
              <a:lnSpc>
                <a:spcPct val="115700"/>
              </a:lnSpc>
              <a:spcBef>
                <a:spcPts val="5"/>
              </a:spcBef>
            </a:pPr>
            <a:r>
              <a:rPr sz="1400" spc="-5" dirty="0">
                <a:latin typeface="Arial"/>
                <a:cs typeface="Arial"/>
              </a:rPr>
              <a:t>selecting </a:t>
            </a:r>
            <a:r>
              <a:rPr sz="1400" dirty="0">
                <a:latin typeface="Arial"/>
                <a:cs typeface="Arial"/>
              </a:rPr>
              <a:t>a </a:t>
            </a:r>
            <a:r>
              <a:rPr sz="1400" spc="-5" dirty="0">
                <a:latin typeface="Arial"/>
                <a:cs typeface="Arial"/>
              </a:rPr>
              <a:t>subset </a:t>
            </a:r>
            <a:r>
              <a:rPr sz="1400" dirty="0">
                <a:latin typeface="Arial"/>
                <a:cs typeface="Arial"/>
              </a:rPr>
              <a:t>of the </a:t>
            </a:r>
            <a:r>
              <a:rPr sz="1400" spc="-5" dirty="0">
                <a:latin typeface="Arial"/>
                <a:cs typeface="Arial"/>
              </a:rPr>
              <a:t>tuples </a:t>
            </a:r>
            <a:r>
              <a:rPr sz="1400" dirty="0">
                <a:latin typeface="Arial"/>
                <a:cs typeface="Arial"/>
              </a:rPr>
              <a:t> according</a:t>
            </a:r>
            <a:r>
              <a:rPr sz="1400" spc="-40" dirty="0">
                <a:latin typeface="Arial"/>
                <a:cs typeface="Arial"/>
              </a:rPr>
              <a:t> </a:t>
            </a:r>
            <a:r>
              <a:rPr sz="1400" dirty="0">
                <a:latin typeface="Arial"/>
                <a:cs typeface="Arial"/>
              </a:rPr>
              <a:t>to</a:t>
            </a:r>
            <a:r>
              <a:rPr sz="1400" spc="-25" dirty="0">
                <a:latin typeface="Arial"/>
                <a:cs typeface="Arial"/>
              </a:rPr>
              <a:t> </a:t>
            </a:r>
            <a:r>
              <a:rPr sz="1400" dirty="0">
                <a:latin typeface="Arial"/>
                <a:cs typeface="Arial"/>
              </a:rPr>
              <a:t>a</a:t>
            </a:r>
            <a:r>
              <a:rPr sz="1400" spc="-20" dirty="0">
                <a:latin typeface="Arial"/>
                <a:cs typeface="Arial"/>
              </a:rPr>
              <a:t> </a:t>
            </a:r>
            <a:r>
              <a:rPr sz="1400" spc="-5" dirty="0">
                <a:latin typeface="Arial"/>
                <a:cs typeface="Arial"/>
              </a:rPr>
              <a:t>given</a:t>
            </a:r>
            <a:r>
              <a:rPr sz="1400" spc="-25" dirty="0">
                <a:latin typeface="Arial"/>
                <a:cs typeface="Arial"/>
              </a:rPr>
              <a:t> </a:t>
            </a:r>
            <a:r>
              <a:rPr sz="1400" spc="-5" dirty="0">
                <a:latin typeface="Arial"/>
                <a:cs typeface="Arial"/>
              </a:rPr>
              <a:t>selection</a:t>
            </a:r>
            <a:r>
              <a:rPr sz="1400" spc="-15" dirty="0">
                <a:latin typeface="Arial"/>
                <a:cs typeface="Arial"/>
              </a:rPr>
              <a:t> </a:t>
            </a:r>
            <a:r>
              <a:rPr sz="1400" spc="-5" dirty="0">
                <a:latin typeface="Arial"/>
                <a:cs typeface="Arial"/>
              </a:rPr>
              <a:t>condition.</a:t>
            </a:r>
            <a:endParaRPr sz="1400">
              <a:latin typeface="Arial"/>
              <a:cs typeface="Arial"/>
            </a:endParaRPr>
          </a:p>
          <a:p>
            <a:pPr marL="349250" indent="-335915">
              <a:lnSpc>
                <a:spcPct val="100000"/>
              </a:lnSpc>
              <a:spcBef>
                <a:spcPts val="275"/>
              </a:spcBef>
              <a:buChar char="●"/>
              <a:tabLst>
                <a:tab pos="349250" algn="l"/>
                <a:tab pos="349885" algn="l"/>
              </a:tabLst>
            </a:pPr>
            <a:r>
              <a:rPr sz="1400" spc="-5" dirty="0">
                <a:latin typeface="Arial"/>
                <a:cs typeface="Arial"/>
              </a:rPr>
              <a:t>Sigma(σ)Symbol</a:t>
            </a:r>
            <a:r>
              <a:rPr sz="1400" spc="-80" dirty="0">
                <a:latin typeface="Arial"/>
                <a:cs typeface="Arial"/>
              </a:rPr>
              <a:t> </a:t>
            </a:r>
            <a:r>
              <a:rPr sz="1400" dirty="0">
                <a:latin typeface="Arial"/>
                <a:cs typeface="Arial"/>
              </a:rPr>
              <a:t>denotes</a:t>
            </a:r>
            <a:r>
              <a:rPr sz="1400" spc="-65" dirty="0">
                <a:latin typeface="Arial"/>
                <a:cs typeface="Arial"/>
              </a:rPr>
              <a:t> </a:t>
            </a:r>
            <a:r>
              <a:rPr sz="1400" spc="-15" dirty="0">
                <a:latin typeface="Arial"/>
                <a:cs typeface="Arial"/>
              </a:rPr>
              <a:t>it</a:t>
            </a:r>
            <a:endParaRPr sz="1400">
              <a:latin typeface="Arial"/>
              <a:cs typeface="Arial"/>
            </a:endParaRPr>
          </a:p>
          <a:p>
            <a:pPr marL="349250" marR="234315" indent="-337185">
              <a:lnSpc>
                <a:spcPct val="116100"/>
              </a:lnSpc>
              <a:spcBef>
                <a:spcPts val="5"/>
              </a:spcBef>
              <a:buChar char="●"/>
              <a:tabLst>
                <a:tab pos="349250" algn="l"/>
                <a:tab pos="349885" algn="l"/>
              </a:tabLst>
            </a:pPr>
            <a:r>
              <a:rPr sz="1400" dirty="0">
                <a:latin typeface="Arial"/>
                <a:cs typeface="Arial"/>
              </a:rPr>
              <a:t>It</a:t>
            </a:r>
            <a:r>
              <a:rPr sz="1400" spc="-15" dirty="0">
                <a:latin typeface="Arial"/>
                <a:cs typeface="Arial"/>
              </a:rPr>
              <a:t> </a:t>
            </a:r>
            <a:r>
              <a:rPr sz="1400" spc="-10" dirty="0">
                <a:latin typeface="Arial"/>
                <a:cs typeface="Arial"/>
              </a:rPr>
              <a:t>is </a:t>
            </a:r>
            <a:r>
              <a:rPr sz="1400" spc="-5" dirty="0">
                <a:latin typeface="Arial"/>
                <a:cs typeface="Arial"/>
              </a:rPr>
              <a:t>used</a:t>
            </a:r>
            <a:r>
              <a:rPr sz="1400" spc="-20" dirty="0">
                <a:latin typeface="Arial"/>
                <a:cs typeface="Arial"/>
              </a:rPr>
              <a:t> </a:t>
            </a:r>
            <a:r>
              <a:rPr sz="1400" spc="-10" dirty="0">
                <a:latin typeface="Arial"/>
                <a:cs typeface="Arial"/>
              </a:rPr>
              <a:t>as </a:t>
            </a:r>
            <a:r>
              <a:rPr sz="1400" spc="-5" dirty="0">
                <a:latin typeface="Arial"/>
                <a:cs typeface="Arial"/>
              </a:rPr>
              <a:t>an</a:t>
            </a:r>
            <a:r>
              <a:rPr sz="1400" spc="-20" dirty="0">
                <a:latin typeface="Arial"/>
                <a:cs typeface="Arial"/>
              </a:rPr>
              <a:t> </a:t>
            </a:r>
            <a:r>
              <a:rPr sz="1400" spc="-5" dirty="0">
                <a:latin typeface="Arial"/>
                <a:cs typeface="Arial"/>
              </a:rPr>
              <a:t>expression</a:t>
            </a:r>
            <a:r>
              <a:rPr sz="1400" spc="-25" dirty="0">
                <a:latin typeface="Arial"/>
                <a:cs typeface="Arial"/>
              </a:rPr>
              <a:t> </a:t>
            </a:r>
            <a:r>
              <a:rPr sz="1400" dirty="0">
                <a:latin typeface="Arial"/>
                <a:cs typeface="Arial"/>
              </a:rPr>
              <a:t>to</a:t>
            </a:r>
            <a:r>
              <a:rPr sz="1400" spc="-20" dirty="0">
                <a:latin typeface="Arial"/>
                <a:cs typeface="Arial"/>
              </a:rPr>
              <a:t> </a:t>
            </a:r>
            <a:r>
              <a:rPr sz="1400" spc="-5" dirty="0">
                <a:latin typeface="Arial"/>
                <a:cs typeface="Arial"/>
              </a:rPr>
              <a:t>choose </a:t>
            </a:r>
            <a:r>
              <a:rPr sz="1400" spc="-370" dirty="0">
                <a:latin typeface="Arial"/>
                <a:cs typeface="Arial"/>
              </a:rPr>
              <a:t> </a:t>
            </a:r>
            <a:r>
              <a:rPr sz="1400" spc="-5" dirty="0">
                <a:latin typeface="Arial"/>
                <a:cs typeface="Arial"/>
              </a:rPr>
              <a:t>tuples</a:t>
            </a:r>
            <a:r>
              <a:rPr sz="1400" spc="5" dirty="0">
                <a:latin typeface="Arial"/>
                <a:cs typeface="Arial"/>
              </a:rPr>
              <a:t> </a:t>
            </a:r>
            <a:r>
              <a:rPr sz="1400" spc="-5" dirty="0">
                <a:latin typeface="Arial"/>
                <a:cs typeface="Arial"/>
              </a:rPr>
              <a:t>which</a:t>
            </a:r>
            <a:r>
              <a:rPr sz="1400" spc="-10" dirty="0">
                <a:latin typeface="Arial"/>
                <a:cs typeface="Arial"/>
              </a:rPr>
              <a:t> </a:t>
            </a:r>
            <a:r>
              <a:rPr sz="1400" spc="-5" dirty="0">
                <a:latin typeface="Arial"/>
                <a:cs typeface="Arial"/>
              </a:rPr>
              <a:t>meet the</a:t>
            </a:r>
            <a:r>
              <a:rPr sz="1400" dirty="0">
                <a:latin typeface="Arial"/>
                <a:cs typeface="Arial"/>
              </a:rPr>
              <a:t> </a:t>
            </a:r>
            <a:r>
              <a:rPr sz="1400" spc="-5" dirty="0">
                <a:latin typeface="Arial"/>
                <a:cs typeface="Arial"/>
              </a:rPr>
              <a:t>selection </a:t>
            </a:r>
            <a:r>
              <a:rPr sz="1400" dirty="0">
                <a:latin typeface="Arial"/>
                <a:cs typeface="Arial"/>
              </a:rPr>
              <a:t> </a:t>
            </a:r>
            <a:r>
              <a:rPr sz="1400" spc="-5" dirty="0">
                <a:latin typeface="Arial"/>
                <a:cs typeface="Arial"/>
              </a:rPr>
              <a:t>condition.</a:t>
            </a:r>
            <a:endParaRPr sz="1400">
              <a:latin typeface="Arial"/>
              <a:cs typeface="Arial"/>
            </a:endParaRPr>
          </a:p>
        </p:txBody>
      </p:sp>
      <p:sp>
        <p:nvSpPr>
          <p:cNvPr id="8" name="object 8"/>
          <p:cNvSpPr txBox="1"/>
          <p:nvPr/>
        </p:nvSpPr>
        <p:spPr>
          <a:xfrm>
            <a:off x="4892421" y="4838191"/>
            <a:ext cx="2694305"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35" dirty="0">
                <a:solidFill>
                  <a:srgbClr val="585858"/>
                </a:solidFill>
                <a:latin typeface="Arial"/>
                <a:cs typeface="Arial"/>
              </a:rPr>
              <a:t> </a:t>
            </a:r>
            <a:r>
              <a:rPr sz="700" u="sng" spc="-10" dirty="0">
                <a:solidFill>
                  <a:srgbClr val="0096A7"/>
                </a:solidFill>
                <a:uFill>
                  <a:solidFill>
                    <a:srgbClr val="0096A7"/>
                  </a:solidFill>
                </a:uFill>
                <a:latin typeface="Arial"/>
                <a:cs typeface="Arial"/>
                <a:hlinkClick r:id="rId3"/>
              </a:rPr>
              <a:t>https://www.guru99.com/relational-algebra-dbms.htm</a:t>
            </a:r>
            <a:r>
              <a:rPr sz="700" spc="-10" dirty="0">
                <a:solidFill>
                  <a:srgbClr val="0096A7"/>
                </a:solidFill>
                <a:latin typeface="Arial"/>
                <a:cs typeface="Arial"/>
                <a:hlinkClick r:id="rId3"/>
              </a:rPr>
              <a:t>l</a:t>
            </a:r>
            <a:endParaRPr sz="7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791075" y="899794"/>
            <a:ext cx="4209288" cy="3437890"/>
          </a:xfrm>
          <a:prstGeom prst="rect">
            <a:avLst/>
          </a:prstGeom>
        </p:spPr>
      </p:pic>
      <p:sp>
        <p:nvSpPr>
          <p:cNvPr id="11" name="object 11"/>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Introduction to HTML</a:t>
            </a:r>
          </a:p>
        </p:txBody>
      </p:sp>
      <p:sp>
        <p:nvSpPr>
          <p:cNvPr id="3" name="object 3"/>
          <p:cNvSpPr txBox="1"/>
          <p:nvPr/>
        </p:nvSpPr>
        <p:spPr>
          <a:xfrm>
            <a:off x="770183" y="1638501"/>
            <a:ext cx="3363595" cy="3064557"/>
          </a:xfrm>
          <a:prstGeom prst="rect">
            <a:avLst/>
          </a:prstGeom>
        </p:spPr>
        <p:txBody>
          <a:bodyPr vert="horz" wrap="square" lIns="0" tIns="102235" rIns="0" bIns="0" rtlCol="0">
            <a:spAutoFit/>
          </a:bodyPr>
          <a:lstStyle/>
          <a:p>
            <a:pPr marL="272408" algn="ctr">
              <a:spcBef>
                <a:spcPts val="805"/>
              </a:spcBef>
            </a:pPr>
            <a:r>
              <a:rPr sz="1800" dirty="0">
                <a:solidFill>
                  <a:srgbClr val="595959"/>
                </a:solidFill>
                <a:latin typeface="Arial MT"/>
                <a:cs typeface="Arial MT"/>
              </a:rPr>
              <a:t>Markup</a:t>
            </a:r>
            <a:r>
              <a:rPr sz="1800" spc="-30" dirty="0">
                <a:solidFill>
                  <a:srgbClr val="595959"/>
                </a:solidFill>
                <a:latin typeface="Arial MT"/>
                <a:cs typeface="Arial MT"/>
              </a:rPr>
              <a:t> </a:t>
            </a:r>
            <a:r>
              <a:rPr sz="1800" spc="-20" dirty="0">
                <a:solidFill>
                  <a:srgbClr val="595959"/>
                </a:solidFill>
                <a:latin typeface="Arial MT"/>
                <a:cs typeface="Arial MT"/>
              </a:rPr>
              <a:t>Validation</a:t>
            </a:r>
            <a:r>
              <a:rPr sz="1800" spc="-30" dirty="0">
                <a:solidFill>
                  <a:srgbClr val="595959"/>
                </a:solidFill>
                <a:latin typeface="Arial MT"/>
                <a:cs typeface="Arial MT"/>
              </a:rPr>
              <a:t> </a:t>
            </a:r>
            <a:r>
              <a:rPr sz="1800" spc="-5" dirty="0">
                <a:solidFill>
                  <a:srgbClr val="595959"/>
                </a:solidFill>
                <a:latin typeface="Arial MT"/>
                <a:cs typeface="Arial MT"/>
              </a:rPr>
              <a:t>Service</a:t>
            </a:r>
            <a:endParaRPr lang="en-IN" sz="1800" spc="-5" dirty="0">
              <a:solidFill>
                <a:srgbClr val="595959"/>
              </a:solidFill>
              <a:latin typeface="Arial MT"/>
              <a:cs typeface="Arial MT"/>
            </a:endParaRPr>
          </a:p>
          <a:p>
            <a:pPr marL="272408" algn="ctr">
              <a:spcBef>
                <a:spcPts val="805"/>
              </a:spcBef>
            </a:pPr>
            <a:endParaRPr sz="1800" dirty="0">
              <a:latin typeface="Arial MT"/>
              <a:cs typeface="Arial MT"/>
            </a:endParaRPr>
          </a:p>
          <a:p>
            <a:pPr marL="348606" marR="5080" indent="-336542" algn="just">
              <a:lnSpc>
                <a:spcPct val="116100"/>
              </a:lnSpc>
              <a:spcBef>
                <a:spcPts val="280"/>
              </a:spcBef>
              <a:buChar char="●"/>
              <a:tabLst>
                <a:tab pos="347972" algn="l"/>
                <a:tab pos="349241" algn="l"/>
              </a:tabLst>
            </a:pPr>
            <a:r>
              <a:rPr spc="-5" dirty="0">
                <a:latin typeface="Arial MT"/>
                <a:cs typeface="Arial MT"/>
              </a:rPr>
              <a:t>An </a:t>
            </a:r>
            <a:r>
              <a:rPr b="1" spc="-5" dirty="0">
                <a:latin typeface="Arial MT"/>
              </a:rPr>
              <a:t>HTML validator </a:t>
            </a:r>
            <a:r>
              <a:rPr spc="-5" dirty="0">
                <a:latin typeface="Arial MT"/>
                <a:cs typeface="Arial MT"/>
              </a:rPr>
              <a:t>is </a:t>
            </a:r>
            <a:r>
              <a:rPr dirty="0">
                <a:latin typeface="Arial MT"/>
                <a:cs typeface="Arial MT"/>
              </a:rPr>
              <a:t>a </a:t>
            </a:r>
            <a:r>
              <a:rPr spc="-5" dirty="0">
                <a:latin typeface="Arial MT"/>
                <a:cs typeface="Arial MT"/>
              </a:rPr>
              <a:t>quality </a:t>
            </a:r>
            <a:r>
              <a:rPr dirty="0">
                <a:latin typeface="Arial MT"/>
                <a:cs typeface="Arial MT"/>
              </a:rPr>
              <a:t> </a:t>
            </a:r>
            <a:r>
              <a:rPr spc="-5" dirty="0">
                <a:latin typeface="Arial MT"/>
                <a:cs typeface="Arial MT"/>
              </a:rPr>
              <a:t>assurance program used to </a:t>
            </a:r>
            <a:r>
              <a:rPr dirty="0">
                <a:latin typeface="Arial MT"/>
                <a:cs typeface="Arial MT"/>
              </a:rPr>
              <a:t>check </a:t>
            </a:r>
            <a:r>
              <a:rPr spc="5" dirty="0">
                <a:latin typeface="Arial MT"/>
                <a:cs typeface="Arial MT"/>
              </a:rPr>
              <a:t> </a:t>
            </a:r>
            <a:r>
              <a:rPr spc="-5" dirty="0">
                <a:latin typeface="Arial MT"/>
                <a:cs typeface="Arial MT"/>
              </a:rPr>
              <a:t>Hypertext </a:t>
            </a:r>
            <a:r>
              <a:rPr dirty="0">
                <a:latin typeface="Arial MT"/>
                <a:cs typeface="Arial MT"/>
              </a:rPr>
              <a:t>Markup </a:t>
            </a:r>
            <a:r>
              <a:rPr spc="-5" dirty="0">
                <a:latin typeface="Arial MT"/>
                <a:cs typeface="Arial MT"/>
              </a:rPr>
              <a:t>Language </a:t>
            </a:r>
            <a:r>
              <a:rPr dirty="0">
                <a:latin typeface="Arial MT"/>
                <a:cs typeface="Arial MT"/>
              </a:rPr>
              <a:t>( </a:t>
            </a:r>
            <a:r>
              <a:rPr b="1" spc="-5" dirty="0">
                <a:latin typeface="Arial MT"/>
              </a:rPr>
              <a:t>HTML </a:t>
            </a:r>
            <a:r>
              <a:rPr dirty="0">
                <a:latin typeface="Arial MT"/>
                <a:cs typeface="Arial MT"/>
              </a:rPr>
              <a:t>) </a:t>
            </a:r>
            <a:r>
              <a:rPr spc="-375" dirty="0">
                <a:latin typeface="Arial MT"/>
                <a:cs typeface="Arial MT"/>
              </a:rPr>
              <a:t> </a:t>
            </a:r>
            <a:r>
              <a:rPr dirty="0">
                <a:latin typeface="Arial MT"/>
                <a:cs typeface="Arial MT"/>
              </a:rPr>
              <a:t>markup</a:t>
            </a:r>
            <a:r>
              <a:rPr spc="-15" dirty="0">
                <a:latin typeface="Arial MT"/>
                <a:cs typeface="Arial MT"/>
              </a:rPr>
              <a:t> </a:t>
            </a:r>
            <a:r>
              <a:rPr spc="-5" dirty="0">
                <a:latin typeface="Arial MT"/>
                <a:cs typeface="Arial MT"/>
              </a:rPr>
              <a:t>elements</a:t>
            </a:r>
            <a:r>
              <a:rPr spc="-15" dirty="0">
                <a:latin typeface="Arial MT"/>
                <a:cs typeface="Arial MT"/>
              </a:rPr>
              <a:t> </a:t>
            </a:r>
            <a:r>
              <a:rPr spc="-5" dirty="0">
                <a:latin typeface="Arial MT"/>
                <a:cs typeface="Arial MT"/>
              </a:rPr>
              <a:t>for</a:t>
            </a:r>
            <a:r>
              <a:rPr spc="-15" dirty="0">
                <a:latin typeface="Arial MT"/>
                <a:cs typeface="Arial MT"/>
              </a:rPr>
              <a:t> </a:t>
            </a:r>
            <a:r>
              <a:rPr dirty="0">
                <a:latin typeface="Arial MT"/>
                <a:cs typeface="Arial MT"/>
              </a:rPr>
              <a:t>syntax</a:t>
            </a:r>
            <a:r>
              <a:rPr spc="-15" dirty="0">
                <a:latin typeface="Arial MT"/>
                <a:cs typeface="Arial MT"/>
              </a:rPr>
              <a:t> </a:t>
            </a:r>
            <a:r>
              <a:rPr spc="-5" dirty="0">
                <a:latin typeface="Arial MT"/>
                <a:cs typeface="Arial MT"/>
              </a:rPr>
              <a:t>errors.</a:t>
            </a:r>
            <a:endParaRPr dirty="0">
              <a:latin typeface="Arial MT"/>
              <a:cs typeface="Arial MT"/>
            </a:endParaRPr>
          </a:p>
          <a:p>
            <a:pPr algn="just">
              <a:spcBef>
                <a:spcPts val="50"/>
              </a:spcBef>
              <a:buFont typeface="Arial MT"/>
              <a:buChar char="●"/>
            </a:pPr>
            <a:endParaRPr sz="1650" dirty="0">
              <a:latin typeface="Arial MT"/>
              <a:cs typeface="Arial MT"/>
            </a:endParaRPr>
          </a:p>
          <a:p>
            <a:pPr marL="348606" marR="223514" indent="-336542" algn="just">
              <a:lnSpc>
                <a:spcPct val="116100"/>
              </a:lnSpc>
              <a:buChar char="●"/>
              <a:tabLst>
                <a:tab pos="347972" algn="l"/>
                <a:tab pos="349241" algn="l"/>
              </a:tabLst>
            </a:pPr>
            <a:r>
              <a:rPr dirty="0">
                <a:latin typeface="Arial MT"/>
                <a:cs typeface="Arial MT"/>
              </a:rPr>
              <a:t>A </a:t>
            </a:r>
            <a:r>
              <a:rPr b="1" spc="-5" dirty="0">
                <a:latin typeface="Arial MT"/>
              </a:rPr>
              <a:t>validator </a:t>
            </a:r>
            <a:r>
              <a:rPr dirty="0">
                <a:latin typeface="Arial MT"/>
                <a:cs typeface="Arial MT"/>
              </a:rPr>
              <a:t>can </a:t>
            </a:r>
            <a:r>
              <a:rPr spc="-5" dirty="0">
                <a:latin typeface="Arial MT"/>
                <a:cs typeface="Arial MT"/>
              </a:rPr>
              <a:t>be </a:t>
            </a:r>
            <a:r>
              <a:rPr dirty="0">
                <a:latin typeface="Arial MT"/>
                <a:cs typeface="Arial MT"/>
              </a:rPr>
              <a:t>a </a:t>
            </a:r>
            <a:r>
              <a:rPr spc="-5" dirty="0">
                <a:latin typeface="Arial MT"/>
                <a:cs typeface="Arial MT"/>
              </a:rPr>
              <a:t>useful tool for </a:t>
            </a:r>
            <a:r>
              <a:rPr spc="-375" dirty="0">
                <a:latin typeface="Arial MT"/>
                <a:cs typeface="Arial MT"/>
              </a:rPr>
              <a:t> </a:t>
            </a:r>
            <a:r>
              <a:rPr spc="-5" dirty="0">
                <a:latin typeface="Arial MT"/>
                <a:cs typeface="Arial MT"/>
              </a:rPr>
              <a:t>an </a:t>
            </a:r>
            <a:r>
              <a:rPr b="1" spc="-5" dirty="0">
                <a:latin typeface="Arial MT"/>
              </a:rPr>
              <a:t>HTML </a:t>
            </a:r>
            <a:r>
              <a:rPr spc="-5" dirty="0">
                <a:latin typeface="Arial MT"/>
                <a:cs typeface="Arial MT"/>
              </a:rPr>
              <a:t>user who </a:t>
            </a:r>
            <a:r>
              <a:rPr dirty="0">
                <a:latin typeface="Arial MT"/>
                <a:cs typeface="Arial MT"/>
              </a:rPr>
              <a:t>receives </a:t>
            </a:r>
            <a:r>
              <a:rPr spc="-5" dirty="0">
                <a:latin typeface="Arial MT"/>
                <a:cs typeface="Arial MT"/>
              </a:rPr>
              <a:t>data </a:t>
            </a:r>
            <a:r>
              <a:rPr dirty="0">
                <a:latin typeface="Arial MT"/>
                <a:cs typeface="Arial MT"/>
              </a:rPr>
              <a:t> </a:t>
            </a:r>
            <a:r>
              <a:rPr spc="-5" dirty="0">
                <a:latin typeface="Arial MT"/>
                <a:cs typeface="Arial MT"/>
              </a:rPr>
              <a:t>electronically from </a:t>
            </a:r>
            <a:r>
              <a:rPr dirty="0">
                <a:latin typeface="Arial MT"/>
                <a:cs typeface="Arial MT"/>
              </a:rPr>
              <a:t>a variety </a:t>
            </a:r>
            <a:r>
              <a:rPr spc="-5" dirty="0">
                <a:latin typeface="Arial MT"/>
                <a:cs typeface="Arial MT"/>
              </a:rPr>
              <a:t>of input </a:t>
            </a:r>
            <a:r>
              <a:rPr spc="-375" dirty="0">
                <a:latin typeface="Arial MT"/>
                <a:cs typeface="Arial MT"/>
              </a:rPr>
              <a:t> </a:t>
            </a:r>
            <a:r>
              <a:rPr dirty="0">
                <a:latin typeface="Arial MT"/>
                <a:cs typeface="Arial MT"/>
              </a:rPr>
              <a:t>sources.</a:t>
            </a:r>
          </a:p>
        </p:txBody>
      </p:sp>
      <p:sp>
        <p:nvSpPr>
          <p:cNvPr id="4" name="object 4"/>
          <p:cNvSpPr txBox="1"/>
          <p:nvPr/>
        </p:nvSpPr>
        <p:spPr>
          <a:xfrm>
            <a:off x="4604658" y="4703058"/>
            <a:ext cx="4286564" cy="127022"/>
          </a:xfrm>
          <a:prstGeom prst="rect">
            <a:avLst/>
          </a:prstGeom>
        </p:spPr>
        <p:txBody>
          <a:bodyPr vert="horz" wrap="square" lIns="0" tIns="12700" rIns="0" bIns="0" rtlCol="0">
            <a:spAutoFit/>
          </a:bodyPr>
          <a:lstStyle/>
          <a:p>
            <a:pPr marL="12700" marR="5080" algn="ctr">
              <a:lnSpc>
                <a:spcPct val="116100"/>
              </a:lnSpc>
              <a:spcBef>
                <a:spcPts val="100"/>
              </a:spcBef>
            </a:pPr>
            <a:r>
              <a:rPr sz="700" spc="-10" dirty="0">
                <a:solidFill>
                  <a:srgbClr val="595959"/>
                </a:solidFill>
                <a:latin typeface="Arial MT"/>
                <a:cs typeface="Arial MT"/>
              </a:rPr>
              <a:t>ImageSource:</a:t>
            </a:r>
            <a:r>
              <a:rPr sz="700" spc="-10" dirty="0">
                <a:solidFill>
                  <a:srgbClr val="595959"/>
                </a:solidFill>
                <a:latin typeface="Arial MT"/>
                <a:cs typeface="Arial MT"/>
                <a:hlinkClick r:id="rId2"/>
              </a:rPr>
              <a:t>https://support.modernretail.com/</a:t>
            </a:r>
            <a:r>
              <a:rPr sz="700" spc="-10" dirty="0" err="1">
                <a:solidFill>
                  <a:srgbClr val="595959"/>
                </a:solidFill>
                <a:latin typeface="Arial MT"/>
                <a:cs typeface="Arial MT"/>
                <a:hlinkClick r:id="rId2"/>
              </a:rPr>
              <a:t>hc</a:t>
            </a:r>
            <a:r>
              <a:rPr sz="700" spc="-10" dirty="0">
                <a:solidFill>
                  <a:srgbClr val="595959"/>
                </a:solidFill>
                <a:latin typeface="Arial MT"/>
                <a:cs typeface="Arial MT"/>
                <a:hlinkClick r:id="rId2"/>
              </a:rPr>
              <a:t>/en-us/articles/201127998-W3C-Markup-Validation-Servi</a:t>
            </a:r>
            <a:r>
              <a:rPr sz="700" dirty="0">
                <a:solidFill>
                  <a:srgbClr val="595959"/>
                </a:solidFill>
                <a:latin typeface="Arial MT"/>
                <a:cs typeface="Arial MT"/>
                <a:hlinkClick r:id="rId2"/>
              </a:rPr>
              <a:t>ce</a:t>
            </a:r>
            <a:endParaRPr sz="700" dirty="0">
              <a:latin typeface="Arial MT"/>
              <a:cs typeface="Arial MT"/>
            </a:endParaRPr>
          </a:p>
        </p:txBody>
      </p:sp>
      <p:pic>
        <p:nvPicPr>
          <p:cNvPr id="5" name="object 5"/>
          <p:cNvPicPr/>
          <p:nvPr/>
        </p:nvPicPr>
        <p:blipFill>
          <a:blip r:embed="rId3" cstate="print"/>
          <a:stretch>
            <a:fillRect/>
          </a:stretch>
        </p:blipFill>
        <p:spPr>
          <a:xfrm>
            <a:off x="4844727" y="1180781"/>
            <a:ext cx="4093031" cy="3080795"/>
          </a:xfrm>
          <a:prstGeom prst="rect">
            <a:avLst/>
          </a:prstGeom>
        </p:spPr>
      </p:pic>
    </p:spTree>
    <p:extLst>
      <p:ext uri="{BB962C8B-B14F-4D97-AF65-F5344CB8AC3E}">
        <p14:creationId xmlns:p14="http://schemas.microsoft.com/office/powerpoint/2010/main" val="4159459139"/>
      </p:ext>
    </p:extLst>
  </p:cSld>
  <p:clrMapOvr>
    <a:masterClrMapping/>
  </p:clrMapOvr>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86231" y="827278"/>
            <a:ext cx="3368040" cy="887422"/>
          </a:xfrm>
          <a:prstGeom prst="rect">
            <a:avLst/>
          </a:prstGeom>
        </p:spPr>
        <p:txBody>
          <a:bodyPr vert="horz" wrap="square" lIns="0" tIns="12700" rIns="0" bIns="0" rtlCol="0">
            <a:spAutoFit/>
          </a:bodyPr>
          <a:lstStyle/>
          <a:p>
            <a:pPr marL="12700" algn="ctr">
              <a:lnSpc>
                <a:spcPct val="100000"/>
              </a:lnSpc>
              <a:spcBef>
                <a:spcPts val="100"/>
              </a:spcBef>
            </a:pPr>
            <a:r>
              <a:rPr spc="-5" dirty="0"/>
              <a:t>Fundamental</a:t>
            </a:r>
            <a:r>
              <a:rPr spc="-110" dirty="0"/>
              <a:t> </a:t>
            </a:r>
            <a:r>
              <a:rPr spc="-5" dirty="0"/>
              <a:t>Operations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755394" y="1722247"/>
            <a:ext cx="104140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Projection</a:t>
            </a:r>
            <a:endParaRPr sz="1800">
              <a:latin typeface="Arial"/>
              <a:cs typeface="Arial"/>
            </a:endParaRPr>
          </a:p>
        </p:txBody>
      </p:sp>
      <p:sp>
        <p:nvSpPr>
          <p:cNvPr id="7" name="object 7"/>
          <p:cNvSpPr txBox="1"/>
          <p:nvPr/>
        </p:nvSpPr>
        <p:spPr>
          <a:xfrm>
            <a:off x="674623" y="2646045"/>
            <a:ext cx="1803400" cy="239395"/>
          </a:xfrm>
          <a:prstGeom prst="rect">
            <a:avLst/>
          </a:prstGeom>
        </p:spPr>
        <p:txBody>
          <a:bodyPr vert="horz" wrap="square" lIns="0" tIns="12700" rIns="0" bIns="0" rtlCol="0">
            <a:spAutoFit/>
          </a:bodyPr>
          <a:lstStyle/>
          <a:p>
            <a:pPr marL="12700">
              <a:lnSpc>
                <a:spcPct val="100000"/>
              </a:lnSpc>
              <a:spcBef>
                <a:spcPts val="100"/>
              </a:spcBef>
            </a:pPr>
            <a:r>
              <a:rPr sz="1400" spc="-5" dirty="0">
                <a:latin typeface="Arial"/>
                <a:cs typeface="Arial"/>
              </a:rPr>
              <a:t>PROJECT</a:t>
            </a:r>
            <a:r>
              <a:rPr sz="1400" spc="-70" dirty="0">
                <a:latin typeface="Arial"/>
                <a:cs typeface="Arial"/>
              </a:rPr>
              <a:t> </a:t>
            </a:r>
            <a:r>
              <a:rPr sz="1400" spc="-5" dirty="0">
                <a:latin typeface="Arial"/>
                <a:cs typeface="Arial"/>
              </a:rPr>
              <a:t>(symbol:</a:t>
            </a:r>
            <a:r>
              <a:rPr sz="1400" spc="-20" dirty="0">
                <a:latin typeface="Arial"/>
                <a:cs typeface="Arial"/>
              </a:rPr>
              <a:t> </a:t>
            </a:r>
            <a:r>
              <a:rPr sz="1400" dirty="0">
                <a:latin typeface="Arial"/>
                <a:cs typeface="Arial"/>
              </a:rPr>
              <a:t>π)</a:t>
            </a:r>
            <a:endParaRPr sz="1400">
              <a:latin typeface="Arial"/>
              <a:cs typeface="Arial"/>
            </a:endParaRPr>
          </a:p>
        </p:txBody>
      </p:sp>
      <p:sp>
        <p:nvSpPr>
          <p:cNvPr id="8" name="object 8"/>
          <p:cNvSpPr txBox="1"/>
          <p:nvPr/>
        </p:nvSpPr>
        <p:spPr>
          <a:xfrm>
            <a:off x="654812" y="2858490"/>
            <a:ext cx="3542665" cy="2254250"/>
          </a:xfrm>
          <a:prstGeom prst="rect">
            <a:avLst/>
          </a:prstGeom>
        </p:spPr>
        <p:txBody>
          <a:bodyPr vert="horz" wrap="square" lIns="0" tIns="12700" rIns="0" bIns="0" rtlCol="0">
            <a:spAutoFit/>
          </a:bodyPr>
          <a:lstStyle/>
          <a:p>
            <a:pPr marL="349250" marR="5080" indent="-337185" algn="just">
              <a:lnSpc>
                <a:spcPct val="116199"/>
              </a:lnSpc>
              <a:spcBef>
                <a:spcPts val="100"/>
              </a:spcBef>
              <a:buChar char="●"/>
              <a:tabLst>
                <a:tab pos="349885" algn="l"/>
              </a:tabLst>
            </a:pPr>
            <a:r>
              <a:rPr sz="1400" spc="-5" dirty="0">
                <a:latin typeface="Arial"/>
                <a:cs typeface="Arial"/>
              </a:rPr>
              <a:t>The projection eliminates all attributes of </a:t>
            </a:r>
            <a:r>
              <a:rPr sz="1400" spc="-375" dirty="0">
                <a:latin typeface="Arial"/>
                <a:cs typeface="Arial"/>
              </a:rPr>
              <a:t> </a:t>
            </a:r>
            <a:r>
              <a:rPr sz="1400" dirty="0">
                <a:latin typeface="Arial"/>
                <a:cs typeface="Arial"/>
              </a:rPr>
              <a:t>the </a:t>
            </a:r>
            <a:r>
              <a:rPr sz="1400" spc="-5" dirty="0">
                <a:latin typeface="Arial"/>
                <a:cs typeface="Arial"/>
              </a:rPr>
              <a:t>input relation but those mentioned </a:t>
            </a:r>
            <a:r>
              <a:rPr sz="1400" dirty="0">
                <a:latin typeface="Arial"/>
                <a:cs typeface="Arial"/>
              </a:rPr>
              <a:t>in </a:t>
            </a:r>
            <a:r>
              <a:rPr sz="1400" spc="-375" dirty="0">
                <a:latin typeface="Arial"/>
                <a:cs typeface="Arial"/>
              </a:rPr>
              <a:t> </a:t>
            </a:r>
            <a:r>
              <a:rPr sz="1400" dirty="0">
                <a:latin typeface="Arial"/>
                <a:cs typeface="Arial"/>
              </a:rPr>
              <a:t>the</a:t>
            </a:r>
            <a:r>
              <a:rPr sz="1400" spc="-15" dirty="0">
                <a:latin typeface="Arial"/>
                <a:cs typeface="Arial"/>
              </a:rPr>
              <a:t> </a:t>
            </a:r>
            <a:r>
              <a:rPr sz="1400" spc="-5" dirty="0">
                <a:latin typeface="Arial"/>
                <a:cs typeface="Arial"/>
              </a:rPr>
              <a:t>projection list.</a:t>
            </a:r>
            <a:endParaRPr sz="1400">
              <a:latin typeface="Arial"/>
              <a:cs typeface="Arial"/>
            </a:endParaRPr>
          </a:p>
          <a:p>
            <a:pPr marL="349250" marR="23495" indent="-337185">
              <a:lnSpc>
                <a:spcPct val="115700"/>
              </a:lnSpc>
              <a:spcBef>
                <a:spcPts val="15"/>
              </a:spcBef>
              <a:buChar char="●"/>
              <a:tabLst>
                <a:tab pos="349250" algn="l"/>
                <a:tab pos="349885" algn="l"/>
              </a:tabLst>
            </a:pPr>
            <a:r>
              <a:rPr sz="1400" spc="-5" dirty="0">
                <a:latin typeface="Arial"/>
                <a:cs typeface="Arial"/>
              </a:rPr>
              <a:t>The projection method defines </a:t>
            </a:r>
            <a:r>
              <a:rPr sz="1400" dirty="0">
                <a:latin typeface="Arial"/>
                <a:cs typeface="Arial"/>
              </a:rPr>
              <a:t>a </a:t>
            </a:r>
            <a:r>
              <a:rPr sz="1400" spc="-5" dirty="0">
                <a:latin typeface="Arial"/>
                <a:cs typeface="Arial"/>
              </a:rPr>
              <a:t>relation </a:t>
            </a:r>
            <a:r>
              <a:rPr sz="1400" spc="-375" dirty="0">
                <a:latin typeface="Arial"/>
                <a:cs typeface="Arial"/>
              </a:rPr>
              <a:t> </a:t>
            </a:r>
            <a:r>
              <a:rPr sz="1400" dirty="0">
                <a:latin typeface="Arial"/>
                <a:cs typeface="Arial"/>
              </a:rPr>
              <a:t>that contains a </a:t>
            </a:r>
            <a:r>
              <a:rPr sz="1400" spc="-5" dirty="0">
                <a:latin typeface="Arial"/>
                <a:cs typeface="Arial"/>
              </a:rPr>
              <a:t>vertical subset </a:t>
            </a:r>
            <a:r>
              <a:rPr sz="1400" spc="-10" dirty="0">
                <a:latin typeface="Arial"/>
                <a:cs typeface="Arial"/>
              </a:rPr>
              <a:t>of </a:t>
            </a:r>
            <a:r>
              <a:rPr sz="1400" spc="-5" dirty="0">
                <a:latin typeface="Arial"/>
                <a:cs typeface="Arial"/>
              </a:rPr>
              <a:t> Relation.</a:t>
            </a:r>
            <a:endParaRPr sz="1400">
              <a:latin typeface="Arial"/>
              <a:cs typeface="Arial"/>
            </a:endParaRPr>
          </a:p>
          <a:p>
            <a:pPr marL="349250" indent="-335915">
              <a:lnSpc>
                <a:spcPct val="100000"/>
              </a:lnSpc>
              <a:spcBef>
                <a:spcPts val="265"/>
              </a:spcBef>
              <a:buChar char="●"/>
              <a:tabLst>
                <a:tab pos="349250" algn="l"/>
                <a:tab pos="349885" algn="l"/>
              </a:tabLst>
            </a:pPr>
            <a:r>
              <a:rPr sz="1400" spc="-5" dirty="0">
                <a:latin typeface="Arial"/>
                <a:cs typeface="Arial"/>
              </a:rPr>
              <a:t>This</a:t>
            </a:r>
            <a:r>
              <a:rPr sz="1400" spc="-20" dirty="0">
                <a:latin typeface="Arial"/>
                <a:cs typeface="Arial"/>
              </a:rPr>
              <a:t> </a:t>
            </a:r>
            <a:r>
              <a:rPr sz="1400" spc="-5" dirty="0">
                <a:latin typeface="Arial"/>
                <a:cs typeface="Arial"/>
              </a:rPr>
              <a:t>helps</a:t>
            </a:r>
            <a:r>
              <a:rPr sz="1400" spc="-15" dirty="0">
                <a:latin typeface="Arial"/>
                <a:cs typeface="Arial"/>
              </a:rPr>
              <a:t> </a:t>
            </a:r>
            <a:r>
              <a:rPr sz="1400" dirty="0">
                <a:latin typeface="Arial"/>
                <a:cs typeface="Arial"/>
              </a:rPr>
              <a:t>to</a:t>
            </a:r>
            <a:r>
              <a:rPr sz="1400" spc="-30" dirty="0">
                <a:latin typeface="Arial"/>
                <a:cs typeface="Arial"/>
              </a:rPr>
              <a:t> </a:t>
            </a:r>
            <a:r>
              <a:rPr sz="1400" spc="-5" dirty="0">
                <a:latin typeface="Arial"/>
                <a:cs typeface="Arial"/>
              </a:rPr>
              <a:t>extract</a:t>
            </a:r>
            <a:r>
              <a:rPr sz="1400" spc="-15"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values</a:t>
            </a:r>
            <a:r>
              <a:rPr sz="1400" spc="-15" dirty="0">
                <a:latin typeface="Arial"/>
                <a:cs typeface="Arial"/>
              </a:rPr>
              <a:t> of</a:t>
            </a:r>
            <a:endParaRPr sz="1400">
              <a:latin typeface="Arial"/>
              <a:cs typeface="Arial"/>
            </a:endParaRPr>
          </a:p>
          <a:p>
            <a:pPr marL="349250" marR="668020">
              <a:lnSpc>
                <a:spcPct val="115700"/>
              </a:lnSpc>
              <a:spcBef>
                <a:spcPts val="10"/>
              </a:spcBef>
            </a:pPr>
            <a:r>
              <a:rPr sz="1400" spc="-5" dirty="0">
                <a:latin typeface="Arial"/>
                <a:cs typeface="Arial"/>
              </a:rPr>
              <a:t>specified</a:t>
            </a:r>
            <a:r>
              <a:rPr sz="1400" spc="-45" dirty="0">
                <a:latin typeface="Arial"/>
                <a:cs typeface="Arial"/>
              </a:rPr>
              <a:t> </a:t>
            </a:r>
            <a:r>
              <a:rPr sz="1400" spc="-5" dirty="0">
                <a:latin typeface="Arial"/>
                <a:cs typeface="Arial"/>
              </a:rPr>
              <a:t>attributes</a:t>
            </a:r>
            <a:r>
              <a:rPr sz="1400" spc="-40" dirty="0">
                <a:latin typeface="Arial"/>
                <a:cs typeface="Arial"/>
              </a:rPr>
              <a:t> </a:t>
            </a:r>
            <a:r>
              <a:rPr sz="1400" dirty="0">
                <a:latin typeface="Arial"/>
                <a:cs typeface="Arial"/>
              </a:rPr>
              <a:t>to</a:t>
            </a:r>
            <a:r>
              <a:rPr sz="1400" spc="-30" dirty="0">
                <a:latin typeface="Arial"/>
                <a:cs typeface="Arial"/>
              </a:rPr>
              <a:t> </a:t>
            </a:r>
            <a:r>
              <a:rPr sz="1400" spc="-5" dirty="0">
                <a:latin typeface="Arial"/>
                <a:cs typeface="Arial"/>
              </a:rPr>
              <a:t>eliminates </a:t>
            </a:r>
            <a:r>
              <a:rPr sz="1400" spc="-375" dirty="0">
                <a:latin typeface="Arial"/>
                <a:cs typeface="Arial"/>
              </a:rPr>
              <a:t> </a:t>
            </a:r>
            <a:r>
              <a:rPr sz="1400" dirty="0">
                <a:latin typeface="Arial"/>
                <a:cs typeface="Arial"/>
              </a:rPr>
              <a:t>duplicate</a:t>
            </a:r>
            <a:r>
              <a:rPr sz="1400" spc="-10" dirty="0">
                <a:latin typeface="Arial"/>
                <a:cs typeface="Arial"/>
              </a:rPr>
              <a:t> </a:t>
            </a:r>
            <a:r>
              <a:rPr sz="1400" spc="-5" dirty="0">
                <a:latin typeface="Arial"/>
                <a:cs typeface="Arial"/>
              </a:rPr>
              <a:t>values.</a:t>
            </a:r>
            <a:endParaRPr sz="1400">
              <a:latin typeface="Arial"/>
              <a:cs typeface="Arial"/>
            </a:endParaRPr>
          </a:p>
        </p:txBody>
      </p:sp>
      <p:sp>
        <p:nvSpPr>
          <p:cNvPr id="9" name="object 9"/>
          <p:cNvSpPr txBox="1"/>
          <p:nvPr/>
        </p:nvSpPr>
        <p:spPr>
          <a:xfrm>
            <a:off x="4709540" y="4838191"/>
            <a:ext cx="2694305"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35" dirty="0">
                <a:solidFill>
                  <a:srgbClr val="585858"/>
                </a:solidFill>
                <a:latin typeface="Arial"/>
                <a:cs typeface="Arial"/>
              </a:rPr>
              <a:t> </a:t>
            </a:r>
            <a:r>
              <a:rPr sz="700" u="sng" spc="-10" dirty="0">
                <a:solidFill>
                  <a:srgbClr val="0096A7"/>
                </a:solidFill>
                <a:uFill>
                  <a:solidFill>
                    <a:srgbClr val="0096A7"/>
                  </a:solidFill>
                </a:uFill>
                <a:latin typeface="Arial"/>
                <a:cs typeface="Arial"/>
                <a:hlinkClick r:id="rId3"/>
              </a:rPr>
              <a:t>https://www.guru99.com/relational-algebra-dbms.htm</a:t>
            </a:r>
            <a:r>
              <a:rPr sz="700" spc="-10" dirty="0">
                <a:solidFill>
                  <a:srgbClr val="0096A7"/>
                </a:solidFill>
                <a:latin typeface="Arial"/>
                <a:cs typeface="Arial"/>
                <a:hlinkClick r:id="rId3"/>
              </a:rPr>
              <a:t>l</a:t>
            </a:r>
            <a:endParaRPr sz="700">
              <a:latin typeface="Arial"/>
              <a:cs typeface="Arial"/>
            </a:endParaRPr>
          </a:p>
        </p:txBody>
      </p:sp>
      <p:pic>
        <p:nvPicPr>
          <p:cNvPr id="10" name="object 10"/>
          <p:cNvPicPr/>
          <p:nvPr/>
        </p:nvPicPr>
        <p:blipFill>
          <a:blip r:embed="rId4" cstate="print"/>
          <a:stretch>
            <a:fillRect/>
          </a:stretch>
        </p:blipFill>
        <p:spPr>
          <a:xfrm>
            <a:off x="143510" y="161289"/>
            <a:ext cx="773887" cy="311150"/>
          </a:xfrm>
          <a:prstGeom prst="rect">
            <a:avLst/>
          </a:prstGeom>
        </p:spPr>
      </p:pic>
      <p:pic>
        <p:nvPicPr>
          <p:cNvPr id="11" name="object 11"/>
          <p:cNvPicPr/>
          <p:nvPr/>
        </p:nvPicPr>
        <p:blipFill>
          <a:blip r:embed="rId5" cstate="print"/>
          <a:stretch>
            <a:fillRect/>
          </a:stretch>
        </p:blipFill>
        <p:spPr>
          <a:xfrm>
            <a:off x="5138420" y="523240"/>
            <a:ext cx="3399789" cy="4047363"/>
          </a:xfrm>
          <a:prstGeom prst="rect">
            <a:avLst/>
          </a:prstGeom>
        </p:spPr>
      </p:pic>
      <p:sp>
        <p:nvSpPr>
          <p:cNvPr id="12" name="object 12"/>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86231" y="827278"/>
            <a:ext cx="3368040" cy="887422"/>
          </a:xfrm>
          <a:prstGeom prst="rect">
            <a:avLst/>
          </a:prstGeom>
        </p:spPr>
        <p:txBody>
          <a:bodyPr vert="horz" wrap="square" lIns="0" tIns="12700" rIns="0" bIns="0" rtlCol="0">
            <a:spAutoFit/>
          </a:bodyPr>
          <a:lstStyle/>
          <a:p>
            <a:pPr marL="12700" algn="ctr">
              <a:lnSpc>
                <a:spcPct val="100000"/>
              </a:lnSpc>
              <a:spcBef>
                <a:spcPts val="100"/>
              </a:spcBef>
            </a:pPr>
            <a:r>
              <a:rPr spc="-5" dirty="0"/>
              <a:t>Fundamental</a:t>
            </a:r>
            <a:r>
              <a:rPr spc="-110" dirty="0"/>
              <a:t> </a:t>
            </a:r>
            <a:r>
              <a:rPr spc="-5" dirty="0"/>
              <a:t>Operations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014780" y="1722247"/>
            <a:ext cx="252031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CARTESIAN</a:t>
            </a:r>
            <a:r>
              <a:rPr sz="1800" spc="-125" dirty="0">
                <a:solidFill>
                  <a:srgbClr val="585858"/>
                </a:solidFill>
                <a:latin typeface="Arial"/>
                <a:cs typeface="Arial"/>
              </a:rPr>
              <a:t> </a:t>
            </a:r>
            <a:r>
              <a:rPr sz="1800" spc="-5" dirty="0">
                <a:solidFill>
                  <a:srgbClr val="585858"/>
                </a:solidFill>
                <a:latin typeface="Arial"/>
                <a:cs typeface="Arial"/>
              </a:rPr>
              <a:t>PRODUCT</a:t>
            </a:r>
            <a:endParaRPr sz="1800">
              <a:latin typeface="Arial"/>
              <a:cs typeface="Arial"/>
            </a:endParaRPr>
          </a:p>
        </p:txBody>
      </p:sp>
      <p:sp>
        <p:nvSpPr>
          <p:cNvPr id="7" name="object 7"/>
          <p:cNvSpPr txBox="1"/>
          <p:nvPr/>
        </p:nvSpPr>
        <p:spPr>
          <a:xfrm>
            <a:off x="674623" y="2894457"/>
            <a:ext cx="2312035" cy="239395"/>
          </a:xfrm>
          <a:prstGeom prst="rect">
            <a:avLst/>
          </a:prstGeom>
        </p:spPr>
        <p:txBody>
          <a:bodyPr vert="horz" wrap="square" lIns="0" tIns="12700" rIns="0" bIns="0" rtlCol="0">
            <a:spAutoFit/>
          </a:bodyPr>
          <a:lstStyle/>
          <a:p>
            <a:pPr marL="12700">
              <a:lnSpc>
                <a:spcPct val="100000"/>
              </a:lnSpc>
              <a:spcBef>
                <a:spcPts val="100"/>
              </a:spcBef>
            </a:pPr>
            <a:r>
              <a:rPr sz="1400" spc="-5" dirty="0">
                <a:latin typeface="Arial"/>
                <a:cs typeface="Arial"/>
              </a:rPr>
              <a:t>CARTESIAN</a:t>
            </a:r>
            <a:r>
              <a:rPr sz="1400" spc="-30" dirty="0">
                <a:latin typeface="Arial"/>
                <a:cs typeface="Arial"/>
              </a:rPr>
              <a:t> </a:t>
            </a:r>
            <a:r>
              <a:rPr sz="1400" spc="-10" dirty="0">
                <a:latin typeface="Arial"/>
                <a:cs typeface="Arial"/>
              </a:rPr>
              <a:t>PRODUCT</a:t>
            </a:r>
            <a:r>
              <a:rPr sz="1400" spc="-55" dirty="0">
                <a:latin typeface="Arial"/>
                <a:cs typeface="Arial"/>
              </a:rPr>
              <a:t> </a:t>
            </a:r>
            <a:r>
              <a:rPr sz="1400" dirty="0">
                <a:latin typeface="Arial"/>
                <a:cs typeface="Arial"/>
              </a:rPr>
              <a:t>(</a:t>
            </a:r>
            <a:r>
              <a:rPr sz="1400" spc="-25" dirty="0">
                <a:latin typeface="Arial"/>
                <a:cs typeface="Arial"/>
              </a:rPr>
              <a:t> </a:t>
            </a:r>
            <a:r>
              <a:rPr sz="1400" dirty="0">
                <a:latin typeface="Arial"/>
                <a:cs typeface="Arial"/>
              </a:rPr>
              <a:t>x</a:t>
            </a:r>
            <a:r>
              <a:rPr sz="1400" spc="-40" dirty="0">
                <a:latin typeface="Arial"/>
                <a:cs typeface="Arial"/>
              </a:rPr>
              <a:t> </a:t>
            </a:r>
            <a:r>
              <a:rPr sz="1400" dirty="0">
                <a:latin typeface="Arial"/>
                <a:cs typeface="Arial"/>
              </a:rPr>
              <a:t>)</a:t>
            </a:r>
            <a:endParaRPr sz="1400">
              <a:latin typeface="Arial"/>
              <a:cs typeface="Arial"/>
            </a:endParaRPr>
          </a:p>
        </p:txBody>
      </p:sp>
      <p:sp>
        <p:nvSpPr>
          <p:cNvPr id="8" name="object 8"/>
          <p:cNvSpPr txBox="1"/>
          <p:nvPr/>
        </p:nvSpPr>
        <p:spPr>
          <a:xfrm>
            <a:off x="591312" y="3108045"/>
            <a:ext cx="3592829" cy="1824989"/>
          </a:xfrm>
          <a:prstGeom prst="rect">
            <a:avLst/>
          </a:prstGeom>
        </p:spPr>
        <p:txBody>
          <a:bodyPr vert="horz" wrap="square" lIns="0" tIns="12700" rIns="0" bIns="0" rtlCol="0">
            <a:spAutoFit/>
          </a:bodyPr>
          <a:lstStyle/>
          <a:p>
            <a:pPr marL="412750" marR="278765" indent="-337185">
              <a:lnSpc>
                <a:spcPct val="115900"/>
              </a:lnSpc>
              <a:spcBef>
                <a:spcPts val="100"/>
              </a:spcBef>
              <a:buChar char="●"/>
              <a:tabLst>
                <a:tab pos="412750" algn="l"/>
                <a:tab pos="413384" algn="l"/>
              </a:tabLst>
            </a:pPr>
            <a:r>
              <a:rPr sz="1400" dirty="0">
                <a:latin typeface="Arial"/>
                <a:cs typeface="Arial"/>
              </a:rPr>
              <a:t>Is</a:t>
            </a:r>
            <a:r>
              <a:rPr sz="1400" spc="-35" dirty="0">
                <a:latin typeface="Arial"/>
                <a:cs typeface="Arial"/>
              </a:rPr>
              <a:t> </a:t>
            </a:r>
            <a:r>
              <a:rPr sz="1400" dirty="0">
                <a:latin typeface="Arial"/>
                <a:cs typeface="Arial"/>
              </a:rPr>
              <a:t>helpful</a:t>
            </a:r>
            <a:r>
              <a:rPr sz="1400" spc="-30" dirty="0">
                <a:latin typeface="Arial"/>
                <a:cs typeface="Arial"/>
              </a:rPr>
              <a:t> </a:t>
            </a:r>
            <a:r>
              <a:rPr sz="1400" dirty="0">
                <a:latin typeface="Arial"/>
                <a:cs typeface="Arial"/>
              </a:rPr>
              <a:t>to</a:t>
            </a:r>
            <a:r>
              <a:rPr sz="1400" spc="-25" dirty="0">
                <a:latin typeface="Arial"/>
                <a:cs typeface="Arial"/>
              </a:rPr>
              <a:t> </a:t>
            </a:r>
            <a:r>
              <a:rPr sz="1400" dirty="0">
                <a:latin typeface="Arial"/>
                <a:cs typeface="Arial"/>
              </a:rPr>
              <a:t>merge</a:t>
            </a:r>
            <a:r>
              <a:rPr sz="1400" spc="-55" dirty="0">
                <a:latin typeface="Arial"/>
                <a:cs typeface="Arial"/>
              </a:rPr>
              <a:t> </a:t>
            </a:r>
            <a:r>
              <a:rPr sz="1400" spc="-5" dirty="0">
                <a:latin typeface="Arial"/>
                <a:cs typeface="Arial"/>
              </a:rPr>
              <a:t>columns</a:t>
            </a:r>
            <a:r>
              <a:rPr sz="1400" spc="-15" dirty="0">
                <a:latin typeface="Arial"/>
                <a:cs typeface="Arial"/>
              </a:rPr>
              <a:t> </a:t>
            </a:r>
            <a:r>
              <a:rPr sz="1400" dirty="0">
                <a:latin typeface="Arial"/>
                <a:cs typeface="Arial"/>
              </a:rPr>
              <a:t>from</a:t>
            </a:r>
            <a:r>
              <a:rPr sz="1400" spc="-35" dirty="0">
                <a:latin typeface="Arial"/>
                <a:cs typeface="Arial"/>
              </a:rPr>
              <a:t> </a:t>
            </a:r>
            <a:r>
              <a:rPr sz="1400" spc="-5" dirty="0">
                <a:latin typeface="Arial"/>
                <a:cs typeface="Arial"/>
              </a:rPr>
              <a:t>two </a:t>
            </a:r>
            <a:r>
              <a:rPr sz="1400" spc="-375" dirty="0">
                <a:latin typeface="Arial"/>
                <a:cs typeface="Arial"/>
              </a:rPr>
              <a:t> </a:t>
            </a:r>
            <a:r>
              <a:rPr sz="1400" spc="-5" dirty="0">
                <a:latin typeface="Arial"/>
                <a:cs typeface="Arial"/>
              </a:rPr>
              <a:t>relations.</a:t>
            </a:r>
            <a:endParaRPr sz="1400">
              <a:latin typeface="Arial"/>
              <a:cs typeface="Arial"/>
            </a:endParaRPr>
          </a:p>
          <a:p>
            <a:pPr marL="412750" marR="81280" indent="-337185">
              <a:lnSpc>
                <a:spcPts val="1960"/>
              </a:lnSpc>
              <a:spcBef>
                <a:spcPts val="95"/>
              </a:spcBef>
              <a:buChar char="●"/>
              <a:tabLst>
                <a:tab pos="412750" algn="l"/>
                <a:tab pos="413384" algn="l"/>
              </a:tabLst>
            </a:pPr>
            <a:r>
              <a:rPr sz="1400" dirty="0">
                <a:latin typeface="Arial"/>
                <a:cs typeface="Arial"/>
              </a:rPr>
              <a:t>Is</a:t>
            </a:r>
            <a:r>
              <a:rPr sz="1400" spc="-30" dirty="0">
                <a:latin typeface="Arial"/>
                <a:cs typeface="Arial"/>
              </a:rPr>
              <a:t> </a:t>
            </a:r>
            <a:r>
              <a:rPr sz="1400" spc="-5" dirty="0">
                <a:latin typeface="Arial"/>
                <a:cs typeface="Arial"/>
              </a:rPr>
              <a:t>never</a:t>
            </a:r>
            <a:r>
              <a:rPr sz="1400" spc="-25" dirty="0">
                <a:latin typeface="Arial"/>
                <a:cs typeface="Arial"/>
              </a:rPr>
              <a:t> </a:t>
            </a:r>
            <a:r>
              <a:rPr sz="1400" dirty="0">
                <a:latin typeface="Arial"/>
                <a:cs typeface="Arial"/>
              </a:rPr>
              <a:t>a</a:t>
            </a:r>
            <a:r>
              <a:rPr sz="1400" spc="-20" dirty="0">
                <a:latin typeface="Arial"/>
                <a:cs typeface="Arial"/>
              </a:rPr>
              <a:t> </a:t>
            </a:r>
            <a:r>
              <a:rPr sz="1400" spc="-5" dirty="0">
                <a:latin typeface="Arial"/>
                <a:cs typeface="Arial"/>
              </a:rPr>
              <a:t>meaningful</a:t>
            </a:r>
            <a:r>
              <a:rPr sz="1400" spc="-25" dirty="0">
                <a:latin typeface="Arial"/>
                <a:cs typeface="Arial"/>
              </a:rPr>
              <a:t> </a:t>
            </a:r>
            <a:r>
              <a:rPr sz="1400" dirty="0">
                <a:latin typeface="Arial"/>
                <a:cs typeface="Arial"/>
              </a:rPr>
              <a:t>operation</a:t>
            </a:r>
            <a:r>
              <a:rPr sz="1400" spc="-15" dirty="0">
                <a:latin typeface="Arial"/>
                <a:cs typeface="Arial"/>
              </a:rPr>
              <a:t> </a:t>
            </a:r>
            <a:r>
              <a:rPr sz="1400" spc="-5" dirty="0">
                <a:latin typeface="Arial"/>
                <a:cs typeface="Arial"/>
              </a:rPr>
              <a:t>when</a:t>
            </a:r>
            <a:r>
              <a:rPr sz="1400" spc="-25" dirty="0">
                <a:latin typeface="Arial"/>
                <a:cs typeface="Arial"/>
              </a:rPr>
              <a:t> </a:t>
            </a:r>
            <a:r>
              <a:rPr sz="1400" dirty="0">
                <a:latin typeface="Arial"/>
                <a:cs typeface="Arial"/>
              </a:rPr>
              <a:t>it </a:t>
            </a:r>
            <a:r>
              <a:rPr sz="1400" spc="-370" dirty="0">
                <a:latin typeface="Arial"/>
                <a:cs typeface="Arial"/>
              </a:rPr>
              <a:t> </a:t>
            </a:r>
            <a:r>
              <a:rPr sz="1400" spc="-5" dirty="0">
                <a:latin typeface="Arial"/>
                <a:cs typeface="Arial"/>
              </a:rPr>
              <a:t>performs alone.</a:t>
            </a:r>
            <a:endParaRPr sz="1400">
              <a:latin typeface="Arial"/>
              <a:cs typeface="Arial"/>
            </a:endParaRPr>
          </a:p>
          <a:p>
            <a:pPr marL="412750" marR="603885" indent="-337185">
              <a:lnSpc>
                <a:spcPts val="1930"/>
              </a:lnSpc>
              <a:spcBef>
                <a:spcPts val="15"/>
              </a:spcBef>
              <a:buChar char="●"/>
              <a:tabLst>
                <a:tab pos="412750" algn="l"/>
                <a:tab pos="413384" algn="l"/>
              </a:tabLst>
            </a:pPr>
            <a:r>
              <a:rPr sz="1400" dirty="0">
                <a:latin typeface="Arial"/>
                <a:cs typeface="Arial"/>
              </a:rPr>
              <a:t>It</a:t>
            </a:r>
            <a:r>
              <a:rPr sz="1400" spc="-30" dirty="0">
                <a:latin typeface="Arial"/>
                <a:cs typeface="Arial"/>
              </a:rPr>
              <a:t> </a:t>
            </a:r>
            <a:r>
              <a:rPr sz="1400" spc="-5" dirty="0">
                <a:latin typeface="Arial"/>
                <a:cs typeface="Arial"/>
              </a:rPr>
              <a:t>becomes</a:t>
            </a:r>
            <a:r>
              <a:rPr sz="1400" spc="-10" dirty="0">
                <a:latin typeface="Arial"/>
                <a:cs typeface="Arial"/>
              </a:rPr>
              <a:t> </a:t>
            </a:r>
            <a:r>
              <a:rPr sz="1400" spc="-5" dirty="0">
                <a:latin typeface="Arial"/>
                <a:cs typeface="Arial"/>
              </a:rPr>
              <a:t>meaningful</a:t>
            </a:r>
            <a:r>
              <a:rPr sz="1400" spc="-15" dirty="0">
                <a:latin typeface="Arial"/>
                <a:cs typeface="Arial"/>
              </a:rPr>
              <a:t> </a:t>
            </a:r>
            <a:r>
              <a:rPr sz="1400" spc="-5" dirty="0">
                <a:latin typeface="Arial"/>
                <a:cs typeface="Arial"/>
              </a:rPr>
              <a:t>when</a:t>
            </a:r>
            <a:r>
              <a:rPr sz="1400" spc="-10" dirty="0">
                <a:latin typeface="Arial"/>
                <a:cs typeface="Arial"/>
              </a:rPr>
              <a:t> it</a:t>
            </a:r>
            <a:r>
              <a:rPr sz="1400" spc="-20" dirty="0">
                <a:latin typeface="Arial"/>
                <a:cs typeface="Arial"/>
              </a:rPr>
              <a:t> </a:t>
            </a:r>
            <a:r>
              <a:rPr sz="1400" spc="-15" dirty="0">
                <a:latin typeface="Arial"/>
                <a:cs typeface="Arial"/>
              </a:rPr>
              <a:t>is </a:t>
            </a:r>
            <a:r>
              <a:rPr sz="1400" spc="-370" dirty="0">
                <a:latin typeface="Arial"/>
                <a:cs typeface="Arial"/>
              </a:rPr>
              <a:t> </a:t>
            </a:r>
            <a:r>
              <a:rPr sz="1400" spc="-5" dirty="0">
                <a:latin typeface="Arial"/>
                <a:cs typeface="Arial"/>
              </a:rPr>
              <a:t>followed</a:t>
            </a:r>
            <a:r>
              <a:rPr sz="1400" spc="-25" dirty="0">
                <a:latin typeface="Arial"/>
                <a:cs typeface="Arial"/>
              </a:rPr>
              <a:t> </a:t>
            </a:r>
            <a:r>
              <a:rPr sz="1400" spc="-5" dirty="0">
                <a:latin typeface="Arial"/>
                <a:cs typeface="Arial"/>
              </a:rPr>
              <a:t>by</a:t>
            </a:r>
            <a:r>
              <a:rPr sz="1400" spc="-25" dirty="0">
                <a:latin typeface="Arial"/>
                <a:cs typeface="Arial"/>
              </a:rPr>
              <a:t> </a:t>
            </a:r>
            <a:r>
              <a:rPr sz="1400" dirty="0">
                <a:latin typeface="Arial"/>
                <a:cs typeface="Arial"/>
              </a:rPr>
              <a:t>other</a:t>
            </a:r>
            <a:r>
              <a:rPr sz="1400" spc="-20" dirty="0">
                <a:latin typeface="Arial"/>
                <a:cs typeface="Arial"/>
              </a:rPr>
              <a:t> </a:t>
            </a:r>
            <a:r>
              <a:rPr sz="1400" spc="-5" dirty="0">
                <a:latin typeface="Arial"/>
                <a:cs typeface="Arial"/>
              </a:rPr>
              <a:t>operations.</a:t>
            </a:r>
            <a:endParaRPr sz="1400">
              <a:latin typeface="Arial"/>
              <a:cs typeface="Arial"/>
            </a:endParaRPr>
          </a:p>
          <a:p>
            <a:pPr marL="412750" indent="-335915">
              <a:lnSpc>
                <a:spcPct val="100000"/>
              </a:lnSpc>
              <a:spcBef>
                <a:spcPts val="700"/>
              </a:spcBef>
              <a:buChar char="●"/>
              <a:tabLst>
                <a:tab pos="412750" algn="l"/>
                <a:tab pos="413384" algn="l"/>
              </a:tabLst>
            </a:pPr>
            <a:r>
              <a:rPr sz="2100" baseline="19841" dirty="0">
                <a:latin typeface="Arial"/>
                <a:cs typeface="Arial"/>
              </a:rPr>
              <a:t>σ</a:t>
            </a:r>
            <a:r>
              <a:rPr sz="2100" spc="7" baseline="19841" dirty="0">
                <a:latin typeface="Arial"/>
                <a:cs typeface="Arial"/>
              </a:rPr>
              <a:t> </a:t>
            </a:r>
            <a:r>
              <a:rPr sz="900" spc="-5" dirty="0">
                <a:latin typeface="Arial"/>
                <a:cs typeface="Arial"/>
              </a:rPr>
              <a:t>column</a:t>
            </a:r>
            <a:r>
              <a:rPr sz="900" spc="10" dirty="0">
                <a:latin typeface="Arial"/>
                <a:cs typeface="Arial"/>
              </a:rPr>
              <a:t> </a:t>
            </a:r>
            <a:r>
              <a:rPr sz="900" spc="-5" dirty="0">
                <a:latin typeface="Arial"/>
                <a:cs typeface="Arial"/>
              </a:rPr>
              <a:t>2</a:t>
            </a:r>
            <a:r>
              <a:rPr sz="900" spc="20" dirty="0">
                <a:latin typeface="Arial"/>
                <a:cs typeface="Arial"/>
              </a:rPr>
              <a:t> </a:t>
            </a:r>
            <a:r>
              <a:rPr sz="2100" baseline="19841" dirty="0">
                <a:latin typeface="Arial"/>
                <a:cs typeface="Arial"/>
              </a:rPr>
              <a:t>=</a:t>
            </a:r>
            <a:r>
              <a:rPr sz="2100" spc="7" baseline="19841" dirty="0">
                <a:latin typeface="Arial"/>
                <a:cs typeface="Arial"/>
              </a:rPr>
              <a:t> </a:t>
            </a:r>
            <a:r>
              <a:rPr sz="900" spc="-5" dirty="0">
                <a:latin typeface="Arial"/>
                <a:cs typeface="Arial"/>
              </a:rPr>
              <a:t>'1'</a:t>
            </a:r>
            <a:r>
              <a:rPr sz="900" spc="5" dirty="0">
                <a:latin typeface="Arial"/>
                <a:cs typeface="Arial"/>
              </a:rPr>
              <a:t> </a:t>
            </a:r>
            <a:r>
              <a:rPr sz="2100" baseline="19841" dirty="0">
                <a:latin typeface="Arial"/>
                <a:cs typeface="Arial"/>
              </a:rPr>
              <a:t>(A</a:t>
            </a:r>
            <a:r>
              <a:rPr sz="2100" spc="-127" baseline="19841" dirty="0">
                <a:latin typeface="Arial"/>
                <a:cs typeface="Arial"/>
              </a:rPr>
              <a:t> </a:t>
            </a:r>
            <a:r>
              <a:rPr sz="2100" baseline="19841" dirty="0">
                <a:latin typeface="Arial"/>
                <a:cs typeface="Arial"/>
              </a:rPr>
              <a:t>X</a:t>
            </a:r>
            <a:r>
              <a:rPr sz="2100" spc="7" baseline="19841" dirty="0">
                <a:latin typeface="Arial"/>
                <a:cs typeface="Arial"/>
              </a:rPr>
              <a:t> </a:t>
            </a:r>
            <a:r>
              <a:rPr sz="2100" spc="-7" baseline="19841" dirty="0">
                <a:latin typeface="Arial"/>
                <a:cs typeface="Arial"/>
              </a:rPr>
              <a:t>B)</a:t>
            </a:r>
            <a:endParaRPr sz="2100" baseline="19841">
              <a:latin typeface="Arial"/>
              <a:cs typeface="Arial"/>
            </a:endParaRPr>
          </a:p>
        </p:txBody>
      </p:sp>
      <p:sp>
        <p:nvSpPr>
          <p:cNvPr id="9" name="object 9"/>
          <p:cNvSpPr txBox="1"/>
          <p:nvPr/>
        </p:nvSpPr>
        <p:spPr>
          <a:xfrm>
            <a:off x="4709540" y="4838191"/>
            <a:ext cx="3543935" cy="132080"/>
          </a:xfrm>
          <a:prstGeom prst="rect">
            <a:avLst/>
          </a:prstGeom>
        </p:spPr>
        <p:txBody>
          <a:bodyPr vert="horz" wrap="square" lIns="0" tIns="12065" rIns="0" bIns="0" rtlCol="0">
            <a:spAutoFit/>
          </a:bodyPr>
          <a:lstStyle/>
          <a:p>
            <a:pPr marL="12700">
              <a:lnSpc>
                <a:spcPct val="100000"/>
              </a:lnSpc>
              <a:spcBef>
                <a:spcPts val="95"/>
              </a:spcBef>
            </a:pPr>
            <a:r>
              <a:rPr sz="700" spc="-10" dirty="0">
                <a:solidFill>
                  <a:srgbClr val="585858"/>
                </a:solidFill>
                <a:latin typeface="Arial"/>
                <a:cs typeface="Arial"/>
              </a:rPr>
              <a:t>Image</a:t>
            </a:r>
            <a:r>
              <a:rPr sz="700" spc="5" dirty="0">
                <a:solidFill>
                  <a:srgbClr val="585858"/>
                </a:solidFill>
                <a:latin typeface="Arial"/>
                <a:cs typeface="Arial"/>
              </a:rPr>
              <a:t> </a:t>
            </a:r>
            <a:r>
              <a:rPr sz="700" spc="-5" dirty="0">
                <a:solidFill>
                  <a:srgbClr val="585858"/>
                </a:solidFill>
                <a:latin typeface="Arial"/>
                <a:cs typeface="Arial"/>
              </a:rPr>
              <a:t>Source:</a:t>
            </a:r>
            <a:r>
              <a:rPr sz="700" spc="25" dirty="0">
                <a:solidFill>
                  <a:srgbClr val="585858"/>
                </a:solidFill>
                <a:latin typeface="Arial"/>
                <a:cs typeface="Arial"/>
              </a:rPr>
              <a:t> </a:t>
            </a:r>
            <a:r>
              <a:rPr sz="700" spc="-10" dirty="0">
                <a:solidFill>
                  <a:srgbClr val="0096A7"/>
                </a:solidFill>
                <a:latin typeface="Arial"/>
                <a:cs typeface="Arial"/>
              </a:rPr>
              <a:t>Image</a:t>
            </a:r>
            <a:r>
              <a:rPr sz="700" spc="25" dirty="0">
                <a:solidFill>
                  <a:srgbClr val="0096A7"/>
                </a:solidFill>
                <a:latin typeface="Arial"/>
                <a:cs typeface="Arial"/>
              </a:rPr>
              <a:t> </a:t>
            </a:r>
            <a:r>
              <a:rPr sz="700" spc="-5" dirty="0">
                <a:solidFill>
                  <a:srgbClr val="0096A7"/>
                </a:solidFill>
                <a:latin typeface="Arial"/>
                <a:cs typeface="Arial"/>
              </a:rPr>
              <a:t>Source:</a:t>
            </a:r>
            <a:r>
              <a:rPr sz="700" spc="10" dirty="0">
                <a:solidFill>
                  <a:srgbClr val="0096A7"/>
                </a:solidFill>
                <a:latin typeface="Arial"/>
                <a:cs typeface="Arial"/>
              </a:rPr>
              <a:t> </a:t>
            </a:r>
            <a:r>
              <a:rPr sz="700" spc="-10" dirty="0">
                <a:solidFill>
                  <a:srgbClr val="0096A7"/>
                </a:solidFill>
                <a:latin typeface="Arial"/>
                <a:cs typeface="Arial"/>
                <a:hlinkClick r:id="rId3"/>
              </a:rPr>
              <a:t>https://www.minigranth.com/dbms-tutorial/relational-algebra/</a:t>
            </a:r>
            <a:endParaRPr sz="700">
              <a:latin typeface="Arial"/>
              <a:cs typeface="Arial"/>
            </a:endParaRPr>
          </a:p>
        </p:txBody>
      </p:sp>
      <p:grpSp>
        <p:nvGrpSpPr>
          <p:cNvPr id="10" name="object 10"/>
          <p:cNvGrpSpPr/>
          <p:nvPr/>
        </p:nvGrpSpPr>
        <p:grpSpPr>
          <a:xfrm>
            <a:off x="4618990" y="1066165"/>
            <a:ext cx="4390390" cy="3888740"/>
            <a:chOff x="4618990" y="1066165"/>
            <a:chExt cx="4390390" cy="3888740"/>
          </a:xfrm>
        </p:grpSpPr>
        <p:sp>
          <p:nvSpPr>
            <p:cNvPr id="11" name="object 11"/>
            <p:cNvSpPr/>
            <p:nvPr/>
          </p:nvSpPr>
          <p:spPr>
            <a:xfrm>
              <a:off x="5316601" y="4948428"/>
              <a:ext cx="2922270" cy="6350"/>
            </a:xfrm>
            <a:custGeom>
              <a:avLst/>
              <a:gdLst/>
              <a:ahLst/>
              <a:cxnLst/>
              <a:rect l="l" t="t" r="r" b="b"/>
              <a:pathLst>
                <a:path w="2922270" h="6350">
                  <a:moveTo>
                    <a:pt x="2921762" y="0"/>
                  </a:moveTo>
                  <a:lnTo>
                    <a:pt x="0" y="0"/>
                  </a:lnTo>
                  <a:lnTo>
                    <a:pt x="0" y="6095"/>
                  </a:lnTo>
                  <a:lnTo>
                    <a:pt x="2921762" y="6095"/>
                  </a:lnTo>
                  <a:lnTo>
                    <a:pt x="2921762" y="0"/>
                  </a:lnTo>
                  <a:close/>
                </a:path>
              </a:pathLst>
            </a:custGeom>
            <a:solidFill>
              <a:srgbClr val="0096A7"/>
            </a:solidFill>
          </p:spPr>
          <p:txBody>
            <a:bodyPr wrap="square" lIns="0" tIns="0" rIns="0" bIns="0" rtlCol="0"/>
            <a:lstStyle/>
            <a:p>
              <a:endParaRPr/>
            </a:p>
          </p:txBody>
        </p:sp>
        <p:pic>
          <p:nvPicPr>
            <p:cNvPr id="12" name="object 12"/>
            <p:cNvPicPr/>
            <p:nvPr/>
          </p:nvPicPr>
          <p:blipFill>
            <a:blip r:embed="rId4" cstate="print"/>
            <a:stretch>
              <a:fillRect/>
            </a:stretch>
          </p:blipFill>
          <p:spPr>
            <a:xfrm>
              <a:off x="4618990" y="1066165"/>
              <a:ext cx="4390390" cy="2123820"/>
            </a:xfrm>
            <a:prstGeom prst="rect">
              <a:avLst/>
            </a:prstGeom>
          </p:spPr>
        </p:pic>
      </p:grpSp>
      <p:pic>
        <p:nvPicPr>
          <p:cNvPr id="13" name="object 13"/>
          <p:cNvPicPr/>
          <p:nvPr/>
        </p:nvPicPr>
        <p:blipFill>
          <a:blip r:embed="rId5" cstate="print"/>
          <a:stretch>
            <a:fillRect/>
          </a:stretch>
        </p:blipFill>
        <p:spPr>
          <a:xfrm>
            <a:off x="143510" y="161289"/>
            <a:ext cx="773887" cy="311150"/>
          </a:xfrm>
          <a:prstGeom prst="rect">
            <a:avLst/>
          </a:prstGeom>
        </p:spPr>
      </p:pic>
      <p:sp>
        <p:nvSpPr>
          <p:cNvPr id="14" name="object 14"/>
          <p:cNvSpPr txBox="1">
            <a:spLocks noGrp="1"/>
          </p:cNvSpPr>
          <p:nvPr>
            <p:ph type="ftr" sz="quarter" idx="5"/>
          </p:nvPr>
        </p:nvSpPr>
        <p:spPr>
          <a:xfrm>
            <a:off x="3634866" y="5032268"/>
            <a:ext cx="1864995" cy="123111"/>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chemeClr val="tx1"/>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25"/>
              </a:spcBef>
            </a:pPr>
            <a:endParaRPr dirty="0"/>
          </a:p>
        </p:txBody>
      </p:sp>
    </p:spTree>
  </p:cSld>
  <p:clrMapOvr>
    <a:masterClrMapping/>
  </p:clrMapOvr>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86231" y="827278"/>
            <a:ext cx="3368040" cy="887422"/>
          </a:xfrm>
          <a:prstGeom prst="rect">
            <a:avLst/>
          </a:prstGeom>
        </p:spPr>
        <p:txBody>
          <a:bodyPr vert="horz" wrap="square" lIns="0" tIns="12700" rIns="0" bIns="0" rtlCol="0">
            <a:spAutoFit/>
          </a:bodyPr>
          <a:lstStyle/>
          <a:p>
            <a:pPr marL="12700" algn="ctr">
              <a:lnSpc>
                <a:spcPct val="100000"/>
              </a:lnSpc>
              <a:spcBef>
                <a:spcPts val="100"/>
              </a:spcBef>
            </a:pPr>
            <a:r>
              <a:rPr spc="-5" dirty="0"/>
              <a:t>Fundamental</a:t>
            </a:r>
            <a:r>
              <a:rPr spc="-110" dirty="0"/>
              <a:t> </a:t>
            </a:r>
            <a:r>
              <a:rPr spc="-5" dirty="0"/>
              <a:t>Operations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5416550" y="1342136"/>
              <a:ext cx="2882900" cy="2609088"/>
            </a:xfrm>
            <a:prstGeom prst="rect">
              <a:avLst/>
            </a:prstGeom>
          </p:spPr>
        </p:pic>
      </p:grpSp>
      <p:sp>
        <p:nvSpPr>
          <p:cNvPr id="7" name="object 7"/>
          <p:cNvSpPr txBox="1"/>
          <p:nvPr/>
        </p:nvSpPr>
        <p:spPr>
          <a:xfrm>
            <a:off x="1965705" y="1722247"/>
            <a:ext cx="62230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U</a:t>
            </a:r>
            <a:r>
              <a:rPr sz="1800" spc="-15" dirty="0">
                <a:solidFill>
                  <a:srgbClr val="585858"/>
                </a:solidFill>
                <a:latin typeface="Arial"/>
                <a:cs typeface="Arial"/>
              </a:rPr>
              <a:t>n</a:t>
            </a:r>
            <a:r>
              <a:rPr sz="1800" dirty="0">
                <a:solidFill>
                  <a:srgbClr val="585858"/>
                </a:solidFill>
                <a:latin typeface="Arial"/>
                <a:cs typeface="Arial"/>
              </a:rPr>
              <a:t>i</a:t>
            </a:r>
            <a:r>
              <a:rPr sz="1800" spc="-5" dirty="0">
                <a:solidFill>
                  <a:srgbClr val="585858"/>
                </a:solidFill>
                <a:latin typeface="Arial"/>
                <a:cs typeface="Arial"/>
              </a:rPr>
              <a:t>on</a:t>
            </a:r>
            <a:endParaRPr sz="1800">
              <a:latin typeface="Arial"/>
              <a:cs typeface="Arial"/>
            </a:endParaRPr>
          </a:p>
        </p:txBody>
      </p:sp>
      <p:sp>
        <p:nvSpPr>
          <p:cNvPr id="8" name="object 8"/>
          <p:cNvSpPr txBox="1"/>
          <p:nvPr/>
        </p:nvSpPr>
        <p:spPr>
          <a:xfrm>
            <a:off x="654812" y="2858490"/>
            <a:ext cx="3441700" cy="2019935"/>
          </a:xfrm>
          <a:prstGeom prst="rect">
            <a:avLst/>
          </a:prstGeom>
        </p:spPr>
        <p:txBody>
          <a:bodyPr vert="horz" wrap="square" lIns="0" tIns="48895" rIns="0" bIns="0" rtlCol="0">
            <a:spAutoFit/>
          </a:bodyPr>
          <a:lstStyle/>
          <a:p>
            <a:pPr marL="32384">
              <a:lnSpc>
                <a:spcPct val="100000"/>
              </a:lnSpc>
              <a:spcBef>
                <a:spcPts val="385"/>
              </a:spcBef>
            </a:pPr>
            <a:r>
              <a:rPr sz="1400" spc="-5" dirty="0">
                <a:latin typeface="Arial"/>
                <a:cs typeface="Arial"/>
              </a:rPr>
              <a:t>UNION</a:t>
            </a:r>
            <a:r>
              <a:rPr sz="1400" spc="-45" dirty="0">
                <a:latin typeface="Arial"/>
                <a:cs typeface="Arial"/>
              </a:rPr>
              <a:t> </a:t>
            </a:r>
            <a:r>
              <a:rPr sz="1400" dirty="0">
                <a:latin typeface="Arial"/>
                <a:cs typeface="Arial"/>
              </a:rPr>
              <a:t>(υ)</a:t>
            </a:r>
            <a:endParaRPr sz="1400">
              <a:latin typeface="Arial"/>
              <a:cs typeface="Arial"/>
            </a:endParaRPr>
          </a:p>
          <a:p>
            <a:pPr marL="349250" indent="-335915">
              <a:lnSpc>
                <a:spcPct val="100000"/>
              </a:lnSpc>
              <a:spcBef>
                <a:spcPts val="290"/>
              </a:spcBef>
              <a:buChar char="●"/>
              <a:tabLst>
                <a:tab pos="349250" algn="l"/>
                <a:tab pos="349885" algn="l"/>
              </a:tabLst>
            </a:pPr>
            <a:r>
              <a:rPr sz="1400" spc="-5" dirty="0">
                <a:latin typeface="Arial"/>
                <a:cs typeface="Arial"/>
              </a:rPr>
              <a:t>UNION</a:t>
            </a:r>
            <a:r>
              <a:rPr sz="1400" spc="-15" dirty="0">
                <a:latin typeface="Arial"/>
                <a:cs typeface="Arial"/>
              </a:rPr>
              <a:t> </a:t>
            </a:r>
            <a:r>
              <a:rPr sz="1400" dirty="0">
                <a:latin typeface="Arial"/>
                <a:cs typeface="Arial"/>
              </a:rPr>
              <a:t>is</a:t>
            </a:r>
            <a:r>
              <a:rPr sz="1400" spc="-20" dirty="0">
                <a:latin typeface="Arial"/>
                <a:cs typeface="Arial"/>
              </a:rPr>
              <a:t> </a:t>
            </a:r>
            <a:r>
              <a:rPr sz="1400" spc="-5" dirty="0">
                <a:latin typeface="Arial"/>
                <a:cs typeface="Arial"/>
              </a:rPr>
              <a:t>symbolized by</a:t>
            </a:r>
            <a:r>
              <a:rPr sz="1400" spc="-25" dirty="0">
                <a:latin typeface="Arial"/>
                <a:cs typeface="Arial"/>
              </a:rPr>
              <a:t> </a:t>
            </a:r>
            <a:r>
              <a:rPr sz="1400" dirty="0">
                <a:latin typeface="MS PGothic"/>
                <a:cs typeface="MS PGothic"/>
              </a:rPr>
              <a:t>∪</a:t>
            </a:r>
            <a:r>
              <a:rPr sz="1400" spc="-25" dirty="0">
                <a:latin typeface="MS PGothic"/>
                <a:cs typeface="MS PGothic"/>
              </a:rPr>
              <a:t> </a:t>
            </a:r>
            <a:r>
              <a:rPr sz="1400" spc="-5" dirty="0">
                <a:latin typeface="Arial"/>
                <a:cs typeface="Arial"/>
              </a:rPr>
              <a:t>symbol.</a:t>
            </a:r>
            <a:endParaRPr sz="1400">
              <a:latin typeface="Arial"/>
              <a:cs typeface="Arial"/>
            </a:endParaRPr>
          </a:p>
          <a:p>
            <a:pPr marL="349250" marR="30480" indent="-337185">
              <a:lnSpc>
                <a:spcPct val="115700"/>
              </a:lnSpc>
              <a:spcBef>
                <a:spcPts val="15"/>
              </a:spcBef>
              <a:buChar char="●"/>
              <a:tabLst>
                <a:tab pos="349250" algn="l"/>
                <a:tab pos="349885" algn="l"/>
              </a:tabLst>
            </a:pPr>
            <a:r>
              <a:rPr sz="1400" spc="-5" dirty="0">
                <a:latin typeface="Arial"/>
                <a:cs typeface="Arial"/>
              </a:rPr>
              <a:t>It</a:t>
            </a:r>
            <a:r>
              <a:rPr sz="1400" spc="-15" dirty="0">
                <a:latin typeface="Arial"/>
                <a:cs typeface="Arial"/>
              </a:rPr>
              <a:t> </a:t>
            </a:r>
            <a:r>
              <a:rPr sz="1400" spc="-5" dirty="0">
                <a:latin typeface="Arial"/>
                <a:cs typeface="Arial"/>
              </a:rPr>
              <a:t>includes</a:t>
            </a:r>
            <a:r>
              <a:rPr sz="1400" spc="-25" dirty="0">
                <a:latin typeface="Arial"/>
                <a:cs typeface="Arial"/>
              </a:rPr>
              <a:t> </a:t>
            </a:r>
            <a:r>
              <a:rPr sz="1400" spc="-5" dirty="0">
                <a:latin typeface="Arial"/>
                <a:cs typeface="Arial"/>
              </a:rPr>
              <a:t>all</a:t>
            </a:r>
            <a:r>
              <a:rPr sz="1400" spc="-30" dirty="0">
                <a:latin typeface="Arial"/>
                <a:cs typeface="Arial"/>
              </a:rPr>
              <a:t> </a:t>
            </a:r>
            <a:r>
              <a:rPr sz="1400" spc="-5" dirty="0">
                <a:latin typeface="Arial"/>
                <a:cs typeface="Arial"/>
              </a:rPr>
              <a:t>tuples</a:t>
            </a:r>
            <a:r>
              <a:rPr sz="1400" spc="-25" dirty="0">
                <a:latin typeface="Arial"/>
                <a:cs typeface="Arial"/>
              </a:rPr>
              <a:t> </a:t>
            </a:r>
            <a:r>
              <a:rPr sz="1400" spc="-5" dirty="0">
                <a:latin typeface="Arial"/>
                <a:cs typeface="Arial"/>
              </a:rPr>
              <a:t>that</a:t>
            </a:r>
            <a:r>
              <a:rPr sz="1400" spc="-10" dirty="0">
                <a:latin typeface="Arial"/>
                <a:cs typeface="Arial"/>
              </a:rPr>
              <a:t> </a:t>
            </a:r>
            <a:r>
              <a:rPr sz="1400" dirty="0">
                <a:latin typeface="Arial"/>
                <a:cs typeface="Arial"/>
              </a:rPr>
              <a:t>are</a:t>
            </a:r>
            <a:r>
              <a:rPr sz="1400" spc="-25" dirty="0">
                <a:latin typeface="Arial"/>
                <a:cs typeface="Arial"/>
              </a:rPr>
              <a:t> </a:t>
            </a:r>
            <a:r>
              <a:rPr sz="1400" dirty="0">
                <a:latin typeface="Arial"/>
                <a:cs typeface="Arial"/>
              </a:rPr>
              <a:t>in</a:t>
            </a:r>
            <a:r>
              <a:rPr sz="1400" spc="-30" dirty="0">
                <a:latin typeface="Arial"/>
                <a:cs typeface="Arial"/>
              </a:rPr>
              <a:t> </a:t>
            </a:r>
            <a:r>
              <a:rPr sz="1400" spc="-5" dirty="0">
                <a:latin typeface="Arial"/>
                <a:cs typeface="Arial"/>
              </a:rPr>
              <a:t>tables</a:t>
            </a:r>
            <a:r>
              <a:rPr sz="1400" spc="-95" dirty="0">
                <a:latin typeface="Arial"/>
                <a:cs typeface="Arial"/>
              </a:rPr>
              <a:t> </a:t>
            </a:r>
            <a:r>
              <a:rPr sz="1400" dirty="0">
                <a:latin typeface="Arial"/>
                <a:cs typeface="Arial"/>
              </a:rPr>
              <a:t>A </a:t>
            </a:r>
            <a:r>
              <a:rPr sz="1400" spc="-375" dirty="0">
                <a:latin typeface="Arial"/>
                <a:cs typeface="Arial"/>
              </a:rPr>
              <a:t> </a:t>
            </a:r>
            <a:r>
              <a:rPr sz="1400" spc="-5" dirty="0">
                <a:latin typeface="Arial"/>
                <a:cs typeface="Arial"/>
              </a:rPr>
              <a:t>or</a:t>
            </a:r>
            <a:r>
              <a:rPr sz="1400" spc="-10" dirty="0">
                <a:latin typeface="Arial"/>
                <a:cs typeface="Arial"/>
              </a:rPr>
              <a:t> </a:t>
            </a:r>
            <a:r>
              <a:rPr sz="1400" dirty="0">
                <a:latin typeface="Arial"/>
                <a:cs typeface="Arial"/>
              </a:rPr>
              <a:t>in</a:t>
            </a:r>
            <a:r>
              <a:rPr sz="1400" spc="-10" dirty="0">
                <a:latin typeface="Arial"/>
                <a:cs typeface="Arial"/>
              </a:rPr>
              <a:t> </a:t>
            </a:r>
            <a:r>
              <a:rPr sz="1400" spc="-15" dirty="0">
                <a:latin typeface="Arial"/>
                <a:cs typeface="Arial"/>
              </a:rPr>
              <a:t>B.</a:t>
            </a:r>
            <a:endParaRPr sz="1400">
              <a:latin typeface="Arial"/>
              <a:cs typeface="Arial"/>
            </a:endParaRPr>
          </a:p>
          <a:p>
            <a:pPr marL="349250" indent="-335915">
              <a:lnSpc>
                <a:spcPct val="100000"/>
              </a:lnSpc>
              <a:spcBef>
                <a:spcPts val="265"/>
              </a:spcBef>
              <a:buChar char="●"/>
              <a:tabLst>
                <a:tab pos="349250" algn="l"/>
                <a:tab pos="349885" algn="l"/>
              </a:tabLst>
            </a:pPr>
            <a:r>
              <a:rPr sz="1400" dirty="0">
                <a:latin typeface="Arial"/>
                <a:cs typeface="Arial"/>
              </a:rPr>
              <a:t>It</a:t>
            </a:r>
            <a:r>
              <a:rPr sz="1400" spc="-40" dirty="0">
                <a:latin typeface="Arial"/>
                <a:cs typeface="Arial"/>
              </a:rPr>
              <a:t> </a:t>
            </a:r>
            <a:r>
              <a:rPr sz="1400" spc="-5" dirty="0">
                <a:latin typeface="Arial"/>
                <a:cs typeface="Arial"/>
              </a:rPr>
              <a:t>also</a:t>
            </a:r>
            <a:r>
              <a:rPr sz="1400" spc="-25" dirty="0">
                <a:latin typeface="Arial"/>
                <a:cs typeface="Arial"/>
              </a:rPr>
              <a:t> </a:t>
            </a:r>
            <a:r>
              <a:rPr sz="1400" spc="-5" dirty="0">
                <a:latin typeface="Arial"/>
                <a:cs typeface="Arial"/>
              </a:rPr>
              <a:t>eliminates</a:t>
            </a:r>
            <a:r>
              <a:rPr sz="1400" spc="-35" dirty="0">
                <a:latin typeface="Arial"/>
                <a:cs typeface="Arial"/>
              </a:rPr>
              <a:t> </a:t>
            </a:r>
            <a:r>
              <a:rPr sz="1400" spc="-5" dirty="0">
                <a:latin typeface="Arial"/>
                <a:cs typeface="Arial"/>
              </a:rPr>
              <a:t>duplicate</a:t>
            </a:r>
            <a:r>
              <a:rPr sz="1400" spc="-20" dirty="0">
                <a:latin typeface="Arial"/>
                <a:cs typeface="Arial"/>
              </a:rPr>
              <a:t> </a:t>
            </a:r>
            <a:r>
              <a:rPr sz="1400" spc="-5" dirty="0">
                <a:latin typeface="Arial"/>
                <a:cs typeface="Arial"/>
              </a:rPr>
              <a:t>tuples.</a:t>
            </a:r>
            <a:endParaRPr sz="1400">
              <a:latin typeface="Arial"/>
              <a:cs typeface="Arial"/>
            </a:endParaRPr>
          </a:p>
          <a:p>
            <a:pPr marL="349250" marR="5080" indent="-337185">
              <a:lnSpc>
                <a:spcPts val="1960"/>
              </a:lnSpc>
              <a:spcBef>
                <a:spcPts val="95"/>
              </a:spcBef>
              <a:buChar char="●"/>
              <a:tabLst>
                <a:tab pos="349250" algn="l"/>
                <a:tab pos="349885" algn="l"/>
              </a:tabLst>
            </a:pPr>
            <a:r>
              <a:rPr sz="1400" dirty="0">
                <a:latin typeface="Arial"/>
                <a:cs typeface="Arial"/>
              </a:rPr>
              <a:t>set</a:t>
            </a:r>
            <a:r>
              <a:rPr sz="1400" spc="-100" dirty="0">
                <a:latin typeface="Arial"/>
                <a:cs typeface="Arial"/>
              </a:rPr>
              <a:t> </a:t>
            </a:r>
            <a:r>
              <a:rPr sz="1400" dirty="0">
                <a:latin typeface="Arial"/>
                <a:cs typeface="Arial"/>
              </a:rPr>
              <a:t>A</a:t>
            </a:r>
            <a:r>
              <a:rPr sz="1400" spc="-90" dirty="0">
                <a:latin typeface="Arial"/>
                <a:cs typeface="Arial"/>
              </a:rPr>
              <a:t> </a:t>
            </a:r>
            <a:r>
              <a:rPr sz="1400" spc="-5" dirty="0">
                <a:latin typeface="Arial"/>
                <a:cs typeface="Arial"/>
              </a:rPr>
              <a:t>UNION</a:t>
            </a:r>
            <a:r>
              <a:rPr sz="1400" spc="-40" dirty="0">
                <a:latin typeface="Arial"/>
                <a:cs typeface="Arial"/>
              </a:rPr>
              <a:t> </a:t>
            </a:r>
            <a:r>
              <a:rPr sz="1400" dirty="0">
                <a:latin typeface="Arial"/>
                <a:cs typeface="Arial"/>
              </a:rPr>
              <a:t>set</a:t>
            </a:r>
            <a:r>
              <a:rPr sz="1400" spc="-25" dirty="0">
                <a:latin typeface="Arial"/>
                <a:cs typeface="Arial"/>
              </a:rPr>
              <a:t> </a:t>
            </a:r>
            <a:r>
              <a:rPr sz="1400" dirty="0">
                <a:latin typeface="Arial"/>
                <a:cs typeface="Arial"/>
              </a:rPr>
              <a:t>B</a:t>
            </a:r>
            <a:r>
              <a:rPr sz="1400" spc="-35" dirty="0">
                <a:latin typeface="Arial"/>
                <a:cs typeface="Arial"/>
              </a:rPr>
              <a:t> </a:t>
            </a:r>
            <a:r>
              <a:rPr sz="1400" spc="-5" dirty="0">
                <a:latin typeface="Arial"/>
                <a:cs typeface="Arial"/>
              </a:rPr>
              <a:t>would be</a:t>
            </a:r>
            <a:r>
              <a:rPr sz="1400" spc="-20" dirty="0">
                <a:latin typeface="Arial"/>
                <a:cs typeface="Arial"/>
              </a:rPr>
              <a:t> </a:t>
            </a:r>
            <a:r>
              <a:rPr sz="1400" spc="-5" dirty="0">
                <a:latin typeface="Arial"/>
                <a:cs typeface="Arial"/>
              </a:rPr>
              <a:t>expressed </a:t>
            </a:r>
            <a:r>
              <a:rPr sz="1400" spc="-375" dirty="0">
                <a:latin typeface="Arial"/>
                <a:cs typeface="Arial"/>
              </a:rPr>
              <a:t> </a:t>
            </a:r>
            <a:r>
              <a:rPr sz="1400" spc="-5" dirty="0">
                <a:latin typeface="Arial"/>
                <a:cs typeface="Arial"/>
              </a:rPr>
              <a:t>as</a:t>
            </a:r>
            <a:endParaRPr sz="1400">
              <a:latin typeface="Arial"/>
              <a:cs typeface="Arial"/>
            </a:endParaRPr>
          </a:p>
          <a:p>
            <a:pPr marL="809625">
              <a:lnSpc>
                <a:spcPct val="100000"/>
              </a:lnSpc>
              <a:spcBef>
                <a:spcPts val="220"/>
              </a:spcBef>
            </a:pPr>
            <a:r>
              <a:rPr sz="1400" dirty="0">
                <a:latin typeface="Arial"/>
                <a:cs typeface="Arial"/>
              </a:rPr>
              <a:t>A</a:t>
            </a:r>
            <a:r>
              <a:rPr sz="1400" spc="-80" dirty="0">
                <a:latin typeface="Arial"/>
                <a:cs typeface="Arial"/>
              </a:rPr>
              <a:t> </a:t>
            </a:r>
            <a:r>
              <a:rPr sz="1400" dirty="0">
                <a:latin typeface="MS PGothic"/>
                <a:cs typeface="MS PGothic"/>
              </a:rPr>
              <a:t>∪</a:t>
            </a:r>
            <a:r>
              <a:rPr sz="1400" spc="-20" dirty="0">
                <a:latin typeface="MS PGothic"/>
                <a:cs typeface="MS PGothic"/>
              </a:rPr>
              <a:t> </a:t>
            </a:r>
            <a:r>
              <a:rPr sz="1400" dirty="0">
                <a:latin typeface="Arial"/>
                <a:cs typeface="Arial"/>
              </a:rPr>
              <a:t>B</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4613564" y="4820285"/>
            <a:ext cx="3767454" cy="323850"/>
          </a:xfrm>
          <a:prstGeom prst="rect">
            <a:avLst/>
          </a:prstGeom>
        </p:spPr>
        <p:txBody>
          <a:bodyPr vert="horz" wrap="square" lIns="0" tIns="3810" rIns="0" bIns="0" rtlCol="0">
            <a:spAutoFit/>
          </a:bodyPr>
          <a:lstStyle/>
          <a:p>
            <a:pPr marL="1085850" algn="ctr">
              <a:lnSpc>
                <a:spcPct val="100000"/>
              </a:lnSpc>
              <a:spcBef>
                <a:spcPts val="30"/>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35" dirty="0">
                <a:solidFill>
                  <a:srgbClr val="585858"/>
                </a:solidFill>
                <a:latin typeface="Arial"/>
                <a:cs typeface="Arial"/>
              </a:rPr>
              <a:t> </a:t>
            </a:r>
            <a:r>
              <a:rPr sz="700" u="sng" spc="-10" dirty="0">
                <a:solidFill>
                  <a:srgbClr val="0096A7"/>
                </a:solidFill>
                <a:uFill>
                  <a:solidFill>
                    <a:srgbClr val="0096A7"/>
                  </a:solidFill>
                </a:uFill>
                <a:latin typeface="Arial"/>
                <a:cs typeface="Arial"/>
                <a:hlinkClick r:id="rId5"/>
              </a:rPr>
              <a:t>https://www.guru99.com/relational-algebra-dbms.htm</a:t>
            </a:r>
            <a:r>
              <a:rPr sz="700" spc="-10" dirty="0">
                <a:solidFill>
                  <a:srgbClr val="0096A7"/>
                </a:solidFill>
                <a:latin typeface="Arial"/>
                <a:cs typeface="Arial"/>
                <a:hlinkClick r:id="rId5"/>
              </a:rPr>
              <a:t>l</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86231" y="827278"/>
            <a:ext cx="3368040" cy="887422"/>
          </a:xfrm>
          <a:prstGeom prst="rect">
            <a:avLst/>
          </a:prstGeom>
        </p:spPr>
        <p:txBody>
          <a:bodyPr vert="horz" wrap="square" lIns="0" tIns="12700" rIns="0" bIns="0" rtlCol="0">
            <a:spAutoFit/>
          </a:bodyPr>
          <a:lstStyle/>
          <a:p>
            <a:pPr marL="12700" algn="ctr">
              <a:lnSpc>
                <a:spcPct val="100000"/>
              </a:lnSpc>
              <a:spcBef>
                <a:spcPts val="100"/>
              </a:spcBef>
            </a:pPr>
            <a:r>
              <a:rPr spc="-5" dirty="0"/>
              <a:t>Fundamental</a:t>
            </a:r>
            <a:r>
              <a:rPr spc="-110" dirty="0"/>
              <a:t> </a:t>
            </a:r>
            <a:r>
              <a:rPr spc="-5" dirty="0"/>
              <a:t>Operations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838700" y="1694688"/>
              <a:ext cx="3903345" cy="1581023"/>
            </a:xfrm>
            <a:prstGeom prst="rect">
              <a:avLst/>
            </a:prstGeom>
          </p:spPr>
        </p:pic>
      </p:grpSp>
      <p:sp>
        <p:nvSpPr>
          <p:cNvPr id="7" name="object 7"/>
          <p:cNvSpPr txBox="1"/>
          <p:nvPr/>
        </p:nvSpPr>
        <p:spPr>
          <a:xfrm>
            <a:off x="1542033" y="1722247"/>
            <a:ext cx="146621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Set</a:t>
            </a:r>
            <a:r>
              <a:rPr sz="1800" spc="-100" dirty="0">
                <a:solidFill>
                  <a:srgbClr val="585858"/>
                </a:solidFill>
                <a:latin typeface="Arial"/>
                <a:cs typeface="Arial"/>
              </a:rPr>
              <a:t> </a:t>
            </a:r>
            <a:r>
              <a:rPr sz="1800" spc="-5" dirty="0">
                <a:solidFill>
                  <a:srgbClr val="585858"/>
                </a:solidFill>
                <a:latin typeface="Arial"/>
                <a:cs typeface="Arial"/>
              </a:rPr>
              <a:t>Difference</a:t>
            </a:r>
            <a:endParaRPr sz="1800">
              <a:latin typeface="Arial"/>
              <a:cs typeface="Arial"/>
            </a:endParaRPr>
          </a:p>
        </p:txBody>
      </p:sp>
      <p:sp>
        <p:nvSpPr>
          <p:cNvPr id="8" name="object 8"/>
          <p:cNvSpPr txBox="1"/>
          <p:nvPr/>
        </p:nvSpPr>
        <p:spPr>
          <a:xfrm>
            <a:off x="654812" y="2861538"/>
            <a:ext cx="3496310" cy="2004695"/>
          </a:xfrm>
          <a:prstGeom prst="rect">
            <a:avLst/>
          </a:prstGeom>
        </p:spPr>
        <p:txBody>
          <a:bodyPr vert="horz" wrap="square" lIns="0" tIns="12065" rIns="0" bIns="0" rtlCol="0">
            <a:spAutoFit/>
          </a:bodyPr>
          <a:lstStyle/>
          <a:p>
            <a:pPr marL="349250" marR="11430" indent="-337185">
              <a:lnSpc>
                <a:spcPct val="115799"/>
              </a:lnSpc>
              <a:spcBef>
                <a:spcPts val="95"/>
              </a:spcBef>
              <a:buChar char="●"/>
              <a:tabLst>
                <a:tab pos="349250" algn="l"/>
                <a:tab pos="349885" algn="l"/>
              </a:tabLst>
            </a:pPr>
            <a:r>
              <a:rPr sz="1400" spc="-5" dirty="0">
                <a:latin typeface="Arial"/>
                <a:cs typeface="Arial"/>
              </a:rPr>
              <a:t>Difference</a:t>
            </a:r>
            <a:r>
              <a:rPr sz="1400" spc="-10" dirty="0">
                <a:latin typeface="Arial"/>
                <a:cs typeface="Arial"/>
              </a:rPr>
              <a:t> </a:t>
            </a:r>
            <a:r>
              <a:rPr sz="1400" spc="-5" dirty="0">
                <a:latin typeface="Arial"/>
                <a:cs typeface="Arial"/>
              </a:rPr>
              <a:t>between</a:t>
            </a:r>
            <a:r>
              <a:rPr sz="1400" dirty="0">
                <a:latin typeface="Arial"/>
                <a:cs typeface="Arial"/>
              </a:rPr>
              <a:t> </a:t>
            </a:r>
            <a:r>
              <a:rPr sz="1400" spc="-5" dirty="0">
                <a:latin typeface="Arial"/>
                <a:cs typeface="Arial"/>
              </a:rPr>
              <a:t>sets</a:t>
            </a:r>
            <a:r>
              <a:rPr sz="1400" spc="5" dirty="0">
                <a:latin typeface="Arial"/>
                <a:cs typeface="Arial"/>
              </a:rPr>
              <a:t> </a:t>
            </a:r>
            <a:r>
              <a:rPr sz="1400" spc="-10" dirty="0">
                <a:latin typeface="Arial"/>
                <a:cs typeface="Arial"/>
              </a:rPr>
              <a:t>is</a:t>
            </a:r>
            <a:r>
              <a:rPr sz="1400" spc="-5" dirty="0">
                <a:latin typeface="Arial"/>
                <a:cs typeface="Arial"/>
              </a:rPr>
              <a:t> denoted</a:t>
            </a:r>
            <a:r>
              <a:rPr sz="1400" spc="5" dirty="0">
                <a:latin typeface="Arial"/>
                <a:cs typeface="Arial"/>
              </a:rPr>
              <a:t> </a:t>
            </a:r>
            <a:r>
              <a:rPr sz="1400" dirty="0">
                <a:latin typeface="Arial"/>
                <a:cs typeface="Arial"/>
              </a:rPr>
              <a:t>by </a:t>
            </a:r>
            <a:r>
              <a:rPr sz="1400" spc="5" dirty="0">
                <a:latin typeface="Arial"/>
                <a:cs typeface="Arial"/>
              </a:rPr>
              <a:t> </a:t>
            </a:r>
            <a:r>
              <a:rPr sz="1400" dirty="0">
                <a:latin typeface="Arial"/>
                <a:cs typeface="Arial"/>
              </a:rPr>
              <a:t>‘A</a:t>
            </a:r>
            <a:r>
              <a:rPr sz="1400" spc="-95" dirty="0">
                <a:latin typeface="Arial"/>
                <a:cs typeface="Arial"/>
              </a:rPr>
              <a:t> </a:t>
            </a:r>
            <a:r>
              <a:rPr sz="1400" dirty="0">
                <a:latin typeface="Arial"/>
                <a:cs typeface="Arial"/>
              </a:rPr>
              <a:t>–</a:t>
            </a:r>
            <a:r>
              <a:rPr sz="1400" spc="-15" dirty="0">
                <a:latin typeface="Arial"/>
                <a:cs typeface="Arial"/>
              </a:rPr>
              <a:t> </a:t>
            </a:r>
            <a:r>
              <a:rPr sz="1400" spc="-10" dirty="0">
                <a:latin typeface="Arial"/>
                <a:cs typeface="Arial"/>
              </a:rPr>
              <a:t>B’,</a:t>
            </a:r>
            <a:r>
              <a:rPr sz="1400" spc="-20" dirty="0">
                <a:latin typeface="Arial"/>
                <a:cs typeface="Arial"/>
              </a:rPr>
              <a:t> </a:t>
            </a:r>
            <a:r>
              <a:rPr sz="1400" spc="-10" dirty="0">
                <a:latin typeface="Arial"/>
                <a:cs typeface="Arial"/>
              </a:rPr>
              <a:t>is</a:t>
            </a:r>
            <a:r>
              <a:rPr sz="1400" spc="-15" dirty="0">
                <a:latin typeface="Arial"/>
                <a:cs typeface="Arial"/>
              </a:rPr>
              <a:t> </a:t>
            </a:r>
            <a:r>
              <a:rPr sz="1400" dirty="0">
                <a:latin typeface="Arial"/>
                <a:cs typeface="Arial"/>
              </a:rPr>
              <a:t>the</a:t>
            </a:r>
            <a:r>
              <a:rPr sz="1400" spc="-25" dirty="0">
                <a:latin typeface="Arial"/>
                <a:cs typeface="Arial"/>
              </a:rPr>
              <a:t> </a:t>
            </a:r>
            <a:r>
              <a:rPr sz="1400" spc="-5" dirty="0">
                <a:latin typeface="Arial"/>
                <a:cs typeface="Arial"/>
              </a:rPr>
              <a:t>set</a:t>
            </a:r>
            <a:r>
              <a:rPr sz="1400" spc="-30" dirty="0">
                <a:latin typeface="Arial"/>
                <a:cs typeface="Arial"/>
              </a:rPr>
              <a:t> </a:t>
            </a:r>
            <a:r>
              <a:rPr sz="1400" dirty="0">
                <a:latin typeface="Arial"/>
                <a:cs typeface="Arial"/>
              </a:rPr>
              <a:t>containing</a:t>
            </a:r>
            <a:r>
              <a:rPr sz="1400" spc="-20" dirty="0">
                <a:latin typeface="Arial"/>
                <a:cs typeface="Arial"/>
              </a:rPr>
              <a:t> </a:t>
            </a:r>
            <a:r>
              <a:rPr sz="1400" spc="-5" dirty="0">
                <a:latin typeface="Arial"/>
                <a:cs typeface="Arial"/>
              </a:rPr>
              <a:t>elements</a:t>
            </a:r>
            <a:r>
              <a:rPr sz="1400" spc="-15" dirty="0">
                <a:latin typeface="Arial"/>
                <a:cs typeface="Arial"/>
              </a:rPr>
              <a:t> of </a:t>
            </a:r>
            <a:r>
              <a:rPr sz="1400" spc="-375" dirty="0">
                <a:latin typeface="Arial"/>
                <a:cs typeface="Arial"/>
              </a:rPr>
              <a:t> </a:t>
            </a:r>
            <a:r>
              <a:rPr sz="1400" dirty="0">
                <a:latin typeface="Arial"/>
                <a:cs typeface="Arial"/>
              </a:rPr>
              <a:t>set A </a:t>
            </a:r>
            <a:r>
              <a:rPr sz="1400" spc="-5" dirty="0">
                <a:latin typeface="Arial"/>
                <a:cs typeface="Arial"/>
              </a:rPr>
              <a:t>but not </a:t>
            </a:r>
            <a:r>
              <a:rPr sz="1400" dirty="0">
                <a:latin typeface="Arial"/>
                <a:cs typeface="Arial"/>
              </a:rPr>
              <a:t>in </a:t>
            </a:r>
            <a:r>
              <a:rPr sz="1400" spc="-10" dirty="0">
                <a:latin typeface="Arial"/>
                <a:cs typeface="Arial"/>
              </a:rPr>
              <a:t>B. </a:t>
            </a:r>
            <a:r>
              <a:rPr sz="1400" spc="-5" dirty="0">
                <a:latin typeface="Arial"/>
                <a:cs typeface="Arial"/>
              </a:rPr>
              <a:t>i.e </a:t>
            </a:r>
            <a:r>
              <a:rPr sz="1400" dirty="0">
                <a:latin typeface="Arial"/>
                <a:cs typeface="Arial"/>
              </a:rPr>
              <a:t>all </a:t>
            </a:r>
            <a:r>
              <a:rPr sz="1400" spc="-5" dirty="0">
                <a:latin typeface="Arial"/>
                <a:cs typeface="Arial"/>
              </a:rPr>
              <a:t>elements </a:t>
            </a:r>
            <a:r>
              <a:rPr sz="1400" dirty="0">
                <a:latin typeface="Arial"/>
                <a:cs typeface="Arial"/>
              </a:rPr>
              <a:t>of A </a:t>
            </a:r>
            <a:r>
              <a:rPr sz="1400" spc="5" dirty="0">
                <a:latin typeface="Arial"/>
                <a:cs typeface="Arial"/>
              </a:rPr>
              <a:t> </a:t>
            </a:r>
            <a:r>
              <a:rPr sz="1400" spc="-5" dirty="0">
                <a:latin typeface="Arial"/>
                <a:cs typeface="Arial"/>
              </a:rPr>
              <a:t>except </a:t>
            </a:r>
            <a:r>
              <a:rPr sz="1400" dirty="0">
                <a:latin typeface="Arial"/>
                <a:cs typeface="Arial"/>
              </a:rPr>
              <a:t>the</a:t>
            </a:r>
            <a:r>
              <a:rPr sz="1400" spc="-20" dirty="0">
                <a:latin typeface="Arial"/>
                <a:cs typeface="Arial"/>
              </a:rPr>
              <a:t> </a:t>
            </a:r>
            <a:r>
              <a:rPr sz="1400" spc="-5" dirty="0">
                <a:latin typeface="Arial"/>
                <a:cs typeface="Arial"/>
              </a:rPr>
              <a:t>element</a:t>
            </a:r>
            <a:r>
              <a:rPr sz="1400" spc="-15" dirty="0">
                <a:latin typeface="Arial"/>
                <a:cs typeface="Arial"/>
              </a:rPr>
              <a:t> </a:t>
            </a:r>
            <a:r>
              <a:rPr sz="1400" spc="-5" dirty="0">
                <a:latin typeface="Arial"/>
                <a:cs typeface="Arial"/>
              </a:rPr>
              <a:t>of </a:t>
            </a:r>
            <a:r>
              <a:rPr sz="1400" spc="-15" dirty="0">
                <a:latin typeface="Arial"/>
                <a:cs typeface="Arial"/>
              </a:rPr>
              <a:t>B.</a:t>
            </a:r>
            <a:endParaRPr sz="1400">
              <a:latin typeface="Arial"/>
              <a:cs typeface="Arial"/>
            </a:endParaRPr>
          </a:p>
          <a:p>
            <a:pPr marL="349250" indent="-335915">
              <a:lnSpc>
                <a:spcPct val="100000"/>
              </a:lnSpc>
              <a:spcBef>
                <a:spcPts val="275"/>
              </a:spcBef>
              <a:buChar char="●"/>
              <a:tabLst>
                <a:tab pos="349250" algn="l"/>
                <a:tab pos="349885" algn="l"/>
              </a:tabLst>
            </a:pPr>
            <a:r>
              <a:rPr sz="1400" dirty="0">
                <a:latin typeface="Arial"/>
                <a:cs typeface="Arial"/>
              </a:rPr>
              <a:t>E</a:t>
            </a:r>
            <a:r>
              <a:rPr sz="1400" spc="-20" dirty="0">
                <a:latin typeface="Arial"/>
                <a:cs typeface="Arial"/>
              </a:rPr>
              <a:t>x</a:t>
            </a:r>
            <a:r>
              <a:rPr sz="1400" dirty="0">
                <a:latin typeface="Arial"/>
                <a:cs typeface="Arial"/>
              </a:rPr>
              <a:t>a</a:t>
            </a:r>
            <a:r>
              <a:rPr sz="1400" spc="-10" dirty="0">
                <a:latin typeface="Arial"/>
                <a:cs typeface="Arial"/>
              </a:rPr>
              <a:t>m</a:t>
            </a:r>
            <a:r>
              <a:rPr sz="1400" dirty="0">
                <a:latin typeface="Arial"/>
                <a:cs typeface="Arial"/>
              </a:rPr>
              <a:t>ple</a:t>
            </a:r>
            <a:r>
              <a:rPr sz="1400" spc="-20" dirty="0">
                <a:latin typeface="Arial"/>
                <a:cs typeface="Arial"/>
              </a:rPr>
              <a:t> </a:t>
            </a:r>
            <a:r>
              <a:rPr sz="1400" dirty="0">
                <a:latin typeface="Arial"/>
                <a:cs typeface="Arial"/>
              </a:rPr>
              <a:t>−</a:t>
            </a:r>
            <a:r>
              <a:rPr sz="1400" spc="-25" dirty="0">
                <a:latin typeface="Arial"/>
                <a:cs typeface="Arial"/>
              </a:rPr>
              <a:t> </a:t>
            </a:r>
            <a:r>
              <a:rPr sz="1400" spc="5" dirty="0">
                <a:latin typeface="Arial"/>
                <a:cs typeface="Arial"/>
              </a:rPr>
              <a:t>I</a:t>
            </a:r>
            <a:r>
              <a:rPr sz="1400" dirty="0">
                <a:latin typeface="Arial"/>
                <a:cs typeface="Arial"/>
              </a:rPr>
              <a:t>f</a:t>
            </a:r>
            <a:r>
              <a:rPr sz="1400" spc="-100" dirty="0">
                <a:latin typeface="Arial"/>
                <a:cs typeface="Arial"/>
              </a:rPr>
              <a:t> </a:t>
            </a:r>
            <a:r>
              <a:rPr sz="1400" dirty="0">
                <a:latin typeface="Arial"/>
                <a:cs typeface="Arial"/>
              </a:rPr>
              <a:t>A</a:t>
            </a:r>
            <a:r>
              <a:rPr sz="1400" spc="-90" dirty="0">
                <a:latin typeface="Arial"/>
                <a:cs typeface="Arial"/>
              </a:rPr>
              <a:t> </a:t>
            </a:r>
            <a:r>
              <a:rPr sz="1400" dirty="0">
                <a:latin typeface="Arial"/>
                <a:cs typeface="Arial"/>
              </a:rPr>
              <a:t>=</a:t>
            </a:r>
            <a:r>
              <a:rPr sz="1400" spc="-25" dirty="0">
                <a:latin typeface="Arial"/>
                <a:cs typeface="Arial"/>
              </a:rPr>
              <a:t> </a:t>
            </a:r>
            <a:r>
              <a:rPr sz="1400" dirty="0">
                <a:latin typeface="Arial"/>
                <a:cs typeface="Arial"/>
              </a:rPr>
              <a:t>{</a:t>
            </a:r>
            <a:r>
              <a:rPr sz="1400" spc="-30" dirty="0">
                <a:latin typeface="Arial"/>
                <a:cs typeface="Arial"/>
              </a:rPr>
              <a:t> </a:t>
            </a:r>
            <a:r>
              <a:rPr sz="1400" spc="-15" dirty="0">
                <a:latin typeface="Arial"/>
                <a:cs typeface="Arial"/>
              </a:rPr>
              <a:t>1</a:t>
            </a:r>
            <a:r>
              <a:rPr sz="1400" dirty="0">
                <a:latin typeface="Arial"/>
                <a:cs typeface="Arial"/>
              </a:rPr>
              <a:t>0,</a:t>
            </a:r>
            <a:r>
              <a:rPr sz="1400" spc="-15" dirty="0">
                <a:latin typeface="Arial"/>
                <a:cs typeface="Arial"/>
              </a:rPr>
              <a:t> </a:t>
            </a:r>
            <a:r>
              <a:rPr sz="1400" dirty="0">
                <a:latin typeface="Arial"/>
                <a:cs typeface="Arial"/>
              </a:rPr>
              <a:t>1</a:t>
            </a:r>
            <a:r>
              <a:rPr sz="1400" spc="-15" dirty="0">
                <a:latin typeface="Arial"/>
                <a:cs typeface="Arial"/>
              </a:rPr>
              <a:t>1</a:t>
            </a:r>
            <a:r>
              <a:rPr sz="1400" dirty="0">
                <a:latin typeface="Arial"/>
                <a:cs typeface="Arial"/>
              </a:rPr>
              <a:t>,</a:t>
            </a:r>
            <a:r>
              <a:rPr sz="1400" spc="-10" dirty="0">
                <a:latin typeface="Arial"/>
                <a:cs typeface="Arial"/>
              </a:rPr>
              <a:t> </a:t>
            </a:r>
            <a:r>
              <a:rPr sz="1400" dirty="0">
                <a:latin typeface="Arial"/>
                <a:cs typeface="Arial"/>
              </a:rPr>
              <a:t>1</a:t>
            </a:r>
            <a:r>
              <a:rPr sz="1400" spc="-15" dirty="0">
                <a:latin typeface="Arial"/>
                <a:cs typeface="Arial"/>
              </a:rPr>
              <a:t>2</a:t>
            </a:r>
            <a:r>
              <a:rPr sz="1400" dirty="0">
                <a:latin typeface="Arial"/>
                <a:cs typeface="Arial"/>
              </a:rPr>
              <a:t>,</a:t>
            </a:r>
            <a:r>
              <a:rPr sz="1400" spc="-15" dirty="0">
                <a:latin typeface="Arial"/>
                <a:cs typeface="Arial"/>
              </a:rPr>
              <a:t> </a:t>
            </a:r>
            <a:r>
              <a:rPr sz="1400" spc="-5" dirty="0">
                <a:latin typeface="Arial"/>
                <a:cs typeface="Arial"/>
              </a:rPr>
              <a:t>1</a:t>
            </a:r>
            <a:r>
              <a:rPr sz="1400" dirty="0">
                <a:latin typeface="Arial"/>
                <a:cs typeface="Arial"/>
              </a:rPr>
              <a:t>3</a:t>
            </a:r>
            <a:r>
              <a:rPr sz="1400" spc="-30" dirty="0">
                <a:latin typeface="Arial"/>
                <a:cs typeface="Arial"/>
              </a:rPr>
              <a:t> </a:t>
            </a:r>
            <a:r>
              <a:rPr sz="1400" dirty="0">
                <a:latin typeface="Arial"/>
                <a:cs typeface="Arial"/>
              </a:rPr>
              <a:t>}</a:t>
            </a:r>
            <a:r>
              <a:rPr sz="1400" spc="-20" dirty="0">
                <a:latin typeface="Arial"/>
                <a:cs typeface="Arial"/>
              </a:rPr>
              <a:t> </a:t>
            </a:r>
            <a:r>
              <a:rPr sz="1400" spc="-5" dirty="0">
                <a:latin typeface="Arial"/>
                <a:cs typeface="Arial"/>
              </a:rPr>
              <a:t>an</a:t>
            </a:r>
            <a:r>
              <a:rPr sz="1400" dirty="0">
                <a:latin typeface="Arial"/>
                <a:cs typeface="Arial"/>
              </a:rPr>
              <a:t>d</a:t>
            </a:r>
            <a:r>
              <a:rPr sz="1400" spc="-30" dirty="0">
                <a:latin typeface="Arial"/>
                <a:cs typeface="Arial"/>
              </a:rPr>
              <a:t> </a:t>
            </a:r>
            <a:r>
              <a:rPr sz="1400" dirty="0">
                <a:latin typeface="Arial"/>
                <a:cs typeface="Arial"/>
              </a:rPr>
              <a:t>B</a:t>
            </a:r>
            <a:endParaRPr sz="1400">
              <a:latin typeface="Arial"/>
              <a:cs typeface="Arial"/>
            </a:endParaRPr>
          </a:p>
          <a:p>
            <a:pPr marL="349250">
              <a:lnSpc>
                <a:spcPct val="100000"/>
              </a:lnSpc>
              <a:spcBef>
                <a:spcPts val="265"/>
              </a:spcBef>
            </a:pPr>
            <a:r>
              <a:rPr sz="1400" dirty="0">
                <a:latin typeface="Arial"/>
                <a:cs typeface="Arial"/>
              </a:rPr>
              <a:t>=</a:t>
            </a:r>
            <a:r>
              <a:rPr sz="1400" spc="-30" dirty="0">
                <a:latin typeface="Arial"/>
                <a:cs typeface="Arial"/>
              </a:rPr>
              <a:t> </a:t>
            </a:r>
            <a:r>
              <a:rPr sz="1400" dirty="0">
                <a:latin typeface="Arial"/>
                <a:cs typeface="Arial"/>
              </a:rPr>
              <a:t>{</a:t>
            </a:r>
            <a:r>
              <a:rPr sz="1400" spc="-10" dirty="0">
                <a:latin typeface="Arial"/>
                <a:cs typeface="Arial"/>
              </a:rPr>
              <a:t> </a:t>
            </a:r>
            <a:r>
              <a:rPr sz="1400" spc="-5" dirty="0">
                <a:latin typeface="Arial"/>
                <a:cs typeface="Arial"/>
              </a:rPr>
              <a:t>13,</a:t>
            </a:r>
            <a:r>
              <a:rPr sz="1400" spc="-20" dirty="0">
                <a:latin typeface="Arial"/>
                <a:cs typeface="Arial"/>
              </a:rPr>
              <a:t> </a:t>
            </a:r>
            <a:r>
              <a:rPr sz="1400" spc="-5" dirty="0">
                <a:latin typeface="Arial"/>
                <a:cs typeface="Arial"/>
              </a:rPr>
              <a:t>14,</a:t>
            </a:r>
            <a:r>
              <a:rPr sz="1400" spc="-15" dirty="0">
                <a:latin typeface="Arial"/>
                <a:cs typeface="Arial"/>
              </a:rPr>
              <a:t> </a:t>
            </a:r>
            <a:r>
              <a:rPr sz="1400" spc="-5" dirty="0">
                <a:latin typeface="Arial"/>
                <a:cs typeface="Arial"/>
              </a:rPr>
              <a:t>15</a:t>
            </a:r>
            <a:r>
              <a:rPr sz="1400" spc="-20" dirty="0">
                <a:latin typeface="Arial"/>
                <a:cs typeface="Arial"/>
              </a:rPr>
              <a:t> </a:t>
            </a:r>
            <a:r>
              <a:rPr sz="1400" spc="-10" dirty="0">
                <a:latin typeface="Arial"/>
                <a:cs typeface="Arial"/>
              </a:rPr>
              <a:t>},</a:t>
            </a:r>
            <a:r>
              <a:rPr sz="1400" spc="-20" dirty="0">
                <a:latin typeface="Arial"/>
                <a:cs typeface="Arial"/>
              </a:rPr>
              <a:t> </a:t>
            </a:r>
            <a:r>
              <a:rPr sz="1400" spc="-5" dirty="0">
                <a:latin typeface="Arial"/>
                <a:cs typeface="Arial"/>
              </a:rPr>
              <a:t>then</a:t>
            </a:r>
            <a:r>
              <a:rPr sz="1400" spc="-20" dirty="0">
                <a:latin typeface="Arial"/>
                <a:cs typeface="Arial"/>
              </a:rPr>
              <a:t> </a:t>
            </a:r>
            <a:r>
              <a:rPr sz="1400" dirty="0">
                <a:latin typeface="Arial"/>
                <a:cs typeface="Arial"/>
              </a:rPr>
              <a:t>(A</a:t>
            </a:r>
            <a:r>
              <a:rPr sz="1400" spc="-95" dirty="0">
                <a:latin typeface="Arial"/>
                <a:cs typeface="Arial"/>
              </a:rPr>
              <a:t> </a:t>
            </a:r>
            <a:r>
              <a:rPr sz="1400" dirty="0">
                <a:latin typeface="Arial"/>
                <a:cs typeface="Arial"/>
              </a:rPr>
              <a:t>-</a:t>
            </a:r>
            <a:r>
              <a:rPr sz="1400" spc="-20" dirty="0">
                <a:latin typeface="Arial"/>
                <a:cs typeface="Arial"/>
              </a:rPr>
              <a:t> </a:t>
            </a:r>
            <a:r>
              <a:rPr sz="1400" spc="-5" dirty="0">
                <a:latin typeface="Arial"/>
                <a:cs typeface="Arial"/>
              </a:rPr>
              <a:t>B)</a:t>
            </a:r>
            <a:r>
              <a:rPr sz="1400" spc="-20" dirty="0">
                <a:latin typeface="Arial"/>
                <a:cs typeface="Arial"/>
              </a:rPr>
              <a:t> </a:t>
            </a:r>
            <a:r>
              <a:rPr sz="1400" dirty="0">
                <a:latin typeface="Arial"/>
                <a:cs typeface="Arial"/>
              </a:rPr>
              <a:t>=</a:t>
            </a:r>
            <a:r>
              <a:rPr sz="1400" spc="-30" dirty="0">
                <a:latin typeface="Arial"/>
                <a:cs typeface="Arial"/>
              </a:rPr>
              <a:t> </a:t>
            </a:r>
            <a:r>
              <a:rPr sz="1400" dirty="0">
                <a:latin typeface="Arial"/>
                <a:cs typeface="Arial"/>
              </a:rPr>
              <a:t>{</a:t>
            </a:r>
            <a:r>
              <a:rPr sz="1400" spc="-20" dirty="0">
                <a:latin typeface="Arial"/>
                <a:cs typeface="Arial"/>
              </a:rPr>
              <a:t> </a:t>
            </a:r>
            <a:r>
              <a:rPr sz="1400" spc="-5" dirty="0">
                <a:latin typeface="Arial"/>
                <a:cs typeface="Arial"/>
              </a:rPr>
              <a:t>10,</a:t>
            </a:r>
            <a:r>
              <a:rPr sz="1400" spc="-20" dirty="0">
                <a:latin typeface="Arial"/>
                <a:cs typeface="Arial"/>
              </a:rPr>
              <a:t> </a:t>
            </a:r>
            <a:r>
              <a:rPr sz="1400" spc="-5" dirty="0">
                <a:latin typeface="Arial"/>
                <a:cs typeface="Arial"/>
              </a:rPr>
              <a:t>11,</a:t>
            </a:r>
            <a:endParaRPr sz="1400">
              <a:latin typeface="Arial"/>
              <a:cs typeface="Arial"/>
            </a:endParaRPr>
          </a:p>
          <a:p>
            <a:pPr marL="349250">
              <a:lnSpc>
                <a:spcPct val="100000"/>
              </a:lnSpc>
              <a:spcBef>
                <a:spcPts val="265"/>
              </a:spcBef>
            </a:pPr>
            <a:r>
              <a:rPr sz="1400" spc="-5" dirty="0">
                <a:latin typeface="Arial"/>
                <a:cs typeface="Arial"/>
              </a:rPr>
              <a:t>12</a:t>
            </a:r>
            <a:r>
              <a:rPr sz="1400" spc="-15" dirty="0">
                <a:latin typeface="Arial"/>
                <a:cs typeface="Arial"/>
              </a:rPr>
              <a:t> </a:t>
            </a:r>
            <a:r>
              <a:rPr sz="1400" dirty="0">
                <a:latin typeface="Arial"/>
                <a:cs typeface="Arial"/>
              </a:rPr>
              <a:t>}</a:t>
            </a:r>
            <a:r>
              <a:rPr sz="1400" spc="-20" dirty="0">
                <a:latin typeface="Arial"/>
                <a:cs typeface="Arial"/>
              </a:rPr>
              <a:t> </a:t>
            </a:r>
            <a:r>
              <a:rPr sz="1400" spc="-5" dirty="0">
                <a:latin typeface="Arial"/>
                <a:cs typeface="Arial"/>
              </a:rPr>
              <a:t>and</a:t>
            </a:r>
            <a:r>
              <a:rPr sz="1400" spc="-10" dirty="0">
                <a:latin typeface="Arial"/>
                <a:cs typeface="Arial"/>
              </a:rPr>
              <a:t> (B </a:t>
            </a:r>
            <a:r>
              <a:rPr sz="1400" dirty="0">
                <a:latin typeface="Arial"/>
                <a:cs typeface="Arial"/>
              </a:rPr>
              <a:t>-</a:t>
            </a:r>
            <a:r>
              <a:rPr sz="1400" spc="-95" dirty="0">
                <a:latin typeface="Arial"/>
                <a:cs typeface="Arial"/>
              </a:rPr>
              <a:t> </a:t>
            </a:r>
            <a:r>
              <a:rPr sz="1400" spc="-5" dirty="0">
                <a:latin typeface="Arial"/>
                <a:cs typeface="Arial"/>
              </a:rPr>
              <a:t>A)</a:t>
            </a:r>
            <a:r>
              <a:rPr sz="1400" spc="-20" dirty="0">
                <a:latin typeface="Arial"/>
                <a:cs typeface="Arial"/>
              </a:rPr>
              <a:t> </a:t>
            </a:r>
            <a:r>
              <a:rPr sz="1400" dirty="0">
                <a:latin typeface="Arial"/>
                <a:cs typeface="Arial"/>
              </a:rPr>
              <a:t>=</a:t>
            </a:r>
            <a:r>
              <a:rPr sz="1400" spc="-10" dirty="0">
                <a:latin typeface="Arial"/>
                <a:cs typeface="Arial"/>
              </a:rPr>
              <a:t> </a:t>
            </a:r>
            <a:r>
              <a:rPr sz="1400" dirty="0">
                <a:latin typeface="Arial"/>
                <a:cs typeface="Arial"/>
              </a:rPr>
              <a:t>{</a:t>
            </a:r>
            <a:r>
              <a:rPr sz="1400" spc="-20" dirty="0">
                <a:latin typeface="Arial"/>
                <a:cs typeface="Arial"/>
              </a:rPr>
              <a:t> </a:t>
            </a:r>
            <a:r>
              <a:rPr sz="1400" spc="-5" dirty="0">
                <a:latin typeface="Arial"/>
                <a:cs typeface="Arial"/>
              </a:rPr>
              <a:t>14,</a:t>
            </a:r>
            <a:r>
              <a:rPr sz="1400" dirty="0">
                <a:latin typeface="Arial"/>
                <a:cs typeface="Arial"/>
              </a:rPr>
              <a:t> </a:t>
            </a:r>
            <a:r>
              <a:rPr sz="1400" spc="-5" dirty="0">
                <a:latin typeface="Arial"/>
                <a:cs typeface="Arial"/>
              </a:rPr>
              <a:t>15</a:t>
            </a:r>
            <a:r>
              <a:rPr sz="1400" spc="-20" dirty="0">
                <a:latin typeface="Arial"/>
                <a:cs typeface="Arial"/>
              </a:rPr>
              <a:t> </a:t>
            </a:r>
            <a:r>
              <a:rPr sz="1400" spc="-5" dirty="0">
                <a:latin typeface="Arial"/>
                <a:cs typeface="Arial"/>
              </a:rPr>
              <a:t>}.</a:t>
            </a:r>
            <a:r>
              <a:rPr sz="1400" spc="-15" dirty="0">
                <a:latin typeface="Arial"/>
                <a:cs typeface="Arial"/>
              </a:rPr>
              <a:t> </a:t>
            </a:r>
            <a:r>
              <a:rPr sz="1400" spc="-5" dirty="0">
                <a:latin typeface="Arial"/>
                <a:cs typeface="Arial"/>
              </a:rPr>
              <a:t>Here,</a:t>
            </a:r>
            <a:r>
              <a:rPr sz="1400" dirty="0">
                <a:latin typeface="Arial"/>
                <a:cs typeface="Arial"/>
              </a:rPr>
              <a:t> </a:t>
            </a:r>
            <a:r>
              <a:rPr sz="1400" spc="-20" dirty="0">
                <a:latin typeface="Arial"/>
                <a:cs typeface="Arial"/>
              </a:rPr>
              <a:t>we</a:t>
            </a:r>
            <a:endParaRPr sz="1400">
              <a:latin typeface="Arial"/>
              <a:cs typeface="Arial"/>
            </a:endParaRPr>
          </a:p>
          <a:p>
            <a:pPr marL="349250">
              <a:lnSpc>
                <a:spcPct val="100000"/>
              </a:lnSpc>
              <a:spcBef>
                <a:spcPts val="280"/>
              </a:spcBef>
            </a:pPr>
            <a:r>
              <a:rPr sz="1400" dirty="0">
                <a:latin typeface="Arial"/>
                <a:cs typeface="Arial"/>
              </a:rPr>
              <a:t>can</a:t>
            </a:r>
            <a:r>
              <a:rPr sz="1400" spc="-30" dirty="0">
                <a:latin typeface="Arial"/>
                <a:cs typeface="Arial"/>
              </a:rPr>
              <a:t> </a:t>
            </a:r>
            <a:r>
              <a:rPr sz="1400" dirty="0">
                <a:latin typeface="Arial"/>
                <a:cs typeface="Arial"/>
              </a:rPr>
              <a:t>see</a:t>
            </a:r>
            <a:r>
              <a:rPr sz="1400" spc="-10" dirty="0">
                <a:latin typeface="Arial"/>
                <a:cs typeface="Arial"/>
              </a:rPr>
              <a:t> (A</a:t>
            </a:r>
            <a:r>
              <a:rPr sz="1400" spc="-85" dirty="0">
                <a:latin typeface="Arial"/>
                <a:cs typeface="Arial"/>
              </a:rPr>
              <a:t> </a:t>
            </a:r>
            <a:r>
              <a:rPr sz="1400" dirty="0">
                <a:latin typeface="Arial"/>
                <a:cs typeface="Arial"/>
              </a:rPr>
              <a:t>-</a:t>
            </a:r>
            <a:r>
              <a:rPr sz="1400" spc="-25" dirty="0">
                <a:latin typeface="Arial"/>
                <a:cs typeface="Arial"/>
              </a:rPr>
              <a:t> </a:t>
            </a:r>
            <a:r>
              <a:rPr sz="1400" spc="-5" dirty="0">
                <a:latin typeface="Arial"/>
                <a:cs typeface="Arial"/>
              </a:rPr>
              <a:t>B)</a:t>
            </a:r>
            <a:r>
              <a:rPr sz="1400" spc="-15" dirty="0">
                <a:latin typeface="Arial"/>
                <a:cs typeface="Arial"/>
              </a:rPr>
              <a:t> </a:t>
            </a:r>
            <a:r>
              <a:rPr sz="1400" dirty="0">
                <a:latin typeface="Arial"/>
                <a:cs typeface="Arial"/>
              </a:rPr>
              <a:t>≠</a:t>
            </a:r>
            <a:r>
              <a:rPr sz="1400" spc="-15" dirty="0">
                <a:latin typeface="Arial"/>
                <a:cs typeface="Arial"/>
              </a:rPr>
              <a:t> </a:t>
            </a:r>
            <a:r>
              <a:rPr sz="1400" dirty="0">
                <a:latin typeface="Arial"/>
                <a:cs typeface="Arial"/>
              </a:rPr>
              <a:t>(B</a:t>
            </a:r>
            <a:r>
              <a:rPr sz="1400" spc="-25" dirty="0">
                <a:latin typeface="Arial"/>
                <a:cs typeface="Arial"/>
              </a:rPr>
              <a:t> </a:t>
            </a:r>
            <a:r>
              <a:rPr sz="1400" dirty="0">
                <a:latin typeface="Arial"/>
                <a:cs typeface="Arial"/>
              </a:rPr>
              <a:t>-</a:t>
            </a:r>
            <a:r>
              <a:rPr sz="1400" spc="-85" dirty="0">
                <a:latin typeface="Arial"/>
                <a:cs typeface="Arial"/>
              </a:rPr>
              <a:t> </a:t>
            </a:r>
            <a:r>
              <a:rPr sz="1400" spc="-5" dirty="0">
                <a:latin typeface="Arial"/>
                <a:cs typeface="Arial"/>
              </a:rPr>
              <a:t>A)</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5379085" y="4819006"/>
            <a:ext cx="3641725" cy="327782"/>
          </a:xfrm>
          <a:prstGeom prst="rect">
            <a:avLst/>
          </a:prstGeom>
        </p:spPr>
        <p:txBody>
          <a:bodyPr vert="horz" wrap="square" lIns="0" tIns="3810" rIns="0" bIns="0" rtlCol="0">
            <a:spAutoFit/>
          </a:bodyPr>
          <a:lstStyle/>
          <a:p>
            <a:pPr marL="0" marR="0" lvl="0" indent="0" algn="ctr" defTabSz="914400" rtl="0" eaLnBrk="1" fontAlgn="auto" latinLnBrk="0" hangingPunct="1">
              <a:lnSpc>
                <a:spcPct val="115000"/>
              </a:lnSpc>
              <a:spcBef>
                <a:spcPts val="0"/>
              </a:spcBef>
              <a:spcAft>
                <a:spcPts val="0"/>
              </a:spcAft>
              <a:buClr>
                <a:srgbClr val="595959"/>
              </a:buClr>
              <a:buSzPts val="700"/>
              <a:buFont typeface="Arial"/>
              <a:buNone/>
              <a:tabLst/>
              <a:defRPr/>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 </a:t>
            </a:r>
            <a:r>
              <a:rPr sz="700" u="sng" spc="-5" dirty="0">
                <a:solidFill>
                  <a:srgbClr val="0096A7"/>
                </a:solidFill>
                <a:uFill>
                  <a:solidFill>
                    <a:srgbClr val="0096A7"/>
                  </a:solidFill>
                </a:uFill>
                <a:latin typeface="Arial"/>
                <a:cs typeface="Arial"/>
                <a:hlinkClick r:id="rId5"/>
              </a:rPr>
              <a:t>https://www.studytonight.com/dbms/set-operation-in-sql.php</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09141" y="1100708"/>
            <a:ext cx="2625725" cy="391160"/>
          </a:xfrm>
          <a:prstGeom prst="rect">
            <a:avLst/>
          </a:prstGeom>
        </p:spPr>
        <p:txBody>
          <a:bodyPr vert="horz" wrap="square" lIns="0" tIns="12700" rIns="0" bIns="0" rtlCol="0">
            <a:spAutoFit/>
          </a:bodyPr>
          <a:lstStyle/>
          <a:p>
            <a:pPr marL="12700">
              <a:lnSpc>
                <a:spcPct val="100000"/>
              </a:lnSpc>
              <a:spcBef>
                <a:spcPts val="100"/>
              </a:spcBef>
            </a:pPr>
            <a:r>
              <a:rPr spc="-5" dirty="0"/>
              <a:t>Relational</a:t>
            </a:r>
            <a:r>
              <a:rPr spc="-90" dirty="0"/>
              <a:t> </a:t>
            </a:r>
            <a:r>
              <a:rPr spc="-5" dirty="0"/>
              <a:t>Calculus</a:t>
            </a:r>
          </a:p>
        </p:txBody>
      </p:sp>
      <p:pic>
        <p:nvPicPr>
          <p:cNvPr id="3" name="object 3"/>
          <p:cNvPicPr/>
          <p:nvPr/>
        </p:nvPicPr>
        <p:blipFill>
          <a:blip r:embed="rId2" cstate="print"/>
          <a:stretch>
            <a:fillRect/>
          </a:stretch>
        </p:blipFill>
        <p:spPr>
          <a:xfrm>
            <a:off x="143510" y="163068"/>
            <a:ext cx="767080" cy="307848"/>
          </a:xfrm>
          <a:prstGeom prst="rect">
            <a:avLst/>
          </a:prstGeom>
        </p:spPr>
      </p:pic>
      <p:pic>
        <p:nvPicPr>
          <p:cNvPr id="4" name="object 4"/>
          <p:cNvPicPr/>
          <p:nvPr/>
        </p:nvPicPr>
        <p:blipFill>
          <a:blip r:embed="rId3" cstate="print"/>
          <a:stretch>
            <a:fillRect/>
          </a:stretch>
        </p:blipFill>
        <p:spPr>
          <a:xfrm>
            <a:off x="4738370" y="1203197"/>
            <a:ext cx="4118229" cy="2265045"/>
          </a:xfrm>
          <a:prstGeom prst="rect">
            <a:avLst/>
          </a:prstGeom>
        </p:spPr>
      </p:pic>
      <p:sp>
        <p:nvSpPr>
          <p:cNvPr id="5" name="object 5"/>
          <p:cNvSpPr txBox="1"/>
          <p:nvPr/>
        </p:nvSpPr>
        <p:spPr>
          <a:xfrm>
            <a:off x="5172720" y="4815718"/>
            <a:ext cx="3763010" cy="327782"/>
          </a:xfrm>
          <a:prstGeom prst="rect">
            <a:avLst/>
          </a:prstGeom>
        </p:spPr>
        <p:txBody>
          <a:bodyPr vert="horz" wrap="square" lIns="0" tIns="3810" rIns="0" bIns="0" rtlCol="0">
            <a:spAutoFit/>
          </a:bodyPr>
          <a:lstStyle/>
          <a:p>
            <a:pPr marL="0" marR="0" lvl="0" indent="0" algn="ctr" defTabSz="914400" rtl="0" eaLnBrk="1" fontAlgn="auto" latinLnBrk="0" hangingPunct="1">
              <a:lnSpc>
                <a:spcPct val="115000"/>
              </a:lnSpc>
              <a:spcBef>
                <a:spcPts val="0"/>
              </a:spcBef>
              <a:spcAft>
                <a:spcPts val="0"/>
              </a:spcAft>
              <a:buClr>
                <a:srgbClr val="595959"/>
              </a:buClr>
              <a:buSzPts val="700"/>
              <a:buFont typeface="Arial"/>
              <a:buNone/>
              <a:tabLst/>
              <a:defRPr/>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 </a:t>
            </a:r>
            <a:r>
              <a:rPr sz="700" u="sng" spc="-5" dirty="0">
                <a:solidFill>
                  <a:srgbClr val="0096A7"/>
                </a:solidFill>
                <a:uFill>
                  <a:solidFill>
                    <a:srgbClr val="0096A7"/>
                  </a:solidFill>
                </a:uFill>
                <a:latin typeface="Arial"/>
                <a:cs typeface="Arial"/>
                <a:hlinkClick r:id="rId4"/>
              </a:rPr>
              <a:t>https://www.javatpoint.com/dbms-relational-calculus</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9916" y="827278"/>
            <a:ext cx="2624455" cy="887422"/>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100" dirty="0"/>
              <a:t> </a:t>
            </a:r>
            <a:r>
              <a:rPr spc="-5" dirty="0"/>
              <a:t>Calculus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738370" y="1197610"/>
              <a:ext cx="4118229" cy="2265045"/>
            </a:xfrm>
            <a:prstGeom prst="rect">
              <a:avLst/>
            </a:prstGeom>
          </p:spPr>
        </p:pic>
      </p:grpSp>
      <p:sp>
        <p:nvSpPr>
          <p:cNvPr id="7" name="object 7"/>
          <p:cNvSpPr txBox="1"/>
          <p:nvPr/>
        </p:nvSpPr>
        <p:spPr>
          <a:xfrm>
            <a:off x="1787398" y="1722247"/>
            <a:ext cx="97663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Definition</a:t>
            </a:r>
            <a:endParaRPr sz="1800">
              <a:latin typeface="Arial"/>
              <a:cs typeface="Arial"/>
            </a:endParaRPr>
          </a:p>
        </p:txBody>
      </p:sp>
      <p:sp>
        <p:nvSpPr>
          <p:cNvPr id="8" name="object 8"/>
          <p:cNvSpPr txBox="1"/>
          <p:nvPr/>
        </p:nvSpPr>
        <p:spPr>
          <a:xfrm>
            <a:off x="654812" y="3357219"/>
            <a:ext cx="3436620" cy="1013460"/>
          </a:xfrm>
          <a:prstGeom prst="rect">
            <a:avLst/>
          </a:prstGeom>
        </p:spPr>
        <p:txBody>
          <a:bodyPr vert="horz" wrap="square" lIns="0" tIns="12700" rIns="0" bIns="0" rtlCol="0">
            <a:spAutoFit/>
          </a:bodyPr>
          <a:lstStyle/>
          <a:p>
            <a:pPr marL="349250" marR="5080" indent="-337185">
              <a:lnSpc>
                <a:spcPct val="115700"/>
              </a:lnSpc>
              <a:spcBef>
                <a:spcPts val="100"/>
              </a:spcBef>
              <a:buChar char="●"/>
              <a:tabLst>
                <a:tab pos="349250" algn="l"/>
                <a:tab pos="349885" algn="l"/>
              </a:tabLst>
            </a:pPr>
            <a:r>
              <a:rPr sz="1400" dirty="0">
                <a:latin typeface="Arial"/>
                <a:cs typeface="Arial"/>
              </a:rPr>
              <a:t>In </a:t>
            </a:r>
            <a:r>
              <a:rPr sz="1400" spc="-5" dirty="0">
                <a:latin typeface="Arial"/>
                <a:cs typeface="Arial"/>
              </a:rPr>
              <a:t>contrast to Relational </a:t>
            </a:r>
            <a:r>
              <a:rPr sz="1400" dirty="0">
                <a:latin typeface="Arial"/>
                <a:cs typeface="Arial"/>
              </a:rPr>
              <a:t>Algebra, </a:t>
            </a:r>
            <a:r>
              <a:rPr sz="1400" spc="5" dirty="0">
                <a:latin typeface="Arial"/>
                <a:cs typeface="Arial"/>
              </a:rPr>
              <a:t> </a:t>
            </a:r>
            <a:r>
              <a:rPr sz="1400" dirty="0">
                <a:latin typeface="Arial"/>
                <a:cs typeface="Arial"/>
              </a:rPr>
              <a:t>Relational</a:t>
            </a:r>
            <a:r>
              <a:rPr sz="1400" spc="-50" dirty="0">
                <a:latin typeface="Arial"/>
                <a:cs typeface="Arial"/>
              </a:rPr>
              <a:t> </a:t>
            </a:r>
            <a:r>
              <a:rPr sz="1400" spc="-5" dirty="0">
                <a:latin typeface="Arial"/>
                <a:cs typeface="Arial"/>
              </a:rPr>
              <a:t>Calculus</a:t>
            </a:r>
            <a:r>
              <a:rPr sz="1400" spc="-40" dirty="0">
                <a:latin typeface="Arial"/>
                <a:cs typeface="Arial"/>
              </a:rPr>
              <a:t> </a:t>
            </a:r>
            <a:r>
              <a:rPr sz="1400" spc="-10" dirty="0">
                <a:latin typeface="Arial"/>
                <a:cs typeface="Arial"/>
              </a:rPr>
              <a:t>is</a:t>
            </a:r>
            <a:r>
              <a:rPr sz="1400" spc="-40" dirty="0">
                <a:latin typeface="Arial"/>
                <a:cs typeface="Arial"/>
              </a:rPr>
              <a:t> </a:t>
            </a:r>
            <a:r>
              <a:rPr sz="1400" dirty="0">
                <a:latin typeface="Arial"/>
                <a:cs typeface="Arial"/>
              </a:rPr>
              <a:t>a</a:t>
            </a:r>
            <a:r>
              <a:rPr sz="1400" spc="-45" dirty="0">
                <a:latin typeface="Arial"/>
                <a:cs typeface="Arial"/>
              </a:rPr>
              <a:t> </a:t>
            </a:r>
            <a:r>
              <a:rPr sz="1400" spc="-5" dirty="0">
                <a:latin typeface="Arial"/>
                <a:cs typeface="Arial"/>
              </a:rPr>
              <a:t>non-procedural </a:t>
            </a:r>
            <a:r>
              <a:rPr sz="1400" spc="-375" dirty="0">
                <a:latin typeface="Arial"/>
                <a:cs typeface="Arial"/>
              </a:rPr>
              <a:t> </a:t>
            </a:r>
            <a:r>
              <a:rPr sz="1400" dirty="0">
                <a:latin typeface="Arial"/>
                <a:cs typeface="Arial"/>
              </a:rPr>
              <a:t>query</a:t>
            </a:r>
            <a:r>
              <a:rPr sz="1400" spc="-20" dirty="0">
                <a:latin typeface="Arial"/>
                <a:cs typeface="Arial"/>
              </a:rPr>
              <a:t> </a:t>
            </a:r>
            <a:r>
              <a:rPr sz="1400" dirty="0">
                <a:latin typeface="Arial"/>
                <a:cs typeface="Arial"/>
              </a:rPr>
              <a:t>language,</a:t>
            </a:r>
            <a:r>
              <a:rPr sz="1400" spc="-5" dirty="0">
                <a:latin typeface="Arial"/>
                <a:cs typeface="Arial"/>
              </a:rPr>
              <a:t> that</a:t>
            </a:r>
            <a:r>
              <a:rPr sz="1400" dirty="0">
                <a:latin typeface="Arial"/>
                <a:cs typeface="Arial"/>
              </a:rPr>
              <a:t> </a:t>
            </a:r>
            <a:r>
              <a:rPr sz="1400" spc="-10" dirty="0">
                <a:latin typeface="Arial"/>
                <a:cs typeface="Arial"/>
              </a:rPr>
              <a:t>is,</a:t>
            </a:r>
            <a:r>
              <a:rPr sz="1400" spc="5" dirty="0">
                <a:latin typeface="Arial"/>
                <a:cs typeface="Arial"/>
              </a:rPr>
              <a:t> </a:t>
            </a:r>
            <a:r>
              <a:rPr sz="1400" spc="-10" dirty="0">
                <a:latin typeface="Arial"/>
                <a:cs typeface="Arial"/>
              </a:rPr>
              <a:t>it </a:t>
            </a:r>
            <a:r>
              <a:rPr sz="1400" spc="-5" dirty="0">
                <a:latin typeface="Arial"/>
                <a:cs typeface="Arial"/>
              </a:rPr>
              <a:t>tells what</a:t>
            </a:r>
            <a:r>
              <a:rPr sz="1400" spc="5" dirty="0">
                <a:latin typeface="Arial"/>
                <a:cs typeface="Arial"/>
              </a:rPr>
              <a:t> </a:t>
            </a:r>
            <a:r>
              <a:rPr sz="1400" dirty="0">
                <a:latin typeface="Arial"/>
                <a:cs typeface="Arial"/>
              </a:rPr>
              <a:t>to </a:t>
            </a:r>
            <a:r>
              <a:rPr sz="1400" spc="5" dirty="0">
                <a:latin typeface="Arial"/>
                <a:cs typeface="Arial"/>
              </a:rPr>
              <a:t> </a:t>
            </a:r>
            <a:r>
              <a:rPr sz="1400" spc="-5" dirty="0">
                <a:latin typeface="Arial"/>
                <a:cs typeface="Arial"/>
              </a:rPr>
              <a:t>do</a:t>
            </a:r>
            <a:r>
              <a:rPr sz="1400" spc="-10" dirty="0">
                <a:latin typeface="Arial"/>
                <a:cs typeface="Arial"/>
              </a:rPr>
              <a:t> </a:t>
            </a:r>
            <a:r>
              <a:rPr sz="1400" spc="-5" dirty="0">
                <a:latin typeface="Arial"/>
                <a:cs typeface="Arial"/>
              </a:rPr>
              <a:t>but</a:t>
            </a:r>
            <a:r>
              <a:rPr sz="1400" spc="-10" dirty="0">
                <a:latin typeface="Arial"/>
                <a:cs typeface="Arial"/>
              </a:rPr>
              <a:t> </a:t>
            </a:r>
            <a:r>
              <a:rPr sz="1400" spc="-5" dirty="0">
                <a:latin typeface="Arial"/>
                <a:cs typeface="Arial"/>
              </a:rPr>
              <a:t>never explains how</a:t>
            </a:r>
            <a:r>
              <a:rPr sz="1400" spc="-20" dirty="0">
                <a:latin typeface="Arial"/>
                <a:cs typeface="Arial"/>
              </a:rPr>
              <a:t> </a:t>
            </a:r>
            <a:r>
              <a:rPr sz="1400" dirty="0">
                <a:latin typeface="Arial"/>
                <a:cs typeface="Arial"/>
              </a:rPr>
              <a:t>to</a:t>
            </a:r>
            <a:r>
              <a:rPr sz="1400" spc="-20" dirty="0">
                <a:latin typeface="Arial"/>
                <a:cs typeface="Arial"/>
              </a:rPr>
              <a:t> </a:t>
            </a:r>
            <a:r>
              <a:rPr sz="1400" spc="-5" dirty="0">
                <a:latin typeface="Arial"/>
                <a:cs typeface="Arial"/>
              </a:rPr>
              <a:t>do</a:t>
            </a:r>
            <a:r>
              <a:rPr sz="1400" spc="-20" dirty="0">
                <a:latin typeface="Arial"/>
                <a:cs typeface="Arial"/>
              </a:rPr>
              <a:t> </a:t>
            </a:r>
            <a:r>
              <a:rPr sz="1400" spc="-5" dirty="0">
                <a:latin typeface="Arial"/>
                <a:cs typeface="Arial"/>
              </a:rPr>
              <a:t>it.</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5380539" y="4893531"/>
            <a:ext cx="3322954" cy="327782"/>
          </a:xfrm>
          <a:prstGeom prst="rect">
            <a:avLst/>
          </a:prstGeom>
        </p:spPr>
        <p:txBody>
          <a:bodyPr vert="horz" wrap="square" lIns="0" tIns="3810" rIns="0" bIns="0" rtlCol="0">
            <a:spAutoFit/>
          </a:bodyPr>
          <a:lstStyle/>
          <a:p>
            <a:pPr marL="0" marR="0" lvl="0" indent="0" algn="ctr" defTabSz="914400" rtl="0" eaLnBrk="1" fontAlgn="auto" latinLnBrk="0" hangingPunct="1">
              <a:lnSpc>
                <a:spcPct val="115000"/>
              </a:lnSpc>
              <a:spcBef>
                <a:spcPts val="0"/>
              </a:spcBef>
              <a:spcAft>
                <a:spcPts val="0"/>
              </a:spcAft>
              <a:buClr>
                <a:srgbClr val="595959"/>
              </a:buClr>
              <a:buSzPts val="700"/>
              <a:buFont typeface="Arial"/>
              <a:buNone/>
              <a:tabLst/>
              <a:defRPr/>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 </a:t>
            </a:r>
            <a:r>
              <a:rPr sz="700" u="sng" spc="-5" dirty="0">
                <a:solidFill>
                  <a:srgbClr val="0096A7"/>
                </a:solidFill>
                <a:uFill>
                  <a:solidFill>
                    <a:srgbClr val="0096A7"/>
                  </a:solidFill>
                </a:uFill>
                <a:latin typeface="Arial"/>
                <a:cs typeface="Arial"/>
                <a:hlinkClick r:id="rId5"/>
              </a:rPr>
              <a:t>https://www.javatpoint.com/dbms-relational-calculus</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9916" y="827278"/>
            <a:ext cx="2624455" cy="887422"/>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100" dirty="0"/>
              <a:t> </a:t>
            </a:r>
            <a:r>
              <a:rPr spc="-5" dirty="0"/>
              <a:t>Calculus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967536" y="1722247"/>
            <a:ext cx="260794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Relational</a:t>
            </a:r>
            <a:r>
              <a:rPr sz="1800" spc="-55" dirty="0">
                <a:solidFill>
                  <a:srgbClr val="585858"/>
                </a:solidFill>
                <a:latin typeface="Arial"/>
                <a:cs typeface="Arial"/>
              </a:rPr>
              <a:t> </a:t>
            </a:r>
            <a:r>
              <a:rPr sz="1800" spc="-5" dirty="0">
                <a:solidFill>
                  <a:srgbClr val="585858"/>
                </a:solidFill>
                <a:latin typeface="Arial"/>
                <a:cs typeface="Arial"/>
              </a:rPr>
              <a:t>Calculus</a:t>
            </a:r>
            <a:r>
              <a:rPr sz="1800" spc="-45" dirty="0">
                <a:solidFill>
                  <a:srgbClr val="585858"/>
                </a:solidFill>
                <a:latin typeface="Arial"/>
                <a:cs typeface="Arial"/>
              </a:rPr>
              <a:t> </a:t>
            </a:r>
            <a:r>
              <a:rPr sz="1800" dirty="0">
                <a:solidFill>
                  <a:srgbClr val="585858"/>
                </a:solidFill>
                <a:latin typeface="Arial"/>
                <a:cs typeface="Arial"/>
              </a:rPr>
              <a:t>forms</a:t>
            </a:r>
            <a:endParaRPr sz="1800">
              <a:latin typeface="Arial"/>
              <a:cs typeface="Arial"/>
            </a:endParaRPr>
          </a:p>
        </p:txBody>
      </p:sp>
      <p:sp>
        <p:nvSpPr>
          <p:cNvPr id="7" name="object 7"/>
          <p:cNvSpPr txBox="1"/>
          <p:nvPr/>
        </p:nvSpPr>
        <p:spPr>
          <a:xfrm>
            <a:off x="654812" y="2613126"/>
            <a:ext cx="3493135" cy="2251075"/>
          </a:xfrm>
          <a:prstGeom prst="rect">
            <a:avLst/>
          </a:prstGeom>
        </p:spPr>
        <p:txBody>
          <a:bodyPr vert="horz" wrap="square" lIns="0" tIns="45720" rIns="0" bIns="0" rtlCol="0">
            <a:spAutoFit/>
          </a:bodyPr>
          <a:lstStyle/>
          <a:p>
            <a:pPr marL="32384">
              <a:lnSpc>
                <a:spcPct val="100000"/>
              </a:lnSpc>
              <a:spcBef>
                <a:spcPts val="360"/>
              </a:spcBef>
            </a:pPr>
            <a:r>
              <a:rPr sz="1400" spc="-5" dirty="0">
                <a:latin typeface="Arial"/>
                <a:cs typeface="Arial"/>
              </a:rPr>
              <a:t>Tuple</a:t>
            </a:r>
            <a:r>
              <a:rPr sz="1400" spc="-45" dirty="0">
                <a:latin typeface="Arial"/>
                <a:cs typeface="Arial"/>
              </a:rPr>
              <a:t> </a:t>
            </a:r>
            <a:r>
              <a:rPr sz="1400" spc="-5" dirty="0">
                <a:latin typeface="Arial"/>
                <a:cs typeface="Arial"/>
              </a:rPr>
              <a:t>Relational</a:t>
            </a:r>
            <a:r>
              <a:rPr sz="1400" spc="-45" dirty="0">
                <a:latin typeface="Arial"/>
                <a:cs typeface="Arial"/>
              </a:rPr>
              <a:t> </a:t>
            </a:r>
            <a:r>
              <a:rPr sz="1400" spc="-5" dirty="0">
                <a:latin typeface="Arial"/>
                <a:cs typeface="Arial"/>
              </a:rPr>
              <a:t>Calculus</a:t>
            </a:r>
            <a:r>
              <a:rPr sz="1400" spc="-35" dirty="0">
                <a:latin typeface="Arial"/>
                <a:cs typeface="Arial"/>
              </a:rPr>
              <a:t> </a:t>
            </a:r>
            <a:r>
              <a:rPr sz="1400" spc="-5" dirty="0">
                <a:latin typeface="Arial"/>
                <a:cs typeface="Arial"/>
              </a:rPr>
              <a:t>(TRC)</a:t>
            </a:r>
            <a:endParaRPr sz="1400">
              <a:latin typeface="Arial"/>
              <a:cs typeface="Arial"/>
            </a:endParaRPr>
          </a:p>
          <a:p>
            <a:pPr marL="349250" marR="439420" indent="-337185">
              <a:lnSpc>
                <a:spcPts val="1960"/>
              </a:lnSpc>
              <a:spcBef>
                <a:spcPts val="100"/>
              </a:spcBef>
              <a:buChar char="●"/>
              <a:tabLst>
                <a:tab pos="349250" algn="l"/>
                <a:tab pos="349885" algn="l"/>
              </a:tabLst>
            </a:pPr>
            <a:r>
              <a:rPr sz="1400" dirty="0">
                <a:latin typeface="Arial"/>
                <a:cs typeface="Arial"/>
              </a:rPr>
              <a:t>is a </a:t>
            </a:r>
            <a:r>
              <a:rPr sz="1400" spc="-5" dirty="0">
                <a:latin typeface="Arial"/>
                <a:cs typeface="Arial"/>
              </a:rPr>
              <a:t>non-procedural </a:t>
            </a:r>
            <a:r>
              <a:rPr sz="1400" dirty="0">
                <a:latin typeface="Arial"/>
                <a:cs typeface="Arial"/>
              </a:rPr>
              <a:t>query </a:t>
            </a:r>
            <a:r>
              <a:rPr sz="1400" spc="5" dirty="0">
                <a:latin typeface="Arial"/>
                <a:cs typeface="Arial"/>
              </a:rPr>
              <a:t> </a:t>
            </a:r>
            <a:r>
              <a:rPr sz="1400" dirty="0">
                <a:latin typeface="Arial"/>
                <a:cs typeface="Arial"/>
              </a:rPr>
              <a:t>language</a:t>
            </a:r>
            <a:r>
              <a:rPr sz="1400" spc="-55" dirty="0">
                <a:latin typeface="Arial"/>
                <a:cs typeface="Arial"/>
              </a:rPr>
              <a:t> </a:t>
            </a:r>
            <a:r>
              <a:rPr sz="1400" spc="-5" dirty="0">
                <a:latin typeface="Arial"/>
                <a:cs typeface="Arial"/>
              </a:rPr>
              <a:t>unlike</a:t>
            </a:r>
            <a:r>
              <a:rPr sz="1400" spc="-50" dirty="0">
                <a:latin typeface="Arial"/>
                <a:cs typeface="Arial"/>
              </a:rPr>
              <a:t> </a:t>
            </a:r>
            <a:r>
              <a:rPr sz="1400" dirty="0">
                <a:latin typeface="Arial"/>
                <a:cs typeface="Arial"/>
              </a:rPr>
              <a:t>relational</a:t>
            </a:r>
            <a:r>
              <a:rPr sz="1400" spc="-50" dirty="0">
                <a:latin typeface="Arial"/>
                <a:cs typeface="Arial"/>
              </a:rPr>
              <a:t> </a:t>
            </a:r>
            <a:r>
              <a:rPr sz="1400" spc="-5" dirty="0">
                <a:latin typeface="Arial"/>
                <a:cs typeface="Arial"/>
              </a:rPr>
              <a:t>algebra.</a:t>
            </a:r>
            <a:endParaRPr sz="1400">
              <a:latin typeface="Arial"/>
              <a:cs typeface="Arial"/>
            </a:endParaRPr>
          </a:p>
          <a:p>
            <a:pPr marL="349250" indent="-337185">
              <a:lnSpc>
                <a:spcPct val="100000"/>
              </a:lnSpc>
              <a:spcBef>
                <a:spcPts val="150"/>
              </a:spcBef>
              <a:buChar char="●"/>
              <a:tabLst>
                <a:tab pos="349250" algn="l"/>
                <a:tab pos="349885" algn="l"/>
              </a:tabLst>
            </a:pPr>
            <a:r>
              <a:rPr sz="1400" spc="-5" dirty="0">
                <a:latin typeface="Arial"/>
                <a:cs typeface="Arial"/>
              </a:rPr>
              <a:t>Tuple</a:t>
            </a:r>
            <a:r>
              <a:rPr sz="1400" spc="-50" dirty="0">
                <a:latin typeface="Arial"/>
                <a:cs typeface="Arial"/>
              </a:rPr>
              <a:t> </a:t>
            </a:r>
            <a:r>
              <a:rPr sz="1400" spc="-5" dirty="0">
                <a:latin typeface="Arial"/>
                <a:cs typeface="Arial"/>
              </a:rPr>
              <a:t>Calculus</a:t>
            </a:r>
            <a:r>
              <a:rPr sz="1400" spc="-40" dirty="0">
                <a:latin typeface="Arial"/>
                <a:cs typeface="Arial"/>
              </a:rPr>
              <a:t> </a:t>
            </a:r>
            <a:r>
              <a:rPr sz="1400" spc="-5" dirty="0">
                <a:latin typeface="Arial"/>
                <a:cs typeface="Arial"/>
              </a:rPr>
              <a:t>provides</a:t>
            </a:r>
            <a:r>
              <a:rPr sz="1400" spc="-40" dirty="0">
                <a:latin typeface="Arial"/>
                <a:cs typeface="Arial"/>
              </a:rPr>
              <a:t> </a:t>
            </a:r>
            <a:r>
              <a:rPr sz="1400" spc="-5" dirty="0">
                <a:latin typeface="Arial"/>
                <a:cs typeface="Arial"/>
              </a:rPr>
              <a:t>only</a:t>
            </a:r>
            <a:r>
              <a:rPr sz="1400" spc="-65" dirty="0">
                <a:latin typeface="Arial"/>
                <a:cs typeface="Arial"/>
              </a:rPr>
              <a:t> </a:t>
            </a:r>
            <a:r>
              <a:rPr sz="1400" dirty="0">
                <a:latin typeface="Arial"/>
                <a:cs typeface="Arial"/>
              </a:rPr>
              <a:t>the</a:t>
            </a:r>
            <a:endParaRPr sz="1400">
              <a:latin typeface="Arial"/>
              <a:cs typeface="Arial"/>
            </a:endParaRPr>
          </a:p>
          <a:p>
            <a:pPr marL="349250">
              <a:lnSpc>
                <a:spcPct val="100000"/>
              </a:lnSpc>
              <a:spcBef>
                <a:spcPts val="265"/>
              </a:spcBef>
            </a:pPr>
            <a:r>
              <a:rPr sz="1400" spc="-5" dirty="0">
                <a:latin typeface="Arial"/>
                <a:cs typeface="Arial"/>
              </a:rPr>
              <a:t>description</a:t>
            </a:r>
            <a:r>
              <a:rPr sz="1400" spc="-15" dirty="0">
                <a:latin typeface="Arial"/>
                <a:cs typeface="Arial"/>
              </a:rPr>
              <a:t> </a:t>
            </a:r>
            <a:r>
              <a:rPr sz="1400" spc="-10" dirty="0">
                <a:latin typeface="Arial"/>
                <a:cs typeface="Arial"/>
              </a:rPr>
              <a:t>of</a:t>
            </a:r>
            <a:r>
              <a:rPr sz="1400" spc="-20"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query</a:t>
            </a:r>
            <a:endParaRPr sz="1400">
              <a:latin typeface="Arial"/>
              <a:cs typeface="Arial"/>
            </a:endParaRPr>
          </a:p>
          <a:p>
            <a:pPr marL="349250" marR="5080" indent="-337185">
              <a:lnSpc>
                <a:spcPct val="115700"/>
              </a:lnSpc>
              <a:spcBef>
                <a:spcPts val="10"/>
              </a:spcBef>
              <a:buChar char="●"/>
              <a:tabLst>
                <a:tab pos="349250" algn="l"/>
                <a:tab pos="349885" algn="l"/>
              </a:tabLst>
            </a:pPr>
            <a:r>
              <a:rPr sz="1400" dirty="0">
                <a:latin typeface="Arial"/>
                <a:cs typeface="Arial"/>
              </a:rPr>
              <a:t>it</a:t>
            </a:r>
            <a:r>
              <a:rPr sz="1400" spc="-20" dirty="0">
                <a:latin typeface="Arial"/>
                <a:cs typeface="Arial"/>
              </a:rPr>
              <a:t> </a:t>
            </a:r>
            <a:r>
              <a:rPr sz="1400" spc="-5" dirty="0">
                <a:latin typeface="Arial"/>
                <a:cs typeface="Arial"/>
              </a:rPr>
              <a:t>does</a:t>
            </a:r>
            <a:r>
              <a:rPr sz="1400" spc="-15" dirty="0">
                <a:latin typeface="Arial"/>
                <a:cs typeface="Arial"/>
              </a:rPr>
              <a:t> </a:t>
            </a:r>
            <a:r>
              <a:rPr sz="1400" spc="-5" dirty="0">
                <a:latin typeface="Arial"/>
                <a:cs typeface="Arial"/>
              </a:rPr>
              <a:t>not provide</a:t>
            </a:r>
            <a:r>
              <a:rPr sz="1400" spc="-10" dirty="0">
                <a:latin typeface="Arial"/>
                <a:cs typeface="Arial"/>
              </a:rPr>
              <a:t> </a:t>
            </a:r>
            <a:r>
              <a:rPr sz="1400" spc="-5" dirty="0">
                <a:latin typeface="Arial"/>
                <a:cs typeface="Arial"/>
              </a:rPr>
              <a:t>the</a:t>
            </a:r>
            <a:r>
              <a:rPr sz="1400" spc="-15" dirty="0">
                <a:latin typeface="Arial"/>
                <a:cs typeface="Arial"/>
              </a:rPr>
              <a:t> </a:t>
            </a:r>
            <a:r>
              <a:rPr sz="1400" spc="-5" dirty="0">
                <a:latin typeface="Arial"/>
                <a:cs typeface="Arial"/>
              </a:rPr>
              <a:t>methods</a:t>
            </a:r>
            <a:r>
              <a:rPr sz="1400" spc="-10" dirty="0">
                <a:latin typeface="Arial"/>
                <a:cs typeface="Arial"/>
              </a:rPr>
              <a:t> </a:t>
            </a:r>
            <a:r>
              <a:rPr sz="1400" dirty="0">
                <a:latin typeface="Arial"/>
                <a:cs typeface="Arial"/>
              </a:rPr>
              <a:t>to</a:t>
            </a:r>
            <a:r>
              <a:rPr sz="1400" spc="-35" dirty="0">
                <a:latin typeface="Arial"/>
                <a:cs typeface="Arial"/>
              </a:rPr>
              <a:t> </a:t>
            </a:r>
            <a:r>
              <a:rPr sz="1400" spc="-5" dirty="0">
                <a:latin typeface="Arial"/>
                <a:cs typeface="Arial"/>
              </a:rPr>
              <a:t>solve </a:t>
            </a:r>
            <a:r>
              <a:rPr sz="1400" spc="-370" dirty="0">
                <a:latin typeface="Arial"/>
                <a:cs typeface="Arial"/>
              </a:rPr>
              <a:t> </a:t>
            </a:r>
            <a:r>
              <a:rPr sz="1400" dirty="0">
                <a:latin typeface="Arial"/>
                <a:cs typeface="Arial"/>
              </a:rPr>
              <a:t>it.</a:t>
            </a:r>
            <a:endParaRPr sz="1400">
              <a:latin typeface="Arial"/>
              <a:cs typeface="Arial"/>
            </a:endParaRPr>
          </a:p>
          <a:p>
            <a:pPr marL="349250" marR="28575" indent="-335915">
              <a:lnSpc>
                <a:spcPts val="1950"/>
              </a:lnSpc>
              <a:spcBef>
                <a:spcPts val="90"/>
              </a:spcBef>
              <a:buChar char="●"/>
              <a:tabLst>
                <a:tab pos="349250" algn="l"/>
                <a:tab pos="349885" algn="l"/>
              </a:tabLst>
            </a:pPr>
            <a:r>
              <a:rPr sz="1400" dirty="0">
                <a:latin typeface="Arial"/>
                <a:cs typeface="Arial"/>
              </a:rPr>
              <a:t>Thus,</a:t>
            </a:r>
            <a:r>
              <a:rPr sz="1400" spc="-30" dirty="0">
                <a:latin typeface="Arial"/>
                <a:cs typeface="Arial"/>
              </a:rPr>
              <a:t> </a:t>
            </a:r>
            <a:r>
              <a:rPr sz="1400" dirty="0">
                <a:latin typeface="Arial"/>
                <a:cs typeface="Arial"/>
              </a:rPr>
              <a:t>it</a:t>
            </a:r>
            <a:r>
              <a:rPr sz="1400" spc="-20" dirty="0">
                <a:latin typeface="Arial"/>
                <a:cs typeface="Arial"/>
              </a:rPr>
              <a:t> </a:t>
            </a:r>
            <a:r>
              <a:rPr sz="1400" spc="-5" dirty="0">
                <a:latin typeface="Arial"/>
                <a:cs typeface="Arial"/>
              </a:rPr>
              <a:t>explains</a:t>
            </a:r>
            <a:r>
              <a:rPr sz="1400" spc="-15" dirty="0">
                <a:latin typeface="Arial"/>
                <a:cs typeface="Arial"/>
              </a:rPr>
              <a:t> </a:t>
            </a:r>
            <a:r>
              <a:rPr sz="1400" spc="-5" dirty="0">
                <a:latin typeface="Arial"/>
                <a:cs typeface="Arial"/>
              </a:rPr>
              <a:t>what</a:t>
            </a:r>
            <a:r>
              <a:rPr sz="1400" spc="-30" dirty="0">
                <a:latin typeface="Arial"/>
                <a:cs typeface="Arial"/>
              </a:rPr>
              <a:t> </a:t>
            </a:r>
            <a:r>
              <a:rPr sz="1400" dirty="0">
                <a:latin typeface="Arial"/>
                <a:cs typeface="Arial"/>
              </a:rPr>
              <a:t>to</a:t>
            </a:r>
            <a:r>
              <a:rPr sz="1400" spc="-15" dirty="0">
                <a:latin typeface="Arial"/>
                <a:cs typeface="Arial"/>
              </a:rPr>
              <a:t> </a:t>
            </a:r>
            <a:r>
              <a:rPr sz="1400" spc="-5" dirty="0">
                <a:latin typeface="Arial"/>
                <a:cs typeface="Arial"/>
              </a:rPr>
              <a:t>do</a:t>
            </a:r>
            <a:r>
              <a:rPr sz="1400" spc="-25" dirty="0">
                <a:latin typeface="Arial"/>
                <a:cs typeface="Arial"/>
              </a:rPr>
              <a:t> </a:t>
            </a:r>
            <a:r>
              <a:rPr sz="1400" spc="-5" dirty="0">
                <a:latin typeface="Arial"/>
                <a:cs typeface="Arial"/>
              </a:rPr>
              <a:t>but</a:t>
            </a:r>
            <a:r>
              <a:rPr sz="1400" spc="-15" dirty="0">
                <a:latin typeface="Arial"/>
                <a:cs typeface="Arial"/>
              </a:rPr>
              <a:t> </a:t>
            </a:r>
            <a:r>
              <a:rPr sz="1400" spc="-5" dirty="0">
                <a:latin typeface="Arial"/>
                <a:cs typeface="Arial"/>
              </a:rPr>
              <a:t>not</a:t>
            </a:r>
            <a:r>
              <a:rPr sz="1400" spc="-20" dirty="0">
                <a:latin typeface="Arial"/>
                <a:cs typeface="Arial"/>
              </a:rPr>
              <a:t> </a:t>
            </a:r>
            <a:r>
              <a:rPr sz="1400" spc="-5" dirty="0">
                <a:latin typeface="Arial"/>
                <a:cs typeface="Arial"/>
              </a:rPr>
              <a:t>how </a:t>
            </a:r>
            <a:r>
              <a:rPr sz="1400" spc="-375" dirty="0">
                <a:latin typeface="Arial"/>
                <a:cs typeface="Arial"/>
              </a:rPr>
              <a:t> </a:t>
            </a:r>
            <a:r>
              <a:rPr sz="1400" dirty="0">
                <a:latin typeface="Arial"/>
                <a:cs typeface="Arial"/>
              </a:rPr>
              <a:t>to</a:t>
            </a:r>
            <a:r>
              <a:rPr sz="1400" spc="-25" dirty="0">
                <a:latin typeface="Arial"/>
                <a:cs typeface="Arial"/>
              </a:rPr>
              <a:t> </a:t>
            </a:r>
            <a:r>
              <a:rPr sz="1400" spc="-5" dirty="0">
                <a:latin typeface="Arial"/>
                <a:cs typeface="Arial"/>
              </a:rPr>
              <a:t>do.</a:t>
            </a:r>
            <a:endParaRPr sz="1400">
              <a:latin typeface="Arial"/>
              <a:cs typeface="Arial"/>
            </a:endParaRPr>
          </a:p>
        </p:txBody>
      </p:sp>
      <p:sp>
        <p:nvSpPr>
          <p:cNvPr id="8" name="object 8"/>
          <p:cNvSpPr txBox="1"/>
          <p:nvPr/>
        </p:nvSpPr>
        <p:spPr>
          <a:xfrm>
            <a:off x="4572000" y="4836667"/>
            <a:ext cx="4284599" cy="125547"/>
          </a:xfrm>
          <a:prstGeom prst="rect">
            <a:avLst/>
          </a:prstGeom>
        </p:spPr>
        <p:txBody>
          <a:bodyPr vert="horz" wrap="square" lIns="0" tIns="12065" rIns="0" bIns="0" rtlCol="0">
            <a:spAutoFit/>
          </a:bodyPr>
          <a:lstStyle/>
          <a:p>
            <a:pPr marL="0" marR="0" lvl="0" indent="0" algn="ctr" defTabSz="914400" rtl="0" eaLnBrk="1" fontAlgn="auto" latinLnBrk="0" hangingPunct="1">
              <a:lnSpc>
                <a:spcPct val="115000"/>
              </a:lnSpc>
              <a:spcBef>
                <a:spcPts val="0"/>
              </a:spcBef>
              <a:spcAft>
                <a:spcPts val="0"/>
              </a:spcAft>
              <a:buClr>
                <a:srgbClr val="595959"/>
              </a:buClr>
              <a:buSzPts val="700"/>
              <a:buFont typeface="Arial"/>
              <a:buNone/>
              <a:tabLst/>
              <a:defRPr/>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 </a:t>
            </a:r>
            <a:r>
              <a:rPr sz="700" u="sng" spc="-5" dirty="0">
                <a:solidFill>
                  <a:srgbClr val="0096A7"/>
                </a:solidFill>
                <a:uFill>
                  <a:solidFill>
                    <a:srgbClr val="0096A7"/>
                  </a:solidFill>
                </a:uFill>
                <a:latin typeface="Arial"/>
                <a:cs typeface="Arial"/>
                <a:hlinkClick r:id="rId3"/>
              </a:rPr>
              <a:t>https://www.tutorialspoint.com/dbms/relational_algebra.htm</a:t>
            </a:r>
            <a:endParaRPr sz="700" dirty="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738370" y="1197610"/>
            <a:ext cx="4118229" cy="2265045"/>
          </a:xfrm>
          <a:prstGeom prst="rect">
            <a:avLst/>
          </a:prstGeom>
        </p:spPr>
      </p:pic>
    </p:spTree>
  </p:cSld>
  <p:clrMapOvr>
    <a:masterClrMapping/>
  </p:clrMapOvr>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9916" y="827278"/>
            <a:ext cx="2624455" cy="887422"/>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100" dirty="0"/>
              <a:t> </a:t>
            </a:r>
            <a:r>
              <a:rPr spc="-5" dirty="0"/>
              <a:t>Calculus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grpSp>
      <p:sp>
        <p:nvSpPr>
          <p:cNvPr id="6" name="object 6"/>
          <p:cNvSpPr txBox="1"/>
          <p:nvPr/>
        </p:nvSpPr>
        <p:spPr>
          <a:xfrm>
            <a:off x="1552702" y="1722247"/>
            <a:ext cx="144716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TRC</a:t>
            </a:r>
            <a:r>
              <a:rPr sz="1800" spc="-65" dirty="0">
                <a:solidFill>
                  <a:srgbClr val="585858"/>
                </a:solidFill>
                <a:latin typeface="Arial"/>
                <a:cs typeface="Arial"/>
              </a:rPr>
              <a:t> </a:t>
            </a:r>
            <a:r>
              <a:rPr sz="1800" spc="-5" dirty="0">
                <a:solidFill>
                  <a:srgbClr val="585858"/>
                </a:solidFill>
                <a:latin typeface="Arial"/>
                <a:cs typeface="Arial"/>
              </a:rPr>
              <a:t>(Contd..)</a:t>
            </a:r>
            <a:endParaRPr sz="1800">
              <a:latin typeface="Arial"/>
              <a:cs typeface="Arial"/>
            </a:endParaRPr>
          </a:p>
        </p:txBody>
      </p:sp>
      <p:sp>
        <p:nvSpPr>
          <p:cNvPr id="7" name="object 7"/>
          <p:cNvSpPr txBox="1"/>
          <p:nvPr/>
        </p:nvSpPr>
        <p:spPr>
          <a:xfrm>
            <a:off x="654812" y="2489682"/>
            <a:ext cx="3522345" cy="2513330"/>
          </a:xfrm>
          <a:prstGeom prst="rect">
            <a:avLst/>
          </a:prstGeom>
        </p:spPr>
        <p:txBody>
          <a:bodyPr vert="horz" wrap="square" lIns="0" tIns="12700" rIns="0" bIns="0" rtlCol="0">
            <a:spAutoFit/>
          </a:bodyPr>
          <a:lstStyle/>
          <a:p>
            <a:pPr marL="349250" marR="79375" indent="-337185">
              <a:lnSpc>
                <a:spcPct val="115700"/>
              </a:lnSpc>
              <a:spcBef>
                <a:spcPts val="100"/>
              </a:spcBef>
              <a:buChar char="●"/>
              <a:tabLst>
                <a:tab pos="349250" algn="l"/>
                <a:tab pos="349885" algn="l"/>
              </a:tabLst>
            </a:pPr>
            <a:r>
              <a:rPr sz="1400" dirty="0">
                <a:latin typeface="Arial"/>
                <a:cs typeface="Arial"/>
              </a:rPr>
              <a:t>In</a:t>
            </a:r>
            <a:r>
              <a:rPr sz="1400" spc="-55" dirty="0">
                <a:latin typeface="Arial"/>
                <a:cs typeface="Arial"/>
              </a:rPr>
              <a:t> </a:t>
            </a:r>
            <a:r>
              <a:rPr sz="1400" spc="-5" dirty="0">
                <a:latin typeface="Arial"/>
                <a:cs typeface="Arial"/>
              </a:rPr>
              <a:t>Tuple</a:t>
            </a:r>
            <a:r>
              <a:rPr sz="1400" spc="-45" dirty="0">
                <a:latin typeface="Arial"/>
                <a:cs typeface="Arial"/>
              </a:rPr>
              <a:t> </a:t>
            </a:r>
            <a:r>
              <a:rPr sz="1400" spc="-5" dirty="0">
                <a:latin typeface="Arial"/>
                <a:cs typeface="Arial"/>
              </a:rPr>
              <a:t>Calculus,</a:t>
            </a:r>
            <a:r>
              <a:rPr sz="1400" spc="-35" dirty="0">
                <a:latin typeface="Arial"/>
                <a:cs typeface="Arial"/>
              </a:rPr>
              <a:t> </a:t>
            </a:r>
            <a:r>
              <a:rPr sz="1400" dirty="0">
                <a:latin typeface="Arial"/>
                <a:cs typeface="Arial"/>
              </a:rPr>
              <a:t>a</a:t>
            </a:r>
            <a:r>
              <a:rPr sz="1400" spc="-45" dirty="0">
                <a:latin typeface="Arial"/>
                <a:cs typeface="Arial"/>
              </a:rPr>
              <a:t> </a:t>
            </a:r>
            <a:r>
              <a:rPr sz="1400" dirty="0">
                <a:latin typeface="Arial"/>
                <a:cs typeface="Arial"/>
              </a:rPr>
              <a:t>query</a:t>
            </a:r>
            <a:r>
              <a:rPr sz="1400" spc="-50" dirty="0">
                <a:latin typeface="Arial"/>
                <a:cs typeface="Arial"/>
              </a:rPr>
              <a:t> </a:t>
            </a:r>
            <a:r>
              <a:rPr sz="1400" dirty="0">
                <a:latin typeface="Arial"/>
                <a:cs typeface="Arial"/>
              </a:rPr>
              <a:t>is</a:t>
            </a:r>
            <a:r>
              <a:rPr sz="1400" spc="-25" dirty="0">
                <a:latin typeface="Arial"/>
                <a:cs typeface="Arial"/>
              </a:rPr>
              <a:t> </a:t>
            </a:r>
            <a:r>
              <a:rPr sz="1400" spc="-5" dirty="0">
                <a:latin typeface="Arial"/>
                <a:cs typeface="Arial"/>
              </a:rPr>
              <a:t>expressed </a:t>
            </a:r>
            <a:r>
              <a:rPr sz="1400" spc="-370" dirty="0">
                <a:latin typeface="Arial"/>
                <a:cs typeface="Arial"/>
              </a:rPr>
              <a:t> </a:t>
            </a:r>
            <a:r>
              <a:rPr sz="1400" spc="-5" dirty="0">
                <a:latin typeface="Arial"/>
                <a:cs typeface="Arial"/>
              </a:rPr>
              <a:t>as {t|</a:t>
            </a:r>
            <a:r>
              <a:rPr sz="1400" spc="-10" dirty="0">
                <a:latin typeface="Arial"/>
                <a:cs typeface="Arial"/>
              </a:rPr>
              <a:t> </a:t>
            </a:r>
            <a:r>
              <a:rPr sz="1400" spc="-5" dirty="0">
                <a:latin typeface="Arial"/>
                <a:cs typeface="Arial"/>
              </a:rPr>
              <a:t>P(t)}</a:t>
            </a:r>
            <a:endParaRPr sz="1400">
              <a:latin typeface="Arial"/>
              <a:cs typeface="Arial"/>
            </a:endParaRPr>
          </a:p>
          <a:p>
            <a:pPr marL="349250" indent="-335915">
              <a:lnSpc>
                <a:spcPct val="100000"/>
              </a:lnSpc>
              <a:spcBef>
                <a:spcPts val="275"/>
              </a:spcBef>
              <a:buChar char="●"/>
              <a:tabLst>
                <a:tab pos="349250" algn="l"/>
                <a:tab pos="349885" algn="l"/>
              </a:tabLst>
            </a:pPr>
            <a:r>
              <a:rPr sz="1400" spc="-5" dirty="0">
                <a:latin typeface="Arial"/>
                <a:cs typeface="Arial"/>
              </a:rPr>
              <a:t>where</a:t>
            </a:r>
            <a:r>
              <a:rPr sz="1400" spc="-25" dirty="0">
                <a:latin typeface="Arial"/>
                <a:cs typeface="Arial"/>
              </a:rPr>
              <a:t> </a:t>
            </a:r>
            <a:r>
              <a:rPr sz="1400" dirty="0">
                <a:latin typeface="Arial"/>
                <a:cs typeface="Arial"/>
              </a:rPr>
              <a:t>t</a:t>
            </a:r>
            <a:r>
              <a:rPr sz="1400" spc="-5" dirty="0">
                <a:latin typeface="Arial"/>
                <a:cs typeface="Arial"/>
              </a:rPr>
              <a:t> </a:t>
            </a:r>
            <a:r>
              <a:rPr sz="1400" dirty="0">
                <a:latin typeface="Arial"/>
                <a:cs typeface="Arial"/>
              </a:rPr>
              <a:t>=</a:t>
            </a:r>
            <a:r>
              <a:rPr sz="1400" spc="-30" dirty="0">
                <a:latin typeface="Arial"/>
                <a:cs typeface="Arial"/>
              </a:rPr>
              <a:t> </a:t>
            </a:r>
            <a:r>
              <a:rPr sz="1400" spc="-5" dirty="0">
                <a:latin typeface="Arial"/>
                <a:cs typeface="Arial"/>
              </a:rPr>
              <a:t>resulting</a:t>
            </a:r>
            <a:r>
              <a:rPr sz="1400" spc="-25" dirty="0">
                <a:latin typeface="Arial"/>
                <a:cs typeface="Arial"/>
              </a:rPr>
              <a:t> </a:t>
            </a:r>
            <a:r>
              <a:rPr sz="1400" spc="-5" dirty="0">
                <a:latin typeface="Arial"/>
                <a:cs typeface="Arial"/>
              </a:rPr>
              <a:t>tuples,</a:t>
            </a:r>
            <a:endParaRPr sz="1400">
              <a:latin typeface="Arial"/>
              <a:cs typeface="Arial"/>
            </a:endParaRPr>
          </a:p>
          <a:p>
            <a:pPr marL="349250" marR="5080">
              <a:lnSpc>
                <a:spcPts val="1950"/>
              </a:lnSpc>
              <a:spcBef>
                <a:spcPts val="105"/>
              </a:spcBef>
            </a:pPr>
            <a:r>
              <a:rPr sz="1400" dirty="0">
                <a:latin typeface="Arial"/>
                <a:cs typeface="Arial"/>
              </a:rPr>
              <a:t>P(t)</a:t>
            </a:r>
            <a:r>
              <a:rPr sz="1400" spc="-20" dirty="0">
                <a:latin typeface="Arial"/>
                <a:cs typeface="Arial"/>
              </a:rPr>
              <a:t> </a:t>
            </a:r>
            <a:r>
              <a:rPr sz="1400" dirty="0">
                <a:latin typeface="Arial"/>
                <a:cs typeface="Arial"/>
              </a:rPr>
              <a:t>=</a:t>
            </a:r>
            <a:r>
              <a:rPr sz="1400" spc="-35" dirty="0">
                <a:latin typeface="Arial"/>
                <a:cs typeface="Arial"/>
              </a:rPr>
              <a:t> </a:t>
            </a:r>
            <a:r>
              <a:rPr sz="1400" spc="-5" dirty="0">
                <a:latin typeface="Arial"/>
                <a:cs typeface="Arial"/>
              </a:rPr>
              <a:t>known</a:t>
            </a:r>
            <a:r>
              <a:rPr sz="1400" spc="-20" dirty="0">
                <a:latin typeface="Arial"/>
                <a:cs typeface="Arial"/>
              </a:rPr>
              <a:t> </a:t>
            </a:r>
            <a:r>
              <a:rPr sz="1400" spc="-5" dirty="0">
                <a:latin typeface="Arial"/>
                <a:cs typeface="Arial"/>
              </a:rPr>
              <a:t>as</a:t>
            </a:r>
            <a:r>
              <a:rPr sz="1400" spc="-25" dirty="0">
                <a:latin typeface="Arial"/>
                <a:cs typeface="Arial"/>
              </a:rPr>
              <a:t> </a:t>
            </a:r>
            <a:r>
              <a:rPr sz="1400" spc="-5" dirty="0">
                <a:latin typeface="Arial"/>
                <a:cs typeface="Arial"/>
              </a:rPr>
              <a:t>Predicate</a:t>
            </a:r>
            <a:r>
              <a:rPr sz="1400" spc="-15" dirty="0">
                <a:latin typeface="Arial"/>
                <a:cs typeface="Arial"/>
              </a:rPr>
              <a:t> </a:t>
            </a:r>
            <a:r>
              <a:rPr sz="1400" spc="-5" dirty="0">
                <a:latin typeface="Arial"/>
                <a:cs typeface="Arial"/>
              </a:rPr>
              <a:t>and</a:t>
            </a:r>
            <a:r>
              <a:rPr sz="1400" spc="-30" dirty="0">
                <a:latin typeface="Arial"/>
                <a:cs typeface="Arial"/>
              </a:rPr>
              <a:t> </a:t>
            </a:r>
            <a:r>
              <a:rPr sz="1400" spc="-5" dirty="0">
                <a:latin typeface="Arial"/>
                <a:cs typeface="Arial"/>
              </a:rPr>
              <a:t>these</a:t>
            </a:r>
            <a:r>
              <a:rPr sz="1400" spc="-15" dirty="0">
                <a:latin typeface="Arial"/>
                <a:cs typeface="Arial"/>
              </a:rPr>
              <a:t> </a:t>
            </a:r>
            <a:r>
              <a:rPr sz="1400" spc="-10" dirty="0">
                <a:latin typeface="Arial"/>
                <a:cs typeface="Arial"/>
              </a:rPr>
              <a:t>are </a:t>
            </a:r>
            <a:r>
              <a:rPr sz="1400" spc="-375" dirty="0">
                <a:latin typeface="Arial"/>
                <a:cs typeface="Arial"/>
              </a:rPr>
              <a:t> </a:t>
            </a:r>
            <a:r>
              <a:rPr sz="1400" dirty="0">
                <a:latin typeface="Arial"/>
                <a:cs typeface="Arial"/>
              </a:rPr>
              <a:t>the</a:t>
            </a:r>
            <a:r>
              <a:rPr sz="1400" spc="-25" dirty="0">
                <a:latin typeface="Arial"/>
                <a:cs typeface="Arial"/>
              </a:rPr>
              <a:t> </a:t>
            </a:r>
            <a:r>
              <a:rPr sz="1400" spc="-5" dirty="0">
                <a:latin typeface="Arial"/>
                <a:cs typeface="Arial"/>
              </a:rPr>
              <a:t>conditions</a:t>
            </a:r>
            <a:r>
              <a:rPr sz="1400" spc="-10" dirty="0">
                <a:latin typeface="Arial"/>
                <a:cs typeface="Arial"/>
              </a:rPr>
              <a:t> </a:t>
            </a:r>
            <a:r>
              <a:rPr sz="1400" spc="-5" dirty="0">
                <a:latin typeface="Arial"/>
                <a:cs typeface="Arial"/>
              </a:rPr>
              <a:t>that</a:t>
            </a:r>
            <a:r>
              <a:rPr sz="1400" spc="-15" dirty="0">
                <a:latin typeface="Arial"/>
                <a:cs typeface="Arial"/>
              </a:rPr>
              <a:t> </a:t>
            </a:r>
            <a:r>
              <a:rPr sz="1400" dirty="0">
                <a:latin typeface="Arial"/>
                <a:cs typeface="Arial"/>
              </a:rPr>
              <a:t>are</a:t>
            </a:r>
            <a:r>
              <a:rPr sz="1400" spc="-10" dirty="0">
                <a:latin typeface="Arial"/>
                <a:cs typeface="Arial"/>
              </a:rPr>
              <a:t> </a:t>
            </a:r>
            <a:r>
              <a:rPr sz="1400" spc="-5" dirty="0">
                <a:latin typeface="Arial"/>
                <a:cs typeface="Arial"/>
              </a:rPr>
              <a:t>used</a:t>
            </a:r>
            <a:r>
              <a:rPr sz="1400" spc="-15" dirty="0">
                <a:latin typeface="Arial"/>
                <a:cs typeface="Arial"/>
              </a:rPr>
              <a:t> </a:t>
            </a:r>
            <a:r>
              <a:rPr sz="1400" dirty="0">
                <a:latin typeface="Arial"/>
                <a:cs typeface="Arial"/>
              </a:rPr>
              <a:t>to</a:t>
            </a:r>
            <a:r>
              <a:rPr sz="1400" spc="-20" dirty="0">
                <a:latin typeface="Arial"/>
                <a:cs typeface="Arial"/>
              </a:rPr>
              <a:t> </a:t>
            </a:r>
            <a:r>
              <a:rPr sz="1400" spc="-5" dirty="0">
                <a:latin typeface="Arial"/>
                <a:cs typeface="Arial"/>
              </a:rPr>
              <a:t>fetch</a:t>
            </a:r>
            <a:r>
              <a:rPr sz="1400" spc="-20" dirty="0">
                <a:latin typeface="Arial"/>
                <a:cs typeface="Arial"/>
              </a:rPr>
              <a:t> </a:t>
            </a:r>
            <a:r>
              <a:rPr sz="1400" dirty="0">
                <a:latin typeface="Arial"/>
                <a:cs typeface="Arial"/>
              </a:rPr>
              <a:t>t</a:t>
            </a:r>
            <a:endParaRPr sz="1400">
              <a:latin typeface="Arial"/>
              <a:cs typeface="Arial"/>
            </a:endParaRPr>
          </a:p>
          <a:p>
            <a:pPr marL="349250" marR="376555" indent="-337185">
              <a:lnSpc>
                <a:spcPts val="1939"/>
              </a:lnSpc>
              <a:spcBef>
                <a:spcPts val="10"/>
              </a:spcBef>
              <a:buChar char="●"/>
              <a:tabLst>
                <a:tab pos="349250" algn="l"/>
                <a:tab pos="349885" algn="l"/>
              </a:tabLst>
            </a:pPr>
            <a:r>
              <a:rPr sz="1400" dirty="0">
                <a:latin typeface="Arial"/>
                <a:cs typeface="Arial"/>
              </a:rPr>
              <a:t>Thus,</a:t>
            </a:r>
            <a:r>
              <a:rPr sz="1400" spc="-30" dirty="0">
                <a:latin typeface="Arial"/>
                <a:cs typeface="Arial"/>
              </a:rPr>
              <a:t> </a:t>
            </a:r>
            <a:r>
              <a:rPr sz="1400" spc="-10" dirty="0">
                <a:latin typeface="Arial"/>
                <a:cs typeface="Arial"/>
              </a:rPr>
              <a:t>it</a:t>
            </a:r>
            <a:r>
              <a:rPr sz="1400" spc="-15" dirty="0">
                <a:latin typeface="Arial"/>
                <a:cs typeface="Arial"/>
              </a:rPr>
              <a:t> </a:t>
            </a:r>
            <a:r>
              <a:rPr sz="1400" spc="-5" dirty="0">
                <a:latin typeface="Arial"/>
                <a:cs typeface="Arial"/>
              </a:rPr>
              <a:t>generates</a:t>
            </a:r>
            <a:r>
              <a:rPr sz="1400" spc="-25" dirty="0">
                <a:latin typeface="Arial"/>
                <a:cs typeface="Arial"/>
              </a:rPr>
              <a:t> </a:t>
            </a:r>
            <a:r>
              <a:rPr sz="1400" spc="-5" dirty="0">
                <a:latin typeface="Arial"/>
                <a:cs typeface="Arial"/>
              </a:rPr>
              <a:t>set</a:t>
            </a:r>
            <a:r>
              <a:rPr sz="1400" spc="-15" dirty="0">
                <a:latin typeface="Arial"/>
                <a:cs typeface="Arial"/>
              </a:rPr>
              <a:t> </a:t>
            </a:r>
            <a:r>
              <a:rPr sz="1400" spc="-10" dirty="0">
                <a:latin typeface="Arial"/>
                <a:cs typeface="Arial"/>
              </a:rPr>
              <a:t>of </a:t>
            </a:r>
            <a:r>
              <a:rPr sz="1400" spc="-5" dirty="0">
                <a:latin typeface="Arial"/>
                <a:cs typeface="Arial"/>
              </a:rPr>
              <a:t>all</a:t>
            </a:r>
            <a:r>
              <a:rPr sz="1400" spc="-35" dirty="0">
                <a:latin typeface="Arial"/>
                <a:cs typeface="Arial"/>
              </a:rPr>
              <a:t> </a:t>
            </a:r>
            <a:r>
              <a:rPr sz="1400" spc="-5" dirty="0">
                <a:latin typeface="Arial"/>
                <a:cs typeface="Arial"/>
              </a:rPr>
              <a:t>tuples</a:t>
            </a:r>
            <a:r>
              <a:rPr sz="1400" spc="-25" dirty="0">
                <a:latin typeface="Arial"/>
                <a:cs typeface="Arial"/>
              </a:rPr>
              <a:t> </a:t>
            </a:r>
            <a:r>
              <a:rPr sz="1400" spc="-10" dirty="0">
                <a:latin typeface="Arial"/>
                <a:cs typeface="Arial"/>
              </a:rPr>
              <a:t>t, </a:t>
            </a:r>
            <a:r>
              <a:rPr sz="1400" spc="-375" dirty="0">
                <a:latin typeface="Arial"/>
                <a:cs typeface="Arial"/>
              </a:rPr>
              <a:t> </a:t>
            </a:r>
            <a:r>
              <a:rPr sz="1400" spc="-5" dirty="0">
                <a:latin typeface="Arial"/>
                <a:cs typeface="Arial"/>
              </a:rPr>
              <a:t>such</a:t>
            </a:r>
            <a:r>
              <a:rPr sz="1400" spc="-25" dirty="0">
                <a:latin typeface="Arial"/>
                <a:cs typeface="Arial"/>
              </a:rPr>
              <a:t> </a:t>
            </a:r>
            <a:r>
              <a:rPr sz="1400" spc="-5" dirty="0">
                <a:latin typeface="Arial"/>
                <a:cs typeface="Arial"/>
              </a:rPr>
              <a:t>that</a:t>
            </a:r>
            <a:r>
              <a:rPr sz="1400" spc="-25" dirty="0">
                <a:latin typeface="Arial"/>
                <a:cs typeface="Arial"/>
              </a:rPr>
              <a:t> </a:t>
            </a:r>
            <a:r>
              <a:rPr sz="1400" spc="-5" dirty="0">
                <a:latin typeface="Arial"/>
                <a:cs typeface="Arial"/>
              </a:rPr>
              <a:t>Predicate</a:t>
            </a:r>
            <a:r>
              <a:rPr sz="1400" spc="-30" dirty="0">
                <a:latin typeface="Arial"/>
                <a:cs typeface="Arial"/>
              </a:rPr>
              <a:t> </a:t>
            </a:r>
            <a:r>
              <a:rPr sz="1400" dirty="0">
                <a:latin typeface="Arial"/>
                <a:cs typeface="Arial"/>
              </a:rPr>
              <a:t>P(t)</a:t>
            </a:r>
            <a:r>
              <a:rPr sz="1400" spc="-30" dirty="0">
                <a:latin typeface="Arial"/>
                <a:cs typeface="Arial"/>
              </a:rPr>
              <a:t> </a:t>
            </a:r>
            <a:r>
              <a:rPr sz="1400" dirty="0">
                <a:latin typeface="Arial"/>
                <a:cs typeface="Arial"/>
              </a:rPr>
              <a:t>is</a:t>
            </a:r>
            <a:r>
              <a:rPr sz="1400" spc="-25" dirty="0">
                <a:latin typeface="Arial"/>
                <a:cs typeface="Arial"/>
              </a:rPr>
              <a:t> </a:t>
            </a:r>
            <a:r>
              <a:rPr sz="1400" dirty="0">
                <a:latin typeface="Arial"/>
                <a:cs typeface="Arial"/>
              </a:rPr>
              <a:t>true</a:t>
            </a:r>
            <a:r>
              <a:rPr sz="1400" spc="-30" dirty="0">
                <a:latin typeface="Arial"/>
                <a:cs typeface="Arial"/>
              </a:rPr>
              <a:t> </a:t>
            </a:r>
            <a:r>
              <a:rPr sz="1400" spc="-5" dirty="0">
                <a:latin typeface="Arial"/>
                <a:cs typeface="Arial"/>
              </a:rPr>
              <a:t>for</a:t>
            </a:r>
            <a:r>
              <a:rPr sz="1400" spc="-20" dirty="0">
                <a:latin typeface="Arial"/>
                <a:cs typeface="Arial"/>
              </a:rPr>
              <a:t> </a:t>
            </a:r>
            <a:r>
              <a:rPr sz="1400" spc="-10" dirty="0">
                <a:latin typeface="Arial"/>
                <a:cs typeface="Arial"/>
              </a:rPr>
              <a:t>t.</a:t>
            </a:r>
            <a:endParaRPr sz="1400">
              <a:latin typeface="Arial"/>
              <a:cs typeface="Arial"/>
            </a:endParaRPr>
          </a:p>
          <a:p>
            <a:pPr marL="349250" indent="-337185">
              <a:lnSpc>
                <a:spcPct val="100000"/>
              </a:lnSpc>
              <a:spcBef>
                <a:spcPts val="170"/>
              </a:spcBef>
              <a:buChar char="●"/>
              <a:tabLst>
                <a:tab pos="349250" algn="l"/>
                <a:tab pos="349885" algn="l"/>
              </a:tabLst>
            </a:pPr>
            <a:r>
              <a:rPr sz="1400" dirty="0">
                <a:latin typeface="Arial"/>
                <a:cs typeface="Arial"/>
              </a:rPr>
              <a:t>P(t)</a:t>
            </a:r>
            <a:r>
              <a:rPr sz="1400" spc="-15" dirty="0">
                <a:latin typeface="Arial"/>
                <a:cs typeface="Arial"/>
              </a:rPr>
              <a:t> </a:t>
            </a:r>
            <a:r>
              <a:rPr sz="1400" spc="-5" dirty="0">
                <a:latin typeface="Arial"/>
                <a:cs typeface="Arial"/>
              </a:rPr>
              <a:t>may</a:t>
            </a:r>
            <a:r>
              <a:rPr sz="1400" spc="-15" dirty="0">
                <a:latin typeface="Arial"/>
                <a:cs typeface="Arial"/>
              </a:rPr>
              <a:t> </a:t>
            </a:r>
            <a:r>
              <a:rPr sz="1400" spc="-5" dirty="0">
                <a:latin typeface="Arial"/>
                <a:cs typeface="Arial"/>
              </a:rPr>
              <a:t>have</a:t>
            </a:r>
            <a:r>
              <a:rPr sz="1400" spc="15" dirty="0">
                <a:latin typeface="Arial"/>
                <a:cs typeface="Arial"/>
              </a:rPr>
              <a:t> </a:t>
            </a:r>
            <a:r>
              <a:rPr sz="1400" spc="-5" dirty="0">
                <a:latin typeface="Arial"/>
                <a:cs typeface="Arial"/>
              </a:rPr>
              <a:t>various conditions</a:t>
            </a:r>
            <a:endParaRPr sz="1400">
              <a:latin typeface="Arial"/>
              <a:cs typeface="Arial"/>
            </a:endParaRPr>
          </a:p>
          <a:p>
            <a:pPr marL="349250" marR="226695">
              <a:lnSpc>
                <a:spcPts val="2030"/>
              </a:lnSpc>
              <a:spcBef>
                <a:spcPts val="40"/>
              </a:spcBef>
            </a:pPr>
            <a:r>
              <a:rPr sz="1400" dirty="0">
                <a:latin typeface="Arial"/>
                <a:cs typeface="Arial"/>
              </a:rPr>
              <a:t>logically</a:t>
            </a:r>
            <a:r>
              <a:rPr sz="1400" spc="-30" dirty="0">
                <a:latin typeface="Arial"/>
                <a:cs typeface="Arial"/>
              </a:rPr>
              <a:t> </a:t>
            </a:r>
            <a:r>
              <a:rPr sz="1400" spc="-5" dirty="0">
                <a:latin typeface="Arial"/>
                <a:cs typeface="Arial"/>
              </a:rPr>
              <a:t>combined</a:t>
            </a:r>
            <a:r>
              <a:rPr sz="1400" spc="-40" dirty="0">
                <a:latin typeface="Arial"/>
                <a:cs typeface="Arial"/>
              </a:rPr>
              <a:t> </a:t>
            </a:r>
            <a:r>
              <a:rPr sz="1400" spc="-5" dirty="0">
                <a:latin typeface="Arial"/>
                <a:cs typeface="Arial"/>
              </a:rPr>
              <a:t>with</a:t>
            </a:r>
            <a:r>
              <a:rPr sz="1400" spc="-10" dirty="0">
                <a:latin typeface="Arial"/>
                <a:cs typeface="Arial"/>
              </a:rPr>
              <a:t> </a:t>
            </a:r>
            <a:r>
              <a:rPr sz="1400" dirty="0">
                <a:latin typeface="Arial"/>
                <a:cs typeface="Arial"/>
              </a:rPr>
              <a:t>OR</a:t>
            </a:r>
            <a:r>
              <a:rPr sz="1400" spc="-15" dirty="0">
                <a:latin typeface="Arial"/>
                <a:cs typeface="Arial"/>
              </a:rPr>
              <a:t> </a:t>
            </a:r>
            <a:r>
              <a:rPr sz="1400" spc="-5" dirty="0">
                <a:latin typeface="Arial"/>
                <a:cs typeface="Arial"/>
              </a:rPr>
              <a:t>(</a:t>
            </a:r>
            <a:r>
              <a:rPr sz="1400" spc="-5" dirty="0">
                <a:latin typeface="MS PGothic"/>
                <a:cs typeface="MS PGothic"/>
              </a:rPr>
              <a:t>∨</a:t>
            </a:r>
            <a:r>
              <a:rPr sz="1400" spc="-5" dirty="0">
                <a:latin typeface="Arial"/>
                <a:cs typeface="Arial"/>
              </a:rPr>
              <a:t>),</a:t>
            </a:r>
            <a:r>
              <a:rPr sz="1400" spc="-90" dirty="0">
                <a:latin typeface="Arial"/>
                <a:cs typeface="Arial"/>
              </a:rPr>
              <a:t> </a:t>
            </a:r>
            <a:r>
              <a:rPr sz="1400" spc="-5" dirty="0">
                <a:latin typeface="Arial"/>
                <a:cs typeface="Arial"/>
              </a:rPr>
              <a:t>AND </a:t>
            </a:r>
            <a:r>
              <a:rPr sz="1400" spc="-375" dirty="0">
                <a:latin typeface="Arial"/>
                <a:cs typeface="Arial"/>
              </a:rPr>
              <a:t> </a:t>
            </a:r>
            <a:r>
              <a:rPr sz="1400" dirty="0">
                <a:latin typeface="Arial"/>
                <a:cs typeface="Arial"/>
              </a:rPr>
              <a:t>(</a:t>
            </a:r>
            <a:r>
              <a:rPr sz="1400" dirty="0">
                <a:latin typeface="MS PGothic"/>
                <a:cs typeface="MS PGothic"/>
              </a:rPr>
              <a:t>∧</a:t>
            </a:r>
            <a:r>
              <a:rPr sz="1400" dirty="0">
                <a:latin typeface="Arial"/>
                <a:cs typeface="Arial"/>
              </a:rPr>
              <a:t>),</a:t>
            </a:r>
            <a:r>
              <a:rPr sz="1400" spc="-20" dirty="0">
                <a:latin typeface="Arial"/>
                <a:cs typeface="Arial"/>
              </a:rPr>
              <a:t> </a:t>
            </a:r>
            <a:r>
              <a:rPr sz="1400" spc="-5" dirty="0">
                <a:latin typeface="Arial"/>
                <a:cs typeface="Arial"/>
              </a:rPr>
              <a:t>NOT(¬).</a:t>
            </a:r>
            <a:endParaRPr sz="1400">
              <a:latin typeface="Arial"/>
              <a:cs typeface="Arial"/>
            </a:endParaRPr>
          </a:p>
        </p:txBody>
      </p:sp>
      <p:sp>
        <p:nvSpPr>
          <p:cNvPr id="8" name="object 8"/>
          <p:cNvSpPr txBox="1"/>
          <p:nvPr/>
        </p:nvSpPr>
        <p:spPr>
          <a:xfrm>
            <a:off x="5396346" y="4798843"/>
            <a:ext cx="3332018" cy="125547"/>
          </a:xfrm>
          <a:prstGeom prst="rect">
            <a:avLst/>
          </a:prstGeom>
        </p:spPr>
        <p:txBody>
          <a:bodyPr vert="horz" wrap="square" lIns="0" tIns="12065" rIns="0" bIns="0" rtlCol="0">
            <a:spAutoFit/>
          </a:bodyPr>
          <a:lstStyle/>
          <a:p>
            <a:pPr marL="0" marR="0" lvl="0" indent="0" algn="ctr" defTabSz="914400" rtl="0" eaLnBrk="1" fontAlgn="auto" latinLnBrk="0" hangingPunct="1">
              <a:lnSpc>
                <a:spcPct val="115000"/>
              </a:lnSpc>
              <a:spcBef>
                <a:spcPts val="0"/>
              </a:spcBef>
              <a:spcAft>
                <a:spcPts val="0"/>
              </a:spcAft>
              <a:buClr>
                <a:srgbClr val="595959"/>
              </a:buClr>
              <a:buSzPts val="700"/>
              <a:buFont typeface="Arial"/>
              <a:buNone/>
              <a:tabLst/>
              <a:defRPr/>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 </a:t>
            </a:r>
            <a:r>
              <a:rPr sz="700" u="sng" spc="-5" dirty="0">
                <a:solidFill>
                  <a:srgbClr val="0096A7"/>
                </a:solidFill>
                <a:uFill>
                  <a:solidFill>
                    <a:srgbClr val="0096A7"/>
                  </a:solidFill>
                </a:uFill>
                <a:latin typeface="Arial"/>
                <a:cs typeface="Arial"/>
                <a:hlinkClick r:id="rId3"/>
              </a:rPr>
              <a:t>https://www.javatpoint.com/dbms-relational-calculus</a:t>
            </a:r>
            <a:endParaRPr sz="700" dirty="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738370" y="1197610"/>
            <a:ext cx="4118229" cy="2265045"/>
          </a:xfrm>
          <a:prstGeom prst="rect">
            <a:avLst/>
          </a:prstGeom>
        </p:spPr>
      </p:pic>
    </p:spTree>
  </p:cSld>
  <p:clrMapOvr>
    <a:masterClrMapping/>
  </p:clrMapOvr>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9916" y="827278"/>
            <a:ext cx="2624455" cy="887422"/>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100" dirty="0"/>
              <a:t> </a:t>
            </a:r>
            <a:r>
              <a:rPr spc="-5" dirty="0"/>
              <a:t>Calculus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738370" y="1197610"/>
              <a:ext cx="4118229" cy="2265045"/>
            </a:xfrm>
            <a:prstGeom prst="rect">
              <a:avLst/>
            </a:prstGeom>
          </p:spPr>
        </p:pic>
      </p:grpSp>
      <p:sp>
        <p:nvSpPr>
          <p:cNvPr id="7" name="object 7"/>
          <p:cNvSpPr txBox="1"/>
          <p:nvPr/>
        </p:nvSpPr>
        <p:spPr>
          <a:xfrm>
            <a:off x="1552702" y="1722247"/>
            <a:ext cx="144716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85858"/>
                </a:solidFill>
                <a:latin typeface="Arial"/>
                <a:cs typeface="Arial"/>
              </a:rPr>
              <a:t>TRC</a:t>
            </a:r>
            <a:r>
              <a:rPr sz="1800" spc="-65" dirty="0">
                <a:solidFill>
                  <a:srgbClr val="585858"/>
                </a:solidFill>
                <a:latin typeface="Arial"/>
                <a:cs typeface="Arial"/>
              </a:rPr>
              <a:t> </a:t>
            </a:r>
            <a:r>
              <a:rPr sz="1800" spc="-5" dirty="0">
                <a:solidFill>
                  <a:srgbClr val="585858"/>
                </a:solidFill>
                <a:latin typeface="Arial"/>
                <a:cs typeface="Arial"/>
              </a:rPr>
              <a:t>(Contd..)</a:t>
            </a:r>
            <a:endParaRPr sz="1800">
              <a:latin typeface="Arial"/>
              <a:cs typeface="Arial"/>
            </a:endParaRPr>
          </a:p>
        </p:txBody>
      </p:sp>
      <p:sp>
        <p:nvSpPr>
          <p:cNvPr id="8" name="object 8"/>
          <p:cNvSpPr txBox="1"/>
          <p:nvPr/>
        </p:nvSpPr>
        <p:spPr>
          <a:xfrm>
            <a:off x="656336" y="2981934"/>
            <a:ext cx="3543300" cy="1522730"/>
          </a:xfrm>
          <a:prstGeom prst="rect">
            <a:avLst/>
          </a:prstGeom>
        </p:spPr>
        <p:txBody>
          <a:bodyPr vert="horz" wrap="square" lIns="0" tIns="48895" rIns="0" bIns="0" rtlCol="0">
            <a:spAutoFit/>
          </a:bodyPr>
          <a:lstStyle/>
          <a:p>
            <a:pPr marL="347980" indent="-335915">
              <a:lnSpc>
                <a:spcPct val="100000"/>
              </a:lnSpc>
              <a:spcBef>
                <a:spcPts val="385"/>
              </a:spcBef>
              <a:buChar char="●"/>
              <a:tabLst>
                <a:tab pos="347980" algn="l"/>
                <a:tab pos="348615" algn="l"/>
              </a:tabLst>
            </a:pPr>
            <a:r>
              <a:rPr sz="1400" dirty="0">
                <a:latin typeface="Arial"/>
                <a:cs typeface="Arial"/>
              </a:rPr>
              <a:t>It</a:t>
            </a:r>
            <a:r>
              <a:rPr sz="1400" spc="-35" dirty="0">
                <a:latin typeface="Arial"/>
                <a:cs typeface="Arial"/>
              </a:rPr>
              <a:t> </a:t>
            </a:r>
            <a:r>
              <a:rPr sz="1400" spc="-5" dirty="0">
                <a:latin typeface="Arial"/>
                <a:cs typeface="Arial"/>
              </a:rPr>
              <a:t>also</a:t>
            </a:r>
            <a:r>
              <a:rPr sz="1400" spc="-35" dirty="0">
                <a:latin typeface="Arial"/>
                <a:cs typeface="Arial"/>
              </a:rPr>
              <a:t> </a:t>
            </a:r>
            <a:r>
              <a:rPr sz="1400" spc="-10" dirty="0">
                <a:latin typeface="Arial"/>
                <a:cs typeface="Arial"/>
              </a:rPr>
              <a:t>uses</a:t>
            </a:r>
            <a:r>
              <a:rPr sz="1400" spc="-30" dirty="0">
                <a:latin typeface="Arial"/>
                <a:cs typeface="Arial"/>
              </a:rPr>
              <a:t> </a:t>
            </a:r>
            <a:r>
              <a:rPr sz="1400" spc="-5" dirty="0">
                <a:latin typeface="Arial"/>
                <a:cs typeface="Arial"/>
              </a:rPr>
              <a:t>quantifiers:</a:t>
            </a:r>
            <a:endParaRPr sz="1400">
              <a:latin typeface="Arial"/>
              <a:cs typeface="Arial"/>
            </a:endParaRPr>
          </a:p>
          <a:p>
            <a:pPr marL="347980" marR="5080">
              <a:lnSpc>
                <a:spcPct val="116100"/>
              </a:lnSpc>
              <a:spcBef>
                <a:spcPts val="20"/>
              </a:spcBef>
            </a:pPr>
            <a:r>
              <a:rPr sz="1400" dirty="0">
                <a:latin typeface="MS PGothic"/>
                <a:cs typeface="MS PGothic"/>
              </a:rPr>
              <a:t>∃</a:t>
            </a:r>
            <a:r>
              <a:rPr sz="1400" spc="-25" dirty="0">
                <a:latin typeface="MS PGothic"/>
                <a:cs typeface="MS PGothic"/>
              </a:rPr>
              <a:t> </a:t>
            </a:r>
            <a:r>
              <a:rPr sz="1400" dirty="0">
                <a:latin typeface="Arial"/>
                <a:cs typeface="Arial"/>
              </a:rPr>
              <a:t>t</a:t>
            </a:r>
            <a:r>
              <a:rPr sz="1400" spc="-15" dirty="0">
                <a:latin typeface="Arial"/>
                <a:cs typeface="Arial"/>
              </a:rPr>
              <a:t> </a:t>
            </a:r>
            <a:r>
              <a:rPr sz="1400" dirty="0">
                <a:latin typeface="MS PGothic"/>
                <a:cs typeface="MS PGothic"/>
              </a:rPr>
              <a:t>∈</a:t>
            </a:r>
            <a:r>
              <a:rPr sz="1400" spc="-25" dirty="0">
                <a:latin typeface="MS PGothic"/>
                <a:cs typeface="MS PGothic"/>
              </a:rPr>
              <a:t> </a:t>
            </a:r>
            <a:r>
              <a:rPr sz="1400" dirty="0">
                <a:latin typeface="Arial"/>
                <a:cs typeface="Arial"/>
              </a:rPr>
              <a:t>r</a:t>
            </a:r>
            <a:r>
              <a:rPr sz="1400" spc="-20" dirty="0">
                <a:latin typeface="Arial"/>
                <a:cs typeface="Arial"/>
              </a:rPr>
              <a:t> </a:t>
            </a:r>
            <a:r>
              <a:rPr sz="1400" spc="-5" dirty="0">
                <a:latin typeface="Arial"/>
                <a:cs typeface="Arial"/>
              </a:rPr>
              <a:t>(Q(t))</a:t>
            </a:r>
            <a:r>
              <a:rPr sz="1400" spc="-10" dirty="0">
                <a:latin typeface="Arial"/>
                <a:cs typeface="Arial"/>
              </a:rPr>
              <a:t> </a:t>
            </a:r>
            <a:r>
              <a:rPr sz="1400" dirty="0">
                <a:latin typeface="Arial"/>
                <a:cs typeface="Arial"/>
              </a:rPr>
              <a:t>=</a:t>
            </a:r>
            <a:r>
              <a:rPr sz="1400" spc="-10" dirty="0">
                <a:latin typeface="Arial"/>
                <a:cs typeface="Arial"/>
              </a:rPr>
              <a:t> </a:t>
            </a:r>
            <a:r>
              <a:rPr sz="1400" spc="-5" dirty="0">
                <a:latin typeface="Arial"/>
                <a:cs typeface="Arial"/>
              </a:rPr>
              <a:t>”there</a:t>
            </a:r>
            <a:r>
              <a:rPr sz="1400" spc="-10" dirty="0">
                <a:latin typeface="Arial"/>
                <a:cs typeface="Arial"/>
              </a:rPr>
              <a:t> </a:t>
            </a:r>
            <a:r>
              <a:rPr sz="1400" spc="-5" dirty="0">
                <a:latin typeface="Arial"/>
                <a:cs typeface="Arial"/>
              </a:rPr>
              <a:t>exists”</a:t>
            </a:r>
            <a:r>
              <a:rPr sz="1400" dirty="0">
                <a:latin typeface="Arial"/>
                <a:cs typeface="Arial"/>
              </a:rPr>
              <a:t> a</a:t>
            </a:r>
            <a:r>
              <a:rPr sz="1400" spc="-25" dirty="0">
                <a:latin typeface="Arial"/>
                <a:cs typeface="Arial"/>
              </a:rPr>
              <a:t> </a:t>
            </a:r>
            <a:r>
              <a:rPr sz="1400" spc="-5" dirty="0">
                <a:latin typeface="Arial"/>
                <a:cs typeface="Arial"/>
              </a:rPr>
              <a:t>tuple </a:t>
            </a:r>
            <a:r>
              <a:rPr sz="1400" spc="-10" dirty="0">
                <a:latin typeface="Arial"/>
                <a:cs typeface="Arial"/>
              </a:rPr>
              <a:t>in</a:t>
            </a:r>
            <a:r>
              <a:rPr sz="1400" spc="-15" dirty="0">
                <a:latin typeface="Arial"/>
                <a:cs typeface="Arial"/>
              </a:rPr>
              <a:t> </a:t>
            </a:r>
            <a:r>
              <a:rPr sz="1400" dirty="0">
                <a:latin typeface="Arial"/>
                <a:cs typeface="Arial"/>
              </a:rPr>
              <a:t>t </a:t>
            </a:r>
            <a:r>
              <a:rPr sz="1400" spc="-370" dirty="0">
                <a:latin typeface="Arial"/>
                <a:cs typeface="Arial"/>
              </a:rPr>
              <a:t> </a:t>
            </a:r>
            <a:r>
              <a:rPr sz="1400" dirty="0">
                <a:latin typeface="Arial"/>
                <a:cs typeface="Arial"/>
              </a:rPr>
              <a:t>in </a:t>
            </a:r>
            <a:r>
              <a:rPr sz="1400" spc="-5" dirty="0">
                <a:latin typeface="Arial"/>
                <a:cs typeface="Arial"/>
              </a:rPr>
              <a:t>relation </a:t>
            </a:r>
            <a:r>
              <a:rPr sz="1400" dirty="0">
                <a:latin typeface="Arial"/>
                <a:cs typeface="Arial"/>
              </a:rPr>
              <a:t>r </a:t>
            </a:r>
            <a:r>
              <a:rPr sz="1400" spc="-5" dirty="0">
                <a:latin typeface="Arial"/>
                <a:cs typeface="Arial"/>
              </a:rPr>
              <a:t>such that predicate Q(t) </a:t>
            </a:r>
            <a:r>
              <a:rPr sz="1400" dirty="0">
                <a:latin typeface="Arial"/>
                <a:cs typeface="Arial"/>
              </a:rPr>
              <a:t>is </a:t>
            </a:r>
            <a:r>
              <a:rPr sz="1400" spc="5" dirty="0">
                <a:latin typeface="Arial"/>
                <a:cs typeface="Arial"/>
              </a:rPr>
              <a:t> </a:t>
            </a:r>
            <a:r>
              <a:rPr sz="1400" spc="-5" dirty="0">
                <a:latin typeface="Arial"/>
                <a:cs typeface="Arial"/>
              </a:rPr>
              <a:t>true.</a:t>
            </a:r>
            <a:endParaRPr sz="1400">
              <a:latin typeface="Arial"/>
              <a:cs typeface="Arial"/>
            </a:endParaRPr>
          </a:p>
          <a:p>
            <a:pPr marL="347980" marR="460375">
              <a:lnSpc>
                <a:spcPct val="117100"/>
              </a:lnSpc>
              <a:spcBef>
                <a:spcPts val="10"/>
              </a:spcBef>
            </a:pPr>
            <a:r>
              <a:rPr sz="1400" dirty="0">
                <a:latin typeface="MS PGothic"/>
                <a:cs typeface="MS PGothic"/>
              </a:rPr>
              <a:t>∀</a:t>
            </a:r>
            <a:r>
              <a:rPr sz="1400" spc="-25" dirty="0">
                <a:latin typeface="MS PGothic"/>
                <a:cs typeface="MS PGothic"/>
              </a:rPr>
              <a:t> </a:t>
            </a:r>
            <a:r>
              <a:rPr sz="1400" dirty="0">
                <a:latin typeface="Arial"/>
                <a:cs typeface="Arial"/>
              </a:rPr>
              <a:t>t</a:t>
            </a:r>
            <a:r>
              <a:rPr sz="1400" spc="-20" dirty="0">
                <a:latin typeface="Arial"/>
                <a:cs typeface="Arial"/>
              </a:rPr>
              <a:t> </a:t>
            </a:r>
            <a:r>
              <a:rPr sz="1400" dirty="0">
                <a:latin typeface="MS PGothic"/>
                <a:cs typeface="MS PGothic"/>
              </a:rPr>
              <a:t>∈</a:t>
            </a:r>
            <a:r>
              <a:rPr sz="1400" spc="-25" dirty="0">
                <a:latin typeface="MS PGothic"/>
                <a:cs typeface="MS PGothic"/>
              </a:rPr>
              <a:t> </a:t>
            </a:r>
            <a:r>
              <a:rPr sz="1400" dirty="0">
                <a:latin typeface="Arial"/>
                <a:cs typeface="Arial"/>
              </a:rPr>
              <a:t>r</a:t>
            </a:r>
            <a:r>
              <a:rPr sz="1400" spc="-20" dirty="0">
                <a:latin typeface="Arial"/>
                <a:cs typeface="Arial"/>
              </a:rPr>
              <a:t> </a:t>
            </a:r>
            <a:r>
              <a:rPr sz="1400" spc="-5" dirty="0">
                <a:latin typeface="Arial"/>
                <a:cs typeface="Arial"/>
              </a:rPr>
              <a:t>(Q(t))</a:t>
            </a:r>
            <a:r>
              <a:rPr sz="1400" spc="-10" dirty="0">
                <a:latin typeface="Arial"/>
                <a:cs typeface="Arial"/>
              </a:rPr>
              <a:t> </a:t>
            </a:r>
            <a:r>
              <a:rPr sz="1400" dirty="0">
                <a:latin typeface="Arial"/>
                <a:cs typeface="Arial"/>
              </a:rPr>
              <a:t>=</a:t>
            </a:r>
            <a:r>
              <a:rPr sz="1400" spc="-25" dirty="0">
                <a:latin typeface="Arial"/>
                <a:cs typeface="Arial"/>
              </a:rPr>
              <a:t> </a:t>
            </a:r>
            <a:r>
              <a:rPr sz="1400" spc="-5" dirty="0">
                <a:latin typeface="Arial"/>
                <a:cs typeface="Arial"/>
              </a:rPr>
              <a:t>Q(t)</a:t>
            </a:r>
            <a:r>
              <a:rPr sz="1400" spc="-15" dirty="0">
                <a:latin typeface="Arial"/>
                <a:cs typeface="Arial"/>
              </a:rPr>
              <a:t> </a:t>
            </a:r>
            <a:r>
              <a:rPr sz="1400" dirty="0">
                <a:latin typeface="Arial"/>
                <a:cs typeface="Arial"/>
              </a:rPr>
              <a:t>is</a:t>
            </a:r>
            <a:r>
              <a:rPr sz="1400" spc="-20" dirty="0">
                <a:latin typeface="Arial"/>
                <a:cs typeface="Arial"/>
              </a:rPr>
              <a:t> </a:t>
            </a:r>
            <a:r>
              <a:rPr sz="1400" spc="-5" dirty="0">
                <a:latin typeface="Arial"/>
                <a:cs typeface="Arial"/>
              </a:rPr>
              <a:t>true “for</a:t>
            </a:r>
            <a:r>
              <a:rPr sz="1400" spc="-25" dirty="0">
                <a:latin typeface="Arial"/>
                <a:cs typeface="Arial"/>
              </a:rPr>
              <a:t> </a:t>
            </a:r>
            <a:r>
              <a:rPr sz="1400" spc="-5" dirty="0">
                <a:latin typeface="Arial"/>
                <a:cs typeface="Arial"/>
              </a:rPr>
              <a:t>all” </a:t>
            </a:r>
            <a:r>
              <a:rPr sz="1400" spc="-375" dirty="0">
                <a:latin typeface="Arial"/>
                <a:cs typeface="Arial"/>
              </a:rPr>
              <a:t> </a:t>
            </a:r>
            <a:r>
              <a:rPr sz="1400" spc="-5" dirty="0">
                <a:latin typeface="Arial"/>
                <a:cs typeface="Arial"/>
              </a:rPr>
              <a:t>tuples </a:t>
            </a:r>
            <a:r>
              <a:rPr sz="1400" dirty="0">
                <a:latin typeface="Arial"/>
                <a:cs typeface="Arial"/>
              </a:rPr>
              <a:t>in</a:t>
            </a:r>
            <a:r>
              <a:rPr sz="1400" spc="-20" dirty="0">
                <a:latin typeface="Arial"/>
                <a:cs typeface="Arial"/>
              </a:rPr>
              <a:t> </a:t>
            </a:r>
            <a:r>
              <a:rPr sz="1400" spc="-5" dirty="0">
                <a:latin typeface="Arial"/>
                <a:cs typeface="Arial"/>
              </a:rPr>
              <a:t>relation</a:t>
            </a:r>
            <a:r>
              <a:rPr sz="1400" spc="-20" dirty="0">
                <a:latin typeface="Arial"/>
                <a:cs typeface="Arial"/>
              </a:rPr>
              <a:t> </a:t>
            </a:r>
            <a:r>
              <a:rPr sz="1400" dirty="0">
                <a:latin typeface="Arial"/>
                <a:cs typeface="Arial"/>
              </a:rPr>
              <a:t>r.</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5388172" y="4815718"/>
            <a:ext cx="3322954" cy="327782"/>
          </a:xfrm>
          <a:prstGeom prst="rect">
            <a:avLst/>
          </a:prstGeom>
        </p:spPr>
        <p:txBody>
          <a:bodyPr vert="horz" wrap="square" lIns="0" tIns="3810" rIns="0" bIns="0" rtlCol="0">
            <a:spAutoFit/>
          </a:bodyPr>
          <a:lstStyle/>
          <a:p>
            <a:pPr marL="0" marR="0" lvl="0" indent="0" algn="ctr" defTabSz="914400" rtl="0" eaLnBrk="1" fontAlgn="auto" latinLnBrk="0" hangingPunct="1">
              <a:lnSpc>
                <a:spcPct val="115000"/>
              </a:lnSpc>
              <a:spcBef>
                <a:spcPts val="0"/>
              </a:spcBef>
              <a:spcAft>
                <a:spcPts val="0"/>
              </a:spcAft>
              <a:buClr>
                <a:srgbClr val="595959"/>
              </a:buClr>
              <a:buSzPts val="700"/>
              <a:buFont typeface="Arial"/>
              <a:buNone/>
              <a:tabLst/>
              <a:defRPr/>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 </a:t>
            </a:r>
            <a:r>
              <a:rPr sz="700" u="sng" spc="-5" dirty="0">
                <a:solidFill>
                  <a:srgbClr val="0096A7"/>
                </a:solidFill>
                <a:uFill>
                  <a:solidFill>
                    <a:srgbClr val="0096A7"/>
                  </a:solidFill>
                </a:uFill>
                <a:latin typeface="Arial"/>
                <a:cs typeface="Arial"/>
                <a:hlinkClick r:id="rId5"/>
              </a:rPr>
              <a:t>https://www.javatpoint.com/dbms-relational-calculus</a:t>
            </a:r>
            <a:endParaRPr sz="700" dirty="0">
              <a:latin typeface="Arial"/>
              <a:cs typeface="Arial"/>
            </a:endParaRPr>
          </a:p>
          <a:p>
            <a:pPr marL="12700" algn="ctr">
              <a:lnSpc>
                <a:spcPct val="100000"/>
              </a:lnSpc>
              <a:spcBef>
                <a:spcPts val="605"/>
              </a:spcBef>
            </a:pPr>
            <a:endParaRPr sz="800" dirty="0">
              <a:latin typeface="Arial"/>
              <a:cs typeface="Arial"/>
            </a:endParaRPr>
          </a:p>
        </p:txBody>
      </p:sp>
    </p:spTree>
  </p:cSld>
  <p:clrMapOvr>
    <a:masterClrMapping/>
  </p:clrMapOvr>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9916" y="827278"/>
            <a:ext cx="2624455" cy="887422"/>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100" dirty="0"/>
              <a:t> </a:t>
            </a:r>
            <a:r>
              <a:rPr spc="-5" dirty="0"/>
              <a:t>Calculus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738370" y="1197610"/>
              <a:ext cx="4118229" cy="2265045"/>
            </a:xfrm>
            <a:prstGeom prst="rect">
              <a:avLst/>
            </a:prstGeom>
          </p:spPr>
        </p:pic>
      </p:grpSp>
      <p:sp>
        <p:nvSpPr>
          <p:cNvPr id="7" name="object 7"/>
          <p:cNvSpPr txBox="1"/>
          <p:nvPr/>
        </p:nvSpPr>
        <p:spPr>
          <a:xfrm>
            <a:off x="859027" y="1722247"/>
            <a:ext cx="282257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Domain</a:t>
            </a:r>
            <a:r>
              <a:rPr sz="1800" spc="-40" dirty="0">
                <a:solidFill>
                  <a:srgbClr val="585858"/>
                </a:solidFill>
                <a:latin typeface="Arial"/>
                <a:cs typeface="Arial"/>
              </a:rPr>
              <a:t> </a:t>
            </a:r>
            <a:r>
              <a:rPr sz="1800" spc="-5" dirty="0">
                <a:solidFill>
                  <a:srgbClr val="585858"/>
                </a:solidFill>
                <a:latin typeface="Arial"/>
                <a:cs typeface="Arial"/>
              </a:rPr>
              <a:t>Relational</a:t>
            </a:r>
            <a:r>
              <a:rPr sz="1800" spc="-40" dirty="0">
                <a:solidFill>
                  <a:srgbClr val="585858"/>
                </a:solidFill>
                <a:latin typeface="Arial"/>
                <a:cs typeface="Arial"/>
              </a:rPr>
              <a:t> </a:t>
            </a:r>
            <a:r>
              <a:rPr sz="1800" spc="-5" dirty="0">
                <a:solidFill>
                  <a:srgbClr val="585858"/>
                </a:solidFill>
                <a:latin typeface="Arial"/>
                <a:cs typeface="Arial"/>
              </a:rPr>
              <a:t>Calculus</a:t>
            </a:r>
            <a:endParaRPr sz="1800">
              <a:latin typeface="Arial"/>
              <a:cs typeface="Arial"/>
            </a:endParaRPr>
          </a:p>
        </p:txBody>
      </p:sp>
      <p:sp>
        <p:nvSpPr>
          <p:cNvPr id="8" name="object 8"/>
          <p:cNvSpPr txBox="1"/>
          <p:nvPr/>
        </p:nvSpPr>
        <p:spPr>
          <a:xfrm>
            <a:off x="654812" y="2738094"/>
            <a:ext cx="3398520" cy="1755775"/>
          </a:xfrm>
          <a:prstGeom prst="rect">
            <a:avLst/>
          </a:prstGeom>
        </p:spPr>
        <p:txBody>
          <a:bodyPr vert="horz" wrap="square" lIns="0" tIns="45720" rIns="0" bIns="0" rtlCol="0">
            <a:spAutoFit/>
          </a:bodyPr>
          <a:lstStyle/>
          <a:p>
            <a:pPr marL="32384">
              <a:lnSpc>
                <a:spcPct val="100000"/>
              </a:lnSpc>
              <a:spcBef>
                <a:spcPts val="360"/>
              </a:spcBef>
            </a:pPr>
            <a:r>
              <a:rPr sz="1400" spc="-5" dirty="0">
                <a:latin typeface="Arial"/>
                <a:cs typeface="Arial"/>
              </a:rPr>
              <a:t>Domain</a:t>
            </a:r>
            <a:r>
              <a:rPr sz="1400" spc="-40" dirty="0">
                <a:latin typeface="Arial"/>
                <a:cs typeface="Arial"/>
              </a:rPr>
              <a:t> </a:t>
            </a:r>
            <a:r>
              <a:rPr sz="1400" dirty="0">
                <a:latin typeface="Arial"/>
                <a:cs typeface="Arial"/>
              </a:rPr>
              <a:t>Relational</a:t>
            </a:r>
            <a:r>
              <a:rPr sz="1400" spc="-55" dirty="0">
                <a:latin typeface="Arial"/>
                <a:cs typeface="Arial"/>
              </a:rPr>
              <a:t> </a:t>
            </a:r>
            <a:r>
              <a:rPr sz="1400" spc="-5" dirty="0">
                <a:latin typeface="Arial"/>
                <a:cs typeface="Arial"/>
              </a:rPr>
              <a:t>Calculus</a:t>
            </a:r>
            <a:r>
              <a:rPr sz="1400" spc="-30" dirty="0">
                <a:latin typeface="Arial"/>
                <a:cs typeface="Arial"/>
              </a:rPr>
              <a:t> </a:t>
            </a:r>
            <a:r>
              <a:rPr sz="1400" spc="-5" dirty="0">
                <a:latin typeface="Arial"/>
                <a:cs typeface="Arial"/>
              </a:rPr>
              <a:t>(DRC)</a:t>
            </a:r>
            <a:endParaRPr sz="1400">
              <a:latin typeface="Arial"/>
              <a:cs typeface="Arial"/>
            </a:endParaRPr>
          </a:p>
          <a:p>
            <a:pPr marL="349250" marR="5080" indent="-337185">
              <a:lnSpc>
                <a:spcPct val="115700"/>
              </a:lnSpc>
              <a:buChar char="●"/>
              <a:tabLst>
                <a:tab pos="349250" algn="l"/>
                <a:tab pos="349885" algn="l"/>
              </a:tabLst>
            </a:pPr>
            <a:r>
              <a:rPr sz="1400" dirty="0">
                <a:latin typeface="Arial"/>
                <a:cs typeface="Arial"/>
              </a:rPr>
              <a:t>is a </a:t>
            </a:r>
            <a:r>
              <a:rPr sz="1400" spc="-5" dirty="0">
                <a:latin typeface="Arial"/>
                <a:cs typeface="Arial"/>
              </a:rPr>
              <a:t>non-procedural </a:t>
            </a:r>
            <a:r>
              <a:rPr sz="1400" dirty="0">
                <a:latin typeface="Arial"/>
                <a:cs typeface="Arial"/>
              </a:rPr>
              <a:t>query language </a:t>
            </a:r>
            <a:r>
              <a:rPr sz="1400" spc="5" dirty="0">
                <a:latin typeface="Arial"/>
                <a:cs typeface="Arial"/>
              </a:rPr>
              <a:t> </a:t>
            </a:r>
            <a:r>
              <a:rPr sz="1400" spc="-5" dirty="0">
                <a:latin typeface="Arial"/>
                <a:cs typeface="Arial"/>
              </a:rPr>
              <a:t>equivalent</a:t>
            </a:r>
            <a:r>
              <a:rPr sz="1400" spc="-35" dirty="0">
                <a:latin typeface="Arial"/>
                <a:cs typeface="Arial"/>
              </a:rPr>
              <a:t> </a:t>
            </a:r>
            <a:r>
              <a:rPr sz="1400" dirty="0">
                <a:latin typeface="Arial"/>
                <a:cs typeface="Arial"/>
              </a:rPr>
              <a:t>in</a:t>
            </a:r>
            <a:r>
              <a:rPr sz="1400" spc="-40" dirty="0">
                <a:latin typeface="Arial"/>
                <a:cs typeface="Arial"/>
              </a:rPr>
              <a:t> </a:t>
            </a:r>
            <a:r>
              <a:rPr sz="1400" spc="-5" dirty="0">
                <a:latin typeface="Arial"/>
                <a:cs typeface="Arial"/>
              </a:rPr>
              <a:t>power</a:t>
            </a:r>
            <a:r>
              <a:rPr sz="1400" spc="-35" dirty="0">
                <a:latin typeface="Arial"/>
                <a:cs typeface="Arial"/>
              </a:rPr>
              <a:t> </a:t>
            </a:r>
            <a:r>
              <a:rPr sz="1400" dirty="0">
                <a:latin typeface="Arial"/>
                <a:cs typeface="Arial"/>
              </a:rPr>
              <a:t>to</a:t>
            </a:r>
            <a:r>
              <a:rPr sz="1400" spc="-65" dirty="0">
                <a:latin typeface="Arial"/>
                <a:cs typeface="Arial"/>
              </a:rPr>
              <a:t> </a:t>
            </a:r>
            <a:r>
              <a:rPr sz="1400" spc="-5" dirty="0">
                <a:latin typeface="Arial"/>
                <a:cs typeface="Arial"/>
              </a:rPr>
              <a:t>Tuple</a:t>
            </a:r>
            <a:r>
              <a:rPr sz="1400" spc="-30" dirty="0">
                <a:latin typeface="Arial"/>
                <a:cs typeface="Arial"/>
              </a:rPr>
              <a:t> </a:t>
            </a:r>
            <a:r>
              <a:rPr sz="1400" spc="-5" dirty="0">
                <a:latin typeface="Arial"/>
                <a:cs typeface="Arial"/>
              </a:rPr>
              <a:t>Relational</a:t>
            </a:r>
            <a:endParaRPr sz="1400">
              <a:latin typeface="Arial"/>
              <a:cs typeface="Arial"/>
            </a:endParaRPr>
          </a:p>
          <a:p>
            <a:pPr marL="349250">
              <a:lnSpc>
                <a:spcPct val="100000"/>
              </a:lnSpc>
              <a:spcBef>
                <a:spcPts val="270"/>
              </a:spcBef>
            </a:pPr>
            <a:r>
              <a:rPr sz="1400" spc="-5" dirty="0">
                <a:latin typeface="Arial"/>
                <a:cs typeface="Arial"/>
              </a:rPr>
              <a:t>Calculus.</a:t>
            </a:r>
            <a:endParaRPr sz="1400">
              <a:latin typeface="Arial"/>
              <a:cs typeface="Arial"/>
            </a:endParaRPr>
          </a:p>
          <a:p>
            <a:pPr marL="349250" marR="309245" indent="-337185">
              <a:lnSpc>
                <a:spcPct val="115700"/>
              </a:lnSpc>
              <a:spcBef>
                <a:spcPts val="10"/>
              </a:spcBef>
              <a:buChar char="●"/>
              <a:tabLst>
                <a:tab pos="349250" algn="l"/>
                <a:tab pos="349885" algn="l"/>
              </a:tabLst>
            </a:pPr>
            <a:r>
              <a:rPr sz="1400" spc="-5" dirty="0">
                <a:latin typeface="Arial"/>
                <a:cs typeface="Arial"/>
              </a:rPr>
              <a:t>provides</a:t>
            </a:r>
            <a:r>
              <a:rPr sz="1400" spc="-25" dirty="0">
                <a:latin typeface="Arial"/>
                <a:cs typeface="Arial"/>
              </a:rPr>
              <a:t> </a:t>
            </a:r>
            <a:r>
              <a:rPr sz="1400" spc="-5" dirty="0">
                <a:latin typeface="Arial"/>
                <a:cs typeface="Arial"/>
              </a:rPr>
              <a:t>only</a:t>
            </a:r>
            <a:r>
              <a:rPr sz="1400" spc="-50" dirty="0">
                <a:latin typeface="Arial"/>
                <a:cs typeface="Arial"/>
              </a:rPr>
              <a:t> </a:t>
            </a:r>
            <a:r>
              <a:rPr sz="1400" dirty="0">
                <a:latin typeface="Arial"/>
                <a:cs typeface="Arial"/>
              </a:rPr>
              <a:t>the</a:t>
            </a:r>
            <a:r>
              <a:rPr sz="1400" spc="-25" dirty="0">
                <a:latin typeface="Arial"/>
                <a:cs typeface="Arial"/>
              </a:rPr>
              <a:t> </a:t>
            </a:r>
            <a:r>
              <a:rPr sz="1400" spc="-5" dirty="0">
                <a:latin typeface="Arial"/>
                <a:cs typeface="Arial"/>
              </a:rPr>
              <a:t>description</a:t>
            </a:r>
            <a:r>
              <a:rPr sz="1400" spc="-25" dirty="0">
                <a:latin typeface="Arial"/>
                <a:cs typeface="Arial"/>
              </a:rPr>
              <a:t> </a:t>
            </a:r>
            <a:r>
              <a:rPr sz="1400" spc="-5" dirty="0">
                <a:latin typeface="Arial"/>
                <a:cs typeface="Arial"/>
              </a:rPr>
              <a:t>of</a:t>
            </a:r>
            <a:r>
              <a:rPr sz="1400" spc="-35" dirty="0">
                <a:latin typeface="Arial"/>
                <a:cs typeface="Arial"/>
              </a:rPr>
              <a:t> </a:t>
            </a:r>
            <a:r>
              <a:rPr sz="1400" dirty="0">
                <a:latin typeface="Arial"/>
                <a:cs typeface="Arial"/>
              </a:rPr>
              <a:t>the </a:t>
            </a:r>
            <a:r>
              <a:rPr sz="1400" spc="-375" dirty="0">
                <a:latin typeface="Arial"/>
                <a:cs typeface="Arial"/>
              </a:rPr>
              <a:t> </a:t>
            </a:r>
            <a:r>
              <a:rPr sz="1400" dirty="0">
                <a:latin typeface="Arial"/>
                <a:cs typeface="Arial"/>
              </a:rPr>
              <a:t>query but </a:t>
            </a:r>
            <a:r>
              <a:rPr sz="1400" spc="-10" dirty="0">
                <a:latin typeface="Arial"/>
                <a:cs typeface="Arial"/>
              </a:rPr>
              <a:t>it </a:t>
            </a:r>
            <a:r>
              <a:rPr sz="1400" spc="-5" dirty="0">
                <a:latin typeface="Arial"/>
                <a:cs typeface="Arial"/>
              </a:rPr>
              <a:t>does not provide </a:t>
            </a:r>
            <a:r>
              <a:rPr sz="1400" dirty="0">
                <a:latin typeface="Arial"/>
                <a:cs typeface="Arial"/>
              </a:rPr>
              <a:t>the </a:t>
            </a:r>
            <a:r>
              <a:rPr sz="1400" spc="5" dirty="0">
                <a:latin typeface="Arial"/>
                <a:cs typeface="Arial"/>
              </a:rPr>
              <a:t> </a:t>
            </a:r>
            <a:r>
              <a:rPr sz="1400" dirty="0">
                <a:latin typeface="Arial"/>
                <a:cs typeface="Arial"/>
              </a:rPr>
              <a:t>methods</a:t>
            </a:r>
            <a:r>
              <a:rPr sz="1400" spc="-20" dirty="0">
                <a:latin typeface="Arial"/>
                <a:cs typeface="Arial"/>
              </a:rPr>
              <a:t> </a:t>
            </a:r>
            <a:r>
              <a:rPr sz="1400" spc="-5" dirty="0">
                <a:latin typeface="Arial"/>
                <a:cs typeface="Arial"/>
              </a:rPr>
              <a:t>to</a:t>
            </a:r>
            <a:r>
              <a:rPr sz="1400" spc="-15" dirty="0">
                <a:latin typeface="Arial"/>
                <a:cs typeface="Arial"/>
              </a:rPr>
              <a:t> </a:t>
            </a:r>
            <a:r>
              <a:rPr sz="1400" spc="-5" dirty="0">
                <a:latin typeface="Arial"/>
                <a:cs typeface="Arial"/>
              </a:rPr>
              <a:t>solve</a:t>
            </a:r>
            <a:r>
              <a:rPr sz="1400" spc="5" dirty="0">
                <a:latin typeface="Arial"/>
                <a:cs typeface="Arial"/>
              </a:rPr>
              <a:t> </a:t>
            </a:r>
            <a:r>
              <a:rPr sz="1400" spc="-5" dirty="0">
                <a:latin typeface="Arial"/>
                <a:cs typeface="Arial"/>
              </a:rPr>
              <a:t>it.</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5301933" y="4818319"/>
            <a:ext cx="3322954" cy="327782"/>
          </a:xfrm>
          <a:prstGeom prst="rect">
            <a:avLst/>
          </a:prstGeom>
        </p:spPr>
        <p:txBody>
          <a:bodyPr vert="horz" wrap="square" lIns="0" tIns="3810" rIns="0" bIns="0" rtlCol="0">
            <a:spAutoFit/>
          </a:bodyPr>
          <a:lstStyle/>
          <a:p>
            <a:pPr marL="0" marR="0" lvl="0" indent="0" algn="ctr" defTabSz="914400" rtl="0" eaLnBrk="1" fontAlgn="auto" latinLnBrk="0" hangingPunct="1">
              <a:lnSpc>
                <a:spcPct val="115000"/>
              </a:lnSpc>
              <a:spcBef>
                <a:spcPts val="0"/>
              </a:spcBef>
              <a:spcAft>
                <a:spcPts val="0"/>
              </a:spcAft>
              <a:buClr>
                <a:srgbClr val="595959"/>
              </a:buClr>
              <a:buSzPts val="700"/>
              <a:buFont typeface="Arial"/>
              <a:buNone/>
              <a:tabLst/>
              <a:defRPr/>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 </a:t>
            </a:r>
            <a:r>
              <a:rPr sz="700" u="sng" spc="-5" dirty="0">
                <a:solidFill>
                  <a:srgbClr val="0096A7"/>
                </a:solidFill>
                <a:uFill>
                  <a:solidFill>
                    <a:srgbClr val="0096A7"/>
                  </a:solidFill>
                </a:uFill>
                <a:latin typeface="Arial"/>
                <a:cs typeface="Arial"/>
                <a:hlinkClick r:id="rId5"/>
              </a:rPr>
              <a:t>https://www.javatpoint.com/dbms-relational-calculus</a:t>
            </a:r>
            <a:endParaRPr sz="700" dirty="0">
              <a:latin typeface="Arial"/>
              <a:cs typeface="Arial"/>
            </a:endParaRPr>
          </a:p>
          <a:p>
            <a:pPr marL="12700" algn="ctr">
              <a:lnSpc>
                <a:spcPct val="100000"/>
              </a:lnSpc>
              <a:spcBef>
                <a:spcPts val="605"/>
              </a:spcBef>
            </a:pPr>
            <a:endParaRPr sz="800" dirty="0">
              <a:latin typeface="Arial"/>
              <a:cs typeface="Aria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Introduction to HTML</a:t>
            </a:r>
          </a:p>
        </p:txBody>
      </p:sp>
      <p:sp>
        <p:nvSpPr>
          <p:cNvPr id="3" name="object 3"/>
          <p:cNvSpPr txBox="1"/>
          <p:nvPr/>
        </p:nvSpPr>
        <p:spPr>
          <a:xfrm>
            <a:off x="1889262" y="1728118"/>
            <a:ext cx="774700"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HTML5</a:t>
            </a:r>
            <a:endParaRPr sz="1800" dirty="0">
              <a:latin typeface="Arial MT"/>
              <a:cs typeface="Arial MT"/>
            </a:endParaRPr>
          </a:p>
        </p:txBody>
      </p:sp>
      <p:sp>
        <p:nvSpPr>
          <p:cNvPr id="4" name="object 4"/>
          <p:cNvSpPr txBox="1"/>
          <p:nvPr/>
        </p:nvSpPr>
        <p:spPr>
          <a:xfrm>
            <a:off x="660615" y="2524655"/>
            <a:ext cx="3224530" cy="2032223"/>
          </a:xfrm>
          <a:prstGeom prst="rect">
            <a:avLst/>
          </a:prstGeom>
        </p:spPr>
        <p:txBody>
          <a:bodyPr vert="horz" wrap="square" lIns="0" tIns="12700" rIns="0" bIns="0" rtlCol="0">
            <a:spAutoFit/>
          </a:bodyPr>
          <a:lstStyle/>
          <a:p>
            <a:pPr marL="348606" marR="5080" indent="-336542" algn="just">
              <a:lnSpc>
                <a:spcPct val="116100"/>
              </a:lnSpc>
              <a:spcBef>
                <a:spcPts val="100"/>
              </a:spcBef>
              <a:buChar char="●"/>
              <a:tabLst>
                <a:tab pos="347972" algn="l"/>
                <a:tab pos="349241" algn="l"/>
              </a:tabLst>
            </a:pPr>
            <a:r>
              <a:rPr spc="-5" dirty="0">
                <a:latin typeface="Arial MT"/>
                <a:cs typeface="Arial MT"/>
              </a:rPr>
              <a:t>HTML5 is the latest </a:t>
            </a:r>
            <a:r>
              <a:rPr dirty="0">
                <a:latin typeface="Arial MT"/>
                <a:cs typeface="Arial MT"/>
              </a:rPr>
              <a:t>standard </a:t>
            </a:r>
            <a:r>
              <a:rPr spc="-5" dirty="0">
                <a:latin typeface="Arial MT"/>
                <a:cs typeface="Arial MT"/>
              </a:rPr>
              <a:t>for </a:t>
            </a:r>
            <a:r>
              <a:rPr dirty="0">
                <a:latin typeface="Arial MT"/>
                <a:cs typeface="Arial MT"/>
              </a:rPr>
              <a:t> </a:t>
            </a:r>
            <a:r>
              <a:rPr spc="-5" dirty="0">
                <a:latin typeface="Arial MT"/>
                <a:cs typeface="Arial MT"/>
              </a:rPr>
              <a:t>browsers to display and interact with </a:t>
            </a:r>
            <a:r>
              <a:rPr spc="-375" dirty="0">
                <a:latin typeface="Arial MT"/>
                <a:cs typeface="Arial MT"/>
              </a:rPr>
              <a:t> </a:t>
            </a:r>
            <a:r>
              <a:rPr spc="-5" dirty="0">
                <a:latin typeface="Arial MT"/>
                <a:cs typeface="Arial MT"/>
              </a:rPr>
              <a:t>web</a:t>
            </a:r>
            <a:r>
              <a:rPr spc="-10" dirty="0">
                <a:latin typeface="Arial MT"/>
                <a:cs typeface="Arial MT"/>
              </a:rPr>
              <a:t> </a:t>
            </a:r>
            <a:r>
              <a:rPr spc="-5" dirty="0">
                <a:latin typeface="Arial MT"/>
                <a:cs typeface="Arial MT"/>
              </a:rPr>
              <a:t>pages.</a:t>
            </a:r>
            <a:endParaRPr dirty="0">
              <a:latin typeface="Arial MT"/>
              <a:cs typeface="Arial MT"/>
            </a:endParaRPr>
          </a:p>
          <a:p>
            <a:pPr marL="31115" algn="just">
              <a:spcBef>
                <a:spcPts val="270"/>
              </a:spcBef>
            </a:pPr>
            <a:r>
              <a:rPr b="1" spc="-5" dirty="0">
                <a:latin typeface="Arial MT"/>
              </a:rPr>
              <a:t>Features:</a:t>
            </a:r>
            <a:endParaRPr dirty="0">
              <a:latin typeface="Arial MT"/>
            </a:endParaRPr>
          </a:p>
          <a:p>
            <a:pPr marL="348606" indent="-336542" algn="just">
              <a:spcBef>
                <a:spcPts val="270"/>
              </a:spcBef>
              <a:buChar char="●"/>
              <a:tabLst>
                <a:tab pos="347972" algn="l"/>
                <a:tab pos="349241" algn="l"/>
              </a:tabLst>
            </a:pPr>
            <a:r>
              <a:rPr dirty="0">
                <a:latin typeface="Arial MT"/>
                <a:cs typeface="Arial MT"/>
              </a:rPr>
              <a:t>semantic</a:t>
            </a:r>
            <a:r>
              <a:rPr spc="-55" dirty="0">
                <a:latin typeface="Arial MT"/>
                <a:cs typeface="Arial MT"/>
              </a:rPr>
              <a:t> </a:t>
            </a:r>
            <a:r>
              <a:rPr spc="-5" dirty="0">
                <a:latin typeface="Arial MT"/>
                <a:cs typeface="Arial MT"/>
              </a:rPr>
              <a:t>elements</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graphic</a:t>
            </a:r>
            <a:r>
              <a:rPr spc="-50" dirty="0">
                <a:latin typeface="Arial MT"/>
                <a:cs typeface="Arial MT"/>
              </a:rPr>
              <a:t> </a:t>
            </a:r>
            <a:r>
              <a:rPr spc="-5" dirty="0">
                <a:latin typeface="Arial MT"/>
                <a:cs typeface="Arial MT"/>
              </a:rPr>
              <a:t>elements</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attributes</a:t>
            </a:r>
            <a:r>
              <a:rPr spc="-30" dirty="0">
                <a:latin typeface="Arial MT"/>
                <a:cs typeface="Arial MT"/>
              </a:rPr>
              <a:t> </a:t>
            </a:r>
            <a:r>
              <a:rPr spc="-5" dirty="0">
                <a:latin typeface="Arial MT"/>
                <a:cs typeface="Arial MT"/>
              </a:rPr>
              <a:t>of</a:t>
            </a:r>
            <a:r>
              <a:rPr spc="-25" dirty="0">
                <a:latin typeface="Arial MT"/>
                <a:cs typeface="Arial MT"/>
              </a:rPr>
              <a:t> </a:t>
            </a:r>
            <a:r>
              <a:rPr spc="-5" dirty="0">
                <a:latin typeface="Arial MT"/>
                <a:cs typeface="Arial MT"/>
              </a:rPr>
              <a:t>form</a:t>
            </a:r>
            <a:r>
              <a:rPr spc="-25" dirty="0">
                <a:latin typeface="Arial MT"/>
                <a:cs typeface="Arial MT"/>
              </a:rPr>
              <a:t> </a:t>
            </a:r>
            <a:r>
              <a:rPr spc="-5" dirty="0">
                <a:latin typeface="Arial MT"/>
                <a:cs typeface="Arial MT"/>
              </a:rPr>
              <a:t>elements</a:t>
            </a:r>
            <a:endParaRPr dirty="0">
              <a:latin typeface="Arial MT"/>
              <a:cs typeface="Arial MT"/>
            </a:endParaRPr>
          </a:p>
          <a:p>
            <a:pPr marL="348606" indent="-336542" algn="just">
              <a:spcBef>
                <a:spcPts val="270"/>
              </a:spcBef>
              <a:buChar char="●"/>
              <a:tabLst>
                <a:tab pos="347972" algn="l"/>
                <a:tab pos="349241" algn="l"/>
              </a:tabLst>
            </a:pPr>
            <a:r>
              <a:rPr dirty="0">
                <a:latin typeface="Arial MT"/>
                <a:cs typeface="Arial MT"/>
              </a:rPr>
              <a:t>multimedia</a:t>
            </a:r>
            <a:r>
              <a:rPr spc="-55" dirty="0">
                <a:latin typeface="Arial MT"/>
                <a:cs typeface="Arial MT"/>
              </a:rPr>
              <a:t> </a:t>
            </a:r>
            <a:r>
              <a:rPr spc="-5" dirty="0">
                <a:latin typeface="Arial MT"/>
                <a:cs typeface="Arial MT"/>
              </a:rPr>
              <a:t>elements</a:t>
            </a:r>
            <a:endParaRPr dirty="0">
              <a:latin typeface="Arial MT"/>
              <a:cs typeface="Arial MT"/>
            </a:endParaRPr>
          </a:p>
        </p:txBody>
      </p:sp>
      <p:pic>
        <p:nvPicPr>
          <p:cNvPr id="5" name="object 5"/>
          <p:cNvPicPr/>
          <p:nvPr/>
        </p:nvPicPr>
        <p:blipFill>
          <a:blip r:embed="rId2" cstate="print"/>
          <a:stretch>
            <a:fillRect/>
          </a:stretch>
        </p:blipFill>
        <p:spPr>
          <a:xfrm>
            <a:off x="4861470" y="1052427"/>
            <a:ext cx="4056107" cy="2842416"/>
          </a:xfrm>
          <a:prstGeom prst="rect">
            <a:avLst/>
          </a:prstGeom>
        </p:spPr>
      </p:pic>
      <p:sp>
        <p:nvSpPr>
          <p:cNvPr id="6" name="object 6"/>
          <p:cNvSpPr txBox="1"/>
          <p:nvPr/>
        </p:nvSpPr>
        <p:spPr>
          <a:xfrm>
            <a:off x="4299275" y="4763080"/>
            <a:ext cx="4438651" cy="228020"/>
          </a:xfrm>
          <a:prstGeom prst="rect">
            <a:avLst/>
          </a:prstGeom>
        </p:spPr>
        <p:txBody>
          <a:bodyPr vert="horz" wrap="square" lIns="0" tIns="3810" rIns="0" bIns="0" rtlCol="0">
            <a:spAutoFit/>
          </a:bodyPr>
          <a:lstStyle/>
          <a:p>
            <a:pPr marL="1087728">
              <a:spcBef>
                <a:spcPts val="30"/>
              </a:spcBef>
            </a:pPr>
            <a:r>
              <a:rPr sz="700" spc="-5" dirty="0">
                <a:solidFill>
                  <a:srgbClr val="595959"/>
                </a:solidFill>
                <a:latin typeface="Arial MT"/>
                <a:cs typeface="Arial MT"/>
              </a:rPr>
              <a:t>Image</a:t>
            </a:r>
            <a:r>
              <a:rPr sz="700" spc="70" dirty="0">
                <a:solidFill>
                  <a:srgbClr val="595959"/>
                </a:solidFill>
                <a:latin typeface="Arial MT"/>
                <a:cs typeface="Arial MT"/>
              </a:rPr>
              <a:t> </a:t>
            </a:r>
            <a:r>
              <a:rPr sz="700" spc="-5" dirty="0">
                <a:solidFill>
                  <a:srgbClr val="595959"/>
                </a:solidFill>
                <a:latin typeface="Arial MT"/>
                <a:cs typeface="Arial MT"/>
              </a:rPr>
              <a:t>Source:</a:t>
            </a:r>
            <a:r>
              <a:rPr sz="700" spc="95" dirty="0">
                <a:solidFill>
                  <a:srgbClr val="595959"/>
                </a:solidFill>
                <a:latin typeface="Arial MT"/>
                <a:cs typeface="Arial MT"/>
              </a:rPr>
              <a:t> </a:t>
            </a:r>
            <a:r>
              <a:rPr sz="700" spc="-10" dirty="0">
                <a:solidFill>
                  <a:schemeClr val="tx1"/>
                </a:solidFill>
                <a:uFill>
                  <a:solidFill>
                    <a:srgbClr val="0097A7"/>
                  </a:solidFill>
                </a:uFill>
                <a:latin typeface="Arial MT"/>
                <a:cs typeface="Arial MT"/>
                <a:hlinkClick r:id="rId3"/>
              </a:rPr>
              <a:t>https://www.markupbox.com/blog/wp-content/uploads/2017/02/html-benefits1.png</a:t>
            </a:r>
            <a:endParaRPr sz="700" dirty="0">
              <a:solidFill>
                <a:schemeClr val="tx1"/>
              </a:solidFill>
              <a:latin typeface="Arial MT"/>
              <a:cs typeface="Arial MT"/>
            </a:endParaRPr>
          </a:p>
        </p:txBody>
      </p:sp>
    </p:spTree>
    <p:extLst>
      <p:ext uri="{BB962C8B-B14F-4D97-AF65-F5344CB8AC3E}">
        <p14:creationId xmlns:p14="http://schemas.microsoft.com/office/powerpoint/2010/main" val="338145340"/>
      </p:ext>
    </p:extLst>
  </p:cSld>
  <p:clrMapOvr>
    <a:masterClrMapping/>
  </p:clrMapOvr>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9916" y="827278"/>
            <a:ext cx="2624455" cy="887422"/>
          </a:xfrm>
          <a:prstGeom prst="rect">
            <a:avLst/>
          </a:prstGeom>
        </p:spPr>
        <p:txBody>
          <a:bodyPr vert="horz" wrap="square" lIns="0" tIns="12700" rIns="0" bIns="0" rtlCol="0">
            <a:spAutoFit/>
          </a:bodyPr>
          <a:lstStyle/>
          <a:p>
            <a:pPr marL="12700" algn="ctr">
              <a:lnSpc>
                <a:spcPct val="100000"/>
              </a:lnSpc>
              <a:spcBef>
                <a:spcPts val="100"/>
              </a:spcBef>
            </a:pPr>
            <a:r>
              <a:rPr spc="-5" dirty="0"/>
              <a:t>Relational</a:t>
            </a:r>
            <a:r>
              <a:rPr spc="-100" dirty="0"/>
              <a:t> </a:t>
            </a:r>
            <a:r>
              <a:rPr spc="-5" dirty="0"/>
              <a:t>Calculus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738370" y="1197610"/>
              <a:ext cx="4118229" cy="2265045"/>
            </a:xfrm>
            <a:prstGeom prst="rect">
              <a:avLst/>
            </a:prstGeom>
          </p:spPr>
        </p:pic>
      </p:grpSp>
      <p:sp>
        <p:nvSpPr>
          <p:cNvPr id="7" name="object 7"/>
          <p:cNvSpPr txBox="1"/>
          <p:nvPr/>
        </p:nvSpPr>
        <p:spPr>
          <a:xfrm>
            <a:off x="1488694" y="1722247"/>
            <a:ext cx="157289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DRC</a:t>
            </a:r>
            <a:r>
              <a:rPr sz="1800" spc="-70" dirty="0">
                <a:solidFill>
                  <a:srgbClr val="585858"/>
                </a:solidFill>
                <a:latin typeface="Arial"/>
                <a:cs typeface="Arial"/>
              </a:rPr>
              <a:t> </a:t>
            </a:r>
            <a:r>
              <a:rPr sz="1800" spc="-5" dirty="0">
                <a:solidFill>
                  <a:srgbClr val="585858"/>
                </a:solidFill>
                <a:latin typeface="Arial"/>
                <a:cs typeface="Arial"/>
              </a:rPr>
              <a:t>(Contd…)</a:t>
            </a:r>
            <a:endParaRPr sz="1800" dirty="0">
              <a:latin typeface="Arial"/>
              <a:cs typeface="Arial"/>
            </a:endParaRPr>
          </a:p>
        </p:txBody>
      </p:sp>
      <p:sp>
        <p:nvSpPr>
          <p:cNvPr id="8" name="object 8"/>
          <p:cNvSpPr txBox="1"/>
          <p:nvPr/>
        </p:nvSpPr>
        <p:spPr>
          <a:xfrm>
            <a:off x="604012" y="2613126"/>
            <a:ext cx="3544570" cy="2231390"/>
          </a:xfrm>
          <a:prstGeom prst="rect">
            <a:avLst/>
          </a:prstGeom>
        </p:spPr>
        <p:txBody>
          <a:bodyPr vert="horz" wrap="square" lIns="0" tIns="12700" rIns="0" bIns="0" rtlCol="0">
            <a:spAutoFit/>
          </a:bodyPr>
          <a:lstStyle/>
          <a:p>
            <a:pPr marL="400050" marR="78740" indent="-337185">
              <a:lnSpc>
                <a:spcPct val="115700"/>
              </a:lnSpc>
              <a:spcBef>
                <a:spcPts val="100"/>
              </a:spcBef>
              <a:buChar char="●"/>
              <a:tabLst>
                <a:tab pos="400050" algn="l"/>
                <a:tab pos="400685" algn="l"/>
              </a:tabLst>
            </a:pPr>
            <a:r>
              <a:rPr sz="1400" dirty="0">
                <a:latin typeface="Arial"/>
                <a:cs typeface="Arial"/>
              </a:rPr>
              <a:t>In</a:t>
            </a:r>
            <a:r>
              <a:rPr sz="1400" spc="-30" dirty="0">
                <a:latin typeface="Arial"/>
                <a:cs typeface="Arial"/>
              </a:rPr>
              <a:t> </a:t>
            </a:r>
            <a:r>
              <a:rPr sz="1400" spc="-5" dirty="0">
                <a:latin typeface="Arial"/>
                <a:cs typeface="Arial"/>
              </a:rPr>
              <a:t>Domain</a:t>
            </a:r>
            <a:r>
              <a:rPr sz="1400" spc="-35" dirty="0">
                <a:latin typeface="Arial"/>
                <a:cs typeface="Arial"/>
              </a:rPr>
              <a:t> </a:t>
            </a:r>
            <a:r>
              <a:rPr sz="1400" spc="-5" dirty="0">
                <a:latin typeface="Arial"/>
                <a:cs typeface="Arial"/>
              </a:rPr>
              <a:t>Relational</a:t>
            </a:r>
            <a:r>
              <a:rPr sz="1400" spc="-30" dirty="0">
                <a:latin typeface="Arial"/>
                <a:cs typeface="Arial"/>
              </a:rPr>
              <a:t> </a:t>
            </a:r>
            <a:r>
              <a:rPr sz="1400" spc="-5" dirty="0">
                <a:latin typeface="Arial"/>
                <a:cs typeface="Arial"/>
              </a:rPr>
              <a:t>Calculus,</a:t>
            </a:r>
            <a:r>
              <a:rPr sz="1400" spc="-30" dirty="0">
                <a:latin typeface="Arial"/>
                <a:cs typeface="Arial"/>
              </a:rPr>
              <a:t> </a:t>
            </a:r>
            <a:r>
              <a:rPr sz="1400" dirty="0">
                <a:latin typeface="Arial"/>
                <a:cs typeface="Arial"/>
              </a:rPr>
              <a:t>a</a:t>
            </a:r>
            <a:r>
              <a:rPr sz="1400" spc="-30" dirty="0">
                <a:latin typeface="Arial"/>
                <a:cs typeface="Arial"/>
              </a:rPr>
              <a:t> </a:t>
            </a:r>
            <a:r>
              <a:rPr sz="1400" dirty="0">
                <a:latin typeface="Arial"/>
                <a:cs typeface="Arial"/>
              </a:rPr>
              <a:t>query </a:t>
            </a:r>
            <a:r>
              <a:rPr sz="1400" spc="-375" dirty="0">
                <a:latin typeface="Arial"/>
                <a:cs typeface="Arial"/>
              </a:rPr>
              <a:t> </a:t>
            </a:r>
            <a:r>
              <a:rPr sz="1400" dirty="0">
                <a:latin typeface="Arial"/>
                <a:cs typeface="Arial"/>
              </a:rPr>
              <a:t>is</a:t>
            </a:r>
            <a:r>
              <a:rPr sz="1400" spc="-5" dirty="0">
                <a:latin typeface="Arial"/>
                <a:cs typeface="Arial"/>
              </a:rPr>
              <a:t> expressed as,</a:t>
            </a:r>
            <a:endParaRPr sz="1400">
              <a:latin typeface="Arial"/>
              <a:cs typeface="Arial"/>
            </a:endParaRPr>
          </a:p>
          <a:p>
            <a:pPr marL="83185">
              <a:lnSpc>
                <a:spcPct val="100000"/>
              </a:lnSpc>
              <a:spcBef>
                <a:spcPts val="260"/>
              </a:spcBef>
            </a:pPr>
            <a:r>
              <a:rPr sz="1400" dirty="0">
                <a:latin typeface="Arial"/>
                <a:cs typeface="Arial"/>
              </a:rPr>
              <a:t>{</a:t>
            </a:r>
            <a:r>
              <a:rPr sz="1400" spc="-5" dirty="0">
                <a:latin typeface="Arial"/>
                <a:cs typeface="Arial"/>
              </a:rPr>
              <a:t> </a:t>
            </a:r>
            <a:r>
              <a:rPr sz="1400" dirty="0">
                <a:latin typeface="Arial"/>
                <a:cs typeface="Arial"/>
              </a:rPr>
              <a:t>&lt; </a:t>
            </a:r>
            <a:r>
              <a:rPr sz="1400" spc="-5" dirty="0">
                <a:latin typeface="Arial"/>
                <a:cs typeface="Arial"/>
              </a:rPr>
              <a:t>x</a:t>
            </a:r>
            <a:r>
              <a:rPr sz="1350" spc="-7" baseline="-30864" dirty="0">
                <a:latin typeface="Arial"/>
                <a:cs typeface="Arial"/>
              </a:rPr>
              <a:t>1</a:t>
            </a:r>
            <a:r>
              <a:rPr sz="1400" spc="-5" dirty="0">
                <a:latin typeface="Arial"/>
                <a:cs typeface="Arial"/>
              </a:rPr>
              <a:t>,</a:t>
            </a:r>
            <a:r>
              <a:rPr sz="1400" spc="10" dirty="0">
                <a:latin typeface="Arial"/>
                <a:cs typeface="Arial"/>
              </a:rPr>
              <a:t> </a:t>
            </a:r>
            <a:r>
              <a:rPr sz="1400" spc="-10" dirty="0">
                <a:latin typeface="Arial"/>
                <a:cs typeface="Arial"/>
              </a:rPr>
              <a:t>x</a:t>
            </a:r>
            <a:r>
              <a:rPr sz="1350" spc="-15" baseline="-30864" dirty="0">
                <a:latin typeface="Arial"/>
                <a:cs typeface="Arial"/>
              </a:rPr>
              <a:t>2</a:t>
            </a:r>
            <a:r>
              <a:rPr sz="1400" spc="-10" dirty="0">
                <a:latin typeface="Arial"/>
                <a:cs typeface="Arial"/>
              </a:rPr>
              <a:t>,</a:t>
            </a:r>
            <a:r>
              <a:rPr sz="1400" spc="10" dirty="0">
                <a:latin typeface="Arial"/>
                <a:cs typeface="Arial"/>
              </a:rPr>
              <a:t> </a:t>
            </a:r>
            <a:r>
              <a:rPr sz="1400" spc="-10" dirty="0">
                <a:latin typeface="Arial"/>
                <a:cs typeface="Arial"/>
              </a:rPr>
              <a:t>x</a:t>
            </a:r>
            <a:r>
              <a:rPr sz="1350" spc="-15" baseline="-30864" dirty="0">
                <a:latin typeface="Arial"/>
                <a:cs typeface="Arial"/>
              </a:rPr>
              <a:t>3</a:t>
            </a:r>
            <a:r>
              <a:rPr sz="1400" spc="-10" dirty="0">
                <a:latin typeface="Arial"/>
                <a:cs typeface="Arial"/>
              </a:rPr>
              <a:t>,</a:t>
            </a:r>
            <a:r>
              <a:rPr sz="1400" spc="-5" dirty="0">
                <a:latin typeface="Arial"/>
                <a:cs typeface="Arial"/>
              </a:rPr>
              <a:t> ...,</a:t>
            </a:r>
            <a:r>
              <a:rPr sz="1400" spc="15" dirty="0">
                <a:latin typeface="Arial"/>
                <a:cs typeface="Arial"/>
              </a:rPr>
              <a:t> </a:t>
            </a:r>
            <a:r>
              <a:rPr sz="1400" spc="-10" dirty="0">
                <a:latin typeface="Arial"/>
                <a:cs typeface="Arial"/>
              </a:rPr>
              <a:t>x</a:t>
            </a:r>
            <a:r>
              <a:rPr sz="1350" spc="-15" baseline="-30864" dirty="0">
                <a:latin typeface="Arial"/>
                <a:cs typeface="Arial"/>
              </a:rPr>
              <a:t>n</a:t>
            </a:r>
            <a:r>
              <a:rPr sz="1350" spc="202" baseline="-30864" dirty="0">
                <a:latin typeface="Arial"/>
                <a:cs typeface="Arial"/>
              </a:rPr>
              <a:t> </a:t>
            </a:r>
            <a:r>
              <a:rPr sz="1400" dirty="0">
                <a:latin typeface="Arial"/>
                <a:cs typeface="Arial"/>
              </a:rPr>
              <a:t>&gt; |</a:t>
            </a:r>
            <a:r>
              <a:rPr sz="1400" spc="-15" dirty="0">
                <a:latin typeface="Arial"/>
                <a:cs typeface="Arial"/>
              </a:rPr>
              <a:t> </a:t>
            </a:r>
            <a:r>
              <a:rPr sz="1400" dirty="0">
                <a:latin typeface="Arial"/>
                <a:cs typeface="Arial"/>
              </a:rPr>
              <a:t>P</a:t>
            </a:r>
            <a:r>
              <a:rPr sz="1400" spc="-20" dirty="0">
                <a:latin typeface="Arial"/>
                <a:cs typeface="Arial"/>
              </a:rPr>
              <a:t> </a:t>
            </a:r>
            <a:r>
              <a:rPr sz="1400" spc="-5" dirty="0">
                <a:latin typeface="Arial"/>
                <a:cs typeface="Arial"/>
              </a:rPr>
              <a:t>(x</a:t>
            </a:r>
            <a:r>
              <a:rPr sz="1350" spc="-7" baseline="-30864" dirty="0">
                <a:latin typeface="Arial"/>
                <a:cs typeface="Arial"/>
              </a:rPr>
              <a:t>1</a:t>
            </a:r>
            <a:r>
              <a:rPr sz="1400" spc="-5" dirty="0">
                <a:latin typeface="Arial"/>
                <a:cs typeface="Arial"/>
              </a:rPr>
              <a:t>,</a:t>
            </a:r>
            <a:r>
              <a:rPr sz="1400" spc="15" dirty="0">
                <a:latin typeface="Arial"/>
                <a:cs typeface="Arial"/>
              </a:rPr>
              <a:t> </a:t>
            </a:r>
            <a:r>
              <a:rPr sz="1400" spc="-10" dirty="0">
                <a:latin typeface="Arial"/>
                <a:cs typeface="Arial"/>
              </a:rPr>
              <a:t>x</a:t>
            </a:r>
            <a:r>
              <a:rPr sz="1350" spc="-15" baseline="-30864" dirty="0">
                <a:latin typeface="Arial"/>
                <a:cs typeface="Arial"/>
              </a:rPr>
              <a:t>2</a:t>
            </a:r>
            <a:r>
              <a:rPr sz="1400" spc="-10" dirty="0">
                <a:latin typeface="Arial"/>
                <a:cs typeface="Arial"/>
              </a:rPr>
              <a:t>,</a:t>
            </a:r>
            <a:r>
              <a:rPr sz="1400" spc="10" dirty="0">
                <a:latin typeface="Arial"/>
                <a:cs typeface="Arial"/>
              </a:rPr>
              <a:t> </a:t>
            </a:r>
            <a:r>
              <a:rPr sz="1400" spc="-10" dirty="0">
                <a:latin typeface="Arial"/>
                <a:cs typeface="Arial"/>
              </a:rPr>
              <a:t>x</a:t>
            </a:r>
            <a:r>
              <a:rPr sz="1350" spc="-15" baseline="-30864" dirty="0">
                <a:latin typeface="Arial"/>
                <a:cs typeface="Arial"/>
              </a:rPr>
              <a:t>3</a:t>
            </a:r>
            <a:r>
              <a:rPr sz="1400" spc="-10" dirty="0">
                <a:latin typeface="Arial"/>
                <a:cs typeface="Arial"/>
              </a:rPr>
              <a:t>,</a:t>
            </a:r>
            <a:r>
              <a:rPr sz="1400" spc="5" dirty="0">
                <a:latin typeface="Arial"/>
                <a:cs typeface="Arial"/>
              </a:rPr>
              <a:t> </a:t>
            </a:r>
            <a:r>
              <a:rPr sz="1400" spc="-5" dirty="0">
                <a:latin typeface="Arial"/>
                <a:cs typeface="Arial"/>
              </a:rPr>
              <a:t>...,</a:t>
            </a:r>
            <a:r>
              <a:rPr sz="1400" dirty="0">
                <a:latin typeface="Arial"/>
                <a:cs typeface="Arial"/>
              </a:rPr>
              <a:t> </a:t>
            </a:r>
            <a:r>
              <a:rPr sz="1400" spc="-10" dirty="0">
                <a:latin typeface="Arial"/>
                <a:cs typeface="Arial"/>
              </a:rPr>
              <a:t>x</a:t>
            </a:r>
            <a:r>
              <a:rPr sz="1350" spc="-15" baseline="-30864" dirty="0">
                <a:latin typeface="Arial"/>
                <a:cs typeface="Arial"/>
              </a:rPr>
              <a:t>n</a:t>
            </a:r>
            <a:r>
              <a:rPr sz="1350" spc="217" baseline="-30864" dirty="0">
                <a:latin typeface="Arial"/>
                <a:cs typeface="Arial"/>
              </a:rPr>
              <a:t> </a:t>
            </a:r>
            <a:r>
              <a:rPr sz="1400" dirty="0">
                <a:latin typeface="Arial"/>
                <a:cs typeface="Arial"/>
              </a:rPr>
              <a:t>)</a:t>
            </a:r>
            <a:r>
              <a:rPr sz="1400" spc="5" dirty="0">
                <a:latin typeface="Arial"/>
                <a:cs typeface="Arial"/>
              </a:rPr>
              <a:t> </a:t>
            </a:r>
            <a:r>
              <a:rPr sz="1400" dirty="0">
                <a:latin typeface="Arial"/>
                <a:cs typeface="Arial"/>
              </a:rPr>
              <a:t>}</a:t>
            </a:r>
            <a:endParaRPr sz="1400">
              <a:latin typeface="Arial"/>
              <a:cs typeface="Arial"/>
            </a:endParaRPr>
          </a:p>
          <a:p>
            <a:pPr marL="400050" marR="175260" indent="-337185">
              <a:lnSpc>
                <a:spcPct val="112100"/>
              </a:lnSpc>
              <a:spcBef>
                <a:spcPts val="30"/>
              </a:spcBef>
              <a:buChar char="●"/>
              <a:tabLst>
                <a:tab pos="400050" algn="l"/>
                <a:tab pos="400685" algn="l"/>
              </a:tabLst>
            </a:pPr>
            <a:r>
              <a:rPr sz="1400" spc="-5" dirty="0">
                <a:latin typeface="Arial"/>
                <a:cs typeface="Arial"/>
              </a:rPr>
              <a:t>where, </a:t>
            </a:r>
            <a:r>
              <a:rPr sz="1400" dirty="0">
                <a:latin typeface="Arial"/>
                <a:cs typeface="Arial"/>
              </a:rPr>
              <a:t>&lt; </a:t>
            </a:r>
            <a:r>
              <a:rPr sz="1400" spc="-10" dirty="0">
                <a:latin typeface="Arial"/>
                <a:cs typeface="Arial"/>
              </a:rPr>
              <a:t>x</a:t>
            </a:r>
            <a:r>
              <a:rPr sz="1350" spc="-15" baseline="-30864" dirty="0">
                <a:latin typeface="Arial"/>
                <a:cs typeface="Arial"/>
              </a:rPr>
              <a:t>1</a:t>
            </a:r>
            <a:r>
              <a:rPr sz="1400" spc="-10" dirty="0">
                <a:latin typeface="Arial"/>
                <a:cs typeface="Arial"/>
              </a:rPr>
              <a:t>, x</a:t>
            </a:r>
            <a:r>
              <a:rPr sz="1350" spc="-15" baseline="-30864" dirty="0">
                <a:latin typeface="Arial"/>
                <a:cs typeface="Arial"/>
              </a:rPr>
              <a:t>2</a:t>
            </a:r>
            <a:r>
              <a:rPr sz="1400" spc="-10" dirty="0">
                <a:latin typeface="Arial"/>
                <a:cs typeface="Arial"/>
              </a:rPr>
              <a:t>, x</a:t>
            </a:r>
            <a:r>
              <a:rPr sz="1350" spc="-15" baseline="-30864" dirty="0">
                <a:latin typeface="Arial"/>
                <a:cs typeface="Arial"/>
              </a:rPr>
              <a:t>3</a:t>
            </a:r>
            <a:r>
              <a:rPr sz="1400" spc="-10" dirty="0">
                <a:latin typeface="Arial"/>
                <a:cs typeface="Arial"/>
              </a:rPr>
              <a:t>, </a:t>
            </a:r>
            <a:r>
              <a:rPr sz="1400" dirty="0">
                <a:latin typeface="Arial"/>
                <a:cs typeface="Arial"/>
              </a:rPr>
              <a:t>…, </a:t>
            </a:r>
            <a:r>
              <a:rPr sz="1400" spc="-10" dirty="0">
                <a:latin typeface="Arial"/>
                <a:cs typeface="Arial"/>
              </a:rPr>
              <a:t>x</a:t>
            </a:r>
            <a:r>
              <a:rPr sz="1350" spc="-15" baseline="-30864" dirty="0">
                <a:latin typeface="Arial"/>
                <a:cs typeface="Arial"/>
              </a:rPr>
              <a:t>n</a:t>
            </a:r>
            <a:r>
              <a:rPr sz="1350" spc="-7" baseline="-30864" dirty="0">
                <a:latin typeface="Arial"/>
                <a:cs typeface="Arial"/>
              </a:rPr>
              <a:t> </a:t>
            </a:r>
            <a:r>
              <a:rPr sz="1400" dirty="0">
                <a:latin typeface="Arial"/>
                <a:cs typeface="Arial"/>
              </a:rPr>
              <a:t>&gt; </a:t>
            </a:r>
            <a:r>
              <a:rPr sz="1400" spc="-5" dirty="0">
                <a:latin typeface="Arial"/>
                <a:cs typeface="Arial"/>
              </a:rPr>
              <a:t>represents </a:t>
            </a:r>
            <a:r>
              <a:rPr sz="1400" spc="-375" dirty="0">
                <a:latin typeface="Arial"/>
                <a:cs typeface="Arial"/>
              </a:rPr>
              <a:t> </a:t>
            </a:r>
            <a:r>
              <a:rPr sz="1400" spc="-5" dirty="0">
                <a:latin typeface="Arial"/>
                <a:cs typeface="Arial"/>
              </a:rPr>
              <a:t>resulting</a:t>
            </a:r>
            <a:r>
              <a:rPr sz="1400" spc="-20" dirty="0">
                <a:latin typeface="Arial"/>
                <a:cs typeface="Arial"/>
              </a:rPr>
              <a:t> </a:t>
            </a:r>
            <a:r>
              <a:rPr sz="1400" dirty="0">
                <a:latin typeface="Arial"/>
                <a:cs typeface="Arial"/>
              </a:rPr>
              <a:t>domains </a:t>
            </a:r>
            <a:r>
              <a:rPr sz="1400" spc="-5" dirty="0">
                <a:latin typeface="Arial"/>
                <a:cs typeface="Arial"/>
              </a:rPr>
              <a:t>variables</a:t>
            </a:r>
            <a:endParaRPr sz="1400">
              <a:latin typeface="Arial"/>
              <a:cs typeface="Arial"/>
            </a:endParaRPr>
          </a:p>
          <a:p>
            <a:pPr marL="400050" marR="68580" indent="-337185">
              <a:lnSpc>
                <a:spcPct val="112900"/>
              </a:lnSpc>
              <a:spcBef>
                <a:spcPts val="45"/>
              </a:spcBef>
              <a:buChar char="●"/>
              <a:tabLst>
                <a:tab pos="400050" algn="l"/>
                <a:tab pos="400685" algn="l"/>
              </a:tabLst>
            </a:pPr>
            <a:r>
              <a:rPr sz="1400" spc="-5" dirty="0">
                <a:latin typeface="Arial"/>
                <a:cs typeface="Arial"/>
              </a:rPr>
              <a:t>And </a:t>
            </a:r>
            <a:r>
              <a:rPr sz="1400" dirty="0">
                <a:latin typeface="Arial"/>
                <a:cs typeface="Arial"/>
              </a:rPr>
              <a:t>P </a:t>
            </a:r>
            <a:r>
              <a:rPr sz="1400" spc="-5" dirty="0">
                <a:latin typeface="Arial"/>
                <a:cs typeface="Arial"/>
              </a:rPr>
              <a:t>(x</a:t>
            </a:r>
            <a:r>
              <a:rPr sz="1350" spc="-7" baseline="-30864" dirty="0">
                <a:latin typeface="Arial"/>
                <a:cs typeface="Arial"/>
              </a:rPr>
              <a:t>1</a:t>
            </a:r>
            <a:r>
              <a:rPr sz="1400" spc="-5" dirty="0">
                <a:latin typeface="Arial"/>
                <a:cs typeface="Arial"/>
              </a:rPr>
              <a:t>, </a:t>
            </a:r>
            <a:r>
              <a:rPr sz="1400" spc="-10" dirty="0">
                <a:latin typeface="Arial"/>
                <a:cs typeface="Arial"/>
              </a:rPr>
              <a:t>x</a:t>
            </a:r>
            <a:r>
              <a:rPr sz="1350" spc="-15" baseline="-30864" dirty="0">
                <a:latin typeface="Arial"/>
                <a:cs typeface="Arial"/>
              </a:rPr>
              <a:t>2</a:t>
            </a:r>
            <a:r>
              <a:rPr sz="1400" spc="-10" dirty="0">
                <a:latin typeface="Arial"/>
                <a:cs typeface="Arial"/>
              </a:rPr>
              <a:t>, x</a:t>
            </a:r>
            <a:r>
              <a:rPr sz="1350" spc="-15" baseline="-30864" dirty="0">
                <a:latin typeface="Arial"/>
                <a:cs typeface="Arial"/>
              </a:rPr>
              <a:t>3</a:t>
            </a:r>
            <a:r>
              <a:rPr sz="1400" spc="-10" dirty="0">
                <a:latin typeface="Arial"/>
                <a:cs typeface="Arial"/>
              </a:rPr>
              <a:t>, </a:t>
            </a:r>
            <a:r>
              <a:rPr sz="1400" spc="-5" dirty="0">
                <a:latin typeface="Arial"/>
                <a:cs typeface="Arial"/>
              </a:rPr>
              <a:t>…, </a:t>
            </a:r>
            <a:r>
              <a:rPr sz="1400" spc="-10" dirty="0">
                <a:latin typeface="Arial"/>
                <a:cs typeface="Arial"/>
              </a:rPr>
              <a:t>x</a:t>
            </a:r>
            <a:r>
              <a:rPr sz="1350" spc="-15" baseline="-30864" dirty="0">
                <a:latin typeface="Arial"/>
                <a:cs typeface="Arial"/>
              </a:rPr>
              <a:t>n</a:t>
            </a:r>
            <a:r>
              <a:rPr sz="1350" spc="-7" baseline="-30864" dirty="0">
                <a:latin typeface="Arial"/>
                <a:cs typeface="Arial"/>
              </a:rPr>
              <a:t> </a:t>
            </a:r>
            <a:r>
              <a:rPr sz="1400" dirty="0">
                <a:latin typeface="Arial"/>
                <a:cs typeface="Arial"/>
              </a:rPr>
              <a:t>) </a:t>
            </a:r>
            <a:r>
              <a:rPr sz="1400" spc="-5" dirty="0">
                <a:latin typeface="Arial"/>
                <a:cs typeface="Arial"/>
              </a:rPr>
              <a:t>represents </a:t>
            </a:r>
            <a:r>
              <a:rPr sz="1400" dirty="0">
                <a:latin typeface="Arial"/>
                <a:cs typeface="Arial"/>
              </a:rPr>
              <a:t>the </a:t>
            </a:r>
            <a:r>
              <a:rPr sz="1400" spc="-375" dirty="0">
                <a:latin typeface="Arial"/>
                <a:cs typeface="Arial"/>
              </a:rPr>
              <a:t> </a:t>
            </a:r>
            <a:r>
              <a:rPr sz="1400" dirty="0">
                <a:latin typeface="Arial"/>
                <a:cs typeface="Arial"/>
              </a:rPr>
              <a:t>condition</a:t>
            </a:r>
            <a:endParaRPr sz="1400">
              <a:latin typeface="Arial"/>
              <a:cs typeface="Arial"/>
            </a:endParaRPr>
          </a:p>
          <a:p>
            <a:pPr marL="400050" marR="159385" indent="-337185">
              <a:lnSpc>
                <a:spcPct val="115900"/>
              </a:lnSpc>
              <a:spcBef>
                <a:spcPts val="10"/>
              </a:spcBef>
              <a:buChar char="●"/>
              <a:tabLst>
                <a:tab pos="400050" algn="l"/>
                <a:tab pos="400685" algn="l"/>
              </a:tabLst>
            </a:pPr>
            <a:r>
              <a:rPr sz="1400" spc="-5" dirty="0">
                <a:latin typeface="Arial"/>
                <a:cs typeface="Arial"/>
              </a:rPr>
              <a:t>Or</a:t>
            </a:r>
            <a:r>
              <a:rPr sz="1400" spc="-25" dirty="0">
                <a:latin typeface="Arial"/>
                <a:cs typeface="Arial"/>
              </a:rPr>
              <a:t> </a:t>
            </a:r>
            <a:r>
              <a:rPr sz="1400" spc="-5" dirty="0">
                <a:latin typeface="Arial"/>
                <a:cs typeface="Arial"/>
              </a:rPr>
              <a:t>formula</a:t>
            </a:r>
            <a:r>
              <a:rPr sz="1400" spc="-30" dirty="0">
                <a:latin typeface="Arial"/>
                <a:cs typeface="Arial"/>
              </a:rPr>
              <a:t> </a:t>
            </a:r>
            <a:r>
              <a:rPr sz="1400" spc="-5" dirty="0">
                <a:latin typeface="Arial"/>
                <a:cs typeface="Arial"/>
              </a:rPr>
              <a:t>equivalent</a:t>
            </a:r>
            <a:r>
              <a:rPr sz="1400" spc="-20" dirty="0">
                <a:latin typeface="Arial"/>
                <a:cs typeface="Arial"/>
              </a:rPr>
              <a:t> </a:t>
            </a:r>
            <a:r>
              <a:rPr sz="1400" dirty="0">
                <a:latin typeface="Arial"/>
                <a:cs typeface="Arial"/>
              </a:rPr>
              <a:t>to</a:t>
            </a:r>
            <a:r>
              <a:rPr sz="1400" spc="-50" dirty="0">
                <a:latin typeface="Arial"/>
                <a:cs typeface="Arial"/>
              </a:rPr>
              <a:t> </a:t>
            </a:r>
            <a:r>
              <a:rPr sz="1400" dirty="0">
                <a:latin typeface="Arial"/>
                <a:cs typeface="Arial"/>
              </a:rPr>
              <a:t>the</a:t>
            </a:r>
            <a:r>
              <a:rPr sz="1400" spc="-25" dirty="0">
                <a:latin typeface="Arial"/>
                <a:cs typeface="Arial"/>
              </a:rPr>
              <a:t> </a:t>
            </a:r>
            <a:r>
              <a:rPr sz="1400" spc="-5" dirty="0">
                <a:latin typeface="Arial"/>
                <a:cs typeface="Arial"/>
              </a:rPr>
              <a:t>Predicate </a:t>
            </a:r>
            <a:r>
              <a:rPr sz="1400" spc="-375" dirty="0">
                <a:latin typeface="Arial"/>
                <a:cs typeface="Arial"/>
              </a:rPr>
              <a:t> </a:t>
            </a:r>
            <a:r>
              <a:rPr sz="1400" spc="-5" dirty="0">
                <a:latin typeface="Arial"/>
                <a:cs typeface="Arial"/>
              </a:rPr>
              <a:t>calculus.</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5533645" y="4818319"/>
            <a:ext cx="3322954" cy="327782"/>
          </a:xfrm>
          <a:prstGeom prst="rect">
            <a:avLst/>
          </a:prstGeom>
        </p:spPr>
        <p:txBody>
          <a:bodyPr vert="horz" wrap="square" lIns="0" tIns="3810" rIns="0" bIns="0" rtlCol="0">
            <a:spAutoFit/>
          </a:bodyPr>
          <a:lstStyle/>
          <a:p>
            <a:pPr marL="0" marR="0" lvl="0" indent="0" algn="ctr" defTabSz="914400" rtl="0" eaLnBrk="1" fontAlgn="auto" latinLnBrk="0" hangingPunct="1">
              <a:lnSpc>
                <a:spcPct val="115000"/>
              </a:lnSpc>
              <a:spcBef>
                <a:spcPts val="0"/>
              </a:spcBef>
              <a:spcAft>
                <a:spcPts val="0"/>
              </a:spcAft>
              <a:buClr>
                <a:srgbClr val="595959"/>
              </a:buClr>
              <a:buSzPts val="700"/>
              <a:buFont typeface="Arial"/>
              <a:buNone/>
              <a:tabLst/>
              <a:defRPr/>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 </a:t>
            </a:r>
            <a:r>
              <a:rPr sz="700" u="sng" spc="-5" dirty="0">
                <a:solidFill>
                  <a:srgbClr val="0096A7"/>
                </a:solidFill>
                <a:uFill>
                  <a:solidFill>
                    <a:srgbClr val="0096A7"/>
                  </a:solidFill>
                </a:uFill>
                <a:latin typeface="Arial"/>
                <a:cs typeface="Arial"/>
                <a:hlinkClick r:id="rId5"/>
              </a:rPr>
              <a:t>https://www.javatpoint.com/dbms-relational-calculus</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27050" y="1201292"/>
            <a:ext cx="3454400" cy="391160"/>
          </a:xfrm>
          <a:prstGeom prst="rect">
            <a:avLst/>
          </a:prstGeom>
        </p:spPr>
        <p:txBody>
          <a:bodyPr vert="horz" wrap="square" lIns="0" tIns="12700" rIns="0" bIns="0" rtlCol="0">
            <a:spAutoFit/>
          </a:bodyPr>
          <a:lstStyle/>
          <a:p>
            <a:pPr marL="12700" algn="ctr">
              <a:lnSpc>
                <a:spcPct val="100000"/>
              </a:lnSpc>
              <a:spcBef>
                <a:spcPts val="100"/>
              </a:spcBef>
            </a:pPr>
            <a:r>
              <a:rPr spc="-5" dirty="0"/>
              <a:t>Data</a:t>
            </a:r>
            <a:r>
              <a:rPr spc="-50" dirty="0"/>
              <a:t> </a:t>
            </a:r>
            <a:r>
              <a:rPr spc="-5" dirty="0"/>
              <a:t>Definition</a:t>
            </a:r>
            <a:r>
              <a:rPr spc="-50" dirty="0"/>
              <a:t> </a:t>
            </a:r>
            <a:r>
              <a:rPr spc="-5" dirty="0"/>
              <a:t>Language</a:t>
            </a:r>
          </a:p>
        </p:txBody>
      </p:sp>
      <p:pic>
        <p:nvPicPr>
          <p:cNvPr id="3" name="object 3"/>
          <p:cNvPicPr/>
          <p:nvPr/>
        </p:nvPicPr>
        <p:blipFill>
          <a:blip r:embed="rId2" cstate="print"/>
          <a:stretch>
            <a:fillRect/>
          </a:stretch>
        </p:blipFill>
        <p:spPr>
          <a:xfrm>
            <a:off x="143510" y="163068"/>
            <a:ext cx="767080" cy="307848"/>
          </a:xfrm>
          <a:prstGeom prst="rect">
            <a:avLst/>
          </a:prstGeom>
        </p:spPr>
      </p:pic>
      <p:pic>
        <p:nvPicPr>
          <p:cNvPr id="4" name="object 4"/>
          <p:cNvPicPr/>
          <p:nvPr/>
        </p:nvPicPr>
        <p:blipFill>
          <a:blip r:embed="rId3" cstate="print"/>
          <a:stretch>
            <a:fillRect/>
          </a:stretch>
        </p:blipFill>
        <p:spPr>
          <a:xfrm>
            <a:off x="5600700" y="1201292"/>
            <a:ext cx="1694815" cy="2247010"/>
          </a:xfrm>
          <a:prstGeom prst="rect">
            <a:avLst/>
          </a:prstGeom>
        </p:spPr>
      </p:pic>
      <p:sp>
        <p:nvSpPr>
          <p:cNvPr id="5" name="object 5"/>
          <p:cNvSpPr txBox="1"/>
          <p:nvPr/>
        </p:nvSpPr>
        <p:spPr>
          <a:xfrm>
            <a:off x="4847590" y="4719518"/>
            <a:ext cx="4296410" cy="327782"/>
          </a:xfrm>
          <a:prstGeom prst="rect">
            <a:avLst/>
          </a:prstGeom>
        </p:spPr>
        <p:txBody>
          <a:bodyPr vert="horz" wrap="square" lIns="0" tIns="3810" rIns="0" bIns="0" rtlCol="0">
            <a:spAutoFit/>
          </a:bodyPr>
          <a:lstStyle/>
          <a:p>
            <a:pPr marL="0" marR="0" lvl="0" indent="0" algn="ctr" defTabSz="914400" rtl="0" eaLnBrk="1" fontAlgn="auto" latinLnBrk="0" hangingPunct="1">
              <a:lnSpc>
                <a:spcPct val="115000"/>
              </a:lnSpc>
              <a:spcBef>
                <a:spcPts val="0"/>
              </a:spcBef>
              <a:spcAft>
                <a:spcPts val="0"/>
              </a:spcAft>
              <a:buClr>
                <a:srgbClr val="595959"/>
              </a:buClr>
              <a:buSzPts val="700"/>
              <a:buFont typeface="Arial"/>
              <a:buNone/>
              <a:tabLst/>
              <a:defRPr/>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 </a:t>
            </a:r>
            <a:r>
              <a:rPr sz="700" u="sng" spc="-5" dirty="0">
                <a:solidFill>
                  <a:srgbClr val="0096A7"/>
                </a:solidFill>
                <a:uFill>
                  <a:solidFill>
                    <a:srgbClr val="0096A7"/>
                  </a:solidFill>
                </a:uFill>
                <a:latin typeface="Arial"/>
                <a:cs typeface="Arial"/>
                <a:hlinkClick r:id="rId4"/>
              </a:rPr>
              <a:t>https://www.geeksforgeeks.org/sql-ddl-dql-dml-dcl-tcl-commands/</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592899" y="658343"/>
            <a:ext cx="3455670" cy="887422"/>
          </a:xfrm>
          <a:prstGeom prst="rect">
            <a:avLst/>
          </a:prstGeom>
        </p:spPr>
        <p:txBody>
          <a:bodyPr vert="horz" wrap="square" lIns="0" tIns="12700" rIns="0" bIns="0" rtlCol="0">
            <a:spAutoFit/>
          </a:bodyPr>
          <a:lstStyle/>
          <a:p>
            <a:pPr marL="12700" algn="ctr">
              <a:lnSpc>
                <a:spcPct val="100000"/>
              </a:lnSpc>
              <a:spcBef>
                <a:spcPts val="100"/>
              </a:spcBef>
            </a:pPr>
            <a:r>
              <a:rPr spc="-5" dirty="0"/>
              <a:t>Data</a:t>
            </a:r>
            <a:r>
              <a:rPr spc="-45" dirty="0"/>
              <a:t> </a:t>
            </a:r>
            <a:r>
              <a:rPr spc="-5" dirty="0"/>
              <a:t>Definition</a:t>
            </a:r>
            <a:r>
              <a:rPr spc="-50" dirty="0"/>
              <a:t> </a:t>
            </a:r>
            <a:r>
              <a:rPr spc="-5" dirty="0"/>
              <a:t>Language</a:t>
            </a:r>
          </a:p>
        </p:txBody>
      </p:sp>
      <p:sp>
        <p:nvSpPr>
          <p:cNvPr id="6" name="object 6"/>
          <p:cNvSpPr txBox="1"/>
          <p:nvPr/>
        </p:nvSpPr>
        <p:spPr>
          <a:xfrm>
            <a:off x="981252" y="1588134"/>
            <a:ext cx="2590800" cy="575945"/>
          </a:xfrm>
          <a:prstGeom prst="rect">
            <a:avLst/>
          </a:prstGeom>
        </p:spPr>
        <p:txBody>
          <a:bodyPr vert="horz" wrap="square" lIns="0" tIns="10795" rIns="0" bIns="0" rtlCol="0">
            <a:spAutoFit/>
          </a:bodyPr>
          <a:lstStyle/>
          <a:p>
            <a:pPr marL="989330" marR="5080" indent="-977265">
              <a:lnSpc>
                <a:spcPct val="100600"/>
              </a:lnSpc>
              <a:spcBef>
                <a:spcPts val="85"/>
              </a:spcBef>
            </a:pPr>
            <a:r>
              <a:rPr sz="1800" spc="-5" dirty="0">
                <a:solidFill>
                  <a:srgbClr val="585858"/>
                </a:solidFill>
                <a:latin typeface="Arial"/>
                <a:cs typeface="Arial"/>
              </a:rPr>
              <a:t>Data</a:t>
            </a:r>
            <a:r>
              <a:rPr sz="1800" spc="-65" dirty="0">
                <a:solidFill>
                  <a:srgbClr val="585858"/>
                </a:solidFill>
                <a:latin typeface="Arial"/>
                <a:cs typeface="Arial"/>
              </a:rPr>
              <a:t> </a:t>
            </a:r>
            <a:r>
              <a:rPr sz="1800" spc="-5" dirty="0">
                <a:solidFill>
                  <a:srgbClr val="585858"/>
                </a:solidFill>
                <a:latin typeface="Arial"/>
                <a:cs typeface="Arial"/>
              </a:rPr>
              <a:t>Definition</a:t>
            </a:r>
            <a:r>
              <a:rPr sz="1800" spc="-55" dirty="0">
                <a:solidFill>
                  <a:srgbClr val="585858"/>
                </a:solidFill>
                <a:latin typeface="Arial"/>
                <a:cs typeface="Arial"/>
              </a:rPr>
              <a:t> </a:t>
            </a:r>
            <a:r>
              <a:rPr sz="1800" spc="-5" dirty="0">
                <a:solidFill>
                  <a:srgbClr val="585858"/>
                </a:solidFill>
                <a:latin typeface="Arial"/>
                <a:cs typeface="Arial"/>
              </a:rPr>
              <a:t>Language </a:t>
            </a:r>
            <a:r>
              <a:rPr sz="1800" spc="-484" dirty="0">
                <a:solidFill>
                  <a:srgbClr val="585858"/>
                </a:solidFill>
                <a:latin typeface="Arial"/>
                <a:cs typeface="Arial"/>
              </a:rPr>
              <a:t> </a:t>
            </a:r>
            <a:r>
              <a:rPr sz="1800" spc="-5" dirty="0">
                <a:solidFill>
                  <a:srgbClr val="585858"/>
                </a:solidFill>
                <a:latin typeface="Arial"/>
                <a:cs typeface="Arial"/>
              </a:rPr>
              <a:t>(DDL)</a:t>
            </a:r>
            <a:endParaRPr sz="1800" dirty="0">
              <a:latin typeface="Arial"/>
              <a:cs typeface="Arial"/>
            </a:endParaRPr>
          </a:p>
        </p:txBody>
      </p:sp>
      <p:sp>
        <p:nvSpPr>
          <p:cNvPr id="7" name="object 7"/>
          <p:cNvSpPr txBox="1"/>
          <p:nvPr/>
        </p:nvSpPr>
        <p:spPr>
          <a:xfrm>
            <a:off x="654812" y="2742666"/>
            <a:ext cx="3331845" cy="2002789"/>
          </a:xfrm>
          <a:prstGeom prst="rect">
            <a:avLst/>
          </a:prstGeom>
        </p:spPr>
        <p:txBody>
          <a:bodyPr vert="horz" wrap="square" lIns="0" tIns="12700" rIns="0" bIns="0" rtlCol="0">
            <a:spAutoFit/>
          </a:bodyPr>
          <a:lstStyle/>
          <a:p>
            <a:pPr marL="349250" marR="19685" indent="-337185">
              <a:lnSpc>
                <a:spcPct val="115700"/>
              </a:lnSpc>
              <a:spcBef>
                <a:spcPts val="100"/>
              </a:spcBef>
              <a:buChar char="●"/>
              <a:tabLst>
                <a:tab pos="349250" algn="l"/>
                <a:tab pos="349885" algn="l"/>
              </a:tabLst>
            </a:pPr>
            <a:r>
              <a:rPr sz="1400" spc="-5" dirty="0">
                <a:latin typeface="Arial"/>
                <a:cs typeface="Arial"/>
              </a:rPr>
              <a:t>DDL </a:t>
            </a:r>
            <a:r>
              <a:rPr sz="1400" dirty="0">
                <a:latin typeface="Arial"/>
                <a:cs typeface="Arial"/>
              </a:rPr>
              <a:t>actually </a:t>
            </a:r>
            <a:r>
              <a:rPr sz="1400" spc="-5" dirty="0">
                <a:latin typeface="Arial"/>
                <a:cs typeface="Arial"/>
              </a:rPr>
              <a:t>consists </a:t>
            </a:r>
            <a:r>
              <a:rPr sz="1400" dirty="0">
                <a:latin typeface="Arial"/>
                <a:cs typeface="Arial"/>
              </a:rPr>
              <a:t>of </a:t>
            </a:r>
            <a:r>
              <a:rPr sz="1400" spc="-5" dirty="0">
                <a:latin typeface="Arial"/>
                <a:cs typeface="Arial"/>
              </a:rPr>
              <a:t>the SQL </a:t>
            </a:r>
            <a:r>
              <a:rPr sz="1400" dirty="0">
                <a:latin typeface="Arial"/>
                <a:cs typeface="Arial"/>
              </a:rPr>
              <a:t> </a:t>
            </a:r>
            <a:r>
              <a:rPr sz="1400" spc="-5" dirty="0">
                <a:latin typeface="Arial"/>
                <a:cs typeface="Arial"/>
              </a:rPr>
              <a:t>commands</a:t>
            </a:r>
            <a:r>
              <a:rPr sz="1400" spc="-30" dirty="0">
                <a:latin typeface="Arial"/>
                <a:cs typeface="Arial"/>
              </a:rPr>
              <a:t> </a:t>
            </a:r>
            <a:r>
              <a:rPr sz="1400" spc="-5" dirty="0">
                <a:latin typeface="Arial"/>
                <a:cs typeface="Arial"/>
              </a:rPr>
              <a:t>that</a:t>
            </a:r>
            <a:r>
              <a:rPr sz="1400" spc="-25" dirty="0">
                <a:latin typeface="Arial"/>
                <a:cs typeface="Arial"/>
              </a:rPr>
              <a:t> </a:t>
            </a:r>
            <a:r>
              <a:rPr sz="1400" dirty="0">
                <a:latin typeface="Arial"/>
                <a:cs typeface="Arial"/>
              </a:rPr>
              <a:t>can</a:t>
            </a:r>
            <a:r>
              <a:rPr sz="1400" spc="-25" dirty="0">
                <a:latin typeface="Arial"/>
                <a:cs typeface="Arial"/>
              </a:rPr>
              <a:t> </a:t>
            </a:r>
            <a:r>
              <a:rPr sz="1400" spc="-5" dirty="0">
                <a:latin typeface="Arial"/>
                <a:cs typeface="Arial"/>
              </a:rPr>
              <a:t>be</a:t>
            </a:r>
            <a:r>
              <a:rPr sz="1400" spc="-15" dirty="0">
                <a:latin typeface="Arial"/>
                <a:cs typeface="Arial"/>
              </a:rPr>
              <a:t> </a:t>
            </a:r>
            <a:r>
              <a:rPr sz="1400" spc="-5" dirty="0">
                <a:latin typeface="Arial"/>
                <a:cs typeface="Arial"/>
              </a:rPr>
              <a:t>used</a:t>
            </a:r>
            <a:r>
              <a:rPr sz="1400" spc="-35" dirty="0">
                <a:latin typeface="Arial"/>
                <a:cs typeface="Arial"/>
              </a:rPr>
              <a:t> </a:t>
            </a:r>
            <a:r>
              <a:rPr sz="1400" dirty="0">
                <a:latin typeface="Arial"/>
                <a:cs typeface="Arial"/>
              </a:rPr>
              <a:t>to</a:t>
            </a:r>
            <a:r>
              <a:rPr sz="1400" spc="-20" dirty="0">
                <a:latin typeface="Arial"/>
                <a:cs typeface="Arial"/>
              </a:rPr>
              <a:t> </a:t>
            </a:r>
            <a:r>
              <a:rPr sz="1400" dirty="0">
                <a:latin typeface="Arial"/>
                <a:cs typeface="Arial"/>
              </a:rPr>
              <a:t>define </a:t>
            </a:r>
            <a:r>
              <a:rPr sz="1400" spc="-375" dirty="0">
                <a:latin typeface="Arial"/>
                <a:cs typeface="Arial"/>
              </a:rPr>
              <a:t> </a:t>
            </a:r>
            <a:r>
              <a:rPr sz="1400" dirty="0">
                <a:latin typeface="Arial"/>
                <a:cs typeface="Arial"/>
              </a:rPr>
              <a:t>the</a:t>
            </a:r>
            <a:r>
              <a:rPr sz="1400" spc="-15" dirty="0">
                <a:latin typeface="Arial"/>
                <a:cs typeface="Arial"/>
              </a:rPr>
              <a:t> </a:t>
            </a:r>
            <a:r>
              <a:rPr sz="1400" spc="-5" dirty="0">
                <a:latin typeface="Arial"/>
                <a:cs typeface="Arial"/>
              </a:rPr>
              <a:t>database</a:t>
            </a:r>
            <a:r>
              <a:rPr sz="1400" spc="-15" dirty="0">
                <a:latin typeface="Arial"/>
                <a:cs typeface="Arial"/>
              </a:rPr>
              <a:t> </a:t>
            </a:r>
            <a:r>
              <a:rPr sz="1400" spc="-5" dirty="0">
                <a:latin typeface="Arial"/>
                <a:cs typeface="Arial"/>
              </a:rPr>
              <a:t>schema.</a:t>
            </a:r>
            <a:endParaRPr sz="1400">
              <a:latin typeface="Arial"/>
              <a:cs typeface="Arial"/>
            </a:endParaRPr>
          </a:p>
          <a:p>
            <a:pPr marL="349250" marR="5080" indent="-337185">
              <a:lnSpc>
                <a:spcPct val="115700"/>
              </a:lnSpc>
              <a:spcBef>
                <a:spcPts val="15"/>
              </a:spcBef>
              <a:buChar char="●"/>
              <a:tabLst>
                <a:tab pos="349250" algn="l"/>
                <a:tab pos="349885" algn="l"/>
              </a:tabLst>
            </a:pPr>
            <a:r>
              <a:rPr sz="1400" dirty="0">
                <a:latin typeface="Arial"/>
                <a:cs typeface="Arial"/>
              </a:rPr>
              <a:t>It</a:t>
            </a:r>
            <a:r>
              <a:rPr sz="1400" spc="-35" dirty="0">
                <a:latin typeface="Arial"/>
                <a:cs typeface="Arial"/>
              </a:rPr>
              <a:t> </a:t>
            </a:r>
            <a:r>
              <a:rPr sz="1400" spc="-5" dirty="0">
                <a:latin typeface="Arial"/>
                <a:cs typeface="Arial"/>
              </a:rPr>
              <a:t>simply</a:t>
            </a:r>
            <a:r>
              <a:rPr sz="1400" spc="-45" dirty="0">
                <a:latin typeface="Arial"/>
                <a:cs typeface="Arial"/>
              </a:rPr>
              <a:t> </a:t>
            </a:r>
            <a:r>
              <a:rPr sz="1400" spc="-5" dirty="0">
                <a:latin typeface="Arial"/>
                <a:cs typeface="Arial"/>
              </a:rPr>
              <a:t>deals</a:t>
            </a:r>
            <a:r>
              <a:rPr sz="1400" spc="-15" dirty="0">
                <a:latin typeface="Arial"/>
                <a:cs typeface="Arial"/>
              </a:rPr>
              <a:t> </a:t>
            </a:r>
            <a:r>
              <a:rPr sz="1400" spc="-5" dirty="0">
                <a:latin typeface="Arial"/>
                <a:cs typeface="Arial"/>
              </a:rPr>
              <a:t>with</a:t>
            </a:r>
            <a:r>
              <a:rPr sz="1400" spc="-35" dirty="0">
                <a:latin typeface="Arial"/>
                <a:cs typeface="Arial"/>
              </a:rPr>
              <a:t> </a:t>
            </a:r>
            <a:r>
              <a:rPr sz="1400" dirty="0">
                <a:latin typeface="Arial"/>
                <a:cs typeface="Arial"/>
              </a:rPr>
              <a:t>descriptions</a:t>
            </a:r>
            <a:r>
              <a:rPr sz="1400" spc="-30" dirty="0">
                <a:latin typeface="Arial"/>
                <a:cs typeface="Arial"/>
              </a:rPr>
              <a:t> </a:t>
            </a:r>
            <a:r>
              <a:rPr sz="1400" spc="-10" dirty="0">
                <a:latin typeface="Arial"/>
                <a:cs typeface="Arial"/>
              </a:rPr>
              <a:t>of</a:t>
            </a:r>
            <a:r>
              <a:rPr sz="1400" spc="-30" dirty="0">
                <a:latin typeface="Arial"/>
                <a:cs typeface="Arial"/>
              </a:rPr>
              <a:t> </a:t>
            </a:r>
            <a:r>
              <a:rPr sz="1400" dirty="0">
                <a:latin typeface="Arial"/>
                <a:cs typeface="Arial"/>
              </a:rPr>
              <a:t>the </a:t>
            </a:r>
            <a:r>
              <a:rPr sz="1400" spc="-375" dirty="0">
                <a:latin typeface="Arial"/>
                <a:cs typeface="Arial"/>
              </a:rPr>
              <a:t> </a:t>
            </a:r>
            <a:r>
              <a:rPr sz="1400" dirty="0">
                <a:latin typeface="Arial"/>
                <a:cs typeface="Arial"/>
              </a:rPr>
              <a:t>database</a:t>
            </a:r>
            <a:r>
              <a:rPr sz="1400" spc="-20" dirty="0">
                <a:latin typeface="Arial"/>
                <a:cs typeface="Arial"/>
              </a:rPr>
              <a:t> </a:t>
            </a:r>
            <a:r>
              <a:rPr sz="1400" spc="-5" dirty="0">
                <a:latin typeface="Arial"/>
                <a:cs typeface="Arial"/>
              </a:rPr>
              <a:t>schema.</a:t>
            </a:r>
            <a:endParaRPr sz="1400">
              <a:latin typeface="Arial"/>
              <a:cs typeface="Arial"/>
            </a:endParaRPr>
          </a:p>
          <a:p>
            <a:pPr marL="349250" marR="97790" indent="-337185">
              <a:lnSpc>
                <a:spcPct val="115399"/>
              </a:lnSpc>
              <a:spcBef>
                <a:spcPts val="15"/>
              </a:spcBef>
              <a:buChar char="●"/>
              <a:tabLst>
                <a:tab pos="349250" algn="l"/>
                <a:tab pos="349885" algn="l"/>
              </a:tabLst>
            </a:pPr>
            <a:r>
              <a:rPr sz="1400" spc="-5" dirty="0">
                <a:latin typeface="Arial"/>
                <a:cs typeface="Arial"/>
              </a:rPr>
              <a:t>And</a:t>
            </a:r>
            <a:r>
              <a:rPr sz="1400" spc="-15" dirty="0">
                <a:latin typeface="Arial"/>
                <a:cs typeface="Arial"/>
              </a:rPr>
              <a:t> </a:t>
            </a:r>
            <a:r>
              <a:rPr sz="1400" spc="-10" dirty="0">
                <a:latin typeface="Arial"/>
                <a:cs typeface="Arial"/>
              </a:rPr>
              <a:t>is</a:t>
            </a:r>
            <a:r>
              <a:rPr sz="1400" spc="-15" dirty="0">
                <a:latin typeface="Arial"/>
                <a:cs typeface="Arial"/>
              </a:rPr>
              <a:t> </a:t>
            </a:r>
            <a:r>
              <a:rPr sz="1400" spc="-5" dirty="0">
                <a:latin typeface="Arial"/>
                <a:cs typeface="Arial"/>
              </a:rPr>
              <a:t>used</a:t>
            </a:r>
            <a:r>
              <a:rPr sz="1400" spc="-20" dirty="0">
                <a:latin typeface="Arial"/>
                <a:cs typeface="Arial"/>
              </a:rPr>
              <a:t> </a:t>
            </a:r>
            <a:r>
              <a:rPr sz="1400" dirty="0">
                <a:latin typeface="Arial"/>
                <a:cs typeface="Arial"/>
              </a:rPr>
              <a:t>to</a:t>
            </a:r>
            <a:r>
              <a:rPr sz="1400" spc="-25" dirty="0">
                <a:latin typeface="Arial"/>
                <a:cs typeface="Arial"/>
              </a:rPr>
              <a:t> </a:t>
            </a:r>
            <a:r>
              <a:rPr sz="1400" spc="-5" dirty="0">
                <a:latin typeface="Arial"/>
                <a:cs typeface="Arial"/>
              </a:rPr>
              <a:t>create</a:t>
            </a:r>
            <a:r>
              <a:rPr sz="1400" spc="-20" dirty="0">
                <a:latin typeface="Arial"/>
                <a:cs typeface="Arial"/>
              </a:rPr>
              <a:t> </a:t>
            </a:r>
            <a:r>
              <a:rPr sz="1400" spc="-5" dirty="0">
                <a:latin typeface="Arial"/>
                <a:cs typeface="Arial"/>
              </a:rPr>
              <a:t>and modify</a:t>
            </a:r>
            <a:r>
              <a:rPr sz="1400" spc="-30" dirty="0">
                <a:latin typeface="Arial"/>
                <a:cs typeface="Arial"/>
              </a:rPr>
              <a:t> </a:t>
            </a:r>
            <a:r>
              <a:rPr sz="1400" dirty="0">
                <a:latin typeface="Arial"/>
                <a:cs typeface="Arial"/>
              </a:rPr>
              <a:t>the </a:t>
            </a:r>
            <a:r>
              <a:rPr sz="1400" spc="-370" dirty="0">
                <a:latin typeface="Arial"/>
                <a:cs typeface="Arial"/>
              </a:rPr>
              <a:t> </a:t>
            </a:r>
            <a:r>
              <a:rPr sz="1400" spc="-5" dirty="0">
                <a:latin typeface="Arial"/>
                <a:cs typeface="Arial"/>
              </a:rPr>
              <a:t>structure </a:t>
            </a:r>
            <a:r>
              <a:rPr sz="1400" dirty="0">
                <a:latin typeface="Arial"/>
                <a:cs typeface="Arial"/>
              </a:rPr>
              <a:t>of </a:t>
            </a:r>
            <a:r>
              <a:rPr sz="1400" spc="-5" dirty="0">
                <a:latin typeface="Arial"/>
                <a:cs typeface="Arial"/>
              </a:rPr>
              <a:t>database objects </a:t>
            </a:r>
            <a:r>
              <a:rPr sz="1400" dirty="0">
                <a:latin typeface="Arial"/>
                <a:cs typeface="Arial"/>
              </a:rPr>
              <a:t>in the </a:t>
            </a:r>
            <a:r>
              <a:rPr sz="1400" spc="5" dirty="0">
                <a:latin typeface="Arial"/>
                <a:cs typeface="Arial"/>
              </a:rPr>
              <a:t> </a:t>
            </a:r>
            <a:r>
              <a:rPr sz="1400" dirty="0">
                <a:latin typeface="Arial"/>
                <a:cs typeface="Arial"/>
              </a:rPr>
              <a:t>database.</a:t>
            </a:r>
            <a:endParaRPr sz="1400">
              <a:latin typeface="Arial"/>
              <a:cs typeface="Arial"/>
            </a:endParaRPr>
          </a:p>
        </p:txBody>
      </p:sp>
      <p:pic>
        <p:nvPicPr>
          <p:cNvPr id="8" name="object 8"/>
          <p:cNvPicPr/>
          <p:nvPr/>
        </p:nvPicPr>
        <p:blipFill>
          <a:blip r:embed="rId3" cstate="print"/>
          <a:stretch>
            <a:fillRect/>
          </a:stretch>
        </p:blipFill>
        <p:spPr>
          <a:xfrm>
            <a:off x="143510" y="163068"/>
            <a:ext cx="767080" cy="307848"/>
          </a:xfrm>
          <a:prstGeom prst="rect">
            <a:avLst/>
          </a:prstGeom>
        </p:spPr>
      </p:pic>
      <p:pic>
        <p:nvPicPr>
          <p:cNvPr id="9" name="object 9"/>
          <p:cNvPicPr/>
          <p:nvPr/>
        </p:nvPicPr>
        <p:blipFill>
          <a:blip r:embed="rId4" cstate="print"/>
          <a:stretch>
            <a:fillRect/>
          </a:stretch>
        </p:blipFill>
        <p:spPr>
          <a:xfrm>
            <a:off x="5600700" y="1200403"/>
            <a:ext cx="1694815" cy="2247011"/>
          </a:xfrm>
          <a:prstGeom prst="rect">
            <a:avLst/>
          </a:prstGeom>
        </p:spPr>
      </p:pic>
      <p:sp>
        <p:nvSpPr>
          <p:cNvPr id="10" name="object 10"/>
          <p:cNvSpPr txBox="1"/>
          <p:nvPr/>
        </p:nvSpPr>
        <p:spPr>
          <a:xfrm>
            <a:off x="5041102" y="4745455"/>
            <a:ext cx="3857625" cy="327782"/>
          </a:xfrm>
          <a:prstGeom prst="rect">
            <a:avLst/>
          </a:prstGeom>
        </p:spPr>
        <p:txBody>
          <a:bodyPr vert="horz" wrap="square" lIns="0" tIns="3810" rIns="0" bIns="0" rtlCol="0">
            <a:spAutoFit/>
          </a:bodyPr>
          <a:lstStyle/>
          <a:p>
            <a:pPr marL="0" marR="0" lvl="0" indent="0" algn="ctr" defTabSz="914400" rtl="0" eaLnBrk="1" fontAlgn="auto" latinLnBrk="0" hangingPunct="1">
              <a:lnSpc>
                <a:spcPct val="115000"/>
              </a:lnSpc>
              <a:spcBef>
                <a:spcPts val="0"/>
              </a:spcBef>
              <a:spcAft>
                <a:spcPts val="0"/>
              </a:spcAft>
              <a:buClr>
                <a:srgbClr val="595959"/>
              </a:buClr>
              <a:buSzPts val="700"/>
              <a:buFont typeface="Arial"/>
              <a:buNone/>
              <a:tabLst/>
              <a:defRPr/>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 </a:t>
            </a:r>
            <a:r>
              <a:rPr sz="700" u="sng" spc="-5" dirty="0">
                <a:solidFill>
                  <a:srgbClr val="0096A7"/>
                </a:solidFill>
                <a:uFill>
                  <a:solidFill>
                    <a:srgbClr val="0096A7"/>
                  </a:solidFill>
                </a:uFill>
                <a:latin typeface="Arial"/>
                <a:cs typeface="Arial"/>
                <a:hlinkClick r:id="rId5"/>
              </a:rPr>
              <a:t>https://www.geeksforgeeks.org/sql-ddl-dql-dml-dcl-tcl-commands/</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527050" y="633798"/>
            <a:ext cx="3455670" cy="887422"/>
          </a:xfrm>
          <a:prstGeom prst="rect">
            <a:avLst/>
          </a:prstGeom>
        </p:spPr>
        <p:txBody>
          <a:bodyPr vert="horz" wrap="square" lIns="0" tIns="12700" rIns="0" bIns="0" rtlCol="0">
            <a:spAutoFit/>
          </a:bodyPr>
          <a:lstStyle/>
          <a:p>
            <a:pPr marL="12700" algn="ctr">
              <a:lnSpc>
                <a:spcPct val="100000"/>
              </a:lnSpc>
              <a:spcBef>
                <a:spcPts val="100"/>
              </a:spcBef>
            </a:pPr>
            <a:r>
              <a:rPr spc="-5" dirty="0"/>
              <a:t>Data</a:t>
            </a:r>
            <a:r>
              <a:rPr spc="-45" dirty="0"/>
              <a:t> </a:t>
            </a:r>
            <a:r>
              <a:rPr spc="-5" dirty="0"/>
              <a:t>Definition</a:t>
            </a:r>
            <a:r>
              <a:rPr spc="-50" dirty="0"/>
              <a:t> </a:t>
            </a:r>
            <a:r>
              <a:rPr spc="-5" dirty="0"/>
              <a:t>Language</a:t>
            </a:r>
          </a:p>
        </p:txBody>
      </p:sp>
      <p:sp>
        <p:nvSpPr>
          <p:cNvPr id="6" name="object 6"/>
          <p:cNvSpPr txBox="1"/>
          <p:nvPr/>
        </p:nvSpPr>
        <p:spPr>
          <a:xfrm>
            <a:off x="1540510" y="1726819"/>
            <a:ext cx="147193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D</a:t>
            </a:r>
            <a:r>
              <a:rPr sz="1800" spc="-10" dirty="0">
                <a:solidFill>
                  <a:srgbClr val="585858"/>
                </a:solidFill>
                <a:latin typeface="Arial"/>
                <a:cs typeface="Arial"/>
              </a:rPr>
              <a:t>D</a:t>
            </a:r>
            <a:r>
              <a:rPr sz="1800" spc="-5" dirty="0">
                <a:solidFill>
                  <a:srgbClr val="585858"/>
                </a:solidFill>
                <a:latin typeface="Arial"/>
                <a:cs typeface="Arial"/>
              </a:rPr>
              <a:t>L(Co</a:t>
            </a:r>
            <a:r>
              <a:rPr sz="1800" spc="-10" dirty="0">
                <a:solidFill>
                  <a:srgbClr val="585858"/>
                </a:solidFill>
                <a:latin typeface="Arial"/>
                <a:cs typeface="Arial"/>
              </a:rPr>
              <a:t>n</a:t>
            </a:r>
            <a:r>
              <a:rPr sz="1800" dirty="0">
                <a:solidFill>
                  <a:srgbClr val="585858"/>
                </a:solidFill>
                <a:latin typeface="Arial"/>
                <a:cs typeface="Arial"/>
              </a:rPr>
              <a:t>td…)</a:t>
            </a:r>
            <a:endParaRPr sz="1800">
              <a:latin typeface="Arial"/>
              <a:cs typeface="Arial"/>
            </a:endParaRPr>
          </a:p>
        </p:txBody>
      </p:sp>
      <p:sp>
        <p:nvSpPr>
          <p:cNvPr id="7" name="object 7"/>
          <p:cNvSpPr txBox="1"/>
          <p:nvPr/>
        </p:nvSpPr>
        <p:spPr>
          <a:xfrm>
            <a:off x="654812" y="2866110"/>
            <a:ext cx="3428365" cy="1755775"/>
          </a:xfrm>
          <a:prstGeom prst="rect">
            <a:avLst/>
          </a:prstGeom>
        </p:spPr>
        <p:txBody>
          <a:bodyPr vert="horz" wrap="square" lIns="0" tIns="45720" rIns="0" bIns="0" rtlCol="0">
            <a:spAutoFit/>
          </a:bodyPr>
          <a:lstStyle/>
          <a:p>
            <a:pPr marL="32384">
              <a:lnSpc>
                <a:spcPct val="100000"/>
              </a:lnSpc>
              <a:spcBef>
                <a:spcPts val="360"/>
              </a:spcBef>
            </a:pPr>
            <a:r>
              <a:rPr sz="1400" b="1" dirty="0">
                <a:latin typeface="Arial"/>
                <a:cs typeface="Arial"/>
              </a:rPr>
              <a:t>Examples</a:t>
            </a:r>
            <a:r>
              <a:rPr sz="1400" b="1" spc="-45" dirty="0">
                <a:latin typeface="Arial"/>
                <a:cs typeface="Arial"/>
              </a:rPr>
              <a:t> </a:t>
            </a:r>
            <a:r>
              <a:rPr sz="1400" b="1" spc="-5" dirty="0">
                <a:latin typeface="Arial"/>
                <a:cs typeface="Arial"/>
              </a:rPr>
              <a:t>of</a:t>
            </a:r>
            <a:r>
              <a:rPr sz="1400" b="1" spc="-45" dirty="0">
                <a:latin typeface="Arial"/>
                <a:cs typeface="Arial"/>
              </a:rPr>
              <a:t> </a:t>
            </a:r>
            <a:r>
              <a:rPr sz="1400" b="1" spc="-5" dirty="0">
                <a:latin typeface="Arial"/>
                <a:cs typeface="Arial"/>
              </a:rPr>
              <a:t>DDL</a:t>
            </a:r>
            <a:r>
              <a:rPr sz="1400" b="1" spc="-70" dirty="0">
                <a:latin typeface="Arial"/>
                <a:cs typeface="Arial"/>
              </a:rPr>
              <a:t> </a:t>
            </a:r>
            <a:r>
              <a:rPr sz="1400" b="1" spc="-5" dirty="0">
                <a:latin typeface="Arial"/>
                <a:cs typeface="Arial"/>
              </a:rPr>
              <a:t>commands</a:t>
            </a:r>
            <a:endParaRPr sz="1400">
              <a:latin typeface="Arial"/>
              <a:cs typeface="Arial"/>
            </a:endParaRPr>
          </a:p>
          <a:p>
            <a:pPr marL="349250" marR="561975" indent="-337185">
              <a:lnSpc>
                <a:spcPts val="1960"/>
              </a:lnSpc>
              <a:spcBef>
                <a:spcPts val="100"/>
              </a:spcBef>
              <a:buChar char="●"/>
              <a:tabLst>
                <a:tab pos="349250" algn="l"/>
                <a:tab pos="349885" algn="l"/>
              </a:tabLst>
            </a:pPr>
            <a:r>
              <a:rPr sz="1400" b="1" spc="-5" dirty="0">
                <a:latin typeface="Arial"/>
                <a:cs typeface="Arial"/>
              </a:rPr>
              <a:t>CREATE</a:t>
            </a:r>
            <a:r>
              <a:rPr sz="1400" b="1" spc="-40" dirty="0">
                <a:latin typeface="Arial"/>
                <a:cs typeface="Arial"/>
              </a:rPr>
              <a:t> </a:t>
            </a:r>
            <a:r>
              <a:rPr sz="1400" dirty="0">
                <a:latin typeface="Arial"/>
                <a:cs typeface="Arial"/>
              </a:rPr>
              <a:t>–</a:t>
            </a:r>
            <a:r>
              <a:rPr sz="1400" spc="-35" dirty="0">
                <a:latin typeface="Arial"/>
                <a:cs typeface="Arial"/>
              </a:rPr>
              <a:t> </a:t>
            </a:r>
            <a:r>
              <a:rPr sz="1400" dirty="0">
                <a:latin typeface="Arial"/>
                <a:cs typeface="Arial"/>
              </a:rPr>
              <a:t>is</a:t>
            </a:r>
            <a:r>
              <a:rPr sz="1400" spc="-35" dirty="0">
                <a:latin typeface="Arial"/>
                <a:cs typeface="Arial"/>
              </a:rPr>
              <a:t> </a:t>
            </a:r>
            <a:r>
              <a:rPr sz="1400" spc="-5" dirty="0">
                <a:latin typeface="Arial"/>
                <a:cs typeface="Arial"/>
              </a:rPr>
              <a:t>used</a:t>
            </a:r>
            <a:r>
              <a:rPr sz="1400" spc="-50" dirty="0">
                <a:latin typeface="Arial"/>
                <a:cs typeface="Arial"/>
              </a:rPr>
              <a:t> </a:t>
            </a:r>
            <a:r>
              <a:rPr sz="1400" dirty="0">
                <a:latin typeface="Arial"/>
                <a:cs typeface="Arial"/>
              </a:rPr>
              <a:t>to</a:t>
            </a:r>
            <a:r>
              <a:rPr sz="1400" spc="-35" dirty="0">
                <a:latin typeface="Arial"/>
                <a:cs typeface="Arial"/>
              </a:rPr>
              <a:t> </a:t>
            </a:r>
            <a:r>
              <a:rPr sz="1400" spc="-5" dirty="0">
                <a:latin typeface="Arial"/>
                <a:cs typeface="Arial"/>
              </a:rPr>
              <a:t>create</a:t>
            </a:r>
            <a:r>
              <a:rPr sz="1400" spc="-40" dirty="0">
                <a:latin typeface="Arial"/>
                <a:cs typeface="Arial"/>
              </a:rPr>
              <a:t> </a:t>
            </a:r>
            <a:r>
              <a:rPr sz="1400" dirty="0">
                <a:latin typeface="Arial"/>
                <a:cs typeface="Arial"/>
              </a:rPr>
              <a:t>the </a:t>
            </a:r>
            <a:r>
              <a:rPr sz="1400" spc="-370" dirty="0">
                <a:latin typeface="Arial"/>
                <a:cs typeface="Arial"/>
              </a:rPr>
              <a:t> </a:t>
            </a:r>
            <a:r>
              <a:rPr sz="1400" dirty="0">
                <a:latin typeface="Arial"/>
                <a:cs typeface="Arial"/>
              </a:rPr>
              <a:t>database</a:t>
            </a:r>
            <a:r>
              <a:rPr sz="1400" spc="-10" dirty="0">
                <a:latin typeface="Arial"/>
                <a:cs typeface="Arial"/>
              </a:rPr>
              <a:t> or </a:t>
            </a:r>
            <a:r>
              <a:rPr sz="1400" spc="-5" dirty="0">
                <a:latin typeface="Arial"/>
                <a:cs typeface="Arial"/>
              </a:rPr>
              <a:t>its</a:t>
            </a:r>
            <a:r>
              <a:rPr sz="1400" spc="-15" dirty="0">
                <a:latin typeface="Arial"/>
                <a:cs typeface="Arial"/>
              </a:rPr>
              <a:t> </a:t>
            </a:r>
            <a:r>
              <a:rPr sz="1400" spc="-5" dirty="0">
                <a:latin typeface="Arial"/>
                <a:cs typeface="Arial"/>
              </a:rPr>
              <a:t>objects</a:t>
            </a:r>
            <a:endParaRPr sz="1400">
              <a:latin typeface="Arial"/>
              <a:cs typeface="Arial"/>
            </a:endParaRPr>
          </a:p>
          <a:p>
            <a:pPr marL="349250" indent="-337185">
              <a:lnSpc>
                <a:spcPct val="100000"/>
              </a:lnSpc>
              <a:spcBef>
                <a:spcPts val="150"/>
              </a:spcBef>
              <a:buChar char="●"/>
              <a:tabLst>
                <a:tab pos="349250" algn="l"/>
                <a:tab pos="349885" algn="l"/>
              </a:tabLst>
            </a:pPr>
            <a:r>
              <a:rPr sz="1400" b="1" spc="-5" dirty="0">
                <a:latin typeface="Arial"/>
                <a:cs typeface="Arial"/>
              </a:rPr>
              <a:t>DROP</a:t>
            </a:r>
            <a:r>
              <a:rPr sz="1400" b="1" spc="-25" dirty="0">
                <a:latin typeface="Arial"/>
                <a:cs typeface="Arial"/>
              </a:rPr>
              <a:t> </a:t>
            </a:r>
            <a:r>
              <a:rPr sz="1400" dirty="0">
                <a:latin typeface="Arial"/>
                <a:cs typeface="Arial"/>
              </a:rPr>
              <a:t>–</a:t>
            </a:r>
            <a:r>
              <a:rPr sz="1400" spc="-25" dirty="0">
                <a:latin typeface="Arial"/>
                <a:cs typeface="Arial"/>
              </a:rPr>
              <a:t> </a:t>
            </a:r>
            <a:r>
              <a:rPr sz="1400" spc="-10" dirty="0">
                <a:latin typeface="Arial"/>
                <a:cs typeface="Arial"/>
              </a:rPr>
              <a:t>is</a:t>
            </a:r>
            <a:r>
              <a:rPr sz="1400" spc="-15" dirty="0">
                <a:latin typeface="Arial"/>
                <a:cs typeface="Arial"/>
              </a:rPr>
              <a:t> </a:t>
            </a:r>
            <a:r>
              <a:rPr sz="1400" spc="-5" dirty="0">
                <a:latin typeface="Arial"/>
                <a:cs typeface="Arial"/>
              </a:rPr>
              <a:t>used</a:t>
            </a:r>
            <a:r>
              <a:rPr sz="1400" spc="-35" dirty="0">
                <a:latin typeface="Arial"/>
                <a:cs typeface="Arial"/>
              </a:rPr>
              <a:t> </a:t>
            </a:r>
            <a:r>
              <a:rPr sz="1400" dirty="0">
                <a:latin typeface="Arial"/>
                <a:cs typeface="Arial"/>
              </a:rPr>
              <a:t>to</a:t>
            </a:r>
            <a:r>
              <a:rPr sz="1400" spc="-35" dirty="0">
                <a:latin typeface="Arial"/>
                <a:cs typeface="Arial"/>
              </a:rPr>
              <a:t> </a:t>
            </a:r>
            <a:r>
              <a:rPr sz="1400" dirty="0">
                <a:latin typeface="Arial"/>
                <a:cs typeface="Arial"/>
              </a:rPr>
              <a:t>delete</a:t>
            </a:r>
            <a:r>
              <a:rPr sz="1400" spc="-15" dirty="0">
                <a:latin typeface="Arial"/>
                <a:cs typeface="Arial"/>
              </a:rPr>
              <a:t> </a:t>
            </a:r>
            <a:r>
              <a:rPr sz="1400" spc="-5" dirty="0">
                <a:latin typeface="Arial"/>
                <a:cs typeface="Arial"/>
              </a:rPr>
              <a:t>objects</a:t>
            </a:r>
            <a:r>
              <a:rPr sz="1400" spc="-30" dirty="0">
                <a:latin typeface="Arial"/>
                <a:cs typeface="Arial"/>
              </a:rPr>
              <a:t> </a:t>
            </a:r>
            <a:r>
              <a:rPr sz="1400" dirty="0">
                <a:latin typeface="Arial"/>
                <a:cs typeface="Arial"/>
              </a:rPr>
              <a:t>from</a:t>
            </a:r>
            <a:endParaRPr sz="1400">
              <a:latin typeface="Arial"/>
              <a:cs typeface="Arial"/>
            </a:endParaRPr>
          </a:p>
          <a:p>
            <a:pPr marL="349250">
              <a:lnSpc>
                <a:spcPct val="100000"/>
              </a:lnSpc>
              <a:spcBef>
                <a:spcPts val="260"/>
              </a:spcBef>
            </a:pPr>
            <a:r>
              <a:rPr sz="1400" dirty="0">
                <a:latin typeface="Arial"/>
                <a:cs typeface="Arial"/>
              </a:rPr>
              <a:t>the</a:t>
            </a:r>
            <a:r>
              <a:rPr sz="1400" spc="-45" dirty="0">
                <a:latin typeface="Arial"/>
                <a:cs typeface="Arial"/>
              </a:rPr>
              <a:t> </a:t>
            </a:r>
            <a:r>
              <a:rPr sz="1400" spc="-5" dirty="0">
                <a:latin typeface="Arial"/>
                <a:cs typeface="Arial"/>
              </a:rPr>
              <a:t>database.</a:t>
            </a:r>
            <a:endParaRPr sz="1400">
              <a:latin typeface="Arial"/>
              <a:cs typeface="Arial"/>
            </a:endParaRPr>
          </a:p>
          <a:p>
            <a:pPr marL="349250" marR="5080" indent="-337185">
              <a:lnSpc>
                <a:spcPct val="114999"/>
              </a:lnSpc>
              <a:spcBef>
                <a:spcPts val="25"/>
              </a:spcBef>
              <a:buChar char="●"/>
              <a:tabLst>
                <a:tab pos="349250" algn="l"/>
                <a:tab pos="349885" algn="l"/>
              </a:tabLst>
            </a:pPr>
            <a:r>
              <a:rPr sz="1400" b="1" spc="-5" dirty="0">
                <a:latin typeface="Arial"/>
                <a:cs typeface="Arial"/>
              </a:rPr>
              <a:t>ALTER</a:t>
            </a:r>
            <a:r>
              <a:rPr sz="1400" b="1" spc="-40" dirty="0">
                <a:latin typeface="Arial"/>
                <a:cs typeface="Arial"/>
              </a:rPr>
              <a:t> </a:t>
            </a:r>
            <a:r>
              <a:rPr sz="1400" dirty="0">
                <a:latin typeface="Arial"/>
                <a:cs typeface="Arial"/>
              </a:rPr>
              <a:t>-is</a:t>
            </a:r>
            <a:r>
              <a:rPr sz="1400" spc="-20" dirty="0">
                <a:latin typeface="Arial"/>
                <a:cs typeface="Arial"/>
              </a:rPr>
              <a:t> </a:t>
            </a:r>
            <a:r>
              <a:rPr sz="1400" spc="-5" dirty="0">
                <a:latin typeface="Arial"/>
                <a:cs typeface="Arial"/>
              </a:rPr>
              <a:t>used</a:t>
            </a:r>
            <a:r>
              <a:rPr sz="1400" spc="-30" dirty="0">
                <a:latin typeface="Arial"/>
                <a:cs typeface="Arial"/>
              </a:rPr>
              <a:t> </a:t>
            </a:r>
            <a:r>
              <a:rPr sz="1400" spc="-5" dirty="0">
                <a:latin typeface="Arial"/>
                <a:cs typeface="Arial"/>
              </a:rPr>
              <a:t>to</a:t>
            </a:r>
            <a:r>
              <a:rPr sz="1400" spc="-50" dirty="0">
                <a:latin typeface="Arial"/>
                <a:cs typeface="Arial"/>
              </a:rPr>
              <a:t> </a:t>
            </a:r>
            <a:r>
              <a:rPr sz="1400" dirty="0">
                <a:latin typeface="Arial"/>
                <a:cs typeface="Arial"/>
              </a:rPr>
              <a:t>alter</a:t>
            </a:r>
            <a:r>
              <a:rPr sz="1400" spc="-40" dirty="0">
                <a:latin typeface="Arial"/>
                <a:cs typeface="Arial"/>
              </a:rPr>
              <a:t> </a:t>
            </a:r>
            <a:r>
              <a:rPr sz="1400" dirty="0">
                <a:latin typeface="Arial"/>
                <a:cs typeface="Arial"/>
              </a:rPr>
              <a:t>the</a:t>
            </a:r>
            <a:r>
              <a:rPr sz="1400" spc="-50" dirty="0">
                <a:latin typeface="Arial"/>
                <a:cs typeface="Arial"/>
              </a:rPr>
              <a:t> </a:t>
            </a:r>
            <a:r>
              <a:rPr sz="1400" spc="-5" dirty="0">
                <a:latin typeface="Arial"/>
                <a:cs typeface="Arial"/>
              </a:rPr>
              <a:t>structure</a:t>
            </a:r>
            <a:r>
              <a:rPr sz="1400" spc="-25" dirty="0">
                <a:latin typeface="Arial"/>
                <a:cs typeface="Arial"/>
              </a:rPr>
              <a:t> </a:t>
            </a:r>
            <a:r>
              <a:rPr sz="1400" spc="-15" dirty="0">
                <a:latin typeface="Arial"/>
                <a:cs typeface="Arial"/>
              </a:rPr>
              <a:t>of </a:t>
            </a:r>
            <a:r>
              <a:rPr sz="1400" spc="-375" dirty="0">
                <a:latin typeface="Arial"/>
                <a:cs typeface="Arial"/>
              </a:rPr>
              <a:t> </a:t>
            </a:r>
            <a:r>
              <a:rPr sz="1400" dirty="0">
                <a:latin typeface="Arial"/>
                <a:cs typeface="Arial"/>
              </a:rPr>
              <a:t>the</a:t>
            </a:r>
            <a:r>
              <a:rPr sz="1400" spc="-15" dirty="0">
                <a:latin typeface="Arial"/>
                <a:cs typeface="Arial"/>
              </a:rPr>
              <a:t> </a:t>
            </a:r>
            <a:r>
              <a:rPr sz="1400" spc="-5" dirty="0">
                <a:latin typeface="Arial"/>
                <a:cs typeface="Arial"/>
              </a:rPr>
              <a:t>database.</a:t>
            </a:r>
            <a:endParaRPr sz="1400">
              <a:latin typeface="Arial"/>
              <a:cs typeface="Arial"/>
            </a:endParaRPr>
          </a:p>
        </p:txBody>
      </p:sp>
      <p:pic>
        <p:nvPicPr>
          <p:cNvPr id="8" name="object 8"/>
          <p:cNvPicPr/>
          <p:nvPr/>
        </p:nvPicPr>
        <p:blipFill>
          <a:blip r:embed="rId3" cstate="print"/>
          <a:stretch>
            <a:fillRect/>
          </a:stretch>
        </p:blipFill>
        <p:spPr>
          <a:xfrm>
            <a:off x="143510" y="163068"/>
            <a:ext cx="767080" cy="307848"/>
          </a:xfrm>
          <a:prstGeom prst="rect">
            <a:avLst/>
          </a:prstGeom>
        </p:spPr>
      </p:pic>
      <p:pic>
        <p:nvPicPr>
          <p:cNvPr id="9" name="object 9"/>
          <p:cNvPicPr/>
          <p:nvPr/>
        </p:nvPicPr>
        <p:blipFill>
          <a:blip r:embed="rId4" cstate="print"/>
          <a:stretch>
            <a:fillRect/>
          </a:stretch>
        </p:blipFill>
        <p:spPr>
          <a:xfrm>
            <a:off x="5600700" y="1200403"/>
            <a:ext cx="1694815" cy="2247011"/>
          </a:xfrm>
          <a:prstGeom prst="rect">
            <a:avLst/>
          </a:prstGeom>
        </p:spPr>
      </p:pic>
      <p:sp>
        <p:nvSpPr>
          <p:cNvPr id="10" name="object 10"/>
          <p:cNvSpPr txBox="1"/>
          <p:nvPr/>
        </p:nvSpPr>
        <p:spPr>
          <a:xfrm>
            <a:off x="5089593" y="4779713"/>
            <a:ext cx="3857625" cy="327782"/>
          </a:xfrm>
          <a:prstGeom prst="rect">
            <a:avLst/>
          </a:prstGeom>
        </p:spPr>
        <p:txBody>
          <a:bodyPr vert="horz" wrap="square" lIns="0" tIns="3810" rIns="0" bIns="0" rtlCol="0">
            <a:spAutoFit/>
          </a:bodyPr>
          <a:lstStyle/>
          <a:p>
            <a:pPr marL="0" marR="0" lvl="0" indent="0" algn="ctr" defTabSz="914400" rtl="0" eaLnBrk="1" fontAlgn="auto" latinLnBrk="0" hangingPunct="1">
              <a:lnSpc>
                <a:spcPct val="115000"/>
              </a:lnSpc>
              <a:spcBef>
                <a:spcPts val="0"/>
              </a:spcBef>
              <a:spcAft>
                <a:spcPts val="0"/>
              </a:spcAft>
              <a:buClr>
                <a:srgbClr val="595959"/>
              </a:buClr>
              <a:buSzPts val="700"/>
              <a:buFont typeface="Arial"/>
              <a:buNone/>
              <a:tabLst/>
              <a:defRPr/>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 </a:t>
            </a:r>
            <a:r>
              <a:rPr sz="700" u="sng" spc="-5" dirty="0">
                <a:solidFill>
                  <a:srgbClr val="0096A7"/>
                </a:solidFill>
                <a:uFill>
                  <a:solidFill>
                    <a:srgbClr val="0096A7"/>
                  </a:solidFill>
                </a:uFill>
                <a:latin typeface="Arial"/>
                <a:cs typeface="Arial"/>
                <a:hlinkClick r:id="rId5"/>
              </a:rPr>
              <a:t>https://www.geeksforgeeks.org/sql-ddl-dql-dml-dcl-tcl-commands/</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527050" y="657647"/>
            <a:ext cx="3637465" cy="887422"/>
          </a:xfrm>
          <a:prstGeom prst="rect">
            <a:avLst/>
          </a:prstGeom>
        </p:spPr>
        <p:txBody>
          <a:bodyPr vert="horz" wrap="square" lIns="0" tIns="12700" rIns="0" bIns="0" rtlCol="0">
            <a:spAutoFit/>
          </a:bodyPr>
          <a:lstStyle/>
          <a:p>
            <a:pPr marL="12700" algn="ctr">
              <a:lnSpc>
                <a:spcPct val="100000"/>
              </a:lnSpc>
              <a:spcBef>
                <a:spcPts val="100"/>
              </a:spcBef>
            </a:pPr>
            <a:r>
              <a:rPr spc="-5" dirty="0"/>
              <a:t>Data</a:t>
            </a:r>
            <a:r>
              <a:rPr spc="-45" dirty="0"/>
              <a:t> </a:t>
            </a:r>
            <a:r>
              <a:rPr spc="-5" dirty="0"/>
              <a:t>Definition</a:t>
            </a:r>
            <a:r>
              <a:rPr spc="-50" dirty="0"/>
              <a:t> </a:t>
            </a:r>
            <a:r>
              <a:rPr spc="-5" dirty="0"/>
              <a:t>Language</a:t>
            </a:r>
          </a:p>
        </p:txBody>
      </p:sp>
      <p:sp>
        <p:nvSpPr>
          <p:cNvPr id="6" name="object 6"/>
          <p:cNvSpPr txBox="1"/>
          <p:nvPr/>
        </p:nvSpPr>
        <p:spPr>
          <a:xfrm>
            <a:off x="1538986" y="1726819"/>
            <a:ext cx="147193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D</a:t>
            </a:r>
            <a:r>
              <a:rPr sz="1800" spc="-10" dirty="0">
                <a:solidFill>
                  <a:srgbClr val="585858"/>
                </a:solidFill>
                <a:latin typeface="Arial"/>
                <a:cs typeface="Arial"/>
              </a:rPr>
              <a:t>D</a:t>
            </a:r>
            <a:r>
              <a:rPr sz="1800" spc="-5" dirty="0">
                <a:solidFill>
                  <a:srgbClr val="585858"/>
                </a:solidFill>
                <a:latin typeface="Arial"/>
                <a:cs typeface="Arial"/>
              </a:rPr>
              <a:t>L(Co</a:t>
            </a:r>
            <a:r>
              <a:rPr sz="1800" spc="-10" dirty="0">
                <a:solidFill>
                  <a:srgbClr val="585858"/>
                </a:solidFill>
                <a:latin typeface="Arial"/>
                <a:cs typeface="Arial"/>
              </a:rPr>
              <a:t>n</a:t>
            </a:r>
            <a:r>
              <a:rPr sz="1800" dirty="0">
                <a:solidFill>
                  <a:srgbClr val="585858"/>
                </a:solidFill>
                <a:latin typeface="Arial"/>
                <a:cs typeface="Arial"/>
              </a:rPr>
              <a:t>td…)</a:t>
            </a:r>
            <a:endParaRPr sz="1800" dirty="0">
              <a:latin typeface="Arial"/>
              <a:cs typeface="Arial"/>
            </a:endParaRPr>
          </a:p>
        </p:txBody>
      </p:sp>
      <p:sp>
        <p:nvSpPr>
          <p:cNvPr id="7" name="object 7"/>
          <p:cNvSpPr txBox="1"/>
          <p:nvPr/>
        </p:nvSpPr>
        <p:spPr>
          <a:xfrm>
            <a:off x="654812" y="2619222"/>
            <a:ext cx="3442335" cy="2251075"/>
          </a:xfrm>
          <a:prstGeom prst="rect">
            <a:avLst/>
          </a:prstGeom>
        </p:spPr>
        <p:txBody>
          <a:bodyPr vert="horz" wrap="square" lIns="0" tIns="45720" rIns="0" bIns="0" rtlCol="0">
            <a:spAutoFit/>
          </a:bodyPr>
          <a:lstStyle/>
          <a:p>
            <a:pPr marL="32384">
              <a:lnSpc>
                <a:spcPct val="100000"/>
              </a:lnSpc>
              <a:spcBef>
                <a:spcPts val="360"/>
              </a:spcBef>
            </a:pPr>
            <a:r>
              <a:rPr sz="1400" spc="-5" dirty="0">
                <a:latin typeface="Arial"/>
                <a:cs typeface="Arial"/>
              </a:rPr>
              <a:t>Examples</a:t>
            </a:r>
            <a:r>
              <a:rPr sz="1400" spc="-25" dirty="0">
                <a:latin typeface="Arial"/>
                <a:cs typeface="Arial"/>
              </a:rPr>
              <a:t> </a:t>
            </a:r>
            <a:r>
              <a:rPr sz="1400" spc="-5" dirty="0">
                <a:latin typeface="Arial"/>
                <a:cs typeface="Arial"/>
              </a:rPr>
              <a:t>of</a:t>
            </a:r>
            <a:r>
              <a:rPr sz="1400" spc="-25" dirty="0">
                <a:latin typeface="Arial"/>
                <a:cs typeface="Arial"/>
              </a:rPr>
              <a:t> </a:t>
            </a:r>
            <a:r>
              <a:rPr sz="1400" spc="-5" dirty="0">
                <a:latin typeface="Arial"/>
                <a:cs typeface="Arial"/>
              </a:rPr>
              <a:t>DDL</a:t>
            </a:r>
            <a:r>
              <a:rPr sz="1400" spc="-85" dirty="0">
                <a:latin typeface="Arial"/>
                <a:cs typeface="Arial"/>
              </a:rPr>
              <a:t> </a:t>
            </a:r>
            <a:r>
              <a:rPr sz="1400" spc="-5" dirty="0">
                <a:latin typeface="Arial"/>
                <a:cs typeface="Arial"/>
              </a:rPr>
              <a:t>commands</a:t>
            </a:r>
            <a:endParaRPr sz="1400">
              <a:latin typeface="Arial"/>
              <a:cs typeface="Arial"/>
            </a:endParaRPr>
          </a:p>
          <a:p>
            <a:pPr marL="349250" marR="337820" indent="-337185">
              <a:lnSpc>
                <a:spcPct val="115700"/>
              </a:lnSpc>
              <a:buChar char="●"/>
              <a:tabLst>
                <a:tab pos="349250" algn="l"/>
                <a:tab pos="349885" algn="l"/>
              </a:tabLst>
            </a:pPr>
            <a:r>
              <a:rPr sz="1400" spc="-5" dirty="0">
                <a:latin typeface="Arial"/>
                <a:cs typeface="Arial"/>
              </a:rPr>
              <a:t>TRUNCATE </a:t>
            </a:r>
            <a:r>
              <a:rPr sz="1400" dirty="0">
                <a:latin typeface="Arial"/>
                <a:cs typeface="Arial"/>
              </a:rPr>
              <a:t>–is </a:t>
            </a:r>
            <a:r>
              <a:rPr sz="1400" spc="-5" dirty="0">
                <a:latin typeface="Arial"/>
                <a:cs typeface="Arial"/>
              </a:rPr>
              <a:t>used </a:t>
            </a:r>
            <a:r>
              <a:rPr sz="1400" dirty="0">
                <a:latin typeface="Arial"/>
                <a:cs typeface="Arial"/>
              </a:rPr>
              <a:t>to </a:t>
            </a:r>
            <a:r>
              <a:rPr sz="1400" spc="-5" dirty="0">
                <a:latin typeface="Arial"/>
                <a:cs typeface="Arial"/>
              </a:rPr>
              <a:t>remove </a:t>
            </a:r>
            <a:r>
              <a:rPr sz="1400" dirty="0">
                <a:latin typeface="Arial"/>
                <a:cs typeface="Arial"/>
              </a:rPr>
              <a:t>all </a:t>
            </a:r>
            <a:r>
              <a:rPr sz="1400" spc="-375" dirty="0">
                <a:latin typeface="Arial"/>
                <a:cs typeface="Arial"/>
              </a:rPr>
              <a:t> </a:t>
            </a:r>
            <a:r>
              <a:rPr sz="1400" spc="-5" dirty="0">
                <a:latin typeface="Arial"/>
                <a:cs typeface="Arial"/>
              </a:rPr>
              <a:t>records</a:t>
            </a:r>
            <a:r>
              <a:rPr sz="1400" spc="-10" dirty="0">
                <a:latin typeface="Arial"/>
                <a:cs typeface="Arial"/>
              </a:rPr>
              <a:t> </a:t>
            </a:r>
            <a:r>
              <a:rPr sz="1400" dirty="0">
                <a:latin typeface="Arial"/>
                <a:cs typeface="Arial"/>
              </a:rPr>
              <a:t>from</a:t>
            </a:r>
            <a:r>
              <a:rPr sz="1400" spc="-15" dirty="0">
                <a:latin typeface="Arial"/>
                <a:cs typeface="Arial"/>
              </a:rPr>
              <a:t> </a:t>
            </a:r>
            <a:r>
              <a:rPr sz="1400" dirty="0">
                <a:latin typeface="Arial"/>
                <a:cs typeface="Arial"/>
              </a:rPr>
              <a:t>a</a:t>
            </a:r>
            <a:r>
              <a:rPr sz="1400" spc="-10" dirty="0">
                <a:latin typeface="Arial"/>
                <a:cs typeface="Arial"/>
              </a:rPr>
              <a:t> </a:t>
            </a:r>
            <a:r>
              <a:rPr sz="1400" spc="-5" dirty="0">
                <a:latin typeface="Arial"/>
                <a:cs typeface="Arial"/>
              </a:rPr>
              <a:t>table,</a:t>
            </a:r>
            <a:r>
              <a:rPr sz="1400" spc="5" dirty="0">
                <a:latin typeface="Arial"/>
                <a:cs typeface="Arial"/>
              </a:rPr>
              <a:t> </a:t>
            </a:r>
            <a:r>
              <a:rPr sz="1400" spc="-5" dirty="0">
                <a:latin typeface="Arial"/>
                <a:cs typeface="Arial"/>
              </a:rPr>
              <a:t>including</a:t>
            </a:r>
            <a:r>
              <a:rPr sz="1400" dirty="0">
                <a:latin typeface="Arial"/>
                <a:cs typeface="Arial"/>
              </a:rPr>
              <a:t> </a:t>
            </a:r>
            <a:r>
              <a:rPr sz="1400" spc="-5" dirty="0">
                <a:latin typeface="Arial"/>
                <a:cs typeface="Arial"/>
              </a:rPr>
              <a:t>all</a:t>
            </a:r>
            <a:endParaRPr sz="1400">
              <a:latin typeface="Arial"/>
              <a:cs typeface="Arial"/>
            </a:endParaRPr>
          </a:p>
          <a:p>
            <a:pPr marL="349250" marR="267335">
              <a:lnSpc>
                <a:spcPct val="115700"/>
              </a:lnSpc>
              <a:spcBef>
                <a:spcPts val="5"/>
              </a:spcBef>
            </a:pPr>
            <a:r>
              <a:rPr sz="1400" spc="-5" dirty="0">
                <a:latin typeface="Arial"/>
                <a:cs typeface="Arial"/>
              </a:rPr>
              <a:t>spaces</a:t>
            </a:r>
            <a:r>
              <a:rPr sz="1400" spc="-25" dirty="0">
                <a:latin typeface="Arial"/>
                <a:cs typeface="Arial"/>
              </a:rPr>
              <a:t> </a:t>
            </a:r>
            <a:r>
              <a:rPr sz="1400" spc="-5" dirty="0">
                <a:latin typeface="Arial"/>
                <a:cs typeface="Arial"/>
              </a:rPr>
              <a:t>allocated</a:t>
            </a:r>
            <a:r>
              <a:rPr sz="1400" spc="-15" dirty="0">
                <a:latin typeface="Arial"/>
                <a:cs typeface="Arial"/>
              </a:rPr>
              <a:t> </a:t>
            </a:r>
            <a:r>
              <a:rPr sz="1400" spc="-5" dirty="0">
                <a:latin typeface="Arial"/>
                <a:cs typeface="Arial"/>
              </a:rPr>
              <a:t>for</a:t>
            </a:r>
            <a:r>
              <a:rPr sz="1400" spc="-15" dirty="0">
                <a:latin typeface="Arial"/>
                <a:cs typeface="Arial"/>
              </a:rPr>
              <a:t> </a:t>
            </a:r>
            <a:r>
              <a:rPr sz="1400" dirty="0">
                <a:latin typeface="Arial"/>
                <a:cs typeface="Arial"/>
              </a:rPr>
              <a:t>the</a:t>
            </a:r>
            <a:r>
              <a:rPr sz="1400" spc="-30" dirty="0">
                <a:latin typeface="Arial"/>
                <a:cs typeface="Arial"/>
              </a:rPr>
              <a:t> </a:t>
            </a:r>
            <a:r>
              <a:rPr sz="1400" spc="-5" dirty="0">
                <a:latin typeface="Arial"/>
                <a:cs typeface="Arial"/>
              </a:rPr>
              <a:t>records</a:t>
            </a:r>
            <a:r>
              <a:rPr sz="1400" spc="-25" dirty="0">
                <a:latin typeface="Arial"/>
                <a:cs typeface="Arial"/>
              </a:rPr>
              <a:t> </a:t>
            </a:r>
            <a:r>
              <a:rPr sz="1400" dirty="0">
                <a:latin typeface="Arial"/>
                <a:cs typeface="Arial"/>
              </a:rPr>
              <a:t>are </a:t>
            </a:r>
            <a:r>
              <a:rPr sz="1400" spc="-370" dirty="0">
                <a:latin typeface="Arial"/>
                <a:cs typeface="Arial"/>
              </a:rPr>
              <a:t> </a:t>
            </a:r>
            <a:r>
              <a:rPr sz="1400" spc="-5" dirty="0">
                <a:latin typeface="Arial"/>
                <a:cs typeface="Arial"/>
              </a:rPr>
              <a:t>removed.</a:t>
            </a:r>
            <a:endParaRPr sz="1400">
              <a:latin typeface="Arial"/>
              <a:cs typeface="Arial"/>
            </a:endParaRPr>
          </a:p>
          <a:p>
            <a:pPr marL="349250" marR="55244" indent="-337185">
              <a:lnSpc>
                <a:spcPct val="115700"/>
              </a:lnSpc>
              <a:spcBef>
                <a:spcPts val="10"/>
              </a:spcBef>
              <a:buChar char="●"/>
              <a:tabLst>
                <a:tab pos="349250" algn="l"/>
                <a:tab pos="349885" algn="l"/>
              </a:tabLst>
            </a:pPr>
            <a:r>
              <a:rPr sz="1400" spc="-5" dirty="0">
                <a:latin typeface="Arial"/>
                <a:cs typeface="Arial"/>
              </a:rPr>
              <a:t>COMMENT</a:t>
            </a:r>
            <a:r>
              <a:rPr sz="1400" spc="-60" dirty="0">
                <a:latin typeface="Arial"/>
                <a:cs typeface="Arial"/>
              </a:rPr>
              <a:t> </a:t>
            </a:r>
            <a:r>
              <a:rPr sz="1400" dirty="0">
                <a:latin typeface="Arial"/>
                <a:cs typeface="Arial"/>
              </a:rPr>
              <a:t>–is</a:t>
            </a:r>
            <a:r>
              <a:rPr sz="1400" spc="-20" dirty="0">
                <a:latin typeface="Arial"/>
                <a:cs typeface="Arial"/>
              </a:rPr>
              <a:t> </a:t>
            </a:r>
            <a:r>
              <a:rPr sz="1400" spc="-5" dirty="0">
                <a:latin typeface="Arial"/>
                <a:cs typeface="Arial"/>
              </a:rPr>
              <a:t>used</a:t>
            </a:r>
            <a:r>
              <a:rPr sz="1400" spc="-30" dirty="0">
                <a:latin typeface="Arial"/>
                <a:cs typeface="Arial"/>
              </a:rPr>
              <a:t> </a:t>
            </a:r>
            <a:r>
              <a:rPr sz="1400" dirty="0">
                <a:latin typeface="Arial"/>
                <a:cs typeface="Arial"/>
              </a:rPr>
              <a:t>to</a:t>
            </a:r>
            <a:r>
              <a:rPr sz="1400" spc="-20" dirty="0">
                <a:latin typeface="Arial"/>
                <a:cs typeface="Arial"/>
              </a:rPr>
              <a:t> </a:t>
            </a:r>
            <a:r>
              <a:rPr sz="1400" spc="-5" dirty="0">
                <a:latin typeface="Arial"/>
                <a:cs typeface="Arial"/>
              </a:rPr>
              <a:t>add</a:t>
            </a:r>
            <a:r>
              <a:rPr sz="1400" spc="-40" dirty="0">
                <a:latin typeface="Arial"/>
                <a:cs typeface="Arial"/>
              </a:rPr>
              <a:t> </a:t>
            </a:r>
            <a:r>
              <a:rPr sz="1400" spc="-5" dirty="0">
                <a:latin typeface="Arial"/>
                <a:cs typeface="Arial"/>
              </a:rPr>
              <a:t>comments </a:t>
            </a:r>
            <a:r>
              <a:rPr sz="1400" spc="-375" dirty="0">
                <a:latin typeface="Arial"/>
                <a:cs typeface="Arial"/>
              </a:rPr>
              <a:t> </a:t>
            </a:r>
            <a:r>
              <a:rPr sz="1400" dirty="0">
                <a:latin typeface="Arial"/>
                <a:cs typeface="Arial"/>
              </a:rPr>
              <a:t>to</a:t>
            </a:r>
            <a:r>
              <a:rPr sz="1400" spc="-25"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data</a:t>
            </a:r>
            <a:r>
              <a:rPr sz="1400" spc="-10" dirty="0">
                <a:latin typeface="Arial"/>
                <a:cs typeface="Arial"/>
              </a:rPr>
              <a:t> </a:t>
            </a:r>
            <a:r>
              <a:rPr sz="1400" spc="-5" dirty="0">
                <a:latin typeface="Arial"/>
                <a:cs typeface="Arial"/>
              </a:rPr>
              <a:t>dictionary.</a:t>
            </a:r>
            <a:endParaRPr sz="1400">
              <a:latin typeface="Arial"/>
              <a:cs typeface="Arial"/>
            </a:endParaRPr>
          </a:p>
          <a:p>
            <a:pPr marL="349250" marR="5080" indent="-337185">
              <a:lnSpc>
                <a:spcPct val="115900"/>
              </a:lnSpc>
              <a:spcBef>
                <a:spcPts val="10"/>
              </a:spcBef>
              <a:buChar char="●"/>
              <a:tabLst>
                <a:tab pos="349250" algn="l"/>
                <a:tab pos="349885" algn="l"/>
              </a:tabLst>
            </a:pPr>
            <a:r>
              <a:rPr sz="1400" spc="-5" dirty="0">
                <a:latin typeface="Arial"/>
                <a:cs typeface="Arial"/>
              </a:rPr>
              <a:t>RENAME</a:t>
            </a:r>
            <a:r>
              <a:rPr sz="1400" spc="-30" dirty="0">
                <a:latin typeface="Arial"/>
                <a:cs typeface="Arial"/>
              </a:rPr>
              <a:t> </a:t>
            </a:r>
            <a:r>
              <a:rPr sz="1400" dirty="0">
                <a:latin typeface="Arial"/>
                <a:cs typeface="Arial"/>
              </a:rPr>
              <a:t>–is</a:t>
            </a:r>
            <a:r>
              <a:rPr sz="1400" spc="-20" dirty="0">
                <a:latin typeface="Arial"/>
                <a:cs typeface="Arial"/>
              </a:rPr>
              <a:t> </a:t>
            </a:r>
            <a:r>
              <a:rPr sz="1400" spc="-5" dirty="0">
                <a:latin typeface="Arial"/>
                <a:cs typeface="Arial"/>
              </a:rPr>
              <a:t>used</a:t>
            </a:r>
            <a:r>
              <a:rPr sz="1400" spc="-35" dirty="0">
                <a:latin typeface="Arial"/>
                <a:cs typeface="Arial"/>
              </a:rPr>
              <a:t> </a:t>
            </a:r>
            <a:r>
              <a:rPr sz="1400" dirty="0">
                <a:latin typeface="Arial"/>
                <a:cs typeface="Arial"/>
              </a:rPr>
              <a:t>to</a:t>
            </a:r>
            <a:r>
              <a:rPr sz="1400" spc="-25" dirty="0">
                <a:latin typeface="Arial"/>
                <a:cs typeface="Arial"/>
              </a:rPr>
              <a:t> </a:t>
            </a:r>
            <a:r>
              <a:rPr sz="1400" dirty="0">
                <a:latin typeface="Arial"/>
                <a:cs typeface="Arial"/>
              </a:rPr>
              <a:t>rename</a:t>
            </a:r>
            <a:r>
              <a:rPr sz="1400" spc="-35" dirty="0">
                <a:latin typeface="Arial"/>
                <a:cs typeface="Arial"/>
              </a:rPr>
              <a:t> </a:t>
            </a:r>
            <a:r>
              <a:rPr sz="1400" spc="-5" dirty="0">
                <a:latin typeface="Arial"/>
                <a:cs typeface="Arial"/>
              </a:rPr>
              <a:t>an</a:t>
            </a:r>
            <a:r>
              <a:rPr sz="1400" spc="-25" dirty="0">
                <a:latin typeface="Arial"/>
                <a:cs typeface="Arial"/>
              </a:rPr>
              <a:t> </a:t>
            </a:r>
            <a:r>
              <a:rPr sz="1400" spc="-5" dirty="0">
                <a:latin typeface="Arial"/>
                <a:cs typeface="Arial"/>
              </a:rPr>
              <a:t>object </a:t>
            </a:r>
            <a:r>
              <a:rPr sz="1400" spc="-375" dirty="0">
                <a:latin typeface="Arial"/>
                <a:cs typeface="Arial"/>
              </a:rPr>
              <a:t> </a:t>
            </a:r>
            <a:r>
              <a:rPr sz="1400" spc="-5" dirty="0">
                <a:latin typeface="Arial"/>
                <a:cs typeface="Arial"/>
              </a:rPr>
              <a:t>existing</a:t>
            </a:r>
            <a:r>
              <a:rPr sz="1400" spc="-10" dirty="0">
                <a:latin typeface="Arial"/>
                <a:cs typeface="Arial"/>
              </a:rPr>
              <a:t> </a:t>
            </a:r>
            <a:r>
              <a:rPr sz="1400" dirty="0">
                <a:latin typeface="Arial"/>
                <a:cs typeface="Arial"/>
              </a:rPr>
              <a:t>in</a:t>
            </a:r>
            <a:r>
              <a:rPr sz="1400" spc="-20"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database.</a:t>
            </a:r>
            <a:endParaRPr sz="1400">
              <a:latin typeface="Arial"/>
              <a:cs typeface="Arial"/>
            </a:endParaRPr>
          </a:p>
        </p:txBody>
      </p:sp>
      <p:pic>
        <p:nvPicPr>
          <p:cNvPr id="8" name="object 8"/>
          <p:cNvPicPr/>
          <p:nvPr/>
        </p:nvPicPr>
        <p:blipFill>
          <a:blip r:embed="rId3" cstate="print"/>
          <a:stretch>
            <a:fillRect/>
          </a:stretch>
        </p:blipFill>
        <p:spPr>
          <a:xfrm>
            <a:off x="143510" y="163068"/>
            <a:ext cx="767080" cy="307848"/>
          </a:xfrm>
          <a:prstGeom prst="rect">
            <a:avLst/>
          </a:prstGeom>
        </p:spPr>
      </p:pic>
      <p:pic>
        <p:nvPicPr>
          <p:cNvPr id="9" name="object 9"/>
          <p:cNvPicPr/>
          <p:nvPr/>
        </p:nvPicPr>
        <p:blipFill>
          <a:blip r:embed="rId4" cstate="print"/>
          <a:stretch>
            <a:fillRect/>
          </a:stretch>
        </p:blipFill>
        <p:spPr>
          <a:xfrm>
            <a:off x="5600700" y="1200785"/>
            <a:ext cx="1692275" cy="2243709"/>
          </a:xfrm>
          <a:prstGeom prst="rect">
            <a:avLst/>
          </a:prstGeom>
        </p:spPr>
      </p:pic>
      <p:sp>
        <p:nvSpPr>
          <p:cNvPr id="10" name="object 10"/>
          <p:cNvSpPr txBox="1"/>
          <p:nvPr/>
        </p:nvSpPr>
        <p:spPr>
          <a:xfrm>
            <a:off x="4999539" y="4815718"/>
            <a:ext cx="3857625" cy="327782"/>
          </a:xfrm>
          <a:prstGeom prst="rect">
            <a:avLst/>
          </a:prstGeom>
        </p:spPr>
        <p:txBody>
          <a:bodyPr vert="horz" wrap="square" lIns="0" tIns="3810" rIns="0" bIns="0" rtlCol="0">
            <a:spAutoFit/>
          </a:bodyPr>
          <a:lstStyle/>
          <a:p>
            <a:pPr marL="0" marR="0" lvl="0" indent="0" algn="ctr" defTabSz="914400" rtl="0" eaLnBrk="1" fontAlgn="auto" latinLnBrk="0" hangingPunct="1">
              <a:lnSpc>
                <a:spcPct val="115000"/>
              </a:lnSpc>
              <a:spcBef>
                <a:spcPts val="0"/>
              </a:spcBef>
              <a:spcAft>
                <a:spcPts val="0"/>
              </a:spcAft>
              <a:buClr>
                <a:srgbClr val="595959"/>
              </a:buClr>
              <a:buSzPts val="700"/>
              <a:buFont typeface="Arial"/>
              <a:buNone/>
              <a:tabLst/>
              <a:defRPr/>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 </a:t>
            </a:r>
            <a:r>
              <a:rPr sz="700" u="sng" spc="-5" dirty="0">
                <a:solidFill>
                  <a:srgbClr val="0096A7"/>
                </a:solidFill>
                <a:uFill>
                  <a:solidFill>
                    <a:srgbClr val="0096A7"/>
                  </a:solidFill>
                </a:uFill>
                <a:latin typeface="Arial"/>
                <a:cs typeface="Arial"/>
                <a:hlinkClick r:id="rId5"/>
              </a:rPr>
              <a:t>https://www.geeksforgeeks.org/sql-ddl-dql-dml-dcl-tcl-commands/</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646358" y="1045014"/>
            <a:ext cx="1381760" cy="391160"/>
          </a:xfrm>
          <a:prstGeom prst="rect">
            <a:avLst/>
          </a:prstGeom>
        </p:spPr>
        <p:txBody>
          <a:bodyPr vert="horz" wrap="square" lIns="0" tIns="12700" rIns="0" bIns="0" rtlCol="0">
            <a:spAutoFit/>
          </a:bodyPr>
          <a:lstStyle/>
          <a:p>
            <a:pPr marL="12700" algn="ctr">
              <a:lnSpc>
                <a:spcPct val="100000"/>
              </a:lnSpc>
              <a:spcBef>
                <a:spcPts val="100"/>
              </a:spcBef>
            </a:pPr>
            <a:r>
              <a:rPr sz="2400" dirty="0">
                <a:latin typeface="Arial"/>
                <a:cs typeface="Arial"/>
              </a:rPr>
              <a:t>Operators</a:t>
            </a:r>
          </a:p>
        </p:txBody>
      </p:sp>
      <p:pic>
        <p:nvPicPr>
          <p:cNvPr id="3" name="object 3"/>
          <p:cNvPicPr/>
          <p:nvPr/>
        </p:nvPicPr>
        <p:blipFill>
          <a:blip r:embed="rId2" cstate="print"/>
          <a:stretch>
            <a:fillRect/>
          </a:stretch>
        </p:blipFill>
        <p:spPr>
          <a:xfrm>
            <a:off x="143510" y="163068"/>
            <a:ext cx="767080" cy="307848"/>
          </a:xfrm>
          <a:prstGeom prst="rect">
            <a:avLst/>
          </a:prstGeom>
        </p:spPr>
      </p:pic>
      <p:pic>
        <p:nvPicPr>
          <p:cNvPr id="4" name="object 4"/>
          <p:cNvPicPr/>
          <p:nvPr/>
        </p:nvPicPr>
        <p:blipFill>
          <a:blip r:embed="rId3" cstate="print"/>
          <a:stretch>
            <a:fillRect/>
          </a:stretch>
        </p:blipFill>
        <p:spPr>
          <a:xfrm>
            <a:off x="4714875" y="939634"/>
            <a:ext cx="4209288" cy="3437890"/>
          </a:xfrm>
          <a:prstGeom prst="rect">
            <a:avLst/>
          </a:prstGeom>
        </p:spPr>
      </p:pic>
      <p:sp>
        <p:nvSpPr>
          <p:cNvPr id="5" name="object 5"/>
          <p:cNvSpPr txBox="1"/>
          <p:nvPr/>
        </p:nvSpPr>
        <p:spPr>
          <a:xfrm>
            <a:off x="5006466" y="4815718"/>
            <a:ext cx="3825240" cy="327782"/>
          </a:xfrm>
          <a:prstGeom prst="rect">
            <a:avLst/>
          </a:prstGeom>
        </p:spPr>
        <p:txBody>
          <a:bodyPr vert="horz" wrap="square" lIns="0" tIns="3810" rIns="0" bIns="0" rtlCol="0">
            <a:spAutoFit/>
          </a:bodyPr>
          <a:lstStyle/>
          <a:p>
            <a:pPr marL="0" marR="0" lvl="0" indent="0" algn="ctr" defTabSz="914400" rtl="0" eaLnBrk="1" fontAlgn="auto" latinLnBrk="0" hangingPunct="1">
              <a:lnSpc>
                <a:spcPct val="115000"/>
              </a:lnSpc>
              <a:spcBef>
                <a:spcPts val="0"/>
              </a:spcBef>
              <a:spcAft>
                <a:spcPts val="0"/>
              </a:spcAft>
              <a:buClr>
                <a:srgbClr val="595959"/>
              </a:buClr>
              <a:buSzPts val="700"/>
              <a:buFont typeface="Arial"/>
              <a:buNone/>
              <a:tabLst/>
              <a:defRPr/>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 </a:t>
            </a:r>
            <a:r>
              <a:rPr sz="700" u="sng" spc="-5" dirty="0">
                <a:solidFill>
                  <a:srgbClr val="0096A7"/>
                </a:solidFill>
                <a:uFill>
                  <a:solidFill>
                    <a:srgbClr val="0096A7"/>
                  </a:solidFill>
                </a:uFill>
                <a:latin typeface="Arial"/>
                <a:cs typeface="Arial"/>
                <a:hlinkClick r:id="rId4"/>
              </a:rPr>
              <a:t>https://www.guru99.com/relational-algebra-dbms.htm</a:t>
            </a:r>
            <a:r>
              <a:rPr sz="700" spc="-5" dirty="0">
                <a:solidFill>
                  <a:srgbClr val="0096A7"/>
                </a:solidFill>
                <a:latin typeface="Arial"/>
                <a:cs typeface="Arial"/>
                <a:hlinkClick r:id="rId4"/>
              </a:rPr>
              <a:t>l</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1546553" y="1010692"/>
            <a:ext cx="1721081" cy="456535"/>
          </a:xfrm>
          <a:prstGeom prst="rect">
            <a:avLst/>
          </a:prstGeom>
        </p:spPr>
        <p:txBody>
          <a:bodyPr vert="horz" wrap="square" lIns="0" tIns="12700" rIns="0" bIns="0" rtlCol="0">
            <a:spAutoFit/>
          </a:bodyPr>
          <a:lstStyle/>
          <a:p>
            <a:pPr marL="12700" algn="ctr">
              <a:lnSpc>
                <a:spcPct val="100000"/>
              </a:lnSpc>
              <a:spcBef>
                <a:spcPts val="100"/>
              </a:spcBef>
            </a:pPr>
            <a:r>
              <a:rPr dirty="0"/>
              <a:t>Operators</a:t>
            </a:r>
          </a:p>
        </p:txBody>
      </p:sp>
      <p:sp>
        <p:nvSpPr>
          <p:cNvPr id="6" name="object 6"/>
          <p:cNvSpPr txBox="1"/>
          <p:nvPr/>
        </p:nvSpPr>
        <p:spPr>
          <a:xfrm>
            <a:off x="1945894" y="1726819"/>
            <a:ext cx="65913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S</a:t>
            </a:r>
            <a:r>
              <a:rPr sz="1800" spc="-15" dirty="0">
                <a:solidFill>
                  <a:srgbClr val="585858"/>
                </a:solidFill>
                <a:latin typeface="Arial"/>
                <a:cs typeface="Arial"/>
              </a:rPr>
              <a:t>e</a:t>
            </a:r>
            <a:r>
              <a:rPr sz="1800" spc="-5" dirty="0">
                <a:solidFill>
                  <a:srgbClr val="585858"/>
                </a:solidFill>
                <a:latin typeface="Arial"/>
                <a:cs typeface="Arial"/>
              </a:rPr>
              <a:t>l</a:t>
            </a:r>
            <a:r>
              <a:rPr sz="1800" spc="-15" dirty="0">
                <a:solidFill>
                  <a:srgbClr val="585858"/>
                </a:solidFill>
                <a:latin typeface="Arial"/>
                <a:cs typeface="Arial"/>
              </a:rPr>
              <a:t>e</a:t>
            </a:r>
            <a:r>
              <a:rPr sz="1800" dirty="0">
                <a:solidFill>
                  <a:srgbClr val="585858"/>
                </a:solidFill>
                <a:latin typeface="Arial"/>
                <a:cs typeface="Arial"/>
              </a:rPr>
              <a:t>ct</a:t>
            </a:r>
            <a:endParaRPr sz="1800">
              <a:latin typeface="Arial"/>
              <a:cs typeface="Arial"/>
            </a:endParaRPr>
          </a:p>
        </p:txBody>
      </p:sp>
      <p:sp>
        <p:nvSpPr>
          <p:cNvPr id="7" name="object 7"/>
          <p:cNvSpPr txBox="1"/>
          <p:nvPr/>
        </p:nvSpPr>
        <p:spPr>
          <a:xfrm>
            <a:off x="654812" y="2742666"/>
            <a:ext cx="3504565" cy="2004695"/>
          </a:xfrm>
          <a:prstGeom prst="rect">
            <a:avLst/>
          </a:prstGeom>
        </p:spPr>
        <p:txBody>
          <a:bodyPr vert="horz" wrap="square" lIns="0" tIns="45720" rIns="0" bIns="0" rtlCol="0">
            <a:spAutoFit/>
          </a:bodyPr>
          <a:lstStyle/>
          <a:p>
            <a:pPr marL="32384">
              <a:lnSpc>
                <a:spcPct val="100000"/>
              </a:lnSpc>
              <a:spcBef>
                <a:spcPts val="360"/>
              </a:spcBef>
            </a:pPr>
            <a:r>
              <a:rPr sz="1400" dirty="0">
                <a:latin typeface="Arial"/>
                <a:cs typeface="Arial"/>
              </a:rPr>
              <a:t>SELECT</a:t>
            </a:r>
            <a:r>
              <a:rPr sz="1400" spc="-70" dirty="0">
                <a:latin typeface="Arial"/>
                <a:cs typeface="Arial"/>
              </a:rPr>
              <a:t> </a:t>
            </a:r>
            <a:r>
              <a:rPr sz="1400" spc="-5" dirty="0">
                <a:latin typeface="Arial"/>
                <a:cs typeface="Arial"/>
              </a:rPr>
              <a:t>(symbol:</a:t>
            </a:r>
            <a:r>
              <a:rPr sz="1400" spc="-35" dirty="0">
                <a:latin typeface="Arial"/>
                <a:cs typeface="Arial"/>
              </a:rPr>
              <a:t> </a:t>
            </a:r>
            <a:r>
              <a:rPr sz="1400" spc="-5" dirty="0">
                <a:latin typeface="Arial"/>
                <a:cs typeface="Arial"/>
              </a:rPr>
              <a:t>σ)</a:t>
            </a:r>
            <a:endParaRPr sz="1400">
              <a:latin typeface="Arial"/>
              <a:cs typeface="Arial"/>
            </a:endParaRPr>
          </a:p>
          <a:p>
            <a:pPr marL="349250" marR="437515" indent="-337185">
              <a:lnSpc>
                <a:spcPct val="115700"/>
              </a:lnSpc>
              <a:buChar char="●"/>
              <a:tabLst>
                <a:tab pos="349250" algn="l"/>
                <a:tab pos="349885" algn="l"/>
              </a:tabLst>
            </a:pPr>
            <a:r>
              <a:rPr sz="1400" spc="-5" dirty="0">
                <a:latin typeface="Arial"/>
                <a:cs typeface="Arial"/>
              </a:rPr>
              <a:t>The </a:t>
            </a:r>
            <a:r>
              <a:rPr sz="1400" dirty="0">
                <a:latin typeface="Arial"/>
                <a:cs typeface="Arial"/>
              </a:rPr>
              <a:t>SELECT </a:t>
            </a:r>
            <a:r>
              <a:rPr sz="1400" spc="-5" dirty="0">
                <a:latin typeface="Arial"/>
                <a:cs typeface="Arial"/>
              </a:rPr>
              <a:t>operation </a:t>
            </a:r>
            <a:r>
              <a:rPr sz="1400" dirty="0">
                <a:latin typeface="Arial"/>
                <a:cs typeface="Arial"/>
              </a:rPr>
              <a:t>is </a:t>
            </a:r>
            <a:r>
              <a:rPr sz="1400" spc="-5" dirty="0">
                <a:latin typeface="Arial"/>
                <a:cs typeface="Arial"/>
              </a:rPr>
              <a:t>used </a:t>
            </a:r>
            <a:r>
              <a:rPr sz="1400" dirty="0">
                <a:latin typeface="Arial"/>
                <a:cs typeface="Arial"/>
              </a:rPr>
              <a:t>for </a:t>
            </a:r>
            <a:r>
              <a:rPr sz="1400" spc="-375" dirty="0">
                <a:latin typeface="Arial"/>
                <a:cs typeface="Arial"/>
              </a:rPr>
              <a:t> </a:t>
            </a:r>
            <a:r>
              <a:rPr sz="1400" spc="-5" dirty="0">
                <a:latin typeface="Arial"/>
                <a:cs typeface="Arial"/>
              </a:rPr>
              <a:t>selecting</a:t>
            </a:r>
            <a:r>
              <a:rPr sz="1400" dirty="0">
                <a:latin typeface="Arial"/>
                <a:cs typeface="Arial"/>
              </a:rPr>
              <a:t> a</a:t>
            </a:r>
            <a:r>
              <a:rPr sz="1400" spc="-10" dirty="0">
                <a:latin typeface="Arial"/>
                <a:cs typeface="Arial"/>
              </a:rPr>
              <a:t> </a:t>
            </a:r>
            <a:r>
              <a:rPr sz="1400" spc="-5" dirty="0">
                <a:latin typeface="Arial"/>
                <a:cs typeface="Arial"/>
              </a:rPr>
              <a:t>subset</a:t>
            </a:r>
            <a:r>
              <a:rPr sz="1400" spc="-15" dirty="0">
                <a:latin typeface="Arial"/>
                <a:cs typeface="Arial"/>
              </a:rPr>
              <a:t> </a:t>
            </a:r>
            <a:r>
              <a:rPr sz="1400" dirty="0">
                <a:latin typeface="Arial"/>
                <a:cs typeface="Arial"/>
              </a:rPr>
              <a:t>of</a:t>
            </a:r>
            <a:r>
              <a:rPr sz="1400" spc="-5" dirty="0">
                <a:latin typeface="Arial"/>
                <a:cs typeface="Arial"/>
              </a:rPr>
              <a:t> </a:t>
            </a:r>
            <a:r>
              <a:rPr sz="1400" dirty="0">
                <a:latin typeface="Arial"/>
                <a:cs typeface="Arial"/>
              </a:rPr>
              <a:t>the</a:t>
            </a:r>
            <a:r>
              <a:rPr sz="1400" spc="-10" dirty="0">
                <a:latin typeface="Arial"/>
                <a:cs typeface="Arial"/>
              </a:rPr>
              <a:t> </a:t>
            </a:r>
            <a:r>
              <a:rPr sz="1400" spc="-5" dirty="0">
                <a:latin typeface="Arial"/>
                <a:cs typeface="Arial"/>
              </a:rPr>
              <a:t>tuples</a:t>
            </a:r>
            <a:endParaRPr sz="1400">
              <a:latin typeface="Arial"/>
              <a:cs typeface="Arial"/>
            </a:endParaRPr>
          </a:p>
          <a:p>
            <a:pPr marL="349250">
              <a:lnSpc>
                <a:spcPct val="100000"/>
              </a:lnSpc>
              <a:spcBef>
                <a:spcPts val="270"/>
              </a:spcBef>
            </a:pPr>
            <a:r>
              <a:rPr sz="1400" dirty="0">
                <a:latin typeface="Arial"/>
                <a:cs typeface="Arial"/>
              </a:rPr>
              <a:t>according</a:t>
            </a:r>
            <a:r>
              <a:rPr sz="1400" spc="-40" dirty="0">
                <a:latin typeface="Arial"/>
                <a:cs typeface="Arial"/>
              </a:rPr>
              <a:t> </a:t>
            </a:r>
            <a:r>
              <a:rPr sz="1400" dirty="0">
                <a:latin typeface="Arial"/>
                <a:cs typeface="Arial"/>
              </a:rPr>
              <a:t>to</a:t>
            </a:r>
            <a:r>
              <a:rPr sz="1400" spc="-25" dirty="0">
                <a:latin typeface="Arial"/>
                <a:cs typeface="Arial"/>
              </a:rPr>
              <a:t> </a:t>
            </a:r>
            <a:r>
              <a:rPr sz="1400" dirty="0">
                <a:latin typeface="Arial"/>
                <a:cs typeface="Arial"/>
              </a:rPr>
              <a:t>a</a:t>
            </a:r>
            <a:r>
              <a:rPr sz="1400" spc="-20" dirty="0">
                <a:latin typeface="Arial"/>
                <a:cs typeface="Arial"/>
              </a:rPr>
              <a:t> </a:t>
            </a:r>
            <a:r>
              <a:rPr sz="1400" spc="-5" dirty="0">
                <a:latin typeface="Arial"/>
                <a:cs typeface="Arial"/>
              </a:rPr>
              <a:t>given</a:t>
            </a:r>
            <a:r>
              <a:rPr sz="1400" spc="-25" dirty="0">
                <a:latin typeface="Arial"/>
                <a:cs typeface="Arial"/>
              </a:rPr>
              <a:t> </a:t>
            </a:r>
            <a:r>
              <a:rPr sz="1400" spc="-5" dirty="0">
                <a:latin typeface="Arial"/>
                <a:cs typeface="Arial"/>
              </a:rPr>
              <a:t>selection</a:t>
            </a:r>
            <a:r>
              <a:rPr sz="1400" spc="-15" dirty="0">
                <a:latin typeface="Arial"/>
                <a:cs typeface="Arial"/>
              </a:rPr>
              <a:t> </a:t>
            </a:r>
            <a:r>
              <a:rPr sz="1400" spc="-5" dirty="0">
                <a:latin typeface="Arial"/>
                <a:cs typeface="Arial"/>
              </a:rPr>
              <a:t>condition.</a:t>
            </a:r>
            <a:endParaRPr sz="1400">
              <a:latin typeface="Arial"/>
              <a:cs typeface="Arial"/>
            </a:endParaRPr>
          </a:p>
          <a:p>
            <a:pPr marL="349250" indent="-335915">
              <a:lnSpc>
                <a:spcPct val="100000"/>
              </a:lnSpc>
              <a:spcBef>
                <a:spcPts val="275"/>
              </a:spcBef>
              <a:buChar char="●"/>
              <a:tabLst>
                <a:tab pos="349250" algn="l"/>
                <a:tab pos="349885" algn="l"/>
              </a:tabLst>
            </a:pPr>
            <a:r>
              <a:rPr sz="1400" spc="-5" dirty="0">
                <a:latin typeface="Arial"/>
                <a:cs typeface="Arial"/>
              </a:rPr>
              <a:t>Sigma(σ)Symbol</a:t>
            </a:r>
            <a:r>
              <a:rPr sz="1400" spc="-80" dirty="0">
                <a:latin typeface="Arial"/>
                <a:cs typeface="Arial"/>
              </a:rPr>
              <a:t> </a:t>
            </a:r>
            <a:r>
              <a:rPr sz="1400" dirty="0">
                <a:latin typeface="Arial"/>
                <a:cs typeface="Arial"/>
              </a:rPr>
              <a:t>denotes</a:t>
            </a:r>
            <a:r>
              <a:rPr sz="1400" spc="-65" dirty="0">
                <a:latin typeface="Arial"/>
                <a:cs typeface="Arial"/>
              </a:rPr>
              <a:t> </a:t>
            </a:r>
            <a:r>
              <a:rPr sz="1400" spc="-15" dirty="0">
                <a:latin typeface="Arial"/>
                <a:cs typeface="Arial"/>
              </a:rPr>
              <a:t>it</a:t>
            </a:r>
            <a:endParaRPr sz="1400">
              <a:latin typeface="Arial"/>
              <a:cs typeface="Arial"/>
            </a:endParaRPr>
          </a:p>
          <a:p>
            <a:pPr marL="349250" indent="-337185">
              <a:lnSpc>
                <a:spcPct val="100000"/>
              </a:lnSpc>
              <a:spcBef>
                <a:spcPts val="265"/>
              </a:spcBef>
              <a:buChar char="●"/>
              <a:tabLst>
                <a:tab pos="349250" algn="l"/>
                <a:tab pos="349885" algn="l"/>
              </a:tabLst>
            </a:pPr>
            <a:r>
              <a:rPr sz="1400" dirty="0">
                <a:latin typeface="Arial"/>
                <a:cs typeface="Arial"/>
              </a:rPr>
              <a:t>It</a:t>
            </a:r>
            <a:r>
              <a:rPr sz="1400" spc="-15" dirty="0">
                <a:latin typeface="Arial"/>
                <a:cs typeface="Arial"/>
              </a:rPr>
              <a:t> </a:t>
            </a:r>
            <a:r>
              <a:rPr sz="1400" spc="-10" dirty="0">
                <a:latin typeface="Arial"/>
                <a:cs typeface="Arial"/>
              </a:rPr>
              <a:t>is</a:t>
            </a:r>
            <a:r>
              <a:rPr sz="1400" spc="-15" dirty="0">
                <a:latin typeface="Arial"/>
                <a:cs typeface="Arial"/>
              </a:rPr>
              <a:t> </a:t>
            </a:r>
            <a:r>
              <a:rPr sz="1400" spc="-5" dirty="0">
                <a:latin typeface="Arial"/>
                <a:cs typeface="Arial"/>
              </a:rPr>
              <a:t>used</a:t>
            </a:r>
            <a:r>
              <a:rPr sz="1400" spc="-15" dirty="0">
                <a:latin typeface="Arial"/>
                <a:cs typeface="Arial"/>
              </a:rPr>
              <a:t> </a:t>
            </a:r>
            <a:r>
              <a:rPr sz="1400" spc="-10" dirty="0">
                <a:latin typeface="Arial"/>
                <a:cs typeface="Arial"/>
              </a:rPr>
              <a:t>as</a:t>
            </a:r>
            <a:r>
              <a:rPr sz="1400" spc="-15" dirty="0">
                <a:latin typeface="Arial"/>
                <a:cs typeface="Arial"/>
              </a:rPr>
              <a:t> </a:t>
            </a:r>
            <a:r>
              <a:rPr sz="1400" spc="-5" dirty="0">
                <a:latin typeface="Arial"/>
                <a:cs typeface="Arial"/>
              </a:rPr>
              <a:t>an</a:t>
            </a:r>
            <a:r>
              <a:rPr sz="1400" spc="-15" dirty="0">
                <a:latin typeface="Arial"/>
                <a:cs typeface="Arial"/>
              </a:rPr>
              <a:t> </a:t>
            </a:r>
            <a:r>
              <a:rPr sz="1400" spc="-5" dirty="0">
                <a:latin typeface="Arial"/>
                <a:cs typeface="Arial"/>
              </a:rPr>
              <a:t>expression</a:t>
            </a:r>
            <a:r>
              <a:rPr sz="1400" spc="-30" dirty="0">
                <a:latin typeface="Arial"/>
                <a:cs typeface="Arial"/>
              </a:rPr>
              <a:t> </a:t>
            </a:r>
            <a:r>
              <a:rPr sz="1400" dirty="0">
                <a:latin typeface="Arial"/>
                <a:cs typeface="Arial"/>
              </a:rPr>
              <a:t>to</a:t>
            </a:r>
            <a:r>
              <a:rPr sz="1400" spc="-15" dirty="0">
                <a:latin typeface="Arial"/>
                <a:cs typeface="Arial"/>
              </a:rPr>
              <a:t> </a:t>
            </a:r>
            <a:r>
              <a:rPr sz="1400" spc="-5" dirty="0">
                <a:latin typeface="Arial"/>
                <a:cs typeface="Arial"/>
              </a:rPr>
              <a:t>choose</a:t>
            </a:r>
            <a:endParaRPr sz="1400">
              <a:latin typeface="Arial"/>
              <a:cs typeface="Arial"/>
            </a:endParaRPr>
          </a:p>
          <a:p>
            <a:pPr marL="349250" marR="674370">
              <a:lnSpc>
                <a:spcPct val="115900"/>
              </a:lnSpc>
              <a:spcBef>
                <a:spcPts val="5"/>
              </a:spcBef>
            </a:pPr>
            <a:r>
              <a:rPr sz="1400" spc="-5" dirty="0">
                <a:latin typeface="Arial"/>
                <a:cs typeface="Arial"/>
              </a:rPr>
              <a:t>tuples</a:t>
            </a:r>
            <a:r>
              <a:rPr sz="1400" spc="5" dirty="0">
                <a:latin typeface="Arial"/>
                <a:cs typeface="Arial"/>
              </a:rPr>
              <a:t> </a:t>
            </a:r>
            <a:r>
              <a:rPr sz="1400" spc="-5" dirty="0">
                <a:latin typeface="Arial"/>
                <a:cs typeface="Arial"/>
              </a:rPr>
              <a:t>which</a:t>
            </a:r>
            <a:r>
              <a:rPr sz="1400" spc="-10" dirty="0">
                <a:latin typeface="Arial"/>
                <a:cs typeface="Arial"/>
              </a:rPr>
              <a:t> </a:t>
            </a:r>
            <a:r>
              <a:rPr sz="1400" spc="-5" dirty="0">
                <a:latin typeface="Arial"/>
                <a:cs typeface="Arial"/>
              </a:rPr>
              <a:t>meet</a:t>
            </a:r>
            <a:r>
              <a:rPr sz="1400" dirty="0">
                <a:latin typeface="Arial"/>
                <a:cs typeface="Arial"/>
              </a:rPr>
              <a:t> </a:t>
            </a:r>
            <a:r>
              <a:rPr sz="1400" spc="-5" dirty="0">
                <a:latin typeface="Arial"/>
                <a:cs typeface="Arial"/>
              </a:rPr>
              <a:t>the</a:t>
            </a:r>
            <a:r>
              <a:rPr sz="1400" dirty="0">
                <a:latin typeface="Arial"/>
                <a:cs typeface="Arial"/>
              </a:rPr>
              <a:t> </a:t>
            </a:r>
            <a:r>
              <a:rPr sz="1400" spc="-5" dirty="0">
                <a:latin typeface="Arial"/>
                <a:cs typeface="Arial"/>
              </a:rPr>
              <a:t>selection </a:t>
            </a:r>
            <a:r>
              <a:rPr sz="1400" spc="-375" dirty="0">
                <a:latin typeface="Arial"/>
                <a:cs typeface="Arial"/>
              </a:rPr>
              <a:t> </a:t>
            </a:r>
            <a:r>
              <a:rPr sz="1400" spc="-5" dirty="0">
                <a:latin typeface="Arial"/>
                <a:cs typeface="Arial"/>
              </a:rPr>
              <a:t>condition.</a:t>
            </a:r>
            <a:endParaRPr sz="1400">
              <a:latin typeface="Arial"/>
              <a:cs typeface="Arial"/>
            </a:endParaRPr>
          </a:p>
        </p:txBody>
      </p:sp>
      <p:sp>
        <p:nvSpPr>
          <p:cNvPr id="8" name="object 8"/>
          <p:cNvSpPr txBox="1"/>
          <p:nvPr/>
        </p:nvSpPr>
        <p:spPr>
          <a:xfrm>
            <a:off x="4892421" y="4841240"/>
            <a:ext cx="3531143" cy="125547"/>
          </a:xfrm>
          <a:prstGeom prst="rect">
            <a:avLst/>
          </a:prstGeom>
        </p:spPr>
        <p:txBody>
          <a:bodyPr vert="horz" wrap="square" lIns="0" tIns="12065" rIns="0" bIns="0" rtlCol="0">
            <a:spAutoFit/>
          </a:bodyPr>
          <a:lstStyle/>
          <a:p>
            <a:pPr marL="0" marR="0" lvl="0" indent="0" algn="ctr" defTabSz="914400" rtl="0" eaLnBrk="1" fontAlgn="auto" latinLnBrk="0" hangingPunct="1">
              <a:lnSpc>
                <a:spcPct val="115000"/>
              </a:lnSpc>
              <a:spcBef>
                <a:spcPts val="0"/>
              </a:spcBef>
              <a:spcAft>
                <a:spcPts val="0"/>
              </a:spcAft>
              <a:buClr>
                <a:srgbClr val="595959"/>
              </a:buClr>
              <a:buSzPts val="700"/>
              <a:buFont typeface="Arial"/>
              <a:buNone/>
              <a:tabLst/>
              <a:defRPr/>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a:t>
            </a:r>
            <a:r>
              <a:rPr sz="700" u="sng" spc="-5" dirty="0">
                <a:solidFill>
                  <a:srgbClr val="0096A7"/>
                </a:solidFill>
                <a:uFill>
                  <a:solidFill>
                    <a:srgbClr val="0096A7"/>
                  </a:solidFill>
                </a:uFill>
                <a:latin typeface="Arial"/>
                <a:cs typeface="Arial"/>
                <a:hlinkClick r:id="rId3"/>
              </a:rPr>
              <a:t>https://www.guru99.com/relational-algebra-dbms.htm</a:t>
            </a:r>
            <a:r>
              <a:rPr sz="700" spc="-5" dirty="0">
                <a:solidFill>
                  <a:srgbClr val="0096A7"/>
                </a:solidFill>
                <a:latin typeface="Arial"/>
                <a:cs typeface="Arial"/>
                <a:hlinkClick r:id="rId3"/>
              </a:rPr>
              <a:t>l</a:t>
            </a:r>
            <a:endParaRPr sz="700" dirty="0">
              <a:latin typeface="Arial"/>
              <a:cs typeface="Arial"/>
            </a:endParaRPr>
          </a:p>
        </p:txBody>
      </p:sp>
      <p:pic>
        <p:nvPicPr>
          <p:cNvPr id="9" name="object 9"/>
          <p:cNvPicPr/>
          <p:nvPr/>
        </p:nvPicPr>
        <p:blipFill>
          <a:blip r:embed="rId4" cstate="print"/>
          <a:stretch>
            <a:fillRect/>
          </a:stretch>
        </p:blipFill>
        <p:spPr>
          <a:xfrm>
            <a:off x="143510" y="163068"/>
            <a:ext cx="767080" cy="307848"/>
          </a:xfrm>
          <a:prstGeom prst="rect">
            <a:avLst/>
          </a:prstGeom>
        </p:spPr>
      </p:pic>
      <p:pic>
        <p:nvPicPr>
          <p:cNvPr id="10" name="object 10"/>
          <p:cNvPicPr/>
          <p:nvPr/>
        </p:nvPicPr>
        <p:blipFill>
          <a:blip r:embed="rId5" cstate="print"/>
          <a:stretch>
            <a:fillRect/>
          </a:stretch>
        </p:blipFill>
        <p:spPr>
          <a:xfrm>
            <a:off x="4714875" y="938695"/>
            <a:ext cx="4209288" cy="3437890"/>
          </a:xfrm>
          <a:prstGeom prst="rect">
            <a:avLst/>
          </a:prstGeom>
        </p:spPr>
      </p:pic>
    </p:spTree>
  </p:cSld>
  <p:clrMapOvr>
    <a:masterClrMapping/>
  </p:clrMapOvr>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1559629" y="992152"/>
            <a:ext cx="1734935" cy="456535"/>
          </a:xfrm>
          <a:prstGeom prst="rect">
            <a:avLst/>
          </a:prstGeom>
        </p:spPr>
        <p:txBody>
          <a:bodyPr vert="horz" wrap="square" lIns="0" tIns="12700" rIns="0" bIns="0" rtlCol="0">
            <a:spAutoFit/>
          </a:bodyPr>
          <a:lstStyle/>
          <a:p>
            <a:pPr marL="12700" algn="ctr">
              <a:lnSpc>
                <a:spcPct val="100000"/>
              </a:lnSpc>
              <a:spcBef>
                <a:spcPts val="100"/>
              </a:spcBef>
            </a:pPr>
            <a:r>
              <a:rPr dirty="0"/>
              <a:t>Operators</a:t>
            </a:r>
          </a:p>
        </p:txBody>
      </p:sp>
      <p:sp>
        <p:nvSpPr>
          <p:cNvPr id="6" name="object 6"/>
          <p:cNvSpPr txBox="1"/>
          <p:nvPr/>
        </p:nvSpPr>
        <p:spPr>
          <a:xfrm>
            <a:off x="674623" y="1726819"/>
            <a:ext cx="1969135" cy="1040130"/>
          </a:xfrm>
          <a:prstGeom prst="rect">
            <a:avLst/>
          </a:prstGeom>
        </p:spPr>
        <p:txBody>
          <a:bodyPr vert="horz" wrap="square" lIns="0" tIns="12700" rIns="0" bIns="0" rtlCol="0">
            <a:spAutoFit/>
          </a:bodyPr>
          <a:lstStyle/>
          <a:p>
            <a:pPr marL="1245870">
              <a:lnSpc>
                <a:spcPct val="100000"/>
              </a:lnSpc>
              <a:spcBef>
                <a:spcPts val="100"/>
              </a:spcBef>
            </a:pPr>
            <a:r>
              <a:rPr sz="1800" spc="-5" dirty="0">
                <a:solidFill>
                  <a:srgbClr val="585858"/>
                </a:solidFill>
                <a:latin typeface="Arial"/>
                <a:cs typeface="Arial"/>
              </a:rPr>
              <a:t>Pro</a:t>
            </a:r>
            <a:r>
              <a:rPr sz="1800" spc="-15" dirty="0">
                <a:solidFill>
                  <a:srgbClr val="585858"/>
                </a:solidFill>
                <a:latin typeface="Arial"/>
                <a:cs typeface="Arial"/>
              </a:rPr>
              <a:t>j</a:t>
            </a:r>
            <a:r>
              <a:rPr sz="1800" dirty="0">
                <a:solidFill>
                  <a:srgbClr val="585858"/>
                </a:solidFill>
                <a:latin typeface="Arial"/>
                <a:cs typeface="Arial"/>
              </a:rPr>
              <a:t>ect</a:t>
            </a:r>
            <a:endParaRPr sz="1800">
              <a:latin typeface="Arial"/>
              <a:cs typeface="Arial"/>
            </a:endParaRPr>
          </a:p>
          <a:p>
            <a:pPr>
              <a:lnSpc>
                <a:spcPct val="100000"/>
              </a:lnSpc>
            </a:pPr>
            <a:endParaRPr sz="2000">
              <a:latin typeface="Arial"/>
              <a:cs typeface="Arial"/>
            </a:endParaRPr>
          </a:p>
          <a:p>
            <a:pPr>
              <a:lnSpc>
                <a:spcPct val="100000"/>
              </a:lnSpc>
              <a:spcBef>
                <a:spcPts val="5"/>
              </a:spcBef>
            </a:pPr>
            <a:endParaRPr sz="1600">
              <a:latin typeface="Arial"/>
              <a:cs typeface="Arial"/>
            </a:endParaRPr>
          </a:p>
          <a:p>
            <a:pPr marL="12700">
              <a:lnSpc>
                <a:spcPct val="100000"/>
              </a:lnSpc>
            </a:pPr>
            <a:r>
              <a:rPr sz="1400" spc="-5" dirty="0">
                <a:latin typeface="Arial"/>
                <a:cs typeface="Arial"/>
              </a:rPr>
              <a:t>PROJECT</a:t>
            </a:r>
            <a:r>
              <a:rPr sz="1400" spc="-65" dirty="0">
                <a:latin typeface="Arial"/>
                <a:cs typeface="Arial"/>
              </a:rPr>
              <a:t> </a:t>
            </a:r>
            <a:r>
              <a:rPr sz="1400" spc="-5" dirty="0">
                <a:latin typeface="Arial"/>
                <a:cs typeface="Arial"/>
              </a:rPr>
              <a:t>(symbol:</a:t>
            </a:r>
            <a:r>
              <a:rPr sz="1400" spc="-15" dirty="0">
                <a:latin typeface="Arial"/>
                <a:cs typeface="Arial"/>
              </a:rPr>
              <a:t> </a:t>
            </a:r>
            <a:r>
              <a:rPr sz="1400" dirty="0">
                <a:latin typeface="Arial"/>
                <a:cs typeface="Arial"/>
              </a:rPr>
              <a:t>π)</a:t>
            </a:r>
            <a:endParaRPr sz="1400">
              <a:latin typeface="Arial"/>
              <a:cs typeface="Arial"/>
            </a:endParaRPr>
          </a:p>
        </p:txBody>
      </p:sp>
      <p:sp>
        <p:nvSpPr>
          <p:cNvPr id="7" name="object 7"/>
          <p:cNvSpPr txBox="1"/>
          <p:nvPr/>
        </p:nvSpPr>
        <p:spPr>
          <a:xfrm>
            <a:off x="654812" y="2739618"/>
            <a:ext cx="3544570" cy="2254250"/>
          </a:xfrm>
          <a:prstGeom prst="rect">
            <a:avLst/>
          </a:prstGeom>
        </p:spPr>
        <p:txBody>
          <a:bodyPr vert="horz" wrap="square" lIns="0" tIns="13335" rIns="0" bIns="0" rtlCol="0">
            <a:spAutoFit/>
          </a:bodyPr>
          <a:lstStyle/>
          <a:p>
            <a:pPr marL="349250" marR="5080" indent="-337185" algn="just">
              <a:lnSpc>
                <a:spcPct val="116100"/>
              </a:lnSpc>
              <a:spcBef>
                <a:spcPts val="105"/>
              </a:spcBef>
              <a:buChar char="●"/>
              <a:tabLst>
                <a:tab pos="349885" algn="l"/>
              </a:tabLst>
            </a:pPr>
            <a:r>
              <a:rPr sz="1400" spc="-5" dirty="0">
                <a:latin typeface="Arial"/>
                <a:cs typeface="Arial"/>
              </a:rPr>
              <a:t>The projection eliminates all attributes of </a:t>
            </a:r>
            <a:r>
              <a:rPr sz="1400" spc="-375" dirty="0">
                <a:latin typeface="Arial"/>
                <a:cs typeface="Arial"/>
              </a:rPr>
              <a:t> </a:t>
            </a:r>
            <a:r>
              <a:rPr sz="1400" dirty="0">
                <a:latin typeface="Arial"/>
                <a:cs typeface="Arial"/>
              </a:rPr>
              <a:t>the input </a:t>
            </a:r>
            <a:r>
              <a:rPr sz="1400" spc="-5" dirty="0">
                <a:latin typeface="Arial"/>
                <a:cs typeface="Arial"/>
              </a:rPr>
              <a:t>relation but those mentioned </a:t>
            </a:r>
            <a:r>
              <a:rPr sz="1400" dirty="0">
                <a:latin typeface="Arial"/>
                <a:cs typeface="Arial"/>
              </a:rPr>
              <a:t>in </a:t>
            </a:r>
            <a:r>
              <a:rPr sz="1400" spc="-375" dirty="0">
                <a:latin typeface="Arial"/>
                <a:cs typeface="Arial"/>
              </a:rPr>
              <a:t> </a:t>
            </a:r>
            <a:r>
              <a:rPr sz="1400" dirty="0">
                <a:latin typeface="Arial"/>
                <a:cs typeface="Arial"/>
              </a:rPr>
              <a:t>the</a:t>
            </a:r>
            <a:r>
              <a:rPr sz="1400" spc="-15" dirty="0">
                <a:latin typeface="Arial"/>
                <a:cs typeface="Arial"/>
              </a:rPr>
              <a:t> </a:t>
            </a:r>
            <a:r>
              <a:rPr sz="1400" spc="-5" dirty="0">
                <a:latin typeface="Arial"/>
                <a:cs typeface="Arial"/>
              </a:rPr>
              <a:t>projection list.</a:t>
            </a:r>
            <a:endParaRPr sz="1400">
              <a:latin typeface="Arial"/>
              <a:cs typeface="Arial"/>
            </a:endParaRPr>
          </a:p>
          <a:p>
            <a:pPr marL="349250" marR="25400" indent="-337185">
              <a:lnSpc>
                <a:spcPct val="115300"/>
              </a:lnSpc>
              <a:spcBef>
                <a:spcPts val="20"/>
              </a:spcBef>
              <a:buChar char="●"/>
              <a:tabLst>
                <a:tab pos="349250" algn="l"/>
                <a:tab pos="349885" algn="l"/>
              </a:tabLst>
            </a:pPr>
            <a:r>
              <a:rPr sz="1400" spc="-5" dirty="0">
                <a:latin typeface="Arial"/>
                <a:cs typeface="Arial"/>
              </a:rPr>
              <a:t>The projection method defines </a:t>
            </a:r>
            <a:r>
              <a:rPr sz="1400" dirty="0">
                <a:latin typeface="Arial"/>
                <a:cs typeface="Arial"/>
              </a:rPr>
              <a:t>a </a:t>
            </a:r>
            <a:r>
              <a:rPr sz="1400" spc="-5" dirty="0">
                <a:latin typeface="Arial"/>
                <a:cs typeface="Arial"/>
              </a:rPr>
              <a:t>relation </a:t>
            </a:r>
            <a:r>
              <a:rPr sz="1400" spc="-375" dirty="0">
                <a:latin typeface="Arial"/>
                <a:cs typeface="Arial"/>
              </a:rPr>
              <a:t> </a:t>
            </a:r>
            <a:r>
              <a:rPr sz="1400" dirty="0">
                <a:latin typeface="Arial"/>
                <a:cs typeface="Arial"/>
              </a:rPr>
              <a:t>that contains a </a:t>
            </a:r>
            <a:r>
              <a:rPr sz="1400" spc="-5" dirty="0">
                <a:latin typeface="Arial"/>
                <a:cs typeface="Arial"/>
              </a:rPr>
              <a:t>vertical subset </a:t>
            </a:r>
            <a:r>
              <a:rPr sz="1400" spc="-10" dirty="0">
                <a:latin typeface="Arial"/>
                <a:cs typeface="Arial"/>
              </a:rPr>
              <a:t>of </a:t>
            </a:r>
            <a:r>
              <a:rPr sz="1400" spc="-5" dirty="0">
                <a:latin typeface="Arial"/>
                <a:cs typeface="Arial"/>
              </a:rPr>
              <a:t> Relation.</a:t>
            </a:r>
            <a:endParaRPr sz="1400">
              <a:latin typeface="Arial"/>
              <a:cs typeface="Arial"/>
            </a:endParaRPr>
          </a:p>
          <a:p>
            <a:pPr marL="349250" marR="554355" indent="-337185">
              <a:lnSpc>
                <a:spcPct val="115799"/>
              </a:lnSpc>
              <a:spcBef>
                <a:spcPts val="25"/>
              </a:spcBef>
              <a:buChar char="●"/>
              <a:tabLst>
                <a:tab pos="349250" algn="l"/>
                <a:tab pos="349885" algn="l"/>
              </a:tabLst>
            </a:pPr>
            <a:r>
              <a:rPr sz="1400" spc="-5" dirty="0">
                <a:latin typeface="Arial"/>
                <a:cs typeface="Arial"/>
              </a:rPr>
              <a:t>This</a:t>
            </a:r>
            <a:r>
              <a:rPr sz="1400" spc="-20" dirty="0">
                <a:latin typeface="Arial"/>
                <a:cs typeface="Arial"/>
              </a:rPr>
              <a:t> </a:t>
            </a:r>
            <a:r>
              <a:rPr sz="1400" spc="-5" dirty="0">
                <a:latin typeface="Arial"/>
                <a:cs typeface="Arial"/>
              </a:rPr>
              <a:t>helps</a:t>
            </a:r>
            <a:r>
              <a:rPr sz="1400" spc="-25" dirty="0">
                <a:latin typeface="Arial"/>
                <a:cs typeface="Arial"/>
              </a:rPr>
              <a:t> </a:t>
            </a:r>
            <a:r>
              <a:rPr sz="1400" dirty="0">
                <a:latin typeface="Arial"/>
                <a:cs typeface="Arial"/>
              </a:rPr>
              <a:t>to</a:t>
            </a:r>
            <a:r>
              <a:rPr sz="1400" spc="-20" dirty="0">
                <a:latin typeface="Arial"/>
                <a:cs typeface="Arial"/>
              </a:rPr>
              <a:t> </a:t>
            </a:r>
            <a:r>
              <a:rPr sz="1400" spc="-5" dirty="0">
                <a:latin typeface="Arial"/>
                <a:cs typeface="Arial"/>
              </a:rPr>
              <a:t>extract</a:t>
            </a:r>
            <a:r>
              <a:rPr sz="1400" spc="-15" dirty="0">
                <a:latin typeface="Arial"/>
                <a:cs typeface="Arial"/>
              </a:rPr>
              <a:t> </a:t>
            </a:r>
            <a:r>
              <a:rPr sz="1400" spc="-5" dirty="0">
                <a:latin typeface="Arial"/>
                <a:cs typeface="Arial"/>
              </a:rPr>
              <a:t>the</a:t>
            </a:r>
            <a:r>
              <a:rPr sz="1400" spc="-20" dirty="0">
                <a:latin typeface="Arial"/>
                <a:cs typeface="Arial"/>
              </a:rPr>
              <a:t> </a:t>
            </a:r>
            <a:r>
              <a:rPr sz="1400" spc="-5" dirty="0">
                <a:latin typeface="Arial"/>
                <a:cs typeface="Arial"/>
              </a:rPr>
              <a:t>values</a:t>
            </a:r>
            <a:r>
              <a:rPr sz="1400" spc="-15" dirty="0">
                <a:latin typeface="Arial"/>
                <a:cs typeface="Arial"/>
              </a:rPr>
              <a:t> of </a:t>
            </a:r>
            <a:r>
              <a:rPr sz="1400" spc="-375" dirty="0">
                <a:latin typeface="Arial"/>
                <a:cs typeface="Arial"/>
              </a:rPr>
              <a:t> </a:t>
            </a:r>
            <a:r>
              <a:rPr sz="1400" spc="-5" dirty="0">
                <a:latin typeface="Arial"/>
                <a:cs typeface="Arial"/>
              </a:rPr>
              <a:t>specified attributes </a:t>
            </a:r>
            <a:r>
              <a:rPr sz="1400" dirty="0">
                <a:latin typeface="Arial"/>
                <a:cs typeface="Arial"/>
              </a:rPr>
              <a:t>to </a:t>
            </a:r>
            <a:r>
              <a:rPr sz="1400" spc="-5" dirty="0">
                <a:latin typeface="Arial"/>
                <a:cs typeface="Arial"/>
              </a:rPr>
              <a:t>eliminates </a:t>
            </a:r>
            <a:r>
              <a:rPr sz="1400" dirty="0">
                <a:latin typeface="Arial"/>
                <a:cs typeface="Arial"/>
              </a:rPr>
              <a:t> duplicate</a:t>
            </a:r>
            <a:r>
              <a:rPr sz="1400" spc="-20" dirty="0">
                <a:latin typeface="Arial"/>
                <a:cs typeface="Arial"/>
              </a:rPr>
              <a:t> </a:t>
            </a:r>
            <a:r>
              <a:rPr sz="1400" spc="-5" dirty="0">
                <a:latin typeface="Arial"/>
                <a:cs typeface="Arial"/>
              </a:rPr>
              <a:t>values.</a:t>
            </a:r>
            <a:endParaRPr sz="1400">
              <a:latin typeface="Arial"/>
              <a:cs typeface="Arial"/>
            </a:endParaRPr>
          </a:p>
        </p:txBody>
      </p:sp>
      <p:sp>
        <p:nvSpPr>
          <p:cNvPr id="8" name="object 8"/>
          <p:cNvSpPr txBox="1"/>
          <p:nvPr/>
        </p:nvSpPr>
        <p:spPr>
          <a:xfrm>
            <a:off x="5028120" y="4814964"/>
            <a:ext cx="3596767" cy="125547"/>
          </a:xfrm>
          <a:prstGeom prst="rect">
            <a:avLst/>
          </a:prstGeom>
        </p:spPr>
        <p:txBody>
          <a:bodyPr vert="horz" wrap="square" lIns="0" tIns="12065" rIns="0" bIns="0" rtlCol="0">
            <a:spAutoFit/>
          </a:bodyPr>
          <a:lstStyle/>
          <a:p>
            <a:pPr marL="0" marR="0" lvl="0" indent="0" algn="ctr" defTabSz="914400" rtl="0" eaLnBrk="1" fontAlgn="auto" latinLnBrk="0" hangingPunct="1">
              <a:lnSpc>
                <a:spcPct val="115000"/>
              </a:lnSpc>
              <a:spcBef>
                <a:spcPts val="0"/>
              </a:spcBef>
              <a:spcAft>
                <a:spcPts val="0"/>
              </a:spcAft>
              <a:buClr>
                <a:srgbClr val="595959"/>
              </a:buClr>
              <a:buSzPts val="700"/>
              <a:buFont typeface="Arial"/>
              <a:buNone/>
              <a:tabLst/>
              <a:defRPr/>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a:t>
            </a:r>
            <a:r>
              <a:rPr sz="700" u="sng" spc="-5" dirty="0">
                <a:solidFill>
                  <a:srgbClr val="0096A7"/>
                </a:solidFill>
                <a:uFill>
                  <a:solidFill>
                    <a:srgbClr val="0096A7"/>
                  </a:solidFill>
                </a:uFill>
                <a:latin typeface="Arial"/>
                <a:cs typeface="Arial"/>
                <a:hlinkClick r:id="rId3"/>
              </a:rPr>
              <a:t>https://www.guru99.com/relational-algebra-dbms.htm</a:t>
            </a:r>
            <a:r>
              <a:rPr sz="700" spc="-5" dirty="0">
                <a:solidFill>
                  <a:srgbClr val="0096A7"/>
                </a:solidFill>
                <a:latin typeface="Arial"/>
                <a:cs typeface="Arial"/>
                <a:hlinkClick r:id="rId3"/>
              </a:rPr>
              <a:t>l</a:t>
            </a:r>
            <a:endParaRPr sz="700" dirty="0">
              <a:latin typeface="Arial"/>
              <a:cs typeface="Arial"/>
            </a:endParaRPr>
          </a:p>
        </p:txBody>
      </p:sp>
      <p:pic>
        <p:nvPicPr>
          <p:cNvPr id="9" name="object 9"/>
          <p:cNvPicPr/>
          <p:nvPr/>
        </p:nvPicPr>
        <p:blipFill>
          <a:blip r:embed="rId4" cstate="print"/>
          <a:stretch>
            <a:fillRect/>
          </a:stretch>
        </p:blipFill>
        <p:spPr>
          <a:xfrm>
            <a:off x="143510" y="163068"/>
            <a:ext cx="767080" cy="307848"/>
          </a:xfrm>
          <a:prstGeom prst="rect">
            <a:avLst/>
          </a:prstGeom>
        </p:spPr>
      </p:pic>
      <p:pic>
        <p:nvPicPr>
          <p:cNvPr id="10" name="object 10"/>
          <p:cNvPicPr/>
          <p:nvPr/>
        </p:nvPicPr>
        <p:blipFill>
          <a:blip r:embed="rId5" cstate="print"/>
          <a:stretch>
            <a:fillRect/>
          </a:stretch>
        </p:blipFill>
        <p:spPr>
          <a:xfrm>
            <a:off x="5138420" y="524725"/>
            <a:ext cx="3399789" cy="3828288"/>
          </a:xfrm>
          <a:prstGeom prst="rect">
            <a:avLst/>
          </a:prstGeom>
        </p:spPr>
      </p:pic>
    </p:spTree>
  </p:cSld>
  <p:clrMapOvr>
    <a:masterClrMapping/>
  </p:clrMapOvr>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59466" y="886038"/>
            <a:ext cx="1762645" cy="456535"/>
          </a:xfrm>
          <a:prstGeom prst="rect">
            <a:avLst/>
          </a:prstGeom>
        </p:spPr>
        <p:txBody>
          <a:bodyPr vert="horz" wrap="square" lIns="0" tIns="12700" rIns="0" bIns="0" rtlCol="0">
            <a:spAutoFit/>
          </a:bodyPr>
          <a:lstStyle/>
          <a:p>
            <a:pPr marL="12700" algn="ctr">
              <a:lnSpc>
                <a:spcPct val="100000"/>
              </a:lnSpc>
              <a:spcBef>
                <a:spcPts val="100"/>
              </a:spcBef>
            </a:pPr>
            <a:r>
              <a:rPr dirty="0"/>
              <a:t>Operators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733925" y="776020"/>
              <a:ext cx="4114165" cy="3366515"/>
            </a:xfrm>
            <a:prstGeom prst="rect">
              <a:avLst/>
            </a:prstGeom>
          </p:spPr>
        </p:pic>
      </p:grpSp>
      <p:sp>
        <p:nvSpPr>
          <p:cNvPr id="7" name="object 7"/>
          <p:cNvSpPr txBox="1"/>
          <p:nvPr/>
        </p:nvSpPr>
        <p:spPr>
          <a:xfrm>
            <a:off x="1889505" y="1725295"/>
            <a:ext cx="77406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Join</a:t>
            </a:r>
            <a:r>
              <a:rPr sz="1800" spc="-80" dirty="0">
                <a:solidFill>
                  <a:srgbClr val="585858"/>
                </a:solidFill>
                <a:latin typeface="Arial"/>
                <a:cs typeface="Arial"/>
              </a:rPr>
              <a:t> </a:t>
            </a:r>
            <a:r>
              <a:rPr sz="1800" dirty="0">
                <a:solidFill>
                  <a:srgbClr val="585858"/>
                </a:solidFill>
                <a:latin typeface="Arial"/>
                <a:cs typeface="Arial"/>
              </a:rPr>
              <a:t>(</a:t>
            </a:r>
            <a:r>
              <a:rPr sz="1800" dirty="0">
                <a:solidFill>
                  <a:srgbClr val="585858"/>
                </a:solidFill>
                <a:latin typeface="MS PGothic"/>
                <a:cs typeface="MS PGothic"/>
              </a:rPr>
              <a:t>⋈</a:t>
            </a:r>
            <a:r>
              <a:rPr sz="1800" dirty="0">
                <a:solidFill>
                  <a:srgbClr val="585858"/>
                </a:solidFill>
                <a:latin typeface="Arial"/>
                <a:cs typeface="Arial"/>
              </a:rPr>
              <a:t>)</a:t>
            </a:r>
            <a:endParaRPr sz="1800">
              <a:latin typeface="Arial"/>
              <a:cs typeface="Arial"/>
            </a:endParaRPr>
          </a:p>
        </p:txBody>
      </p:sp>
      <p:sp>
        <p:nvSpPr>
          <p:cNvPr id="8" name="object 8"/>
          <p:cNvSpPr txBox="1"/>
          <p:nvPr/>
        </p:nvSpPr>
        <p:spPr>
          <a:xfrm>
            <a:off x="654812" y="2988030"/>
            <a:ext cx="3514090" cy="1508760"/>
          </a:xfrm>
          <a:prstGeom prst="rect">
            <a:avLst/>
          </a:prstGeom>
        </p:spPr>
        <p:txBody>
          <a:bodyPr vert="horz" wrap="square" lIns="0" tIns="12700" rIns="0" bIns="0" rtlCol="0">
            <a:spAutoFit/>
          </a:bodyPr>
          <a:lstStyle/>
          <a:p>
            <a:pPr marL="349250" marR="5080" indent="-337185">
              <a:lnSpc>
                <a:spcPct val="115700"/>
              </a:lnSpc>
              <a:spcBef>
                <a:spcPts val="100"/>
              </a:spcBef>
              <a:buChar char="●"/>
              <a:tabLst>
                <a:tab pos="349250" algn="l"/>
                <a:tab pos="349885" algn="l"/>
              </a:tabLst>
            </a:pPr>
            <a:r>
              <a:rPr sz="1400" dirty="0">
                <a:latin typeface="Arial"/>
                <a:cs typeface="Arial"/>
              </a:rPr>
              <a:t>Join operation is </a:t>
            </a:r>
            <a:r>
              <a:rPr sz="1400" spc="-5" dirty="0">
                <a:latin typeface="Arial"/>
                <a:cs typeface="Arial"/>
              </a:rPr>
              <a:t>essentially </a:t>
            </a:r>
            <a:r>
              <a:rPr sz="1400" dirty="0">
                <a:latin typeface="Arial"/>
                <a:cs typeface="Arial"/>
              </a:rPr>
              <a:t>a </a:t>
            </a:r>
            <a:r>
              <a:rPr sz="1400" spc="-5" dirty="0">
                <a:latin typeface="Arial"/>
                <a:cs typeface="Arial"/>
              </a:rPr>
              <a:t>cartesian </a:t>
            </a:r>
            <a:r>
              <a:rPr sz="1400" dirty="0">
                <a:latin typeface="Arial"/>
                <a:cs typeface="Arial"/>
              </a:rPr>
              <a:t> product</a:t>
            </a:r>
            <a:r>
              <a:rPr sz="1400" spc="-25" dirty="0">
                <a:latin typeface="Arial"/>
                <a:cs typeface="Arial"/>
              </a:rPr>
              <a:t> </a:t>
            </a:r>
            <a:r>
              <a:rPr sz="1400" spc="-5" dirty="0">
                <a:latin typeface="Arial"/>
                <a:cs typeface="Arial"/>
              </a:rPr>
              <a:t>followed</a:t>
            </a:r>
            <a:r>
              <a:rPr sz="1400" spc="-15" dirty="0">
                <a:latin typeface="Arial"/>
                <a:cs typeface="Arial"/>
              </a:rPr>
              <a:t> </a:t>
            </a:r>
            <a:r>
              <a:rPr sz="1400" spc="-5" dirty="0">
                <a:latin typeface="Arial"/>
                <a:cs typeface="Arial"/>
              </a:rPr>
              <a:t>by</a:t>
            </a:r>
            <a:r>
              <a:rPr sz="1400" spc="-25" dirty="0">
                <a:latin typeface="Arial"/>
                <a:cs typeface="Arial"/>
              </a:rPr>
              <a:t> </a:t>
            </a:r>
            <a:r>
              <a:rPr sz="1400" dirty="0">
                <a:latin typeface="Arial"/>
                <a:cs typeface="Arial"/>
              </a:rPr>
              <a:t>a</a:t>
            </a:r>
            <a:r>
              <a:rPr sz="1400" spc="-15" dirty="0">
                <a:latin typeface="Arial"/>
                <a:cs typeface="Arial"/>
              </a:rPr>
              <a:t> </a:t>
            </a:r>
            <a:r>
              <a:rPr sz="1400" spc="-5" dirty="0">
                <a:latin typeface="Arial"/>
                <a:cs typeface="Arial"/>
              </a:rPr>
              <a:t>selection</a:t>
            </a:r>
            <a:r>
              <a:rPr sz="1400" spc="-20" dirty="0">
                <a:latin typeface="Arial"/>
                <a:cs typeface="Arial"/>
              </a:rPr>
              <a:t> </a:t>
            </a:r>
            <a:r>
              <a:rPr sz="1400" spc="-5" dirty="0">
                <a:latin typeface="Arial"/>
                <a:cs typeface="Arial"/>
              </a:rPr>
              <a:t>criterion.</a:t>
            </a:r>
            <a:endParaRPr sz="1400">
              <a:latin typeface="Arial"/>
              <a:cs typeface="Arial"/>
            </a:endParaRPr>
          </a:p>
          <a:p>
            <a:pPr marL="349250" indent="-335915">
              <a:lnSpc>
                <a:spcPct val="100000"/>
              </a:lnSpc>
              <a:spcBef>
                <a:spcPts val="350"/>
              </a:spcBef>
              <a:buChar char="●"/>
              <a:tabLst>
                <a:tab pos="349250" algn="l"/>
                <a:tab pos="349885" algn="l"/>
              </a:tabLst>
            </a:pPr>
            <a:r>
              <a:rPr sz="1400" dirty="0">
                <a:latin typeface="Arial"/>
                <a:cs typeface="Arial"/>
              </a:rPr>
              <a:t>Join</a:t>
            </a:r>
            <a:r>
              <a:rPr sz="1400" spc="-25" dirty="0">
                <a:latin typeface="Arial"/>
                <a:cs typeface="Arial"/>
              </a:rPr>
              <a:t> </a:t>
            </a:r>
            <a:r>
              <a:rPr sz="1400" spc="-5" dirty="0">
                <a:latin typeface="Arial"/>
                <a:cs typeface="Arial"/>
              </a:rPr>
              <a:t>operation</a:t>
            </a:r>
            <a:r>
              <a:rPr sz="1400" spc="-20" dirty="0">
                <a:latin typeface="Arial"/>
                <a:cs typeface="Arial"/>
              </a:rPr>
              <a:t> </a:t>
            </a:r>
            <a:r>
              <a:rPr sz="1400" spc="-5" dirty="0">
                <a:latin typeface="Arial"/>
                <a:cs typeface="Arial"/>
              </a:rPr>
              <a:t>denoted</a:t>
            </a:r>
            <a:r>
              <a:rPr sz="1400" spc="-20" dirty="0">
                <a:latin typeface="Arial"/>
                <a:cs typeface="Arial"/>
              </a:rPr>
              <a:t> </a:t>
            </a:r>
            <a:r>
              <a:rPr sz="1400" spc="-5" dirty="0">
                <a:latin typeface="Arial"/>
                <a:cs typeface="Arial"/>
              </a:rPr>
              <a:t>by</a:t>
            </a:r>
            <a:r>
              <a:rPr sz="1400" spc="-25" dirty="0">
                <a:latin typeface="Arial"/>
                <a:cs typeface="Arial"/>
              </a:rPr>
              <a:t> </a:t>
            </a:r>
            <a:r>
              <a:rPr sz="1400" dirty="0">
                <a:latin typeface="MS PGothic"/>
                <a:cs typeface="MS PGothic"/>
              </a:rPr>
              <a:t>⋈</a:t>
            </a:r>
            <a:r>
              <a:rPr sz="1400" dirty="0">
                <a:latin typeface="Arial"/>
                <a:cs typeface="Arial"/>
              </a:rPr>
              <a:t>.</a:t>
            </a:r>
            <a:endParaRPr sz="1400">
              <a:latin typeface="Arial"/>
              <a:cs typeface="Arial"/>
            </a:endParaRPr>
          </a:p>
          <a:p>
            <a:pPr marL="349250" marR="254635" indent="-337185">
              <a:lnSpc>
                <a:spcPts val="1930"/>
              </a:lnSpc>
              <a:spcBef>
                <a:spcPts val="60"/>
              </a:spcBef>
              <a:buChar char="●"/>
              <a:tabLst>
                <a:tab pos="349250" algn="l"/>
                <a:tab pos="349885" algn="l"/>
              </a:tabLst>
            </a:pPr>
            <a:r>
              <a:rPr sz="1400" dirty="0">
                <a:latin typeface="Arial"/>
                <a:cs typeface="Arial"/>
              </a:rPr>
              <a:t>JOIN operation </a:t>
            </a:r>
            <a:r>
              <a:rPr sz="1400" spc="-5" dirty="0">
                <a:latin typeface="Arial"/>
                <a:cs typeface="Arial"/>
              </a:rPr>
              <a:t>also allows joining </a:t>
            </a:r>
            <a:r>
              <a:rPr sz="1400" dirty="0">
                <a:latin typeface="Arial"/>
                <a:cs typeface="Arial"/>
              </a:rPr>
              <a:t> </a:t>
            </a:r>
            <a:r>
              <a:rPr sz="1400" spc="-5" dirty="0">
                <a:latin typeface="Arial"/>
                <a:cs typeface="Arial"/>
              </a:rPr>
              <a:t>variously</a:t>
            </a:r>
            <a:r>
              <a:rPr sz="1400" spc="-45" dirty="0">
                <a:latin typeface="Arial"/>
                <a:cs typeface="Arial"/>
              </a:rPr>
              <a:t> </a:t>
            </a:r>
            <a:r>
              <a:rPr sz="1400" dirty="0">
                <a:latin typeface="Arial"/>
                <a:cs typeface="Arial"/>
              </a:rPr>
              <a:t>related</a:t>
            </a:r>
            <a:r>
              <a:rPr sz="1400" spc="-25" dirty="0">
                <a:latin typeface="Arial"/>
                <a:cs typeface="Arial"/>
              </a:rPr>
              <a:t> </a:t>
            </a:r>
            <a:r>
              <a:rPr sz="1400" spc="-5" dirty="0">
                <a:latin typeface="Arial"/>
                <a:cs typeface="Arial"/>
              </a:rPr>
              <a:t>tuples</a:t>
            </a:r>
            <a:r>
              <a:rPr sz="1400" spc="-35" dirty="0">
                <a:latin typeface="Arial"/>
                <a:cs typeface="Arial"/>
              </a:rPr>
              <a:t> </a:t>
            </a:r>
            <a:r>
              <a:rPr sz="1400" dirty="0">
                <a:latin typeface="Arial"/>
                <a:cs typeface="Arial"/>
              </a:rPr>
              <a:t>from</a:t>
            </a:r>
            <a:r>
              <a:rPr sz="1400" spc="-30" dirty="0">
                <a:latin typeface="Arial"/>
                <a:cs typeface="Arial"/>
              </a:rPr>
              <a:t> </a:t>
            </a:r>
            <a:r>
              <a:rPr sz="1400" spc="-5" dirty="0">
                <a:latin typeface="Arial"/>
                <a:cs typeface="Arial"/>
              </a:rPr>
              <a:t>different</a:t>
            </a:r>
            <a:endParaRPr sz="1400">
              <a:latin typeface="Arial"/>
              <a:cs typeface="Arial"/>
            </a:endParaRPr>
          </a:p>
          <a:p>
            <a:pPr marL="349250">
              <a:lnSpc>
                <a:spcPct val="100000"/>
              </a:lnSpc>
              <a:spcBef>
                <a:spcPts val="160"/>
              </a:spcBef>
            </a:pPr>
            <a:r>
              <a:rPr sz="1400" spc="-5" dirty="0">
                <a:latin typeface="Arial"/>
                <a:cs typeface="Arial"/>
              </a:rPr>
              <a:t>relations.</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5338975" y="4803300"/>
            <a:ext cx="3386454" cy="327782"/>
          </a:xfrm>
          <a:prstGeom prst="rect">
            <a:avLst/>
          </a:prstGeom>
        </p:spPr>
        <p:txBody>
          <a:bodyPr vert="horz" wrap="square" lIns="0" tIns="3810" rIns="0" bIns="0" rtlCol="0">
            <a:spAutoFit/>
          </a:bodyPr>
          <a:lstStyle/>
          <a:p>
            <a:pPr marL="0" marR="0" lvl="0" indent="0" algn="ctr" defTabSz="914400" rtl="0" eaLnBrk="1" fontAlgn="auto" latinLnBrk="0" hangingPunct="1">
              <a:lnSpc>
                <a:spcPct val="115000"/>
              </a:lnSpc>
              <a:spcBef>
                <a:spcPts val="0"/>
              </a:spcBef>
              <a:spcAft>
                <a:spcPts val="0"/>
              </a:spcAft>
              <a:buClr>
                <a:srgbClr val="595959"/>
              </a:buClr>
              <a:buSzPts val="700"/>
              <a:buFont typeface="Arial"/>
              <a:buNone/>
              <a:tabLst/>
              <a:defRPr/>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a:t>
            </a:r>
            <a:r>
              <a:rPr sz="700" u="sng" spc="-5" dirty="0">
                <a:solidFill>
                  <a:srgbClr val="0096A7"/>
                </a:solidFill>
                <a:uFill>
                  <a:solidFill>
                    <a:srgbClr val="0096A7"/>
                  </a:solidFill>
                </a:uFill>
                <a:latin typeface="Arial"/>
                <a:cs typeface="Arial"/>
                <a:hlinkClick r:id="rId5"/>
              </a:rPr>
              <a:t>https://www.guru99.com/relational-algebra-dbms.htm</a:t>
            </a:r>
            <a:r>
              <a:rPr sz="700" spc="-5" dirty="0">
                <a:solidFill>
                  <a:srgbClr val="0096A7"/>
                </a:solidFill>
                <a:latin typeface="Arial"/>
                <a:cs typeface="Arial"/>
                <a:hlinkClick r:id="rId5"/>
              </a:rPr>
              <a:t>l</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74617" y="827278"/>
            <a:ext cx="2029691" cy="456535"/>
          </a:xfrm>
          <a:prstGeom prst="rect">
            <a:avLst/>
          </a:prstGeom>
        </p:spPr>
        <p:txBody>
          <a:bodyPr vert="horz" wrap="square" lIns="0" tIns="12700" rIns="0" bIns="0" rtlCol="0">
            <a:spAutoFit/>
          </a:bodyPr>
          <a:lstStyle/>
          <a:p>
            <a:pPr marL="12700" algn="ctr">
              <a:lnSpc>
                <a:spcPct val="100000"/>
              </a:lnSpc>
              <a:spcBef>
                <a:spcPts val="100"/>
              </a:spcBef>
            </a:pPr>
            <a:r>
              <a:rPr dirty="0"/>
              <a:t>Operators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733925" y="776020"/>
              <a:ext cx="4114165" cy="3366515"/>
            </a:xfrm>
            <a:prstGeom prst="rect">
              <a:avLst/>
            </a:prstGeom>
          </p:spPr>
        </p:pic>
      </p:grpSp>
      <p:sp>
        <p:nvSpPr>
          <p:cNvPr id="7" name="object 7"/>
          <p:cNvSpPr txBox="1"/>
          <p:nvPr/>
        </p:nvSpPr>
        <p:spPr>
          <a:xfrm>
            <a:off x="2054098" y="1583563"/>
            <a:ext cx="44386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Jo</a:t>
            </a:r>
            <a:r>
              <a:rPr sz="1800" spc="-15" dirty="0">
                <a:solidFill>
                  <a:srgbClr val="585858"/>
                </a:solidFill>
                <a:latin typeface="Arial"/>
                <a:cs typeface="Arial"/>
              </a:rPr>
              <a:t>i</a:t>
            </a:r>
            <a:r>
              <a:rPr sz="1800" spc="-5" dirty="0">
                <a:solidFill>
                  <a:srgbClr val="585858"/>
                </a:solidFill>
                <a:latin typeface="Arial"/>
                <a:cs typeface="Arial"/>
              </a:rPr>
              <a:t>n</a:t>
            </a:r>
            <a:endParaRPr sz="1800">
              <a:latin typeface="Arial"/>
              <a:cs typeface="Arial"/>
            </a:endParaRPr>
          </a:p>
        </p:txBody>
      </p:sp>
      <p:sp>
        <p:nvSpPr>
          <p:cNvPr id="8" name="object 8"/>
          <p:cNvSpPr txBox="1"/>
          <p:nvPr/>
        </p:nvSpPr>
        <p:spPr>
          <a:xfrm>
            <a:off x="654812" y="3108045"/>
            <a:ext cx="3289935" cy="1262380"/>
          </a:xfrm>
          <a:prstGeom prst="rect">
            <a:avLst/>
          </a:prstGeom>
        </p:spPr>
        <p:txBody>
          <a:bodyPr vert="horz" wrap="square" lIns="0" tIns="46355" rIns="0" bIns="0" rtlCol="0">
            <a:spAutoFit/>
          </a:bodyPr>
          <a:lstStyle/>
          <a:p>
            <a:pPr marL="1360170">
              <a:lnSpc>
                <a:spcPct val="100000"/>
              </a:lnSpc>
              <a:spcBef>
                <a:spcPts val="365"/>
              </a:spcBef>
            </a:pPr>
            <a:r>
              <a:rPr sz="1400" dirty="0">
                <a:latin typeface="Arial"/>
                <a:cs typeface="Arial"/>
              </a:rPr>
              <a:t>Inner</a:t>
            </a:r>
            <a:r>
              <a:rPr sz="1400" spc="-65" dirty="0">
                <a:latin typeface="Arial"/>
                <a:cs typeface="Arial"/>
              </a:rPr>
              <a:t> </a:t>
            </a:r>
            <a:r>
              <a:rPr sz="1400" spc="-5" dirty="0">
                <a:latin typeface="Arial"/>
                <a:cs typeface="Arial"/>
              </a:rPr>
              <a:t>Joins</a:t>
            </a:r>
            <a:endParaRPr sz="1400">
              <a:latin typeface="Arial"/>
              <a:cs typeface="Arial"/>
            </a:endParaRPr>
          </a:p>
          <a:p>
            <a:pPr marL="349250" indent="-337185">
              <a:lnSpc>
                <a:spcPct val="100000"/>
              </a:lnSpc>
              <a:spcBef>
                <a:spcPts val="265"/>
              </a:spcBef>
              <a:buChar char="●"/>
              <a:tabLst>
                <a:tab pos="349250" algn="l"/>
                <a:tab pos="349885" algn="l"/>
              </a:tabLst>
            </a:pPr>
            <a:r>
              <a:rPr sz="1400" dirty="0">
                <a:latin typeface="Arial"/>
                <a:cs typeface="Arial"/>
              </a:rPr>
              <a:t>In</a:t>
            </a:r>
            <a:r>
              <a:rPr sz="1400" spc="-20" dirty="0">
                <a:latin typeface="Arial"/>
                <a:cs typeface="Arial"/>
              </a:rPr>
              <a:t> </a:t>
            </a:r>
            <a:r>
              <a:rPr sz="1400" spc="-10" dirty="0">
                <a:latin typeface="Arial"/>
                <a:cs typeface="Arial"/>
              </a:rPr>
              <a:t>an</a:t>
            </a:r>
            <a:r>
              <a:rPr sz="1400" spc="-20" dirty="0">
                <a:latin typeface="Arial"/>
                <a:cs typeface="Arial"/>
              </a:rPr>
              <a:t> </a:t>
            </a:r>
            <a:r>
              <a:rPr sz="1400" spc="-5" dirty="0">
                <a:latin typeface="Arial"/>
                <a:cs typeface="Arial"/>
              </a:rPr>
              <a:t>inner</a:t>
            </a:r>
            <a:r>
              <a:rPr sz="1400" spc="-20" dirty="0">
                <a:latin typeface="Arial"/>
                <a:cs typeface="Arial"/>
              </a:rPr>
              <a:t> </a:t>
            </a:r>
            <a:r>
              <a:rPr sz="1400" spc="-5" dirty="0">
                <a:latin typeface="Arial"/>
                <a:cs typeface="Arial"/>
              </a:rPr>
              <a:t>join,</a:t>
            </a:r>
            <a:r>
              <a:rPr sz="1400" spc="-25" dirty="0">
                <a:latin typeface="Arial"/>
                <a:cs typeface="Arial"/>
              </a:rPr>
              <a:t> </a:t>
            </a:r>
            <a:r>
              <a:rPr sz="1400" spc="-5" dirty="0">
                <a:latin typeface="Arial"/>
                <a:cs typeface="Arial"/>
              </a:rPr>
              <a:t>only</a:t>
            </a:r>
            <a:r>
              <a:rPr sz="1400" spc="-40" dirty="0">
                <a:latin typeface="Arial"/>
                <a:cs typeface="Arial"/>
              </a:rPr>
              <a:t> </a:t>
            </a:r>
            <a:r>
              <a:rPr sz="1400" dirty="0">
                <a:latin typeface="Arial"/>
                <a:cs typeface="Arial"/>
              </a:rPr>
              <a:t>those</a:t>
            </a:r>
            <a:r>
              <a:rPr sz="1400" spc="-25" dirty="0">
                <a:latin typeface="Arial"/>
                <a:cs typeface="Arial"/>
              </a:rPr>
              <a:t> </a:t>
            </a:r>
            <a:r>
              <a:rPr sz="1400" spc="-5" dirty="0">
                <a:latin typeface="Arial"/>
                <a:cs typeface="Arial"/>
              </a:rPr>
              <a:t>tuples</a:t>
            </a:r>
            <a:r>
              <a:rPr sz="1400" spc="-25" dirty="0">
                <a:latin typeface="Arial"/>
                <a:cs typeface="Arial"/>
              </a:rPr>
              <a:t> </a:t>
            </a:r>
            <a:r>
              <a:rPr sz="1400" dirty="0">
                <a:latin typeface="Arial"/>
                <a:cs typeface="Arial"/>
              </a:rPr>
              <a:t>that</a:t>
            </a:r>
            <a:endParaRPr sz="1400">
              <a:latin typeface="Arial"/>
              <a:cs typeface="Arial"/>
            </a:endParaRPr>
          </a:p>
          <a:p>
            <a:pPr marL="349250" marR="471805">
              <a:lnSpc>
                <a:spcPct val="115700"/>
              </a:lnSpc>
              <a:spcBef>
                <a:spcPts val="15"/>
              </a:spcBef>
            </a:pPr>
            <a:r>
              <a:rPr sz="1400" spc="-5" dirty="0">
                <a:latin typeface="Arial"/>
                <a:cs typeface="Arial"/>
              </a:rPr>
              <a:t>satisfy </a:t>
            </a:r>
            <a:r>
              <a:rPr sz="1400" dirty="0">
                <a:latin typeface="Arial"/>
                <a:cs typeface="Arial"/>
              </a:rPr>
              <a:t>the </a:t>
            </a:r>
            <a:r>
              <a:rPr sz="1400" spc="-5" dirty="0">
                <a:latin typeface="Arial"/>
                <a:cs typeface="Arial"/>
              </a:rPr>
              <a:t>matching criteria are </a:t>
            </a:r>
            <a:r>
              <a:rPr sz="1400" spc="-375" dirty="0">
                <a:latin typeface="Arial"/>
                <a:cs typeface="Arial"/>
              </a:rPr>
              <a:t> </a:t>
            </a:r>
            <a:r>
              <a:rPr sz="1400" dirty="0">
                <a:latin typeface="Arial"/>
                <a:cs typeface="Arial"/>
              </a:rPr>
              <a:t>included.</a:t>
            </a:r>
            <a:endParaRPr sz="1400">
              <a:latin typeface="Arial"/>
              <a:cs typeface="Arial"/>
            </a:endParaRPr>
          </a:p>
          <a:p>
            <a:pPr marL="349250" indent="-335915">
              <a:lnSpc>
                <a:spcPct val="100000"/>
              </a:lnSpc>
              <a:spcBef>
                <a:spcPts val="265"/>
              </a:spcBef>
              <a:buChar char="●"/>
              <a:tabLst>
                <a:tab pos="349250" algn="l"/>
                <a:tab pos="349885" algn="l"/>
              </a:tabLst>
            </a:pPr>
            <a:r>
              <a:rPr sz="1400" spc="-5" dirty="0">
                <a:latin typeface="Arial"/>
                <a:cs typeface="Arial"/>
              </a:rPr>
              <a:t>The</a:t>
            </a:r>
            <a:r>
              <a:rPr sz="1400" spc="-35" dirty="0">
                <a:latin typeface="Arial"/>
                <a:cs typeface="Arial"/>
              </a:rPr>
              <a:t> </a:t>
            </a:r>
            <a:r>
              <a:rPr sz="1400" spc="-5" dirty="0">
                <a:latin typeface="Arial"/>
                <a:cs typeface="Arial"/>
              </a:rPr>
              <a:t>rest</a:t>
            </a:r>
            <a:r>
              <a:rPr sz="1400" spc="-20" dirty="0">
                <a:latin typeface="Arial"/>
                <a:cs typeface="Arial"/>
              </a:rPr>
              <a:t> </a:t>
            </a:r>
            <a:r>
              <a:rPr sz="1400" spc="-5" dirty="0">
                <a:latin typeface="Arial"/>
                <a:cs typeface="Arial"/>
              </a:rPr>
              <a:t>are</a:t>
            </a:r>
            <a:r>
              <a:rPr sz="1400" spc="-30" dirty="0">
                <a:latin typeface="Arial"/>
                <a:cs typeface="Arial"/>
              </a:rPr>
              <a:t> </a:t>
            </a:r>
            <a:r>
              <a:rPr sz="1400" spc="-5" dirty="0">
                <a:latin typeface="Arial"/>
                <a:cs typeface="Arial"/>
              </a:rPr>
              <a:t>excluded.</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5461636" y="4818319"/>
            <a:ext cx="3386454" cy="327782"/>
          </a:xfrm>
          <a:prstGeom prst="rect">
            <a:avLst/>
          </a:prstGeom>
        </p:spPr>
        <p:txBody>
          <a:bodyPr vert="horz" wrap="square" lIns="0" tIns="3810" rIns="0" bIns="0" rtlCol="0">
            <a:spAutoFit/>
          </a:bodyPr>
          <a:lstStyle/>
          <a:p>
            <a:pPr marL="0" marR="0" lvl="0" indent="0" algn="ctr" defTabSz="914400" rtl="0" eaLnBrk="1" fontAlgn="auto" latinLnBrk="0" hangingPunct="1">
              <a:lnSpc>
                <a:spcPct val="115000"/>
              </a:lnSpc>
              <a:spcBef>
                <a:spcPts val="0"/>
              </a:spcBef>
              <a:spcAft>
                <a:spcPts val="0"/>
              </a:spcAft>
              <a:buClr>
                <a:srgbClr val="595959"/>
              </a:buClr>
              <a:buSzPts val="700"/>
              <a:buFont typeface="Arial"/>
              <a:buNone/>
              <a:tabLst/>
              <a:defRPr/>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a:t>
            </a:r>
            <a:r>
              <a:rPr sz="700" u="sng" spc="-5" dirty="0">
                <a:solidFill>
                  <a:srgbClr val="0096A7"/>
                </a:solidFill>
                <a:uFill>
                  <a:solidFill>
                    <a:srgbClr val="0096A7"/>
                  </a:solidFill>
                </a:uFill>
                <a:latin typeface="Arial"/>
                <a:cs typeface="Arial"/>
                <a:hlinkClick r:id="rId5"/>
              </a:rPr>
              <a:t>https://www.guru99.com/relational-algebra-dbms.htm</a:t>
            </a:r>
            <a:r>
              <a:rPr sz="700" spc="-5" dirty="0">
                <a:solidFill>
                  <a:srgbClr val="0096A7"/>
                </a:solidFill>
                <a:latin typeface="Arial"/>
                <a:cs typeface="Arial"/>
                <a:hlinkClick r:id="rId5"/>
              </a:rPr>
              <a:t>l</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Introduction to HTML</a:t>
            </a:r>
          </a:p>
        </p:txBody>
      </p:sp>
      <p:sp>
        <p:nvSpPr>
          <p:cNvPr id="3" name="object 3"/>
          <p:cNvSpPr txBox="1"/>
          <p:nvPr/>
        </p:nvSpPr>
        <p:spPr>
          <a:xfrm>
            <a:off x="1889262" y="1728118"/>
            <a:ext cx="774700"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HTML5</a:t>
            </a:r>
            <a:endParaRPr sz="1800" dirty="0">
              <a:latin typeface="Arial MT"/>
              <a:cs typeface="Arial MT"/>
            </a:endParaRPr>
          </a:p>
        </p:txBody>
      </p:sp>
      <p:sp>
        <p:nvSpPr>
          <p:cNvPr id="4" name="object 4"/>
          <p:cNvSpPr txBox="1"/>
          <p:nvPr/>
        </p:nvSpPr>
        <p:spPr>
          <a:xfrm>
            <a:off x="661250" y="2871209"/>
            <a:ext cx="3043555" cy="1278555"/>
          </a:xfrm>
          <a:prstGeom prst="rect">
            <a:avLst/>
          </a:prstGeom>
        </p:spPr>
        <p:txBody>
          <a:bodyPr vert="horz" wrap="square" lIns="0" tIns="46990" rIns="0" bIns="0" rtlCol="0">
            <a:spAutoFit/>
          </a:bodyPr>
          <a:lstStyle/>
          <a:p>
            <a:pPr marL="348606" indent="-336542" algn="just">
              <a:spcBef>
                <a:spcPts val="370"/>
              </a:spcBef>
              <a:buChar char="●"/>
              <a:tabLst>
                <a:tab pos="347972" algn="l"/>
                <a:tab pos="349241" algn="l"/>
              </a:tabLst>
            </a:pPr>
            <a:r>
              <a:rPr spc="-5" dirty="0">
                <a:latin typeface="Arial MT"/>
                <a:cs typeface="Arial MT"/>
              </a:rPr>
              <a:t>Page</a:t>
            </a:r>
            <a:r>
              <a:rPr spc="-25" dirty="0">
                <a:latin typeface="Arial MT"/>
                <a:cs typeface="Arial MT"/>
              </a:rPr>
              <a:t> </a:t>
            </a:r>
            <a:r>
              <a:rPr spc="-5" dirty="0">
                <a:latin typeface="Arial MT"/>
                <a:cs typeface="Arial MT"/>
              </a:rPr>
              <a:t>Layout</a:t>
            </a:r>
            <a:r>
              <a:rPr spc="-25" dirty="0">
                <a:latin typeface="Arial MT"/>
                <a:cs typeface="Arial MT"/>
              </a:rPr>
              <a:t> </a:t>
            </a:r>
            <a:r>
              <a:rPr dirty="0">
                <a:latin typeface="Arial MT"/>
                <a:cs typeface="Arial MT"/>
              </a:rPr>
              <a:t>-</a:t>
            </a:r>
            <a:r>
              <a:rPr spc="-25" dirty="0">
                <a:latin typeface="Arial MT"/>
                <a:cs typeface="Arial MT"/>
              </a:rPr>
              <a:t> </a:t>
            </a:r>
            <a:r>
              <a:rPr spc="-5" dirty="0">
                <a:latin typeface="Arial MT"/>
                <a:cs typeface="Arial MT"/>
              </a:rPr>
              <a:t>Semantic</a:t>
            </a:r>
            <a:r>
              <a:rPr spc="-25" dirty="0">
                <a:latin typeface="Arial MT"/>
                <a:cs typeface="Arial MT"/>
              </a:rPr>
              <a:t> </a:t>
            </a:r>
            <a:r>
              <a:rPr spc="-5" dirty="0">
                <a:latin typeface="Arial MT"/>
                <a:cs typeface="Arial MT"/>
              </a:rPr>
              <a:t>Elements</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Page</a:t>
            </a:r>
            <a:r>
              <a:rPr spc="-50" dirty="0">
                <a:latin typeface="Arial MT"/>
                <a:cs typeface="Arial MT"/>
              </a:rPr>
              <a:t> </a:t>
            </a:r>
            <a:r>
              <a:rPr spc="-5" dirty="0">
                <a:latin typeface="Arial MT"/>
                <a:cs typeface="Arial MT"/>
              </a:rPr>
              <a:t>Layout</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HTML5</a:t>
            </a:r>
            <a:r>
              <a:rPr spc="-35" dirty="0">
                <a:latin typeface="Arial MT"/>
                <a:cs typeface="Arial MT"/>
              </a:rPr>
              <a:t> </a:t>
            </a:r>
            <a:r>
              <a:rPr spc="-15" dirty="0">
                <a:latin typeface="Arial MT"/>
                <a:cs typeface="Arial MT"/>
              </a:rPr>
              <a:t>Web</a:t>
            </a:r>
            <a:r>
              <a:rPr spc="-30" dirty="0">
                <a:latin typeface="Arial MT"/>
                <a:cs typeface="Arial MT"/>
              </a:rPr>
              <a:t> </a:t>
            </a:r>
            <a:r>
              <a:rPr spc="-5" dirty="0">
                <a:latin typeface="Arial MT"/>
                <a:cs typeface="Arial MT"/>
              </a:rPr>
              <a:t>Forms</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Scalable</a:t>
            </a:r>
            <a:r>
              <a:rPr spc="-30" dirty="0">
                <a:latin typeface="Arial MT"/>
                <a:cs typeface="Arial MT"/>
              </a:rPr>
              <a:t> </a:t>
            </a:r>
            <a:r>
              <a:rPr spc="-20" dirty="0">
                <a:latin typeface="Arial MT"/>
                <a:cs typeface="Arial MT"/>
              </a:rPr>
              <a:t>Vector</a:t>
            </a:r>
            <a:r>
              <a:rPr spc="-30" dirty="0">
                <a:latin typeface="Arial MT"/>
                <a:cs typeface="Arial MT"/>
              </a:rPr>
              <a:t> </a:t>
            </a:r>
            <a:r>
              <a:rPr spc="-5" dirty="0">
                <a:latin typeface="Arial MT"/>
                <a:cs typeface="Arial MT"/>
              </a:rPr>
              <a:t>Graphics</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HTML5</a:t>
            </a:r>
            <a:r>
              <a:rPr spc="-50" dirty="0">
                <a:latin typeface="Arial MT"/>
                <a:cs typeface="Arial MT"/>
              </a:rPr>
              <a:t> </a:t>
            </a:r>
            <a:r>
              <a:rPr dirty="0">
                <a:latin typeface="Arial MT"/>
                <a:cs typeface="Arial MT"/>
              </a:rPr>
              <a:t>Media</a:t>
            </a:r>
          </a:p>
        </p:txBody>
      </p:sp>
      <p:pic>
        <p:nvPicPr>
          <p:cNvPr id="5" name="object 5"/>
          <p:cNvPicPr/>
          <p:nvPr/>
        </p:nvPicPr>
        <p:blipFill>
          <a:blip r:embed="rId2" cstate="print"/>
          <a:stretch>
            <a:fillRect/>
          </a:stretch>
        </p:blipFill>
        <p:spPr>
          <a:xfrm>
            <a:off x="4861470" y="1052427"/>
            <a:ext cx="4056107" cy="2842416"/>
          </a:xfrm>
          <a:prstGeom prst="rect">
            <a:avLst/>
          </a:prstGeom>
        </p:spPr>
      </p:pic>
      <p:sp>
        <p:nvSpPr>
          <p:cNvPr id="6" name="object 6"/>
          <p:cNvSpPr txBox="1"/>
          <p:nvPr/>
        </p:nvSpPr>
        <p:spPr>
          <a:xfrm>
            <a:off x="3963457" y="4869215"/>
            <a:ext cx="4900930" cy="111569"/>
          </a:xfrm>
          <a:prstGeom prst="rect">
            <a:avLst/>
          </a:prstGeom>
        </p:spPr>
        <p:txBody>
          <a:bodyPr vert="horz" wrap="square" lIns="0" tIns="3810" rIns="0" bIns="0" rtlCol="0">
            <a:spAutoFit/>
          </a:bodyPr>
          <a:lstStyle/>
          <a:p>
            <a:pPr marL="1087728">
              <a:spcBef>
                <a:spcPts val="30"/>
              </a:spcBef>
            </a:pPr>
            <a:r>
              <a:rPr sz="700" spc="-5" dirty="0">
                <a:solidFill>
                  <a:srgbClr val="595959"/>
                </a:solidFill>
                <a:latin typeface="Arial MT"/>
                <a:cs typeface="Arial MT"/>
              </a:rPr>
              <a:t>Image</a:t>
            </a:r>
            <a:r>
              <a:rPr sz="700" spc="70" dirty="0">
                <a:solidFill>
                  <a:srgbClr val="595959"/>
                </a:solidFill>
                <a:latin typeface="Arial MT"/>
                <a:cs typeface="Arial MT"/>
              </a:rPr>
              <a:t> </a:t>
            </a:r>
            <a:r>
              <a:rPr sz="700" spc="-5" dirty="0">
                <a:solidFill>
                  <a:srgbClr val="595959"/>
                </a:solidFill>
                <a:latin typeface="Arial MT"/>
                <a:cs typeface="Arial MT"/>
              </a:rPr>
              <a:t>Source</a:t>
            </a:r>
            <a:r>
              <a:rPr sz="700" spc="-5" dirty="0">
                <a:solidFill>
                  <a:schemeClr val="tx1"/>
                </a:solidFill>
                <a:latin typeface="Arial MT"/>
                <a:cs typeface="Arial MT"/>
              </a:rPr>
              <a:t>:</a:t>
            </a:r>
            <a:r>
              <a:rPr sz="700" spc="95" dirty="0">
                <a:solidFill>
                  <a:schemeClr val="tx1"/>
                </a:solidFill>
                <a:latin typeface="Arial MT"/>
                <a:cs typeface="Arial MT"/>
              </a:rPr>
              <a:t> </a:t>
            </a:r>
            <a:r>
              <a:rPr sz="700" spc="-10" dirty="0">
                <a:solidFill>
                  <a:schemeClr val="tx1"/>
                </a:solidFill>
                <a:uFill>
                  <a:solidFill>
                    <a:srgbClr val="0097A7"/>
                  </a:solidFill>
                </a:uFill>
                <a:latin typeface="Arial MT"/>
                <a:cs typeface="Arial MT"/>
                <a:hlinkClick r:id="rId3"/>
              </a:rPr>
              <a:t>https://www.markupbox.com/blog/wp-content/uploads/2017/02/html-benefits1.png</a:t>
            </a:r>
            <a:endParaRPr sz="700" dirty="0">
              <a:solidFill>
                <a:schemeClr val="tx1"/>
              </a:solidFill>
              <a:latin typeface="Arial MT"/>
              <a:cs typeface="Arial MT"/>
            </a:endParaRPr>
          </a:p>
        </p:txBody>
      </p:sp>
    </p:spTree>
    <p:extLst>
      <p:ext uri="{BB962C8B-B14F-4D97-AF65-F5344CB8AC3E}">
        <p14:creationId xmlns:p14="http://schemas.microsoft.com/office/powerpoint/2010/main" val="2928071197"/>
      </p:ext>
    </p:extLst>
  </p:cSld>
  <p:clrMapOvr>
    <a:masterClrMapping/>
  </p:clrMapOvr>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30035" y="827278"/>
            <a:ext cx="1877291" cy="456535"/>
          </a:xfrm>
          <a:prstGeom prst="rect">
            <a:avLst/>
          </a:prstGeom>
        </p:spPr>
        <p:txBody>
          <a:bodyPr vert="horz" wrap="square" lIns="0" tIns="12700" rIns="0" bIns="0" rtlCol="0">
            <a:spAutoFit/>
          </a:bodyPr>
          <a:lstStyle/>
          <a:p>
            <a:pPr marL="12700" algn="ctr">
              <a:lnSpc>
                <a:spcPct val="100000"/>
              </a:lnSpc>
              <a:spcBef>
                <a:spcPts val="100"/>
              </a:spcBef>
            </a:pPr>
            <a:r>
              <a:rPr dirty="0"/>
              <a:t>Operators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859790"/>
              <a:ext cx="4570603" cy="2075814"/>
            </a:xfrm>
            <a:prstGeom prst="rect">
              <a:avLst/>
            </a:prstGeom>
          </p:spPr>
        </p:pic>
      </p:grpSp>
      <p:sp>
        <p:nvSpPr>
          <p:cNvPr id="7" name="object 7"/>
          <p:cNvSpPr txBox="1"/>
          <p:nvPr/>
        </p:nvSpPr>
        <p:spPr>
          <a:xfrm>
            <a:off x="2054098" y="1722247"/>
            <a:ext cx="44386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Jo</a:t>
            </a:r>
            <a:r>
              <a:rPr sz="1800" spc="-15" dirty="0">
                <a:solidFill>
                  <a:srgbClr val="585858"/>
                </a:solidFill>
                <a:latin typeface="Arial"/>
                <a:cs typeface="Arial"/>
              </a:rPr>
              <a:t>i</a:t>
            </a:r>
            <a:r>
              <a:rPr sz="1800" spc="-5" dirty="0">
                <a:solidFill>
                  <a:srgbClr val="585858"/>
                </a:solidFill>
                <a:latin typeface="Arial"/>
                <a:cs typeface="Arial"/>
              </a:rPr>
              <a:t>n</a:t>
            </a:r>
            <a:endParaRPr sz="1800">
              <a:latin typeface="Arial"/>
              <a:cs typeface="Arial"/>
            </a:endParaRPr>
          </a:p>
        </p:txBody>
      </p:sp>
      <p:sp>
        <p:nvSpPr>
          <p:cNvPr id="8" name="object 8"/>
          <p:cNvSpPr txBox="1"/>
          <p:nvPr/>
        </p:nvSpPr>
        <p:spPr>
          <a:xfrm>
            <a:off x="616712" y="2861538"/>
            <a:ext cx="3429000" cy="1760220"/>
          </a:xfrm>
          <a:prstGeom prst="rect">
            <a:avLst/>
          </a:prstGeom>
        </p:spPr>
        <p:txBody>
          <a:bodyPr vert="horz" wrap="square" lIns="0" tIns="45720" rIns="0" bIns="0" rtlCol="0">
            <a:spAutoFit/>
          </a:bodyPr>
          <a:lstStyle/>
          <a:p>
            <a:pPr marL="1398270">
              <a:lnSpc>
                <a:spcPct val="100000"/>
              </a:lnSpc>
              <a:spcBef>
                <a:spcPts val="360"/>
              </a:spcBef>
            </a:pPr>
            <a:r>
              <a:rPr sz="1400" dirty="0">
                <a:latin typeface="Arial"/>
                <a:cs typeface="Arial"/>
              </a:rPr>
              <a:t>Inner</a:t>
            </a:r>
            <a:r>
              <a:rPr sz="1400" spc="-65" dirty="0">
                <a:latin typeface="Arial"/>
                <a:cs typeface="Arial"/>
              </a:rPr>
              <a:t> </a:t>
            </a:r>
            <a:r>
              <a:rPr sz="1400" spc="-5" dirty="0">
                <a:latin typeface="Arial"/>
                <a:cs typeface="Arial"/>
              </a:rPr>
              <a:t>Joins</a:t>
            </a:r>
            <a:endParaRPr sz="1400">
              <a:latin typeface="Arial"/>
              <a:cs typeface="Arial"/>
            </a:endParaRPr>
          </a:p>
          <a:p>
            <a:pPr marL="1346200">
              <a:lnSpc>
                <a:spcPct val="100000"/>
              </a:lnSpc>
              <a:spcBef>
                <a:spcPts val="265"/>
              </a:spcBef>
            </a:pPr>
            <a:r>
              <a:rPr sz="1400" spc="-10" dirty="0">
                <a:latin typeface="Arial"/>
                <a:cs typeface="Arial"/>
              </a:rPr>
              <a:t>1.</a:t>
            </a:r>
            <a:r>
              <a:rPr sz="1400" spc="-50" dirty="0">
                <a:latin typeface="Arial"/>
                <a:cs typeface="Arial"/>
              </a:rPr>
              <a:t> </a:t>
            </a:r>
            <a:r>
              <a:rPr sz="1400" dirty="0">
                <a:latin typeface="Arial"/>
                <a:cs typeface="Arial"/>
              </a:rPr>
              <a:t>Theta</a:t>
            </a:r>
            <a:r>
              <a:rPr sz="1400" spc="-45" dirty="0">
                <a:latin typeface="Arial"/>
                <a:cs typeface="Arial"/>
              </a:rPr>
              <a:t> </a:t>
            </a:r>
            <a:r>
              <a:rPr sz="1400" spc="-5" dirty="0">
                <a:latin typeface="Arial"/>
                <a:cs typeface="Arial"/>
              </a:rPr>
              <a:t>join</a:t>
            </a:r>
            <a:endParaRPr sz="1400">
              <a:latin typeface="Arial"/>
              <a:cs typeface="Arial"/>
            </a:endParaRPr>
          </a:p>
          <a:p>
            <a:pPr marL="387350" marR="55880" indent="-337185">
              <a:lnSpc>
                <a:spcPts val="1960"/>
              </a:lnSpc>
              <a:spcBef>
                <a:spcPts val="100"/>
              </a:spcBef>
              <a:buChar char="●"/>
              <a:tabLst>
                <a:tab pos="387350" algn="l"/>
                <a:tab pos="387985" algn="l"/>
              </a:tabLst>
            </a:pPr>
            <a:r>
              <a:rPr sz="1400" spc="-5" dirty="0">
                <a:latin typeface="Arial"/>
                <a:cs typeface="Arial"/>
              </a:rPr>
              <a:t>The</a:t>
            </a:r>
            <a:r>
              <a:rPr sz="1400" spc="-20" dirty="0">
                <a:latin typeface="Arial"/>
                <a:cs typeface="Arial"/>
              </a:rPr>
              <a:t> </a:t>
            </a:r>
            <a:r>
              <a:rPr sz="1400" dirty="0">
                <a:latin typeface="Arial"/>
                <a:cs typeface="Arial"/>
              </a:rPr>
              <a:t>general</a:t>
            </a:r>
            <a:r>
              <a:rPr sz="1400" spc="-35" dirty="0">
                <a:latin typeface="Arial"/>
                <a:cs typeface="Arial"/>
              </a:rPr>
              <a:t> </a:t>
            </a:r>
            <a:r>
              <a:rPr sz="1400" spc="-5" dirty="0">
                <a:latin typeface="Arial"/>
                <a:cs typeface="Arial"/>
              </a:rPr>
              <a:t>case</a:t>
            </a:r>
            <a:r>
              <a:rPr sz="1400" spc="-30" dirty="0">
                <a:latin typeface="Arial"/>
                <a:cs typeface="Arial"/>
              </a:rPr>
              <a:t> </a:t>
            </a:r>
            <a:r>
              <a:rPr sz="1400" spc="-10" dirty="0">
                <a:latin typeface="Arial"/>
                <a:cs typeface="Arial"/>
              </a:rPr>
              <a:t>of</a:t>
            </a:r>
            <a:r>
              <a:rPr sz="1400" spc="-15" dirty="0">
                <a:latin typeface="Arial"/>
                <a:cs typeface="Arial"/>
              </a:rPr>
              <a:t> </a:t>
            </a:r>
            <a:r>
              <a:rPr sz="1400" spc="-5" dirty="0">
                <a:latin typeface="Arial"/>
                <a:cs typeface="Arial"/>
              </a:rPr>
              <a:t>JOIN</a:t>
            </a:r>
            <a:r>
              <a:rPr sz="1400" spc="-20" dirty="0">
                <a:latin typeface="Arial"/>
                <a:cs typeface="Arial"/>
              </a:rPr>
              <a:t> </a:t>
            </a:r>
            <a:r>
              <a:rPr sz="1400" spc="-5" dirty="0">
                <a:latin typeface="Arial"/>
                <a:cs typeface="Arial"/>
              </a:rPr>
              <a:t>operation</a:t>
            </a:r>
            <a:r>
              <a:rPr sz="1400" spc="-20" dirty="0">
                <a:latin typeface="Arial"/>
                <a:cs typeface="Arial"/>
              </a:rPr>
              <a:t> </a:t>
            </a:r>
            <a:r>
              <a:rPr sz="1400" spc="-15" dirty="0">
                <a:latin typeface="Arial"/>
                <a:cs typeface="Arial"/>
              </a:rPr>
              <a:t>is </a:t>
            </a:r>
            <a:r>
              <a:rPr sz="1400" spc="-375" dirty="0">
                <a:latin typeface="Arial"/>
                <a:cs typeface="Arial"/>
              </a:rPr>
              <a:t> </a:t>
            </a:r>
            <a:r>
              <a:rPr sz="1400" dirty="0">
                <a:latin typeface="Arial"/>
                <a:cs typeface="Arial"/>
              </a:rPr>
              <a:t>called</a:t>
            </a:r>
            <a:r>
              <a:rPr sz="1400" spc="-25" dirty="0">
                <a:latin typeface="Arial"/>
                <a:cs typeface="Arial"/>
              </a:rPr>
              <a:t> </a:t>
            </a:r>
            <a:r>
              <a:rPr sz="1400" dirty="0">
                <a:latin typeface="Arial"/>
                <a:cs typeface="Arial"/>
              </a:rPr>
              <a:t>a</a:t>
            </a:r>
            <a:r>
              <a:rPr sz="1400" spc="-30" dirty="0">
                <a:latin typeface="Arial"/>
                <a:cs typeface="Arial"/>
              </a:rPr>
              <a:t> </a:t>
            </a:r>
            <a:r>
              <a:rPr sz="1400" dirty="0">
                <a:latin typeface="Arial"/>
                <a:cs typeface="Arial"/>
              </a:rPr>
              <a:t>Theta</a:t>
            </a:r>
            <a:r>
              <a:rPr sz="1400" spc="-10" dirty="0">
                <a:latin typeface="Arial"/>
                <a:cs typeface="Arial"/>
              </a:rPr>
              <a:t> </a:t>
            </a:r>
            <a:r>
              <a:rPr sz="1400" spc="-5" dirty="0">
                <a:latin typeface="Arial"/>
                <a:cs typeface="Arial"/>
              </a:rPr>
              <a:t>join.</a:t>
            </a:r>
            <a:endParaRPr sz="1400">
              <a:latin typeface="Arial"/>
              <a:cs typeface="Arial"/>
            </a:endParaRPr>
          </a:p>
          <a:p>
            <a:pPr marL="387350" indent="-335915">
              <a:lnSpc>
                <a:spcPct val="100000"/>
              </a:lnSpc>
              <a:spcBef>
                <a:spcPts val="145"/>
              </a:spcBef>
              <a:buChar char="●"/>
              <a:tabLst>
                <a:tab pos="387350" algn="l"/>
                <a:tab pos="387985" algn="l"/>
              </a:tabLst>
            </a:pPr>
            <a:r>
              <a:rPr sz="1400" dirty="0">
                <a:latin typeface="Arial"/>
                <a:cs typeface="Arial"/>
              </a:rPr>
              <a:t>It</a:t>
            </a:r>
            <a:r>
              <a:rPr sz="1400" spc="-20" dirty="0">
                <a:latin typeface="Arial"/>
                <a:cs typeface="Arial"/>
              </a:rPr>
              <a:t> </a:t>
            </a:r>
            <a:r>
              <a:rPr sz="1400" spc="-10" dirty="0">
                <a:latin typeface="Arial"/>
                <a:cs typeface="Arial"/>
              </a:rPr>
              <a:t>is</a:t>
            </a:r>
            <a:r>
              <a:rPr sz="1400" spc="-5" dirty="0">
                <a:latin typeface="Arial"/>
                <a:cs typeface="Arial"/>
              </a:rPr>
              <a:t> denoted</a:t>
            </a:r>
            <a:r>
              <a:rPr sz="1400" spc="-25" dirty="0">
                <a:latin typeface="Arial"/>
                <a:cs typeface="Arial"/>
              </a:rPr>
              <a:t> </a:t>
            </a:r>
            <a:r>
              <a:rPr sz="1400" spc="-5" dirty="0">
                <a:latin typeface="Arial"/>
                <a:cs typeface="Arial"/>
              </a:rPr>
              <a:t>by</a:t>
            </a:r>
            <a:r>
              <a:rPr sz="1400" spc="-30" dirty="0">
                <a:latin typeface="Arial"/>
                <a:cs typeface="Arial"/>
              </a:rPr>
              <a:t> </a:t>
            </a:r>
            <a:r>
              <a:rPr sz="1400" spc="-5" dirty="0">
                <a:latin typeface="Arial"/>
                <a:cs typeface="Arial"/>
              </a:rPr>
              <a:t>symbol</a:t>
            </a:r>
            <a:r>
              <a:rPr sz="1400" spc="5" dirty="0">
                <a:latin typeface="Arial"/>
                <a:cs typeface="Arial"/>
              </a:rPr>
              <a:t> </a:t>
            </a:r>
            <a:r>
              <a:rPr sz="1400" b="1" dirty="0">
                <a:latin typeface="Arial"/>
                <a:cs typeface="Arial"/>
              </a:rPr>
              <a:t>θ</a:t>
            </a:r>
            <a:endParaRPr sz="1400">
              <a:latin typeface="Arial"/>
              <a:cs typeface="Arial"/>
            </a:endParaRPr>
          </a:p>
          <a:p>
            <a:pPr marL="387350" indent="-335915">
              <a:lnSpc>
                <a:spcPct val="100000"/>
              </a:lnSpc>
              <a:spcBef>
                <a:spcPts val="265"/>
              </a:spcBef>
              <a:buChar char="●"/>
              <a:tabLst>
                <a:tab pos="387350" algn="l"/>
                <a:tab pos="387985" algn="l"/>
              </a:tabLst>
            </a:pPr>
            <a:r>
              <a:rPr sz="1400" spc="-5" dirty="0">
                <a:latin typeface="Arial"/>
                <a:cs typeface="Arial"/>
              </a:rPr>
              <a:t>Example</a:t>
            </a:r>
            <a:endParaRPr sz="1400">
              <a:latin typeface="Arial"/>
              <a:cs typeface="Arial"/>
            </a:endParaRPr>
          </a:p>
          <a:p>
            <a:pPr marL="844550">
              <a:lnSpc>
                <a:spcPct val="100000"/>
              </a:lnSpc>
              <a:spcBef>
                <a:spcPts val="300"/>
              </a:spcBef>
            </a:pPr>
            <a:r>
              <a:rPr sz="1400" dirty="0">
                <a:latin typeface="Arial"/>
                <a:cs typeface="Arial"/>
              </a:rPr>
              <a:t>A</a:t>
            </a:r>
            <a:r>
              <a:rPr sz="1400" spc="-80" dirty="0">
                <a:latin typeface="Arial"/>
                <a:cs typeface="Arial"/>
              </a:rPr>
              <a:t> </a:t>
            </a:r>
            <a:r>
              <a:rPr sz="1400" spc="5" dirty="0">
                <a:latin typeface="MS PGothic"/>
                <a:cs typeface="MS PGothic"/>
              </a:rPr>
              <a:t>⋈</a:t>
            </a:r>
            <a:r>
              <a:rPr sz="1350" baseline="-30864" dirty="0">
                <a:latin typeface="Arial"/>
                <a:cs typeface="Arial"/>
              </a:rPr>
              <a:t>θ </a:t>
            </a:r>
            <a:r>
              <a:rPr sz="1350" spc="-157" baseline="-30864" dirty="0">
                <a:latin typeface="Arial"/>
                <a:cs typeface="Arial"/>
              </a:rPr>
              <a:t> </a:t>
            </a:r>
            <a:r>
              <a:rPr sz="1400" dirty="0">
                <a:latin typeface="Arial"/>
                <a:cs typeface="Arial"/>
              </a:rPr>
              <a:t>B</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572000" y="3062463"/>
            <a:ext cx="4570603" cy="2075814"/>
          </a:xfrm>
          <a:prstGeom prst="rect">
            <a:avLst/>
          </a:prstGeom>
        </p:spPr>
      </p:pic>
      <p:sp>
        <p:nvSpPr>
          <p:cNvPr id="11" name="object 11"/>
          <p:cNvSpPr txBox="1"/>
          <p:nvPr/>
        </p:nvSpPr>
        <p:spPr>
          <a:xfrm>
            <a:off x="5435957" y="4879148"/>
            <a:ext cx="3386454" cy="327782"/>
          </a:xfrm>
          <a:prstGeom prst="rect">
            <a:avLst/>
          </a:prstGeom>
        </p:spPr>
        <p:txBody>
          <a:bodyPr vert="horz" wrap="square" lIns="0" tIns="3810" rIns="0" bIns="0" rtlCol="0">
            <a:spAutoFit/>
          </a:bodyPr>
          <a:lstStyle/>
          <a:p>
            <a:pPr marL="0" marR="0" lvl="0" indent="0" algn="ctr" defTabSz="914400" rtl="0" eaLnBrk="1" fontAlgn="auto" latinLnBrk="0" hangingPunct="1">
              <a:lnSpc>
                <a:spcPct val="115000"/>
              </a:lnSpc>
              <a:spcBef>
                <a:spcPts val="0"/>
              </a:spcBef>
              <a:spcAft>
                <a:spcPts val="0"/>
              </a:spcAft>
              <a:buClr>
                <a:srgbClr val="595959"/>
              </a:buClr>
              <a:buSzPts val="700"/>
              <a:buFont typeface="Arial"/>
              <a:buNone/>
              <a:tabLst/>
              <a:defRPr/>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a:t>
            </a:r>
            <a:r>
              <a:rPr sz="700" u="sng" spc="-5" dirty="0">
                <a:solidFill>
                  <a:srgbClr val="0096A7"/>
                </a:solidFill>
                <a:uFill>
                  <a:solidFill>
                    <a:srgbClr val="0096A7"/>
                  </a:solidFill>
                </a:uFill>
                <a:latin typeface="Arial"/>
                <a:cs typeface="Arial"/>
                <a:hlinkClick r:id="rId6"/>
              </a:rPr>
              <a:t>https://www.guru99.com/relational-algebra-dbms.htm</a:t>
            </a:r>
            <a:r>
              <a:rPr sz="700" spc="-5" dirty="0">
                <a:solidFill>
                  <a:srgbClr val="0096A7"/>
                </a:solidFill>
                <a:latin typeface="Arial"/>
                <a:cs typeface="Arial"/>
                <a:hlinkClick r:id="rId6"/>
              </a:rPr>
              <a:t>l</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69813" y="902820"/>
            <a:ext cx="1656299" cy="456535"/>
          </a:xfrm>
          <a:prstGeom prst="rect">
            <a:avLst/>
          </a:prstGeom>
        </p:spPr>
        <p:txBody>
          <a:bodyPr vert="horz" wrap="square" lIns="0" tIns="12700" rIns="0" bIns="0" rtlCol="0">
            <a:spAutoFit/>
          </a:bodyPr>
          <a:lstStyle/>
          <a:p>
            <a:pPr marL="12700" algn="ctr">
              <a:lnSpc>
                <a:spcPct val="100000"/>
              </a:lnSpc>
              <a:spcBef>
                <a:spcPts val="100"/>
              </a:spcBef>
            </a:pPr>
            <a:r>
              <a:rPr dirty="0"/>
              <a:t>Operators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859790"/>
              <a:ext cx="4570603" cy="2075814"/>
            </a:xfrm>
            <a:prstGeom prst="rect">
              <a:avLst/>
            </a:prstGeom>
          </p:spPr>
        </p:pic>
      </p:grpSp>
      <p:sp>
        <p:nvSpPr>
          <p:cNvPr id="7" name="object 7"/>
          <p:cNvSpPr txBox="1"/>
          <p:nvPr/>
        </p:nvSpPr>
        <p:spPr>
          <a:xfrm>
            <a:off x="2054098" y="1722247"/>
            <a:ext cx="44386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Jo</a:t>
            </a:r>
            <a:r>
              <a:rPr sz="1800" spc="-15" dirty="0">
                <a:solidFill>
                  <a:srgbClr val="585858"/>
                </a:solidFill>
                <a:latin typeface="Arial"/>
                <a:cs typeface="Arial"/>
              </a:rPr>
              <a:t>i</a:t>
            </a:r>
            <a:r>
              <a:rPr sz="1800" spc="-5" dirty="0">
                <a:solidFill>
                  <a:srgbClr val="585858"/>
                </a:solidFill>
                <a:latin typeface="Arial"/>
                <a:cs typeface="Arial"/>
              </a:rPr>
              <a:t>n</a:t>
            </a:r>
            <a:endParaRPr sz="1800">
              <a:latin typeface="Arial"/>
              <a:cs typeface="Arial"/>
            </a:endParaRPr>
          </a:p>
        </p:txBody>
      </p:sp>
      <p:sp>
        <p:nvSpPr>
          <p:cNvPr id="8" name="object 8"/>
          <p:cNvSpPr txBox="1"/>
          <p:nvPr/>
        </p:nvSpPr>
        <p:spPr>
          <a:xfrm>
            <a:off x="654812" y="2613126"/>
            <a:ext cx="3526790" cy="2252980"/>
          </a:xfrm>
          <a:prstGeom prst="rect">
            <a:avLst/>
          </a:prstGeom>
        </p:spPr>
        <p:txBody>
          <a:bodyPr vert="horz" wrap="square" lIns="0" tIns="45720" rIns="0" bIns="0" rtlCol="0">
            <a:spAutoFit/>
          </a:bodyPr>
          <a:lstStyle/>
          <a:p>
            <a:pPr marL="60960" algn="ctr">
              <a:lnSpc>
                <a:spcPct val="100000"/>
              </a:lnSpc>
              <a:spcBef>
                <a:spcPts val="360"/>
              </a:spcBef>
            </a:pPr>
            <a:r>
              <a:rPr sz="1400" dirty="0">
                <a:latin typeface="Arial"/>
                <a:cs typeface="Arial"/>
              </a:rPr>
              <a:t>Inner</a:t>
            </a:r>
            <a:r>
              <a:rPr sz="1400" spc="-65" dirty="0">
                <a:latin typeface="Arial"/>
                <a:cs typeface="Arial"/>
              </a:rPr>
              <a:t> </a:t>
            </a:r>
            <a:r>
              <a:rPr sz="1400" spc="-5" dirty="0">
                <a:latin typeface="Arial"/>
                <a:cs typeface="Arial"/>
              </a:rPr>
              <a:t>Joins</a:t>
            </a:r>
            <a:endParaRPr sz="1400">
              <a:latin typeface="Arial"/>
              <a:cs typeface="Arial"/>
            </a:endParaRPr>
          </a:p>
          <a:p>
            <a:pPr marL="1315720">
              <a:lnSpc>
                <a:spcPct val="100000"/>
              </a:lnSpc>
              <a:spcBef>
                <a:spcPts val="265"/>
              </a:spcBef>
            </a:pPr>
            <a:r>
              <a:rPr sz="1400" spc="-10" dirty="0">
                <a:latin typeface="Arial"/>
                <a:cs typeface="Arial"/>
              </a:rPr>
              <a:t>2.</a:t>
            </a:r>
            <a:r>
              <a:rPr sz="1400" spc="-20" dirty="0">
                <a:latin typeface="Arial"/>
                <a:cs typeface="Arial"/>
              </a:rPr>
              <a:t> </a:t>
            </a:r>
            <a:r>
              <a:rPr sz="1400" dirty="0">
                <a:latin typeface="Arial"/>
                <a:cs typeface="Arial"/>
              </a:rPr>
              <a:t>EQUI</a:t>
            </a:r>
            <a:r>
              <a:rPr sz="1400" spc="-40" dirty="0">
                <a:latin typeface="Arial"/>
                <a:cs typeface="Arial"/>
              </a:rPr>
              <a:t> </a:t>
            </a:r>
            <a:r>
              <a:rPr sz="1400" spc="-5" dirty="0">
                <a:latin typeface="Arial"/>
                <a:cs typeface="Arial"/>
              </a:rPr>
              <a:t>join</a:t>
            </a:r>
            <a:endParaRPr sz="1400">
              <a:latin typeface="Arial"/>
              <a:cs typeface="Arial"/>
            </a:endParaRPr>
          </a:p>
          <a:p>
            <a:pPr marL="349250" marR="5080" indent="-337185">
              <a:lnSpc>
                <a:spcPct val="115900"/>
              </a:lnSpc>
              <a:spcBef>
                <a:spcPts val="10"/>
              </a:spcBef>
              <a:buChar char="●"/>
              <a:tabLst>
                <a:tab pos="349250" algn="l"/>
                <a:tab pos="349885" algn="l"/>
              </a:tabLst>
            </a:pPr>
            <a:r>
              <a:rPr sz="1400" dirty="0">
                <a:latin typeface="Arial"/>
                <a:cs typeface="Arial"/>
              </a:rPr>
              <a:t>When</a:t>
            </a:r>
            <a:r>
              <a:rPr sz="1400" spc="-35" dirty="0">
                <a:latin typeface="Arial"/>
                <a:cs typeface="Arial"/>
              </a:rPr>
              <a:t> </a:t>
            </a:r>
            <a:r>
              <a:rPr sz="1400" dirty="0">
                <a:latin typeface="Arial"/>
                <a:cs typeface="Arial"/>
              </a:rPr>
              <a:t>a</a:t>
            </a:r>
            <a:r>
              <a:rPr sz="1400" spc="-40" dirty="0">
                <a:latin typeface="Arial"/>
                <a:cs typeface="Arial"/>
              </a:rPr>
              <a:t> </a:t>
            </a:r>
            <a:r>
              <a:rPr sz="1400" spc="-5" dirty="0">
                <a:latin typeface="Arial"/>
                <a:cs typeface="Arial"/>
              </a:rPr>
              <a:t>theta</a:t>
            </a:r>
            <a:r>
              <a:rPr sz="1400" spc="-15" dirty="0">
                <a:latin typeface="Arial"/>
                <a:cs typeface="Arial"/>
              </a:rPr>
              <a:t> </a:t>
            </a:r>
            <a:r>
              <a:rPr sz="1400" spc="-5" dirty="0">
                <a:latin typeface="Arial"/>
                <a:cs typeface="Arial"/>
              </a:rPr>
              <a:t>join</a:t>
            </a:r>
            <a:r>
              <a:rPr sz="1400" spc="-15" dirty="0">
                <a:latin typeface="Arial"/>
                <a:cs typeface="Arial"/>
              </a:rPr>
              <a:t> </a:t>
            </a:r>
            <a:r>
              <a:rPr sz="1400" spc="-5" dirty="0">
                <a:latin typeface="Arial"/>
                <a:cs typeface="Arial"/>
              </a:rPr>
              <a:t>uses</a:t>
            </a:r>
            <a:r>
              <a:rPr sz="1400" spc="-30" dirty="0">
                <a:latin typeface="Arial"/>
                <a:cs typeface="Arial"/>
              </a:rPr>
              <a:t> </a:t>
            </a:r>
            <a:r>
              <a:rPr sz="1400" spc="-5" dirty="0">
                <a:latin typeface="Arial"/>
                <a:cs typeface="Arial"/>
              </a:rPr>
              <a:t>only</a:t>
            </a:r>
            <a:r>
              <a:rPr sz="1400" spc="-30" dirty="0">
                <a:latin typeface="Arial"/>
                <a:cs typeface="Arial"/>
              </a:rPr>
              <a:t> </a:t>
            </a:r>
            <a:r>
              <a:rPr sz="1400" spc="-5" dirty="0">
                <a:latin typeface="Arial"/>
                <a:cs typeface="Arial"/>
              </a:rPr>
              <a:t>equivalence </a:t>
            </a:r>
            <a:r>
              <a:rPr sz="1400" spc="-370" dirty="0">
                <a:latin typeface="Arial"/>
                <a:cs typeface="Arial"/>
              </a:rPr>
              <a:t> </a:t>
            </a:r>
            <a:r>
              <a:rPr sz="1400" spc="-5" dirty="0">
                <a:latin typeface="Arial"/>
                <a:cs typeface="Arial"/>
              </a:rPr>
              <a:t>condition, </a:t>
            </a:r>
            <a:r>
              <a:rPr sz="1400" spc="-10" dirty="0">
                <a:latin typeface="Arial"/>
                <a:cs typeface="Arial"/>
              </a:rPr>
              <a:t>it</a:t>
            </a:r>
            <a:r>
              <a:rPr sz="1400" dirty="0">
                <a:latin typeface="Arial"/>
                <a:cs typeface="Arial"/>
              </a:rPr>
              <a:t> </a:t>
            </a:r>
            <a:r>
              <a:rPr sz="1400" spc="-5" dirty="0">
                <a:latin typeface="Arial"/>
                <a:cs typeface="Arial"/>
              </a:rPr>
              <a:t>becomes</a:t>
            </a:r>
            <a:r>
              <a:rPr sz="1400" dirty="0">
                <a:latin typeface="Arial"/>
                <a:cs typeface="Arial"/>
              </a:rPr>
              <a:t> a</a:t>
            </a:r>
            <a:r>
              <a:rPr sz="1400" spc="-15" dirty="0">
                <a:latin typeface="Arial"/>
                <a:cs typeface="Arial"/>
              </a:rPr>
              <a:t> </a:t>
            </a:r>
            <a:r>
              <a:rPr sz="1400" spc="-5" dirty="0">
                <a:latin typeface="Arial"/>
                <a:cs typeface="Arial"/>
              </a:rPr>
              <a:t>equi</a:t>
            </a:r>
            <a:r>
              <a:rPr sz="1400" spc="-20" dirty="0">
                <a:latin typeface="Arial"/>
                <a:cs typeface="Arial"/>
              </a:rPr>
              <a:t> </a:t>
            </a:r>
            <a:r>
              <a:rPr sz="1400" spc="-5" dirty="0">
                <a:latin typeface="Arial"/>
                <a:cs typeface="Arial"/>
              </a:rPr>
              <a:t>join.</a:t>
            </a:r>
            <a:endParaRPr sz="1400">
              <a:latin typeface="Arial"/>
              <a:cs typeface="Arial"/>
            </a:endParaRPr>
          </a:p>
          <a:p>
            <a:pPr marL="349250" indent="-335915">
              <a:lnSpc>
                <a:spcPct val="100000"/>
              </a:lnSpc>
              <a:spcBef>
                <a:spcPts val="265"/>
              </a:spcBef>
              <a:buChar char="●"/>
              <a:tabLst>
                <a:tab pos="349250" algn="l"/>
                <a:tab pos="349885" algn="l"/>
              </a:tabLst>
            </a:pPr>
            <a:r>
              <a:rPr sz="1400" dirty="0">
                <a:latin typeface="Arial"/>
                <a:cs typeface="Arial"/>
              </a:rPr>
              <a:t>When</a:t>
            </a:r>
            <a:r>
              <a:rPr sz="1400" spc="-70" dirty="0">
                <a:latin typeface="Arial"/>
                <a:cs typeface="Arial"/>
              </a:rPr>
              <a:t> </a:t>
            </a:r>
            <a:r>
              <a:rPr sz="1400" spc="-5" dirty="0">
                <a:latin typeface="Arial"/>
                <a:cs typeface="Arial"/>
              </a:rPr>
              <a:t>Theta</a:t>
            </a:r>
            <a:r>
              <a:rPr sz="1400" spc="-30" dirty="0">
                <a:latin typeface="Arial"/>
                <a:cs typeface="Arial"/>
              </a:rPr>
              <a:t> </a:t>
            </a:r>
            <a:r>
              <a:rPr sz="1400" dirty="0">
                <a:latin typeface="Arial"/>
                <a:cs typeface="Arial"/>
              </a:rPr>
              <a:t>join</a:t>
            </a:r>
            <a:r>
              <a:rPr sz="1400" spc="-45" dirty="0">
                <a:latin typeface="Arial"/>
                <a:cs typeface="Arial"/>
              </a:rPr>
              <a:t> </a:t>
            </a:r>
            <a:r>
              <a:rPr sz="1400" spc="-5" dirty="0">
                <a:latin typeface="Arial"/>
                <a:cs typeface="Arial"/>
              </a:rPr>
              <a:t>uses</a:t>
            </a:r>
            <a:endParaRPr sz="1400">
              <a:latin typeface="Arial"/>
              <a:cs typeface="Arial"/>
            </a:endParaRPr>
          </a:p>
          <a:p>
            <a:pPr marL="349250" marR="159385">
              <a:lnSpc>
                <a:spcPct val="115700"/>
              </a:lnSpc>
              <a:spcBef>
                <a:spcPts val="10"/>
              </a:spcBef>
            </a:pPr>
            <a:r>
              <a:rPr sz="1400" spc="-5" dirty="0">
                <a:latin typeface="Arial"/>
                <a:cs typeface="Arial"/>
              </a:rPr>
              <a:t>only</a:t>
            </a:r>
            <a:r>
              <a:rPr sz="1400" spc="-50" dirty="0">
                <a:latin typeface="Arial"/>
                <a:cs typeface="Arial"/>
              </a:rPr>
              <a:t> </a:t>
            </a:r>
            <a:r>
              <a:rPr sz="1400" dirty="0">
                <a:latin typeface="Arial"/>
                <a:cs typeface="Arial"/>
              </a:rPr>
              <a:t>equality</a:t>
            </a:r>
            <a:r>
              <a:rPr sz="1400" spc="-45" dirty="0">
                <a:latin typeface="Arial"/>
                <a:cs typeface="Arial"/>
              </a:rPr>
              <a:t> </a:t>
            </a:r>
            <a:r>
              <a:rPr sz="1400" spc="-5" dirty="0">
                <a:latin typeface="Arial"/>
                <a:cs typeface="Arial"/>
              </a:rPr>
              <a:t>comparison</a:t>
            </a:r>
            <a:r>
              <a:rPr sz="1400" spc="-40" dirty="0">
                <a:latin typeface="Arial"/>
                <a:cs typeface="Arial"/>
              </a:rPr>
              <a:t> </a:t>
            </a:r>
            <a:r>
              <a:rPr sz="1400" spc="-5" dirty="0">
                <a:latin typeface="Arial"/>
                <a:cs typeface="Arial"/>
              </a:rPr>
              <a:t>operator,</a:t>
            </a:r>
            <a:r>
              <a:rPr sz="1400" spc="-35" dirty="0">
                <a:latin typeface="Arial"/>
                <a:cs typeface="Arial"/>
              </a:rPr>
              <a:t> </a:t>
            </a:r>
            <a:r>
              <a:rPr sz="1400" dirty="0">
                <a:latin typeface="Arial"/>
                <a:cs typeface="Arial"/>
              </a:rPr>
              <a:t>it</a:t>
            </a:r>
            <a:r>
              <a:rPr sz="1400" spc="-40" dirty="0">
                <a:latin typeface="Arial"/>
                <a:cs typeface="Arial"/>
              </a:rPr>
              <a:t> </a:t>
            </a:r>
            <a:r>
              <a:rPr sz="1400" spc="-15" dirty="0">
                <a:latin typeface="Arial"/>
                <a:cs typeface="Arial"/>
              </a:rPr>
              <a:t>is </a:t>
            </a:r>
            <a:r>
              <a:rPr sz="1400" spc="-375" dirty="0">
                <a:latin typeface="Arial"/>
                <a:cs typeface="Arial"/>
              </a:rPr>
              <a:t> </a:t>
            </a:r>
            <a:r>
              <a:rPr sz="1400" dirty="0">
                <a:latin typeface="Arial"/>
                <a:cs typeface="Arial"/>
              </a:rPr>
              <a:t>said</a:t>
            </a:r>
            <a:r>
              <a:rPr sz="1400" spc="-25" dirty="0">
                <a:latin typeface="Arial"/>
                <a:cs typeface="Arial"/>
              </a:rPr>
              <a:t> </a:t>
            </a:r>
            <a:r>
              <a:rPr sz="1400" dirty="0">
                <a:latin typeface="Arial"/>
                <a:cs typeface="Arial"/>
              </a:rPr>
              <a:t>to</a:t>
            </a:r>
            <a:r>
              <a:rPr sz="1400" spc="-10" dirty="0">
                <a:latin typeface="Arial"/>
                <a:cs typeface="Arial"/>
              </a:rPr>
              <a:t> </a:t>
            </a:r>
            <a:r>
              <a:rPr sz="1400" spc="-5" dirty="0">
                <a:latin typeface="Arial"/>
                <a:cs typeface="Arial"/>
              </a:rPr>
              <a:t>be</a:t>
            </a:r>
            <a:r>
              <a:rPr sz="1400" spc="-10" dirty="0">
                <a:latin typeface="Arial"/>
                <a:cs typeface="Arial"/>
              </a:rPr>
              <a:t> </a:t>
            </a:r>
            <a:r>
              <a:rPr sz="1400" spc="-5" dirty="0">
                <a:latin typeface="Arial"/>
                <a:cs typeface="Arial"/>
              </a:rPr>
              <a:t>equijoin.</a:t>
            </a:r>
            <a:endParaRPr sz="1400">
              <a:latin typeface="Arial"/>
              <a:cs typeface="Arial"/>
            </a:endParaRPr>
          </a:p>
          <a:p>
            <a:pPr marL="349250" marR="36195" indent="-335915">
              <a:lnSpc>
                <a:spcPct val="115900"/>
              </a:lnSpc>
              <a:spcBef>
                <a:spcPts val="10"/>
              </a:spcBef>
              <a:buChar char="●"/>
              <a:tabLst>
                <a:tab pos="349250" algn="l"/>
                <a:tab pos="349885" algn="l"/>
              </a:tabLst>
            </a:pPr>
            <a:r>
              <a:rPr sz="1400" dirty="0">
                <a:latin typeface="Arial"/>
                <a:cs typeface="Arial"/>
              </a:rPr>
              <a:t>EQUI</a:t>
            </a:r>
            <a:r>
              <a:rPr sz="1400" spc="-30" dirty="0">
                <a:latin typeface="Arial"/>
                <a:cs typeface="Arial"/>
              </a:rPr>
              <a:t> </a:t>
            </a:r>
            <a:r>
              <a:rPr sz="1400" dirty="0">
                <a:latin typeface="Arial"/>
                <a:cs typeface="Arial"/>
              </a:rPr>
              <a:t>join</a:t>
            </a:r>
            <a:r>
              <a:rPr sz="1400" spc="-40" dirty="0">
                <a:latin typeface="Arial"/>
                <a:cs typeface="Arial"/>
              </a:rPr>
              <a:t> </a:t>
            </a:r>
            <a:r>
              <a:rPr sz="1400" spc="-10" dirty="0">
                <a:latin typeface="Arial"/>
                <a:cs typeface="Arial"/>
              </a:rPr>
              <a:t>is</a:t>
            </a:r>
            <a:r>
              <a:rPr sz="1400" spc="-25" dirty="0">
                <a:latin typeface="Arial"/>
                <a:cs typeface="Arial"/>
              </a:rPr>
              <a:t> </a:t>
            </a:r>
            <a:r>
              <a:rPr sz="1400" spc="-5" dirty="0">
                <a:latin typeface="Arial"/>
                <a:cs typeface="Arial"/>
              </a:rPr>
              <a:t>the</a:t>
            </a:r>
            <a:r>
              <a:rPr sz="1400" spc="-25" dirty="0">
                <a:latin typeface="Arial"/>
                <a:cs typeface="Arial"/>
              </a:rPr>
              <a:t> </a:t>
            </a:r>
            <a:r>
              <a:rPr sz="1400" spc="-5" dirty="0">
                <a:latin typeface="Arial"/>
                <a:cs typeface="Arial"/>
              </a:rPr>
              <a:t>most</a:t>
            </a:r>
            <a:r>
              <a:rPr sz="1400" spc="-25" dirty="0">
                <a:latin typeface="Arial"/>
                <a:cs typeface="Arial"/>
              </a:rPr>
              <a:t> </a:t>
            </a:r>
            <a:r>
              <a:rPr sz="1400" spc="-5" dirty="0">
                <a:latin typeface="Arial"/>
                <a:cs typeface="Arial"/>
              </a:rPr>
              <a:t>difficult</a:t>
            </a:r>
            <a:r>
              <a:rPr sz="1400" spc="-25" dirty="0">
                <a:latin typeface="Arial"/>
                <a:cs typeface="Arial"/>
              </a:rPr>
              <a:t> </a:t>
            </a:r>
            <a:r>
              <a:rPr sz="1400" spc="-5" dirty="0">
                <a:latin typeface="Arial"/>
                <a:cs typeface="Arial"/>
              </a:rPr>
              <a:t>operations </a:t>
            </a:r>
            <a:r>
              <a:rPr sz="1400" spc="-375" dirty="0">
                <a:latin typeface="Arial"/>
                <a:cs typeface="Arial"/>
              </a:rPr>
              <a:t> </a:t>
            </a:r>
            <a:r>
              <a:rPr sz="1400" dirty="0">
                <a:latin typeface="Arial"/>
                <a:cs typeface="Arial"/>
              </a:rPr>
              <a:t>to</a:t>
            </a:r>
            <a:r>
              <a:rPr sz="1400" spc="-35" dirty="0">
                <a:latin typeface="Arial"/>
                <a:cs typeface="Arial"/>
              </a:rPr>
              <a:t> </a:t>
            </a:r>
            <a:r>
              <a:rPr sz="1400" spc="-5" dirty="0">
                <a:latin typeface="Arial"/>
                <a:cs typeface="Arial"/>
              </a:rPr>
              <a:t>implement</a:t>
            </a:r>
            <a:r>
              <a:rPr sz="1400" spc="-25" dirty="0">
                <a:latin typeface="Arial"/>
                <a:cs typeface="Arial"/>
              </a:rPr>
              <a:t> </a:t>
            </a:r>
            <a:r>
              <a:rPr sz="1400" spc="-5" dirty="0">
                <a:latin typeface="Arial"/>
                <a:cs typeface="Arial"/>
              </a:rPr>
              <a:t>efficiently</a:t>
            </a:r>
            <a:r>
              <a:rPr sz="1400" spc="-40" dirty="0">
                <a:latin typeface="Arial"/>
                <a:cs typeface="Arial"/>
              </a:rPr>
              <a:t> </a:t>
            </a:r>
            <a:r>
              <a:rPr sz="1400" dirty="0">
                <a:latin typeface="Arial"/>
                <a:cs typeface="Arial"/>
              </a:rPr>
              <a:t>in</a:t>
            </a:r>
            <a:r>
              <a:rPr sz="1400" spc="-30" dirty="0">
                <a:latin typeface="Arial"/>
                <a:cs typeface="Arial"/>
              </a:rPr>
              <a:t> </a:t>
            </a:r>
            <a:r>
              <a:rPr sz="1400" spc="-5" dirty="0">
                <a:latin typeface="Arial"/>
                <a:cs typeface="Arial"/>
              </a:rPr>
              <a:t>an</a:t>
            </a:r>
            <a:r>
              <a:rPr sz="1400" spc="-35" dirty="0">
                <a:latin typeface="Arial"/>
                <a:cs typeface="Arial"/>
              </a:rPr>
              <a:t> </a:t>
            </a:r>
            <a:r>
              <a:rPr sz="1400" spc="-5" dirty="0">
                <a:latin typeface="Arial"/>
                <a:cs typeface="Arial"/>
              </a:rPr>
              <a:t>RDBMS.</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pic>
        <p:nvPicPr>
          <p:cNvPr id="10" name="object 10"/>
          <p:cNvPicPr/>
          <p:nvPr/>
        </p:nvPicPr>
        <p:blipFill>
          <a:blip r:embed="rId5" cstate="print"/>
          <a:stretch>
            <a:fillRect/>
          </a:stretch>
        </p:blipFill>
        <p:spPr>
          <a:xfrm>
            <a:off x="4572000" y="3062469"/>
            <a:ext cx="4570603" cy="2075814"/>
          </a:xfrm>
          <a:prstGeom prst="rect">
            <a:avLst/>
          </a:prstGeom>
        </p:spPr>
      </p:pic>
      <p:sp>
        <p:nvSpPr>
          <p:cNvPr id="11" name="object 11"/>
          <p:cNvSpPr txBox="1"/>
          <p:nvPr/>
        </p:nvSpPr>
        <p:spPr>
          <a:xfrm>
            <a:off x="5164074" y="4879151"/>
            <a:ext cx="3386454" cy="327782"/>
          </a:xfrm>
          <a:prstGeom prst="rect">
            <a:avLst/>
          </a:prstGeom>
        </p:spPr>
        <p:txBody>
          <a:bodyPr vert="horz" wrap="square" lIns="0" tIns="3810" rIns="0" bIns="0" rtlCol="0">
            <a:spAutoFit/>
          </a:bodyPr>
          <a:lstStyle/>
          <a:p>
            <a:pPr marL="0" marR="0" lvl="0" indent="0" algn="ctr" defTabSz="914400" rtl="0" eaLnBrk="1" fontAlgn="auto" latinLnBrk="0" hangingPunct="1">
              <a:lnSpc>
                <a:spcPct val="115000"/>
              </a:lnSpc>
              <a:spcBef>
                <a:spcPts val="0"/>
              </a:spcBef>
              <a:spcAft>
                <a:spcPts val="0"/>
              </a:spcAft>
              <a:buClr>
                <a:srgbClr val="595959"/>
              </a:buClr>
              <a:buSzPts val="700"/>
              <a:buFont typeface="Arial"/>
              <a:buNone/>
              <a:tabLst/>
              <a:defRPr/>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a:t>
            </a:r>
            <a:r>
              <a:rPr sz="700" u="sng" spc="-5" dirty="0">
                <a:solidFill>
                  <a:srgbClr val="0096A7"/>
                </a:solidFill>
                <a:uFill>
                  <a:solidFill>
                    <a:srgbClr val="0096A7"/>
                  </a:solidFill>
                </a:uFill>
                <a:latin typeface="Arial"/>
                <a:cs typeface="Arial"/>
                <a:hlinkClick r:id="rId6"/>
              </a:rPr>
              <a:t>https://www.guru99.com/relational-algebra-dbms.htm</a:t>
            </a:r>
            <a:r>
              <a:rPr sz="700" spc="-5" dirty="0">
                <a:solidFill>
                  <a:srgbClr val="0096A7"/>
                </a:solidFill>
                <a:latin typeface="Arial"/>
                <a:cs typeface="Arial"/>
                <a:hlinkClick r:id="rId6"/>
              </a:rPr>
              <a:t>l</a:t>
            </a:r>
            <a:endParaRPr sz="700" dirty="0">
              <a:latin typeface="Arial"/>
              <a:cs typeface="Arial"/>
            </a:endParaRPr>
          </a:p>
          <a:p>
            <a:pPr marL="12700" algn="ctr">
              <a:lnSpc>
                <a:spcPct val="100000"/>
              </a:lnSpc>
              <a:spcBef>
                <a:spcPts val="605"/>
              </a:spcBef>
            </a:pPr>
            <a:endParaRPr sz="800" dirty="0">
              <a:latin typeface="Arial"/>
              <a:cs typeface="Arial"/>
            </a:endParaRPr>
          </a:p>
        </p:txBody>
      </p:sp>
    </p:spTree>
  </p:cSld>
  <p:clrMapOvr>
    <a:masterClrMapping/>
  </p:clrMapOvr>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525560" y="920464"/>
            <a:ext cx="1643687" cy="456535"/>
          </a:xfrm>
          <a:prstGeom prst="rect">
            <a:avLst/>
          </a:prstGeom>
        </p:spPr>
        <p:txBody>
          <a:bodyPr vert="horz" wrap="square" lIns="0" tIns="12700" rIns="0" bIns="0" rtlCol="0">
            <a:spAutoFit/>
          </a:bodyPr>
          <a:lstStyle/>
          <a:p>
            <a:pPr marL="12700" algn="ctr">
              <a:lnSpc>
                <a:spcPct val="100000"/>
              </a:lnSpc>
              <a:spcBef>
                <a:spcPts val="100"/>
              </a:spcBef>
            </a:pPr>
            <a:r>
              <a:rPr dirty="0"/>
              <a:t>Operators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507365"/>
              <a:ext cx="4571365" cy="4295521"/>
            </a:xfrm>
            <a:prstGeom prst="rect">
              <a:avLst/>
            </a:prstGeom>
          </p:spPr>
        </p:pic>
      </p:grpSp>
      <p:sp>
        <p:nvSpPr>
          <p:cNvPr id="7" name="object 7"/>
          <p:cNvSpPr txBox="1"/>
          <p:nvPr/>
        </p:nvSpPr>
        <p:spPr>
          <a:xfrm>
            <a:off x="2054098" y="1722247"/>
            <a:ext cx="44386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Jo</a:t>
            </a:r>
            <a:r>
              <a:rPr sz="1800" spc="-15" dirty="0">
                <a:solidFill>
                  <a:srgbClr val="585858"/>
                </a:solidFill>
                <a:latin typeface="Arial"/>
                <a:cs typeface="Arial"/>
              </a:rPr>
              <a:t>i</a:t>
            </a:r>
            <a:r>
              <a:rPr sz="1800" spc="-5" dirty="0">
                <a:solidFill>
                  <a:srgbClr val="585858"/>
                </a:solidFill>
                <a:latin typeface="Arial"/>
                <a:cs typeface="Arial"/>
              </a:rPr>
              <a:t>n</a:t>
            </a:r>
            <a:endParaRPr sz="1800" dirty="0">
              <a:latin typeface="Arial"/>
              <a:cs typeface="Arial"/>
            </a:endParaRPr>
          </a:p>
        </p:txBody>
      </p:sp>
      <p:sp>
        <p:nvSpPr>
          <p:cNvPr id="8" name="object 8"/>
          <p:cNvSpPr txBox="1"/>
          <p:nvPr/>
        </p:nvSpPr>
        <p:spPr>
          <a:xfrm>
            <a:off x="654812" y="2738094"/>
            <a:ext cx="3385185" cy="2002789"/>
          </a:xfrm>
          <a:prstGeom prst="rect">
            <a:avLst/>
          </a:prstGeom>
        </p:spPr>
        <p:txBody>
          <a:bodyPr vert="horz" wrap="square" lIns="0" tIns="45720" rIns="0" bIns="0" rtlCol="0">
            <a:spAutoFit/>
          </a:bodyPr>
          <a:lstStyle/>
          <a:p>
            <a:pPr marL="1360170">
              <a:lnSpc>
                <a:spcPct val="100000"/>
              </a:lnSpc>
              <a:spcBef>
                <a:spcPts val="360"/>
              </a:spcBef>
            </a:pPr>
            <a:r>
              <a:rPr sz="1400" dirty="0">
                <a:latin typeface="Arial"/>
                <a:cs typeface="Arial"/>
              </a:rPr>
              <a:t>Inner</a:t>
            </a:r>
            <a:r>
              <a:rPr sz="1400" spc="-65" dirty="0">
                <a:latin typeface="Arial"/>
                <a:cs typeface="Arial"/>
              </a:rPr>
              <a:t> </a:t>
            </a:r>
            <a:r>
              <a:rPr sz="1400" spc="-5" dirty="0">
                <a:latin typeface="Arial"/>
                <a:cs typeface="Arial"/>
              </a:rPr>
              <a:t>Joins</a:t>
            </a:r>
            <a:endParaRPr sz="1400">
              <a:latin typeface="Arial"/>
              <a:cs typeface="Arial"/>
            </a:endParaRPr>
          </a:p>
          <a:p>
            <a:pPr marL="1223010">
              <a:lnSpc>
                <a:spcPct val="100000"/>
              </a:lnSpc>
              <a:spcBef>
                <a:spcPts val="265"/>
              </a:spcBef>
            </a:pPr>
            <a:r>
              <a:rPr sz="1400" spc="-10" dirty="0">
                <a:latin typeface="Arial"/>
                <a:cs typeface="Arial"/>
              </a:rPr>
              <a:t>3.</a:t>
            </a:r>
            <a:r>
              <a:rPr sz="1400" spc="-30" dirty="0">
                <a:latin typeface="Arial"/>
                <a:cs typeface="Arial"/>
              </a:rPr>
              <a:t> </a:t>
            </a:r>
            <a:r>
              <a:rPr sz="1400" dirty="0">
                <a:latin typeface="Arial"/>
                <a:cs typeface="Arial"/>
              </a:rPr>
              <a:t>Natural</a:t>
            </a:r>
            <a:r>
              <a:rPr sz="1400" spc="-55" dirty="0">
                <a:latin typeface="Arial"/>
                <a:cs typeface="Arial"/>
              </a:rPr>
              <a:t> </a:t>
            </a:r>
            <a:r>
              <a:rPr sz="1400" dirty="0">
                <a:latin typeface="Arial"/>
                <a:cs typeface="Arial"/>
              </a:rPr>
              <a:t>Join</a:t>
            </a:r>
            <a:endParaRPr sz="1400">
              <a:latin typeface="Arial"/>
              <a:cs typeface="Arial"/>
            </a:endParaRPr>
          </a:p>
          <a:p>
            <a:pPr marL="349250" marR="80645" indent="-337185">
              <a:lnSpc>
                <a:spcPts val="1960"/>
              </a:lnSpc>
              <a:spcBef>
                <a:spcPts val="95"/>
              </a:spcBef>
              <a:buChar char="●"/>
              <a:tabLst>
                <a:tab pos="349250" algn="l"/>
                <a:tab pos="349885" algn="l"/>
              </a:tabLst>
            </a:pPr>
            <a:r>
              <a:rPr sz="1400" dirty="0">
                <a:latin typeface="Arial"/>
                <a:cs typeface="Arial"/>
              </a:rPr>
              <a:t>Natural</a:t>
            </a:r>
            <a:r>
              <a:rPr sz="1400" spc="-35" dirty="0">
                <a:latin typeface="Arial"/>
                <a:cs typeface="Arial"/>
              </a:rPr>
              <a:t> </a:t>
            </a:r>
            <a:r>
              <a:rPr sz="1400" dirty="0">
                <a:latin typeface="Arial"/>
                <a:cs typeface="Arial"/>
              </a:rPr>
              <a:t>join</a:t>
            </a:r>
            <a:r>
              <a:rPr sz="1400" spc="-40" dirty="0">
                <a:latin typeface="Arial"/>
                <a:cs typeface="Arial"/>
              </a:rPr>
              <a:t> </a:t>
            </a:r>
            <a:r>
              <a:rPr sz="1400" spc="-5" dirty="0">
                <a:latin typeface="Arial"/>
                <a:cs typeface="Arial"/>
              </a:rPr>
              <a:t>does</a:t>
            </a:r>
            <a:r>
              <a:rPr sz="1400" spc="-20" dirty="0">
                <a:latin typeface="Arial"/>
                <a:cs typeface="Arial"/>
              </a:rPr>
              <a:t> </a:t>
            </a:r>
            <a:r>
              <a:rPr sz="1400" spc="-5" dirty="0">
                <a:latin typeface="Arial"/>
                <a:cs typeface="Arial"/>
              </a:rPr>
              <a:t>not</a:t>
            </a:r>
            <a:r>
              <a:rPr sz="1400" spc="-20" dirty="0">
                <a:latin typeface="Arial"/>
                <a:cs typeface="Arial"/>
              </a:rPr>
              <a:t> </a:t>
            </a:r>
            <a:r>
              <a:rPr sz="1400" spc="-5" dirty="0">
                <a:latin typeface="Arial"/>
                <a:cs typeface="Arial"/>
              </a:rPr>
              <a:t>utilize</a:t>
            </a:r>
            <a:r>
              <a:rPr sz="1400" spc="-20" dirty="0">
                <a:latin typeface="Arial"/>
                <a:cs typeface="Arial"/>
              </a:rPr>
              <a:t> </a:t>
            </a:r>
            <a:r>
              <a:rPr sz="1400" spc="-5" dirty="0">
                <a:latin typeface="Arial"/>
                <a:cs typeface="Arial"/>
              </a:rPr>
              <a:t>any</a:t>
            </a:r>
            <a:r>
              <a:rPr sz="1400" spc="-45" dirty="0">
                <a:latin typeface="Arial"/>
                <a:cs typeface="Arial"/>
              </a:rPr>
              <a:t> </a:t>
            </a:r>
            <a:r>
              <a:rPr sz="1400" spc="-5" dirty="0">
                <a:latin typeface="Arial"/>
                <a:cs typeface="Arial"/>
              </a:rPr>
              <a:t>of</a:t>
            </a:r>
            <a:r>
              <a:rPr sz="1400" spc="-20" dirty="0">
                <a:latin typeface="Arial"/>
                <a:cs typeface="Arial"/>
              </a:rPr>
              <a:t> </a:t>
            </a:r>
            <a:r>
              <a:rPr sz="1400" spc="-5" dirty="0">
                <a:latin typeface="Arial"/>
                <a:cs typeface="Arial"/>
              </a:rPr>
              <a:t>the </a:t>
            </a:r>
            <a:r>
              <a:rPr sz="1400" spc="-375" dirty="0">
                <a:latin typeface="Arial"/>
                <a:cs typeface="Arial"/>
              </a:rPr>
              <a:t> </a:t>
            </a:r>
            <a:r>
              <a:rPr sz="1400" spc="-5" dirty="0">
                <a:latin typeface="Arial"/>
                <a:cs typeface="Arial"/>
              </a:rPr>
              <a:t>comparison</a:t>
            </a:r>
            <a:r>
              <a:rPr sz="1400" spc="-10" dirty="0">
                <a:latin typeface="Arial"/>
                <a:cs typeface="Arial"/>
              </a:rPr>
              <a:t> </a:t>
            </a:r>
            <a:r>
              <a:rPr sz="1400" spc="-5" dirty="0">
                <a:latin typeface="Arial"/>
                <a:cs typeface="Arial"/>
              </a:rPr>
              <a:t>operators.</a:t>
            </a:r>
            <a:endParaRPr sz="1400">
              <a:latin typeface="Arial"/>
              <a:cs typeface="Arial"/>
            </a:endParaRPr>
          </a:p>
          <a:p>
            <a:pPr marL="349250" indent="-337185">
              <a:lnSpc>
                <a:spcPct val="100000"/>
              </a:lnSpc>
              <a:spcBef>
                <a:spcPts val="150"/>
              </a:spcBef>
              <a:buChar char="●"/>
              <a:tabLst>
                <a:tab pos="349250" algn="l"/>
                <a:tab pos="349885" algn="l"/>
              </a:tabLst>
            </a:pPr>
            <a:r>
              <a:rPr sz="1400" spc="-5" dirty="0">
                <a:latin typeface="Arial"/>
                <a:cs typeface="Arial"/>
              </a:rPr>
              <a:t>Attributes</a:t>
            </a:r>
            <a:r>
              <a:rPr sz="1400" spc="-25" dirty="0">
                <a:latin typeface="Arial"/>
                <a:cs typeface="Arial"/>
              </a:rPr>
              <a:t> </a:t>
            </a:r>
            <a:r>
              <a:rPr sz="1400" dirty="0">
                <a:latin typeface="Arial"/>
                <a:cs typeface="Arial"/>
              </a:rPr>
              <a:t>should</a:t>
            </a:r>
            <a:r>
              <a:rPr sz="1400" spc="-20" dirty="0">
                <a:latin typeface="Arial"/>
                <a:cs typeface="Arial"/>
              </a:rPr>
              <a:t> </a:t>
            </a:r>
            <a:r>
              <a:rPr sz="1400" spc="-10" dirty="0">
                <a:latin typeface="Arial"/>
                <a:cs typeface="Arial"/>
              </a:rPr>
              <a:t>have</a:t>
            </a:r>
            <a:r>
              <a:rPr sz="1400" spc="-20" dirty="0">
                <a:latin typeface="Arial"/>
                <a:cs typeface="Arial"/>
              </a:rPr>
              <a:t> </a:t>
            </a:r>
            <a:r>
              <a:rPr sz="1400" dirty="0">
                <a:latin typeface="Arial"/>
                <a:cs typeface="Arial"/>
              </a:rPr>
              <a:t>the</a:t>
            </a:r>
            <a:r>
              <a:rPr sz="1400" spc="-15" dirty="0">
                <a:latin typeface="Arial"/>
                <a:cs typeface="Arial"/>
              </a:rPr>
              <a:t> </a:t>
            </a:r>
            <a:r>
              <a:rPr sz="1400" spc="-5" dirty="0">
                <a:latin typeface="Arial"/>
                <a:cs typeface="Arial"/>
              </a:rPr>
              <a:t>same</a:t>
            </a:r>
            <a:r>
              <a:rPr sz="1400" spc="-30" dirty="0">
                <a:latin typeface="Arial"/>
                <a:cs typeface="Arial"/>
              </a:rPr>
              <a:t> </a:t>
            </a:r>
            <a:r>
              <a:rPr sz="1400" spc="-5" dirty="0">
                <a:latin typeface="Arial"/>
                <a:cs typeface="Arial"/>
              </a:rPr>
              <a:t>name</a:t>
            </a:r>
            <a:endParaRPr sz="1400">
              <a:latin typeface="Arial"/>
              <a:cs typeface="Arial"/>
            </a:endParaRPr>
          </a:p>
          <a:p>
            <a:pPr marL="349250">
              <a:lnSpc>
                <a:spcPct val="100000"/>
              </a:lnSpc>
              <a:spcBef>
                <a:spcPts val="265"/>
              </a:spcBef>
            </a:pPr>
            <a:r>
              <a:rPr sz="1400" spc="-5" dirty="0">
                <a:latin typeface="Arial"/>
                <a:cs typeface="Arial"/>
              </a:rPr>
              <a:t>and</a:t>
            </a:r>
            <a:r>
              <a:rPr sz="1400" spc="-40" dirty="0">
                <a:latin typeface="Arial"/>
                <a:cs typeface="Arial"/>
              </a:rPr>
              <a:t> </a:t>
            </a:r>
            <a:r>
              <a:rPr sz="1400" spc="-5" dirty="0">
                <a:latin typeface="Arial"/>
                <a:cs typeface="Arial"/>
              </a:rPr>
              <a:t>domain.</a:t>
            </a:r>
            <a:endParaRPr sz="1400">
              <a:latin typeface="Arial"/>
              <a:cs typeface="Arial"/>
            </a:endParaRPr>
          </a:p>
          <a:p>
            <a:pPr marL="349250" marR="52069" indent="-337185">
              <a:lnSpc>
                <a:spcPct val="115100"/>
              </a:lnSpc>
              <a:spcBef>
                <a:spcPts val="25"/>
              </a:spcBef>
              <a:buChar char="●"/>
              <a:tabLst>
                <a:tab pos="349250" algn="l"/>
                <a:tab pos="349885" algn="l"/>
              </a:tabLst>
            </a:pPr>
            <a:r>
              <a:rPr sz="1400" dirty="0">
                <a:latin typeface="Arial"/>
                <a:cs typeface="Arial"/>
              </a:rPr>
              <a:t>There</a:t>
            </a:r>
            <a:r>
              <a:rPr sz="1400" spc="-25" dirty="0">
                <a:latin typeface="Arial"/>
                <a:cs typeface="Arial"/>
              </a:rPr>
              <a:t> </a:t>
            </a:r>
            <a:r>
              <a:rPr sz="1400" dirty="0">
                <a:latin typeface="Arial"/>
                <a:cs typeface="Arial"/>
              </a:rPr>
              <a:t>should</a:t>
            </a:r>
            <a:r>
              <a:rPr sz="1400" spc="-25" dirty="0">
                <a:latin typeface="Arial"/>
                <a:cs typeface="Arial"/>
              </a:rPr>
              <a:t> </a:t>
            </a:r>
            <a:r>
              <a:rPr sz="1400" spc="-5" dirty="0">
                <a:latin typeface="Arial"/>
                <a:cs typeface="Arial"/>
              </a:rPr>
              <a:t>be</a:t>
            </a:r>
            <a:r>
              <a:rPr sz="1400" spc="-20" dirty="0">
                <a:latin typeface="Arial"/>
                <a:cs typeface="Arial"/>
              </a:rPr>
              <a:t> </a:t>
            </a:r>
            <a:r>
              <a:rPr sz="1400" spc="-10" dirty="0">
                <a:latin typeface="Arial"/>
                <a:cs typeface="Arial"/>
              </a:rPr>
              <a:t>at</a:t>
            </a:r>
            <a:r>
              <a:rPr sz="1400" spc="-30" dirty="0">
                <a:latin typeface="Arial"/>
                <a:cs typeface="Arial"/>
              </a:rPr>
              <a:t> </a:t>
            </a:r>
            <a:r>
              <a:rPr sz="1400" spc="-5" dirty="0">
                <a:latin typeface="Arial"/>
                <a:cs typeface="Arial"/>
              </a:rPr>
              <a:t>least</a:t>
            </a:r>
            <a:r>
              <a:rPr sz="1400" dirty="0">
                <a:latin typeface="Arial"/>
                <a:cs typeface="Arial"/>
              </a:rPr>
              <a:t> </a:t>
            </a:r>
            <a:r>
              <a:rPr sz="1400" spc="-5" dirty="0">
                <a:latin typeface="Arial"/>
                <a:cs typeface="Arial"/>
              </a:rPr>
              <a:t>one</a:t>
            </a:r>
            <a:r>
              <a:rPr sz="1400" spc="-25" dirty="0">
                <a:latin typeface="Arial"/>
                <a:cs typeface="Arial"/>
              </a:rPr>
              <a:t> </a:t>
            </a:r>
            <a:r>
              <a:rPr sz="1400" spc="-5" dirty="0">
                <a:latin typeface="Arial"/>
                <a:cs typeface="Arial"/>
              </a:rPr>
              <a:t>common </a:t>
            </a:r>
            <a:r>
              <a:rPr sz="1400" spc="-375" dirty="0">
                <a:latin typeface="Arial"/>
                <a:cs typeface="Arial"/>
              </a:rPr>
              <a:t> </a:t>
            </a:r>
            <a:r>
              <a:rPr sz="1400" spc="-5" dirty="0">
                <a:latin typeface="Arial"/>
                <a:cs typeface="Arial"/>
              </a:rPr>
              <a:t>attribute</a:t>
            </a:r>
            <a:r>
              <a:rPr sz="1400" spc="-20" dirty="0">
                <a:latin typeface="Arial"/>
                <a:cs typeface="Arial"/>
              </a:rPr>
              <a:t> </a:t>
            </a:r>
            <a:r>
              <a:rPr sz="1400" spc="-5" dirty="0">
                <a:latin typeface="Arial"/>
                <a:cs typeface="Arial"/>
              </a:rPr>
              <a:t>between</a:t>
            </a:r>
            <a:r>
              <a:rPr sz="1400" spc="-10" dirty="0">
                <a:latin typeface="Arial"/>
                <a:cs typeface="Arial"/>
              </a:rPr>
              <a:t> two</a:t>
            </a:r>
            <a:r>
              <a:rPr sz="1400" spc="-15" dirty="0">
                <a:latin typeface="Arial"/>
                <a:cs typeface="Arial"/>
              </a:rPr>
              <a:t> </a:t>
            </a:r>
            <a:r>
              <a:rPr sz="1400" dirty="0">
                <a:latin typeface="Arial"/>
                <a:cs typeface="Arial"/>
              </a:rPr>
              <a:t>relations.</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5634356" y="4914409"/>
            <a:ext cx="3386454" cy="327782"/>
          </a:xfrm>
          <a:prstGeom prst="rect">
            <a:avLst/>
          </a:prstGeom>
        </p:spPr>
        <p:txBody>
          <a:bodyPr vert="horz" wrap="square" lIns="0" tIns="3810" rIns="0" bIns="0" rtlCol="0">
            <a:spAutoFit/>
          </a:bodyPr>
          <a:lstStyle/>
          <a:p>
            <a:pPr marL="0" marR="0" lvl="0" indent="0" algn="l" defTabSz="914400" rtl="0" eaLnBrk="1" fontAlgn="auto" latinLnBrk="0" hangingPunct="1">
              <a:lnSpc>
                <a:spcPct val="115000"/>
              </a:lnSpc>
              <a:spcBef>
                <a:spcPts val="0"/>
              </a:spcBef>
              <a:spcAft>
                <a:spcPts val="0"/>
              </a:spcAft>
              <a:buClr>
                <a:srgbClr val="595959"/>
              </a:buClr>
              <a:buSzPts val="700"/>
              <a:buFont typeface="Arial"/>
              <a:buNone/>
              <a:tabLst/>
              <a:defRPr/>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a:t>
            </a:r>
            <a:r>
              <a:rPr sz="700" u="sng" spc="-5" dirty="0">
                <a:solidFill>
                  <a:srgbClr val="0096A7"/>
                </a:solidFill>
                <a:uFill>
                  <a:solidFill>
                    <a:srgbClr val="0096A7"/>
                  </a:solidFill>
                </a:uFill>
                <a:latin typeface="Arial"/>
                <a:cs typeface="Arial"/>
                <a:hlinkClick r:id="rId5"/>
              </a:rPr>
              <a:t>https://www.guru99.com/relational-algebra-dbms.htm</a:t>
            </a:r>
            <a:r>
              <a:rPr sz="700" spc="-5" dirty="0">
                <a:solidFill>
                  <a:srgbClr val="0096A7"/>
                </a:solidFill>
                <a:latin typeface="Arial"/>
                <a:cs typeface="Arial"/>
                <a:hlinkClick r:id="rId5"/>
              </a:rPr>
              <a:t>l</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93701" y="918516"/>
            <a:ext cx="1612156" cy="456535"/>
          </a:xfrm>
          <a:prstGeom prst="rect">
            <a:avLst/>
          </a:prstGeom>
        </p:spPr>
        <p:txBody>
          <a:bodyPr vert="horz" wrap="square" lIns="0" tIns="12700" rIns="0" bIns="0" rtlCol="0">
            <a:spAutoFit/>
          </a:bodyPr>
          <a:lstStyle/>
          <a:p>
            <a:pPr marL="12700" algn="ctr">
              <a:lnSpc>
                <a:spcPct val="100000"/>
              </a:lnSpc>
              <a:spcBef>
                <a:spcPts val="100"/>
              </a:spcBef>
            </a:pPr>
            <a:r>
              <a:rPr dirty="0"/>
              <a:t>Operators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572000" y="507365"/>
              <a:ext cx="4571365" cy="4295521"/>
            </a:xfrm>
            <a:prstGeom prst="rect">
              <a:avLst/>
            </a:prstGeom>
          </p:spPr>
        </p:pic>
      </p:grpSp>
      <p:sp>
        <p:nvSpPr>
          <p:cNvPr id="7" name="object 7"/>
          <p:cNvSpPr txBox="1"/>
          <p:nvPr/>
        </p:nvSpPr>
        <p:spPr>
          <a:xfrm>
            <a:off x="1997710" y="1583563"/>
            <a:ext cx="55816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Jo</a:t>
            </a:r>
            <a:r>
              <a:rPr sz="1800" spc="-15" dirty="0">
                <a:solidFill>
                  <a:srgbClr val="585858"/>
                </a:solidFill>
                <a:latin typeface="Arial"/>
                <a:cs typeface="Arial"/>
              </a:rPr>
              <a:t>i</a:t>
            </a:r>
            <a:r>
              <a:rPr sz="1800" spc="-5" dirty="0">
                <a:solidFill>
                  <a:srgbClr val="585858"/>
                </a:solidFill>
                <a:latin typeface="Arial"/>
                <a:cs typeface="Arial"/>
              </a:rPr>
              <a:t>ns</a:t>
            </a:r>
            <a:endParaRPr sz="1800" dirty="0">
              <a:latin typeface="Arial"/>
              <a:cs typeface="Arial"/>
            </a:endParaRPr>
          </a:p>
        </p:txBody>
      </p:sp>
      <p:sp>
        <p:nvSpPr>
          <p:cNvPr id="8" name="object 8"/>
          <p:cNvSpPr txBox="1"/>
          <p:nvPr/>
        </p:nvSpPr>
        <p:spPr>
          <a:xfrm>
            <a:off x="654812" y="3108045"/>
            <a:ext cx="3289935" cy="1262380"/>
          </a:xfrm>
          <a:prstGeom prst="rect">
            <a:avLst/>
          </a:prstGeom>
        </p:spPr>
        <p:txBody>
          <a:bodyPr vert="horz" wrap="square" lIns="0" tIns="46355" rIns="0" bIns="0" rtlCol="0">
            <a:spAutoFit/>
          </a:bodyPr>
          <a:lstStyle/>
          <a:p>
            <a:pPr marL="1410335" algn="just">
              <a:lnSpc>
                <a:spcPct val="100000"/>
              </a:lnSpc>
              <a:spcBef>
                <a:spcPts val="365"/>
              </a:spcBef>
            </a:pPr>
            <a:r>
              <a:rPr sz="1400" dirty="0">
                <a:latin typeface="Arial"/>
                <a:cs typeface="Arial"/>
              </a:rPr>
              <a:t>Outer</a:t>
            </a:r>
            <a:r>
              <a:rPr sz="1400" spc="-70" dirty="0">
                <a:latin typeface="Arial"/>
                <a:cs typeface="Arial"/>
              </a:rPr>
              <a:t> </a:t>
            </a:r>
            <a:r>
              <a:rPr sz="1400" dirty="0">
                <a:latin typeface="Arial"/>
                <a:cs typeface="Arial"/>
              </a:rPr>
              <a:t>join</a:t>
            </a:r>
            <a:endParaRPr sz="1400">
              <a:latin typeface="Arial"/>
              <a:cs typeface="Arial"/>
            </a:endParaRPr>
          </a:p>
          <a:p>
            <a:pPr marL="349250" indent="-337185" algn="just">
              <a:lnSpc>
                <a:spcPct val="100000"/>
              </a:lnSpc>
              <a:spcBef>
                <a:spcPts val="265"/>
              </a:spcBef>
              <a:buChar char="●"/>
              <a:tabLst>
                <a:tab pos="349885" algn="l"/>
              </a:tabLst>
            </a:pPr>
            <a:r>
              <a:rPr sz="1400" dirty="0">
                <a:latin typeface="Arial"/>
                <a:cs typeface="Arial"/>
              </a:rPr>
              <a:t>In</a:t>
            </a:r>
            <a:r>
              <a:rPr sz="1400" spc="-20" dirty="0">
                <a:latin typeface="Arial"/>
                <a:cs typeface="Arial"/>
              </a:rPr>
              <a:t> </a:t>
            </a:r>
            <a:r>
              <a:rPr sz="1400" spc="-10" dirty="0">
                <a:latin typeface="Arial"/>
                <a:cs typeface="Arial"/>
              </a:rPr>
              <a:t>an</a:t>
            </a:r>
            <a:r>
              <a:rPr sz="1400" spc="-20" dirty="0">
                <a:latin typeface="Arial"/>
                <a:cs typeface="Arial"/>
              </a:rPr>
              <a:t> </a:t>
            </a:r>
            <a:r>
              <a:rPr sz="1400" spc="-5" dirty="0">
                <a:latin typeface="Arial"/>
                <a:cs typeface="Arial"/>
              </a:rPr>
              <a:t>outer</a:t>
            </a:r>
            <a:r>
              <a:rPr sz="1400" spc="-25" dirty="0">
                <a:latin typeface="Arial"/>
                <a:cs typeface="Arial"/>
              </a:rPr>
              <a:t> </a:t>
            </a:r>
            <a:r>
              <a:rPr sz="1400" spc="-5" dirty="0">
                <a:latin typeface="Arial"/>
                <a:cs typeface="Arial"/>
              </a:rPr>
              <a:t>join,</a:t>
            </a:r>
            <a:r>
              <a:rPr sz="1400" spc="-15" dirty="0">
                <a:latin typeface="Arial"/>
                <a:cs typeface="Arial"/>
              </a:rPr>
              <a:t> </a:t>
            </a:r>
            <a:r>
              <a:rPr sz="1400" spc="-5" dirty="0">
                <a:latin typeface="Arial"/>
                <a:cs typeface="Arial"/>
              </a:rPr>
              <a:t>along</a:t>
            </a:r>
            <a:r>
              <a:rPr sz="1400" spc="-20" dirty="0">
                <a:latin typeface="Arial"/>
                <a:cs typeface="Arial"/>
              </a:rPr>
              <a:t> </a:t>
            </a:r>
            <a:r>
              <a:rPr sz="1400" spc="-5" dirty="0">
                <a:latin typeface="Arial"/>
                <a:cs typeface="Arial"/>
              </a:rPr>
              <a:t>with</a:t>
            </a:r>
            <a:r>
              <a:rPr sz="1400" spc="-10" dirty="0">
                <a:latin typeface="Arial"/>
                <a:cs typeface="Arial"/>
              </a:rPr>
              <a:t> </a:t>
            </a:r>
            <a:r>
              <a:rPr sz="1400" spc="-5" dirty="0">
                <a:latin typeface="Arial"/>
                <a:cs typeface="Arial"/>
              </a:rPr>
              <a:t>tuples</a:t>
            </a:r>
            <a:r>
              <a:rPr sz="1400" spc="-25" dirty="0">
                <a:latin typeface="Arial"/>
                <a:cs typeface="Arial"/>
              </a:rPr>
              <a:t> </a:t>
            </a:r>
            <a:r>
              <a:rPr sz="1400" spc="-5" dirty="0">
                <a:latin typeface="Arial"/>
                <a:cs typeface="Arial"/>
              </a:rPr>
              <a:t>that</a:t>
            </a:r>
            <a:endParaRPr sz="1400">
              <a:latin typeface="Arial"/>
              <a:cs typeface="Arial"/>
            </a:endParaRPr>
          </a:p>
          <a:p>
            <a:pPr marL="349250" marR="36830" algn="just">
              <a:lnSpc>
                <a:spcPct val="115700"/>
              </a:lnSpc>
              <a:spcBef>
                <a:spcPts val="15"/>
              </a:spcBef>
            </a:pPr>
            <a:r>
              <a:rPr sz="1400" spc="-5" dirty="0">
                <a:latin typeface="Arial"/>
                <a:cs typeface="Arial"/>
              </a:rPr>
              <a:t>satisfy </a:t>
            </a:r>
            <a:r>
              <a:rPr sz="1400" dirty="0">
                <a:latin typeface="Arial"/>
                <a:cs typeface="Arial"/>
              </a:rPr>
              <a:t>the </a:t>
            </a:r>
            <a:r>
              <a:rPr sz="1400" spc="-5" dirty="0">
                <a:latin typeface="Arial"/>
                <a:cs typeface="Arial"/>
              </a:rPr>
              <a:t>matching criteria, </a:t>
            </a:r>
            <a:r>
              <a:rPr sz="1400" spc="-10" dirty="0">
                <a:latin typeface="Arial"/>
                <a:cs typeface="Arial"/>
              </a:rPr>
              <a:t>we </a:t>
            </a:r>
            <a:r>
              <a:rPr sz="1400" dirty="0">
                <a:latin typeface="Arial"/>
                <a:cs typeface="Arial"/>
              </a:rPr>
              <a:t>also </a:t>
            </a:r>
            <a:r>
              <a:rPr sz="1400" spc="5" dirty="0">
                <a:latin typeface="Arial"/>
                <a:cs typeface="Arial"/>
              </a:rPr>
              <a:t> </a:t>
            </a:r>
            <a:r>
              <a:rPr sz="1400" dirty="0">
                <a:latin typeface="Arial"/>
                <a:cs typeface="Arial"/>
              </a:rPr>
              <a:t>include </a:t>
            </a:r>
            <a:r>
              <a:rPr sz="1400" spc="-5" dirty="0">
                <a:latin typeface="Arial"/>
                <a:cs typeface="Arial"/>
              </a:rPr>
              <a:t>some </a:t>
            </a:r>
            <a:r>
              <a:rPr sz="1400" dirty="0">
                <a:latin typeface="Arial"/>
                <a:cs typeface="Arial"/>
              </a:rPr>
              <a:t>or all </a:t>
            </a:r>
            <a:r>
              <a:rPr sz="1400" spc="-5" dirty="0">
                <a:latin typeface="Arial"/>
                <a:cs typeface="Arial"/>
              </a:rPr>
              <a:t>tuples that </a:t>
            </a:r>
            <a:r>
              <a:rPr sz="1400" dirty="0">
                <a:latin typeface="Arial"/>
                <a:cs typeface="Arial"/>
              </a:rPr>
              <a:t>do </a:t>
            </a:r>
            <a:r>
              <a:rPr sz="1400" spc="-5" dirty="0">
                <a:latin typeface="Arial"/>
                <a:cs typeface="Arial"/>
              </a:rPr>
              <a:t>not </a:t>
            </a:r>
            <a:r>
              <a:rPr sz="1400" spc="-380" dirty="0">
                <a:latin typeface="Arial"/>
                <a:cs typeface="Arial"/>
              </a:rPr>
              <a:t> </a:t>
            </a:r>
            <a:r>
              <a:rPr sz="1400" dirty="0">
                <a:latin typeface="Arial"/>
                <a:cs typeface="Arial"/>
              </a:rPr>
              <a:t>match</a:t>
            </a:r>
            <a:r>
              <a:rPr sz="1400" spc="-25" dirty="0">
                <a:latin typeface="Arial"/>
                <a:cs typeface="Arial"/>
              </a:rPr>
              <a:t> </a:t>
            </a:r>
            <a:r>
              <a:rPr sz="1400" dirty="0">
                <a:latin typeface="Arial"/>
                <a:cs typeface="Arial"/>
              </a:rPr>
              <a:t>the</a:t>
            </a:r>
            <a:r>
              <a:rPr sz="1400" spc="-20" dirty="0">
                <a:latin typeface="Arial"/>
                <a:cs typeface="Arial"/>
              </a:rPr>
              <a:t> </a:t>
            </a:r>
            <a:r>
              <a:rPr sz="1400" spc="-5" dirty="0">
                <a:latin typeface="Arial"/>
                <a:cs typeface="Arial"/>
              </a:rPr>
              <a:t>criteria.</a:t>
            </a:r>
            <a:endParaRPr sz="1400">
              <a:latin typeface="Arial"/>
              <a:cs typeface="Arial"/>
            </a:endParaRPr>
          </a:p>
        </p:txBody>
      </p:sp>
      <p:pic>
        <p:nvPicPr>
          <p:cNvPr id="9" name="object 9"/>
          <p:cNvPicPr/>
          <p:nvPr/>
        </p:nvPicPr>
        <p:blipFill>
          <a:blip r:embed="rId4" cstate="print"/>
          <a:stretch>
            <a:fillRect/>
          </a:stretch>
        </p:blipFill>
        <p:spPr>
          <a:xfrm>
            <a:off x="143510" y="161289"/>
            <a:ext cx="773887" cy="311150"/>
          </a:xfrm>
          <a:prstGeom prst="rect">
            <a:avLst/>
          </a:prstGeom>
        </p:spPr>
      </p:pic>
      <p:sp>
        <p:nvSpPr>
          <p:cNvPr id="10" name="object 10"/>
          <p:cNvSpPr txBox="1"/>
          <p:nvPr/>
        </p:nvSpPr>
        <p:spPr>
          <a:xfrm>
            <a:off x="5589790" y="4908103"/>
            <a:ext cx="3386454" cy="327782"/>
          </a:xfrm>
          <a:prstGeom prst="rect">
            <a:avLst/>
          </a:prstGeom>
        </p:spPr>
        <p:txBody>
          <a:bodyPr vert="horz" wrap="square" lIns="0" tIns="3810" rIns="0" bIns="0" rtlCol="0">
            <a:spAutoFit/>
          </a:bodyPr>
          <a:lstStyle/>
          <a:p>
            <a:pPr marL="0" marR="0" lvl="0" indent="0" algn="l" defTabSz="914400" rtl="0" eaLnBrk="1" fontAlgn="auto" latinLnBrk="0" hangingPunct="1">
              <a:lnSpc>
                <a:spcPct val="115000"/>
              </a:lnSpc>
              <a:spcBef>
                <a:spcPts val="0"/>
              </a:spcBef>
              <a:spcAft>
                <a:spcPts val="0"/>
              </a:spcAft>
              <a:buClr>
                <a:srgbClr val="595959"/>
              </a:buClr>
              <a:buSzPts val="700"/>
              <a:buFont typeface="Arial"/>
              <a:buNone/>
              <a:tabLst/>
              <a:defRPr/>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a:t>
            </a:r>
            <a:r>
              <a:rPr sz="700" u="sng" spc="-5" dirty="0">
                <a:solidFill>
                  <a:srgbClr val="0096A7"/>
                </a:solidFill>
                <a:uFill>
                  <a:solidFill>
                    <a:srgbClr val="0096A7"/>
                  </a:solidFill>
                </a:uFill>
                <a:latin typeface="Arial"/>
                <a:cs typeface="Arial"/>
                <a:hlinkClick r:id="rId5"/>
              </a:rPr>
              <a:t>https://www.guru99.com/relational-algebra-dbms.htm</a:t>
            </a:r>
            <a:r>
              <a:rPr sz="700" spc="-5" dirty="0">
                <a:solidFill>
                  <a:srgbClr val="0096A7"/>
                </a:solidFill>
                <a:latin typeface="Arial"/>
                <a:cs typeface="Arial"/>
                <a:hlinkClick r:id="rId5"/>
              </a:rPr>
              <a:t>l</a:t>
            </a:r>
            <a:endParaRPr sz="700" dirty="0">
              <a:latin typeface="Arial"/>
              <a:cs typeface="Arial"/>
            </a:endParaRPr>
          </a:p>
          <a:p>
            <a:pPr marL="12700">
              <a:lnSpc>
                <a:spcPct val="100000"/>
              </a:lnSpc>
              <a:spcBef>
                <a:spcPts val="605"/>
              </a:spcBef>
            </a:pPr>
            <a:endParaRPr sz="800" dirty="0">
              <a:latin typeface="Arial"/>
              <a:cs typeface="Arial"/>
            </a:endParaRPr>
          </a:p>
        </p:txBody>
      </p:sp>
    </p:spTree>
  </p:cSld>
  <p:clrMapOvr>
    <a:masterClrMapping/>
  </p:clrMapOvr>
</p:sld>
</file>

<file path=ppt/slides/slide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69347" y="820972"/>
            <a:ext cx="1757198" cy="456535"/>
          </a:xfrm>
          <a:prstGeom prst="rect">
            <a:avLst/>
          </a:prstGeom>
        </p:spPr>
        <p:txBody>
          <a:bodyPr vert="horz" wrap="square" lIns="0" tIns="12700" rIns="0" bIns="0" rtlCol="0">
            <a:spAutoFit/>
          </a:bodyPr>
          <a:lstStyle/>
          <a:p>
            <a:pPr marL="12700">
              <a:lnSpc>
                <a:spcPct val="100000"/>
              </a:lnSpc>
              <a:spcBef>
                <a:spcPts val="100"/>
              </a:spcBef>
            </a:pPr>
            <a:r>
              <a:rPr dirty="0"/>
              <a:t>Operators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886325" y="1353439"/>
              <a:ext cx="4036695" cy="1361440"/>
            </a:xfrm>
            <a:prstGeom prst="rect">
              <a:avLst/>
            </a:prstGeom>
          </p:spPr>
        </p:pic>
        <p:pic>
          <p:nvPicPr>
            <p:cNvPr id="7" name="object 7"/>
            <p:cNvPicPr/>
            <p:nvPr/>
          </p:nvPicPr>
          <p:blipFill>
            <a:blip r:embed="rId4" cstate="print"/>
            <a:stretch>
              <a:fillRect/>
            </a:stretch>
          </p:blipFill>
          <p:spPr>
            <a:xfrm>
              <a:off x="6386195" y="3095751"/>
              <a:ext cx="770775" cy="656590"/>
            </a:xfrm>
            <a:prstGeom prst="rect">
              <a:avLst/>
            </a:prstGeom>
          </p:spPr>
        </p:pic>
      </p:grpSp>
      <p:sp>
        <p:nvSpPr>
          <p:cNvPr id="8" name="object 8"/>
          <p:cNvSpPr txBox="1"/>
          <p:nvPr/>
        </p:nvSpPr>
        <p:spPr>
          <a:xfrm>
            <a:off x="1997710" y="1583563"/>
            <a:ext cx="55816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Jo</a:t>
            </a:r>
            <a:r>
              <a:rPr sz="1800" spc="-15" dirty="0">
                <a:solidFill>
                  <a:srgbClr val="585858"/>
                </a:solidFill>
                <a:latin typeface="Arial"/>
                <a:cs typeface="Arial"/>
              </a:rPr>
              <a:t>i</a:t>
            </a:r>
            <a:r>
              <a:rPr sz="1800" spc="-5" dirty="0">
                <a:solidFill>
                  <a:srgbClr val="585858"/>
                </a:solidFill>
                <a:latin typeface="Arial"/>
                <a:cs typeface="Arial"/>
              </a:rPr>
              <a:t>ns</a:t>
            </a:r>
            <a:endParaRPr sz="1800">
              <a:latin typeface="Arial"/>
              <a:cs typeface="Arial"/>
            </a:endParaRPr>
          </a:p>
        </p:txBody>
      </p:sp>
      <p:sp>
        <p:nvSpPr>
          <p:cNvPr id="9" name="object 9"/>
          <p:cNvSpPr txBox="1"/>
          <p:nvPr/>
        </p:nvSpPr>
        <p:spPr>
          <a:xfrm>
            <a:off x="654812" y="2736570"/>
            <a:ext cx="3552825" cy="1757045"/>
          </a:xfrm>
          <a:prstGeom prst="rect">
            <a:avLst/>
          </a:prstGeom>
        </p:spPr>
        <p:txBody>
          <a:bodyPr vert="horz" wrap="square" lIns="0" tIns="45720" rIns="0" bIns="0" rtlCol="0">
            <a:spAutoFit/>
          </a:bodyPr>
          <a:lstStyle/>
          <a:p>
            <a:pPr marL="1410335" algn="just">
              <a:lnSpc>
                <a:spcPct val="100000"/>
              </a:lnSpc>
              <a:spcBef>
                <a:spcPts val="360"/>
              </a:spcBef>
            </a:pPr>
            <a:r>
              <a:rPr sz="1400" dirty="0">
                <a:latin typeface="Arial"/>
                <a:cs typeface="Arial"/>
              </a:rPr>
              <a:t>Outer</a:t>
            </a:r>
            <a:r>
              <a:rPr sz="1400" spc="-70" dirty="0">
                <a:latin typeface="Arial"/>
                <a:cs typeface="Arial"/>
              </a:rPr>
              <a:t> </a:t>
            </a:r>
            <a:r>
              <a:rPr sz="1400" dirty="0">
                <a:latin typeface="Arial"/>
                <a:cs typeface="Arial"/>
              </a:rPr>
              <a:t>join</a:t>
            </a:r>
            <a:endParaRPr sz="1400">
              <a:latin typeface="Arial"/>
              <a:cs typeface="Arial"/>
            </a:endParaRPr>
          </a:p>
          <a:p>
            <a:pPr marL="1113155" algn="just">
              <a:lnSpc>
                <a:spcPct val="100000"/>
              </a:lnSpc>
              <a:spcBef>
                <a:spcPts val="265"/>
              </a:spcBef>
            </a:pPr>
            <a:r>
              <a:rPr sz="1400" spc="-10" dirty="0">
                <a:latin typeface="Arial"/>
                <a:cs typeface="Arial"/>
              </a:rPr>
              <a:t>1.</a:t>
            </a:r>
            <a:r>
              <a:rPr sz="1400" spc="-5" dirty="0">
                <a:latin typeface="Arial"/>
                <a:cs typeface="Arial"/>
              </a:rPr>
              <a:t> </a:t>
            </a:r>
            <a:r>
              <a:rPr sz="1400" dirty="0">
                <a:latin typeface="Arial"/>
                <a:cs typeface="Arial"/>
              </a:rPr>
              <a:t>Left</a:t>
            </a:r>
            <a:r>
              <a:rPr sz="1400" spc="-40" dirty="0">
                <a:latin typeface="Arial"/>
                <a:cs typeface="Arial"/>
              </a:rPr>
              <a:t> </a:t>
            </a:r>
            <a:r>
              <a:rPr sz="1400" spc="-5" dirty="0">
                <a:latin typeface="Arial"/>
                <a:cs typeface="Arial"/>
              </a:rPr>
              <a:t>Outer</a:t>
            </a:r>
            <a:r>
              <a:rPr sz="1400" spc="-30" dirty="0">
                <a:latin typeface="Arial"/>
                <a:cs typeface="Arial"/>
              </a:rPr>
              <a:t> </a:t>
            </a:r>
            <a:r>
              <a:rPr sz="1400" spc="-5" dirty="0">
                <a:latin typeface="Arial"/>
                <a:cs typeface="Arial"/>
              </a:rPr>
              <a:t>Join</a:t>
            </a:r>
            <a:endParaRPr sz="1400">
              <a:latin typeface="Arial"/>
              <a:cs typeface="Arial"/>
            </a:endParaRPr>
          </a:p>
          <a:p>
            <a:pPr marL="349250" marR="299720" indent="-337185" algn="just">
              <a:lnSpc>
                <a:spcPct val="115900"/>
              </a:lnSpc>
              <a:spcBef>
                <a:spcPts val="10"/>
              </a:spcBef>
              <a:buChar char="●"/>
              <a:tabLst>
                <a:tab pos="349885" algn="l"/>
              </a:tabLst>
            </a:pPr>
            <a:r>
              <a:rPr sz="1400" dirty="0">
                <a:latin typeface="Arial"/>
                <a:cs typeface="Arial"/>
              </a:rPr>
              <a:t>In the </a:t>
            </a:r>
            <a:r>
              <a:rPr sz="1400" spc="-5" dirty="0">
                <a:latin typeface="Arial"/>
                <a:cs typeface="Arial"/>
              </a:rPr>
              <a:t>left outer join, operation allows </a:t>
            </a:r>
            <a:r>
              <a:rPr sz="1400" spc="-375" dirty="0">
                <a:latin typeface="Arial"/>
                <a:cs typeface="Arial"/>
              </a:rPr>
              <a:t> </a:t>
            </a:r>
            <a:r>
              <a:rPr sz="1400" dirty="0">
                <a:latin typeface="Arial"/>
                <a:cs typeface="Arial"/>
              </a:rPr>
              <a:t>keeping</a:t>
            </a:r>
            <a:r>
              <a:rPr sz="1400" spc="-25" dirty="0">
                <a:latin typeface="Arial"/>
                <a:cs typeface="Arial"/>
              </a:rPr>
              <a:t> </a:t>
            </a:r>
            <a:r>
              <a:rPr sz="1400" spc="-5" dirty="0">
                <a:latin typeface="Arial"/>
                <a:cs typeface="Arial"/>
              </a:rPr>
              <a:t>all</a:t>
            </a:r>
            <a:r>
              <a:rPr sz="1400" spc="-20" dirty="0">
                <a:latin typeface="Arial"/>
                <a:cs typeface="Arial"/>
              </a:rPr>
              <a:t> </a:t>
            </a:r>
            <a:r>
              <a:rPr sz="1400" spc="-5" dirty="0">
                <a:latin typeface="Arial"/>
                <a:cs typeface="Arial"/>
              </a:rPr>
              <a:t>tuple</a:t>
            </a:r>
            <a:r>
              <a:rPr sz="1400" spc="-15" dirty="0">
                <a:latin typeface="Arial"/>
                <a:cs typeface="Arial"/>
              </a:rPr>
              <a:t> </a:t>
            </a:r>
            <a:r>
              <a:rPr sz="1400" dirty="0">
                <a:latin typeface="Arial"/>
                <a:cs typeface="Arial"/>
              </a:rPr>
              <a:t>in</a:t>
            </a:r>
            <a:r>
              <a:rPr sz="1400" spc="-30" dirty="0">
                <a:latin typeface="Arial"/>
                <a:cs typeface="Arial"/>
              </a:rPr>
              <a:t> </a:t>
            </a:r>
            <a:r>
              <a:rPr sz="1400" dirty="0">
                <a:latin typeface="Arial"/>
                <a:cs typeface="Arial"/>
              </a:rPr>
              <a:t>the</a:t>
            </a:r>
            <a:r>
              <a:rPr sz="1400" spc="-5" dirty="0">
                <a:latin typeface="Arial"/>
                <a:cs typeface="Arial"/>
              </a:rPr>
              <a:t> left relation.</a:t>
            </a:r>
            <a:endParaRPr sz="1400">
              <a:latin typeface="Arial"/>
              <a:cs typeface="Arial"/>
            </a:endParaRPr>
          </a:p>
          <a:p>
            <a:pPr marL="349250" marR="5080" indent="-337185" algn="just">
              <a:lnSpc>
                <a:spcPct val="115700"/>
              </a:lnSpc>
              <a:spcBef>
                <a:spcPts val="10"/>
              </a:spcBef>
              <a:buChar char="●"/>
              <a:tabLst>
                <a:tab pos="349885" algn="l"/>
              </a:tabLst>
            </a:pPr>
            <a:r>
              <a:rPr sz="1400" spc="-5" dirty="0">
                <a:latin typeface="Arial"/>
                <a:cs typeface="Arial"/>
              </a:rPr>
              <a:t>However, </a:t>
            </a:r>
            <a:r>
              <a:rPr sz="1400" dirty="0">
                <a:latin typeface="Arial"/>
                <a:cs typeface="Arial"/>
              </a:rPr>
              <a:t>if there </a:t>
            </a:r>
            <a:r>
              <a:rPr sz="1400" spc="-10" dirty="0">
                <a:latin typeface="Arial"/>
                <a:cs typeface="Arial"/>
              </a:rPr>
              <a:t>is </a:t>
            </a:r>
            <a:r>
              <a:rPr sz="1400" dirty="0">
                <a:latin typeface="Arial"/>
                <a:cs typeface="Arial"/>
              </a:rPr>
              <a:t>no </a:t>
            </a:r>
            <a:r>
              <a:rPr sz="1400" spc="-5" dirty="0">
                <a:latin typeface="Arial"/>
                <a:cs typeface="Arial"/>
              </a:rPr>
              <a:t>matching </a:t>
            </a:r>
            <a:r>
              <a:rPr sz="1400" dirty="0">
                <a:latin typeface="Arial"/>
                <a:cs typeface="Arial"/>
              </a:rPr>
              <a:t>tuple is </a:t>
            </a:r>
            <a:r>
              <a:rPr sz="1400" spc="-375" dirty="0">
                <a:latin typeface="Arial"/>
                <a:cs typeface="Arial"/>
              </a:rPr>
              <a:t> </a:t>
            </a:r>
            <a:r>
              <a:rPr sz="1400" dirty="0">
                <a:latin typeface="Arial"/>
                <a:cs typeface="Arial"/>
              </a:rPr>
              <a:t>found in </a:t>
            </a:r>
            <a:r>
              <a:rPr sz="1400" spc="-5" dirty="0">
                <a:latin typeface="Arial"/>
                <a:cs typeface="Arial"/>
              </a:rPr>
              <a:t>right relation, then </a:t>
            </a:r>
            <a:r>
              <a:rPr sz="1400" dirty="0">
                <a:latin typeface="Arial"/>
                <a:cs typeface="Arial"/>
              </a:rPr>
              <a:t>the </a:t>
            </a:r>
            <a:r>
              <a:rPr sz="1400" spc="-5" dirty="0">
                <a:latin typeface="Arial"/>
                <a:cs typeface="Arial"/>
              </a:rPr>
              <a:t>attributes </a:t>
            </a:r>
            <a:r>
              <a:rPr sz="1400" spc="-375" dirty="0">
                <a:latin typeface="Arial"/>
                <a:cs typeface="Arial"/>
              </a:rPr>
              <a:t> </a:t>
            </a:r>
            <a:r>
              <a:rPr sz="1400" spc="-5" dirty="0">
                <a:latin typeface="Arial"/>
                <a:cs typeface="Arial"/>
              </a:rPr>
              <a:t>of</a:t>
            </a:r>
            <a:r>
              <a:rPr sz="1400" dirty="0">
                <a:latin typeface="Arial"/>
                <a:cs typeface="Arial"/>
              </a:rPr>
              <a:t> </a:t>
            </a:r>
            <a:r>
              <a:rPr sz="1400" spc="-5" dirty="0">
                <a:latin typeface="Arial"/>
                <a:cs typeface="Arial"/>
              </a:rPr>
              <a:t>right</a:t>
            </a:r>
            <a:r>
              <a:rPr sz="1400" dirty="0">
                <a:latin typeface="Arial"/>
                <a:cs typeface="Arial"/>
              </a:rPr>
              <a:t> </a:t>
            </a:r>
            <a:r>
              <a:rPr sz="1400" spc="-5" dirty="0">
                <a:latin typeface="Arial"/>
                <a:cs typeface="Arial"/>
              </a:rPr>
              <a:t>relation</a:t>
            </a:r>
            <a:r>
              <a:rPr sz="1400" dirty="0">
                <a:latin typeface="Arial"/>
                <a:cs typeface="Arial"/>
              </a:rPr>
              <a:t> in</a:t>
            </a:r>
            <a:r>
              <a:rPr sz="1400" spc="-10" dirty="0">
                <a:latin typeface="Arial"/>
                <a:cs typeface="Arial"/>
              </a:rPr>
              <a:t> </a:t>
            </a:r>
            <a:r>
              <a:rPr sz="1400" spc="-5" dirty="0">
                <a:latin typeface="Arial"/>
                <a:cs typeface="Arial"/>
              </a:rPr>
              <a:t>the</a:t>
            </a:r>
            <a:r>
              <a:rPr sz="1400" spc="10" dirty="0">
                <a:latin typeface="Arial"/>
                <a:cs typeface="Arial"/>
              </a:rPr>
              <a:t> </a:t>
            </a:r>
            <a:r>
              <a:rPr sz="1400" dirty="0">
                <a:latin typeface="Arial"/>
                <a:cs typeface="Arial"/>
              </a:rPr>
              <a:t>join</a:t>
            </a:r>
            <a:r>
              <a:rPr sz="1400" spc="-5" dirty="0">
                <a:latin typeface="Arial"/>
                <a:cs typeface="Arial"/>
              </a:rPr>
              <a:t> result</a:t>
            </a:r>
            <a:r>
              <a:rPr sz="1400" spc="5" dirty="0">
                <a:latin typeface="Arial"/>
                <a:cs typeface="Arial"/>
              </a:rPr>
              <a:t> </a:t>
            </a:r>
            <a:r>
              <a:rPr sz="1400" dirty="0">
                <a:latin typeface="Arial"/>
                <a:cs typeface="Arial"/>
              </a:rPr>
              <a:t>are</a:t>
            </a:r>
            <a:r>
              <a:rPr sz="1400" spc="-20" dirty="0">
                <a:latin typeface="Arial"/>
                <a:cs typeface="Arial"/>
              </a:rPr>
              <a:t> </a:t>
            </a:r>
            <a:r>
              <a:rPr sz="1400" spc="-5" dirty="0">
                <a:latin typeface="Arial"/>
                <a:cs typeface="Arial"/>
              </a:rPr>
              <a:t>filled</a:t>
            </a:r>
            <a:endParaRPr sz="1400">
              <a:latin typeface="Arial"/>
              <a:cs typeface="Arial"/>
            </a:endParaRPr>
          </a:p>
        </p:txBody>
      </p:sp>
      <p:pic>
        <p:nvPicPr>
          <p:cNvPr id="10" name="object 10"/>
          <p:cNvPicPr/>
          <p:nvPr/>
        </p:nvPicPr>
        <p:blipFill>
          <a:blip r:embed="rId5" cstate="print"/>
          <a:stretch>
            <a:fillRect/>
          </a:stretch>
        </p:blipFill>
        <p:spPr>
          <a:xfrm>
            <a:off x="143510" y="161289"/>
            <a:ext cx="773887" cy="311150"/>
          </a:xfrm>
          <a:prstGeom prst="rect">
            <a:avLst/>
          </a:prstGeom>
        </p:spPr>
      </p:pic>
      <p:sp>
        <p:nvSpPr>
          <p:cNvPr id="11" name="object 11"/>
          <p:cNvSpPr txBox="1"/>
          <p:nvPr/>
        </p:nvSpPr>
        <p:spPr>
          <a:xfrm>
            <a:off x="991920" y="4518278"/>
            <a:ext cx="1279525" cy="224790"/>
          </a:xfrm>
          <a:prstGeom prst="rect">
            <a:avLst/>
          </a:prstGeom>
        </p:spPr>
        <p:txBody>
          <a:bodyPr vert="horz" wrap="square" lIns="0" tIns="0" rIns="0" bIns="0" rtlCol="0">
            <a:spAutoFit/>
          </a:bodyPr>
          <a:lstStyle/>
          <a:p>
            <a:pPr marL="12700">
              <a:lnSpc>
                <a:spcPts val="1650"/>
              </a:lnSpc>
            </a:pPr>
            <a:r>
              <a:rPr sz="1400" spc="-5" dirty="0">
                <a:latin typeface="Arial"/>
                <a:cs typeface="Arial"/>
              </a:rPr>
              <a:t>with</a:t>
            </a:r>
            <a:r>
              <a:rPr sz="1400" spc="-35" dirty="0">
                <a:latin typeface="Arial"/>
                <a:cs typeface="Arial"/>
              </a:rPr>
              <a:t> </a:t>
            </a:r>
            <a:r>
              <a:rPr sz="1400" spc="-5" dirty="0">
                <a:latin typeface="Arial"/>
                <a:cs typeface="Arial"/>
              </a:rPr>
              <a:t>null</a:t>
            </a:r>
            <a:r>
              <a:rPr sz="1400" spc="-25" dirty="0">
                <a:latin typeface="Arial"/>
                <a:cs typeface="Arial"/>
              </a:rPr>
              <a:t> </a:t>
            </a:r>
            <a:r>
              <a:rPr sz="1400" spc="-5" dirty="0">
                <a:latin typeface="Arial"/>
                <a:cs typeface="Arial"/>
              </a:rPr>
              <a:t>values.</a:t>
            </a:r>
            <a:endParaRPr sz="1400">
              <a:latin typeface="Arial"/>
              <a:cs typeface="Arial"/>
            </a:endParaRPr>
          </a:p>
        </p:txBody>
      </p:sp>
      <p:sp>
        <p:nvSpPr>
          <p:cNvPr id="12" name="object 12"/>
          <p:cNvSpPr txBox="1"/>
          <p:nvPr/>
        </p:nvSpPr>
        <p:spPr>
          <a:xfrm>
            <a:off x="4572000" y="4743068"/>
            <a:ext cx="3952240" cy="322580"/>
          </a:xfrm>
          <a:prstGeom prst="rect">
            <a:avLst/>
          </a:prstGeom>
        </p:spPr>
        <p:txBody>
          <a:bodyPr vert="horz" wrap="square" lIns="0" tIns="3810" rIns="0" bIns="0" rtlCol="0">
            <a:spAutoFit/>
          </a:bodyPr>
          <a:lstStyle/>
          <a:p>
            <a:pPr marL="1270000">
              <a:lnSpc>
                <a:spcPct val="100000"/>
              </a:lnSpc>
              <a:spcBef>
                <a:spcPts val="30"/>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35" dirty="0">
                <a:solidFill>
                  <a:srgbClr val="585858"/>
                </a:solidFill>
                <a:latin typeface="Arial"/>
                <a:cs typeface="Arial"/>
              </a:rPr>
              <a:t> </a:t>
            </a:r>
            <a:r>
              <a:rPr sz="700" u="sng" spc="-10" dirty="0">
                <a:solidFill>
                  <a:srgbClr val="0096A7"/>
                </a:solidFill>
                <a:uFill>
                  <a:solidFill>
                    <a:srgbClr val="0096A7"/>
                  </a:solidFill>
                </a:uFill>
                <a:latin typeface="Arial"/>
                <a:cs typeface="Arial"/>
                <a:hlinkClick r:id="rId6"/>
              </a:rPr>
              <a:t>https://www.guru99.com/relational-algebra-dbms.htm</a:t>
            </a:r>
            <a:r>
              <a:rPr sz="700" spc="-10" dirty="0">
                <a:solidFill>
                  <a:srgbClr val="0096A7"/>
                </a:solidFill>
                <a:latin typeface="Arial"/>
                <a:cs typeface="Arial"/>
                <a:hlinkClick r:id="rId6"/>
              </a:rPr>
              <a:t>l</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66234" y="839891"/>
            <a:ext cx="1927466" cy="456535"/>
          </a:xfrm>
          <a:prstGeom prst="rect">
            <a:avLst/>
          </a:prstGeom>
        </p:spPr>
        <p:txBody>
          <a:bodyPr vert="horz" wrap="square" lIns="0" tIns="12700" rIns="0" bIns="0" rtlCol="0">
            <a:spAutoFit/>
          </a:bodyPr>
          <a:lstStyle/>
          <a:p>
            <a:pPr marL="12700" algn="ctr">
              <a:lnSpc>
                <a:spcPct val="100000"/>
              </a:lnSpc>
              <a:spcBef>
                <a:spcPts val="100"/>
              </a:spcBef>
            </a:pPr>
            <a:r>
              <a:rPr dirty="0"/>
              <a:t>Operators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4799965" y="1391539"/>
              <a:ext cx="4160392" cy="1323340"/>
            </a:xfrm>
            <a:prstGeom prst="rect">
              <a:avLst/>
            </a:prstGeom>
          </p:spPr>
        </p:pic>
        <p:pic>
          <p:nvPicPr>
            <p:cNvPr id="7" name="object 7"/>
            <p:cNvPicPr/>
            <p:nvPr/>
          </p:nvPicPr>
          <p:blipFill>
            <a:blip r:embed="rId4" cstate="print"/>
            <a:stretch>
              <a:fillRect/>
            </a:stretch>
          </p:blipFill>
          <p:spPr>
            <a:xfrm>
              <a:off x="6319520" y="3210051"/>
              <a:ext cx="694613" cy="618490"/>
            </a:xfrm>
            <a:prstGeom prst="rect">
              <a:avLst/>
            </a:prstGeom>
          </p:spPr>
        </p:pic>
      </p:grpSp>
      <p:sp>
        <p:nvSpPr>
          <p:cNvPr id="8" name="object 8"/>
          <p:cNvSpPr txBox="1"/>
          <p:nvPr/>
        </p:nvSpPr>
        <p:spPr>
          <a:xfrm>
            <a:off x="2054098" y="1583563"/>
            <a:ext cx="44386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Jo</a:t>
            </a:r>
            <a:r>
              <a:rPr sz="1800" spc="-15" dirty="0">
                <a:solidFill>
                  <a:srgbClr val="585858"/>
                </a:solidFill>
                <a:latin typeface="Arial"/>
                <a:cs typeface="Arial"/>
              </a:rPr>
              <a:t>i</a:t>
            </a:r>
            <a:r>
              <a:rPr sz="1800" spc="-5" dirty="0">
                <a:solidFill>
                  <a:srgbClr val="585858"/>
                </a:solidFill>
                <a:latin typeface="Arial"/>
                <a:cs typeface="Arial"/>
              </a:rPr>
              <a:t>n</a:t>
            </a:r>
            <a:endParaRPr sz="1800">
              <a:latin typeface="Arial"/>
              <a:cs typeface="Arial"/>
            </a:endParaRPr>
          </a:p>
        </p:txBody>
      </p:sp>
      <p:sp>
        <p:nvSpPr>
          <p:cNvPr id="9" name="object 9"/>
          <p:cNvSpPr txBox="1"/>
          <p:nvPr/>
        </p:nvSpPr>
        <p:spPr>
          <a:xfrm>
            <a:off x="654812" y="2736570"/>
            <a:ext cx="3488054" cy="1757045"/>
          </a:xfrm>
          <a:prstGeom prst="rect">
            <a:avLst/>
          </a:prstGeom>
        </p:spPr>
        <p:txBody>
          <a:bodyPr vert="horz" wrap="square" lIns="0" tIns="45720" rIns="0" bIns="0" rtlCol="0">
            <a:spAutoFit/>
          </a:bodyPr>
          <a:lstStyle/>
          <a:p>
            <a:pPr marL="1410335">
              <a:lnSpc>
                <a:spcPct val="100000"/>
              </a:lnSpc>
              <a:spcBef>
                <a:spcPts val="360"/>
              </a:spcBef>
            </a:pPr>
            <a:r>
              <a:rPr sz="1400" dirty="0">
                <a:latin typeface="Arial"/>
                <a:cs typeface="Arial"/>
              </a:rPr>
              <a:t>Outer</a:t>
            </a:r>
            <a:r>
              <a:rPr sz="1400" spc="-70" dirty="0">
                <a:latin typeface="Arial"/>
                <a:cs typeface="Arial"/>
              </a:rPr>
              <a:t> </a:t>
            </a:r>
            <a:r>
              <a:rPr sz="1400" dirty="0">
                <a:latin typeface="Arial"/>
                <a:cs typeface="Arial"/>
              </a:rPr>
              <a:t>join</a:t>
            </a:r>
          </a:p>
          <a:p>
            <a:pPr marL="1053465">
              <a:lnSpc>
                <a:spcPct val="100000"/>
              </a:lnSpc>
              <a:spcBef>
                <a:spcPts val="265"/>
              </a:spcBef>
            </a:pPr>
            <a:r>
              <a:rPr sz="1400" spc="-10" dirty="0">
                <a:latin typeface="Arial"/>
                <a:cs typeface="Arial"/>
              </a:rPr>
              <a:t>2.</a:t>
            </a:r>
            <a:r>
              <a:rPr sz="1400" spc="-5" dirty="0">
                <a:latin typeface="Arial"/>
                <a:cs typeface="Arial"/>
              </a:rPr>
              <a:t> Right</a:t>
            </a:r>
            <a:r>
              <a:rPr sz="1400" spc="-20" dirty="0">
                <a:latin typeface="Arial"/>
                <a:cs typeface="Arial"/>
              </a:rPr>
              <a:t> </a:t>
            </a:r>
            <a:r>
              <a:rPr sz="1400" spc="-5" dirty="0">
                <a:latin typeface="Arial"/>
                <a:cs typeface="Arial"/>
              </a:rPr>
              <a:t>Outer</a:t>
            </a:r>
            <a:r>
              <a:rPr sz="1400" spc="-35" dirty="0">
                <a:latin typeface="Arial"/>
                <a:cs typeface="Arial"/>
              </a:rPr>
              <a:t> </a:t>
            </a:r>
            <a:r>
              <a:rPr sz="1400" dirty="0">
                <a:latin typeface="Arial"/>
                <a:cs typeface="Arial"/>
              </a:rPr>
              <a:t>Join</a:t>
            </a:r>
          </a:p>
          <a:p>
            <a:pPr marL="349250" marR="144780" indent="-337185">
              <a:lnSpc>
                <a:spcPct val="115900"/>
              </a:lnSpc>
              <a:spcBef>
                <a:spcPts val="10"/>
              </a:spcBef>
              <a:buChar char="●"/>
              <a:tabLst>
                <a:tab pos="349250" algn="l"/>
                <a:tab pos="349885" algn="l"/>
              </a:tabLst>
            </a:pPr>
            <a:r>
              <a:rPr sz="1400" dirty="0">
                <a:latin typeface="Arial"/>
                <a:cs typeface="Arial"/>
              </a:rPr>
              <a:t>In</a:t>
            </a:r>
            <a:r>
              <a:rPr sz="1400" spc="-30" dirty="0">
                <a:latin typeface="Arial"/>
                <a:cs typeface="Arial"/>
              </a:rPr>
              <a:t> </a:t>
            </a:r>
            <a:r>
              <a:rPr sz="1400" dirty="0">
                <a:latin typeface="Arial"/>
                <a:cs typeface="Arial"/>
              </a:rPr>
              <a:t>the</a:t>
            </a:r>
            <a:r>
              <a:rPr sz="1400" spc="-30" dirty="0">
                <a:latin typeface="Arial"/>
                <a:cs typeface="Arial"/>
              </a:rPr>
              <a:t> </a:t>
            </a:r>
            <a:r>
              <a:rPr sz="1400" spc="-5" dirty="0">
                <a:latin typeface="Arial"/>
                <a:cs typeface="Arial"/>
              </a:rPr>
              <a:t>right</a:t>
            </a:r>
            <a:r>
              <a:rPr sz="1400" spc="-25" dirty="0">
                <a:latin typeface="Arial"/>
                <a:cs typeface="Arial"/>
              </a:rPr>
              <a:t> </a:t>
            </a:r>
            <a:r>
              <a:rPr sz="1400" spc="-5" dirty="0">
                <a:latin typeface="Arial"/>
                <a:cs typeface="Arial"/>
              </a:rPr>
              <a:t>outer</a:t>
            </a:r>
            <a:r>
              <a:rPr sz="1400" spc="-15" dirty="0">
                <a:latin typeface="Arial"/>
                <a:cs typeface="Arial"/>
              </a:rPr>
              <a:t> </a:t>
            </a:r>
            <a:r>
              <a:rPr sz="1400" spc="-5" dirty="0">
                <a:latin typeface="Arial"/>
                <a:cs typeface="Arial"/>
              </a:rPr>
              <a:t>join,</a:t>
            </a:r>
            <a:r>
              <a:rPr sz="1400" spc="-15" dirty="0">
                <a:latin typeface="Arial"/>
                <a:cs typeface="Arial"/>
              </a:rPr>
              <a:t> </a:t>
            </a:r>
            <a:r>
              <a:rPr sz="1400" spc="-5" dirty="0">
                <a:latin typeface="Arial"/>
                <a:cs typeface="Arial"/>
              </a:rPr>
              <a:t>operation</a:t>
            </a:r>
            <a:r>
              <a:rPr sz="1400" spc="-25" dirty="0">
                <a:latin typeface="Arial"/>
                <a:cs typeface="Arial"/>
              </a:rPr>
              <a:t> </a:t>
            </a:r>
            <a:r>
              <a:rPr sz="1400" spc="-5" dirty="0">
                <a:latin typeface="Arial"/>
                <a:cs typeface="Arial"/>
              </a:rPr>
              <a:t>allows </a:t>
            </a:r>
            <a:r>
              <a:rPr sz="1400" spc="-375" dirty="0">
                <a:latin typeface="Arial"/>
                <a:cs typeface="Arial"/>
              </a:rPr>
              <a:t> </a:t>
            </a:r>
            <a:r>
              <a:rPr sz="1400" dirty="0">
                <a:latin typeface="Arial"/>
                <a:cs typeface="Arial"/>
              </a:rPr>
              <a:t>keeping</a:t>
            </a:r>
            <a:r>
              <a:rPr sz="1400" spc="-25" dirty="0">
                <a:latin typeface="Arial"/>
                <a:cs typeface="Arial"/>
              </a:rPr>
              <a:t> </a:t>
            </a:r>
            <a:r>
              <a:rPr sz="1400" spc="-5" dirty="0">
                <a:latin typeface="Arial"/>
                <a:cs typeface="Arial"/>
              </a:rPr>
              <a:t>all</a:t>
            </a:r>
            <a:r>
              <a:rPr sz="1400" spc="-20" dirty="0">
                <a:latin typeface="Arial"/>
                <a:cs typeface="Arial"/>
              </a:rPr>
              <a:t> </a:t>
            </a:r>
            <a:r>
              <a:rPr sz="1400" dirty="0">
                <a:latin typeface="Arial"/>
                <a:cs typeface="Arial"/>
              </a:rPr>
              <a:t>tuple</a:t>
            </a:r>
            <a:r>
              <a:rPr sz="1400" spc="-25" dirty="0">
                <a:latin typeface="Arial"/>
                <a:cs typeface="Arial"/>
              </a:rPr>
              <a:t> </a:t>
            </a:r>
            <a:r>
              <a:rPr sz="1400" dirty="0">
                <a:latin typeface="Arial"/>
                <a:cs typeface="Arial"/>
              </a:rPr>
              <a:t>in</a:t>
            </a:r>
            <a:r>
              <a:rPr sz="1400" spc="-20" dirty="0">
                <a:latin typeface="Arial"/>
                <a:cs typeface="Arial"/>
              </a:rPr>
              <a:t> </a:t>
            </a:r>
            <a:r>
              <a:rPr sz="1400" dirty="0">
                <a:latin typeface="Arial"/>
                <a:cs typeface="Arial"/>
              </a:rPr>
              <a:t>the</a:t>
            </a:r>
            <a:r>
              <a:rPr sz="1400" spc="-5" dirty="0">
                <a:latin typeface="Arial"/>
                <a:cs typeface="Arial"/>
              </a:rPr>
              <a:t> right</a:t>
            </a:r>
            <a:r>
              <a:rPr sz="1400" spc="-15" dirty="0">
                <a:latin typeface="Arial"/>
                <a:cs typeface="Arial"/>
              </a:rPr>
              <a:t> </a:t>
            </a:r>
            <a:r>
              <a:rPr sz="1400" spc="-5" dirty="0">
                <a:latin typeface="Arial"/>
                <a:cs typeface="Arial"/>
              </a:rPr>
              <a:t>relation.</a:t>
            </a:r>
            <a:endParaRPr sz="1400" dirty="0">
              <a:latin typeface="Arial"/>
              <a:cs typeface="Arial"/>
            </a:endParaRPr>
          </a:p>
          <a:p>
            <a:pPr marL="349250" marR="5080" indent="-337185">
              <a:lnSpc>
                <a:spcPct val="115700"/>
              </a:lnSpc>
              <a:spcBef>
                <a:spcPts val="10"/>
              </a:spcBef>
              <a:buChar char="●"/>
              <a:tabLst>
                <a:tab pos="349250" algn="l"/>
                <a:tab pos="349885" algn="l"/>
              </a:tabLst>
            </a:pPr>
            <a:r>
              <a:rPr sz="1400" spc="-5" dirty="0">
                <a:latin typeface="Arial"/>
                <a:cs typeface="Arial"/>
              </a:rPr>
              <a:t>However,</a:t>
            </a:r>
            <a:r>
              <a:rPr sz="1400" spc="-25" dirty="0">
                <a:latin typeface="Arial"/>
                <a:cs typeface="Arial"/>
              </a:rPr>
              <a:t> </a:t>
            </a:r>
            <a:r>
              <a:rPr sz="1400" dirty="0">
                <a:latin typeface="Arial"/>
                <a:cs typeface="Arial"/>
              </a:rPr>
              <a:t>if</a:t>
            </a:r>
            <a:r>
              <a:rPr sz="1400" spc="-40" dirty="0">
                <a:latin typeface="Arial"/>
                <a:cs typeface="Arial"/>
              </a:rPr>
              <a:t> </a:t>
            </a:r>
            <a:r>
              <a:rPr sz="1400" dirty="0">
                <a:latin typeface="Arial"/>
                <a:cs typeface="Arial"/>
              </a:rPr>
              <a:t>there</a:t>
            </a:r>
            <a:r>
              <a:rPr sz="1400" spc="-30" dirty="0">
                <a:latin typeface="Arial"/>
                <a:cs typeface="Arial"/>
              </a:rPr>
              <a:t> </a:t>
            </a:r>
            <a:r>
              <a:rPr sz="1400" spc="-10" dirty="0">
                <a:latin typeface="Arial"/>
                <a:cs typeface="Arial"/>
              </a:rPr>
              <a:t>is</a:t>
            </a:r>
            <a:r>
              <a:rPr sz="1400" spc="-35" dirty="0">
                <a:latin typeface="Arial"/>
                <a:cs typeface="Arial"/>
              </a:rPr>
              <a:t> </a:t>
            </a:r>
            <a:r>
              <a:rPr sz="1400" spc="-5" dirty="0">
                <a:latin typeface="Arial"/>
                <a:cs typeface="Arial"/>
              </a:rPr>
              <a:t>no</a:t>
            </a:r>
            <a:r>
              <a:rPr sz="1400" spc="-30" dirty="0">
                <a:latin typeface="Arial"/>
                <a:cs typeface="Arial"/>
              </a:rPr>
              <a:t> </a:t>
            </a:r>
            <a:r>
              <a:rPr sz="1400" spc="-5" dirty="0">
                <a:latin typeface="Arial"/>
                <a:cs typeface="Arial"/>
              </a:rPr>
              <a:t>matching</a:t>
            </a:r>
            <a:r>
              <a:rPr sz="1400" spc="-30" dirty="0">
                <a:latin typeface="Arial"/>
                <a:cs typeface="Arial"/>
              </a:rPr>
              <a:t> </a:t>
            </a:r>
            <a:r>
              <a:rPr sz="1400" spc="-5" dirty="0">
                <a:latin typeface="Arial"/>
                <a:cs typeface="Arial"/>
              </a:rPr>
              <a:t>tuple</a:t>
            </a:r>
            <a:r>
              <a:rPr sz="1400" spc="-30" dirty="0">
                <a:latin typeface="Arial"/>
                <a:cs typeface="Arial"/>
              </a:rPr>
              <a:t> </a:t>
            </a:r>
            <a:r>
              <a:rPr sz="1400" spc="-15" dirty="0">
                <a:latin typeface="Arial"/>
                <a:cs typeface="Arial"/>
              </a:rPr>
              <a:t>is </a:t>
            </a:r>
            <a:r>
              <a:rPr sz="1400" spc="-370" dirty="0">
                <a:latin typeface="Arial"/>
                <a:cs typeface="Arial"/>
              </a:rPr>
              <a:t> </a:t>
            </a:r>
            <a:r>
              <a:rPr sz="1400" dirty="0">
                <a:latin typeface="Arial"/>
                <a:cs typeface="Arial"/>
              </a:rPr>
              <a:t>found in the </a:t>
            </a:r>
            <a:r>
              <a:rPr sz="1400" spc="-5" dirty="0">
                <a:latin typeface="Arial"/>
                <a:cs typeface="Arial"/>
              </a:rPr>
              <a:t>left relation, </a:t>
            </a:r>
            <a:r>
              <a:rPr sz="1400" dirty="0">
                <a:latin typeface="Arial"/>
                <a:cs typeface="Arial"/>
              </a:rPr>
              <a:t>then the </a:t>
            </a:r>
            <a:r>
              <a:rPr sz="1400" spc="5" dirty="0">
                <a:latin typeface="Arial"/>
                <a:cs typeface="Arial"/>
              </a:rPr>
              <a:t> </a:t>
            </a:r>
            <a:r>
              <a:rPr sz="1400" spc="-5" dirty="0">
                <a:latin typeface="Arial"/>
                <a:cs typeface="Arial"/>
              </a:rPr>
              <a:t>attributes</a:t>
            </a:r>
            <a:r>
              <a:rPr sz="1400" spc="-10" dirty="0">
                <a:latin typeface="Arial"/>
                <a:cs typeface="Arial"/>
              </a:rPr>
              <a:t> </a:t>
            </a:r>
            <a:r>
              <a:rPr sz="1400" dirty="0">
                <a:latin typeface="Arial"/>
                <a:cs typeface="Arial"/>
              </a:rPr>
              <a:t>of</a:t>
            </a:r>
            <a:r>
              <a:rPr sz="1400" spc="-15" dirty="0">
                <a:latin typeface="Arial"/>
                <a:cs typeface="Arial"/>
              </a:rPr>
              <a:t> </a:t>
            </a:r>
            <a:r>
              <a:rPr sz="1400" dirty="0">
                <a:latin typeface="Arial"/>
                <a:cs typeface="Arial"/>
              </a:rPr>
              <a:t>the </a:t>
            </a:r>
            <a:r>
              <a:rPr sz="1400" spc="-5" dirty="0">
                <a:latin typeface="Arial"/>
                <a:cs typeface="Arial"/>
              </a:rPr>
              <a:t>left relation</a:t>
            </a:r>
            <a:r>
              <a:rPr sz="1400" spc="-10" dirty="0">
                <a:latin typeface="Arial"/>
                <a:cs typeface="Arial"/>
              </a:rPr>
              <a:t> </a:t>
            </a:r>
            <a:r>
              <a:rPr sz="1400" dirty="0">
                <a:latin typeface="Arial"/>
                <a:cs typeface="Arial"/>
              </a:rPr>
              <a:t>in</a:t>
            </a:r>
            <a:r>
              <a:rPr sz="1400" spc="-10" dirty="0">
                <a:latin typeface="Arial"/>
                <a:cs typeface="Arial"/>
              </a:rPr>
              <a:t> </a:t>
            </a:r>
            <a:r>
              <a:rPr sz="1400" dirty="0">
                <a:latin typeface="Arial"/>
                <a:cs typeface="Arial"/>
              </a:rPr>
              <a:t>the</a:t>
            </a:r>
            <a:r>
              <a:rPr sz="1400" spc="-10" dirty="0">
                <a:latin typeface="Arial"/>
                <a:cs typeface="Arial"/>
              </a:rPr>
              <a:t> </a:t>
            </a:r>
            <a:r>
              <a:rPr sz="1400" dirty="0">
                <a:latin typeface="Arial"/>
                <a:cs typeface="Arial"/>
              </a:rPr>
              <a:t>join</a:t>
            </a:r>
          </a:p>
        </p:txBody>
      </p:sp>
      <p:pic>
        <p:nvPicPr>
          <p:cNvPr id="10" name="object 10"/>
          <p:cNvPicPr/>
          <p:nvPr/>
        </p:nvPicPr>
        <p:blipFill>
          <a:blip r:embed="rId5" cstate="print"/>
          <a:stretch>
            <a:fillRect/>
          </a:stretch>
        </p:blipFill>
        <p:spPr>
          <a:xfrm>
            <a:off x="143510" y="161289"/>
            <a:ext cx="773887" cy="311150"/>
          </a:xfrm>
          <a:prstGeom prst="rect">
            <a:avLst/>
          </a:prstGeom>
        </p:spPr>
      </p:pic>
      <p:sp>
        <p:nvSpPr>
          <p:cNvPr id="11" name="object 11"/>
          <p:cNvSpPr txBox="1"/>
          <p:nvPr/>
        </p:nvSpPr>
        <p:spPr>
          <a:xfrm>
            <a:off x="991920" y="4518278"/>
            <a:ext cx="2481580" cy="224790"/>
          </a:xfrm>
          <a:prstGeom prst="rect">
            <a:avLst/>
          </a:prstGeom>
        </p:spPr>
        <p:txBody>
          <a:bodyPr vert="horz" wrap="square" lIns="0" tIns="0" rIns="0" bIns="0" rtlCol="0">
            <a:spAutoFit/>
          </a:bodyPr>
          <a:lstStyle/>
          <a:p>
            <a:pPr marL="12700">
              <a:lnSpc>
                <a:spcPts val="1650"/>
              </a:lnSpc>
            </a:pPr>
            <a:r>
              <a:rPr sz="1400" spc="-5" dirty="0">
                <a:latin typeface="Arial"/>
                <a:cs typeface="Arial"/>
              </a:rPr>
              <a:t>result</a:t>
            </a:r>
            <a:r>
              <a:rPr sz="1400" dirty="0">
                <a:latin typeface="Arial"/>
                <a:cs typeface="Arial"/>
              </a:rPr>
              <a:t> are</a:t>
            </a:r>
            <a:r>
              <a:rPr sz="1400" spc="-20" dirty="0">
                <a:latin typeface="Arial"/>
                <a:cs typeface="Arial"/>
              </a:rPr>
              <a:t> </a:t>
            </a:r>
            <a:r>
              <a:rPr sz="1400" spc="-5" dirty="0">
                <a:latin typeface="Arial"/>
                <a:cs typeface="Arial"/>
              </a:rPr>
              <a:t>filled</a:t>
            </a:r>
            <a:r>
              <a:rPr sz="1400" spc="-10" dirty="0">
                <a:latin typeface="Arial"/>
                <a:cs typeface="Arial"/>
              </a:rPr>
              <a:t> </a:t>
            </a:r>
            <a:r>
              <a:rPr sz="1400" spc="-5" dirty="0">
                <a:latin typeface="Arial"/>
                <a:cs typeface="Arial"/>
              </a:rPr>
              <a:t>with null</a:t>
            </a:r>
            <a:r>
              <a:rPr sz="1400" spc="-15" dirty="0">
                <a:latin typeface="Arial"/>
                <a:cs typeface="Arial"/>
              </a:rPr>
              <a:t> </a:t>
            </a:r>
            <a:r>
              <a:rPr sz="1400" spc="-5" dirty="0">
                <a:latin typeface="Arial"/>
                <a:cs typeface="Arial"/>
              </a:rPr>
              <a:t>values.</a:t>
            </a:r>
            <a:endParaRPr sz="1400">
              <a:latin typeface="Arial"/>
              <a:cs typeface="Arial"/>
            </a:endParaRPr>
          </a:p>
        </p:txBody>
      </p:sp>
      <p:sp>
        <p:nvSpPr>
          <p:cNvPr id="12" name="object 12"/>
          <p:cNvSpPr txBox="1"/>
          <p:nvPr/>
        </p:nvSpPr>
        <p:spPr>
          <a:xfrm>
            <a:off x="4524042" y="4820920"/>
            <a:ext cx="3952240" cy="322580"/>
          </a:xfrm>
          <a:prstGeom prst="rect">
            <a:avLst/>
          </a:prstGeom>
        </p:spPr>
        <p:txBody>
          <a:bodyPr vert="horz" wrap="square" lIns="0" tIns="3810" rIns="0" bIns="0" rtlCol="0">
            <a:spAutoFit/>
          </a:bodyPr>
          <a:lstStyle/>
          <a:p>
            <a:pPr marL="1270000">
              <a:lnSpc>
                <a:spcPct val="100000"/>
              </a:lnSpc>
              <a:spcBef>
                <a:spcPts val="30"/>
              </a:spcBef>
            </a:pPr>
            <a:r>
              <a:rPr sz="700" spc="-10" dirty="0">
                <a:solidFill>
                  <a:srgbClr val="585858"/>
                </a:solidFill>
                <a:latin typeface="Arial"/>
                <a:cs typeface="Arial"/>
              </a:rPr>
              <a:t>Image</a:t>
            </a:r>
            <a:r>
              <a:rPr sz="700" spc="10" dirty="0">
                <a:solidFill>
                  <a:srgbClr val="585858"/>
                </a:solidFill>
                <a:latin typeface="Arial"/>
                <a:cs typeface="Arial"/>
              </a:rPr>
              <a:t> </a:t>
            </a:r>
            <a:r>
              <a:rPr sz="700" spc="-5" dirty="0">
                <a:solidFill>
                  <a:srgbClr val="585858"/>
                </a:solidFill>
                <a:latin typeface="Arial"/>
                <a:cs typeface="Arial"/>
              </a:rPr>
              <a:t>Source:</a:t>
            </a:r>
            <a:r>
              <a:rPr sz="700" spc="35" dirty="0">
                <a:solidFill>
                  <a:srgbClr val="585858"/>
                </a:solidFill>
                <a:latin typeface="Arial"/>
                <a:cs typeface="Arial"/>
              </a:rPr>
              <a:t> </a:t>
            </a:r>
            <a:r>
              <a:rPr sz="700" u="sng" spc="-10" dirty="0">
                <a:solidFill>
                  <a:srgbClr val="0096A7"/>
                </a:solidFill>
                <a:uFill>
                  <a:solidFill>
                    <a:srgbClr val="0096A7"/>
                  </a:solidFill>
                </a:uFill>
                <a:latin typeface="Arial"/>
                <a:cs typeface="Arial"/>
                <a:hlinkClick r:id="rId6"/>
              </a:rPr>
              <a:t>https://www.guru99.com/relational-algebra-dbms.htm</a:t>
            </a:r>
            <a:r>
              <a:rPr sz="700" spc="-10" dirty="0">
                <a:solidFill>
                  <a:srgbClr val="0096A7"/>
                </a:solidFill>
                <a:latin typeface="Arial"/>
                <a:cs typeface="Arial"/>
                <a:hlinkClick r:id="rId6"/>
              </a:rPr>
              <a:t>l</a:t>
            </a:r>
            <a:endParaRPr sz="700" dirty="0">
              <a:latin typeface="Arial"/>
              <a:cs typeface="Arial"/>
            </a:endParaRPr>
          </a:p>
          <a:p>
            <a:pPr marL="12700">
              <a:lnSpc>
                <a:spcPct val="100000"/>
              </a:lnSpc>
              <a:spcBef>
                <a:spcPts val="595"/>
              </a:spcBef>
            </a:pPr>
            <a:endParaRPr sz="800" dirty="0">
              <a:latin typeface="Arial"/>
              <a:cs typeface="Arial"/>
            </a:endParaRPr>
          </a:p>
        </p:txBody>
      </p:sp>
    </p:spTree>
  </p:cSld>
  <p:clrMapOvr>
    <a:masterClrMapping/>
  </p:clrMapOvr>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586230" y="827278"/>
            <a:ext cx="1381760" cy="391160"/>
          </a:xfrm>
          <a:prstGeom prst="rect">
            <a:avLst/>
          </a:prstGeom>
        </p:spPr>
        <p:txBody>
          <a:bodyPr vert="horz" wrap="square" lIns="0" tIns="12700" rIns="0" bIns="0" rtlCol="0">
            <a:spAutoFit/>
          </a:bodyPr>
          <a:lstStyle/>
          <a:p>
            <a:pPr marL="12700">
              <a:lnSpc>
                <a:spcPct val="100000"/>
              </a:lnSpc>
              <a:spcBef>
                <a:spcPts val="100"/>
              </a:spcBef>
            </a:pPr>
            <a:r>
              <a:rPr dirty="0"/>
              <a:t>Operators</a:t>
            </a:r>
          </a:p>
        </p:txBody>
      </p:sp>
      <p:grpSp>
        <p:nvGrpSpPr>
          <p:cNvPr id="3" name="object 3"/>
          <p:cNvGrpSpPr/>
          <p:nvPr/>
        </p:nvGrpSpPr>
        <p:grpSpPr>
          <a:xfrm>
            <a:off x="4572000" y="0"/>
            <a:ext cx="4572000" cy="5143500"/>
            <a:chOff x="4572000" y="0"/>
            <a:chExt cx="4572000" cy="5143500"/>
          </a:xfrm>
        </p:grpSpPr>
        <p:sp>
          <p:nvSpPr>
            <p:cNvPr id="4" name="object 4"/>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5" name="object 5"/>
            <p:cNvPicPr/>
            <p:nvPr/>
          </p:nvPicPr>
          <p:blipFill>
            <a:blip r:embed="rId2" cstate="print"/>
            <a:stretch>
              <a:fillRect/>
            </a:stretch>
          </p:blipFill>
          <p:spPr>
            <a:xfrm>
              <a:off x="8228965" y="161290"/>
              <a:ext cx="791845" cy="311785"/>
            </a:xfrm>
            <a:prstGeom prst="rect">
              <a:avLst/>
            </a:prstGeom>
          </p:spPr>
        </p:pic>
        <p:pic>
          <p:nvPicPr>
            <p:cNvPr id="6" name="object 6"/>
            <p:cNvPicPr/>
            <p:nvPr/>
          </p:nvPicPr>
          <p:blipFill>
            <a:blip r:embed="rId3" cstate="print"/>
            <a:stretch>
              <a:fillRect/>
            </a:stretch>
          </p:blipFill>
          <p:spPr>
            <a:xfrm>
              <a:off x="6433820" y="3543934"/>
              <a:ext cx="694690" cy="637590"/>
            </a:xfrm>
            <a:prstGeom prst="rect">
              <a:avLst/>
            </a:prstGeom>
          </p:spPr>
        </p:pic>
        <p:pic>
          <p:nvPicPr>
            <p:cNvPr id="7" name="object 7"/>
            <p:cNvPicPr/>
            <p:nvPr/>
          </p:nvPicPr>
          <p:blipFill>
            <a:blip r:embed="rId4" cstate="print"/>
            <a:stretch>
              <a:fillRect/>
            </a:stretch>
          </p:blipFill>
          <p:spPr>
            <a:xfrm>
              <a:off x="4933950" y="1367789"/>
              <a:ext cx="3599053" cy="1713864"/>
            </a:xfrm>
            <a:prstGeom prst="rect">
              <a:avLst/>
            </a:prstGeom>
          </p:spPr>
        </p:pic>
      </p:grpSp>
      <p:sp>
        <p:nvSpPr>
          <p:cNvPr id="8" name="object 8"/>
          <p:cNvSpPr txBox="1"/>
          <p:nvPr/>
        </p:nvSpPr>
        <p:spPr>
          <a:xfrm>
            <a:off x="2054098" y="1583563"/>
            <a:ext cx="44386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Jo</a:t>
            </a:r>
            <a:r>
              <a:rPr sz="1800" spc="-15" dirty="0">
                <a:solidFill>
                  <a:srgbClr val="585858"/>
                </a:solidFill>
                <a:latin typeface="Arial"/>
                <a:cs typeface="Arial"/>
              </a:rPr>
              <a:t>i</a:t>
            </a:r>
            <a:r>
              <a:rPr sz="1800" spc="-5" dirty="0">
                <a:solidFill>
                  <a:srgbClr val="585858"/>
                </a:solidFill>
                <a:latin typeface="Arial"/>
                <a:cs typeface="Arial"/>
              </a:rPr>
              <a:t>n</a:t>
            </a:r>
            <a:endParaRPr sz="1800">
              <a:latin typeface="Arial"/>
              <a:cs typeface="Arial"/>
            </a:endParaRPr>
          </a:p>
        </p:txBody>
      </p:sp>
      <p:sp>
        <p:nvSpPr>
          <p:cNvPr id="9" name="object 9"/>
          <p:cNvSpPr txBox="1"/>
          <p:nvPr/>
        </p:nvSpPr>
        <p:spPr>
          <a:xfrm>
            <a:off x="654812" y="2613126"/>
            <a:ext cx="3488054" cy="2004060"/>
          </a:xfrm>
          <a:prstGeom prst="rect">
            <a:avLst/>
          </a:prstGeom>
        </p:spPr>
        <p:txBody>
          <a:bodyPr vert="horz" wrap="square" lIns="0" tIns="45720" rIns="0" bIns="0" rtlCol="0">
            <a:spAutoFit/>
          </a:bodyPr>
          <a:lstStyle/>
          <a:p>
            <a:pPr marL="1410335">
              <a:lnSpc>
                <a:spcPct val="100000"/>
              </a:lnSpc>
              <a:spcBef>
                <a:spcPts val="360"/>
              </a:spcBef>
            </a:pPr>
            <a:r>
              <a:rPr sz="1400" dirty="0">
                <a:latin typeface="Arial"/>
                <a:cs typeface="Arial"/>
              </a:rPr>
              <a:t>Outer</a:t>
            </a:r>
            <a:r>
              <a:rPr sz="1400" spc="-70" dirty="0">
                <a:latin typeface="Arial"/>
                <a:cs typeface="Arial"/>
              </a:rPr>
              <a:t> </a:t>
            </a:r>
            <a:r>
              <a:rPr sz="1400" dirty="0">
                <a:latin typeface="Arial"/>
                <a:cs typeface="Arial"/>
              </a:rPr>
              <a:t>join</a:t>
            </a:r>
            <a:endParaRPr sz="1400">
              <a:latin typeface="Arial"/>
              <a:cs typeface="Arial"/>
            </a:endParaRPr>
          </a:p>
          <a:p>
            <a:pPr marL="1117600">
              <a:lnSpc>
                <a:spcPct val="100000"/>
              </a:lnSpc>
              <a:spcBef>
                <a:spcPts val="265"/>
              </a:spcBef>
            </a:pPr>
            <a:r>
              <a:rPr sz="1400" spc="-10" dirty="0">
                <a:latin typeface="Arial"/>
                <a:cs typeface="Arial"/>
              </a:rPr>
              <a:t>3.</a:t>
            </a:r>
            <a:r>
              <a:rPr sz="1400" spc="-5" dirty="0">
                <a:latin typeface="Arial"/>
                <a:cs typeface="Arial"/>
              </a:rPr>
              <a:t> Full</a:t>
            </a:r>
            <a:r>
              <a:rPr sz="1400" spc="-35" dirty="0">
                <a:latin typeface="Arial"/>
                <a:cs typeface="Arial"/>
              </a:rPr>
              <a:t> </a:t>
            </a:r>
            <a:r>
              <a:rPr sz="1400" dirty="0">
                <a:latin typeface="Arial"/>
                <a:cs typeface="Arial"/>
              </a:rPr>
              <a:t>Outer</a:t>
            </a:r>
            <a:r>
              <a:rPr sz="1400" spc="-45" dirty="0">
                <a:latin typeface="Arial"/>
                <a:cs typeface="Arial"/>
              </a:rPr>
              <a:t> </a:t>
            </a:r>
            <a:r>
              <a:rPr sz="1400" dirty="0">
                <a:latin typeface="Arial"/>
                <a:cs typeface="Arial"/>
              </a:rPr>
              <a:t>Join</a:t>
            </a:r>
            <a:endParaRPr sz="1400">
              <a:latin typeface="Arial"/>
              <a:cs typeface="Arial"/>
            </a:endParaRPr>
          </a:p>
          <a:p>
            <a:pPr marL="349250" marR="156210" indent="-337185">
              <a:lnSpc>
                <a:spcPct val="115799"/>
              </a:lnSpc>
              <a:spcBef>
                <a:spcPts val="10"/>
              </a:spcBef>
              <a:buChar char="●"/>
              <a:tabLst>
                <a:tab pos="349250" algn="l"/>
                <a:tab pos="349885" algn="l"/>
              </a:tabLst>
            </a:pPr>
            <a:r>
              <a:rPr sz="1400" dirty="0">
                <a:latin typeface="Arial"/>
                <a:cs typeface="Arial"/>
              </a:rPr>
              <a:t>In a full outer </a:t>
            </a:r>
            <a:r>
              <a:rPr sz="1400" spc="-5" dirty="0">
                <a:latin typeface="Arial"/>
                <a:cs typeface="Arial"/>
              </a:rPr>
              <a:t>join, all tuples </a:t>
            </a:r>
            <a:r>
              <a:rPr sz="1400" dirty="0">
                <a:latin typeface="Arial"/>
                <a:cs typeface="Arial"/>
              </a:rPr>
              <a:t>from </a:t>
            </a:r>
            <a:r>
              <a:rPr sz="1400" spc="-5" dirty="0">
                <a:latin typeface="Arial"/>
                <a:cs typeface="Arial"/>
              </a:rPr>
              <a:t>both </a:t>
            </a:r>
            <a:r>
              <a:rPr sz="1400" spc="-375" dirty="0">
                <a:latin typeface="Arial"/>
                <a:cs typeface="Arial"/>
              </a:rPr>
              <a:t> </a:t>
            </a:r>
            <a:r>
              <a:rPr sz="1400" spc="-5" dirty="0">
                <a:latin typeface="Arial"/>
                <a:cs typeface="Arial"/>
              </a:rPr>
              <a:t>relations </a:t>
            </a:r>
            <a:r>
              <a:rPr sz="1400" dirty="0">
                <a:latin typeface="Arial"/>
                <a:cs typeface="Arial"/>
              </a:rPr>
              <a:t>are </a:t>
            </a:r>
            <a:r>
              <a:rPr sz="1400" spc="-5" dirty="0">
                <a:latin typeface="Arial"/>
                <a:cs typeface="Arial"/>
              </a:rPr>
              <a:t>included </a:t>
            </a:r>
            <a:r>
              <a:rPr sz="1400" dirty="0">
                <a:latin typeface="Arial"/>
                <a:cs typeface="Arial"/>
              </a:rPr>
              <a:t>in the </a:t>
            </a:r>
            <a:r>
              <a:rPr sz="1400" spc="-5" dirty="0">
                <a:latin typeface="Arial"/>
                <a:cs typeface="Arial"/>
              </a:rPr>
              <a:t>result, </a:t>
            </a:r>
            <a:r>
              <a:rPr sz="1400" dirty="0">
                <a:latin typeface="Arial"/>
                <a:cs typeface="Arial"/>
              </a:rPr>
              <a:t> </a:t>
            </a:r>
            <a:r>
              <a:rPr sz="1400" spc="-5" dirty="0">
                <a:latin typeface="Arial"/>
                <a:cs typeface="Arial"/>
              </a:rPr>
              <a:t>irrespective</a:t>
            </a:r>
            <a:r>
              <a:rPr sz="1400" spc="-20" dirty="0">
                <a:latin typeface="Arial"/>
                <a:cs typeface="Arial"/>
              </a:rPr>
              <a:t> </a:t>
            </a:r>
            <a:r>
              <a:rPr sz="1400" spc="-5" dirty="0">
                <a:latin typeface="Arial"/>
                <a:cs typeface="Arial"/>
              </a:rPr>
              <a:t>of</a:t>
            </a:r>
            <a:r>
              <a:rPr sz="1400" spc="-20" dirty="0">
                <a:latin typeface="Arial"/>
                <a:cs typeface="Arial"/>
              </a:rPr>
              <a:t> </a:t>
            </a:r>
            <a:r>
              <a:rPr sz="1400" dirty="0">
                <a:latin typeface="Arial"/>
                <a:cs typeface="Arial"/>
              </a:rPr>
              <a:t>the</a:t>
            </a:r>
            <a:r>
              <a:rPr sz="1400" spc="-25" dirty="0">
                <a:latin typeface="Arial"/>
                <a:cs typeface="Arial"/>
              </a:rPr>
              <a:t> </a:t>
            </a:r>
            <a:r>
              <a:rPr sz="1400" spc="-5" dirty="0">
                <a:latin typeface="Arial"/>
                <a:cs typeface="Arial"/>
              </a:rPr>
              <a:t>matching</a:t>
            </a:r>
            <a:r>
              <a:rPr sz="1400" spc="-20" dirty="0">
                <a:latin typeface="Arial"/>
                <a:cs typeface="Arial"/>
              </a:rPr>
              <a:t> </a:t>
            </a:r>
            <a:r>
              <a:rPr sz="1400" spc="-5" dirty="0">
                <a:latin typeface="Arial"/>
                <a:cs typeface="Arial"/>
              </a:rPr>
              <a:t>condition.</a:t>
            </a:r>
            <a:endParaRPr sz="1400">
              <a:latin typeface="Arial"/>
              <a:cs typeface="Arial"/>
            </a:endParaRPr>
          </a:p>
          <a:p>
            <a:pPr marL="349250" marR="5080" indent="-337185">
              <a:lnSpc>
                <a:spcPct val="115700"/>
              </a:lnSpc>
              <a:spcBef>
                <a:spcPts val="15"/>
              </a:spcBef>
              <a:buChar char="●"/>
              <a:tabLst>
                <a:tab pos="349250" algn="l"/>
                <a:tab pos="349885" algn="l"/>
              </a:tabLst>
            </a:pPr>
            <a:r>
              <a:rPr sz="1400" spc="-5" dirty="0">
                <a:latin typeface="Arial"/>
                <a:cs typeface="Arial"/>
              </a:rPr>
              <a:t>However,</a:t>
            </a:r>
            <a:r>
              <a:rPr sz="1400" spc="-25" dirty="0">
                <a:latin typeface="Arial"/>
                <a:cs typeface="Arial"/>
              </a:rPr>
              <a:t> </a:t>
            </a:r>
            <a:r>
              <a:rPr sz="1400" dirty="0">
                <a:latin typeface="Arial"/>
                <a:cs typeface="Arial"/>
              </a:rPr>
              <a:t>if</a:t>
            </a:r>
            <a:r>
              <a:rPr sz="1400" spc="-40" dirty="0">
                <a:latin typeface="Arial"/>
                <a:cs typeface="Arial"/>
              </a:rPr>
              <a:t> </a:t>
            </a:r>
            <a:r>
              <a:rPr sz="1400" dirty="0">
                <a:latin typeface="Arial"/>
                <a:cs typeface="Arial"/>
              </a:rPr>
              <a:t>there</a:t>
            </a:r>
            <a:r>
              <a:rPr sz="1400" spc="-30" dirty="0">
                <a:latin typeface="Arial"/>
                <a:cs typeface="Arial"/>
              </a:rPr>
              <a:t> </a:t>
            </a:r>
            <a:r>
              <a:rPr sz="1400" spc="-10" dirty="0">
                <a:latin typeface="Arial"/>
                <a:cs typeface="Arial"/>
              </a:rPr>
              <a:t>is</a:t>
            </a:r>
            <a:r>
              <a:rPr sz="1400" spc="-35" dirty="0">
                <a:latin typeface="Arial"/>
                <a:cs typeface="Arial"/>
              </a:rPr>
              <a:t> </a:t>
            </a:r>
            <a:r>
              <a:rPr sz="1400" spc="-5" dirty="0">
                <a:latin typeface="Arial"/>
                <a:cs typeface="Arial"/>
              </a:rPr>
              <a:t>no</a:t>
            </a:r>
            <a:r>
              <a:rPr sz="1400" spc="-30" dirty="0">
                <a:latin typeface="Arial"/>
                <a:cs typeface="Arial"/>
              </a:rPr>
              <a:t> </a:t>
            </a:r>
            <a:r>
              <a:rPr sz="1400" spc="-5" dirty="0">
                <a:latin typeface="Arial"/>
                <a:cs typeface="Arial"/>
              </a:rPr>
              <a:t>matching</a:t>
            </a:r>
            <a:r>
              <a:rPr sz="1400" spc="-30" dirty="0">
                <a:latin typeface="Arial"/>
                <a:cs typeface="Arial"/>
              </a:rPr>
              <a:t> </a:t>
            </a:r>
            <a:r>
              <a:rPr sz="1400" spc="-5" dirty="0">
                <a:latin typeface="Arial"/>
                <a:cs typeface="Arial"/>
              </a:rPr>
              <a:t>tuple</a:t>
            </a:r>
            <a:r>
              <a:rPr sz="1400" spc="-30" dirty="0">
                <a:latin typeface="Arial"/>
                <a:cs typeface="Arial"/>
              </a:rPr>
              <a:t> </a:t>
            </a:r>
            <a:r>
              <a:rPr sz="1400" spc="-15" dirty="0">
                <a:latin typeface="Arial"/>
                <a:cs typeface="Arial"/>
              </a:rPr>
              <a:t>is </a:t>
            </a:r>
            <a:r>
              <a:rPr sz="1400" spc="-370" dirty="0">
                <a:latin typeface="Arial"/>
                <a:cs typeface="Arial"/>
              </a:rPr>
              <a:t> </a:t>
            </a:r>
            <a:r>
              <a:rPr sz="1400" dirty="0">
                <a:latin typeface="Arial"/>
                <a:cs typeface="Arial"/>
              </a:rPr>
              <a:t>found in the </a:t>
            </a:r>
            <a:r>
              <a:rPr sz="1400" spc="-5" dirty="0">
                <a:latin typeface="Arial"/>
                <a:cs typeface="Arial"/>
              </a:rPr>
              <a:t>left relation, </a:t>
            </a:r>
            <a:r>
              <a:rPr sz="1400" dirty="0">
                <a:latin typeface="Arial"/>
                <a:cs typeface="Arial"/>
              </a:rPr>
              <a:t>then the </a:t>
            </a:r>
            <a:r>
              <a:rPr sz="1400" spc="5" dirty="0">
                <a:latin typeface="Arial"/>
                <a:cs typeface="Arial"/>
              </a:rPr>
              <a:t> </a:t>
            </a:r>
            <a:r>
              <a:rPr sz="1400" spc="-5" dirty="0">
                <a:latin typeface="Arial"/>
                <a:cs typeface="Arial"/>
              </a:rPr>
              <a:t>attributes</a:t>
            </a:r>
            <a:r>
              <a:rPr sz="1400" spc="-10" dirty="0">
                <a:latin typeface="Arial"/>
                <a:cs typeface="Arial"/>
              </a:rPr>
              <a:t> </a:t>
            </a:r>
            <a:r>
              <a:rPr sz="1400" dirty="0">
                <a:latin typeface="Arial"/>
                <a:cs typeface="Arial"/>
              </a:rPr>
              <a:t>of</a:t>
            </a:r>
            <a:r>
              <a:rPr sz="1400" spc="-15" dirty="0">
                <a:latin typeface="Arial"/>
                <a:cs typeface="Arial"/>
              </a:rPr>
              <a:t> </a:t>
            </a:r>
            <a:r>
              <a:rPr sz="1400" dirty="0">
                <a:latin typeface="Arial"/>
                <a:cs typeface="Arial"/>
              </a:rPr>
              <a:t>the </a:t>
            </a:r>
            <a:r>
              <a:rPr sz="1400" spc="-5" dirty="0">
                <a:latin typeface="Arial"/>
                <a:cs typeface="Arial"/>
              </a:rPr>
              <a:t>left relation</a:t>
            </a:r>
            <a:r>
              <a:rPr sz="1400" spc="-10" dirty="0">
                <a:latin typeface="Arial"/>
                <a:cs typeface="Arial"/>
              </a:rPr>
              <a:t> </a:t>
            </a:r>
            <a:r>
              <a:rPr sz="1400" dirty="0">
                <a:latin typeface="Arial"/>
                <a:cs typeface="Arial"/>
              </a:rPr>
              <a:t>in</a:t>
            </a:r>
            <a:r>
              <a:rPr sz="1400" spc="-10" dirty="0">
                <a:latin typeface="Arial"/>
                <a:cs typeface="Arial"/>
              </a:rPr>
              <a:t> </a:t>
            </a:r>
            <a:r>
              <a:rPr sz="1400" dirty="0">
                <a:latin typeface="Arial"/>
                <a:cs typeface="Arial"/>
              </a:rPr>
              <a:t>the</a:t>
            </a:r>
            <a:r>
              <a:rPr sz="1400" spc="-10" dirty="0">
                <a:latin typeface="Arial"/>
                <a:cs typeface="Arial"/>
              </a:rPr>
              <a:t> </a:t>
            </a:r>
            <a:r>
              <a:rPr sz="1400" dirty="0">
                <a:latin typeface="Arial"/>
                <a:cs typeface="Arial"/>
              </a:rPr>
              <a:t>join</a:t>
            </a:r>
            <a:endParaRPr sz="1400">
              <a:latin typeface="Arial"/>
              <a:cs typeface="Arial"/>
            </a:endParaRPr>
          </a:p>
        </p:txBody>
      </p:sp>
      <p:pic>
        <p:nvPicPr>
          <p:cNvPr id="10" name="object 10"/>
          <p:cNvPicPr/>
          <p:nvPr/>
        </p:nvPicPr>
        <p:blipFill>
          <a:blip r:embed="rId5" cstate="print"/>
          <a:stretch>
            <a:fillRect/>
          </a:stretch>
        </p:blipFill>
        <p:spPr>
          <a:xfrm>
            <a:off x="143510" y="161289"/>
            <a:ext cx="773887" cy="311150"/>
          </a:xfrm>
          <a:prstGeom prst="rect">
            <a:avLst/>
          </a:prstGeom>
        </p:spPr>
      </p:pic>
      <p:sp>
        <p:nvSpPr>
          <p:cNvPr id="11" name="object 11"/>
          <p:cNvSpPr txBox="1"/>
          <p:nvPr/>
        </p:nvSpPr>
        <p:spPr>
          <a:xfrm>
            <a:off x="991920" y="4641722"/>
            <a:ext cx="2481580" cy="224790"/>
          </a:xfrm>
          <a:prstGeom prst="rect">
            <a:avLst/>
          </a:prstGeom>
        </p:spPr>
        <p:txBody>
          <a:bodyPr vert="horz" wrap="square" lIns="0" tIns="0" rIns="0" bIns="0" rtlCol="0">
            <a:spAutoFit/>
          </a:bodyPr>
          <a:lstStyle/>
          <a:p>
            <a:pPr marL="12700">
              <a:lnSpc>
                <a:spcPts val="1650"/>
              </a:lnSpc>
            </a:pPr>
            <a:r>
              <a:rPr sz="1400" spc="-5" dirty="0">
                <a:latin typeface="Arial"/>
                <a:cs typeface="Arial"/>
              </a:rPr>
              <a:t>result</a:t>
            </a:r>
            <a:r>
              <a:rPr sz="1400" dirty="0">
                <a:latin typeface="Arial"/>
                <a:cs typeface="Arial"/>
              </a:rPr>
              <a:t> are</a:t>
            </a:r>
            <a:r>
              <a:rPr sz="1400" spc="-20" dirty="0">
                <a:latin typeface="Arial"/>
                <a:cs typeface="Arial"/>
              </a:rPr>
              <a:t> </a:t>
            </a:r>
            <a:r>
              <a:rPr sz="1400" spc="-5" dirty="0">
                <a:latin typeface="Arial"/>
                <a:cs typeface="Arial"/>
              </a:rPr>
              <a:t>filled</a:t>
            </a:r>
            <a:r>
              <a:rPr sz="1400" spc="-10" dirty="0">
                <a:latin typeface="Arial"/>
                <a:cs typeface="Arial"/>
              </a:rPr>
              <a:t> </a:t>
            </a:r>
            <a:r>
              <a:rPr sz="1400" spc="-5" dirty="0">
                <a:latin typeface="Arial"/>
                <a:cs typeface="Arial"/>
              </a:rPr>
              <a:t>with null</a:t>
            </a:r>
            <a:r>
              <a:rPr sz="1400" spc="-15" dirty="0">
                <a:latin typeface="Arial"/>
                <a:cs typeface="Arial"/>
              </a:rPr>
              <a:t> </a:t>
            </a:r>
            <a:r>
              <a:rPr sz="1400" spc="-5" dirty="0">
                <a:latin typeface="Arial"/>
                <a:cs typeface="Arial"/>
              </a:rPr>
              <a:t>values.</a:t>
            </a:r>
            <a:endParaRPr sz="1400">
              <a:latin typeface="Arial"/>
              <a:cs typeface="Arial"/>
            </a:endParaRPr>
          </a:p>
        </p:txBody>
      </p:sp>
      <p:sp>
        <p:nvSpPr>
          <p:cNvPr id="12" name="object 12"/>
          <p:cNvSpPr txBox="1"/>
          <p:nvPr/>
        </p:nvSpPr>
        <p:spPr>
          <a:xfrm>
            <a:off x="4763719" y="4810727"/>
            <a:ext cx="4046051" cy="111569"/>
          </a:xfrm>
          <a:prstGeom prst="rect">
            <a:avLst/>
          </a:prstGeom>
        </p:spPr>
        <p:txBody>
          <a:bodyPr vert="horz" wrap="square" lIns="0" tIns="3810" rIns="0" bIns="0" rtlCol="0">
            <a:spAutoFit/>
          </a:bodyPr>
          <a:lstStyle/>
          <a:p>
            <a:pPr marL="1271270">
              <a:lnSpc>
                <a:spcPct val="100000"/>
              </a:lnSpc>
              <a:spcBef>
                <a:spcPts val="30"/>
              </a:spcBef>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 </a:t>
            </a:r>
            <a:r>
              <a:rPr sz="700" u="sng" spc="-5" dirty="0">
                <a:solidFill>
                  <a:srgbClr val="0096A7"/>
                </a:solidFill>
                <a:uFill>
                  <a:solidFill>
                    <a:srgbClr val="0096A7"/>
                  </a:solidFill>
                </a:uFill>
                <a:latin typeface="Arial"/>
                <a:cs typeface="Arial"/>
                <a:hlinkClick r:id="rId6"/>
              </a:rPr>
              <a:t>https://www.guru99.com/relational-algebra-dbms.htm</a:t>
            </a:r>
            <a:r>
              <a:rPr sz="700" spc="-5" dirty="0">
                <a:solidFill>
                  <a:srgbClr val="0096A7"/>
                </a:solidFill>
                <a:latin typeface="Arial"/>
                <a:cs typeface="Arial"/>
                <a:hlinkClick r:id="rId6"/>
              </a:rPr>
              <a:t>l</a:t>
            </a:r>
            <a:endParaRPr sz="700" dirty="0">
              <a:latin typeface="Arial"/>
              <a:cs typeface="Arial"/>
            </a:endParaRPr>
          </a:p>
        </p:txBody>
      </p:sp>
    </p:spTree>
  </p:cSld>
  <p:clrMapOvr>
    <a:masterClrMapping/>
  </p:clrMapOvr>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1410995" y="973942"/>
            <a:ext cx="2024583" cy="456535"/>
          </a:xfrm>
          <a:prstGeom prst="rect">
            <a:avLst/>
          </a:prstGeom>
        </p:spPr>
        <p:txBody>
          <a:bodyPr vert="horz" wrap="square" lIns="0" tIns="12700" rIns="0" bIns="0" rtlCol="0">
            <a:spAutoFit/>
          </a:bodyPr>
          <a:lstStyle/>
          <a:p>
            <a:pPr marL="12700" algn="ctr">
              <a:lnSpc>
                <a:spcPct val="100000"/>
              </a:lnSpc>
              <a:spcBef>
                <a:spcPts val="100"/>
              </a:spcBef>
            </a:pPr>
            <a:r>
              <a:rPr b="1" spc="-5" dirty="0">
                <a:latin typeface="Arial"/>
                <a:cs typeface="Arial"/>
              </a:rPr>
              <a:t>Operators</a:t>
            </a:r>
          </a:p>
        </p:txBody>
      </p:sp>
      <p:sp>
        <p:nvSpPr>
          <p:cNvPr id="6" name="object 6"/>
          <p:cNvSpPr txBox="1"/>
          <p:nvPr/>
        </p:nvSpPr>
        <p:spPr>
          <a:xfrm>
            <a:off x="1831594" y="1726819"/>
            <a:ext cx="88900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R</a:t>
            </a:r>
            <a:r>
              <a:rPr sz="1800" spc="-15" dirty="0">
                <a:solidFill>
                  <a:srgbClr val="585858"/>
                </a:solidFill>
                <a:latin typeface="Arial"/>
                <a:cs typeface="Arial"/>
              </a:rPr>
              <a:t>e</a:t>
            </a:r>
            <a:r>
              <a:rPr sz="1800" dirty="0">
                <a:solidFill>
                  <a:srgbClr val="585858"/>
                </a:solidFill>
                <a:latin typeface="Arial"/>
                <a:cs typeface="Arial"/>
              </a:rPr>
              <a:t>n</a:t>
            </a:r>
            <a:r>
              <a:rPr sz="1800" spc="-5" dirty="0">
                <a:solidFill>
                  <a:srgbClr val="585858"/>
                </a:solidFill>
                <a:latin typeface="Arial"/>
                <a:cs typeface="Arial"/>
              </a:rPr>
              <a:t>ame</a:t>
            </a:r>
            <a:endParaRPr sz="1800">
              <a:latin typeface="Arial"/>
              <a:cs typeface="Arial"/>
            </a:endParaRPr>
          </a:p>
        </p:txBody>
      </p:sp>
      <p:sp>
        <p:nvSpPr>
          <p:cNvPr id="7" name="object 7"/>
          <p:cNvSpPr txBox="1"/>
          <p:nvPr/>
        </p:nvSpPr>
        <p:spPr>
          <a:xfrm>
            <a:off x="591312" y="2619222"/>
            <a:ext cx="3663950" cy="2000885"/>
          </a:xfrm>
          <a:prstGeom prst="rect">
            <a:avLst/>
          </a:prstGeom>
        </p:spPr>
        <p:txBody>
          <a:bodyPr vert="horz" wrap="square" lIns="0" tIns="45720" rIns="0" bIns="0" rtlCol="0">
            <a:spAutoFit/>
          </a:bodyPr>
          <a:lstStyle/>
          <a:p>
            <a:pPr marL="95885">
              <a:lnSpc>
                <a:spcPct val="100000"/>
              </a:lnSpc>
              <a:spcBef>
                <a:spcPts val="360"/>
              </a:spcBef>
            </a:pPr>
            <a:r>
              <a:rPr sz="1400" spc="-5" dirty="0">
                <a:latin typeface="Arial"/>
                <a:cs typeface="Arial"/>
              </a:rPr>
              <a:t>RENAME</a:t>
            </a:r>
            <a:r>
              <a:rPr sz="1400" spc="-40" dirty="0">
                <a:latin typeface="Arial"/>
                <a:cs typeface="Arial"/>
              </a:rPr>
              <a:t> </a:t>
            </a:r>
            <a:r>
              <a:rPr sz="1400" spc="-5" dirty="0">
                <a:latin typeface="Arial"/>
                <a:cs typeface="Arial"/>
              </a:rPr>
              <a:t>(symbol:</a:t>
            </a:r>
            <a:r>
              <a:rPr sz="1400" spc="-30" dirty="0">
                <a:latin typeface="Arial"/>
                <a:cs typeface="Arial"/>
              </a:rPr>
              <a:t> </a:t>
            </a:r>
            <a:r>
              <a:rPr sz="1400" spc="5" dirty="0">
                <a:latin typeface="Arial"/>
                <a:cs typeface="Arial"/>
              </a:rPr>
              <a:t>ρ)</a:t>
            </a:r>
            <a:endParaRPr sz="1400">
              <a:latin typeface="Arial"/>
              <a:cs typeface="Arial"/>
            </a:endParaRPr>
          </a:p>
          <a:p>
            <a:pPr marL="412750" marR="81280" indent="-337185">
              <a:lnSpc>
                <a:spcPct val="115700"/>
              </a:lnSpc>
              <a:buChar char="●"/>
              <a:tabLst>
                <a:tab pos="412750" algn="l"/>
                <a:tab pos="413384" algn="l"/>
              </a:tabLst>
            </a:pPr>
            <a:r>
              <a:rPr sz="1400" spc="-5" dirty="0">
                <a:latin typeface="Arial"/>
                <a:cs typeface="Arial"/>
              </a:rPr>
              <a:t>The results </a:t>
            </a:r>
            <a:r>
              <a:rPr sz="1400" spc="-10" dirty="0">
                <a:latin typeface="Arial"/>
                <a:cs typeface="Arial"/>
              </a:rPr>
              <a:t>of </a:t>
            </a:r>
            <a:r>
              <a:rPr sz="1400" spc="-5" dirty="0">
                <a:latin typeface="Arial"/>
                <a:cs typeface="Arial"/>
              </a:rPr>
              <a:t>relational algebra </a:t>
            </a:r>
            <a:r>
              <a:rPr sz="1400" dirty="0">
                <a:latin typeface="Arial"/>
                <a:cs typeface="Arial"/>
              </a:rPr>
              <a:t>are </a:t>
            </a:r>
            <a:r>
              <a:rPr sz="1400" spc="-5" dirty="0">
                <a:latin typeface="Arial"/>
                <a:cs typeface="Arial"/>
              </a:rPr>
              <a:t>also </a:t>
            </a:r>
            <a:r>
              <a:rPr sz="1400" spc="-375" dirty="0">
                <a:latin typeface="Arial"/>
                <a:cs typeface="Arial"/>
              </a:rPr>
              <a:t> </a:t>
            </a:r>
            <a:r>
              <a:rPr sz="1400" spc="-5" dirty="0">
                <a:latin typeface="Arial"/>
                <a:cs typeface="Arial"/>
              </a:rPr>
              <a:t>relations</a:t>
            </a:r>
            <a:r>
              <a:rPr sz="1400" spc="-20" dirty="0">
                <a:latin typeface="Arial"/>
                <a:cs typeface="Arial"/>
              </a:rPr>
              <a:t> </a:t>
            </a:r>
            <a:r>
              <a:rPr sz="1400" spc="-5" dirty="0">
                <a:latin typeface="Arial"/>
                <a:cs typeface="Arial"/>
              </a:rPr>
              <a:t>but</a:t>
            </a:r>
            <a:r>
              <a:rPr sz="1400" spc="-15" dirty="0">
                <a:latin typeface="Arial"/>
                <a:cs typeface="Arial"/>
              </a:rPr>
              <a:t> </a:t>
            </a:r>
            <a:r>
              <a:rPr sz="1400" spc="-5" dirty="0">
                <a:latin typeface="Arial"/>
                <a:cs typeface="Arial"/>
              </a:rPr>
              <a:t>without</a:t>
            </a:r>
            <a:r>
              <a:rPr sz="1400" dirty="0">
                <a:latin typeface="Arial"/>
                <a:cs typeface="Arial"/>
              </a:rPr>
              <a:t> </a:t>
            </a:r>
            <a:r>
              <a:rPr sz="1400" spc="-5" dirty="0">
                <a:latin typeface="Arial"/>
                <a:cs typeface="Arial"/>
              </a:rPr>
              <a:t>any</a:t>
            </a:r>
            <a:r>
              <a:rPr sz="1400" spc="-20" dirty="0">
                <a:latin typeface="Arial"/>
                <a:cs typeface="Arial"/>
              </a:rPr>
              <a:t> </a:t>
            </a:r>
            <a:r>
              <a:rPr sz="1400" dirty="0">
                <a:latin typeface="Arial"/>
                <a:cs typeface="Arial"/>
              </a:rPr>
              <a:t>name.</a:t>
            </a:r>
            <a:endParaRPr sz="1400">
              <a:latin typeface="Arial"/>
              <a:cs typeface="Arial"/>
            </a:endParaRPr>
          </a:p>
          <a:p>
            <a:pPr marL="412750" marR="527050" indent="-337185">
              <a:lnSpc>
                <a:spcPct val="115700"/>
              </a:lnSpc>
              <a:spcBef>
                <a:spcPts val="5"/>
              </a:spcBef>
              <a:buChar char="●"/>
              <a:tabLst>
                <a:tab pos="412750" algn="l"/>
                <a:tab pos="413384" algn="l"/>
              </a:tabLst>
            </a:pPr>
            <a:r>
              <a:rPr sz="1400" spc="-5" dirty="0">
                <a:latin typeface="Arial"/>
                <a:cs typeface="Arial"/>
              </a:rPr>
              <a:t>The</a:t>
            </a:r>
            <a:r>
              <a:rPr sz="1400" spc="-30" dirty="0">
                <a:latin typeface="Arial"/>
                <a:cs typeface="Arial"/>
              </a:rPr>
              <a:t> </a:t>
            </a:r>
            <a:r>
              <a:rPr sz="1400" dirty="0">
                <a:latin typeface="Arial"/>
                <a:cs typeface="Arial"/>
              </a:rPr>
              <a:t>rename</a:t>
            </a:r>
            <a:r>
              <a:rPr sz="1400" spc="-25" dirty="0">
                <a:latin typeface="Arial"/>
                <a:cs typeface="Arial"/>
              </a:rPr>
              <a:t> </a:t>
            </a:r>
            <a:r>
              <a:rPr sz="1400" spc="-5" dirty="0">
                <a:latin typeface="Arial"/>
                <a:cs typeface="Arial"/>
              </a:rPr>
              <a:t>operation</a:t>
            </a:r>
            <a:r>
              <a:rPr sz="1400" spc="-25" dirty="0">
                <a:latin typeface="Arial"/>
                <a:cs typeface="Arial"/>
              </a:rPr>
              <a:t> </a:t>
            </a:r>
            <a:r>
              <a:rPr sz="1400" spc="-5" dirty="0">
                <a:latin typeface="Arial"/>
                <a:cs typeface="Arial"/>
              </a:rPr>
              <a:t>allows</a:t>
            </a:r>
            <a:r>
              <a:rPr sz="1400" spc="-20" dirty="0">
                <a:latin typeface="Arial"/>
                <a:cs typeface="Arial"/>
              </a:rPr>
              <a:t> </a:t>
            </a:r>
            <a:r>
              <a:rPr sz="1400" spc="-10" dirty="0">
                <a:latin typeface="Arial"/>
                <a:cs typeface="Arial"/>
              </a:rPr>
              <a:t>us</a:t>
            </a:r>
            <a:r>
              <a:rPr sz="1400" spc="-30" dirty="0">
                <a:latin typeface="Arial"/>
                <a:cs typeface="Arial"/>
              </a:rPr>
              <a:t> </a:t>
            </a:r>
            <a:r>
              <a:rPr sz="1400" spc="5" dirty="0">
                <a:latin typeface="Arial"/>
                <a:cs typeface="Arial"/>
              </a:rPr>
              <a:t>to </a:t>
            </a:r>
            <a:r>
              <a:rPr sz="1400" spc="-375" dirty="0">
                <a:latin typeface="Arial"/>
                <a:cs typeface="Arial"/>
              </a:rPr>
              <a:t> </a:t>
            </a:r>
            <a:r>
              <a:rPr sz="1400" dirty="0">
                <a:latin typeface="Arial"/>
                <a:cs typeface="Arial"/>
              </a:rPr>
              <a:t>rename</a:t>
            </a:r>
            <a:r>
              <a:rPr sz="1400" spc="-15" dirty="0">
                <a:latin typeface="Arial"/>
                <a:cs typeface="Arial"/>
              </a:rPr>
              <a:t> </a:t>
            </a:r>
            <a:r>
              <a:rPr sz="1400" spc="-5" dirty="0">
                <a:latin typeface="Arial"/>
                <a:cs typeface="Arial"/>
              </a:rPr>
              <a:t>the</a:t>
            </a:r>
            <a:r>
              <a:rPr sz="1400" spc="-15" dirty="0">
                <a:latin typeface="Arial"/>
                <a:cs typeface="Arial"/>
              </a:rPr>
              <a:t> </a:t>
            </a:r>
            <a:r>
              <a:rPr sz="1400" dirty="0">
                <a:latin typeface="Arial"/>
                <a:cs typeface="Arial"/>
              </a:rPr>
              <a:t>output</a:t>
            </a:r>
            <a:r>
              <a:rPr sz="1400" spc="-20" dirty="0">
                <a:latin typeface="Arial"/>
                <a:cs typeface="Arial"/>
              </a:rPr>
              <a:t> </a:t>
            </a:r>
            <a:r>
              <a:rPr sz="1400" spc="-5" dirty="0">
                <a:latin typeface="Arial"/>
                <a:cs typeface="Arial"/>
              </a:rPr>
              <a:t>relation.</a:t>
            </a:r>
            <a:endParaRPr sz="1400">
              <a:latin typeface="Arial"/>
              <a:cs typeface="Arial"/>
            </a:endParaRPr>
          </a:p>
          <a:p>
            <a:pPr marL="412750" indent="-335915">
              <a:lnSpc>
                <a:spcPct val="100000"/>
              </a:lnSpc>
              <a:spcBef>
                <a:spcPts val="275"/>
              </a:spcBef>
              <a:buChar char="●"/>
              <a:tabLst>
                <a:tab pos="412750" algn="l"/>
                <a:tab pos="413384" algn="l"/>
              </a:tabLst>
            </a:pPr>
            <a:r>
              <a:rPr sz="1400" dirty="0">
                <a:latin typeface="Arial"/>
                <a:cs typeface="Arial"/>
              </a:rPr>
              <a:t>Is</a:t>
            </a:r>
            <a:r>
              <a:rPr sz="1400" spc="-25" dirty="0">
                <a:latin typeface="Arial"/>
                <a:cs typeface="Arial"/>
              </a:rPr>
              <a:t> </a:t>
            </a:r>
            <a:r>
              <a:rPr sz="1400" spc="-5" dirty="0">
                <a:latin typeface="Arial"/>
                <a:cs typeface="Arial"/>
              </a:rPr>
              <a:t>denoted</a:t>
            </a:r>
            <a:r>
              <a:rPr sz="1400" spc="-15" dirty="0">
                <a:latin typeface="Arial"/>
                <a:cs typeface="Arial"/>
              </a:rPr>
              <a:t> </a:t>
            </a:r>
            <a:r>
              <a:rPr sz="1400" spc="-5" dirty="0">
                <a:latin typeface="Arial"/>
                <a:cs typeface="Arial"/>
              </a:rPr>
              <a:t>with</a:t>
            </a:r>
            <a:r>
              <a:rPr sz="1400" spc="-20" dirty="0">
                <a:latin typeface="Arial"/>
                <a:cs typeface="Arial"/>
              </a:rPr>
              <a:t> </a:t>
            </a:r>
            <a:r>
              <a:rPr sz="1400" spc="-5" dirty="0">
                <a:latin typeface="Arial"/>
                <a:cs typeface="Arial"/>
              </a:rPr>
              <a:t>small</a:t>
            </a:r>
            <a:r>
              <a:rPr sz="1400" dirty="0">
                <a:latin typeface="Arial"/>
                <a:cs typeface="Arial"/>
              </a:rPr>
              <a:t> </a:t>
            </a:r>
            <a:r>
              <a:rPr sz="1400" spc="-5" dirty="0">
                <a:latin typeface="Arial"/>
                <a:cs typeface="Arial"/>
              </a:rPr>
              <a:t>Greek</a:t>
            </a:r>
            <a:r>
              <a:rPr sz="1400" spc="-20" dirty="0">
                <a:latin typeface="Arial"/>
                <a:cs typeface="Arial"/>
              </a:rPr>
              <a:t> </a:t>
            </a:r>
            <a:r>
              <a:rPr sz="1400" spc="-5" dirty="0">
                <a:latin typeface="Arial"/>
                <a:cs typeface="Arial"/>
              </a:rPr>
              <a:t>letter</a:t>
            </a:r>
            <a:r>
              <a:rPr sz="1400" spc="-20" dirty="0">
                <a:latin typeface="Arial"/>
                <a:cs typeface="Arial"/>
              </a:rPr>
              <a:t> </a:t>
            </a:r>
            <a:r>
              <a:rPr sz="1400" dirty="0">
                <a:latin typeface="Arial"/>
                <a:cs typeface="Arial"/>
              </a:rPr>
              <a:t>rho</a:t>
            </a:r>
            <a:r>
              <a:rPr sz="1400" spc="-15" dirty="0">
                <a:latin typeface="Arial"/>
                <a:cs typeface="Arial"/>
              </a:rPr>
              <a:t> </a:t>
            </a:r>
            <a:r>
              <a:rPr sz="1400" i="1" spc="-5" dirty="0">
                <a:latin typeface="Arial"/>
                <a:cs typeface="Arial"/>
              </a:rPr>
              <a:t>ρ</a:t>
            </a:r>
            <a:r>
              <a:rPr sz="1400" spc="-5" dirty="0">
                <a:latin typeface="Arial"/>
                <a:cs typeface="Arial"/>
              </a:rPr>
              <a:t>.</a:t>
            </a:r>
            <a:endParaRPr sz="1400">
              <a:latin typeface="Arial"/>
              <a:cs typeface="Arial"/>
            </a:endParaRPr>
          </a:p>
          <a:p>
            <a:pPr marL="412750" indent="-335915">
              <a:lnSpc>
                <a:spcPct val="100000"/>
              </a:lnSpc>
              <a:spcBef>
                <a:spcPts val="275"/>
              </a:spcBef>
              <a:buChar char="●"/>
              <a:tabLst>
                <a:tab pos="412750" algn="l"/>
                <a:tab pos="413384" algn="l"/>
              </a:tabLst>
            </a:pPr>
            <a:r>
              <a:rPr sz="1400" dirty="0">
                <a:latin typeface="Arial"/>
                <a:cs typeface="Arial"/>
              </a:rPr>
              <a:t>Notation</a:t>
            </a:r>
            <a:r>
              <a:rPr sz="1400" spc="-40" dirty="0">
                <a:latin typeface="Arial"/>
                <a:cs typeface="Arial"/>
              </a:rPr>
              <a:t> </a:t>
            </a:r>
            <a:r>
              <a:rPr sz="1400" dirty="0">
                <a:latin typeface="Arial"/>
                <a:cs typeface="Arial"/>
              </a:rPr>
              <a:t>−</a:t>
            </a:r>
            <a:r>
              <a:rPr sz="1400" spc="-25" dirty="0">
                <a:latin typeface="Arial"/>
                <a:cs typeface="Arial"/>
              </a:rPr>
              <a:t> </a:t>
            </a:r>
            <a:r>
              <a:rPr sz="1400" i="1" dirty="0">
                <a:latin typeface="Arial"/>
                <a:cs typeface="Arial"/>
              </a:rPr>
              <a:t>ρ</a:t>
            </a:r>
            <a:r>
              <a:rPr sz="1400" i="1" spc="-25" dirty="0">
                <a:latin typeface="Arial"/>
                <a:cs typeface="Arial"/>
              </a:rPr>
              <a:t> </a:t>
            </a:r>
            <a:r>
              <a:rPr sz="1350" baseline="-27777" dirty="0">
                <a:latin typeface="Arial"/>
                <a:cs typeface="Arial"/>
              </a:rPr>
              <a:t>x</a:t>
            </a:r>
            <a:r>
              <a:rPr sz="1350" spc="142" baseline="-27777" dirty="0">
                <a:latin typeface="Arial"/>
                <a:cs typeface="Arial"/>
              </a:rPr>
              <a:t> </a:t>
            </a:r>
            <a:r>
              <a:rPr sz="1400" dirty="0">
                <a:latin typeface="Arial"/>
                <a:cs typeface="Arial"/>
              </a:rPr>
              <a:t>(E)</a:t>
            </a:r>
            <a:endParaRPr sz="1400">
              <a:latin typeface="Arial"/>
              <a:cs typeface="Arial"/>
            </a:endParaRPr>
          </a:p>
          <a:p>
            <a:pPr marL="412750" indent="-337185">
              <a:lnSpc>
                <a:spcPct val="100000"/>
              </a:lnSpc>
              <a:spcBef>
                <a:spcPts val="240"/>
              </a:spcBef>
              <a:buChar char="●"/>
              <a:tabLst>
                <a:tab pos="412750" algn="l"/>
                <a:tab pos="413384" algn="l"/>
              </a:tabLst>
            </a:pPr>
            <a:r>
              <a:rPr sz="1400" dirty="0">
                <a:latin typeface="Arial"/>
                <a:cs typeface="Arial"/>
              </a:rPr>
              <a:t>Where</a:t>
            </a:r>
            <a:r>
              <a:rPr sz="1400" spc="-30" dirty="0">
                <a:latin typeface="Arial"/>
                <a:cs typeface="Arial"/>
              </a:rPr>
              <a:t> </a:t>
            </a:r>
            <a:r>
              <a:rPr sz="1400" dirty="0">
                <a:latin typeface="Arial"/>
                <a:cs typeface="Arial"/>
              </a:rPr>
              <a:t>the</a:t>
            </a:r>
            <a:r>
              <a:rPr sz="1400" spc="-30" dirty="0">
                <a:latin typeface="Arial"/>
                <a:cs typeface="Arial"/>
              </a:rPr>
              <a:t> </a:t>
            </a:r>
            <a:r>
              <a:rPr sz="1400" spc="-5" dirty="0">
                <a:latin typeface="Arial"/>
                <a:cs typeface="Arial"/>
              </a:rPr>
              <a:t>result</a:t>
            </a:r>
            <a:r>
              <a:rPr sz="1400" spc="-25" dirty="0">
                <a:latin typeface="Arial"/>
                <a:cs typeface="Arial"/>
              </a:rPr>
              <a:t> </a:t>
            </a:r>
            <a:r>
              <a:rPr sz="1400" spc="-5" dirty="0">
                <a:latin typeface="Arial"/>
                <a:cs typeface="Arial"/>
              </a:rPr>
              <a:t>of</a:t>
            </a:r>
            <a:r>
              <a:rPr sz="1400" spc="-40" dirty="0">
                <a:latin typeface="Arial"/>
                <a:cs typeface="Arial"/>
              </a:rPr>
              <a:t> </a:t>
            </a:r>
            <a:r>
              <a:rPr sz="1400" spc="-5" dirty="0">
                <a:latin typeface="Arial"/>
                <a:cs typeface="Arial"/>
              </a:rPr>
              <a:t>expression</a:t>
            </a:r>
            <a:r>
              <a:rPr sz="1400" spc="-10" dirty="0">
                <a:latin typeface="Arial"/>
                <a:cs typeface="Arial"/>
              </a:rPr>
              <a:t> </a:t>
            </a:r>
            <a:r>
              <a:rPr sz="1400" dirty="0">
                <a:latin typeface="Arial"/>
                <a:cs typeface="Arial"/>
              </a:rPr>
              <a:t>E</a:t>
            </a:r>
            <a:r>
              <a:rPr sz="1400" spc="-30" dirty="0">
                <a:latin typeface="Arial"/>
                <a:cs typeface="Arial"/>
              </a:rPr>
              <a:t> </a:t>
            </a:r>
            <a:r>
              <a:rPr sz="1400" dirty="0">
                <a:latin typeface="Arial"/>
                <a:cs typeface="Arial"/>
              </a:rPr>
              <a:t>is</a:t>
            </a:r>
            <a:endParaRPr sz="1400">
              <a:latin typeface="Arial"/>
              <a:cs typeface="Arial"/>
            </a:endParaRPr>
          </a:p>
        </p:txBody>
      </p:sp>
      <p:pic>
        <p:nvPicPr>
          <p:cNvPr id="8" name="object 8"/>
          <p:cNvPicPr/>
          <p:nvPr/>
        </p:nvPicPr>
        <p:blipFill>
          <a:blip r:embed="rId3" cstate="print"/>
          <a:stretch>
            <a:fillRect/>
          </a:stretch>
        </p:blipFill>
        <p:spPr>
          <a:xfrm>
            <a:off x="143510" y="163068"/>
            <a:ext cx="767080" cy="307848"/>
          </a:xfrm>
          <a:prstGeom prst="rect">
            <a:avLst/>
          </a:prstGeom>
        </p:spPr>
      </p:pic>
      <p:pic>
        <p:nvPicPr>
          <p:cNvPr id="9" name="object 9"/>
          <p:cNvPicPr/>
          <p:nvPr/>
        </p:nvPicPr>
        <p:blipFill>
          <a:blip r:embed="rId4" cstate="print"/>
          <a:stretch>
            <a:fillRect/>
          </a:stretch>
        </p:blipFill>
        <p:spPr>
          <a:xfrm>
            <a:off x="4562044" y="1202209"/>
            <a:ext cx="4572000" cy="2307406"/>
          </a:xfrm>
          <a:prstGeom prst="rect">
            <a:avLst/>
          </a:prstGeom>
        </p:spPr>
      </p:pic>
      <p:sp>
        <p:nvSpPr>
          <p:cNvPr id="10" name="object 10"/>
          <p:cNvSpPr txBox="1"/>
          <p:nvPr/>
        </p:nvSpPr>
        <p:spPr>
          <a:xfrm>
            <a:off x="991920" y="4644770"/>
            <a:ext cx="1738630" cy="224790"/>
          </a:xfrm>
          <a:prstGeom prst="rect">
            <a:avLst/>
          </a:prstGeom>
        </p:spPr>
        <p:txBody>
          <a:bodyPr vert="horz" wrap="square" lIns="0" tIns="0" rIns="0" bIns="0" rtlCol="0">
            <a:spAutoFit/>
          </a:bodyPr>
          <a:lstStyle/>
          <a:p>
            <a:pPr marL="12700">
              <a:lnSpc>
                <a:spcPts val="1650"/>
              </a:lnSpc>
            </a:pPr>
            <a:r>
              <a:rPr sz="1400" spc="-5" dirty="0">
                <a:latin typeface="Arial"/>
                <a:cs typeface="Arial"/>
              </a:rPr>
              <a:t>saved</a:t>
            </a:r>
            <a:r>
              <a:rPr sz="1400" spc="-25" dirty="0">
                <a:latin typeface="Arial"/>
                <a:cs typeface="Arial"/>
              </a:rPr>
              <a:t> </a:t>
            </a:r>
            <a:r>
              <a:rPr sz="1400" spc="-5" dirty="0">
                <a:latin typeface="Arial"/>
                <a:cs typeface="Arial"/>
              </a:rPr>
              <a:t>with name</a:t>
            </a:r>
            <a:r>
              <a:rPr sz="1400" spc="-20" dirty="0">
                <a:latin typeface="Arial"/>
                <a:cs typeface="Arial"/>
              </a:rPr>
              <a:t> </a:t>
            </a:r>
            <a:r>
              <a:rPr sz="1400" spc="-5" dirty="0">
                <a:latin typeface="Arial"/>
                <a:cs typeface="Arial"/>
              </a:rPr>
              <a:t>of</a:t>
            </a:r>
            <a:r>
              <a:rPr sz="1400" spc="-25" dirty="0">
                <a:latin typeface="Arial"/>
                <a:cs typeface="Arial"/>
              </a:rPr>
              <a:t> </a:t>
            </a:r>
            <a:r>
              <a:rPr sz="1400" spc="-20" dirty="0">
                <a:latin typeface="Arial"/>
                <a:cs typeface="Arial"/>
              </a:rPr>
              <a:t>x.</a:t>
            </a:r>
            <a:endParaRPr sz="1400">
              <a:latin typeface="Arial"/>
              <a:cs typeface="Arial"/>
            </a:endParaRPr>
          </a:p>
        </p:txBody>
      </p:sp>
      <p:sp>
        <p:nvSpPr>
          <p:cNvPr id="11" name="object 11"/>
          <p:cNvSpPr txBox="1"/>
          <p:nvPr/>
        </p:nvSpPr>
        <p:spPr>
          <a:xfrm>
            <a:off x="4637553" y="4772249"/>
            <a:ext cx="4121768" cy="111569"/>
          </a:xfrm>
          <a:prstGeom prst="rect">
            <a:avLst/>
          </a:prstGeom>
        </p:spPr>
        <p:txBody>
          <a:bodyPr vert="horz" wrap="square" lIns="0" tIns="3810" rIns="0" bIns="0" rtlCol="0">
            <a:spAutoFit/>
          </a:bodyPr>
          <a:lstStyle/>
          <a:p>
            <a:pPr marL="1271270">
              <a:lnSpc>
                <a:spcPct val="100000"/>
              </a:lnSpc>
              <a:spcBef>
                <a:spcPts val="30"/>
              </a:spcBef>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 </a:t>
            </a:r>
            <a:r>
              <a:rPr lang="en-US" sz="700" u="sng" spc="-5" dirty="0">
                <a:solidFill>
                  <a:srgbClr val="0096A7"/>
                </a:solidFill>
                <a:uFill>
                  <a:solidFill>
                    <a:srgbClr val="0096A7"/>
                  </a:solidFill>
                </a:uFill>
                <a:latin typeface="Arial"/>
                <a:cs typeface="Arial"/>
                <a:hlinkClick r:id="rId5"/>
              </a:rPr>
              <a:t>h</a:t>
            </a:r>
            <a:r>
              <a:rPr sz="700" u="sng" spc="-5" dirty="0">
                <a:solidFill>
                  <a:srgbClr val="0096A7"/>
                </a:solidFill>
                <a:uFill>
                  <a:solidFill>
                    <a:srgbClr val="0096A7"/>
                  </a:solidFill>
                </a:uFill>
                <a:latin typeface="Arial"/>
                <a:cs typeface="Arial"/>
                <a:hlinkClick r:id="rId5"/>
              </a:rPr>
              <a:t>ttps://www.guru99.com/relational-algebra-dbms.htm</a:t>
            </a:r>
            <a:r>
              <a:rPr sz="700" spc="-5" dirty="0">
                <a:solidFill>
                  <a:srgbClr val="0096A7"/>
                </a:solidFill>
                <a:latin typeface="Arial"/>
                <a:cs typeface="Arial"/>
                <a:hlinkClick r:id="rId5"/>
              </a:rPr>
              <a:t>l</a:t>
            </a:r>
            <a:endParaRPr sz="700" dirty="0">
              <a:latin typeface="Arial"/>
              <a:cs typeface="Arial"/>
            </a:endParaRPr>
          </a:p>
        </p:txBody>
      </p:sp>
    </p:spTree>
  </p:cSld>
  <p:clrMapOvr>
    <a:masterClrMapping/>
  </p:clrMapOvr>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0" y="0"/>
            <a:ext cx="4572000" cy="5143500"/>
            <a:chOff x="4572000" y="0"/>
            <a:chExt cx="4572000" cy="5143500"/>
          </a:xfrm>
        </p:grpSpPr>
        <p:sp>
          <p:nvSpPr>
            <p:cNvPr id="3" name="object 3"/>
            <p:cNvSpPr/>
            <p:nvPr/>
          </p:nvSpPr>
          <p:spPr>
            <a:xfrm>
              <a:off x="457200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EDEDED"/>
            </a:solidFill>
          </p:spPr>
          <p:txBody>
            <a:bodyPr wrap="square" lIns="0" tIns="0" rIns="0" bIns="0" rtlCol="0"/>
            <a:lstStyle/>
            <a:p>
              <a:endParaRPr/>
            </a:p>
          </p:txBody>
        </p:sp>
        <p:pic>
          <p:nvPicPr>
            <p:cNvPr id="4" name="object 4"/>
            <p:cNvPicPr/>
            <p:nvPr/>
          </p:nvPicPr>
          <p:blipFill>
            <a:blip r:embed="rId2" cstate="print"/>
            <a:stretch>
              <a:fillRect/>
            </a:stretch>
          </p:blipFill>
          <p:spPr>
            <a:xfrm>
              <a:off x="8228965" y="161290"/>
              <a:ext cx="791845" cy="311785"/>
            </a:xfrm>
            <a:prstGeom prst="rect">
              <a:avLst/>
            </a:prstGeom>
          </p:spPr>
        </p:pic>
      </p:grpSp>
      <p:sp>
        <p:nvSpPr>
          <p:cNvPr id="5" name="object 5"/>
          <p:cNvSpPr txBox="1">
            <a:spLocks noGrp="1"/>
          </p:cNvSpPr>
          <p:nvPr>
            <p:ph type="title"/>
          </p:nvPr>
        </p:nvSpPr>
        <p:spPr>
          <a:xfrm>
            <a:off x="1072054" y="828802"/>
            <a:ext cx="2402665" cy="456535"/>
          </a:xfrm>
          <a:prstGeom prst="rect">
            <a:avLst/>
          </a:prstGeom>
        </p:spPr>
        <p:txBody>
          <a:bodyPr vert="horz" wrap="square" lIns="0" tIns="12700" rIns="0" bIns="0" rtlCol="0">
            <a:spAutoFit/>
          </a:bodyPr>
          <a:lstStyle/>
          <a:p>
            <a:pPr marL="12700" algn="ctr">
              <a:lnSpc>
                <a:spcPct val="100000"/>
              </a:lnSpc>
              <a:spcBef>
                <a:spcPts val="100"/>
              </a:spcBef>
            </a:pPr>
            <a:r>
              <a:rPr b="1" spc="-5" dirty="0">
                <a:latin typeface="Arial"/>
                <a:cs typeface="Arial"/>
              </a:rPr>
              <a:t>Operators</a:t>
            </a:r>
          </a:p>
        </p:txBody>
      </p:sp>
      <p:sp>
        <p:nvSpPr>
          <p:cNvPr id="6" name="object 6"/>
          <p:cNvSpPr txBox="1"/>
          <p:nvPr/>
        </p:nvSpPr>
        <p:spPr>
          <a:xfrm>
            <a:off x="1545082" y="1726819"/>
            <a:ext cx="146050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85858"/>
                </a:solidFill>
                <a:latin typeface="Arial"/>
                <a:cs typeface="Arial"/>
              </a:rPr>
              <a:t>S</a:t>
            </a:r>
            <a:r>
              <a:rPr sz="1800" spc="-15" dirty="0">
                <a:solidFill>
                  <a:srgbClr val="585858"/>
                </a:solidFill>
                <a:latin typeface="Arial"/>
                <a:cs typeface="Arial"/>
              </a:rPr>
              <a:t>e</a:t>
            </a:r>
            <a:r>
              <a:rPr sz="1800" dirty="0">
                <a:solidFill>
                  <a:srgbClr val="585858"/>
                </a:solidFill>
                <a:latin typeface="Arial"/>
                <a:cs typeface="Arial"/>
              </a:rPr>
              <a:t>t</a:t>
            </a:r>
            <a:r>
              <a:rPr sz="1800" spc="-90" dirty="0">
                <a:solidFill>
                  <a:srgbClr val="585858"/>
                </a:solidFill>
                <a:latin typeface="Arial"/>
                <a:cs typeface="Arial"/>
              </a:rPr>
              <a:t> </a:t>
            </a:r>
            <a:r>
              <a:rPr sz="1800" spc="-5" dirty="0">
                <a:solidFill>
                  <a:srgbClr val="585858"/>
                </a:solidFill>
                <a:latin typeface="Arial"/>
                <a:cs typeface="Arial"/>
              </a:rPr>
              <a:t>D</a:t>
            </a:r>
            <a:r>
              <a:rPr sz="1800" spc="-15" dirty="0">
                <a:solidFill>
                  <a:srgbClr val="585858"/>
                </a:solidFill>
                <a:latin typeface="Arial"/>
                <a:cs typeface="Arial"/>
              </a:rPr>
              <a:t>i</a:t>
            </a:r>
            <a:r>
              <a:rPr sz="1800" dirty="0">
                <a:solidFill>
                  <a:srgbClr val="585858"/>
                </a:solidFill>
                <a:latin typeface="Arial"/>
                <a:cs typeface="Arial"/>
              </a:rPr>
              <a:t>f</a:t>
            </a:r>
            <a:r>
              <a:rPr sz="1800" spc="5" dirty="0">
                <a:solidFill>
                  <a:srgbClr val="585858"/>
                </a:solidFill>
                <a:latin typeface="Arial"/>
                <a:cs typeface="Arial"/>
              </a:rPr>
              <a:t>f</a:t>
            </a:r>
            <a:r>
              <a:rPr sz="1800" spc="-5" dirty="0">
                <a:solidFill>
                  <a:srgbClr val="585858"/>
                </a:solidFill>
                <a:latin typeface="Arial"/>
                <a:cs typeface="Arial"/>
              </a:rPr>
              <a:t>er</a:t>
            </a:r>
            <a:r>
              <a:rPr sz="1800" spc="-15" dirty="0">
                <a:solidFill>
                  <a:srgbClr val="585858"/>
                </a:solidFill>
                <a:latin typeface="Arial"/>
                <a:cs typeface="Arial"/>
              </a:rPr>
              <a:t>e</a:t>
            </a:r>
            <a:r>
              <a:rPr sz="1800" spc="-5" dirty="0">
                <a:solidFill>
                  <a:srgbClr val="585858"/>
                </a:solidFill>
                <a:latin typeface="Arial"/>
                <a:cs typeface="Arial"/>
              </a:rPr>
              <a:t>nce</a:t>
            </a:r>
            <a:endParaRPr sz="1800">
              <a:latin typeface="Arial"/>
              <a:cs typeface="Arial"/>
            </a:endParaRPr>
          </a:p>
        </p:txBody>
      </p:sp>
      <p:sp>
        <p:nvSpPr>
          <p:cNvPr id="7" name="object 7"/>
          <p:cNvSpPr txBox="1"/>
          <p:nvPr/>
        </p:nvSpPr>
        <p:spPr>
          <a:xfrm>
            <a:off x="654812" y="2866110"/>
            <a:ext cx="3498215" cy="1757045"/>
          </a:xfrm>
          <a:prstGeom prst="rect">
            <a:avLst/>
          </a:prstGeom>
        </p:spPr>
        <p:txBody>
          <a:bodyPr vert="horz" wrap="square" lIns="0" tIns="12065" rIns="0" bIns="0" rtlCol="0">
            <a:spAutoFit/>
          </a:bodyPr>
          <a:lstStyle/>
          <a:p>
            <a:pPr marL="349250" marR="13335" indent="-337185">
              <a:lnSpc>
                <a:spcPct val="115799"/>
              </a:lnSpc>
              <a:spcBef>
                <a:spcPts val="95"/>
              </a:spcBef>
              <a:buChar char="●"/>
              <a:tabLst>
                <a:tab pos="349250" algn="l"/>
                <a:tab pos="349885" algn="l"/>
              </a:tabLst>
            </a:pPr>
            <a:r>
              <a:rPr sz="1400" spc="-5" dirty="0">
                <a:latin typeface="Arial"/>
                <a:cs typeface="Arial"/>
              </a:rPr>
              <a:t>Difference</a:t>
            </a:r>
            <a:r>
              <a:rPr sz="1400" spc="-10" dirty="0">
                <a:latin typeface="Arial"/>
                <a:cs typeface="Arial"/>
              </a:rPr>
              <a:t> </a:t>
            </a:r>
            <a:r>
              <a:rPr sz="1400" spc="-5" dirty="0">
                <a:latin typeface="Arial"/>
                <a:cs typeface="Arial"/>
              </a:rPr>
              <a:t>between</a:t>
            </a:r>
            <a:r>
              <a:rPr sz="1400" dirty="0">
                <a:latin typeface="Arial"/>
                <a:cs typeface="Arial"/>
              </a:rPr>
              <a:t> </a:t>
            </a:r>
            <a:r>
              <a:rPr sz="1400" spc="-5" dirty="0">
                <a:latin typeface="Arial"/>
                <a:cs typeface="Arial"/>
              </a:rPr>
              <a:t>sets</a:t>
            </a:r>
            <a:r>
              <a:rPr sz="1400" spc="5" dirty="0">
                <a:latin typeface="Arial"/>
                <a:cs typeface="Arial"/>
              </a:rPr>
              <a:t> </a:t>
            </a:r>
            <a:r>
              <a:rPr sz="1400" spc="-10" dirty="0">
                <a:latin typeface="Arial"/>
                <a:cs typeface="Arial"/>
              </a:rPr>
              <a:t>is</a:t>
            </a:r>
            <a:r>
              <a:rPr sz="1400" spc="-5" dirty="0">
                <a:latin typeface="Arial"/>
                <a:cs typeface="Arial"/>
              </a:rPr>
              <a:t> denoted</a:t>
            </a:r>
            <a:r>
              <a:rPr sz="1400" spc="5" dirty="0">
                <a:latin typeface="Arial"/>
                <a:cs typeface="Arial"/>
              </a:rPr>
              <a:t> </a:t>
            </a:r>
            <a:r>
              <a:rPr sz="1400" dirty="0">
                <a:latin typeface="Arial"/>
                <a:cs typeface="Arial"/>
              </a:rPr>
              <a:t>by </a:t>
            </a:r>
            <a:r>
              <a:rPr sz="1400" spc="5" dirty="0">
                <a:latin typeface="Arial"/>
                <a:cs typeface="Arial"/>
              </a:rPr>
              <a:t> </a:t>
            </a:r>
            <a:r>
              <a:rPr sz="1400" dirty="0">
                <a:latin typeface="Arial"/>
                <a:cs typeface="Arial"/>
              </a:rPr>
              <a:t>‘A</a:t>
            </a:r>
            <a:r>
              <a:rPr sz="1400" spc="-95" dirty="0">
                <a:latin typeface="Arial"/>
                <a:cs typeface="Arial"/>
              </a:rPr>
              <a:t> </a:t>
            </a:r>
            <a:r>
              <a:rPr sz="1400" dirty="0">
                <a:latin typeface="Arial"/>
                <a:cs typeface="Arial"/>
              </a:rPr>
              <a:t>–</a:t>
            </a:r>
            <a:r>
              <a:rPr sz="1400" spc="-15" dirty="0">
                <a:latin typeface="Arial"/>
                <a:cs typeface="Arial"/>
              </a:rPr>
              <a:t> </a:t>
            </a:r>
            <a:r>
              <a:rPr sz="1400" spc="-10" dirty="0">
                <a:latin typeface="Arial"/>
                <a:cs typeface="Arial"/>
              </a:rPr>
              <a:t>B’,</a:t>
            </a:r>
            <a:r>
              <a:rPr sz="1400" spc="-20" dirty="0">
                <a:latin typeface="Arial"/>
                <a:cs typeface="Arial"/>
              </a:rPr>
              <a:t> </a:t>
            </a:r>
            <a:r>
              <a:rPr sz="1400" spc="-10" dirty="0">
                <a:latin typeface="Arial"/>
                <a:cs typeface="Arial"/>
              </a:rPr>
              <a:t>is</a:t>
            </a:r>
            <a:r>
              <a:rPr sz="1400" spc="-15" dirty="0">
                <a:latin typeface="Arial"/>
                <a:cs typeface="Arial"/>
              </a:rPr>
              <a:t> </a:t>
            </a:r>
            <a:r>
              <a:rPr sz="1400" dirty="0">
                <a:latin typeface="Arial"/>
                <a:cs typeface="Arial"/>
              </a:rPr>
              <a:t>the</a:t>
            </a:r>
            <a:r>
              <a:rPr sz="1400" spc="-25" dirty="0">
                <a:latin typeface="Arial"/>
                <a:cs typeface="Arial"/>
              </a:rPr>
              <a:t> </a:t>
            </a:r>
            <a:r>
              <a:rPr sz="1400" spc="-5" dirty="0">
                <a:latin typeface="Arial"/>
                <a:cs typeface="Arial"/>
              </a:rPr>
              <a:t>set</a:t>
            </a:r>
            <a:r>
              <a:rPr sz="1400" spc="-30" dirty="0">
                <a:latin typeface="Arial"/>
                <a:cs typeface="Arial"/>
              </a:rPr>
              <a:t> </a:t>
            </a:r>
            <a:r>
              <a:rPr sz="1400" dirty="0">
                <a:latin typeface="Arial"/>
                <a:cs typeface="Arial"/>
              </a:rPr>
              <a:t>containing</a:t>
            </a:r>
            <a:r>
              <a:rPr sz="1400" spc="-20" dirty="0">
                <a:latin typeface="Arial"/>
                <a:cs typeface="Arial"/>
              </a:rPr>
              <a:t> </a:t>
            </a:r>
            <a:r>
              <a:rPr sz="1400" spc="-5" dirty="0">
                <a:latin typeface="Arial"/>
                <a:cs typeface="Arial"/>
              </a:rPr>
              <a:t>elements</a:t>
            </a:r>
            <a:r>
              <a:rPr sz="1400" spc="-15" dirty="0">
                <a:latin typeface="Arial"/>
                <a:cs typeface="Arial"/>
              </a:rPr>
              <a:t> of </a:t>
            </a:r>
            <a:r>
              <a:rPr sz="1400" spc="-375" dirty="0">
                <a:latin typeface="Arial"/>
                <a:cs typeface="Arial"/>
              </a:rPr>
              <a:t> </a:t>
            </a:r>
            <a:r>
              <a:rPr sz="1400" dirty="0">
                <a:latin typeface="Arial"/>
                <a:cs typeface="Arial"/>
              </a:rPr>
              <a:t>set A </a:t>
            </a:r>
            <a:r>
              <a:rPr sz="1400" spc="-5" dirty="0">
                <a:latin typeface="Arial"/>
                <a:cs typeface="Arial"/>
              </a:rPr>
              <a:t>but not </a:t>
            </a:r>
            <a:r>
              <a:rPr sz="1400" dirty="0">
                <a:latin typeface="Arial"/>
                <a:cs typeface="Arial"/>
              </a:rPr>
              <a:t>in </a:t>
            </a:r>
            <a:r>
              <a:rPr sz="1400" spc="-10" dirty="0">
                <a:latin typeface="Arial"/>
                <a:cs typeface="Arial"/>
              </a:rPr>
              <a:t>B. </a:t>
            </a:r>
            <a:r>
              <a:rPr sz="1400" spc="-5" dirty="0">
                <a:latin typeface="Arial"/>
                <a:cs typeface="Arial"/>
              </a:rPr>
              <a:t>i.e </a:t>
            </a:r>
            <a:r>
              <a:rPr sz="1400" dirty="0">
                <a:latin typeface="Arial"/>
                <a:cs typeface="Arial"/>
              </a:rPr>
              <a:t>all </a:t>
            </a:r>
            <a:r>
              <a:rPr sz="1400" spc="-5" dirty="0">
                <a:latin typeface="Arial"/>
                <a:cs typeface="Arial"/>
              </a:rPr>
              <a:t>elements </a:t>
            </a:r>
            <a:r>
              <a:rPr sz="1400" dirty="0">
                <a:latin typeface="Arial"/>
                <a:cs typeface="Arial"/>
              </a:rPr>
              <a:t>of A </a:t>
            </a:r>
            <a:r>
              <a:rPr sz="1400" spc="5" dirty="0">
                <a:latin typeface="Arial"/>
                <a:cs typeface="Arial"/>
              </a:rPr>
              <a:t> </a:t>
            </a:r>
            <a:r>
              <a:rPr sz="1400" spc="-5" dirty="0">
                <a:latin typeface="Arial"/>
                <a:cs typeface="Arial"/>
              </a:rPr>
              <a:t>except </a:t>
            </a:r>
            <a:r>
              <a:rPr sz="1400" dirty="0">
                <a:latin typeface="Arial"/>
                <a:cs typeface="Arial"/>
              </a:rPr>
              <a:t>the</a:t>
            </a:r>
            <a:r>
              <a:rPr sz="1400" spc="-20" dirty="0">
                <a:latin typeface="Arial"/>
                <a:cs typeface="Arial"/>
              </a:rPr>
              <a:t> </a:t>
            </a:r>
            <a:r>
              <a:rPr sz="1400" spc="-5" dirty="0">
                <a:latin typeface="Arial"/>
                <a:cs typeface="Arial"/>
              </a:rPr>
              <a:t>element</a:t>
            </a:r>
            <a:r>
              <a:rPr sz="1400" spc="-15" dirty="0">
                <a:latin typeface="Arial"/>
                <a:cs typeface="Arial"/>
              </a:rPr>
              <a:t> </a:t>
            </a:r>
            <a:r>
              <a:rPr sz="1400" spc="-5" dirty="0">
                <a:latin typeface="Arial"/>
                <a:cs typeface="Arial"/>
              </a:rPr>
              <a:t>of </a:t>
            </a:r>
            <a:r>
              <a:rPr sz="1400" spc="-15" dirty="0">
                <a:latin typeface="Arial"/>
                <a:cs typeface="Arial"/>
              </a:rPr>
              <a:t>B.</a:t>
            </a:r>
            <a:endParaRPr sz="1400">
              <a:latin typeface="Arial"/>
              <a:cs typeface="Arial"/>
            </a:endParaRPr>
          </a:p>
          <a:p>
            <a:pPr marL="349250" indent="-335915">
              <a:lnSpc>
                <a:spcPct val="100000"/>
              </a:lnSpc>
              <a:spcBef>
                <a:spcPts val="275"/>
              </a:spcBef>
              <a:buChar char="●"/>
              <a:tabLst>
                <a:tab pos="349250" algn="l"/>
                <a:tab pos="349885" algn="l"/>
              </a:tabLst>
            </a:pPr>
            <a:r>
              <a:rPr sz="1400" dirty="0">
                <a:latin typeface="Arial"/>
                <a:cs typeface="Arial"/>
              </a:rPr>
              <a:t>E</a:t>
            </a:r>
            <a:r>
              <a:rPr sz="1400" spc="-20" dirty="0">
                <a:latin typeface="Arial"/>
                <a:cs typeface="Arial"/>
              </a:rPr>
              <a:t>x</a:t>
            </a:r>
            <a:r>
              <a:rPr sz="1400" dirty="0">
                <a:latin typeface="Arial"/>
                <a:cs typeface="Arial"/>
              </a:rPr>
              <a:t>a</a:t>
            </a:r>
            <a:r>
              <a:rPr sz="1400" spc="-10" dirty="0">
                <a:latin typeface="Arial"/>
                <a:cs typeface="Arial"/>
              </a:rPr>
              <a:t>m</a:t>
            </a:r>
            <a:r>
              <a:rPr sz="1400" dirty="0">
                <a:latin typeface="Arial"/>
                <a:cs typeface="Arial"/>
              </a:rPr>
              <a:t>ple</a:t>
            </a:r>
            <a:r>
              <a:rPr sz="1400" spc="-20" dirty="0">
                <a:latin typeface="Arial"/>
                <a:cs typeface="Arial"/>
              </a:rPr>
              <a:t> </a:t>
            </a:r>
            <a:r>
              <a:rPr sz="1400" dirty="0">
                <a:latin typeface="Arial"/>
                <a:cs typeface="Arial"/>
              </a:rPr>
              <a:t>−</a:t>
            </a:r>
            <a:r>
              <a:rPr sz="1400" spc="-25" dirty="0">
                <a:latin typeface="Arial"/>
                <a:cs typeface="Arial"/>
              </a:rPr>
              <a:t> </a:t>
            </a:r>
            <a:r>
              <a:rPr sz="1400" spc="5" dirty="0">
                <a:latin typeface="Arial"/>
                <a:cs typeface="Arial"/>
              </a:rPr>
              <a:t>I</a:t>
            </a:r>
            <a:r>
              <a:rPr sz="1400" dirty="0">
                <a:latin typeface="Arial"/>
                <a:cs typeface="Arial"/>
              </a:rPr>
              <a:t>f</a:t>
            </a:r>
            <a:r>
              <a:rPr sz="1400" spc="-100" dirty="0">
                <a:latin typeface="Arial"/>
                <a:cs typeface="Arial"/>
              </a:rPr>
              <a:t> </a:t>
            </a:r>
            <a:r>
              <a:rPr sz="1400" dirty="0">
                <a:latin typeface="Arial"/>
                <a:cs typeface="Arial"/>
              </a:rPr>
              <a:t>A</a:t>
            </a:r>
            <a:r>
              <a:rPr sz="1400" spc="-90" dirty="0">
                <a:latin typeface="Arial"/>
                <a:cs typeface="Arial"/>
              </a:rPr>
              <a:t> </a:t>
            </a:r>
            <a:r>
              <a:rPr sz="1400" dirty="0">
                <a:latin typeface="Arial"/>
                <a:cs typeface="Arial"/>
              </a:rPr>
              <a:t>=</a:t>
            </a:r>
            <a:r>
              <a:rPr sz="1400" spc="-25" dirty="0">
                <a:latin typeface="Arial"/>
                <a:cs typeface="Arial"/>
              </a:rPr>
              <a:t> </a:t>
            </a:r>
            <a:r>
              <a:rPr sz="1400" dirty="0">
                <a:latin typeface="Arial"/>
                <a:cs typeface="Arial"/>
              </a:rPr>
              <a:t>{</a:t>
            </a:r>
            <a:r>
              <a:rPr sz="1400" spc="-20" dirty="0">
                <a:latin typeface="Arial"/>
                <a:cs typeface="Arial"/>
              </a:rPr>
              <a:t> </a:t>
            </a:r>
            <a:r>
              <a:rPr sz="1400" spc="-15" dirty="0">
                <a:latin typeface="Arial"/>
                <a:cs typeface="Arial"/>
              </a:rPr>
              <a:t>1</a:t>
            </a:r>
            <a:r>
              <a:rPr sz="1400" dirty="0">
                <a:latin typeface="Arial"/>
                <a:cs typeface="Arial"/>
              </a:rPr>
              <a:t>0,</a:t>
            </a:r>
            <a:r>
              <a:rPr sz="1400" spc="-15" dirty="0">
                <a:latin typeface="Arial"/>
                <a:cs typeface="Arial"/>
              </a:rPr>
              <a:t> </a:t>
            </a:r>
            <a:r>
              <a:rPr sz="1400" dirty="0">
                <a:latin typeface="Arial"/>
                <a:cs typeface="Arial"/>
              </a:rPr>
              <a:t>1</a:t>
            </a:r>
            <a:r>
              <a:rPr sz="1400" spc="-15" dirty="0">
                <a:latin typeface="Arial"/>
                <a:cs typeface="Arial"/>
              </a:rPr>
              <a:t>1</a:t>
            </a:r>
            <a:r>
              <a:rPr sz="1400" dirty="0">
                <a:latin typeface="Arial"/>
                <a:cs typeface="Arial"/>
              </a:rPr>
              <a:t>,</a:t>
            </a:r>
            <a:r>
              <a:rPr sz="1400" spc="-10" dirty="0">
                <a:latin typeface="Arial"/>
                <a:cs typeface="Arial"/>
              </a:rPr>
              <a:t> </a:t>
            </a:r>
            <a:r>
              <a:rPr sz="1400" dirty="0">
                <a:latin typeface="Arial"/>
                <a:cs typeface="Arial"/>
              </a:rPr>
              <a:t>1</a:t>
            </a:r>
            <a:r>
              <a:rPr sz="1400" spc="-15" dirty="0">
                <a:latin typeface="Arial"/>
                <a:cs typeface="Arial"/>
              </a:rPr>
              <a:t>2</a:t>
            </a:r>
            <a:r>
              <a:rPr sz="1400" dirty="0">
                <a:latin typeface="Arial"/>
                <a:cs typeface="Arial"/>
              </a:rPr>
              <a:t>,</a:t>
            </a:r>
            <a:r>
              <a:rPr sz="1400" spc="-15" dirty="0">
                <a:latin typeface="Arial"/>
                <a:cs typeface="Arial"/>
              </a:rPr>
              <a:t> </a:t>
            </a:r>
            <a:r>
              <a:rPr sz="1400" spc="-5" dirty="0">
                <a:latin typeface="Arial"/>
                <a:cs typeface="Arial"/>
              </a:rPr>
              <a:t>1</a:t>
            </a:r>
            <a:r>
              <a:rPr sz="1400" dirty="0">
                <a:latin typeface="Arial"/>
                <a:cs typeface="Arial"/>
              </a:rPr>
              <a:t>3</a:t>
            </a:r>
            <a:r>
              <a:rPr sz="1400" spc="-30" dirty="0">
                <a:latin typeface="Arial"/>
                <a:cs typeface="Arial"/>
              </a:rPr>
              <a:t> </a:t>
            </a:r>
            <a:r>
              <a:rPr sz="1400" dirty="0">
                <a:latin typeface="Arial"/>
                <a:cs typeface="Arial"/>
              </a:rPr>
              <a:t>}</a:t>
            </a:r>
            <a:r>
              <a:rPr sz="1400" spc="-20" dirty="0">
                <a:latin typeface="Arial"/>
                <a:cs typeface="Arial"/>
              </a:rPr>
              <a:t> </a:t>
            </a:r>
            <a:r>
              <a:rPr sz="1400" spc="-5" dirty="0">
                <a:latin typeface="Arial"/>
                <a:cs typeface="Arial"/>
              </a:rPr>
              <a:t>an</a:t>
            </a:r>
            <a:r>
              <a:rPr sz="1400" dirty="0">
                <a:latin typeface="Arial"/>
                <a:cs typeface="Arial"/>
              </a:rPr>
              <a:t>d</a:t>
            </a:r>
            <a:r>
              <a:rPr sz="1400" spc="-30" dirty="0">
                <a:latin typeface="Arial"/>
                <a:cs typeface="Arial"/>
              </a:rPr>
              <a:t> </a:t>
            </a:r>
            <a:r>
              <a:rPr sz="1400" dirty="0">
                <a:latin typeface="Arial"/>
                <a:cs typeface="Arial"/>
              </a:rPr>
              <a:t>B</a:t>
            </a:r>
            <a:endParaRPr sz="1400">
              <a:latin typeface="Arial"/>
              <a:cs typeface="Arial"/>
            </a:endParaRPr>
          </a:p>
          <a:p>
            <a:pPr marL="349250">
              <a:lnSpc>
                <a:spcPct val="100000"/>
              </a:lnSpc>
              <a:spcBef>
                <a:spcPts val="265"/>
              </a:spcBef>
            </a:pPr>
            <a:r>
              <a:rPr sz="1400" dirty="0">
                <a:latin typeface="Arial"/>
                <a:cs typeface="Arial"/>
              </a:rPr>
              <a:t>=</a:t>
            </a:r>
            <a:r>
              <a:rPr sz="1400" spc="-30" dirty="0">
                <a:latin typeface="Arial"/>
                <a:cs typeface="Arial"/>
              </a:rPr>
              <a:t> </a:t>
            </a:r>
            <a:r>
              <a:rPr sz="1400" dirty="0">
                <a:latin typeface="Arial"/>
                <a:cs typeface="Arial"/>
              </a:rPr>
              <a:t>{</a:t>
            </a:r>
            <a:r>
              <a:rPr sz="1400" spc="-10" dirty="0">
                <a:latin typeface="Arial"/>
                <a:cs typeface="Arial"/>
              </a:rPr>
              <a:t> </a:t>
            </a:r>
            <a:r>
              <a:rPr sz="1400" spc="-5" dirty="0">
                <a:latin typeface="Arial"/>
                <a:cs typeface="Arial"/>
              </a:rPr>
              <a:t>13,</a:t>
            </a:r>
            <a:r>
              <a:rPr sz="1400" spc="-20" dirty="0">
                <a:latin typeface="Arial"/>
                <a:cs typeface="Arial"/>
              </a:rPr>
              <a:t> </a:t>
            </a:r>
            <a:r>
              <a:rPr sz="1400" spc="-5" dirty="0">
                <a:latin typeface="Arial"/>
                <a:cs typeface="Arial"/>
              </a:rPr>
              <a:t>14,</a:t>
            </a:r>
            <a:r>
              <a:rPr sz="1400" spc="-15" dirty="0">
                <a:latin typeface="Arial"/>
                <a:cs typeface="Arial"/>
              </a:rPr>
              <a:t> </a:t>
            </a:r>
            <a:r>
              <a:rPr sz="1400" spc="-5" dirty="0">
                <a:latin typeface="Arial"/>
                <a:cs typeface="Arial"/>
              </a:rPr>
              <a:t>15</a:t>
            </a:r>
            <a:r>
              <a:rPr sz="1400" spc="-20" dirty="0">
                <a:latin typeface="Arial"/>
                <a:cs typeface="Arial"/>
              </a:rPr>
              <a:t> </a:t>
            </a:r>
            <a:r>
              <a:rPr sz="1400" spc="-10" dirty="0">
                <a:latin typeface="Arial"/>
                <a:cs typeface="Arial"/>
              </a:rPr>
              <a:t>},</a:t>
            </a:r>
            <a:r>
              <a:rPr sz="1400" spc="-20" dirty="0">
                <a:latin typeface="Arial"/>
                <a:cs typeface="Arial"/>
              </a:rPr>
              <a:t> </a:t>
            </a:r>
            <a:r>
              <a:rPr sz="1400" spc="-5" dirty="0">
                <a:latin typeface="Arial"/>
                <a:cs typeface="Arial"/>
              </a:rPr>
              <a:t>then</a:t>
            </a:r>
            <a:r>
              <a:rPr sz="1400" spc="-20" dirty="0">
                <a:latin typeface="Arial"/>
                <a:cs typeface="Arial"/>
              </a:rPr>
              <a:t> </a:t>
            </a:r>
            <a:r>
              <a:rPr sz="1400" dirty="0">
                <a:latin typeface="Arial"/>
                <a:cs typeface="Arial"/>
              </a:rPr>
              <a:t>(A</a:t>
            </a:r>
            <a:r>
              <a:rPr sz="1400" spc="-95" dirty="0">
                <a:latin typeface="Arial"/>
                <a:cs typeface="Arial"/>
              </a:rPr>
              <a:t> </a:t>
            </a:r>
            <a:r>
              <a:rPr sz="1400" dirty="0">
                <a:latin typeface="Arial"/>
                <a:cs typeface="Arial"/>
              </a:rPr>
              <a:t>-</a:t>
            </a:r>
            <a:r>
              <a:rPr sz="1400" spc="-20" dirty="0">
                <a:latin typeface="Arial"/>
                <a:cs typeface="Arial"/>
              </a:rPr>
              <a:t> </a:t>
            </a:r>
            <a:r>
              <a:rPr sz="1400" spc="-5" dirty="0">
                <a:latin typeface="Arial"/>
                <a:cs typeface="Arial"/>
              </a:rPr>
              <a:t>B)</a:t>
            </a:r>
            <a:r>
              <a:rPr sz="1400" spc="-20" dirty="0">
                <a:latin typeface="Arial"/>
                <a:cs typeface="Arial"/>
              </a:rPr>
              <a:t> </a:t>
            </a:r>
            <a:r>
              <a:rPr sz="1400" dirty="0">
                <a:latin typeface="Arial"/>
                <a:cs typeface="Arial"/>
              </a:rPr>
              <a:t>=</a:t>
            </a:r>
            <a:r>
              <a:rPr sz="1400" spc="-30" dirty="0">
                <a:latin typeface="Arial"/>
                <a:cs typeface="Arial"/>
              </a:rPr>
              <a:t> </a:t>
            </a:r>
            <a:r>
              <a:rPr sz="1400" dirty="0">
                <a:latin typeface="Arial"/>
                <a:cs typeface="Arial"/>
              </a:rPr>
              <a:t>{</a:t>
            </a:r>
            <a:r>
              <a:rPr sz="1400" spc="-20" dirty="0">
                <a:latin typeface="Arial"/>
                <a:cs typeface="Arial"/>
              </a:rPr>
              <a:t> </a:t>
            </a:r>
            <a:r>
              <a:rPr sz="1400" spc="-5" dirty="0">
                <a:latin typeface="Arial"/>
                <a:cs typeface="Arial"/>
              </a:rPr>
              <a:t>10,</a:t>
            </a:r>
            <a:r>
              <a:rPr sz="1400" spc="-20" dirty="0">
                <a:latin typeface="Arial"/>
                <a:cs typeface="Arial"/>
              </a:rPr>
              <a:t> </a:t>
            </a:r>
            <a:r>
              <a:rPr sz="1400" spc="-5" dirty="0">
                <a:latin typeface="Arial"/>
                <a:cs typeface="Arial"/>
              </a:rPr>
              <a:t>11,</a:t>
            </a:r>
            <a:endParaRPr sz="1400">
              <a:latin typeface="Arial"/>
              <a:cs typeface="Arial"/>
            </a:endParaRPr>
          </a:p>
          <a:p>
            <a:pPr marL="349250">
              <a:lnSpc>
                <a:spcPct val="100000"/>
              </a:lnSpc>
              <a:spcBef>
                <a:spcPts val="275"/>
              </a:spcBef>
            </a:pPr>
            <a:r>
              <a:rPr sz="1400" spc="-5" dirty="0">
                <a:latin typeface="Arial"/>
                <a:cs typeface="Arial"/>
              </a:rPr>
              <a:t>12</a:t>
            </a:r>
            <a:r>
              <a:rPr sz="1400" spc="-15" dirty="0">
                <a:latin typeface="Arial"/>
                <a:cs typeface="Arial"/>
              </a:rPr>
              <a:t> </a:t>
            </a:r>
            <a:r>
              <a:rPr sz="1400" dirty="0">
                <a:latin typeface="Arial"/>
                <a:cs typeface="Arial"/>
              </a:rPr>
              <a:t>}</a:t>
            </a:r>
            <a:r>
              <a:rPr sz="1400" spc="-20" dirty="0">
                <a:latin typeface="Arial"/>
                <a:cs typeface="Arial"/>
              </a:rPr>
              <a:t> </a:t>
            </a:r>
            <a:r>
              <a:rPr sz="1400" spc="-5" dirty="0">
                <a:latin typeface="Arial"/>
                <a:cs typeface="Arial"/>
              </a:rPr>
              <a:t>and</a:t>
            </a:r>
            <a:r>
              <a:rPr sz="1400" spc="-10" dirty="0">
                <a:latin typeface="Arial"/>
                <a:cs typeface="Arial"/>
              </a:rPr>
              <a:t> (B </a:t>
            </a:r>
            <a:r>
              <a:rPr sz="1400" dirty="0">
                <a:latin typeface="Arial"/>
                <a:cs typeface="Arial"/>
              </a:rPr>
              <a:t>-</a:t>
            </a:r>
            <a:r>
              <a:rPr sz="1400" spc="-95" dirty="0">
                <a:latin typeface="Arial"/>
                <a:cs typeface="Arial"/>
              </a:rPr>
              <a:t> </a:t>
            </a:r>
            <a:r>
              <a:rPr sz="1400" spc="-5" dirty="0">
                <a:latin typeface="Arial"/>
                <a:cs typeface="Arial"/>
              </a:rPr>
              <a:t>A)</a:t>
            </a:r>
            <a:r>
              <a:rPr sz="1400" spc="-20" dirty="0">
                <a:latin typeface="Arial"/>
                <a:cs typeface="Arial"/>
              </a:rPr>
              <a:t> </a:t>
            </a:r>
            <a:r>
              <a:rPr sz="1400" dirty="0">
                <a:latin typeface="Arial"/>
                <a:cs typeface="Arial"/>
              </a:rPr>
              <a:t>=</a:t>
            </a:r>
            <a:r>
              <a:rPr sz="1400" spc="-10" dirty="0">
                <a:latin typeface="Arial"/>
                <a:cs typeface="Arial"/>
              </a:rPr>
              <a:t> </a:t>
            </a:r>
            <a:r>
              <a:rPr sz="1400" dirty="0">
                <a:latin typeface="Arial"/>
                <a:cs typeface="Arial"/>
              </a:rPr>
              <a:t>{</a:t>
            </a:r>
            <a:r>
              <a:rPr sz="1400" spc="-20" dirty="0">
                <a:latin typeface="Arial"/>
                <a:cs typeface="Arial"/>
              </a:rPr>
              <a:t> </a:t>
            </a:r>
            <a:r>
              <a:rPr sz="1400" spc="-5" dirty="0">
                <a:latin typeface="Arial"/>
                <a:cs typeface="Arial"/>
              </a:rPr>
              <a:t>14,</a:t>
            </a:r>
            <a:r>
              <a:rPr sz="1400" dirty="0">
                <a:latin typeface="Arial"/>
                <a:cs typeface="Arial"/>
              </a:rPr>
              <a:t> </a:t>
            </a:r>
            <a:r>
              <a:rPr sz="1400" spc="-5" dirty="0">
                <a:latin typeface="Arial"/>
                <a:cs typeface="Arial"/>
              </a:rPr>
              <a:t>15</a:t>
            </a:r>
            <a:r>
              <a:rPr sz="1400" spc="-20" dirty="0">
                <a:latin typeface="Arial"/>
                <a:cs typeface="Arial"/>
              </a:rPr>
              <a:t> </a:t>
            </a:r>
            <a:r>
              <a:rPr sz="1400" spc="-5" dirty="0">
                <a:latin typeface="Arial"/>
                <a:cs typeface="Arial"/>
              </a:rPr>
              <a:t>}.</a:t>
            </a:r>
            <a:r>
              <a:rPr sz="1400" spc="-15" dirty="0">
                <a:latin typeface="Arial"/>
                <a:cs typeface="Arial"/>
              </a:rPr>
              <a:t> </a:t>
            </a:r>
            <a:r>
              <a:rPr sz="1400" spc="-5" dirty="0">
                <a:latin typeface="Arial"/>
                <a:cs typeface="Arial"/>
              </a:rPr>
              <a:t>Here,</a:t>
            </a:r>
            <a:r>
              <a:rPr sz="1400" dirty="0">
                <a:latin typeface="Arial"/>
                <a:cs typeface="Arial"/>
              </a:rPr>
              <a:t> </a:t>
            </a:r>
            <a:r>
              <a:rPr sz="1400" spc="-20" dirty="0">
                <a:latin typeface="Arial"/>
                <a:cs typeface="Arial"/>
              </a:rPr>
              <a:t>we</a:t>
            </a:r>
            <a:endParaRPr sz="1400">
              <a:latin typeface="Arial"/>
              <a:cs typeface="Arial"/>
            </a:endParaRPr>
          </a:p>
        </p:txBody>
      </p:sp>
      <p:pic>
        <p:nvPicPr>
          <p:cNvPr id="8" name="object 8"/>
          <p:cNvPicPr/>
          <p:nvPr/>
        </p:nvPicPr>
        <p:blipFill>
          <a:blip r:embed="rId3" cstate="print"/>
          <a:stretch>
            <a:fillRect/>
          </a:stretch>
        </p:blipFill>
        <p:spPr>
          <a:xfrm>
            <a:off x="143510" y="163068"/>
            <a:ext cx="767080" cy="307848"/>
          </a:xfrm>
          <a:prstGeom prst="rect">
            <a:avLst/>
          </a:prstGeom>
        </p:spPr>
      </p:pic>
      <p:pic>
        <p:nvPicPr>
          <p:cNvPr id="9" name="object 9"/>
          <p:cNvPicPr/>
          <p:nvPr/>
        </p:nvPicPr>
        <p:blipFill>
          <a:blip r:embed="rId4" cstate="print"/>
          <a:stretch>
            <a:fillRect/>
          </a:stretch>
        </p:blipFill>
        <p:spPr>
          <a:xfrm>
            <a:off x="5400040" y="858011"/>
            <a:ext cx="2853690" cy="2551176"/>
          </a:xfrm>
          <a:prstGeom prst="rect">
            <a:avLst/>
          </a:prstGeom>
        </p:spPr>
      </p:pic>
      <p:sp>
        <p:nvSpPr>
          <p:cNvPr id="10" name="object 10"/>
          <p:cNvSpPr txBox="1"/>
          <p:nvPr/>
        </p:nvSpPr>
        <p:spPr>
          <a:xfrm>
            <a:off x="991920" y="4647818"/>
            <a:ext cx="1896745" cy="224790"/>
          </a:xfrm>
          <a:prstGeom prst="rect">
            <a:avLst/>
          </a:prstGeom>
        </p:spPr>
        <p:txBody>
          <a:bodyPr vert="horz" wrap="square" lIns="0" tIns="0" rIns="0" bIns="0" rtlCol="0">
            <a:spAutoFit/>
          </a:bodyPr>
          <a:lstStyle/>
          <a:p>
            <a:pPr marL="12700">
              <a:lnSpc>
                <a:spcPts val="1650"/>
              </a:lnSpc>
            </a:pPr>
            <a:r>
              <a:rPr sz="1400" dirty="0">
                <a:latin typeface="Arial"/>
                <a:cs typeface="Arial"/>
              </a:rPr>
              <a:t>can</a:t>
            </a:r>
            <a:r>
              <a:rPr sz="1400" spc="-30" dirty="0">
                <a:latin typeface="Arial"/>
                <a:cs typeface="Arial"/>
              </a:rPr>
              <a:t> </a:t>
            </a:r>
            <a:r>
              <a:rPr sz="1400" dirty="0">
                <a:latin typeface="Arial"/>
                <a:cs typeface="Arial"/>
              </a:rPr>
              <a:t>see</a:t>
            </a:r>
            <a:r>
              <a:rPr sz="1400" spc="-10" dirty="0">
                <a:latin typeface="Arial"/>
                <a:cs typeface="Arial"/>
              </a:rPr>
              <a:t> (A</a:t>
            </a:r>
            <a:r>
              <a:rPr sz="1400" spc="-90" dirty="0">
                <a:latin typeface="Arial"/>
                <a:cs typeface="Arial"/>
              </a:rPr>
              <a:t> </a:t>
            </a:r>
            <a:r>
              <a:rPr sz="1400" dirty="0">
                <a:latin typeface="Arial"/>
                <a:cs typeface="Arial"/>
              </a:rPr>
              <a:t>-</a:t>
            </a:r>
            <a:r>
              <a:rPr sz="1400" spc="-25" dirty="0">
                <a:latin typeface="Arial"/>
                <a:cs typeface="Arial"/>
              </a:rPr>
              <a:t> </a:t>
            </a:r>
            <a:r>
              <a:rPr sz="1400" spc="-5" dirty="0">
                <a:latin typeface="Arial"/>
                <a:cs typeface="Arial"/>
              </a:rPr>
              <a:t>B)</a:t>
            </a:r>
            <a:r>
              <a:rPr sz="1400" spc="-10" dirty="0">
                <a:latin typeface="Arial"/>
                <a:cs typeface="Arial"/>
              </a:rPr>
              <a:t> </a:t>
            </a:r>
            <a:r>
              <a:rPr sz="1400" dirty="0">
                <a:latin typeface="Arial"/>
                <a:cs typeface="Arial"/>
              </a:rPr>
              <a:t>≠</a:t>
            </a:r>
            <a:r>
              <a:rPr sz="1400" spc="-20" dirty="0">
                <a:latin typeface="Arial"/>
                <a:cs typeface="Arial"/>
              </a:rPr>
              <a:t> </a:t>
            </a:r>
            <a:r>
              <a:rPr sz="1400" dirty="0">
                <a:latin typeface="Arial"/>
                <a:cs typeface="Arial"/>
              </a:rPr>
              <a:t>(B</a:t>
            </a:r>
            <a:r>
              <a:rPr sz="1400" spc="-25" dirty="0">
                <a:latin typeface="Arial"/>
                <a:cs typeface="Arial"/>
              </a:rPr>
              <a:t> </a:t>
            </a:r>
            <a:r>
              <a:rPr sz="1400" dirty="0">
                <a:latin typeface="Arial"/>
                <a:cs typeface="Arial"/>
              </a:rPr>
              <a:t>-</a:t>
            </a:r>
            <a:r>
              <a:rPr sz="1400" spc="-85" dirty="0">
                <a:latin typeface="Arial"/>
                <a:cs typeface="Arial"/>
              </a:rPr>
              <a:t> </a:t>
            </a:r>
            <a:r>
              <a:rPr sz="1400" spc="-5" dirty="0">
                <a:latin typeface="Arial"/>
                <a:cs typeface="Arial"/>
              </a:rPr>
              <a:t>A)</a:t>
            </a:r>
            <a:endParaRPr sz="1400">
              <a:latin typeface="Arial"/>
              <a:cs typeface="Arial"/>
            </a:endParaRPr>
          </a:p>
        </p:txBody>
      </p:sp>
      <p:sp>
        <p:nvSpPr>
          <p:cNvPr id="11" name="object 11"/>
          <p:cNvSpPr txBox="1"/>
          <p:nvPr/>
        </p:nvSpPr>
        <p:spPr>
          <a:xfrm>
            <a:off x="5133658" y="4820920"/>
            <a:ext cx="3386454" cy="117212"/>
          </a:xfrm>
          <a:prstGeom prst="rect">
            <a:avLst/>
          </a:prstGeom>
        </p:spPr>
        <p:txBody>
          <a:bodyPr vert="horz" wrap="square" lIns="0" tIns="3810" rIns="0" bIns="0" rtlCol="0">
            <a:spAutoFit/>
          </a:bodyPr>
          <a:lstStyle/>
          <a:p>
            <a:pPr marL="0" marR="0" lvl="0" indent="0" algn="l" defTabSz="914400" rtl="0" eaLnBrk="1" fontAlgn="auto" latinLnBrk="0" hangingPunct="1">
              <a:lnSpc>
                <a:spcPct val="115000"/>
              </a:lnSpc>
              <a:spcBef>
                <a:spcPts val="0"/>
              </a:spcBef>
              <a:spcAft>
                <a:spcPts val="0"/>
              </a:spcAft>
              <a:buClr>
                <a:srgbClr val="595959"/>
              </a:buClr>
              <a:buSzPts val="700"/>
              <a:buFont typeface="Arial"/>
              <a:buNone/>
              <a:tabLst/>
              <a:defRPr/>
            </a:pPr>
            <a:r>
              <a:rPr kumimoji="0" lang="en" sz="700" b="0" i="0" u="none" strike="noStrike" kern="0" cap="none" spc="0" normalizeH="0" baseline="0" noProof="0" dirty="0">
                <a:ln>
                  <a:noFill/>
                </a:ln>
                <a:solidFill>
                  <a:srgbClr val="595959"/>
                </a:solidFill>
                <a:effectLst/>
                <a:uLnTx/>
                <a:uFillTx/>
                <a:latin typeface="Arial"/>
                <a:cs typeface="Arial"/>
                <a:sym typeface="Arial"/>
              </a:rPr>
              <a:t>Image Source: </a:t>
            </a:r>
            <a:r>
              <a:rPr lang="en-US" sz="700" u="sng" spc="-5" dirty="0">
                <a:solidFill>
                  <a:srgbClr val="0096A7"/>
                </a:solidFill>
                <a:uFill>
                  <a:solidFill>
                    <a:srgbClr val="0096A7"/>
                  </a:solidFill>
                </a:uFill>
                <a:latin typeface="Arial"/>
                <a:cs typeface="Arial"/>
                <a:hlinkClick r:id="rId5"/>
              </a:rPr>
              <a:t>https://www.guru99.com/relational-algebra-dbms.htm</a:t>
            </a:r>
            <a:r>
              <a:rPr lang="en-US" sz="700" spc="-5" dirty="0">
                <a:solidFill>
                  <a:srgbClr val="0096A7"/>
                </a:solidFill>
                <a:latin typeface="Arial"/>
                <a:cs typeface="Arial"/>
                <a:hlinkClick r:id="rId5"/>
              </a:rPr>
              <a:t>l</a:t>
            </a:r>
            <a:endParaRPr lang="en-US" sz="700" dirty="0">
              <a:latin typeface="Arial"/>
              <a:cs typeface="Arial"/>
            </a:endParaRPr>
          </a:p>
        </p:txBody>
      </p:sp>
    </p:spTree>
  </p:cSld>
  <p:clrMapOvr>
    <a:masterClrMapping/>
  </p:clrMapOvr>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3"/>
          <p:cNvSpPr txBox="1">
            <a:spLocks noGrp="1"/>
          </p:cNvSpPr>
          <p:nvPr>
            <p:ph type="ctrTitle"/>
          </p:nvPr>
        </p:nvSpPr>
        <p:spPr>
          <a:xfrm>
            <a:off x="420349" y="1023042"/>
            <a:ext cx="8520600" cy="2398822"/>
          </a:xfrm>
          <a:prstGeom prst="rect">
            <a:avLst/>
          </a:prstGeom>
        </p:spPr>
        <p:txBody>
          <a:bodyPr spcFirstLastPara="1" wrap="square" lIns="91425" tIns="91425" rIns="91425" bIns="91425" anchor="b" anchorCtr="0">
            <a:noAutofit/>
          </a:bodyPr>
          <a:lstStyle/>
          <a:p>
            <a:r>
              <a:rPr lang="en-IN" dirty="0"/>
              <a:t>Software Development Life Cycle(SDLC) </a:t>
            </a:r>
            <a:endParaRPr dirty="0"/>
          </a:p>
        </p:txBody>
      </p:sp>
      <p:sp>
        <p:nvSpPr>
          <p:cNvPr id="62" name="Google Shape;62;p13"/>
          <p:cNvSpPr txBox="1">
            <a:spLocks noGrp="1"/>
          </p:cNvSpPr>
          <p:nvPr>
            <p:ph type="subTitle" idx="1"/>
          </p:nvPr>
        </p:nvSpPr>
        <p:spPr>
          <a:xfrm>
            <a:off x="311708" y="36063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(5 hours)</a:t>
            </a:r>
            <a:endParaRPr dirty="0"/>
          </a:p>
        </p:txBody>
      </p:sp>
    </p:spTree>
    <p:extLst>
      <p:ext uri="{BB962C8B-B14F-4D97-AF65-F5344CB8AC3E}">
        <p14:creationId xmlns:p14="http://schemas.microsoft.com/office/powerpoint/2010/main" val="9898584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HTML5</a:t>
            </a:r>
          </a:p>
        </p:txBody>
      </p:sp>
      <p:sp>
        <p:nvSpPr>
          <p:cNvPr id="3" name="object 3"/>
          <p:cNvSpPr txBox="1"/>
          <p:nvPr/>
        </p:nvSpPr>
        <p:spPr>
          <a:xfrm>
            <a:off x="599370" y="1728118"/>
            <a:ext cx="3349625"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Page</a:t>
            </a:r>
            <a:r>
              <a:rPr sz="1800" spc="-50" dirty="0">
                <a:solidFill>
                  <a:srgbClr val="595959"/>
                </a:solidFill>
                <a:latin typeface="Arial MT"/>
                <a:cs typeface="Arial MT"/>
              </a:rPr>
              <a:t> </a:t>
            </a:r>
            <a:r>
              <a:rPr sz="1800" spc="-5" dirty="0">
                <a:solidFill>
                  <a:srgbClr val="595959"/>
                </a:solidFill>
                <a:latin typeface="Arial MT"/>
                <a:cs typeface="Arial MT"/>
              </a:rPr>
              <a:t>Layout-Semantic</a:t>
            </a:r>
            <a:r>
              <a:rPr sz="1800" spc="-40" dirty="0">
                <a:solidFill>
                  <a:srgbClr val="595959"/>
                </a:solidFill>
                <a:latin typeface="Arial MT"/>
                <a:cs typeface="Arial MT"/>
              </a:rPr>
              <a:t> </a:t>
            </a:r>
            <a:r>
              <a:rPr sz="1800" spc="-5" dirty="0">
                <a:solidFill>
                  <a:srgbClr val="595959"/>
                </a:solidFill>
                <a:latin typeface="Arial MT"/>
                <a:cs typeface="Arial MT"/>
              </a:rPr>
              <a:t>Elements</a:t>
            </a:r>
            <a:endParaRPr sz="1800" dirty="0">
              <a:latin typeface="Arial MT"/>
              <a:cs typeface="Arial MT"/>
            </a:endParaRPr>
          </a:p>
        </p:txBody>
      </p:sp>
      <p:sp>
        <p:nvSpPr>
          <p:cNvPr id="4" name="object 4"/>
          <p:cNvSpPr txBox="1"/>
          <p:nvPr/>
        </p:nvSpPr>
        <p:spPr>
          <a:xfrm>
            <a:off x="5516564" y="4823578"/>
            <a:ext cx="2649220" cy="120546"/>
          </a:xfrm>
          <a:prstGeom prst="rect">
            <a:avLst/>
          </a:prstGeom>
        </p:spPr>
        <p:txBody>
          <a:bodyPr vert="horz" wrap="square" lIns="0" tIns="12700" rIns="0" bIns="0" rtlCol="0">
            <a:spAutoFit/>
          </a:bodyPr>
          <a:lstStyle/>
          <a:p>
            <a:pPr marL="12700" algn="ctr">
              <a:spcBef>
                <a:spcPts val="100"/>
              </a:spcBef>
            </a:pPr>
            <a:r>
              <a:rPr sz="700" spc="-5" dirty="0">
                <a:solidFill>
                  <a:srgbClr val="595959"/>
                </a:solidFill>
                <a:latin typeface="Arial MT"/>
                <a:cs typeface="Arial MT"/>
              </a:rPr>
              <a:t>Image</a:t>
            </a:r>
            <a:r>
              <a:rPr sz="700" spc="65" dirty="0">
                <a:solidFill>
                  <a:srgbClr val="595959"/>
                </a:solidFill>
                <a:latin typeface="Arial MT"/>
                <a:cs typeface="Arial MT"/>
              </a:rPr>
              <a:t> </a:t>
            </a:r>
            <a:r>
              <a:rPr sz="700" spc="-10" dirty="0">
                <a:solidFill>
                  <a:srgbClr val="595959"/>
                </a:solidFill>
                <a:latin typeface="Arial MT"/>
                <a:cs typeface="Arial MT"/>
              </a:rPr>
              <a:t>Source:</a:t>
            </a:r>
            <a:r>
              <a:rPr lang="en-US" sz="700" spc="-10" dirty="0">
                <a:solidFill>
                  <a:srgbClr val="595959"/>
                </a:solidFill>
                <a:latin typeface="Arial MT"/>
                <a:cs typeface="Arial MT"/>
              </a:rPr>
              <a:t> </a:t>
            </a:r>
            <a:r>
              <a:rPr sz="700" spc="-10" dirty="0">
                <a:solidFill>
                  <a:srgbClr val="595959"/>
                </a:solidFill>
                <a:latin typeface="Arial MT"/>
                <a:cs typeface="Arial MT"/>
                <a:hlinkClick r:id="rId2"/>
              </a:rPr>
              <a:t>https://www.bitdegree.org/learn/html5-semantic-tags</a:t>
            </a:r>
            <a:endParaRPr sz="700" dirty="0">
              <a:latin typeface="Arial MT"/>
              <a:cs typeface="Arial MT"/>
            </a:endParaRPr>
          </a:p>
        </p:txBody>
      </p:sp>
      <p:sp>
        <p:nvSpPr>
          <p:cNvPr id="5" name="object 5"/>
          <p:cNvSpPr txBox="1"/>
          <p:nvPr/>
        </p:nvSpPr>
        <p:spPr>
          <a:xfrm>
            <a:off x="678341" y="2524655"/>
            <a:ext cx="3480435" cy="2032223"/>
          </a:xfrm>
          <a:prstGeom prst="rect">
            <a:avLst/>
          </a:prstGeom>
        </p:spPr>
        <p:txBody>
          <a:bodyPr vert="horz" wrap="square" lIns="0" tIns="12700" rIns="0" bIns="0" rtlCol="0">
            <a:spAutoFit/>
          </a:bodyPr>
          <a:lstStyle/>
          <a:p>
            <a:pPr marL="348606" marR="5080" indent="-336542" algn="just">
              <a:lnSpc>
                <a:spcPct val="116100"/>
              </a:lnSpc>
              <a:spcBef>
                <a:spcPts val="100"/>
              </a:spcBef>
              <a:buChar char="●"/>
              <a:tabLst>
                <a:tab pos="347972" algn="l"/>
                <a:tab pos="349241" algn="l"/>
              </a:tabLst>
            </a:pPr>
            <a:r>
              <a:rPr dirty="0">
                <a:latin typeface="Arial MT"/>
                <a:cs typeface="Arial MT"/>
              </a:rPr>
              <a:t>A </a:t>
            </a:r>
            <a:r>
              <a:rPr b="1" spc="-5" dirty="0">
                <a:latin typeface="Arial MT"/>
              </a:rPr>
              <a:t>semantic element </a:t>
            </a:r>
            <a:r>
              <a:rPr dirty="0">
                <a:latin typeface="Arial MT"/>
                <a:cs typeface="Arial MT"/>
              </a:rPr>
              <a:t>clearly </a:t>
            </a:r>
            <a:r>
              <a:rPr spc="-5" dirty="0">
                <a:latin typeface="Arial MT"/>
                <a:cs typeface="Arial MT"/>
              </a:rPr>
              <a:t>describes </a:t>
            </a:r>
            <a:r>
              <a:rPr dirty="0">
                <a:latin typeface="Arial MT"/>
                <a:cs typeface="Arial MT"/>
              </a:rPr>
              <a:t> </a:t>
            </a:r>
            <a:r>
              <a:rPr spc="-5" dirty="0">
                <a:latin typeface="Arial MT"/>
                <a:cs typeface="Arial MT"/>
              </a:rPr>
              <a:t>its </a:t>
            </a:r>
            <a:r>
              <a:rPr dirty="0">
                <a:latin typeface="Arial MT"/>
                <a:cs typeface="Arial MT"/>
              </a:rPr>
              <a:t>meaning </a:t>
            </a:r>
            <a:r>
              <a:rPr spc="-5" dirty="0">
                <a:latin typeface="Arial MT"/>
                <a:cs typeface="Arial MT"/>
              </a:rPr>
              <a:t>to both the browser and the </a:t>
            </a:r>
            <a:r>
              <a:rPr spc="-375" dirty="0">
                <a:latin typeface="Arial MT"/>
                <a:cs typeface="Arial MT"/>
              </a:rPr>
              <a:t> </a:t>
            </a:r>
            <a:r>
              <a:rPr spc="-15" dirty="0">
                <a:latin typeface="Arial MT"/>
                <a:cs typeface="Arial MT"/>
              </a:rPr>
              <a:t>developer.</a:t>
            </a:r>
            <a:endParaRPr dirty="0">
              <a:latin typeface="Arial MT"/>
              <a:cs typeface="Arial MT"/>
            </a:endParaRPr>
          </a:p>
          <a:p>
            <a:pPr algn="just">
              <a:spcBef>
                <a:spcPts val="30"/>
              </a:spcBef>
            </a:pPr>
            <a:endParaRPr sz="1900" dirty="0">
              <a:latin typeface="Arial MT"/>
              <a:cs typeface="Arial MT"/>
            </a:endParaRPr>
          </a:p>
          <a:p>
            <a:pPr marL="31115" algn="just">
              <a:spcBef>
                <a:spcPts val="5"/>
              </a:spcBef>
            </a:pPr>
            <a:r>
              <a:rPr spc="-5" dirty="0">
                <a:latin typeface="Arial MT"/>
                <a:cs typeface="Arial MT"/>
              </a:rPr>
              <a:t>Semantic</a:t>
            </a:r>
            <a:r>
              <a:rPr spc="-50" dirty="0">
                <a:latin typeface="Arial MT"/>
                <a:cs typeface="Arial MT"/>
              </a:rPr>
              <a:t> </a:t>
            </a:r>
            <a:r>
              <a:rPr spc="-5" dirty="0">
                <a:latin typeface="Arial MT"/>
                <a:cs typeface="Arial MT"/>
              </a:rPr>
              <a:t>Elements:</a:t>
            </a:r>
            <a:endParaRPr dirty="0">
              <a:latin typeface="Arial MT"/>
              <a:cs typeface="Arial MT"/>
            </a:endParaRPr>
          </a:p>
          <a:p>
            <a:pPr marL="348606" indent="-336542" algn="just">
              <a:spcBef>
                <a:spcPts val="270"/>
              </a:spcBef>
              <a:buChar char="●"/>
              <a:tabLst>
                <a:tab pos="347972" algn="l"/>
                <a:tab pos="349241" algn="l"/>
              </a:tabLst>
            </a:pPr>
            <a:r>
              <a:rPr b="1" spc="-5" dirty="0">
                <a:latin typeface="Arial MT"/>
              </a:rPr>
              <a:t>&lt;header&gt;</a:t>
            </a:r>
            <a:endParaRPr dirty="0">
              <a:latin typeface="Arial MT"/>
            </a:endParaRPr>
          </a:p>
          <a:p>
            <a:pPr marL="348606" indent="-336542" algn="just">
              <a:spcBef>
                <a:spcPts val="270"/>
              </a:spcBef>
              <a:buChar char="●"/>
              <a:tabLst>
                <a:tab pos="347972" algn="l"/>
                <a:tab pos="349241" algn="l"/>
              </a:tabLst>
            </a:pPr>
            <a:r>
              <a:rPr b="1" spc="-5" dirty="0">
                <a:latin typeface="Arial MT"/>
              </a:rPr>
              <a:t>&lt;nav&gt;</a:t>
            </a:r>
            <a:endParaRPr dirty="0">
              <a:latin typeface="Arial MT"/>
            </a:endParaRPr>
          </a:p>
          <a:p>
            <a:pPr marL="348606" indent="-336542" algn="just">
              <a:spcBef>
                <a:spcPts val="270"/>
              </a:spcBef>
              <a:buChar char="●"/>
              <a:tabLst>
                <a:tab pos="347972" algn="l"/>
                <a:tab pos="349241" algn="l"/>
              </a:tabLst>
            </a:pPr>
            <a:r>
              <a:rPr b="1" spc="-5" dirty="0">
                <a:latin typeface="Arial MT"/>
              </a:rPr>
              <a:t>&lt;article&gt;</a:t>
            </a:r>
            <a:endParaRPr dirty="0">
              <a:latin typeface="Arial MT"/>
            </a:endParaRPr>
          </a:p>
        </p:txBody>
      </p:sp>
      <p:pic>
        <p:nvPicPr>
          <p:cNvPr id="6" name="object 6"/>
          <p:cNvPicPr/>
          <p:nvPr/>
        </p:nvPicPr>
        <p:blipFill>
          <a:blip r:embed="rId3" cstate="print"/>
          <a:stretch>
            <a:fillRect/>
          </a:stretch>
        </p:blipFill>
        <p:spPr>
          <a:xfrm>
            <a:off x="5916614" y="1354900"/>
            <a:ext cx="2085974" cy="2457449"/>
          </a:xfrm>
          <a:prstGeom prst="rect">
            <a:avLst/>
          </a:prstGeom>
        </p:spPr>
      </p:pic>
    </p:spTree>
    <p:extLst>
      <p:ext uri="{BB962C8B-B14F-4D97-AF65-F5344CB8AC3E}">
        <p14:creationId xmlns:p14="http://schemas.microsoft.com/office/powerpoint/2010/main" val="919312392"/>
      </p:ext>
    </p:extLst>
  </p:cSld>
  <p:clrMapOvr>
    <a:masterClrMapping/>
  </p:clrMapOvr>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title"/>
          </p:nvPr>
        </p:nvSpPr>
        <p:spPr>
          <a:xfrm>
            <a:off x="311700" y="5409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 this section, we will discuss:</a:t>
            </a:r>
            <a:endParaRPr dirty="0"/>
          </a:p>
        </p:txBody>
      </p:sp>
      <p:sp>
        <p:nvSpPr>
          <p:cNvPr id="68" name="Google Shape;68;p14"/>
          <p:cNvSpPr txBox="1">
            <a:spLocks noGrp="1"/>
          </p:cNvSpPr>
          <p:nvPr>
            <p:ph type="body" idx="1"/>
          </p:nvPr>
        </p:nvSpPr>
        <p:spPr>
          <a:xfrm>
            <a:off x="143975" y="1186200"/>
            <a:ext cx="8520600" cy="3416400"/>
          </a:xfrm>
          <a:prstGeom prst="rect">
            <a:avLst/>
          </a:prstGeom>
        </p:spPr>
        <p:txBody>
          <a:bodyPr spcFirstLastPara="1" wrap="square" lIns="91425" tIns="91425" rIns="91425" bIns="91425" anchor="t" anchorCtr="0">
            <a:noAutofit/>
          </a:bodyPr>
          <a:lstStyle/>
          <a:p>
            <a:pPr marL="114300" lvl="0" indent="0" algn="l" rtl="0">
              <a:spcBef>
                <a:spcPts val="0"/>
              </a:spcBef>
              <a:spcAft>
                <a:spcPts val="0"/>
              </a:spcAft>
              <a:buSzPts val="1800"/>
              <a:buNone/>
            </a:pPr>
            <a:endParaRPr lang="en-IN" dirty="0"/>
          </a:p>
          <a:p>
            <a:pPr marL="457200" lvl="0" indent="-342900" algn="l" rtl="0">
              <a:spcBef>
                <a:spcPts val="0"/>
              </a:spcBef>
              <a:spcAft>
                <a:spcPts val="0"/>
              </a:spcAft>
              <a:buSzPts val="1800"/>
              <a:buChar char="●"/>
            </a:pPr>
            <a:r>
              <a:rPr lang="en-IN" dirty="0"/>
              <a:t>SDLC Overview</a:t>
            </a:r>
          </a:p>
          <a:p>
            <a:pPr marL="457200" lvl="0" indent="-342900" algn="l" rtl="0">
              <a:spcBef>
                <a:spcPts val="0"/>
              </a:spcBef>
              <a:spcAft>
                <a:spcPts val="0"/>
              </a:spcAft>
              <a:buSzPts val="1800"/>
              <a:buChar char="●"/>
            </a:pPr>
            <a:r>
              <a:rPr lang="en-IN" dirty="0"/>
              <a:t>Phases of Software Development Life Cycle (SDLC)</a:t>
            </a:r>
          </a:p>
          <a:p>
            <a:pPr marL="457200" lvl="0" indent="-342900" algn="l" rtl="0">
              <a:spcBef>
                <a:spcPts val="0"/>
              </a:spcBef>
              <a:spcAft>
                <a:spcPts val="0"/>
              </a:spcAft>
              <a:buSzPts val="1800"/>
              <a:buChar char="●"/>
            </a:pPr>
            <a:r>
              <a:rPr lang="en-IN" dirty="0"/>
              <a:t>Software Development Life Cycle Models</a:t>
            </a:r>
          </a:p>
          <a:p>
            <a:pPr marL="457200" lvl="0" indent="-342900" algn="l" rtl="0">
              <a:spcBef>
                <a:spcPts val="0"/>
              </a:spcBef>
              <a:spcAft>
                <a:spcPts val="0"/>
              </a:spcAft>
              <a:buSzPts val="1800"/>
              <a:buChar char="●"/>
            </a:pPr>
            <a:r>
              <a:rPr lang="en-IN" dirty="0"/>
              <a:t>Software Test Levels</a:t>
            </a:r>
          </a:p>
        </p:txBody>
      </p:sp>
    </p:spTree>
    <p:extLst>
      <p:ext uri="{BB962C8B-B14F-4D97-AF65-F5344CB8AC3E}">
        <p14:creationId xmlns:p14="http://schemas.microsoft.com/office/powerpoint/2010/main" val="15842684"/>
      </p:ext>
    </p:extLst>
  </p:cSld>
  <p:clrMapOvr>
    <a:masterClrMapping/>
  </p:clrMapOvr>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SDLC Overview</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000"/>
              </a:spcBef>
              <a:spcAft>
                <a:spcPts val="1000"/>
              </a:spcAft>
            </a:pPr>
            <a:endParaRPr lang="en-IN" sz="1800" b="1" dirty="0">
              <a:solidFill>
                <a:srgbClr val="434343"/>
              </a:solidFill>
              <a:effectLst/>
              <a:latin typeface="Times New Roman" panose="02020603050405020304" pitchFamily="18" charset="0"/>
            </a:endParaRPr>
          </a:p>
          <a:p>
            <a:pPr>
              <a:lnSpc>
                <a:spcPct val="115000"/>
              </a:lnSpc>
              <a:spcBef>
                <a:spcPts val="1000"/>
              </a:spcBef>
              <a:spcAft>
                <a:spcPts val="1000"/>
              </a:spcAft>
            </a:pPr>
            <a:r>
              <a:rPr lang="en-IN" dirty="0"/>
              <a:t>What is SDLC?</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5" y="2421251"/>
            <a:ext cx="3837000" cy="2241974"/>
          </a:xfrm>
          <a:prstGeom prst="rect">
            <a:avLst/>
          </a:prstGeom>
        </p:spPr>
        <p:txBody>
          <a:bodyPr spcFirstLastPara="1" wrap="square" lIns="91425" tIns="91425" rIns="91425" bIns="91425" anchor="ctr" anchorCtr="0">
            <a:noAutofit/>
          </a:bodyPr>
          <a:lstStyle/>
          <a:p>
            <a:pPr marL="139700" lvl="0" indent="0">
              <a:buNone/>
            </a:pPr>
            <a:endParaRPr lang="en-IN" dirty="0"/>
          </a:p>
          <a:p>
            <a:pPr lvl="0"/>
            <a:r>
              <a:rPr lang="en-IN" dirty="0"/>
              <a:t>SDLC is a process followed for a software project, within a software organization.</a:t>
            </a:r>
          </a:p>
          <a:p>
            <a:pPr lvl="0"/>
            <a:r>
              <a:rPr lang="en-IN" dirty="0"/>
              <a:t>It consists of a detailed plan describing how to develop, maintain, replace and alter or enhance specific software. .</a:t>
            </a:r>
          </a:p>
          <a:p>
            <a:pPr lvl="0"/>
            <a:endParaRPr lang="en-IN" dirty="0"/>
          </a:p>
          <a:p>
            <a:pPr marL="139700" lvl="0" indent="0">
              <a:buNone/>
            </a:pPr>
            <a:endParaRPr lang="en-IN" dirty="0"/>
          </a:p>
          <a:p>
            <a:pPr marL="139700" lvl="0" indent="0">
              <a:buNone/>
            </a:pPr>
            <a:endParaRPr lang="en-IN" dirty="0"/>
          </a:p>
        </p:txBody>
      </p:sp>
      <p:sp>
        <p:nvSpPr>
          <p:cNvPr id="77" name="Google Shape;77;p15"/>
          <p:cNvSpPr txBox="1">
            <a:spLocks noGrp="1"/>
          </p:cNvSpPr>
          <p:nvPr>
            <p:ph type="body" idx="3"/>
          </p:nvPr>
        </p:nvSpPr>
        <p:spPr>
          <a:xfrm>
            <a:off x="4753069" y="4575475"/>
            <a:ext cx="4291343" cy="494466"/>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https://commons.wikimedia.org/wiki/File:SDLC_-_Software_Development_Life_Cycle.jpg</a:t>
            </a:r>
            <a:endParaRPr lang="en-IN" dirty="0"/>
          </a:p>
          <a:p>
            <a:pPr marL="0" indent="0">
              <a:buNone/>
            </a:pP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1026" name="Picture 2">
            <a:extLst>
              <a:ext uri="{FF2B5EF4-FFF2-40B4-BE49-F238E27FC236}">
                <a16:creationId xmlns:a16="http://schemas.microsoft.com/office/drawing/2014/main" id="{56EF5094-8E7B-4908-B26B-6D7ECD8F373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806150"/>
            <a:ext cx="4572000" cy="3531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3346168"/>
      </p:ext>
    </p:extLst>
  </p:cSld>
  <p:clrMapOvr>
    <a:masterClrMapping/>
  </p:clrMapOvr>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SDLC Overview</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000"/>
              </a:spcBef>
              <a:spcAft>
                <a:spcPts val="1000"/>
              </a:spcAft>
            </a:pPr>
            <a:endParaRPr lang="en-IN" sz="1800" b="1" dirty="0">
              <a:solidFill>
                <a:srgbClr val="434343"/>
              </a:solidFill>
              <a:effectLst/>
              <a:latin typeface="Times New Roman" panose="02020603050405020304" pitchFamily="18" charset="0"/>
            </a:endParaRPr>
          </a:p>
          <a:p>
            <a:pPr>
              <a:lnSpc>
                <a:spcPct val="115000"/>
              </a:lnSpc>
              <a:spcBef>
                <a:spcPts val="1000"/>
              </a:spcBef>
              <a:spcAft>
                <a:spcPts val="1000"/>
              </a:spcAft>
            </a:pPr>
            <a:r>
              <a:rPr lang="en-IN" dirty="0"/>
              <a:t>Why SDLC?</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5" y="2421251"/>
            <a:ext cx="3837000" cy="2241974"/>
          </a:xfrm>
          <a:prstGeom prst="rect">
            <a:avLst/>
          </a:prstGeom>
        </p:spPr>
        <p:txBody>
          <a:bodyPr spcFirstLastPara="1" wrap="square" lIns="91425" tIns="91425" rIns="91425" bIns="91425" anchor="ctr" anchorCtr="0">
            <a:noAutofit/>
          </a:bodyPr>
          <a:lstStyle/>
          <a:p>
            <a:pPr marL="139700" lvl="0" indent="0">
              <a:buNone/>
            </a:pPr>
            <a:endParaRPr lang="en-IN" dirty="0"/>
          </a:p>
          <a:p>
            <a:pPr lvl="0"/>
            <a:r>
              <a:rPr lang="en-IN" dirty="0"/>
              <a:t>Improved client relations</a:t>
            </a:r>
          </a:p>
          <a:p>
            <a:pPr lvl="0"/>
            <a:r>
              <a:rPr lang="en-IN" dirty="0"/>
              <a:t>Provides a framework for a standard set of activities and deliverables</a:t>
            </a:r>
          </a:p>
          <a:p>
            <a:pPr lvl="0"/>
            <a:r>
              <a:rPr lang="en-IN" dirty="0"/>
              <a:t>Increased and enhance development speed</a:t>
            </a:r>
          </a:p>
          <a:p>
            <a:pPr marL="139700" lvl="0" indent="0">
              <a:buNone/>
            </a:pPr>
            <a:endParaRPr lang="en-IN" dirty="0"/>
          </a:p>
          <a:p>
            <a:pPr marL="139700" lvl="0" indent="0">
              <a:buNone/>
            </a:pPr>
            <a:endParaRPr lang="en-IN" dirty="0"/>
          </a:p>
          <a:p>
            <a:pPr marL="139700" lvl="0" indent="0">
              <a:buNone/>
            </a:pPr>
            <a:endParaRPr lang="en-IN" dirty="0"/>
          </a:p>
        </p:txBody>
      </p:sp>
      <p:sp>
        <p:nvSpPr>
          <p:cNvPr id="77" name="Google Shape;77;p15"/>
          <p:cNvSpPr txBox="1">
            <a:spLocks noGrp="1"/>
          </p:cNvSpPr>
          <p:nvPr>
            <p:ph type="body" idx="3"/>
          </p:nvPr>
        </p:nvSpPr>
        <p:spPr>
          <a:xfrm>
            <a:off x="4753069" y="4575475"/>
            <a:ext cx="4291343" cy="494466"/>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https://clarusway.com/what-is-software-development-life-cycle/</a:t>
            </a:r>
            <a:endParaRPr lang="en-IN" dirty="0"/>
          </a:p>
          <a:p>
            <a:pPr marL="0" indent="0">
              <a:buNone/>
            </a:pP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2050" name="Picture 2" descr="What Is SDLC (Software Development Life Cycle) - Clarusway">
            <a:extLst>
              <a:ext uri="{FF2B5EF4-FFF2-40B4-BE49-F238E27FC236}">
                <a16:creationId xmlns:a16="http://schemas.microsoft.com/office/drawing/2014/main" id="{B53C17CE-5E65-4D89-A899-21EABA53CB9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1354900"/>
            <a:ext cx="4572000" cy="26103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9264871"/>
      </p:ext>
    </p:extLst>
  </p:cSld>
  <p:clrMapOvr>
    <a:masterClrMapping/>
  </p:clrMapOvr>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Phases of Software Development Life Cycle (SDLC)</a:t>
            </a:r>
            <a:br>
              <a:rPr lang="en-IN" dirty="0"/>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000"/>
              </a:spcBef>
              <a:spcAft>
                <a:spcPts val="1000"/>
              </a:spcAft>
            </a:pPr>
            <a:endParaRPr lang="en-IN" sz="1800" b="1" dirty="0">
              <a:solidFill>
                <a:srgbClr val="434343"/>
              </a:solidFill>
              <a:effectLst/>
              <a:latin typeface="Times New Roman" panose="02020603050405020304" pitchFamily="18" charset="0"/>
            </a:endParaRPr>
          </a:p>
          <a:p>
            <a:pPr>
              <a:lnSpc>
                <a:spcPct val="115000"/>
              </a:lnSpc>
              <a:spcBef>
                <a:spcPts val="1000"/>
              </a:spcBef>
              <a:spcAft>
                <a:spcPts val="1000"/>
              </a:spcAft>
            </a:pPr>
            <a:r>
              <a:rPr lang="en-IN" dirty="0"/>
              <a:t>Phases of SDLC</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5" y="2421251"/>
            <a:ext cx="3837000" cy="2241974"/>
          </a:xfrm>
          <a:prstGeom prst="rect">
            <a:avLst/>
          </a:prstGeom>
        </p:spPr>
        <p:txBody>
          <a:bodyPr spcFirstLastPara="1" wrap="square" lIns="91425" tIns="91425" rIns="91425" bIns="91425" anchor="ctr" anchorCtr="0">
            <a:noAutofit/>
          </a:bodyPr>
          <a:lstStyle/>
          <a:p>
            <a:pPr marL="139700" lvl="0" indent="0">
              <a:buNone/>
            </a:pPr>
            <a:endParaRPr lang="en-IN" dirty="0"/>
          </a:p>
          <a:p>
            <a:pPr lvl="0"/>
            <a:r>
              <a:rPr lang="en-IN" dirty="0"/>
              <a:t>Phase 1: Requirement collection and analysis</a:t>
            </a:r>
          </a:p>
          <a:p>
            <a:pPr lvl="0"/>
            <a:r>
              <a:rPr lang="en-IN" dirty="0"/>
              <a:t>Phase 2: Feasibility study</a:t>
            </a:r>
          </a:p>
          <a:p>
            <a:pPr lvl="0"/>
            <a:r>
              <a:rPr lang="en-IN" dirty="0"/>
              <a:t>Phase 3: Design</a:t>
            </a:r>
          </a:p>
          <a:p>
            <a:pPr lvl="0"/>
            <a:r>
              <a:rPr lang="en-IN" dirty="0"/>
              <a:t>Phase 4: Coding</a:t>
            </a:r>
          </a:p>
          <a:p>
            <a:pPr lvl="0"/>
            <a:r>
              <a:rPr lang="en-IN" dirty="0"/>
              <a:t>Phase 5: Testing</a:t>
            </a:r>
          </a:p>
          <a:p>
            <a:pPr lvl="0"/>
            <a:r>
              <a:rPr lang="en-IN" dirty="0"/>
              <a:t>Phase 6: Installation/Deployment</a:t>
            </a:r>
          </a:p>
          <a:p>
            <a:pPr lvl="0"/>
            <a:r>
              <a:rPr lang="en-IN" dirty="0"/>
              <a:t>Phase 7: Maintenance</a:t>
            </a:r>
          </a:p>
          <a:p>
            <a:pPr marL="139700" lvl="0" indent="0">
              <a:buNone/>
            </a:pPr>
            <a:endParaRPr lang="en-IN" dirty="0"/>
          </a:p>
        </p:txBody>
      </p:sp>
      <p:sp>
        <p:nvSpPr>
          <p:cNvPr id="77" name="Google Shape;77;p15"/>
          <p:cNvSpPr txBox="1">
            <a:spLocks noGrp="1"/>
          </p:cNvSpPr>
          <p:nvPr>
            <p:ph type="body" idx="3"/>
          </p:nvPr>
        </p:nvSpPr>
        <p:spPr>
          <a:xfrm>
            <a:off x="4753069" y="4575475"/>
            <a:ext cx="4291343" cy="494466"/>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https://www.sitesbay.com/software-engineering/se-phases-of-sdlc</a:t>
            </a:r>
            <a:endParaRPr lang="en-IN" dirty="0"/>
          </a:p>
          <a:p>
            <a:pPr marL="0" indent="0">
              <a:buNone/>
            </a:pP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3" name="Picture 2">
            <a:extLst>
              <a:ext uri="{FF2B5EF4-FFF2-40B4-BE49-F238E27FC236}">
                <a16:creationId xmlns:a16="http://schemas.microsoft.com/office/drawing/2014/main" id="{CF3B819C-E412-417B-AA72-17EFD25704DB}"/>
              </a:ext>
            </a:extLst>
          </p:cNvPr>
          <p:cNvPicPr>
            <a:picLocks noChangeAspect="1"/>
          </p:cNvPicPr>
          <p:nvPr/>
        </p:nvPicPr>
        <p:blipFill rotWithShape="1">
          <a:blip r:embed="rId4"/>
          <a:srcRect b="23221"/>
          <a:stretch/>
        </p:blipFill>
        <p:spPr>
          <a:xfrm>
            <a:off x="4572000" y="1149092"/>
            <a:ext cx="4546774" cy="2693443"/>
          </a:xfrm>
          <a:prstGeom prst="rect">
            <a:avLst/>
          </a:prstGeom>
        </p:spPr>
      </p:pic>
    </p:spTree>
    <p:extLst>
      <p:ext uri="{BB962C8B-B14F-4D97-AF65-F5344CB8AC3E}">
        <p14:creationId xmlns:p14="http://schemas.microsoft.com/office/powerpoint/2010/main" val="1259685328"/>
      </p:ext>
    </p:extLst>
  </p:cSld>
  <p:clrMapOvr>
    <a:masterClrMapping/>
  </p:clrMapOvr>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Software Development Life Cycle models</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000"/>
              </a:spcBef>
              <a:spcAft>
                <a:spcPts val="1000"/>
              </a:spcAft>
            </a:pPr>
            <a:endParaRPr lang="en-IN" sz="1800" b="1" dirty="0">
              <a:solidFill>
                <a:srgbClr val="434343"/>
              </a:solidFill>
              <a:effectLst/>
              <a:latin typeface="Times New Roman" panose="02020603050405020304" pitchFamily="18" charset="0"/>
            </a:endParaRPr>
          </a:p>
          <a:p>
            <a:pPr>
              <a:lnSpc>
                <a:spcPct val="115000"/>
              </a:lnSpc>
              <a:spcBef>
                <a:spcPts val="1000"/>
              </a:spcBef>
              <a:spcAft>
                <a:spcPts val="1000"/>
              </a:spcAft>
            </a:pPr>
            <a:r>
              <a:rPr lang="en-IN" dirty="0"/>
              <a:t>SDLC Models</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5" y="2421251"/>
            <a:ext cx="3837000" cy="2241974"/>
          </a:xfrm>
          <a:prstGeom prst="rect">
            <a:avLst/>
          </a:prstGeom>
        </p:spPr>
        <p:txBody>
          <a:bodyPr spcFirstLastPara="1" wrap="square" lIns="91425" tIns="91425" rIns="91425" bIns="91425" anchor="ctr" anchorCtr="0">
            <a:noAutofit/>
          </a:bodyPr>
          <a:lstStyle/>
          <a:p>
            <a:pPr marL="139700" lvl="0" indent="0">
              <a:buNone/>
            </a:pPr>
            <a:endParaRPr lang="en-IN" dirty="0"/>
          </a:p>
          <a:p>
            <a:pPr lvl="0"/>
            <a:r>
              <a:rPr lang="en-IN" dirty="0"/>
              <a:t>Waterfall Model</a:t>
            </a:r>
          </a:p>
          <a:p>
            <a:pPr lvl="0"/>
            <a:r>
              <a:rPr lang="en-IN" dirty="0"/>
              <a:t>Iterative Model</a:t>
            </a:r>
          </a:p>
          <a:p>
            <a:pPr lvl="0"/>
            <a:r>
              <a:rPr lang="en-IN" dirty="0"/>
              <a:t>V-Shaped Model</a:t>
            </a:r>
          </a:p>
          <a:p>
            <a:pPr lvl="0"/>
            <a:r>
              <a:rPr lang="en-IN" dirty="0"/>
              <a:t>Spiral Model</a:t>
            </a:r>
          </a:p>
          <a:p>
            <a:pPr lvl="0"/>
            <a:r>
              <a:rPr lang="en-IN" dirty="0"/>
              <a:t>Agile Model</a:t>
            </a:r>
          </a:p>
          <a:p>
            <a:pPr lvl="0"/>
            <a:r>
              <a:rPr lang="en-IN" dirty="0"/>
              <a:t>Big </a:t>
            </a:r>
            <a:r>
              <a:rPr lang="en-IN" dirty="0" err="1"/>
              <a:t>Bang.Model</a:t>
            </a:r>
            <a:endParaRPr lang="en-IN" dirty="0"/>
          </a:p>
          <a:p>
            <a:pPr lvl="0"/>
            <a:endParaRPr lang="en-IN" dirty="0"/>
          </a:p>
          <a:p>
            <a:pPr marL="139700" lvl="0" indent="0">
              <a:buNone/>
            </a:pPr>
            <a:endParaRPr lang="en-IN" dirty="0"/>
          </a:p>
        </p:txBody>
      </p:sp>
      <p:sp>
        <p:nvSpPr>
          <p:cNvPr id="77" name="Google Shape;77;p15"/>
          <p:cNvSpPr txBox="1">
            <a:spLocks noGrp="1"/>
          </p:cNvSpPr>
          <p:nvPr>
            <p:ph type="body" idx="3"/>
          </p:nvPr>
        </p:nvSpPr>
        <p:spPr>
          <a:xfrm>
            <a:off x="4753069" y="4575475"/>
            <a:ext cx="4291343" cy="494466"/>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https://www.sitesbay.com/software-engineering/se-what-is-sdlc-model</a:t>
            </a:r>
            <a:endParaRPr lang="en-IN" dirty="0"/>
          </a:p>
          <a:p>
            <a:pPr marL="0" indent="0">
              <a:buNone/>
            </a:pP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3076" name="Picture 4" descr="sdlc models phases">
            <a:extLst>
              <a:ext uri="{FF2B5EF4-FFF2-40B4-BE49-F238E27FC236}">
                <a16:creationId xmlns:a16="http://schemas.microsoft.com/office/drawing/2014/main" id="{79DD227F-38EA-4797-8044-6698616559A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9373" b="14307"/>
          <a:stretch/>
        </p:blipFill>
        <p:spPr bwMode="auto">
          <a:xfrm>
            <a:off x="4572000" y="1567375"/>
            <a:ext cx="4572000" cy="27785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4866066"/>
      </p:ext>
    </p:extLst>
  </p:cSld>
  <p:clrMapOvr>
    <a:masterClrMapping/>
  </p:clrMapOvr>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SDLC Models</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000"/>
              </a:spcBef>
              <a:spcAft>
                <a:spcPts val="1000"/>
              </a:spcAft>
            </a:pPr>
            <a:endParaRPr lang="en-IN" sz="1800" b="1" dirty="0">
              <a:solidFill>
                <a:srgbClr val="434343"/>
              </a:solidFill>
              <a:effectLst/>
              <a:latin typeface="Times New Roman" panose="02020603050405020304" pitchFamily="18" charset="0"/>
            </a:endParaRPr>
          </a:p>
          <a:p>
            <a:pPr>
              <a:lnSpc>
                <a:spcPct val="115000"/>
              </a:lnSpc>
              <a:spcBef>
                <a:spcPts val="1000"/>
              </a:spcBef>
              <a:spcAft>
                <a:spcPts val="1000"/>
              </a:spcAft>
            </a:pPr>
            <a:r>
              <a:rPr lang="en-IN" dirty="0"/>
              <a:t>Waterfall Model</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5" y="2421251"/>
            <a:ext cx="3837000" cy="2241974"/>
          </a:xfrm>
          <a:prstGeom prst="rect">
            <a:avLst/>
          </a:prstGeom>
        </p:spPr>
        <p:txBody>
          <a:bodyPr spcFirstLastPara="1" wrap="square" lIns="91425" tIns="91425" rIns="91425" bIns="91425" anchor="ctr" anchorCtr="0">
            <a:noAutofit/>
          </a:bodyPr>
          <a:lstStyle/>
          <a:p>
            <a:pPr marL="139700" lvl="0" indent="0">
              <a:buNone/>
            </a:pPr>
            <a:endParaRPr lang="en-IN" dirty="0"/>
          </a:p>
          <a:p>
            <a:pPr lvl="0"/>
            <a:r>
              <a:rPr lang="en-IN" dirty="0"/>
              <a:t>Waterfall Model is a sequential model that divides software development into pre-defined phases. </a:t>
            </a:r>
          </a:p>
          <a:p>
            <a:pPr lvl="0"/>
            <a:r>
              <a:rPr lang="en-IN" dirty="0"/>
              <a:t>Each phase must be completed before the next phase can begin with no overlap between the phases</a:t>
            </a:r>
          </a:p>
          <a:p>
            <a:pPr lvl="0"/>
            <a:endParaRPr lang="en-IN" dirty="0"/>
          </a:p>
          <a:p>
            <a:pPr marL="139700" lvl="0" indent="0">
              <a:buNone/>
            </a:pPr>
            <a:endParaRPr lang="en-IN" dirty="0"/>
          </a:p>
        </p:txBody>
      </p:sp>
      <p:sp>
        <p:nvSpPr>
          <p:cNvPr id="77" name="Google Shape;77;p15"/>
          <p:cNvSpPr txBox="1">
            <a:spLocks noGrp="1"/>
          </p:cNvSpPr>
          <p:nvPr>
            <p:ph type="body" idx="3"/>
          </p:nvPr>
        </p:nvSpPr>
        <p:spPr>
          <a:xfrm>
            <a:off x="4753069" y="4575475"/>
            <a:ext cx="4291343" cy="494466"/>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https://gearheart.io/articles/7-phases-software-development-life-cycle-sdlc/</a:t>
            </a:r>
            <a:endParaRPr lang="en-IN" dirty="0"/>
          </a:p>
          <a:p>
            <a:pPr marL="0" indent="0">
              <a:buNone/>
            </a:pP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1026" name="Picture 2">
            <a:extLst>
              <a:ext uri="{FF2B5EF4-FFF2-40B4-BE49-F238E27FC236}">
                <a16:creationId xmlns:a16="http://schemas.microsoft.com/office/drawing/2014/main" id="{378BE5FF-82EB-479A-9C58-5934A538BE4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1266660"/>
            <a:ext cx="4572000" cy="30382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3970571"/>
      </p:ext>
    </p:extLst>
  </p:cSld>
  <p:clrMapOvr>
    <a:masterClrMapping/>
  </p:clrMapOvr>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SDLC Models</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000"/>
              </a:spcBef>
              <a:spcAft>
                <a:spcPts val="1000"/>
              </a:spcAft>
            </a:pPr>
            <a:endParaRPr lang="en-IN" sz="1800" b="1" dirty="0">
              <a:solidFill>
                <a:srgbClr val="434343"/>
              </a:solidFill>
              <a:effectLst/>
              <a:latin typeface="Times New Roman" panose="02020603050405020304" pitchFamily="18" charset="0"/>
            </a:endParaRPr>
          </a:p>
          <a:p>
            <a:pPr>
              <a:lnSpc>
                <a:spcPct val="115000"/>
              </a:lnSpc>
              <a:spcBef>
                <a:spcPts val="1000"/>
              </a:spcBef>
              <a:spcAft>
                <a:spcPts val="1000"/>
              </a:spcAft>
            </a:pPr>
            <a:r>
              <a:rPr lang="en-IN" dirty="0"/>
              <a:t>Iterative Model</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5" y="2421251"/>
            <a:ext cx="3837000" cy="2241974"/>
          </a:xfrm>
          <a:prstGeom prst="rect">
            <a:avLst/>
          </a:prstGeom>
        </p:spPr>
        <p:txBody>
          <a:bodyPr spcFirstLastPara="1" wrap="square" lIns="91425" tIns="91425" rIns="91425" bIns="91425" anchor="ctr" anchorCtr="0">
            <a:noAutofit/>
          </a:bodyPr>
          <a:lstStyle/>
          <a:p>
            <a:pPr marL="139700" lvl="0" indent="0">
              <a:buNone/>
            </a:pPr>
            <a:endParaRPr lang="en-IN" dirty="0"/>
          </a:p>
          <a:p>
            <a:pPr lvl="0"/>
            <a:r>
              <a:rPr lang="en-IN" dirty="0"/>
              <a:t>A subset of the final product under development, which grows from iteration to iteration to become the final product or software</a:t>
            </a:r>
          </a:p>
          <a:p>
            <a:pPr lvl="0"/>
            <a:endParaRPr lang="en-IN" dirty="0"/>
          </a:p>
          <a:p>
            <a:pPr marL="139700" lvl="0" indent="0">
              <a:buNone/>
            </a:pPr>
            <a:endParaRPr lang="en-IN" dirty="0"/>
          </a:p>
        </p:txBody>
      </p:sp>
      <p:sp>
        <p:nvSpPr>
          <p:cNvPr id="77" name="Google Shape;77;p15"/>
          <p:cNvSpPr txBox="1">
            <a:spLocks noGrp="1"/>
          </p:cNvSpPr>
          <p:nvPr>
            <p:ph type="body" idx="3"/>
          </p:nvPr>
        </p:nvSpPr>
        <p:spPr>
          <a:xfrm>
            <a:off x="4753069" y="4575475"/>
            <a:ext cx="4291343" cy="494466"/>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https://www.researchgate.net/figure/SDLC-Iterative-Model-2_fig4_338710620</a:t>
            </a:r>
            <a:endParaRPr lang="en-IN" dirty="0"/>
          </a:p>
          <a:p>
            <a:pPr marL="0" indent="0">
              <a:buNone/>
            </a:pP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2050" name="Picture 2" descr="SDLC Iterative Model 2 . | Download Scientific Diagram">
            <a:extLst>
              <a:ext uri="{FF2B5EF4-FFF2-40B4-BE49-F238E27FC236}">
                <a16:creationId xmlns:a16="http://schemas.microsoft.com/office/drawing/2014/main" id="{7F96EC77-FE9A-4989-9205-A0863A3012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1" y="1567375"/>
            <a:ext cx="4572000" cy="2828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1645154"/>
      </p:ext>
    </p:extLst>
  </p:cSld>
  <p:clrMapOvr>
    <a:masterClrMapping/>
  </p:clrMapOvr>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SDLC Models</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000"/>
              </a:spcBef>
              <a:spcAft>
                <a:spcPts val="1000"/>
              </a:spcAft>
            </a:pPr>
            <a:endParaRPr lang="en-IN" sz="1800" b="1" dirty="0">
              <a:solidFill>
                <a:srgbClr val="434343"/>
              </a:solidFill>
              <a:effectLst/>
              <a:latin typeface="Times New Roman" panose="02020603050405020304" pitchFamily="18" charset="0"/>
            </a:endParaRPr>
          </a:p>
          <a:p>
            <a:pPr>
              <a:lnSpc>
                <a:spcPct val="115000"/>
              </a:lnSpc>
              <a:spcBef>
                <a:spcPts val="1000"/>
              </a:spcBef>
              <a:spcAft>
                <a:spcPts val="1000"/>
              </a:spcAft>
            </a:pPr>
            <a:r>
              <a:rPr lang="en-IN" dirty="0"/>
              <a:t>V-Shaped Model</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5" y="2421251"/>
            <a:ext cx="3837000" cy="2241974"/>
          </a:xfrm>
          <a:prstGeom prst="rect">
            <a:avLst/>
          </a:prstGeom>
        </p:spPr>
        <p:txBody>
          <a:bodyPr spcFirstLastPara="1" wrap="square" lIns="91425" tIns="91425" rIns="91425" bIns="91425" anchor="ctr" anchorCtr="0">
            <a:noAutofit/>
          </a:bodyPr>
          <a:lstStyle/>
          <a:p>
            <a:pPr marL="139700" lvl="0" indent="0">
              <a:buNone/>
            </a:pPr>
            <a:endParaRPr lang="en-IN" dirty="0"/>
          </a:p>
          <a:p>
            <a:pPr lvl="0"/>
            <a:r>
              <a:rPr lang="en-IN" dirty="0"/>
              <a:t>The V-model is a type of SDLC model where process executes in a sequential manner in V-shape. </a:t>
            </a:r>
          </a:p>
          <a:p>
            <a:pPr lvl="0"/>
            <a:r>
              <a:rPr lang="en-IN" dirty="0"/>
              <a:t>It is also known as Verification and Validation model.</a:t>
            </a:r>
          </a:p>
          <a:p>
            <a:pPr lvl="0"/>
            <a:endParaRPr lang="en-IN" dirty="0"/>
          </a:p>
          <a:p>
            <a:pPr marL="139700" lvl="0" indent="0">
              <a:buNone/>
            </a:pPr>
            <a:endParaRPr lang="en-IN" dirty="0"/>
          </a:p>
        </p:txBody>
      </p:sp>
      <p:sp>
        <p:nvSpPr>
          <p:cNvPr id="77" name="Google Shape;77;p15"/>
          <p:cNvSpPr txBox="1">
            <a:spLocks noGrp="1"/>
          </p:cNvSpPr>
          <p:nvPr>
            <p:ph type="body" idx="3"/>
          </p:nvPr>
        </p:nvSpPr>
        <p:spPr>
          <a:xfrm>
            <a:off x="4753069" y="4575475"/>
            <a:ext cx="4291343" cy="494466"/>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https://www.geeksforgeeks.org/software-engineering-sdlc-v-model/</a:t>
            </a:r>
            <a:endParaRPr lang="en-IN" dirty="0"/>
          </a:p>
          <a:p>
            <a:pPr marL="0" indent="0">
              <a:buNone/>
            </a:pP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3076" name="Picture 4" descr="V-Model">
            <a:extLst>
              <a:ext uri="{FF2B5EF4-FFF2-40B4-BE49-F238E27FC236}">
                <a16:creationId xmlns:a16="http://schemas.microsoft.com/office/drawing/2014/main" id="{9B2212AF-B366-45FD-9E2E-5BD569E2232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1354900"/>
            <a:ext cx="4572000" cy="2909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7128396"/>
      </p:ext>
    </p:extLst>
  </p:cSld>
  <p:clrMapOvr>
    <a:masterClrMapping/>
  </p:clrMapOvr>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SDLC Models</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000"/>
              </a:spcBef>
              <a:spcAft>
                <a:spcPts val="1000"/>
              </a:spcAft>
            </a:pPr>
            <a:endParaRPr lang="en-IN" sz="1800" b="1" dirty="0">
              <a:solidFill>
                <a:srgbClr val="434343"/>
              </a:solidFill>
              <a:effectLst/>
              <a:latin typeface="Times New Roman" panose="02020603050405020304" pitchFamily="18" charset="0"/>
            </a:endParaRPr>
          </a:p>
          <a:p>
            <a:pPr>
              <a:lnSpc>
                <a:spcPct val="115000"/>
              </a:lnSpc>
              <a:spcBef>
                <a:spcPts val="1000"/>
              </a:spcBef>
              <a:spcAft>
                <a:spcPts val="1000"/>
              </a:spcAft>
            </a:pPr>
            <a:r>
              <a:rPr lang="en-IN" dirty="0"/>
              <a:t>Spiral Model</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5" y="2421251"/>
            <a:ext cx="3837000" cy="2241974"/>
          </a:xfrm>
          <a:prstGeom prst="rect">
            <a:avLst/>
          </a:prstGeom>
        </p:spPr>
        <p:txBody>
          <a:bodyPr spcFirstLastPara="1" wrap="square" lIns="91425" tIns="91425" rIns="91425" bIns="91425" anchor="ctr" anchorCtr="0">
            <a:noAutofit/>
          </a:bodyPr>
          <a:lstStyle/>
          <a:p>
            <a:pPr marL="139700" lvl="0" indent="0">
              <a:buNone/>
            </a:pPr>
            <a:endParaRPr lang="en-IN" dirty="0"/>
          </a:p>
          <a:p>
            <a:pPr lvl="0"/>
            <a:r>
              <a:rPr lang="en-IN" dirty="0"/>
              <a:t>The spiral model is a systems development lifecycle (SDLC) method used for risk management that combines the iterative development process model with elements of the Waterfall model.</a:t>
            </a:r>
          </a:p>
          <a:p>
            <a:pPr lvl="0"/>
            <a:endParaRPr lang="en-IN" dirty="0"/>
          </a:p>
          <a:p>
            <a:pPr marL="139700" lvl="0" indent="0">
              <a:buNone/>
            </a:pPr>
            <a:endParaRPr lang="en-IN" dirty="0"/>
          </a:p>
        </p:txBody>
      </p:sp>
      <p:sp>
        <p:nvSpPr>
          <p:cNvPr id="77" name="Google Shape;77;p15"/>
          <p:cNvSpPr txBox="1">
            <a:spLocks noGrp="1"/>
          </p:cNvSpPr>
          <p:nvPr>
            <p:ph type="body" idx="3"/>
          </p:nvPr>
        </p:nvSpPr>
        <p:spPr>
          <a:xfrm>
            <a:off x="4753069" y="4575475"/>
            <a:ext cx="4291343" cy="494466"/>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https://eternalsunshineoftheismind.files.wordpress.com/2013/02/i-s-spiral.jpg</a:t>
            </a: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4100" name="Picture 4">
            <a:extLst>
              <a:ext uri="{FF2B5EF4-FFF2-40B4-BE49-F238E27FC236}">
                <a16:creationId xmlns:a16="http://schemas.microsoft.com/office/drawing/2014/main" id="{0E9535D9-7B96-4AAC-84E5-393198A7C21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1567374"/>
            <a:ext cx="4572000" cy="26450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0203144"/>
      </p:ext>
    </p:extLst>
  </p:cSld>
  <p:clrMapOvr>
    <a:masterClrMapping/>
  </p:clrMapOvr>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SDLC Models</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000"/>
              </a:spcBef>
              <a:spcAft>
                <a:spcPts val="1000"/>
              </a:spcAft>
            </a:pPr>
            <a:endParaRPr lang="en-IN" sz="1800" b="1" dirty="0">
              <a:solidFill>
                <a:srgbClr val="434343"/>
              </a:solidFill>
              <a:effectLst/>
              <a:latin typeface="Times New Roman" panose="02020603050405020304" pitchFamily="18" charset="0"/>
            </a:endParaRPr>
          </a:p>
          <a:p>
            <a:pPr>
              <a:lnSpc>
                <a:spcPct val="115000"/>
              </a:lnSpc>
              <a:spcBef>
                <a:spcPts val="1000"/>
              </a:spcBef>
              <a:spcAft>
                <a:spcPts val="1000"/>
              </a:spcAft>
            </a:pPr>
            <a:r>
              <a:rPr lang="en-IN" dirty="0"/>
              <a:t>Agile Model</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5" y="2421251"/>
            <a:ext cx="3837000" cy="2241974"/>
          </a:xfrm>
          <a:prstGeom prst="rect">
            <a:avLst/>
          </a:prstGeom>
        </p:spPr>
        <p:txBody>
          <a:bodyPr spcFirstLastPara="1" wrap="square" lIns="91425" tIns="91425" rIns="91425" bIns="91425" anchor="ctr" anchorCtr="0">
            <a:noAutofit/>
          </a:bodyPr>
          <a:lstStyle/>
          <a:p>
            <a:pPr marL="139700" lvl="0" indent="0">
              <a:buNone/>
            </a:pPr>
            <a:endParaRPr lang="en-IN" dirty="0"/>
          </a:p>
          <a:p>
            <a:pPr lvl="0"/>
            <a:r>
              <a:rPr lang="en-IN" dirty="0"/>
              <a:t>Agile SDLC methodology is based on collaborative decision making between requirements and solutions teams, and a cyclical, iterative progression of producing working software.</a:t>
            </a:r>
          </a:p>
          <a:p>
            <a:pPr lvl="0"/>
            <a:endParaRPr lang="en-IN" dirty="0"/>
          </a:p>
          <a:p>
            <a:pPr marL="139700" lvl="0" indent="0">
              <a:buNone/>
            </a:pPr>
            <a:endParaRPr lang="en-IN" dirty="0"/>
          </a:p>
        </p:txBody>
      </p:sp>
      <p:sp>
        <p:nvSpPr>
          <p:cNvPr id="77" name="Google Shape;77;p15"/>
          <p:cNvSpPr txBox="1">
            <a:spLocks noGrp="1"/>
          </p:cNvSpPr>
          <p:nvPr>
            <p:ph type="body" idx="3"/>
          </p:nvPr>
        </p:nvSpPr>
        <p:spPr>
          <a:xfrm>
            <a:off x="4753069" y="4575475"/>
            <a:ext cx="4291343" cy="494466"/>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https://gearheart.io/articles/7-phases-software-development-life-cycle-sdlc/</a:t>
            </a: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5122" name="Picture 2">
            <a:extLst>
              <a:ext uri="{FF2B5EF4-FFF2-40B4-BE49-F238E27FC236}">
                <a16:creationId xmlns:a16="http://schemas.microsoft.com/office/drawing/2014/main" id="{6BDCF3BB-5BED-4843-98AD-56E329B1D8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1487405"/>
            <a:ext cx="4572000" cy="29099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610583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4572000" y="1"/>
            <a:ext cx="4572000" cy="1576705"/>
          </a:xfrm>
          <a:custGeom>
            <a:avLst/>
            <a:gdLst/>
            <a:ahLst/>
            <a:cxnLst/>
            <a:rect l="l" t="t" r="r" b="b"/>
            <a:pathLst>
              <a:path w="4572000" h="1576705">
                <a:moveTo>
                  <a:pt x="0" y="1576396"/>
                </a:moveTo>
                <a:lnTo>
                  <a:pt x="4571999" y="1576396"/>
                </a:lnTo>
                <a:lnTo>
                  <a:pt x="4571999" y="0"/>
                </a:lnTo>
                <a:lnTo>
                  <a:pt x="0" y="0"/>
                </a:lnTo>
                <a:lnTo>
                  <a:pt x="0" y="1576396"/>
                </a:lnTo>
                <a:close/>
              </a:path>
            </a:pathLst>
          </a:custGeom>
          <a:solidFill>
            <a:srgbClr val="EEEEEE"/>
          </a:solidFill>
        </p:spPr>
        <p:txBody>
          <a:bodyPr wrap="square" lIns="0" tIns="0" rIns="0" bIns="0" rtlCol="0"/>
          <a:lstStyle/>
          <a:p>
            <a:endParaRPr sz="1800"/>
          </a:p>
        </p:txBody>
      </p:sp>
      <p:pic>
        <p:nvPicPr>
          <p:cNvPr id="4" name="object 4"/>
          <p:cNvPicPr/>
          <p:nvPr/>
        </p:nvPicPr>
        <p:blipFill>
          <a:blip r:embed="rId2" cstate="print"/>
          <a:stretch>
            <a:fillRect/>
          </a:stretch>
        </p:blipFill>
        <p:spPr>
          <a:xfrm>
            <a:off x="143976" y="161799"/>
            <a:ext cx="774074" cy="311224"/>
          </a:xfrm>
          <a:prstGeom prst="rect">
            <a:avLst/>
          </a:prstGeom>
        </p:spPr>
      </p:pic>
      <p:pic>
        <p:nvPicPr>
          <p:cNvPr id="5" name="object 5"/>
          <p:cNvPicPr/>
          <p:nvPr/>
        </p:nvPicPr>
        <p:blipFill>
          <a:blip r:embed="rId3" cstate="print"/>
          <a:stretch>
            <a:fillRect/>
          </a:stretch>
        </p:blipFill>
        <p:spPr>
          <a:xfrm>
            <a:off x="8229557" y="161801"/>
            <a:ext cx="791593" cy="311224"/>
          </a:xfrm>
          <a:prstGeom prst="rect">
            <a:avLst/>
          </a:prstGeom>
        </p:spPr>
      </p:pic>
      <p:sp>
        <p:nvSpPr>
          <p:cNvPr id="6" name="object 6"/>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HTML5</a:t>
            </a:r>
          </a:p>
        </p:txBody>
      </p:sp>
      <p:sp>
        <p:nvSpPr>
          <p:cNvPr id="7" name="object 7"/>
          <p:cNvSpPr txBox="1"/>
          <p:nvPr/>
        </p:nvSpPr>
        <p:spPr>
          <a:xfrm>
            <a:off x="1107580" y="1590006"/>
            <a:ext cx="2335530" cy="570413"/>
          </a:xfrm>
          <a:prstGeom prst="rect">
            <a:avLst/>
          </a:prstGeom>
        </p:spPr>
        <p:txBody>
          <a:bodyPr vert="horz" wrap="square" lIns="0" tIns="10795" rIns="0" bIns="0" rtlCol="0">
            <a:spAutoFit/>
          </a:bodyPr>
          <a:lstStyle/>
          <a:p>
            <a:pPr marL="120647" marR="5080" indent="-108582" algn="ctr">
              <a:lnSpc>
                <a:spcPct val="100699"/>
              </a:lnSpc>
              <a:spcBef>
                <a:spcPts val="85"/>
              </a:spcBef>
            </a:pPr>
            <a:r>
              <a:rPr sz="1800" spc="-5" dirty="0">
                <a:solidFill>
                  <a:srgbClr val="595959"/>
                </a:solidFill>
                <a:latin typeface="Arial MT"/>
                <a:cs typeface="Arial MT"/>
              </a:rPr>
              <a:t>Page</a:t>
            </a:r>
            <a:r>
              <a:rPr sz="1800" spc="-90" dirty="0">
                <a:solidFill>
                  <a:srgbClr val="595959"/>
                </a:solidFill>
                <a:latin typeface="Arial MT"/>
                <a:cs typeface="Arial MT"/>
              </a:rPr>
              <a:t> </a:t>
            </a:r>
            <a:r>
              <a:rPr sz="1800" spc="-5" dirty="0">
                <a:solidFill>
                  <a:srgbClr val="595959"/>
                </a:solidFill>
                <a:latin typeface="Arial MT"/>
                <a:cs typeface="Arial MT"/>
              </a:rPr>
              <a:t>Layout-Semantic </a:t>
            </a:r>
            <a:r>
              <a:rPr sz="1800" spc="-484" dirty="0">
                <a:solidFill>
                  <a:srgbClr val="595959"/>
                </a:solidFill>
                <a:latin typeface="Arial MT"/>
                <a:cs typeface="Arial MT"/>
              </a:rPr>
              <a:t> </a:t>
            </a:r>
            <a:r>
              <a:rPr sz="1800" spc="-5" dirty="0">
                <a:solidFill>
                  <a:srgbClr val="595959"/>
                </a:solidFill>
                <a:latin typeface="Arial MT"/>
                <a:cs typeface="Arial MT"/>
              </a:rPr>
              <a:t>Elements(continued)</a:t>
            </a:r>
            <a:endParaRPr sz="1800">
              <a:latin typeface="Arial MT"/>
              <a:cs typeface="Arial MT"/>
            </a:endParaRPr>
          </a:p>
        </p:txBody>
      </p:sp>
      <p:sp>
        <p:nvSpPr>
          <p:cNvPr id="8" name="object 8"/>
          <p:cNvSpPr txBox="1"/>
          <p:nvPr/>
        </p:nvSpPr>
        <p:spPr>
          <a:xfrm>
            <a:off x="617782" y="2950131"/>
            <a:ext cx="3357317" cy="1278555"/>
          </a:xfrm>
          <a:prstGeom prst="rect">
            <a:avLst/>
          </a:prstGeom>
        </p:spPr>
        <p:txBody>
          <a:bodyPr vert="horz" wrap="square" lIns="0" tIns="46990" rIns="0" bIns="0" rtlCol="0">
            <a:spAutoFit/>
          </a:bodyPr>
          <a:lstStyle/>
          <a:p>
            <a:pPr marL="348606" indent="-336542" algn="just">
              <a:spcBef>
                <a:spcPts val="370"/>
              </a:spcBef>
              <a:buChar char="●"/>
              <a:tabLst>
                <a:tab pos="347972" algn="l"/>
                <a:tab pos="349241" algn="l"/>
              </a:tabLst>
            </a:pPr>
            <a:r>
              <a:rPr spc="-5" dirty="0"/>
              <a:t>&lt;section&gt;</a:t>
            </a:r>
            <a:endParaRPr dirty="0"/>
          </a:p>
          <a:p>
            <a:pPr marL="348606" indent="-336542" algn="just">
              <a:spcBef>
                <a:spcPts val="270"/>
              </a:spcBef>
              <a:buChar char="●"/>
              <a:tabLst>
                <a:tab pos="347972" algn="l"/>
                <a:tab pos="349241" algn="l"/>
              </a:tabLst>
            </a:pPr>
            <a:r>
              <a:rPr spc="-5" dirty="0"/>
              <a:t>&lt;aside&gt;</a:t>
            </a:r>
            <a:endParaRPr dirty="0"/>
          </a:p>
          <a:p>
            <a:pPr marL="348606" indent="-336542" algn="just">
              <a:spcBef>
                <a:spcPts val="270"/>
              </a:spcBef>
              <a:buChar char="●"/>
              <a:tabLst>
                <a:tab pos="347972" algn="l"/>
                <a:tab pos="349241" algn="l"/>
              </a:tabLst>
            </a:pPr>
            <a:r>
              <a:rPr spc="-5" dirty="0"/>
              <a:t>&lt;footer&gt;</a:t>
            </a:r>
            <a:endParaRPr dirty="0"/>
          </a:p>
          <a:p>
            <a:pPr marL="348606" indent="-336542" algn="just">
              <a:spcBef>
                <a:spcPts val="270"/>
              </a:spcBef>
              <a:buChar char="●"/>
              <a:tabLst>
                <a:tab pos="347972" algn="l"/>
                <a:tab pos="349241" algn="l"/>
              </a:tabLst>
            </a:pPr>
            <a:r>
              <a:rPr spc="-5" dirty="0"/>
              <a:t>&lt;address&gt;</a:t>
            </a:r>
            <a:endParaRPr dirty="0"/>
          </a:p>
          <a:p>
            <a:pPr marL="348606" indent="-336542" algn="just">
              <a:spcBef>
                <a:spcPts val="270"/>
              </a:spcBef>
              <a:buChar char="●"/>
              <a:tabLst>
                <a:tab pos="347972" algn="l"/>
                <a:tab pos="349241" algn="l"/>
              </a:tabLst>
            </a:pPr>
            <a:r>
              <a:rPr spc="-5" dirty="0"/>
              <a:t>&lt;main&gt;</a:t>
            </a:r>
            <a:endParaRPr dirty="0"/>
          </a:p>
        </p:txBody>
      </p:sp>
      <p:sp>
        <p:nvSpPr>
          <p:cNvPr id="9" name="object 9"/>
          <p:cNvSpPr txBox="1"/>
          <p:nvPr/>
        </p:nvSpPr>
        <p:spPr>
          <a:xfrm>
            <a:off x="4917404" y="1169110"/>
            <a:ext cx="3881192" cy="2939340"/>
          </a:xfrm>
          <a:prstGeom prst="rect">
            <a:avLst/>
          </a:prstGeom>
          <a:solidFill>
            <a:schemeClr val="bg1"/>
          </a:solidFill>
        </p:spPr>
        <p:txBody>
          <a:bodyPr vert="horz" wrap="square" lIns="0" tIns="12700" rIns="0" bIns="0" rtlCol="0">
            <a:spAutoFit/>
          </a:bodyPr>
          <a:lstStyle/>
          <a:p>
            <a:pPr marL="12700">
              <a:lnSpc>
                <a:spcPts val="1664"/>
              </a:lnSpc>
              <a:spcBef>
                <a:spcPts val="100"/>
              </a:spcBef>
            </a:pPr>
            <a:r>
              <a:rPr spc="-5" dirty="0">
                <a:latin typeface="Arial MT"/>
                <a:cs typeface="Arial MT"/>
              </a:rPr>
              <a:t>&lt;header&gt;</a:t>
            </a:r>
            <a:endParaRPr dirty="0">
              <a:latin typeface="Arial MT"/>
              <a:cs typeface="Arial MT"/>
            </a:endParaRPr>
          </a:p>
          <a:p>
            <a:pPr marL="209545">
              <a:lnSpc>
                <a:spcPts val="1650"/>
              </a:lnSpc>
            </a:pPr>
            <a:r>
              <a:rPr spc="-10" dirty="0">
                <a:latin typeface="Arial MT"/>
                <a:cs typeface="Arial MT"/>
              </a:rPr>
              <a:t>&lt;h1&gt;Welcome </a:t>
            </a:r>
            <a:r>
              <a:rPr spc="-5" dirty="0">
                <a:latin typeface="Arial MT"/>
                <a:cs typeface="Arial MT"/>
              </a:rPr>
              <a:t>to</a:t>
            </a:r>
            <a:r>
              <a:rPr spc="-10" dirty="0">
                <a:latin typeface="Arial MT"/>
                <a:cs typeface="Arial MT"/>
              </a:rPr>
              <a:t> Web123.com&lt;/h1&gt;</a:t>
            </a:r>
            <a:endParaRPr dirty="0">
              <a:latin typeface="Arial MT"/>
              <a:cs typeface="Arial MT"/>
            </a:endParaRPr>
          </a:p>
          <a:p>
            <a:pPr marL="209545">
              <a:lnSpc>
                <a:spcPts val="1650"/>
              </a:lnSpc>
            </a:pPr>
            <a:r>
              <a:rPr spc="-5" dirty="0">
                <a:latin typeface="Arial MT"/>
                <a:cs typeface="Arial MT"/>
              </a:rPr>
              <a:t>&lt;nav&gt;</a:t>
            </a:r>
            <a:endParaRPr dirty="0">
              <a:latin typeface="Arial MT"/>
              <a:cs typeface="Arial MT"/>
            </a:endParaRPr>
          </a:p>
          <a:p>
            <a:pPr marL="406390">
              <a:lnSpc>
                <a:spcPts val="1650"/>
              </a:lnSpc>
            </a:pPr>
            <a:r>
              <a:rPr spc="-5" dirty="0">
                <a:latin typeface="Arial MT"/>
                <a:cs typeface="Arial MT"/>
              </a:rPr>
              <a:t>&lt;ul&gt;</a:t>
            </a:r>
            <a:endParaRPr dirty="0">
              <a:latin typeface="Arial MT"/>
              <a:cs typeface="Arial MT"/>
            </a:endParaRPr>
          </a:p>
          <a:p>
            <a:pPr marL="603235">
              <a:lnSpc>
                <a:spcPts val="1650"/>
              </a:lnSpc>
            </a:pPr>
            <a:r>
              <a:rPr spc="-5" dirty="0">
                <a:latin typeface="Arial MT"/>
                <a:cs typeface="Arial MT"/>
              </a:rPr>
              <a:t>&lt;li&gt;Home</a:t>
            </a:r>
            <a:r>
              <a:rPr spc="-50" dirty="0">
                <a:latin typeface="Arial MT"/>
                <a:cs typeface="Arial MT"/>
              </a:rPr>
              <a:t> </a:t>
            </a:r>
            <a:r>
              <a:rPr spc="-5" dirty="0">
                <a:latin typeface="Arial MT"/>
                <a:cs typeface="Arial MT"/>
              </a:rPr>
              <a:t>|&lt;/li&gt;</a:t>
            </a:r>
            <a:endParaRPr dirty="0">
              <a:latin typeface="Arial MT"/>
              <a:cs typeface="Arial MT"/>
            </a:endParaRPr>
          </a:p>
          <a:p>
            <a:pPr marL="603235">
              <a:lnSpc>
                <a:spcPts val="1650"/>
              </a:lnSpc>
            </a:pPr>
            <a:r>
              <a:rPr spc="-5" dirty="0">
                <a:latin typeface="Arial MT"/>
                <a:cs typeface="Arial MT"/>
              </a:rPr>
              <a:t>&lt;li&gt;About</a:t>
            </a:r>
            <a:r>
              <a:rPr spc="-35" dirty="0">
                <a:latin typeface="Arial MT"/>
                <a:cs typeface="Arial MT"/>
              </a:rPr>
              <a:t> </a:t>
            </a:r>
            <a:r>
              <a:rPr spc="-5" dirty="0">
                <a:latin typeface="Arial MT"/>
                <a:cs typeface="Arial MT"/>
              </a:rPr>
              <a:t>us</a:t>
            </a:r>
            <a:r>
              <a:rPr spc="-35" dirty="0">
                <a:latin typeface="Arial MT"/>
                <a:cs typeface="Arial MT"/>
              </a:rPr>
              <a:t> </a:t>
            </a:r>
            <a:r>
              <a:rPr spc="-5" dirty="0">
                <a:latin typeface="Arial MT"/>
                <a:cs typeface="Arial MT"/>
              </a:rPr>
              <a:t>|&lt;/li&gt;</a:t>
            </a:r>
            <a:endParaRPr dirty="0">
              <a:latin typeface="Arial MT"/>
              <a:cs typeface="Arial MT"/>
            </a:endParaRPr>
          </a:p>
          <a:p>
            <a:pPr marL="603235">
              <a:lnSpc>
                <a:spcPts val="1650"/>
              </a:lnSpc>
            </a:pPr>
            <a:r>
              <a:rPr spc="-5" dirty="0">
                <a:latin typeface="Arial MT"/>
                <a:cs typeface="Arial MT"/>
              </a:rPr>
              <a:t>&lt;li&gt;Contact</a:t>
            </a:r>
            <a:r>
              <a:rPr spc="-50" dirty="0">
                <a:latin typeface="Arial MT"/>
                <a:cs typeface="Arial MT"/>
              </a:rPr>
              <a:t> </a:t>
            </a:r>
            <a:r>
              <a:rPr spc="-5" dirty="0">
                <a:latin typeface="Arial MT"/>
                <a:cs typeface="Arial MT"/>
              </a:rPr>
              <a:t>us&lt;/li&gt;</a:t>
            </a:r>
            <a:endParaRPr dirty="0">
              <a:latin typeface="Arial MT"/>
              <a:cs typeface="Arial MT"/>
            </a:endParaRPr>
          </a:p>
          <a:p>
            <a:pPr marR="3067608" algn="r">
              <a:lnSpc>
                <a:spcPts val="1650"/>
              </a:lnSpc>
            </a:pPr>
            <a:r>
              <a:rPr spc="-5" dirty="0">
                <a:latin typeface="Arial MT"/>
                <a:cs typeface="Arial MT"/>
              </a:rPr>
              <a:t>&lt;/ul&gt;</a:t>
            </a:r>
            <a:endParaRPr dirty="0">
              <a:latin typeface="Arial MT"/>
              <a:cs typeface="Arial MT"/>
            </a:endParaRPr>
          </a:p>
          <a:p>
            <a:pPr marR="3117137" algn="r">
              <a:lnSpc>
                <a:spcPts val="1650"/>
              </a:lnSpc>
            </a:pPr>
            <a:r>
              <a:rPr spc="-5" dirty="0">
                <a:latin typeface="Arial MT"/>
                <a:cs typeface="Arial MT"/>
              </a:rPr>
              <a:t>&lt;/nav&gt;</a:t>
            </a:r>
            <a:endParaRPr dirty="0">
              <a:latin typeface="Arial MT"/>
              <a:cs typeface="Arial MT"/>
            </a:endParaRPr>
          </a:p>
          <a:p>
            <a:pPr marL="61592">
              <a:lnSpc>
                <a:spcPts val="1650"/>
              </a:lnSpc>
            </a:pPr>
            <a:r>
              <a:rPr spc="-5" dirty="0">
                <a:latin typeface="Arial MT"/>
                <a:cs typeface="Arial MT"/>
              </a:rPr>
              <a:t>&lt;/header&gt;</a:t>
            </a:r>
            <a:endParaRPr dirty="0">
              <a:latin typeface="Arial MT"/>
              <a:cs typeface="Arial MT"/>
            </a:endParaRPr>
          </a:p>
          <a:p>
            <a:pPr marL="12700">
              <a:lnSpc>
                <a:spcPts val="1650"/>
              </a:lnSpc>
            </a:pPr>
            <a:r>
              <a:rPr spc="-5" dirty="0">
                <a:latin typeface="Arial MT"/>
                <a:cs typeface="Arial MT"/>
              </a:rPr>
              <a:t>&lt;footer&gt;</a:t>
            </a:r>
            <a:endParaRPr dirty="0">
              <a:latin typeface="Arial MT"/>
              <a:cs typeface="Arial MT"/>
            </a:endParaRPr>
          </a:p>
          <a:p>
            <a:pPr marL="209545">
              <a:lnSpc>
                <a:spcPts val="1650"/>
              </a:lnSpc>
            </a:pPr>
            <a:r>
              <a:rPr spc="-5" dirty="0">
                <a:latin typeface="Arial MT"/>
                <a:cs typeface="Arial MT"/>
              </a:rPr>
              <a:t>&lt;p&gt;©</a:t>
            </a:r>
            <a:r>
              <a:rPr spc="-20" dirty="0">
                <a:latin typeface="Arial MT"/>
                <a:cs typeface="Arial MT"/>
              </a:rPr>
              <a:t> </a:t>
            </a:r>
            <a:r>
              <a:rPr spc="-5" dirty="0">
                <a:latin typeface="Arial MT"/>
                <a:cs typeface="Arial MT"/>
              </a:rPr>
              <a:t>Copyright</a:t>
            </a:r>
            <a:r>
              <a:rPr spc="-20" dirty="0">
                <a:latin typeface="Arial MT"/>
                <a:cs typeface="Arial MT"/>
              </a:rPr>
              <a:t> </a:t>
            </a:r>
            <a:r>
              <a:rPr spc="-5" dirty="0">
                <a:latin typeface="Arial MT"/>
                <a:cs typeface="Arial MT"/>
              </a:rPr>
              <a:t>2019.</a:t>
            </a:r>
            <a:r>
              <a:rPr spc="-90" dirty="0">
                <a:latin typeface="Arial MT"/>
                <a:cs typeface="Arial MT"/>
              </a:rPr>
              <a:t> </a:t>
            </a:r>
            <a:r>
              <a:rPr spc="-5" dirty="0">
                <a:latin typeface="Arial MT"/>
                <a:cs typeface="Arial MT"/>
              </a:rPr>
              <a:t>All</a:t>
            </a:r>
            <a:r>
              <a:rPr spc="-15" dirty="0">
                <a:latin typeface="Arial MT"/>
                <a:cs typeface="Arial MT"/>
              </a:rPr>
              <a:t> </a:t>
            </a:r>
            <a:r>
              <a:rPr dirty="0">
                <a:latin typeface="Arial MT"/>
                <a:cs typeface="Arial MT"/>
              </a:rPr>
              <a:t>rights</a:t>
            </a:r>
            <a:r>
              <a:rPr spc="-20" dirty="0">
                <a:latin typeface="Arial MT"/>
                <a:cs typeface="Arial MT"/>
              </a:rPr>
              <a:t> </a:t>
            </a:r>
            <a:r>
              <a:rPr dirty="0">
                <a:latin typeface="Arial MT"/>
                <a:cs typeface="Arial MT"/>
              </a:rPr>
              <a:t>reserved.</a:t>
            </a:r>
            <a:r>
              <a:rPr spc="-15" dirty="0">
                <a:latin typeface="Arial MT"/>
                <a:cs typeface="Arial MT"/>
              </a:rPr>
              <a:t> </a:t>
            </a:r>
            <a:r>
              <a:rPr spc="-5" dirty="0">
                <a:latin typeface="Arial MT"/>
                <a:cs typeface="Arial MT"/>
              </a:rPr>
              <a:t>&lt;/p&gt;</a:t>
            </a:r>
            <a:endParaRPr dirty="0">
              <a:latin typeface="Arial MT"/>
              <a:cs typeface="Arial MT"/>
            </a:endParaRPr>
          </a:p>
          <a:p>
            <a:pPr marL="61592">
              <a:lnSpc>
                <a:spcPts val="1664"/>
              </a:lnSpc>
            </a:pPr>
            <a:r>
              <a:rPr spc="-5" dirty="0">
                <a:latin typeface="Arial MT"/>
                <a:cs typeface="Arial MT"/>
              </a:rPr>
              <a:t>&lt;/footer&gt;</a:t>
            </a:r>
            <a:endParaRPr dirty="0">
              <a:latin typeface="Arial MT"/>
              <a:cs typeface="Arial MT"/>
            </a:endParaRPr>
          </a:p>
        </p:txBody>
      </p:sp>
    </p:spTree>
    <p:extLst>
      <p:ext uri="{BB962C8B-B14F-4D97-AF65-F5344CB8AC3E}">
        <p14:creationId xmlns:p14="http://schemas.microsoft.com/office/powerpoint/2010/main" val="4028702019"/>
      </p:ext>
    </p:extLst>
  </p:cSld>
  <p:clrMapOvr>
    <a:masterClrMapping/>
  </p:clrMapOvr>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SDLC Models</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000"/>
              </a:spcBef>
              <a:spcAft>
                <a:spcPts val="1000"/>
              </a:spcAft>
            </a:pPr>
            <a:endParaRPr lang="en-IN" sz="1800" b="1" dirty="0">
              <a:solidFill>
                <a:srgbClr val="434343"/>
              </a:solidFill>
              <a:effectLst/>
              <a:latin typeface="Times New Roman" panose="02020603050405020304" pitchFamily="18" charset="0"/>
            </a:endParaRPr>
          </a:p>
          <a:p>
            <a:pPr>
              <a:lnSpc>
                <a:spcPct val="115000"/>
              </a:lnSpc>
              <a:spcBef>
                <a:spcPts val="1000"/>
              </a:spcBef>
              <a:spcAft>
                <a:spcPts val="1000"/>
              </a:spcAft>
            </a:pPr>
            <a:r>
              <a:rPr lang="en-IN" dirty="0"/>
              <a:t>Bing Bang Model</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5" y="2421251"/>
            <a:ext cx="3837000" cy="2241974"/>
          </a:xfrm>
          <a:prstGeom prst="rect">
            <a:avLst/>
          </a:prstGeom>
        </p:spPr>
        <p:txBody>
          <a:bodyPr spcFirstLastPara="1" wrap="square" lIns="91425" tIns="91425" rIns="91425" bIns="91425" anchor="ctr" anchorCtr="0">
            <a:noAutofit/>
          </a:bodyPr>
          <a:lstStyle/>
          <a:p>
            <a:pPr marL="139700" lvl="0" indent="0">
              <a:buNone/>
            </a:pPr>
            <a:endParaRPr lang="en-IN" dirty="0"/>
          </a:p>
          <a:p>
            <a:pPr lvl="0"/>
            <a:r>
              <a:rPr lang="en-IN" dirty="0"/>
              <a:t>The Big bang model is an SDLC model that starts from nothing. </a:t>
            </a:r>
          </a:p>
          <a:p>
            <a:pPr lvl="0"/>
            <a:r>
              <a:rPr lang="en-IN" dirty="0"/>
              <a:t>It is the simplest model in SDLC as it requires almost no planning</a:t>
            </a:r>
          </a:p>
          <a:p>
            <a:pPr lvl="0"/>
            <a:endParaRPr lang="en-IN" dirty="0"/>
          </a:p>
          <a:p>
            <a:pPr marL="139700" lvl="0" indent="0">
              <a:buNone/>
            </a:pPr>
            <a:endParaRPr lang="en-IN" dirty="0"/>
          </a:p>
        </p:txBody>
      </p:sp>
      <p:sp>
        <p:nvSpPr>
          <p:cNvPr id="77" name="Google Shape;77;p15"/>
          <p:cNvSpPr txBox="1">
            <a:spLocks noGrp="1"/>
          </p:cNvSpPr>
          <p:nvPr>
            <p:ph type="body" idx="3"/>
          </p:nvPr>
        </p:nvSpPr>
        <p:spPr>
          <a:xfrm>
            <a:off x="4753069" y="4575475"/>
            <a:ext cx="4291343" cy="494466"/>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https://www.professionalqa.com/big-bang-sdlc-model</a:t>
            </a:r>
            <a:endParaRPr lang="en-IN" dirty="0"/>
          </a:p>
          <a:p>
            <a:pPr marL="0" indent="0">
              <a:buNone/>
            </a:pP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5122" name="Picture 2" descr="big bang sdlc model">
            <a:extLst>
              <a:ext uri="{FF2B5EF4-FFF2-40B4-BE49-F238E27FC236}">
                <a16:creationId xmlns:a16="http://schemas.microsoft.com/office/drawing/2014/main" id="{B7E6CAD1-FA71-4F08-80E9-F66DD5BBC8A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30964" y="2083861"/>
            <a:ext cx="4613035" cy="2169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8497296"/>
      </p:ext>
    </p:extLst>
  </p:cSld>
  <p:clrMapOvr>
    <a:masterClrMapping/>
  </p:clrMapOvr>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Software Test Levels</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000"/>
              </a:spcBef>
              <a:spcAft>
                <a:spcPts val="1000"/>
              </a:spcAft>
            </a:pPr>
            <a:endParaRPr lang="en-IN" sz="1800" b="1" dirty="0">
              <a:solidFill>
                <a:srgbClr val="434343"/>
              </a:solidFill>
              <a:effectLst/>
              <a:latin typeface="Times New Roman" panose="02020603050405020304" pitchFamily="18" charset="0"/>
            </a:endParaRPr>
          </a:p>
          <a:p>
            <a:pPr>
              <a:lnSpc>
                <a:spcPct val="115000"/>
              </a:lnSpc>
              <a:spcBef>
                <a:spcPts val="1000"/>
              </a:spcBef>
              <a:spcAft>
                <a:spcPts val="1000"/>
              </a:spcAft>
            </a:pPr>
            <a:r>
              <a:rPr lang="en-IN" dirty="0"/>
              <a:t>What is Software Testing?</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5" y="2421251"/>
            <a:ext cx="3837000" cy="2241974"/>
          </a:xfrm>
          <a:prstGeom prst="rect">
            <a:avLst/>
          </a:prstGeom>
        </p:spPr>
        <p:txBody>
          <a:bodyPr spcFirstLastPara="1" wrap="square" lIns="91425" tIns="91425" rIns="91425" bIns="91425" anchor="ctr" anchorCtr="0">
            <a:noAutofit/>
          </a:bodyPr>
          <a:lstStyle/>
          <a:p>
            <a:pPr marL="139700" lvl="0" indent="0">
              <a:buNone/>
            </a:pPr>
            <a:endParaRPr lang="en-IN" dirty="0"/>
          </a:p>
          <a:p>
            <a:pPr lvl="0"/>
            <a:r>
              <a:rPr lang="en-IN" dirty="0"/>
              <a:t>Software testing is the process of evaluating and verifying that a software product or application does what is </a:t>
            </a:r>
            <a:r>
              <a:rPr lang="en-IN"/>
              <a:t>supposed to</a:t>
            </a:r>
            <a:r>
              <a:rPr lang="en-IN" dirty="0"/>
              <a:t> do.</a:t>
            </a:r>
          </a:p>
          <a:p>
            <a:pPr marL="139700" lvl="0" indent="0">
              <a:buNone/>
            </a:pPr>
            <a:endParaRPr lang="en-IN" dirty="0"/>
          </a:p>
          <a:p>
            <a:pPr marL="139700" lvl="0" indent="0">
              <a:buNone/>
            </a:pPr>
            <a:endParaRPr lang="en-IN" dirty="0"/>
          </a:p>
        </p:txBody>
      </p:sp>
      <p:sp>
        <p:nvSpPr>
          <p:cNvPr id="77" name="Google Shape;77;p15"/>
          <p:cNvSpPr txBox="1">
            <a:spLocks noGrp="1"/>
          </p:cNvSpPr>
          <p:nvPr>
            <p:ph type="body" idx="3"/>
          </p:nvPr>
        </p:nvSpPr>
        <p:spPr>
          <a:xfrm>
            <a:off x="4753069" y="4575475"/>
            <a:ext cx="4291343" cy="494466"/>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https://www.inwizards.com/blog/software-testing-type-testing-introduction-basics-importance/</a:t>
            </a:r>
            <a:endParaRPr lang="en-IN" dirty="0"/>
          </a:p>
          <a:p>
            <a:pPr marL="0" indent="0">
              <a:buNone/>
            </a:pP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8" name="Picture 2">
            <a:extLst>
              <a:ext uri="{FF2B5EF4-FFF2-40B4-BE49-F238E27FC236}">
                <a16:creationId xmlns:a16="http://schemas.microsoft.com/office/drawing/2014/main" id="{33558C10-7163-4616-AE1A-65554F15CD1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960" r="54382"/>
          <a:stretch/>
        </p:blipFill>
        <p:spPr bwMode="auto">
          <a:xfrm>
            <a:off x="4496214" y="1769376"/>
            <a:ext cx="4647786" cy="22419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0644962"/>
      </p:ext>
    </p:extLst>
  </p:cSld>
  <p:clrMapOvr>
    <a:masterClrMapping/>
  </p:clrMapOvr>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Software Test Levels</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000"/>
              </a:spcBef>
              <a:spcAft>
                <a:spcPts val="1000"/>
              </a:spcAft>
            </a:pPr>
            <a:endParaRPr lang="en-IN" sz="1800" b="1" dirty="0">
              <a:solidFill>
                <a:srgbClr val="434343"/>
              </a:solidFill>
              <a:effectLst/>
              <a:latin typeface="Times New Roman" panose="02020603050405020304" pitchFamily="18" charset="0"/>
            </a:endParaRPr>
          </a:p>
          <a:p>
            <a:pPr>
              <a:lnSpc>
                <a:spcPct val="115000"/>
              </a:lnSpc>
              <a:spcBef>
                <a:spcPts val="1000"/>
              </a:spcBef>
              <a:spcAft>
                <a:spcPts val="1000"/>
              </a:spcAft>
            </a:pPr>
            <a:r>
              <a:rPr lang="en-IN" dirty="0"/>
              <a:t>Types of Software Testing</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5" y="2421251"/>
            <a:ext cx="3837000" cy="2241974"/>
          </a:xfrm>
          <a:prstGeom prst="rect">
            <a:avLst/>
          </a:prstGeom>
        </p:spPr>
        <p:txBody>
          <a:bodyPr spcFirstLastPara="1" wrap="square" lIns="91425" tIns="91425" rIns="91425" bIns="91425" anchor="ctr" anchorCtr="0">
            <a:noAutofit/>
          </a:bodyPr>
          <a:lstStyle/>
          <a:p>
            <a:pPr marL="139700" lvl="0" indent="0">
              <a:buNone/>
            </a:pPr>
            <a:endParaRPr lang="en-IN" dirty="0"/>
          </a:p>
          <a:p>
            <a:pPr lvl="0"/>
            <a:r>
              <a:rPr lang="en-IN" dirty="0"/>
              <a:t>Manual Testing</a:t>
            </a:r>
          </a:p>
          <a:p>
            <a:pPr lvl="0"/>
            <a:r>
              <a:rPr lang="en-IN" dirty="0"/>
              <a:t>Automation Testing</a:t>
            </a:r>
          </a:p>
          <a:p>
            <a:pPr marL="139700" lvl="0" indent="0">
              <a:buNone/>
            </a:pPr>
            <a:endParaRPr lang="en-IN" dirty="0"/>
          </a:p>
          <a:p>
            <a:pPr marL="139700" lvl="0" indent="0">
              <a:buNone/>
            </a:pPr>
            <a:endParaRPr lang="en-IN" dirty="0"/>
          </a:p>
          <a:p>
            <a:pPr marL="139700" lvl="0" indent="0">
              <a:buNone/>
            </a:pPr>
            <a:endParaRPr lang="en-IN" dirty="0"/>
          </a:p>
          <a:p>
            <a:pPr lvl="0"/>
            <a:endParaRPr lang="en-IN" dirty="0"/>
          </a:p>
          <a:p>
            <a:pPr marL="139700" lvl="0" indent="0">
              <a:buNone/>
            </a:pPr>
            <a:endParaRPr lang="en-IN" dirty="0"/>
          </a:p>
        </p:txBody>
      </p:sp>
      <p:sp>
        <p:nvSpPr>
          <p:cNvPr id="77" name="Google Shape;77;p15"/>
          <p:cNvSpPr txBox="1">
            <a:spLocks noGrp="1"/>
          </p:cNvSpPr>
          <p:nvPr>
            <p:ph type="body" idx="3"/>
          </p:nvPr>
        </p:nvSpPr>
        <p:spPr>
          <a:xfrm>
            <a:off x="4753069" y="4575475"/>
            <a:ext cx="4291343" cy="494466"/>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https://www.javatpoint.com/software-testing-tutorial</a:t>
            </a:r>
            <a:endParaRPr lang="en-IN" dirty="0"/>
          </a:p>
          <a:p>
            <a:pPr marL="0" indent="0">
              <a:buNone/>
            </a:pP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7172" name="Picture 4" descr="Software Testing">
            <a:extLst>
              <a:ext uri="{FF2B5EF4-FFF2-40B4-BE49-F238E27FC236}">
                <a16:creationId xmlns:a16="http://schemas.microsoft.com/office/drawing/2014/main" id="{96883BBA-686F-4E57-BC6A-2C547DCA021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138"/>
          <a:stretch/>
        </p:blipFill>
        <p:spPr bwMode="auto">
          <a:xfrm>
            <a:off x="4572000" y="864393"/>
            <a:ext cx="4572000" cy="34147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1819040"/>
      </p:ext>
    </p:extLst>
  </p:cSld>
  <p:clrMapOvr>
    <a:masterClrMapping/>
  </p:clrMapOvr>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Software Test Levels</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000"/>
              </a:spcBef>
              <a:spcAft>
                <a:spcPts val="1000"/>
              </a:spcAft>
            </a:pPr>
            <a:endParaRPr lang="en-IN" sz="1800" b="1" dirty="0">
              <a:solidFill>
                <a:srgbClr val="434343"/>
              </a:solidFill>
              <a:effectLst/>
              <a:latin typeface="Times New Roman" panose="02020603050405020304" pitchFamily="18" charset="0"/>
            </a:endParaRPr>
          </a:p>
          <a:p>
            <a:pPr>
              <a:lnSpc>
                <a:spcPct val="115000"/>
              </a:lnSpc>
              <a:spcBef>
                <a:spcPts val="1000"/>
              </a:spcBef>
              <a:spcAft>
                <a:spcPts val="1000"/>
              </a:spcAft>
            </a:pPr>
            <a:r>
              <a:rPr lang="en-IN" dirty="0"/>
              <a:t>Levels of Testing</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5" y="2421251"/>
            <a:ext cx="3837000" cy="2241974"/>
          </a:xfrm>
          <a:prstGeom prst="rect">
            <a:avLst/>
          </a:prstGeom>
        </p:spPr>
        <p:txBody>
          <a:bodyPr spcFirstLastPara="1" wrap="square" lIns="91425" tIns="91425" rIns="91425" bIns="91425" anchor="ctr" anchorCtr="0">
            <a:noAutofit/>
          </a:bodyPr>
          <a:lstStyle/>
          <a:p>
            <a:pPr marL="139700" lvl="0" indent="0">
              <a:buNone/>
            </a:pPr>
            <a:endParaRPr lang="en-IN" dirty="0"/>
          </a:p>
          <a:p>
            <a:pPr lvl="0"/>
            <a:r>
              <a:rPr lang="en-IN" dirty="0"/>
              <a:t>Unit Testing</a:t>
            </a:r>
          </a:p>
          <a:p>
            <a:pPr lvl="0"/>
            <a:r>
              <a:rPr lang="en-IN" dirty="0"/>
              <a:t>Integration Testing</a:t>
            </a:r>
          </a:p>
          <a:p>
            <a:pPr lvl="0"/>
            <a:r>
              <a:rPr lang="en-IN" dirty="0"/>
              <a:t>System Testing</a:t>
            </a:r>
          </a:p>
          <a:p>
            <a:pPr lvl="0"/>
            <a:r>
              <a:rPr lang="en-IN" dirty="0"/>
              <a:t>Acceptance Testing</a:t>
            </a:r>
          </a:p>
          <a:p>
            <a:pPr lvl="0"/>
            <a:endParaRPr lang="en-IN" dirty="0"/>
          </a:p>
          <a:p>
            <a:pPr marL="139700" lvl="0" indent="0">
              <a:buNone/>
            </a:pPr>
            <a:endParaRPr lang="en-IN" dirty="0"/>
          </a:p>
        </p:txBody>
      </p:sp>
      <p:sp>
        <p:nvSpPr>
          <p:cNvPr id="77" name="Google Shape;77;p15"/>
          <p:cNvSpPr txBox="1">
            <a:spLocks noGrp="1"/>
          </p:cNvSpPr>
          <p:nvPr>
            <p:ph type="body" idx="3"/>
          </p:nvPr>
        </p:nvSpPr>
        <p:spPr>
          <a:xfrm>
            <a:off x="4753069" y="4575475"/>
            <a:ext cx="4291343" cy="494466"/>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https://www.javatpoint.com/levels-of-testing</a:t>
            </a:r>
            <a:endParaRPr lang="en-IN" dirty="0"/>
          </a:p>
          <a:p>
            <a:pPr marL="0" indent="0">
              <a:buNone/>
            </a:pP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7" name="Picture 2" descr="Levels of Testing">
            <a:extLst>
              <a:ext uri="{FF2B5EF4-FFF2-40B4-BE49-F238E27FC236}">
                <a16:creationId xmlns:a16="http://schemas.microsoft.com/office/drawing/2014/main" id="{EEBB90C3-3A6D-42A1-BF8A-24949938B9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1567374"/>
            <a:ext cx="4572000" cy="27169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64597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Internet, Browsing, and Emailing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 of Internet </a:t>
            </a:r>
            <a:r>
              <a:rPr lang="en-IN" dirty="0"/>
              <a:t>(continued)</a:t>
            </a:r>
            <a:endParaRPr dirty="0"/>
          </a:p>
        </p:txBody>
      </p:sp>
      <p:sp>
        <p:nvSpPr>
          <p:cNvPr id="75" name="Google Shape;75;p15"/>
          <p:cNvSpPr txBox="1">
            <a:spLocks noGrp="1"/>
          </p:cNvSpPr>
          <p:nvPr>
            <p:ph type="body" idx="2"/>
          </p:nvPr>
        </p:nvSpPr>
        <p:spPr>
          <a:xfrm>
            <a:off x="462275" y="2775862"/>
            <a:ext cx="3837000" cy="1753800"/>
          </a:xfrm>
          <a:prstGeom prst="rect">
            <a:avLst/>
          </a:prstGeom>
        </p:spPr>
        <p:txBody>
          <a:bodyPr spcFirstLastPara="1" wrap="square" lIns="91425" tIns="91425" rIns="91425" bIns="91425" anchor="ctr" anchorCtr="0">
            <a:noAutofit/>
          </a:bodyPr>
          <a:lstStyle/>
          <a:p>
            <a:pPr lvl="0"/>
            <a:endParaRPr lang="en-US" dirty="0"/>
          </a:p>
          <a:p>
            <a:pPr lvl="0"/>
            <a:endParaRPr lang="en-US" dirty="0"/>
          </a:p>
          <a:p>
            <a:pPr lvl="0"/>
            <a:endParaRPr lang="en-US" dirty="0"/>
          </a:p>
          <a:p>
            <a:pPr lvl="0"/>
            <a:endParaRPr lang="en-US" dirty="0"/>
          </a:p>
          <a:p>
            <a:pPr marL="139700" lvl="0" indent="0" algn="just">
              <a:buNone/>
            </a:pPr>
            <a:r>
              <a:rPr lang="en-US" dirty="0"/>
              <a:t>Example:</a:t>
            </a:r>
          </a:p>
          <a:p>
            <a:pPr algn="just"/>
            <a:r>
              <a:rPr lang="en-US" dirty="0"/>
              <a:t>DNS server will resolve a name http://www.edunetworld.com to  a particular IP address to uniquely  identify the computer on which this  website is hosted.</a:t>
            </a:r>
          </a:p>
          <a:p>
            <a:pPr marL="457200" lvl="0" indent="-317500" algn="l" rtl="0">
              <a:spcBef>
                <a:spcPts val="0"/>
              </a:spcBef>
              <a:spcAft>
                <a:spcPts val="0"/>
              </a:spcAft>
              <a:buSzPts val="1400"/>
              <a:buChar char="●"/>
            </a:pPr>
            <a:endParaRPr dirty="0"/>
          </a:p>
          <a:p>
            <a:pPr marL="0" lvl="0" indent="0" algn="l" rtl="0">
              <a:spcBef>
                <a:spcPts val="1600"/>
              </a:spcBef>
              <a:spcAft>
                <a:spcPts val="1600"/>
              </a:spcAft>
              <a:buNone/>
            </a:pPr>
            <a:endParaRPr dirty="0"/>
          </a:p>
        </p:txBody>
      </p:sp>
      <p:sp>
        <p:nvSpPr>
          <p:cNvPr id="77" name="Google Shape;77;p15"/>
          <p:cNvSpPr txBox="1">
            <a:spLocks noGrp="1"/>
          </p:cNvSpPr>
          <p:nvPr>
            <p:ph type="body" idx="3"/>
          </p:nvPr>
        </p:nvSpPr>
        <p:spPr>
          <a:xfrm>
            <a:off x="5348341" y="4668935"/>
            <a:ext cx="3397500" cy="262518"/>
          </a:xfrm>
          <a:prstGeom prst="rect">
            <a:avLst/>
          </a:prstGeom>
        </p:spPr>
        <p:txBody>
          <a:bodyPr spcFirstLastPara="1" wrap="square" lIns="91425" tIns="91425" rIns="91425" bIns="91425" anchor="t" anchorCtr="0">
            <a:noAutofit/>
          </a:bodyPr>
          <a:lstStyle/>
          <a:p>
            <a:pPr marL="0" lvl="0" indent="0" algn="ctr">
              <a:spcAft>
                <a:spcPts val="1600"/>
              </a:spcAft>
              <a:buNone/>
            </a:pPr>
            <a:r>
              <a:rPr lang="en-IN" dirty="0"/>
              <a:t>Image Source: </a:t>
            </a:r>
            <a:r>
              <a:rPr lang="en-IN" dirty="0">
                <a:hlinkClick r:id="rId3"/>
              </a:rPr>
              <a:t>https://www.quora.com/What-is-a-DNS-server</a:t>
            </a:r>
            <a:endParaRPr dirty="0"/>
          </a:p>
        </p:txBody>
      </p:sp>
      <p:pic>
        <p:nvPicPr>
          <p:cNvPr id="7" name="object 5"/>
          <p:cNvPicPr/>
          <p:nvPr/>
        </p:nvPicPr>
        <p:blipFill>
          <a:blip r:embed="rId4" cstate="print"/>
          <a:stretch>
            <a:fillRect/>
          </a:stretch>
        </p:blipFill>
        <p:spPr>
          <a:xfrm>
            <a:off x="4572000" y="1034200"/>
            <a:ext cx="4572000" cy="3180645"/>
          </a:xfrm>
          <a:prstGeom prst="rect">
            <a:avLst/>
          </a:prstGeom>
        </p:spPr>
      </p:pic>
    </p:spTree>
    <p:extLst>
      <p:ext uri="{BB962C8B-B14F-4D97-AF65-F5344CB8AC3E}">
        <p14:creationId xmlns:p14="http://schemas.microsoft.com/office/powerpoint/2010/main" val="346971091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spcBef>
                <a:spcPts val="100"/>
              </a:spcBef>
            </a:pPr>
            <a:r>
              <a:rPr sz="2400" dirty="0"/>
              <a:t>HTML5</a:t>
            </a:r>
          </a:p>
        </p:txBody>
      </p:sp>
      <p:sp>
        <p:nvSpPr>
          <p:cNvPr id="3" name="object 3"/>
          <p:cNvSpPr txBox="1"/>
          <p:nvPr/>
        </p:nvSpPr>
        <p:spPr>
          <a:xfrm>
            <a:off x="1622098" y="1728118"/>
            <a:ext cx="1307465"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Page</a:t>
            </a:r>
            <a:r>
              <a:rPr sz="1800" spc="-85" dirty="0">
                <a:solidFill>
                  <a:srgbClr val="595959"/>
                </a:solidFill>
                <a:latin typeface="Arial MT"/>
                <a:cs typeface="Arial MT"/>
              </a:rPr>
              <a:t> </a:t>
            </a:r>
            <a:r>
              <a:rPr sz="1800" spc="-5" dirty="0">
                <a:solidFill>
                  <a:srgbClr val="595959"/>
                </a:solidFill>
                <a:latin typeface="Arial MT"/>
                <a:cs typeface="Arial MT"/>
              </a:rPr>
              <a:t>Layout</a:t>
            </a:r>
            <a:endParaRPr sz="1800" dirty="0">
              <a:latin typeface="Arial MT"/>
              <a:cs typeface="Arial MT"/>
            </a:endParaRPr>
          </a:p>
        </p:txBody>
      </p:sp>
      <p:sp>
        <p:nvSpPr>
          <p:cNvPr id="4" name="object 4"/>
          <p:cNvSpPr txBox="1"/>
          <p:nvPr/>
        </p:nvSpPr>
        <p:spPr>
          <a:xfrm>
            <a:off x="5740398" y="4814530"/>
            <a:ext cx="2235200" cy="120546"/>
          </a:xfrm>
          <a:prstGeom prst="rect">
            <a:avLst/>
          </a:prstGeom>
        </p:spPr>
        <p:txBody>
          <a:bodyPr vert="horz" wrap="square" lIns="0" tIns="12700" rIns="0" bIns="0" rtlCol="0">
            <a:spAutoFit/>
          </a:bodyPr>
          <a:lstStyle/>
          <a:p>
            <a:pPr marL="12700" algn="ctr">
              <a:spcBef>
                <a:spcPts val="100"/>
              </a:spcBef>
            </a:pPr>
            <a:r>
              <a:rPr sz="700" spc="-5" dirty="0">
                <a:solidFill>
                  <a:srgbClr val="595959"/>
                </a:solidFill>
                <a:latin typeface="Arial MT"/>
                <a:cs typeface="Arial MT"/>
              </a:rPr>
              <a:t>Image</a:t>
            </a:r>
            <a:r>
              <a:rPr sz="700" spc="35" dirty="0">
                <a:solidFill>
                  <a:srgbClr val="595959"/>
                </a:solidFill>
                <a:latin typeface="Arial MT"/>
                <a:cs typeface="Arial MT"/>
              </a:rPr>
              <a:t> </a:t>
            </a:r>
            <a:r>
              <a:rPr sz="700" spc="-10" dirty="0">
                <a:solidFill>
                  <a:srgbClr val="595959"/>
                </a:solidFill>
                <a:latin typeface="Arial MT"/>
                <a:cs typeface="Arial MT"/>
              </a:rPr>
              <a:t>Source:</a:t>
            </a:r>
            <a:r>
              <a:rPr lang="en-US" sz="700" spc="-10" dirty="0">
                <a:solidFill>
                  <a:srgbClr val="595959"/>
                </a:solidFill>
                <a:latin typeface="Arial MT"/>
                <a:cs typeface="Arial MT"/>
              </a:rPr>
              <a:t> </a:t>
            </a:r>
            <a:r>
              <a:rPr sz="700" spc="-10" dirty="0">
                <a:solidFill>
                  <a:srgbClr val="595959"/>
                </a:solidFill>
                <a:latin typeface="Arial MT"/>
                <a:cs typeface="Arial MT"/>
                <a:hlinkClick r:id="rId2"/>
              </a:rPr>
              <a:t>https://www.pngbarn.com/png-image-ldidf</a:t>
            </a:r>
            <a:endParaRPr sz="700" dirty="0">
              <a:latin typeface="Arial MT"/>
              <a:cs typeface="Arial MT"/>
            </a:endParaRPr>
          </a:p>
        </p:txBody>
      </p:sp>
      <p:sp>
        <p:nvSpPr>
          <p:cNvPr id="5" name="object 5"/>
          <p:cNvSpPr txBox="1"/>
          <p:nvPr/>
        </p:nvSpPr>
        <p:spPr>
          <a:xfrm>
            <a:off x="566984" y="2744237"/>
            <a:ext cx="3549650" cy="762645"/>
          </a:xfrm>
          <a:prstGeom prst="rect">
            <a:avLst/>
          </a:prstGeom>
        </p:spPr>
        <p:txBody>
          <a:bodyPr vert="horz" wrap="square" lIns="0" tIns="12700" rIns="0" bIns="0" rtlCol="0">
            <a:spAutoFit/>
          </a:bodyPr>
          <a:lstStyle/>
          <a:p>
            <a:pPr marL="348606" marR="5080" indent="-336542" algn="just">
              <a:lnSpc>
                <a:spcPct val="116100"/>
              </a:lnSpc>
              <a:spcBef>
                <a:spcPts val="100"/>
              </a:spcBef>
              <a:buChar char="●"/>
              <a:tabLst>
                <a:tab pos="349241" algn="l"/>
              </a:tabLst>
            </a:pPr>
            <a:r>
              <a:rPr spc="-5" dirty="0">
                <a:latin typeface="Arial MT"/>
                <a:cs typeface="Arial MT"/>
              </a:rPr>
              <a:t>Page layout is the part of graphic design </a:t>
            </a:r>
            <a:r>
              <a:rPr spc="-375" dirty="0">
                <a:latin typeface="Arial MT"/>
                <a:cs typeface="Arial MT"/>
              </a:rPr>
              <a:t> </a:t>
            </a:r>
            <a:r>
              <a:rPr spc="-5" dirty="0">
                <a:latin typeface="Arial MT"/>
                <a:cs typeface="Arial MT"/>
              </a:rPr>
              <a:t>that deals with the arrangement of </a:t>
            </a:r>
            <a:r>
              <a:rPr dirty="0">
                <a:latin typeface="Arial MT"/>
                <a:cs typeface="Arial MT"/>
              </a:rPr>
              <a:t>visual </a:t>
            </a:r>
            <a:r>
              <a:rPr spc="-375" dirty="0">
                <a:latin typeface="Arial MT"/>
                <a:cs typeface="Arial MT"/>
              </a:rPr>
              <a:t> </a:t>
            </a:r>
            <a:r>
              <a:rPr spc="-5" dirty="0">
                <a:latin typeface="Arial MT"/>
                <a:cs typeface="Arial MT"/>
              </a:rPr>
              <a:t>elements</a:t>
            </a:r>
            <a:r>
              <a:rPr spc="-10" dirty="0">
                <a:latin typeface="Arial MT"/>
                <a:cs typeface="Arial MT"/>
              </a:rPr>
              <a:t> </a:t>
            </a:r>
            <a:r>
              <a:rPr spc="-5" dirty="0">
                <a:latin typeface="Arial MT"/>
                <a:cs typeface="Arial MT"/>
              </a:rPr>
              <a:t>on</a:t>
            </a:r>
            <a:r>
              <a:rPr spc="-10" dirty="0">
                <a:latin typeface="Arial MT"/>
                <a:cs typeface="Arial MT"/>
              </a:rPr>
              <a:t> </a:t>
            </a:r>
            <a:r>
              <a:rPr dirty="0">
                <a:latin typeface="Arial MT"/>
                <a:cs typeface="Arial MT"/>
              </a:rPr>
              <a:t>a</a:t>
            </a:r>
            <a:r>
              <a:rPr spc="-5" dirty="0">
                <a:latin typeface="Arial MT"/>
                <a:cs typeface="Arial MT"/>
              </a:rPr>
              <a:t> page.</a:t>
            </a:r>
            <a:endParaRPr dirty="0">
              <a:latin typeface="Arial MT"/>
              <a:cs typeface="Arial MT"/>
            </a:endParaRPr>
          </a:p>
        </p:txBody>
      </p:sp>
      <p:pic>
        <p:nvPicPr>
          <p:cNvPr id="6" name="object 6"/>
          <p:cNvPicPr/>
          <p:nvPr/>
        </p:nvPicPr>
        <p:blipFill>
          <a:blip r:embed="rId3" cstate="print"/>
          <a:stretch>
            <a:fillRect/>
          </a:stretch>
        </p:blipFill>
        <p:spPr>
          <a:xfrm>
            <a:off x="4572000" y="1280038"/>
            <a:ext cx="4571996" cy="2583424"/>
          </a:xfrm>
          <a:prstGeom prst="rect">
            <a:avLst/>
          </a:prstGeom>
        </p:spPr>
      </p:pic>
    </p:spTree>
    <p:extLst>
      <p:ext uri="{BB962C8B-B14F-4D97-AF65-F5344CB8AC3E}">
        <p14:creationId xmlns:p14="http://schemas.microsoft.com/office/powerpoint/2010/main" val="194669625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HTML5</a:t>
            </a:r>
          </a:p>
        </p:txBody>
      </p:sp>
      <p:sp>
        <p:nvSpPr>
          <p:cNvPr id="3" name="object 3"/>
          <p:cNvSpPr txBox="1"/>
          <p:nvPr/>
        </p:nvSpPr>
        <p:spPr>
          <a:xfrm>
            <a:off x="617783" y="1728119"/>
            <a:ext cx="3417570" cy="2206373"/>
          </a:xfrm>
          <a:prstGeom prst="rect">
            <a:avLst/>
          </a:prstGeom>
        </p:spPr>
        <p:txBody>
          <a:bodyPr vert="horz" wrap="square" lIns="0" tIns="12700" rIns="0" bIns="0" rtlCol="0">
            <a:spAutoFit/>
          </a:bodyPr>
          <a:lstStyle/>
          <a:p>
            <a:pPr marL="636254" algn="ctr">
              <a:spcBef>
                <a:spcPts val="100"/>
              </a:spcBef>
            </a:pPr>
            <a:r>
              <a:rPr sz="1800" spc="-5" dirty="0">
                <a:solidFill>
                  <a:srgbClr val="595959"/>
                </a:solidFill>
                <a:latin typeface="Arial MT"/>
                <a:cs typeface="Arial MT"/>
              </a:rPr>
              <a:t>HTML5</a:t>
            </a:r>
            <a:r>
              <a:rPr sz="1800" spc="-35" dirty="0">
                <a:solidFill>
                  <a:srgbClr val="595959"/>
                </a:solidFill>
                <a:latin typeface="Arial MT"/>
                <a:cs typeface="Arial MT"/>
              </a:rPr>
              <a:t> </a:t>
            </a:r>
            <a:r>
              <a:rPr sz="1800" spc="-15" dirty="0">
                <a:solidFill>
                  <a:srgbClr val="595959"/>
                </a:solidFill>
                <a:latin typeface="Arial MT"/>
                <a:cs typeface="Arial MT"/>
              </a:rPr>
              <a:t>Web</a:t>
            </a:r>
            <a:r>
              <a:rPr sz="1800" spc="-35" dirty="0">
                <a:solidFill>
                  <a:srgbClr val="595959"/>
                </a:solidFill>
                <a:latin typeface="Arial MT"/>
                <a:cs typeface="Arial MT"/>
              </a:rPr>
              <a:t> </a:t>
            </a:r>
            <a:r>
              <a:rPr sz="1800" spc="-5" dirty="0">
                <a:solidFill>
                  <a:srgbClr val="595959"/>
                </a:solidFill>
                <a:latin typeface="Arial MT"/>
                <a:cs typeface="Arial MT"/>
              </a:rPr>
              <a:t>Forms</a:t>
            </a:r>
            <a:endParaRPr sz="1800" dirty="0">
              <a:latin typeface="Arial MT"/>
              <a:cs typeface="Arial MT"/>
            </a:endParaRPr>
          </a:p>
          <a:p>
            <a:pPr>
              <a:spcBef>
                <a:spcPts val="30"/>
              </a:spcBef>
            </a:pPr>
            <a:endParaRPr sz="2600" dirty="0">
              <a:latin typeface="Arial MT"/>
              <a:cs typeface="Arial MT"/>
            </a:endParaRPr>
          </a:p>
          <a:p>
            <a:pPr marL="348606" marR="5080" indent="-336542" algn="just">
              <a:lnSpc>
                <a:spcPct val="116100"/>
              </a:lnSpc>
              <a:buChar char="●"/>
              <a:tabLst>
                <a:tab pos="347972" algn="l"/>
                <a:tab pos="349241" algn="l"/>
              </a:tabLst>
            </a:pPr>
            <a:r>
              <a:rPr spc="-5" dirty="0">
                <a:solidFill>
                  <a:srgbClr val="333333"/>
                </a:solidFill>
                <a:latin typeface="Arial MT"/>
                <a:cs typeface="Arial MT"/>
              </a:rPr>
              <a:t>HTML5 </a:t>
            </a:r>
            <a:r>
              <a:rPr spc="-15" dirty="0">
                <a:solidFill>
                  <a:srgbClr val="333333"/>
                </a:solidFill>
                <a:latin typeface="Arial MT"/>
                <a:cs typeface="Arial MT"/>
              </a:rPr>
              <a:t>Web </a:t>
            </a:r>
            <a:r>
              <a:rPr spc="-5" dirty="0">
                <a:solidFill>
                  <a:srgbClr val="333333"/>
                </a:solidFill>
                <a:latin typeface="Arial MT"/>
                <a:cs typeface="Arial MT"/>
              </a:rPr>
              <a:t>Forms are used to design </a:t>
            </a:r>
            <a:r>
              <a:rPr spc="-375" dirty="0">
                <a:solidFill>
                  <a:srgbClr val="333333"/>
                </a:solidFill>
                <a:latin typeface="Arial MT"/>
                <a:cs typeface="Arial MT"/>
              </a:rPr>
              <a:t> </a:t>
            </a:r>
            <a:r>
              <a:rPr spc="-5" dirty="0">
                <a:solidFill>
                  <a:srgbClr val="333333"/>
                </a:solidFill>
                <a:latin typeface="Arial MT"/>
                <a:cs typeface="Arial MT"/>
              </a:rPr>
              <a:t>the</a:t>
            </a:r>
            <a:r>
              <a:rPr spc="-10" dirty="0">
                <a:solidFill>
                  <a:srgbClr val="333333"/>
                </a:solidFill>
                <a:latin typeface="Arial MT"/>
                <a:cs typeface="Arial MT"/>
              </a:rPr>
              <a:t> </a:t>
            </a:r>
            <a:r>
              <a:rPr spc="-5" dirty="0">
                <a:solidFill>
                  <a:srgbClr val="333333"/>
                </a:solidFill>
                <a:latin typeface="Arial MT"/>
                <a:cs typeface="Arial MT"/>
              </a:rPr>
              <a:t>web forms</a:t>
            </a:r>
            <a:endParaRPr dirty="0">
              <a:latin typeface="Arial MT"/>
              <a:cs typeface="Arial MT"/>
            </a:endParaRPr>
          </a:p>
          <a:p>
            <a:pPr algn="just">
              <a:spcBef>
                <a:spcPts val="50"/>
              </a:spcBef>
              <a:buFont typeface="Arial MT"/>
              <a:buChar char="●"/>
            </a:pPr>
            <a:endParaRPr dirty="0">
              <a:latin typeface="Arial MT"/>
              <a:cs typeface="Arial MT"/>
            </a:endParaRPr>
          </a:p>
          <a:p>
            <a:pPr marL="348606" marR="157476" indent="-336542" algn="just">
              <a:lnSpc>
                <a:spcPct val="116100"/>
              </a:lnSpc>
              <a:buChar char="●"/>
              <a:tabLst>
                <a:tab pos="349241" algn="l"/>
              </a:tabLst>
            </a:pPr>
            <a:r>
              <a:rPr spc="-5" dirty="0">
                <a:latin typeface="Arial MT"/>
                <a:cs typeface="Arial MT"/>
              </a:rPr>
              <a:t>HTML5 introduces </a:t>
            </a:r>
            <a:r>
              <a:rPr dirty="0">
                <a:latin typeface="Arial MT"/>
                <a:cs typeface="Arial MT"/>
              </a:rPr>
              <a:t>several </a:t>
            </a:r>
            <a:r>
              <a:rPr spc="-5" dirty="0">
                <a:latin typeface="Arial MT"/>
                <a:cs typeface="Arial MT"/>
              </a:rPr>
              <a:t>attributes, </a:t>
            </a:r>
            <a:r>
              <a:rPr spc="-375" dirty="0">
                <a:latin typeface="Arial MT"/>
                <a:cs typeface="Arial MT"/>
              </a:rPr>
              <a:t> </a:t>
            </a:r>
            <a:r>
              <a:rPr spc="-5" dirty="0">
                <a:latin typeface="Arial MT"/>
                <a:cs typeface="Arial MT"/>
              </a:rPr>
              <a:t>input types and elements for </a:t>
            </a:r>
            <a:r>
              <a:rPr dirty="0">
                <a:latin typeface="Arial MT"/>
                <a:cs typeface="Arial MT"/>
              </a:rPr>
              <a:t>markup </a:t>
            </a:r>
            <a:r>
              <a:rPr spc="-375" dirty="0">
                <a:latin typeface="Arial MT"/>
                <a:cs typeface="Arial MT"/>
              </a:rPr>
              <a:t> </a:t>
            </a:r>
            <a:r>
              <a:rPr spc="-5" dirty="0">
                <a:latin typeface="Arial MT"/>
                <a:cs typeface="Arial MT"/>
              </a:rPr>
              <a:t>tool</a:t>
            </a:r>
            <a:r>
              <a:rPr spc="-10" dirty="0">
                <a:latin typeface="Arial MT"/>
                <a:cs typeface="Arial MT"/>
              </a:rPr>
              <a:t> </a:t>
            </a:r>
            <a:r>
              <a:rPr dirty="0">
                <a:latin typeface="Arial MT"/>
                <a:cs typeface="Arial MT"/>
              </a:rPr>
              <a:t>kit.</a:t>
            </a:r>
          </a:p>
        </p:txBody>
      </p:sp>
      <p:sp>
        <p:nvSpPr>
          <p:cNvPr id="4" name="object 4"/>
          <p:cNvSpPr txBox="1"/>
          <p:nvPr/>
        </p:nvSpPr>
        <p:spPr>
          <a:xfrm>
            <a:off x="4645026" y="1944051"/>
            <a:ext cx="4414520" cy="1486303"/>
          </a:xfrm>
          <a:prstGeom prst="rect">
            <a:avLst/>
          </a:prstGeom>
          <a:solidFill>
            <a:schemeClr val="bg1"/>
          </a:solidFill>
        </p:spPr>
        <p:txBody>
          <a:bodyPr vert="horz" wrap="square" lIns="0" tIns="39369" rIns="0" bIns="0" rtlCol="0">
            <a:spAutoFit/>
          </a:bodyPr>
          <a:lstStyle/>
          <a:p>
            <a:pPr marL="12700">
              <a:spcBef>
                <a:spcPts val="309"/>
              </a:spcBef>
            </a:pPr>
            <a:r>
              <a:rPr sz="1200" spc="-5" dirty="0">
                <a:latin typeface="Arial MT"/>
                <a:cs typeface="Courier New"/>
              </a:rPr>
              <a:t>&lt;form</a:t>
            </a:r>
            <a:r>
              <a:rPr sz="1200" spc="-45" dirty="0">
                <a:latin typeface="Arial MT"/>
                <a:cs typeface="Courier New"/>
              </a:rPr>
              <a:t> </a:t>
            </a:r>
            <a:r>
              <a:rPr sz="1200" spc="-5" dirty="0">
                <a:latin typeface="Arial MT"/>
                <a:cs typeface="Courier New"/>
              </a:rPr>
              <a:t>action="/subscribe"</a:t>
            </a:r>
            <a:r>
              <a:rPr sz="1200" spc="-40" dirty="0">
                <a:latin typeface="Arial MT"/>
                <a:cs typeface="Courier New"/>
              </a:rPr>
              <a:t> </a:t>
            </a:r>
            <a:r>
              <a:rPr sz="1200" spc="-5" dirty="0">
                <a:latin typeface="Arial MT"/>
                <a:cs typeface="Courier New"/>
              </a:rPr>
              <a:t>method="post"&gt;</a:t>
            </a:r>
            <a:endParaRPr sz="1200" dirty="0">
              <a:latin typeface="Arial MT"/>
              <a:cs typeface="Courier New"/>
            </a:endParaRPr>
          </a:p>
          <a:p>
            <a:pPr marL="195575">
              <a:spcBef>
                <a:spcPts val="209"/>
              </a:spcBef>
            </a:pPr>
            <a:r>
              <a:rPr sz="1200" spc="-5" dirty="0">
                <a:latin typeface="Arial MT"/>
                <a:cs typeface="Courier New"/>
              </a:rPr>
              <a:t>&lt;fieldset&gt;</a:t>
            </a:r>
            <a:endParaRPr sz="1200" dirty="0">
              <a:latin typeface="Arial MT"/>
              <a:cs typeface="Courier New"/>
            </a:endParaRPr>
          </a:p>
          <a:p>
            <a:pPr marL="378451">
              <a:spcBef>
                <a:spcPts val="209"/>
              </a:spcBef>
            </a:pPr>
            <a:r>
              <a:rPr sz="1200" spc="-5" dirty="0">
                <a:latin typeface="Arial MT"/>
                <a:cs typeface="Courier New"/>
              </a:rPr>
              <a:t>&lt;legend&gt;Subscribe</a:t>
            </a:r>
            <a:r>
              <a:rPr sz="1200" spc="-30" dirty="0">
                <a:latin typeface="Arial MT"/>
                <a:cs typeface="Courier New"/>
              </a:rPr>
              <a:t> </a:t>
            </a:r>
            <a:r>
              <a:rPr sz="1200" spc="-5" dirty="0">
                <a:latin typeface="Arial MT"/>
                <a:cs typeface="Courier New"/>
              </a:rPr>
              <a:t>to</a:t>
            </a:r>
            <a:r>
              <a:rPr sz="1200" spc="-30" dirty="0">
                <a:latin typeface="Arial MT"/>
                <a:cs typeface="Courier New"/>
              </a:rPr>
              <a:t> </a:t>
            </a:r>
            <a:r>
              <a:rPr sz="1200" spc="-5" dirty="0">
                <a:latin typeface="Arial MT"/>
                <a:cs typeface="Courier New"/>
              </a:rPr>
              <a:t>the</a:t>
            </a:r>
            <a:r>
              <a:rPr sz="1200" spc="-30" dirty="0">
                <a:latin typeface="Arial MT"/>
                <a:cs typeface="Courier New"/>
              </a:rPr>
              <a:t> </a:t>
            </a:r>
            <a:r>
              <a:rPr sz="1200" spc="-5" dirty="0">
                <a:latin typeface="Arial MT"/>
                <a:cs typeface="Courier New"/>
              </a:rPr>
              <a:t>Newsletter&lt;/legend&gt;</a:t>
            </a:r>
            <a:endParaRPr sz="1200" dirty="0">
              <a:latin typeface="Arial MT"/>
              <a:cs typeface="Courier New"/>
            </a:endParaRPr>
          </a:p>
          <a:p>
            <a:pPr marL="378451">
              <a:spcBef>
                <a:spcPts val="209"/>
              </a:spcBef>
            </a:pPr>
            <a:r>
              <a:rPr sz="1200" spc="-5" dirty="0">
                <a:latin typeface="Arial MT"/>
                <a:cs typeface="Courier New"/>
              </a:rPr>
              <a:t>&lt;input</a:t>
            </a:r>
            <a:r>
              <a:rPr sz="1200" spc="-45" dirty="0">
                <a:latin typeface="Arial MT"/>
                <a:cs typeface="Courier New"/>
              </a:rPr>
              <a:t> </a:t>
            </a:r>
            <a:r>
              <a:rPr sz="1200" spc="-5" dirty="0">
                <a:latin typeface="Arial MT"/>
                <a:cs typeface="Courier New"/>
              </a:rPr>
              <a:t>type="email"</a:t>
            </a:r>
            <a:r>
              <a:rPr sz="1200" spc="-40" dirty="0">
                <a:latin typeface="Arial MT"/>
                <a:cs typeface="Courier New"/>
              </a:rPr>
              <a:t> </a:t>
            </a:r>
            <a:r>
              <a:rPr sz="1200" spc="-5" dirty="0">
                <a:latin typeface="Arial MT"/>
                <a:cs typeface="Courier New"/>
              </a:rPr>
              <a:t>name="email"&gt;</a:t>
            </a:r>
            <a:endParaRPr sz="1200" dirty="0">
              <a:latin typeface="Arial MT"/>
              <a:cs typeface="Courier New"/>
            </a:endParaRPr>
          </a:p>
          <a:p>
            <a:pPr marL="378451">
              <a:spcBef>
                <a:spcPts val="209"/>
              </a:spcBef>
            </a:pPr>
            <a:r>
              <a:rPr sz="1200" spc="-5" dirty="0">
                <a:latin typeface="Arial MT"/>
                <a:cs typeface="Courier New"/>
              </a:rPr>
              <a:t>&lt;button&gt;Ok&lt;/button&gt;</a:t>
            </a:r>
            <a:endParaRPr sz="1200" dirty="0">
              <a:latin typeface="Arial MT"/>
              <a:cs typeface="Courier New"/>
            </a:endParaRPr>
          </a:p>
          <a:p>
            <a:pPr marL="195575">
              <a:spcBef>
                <a:spcPts val="209"/>
              </a:spcBef>
            </a:pPr>
            <a:r>
              <a:rPr sz="1200" spc="-5" dirty="0">
                <a:latin typeface="Arial MT"/>
                <a:cs typeface="Courier New"/>
              </a:rPr>
              <a:t>&lt;/fieldset&gt;</a:t>
            </a:r>
            <a:endParaRPr sz="1200" dirty="0">
              <a:latin typeface="Arial MT"/>
              <a:cs typeface="Courier New"/>
            </a:endParaRPr>
          </a:p>
          <a:p>
            <a:pPr marL="12700">
              <a:spcBef>
                <a:spcPts val="209"/>
              </a:spcBef>
            </a:pPr>
            <a:r>
              <a:rPr sz="1200" spc="-5" dirty="0">
                <a:latin typeface="Arial MT"/>
                <a:cs typeface="Courier New"/>
              </a:rPr>
              <a:t>&lt;/form&gt;</a:t>
            </a:r>
            <a:endParaRPr sz="1200" dirty="0">
              <a:latin typeface="Arial MT"/>
              <a:cs typeface="Courier New"/>
            </a:endParaRPr>
          </a:p>
        </p:txBody>
      </p:sp>
    </p:spTree>
    <p:extLst>
      <p:ext uri="{BB962C8B-B14F-4D97-AF65-F5344CB8AC3E}">
        <p14:creationId xmlns:p14="http://schemas.microsoft.com/office/powerpoint/2010/main" val="260867704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4572000" y="-419100"/>
            <a:ext cx="4572000" cy="2508250"/>
          </a:xfrm>
          <a:custGeom>
            <a:avLst/>
            <a:gdLst/>
            <a:ahLst/>
            <a:cxnLst/>
            <a:rect l="l" t="t" r="r" b="b"/>
            <a:pathLst>
              <a:path w="4572000" h="2508250">
                <a:moveTo>
                  <a:pt x="0" y="2508046"/>
                </a:moveTo>
                <a:lnTo>
                  <a:pt x="4571999" y="2508046"/>
                </a:lnTo>
                <a:lnTo>
                  <a:pt x="4571999" y="0"/>
                </a:lnTo>
                <a:lnTo>
                  <a:pt x="0" y="0"/>
                </a:lnTo>
                <a:lnTo>
                  <a:pt x="0" y="2508046"/>
                </a:lnTo>
                <a:close/>
              </a:path>
            </a:pathLst>
          </a:custGeom>
          <a:solidFill>
            <a:srgbClr val="EEEEEE"/>
          </a:solidFill>
        </p:spPr>
        <p:txBody>
          <a:bodyPr wrap="square" lIns="0" tIns="0" rIns="0" bIns="0" rtlCol="0"/>
          <a:lstStyle/>
          <a:p>
            <a:endParaRPr sz="1800"/>
          </a:p>
        </p:txBody>
      </p:sp>
      <p:pic>
        <p:nvPicPr>
          <p:cNvPr id="4" name="object 4"/>
          <p:cNvPicPr/>
          <p:nvPr/>
        </p:nvPicPr>
        <p:blipFill>
          <a:blip r:embed="rId2" cstate="print"/>
          <a:stretch>
            <a:fillRect/>
          </a:stretch>
        </p:blipFill>
        <p:spPr>
          <a:xfrm>
            <a:off x="143976" y="161799"/>
            <a:ext cx="774074" cy="311224"/>
          </a:xfrm>
          <a:prstGeom prst="rect">
            <a:avLst/>
          </a:prstGeom>
        </p:spPr>
      </p:pic>
      <p:pic>
        <p:nvPicPr>
          <p:cNvPr id="5" name="object 5"/>
          <p:cNvPicPr/>
          <p:nvPr/>
        </p:nvPicPr>
        <p:blipFill>
          <a:blip r:embed="rId3" cstate="print"/>
          <a:stretch>
            <a:fillRect/>
          </a:stretch>
        </p:blipFill>
        <p:spPr>
          <a:xfrm>
            <a:off x="8229557" y="161801"/>
            <a:ext cx="791593" cy="311224"/>
          </a:xfrm>
          <a:prstGeom prst="rect">
            <a:avLst/>
          </a:prstGeom>
        </p:spPr>
      </p:pic>
      <p:sp>
        <p:nvSpPr>
          <p:cNvPr id="6" name="object 6"/>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spcBef>
                <a:spcPts val="100"/>
              </a:spcBef>
            </a:pPr>
            <a:r>
              <a:rPr sz="2400" dirty="0"/>
              <a:t>HTML5</a:t>
            </a:r>
          </a:p>
        </p:txBody>
      </p:sp>
      <p:sp>
        <p:nvSpPr>
          <p:cNvPr id="7" name="object 7"/>
          <p:cNvSpPr txBox="1"/>
          <p:nvPr/>
        </p:nvSpPr>
        <p:spPr>
          <a:xfrm>
            <a:off x="538368" y="1728118"/>
            <a:ext cx="3468370"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SCALABLE</a:t>
            </a:r>
            <a:r>
              <a:rPr sz="1800" spc="-50" dirty="0">
                <a:solidFill>
                  <a:srgbClr val="595959"/>
                </a:solidFill>
                <a:latin typeface="Arial MT"/>
                <a:cs typeface="Arial MT"/>
              </a:rPr>
              <a:t> </a:t>
            </a:r>
            <a:r>
              <a:rPr sz="1800" spc="-10" dirty="0">
                <a:solidFill>
                  <a:srgbClr val="595959"/>
                </a:solidFill>
                <a:latin typeface="Arial MT"/>
                <a:cs typeface="Arial MT"/>
              </a:rPr>
              <a:t>VECTOR</a:t>
            </a:r>
            <a:r>
              <a:rPr sz="1800" spc="-45" dirty="0">
                <a:solidFill>
                  <a:srgbClr val="595959"/>
                </a:solidFill>
                <a:latin typeface="Arial MT"/>
                <a:cs typeface="Arial MT"/>
              </a:rPr>
              <a:t> </a:t>
            </a:r>
            <a:r>
              <a:rPr sz="1800" spc="-5" dirty="0">
                <a:solidFill>
                  <a:srgbClr val="595959"/>
                </a:solidFill>
                <a:latin typeface="Arial MT"/>
                <a:cs typeface="Arial MT"/>
              </a:rPr>
              <a:t>GRAPHICS</a:t>
            </a:r>
            <a:endParaRPr sz="1800" dirty="0">
              <a:latin typeface="Arial MT"/>
              <a:cs typeface="Arial MT"/>
            </a:endParaRPr>
          </a:p>
        </p:txBody>
      </p:sp>
      <p:sp>
        <p:nvSpPr>
          <p:cNvPr id="8" name="object 8"/>
          <p:cNvSpPr txBox="1"/>
          <p:nvPr/>
        </p:nvSpPr>
        <p:spPr>
          <a:xfrm>
            <a:off x="662828" y="2524655"/>
            <a:ext cx="3343910" cy="1512465"/>
          </a:xfrm>
          <a:prstGeom prst="rect">
            <a:avLst/>
          </a:prstGeom>
        </p:spPr>
        <p:txBody>
          <a:bodyPr vert="horz" wrap="square" lIns="0" tIns="12700" rIns="0" bIns="0" rtlCol="0">
            <a:spAutoFit/>
          </a:bodyPr>
          <a:lstStyle/>
          <a:p>
            <a:pPr marL="348606" marR="5080" indent="-336542" algn="just">
              <a:lnSpc>
                <a:spcPct val="116100"/>
              </a:lnSpc>
              <a:spcBef>
                <a:spcPts val="100"/>
              </a:spcBef>
              <a:buChar char="●"/>
              <a:tabLst>
                <a:tab pos="347972" algn="l"/>
                <a:tab pos="349241" algn="l"/>
              </a:tabLst>
            </a:pPr>
            <a:r>
              <a:rPr spc="-5" dirty="0">
                <a:latin typeface="Arial MT"/>
                <a:cs typeface="Arial MT"/>
              </a:rPr>
              <a:t>SVG</a:t>
            </a:r>
            <a:r>
              <a:rPr spc="-25" dirty="0">
                <a:latin typeface="Arial MT"/>
                <a:cs typeface="Arial MT"/>
              </a:rPr>
              <a:t> </a:t>
            </a:r>
            <a:r>
              <a:rPr spc="-5" dirty="0">
                <a:latin typeface="Arial MT"/>
                <a:cs typeface="Arial MT"/>
              </a:rPr>
              <a:t>defines</a:t>
            </a:r>
            <a:r>
              <a:rPr spc="-25" dirty="0">
                <a:latin typeface="Arial MT"/>
                <a:cs typeface="Arial MT"/>
              </a:rPr>
              <a:t> </a:t>
            </a:r>
            <a:r>
              <a:rPr dirty="0">
                <a:latin typeface="Arial MT"/>
                <a:cs typeface="Arial MT"/>
              </a:rPr>
              <a:t>vector-based</a:t>
            </a:r>
            <a:r>
              <a:rPr spc="-25" dirty="0">
                <a:latin typeface="Arial MT"/>
                <a:cs typeface="Arial MT"/>
              </a:rPr>
              <a:t> </a:t>
            </a:r>
            <a:r>
              <a:rPr spc="-5" dirty="0">
                <a:latin typeface="Arial MT"/>
                <a:cs typeface="Arial MT"/>
              </a:rPr>
              <a:t>graphics</a:t>
            </a:r>
            <a:r>
              <a:rPr spc="-25" dirty="0">
                <a:latin typeface="Arial MT"/>
                <a:cs typeface="Arial MT"/>
              </a:rPr>
              <a:t> </a:t>
            </a:r>
            <a:r>
              <a:rPr spc="-5" dirty="0">
                <a:latin typeface="Arial MT"/>
                <a:cs typeface="Arial MT"/>
              </a:rPr>
              <a:t>in </a:t>
            </a:r>
            <a:r>
              <a:rPr spc="-375" dirty="0">
                <a:latin typeface="Arial MT"/>
                <a:cs typeface="Arial MT"/>
              </a:rPr>
              <a:t> </a:t>
            </a:r>
            <a:r>
              <a:rPr spc="-5" dirty="0">
                <a:latin typeface="Arial MT"/>
                <a:cs typeface="Arial MT"/>
              </a:rPr>
              <a:t>XML</a:t>
            </a:r>
            <a:r>
              <a:rPr spc="-60" dirty="0">
                <a:latin typeface="Arial MT"/>
                <a:cs typeface="Arial MT"/>
              </a:rPr>
              <a:t> </a:t>
            </a:r>
            <a:r>
              <a:rPr spc="-5" dirty="0">
                <a:latin typeface="Arial MT"/>
                <a:cs typeface="Arial MT"/>
              </a:rPr>
              <a:t>format.</a:t>
            </a:r>
            <a:endParaRPr dirty="0">
              <a:latin typeface="Arial MT"/>
              <a:cs typeface="Arial MT"/>
            </a:endParaRPr>
          </a:p>
          <a:p>
            <a:pPr marL="348606" marR="502271" indent="-336542" algn="just">
              <a:lnSpc>
                <a:spcPct val="116100"/>
              </a:lnSpc>
              <a:buChar char="●"/>
              <a:tabLst>
                <a:tab pos="347972" algn="l"/>
                <a:tab pos="349241" algn="l"/>
              </a:tabLst>
            </a:pPr>
            <a:r>
              <a:rPr spc="-5" dirty="0">
                <a:latin typeface="Arial MT"/>
                <a:cs typeface="Arial MT"/>
              </a:rPr>
              <a:t>SVG</a:t>
            </a:r>
            <a:r>
              <a:rPr spc="-25" dirty="0">
                <a:latin typeface="Arial MT"/>
                <a:cs typeface="Arial MT"/>
              </a:rPr>
              <a:t> </a:t>
            </a:r>
            <a:r>
              <a:rPr dirty="0">
                <a:latin typeface="Arial MT"/>
                <a:cs typeface="Arial MT"/>
              </a:rPr>
              <a:t>stands</a:t>
            </a:r>
            <a:r>
              <a:rPr spc="-20" dirty="0">
                <a:latin typeface="Arial MT"/>
                <a:cs typeface="Arial MT"/>
              </a:rPr>
              <a:t> </a:t>
            </a:r>
            <a:r>
              <a:rPr spc="-5" dirty="0">
                <a:latin typeface="Arial MT"/>
                <a:cs typeface="Arial MT"/>
              </a:rPr>
              <a:t>for</a:t>
            </a:r>
            <a:r>
              <a:rPr spc="-25" dirty="0">
                <a:latin typeface="Arial MT"/>
                <a:cs typeface="Arial MT"/>
              </a:rPr>
              <a:t> </a:t>
            </a:r>
            <a:r>
              <a:rPr spc="-5" dirty="0">
                <a:latin typeface="Arial MT"/>
                <a:cs typeface="Arial MT"/>
              </a:rPr>
              <a:t>Scalable</a:t>
            </a:r>
            <a:r>
              <a:rPr spc="-20" dirty="0">
                <a:latin typeface="Arial MT"/>
                <a:cs typeface="Arial MT"/>
              </a:rPr>
              <a:t> Vector </a:t>
            </a:r>
            <a:r>
              <a:rPr spc="-375" dirty="0">
                <a:latin typeface="Arial MT"/>
                <a:cs typeface="Arial MT"/>
              </a:rPr>
              <a:t> </a:t>
            </a:r>
            <a:r>
              <a:rPr spc="-5" dirty="0">
                <a:latin typeface="Arial MT"/>
                <a:cs typeface="Arial MT"/>
              </a:rPr>
              <a:t>Graphics.</a:t>
            </a:r>
            <a:endParaRPr dirty="0">
              <a:latin typeface="Arial MT"/>
              <a:cs typeface="Arial MT"/>
            </a:endParaRPr>
          </a:p>
          <a:p>
            <a:pPr marL="348606" marR="144776" indent="-336542" algn="just">
              <a:lnSpc>
                <a:spcPct val="116100"/>
              </a:lnSpc>
              <a:buChar char="●"/>
              <a:tabLst>
                <a:tab pos="347972" algn="l"/>
                <a:tab pos="349241" algn="l"/>
              </a:tabLst>
            </a:pPr>
            <a:r>
              <a:rPr spc="-5" dirty="0">
                <a:latin typeface="Arial MT"/>
                <a:cs typeface="Arial MT"/>
              </a:rPr>
              <a:t>Every element and every attribute in </a:t>
            </a:r>
            <a:r>
              <a:rPr spc="-375" dirty="0">
                <a:latin typeface="Arial MT"/>
                <a:cs typeface="Arial MT"/>
              </a:rPr>
              <a:t> </a:t>
            </a:r>
            <a:r>
              <a:rPr spc="-5" dirty="0">
                <a:latin typeface="Arial MT"/>
                <a:cs typeface="Arial MT"/>
              </a:rPr>
              <a:t>SVG</a:t>
            </a:r>
            <a:r>
              <a:rPr spc="-10" dirty="0">
                <a:latin typeface="Arial MT"/>
                <a:cs typeface="Arial MT"/>
              </a:rPr>
              <a:t> </a:t>
            </a:r>
            <a:r>
              <a:rPr spc="-5" dirty="0">
                <a:latin typeface="Arial MT"/>
                <a:cs typeface="Arial MT"/>
              </a:rPr>
              <a:t>files</a:t>
            </a:r>
            <a:r>
              <a:rPr spc="-10" dirty="0">
                <a:latin typeface="Arial MT"/>
                <a:cs typeface="Arial MT"/>
              </a:rPr>
              <a:t> </a:t>
            </a:r>
            <a:r>
              <a:rPr dirty="0">
                <a:latin typeface="Arial MT"/>
                <a:cs typeface="Arial MT"/>
              </a:rPr>
              <a:t>can</a:t>
            </a:r>
            <a:r>
              <a:rPr spc="-10" dirty="0">
                <a:latin typeface="Arial MT"/>
                <a:cs typeface="Arial MT"/>
              </a:rPr>
              <a:t> </a:t>
            </a:r>
            <a:r>
              <a:rPr spc="-5" dirty="0">
                <a:latin typeface="Arial MT"/>
                <a:cs typeface="Arial MT"/>
              </a:rPr>
              <a:t>be</a:t>
            </a:r>
            <a:r>
              <a:rPr spc="-10" dirty="0">
                <a:latin typeface="Arial MT"/>
                <a:cs typeface="Arial MT"/>
              </a:rPr>
              <a:t> </a:t>
            </a:r>
            <a:r>
              <a:rPr spc="-5" dirty="0">
                <a:latin typeface="Arial MT"/>
                <a:cs typeface="Arial MT"/>
              </a:rPr>
              <a:t>animated</a:t>
            </a:r>
            <a:endParaRPr dirty="0">
              <a:latin typeface="Arial MT"/>
              <a:cs typeface="Arial MT"/>
            </a:endParaRPr>
          </a:p>
        </p:txBody>
      </p:sp>
      <p:sp>
        <p:nvSpPr>
          <p:cNvPr id="9" name="object 9"/>
          <p:cNvSpPr txBox="1"/>
          <p:nvPr/>
        </p:nvSpPr>
        <p:spPr>
          <a:xfrm>
            <a:off x="4572000" y="2082224"/>
            <a:ext cx="4571999" cy="889575"/>
          </a:xfrm>
          <a:prstGeom prst="rect">
            <a:avLst/>
          </a:prstGeom>
          <a:solidFill>
            <a:schemeClr val="bg1"/>
          </a:solidFill>
        </p:spPr>
        <p:txBody>
          <a:bodyPr vert="horz" wrap="square" lIns="0" tIns="12700" rIns="0" bIns="0" rtlCol="0">
            <a:spAutoFit/>
          </a:bodyPr>
          <a:lstStyle/>
          <a:p>
            <a:pPr marL="12700">
              <a:lnSpc>
                <a:spcPts val="1664"/>
              </a:lnSpc>
              <a:spcBef>
                <a:spcPts val="100"/>
              </a:spcBef>
            </a:pPr>
            <a:r>
              <a:rPr spc="-5" dirty="0">
                <a:latin typeface="Arial MT"/>
                <a:cs typeface="Arial MT"/>
              </a:rPr>
              <a:t>&lt;svg</a:t>
            </a:r>
            <a:r>
              <a:rPr spc="-35" dirty="0">
                <a:latin typeface="Arial MT"/>
                <a:cs typeface="Arial MT"/>
              </a:rPr>
              <a:t> </a:t>
            </a:r>
            <a:r>
              <a:rPr spc="-5" dirty="0">
                <a:latin typeface="Arial MT"/>
                <a:cs typeface="Arial MT"/>
              </a:rPr>
              <a:t>width="100"</a:t>
            </a:r>
            <a:r>
              <a:rPr spc="-35" dirty="0">
                <a:latin typeface="Arial MT"/>
                <a:cs typeface="Arial MT"/>
              </a:rPr>
              <a:t> </a:t>
            </a:r>
            <a:r>
              <a:rPr spc="-5" dirty="0">
                <a:latin typeface="Arial MT"/>
                <a:cs typeface="Arial MT"/>
              </a:rPr>
              <a:t>height="100"&gt;</a:t>
            </a:r>
            <a:endParaRPr dirty="0">
              <a:latin typeface="Arial MT"/>
              <a:cs typeface="Arial MT"/>
            </a:endParaRPr>
          </a:p>
          <a:p>
            <a:pPr marL="12700" marR="5080" indent="98423">
              <a:lnSpc>
                <a:spcPts val="1650"/>
              </a:lnSpc>
              <a:spcBef>
                <a:spcPts val="65"/>
              </a:spcBef>
            </a:pPr>
            <a:r>
              <a:rPr spc="-5" dirty="0">
                <a:latin typeface="Arial MT"/>
                <a:cs typeface="Arial MT"/>
              </a:rPr>
              <a:t>&lt;circle</a:t>
            </a:r>
            <a:r>
              <a:rPr spc="-25" dirty="0">
                <a:latin typeface="Arial MT"/>
                <a:cs typeface="Arial MT"/>
              </a:rPr>
              <a:t> </a:t>
            </a:r>
            <a:r>
              <a:rPr dirty="0">
                <a:latin typeface="Arial MT"/>
                <a:cs typeface="Arial MT"/>
              </a:rPr>
              <a:t>cx="50"</a:t>
            </a:r>
            <a:r>
              <a:rPr spc="-25" dirty="0">
                <a:latin typeface="Arial MT"/>
                <a:cs typeface="Arial MT"/>
              </a:rPr>
              <a:t> </a:t>
            </a:r>
            <a:r>
              <a:rPr dirty="0">
                <a:latin typeface="Arial MT"/>
                <a:cs typeface="Arial MT"/>
              </a:rPr>
              <a:t>cy="50"</a:t>
            </a:r>
            <a:r>
              <a:rPr spc="-25" dirty="0">
                <a:latin typeface="Arial MT"/>
                <a:cs typeface="Arial MT"/>
              </a:rPr>
              <a:t> </a:t>
            </a:r>
            <a:r>
              <a:rPr dirty="0">
                <a:latin typeface="Arial MT"/>
                <a:cs typeface="Arial MT"/>
              </a:rPr>
              <a:t>r="40"</a:t>
            </a:r>
            <a:r>
              <a:rPr spc="-20" dirty="0">
                <a:latin typeface="Arial MT"/>
                <a:cs typeface="Arial MT"/>
              </a:rPr>
              <a:t> </a:t>
            </a:r>
            <a:r>
              <a:rPr dirty="0">
                <a:latin typeface="Arial MT"/>
                <a:cs typeface="Arial MT"/>
              </a:rPr>
              <a:t>stroke="green"</a:t>
            </a:r>
            <a:r>
              <a:rPr spc="-25" dirty="0">
                <a:latin typeface="Arial MT"/>
                <a:cs typeface="Arial MT"/>
              </a:rPr>
              <a:t> </a:t>
            </a:r>
            <a:r>
              <a:rPr dirty="0">
                <a:latin typeface="Arial MT"/>
                <a:cs typeface="Arial MT"/>
              </a:rPr>
              <a:t>stroke- </a:t>
            </a:r>
            <a:r>
              <a:rPr spc="-375" dirty="0">
                <a:latin typeface="Arial MT"/>
                <a:cs typeface="Arial MT"/>
              </a:rPr>
              <a:t> </a:t>
            </a:r>
            <a:r>
              <a:rPr spc="-5" dirty="0">
                <a:latin typeface="Arial MT"/>
                <a:cs typeface="Arial MT"/>
              </a:rPr>
              <a:t>width="4"</a:t>
            </a:r>
            <a:r>
              <a:rPr spc="-10" dirty="0">
                <a:latin typeface="Arial MT"/>
                <a:cs typeface="Arial MT"/>
              </a:rPr>
              <a:t> </a:t>
            </a:r>
            <a:r>
              <a:rPr spc="-5" dirty="0">
                <a:latin typeface="Arial MT"/>
                <a:cs typeface="Arial MT"/>
              </a:rPr>
              <a:t>fill="yellow" /&gt;</a:t>
            </a:r>
            <a:endParaRPr dirty="0">
              <a:latin typeface="Arial MT"/>
              <a:cs typeface="Arial MT"/>
            </a:endParaRPr>
          </a:p>
          <a:p>
            <a:pPr marL="12700">
              <a:lnSpc>
                <a:spcPts val="1600"/>
              </a:lnSpc>
            </a:pPr>
            <a:r>
              <a:rPr spc="-5" dirty="0">
                <a:latin typeface="Arial MT"/>
                <a:cs typeface="Arial MT"/>
              </a:rPr>
              <a:t>&lt;/svg&gt;</a:t>
            </a:r>
            <a:endParaRPr dirty="0">
              <a:latin typeface="Arial MT"/>
              <a:cs typeface="Arial MT"/>
            </a:endParaRPr>
          </a:p>
        </p:txBody>
      </p:sp>
    </p:spTree>
    <p:extLst>
      <p:ext uri="{BB962C8B-B14F-4D97-AF65-F5344CB8AC3E}">
        <p14:creationId xmlns:p14="http://schemas.microsoft.com/office/powerpoint/2010/main" val="130972339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572000" y="3392173"/>
            <a:ext cx="4572000" cy="1751330"/>
          </a:xfrm>
          <a:custGeom>
            <a:avLst/>
            <a:gdLst/>
            <a:ahLst/>
            <a:cxnLst/>
            <a:rect l="l" t="t" r="r" b="b"/>
            <a:pathLst>
              <a:path w="4572000" h="1751329">
                <a:moveTo>
                  <a:pt x="0" y="1751202"/>
                </a:moveTo>
                <a:lnTo>
                  <a:pt x="4571999" y="1751202"/>
                </a:lnTo>
                <a:lnTo>
                  <a:pt x="4571999" y="0"/>
                </a:lnTo>
                <a:lnTo>
                  <a:pt x="0" y="0"/>
                </a:lnTo>
                <a:lnTo>
                  <a:pt x="0" y="1751202"/>
                </a:lnTo>
                <a:close/>
              </a:path>
            </a:pathLst>
          </a:custGeom>
          <a:solidFill>
            <a:srgbClr val="EEEEEE"/>
          </a:solidFill>
        </p:spPr>
        <p:txBody>
          <a:bodyPr wrap="square" lIns="0" tIns="0" rIns="0" bIns="0" rtlCol="0"/>
          <a:lstStyle/>
          <a:p>
            <a:endParaRPr sz="1800"/>
          </a:p>
        </p:txBody>
      </p:sp>
      <p:sp>
        <p:nvSpPr>
          <p:cNvPr id="3" name="object 3"/>
          <p:cNvSpPr/>
          <p:nvPr/>
        </p:nvSpPr>
        <p:spPr>
          <a:xfrm>
            <a:off x="4572000" y="1"/>
            <a:ext cx="4572000" cy="1576705"/>
          </a:xfrm>
          <a:custGeom>
            <a:avLst/>
            <a:gdLst/>
            <a:ahLst/>
            <a:cxnLst/>
            <a:rect l="l" t="t" r="r" b="b"/>
            <a:pathLst>
              <a:path w="4572000" h="1576705">
                <a:moveTo>
                  <a:pt x="0" y="1576396"/>
                </a:moveTo>
                <a:lnTo>
                  <a:pt x="4571999" y="1576396"/>
                </a:lnTo>
                <a:lnTo>
                  <a:pt x="4571999" y="0"/>
                </a:lnTo>
                <a:lnTo>
                  <a:pt x="0" y="0"/>
                </a:lnTo>
                <a:lnTo>
                  <a:pt x="0" y="1576396"/>
                </a:lnTo>
                <a:close/>
              </a:path>
            </a:pathLst>
          </a:custGeom>
          <a:solidFill>
            <a:srgbClr val="EEEEEE"/>
          </a:solidFill>
        </p:spPr>
        <p:txBody>
          <a:bodyPr wrap="square" lIns="0" tIns="0" rIns="0" bIns="0" rtlCol="0"/>
          <a:lstStyle/>
          <a:p>
            <a:endParaRPr sz="1800"/>
          </a:p>
        </p:txBody>
      </p:sp>
      <p:pic>
        <p:nvPicPr>
          <p:cNvPr id="4" name="object 4"/>
          <p:cNvPicPr/>
          <p:nvPr/>
        </p:nvPicPr>
        <p:blipFill>
          <a:blip r:embed="rId2" cstate="print"/>
          <a:stretch>
            <a:fillRect/>
          </a:stretch>
        </p:blipFill>
        <p:spPr>
          <a:xfrm>
            <a:off x="143976" y="161799"/>
            <a:ext cx="774074" cy="311224"/>
          </a:xfrm>
          <a:prstGeom prst="rect">
            <a:avLst/>
          </a:prstGeom>
        </p:spPr>
      </p:pic>
      <p:pic>
        <p:nvPicPr>
          <p:cNvPr id="5" name="object 5"/>
          <p:cNvPicPr/>
          <p:nvPr/>
        </p:nvPicPr>
        <p:blipFill>
          <a:blip r:embed="rId3" cstate="print"/>
          <a:stretch>
            <a:fillRect/>
          </a:stretch>
        </p:blipFill>
        <p:spPr>
          <a:xfrm>
            <a:off x="8229557" y="161801"/>
            <a:ext cx="791593" cy="311224"/>
          </a:xfrm>
          <a:prstGeom prst="rect">
            <a:avLst/>
          </a:prstGeom>
        </p:spPr>
      </p:pic>
      <p:sp>
        <p:nvSpPr>
          <p:cNvPr id="6" name="object 6"/>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HTML5</a:t>
            </a:r>
          </a:p>
        </p:txBody>
      </p:sp>
      <p:sp>
        <p:nvSpPr>
          <p:cNvPr id="7" name="object 7"/>
          <p:cNvSpPr txBox="1"/>
          <p:nvPr/>
        </p:nvSpPr>
        <p:spPr>
          <a:xfrm>
            <a:off x="1546196" y="1728118"/>
            <a:ext cx="1460500"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HTML5</a:t>
            </a:r>
            <a:r>
              <a:rPr sz="1800" spc="-85" dirty="0">
                <a:solidFill>
                  <a:srgbClr val="595959"/>
                </a:solidFill>
                <a:latin typeface="Arial MT"/>
                <a:cs typeface="Arial MT"/>
              </a:rPr>
              <a:t> </a:t>
            </a:r>
            <a:r>
              <a:rPr sz="1800" dirty="0">
                <a:solidFill>
                  <a:srgbClr val="595959"/>
                </a:solidFill>
                <a:latin typeface="Arial MT"/>
                <a:cs typeface="Arial MT"/>
              </a:rPr>
              <a:t>Media</a:t>
            </a:r>
            <a:endParaRPr sz="1800" dirty="0">
              <a:latin typeface="Arial MT"/>
              <a:cs typeface="Arial MT"/>
            </a:endParaRPr>
          </a:p>
        </p:txBody>
      </p:sp>
      <p:sp>
        <p:nvSpPr>
          <p:cNvPr id="8" name="object 8"/>
          <p:cNvSpPr txBox="1"/>
          <p:nvPr/>
        </p:nvSpPr>
        <p:spPr>
          <a:xfrm>
            <a:off x="660053" y="2546895"/>
            <a:ext cx="3232785" cy="1766509"/>
          </a:xfrm>
          <a:prstGeom prst="rect">
            <a:avLst/>
          </a:prstGeom>
        </p:spPr>
        <p:txBody>
          <a:bodyPr vert="horz" wrap="square" lIns="0" tIns="46990" rIns="0" bIns="0" rtlCol="0">
            <a:spAutoFit/>
          </a:bodyPr>
          <a:lstStyle/>
          <a:p>
            <a:pPr marL="31115" algn="just">
              <a:spcBef>
                <a:spcPts val="370"/>
              </a:spcBef>
            </a:pPr>
            <a:r>
              <a:rPr spc="-5" dirty="0">
                <a:latin typeface="Arial MT"/>
                <a:cs typeface="Arial MT"/>
              </a:rPr>
              <a:t>HTM</a:t>
            </a:r>
            <a:r>
              <a:rPr dirty="0">
                <a:latin typeface="Arial MT"/>
                <a:cs typeface="Arial MT"/>
              </a:rPr>
              <a:t>L</a:t>
            </a:r>
            <a:r>
              <a:rPr spc="-55" dirty="0">
                <a:latin typeface="Arial MT"/>
                <a:cs typeface="Arial MT"/>
              </a:rPr>
              <a:t> </a:t>
            </a:r>
            <a:r>
              <a:rPr spc="-5" dirty="0">
                <a:latin typeface="Arial MT"/>
                <a:cs typeface="Arial MT"/>
              </a:rPr>
              <a:t>Plug-ins</a:t>
            </a:r>
            <a:endParaRPr dirty="0">
              <a:latin typeface="Arial MT"/>
              <a:cs typeface="Arial MT"/>
            </a:endParaRPr>
          </a:p>
          <a:p>
            <a:pPr marL="348606" marR="5080" indent="-336542" algn="just">
              <a:lnSpc>
                <a:spcPct val="116100"/>
              </a:lnSpc>
              <a:buChar char="●"/>
              <a:tabLst>
                <a:tab pos="347972" algn="l"/>
                <a:tab pos="349241" algn="l"/>
              </a:tabLst>
            </a:pPr>
            <a:r>
              <a:rPr spc="-5" dirty="0">
                <a:latin typeface="Arial MT"/>
                <a:cs typeface="Arial MT"/>
              </a:rPr>
              <a:t>Plug-ins </a:t>
            </a:r>
            <a:r>
              <a:rPr dirty="0">
                <a:latin typeface="Arial MT"/>
                <a:cs typeface="Arial MT"/>
              </a:rPr>
              <a:t>can </a:t>
            </a:r>
            <a:r>
              <a:rPr spc="-5" dirty="0">
                <a:latin typeface="Arial MT"/>
                <a:cs typeface="Arial MT"/>
              </a:rPr>
              <a:t>be added to web pages </a:t>
            </a:r>
            <a:r>
              <a:rPr spc="-375" dirty="0">
                <a:latin typeface="Arial MT"/>
                <a:cs typeface="Arial MT"/>
              </a:rPr>
              <a:t> </a:t>
            </a:r>
            <a:r>
              <a:rPr spc="-5" dirty="0">
                <a:latin typeface="Arial MT"/>
                <a:cs typeface="Arial MT"/>
              </a:rPr>
              <a:t>with</a:t>
            </a:r>
            <a:r>
              <a:rPr spc="-10" dirty="0">
                <a:latin typeface="Arial MT"/>
                <a:cs typeface="Arial MT"/>
              </a:rPr>
              <a:t> </a:t>
            </a:r>
            <a:r>
              <a:rPr spc="-5" dirty="0">
                <a:latin typeface="Arial MT"/>
                <a:cs typeface="Arial MT"/>
              </a:rPr>
              <a:t>the</a:t>
            </a:r>
            <a:r>
              <a:rPr spc="-10" dirty="0">
                <a:latin typeface="Arial MT"/>
                <a:cs typeface="Arial MT"/>
              </a:rPr>
              <a:t> </a:t>
            </a:r>
            <a:r>
              <a:rPr spc="-5" dirty="0">
                <a:latin typeface="Arial MT"/>
                <a:cs typeface="Arial MT"/>
              </a:rPr>
              <a:t>&lt;object&gt; tag</a:t>
            </a:r>
            <a:r>
              <a:rPr spc="-10" dirty="0">
                <a:latin typeface="Arial MT"/>
                <a:cs typeface="Arial MT"/>
              </a:rPr>
              <a:t> </a:t>
            </a:r>
            <a:r>
              <a:rPr spc="-5" dirty="0">
                <a:latin typeface="Arial MT"/>
                <a:cs typeface="Arial MT"/>
              </a:rPr>
              <a:t>or</a:t>
            </a:r>
            <a:endParaRPr dirty="0">
              <a:latin typeface="Arial MT"/>
              <a:cs typeface="Arial MT"/>
            </a:endParaRPr>
          </a:p>
          <a:p>
            <a:pPr marL="348606" algn="just">
              <a:spcBef>
                <a:spcPts val="270"/>
              </a:spcBef>
            </a:pPr>
            <a:r>
              <a:rPr spc="-5" dirty="0">
                <a:latin typeface="Arial MT"/>
                <a:cs typeface="Arial MT"/>
              </a:rPr>
              <a:t>the</a:t>
            </a:r>
            <a:r>
              <a:rPr spc="-35" dirty="0">
                <a:latin typeface="Arial MT"/>
                <a:cs typeface="Arial MT"/>
              </a:rPr>
              <a:t> </a:t>
            </a:r>
            <a:r>
              <a:rPr spc="-5" dirty="0">
                <a:latin typeface="Arial MT"/>
                <a:cs typeface="Arial MT"/>
              </a:rPr>
              <a:t>&lt;embed&gt;</a:t>
            </a:r>
            <a:r>
              <a:rPr spc="-35" dirty="0">
                <a:latin typeface="Arial MT"/>
                <a:cs typeface="Arial MT"/>
              </a:rPr>
              <a:t> </a:t>
            </a:r>
            <a:r>
              <a:rPr spc="-5" dirty="0">
                <a:latin typeface="Arial MT"/>
                <a:cs typeface="Arial MT"/>
              </a:rPr>
              <a:t>tag.</a:t>
            </a:r>
            <a:endParaRPr dirty="0">
              <a:latin typeface="Arial MT"/>
              <a:cs typeface="Arial MT"/>
            </a:endParaRPr>
          </a:p>
          <a:p>
            <a:pPr marL="348606" marR="279393" indent="-336542" algn="just">
              <a:lnSpc>
                <a:spcPct val="116100"/>
              </a:lnSpc>
              <a:buChar char="●"/>
              <a:tabLst>
                <a:tab pos="347972" algn="l"/>
                <a:tab pos="349241" algn="l"/>
              </a:tabLst>
            </a:pPr>
            <a:r>
              <a:rPr spc="-5" dirty="0">
                <a:latin typeface="Arial MT"/>
                <a:cs typeface="Arial MT"/>
              </a:rPr>
              <a:t>Plug-ins </a:t>
            </a:r>
            <a:r>
              <a:rPr dirty="0">
                <a:latin typeface="Arial MT"/>
                <a:cs typeface="Arial MT"/>
              </a:rPr>
              <a:t>can </a:t>
            </a:r>
            <a:r>
              <a:rPr spc="-5" dirty="0">
                <a:latin typeface="Arial MT"/>
                <a:cs typeface="Arial MT"/>
              </a:rPr>
              <a:t>be used for </a:t>
            </a:r>
            <a:r>
              <a:rPr dirty="0">
                <a:latin typeface="Arial MT"/>
                <a:cs typeface="Arial MT"/>
              </a:rPr>
              <a:t>many </a:t>
            </a:r>
            <a:r>
              <a:rPr spc="5" dirty="0">
                <a:latin typeface="Arial MT"/>
                <a:cs typeface="Arial MT"/>
              </a:rPr>
              <a:t> </a:t>
            </a:r>
            <a:r>
              <a:rPr spc="-5" dirty="0">
                <a:latin typeface="Arial MT"/>
                <a:cs typeface="Arial MT"/>
              </a:rPr>
              <a:t>purposes:</a:t>
            </a:r>
            <a:r>
              <a:rPr spc="-30" dirty="0">
                <a:latin typeface="Arial MT"/>
                <a:cs typeface="Arial MT"/>
              </a:rPr>
              <a:t> </a:t>
            </a:r>
            <a:r>
              <a:rPr spc="-5" dirty="0">
                <a:latin typeface="Arial MT"/>
                <a:cs typeface="Arial MT"/>
              </a:rPr>
              <a:t>display</a:t>
            </a:r>
            <a:r>
              <a:rPr spc="-25" dirty="0">
                <a:latin typeface="Arial MT"/>
                <a:cs typeface="Arial MT"/>
              </a:rPr>
              <a:t> </a:t>
            </a:r>
            <a:r>
              <a:rPr dirty="0">
                <a:latin typeface="Arial MT"/>
                <a:cs typeface="Arial MT"/>
              </a:rPr>
              <a:t>maps,</a:t>
            </a:r>
            <a:r>
              <a:rPr spc="-25" dirty="0">
                <a:latin typeface="Arial MT"/>
                <a:cs typeface="Arial MT"/>
              </a:rPr>
              <a:t> </a:t>
            </a:r>
            <a:r>
              <a:rPr dirty="0">
                <a:latin typeface="Arial MT"/>
                <a:cs typeface="Arial MT"/>
              </a:rPr>
              <a:t>scan</a:t>
            </a:r>
            <a:r>
              <a:rPr spc="-25" dirty="0">
                <a:latin typeface="Arial MT"/>
                <a:cs typeface="Arial MT"/>
              </a:rPr>
              <a:t> </a:t>
            </a:r>
            <a:r>
              <a:rPr spc="-5" dirty="0">
                <a:latin typeface="Arial MT"/>
                <a:cs typeface="Arial MT"/>
              </a:rPr>
              <a:t>for </a:t>
            </a:r>
            <a:r>
              <a:rPr spc="-375" dirty="0">
                <a:latin typeface="Arial MT"/>
                <a:cs typeface="Arial MT"/>
              </a:rPr>
              <a:t> </a:t>
            </a:r>
            <a:r>
              <a:rPr dirty="0">
                <a:latin typeface="Arial MT"/>
                <a:cs typeface="Arial MT"/>
              </a:rPr>
              <a:t>viruses,</a:t>
            </a:r>
            <a:r>
              <a:rPr spc="-20" dirty="0">
                <a:latin typeface="Arial MT"/>
                <a:cs typeface="Arial MT"/>
              </a:rPr>
              <a:t> </a:t>
            </a:r>
            <a:r>
              <a:rPr dirty="0">
                <a:latin typeface="Arial MT"/>
                <a:cs typeface="Arial MT"/>
              </a:rPr>
              <a:t>verify</a:t>
            </a:r>
            <a:r>
              <a:rPr spc="-15" dirty="0">
                <a:latin typeface="Arial MT"/>
                <a:cs typeface="Arial MT"/>
              </a:rPr>
              <a:t> </a:t>
            </a:r>
            <a:r>
              <a:rPr dirty="0">
                <a:latin typeface="Arial MT"/>
                <a:cs typeface="Arial MT"/>
              </a:rPr>
              <a:t>your</a:t>
            </a:r>
            <a:r>
              <a:rPr spc="-20" dirty="0">
                <a:latin typeface="Arial MT"/>
                <a:cs typeface="Arial MT"/>
              </a:rPr>
              <a:t> </a:t>
            </a:r>
            <a:r>
              <a:rPr spc="-5" dirty="0">
                <a:latin typeface="Arial MT"/>
                <a:cs typeface="Arial MT"/>
              </a:rPr>
              <a:t>bank</a:t>
            </a:r>
            <a:r>
              <a:rPr spc="-15" dirty="0">
                <a:latin typeface="Arial MT"/>
                <a:cs typeface="Arial MT"/>
              </a:rPr>
              <a:t> </a:t>
            </a:r>
            <a:r>
              <a:rPr spc="-5" dirty="0">
                <a:latin typeface="Arial MT"/>
                <a:cs typeface="Arial MT"/>
              </a:rPr>
              <a:t>id,</a:t>
            </a:r>
            <a:r>
              <a:rPr spc="-20" dirty="0">
                <a:latin typeface="Arial MT"/>
                <a:cs typeface="Arial MT"/>
              </a:rPr>
              <a:t> </a:t>
            </a:r>
            <a:r>
              <a:rPr spc="-5" dirty="0">
                <a:latin typeface="Arial MT"/>
                <a:cs typeface="Arial MT"/>
              </a:rPr>
              <a:t>etc.</a:t>
            </a:r>
            <a:endParaRPr dirty="0">
              <a:latin typeface="Arial MT"/>
              <a:cs typeface="Arial MT"/>
            </a:endParaRPr>
          </a:p>
        </p:txBody>
      </p:sp>
      <p:sp>
        <p:nvSpPr>
          <p:cNvPr id="9" name="object 9"/>
          <p:cNvSpPr txBox="1"/>
          <p:nvPr/>
        </p:nvSpPr>
        <p:spPr>
          <a:xfrm>
            <a:off x="4572000" y="1907252"/>
            <a:ext cx="4572000" cy="445443"/>
          </a:xfrm>
          <a:prstGeom prst="rect">
            <a:avLst/>
          </a:prstGeom>
          <a:solidFill>
            <a:schemeClr val="bg1"/>
          </a:solidFill>
        </p:spPr>
        <p:txBody>
          <a:bodyPr vert="horz" wrap="square" lIns="0" tIns="22860" rIns="0" bIns="0" rtlCol="0">
            <a:spAutoFit/>
          </a:bodyPr>
          <a:lstStyle/>
          <a:p>
            <a:pPr marL="12700" marR="5080">
              <a:lnSpc>
                <a:spcPts val="1650"/>
              </a:lnSpc>
              <a:spcBef>
                <a:spcPts val="180"/>
              </a:spcBef>
            </a:pPr>
            <a:r>
              <a:rPr spc="-5" dirty="0">
                <a:latin typeface="Arial MT"/>
                <a:cs typeface="Arial MT"/>
              </a:rPr>
              <a:t>&lt;object width="100%" height="500px" data="snippet.ht </a:t>
            </a:r>
            <a:r>
              <a:rPr spc="-375" dirty="0">
                <a:latin typeface="Arial MT"/>
                <a:cs typeface="Arial MT"/>
              </a:rPr>
              <a:t> </a:t>
            </a:r>
            <a:r>
              <a:rPr dirty="0">
                <a:latin typeface="Arial MT"/>
                <a:cs typeface="Arial MT"/>
              </a:rPr>
              <a:t>ml"&gt;&lt;/object&gt;</a:t>
            </a:r>
          </a:p>
        </p:txBody>
      </p:sp>
      <p:sp>
        <p:nvSpPr>
          <p:cNvPr id="10" name="object 10"/>
          <p:cNvSpPr txBox="1"/>
          <p:nvPr/>
        </p:nvSpPr>
        <p:spPr>
          <a:xfrm>
            <a:off x="4572000" y="2432761"/>
            <a:ext cx="4572000" cy="228268"/>
          </a:xfrm>
          <a:prstGeom prst="rect">
            <a:avLst/>
          </a:prstGeom>
          <a:solidFill>
            <a:schemeClr val="bg1"/>
          </a:solidFill>
        </p:spPr>
        <p:txBody>
          <a:bodyPr vert="horz" wrap="square" lIns="0" tIns="12700" rIns="0" bIns="0" rtlCol="0">
            <a:spAutoFit/>
          </a:bodyPr>
          <a:lstStyle/>
          <a:p>
            <a:pPr marL="12700">
              <a:spcBef>
                <a:spcPts val="100"/>
              </a:spcBef>
            </a:pPr>
            <a:r>
              <a:rPr spc="-5" dirty="0">
                <a:latin typeface="Arial MT"/>
                <a:cs typeface="Arial MT"/>
              </a:rPr>
              <a:t>&lt;embed</a:t>
            </a:r>
            <a:r>
              <a:rPr spc="-30" dirty="0">
                <a:latin typeface="Arial MT"/>
                <a:cs typeface="Arial MT"/>
              </a:rPr>
              <a:t> </a:t>
            </a:r>
            <a:r>
              <a:rPr spc="-5" dirty="0">
                <a:latin typeface="Arial MT"/>
                <a:cs typeface="Arial MT"/>
              </a:rPr>
              <a:t>width="400"</a:t>
            </a:r>
            <a:r>
              <a:rPr spc="-30" dirty="0">
                <a:latin typeface="Arial MT"/>
                <a:cs typeface="Arial MT"/>
              </a:rPr>
              <a:t> </a:t>
            </a:r>
            <a:r>
              <a:rPr spc="-5" dirty="0">
                <a:latin typeface="Arial MT"/>
                <a:cs typeface="Arial MT"/>
              </a:rPr>
              <a:t>height="50"</a:t>
            </a:r>
            <a:r>
              <a:rPr spc="-30" dirty="0">
                <a:latin typeface="Arial MT"/>
                <a:cs typeface="Arial MT"/>
              </a:rPr>
              <a:t> </a:t>
            </a:r>
            <a:r>
              <a:rPr dirty="0">
                <a:latin typeface="Arial MT"/>
                <a:cs typeface="Arial MT"/>
              </a:rPr>
              <a:t>src="bookmark.swf"&gt;</a:t>
            </a:r>
          </a:p>
        </p:txBody>
      </p:sp>
    </p:spTree>
    <p:extLst>
      <p:ext uri="{BB962C8B-B14F-4D97-AF65-F5344CB8AC3E}">
        <p14:creationId xmlns:p14="http://schemas.microsoft.com/office/powerpoint/2010/main" val="148551732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4572000" y="0"/>
            <a:ext cx="4572000" cy="2094864"/>
          </a:xfrm>
          <a:custGeom>
            <a:avLst/>
            <a:gdLst/>
            <a:ahLst/>
            <a:cxnLst/>
            <a:rect l="l" t="t" r="r" b="b"/>
            <a:pathLst>
              <a:path w="4572000" h="2094864">
                <a:moveTo>
                  <a:pt x="0" y="2094821"/>
                </a:moveTo>
                <a:lnTo>
                  <a:pt x="4571999" y="2094821"/>
                </a:lnTo>
                <a:lnTo>
                  <a:pt x="4571999" y="0"/>
                </a:lnTo>
                <a:lnTo>
                  <a:pt x="0" y="0"/>
                </a:lnTo>
                <a:lnTo>
                  <a:pt x="0" y="2094821"/>
                </a:lnTo>
                <a:close/>
              </a:path>
            </a:pathLst>
          </a:custGeom>
          <a:solidFill>
            <a:srgbClr val="EEEEEE"/>
          </a:solidFill>
        </p:spPr>
        <p:txBody>
          <a:bodyPr wrap="square" lIns="0" tIns="0" rIns="0" bIns="0" rtlCol="0"/>
          <a:lstStyle/>
          <a:p>
            <a:endParaRPr sz="1800"/>
          </a:p>
        </p:txBody>
      </p:sp>
      <p:pic>
        <p:nvPicPr>
          <p:cNvPr id="4" name="object 4"/>
          <p:cNvPicPr/>
          <p:nvPr/>
        </p:nvPicPr>
        <p:blipFill>
          <a:blip r:embed="rId2" cstate="print"/>
          <a:stretch>
            <a:fillRect/>
          </a:stretch>
        </p:blipFill>
        <p:spPr>
          <a:xfrm>
            <a:off x="143976" y="161799"/>
            <a:ext cx="774074" cy="311224"/>
          </a:xfrm>
          <a:prstGeom prst="rect">
            <a:avLst/>
          </a:prstGeom>
        </p:spPr>
      </p:pic>
      <p:pic>
        <p:nvPicPr>
          <p:cNvPr id="5" name="object 5"/>
          <p:cNvPicPr/>
          <p:nvPr/>
        </p:nvPicPr>
        <p:blipFill>
          <a:blip r:embed="rId3" cstate="print"/>
          <a:stretch>
            <a:fillRect/>
          </a:stretch>
        </p:blipFill>
        <p:spPr>
          <a:xfrm>
            <a:off x="8229557" y="161801"/>
            <a:ext cx="791593" cy="311224"/>
          </a:xfrm>
          <a:prstGeom prst="rect">
            <a:avLst/>
          </a:prstGeom>
        </p:spPr>
      </p:pic>
      <p:sp>
        <p:nvSpPr>
          <p:cNvPr id="6" name="object 6"/>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spcBef>
                <a:spcPts val="100"/>
              </a:spcBef>
            </a:pPr>
            <a:r>
              <a:rPr sz="2400" dirty="0"/>
              <a:t>HTML5</a:t>
            </a:r>
          </a:p>
        </p:txBody>
      </p:sp>
      <p:sp>
        <p:nvSpPr>
          <p:cNvPr id="7" name="object 7"/>
          <p:cNvSpPr txBox="1"/>
          <p:nvPr/>
        </p:nvSpPr>
        <p:spPr>
          <a:xfrm>
            <a:off x="1546196" y="1728118"/>
            <a:ext cx="1460500"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HTML5</a:t>
            </a:r>
            <a:r>
              <a:rPr sz="1800" spc="-85" dirty="0">
                <a:solidFill>
                  <a:srgbClr val="595959"/>
                </a:solidFill>
                <a:latin typeface="Arial MT"/>
                <a:cs typeface="Arial MT"/>
              </a:rPr>
              <a:t> </a:t>
            </a:r>
            <a:r>
              <a:rPr sz="1800" dirty="0">
                <a:solidFill>
                  <a:srgbClr val="595959"/>
                </a:solidFill>
                <a:latin typeface="Arial MT"/>
                <a:cs typeface="Arial MT"/>
              </a:rPr>
              <a:t>Media</a:t>
            </a:r>
            <a:endParaRPr sz="1800" dirty="0">
              <a:latin typeface="Arial MT"/>
              <a:cs typeface="Arial MT"/>
            </a:endParaRPr>
          </a:p>
        </p:txBody>
      </p:sp>
      <p:sp>
        <p:nvSpPr>
          <p:cNvPr id="8" name="object 8"/>
          <p:cNvSpPr txBox="1"/>
          <p:nvPr/>
        </p:nvSpPr>
        <p:spPr>
          <a:xfrm>
            <a:off x="4708476" y="4841744"/>
            <a:ext cx="50165" cy="120546"/>
          </a:xfrm>
          <a:prstGeom prst="rect">
            <a:avLst/>
          </a:prstGeom>
        </p:spPr>
        <p:txBody>
          <a:bodyPr vert="horz" wrap="square" lIns="0" tIns="12700" rIns="0" bIns="0" rtlCol="0">
            <a:spAutoFit/>
          </a:bodyPr>
          <a:lstStyle/>
          <a:p>
            <a:pPr marL="12700">
              <a:spcBef>
                <a:spcPts val="100"/>
              </a:spcBef>
            </a:pPr>
            <a:r>
              <a:rPr sz="700" dirty="0">
                <a:solidFill>
                  <a:srgbClr val="595959"/>
                </a:solidFill>
                <a:latin typeface="Arial MT"/>
                <a:cs typeface="Arial MT"/>
              </a:rPr>
              <a:t>I</a:t>
            </a:r>
            <a:endParaRPr sz="700">
              <a:latin typeface="Arial MT"/>
              <a:cs typeface="Arial MT"/>
            </a:endParaRPr>
          </a:p>
        </p:txBody>
      </p:sp>
      <p:sp>
        <p:nvSpPr>
          <p:cNvPr id="9" name="object 9"/>
          <p:cNvSpPr txBox="1"/>
          <p:nvPr/>
        </p:nvSpPr>
        <p:spPr>
          <a:xfrm>
            <a:off x="617784" y="2950131"/>
            <a:ext cx="3549650" cy="762773"/>
          </a:xfrm>
          <a:prstGeom prst="rect">
            <a:avLst/>
          </a:prstGeom>
        </p:spPr>
        <p:txBody>
          <a:bodyPr vert="horz" wrap="square" lIns="0" tIns="46990" rIns="0" bIns="0" rtlCol="0">
            <a:spAutoFit/>
          </a:bodyPr>
          <a:lstStyle/>
          <a:p>
            <a:pPr marL="31115" algn="just">
              <a:spcBef>
                <a:spcPts val="370"/>
              </a:spcBef>
            </a:pPr>
            <a:r>
              <a:rPr spc="-30" dirty="0">
                <a:latin typeface="Arial MT"/>
                <a:cs typeface="Arial MT"/>
              </a:rPr>
              <a:t>YouTube</a:t>
            </a:r>
            <a:endParaRPr dirty="0">
              <a:latin typeface="Arial MT"/>
              <a:cs typeface="Arial MT"/>
            </a:endParaRPr>
          </a:p>
          <a:p>
            <a:pPr marL="348606" marR="5080" indent="-336542" algn="just">
              <a:lnSpc>
                <a:spcPct val="116100"/>
              </a:lnSpc>
              <a:buChar char="●"/>
              <a:tabLst>
                <a:tab pos="347972" algn="l"/>
                <a:tab pos="349241" algn="l"/>
              </a:tabLst>
            </a:pPr>
            <a:r>
              <a:rPr spc="-5" dirty="0">
                <a:latin typeface="Arial MT"/>
                <a:cs typeface="Arial MT"/>
              </a:rPr>
              <a:t>The easiest way to play </a:t>
            </a:r>
            <a:r>
              <a:rPr dirty="0">
                <a:latin typeface="Arial MT"/>
                <a:cs typeface="Arial MT"/>
              </a:rPr>
              <a:t>videos </a:t>
            </a:r>
            <a:r>
              <a:rPr spc="-5" dirty="0">
                <a:latin typeface="Arial MT"/>
                <a:cs typeface="Arial MT"/>
              </a:rPr>
              <a:t>in HTML, </a:t>
            </a:r>
            <a:r>
              <a:rPr spc="-375" dirty="0">
                <a:latin typeface="Arial MT"/>
                <a:cs typeface="Arial MT"/>
              </a:rPr>
              <a:t> </a:t>
            </a:r>
            <a:r>
              <a:rPr spc="-5" dirty="0">
                <a:latin typeface="Arial MT"/>
                <a:cs typeface="Arial MT"/>
              </a:rPr>
              <a:t>is</a:t>
            </a:r>
            <a:r>
              <a:rPr spc="-10" dirty="0">
                <a:latin typeface="Arial MT"/>
                <a:cs typeface="Arial MT"/>
              </a:rPr>
              <a:t> </a:t>
            </a:r>
            <a:r>
              <a:rPr spc="-5" dirty="0">
                <a:latin typeface="Arial MT"/>
                <a:cs typeface="Arial MT"/>
              </a:rPr>
              <a:t>to use</a:t>
            </a:r>
            <a:r>
              <a:rPr spc="-30" dirty="0">
                <a:latin typeface="Arial MT"/>
                <a:cs typeface="Arial MT"/>
              </a:rPr>
              <a:t> YouTube.</a:t>
            </a:r>
            <a:endParaRPr dirty="0">
              <a:latin typeface="Arial MT"/>
              <a:cs typeface="Arial MT"/>
            </a:endParaRPr>
          </a:p>
        </p:txBody>
      </p:sp>
      <p:sp>
        <p:nvSpPr>
          <p:cNvPr id="10" name="object 10"/>
          <p:cNvSpPr txBox="1"/>
          <p:nvPr/>
        </p:nvSpPr>
        <p:spPr>
          <a:xfrm>
            <a:off x="4572000" y="2337612"/>
            <a:ext cx="4572000" cy="882293"/>
          </a:xfrm>
          <a:prstGeom prst="rect">
            <a:avLst/>
          </a:prstGeom>
          <a:solidFill>
            <a:schemeClr val="bg1"/>
          </a:solidFill>
        </p:spPr>
        <p:txBody>
          <a:bodyPr vert="horz" wrap="square" lIns="0" tIns="22860" rIns="0" bIns="0" rtlCol="0">
            <a:spAutoFit/>
          </a:bodyPr>
          <a:lstStyle/>
          <a:p>
            <a:pPr marL="12700" marR="5080">
              <a:lnSpc>
                <a:spcPts val="1650"/>
              </a:lnSpc>
              <a:spcBef>
                <a:spcPts val="180"/>
              </a:spcBef>
            </a:pPr>
            <a:r>
              <a:rPr spc="-5" dirty="0">
                <a:latin typeface="Arial MT"/>
                <a:cs typeface="Arial MT"/>
              </a:rPr>
              <a:t>&lt;iframe width="420" height="315" </a:t>
            </a:r>
            <a:r>
              <a:rPr dirty="0">
                <a:latin typeface="Arial MT"/>
                <a:cs typeface="Arial MT"/>
              </a:rPr>
              <a:t> </a:t>
            </a:r>
            <a:r>
              <a:rPr spc="-10" dirty="0">
                <a:latin typeface="Arial MT"/>
                <a:cs typeface="Arial MT"/>
              </a:rPr>
              <a:t>src="</a:t>
            </a:r>
            <a:r>
              <a:rPr u="heavy" spc="-10" dirty="0">
                <a:solidFill>
                  <a:srgbClr val="0097A7"/>
                </a:solidFill>
                <a:uFill>
                  <a:solidFill>
                    <a:srgbClr val="0097A7"/>
                  </a:solidFill>
                </a:uFill>
                <a:latin typeface="Arial MT"/>
                <a:cs typeface="Arial MT"/>
                <a:hlinkClick r:id="rId4"/>
              </a:rPr>
              <a:t>https://www.youtube.com/embed/tgbNymZ7vqY</a:t>
            </a:r>
            <a:r>
              <a:rPr spc="-10" dirty="0">
                <a:latin typeface="Arial MT"/>
                <a:cs typeface="Arial MT"/>
              </a:rPr>
              <a:t>? </a:t>
            </a:r>
            <a:r>
              <a:rPr spc="-375" dirty="0">
                <a:latin typeface="Arial MT"/>
                <a:cs typeface="Arial MT"/>
              </a:rPr>
              <a:t> </a:t>
            </a:r>
            <a:r>
              <a:rPr spc="-5" dirty="0">
                <a:latin typeface="Arial MT"/>
                <a:cs typeface="Arial MT"/>
              </a:rPr>
              <a:t>autoplay=1"&gt;</a:t>
            </a:r>
            <a:endParaRPr dirty="0">
              <a:latin typeface="Arial MT"/>
              <a:cs typeface="Arial MT"/>
            </a:endParaRPr>
          </a:p>
          <a:p>
            <a:pPr marL="12700">
              <a:lnSpc>
                <a:spcPts val="1600"/>
              </a:lnSpc>
            </a:pPr>
            <a:r>
              <a:rPr spc="-5" dirty="0">
                <a:latin typeface="Arial MT"/>
                <a:cs typeface="Arial MT"/>
              </a:rPr>
              <a:t>&lt;/iframe</a:t>
            </a:r>
            <a:endParaRPr dirty="0">
              <a:latin typeface="Arial MT"/>
              <a:cs typeface="Arial MT"/>
            </a:endParaRPr>
          </a:p>
        </p:txBody>
      </p:sp>
    </p:spTree>
    <p:extLst>
      <p:ext uri="{BB962C8B-B14F-4D97-AF65-F5344CB8AC3E}">
        <p14:creationId xmlns:p14="http://schemas.microsoft.com/office/powerpoint/2010/main" val="953280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32617" y="837408"/>
            <a:ext cx="3350895" cy="772006"/>
          </a:xfrm>
          <a:prstGeom prst="rect">
            <a:avLst/>
          </a:prstGeom>
        </p:spPr>
        <p:txBody>
          <a:bodyPr vert="horz" wrap="square" lIns="0" tIns="27940" rIns="0" bIns="0" rtlCol="0">
            <a:spAutoFit/>
          </a:bodyPr>
          <a:lstStyle/>
          <a:p>
            <a:pPr marL="88263" marR="5080" indent="-76198">
              <a:lnSpc>
                <a:spcPts val="2850"/>
              </a:lnSpc>
              <a:spcBef>
                <a:spcPts val="220"/>
              </a:spcBef>
            </a:pPr>
            <a:r>
              <a:rPr sz="2400" spc="-10" dirty="0">
                <a:latin typeface="Arial MT"/>
                <a:cs typeface="Arial MT"/>
              </a:rPr>
              <a:t>Different</a:t>
            </a:r>
            <a:r>
              <a:rPr sz="2400" spc="-40" dirty="0">
                <a:latin typeface="Arial MT"/>
                <a:cs typeface="Arial MT"/>
              </a:rPr>
              <a:t> </a:t>
            </a:r>
            <a:r>
              <a:rPr sz="2400" spc="-5" dirty="0">
                <a:latin typeface="Arial MT"/>
                <a:cs typeface="Arial MT"/>
              </a:rPr>
              <a:t>editors</a:t>
            </a:r>
            <a:r>
              <a:rPr sz="2400" spc="-30" dirty="0">
                <a:latin typeface="Arial MT"/>
                <a:cs typeface="Arial MT"/>
              </a:rPr>
              <a:t> </a:t>
            </a:r>
            <a:r>
              <a:rPr sz="2400" spc="-5" dirty="0">
                <a:latin typeface="Arial MT"/>
                <a:cs typeface="Arial MT"/>
              </a:rPr>
              <a:t>used</a:t>
            </a:r>
            <a:r>
              <a:rPr sz="2400" spc="-30" dirty="0">
                <a:latin typeface="Arial MT"/>
                <a:cs typeface="Arial MT"/>
              </a:rPr>
              <a:t> </a:t>
            </a:r>
            <a:r>
              <a:rPr sz="2400" spc="-5" dirty="0">
                <a:latin typeface="Arial MT"/>
                <a:cs typeface="Arial MT"/>
              </a:rPr>
              <a:t>for </a:t>
            </a:r>
            <a:r>
              <a:rPr sz="2400" spc="-650" dirty="0">
                <a:latin typeface="Arial MT"/>
                <a:cs typeface="Arial MT"/>
              </a:rPr>
              <a:t> </a:t>
            </a:r>
            <a:r>
              <a:rPr sz="2400" spc="-15" dirty="0">
                <a:latin typeface="Arial MT"/>
                <a:cs typeface="Arial MT"/>
              </a:rPr>
              <a:t>Webpage</a:t>
            </a:r>
            <a:r>
              <a:rPr sz="2400" spc="-45" dirty="0">
                <a:latin typeface="Arial MT"/>
                <a:cs typeface="Arial MT"/>
              </a:rPr>
              <a:t> </a:t>
            </a:r>
            <a:r>
              <a:rPr sz="2400" spc="-5" dirty="0">
                <a:latin typeface="Arial MT"/>
                <a:cs typeface="Arial MT"/>
              </a:rPr>
              <a:t>Development</a:t>
            </a:r>
            <a:endParaRPr sz="2400" dirty="0">
              <a:latin typeface="Arial MT"/>
              <a:cs typeface="Arial MT"/>
            </a:endParaRPr>
          </a:p>
        </p:txBody>
      </p:sp>
      <p:sp>
        <p:nvSpPr>
          <p:cNvPr id="3" name="object 3"/>
          <p:cNvSpPr txBox="1"/>
          <p:nvPr/>
        </p:nvSpPr>
        <p:spPr>
          <a:xfrm>
            <a:off x="5811204" y="4743772"/>
            <a:ext cx="2399346" cy="120546"/>
          </a:xfrm>
          <a:prstGeom prst="rect">
            <a:avLst/>
          </a:prstGeom>
        </p:spPr>
        <p:txBody>
          <a:bodyPr vert="horz" wrap="square" lIns="0" tIns="12700" rIns="0" bIns="0" rtlCol="0">
            <a:spAutoFit/>
          </a:bodyPr>
          <a:lstStyle/>
          <a:p>
            <a:pPr marL="12700">
              <a:spcBef>
                <a:spcPts val="100"/>
              </a:spcBef>
            </a:pPr>
            <a:r>
              <a:rPr sz="700" spc="-5" dirty="0">
                <a:solidFill>
                  <a:srgbClr val="595959"/>
                </a:solidFill>
                <a:latin typeface="Arial MT"/>
                <a:cs typeface="Arial MT"/>
              </a:rPr>
              <a:t>Image</a:t>
            </a:r>
            <a:r>
              <a:rPr sz="700" spc="-35" dirty="0">
                <a:solidFill>
                  <a:srgbClr val="595959"/>
                </a:solidFill>
                <a:latin typeface="Arial MT"/>
                <a:cs typeface="Arial MT"/>
              </a:rPr>
              <a:t> </a:t>
            </a:r>
            <a:r>
              <a:rPr sz="700" spc="-5" dirty="0">
                <a:solidFill>
                  <a:srgbClr val="595959"/>
                </a:solidFill>
                <a:latin typeface="Arial MT"/>
                <a:cs typeface="Arial MT"/>
              </a:rPr>
              <a:t>Source:</a:t>
            </a:r>
            <a:r>
              <a:rPr sz="700" spc="-35" dirty="0">
                <a:solidFill>
                  <a:srgbClr val="595959"/>
                </a:solidFill>
                <a:latin typeface="Arial MT"/>
                <a:cs typeface="Arial MT"/>
              </a:rPr>
              <a:t> </a:t>
            </a:r>
            <a:r>
              <a:rPr sz="700" spc="-5" dirty="0">
                <a:solidFill>
                  <a:srgbClr val="595959"/>
                </a:solidFill>
                <a:latin typeface="Arial MT"/>
                <a:cs typeface="Arial MT"/>
                <a:hlinkClick r:id="rId2"/>
              </a:rPr>
              <a:t>http://schoolsofweb.com/html-editors/</a:t>
            </a:r>
            <a:endParaRPr sz="700" dirty="0">
              <a:latin typeface="Arial MT"/>
              <a:cs typeface="Arial MT"/>
            </a:endParaRPr>
          </a:p>
        </p:txBody>
      </p:sp>
      <p:pic>
        <p:nvPicPr>
          <p:cNvPr id="4" name="object 4"/>
          <p:cNvPicPr/>
          <p:nvPr/>
        </p:nvPicPr>
        <p:blipFill>
          <a:blip r:embed="rId3" cstate="print"/>
          <a:stretch>
            <a:fillRect/>
          </a:stretch>
        </p:blipFill>
        <p:spPr>
          <a:xfrm>
            <a:off x="4572000" y="1280038"/>
            <a:ext cx="4571996" cy="2583424"/>
          </a:xfrm>
          <a:prstGeom prst="rect">
            <a:avLst/>
          </a:prstGeom>
        </p:spPr>
      </p:pic>
    </p:spTree>
    <p:extLst>
      <p:ext uri="{BB962C8B-B14F-4D97-AF65-F5344CB8AC3E}">
        <p14:creationId xmlns:p14="http://schemas.microsoft.com/office/powerpoint/2010/main" val="334124446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27940" rIns="0" bIns="0" rtlCol="0" anchor="ctr" anchorCtr="0">
            <a:spAutoFit/>
          </a:bodyPr>
          <a:lstStyle/>
          <a:p>
            <a:pPr marL="88263" marR="5080" indent="-76198" algn="ctr">
              <a:lnSpc>
                <a:spcPts val="2850"/>
              </a:lnSpc>
              <a:spcBef>
                <a:spcPts val="220"/>
              </a:spcBef>
            </a:pPr>
            <a:r>
              <a:rPr sz="2400" dirty="0"/>
              <a:t>Different editors used for  Webpage Development</a:t>
            </a:r>
          </a:p>
        </p:txBody>
      </p:sp>
      <p:sp>
        <p:nvSpPr>
          <p:cNvPr id="3" name="object 3"/>
          <p:cNvSpPr txBox="1"/>
          <p:nvPr/>
        </p:nvSpPr>
        <p:spPr>
          <a:xfrm>
            <a:off x="1569581" y="1728118"/>
            <a:ext cx="1412875"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HTM</a:t>
            </a:r>
            <a:r>
              <a:rPr sz="1800" dirty="0">
                <a:solidFill>
                  <a:srgbClr val="595959"/>
                </a:solidFill>
                <a:latin typeface="Arial MT"/>
                <a:cs typeface="Arial MT"/>
              </a:rPr>
              <a:t>L</a:t>
            </a:r>
            <a:r>
              <a:rPr sz="1800" spc="-70" dirty="0">
                <a:solidFill>
                  <a:srgbClr val="595959"/>
                </a:solidFill>
                <a:latin typeface="Arial MT"/>
                <a:cs typeface="Arial MT"/>
              </a:rPr>
              <a:t> </a:t>
            </a:r>
            <a:r>
              <a:rPr sz="1800" spc="-5" dirty="0">
                <a:solidFill>
                  <a:srgbClr val="595959"/>
                </a:solidFill>
                <a:latin typeface="Arial MT"/>
                <a:cs typeface="Arial MT"/>
              </a:rPr>
              <a:t>Editors</a:t>
            </a:r>
            <a:endParaRPr sz="1800" dirty="0">
              <a:latin typeface="Arial MT"/>
              <a:cs typeface="Arial MT"/>
            </a:endParaRPr>
          </a:p>
        </p:txBody>
      </p:sp>
      <p:sp>
        <p:nvSpPr>
          <p:cNvPr id="4" name="object 4"/>
          <p:cNvSpPr txBox="1"/>
          <p:nvPr/>
        </p:nvSpPr>
        <p:spPr>
          <a:xfrm>
            <a:off x="5811204" y="4765544"/>
            <a:ext cx="2093595" cy="120546"/>
          </a:xfrm>
          <a:prstGeom prst="rect">
            <a:avLst/>
          </a:prstGeom>
        </p:spPr>
        <p:txBody>
          <a:bodyPr vert="horz" wrap="square" lIns="0" tIns="12700" rIns="0" bIns="0" rtlCol="0">
            <a:spAutoFit/>
          </a:bodyPr>
          <a:lstStyle/>
          <a:p>
            <a:pPr marL="12700" algn="ctr">
              <a:spcBef>
                <a:spcPts val="100"/>
              </a:spcBef>
            </a:pPr>
            <a:r>
              <a:rPr sz="700" spc="-5" dirty="0">
                <a:solidFill>
                  <a:srgbClr val="595959"/>
                </a:solidFill>
                <a:latin typeface="Arial MT"/>
                <a:cs typeface="Arial MT"/>
              </a:rPr>
              <a:t>Image</a:t>
            </a:r>
            <a:r>
              <a:rPr sz="700" spc="-35" dirty="0">
                <a:solidFill>
                  <a:srgbClr val="595959"/>
                </a:solidFill>
                <a:latin typeface="Arial MT"/>
                <a:cs typeface="Arial MT"/>
              </a:rPr>
              <a:t> </a:t>
            </a:r>
            <a:r>
              <a:rPr sz="700" spc="-5" dirty="0">
                <a:solidFill>
                  <a:srgbClr val="595959"/>
                </a:solidFill>
                <a:latin typeface="Arial MT"/>
                <a:cs typeface="Arial MT"/>
              </a:rPr>
              <a:t>Source:</a:t>
            </a:r>
            <a:r>
              <a:rPr sz="700" spc="-35" dirty="0">
                <a:solidFill>
                  <a:srgbClr val="595959"/>
                </a:solidFill>
                <a:latin typeface="Arial MT"/>
                <a:cs typeface="Arial MT"/>
              </a:rPr>
              <a:t> </a:t>
            </a:r>
            <a:r>
              <a:rPr sz="700" spc="-5" dirty="0">
                <a:solidFill>
                  <a:srgbClr val="595959"/>
                </a:solidFill>
                <a:latin typeface="Arial MT"/>
                <a:cs typeface="Arial MT"/>
                <a:hlinkClick r:id="rId2"/>
              </a:rPr>
              <a:t>http://schoolsofweb.com/html-editors/</a:t>
            </a:r>
            <a:endParaRPr sz="700" dirty="0">
              <a:latin typeface="Arial MT"/>
              <a:cs typeface="Arial MT"/>
            </a:endParaRPr>
          </a:p>
        </p:txBody>
      </p:sp>
      <p:sp>
        <p:nvSpPr>
          <p:cNvPr id="5" name="object 5"/>
          <p:cNvSpPr txBox="1"/>
          <p:nvPr/>
        </p:nvSpPr>
        <p:spPr>
          <a:xfrm>
            <a:off x="597992" y="2577826"/>
            <a:ext cx="3375660" cy="1279325"/>
          </a:xfrm>
          <a:prstGeom prst="rect">
            <a:avLst/>
          </a:prstGeom>
        </p:spPr>
        <p:txBody>
          <a:bodyPr vert="horz" wrap="square" lIns="0" tIns="12700" rIns="0" bIns="0" rtlCol="0">
            <a:spAutoFit/>
          </a:bodyPr>
          <a:lstStyle/>
          <a:p>
            <a:pPr marL="348606" marR="143507" indent="-336542" algn="just">
              <a:lnSpc>
                <a:spcPct val="116100"/>
              </a:lnSpc>
              <a:spcBef>
                <a:spcPts val="100"/>
              </a:spcBef>
              <a:buChar char="●"/>
              <a:tabLst>
                <a:tab pos="347972" algn="l"/>
                <a:tab pos="349241" algn="l"/>
              </a:tabLst>
            </a:pPr>
            <a:r>
              <a:rPr spc="-5" dirty="0">
                <a:latin typeface="Arial MT"/>
                <a:cs typeface="Arial MT"/>
              </a:rPr>
              <a:t>HTML</a:t>
            </a:r>
            <a:r>
              <a:rPr spc="-65" dirty="0">
                <a:latin typeface="Arial MT"/>
                <a:cs typeface="Arial MT"/>
              </a:rPr>
              <a:t> </a:t>
            </a:r>
            <a:r>
              <a:rPr spc="-5" dirty="0">
                <a:latin typeface="Arial MT"/>
                <a:cs typeface="Arial MT"/>
              </a:rPr>
              <a:t>text</a:t>
            </a:r>
            <a:r>
              <a:rPr spc="-20" dirty="0">
                <a:latin typeface="Arial MT"/>
                <a:cs typeface="Arial MT"/>
              </a:rPr>
              <a:t> </a:t>
            </a:r>
            <a:r>
              <a:rPr spc="-5" dirty="0">
                <a:latin typeface="Arial MT"/>
                <a:cs typeface="Arial MT"/>
              </a:rPr>
              <a:t>editors</a:t>
            </a:r>
            <a:r>
              <a:rPr spc="-15" dirty="0">
                <a:latin typeface="Arial MT"/>
                <a:cs typeface="Arial MT"/>
              </a:rPr>
              <a:t> </a:t>
            </a:r>
            <a:r>
              <a:rPr spc="-5" dirty="0">
                <a:latin typeface="Arial MT"/>
                <a:cs typeface="Arial MT"/>
              </a:rPr>
              <a:t>are</a:t>
            </a:r>
            <a:r>
              <a:rPr spc="-15" dirty="0">
                <a:latin typeface="Arial MT"/>
                <a:cs typeface="Arial MT"/>
              </a:rPr>
              <a:t> </a:t>
            </a:r>
            <a:r>
              <a:rPr spc="-5" dirty="0">
                <a:latin typeface="Arial MT"/>
                <a:cs typeface="Arial MT"/>
              </a:rPr>
              <a:t>used</a:t>
            </a:r>
            <a:r>
              <a:rPr spc="-20" dirty="0">
                <a:latin typeface="Arial MT"/>
                <a:cs typeface="Arial MT"/>
              </a:rPr>
              <a:t> </a:t>
            </a:r>
            <a:r>
              <a:rPr spc="-5" dirty="0">
                <a:latin typeface="Arial MT"/>
                <a:cs typeface="Arial MT"/>
              </a:rPr>
              <a:t>to</a:t>
            </a:r>
            <a:r>
              <a:rPr spc="-15" dirty="0">
                <a:latin typeface="Arial MT"/>
                <a:cs typeface="Arial MT"/>
              </a:rPr>
              <a:t> </a:t>
            </a:r>
            <a:r>
              <a:rPr dirty="0">
                <a:latin typeface="Arial MT"/>
                <a:cs typeface="Arial MT"/>
              </a:rPr>
              <a:t>create </a:t>
            </a:r>
            <a:r>
              <a:rPr spc="-375" dirty="0">
                <a:latin typeface="Arial MT"/>
                <a:cs typeface="Arial MT"/>
              </a:rPr>
              <a:t> </a:t>
            </a:r>
            <a:r>
              <a:rPr spc="-5" dirty="0">
                <a:latin typeface="Arial MT"/>
                <a:cs typeface="Arial MT"/>
              </a:rPr>
              <a:t>and</a:t>
            </a:r>
            <a:r>
              <a:rPr spc="-10" dirty="0">
                <a:latin typeface="Arial MT"/>
                <a:cs typeface="Arial MT"/>
              </a:rPr>
              <a:t> </a:t>
            </a:r>
            <a:r>
              <a:rPr dirty="0">
                <a:latin typeface="Arial MT"/>
                <a:cs typeface="Arial MT"/>
              </a:rPr>
              <a:t>modify</a:t>
            </a:r>
            <a:r>
              <a:rPr spc="-10" dirty="0">
                <a:latin typeface="Arial MT"/>
                <a:cs typeface="Arial MT"/>
              </a:rPr>
              <a:t> </a:t>
            </a:r>
            <a:r>
              <a:rPr spc="-5" dirty="0">
                <a:latin typeface="Arial MT"/>
                <a:cs typeface="Arial MT"/>
              </a:rPr>
              <a:t>web</a:t>
            </a:r>
            <a:r>
              <a:rPr spc="-10" dirty="0">
                <a:latin typeface="Arial MT"/>
                <a:cs typeface="Arial MT"/>
              </a:rPr>
              <a:t> </a:t>
            </a:r>
            <a:r>
              <a:rPr spc="-5" dirty="0">
                <a:latin typeface="Arial MT"/>
                <a:cs typeface="Arial MT"/>
              </a:rPr>
              <a:t>pages.</a:t>
            </a:r>
            <a:endParaRPr dirty="0">
              <a:latin typeface="Arial MT"/>
              <a:cs typeface="Arial MT"/>
            </a:endParaRPr>
          </a:p>
          <a:p>
            <a:pPr algn="just">
              <a:spcBef>
                <a:spcPts val="50"/>
              </a:spcBef>
              <a:buFont typeface="Arial MT"/>
              <a:buChar char="●"/>
            </a:pPr>
            <a:endParaRPr sz="1650" dirty="0">
              <a:latin typeface="Arial MT"/>
              <a:cs typeface="Arial MT"/>
            </a:endParaRPr>
          </a:p>
          <a:p>
            <a:pPr marL="348606" marR="5080" indent="-336542" algn="just">
              <a:lnSpc>
                <a:spcPct val="116100"/>
              </a:lnSpc>
              <a:buChar char="●"/>
              <a:tabLst>
                <a:tab pos="347972" algn="l"/>
                <a:tab pos="349241" algn="l"/>
              </a:tabLst>
            </a:pPr>
            <a:r>
              <a:rPr spc="-5" dirty="0">
                <a:latin typeface="Arial MT"/>
                <a:cs typeface="Arial MT"/>
              </a:rPr>
              <a:t>HTML</a:t>
            </a:r>
            <a:r>
              <a:rPr spc="-65" dirty="0">
                <a:latin typeface="Arial MT"/>
                <a:cs typeface="Arial MT"/>
              </a:rPr>
              <a:t> </a:t>
            </a:r>
            <a:r>
              <a:rPr dirty="0">
                <a:latin typeface="Arial MT"/>
                <a:cs typeface="Arial MT"/>
              </a:rPr>
              <a:t>codes</a:t>
            </a:r>
            <a:r>
              <a:rPr spc="-15" dirty="0">
                <a:latin typeface="Arial MT"/>
                <a:cs typeface="Arial MT"/>
              </a:rPr>
              <a:t> </a:t>
            </a:r>
            <a:r>
              <a:rPr dirty="0">
                <a:latin typeface="Arial MT"/>
                <a:cs typeface="Arial MT"/>
              </a:rPr>
              <a:t>can</a:t>
            </a:r>
            <a:r>
              <a:rPr spc="-20" dirty="0">
                <a:latin typeface="Arial MT"/>
                <a:cs typeface="Arial MT"/>
              </a:rPr>
              <a:t> </a:t>
            </a:r>
            <a:r>
              <a:rPr spc="-5" dirty="0">
                <a:latin typeface="Arial MT"/>
                <a:cs typeface="Arial MT"/>
              </a:rPr>
              <a:t>be</a:t>
            </a:r>
            <a:r>
              <a:rPr spc="-15" dirty="0">
                <a:latin typeface="Arial MT"/>
                <a:cs typeface="Arial MT"/>
              </a:rPr>
              <a:t> </a:t>
            </a:r>
            <a:r>
              <a:rPr spc="-5" dirty="0">
                <a:latin typeface="Arial MT"/>
                <a:cs typeface="Arial MT"/>
              </a:rPr>
              <a:t>written</a:t>
            </a:r>
            <a:r>
              <a:rPr spc="-15" dirty="0">
                <a:latin typeface="Arial MT"/>
                <a:cs typeface="Arial MT"/>
              </a:rPr>
              <a:t> </a:t>
            </a:r>
            <a:r>
              <a:rPr spc="-5" dirty="0">
                <a:latin typeface="Arial MT"/>
                <a:cs typeface="Arial MT"/>
              </a:rPr>
              <a:t>in</a:t>
            </a:r>
            <a:r>
              <a:rPr spc="-15" dirty="0">
                <a:latin typeface="Arial MT"/>
                <a:cs typeface="Arial MT"/>
              </a:rPr>
              <a:t> </a:t>
            </a:r>
            <a:r>
              <a:rPr spc="-5" dirty="0">
                <a:latin typeface="Arial MT"/>
                <a:cs typeface="Arial MT"/>
              </a:rPr>
              <a:t>any</a:t>
            </a:r>
            <a:r>
              <a:rPr spc="-15" dirty="0">
                <a:latin typeface="Arial MT"/>
                <a:cs typeface="Arial MT"/>
              </a:rPr>
              <a:t> </a:t>
            </a:r>
            <a:r>
              <a:rPr spc="-5" dirty="0">
                <a:latin typeface="Arial MT"/>
                <a:cs typeface="Arial MT"/>
              </a:rPr>
              <a:t>text </a:t>
            </a:r>
            <a:r>
              <a:rPr spc="-375" dirty="0">
                <a:latin typeface="Arial MT"/>
                <a:cs typeface="Arial MT"/>
              </a:rPr>
              <a:t> </a:t>
            </a:r>
            <a:r>
              <a:rPr spc="-5" dirty="0">
                <a:latin typeface="Arial MT"/>
                <a:cs typeface="Arial MT"/>
              </a:rPr>
              <a:t>editors</a:t>
            </a:r>
            <a:r>
              <a:rPr spc="-10" dirty="0">
                <a:latin typeface="Arial MT"/>
                <a:cs typeface="Arial MT"/>
              </a:rPr>
              <a:t> </a:t>
            </a:r>
            <a:r>
              <a:rPr spc="-5" dirty="0">
                <a:latin typeface="Arial MT"/>
                <a:cs typeface="Arial MT"/>
              </a:rPr>
              <a:t>including</a:t>
            </a:r>
            <a:r>
              <a:rPr spc="-10" dirty="0">
                <a:latin typeface="Arial MT"/>
                <a:cs typeface="Arial MT"/>
              </a:rPr>
              <a:t> </a:t>
            </a:r>
            <a:r>
              <a:rPr spc="-5" dirty="0">
                <a:latin typeface="Arial MT"/>
                <a:cs typeface="Arial MT"/>
              </a:rPr>
              <a:t>the</a:t>
            </a:r>
            <a:r>
              <a:rPr dirty="0">
                <a:latin typeface="Arial MT"/>
                <a:cs typeface="Arial MT"/>
              </a:rPr>
              <a:t> </a:t>
            </a:r>
            <a:r>
              <a:rPr b="1" spc="-5" dirty="0">
                <a:latin typeface="Arial MT"/>
              </a:rPr>
              <a:t>notepad</a:t>
            </a:r>
            <a:r>
              <a:rPr spc="-5" dirty="0">
                <a:latin typeface="Arial MT"/>
                <a:cs typeface="Arial MT"/>
              </a:rPr>
              <a:t>.</a:t>
            </a:r>
            <a:endParaRPr dirty="0">
              <a:latin typeface="Arial MT"/>
              <a:cs typeface="Arial MT"/>
            </a:endParaRPr>
          </a:p>
        </p:txBody>
      </p:sp>
      <p:pic>
        <p:nvPicPr>
          <p:cNvPr id="6" name="object 6"/>
          <p:cNvPicPr/>
          <p:nvPr/>
        </p:nvPicPr>
        <p:blipFill>
          <a:blip r:embed="rId3" cstate="print"/>
          <a:stretch>
            <a:fillRect/>
          </a:stretch>
        </p:blipFill>
        <p:spPr>
          <a:xfrm>
            <a:off x="4572000" y="1354900"/>
            <a:ext cx="4571996" cy="2583424"/>
          </a:xfrm>
          <a:prstGeom prst="rect">
            <a:avLst/>
          </a:prstGeom>
        </p:spPr>
      </p:pic>
    </p:spTree>
    <p:extLst>
      <p:ext uri="{BB962C8B-B14F-4D97-AF65-F5344CB8AC3E}">
        <p14:creationId xmlns:p14="http://schemas.microsoft.com/office/powerpoint/2010/main" val="308771339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27940" rIns="0" bIns="0" rtlCol="0" anchor="ctr" anchorCtr="0">
            <a:spAutoFit/>
          </a:bodyPr>
          <a:lstStyle/>
          <a:p>
            <a:pPr marL="88263" marR="5080" indent="-76198" algn="ctr">
              <a:lnSpc>
                <a:spcPts val="2850"/>
              </a:lnSpc>
              <a:spcBef>
                <a:spcPts val="220"/>
              </a:spcBef>
            </a:pPr>
            <a:r>
              <a:rPr sz="2400" dirty="0"/>
              <a:t>Different editors used for  Webpage Development</a:t>
            </a:r>
          </a:p>
        </p:txBody>
      </p:sp>
      <p:sp>
        <p:nvSpPr>
          <p:cNvPr id="3" name="object 3"/>
          <p:cNvSpPr txBox="1"/>
          <p:nvPr/>
        </p:nvSpPr>
        <p:spPr>
          <a:xfrm>
            <a:off x="584804" y="1590006"/>
            <a:ext cx="3467735" cy="3335850"/>
          </a:xfrm>
          <a:prstGeom prst="rect">
            <a:avLst/>
          </a:prstGeom>
        </p:spPr>
        <p:txBody>
          <a:bodyPr vert="horz" wrap="square" lIns="0" tIns="10795" rIns="0" bIns="0" rtlCol="0">
            <a:spAutoFit/>
          </a:bodyPr>
          <a:lstStyle/>
          <a:p>
            <a:pPr marL="1336007" marR="93978" indent="-1323942" algn="ctr">
              <a:lnSpc>
                <a:spcPct val="100699"/>
              </a:lnSpc>
              <a:spcBef>
                <a:spcPts val="85"/>
              </a:spcBef>
            </a:pPr>
            <a:endParaRPr lang="en-IN" sz="1800" spc="-5" dirty="0">
              <a:solidFill>
                <a:srgbClr val="595959"/>
              </a:solidFill>
              <a:latin typeface="Arial MT"/>
              <a:cs typeface="Arial MT"/>
            </a:endParaRPr>
          </a:p>
          <a:p>
            <a:pPr marL="1336007" marR="93978" indent="-1323942" algn="ctr">
              <a:lnSpc>
                <a:spcPct val="100699"/>
              </a:lnSpc>
              <a:spcBef>
                <a:spcPts val="85"/>
              </a:spcBef>
            </a:pPr>
            <a:r>
              <a:rPr sz="1800" spc="-5" dirty="0">
                <a:solidFill>
                  <a:srgbClr val="595959"/>
                </a:solidFill>
                <a:latin typeface="Arial MT"/>
                <a:cs typeface="Arial MT"/>
              </a:rPr>
              <a:t>Common</a:t>
            </a:r>
            <a:r>
              <a:rPr sz="1800" spc="-25" dirty="0">
                <a:solidFill>
                  <a:srgbClr val="595959"/>
                </a:solidFill>
                <a:latin typeface="Arial MT"/>
                <a:cs typeface="Arial MT"/>
              </a:rPr>
              <a:t> </a:t>
            </a:r>
            <a:r>
              <a:rPr sz="1800" spc="-5" dirty="0">
                <a:solidFill>
                  <a:srgbClr val="595959"/>
                </a:solidFill>
                <a:latin typeface="Arial MT"/>
                <a:cs typeface="Arial MT"/>
              </a:rPr>
              <a:t>features</a:t>
            </a:r>
            <a:r>
              <a:rPr sz="1800" spc="-25" dirty="0">
                <a:solidFill>
                  <a:srgbClr val="595959"/>
                </a:solidFill>
                <a:latin typeface="Arial MT"/>
                <a:cs typeface="Arial MT"/>
              </a:rPr>
              <a:t> </a:t>
            </a:r>
            <a:r>
              <a:rPr sz="1800" spc="-5" dirty="0">
                <a:solidFill>
                  <a:srgbClr val="595959"/>
                </a:solidFill>
                <a:latin typeface="Arial MT"/>
                <a:cs typeface="Arial MT"/>
              </a:rPr>
              <a:t>of</a:t>
            </a:r>
            <a:r>
              <a:rPr sz="1800" spc="-25" dirty="0">
                <a:solidFill>
                  <a:srgbClr val="595959"/>
                </a:solidFill>
                <a:latin typeface="Arial MT"/>
                <a:cs typeface="Arial MT"/>
              </a:rPr>
              <a:t> </a:t>
            </a:r>
            <a:r>
              <a:rPr sz="1800" spc="-5" dirty="0">
                <a:solidFill>
                  <a:srgbClr val="595959"/>
                </a:solidFill>
                <a:latin typeface="Arial MT"/>
                <a:cs typeface="Arial MT"/>
              </a:rPr>
              <a:t>HTML</a:t>
            </a:r>
            <a:r>
              <a:rPr sz="1800" spc="-90" dirty="0">
                <a:solidFill>
                  <a:srgbClr val="595959"/>
                </a:solidFill>
                <a:latin typeface="Arial MT"/>
                <a:cs typeface="Arial MT"/>
              </a:rPr>
              <a:t> </a:t>
            </a:r>
            <a:r>
              <a:rPr sz="1800" spc="-5" dirty="0">
                <a:solidFill>
                  <a:srgbClr val="595959"/>
                </a:solidFill>
                <a:latin typeface="Arial MT"/>
                <a:cs typeface="Arial MT"/>
              </a:rPr>
              <a:t>Code </a:t>
            </a:r>
            <a:r>
              <a:rPr sz="1800" spc="-484" dirty="0">
                <a:solidFill>
                  <a:srgbClr val="595959"/>
                </a:solidFill>
                <a:latin typeface="Arial MT"/>
                <a:cs typeface="Arial MT"/>
              </a:rPr>
              <a:t> </a:t>
            </a:r>
            <a:r>
              <a:rPr sz="1800" spc="-5" dirty="0">
                <a:solidFill>
                  <a:srgbClr val="595959"/>
                </a:solidFill>
                <a:latin typeface="Arial MT"/>
                <a:cs typeface="Arial MT"/>
              </a:rPr>
              <a:t>Editors</a:t>
            </a:r>
            <a:endParaRPr sz="1800" dirty="0">
              <a:latin typeface="Arial MT"/>
              <a:cs typeface="Arial MT"/>
            </a:endParaRPr>
          </a:p>
          <a:p>
            <a:pPr marL="380990" indent="-336542" algn="just">
              <a:buChar char="●"/>
              <a:tabLst>
                <a:tab pos="380990" algn="l"/>
                <a:tab pos="381626" algn="l"/>
              </a:tabLst>
            </a:pPr>
            <a:r>
              <a:rPr spc="-5" dirty="0">
                <a:latin typeface="Arial MT"/>
                <a:cs typeface="Arial MT"/>
              </a:rPr>
              <a:t>Auto-completion.</a:t>
            </a:r>
            <a:endParaRPr dirty="0">
              <a:latin typeface="Arial MT"/>
              <a:cs typeface="Arial MT"/>
            </a:endParaRPr>
          </a:p>
          <a:p>
            <a:pPr marL="380990" indent="-336542" algn="just">
              <a:spcBef>
                <a:spcPts val="270"/>
              </a:spcBef>
              <a:buChar char="●"/>
              <a:tabLst>
                <a:tab pos="380990" algn="l"/>
                <a:tab pos="381626" algn="l"/>
              </a:tabLst>
            </a:pPr>
            <a:r>
              <a:rPr spc="-5" dirty="0">
                <a:latin typeface="Arial MT"/>
                <a:cs typeface="Arial MT"/>
              </a:rPr>
              <a:t>Adding</a:t>
            </a:r>
            <a:r>
              <a:rPr spc="-25" dirty="0">
                <a:latin typeface="Arial MT"/>
                <a:cs typeface="Arial MT"/>
              </a:rPr>
              <a:t> </a:t>
            </a:r>
            <a:r>
              <a:rPr spc="-5" dirty="0">
                <a:latin typeface="Arial MT"/>
                <a:cs typeface="Arial MT"/>
              </a:rPr>
              <a:t>library</a:t>
            </a:r>
            <a:r>
              <a:rPr spc="-20" dirty="0">
                <a:latin typeface="Arial MT"/>
                <a:cs typeface="Arial MT"/>
              </a:rPr>
              <a:t> </a:t>
            </a:r>
            <a:r>
              <a:rPr spc="-5" dirty="0">
                <a:latin typeface="Arial MT"/>
                <a:cs typeface="Arial MT"/>
              </a:rPr>
              <a:t>for</a:t>
            </a:r>
            <a:r>
              <a:rPr spc="-20" dirty="0">
                <a:latin typeface="Arial MT"/>
                <a:cs typeface="Arial MT"/>
              </a:rPr>
              <a:t> </a:t>
            </a:r>
            <a:r>
              <a:rPr spc="-5" dirty="0">
                <a:latin typeface="Arial MT"/>
                <a:cs typeface="Arial MT"/>
              </a:rPr>
              <a:t>HTML</a:t>
            </a:r>
            <a:r>
              <a:rPr spc="-70" dirty="0">
                <a:latin typeface="Arial MT"/>
                <a:cs typeface="Arial MT"/>
              </a:rPr>
              <a:t> </a:t>
            </a:r>
            <a:r>
              <a:rPr spc="-5" dirty="0">
                <a:latin typeface="Arial MT"/>
                <a:cs typeface="Arial MT"/>
              </a:rPr>
              <a:t>entities.</a:t>
            </a:r>
            <a:endParaRPr dirty="0">
              <a:latin typeface="Arial MT"/>
              <a:cs typeface="Arial MT"/>
            </a:endParaRPr>
          </a:p>
          <a:p>
            <a:pPr marL="380990" marR="69848" indent="-336542" algn="just">
              <a:lnSpc>
                <a:spcPct val="116100"/>
              </a:lnSpc>
              <a:buChar char="●"/>
              <a:tabLst>
                <a:tab pos="380990" algn="l"/>
                <a:tab pos="381626" algn="l"/>
              </a:tabLst>
            </a:pPr>
            <a:r>
              <a:rPr spc="-5" dirty="0">
                <a:latin typeface="Arial MT"/>
                <a:cs typeface="Arial MT"/>
              </a:rPr>
              <a:t>With the help of Site </a:t>
            </a:r>
            <a:r>
              <a:rPr spc="-15" dirty="0">
                <a:latin typeface="Arial MT"/>
                <a:cs typeface="Arial MT"/>
              </a:rPr>
              <a:t>Explorer, </a:t>
            </a:r>
            <a:r>
              <a:rPr dirty="0">
                <a:latin typeface="Arial MT"/>
                <a:cs typeface="Arial MT"/>
              </a:rPr>
              <a:t>you can </a:t>
            </a:r>
            <a:r>
              <a:rPr spc="-375" dirty="0">
                <a:latin typeface="Arial MT"/>
                <a:cs typeface="Arial MT"/>
              </a:rPr>
              <a:t> </a:t>
            </a:r>
            <a:r>
              <a:rPr dirty="0">
                <a:latin typeface="Arial MT"/>
                <a:cs typeface="Arial MT"/>
              </a:rPr>
              <a:t>view</a:t>
            </a:r>
            <a:r>
              <a:rPr spc="-20" dirty="0">
                <a:latin typeface="Arial MT"/>
                <a:cs typeface="Arial MT"/>
              </a:rPr>
              <a:t> </a:t>
            </a:r>
            <a:r>
              <a:rPr spc="-5" dirty="0">
                <a:latin typeface="Arial MT"/>
                <a:cs typeface="Arial MT"/>
              </a:rPr>
              <a:t>the</a:t>
            </a:r>
            <a:r>
              <a:rPr spc="-15" dirty="0">
                <a:latin typeface="Arial MT"/>
                <a:cs typeface="Arial MT"/>
              </a:rPr>
              <a:t> </a:t>
            </a:r>
            <a:r>
              <a:rPr spc="-5" dirty="0">
                <a:latin typeface="Arial MT"/>
                <a:cs typeface="Arial MT"/>
              </a:rPr>
              <a:t>files</a:t>
            </a:r>
            <a:r>
              <a:rPr spc="-15" dirty="0">
                <a:latin typeface="Arial MT"/>
                <a:cs typeface="Arial MT"/>
              </a:rPr>
              <a:t> </a:t>
            </a:r>
            <a:r>
              <a:rPr spc="-5" dirty="0">
                <a:latin typeface="Arial MT"/>
                <a:cs typeface="Arial MT"/>
              </a:rPr>
              <a:t>in</a:t>
            </a:r>
            <a:r>
              <a:rPr spc="-15" dirty="0">
                <a:latin typeface="Arial MT"/>
                <a:cs typeface="Arial MT"/>
              </a:rPr>
              <a:t> </a:t>
            </a:r>
            <a:r>
              <a:rPr dirty="0">
                <a:latin typeface="Arial MT"/>
                <a:cs typeface="Arial MT"/>
              </a:rPr>
              <a:t>a</a:t>
            </a:r>
            <a:r>
              <a:rPr spc="-15" dirty="0">
                <a:latin typeface="Arial MT"/>
                <a:cs typeface="Arial MT"/>
              </a:rPr>
              <a:t> </a:t>
            </a:r>
            <a:r>
              <a:rPr spc="-5" dirty="0">
                <a:latin typeface="Arial MT"/>
                <a:cs typeface="Arial MT"/>
              </a:rPr>
              <a:t>hierarchical</a:t>
            </a:r>
            <a:r>
              <a:rPr spc="-20" dirty="0">
                <a:latin typeface="Arial MT"/>
                <a:cs typeface="Arial MT"/>
              </a:rPr>
              <a:t> </a:t>
            </a:r>
            <a:r>
              <a:rPr spc="-5" dirty="0">
                <a:latin typeface="Arial MT"/>
                <a:cs typeface="Arial MT"/>
              </a:rPr>
              <a:t>pattern.</a:t>
            </a:r>
            <a:endParaRPr dirty="0">
              <a:latin typeface="Arial MT"/>
              <a:cs typeface="Arial MT"/>
            </a:endParaRPr>
          </a:p>
          <a:p>
            <a:pPr marL="380990" marR="446394" indent="-336542" algn="just">
              <a:lnSpc>
                <a:spcPct val="116100"/>
              </a:lnSpc>
              <a:buChar char="●"/>
              <a:tabLst>
                <a:tab pos="380990" algn="l"/>
                <a:tab pos="381626" algn="l"/>
              </a:tabLst>
            </a:pPr>
            <a:r>
              <a:rPr spc="-5" dirty="0">
                <a:latin typeface="Arial MT"/>
                <a:cs typeface="Arial MT"/>
              </a:rPr>
              <a:t>Some editors have built-in FTP to </a:t>
            </a:r>
            <a:r>
              <a:rPr spc="-375" dirty="0">
                <a:latin typeface="Arial MT"/>
                <a:cs typeface="Arial MT"/>
              </a:rPr>
              <a:t> </a:t>
            </a:r>
            <a:r>
              <a:rPr spc="-5" dirty="0">
                <a:latin typeface="Arial MT"/>
                <a:cs typeface="Arial MT"/>
              </a:rPr>
              <a:t>upload</a:t>
            </a:r>
            <a:r>
              <a:rPr spc="-10" dirty="0">
                <a:latin typeface="Arial MT"/>
                <a:cs typeface="Arial MT"/>
              </a:rPr>
              <a:t> </a:t>
            </a:r>
            <a:r>
              <a:rPr spc="-5" dirty="0">
                <a:latin typeface="Arial MT"/>
                <a:cs typeface="Arial MT"/>
              </a:rPr>
              <a:t>the</a:t>
            </a:r>
            <a:r>
              <a:rPr spc="-10" dirty="0">
                <a:latin typeface="Arial MT"/>
                <a:cs typeface="Arial MT"/>
              </a:rPr>
              <a:t> </a:t>
            </a:r>
            <a:r>
              <a:rPr spc="-5" dirty="0">
                <a:latin typeface="Arial MT"/>
                <a:cs typeface="Arial MT"/>
              </a:rPr>
              <a:t>files</a:t>
            </a:r>
            <a:r>
              <a:rPr spc="-10" dirty="0">
                <a:latin typeface="Arial MT"/>
                <a:cs typeface="Arial MT"/>
              </a:rPr>
              <a:t> </a:t>
            </a:r>
            <a:r>
              <a:rPr spc="-15" dirty="0">
                <a:latin typeface="Arial MT"/>
                <a:cs typeface="Arial MT"/>
              </a:rPr>
              <a:t>faster.</a:t>
            </a:r>
            <a:endParaRPr dirty="0">
              <a:latin typeface="Arial MT"/>
              <a:cs typeface="Arial MT"/>
            </a:endParaRPr>
          </a:p>
          <a:p>
            <a:pPr marL="380990" marR="5080" indent="-336542" algn="just">
              <a:lnSpc>
                <a:spcPct val="116100"/>
              </a:lnSpc>
              <a:buChar char="●"/>
              <a:tabLst>
                <a:tab pos="380990" algn="l"/>
                <a:tab pos="381626" algn="l"/>
              </a:tabLst>
            </a:pPr>
            <a:r>
              <a:rPr spc="-5" dirty="0">
                <a:latin typeface="Arial MT"/>
                <a:cs typeface="Arial MT"/>
              </a:rPr>
              <a:t>Advance</a:t>
            </a:r>
            <a:r>
              <a:rPr spc="-25" dirty="0">
                <a:latin typeface="Arial MT"/>
                <a:cs typeface="Arial MT"/>
              </a:rPr>
              <a:t> </a:t>
            </a:r>
            <a:r>
              <a:rPr spc="-5" dirty="0">
                <a:latin typeface="Arial MT"/>
                <a:cs typeface="Arial MT"/>
              </a:rPr>
              <a:t>HTML</a:t>
            </a:r>
            <a:r>
              <a:rPr spc="-75" dirty="0">
                <a:latin typeface="Arial MT"/>
                <a:cs typeface="Arial MT"/>
              </a:rPr>
              <a:t> </a:t>
            </a:r>
            <a:r>
              <a:rPr spc="-5" dirty="0">
                <a:latin typeface="Arial MT"/>
                <a:cs typeface="Arial MT"/>
              </a:rPr>
              <a:t>editors</a:t>
            </a:r>
            <a:r>
              <a:rPr spc="-25" dirty="0">
                <a:latin typeface="Arial MT"/>
                <a:cs typeface="Arial MT"/>
              </a:rPr>
              <a:t> </a:t>
            </a:r>
            <a:r>
              <a:rPr spc="-5" dirty="0">
                <a:latin typeface="Arial MT"/>
                <a:cs typeface="Arial MT"/>
              </a:rPr>
              <a:t>provide</a:t>
            </a:r>
            <a:r>
              <a:rPr spc="-20" dirty="0">
                <a:latin typeface="Arial MT"/>
                <a:cs typeface="Arial MT"/>
              </a:rPr>
              <a:t> </a:t>
            </a:r>
            <a:r>
              <a:rPr dirty="0">
                <a:latin typeface="Arial MT"/>
                <a:cs typeface="Arial MT"/>
              </a:rPr>
              <a:t>support </a:t>
            </a:r>
            <a:r>
              <a:rPr spc="-375" dirty="0">
                <a:latin typeface="Arial MT"/>
                <a:cs typeface="Arial MT"/>
              </a:rPr>
              <a:t> </a:t>
            </a:r>
            <a:r>
              <a:rPr spc="-5" dirty="0">
                <a:latin typeface="Arial MT"/>
                <a:cs typeface="Arial MT"/>
              </a:rPr>
              <a:t>for other languages like CSS and </a:t>
            </a:r>
            <a:r>
              <a:rPr dirty="0">
                <a:latin typeface="Arial MT"/>
                <a:cs typeface="Arial MT"/>
              </a:rPr>
              <a:t> JavaScript.</a:t>
            </a:r>
          </a:p>
          <a:p>
            <a:pPr marL="380990" indent="-336542" algn="just">
              <a:spcBef>
                <a:spcPts val="270"/>
              </a:spcBef>
              <a:buChar char="●"/>
              <a:tabLst>
                <a:tab pos="380990" algn="l"/>
                <a:tab pos="381626" algn="l"/>
              </a:tabLst>
            </a:pPr>
            <a:r>
              <a:rPr spc="-5" dirty="0">
                <a:latin typeface="Arial MT"/>
                <a:cs typeface="Arial MT"/>
              </a:rPr>
              <a:t>highlighting</a:t>
            </a:r>
            <a:r>
              <a:rPr spc="-35" dirty="0">
                <a:latin typeface="Arial MT"/>
                <a:cs typeface="Arial MT"/>
              </a:rPr>
              <a:t> </a:t>
            </a:r>
            <a:r>
              <a:rPr dirty="0">
                <a:latin typeface="Arial MT"/>
                <a:cs typeface="Arial MT"/>
              </a:rPr>
              <a:t>syntax</a:t>
            </a:r>
            <a:r>
              <a:rPr spc="-35" dirty="0">
                <a:latin typeface="Arial MT"/>
                <a:cs typeface="Arial MT"/>
              </a:rPr>
              <a:t> </a:t>
            </a:r>
            <a:r>
              <a:rPr spc="-5" dirty="0">
                <a:latin typeface="Arial MT"/>
                <a:cs typeface="Arial MT"/>
              </a:rPr>
              <a:t>errors</a:t>
            </a:r>
            <a:endParaRPr dirty="0">
              <a:latin typeface="Arial MT"/>
              <a:cs typeface="Arial MT"/>
            </a:endParaRPr>
          </a:p>
        </p:txBody>
      </p:sp>
      <p:pic>
        <p:nvPicPr>
          <p:cNvPr id="4" name="object 4"/>
          <p:cNvPicPr/>
          <p:nvPr/>
        </p:nvPicPr>
        <p:blipFill>
          <a:blip r:embed="rId2" cstate="print"/>
          <a:stretch>
            <a:fillRect/>
          </a:stretch>
        </p:blipFill>
        <p:spPr>
          <a:xfrm>
            <a:off x="4572005" y="1852613"/>
            <a:ext cx="4571995" cy="1438274"/>
          </a:xfrm>
          <a:prstGeom prst="rect">
            <a:avLst/>
          </a:prstGeom>
        </p:spPr>
      </p:pic>
      <p:sp>
        <p:nvSpPr>
          <p:cNvPr id="5" name="object 5"/>
          <p:cNvSpPr txBox="1"/>
          <p:nvPr/>
        </p:nvSpPr>
        <p:spPr>
          <a:xfrm>
            <a:off x="4115125" y="4814287"/>
            <a:ext cx="4612005" cy="111569"/>
          </a:xfrm>
          <a:prstGeom prst="rect">
            <a:avLst/>
          </a:prstGeom>
        </p:spPr>
        <p:txBody>
          <a:bodyPr vert="horz" wrap="square" lIns="0" tIns="3810" rIns="0" bIns="0" rtlCol="0">
            <a:spAutoFit/>
          </a:bodyPr>
          <a:lstStyle/>
          <a:p>
            <a:pPr marL="1087728" algn="ctr">
              <a:spcBef>
                <a:spcPts val="30"/>
              </a:spcBef>
            </a:pPr>
            <a:r>
              <a:rPr sz="700" spc="-5" dirty="0">
                <a:solidFill>
                  <a:srgbClr val="595959"/>
                </a:solidFill>
                <a:latin typeface="Arial MT"/>
                <a:cs typeface="Arial MT"/>
              </a:rPr>
              <a:t>Image</a:t>
            </a:r>
            <a:r>
              <a:rPr sz="700" spc="130" dirty="0">
                <a:solidFill>
                  <a:srgbClr val="595959"/>
                </a:solidFill>
                <a:latin typeface="Arial MT"/>
                <a:cs typeface="Arial MT"/>
              </a:rPr>
              <a:t> </a:t>
            </a:r>
            <a:r>
              <a:rPr sz="700" spc="-10" dirty="0">
                <a:solidFill>
                  <a:srgbClr val="595959"/>
                </a:solidFill>
                <a:latin typeface="Arial MT"/>
                <a:cs typeface="Arial MT"/>
              </a:rPr>
              <a:t>Source:</a:t>
            </a:r>
            <a:r>
              <a:rPr sz="700" spc="-10" dirty="0">
                <a:solidFill>
                  <a:srgbClr val="595959"/>
                </a:solidFill>
                <a:latin typeface="Arial MT"/>
                <a:cs typeface="Arial MT"/>
                <a:hlinkClick r:id="rId3"/>
              </a:rPr>
              <a:t>https://www.goodfirms.co/blog/best-free-open-source-html-editors-software</a:t>
            </a:r>
            <a:endParaRPr sz="700" dirty="0">
              <a:latin typeface="Arial MT"/>
              <a:cs typeface="Arial MT"/>
            </a:endParaRPr>
          </a:p>
        </p:txBody>
      </p:sp>
    </p:spTree>
    <p:extLst>
      <p:ext uri="{BB962C8B-B14F-4D97-AF65-F5344CB8AC3E}">
        <p14:creationId xmlns:p14="http://schemas.microsoft.com/office/powerpoint/2010/main" val="80020908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27940" rIns="0" bIns="0" rtlCol="0" anchor="ctr" anchorCtr="0">
            <a:spAutoFit/>
          </a:bodyPr>
          <a:lstStyle/>
          <a:p>
            <a:pPr marL="88263" marR="5080" indent="-76198" algn="ctr">
              <a:lnSpc>
                <a:spcPts val="2850"/>
              </a:lnSpc>
              <a:spcBef>
                <a:spcPts val="220"/>
              </a:spcBef>
            </a:pPr>
            <a:r>
              <a:rPr sz="2400" dirty="0"/>
              <a:t>Different editors used for  Webpage Development</a:t>
            </a:r>
          </a:p>
        </p:txBody>
      </p:sp>
      <p:sp>
        <p:nvSpPr>
          <p:cNvPr id="3" name="object 3"/>
          <p:cNvSpPr txBox="1"/>
          <p:nvPr/>
        </p:nvSpPr>
        <p:spPr>
          <a:xfrm>
            <a:off x="451081" y="1728118"/>
            <a:ext cx="3644900" cy="289823"/>
          </a:xfrm>
          <a:prstGeom prst="rect">
            <a:avLst/>
          </a:prstGeom>
        </p:spPr>
        <p:txBody>
          <a:bodyPr vert="horz" wrap="square" lIns="0" tIns="12700" rIns="0" bIns="0" rtlCol="0">
            <a:spAutoFit/>
          </a:bodyPr>
          <a:lstStyle/>
          <a:p>
            <a:pPr marL="12700" algn="ctr">
              <a:spcBef>
                <a:spcPts val="100"/>
              </a:spcBef>
            </a:pPr>
            <a:r>
              <a:rPr sz="1800" spc="-10" dirty="0">
                <a:solidFill>
                  <a:srgbClr val="595959"/>
                </a:solidFill>
                <a:latin typeface="Arial MT"/>
                <a:cs typeface="Arial MT"/>
              </a:rPr>
              <a:t>Different</a:t>
            </a:r>
            <a:r>
              <a:rPr sz="1800" spc="-20" dirty="0">
                <a:solidFill>
                  <a:srgbClr val="595959"/>
                </a:solidFill>
                <a:latin typeface="Arial MT"/>
                <a:cs typeface="Arial MT"/>
              </a:rPr>
              <a:t> </a:t>
            </a:r>
            <a:r>
              <a:rPr sz="1800" spc="-5" dirty="0">
                <a:solidFill>
                  <a:srgbClr val="595959"/>
                </a:solidFill>
                <a:latin typeface="Arial MT"/>
                <a:cs typeface="Arial MT"/>
              </a:rPr>
              <a:t>editors</a:t>
            </a:r>
            <a:r>
              <a:rPr sz="1800" spc="-15" dirty="0">
                <a:solidFill>
                  <a:srgbClr val="595959"/>
                </a:solidFill>
                <a:latin typeface="Arial MT"/>
                <a:cs typeface="Arial MT"/>
              </a:rPr>
              <a:t> </a:t>
            </a:r>
            <a:r>
              <a:rPr sz="1800" spc="-5" dirty="0">
                <a:solidFill>
                  <a:srgbClr val="595959"/>
                </a:solidFill>
                <a:latin typeface="Arial MT"/>
                <a:cs typeface="Arial MT"/>
              </a:rPr>
              <a:t>used</a:t>
            </a:r>
            <a:r>
              <a:rPr sz="1800" spc="-15" dirty="0">
                <a:solidFill>
                  <a:srgbClr val="595959"/>
                </a:solidFill>
                <a:latin typeface="Arial MT"/>
                <a:cs typeface="Arial MT"/>
              </a:rPr>
              <a:t> </a:t>
            </a:r>
            <a:r>
              <a:rPr sz="1800" spc="-5" dirty="0">
                <a:solidFill>
                  <a:srgbClr val="595959"/>
                </a:solidFill>
                <a:latin typeface="Arial MT"/>
                <a:cs typeface="Arial MT"/>
              </a:rPr>
              <a:t>for</a:t>
            </a:r>
            <a:r>
              <a:rPr sz="1800" spc="-15" dirty="0">
                <a:solidFill>
                  <a:srgbClr val="595959"/>
                </a:solidFill>
                <a:latin typeface="Arial MT"/>
                <a:cs typeface="Arial MT"/>
              </a:rPr>
              <a:t> Web</a:t>
            </a:r>
            <a:r>
              <a:rPr sz="1800" spc="-20" dirty="0">
                <a:solidFill>
                  <a:srgbClr val="595959"/>
                </a:solidFill>
                <a:latin typeface="Arial MT"/>
                <a:cs typeface="Arial MT"/>
              </a:rPr>
              <a:t> </a:t>
            </a:r>
            <a:r>
              <a:rPr sz="1800" spc="-5" dirty="0">
                <a:solidFill>
                  <a:srgbClr val="595959"/>
                </a:solidFill>
                <a:latin typeface="Arial MT"/>
                <a:cs typeface="Arial MT"/>
              </a:rPr>
              <a:t>Page</a:t>
            </a:r>
            <a:endParaRPr sz="1800" dirty="0">
              <a:latin typeface="Arial MT"/>
              <a:cs typeface="Arial MT"/>
            </a:endParaRPr>
          </a:p>
        </p:txBody>
      </p:sp>
      <p:sp>
        <p:nvSpPr>
          <p:cNvPr id="4" name="object 4"/>
          <p:cNvSpPr txBox="1"/>
          <p:nvPr/>
        </p:nvSpPr>
        <p:spPr>
          <a:xfrm>
            <a:off x="617784" y="2537003"/>
            <a:ext cx="2675890" cy="2040302"/>
          </a:xfrm>
          <a:prstGeom prst="rect">
            <a:avLst/>
          </a:prstGeom>
        </p:spPr>
        <p:txBody>
          <a:bodyPr vert="horz" wrap="square" lIns="0" tIns="46990" rIns="0" bIns="0" rtlCol="0">
            <a:spAutoFit/>
          </a:bodyPr>
          <a:lstStyle/>
          <a:p>
            <a:pPr marL="31115" algn="just">
              <a:spcBef>
                <a:spcPts val="370"/>
              </a:spcBef>
            </a:pPr>
            <a:r>
              <a:rPr spc="-5" dirty="0">
                <a:latin typeface="Arial MT"/>
                <a:cs typeface="Arial MT"/>
              </a:rPr>
              <a:t>Some</a:t>
            </a:r>
            <a:r>
              <a:rPr spc="-20" dirty="0">
                <a:latin typeface="Arial MT"/>
                <a:cs typeface="Arial MT"/>
              </a:rPr>
              <a:t> </a:t>
            </a:r>
            <a:r>
              <a:rPr spc="-5" dirty="0">
                <a:latin typeface="Arial MT"/>
                <a:cs typeface="Arial MT"/>
              </a:rPr>
              <a:t>of</a:t>
            </a:r>
            <a:r>
              <a:rPr spc="-20" dirty="0">
                <a:latin typeface="Arial MT"/>
                <a:cs typeface="Arial MT"/>
              </a:rPr>
              <a:t> </a:t>
            </a:r>
            <a:r>
              <a:rPr spc="-5" dirty="0">
                <a:latin typeface="Arial MT"/>
                <a:cs typeface="Arial MT"/>
              </a:rPr>
              <a:t>the</a:t>
            </a:r>
            <a:r>
              <a:rPr spc="-20" dirty="0">
                <a:latin typeface="Arial MT"/>
                <a:cs typeface="Arial MT"/>
              </a:rPr>
              <a:t> </a:t>
            </a:r>
            <a:r>
              <a:rPr spc="-5" dirty="0">
                <a:latin typeface="Arial MT"/>
                <a:cs typeface="Arial MT"/>
              </a:rPr>
              <a:t>Popular</a:t>
            </a:r>
            <a:r>
              <a:rPr spc="-15" dirty="0">
                <a:latin typeface="Arial MT"/>
                <a:cs typeface="Arial MT"/>
              </a:rPr>
              <a:t> </a:t>
            </a:r>
            <a:r>
              <a:rPr spc="-5" dirty="0">
                <a:latin typeface="Arial MT"/>
                <a:cs typeface="Arial MT"/>
              </a:rPr>
              <a:t>Html</a:t>
            </a:r>
            <a:r>
              <a:rPr spc="-20" dirty="0">
                <a:latin typeface="Arial MT"/>
                <a:cs typeface="Arial MT"/>
              </a:rPr>
              <a:t> </a:t>
            </a:r>
            <a:r>
              <a:rPr spc="-5" dirty="0">
                <a:latin typeface="Arial MT"/>
                <a:cs typeface="Arial MT"/>
              </a:rPr>
              <a:t>Editors</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Phase</a:t>
            </a:r>
            <a:r>
              <a:rPr spc="-30" dirty="0">
                <a:latin typeface="Arial MT"/>
                <a:cs typeface="Arial MT"/>
              </a:rPr>
              <a:t> </a:t>
            </a:r>
            <a:r>
              <a:rPr dirty="0">
                <a:latin typeface="Arial MT"/>
                <a:cs typeface="Arial MT"/>
              </a:rPr>
              <a:t>5</a:t>
            </a:r>
            <a:r>
              <a:rPr spc="-25" dirty="0">
                <a:latin typeface="Arial MT"/>
                <a:cs typeface="Arial MT"/>
              </a:rPr>
              <a:t> </a:t>
            </a:r>
            <a:r>
              <a:rPr spc="-5" dirty="0">
                <a:latin typeface="Arial MT"/>
                <a:cs typeface="Arial MT"/>
              </a:rPr>
              <a:t>HTML</a:t>
            </a:r>
            <a:r>
              <a:rPr spc="-75" dirty="0">
                <a:latin typeface="Arial MT"/>
                <a:cs typeface="Arial MT"/>
              </a:rPr>
              <a:t> </a:t>
            </a:r>
            <a:r>
              <a:rPr spc="-5" dirty="0">
                <a:latin typeface="Arial MT"/>
                <a:cs typeface="Arial MT"/>
              </a:rPr>
              <a:t>Editor</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Notepad</a:t>
            </a:r>
            <a:r>
              <a:rPr spc="-50" dirty="0">
                <a:latin typeface="Arial MT"/>
                <a:cs typeface="Arial MT"/>
              </a:rPr>
              <a:t> </a:t>
            </a:r>
            <a:r>
              <a:rPr spc="-5" dirty="0">
                <a:latin typeface="Arial MT"/>
                <a:cs typeface="Arial MT"/>
              </a:rPr>
              <a:t>++</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Sublime</a:t>
            </a:r>
            <a:r>
              <a:rPr spc="-70" dirty="0">
                <a:latin typeface="Arial MT"/>
                <a:cs typeface="Arial MT"/>
              </a:rPr>
              <a:t> </a:t>
            </a:r>
            <a:r>
              <a:rPr spc="-45" dirty="0">
                <a:latin typeface="Arial MT"/>
                <a:cs typeface="Arial MT"/>
              </a:rPr>
              <a:t>Text</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jEdit</a:t>
            </a:r>
            <a:r>
              <a:rPr spc="-35" dirty="0">
                <a:latin typeface="Arial MT"/>
                <a:cs typeface="Arial MT"/>
              </a:rPr>
              <a:t> </a:t>
            </a:r>
            <a:r>
              <a:rPr spc="-5" dirty="0">
                <a:latin typeface="Arial MT"/>
                <a:cs typeface="Arial MT"/>
              </a:rPr>
              <a:t>HTML</a:t>
            </a:r>
            <a:r>
              <a:rPr spc="-80" dirty="0">
                <a:latin typeface="Arial MT"/>
                <a:cs typeface="Arial MT"/>
              </a:rPr>
              <a:t> </a:t>
            </a:r>
            <a:r>
              <a:rPr spc="-5" dirty="0">
                <a:latin typeface="Arial MT"/>
                <a:cs typeface="Arial MT"/>
              </a:rPr>
              <a:t>Editor</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AdobeBrackets</a:t>
            </a:r>
            <a:endParaRPr dirty="0">
              <a:latin typeface="Arial MT"/>
              <a:cs typeface="Arial MT"/>
            </a:endParaRPr>
          </a:p>
          <a:p>
            <a:pPr marL="348606" indent="-336542" algn="just">
              <a:spcBef>
                <a:spcPts val="270"/>
              </a:spcBef>
              <a:buChar char="●"/>
              <a:tabLst>
                <a:tab pos="347972" algn="l"/>
                <a:tab pos="349241" algn="l"/>
              </a:tabLst>
            </a:pPr>
            <a:r>
              <a:rPr spc="-10" dirty="0">
                <a:latin typeface="Arial MT"/>
                <a:cs typeface="Arial MT"/>
              </a:rPr>
              <a:t>SynWrite</a:t>
            </a:r>
            <a:r>
              <a:rPr spc="-35" dirty="0">
                <a:latin typeface="Arial MT"/>
                <a:cs typeface="Arial MT"/>
              </a:rPr>
              <a:t> </a:t>
            </a:r>
            <a:r>
              <a:rPr spc="-5" dirty="0">
                <a:latin typeface="Arial MT"/>
                <a:cs typeface="Arial MT"/>
              </a:rPr>
              <a:t>Editor</a:t>
            </a:r>
            <a:endParaRPr dirty="0">
              <a:latin typeface="Arial MT"/>
              <a:cs typeface="Arial MT"/>
            </a:endParaRPr>
          </a:p>
          <a:p>
            <a:pPr marL="348606" indent="-336542" algn="just">
              <a:spcBef>
                <a:spcPts val="270"/>
              </a:spcBef>
              <a:buChar char="●"/>
              <a:tabLst>
                <a:tab pos="347972" algn="l"/>
                <a:tab pos="349241" algn="l"/>
              </a:tabLst>
            </a:pPr>
            <a:r>
              <a:rPr spc="-10" dirty="0">
                <a:latin typeface="Arial MT"/>
                <a:cs typeface="Arial MT"/>
              </a:rPr>
              <a:t>Visualcode</a:t>
            </a:r>
            <a:r>
              <a:rPr spc="-40" dirty="0">
                <a:latin typeface="Arial MT"/>
                <a:cs typeface="Arial MT"/>
              </a:rPr>
              <a:t> </a:t>
            </a:r>
            <a:r>
              <a:rPr spc="-5" dirty="0">
                <a:latin typeface="Arial MT"/>
                <a:cs typeface="Arial MT"/>
              </a:rPr>
              <a:t>Editor</a:t>
            </a:r>
            <a:endParaRPr dirty="0">
              <a:latin typeface="Arial MT"/>
              <a:cs typeface="Arial MT"/>
            </a:endParaRPr>
          </a:p>
        </p:txBody>
      </p:sp>
      <p:pic>
        <p:nvPicPr>
          <p:cNvPr id="5" name="object 5"/>
          <p:cNvPicPr/>
          <p:nvPr/>
        </p:nvPicPr>
        <p:blipFill>
          <a:blip r:embed="rId2" cstate="print"/>
          <a:stretch>
            <a:fillRect/>
          </a:stretch>
        </p:blipFill>
        <p:spPr>
          <a:xfrm>
            <a:off x="4572000" y="1616506"/>
            <a:ext cx="4572000" cy="1945843"/>
          </a:xfrm>
          <a:prstGeom prst="rect">
            <a:avLst/>
          </a:prstGeom>
        </p:spPr>
      </p:pic>
      <p:sp>
        <p:nvSpPr>
          <p:cNvPr id="6" name="object 6"/>
          <p:cNvSpPr txBox="1"/>
          <p:nvPr/>
        </p:nvSpPr>
        <p:spPr>
          <a:xfrm>
            <a:off x="3892781" y="4780505"/>
            <a:ext cx="4942205" cy="111569"/>
          </a:xfrm>
          <a:prstGeom prst="rect">
            <a:avLst/>
          </a:prstGeom>
        </p:spPr>
        <p:txBody>
          <a:bodyPr vert="horz" wrap="square" lIns="0" tIns="3810" rIns="0" bIns="0" rtlCol="0">
            <a:spAutoFit/>
          </a:bodyPr>
          <a:lstStyle/>
          <a:p>
            <a:pPr marL="1087728">
              <a:spcBef>
                <a:spcPts val="30"/>
              </a:spcBef>
            </a:pPr>
            <a:r>
              <a:rPr sz="700" spc="-5" dirty="0">
                <a:solidFill>
                  <a:srgbClr val="595959"/>
                </a:solidFill>
                <a:latin typeface="Arial MT"/>
                <a:cs typeface="Arial MT"/>
              </a:rPr>
              <a:t>Image</a:t>
            </a:r>
            <a:r>
              <a:rPr sz="700" spc="170" dirty="0">
                <a:solidFill>
                  <a:srgbClr val="595959"/>
                </a:solidFill>
                <a:latin typeface="Arial MT"/>
                <a:cs typeface="Arial MT"/>
              </a:rPr>
              <a:t> </a:t>
            </a:r>
            <a:r>
              <a:rPr sz="700" spc="-10" dirty="0">
                <a:solidFill>
                  <a:srgbClr val="595959"/>
                </a:solidFill>
                <a:latin typeface="Arial MT"/>
                <a:cs typeface="Arial MT"/>
              </a:rPr>
              <a:t>Source:</a:t>
            </a:r>
            <a:r>
              <a:rPr sz="700" spc="-10" dirty="0">
                <a:solidFill>
                  <a:srgbClr val="595959"/>
                </a:solidFill>
                <a:latin typeface="Arial MT"/>
                <a:cs typeface="Arial MT"/>
                <a:hlinkClick r:id="rId3"/>
              </a:rPr>
              <a:t>https://www.webjaankaari.com/2019/07/10-best-html-editors-list-windows-linux.html</a:t>
            </a:r>
            <a:endParaRPr sz="700" dirty="0">
              <a:latin typeface="Arial MT"/>
              <a:cs typeface="Arial MT"/>
            </a:endParaRPr>
          </a:p>
        </p:txBody>
      </p:sp>
    </p:spTree>
    <p:extLst>
      <p:ext uri="{BB962C8B-B14F-4D97-AF65-F5344CB8AC3E}">
        <p14:creationId xmlns:p14="http://schemas.microsoft.com/office/powerpoint/2010/main" val="293675178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27940" rIns="0" bIns="0" rtlCol="0" anchor="ctr" anchorCtr="0">
            <a:spAutoFit/>
          </a:bodyPr>
          <a:lstStyle/>
          <a:p>
            <a:pPr marL="88263" marR="5080" indent="-76198" algn="ctr">
              <a:lnSpc>
                <a:spcPts val="2850"/>
              </a:lnSpc>
              <a:spcBef>
                <a:spcPts val="220"/>
              </a:spcBef>
            </a:pPr>
            <a:r>
              <a:rPr sz="2400" dirty="0"/>
              <a:t>Different editors used for  Webpage Development</a:t>
            </a:r>
          </a:p>
        </p:txBody>
      </p:sp>
      <p:sp>
        <p:nvSpPr>
          <p:cNvPr id="3" name="object 3"/>
          <p:cNvSpPr txBox="1"/>
          <p:nvPr/>
        </p:nvSpPr>
        <p:spPr>
          <a:xfrm>
            <a:off x="749121" y="1886399"/>
            <a:ext cx="3048635" cy="570413"/>
          </a:xfrm>
          <a:prstGeom prst="rect">
            <a:avLst/>
          </a:prstGeom>
        </p:spPr>
        <p:txBody>
          <a:bodyPr vert="horz" wrap="square" lIns="0" tIns="10795" rIns="0" bIns="0" rtlCol="0">
            <a:spAutoFit/>
          </a:bodyPr>
          <a:lstStyle/>
          <a:p>
            <a:pPr marL="687688" marR="5080" indent="-675623" algn="ctr">
              <a:lnSpc>
                <a:spcPct val="100699"/>
              </a:lnSpc>
              <a:spcBef>
                <a:spcPts val="85"/>
              </a:spcBef>
            </a:pPr>
            <a:r>
              <a:rPr sz="1800" spc="-10" dirty="0">
                <a:solidFill>
                  <a:srgbClr val="595959"/>
                </a:solidFill>
                <a:latin typeface="Arial MT"/>
                <a:cs typeface="Arial MT"/>
              </a:rPr>
              <a:t>Different </a:t>
            </a:r>
            <a:r>
              <a:rPr sz="1800" spc="-5" dirty="0">
                <a:solidFill>
                  <a:srgbClr val="595959"/>
                </a:solidFill>
                <a:latin typeface="Arial MT"/>
                <a:cs typeface="Arial MT"/>
              </a:rPr>
              <a:t>editors used for </a:t>
            </a:r>
            <a:r>
              <a:rPr sz="1800" spc="-15" dirty="0">
                <a:solidFill>
                  <a:srgbClr val="595959"/>
                </a:solidFill>
                <a:latin typeface="Arial MT"/>
                <a:cs typeface="Arial MT"/>
              </a:rPr>
              <a:t>Web </a:t>
            </a:r>
            <a:r>
              <a:rPr sz="1800" spc="-490" dirty="0">
                <a:solidFill>
                  <a:srgbClr val="595959"/>
                </a:solidFill>
                <a:latin typeface="Arial MT"/>
                <a:cs typeface="Arial MT"/>
              </a:rPr>
              <a:t> </a:t>
            </a:r>
            <a:r>
              <a:rPr sz="1800" spc="-5" dirty="0">
                <a:solidFill>
                  <a:srgbClr val="595959"/>
                </a:solidFill>
                <a:latin typeface="Arial MT"/>
                <a:cs typeface="Arial MT"/>
              </a:rPr>
              <a:t>Page(continued)</a:t>
            </a:r>
            <a:endParaRPr sz="1800" dirty="0">
              <a:latin typeface="Arial MT"/>
              <a:cs typeface="Arial MT"/>
            </a:endParaRPr>
          </a:p>
        </p:txBody>
      </p:sp>
      <p:sp>
        <p:nvSpPr>
          <p:cNvPr id="4" name="object 4"/>
          <p:cNvSpPr txBox="1"/>
          <p:nvPr/>
        </p:nvSpPr>
        <p:spPr>
          <a:xfrm>
            <a:off x="5416047" y="4689344"/>
            <a:ext cx="2580005" cy="120546"/>
          </a:xfrm>
          <a:prstGeom prst="rect">
            <a:avLst/>
          </a:prstGeom>
        </p:spPr>
        <p:txBody>
          <a:bodyPr vert="horz" wrap="square" lIns="0" tIns="12700" rIns="0" bIns="0" rtlCol="0">
            <a:spAutoFit/>
          </a:bodyPr>
          <a:lstStyle/>
          <a:p>
            <a:pPr marL="12700" algn="ctr">
              <a:spcBef>
                <a:spcPts val="100"/>
              </a:spcBef>
            </a:pPr>
            <a:r>
              <a:rPr sz="700" spc="-5" dirty="0">
                <a:solidFill>
                  <a:srgbClr val="595959"/>
                </a:solidFill>
                <a:latin typeface="Arial MT"/>
                <a:cs typeface="Arial MT"/>
              </a:rPr>
              <a:t>Image</a:t>
            </a:r>
            <a:r>
              <a:rPr sz="700" spc="25" dirty="0">
                <a:solidFill>
                  <a:srgbClr val="595959"/>
                </a:solidFill>
                <a:latin typeface="Arial MT"/>
                <a:cs typeface="Arial MT"/>
              </a:rPr>
              <a:t> </a:t>
            </a:r>
            <a:r>
              <a:rPr sz="700" spc="-5" dirty="0">
                <a:solidFill>
                  <a:srgbClr val="595959"/>
                </a:solidFill>
                <a:latin typeface="Arial MT"/>
                <a:cs typeface="Arial MT"/>
              </a:rPr>
              <a:t>Source:</a:t>
            </a:r>
            <a:r>
              <a:rPr sz="700" spc="30" dirty="0">
                <a:solidFill>
                  <a:srgbClr val="595959"/>
                </a:solidFill>
                <a:latin typeface="Arial MT"/>
                <a:cs typeface="Arial MT"/>
              </a:rPr>
              <a:t> </a:t>
            </a:r>
            <a:r>
              <a:rPr sz="700" spc="-10" dirty="0">
                <a:solidFill>
                  <a:srgbClr val="595959"/>
                </a:solidFill>
                <a:latin typeface="Arial MT"/>
                <a:cs typeface="Arial MT"/>
                <a:hlinkClick r:id="rId2"/>
              </a:rPr>
              <a:t>https://www.w3schools.com/html/html_editors.asp</a:t>
            </a:r>
            <a:endParaRPr sz="700" dirty="0">
              <a:latin typeface="Arial MT"/>
              <a:cs typeface="Arial MT"/>
            </a:endParaRPr>
          </a:p>
        </p:txBody>
      </p:sp>
      <p:sp>
        <p:nvSpPr>
          <p:cNvPr id="5" name="object 5"/>
          <p:cNvSpPr txBox="1"/>
          <p:nvPr/>
        </p:nvSpPr>
        <p:spPr>
          <a:xfrm>
            <a:off x="597992" y="3078759"/>
            <a:ext cx="3501390" cy="762645"/>
          </a:xfrm>
          <a:prstGeom prst="rect">
            <a:avLst/>
          </a:prstGeom>
        </p:spPr>
        <p:txBody>
          <a:bodyPr vert="horz" wrap="square" lIns="0" tIns="12700" rIns="0" bIns="0" rtlCol="0">
            <a:spAutoFit/>
          </a:bodyPr>
          <a:lstStyle/>
          <a:p>
            <a:pPr marL="348606" marR="5080" indent="-336542" algn="just">
              <a:lnSpc>
                <a:spcPct val="116100"/>
              </a:lnSpc>
              <a:spcBef>
                <a:spcPts val="100"/>
              </a:spcBef>
              <a:buChar char="●"/>
              <a:tabLst>
                <a:tab pos="347972" algn="l"/>
                <a:tab pos="349241" algn="l"/>
              </a:tabLst>
            </a:pPr>
            <a:r>
              <a:rPr b="1" spc="-5" dirty="0">
                <a:latin typeface="Arial MT"/>
              </a:rPr>
              <a:t>Notepad: </a:t>
            </a:r>
            <a:r>
              <a:rPr spc="-5" dirty="0">
                <a:latin typeface="Arial MT"/>
                <a:cs typeface="Arial MT"/>
              </a:rPr>
              <a:t>Notepad is </a:t>
            </a:r>
            <a:r>
              <a:rPr dirty="0">
                <a:latin typeface="Arial MT"/>
                <a:cs typeface="Arial MT"/>
              </a:rPr>
              <a:t>a simple </a:t>
            </a:r>
            <a:r>
              <a:rPr spc="-5" dirty="0">
                <a:latin typeface="Arial MT"/>
                <a:cs typeface="Arial MT"/>
              </a:rPr>
              <a:t>text </a:t>
            </a:r>
            <a:r>
              <a:rPr dirty="0">
                <a:latin typeface="Arial MT"/>
                <a:cs typeface="Arial MT"/>
              </a:rPr>
              <a:t> </a:t>
            </a:r>
            <a:r>
              <a:rPr spc="-15" dirty="0">
                <a:latin typeface="Arial MT"/>
                <a:cs typeface="Arial MT"/>
              </a:rPr>
              <a:t>editor. </a:t>
            </a:r>
            <a:r>
              <a:rPr spc="-5" dirty="0">
                <a:latin typeface="Arial MT"/>
                <a:cs typeface="Arial MT"/>
              </a:rPr>
              <a:t>It is an inbuilt desktop application </a:t>
            </a:r>
            <a:r>
              <a:rPr spc="-375" dirty="0">
                <a:latin typeface="Arial MT"/>
                <a:cs typeface="Arial MT"/>
              </a:rPr>
              <a:t> </a:t>
            </a:r>
            <a:r>
              <a:rPr spc="-5" dirty="0">
                <a:latin typeface="Arial MT"/>
                <a:cs typeface="Arial MT"/>
              </a:rPr>
              <a:t>available</a:t>
            </a:r>
            <a:r>
              <a:rPr spc="-10" dirty="0">
                <a:latin typeface="Arial MT"/>
                <a:cs typeface="Arial MT"/>
              </a:rPr>
              <a:t> </a:t>
            </a:r>
            <a:r>
              <a:rPr spc="-5" dirty="0">
                <a:latin typeface="Arial MT"/>
                <a:cs typeface="Arial MT"/>
              </a:rPr>
              <a:t>in</a:t>
            </a:r>
            <a:r>
              <a:rPr spc="-10" dirty="0">
                <a:latin typeface="Arial MT"/>
                <a:cs typeface="Arial MT"/>
              </a:rPr>
              <a:t> </a:t>
            </a:r>
            <a:r>
              <a:rPr spc="-5" dirty="0">
                <a:latin typeface="Arial MT"/>
                <a:cs typeface="Arial MT"/>
              </a:rPr>
              <a:t>Windows OS.</a:t>
            </a:r>
            <a:endParaRPr dirty="0">
              <a:latin typeface="Arial MT"/>
              <a:cs typeface="Arial MT"/>
            </a:endParaRPr>
          </a:p>
        </p:txBody>
      </p:sp>
      <p:pic>
        <p:nvPicPr>
          <p:cNvPr id="6" name="object 6"/>
          <p:cNvPicPr/>
          <p:nvPr/>
        </p:nvPicPr>
        <p:blipFill>
          <a:blip r:embed="rId3" cstate="print"/>
          <a:stretch>
            <a:fillRect/>
          </a:stretch>
        </p:blipFill>
        <p:spPr>
          <a:xfrm>
            <a:off x="4557063" y="1465525"/>
            <a:ext cx="4586937" cy="2583424"/>
          </a:xfrm>
          <a:prstGeom prst="rect">
            <a:avLst/>
          </a:prstGeom>
        </p:spPr>
      </p:pic>
    </p:spTree>
    <p:extLst>
      <p:ext uri="{BB962C8B-B14F-4D97-AF65-F5344CB8AC3E}">
        <p14:creationId xmlns:p14="http://schemas.microsoft.com/office/powerpoint/2010/main" val="28777637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Internet, Browsing, and Emailing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r>
              <a:rPr lang="en-IN" dirty="0"/>
              <a:t>Basics of Internet Architecture</a:t>
            </a:r>
          </a:p>
        </p:txBody>
      </p:sp>
      <p:sp>
        <p:nvSpPr>
          <p:cNvPr id="75" name="Google Shape;75;p15"/>
          <p:cNvSpPr txBox="1">
            <a:spLocks noGrp="1"/>
          </p:cNvSpPr>
          <p:nvPr>
            <p:ph type="body" idx="2"/>
          </p:nvPr>
        </p:nvSpPr>
        <p:spPr>
          <a:xfrm>
            <a:off x="462275" y="2775861"/>
            <a:ext cx="3837000" cy="1965591"/>
          </a:xfrm>
          <a:prstGeom prst="rect">
            <a:avLst/>
          </a:prstGeom>
        </p:spPr>
        <p:txBody>
          <a:bodyPr spcFirstLastPara="1" wrap="square" lIns="91425" tIns="91425" rIns="91425" bIns="91425" anchor="ctr" anchorCtr="0">
            <a:noAutofit/>
          </a:bodyPr>
          <a:lstStyle/>
          <a:p>
            <a:pPr lvl="0"/>
            <a:endParaRPr lang="en-US" dirty="0"/>
          </a:p>
          <a:p>
            <a:pPr lvl="0"/>
            <a:endParaRPr lang="en-US" dirty="0"/>
          </a:p>
          <a:p>
            <a:pPr lvl="0"/>
            <a:endParaRPr lang="en-US" dirty="0"/>
          </a:p>
          <a:p>
            <a:pPr lvl="0"/>
            <a:endParaRPr lang="en-US" dirty="0"/>
          </a:p>
          <a:p>
            <a:pPr marL="174625" indent="-174625" algn="just"/>
            <a:r>
              <a:rPr lang="en-US" dirty="0"/>
              <a:t>Internet architecture is a meta-network,  which refers to a congregation of  thousands of distinct networks  interacting with a common protocol.</a:t>
            </a:r>
          </a:p>
          <a:p>
            <a:pPr marL="174625" indent="-174625" algn="just"/>
            <a:r>
              <a:rPr lang="en-US" dirty="0"/>
              <a:t>Protocol used is TCP/IP.</a:t>
            </a:r>
          </a:p>
          <a:p>
            <a:pPr marL="174625" indent="-174625" algn="just"/>
            <a:r>
              <a:rPr lang="en-US" dirty="0"/>
              <a:t>This protocol connects any two networks  that differ in hardware, software and  design.</a:t>
            </a:r>
          </a:p>
          <a:p>
            <a:pPr marL="457200" lvl="0" indent="-317500" algn="l" rtl="0">
              <a:spcBef>
                <a:spcPts val="0"/>
              </a:spcBef>
              <a:spcAft>
                <a:spcPts val="0"/>
              </a:spcAft>
              <a:buSzPts val="1400"/>
              <a:buChar char="●"/>
            </a:pPr>
            <a:endParaRPr dirty="0"/>
          </a:p>
          <a:p>
            <a:pPr marL="0" lvl="0" indent="0" algn="l" rtl="0">
              <a:spcBef>
                <a:spcPts val="1600"/>
              </a:spcBef>
              <a:spcAft>
                <a:spcPts val="1600"/>
              </a:spcAft>
              <a:buNone/>
            </a:pPr>
            <a:endParaRPr dirty="0"/>
          </a:p>
        </p:txBody>
      </p:sp>
      <p:sp>
        <p:nvSpPr>
          <p:cNvPr id="77" name="Google Shape;77;p15"/>
          <p:cNvSpPr txBox="1">
            <a:spLocks noGrp="1"/>
          </p:cNvSpPr>
          <p:nvPr>
            <p:ph type="body" idx="3"/>
          </p:nvPr>
        </p:nvSpPr>
        <p:spPr>
          <a:xfrm>
            <a:off x="5184380" y="4822843"/>
            <a:ext cx="3764128" cy="189776"/>
          </a:xfrm>
          <a:prstGeom prst="rect">
            <a:avLst/>
          </a:prstGeom>
        </p:spPr>
        <p:txBody>
          <a:bodyPr spcFirstLastPara="1" wrap="square" lIns="91425" tIns="91425" rIns="91425" bIns="91425" anchor="t" anchorCtr="0">
            <a:noAutofit/>
          </a:bodyPr>
          <a:lstStyle/>
          <a:p>
            <a:pPr marL="0" lvl="0" indent="0" algn="ctr">
              <a:spcAft>
                <a:spcPts val="1600"/>
              </a:spcAft>
              <a:buNone/>
            </a:pPr>
            <a:r>
              <a:rPr lang="en-IN" dirty="0"/>
              <a:t>Image Source: </a:t>
            </a:r>
            <a:r>
              <a:rPr lang="en-IN" dirty="0">
                <a:hlinkClick r:id="rId3"/>
              </a:rPr>
              <a:t>https://www.researchgate.net </a:t>
            </a:r>
            <a:endParaRPr dirty="0"/>
          </a:p>
        </p:txBody>
      </p:sp>
      <p:pic>
        <p:nvPicPr>
          <p:cNvPr id="1026" name="Picture 13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692232"/>
            <a:ext cx="4572000" cy="3785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5384024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27940" rIns="0" bIns="0" rtlCol="0" anchor="ctr" anchorCtr="0">
            <a:spAutoFit/>
          </a:bodyPr>
          <a:lstStyle/>
          <a:p>
            <a:pPr marL="88263" marR="5080" indent="-76198" algn="ctr">
              <a:lnSpc>
                <a:spcPts val="2850"/>
              </a:lnSpc>
              <a:spcBef>
                <a:spcPts val="220"/>
              </a:spcBef>
            </a:pPr>
            <a:r>
              <a:rPr sz="2400" dirty="0"/>
              <a:t>Different editors used for  Webpage Development</a:t>
            </a:r>
          </a:p>
        </p:txBody>
      </p:sp>
      <p:sp>
        <p:nvSpPr>
          <p:cNvPr id="3" name="object 3"/>
          <p:cNvSpPr txBox="1"/>
          <p:nvPr/>
        </p:nvSpPr>
        <p:spPr>
          <a:xfrm>
            <a:off x="749121" y="1782043"/>
            <a:ext cx="3048635" cy="570413"/>
          </a:xfrm>
          <a:prstGeom prst="rect">
            <a:avLst/>
          </a:prstGeom>
        </p:spPr>
        <p:txBody>
          <a:bodyPr vert="horz" wrap="square" lIns="0" tIns="10795" rIns="0" bIns="0" rtlCol="0">
            <a:spAutoFit/>
          </a:bodyPr>
          <a:lstStyle/>
          <a:p>
            <a:pPr marL="687688" marR="5080" indent="-675623" algn="ctr">
              <a:lnSpc>
                <a:spcPct val="100699"/>
              </a:lnSpc>
              <a:spcBef>
                <a:spcPts val="85"/>
              </a:spcBef>
            </a:pPr>
            <a:r>
              <a:rPr sz="1800" spc="-10" dirty="0">
                <a:solidFill>
                  <a:srgbClr val="595959"/>
                </a:solidFill>
                <a:latin typeface="Arial MT"/>
                <a:cs typeface="Arial MT"/>
              </a:rPr>
              <a:t>Different </a:t>
            </a:r>
            <a:r>
              <a:rPr sz="1800" spc="-5" dirty="0">
                <a:solidFill>
                  <a:srgbClr val="595959"/>
                </a:solidFill>
                <a:latin typeface="Arial MT"/>
                <a:cs typeface="Arial MT"/>
              </a:rPr>
              <a:t>editors used for </a:t>
            </a:r>
            <a:r>
              <a:rPr sz="1800" spc="-15" dirty="0">
                <a:solidFill>
                  <a:srgbClr val="595959"/>
                </a:solidFill>
                <a:latin typeface="Arial MT"/>
                <a:cs typeface="Arial MT"/>
              </a:rPr>
              <a:t>Web </a:t>
            </a:r>
            <a:r>
              <a:rPr sz="1800" spc="-490" dirty="0">
                <a:solidFill>
                  <a:srgbClr val="595959"/>
                </a:solidFill>
                <a:latin typeface="Arial MT"/>
                <a:cs typeface="Arial MT"/>
              </a:rPr>
              <a:t> </a:t>
            </a:r>
            <a:r>
              <a:rPr sz="1800" spc="-5" dirty="0">
                <a:solidFill>
                  <a:srgbClr val="595959"/>
                </a:solidFill>
                <a:latin typeface="Arial MT"/>
                <a:cs typeface="Arial MT"/>
              </a:rPr>
              <a:t>Page(continued)</a:t>
            </a:r>
            <a:endParaRPr sz="1800" dirty="0">
              <a:latin typeface="Arial MT"/>
              <a:cs typeface="Arial MT"/>
            </a:endParaRPr>
          </a:p>
        </p:txBody>
      </p:sp>
      <p:sp>
        <p:nvSpPr>
          <p:cNvPr id="4" name="object 4"/>
          <p:cNvSpPr txBox="1"/>
          <p:nvPr/>
        </p:nvSpPr>
        <p:spPr>
          <a:xfrm>
            <a:off x="4745562" y="4780150"/>
            <a:ext cx="4224875" cy="137858"/>
          </a:xfrm>
          <a:prstGeom prst="rect">
            <a:avLst/>
          </a:prstGeom>
        </p:spPr>
        <p:txBody>
          <a:bodyPr vert="horz" wrap="square" lIns="0" tIns="29845" rIns="0" bIns="0" rtlCol="0">
            <a:spAutoFit/>
          </a:bodyPr>
          <a:lstStyle/>
          <a:p>
            <a:pPr marL="12700" algn="ctr">
              <a:spcBef>
                <a:spcPts val="235"/>
              </a:spcBef>
            </a:pPr>
            <a:r>
              <a:rPr sz="700" spc="-5" dirty="0">
                <a:solidFill>
                  <a:srgbClr val="595959"/>
                </a:solidFill>
                <a:latin typeface="Arial MT"/>
                <a:cs typeface="Arial MT"/>
              </a:rPr>
              <a:t>Image</a:t>
            </a:r>
            <a:r>
              <a:rPr lang="en-US" sz="700" dirty="0">
                <a:latin typeface="Arial MT"/>
                <a:cs typeface="Arial MT"/>
              </a:rPr>
              <a:t> </a:t>
            </a:r>
            <a:r>
              <a:rPr sz="700" spc="-10" dirty="0">
                <a:solidFill>
                  <a:srgbClr val="595959"/>
                </a:solidFill>
                <a:latin typeface="Arial MT"/>
                <a:cs typeface="Arial MT"/>
              </a:rPr>
              <a:t>Source:</a:t>
            </a:r>
            <a:r>
              <a:rPr lang="en-IN" sz="700" spc="-10" dirty="0">
                <a:solidFill>
                  <a:srgbClr val="595959"/>
                </a:solidFill>
                <a:latin typeface="Arial MT"/>
                <a:cs typeface="Arial MT"/>
              </a:rPr>
              <a:t> </a:t>
            </a:r>
            <a:r>
              <a:rPr sz="700" spc="-10" dirty="0">
                <a:solidFill>
                  <a:srgbClr val="595959"/>
                </a:solidFill>
                <a:latin typeface="Arial MT"/>
                <a:cs typeface="Arial MT"/>
                <a:hlinkClick r:id="rId2"/>
              </a:rPr>
              <a:t>https://</a:t>
            </a:r>
            <a:r>
              <a:rPr sz="700" spc="-10" dirty="0">
                <a:solidFill>
                  <a:schemeClr val="tx1"/>
                </a:solidFill>
                <a:latin typeface="Arial MT"/>
                <a:cs typeface="Arial MT"/>
                <a:hlinkClick r:id="rId2"/>
              </a:rPr>
              <a:t>www.thapatechnical.com/2018/09/html-css-autocomplete-plugin-in-sublime-Text-3.html</a:t>
            </a:r>
            <a:endParaRPr sz="700" dirty="0">
              <a:solidFill>
                <a:schemeClr val="tx1"/>
              </a:solidFill>
              <a:latin typeface="Arial MT"/>
              <a:cs typeface="Arial MT"/>
            </a:endParaRPr>
          </a:p>
        </p:txBody>
      </p:sp>
      <p:sp>
        <p:nvSpPr>
          <p:cNvPr id="5" name="object 5"/>
          <p:cNvSpPr txBox="1"/>
          <p:nvPr/>
        </p:nvSpPr>
        <p:spPr>
          <a:xfrm>
            <a:off x="617784" y="2784655"/>
            <a:ext cx="3421379" cy="762645"/>
          </a:xfrm>
          <a:prstGeom prst="rect">
            <a:avLst/>
          </a:prstGeom>
        </p:spPr>
        <p:txBody>
          <a:bodyPr vert="horz" wrap="square" lIns="0" tIns="12700" rIns="0" bIns="0" rtlCol="0">
            <a:spAutoFit/>
          </a:bodyPr>
          <a:lstStyle/>
          <a:p>
            <a:pPr marL="348606" marR="5080" indent="-336542" algn="just">
              <a:lnSpc>
                <a:spcPct val="116100"/>
              </a:lnSpc>
              <a:spcBef>
                <a:spcPts val="100"/>
              </a:spcBef>
              <a:buChar char="●"/>
              <a:tabLst>
                <a:tab pos="347972" algn="l"/>
                <a:tab pos="349241" algn="l"/>
              </a:tabLst>
            </a:pPr>
            <a:r>
              <a:rPr b="1" spc="-5" dirty="0">
                <a:latin typeface="Arial MT"/>
              </a:rPr>
              <a:t>Sublime</a:t>
            </a:r>
            <a:r>
              <a:rPr b="1" spc="-15" dirty="0">
                <a:latin typeface="Arial MT"/>
              </a:rPr>
              <a:t> </a:t>
            </a:r>
            <a:r>
              <a:rPr b="1" spc="-30" dirty="0">
                <a:latin typeface="Arial MT"/>
              </a:rPr>
              <a:t>Text</a:t>
            </a:r>
            <a:r>
              <a:rPr b="1" spc="-10" dirty="0">
                <a:latin typeface="Arial MT"/>
              </a:rPr>
              <a:t> </a:t>
            </a:r>
            <a:r>
              <a:rPr b="1" spc="-5" dirty="0">
                <a:latin typeface="Arial MT"/>
              </a:rPr>
              <a:t>3:</a:t>
            </a:r>
            <a:r>
              <a:rPr b="1" spc="10" dirty="0">
                <a:latin typeface="Arial MT"/>
              </a:rPr>
              <a:t> </a:t>
            </a:r>
            <a:r>
              <a:rPr spc="-5" dirty="0">
                <a:latin typeface="Arial MT"/>
                <a:cs typeface="Arial MT"/>
              </a:rPr>
              <a:t>Sublime</a:t>
            </a:r>
            <a:r>
              <a:rPr spc="-15" dirty="0">
                <a:latin typeface="Arial MT"/>
                <a:cs typeface="Arial MT"/>
              </a:rPr>
              <a:t> </a:t>
            </a:r>
            <a:r>
              <a:rPr spc="-5" dirty="0">
                <a:latin typeface="Arial MT"/>
                <a:cs typeface="Arial MT"/>
              </a:rPr>
              <a:t>is</a:t>
            </a:r>
            <a:r>
              <a:rPr spc="-10" dirty="0">
                <a:latin typeface="Arial MT"/>
                <a:cs typeface="Arial MT"/>
              </a:rPr>
              <a:t> </a:t>
            </a:r>
            <a:r>
              <a:rPr dirty="0">
                <a:latin typeface="Arial MT"/>
                <a:cs typeface="Arial MT"/>
              </a:rPr>
              <a:t>a</a:t>
            </a:r>
            <a:r>
              <a:rPr spc="-10" dirty="0">
                <a:latin typeface="Arial MT"/>
                <a:cs typeface="Arial MT"/>
              </a:rPr>
              <a:t> </a:t>
            </a:r>
            <a:r>
              <a:rPr dirty="0">
                <a:latin typeface="Arial MT"/>
                <a:cs typeface="Arial MT"/>
              </a:rPr>
              <a:t>cross </a:t>
            </a:r>
            <a:r>
              <a:rPr spc="5" dirty="0">
                <a:latin typeface="Arial MT"/>
                <a:cs typeface="Arial MT"/>
              </a:rPr>
              <a:t> </a:t>
            </a:r>
            <a:r>
              <a:rPr spc="-5" dirty="0">
                <a:latin typeface="Arial MT"/>
                <a:cs typeface="Arial MT"/>
              </a:rPr>
              <a:t>platform </a:t>
            </a:r>
            <a:r>
              <a:rPr dirty="0">
                <a:latin typeface="Arial MT"/>
                <a:cs typeface="Arial MT"/>
              </a:rPr>
              <a:t>code </a:t>
            </a:r>
            <a:r>
              <a:rPr spc="-5" dirty="0">
                <a:latin typeface="Arial MT"/>
                <a:cs typeface="Arial MT"/>
              </a:rPr>
              <a:t>editor tool. It </a:t>
            </a:r>
            <a:r>
              <a:rPr dirty="0">
                <a:latin typeface="Arial MT"/>
                <a:cs typeface="Arial MT"/>
              </a:rPr>
              <a:t>supports </a:t>
            </a:r>
            <a:r>
              <a:rPr spc="-5" dirty="0">
                <a:latin typeface="Arial MT"/>
                <a:cs typeface="Arial MT"/>
              </a:rPr>
              <a:t>all </a:t>
            </a:r>
            <a:r>
              <a:rPr spc="-375" dirty="0">
                <a:latin typeface="Arial MT"/>
                <a:cs typeface="Arial MT"/>
              </a:rPr>
              <a:t> </a:t>
            </a:r>
            <a:r>
              <a:rPr dirty="0">
                <a:latin typeface="Arial MT"/>
                <a:cs typeface="Arial MT"/>
              </a:rPr>
              <a:t>markup</a:t>
            </a:r>
            <a:r>
              <a:rPr spc="-10" dirty="0">
                <a:latin typeface="Arial MT"/>
                <a:cs typeface="Arial MT"/>
              </a:rPr>
              <a:t> </a:t>
            </a:r>
            <a:r>
              <a:rPr spc="-5" dirty="0">
                <a:latin typeface="Arial MT"/>
                <a:cs typeface="Arial MT"/>
              </a:rPr>
              <a:t>languages.</a:t>
            </a:r>
            <a:endParaRPr dirty="0">
              <a:latin typeface="Arial MT"/>
              <a:cs typeface="Arial MT"/>
            </a:endParaRPr>
          </a:p>
        </p:txBody>
      </p:sp>
      <p:pic>
        <p:nvPicPr>
          <p:cNvPr id="6" name="object 6"/>
          <p:cNvPicPr/>
          <p:nvPr/>
        </p:nvPicPr>
        <p:blipFill>
          <a:blip r:embed="rId3" cstate="print"/>
          <a:stretch>
            <a:fillRect/>
          </a:stretch>
        </p:blipFill>
        <p:spPr>
          <a:xfrm>
            <a:off x="4572001" y="1225724"/>
            <a:ext cx="4571999" cy="2531649"/>
          </a:xfrm>
          <a:prstGeom prst="rect">
            <a:avLst/>
          </a:prstGeom>
        </p:spPr>
      </p:pic>
    </p:spTree>
    <p:extLst>
      <p:ext uri="{BB962C8B-B14F-4D97-AF65-F5344CB8AC3E}">
        <p14:creationId xmlns:p14="http://schemas.microsoft.com/office/powerpoint/2010/main" val="292801712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27940" rIns="0" bIns="0" rtlCol="0" anchor="ctr" anchorCtr="0">
            <a:spAutoFit/>
          </a:bodyPr>
          <a:lstStyle/>
          <a:p>
            <a:pPr marL="88263" marR="5080" indent="-76198" algn="ctr">
              <a:lnSpc>
                <a:spcPts val="2850"/>
              </a:lnSpc>
              <a:spcBef>
                <a:spcPts val="220"/>
              </a:spcBef>
            </a:pPr>
            <a:r>
              <a:rPr sz="2400" dirty="0"/>
              <a:t>Different editors used for  Webpage Development</a:t>
            </a:r>
          </a:p>
        </p:txBody>
      </p:sp>
      <p:sp>
        <p:nvSpPr>
          <p:cNvPr id="3" name="object 3"/>
          <p:cNvSpPr txBox="1"/>
          <p:nvPr/>
        </p:nvSpPr>
        <p:spPr>
          <a:xfrm>
            <a:off x="749121" y="1818455"/>
            <a:ext cx="3048635" cy="570413"/>
          </a:xfrm>
          <a:prstGeom prst="rect">
            <a:avLst/>
          </a:prstGeom>
        </p:spPr>
        <p:txBody>
          <a:bodyPr vert="horz" wrap="square" lIns="0" tIns="10795" rIns="0" bIns="0" rtlCol="0">
            <a:spAutoFit/>
          </a:bodyPr>
          <a:lstStyle/>
          <a:p>
            <a:pPr marL="687688" marR="5080" indent="-675623" algn="ctr">
              <a:lnSpc>
                <a:spcPct val="100699"/>
              </a:lnSpc>
              <a:spcBef>
                <a:spcPts val="85"/>
              </a:spcBef>
            </a:pPr>
            <a:r>
              <a:rPr sz="1800" spc="-10" dirty="0">
                <a:solidFill>
                  <a:srgbClr val="595959"/>
                </a:solidFill>
                <a:latin typeface="Arial MT"/>
                <a:cs typeface="Arial MT"/>
              </a:rPr>
              <a:t>Different </a:t>
            </a:r>
            <a:r>
              <a:rPr sz="1800" spc="-5" dirty="0">
                <a:solidFill>
                  <a:srgbClr val="595959"/>
                </a:solidFill>
                <a:latin typeface="Arial MT"/>
                <a:cs typeface="Arial MT"/>
              </a:rPr>
              <a:t>editors used for </a:t>
            </a:r>
            <a:r>
              <a:rPr sz="1800" spc="-15" dirty="0">
                <a:solidFill>
                  <a:srgbClr val="595959"/>
                </a:solidFill>
                <a:latin typeface="Arial MT"/>
                <a:cs typeface="Arial MT"/>
              </a:rPr>
              <a:t>Web </a:t>
            </a:r>
            <a:r>
              <a:rPr sz="1800" spc="-490" dirty="0">
                <a:solidFill>
                  <a:srgbClr val="595959"/>
                </a:solidFill>
                <a:latin typeface="Arial MT"/>
                <a:cs typeface="Arial MT"/>
              </a:rPr>
              <a:t> </a:t>
            </a:r>
            <a:r>
              <a:rPr sz="1800" spc="-5" dirty="0">
                <a:solidFill>
                  <a:srgbClr val="595959"/>
                </a:solidFill>
                <a:latin typeface="Arial MT"/>
                <a:cs typeface="Arial MT"/>
              </a:rPr>
              <a:t>Page(continued)</a:t>
            </a:r>
            <a:endParaRPr sz="1800" dirty="0">
              <a:latin typeface="Arial MT"/>
              <a:cs typeface="Arial MT"/>
            </a:endParaRPr>
          </a:p>
        </p:txBody>
      </p:sp>
      <p:sp>
        <p:nvSpPr>
          <p:cNvPr id="4" name="object 4"/>
          <p:cNvSpPr txBox="1"/>
          <p:nvPr/>
        </p:nvSpPr>
        <p:spPr>
          <a:xfrm>
            <a:off x="5309235" y="4801830"/>
            <a:ext cx="3097530" cy="120546"/>
          </a:xfrm>
          <a:prstGeom prst="rect">
            <a:avLst/>
          </a:prstGeom>
        </p:spPr>
        <p:txBody>
          <a:bodyPr vert="horz" wrap="square" lIns="0" tIns="12700" rIns="0" bIns="0" rtlCol="0">
            <a:spAutoFit/>
          </a:bodyPr>
          <a:lstStyle/>
          <a:p>
            <a:pPr marL="12700">
              <a:spcBef>
                <a:spcPts val="100"/>
              </a:spcBef>
            </a:pPr>
            <a:r>
              <a:rPr sz="700" spc="-5" dirty="0">
                <a:solidFill>
                  <a:schemeClr val="tx1"/>
                </a:solidFill>
                <a:latin typeface="Arial MT"/>
                <a:cs typeface="Arial MT"/>
              </a:rPr>
              <a:t>Image</a:t>
            </a:r>
            <a:r>
              <a:rPr sz="700" spc="95" dirty="0">
                <a:solidFill>
                  <a:schemeClr val="tx1"/>
                </a:solidFill>
                <a:latin typeface="Arial MT"/>
                <a:cs typeface="Arial MT"/>
              </a:rPr>
              <a:t> </a:t>
            </a:r>
            <a:r>
              <a:rPr sz="700" spc="-10" dirty="0">
                <a:solidFill>
                  <a:schemeClr val="tx1"/>
                </a:solidFill>
                <a:latin typeface="Arial MT"/>
                <a:cs typeface="Arial MT"/>
              </a:rPr>
              <a:t>Source:</a:t>
            </a:r>
            <a:r>
              <a:rPr sz="700" spc="-10" dirty="0">
                <a:solidFill>
                  <a:schemeClr val="tx1"/>
                </a:solidFill>
                <a:latin typeface="Arial MT"/>
                <a:cs typeface="Arial MT"/>
                <a:hlinkClick r:id="rId2"/>
              </a:rPr>
              <a:t>https://www.tutorialbrain.com/text_editor/brackets_live_preview/</a:t>
            </a:r>
            <a:endParaRPr sz="700" dirty="0">
              <a:solidFill>
                <a:schemeClr val="tx1"/>
              </a:solidFill>
              <a:latin typeface="Arial MT"/>
              <a:cs typeface="Arial MT"/>
            </a:endParaRPr>
          </a:p>
        </p:txBody>
      </p:sp>
      <p:sp>
        <p:nvSpPr>
          <p:cNvPr id="5" name="object 5"/>
          <p:cNvSpPr txBox="1"/>
          <p:nvPr/>
        </p:nvSpPr>
        <p:spPr>
          <a:xfrm>
            <a:off x="647838" y="2944759"/>
            <a:ext cx="3251200" cy="1012585"/>
          </a:xfrm>
          <a:prstGeom prst="rect">
            <a:avLst/>
          </a:prstGeom>
        </p:spPr>
        <p:txBody>
          <a:bodyPr vert="horz" wrap="square" lIns="0" tIns="12700" rIns="0" bIns="0" rtlCol="0">
            <a:spAutoFit/>
          </a:bodyPr>
          <a:lstStyle/>
          <a:p>
            <a:pPr marL="348606" marR="5080" indent="-336542" algn="just">
              <a:lnSpc>
                <a:spcPct val="116100"/>
              </a:lnSpc>
              <a:spcBef>
                <a:spcPts val="100"/>
              </a:spcBef>
              <a:buChar char="●"/>
              <a:tabLst>
                <a:tab pos="347972" algn="l"/>
                <a:tab pos="349241" algn="l"/>
              </a:tabLst>
            </a:pPr>
            <a:r>
              <a:rPr b="1" spc="-5" dirty="0">
                <a:latin typeface="Arial MT"/>
              </a:rPr>
              <a:t>Bracket: </a:t>
            </a:r>
            <a:r>
              <a:rPr spc="-5" dirty="0">
                <a:latin typeface="Arial MT"/>
                <a:cs typeface="Arial MT"/>
              </a:rPr>
              <a:t>Bracket is an open-source </a:t>
            </a:r>
            <a:r>
              <a:rPr dirty="0">
                <a:latin typeface="Arial MT"/>
                <a:cs typeface="Arial MT"/>
              </a:rPr>
              <a:t> software </a:t>
            </a:r>
            <a:r>
              <a:rPr spc="-5" dirty="0">
                <a:latin typeface="Arial MT"/>
                <a:cs typeface="Arial MT"/>
              </a:rPr>
              <a:t>primarily used for </a:t>
            </a:r>
            <a:r>
              <a:rPr spc="-15" dirty="0">
                <a:latin typeface="Arial MT"/>
                <a:cs typeface="Arial MT"/>
              </a:rPr>
              <a:t>Web </a:t>
            </a:r>
            <a:r>
              <a:rPr spc="-10" dirty="0">
                <a:latin typeface="Arial MT"/>
                <a:cs typeface="Arial MT"/>
              </a:rPr>
              <a:t> </a:t>
            </a:r>
            <a:r>
              <a:rPr spc="-5" dirty="0">
                <a:latin typeface="Arial MT"/>
                <a:cs typeface="Arial MT"/>
              </a:rPr>
              <a:t>development. It provides live HTML, </a:t>
            </a:r>
            <a:r>
              <a:rPr dirty="0">
                <a:latin typeface="Arial MT"/>
                <a:cs typeface="Arial MT"/>
              </a:rPr>
              <a:t> </a:t>
            </a:r>
            <a:r>
              <a:rPr spc="-5" dirty="0">
                <a:latin typeface="Arial MT"/>
                <a:cs typeface="Arial MT"/>
              </a:rPr>
              <a:t>CSS,</a:t>
            </a:r>
            <a:r>
              <a:rPr spc="-20" dirty="0">
                <a:latin typeface="Arial MT"/>
                <a:cs typeface="Arial MT"/>
              </a:rPr>
              <a:t> </a:t>
            </a:r>
            <a:r>
              <a:rPr dirty="0">
                <a:latin typeface="Arial MT"/>
                <a:cs typeface="Arial MT"/>
              </a:rPr>
              <a:t>JavaScript</a:t>
            </a:r>
            <a:r>
              <a:rPr spc="-20" dirty="0">
                <a:latin typeface="Arial MT"/>
                <a:cs typeface="Arial MT"/>
              </a:rPr>
              <a:t> </a:t>
            </a:r>
            <a:r>
              <a:rPr spc="-5" dirty="0">
                <a:latin typeface="Arial MT"/>
                <a:cs typeface="Arial MT"/>
              </a:rPr>
              <a:t>editing</a:t>
            </a:r>
            <a:r>
              <a:rPr spc="-20" dirty="0">
                <a:latin typeface="Arial MT"/>
                <a:cs typeface="Arial MT"/>
              </a:rPr>
              <a:t> </a:t>
            </a:r>
            <a:r>
              <a:rPr spc="-15" dirty="0">
                <a:latin typeface="Arial MT"/>
                <a:cs typeface="Arial MT"/>
              </a:rPr>
              <a:t>functionality.</a:t>
            </a:r>
            <a:endParaRPr dirty="0">
              <a:latin typeface="Arial MT"/>
              <a:cs typeface="Arial MT"/>
            </a:endParaRPr>
          </a:p>
        </p:txBody>
      </p:sp>
      <p:pic>
        <p:nvPicPr>
          <p:cNvPr id="6" name="object 6"/>
          <p:cNvPicPr/>
          <p:nvPr/>
        </p:nvPicPr>
        <p:blipFill>
          <a:blip r:embed="rId3" cstate="print"/>
          <a:stretch>
            <a:fillRect/>
          </a:stretch>
        </p:blipFill>
        <p:spPr>
          <a:xfrm>
            <a:off x="4572000" y="1272982"/>
            <a:ext cx="4572000" cy="2312265"/>
          </a:xfrm>
          <a:prstGeom prst="rect">
            <a:avLst/>
          </a:prstGeom>
        </p:spPr>
      </p:pic>
    </p:spTree>
    <p:extLst>
      <p:ext uri="{BB962C8B-B14F-4D97-AF65-F5344CB8AC3E}">
        <p14:creationId xmlns:p14="http://schemas.microsoft.com/office/powerpoint/2010/main" val="363313943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27940" rIns="0" bIns="0" rtlCol="0" anchor="ctr" anchorCtr="0">
            <a:spAutoFit/>
          </a:bodyPr>
          <a:lstStyle/>
          <a:p>
            <a:pPr marL="88263" marR="5080" indent="-76198" algn="ctr">
              <a:lnSpc>
                <a:spcPts val="2850"/>
              </a:lnSpc>
              <a:spcBef>
                <a:spcPts val="220"/>
              </a:spcBef>
            </a:pPr>
            <a:r>
              <a:rPr sz="2400" dirty="0"/>
              <a:t>Different editors used for  Webpage Development</a:t>
            </a:r>
          </a:p>
        </p:txBody>
      </p:sp>
      <p:sp>
        <p:nvSpPr>
          <p:cNvPr id="3" name="object 3"/>
          <p:cNvSpPr txBox="1"/>
          <p:nvPr/>
        </p:nvSpPr>
        <p:spPr>
          <a:xfrm>
            <a:off x="497134" y="2771107"/>
            <a:ext cx="3420745" cy="1499641"/>
          </a:xfrm>
          <a:prstGeom prst="rect">
            <a:avLst/>
          </a:prstGeom>
        </p:spPr>
        <p:txBody>
          <a:bodyPr vert="horz" wrap="square" lIns="0" tIns="10795" rIns="0" bIns="0" rtlCol="0">
            <a:spAutoFit/>
          </a:bodyPr>
          <a:lstStyle/>
          <a:p>
            <a:pPr marL="819764" marR="244469" indent="-675623" algn="ctr">
              <a:lnSpc>
                <a:spcPct val="100699"/>
              </a:lnSpc>
              <a:spcBef>
                <a:spcPts val="85"/>
              </a:spcBef>
            </a:pPr>
            <a:endParaRPr lang="en-IN" sz="1800" spc="-10" dirty="0">
              <a:solidFill>
                <a:srgbClr val="595959"/>
              </a:solidFill>
              <a:latin typeface="Arial MT"/>
              <a:cs typeface="Arial MT"/>
            </a:endParaRPr>
          </a:p>
          <a:p>
            <a:pPr marL="348606" marR="5080" indent="-336542" algn="just">
              <a:lnSpc>
                <a:spcPct val="116100"/>
              </a:lnSpc>
              <a:spcBef>
                <a:spcPts val="1795"/>
              </a:spcBef>
              <a:buChar char="●"/>
              <a:tabLst>
                <a:tab pos="347972" algn="l"/>
                <a:tab pos="349241" algn="l"/>
              </a:tabLst>
            </a:pPr>
            <a:r>
              <a:rPr b="1" spc="-5" dirty="0" err="1">
                <a:latin typeface="Arial MT"/>
              </a:rPr>
              <a:t>gedit</a:t>
            </a:r>
            <a:r>
              <a:rPr b="1" spc="-5" dirty="0">
                <a:latin typeface="Arial MT"/>
              </a:rPr>
              <a:t> </a:t>
            </a:r>
            <a:r>
              <a:rPr spc="-5" dirty="0">
                <a:latin typeface="Arial MT"/>
                <a:cs typeface="Arial MT"/>
              </a:rPr>
              <a:t>provides </a:t>
            </a:r>
            <a:r>
              <a:rPr dirty="0">
                <a:latin typeface="Arial MT"/>
                <a:cs typeface="Arial MT"/>
              </a:rPr>
              <a:t>a simple </a:t>
            </a:r>
            <a:r>
              <a:rPr spc="-5" dirty="0">
                <a:latin typeface="Arial MT"/>
                <a:cs typeface="Arial MT"/>
              </a:rPr>
              <a:t>interface from </a:t>
            </a:r>
            <a:r>
              <a:rPr dirty="0">
                <a:latin typeface="Arial MT"/>
                <a:cs typeface="Arial MT"/>
              </a:rPr>
              <a:t> </a:t>
            </a:r>
            <a:r>
              <a:rPr spc="-5" dirty="0">
                <a:latin typeface="Arial MT"/>
                <a:cs typeface="Arial MT"/>
              </a:rPr>
              <a:t>which </a:t>
            </a:r>
            <a:r>
              <a:rPr dirty="0">
                <a:latin typeface="Arial MT"/>
                <a:cs typeface="Arial MT"/>
              </a:rPr>
              <a:t>you </a:t>
            </a:r>
            <a:r>
              <a:rPr spc="-5" dirty="0">
                <a:latin typeface="Arial MT"/>
                <a:cs typeface="Arial MT"/>
              </a:rPr>
              <a:t>have access to </a:t>
            </a:r>
            <a:r>
              <a:rPr dirty="0">
                <a:latin typeface="Arial MT"/>
                <a:cs typeface="Arial MT"/>
              </a:rPr>
              <a:t>a </a:t>
            </a:r>
            <a:r>
              <a:rPr spc="-5" dirty="0">
                <a:latin typeface="Arial MT"/>
                <a:cs typeface="Arial MT"/>
              </a:rPr>
              <a:t>full </a:t>
            </a:r>
            <a:r>
              <a:rPr b="1" dirty="0">
                <a:latin typeface="Arial MT"/>
              </a:rPr>
              <a:t>text </a:t>
            </a:r>
            <a:r>
              <a:rPr b="1" spc="5" dirty="0">
                <a:latin typeface="Arial MT"/>
              </a:rPr>
              <a:t> </a:t>
            </a:r>
            <a:r>
              <a:rPr b="1" spc="-5" dirty="0">
                <a:latin typeface="Arial MT"/>
              </a:rPr>
              <a:t>editor </a:t>
            </a:r>
            <a:r>
              <a:rPr spc="-5" dirty="0">
                <a:latin typeface="Arial MT"/>
                <a:cs typeface="Arial MT"/>
              </a:rPr>
              <a:t>with programming functions and </a:t>
            </a:r>
            <a:r>
              <a:rPr spc="-375" dirty="0">
                <a:latin typeface="Arial MT"/>
                <a:cs typeface="Arial MT"/>
              </a:rPr>
              <a:t> </a:t>
            </a:r>
            <a:r>
              <a:rPr spc="-5" dirty="0">
                <a:latin typeface="Arial MT"/>
                <a:cs typeface="Arial MT"/>
              </a:rPr>
              <a:t>is</a:t>
            </a:r>
            <a:r>
              <a:rPr spc="-15" dirty="0">
                <a:latin typeface="Arial MT"/>
                <a:cs typeface="Arial MT"/>
              </a:rPr>
              <a:t> </a:t>
            </a:r>
            <a:r>
              <a:rPr dirty="0">
                <a:latin typeface="Arial MT"/>
                <a:cs typeface="Arial MT"/>
              </a:rPr>
              <a:t>compatible</a:t>
            </a:r>
            <a:r>
              <a:rPr spc="-15" dirty="0">
                <a:latin typeface="Arial MT"/>
                <a:cs typeface="Arial MT"/>
              </a:rPr>
              <a:t> </a:t>
            </a:r>
            <a:r>
              <a:rPr spc="-5" dirty="0">
                <a:latin typeface="Arial MT"/>
                <a:cs typeface="Arial MT"/>
              </a:rPr>
              <a:t>with</a:t>
            </a:r>
            <a:r>
              <a:rPr spc="-10" dirty="0">
                <a:latin typeface="Arial MT"/>
                <a:cs typeface="Arial MT"/>
              </a:rPr>
              <a:t> </a:t>
            </a:r>
            <a:r>
              <a:rPr dirty="0">
                <a:latin typeface="Arial MT"/>
                <a:cs typeface="Arial MT"/>
              </a:rPr>
              <a:t>most</a:t>
            </a:r>
            <a:r>
              <a:rPr spc="-15" dirty="0">
                <a:latin typeface="Arial MT"/>
                <a:cs typeface="Arial MT"/>
              </a:rPr>
              <a:t> </a:t>
            </a:r>
            <a:r>
              <a:rPr spc="-5" dirty="0">
                <a:latin typeface="Arial MT"/>
                <a:cs typeface="Arial MT"/>
              </a:rPr>
              <a:t>languages</a:t>
            </a:r>
            <a:endParaRPr dirty="0">
              <a:latin typeface="Arial MT"/>
              <a:cs typeface="Arial MT"/>
            </a:endParaRPr>
          </a:p>
        </p:txBody>
      </p:sp>
      <p:pic>
        <p:nvPicPr>
          <p:cNvPr id="4" name="object 4"/>
          <p:cNvPicPr/>
          <p:nvPr/>
        </p:nvPicPr>
        <p:blipFill>
          <a:blip r:embed="rId2" cstate="print"/>
          <a:stretch>
            <a:fillRect/>
          </a:stretch>
        </p:blipFill>
        <p:spPr>
          <a:xfrm>
            <a:off x="4572006" y="1386336"/>
            <a:ext cx="4571994" cy="2583425"/>
          </a:xfrm>
          <a:prstGeom prst="rect">
            <a:avLst/>
          </a:prstGeom>
        </p:spPr>
      </p:pic>
      <p:sp>
        <p:nvSpPr>
          <p:cNvPr id="5" name="object 5"/>
          <p:cNvSpPr txBox="1"/>
          <p:nvPr/>
        </p:nvSpPr>
        <p:spPr>
          <a:xfrm>
            <a:off x="4670121" y="4831876"/>
            <a:ext cx="3599815" cy="311624"/>
          </a:xfrm>
          <a:prstGeom prst="rect">
            <a:avLst/>
          </a:prstGeom>
        </p:spPr>
        <p:txBody>
          <a:bodyPr vert="horz" wrap="square" lIns="0" tIns="3810" rIns="0" bIns="0" rtlCol="0">
            <a:spAutoFit/>
          </a:bodyPr>
          <a:lstStyle/>
          <a:p>
            <a:pPr marL="1087728" algn="ctr">
              <a:spcBef>
                <a:spcPts val="30"/>
              </a:spcBef>
            </a:pPr>
            <a:r>
              <a:rPr sz="700" spc="-5" dirty="0">
                <a:solidFill>
                  <a:srgbClr val="595959"/>
                </a:solidFill>
                <a:latin typeface="Arial MT"/>
                <a:cs typeface="Arial MT"/>
              </a:rPr>
              <a:t>Image</a:t>
            </a:r>
            <a:r>
              <a:rPr sz="700" spc="30" dirty="0">
                <a:solidFill>
                  <a:srgbClr val="595959"/>
                </a:solidFill>
                <a:latin typeface="Arial MT"/>
                <a:cs typeface="Arial MT"/>
              </a:rPr>
              <a:t> </a:t>
            </a:r>
            <a:r>
              <a:rPr sz="700" spc="-5" dirty="0">
                <a:solidFill>
                  <a:srgbClr val="595959"/>
                </a:solidFill>
                <a:latin typeface="Arial MT"/>
                <a:cs typeface="Arial MT"/>
              </a:rPr>
              <a:t>Source</a:t>
            </a:r>
            <a:r>
              <a:rPr sz="700" spc="30" dirty="0">
                <a:solidFill>
                  <a:srgbClr val="595959"/>
                </a:solidFill>
                <a:latin typeface="Arial MT"/>
                <a:cs typeface="Arial MT"/>
              </a:rPr>
              <a:t> </a:t>
            </a:r>
            <a:r>
              <a:rPr sz="700" spc="-10" dirty="0">
                <a:solidFill>
                  <a:srgbClr val="595959"/>
                </a:solidFill>
                <a:latin typeface="Arial MT"/>
                <a:cs typeface="Arial MT"/>
                <a:hlinkClick r:id="rId3"/>
              </a:rPr>
              <a:t>https://geek-university.com/linux/gedit-text-editor/</a:t>
            </a:r>
            <a:endParaRPr sz="700" dirty="0">
              <a:latin typeface="Arial MT"/>
              <a:cs typeface="Arial MT"/>
            </a:endParaRPr>
          </a:p>
          <a:p>
            <a:pPr marL="12700" algn="ctr">
              <a:spcBef>
                <a:spcPts val="605"/>
              </a:spcBef>
            </a:pPr>
            <a:endParaRPr sz="800" dirty="0">
              <a:latin typeface="Arial MT"/>
              <a:cs typeface="Arial MT"/>
            </a:endParaRPr>
          </a:p>
        </p:txBody>
      </p:sp>
      <p:sp>
        <p:nvSpPr>
          <p:cNvPr id="7" name="TextBox 6">
            <a:extLst>
              <a:ext uri="{FF2B5EF4-FFF2-40B4-BE49-F238E27FC236}">
                <a16:creationId xmlns:a16="http://schemas.microsoft.com/office/drawing/2014/main" id="{9E482DCE-3044-B7B7-5025-68C642D5B567}"/>
              </a:ext>
            </a:extLst>
          </p:cNvPr>
          <p:cNvSpPr txBox="1"/>
          <p:nvPr/>
        </p:nvSpPr>
        <p:spPr>
          <a:xfrm>
            <a:off x="98121" y="1920587"/>
            <a:ext cx="4572000" cy="634533"/>
          </a:xfrm>
          <a:prstGeom prst="rect">
            <a:avLst/>
          </a:prstGeom>
          <a:noFill/>
        </p:spPr>
        <p:txBody>
          <a:bodyPr wrap="square">
            <a:spAutoFit/>
          </a:bodyPr>
          <a:lstStyle/>
          <a:p>
            <a:pPr marL="819764" marR="244469" indent="-675623" algn="ctr">
              <a:lnSpc>
                <a:spcPct val="100699"/>
              </a:lnSpc>
              <a:spcBef>
                <a:spcPts val="85"/>
              </a:spcBef>
            </a:pPr>
            <a:r>
              <a:rPr lang="en-US" sz="1800" spc="-10" dirty="0">
                <a:solidFill>
                  <a:srgbClr val="595959"/>
                </a:solidFill>
                <a:latin typeface="Arial MT"/>
                <a:cs typeface="Arial MT"/>
              </a:rPr>
              <a:t>Different </a:t>
            </a:r>
            <a:r>
              <a:rPr lang="en-US" sz="1800" spc="-5" dirty="0">
                <a:solidFill>
                  <a:srgbClr val="595959"/>
                </a:solidFill>
                <a:latin typeface="Arial MT"/>
                <a:cs typeface="Arial MT"/>
              </a:rPr>
              <a:t>editors used for </a:t>
            </a:r>
            <a:r>
              <a:rPr lang="en-US" sz="1800" spc="-15" dirty="0">
                <a:solidFill>
                  <a:srgbClr val="595959"/>
                </a:solidFill>
                <a:latin typeface="Arial MT"/>
                <a:cs typeface="Arial MT"/>
              </a:rPr>
              <a:t>Web </a:t>
            </a:r>
            <a:r>
              <a:rPr lang="en-US" sz="1800" spc="-490" dirty="0">
                <a:solidFill>
                  <a:srgbClr val="595959"/>
                </a:solidFill>
                <a:latin typeface="Arial MT"/>
                <a:cs typeface="Arial MT"/>
              </a:rPr>
              <a:t> </a:t>
            </a:r>
            <a:r>
              <a:rPr lang="en-US" sz="1800" spc="-5" dirty="0">
                <a:solidFill>
                  <a:srgbClr val="595959"/>
                </a:solidFill>
                <a:latin typeface="Arial MT"/>
                <a:cs typeface="Arial MT"/>
              </a:rPr>
              <a:t>Page(continued)</a:t>
            </a:r>
            <a:endParaRPr lang="en-US" sz="1800" dirty="0">
              <a:latin typeface="Arial MT"/>
              <a:cs typeface="Arial MT"/>
            </a:endParaRPr>
          </a:p>
        </p:txBody>
      </p:sp>
    </p:spTree>
    <p:extLst>
      <p:ext uri="{BB962C8B-B14F-4D97-AF65-F5344CB8AC3E}">
        <p14:creationId xmlns:p14="http://schemas.microsoft.com/office/powerpoint/2010/main" val="113997302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27940" rIns="0" bIns="0" rtlCol="0" anchor="ctr" anchorCtr="0">
            <a:spAutoFit/>
          </a:bodyPr>
          <a:lstStyle/>
          <a:p>
            <a:pPr marL="88263" marR="5080" indent="-76198" algn="ctr">
              <a:lnSpc>
                <a:spcPts val="2850"/>
              </a:lnSpc>
              <a:spcBef>
                <a:spcPts val="220"/>
              </a:spcBef>
            </a:pPr>
            <a:r>
              <a:rPr sz="2400" dirty="0"/>
              <a:t>Different editors used for  Webpage Development</a:t>
            </a:r>
          </a:p>
        </p:txBody>
      </p:sp>
      <p:sp>
        <p:nvSpPr>
          <p:cNvPr id="3" name="object 3"/>
          <p:cNvSpPr txBox="1"/>
          <p:nvPr/>
        </p:nvSpPr>
        <p:spPr>
          <a:xfrm>
            <a:off x="1641409" y="1728118"/>
            <a:ext cx="1269365" cy="289823"/>
          </a:xfrm>
          <a:prstGeom prst="rect">
            <a:avLst/>
          </a:prstGeom>
        </p:spPr>
        <p:txBody>
          <a:bodyPr vert="horz" wrap="square" lIns="0" tIns="12700" rIns="0" bIns="0" rtlCol="0">
            <a:spAutoFit/>
          </a:bodyPr>
          <a:lstStyle/>
          <a:p>
            <a:pPr marL="12700" algn="ctr">
              <a:spcBef>
                <a:spcPts val="100"/>
              </a:spcBef>
            </a:pPr>
            <a:r>
              <a:rPr sz="1800" spc="-25" dirty="0">
                <a:solidFill>
                  <a:srgbClr val="595959"/>
                </a:solidFill>
                <a:latin typeface="Arial MT"/>
                <a:cs typeface="Arial MT"/>
              </a:rPr>
              <a:t>SublimeText</a:t>
            </a:r>
            <a:endParaRPr sz="1800" dirty="0">
              <a:latin typeface="Arial MT"/>
              <a:cs typeface="Arial MT"/>
            </a:endParaRPr>
          </a:p>
        </p:txBody>
      </p:sp>
      <p:sp>
        <p:nvSpPr>
          <p:cNvPr id="4" name="object 4"/>
          <p:cNvSpPr txBox="1"/>
          <p:nvPr/>
        </p:nvSpPr>
        <p:spPr>
          <a:xfrm>
            <a:off x="513648" y="2473980"/>
            <a:ext cx="3524885" cy="2262414"/>
          </a:xfrm>
          <a:prstGeom prst="rect">
            <a:avLst/>
          </a:prstGeom>
        </p:spPr>
        <p:txBody>
          <a:bodyPr vert="horz" wrap="square" lIns="0" tIns="46990" rIns="0" bIns="0" rtlCol="0">
            <a:spAutoFit/>
          </a:bodyPr>
          <a:lstStyle/>
          <a:p>
            <a:pPr marL="31115" algn="just">
              <a:spcBef>
                <a:spcPts val="370"/>
              </a:spcBef>
            </a:pPr>
            <a:r>
              <a:rPr b="1" spc="-5" dirty="0">
                <a:latin typeface="Arial MT"/>
              </a:rPr>
              <a:t>Installation</a:t>
            </a:r>
            <a:endParaRPr dirty="0">
              <a:latin typeface="Arial MT"/>
            </a:endParaRPr>
          </a:p>
          <a:p>
            <a:pPr marL="348606" marR="5080" indent="-336542" algn="just">
              <a:lnSpc>
                <a:spcPct val="116100"/>
              </a:lnSpc>
              <a:buChar char="●"/>
              <a:tabLst>
                <a:tab pos="347972" algn="l"/>
                <a:tab pos="349241" algn="l"/>
              </a:tabLst>
            </a:pPr>
            <a:r>
              <a:rPr b="1" spc="-5" dirty="0">
                <a:latin typeface="Arial MT"/>
              </a:rPr>
              <a:t>Ste</a:t>
            </a:r>
            <a:r>
              <a:rPr b="1" dirty="0">
                <a:latin typeface="Arial MT"/>
              </a:rPr>
              <a:t>p</a:t>
            </a:r>
            <a:r>
              <a:rPr b="1" spc="-5" dirty="0">
                <a:latin typeface="Arial MT"/>
              </a:rPr>
              <a:t> </a:t>
            </a:r>
            <a:r>
              <a:rPr b="1" dirty="0">
                <a:latin typeface="Arial MT"/>
              </a:rPr>
              <a:t>1</a:t>
            </a:r>
            <a:r>
              <a:rPr b="1" spc="5" dirty="0">
                <a:latin typeface="Arial MT"/>
              </a:rPr>
              <a:t> </a:t>
            </a:r>
            <a:r>
              <a:rPr spc="-585" dirty="0">
                <a:latin typeface="Arial MT"/>
                <a:cs typeface="Arial MT"/>
              </a:rPr>
              <a:t>−</a:t>
            </a:r>
            <a:r>
              <a:rPr spc="-5" dirty="0">
                <a:latin typeface="Arial MT"/>
                <a:cs typeface="Arial MT"/>
              </a:rPr>
              <a:t> Downloa</a:t>
            </a:r>
            <a:r>
              <a:rPr dirty="0">
                <a:latin typeface="Arial MT"/>
                <a:cs typeface="Arial MT"/>
              </a:rPr>
              <a:t>d</a:t>
            </a:r>
            <a:r>
              <a:rPr spc="-5" dirty="0">
                <a:latin typeface="Arial MT"/>
                <a:cs typeface="Arial MT"/>
              </a:rPr>
              <a:t> th</a:t>
            </a:r>
            <a:r>
              <a:rPr dirty="0">
                <a:latin typeface="Arial MT"/>
                <a:cs typeface="Arial MT"/>
              </a:rPr>
              <a:t>e</a:t>
            </a:r>
            <a:r>
              <a:rPr spc="5" dirty="0">
                <a:latin typeface="Arial MT"/>
                <a:cs typeface="Arial MT"/>
              </a:rPr>
              <a:t> </a:t>
            </a:r>
            <a:r>
              <a:rPr b="1" spc="-5" dirty="0">
                <a:latin typeface="Arial MT"/>
              </a:rPr>
              <a:t>.ex</a:t>
            </a:r>
            <a:r>
              <a:rPr b="1" dirty="0">
                <a:latin typeface="Arial MT"/>
              </a:rPr>
              <a:t>e </a:t>
            </a:r>
            <a:r>
              <a:rPr spc="-5" dirty="0">
                <a:latin typeface="Arial MT"/>
                <a:cs typeface="Arial MT"/>
              </a:rPr>
              <a:t>package  from the </a:t>
            </a:r>
            <a:r>
              <a:rPr spc="-10" dirty="0">
                <a:latin typeface="Arial MT"/>
                <a:cs typeface="Arial MT"/>
              </a:rPr>
              <a:t>official </a:t>
            </a:r>
            <a:r>
              <a:rPr spc="-5" dirty="0">
                <a:latin typeface="Arial MT"/>
                <a:cs typeface="Arial MT"/>
              </a:rPr>
              <a:t>website as </a:t>
            </a:r>
            <a:r>
              <a:rPr dirty="0">
                <a:latin typeface="Arial MT"/>
                <a:cs typeface="Arial MT"/>
              </a:rPr>
              <a:t>shown </a:t>
            </a:r>
            <a:r>
              <a:rPr spc="-5" dirty="0">
                <a:latin typeface="Arial MT"/>
                <a:cs typeface="Arial MT"/>
              </a:rPr>
              <a:t>below </a:t>
            </a:r>
            <a:r>
              <a:rPr spc="-375" dirty="0">
                <a:latin typeface="Arial MT"/>
                <a:cs typeface="Arial MT"/>
              </a:rPr>
              <a:t> </a:t>
            </a:r>
            <a:r>
              <a:rPr u="heavy" spc="-10" dirty="0">
                <a:uFill>
                  <a:solidFill>
                    <a:srgbClr val="000000"/>
                  </a:solidFill>
                </a:uFill>
                <a:latin typeface="Arial MT"/>
                <a:cs typeface="Arial MT"/>
                <a:hlinkClick r:id="rId2"/>
              </a:rPr>
              <a:t>https://www.sublimetext.com/3</a:t>
            </a:r>
            <a:endParaRPr dirty="0">
              <a:latin typeface="Arial MT"/>
              <a:cs typeface="Arial MT"/>
            </a:endParaRPr>
          </a:p>
          <a:p>
            <a:pPr marL="348606" marR="78738" indent="-336542" algn="just">
              <a:lnSpc>
                <a:spcPct val="116100"/>
              </a:lnSpc>
              <a:buChar char="●"/>
              <a:tabLst>
                <a:tab pos="347972" algn="l"/>
                <a:tab pos="349241" algn="l"/>
              </a:tabLst>
            </a:pPr>
            <a:r>
              <a:rPr b="1" spc="-5" dirty="0">
                <a:latin typeface="Arial MT"/>
              </a:rPr>
              <a:t>Ste</a:t>
            </a:r>
            <a:r>
              <a:rPr b="1" dirty="0">
                <a:latin typeface="Arial MT"/>
              </a:rPr>
              <a:t>p</a:t>
            </a:r>
            <a:r>
              <a:rPr b="1" spc="-5" dirty="0">
                <a:latin typeface="Arial MT"/>
              </a:rPr>
              <a:t> </a:t>
            </a:r>
            <a:r>
              <a:rPr b="1" dirty="0">
                <a:latin typeface="Arial MT"/>
              </a:rPr>
              <a:t>2</a:t>
            </a:r>
            <a:r>
              <a:rPr b="1" spc="5" dirty="0">
                <a:latin typeface="Arial MT"/>
              </a:rPr>
              <a:t> </a:t>
            </a:r>
            <a:r>
              <a:rPr spc="-585" dirty="0">
                <a:latin typeface="Arial MT"/>
                <a:cs typeface="Arial MT"/>
              </a:rPr>
              <a:t>−</a:t>
            </a:r>
            <a:r>
              <a:rPr spc="-5" dirty="0">
                <a:latin typeface="Arial MT"/>
                <a:cs typeface="Arial MT"/>
              </a:rPr>
              <a:t> No</a:t>
            </a:r>
            <a:r>
              <a:rPr spc="-80" dirty="0">
                <a:latin typeface="Arial MT"/>
                <a:cs typeface="Arial MT"/>
              </a:rPr>
              <a:t>w</a:t>
            </a:r>
            <a:r>
              <a:rPr dirty="0">
                <a:latin typeface="Arial MT"/>
                <a:cs typeface="Arial MT"/>
              </a:rPr>
              <a:t>,</a:t>
            </a:r>
            <a:r>
              <a:rPr spc="-5" dirty="0">
                <a:latin typeface="Arial MT"/>
                <a:cs typeface="Arial MT"/>
              </a:rPr>
              <a:t> </a:t>
            </a:r>
            <a:r>
              <a:rPr dirty="0">
                <a:latin typeface="Arial MT"/>
                <a:cs typeface="Arial MT"/>
              </a:rPr>
              <a:t>run</a:t>
            </a:r>
            <a:r>
              <a:rPr spc="-5" dirty="0">
                <a:latin typeface="Arial MT"/>
                <a:cs typeface="Arial MT"/>
              </a:rPr>
              <a:t> th</a:t>
            </a:r>
            <a:r>
              <a:rPr dirty="0">
                <a:latin typeface="Arial MT"/>
                <a:cs typeface="Arial MT"/>
              </a:rPr>
              <a:t>e</a:t>
            </a:r>
            <a:r>
              <a:rPr spc="-5" dirty="0">
                <a:latin typeface="Arial MT"/>
                <a:cs typeface="Arial MT"/>
              </a:rPr>
              <a:t> executabl</a:t>
            </a:r>
            <a:r>
              <a:rPr dirty="0">
                <a:latin typeface="Arial MT"/>
                <a:cs typeface="Arial MT"/>
              </a:rPr>
              <a:t>e</a:t>
            </a:r>
            <a:r>
              <a:rPr spc="-5" dirty="0">
                <a:latin typeface="Arial MT"/>
                <a:cs typeface="Arial MT"/>
              </a:rPr>
              <a:t> file.  This defines the environment </a:t>
            </a:r>
            <a:r>
              <a:rPr dirty="0">
                <a:latin typeface="Arial MT"/>
                <a:cs typeface="Arial MT"/>
              </a:rPr>
              <a:t>variables. </a:t>
            </a:r>
            <a:r>
              <a:rPr spc="-375" dirty="0">
                <a:latin typeface="Arial MT"/>
                <a:cs typeface="Arial MT"/>
              </a:rPr>
              <a:t> </a:t>
            </a:r>
            <a:r>
              <a:rPr spc="-5" dirty="0">
                <a:latin typeface="Arial MT"/>
                <a:cs typeface="Arial MT"/>
              </a:rPr>
              <a:t>When </a:t>
            </a:r>
            <a:r>
              <a:rPr dirty="0">
                <a:latin typeface="Arial MT"/>
                <a:cs typeface="Arial MT"/>
              </a:rPr>
              <a:t>you run </a:t>
            </a:r>
            <a:r>
              <a:rPr spc="-5" dirty="0">
                <a:latin typeface="Arial MT"/>
                <a:cs typeface="Arial MT"/>
              </a:rPr>
              <a:t>the executable file, </a:t>
            </a:r>
            <a:r>
              <a:rPr dirty="0">
                <a:latin typeface="Arial MT"/>
                <a:cs typeface="Arial MT"/>
              </a:rPr>
              <a:t>you </a:t>
            </a:r>
            <a:r>
              <a:rPr spc="5" dirty="0">
                <a:latin typeface="Arial MT"/>
                <a:cs typeface="Arial MT"/>
              </a:rPr>
              <a:t> </a:t>
            </a:r>
            <a:r>
              <a:rPr dirty="0">
                <a:latin typeface="Arial MT"/>
                <a:cs typeface="Arial MT"/>
              </a:rPr>
              <a:t>can </a:t>
            </a:r>
            <a:r>
              <a:rPr spc="-5" dirty="0">
                <a:latin typeface="Arial MT"/>
                <a:cs typeface="Arial MT"/>
              </a:rPr>
              <a:t>observe the following window on </a:t>
            </a:r>
            <a:r>
              <a:rPr dirty="0">
                <a:latin typeface="Arial MT"/>
                <a:cs typeface="Arial MT"/>
              </a:rPr>
              <a:t> your</a:t>
            </a:r>
            <a:r>
              <a:rPr spc="-10" dirty="0">
                <a:latin typeface="Arial MT"/>
                <a:cs typeface="Arial MT"/>
              </a:rPr>
              <a:t> </a:t>
            </a:r>
            <a:r>
              <a:rPr dirty="0">
                <a:latin typeface="Arial MT"/>
                <a:cs typeface="Arial MT"/>
              </a:rPr>
              <a:t>screen.</a:t>
            </a:r>
            <a:r>
              <a:rPr spc="-10" dirty="0">
                <a:latin typeface="Arial MT"/>
                <a:cs typeface="Arial MT"/>
              </a:rPr>
              <a:t> </a:t>
            </a:r>
            <a:r>
              <a:rPr spc="-5" dirty="0">
                <a:latin typeface="Arial MT"/>
                <a:cs typeface="Arial MT"/>
              </a:rPr>
              <a:t>Click </a:t>
            </a:r>
            <a:r>
              <a:rPr b="1" spc="-5" dirty="0">
                <a:latin typeface="Arial MT"/>
              </a:rPr>
              <a:t>Next</a:t>
            </a:r>
            <a:r>
              <a:rPr spc="-5" dirty="0">
                <a:latin typeface="Arial MT"/>
                <a:cs typeface="Arial MT"/>
              </a:rPr>
              <a:t>.</a:t>
            </a:r>
            <a:endParaRPr dirty="0">
              <a:latin typeface="Arial MT"/>
              <a:cs typeface="Arial MT"/>
            </a:endParaRPr>
          </a:p>
        </p:txBody>
      </p:sp>
      <p:pic>
        <p:nvPicPr>
          <p:cNvPr id="5" name="object 5"/>
          <p:cNvPicPr/>
          <p:nvPr/>
        </p:nvPicPr>
        <p:blipFill>
          <a:blip r:embed="rId3" cstate="print"/>
          <a:stretch>
            <a:fillRect/>
          </a:stretch>
        </p:blipFill>
        <p:spPr>
          <a:xfrm>
            <a:off x="4572001" y="822880"/>
            <a:ext cx="4571999" cy="3600450"/>
          </a:xfrm>
          <a:prstGeom prst="rect">
            <a:avLst/>
          </a:prstGeom>
        </p:spPr>
      </p:pic>
      <p:sp>
        <p:nvSpPr>
          <p:cNvPr id="6" name="object 6"/>
          <p:cNvSpPr txBox="1"/>
          <p:nvPr/>
        </p:nvSpPr>
        <p:spPr>
          <a:xfrm>
            <a:off x="4299275" y="4736394"/>
            <a:ext cx="4539615" cy="311624"/>
          </a:xfrm>
          <a:prstGeom prst="rect">
            <a:avLst/>
          </a:prstGeom>
        </p:spPr>
        <p:txBody>
          <a:bodyPr vert="horz" wrap="square" lIns="0" tIns="3810" rIns="0" bIns="0" rtlCol="0">
            <a:spAutoFit/>
          </a:bodyPr>
          <a:lstStyle/>
          <a:p>
            <a:pPr marL="1087728">
              <a:spcBef>
                <a:spcPts val="30"/>
              </a:spcBef>
            </a:pPr>
            <a:r>
              <a:rPr sz="700" spc="-5" dirty="0">
                <a:solidFill>
                  <a:srgbClr val="595959"/>
                </a:solidFill>
                <a:latin typeface="Arial MT"/>
                <a:cs typeface="Arial MT"/>
              </a:rPr>
              <a:t>Image</a:t>
            </a:r>
            <a:r>
              <a:rPr sz="700" spc="140" dirty="0">
                <a:solidFill>
                  <a:srgbClr val="595959"/>
                </a:solidFill>
                <a:latin typeface="Arial MT"/>
                <a:cs typeface="Arial MT"/>
              </a:rPr>
              <a:t> </a:t>
            </a:r>
            <a:r>
              <a:rPr sz="700" spc="-10" dirty="0">
                <a:solidFill>
                  <a:schemeClr val="tx1"/>
                </a:solidFill>
                <a:latin typeface="Arial MT"/>
                <a:cs typeface="Arial MT"/>
              </a:rPr>
              <a:t>Source:</a:t>
            </a:r>
            <a:r>
              <a:rPr lang="en-US" sz="700" spc="-10" dirty="0">
                <a:solidFill>
                  <a:schemeClr val="tx1"/>
                </a:solidFill>
                <a:latin typeface="Arial MT"/>
                <a:cs typeface="Arial MT"/>
              </a:rPr>
              <a:t> </a:t>
            </a:r>
            <a:r>
              <a:rPr sz="700" spc="-10" dirty="0">
                <a:solidFill>
                  <a:schemeClr val="tx1"/>
                </a:solidFill>
                <a:uFill>
                  <a:solidFill>
                    <a:srgbClr val="0097A7"/>
                  </a:solidFill>
                </a:uFill>
                <a:latin typeface="Arial MT"/>
                <a:cs typeface="Arial MT"/>
                <a:hlinkClick r:id="rId4"/>
              </a:rPr>
              <a:t>https://www.tutorialspoint.com/sublime_text/sublime_text_installation.htm</a:t>
            </a:r>
            <a:endParaRPr sz="700" dirty="0">
              <a:solidFill>
                <a:schemeClr val="tx1"/>
              </a:solidFill>
              <a:latin typeface="Arial MT"/>
              <a:cs typeface="Arial MT"/>
            </a:endParaRPr>
          </a:p>
          <a:p>
            <a:pPr marL="12700">
              <a:spcBef>
                <a:spcPts val="605"/>
              </a:spcBef>
            </a:pPr>
            <a:endParaRPr sz="800" dirty="0">
              <a:latin typeface="Arial MT"/>
              <a:cs typeface="Arial MT"/>
            </a:endParaRPr>
          </a:p>
        </p:txBody>
      </p:sp>
    </p:spTree>
    <p:extLst>
      <p:ext uri="{BB962C8B-B14F-4D97-AF65-F5344CB8AC3E}">
        <p14:creationId xmlns:p14="http://schemas.microsoft.com/office/powerpoint/2010/main" val="36189295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27940" rIns="0" bIns="0" rtlCol="0" anchor="ctr" anchorCtr="0">
            <a:spAutoFit/>
          </a:bodyPr>
          <a:lstStyle/>
          <a:p>
            <a:pPr marL="88263" marR="5080" indent="-76198" algn="ctr">
              <a:lnSpc>
                <a:spcPts val="2850"/>
              </a:lnSpc>
              <a:spcBef>
                <a:spcPts val="220"/>
              </a:spcBef>
            </a:pPr>
            <a:r>
              <a:rPr sz="2400" dirty="0"/>
              <a:t>Different editors used for  Webpage Development</a:t>
            </a:r>
          </a:p>
        </p:txBody>
      </p:sp>
      <p:sp>
        <p:nvSpPr>
          <p:cNvPr id="3" name="object 3"/>
          <p:cNvSpPr txBox="1"/>
          <p:nvPr/>
        </p:nvSpPr>
        <p:spPr>
          <a:xfrm>
            <a:off x="606544" y="2469307"/>
            <a:ext cx="3486785" cy="2262286"/>
          </a:xfrm>
          <a:prstGeom prst="rect">
            <a:avLst/>
          </a:prstGeom>
        </p:spPr>
        <p:txBody>
          <a:bodyPr vert="horz" wrap="square" lIns="0" tIns="12700" rIns="0" bIns="0" rtlCol="0">
            <a:spAutoFit/>
          </a:bodyPr>
          <a:lstStyle/>
          <a:p>
            <a:pPr marL="348606" marR="311777" indent="-336542" algn="just">
              <a:lnSpc>
                <a:spcPct val="116100"/>
              </a:lnSpc>
              <a:spcBef>
                <a:spcPts val="100"/>
              </a:spcBef>
              <a:buChar char="●"/>
              <a:tabLst>
                <a:tab pos="349241" algn="l"/>
              </a:tabLst>
            </a:pPr>
            <a:r>
              <a:rPr b="1" spc="-5" dirty="0"/>
              <a:t>Ste</a:t>
            </a:r>
            <a:r>
              <a:rPr b="1" dirty="0"/>
              <a:t>p</a:t>
            </a:r>
            <a:r>
              <a:rPr b="1" spc="-5" dirty="0"/>
              <a:t> </a:t>
            </a:r>
            <a:r>
              <a:rPr b="1" dirty="0"/>
              <a:t>3</a:t>
            </a:r>
            <a:r>
              <a:rPr b="1" spc="5" dirty="0"/>
              <a:t> </a:t>
            </a:r>
            <a:r>
              <a:rPr spc="-585" dirty="0">
                <a:latin typeface="Arial MT"/>
                <a:cs typeface="Arial MT"/>
              </a:rPr>
              <a:t>−</a:t>
            </a:r>
            <a:r>
              <a:rPr spc="-5" dirty="0">
                <a:latin typeface="Arial MT"/>
                <a:cs typeface="Arial MT"/>
              </a:rPr>
              <a:t> No</a:t>
            </a:r>
            <a:r>
              <a:rPr spc="-80" dirty="0">
                <a:latin typeface="Arial MT"/>
                <a:cs typeface="Arial MT"/>
              </a:rPr>
              <a:t>w</a:t>
            </a:r>
            <a:r>
              <a:rPr dirty="0">
                <a:latin typeface="Arial MT"/>
                <a:cs typeface="Arial MT"/>
              </a:rPr>
              <a:t>,</a:t>
            </a:r>
            <a:r>
              <a:rPr spc="-5" dirty="0">
                <a:latin typeface="Arial MT"/>
                <a:cs typeface="Arial MT"/>
              </a:rPr>
              <a:t> </a:t>
            </a:r>
            <a:r>
              <a:rPr dirty="0">
                <a:latin typeface="Arial MT"/>
                <a:cs typeface="Arial MT"/>
              </a:rPr>
              <a:t>choose</a:t>
            </a:r>
            <a:r>
              <a:rPr spc="-5" dirty="0">
                <a:latin typeface="Arial MT"/>
                <a:cs typeface="Arial MT"/>
              </a:rPr>
              <a:t> </a:t>
            </a:r>
            <a:r>
              <a:rPr dirty="0">
                <a:latin typeface="Arial MT"/>
                <a:cs typeface="Arial MT"/>
              </a:rPr>
              <a:t>a</a:t>
            </a:r>
            <a:r>
              <a:rPr spc="-5" dirty="0">
                <a:latin typeface="Arial MT"/>
                <a:cs typeface="Arial MT"/>
              </a:rPr>
              <a:t> destination  location to install Sublime </a:t>
            </a:r>
            <a:r>
              <a:rPr spc="-35" dirty="0">
                <a:latin typeface="Arial MT"/>
                <a:cs typeface="Arial MT"/>
              </a:rPr>
              <a:t>Text3 </a:t>
            </a:r>
            <a:r>
              <a:rPr spc="-5" dirty="0">
                <a:latin typeface="Arial MT"/>
                <a:cs typeface="Arial MT"/>
              </a:rPr>
              <a:t>and </a:t>
            </a:r>
            <a:r>
              <a:rPr spc="-375" dirty="0">
                <a:latin typeface="Arial MT"/>
                <a:cs typeface="Arial MT"/>
              </a:rPr>
              <a:t> </a:t>
            </a:r>
            <a:r>
              <a:rPr dirty="0">
                <a:latin typeface="Arial MT"/>
                <a:cs typeface="Arial MT"/>
              </a:rPr>
              <a:t>click</a:t>
            </a:r>
            <a:r>
              <a:rPr spc="-10" dirty="0">
                <a:latin typeface="Arial MT"/>
                <a:cs typeface="Arial MT"/>
              </a:rPr>
              <a:t> </a:t>
            </a:r>
            <a:r>
              <a:rPr b="1" spc="-5" dirty="0"/>
              <a:t>Next</a:t>
            </a:r>
            <a:r>
              <a:rPr spc="-5" dirty="0">
                <a:latin typeface="Arial MT"/>
                <a:cs typeface="Arial MT"/>
              </a:rPr>
              <a:t>.</a:t>
            </a:r>
            <a:endParaRPr dirty="0">
              <a:latin typeface="Arial MT"/>
              <a:cs typeface="Arial MT"/>
            </a:endParaRPr>
          </a:p>
          <a:p>
            <a:pPr marL="348606" marR="253994" indent="-336542" algn="just">
              <a:lnSpc>
                <a:spcPct val="116100"/>
              </a:lnSpc>
              <a:buChar char="●"/>
              <a:tabLst>
                <a:tab pos="349241" algn="l"/>
              </a:tabLst>
            </a:pPr>
            <a:r>
              <a:rPr b="1" spc="-5" dirty="0"/>
              <a:t>Ste</a:t>
            </a:r>
            <a:r>
              <a:rPr b="1" dirty="0"/>
              <a:t>p</a:t>
            </a:r>
            <a:r>
              <a:rPr b="1" spc="-5" dirty="0"/>
              <a:t> </a:t>
            </a:r>
            <a:r>
              <a:rPr b="1" dirty="0"/>
              <a:t>4</a:t>
            </a:r>
            <a:r>
              <a:rPr b="1" spc="5" dirty="0"/>
              <a:t> </a:t>
            </a:r>
            <a:r>
              <a:rPr spc="-585" dirty="0">
                <a:latin typeface="Arial MT"/>
                <a:cs typeface="Arial MT"/>
              </a:rPr>
              <a:t>−</a:t>
            </a:r>
            <a:r>
              <a:rPr spc="-5" dirty="0">
                <a:latin typeface="Arial MT"/>
                <a:cs typeface="Arial MT"/>
              </a:rPr>
              <a:t> </a:t>
            </a:r>
            <a:r>
              <a:rPr spc="-80" dirty="0">
                <a:latin typeface="Arial MT"/>
                <a:cs typeface="Arial MT"/>
              </a:rPr>
              <a:t>V</a:t>
            </a:r>
            <a:r>
              <a:rPr spc="-5" dirty="0">
                <a:latin typeface="Arial MT"/>
                <a:cs typeface="Arial MT"/>
              </a:rPr>
              <a:t>erif</a:t>
            </a:r>
            <a:r>
              <a:rPr dirty="0">
                <a:latin typeface="Arial MT"/>
                <a:cs typeface="Arial MT"/>
              </a:rPr>
              <a:t>y</a:t>
            </a:r>
            <a:r>
              <a:rPr spc="-5" dirty="0">
                <a:latin typeface="Arial MT"/>
                <a:cs typeface="Arial MT"/>
              </a:rPr>
              <a:t> th</a:t>
            </a:r>
            <a:r>
              <a:rPr dirty="0">
                <a:latin typeface="Arial MT"/>
                <a:cs typeface="Arial MT"/>
              </a:rPr>
              <a:t>e</a:t>
            </a:r>
            <a:r>
              <a:rPr spc="-5" dirty="0">
                <a:latin typeface="Arial MT"/>
                <a:cs typeface="Arial MT"/>
              </a:rPr>
              <a:t> destinatio</a:t>
            </a:r>
            <a:r>
              <a:rPr dirty="0">
                <a:latin typeface="Arial MT"/>
                <a:cs typeface="Arial MT"/>
              </a:rPr>
              <a:t>n</a:t>
            </a:r>
            <a:r>
              <a:rPr spc="-5" dirty="0">
                <a:latin typeface="Arial MT"/>
                <a:cs typeface="Arial MT"/>
              </a:rPr>
              <a:t> folder  and</a:t>
            </a:r>
            <a:r>
              <a:rPr spc="-10" dirty="0">
                <a:latin typeface="Arial MT"/>
                <a:cs typeface="Arial MT"/>
              </a:rPr>
              <a:t> </a:t>
            </a:r>
            <a:r>
              <a:rPr dirty="0">
                <a:latin typeface="Arial MT"/>
                <a:cs typeface="Arial MT"/>
              </a:rPr>
              <a:t>click</a:t>
            </a:r>
            <a:r>
              <a:rPr spc="-5" dirty="0">
                <a:latin typeface="Arial MT"/>
                <a:cs typeface="Arial MT"/>
              </a:rPr>
              <a:t> </a:t>
            </a:r>
            <a:r>
              <a:rPr b="1" spc="-5" dirty="0"/>
              <a:t>Install</a:t>
            </a:r>
            <a:r>
              <a:rPr spc="-5" dirty="0">
                <a:latin typeface="Arial MT"/>
                <a:cs typeface="Arial MT"/>
              </a:rPr>
              <a:t>.</a:t>
            </a:r>
            <a:endParaRPr dirty="0">
              <a:latin typeface="Arial MT"/>
              <a:cs typeface="Arial MT"/>
            </a:endParaRPr>
          </a:p>
          <a:p>
            <a:pPr marL="348606" marR="64133" indent="-336542" algn="just">
              <a:lnSpc>
                <a:spcPct val="116100"/>
              </a:lnSpc>
              <a:buChar char="●"/>
              <a:tabLst>
                <a:tab pos="349241" algn="l"/>
              </a:tabLst>
            </a:pPr>
            <a:r>
              <a:rPr b="1" spc="-5" dirty="0"/>
              <a:t>Ste</a:t>
            </a:r>
            <a:r>
              <a:rPr b="1" dirty="0"/>
              <a:t>p</a:t>
            </a:r>
            <a:r>
              <a:rPr b="1" spc="-5" dirty="0"/>
              <a:t> </a:t>
            </a:r>
            <a:r>
              <a:rPr b="1" dirty="0"/>
              <a:t>5</a:t>
            </a:r>
            <a:r>
              <a:rPr b="1" spc="5" dirty="0"/>
              <a:t> </a:t>
            </a:r>
            <a:r>
              <a:rPr spc="-585" dirty="0">
                <a:latin typeface="Arial MT"/>
                <a:cs typeface="Arial MT"/>
              </a:rPr>
              <a:t>−</a:t>
            </a:r>
            <a:r>
              <a:rPr spc="-5" dirty="0">
                <a:latin typeface="Arial MT"/>
                <a:cs typeface="Arial MT"/>
              </a:rPr>
              <a:t> No</a:t>
            </a:r>
            <a:r>
              <a:rPr spc="-80" dirty="0">
                <a:latin typeface="Arial MT"/>
                <a:cs typeface="Arial MT"/>
              </a:rPr>
              <a:t>w</a:t>
            </a:r>
            <a:r>
              <a:rPr dirty="0">
                <a:latin typeface="Arial MT"/>
                <a:cs typeface="Arial MT"/>
              </a:rPr>
              <a:t>,</a:t>
            </a:r>
            <a:r>
              <a:rPr spc="-5" dirty="0">
                <a:latin typeface="Arial MT"/>
                <a:cs typeface="Arial MT"/>
              </a:rPr>
              <a:t> </a:t>
            </a:r>
            <a:r>
              <a:rPr dirty="0">
                <a:latin typeface="Arial MT"/>
                <a:cs typeface="Arial MT"/>
              </a:rPr>
              <a:t>click </a:t>
            </a:r>
            <a:r>
              <a:rPr b="1" spc="-5" dirty="0"/>
              <a:t>Finis</a:t>
            </a:r>
            <a:r>
              <a:rPr b="1" dirty="0"/>
              <a:t>h </a:t>
            </a:r>
            <a:r>
              <a:rPr spc="-5" dirty="0">
                <a:latin typeface="Arial MT"/>
                <a:cs typeface="Arial MT"/>
              </a:rPr>
              <a:t>t</a:t>
            </a:r>
            <a:r>
              <a:rPr dirty="0">
                <a:latin typeface="Arial MT"/>
                <a:cs typeface="Arial MT"/>
              </a:rPr>
              <a:t>o</a:t>
            </a:r>
            <a:r>
              <a:rPr spc="-5" dirty="0">
                <a:latin typeface="Arial MT"/>
                <a:cs typeface="Arial MT"/>
              </a:rPr>
              <a:t> </a:t>
            </a:r>
            <a:r>
              <a:rPr dirty="0">
                <a:latin typeface="Arial MT"/>
                <a:cs typeface="Arial MT"/>
              </a:rPr>
              <a:t>complete  </a:t>
            </a:r>
            <a:r>
              <a:rPr spc="-5" dirty="0">
                <a:latin typeface="Arial MT"/>
                <a:cs typeface="Arial MT"/>
              </a:rPr>
              <a:t>the</a:t>
            </a:r>
            <a:r>
              <a:rPr spc="-10" dirty="0">
                <a:latin typeface="Arial MT"/>
                <a:cs typeface="Arial MT"/>
              </a:rPr>
              <a:t> </a:t>
            </a:r>
            <a:r>
              <a:rPr spc="-5" dirty="0">
                <a:latin typeface="Arial MT"/>
                <a:cs typeface="Arial MT"/>
              </a:rPr>
              <a:t>installation.</a:t>
            </a:r>
            <a:endParaRPr dirty="0">
              <a:latin typeface="Arial MT"/>
              <a:cs typeface="Arial MT"/>
            </a:endParaRPr>
          </a:p>
          <a:p>
            <a:pPr marL="348606" marR="5080" indent="-336542" algn="just">
              <a:lnSpc>
                <a:spcPct val="116100"/>
              </a:lnSpc>
              <a:buChar char="●"/>
              <a:tabLst>
                <a:tab pos="349241" algn="l"/>
              </a:tabLst>
            </a:pPr>
            <a:r>
              <a:rPr b="1" spc="-5" dirty="0"/>
              <a:t>Ste</a:t>
            </a:r>
            <a:r>
              <a:rPr b="1" dirty="0"/>
              <a:t>p</a:t>
            </a:r>
            <a:r>
              <a:rPr b="1" spc="-5" dirty="0"/>
              <a:t> </a:t>
            </a:r>
            <a:r>
              <a:rPr b="1" dirty="0"/>
              <a:t>6</a:t>
            </a:r>
            <a:r>
              <a:rPr b="1" spc="5" dirty="0"/>
              <a:t> </a:t>
            </a:r>
            <a:r>
              <a:rPr spc="-585" dirty="0">
                <a:latin typeface="Arial MT"/>
                <a:cs typeface="Arial MT"/>
              </a:rPr>
              <a:t>−</a:t>
            </a:r>
            <a:r>
              <a:rPr spc="-5" dirty="0">
                <a:latin typeface="Arial MT"/>
                <a:cs typeface="Arial MT"/>
              </a:rPr>
              <a:t> Upo</a:t>
            </a:r>
            <a:r>
              <a:rPr dirty="0">
                <a:latin typeface="Arial MT"/>
                <a:cs typeface="Arial MT"/>
              </a:rPr>
              <a:t>n</a:t>
            </a:r>
            <a:r>
              <a:rPr spc="-5" dirty="0">
                <a:latin typeface="Arial MT"/>
                <a:cs typeface="Arial MT"/>
              </a:rPr>
              <a:t> </a:t>
            </a:r>
            <a:r>
              <a:rPr dirty="0">
                <a:latin typeface="Arial MT"/>
                <a:cs typeface="Arial MT"/>
              </a:rPr>
              <a:t>a</a:t>
            </a:r>
            <a:r>
              <a:rPr spc="-5" dirty="0">
                <a:latin typeface="Arial MT"/>
                <a:cs typeface="Arial MT"/>
              </a:rPr>
              <a:t> </a:t>
            </a:r>
            <a:r>
              <a:rPr dirty="0">
                <a:latin typeface="Arial MT"/>
                <a:cs typeface="Arial MT"/>
              </a:rPr>
              <a:t>successful</a:t>
            </a:r>
            <a:r>
              <a:rPr spc="-5" dirty="0">
                <a:latin typeface="Arial MT"/>
                <a:cs typeface="Arial MT"/>
              </a:rPr>
              <a:t> installation,  </a:t>
            </a:r>
            <a:r>
              <a:rPr dirty="0">
                <a:latin typeface="Arial MT"/>
                <a:cs typeface="Arial MT"/>
              </a:rPr>
              <a:t>your</a:t>
            </a:r>
            <a:r>
              <a:rPr spc="-20" dirty="0">
                <a:latin typeface="Arial MT"/>
                <a:cs typeface="Arial MT"/>
              </a:rPr>
              <a:t> </a:t>
            </a:r>
            <a:r>
              <a:rPr spc="-5" dirty="0">
                <a:latin typeface="Arial MT"/>
                <a:cs typeface="Arial MT"/>
              </a:rPr>
              <a:t>editor</a:t>
            </a:r>
            <a:r>
              <a:rPr spc="-15" dirty="0">
                <a:latin typeface="Arial MT"/>
                <a:cs typeface="Arial MT"/>
              </a:rPr>
              <a:t> </a:t>
            </a:r>
            <a:r>
              <a:rPr spc="-5" dirty="0">
                <a:latin typeface="Arial MT"/>
                <a:cs typeface="Arial MT"/>
              </a:rPr>
              <a:t>will</a:t>
            </a:r>
            <a:r>
              <a:rPr spc="-15" dirty="0">
                <a:latin typeface="Arial MT"/>
                <a:cs typeface="Arial MT"/>
              </a:rPr>
              <a:t> </a:t>
            </a:r>
            <a:r>
              <a:rPr spc="-5" dirty="0">
                <a:latin typeface="Arial MT"/>
                <a:cs typeface="Arial MT"/>
              </a:rPr>
              <a:t>appear</a:t>
            </a:r>
            <a:r>
              <a:rPr spc="-15" dirty="0">
                <a:latin typeface="Arial MT"/>
                <a:cs typeface="Arial MT"/>
              </a:rPr>
              <a:t> </a:t>
            </a:r>
            <a:r>
              <a:rPr spc="-5" dirty="0">
                <a:latin typeface="Arial MT"/>
                <a:cs typeface="Arial MT"/>
              </a:rPr>
              <a:t>as</a:t>
            </a:r>
            <a:r>
              <a:rPr spc="-15" dirty="0">
                <a:latin typeface="Arial MT"/>
                <a:cs typeface="Arial MT"/>
              </a:rPr>
              <a:t> </a:t>
            </a:r>
            <a:r>
              <a:rPr dirty="0">
                <a:latin typeface="Arial MT"/>
                <a:cs typeface="Arial MT"/>
              </a:rPr>
              <a:t>shown</a:t>
            </a:r>
            <a:r>
              <a:rPr spc="-15" dirty="0">
                <a:latin typeface="Arial MT"/>
                <a:cs typeface="Arial MT"/>
              </a:rPr>
              <a:t> </a:t>
            </a:r>
            <a:r>
              <a:rPr spc="-5" dirty="0">
                <a:latin typeface="Arial MT"/>
                <a:cs typeface="Arial MT"/>
              </a:rPr>
              <a:t>below</a:t>
            </a:r>
            <a:endParaRPr dirty="0">
              <a:latin typeface="Arial MT"/>
              <a:cs typeface="Arial MT"/>
            </a:endParaRPr>
          </a:p>
        </p:txBody>
      </p:sp>
      <p:pic>
        <p:nvPicPr>
          <p:cNvPr id="4" name="object 4"/>
          <p:cNvPicPr/>
          <p:nvPr/>
        </p:nvPicPr>
        <p:blipFill>
          <a:blip r:embed="rId2" cstate="print"/>
          <a:stretch>
            <a:fillRect/>
          </a:stretch>
        </p:blipFill>
        <p:spPr>
          <a:xfrm>
            <a:off x="4572000" y="1219200"/>
            <a:ext cx="4572000" cy="2755900"/>
          </a:xfrm>
          <a:prstGeom prst="rect">
            <a:avLst/>
          </a:prstGeom>
        </p:spPr>
      </p:pic>
      <p:sp>
        <p:nvSpPr>
          <p:cNvPr id="5" name="object 5"/>
          <p:cNvSpPr txBox="1"/>
          <p:nvPr/>
        </p:nvSpPr>
        <p:spPr>
          <a:xfrm>
            <a:off x="1641409" y="1728118"/>
            <a:ext cx="1269365" cy="289823"/>
          </a:xfrm>
          <a:prstGeom prst="rect">
            <a:avLst/>
          </a:prstGeom>
        </p:spPr>
        <p:txBody>
          <a:bodyPr vert="horz" wrap="square" lIns="0" tIns="12700" rIns="0" bIns="0" rtlCol="0">
            <a:spAutoFit/>
          </a:bodyPr>
          <a:lstStyle/>
          <a:p>
            <a:pPr marL="12700" algn="ctr">
              <a:spcBef>
                <a:spcPts val="100"/>
              </a:spcBef>
            </a:pPr>
            <a:r>
              <a:rPr sz="1800" spc="-25" dirty="0">
                <a:solidFill>
                  <a:srgbClr val="595959"/>
                </a:solidFill>
                <a:latin typeface="Arial MT"/>
                <a:cs typeface="Arial MT"/>
              </a:rPr>
              <a:t>SublimeText</a:t>
            </a:r>
            <a:endParaRPr sz="1800">
              <a:latin typeface="Arial MT"/>
              <a:cs typeface="Arial MT"/>
            </a:endParaRPr>
          </a:p>
        </p:txBody>
      </p:sp>
      <p:sp>
        <p:nvSpPr>
          <p:cNvPr id="6" name="object 6"/>
          <p:cNvSpPr txBox="1"/>
          <p:nvPr/>
        </p:nvSpPr>
        <p:spPr>
          <a:xfrm>
            <a:off x="4181171" y="4831876"/>
            <a:ext cx="4515485" cy="311624"/>
          </a:xfrm>
          <a:prstGeom prst="rect">
            <a:avLst/>
          </a:prstGeom>
        </p:spPr>
        <p:txBody>
          <a:bodyPr vert="horz" wrap="square" lIns="0" tIns="3810" rIns="0" bIns="0" rtlCol="0">
            <a:spAutoFit/>
          </a:bodyPr>
          <a:lstStyle/>
          <a:p>
            <a:pPr marL="1087728">
              <a:spcBef>
                <a:spcPts val="30"/>
              </a:spcBef>
            </a:pPr>
            <a:r>
              <a:rPr sz="700" spc="-5" dirty="0">
                <a:solidFill>
                  <a:srgbClr val="595959"/>
                </a:solidFill>
                <a:latin typeface="Arial MT"/>
                <a:cs typeface="Arial MT"/>
              </a:rPr>
              <a:t>Image</a:t>
            </a:r>
            <a:r>
              <a:rPr sz="700" spc="135" dirty="0">
                <a:solidFill>
                  <a:srgbClr val="595959"/>
                </a:solidFill>
                <a:latin typeface="Arial MT"/>
                <a:cs typeface="Arial MT"/>
              </a:rPr>
              <a:t> </a:t>
            </a:r>
            <a:r>
              <a:rPr sz="700" spc="-10" dirty="0">
                <a:solidFill>
                  <a:schemeClr val="tx1"/>
                </a:solidFill>
                <a:latin typeface="Arial MT"/>
                <a:cs typeface="Arial MT"/>
              </a:rPr>
              <a:t>Source</a:t>
            </a:r>
            <a:r>
              <a:rPr lang="en-US" sz="700" spc="-10" dirty="0">
                <a:solidFill>
                  <a:schemeClr val="tx1"/>
                </a:solidFill>
                <a:latin typeface="Arial MT"/>
                <a:cs typeface="Arial MT"/>
              </a:rPr>
              <a:t>: </a:t>
            </a:r>
            <a:r>
              <a:rPr sz="700" spc="-10" dirty="0">
                <a:solidFill>
                  <a:schemeClr val="tx1"/>
                </a:solidFill>
                <a:uFill>
                  <a:solidFill>
                    <a:srgbClr val="0097A7"/>
                  </a:solidFill>
                </a:uFill>
                <a:latin typeface="Arial MT"/>
                <a:cs typeface="Arial MT"/>
                <a:hlinkClick r:id="rId3"/>
              </a:rPr>
              <a:t>https://www.tutorialspoint.com/sublime_text/sublime_text_installation.htm</a:t>
            </a:r>
            <a:endParaRPr sz="700" dirty="0">
              <a:solidFill>
                <a:schemeClr val="tx1"/>
              </a:solidFill>
              <a:latin typeface="Arial MT"/>
              <a:cs typeface="Arial MT"/>
            </a:endParaRPr>
          </a:p>
          <a:p>
            <a:pPr marL="12700">
              <a:spcBef>
                <a:spcPts val="605"/>
              </a:spcBef>
            </a:pPr>
            <a:endParaRPr sz="800" dirty="0">
              <a:solidFill>
                <a:schemeClr val="tx1"/>
              </a:solidFill>
              <a:latin typeface="Arial MT"/>
              <a:cs typeface="Arial MT"/>
            </a:endParaRPr>
          </a:p>
        </p:txBody>
      </p:sp>
    </p:spTree>
    <p:extLst>
      <p:ext uri="{BB962C8B-B14F-4D97-AF65-F5344CB8AC3E}">
        <p14:creationId xmlns:p14="http://schemas.microsoft.com/office/powerpoint/2010/main" val="334399136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27940" rIns="0" bIns="0" rtlCol="0" anchor="ctr" anchorCtr="0">
            <a:spAutoFit/>
          </a:bodyPr>
          <a:lstStyle/>
          <a:p>
            <a:pPr marL="88263" marR="5080" indent="-76198" algn="ctr">
              <a:lnSpc>
                <a:spcPts val="2850"/>
              </a:lnSpc>
              <a:spcBef>
                <a:spcPts val="220"/>
              </a:spcBef>
            </a:pPr>
            <a:r>
              <a:rPr sz="2400" dirty="0"/>
              <a:t>Different editors used for Webpage Development</a:t>
            </a:r>
          </a:p>
        </p:txBody>
      </p:sp>
      <p:sp>
        <p:nvSpPr>
          <p:cNvPr id="3" name="object 3"/>
          <p:cNvSpPr txBox="1"/>
          <p:nvPr/>
        </p:nvSpPr>
        <p:spPr>
          <a:xfrm>
            <a:off x="751434" y="2586819"/>
            <a:ext cx="3509010" cy="1786386"/>
          </a:xfrm>
          <a:prstGeom prst="rect">
            <a:avLst/>
          </a:prstGeom>
        </p:spPr>
        <p:txBody>
          <a:bodyPr vert="horz" wrap="square" lIns="0" tIns="46990" rIns="0" bIns="0" rtlCol="0">
            <a:spAutoFit/>
          </a:bodyPr>
          <a:lstStyle/>
          <a:p>
            <a:pPr marL="31115" algn="just">
              <a:spcBef>
                <a:spcPts val="370"/>
              </a:spcBef>
            </a:pPr>
            <a:r>
              <a:rPr spc="-5" dirty="0">
                <a:latin typeface="Arial MT"/>
                <a:cs typeface="Arial MT"/>
              </a:rPr>
              <a:t>Features</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Synta</a:t>
            </a:r>
            <a:r>
              <a:rPr dirty="0">
                <a:latin typeface="Arial MT"/>
                <a:cs typeface="Arial MT"/>
              </a:rPr>
              <a:t>x</a:t>
            </a:r>
            <a:r>
              <a:rPr spc="-5" dirty="0">
                <a:latin typeface="Arial MT"/>
                <a:cs typeface="Arial MT"/>
              </a:rPr>
              <a:t> Highlight</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Aut</a:t>
            </a:r>
            <a:r>
              <a:rPr dirty="0">
                <a:latin typeface="Arial MT"/>
                <a:cs typeface="Arial MT"/>
              </a:rPr>
              <a:t>o</a:t>
            </a:r>
            <a:r>
              <a:rPr spc="-5" dirty="0">
                <a:latin typeface="Arial MT"/>
                <a:cs typeface="Arial MT"/>
              </a:rPr>
              <a:t> Indentation</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File</a:t>
            </a:r>
            <a:r>
              <a:rPr spc="-60" dirty="0">
                <a:latin typeface="Arial MT"/>
                <a:cs typeface="Arial MT"/>
              </a:rPr>
              <a:t> </a:t>
            </a:r>
            <a:r>
              <a:rPr spc="-20" dirty="0">
                <a:latin typeface="Arial MT"/>
                <a:cs typeface="Arial MT"/>
              </a:rPr>
              <a:t>Type</a:t>
            </a:r>
            <a:r>
              <a:rPr spc="-35" dirty="0">
                <a:latin typeface="Arial MT"/>
                <a:cs typeface="Arial MT"/>
              </a:rPr>
              <a:t> </a:t>
            </a:r>
            <a:r>
              <a:rPr spc="-5" dirty="0">
                <a:latin typeface="Arial MT"/>
                <a:cs typeface="Arial MT"/>
              </a:rPr>
              <a:t>Recognition</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Sidebar</a:t>
            </a:r>
            <a:r>
              <a:rPr spc="-20" dirty="0">
                <a:latin typeface="Arial MT"/>
                <a:cs typeface="Arial MT"/>
              </a:rPr>
              <a:t> </a:t>
            </a:r>
            <a:r>
              <a:rPr spc="-5" dirty="0">
                <a:latin typeface="Arial MT"/>
                <a:cs typeface="Arial MT"/>
              </a:rPr>
              <a:t>with</a:t>
            </a:r>
            <a:r>
              <a:rPr spc="-20" dirty="0">
                <a:latin typeface="Arial MT"/>
                <a:cs typeface="Arial MT"/>
              </a:rPr>
              <a:t> </a:t>
            </a:r>
            <a:r>
              <a:rPr spc="-5" dirty="0">
                <a:latin typeface="Arial MT"/>
                <a:cs typeface="Arial MT"/>
              </a:rPr>
              <a:t>files</a:t>
            </a:r>
            <a:r>
              <a:rPr spc="-20" dirty="0">
                <a:latin typeface="Arial MT"/>
                <a:cs typeface="Arial MT"/>
              </a:rPr>
              <a:t> </a:t>
            </a:r>
            <a:r>
              <a:rPr spc="-5" dirty="0">
                <a:latin typeface="Arial MT"/>
                <a:cs typeface="Arial MT"/>
              </a:rPr>
              <a:t>of</a:t>
            </a:r>
            <a:r>
              <a:rPr spc="-20" dirty="0">
                <a:latin typeface="Arial MT"/>
                <a:cs typeface="Arial MT"/>
              </a:rPr>
              <a:t> </a:t>
            </a:r>
            <a:r>
              <a:rPr dirty="0">
                <a:latin typeface="Arial MT"/>
                <a:cs typeface="Arial MT"/>
              </a:rPr>
              <a:t>mentioned</a:t>
            </a:r>
            <a:r>
              <a:rPr spc="-20" dirty="0">
                <a:latin typeface="Arial MT"/>
                <a:cs typeface="Arial MT"/>
              </a:rPr>
              <a:t> </a:t>
            </a:r>
            <a:r>
              <a:rPr spc="-5" dirty="0">
                <a:latin typeface="Arial MT"/>
                <a:cs typeface="Arial MT"/>
              </a:rPr>
              <a:t>directory</a:t>
            </a:r>
            <a:endParaRPr dirty="0">
              <a:latin typeface="Arial MT"/>
              <a:cs typeface="Arial MT"/>
            </a:endParaRPr>
          </a:p>
          <a:p>
            <a:pPr marL="348606" indent="-336542" algn="just">
              <a:spcBef>
                <a:spcPts val="270"/>
              </a:spcBef>
              <a:buChar char="●"/>
              <a:tabLst>
                <a:tab pos="347972" algn="l"/>
                <a:tab pos="349241" algn="l"/>
              </a:tabLst>
            </a:pPr>
            <a:r>
              <a:rPr dirty="0">
                <a:latin typeface="Arial MT"/>
                <a:cs typeface="Arial MT"/>
              </a:rPr>
              <a:t>Macros</a:t>
            </a:r>
          </a:p>
          <a:p>
            <a:pPr marL="348606" indent="-336542" algn="just">
              <a:spcBef>
                <a:spcPts val="270"/>
              </a:spcBef>
              <a:buChar char="●"/>
              <a:tabLst>
                <a:tab pos="347972" algn="l"/>
                <a:tab pos="349241" algn="l"/>
              </a:tabLst>
            </a:pPr>
            <a:r>
              <a:rPr spc="-5" dirty="0">
                <a:latin typeface="Arial MT"/>
                <a:cs typeface="Arial MT"/>
              </a:rPr>
              <a:t>Plug-in</a:t>
            </a:r>
            <a:r>
              <a:rPr spc="-35" dirty="0">
                <a:latin typeface="Arial MT"/>
                <a:cs typeface="Arial MT"/>
              </a:rPr>
              <a:t> </a:t>
            </a:r>
            <a:r>
              <a:rPr spc="-5" dirty="0">
                <a:latin typeface="Arial MT"/>
                <a:cs typeface="Arial MT"/>
              </a:rPr>
              <a:t>and</a:t>
            </a:r>
            <a:r>
              <a:rPr spc="-35" dirty="0">
                <a:latin typeface="Arial MT"/>
                <a:cs typeface="Arial MT"/>
              </a:rPr>
              <a:t> </a:t>
            </a:r>
            <a:r>
              <a:rPr spc="-5" dirty="0">
                <a:latin typeface="Arial MT"/>
                <a:cs typeface="Arial MT"/>
              </a:rPr>
              <a:t>Packages</a:t>
            </a:r>
            <a:endParaRPr dirty="0">
              <a:latin typeface="Arial MT"/>
              <a:cs typeface="Arial MT"/>
            </a:endParaRPr>
          </a:p>
        </p:txBody>
      </p:sp>
      <p:pic>
        <p:nvPicPr>
          <p:cNvPr id="4" name="object 4"/>
          <p:cNvPicPr/>
          <p:nvPr/>
        </p:nvPicPr>
        <p:blipFill>
          <a:blip r:embed="rId2" cstate="print"/>
          <a:stretch>
            <a:fillRect/>
          </a:stretch>
        </p:blipFill>
        <p:spPr>
          <a:xfrm>
            <a:off x="4572001" y="850886"/>
            <a:ext cx="4571999" cy="3638550"/>
          </a:xfrm>
          <a:prstGeom prst="rect">
            <a:avLst/>
          </a:prstGeom>
        </p:spPr>
      </p:pic>
      <p:sp>
        <p:nvSpPr>
          <p:cNvPr id="5" name="object 5"/>
          <p:cNvSpPr txBox="1"/>
          <p:nvPr/>
        </p:nvSpPr>
        <p:spPr>
          <a:xfrm>
            <a:off x="1641409" y="1728118"/>
            <a:ext cx="1269365" cy="289823"/>
          </a:xfrm>
          <a:prstGeom prst="rect">
            <a:avLst/>
          </a:prstGeom>
        </p:spPr>
        <p:txBody>
          <a:bodyPr vert="horz" wrap="square" lIns="0" tIns="12700" rIns="0" bIns="0" rtlCol="0">
            <a:spAutoFit/>
          </a:bodyPr>
          <a:lstStyle/>
          <a:p>
            <a:pPr marL="12700" algn="ctr">
              <a:spcBef>
                <a:spcPts val="100"/>
              </a:spcBef>
            </a:pPr>
            <a:r>
              <a:rPr sz="1800" spc="-25" dirty="0">
                <a:solidFill>
                  <a:srgbClr val="595959"/>
                </a:solidFill>
                <a:latin typeface="Arial MT"/>
                <a:cs typeface="Arial MT"/>
              </a:rPr>
              <a:t>SublimeText</a:t>
            </a:r>
            <a:endParaRPr sz="1800" dirty="0">
              <a:latin typeface="Arial MT"/>
              <a:cs typeface="Arial MT"/>
            </a:endParaRPr>
          </a:p>
        </p:txBody>
      </p:sp>
      <p:sp>
        <p:nvSpPr>
          <p:cNvPr id="6" name="object 6"/>
          <p:cNvSpPr txBox="1"/>
          <p:nvPr/>
        </p:nvSpPr>
        <p:spPr>
          <a:xfrm>
            <a:off x="4260444" y="4830514"/>
            <a:ext cx="4515485" cy="111569"/>
          </a:xfrm>
          <a:prstGeom prst="rect">
            <a:avLst/>
          </a:prstGeom>
        </p:spPr>
        <p:txBody>
          <a:bodyPr vert="horz" wrap="square" lIns="0" tIns="3810" rIns="0" bIns="0" rtlCol="0">
            <a:spAutoFit/>
          </a:bodyPr>
          <a:lstStyle/>
          <a:p>
            <a:pPr marL="1087728">
              <a:spcBef>
                <a:spcPts val="30"/>
              </a:spcBef>
            </a:pPr>
            <a:r>
              <a:rPr sz="700" spc="-5" dirty="0">
                <a:solidFill>
                  <a:srgbClr val="595959"/>
                </a:solidFill>
                <a:latin typeface="Arial MT"/>
                <a:cs typeface="Arial MT"/>
              </a:rPr>
              <a:t>Image</a:t>
            </a:r>
            <a:r>
              <a:rPr sz="700" spc="135" dirty="0">
                <a:solidFill>
                  <a:srgbClr val="595959"/>
                </a:solidFill>
                <a:latin typeface="Arial MT"/>
                <a:cs typeface="Arial MT"/>
              </a:rPr>
              <a:t> </a:t>
            </a:r>
            <a:r>
              <a:rPr sz="700" spc="-10" dirty="0">
                <a:solidFill>
                  <a:schemeClr val="tx1"/>
                </a:solidFill>
                <a:latin typeface="Arial MT"/>
                <a:cs typeface="Arial MT"/>
              </a:rPr>
              <a:t>Source</a:t>
            </a:r>
            <a:r>
              <a:rPr lang="en-US" sz="700" spc="-10" dirty="0">
                <a:solidFill>
                  <a:schemeClr val="tx1"/>
                </a:solidFill>
                <a:latin typeface="Arial MT"/>
                <a:cs typeface="Arial MT"/>
              </a:rPr>
              <a:t>: </a:t>
            </a:r>
            <a:r>
              <a:rPr sz="700" spc="-10" dirty="0">
                <a:solidFill>
                  <a:schemeClr val="tx1"/>
                </a:solidFill>
                <a:uFill>
                  <a:solidFill>
                    <a:srgbClr val="0097A7"/>
                  </a:solidFill>
                </a:uFill>
                <a:latin typeface="Arial MT"/>
                <a:cs typeface="Arial MT"/>
                <a:hlinkClick r:id="rId3"/>
              </a:rPr>
              <a:t>https://www.tutorialspoint.com/sublime_text/sublime_text_installation.htm</a:t>
            </a:r>
            <a:endParaRPr sz="700" dirty="0">
              <a:solidFill>
                <a:schemeClr val="tx1"/>
              </a:solidFill>
              <a:latin typeface="Arial MT"/>
              <a:cs typeface="Arial MT"/>
            </a:endParaRPr>
          </a:p>
        </p:txBody>
      </p:sp>
    </p:spTree>
    <p:extLst>
      <p:ext uri="{BB962C8B-B14F-4D97-AF65-F5344CB8AC3E}">
        <p14:creationId xmlns:p14="http://schemas.microsoft.com/office/powerpoint/2010/main" val="371101580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27940" rIns="0" bIns="0" rtlCol="0" anchor="ctr" anchorCtr="0">
            <a:spAutoFit/>
          </a:bodyPr>
          <a:lstStyle/>
          <a:p>
            <a:pPr marL="88263" marR="5080" indent="-76198" algn="ctr">
              <a:lnSpc>
                <a:spcPts val="2850"/>
              </a:lnSpc>
              <a:spcBef>
                <a:spcPts val="220"/>
              </a:spcBef>
            </a:pPr>
            <a:r>
              <a:rPr sz="2400" dirty="0"/>
              <a:t>Different editors used for  Webpage Development</a:t>
            </a:r>
          </a:p>
        </p:txBody>
      </p:sp>
      <p:sp>
        <p:nvSpPr>
          <p:cNvPr id="3" name="object 3"/>
          <p:cNvSpPr txBox="1"/>
          <p:nvPr/>
        </p:nvSpPr>
        <p:spPr>
          <a:xfrm>
            <a:off x="631770" y="2304251"/>
            <a:ext cx="3409315" cy="2489784"/>
          </a:xfrm>
          <a:prstGeom prst="rect">
            <a:avLst/>
          </a:prstGeom>
        </p:spPr>
        <p:txBody>
          <a:bodyPr vert="horz" wrap="square" lIns="0" tIns="46990" rIns="0" bIns="0" rtlCol="0">
            <a:spAutoFit/>
          </a:bodyPr>
          <a:lstStyle/>
          <a:p>
            <a:pPr marL="31115" algn="just">
              <a:spcBef>
                <a:spcPts val="370"/>
              </a:spcBef>
            </a:pPr>
            <a:r>
              <a:rPr spc="-5" dirty="0">
                <a:latin typeface="Arial MT"/>
                <a:cs typeface="Arial MT"/>
              </a:rPr>
              <a:t>Pros</a:t>
            </a:r>
            <a:endParaRPr dirty="0">
              <a:latin typeface="Arial MT"/>
              <a:cs typeface="Arial MT"/>
            </a:endParaRPr>
          </a:p>
          <a:p>
            <a:pPr marL="348606" marR="272408" indent="-336542" algn="just">
              <a:lnSpc>
                <a:spcPct val="116100"/>
              </a:lnSpc>
              <a:buChar char="●"/>
              <a:tabLst>
                <a:tab pos="347972" algn="l"/>
                <a:tab pos="349241" algn="l"/>
              </a:tabLst>
            </a:pPr>
            <a:r>
              <a:rPr spc="-5" dirty="0">
                <a:latin typeface="Arial MT"/>
                <a:cs typeface="Arial MT"/>
              </a:rPr>
              <a:t>Performance: all the operations like </a:t>
            </a:r>
            <a:r>
              <a:rPr spc="-375" dirty="0">
                <a:latin typeface="Arial MT"/>
                <a:cs typeface="Arial MT"/>
              </a:rPr>
              <a:t> </a:t>
            </a:r>
            <a:r>
              <a:rPr spc="-5" dirty="0">
                <a:latin typeface="Arial MT"/>
                <a:cs typeface="Arial MT"/>
              </a:rPr>
              <a:t>opening,</a:t>
            </a:r>
            <a:r>
              <a:rPr spc="-20" dirty="0">
                <a:latin typeface="Arial MT"/>
                <a:cs typeface="Arial MT"/>
              </a:rPr>
              <a:t> </a:t>
            </a:r>
            <a:r>
              <a:rPr dirty="0">
                <a:latin typeface="Arial MT"/>
                <a:cs typeface="Arial MT"/>
              </a:rPr>
              <a:t>closing,</a:t>
            </a:r>
            <a:r>
              <a:rPr spc="-20" dirty="0">
                <a:latin typeface="Arial MT"/>
                <a:cs typeface="Arial MT"/>
              </a:rPr>
              <a:t> </a:t>
            </a:r>
            <a:r>
              <a:rPr dirty="0">
                <a:latin typeface="Arial MT"/>
                <a:cs typeface="Arial MT"/>
              </a:rPr>
              <a:t>searching</a:t>
            </a:r>
            <a:r>
              <a:rPr spc="-20" dirty="0">
                <a:latin typeface="Arial MT"/>
                <a:cs typeface="Arial MT"/>
              </a:rPr>
              <a:t> </a:t>
            </a:r>
            <a:r>
              <a:rPr spc="-5" dirty="0">
                <a:latin typeface="Arial MT"/>
                <a:cs typeface="Arial MT"/>
              </a:rPr>
              <a:t>is</a:t>
            </a:r>
            <a:r>
              <a:rPr spc="-20" dirty="0">
                <a:latin typeface="Arial MT"/>
                <a:cs typeface="Arial MT"/>
              </a:rPr>
              <a:t> </a:t>
            </a:r>
            <a:r>
              <a:rPr spc="-5" dirty="0">
                <a:latin typeface="Arial MT"/>
                <a:cs typeface="Arial MT"/>
              </a:rPr>
              <a:t>fast</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Package:</a:t>
            </a:r>
            <a:r>
              <a:rPr spc="-20" dirty="0">
                <a:latin typeface="Arial MT"/>
                <a:cs typeface="Arial MT"/>
              </a:rPr>
              <a:t> </a:t>
            </a:r>
            <a:r>
              <a:rPr spc="-5" dirty="0">
                <a:latin typeface="Arial MT"/>
                <a:cs typeface="Arial MT"/>
              </a:rPr>
              <a:t>lots</a:t>
            </a:r>
            <a:r>
              <a:rPr spc="-20" dirty="0">
                <a:latin typeface="Arial MT"/>
                <a:cs typeface="Arial MT"/>
              </a:rPr>
              <a:t> </a:t>
            </a:r>
            <a:r>
              <a:rPr spc="-5" dirty="0">
                <a:latin typeface="Arial MT"/>
                <a:cs typeface="Arial MT"/>
              </a:rPr>
              <a:t>of</a:t>
            </a:r>
            <a:r>
              <a:rPr spc="-20" dirty="0">
                <a:latin typeface="Arial MT"/>
                <a:cs typeface="Arial MT"/>
              </a:rPr>
              <a:t> </a:t>
            </a:r>
            <a:r>
              <a:rPr spc="-5" dirty="0">
                <a:latin typeface="Arial MT"/>
                <a:cs typeface="Arial MT"/>
              </a:rPr>
              <a:t>packages</a:t>
            </a:r>
            <a:r>
              <a:rPr spc="-15" dirty="0">
                <a:latin typeface="Arial MT"/>
                <a:cs typeface="Arial MT"/>
              </a:rPr>
              <a:t> </a:t>
            </a:r>
            <a:r>
              <a:rPr spc="-5" dirty="0">
                <a:latin typeface="Arial MT"/>
                <a:cs typeface="Arial MT"/>
              </a:rPr>
              <a:t>and</a:t>
            </a:r>
            <a:r>
              <a:rPr spc="-20" dirty="0">
                <a:latin typeface="Arial MT"/>
                <a:cs typeface="Arial MT"/>
              </a:rPr>
              <a:t> </a:t>
            </a:r>
            <a:r>
              <a:rPr spc="-5" dirty="0">
                <a:latin typeface="Arial MT"/>
                <a:cs typeface="Arial MT"/>
              </a:rPr>
              <a:t>themes</a:t>
            </a:r>
            <a:endParaRPr dirty="0">
              <a:latin typeface="Arial MT"/>
              <a:cs typeface="Arial MT"/>
            </a:endParaRPr>
          </a:p>
          <a:p>
            <a:pPr marL="348606" marR="80643" indent="-336542" algn="just">
              <a:lnSpc>
                <a:spcPct val="116100"/>
              </a:lnSpc>
              <a:buChar char="●"/>
              <a:tabLst>
                <a:tab pos="347972" algn="l"/>
                <a:tab pos="349241" algn="l"/>
              </a:tabLst>
            </a:pPr>
            <a:r>
              <a:rPr spc="-5" dirty="0">
                <a:latin typeface="Arial MT"/>
                <a:cs typeface="Arial MT"/>
              </a:rPr>
              <a:t>Customize: looks nice, also has </a:t>
            </a:r>
            <a:r>
              <a:rPr dirty="0">
                <a:latin typeface="Arial MT"/>
                <a:cs typeface="Arial MT"/>
              </a:rPr>
              <a:t>many </a:t>
            </a:r>
            <a:r>
              <a:rPr spc="-375" dirty="0">
                <a:latin typeface="Arial MT"/>
                <a:cs typeface="Arial MT"/>
              </a:rPr>
              <a:t> </a:t>
            </a:r>
            <a:r>
              <a:rPr spc="-5" dirty="0">
                <a:latin typeface="Arial MT"/>
                <a:cs typeface="Arial MT"/>
              </a:rPr>
              <a:t>theme to </a:t>
            </a:r>
            <a:r>
              <a:rPr dirty="0">
                <a:latin typeface="Arial MT"/>
                <a:cs typeface="Arial MT"/>
              </a:rPr>
              <a:t>choose </a:t>
            </a:r>
            <a:r>
              <a:rPr spc="-5" dirty="0">
                <a:latin typeface="Arial MT"/>
                <a:cs typeface="Arial MT"/>
              </a:rPr>
              <a:t>from, and able to </a:t>
            </a:r>
            <a:r>
              <a:rPr dirty="0">
                <a:latin typeface="Arial MT"/>
                <a:cs typeface="Arial MT"/>
              </a:rPr>
              <a:t> configure</a:t>
            </a:r>
            <a:r>
              <a:rPr spc="-10" dirty="0">
                <a:latin typeface="Arial MT"/>
                <a:cs typeface="Arial MT"/>
              </a:rPr>
              <a:t> </a:t>
            </a:r>
            <a:r>
              <a:rPr spc="-5" dirty="0">
                <a:latin typeface="Arial MT"/>
                <a:cs typeface="Arial MT"/>
              </a:rPr>
              <a:t>using</a:t>
            </a:r>
            <a:r>
              <a:rPr spc="-10" dirty="0">
                <a:latin typeface="Arial MT"/>
                <a:cs typeface="Arial MT"/>
              </a:rPr>
              <a:t> </a:t>
            </a:r>
            <a:r>
              <a:rPr dirty="0">
                <a:latin typeface="Arial MT"/>
                <a:cs typeface="Arial MT"/>
              </a:rPr>
              <a:t>JSON</a:t>
            </a:r>
            <a:r>
              <a:rPr spc="-10" dirty="0">
                <a:latin typeface="Arial MT"/>
                <a:cs typeface="Arial MT"/>
              </a:rPr>
              <a:t> </a:t>
            </a:r>
            <a:r>
              <a:rPr spc="-5" dirty="0">
                <a:latin typeface="Arial MT"/>
                <a:cs typeface="Arial MT"/>
              </a:rPr>
              <a:t>file.</a:t>
            </a:r>
            <a:endParaRPr dirty="0">
              <a:latin typeface="Arial MT"/>
              <a:cs typeface="Arial MT"/>
            </a:endParaRPr>
          </a:p>
          <a:p>
            <a:pPr marL="348606" indent="-336542" algn="just">
              <a:spcBef>
                <a:spcPts val="270"/>
              </a:spcBef>
              <a:buFont typeface="Arial"/>
              <a:buChar char="●"/>
              <a:tabLst>
                <a:tab pos="347972" algn="l"/>
                <a:tab pos="349241" algn="l"/>
              </a:tabLst>
            </a:pPr>
            <a:r>
              <a:rPr spc="-5" dirty="0">
                <a:latin typeface="Arial MT"/>
                <a:cs typeface="Arial MT"/>
              </a:rPr>
              <a:t>Reliable:</a:t>
            </a:r>
            <a:r>
              <a:rPr spc="-15" dirty="0">
                <a:latin typeface="Arial MT"/>
                <a:cs typeface="Arial MT"/>
              </a:rPr>
              <a:t> </a:t>
            </a:r>
            <a:r>
              <a:rPr spc="-5" dirty="0">
                <a:latin typeface="Arial MT"/>
                <a:cs typeface="Arial MT"/>
              </a:rPr>
              <a:t>no</a:t>
            </a:r>
            <a:r>
              <a:rPr spc="-15" dirty="0">
                <a:latin typeface="Arial MT"/>
                <a:cs typeface="Arial MT"/>
              </a:rPr>
              <a:t> </a:t>
            </a:r>
            <a:r>
              <a:rPr spc="-5" dirty="0">
                <a:latin typeface="Arial MT"/>
                <a:cs typeface="Arial MT"/>
              </a:rPr>
              <a:t>need</a:t>
            </a:r>
            <a:r>
              <a:rPr spc="-15" dirty="0">
                <a:latin typeface="Arial MT"/>
                <a:cs typeface="Arial MT"/>
              </a:rPr>
              <a:t> </a:t>
            </a:r>
            <a:r>
              <a:rPr spc="-5" dirty="0">
                <a:latin typeface="Arial MT"/>
                <a:cs typeface="Arial MT"/>
              </a:rPr>
              <a:t>to</a:t>
            </a:r>
            <a:r>
              <a:rPr spc="-15" dirty="0">
                <a:latin typeface="Arial MT"/>
                <a:cs typeface="Arial MT"/>
              </a:rPr>
              <a:t> </a:t>
            </a:r>
            <a:r>
              <a:rPr spc="-5" dirty="0">
                <a:latin typeface="Arial MT"/>
                <a:cs typeface="Arial MT"/>
              </a:rPr>
              <a:t>do</a:t>
            </a:r>
            <a:r>
              <a:rPr spc="-15" dirty="0">
                <a:latin typeface="Arial MT"/>
                <a:cs typeface="Arial MT"/>
              </a:rPr>
              <a:t> </a:t>
            </a:r>
            <a:r>
              <a:rPr spc="-5" dirty="0">
                <a:latin typeface="Arial MT"/>
                <a:cs typeface="Arial MT"/>
              </a:rPr>
              <a:t>anything</a:t>
            </a:r>
            <a:r>
              <a:rPr spc="-15" dirty="0">
                <a:latin typeface="Arial MT"/>
                <a:cs typeface="Arial MT"/>
              </a:rPr>
              <a:t> </a:t>
            </a:r>
            <a:r>
              <a:rPr spc="-5" dirty="0">
                <a:latin typeface="Arial MT"/>
                <a:cs typeface="Arial MT"/>
              </a:rPr>
              <a:t>else</a:t>
            </a:r>
            <a:r>
              <a:rPr lang="en-IN" spc="-5" dirty="0">
                <a:latin typeface="Arial MT"/>
                <a:cs typeface="Arial MT"/>
              </a:rPr>
              <a:t> </a:t>
            </a:r>
            <a:r>
              <a:rPr lang="en-US" spc="-5" dirty="0">
                <a:latin typeface="Arial MT"/>
                <a:cs typeface="Arial MT"/>
              </a:rPr>
              <a:t>once</a:t>
            </a:r>
            <a:r>
              <a:rPr lang="en-US" spc="-20" dirty="0">
                <a:latin typeface="Arial MT"/>
                <a:cs typeface="Arial MT"/>
              </a:rPr>
              <a:t> </a:t>
            </a:r>
            <a:r>
              <a:rPr lang="en-US" spc="-5" dirty="0">
                <a:latin typeface="Arial MT"/>
                <a:cs typeface="Arial MT"/>
              </a:rPr>
              <a:t>everything</a:t>
            </a:r>
            <a:r>
              <a:rPr lang="en-US" spc="-15" dirty="0">
                <a:latin typeface="Arial MT"/>
                <a:cs typeface="Arial MT"/>
              </a:rPr>
              <a:t> </a:t>
            </a:r>
            <a:r>
              <a:rPr lang="en-US" spc="-5" dirty="0">
                <a:latin typeface="Arial MT"/>
                <a:cs typeface="Arial MT"/>
              </a:rPr>
              <a:t>is</a:t>
            </a:r>
            <a:r>
              <a:rPr lang="en-US" spc="-15" dirty="0">
                <a:latin typeface="Arial MT"/>
                <a:cs typeface="Arial MT"/>
              </a:rPr>
              <a:t> </a:t>
            </a:r>
            <a:r>
              <a:rPr lang="en-US" spc="-5" dirty="0">
                <a:latin typeface="Arial MT"/>
                <a:cs typeface="Arial MT"/>
              </a:rPr>
              <a:t>installed</a:t>
            </a:r>
            <a:r>
              <a:rPr lang="en-US" spc="-20" dirty="0">
                <a:latin typeface="Arial MT"/>
                <a:cs typeface="Arial MT"/>
              </a:rPr>
              <a:t> </a:t>
            </a:r>
            <a:r>
              <a:rPr lang="en-US" spc="-5" dirty="0">
                <a:latin typeface="Arial MT"/>
                <a:cs typeface="Arial MT"/>
              </a:rPr>
              <a:t>and</a:t>
            </a:r>
            <a:r>
              <a:rPr lang="en-US" spc="-15" dirty="0">
                <a:latin typeface="Arial MT"/>
                <a:cs typeface="Arial MT"/>
              </a:rPr>
              <a:t> </a:t>
            </a:r>
            <a:r>
              <a:rPr lang="en-US" dirty="0">
                <a:latin typeface="Arial MT"/>
                <a:cs typeface="Arial MT"/>
              </a:rPr>
              <a:t>set</a:t>
            </a:r>
            <a:r>
              <a:rPr lang="en-US" spc="-15" dirty="0">
                <a:latin typeface="Arial MT"/>
                <a:cs typeface="Arial MT"/>
              </a:rPr>
              <a:t> </a:t>
            </a:r>
            <a:r>
              <a:rPr lang="en-US" spc="-5" dirty="0">
                <a:latin typeface="Arial MT"/>
                <a:cs typeface="Arial MT"/>
              </a:rPr>
              <a:t>up.</a:t>
            </a:r>
            <a:endParaRPr lang="en-US" dirty="0">
              <a:latin typeface="Arial MT"/>
              <a:cs typeface="Arial MT"/>
            </a:endParaRPr>
          </a:p>
          <a:p>
            <a:pPr marL="348606" indent="-336542">
              <a:spcBef>
                <a:spcPts val="270"/>
              </a:spcBef>
              <a:buChar char="●"/>
              <a:tabLst>
                <a:tab pos="347972" algn="l"/>
                <a:tab pos="349241" algn="l"/>
              </a:tabLst>
            </a:pPr>
            <a:endParaRPr dirty="0">
              <a:latin typeface="Arial MT"/>
              <a:cs typeface="Arial MT"/>
            </a:endParaRPr>
          </a:p>
        </p:txBody>
      </p:sp>
      <p:pic>
        <p:nvPicPr>
          <p:cNvPr id="4" name="object 4"/>
          <p:cNvPicPr/>
          <p:nvPr/>
        </p:nvPicPr>
        <p:blipFill>
          <a:blip r:embed="rId2" cstate="print"/>
          <a:stretch>
            <a:fillRect/>
          </a:stretch>
        </p:blipFill>
        <p:spPr>
          <a:xfrm>
            <a:off x="4572000" y="1192725"/>
            <a:ext cx="4572000" cy="2579175"/>
          </a:xfrm>
          <a:prstGeom prst="rect">
            <a:avLst/>
          </a:prstGeom>
        </p:spPr>
      </p:pic>
      <p:sp>
        <p:nvSpPr>
          <p:cNvPr id="5" name="object 5"/>
          <p:cNvSpPr txBox="1"/>
          <p:nvPr/>
        </p:nvSpPr>
        <p:spPr>
          <a:xfrm>
            <a:off x="1641409" y="1728118"/>
            <a:ext cx="1269365" cy="289823"/>
          </a:xfrm>
          <a:prstGeom prst="rect">
            <a:avLst/>
          </a:prstGeom>
        </p:spPr>
        <p:txBody>
          <a:bodyPr vert="horz" wrap="square" lIns="0" tIns="12700" rIns="0" bIns="0" rtlCol="0">
            <a:spAutoFit/>
          </a:bodyPr>
          <a:lstStyle/>
          <a:p>
            <a:pPr marL="12700" algn="ctr">
              <a:spcBef>
                <a:spcPts val="100"/>
              </a:spcBef>
            </a:pPr>
            <a:r>
              <a:rPr sz="1800" spc="-25" dirty="0">
                <a:solidFill>
                  <a:srgbClr val="595959"/>
                </a:solidFill>
                <a:latin typeface="Arial MT"/>
                <a:cs typeface="Arial MT"/>
              </a:rPr>
              <a:t>SublimeText</a:t>
            </a:r>
            <a:endParaRPr sz="1800" dirty="0">
              <a:latin typeface="Arial MT"/>
              <a:cs typeface="Arial MT"/>
            </a:endParaRPr>
          </a:p>
        </p:txBody>
      </p:sp>
      <p:sp>
        <p:nvSpPr>
          <p:cNvPr id="7" name="object 7"/>
          <p:cNvSpPr txBox="1"/>
          <p:nvPr/>
        </p:nvSpPr>
        <p:spPr>
          <a:xfrm>
            <a:off x="3994475" y="4870030"/>
            <a:ext cx="4759325" cy="111569"/>
          </a:xfrm>
          <a:prstGeom prst="rect">
            <a:avLst/>
          </a:prstGeom>
        </p:spPr>
        <p:txBody>
          <a:bodyPr vert="horz" wrap="square" lIns="0" tIns="3810" rIns="0" bIns="0" rtlCol="0">
            <a:spAutoFit/>
          </a:bodyPr>
          <a:lstStyle/>
          <a:p>
            <a:pPr marL="1087728">
              <a:spcBef>
                <a:spcPts val="30"/>
              </a:spcBef>
            </a:pPr>
            <a:r>
              <a:rPr sz="700" spc="-5" dirty="0">
                <a:solidFill>
                  <a:srgbClr val="595959"/>
                </a:solidFill>
                <a:latin typeface="Arial MT"/>
                <a:cs typeface="Arial MT"/>
              </a:rPr>
              <a:t>Imag</a:t>
            </a:r>
            <a:r>
              <a:rPr sz="700" dirty="0">
                <a:solidFill>
                  <a:srgbClr val="595959"/>
                </a:solidFill>
                <a:latin typeface="Arial MT"/>
                <a:cs typeface="Arial MT"/>
              </a:rPr>
              <a:t>e</a:t>
            </a:r>
            <a:r>
              <a:rPr sz="700" spc="-5" dirty="0">
                <a:solidFill>
                  <a:srgbClr val="595959"/>
                </a:solidFill>
                <a:latin typeface="Arial MT"/>
                <a:cs typeface="Arial MT"/>
              </a:rPr>
              <a:t> Source:</a:t>
            </a:r>
            <a:r>
              <a:rPr lang="en-US" sz="700" spc="-5" dirty="0">
                <a:solidFill>
                  <a:srgbClr val="595959"/>
                </a:solidFill>
                <a:latin typeface="Arial MT"/>
                <a:cs typeface="Arial MT"/>
              </a:rPr>
              <a:t> </a:t>
            </a:r>
            <a:r>
              <a:rPr sz="700" spc="-5" dirty="0">
                <a:solidFill>
                  <a:srgbClr val="595959"/>
                </a:solidFill>
                <a:latin typeface="Arial MT"/>
                <a:cs typeface="Arial MT"/>
                <a:hlinkClick r:id="rId3"/>
              </a:rPr>
              <a:t>https://blog.education-ecosystem.com/10-best-text-editors-programming-2016/</a:t>
            </a:r>
            <a:endParaRPr sz="700" dirty="0">
              <a:latin typeface="Arial MT"/>
              <a:cs typeface="Arial MT"/>
            </a:endParaRPr>
          </a:p>
        </p:txBody>
      </p:sp>
    </p:spTree>
    <p:extLst>
      <p:ext uri="{BB962C8B-B14F-4D97-AF65-F5344CB8AC3E}">
        <p14:creationId xmlns:p14="http://schemas.microsoft.com/office/powerpoint/2010/main" val="234712476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27940" rIns="0" bIns="0" rtlCol="0" anchor="ctr" anchorCtr="0">
            <a:spAutoFit/>
          </a:bodyPr>
          <a:lstStyle/>
          <a:p>
            <a:pPr marL="88263" marR="5080" indent="-76198" algn="ctr">
              <a:lnSpc>
                <a:spcPts val="2850"/>
              </a:lnSpc>
              <a:spcBef>
                <a:spcPts val="220"/>
              </a:spcBef>
            </a:pPr>
            <a:r>
              <a:rPr sz="2400" dirty="0"/>
              <a:t>Different editors used for  Webpage Development</a:t>
            </a:r>
          </a:p>
        </p:txBody>
      </p:sp>
      <p:sp>
        <p:nvSpPr>
          <p:cNvPr id="3" name="object 3"/>
          <p:cNvSpPr txBox="1"/>
          <p:nvPr/>
        </p:nvSpPr>
        <p:spPr>
          <a:xfrm>
            <a:off x="597992" y="2404483"/>
            <a:ext cx="3503295" cy="2262414"/>
          </a:xfrm>
          <a:prstGeom prst="rect">
            <a:avLst/>
          </a:prstGeom>
        </p:spPr>
        <p:txBody>
          <a:bodyPr vert="horz" wrap="square" lIns="0" tIns="46990" rIns="0" bIns="0" rtlCol="0">
            <a:spAutoFit/>
          </a:bodyPr>
          <a:lstStyle/>
          <a:p>
            <a:pPr marL="31115" algn="just">
              <a:spcBef>
                <a:spcPts val="370"/>
              </a:spcBef>
            </a:pPr>
            <a:r>
              <a:rPr spc="-5" dirty="0">
                <a:latin typeface="Arial MT"/>
                <a:cs typeface="Arial MT"/>
              </a:rPr>
              <a:t>Cons</a:t>
            </a:r>
            <a:endParaRPr dirty="0">
              <a:latin typeface="Arial MT"/>
              <a:cs typeface="Arial MT"/>
            </a:endParaRPr>
          </a:p>
          <a:p>
            <a:pPr marL="348606" marR="273678" indent="-336542" algn="just">
              <a:lnSpc>
                <a:spcPct val="116100"/>
              </a:lnSpc>
              <a:buChar char="●"/>
              <a:tabLst>
                <a:tab pos="347972" algn="l"/>
                <a:tab pos="349241" algn="l"/>
              </a:tabLst>
            </a:pPr>
            <a:r>
              <a:rPr spc="-5" dirty="0">
                <a:latin typeface="Arial MT"/>
                <a:cs typeface="Arial MT"/>
              </a:rPr>
              <a:t>Cost: free download, but </a:t>
            </a:r>
            <a:r>
              <a:rPr dirty="0">
                <a:latin typeface="Arial MT"/>
                <a:cs typeface="Arial MT"/>
              </a:rPr>
              <a:t>require </a:t>
            </a:r>
            <a:r>
              <a:rPr spc="-5" dirty="0">
                <a:latin typeface="Arial MT"/>
                <a:cs typeface="Arial MT"/>
              </a:rPr>
              <a:t>$70 </a:t>
            </a:r>
            <a:r>
              <a:rPr spc="-375" dirty="0">
                <a:latin typeface="Arial MT"/>
                <a:cs typeface="Arial MT"/>
              </a:rPr>
              <a:t> </a:t>
            </a:r>
            <a:r>
              <a:rPr spc="-5" dirty="0">
                <a:latin typeface="Arial MT"/>
                <a:cs typeface="Arial MT"/>
              </a:rPr>
              <a:t>license fee, otherwise frequent </a:t>
            </a:r>
            <a:r>
              <a:rPr dirty="0">
                <a:latin typeface="Arial MT"/>
                <a:cs typeface="Arial MT"/>
              </a:rPr>
              <a:t>“buy </a:t>
            </a:r>
            <a:r>
              <a:rPr spc="5" dirty="0">
                <a:latin typeface="Arial MT"/>
                <a:cs typeface="Arial MT"/>
              </a:rPr>
              <a:t> </a:t>
            </a:r>
            <a:r>
              <a:rPr spc="-5" dirty="0">
                <a:latin typeface="Arial MT"/>
                <a:cs typeface="Arial MT"/>
              </a:rPr>
              <a:t>license”</a:t>
            </a:r>
            <a:r>
              <a:rPr spc="-10" dirty="0">
                <a:latin typeface="Arial MT"/>
                <a:cs typeface="Arial MT"/>
              </a:rPr>
              <a:t> </a:t>
            </a:r>
            <a:r>
              <a:rPr spc="-5" dirty="0">
                <a:latin typeface="Arial MT"/>
                <a:cs typeface="Arial MT"/>
              </a:rPr>
              <a:t>pop-up.</a:t>
            </a:r>
            <a:endParaRPr dirty="0">
              <a:latin typeface="Arial MT"/>
              <a:cs typeface="Arial MT"/>
            </a:endParaRPr>
          </a:p>
          <a:p>
            <a:pPr marL="348606" marR="360671" indent="-336542" algn="just">
              <a:lnSpc>
                <a:spcPct val="116100"/>
              </a:lnSpc>
              <a:buChar char="●"/>
              <a:tabLst>
                <a:tab pos="347972" algn="l"/>
                <a:tab pos="349241" algn="l"/>
              </a:tabLst>
            </a:pPr>
            <a:r>
              <a:rPr spc="-5" dirty="0">
                <a:latin typeface="Arial MT"/>
                <a:cs typeface="Arial MT"/>
              </a:rPr>
              <a:t>Package: package </a:t>
            </a:r>
            <a:r>
              <a:rPr dirty="0">
                <a:latin typeface="Arial MT"/>
                <a:cs typeface="Arial MT"/>
              </a:rPr>
              <a:t>control </a:t>
            </a:r>
            <a:r>
              <a:rPr spc="-5" dirty="0">
                <a:latin typeface="Arial MT"/>
                <a:cs typeface="Arial MT"/>
              </a:rPr>
              <a:t>is not </a:t>
            </a:r>
            <a:r>
              <a:rPr dirty="0">
                <a:latin typeface="Arial MT"/>
                <a:cs typeface="Arial MT"/>
              </a:rPr>
              <a:t> </a:t>
            </a:r>
            <a:r>
              <a:rPr spc="-5" dirty="0">
                <a:latin typeface="Arial MT"/>
                <a:cs typeface="Arial MT"/>
              </a:rPr>
              <a:t>installed</a:t>
            </a:r>
            <a:r>
              <a:rPr spc="-30" dirty="0">
                <a:latin typeface="Arial MT"/>
                <a:cs typeface="Arial MT"/>
              </a:rPr>
              <a:t> </a:t>
            </a:r>
            <a:r>
              <a:rPr spc="-5" dirty="0">
                <a:latin typeface="Arial MT"/>
                <a:cs typeface="Arial MT"/>
              </a:rPr>
              <a:t>ahead,</a:t>
            </a:r>
            <a:r>
              <a:rPr spc="-25" dirty="0">
                <a:latin typeface="Arial MT"/>
                <a:cs typeface="Arial MT"/>
              </a:rPr>
              <a:t> </a:t>
            </a:r>
            <a:r>
              <a:rPr dirty="0">
                <a:latin typeface="Arial MT"/>
                <a:cs typeface="Arial MT"/>
              </a:rPr>
              <a:t>so</a:t>
            </a:r>
            <a:r>
              <a:rPr spc="-25" dirty="0">
                <a:latin typeface="Arial MT"/>
                <a:cs typeface="Arial MT"/>
              </a:rPr>
              <a:t> </a:t>
            </a:r>
            <a:r>
              <a:rPr dirty="0">
                <a:latin typeface="Arial MT"/>
                <a:cs typeface="Arial MT"/>
              </a:rPr>
              <a:t>some</a:t>
            </a:r>
            <a:r>
              <a:rPr spc="-30" dirty="0">
                <a:latin typeface="Arial MT"/>
                <a:cs typeface="Arial MT"/>
              </a:rPr>
              <a:t> </a:t>
            </a:r>
            <a:r>
              <a:rPr dirty="0">
                <a:latin typeface="Arial MT"/>
                <a:cs typeface="Arial MT"/>
              </a:rPr>
              <a:t>searching </a:t>
            </a:r>
            <a:r>
              <a:rPr spc="-370" dirty="0">
                <a:latin typeface="Arial MT"/>
                <a:cs typeface="Arial MT"/>
              </a:rPr>
              <a:t> </a:t>
            </a:r>
            <a:r>
              <a:rPr spc="-5" dirty="0">
                <a:latin typeface="Arial MT"/>
                <a:cs typeface="Arial MT"/>
              </a:rPr>
              <a:t>needed;</a:t>
            </a:r>
            <a:r>
              <a:rPr spc="-25" dirty="0">
                <a:latin typeface="Arial MT"/>
                <a:cs typeface="Arial MT"/>
              </a:rPr>
              <a:t> </a:t>
            </a:r>
            <a:r>
              <a:rPr spc="-5" dirty="0">
                <a:latin typeface="Arial MT"/>
                <a:cs typeface="Arial MT"/>
              </a:rPr>
              <a:t>powerful</a:t>
            </a:r>
            <a:r>
              <a:rPr spc="-20" dirty="0">
                <a:latin typeface="Arial MT"/>
                <a:cs typeface="Arial MT"/>
              </a:rPr>
              <a:t> </a:t>
            </a:r>
            <a:r>
              <a:rPr spc="-5" dirty="0">
                <a:latin typeface="Arial MT"/>
                <a:cs typeface="Arial MT"/>
              </a:rPr>
              <a:t>only</a:t>
            </a:r>
            <a:r>
              <a:rPr spc="-20" dirty="0">
                <a:latin typeface="Arial MT"/>
                <a:cs typeface="Arial MT"/>
              </a:rPr>
              <a:t> </a:t>
            </a:r>
            <a:r>
              <a:rPr spc="-5" dirty="0">
                <a:latin typeface="Arial MT"/>
                <a:cs typeface="Arial MT"/>
              </a:rPr>
              <a:t>with</a:t>
            </a:r>
            <a:r>
              <a:rPr spc="-25" dirty="0">
                <a:latin typeface="Arial MT"/>
                <a:cs typeface="Arial MT"/>
              </a:rPr>
              <a:t> </a:t>
            </a:r>
            <a:r>
              <a:rPr spc="-5" dirty="0">
                <a:latin typeface="Arial MT"/>
                <a:cs typeface="Arial MT"/>
              </a:rPr>
              <a:t>plugins.</a:t>
            </a:r>
            <a:endParaRPr dirty="0">
              <a:latin typeface="Arial MT"/>
              <a:cs typeface="Arial MT"/>
            </a:endParaRPr>
          </a:p>
          <a:p>
            <a:pPr marL="348606" marR="5080" indent="-336542" algn="just">
              <a:lnSpc>
                <a:spcPct val="116100"/>
              </a:lnSpc>
              <a:buChar char="●"/>
              <a:tabLst>
                <a:tab pos="347972" algn="l"/>
                <a:tab pos="349241" algn="l"/>
              </a:tabLst>
            </a:pPr>
            <a:r>
              <a:rPr spc="-5" dirty="0">
                <a:latin typeface="Arial MT"/>
                <a:cs typeface="Arial MT"/>
              </a:rPr>
              <a:t>Suggestions: only based on </a:t>
            </a:r>
            <a:r>
              <a:rPr dirty="0">
                <a:latin typeface="Arial MT"/>
                <a:cs typeface="Arial MT"/>
              </a:rPr>
              <a:t>snippet, </a:t>
            </a:r>
            <a:r>
              <a:rPr spc="-5" dirty="0">
                <a:latin typeface="Arial MT"/>
                <a:cs typeface="Arial MT"/>
              </a:rPr>
              <a:t>no </a:t>
            </a:r>
            <a:r>
              <a:rPr spc="-375" dirty="0">
                <a:latin typeface="Arial MT"/>
                <a:cs typeface="Arial MT"/>
              </a:rPr>
              <a:t> </a:t>
            </a:r>
            <a:r>
              <a:rPr dirty="0">
                <a:latin typeface="Arial MT"/>
                <a:cs typeface="Arial MT"/>
              </a:rPr>
              <a:t>context</a:t>
            </a:r>
            <a:r>
              <a:rPr spc="-30" dirty="0">
                <a:latin typeface="Arial MT"/>
                <a:cs typeface="Arial MT"/>
              </a:rPr>
              <a:t> </a:t>
            </a:r>
            <a:r>
              <a:rPr spc="-5" dirty="0">
                <a:latin typeface="Arial MT"/>
                <a:cs typeface="Arial MT"/>
              </a:rPr>
              <a:t>or</a:t>
            </a:r>
            <a:r>
              <a:rPr spc="-25" dirty="0">
                <a:latin typeface="Arial MT"/>
                <a:cs typeface="Arial MT"/>
              </a:rPr>
              <a:t> </a:t>
            </a:r>
            <a:r>
              <a:rPr spc="-5" dirty="0">
                <a:latin typeface="Arial MT"/>
                <a:cs typeface="Arial MT"/>
              </a:rPr>
              <a:t>language</a:t>
            </a:r>
            <a:r>
              <a:rPr spc="-25" dirty="0">
                <a:latin typeface="Arial MT"/>
                <a:cs typeface="Arial MT"/>
              </a:rPr>
              <a:t> </a:t>
            </a:r>
            <a:r>
              <a:rPr spc="-5" dirty="0">
                <a:latin typeface="Arial MT"/>
                <a:cs typeface="Arial MT"/>
              </a:rPr>
              <a:t>based</a:t>
            </a:r>
            <a:r>
              <a:rPr spc="-25" dirty="0">
                <a:latin typeface="Arial MT"/>
                <a:cs typeface="Arial MT"/>
              </a:rPr>
              <a:t> </a:t>
            </a:r>
            <a:r>
              <a:rPr dirty="0">
                <a:latin typeface="Arial MT"/>
                <a:cs typeface="Arial MT"/>
              </a:rPr>
              <a:t>suggestions.</a:t>
            </a:r>
          </a:p>
        </p:txBody>
      </p:sp>
      <p:pic>
        <p:nvPicPr>
          <p:cNvPr id="4" name="object 4"/>
          <p:cNvPicPr/>
          <p:nvPr/>
        </p:nvPicPr>
        <p:blipFill>
          <a:blip r:embed="rId2" cstate="print"/>
          <a:stretch>
            <a:fillRect/>
          </a:stretch>
        </p:blipFill>
        <p:spPr>
          <a:xfrm>
            <a:off x="4572000" y="1354900"/>
            <a:ext cx="4572000" cy="2583424"/>
          </a:xfrm>
          <a:prstGeom prst="rect">
            <a:avLst/>
          </a:prstGeom>
        </p:spPr>
      </p:pic>
      <p:sp>
        <p:nvSpPr>
          <p:cNvPr id="5" name="object 5"/>
          <p:cNvSpPr txBox="1"/>
          <p:nvPr/>
        </p:nvSpPr>
        <p:spPr>
          <a:xfrm>
            <a:off x="4966103" y="4860624"/>
            <a:ext cx="3684270" cy="120546"/>
          </a:xfrm>
          <a:prstGeom prst="rect">
            <a:avLst/>
          </a:prstGeom>
        </p:spPr>
        <p:txBody>
          <a:bodyPr vert="horz" wrap="square" lIns="0" tIns="12700" rIns="0" bIns="0" rtlCol="0">
            <a:spAutoFit/>
          </a:bodyPr>
          <a:lstStyle/>
          <a:p>
            <a:pPr marL="12700" algn="ctr">
              <a:spcBef>
                <a:spcPts val="100"/>
              </a:spcBef>
            </a:pPr>
            <a:r>
              <a:rPr sz="700" spc="-5" dirty="0">
                <a:solidFill>
                  <a:srgbClr val="595959"/>
                </a:solidFill>
                <a:latin typeface="Arial MT"/>
                <a:cs typeface="Arial MT"/>
              </a:rPr>
              <a:t>Imag</a:t>
            </a:r>
            <a:r>
              <a:rPr sz="700" dirty="0">
                <a:solidFill>
                  <a:srgbClr val="595959"/>
                </a:solidFill>
                <a:latin typeface="Arial MT"/>
                <a:cs typeface="Arial MT"/>
              </a:rPr>
              <a:t>e</a:t>
            </a:r>
            <a:r>
              <a:rPr sz="700" spc="-5" dirty="0">
                <a:solidFill>
                  <a:srgbClr val="595959"/>
                </a:solidFill>
                <a:latin typeface="Arial MT"/>
                <a:cs typeface="Arial MT"/>
              </a:rPr>
              <a:t> Source:</a:t>
            </a:r>
            <a:r>
              <a:rPr lang="en-US" sz="700" spc="-5" dirty="0">
                <a:solidFill>
                  <a:srgbClr val="595959"/>
                </a:solidFill>
                <a:latin typeface="Arial MT"/>
                <a:cs typeface="Arial MT"/>
              </a:rPr>
              <a:t> </a:t>
            </a:r>
            <a:r>
              <a:rPr sz="700" spc="-5" dirty="0">
                <a:solidFill>
                  <a:srgbClr val="595959"/>
                </a:solidFill>
                <a:latin typeface="Arial MT"/>
                <a:cs typeface="Arial MT"/>
                <a:hlinkClick r:id="rId3"/>
              </a:rPr>
              <a:t>https://blog.education-ecosystem.com/10-best-text-editors-programming-2016/</a:t>
            </a:r>
            <a:endParaRPr sz="700" dirty="0">
              <a:latin typeface="Arial MT"/>
              <a:cs typeface="Arial MT"/>
            </a:endParaRPr>
          </a:p>
        </p:txBody>
      </p:sp>
      <p:sp>
        <p:nvSpPr>
          <p:cNvPr id="6" name="object 6"/>
          <p:cNvSpPr txBox="1"/>
          <p:nvPr/>
        </p:nvSpPr>
        <p:spPr>
          <a:xfrm>
            <a:off x="1641409" y="1728118"/>
            <a:ext cx="1269365" cy="289823"/>
          </a:xfrm>
          <a:prstGeom prst="rect">
            <a:avLst/>
          </a:prstGeom>
        </p:spPr>
        <p:txBody>
          <a:bodyPr vert="horz" wrap="square" lIns="0" tIns="12700" rIns="0" bIns="0" rtlCol="0">
            <a:spAutoFit/>
          </a:bodyPr>
          <a:lstStyle/>
          <a:p>
            <a:pPr marL="12700" algn="ctr">
              <a:spcBef>
                <a:spcPts val="100"/>
              </a:spcBef>
            </a:pPr>
            <a:r>
              <a:rPr sz="1800" spc="-25" dirty="0">
                <a:solidFill>
                  <a:srgbClr val="595959"/>
                </a:solidFill>
                <a:latin typeface="Arial MT"/>
                <a:cs typeface="Arial MT"/>
              </a:rPr>
              <a:t>SublimeText</a:t>
            </a:r>
            <a:endParaRPr sz="1800" dirty="0">
              <a:latin typeface="Arial MT"/>
              <a:cs typeface="Arial MT"/>
            </a:endParaRPr>
          </a:p>
        </p:txBody>
      </p:sp>
    </p:spTree>
    <p:extLst>
      <p:ext uri="{BB962C8B-B14F-4D97-AF65-F5344CB8AC3E}">
        <p14:creationId xmlns:p14="http://schemas.microsoft.com/office/powerpoint/2010/main" val="51279121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27940" rIns="0" bIns="0" rtlCol="0" anchor="ctr" anchorCtr="0">
            <a:spAutoFit/>
          </a:bodyPr>
          <a:lstStyle/>
          <a:p>
            <a:pPr marL="88263" marR="5080" indent="-76198" algn="ctr">
              <a:lnSpc>
                <a:spcPts val="2850"/>
              </a:lnSpc>
              <a:spcBef>
                <a:spcPts val="220"/>
              </a:spcBef>
            </a:pPr>
            <a:r>
              <a:rPr sz="2400" dirty="0"/>
              <a:t>Different editors used for  Webpage Development</a:t>
            </a:r>
          </a:p>
        </p:txBody>
      </p:sp>
      <p:sp>
        <p:nvSpPr>
          <p:cNvPr id="3" name="object 3"/>
          <p:cNvSpPr txBox="1"/>
          <p:nvPr/>
        </p:nvSpPr>
        <p:spPr>
          <a:xfrm>
            <a:off x="1698335" y="1728118"/>
            <a:ext cx="1156335"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Notepad++</a:t>
            </a:r>
            <a:endParaRPr sz="1800" dirty="0">
              <a:latin typeface="Arial MT"/>
              <a:cs typeface="Arial MT"/>
            </a:endParaRPr>
          </a:p>
        </p:txBody>
      </p:sp>
      <p:sp>
        <p:nvSpPr>
          <p:cNvPr id="4" name="object 4"/>
          <p:cNvSpPr txBox="1"/>
          <p:nvPr/>
        </p:nvSpPr>
        <p:spPr>
          <a:xfrm>
            <a:off x="723300" y="2436435"/>
            <a:ext cx="726440" cy="228268"/>
          </a:xfrm>
          <a:prstGeom prst="rect">
            <a:avLst/>
          </a:prstGeom>
        </p:spPr>
        <p:txBody>
          <a:bodyPr vert="horz" wrap="square" lIns="0" tIns="12700" rIns="0" bIns="0" rtlCol="0">
            <a:spAutoFit/>
          </a:bodyPr>
          <a:lstStyle/>
          <a:p>
            <a:pPr marL="12700" algn="r">
              <a:spcBef>
                <a:spcPts val="100"/>
              </a:spcBef>
            </a:pPr>
            <a:r>
              <a:rPr spc="-5" dirty="0">
                <a:latin typeface="Arial MT"/>
                <a:cs typeface="Arial MT"/>
              </a:rPr>
              <a:t>Features</a:t>
            </a:r>
            <a:endParaRPr dirty="0">
              <a:latin typeface="Arial MT"/>
              <a:cs typeface="Arial MT"/>
            </a:endParaRPr>
          </a:p>
        </p:txBody>
      </p:sp>
      <p:sp>
        <p:nvSpPr>
          <p:cNvPr id="5" name="object 5"/>
          <p:cNvSpPr txBox="1"/>
          <p:nvPr/>
        </p:nvSpPr>
        <p:spPr>
          <a:xfrm>
            <a:off x="574169" y="2701143"/>
            <a:ext cx="3529329" cy="2024400"/>
          </a:xfrm>
          <a:prstGeom prst="rect">
            <a:avLst/>
          </a:prstGeom>
        </p:spPr>
        <p:txBody>
          <a:bodyPr vert="horz" wrap="square" lIns="0" tIns="46990" rIns="0" bIns="0" rtlCol="0">
            <a:spAutoFit/>
          </a:bodyPr>
          <a:lstStyle/>
          <a:p>
            <a:pPr marL="348606" indent="-336542" algn="just">
              <a:spcBef>
                <a:spcPts val="370"/>
              </a:spcBef>
              <a:buChar char="●"/>
              <a:tabLst>
                <a:tab pos="347972" algn="l"/>
                <a:tab pos="349241" algn="l"/>
              </a:tabLst>
            </a:pPr>
            <a:r>
              <a:rPr spc="-5" dirty="0">
                <a:latin typeface="Arial MT"/>
                <a:cs typeface="Arial MT"/>
              </a:rPr>
              <a:t>AutoSaved.</a:t>
            </a:r>
            <a:endParaRPr dirty="0">
              <a:latin typeface="Arial MT"/>
              <a:cs typeface="Arial MT"/>
            </a:endParaRPr>
          </a:p>
          <a:p>
            <a:pPr marL="348606" marR="5080" indent="-336542" algn="just">
              <a:lnSpc>
                <a:spcPct val="116100"/>
              </a:lnSpc>
              <a:buChar char="●"/>
              <a:tabLst>
                <a:tab pos="347972" algn="l"/>
                <a:tab pos="349241" algn="l"/>
              </a:tabLst>
            </a:pPr>
            <a:r>
              <a:rPr spc="-5" dirty="0">
                <a:latin typeface="Arial MT"/>
                <a:cs typeface="Arial MT"/>
              </a:rPr>
              <a:t>Finding</a:t>
            </a:r>
            <a:r>
              <a:rPr spc="-20" dirty="0">
                <a:latin typeface="Arial MT"/>
                <a:cs typeface="Arial MT"/>
              </a:rPr>
              <a:t> </a:t>
            </a:r>
            <a:r>
              <a:rPr spc="-5" dirty="0">
                <a:latin typeface="Arial MT"/>
                <a:cs typeface="Arial MT"/>
              </a:rPr>
              <a:t>and</a:t>
            </a:r>
            <a:r>
              <a:rPr spc="-20" dirty="0">
                <a:latin typeface="Arial MT"/>
                <a:cs typeface="Arial MT"/>
              </a:rPr>
              <a:t> </a:t>
            </a:r>
            <a:r>
              <a:rPr dirty="0">
                <a:latin typeface="Arial MT"/>
                <a:cs typeface="Arial MT"/>
              </a:rPr>
              <a:t>replacing</a:t>
            </a:r>
            <a:r>
              <a:rPr spc="-15" dirty="0">
                <a:latin typeface="Arial MT"/>
                <a:cs typeface="Arial MT"/>
              </a:rPr>
              <a:t> </a:t>
            </a:r>
            <a:r>
              <a:rPr dirty="0">
                <a:latin typeface="Arial MT"/>
                <a:cs typeface="Arial MT"/>
              </a:rPr>
              <a:t>strings</a:t>
            </a:r>
            <a:r>
              <a:rPr spc="-20" dirty="0">
                <a:latin typeface="Arial MT"/>
                <a:cs typeface="Arial MT"/>
              </a:rPr>
              <a:t> </a:t>
            </a:r>
            <a:r>
              <a:rPr spc="-5" dirty="0">
                <a:latin typeface="Arial MT"/>
                <a:cs typeface="Arial MT"/>
              </a:rPr>
              <a:t>of</a:t>
            </a:r>
            <a:r>
              <a:rPr spc="-15" dirty="0">
                <a:latin typeface="Arial MT"/>
                <a:cs typeface="Arial MT"/>
              </a:rPr>
              <a:t> </a:t>
            </a:r>
            <a:r>
              <a:rPr spc="-5" dirty="0">
                <a:latin typeface="Arial MT"/>
                <a:cs typeface="Arial MT"/>
              </a:rPr>
              <a:t>text</a:t>
            </a:r>
            <a:r>
              <a:rPr spc="-20" dirty="0">
                <a:latin typeface="Arial MT"/>
                <a:cs typeface="Arial MT"/>
              </a:rPr>
              <a:t> </a:t>
            </a:r>
            <a:r>
              <a:rPr spc="-5" dirty="0">
                <a:latin typeface="Arial MT"/>
                <a:cs typeface="Arial MT"/>
              </a:rPr>
              <a:t>with </a:t>
            </a:r>
            <a:r>
              <a:rPr spc="-375" dirty="0">
                <a:latin typeface="Arial MT"/>
                <a:cs typeface="Arial MT"/>
              </a:rPr>
              <a:t> </a:t>
            </a:r>
            <a:r>
              <a:rPr dirty="0">
                <a:latin typeface="Arial MT"/>
                <a:cs typeface="Arial MT"/>
              </a:rPr>
              <a:t>regular</a:t>
            </a:r>
            <a:r>
              <a:rPr spc="-10" dirty="0">
                <a:latin typeface="Arial MT"/>
                <a:cs typeface="Arial MT"/>
              </a:rPr>
              <a:t> </a:t>
            </a:r>
            <a:r>
              <a:rPr spc="-5" dirty="0">
                <a:latin typeface="Arial MT"/>
                <a:cs typeface="Arial MT"/>
              </a:rPr>
              <a:t>expressions.</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Guided</a:t>
            </a:r>
            <a:r>
              <a:rPr spc="-50" dirty="0">
                <a:latin typeface="Arial MT"/>
                <a:cs typeface="Arial MT"/>
              </a:rPr>
              <a:t> </a:t>
            </a:r>
            <a:r>
              <a:rPr spc="-5" dirty="0">
                <a:latin typeface="Arial MT"/>
                <a:cs typeface="Arial MT"/>
              </a:rPr>
              <a:t>indentation.</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Line</a:t>
            </a:r>
            <a:r>
              <a:rPr spc="-50" dirty="0">
                <a:latin typeface="Arial MT"/>
                <a:cs typeface="Arial MT"/>
              </a:rPr>
              <a:t> </a:t>
            </a:r>
            <a:r>
              <a:rPr spc="-5" dirty="0">
                <a:latin typeface="Arial MT"/>
                <a:cs typeface="Arial MT"/>
              </a:rPr>
              <a:t>bookmarking.</a:t>
            </a:r>
            <a:endParaRPr dirty="0">
              <a:latin typeface="Arial MT"/>
              <a:cs typeface="Arial MT"/>
            </a:endParaRPr>
          </a:p>
          <a:p>
            <a:pPr marL="348606" indent="-336542" algn="just">
              <a:spcBef>
                <a:spcPts val="270"/>
              </a:spcBef>
              <a:buChar char="●"/>
              <a:tabLst>
                <a:tab pos="347972" algn="l"/>
                <a:tab pos="349241" algn="l"/>
              </a:tabLst>
            </a:pPr>
            <a:r>
              <a:rPr dirty="0">
                <a:latin typeface="Arial MT"/>
                <a:cs typeface="Arial MT"/>
              </a:rPr>
              <a:t>Macros.</a:t>
            </a:r>
          </a:p>
          <a:p>
            <a:pPr marL="348606" marR="169541" indent="-336542" algn="just">
              <a:lnSpc>
                <a:spcPct val="116100"/>
              </a:lnSpc>
              <a:buChar char="●"/>
              <a:tabLst>
                <a:tab pos="347972" algn="l"/>
                <a:tab pos="349241" algn="l"/>
              </a:tabLst>
            </a:pPr>
            <a:r>
              <a:rPr spc="-5" dirty="0">
                <a:latin typeface="Arial MT"/>
                <a:cs typeface="Arial MT"/>
              </a:rPr>
              <a:t>Split</a:t>
            </a:r>
            <a:r>
              <a:rPr spc="-30" dirty="0">
                <a:latin typeface="Arial MT"/>
                <a:cs typeface="Arial MT"/>
              </a:rPr>
              <a:t> </a:t>
            </a:r>
            <a:r>
              <a:rPr dirty="0">
                <a:latin typeface="Arial MT"/>
                <a:cs typeface="Arial MT"/>
              </a:rPr>
              <a:t>screen</a:t>
            </a:r>
            <a:r>
              <a:rPr spc="-10" dirty="0">
                <a:latin typeface="Arial MT"/>
                <a:cs typeface="Arial MT"/>
              </a:rPr>
              <a:t> </a:t>
            </a:r>
            <a:r>
              <a:rPr b="1" spc="-5" dirty="0">
                <a:latin typeface="Arial MT"/>
              </a:rPr>
              <a:t>editing</a:t>
            </a:r>
            <a:r>
              <a:rPr b="1" spc="-25" dirty="0">
                <a:latin typeface="Arial MT"/>
              </a:rPr>
              <a:t> </a:t>
            </a:r>
            <a:r>
              <a:rPr spc="-5" dirty="0">
                <a:latin typeface="Arial MT"/>
                <a:cs typeface="Arial MT"/>
              </a:rPr>
              <a:t>and</a:t>
            </a:r>
            <a:r>
              <a:rPr spc="-25" dirty="0">
                <a:latin typeface="Arial MT"/>
                <a:cs typeface="Arial MT"/>
              </a:rPr>
              <a:t> </a:t>
            </a:r>
            <a:r>
              <a:rPr dirty="0">
                <a:latin typeface="Arial MT"/>
                <a:cs typeface="Arial MT"/>
              </a:rPr>
              <a:t>synchronized </a:t>
            </a:r>
            <a:r>
              <a:rPr spc="-375" dirty="0">
                <a:latin typeface="Arial MT"/>
                <a:cs typeface="Arial MT"/>
              </a:rPr>
              <a:t> </a:t>
            </a:r>
            <a:r>
              <a:rPr dirty="0">
                <a:latin typeface="Arial MT"/>
                <a:cs typeface="Arial MT"/>
              </a:rPr>
              <a:t>scrolling.</a:t>
            </a:r>
          </a:p>
        </p:txBody>
      </p:sp>
      <p:pic>
        <p:nvPicPr>
          <p:cNvPr id="6" name="object 6"/>
          <p:cNvPicPr/>
          <p:nvPr/>
        </p:nvPicPr>
        <p:blipFill>
          <a:blip r:embed="rId2" cstate="print"/>
          <a:stretch>
            <a:fillRect/>
          </a:stretch>
        </p:blipFill>
        <p:spPr>
          <a:xfrm>
            <a:off x="4571999" y="1053701"/>
            <a:ext cx="4572000" cy="3362549"/>
          </a:xfrm>
          <a:prstGeom prst="rect">
            <a:avLst/>
          </a:prstGeom>
        </p:spPr>
      </p:pic>
      <p:sp>
        <p:nvSpPr>
          <p:cNvPr id="7" name="object 7"/>
          <p:cNvSpPr txBox="1"/>
          <p:nvPr/>
        </p:nvSpPr>
        <p:spPr>
          <a:xfrm>
            <a:off x="5015864" y="4801743"/>
            <a:ext cx="3684270" cy="120546"/>
          </a:xfrm>
          <a:prstGeom prst="rect">
            <a:avLst/>
          </a:prstGeom>
        </p:spPr>
        <p:txBody>
          <a:bodyPr vert="horz" wrap="square" lIns="0" tIns="12700" rIns="0" bIns="0" rtlCol="0">
            <a:spAutoFit/>
          </a:bodyPr>
          <a:lstStyle/>
          <a:p>
            <a:pPr marL="12700">
              <a:spcBef>
                <a:spcPts val="100"/>
              </a:spcBef>
            </a:pPr>
            <a:r>
              <a:rPr sz="700" spc="-5" dirty="0">
                <a:solidFill>
                  <a:srgbClr val="595959"/>
                </a:solidFill>
                <a:latin typeface="Arial MT"/>
                <a:cs typeface="Arial MT"/>
              </a:rPr>
              <a:t>Imag</a:t>
            </a:r>
            <a:r>
              <a:rPr sz="700" dirty="0">
                <a:solidFill>
                  <a:srgbClr val="595959"/>
                </a:solidFill>
                <a:latin typeface="Arial MT"/>
                <a:cs typeface="Arial MT"/>
              </a:rPr>
              <a:t>e</a:t>
            </a:r>
            <a:r>
              <a:rPr sz="700" spc="-5" dirty="0">
                <a:solidFill>
                  <a:srgbClr val="595959"/>
                </a:solidFill>
                <a:latin typeface="Arial MT"/>
                <a:cs typeface="Arial MT"/>
              </a:rPr>
              <a:t> Source:</a:t>
            </a:r>
            <a:r>
              <a:rPr lang="en-US" sz="700" spc="-5" dirty="0">
                <a:solidFill>
                  <a:srgbClr val="595959"/>
                </a:solidFill>
                <a:latin typeface="Arial MT"/>
                <a:cs typeface="Arial MT"/>
              </a:rPr>
              <a:t> </a:t>
            </a:r>
            <a:r>
              <a:rPr sz="700" spc="-5" dirty="0">
                <a:solidFill>
                  <a:srgbClr val="595959"/>
                </a:solidFill>
                <a:latin typeface="Arial MT"/>
                <a:cs typeface="Arial MT"/>
                <a:hlinkClick r:id="rId3"/>
              </a:rPr>
              <a:t>https://blog.education-ecosystem.com/10-best-text-editors-programming-2016/</a:t>
            </a:r>
            <a:endParaRPr sz="700" dirty="0">
              <a:latin typeface="Arial MT"/>
              <a:cs typeface="Arial MT"/>
            </a:endParaRPr>
          </a:p>
        </p:txBody>
      </p:sp>
    </p:spTree>
    <p:extLst>
      <p:ext uri="{BB962C8B-B14F-4D97-AF65-F5344CB8AC3E}">
        <p14:creationId xmlns:p14="http://schemas.microsoft.com/office/powerpoint/2010/main" val="75530552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27940" rIns="0" bIns="0" rtlCol="0" anchor="ctr" anchorCtr="0">
            <a:spAutoFit/>
          </a:bodyPr>
          <a:lstStyle/>
          <a:p>
            <a:pPr marL="88263" marR="5080" indent="-76198" algn="ctr">
              <a:lnSpc>
                <a:spcPts val="2850"/>
              </a:lnSpc>
              <a:spcBef>
                <a:spcPts val="220"/>
              </a:spcBef>
            </a:pPr>
            <a:r>
              <a:rPr sz="2400" dirty="0"/>
              <a:t>Different editors used for Webpage Development</a:t>
            </a:r>
          </a:p>
        </p:txBody>
      </p:sp>
      <p:sp>
        <p:nvSpPr>
          <p:cNvPr id="3" name="object 3"/>
          <p:cNvSpPr txBox="1"/>
          <p:nvPr/>
        </p:nvSpPr>
        <p:spPr>
          <a:xfrm>
            <a:off x="617247" y="3060049"/>
            <a:ext cx="3421353" cy="1278555"/>
          </a:xfrm>
          <a:prstGeom prst="rect">
            <a:avLst/>
          </a:prstGeom>
        </p:spPr>
        <p:txBody>
          <a:bodyPr vert="horz" wrap="square" lIns="0" tIns="46990" rIns="0" bIns="0" rtlCol="0">
            <a:spAutoFit/>
          </a:bodyPr>
          <a:lstStyle/>
          <a:p>
            <a:pPr marL="31115" algn="just">
              <a:spcBef>
                <a:spcPts val="370"/>
              </a:spcBef>
            </a:pPr>
            <a:r>
              <a:rPr spc="-5" dirty="0">
                <a:latin typeface="Arial MT"/>
                <a:cs typeface="Arial MT"/>
              </a:rPr>
              <a:t>Pros</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Light</a:t>
            </a:r>
            <a:r>
              <a:rPr spc="-35" dirty="0">
                <a:latin typeface="Arial MT"/>
                <a:cs typeface="Arial MT"/>
              </a:rPr>
              <a:t> </a:t>
            </a:r>
            <a:r>
              <a:rPr spc="-5" dirty="0">
                <a:latin typeface="Arial MT"/>
                <a:cs typeface="Arial MT"/>
              </a:rPr>
              <a:t>and</a:t>
            </a:r>
            <a:r>
              <a:rPr spc="-35" dirty="0">
                <a:latin typeface="Arial MT"/>
                <a:cs typeface="Arial MT"/>
              </a:rPr>
              <a:t> </a:t>
            </a:r>
            <a:r>
              <a:rPr spc="-5" dirty="0">
                <a:latin typeface="Arial MT"/>
                <a:cs typeface="Arial MT"/>
              </a:rPr>
              <a:t>fast</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Portable</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Free</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Collaborative</a:t>
            </a:r>
            <a:r>
              <a:rPr spc="-70" dirty="0">
                <a:latin typeface="Arial MT"/>
                <a:cs typeface="Arial MT"/>
              </a:rPr>
              <a:t> </a:t>
            </a:r>
            <a:r>
              <a:rPr spc="-5" dirty="0">
                <a:latin typeface="Arial MT"/>
                <a:cs typeface="Arial MT"/>
              </a:rPr>
              <a:t>editing</a:t>
            </a:r>
            <a:endParaRPr dirty="0">
              <a:latin typeface="Arial MT"/>
              <a:cs typeface="Arial MT"/>
            </a:endParaRPr>
          </a:p>
        </p:txBody>
      </p:sp>
      <p:pic>
        <p:nvPicPr>
          <p:cNvPr id="4" name="object 4"/>
          <p:cNvPicPr/>
          <p:nvPr/>
        </p:nvPicPr>
        <p:blipFill>
          <a:blip r:embed="rId2" cstate="print"/>
          <a:stretch>
            <a:fillRect/>
          </a:stretch>
        </p:blipFill>
        <p:spPr>
          <a:xfrm>
            <a:off x="4572026" y="1208850"/>
            <a:ext cx="4571974" cy="2885749"/>
          </a:xfrm>
          <a:prstGeom prst="rect">
            <a:avLst/>
          </a:prstGeom>
        </p:spPr>
      </p:pic>
      <p:sp>
        <p:nvSpPr>
          <p:cNvPr id="5" name="object 5"/>
          <p:cNvSpPr txBox="1"/>
          <p:nvPr/>
        </p:nvSpPr>
        <p:spPr>
          <a:xfrm>
            <a:off x="1698335" y="1728118"/>
            <a:ext cx="1156335"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Notepad++</a:t>
            </a:r>
            <a:endParaRPr sz="1800" dirty="0">
              <a:latin typeface="Arial MT"/>
              <a:cs typeface="Arial MT"/>
            </a:endParaRPr>
          </a:p>
        </p:txBody>
      </p:sp>
      <p:sp>
        <p:nvSpPr>
          <p:cNvPr id="6" name="object 6"/>
          <p:cNvSpPr txBox="1"/>
          <p:nvPr/>
        </p:nvSpPr>
        <p:spPr>
          <a:xfrm>
            <a:off x="3943675" y="4891893"/>
            <a:ext cx="4759325" cy="311624"/>
          </a:xfrm>
          <a:prstGeom prst="rect">
            <a:avLst/>
          </a:prstGeom>
        </p:spPr>
        <p:txBody>
          <a:bodyPr vert="horz" wrap="square" lIns="0" tIns="3810" rIns="0" bIns="0" rtlCol="0">
            <a:spAutoFit/>
          </a:bodyPr>
          <a:lstStyle/>
          <a:p>
            <a:pPr marL="1087728">
              <a:spcBef>
                <a:spcPts val="30"/>
              </a:spcBef>
            </a:pPr>
            <a:r>
              <a:rPr sz="700" spc="-5" dirty="0">
                <a:solidFill>
                  <a:srgbClr val="595959"/>
                </a:solidFill>
                <a:latin typeface="Arial MT"/>
                <a:cs typeface="Arial MT"/>
              </a:rPr>
              <a:t>Imag</a:t>
            </a:r>
            <a:r>
              <a:rPr sz="700" dirty="0">
                <a:solidFill>
                  <a:srgbClr val="595959"/>
                </a:solidFill>
                <a:latin typeface="Arial MT"/>
                <a:cs typeface="Arial MT"/>
              </a:rPr>
              <a:t>e</a:t>
            </a:r>
            <a:r>
              <a:rPr sz="700" spc="-5" dirty="0">
                <a:solidFill>
                  <a:srgbClr val="595959"/>
                </a:solidFill>
                <a:latin typeface="Arial MT"/>
                <a:cs typeface="Arial MT"/>
              </a:rPr>
              <a:t> Source:</a:t>
            </a:r>
            <a:r>
              <a:rPr lang="en-US" sz="700" spc="-5" dirty="0">
                <a:solidFill>
                  <a:srgbClr val="595959"/>
                </a:solidFill>
                <a:latin typeface="Arial MT"/>
                <a:cs typeface="Arial MT"/>
              </a:rPr>
              <a:t> </a:t>
            </a:r>
            <a:r>
              <a:rPr sz="700" spc="-5" dirty="0">
                <a:solidFill>
                  <a:srgbClr val="595959"/>
                </a:solidFill>
                <a:latin typeface="Arial MT"/>
                <a:cs typeface="Arial MT"/>
                <a:hlinkClick r:id="rId3"/>
              </a:rPr>
              <a:t>https://blog.education-ecosystem.com/10-best-text-editors-programming-2016/</a:t>
            </a:r>
            <a:endParaRPr sz="700" spc="-5" dirty="0">
              <a:solidFill>
                <a:srgbClr val="595959"/>
              </a:solidFill>
              <a:latin typeface="Arial MT"/>
              <a:cs typeface="Arial MT"/>
            </a:endParaRPr>
          </a:p>
          <a:p>
            <a:pPr marL="12700">
              <a:spcBef>
                <a:spcPts val="605"/>
              </a:spcBef>
            </a:pPr>
            <a:endParaRPr sz="800" dirty="0">
              <a:latin typeface="Arial MT"/>
              <a:cs typeface="Arial MT"/>
            </a:endParaRPr>
          </a:p>
        </p:txBody>
      </p:sp>
    </p:spTree>
    <p:extLst>
      <p:ext uri="{BB962C8B-B14F-4D97-AF65-F5344CB8AC3E}">
        <p14:creationId xmlns:p14="http://schemas.microsoft.com/office/powerpoint/2010/main" val="28543879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Internet, Browsing, and Emailing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r>
              <a:rPr lang="en-IN" dirty="0"/>
              <a:t>Basics of Internet Architecture</a:t>
            </a:r>
          </a:p>
        </p:txBody>
      </p:sp>
      <p:sp>
        <p:nvSpPr>
          <p:cNvPr id="75" name="Google Shape;75;p15"/>
          <p:cNvSpPr txBox="1">
            <a:spLocks noGrp="1"/>
          </p:cNvSpPr>
          <p:nvPr>
            <p:ph type="body" idx="2"/>
          </p:nvPr>
        </p:nvSpPr>
        <p:spPr>
          <a:xfrm>
            <a:off x="462275" y="2775861"/>
            <a:ext cx="3837000" cy="1965591"/>
          </a:xfrm>
          <a:prstGeom prst="rect">
            <a:avLst/>
          </a:prstGeom>
        </p:spPr>
        <p:txBody>
          <a:bodyPr spcFirstLastPara="1" wrap="square" lIns="91425" tIns="91425" rIns="91425" bIns="91425" anchor="ctr" anchorCtr="0">
            <a:noAutofit/>
          </a:bodyPr>
          <a:lstStyle/>
          <a:p>
            <a:pPr lvl="0" algn="just"/>
            <a:r>
              <a:rPr lang="it-IT" dirty="0"/>
              <a:t>Internet Protocol</a:t>
            </a:r>
          </a:p>
          <a:p>
            <a:pPr lvl="0" algn="just"/>
            <a:r>
              <a:rPr lang="it-IT" dirty="0"/>
              <a:t>Transmission Control Protocol</a:t>
            </a:r>
          </a:p>
          <a:p>
            <a:pPr lvl="0" algn="just"/>
            <a:r>
              <a:rPr lang="it-IT" dirty="0"/>
              <a:t>Application Protocol</a:t>
            </a:r>
          </a:p>
        </p:txBody>
      </p:sp>
      <p:sp>
        <p:nvSpPr>
          <p:cNvPr id="77" name="Google Shape;77;p15"/>
          <p:cNvSpPr txBox="1">
            <a:spLocks noGrp="1"/>
          </p:cNvSpPr>
          <p:nvPr>
            <p:ph type="body" idx="3"/>
          </p:nvPr>
        </p:nvSpPr>
        <p:spPr>
          <a:xfrm>
            <a:off x="4744971" y="4740636"/>
            <a:ext cx="4146779" cy="221532"/>
          </a:xfrm>
          <a:prstGeom prst="rect">
            <a:avLst/>
          </a:prstGeom>
        </p:spPr>
        <p:txBody>
          <a:bodyPr spcFirstLastPara="1" wrap="square" lIns="91425" tIns="91425" rIns="91425" bIns="91425" anchor="t" anchorCtr="0">
            <a:noAutofit/>
          </a:bodyPr>
          <a:lstStyle/>
          <a:p>
            <a:pPr marL="0" lvl="0" indent="0" algn="ctr">
              <a:spcAft>
                <a:spcPts val="1600"/>
              </a:spcAft>
              <a:buNone/>
            </a:pPr>
            <a:r>
              <a:rPr lang="en-IN" dirty="0"/>
              <a:t>Image Source: </a:t>
            </a:r>
            <a:r>
              <a:rPr lang="en-IN" dirty="0">
                <a:hlinkClick r:id="rId3"/>
              </a:rPr>
              <a:t>https://www.tutorialspoint.com/computer_concepts/computer_concepts_internet.htm </a:t>
            </a:r>
            <a:endParaRPr dirty="0"/>
          </a:p>
        </p:txBody>
      </p:sp>
      <p:pic>
        <p:nvPicPr>
          <p:cNvPr id="8" name="object 5"/>
          <p:cNvPicPr/>
          <p:nvPr/>
        </p:nvPicPr>
        <p:blipFill>
          <a:blip r:embed="rId4" cstate="print"/>
          <a:stretch>
            <a:fillRect/>
          </a:stretch>
        </p:blipFill>
        <p:spPr>
          <a:xfrm>
            <a:off x="4571999" y="1007550"/>
            <a:ext cx="4553081" cy="3129322"/>
          </a:xfrm>
          <a:prstGeom prst="rect">
            <a:avLst/>
          </a:prstGeom>
        </p:spPr>
      </p:pic>
    </p:spTree>
    <p:extLst>
      <p:ext uri="{BB962C8B-B14F-4D97-AF65-F5344CB8AC3E}">
        <p14:creationId xmlns:p14="http://schemas.microsoft.com/office/powerpoint/2010/main" val="333059704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27940" rIns="0" bIns="0" rtlCol="0" anchor="ctr" anchorCtr="0">
            <a:spAutoFit/>
          </a:bodyPr>
          <a:lstStyle/>
          <a:p>
            <a:pPr marL="224149" marR="5080" indent="-212085" algn="ctr">
              <a:lnSpc>
                <a:spcPts val="2850"/>
              </a:lnSpc>
              <a:spcBef>
                <a:spcPts val="220"/>
              </a:spcBef>
            </a:pPr>
            <a:r>
              <a:rPr sz="2400" dirty="0"/>
              <a:t>Different editors used for  Webpage Developing</a:t>
            </a:r>
          </a:p>
        </p:txBody>
      </p:sp>
      <p:sp>
        <p:nvSpPr>
          <p:cNvPr id="3" name="object 3"/>
          <p:cNvSpPr txBox="1"/>
          <p:nvPr/>
        </p:nvSpPr>
        <p:spPr>
          <a:xfrm>
            <a:off x="597992" y="2551731"/>
            <a:ext cx="3559810" cy="1512594"/>
          </a:xfrm>
          <a:prstGeom prst="rect">
            <a:avLst/>
          </a:prstGeom>
        </p:spPr>
        <p:txBody>
          <a:bodyPr vert="horz" wrap="square" lIns="0" tIns="46990" rIns="0" bIns="0" rtlCol="0">
            <a:spAutoFit/>
          </a:bodyPr>
          <a:lstStyle/>
          <a:p>
            <a:pPr marL="31115" algn="just">
              <a:spcBef>
                <a:spcPts val="370"/>
              </a:spcBef>
            </a:pPr>
            <a:r>
              <a:rPr spc="-5" dirty="0">
                <a:latin typeface="Arial MT"/>
                <a:cs typeface="Arial MT"/>
              </a:rPr>
              <a:t>Cons</a:t>
            </a:r>
            <a:endParaRPr dirty="0">
              <a:latin typeface="Arial MT"/>
              <a:cs typeface="Arial MT"/>
            </a:endParaRPr>
          </a:p>
          <a:p>
            <a:pPr marL="348606" marR="5080" indent="-336542" algn="just">
              <a:lnSpc>
                <a:spcPct val="116100"/>
              </a:lnSpc>
              <a:buChar char="●"/>
              <a:tabLst>
                <a:tab pos="347972" algn="l"/>
                <a:tab pos="349241" algn="l"/>
              </a:tabLst>
            </a:pPr>
            <a:r>
              <a:rPr spc="-5" dirty="0">
                <a:latin typeface="Arial MT"/>
                <a:cs typeface="Arial MT"/>
              </a:rPr>
              <a:t>Single platform </a:t>
            </a:r>
            <a:r>
              <a:rPr dirty="0">
                <a:latin typeface="Arial MT"/>
                <a:cs typeface="Arial MT"/>
              </a:rPr>
              <a:t>support – </a:t>
            </a:r>
            <a:r>
              <a:rPr spc="-5" dirty="0">
                <a:latin typeface="Arial MT"/>
                <a:cs typeface="Arial MT"/>
              </a:rPr>
              <a:t>Despite the </a:t>
            </a:r>
            <a:r>
              <a:rPr dirty="0">
                <a:latin typeface="Arial MT"/>
                <a:cs typeface="Arial MT"/>
              </a:rPr>
              <a:t> software </a:t>
            </a:r>
            <a:r>
              <a:rPr spc="-5" dirty="0">
                <a:latin typeface="Arial MT"/>
                <a:cs typeface="Arial MT"/>
              </a:rPr>
              <a:t>being as good as it </a:t>
            </a:r>
            <a:r>
              <a:rPr dirty="0">
                <a:latin typeface="Arial MT"/>
                <a:cs typeface="Arial MT"/>
              </a:rPr>
              <a:t>can </a:t>
            </a:r>
            <a:r>
              <a:rPr spc="-5" dirty="0">
                <a:latin typeface="Arial MT"/>
                <a:cs typeface="Arial MT"/>
              </a:rPr>
              <a:t>to be </a:t>
            </a:r>
            <a:r>
              <a:rPr dirty="0">
                <a:latin typeface="Arial MT"/>
                <a:cs typeface="Arial MT"/>
              </a:rPr>
              <a:t> </a:t>
            </a:r>
            <a:r>
              <a:rPr spc="-10" dirty="0">
                <a:latin typeface="Arial MT"/>
                <a:cs typeface="Arial MT"/>
              </a:rPr>
              <a:t>offered </a:t>
            </a:r>
            <a:r>
              <a:rPr spc="-5" dirty="0">
                <a:latin typeface="Arial MT"/>
                <a:cs typeface="Arial MT"/>
              </a:rPr>
              <a:t>for free, it has limited </a:t>
            </a:r>
            <a:r>
              <a:rPr dirty="0">
                <a:latin typeface="Arial MT"/>
                <a:cs typeface="Arial MT"/>
              </a:rPr>
              <a:t>support. </a:t>
            </a:r>
            <a:r>
              <a:rPr spc="5" dirty="0">
                <a:latin typeface="Arial MT"/>
                <a:cs typeface="Arial MT"/>
              </a:rPr>
              <a:t> </a:t>
            </a:r>
            <a:r>
              <a:rPr spc="-5" dirty="0">
                <a:latin typeface="Arial MT"/>
                <a:cs typeface="Arial MT"/>
              </a:rPr>
              <a:t>Notepad++ is only available on Windows </a:t>
            </a:r>
            <a:r>
              <a:rPr spc="-375" dirty="0">
                <a:latin typeface="Arial MT"/>
                <a:cs typeface="Arial MT"/>
              </a:rPr>
              <a:t> </a:t>
            </a:r>
            <a:r>
              <a:rPr spc="-5" dirty="0">
                <a:latin typeface="Arial MT"/>
                <a:cs typeface="Arial MT"/>
              </a:rPr>
              <a:t>leaving</a:t>
            </a:r>
            <a:r>
              <a:rPr spc="-10" dirty="0">
                <a:latin typeface="Arial MT"/>
                <a:cs typeface="Arial MT"/>
              </a:rPr>
              <a:t> </a:t>
            </a:r>
            <a:r>
              <a:rPr spc="-5" dirty="0">
                <a:latin typeface="Arial MT"/>
                <a:cs typeface="Arial MT"/>
              </a:rPr>
              <a:t>out</a:t>
            </a:r>
            <a:r>
              <a:rPr spc="-10" dirty="0">
                <a:latin typeface="Arial MT"/>
                <a:cs typeface="Arial MT"/>
              </a:rPr>
              <a:t> </a:t>
            </a:r>
            <a:r>
              <a:rPr dirty="0">
                <a:latin typeface="Arial MT"/>
                <a:cs typeface="Arial MT"/>
              </a:rPr>
              <a:t>macOS</a:t>
            </a:r>
            <a:r>
              <a:rPr spc="-10" dirty="0">
                <a:latin typeface="Arial MT"/>
                <a:cs typeface="Arial MT"/>
              </a:rPr>
              <a:t> </a:t>
            </a:r>
            <a:r>
              <a:rPr spc="-5" dirty="0">
                <a:latin typeface="Arial MT"/>
                <a:cs typeface="Arial MT"/>
              </a:rPr>
              <a:t>and</a:t>
            </a:r>
            <a:r>
              <a:rPr spc="-10" dirty="0">
                <a:latin typeface="Arial MT"/>
                <a:cs typeface="Arial MT"/>
              </a:rPr>
              <a:t> </a:t>
            </a:r>
            <a:r>
              <a:rPr spc="-5" dirty="0">
                <a:latin typeface="Arial MT"/>
                <a:cs typeface="Arial MT"/>
              </a:rPr>
              <a:t>Linux.</a:t>
            </a:r>
            <a:endParaRPr dirty="0">
              <a:latin typeface="Arial MT"/>
              <a:cs typeface="Arial MT"/>
            </a:endParaRPr>
          </a:p>
        </p:txBody>
      </p:sp>
      <p:pic>
        <p:nvPicPr>
          <p:cNvPr id="4" name="object 4"/>
          <p:cNvPicPr/>
          <p:nvPr/>
        </p:nvPicPr>
        <p:blipFill>
          <a:blip r:embed="rId2" cstate="print"/>
          <a:stretch>
            <a:fillRect/>
          </a:stretch>
        </p:blipFill>
        <p:spPr>
          <a:xfrm>
            <a:off x="4572003" y="1307706"/>
            <a:ext cx="4571997" cy="2488050"/>
          </a:xfrm>
          <a:prstGeom prst="rect">
            <a:avLst/>
          </a:prstGeom>
        </p:spPr>
      </p:pic>
      <p:sp>
        <p:nvSpPr>
          <p:cNvPr id="5" name="object 5"/>
          <p:cNvSpPr txBox="1"/>
          <p:nvPr/>
        </p:nvSpPr>
        <p:spPr>
          <a:xfrm>
            <a:off x="1698335" y="1728118"/>
            <a:ext cx="1156335"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Notepad++</a:t>
            </a:r>
            <a:endParaRPr sz="1800" dirty="0">
              <a:latin typeface="Arial MT"/>
              <a:cs typeface="Arial MT"/>
            </a:endParaRPr>
          </a:p>
        </p:txBody>
      </p:sp>
      <p:sp>
        <p:nvSpPr>
          <p:cNvPr id="6" name="object 6"/>
          <p:cNvSpPr txBox="1"/>
          <p:nvPr/>
        </p:nvSpPr>
        <p:spPr>
          <a:xfrm>
            <a:off x="4019875" y="4836775"/>
            <a:ext cx="4759325" cy="311624"/>
          </a:xfrm>
          <a:prstGeom prst="rect">
            <a:avLst/>
          </a:prstGeom>
        </p:spPr>
        <p:txBody>
          <a:bodyPr vert="horz" wrap="square" lIns="0" tIns="3810" rIns="0" bIns="0" rtlCol="0">
            <a:spAutoFit/>
          </a:bodyPr>
          <a:lstStyle/>
          <a:p>
            <a:pPr marL="1087728">
              <a:spcBef>
                <a:spcPts val="30"/>
              </a:spcBef>
            </a:pPr>
            <a:r>
              <a:rPr sz="700" spc="-5" dirty="0">
                <a:solidFill>
                  <a:srgbClr val="595959"/>
                </a:solidFill>
                <a:latin typeface="Arial MT"/>
                <a:cs typeface="Arial MT"/>
              </a:rPr>
              <a:t>Imag</a:t>
            </a:r>
            <a:r>
              <a:rPr sz="700" dirty="0">
                <a:solidFill>
                  <a:srgbClr val="595959"/>
                </a:solidFill>
                <a:latin typeface="Arial MT"/>
                <a:cs typeface="Arial MT"/>
              </a:rPr>
              <a:t>e</a:t>
            </a:r>
            <a:r>
              <a:rPr sz="700" spc="-5" dirty="0">
                <a:solidFill>
                  <a:srgbClr val="595959"/>
                </a:solidFill>
                <a:latin typeface="Arial MT"/>
                <a:cs typeface="Arial MT"/>
              </a:rPr>
              <a:t> Source:</a:t>
            </a:r>
            <a:r>
              <a:rPr lang="en-US" sz="700" spc="-5" dirty="0">
                <a:solidFill>
                  <a:srgbClr val="595959"/>
                </a:solidFill>
                <a:latin typeface="Arial MT"/>
                <a:cs typeface="Arial MT"/>
              </a:rPr>
              <a:t> </a:t>
            </a:r>
            <a:r>
              <a:rPr sz="700" spc="-5" dirty="0">
                <a:solidFill>
                  <a:srgbClr val="595959"/>
                </a:solidFill>
                <a:latin typeface="Arial MT"/>
                <a:cs typeface="Arial MT"/>
                <a:hlinkClick r:id="rId3"/>
              </a:rPr>
              <a:t>https://blog.education-ecosystem.com/10-best-text-editors-programming-2016/</a:t>
            </a:r>
            <a:endParaRPr sz="700" dirty="0">
              <a:latin typeface="Arial MT"/>
              <a:cs typeface="Arial MT"/>
            </a:endParaRPr>
          </a:p>
          <a:p>
            <a:pPr marL="12700">
              <a:spcBef>
                <a:spcPts val="605"/>
              </a:spcBef>
            </a:pPr>
            <a:endParaRPr sz="800" dirty="0">
              <a:latin typeface="Arial MT"/>
              <a:cs typeface="Arial MT"/>
            </a:endParaRPr>
          </a:p>
        </p:txBody>
      </p:sp>
    </p:spTree>
    <p:extLst>
      <p:ext uri="{BB962C8B-B14F-4D97-AF65-F5344CB8AC3E}">
        <p14:creationId xmlns:p14="http://schemas.microsoft.com/office/powerpoint/2010/main" val="176577441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27940" rIns="0" bIns="0" rtlCol="0" anchor="ctr" anchorCtr="0">
            <a:spAutoFit/>
          </a:bodyPr>
          <a:lstStyle/>
          <a:p>
            <a:pPr marL="224149" marR="5080" indent="-212085" algn="ctr">
              <a:lnSpc>
                <a:spcPts val="2850"/>
              </a:lnSpc>
              <a:spcBef>
                <a:spcPts val="220"/>
              </a:spcBef>
            </a:pPr>
            <a:r>
              <a:rPr sz="2400" dirty="0"/>
              <a:t>Different editors used for Webpage Developing</a:t>
            </a:r>
          </a:p>
        </p:txBody>
      </p:sp>
      <p:sp>
        <p:nvSpPr>
          <p:cNvPr id="3" name="object 3"/>
          <p:cNvSpPr txBox="1"/>
          <p:nvPr/>
        </p:nvSpPr>
        <p:spPr>
          <a:xfrm>
            <a:off x="451081" y="1728118"/>
            <a:ext cx="3644900" cy="759182"/>
          </a:xfrm>
          <a:prstGeom prst="rect">
            <a:avLst/>
          </a:prstGeom>
        </p:spPr>
        <p:txBody>
          <a:bodyPr vert="horz" wrap="square" lIns="0" tIns="12700" rIns="0" bIns="0" rtlCol="0">
            <a:spAutoFit/>
          </a:bodyPr>
          <a:lstStyle/>
          <a:p>
            <a:pPr marL="12700" algn="ctr">
              <a:spcBef>
                <a:spcPts val="100"/>
              </a:spcBef>
            </a:pPr>
            <a:r>
              <a:rPr sz="1800" spc="-10" dirty="0">
                <a:solidFill>
                  <a:srgbClr val="595959"/>
                </a:solidFill>
                <a:latin typeface="Arial MT"/>
                <a:cs typeface="Arial MT"/>
              </a:rPr>
              <a:t>Different</a:t>
            </a:r>
            <a:r>
              <a:rPr sz="1800" spc="-20" dirty="0">
                <a:solidFill>
                  <a:srgbClr val="595959"/>
                </a:solidFill>
                <a:latin typeface="Arial MT"/>
                <a:cs typeface="Arial MT"/>
              </a:rPr>
              <a:t> </a:t>
            </a:r>
            <a:r>
              <a:rPr sz="1800" spc="-5" dirty="0">
                <a:solidFill>
                  <a:srgbClr val="595959"/>
                </a:solidFill>
                <a:latin typeface="Arial MT"/>
                <a:cs typeface="Arial MT"/>
              </a:rPr>
              <a:t>editors</a:t>
            </a:r>
            <a:r>
              <a:rPr sz="1800" spc="-15" dirty="0">
                <a:solidFill>
                  <a:srgbClr val="595959"/>
                </a:solidFill>
                <a:latin typeface="Arial MT"/>
                <a:cs typeface="Arial MT"/>
              </a:rPr>
              <a:t> </a:t>
            </a:r>
            <a:r>
              <a:rPr sz="1800" spc="-5" dirty="0">
                <a:solidFill>
                  <a:srgbClr val="595959"/>
                </a:solidFill>
                <a:latin typeface="Arial MT"/>
                <a:cs typeface="Arial MT"/>
              </a:rPr>
              <a:t>used</a:t>
            </a:r>
            <a:r>
              <a:rPr sz="1800" spc="-15" dirty="0">
                <a:solidFill>
                  <a:srgbClr val="595959"/>
                </a:solidFill>
                <a:latin typeface="Arial MT"/>
                <a:cs typeface="Arial MT"/>
              </a:rPr>
              <a:t> </a:t>
            </a:r>
            <a:r>
              <a:rPr sz="1800" spc="-5" dirty="0">
                <a:solidFill>
                  <a:srgbClr val="595959"/>
                </a:solidFill>
                <a:latin typeface="Arial MT"/>
                <a:cs typeface="Arial MT"/>
              </a:rPr>
              <a:t>for</a:t>
            </a:r>
            <a:r>
              <a:rPr sz="1800" spc="-15" dirty="0">
                <a:solidFill>
                  <a:srgbClr val="595959"/>
                </a:solidFill>
                <a:latin typeface="Arial MT"/>
                <a:cs typeface="Arial MT"/>
              </a:rPr>
              <a:t> Web</a:t>
            </a:r>
            <a:r>
              <a:rPr sz="1800" spc="-20" dirty="0">
                <a:solidFill>
                  <a:srgbClr val="595959"/>
                </a:solidFill>
                <a:latin typeface="Arial MT"/>
                <a:cs typeface="Arial MT"/>
              </a:rPr>
              <a:t> </a:t>
            </a:r>
            <a:r>
              <a:rPr sz="1800" spc="-5" dirty="0">
                <a:solidFill>
                  <a:srgbClr val="595959"/>
                </a:solidFill>
                <a:latin typeface="Arial MT"/>
                <a:cs typeface="Arial MT"/>
              </a:rPr>
              <a:t>Page</a:t>
            </a:r>
            <a:endParaRPr sz="1800" dirty="0">
              <a:latin typeface="Arial MT"/>
              <a:cs typeface="Arial MT"/>
            </a:endParaRPr>
          </a:p>
          <a:p>
            <a:pPr marL="136522" algn="ctr">
              <a:spcBef>
                <a:spcPts val="1470"/>
              </a:spcBef>
            </a:pPr>
            <a:r>
              <a:rPr sz="1800" spc="-5" dirty="0">
                <a:solidFill>
                  <a:srgbClr val="595959"/>
                </a:solidFill>
                <a:latin typeface="Arial MT"/>
                <a:cs typeface="Arial MT"/>
              </a:rPr>
              <a:t>Comparison</a:t>
            </a:r>
            <a:endParaRPr sz="1800" dirty="0">
              <a:latin typeface="Arial MT"/>
              <a:cs typeface="Arial MT"/>
            </a:endParaRPr>
          </a:p>
        </p:txBody>
      </p:sp>
      <p:pic>
        <p:nvPicPr>
          <p:cNvPr id="4" name="object 4"/>
          <p:cNvPicPr/>
          <p:nvPr/>
        </p:nvPicPr>
        <p:blipFill>
          <a:blip r:embed="rId2" cstate="print"/>
          <a:stretch>
            <a:fillRect/>
          </a:stretch>
        </p:blipFill>
        <p:spPr>
          <a:xfrm>
            <a:off x="4572000" y="713500"/>
            <a:ext cx="4572000" cy="3837955"/>
          </a:xfrm>
          <a:prstGeom prst="rect">
            <a:avLst/>
          </a:prstGeom>
        </p:spPr>
      </p:pic>
      <p:sp>
        <p:nvSpPr>
          <p:cNvPr id="5" name="object 5"/>
          <p:cNvSpPr txBox="1"/>
          <p:nvPr/>
        </p:nvSpPr>
        <p:spPr>
          <a:xfrm>
            <a:off x="4886020" y="4892800"/>
            <a:ext cx="3545840" cy="311624"/>
          </a:xfrm>
          <a:prstGeom prst="rect">
            <a:avLst/>
          </a:prstGeom>
        </p:spPr>
        <p:txBody>
          <a:bodyPr vert="horz" wrap="square" lIns="0" tIns="3810" rIns="0" bIns="0" rtlCol="0">
            <a:spAutoFit/>
          </a:bodyPr>
          <a:lstStyle/>
          <a:p>
            <a:pPr marL="1087728" algn="ctr">
              <a:spcBef>
                <a:spcPts val="30"/>
              </a:spcBef>
            </a:pPr>
            <a:r>
              <a:rPr sz="700" spc="-5" dirty="0">
                <a:solidFill>
                  <a:srgbClr val="595959"/>
                </a:solidFill>
                <a:latin typeface="Arial MT"/>
                <a:cs typeface="Arial MT"/>
              </a:rPr>
              <a:t>Imag</a:t>
            </a:r>
            <a:r>
              <a:rPr sz="700" dirty="0">
                <a:solidFill>
                  <a:srgbClr val="595959"/>
                </a:solidFill>
                <a:latin typeface="Arial MT"/>
                <a:cs typeface="Arial MT"/>
              </a:rPr>
              <a:t>e</a:t>
            </a:r>
            <a:r>
              <a:rPr sz="700" spc="-5" dirty="0">
                <a:solidFill>
                  <a:srgbClr val="595959"/>
                </a:solidFill>
                <a:latin typeface="Arial MT"/>
                <a:cs typeface="Arial MT"/>
              </a:rPr>
              <a:t> Source:</a:t>
            </a:r>
            <a:r>
              <a:rPr lang="en-US" sz="700" spc="-5" dirty="0">
                <a:solidFill>
                  <a:srgbClr val="595959"/>
                </a:solidFill>
                <a:latin typeface="Arial MT"/>
                <a:cs typeface="Arial MT"/>
              </a:rPr>
              <a:t> </a:t>
            </a:r>
            <a:r>
              <a:rPr sz="700" spc="-5" dirty="0">
                <a:solidFill>
                  <a:srgbClr val="595959"/>
                </a:solidFill>
                <a:latin typeface="Arial MT"/>
                <a:cs typeface="Arial MT"/>
                <a:hlinkClick r:id="rId3"/>
              </a:rPr>
              <a:t>https://blog.capterra.com/best-free-html-editors/</a:t>
            </a:r>
            <a:endParaRPr sz="700" dirty="0">
              <a:latin typeface="Arial MT"/>
              <a:cs typeface="Arial MT"/>
            </a:endParaRPr>
          </a:p>
          <a:p>
            <a:pPr marL="12700" algn="ctr">
              <a:spcBef>
                <a:spcPts val="605"/>
              </a:spcBef>
            </a:pPr>
            <a:endParaRPr sz="800" dirty="0">
              <a:latin typeface="Arial MT"/>
              <a:cs typeface="Arial MT"/>
            </a:endParaRPr>
          </a:p>
        </p:txBody>
      </p:sp>
    </p:spTree>
    <p:extLst>
      <p:ext uri="{BB962C8B-B14F-4D97-AF65-F5344CB8AC3E}">
        <p14:creationId xmlns:p14="http://schemas.microsoft.com/office/powerpoint/2010/main" val="63371358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24804" y="942183"/>
            <a:ext cx="2762250" cy="382156"/>
          </a:xfrm>
          <a:prstGeom prst="rect">
            <a:avLst/>
          </a:prstGeom>
        </p:spPr>
        <p:txBody>
          <a:bodyPr vert="horz" wrap="square" lIns="0" tIns="12700" rIns="0" bIns="0" rtlCol="0">
            <a:spAutoFit/>
          </a:bodyPr>
          <a:lstStyle/>
          <a:p>
            <a:pPr marL="12700">
              <a:spcBef>
                <a:spcPts val="100"/>
              </a:spcBef>
            </a:pPr>
            <a:r>
              <a:rPr sz="2400" spc="-5" dirty="0">
                <a:latin typeface="Arial MT"/>
                <a:cs typeface="Arial MT"/>
              </a:rPr>
              <a:t>Application</a:t>
            </a:r>
            <a:r>
              <a:rPr sz="2400" spc="-55" dirty="0">
                <a:latin typeface="Arial MT"/>
                <a:cs typeface="Arial MT"/>
              </a:rPr>
              <a:t> </a:t>
            </a:r>
            <a:r>
              <a:rPr sz="2400" spc="-5" dirty="0">
                <a:latin typeface="Arial MT"/>
                <a:cs typeface="Arial MT"/>
              </a:rPr>
              <a:t>of</a:t>
            </a:r>
            <a:r>
              <a:rPr sz="2400" spc="-45" dirty="0">
                <a:latin typeface="Arial MT"/>
                <a:cs typeface="Arial MT"/>
              </a:rPr>
              <a:t> </a:t>
            </a:r>
            <a:r>
              <a:rPr sz="2400" spc="-5" dirty="0">
                <a:latin typeface="Arial MT"/>
                <a:cs typeface="Arial MT"/>
              </a:rPr>
              <a:t>HTML</a:t>
            </a:r>
            <a:endParaRPr sz="2400" dirty="0">
              <a:latin typeface="Arial MT"/>
              <a:cs typeface="Arial MT"/>
            </a:endParaRPr>
          </a:p>
        </p:txBody>
      </p:sp>
      <p:sp>
        <p:nvSpPr>
          <p:cNvPr id="3" name="object 3"/>
          <p:cNvSpPr txBox="1"/>
          <p:nvPr/>
        </p:nvSpPr>
        <p:spPr>
          <a:xfrm>
            <a:off x="5329405" y="4691250"/>
            <a:ext cx="3208655" cy="258404"/>
          </a:xfrm>
          <a:prstGeom prst="rect">
            <a:avLst/>
          </a:prstGeom>
        </p:spPr>
        <p:txBody>
          <a:bodyPr vert="horz" wrap="square" lIns="0" tIns="29845" rIns="0" bIns="0" rtlCol="0">
            <a:spAutoFit/>
          </a:bodyPr>
          <a:lstStyle/>
          <a:p>
            <a:pPr marL="12700">
              <a:spcBef>
                <a:spcPts val="235"/>
              </a:spcBef>
            </a:pPr>
            <a:r>
              <a:rPr sz="700" spc="-5" dirty="0">
                <a:solidFill>
                  <a:srgbClr val="595959"/>
                </a:solidFill>
                <a:latin typeface="Arial MT"/>
                <a:cs typeface="Arial MT"/>
              </a:rPr>
              <a:t>Imag</a:t>
            </a:r>
            <a:r>
              <a:rPr sz="700" dirty="0">
                <a:solidFill>
                  <a:srgbClr val="595959"/>
                </a:solidFill>
                <a:latin typeface="Arial MT"/>
                <a:cs typeface="Arial MT"/>
              </a:rPr>
              <a:t>e</a:t>
            </a:r>
            <a:r>
              <a:rPr sz="700" spc="-5" dirty="0">
                <a:solidFill>
                  <a:srgbClr val="595959"/>
                </a:solidFill>
                <a:latin typeface="Arial MT"/>
                <a:cs typeface="Arial MT"/>
              </a:rPr>
              <a:t> Source</a:t>
            </a:r>
            <a:endParaRPr sz="700" dirty="0">
              <a:solidFill>
                <a:schemeClr val="tx1"/>
              </a:solidFill>
              <a:latin typeface="Arial MT"/>
              <a:cs typeface="Arial MT"/>
            </a:endParaRPr>
          </a:p>
          <a:p>
            <a:pPr marL="12700">
              <a:spcBef>
                <a:spcPts val="135"/>
              </a:spcBef>
            </a:pPr>
            <a:r>
              <a:rPr sz="700" spc="-10" dirty="0">
                <a:solidFill>
                  <a:schemeClr val="tx1"/>
                </a:solidFill>
                <a:uFill>
                  <a:solidFill>
                    <a:srgbClr val="0097A7"/>
                  </a:solidFill>
                </a:uFill>
                <a:latin typeface="Arial MT"/>
                <a:cs typeface="Arial MT"/>
                <a:hlinkClick r:id="rId2"/>
              </a:rPr>
              <a:t>https://support.modernretail.com/hc/en-us/articles/201127998-W3C-Markup-Valid</a:t>
            </a:r>
            <a:endParaRPr sz="700" dirty="0">
              <a:solidFill>
                <a:schemeClr val="tx1"/>
              </a:solidFill>
              <a:latin typeface="Arial MT"/>
              <a:cs typeface="Arial MT"/>
            </a:endParaRPr>
          </a:p>
        </p:txBody>
      </p:sp>
      <p:pic>
        <p:nvPicPr>
          <p:cNvPr id="4" name="object 4"/>
          <p:cNvPicPr/>
          <p:nvPr/>
        </p:nvPicPr>
        <p:blipFill>
          <a:blip r:embed="rId3" cstate="print"/>
          <a:stretch>
            <a:fillRect/>
          </a:stretch>
        </p:blipFill>
        <p:spPr>
          <a:xfrm>
            <a:off x="4572000" y="871538"/>
            <a:ext cx="4571999" cy="3400424"/>
          </a:xfrm>
          <a:prstGeom prst="rect">
            <a:avLst/>
          </a:prstGeom>
        </p:spPr>
      </p:pic>
    </p:spTree>
    <p:extLst>
      <p:ext uri="{BB962C8B-B14F-4D97-AF65-F5344CB8AC3E}">
        <p14:creationId xmlns:p14="http://schemas.microsoft.com/office/powerpoint/2010/main" val="149705098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Application of HTML</a:t>
            </a:r>
          </a:p>
        </p:txBody>
      </p:sp>
      <p:sp>
        <p:nvSpPr>
          <p:cNvPr id="3" name="object 3"/>
          <p:cNvSpPr txBox="1"/>
          <p:nvPr/>
        </p:nvSpPr>
        <p:spPr>
          <a:xfrm>
            <a:off x="741800" y="1431639"/>
            <a:ext cx="3371215" cy="3309624"/>
          </a:xfrm>
          <a:prstGeom prst="rect">
            <a:avLst/>
          </a:prstGeom>
        </p:spPr>
        <p:txBody>
          <a:bodyPr vert="horz" wrap="square" lIns="0" tIns="102235" rIns="0" bIns="0" rtlCol="0">
            <a:spAutoFit/>
          </a:bodyPr>
          <a:lstStyle/>
          <a:p>
            <a:pPr marL="73658" algn="ctr">
              <a:spcBef>
                <a:spcPts val="805"/>
              </a:spcBef>
            </a:pPr>
            <a:r>
              <a:rPr sz="1800" spc="-5" dirty="0">
                <a:solidFill>
                  <a:srgbClr val="595959"/>
                </a:solidFill>
                <a:latin typeface="Arial MT"/>
                <a:cs typeface="Arial MT"/>
              </a:rPr>
              <a:t>How</a:t>
            </a:r>
            <a:r>
              <a:rPr sz="1800" spc="-25" dirty="0">
                <a:solidFill>
                  <a:srgbClr val="595959"/>
                </a:solidFill>
                <a:latin typeface="Arial MT"/>
                <a:cs typeface="Arial MT"/>
              </a:rPr>
              <a:t> </a:t>
            </a:r>
            <a:r>
              <a:rPr sz="1800" spc="-5" dirty="0">
                <a:solidFill>
                  <a:srgbClr val="595959"/>
                </a:solidFill>
                <a:latin typeface="Arial MT"/>
                <a:cs typeface="Arial MT"/>
              </a:rPr>
              <a:t>its</a:t>
            </a:r>
            <a:r>
              <a:rPr sz="1800" spc="-20" dirty="0">
                <a:solidFill>
                  <a:srgbClr val="595959"/>
                </a:solidFill>
                <a:latin typeface="Arial MT"/>
                <a:cs typeface="Arial MT"/>
              </a:rPr>
              <a:t> </a:t>
            </a:r>
            <a:r>
              <a:rPr sz="1800" spc="-5" dirty="0">
                <a:solidFill>
                  <a:srgbClr val="595959"/>
                </a:solidFill>
                <a:latin typeface="Arial MT"/>
                <a:cs typeface="Arial MT"/>
              </a:rPr>
              <a:t>industry</a:t>
            </a:r>
            <a:r>
              <a:rPr sz="1800" spc="-20" dirty="0">
                <a:solidFill>
                  <a:srgbClr val="595959"/>
                </a:solidFill>
                <a:latin typeface="Arial MT"/>
                <a:cs typeface="Arial MT"/>
              </a:rPr>
              <a:t> </a:t>
            </a:r>
            <a:r>
              <a:rPr sz="1800" spc="-5" dirty="0">
                <a:solidFill>
                  <a:srgbClr val="595959"/>
                </a:solidFill>
                <a:latin typeface="Arial MT"/>
                <a:cs typeface="Arial MT"/>
              </a:rPr>
              <a:t>using</a:t>
            </a:r>
            <a:r>
              <a:rPr sz="1800" spc="-20" dirty="0">
                <a:solidFill>
                  <a:srgbClr val="595959"/>
                </a:solidFill>
                <a:latin typeface="Arial MT"/>
                <a:cs typeface="Arial MT"/>
              </a:rPr>
              <a:t> </a:t>
            </a:r>
            <a:r>
              <a:rPr sz="1800" spc="-5" dirty="0">
                <a:solidFill>
                  <a:srgbClr val="595959"/>
                </a:solidFill>
                <a:latin typeface="Arial MT"/>
                <a:cs typeface="Arial MT"/>
              </a:rPr>
              <a:t>HTML?</a:t>
            </a:r>
            <a:endParaRPr lang="en-IN" sz="1800" spc="-5" dirty="0">
              <a:solidFill>
                <a:srgbClr val="595959"/>
              </a:solidFill>
              <a:latin typeface="Arial MT"/>
              <a:cs typeface="Arial MT"/>
            </a:endParaRPr>
          </a:p>
          <a:p>
            <a:pPr marL="73658" algn="ctr">
              <a:spcBef>
                <a:spcPts val="805"/>
              </a:spcBef>
            </a:pPr>
            <a:endParaRPr sz="1800" dirty="0">
              <a:latin typeface="Arial MT"/>
              <a:cs typeface="Arial MT"/>
            </a:endParaRPr>
          </a:p>
          <a:p>
            <a:pPr marL="348606" marR="5080" indent="-336542" algn="just">
              <a:lnSpc>
                <a:spcPct val="116100"/>
              </a:lnSpc>
              <a:spcBef>
                <a:spcPts val="280"/>
              </a:spcBef>
              <a:buChar char="●"/>
              <a:tabLst>
                <a:tab pos="347972" algn="l"/>
                <a:tab pos="349241" algn="l"/>
              </a:tabLst>
            </a:pPr>
            <a:r>
              <a:rPr spc="-5" dirty="0">
                <a:latin typeface="Arial MT"/>
                <a:cs typeface="Arial MT"/>
              </a:rPr>
              <a:t>The </a:t>
            </a:r>
            <a:r>
              <a:rPr b="1" spc="-10" dirty="0">
                <a:latin typeface="Arial MT"/>
              </a:rPr>
              <a:t>World Wide </a:t>
            </a:r>
            <a:r>
              <a:rPr b="1" spc="-15" dirty="0">
                <a:latin typeface="Arial MT"/>
              </a:rPr>
              <a:t>Web </a:t>
            </a:r>
            <a:r>
              <a:rPr b="1" spc="-5" dirty="0">
                <a:latin typeface="Arial MT"/>
              </a:rPr>
              <a:t>Consortium </a:t>
            </a:r>
            <a:r>
              <a:rPr b="1" dirty="0">
                <a:latin typeface="Arial MT"/>
              </a:rPr>
              <a:t> (W3C) </a:t>
            </a:r>
            <a:r>
              <a:rPr spc="-5" dirty="0">
                <a:latin typeface="Arial MT"/>
                <a:cs typeface="Arial MT"/>
              </a:rPr>
              <a:t>is an international </a:t>
            </a:r>
            <a:r>
              <a:rPr dirty="0">
                <a:latin typeface="Arial MT"/>
                <a:cs typeface="Arial MT"/>
              </a:rPr>
              <a:t>community </a:t>
            </a:r>
            <a:r>
              <a:rPr spc="5" dirty="0">
                <a:latin typeface="Arial MT"/>
                <a:cs typeface="Arial MT"/>
              </a:rPr>
              <a:t> </a:t>
            </a:r>
            <a:r>
              <a:rPr spc="-5" dirty="0">
                <a:latin typeface="Arial MT"/>
                <a:cs typeface="Arial MT"/>
              </a:rPr>
              <a:t>where </a:t>
            </a:r>
            <a:r>
              <a:rPr dirty="0">
                <a:latin typeface="Arial MT"/>
                <a:cs typeface="Arial MT"/>
              </a:rPr>
              <a:t>Member </a:t>
            </a:r>
            <a:r>
              <a:rPr spc="-5" dirty="0">
                <a:latin typeface="Arial MT"/>
                <a:cs typeface="Arial MT"/>
              </a:rPr>
              <a:t>organizations, full-time </a:t>
            </a:r>
            <a:r>
              <a:rPr spc="-375" dirty="0">
                <a:latin typeface="Arial MT"/>
                <a:cs typeface="Arial MT"/>
              </a:rPr>
              <a:t> </a:t>
            </a:r>
            <a:r>
              <a:rPr spc="-10" dirty="0">
                <a:latin typeface="Arial MT"/>
                <a:cs typeface="Arial MT"/>
              </a:rPr>
              <a:t>staff </a:t>
            </a:r>
            <a:r>
              <a:rPr spc="-5" dirty="0">
                <a:latin typeface="Arial MT"/>
                <a:cs typeface="Arial MT"/>
              </a:rPr>
              <a:t>and the general public work </a:t>
            </a:r>
            <a:r>
              <a:rPr dirty="0">
                <a:latin typeface="Arial MT"/>
                <a:cs typeface="Arial MT"/>
              </a:rPr>
              <a:t> </a:t>
            </a:r>
            <a:r>
              <a:rPr spc="-5" dirty="0">
                <a:latin typeface="Arial MT"/>
                <a:cs typeface="Arial MT"/>
              </a:rPr>
              <a:t>together</a:t>
            </a:r>
            <a:r>
              <a:rPr spc="-15" dirty="0">
                <a:latin typeface="Arial MT"/>
                <a:cs typeface="Arial MT"/>
              </a:rPr>
              <a:t> </a:t>
            </a:r>
            <a:r>
              <a:rPr spc="-5" dirty="0">
                <a:latin typeface="Arial MT"/>
                <a:cs typeface="Arial MT"/>
              </a:rPr>
              <a:t>to</a:t>
            </a:r>
            <a:r>
              <a:rPr spc="-15" dirty="0">
                <a:latin typeface="Arial MT"/>
                <a:cs typeface="Arial MT"/>
              </a:rPr>
              <a:t> </a:t>
            </a:r>
            <a:r>
              <a:rPr spc="-5" dirty="0">
                <a:latin typeface="Arial MT"/>
                <a:cs typeface="Arial MT"/>
              </a:rPr>
              <a:t>develop</a:t>
            </a:r>
            <a:r>
              <a:rPr spc="-15" dirty="0">
                <a:latin typeface="Arial MT"/>
                <a:cs typeface="Arial MT"/>
              </a:rPr>
              <a:t> Web </a:t>
            </a:r>
            <a:r>
              <a:rPr dirty="0">
                <a:latin typeface="Arial MT"/>
                <a:cs typeface="Arial MT"/>
              </a:rPr>
              <a:t>standards.</a:t>
            </a:r>
          </a:p>
          <a:p>
            <a:pPr marL="31115" marR="343526" algn="just">
              <a:lnSpc>
                <a:spcPct val="116100"/>
              </a:lnSpc>
            </a:pPr>
            <a:r>
              <a:rPr spc="-5" dirty="0">
                <a:latin typeface="Arial MT"/>
                <a:cs typeface="Arial MT"/>
              </a:rPr>
              <a:t>The best </a:t>
            </a:r>
            <a:r>
              <a:rPr dirty="0">
                <a:latin typeface="Arial MT"/>
                <a:cs typeface="Arial MT"/>
              </a:rPr>
              <a:t>known </a:t>
            </a:r>
            <a:r>
              <a:rPr spc="-5" dirty="0">
                <a:latin typeface="Arial MT"/>
                <a:cs typeface="Arial MT"/>
              </a:rPr>
              <a:t>and widely used </a:t>
            </a:r>
            <a:r>
              <a:rPr spc="-15" dirty="0">
                <a:latin typeface="Arial MT"/>
                <a:cs typeface="Arial MT"/>
              </a:rPr>
              <a:t>Web </a:t>
            </a:r>
            <a:r>
              <a:rPr spc="-375" dirty="0">
                <a:latin typeface="Arial MT"/>
                <a:cs typeface="Arial MT"/>
              </a:rPr>
              <a:t> </a:t>
            </a:r>
            <a:r>
              <a:rPr dirty="0">
                <a:latin typeface="Arial MT"/>
                <a:cs typeface="Arial MT"/>
              </a:rPr>
              <a:t>standards</a:t>
            </a:r>
            <a:r>
              <a:rPr spc="-10" dirty="0">
                <a:latin typeface="Arial MT"/>
                <a:cs typeface="Arial MT"/>
              </a:rPr>
              <a:t> </a:t>
            </a:r>
            <a:r>
              <a:rPr spc="-5" dirty="0">
                <a:latin typeface="Arial MT"/>
                <a:cs typeface="Arial MT"/>
              </a:rPr>
              <a:t>are:</a:t>
            </a:r>
            <a:endParaRPr dirty="0">
              <a:latin typeface="Arial MT"/>
              <a:cs typeface="Arial MT"/>
            </a:endParaRPr>
          </a:p>
          <a:p>
            <a:pPr marL="348606" indent="-336542" algn="just">
              <a:spcBef>
                <a:spcPts val="265"/>
              </a:spcBef>
              <a:buChar char="●"/>
              <a:tabLst>
                <a:tab pos="347972" algn="l"/>
                <a:tab pos="349241" algn="l"/>
              </a:tabLst>
            </a:pPr>
            <a:r>
              <a:rPr spc="-5" dirty="0">
                <a:latin typeface="Arial MT"/>
                <a:cs typeface="Arial MT"/>
              </a:rPr>
              <a:t>HTML</a:t>
            </a:r>
            <a:r>
              <a:rPr spc="-75" dirty="0">
                <a:latin typeface="Arial MT"/>
                <a:cs typeface="Arial MT"/>
              </a:rPr>
              <a:t> </a:t>
            </a:r>
            <a:r>
              <a:rPr spc="-20" dirty="0">
                <a:latin typeface="Arial MT"/>
                <a:cs typeface="Arial MT"/>
              </a:rPr>
              <a:t>(HyperText</a:t>
            </a:r>
            <a:r>
              <a:rPr spc="-25" dirty="0">
                <a:latin typeface="Arial MT"/>
                <a:cs typeface="Arial MT"/>
              </a:rPr>
              <a:t> </a:t>
            </a:r>
            <a:r>
              <a:rPr dirty="0">
                <a:latin typeface="Arial MT"/>
                <a:cs typeface="Arial MT"/>
              </a:rPr>
              <a:t>Markup</a:t>
            </a:r>
            <a:r>
              <a:rPr spc="-25" dirty="0">
                <a:latin typeface="Arial MT"/>
                <a:cs typeface="Arial MT"/>
              </a:rPr>
              <a:t> </a:t>
            </a:r>
            <a:r>
              <a:rPr spc="-5" dirty="0">
                <a:latin typeface="Arial MT"/>
                <a:cs typeface="Arial MT"/>
              </a:rPr>
              <a:t>Language)</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XML</a:t>
            </a:r>
            <a:r>
              <a:rPr spc="-85" dirty="0">
                <a:latin typeface="Arial MT"/>
                <a:cs typeface="Arial MT"/>
              </a:rPr>
              <a:t> </a:t>
            </a:r>
            <a:r>
              <a:rPr dirty="0">
                <a:latin typeface="Arial MT"/>
                <a:cs typeface="Arial MT"/>
              </a:rPr>
              <a:t>(eXtensible</a:t>
            </a:r>
            <a:r>
              <a:rPr spc="-40" dirty="0">
                <a:latin typeface="Arial MT"/>
                <a:cs typeface="Arial MT"/>
              </a:rPr>
              <a:t> </a:t>
            </a:r>
            <a:r>
              <a:rPr dirty="0">
                <a:latin typeface="Arial MT"/>
                <a:cs typeface="Arial MT"/>
              </a:rPr>
              <a:t>Markup</a:t>
            </a:r>
            <a:r>
              <a:rPr spc="-35" dirty="0">
                <a:latin typeface="Arial MT"/>
                <a:cs typeface="Arial MT"/>
              </a:rPr>
              <a:t> </a:t>
            </a:r>
            <a:r>
              <a:rPr spc="-5" dirty="0">
                <a:latin typeface="Arial MT"/>
                <a:cs typeface="Arial MT"/>
              </a:rPr>
              <a:t>Language)</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CSS</a:t>
            </a:r>
            <a:r>
              <a:rPr spc="-30" dirty="0">
                <a:latin typeface="Arial MT"/>
                <a:cs typeface="Arial MT"/>
              </a:rPr>
              <a:t> </a:t>
            </a:r>
            <a:r>
              <a:rPr dirty="0">
                <a:latin typeface="Arial MT"/>
                <a:cs typeface="Arial MT"/>
              </a:rPr>
              <a:t>(Cascading</a:t>
            </a:r>
            <a:r>
              <a:rPr spc="-25" dirty="0">
                <a:latin typeface="Arial MT"/>
                <a:cs typeface="Arial MT"/>
              </a:rPr>
              <a:t> </a:t>
            </a:r>
            <a:r>
              <a:rPr spc="-5" dirty="0">
                <a:latin typeface="Arial MT"/>
                <a:cs typeface="Arial MT"/>
              </a:rPr>
              <a:t>Style</a:t>
            </a:r>
            <a:r>
              <a:rPr spc="-25" dirty="0">
                <a:latin typeface="Arial MT"/>
                <a:cs typeface="Arial MT"/>
              </a:rPr>
              <a:t> </a:t>
            </a:r>
            <a:r>
              <a:rPr spc="-5" dirty="0">
                <a:latin typeface="Arial MT"/>
                <a:cs typeface="Arial MT"/>
              </a:rPr>
              <a:t>Sheets)</a:t>
            </a:r>
            <a:endParaRPr dirty="0">
              <a:latin typeface="Arial MT"/>
              <a:cs typeface="Arial MT"/>
            </a:endParaRPr>
          </a:p>
        </p:txBody>
      </p:sp>
      <p:sp>
        <p:nvSpPr>
          <p:cNvPr id="4" name="object 4"/>
          <p:cNvSpPr txBox="1"/>
          <p:nvPr/>
        </p:nvSpPr>
        <p:spPr>
          <a:xfrm>
            <a:off x="5209219" y="4681926"/>
            <a:ext cx="3726815" cy="258404"/>
          </a:xfrm>
          <a:prstGeom prst="rect">
            <a:avLst/>
          </a:prstGeom>
        </p:spPr>
        <p:txBody>
          <a:bodyPr vert="horz" wrap="square" lIns="0" tIns="29845" rIns="0" bIns="0" rtlCol="0">
            <a:spAutoFit/>
          </a:bodyPr>
          <a:lstStyle/>
          <a:p>
            <a:pPr marL="12700">
              <a:spcBef>
                <a:spcPts val="235"/>
              </a:spcBef>
            </a:pPr>
            <a:r>
              <a:rPr sz="700" spc="-5" dirty="0">
                <a:solidFill>
                  <a:srgbClr val="595959"/>
                </a:solidFill>
                <a:latin typeface="Arial MT"/>
                <a:cs typeface="Arial MT"/>
              </a:rPr>
              <a:t>Imag</a:t>
            </a:r>
            <a:r>
              <a:rPr sz="700" dirty="0">
                <a:solidFill>
                  <a:srgbClr val="595959"/>
                </a:solidFill>
                <a:latin typeface="Arial MT"/>
                <a:cs typeface="Arial MT"/>
              </a:rPr>
              <a:t>e</a:t>
            </a:r>
            <a:r>
              <a:rPr sz="700" spc="-5" dirty="0">
                <a:solidFill>
                  <a:srgbClr val="595959"/>
                </a:solidFill>
                <a:latin typeface="Arial MT"/>
                <a:cs typeface="Arial MT"/>
              </a:rPr>
              <a:t> Source</a:t>
            </a:r>
            <a:endParaRPr sz="700" dirty="0">
              <a:latin typeface="Arial MT"/>
              <a:cs typeface="Arial MT"/>
            </a:endParaRPr>
          </a:p>
          <a:p>
            <a:pPr marL="12700">
              <a:spcBef>
                <a:spcPts val="135"/>
              </a:spcBef>
            </a:pPr>
            <a:r>
              <a:rPr sz="700" spc="-10" dirty="0">
                <a:solidFill>
                  <a:schemeClr val="tx1"/>
                </a:solidFill>
                <a:uFill>
                  <a:solidFill>
                    <a:srgbClr val="0097A7"/>
                  </a:solidFill>
                </a:uFill>
                <a:latin typeface="Arial MT"/>
                <a:cs typeface="Arial MT"/>
                <a:hlinkClick r:id="rId2"/>
              </a:rPr>
              <a:t>https://support.modernretail.com/hc/en-us/articles/201127998-W3C-Markup-Validation-Service</a:t>
            </a:r>
            <a:endParaRPr sz="700" dirty="0">
              <a:solidFill>
                <a:schemeClr val="tx1"/>
              </a:solidFill>
              <a:latin typeface="Arial MT"/>
              <a:cs typeface="Arial MT"/>
            </a:endParaRPr>
          </a:p>
        </p:txBody>
      </p:sp>
      <p:pic>
        <p:nvPicPr>
          <p:cNvPr id="5" name="object 5"/>
          <p:cNvPicPr/>
          <p:nvPr/>
        </p:nvPicPr>
        <p:blipFill>
          <a:blip r:embed="rId3" cstate="print"/>
          <a:stretch>
            <a:fillRect/>
          </a:stretch>
        </p:blipFill>
        <p:spPr>
          <a:xfrm>
            <a:off x="4572001" y="871538"/>
            <a:ext cx="4571999" cy="3400424"/>
          </a:xfrm>
          <a:prstGeom prst="rect">
            <a:avLst/>
          </a:prstGeom>
        </p:spPr>
      </p:pic>
    </p:spTree>
    <p:extLst>
      <p:ext uri="{BB962C8B-B14F-4D97-AF65-F5344CB8AC3E}">
        <p14:creationId xmlns:p14="http://schemas.microsoft.com/office/powerpoint/2010/main" val="163586065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Application of HTML</a:t>
            </a:r>
          </a:p>
        </p:txBody>
      </p:sp>
      <p:sp>
        <p:nvSpPr>
          <p:cNvPr id="3" name="object 3"/>
          <p:cNvSpPr txBox="1"/>
          <p:nvPr/>
        </p:nvSpPr>
        <p:spPr>
          <a:xfrm>
            <a:off x="831541" y="1728118"/>
            <a:ext cx="3059430" cy="289823"/>
          </a:xfrm>
          <a:prstGeom prst="rect">
            <a:avLst/>
          </a:prstGeom>
        </p:spPr>
        <p:txBody>
          <a:bodyPr vert="horz" wrap="square" lIns="0" tIns="12700" rIns="0" bIns="0" rtlCol="0">
            <a:spAutoFit/>
          </a:bodyPr>
          <a:lstStyle/>
          <a:p>
            <a:pPr marL="12700" algn="ctr">
              <a:spcBef>
                <a:spcPts val="100"/>
              </a:spcBef>
            </a:pPr>
            <a:r>
              <a:rPr sz="1800" spc="-5" dirty="0">
                <a:solidFill>
                  <a:srgbClr val="595959"/>
                </a:solidFill>
                <a:latin typeface="Arial MT"/>
                <a:cs typeface="Arial MT"/>
              </a:rPr>
              <a:t>How</a:t>
            </a:r>
            <a:r>
              <a:rPr sz="1800" spc="-25" dirty="0">
                <a:solidFill>
                  <a:srgbClr val="595959"/>
                </a:solidFill>
                <a:latin typeface="Arial MT"/>
                <a:cs typeface="Arial MT"/>
              </a:rPr>
              <a:t> </a:t>
            </a:r>
            <a:r>
              <a:rPr sz="1800" spc="-5" dirty="0">
                <a:solidFill>
                  <a:srgbClr val="595959"/>
                </a:solidFill>
                <a:latin typeface="Arial MT"/>
                <a:cs typeface="Arial MT"/>
              </a:rPr>
              <a:t>its</a:t>
            </a:r>
            <a:r>
              <a:rPr sz="1800" spc="-25" dirty="0">
                <a:solidFill>
                  <a:srgbClr val="595959"/>
                </a:solidFill>
                <a:latin typeface="Arial MT"/>
                <a:cs typeface="Arial MT"/>
              </a:rPr>
              <a:t> </a:t>
            </a:r>
            <a:r>
              <a:rPr sz="1800" spc="-5" dirty="0">
                <a:solidFill>
                  <a:srgbClr val="595959"/>
                </a:solidFill>
                <a:latin typeface="Arial MT"/>
                <a:cs typeface="Arial MT"/>
              </a:rPr>
              <a:t>industry</a:t>
            </a:r>
            <a:r>
              <a:rPr sz="1800" spc="-20" dirty="0">
                <a:solidFill>
                  <a:srgbClr val="595959"/>
                </a:solidFill>
                <a:latin typeface="Arial MT"/>
                <a:cs typeface="Arial MT"/>
              </a:rPr>
              <a:t> </a:t>
            </a:r>
            <a:r>
              <a:rPr sz="1800" spc="-5" dirty="0">
                <a:solidFill>
                  <a:srgbClr val="595959"/>
                </a:solidFill>
                <a:latin typeface="Arial MT"/>
                <a:cs typeface="Arial MT"/>
              </a:rPr>
              <a:t>using</a:t>
            </a:r>
            <a:r>
              <a:rPr sz="1800" spc="-25" dirty="0">
                <a:solidFill>
                  <a:srgbClr val="595959"/>
                </a:solidFill>
                <a:latin typeface="Arial MT"/>
                <a:cs typeface="Arial MT"/>
              </a:rPr>
              <a:t> </a:t>
            </a:r>
            <a:r>
              <a:rPr sz="1800" spc="-5" dirty="0">
                <a:solidFill>
                  <a:srgbClr val="595959"/>
                </a:solidFill>
                <a:latin typeface="Arial MT"/>
                <a:cs typeface="Arial MT"/>
              </a:rPr>
              <a:t>HTML?</a:t>
            </a:r>
            <a:endParaRPr sz="1800">
              <a:latin typeface="Arial MT"/>
              <a:cs typeface="Arial MT"/>
            </a:endParaRPr>
          </a:p>
        </p:txBody>
      </p:sp>
      <p:sp>
        <p:nvSpPr>
          <p:cNvPr id="4" name="object 4"/>
          <p:cNvSpPr txBox="1"/>
          <p:nvPr/>
        </p:nvSpPr>
        <p:spPr>
          <a:xfrm>
            <a:off x="831541" y="2490850"/>
            <a:ext cx="2703830" cy="1786386"/>
          </a:xfrm>
          <a:prstGeom prst="rect">
            <a:avLst/>
          </a:prstGeom>
        </p:spPr>
        <p:txBody>
          <a:bodyPr vert="horz" wrap="square" lIns="0" tIns="46990" rIns="0" bIns="0" rtlCol="0">
            <a:spAutoFit/>
          </a:bodyPr>
          <a:lstStyle/>
          <a:p>
            <a:pPr marL="348606" indent="-336542" algn="just">
              <a:spcBef>
                <a:spcPts val="370"/>
              </a:spcBef>
              <a:buChar char="●"/>
              <a:tabLst>
                <a:tab pos="347972" algn="l"/>
                <a:tab pos="349241" algn="l"/>
              </a:tabLst>
            </a:pPr>
            <a:r>
              <a:rPr spc="-30" dirty="0">
                <a:latin typeface="Arial MT"/>
                <a:cs typeface="Arial MT"/>
              </a:rPr>
              <a:t>W</a:t>
            </a:r>
            <a:r>
              <a:rPr spc="-5" dirty="0">
                <a:latin typeface="Arial MT"/>
                <a:cs typeface="Arial MT"/>
              </a:rPr>
              <a:t>e</a:t>
            </a:r>
            <a:r>
              <a:rPr dirty="0">
                <a:latin typeface="Arial MT"/>
                <a:cs typeface="Arial MT"/>
              </a:rPr>
              <a:t>b</a:t>
            </a:r>
            <a:r>
              <a:rPr spc="-5" dirty="0">
                <a:latin typeface="Arial MT"/>
                <a:cs typeface="Arial MT"/>
              </a:rPr>
              <a:t> Desig</a:t>
            </a:r>
            <a:r>
              <a:rPr dirty="0">
                <a:latin typeface="Arial MT"/>
                <a:cs typeface="Arial MT"/>
              </a:rPr>
              <a:t>n</a:t>
            </a:r>
            <a:r>
              <a:rPr spc="-5" dirty="0">
                <a:latin typeface="Arial MT"/>
                <a:cs typeface="Arial MT"/>
              </a:rPr>
              <a:t> an</a:t>
            </a:r>
            <a:r>
              <a:rPr dirty="0">
                <a:latin typeface="Arial MT"/>
                <a:cs typeface="Arial MT"/>
              </a:rPr>
              <a:t>d</a:t>
            </a:r>
            <a:r>
              <a:rPr spc="-80" dirty="0">
                <a:latin typeface="Arial MT"/>
                <a:cs typeface="Arial MT"/>
              </a:rPr>
              <a:t> </a:t>
            </a:r>
            <a:r>
              <a:rPr spc="-5" dirty="0">
                <a:latin typeface="Arial MT"/>
                <a:cs typeface="Arial MT"/>
              </a:rPr>
              <a:t>Applications</a:t>
            </a:r>
            <a:endParaRPr dirty="0">
              <a:latin typeface="Arial MT"/>
              <a:cs typeface="Arial MT"/>
            </a:endParaRPr>
          </a:p>
          <a:p>
            <a:pPr marL="348606" indent="-336542" algn="just">
              <a:spcBef>
                <a:spcPts val="270"/>
              </a:spcBef>
              <a:buChar char="●"/>
              <a:tabLst>
                <a:tab pos="347972" algn="l"/>
                <a:tab pos="349241" algn="l"/>
              </a:tabLst>
            </a:pPr>
            <a:r>
              <a:rPr spc="-15" dirty="0">
                <a:latin typeface="Arial MT"/>
                <a:cs typeface="Arial MT"/>
              </a:rPr>
              <a:t>Web</a:t>
            </a:r>
            <a:r>
              <a:rPr spc="-35" dirty="0">
                <a:latin typeface="Arial MT"/>
                <a:cs typeface="Arial MT"/>
              </a:rPr>
              <a:t> </a:t>
            </a:r>
            <a:r>
              <a:rPr spc="-5" dirty="0">
                <a:latin typeface="Arial MT"/>
                <a:cs typeface="Arial MT"/>
              </a:rPr>
              <a:t>of</a:t>
            </a:r>
            <a:r>
              <a:rPr spc="-30" dirty="0">
                <a:latin typeface="Arial MT"/>
                <a:cs typeface="Arial MT"/>
              </a:rPr>
              <a:t> </a:t>
            </a:r>
            <a:r>
              <a:rPr spc="-5" dirty="0">
                <a:latin typeface="Arial MT"/>
                <a:cs typeface="Arial MT"/>
              </a:rPr>
              <a:t>Devices</a:t>
            </a:r>
            <a:endParaRPr dirty="0">
              <a:latin typeface="Arial MT"/>
              <a:cs typeface="Arial MT"/>
            </a:endParaRPr>
          </a:p>
          <a:p>
            <a:pPr marL="348606" indent="-336542" algn="just">
              <a:spcBef>
                <a:spcPts val="270"/>
              </a:spcBef>
              <a:buChar char="●"/>
              <a:tabLst>
                <a:tab pos="347972" algn="l"/>
                <a:tab pos="349241" algn="l"/>
              </a:tabLst>
            </a:pPr>
            <a:r>
              <a:rPr spc="-30" dirty="0">
                <a:latin typeface="Arial MT"/>
                <a:cs typeface="Arial MT"/>
              </a:rPr>
              <a:t>W</a:t>
            </a:r>
            <a:r>
              <a:rPr spc="-5" dirty="0">
                <a:latin typeface="Arial MT"/>
                <a:cs typeface="Arial MT"/>
              </a:rPr>
              <a:t>e</a:t>
            </a:r>
            <a:r>
              <a:rPr dirty="0">
                <a:latin typeface="Arial MT"/>
                <a:cs typeface="Arial MT"/>
              </a:rPr>
              <a:t>b</a:t>
            </a:r>
            <a:r>
              <a:rPr spc="-80" dirty="0">
                <a:latin typeface="Arial MT"/>
                <a:cs typeface="Arial MT"/>
              </a:rPr>
              <a:t> </a:t>
            </a:r>
            <a:r>
              <a:rPr spc="-5" dirty="0">
                <a:latin typeface="Arial MT"/>
                <a:cs typeface="Arial MT"/>
              </a:rPr>
              <a:t>Architecture</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Semantic</a:t>
            </a:r>
            <a:r>
              <a:rPr spc="-50" dirty="0">
                <a:latin typeface="Arial MT"/>
                <a:cs typeface="Arial MT"/>
              </a:rPr>
              <a:t> </a:t>
            </a:r>
            <a:r>
              <a:rPr spc="-15" dirty="0">
                <a:latin typeface="Arial MT"/>
                <a:cs typeface="Arial MT"/>
              </a:rPr>
              <a:t>Web</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XM</a:t>
            </a:r>
            <a:r>
              <a:rPr dirty="0">
                <a:latin typeface="Arial MT"/>
                <a:cs typeface="Arial MT"/>
              </a:rPr>
              <a:t>L</a:t>
            </a:r>
            <a:r>
              <a:rPr spc="-80" dirty="0">
                <a:latin typeface="Arial MT"/>
                <a:cs typeface="Arial MT"/>
              </a:rPr>
              <a:t> </a:t>
            </a:r>
            <a:r>
              <a:rPr spc="-160" dirty="0">
                <a:latin typeface="Arial MT"/>
                <a:cs typeface="Arial MT"/>
              </a:rPr>
              <a:t>T</a:t>
            </a:r>
            <a:r>
              <a:rPr spc="-5" dirty="0">
                <a:latin typeface="Arial MT"/>
                <a:cs typeface="Arial MT"/>
              </a:rPr>
              <a:t>echnology</a:t>
            </a:r>
            <a:endParaRPr dirty="0">
              <a:latin typeface="Arial MT"/>
              <a:cs typeface="Arial MT"/>
            </a:endParaRPr>
          </a:p>
          <a:p>
            <a:pPr marL="348606" indent="-336542" algn="just">
              <a:spcBef>
                <a:spcPts val="270"/>
              </a:spcBef>
              <a:buChar char="●"/>
              <a:tabLst>
                <a:tab pos="347972" algn="l"/>
                <a:tab pos="349241" algn="l"/>
              </a:tabLst>
            </a:pPr>
            <a:r>
              <a:rPr spc="-15" dirty="0">
                <a:latin typeface="Arial MT"/>
                <a:cs typeface="Arial MT"/>
              </a:rPr>
              <a:t>Web</a:t>
            </a:r>
            <a:r>
              <a:rPr spc="-50" dirty="0">
                <a:latin typeface="Arial MT"/>
                <a:cs typeface="Arial MT"/>
              </a:rPr>
              <a:t> </a:t>
            </a:r>
            <a:r>
              <a:rPr spc="-5" dirty="0">
                <a:latin typeface="Arial MT"/>
                <a:cs typeface="Arial MT"/>
              </a:rPr>
              <a:t>Services</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Browser</a:t>
            </a:r>
            <a:r>
              <a:rPr dirty="0">
                <a:latin typeface="Arial MT"/>
                <a:cs typeface="Arial MT"/>
              </a:rPr>
              <a:t>s</a:t>
            </a:r>
            <a:r>
              <a:rPr spc="-5" dirty="0">
                <a:latin typeface="Arial MT"/>
                <a:cs typeface="Arial MT"/>
              </a:rPr>
              <a:t> an</a:t>
            </a:r>
            <a:r>
              <a:rPr dirty="0">
                <a:latin typeface="Arial MT"/>
                <a:cs typeface="Arial MT"/>
              </a:rPr>
              <a:t>d</a:t>
            </a:r>
            <a:r>
              <a:rPr spc="-80" dirty="0">
                <a:latin typeface="Arial MT"/>
                <a:cs typeface="Arial MT"/>
              </a:rPr>
              <a:t> </a:t>
            </a:r>
            <a:r>
              <a:rPr spc="-5" dirty="0">
                <a:latin typeface="Arial MT"/>
                <a:cs typeface="Arial MT"/>
              </a:rPr>
              <a:t>Authorin</a:t>
            </a:r>
            <a:r>
              <a:rPr dirty="0">
                <a:latin typeface="Arial MT"/>
                <a:cs typeface="Arial MT"/>
              </a:rPr>
              <a:t>g</a:t>
            </a:r>
            <a:r>
              <a:rPr spc="-30" dirty="0">
                <a:latin typeface="Arial MT"/>
                <a:cs typeface="Arial MT"/>
              </a:rPr>
              <a:t> </a:t>
            </a:r>
            <a:r>
              <a:rPr spc="-160" dirty="0">
                <a:latin typeface="Arial MT"/>
                <a:cs typeface="Arial MT"/>
              </a:rPr>
              <a:t>T</a:t>
            </a:r>
            <a:r>
              <a:rPr spc="-5" dirty="0">
                <a:latin typeface="Arial MT"/>
                <a:cs typeface="Arial MT"/>
              </a:rPr>
              <a:t>ools</a:t>
            </a:r>
            <a:endParaRPr dirty="0">
              <a:latin typeface="Arial MT"/>
              <a:cs typeface="Arial MT"/>
            </a:endParaRPr>
          </a:p>
        </p:txBody>
      </p:sp>
      <p:pic>
        <p:nvPicPr>
          <p:cNvPr id="5" name="object 5"/>
          <p:cNvPicPr/>
          <p:nvPr/>
        </p:nvPicPr>
        <p:blipFill>
          <a:blip r:embed="rId2" cstate="print"/>
          <a:stretch>
            <a:fillRect/>
          </a:stretch>
        </p:blipFill>
        <p:spPr>
          <a:xfrm>
            <a:off x="4572001" y="1989451"/>
            <a:ext cx="4571999" cy="2170250"/>
          </a:xfrm>
          <a:prstGeom prst="rect">
            <a:avLst/>
          </a:prstGeom>
        </p:spPr>
      </p:pic>
      <p:sp>
        <p:nvSpPr>
          <p:cNvPr id="6" name="object 6"/>
          <p:cNvSpPr txBox="1"/>
          <p:nvPr/>
        </p:nvSpPr>
        <p:spPr>
          <a:xfrm>
            <a:off x="5168900" y="4645801"/>
            <a:ext cx="3975100" cy="120546"/>
          </a:xfrm>
          <a:prstGeom prst="rect">
            <a:avLst/>
          </a:prstGeom>
        </p:spPr>
        <p:txBody>
          <a:bodyPr vert="horz" wrap="square" lIns="0" tIns="12700" rIns="0" bIns="0" rtlCol="0">
            <a:spAutoFit/>
          </a:bodyPr>
          <a:lstStyle/>
          <a:p>
            <a:pPr marL="12700">
              <a:spcBef>
                <a:spcPts val="100"/>
              </a:spcBef>
            </a:pPr>
            <a:r>
              <a:rPr sz="700" spc="-5" dirty="0">
                <a:solidFill>
                  <a:srgbClr val="595959"/>
                </a:solidFill>
                <a:latin typeface="Arial MT"/>
                <a:cs typeface="Arial MT"/>
              </a:rPr>
              <a:t>Image</a:t>
            </a:r>
            <a:r>
              <a:rPr sz="700" spc="-35" dirty="0">
                <a:solidFill>
                  <a:srgbClr val="595959"/>
                </a:solidFill>
                <a:latin typeface="Arial MT"/>
                <a:cs typeface="Arial MT"/>
              </a:rPr>
              <a:t> </a:t>
            </a:r>
            <a:r>
              <a:rPr sz="700" spc="-5" dirty="0">
                <a:solidFill>
                  <a:srgbClr val="595959"/>
                </a:solidFill>
                <a:latin typeface="Arial MT"/>
                <a:cs typeface="Arial MT"/>
              </a:rPr>
              <a:t>Source</a:t>
            </a:r>
            <a:r>
              <a:rPr lang="en-US" sz="700" spc="-5" dirty="0">
                <a:solidFill>
                  <a:srgbClr val="595959"/>
                </a:solidFill>
                <a:latin typeface="Arial MT"/>
                <a:cs typeface="Arial MT"/>
              </a:rPr>
              <a:t>:</a:t>
            </a:r>
            <a:r>
              <a:rPr sz="700" spc="-35" dirty="0">
                <a:solidFill>
                  <a:srgbClr val="595959"/>
                </a:solidFill>
                <a:latin typeface="Arial MT"/>
                <a:cs typeface="Arial MT"/>
              </a:rPr>
              <a:t> </a:t>
            </a:r>
            <a:r>
              <a:rPr sz="700" spc="-5" dirty="0">
                <a:solidFill>
                  <a:srgbClr val="595959"/>
                </a:solidFill>
                <a:latin typeface="Arial MT"/>
                <a:cs typeface="Arial MT"/>
                <a:hlinkClick r:id="rId3"/>
              </a:rPr>
              <a:t>https://themeforest.net/item/industry-minimal-factory-industry-html-template/20142043</a:t>
            </a:r>
            <a:endParaRPr sz="700" dirty="0">
              <a:latin typeface="Arial MT"/>
              <a:cs typeface="Arial MT"/>
            </a:endParaRPr>
          </a:p>
        </p:txBody>
      </p:sp>
    </p:spTree>
    <p:extLst>
      <p:ext uri="{BB962C8B-B14F-4D97-AF65-F5344CB8AC3E}">
        <p14:creationId xmlns:p14="http://schemas.microsoft.com/office/powerpoint/2010/main" val="52233785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Application of HTML</a:t>
            </a:r>
          </a:p>
        </p:txBody>
      </p:sp>
      <p:sp>
        <p:nvSpPr>
          <p:cNvPr id="3" name="object 3"/>
          <p:cNvSpPr txBox="1"/>
          <p:nvPr/>
        </p:nvSpPr>
        <p:spPr>
          <a:xfrm>
            <a:off x="770183" y="1728118"/>
            <a:ext cx="3350895" cy="2843342"/>
          </a:xfrm>
          <a:prstGeom prst="rect">
            <a:avLst/>
          </a:prstGeom>
        </p:spPr>
        <p:txBody>
          <a:bodyPr vert="horz" wrap="square" lIns="0" tIns="12700" rIns="0" bIns="0" rtlCol="0">
            <a:spAutoFit/>
          </a:bodyPr>
          <a:lstStyle/>
          <a:p>
            <a:pPr marL="387341" algn="ctr">
              <a:spcBef>
                <a:spcPts val="100"/>
              </a:spcBef>
            </a:pPr>
            <a:r>
              <a:rPr sz="1800" spc="-5" dirty="0">
                <a:solidFill>
                  <a:srgbClr val="595959"/>
                </a:solidFill>
                <a:latin typeface="Arial MT"/>
                <a:cs typeface="Arial MT"/>
              </a:rPr>
              <a:t>What</a:t>
            </a:r>
            <a:r>
              <a:rPr sz="1800" spc="-25" dirty="0">
                <a:solidFill>
                  <a:srgbClr val="595959"/>
                </a:solidFill>
                <a:latin typeface="Arial MT"/>
                <a:cs typeface="Arial MT"/>
              </a:rPr>
              <a:t> </a:t>
            </a:r>
            <a:r>
              <a:rPr sz="1800" spc="-5" dirty="0">
                <a:solidFill>
                  <a:srgbClr val="595959"/>
                </a:solidFill>
                <a:latin typeface="Arial MT"/>
                <a:cs typeface="Arial MT"/>
              </a:rPr>
              <a:t>is</a:t>
            </a:r>
            <a:r>
              <a:rPr sz="1800" spc="-25" dirty="0">
                <a:solidFill>
                  <a:srgbClr val="595959"/>
                </a:solidFill>
                <a:latin typeface="Arial MT"/>
                <a:cs typeface="Arial MT"/>
              </a:rPr>
              <a:t> </a:t>
            </a:r>
            <a:r>
              <a:rPr sz="1800" spc="-5" dirty="0">
                <a:solidFill>
                  <a:srgbClr val="595959"/>
                </a:solidFill>
                <a:latin typeface="Arial MT"/>
                <a:cs typeface="Arial MT"/>
              </a:rPr>
              <a:t>Static</a:t>
            </a:r>
            <a:r>
              <a:rPr sz="1800" spc="-25" dirty="0">
                <a:solidFill>
                  <a:srgbClr val="595959"/>
                </a:solidFill>
                <a:latin typeface="Arial MT"/>
                <a:cs typeface="Arial MT"/>
              </a:rPr>
              <a:t> </a:t>
            </a:r>
            <a:r>
              <a:rPr sz="1800" spc="-10" dirty="0">
                <a:solidFill>
                  <a:srgbClr val="595959"/>
                </a:solidFill>
                <a:latin typeface="Arial MT"/>
                <a:cs typeface="Arial MT"/>
              </a:rPr>
              <a:t>Website?</a:t>
            </a:r>
            <a:endParaRPr sz="1800" dirty="0">
              <a:latin typeface="Arial MT"/>
              <a:cs typeface="Arial MT"/>
            </a:endParaRPr>
          </a:p>
          <a:p>
            <a:pPr>
              <a:lnSpc>
                <a:spcPct val="100000"/>
              </a:lnSpc>
            </a:pPr>
            <a:endParaRPr sz="2000" dirty="0">
              <a:latin typeface="Arial MT"/>
              <a:cs typeface="Arial MT"/>
            </a:endParaRPr>
          </a:p>
          <a:p>
            <a:pPr>
              <a:spcBef>
                <a:spcPts val="35"/>
              </a:spcBef>
            </a:pPr>
            <a:endParaRPr sz="1600" dirty="0">
              <a:latin typeface="Arial MT"/>
              <a:cs typeface="Arial MT"/>
            </a:endParaRPr>
          </a:p>
          <a:p>
            <a:pPr marL="348606" marR="73658" indent="-336542" algn="just">
              <a:lnSpc>
                <a:spcPct val="116100"/>
              </a:lnSpc>
              <a:buChar char="●"/>
              <a:tabLst>
                <a:tab pos="349241" algn="l"/>
              </a:tabLst>
            </a:pPr>
            <a:r>
              <a:rPr spc="-10" dirty="0">
                <a:latin typeface="Arial MT"/>
                <a:cs typeface="Arial MT"/>
              </a:rPr>
              <a:t>Website </a:t>
            </a:r>
            <a:r>
              <a:rPr spc="-5" dirty="0">
                <a:latin typeface="Arial MT"/>
                <a:cs typeface="Arial MT"/>
              </a:rPr>
              <a:t>is </a:t>
            </a:r>
            <a:r>
              <a:rPr dirty="0">
                <a:latin typeface="Arial MT"/>
                <a:cs typeface="Arial MT"/>
              </a:rPr>
              <a:t>a collection </a:t>
            </a:r>
            <a:r>
              <a:rPr spc="-5" dirty="0">
                <a:latin typeface="Arial MT"/>
                <a:cs typeface="Arial MT"/>
              </a:rPr>
              <a:t>of </a:t>
            </a:r>
            <a:r>
              <a:rPr dirty="0">
                <a:latin typeface="Arial MT"/>
                <a:cs typeface="Arial MT"/>
              </a:rPr>
              <a:t>related </a:t>
            </a:r>
            <a:r>
              <a:rPr spc="-5" dirty="0">
                <a:latin typeface="Arial MT"/>
                <a:cs typeface="Arial MT"/>
              </a:rPr>
              <a:t>web </a:t>
            </a:r>
            <a:r>
              <a:rPr spc="-380" dirty="0">
                <a:latin typeface="Arial MT"/>
                <a:cs typeface="Arial MT"/>
              </a:rPr>
              <a:t> </a:t>
            </a:r>
            <a:r>
              <a:rPr spc="-5" dirty="0">
                <a:latin typeface="Arial MT"/>
                <a:cs typeface="Arial MT"/>
              </a:rPr>
              <a:t>pages that </a:t>
            </a:r>
            <a:r>
              <a:rPr dirty="0">
                <a:latin typeface="Arial MT"/>
                <a:cs typeface="Arial MT"/>
              </a:rPr>
              <a:t>may contain </a:t>
            </a:r>
            <a:r>
              <a:rPr spc="-5" dirty="0">
                <a:latin typeface="Arial MT"/>
                <a:cs typeface="Arial MT"/>
              </a:rPr>
              <a:t>text, images, </a:t>
            </a:r>
            <a:r>
              <a:rPr spc="-375" dirty="0">
                <a:latin typeface="Arial MT"/>
                <a:cs typeface="Arial MT"/>
              </a:rPr>
              <a:t> </a:t>
            </a:r>
            <a:r>
              <a:rPr spc="-5" dirty="0">
                <a:latin typeface="Arial MT"/>
                <a:cs typeface="Arial MT"/>
              </a:rPr>
              <a:t>audio</a:t>
            </a:r>
            <a:r>
              <a:rPr spc="-10" dirty="0">
                <a:latin typeface="Arial MT"/>
                <a:cs typeface="Arial MT"/>
              </a:rPr>
              <a:t> </a:t>
            </a:r>
            <a:r>
              <a:rPr spc="-5" dirty="0">
                <a:latin typeface="Arial MT"/>
                <a:cs typeface="Arial MT"/>
              </a:rPr>
              <a:t>and</a:t>
            </a:r>
            <a:r>
              <a:rPr spc="-10" dirty="0">
                <a:latin typeface="Arial MT"/>
                <a:cs typeface="Arial MT"/>
              </a:rPr>
              <a:t> </a:t>
            </a:r>
            <a:r>
              <a:rPr dirty="0">
                <a:latin typeface="Arial MT"/>
                <a:cs typeface="Arial MT"/>
              </a:rPr>
              <a:t>video.</a:t>
            </a:r>
          </a:p>
          <a:p>
            <a:pPr marL="348606" marR="5080" indent="-336542" algn="just">
              <a:lnSpc>
                <a:spcPct val="116100"/>
              </a:lnSpc>
              <a:buChar char="●"/>
              <a:tabLst>
                <a:tab pos="349241" algn="l"/>
              </a:tabLst>
            </a:pPr>
            <a:r>
              <a:rPr dirty="0">
                <a:latin typeface="Arial MT"/>
                <a:cs typeface="Arial MT"/>
              </a:rPr>
              <a:t>A</a:t>
            </a:r>
            <a:r>
              <a:rPr spc="-95" dirty="0">
                <a:latin typeface="Arial MT"/>
                <a:cs typeface="Arial MT"/>
              </a:rPr>
              <a:t> </a:t>
            </a:r>
            <a:r>
              <a:rPr b="1" spc="-5" dirty="0">
                <a:latin typeface="Arial MT"/>
              </a:rPr>
              <a:t>static</a:t>
            </a:r>
            <a:r>
              <a:rPr b="1" spc="-20" dirty="0">
                <a:latin typeface="Arial MT"/>
              </a:rPr>
              <a:t> </a:t>
            </a:r>
            <a:r>
              <a:rPr b="1" spc="-5" dirty="0">
                <a:latin typeface="Arial MT"/>
              </a:rPr>
              <a:t>website</a:t>
            </a:r>
            <a:r>
              <a:rPr b="1" spc="-15" dirty="0">
                <a:latin typeface="Arial MT"/>
              </a:rPr>
              <a:t> </a:t>
            </a:r>
            <a:r>
              <a:rPr dirty="0">
                <a:latin typeface="Arial MT"/>
                <a:cs typeface="Arial MT"/>
              </a:rPr>
              <a:t>contains</a:t>
            </a:r>
            <a:r>
              <a:rPr spc="-20" dirty="0">
                <a:latin typeface="Arial MT"/>
                <a:cs typeface="Arial MT"/>
              </a:rPr>
              <a:t> </a:t>
            </a:r>
            <a:r>
              <a:rPr b="1" spc="-15" dirty="0">
                <a:latin typeface="Arial MT"/>
              </a:rPr>
              <a:t>Web</a:t>
            </a:r>
            <a:r>
              <a:rPr b="1" spc="-25" dirty="0">
                <a:latin typeface="Arial MT"/>
              </a:rPr>
              <a:t> </a:t>
            </a:r>
            <a:r>
              <a:rPr spc="-5" dirty="0">
                <a:latin typeface="Arial MT"/>
                <a:cs typeface="Arial MT"/>
              </a:rPr>
              <a:t>pages </a:t>
            </a:r>
            <a:r>
              <a:rPr spc="-375" dirty="0">
                <a:latin typeface="Arial MT"/>
                <a:cs typeface="Arial MT"/>
              </a:rPr>
              <a:t> </a:t>
            </a:r>
            <a:r>
              <a:rPr spc="-5" dirty="0">
                <a:latin typeface="Arial MT"/>
                <a:cs typeface="Arial MT"/>
              </a:rPr>
              <a:t>with</a:t>
            </a:r>
            <a:r>
              <a:rPr spc="-10" dirty="0">
                <a:latin typeface="Arial MT"/>
                <a:cs typeface="Arial MT"/>
              </a:rPr>
              <a:t> </a:t>
            </a:r>
            <a:r>
              <a:rPr spc="-5" dirty="0">
                <a:latin typeface="Arial MT"/>
                <a:cs typeface="Arial MT"/>
              </a:rPr>
              <a:t>fixed</a:t>
            </a:r>
            <a:r>
              <a:rPr spc="-10" dirty="0">
                <a:latin typeface="Arial MT"/>
                <a:cs typeface="Arial MT"/>
              </a:rPr>
              <a:t> </a:t>
            </a:r>
            <a:r>
              <a:rPr dirty="0">
                <a:latin typeface="Arial MT"/>
                <a:cs typeface="Arial MT"/>
              </a:rPr>
              <a:t>content</a:t>
            </a:r>
          </a:p>
          <a:p>
            <a:pPr marL="348606" marR="297808" indent="-336542" algn="just">
              <a:lnSpc>
                <a:spcPct val="116100"/>
              </a:lnSpc>
              <a:buChar char="●"/>
              <a:tabLst>
                <a:tab pos="347972" algn="l"/>
                <a:tab pos="349241" algn="l"/>
              </a:tabLst>
            </a:pPr>
            <a:r>
              <a:rPr dirty="0">
                <a:latin typeface="Arial MT"/>
                <a:cs typeface="Arial MT"/>
              </a:rPr>
              <a:t>A</a:t>
            </a:r>
            <a:r>
              <a:rPr spc="-90" dirty="0">
                <a:latin typeface="Arial MT"/>
                <a:cs typeface="Arial MT"/>
              </a:rPr>
              <a:t> </a:t>
            </a:r>
            <a:r>
              <a:rPr b="1" spc="-5" dirty="0">
                <a:latin typeface="Arial MT"/>
              </a:rPr>
              <a:t>static</a:t>
            </a:r>
            <a:r>
              <a:rPr b="1" spc="-20" dirty="0">
                <a:latin typeface="Arial MT"/>
              </a:rPr>
              <a:t> </a:t>
            </a:r>
            <a:r>
              <a:rPr dirty="0">
                <a:latin typeface="Arial MT"/>
                <a:cs typeface="Arial MT"/>
              </a:rPr>
              <a:t>site</a:t>
            </a:r>
            <a:r>
              <a:rPr spc="-15" dirty="0">
                <a:latin typeface="Arial MT"/>
                <a:cs typeface="Arial MT"/>
              </a:rPr>
              <a:t> </a:t>
            </a:r>
            <a:r>
              <a:rPr dirty="0">
                <a:latin typeface="Arial MT"/>
                <a:cs typeface="Arial MT"/>
              </a:rPr>
              <a:t>can</a:t>
            </a:r>
            <a:r>
              <a:rPr spc="-15" dirty="0">
                <a:latin typeface="Arial MT"/>
                <a:cs typeface="Arial MT"/>
              </a:rPr>
              <a:t> </a:t>
            </a:r>
            <a:r>
              <a:rPr spc="-5" dirty="0">
                <a:latin typeface="Arial MT"/>
                <a:cs typeface="Arial MT"/>
              </a:rPr>
              <a:t>be</a:t>
            </a:r>
            <a:r>
              <a:rPr spc="-15" dirty="0">
                <a:latin typeface="Arial MT"/>
                <a:cs typeface="Arial MT"/>
              </a:rPr>
              <a:t> </a:t>
            </a:r>
            <a:r>
              <a:rPr spc="-5" dirty="0">
                <a:latin typeface="Arial MT"/>
                <a:cs typeface="Arial MT"/>
              </a:rPr>
              <a:t>built</a:t>
            </a:r>
            <a:r>
              <a:rPr spc="-20" dirty="0">
                <a:latin typeface="Arial MT"/>
                <a:cs typeface="Arial MT"/>
              </a:rPr>
              <a:t> </a:t>
            </a:r>
            <a:r>
              <a:rPr spc="-5" dirty="0">
                <a:latin typeface="Arial MT"/>
                <a:cs typeface="Arial MT"/>
              </a:rPr>
              <a:t>by</a:t>
            </a:r>
            <a:r>
              <a:rPr spc="-15" dirty="0">
                <a:latin typeface="Arial MT"/>
                <a:cs typeface="Arial MT"/>
              </a:rPr>
              <a:t> </a:t>
            </a:r>
            <a:r>
              <a:rPr dirty="0">
                <a:latin typeface="Arial MT"/>
                <a:cs typeface="Arial MT"/>
              </a:rPr>
              <a:t>simply </a:t>
            </a:r>
            <a:r>
              <a:rPr spc="-375" dirty="0">
                <a:latin typeface="Arial MT"/>
                <a:cs typeface="Arial MT"/>
              </a:rPr>
              <a:t> </a:t>
            </a:r>
            <a:r>
              <a:rPr dirty="0">
                <a:latin typeface="Arial MT"/>
                <a:cs typeface="Arial MT"/>
              </a:rPr>
              <a:t>creating a </a:t>
            </a:r>
            <a:r>
              <a:rPr spc="-5" dirty="0">
                <a:latin typeface="Arial MT"/>
                <a:cs typeface="Arial MT"/>
              </a:rPr>
              <a:t>few HTML pages and </a:t>
            </a:r>
            <a:r>
              <a:rPr dirty="0">
                <a:latin typeface="Arial MT"/>
                <a:cs typeface="Arial MT"/>
              </a:rPr>
              <a:t> </a:t>
            </a:r>
            <a:r>
              <a:rPr spc="-5" dirty="0">
                <a:latin typeface="Arial MT"/>
                <a:cs typeface="Arial MT"/>
              </a:rPr>
              <a:t>publishing</a:t>
            </a:r>
            <a:r>
              <a:rPr spc="-15" dirty="0">
                <a:latin typeface="Arial MT"/>
                <a:cs typeface="Arial MT"/>
              </a:rPr>
              <a:t> </a:t>
            </a:r>
            <a:r>
              <a:rPr spc="-5" dirty="0">
                <a:latin typeface="Arial MT"/>
                <a:cs typeface="Arial MT"/>
              </a:rPr>
              <a:t>them</a:t>
            </a:r>
            <a:r>
              <a:rPr spc="-10" dirty="0">
                <a:latin typeface="Arial MT"/>
                <a:cs typeface="Arial MT"/>
              </a:rPr>
              <a:t> </a:t>
            </a:r>
            <a:r>
              <a:rPr spc="-5" dirty="0">
                <a:latin typeface="Arial MT"/>
                <a:cs typeface="Arial MT"/>
              </a:rPr>
              <a:t>to</a:t>
            </a:r>
            <a:r>
              <a:rPr spc="-15" dirty="0">
                <a:latin typeface="Arial MT"/>
                <a:cs typeface="Arial MT"/>
              </a:rPr>
              <a:t> </a:t>
            </a:r>
            <a:r>
              <a:rPr dirty="0">
                <a:latin typeface="Arial MT"/>
                <a:cs typeface="Arial MT"/>
              </a:rPr>
              <a:t>a</a:t>
            </a:r>
            <a:r>
              <a:rPr spc="5" dirty="0">
                <a:latin typeface="Arial MT"/>
                <a:cs typeface="Arial MT"/>
              </a:rPr>
              <a:t> </a:t>
            </a:r>
            <a:r>
              <a:rPr b="1" spc="-15" dirty="0">
                <a:latin typeface="Arial MT"/>
              </a:rPr>
              <a:t>Web</a:t>
            </a:r>
            <a:r>
              <a:rPr b="1" spc="-10" dirty="0">
                <a:latin typeface="Arial MT"/>
              </a:rPr>
              <a:t> </a:t>
            </a:r>
            <a:r>
              <a:rPr spc="-15" dirty="0">
                <a:latin typeface="Arial MT"/>
                <a:cs typeface="Arial MT"/>
              </a:rPr>
              <a:t>server.</a:t>
            </a:r>
            <a:endParaRPr dirty="0">
              <a:latin typeface="Arial MT"/>
              <a:cs typeface="Arial MT"/>
            </a:endParaRPr>
          </a:p>
        </p:txBody>
      </p:sp>
      <p:pic>
        <p:nvPicPr>
          <p:cNvPr id="4" name="object 4"/>
          <p:cNvPicPr/>
          <p:nvPr/>
        </p:nvPicPr>
        <p:blipFill>
          <a:blip r:embed="rId2" cstate="print"/>
          <a:stretch>
            <a:fillRect/>
          </a:stretch>
        </p:blipFill>
        <p:spPr>
          <a:xfrm>
            <a:off x="4572001" y="1782866"/>
            <a:ext cx="4543424" cy="1924050"/>
          </a:xfrm>
          <a:prstGeom prst="rect">
            <a:avLst/>
          </a:prstGeom>
        </p:spPr>
      </p:pic>
      <p:sp>
        <p:nvSpPr>
          <p:cNvPr id="5" name="object 5"/>
          <p:cNvSpPr txBox="1"/>
          <p:nvPr/>
        </p:nvSpPr>
        <p:spPr>
          <a:xfrm>
            <a:off x="4222750" y="4831876"/>
            <a:ext cx="3946843" cy="311624"/>
          </a:xfrm>
          <a:prstGeom prst="rect">
            <a:avLst/>
          </a:prstGeom>
        </p:spPr>
        <p:txBody>
          <a:bodyPr vert="horz" wrap="square" lIns="0" tIns="3810" rIns="0" bIns="0" rtlCol="0">
            <a:spAutoFit/>
          </a:bodyPr>
          <a:lstStyle/>
          <a:p>
            <a:pPr marL="1087728" algn="ctr">
              <a:spcBef>
                <a:spcPts val="30"/>
              </a:spcBef>
            </a:pPr>
            <a:r>
              <a:rPr sz="700" spc="-5" dirty="0">
                <a:solidFill>
                  <a:srgbClr val="595959"/>
                </a:solidFill>
                <a:latin typeface="Arial MT"/>
                <a:cs typeface="Arial MT"/>
              </a:rPr>
              <a:t>Image</a:t>
            </a:r>
            <a:r>
              <a:rPr sz="700" spc="35" dirty="0">
                <a:solidFill>
                  <a:srgbClr val="595959"/>
                </a:solidFill>
                <a:latin typeface="Arial MT"/>
                <a:cs typeface="Arial MT"/>
              </a:rPr>
              <a:t> </a:t>
            </a:r>
            <a:r>
              <a:rPr sz="700" spc="-5" dirty="0">
                <a:solidFill>
                  <a:srgbClr val="595959"/>
                </a:solidFill>
                <a:latin typeface="Arial MT"/>
                <a:cs typeface="Arial MT"/>
              </a:rPr>
              <a:t>Source</a:t>
            </a:r>
            <a:r>
              <a:rPr sz="700" spc="-5" dirty="0">
                <a:solidFill>
                  <a:schemeClr val="tx1"/>
                </a:solidFill>
                <a:latin typeface="Arial MT"/>
                <a:cs typeface="Arial MT"/>
              </a:rPr>
              <a:t>:</a:t>
            </a:r>
            <a:r>
              <a:rPr sz="700" spc="50" dirty="0">
                <a:solidFill>
                  <a:schemeClr val="tx1"/>
                </a:solidFill>
                <a:latin typeface="Arial MT"/>
                <a:cs typeface="Arial MT"/>
              </a:rPr>
              <a:t> </a:t>
            </a:r>
            <a:r>
              <a:rPr sz="700" spc="-10" dirty="0">
                <a:solidFill>
                  <a:schemeClr val="tx1"/>
                </a:solidFill>
                <a:uFill>
                  <a:solidFill>
                    <a:srgbClr val="0097A7"/>
                  </a:solidFill>
                </a:uFill>
                <a:latin typeface="Arial MT"/>
                <a:cs typeface="Arial MT"/>
                <a:hlinkClick r:id="rId3"/>
              </a:rPr>
              <a:t>https://www.javatpoint.com/website-static-vs-dynamic</a:t>
            </a:r>
            <a:endParaRPr sz="700" dirty="0">
              <a:solidFill>
                <a:schemeClr val="tx1"/>
              </a:solidFill>
              <a:latin typeface="Arial MT"/>
              <a:cs typeface="Arial MT"/>
            </a:endParaRPr>
          </a:p>
          <a:p>
            <a:pPr marL="12700">
              <a:spcBef>
                <a:spcPts val="605"/>
              </a:spcBef>
            </a:pPr>
            <a:endParaRPr sz="800" dirty="0">
              <a:latin typeface="Arial MT"/>
              <a:cs typeface="Arial MT"/>
            </a:endParaRPr>
          </a:p>
        </p:txBody>
      </p:sp>
    </p:spTree>
    <p:extLst>
      <p:ext uri="{BB962C8B-B14F-4D97-AF65-F5344CB8AC3E}">
        <p14:creationId xmlns:p14="http://schemas.microsoft.com/office/powerpoint/2010/main" val="317139348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Application of HTML</a:t>
            </a:r>
          </a:p>
        </p:txBody>
      </p:sp>
      <p:sp>
        <p:nvSpPr>
          <p:cNvPr id="3" name="object 3"/>
          <p:cNvSpPr txBox="1"/>
          <p:nvPr/>
        </p:nvSpPr>
        <p:spPr>
          <a:xfrm>
            <a:off x="770183" y="1728119"/>
            <a:ext cx="3522345" cy="2843342"/>
          </a:xfrm>
          <a:prstGeom prst="rect">
            <a:avLst/>
          </a:prstGeom>
        </p:spPr>
        <p:txBody>
          <a:bodyPr vert="horz" wrap="square" lIns="0" tIns="12700" rIns="0" bIns="0" rtlCol="0">
            <a:spAutoFit/>
          </a:bodyPr>
          <a:lstStyle/>
          <a:p>
            <a:pPr marL="228594" algn="ctr">
              <a:spcBef>
                <a:spcPts val="100"/>
              </a:spcBef>
            </a:pPr>
            <a:r>
              <a:rPr sz="1800" spc="-5" dirty="0">
                <a:solidFill>
                  <a:srgbClr val="595959"/>
                </a:solidFill>
                <a:latin typeface="Arial MT"/>
                <a:cs typeface="Arial MT"/>
              </a:rPr>
              <a:t>What</a:t>
            </a:r>
            <a:r>
              <a:rPr sz="1800" spc="-25" dirty="0">
                <a:solidFill>
                  <a:srgbClr val="595959"/>
                </a:solidFill>
                <a:latin typeface="Arial MT"/>
                <a:cs typeface="Arial MT"/>
              </a:rPr>
              <a:t> </a:t>
            </a:r>
            <a:r>
              <a:rPr sz="1800" spc="-5" dirty="0">
                <a:solidFill>
                  <a:srgbClr val="595959"/>
                </a:solidFill>
                <a:latin typeface="Arial MT"/>
                <a:cs typeface="Arial MT"/>
              </a:rPr>
              <a:t>is</a:t>
            </a:r>
            <a:r>
              <a:rPr sz="1800" spc="-25" dirty="0">
                <a:solidFill>
                  <a:srgbClr val="595959"/>
                </a:solidFill>
                <a:latin typeface="Arial MT"/>
                <a:cs typeface="Arial MT"/>
              </a:rPr>
              <a:t> </a:t>
            </a:r>
            <a:r>
              <a:rPr sz="1800" spc="-5" dirty="0">
                <a:solidFill>
                  <a:srgbClr val="595959"/>
                </a:solidFill>
                <a:latin typeface="Arial MT"/>
                <a:cs typeface="Arial MT"/>
              </a:rPr>
              <a:t>Dynamic</a:t>
            </a:r>
            <a:r>
              <a:rPr sz="1800" spc="-20" dirty="0">
                <a:solidFill>
                  <a:srgbClr val="595959"/>
                </a:solidFill>
                <a:latin typeface="Arial MT"/>
                <a:cs typeface="Arial MT"/>
              </a:rPr>
              <a:t> </a:t>
            </a:r>
            <a:r>
              <a:rPr sz="1800" spc="-10" dirty="0">
                <a:solidFill>
                  <a:srgbClr val="595959"/>
                </a:solidFill>
                <a:latin typeface="Arial MT"/>
                <a:cs typeface="Arial MT"/>
              </a:rPr>
              <a:t>Website?</a:t>
            </a:r>
            <a:endParaRPr sz="1800" dirty="0">
              <a:latin typeface="Arial MT"/>
              <a:cs typeface="Arial MT"/>
            </a:endParaRPr>
          </a:p>
          <a:p>
            <a:pPr>
              <a:lnSpc>
                <a:spcPct val="100000"/>
              </a:lnSpc>
            </a:pPr>
            <a:endParaRPr sz="2000" dirty="0">
              <a:latin typeface="Arial MT"/>
              <a:cs typeface="Arial MT"/>
            </a:endParaRPr>
          </a:p>
          <a:p>
            <a:pPr>
              <a:spcBef>
                <a:spcPts val="35"/>
              </a:spcBef>
            </a:pPr>
            <a:endParaRPr sz="1600" dirty="0">
              <a:latin typeface="Arial MT"/>
              <a:cs typeface="Arial MT"/>
            </a:endParaRPr>
          </a:p>
          <a:p>
            <a:pPr marL="348606" marR="400040" indent="-336542" algn="just">
              <a:lnSpc>
                <a:spcPct val="116100"/>
              </a:lnSpc>
              <a:buChar char="●"/>
              <a:tabLst>
                <a:tab pos="347972" algn="l"/>
                <a:tab pos="349241" algn="l"/>
              </a:tabLst>
            </a:pPr>
            <a:r>
              <a:rPr spc="-5" dirty="0">
                <a:latin typeface="Arial MT"/>
                <a:cs typeface="Arial MT"/>
              </a:rPr>
              <a:t>Dynamic website is </a:t>
            </a:r>
            <a:r>
              <a:rPr dirty="0">
                <a:latin typeface="Arial MT"/>
                <a:cs typeface="Arial MT"/>
              </a:rPr>
              <a:t>a collection </a:t>
            </a:r>
            <a:r>
              <a:rPr spc="-5" dirty="0">
                <a:latin typeface="Arial MT"/>
                <a:cs typeface="Arial MT"/>
              </a:rPr>
              <a:t>of </a:t>
            </a:r>
            <a:r>
              <a:rPr dirty="0">
                <a:latin typeface="Arial MT"/>
                <a:cs typeface="Arial MT"/>
              </a:rPr>
              <a:t> </a:t>
            </a:r>
            <a:r>
              <a:rPr spc="-5" dirty="0">
                <a:latin typeface="Arial MT"/>
                <a:cs typeface="Arial MT"/>
              </a:rPr>
              <a:t>dynamic web pages whose </a:t>
            </a:r>
            <a:r>
              <a:rPr dirty="0">
                <a:latin typeface="Arial MT"/>
                <a:cs typeface="Arial MT"/>
              </a:rPr>
              <a:t>content </a:t>
            </a:r>
            <a:r>
              <a:rPr spc="-375" dirty="0">
                <a:latin typeface="Arial MT"/>
                <a:cs typeface="Arial MT"/>
              </a:rPr>
              <a:t> </a:t>
            </a:r>
            <a:r>
              <a:rPr dirty="0">
                <a:latin typeface="Arial MT"/>
                <a:cs typeface="Arial MT"/>
              </a:rPr>
              <a:t>changes</a:t>
            </a:r>
            <a:r>
              <a:rPr spc="-10" dirty="0">
                <a:latin typeface="Arial MT"/>
                <a:cs typeface="Arial MT"/>
              </a:rPr>
              <a:t> </a:t>
            </a:r>
            <a:r>
              <a:rPr spc="-15" dirty="0">
                <a:latin typeface="Arial MT"/>
                <a:cs typeface="Arial MT"/>
              </a:rPr>
              <a:t>dynamically.</a:t>
            </a:r>
            <a:endParaRPr dirty="0">
              <a:latin typeface="Arial MT"/>
              <a:cs typeface="Arial MT"/>
            </a:endParaRPr>
          </a:p>
          <a:p>
            <a:pPr marL="348606" marR="105407" indent="-336542" algn="just">
              <a:lnSpc>
                <a:spcPct val="116100"/>
              </a:lnSpc>
              <a:buChar char="●"/>
              <a:tabLst>
                <a:tab pos="347972" algn="l"/>
                <a:tab pos="349241" algn="l"/>
              </a:tabLst>
            </a:pPr>
            <a:r>
              <a:rPr spc="-5" dirty="0">
                <a:latin typeface="Arial MT"/>
                <a:cs typeface="Arial MT"/>
              </a:rPr>
              <a:t>It accesses </a:t>
            </a:r>
            <a:r>
              <a:rPr dirty="0">
                <a:latin typeface="Arial MT"/>
                <a:cs typeface="Arial MT"/>
              </a:rPr>
              <a:t>content </a:t>
            </a:r>
            <a:r>
              <a:rPr spc="-5" dirty="0">
                <a:latin typeface="Arial MT"/>
                <a:cs typeface="Arial MT"/>
              </a:rPr>
              <a:t>from </a:t>
            </a:r>
            <a:r>
              <a:rPr dirty="0">
                <a:latin typeface="Arial MT"/>
                <a:cs typeface="Arial MT"/>
              </a:rPr>
              <a:t>a </a:t>
            </a:r>
            <a:r>
              <a:rPr spc="-5" dirty="0">
                <a:latin typeface="Arial MT"/>
                <a:cs typeface="Arial MT"/>
              </a:rPr>
              <a:t>database or </a:t>
            </a:r>
            <a:r>
              <a:rPr spc="-375" dirty="0">
                <a:latin typeface="Arial MT"/>
                <a:cs typeface="Arial MT"/>
              </a:rPr>
              <a:t> </a:t>
            </a:r>
            <a:r>
              <a:rPr spc="-5" dirty="0">
                <a:latin typeface="Arial MT"/>
                <a:cs typeface="Arial MT"/>
              </a:rPr>
              <a:t>Content</a:t>
            </a:r>
            <a:r>
              <a:rPr spc="-25" dirty="0">
                <a:latin typeface="Arial MT"/>
                <a:cs typeface="Arial MT"/>
              </a:rPr>
              <a:t> </a:t>
            </a:r>
            <a:r>
              <a:rPr dirty="0">
                <a:latin typeface="Arial MT"/>
                <a:cs typeface="Arial MT"/>
              </a:rPr>
              <a:t>Management</a:t>
            </a:r>
            <a:r>
              <a:rPr spc="-20" dirty="0">
                <a:latin typeface="Arial MT"/>
                <a:cs typeface="Arial MT"/>
              </a:rPr>
              <a:t> </a:t>
            </a:r>
            <a:r>
              <a:rPr spc="-5" dirty="0">
                <a:latin typeface="Arial MT"/>
                <a:cs typeface="Arial MT"/>
              </a:rPr>
              <a:t>System</a:t>
            </a:r>
            <a:r>
              <a:rPr spc="-25" dirty="0">
                <a:latin typeface="Arial MT"/>
                <a:cs typeface="Arial MT"/>
              </a:rPr>
              <a:t> </a:t>
            </a:r>
            <a:r>
              <a:rPr dirty="0">
                <a:latin typeface="Arial MT"/>
                <a:cs typeface="Arial MT"/>
              </a:rPr>
              <a:t>(CMS).</a:t>
            </a:r>
          </a:p>
          <a:p>
            <a:pPr marL="348606" marR="5080" indent="-336542" algn="just">
              <a:lnSpc>
                <a:spcPct val="116100"/>
              </a:lnSpc>
              <a:buChar char="●"/>
              <a:tabLst>
                <a:tab pos="347972" algn="l"/>
                <a:tab pos="349241" algn="l"/>
              </a:tabLst>
            </a:pPr>
            <a:r>
              <a:rPr spc="-5" dirty="0">
                <a:latin typeface="Arial MT"/>
                <a:cs typeface="Arial MT"/>
              </a:rPr>
              <a:t>Dynamic website uses </a:t>
            </a:r>
            <a:r>
              <a:rPr dirty="0">
                <a:latin typeface="Arial MT"/>
                <a:cs typeface="Arial MT"/>
              </a:rPr>
              <a:t>client-side </a:t>
            </a:r>
            <a:r>
              <a:rPr spc="5" dirty="0">
                <a:latin typeface="Arial MT"/>
                <a:cs typeface="Arial MT"/>
              </a:rPr>
              <a:t> </a:t>
            </a:r>
            <a:r>
              <a:rPr dirty="0">
                <a:latin typeface="Arial MT"/>
                <a:cs typeface="Arial MT"/>
              </a:rPr>
              <a:t>scripting</a:t>
            </a:r>
            <a:r>
              <a:rPr spc="-25" dirty="0">
                <a:latin typeface="Arial MT"/>
                <a:cs typeface="Arial MT"/>
              </a:rPr>
              <a:t> </a:t>
            </a:r>
            <a:r>
              <a:rPr spc="-5" dirty="0">
                <a:latin typeface="Arial MT"/>
                <a:cs typeface="Arial MT"/>
              </a:rPr>
              <a:t>or</a:t>
            </a:r>
            <a:r>
              <a:rPr spc="-20" dirty="0">
                <a:latin typeface="Arial MT"/>
                <a:cs typeface="Arial MT"/>
              </a:rPr>
              <a:t> </a:t>
            </a:r>
            <a:r>
              <a:rPr dirty="0">
                <a:latin typeface="Arial MT"/>
                <a:cs typeface="Arial MT"/>
              </a:rPr>
              <a:t>server-side</a:t>
            </a:r>
            <a:r>
              <a:rPr spc="-25" dirty="0">
                <a:latin typeface="Arial MT"/>
                <a:cs typeface="Arial MT"/>
              </a:rPr>
              <a:t> </a:t>
            </a:r>
            <a:r>
              <a:rPr dirty="0">
                <a:latin typeface="Arial MT"/>
                <a:cs typeface="Arial MT"/>
              </a:rPr>
              <a:t>scripting,</a:t>
            </a:r>
            <a:r>
              <a:rPr spc="-20" dirty="0">
                <a:latin typeface="Arial MT"/>
                <a:cs typeface="Arial MT"/>
              </a:rPr>
              <a:t> </a:t>
            </a:r>
            <a:r>
              <a:rPr spc="-5" dirty="0">
                <a:latin typeface="Arial MT"/>
                <a:cs typeface="Arial MT"/>
              </a:rPr>
              <a:t>or</a:t>
            </a:r>
            <a:r>
              <a:rPr spc="-25" dirty="0">
                <a:latin typeface="Arial MT"/>
                <a:cs typeface="Arial MT"/>
              </a:rPr>
              <a:t> </a:t>
            </a:r>
            <a:r>
              <a:rPr spc="-5" dirty="0">
                <a:latin typeface="Arial MT"/>
                <a:cs typeface="Arial MT"/>
              </a:rPr>
              <a:t>both </a:t>
            </a:r>
            <a:r>
              <a:rPr spc="-375" dirty="0">
                <a:latin typeface="Arial MT"/>
                <a:cs typeface="Arial MT"/>
              </a:rPr>
              <a:t> </a:t>
            </a:r>
            <a:r>
              <a:rPr spc="-5" dirty="0">
                <a:latin typeface="Arial MT"/>
                <a:cs typeface="Arial MT"/>
              </a:rPr>
              <a:t>to</a:t>
            </a:r>
            <a:r>
              <a:rPr spc="-10" dirty="0">
                <a:latin typeface="Arial MT"/>
                <a:cs typeface="Arial MT"/>
              </a:rPr>
              <a:t> </a:t>
            </a:r>
            <a:r>
              <a:rPr spc="-5" dirty="0">
                <a:latin typeface="Arial MT"/>
                <a:cs typeface="Arial MT"/>
              </a:rPr>
              <a:t>generate</a:t>
            </a:r>
            <a:r>
              <a:rPr spc="-10" dirty="0">
                <a:latin typeface="Arial MT"/>
                <a:cs typeface="Arial MT"/>
              </a:rPr>
              <a:t> </a:t>
            </a:r>
            <a:r>
              <a:rPr spc="-5" dirty="0">
                <a:latin typeface="Arial MT"/>
                <a:cs typeface="Arial MT"/>
              </a:rPr>
              <a:t>dynamic</a:t>
            </a:r>
            <a:r>
              <a:rPr spc="-10" dirty="0">
                <a:latin typeface="Arial MT"/>
                <a:cs typeface="Arial MT"/>
              </a:rPr>
              <a:t> </a:t>
            </a:r>
            <a:r>
              <a:rPr dirty="0">
                <a:latin typeface="Arial MT"/>
                <a:cs typeface="Arial MT"/>
              </a:rPr>
              <a:t>content.</a:t>
            </a:r>
          </a:p>
        </p:txBody>
      </p:sp>
      <p:pic>
        <p:nvPicPr>
          <p:cNvPr id="4" name="object 4"/>
          <p:cNvPicPr/>
          <p:nvPr/>
        </p:nvPicPr>
        <p:blipFill>
          <a:blip r:embed="rId2" cstate="print"/>
          <a:stretch>
            <a:fillRect/>
          </a:stretch>
        </p:blipFill>
        <p:spPr>
          <a:xfrm>
            <a:off x="4572001" y="1203280"/>
            <a:ext cx="4562474" cy="2809875"/>
          </a:xfrm>
          <a:prstGeom prst="rect">
            <a:avLst/>
          </a:prstGeom>
        </p:spPr>
      </p:pic>
      <p:sp>
        <p:nvSpPr>
          <p:cNvPr id="5" name="object 5"/>
          <p:cNvSpPr txBox="1"/>
          <p:nvPr/>
        </p:nvSpPr>
        <p:spPr>
          <a:xfrm>
            <a:off x="4678285" y="4571461"/>
            <a:ext cx="3794760" cy="311624"/>
          </a:xfrm>
          <a:prstGeom prst="rect">
            <a:avLst/>
          </a:prstGeom>
        </p:spPr>
        <p:txBody>
          <a:bodyPr vert="horz" wrap="square" lIns="0" tIns="3810" rIns="0" bIns="0" rtlCol="0">
            <a:spAutoFit/>
          </a:bodyPr>
          <a:lstStyle/>
          <a:p>
            <a:pPr marL="1087728">
              <a:spcBef>
                <a:spcPts val="30"/>
              </a:spcBef>
            </a:pPr>
            <a:r>
              <a:rPr sz="700" spc="-5" dirty="0">
                <a:solidFill>
                  <a:srgbClr val="595959"/>
                </a:solidFill>
                <a:latin typeface="Arial MT"/>
                <a:cs typeface="Arial MT"/>
              </a:rPr>
              <a:t>Image</a:t>
            </a:r>
            <a:r>
              <a:rPr sz="700" spc="35" dirty="0">
                <a:solidFill>
                  <a:srgbClr val="595959"/>
                </a:solidFill>
                <a:latin typeface="Arial MT"/>
                <a:cs typeface="Arial MT"/>
              </a:rPr>
              <a:t> </a:t>
            </a:r>
            <a:r>
              <a:rPr sz="700" spc="-5" dirty="0">
                <a:solidFill>
                  <a:srgbClr val="595959"/>
                </a:solidFill>
                <a:latin typeface="Arial MT"/>
                <a:cs typeface="Arial MT"/>
              </a:rPr>
              <a:t>Source</a:t>
            </a:r>
            <a:r>
              <a:rPr sz="700" spc="-5" dirty="0">
                <a:solidFill>
                  <a:schemeClr val="tx1"/>
                </a:solidFill>
                <a:latin typeface="Arial MT"/>
                <a:cs typeface="Arial MT"/>
              </a:rPr>
              <a:t>:</a:t>
            </a:r>
            <a:r>
              <a:rPr sz="700" spc="50" dirty="0">
                <a:solidFill>
                  <a:schemeClr val="tx1"/>
                </a:solidFill>
                <a:latin typeface="Arial MT"/>
                <a:cs typeface="Arial MT"/>
              </a:rPr>
              <a:t> </a:t>
            </a:r>
            <a:r>
              <a:rPr sz="700" spc="-10" dirty="0">
                <a:solidFill>
                  <a:schemeClr val="tx1"/>
                </a:solidFill>
                <a:uFill>
                  <a:solidFill>
                    <a:srgbClr val="0097A7"/>
                  </a:solidFill>
                </a:uFill>
                <a:latin typeface="Arial MT"/>
                <a:cs typeface="Arial MT"/>
                <a:hlinkClick r:id="rId3"/>
              </a:rPr>
              <a:t>https://www.javatpoint.com/website-static-vs-dynamic</a:t>
            </a:r>
          </a:p>
          <a:p>
            <a:pPr marL="12700">
              <a:spcBef>
                <a:spcPts val="605"/>
              </a:spcBef>
            </a:pPr>
            <a:endParaRPr sz="800" dirty="0">
              <a:latin typeface="Arial MT"/>
              <a:cs typeface="Arial MT"/>
            </a:endParaRPr>
          </a:p>
        </p:txBody>
      </p:sp>
    </p:spTree>
    <p:extLst>
      <p:ext uri="{BB962C8B-B14F-4D97-AF65-F5344CB8AC3E}">
        <p14:creationId xmlns:p14="http://schemas.microsoft.com/office/powerpoint/2010/main" val="198811610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91779" y="828334"/>
            <a:ext cx="2762250" cy="382156"/>
          </a:xfrm>
          <a:prstGeom prst="rect">
            <a:avLst/>
          </a:prstGeom>
        </p:spPr>
        <p:txBody>
          <a:bodyPr vert="horz" wrap="square" lIns="0" tIns="12700" rIns="0" bIns="0" rtlCol="0">
            <a:spAutoFit/>
          </a:bodyPr>
          <a:lstStyle/>
          <a:p>
            <a:pPr marL="12700">
              <a:spcBef>
                <a:spcPts val="100"/>
              </a:spcBef>
            </a:pPr>
            <a:r>
              <a:rPr sz="2400" spc="-5" dirty="0">
                <a:latin typeface="Arial MT"/>
                <a:cs typeface="Arial MT"/>
              </a:rPr>
              <a:t>Application</a:t>
            </a:r>
            <a:r>
              <a:rPr sz="2400" spc="-55" dirty="0">
                <a:latin typeface="Arial MT"/>
                <a:cs typeface="Arial MT"/>
              </a:rPr>
              <a:t> </a:t>
            </a:r>
            <a:r>
              <a:rPr sz="2400" spc="-5" dirty="0">
                <a:latin typeface="Arial MT"/>
                <a:cs typeface="Arial MT"/>
              </a:rPr>
              <a:t>of</a:t>
            </a:r>
            <a:r>
              <a:rPr sz="2400" spc="-45" dirty="0">
                <a:latin typeface="Arial MT"/>
                <a:cs typeface="Arial MT"/>
              </a:rPr>
              <a:t> </a:t>
            </a:r>
            <a:r>
              <a:rPr sz="2400" spc="-5" dirty="0">
                <a:latin typeface="Arial MT"/>
                <a:cs typeface="Arial MT"/>
              </a:rPr>
              <a:t>HTML</a:t>
            </a:r>
            <a:endParaRPr sz="2400">
              <a:latin typeface="Arial MT"/>
              <a:cs typeface="Arial MT"/>
            </a:endParaRPr>
          </a:p>
        </p:txBody>
      </p:sp>
      <p:sp>
        <p:nvSpPr>
          <p:cNvPr id="3" name="object 3"/>
          <p:cNvSpPr txBox="1"/>
          <p:nvPr/>
        </p:nvSpPr>
        <p:spPr>
          <a:xfrm>
            <a:off x="1326804" y="1728118"/>
            <a:ext cx="2065020" cy="289823"/>
          </a:xfrm>
          <a:prstGeom prst="rect">
            <a:avLst/>
          </a:prstGeom>
        </p:spPr>
        <p:txBody>
          <a:bodyPr vert="horz" wrap="square" lIns="0" tIns="12700" rIns="0" bIns="0" rtlCol="0">
            <a:spAutoFit/>
          </a:bodyPr>
          <a:lstStyle/>
          <a:p>
            <a:pPr marL="12700">
              <a:spcBef>
                <a:spcPts val="100"/>
              </a:spcBef>
            </a:pPr>
            <a:r>
              <a:rPr sz="1800" spc="-5" dirty="0">
                <a:solidFill>
                  <a:srgbClr val="595959"/>
                </a:solidFill>
                <a:latin typeface="Arial MT"/>
                <a:cs typeface="Arial MT"/>
              </a:rPr>
              <a:t>Practica</a:t>
            </a:r>
            <a:r>
              <a:rPr sz="1800" dirty="0">
                <a:solidFill>
                  <a:srgbClr val="595959"/>
                </a:solidFill>
                <a:latin typeface="Arial MT"/>
                <a:cs typeface="Arial MT"/>
              </a:rPr>
              <a:t>l</a:t>
            </a:r>
            <a:r>
              <a:rPr sz="1800" spc="-105" dirty="0">
                <a:solidFill>
                  <a:srgbClr val="595959"/>
                </a:solidFill>
                <a:latin typeface="Arial MT"/>
                <a:cs typeface="Arial MT"/>
              </a:rPr>
              <a:t> </a:t>
            </a:r>
            <a:r>
              <a:rPr sz="1800" spc="-5" dirty="0">
                <a:solidFill>
                  <a:srgbClr val="595959"/>
                </a:solidFill>
                <a:latin typeface="Arial MT"/>
                <a:cs typeface="Arial MT"/>
              </a:rPr>
              <a:t>Application</a:t>
            </a:r>
            <a:endParaRPr sz="1800">
              <a:latin typeface="Arial MT"/>
              <a:cs typeface="Arial MT"/>
            </a:endParaRPr>
          </a:p>
        </p:txBody>
      </p:sp>
      <p:pic>
        <p:nvPicPr>
          <p:cNvPr id="4" name="object 4"/>
          <p:cNvPicPr/>
          <p:nvPr/>
        </p:nvPicPr>
        <p:blipFill>
          <a:blip r:embed="rId2" cstate="print"/>
          <a:stretch>
            <a:fillRect/>
          </a:stretch>
        </p:blipFill>
        <p:spPr>
          <a:xfrm>
            <a:off x="4604400" y="1116468"/>
            <a:ext cx="4539600" cy="3128400"/>
          </a:xfrm>
          <a:prstGeom prst="rect">
            <a:avLst/>
          </a:prstGeom>
        </p:spPr>
      </p:pic>
      <p:sp>
        <p:nvSpPr>
          <p:cNvPr id="5" name="object 5"/>
          <p:cNvSpPr txBox="1"/>
          <p:nvPr/>
        </p:nvSpPr>
        <p:spPr>
          <a:xfrm>
            <a:off x="4188428" y="4643336"/>
            <a:ext cx="4697730" cy="311624"/>
          </a:xfrm>
          <a:prstGeom prst="rect">
            <a:avLst/>
          </a:prstGeom>
        </p:spPr>
        <p:txBody>
          <a:bodyPr vert="horz" wrap="square" lIns="0" tIns="3810" rIns="0" bIns="0" rtlCol="0">
            <a:spAutoFit/>
          </a:bodyPr>
          <a:lstStyle/>
          <a:p>
            <a:pPr marL="1087728">
              <a:spcBef>
                <a:spcPts val="30"/>
              </a:spcBef>
            </a:pPr>
            <a:r>
              <a:rPr sz="700" spc="-5" dirty="0">
                <a:solidFill>
                  <a:schemeClr val="tx1"/>
                </a:solidFill>
                <a:latin typeface="Arial MT"/>
                <a:cs typeface="Arial MT"/>
              </a:rPr>
              <a:t>Image</a:t>
            </a:r>
            <a:r>
              <a:rPr sz="700" spc="65" dirty="0">
                <a:solidFill>
                  <a:schemeClr val="tx1"/>
                </a:solidFill>
                <a:latin typeface="Arial MT"/>
                <a:cs typeface="Arial MT"/>
              </a:rPr>
              <a:t> </a:t>
            </a:r>
            <a:r>
              <a:rPr sz="700" spc="-5" dirty="0">
                <a:solidFill>
                  <a:schemeClr val="tx1"/>
                </a:solidFill>
                <a:latin typeface="Arial MT"/>
                <a:cs typeface="Arial MT"/>
              </a:rPr>
              <a:t>Source:</a:t>
            </a:r>
            <a:r>
              <a:rPr sz="700" spc="90" dirty="0">
                <a:solidFill>
                  <a:schemeClr val="tx1"/>
                </a:solidFill>
                <a:latin typeface="Arial MT"/>
                <a:cs typeface="Arial MT"/>
              </a:rPr>
              <a:t> </a:t>
            </a:r>
            <a:r>
              <a:rPr sz="700" spc="-10" dirty="0">
                <a:solidFill>
                  <a:schemeClr val="tx1"/>
                </a:solidFill>
                <a:uFill>
                  <a:solidFill>
                    <a:srgbClr val="0097A7"/>
                  </a:solidFill>
                </a:uFill>
                <a:latin typeface="Arial MT"/>
                <a:cs typeface="Arial MT"/>
                <a:hlinkClick r:id="rId3"/>
              </a:rPr>
              <a:t>https://www.graphheneinfotech.com/blog/static-website-vs-dynamic-website/</a:t>
            </a:r>
            <a:endParaRPr sz="700" dirty="0">
              <a:solidFill>
                <a:schemeClr val="tx1"/>
              </a:solidFill>
              <a:latin typeface="Arial MT"/>
              <a:cs typeface="Arial MT"/>
            </a:endParaRPr>
          </a:p>
          <a:p>
            <a:pPr marL="12700">
              <a:spcBef>
                <a:spcPts val="605"/>
              </a:spcBef>
            </a:pPr>
            <a:endParaRPr sz="800" dirty="0">
              <a:solidFill>
                <a:schemeClr val="tx1"/>
              </a:solidFill>
              <a:latin typeface="Arial MT"/>
              <a:cs typeface="Arial MT"/>
            </a:endParaRPr>
          </a:p>
        </p:txBody>
      </p:sp>
    </p:spTree>
    <p:extLst>
      <p:ext uri="{BB962C8B-B14F-4D97-AF65-F5344CB8AC3E}">
        <p14:creationId xmlns:p14="http://schemas.microsoft.com/office/powerpoint/2010/main" val="136350719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spcBef>
                <a:spcPts val="100"/>
              </a:spcBef>
            </a:pPr>
            <a:r>
              <a:rPr sz="2400" dirty="0"/>
              <a:t>Application of HTML</a:t>
            </a:r>
          </a:p>
        </p:txBody>
      </p:sp>
      <p:sp>
        <p:nvSpPr>
          <p:cNvPr id="3" name="object 3"/>
          <p:cNvSpPr txBox="1"/>
          <p:nvPr/>
        </p:nvSpPr>
        <p:spPr>
          <a:xfrm>
            <a:off x="770183" y="1638502"/>
            <a:ext cx="3067685" cy="2067874"/>
          </a:xfrm>
          <a:prstGeom prst="rect">
            <a:avLst/>
          </a:prstGeom>
        </p:spPr>
        <p:txBody>
          <a:bodyPr vert="horz" wrap="square" lIns="0" tIns="102235" rIns="0" bIns="0" rtlCol="0">
            <a:spAutoFit/>
          </a:bodyPr>
          <a:lstStyle/>
          <a:p>
            <a:pPr marL="486397" algn="ctr">
              <a:spcBef>
                <a:spcPts val="805"/>
              </a:spcBef>
            </a:pPr>
            <a:r>
              <a:rPr sz="1800" spc="-70" dirty="0">
                <a:solidFill>
                  <a:srgbClr val="595959"/>
                </a:solidFill>
                <a:latin typeface="Arial MT"/>
                <a:cs typeface="Arial MT"/>
              </a:rPr>
              <a:t>Top</a:t>
            </a:r>
            <a:r>
              <a:rPr sz="1800" spc="-25" dirty="0">
                <a:solidFill>
                  <a:srgbClr val="595959"/>
                </a:solidFill>
                <a:latin typeface="Arial MT"/>
                <a:cs typeface="Arial MT"/>
              </a:rPr>
              <a:t> </a:t>
            </a:r>
            <a:r>
              <a:rPr sz="1800" spc="-5" dirty="0">
                <a:solidFill>
                  <a:srgbClr val="595959"/>
                </a:solidFill>
                <a:latin typeface="Arial MT"/>
                <a:cs typeface="Arial MT"/>
              </a:rPr>
              <a:t>10</a:t>
            </a:r>
            <a:r>
              <a:rPr sz="1800" spc="-20" dirty="0">
                <a:solidFill>
                  <a:srgbClr val="595959"/>
                </a:solidFill>
                <a:latin typeface="Arial MT"/>
                <a:cs typeface="Arial MT"/>
              </a:rPr>
              <a:t> </a:t>
            </a:r>
            <a:r>
              <a:rPr sz="1800" spc="-5" dirty="0">
                <a:solidFill>
                  <a:srgbClr val="595959"/>
                </a:solidFill>
                <a:latin typeface="Arial MT"/>
                <a:cs typeface="Arial MT"/>
              </a:rPr>
              <a:t>Uses</a:t>
            </a:r>
            <a:r>
              <a:rPr sz="1800" spc="-20" dirty="0">
                <a:solidFill>
                  <a:srgbClr val="595959"/>
                </a:solidFill>
                <a:latin typeface="Arial MT"/>
                <a:cs typeface="Arial MT"/>
              </a:rPr>
              <a:t> </a:t>
            </a:r>
            <a:r>
              <a:rPr sz="1800" spc="-5" dirty="0">
                <a:solidFill>
                  <a:srgbClr val="595959"/>
                </a:solidFill>
                <a:latin typeface="Arial MT"/>
                <a:cs typeface="Arial MT"/>
              </a:rPr>
              <a:t>of</a:t>
            </a:r>
            <a:r>
              <a:rPr sz="1800" spc="-20" dirty="0">
                <a:solidFill>
                  <a:srgbClr val="595959"/>
                </a:solidFill>
                <a:latin typeface="Arial MT"/>
                <a:cs typeface="Arial MT"/>
              </a:rPr>
              <a:t> </a:t>
            </a:r>
            <a:r>
              <a:rPr sz="1800" spc="-5" dirty="0">
                <a:solidFill>
                  <a:srgbClr val="595959"/>
                </a:solidFill>
                <a:latin typeface="Arial MT"/>
                <a:cs typeface="Arial MT"/>
              </a:rPr>
              <a:t>HTML</a:t>
            </a:r>
            <a:endParaRPr lang="en-IN" sz="1800" spc="-5" dirty="0">
              <a:solidFill>
                <a:srgbClr val="595959"/>
              </a:solidFill>
              <a:latin typeface="Arial MT"/>
              <a:cs typeface="Arial MT"/>
            </a:endParaRPr>
          </a:p>
          <a:p>
            <a:pPr marL="486397" algn="ctr">
              <a:spcBef>
                <a:spcPts val="805"/>
              </a:spcBef>
            </a:pPr>
            <a:endParaRPr sz="1800" dirty="0">
              <a:latin typeface="Arial MT"/>
              <a:cs typeface="Arial MT"/>
            </a:endParaRPr>
          </a:p>
          <a:p>
            <a:pPr marL="348606" indent="-336542" algn="just">
              <a:spcBef>
                <a:spcPts val="550"/>
              </a:spcBef>
              <a:buChar char="●"/>
              <a:tabLst>
                <a:tab pos="347972" algn="l"/>
                <a:tab pos="349241" algn="l"/>
              </a:tabLst>
            </a:pPr>
            <a:r>
              <a:rPr spc="-15" dirty="0">
                <a:latin typeface="Arial MT"/>
                <a:cs typeface="Arial MT"/>
              </a:rPr>
              <a:t>Web</a:t>
            </a:r>
            <a:r>
              <a:rPr spc="-35" dirty="0">
                <a:latin typeface="Arial MT"/>
                <a:cs typeface="Arial MT"/>
              </a:rPr>
              <a:t> </a:t>
            </a:r>
            <a:r>
              <a:rPr spc="-5" dirty="0">
                <a:latin typeface="Arial MT"/>
                <a:cs typeface="Arial MT"/>
              </a:rPr>
              <a:t>pages</a:t>
            </a:r>
            <a:r>
              <a:rPr spc="-30" dirty="0">
                <a:latin typeface="Arial MT"/>
                <a:cs typeface="Arial MT"/>
              </a:rPr>
              <a:t> </a:t>
            </a:r>
            <a:r>
              <a:rPr spc="-5" dirty="0">
                <a:latin typeface="Arial MT"/>
                <a:cs typeface="Arial MT"/>
              </a:rPr>
              <a:t>development</a:t>
            </a:r>
            <a:endParaRPr dirty="0">
              <a:latin typeface="Arial MT"/>
              <a:cs typeface="Arial MT"/>
            </a:endParaRPr>
          </a:p>
          <a:p>
            <a:pPr marL="348606" indent="-336542" algn="just">
              <a:spcBef>
                <a:spcPts val="270"/>
              </a:spcBef>
              <a:buChar char="●"/>
              <a:tabLst>
                <a:tab pos="347972" algn="l"/>
                <a:tab pos="349241" algn="l"/>
              </a:tabLst>
            </a:pPr>
            <a:r>
              <a:rPr spc="-15" dirty="0">
                <a:latin typeface="Arial MT"/>
                <a:cs typeface="Arial MT"/>
              </a:rPr>
              <a:t>Web</a:t>
            </a:r>
            <a:r>
              <a:rPr spc="-35" dirty="0">
                <a:latin typeface="Arial MT"/>
                <a:cs typeface="Arial MT"/>
              </a:rPr>
              <a:t> </a:t>
            </a:r>
            <a:r>
              <a:rPr spc="-5" dirty="0">
                <a:latin typeface="Arial MT"/>
                <a:cs typeface="Arial MT"/>
              </a:rPr>
              <a:t>document</a:t>
            </a:r>
            <a:r>
              <a:rPr spc="-30" dirty="0">
                <a:latin typeface="Arial MT"/>
                <a:cs typeface="Arial MT"/>
              </a:rPr>
              <a:t> </a:t>
            </a:r>
            <a:r>
              <a:rPr dirty="0">
                <a:latin typeface="Arial MT"/>
                <a:cs typeface="Arial MT"/>
              </a:rPr>
              <a:t>creation</a:t>
            </a:r>
          </a:p>
          <a:p>
            <a:pPr marL="348606" indent="-336542" algn="just">
              <a:spcBef>
                <a:spcPts val="270"/>
              </a:spcBef>
              <a:buChar char="●"/>
              <a:tabLst>
                <a:tab pos="347972" algn="l"/>
                <a:tab pos="349241" algn="l"/>
              </a:tabLst>
            </a:pPr>
            <a:r>
              <a:rPr spc="-5" dirty="0">
                <a:latin typeface="Arial MT"/>
                <a:cs typeface="Arial MT"/>
              </a:rPr>
              <a:t>Internet</a:t>
            </a:r>
            <a:r>
              <a:rPr spc="-50" dirty="0">
                <a:latin typeface="Arial MT"/>
                <a:cs typeface="Arial MT"/>
              </a:rPr>
              <a:t> </a:t>
            </a:r>
            <a:r>
              <a:rPr spc="-5" dirty="0">
                <a:latin typeface="Arial MT"/>
                <a:cs typeface="Arial MT"/>
              </a:rPr>
              <a:t>navigation</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Cutting</a:t>
            </a:r>
            <a:r>
              <a:rPr spc="-35" dirty="0">
                <a:latin typeface="Arial MT"/>
                <a:cs typeface="Arial MT"/>
              </a:rPr>
              <a:t> </a:t>
            </a:r>
            <a:r>
              <a:rPr spc="-5" dirty="0">
                <a:latin typeface="Arial MT"/>
                <a:cs typeface="Arial MT"/>
              </a:rPr>
              <a:t>edge</a:t>
            </a:r>
            <a:r>
              <a:rPr spc="-35" dirty="0">
                <a:latin typeface="Arial MT"/>
                <a:cs typeface="Arial MT"/>
              </a:rPr>
              <a:t> </a:t>
            </a:r>
            <a:r>
              <a:rPr spc="-5" dirty="0">
                <a:latin typeface="Arial MT"/>
                <a:cs typeface="Arial MT"/>
              </a:rPr>
              <a:t>feature</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Responsive</a:t>
            </a:r>
            <a:r>
              <a:rPr spc="-25" dirty="0">
                <a:latin typeface="Arial MT"/>
                <a:cs typeface="Arial MT"/>
              </a:rPr>
              <a:t> </a:t>
            </a:r>
            <a:r>
              <a:rPr spc="-5" dirty="0">
                <a:latin typeface="Arial MT"/>
                <a:cs typeface="Arial MT"/>
              </a:rPr>
              <a:t>images</a:t>
            </a:r>
            <a:r>
              <a:rPr spc="-25" dirty="0">
                <a:latin typeface="Arial MT"/>
                <a:cs typeface="Arial MT"/>
              </a:rPr>
              <a:t> </a:t>
            </a:r>
            <a:r>
              <a:rPr spc="-5" dirty="0">
                <a:latin typeface="Arial MT"/>
                <a:cs typeface="Arial MT"/>
              </a:rPr>
              <a:t>on</a:t>
            </a:r>
            <a:r>
              <a:rPr spc="-20" dirty="0">
                <a:latin typeface="Arial MT"/>
                <a:cs typeface="Arial MT"/>
              </a:rPr>
              <a:t> </a:t>
            </a:r>
            <a:r>
              <a:rPr spc="-5" dirty="0">
                <a:latin typeface="Arial MT"/>
                <a:cs typeface="Arial MT"/>
              </a:rPr>
              <a:t>web</a:t>
            </a:r>
            <a:r>
              <a:rPr spc="-25" dirty="0">
                <a:latin typeface="Arial MT"/>
                <a:cs typeface="Arial MT"/>
              </a:rPr>
              <a:t> </a:t>
            </a:r>
            <a:r>
              <a:rPr spc="-5" dirty="0">
                <a:latin typeface="Arial MT"/>
                <a:cs typeface="Arial MT"/>
              </a:rPr>
              <a:t>pages</a:t>
            </a:r>
            <a:endParaRPr dirty="0">
              <a:latin typeface="Arial MT"/>
              <a:cs typeface="Arial MT"/>
            </a:endParaRPr>
          </a:p>
        </p:txBody>
      </p:sp>
      <p:pic>
        <p:nvPicPr>
          <p:cNvPr id="4" name="object 4"/>
          <p:cNvPicPr/>
          <p:nvPr/>
        </p:nvPicPr>
        <p:blipFill>
          <a:blip r:embed="rId2" cstate="print"/>
          <a:stretch>
            <a:fillRect/>
          </a:stretch>
        </p:blipFill>
        <p:spPr>
          <a:xfrm>
            <a:off x="4572001" y="1354899"/>
            <a:ext cx="4571999" cy="2621274"/>
          </a:xfrm>
          <a:prstGeom prst="rect">
            <a:avLst/>
          </a:prstGeom>
        </p:spPr>
      </p:pic>
      <p:sp>
        <p:nvSpPr>
          <p:cNvPr id="5" name="object 5"/>
          <p:cNvSpPr txBox="1"/>
          <p:nvPr/>
        </p:nvSpPr>
        <p:spPr>
          <a:xfrm>
            <a:off x="5458683" y="4862608"/>
            <a:ext cx="2713355" cy="120546"/>
          </a:xfrm>
          <a:prstGeom prst="rect">
            <a:avLst/>
          </a:prstGeom>
        </p:spPr>
        <p:txBody>
          <a:bodyPr vert="horz" wrap="square" lIns="0" tIns="12700" rIns="0" bIns="0" rtlCol="0">
            <a:spAutoFit/>
          </a:bodyPr>
          <a:lstStyle/>
          <a:p>
            <a:pPr marL="12700">
              <a:spcBef>
                <a:spcPts val="100"/>
              </a:spcBef>
            </a:pPr>
            <a:r>
              <a:rPr sz="700" spc="-5" dirty="0">
                <a:solidFill>
                  <a:srgbClr val="595959"/>
                </a:solidFill>
                <a:latin typeface="Arial MT"/>
                <a:cs typeface="Arial MT"/>
              </a:rPr>
              <a:t>Image</a:t>
            </a:r>
            <a:r>
              <a:rPr sz="700" spc="30" dirty="0">
                <a:solidFill>
                  <a:srgbClr val="595959"/>
                </a:solidFill>
                <a:latin typeface="Arial MT"/>
                <a:cs typeface="Arial MT"/>
              </a:rPr>
              <a:t> </a:t>
            </a:r>
            <a:r>
              <a:rPr sz="700" spc="-5" dirty="0">
                <a:solidFill>
                  <a:srgbClr val="595959"/>
                </a:solidFill>
                <a:latin typeface="Arial MT"/>
                <a:cs typeface="Arial MT"/>
              </a:rPr>
              <a:t>Source:</a:t>
            </a:r>
            <a:r>
              <a:rPr sz="700" spc="30" dirty="0">
                <a:solidFill>
                  <a:srgbClr val="595959"/>
                </a:solidFill>
                <a:latin typeface="Arial MT"/>
                <a:cs typeface="Arial MT"/>
              </a:rPr>
              <a:t> </a:t>
            </a:r>
            <a:r>
              <a:rPr sz="700" spc="-10" dirty="0">
                <a:solidFill>
                  <a:srgbClr val="595959"/>
                </a:solidFill>
                <a:latin typeface="Arial MT"/>
                <a:cs typeface="Arial MT"/>
                <a:hlinkClick r:id="rId3"/>
              </a:rPr>
              <a:t>http://www.mcm-plus.com/en/document-creation.html</a:t>
            </a:r>
            <a:endParaRPr sz="700" dirty="0">
              <a:latin typeface="Arial MT"/>
              <a:cs typeface="Arial MT"/>
            </a:endParaRPr>
          </a:p>
        </p:txBody>
      </p:sp>
    </p:spTree>
    <p:extLst>
      <p:ext uri="{BB962C8B-B14F-4D97-AF65-F5344CB8AC3E}">
        <p14:creationId xmlns:p14="http://schemas.microsoft.com/office/powerpoint/2010/main" val="78875832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spcFirstLastPara="1" vert="horz" wrap="square" lIns="0" tIns="12700" rIns="0" bIns="0" rtlCol="0" anchor="ctr" anchorCtr="0">
            <a:spAutoFit/>
          </a:bodyPr>
          <a:lstStyle/>
          <a:p>
            <a:pPr marL="12700" algn="ctr">
              <a:spcBef>
                <a:spcPts val="100"/>
              </a:spcBef>
            </a:pPr>
            <a:r>
              <a:rPr sz="2400" dirty="0"/>
              <a:t>Application of HTML</a:t>
            </a:r>
          </a:p>
        </p:txBody>
      </p:sp>
      <p:sp>
        <p:nvSpPr>
          <p:cNvPr id="3" name="object 3"/>
          <p:cNvSpPr txBox="1"/>
          <p:nvPr/>
        </p:nvSpPr>
        <p:spPr>
          <a:xfrm>
            <a:off x="770183" y="1728119"/>
            <a:ext cx="3194050" cy="1982594"/>
          </a:xfrm>
          <a:prstGeom prst="rect">
            <a:avLst/>
          </a:prstGeom>
        </p:spPr>
        <p:txBody>
          <a:bodyPr vert="horz" wrap="square" lIns="0" tIns="12700" rIns="0" bIns="0" rtlCol="0">
            <a:spAutoFit/>
          </a:bodyPr>
          <a:lstStyle/>
          <a:p>
            <a:pPr marL="486397" algn="ctr">
              <a:spcBef>
                <a:spcPts val="100"/>
              </a:spcBef>
            </a:pPr>
            <a:r>
              <a:rPr sz="1800" spc="-70" dirty="0">
                <a:solidFill>
                  <a:srgbClr val="595959"/>
                </a:solidFill>
                <a:latin typeface="Arial MT"/>
                <a:cs typeface="Arial MT"/>
              </a:rPr>
              <a:t>Top</a:t>
            </a:r>
            <a:r>
              <a:rPr sz="1800" spc="-25" dirty="0">
                <a:solidFill>
                  <a:srgbClr val="595959"/>
                </a:solidFill>
                <a:latin typeface="Arial MT"/>
                <a:cs typeface="Arial MT"/>
              </a:rPr>
              <a:t> </a:t>
            </a:r>
            <a:r>
              <a:rPr sz="1800" spc="-5" dirty="0">
                <a:solidFill>
                  <a:srgbClr val="595959"/>
                </a:solidFill>
                <a:latin typeface="Arial MT"/>
                <a:cs typeface="Arial MT"/>
              </a:rPr>
              <a:t>10</a:t>
            </a:r>
            <a:r>
              <a:rPr sz="1800" spc="-20" dirty="0">
                <a:solidFill>
                  <a:srgbClr val="595959"/>
                </a:solidFill>
                <a:latin typeface="Arial MT"/>
                <a:cs typeface="Arial MT"/>
              </a:rPr>
              <a:t> </a:t>
            </a:r>
            <a:r>
              <a:rPr sz="1800" spc="-5" dirty="0">
                <a:solidFill>
                  <a:srgbClr val="595959"/>
                </a:solidFill>
                <a:latin typeface="Arial MT"/>
                <a:cs typeface="Arial MT"/>
              </a:rPr>
              <a:t>Uses</a:t>
            </a:r>
            <a:r>
              <a:rPr sz="1800" spc="-20" dirty="0">
                <a:solidFill>
                  <a:srgbClr val="595959"/>
                </a:solidFill>
                <a:latin typeface="Arial MT"/>
                <a:cs typeface="Arial MT"/>
              </a:rPr>
              <a:t> </a:t>
            </a:r>
            <a:r>
              <a:rPr sz="1800" spc="-5" dirty="0">
                <a:solidFill>
                  <a:srgbClr val="595959"/>
                </a:solidFill>
                <a:latin typeface="Arial MT"/>
                <a:cs typeface="Arial MT"/>
              </a:rPr>
              <a:t>of</a:t>
            </a:r>
            <a:r>
              <a:rPr sz="1800" spc="-20" dirty="0">
                <a:solidFill>
                  <a:srgbClr val="595959"/>
                </a:solidFill>
                <a:latin typeface="Arial MT"/>
                <a:cs typeface="Arial MT"/>
              </a:rPr>
              <a:t> </a:t>
            </a:r>
            <a:r>
              <a:rPr sz="1800" spc="-5" dirty="0">
                <a:solidFill>
                  <a:srgbClr val="595959"/>
                </a:solidFill>
                <a:latin typeface="Arial MT"/>
                <a:cs typeface="Arial MT"/>
              </a:rPr>
              <a:t>HTML</a:t>
            </a:r>
            <a:endParaRPr sz="1800" dirty="0">
              <a:latin typeface="Arial MT"/>
              <a:cs typeface="Arial MT"/>
            </a:endParaRPr>
          </a:p>
          <a:p>
            <a:pPr>
              <a:lnSpc>
                <a:spcPct val="100000"/>
              </a:lnSpc>
            </a:pPr>
            <a:endParaRPr sz="2000" dirty="0">
              <a:latin typeface="Arial MT"/>
              <a:cs typeface="Arial MT"/>
            </a:endParaRPr>
          </a:p>
          <a:p>
            <a:pPr marL="348606" indent="-336542" algn="just">
              <a:spcBef>
                <a:spcPts val="1175"/>
              </a:spcBef>
              <a:buChar char="●"/>
              <a:tabLst>
                <a:tab pos="347972" algn="l"/>
                <a:tab pos="349241" algn="l"/>
              </a:tabLst>
            </a:pPr>
            <a:r>
              <a:rPr spc="-5" dirty="0">
                <a:latin typeface="Arial MT"/>
                <a:cs typeface="Arial MT"/>
              </a:rPr>
              <a:t>Client-side</a:t>
            </a:r>
            <a:r>
              <a:rPr spc="-50" dirty="0">
                <a:latin typeface="Arial MT"/>
                <a:cs typeface="Arial MT"/>
              </a:rPr>
              <a:t> </a:t>
            </a:r>
            <a:r>
              <a:rPr dirty="0">
                <a:latin typeface="Arial MT"/>
                <a:cs typeface="Arial MT"/>
              </a:rPr>
              <a:t>storage</a:t>
            </a:r>
          </a:p>
          <a:p>
            <a:pPr marL="348606" indent="-336542" algn="just">
              <a:spcBef>
                <a:spcPts val="270"/>
              </a:spcBef>
              <a:buChar char="●"/>
              <a:tabLst>
                <a:tab pos="347972" algn="l"/>
                <a:tab pos="349241" algn="l"/>
              </a:tabLst>
            </a:pPr>
            <a:r>
              <a:rPr spc="-10" dirty="0">
                <a:latin typeface="Arial MT"/>
                <a:cs typeface="Arial MT"/>
              </a:rPr>
              <a:t>Offline</a:t>
            </a:r>
            <a:r>
              <a:rPr spc="-35" dirty="0">
                <a:latin typeface="Arial MT"/>
                <a:cs typeface="Arial MT"/>
              </a:rPr>
              <a:t> </a:t>
            </a:r>
            <a:r>
              <a:rPr dirty="0">
                <a:latin typeface="Arial MT"/>
                <a:cs typeface="Arial MT"/>
              </a:rPr>
              <a:t>capabilities</a:t>
            </a:r>
            <a:r>
              <a:rPr spc="-30" dirty="0">
                <a:latin typeface="Arial MT"/>
                <a:cs typeface="Arial MT"/>
              </a:rPr>
              <a:t> </a:t>
            </a:r>
            <a:r>
              <a:rPr spc="-5" dirty="0">
                <a:latin typeface="Arial MT"/>
                <a:cs typeface="Arial MT"/>
              </a:rPr>
              <a:t>usage</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Data</a:t>
            </a:r>
            <a:r>
              <a:rPr spc="-25" dirty="0">
                <a:latin typeface="Arial MT"/>
                <a:cs typeface="Arial MT"/>
              </a:rPr>
              <a:t> </a:t>
            </a:r>
            <a:r>
              <a:rPr spc="-5" dirty="0">
                <a:latin typeface="Arial MT"/>
                <a:cs typeface="Arial MT"/>
              </a:rPr>
              <a:t>Entry</a:t>
            </a:r>
            <a:r>
              <a:rPr spc="-20" dirty="0">
                <a:latin typeface="Arial MT"/>
                <a:cs typeface="Arial MT"/>
              </a:rPr>
              <a:t> </a:t>
            </a:r>
            <a:r>
              <a:rPr dirty="0">
                <a:latin typeface="Arial MT"/>
                <a:cs typeface="Arial MT"/>
              </a:rPr>
              <a:t>support</a:t>
            </a:r>
            <a:r>
              <a:rPr spc="-20" dirty="0">
                <a:latin typeface="Arial MT"/>
                <a:cs typeface="Arial MT"/>
              </a:rPr>
              <a:t> </a:t>
            </a:r>
            <a:r>
              <a:rPr spc="-5" dirty="0">
                <a:latin typeface="Arial MT"/>
                <a:cs typeface="Arial MT"/>
              </a:rPr>
              <a:t>with</a:t>
            </a:r>
            <a:r>
              <a:rPr spc="-25" dirty="0">
                <a:latin typeface="Arial MT"/>
                <a:cs typeface="Arial MT"/>
              </a:rPr>
              <a:t> </a:t>
            </a:r>
            <a:r>
              <a:rPr spc="-5" dirty="0">
                <a:latin typeface="Arial MT"/>
                <a:cs typeface="Arial MT"/>
              </a:rPr>
              <a:t>HTML</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Game</a:t>
            </a:r>
            <a:r>
              <a:rPr spc="-35" dirty="0">
                <a:latin typeface="Arial MT"/>
                <a:cs typeface="Arial MT"/>
              </a:rPr>
              <a:t> </a:t>
            </a:r>
            <a:r>
              <a:rPr spc="-5" dirty="0">
                <a:latin typeface="Arial MT"/>
                <a:cs typeface="Arial MT"/>
              </a:rPr>
              <a:t>development</a:t>
            </a:r>
            <a:r>
              <a:rPr spc="-35" dirty="0">
                <a:latin typeface="Arial MT"/>
                <a:cs typeface="Arial MT"/>
              </a:rPr>
              <a:t> </a:t>
            </a:r>
            <a:r>
              <a:rPr spc="-5" dirty="0">
                <a:latin typeface="Arial MT"/>
                <a:cs typeface="Arial MT"/>
              </a:rPr>
              <a:t>usage</a:t>
            </a:r>
            <a:endParaRPr dirty="0">
              <a:latin typeface="Arial MT"/>
              <a:cs typeface="Arial MT"/>
            </a:endParaRPr>
          </a:p>
          <a:p>
            <a:pPr marL="348606" indent="-336542" algn="just">
              <a:spcBef>
                <a:spcPts val="270"/>
              </a:spcBef>
              <a:buChar char="●"/>
              <a:tabLst>
                <a:tab pos="347972" algn="l"/>
                <a:tab pos="349241" algn="l"/>
              </a:tabLst>
            </a:pPr>
            <a:r>
              <a:rPr spc="-5" dirty="0">
                <a:latin typeface="Arial MT"/>
                <a:cs typeface="Arial MT"/>
              </a:rPr>
              <a:t>Native</a:t>
            </a:r>
            <a:r>
              <a:rPr spc="-95" dirty="0">
                <a:latin typeface="Arial MT"/>
                <a:cs typeface="Arial MT"/>
              </a:rPr>
              <a:t> </a:t>
            </a:r>
            <a:r>
              <a:rPr spc="-5" dirty="0">
                <a:latin typeface="Arial MT"/>
                <a:cs typeface="Arial MT"/>
              </a:rPr>
              <a:t>APIs</a:t>
            </a:r>
            <a:r>
              <a:rPr spc="-20" dirty="0">
                <a:latin typeface="Arial MT"/>
                <a:cs typeface="Arial MT"/>
              </a:rPr>
              <a:t> </a:t>
            </a:r>
            <a:r>
              <a:rPr spc="-5" dirty="0">
                <a:latin typeface="Arial MT"/>
                <a:cs typeface="Arial MT"/>
              </a:rPr>
              <a:t>usage</a:t>
            </a:r>
            <a:r>
              <a:rPr spc="-15" dirty="0">
                <a:latin typeface="Arial MT"/>
                <a:cs typeface="Arial MT"/>
              </a:rPr>
              <a:t> </a:t>
            </a:r>
            <a:r>
              <a:rPr spc="-5" dirty="0">
                <a:latin typeface="Arial MT"/>
                <a:cs typeface="Arial MT"/>
              </a:rPr>
              <a:t>to</a:t>
            </a:r>
            <a:r>
              <a:rPr spc="-20" dirty="0">
                <a:latin typeface="Arial MT"/>
                <a:cs typeface="Arial MT"/>
              </a:rPr>
              <a:t> </a:t>
            </a:r>
            <a:r>
              <a:rPr spc="-5" dirty="0">
                <a:latin typeface="Arial MT"/>
                <a:cs typeface="Arial MT"/>
              </a:rPr>
              <a:t>enrich</a:t>
            </a:r>
            <a:r>
              <a:rPr spc="-20" dirty="0">
                <a:latin typeface="Arial MT"/>
                <a:cs typeface="Arial MT"/>
              </a:rPr>
              <a:t> </a:t>
            </a:r>
            <a:r>
              <a:rPr spc="-5" dirty="0">
                <a:latin typeface="Arial MT"/>
                <a:cs typeface="Arial MT"/>
              </a:rPr>
              <a:t>website</a:t>
            </a:r>
            <a:endParaRPr dirty="0">
              <a:latin typeface="Arial MT"/>
              <a:cs typeface="Arial MT"/>
            </a:endParaRPr>
          </a:p>
        </p:txBody>
      </p:sp>
      <p:pic>
        <p:nvPicPr>
          <p:cNvPr id="4" name="object 4"/>
          <p:cNvPicPr/>
          <p:nvPr/>
        </p:nvPicPr>
        <p:blipFill>
          <a:blip r:embed="rId2" cstate="print"/>
          <a:stretch>
            <a:fillRect/>
          </a:stretch>
        </p:blipFill>
        <p:spPr>
          <a:xfrm>
            <a:off x="4574774" y="1904626"/>
            <a:ext cx="4569225" cy="1902050"/>
          </a:xfrm>
          <a:prstGeom prst="rect">
            <a:avLst/>
          </a:prstGeom>
        </p:spPr>
      </p:pic>
      <p:sp>
        <p:nvSpPr>
          <p:cNvPr id="5" name="object 5"/>
          <p:cNvSpPr txBox="1"/>
          <p:nvPr/>
        </p:nvSpPr>
        <p:spPr>
          <a:xfrm>
            <a:off x="5704321" y="4829951"/>
            <a:ext cx="2170430" cy="120546"/>
          </a:xfrm>
          <a:prstGeom prst="rect">
            <a:avLst/>
          </a:prstGeom>
        </p:spPr>
        <p:txBody>
          <a:bodyPr vert="horz" wrap="square" lIns="0" tIns="12700" rIns="0" bIns="0" rtlCol="0">
            <a:spAutoFit/>
          </a:bodyPr>
          <a:lstStyle/>
          <a:p>
            <a:pPr marL="12700">
              <a:spcBef>
                <a:spcPts val="100"/>
              </a:spcBef>
            </a:pPr>
            <a:r>
              <a:rPr sz="700" spc="-5" dirty="0">
                <a:solidFill>
                  <a:srgbClr val="595959"/>
                </a:solidFill>
                <a:latin typeface="Arial MT"/>
                <a:cs typeface="Arial MT"/>
              </a:rPr>
              <a:t>Image</a:t>
            </a:r>
            <a:r>
              <a:rPr sz="700" spc="40" dirty="0">
                <a:solidFill>
                  <a:srgbClr val="595959"/>
                </a:solidFill>
                <a:latin typeface="Arial MT"/>
                <a:cs typeface="Arial MT"/>
              </a:rPr>
              <a:t> </a:t>
            </a:r>
            <a:r>
              <a:rPr sz="700" spc="-5" dirty="0">
                <a:solidFill>
                  <a:srgbClr val="595959"/>
                </a:solidFill>
                <a:latin typeface="Arial MT"/>
                <a:cs typeface="Arial MT"/>
              </a:rPr>
              <a:t>Source:</a:t>
            </a:r>
            <a:r>
              <a:rPr lang="en-IN" sz="700" spc="-5" dirty="0">
                <a:solidFill>
                  <a:srgbClr val="595959"/>
                </a:solidFill>
                <a:latin typeface="Arial MT"/>
                <a:cs typeface="Arial MT"/>
              </a:rPr>
              <a:t> </a:t>
            </a:r>
            <a:r>
              <a:rPr sz="700" spc="-5" dirty="0">
                <a:solidFill>
                  <a:srgbClr val="595959"/>
                </a:solidFill>
                <a:latin typeface="Arial MT"/>
                <a:cs typeface="Arial MT"/>
                <a:hlinkClick r:id="rId3"/>
              </a:rPr>
              <a:t>https://www.inventivestudio.co.uk/html5</a:t>
            </a:r>
            <a:r>
              <a:rPr sz="700" spc="-10" dirty="0">
                <a:solidFill>
                  <a:srgbClr val="595959"/>
                </a:solidFill>
                <a:latin typeface="Arial MT"/>
                <a:cs typeface="Arial MT"/>
                <a:hlinkClick r:id="rId3"/>
              </a:rPr>
              <a:t>/</a:t>
            </a:r>
            <a:endParaRPr sz="700" dirty="0">
              <a:latin typeface="Arial MT"/>
              <a:cs typeface="Arial MT"/>
            </a:endParaRPr>
          </a:p>
        </p:txBody>
      </p:sp>
    </p:spTree>
    <p:extLst>
      <p:ext uri="{BB962C8B-B14F-4D97-AF65-F5344CB8AC3E}">
        <p14:creationId xmlns:p14="http://schemas.microsoft.com/office/powerpoint/2010/main" val="15591826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713500"/>
            <a:ext cx="4045200" cy="6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Internet, Browsing, and Emailing</a:t>
            </a:r>
            <a:endParaRPr dirty="0"/>
          </a:p>
        </p:txBody>
      </p:sp>
      <p:sp>
        <p:nvSpPr>
          <p:cNvPr id="74" name="Google Shape;74;p15"/>
          <p:cNvSpPr txBox="1">
            <a:spLocks noGrp="1"/>
          </p:cNvSpPr>
          <p:nvPr>
            <p:ph type="subTitle" idx="1"/>
          </p:nvPr>
        </p:nvSpPr>
        <p:spPr>
          <a:xfrm>
            <a:off x="254075" y="1567375"/>
            <a:ext cx="4045200" cy="641400"/>
          </a:xfrm>
          <a:prstGeom prst="rect">
            <a:avLst/>
          </a:prstGeom>
        </p:spPr>
        <p:txBody>
          <a:bodyPr spcFirstLastPara="1" wrap="square" lIns="91425" tIns="91425" rIns="91425" bIns="91425" anchor="ctr" anchorCtr="0">
            <a:noAutofit/>
          </a:bodyPr>
          <a:lstStyle/>
          <a:p>
            <a:pPr marL="0" lvl="0" indent="0"/>
            <a:r>
              <a:rPr lang="en-IN" dirty="0"/>
              <a:t>Internet Protocol</a:t>
            </a:r>
          </a:p>
        </p:txBody>
      </p:sp>
      <p:sp>
        <p:nvSpPr>
          <p:cNvPr id="75" name="Google Shape;75;p15"/>
          <p:cNvSpPr txBox="1">
            <a:spLocks noGrp="1"/>
          </p:cNvSpPr>
          <p:nvPr>
            <p:ph type="body" idx="2"/>
          </p:nvPr>
        </p:nvSpPr>
        <p:spPr>
          <a:xfrm>
            <a:off x="462275" y="2775861"/>
            <a:ext cx="3837000" cy="1965591"/>
          </a:xfrm>
          <a:prstGeom prst="rect">
            <a:avLst/>
          </a:prstGeom>
        </p:spPr>
        <p:txBody>
          <a:bodyPr spcFirstLastPara="1" wrap="square" lIns="91425" tIns="91425" rIns="91425" bIns="91425" anchor="ctr" anchorCtr="0">
            <a:noAutofit/>
          </a:bodyPr>
          <a:lstStyle/>
          <a:p>
            <a:pPr lvl="0" algn="just"/>
            <a:r>
              <a:rPr lang="en-US" dirty="0"/>
              <a:t>The Internet Protocol (IP) is the method  or protocol by which data is sent from  one computer to another on the Internet.</a:t>
            </a:r>
          </a:p>
          <a:p>
            <a:pPr lvl="0" algn="just"/>
            <a:r>
              <a:rPr lang="en-US" dirty="0"/>
              <a:t>Internet Protocol, or IP, is the method  that governs how computers share data  across the Internet.</a:t>
            </a:r>
          </a:p>
        </p:txBody>
      </p:sp>
      <p:sp>
        <p:nvSpPr>
          <p:cNvPr id="77" name="Google Shape;77;p15"/>
          <p:cNvSpPr txBox="1">
            <a:spLocks noGrp="1"/>
          </p:cNvSpPr>
          <p:nvPr>
            <p:ph type="body" idx="3"/>
          </p:nvPr>
        </p:nvSpPr>
        <p:spPr>
          <a:xfrm>
            <a:off x="4572000" y="4627211"/>
            <a:ext cx="4572000" cy="379918"/>
          </a:xfrm>
          <a:prstGeom prst="rect">
            <a:avLst/>
          </a:prstGeom>
        </p:spPr>
        <p:txBody>
          <a:bodyPr spcFirstLastPara="1" wrap="square" lIns="91425" tIns="91425" rIns="91425" bIns="91425" anchor="t" anchorCtr="0">
            <a:noAutofit/>
          </a:bodyPr>
          <a:lstStyle/>
          <a:p>
            <a:pPr marL="0" lvl="0" indent="0" algn="ctr">
              <a:spcAft>
                <a:spcPts val="1600"/>
              </a:spcAft>
              <a:buNone/>
            </a:pPr>
            <a:r>
              <a:rPr lang="en-IN" dirty="0"/>
              <a:t>Image Source: </a:t>
            </a:r>
            <a:r>
              <a:rPr lang="en-IN" dirty="0">
                <a:hlinkClick r:id="rId3"/>
              </a:rPr>
              <a:t>https://www.softwaretestinghelp.com/wp-content/qa/uploads/2019/02/internet-protocol-suite-11-638.jpg </a:t>
            </a:r>
            <a:endParaRPr dirty="0"/>
          </a:p>
        </p:txBody>
      </p:sp>
      <p:pic>
        <p:nvPicPr>
          <p:cNvPr id="7" name="object 6"/>
          <p:cNvPicPr/>
          <p:nvPr/>
        </p:nvPicPr>
        <p:blipFill>
          <a:blip r:embed="rId4" cstate="print"/>
          <a:stretch>
            <a:fillRect/>
          </a:stretch>
        </p:blipFill>
        <p:spPr>
          <a:xfrm>
            <a:off x="4572000" y="1034200"/>
            <a:ext cx="4572000" cy="3128400"/>
          </a:xfrm>
          <a:prstGeom prst="rect">
            <a:avLst/>
          </a:prstGeom>
        </p:spPr>
      </p:pic>
    </p:spTree>
    <p:extLst>
      <p:ext uri="{BB962C8B-B14F-4D97-AF65-F5344CB8AC3E}">
        <p14:creationId xmlns:p14="http://schemas.microsoft.com/office/powerpoint/2010/main" val="133287983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3"/>
          <p:cNvSpPr txBox="1">
            <a:spLocks noGrp="1"/>
          </p:cNvSpPr>
          <p:nvPr>
            <p:ph type="ctrTitle"/>
          </p:nvPr>
        </p:nvSpPr>
        <p:spPr>
          <a:xfrm>
            <a:off x="420349" y="1023042"/>
            <a:ext cx="8520600" cy="2398822"/>
          </a:xfrm>
          <a:prstGeom prst="rect">
            <a:avLst/>
          </a:prstGeom>
        </p:spPr>
        <p:txBody>
          <a:bodyPr spcFirstLastPara="1" wrap="square" lIns="91425" tIns="91425" rIns="91425" bIns="91425" anchor="b" anchorCtr="0">
            <a:noAutofit/>
          </a:bodyPr>
          <a:lstStyle/>
          <a:p>
            <a:r>
              <a:rPr lang="en-IN" dirty="0"/>
              <a:t>Able to Create Styles of web pages using CSS</a:t>
            </a:r>
            <a:endParaRPr dirty="0"/>
          </a:p>
        </p:txBody>
      </p:sp>
      <p:sp>
        <p:nvSpPr>
          <p:cNvPr id="62" name="Google Shape;62;p13"/>
          <p:cNvSpPr txBox="1">
            <a:spLocks noGrp="1"/>
          </p:cNvSpPr>
          <p:nvPr>
            <p:ph type="subTitle" idx="1"/>
          </p:nvPr>
        </p:nvSpPr>
        <p:spPr>
          <a:xfrm>
            <a:off x="311708" y="36063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(25 hours)</a:t>
            </a:r>
            <a:endParaRPr dirty="0"/>
          </a:p>
        </p:txBody>
      </p:sp>
    </p:spTree>
    <p:extLst>
      <p:ext uri="{BB962C8B-B14F-4D97-AF65-F5344CB8AC3E}">
        <p14:creationId xmlns:p14="http://schemas.microsoft.com/office/powerpoint/2010/main" val="475548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title"/>
          </p:nvPr>
        </p:nvSpPr>
        <p:spPr>
          <a:xfrm>
            <a:off x="311700" y="5409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 this section, we will discuss:</a:t>
            </a:r>
            <a:endParaRPr dirty="0"/>
          </a:p>
        </p:txBody>
      </p:sp>
      <p:sp>
        <p:nvSpPr>
          <p:cNvPr id="68" name="Google Shape;68;p14"/>
          <p:cNvSpPr txBox="1">
            <a:spLocks noGrp="1"/>
          </p:cNvSpPr>
          <p:nvPr>
            <p:ph type="body" idx="1"/>
          </p:nvPr>
        </p:nvSpPr>
        <p:spPr>
          <a:xfrm>
            <a:off x="143975" y="1186200"/>
            <a:ext cx="8520600" cy="3416400"/>
          </a:xfrm>
          <a:prstGeom prst="rect">
            <a:avLst/>
          </a:prstGeom>
        </p:spPr>
        <p:txBody>
          <a:bodyPr spcFirstLastPara="1" wrap="square" lIns="91425" tIns="91425" rIns="91425" bIns="91425" anchor="t" anchorCtr="0">
            <a:noAutofit/>
          </a:bodyPr>
          <a:lstStyle/>
          <a:p>
            <a:pPr marL="114300" lvl="0" indent="0" algn="l" rtl="0">
              <a:spcBef>
                <a:spcPts val="0"/>
              </a:spcBef>
              <a:spcAft>
                <a:spcPts val="0"/>
              </a:spcAft>
              <a:buSzPts val="1800"/>
              <a:buNone/>
            </a:pPr>
            <a:endParaRPr lang="en-IN" dirty="0"/>
          </a:p>
          <a:p>
            <a:pPr marL="457200" lvl="0" indent="-342900" algn="l" rtl="0">
              <a:spcBef>
                <a:spcPts val="0"/>
              </a:spcBef>
              <a:spcAft>
                <a:spcPts val="0"/>
              </a:spcAft>
              <a:buSzPts val="1800"/>
              <a:buChar char="●"/>
            </a:pPr>
            <a:r>
              <a:rPr lang="en-IN" dirty="0"/>
              <a:t>Introduction to CSS</a:t>
            </a:r>
          </a:p>
          <a:p>
            <a:pPr marL="457200" lvl="0" indent="-342900" algn="l" rtl="0">
              <a:spcBef>
                <a:spcPts val="0"/>
              </a:spcBef>
              <a:spcAft>
                <a:spcPts val="0"/>
              </a:spcAft>
              <a:buSzPts val="1800"/>
              <a:buChar char="●"/>
            </a:pPr>
            <a:r>
              <a:rPr lang="en-IN" dirty="0"/>
              <a:t>Limitations of CSS</a:t>
            </a:r>
          </a:p>
          <a:p>
            <a:pPr marL="457200" lvl="0" indent="-342900" algn="l" rtl="0">
              <a:spcBef>
                <a:spcPts val="0"/>
              </a:spcBef>
              <a:spcAft>
                <a:spcPts val="0"/>
              </a:spcAft>
              <a:buSzPts val="1800"/>
              <a:buChar char="●"/>
            </a:pPr>
            <a:r>
              <a:rPr lang="en-IN" dirty="0"/>
              <a:t>Advantages of CSS</a:t>
            </a:r>
          </a:p>
          <a:p>
            <a:pPr marL="457200" lvl="0" indent="-342900" algn="l" rtl="0">
              <a:spcBef>
                <a:spcPts val="0"/>
              </a:spcBef>
              <a:spcAft>
                <a:spcPts val="0"/>
              </a:spcAft>
              <a:buSzPts val="1800"/>
              <a:buChar char="●"/>
            </a:pPr>
            <a:r>
              <a:rPr lang="en-IN" dirty="0"/>
              <a:t>CSS Syntax</a:t>
            </a:r>
          </a:p>
          <a:p>
            <a:pPr marL="457200" lvl="0" indent="-342900" algn="l" rtl="0">
              <a:spcBef>
                <a:spcPts val="0"/>
              </a:spcBef>
              <a:spcAft>
                <a:spcPts val="0"/>
              </a:spcAft>
              <a:buSzPts val="1800"/>
              <a:buChar char="●"/>
            </a:pPr>
            <a:r>
              <a:rPr lang="en-IN" dirty="0"/>
              <a:t>Three ways to integrate CSS</a:t>
            </a:r>
          </a:p>
          <a:p>
            <a:pPr marL="457200" lvl="0" indent="-342900" algn="l" rtl="0">
              <a:spcBef>
                <a:spcPts val="0"/>
              </a:spcBef>
              <a:spcAft>
                <a:spcPts val="0"/>
              </a:spcAft>
              <a:buSzPts val="1800"/>
              <a:buChar char="●"/>
            </a:pPr>
            <a:r>
              <a:rPr lang="en-IN" dirty="0"/>
              <a:t>Merits and demerits of -external Style Sheets,, Embedded Style Sheets</a:t>
            </a:r>
          </a:p>
          <a:p>
            <a:pPr marL="457200" lvl="0" indent="-342900" algn="l" rtl="0">
              <a:spcBef>
                <a:spcPts val="0"/>
              </a:spcBef>
              <a:spcAft>
                <a:spcPts val="0"/>
              </a:spcAft>
              <a:buSzPts val="1800"/>
              <a:buChar char="●"/>
            </a:pPr>
            <a:endParaRPr lang="en-IN" dirty="0"/>
          </a:p>
          <a:p>
            <a:pPr marL="114300" lvl="0" indent="0" algn="l" rtl="0">
              <a:spcBef>
                <a:spcPts val="0"/>
              </a:spcBef>
              <a:spcAft>
                <a:spcPts val="0"/>
              </a:spcAft>
              <a:buSzPts val="1800"/>
              <a:buNone/>
            </a:pPr>
            <a:endParaRPr lang="en-IN" dirty="0"/>
          </a:p>
        </p:txBody>
      </p:sp>
    </p:spTree>
    <p:extLst>
      <p:ext uri="{BB962C8B-B14F-4D97-AF65-F5344CB8AC3E}">
        <p14:creationId xmlns:p14="http://schemas.microsoft.com/office/powerpoint/2010/main" val="332285761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Introduction to CSS</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000"/>
              </a:spcBef>
              <a:spcAft>
                <a:spcPts val="1000"/>
              </a:spcAft>
            </a:pPr>
            <a:endParaRPr lang="en-IN" sz="1800" b="1" dirty="0">
              <a:solidFill>
                <a:srgbClr val="434343"/>
              </a:solidFill>
              <a:effectLst/>
              <a:latin typeface="Times New Roman" panose="02020603050405020304" pitchFamily="18" charset="0"/>
            </a:endParaRPr>
          </a:p>
          <a:p>
            <a:pPr>
              <a:lnSpc>
                <a:spcPct val="115000"/>
              </a:lnSpc>
              <a:spcBef>
                <a:spcPts val="1000"/>
              </a:spcBef>
              <a:spcAft>
                <a:spcPts val="1000"/>
              </a:spcAft>
            </a:pPr>
            <a:r>
              <a:rPr lang="en-IN" dirty="0"/>
              <a:t>CSS</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5" y="2421251"/>
            <a:ext cx="3837000" cy="2241974"/>
          </a:xfrm>
          <a:prstGeom prst="rect">
            <a:avLst/>
          </a:prstGeom>
        </p:spPr>
        <p:txBody>
          <a:bodyPr spcFirstLastPara="1" wrap="square" lIns="91425" tIns="91425" rIns="91425" bIns="91425" anchor="ctr" anchorCtr="0">
            <a:noAutofit/>
          </a:bodyPr>
          <a:lstStyle/>
          <a:p>
            <a:pPr marL="139700" lvl="0" indent="0">
              <a:buNone/>
            </a:pPr>
            <a:endParaRPr lang="en-IN" dirty="0"/>
          </a:p>
          <a:p>
            <a:pPr lvl="0"/>
            <a:r>
              <a:rPr lang="en-IN" dirty="0"/>
              <a:t>CSS stands for Cascading Style Sheets. </a:t>
            </a:r>
          </a:p>
          <a:p>
            <a:pPr lvl="0"/>
            <a:r>
              <a:rPr lang="en-IN" dirty="0"/>
              <a:t>It is the language for describing the presentation of Web pages, including colours, layout, and fonts, thus making our web pages presentable to the users.</a:t>
            </a:r>
          </a:p>
          <a:p>
            <a:pPr lvl="0"/>
            <a:endParaRPr lang="en-IN" dirty="0"/>
          </a:p>
          <a:p>
            <a:pPr marL="139700" lvl="0" indent="0">
              <a:buNone/>
            </a:pPr>
            <a:endParaRPr lang="en-IN" dirty="0"/>
          </a:p>
          <a:p>
            <a:pPr marL="139700" lvl="0" indent="0">
              <a:buNone/>
            </a:pPr>
            <a:endParaRPr lang="en-IN" dirty="0"/>
          </a:p>
        </p:txBody>
      </p:sp>
      <p:sp>
        <p:nvSpPr>
          <p:cNvPr id="77" name="Google Shape;77;p15"/>
          <p:cNvSpPr txBox="1">
            <a:spLocks noGrp="1"/>
          </p:cNvSpPr>
          <p:nvPr>
            <p:ph type="body" idx="3"/>
          </p:nvPr>
        </p:nvSpPr>
        <p:spPr>
          <a:xfrm>
            <a:off x="4753069" y="4575475"/>
            <a:ext cx="4291343" cy="494466"/>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https://encryptedbn0.gstatic.com/images?q=tbn:ANd9GcRrQ6UjtIs5YsI5AKDLxCDPh0KQP10DgI9Tnw&amp;usqp=CAU</a:t>
            </a:r>
            <a:endParaRPr lang="en-IN" dirty="0"/>
          </a:p>
          <a:p>
            <a:pPr marL="0" indent="0">
              <a:buNone/>
            </a:pP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1026" name="Picture 2" descr="An Introduction to CSS Animation">
            <a:extLst>
              <a:ext uri="{FF2B5EF4-FFF2-40B4-BE49-F238E27FC236}">
                <a16:creationId xmlns:a16="http://schemas.microsoft.com/office/drawing/2014/main" id="{0F231768-1BF4-4589-990F-FF3CFD58D9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27856" y="1054740"/>
            <a:ext cx="4616144" cy="27330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9081819"/>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Introduction to CSS</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600"/>
              </a:spcBef>
              <a:spcAft>
                <a:spcPts val="400"/>
              </a:spcAft>
            </a:pPr>
            <a:endParaRPr lang="en-IN" b="1" dirty="0">
              <a:solidFill>
                <a:srgbClr val="434343"/>
              </a:solidFill>
              <a:latin typeface="Times New Roman" panose="02020603050405020304" pitchFamily="18" charset="0"/>
            </a:endParaRPr>
          </a:p>
          <a:p>
            <a:pPr>
              <a:lnSpc>
                <a:spcPct val="115000"/>
              </a:lnSpc>
              <a:spcBef>
                <a:spcPts val="1000"/>
              </a:spcBef>
              <a:spcAft>
                <a:spcPts val="1000"/>
              </a:spcAft>
            </a:pPr>
            <a:r>
              <a:rPr lang="en-IN" dirty="0"/>
              <a:t>History of CSS</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5" y="2421251"/>
            <a:ext cx="3837000" cy="2241974"/>
          </a:xfrm>
          <a:prstGeom prst="rect">
            <a:avLst/>
          </a:prstGeom>
        </p:spPr>
        <p:txBody>
          <a:bodyPr spcFirstLastPara="1" wrap="square" lIns="91425" tIns="91425" rIns="91425" bIns="91425" anchor="ctr" anchorCtr="0">
            <a:noAutofit/>
          </a:bodyPr>
          <a:lstStyle/>
          <a:p>
            <a:pPr marL="139700" lvl="0" indent="0">
              <a:buNone/>
            </a:pPr>
            <a:endParaRPr lang="en-IN" dirty="0"/>
          </a:p>
          <a:p>
            <a:pPr lvl="0"/>
            <a:r>
              <a:rPr lang="en-IN" dirty="0"/>
              <a:t>CSS was first proposed by Hakon Wium Lie on October 10, 1994</a:t>
            </a:r>
          </a:p>
          <a:p>
            <a:pPr lvl="0"/>
            <a:r>
              <a:rPr lang="en-IN" dirty="0"/>
              <a:t>CSS was proposed in 1994 as a web styling language, to solve some of the problems of Html 4</a:t>
            </a:r>
          </a:p>
          <a:p>
            <a:pPr lvl="0"/>
            <a:endParaRPr lang="en-IN" dirty="0"/>
          </a:p>
          <a:p>
            <a:pPr marL="139700" lvl="0" indent="0">
              <a:buNone/>
            </a:pPr>
            <a:endParaRPr lang="en-IN" dirty="0"/>
          </a:p>
          <a:p>
            <a:pPr marL="139700" lvl="0" indent="0">
              <a:buNone/>
            </a:pPr>
            <a:endParaRPr lang="en-IN" dirty="0"/>
          </a:p>
        </p:txBody>
      </p:sp>
      <p:sp>
        <p:nvSpPr>
          <p:cNvPr id="10" name="Google Shape;77;p15">
            <a:extLst>
              <a:ext uri="{FF2B5EF4-FFF2-40B4-BE49-F238E27FC236}">
                <a16:creationId xmlns:a16="http://schemas.microsoft.com/office/drawing/2014/main" id="{5F0E7063-CD39-4DC3-86A1-73B4B5AB9420}"/>
              </a:ext>
            </a:extLst>
          </p:cNvPr>
          <p:cNvSpPr txBox="1">
            <a:spLocks noGrp="1"/>
          </p:cNvSpPr>
          <p:nvPr>
            <p:ph type="body" idx="3"/>
          </p:nvPr>
        </p:nvSpPr>
        <p:spPr>
          <a:xfrm>
            <a:off x="5017800" y="4575475"/>
            <a:ext cx="3837000" cy="387050"/>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US" dirty="0">
                <a:latin typeface="Arial"/>
                <a:ea typeface="+mn-lt"/>
                <a:cs typeface="+mn-lt"/>
                <a:hlinkClick r:id="rId3"/>
              </a:rPr>
              <a:t>https://miro.medium.com/max/2768/1*7V_zawxy3_kZbHs2d6NT9w.png</a:t>
            </a:r>
            <a:endParaRPr lang="en-US" dirty="0">
              <a:latin typeface="Arial"/>
              <a:ea typeface="+mn-lt"/>
              <a:cs typeface="+mn-lt"/>
            </a:endParaRPr>
          </a:p>
          <a:p>
            <a:pPr marL="0" indent="0">
              <a:buNone/>
            </a:pPr>
            <a:endParaRPr lang="en-US" dirty="0">
              <a:latin typeface="Arial"/>
              <a:ea typeface="+mn-lt"/>
              <a:cs typeface="+mn-lt"/>
            </a:endParaRPr>
          </a:p>
          <a:p>
            <a:pPr marL="0" indent="0">
              <a:buNone/>
            </a:pPr>
            <a:endParaRPr lang="en-US" dirty="0">
              <a:latin typeface="Arial"/>
              <a:ea typeface="+mn-lt"/>
              <a:cs typeface="+mn-lt"/>
            </a:endParaRPr>
          </a:p>
          <a:p>
            <a:pPr marL="0" indent="0">
              <a:buNone/>
            </a:pPr>
            <a:endParaRPr lang="en-US" dirty="0">
              <a:latin typeface="Arial"/>
              <a:ea typeface="+mn-lt"/>
              <a:cs typeface="+mn-lt"/>
            </a:endParaRPr>
          </a:p>
          <a:p>
            <a:pPr marL="0" indent="0">
              <a:buNone/>
            </a:pPr>
            <a:endParaRPr dirty="0"/>
          </a:p>
        </p:txBody>
      </p:sp>
      <p:pic>
        <p:nvPicPr>
          <p:cNvPr id="8" name="Picture 5" descr="Chart, bubble chart&#10;&#10;Description automatically generated">
            <a:extLst>
              <a:ext uri="{FF2B5EF4-FFF2-40B4-BE49-F238E27FC236}">
                <a16:creationId xmlns:a16="http://schemas.microsoft.com/office/drawing/2014/main" id="{1367ECB0-6E68-4EC4-8C5E-11F1F177A63E}"/>
              </a:ext>
            </a:extLst>
          </p:cNvPr>
          <p:cNvPicPr>
            <a:picLocks noChangeAspect="1"/>
          </p:cNvPicPr>
          <p:nvPr/>
        </p:nvPicPr>
        <p:blipFill>
          <a:blip r:embed="rId4"/>
          <a:stretch>
            <a:fillRect/>
          </a:stretch>
        </p:blipFill>
        <p:spPr>
          <a:xfrm>
            <a:off x="4635374" y="989794"/>
            <a:ext cx="4508626" cy="3298772"/>
          </a:xfrm>
          <a:prstGeom prst="rect">
            <a:avLst/>
          </a:prstGeom>
        </p:spPr>
      </p:pic>
    </p:spTree>
    <p:extLst>
      <p:ext uri="{BB962C8B-B14F-4D97-AF65-F5344CB8AC3E}">
        <p14:creationId xmlns:p14="http://schemas.microsoft.com/office/powerpoint/2010/main" val="386530818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Introduction to CSS</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600"/>
              </a:spcBef>
              <a:spcAft>
                <a:spcPts val="400"/>
              </a:spcAft>
            </a:pPr>
            <a:endParaRPr lang="en-IN" b="1" dirty="0">
              <a:solidFill>
                <a:srgbClr val="434343"/>
              </a:solidFill>
              <a:latin typeface="Times New Roman" panose="02020603050405020304" pitchFamily="18" charset="0"/>
            </a:endParaRPr>
          </a:p>
          <a:p>
            <a:pPr>
              <a:lnSpc>
                <a:spcPct val="115000"/>
              </a:lnSpc>
              <a:spcBef>
                <a:spcPts val="1000"/>
              </a:spcBef>
              <a:spcAft>
                <a:spcPts val="1000"/>
              </a:spcAft>
            </a:pPr>
            <a:r>
              <a:rPr lang="en-IN" dirty="0"/>
              <a:t>Why CSS?</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5" y="2421251"/>
            <a:ext cx="3837000" cy="2241974"/>
          </a:xfrm>
          <a:prstGeom prst="rect">
            <a:avLst/>
          </a:prstGeom>
        </p:spPr>
        <p:txBody>
          <a:bodyPr spcFirstLastPara="1" wrap="square" lIns="91425" tIns="91425" rIns="91425" bIns="91425" anchor="ctr" anchorCtr="0">
            <a:noAutofit/>
          </a:bodyPr>
          <a:lstStyle/>
          <a:p>
            <a:pPr marL="139700" lvl="0" indent="0">
              <a:buNone/>
            </a:pPr>
            <a:endParaRPr lang="en-IN" dirty="0"/>
          </a:p>
          <a:p>
            <a:pPr lvl="0"/>
            <a:r>
              <a:rPr lang="en-IN" dirty="0"/>
              <a:t>CSS saves time</a:t>
            </a:r>
          </a:p>
          <a:p>
            <a:pPr lvl="0"/>
            <a:r>
              <a:rPr lang="en-IN" dirty="0"/>
              <a:t>Easy Maintenance</a:t>
            </a:r>
          </a:p>
          <a:p>
            <a:pPr lvl="0"/>
            <a:r>
              <a:rPr lang="en-IN" dirty="0"/>
              <a:t>Search Engines</a:t>
            </a:r>
          </a:p>
          <a:p>
            <a:pPr lvl="0"/>
            <a:r>
              <a:rPr lang="en-IN" dirty="0"/>
              <a:t>Superior styles to HTML</a:t>
            </a:r>
          </a:p>
          <a:p>
            <a:pPr lvl="0"/>
            <a:r>
              <a:rPr lang="en-IN" dirty="0"/>
              <a:t>Offline Browsing</a:t>
            </a:r>
          </a:p>
          <a:p>
            <a:pPr lvl="0"/>
            <a:endParaRPr lang="en-IN" dirty="0"/>
          </a:p>
          <a:p>
            <a:pPr marL="139700" lvl="0" indent="0">
              <a:buNone/>
            </a:pPr>
            <a:endParaRPr lang="en-IN" dirty="0"/>
          </a:p>
          <a:p>
            <a:pPr lvl="0"/>
            <a:endParaRPr lang="en-IN" dirty="0"/>
          </a:p>
          <a:p>
            <a:pPr marL="139700" lvl="0" indent="0">
              <a:buNone/>
            </a:pPr>
            <a:endParaRPr lang="en-IN" dirty="0"/>
          </a:p>
        </p:txBody>
      </p:sp>
      <p:sp>
        <p:nvSpPr>
          <p:cNvPr id="9" name="Google Shape;77;p15">
            <a:extLst>
              <a:ext uri="{FF2B5EF4-FFF2-40B4-BE49-F238E27FC236}">
                <a16:creationId xmlns:a16="http://schemas.microsoft.com/office/drawing/2014/main" id="{EFC27518-DB32-43A3-98DB-3F4CE80ECEF6}"/>
              </a:ext>
            </a:extLst>
          </p:cNvPr>
          <p:cNvSpPr txBox="1">
            <a:spLocks noGrp="1"/>
          </p:cNvSpPr>
          <p:nvPr>
            <p:ph type="body" idx="3"/>
          </p:nvPr>
        </p:nvSpPr>
        <p:spPr>
          <a:xfrm>
            <a:off x="5017800" y="4524375"/>
            <a:ext cx="3397500" cy="438150"/>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https://blog.devmountain.com/what-is-css-and-why-use-it/</a:t>
            </a:r>
            <a:endParaRPr lang="en-IN" dirty="0"/>
          </a:p>
          <a:p>
            <a:pPr marL="0" indent="0">
              <a:buNone/>
            </a:pP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7170" name="Picture 2" descr="What is CSS?">
            <a:extLst>
              <a:ext uri="{FF2B5EF4-FFF2-40B4-BE49-F238E27FC236}">
                <a16:creationId xmlns:a16="http://schemas.microsoft.com/office/drawing/2014/main" id="{9406F4BD-3839-433B-9FB2-D6560B3CEA3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942457"/>
            <a:ext cx="4572000" cy="1423524"/>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What is CSS?">
            <a:extLst>
              <a:ext uri="{FF2B5EF4-FFF2-40B4-BE49-F238E27FC236}">
                <a16:creationId xmlns:a16="http://schemas.microsoft.com/office/drawing/2014/main" id="{4BC38E19-E930-4CE1-9CB0-F4624E86D1B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72001" y="2365981"/>
            <a:ext cx="4571999" cy="19339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704690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Limitations of CSS</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000"/>
              </a:spcBef>
              <a:spcAft>
                <a:spcPts val="1000"/>
              </a:spcAft>
            </a:pPr>
            <a:r>
              <a:rPr lang="en-IN" dirty="0"/>
              <a:t>Limitations</a:t>
            </a:r>
          </a:p>
        </p:txBody>
      </p:sp>
      <p:sp>
        <p:nvSpPr>
          <p:cNvPr id="75" name="Google Shape;75;p15"/>
          <p:cNvSpPr txBox="1">
            <a:spLocks noGrp="1"/>
          </p:cNvSpPr>
          <p:nvPr>
            <p:ph type="body" idx="2"/>
          </p:nvPr>
        </p:nvSpPr>
        <p:spPr>
          <a:xfrm>
            <a:off x="462275" y="2421251"/>
            <a:ext cx="3837000" cy="2241974"/>
          </a:xfrm>
          <a:prstGeom prst="rect">
            <a:avLst/>
          </a:prstGeom>
        </p:spPr>
        <p:txBody>
          <a:bodyPr spcFirstLastPara="1" wrap="square" lIns="91425" tIns="91425" rIns="91425" bIns="91425" anchor="ctr" anchorCtr="0">
            <a:noAutofit/>
          </a:bodyPr>
          <a:lstStyle/>
          <a:p>
            <a:pPr marL="139700" lvl="0" indent="0">
              <a:buNone/>
            </a:pPr>
            <a:endParaRPr lang="en-IN" dirty="0"/>
          </a:p>
          <a:p>
            <a:pPr lvl="0"/>
            <a:r>
              <a:rPr lang="en-IN" dirty="0"/>
              <a:t>Confusion due to many CSS Versions</a:t>
            </a:r>
          </a:p>
          <a:p>
            <a:pPr lvl="0"/>
            <a:r>
              <a:rPr lang="en-IN" dirty="0"/>
              <a:t>Cross-Browser Issues</a:t>
            </a:r>
          </a:p>
          <a:p>
            <a:pPr lvl="0"/>
            <a:r>
              <a:rPr lang="en-IN" dirty="0"/>
              <a:t>Security Issues</a:t>
            </a:r>
          </a:p>
          <a:p>
            <a:pPr lvl="0"/>
            <a:r>
              <a:rPr lang="en-IN" dirty="0"/>
              <a:t>Extra Work for Developers</a:t>
            </a:r>
          </a:p>
          <a:p>
            <a:pPr lvl="0"/>
            <a:endParaRPr lang="en-IN" dirty="0"/>
          </a:p>
          <a:p>
            <a:pPr lvl="0"/>
            <a:endParaRPr lang="en-IN" dirty="0"/>
          </a:p>
          <a:p>
            <a:pPr marL="139700" lvl="0" indent="0">
              <a:buNone/>
            </a:pPr>
            <a:endParaRPr lang="en-IN" dirty="0"/>
          </a:p>
          <a:p>
            <a:pPr marL="139700" lvl="0" indent="0">
              <a:buNone/>
            </a:pPr>
            <a:endParaRPr lang="en-IN" dirty="0"/>
          </a:p>
        </p:txBody>
      </p:sp>
      <p:sp>
        <p:nvSpPr>
          <p:cNvPr id="9" name="Google Shape;77;p15">
            <a:extLst>
              <a:ext uri="{FF2B5EF4-FFF2-40B4-BE49-F238E27FC236}">
                <a16:creationId xmlns:a16="http://schemas.microsoft.com/office/drawing/2014/main" id="{2D4DA445-3CB4-4C9E-A42D-D5978792CBB3}"/>
              </a:ext>
            </a:extLst>
          </p:cNvPr>
          <p:cNvSpPr txBox="1">
            <a:spLocks noGrp="1"/>
          </p:cNvSpPr>
          <p:nvPr>
            <p:ph type="body" idx="3"/>
          </p:nvPr>
        </p:nvSpPr>
        <p:spPr>
          <a:xfrm>
            <a:off x="4753069" y="4562947"/>
            <a:ext cx="4309450" cy="399578"/>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https://i0.wp.com/www.mocamboo.com/wpcontent/uploads/2021/10/163342618048plc.jpg?fit=300%2C300&amp;ssl=1</a:t>
            </a: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2052" name="Picture 4">
            <a:extLst>
              <a:ext uri="{FF2B5EF4-FFF2-40B4-BE49-F238E27FC236}">
                <a16:creationId xmlns:a16="http://schemas.microsoft.com/office/drawing/2014/main" id="{75EAE58E-3804-493A-AEC9-8D54590C9EC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60753" r="6325" b="-2535"/>
          <a:stretch/>
        </p:blipFill>
        <p:spPr bwMode="auto">
          <a:xfrm>
            <a:off x="4572000" y="1230811"/>
            <a:ext cx="4572000" cy="28062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109619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Advantages of CSS</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000"/>
              </a:spcBef>
              <a:spcAft>
                <a:spcPts val="1000"/>
              </a:spcAft>
            </a:pPr>
            <a:r>
              <a:rPr lang="en-IN" dirty="0"/>
              <a:t>Advantages</a:t>
            </a:r>
          </a:p>
        </p:txBody>
      </p:sp>
      <p:sp>
        <p:nvSpPr>
          <p:cNvPr id="75" name="Google Shape;75;p15"/>
          <p:cNvSpPr txBox="1">
            <a:spLocks noGrp="1"/>
          </p:cNvSpPr>
          <p:nvPr>
            <p:ph type="body" idx="2"/>
          </p:nvPr>
        </p:nvSpPr>
        <p:spPr>
          <a:xfrm>
            <a:off x="462275" y="2421251"/>
            <a:ext cx="3837000" cy="2241974"/>
          </a:xfrm>
          <a:prstGeom prst="rect">
            <a:avLst/>
          </a:prstGeom>
        </p:spPr>
        <p:txBody>
          <a:bodyPr spcFirstLastPara="1" wrap="square" lIns="91425" tIns="91425" rIns="91425" bIns="91425" anchor="ctr" anchorCtr="0">
            <a:noAutofit/>
          </a:bodyPr>
          <a:lstStyle/>
          <a:p>
            <a:pPr marL="139700" lvl="0" indent="0">
              <a:buNone/>
            </a:pPr>
            <a:endParaRPr lang="en-IN" dirty="0"/>
          </a:p>
          <a:p>
            <a:pPr lvl="0"/>
            <a:r>
              <a:rPr lang="en-IN" dirty="0"/>
              <a:t>CSS saves time</a:t>
            </a:r>
          </a:p>
          <a:p>
            <a:pPr lvl="0"/>
            <a:r>
              <a:rPr lang="en-IN" dirty="0"/>
              <a:t>Pages load faster</a:t>
            </a:r>
          </a:p>
          <a:p>
            <a:pPr lvl="0"/>
            <a:r>
              <a:rPr lang="en-IN" dirty="0"/>
              <a:t>Superior styles to HTML</a:t>
            </a:r>
          </a:p>
          <a:p>
            <a:pPr lvl="0"/>
            <a:r>
              <a:rPr lang="en-IN" dirty="0"/>
              <a:t>Multiple Device Compatibility</a:t>
            </a:r>
          </a:p>
          <a:p>
            <a:pPr lvl="0"/>
            <a:r>
              <a:rPr lang="en-IN" dirty="0"/>
              <a:t>Global web standards</a:t>
            </a:r>
          </a:p>
          <a:p>
            <a:pPr lvl="0"/>
            <a:r>
              <a:rPr lang="en-IN" dirty="0"/>
              <a:t>Offline Browsing</a:t>
            </a:r>
          </a:p>
          <a:p>
            <a:pPr lvl="0"/>
            <a:r>
              <a:rPr lang="en-IN" dirty="0"/>
              <a:t>Platform Independence</a:t>
            </a:r>
          </a:p>
          <a:p>
            <a:pPr lvl="0"/>
            <a:endParaRPr lang="en-IN" dirty="0"/>
          </a:p>
          <a:p>
            <a:pPr marL="139700" lvl="0" indent="0">
              <a:buNone/>
            </a:pPr>
            <a:endParaRPr lang="en-IN" dirty="0"/>
          </a:p>
          <a:p>
            <a:pPr marL="139700" lvl="0" indent="0">
              <a:buNone/>
            </a:pPr>
            <a:endParaRPr lang="en-IN" dirty="0"/>
          </a:p>
        </p:txBody>
      </p:sp>
      <p:sp>
        <p:nvSpPr>
          <p:cNvPr id="9" name="Google Shape;77;p15">
            <a:extLst>
              <a:ext uri="{FF2B5EF4-FFF2-40B4-BE49-F238E27FC236}">
                <a16:creationId xmlns:a16="http://schemas.microsoft.com/office/drawing/2014/main" id="{2D4DA445-3CB4-4C9E-A42D-D5978792CBB3}"/>
              </a:ext>
            </a:extLst>
          </p:cNvPr>
          <p:cNvSpPr txBox="1">
            <a:spLocks noGrp="1"/>
          </p:cNvSpPr>
          <p:nvPr>
            <p:ph type="body" idx="3"/>
          </p:nvPr>
        </p:nvSpPr>
        <p:spPr>
          <a:xfrm>
            <a:off x="4737141" y="4513575"/>
            <a:ext cx="3836999" cy="520152"/>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https://d8it4huxumps7.cloudfront.net/bites/wp-content/banners/2021/10/616ffee11ce1e_advantages_and_disadvantages_of_css.png</a:t>
            </a: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3074" name="Picture 2">
            <a:extLst>
              <a:ext uri="{FF2B5EF4-FFF2-40B4-BE49-F238E27FC236}">
                <a16:creationId xmlns:a16="http://schemas.microsoft.com/office/drawing/2014/main" id="{8C444AE4-3597-44FB-BFBA-757C97CE7EC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612" t="36613" r="56788" b="10420"/>
          <a:stretch/>
        </p:blipFill>
        <p:spPr bwMode="auto">
          <a:xfrm>
            <a:off x="4572000" y="1249944"/>
            <a:ext cx="4572000" cy="26436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636564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CSS Syntax</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600"/>
              </a:spcBef>
              <a:spcAft>
                <a:spcPts val="400"/>
              </a:spcAft>
            </a:pPr>
            <a:endParaRPr lang="en-IN" b="1" dirty="0">
              <a:solidFill>
                <a:srgbClr val="434343"/>
              </a:solidFill>
              <a:latin typeface="Times New Roman" panose="02020603050405020304" pitchFamily="18" charset="0"/>
            </a:endParaRPr>
          </a:p>
          <a:p>
            <a:pPr>
              <a:lnSpc>
                <a:spcPct val="115000"/>
              </a:lnSpc>
              <a:spcBef>
                <a:spcPts val="1000"/>
              </a:spcBef>
              <a:spcAft>
                <a:spcPts val="1000"/>
              </a:spcAft>
            </a:pPr>
            <a:r>
              <a:rPr lang="en-IN" dirty="0"/>
              <a:t>Syntax</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6" y="2208775"/>
            <a:ext cx="3602730" cy="2387775"/>
          </a:xfrm>
          <a:prstGeom prst="rect">
            <a:avLst/>
          </a:prstGeom>
        </p:spPr>
        <p:txBody>
          <a:bodyPr spcFirstLastPara="1" wrap="square" lIns="91425" tIns="91425" rIns="91425" bIns="91425" anchor="ctr" anchorCtr="0">
            <a:noAutofit/>
          </a:bodyPr>
          <a:lstStyle/>
          <a:p>
            <a:pPr marL="139700" lvl="0" indent="0">
              <a:buNone/>
            </a:pPr>
            <a:endParaRPr lang="en-IN" dirty="0"/>
          </a:p>
          <a:p>
            <a:pPr marL="139700" lvl="0" indent="0">
              <a:buNone/>
            </a:pPr>
            <a:r>
              <a:rPr lang="en-IN" dirty="0"/>
              <a:t>3 Elements to a CSS Statement</a:t>
            </a:r>
          </a:p>
          <a:p>
            <a:r>
              <a:rPr lang="en-IN" dirty="0"/>
              <a:t>Selector</a:t>
            </a:r>
          </a:p>
          <a:p>
            <a:r>
              <a:rPr lang="en-IN" dirty="0"/>
              <a:t>Property	</a:t>
            </a:r>
          </a:p>
          <a:p>
            <a:r>
              <a:rPr lang="en-IN" dirty="0"/>
              <a:t>Value	</a:t>
            </a:r>
          </a:p>
          <a:p>
            <a:endParaRPr lang="en-IN" dirty="0"/>
          </a:p>
          <a:p>
            <a:endParaRPr lang="en-IN" dirty="0"/>
          </a:p>
          <a:p>
            <a:pPr marL="139700" indent="0">
              <a:buNone/>
            </a:pPr>
            <a:endParaRPr lang="en-IN" dirty="0"/>
          </a:p>
          <a:p>
            <a:endParaRPr lang="en-IN" dirty="0"/>
          </a:p>
          <a:p>
            <a:pPr marL="139700" indent="0">
              <a:buNone/>
            </a:pPr>
            <a:endParaRPr lang="en-IN" dirty="0"/>
          </a:p>
        </p:txBody>
      </p:sp>
      <p:sp>
        <p:nvSpPr>
          <p:cNvPr id="9" name="Google Shape;77;p15">
            <a:extLst>
              <a:ext uri="{FF2B5EF4-FFF2-40B4-BE49-F238E27FC236}">
                <a16:creationId xmlns:a16="http://schemas.microsoft.com/office/drawing/2014/main" id="{2991E55E-D2E9-4369-805E-473E12E9A0F4}"/>
              </a:ext>
            </a:extLst>
          </p:cNvPr>
          <p:cNvSpPr txBox="1">
            <a:spLocks noGrp="1"/>
          </p:cNvSpPr>
          <p:nvPr>
            <p:ph type="body" idx="3"/>
          </p:nvPr>
        </p:nvSpPr>
        <p:spPr>
          <a:xfrm>
            <a:off x="4939500" y="4596550"/>
            <a:ext cx="3836999" cy="470750"/>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https://codebrainer.azureedge.net/images/what-is-css-declaration.jpg</a:t>
            </a: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7" name="Picture 6">
            <a:extLst>
              <a:ext uri="{FF2B5EF4-FFF2-40B4-BE49-F238E27FC236}">
                <a16:creationId xmlns:a16="http://schemas.microsoft.com/office/drawing/2014/main" id="{153FD285-4A72-4ED0-8147-64B92E216ABC}"/>
              </a:ext>
            </a:extLst>
          </p:cNvPr>
          <p:cNvPicPr>
            <a:picLocks noChangeAspect="1"/>
          </p:cNvPicPr>
          <p:nvPr/>
        </p:nvPicPr>
        <p:blipFill>
          <a:blip r:embed="rId4"/>
          <a:stretch>
            <a:fillRect/>
          </a:stretch>
        </p:blipFill>
        <p:spPr>
          <a:xfrm>
            <a:off x="4571999" y="989794"/>
            <a:ext cx="4572000" cy="2958891"/>
          </a:xfrm>
          <a:prstGeom prst="rect">
            <a:avLst/>
          </a:prstGeom>
        </p:spPr>
      </p:pic>
    </p:spTree>
    <p:extLst>
      <p:ext uri="{BB962C8B-B14F-4D97-AF65-F5344CB8AC3E}">
        <p14:creationId xmlns:p14="http://schemas.microsoft.com/office/powerpoint/2010/main" val="23786344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CSS Syntax</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600"/>
              </a:spcBef>
              <a:spcAft>
                <a:spcPts val="400"/>
              </a:spcAft>
            </a:pPr>
            <a:endParaRPr lang="en-IN" b="1" dirty="0">
              <a:solidFill>
                <a:srgbClr val="434343"/>
              </a:solidFill>
              <a:latin typeface="Times New Roman" panose="02020603050405020304" pitchFamily="18" charset="0"/>
            </a:endParaRPr>
          </a:p>
          <a:p>
            <a:pPr>
              <a:lnSpc>
                <a:spcPct val="115000"/>
              </a:lnSpc>
              <a:spcBef>
                <a:spcPts val="1000"/>
              </a:spcBef>
              <a:spcAft>
                <a:spcPts val="1000"/>
              </a:spcAft>
            </a:pPr>
            <a:r>
              <a:rPr lang="en-IN" dirty="0"/>
              <a:t>CSS Comments</a:t>
            </a:r>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6" y="2208775"/>
            <a:ext cx="3602730" cy="2387775"/>
          </a:xfrm>
          <a:prstGeom prst="rect">
            <a:avLst/>
          </a:prstGeom>
        </p:spPr>
        <p:txBody>
          <a:bodyPr spcFirstLastPara="1" wrap="square" lIns="91425" tIns="91425" rIns="91425" bIns="91425" anchor="ctr" anchorCtr="0">
            <a:noAutofit/>
          </a:bodyPr>
          <a:lstStyle/>
          <a:p>
            <a:pPr marL="139700" lvl="0" indent="0">
              <a:buNone/>
            </a:pPr>
            <a:endParaRPr lang="en-IN" dirty="0"/>
          </a:p>
          <a:p>
            <a:r>
              <a:rPr lang="en-US" dirty="0"/>
              <a:t>Comments are used to explain the code, and may help when you edit the source code at a later date.​</a:t>
            </a:r>
            <a:endParaRPr lang="en-IN" dirty="0"/>
          </a:p>
          <a:p>
            <a:r>
              <a:rPr lang="en-US" dirty="0"/>
              <a:t>Comments are ignored by browsers.</a:t>
            </a:r>
          </a:p>
          <a:p>
            <a:endParaRPr lang="en-US" dirty="0"/>
          </a:p>
          <a:p>
            <a:pPr marL="139700" indent="0">
              <a:buNone/>
            </a:pPr>
            <a:endParaRPr lang="en-IN" dirty="0"/>
          </a:p>
          <a:p>
            <a:endParaRPr lang="en-IN" dirty="0"/>
          </a:p>
          <a:p>
            <a:pPr marL="139700" indent="0">
              <a:buNone/>
            </a:pPr>
            <a:endParaRPr lang="en-IN" dirty="0"/>
          </a:p>
        </p:txBody>
      </p:sp>
      <p:sp>
        <p:nvSpPr>
          <p:cNvPr id="9" name="Google Shape;77;p15">
            <a:extLst>
              <a:ext uri="{FF2B5EF4-FFF2-40B4-BE49-F238E27FC236}">
                <a16:creationId xmlns:a16="http://schemas.microsoft.com/office/drawing/2014/main" id="{2991E55E-D2E9-4369-805E-473E12E9A0F4}"/>
              </a:ext>
            </a:extLst>
          </p:cNvPr>
          <p:cNvSpPr txBox="1">
            <a:spLocks noGrp="1"/>
          </p:cNvSpPr>
          <p:nvPr>
            <p:ph type="body" idx="3"/>
          </p:nvPr>
        </p:nvSpPr>
        <p:spPr>
          <a:xfrm>
            <a:off x="4939500" y="4596550"/>
            <a:ext cx="3836999" cy="470750"/>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https://www.freezenet.ca/wp-content/uploads/2019/03/CSS_9_1.png</a:t>
            </a: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6" name="Picture 7" descr="Graphical user interface, text, application&#10;&#10;Description automatically generated">
            <a:extLst>
              <a:ext uri="{FF2B5EF4-FFF2-40B4-BE49-F238E27FC236}">
                <a16:creationId xmlns:a16="http://schemas.microsoft.com/office/drawing/2014/main" id="{F8DCC050-EA0C-4611-91F4-90A961B334D1}"/>
              </a:ext>
            </a:extLst>
          </p:cNvPr>
          <p:cNvPicPr>
            <a:picLocks noChangeAspect="1"/>
          </p:cNvPicPr>
          <p:nvPr/>
        </p:nvPicPr>
        <p:blipFill>
          <a:blip r:embed="rId4"/>
          <a:stretch>
            <a:fillRect/>
          </a:stretch>
        </p:blipFill>
        <p:spPr>
          <a:xfrm>
            <a:off x="4572000" y="749550"/>
            <a:ext cx="4572000" cy="3536591"/>
          </a:xfrm>
          <a:prstGeom prst="rect">
            <a:avLst/>
          </a:prstGeom>
        </p:spPr>
      </p:pic>
    </p:spTree>
    <p:extLst>
      <p:ext uri="{BB962C8B-B14F-4D97-AF65-F5344CB8AC3E}">
        <p14:creationId xmlns:p14="http://schemas.microsoft.com/office/powerpoint/2010/main" val="425781280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54075" y="624689"/>
            <a:ext cx="4045200" cy="730211"/>
          </a:xfrm>
          <a:prstGeom prst="rect">
            <a:avLst/>
          </a:prstGeom>
        </p:spPr>
        <p:txBody>
          <a:bodyPr spcFirstLastPara="1" wrap="square" lIns="91425" tIns="91425" rIns="91425" bIns="91425" anchor="ctr" anchorCtr="0">
            <a:noAutofit/>
          </a:bodyPr>
          <a:lstStyle/>
          <a:p>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r>
              <a:rPr lang="en-IN" dirty="0"/>
              <a:t>CSS Syntax</a:t>
            </a: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br>
              <a:rPr lang="en-IN" sz="1800" b="1" kern="0" dirty="0">
                <a:effectLst/>
                <a:latin typeface="Times New Roman" panose="02020603050405020304" pitchFamily="18" charset="0"/>
              </a:rPr>
            </a:br>
            <a:endParaRPr dirty="0"/>
          </a:p>
        </p:txBody>
      </p:sp>
      <p:sp>
        <p:nvSpPr>
          <p:cNvPr id="74" name="Google Shape;74;p15"/>
          <p:cNvSpPr txBox="1">
            <a:spLocks noGrp="1"/>
          </p:cNvSpPr>
          <p:nvPr>
            <p:ph type="subTitle" idx="1"/>
          </p:nvPr>
        </p:nvSpPr>
        <p:spPr>
          <a:prstGeom prst="rect">
            <a:avLst/>
          </a:prstGeom>
        </p:spPr>
        <p:txBody>
          <a:bodyPr spcFirstLastPara="1" wrap="square" lIns="91425" tIns="91425" rIns="91425" bIns="91425" anchor="ctr" anchorCtr="0">
            <a:noAutofit/>
          </a:bodyPr>
          <a:lstStyle/>
          <a:p>
            <a:pPr>
              <a:lnSpc>
                <a:spcPct val="115000"/>
              </a:lnSpc>
              <a:spcBef>
                <a:spcPts val="1600"/>
              </a:spcBef>
              <a:spcAft>
                <a:spcPts val="400"/>
              </a:spcAft>
            </a:pPr>
            <a:endParaRPr lang="en-IN" b="1" dirty="0">
              <a:solidFill>
                <a:srgbClr val="434343"/>
              </a:solidFill>
              <a:latin typeface="Times New Roman" panose="02020603050405020304" pitchFamily="18" charset="0"/>
            </a:endParaRPr>
          </a:p>
          <a:p>
            <a:pPr>
              <a:lnSpc>
                <a:spcPct val="115000"/>
              </a:lnSpc>
              <a:spcBef>
                <a:spcPts val="1000"/>
              </a:spcBef>
              <a:spcAft>
                <a:spcPts val="1000"/>
              </a:spcAft>
            </a:pPr>
            <a:r>
              <a:rPr lang="en-GB" dirty="0"/>
              <a:t>White Spaces in CSS</a:t>
            </a:r>
            <a:endParaRPr lang="en-IN" dirty="0"/>
          </a:p>
          <a:p>
            <a:pPr>
              <a:lnSpc>
                <a:spcPct val="115000"/>
              </a:lnSpc>
              <a:spcBef>
                <a:spcPts val="1000"/>
              </a:spcBef>
              <a:spcAft>
                <a:spcPts val="1000"/>
              </a:spcAft>
            </a:pPr>
            <a:endParaRPr lang="en-IN" dirty="0"/>
          </a:p>
        </p:txBody>
      </p:sp>
      <p:sp>
        <p:nvSpPr>
          <p:cNvPr id="75" name="Google Shape;75;p15"/>
          <p:cNvSpPr txBox="1">
            <a:spLocks noGrp="1"/>
          </p:cNvSpPr>
          <p:nvPr>
            <p:ph type="body" idx="2"/>
          </p:nvPr>
        </p:nvSpPr>
        <p:spPr>
          <a:xfrm>
            <a:off x="462276" y="2208775"/>
            <a:ext cx="3602730" cy="2387775"/>
          </a:xfrm>
          <a:prstGeom prst="rect">
            <a:avLst/>
          </a:prstGeom>
        </p:spPr>
        <p:txBody>
          <a:bodyPr spcFirstLastPara="1" wrap="square" lIns="91425" tIns="91425" rIns="91425" bIns="91425" anchor="ctr" anchorCtr="0">
            <a:noAutofit/>
          </a:bodyPr>
          <a:lstStyle/>
          <a:p>
            <a:pPr marL="139700" lvl="0" indent="0">
              <a:buNone/>
            </a:pPr>
            <a:endParaRPr lang="en-IN" dirty="0"/>
          </a:p>
          <a:p>
            <a:r>
              <a:rPr lang="en-IN" dirty="0"/>
              <a:t>White spaces are special characters that can be an actual space, tab, or newline (carriage return).</a:t>
            </a:r>
          </a:p>
          <a:p>
            <a:r>
              <a:rPr lang="en-IN" dirty="0"/>
              <a:t>These whitespaces are used to construct your stylesheets extra readable.</a:t>
            </a:r>
          </a:p>
          <a:p>
            <a:endParaRPr lang="en-IN" dirty="0"/>
          </a:p>
          <a:p>
            <a:pPr marL="139700" indent="0">
              <a:buNone/>
            </a:pPr>
            <a:endParaRPr lang="en-IN" dirty="0"/>
          </a:p>
          <a:p>
            <a:pPr marL="139700" indent="0">
              <a:buNone/>
            </a:pPr>
            <a:endParaRPr lang="en-IN" dirty="0"/>
          </a:p>
        </p:txBody>
      </p:sp>
      <p:sp>
        <p:nvSpPr>
          <p:cNvPr id="9" name="Google Shape;77;p15">
            <a:extLst>
              <a:ext uri="{FF2B5EF4-FFF2-40B4-BE49-F238E27FC236}">
                <a16:creationId xmlns:a16="http://schemas.microsoft.com/office/drawing/2014/main" id="{2991E55E-D2E9-4369-805E-473E12E9A0F4}"/>
              </a:ext>
            </a:extLst>
          </p:cNvPr>
          <p:cNvSpPr txBox="1">
            <a:spLocks noGrp="1"/>
          </p:cNvSpPr>
          <p:nvPr>
            <p:ph type="body" idx="3"/>
          </p:nvPr>
        </p:nvSpPr>
        <p:spPr>
          <a:xfrm>
            <a:off x="4939500" y="4596550"/>
            <a:ext cx="3836999" cy="470750"/>
          </a:xfrm>
          <a:prstGeom prst="rect">
            <a:avLst/>
          </a:prstGeom>
        </p:spPr>
        <p:txBody>
          <a:bodyPr spcFirstLastPara="1" wrap="square" lIns="91425" tIns="91425" rIns="91425" bIns="91425" anchor="t" anchorCtr="0">
            <a:noAutofit/>
          </a:bodyPr>
          <a:lstStyle/>
          <a:p>
            <a:pPr marL="0" indent="0">
              <a:buNone/>
            </a:pPr>
            <a:r>
              <a:rPr lang="en" dirty="0"/>
              <a:t>Image Source:</a:t>
            </a:r>
          </a:p>
          <a:p>
            <a:pPr marL="0" indent="0">
              <a:buNone/>
            </a:pPr>
            <a:r>
              <a:rPr lang="en-IN" dirty="0">
                <a:hlinkClick r:id="rId3"/>
              </a:rPr>
              <a:t>https://i0.wp.com/css-tricks.com/wp-content/uploads/2011/09/pre.png?resize=290%2C97</a:t>
            </a:r>
            <a:endParaRPr lang="en-IN" dirty="0"/>
          </a:p>
          <a:p>
            <a:pPr marL="0" indent="0">
              <a:buNone/>
            </a:pPr>
            <a:endParaRPr lang="en-IN" dirty="0"/>
          </a:p>
          <a:p>
            <a:pPr marL="0" indent="0">
              <a:buNone/>
            </a:pPr>
            <a:endParaRPr lang="en-IN" dirty="0"/>
          </a:p>
          <a:p>
            <a:pPr marL="0" lvl="0" indent="0" algn="l" rtl="0">
              <a:spcBef>
                <a:spcPts val="0"/>
              </a:spcBef>
              <a:spcAft>
                <a:spcPts val="1600"/>
              </a:spcAft>
              <a:buNone/>
            </a:pPr>
            <a:endParaRPr dirty="0"/>
          </a:p>
        </p:txBody>
      </p:sp>
      <p:pic>
        <p:nvPicPr>
          <p:cNvPr id="4098" name="Picture 2">
            <a:extLst>
              <a:ext uri="{FF2B5EF4-FFF2-40B4-BE49-F238E27FC236}">
                <a16:creationId xmlns:a16="http://schemas.microsoft.com/office/drawing/2014/main" id="{678745A4-E794-4025-864A-C180A01089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1999" y="1281744"/>
            <a:ext cx="4572000" cy="2387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2953979"/>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1824</TotalTime>
  <Words>51746</Words>
  <Application>Microsoft Office PowerPoint</Application>
  <PresentationFormat>On-screen Show (16:9)</PresentationFormat>
  <Paragraphs>7836</Paragraphs>
  <Slides>593</Slides>
  <Notes>267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593</vt:i4>
      </vt:variant>
    </vt:vector>
  </HeadingPairs>
  <TitlesOfParts>
    <vt:vector size="603" baseType="lpstr">
      <vt:lpstr>MS PGothic</vt:lpstr>
      <vt:lpstr>Arial</vt:lpstr>
      <vt:lpstr>Arial</vt:lpstr>
      <vt:lpstr>Arial MT</vt:lpstr>
      <vt:lpstr>Cambria</vt:lpstr>
      <vt:lpstr>Times New Roman</vt:lpstr>
      <vt:lpstr>Trebuchet MS</vt:lpstr>
      <vt:lpstr>Verdana</vt:lpstr>
      <vt:lpstr>Wingdings</vt:lpstr>
      <vt:lpstr>Simple Light</vt:lpstr>
      <vt:lpstr>PowerPoint Presentation</vt:lpstr>
      <vt:lpstr>Hyper Text Markup Language (HTML)</vt:lpstr>
      <vt:lpstr>In this section, we will discuss:</vt:lpstr>
      <vt:lpstr>Introduction to Internet, Browsing, and Emailing</vt:lpstr>
      <vt:lpstr>Introduction to Internet, Browsing, and Emailing</vt:lpstr>
      <vt:lpstr>Introduction to Internet, Browsing, and Emailing</vt:lpstr>
      <vt:lpstr>Introduction to Internet, Browsing, and Emailing</vt:lpstr>
      <vt:lpstr>Introduction to Internet, Browsing, and Emailing</vt:lpstr>
      <vt:lpstr>Introduction to Internet, Browsing, and Emailing</vt:lpstr>
      <vt:lpstr>Introduction to Internet, Browsing, and Emailing</vt:lpstr>
      <vt:lpstr>Introduction to Internet, Browsing, and Emailing</vt:lpstr>
      <vt:lpstr>Introduction to Internet, Browsing, and Emailing</vt:lpstr>
      <vt:lpstr>Introduction to Internet, Browsing, and Emailing</vt:lpstr>
      <vt:lpstr>Introduction to Internet, Browsing, and Emailing</vt:lpstr>
      <vt:lpstr>Introduction to Internet, Browsing, and Emailing</vt:lpstr>
      <vt:lpstr>Introduction to Internet, Browsing, and Emailing</vt:lpstr>
      <vt:lpstr>Introduction to Internet, Browsing, and Emailing</vt:lpstr>
      <vt:lpstr>Accessing Web Browser</vt:lpstr>
      <vt:lpstr>Accessing Web Browser</vt:lpstr>
      <vt:lpstr>Accessing Web Browser</vt:lpstr>
      <vt:lpstr>Accessing Web Browser</vt:lpstr>
      <vt:lpstr>Accessing Web Browser</vt:lpstr>
      <vt:lpstr>Introduction to Internet,  Browsing, and Emailing</vt:lpstr>
      <vt:lpstr>Introduction to Internet,  Browsing, and Emailing</vt:lpstr>
      <vt:lpstr>Introduction to Internet,  Browsing, and Emailing</vt:lpstr>
      <vt:lpstr>Introduction to Internet,  Browsing, and Emailing</vt:lpstr>
      <vt:lpstr>Introduction to Internet,  Browsing, and Emailing</vt:lpstr>
      <vt:lpstr>Introduction to Internet,  Browsing, and Emailing</vt:lpstr>
      <vt:lpstr>Introduction to Internet,  Browsing, and Emailing</vt:lpstr>
      <vt:lpstr>Structure and Working of  E-Mail</vt:lpstr>
      <vt:lpstr>Structure and Working of  E-Mail</vt:lpstr>
      <vt:lpstr>Structure and Working of  E-Mail</vt:lpstr>
      <vt:lpstr>Introduction to Internet,  Browsing, and Emailing</vt:lpstr>
      <vt:lpstr>PowerPoint Presentation</vt:lpstr>
      <vt:lpstr>Introduction to HTML</vt:lpstr>
      <vt:lpstr>Introduction to HTML</vt:lpstr>
      <vt:lpstr>Introduction to HTML</vt:lpstr>
      <vt:lpstr>Introduction to HTML</vt:lpstr>
      <vt:lpstr>HTML Tags and Attributes</vt:lpstr>
      <vt:lpstr>HTML Tags and Attributes</vt:lpstr>
      <vt:lpstr>HTML Tags and Attributes</vt:lpstr>
      <vt:lpstr>HTML Tags and Attributes</vt:lpstr>
      <vt:lpstr>HTML Tags and Attributes</vt:lpstr>
      <vt:lpstr>HTML Tags and Attributes</vt:lpstr>
      <vt:lpstr>HTML Tags and Attributes</vt:lpstr>
      <vt:lpstr>HTML Tags and Attributes</vt:lpstr>
      <vt:lpstr>HTML Tags and Attributes</vt:lpstr>
      <vt:lpstr>HTML Tags and Attributes</vt:lpstr>
      <vt:lpstr>HTML Tags and Attributes</vt:lpstr>
      <vt:lpstr>HTML Tags and Attributes</vt:lpstr>
      <vt:lpstr>HTML Tags and Attributes</vt:lpstr>
      <vt:lpstr>HTML Tags and Attributes</vt:lpstr>
      <vt:lpstr>HTML Tags and Attributes</vt:lpstr>
      <vt:lpstr>HTML Tags and Attributes</vt:lpstr>
      <vt:lpstr>Introduction to HTML</vt:lpstr>
      <vt:lpstr>Introduction to HTML</vt:lpstr>
      <vt:lpstr>Introduction to HTML</vt:lpstr>
      <vt:lpstr>HTML5</vt:lpstr>
      <vt:lpstr>HTML5</vt:lpstr>
      <vt:lpstr>HTML5</vt:lpstr>
      <vt:lpstr>HTML5</vt:lpstr>
      <vt:lpstr>HTML5</vt:lpstr>
      <vt:lpstr>HTML5</vt:lpstr>
      <vt:lpstr>HTML5</vt:lpstr>
      <vt:lpstr>PowerPoint Presentation</vt:lpstr>
      <vt:lpstr>Different editors used for  Webpage Development</vt:lpstr>
      <vt:lpstr>Different editors used for  Webpage Development</vt:lpstr>
      <vt:lpstr>Different editors used for  Webpage Development</vt:lpstr>
      <vt:lpstr>Different editors used for  Webpage Development</vt:lpstr>
      <vt:lpstr>Different editors used for  Webpage Development</vt:lpstr>
      <vt:lpstr>Different editors used for  Webpage Development</vt:lpstr>
      <vt:lpstr>Different editors used for  Webpage Development</vt:lpstr>
      <vt:lpstr>Different editors used for  Webpage Development</vt:lpstr>
      <vt:lpstr>Different editors used for  Webpage Development</vt:lpstr>
      <vt:lpstr>Different editors used for Webpage Development</vt:lpstr>
      <vt:lpstr>Different editors used for  Webpage Development</vt:lpstr>
      <vt:lpstr>Different editors used for  Webpage Development</vt:lpstr>
      <vt:lpstr>Different editors used for  Webpage Development</vt:lpstr>
      <vt:lpstr>Different editors used for Webpage Development</vt:lpstr>
      <vt:lpstr>Different editors used for  Webpage Developing</vt:lpstr>
      <vt:lpstr>Different editors used for Webpage Developing</vt:lpstr>
      <vt:lpstr>PowerPoint Presentation</vt:lpstr>
      <vt:lpstr>Application of HTML</vt:lpstr>
      <vt:lpstr>Application of HTML</vt:lpstr>
      <vt:lpstr>Application of HTML</vt:lpstr>
      <vt:lpstr>Application of HTML</vt:lpstr>
      <vt:lpstr>PowerPoint Presentation</vt:lpstr>
      <vt:lpstr>Application of HTML</vt:lpstr>
      <vt:lpstr>Application of HTML</vt:lpstr>
      <vt:lpstr>Able to Create Styles of web pages using CSS</vt:lpstr>
      <vt:lpstr>In this section, we will discuss:</vt:lpstr>
      <vt:lpstr>     Introduction to CSS     </vt:lpstr>
      <vt:lpstr>     Introduction to CSS     </vt:lpstr>
      <vt:lpstr>     Introduction to CSS     </vt:lpstr>
      <vt:lpstr>      Limitations of CSS      </vt:lpstr>
      <vt:lpstr>      Advantages of CSS      </vt:lpstr>
      <vt:lpstr>     CSS Syntax     </vt:lpstr>
      <vt:lpstr>     CSS Syntax     </vt:lpstr>
      <vt:lpstr>     CSS Syntax     </vt:lpstr>
      <vt:lpstr>    Three ways to integrate CSS    </vt:lpstr>
      <vt:lpstr>     Types of CSS     </vt:lpstr>
      <vt:lpstr>    Types of CSS    </vt:lpstr>
      <vt:lpstr>    Types of CSS    </vt:lpstr>
      <vt:lpstr>     Merits and demerits of - external Style Sheets, Embedded Style Sheets   </vt:lpstr>
      <vt:lpstr>     Merits and demerits of - external Style Sheets, Embedded Style Sheets   </vt:lpstr>
      <vt:lpstr>    CSS Values and Units    </vt:lpstr>
      <vt:lpstr>Absolute Lengths</vt:lpstr>
      <vt:lpstr>Relative Lengths</vt:lpstr>
      <vt:lpstr>CSS Styling Text</vt:lpstr>
      <vt:lpstr>CSS Box Model</vt:lpstr>
      <vt:lpstr>Website Layout</vt:lpstr>
      <vt:lpstr>JavaScript</vt:lpstr>
      <vt:lpstr>In this section, we will discuss:</vt:lpstr>
      <vt:lpstr>Introduction to JavaScript</vt:lpstr>
      <vt:lpstr>Introduction to JavaScript</vt:lpstr>
      <vt:lpstr>Introduction to JavaScript</vt:lpstr>
      <vt:lpstr>Introduction to JavaScript</vt:lpstr>
      <vt:lpstr>Introduction to JavaScript</vt:lpstr>
      <vt:lpstr>Introduction to JavaScript</vt:lpstr>
      <vt:lpstr>Introduction to JavaScript</vt:lpstr>
      <vt:lpstr>JavaScript Variables</vt:lpstr>
      <vt:lpstr>JavaScript Variables</vt:lpstr>
      <vt:lpstr>JavaScript Variables</vt:lpstr>
      <vt:lpstr>Javascript Datatype </vt:lpstr>
      <vt:lpstr>Javascript Datatype </vt:lpstr>
      <vt:lpstr>Types of Datatype</vt:lpstr>
      <vt:lpstr>Types of Datatype</vt:lpstr>
      <vt:lpstr>Types of Datatype</vt:lpstr>
      <vt:lpstr>Javascript Operators</vt:lpstr>
      <vt:lpstr>Types of Javascript Operators</vt:lpstr>
      <vt:lpstr>Types of Javascript Operators</vt:lpstr>
      <vt:lpstr>Types of Javascript Operators</vt:lpstr>
      <vt:lpstr>Types of Javascript Operators</vt:lpstr>
      <vt:lpstr>Javascript Condition </vt:lpstr>
      <vt:lpstr>JavaScript If-else</vt:lpstr>
      <vt:lpstr>JavaScript If-else</vt:lpstr>
      <vt:lpstr>JavaScript If-else</vt:lpstr>
      <vt:lpstr>JavaScript If-else</vt:lpstr>
      <vt:lpstr>JavaScript If-else</vt:lpstr>
      <vt:lpstr>JavaScript If-else</vt:lpstr>
      <vt:lpstr>JavaScript If-else</vt:lpstr>
      <vt:lpstr>JavaScript If-else</vt:lpstr>
      <vt:lpstr>JavaScript If-else</vt:lpstr>
      <vt:lpstr>Javascript Condition </vt:lpstr>
      <vt:lpstr>Javascript Condition </vt:lpstr>
      <vt:lpstr>Javascript Condition </vt:lpstr>
      <vt:lpstr>Javascript Condition </vt:lpstr>
      <vt:lpstr>Javascript Condition </vt:lpstr>
      <vt:lpstr>Loop Control statement</vt:lpstr>
      <vt:lpstr>Loop Control statement</vt:lpstr>
      <vt:lpstr>Loop Control statement</vt:lpstr>
      <vt:lpstr>Loop Control statement</vt:lpstr>
      <vt:lpstr>Loop Control statement</vt:lpstr>
      <vt:lpstr>JavaScript Array</vt:lpstr>
      <vt:lpstr>JavaScript Array</vt:lpstr>
      <vt:lpstr>JavaScript Array</vt:lpstr>
      <vt:lpstr>JavaScript Array</vt:lpstr>
      <vt:lpstr>JavaScript Array</vt:lpstr>
      <vt:lpstr>Javascript Object</vt:lpstr>
      <vt:lpstr>Javascript Object</vt:lpstr>
      <vt:lpstr>Javascript Object</vt:lpstr>
      <vt:lpstr>JavaScript Function</vt:lpstr>
      <vt:lpstr>JavaScript Function</vt:lpstr>
      <vt:lpstr>JavaScript Function</vt:lpstr>
      <vt:lpstr>JavaScript Function</vt:lpstr>
      <vt:lpstr>JavaScript Function</vt:lpstr>
      <vt:lpstr>JavaScript Function</vt:lpstr>
      <vt:lpstr>JavaScript Function</vt:lpstr>
      <vt:lpstr>Advance JavaScript</vt:lpstr>
      <vt:lpstr>In this section, we will discuss:</vt:lpstr>
      <vt:lpstr>Introduction to Events, Events Handling</vt:lpstr>
      <vt:lpstr>Introduction to Events, Events Handling</vt:lpstr>
      <vt:lpstr>Introduction to Events, Events Handling</vt:lpstr>
      <vt:lpstr>Introduction to Events, Events Handling</vt:lpstr>
      <vt:lpstr>Introduction to Events, Events Handling</vt:lpstr>
      <vt:lpstr>Introduction to Events, Events Handling</vt:lpstr>
      <vt:lpstr>Introduction to Exceptional Handling</vt:lpstr>
      <vt:lpstr>Introduction to Exceptional Handling</vt:lpstr>
      <vt:lpstr>Introduction to Exceptional Handling</vt:lpstr>
      <vt:lpstr>Introduction to Exceptional Handling</vt:lpstr>
      <vt:lpstr>Introduction to Exceptional Handling</vt:lpstr>
      <vt:lpstr>Introduction to Exceptional Handling</vt:lpstr>
      <vt:lpstr>Introduction to Exceptional Handling</vt:lpstr>
      <vt:lpstr>Introduction to Exceptional Handling</vt:lpstr>
      <vt:lpstr>Introduction to Exceptional Handling</vt:lpstr>
      <vt:lpstr>Introduction to Exceptional Handling</vt:lpstr>
      <vt:lpstr>Introduction to Exceptional Handling</vt:lpstr>
      <vt:lpstr>Introduction to Exceptional Handling</vt:lpstr>
      <vt:lpstr>Introduction to Exceptional Handling</vt:lpstr>
      <vt:lpstr>Introduction to Exceptional Handling</vt:lpstr>
      <vt:lpstr>Introduction to Exceptional Handling</vt:lpstr>
      <vt:lpstr>Introduction to Browser Object Model</vt:lpstr>
      <vt:lpstr>Introduction to Browser Object Model</vt:lpstr>
      <vt:lpstr>Introduction to Browser Object Model</vt:lpstr>
      <vt:lpstr>Introduction to Browser Object Model</vt:lpstr>
      <vt:lpstr>Introduction to Browser Object Model</vt:lpstr>
      <vt:lpstr>Introduction to Browser Object Model</vt:lpstr>
      <vt:lpstr>Introduction to Browser Object Model</vt:lpstr>
      <vt:lpstr>Introduction to Browser Object Model</vt:lpstr>
      <vt:lpstr>Introduction to Browser Object Model</vt:lpstr>
      <vt:lpstr>Introduction to Browser Object Model</vt:lpstr>
      <vt:lpstr>Introduction to Browser Object Model</vt:lpstr>
      <vt:lpstr>Introduction to Browser Object Model</vt:lpstr>
      <vt:lpstr>Introduction to Browser Object Model</vt:lpstr>
      <vt:lpstr>Introduction to Browser Object Model</vt:lpstr>
      <vt:lpstr>Introduction to Browser Object Model</vt:lpstr>
      <vt:lpstr>Introduction to Browser Object Model</vt:lpstr>
      <vt:lpstr>Introduction to Browser Object Model</vt:lpstr>
      <vt:lpstr>Introduction to Browser Object Model</vt:lpstr>
      <vt:lpstr>Introduction to Browser Object Model</vt:lpstr>
      <vt:lpstr>JavaScript Date </vt:lpstr>
      <vt:lpstr>JavaScript Date </vt:lpstr>
      <vt:lpstr>JavaScript Date </vt:lpstr>
      <vt:lpstr>Introduction to Ajax</vt:lpstr>
      <vt:lpstr>Introduction to Ajax</vt:lpstr>
      <vt:lpstr>Introduction to Ajax</vt:lpstr>
      <vt:lpstr>Introduction to Ajax</vt:lpstr>
      <vt:lpstr>Introduction to Ajax</vt:lpstr>
      <vt:lpstr>Introduction to Ajax</vt:lpstr>
      <vt:lpstr>Introduction to Ajax</vt:lpstr>
      <vt:lpstr>Introduction to Ajax</vt:lpstr>
      <vt:lpstr>Introduction to Ajax</vt:lpstr>
      <vt:lpstr>Introduction to JSON</vt:lpstr>
      <vt:lpstr>Introduction to JSON</vt:lpstr>
      <vt:lpstr>Introduction to JSON</vt:lpstr>
      <vt:lpstr>Introduction to JSON</vt:lpstr>
      <vt:lpstr>Bootstrap</vt:lpstr>
      <vt:lpstr>In this section, we will discuss:</vt:lpstr>
      <vt:lpstr>Overview of Bootstrap</vt:lpstr>
      <vt:lpstr>Overview of Bootstrap</vt:lpstr>
      <vt:lpstr>Overview of Bootstrap</vt:lpstr>
      <vt:lpstr>Overview of Bootstrap</vt:lpstr>
      <vt:lpstr>Overview of Bootstrap</vt:lpstr>
      <vt:lpstr>Bootstrap Container</vt:lpstr>
      <vt:lpstr>Bootstrap Container</vt:lpstr>
      <vt:lpstr>Overview of Bootstrap</vt:lpstr>
      <vt:lpstr>Overview of Bootstrap</vt:lpstr>
      <vt:lpstr>Overview of Bootstrap</vt:lpstr>
      <vt:lpstr>Overview of Bootstrap</vt:lpstr>
      <vt:lpstr>Overview of Bootstrap</vt:lpstr>
      <vt:lpstr>Overview of Bootstrap</vt:lpstr>
      <vt:lpstr>Overview of Bootstrap</vt:lpstr>
      <vt:lpstr>Overview of Bootstrap</vt:lpstr>
      <vt:lpstr>Overview of Bootstrap</vt:lpstr>
      <vt:lpstr>Overview of Bootstrap</vt:lpstr>
      <vt:lpstr>Bootstrap Components</vt:lpstr>
      <vt:lpstr>Bootstrap Components</vt:lpstr>
      <vt:lpstr>Bootstrap Components</vt:lpstr>
      <vt:lpstr>Bootstrap Components</vt:lpstr>
      <vt:lpstr>Advance Bootstrap Components</vt:lpstr>
      <vt:lpstr>Advance Bootstrap Components</vt:lpstr>
      <vt:lpstr>Advance Bootstrap Components</vt:lpstr>
      <vt:lpstr>Advance Bootstrap Components</vt:lpstr>
      <vt:lpstr>Advance Bootstrap Components</vt:lpstr>
      <vt:lpstr>Advance Bootstrap Components</vt:lpstr>
      <vt:lpstr>Advance Bootstrap Components</vt:lpstr>
      <vt:lpstr>Advance Bootstrap Components</vt:lpstr>
      <vt:lpstr>Advance Bootstrap Components</vt:lpstr>
      <vt:lpstr>Advance Bootstrap Components</vt:lpstr>
      <vt:lpstr>Advance Bootstrap Components</vt:lpstr>
      <vt:lpstr>Advance Bootstrap Components</vt:lpstr>
      <vt:lpstr>Advance Bootstrap Components</vt:lpstr>
      <vt:lpstr>Advance Bootstrap Components</vt:lpstr>
      <vt:lpstr>Advance Bootstrap Components</vt:lpstr>
      <vt:lpstr>Advance Bootstrap Components</vt:lpstr>
      <vt:lpstr>Advance Bootstrap Components</vt:lpstr>
      <vt:lpstr>Advance Bootstrap Components</vt:lpstr>
      <vt:lpstr>Advance Bootstrap Components</vt:lpstr>
      <vt:lpstr>Advance Bootstrap Components</vt:lpstr>
      <vt:lpstr>Advance Bootstrap Components</vt:lpstr>
      <vt:lpstr>Advance Bootstrap Components</vt:lpstr>
      <vt:lpstr>Advance Bootstrap Components</vt:lpstr>
      <vt:lpstr>Advance Bootstrap Components</vt:lpstr>
      <vt:lpstr>Overview of Bootstrap</vt:lpstr>
      <vt:lpstr>Bootstrap 5 Utilities</vt:lpstr>
      <vt:lpstr>Bootstrap 5 Utilities</vt:lpstr>
      <vt:lpstr>Bootstrap 5 Utilities</vt:lpstr>
      <vt:lpstr>Bootstrap 5 Utilities</vt:lpstr>
      <vt:lpstr>Bootstrap 5 Utilities</vt:lpstr>
      <vt:lpstr>Bootstrap 5 Utilities</vt:lpstr>
      <vt:lpstr>Bootstrap 5 Utilities</vt:lpstr>
      <vt:lpstr>Bootstrap 5 Utilities</vt:lpstr>
      <vt:lpstr>Bootstrap 5 Utilities</vt:lpstr>
      <vt:lpstr>Bootstrap 5 Utilities</vt:lpstr>
      <vt:lpstr>Bootstrap 5 Utilities</vt:lpstr>
      <vt:lpstr>Bootstrap 5 Utilities</vt:lpstr>
      <vt:lpstr>jQuery</vt:lpstr>
      <vt:lpstr>In this section, we will discuss:</vt:lpstr>
      <vt:lpstr>Introduction to jQuery</vt:lpstr>
      <vt:lpstr>Introduction to jQuery</vt:lpstr>
      <vt:lpstr>Introduction to jQuery</vt:lpstr>
      <vt:lpstr>Introduction to jQuery</vt:lpstr>
      <vt:lpstr>Introduction to jQuery</vt:lpstr>
      <vt:lpstr>Introduction to jQuery</vt:lpstr>
      <vt:lpstr>Introduction to jQuery</vt:lpstr>
      <vt:lpstr>jQuery Selectors</vt:lpstr>
      <vt:lpstr>jQuery Selectors</vt:lpstr>
      <vt:lpstr>jQuery Selectors</vt:lpstr>
      <vt:lpstr>PowerPoint Presentation</vt:lpstr>
      <vt:lpstr>Introduction to jQuery</vt:lpstr>
      <vt:lpstr>jQuery Attributes</vt:lpstr>
      <vt:lpstr>jQuery Attributes</vt:lpstr>
      <vt:lpstr>jQuery Attributes</vt:lpstr>
      <vt:lpstr>Introduction to jQuery</vt:lpstr>
      <vt:lpstr>Introduction to jQuery</vt:lpstr>
      <vt:lpstr>Introduction to jQuery</vt:lpstr>
      <vt:lpstr>Introduction to jQuery</vt:lpstr>
      <vt:lpstr>Introduction to jQuery</vt:lpstr>
      <vt:lpstr>Introduction to jQuery</vt:lpstr>
      <vt:lpstr>Introduction to jQuery</vt:lpstr>
      <vt:lpstr>Basic Concepts of DBMS</vt:lpstr>
      <vt:lpstr>In this section, we will discuss:</vt:lpstr>
      <vt:lpstr>In this section, we will discuss:</vt:lpstr>
      <vt:lpstr>In this section, we will discuss:</vt:lpstr>
      <vt:lpstr>Purpose of database  systems</vt:lpstr>
      <vt:lpstr>Purpose of database  systems</vt:lpstr>
      <vt:lpstr>Purpose of database  systems</vt:lpstr>
      <vt:lpstr>Purpose of database  systems</vt:lpstr>
      <vt:lpstr>Types of DBMS</vt:lpstr>
      <vt:lpstr>Types of DBMS</vt:lpstr>
      <vt:lpstr>Types of DBMS</vt:lpstr>
      <vt:lpstr>Types of DBMS</vt:lpstr>
      <vt:lpstr>Types of DBMS</vt:lpstr>
      <vt:lpstr>Purpose of database  systems</vt:lpstr>
      <vt:lpstr>Data abstraction</vt:lpstr>
      <vt:lpstr>Data abstraction</vt:lpstr>
      <vt:lpstr>Data abstraction</vt:lpstr>
      <vt:lpstr>Data abstraction</vt:lpstr>
      <vt:lpstr>Database Users</vt:lpstr>
      <vt:lpstr>Data Independence</vt:lpstr>
      <vt:lpstr>Instance &amp; Schemes</vt:lpstr>
      <vt:lpstr>Instance &amp; Schemes</vt:lpstr>
      <vt:lpstr>Three layered Architecture  of DBMS</vt:lpstr>
      <vt:lpstr>Three layered Architecture  of DBMS</vt:lpstr>
      <vt:lpstr>Three layered Architecture  of DBMS</vt:lpstr>
      <vt:lpstr>Three layered Architecture  of DBMS</vt:lpstr>
      <vt:lpstr>Different level of abstraction</vt:lpstr>
      <vt:lpstr>Different level of abstraction</vt:lpstr>
      <vt:lpstr>Different level of abstraction</vt:lpstr>
      <vt:lpstr>Different level of abstraction</vt:lpstr>
      <vt:lpstr>Data Modeling</vt:lpstr>
      <vt:lpstr>Data Modeling</vt:lpstr>
      <vt:lpstr>Relational Data Model</vt:lpstr>
      <vt:lpstr>Data Modeling</vt:lpstr>
      <vt:lpstr>E-R Modeling</vt:lpstr>
      <vt:lpstr>Logical Model: Object &amp;  Record based – Object  oriented model</vt:lpstr>
      <vt:lpstr>Logical Model: Object &amp;  Record based – Object  oriented model</vt:lpstr>
      <vt:lpstr>Entity sets &amp; relationships  sets</vt:lpstr>
      <vt:lpstr>Entity sets &amp; relationships  sets</vt:lpstr>
      <vt:lpstr>Entity sets &amp; relationships  sets</vt:lpstr>
      <vt:lpstr>Types of Entity Sets</vt:lpstr>
      <vt:lpstr>Types of Entity Sets</vt:lpstr>
      <vt:lpstr>Types of Entity Sets</vt:lpstr>
      <vt:lpstr>Types of Entity Sets</vt:lpstr>
      <vt:lpstr>Entity sets &amp; relationships  sets</vt:lpstr>
      <vt:lpstr>Entity sets &amp; relationships  sets</vt:lpstr>
      <vt:lpstr>Entity sets &amp; relationships  sets</vt:lpstr>
      <vt:lpstr>Types of Relationships sets</vt:lpstr>
      <vt:lpstr>Types of Relationships sets</vt:lpstr>
      <vt:lpstr>Types of Relationships sets</vt:lpstr>
      <vt:lpstr>Entity sets &amp; relationships  sets</vt:lpstr>
      <vt:lpstr>Cardinality of Relationships  sets</vt:lpstr>
      <vt:lpstr>Cardinality of Relationships  sets</vt:lpstr>
      <vt:lpstr>Cardinality of Relationships  sets</vt:lpstr>
      <vt:lpstr>PowerPoint Presentation</vt:lpstr>
      <vt:lpstr>Concept of Attribute</vt:lpstr>
      <vt:lpstr>Concept of Attribute</vt:lpstr>
      <vt:lpstr>Concept of Attribute</vt:lpstr>
      <vt:lpstr>Concept of Attribute</vt:lpstr>
      <vt:lpstr>Concept of Attribute</vt:lpstr>
      <vt:lpstr>Concept of Attribute</vt:lpstr>
      <vt:lpstr>Concept of Attribute</vt:lpstr>
      <vt:lpstr>Concept of Attribute</vt:lpstr>
      <vt:lpstr>Concept of Attribute</vt:lpstr>
      <vt:lpstr>Concept of Attribute</vt:lpstr>
      <vt:lpstr>Example 1</vt:lpstr>
      <vt:lpstr>Example 2</vt:lpstr>
      <vt:lpstr>PowerPoint Presentation</vt:lpstr>
      <vt:lpstr>Concept of Relationship</vt:lpstr>
      <vt:lpstr>Concept of Relationship</vt:lpstr>
      <vt:lpstr>Types of Keys</vt:lpstr>
      <vt:lpstr>Example</vt:lpstr>
      <vt:lpstr>Example</vt:lpstr>
      <vt:lpstr>Example</vt:lpstr>
      <vt:lpstr>Example</vt:lpstr>
      <vt:lpstr>Types of Keys</vt:lpstr>
      <vt:lpstr>Types of Keys</vt:lpstr>
      <vt:lpstr>Types of Keys</vt:lpstr>
      <vt:lpstr>Types of Keys</vt:lpstr>
      <vt:lpstr>Types of Keys</vt:lpstr>
      <vt:lpstr>Types of Keys</vt:lpstr>
      <vt:lpstr>PowerPoint Presentation</vt:lpstr>
      <vt:lpstr>Introduction to Mapping Constraints</vt:lpstr>
      <vt:lpstr>Introduction to Mapping Constraints</vt:lpstr>
      <vt:lpstr>Introduction to Mapping Constraints</vt:lpstr>
      <vt:lpstr>Introduction to Mapping Constraints</vt:lpstr>
      <vt:lpstr>Introduction to Mapping Constraints</vt:lpstr>
      <vt:lpstr>Introduction to Mapping Constraints</vt:lpstr>
      <vt:lpstr>Introduction to Mapping Constraints</vt:lpstr>
      <vt:lpstr>Introduction to Mapping Constraints</vt:lpstr>
      <vt:lpstr>Introduction to Mapping Constraints</vt:lpstr>
      <vt:lpstr>Introduction to Mapping Constraints</vt:lpstr>
      <vt:lpstr>PowerPoint Presentation</vt:lpstr>
      <vt:lpstr>Example 2</vt:lpstr>
      <vt:lpstr>PowerPoint Presentation</vt:lpstr>
      <vt:lpstr>Introduction to DBMS</vt:lpstr>
      <vt:lpstr>Introduction to DBMS</vt:lpstr>
      <vt:lpstr>Introduction to DBMS</vt:lpstr>
      <vt:lpstr>PowerPoint Presentation</vt:lpstr>
      <vt:lpstr>PowerPoint Presentation</vt:lpstr>
      <vt:lpstr>Introduction to RDBMS</vt:lpstr>
      <vt:lpstr>Introduction to RDBMS</vt:lpstr>
      <vt:lpstr>Introduction to RDBMS</vt:lpstr>
      <vt:lpstr>Introduction to RDBMS</vt:lpstr>
      <vt:lpstr>PowerPoint Presentation</vt:lpstr>
      <vt:lpstr>Relational Model</vt:lpstr>
      <vt:lpstr>Relational Model</vt:lpstr>
      <vt:lpstr>Relational Model</vt:lpstr>
      <vt:lpstr>Relational Model</vt:lpstr>
      <vt:lpstr>Relational Model</vt:lpstr>
      <vt:lpstr>Relational Model</vt:lpstr>
      <vt:lpstr>Relational Model</vt:lpstr>
      <vt:lpstr>PowerPoint Presentation</vt:lpstr>
      <vt:lpstr>Introduction to Hierarchical  Model</vt:lpstr>
      <vt:lpstr>PowerPoint Presentation</vt:lpstr>
      <vt:lpstr>Introduction to Hierarchical  Model</vt:lpstr>
      <vt:lpstr>PowerPoint Presentation</vt:lpstr>
      <vt:lpstr>Examples</vt:lpstr>
      <vt:lpstr>Introduction to Network  Model</vt:lpstr>
      <vt:lpstr>Introduction to Network  Model</vt:lpstr>
      <vt:lpstr>Introduction to Network  Model</vt:lpstr>
      <vt:lpstr>Introduction to Network  Model</vt:lpstr>
      <vt:lpstr>Introduction to Network  Model</vt:lpstr>
      <vt:lpstr>Introduction to Network  Model</vt:lpstr>
      <vt:lpstr>PowerPoint Presentation</vt:lpstr>
      <vt:lpstr>PowerPoint Presentation</vt:lpstr>
      <vt:lpstr>Introduction to DBMS</vt:lpstr>
      <vt:lpstr>Introduction to DBMS</vt:lpstr>
      <vt:lpstr>Introduction to DBMS</vt:lpstr>
      <vt:lpstr>PowerPoint Presentation</vt:lpstr>
      <vt:lpstr>PowerPoint Presentation</vt:lpstr>
      <vt:lpstr>DBMS VS File System</vt:lpstr>
      <vt:lpstr>DBMS VS RDBMS</vt:lpstr>
      <vt:lpstr>PowerPoint Presentation</vt:lpstr>
      <vt:lpstr>Introduction to RDBMS</vt:lpstr>
      <vt:lpstr>Introduction to RDBMS</vt:lpstr>
      <vt:lpstr>Introduction to RDBMS</vt:lpstr>
      <vt:lpstr>Introduction to RDBMS</vt:lpstr>
      <vt:lpstr>Introduction to RDBMS</vt:lpstr>
      <vt:lpstr>Introduction to RDBMS</vt:lpstr>
      <vt:lpstr>Introduction to RDBMS</vt:lpstr>
      <vt:lpstr>Introduction to RDBMS</vt:lpstr>
      <vt:lpstr>PowerPoint Presentation</vt:lpstr>
      <vt:lpstr>Introduction to Relational  Algebra</vt:lpstr>
      <vt:lpstr>PowerPoint Presentation</vt:lpstr>
      <vt:lpstr>Introduction to Relational  Algebra</vt:lpstr>
      <vt:lpstr>Introduction to Relational  Algebra</vt:lpstr>
      <vt:lpstr>Introduction to Relational  Algebra</vt:lpstr>
      <vt:lpstr>Introduction to Relational  Algebra</vt:lpstr>
      <vt:lpstr>Introduction to Relational  Algebra</vt:lpstr>
      <vt:lpstr>Introduction to Relational  Algebra</vt:lpstr>
      <vt:lpstr>Introduction to Relational  Algebra</vt:lpstr>
      <vt:lpstr>Introduction to Relational  Algebra</vt:lpstr>
      <vt:lpstr>Introduction to Relational  Algebra</vt:lpstr>
      <vt:lpstr>Introduction to Relational  Algebra</vt:lpstr>
      <vt:lpstr>Introduction to Relational  Algebra</vt:lpstr>
      <vt:lpstr>Introduction to Relational  Algebra</vt:lpstr>
      <vt:lpstr>Introduction to Relational  Algebra</vt:lpstr>
      <vt:lpstr>Introduction to Relational  Algebra</vt:lpstr>
      <vt:lpstr>Introduction to Relational  Algebra</vt:lpstr>
      <vt:lpstr>Introduction to Relational  Algebra</vt:lpstr>
      <vt:lpstr>Introduction to Relational  Algebra</vt:lpstr>
      <vt:lpstr>Introduction to Relational  Algebra</vt:lpstr>
      <vt:lpstr>PowerPoint Presentation</vt:lpstr>
      <vt:lpstr>Introduction to Relational  Calculus</vt:lpstr>
      <vt:lpstr>Introduction to Relational  Calculus</vt:lpstr>
      <vt:lpstr>Introduction to Relational  Calculus</vt:lpstr>
      <vt:lpstr>Introduction to Relational  Calculus</vt:lpstr>
      <vt:lpstr>Introduction to Relational  Calculus</vt:lpstr>
      <vt:lpstr>Introduction to Relational  Calculus</vt:lpstr>
      <vt:lpstr>Introduction to Relational  Calculus</vt:lpstr>
      <vt:lpstr>Introduction to Relational  Calculus</vt:lpstr>
      <vt:lpstr>Introduction to Relational  Calculus</vt:lpstr>
      <vt:lpstr>Introduction to Relational  Calculus</vt:lpstr>
      <vt:lpstr>Introduction to Relational  Calculus</vt:lpstr>
      <vt:lpstr>Introduction to Relational  Calculus</vt:lpstr>
      <vt:lpstr>Introduction to Relational  Calculus</vt:lpstr>
      <vt:lpstr>Introduction to Relational  Calculus</vt:lpstr>
      <vt:lpstr>Introduction to Relational Calculus</vt:lpstr>
      <vt:lpstr>PowerPoint Presentation</vt:lpstr>
      <vt:lpstr>RDBMS Technologies</vt:lpstr>
      <vt:lpstr>RDBMS Technologies</vt:lpstr>
      <vt:lpstr>RDBMS Technologies</vt:lpstr>
      <vt:lpstr>RDBMS Technologies</vt:lpstr>
      <vt:lpstr>PowerPoint Presentation</vt:lpstr>
      <vt:lpstr>Relational Data Structure</vt:lpstr>
      <vt:lpstr>Relational Data Structure</vt:lpstr>
      <vt:lpstr>Relational Data Structure</vt:lpstr>
      <vt:lpstr>Relational Data Structure</vt:lpstr>
      <vt:lpstr>Relational Data Structure</vt:lpstr>
      <vt:lpstr>Relational Data Structure</vt:lpstr>
      <vt:lpstr>Relational Data Structure</vt:lpstr>
      <vt:lpstr>Relational Data Structure</vt:lpstr>
      <vt:lpstr>Relational Data Structure</vt:lpstr>
      <vt:lpstr>Relational Data Structure</vt:lpstr>
      <vt:lpstr>Relational Data Structure</vt:lpstr>
      <vt:lpstr>Relational Data Structure</vt:lpstr>
      <vt:lpstr>Relational Data Structure</vt:lpstr>
      <vt:lpstr>Keys</vt:lpstr>
      <vt:lpstr>Keys</vt:lpstr>
      <vt:lpstr>Keys</vt:lpstr>
      <vt:lpstr>Keys</vt:lpstr>
      <vt:lpstr>Keys</vt:lpstr>
      <vt:lpstr>Keys</vt:lpstr>
      <vt:lpstr>Keys</vt:lpstr>
      <vt:lpstr>Keys</vt:lpstr>
      <vt:lpstr>Keys</vt:lpstr>
      <vt:lpstr>Keys</vt:lpstr>
      <vt:lpstr>Keys</vt:lpstr>
      <vt:lpstr>Relational Data  Manipulation</vt:lpstr>
      <vt:lpstr>Relational Data  Manipulation</vt:lpstr>
      <vt:lpstr>Relational Data  Manipulation</vt:lpstr>
      <vt:lpstr>Relational Data  Manipulation</vt:lpstr>
      <vt:lpstr>PowerPoint Presentation</vt:lpstr>
      <vt:lpstr>Relational Algebra</vt:lpstr>
      <vt:lpstr>Relational Algebraic  Operations</vt:lpstr>
      <vt:lpstr>Relational Algebraic  Operations</vt:lpstr>
      <vt:lpstr>Relational Algebraic  Operations</vt:lpstr>
      <vt:lpstr>Relational Algebraic  Operations</vt:lpstr>
      <vt:lpstr>Relational Algebraic  Operations</vt:lpstr>
      <vt:lpstr>Relational Algebraic  Operations</vt:lpstr>
      <vt:lpstr>Relational Algebraic  Operations</vt:lpstr>
      <vt:lpstr>Relational Algebraic  Operations Binary Relational Operations</vt:lpstr>
      <vt:lpstr>Relational Algebraic  Operations Binary Relational Operations</vt:lpstr>
      <vt:lpstr>Relational Algebraic  Operations Binary Relational Operations</vt:lpstr>
      <vt:lpstr>Relational Algebraic  Operations Binary Relational Operations</vt:lpstr>
      <vt:lpstr>Relational Algebraic  Operations</vt:lpstr>
      <vt:lpstr>Relational Algebraic  Operations Binary Relational Operations</vt:lpstr>
      <vt:lpstr>Relational Algebraic  Operations Binary Relational Operations</vt:lpstr>
      <vt:lpstr>Relational Algebraic  Operations Binary Relational Operations</vt:lpstr>
      <vt:lpstr>Relational Algebraic  Operations Binary Relational Operations</vt:lpstr>
      <vt:lpstr>Set Operations</vt:lpstr>
      <vt:lpstr>Set Operations</vt:lpstr>
      <vt:lpstr>Set Operations</vt:lpstr>
      <vt:lpstr>Set Operations</vt:lpstr>
      <vt:lpstr>Set Operations</vt:lpstr>
      <vt:lpstr>Set Operations</vt:lpstr>
      <vt:lpstr>PowerPoint Presentation</vt:lpstr>
      <vt:lpstr>Fundamental Operations</vt:lpstr>
      <vt:lpstr>Fundamental Operations</vt:lpstr>
      <vt:lpstr>Fundamental Operations</vt:lpstr>
      <vt:lpstr>Fundamental Operations</vt:lpstr>
      <vt:lpstr>Fundamental Operations</vt:lpstr>
      <vt:lpstr>Relational Calculus</vt:lpstr>
      <vt:lpstr>Relational Calculus</vt:lpstr>
      <vt:lpstr>Relational Calculus</vt:lpstr>
      <vt:lpstr>Relational Calculus</vt:lpstr>
      <vt:lpstr>Relational Calculus</vt:lpstr>
      <vt:lpstr>Relational Calculus</vt:lpstr>
      <vt:lpstr>Relational Calculus</vt:lpstr>
      <vt:lpstr>Data Definition Language</vt:lpstr>
      <vt:lpstr>Data Definition Language</vt:lpstr>
      <vt:lpstr>Data Definition Language</vt:lpstr>
      <vt:lpstr>Data Definition Language</vt:lpstr>
      <vt:lpstr>PowerPoint Presentation</vt:lpstr>
      <vt:lpstr>Operators</vt:lpstr>
      <vt:lpstr>Operators</vt:lpstr>
      <vt:lpstr>Operators</vt:lpstr>
      <vt:lpstr>Operators</vt:lpstr>
      <vt:lpstr>Operators</vt:lpstr>
      <vt:lpstr>Operators</vt:lpstr>
      <vt:lpstr>Operators</vt:lpstr>
      <vt:lpstr>Operators</vt:lpstr>
      <vt:lpstr>Operators</vt:lpstr>
      <vt:lpstr>Operators</vt:lpstr>
      <vt:lpstr>Operators</vt:lpstr>
      <vt:lpstr>Operators</vt:lpstr>
      <vt:lpstr>Operators</vt:lpstr>
      <vt:lpstr>Software Development Life Cycle(SDLC) </vt:lpstr>
      <vt:lpstr>In this section, we will discuss:</vt:lpstr>
      <vt:lpstr>     SDLC Overview     </vt:lpstr>
      <vt:lpstr>     SDLC Overview     </vt:lpstr>
      <vt:lpstr>     Phases of Software Development Life Cycle (SDLC)     </vt:lpstr>
      <vt:lpstr>     Software Development Life Cycle models    </vt:lpstr>
      <vt:lpstr>     SDLC Models    </vt:lpstr>
      <vt:lpstr>     SDLC Models    </vt:lpstr>
      <vt:lpstr>     SDLC Models    </vt:lpstr>
      <vt:lpstr>     SDLC Models    </vt:lpstr>
      <vt:lpstr>     SDLC Models    </vt:lpstr>
      <vt:lpstr>     SDLC Models    </vt:lpstr>
      <vt:lpstr>   Software Test Levels   </vt:lpstr>
      <vt:lpstr>    Software Test Levels    </vt:lpstr>
      <vt:lpstr>    Software Test Levels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Able to create simple web pages using HTML5</dc:title>
  <dc:creator>Prachi</dc:creator>
  <cp:lastModifiedBy>Deepika Singh</cp:lastModifiedBy>
  <cp:revision>68</cp:revision>
  <dcterms:modified xsi:type="dcterms:W3CDTF">2023-01-17T12:23:15Z</dcterms:modified>
</cp:coreProperties>
</file>